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32451-D0AE-48FB-80C3-D6A1F4464836}" v="7" dt="2023-01-31T22:11:50.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DK\Downloads\EVREU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3823272090997"/>
          <c:y val="0.19486115237953749"/>
          <c:w val="0.86066433362496364"/>
          <c:h val="0.64227114594166257"/>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1"/>
            <c:trendlineLbl>
              <c:layout>
                <c:manualLayout>
                  <c:x val="-0.18245105472927003"/>
                  <c:y val="7.5215421185559378E-2"/>
                </c:manualLayout>
              </c:layout>
              <c:numFmt formatCode="General" sourceLinked="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de-DE"/>
                </a:p>
              </c:txPr>
            </c:trendlineLbl>
          </c:trendline>
          <c:xVal>
            <c:numRef>
              <c:f>Sheet1!$A$9:$A$15</c:f>
              <c:numCache>
                <c:formatCode>General</c:formatCode>
                <c:ptCount val="7"/>
                <c:pt idx="0">
                  <c:v>3.6020599913279625</c:v>
                </c:pt>
                <c:pt idx="1">
                  <c:v>3.3010299956639813</c:v>
                </c:pt>
                <c:pt idx="2">
                  <c:v>3.0969100130080562</c:v>
                </c:pt>
                <c:pt idx="3">
                  <c:v>2.9030899869919438</c:v>
                </c:pt>
                <c:pt idx="4">
                  <c:v>2.6989700043360187</c:v>
                </c:pt>
              </c:numCache>
            </c:numRef>
          </c:xVal>
          <c:yVal>
            <c:numRef>
              <c:f>Sheet1!$B$9:$B$15</c:f>
              <c:numCache>
                <c:formatCode>General</c:formatCode>
                <c:ptCount val="7"/>
                <c:pt idx="0">
                  <c:v>2</c:v>
                </c:pt>
                <c:pt idx="1">
                  <c:v>2.5499999999999998</c:v>
                </c:pt>
                <c:pt idx="2">
                  <c:v>3</c:v>
                </c:pt>
                <c:pt idx="3">
                  <c:v>3.4</c:v>
                </c:pt>
                <c:pt idx="4">
                  <c:v>3.9</c:v>
                </c:pt>
              </c:numCache>
            </c:numRef>
          </c:yVal>
          <c:smooth val="0"/>
          <c:extLst>
            <c:ext xmlns:c16="http://schemas.microsoft.com/office/drawing/2014/chart" uri="{C3380CC4-5D6E-409C-BE32-E72D297353CC}">
              <c16:uniqueId val="{00000000-8A6C-4924-91AF-8A58E59E4FFA}"/>
            </c:ext>
          </c:extLst>
        </c:ser>
        <c:dLbls>
          <c:showLegendKey val="0"/>
          <c:showVal val="0"/>
          <c:showCatName val="0"/>
          <c:showSerName val="0"/>
          <c:showPercent val="0"/>
          <c:showBubbleSize val="0"/>
        </c:dLbls>
        <c:axId val="155020288"/>
        <c:axId val="155063424"/>
      </c:scatterChart>
      <c:valAx>
        <c:axId val="155020288"/>
        <c:scaling>
          <c:orientation val="minMax"/>
          <c:min val="2.2000000000000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r>
                  <a:rPr lang="en-US" sz="1100" b="1" dirty="0"/>
                  <a:t>Log10</a:t>
                </a:r>
                <a:r>
                  <a:rPr lang="en-US" sz="1100" b="1" baseline="0" dirty="0"/>
                  <a:t> of fragment </a:t>
                </a:r>
                <a:r>
                  <a:rPr lang="en-US" sz="1100" b="1" baseline="0" dirty="0" err="1"/>
                  <a:t>lenght</a:t>
                </a:r>
                <a:endParaRPr lang="lt-LT" sz="1100" b="1"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300" b="1" i="0" u="none" strike="noStrike" kern="1200" baseline="0">
                <a:solidFill>
                  <a:schemeClr val="tx1">
                    <a:lumMod val="65000"/>
                    <a:lumOff val="35000"/>
                  </a:schemeClr>
                </a:solidFill>
                <a:latin typeface="+mn-lt"/>
                <a:ea typeface="+mn-ea"/>
                <a:cs typeface="+mn-cs"/>
              </a:defRPr>
            </a:pPr>
            <a:endParaRPr lang="de-DE"/>
          </a:p>
        </c:txPr>
        <c:crossAx val="155063424"/>
        <c:crosses val="autoZero"/>
        <c:crossBetween val="midCat"/>
      </c:valAx>
      <c:valAx>
        <c:axId val="15506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r>
                  <a:rPr lang="en-US" sz="1100" b="1"/>
                  <a:t>Distance</a:t>
                </a:r>
                <a:r>
                  <a:rPr lang="en-US" sz="1100" b="1" baseline="0"/>
                  <a:t> from the well</a:t>
                </a:r>
                <a:endParaRPr lang="lt-LT" sz="1100" b="1"/>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300" b="1" i="0" u="none" strike="noStrike" kern="1200" baseline="0">
                <a:solidFill>
                  <a:schemeClr val="tx1">
                    <a:lumMod val="65000"/>
                    <a:lumOff val="35000"/>
                  </a:schemeClr>
                </a:solidFill>
                <a:latin typeface="+mn-lt"/>
                <a:ea typeface="+mn-ea"/>
                <a:cs typeface="+mn-cs"/>
              </a:defRPr>
            </a:pPr>
            <a:endParaRPr lang="de-DE"/>
          </a:p>
        </c:txPr>
        <c:crossAx val="1550202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FAA3-6255-3144-A6CE-FA9179646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4E593D7F-5DA1-7B6A-3DD2-D71F1FAFE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78C76CBD-73BE-307E-1C06-F3490E10A600}"/>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5" name="Footer Placeholder 4">
            <a:extLst>
              <a:ext uri="{FF2B5EF4-FFF2-40B4-BE49-F238E27FC236}">
                <a16:creationId xmlns:a16="http://schemas.microsoft.com/office/drawing/2014/main" id="{AA77F6CE-7F3A-2C3D-F874-359AD4DC5B10}"/>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1ECF6215-615F-9047-E558-1ED7B6348580}"/>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106559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2F77-B393-1F3D-A12D-026591F90513}"/>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B9104CEF-360C-C4BE-7C9D-9EACE8B7B9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9D0ED44F-E2FD-4E03-969B-66994384C8C7}"/>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5" name="Footer Placeholder 4">
            <a:extLst>
              <a:ext uri="{FF2B5EF4-FFF2-40B4-BE49-F238E27FC236}">
                <a16:creationId xmlns:a16="http://schemas.microsoft.com/office/drawing/2014/main" id="{A0E94093-D8BF-4FF5-80C4-3FE6BD950469}"/>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81B392D3-272E-8619-E211-CF76BFD26A07}"/>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53308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2057F-6C75-F5D7-FFCF-93805729C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1426A0A3-1B4F-3C79-4BCF-9AEF1B2A3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C3A5764E-1A65-79EF-50F6-C13E32F674AD}"/>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5" name="Footer Placeholder 4">
            <a:extLst>
              <a:ext uri="{FF2B5EF4-FFF2-40B4-BE49-F238E27FC236}">
                <a16:creationId xmlns:a16="http://schemas.microsoft.com/office/drawing/2014/main" id="{D29569EC-A418-9A2E-D790-87B2B9396328}"/>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8BF1D077-3D75-A6C2-C0B1-88C0476FFDDA}"/>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425663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8C08-479A-721C-DE9E-F2EBA0064ACA}"/>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B1815B46-07AD-00D5-2AC9-DB6249F90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C61D6433-AB12-15A2-57E6-D75E718E391B}"/>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5" name="Footer Placeholder 4">
            <a:extLst>
              <a:ext uri="{FF2B5EF4-FFF2-40B4-BE49-F238E27FC236}">
                <a16:creationId xmlns:a16="http://schemas.microsoft.com/office/drawing/2014/main" id="{485AE798-C0EF-6678-5169-B6E545B26F17}"/>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E45C0F1C-6172-E850-7E29-9D120008177D}"/>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406273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ADF9-B82E-0554-453B-946834374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3D3A807F-9598-3413-2D14-F301E55A8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370CE-D5AF-5D58-3EFE-D1F574E46337}"/>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5" name="Footer Placeholder 4">
            <a:extLst>
              <a:ext uri="{FF2B5EF4-FFF2-40B4-BE49-F238E27FC236}">
                <a16:creationId xmlns:a16="http://schemas.microsoft.com/office/drawing/2014/main" id="{CC26D0F5-C220-127E-7ABB-7AE06CA66249}"/>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4BF293D-37AD-E381-D0EC-294B902F7A6A}"/>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175915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AB17-6A20-4238-78B2-404EBB4ACC83}"/>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622FCD80-FF4E-333C-7772-088D8D16E9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5D90AB99-4356-6585-8D8B-C31C443810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022A02F4-7BE2-2AF6-EBF5-A2CDFC489504}"/>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6" name="Footer Placeholder 5">
            <a:extLst>
              <a:ext uri="{FF2B5EF4-FFF2-40B4-BE49-F238E27FC236}">
                <a16:creationId xmlns:a16="http://schemas.microsoft.com/office/drawing/2014/main" id="{6F1D636B-D0D1-5E57-BFDC-0C6D468D3463}"/>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AE7151B7-39CD-0E1B-38F6-2AA35F0B7A8D}"/>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129072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5E2D-05A1-5F58-0945-6288B843B0C7}"/>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3401C057-1734-0153-06EC-87F179985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D62C6-5F57-0430-EBFA-BAC75A1FB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1B7AEB58-C62F-42F5-F159-9DCA6918C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152328-CD05-1321-7AEE-1BA9E11E96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DC1B698B-FCE9-2FE7-4046-2E111ED6F0A9}"/>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8" name="Footer Placeholder 7">
            <a:extLst>
              <a:ext uri="{FF2B5EF4-FFF2-40B4-BE49-F238E27FC236}">
                <a16:creationId xmlns:a16="http://schemas.microsoft.com/office/drawing/2014/main" id="{5EBD8193-BF28-09B2-339D-7AB13EB0BC41}"/>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08BCCB13-40EA-6EB0-DA3B-72DE07A55CB9}"/>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158358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5E62-2388-3D42-83BC-BECF2351B701}"/>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CAA3A4D3-A6B2-CD45-77CF-45801E1E25F6}"/>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4" name="Footer Placeholder 3">
            <a:extLst>
              <a:ext uri="{FF2B5EF4-FFF2-40B4-BE49-F238E27FC236}">
                <a16:creationId xmlns:a16="http://schemas.microsoft.com/office/drawing/2014/main" id="{BB84CC05-53BE-E0AA-0553-78AFB6223B74}"/>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CB9DBBDD-EF86-9EBE-E125-512C6DFFEB66}"/>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277374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3863F-D751-54AB-3D2A-4827D8AF4E0C}"/>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3" name="Footer Placeholder 2">
            <a:extLst>
              <a:ext uri="{FF2B5EF4-FFF2-40B4-BE49-F238E27FC236}">
                <a16:creationId xmlns:a16="http://schemas.microsoft.com/office/drawing/2014/main" id="{E8E476A5-2488-83CD-534C-2BE6966BFB95}"/>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7791321F-94C3-5E68-2D94-038D044D7FE2}"/>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324422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ABE7-ACEF-46EB-F6DA-EC05E87B4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73367463-6AEC-F70D-1BB9-253E44514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F90A1536-AEC0-4E4E-50FB-8636F0686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7098B-332A-6D2D-1392-98C144EEB4A7}"/>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6" name="Footer Placeholder 5">
            <a:extLst>
              <a:ext uri="{FF2B5EF4-FFF2-40B4-BE49-F238E27FC236}">
                <a16:creationId xmlns:a16="http://schemas.microsoft.com/office/drawing/2014/main" id="{E97DB94E-E554-7D1F-1DD0-08D4B9055E2A}"/>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27661E0F-82D5-28D8-F982-F8424277D6CA}"/>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194093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9276-ECE8-863C-1E33-16848B1D1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35189CFB-EA83-2D51-84DD-A4AD6EC0A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C8832CBA-24B1-D4F3-0451-11187E84C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51419-70ED-1D5D-6F98-D384CB005B42}"/>
              </a:ext>
            </a:extLst>
          </p:cNvPr>
          <p:cNvSpPr>
            <a:spLocks noGrp="1"/>
          </p:cNvSpPr>
          <p:nvPr>
            <p:ph type="dt" sz="half" idx="10"/>
          </p:nvPr>
        </p:nvSpPr>
        <p:spPr/>
        <p:txBody>
          <a:bodyPr/>
          <a:lstStyle/>
          <a:p>
            <a:fld id="{23AC1597-B1F0-4EC4-986A-47A29EB0EBF5}" type="datetimeFigureOut">
              <a:rPr lang="sk-SK" smtClean="0"/>
              <a:pPr/>
              <a:t>3. 2. 2023</a:t>
            </a:fld>
            <a:endParaRPr lang="sk-SK"/>
          </a:p>
        </p:txBody>
      </p:sp>
      <p:sp>
        <p:nvSpPr>
          <p:cNvPr id="6" name="Footer Placeholder 5">
            <a:extLst>
              <a:ext uri="{FF2B5EF4-FFF2-40B4-BE49-F238E27FC236}">
                <a16:creationId xmlns:a16="http://schemas.microsoft.com/office/drawing/2014/main" id="{28207E38-76EE-06CE-59EA-63BEF4F8D406}"/>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151C227-F9D4-88E0-BC85-E84D7FC06B2B}"/>
              </a:ext>
            </a:extLst>
          </p:cNvPr>
          <p:cNvSpPr>
            <a:spLocks noGrp="1"/>
          </p:cNvSpPr>
          <p:nvPr>
            <p:ph type="sldNum" sz="quarter" idx="12"/>
          </p:nvPr>
        </p:nvSpPr>
        <p:spPr/>
        <p:txBody>
          <a:bodyPr/>
          <a:lstStyle/>
          <a:p>
            <a:fld id="{24305AA3-73F8-48C6-9C81-4EA70A3D5987}" type="slidenum">
              <a:rPr lang="sk-SK" smtClean="0"/>
              <a:pPr/>
              <a:t>‹Nr.›</a:t>
            </a:fld>
            <a:endParaRPr lang="sk-SK"/>
          </a:p>
        </p:txBody>
      </p:sp>
    </p:spTree>
    <p:extLst>
      <p:ext uri="{BB962C8B-B14F-4D97-AF65-F5344CB8AC3E}">
        <p14:creationId xmlns:p14="http://schemas.microsoft.com/office/powerpoint/2010/main" val="38015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102CF-DF32-C2E8-39C7-370638480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C39886D1-2506-B41F-57C8-BD77ABBD2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90B15AAC-86E6-3DE0-BF9F-D641F4F18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1597-B1F0-4EC4-986A-47A29EB0EBF5}" type="datetimeFigureOut">
              <a:rPr lang="sk-SK" smtClean="0"/>
              <a:pPr/>
              <a:t>3. 2. 2023</a:t>
            </a:fld>
            <a:endParaRPr lang="sk-SK"/>
          </a:p>
        </p:txBody>
      </p:sp>
      <p:sp>
        <p:nvSpPr>
          <p:cNvPr id="5" name="Footer Placeholder 4">
            <a:extLst>
              <a:ext uri="{FF2B5EF4-FFF2-40B4-BE49-F238E27FC236}">
                <a16:creationId xmlns:a16="http://schemas.microsoft.com/office/drawing/2014/main" id="{704B6A3E-8895-823E-3C22-099B1E05A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12106CDA-07A1-FE54-76D7-E1FCA8C6E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05AA3-73F8-48C6-9C81-4EA70A3D5987}" type="slidenum">
              <a:rPr lang="sk-SK" smtClean="0"/>
              <a:pPr/>
              <a:t>‹Nr.›</a:t>
            </a:fld>
            <a:endParaRPr lang="sk-SK"/>
          </a:p>
        </p:txBody>
      </p:sp>
      <p:sp>
        <p:nvSpPr>
          <p:cNvPr id="8" name="TextBox 7">
            <a:extLst>
              <a:ext uri="{FF2B5EF4-FFF2-40B4-BE49-F238E27FC236}">
                <a16:creationId xmlns:a16="http://schemas.microsoft.com/office/drawing/2014/main" id="{1A35C906-5F01-1576-C8B8-BBC9987AB3F6}"/>
              </a:ext>
            </a:extLst>
          </p:cNvPr>
          <p:cNvSpPr txBox="1"/>
          <p:nvPr>
            <p:extLst>
              <p:ext uri="{1162E1C5-73C7-4A58-AE30-91384D911F3F}">
                <p184:classification xmlns:p184="http://schemas.microsoft.com/office/powerpoint/2018/4/main" val="ftr"/>
              </p:ext>
            </p:extLst>
          </p:nvPr>
        </p:nvSpPr>
        <p:spPr>
          <a:xfrm>
            <a:off x="11398250" y="6705600"/>
            <a:ext cx="828675" cy="152400"/>
          </a:xfrm>
          <a:prstGeom prst="rect">
            <a:avLst/>
          </a:prstGeom>
        </p:spPr>
        <p:txBody>
          <a:bodyPr horzOverflow="overflow" lIns="0" tIns="0" rIns="0" bIns="0">
            <a:spAutoFit/>
          </a:bodyPr>
          <a:lstStyle/>
          <a:p>
            <a:pPr algn="l"/>
            <a:r>
              <a:rPr lang="sk-SK" sz="1000">
                <a:solidFill>
                  <a:srgbClr val="000000"/>
                </a:solidFill>
                <a:latin typeface="Arial" panose="020B0604020202020204" pitchFamily="34" charset="0"/>
                <a:cs typeface="Arial" panose="020B0604020202020204" pitchFamily="34" charset="0"/>
              </a:rPr>
              <a:t>Confidential C</a:t>
            </a:r>
          </a:p>
        </p:txBody>
      </p:sp>
    </p:spTree>
    <p:extLst>
      <p:ext uri="{BB962C8B-B14F-4D97-AF65-F5344CB8AC3E}">
        <p14:creationId xmlns:p14="http://schemas.microsoft.com/office/powerpoint/2010/main" val="10712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D2809-7F58-2892-E2F2-8DBBCF51408C}"/>
              </a:ext>
            </a:extLst>
          </p:cNvPr>
          <p:cNvSpPr>
            <a:spLocks noGrp="1"/>
          </p:cNvSpPr>
          <p:nvPr>
            <p:ph type="ctrTitle"/>
          </p:nvPr>
        </p:nvSpPr>
        <p:spPr>
          <a:xfrm>
            <a:off x="643468" y="643467"/>
            <a:ext cx="5475978" cy="1642533"/>
          </a:xfrm>
        </p:spPr>
        <p:txBody>
          <a:bodyPr>
            <a:normAutofit/>
          </a:bodyPr>
          <a:lstStyle/>
          <a:p>
            <a:pPr algn="l"/>
            <a:r>
              <a:rPr lang="sk-SK" sz="4400" b="1" dirty="0">
                <a:latin typeface="Bahnschrift Light SemiCondensed" pitchFamily="34" charset="0"/>
                <a:cs typeface="Adobe Hebrew"/>
              </a:rPr>
              <a:t>CRISPR Cas9 by in vitro</a:t>
            </a:r>
          </a:p>
        </p:txBody>
      </p:sp>
      <p:sp>
        <p:nvSpPr>
          <p:cNvPr id="3" name="Subtitle 2">
            <a:extLst>
              <a:ext uri="{FF2B5EF4-FFF2-40B4-BE49-F238E27FC236}">
                <a16:creationId xmlns:a16="http://schemas.microsoft.com/office/drawing/2014/main" id="{5184AC15-B7DA-E829-6815-EB2FDF590BD6}"/>
              </a:ext>
            </a:extLst>
          </p:cNvPr>
          <p:cNvSpPr>
            <a:spLocks noGrp="1"/>
          </p:cNvSpPr>
          <p:nvPr>
            <p:ph type="subTitle" idx="1"/>
          </p:nvPr>
        </p:nvSpPr>
        <p:spPr>
          <a:xfrm>
            <a:off x="0" y="2646486"/>
            <a:ext cx="6268915" cy="3538578"/>
          </a:xfrm>
        </p:spPr>
        <p:txBody>
          <a:bodyPr>
            <a:normAutofit/>
          </a:bodyPr>
          <a:lstStyle/>
          <a:p>
            <a:pPr algn="l"/>
            <a:r>
              <a:rPr lang="sk-SK" sz="3200" dirty="0">
                <a:latin typeface="Bahnschrift Light SemiCondensed" pitchFamily="34" charset="0"/>
                <a:cs typeface="Adobe Hebrew" panose="02040503050201020203" pitchFamily="18" charset="-79"/>
              </a:rPr>
              <a:t>Group 5:</a:t>
            </a:r>
          </a:p>
          <a:p>
            <a:pPr marL="342900" indent="-342900" algn="l">
              <a:buFont typeface="Arial" panose="020B0604020202020204" pitchFamily="34" charset="0"/>
              <a:buChar char="•"/>
            </a:pPr>
            <a:r>
              <a:rPr lang="sk-SK" sz="3200" dirty="0">
                <a:latin typeface="Bahnschrift Light SemiCondensed" pitchFamily="34" charset="0"/>
                <a:cs typeface="Adobe Hebrew" panose="02040503050201020203" pitchFamily="18" charset="-79"/>
              </a:rPr>
              <a:t>Jorune Budriunaite, Lithuania</a:t>
            </a:r>
          </a:p>
          <a:p>
            <a:pPr marL="342900" indent="-342900" algn="l">
              <a:buFont typeface="Arial" panose="020B0604020202020204" pitchFamily="34" charset="0"/>
              <a:buChar char="•"/>
            </a:pPr>
            <a:r>
              <a:rPr lang="sk-SK" sz="3200" dirty="0">
                <a:latin typeface="Bahnschrift Light SemiCondensed" pitchFamily="34" charset="0"/>
                <a:cs typeface="Adobe Hebrew" panose="02040503050201020203" pitchFamily="18" charset="-79"/>
              </a:rPr>
              <a:t>Magdalena Dróżdż-Korbyla, Poland</a:t>
            </a:r>
          </a:p>
          <a:p>
            <a:pPr marL="342900" indent="-342900" algn="l">
              <a:buFont typeface="Arial" panose="020B0604020202020204" pitchFamily="34" charset="0"/>
              <a:buChar char="•"/>
            </a:pPr>
            <a:r>
              <a:rPr lang="sk-SK" sz="3200" dirty="0">
                <a:latin typeface="Bahnschrift Light SemiCondensed" pitchFamily="34" charset="0"/>
                <a:cs typeface="Adobe Hebrew" panose="02040503050201020203" pitchFamily="18" charset="-79"/>
              </a:rPr>
              <a:t>Hana Melcherová, Slovakia</a:t>
            </a:r>
          </a:p>
        </p:txBody>
      </p:sp>
      <p:pic>
        <p:nvPicPr>
          <p:cNvPr id="5" name="Picture 4" descr="A group of people posing for a photo&#10;&#10;Description automatically generated with low confidence">
            <a:extLst>
              <a:ext uri="{FF2B5EF4-FFF2-40B4-BE49-F238E27FC236}">
                <a16:creationId xmlns:a16="http://schemas.microsoft.com/office/drawing/2014/main" id="{0D7CAD2B-F6F3-FCC8-F640-4940DEEFFDCC}"/>
              </a:ext>
            </a:extLst>
          </p:cNvPr>
          <p:cNvPicPr>
            <a:picLocks noChangeAspect="1"/>
          </p:cNvPicPr>
          <p:nvPr/>
        </p:nvPicPr>
        <p:blipFill rotWithShape="1">
          <a:blip r:embed="rId2" cstate="print">
            <a:lum bright="10000"/>
            <a:extLst>
              <a:ext uri="{28A0092B-C50C-407E-A947-70E740481C1C}">
                <a14:useLocalDpi xmlns:a14="http://schemas.microsoft.com/office/drawing/2010/main" val="0"/>
              </a:ext>
            </a:extLst>
          </a:blip>
          <a:srcRect t="10770" b="297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4560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4953C47-F4FA-F80F-DD30-9056DE6AB5C0}"/>
              </a:ext>
            </a:extLst>
          </p:cNvPr>
          <p:cNvSpPr>
            <a:spLocks noGrp="1"/>
          </p:cNvSpPr>
          <p:nvPr>
            <p:ph type="title"/>
          </p:nvPr>
        </p:nvSpPr>
        <p:spPr>
          <a:xfrm>
            <a:off x="838200" y="713312"/>
            <a:ext cx="4038600" cy="5431376"/>
          </a:xfrm>
        </p:spPr>
        <p:txBody>
          <a:bodyPr>
            <a:normAutofit/>
          </a:bodyPr>
          <a:lstStyle/>
          <a:p>
            <a:r>
              <a:rPr lang="sk-SK" sz="5400" dirty="0">
                <a:latin typeface="Bahnschrift Light SemiCondensed" pitchFamily="34" charset="0"/>
                <a:cs typeface="Adobe Hebrew" panose="02040503050201020203" pitchFamily="18" charset="-79"/>
              </a:rPr>
              <a:t>Plasmid linearising </a:t>
            </a:r>
            <a:br>
              <a:rPr lang="sk-SK" sz="2400" dirty="0">
                <a:latin typeface="Bahnschrift Light SemiCondensed" pitchFamily="34" charset="0"/>
                <a:cs typeface="Adobe Hebrew" panose="02040503050201020203" pitchFamily="18" charset="-79"/>
              </a:rPr>
            </a:br>
            <a:br>
              <a:rPr lang="sk-SK" sz="2400" dirty="0">
                <a:latin typeface="Bahnschrift Light SemiCondensed" pitchFamily="34" charset="0"/>
                <a:cs typeface="Adobe Hebrew" panose="02040503050201020203" pitchFamily="18" charset="-79"/>
              </a:rPr>
            </a:br>
            <a:r>
              <a:rPr lang="sk-SK" sz="2400" dirty="0">
                <a:latin typeface="Bahnschrift Light SemiCondensed" pitchFamily="34" charset="0"/>
                <a:cs typeface="Adobe Hebrew" panose="02040503050201020203" pitchFamily="18" charset="-79"/>
              </a:rPr>
              <a:t>We linearized the plasmid using a restrictase and we proved it by electrophoresis. </a:t>
            </a:r>
            <a:br>
              <a:rPr lang="sk-SK" sz="2400" dirty="0">
                <a:latin typeface="Bahnschrift Light SemiCondensed" pitchFamily="34" charset="0"/>
                <a:cs typeface="Adobe Hebrew" panose="02040503050201020203" pitchFamily="18" charset="-79"/>
              </a:rPr>
            </a:br>
            <a:br>
              <a:rPr lang="sk-SK" sz="2400" dirty="0">
                <a:latin typeface="Bahnschrift Light SemiCondensed" pitchFamily="34" charset="0"/>
                <a:cs typeface="Adobe Hebrew" panose="02040503050201020203" pitchFamily="18" charset="-79"/>
              </a:rPr>
            </a:br>
            <a:r>
              <a:rPr lang="sk-SK" sz="2400" dirty="0">
                <a:latin typeface="Bahnschrift Light SemiCondensed" pitchFamily="34" charset="0"/>
                <a:cs typeface="Adobe Hebrew" panose="02040503050201020203" pitchFamily="18" charset="-79"/>
              </a:rPr>
              <a:t>The linearized plasmid did not go as far as supercoiled plasmid which is labelled C for control.</a:t>
            </a:r>
          </a:p>
        </p:txBody>
      </p:sp>
      <p:pic>
        <p:nvPicPr>
          <p:cNvPr id="5" name="Content Placeholder 4" descr="A picture containing text, close&#10;&#10;Description automatically generated">
            <a:extLst>
              <a:ext uri="{FF2B5EF4-FFF2-40B4-BE49-F238E27FC236}">
                <a16:creationId xmlns:a16="http://schemas.microsoft.com/office/drawing/2014/main" id="{5C83E29F-CFA0-D37C-5C15-5C0995893E7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29" r="46377"/>
          <a:stretch/>
        </p:blipFill>
        <p:spPr>
          <a:xfrm>
            <a:off x="6515068" y="361054"/>
            <a:ext cx="4518121" cy="6135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012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98E4A39-A7EA-ABD7-06D5-7D82180E5D55}"/>
              </a:ext>
            </a:extLst>
          </p:cNvPr>
          <p:cNvSpPr>
            <a:spLocks noGrp="1"/>
          </p:cNvSpPr>
          <p:nvPr>
            <p:ph type="title"/>
          </p:nvPr>
        </p:nvSpPr>
        <p:spPr>
          <a:xfrm>
            <a:off x="556845" y="933120"/>
            <a:ext cx="4832839" cy="5431376"/>
          </a:xfrm>
        </p:spPr>
        <p:txBody>
          <a:bodyPr>
            <a:normAutofit fontScale="90000"/>
          </a:bodyPr>
          <a:lstStyle/>
          <a:p>
            <a:r>
              <a:rPr lang="sk-SK" sz="6000" dirty="0">
                <a:latin typeface="Bahnschrift Light SemiCondensed" pitchFamily="34" charset="0"/>
                <a:cs typeface="Adobe Hebrew" panose="02040503050201020203" pitchFamily="18" charset="-79"/>
              </a:rPr>
              <a:t>gRNA synthesis</a:t>
            </a:r>
            <a:br>
              <a:rPr lang="sk-SK" sz="6000" dirty="0">
                <a:latin typeface="Bahnschrift Light SemiCondensed" pitchFamily="34" charset="0"/>
                <a:cs typeface="Adobe Hebrew" panose="02040503050201020203" pitchFamily="18" charset="-79"/>
              </a:rPr>
            </a:br>
            <a:br>
              <a:rPr lang="sk-SK" sz="6000" dirty="0">
                <a:latin typeface="Bahnschrift Light SemiCondensed" pitchFamily="34" charset="0"/>
                <a:cs typeface="Adobe Hebrew" panose="02040503050201020203" pitchFamily="18" charset="-79"/>
              </a:rPr>
            </a:br>
            <a:r>
              <a:rPr lang="sk-SK" sz="2700" dirty="0">
                <a:latin typeface="Bahnschrift Light SemiCondensed" pitchFamily="34" charset="0"/>
                <a:cs typeface="Adobe Hebrew" panose="02040503050201020203" pitchFamily="18" charset="-79"/>
              </a:rPr>
              <a:t>The S1 was incubated so there were perfect conditions for gRNA synthesis, that is why is the </a:t>
            </a:r>
            <a:r>
              <a:rPr lang="sk-SK" sz="2700" b="1" dirty="0">
                <a:latin typeface="Bahnschrift Light SemiCondensed" pitchFamily="34" charset="0"/>
                <a:cs typeface="Adobe Hebrew" panose="02040503050201020203" pitchFamily="18" charset="-79"/>
              </a:rPr>
              <a:t>sample 1  </a:t>
            </a:r>
            <a:r>
              <a:rPr lang="sk-SK" sz="2700" dirty="0">
                <a:latin typeface="Bahnschrift Light SemiCondensed" pitchFamily="34" charset="0"/>
                <a:cs typeface="Adobe Hebrew" panose="02040503050201020203" pitchFamily="18" charset="-79"/>
              </a:rPr>
              <a:t>has a visible band. </a:t>
            </a:r>
            <a:br>
              <a:rPr lang="sk-SK" sz="2700" dirty="0">
                <a:latin typeface="Bahnschrift Light SemiCondensed" pitchFamily="34" charset="0"/>
                <a:cs typeface="Adobe Hebrew" panose="02040503050201020203" pitchFamily="18" charset="-79"/>
              </a:rPr>
            </a:br>
            <a:br>
              <a:rPr lang="sk-SK" sz="2700" dirty="0">
                <a:latin typeface="Bahnschrift Light SemiCondensed" pitchFamily="34" charset="0"/>
                <a:cs typeface="Adobe Hebrew" panose="02040503050201020203" pitchFamily="18" charset="-79"/>
              </a:rPr>
            </a:br>
            <a:r>
              <a:rPr lang="sk-SK" sz="2700" b="1" dirty="0">
                <a:latin typeface="Bahnschrift Light SemiCondensed" pitchFamily="34" charset="0"/>
                <a:cs typeface="Adobe Hebrew" panose="02040503050201020203" pitchFamily="18" charset="-79"/>
              </a:rPr>
              <a:t>The control </a:t>
            </a:r>
            <a:r>
              <a:rPr lang="sk-SK" sz="2700" dirty="0">
                <a:latin typeface="Bahnschrift Light SemiCondensed" pitchFamily="34" charset="0"/>
                <a:cs typeface="Adobe Hebrew" panose="02040503050201020203" pitchFamily="18" charset="-79"/>
              </a:rPr>
              <a:t>did not show up, because it was on ice, that means the temperature was too low for the RNA polymerase to work.</a:t>
            </a:r>
            <a:br>
              <a:rPr lang="sk-SK" sz="2700" dirty="0">
                <a:latin typeface="Bahnschrift Light SemiCondensed" pitchFamily="34" charset="0"/>
                <a:cs typeface="Adobe Hebrew" panose="02040503050201020203" pitchFamily="18" charset="-79"/>
              </a:rPr>
            </a:br>
            <a:br>
              <a:rPr lang="sk-SK" sz="5400" dirty="0">
                <a:latin typeface="Adobe Hebrew" panose="02040503050201020203" pitchFamily="18" charset="-79"/>
                <a:cs typeface="Adobe Hebrew" panose="02040503050201020203" pitchFamily="18" charset="-79"/>
              </a:rPr>
            </a:br>
            <a:endParaRPr lang="sk-SK" sz="5400" dirty="0">
              <a:latin typeface="Adobe Hebrew" panose="02040503050201020203" pitchFamily="18" charset="-79"/>
              <a:cs typeface="Adobe Hebrew" panose="02040503050201020203" pitchFamily="18" charset="-79"/>
            </a:endParaRPr>
          </a:p>
        </p:txBody>
      </p:sp>
      <p:pic>
        <p:nvPicPr>
          <p:cNvPr id="5" name="Content Placeholder 4" descr="A picture containing indoor, wall&#10;&#10;Description automatically generated">
            <a:extLst>
              <a:ext uri="{FF2B5EF4-FFF2-40B4-BE49-F238E27FC236}">
                <a16:creationId xmlns:a16="http://schemas.microsoft.com/office/drawing/2014/main" id="{F54B6663-C6CF-5488-886F-A845653308F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834" r="33333"/>
          <a:stretch/>
        </p:blipFill>
        <p:spPr>
          <a:xfrm>
            <a:off x="7404652" y="291828"/>
            <a:ext cx="3071191" cy="5989918"/>
          </a:xfrm>
        </p:spPr>
      </p:pic>
    </p:spTree>
    <p:extLst>
      <p:ext uri="{BB962C8B-B14F-4D97-AF65-F5344CB8AC3E}">
        <p14:creationId xmlns:p14="http://schemas.microsoft.com/office/powerpoint/2010/main" val="100860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6644-28BE-54FB-8A2F-198DF4479EEA}"/>
              </a:ext>
            </a:extLst>
          </p:cNvPr>
          <p:cNvSpPr>
            <a:spLocks noGrp="1"/>
          </p:cNvSpPr>
          <p:nvPr>
            <p:ph type="title"/>
          </p:nvPr>
        </p:nvSpPr>
        <p:spPr>
          <a:xfrm>
            <a:off x="165646" y="365125"/>
            <a:ext cx="3887608" cy="5995918"/>
          </a:xfrm>
        </p:spPr>
        <p:txBody>
          <a:bodyPr>
            <a:normAutofit fontScale="90000"/>
          </a:bodyPr>
          <a:lstStyle/>
          <a:p>
            <a:r>
              <a:rPr lang="sk-SK" sz="5400" dirty="0">
                <a:latin typeface="Bahnschrift Light SemiCondensed" pitchFamily="34" charset="0"/>
                <a:cs typeface="Adobe Hebrew" panose="02040503050201020203" pitchFamily="18" charset="-79"/>
              </a:rPr>
              <a:t>CRISPR cut</a:t>
            </a:r>
            <a:br>
              <a:rPr lang="sk-SK" sz="5400" dirty="0">
                <a:latin typeface="Bahnschrift Light SemiCondensed" pitchFamily="34" charset="0"/>
                <a:cs typeface="Adobe Hebrew" panose="02040503050201020203" pitchFamily="18" charset="-79"/>
              </a:rPr>
            </a:br>
            <a:br>
              <a:rPr lang="sk-SK" sz="5400" dirty="0">
                <a:latin typeface="Bahnschrift Light SemiCondensed" pitchFamily="34" charset="0"/>
                <a:cs typeface="Adobe Hebrew" panose="02040503050201020203" pitchFamily="18" charset="-79"/>
              </a:rPr>
            </a:br>
            <a:r>
              <a:rPr lang="sk-SK" sz="2400" dirty="0">
                <a:latin typeface="Bahnschrift Light SemiCondensed" pitchFamily="34" charset="0"/>
                <a:cs typeface="Adobe Hebrew" panose="02040503050201020203" pitchFamily="18" charset="-79"/>
              </a:rPr>
              <a:t>Only in a </a:t>
            </a:r>
            <a:r>
              <a:rPr lang="sk-SK" sz="2400" b="1" dirty="0">
                <a:latin typeface="Bahnschrift Light SemiCondensed" pitchFamily="34" charset="0"/>
                <a:cs typeface="Adobe Hebrew" panose="02040503050201020203" pitchFamily="18" charset="-79"/>
              </a:rPr>
              <a:t>sample 3</a:t>
            </a:r>
            <a:r>
              <a:rPr lang="sk-SK" sz="2400" dirty="0">
                <a:latin typeface="Bahnschrift Light SemiCondensed" pitchFamily="34" charset="0"/>
                <a:cs typeface="Adobe Hebrew" panose="02040503050201020203" pitchFamily="18" charset="-79"/>
              </a:rPr>
              <a:t> the plasmid is cut, because there were both Cas9 and guide RNA added. </a:t>
            </a:r>
            <a:br>
              <a:rPr lang="sk-SK" sz="2400" dirty="0">
                <a:latin typeface="Bahnschrift Light SemiCondensed" pitchFamily="34" charset="0"/>
                <a:cs typeface="Adobe Hebrew" panose="02040503050201020203" pitchFamily="18" charset="-79"/>
              </a:rPr>
            </a:br>
            <a:br>
              <a:rPr lang="sk-SK" sz="2400" dirty="0">
                <a:latin typeface="Bahnschrift Light SemiCondensed" pitchFamily="34" charset="0"/>
                <a:cs typeface="Adobe Hebrew" panose="02040503050201020203" pitchFamily="18" charset="-79"/>
              </a:rPr>
            </a:br>
            <a:r>
              <a:rPr lang="sk-SK" sz="2400" dirty="0">
                <a:latin typeface="Bahnschrift Light SemiCondensed" pitchFamily="34" charset="0"/>
                <a:cs typeface="Adobe Hebrew" panose="02040503050201020203" pitchFamily="18" charset="-79"/>
              </a:rPr>
              <a:t>We proved it by electrophoresis. </a:t>
            </a:r>
            <a:br>
              <a:rPr lang="sk-SK" sz="2400" dirty="0">
                <a:latin typeface="Bahnschrift Light SemiCondensed" pitchFamily="34" charset="0"/>
                <a:cs typeface="Adobe Hebrew" panose="02040503050201020203" pitchFamily="18" charset="-79"/>
              </a:rPr>
            </a:br>
            <a:br>
              <a:rPr lang="sk-SK" sz="2400" dirty="0">
                <a:latin typeface="Bahnschrift Light SemiCondensed" pitchFamily="34" charset="0"/>
                <a:cs typeface="Adobe Hebrew" panose="02040503050201020203" pitchFamily="18" charset="-79"/>
              </a:rPr>
            </a:br>
            <a:r>
              <a:rPr lang="sk-SK" sz="2400" dirty="0">
                <a:latin typeface="Bahnschrift Light SemiCondensed" pitchFamily="34" charset="0"/>
                <a:cs typeface="Adobe Hebrew" panose="02040503050201020203" pitchFamily="18" charset="-79"/>
              </a:rPr>
              <a:t>There are two bands, but we can not see them properly because of the bad UV lightning and self made gel (they were more visible on the phone).</a:t>
            </a:r>
            <a:br>
              <a:rPr lang="sk-SK" sz="2400" dirty="0">
                <a:latin typeface="Bahnschrift Light SemiCondensed" pitchFamily="34" charset="0"/>
                <a:cs typeface="Adobe Hebrew" panose="02040503050201020203" pitchFamily="18" charset="-79"/>
              </a:rPr>
            </a:br>
            <a:r>
              <a:rPr lang="sk-SK" sz="5400" dirty="0">
                <a:latin typeface="Bahnschrift Light SemiCondensed" pitchFamily="34" charset="0"/>
                <a:cs typeface="Adobe Hebrew" panose="02040503050201020203" pitchFamily="18" charset="-79"/>
              </a:rPr>
              <a:t> </a:t>
            </a:r>
          </a:p>
        </p:txBody>
      </p:sp>
      <p:pic>
        <p:nvPicPr>
          <p:cNvPr id="5" name="Content Placeholder 4" descr="A close-up of a cell phone&#10;&#10;Description automatically generated with low confidence">
            <a:extLst>
              <a:ext uri="{FF2B5EF4-FFF2-40B4-BE49-F238E27FC236}">
                <a16:creationId xmlns:a16="http://schemas.microsoft.com/office/drawing/2014/main" id="{606033AC-ED91-14E1-811D-43641BCF5173}"/>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5797" t="40721" r="26679" b="5996"/>
          <a:stretch/>
        </p:blipFill>
        <p:spPr>
          <a:xfrm rot="5400000">
            <a:off x="4966581" y="-566899"/>
            <a:ext cx="6317327" cy="7802220"/>
          </a:xfrm>
        </p:spPr>
      </p:pic>
      <p:sp>
        <p:nvSpPr>
          <p:cNvPr id="6" name="Rectangle 5">
            <a:extLst>
              <a:ext uri="{FF2B5EF4-FFF2-40B4-BE49-F238E27FC236}">
                <a16:creationId xmlns:a16="http://schemas.microsoft.com/office/drawing/2014/main" id="{A27BAA73-CB62-EE0B-BA2C-6DA0A3637464}"/>
              </a:ext>
            </a:extLst>
          </p:cNvPr>
          <p:cNvSpPr/>
          <p:nvPr/>
        </p:nvSpPr>
        <p:spPr>
          <a:xfrm>
            <a:off x="4581939" y="1739348"/>
            <a:ext cx="1848678" cy="458193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k-SK"/>
          </a:p>
        </p:txBody>
      </p:sp>
      <p:sp>
        <p:nvSpPr>
          <p:cNvPr id="7" name="Rectangle 6">
            <a:extLst>
              <a:ext uri="{FF2B5EF4-FFF2-40B4-BE49-F238E27FC236}">
                <a16:creationId xmlns:a16="http://schemas.microsoft.com/office/drawing/2014/main" id="{69708E43-4409-C355-5A24-99389371C73C}"/>
              </a:ext>
            </a:extLst>
          </p:cNvPr>
          <p:cNvSpPr/>
          <p:nvPr/>
        </p:nvSpPr>
        <p:spPr>
          <a:xfrm>
            <a:off x="10922000" y="1739348"/>
            <a:ext cx="711200" cy="458193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k-SK"/>
          </a:p>
        </p:txBody>
      </p:sp>
      <p:sp>
        <p:nvSpPr>
          <p:cNvPr id="8" name="TextBox 7">
            <a:extLst>
              <a:ext uri="{FF2B5EF4-FFF2-40B4-BE49-F238E27FC236}">
                <a16:creationId xmlns:a16="http://schemas.microsoft.com/office/drawing/2014/main" id="{67D2081E-826A-41B5-1807-887627502A63}"/>
              </a:ext>
            </a:extLst>
          </p:cNvPr>
          <p:cNvSpPr txBox="1"/>
          <p:nvPr/>
        </p:nvSpPr>
        <p:spPr>
          <a:xfrm>
            <a:off x="4778517" y="4500880"/>
            <a:ext cx="1848678" cy="461665"/>
          </a:xfrm>
          <a:prstGeom prst="rect">
            <a:avLst/>
          </a:prstGeom>
          <a:noFill/>
        </p:spPr>
        <p:txBody>
          <a:bodyPr wrap="square" rtlCol="0">
            <a:spAutoFit/>
          </a:bodyPr>
          <a:lstStyle/>
          <a:p>
            <a:r>
              <a:rPr lang="sk-SK" sz="2400" dirty="0">
                <a:solidFill>
                  <a:schemeClr val="bg1"/>
                </a:solidFill>
              </a:rPr>
              <a:t>1       2        3</a:t>
            </a:r>
          </a:p>
        </p:txBody>
      </p:sp>
      <p:sp>
        <p:nvSpPr>
          <p:cNvPr id="9" name="TextBox 8">
            <a:extLst>
              <a:ext uri="{FF2B5EF4-FFF2-40B4-BE49-F238E27FC236}">
                <a16:creationId xmlns:a16="http://schemas.microsoft.com/office/drawing/2014/main" id="{E0E5D78A-0A37-1F83-4B08-094BE3166DF1}"/>
              </a:ext>
            </a:extLst>
          </p:cNvPr>
          <p:cNvSpPr txBox="1"/>
          <p:nvPr/>
        </p:nvSpPr>
        <p:spPr>
          <a:xfrm>
            <a:off x="11064240" y="4500880"/>
            <a:ext cx="426720" cy="461665"/>
          </a:xfrm>
          <a:prstGeom prst="rect">
            <a:avLst/>
          </a:prstGeom>
          <a:noFill/>
        </p:spPr>
        <p:txBody>
          <a:bodyPr wrap="square" rtlCol="0">
            <a:spAutoFit/>
          </a:bodyPr>
          <a:lstStyle/>
          <a:p>
            <a:r>
              <a:rPr lang="sk-SK" sz="2400" dirty="0">
                <a:solidFill>
                  <a:schemeClr val="bg1"/>
                </a:solidFill>
              </a:rPr>
              <a:t>M</a:t>
            </a:r>
          </a:p>
        </p:txBody>
      </p:sp>
    </p:spTree>
    <p:extLst>
      <p:ext uri="{BB962C8B-B14F-4D97-AF65-F5344CB8AC3E}">
        <p14:creationId xmlns:p14="http://schemas.microsoft.com/office/powerpoint/2010/main" val="188502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9E2F-BE2E-D756-CB0A-48F30F7991EA}"/>
              </a:ext>
            </a:extLst>
          </p:cNvPr>
          <p:cNvSpPr>
            <a:spLocks noGrp="1"/>
          </p:cNvSpPr>
          <p:nvPr>
            <p:ph type="title"/>
          </p:nvPr>
        </p:nvSpPr>
        <p:spPr>
          <a:xfrm>
            <a:off x="404446" y="365125"/>
            <a:ext cx="10949354" cy="1325563"/>
          </a:xfrm>
        </p:spPr>
        <p:txBody>
          <a:bodyPr>
            <a:normAutofit/>
          </a:bodyPr>
          <a:lstStyle/>
          <a:p>
            <a:r>
              <a:rPr lang="sk-SK" sz="5400" dirty="0">
                <a:latin typeface="Bahnschrift Light SemiCondensed" pitchFamily="34" charset="0"/>
                <a:cs typeface="Adobe Hebrew" panose="02040503050201020203" pitchFamily="18" charset="-79"/>
              </a:rPr>
              <a:t>Calibration line</a:t>
            </a:r>
          </a:p>
        </p:txBody>
      </p:sp>
      <p:graphicFrame>
        <p:nvGraphicFramePr>
          <p:cNvPr id="4" name="Chart 1">
            <a:extLst>
              <a:ext uri="{FF2B5EF4-FFF2-40B4-BE49-F238E27FC236}">
                <a16:creationId xmlns:a16="http://schemas.microsoft.com/office/drawing/2014/main" id="{AD2AACC2-D1E9-77A4-B895-2EF7AE36AE28}"/>
              </a:ext>
            </a:extLst>
          </p:cNvPr>
          <p:cNvGraphicFramePr>
            <a:graphicFrameLocks noGrp="1"/>
          </p:cNvGraphicFramePr>
          <p:nvPr>
            <p:ph idx="1"/>
          </p:nvPr>
        </p:nvGraphicFramePr>
        <p:xfrm>
          <a:off x="3991707" y="2022231"/>
          <a:ext cx="7916008" cy="3574440"/>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p:cNvSpPr txBox="1"/>
          <p:nvPr/>
        </p:nvSpPr>
        <p:spPr>
          <a:xfrm>
            <a:off x="422031" y="1661747"/>
            <a:ext cx="3666394" cy="4832092"/>
          </a:xfrm>
          <a:prstGeom prst="rect">
            <a:avLst/>
          </a:prstGeom>
          <a:noFill/>
        </p:spPr>
        <p:txBody>
          <a:bodyPr wrap="square" rtlCol="0">
            <a:spAutoFit/>
          </a:bodyPr>
          <a:lstStyle/>
          <a:p>
            <a:r>
              <a:rPr lang="pl-PL" sz="2400" dirty="0" err="1">
                <a:latin typeface="Bahnschrift Light SemiCondensed" pitchFamily="34" charset="0"/>
              </a:rPr>
              <a:t>According</a:t>
            </a:r>
            <a:r>
              <a:rPr lang="pl-PL" sz="2400" dirty="0">
                <a:latin typeface="Bahnschrift Light SemiCondensed" pitchFamily="34" charset="0"/>
              </a:rPr>
              <a:t> to </a:t>
            </a:r>
            <a:r>
              <a:rPr lang="pl-PL" sz="2400" dirty="0" err="1">
                <a:latin typeface="Bahnschrift Light SemiCondensed" pitchFamily="34" charset="0"/>
              </a:rPr>
              <a:t>our</a:t>
            </a:r>
            <a:r>
              <a:rPr lang="pl-PL" sz="2400" dirty="0">
                <a:latin typeface="Bahnschrift Light SemiCondensed" pitchFamily="34" charset="0"/>
              </a:rPr>
              <a:t> </a:t>
            </a:r>
            <a:r>
              <a:rPr lang="pl-PL" sz="2400" dirty="0" err="1">
                <a:latin typeface="Bahnschrift Light SemiCondensed" pitchFamily="34" charset="0"/>
              </a:rPr>
              <a:t>calibration</a:t>
            </a:r>
            <a:r>
              <a:rPr lang="pl-PL" sz="2400" dirty="0">
                <a:latin typeface="Bahnschrift Light SemiCondensed" pitchFamily="34" charset="0"/>
              </a:rPr>
              <a:t> </a:t>
            </a:r>
            <a:r>
              <a:rPr lang="pl-PL" sz="2400" dirty="0" err="1">
                <a:latin typeface="Bahnschrift Light SemiCondensed" pitchFamily="34" charset="0"/>
              </a:rPr>
              <a:t>line</a:t>
            </a:r>
            <a:r>
              <a:rPr lang="pl-PL" sz="2400" dirty="0">
                <a:latin typeface="Bahnschrift Light SemiCondensed" pitchFamily="34" charset="0"/>
              </a:rPr>
              <a:t> and </a:t>
            </a:r>
            <a:r>
              <a:rPr lang="pl-PL" sz="2400" dirty="0" err="1">
                <a:latin typeface="Bahnschrift Light SemiCondensed" pitchFamily="34" charset="0"/>
              </a:rPr>
              <a:t>measurements</a:t>
            </a:r>
            <a:r>
              <a:rPr lang="pl-PL" sz="2400" dirty="0">
                <a:latin typeface="Bahnschrift Light SemiCondensed" pitchFamily="34" charset="0"/>
              </a:rPr>
              <a:t>,</a:t>
            </a:r>
          </a:p>
          <a:p>
            <a:r>
              <a:rPr lang="pl-PL" sz="2400" dirty="0">
                <a:latin typeface="Bahnschrift Light SemiCondensed" pitchFamily="34" charset="0"/>
              </a:rPr>
              <a:t> </a:t>
            </a:r>
            <a:r>
              <a:rPr lang="pl-PL" sz="2400" dirty="0" err="1">
                <a:latin typeface="Bahnschrift Light SemiCondensed" pitchFamily="34" charset="0"/>
              </a:rPr>
              <a:t>the</a:t>
            </a:r>
            <a:r>
              <a:rPr lang="pl-PL" sz="2400" dirty="0">
                <a:latin typeface="Bahnschrift Light SemiCondensed" pitchFamily="34" charset="0"/>
              </a:rPr>
              <a:t> </a:t>
            </a:r>
            <a:r>
              <a:rPr lang="pl-PL" sz="2400" dirty="0" err="1">
                <a:latin typeface="Bahnschrift Light SemiCondensed" pitchFamily="34" charset="0"/>
              </a:rPr>
              <a:t>larger</a:t>
            </a:r>
            <a:r>
              <a:rPr lang="pl-PL" sz="2400" dirty="0">
                <a:latin typeface="Bahnschrift Light SemiCondensed" pitchFamily="34" charset="0"/>
              </a:rPr>
              <a:t> fragment of </a:t>
            </a:r>
            <a:r>
              <a:rPr lang="pl-PL" sz="2400" dirty="0" err="1">
                <a:latin typeface="Bahnschrift Light SemiCondensed" pitchFamily="34" charset="0"/>
              </a:rPr>
              <a:t>cut</a:t>
            </a:r>
            <a:r>
              <a:rPr lang="pl-PL" sz="2400" dirty="0">
                <a:latin typeface="Bahnschrift Light SemiCondensed" pitchFamily="34" charset="0"/>
              </a:rPr>
              <a:t> </a:t>
            </a:r>
            <a:r>
              <a:rPr lang="pl-PL" sz="2400" dirty="0" err="1">
                <a:latin typeface="Bahnschrift Light SemiCondensed" pitchFamily="34" charset="0"/>
              </a:rPr>
              <a:t>plasmid</a:t>
            </a:r>
            <a:r>
              <a:rPr lang="pl-PL" sz="2400" dirty="0">
                <a:latin typeface="Bahnschrift Light SemiCondensed" pitchFamily="34" charset="0"/>
              </a:rPr>
              <a:t> </a:t>
            </a:r>
            <a:r>
              <a:rPr lang="pl-PL" sz="2400" dirty="0" err="1">
                <a:latin typeface="Bahnschrift Light SemiCondensed" pitchFamily="34" charset="0"/>
              </a:rPr>
              <a:t>has</a:t>
            </a:r>
            <a:r>
              <a:rPr lang="pl-PL" sz="2400" dirty="0">
                <a:latin typeface="Bahnschrift Light SemiCondensed" pitchFamily="34" charset="0"/>
              </a:rPr>
              <a:t> </a:t>
            </a:r>
            <a:br>
              <a:rPr lang="pl-PL" sz="2400" dirty="0">
                <a:latin typeface="Bahnschrift Light SemiCondensed" pitchFamily="34" charset="0"/>
              </a:rPr>
            </a:br>
            <a:r>
              <a:rPr lang="pl-PL" sz="2400" b="1" dirty="0">
                <a:latin typeface="Bahnschrift Light SemiCondensed" pitchFamily="34" charset="0"/>
              </a:rPr>
              <a:t>3246 Bp </a:t>
            </a:r>
          </a:p>
          <a:p>
            <a:r>
              <a:rPr lang="pl-PL" sz="2400" dirty="0">
                <a:latin typeface="Bahnschrift Light SemiCondensed" pitchFamily="34" charset="0"/>
              </a:rPr>
              <a:t>and </a:t>
            </a:r>
            <a:r>
              <a:rPr lang="pl-PL" sz="2400" dirty="0" err="1">
                <a:latin typeface="Bahnschrift Light SemiCondensed" pitchFamily="34" charset="0"/>
              </a:rPr>
              <a:t>the</a:t>
            </a:r>
            <a:r>
              <a:rPr lang="pl-PL" sz="2400" dirty="0">
                <a:latin typeface="Bahnschrift Light SemiCondensed" pitchFamily="34" charset="0"/>
              </a:rPr>
              <a:t> </a:t>
            </a:r>
            <a:r>
              <a:rPr lang="pl-PL" sz="2400" dirty="0" err="1">
                <a:latin typeface="Bahnschrift Light SemiCondensed" pitchFamily="34" charset="0"/>
              </a:rPr>
              <a:t>shorter</a:t>
            </a:r>
            <a:r>
              <a:rPr lang="pl-PL" sz="2400" dirty="0">
                <a:latin typeface="Bahnschrift Light SemiCondensed" pitchFamily="34" charset="0"/>
              </a:rPr>
              <a:t> and less </a:t>
            </a:r>
            <a:r>
              <a:rPr lang="pl-PL" sz="2400" dirty="0" err="1">
                <a:latin typeface="Bahnschrift Light SemiCondensed" pitchFamily="34" charset="0"/>
              </a:rPr>
              <a:t>visible</a:t>
            </a:r>
            <a:r>
              <a:rPr lang="pl-PL" sz="2400" dirty="0">
                <a:latin typeface="Bahnschrift Light SemiCondensed" pitchFamily="34" charset="0"/>
              </a:rPr>
              <a:t> one </a:t>
            </a:r>
            <a:r>
              <a:rPr lang="pl-PL" sz="2400" dirty="0" err="1">
                <a:latin typeface="Bahnschrift Light SemiCondensed" pitchFamily="34" charset="0"/>
              </a:rPr>
              <a:t>has</a:t>
            </a:r>
            <a:r>
              <a:rPr lang="pl-PL" sz="2400" dirty="0">
                <a:latin typeface="Bahnschrift Light SemiCondensed" pitchFamily="34" charset="0"/>
              </a:rPr>
              <a:t> </a:t>
            </a:r>
            <a:r>
              <a:rPr lang="pl-PL" sz="2400" dirty="0" err="1">
                <a:latin typeface="Bahnschrift Light SemiCondensed" pitchFamily="34" charset="0"/>
              </a:rPr>
              <a:t>around</a:t>
            </a:r>
            <a:r>
              <a:rPr lang="pl-PL" sz="2400" dirty="0">
                <a:latin typeface="Bahnschrift Light SemiCondensed" pitchFamily="34" charset="0"/>
              </a:rPr>
              <a:t> </a:t>
            </a:r>
          </a:p>
          <a:p>
            <a:r>
              <a:rPr lang="pl-PL" sz="2400" b="1" dirty="0">
                <a:latin typeface="Bahnschrift Light SemiCondensed" pitchFamily="34" charset="0"/>
              </a:rPr>
              <a:t>1350 Bp</a:t>
            </a:r>
            <a:r>
              <a:rPr lang="pl-PL" sz="2400" dirty="0">
                <a:latin typeface="Bahnschrift Light SemiCondensed" pitchFamily="34" charset="0"/>
              </a:rPr>
              <a:t>.</a:t>
            </a:r>
          </a:p>
          <a:p>
            <a:r>
              <a:rPr lang="pl-PL" sz="2400" dirty="0">
                <a:latin typeface="Bahnschrift Light SemiCondensed" pitchFamily="34" charset="0"/>
              </a:rPr>
              <a:t>In </a:t>
            </a:r>
            <a:r>
              <a:rPr lang="pl-PL" sz="2400" dirty="0" err="1">
                <a:latin typeface="Bahnschrift Light SemiCondensed" pitchFamily="34" charset="0"/>
              </a:rPr>
              <a:t>total</a:t>
            </a:r>
            <a:r>
              <a:rPr lang="pl-PL" sz="2400" dirty="0">
                <a:latin typeface="Bahnschrift Light SemiCondensed" pitchFamily="34" charset="0"/>
              </a:rPr>
              <a:t> </a:t>
            </a:r>
            <a:r>
              <a:rPr lang="pl-PL" sz="2400" dirty="0" err="1">
                <a:latin typeface="Bahnschrift Light SemiCondensed" pitchFamily="34" charset="0"/>
              </a:rPr>
              <a:t>there</a:t>
            </a:r>
            <a:r>
              <a:rPr lang="pl-PL" sz="2400" dirty="0">
                <a:latin typeface="Bahnschrift Light SemiCondensed" pitchFamily="34" charset="0"/>
              </a:rPr>
              <a:t> </a:t>
            </a:r>
            <a:r>
              <a:rPr lang="pl-PL" sz="2400" dirty="0" err="1">
                <a:latin typeface="Bahnschrift Light SemiCondensed" pitchFamily="34" charset="0"/>
              </a:rPr>
              <a:t>are</a:t>
            </a:r>
            <a:endParaRPr lang="pl-PL" sz="2400" dirty="0">
              <a:latin typeface="Bahnschrift Light SemiCondensed" pitchFamily="34" charset="0"/>
            </a:endParaRPr>
          </a:p>
          <a:p>
            <a:r>
              <a:rPr lang="pl-PL" sz="2400" b="1" dirty="0">
                <a:latin typeface="Bahnschrift Light SemiCondensed" pitchFamily="34" charset="0"/>
              </a:rPr>
              <a:t>4596 Bp </a:t>
            </a:r>
          </a:p>
          <a:p>
            <a:r>
              <a:rPr lang="pl-PL" sz="2400" dirty="0" err="1">
                <a:latin typeface="Bahnschrift Light SemiCondensed" pitchFamily="34" charset="0"/>
              </a:rPr>
              <a:t>in</a:t>
            </a:r>
            <a:r>
              <a:rPr lang="pl-PL" sz="2400" dirty="0">
                <a:latin typeface="Bahnschrift Light SemiCondensed" pitchFamily="34" charset="0"/>
              </a:rPr>
              <a:t> </a:t>
            </a:r>
            <a:r>
              <a:rPr lang="pl-PL" sz="2400" dirty="0" err="1">
                <a:latin typeface="Bahnschrift Light SemiCondensed" pitchFamily="34" charset="0"/>
              </a:rPr>
              <a:t>our</a:t>
            </a:r>
            <a:r>
              <a:rPr lang="pl-PL" sz="2400" dirty="0">
                <a:latin typeface="Bahnschrift Light SemiCondensed" pitchFamily="34" charset="0"/>
              </a:rPr>
              <a:t> </a:t>
            </a:r>
            <a:r>
              <a:rPr lang="pl-PL" sz="2400" dirty="0" err="1">
                <a:latin typeface="Bahnschrift Light SemiCondensed" pitchFamily="34" charset="0"/>
              </a:rPr>
              <a:t>cut</a:t>
            </a:r>
            <a:r>
              <a:rPr lang="pl-PL" sz="2400" dirty="0">
                <a:latin typeface="Bahnschrift Light SemiCondensed" pitchFamily="34" charset="0"/>
              </a:rPr>
              <a:t> </a:t>
            </a:r>
            <a:r>
              <a:rPr lang="pl-PL" sz="2400" dirty="0" err="1">
                <a:latin typeface="Bahnschrift Light SemiCondensed" pitchFamily="34" charset="0"/>
              </a:rPr>
              <a:t>plasmid</a:t>
            </a:r>
            <a:r>
              <a:rPr lang="pl-PL" sz="2400" dirty="0">
                <a:latin typeface="Bahnschrift Light SemiCondensed" pitchFamily="34" charset="0"/>
              </a:rPr>
              <a:t>.</a:t>
            </a:r>
          </a:p>
          <a:p>
            <a:endParaRPr lang="pl-PL" sz="2400" dirty="0">
              <a:latin typeface="Bahnschrift Light SemiCondensed" pitchFamily="34" charset="0"/>
            </a:endParaRPr>
          </a:p>
          <a:p>
            <a:endParaRPr lang="pl-PL" sz="2000" dirty="0">
              <a:latin typeface="Bahnschrift Light SemiCondensed" pitchFamily="34" charset="0"/>
            </a:endParaRPr>
          </a:p>
        </p:txBody>
      </p:sp>
      <p:sp>
        <p:nvSpPr>
          <p:cNvPr id="6" name="Elipsa 5"/>
          <p:cNvSpPr/>
          <p:nvPr/>
        </p:nvSpPr>
        <p:spPr>
          <a:xfrm>
            <a:off x="10383714" y="3903785"/>
            <a:ext cx="79131" cy="791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sp>
        <p:nvSpPr>
          <p:cNvPr id="7" name="Elipsa 6"/>
          <p:cNvSpPr/>
          <p:nvPr/>
        </p:nvSpPr>
        <p:spPr>
          <a:xfrm>
            <a:off x="8739555" y="3464170"/>
            <a:ext cx="80888" cy="967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3847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C01A-2339-9B2F-33E2-A49954BCE5FF}"/>
              </a:ext>
            </a:extLst>
          </p:cNvPr>
          <p:cNvSpPr>
            <a:spLocks noGrp="1"/>
          </p:cNvSpPr>
          <p:nvPr>
            <p:ph type="title"/>
          </p:nvPr>
        </p:nvSpPr>
        <p:spPr/>
        <p:txBody>
          <a:bodyPr>
            <a:normAutofit/>
          </a:bodyPr>
          <a:lstStyle/>
          <a:p>
            <a:r>
              <a:rPr lang="sk-SK" sz="5400" dirty="0">
                <a:latin typeface="Bahnschrift Light SemiCondensed" pitchFamily="34" charset="0"/>
                <a:cs typeface="Adobe Hebrew" panose="02040503050201020203" pitchFamily="18" charset="-79"/>
              </a:rPr>
              <a:t>Conclusion</a:t>
            </a:r>
          </a:p>
        </p:txBody>
      </p:sp>
      <p:sp>
        <p:nvSpPr>
          <p:cNvPr id="3" name="Content Placeholder 2">
            <a:extLst>
              <a:ext uri="{FF2B5EF4-FFF2-40B4-BE49-F238E27FC236}">
                <a16:creationId xmlns:a16="http://schemas.microsoft.com/office/drawing/2014/main" id="{B7D8D76A-A008-7619-1925-B514A45BC448}"/>
              </a:ext>
            </a:extLst>
          </p:cNvPr>
          <p:cNvSpPr>
            <a:spLocks noGrp="1"/>
          </p:cNvSpPr>
          <p:nvPr>
            <p:ph idx="1"/>
          </p:nvPr>
        </p:nvSpPr>
        <p:spPr/>
        <p:txBody>
          <a:bodyPr/>
          <a:lstStyle/>
          <a:p>
            <a:r>
              <a:rPr lang="sk-SK" dirty="0">
                <a:latin typeface="Bahnschrift Light SemiCondensed" pitchFamily="34" charset="0"/>
              </a:rPr>
              <a:t>As we saw in the pictures before, the plasmid linearising and gRNA synthesis were done successfully.</a:t>
            </a:r>
          </a:p>
          <a:p>
            <a:endParaRPr lang="sk-SK" dirty="0">
              <a:latin typeface="Bahnschrift Light SemiCondensed" pitchFamily="34" charset="0"/>
            </a:endParaRPr>
          </a:p>
          <a:p>
            <a:r>
              <a:rPr lang="sk-SK" dirty="0">
                <a:latin typeface="Bahnschrift Light SemiCondensed" pitchFamily="34" charset="0"/>
              </a:rPr>
              <a:t>However, the CRISPR cut was not visible enough, probably because of self–made electrophoresis gel and unsuitable UV–light, but it was noticeable that the third sample had its fragment further as were the first two, so the cut was successful.</a:t>
            </a:r>
            <a:br>
              <a:rPr lang="sk-SK" dirty="0">
                <a:latin typeface="Bahnschrift Light SemiCondensed" pitchFamily="34" charset="0"/>
              </a:rPr>
            </a:br>
            <a:endParaRPr lang="sk-SK" dirty="0">
              <a:latin typeface="Bahnschrift Light SemiCondensed" pitchFamily="34" charset="0"/>
            </a:endParaRPr>
          </a:p>
        </p:txBody>
      </p:sp>
    </p:spTree>
    <p:extLst>
      <p:ext uri="{BB962C8B-B14F-4D97-AF65-F5344CB8AC3E}">
        <p14:creationId xmlns:p14="http://schemas.microsoft.com/office/powerpoint/2010/main" val="378370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d1c0902-ed92-4fed-896d-2e7725de02d4}" enabled="1" method="Standard" siteId="{d6b0bbee-7cd9-4d60-bce6-4a67b543e2ae}" contentBits="2" removed="0"/>
</clbl:labelList>
</file>

<file path=docProps/app.xml><?xml version="1.0" encoding="utf-8"?>
<Properties xmlns="http://schemas.openxmlformats.org/officeDocument/2006/extended-properties" xmlns:vt="http://schemas.openxmlformats.org/officeDocument/2006/docPropsVTypes">
  <TotalTime>0</TotalTime>
  <Words>309</Words>
  <Application>Microsoft Office PowerPoint</Application>
  <PresentationFormat>Breitbild</PresentationFormat>
  <Paragraphs>24</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Adobe Hebrew</vt:lpstr>
      <vt:lpstr>Arial</vt:lpstr>
      <vt:lpstr>Bahnschrift Light SemiCondensed</vt:lpstr>
      <vt:lpstr>Calibri</vt:lpstr>
      <vt:lpstr>Calibri Light</vt:lpstr>
      <vt:lpstr>Office Theme</vt:lpstr>
      <vt:lpstr>CRISPR Cas9 by in vitro</vt:lpstr>
      <vt:lpstr>Plasmid linearising   We linearized the plasmid using a restrictase and we proved it by electrophoresis.   The linearized plasmid did not go as far as supercoiled plasmid which is labelled C for control.</vt:lpstr>
      <vt:lpstr>gRNA synthesis  The S1 was incubated so there were perfect conditions for gRNA synthesis, that is why is the sample 1  has a visible band.   The control did not show up, because it was on ice, that means the temperature was too low for the RNA polymerase to work.  </vt:lpstr>
      <vt:lpstr>CRISPR cut  Only in a sample 3 the plasmid is cut, because there were both Cas9 and guide RNA added.   We proved it by electrophoresis.   There are two bands, but we can not see them properly because of the bad UV lightning and self made gel (they were more visible on the phone).  </vt:lpstr>
      <vt:lpstr>Calibration 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 Cedric</dc:creator>
  <cp:lastModifiedBy>Pascal Krüger</cp:lastModifiedBy>
  <cp:revision>8</cp:revision>
  <dcterms:created xsi:type="dcterms:W3CDTF">2023-01-31T19:19:48Z</dcterms:created>
  <dcterms:modified xsi:type="dcterms:W3CDTF">2023-02-03T11:24:20Z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Confidential C</vt:lpwstr>
  </property>
</Properties>
</file>