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2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13:47:16.800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25 43 3560,'0'0'0,"-8"-11"-536,0 1-640,0-1 168,16 3 416,-3 5 352,-5 3 240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14:45:27.44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6 4 3224,'0'0'0,"0"-3"-80,-5 3-2552,5 0 2632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14:46:07.457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102 13 6385,'0'0'0,"-24"-8"336,24 8-336,-24-5-64,-3 5-248,19 21-56,-2 9-48,2 2-3465,8-32 3881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14:50:58.435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0 1 3840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14:50:59.783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77 1 7897,'0'0'0,"-21"0"296,0 0-760,21 0 464,-24 24-544,16 2 8,5-2-40,3-16-64,0-8 640,0 27-688,8-22 39,0 3 177,19-2 152,-27-6 320,21 5-152,-13 0 56,27-5-2352,-35 0 2448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14:51:00.723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0 1 2768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3C6FE-B13F-A08C-91D3-2CE79BCD0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7F3E7A-12AC-E9D8-AE9A-545A6A8C5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3DEE94-5FE7-8563-C60D-A97C5D252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CEF-371D-6846-8DF3-5873BCB26ACB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4A3D52-24A9-3B8C-317D-C908BCE6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64A224-7E80-3E21-40D7-CD27A0DC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C15B-6993-1841-975B-7F80B634DA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77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2D6D9-5583-69AE-BBBD-A3ACF6BE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261CAA5-9BC7-7926-4265-2B5E6D674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DA2AB7-9A6C-4A9C-C88C-EB422DB8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CEF-371D-6846-8DF3-5873BCB26ACB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90574C-B0FE-93B9-71D2-F3592A3D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FD52C2-D1AA-2B01-A1A6-0BF80F20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C15B-6993-1841-975B-7F80B634DA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90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2487289-17BC-6BD1-CEB6-147D37382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03A39C-A84F-8061-C115-E56CACFCB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6DE762-AE2F-B5DF-054C-D1DE74FBB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CEF-371D-6846-8DF3-5873BCB26ACB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648276-71B5-295E-3FD5-4DA0E3AF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D543FB-34A9-DD1F-1EED-E17CA953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C15B-6993-1841-975B-7F80B634DA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27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6548D-B021-E1AD-B6D9-DE4EDEBC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25F436-D997-F326-3C7E-B77574B5D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35195F-BAA3-F2EA-C545-DF35A83B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CEF-371D-6846-8DF3-5873BCB26ACB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C677C7-04A3-C310-A78A-FE79FEC0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E4B4B5-E071-C66D-BEAB-CBAA9C48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C15B-6993-1841-975B-7F80B634DA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66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8AD99-E2EF-3792-DDD1-928CE7C0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525775-12B7-C222-CA44-16DD5DD82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9CBE9E-39B4-05FB-C10C-0F6D3C64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CEF-371D-6846-8DF3-5873BCB26ACB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BE8C45-542F-4576-D39A-6F2E04003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8E65FB-9564-D5E8-BEDF-B2C0B4E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C15B-6993-1841-975B-7F80B634DA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70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8CF0F-9FD3-E0D6-7812-E39D14D33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37F176-BAFC-AFE1-FE68-D7DEDCE6E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BA4CB8-A668-04CB-0474-9A81F4D62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BD6FA7-F4B7-1807-BDD2-CBFC72E42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CEF-371D-6846-8DF3-5873BCB26ACB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B4BDD5-D841-AAC0-0F47-EC05AA9D1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8C6B7D-EB44-231F-C423-725EF1B4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C15B-6993-1841-975B-7F80B634DA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4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695A9-E00B-0BAF-A907-0CC612A5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B5C496-227E-193F-547E-4918B2E0D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D90581-B94D-B3EA-1F5C-50597A8AC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54666C-C86A-CD2A-D503-29225CE0D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5D532A0-E760-1276-1FD7-0114008A0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6FD7F29-2CF3-39F5-6DC7-10F9DB0F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CEF-371D-6846-8DF3-5873BCB26ACB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57C8B45-FB1D-E749-046F-C3CBB0E3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409D570-46CE-0B49-9E7B-A0C43162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C15B-6993-1841-975B-7F80B634DA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61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CE9DD-6089-6A06-CDF3-1E5BB13E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ACC9959-9054-9483-DFF3-E9A2837E4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CEF-371D-6846-8DF3-5873BCB26ACB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84A40E-EF4E-8B67-3713-AD82F595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08D3C1-6DD6-D4F5-6DA0-C2004E79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C15B-6993-1841-975B-7F80B634DA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35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91BC113-3EF8-7FEE-21F7-84EF7B7C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CEF-371D-6846-8DF3-5873BCB26ACB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44A06E-623C-721B-EB06-6D9AE905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B9383-6404-AD0D-4732-13B3E703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C15B-6993-1841-975B-7F80B634DA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24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37EC0-01AA-F801-C915-33F1A471C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2AE370-450F-551D-E947-0D64E6383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A6E7B6-6069-DF4B-7B18-55C875FCC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D7D85A-9062-B0B3-766E-1B86EE1F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CEF-371D-6846-8DF3-5873BCB26ACB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B8858B-AB3F-CA9F-0F7C-43A76D7E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42D98A-81CC-883F-ADB6-70D569F9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C15B-6993-1841-975B-7F80B634DA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02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A6310-D66C-6E60-5429-D1CA08872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6014D74-E065-AD23-0CAC-34B8431D7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9C0F6F-4272-A8F0-2878-FF248E551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99DD2D-A42A-E230-5C14-BE35EFE67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CEF-371D-6846-8DF3-5873BCB26ACB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DB129F-DDEC-1D10-EF10-72CFFF65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A18E9D-CD05-90A0-B7BA-6B3AD6EC9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C15B-6993-1841-975B-7F80B634DA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54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2D9E993-D2CE-C75A-E55A-71A9D7FB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1CDD5A-2875-60E1-1029-8C9CDDA1F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BB1000-8982-BAAC-D678-5A5A373AC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86CEF-371D-6846-8DF3-5873BCB26ACB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9FE9A9-D83D-9F0B-E738-098F9810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E09095-C612-3BE1-EF36-4350F37BC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DC15B-6993-1841-975B-7F80B634DA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06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775C6-3134-3ED1-8A9E-CE6791558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324715"/>
            <a:ext cx="9144000" cy="1924916"/>
          </a:xfrm>
        </p:spPr>
        <p:txBody>
          <a:bodyPr/>
          <a:lstStyle/>
          <a:p>
            <a:r>
              <a:rPr lang="de-DE" dirty="0" err="1"/>
              <a:t>Groupe</a:t>
            </a:r>
            <a:r>
              <a:rPr lang="de-DE" dirty="0"/>
              <a:t> 19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011C61-134B-D757-F1AA-9BE7C2AC5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42642"/>
            <a:ext cx="9144000" cy="898381"/>
          </a:xfrm>
        </p:spPr>
        <p:txBody>
          <a:bodyPr/>
          <a:lstStyle/>
          <a:p>
            <a:r>
              <a:rPr lang="de-DE" dirty="0" err="1"/>
              <a:t>Agniezka</a:t>
            </a:r>
            <a:r>
              <a:rPr lang="de-DE" dirty="0"/>
              <a:t> Nowak, Ines </a:t>
            </a:r>
            <a:r>
              <a:rPr lang="de-DE" dirty="0" err="1"/>
              <a:t>Karoui</a:t>
            </a:r>
            <a:r>
              <a:rPr lang="de-DE" dirty="0"/>
              <a:t>, Helena </a:t>
            </a:r>
            <a:r>
              <a:rPr lang="de-DE" dirty="0" err="1"/>
              <a:t>Burckhart</a:t>
            </a:r>
            <a:endParaRPr lang="de-DE" dirty="0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B24D418D-37FD-7B9F-E448-8FF810941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71" y="2343366"/>
            <a:ext cx="5634342" cy="422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8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A88FD-B83F-15C1-F56C-3C5C3F29A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Linearisation of a Plasmid 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C34F2A9B-D424-6979-B901-0BE23745C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7294" y="1156242"/>
            <a:ext cx="4464843" cy="595312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6D6F700-CC90-DC3C-D97A-32F97DF3D5F5}"/>
                  </a:ext>
                </a:extLst>
              </p14:cNvPr>
              <p14:cNvContentPartPr/>
              <p14:nvPr/>
            </p14:nvContentPartPr>
            <p14:xfrm>
              <a:off x="10551077" y="3086715"/>
              <a:ext cx="9000" cy="158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6D6F700-CC90-DC3C-D97A-32F97DF3D5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38837" y="3074115"/>
                <a:ext cx="33840" cy="40680"/>
              </a:xfrm>
              <a:prstGeom prst="rect">
                <a:avLst/>
              </a:prstGeom>
            </p:spPr>
          </p:pic>
        </mc:Fallback>
      </mc:AlternateContent>
      <p:sp>
        <p:nvSpPr>
          <p:cNvPr id="72" name="Textfeld 71">
            <a:extLst>
              <a:ext uri="{FF2B5EF4-FFF2-40B4-BE49-F238E27FC236}">
                <a16:creationId xmlns:a16="http://schemas.microsoft.com/office/drawing/2014/main" id="{DE0E4AE2-0ABA-653A-7CC7-CE9E9A0F4F0C}"/>
              </a:ext>
            </a:extLst>
          </p:cNvPr>
          <p:cNvSpPr txBox="1"/>
          <p:nvPr/>
        </p:nvSpPr>
        <p:spPr>
          <a:xfrm>
            <a:off x="3049083" y="3244334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123644"/>
                </a:solidFill>
                <a:effectLst/>
              </a:rPr>
              <a:t>....</a:t>
            </a:r>
            <a:endParaRPr lang="de-DE" dirty="0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55318A41-9EC8-6507-985A-B8B70D67DD45}"/>
              </a:ext>
            </a:extLst>
          </p:cNvPr>
          <p:cNvSpPr txBox="1"/>
          <p:nvPr/>
        </p:nvSpPr>
        <p:spPr>
          <a:xfrm>
            <a:off x="5179435" y="229487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e-DE"/>
          </a:p>
        </p:txBody>
      </p:sp>
      <p:sp>
        <p:nvSpPr>
          <p:cNvPr id="74" name="Pfeil: nach unten 73">
            <a:extLst>
              <a:ext uri="{FF2B5EF4-FFF2-40B4-BE49-F238E27FC236}">
                <a16:creationId xmlns:a16="http://schemas.microsoft.com/office/drawing/2014/main" id="{8070E566-5550-4B9B-5FC5-D4500E679CCD}"/>
              </a:ext>
            </a:extLst>
          </p:cNvPr>
          <p:cNvSpPr/>
          <p:nvPr/>
        </p:nvSpPr>
        <p:spPr>
          <a:xfrm>
            <a:off x="6386081" y="1432072"/>
            <a:ext cx="303068" cy="862804"/>
          </a:xfrm>
          <a:prstGeom prst="downArrow">
            <a:avLst>
              <a:gd name="adj1" fmla="val 50000"/>
              <a:gd name="adj2" fmla="val 157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5" name=" 94">
            <a:extLst>
              <a:ext uri="{FF2B5EF4-FFF2-40B4-BE49-F238E27FC236}">
                <a16:creationId xmlns:a16="http://schemas.microsoft.com/office/drawing/2014/main" id="{0F9AE1B8-A3DA-ABC4-F5FD-50CC24D16451}"/>
              </a:ext>
            </a:extLst>
          </p:cNvPr>
          <p:cNvSpPr/>
          <p:nvPr/>
        </p:nvSpPr>
        <p:spPr>
          <a:xfrm rot="5400000">
            <a:off x="5437371" y="3243530"/>
            <a:ext cx="2160000" cy="262579"/>
          </a:xfrm>
          <a:prstGeom prst="trapezoid">
            <a:avLst>
              <a:gd name="adj" fmla="val 15333"/>
            </a:avLst>
          </a:prstGeom>
          <a:solidFill>
            <a:srgbClr val="000000">
              <a:alpha val="5000"/>
            </a:srgbClr>
          </a:solidFill>
          <a:ln w="25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6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8FEC3E-6065-51FD-E46F-27A76F221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 err="1"/>
              <a:t>gRNA</a:t>
            </a:r>
            <a:r>
              <a:rPr lang="de-DE" dirty="0"/>
              <a:t> Synthesis</a:t>
            </a:r>
          </a:p>
        </p:txBody>
      </p:sp>
      <p:pic>
        <p:nvPicPr>
          <p:cNvPr id="12" name="Grafik 12">
            <a:extLst>
              <a:ext uri="{FF2B5EF4-FFF2-40B4-BE49-F238E27FC236}">
                <a16:creationId xmlns:a16="http://schemas.microsoft.com/office/drawing/2014/main" id="{690FAAF3-9DCA-529B-B8A3-056931167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4515" y="1211488"/>
            <a:ext cx="4348004" cy="579733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C7F57A2-047B-EA60-CE4A-34382FF09C79}"/>
                  </a:ext>
                </a:extLst>
              </p14:cNvPr>
              <p14:cNvContentPartPr/>
              <p14:nvPr/>
            </p14:nvContentPartPr>
            <p14:xfrm>
              <a:off x="1422557" y="1402354"/>
              <a:ext cx="2160" cy="14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C7F57A2-047B-EA60-CE4A-34382FF09C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0317" y="1390114"/>
                <a:ext cx="270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A396652-E0C3-14CC-0119-49ECD7853885}"/>
                  </a:ext>
                </a:extLst>
              </p14:cNvPr>
              <p14:cNvContentPartPr/>
              <p14:nvPr/>
            </p14:nvContentPartPr>
            <p14:xfrm>
              <a:off x="5639597" y="2038834"/>
              <a:ext cx="36720" cy="302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A396652-E0C3-14CC-0119-49ECD78538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27357" y="2026234"/>
                <a:ext cx="615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640957F-D962-ABEE-9AE7-E482CED694B3}"/>
                  </a:ext>
                </a:extLst>
              </p14:cNvPr>
              <p14:cNvContentPartPr/>
              <p14:nvPr/>
            </p14:nvContentPartPr>
            <p14:xfrm>
              <a:off x="6090677" y="1202139"/>
              <a:ext cx="360" cy="3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640957F-D962-ABEE-9AE7-E482CED694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78077" y="1189899"/>
                <a:ext cx="25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A39ECF6F-149A-9138-88B4-F79846743AE0}"/>
                  </a:ext>
                </a:extLst>
              </p14:cNvPr>
              <p14:cNvContentPartPr/>
              <p14:nvPr/>
            </p14:nvContentPartPr>
            <p14:xfrm>
              <a:off x="6156917" y="2523315"/>
              <a:ext cx="38880" cy="504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A39ECF6F-149A-9138-88B4-F79846743AE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44317" y="2511075"/>
                <a:ext cx="637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76EBBC7-505F-746F-95CB-EAB4AA2E42AA}"/>
                  </a:ext>
                </a:extLst>
              </p14:cNvPr>
              <p14:cNvContentPartPr/>
              <p14:nvPr/>
            </p14:nvContentPartPr>
            <p14:xfrm>
              <a:off x="6156917" y="1936155"/>
              <a:ext cx="360" cy="3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76EBBC7-505F-746F-95CB-EAB4AA2E42A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44317" y="1923915"/>
                <a:ext cx="25200" cy="252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hteck 17">
            <a:extLst>
              <a:ext uri="{FF2B5EF4-FFF2-40B4-BE49-F238E27FC236}">
                <a16:creationId xmlns:a16="http://schemas.microsoft.com/office/drawing/2014/main" id="{700E40F3-FB14-5673-088E-A13E2297DBA0}"/>
              </a:ext>
            </a:extLst>
          </p:cNvPr>
          <p:cNvSpPr/>
          <p:nvPr/>
        </p:nvSpPr>
        <p:spPr>
          <a:xfrm>
            <a:off x="6280200" y="2810520"/>
            <a:ext cx="540000" cy="2880000"/>
          </a:xfrm>
          <a:prstGeom prst="rect">
            <a:avLst/>
          </a:prstGeom>
          <a:solidFill>
            <a:srgbClr val="000000">
              <a:alpha val="5000"/>
            </a:srgbClr>
          </a:solidFill>
          <a:ln w="25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sp>
        <p:nvSpPr>
          <p:cNvPr id="19" name="Pfeil: nach unten 18">
            <a:extLst>
              <a:ext uri="{FF2B5EF4-FFF2-40B4-BE49-F238E27FC236}">
                <a16:creationId xmlns:a16="http://schemas.microsoft.com/office/drawing/2014/main" id="{E0134A8B-1571-F102-CED0-BE9D26DFA687}"/>
              </a:ext>
            </a:extLst>
          </p:cNvPr>
          <p:cNvSpPr/>
          <p:nvPr/>
        </p:nvSpPr>
        <p:spPr>
          <a:xfrm>
            <a:off x="6090677" y="1631205"/>
            <a:ext cx="890234" cy="1056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98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22379-7C1D-0E72-5215-9198C91E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CRISPR Cut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44CCB0B6-1384-DAA8-6EAD-637865FBD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5" y="1204167"/>
            <a:ext cx="5141335" cy="4777966"/>
          </a:xfr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44C86E2-4EA1-D924-D445-EAD3D8F23A33}"/>
              </a:ext>
            </a:extLst>
          </p:cNvPr>
          <p:cNvSpPr/>
          <p:nvPr/>
        </p:nvSpPr>
        <p:spPr>
          <a:xfrm>
            <a:off x="5150879" y="2321940"/>
            <a:ext cx="945121" cy="2386441"/>
          </a:xfrm>
          <a:prstGeom prst="rect">
            <a:avLst/>
          </a:prstGeom>
          <a:solidFill>
            <a:srgbClr val="000000">
              <a:alpha val="5000"/>
            </a:srgbClr>
          </a:solidFill>
          <a:ln w="18016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7858FD20-19ED-62E5-2F81-5C324E57B5E8}"/>
              </a:ext>
            </a:extLst>
          </p:cNvPr>
          <p:cNvSpPr/>
          <p:nvPr/>
        </p:nvSpPr>
        <p:spPr>
          <a:xfrm>
            <a:off x="5171858" y="365125"/>
            <a:ext cx="969264" cy="19568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08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B9E3B-2171-5E67-3FC9-EFDDE43A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Calibration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C59F85-929A-B967-520E-70F5220E1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Tube 1: 5819 Bp</a:t>
            </a:r>
          </a:p>
          <a:p>
            <a:r>
              <a:rPr lang="en-GB" dirty="0"/>
              <a:t>Tube 2: 5346</a:t>
            </a:r>
          </a:p>
          <a:p>
            <a:r>
              <a:rPr lang="en-GB" dirty="0"/>
              <a:t>Tube 3: </a:t>
            </a:r>
            <a:r>
              <a:rPr lang="en-GB"/>
              <a:t>3807 Bp</a:t>
            </a:r>
            <a:endParaRPr lang="de-DE" dirty="0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F740FC34-C93A-1F83-DFB5-030F0C3C7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71" y="1579400"/>
            <a:ext cx="6897043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2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228BEE-315C-BCCA-3268-14AC0ED32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68366F-03BE-A8D1-F816-67709DE13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Importance of the Correct use of the duplex DNA</a:t>
            </a:r>
          </a:p>
          <a:p>
            <a:endParaRPr lang="en-GB" dirty="0"/>
          </a:p>
          <a:p>
            <a:r>
              <a:rPr lang="en-GB" dirty="0"/>
              <a:t>The cut didn’t work as intended </a:t>
            </a:r>
          </a:p>
          <a:p>
            <a:endParaRPr lang="en-GB" dirty="0"/>
          </a:p>
          <a:p>
            <a:r>
              <a:rPr lang="en-GB" dirty="0"/>
              <a:t>Duplex DNA was not incubated</a:t>
            </a:r>
          </a:p>
          <a:p>
            <a:endParaRPr lang="en-GB" dirty="0"/>
          </a:p>
          <a:p>
            <a:r>
              <a:rPr lang="en-GB" dirty="0"/>
              <a:t>The bands weren’t shown as intended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2850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Breitbild</PresentationFormat>
  <Paragraphs>18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Groupe 19</vt:lpstr>
      <vt:lpstr>Linearisation of a Plasmid </vt:lpstr>
      <vt:lpstr> gRNA Synthesis</vt:lpstr>
      <vt:lpstr>CRISPR Cut</vt:lpstr>
      <vt:lpstr>Calibration line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Groupe 19</dc:title>
  <dc:creator>Helena Burckhart</dc:creator>
  <cp:lastModifiedBy>Pascal Krüger</cp:lastModifiedBy>
  <cp:revision>5</cp:revision>
  <dcterms:created xsi:type="dcterms:W3CDTF">2023-01-31T13:29:31Z</dcterms:created>
  <dcterms:modified xsi:type="dcterms:W3CDTF">2023-02-03T12:02:49Z</dcterms:modified>
</cp:coreProperties>
</file>