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charts/chart1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412702"/>
          <c:y val="0.0200165"/>
          <c:w val="0.951942"/>
          <c:h val="0.9400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Log A</c:v>
                </c:pt>
              </c:strCache>
            </c:strRef>
          </c:tx>
          <c:spPr>
            <a:noFill/>
            <a:ln w="38100" cap="flat">
              <a:noFill/>
              <a:prstDash val="solid"/>
              <a:miter lim="400000"/>
            </a:ln>
            <a:effectLst/>
          </c:spPr>
          <c:marker>
            <c:symbol val="circle"/>
            <c:size val="11"/>
            <c:spPr>
              <a:solidFill>
                <a:srgbClr val="00A2FF"/>
              </a:solidFill>
              <a:ln w="38100" cap="flat">
                <a:solidFill>
                  <a:srgbClr val="00A2FF"/>
                </a:solidFill>
                <a:prstDash val="solid"/>
                <a:miter lim="400000"/>
              </a:ln>
              <a:effectLst/>
            </c:spPr>
          </c:marker>
          <c:dLbls>
            <c:numFmt formatCode="General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Helvetica Neue"/>
                  </a:defRPr>
                </a:pP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trendline>
            <c:spPr>
              <a:noFill/>
              <a:ln w="25400" cap="flat">
                <a:solidFill>
                  <a:srgbClr val="33B4FF"/>
                </a:solidFill>
                <a:prstDash val="solid"/>
                <a:miter lim="400000"/>
              </a:ln>
              <a:effectLst>
                <a:outerShdw sx="100000" sy="100000" kx="0" ky="0" algn="tl" rotWithShape="1" blurRad="12700" dist="25400" dir="7320000">
                  <a:srgbClr val="000000">
                    <a:alpha val="25000"/>
                  </a:srgbClr>
                </a:outerShdw>
              </a:effectLst>
            </c:spPr>
            <c:trendlineType val="linear"/>
            <c:forward val="0"/>
            <c:backward val="0"/>
            <c:dispRSqr val="1"/>
            <c:dispEq val="1"/>
            <c:trendlineLbl>
              <c:layout/>
              <c:tx>
                <c:rich>
                  <a:bodyPr rot="0"/>
                  <a:lstStyle/>
                  <a:p>
                    <a:pPr>
                      <a:defRPr b="0" i="0" strike="noStrike" sz="3000" u="none">
                        <a:solidFill>
                          <a:srgbClr val="000000"/>
                        </a:solidFill>
                        <a:latin typeface="Helvetica Neue"/>
                      </a:defRPr>
                    </a:pPr>
                    <a:r>
                      <a:rPr b="0" i="0" strike="noStrike" sz="3000" u="none">
                        <a:solidFill>
                          <a:srgbClr val="000000"/>
                        </a:solidFill>
                        <a:latin typeface="Helvetica Neue"/>
                      </a:rPr>
                      <a:t>y = -0,1824x + 5,1054
</a:t>
                    </a:r>
                    <a:r>
                      <a:rPr b="0" i="0" strike="noStrike" sz="3000" u="none">
                        <a:solidFill>
                          <a:srgbClr val="000000"/>
                        </a:solidFill>
                        <a:latin typeface="Helvetica Neue"/>
                      </a:rPr>
                      <a:t>R² = 0,9991</a:t>
                    </a:r>
                  </a:p>
                </c:rich>
              </c:tx>
            </c:trendlineLbl>
          </c:trendline>
          <c:xVal>
            <c:numRef>
              <c:f>Sheet1!$B$2:$B$7</c:f>
              <c:numCache>
                <c:ptCount val="5"/>
                <c:pt idx="1">
                  <c:v>8.300000</c:v>
                </c:pt>
                <c:pt idx="2">
                  <c:v>9.800000</c:v>
                </c:pt>
                <c:pt idx="3">
                  <c:v>11.000000</c:v>
                </c:pt>
                <c:pt idx="4">
                  <c:v>12.100000</c:v>
                </c:pt>
                <c:pt idx="5">
                  <c:v>13.200000</c:v>
                </c:pt>
              </c:numCache>
            </c:numRef>
          </c:xVal>
          <c:yVal>
            <c:numRef>
              <c:f>Sheet1!$C$2:$C$7</c:f>
              <c:numCache>
                <c:ptCount val="5"/>
                <c:pt idx="1">
                  <c:v>3.602060</c:v>
                </c:pt>
                <c:pt idx="2">
                  <c:v>3.301030</c:v>
                </c:pt>
                <c:pt idx="3">
                  <c:v>3.096910</c:v>
                </c:pt>
                <c:pt idx="4">
                  <c:v>2.903090</c:v>
                </c:pt>
                <c:pt idx="5">
                  <c:v>2.698970</c:v>
                </c:pt>
              </c:numCache>
            </c:numRef>
          </c:yVal>
          <c:smooth val="0"/>
        </c:ser>
        <c:axId val="2094734552"/>
        <c:axId val="2094734553"/>
      </c:scatterChart>
      <c:val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3"/>
        <c:crosses val="autoZero"/>
        <c:crossBetween val="between"/>
        <c:majorUnit val="3.5"/>
        <c:minorUnit val="1.75"/>
      </c:valAx>
      <c:valAx>
        <c:axId val="2094734553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2"/>
        <c:crosses val="autoZero"/>
        <c:crossBetween val="between"/>
        <c:majorUnit val="0.925"/>
        <c:minorUnit val="0.46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ytuł i podtytuł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ia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ia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ia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2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ekst tytułowy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Tekst tytułowy</a:t>
            </a:r>
          </a:p>
        </p:txBody>
      </p:sp>
      <p:sp>
        <p:nvSpPr>
          <p:cNvPr id="18" name="Treść - poziom 1…"/>
          <p:cNvSpPr txBox="1"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9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Janek Jabłonka"/>
          <p:cNvSpPr txBox="1"/>
          <p:nvPr>
            <p:ph type="body" sz="quarter" idx="2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/>
            </a:lvl1pPr>
          </a:lstStyle>
          <a:p>
            <a:pPr/>
            <a:r>
              <a:t>Janek Jabłonka</a:t>
            </a:r>
          </a:p>
        </p:txBody>
      </p:sp>
      <p:sp>
        <p:nvSpPr>
          <p:cNvPr id="112" name="„Wpisz tu cytat.”"/>
          <p:cNvSpPr txBox="1"/>
          <p:nvPr>
            <p:ph type="body" sz="quarter" idx="22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„Wpisz tu cytat.” </a:t>
            </a:r>
          </a:p>
        </p:txBody>
      </p:sp>
      <p:sp>
        <p:nvSpPr>
          <p:cNvPr id="113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zarno-białe zdjęcie lin nośnych mostu widzianych z dołu, na tle pochmurnego nieba"/>
          <p:cNvSpPr/>
          <p:nvPr>
            <p:ph type="pic" idx="21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ia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ia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Linia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Linia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2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Czarno-białe zdjęcie mostu Zeelandbrug w Holandii"/>
          <p:cNvSpPr/>
          <p:nvPr>
            <p:ph type="pic" idx="22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ekst tytułowy"/>
          <p:cNvSpPr txBox="1"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Tekst tytułowy</a:t>
            </a:r>
          </a:p>
        </p:txBody>
      </p:sp>
      <p:sp>
        <p:nvSpPr>
          <p:cNvPr id="33" name="Treść - poziom 1…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4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ytuł — na środ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 tytułowy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42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ia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Linia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2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Czarno-białe zdjęcie spodu mostu nad rzeką na tle nieba "/>
          <p:cNvSpPr/>
          <p:nvPr>
            <p:ph type="pic" idx="22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ekst tytułowy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Tekst tytułowy</a:t>
            </a:r>
          </a:p>
        </p:txBody>
      </p:sp>
      <p:sp>
        <p:nvSpPr>
          <p:cNvPr id="54" name="Treść - poziom 1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5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63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ia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Linia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73" name="Treść - poziom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4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ia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Linia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Czarno-białe zdjęcie spodu mostu nad rzeką na tle nieba "/>
          <p:cNvSpPr/>
          <p:nvPr>
            <p:ph type="pic" idx="21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85" name="Treść - poziom 1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6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reść - poziom 1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4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zarno-białe zdjęcie lin nośnych mostu widzianych z dołu, na tle pochmurnego nieba"/>
          <p:cNvSpPr/>
          <p:nvPr>
            <p:ph type="pic" sz="half" idx="21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zarno-białe zdjęcie mostu Zeelandbrug w Holandii"/>
          <p:cNvSpPr/>
          <p:nvPr>
            <p:ph type="pic" sz="half" idx="22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Czarno-białe zdjęcie spodu mostu nad rzeką na tle nieba "/>
          <p:cNvSpPr/>
          <p:nvPr>
            <p:ph type="pic" idx="23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ia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ia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ekst tytułowy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5" name="Treść - poziom 1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" name="Numer slajdu"/>
          <p:cNvSpPr txBox="1"/>
          <p:nvPr>
            <p:ph type="sldNum" sz="quarter" idx="2"/>
          </p:nvPr>
        </p:nvSpPr>
        <p:spPr>
          <a:xfrm>
            <a:off x="11976100" y="130175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European challenges in gene editing by CRISPR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European challenges in gene editing by CRISPR</a:t>
            </a:r>
          </a:p>
        </p:txBody>
      </p:sp>
      <p:sp>
        <p:nvSpPr>
          <p:cNvPr id="138" name="CRISPR IN VITRO"/>
          <p:cNvSpPr txBox="1"/>
          <p:nvPr>
            <p:ph type="subTitle" sz="quarter" idx="1"/>
          </p:nvPr>
        </p:nvSpPr>
        <p:spPr>
          <a:xfrm>
            <a:off x="15244128" y="5829300"/>
            <a:ext cx="8238172" cy="3340100"/>
          </a:xfrm>
          <a:prstGeom prst="rect">
            <a:avLst/>
          </a:prstGeom>
        </p:spPr>
        <p:txBody>
          <a:bodyPr/>
          <a:lstStyle/>
          <a:p>
            <a:pPr/>
            <a:r>
              <a:t>CRISPR IN VITRO</a:t>
            </a:r>
          </a:p>
        </p:txBody>
      </p:sp>
      <p:pic>
        <p:nvPicPr>
          <p:cNvPr id="139" name="Unknown.png" descr="Unknow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805" y="10959211"/>
            <a:ext cx="4341958" cy="1246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Czarno-białe zdjęcie spodu mostu nad rzeką na tle nieba " descr="Czarno-białe zdjęcie spodu mostu nad rzeką na tle nieba "/>
          <p:cNvPicPr>
            <a:picLocks noChangeAspect="0"/>
          </p:cNvPicPr>
          <p:nvPr>
            <p:ph type="pic" idx="2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817178" y="793750"/>
            <a:ext cx="10795001" cy="12128500"/>
          </a:xfrm>
          <a:prstGeom prst="rect">
            <a:avLst/>
          </a:prstGeom>
        </p:spPr>
      </p:pic>
      <p:sp>
        <p:nvSpPr>
          <p:cNvPr id="142" name="Group 15…"/>
          <p:cNvSpPr txBox="1"/>
          <p:nvPr>
            <p:ph type="body" sz="quarter" idx="1"/>
          </p:nvPr>
        </p:nvSpPr>
        <p:spPr>
          <a:xfrm>
            <a:off x="1213464" y="4038600"/>
            <a:ext cx="10642601" cy="5638800"/>
          </a:xfrm>
          <a:prstGeom prst="rect">
            <a:avLst/>
          </a:prstGeom>
        </p:spPr>
        <p:txBody>
          <a:bodyPr/>
          <a:lstStyle/>
          <a:p>
            <a:pPr>
              <a:defRPr b="1" sz="4000"/>
            </a:pPr>
            <a:r>
              <a:t>Group 15</a:t>
            </a:r>
          </a:p>
          <a:p>
            <a:pPr>
              <a:defRPr sz="4000"/>
            </a:pPr>
            <a:r>
              <a:t>Maria-Anna Kontaratou (Greece)- Mentor</a:t>
            </a:r>
          </a:p>
          <a:p>
            <a:pPr>
              <a:defRPr sz="4000"/>
            </a:pPr>
            <a:r>
              <a:t>Bartosz Kowalczyk (Poland)</a:t>
            </a:r>
          </a:p>
          <a:p>
            <a:pPr>
              <a:defRPr sz="4000"/>
            </a:pPr>
            <a:r>
              <a:t>Lucia Bizonova (Slovakia)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8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8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2"/>
      <p:bldP build="whole" bldLvl="1" animBg="1" rev="0" advAuto="0" spid="14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kst"/>
          <p:cNvSpPr txBox="1"/>
          <p:nvPr/>
        </p:nvSpPr>
        <p:spPr>
          <a:xfrm>
            <a:off x="9746799" y="1232418"/>
            <a:ext cx="1051521" cy="635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45" name="Linearazing supercoiled plasmid pBR32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Linearazing supercoiled plasmid pBR322</a:t>
            </a:r>
          </a:p>
        </p:txBody>
      </p:sp>
      <p:pic>
        <p:nvPicPr>
          <p:cNvPr id="146" name="IMG_8553.jpeg" descr="IMG_8553.jpeg"/>
          <p:cNvPicPr>
            <a:picLocks noChangeAspect="1"/>
          </p:cNvPicPr>
          <p:nvPr/>
        </p:nvPicPr>
        <p:blipFill>
          <a:blip r:embed="rId2">
            <a:extLst/>
          </a:blip>
          <a:srcRect l="55929" t="35269" r="15492" b="33860"/>
          <a:stretch>
            <a:fillRect/>
          </a:stretch>
        </p:blipFill>
        <p:spPr>
          <a:xfrm rot="16200000">
            <a:off x="4250404" y="1365062"/>
            <a:ext cx="8869081" cy="12773957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R"/>
          <p:cNvSpPr txBox="1"/>
          <p:nvPr/>
        </p:nvSpPr>
        <p:spPr>
          <a:xfrm>
            <a:off x="7988701" y="5673012"/>
            <a:ext cx="580640" cy="711201"/>
          </a:xfrm>
          <a:prstGeom prst="rect">
            <a:avLst/>
          </a:prstGeom>
          <a:solidFill>
            <a:schemeClr val="accent1">
              <a:hueOff val="-113918"/>
              <a:satOff val="19024"/>
              <a:lumOff val="1974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600"/>
            </a:lvl1pPr>
          </a:lstStyle>
          <a:p>
            <a:pPr/>
            <a:r>
              <a:t>R</a:t>
            </a:r>
          </a:p>
        </p:txBody>
      </p:sp>
      <p:sp>
        <p:nvSpPr>
          <p:cNvPr id="148" name="Prostokąt"/>
          <p:cNvSpPr/>
          <p:nvPr/>
        </p:nvSpPr>
        <p:spPr>
          <a:xfrm rot="120000">
            <a:off x="8589881" y="5498663"/>
            <a:ext cx="648308" cy="4501040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49" name="C"/>
          <p:cNvSpPr txBox="1"/>
          <p:nvPr/>
        </p:nvSpPr>
        <p:spPr>
          <a:xfrm>
            <a:off x="8658794" y="5609512"/>
            <a:ext cx="510482" cy="838201"/>
          </a:xfrm>
          <a:prstGeom prst="rect">
            <a:avLst/>
          </a:prstGeom>
          <a:solidFill>
            <a:schemeClr val="accent1">
              <a:hueOff val="-113918"/>
              <a:satOff val="19024"/>
              <a:lumOff val="1974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rgbClr val="000000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50" name="Prostokąt"/>
          <p:cNvSpPr/>
          <p:nvPr/>
        </p:nvSpPr>
        <p:spPr>
          <a:xfrm rot="180000">
            <a:off x="7873629" y="5525618"/>
            <a:ext cx="674619" cy="4447130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51" name="R-   Digested linearized plasmid"/>
          <p:cNvSpPr txBox="1"/>
          <p:nvPr/>
        </p:nvSpPr>
        <p:spPr>
          <a:xfrm>
            <a:off x="15580760" y="3749156"/>
            <a:ext cx="6753163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rPr b="1" sz="5000"/>
              <a:t>R</a:t>
            </a:r>
            <a:r>
              <a:t>-   </a:t>
            </a:r>
            <a:r>
              <a:rPr sz="5100"/>
              <a:t>Digested linearized plasmid</a:t>
            </a:r>
          </a:p>
        </p:txBody>
      </p:sp>
      <p:sp>
        <p:nvSpPr>
          <p:cNvPr id="152" name="C(control)-  Undigested supercoiled…"/>
          <p:cNvSpPr txBox="1"/>
          <p:nvPr/>
        </p:nvSpPr>
        <p:spPr>
          <a:xfrm>
            <a:off x="14551486" y="6234663"/>
            <a:ext cx="8811712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/>
            </a:pPr>
            <a:r>
              <a:rPr b="1"/>
              <a:t>C</a:t>
            </a:r>
            <a:r>
              <a:t>(control)-  Undigested supercoiled </a:t>
            </a:r>
          </a:p>
          <a:p>
            <a:pPr>
              <a:defRPr sz="5000"/>
            </a:pPr>
            <a:r>
              <a:t>form of plasmid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8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8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8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8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2"/>
      <p:bldP build="whole" bldLvl="1" animBg="1" rev="0" advAuto="0" spid="152" grpId="3"/>
      <p:bldP build="whole" bldLvl="1" animBg="1" rev="0" advAuto="0" spid="146" grpId="1"/>
      <p:bldP build="whole" bldLvl="1" animBg="1" rev="0" advAuto="0" spid="151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RNA synthesis"/>
          <p:cNvSpPr txBox="1"/>
          <p:nvPr>
            <p:ph type="title"/>
          </p:nvPr>
        </p:nvSpPr>
        <p:spPr>
          <a:xfrm>
            <a:off x="952500" y="906032"/>
            <a:ext cx="22479000" cy="1663701"/>
          </a:xfrm>
          <a:prstGeom prst="rect">
            <a:avLst/>
          </a:prstGeom>
        </p:spPr>
        <p:txBody>
          <a:bodyPr/>
          <a:lstStyle/>
          <a:p>
            <a:pPr/>
            <a:r>
              <a:t>gRNA synthesis</a:t>
            </a:r>
          </a:p>
        </p:txBody>
      </p:sp>
      <p:pic>
        <p:nvPicPr>
          <p:cNvPr id="155" name="IMG_3231.jpeg" descr="IMG_3231.jpeg"/>
          <p:cNvPicPr>
            <a:picLocks noChangeAspect="1"/>
          </p:cNvPicPr>
          <p:nvPr/>
        </p:nvPicPr>
        <p:blipFill>
          <a:blip r:embed="rId2">
            <a:extLst/>
          </a:blip>
          <a:srcRect l="13226" t="13226" r="13226" b="13226"/>
          <a:stretch>
            <a:fillRect/>
          </a:stretch>
        </p:blipFill>
        <p:spPr>
          <a:xfrm>
            <a:off x="2358619" y="3060700"/>
            <a:ext cx="10473037" cy="954134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Linia"/>
          <p:cNvSpPr/>
          <p:nvPr/>
        </p:nvSpPr>
        <p:spPr>
          <a:xfrm flipV="1">
            <a:off x="11453315" y="4242269"/>
            <a:ext cx="1" cy="7178134"/>
          </a:xfrm>
          <a:prstGeom prst="line">
            <a:avLst/>
          </a:prstGeom>
          <a:ln w="762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157" name="Linia"/>
          <p:cNvSpPr/>
          <p:nvPr/>
        </p:nvSpPr>
        <p:spPr>
          <a:xfrm flipV="1">
            <a:off x="10575804" y="4241382"/>
            <a:ext cx="1" cy="7179907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158" name="S"/>
          <p:cNvSpPr txBox="1"/>
          <p:nvPr/>
        </p:nvSpPr>
        <p:spPr>
          <a:xfrm>
            <a:off x="10757385" y="3933852"/>
            <a:ext cx="520701" cy="635001"/>
          </a:xfrm>
          <a:prstGeom prst="rect">
            <a:avLst/>
          </a:prstGeom>
          <a:solidFill>
            <a:schemeClr val="accent1">
              <a:hueOff val="-113918"/>
              <a:satOff val="19024"/>
              <a:lumOff val="1974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</a:t>
            </a:r>
          </a:p>
        </p:txBody>
      </p:sp>
      <p:sp>
        <p:nvSpPr>
          <p:cNvPr id="159" name="15"/>
          <p:cNvSpPr txBox="1"/>
          <p:nvPr/>
        </p:nvSpPr>
        <p:spPr>
          <a:xfrm>
            <a:off x="10757385" y="11042890"/>
            <a:ext cx="520701" cy="635001"/>
          </a:xfrm>
          <a:prstGeom prst="rect">
            <a:avLst/>
          </a:prstGeom>
          <a:solidFill>
            <a:schemeClr val="accent1">
              <a:hueOff val="-113918"/>
              <a:satOff val="19024"/>
              <a:lumOff val="1974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15</a:t>
            </a:r>
          </a:p>
        </p:txBody>
      </p:sp>
      <p:sp>
        <p:nvSpPr>
          <p:cNvPr id="160" name="S- Synthesized gRNA…"/>
          <p:cNvSpPr txBox="1"/>
          <p:nvPr/>
        </p:nvSpPr>
        <p:spPr>
          <a:xfrm>
            <a:off x="13325803" y="4673599"/>
            <a:ext cx="10667972" cy="436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/>
            </a:pPr>
            <a:r>
              <a:t>S-</a:t>
            </a:r>
            <a:r>
              <a:rPr b="0"/>
              <a:t> Synthesized gRNA</a:t>
            </a:r>
            <a:endParaRPr b="0"/>
          </a:p>
          <a:p>
            <a:pPr>
              <a:defRPr b="1"/>
            </a:pPr>
            <a:endParaRPr b="0"/>
          </a:p>
          <a:p>
            <a:pPr>
              <a:defRPr b="1"/>
            </a:pPr>
            <a:r>
              <a:rPr b="0"/>
              <a:t>The wells on left and the right side of the S are filled with the control samples, which do not contain RNA.</a:t>
            </a:r>
            <a:endParaRPr b="0"/>
          </a:p>
          <a:p>
            <a:pPr>
              <a:defRPr b="1"/>
            </a:pPr>
            <a:r>
              <a:rPr b="0"/>
              <a:t>There are not visible during the electrophoresis. </a:t>
            </a:r>
            <a:endParaRPr b="0"/>
          </a:p>
          <a:p>
            <a:pPr>
              <a:defRPr b="1"/>
            </a:pPr>
            <a:r>
              <a:rPr b="0"/>
              <a:t>That is proof that T7 polymerase worked</a:t>
            </a:r>
            <a:endParaRPr b="0"/>
          </a:p>
          <a:p>
            <a:pPr>
              <a:defRPr b="1"/>
            </a:pPr>
            <a:r>
              <a:rPr b="0"/>
              <a:t>properly and our gRNA is synthesized</a:t>
            </a:r>
            <a:endParaRPr b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8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8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2"/>
      <p:bldP build="whole" bldLvl="1" animBg="1" rev="0" advAuto="0" spid="154" grpId="3"/>
      <p:bldP build="whole" bldLvl="1" animBg="1" rev="0" advAuto="0" spid="15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RISPR/Cas9 c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CRISPR/Cas9 cut</a:t>
            </a:r>
          </a:p>
        </p:txBody>
      </p:sp>
      <p:pic>
        <p:nvPicPr>
          <p:cNvPr id="163" name="IMG_8996.jpeg" descr="IMG_8996.jpeg"/>
          <p:cNvPicPr>
            <a:picLocks noChangeAspect="1"/>
          </p:cNvPicPr>
          <p:nvPr/>
        </p:nvPicPr>
        <p:blipFill>
          <a:blip r:embed="rId2">
            <a:extLst/>
          </a:blip>
          <a:srcRect l="261" t="34910" r="261" b="12856"/>
          <a:stretch>
            <a:fillRect/>
          </a:stretch>
        </p:blipFill>
        <p:spPr>
          <a:xfrm>
            <a:off x="1814795" y="3551667"/>
            <a:ext cx="13639224" cy="9548846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Owal"/>
          <p:cNvSpPr/>
          <p:nvPr/>
        </p:nvSpPr>
        <p:spPr>
          <a:xfrm>
            <a:off x="4940225" y="5991678"/>
            <a:ext cx="1856775" cy="3618390"/>
          </a:xfrm>
          <a:prstGeom prst="ellips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65" name="Owal"/>
          <p:cNvSpPr/>
          <p:nvPr/>
        </p:nvSpPr>
        <p:spPr>
          <a:xfrm>
            <a:off x="12812930" y="3966065"/>
            <a:ext cx="1856774" cy="5195116"/>
          </a:xfrm>
          <a:prstGeom prst="ellipse">
            <a:avLst/>
          </a:prstGeom>
          <a:ln w="50800">
            <a:solidFill>
              <a:schemeClr val="accent2">
                <a:hueOff val="597264"/>
                <a:satOff val="5158"/>
                <a:lumOff val="-17289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66" name="Strzałka"/>
          <p:cNvSpPr/>
          <p:nvPr/>
        </p:nvSpPr>
        <p:spPr>
          <a:xfrm>
            <a:off x="11414819" y="4113985"/>
            <a:ext cx="1930827" cy="422100"/>
          </a:xfrm>
          <a:prstGeom prst="rightArrow">
            <a:avLst>
              <a:gd name="adj1" fmla="val 32000"/>
              <a:gd name="adj2" fmla="val 192561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67" name="Strzałka"/>
          <p:cNvSpPr/>
          <p:nvPr/>
        </p:nvSpPr>
        <p:spPr>
          <a:xfrm rot="10800000">
            <a:off x="6731555" y="6517377"/>
            <a:ext cx="1563619" cy="681247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68" name="Marker"/>
          <p:cNvSpPr txBox="1"/>
          <p:nvPr/>
        </p:nvSpPr>
        <p:spPr>
          <a:xfrm>
            <a:off x="9526757" y="3937684"/>
            <a:ext cx="177596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lvl1pPr>
          </a:lstStyle>
          <a:p>
            <a:pPr/>
            <a:r>
              <a:t>Marker</a:t>
            </a:r>
          </a:p>
        </p:txBody>
      </p:sp>
      <p:sp>
        <p:nvSpPr>
          <p:cNvPr id="169" name="DNA cut with CRISPR"/>
          <p:cNvSpPr txBox="1"/>
          <p:nvPr/>
        </p:nvSpPr>
        <p:spPr>
          <a:xfrm>
            <a:off x="7779891" y="6489700"/>
            <a:ext cx="4937944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lvl1pPr>
          </a:lstStyle>
          <a:p>
            <a:pPr/>
            <a:r>
              <a:t>DNA cut with CRISPR</a:t>
            </a:r>
          </a:p>
        </p:txBody>
      </p:sp>
      <p:sp>
        <p:nvSpPr>
          <p:cNvPr id="170" name="Strzałka"/>
          <p:cNvSpPr/>
          <p:nvPr/>
        </p:nvSpPr>
        <p:spPr>
          <a:xfrm>
            <a:off x="4006239" y="7777250"/>
            <a:ext cx="1563619" cy="422100"/>
          </a:xfrm>
          <a:prstGeom prst="rightArrow">
            <a:avLst>
              <a:gd name="adj1" fmla="val 32000"/>
              <a:gd name="adj2" fmla="val 192561"/>
            </a:avLst>
          </a:prstGeom>
          <a:solidFill>
            <a:schemeClr val="accent5">
              <a:hueOff val="-411174"/>
              <a:satOff val="4030"/>
              <a:lumOff val="-2986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71" name="Strzałka"/>
          <p:cNvSpPr/>
          <p:nvPr/>
        </p:nvSpPr>
        <p:spPr>
          <a:xfrm>
            <a:off x="4006239" y="6829100"/>
            <a:ext cx="1563619" cy="422101"/>
          </a:xfrm>
          <a:prstGeom prst="rightArrow">
            <a:avLst>
              <a:gd name="adj1" fmla="val 32000"/>
              <a:gd name="adj2" fmla="val 192561"/>
            </a:avLst>
          </a:prstGeom>
          <a:solidFill>
            <a:schemeClr val="accent5">
              <a:hueOff val="-411174"/>
              <a:satOff val="4030"/>
              <a:lumOff val="-2986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alibration l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Calibration line</a:t>
            </a:r>
          </a:p>
        </p:txBody>
      </p:sp>
      <p:graphicFrame>
        <p:nvGraphicFramePr>
          <p:cNvPr id="174" name="Wykres punktowy"/>
          <p:cNvGraphicFramePr/>
          <p:nvPr/>
        </p:nvGraphicFramePr>
        <p:xfrm>
          <a:off x="2196749" y="3925734"/>
          <a:ext cx="11338238" cy="743605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175" name="CRISPR measurement"/>
          <p:cNvGraphicFramePr/>
          <p:nvPr/>
        </p:nvGraphicFramePr>
        <p:xfrm>
          <a:off x="15381774" y="7304965"/>
          <a:ext cx="8821077" cy="416056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2938877"/>
                <a:gridCol w="2938877"/>
                <a:gridCol w="2938877"/>
              </a:tblGrid>
              <a:tr h="351332">
                <a:tc gridSpan="3">
                  <a:txBody>
                    <a:bodyPr/>
                    <a:lstStyle/>
                    <a:p>
                      <a:pPr defTabSz="4572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CRISPR measurement</a:t>
                      </a:r>
                    </a:p>
                  </a:txBody>
                  <a:tcPr marL="50800" marR="50800" marT="50800" marB="50800" anchor="ctr" anchorCtr="0" horzOverflow="overflow">
                    <a:lnL/>
                    <a:lnR/>
                    <a:lnT/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79203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Fragments [cm]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Log B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Base pairs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</a:tr>
              <a:tr h="914830">
                <a:tc>
                  <a:txBody>
                    <a:bodyPr/>
                    <a:lstStyle/>
                    <a:p>
                      <a:pPr algn="l" defTabSz="457200">
                        <a:defRPr sz="28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28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28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905804"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8,85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3,49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3098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905804"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3,1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1256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76" name="CRISPR measurement-1"/>
          <p:cNvGraphicFramePr/>
          <p:nvPr/>
        </p:nvGraphicFramePr>
        <p:xfrm>
          <a:off x="15472151" y="3187700"/>
          <a:ext cx="8640320" cy="399472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2878624"/>
                <a:gridCol w="2878624"/>
                <a:gridCol w="2878624"/>
              </a:tblGrid>
              <a:tr h="351332">
                <a:tc gridSpan="3">
                  <a:txBody>
                    <a:bodyPr/>
                    <a:lstStyle/>
                    <a:p>
                      <a:pPr defTabSz="4572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CRISPR measurement-1</a:t>
                      </a:r>
                    </a:p>
                  </a:txBody>
                  <a:tcPr marL="50800" marR="50800" marT="50800" marB="50800" anchor="ctr" anchorCtr="0" horzOverflow="overflow">
                    <a:lnL/>
                    <a:lnR/>
                    <a:lnT/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543138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7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Marker [cm]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7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Base pairs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7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Log A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</a:tr>
              <a:tr h="518083">
                <a:tc>
                  <a:txBody>
                    <a:bodyPr/>
                    <a:lstStyle/>
                    <a:p>
                      <a:pPr algn="l" defTabSz="457200">
                        <a:defRPr sz="27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27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27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15543"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8,3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4000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3,6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15543"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9,8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2000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3,3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15543"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1250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3,1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15543"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12,1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800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2,9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15543"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13,2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500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2,7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onclu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</a:t>
            </a:r>
          </a:p>
        </p:txBody>
      </p:sp>
      <p:sp>
        <p:nvSpPr>
          <p:cNvPr id="179" name="After calculations results are very close to the expected ones: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597408" indent="-597408" defTabSz="808990">
              <a:spcBef>
                <a:spcPts val="3300"/>
              </a:spcBef>
              <a:defRPr sz="4900"/>
            </a:pPr>
            <a:r>
              <a:t>After calculations results are very close to the expected ones:</a:t>
            </a:r>
          </a:p>
          <a:p>
            <a:pPr marL="0" indent="0" defTabSz="808990">
              <a:spcBef>
                <a:spcPts val="3300"/>
              </a:spcBef>
              <a:buClrTx/>
              <a:buSzTx/>
              <a:buFontTx/>
              <a:buNone/>
              <a:defRPr sz="4900"/>
            </a:pPr>
            <a:r>
              <a:t>  Fragment 1: in round numbers 3099bp (expected 3098bp)</a:t>
            </a:r>
          </a:p>
          <a:p>
            <a:pPr marL="0" indent="0" defTabSz="808990">
              <a:spcBef>
                <a:spcPts val="3300"/>
              </a:spcBef>
              <a:buClrTx/>
              <a:buSzTx/>
              <a:buFontTx/>
              <a:buNone/>
              <a:defRPr sz="4900"/>
            </a:pPr>
            <a:r>
              <a:t>  Fragment 2: 1256bp (expected 1263bp)</a:t>
            </a:r>
          </a:p>
          <a:p>
            <a:pPr marL="597408" indent="-597408" defTabSz="808990">
              <a:spcBef>
                <a:spcPts val="3300"/>
              </a:spcBef>
              <a:defRPr sz="4900"/>
            </a:pPr>
            <a:r>
              <a:t>Relative error of the measurement of the first fragment is 0,033%</a:t>
            </a:r>
          </a:p>
          <a:p>
            <a:pPr marL="597408" indent="-597408" defTabSz="808990">
              <a:spcBef>
                <a:spcPts val="3300"/>
              </a:spcBef>
              <a:defRPr sz="4900"/>
            </a:pPr>
            <a:r>
              <a:t>Relative error of the measurement of the second fragment is 0,55 %</a:t>
            </a:r>
          </a:p>
          <a:p>
            <a:pPr marL="597408" indent="-597408" defTabSz="808990">
              <a:spcBef>
                <a:spcPts val="3300"/>
              </a:spcBef>
              <a:defRPr sz="4900"/>
            </a:pPr>
            <a:r>
              <a:t>The evaluation indicates that the experiment with a use of CRISPR in vitro was conducted correctly. DNA of plasmid pBR322 was cut in the </a:t>
            </a:r>
            <a:r>
              <a:rPr b="1" sz="5880"/>
              <a:t>selected</a:t>
            </a:r>
            <a:r>
              <a:t> place.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