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0" r:id="rId4"/>
    <p:sldId id="259" r:id="rId5"/>
    <p:sldId id="265" r:id="rId6"/>
    <p:sldId id="267" r:id="rId7"/>
    <p:sldId id="264" r:id="rId8"/>
  </p:sldIdLst>
  <p:sldSz cx="12192000" cy="6858000"/>
  <p:notesSz cx="6797675" cy="9926638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386C0A2-6920-48E7-B374-23B9D6B50B17}" v="4" dt="2026-01-12T08:37:55.56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7" d="100"/>
          <a:sy n="57" d="100"/>
        </p:scale>
        <p:origin x="28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ngström Malin" userId="bd62ddb9-951a-4d7e-a9f9-b2b6a4a6172e" providerId="ADAL" clId="{E7C59770-89D4-4569-8B01-222919F5B019}"/>
    <pc:docChg chg="custSel modSld sldOrd">
      <pc:chgData name="Engström Malin" userId="bd62ddb9-951a-4d7e-a9f9-b2b6a4a6172e" providerId="ADAL" clId="{E7C59770-89D4-4569-8B01-222919F5B019}" dt="2026-01-12T08:38:49.311" v="125" actId="1076"/>
      <pc:docMkLst>
        <pc:docMk/>
      </pc:docMkLst>
      <pc:sldChg chg="addSp modSp mod">
        <pc:chgData name="Engström Malin" userId="bd62ddb9-951a-4d7e-a9f9-b2b6a4a6172e" providerId="ADAL" clId="{E7C59770-89D4-4569-8B01-222919F5B019}" dt="2026-01-12T08:38:49.311" v="125" actId="1076"/>
        <pc:sldMkLst>
          <pc:docMk/>
          <pc:sldMk cId="0" sldId="260"/>
        </pc:sldMkLst>
        <pc:picChg chg="add mod">
          <ac:chgData name="Engström Malin" userId="bd62ddb9-951a-4d7e-a9f9-b2b6a4a6172e" providerId="ADAL" clId="{E7C59770-89D4-4569-8B01-222919F5B019}" dt="2026-01-12T08:38:49.311" v="125" actId="1076"/>
          <ac:picMkLst>
            <pc:docMk/>
            <pc:sldMk cId="0" sldId="260"/>
            <ac:picMk id="4" creationId="{944A2B07-C9D5-41B9-2748-CA0E611B20FC}"/>
          </ac:picMkLst>
        </pc:picChg>
        <pc:picChg chg="mod">
          <ac:chgData name="Engström Malin" userId="bd62ddb9-951a-4d7e-a9f9-b2b6a4a6172e" providerId="ADAL" clId="{E7C59770-89D4-4569-8B01-222919F5B019}" dt="2026-01-12T08:37:55.561" v="114" actId="1076"/>
          <ac:picMkLst>
            <pc:docMk/>
            <pc:sldMk cId="0" sldId="260"/>
            <ac:picMk id="7" creationId="{EF0C608B-246C-DB42-671A-9BACBE876556}"/>
          </ac:picMkLst>
        </pc:picChg>
      </pc:sldChg>
      <pc:sldChg chg="modSp mod">
        <pc:chgData name="Engström Malin" userId="bd62ddb9-951a-4d7e-a9f9-b2b6a4a6172e" providerId="ADAL" clId="{E7C59770-89D4-4569-8B01-222919F5B019}" dt="2026-01-12T07:02:05.368" v="112" actId="20577"/>
        <pc:sldMkLst>
          <pc:docMk/>
          <pc:sldMk cId="650509018" sldId="264"/>
        </pc:sldMkLst>
        <pc:spChg chg="mod">
          <ac:chgData name="Engström Malin" userId="bd62ddb9-951a-4d7e-a9f9-b2b6a4a6172e" providerId="ADAL" clId="{E7C59770-89D4-4569-8B01-222919F5B019}" dt="2026-01-12T07:02:05.368" v="112" actId="20577"/>
          <ac:spMkLst>
            <pc:docMk/>
            <pc:sldMk cId="650509018" sldId="264"/>
            <ac:spMk id="3" creationId="{B6B6D11A-9040-3ED4-F164-D5503A2E31BC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54817BC-3442-A36A-8E6B-2A8AC27B33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C2EC81C9-AE1D-27C2-0963-9695926C64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FFFFDFB4-EC99-72D3-7281-12532497DE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99ABE-3D78-483F-9A82-7113FE610EF3}" type="datetimeFigureOut">
              <a:rPr lang="sv-SE" smtClean="0"/>
              <a:t>2026-01-12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039EC309-D7BC-5376-F8FF-678DA56418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38F2261-25BE-D6CD-5508-B71E168A9D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BA2F0-DBD8-44DD-8D14-2B1AC1EF6C4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894494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FCA641C-0D1F-6158-92C6-88C91F0BF7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83059A3-2B4B-5793-17C6-35DA082B9C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BC92EF03-8C37-4784-AA64-C984B99AB6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99ABE-3D78-483F-9A82-7113FE610EF3}" type="datetimeFigureOut">
              <a:rPr lang="sv-SE" smtClean="0"/>
              <a:t>2026-01-12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E5B8A704-E11B-4011-A0A7-B4B902EFE6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4E69ADD3-DCBD-8618-912B-F58F73C6F8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BA2F0-DBD8-44DD-8D14-2B1AC1EF6C4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609301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252C6BC-F11A-C777-ABE8-2A27F95B2F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F3852437-614C-0F68-5D03-4FB76FEF5C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4F0CE618-498C-EE52-DBB5-89482B6BCB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99ABE-3D78-483F-9A82-7113FE610EF3}" type="datetimeFigureOut">
              <a:rPr lang="sv-SE" smtClean="0"/>
              <a:t>2026-01-12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449A5528-928D-0CAE-7ADB-2C5757864D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A58D9D7-ADC9-BF49-2D9B-83BBFB443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BA2F0-DBD8-44DD-8D14-2B1AC1EF6C4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802923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617421B-5084-C823-8588-F1B6D5C795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013A27D-DEC7-B7E3-E583-782C97621F1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1CCC52ED-78D5-5CEB-3ECB-744A4B5DAC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4AE94721-CD4A-FCF4-471B-3992C68490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99ABE-3D78-483F-9A82-7113FE610EF3}" type="datetimeFigureOut">
              <a:rPr lang="sv-SE" smtClean="0"/>
              <a:t>2026-01-12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D6DDF5AD-C560-64C7-A2E6-68DFB3E072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B007F1B6-D259-2A77-8AA8-72820278FA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BA2F0-DBD8-44DD-8D14-2B1AC1EF6C4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928071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DC71979-36D3-5619-5400-C8A4AB847E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4CC49982-40A6-412F-7D35-DF25C0DF78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8A06C4C-6DD8-65AE-74B7-03A0FBE4BD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AEA23104-FA49-456C-2495-EB87E66E8D7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EF8D200D-DB2F-94BE-8EE1-3FBC6F77475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23D5310E-7065-BC27-D6D6-D5154D96F1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99ABE-3D78-483F-9A82-7113FE610EF3}" type="datetimeFigureOut">
              <a:rPr lang="sv-SE" smtClean="0"/>
              <a:t>2026-01-12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EEDCE3B3-A9A6-42D3-4F3F-2254707B8F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C0150F5B-9F99-99B0-01DF-E6240F9E53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BA2F0-DBD8-44DD-8D14-2B1AC1EF6C4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313006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BC7A51C-24DA-B90E-C5E6-C7FB142D64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077AE6F5-41E4-4BDD-16BD-8F2B8A00C8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99ABE-3D78-483F-9A82-7113FE610EF3}" type="datetimeFigureOut">
              <a:rPr lang="sv-SE" smtClean="0"/>
              <a:t>2026-01-12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8CD7119C-0E2F-F880-A832-AA3ECC756D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8410F57D-F5FA-B634-87C6-570F637DA6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BA2F0-DBD8-44DD-8D14-2B1AC1EF6C4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097741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22BFBB8B-03C7-3014-B9BA-BE1D331085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99ABE-3D78-483F-9A82-7113FE610EF3}" type="datetimeFigureOut">
              <a:rPr lang="sv-SE" smtClean="0"/>
              <a:t>2026-01-12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4CBE9E93-B3C0-FB4F-836B-E00F6ACAA0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CF2B006D-4BAA-9373-0008-A332E7B1A0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BA2F0-DBD8-44DD-8D14-2B1AC1EF6C4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508801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22CC67F-CD2B-F584-F1A1-9AD0A80998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CB212C2-C99B-6420-7668-2AA570641D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A83C8C1F-65EF-749A-7495-CAFBC25D95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4A02C122-2843-09A1-0BE4-8DEC419E19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99ABE-3D78-483F-9A82-7113FE610EF3}" type="datetimeFigureOut">
              <a:rPr lang="sv-SE" smtClean="0"/>
              <a:t>2026-01-12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60785B54-DB49-63C3-2EA6-F42629EC10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E75AFA79-2BB3-9CE2-D6F1-29489B6BB5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BA2F0-DBD8-44DD-8D14-2B1AC1EF6C4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157060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81C2C42-175D-AAA7-4B29-5B029E78D6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61D06851-E2C6-4A78-11A3-00125D58118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3874F139-A61D-383D-95D1-848D69E172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44DAD940-C229-60DC-9CAB-AD51BAE6A2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99ABE-3D78-483F-9A82-7113FE610EF3}" type="datetimeFigureOut">
              <a:rPr lang="sv-SE" smtClean="0"/>
              <a:t>2026-01-12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7E876A1C-1FB2-DF8E-D384-EB9C4A7354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C2A60EE6-6D80-4C0E-73CA-E7CFBEBDC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BA2F0-DBD8-44DD-8D14-2B1AC1EF6C4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678916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0C12BCB-1D3D-9C85-8469-383D098068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28053CFB-36B5-9594-60F8-456D873EA5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CDA775A7-A057-A7FF-84E5-578D2DC262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99ABE-3D78-483F-9A82-7113FE610EF3}" type="datetimeFigureOut">
              <a:rPr lang="sv-SE" smtClean="0"/>
              <a:t>2026-01-12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CFC29F1C-AA7E-F283-ABC8-CBA842CA89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EFC9DF9-B462-E72F-DCE3-3D588AAC2F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BA2F0-DBD8-44DD-8D14-2B1AC1EF6C4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277754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6590764E-6B9A-4183-26F2-C617F40E7E5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4F075A2B-6F42-87E8-8630-7A7635EFCD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17212B6-FC20-31FD-0F6A-7CCEED56DB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99ABE-3D78-483F-9A82-7113FE610EF3}" type="datetimeFigureOut">
              <a:rPr lang="sv-SE" smtClean="0"/>
              <a:t>2026-01-12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07F374FD-62FE-C1ED-FDDF-76EC57CFA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44FA3219-8712-FF09-18B0-818ABB23E4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BA2F0-DBD8-44DD-8D14-2B1AC1EF6C4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14028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85517F55-0519-CE96-D427-728C706B68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C1407021-6BC6-5B0C-660E-CA3981E0B5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1FB1685-D721-F1C3-85D9-9B841AA0EFC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7399ABE-3D78-483F-9A82-7113FE610EF3}" type="datetimeFigureOut">
              <a:rPr lang="sv-SE" smtClean="0"/>
              <a:t>2026-01-12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1FCB1FD2-9023-6C24-98BC-D3456A94DA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098B1D5-8599-CCA6-E2BE-ECA1863266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10BA2F0-DBD8-44DD-8D14-2B1AC1EF6C4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519009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/>
            <a:r>
              <a:rPr lang="sv-SE" dirty="0"/>
              <a:t>Popkonst</a:t>
            </a:r>
            <a:endParaRPr dirty="0"/>
          </a:p>
        </p:txBody>
      </p:sp>
      <p:pic>
        <p:nvPicPr>
          <p:cNvPr id="1026" name="Picture 2" descr="el arte pop se volvio viral - Revista Despunte">
            <a:extLst>
              <a:ext uri="{FF2B5EF4-FFF2-40B4-BE49-F238E27FC236}">
                <a16:creationId xmlns:a16="http://schemas.microsoft.com/office/drawing/2014/main" id="{EA11C557-A42A-1D90-3670-A500586FA6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8035" y="429258"/>
            <a:ext cx="5999484" cy="5999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60043" y="859536"/>
            <a:ext cx="3624601" cy="1243584"/>
          </a:xfrm>
        </p:spPr>
        <p:txBody>
          <a:bodyPr>
            <a:normAutofit/>
          </a:bodyPr>
          <a:lstStyle/>
          <a:p>
            <a:r>
              <a:rPr lang="sv-SE" sz="3000" dirty="0"/>
              <a:t>Fakta om popkonst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00751" y="1937657"/>
            <a:ext cx="8510875" cy="4518007"/>
          </a:xfrm>
        </p:spPr>
        <p:txBody>
          <a:bodyPr>
            <a:noAutofit/>
          </a:bodyPr>
          <a:lstStyle/>
          <a:p>
            <a:pPr algn="l">
              <a:spcBef>
                <a:spcPts val="225"/>
              </a:spcBef>
              <a:spcAft>
                <a:spcPts val="375"/>
              </a:spcAft>
              <a:buFont typeface="Arial" panose="020B0604020202020204" pitchFamily="34" charset="0"/>
              <a:buChar char="•"/>
            </a:pPr>
            <a:r>
              <a:rPr lang="sv-SE" sz="1600" b="0" i="0" dirty="0">
                <a:solidFill>
                  <a:srgbClr val="868686"/>
                </a:solidFill>
                <a:effectLst/>
                <a:latin typeface="Tahoma" panose="020B0604030504040204" pitchFamily="34" charset="0"/>
              </a:rPr>
              <a:t>Stilen uppstod på 1950 talet men den är aktiv än i dag</a:t>
            </a:r>
            <a:br>
              <a:rPr lang="sv-SE" sz="1600" b="0" i="0" dirty="0">
                <a:solidFill>
                  <a:srgbClr val="868686"/>
                </a:solidFill>
                <a:effectLst/>
                <a:latin typeface="Tahoma" panose="020B0604030504040204" pitchFamily="34" charset="0"/>
              </a:rPr>
            </a:br>
            <a:endParaRPr lang="sv-SE" sz="1600" b="0" i="0" dirty="0">
              <a:solidFill>
                <a:srgbClr val="868686"/>
              </a:solidFill>
              <a:effectLst/>
              <a:latin typeface="Tahoma" panose="020B0604030504040204" pitchFamily="34" charset="0"/>
            </a:endParaRPr>
          </a:p>
          <a:p>
            <a:pPr algn="l">
              <a:spcBef>
                <a:spcPts val="225"/>
              </a:spcBef>
              <a:spcAft>
                <a:spcPts val="375"/>
              </a:spcAft>
              <a:buFont typeface="Arial" panose="020B0604020202020204" pitchFamily="34" charset="0"/>
              <a:buChar char="•"/>
            </a:pPr>
            <a:r>
              <a:rPr lang="sv-SE" sz="1600" b="0" i="0" dirty="0">
                <a:solidFill>
                  <a:srgbClr val="868686"/>
                </a:solidFill>
                <a:effectLst/>
                <a:latin typeface="Tahoma" panose="020B0604030504040204" pitchFamily="34" charset="0"/>
              </a:rPr>
              <a:t>Uppstod som en motståndare till det traditionella och det abstrakta måleriet.</a:t>
            </a:r>
            <a:br>
              <a:rPr lang="sv-SE" sz="1600" b="0" i="0" dirty="0">
                <a:solidFill>
                  <a:srgbClr val="868686"/>
                </a:solidFill>
                <a:effectLst/>
                <a:latin typeface="Tahoma" panose="020B0604030504040204" pitchFamily="34" charset="0"/>
              </a:rPr>
            </a:br>
            <a:endParaRPr lang="sv-SE" sz="1600" b="0" i="0" dirty="0">
              <a:solidFill>
                <a:srgbClr val="868686"/>
              </a:solidFill>
              <a:effectLst/>
              <a:latin typeface="Tahoma" panose="020B0604030504040204" pitchFamily="34" charset="0"/>
            </a:endParaRPr>
          </a:p>
          <a:p>
            <a:pPr algn="l">
              <a:spcBef>
                <a:spcPts val="225"/>
              </a:spcBef>
              <a:spcAft>
                <a:spcPts val="375"/>
              </a:spcAft>
              <a:buFont typeface="Arial" panose="020B0604020202020204" pitchFamily="34" charset="0"/>
              <a:buChar char="•"/>
            </a:pPr>
            <a:r>
              <a:rPr lang="sv-SE" sz="1600" b="0" i="0" dirty="0">
                <a:solidFill>
                  <a:srgbClr val="868686"/>
                </a:solidFill>
                <a:effectLst/>
                <a:latin typeface="Tahoma" panose="020B0604030504040204" pitchFamily="34" charset="0"/>
              </a:rPr>
              <a:t>Under 50-talet blev det vanligt att folk hade råd att skaffa tv-apparater. Med det så kom det </a:t>
            </a:r>
            <a:r>
              <a:rPr lang="sv-SE" sz="1600" b="1" i="0" dirty="0">
                <a:solidFill>
                  <a:srgbClr val="868686"/>
                </a:solidFill>
                <a:effectLst/>
                <a:latin typeface="Tahoma" panose="020B0604030504040204" pitchFamily="34" charset="0"/>
              </a:rPr>
              <a:t>tv-kändisar, skådespelare, musiker, tv-reklam</a:t>
            </a:r>
            <a:r>
              <a:rPr lang="sv-SE" sz="1600" b="0" i="0" dirty="0">
                <a:solidFill>
                  <a:srgbClr val="868686"/>
                </a:solidFill>
                <a:effectLst/>
                <a:latin typeface="Tahoma" panose="020B0604030504040204" pitchFamily="34" charset="0"/>
              </a:rPr>
              <a:t> mm. Konstnärer tog då inspiration från detta.</a:t>
            </a:r>
            <a:br>
              <a:rPr lang="sv-SE" sz="1600" b="0" i="0" dirty="0">
                <a:solidFill>
                  <a:srgbClr val="868686"/>
                </a:solidFill>
                <a:effectLst/>
                <a:latin typeface="Tahoma" panose="020B0604030504040204" pitchFamily="34" charset="0"/>
              </a:rPr>
            </a:br>
            <a:endParaRPr lang="sv-SE" sz="1600" b="0" i="0" dirty="0">
              <a:solidFill>
                <a:srgbClr val="868686"/>
              </a:solidFill>
              <a:effectLst/>
              <a:latin typeface="Tahoma" panose="020B0604030504040204" pitchFamily="34" charset="0"/>
            </a:endParaRPr>
          </a:p>
          <a:p>
            <a:pPr algn="l">
              <a:spcBef>
                <a:spcPts val="225"/>
              </a:spcBef>
              <a:spcAft>
                <a:spcPts val="375"/>
              </a:spcAft>
              <a:buFont typeface="Arial" panose="020B0604020202020204" pitchFamily="34" charset="0"/>
              <a:buChar char="•"/>
            </a:pPr>
            <a:r>
              <a:rPr lang="sv-SE" sz="1600" b="0" i="0" dirty="0">
                <a:solidFill>
                  <a:srgbClr val="868686"/>
                </a:solidFill>
                <a:effectLst/>
                <a:latin typeface="Tahoma" panose="020B0604030504040204" pitchFamily="34" charset="0"/>
              </a:rPr>
              <a:t>Man såg </a:t>
            </a:r>
            <a:r>
              <a:rPr lang="sv-SE" sz="1600" b="1" i="0" dirty="0">
                <a:solidFill>
                  <a:srgbClr val="868686"/>
                </a:solidFill>
                <a:effectLst/>
                <a:latin typeface="Tahoma" panose="020B0604030504040204" pitchFamily="34" charset="0"/>
              </a:rPr>
              <a:t>skönhet i vanliga vardagsföremål</a:t>
            </a:r>
            <a:r>
              <a:rPr lang="sv-SE" sz="1600" b="0" i="0" dirty="0">
                <a:solidFill>
                  <a:srgbClr val="868686"/>
                </a:solidFill>
                <a:effectLst/>
                <a:latin typeface="Tahoma" panose="020B0604030504040204" pitchFamily="34" charset="0"/>
              </a:rPr>
              <a:t>. För att vi skulle se det vackra vi har runt om oss så valde konstnärer att gestalta dem. </a:t>
            </a:r>
          </a:p>
          <a:p>
            <a:pPr algn="l">
              <a:spcBef>
                <a:spcPts val="225"/>
              </a:spcBef>
              <a:spcAft>
                <a:spcPts val="375"/>
              </a:spcAft>
              <a:buFont typeface="Arial" panose="020B0604020202020204" pitchFamily="34" charset="0"/>
              <a:buChar char="•"/>
            </a:pPr>
            <a:endParaRPr lang="sv-SE" sz="1600" b="0" i="0" dirty="0">
              <a:solidFill>
                <a:srgbClr val="868686"/>
              </a:solidFill>
              <a:effectLst/>
              <a:latin typeface="Tahoma" panose="020B0604030504040204" pitchFamily="34" charset="0"/>
            </a:endParaRPr>
          </a:p>
          <a:p>
            <a:pPr algn="l">
              <a:spcBef>
                <a:spcPts val="225"/>
              </a:spcBef>
              <a:spcAft>
                <a:spcPts val="375"/>
              </a:spcAft>
              <a:buFont typeface="Arial" panose="020B0604020202020204" pitchFamily="34" charset="0"/>
              <a:buChar char="•"/>
            </a:pPr>
            <a:r>
              <a:rPr lang="sv-SE" sz="1600" b="0" i="0" dirty="0">
                <a:solidFill>
                  <a:srgbClr val="868686"/>
                </a:solidFill>
                <a:effectLst/>
                <a:latin typeface="Tahoma" panose="020B0604030504040204" pitchFamily="34" charset="0"/>
              </a:rPr>
              <a:t>Konsten blev kommersiell och mycket </a:t>
            </a:r>
            <a:r>
              <a:rPr lang="sv-SE" sz="1600" b="1" i="0" dirty="0">
                <a:solidFill>
                  <a:srgbClr val="868686"/>
                </a:solidFill>
                <a:effectLst/>
                <a:latin typeface="Tahoma" panose="020B0604030504040204" pitchFamily="34" charset="0"/>
              </a:rPr>
              <a:t>massproducerades</a:t>
            </a:r>
            <a:r>
              <a:rPr lang="sv-SE" sz="1600" b="0" i="0" dirty="0">
                <a:solidFill>
                  <a:srgbClr val="868686"/>
                </a:solidFill>
                <a:effectLst/>
                <a:latin typeface="Tahoma" panose="020B0604030504040204" pitchFamily="34" charset="0"/>
              </a:rPr>
              <a:t>, tex affischtryck. Detta gjorde att </a:t>
            </a:r>
            <a:r>
              <a:rPr lang="sv-SE" sz="1600" b="1" i="0" dirty="0">
                <a:solidFill>
                  <a:srgbClr val="868686"/>
                </a:solidFill>
                <a:effectLst/>
                <a:latin typeface="Tahoma" panose="020B0604030504040204" pitchFamily="34" charset="0"/>
              </a:rPr>
              <a:t>kostnaderna blev lägre</a:t>
            </a:r>
            <a:r>
              <a:rPr lang="sv-SE" sz="1600" b="0" i="0" dirty="0">
                <a:solidFill>
                  <a:srgbClr val="868686"/>
                </a:solidFill>
                <a:effectLst/>
                <a:latin typeface="Tahoma" panose="020B0604030504040204" pitchFamily="34" charset="0"/>
              </a:rPr>
              <a:t> så att ”vanliga” människor hade råd att köpa konst.</a:t>
            </a:r>
            <a:br>
              <a:rPr lang="sv-SE" sz="1600" b="0" i="0" dirty="0">
                <a:solidFill>
                  <a:srgbClr val="868686"/>
                </a:solidFill>
                <a:effectLst/>
                <a:latin typeface="Tahoma" panose="020B0604030504040204" pitchFamily="34" charset="0"/>
              </a:rPr>
            </a:br>
            <a:endParaRPr lang="sv-SE" sz="1600" b="0" i="0" dirty="0">
              <a:solidFill>
                <a:srgbClr val="868686"/>
              </a:solidFill>
              <a:effectLst/>
              <a:latin typeface="Tahoma" panose="020B0604030504040204" pitchFamily="34" charset="0"/>
            </a:endParaRPr>
          </a:p>
          <a:p>
            <a:pPr algn="l">
              <a:spcBef>
                <a:spcPts val="225"/>
              </a:spcBef>
              <a:spcAft>
                <a:spcPts val="375"/>
              </a:spcAft>
              <a:buFont typeface="Arial" panose="020B0604020202020204" pitchFamily="34" charset="0"/>
              <a:buChar char="•"/>
            </a:pPr>
            <a:r>
              <a:rPr lang="sv-SE" sz="1600" b="0" i="0" dirty="0">
                <a:solidFill>
                  <a:srgbClr val="868686"/>
                </a:solidFill>
                <a:effectLst/>
                <a:latin typeface="Tahoma" panose="020B0604030504040204" pitchFamily="34" charset="0"/>
              </a:rPr>
              <a:t>Man jobbade med </a:t>
            </a:r>
            <a:r>
              <a:rPr lang="sv-SE" sz="1600" b="1" i="0" dirty="0">
                <a:solidFill>
                  <a:srgbClr val="868686"/>
                </a:solidFill>
                <a:effectLst/>
                <a:latin typeface="Tahoma" panose="020B0604030504040204" pitchFamily="34" charset="0"/>
              </a:rPr>
              <a:t>blandade tekniker</a:t>
            </a:r>
            <a:r>
              <a:rPr lang="sv-SE" sz="1600" b="0" i="0" dirty="0">
                <a:solidFill>
                  <a:srgbClr val="868686"/>
                </a:solidFill>
                <a:effectLst/>
                <a:latin typeface="Tahoma" panose="020B0604030504040204" pitchFamily="34" charset="0"/>
              </a:rPr>
              <a:t>, såsom collage, tryck, måleri, skulptur med mera. 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2696" y="234040"/>
            <a:ext cx="4704588" cy="1545336"/>
          </a:xfrm>
        </p:spPr>
        <p:txBody>
          <a:bodyPr anchor="b">
            <a:normAutofit/>
          </a:bodyPr>
          <a:lstStyle/>
          <a:p>
            <a:r>
              <a:rPr lang="sv-SE" sz="4200" dirty="0"/>
              <a:t>Andy Warhol</a:t>
            </a:r>
          </a:p>
        </p:txBody>
      </p:sp>
      <p:pic>
        <p:nvPicPr>
          <p:cNvPr id="7" name="Picture 6" descr="Addicted Art Gallery">
            <a:extLst>
              <a:ext uri="{FF2B5EF4-FFF2-40B4-BE49-F238E27FC236}">
                <a16:creationId xmlns:a16="http://schemas.microsoft.com/office/drawing/2014/main" id="{EF0C608B-246C-DB42-671A-9BACBE8765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7989" y="0"/>
            <a:ext cx="50133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Warhol – The Andy Warhol Foundation for the Visual Arts">
            <a:extLst>
              <a:ext uri="{FF2B5EF4-FFF2-40B4-BE49-F238E27FC236}">
                <a16:creationId xmlns:a16="http://schemas.microsoft.com/office/drawing/2014/main" id="{FA27C906-C143-F6A9-D003-12E5F987F6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305" y="372138"/>
            <a:ext cx="1905000" cy="2409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ruta 11">
            <a:extLst>
              <a:ext uri="{FF2B5EF4-FFF2-40B4-BE49-F238E27FC236}">
                <a16:creationId xmlns:a16="http://schemas.microsoft.com/office/drawing/2014/main" id="{919DFCEE-2670-17EB-52AC-ED852A706D1E}"/>
              </a:ext>
            </a:extLst>
          </p:cNvPr>
          <p:cNvSpPr txBox="1"/>
          <p:nvPr/>
        </p:nvSpPr>
        <p:spPr>
          <a:xfrm>
            <a:off x="743674" y="3247624"/>
            <a:ext cx="609407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b="0" i="0" dirty="0">
                <a:solidFill>
                  <a:srgbClr val="1F1F1F"/>
                </a:solidFill>
                <a:effectLst/>
                <a:latin typeface="Google Sans"/>
              </a:rPr>
              <a:t>En banbrytande </a:t>
            </a:r>
            <a:r>
              <a:rPr lang="sv-SE" dirty="0">
                <a:solidFill>
                  <a:srgbClr val="1F1F1F"/>
                </a:solidFill>
                <a:latin typeface="Google Sans"/>
              </a:rPr>
              <a:t>person </a:t>
            </a:r>
            <a:r>
              <a:rPr lang="sv-SE" b="0" i="0" dirty="0">
                <a:solidFill>
                  <a:srgbClr val="1F1F1F"/>
                </a:solidFill>
                <a:effectLst/>
                <a:latin typeface="Google Sans"/>
              </a:rPr>
              <a:t>inom popkonsten, som använde bilder från masskultur, reklam och kändisar som sitt motiv. </a:t>
            </a:r>
            <a:endParaRPr lang="sv-SE" dirty="0"/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944A2B07-C9D5-41B9-2748-CA0E611B20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67989" y="2203474"/>
            <a:ext cx="1658401" cy="276400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The Life and Times of Roy Lichtenstein: Pop Art Pioneer">
            <a:extLst>
              <a:ext uri="{FF2B5EF4-FFF2-40B4-BE49-F238E27FC236}">
                <a16:creationId xmlns:a16="http://schemas.microsoft.com/office/drawing/2014/main" id="{B9CE46C5-2001-6B54-1666-1E24A07C14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27" b="-2"/>
          <a:stretch>
            <a:fillRect/>
          </a:stretch>
        </p:blipFill>
        <p:spPr bwMode="auto">
          <a:xfrm>
            <a:off x="5186268" y="10"/>
            <a:ext cx="5481732" cy="3364982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0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1210305" y="3364992"/>
                </a:lnTo>
                <a:lnTo>
                  <a:pt x="1192705" y="2943200"/>
                </a:lnTo>
                <a:cubicBezTo>
                  <a:pt x="1098874" y="1825108"/>
                  <a:pt x="684692" y="821621"/>
                  <a:pt x="62981" y="69271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P01796">
            <a:extLst>
              <a:ext uri="{FF2B5EF4-FFF2-40B4-BE49-F238E27FC236}">
                <a16:creationId xmlns:a16="http://schemas.microsoft.com/office/drawing/2014/main" id="{3665F83B-6850-7592-A54D-210265BF2F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55" r="-1" b="36924"/>
          <a:stretch>
            <a:fillRect/>
          </a:stretch>
        </p:blipFill>
        <p:spPr bwMode="auto">
          <a:xfrm>
            <a:off x="5186268" y="3493008"/>
            <a:ext cx="5481732" cy="3364992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1210305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0" y="3364992"/>
                </a:lnTo>
                <a:lnTo>
                  <a:pt x="62981" y="3295722"/>
                </a:lnTo>
                <a:cubicBezTo>
                  <a:pt x="684692" y="2543371"/>
                  <a:pt x="1098874" y="1539884"/>
                  <a:pt x="1192705" y="421793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93421" y="824812"/>
            <a:ext cx="3624601" cy="1243584"/>
          </a:xfrm>
        </p:spPr>
        <p:txBody>
          <a:bodyPr>
            <a:normAutofit/>
          </a:bodyPr>
          <a:lstStyle/>
          <a:p>
            <a:r>
              <a:rPr lang="sv-SE" sz="3000" dirty="0"/>
              <a:t>Roy Lichtenstein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2412" y="2957429"/>
            <a:ext cx="3624602" cy="366435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v-SE" sz="1700" dirty="0"/>
              <a:t>• Inspirerades av serietidningar</a:t>
            </a:r>
          </a:p>
          <a:p>
            <a:pPr marL="0" indent="0">
              <a:buNone/>
            </a:pPr>
            <a:r>
              <a:rPr lang="sv-SE" sz="1700" dirty="0"/>
              <a:t>• Använde prickar för att skapa skuggor och färgfält</a:t>
            </a:r>
          </a:p>
          <a:p>
            <a:pPr marL="0" indent="0">
              <a:buNone/>
            </a:pPr>
            <a:r>
              <a:rPr lang="sv-SE" sz="1700" dirty="0"/>
              <a:t>• Gjorde prickar till en symbol för popkulturen</a:t>
            </a:r>
          </a:p>
          <a:p>
            <a:r>
              <a:rPr lang="sv-SE" sz="1700" dirty="0"/>
              <a:t>Exempel:</a:t>
            </a:r>
            <a:br>
              <a:rPr lang="sv-SE" sz="1700" dirty="0"/>
            </a:br>
            <a:r>
              <a:rPr lang="sv-SE" sz="1700" dirty="0"/>
              <a:t>’Girl </a:t>
            </a:r>
            <a:r>
              <a:rPr lang="sv-SE" sz="1700" dirty="0" err="1"/>
              <a:t>with</a:t>
            </a:r>
            <a:r>
              <a:rPr lang="sv-SE" sz="1700" dirty="0"/>
              <a:t> </a:t>
            </a:r>
            <a:r>
              <a:rPr lang="sv-SE" sz="1700" dirty="0" err="1"/>
              <a:t>hair</a:t>
            </a:r>
            <a:r>
              <a:rPr lang="sv-SE" sz="1700" dirty="0"/>
              <a:t> </a:t>
            </a:r>
            <a:r>
              <a:rPr lang="sv-SE" sz="1700" dirty="0" err="1"/>
              <a:t>ribbon</a:t>
            </a:r>
            <a:r>
              <a:rPr lang="sv-SE" sz="1700" dirty="0"/>
              <a:t>’ 1965</a:t>
            </a:r>
            <a:br>
              <a:rPr lang="sv-SE" sz="1700" dirty="0"/>
            </a:br>
            <a:r>
              <a:rPr lang="sv-SE" sz="1700" dirty="0"/>
              <a:t>’Explosion’ 1965</a:t>
            </a:r>
          </a:p>
        </p:txBody>
      </p:sp>
      <p:pic>
        <p:nvPicPr>
          <p:cNvPr id="4098" name="Picture 2" descr="Roy Lichtenstein - Pop Art, Quotes &amp; Facts">
            <a:extLst>
              <a:ext uri="{FF2B5EF4-FFF2-40B4-BE49-F238E27FC236}">
                <a16:creationId xmlns:a16="http://schemas.microsoft.com/office/drawing/2014/main" id="{3E6B03B6-80F6-1B89-731E-8A1CE2793E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468" y="164741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55032D0-28E6-7FEB-3EB7-4BA6BF5BC9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8155" y="274638"/>
            <a:ext cx="2734808" cy="496668"/>
          </a:xfrm>
        </p:spPr>
        <p:txBody>
          <a:bodyPr>
            <a:normAutofit/>
          </a:bodyPr>
          <a:lstStyle/>
          <a:p>
            <a:r>
              <a:rPr lang="sv-SE" sz="2800" dirty="0"/>
              <a:t>Uppgift 1 - prickar</a:t>
            </a:r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A3D83838-8B24-3DF4-D0DD-6E3469FC8610}"/>
              </a:ext>
            </a:extLst>
          </p:cNvPr>
          <p:cNvSpPr txBox="1"/>
          <p:nvPr/>
        </p:nvSpPr>
        <p:spPr>
          <a:xfrm>
            <a:off x="1599368" y="3516091"/>
            <a:ext cx="4201886" cy="313932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sv-SE" b="1" dirty="0"/>
          </a:p>
          <a:p>
            <a:r>
              <a:rPr lang="sv-SE" dirty="0"/>
              <a:t> </a:t>
            </a:r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60B50B7D-7AE5-C321-3A24-C15309B8D694}"/>
              </a:ext>
            </a:extLst>
          </p:cNvPr>
          <p:cNvSpPr txBox="1"/>
          <p:nvPr/>
        </p:nvSpPr>
        <p:spPr>
          <a:xfrm>
            <a:off x="6248404" y="3511860"/>
            <a:ext cx="4201886" cy="313932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sv-SE" b="1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650BFB81-E67E-1AB7-F5F3-ABC996E715C6}"/>
              </a:ext>
            </a:extLst>
          </p:cNvPr>
          <p:cNvSpPr txBox="1"/>
          <p:nvPr/>
        </p:nvSpPr>
        <p:spPr>
          <a:xfrm>
            <a:off x="6248402" y="163282"/>
            <a:ext cx="4201886" cy="286232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</p:txBody>
      </p:sp>
      <p:sp>
        <p:nvSpPr>
          <p:cNvPr id="9" name="textruta 8">
            <a:extLst>
              <a:ext uri="{FF2B5EF4-FFF2-40B4-BE49-F238E27FC236}">
                <a16:creationId xmlns:a16="http://schemas.microsoft.com/office/drawing/2014/main" id="{FB9051DD-2583-951C-AFBF-EE4EDBE76808}"/>
              </a:ext>
            </a:extLst>
          </p:cNvPr>
          <p:cNvSpPr txBox="1"/>
          <p:nvPr/>
        </p:nvSpPr>
        <p:spPr>
          <a:xfrm>
            <a:off x="1378155" y="782448"/>
            <a:ext cx="414745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Testa olika sätt att skapa prickar, </a:t>
            </a:r>
            <a:r>
              <a:rPr lang="sv-SE" dirty="0" err="1"/>
              <a:t>t.ex</a:t>
            </a:r>
            <a:r>
              <a:rPr lang="sv-SE" dirty="0"/>
              <a:t>:</a:t>
            </a:r>
          </a:p>
          <a:p>
            <a:endParaRPr lang="sv-SE" dirty="0"/>
          </a:p>
          <a:p>
            <a:r>
              <a:rPr lang="sv-SE" i="1" dirty="0"/>
              <a:t>-tuschpenna</a:t>
            </a:r>
            <a:br>
              <a:rPr lang="sv-SE" i="1" dirty="0"/>
            </a:br>
            <a:r>
              <a:rPr lang="sv-SE" i="1"/>
              <a:t>- tops</a:t>
            </a:r>
            <a:endParaRPr lang="sv-SE" i="1" dirty="0"/>
          </a:p>
          <a:p>
            <a:r>
              <a:rPr lang="sv-SE" i="1" dirty="0"/>
              <a:t>- pensel</a:t>
            </a:r>
          </a:p>
          <a:p>
            <a:endParaRPr lang="sv-SE" i="1" dirty="0"/>
          </a:p>
          <a:p>
            <a:r>
              <a:rPr lang="sv-SE" i="1" dirty="0"/>
              <a:t>Testa gärna också att färglägga bakgrunden innan du prickar.</a:t>
            </a:r>
          </a:p>
        </p:txBody>
      </p:sp>
    </p:spTree>
    <p:extLst>
      <p:ext uri="{BB962C8B-B14F-4D97-AF65-F5344CB8AC3E}">
        <p14:creationId xmlns:p14="http://schemas.microsoft.com/office/powerpoint/2010/main" val="23693899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299661-605D-978C-111C-32F159B748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A825BFE-3EF0-8EE0-2A80-37F9273B06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Uppgift 2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2ED0963-3162-9C50-D44F-632FD47AA3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3771" y="1739014"/>
            <a:ext cx="10515600" cy="4789307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sv-SE" sz="1600" b="1" dirty="0"/>
              <a:t>Skapa en bild inspirerad av Roy Lichtenstein. Du har 2 lektioner på dig.</a:t>
            </a:r>
            <a:br>
              <a:rPr lang="sv-SE" sz="1600" b="1" dirty="0"/>
            </a:br>
            <a:endParaRPr lang="sv-SE" sz="1600" b="1" dirty="0"/>
          </a:p>
          <a:p>
            <a:pPr marL="0" indent="0">
              <a:buNone/>
            </a:pPr>
            <a:endParaRPr lang="sv-SE" sz="1600" dirty="0"/>
          </a:p>
          <a:p>
            <a:pPr marL="0" indent="0">
              <a:buNone/>
            </a:pPr>
            <a:r>
              <a:rPr lang="sv-SE" sz="1600" u="sng" dirty="0"/>
              <a:t>Förslag på material och teknik: </a:t>
            </a:r>
            <a:br>
              <a:rPr lang="sv-SE" sz="1600" dirty="0"/>
            </a:br>
            <a:endParaRPr lang="sv-SE" sz="1600" dirty="0"/>
          </a:p>
          <a:p>
            <a:pPr>
              <a:buFontTx/>
              <a:buChar char="-"/>
            </a:pPr>
            <a:r>
              <a:rPr lang="sv-SE" sz="1600" dirty="0"/>
              <a:t>Tuschpennor</a:t>
            </a:r>
          </a:p>
          <a:p>
            <a:pPr>
              <a:buFontTx/>
              <a:buChar char="-"/>
            </a:pPr>
            <a:r>
              <a:rPr lang="sv-SE" sz="1600" dirty="0"/>
              <a:t>Flaskfärg</a:t>
            </a:r>
          </a:p>
          <a:p>
            <a:pPr>
              <a:buFontTx/>
              <a:buChar char="-"/>
            </a:pPr>
            <a:r>
              <a:rPr lang="sv-SE" sz="1600" dirty="0"/>
              <a:t>Vattenfärg</a:t>
            </a:r>
          </a:p>
          <a:p>
            <a:pPr>
              <a:buFontTx/>
              <a:buChar char="-"/>
            </a:pPr>
            <a:r>
              <a:rPr lang="sv-SE" sz="1600" dirty="0"/>
              <a:t>Tops att pricka med</a:t>
            </a:r>
            <a:br>
              <a:rPr lang="sv-SE" sz="1600" dirty="0"/>
            </a:br>
            <a:br>
              <a:rPr lang="sv-SE" sz="1600" dirty="0"/>
            </a:br>
            <a:br>
              <a:rPr lang="sv-SE" sz="1600" dirty="0"/>
            </a:br>
            <a:r>
              <a:rPr lang="sv-SE" sz="1600" u="sng" dirty="0"/>
              <a:t>Förslag på motiv:</a:t>
            </a:r>
            <a:br>
              <a:rPr lang="sv-SE" sz="1600" dirty="0"/>
            </a:br>
            <a:endParaRPr lang="sv-SE" sz="1600" dirty="0"/>
          </a:p>
          <a:p>
            <a:pPr>
              <a:buFontTx/>
              <a:buChar char="-"/>
            </a:pPr>
            <a:r>
              <a:rPr lang="sv-SE" sz="1600" dirty="0"/>
              <a:t>En scen eller karaktär ur ett spel</a:t>
            </a:r>
          </a:p>
          <a:p>
            <a:pPr>
              <a:buFontTx/>
              <a:buChar char="-"/>
            </a:pPr>
            <a:r>
              <a:rPr lang="sv-SE" sz="1600" dirty="0"/>
              <a:t>Ett kändisporträtt</a:t>
            </a:r>
          </a:p>
          <a:p>
            <a:pPr>
              <a:buFontTx/>
              <a:buChar char="-"/>
            </a:pPr>
            <a:r>
              <a:rPr lang="sv-SE" sz="1600" dirty="0"/>
              <a:t>Något du gör på fritiden</a:t>
            </a:r>
          </a:p>
          <a:p>
            <a:pPr>
              <a:buFontTx/>
              <a:buChar char="-"/>
            </a:pPr>
            <a:r>
              <a:rPr lang="sv-SE" sz="1600" dirty="0"/>
              <a:t>En ruta ur en serietidning</a:t>
            </a:r>
          </a:p>
          <a:p>
            <a:pPr>
              <a:buFontTx/>
              <a:buChar char="-"/>
            </a:pPr>
            <a:r>
              <a:rPr lang="sv-SE" sz="1600" dirty="0"/>
              <a:t>Ett vardagligt föremål</a:t>
            </a:r>
          </a:p>
          <a:p>
            <a:pPr>
              <a:buFontTx/>
              <a:buChar char="-"/>
            </a:pPr>
            <a:r>
              <a:rPr lang="sv-SE" sz="1600" dirty="0"/>
              <a:t>Ett ord</a:t>
            </a:r>
          </a:p>
          <a:p>
            <a:pPr>
              <a:buFontTx/>
              <a:buChar char="-"/>
            </a:pPr>
            <a:endParaRPr lang="sv-SE" sz="1600" dirty="0"/>
          </a:p>
          <a:p>
            <a:pPr>
              <a:buFontTx/>
              <a:buChar char="-"/>
            </a:pPr>
            <a:endParaRPr lang="sv-SE" sz="1600" dirty="0"/>
          </a:p>
          <a:p>
            <a:pPr marL="514350" indent="-514350">
              <a:buAutoNum type="arabicPeriod"/>
            </a:pPr>
            <a:endParaRPr lang="sv-SE" sz="1600" dirty="0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A99E8558-9337-C144-E4C0-5F58C64C00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8446" y="3744403"/>
            <a:ext cx="6445152" cy="2870529"/>
          </a:xfrm>
          <a:prstGeom prst="rect">
            <a:avLst/>
          </a:prstGeom>
        </p:spPr>
      </p:pic>
      <p:pic>
        <p:nvPicPr>
          <p:cNvPr id="6148" name="Picture 4" descr="Explosion', Roy Lichtenstein, 1965–6 | Tate">
            <a:extLst>
              <a:ext uri="{FF2B5EF4-FFF2-40B4-BE49-F238E27FC236}">
                <a16:creationId xmlns:a16="http://schemas.microsoft.com/office/drawing/2014/main" id="{F05DB1BF-1EBC-64F0-077B-74BF54CC04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6127" y="0"/>
            <a:ext cx="2911897" cy="3768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5499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634762A-48E1-F2BD-E926-1947E67FD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Uppgift 3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6B6D11A-9040-3ED4-F164-D5503A2E31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sv-SE" sz="1600" dirty="0"/>
              <a:t>Leta upp en bild på en kändis. </a:t>
            </a:r>
          </a:p>
          <a:p>
            <a:pPr marL="514350" indent="-514350">
              <a:buAutoNum type="arabicPeriod"/>
            </a:pPr>
            <a:r>
              <a:rPr lang="sv-SE" sz="1600" dirty="0"/>
              <a:t>Öppna bilden i ett redigeringsprogram, t.ex. </a:t>
            </a:r>
            <a:r>
              <a:rPr lang="sv-SE" sz="1600" dirty="0" err="1"/>
              <a:t>Pixlr</a:t>
            </a:r>
            <a:r>
              <a:rPr lang="sv-SE" sz="1600" dirty="0"/>
              <a:t> eller </a:t>
            </a:r>
            <a:r>
              <a:rPr lang="sv-SE" sz="1600" dirty="0" err="1"/>
              <a:t>Canva</a:t>
            </a:r>
            <a:r>
              <a:rPr lang="sv-SE" sz="1600" dirty="0"/>
              <a:t>. </a:t>
            </a:r>
          </a:p>
          <a:p>
            <a:pPr marL="514350" indent="-514350">
              <a:buAutoNum type="arabicPeriod"/>
            </a:pPr>
            <a:r>
              <a:rPr lang="sv-SE" sz="1600" dirty="0"/>
              <a:t>Gör bilden svartvit.</a:t>
            </a:r>
          </a:p>
          <a:p>
            <a:pPr marL="514350" indent="-514350">
              <a:buAutoNum type="arabicPeriod"/>
            </a:pPr>
            <a:r>
              <a:rPr lang="sv-SE" sz="1600" dirty="0"/>
              <a:t>Öka kontrasten i bilden så att det ljusa blir ljusare </a:t>
            </a:r>
            <a:br>
              <a:rPr lang="sv-SE" sz="1600" dirty="0"/>
            </a:br>
            <a:r>
              <a:rPr lang="sv-SE" sz="1600" dirty="0"/>
              <a:t>och det mörka blir mörkare.</a:t>
            </a:r>
          </a:p>
          <a:p>
            <a:pPr marL="514350" indent="-514350">
              <a:buAutoNum type="arabicPeriod"/>
            </a:pPr>
            <a:r>
              <a:rPr lang="sv-SE" sz="1600" dirty="0"/>
              <a:t>Spara bilden.</a:t>
            </a:r>
          </a:p>
          <a:p>
            <a:pPr marL="514350" indent="-514350">
              <a:buAutoNum type="arabicPeriod"/>
            </a:pPr>
            <a:r>
              <a:rPr lang="sv-SE" sz="1600" dirty="0"/>
              <a:t>Öppna bilden i Word eller </a:t>
            </a:r>
            <a:r>
              <a:rPr lang="sv-SE" sz="1600" dirty="0" err="1"/>
              <a:t>Canva</a:t>
            </a:r>
            <a:r>
              <a:rPr lang="sv-SE" sz="1600" dirty="0"/>
              <a:t>. Kopiera bilden så att du får 4 lika </a:t>
            </a:r>
            <a:br>
              <a:rPr lang="sv-SE" sz="1600" dirty="0"/>
            </a:br>
            <a:r>
              <a:rPr lang="sv-SE" sz="1600" dirty="0"/>
              <a:t>stora porträtt (som på inspirationsbilden till höger).</a:t>
            </a:r>
          </a:p>
          <a:p>
            <a:pPr marL="514350" indent="-514350">
              <a:buAutoNum type="arabicPeriod"/>
            </a:pPr>
            <a:r>
              <a:rPr lang="sv-SE" sz="1600" dirty="0"/>
              <a:t>Skriv ut bilden på kraftigt ritpapper.</a:t>
            </a:r>
          </a:p>
          <a:p>
            <a:pPr marL="514350" indent="-514350">
              <a:buAutoNum type="arabicPeriod"/>
            </a:pPr>
            <a:r>
              <a:rPr lang="sv-SE" sz="1600" dirty="0"/>
              <a:t>Måla med vattenfärg ovanpå bilderna. </a:t>
            </a:r>
            <a:br>
              <a:rPr lang="sv-SE" sz="1600" dirty="0"/>
            </a:br>
            <a:r>
              <a:rPr lang="sv-SE" sz="1600" dirty="0"/>
              <a:t>Testa olika färgkombinationer.</a:t>
            </a:r>
          </a:p>
          <a:p>
            <a:pPr marL="514350" indent="-514350">
              <a:buAutoNum type="arabicPeriod"/>
            </a:pPr>
            <a:endParaRPr lang="sv-SE" sz="1600" dirty="0"/>
          </a:p>
        </p:txBody>
      </p:sp>
      <p:pic>
        <p:nvPicPr>
          <p:cNvPr id="5122" name="Picture 2" descr="アンディ・ウォーホル　Andy Warhol: Pop Art A Portfolio of Six Works / ">
            <a:extLst>
              <a:ext uri="{FF2B5EF4-FFF2-40B4-BE49-F238E27FC236}">
                <a16:creationId xmlns:a16="http://schemas.microsoft.com/office/drawing/2014/main" id="{E3CB40CE-EC6F-B3D3-0AAC-1681AA59B5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8744837" y="914541"/>
            <a:ext cx="3984886" cy="5463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05090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369</TotalTime>
  <Words>382</Words>
  <Application>Microsoft Office PowerPoint</Application>
  <PresentationFormat>Bredbild</PresentationFormat>
  <Paragraphs>73</Paragraphs>
  <Slides>7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5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7</vt:i4>
      </vt:variant>
    </vt:vector>
  </HeadingPairs>
  <TitlesOfParts>
    <vt:vector size="13" baseType="lpstr">
      <vt:lpstr>Aptos</vt:lpstr>
      <vt:lpstr>Aptos Display</vt:lpstr>
      <vt:lpstr>Arial</vt:lpstr>
      <vt:lpstr>Google Sans</vt:lpstr>
      <vt:lpstr>Tahoma</vt:lpstr>
      <vt:lpstr>Office-tema</vt:lpstr>
      <vt:lpstr>Popkonst</vt:lpstr>
      <vt:lpstr>Fakta om popkonst</vt:lpstr>
      <vt:lpstr>Andy Warhol</vt:lpstr>
      <vt:lpstr>Roy Lichtenstein</vt:lpstr>
      <vt:lpstr>Uppgift 1 - prickar</vt:lpstr>
      <vt:lpstr>Uppgift 2</vt:lpstr>
      <vt:lpstr>Uppgift 3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Engström Malin</dc:creator>
  <cp:lastModifiedBy>Engström Malin</cp:lastModifiedBy>
  <cp:revision>1</cp:revision>
  <cp:lastPrinted>2026-01-12T08:37:10Z</cp:lastPrinted>
  <dcterms:created xsi:type="dcterms:W3CDTF">2025-10-02T08:41:38Z</dcterms:created>
  <dcterms:modified xsi:type="dcterms:W3CDTF">2026-01-12T08:38:55Z</dcterms:modified>
</cp:coreProperties>
</file>