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notesMasterIdLst>
    <p:notesMasterId r:id="rId29"/>
  </p:notesMasterIdLst>
  <p:sldIdLst>
    <p:sldId id="256" r:id="rId5"/>
    <p:sldId id="412" r:id="rId6"/>
    <p:sldId id="392" r:id="rId7"/>
    <p:sldId id="318" r:id="rId8"/>
    <p:sldId id="321" r:id="rId9"/>
    <p:sldId id="320" r:id="rId10"/>
    <p:sldId id="319" r:id="rId11"/>
    <p:sldId id="411" r:id="rId12"/>
    <p:sldId id="410" r:id="rId13"/>
    <p:sldId id="334" r:id="rId14"/>
    <p:sldId id="331" r:id="rId15"/>
    <p:sldId id="262" r:id="rId16"/>
    <p:sldId id="328" r:id="rId17"/>
    <p:sldId id="375" r:id="rId18"/>
    <p:sldId id="373" r:id="rId19"/>
    <p:sldId id="263" r:id="rId20"/>
    <p:sldId id="301" r:id="rId21"/>
    <p:sldId id="297" r:id="rId22"/>
    <p:sldId id="295" r:id="rId23"/>
    <p:sldId id="325" r:id="rId24"/>
    <p:sldId id="326" r:id="rId25"/>
    <p:sldId id="358" r:id="rId26"/>
    <p:sldId id="413" r:id="rId27"/>
    <p:sldId id="409" r:id="rId28"/>
  </p:sldIdLst>
  <p:sldSz cx="9906000" cy="6858000" type="A4"/>
  <p:notesSz cx="9931400" cy="67945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1F89"/>
    <a:srgbClr val="EA64AD"/>
    <a:srgbClr val="FF6600"/>
    <a:srgbClr val="1D258B"/>
    <a:srgbClr val="3927BB"/>
    <a:srgbClr val="FFCCFF"/>
    <a:srgbClr val="272581"/>
    <a:srgbClr val="031B3D"/>
    <a:srgbClr val="E757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979" autoAdjust="0"/>
  </p:normalViewPr>
  <p:slideViewPr>
    <p:cSldViewPr snapToGrid="0">
      <p:cViewPr varScale="1">
        <p:scale>
          <a:sx n="69" d="100"/>
          <a:sy n="69" d="100"/>
        </p:scale>
        <p:origin x="432" y="52"/>
      </p:cViewPr>
      <p:guideLst/>
    </p:cSldViewPr>
  </p:slideViewPr>
  <p:outlineViewPr>
    <p:cViewPr>
      <p:scale>
        <a:sx n="33" d="100"/>
        <a:sy n="33" d="100"/>
      </p:scale>
      <p:origin x="0" y="-706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2"/>
            <a:ext cx="4303073" cy="340209"/>
          </a:xfrm>
          <a:prstGeom prst="rect">
            <a:avLst/>
          </a:prstGeom>
        </p:spPr>
        <p:txBody>
          <a:bodyPr vert="horz" lIns="90452" tIns="45226" rIns="90452" bIns="45226" rtlCol="0"/>
          <a:lstStyle>
            <a:lvl1pPr algn="l">
              <a:defRPr sz="1200"/>
            </a:lvl1pPr>
          </a:lstStyle>
          <a:p>
            <a:endParaRPr lang="sv-SE"/>
          </a:p>
        </p:txBody>
      </p:sp>
      <p:sp>
        <p:nvSpPr>
          <p:cNvPr id="3" name="Platshållare för datum 2"/>
          <p:cNvSpPr>
            <a:spLocks noGrp="1"/>
          </p:cNvSpPr>
          <p:nvPr>
            <p:ph type="dt" idx="1"/>
          </p:nvPr>
        </p:nvSpPr>
        <p:spPr>
          <a:xfrm>
            <a:off x="5626038" y="2"/>
            <a:ext cx="4303073" cy="340209"/>
          </a:xfrm>
          <a:prstGeom prst="rect">
            <a:avLst/>
          </a:prstGeom>
        </p:spPr>
        <p:txBody>
          <a:bodyPr vert="horz" lIns="90452" tIns="45226" rIns="90452" bIns="45226" rtlCol="0"/>
          <a:lstStyle>
            <a:lvl1pPr algn="r">
              <a:defRPr sz="1200"/>
            </a:lvl1pPr>
          </a:lstStyle>
          <a:p>
            <a:fld id="{1700FD2C-52D1-4774-8F37-197119533772}" type="datetimeFigureOut">
              <a:rPr lang="sv-SE" smtClean="0"/>
              <a:t>2023-05-31</a:t>
            </a:fld>
            <a:endParaRPr lang="sv-SE"/>
          </a:p>
        </p:txBody>
      </p:sp>
      <p:sp>
        <p:nvSpPr>
          <p:cNvPr id="4" name="Platshållare för bildobjekt 3"/>
          <p:cNvSpPr>
            <a:spLocks noGrp="1" noRot="1" noChangeAspect="1"/>
          </p:cNvSpPr>
          <p:nvPr>
            <p:ph type="sldImg" idx="2"/>
          </p:nvPr>
        </p:nvSpPr>
        <p:spPr>
          <a:xfrm>
            <a:off x="3308350" y="849313"/>
            <a:ext cx="3314700" cy="2293937"/>
          </a:xfrm>
          <a:prstGeom prst="rect">
            <a:avLst/>
          </a:prstGeom>
          <a:noFill/>
          <a:ln w="12700">
            <a:solidFill>
              <a:prstClr val="black"/>
            </a:solidFill>
          </a:ln>
        </p:spPr>
        <p:txBody>
          <a:bodyPr vert="horz" lIns="90452" tIns="45226" rIns="90452" bIns="45226" rtlCol="0" anchor="ctr"/>
          <a:lstStyle/>
          <a:p>
            <a:endParaRPr lang="sv-SE"/>
          </a:p>
        </p:txBody>
      </p:sp>
      <p:sp>
        <p:nvSpPr>
          <p:cNvPr id="5" name="Platshållare för anteckningar 4"/>
          <p:cNvSpPr>
            <a:spLocks noGrp="1"/>
          </p:cNvSpPr>
          <p:nvPr>
            <p:ph type="body" sz="quarter" idx="3"/>
          </p:nvPr>
        </p:nvSpPr>
        <p:spPr>
          <a:xfrm>
            <a:off x="993370" y="3269674"/>
            <a:ext cx="7944662" cy="2675381"/>
          </a:xfrm>
          <a:prstGeom prst="rect">
            <a:avLst/>
          </a:prstGeom>
        </p:spPr>
        <p:txBody>
          <a:bodyPr vert="horz" lIns="90452" tIns="45226" rIns="90452" bIns="45226"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6454293"/>
            <a:ext cx="4303073" cy="340209"/>
          </a:xfrm>
          <a:prstGeom prst="rect">
            <a:avLst/>
          </a:prstGeom>
        </p:spPr>
        <p:txBody>
          <a:bodyPr vert="horz" lIns="90452" tIns="45226" rIns="90452" bIns="45226" rtlCol="0" anchor="b"/>
          <a:lstStyle>
            <a:lvl1pPr algn="l">
              <a:defRPr sz="1200"/>
            </a:lvl1pPr>
          </a:lstStyle>
          <a:p>
            <a:endParaRPr lang="sv-SE"/>
          </a:p>
        </p:txBody>
      </p:sp>
      <p:sp>
        <p:nvSpPr>
          <p:cNvPr id="7" name="Platshållare för bildnummer 6"/>
          <p:cNvSpPr>
            <a:spLocks noGrp="1"/>
          </p:cNvSpPr>
          <p:nvPr>
            <p:ph type="sldNum" sz="quarter" idx="5"/>
          </p:nvPr>
        </p:nvSpPr>
        <p:spPr>
          <a:xfrm>
            <a:off x="5626038" y="6454293"/>
            <a:ext cx="4303073" cy="340209"/>
          </a:xfrm>
          <a:prstGeom prst="rect">
            <a:avLst/>
          </a:prstGeom>
        </p:spPr>
        <p:txBody>
          <a:bodyPr vert="horz" lIns="90452" tIns="45226" rIns="90452" bIns="45226" rtlCol="0" anchor="b"/>
          <a:lstStyle>
            <a:lvl1pPr algn="r">
              <a:defRPr sz="1200"/>
            </a:lvl1pPr>
          </a:lstStyle>
          <a:p>
            <a:fld id="{C16A5848-BFDB-45C3-8F03-F9C3E9B05373}" type="slidenum">
              <a:rPr lang="sv-SE" smtClean="0"/>
              <a:t>‹#›</a:t>
            </a:fld>
            <a:endParaRPr lang="sv-SE"/>
          </a:p>
        </p:txBody>
      </p:sp>
    </p:spTree>
    <p:extLst>
      <p:ext uri="{BB962C8B-B14F-4D97-AF65-F5344CB8AC3E}">
        <p14:creationId xmlns:p14="http://schemas.microsoft.com/office/powerpoint/2010/main" val="3577404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371475" y="4960137"/>
            <a:ext cx="6315075" cy="1463040"/>
          </a:xfrm>
        </p:spPr>
        <p:txBody>
          <a:bodyPr anchor="ctr">
            <a:normAutofit/>
          </a:bodyPr>
          <a:lstStyle>
            <a:lvl1pPr algn="r">
              <a:defRPr sz="4400" spc="200" baseline="0"/>
            </a:lvl1pPr>
          </a:lstStyle>
          <a:p>
            <a:r>
              <a:rPr lang="sv-SE" smtClean="0"/>
              <a:t>Klicka här för att ändra format</a:t>
            </a:r>
            <a:endParaRPr lang="en-US" dirty="0"/>
          </a:p>
        </p:txBody>
      </p:sp>
      <p:sp>
        <p:nvSpPr>
          <p:cNvPr id="3" name="Subtitle 2"/>
          <p:cNvSpPr>
            <a:spLocks noGrp="1"/>
          </p:cNvSpPr>
          <p:nvPr>
            <p:ph type="subTitle" idx="1"/>
          </p:nvPr>
        </p:nvSpPr>
        <p:spPr>
          <a:xfrm>
            <a:off x="6996113" y="4960137"/>
            <a:ext cx="2600325"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en-US" dirty="0"/>
          </a:p>
        </p:txBody>
      </p:sp>
      <p:sp>
        <p:nvSpPr>
          <p:cNvPr id="4" name="Date Placeholder 3"/>
          <p:cNvSpPr>
            <a:spLocks noGrp="1"/>
          </p:cNvSpPr>
          <p:nvPr>
            <p:ph type="dt" sz="half" idx="10"/>
          </p:nvPr>
        </p:nvSpPr>
        <p:spPr/>
        <p:txBody>
          <a:bodyPr/>
          <a:lstStyle>
            <a:lvl1pPr algn="l">
              <a:defRPr/>
            </a:lvl1pPr>
          </a:lstStyle>
          <a:p>
            <a:fld id="{30C2DB35-1B61-44B5-B216-7CCAE3EF0B14}" type="datetime1">
              <a:rPr lang="sv-SE" smtClean="0"/>
              <a:t>2023-05-31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E32D231-9929-4AC2-BEE4-786B41937F3B}" type="slidenum">
              <a:rPr lang="sv-SE" smtClean="0"/>
              <a:t>‹#›</a:t>
            </a:fld>
            <a:endParaRPr lang="sv-SE"/>
          </a:p>
        </p:txBody>
      </p:sp>
      <p:cxnSp>
        <p:nvCxnSpPr>
          <p:cNvPr id="8" name="Straight Connector 7"/>
          <p:cNvCxnSpPr/>
          <p:nvPr/>
        </p:nvCxnSpPr>
        <p:spPr>
          <a:xfrm flipV="1">
            <a:off x="6814310"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0" y="-1"/>
            <a:ext cx="9906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62026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38E720A9-130C-4C60-8BB9-219AD0321985}" type="datetime1">
              <a:rPr lang="sv-SE" smtClean="0"/>
              <a:t>2023-05-31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E32D231-9929-4AC2-BEE4-786B41937F3B}" type="slidenum">
              <a:rPr lang="sv-SE" smtClean="0"/>
              <a:t>‹#›</a:t>
            </a:fld>
            <a:endParaRPr lang="sv-SE"/>
          </a:p>
        </p:txBody>
      </p:sp>
    </p:spTree>
    <p:extLst>
      <p:ext uri="{BB962C8B-B14F-4D97-AF65-F5344CB8AC3E}">
        <p14:creationId xmlns:p14="http://schemas.microsoft.com/office/powerpoint/2010/main" val="1395665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371475" y="4960137"/>
            <a:ext cx="6315075" cy="1463040"/>
          </a:xfrm>
        </p:spPr>
        <p:txBody>
          <a:bodyPr anchor="ctr">
            <a:normAutofit/>
          </a:bodyPr>
          <a:lstStyle>
            <a:lvl1pPr algn="r">
              <a:defRPr sz="4400" b="0" spc="200" baseline="0"/>
            </a:lvl1pPr>
          </a:lstStyle>
          <a:p>
            <a:r>
              <a:rPr lang="sv-SE" smtClean="0"/>
              <a:t>Klicka här för att ändra format</a:t>
            </a:r>
            <a:endParaRPr lang="en-US" dirty="0"/>
          </a:p>
        </p:txBody>
      </p:sp>
      <p:sp>
        <p:nvSpPr>
          <p:cNvPr id="3" name="Text Placeholder 2"/>
          <p:cNvSpPr>
            <a:spLocks noGrp="1"/>
          </p:cNvSpPr>
          <p:nvPr>
            <p:ph type="body" idx="1"/>
          </p:nvPr>
        </p:nvSpPr>
        <p:spPr>
          <a:xfrm>
            <a:off x="6996113" y="4960137"/>
            <a:ext cx="2600325"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Redigera format för bakgrundstext</a:t>
            </a:r>
          </a:p>
        </p:txBody>
      </p:sp>
      <p:sp>
        <p:nvSpPr>
          <p:cNvPr id="4" name="Date Placeholder 3"/>
          <p:cNvSpPr>
            <a:spLocks noGrp="1"/>
          </p:cNvSpPr>
          <p:nvPr>
            <p:ph type="dt" sz="half" idx="10"/>
          </p:nvPr>
        </p:nvSpPr>
        <p:spPr/>
        <p:txBody>
          <a:bodyPr/>
          <a:lstStyle/>
          <a:p>
            <a:fld id="{306CA66B-838D-4AB3-8E26-B15DE5EE844F}" type="datetime1">
              <a:rPr lang="sv-SE" smtClean="0"/>
              <a:t>2023-05-31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E32D231-9929-4AC2-BEE4-786B41937F3B}" type="slidenum">
              <a:rPr lang="sv-SE" smtClean="0"/>
              <a:t>‹#›</a:t>
            </a:fld>
            <a:endParaRPr lang="sv-SE"/>
          </a:p>
        </p:txBody>
      </p:sp>
      <p:sp>
        <p:nvSpPr>
          <p:cNvPr id="10" name="Rectangle 9"/>
          <p:cNvSpPr/>
          <p:nvPr/>
        </p:nvSpPr>
        <p:spPr>
          <a:xfrm>
            <a:off x="0" y="-1"/>
            <a:ext cx="9906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p:cNvCxnSpPr/>
          <p:nvPr/>
        </p:nvCxnSpPr>
        <p:spPr>
          <a:xfrm flipV="1">
            <a:off x="6814310"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51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a:xfrm>
            <a:off x="832104" y="585216"/>
            <a:ext cx="7897559" cy="1499616"/>
          </a:xfrm>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832104" y="2286000"/>
            <a:ext cx="3863340" cy="402336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4866323" y="2286000"/>
            <a:ext cx="3863340" cy="402336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77B7C1E8-578A-40A4-973D-D977563D88A5}" type="datetime1">
              <a:rPr lang="sv-SE" smtClean="0"/>
              <a:t>2023-05-31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E32D231-9929-4AC2-BEE4-786B41937F3B}" type="slidenum">
              <a:rPr lang="sv-SE" smtClean="0"/>
              <a:t>‹#›</a:t>
            </a:fld>
            <a:endParaRPr lang="sv-SE"/>
          </a:p>
        </p:txBody>
      </p:sp>
    </p:spTree>
    <p:extLst>
      <p:ext uri="{BB962C8B-B14F-4D97-AF65-F5344CB8AC3E}">
        <p14:creationId xmlns:p14="http://schemas.microsoft.com/office/powerpoint/2010/main" val="3505377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a:xfrm>
            <a:off x="832104" y="585216"/>
            <a:ext cx="7897559" cy="1499616"/>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832104" y="2179636"/>
            <a:ext cx="386334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Content Placeholder 3"/>
          <p:cNvSpPr>
            <a:spLocks noGrp="1"/>
          </p:cNvSpPr>
          <p:nvPr>
            <p:ph sz="half" idx="2"/>
          </p:nvPr>
        </p:nvSpPr>
        <p:spPr>
          <a:xfrm>
            <a:off x="832104" y="2967788"/>
            <a:ext cx="3863340" cy="3341572"/>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4866323" y="2179636"/>
            <a:ext cx="386334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sv-SE" smtClean="0"/>
              <a:t>Redigera format för bakgrundstext</a:t>
            </a:r>
          </a:p>
        </p:txBody>
      </p:sp>
      <p:sp>
        <p:nvSpPr>
          <p:cNvPr id="6" name="Content Placeholder 5"/>
          <p:cNvSpPr>
            <a:spLocks noGrp="1"/>
          </p:cNvSpPr>
          <p:nvPr>
            <p:ph sz="quarter" idx="4"/>
          </p:nvPr>
        </p:nvSpPr>
        <p:spPr>
          <a:xfrm>
            <a:off x="4866323" y="2967788"/>
            <a:ext cx="3863340" cy="3341572"/>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847FDE53-336D-4990-B0E7-5BDB5366B053}" type="datetime1">
              <a:rPr lang="sv-SE" smtClean="0"/>
              <a:t>2023-05-31</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1E32D231-9929-4AC2-BEE4-786B41937F3B}" type="slidenum">
              <a:rPr lang="sv-SE" smtClean="0"/>
              <a:t>‹#›</a:t>
            </a:fld>
            <a:endParaRPr lang="sv-SE"/>
          </a:p>
        </p:txBody>
      </p:sp>
    </p:spTree>
    <p:extLst>
      <p:ext uri="{BB962C8B-B14F-4D97-AF65-F5344CB8AC3E}">
        <p14:creationId xmlns:p14="http://schemas.microsoft.com/office/powerpoint/2010/main" val="244248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BAE946FE-5642-4F72-9C34-F27AF11B76B5}" type="datetime1">
              <a:rPr lang="sv-SE" smtClean="0"/>
              <a:t>2023-05-31</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E32D231-9929-4AC2-BEE4-786B41937F3B}" type="slidenum">
              <a:rPr lang="sv-SE" smtClean="0"/>
              <a:t>‹#›</a:t>
            </a:fld>
            <a:endParaRPr lang="sv-SE"/>
          </a:p>
        </p:txBody>
      </p:sp>
    </p:spTree>
    <p:extLst>
      <p:ext uri="{BB962C8B-B14F-4D97-AF65-F5344CB8AC3E}">
        <p14:creationId xmlns:p14="http://schemas.microsoft.com/office/powerpoint/2010/main" val="3271096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4BB5D3-9321-4FFC-B452-A767545BDD74}" type="datetime1">
              <a:rPr lang="sv-SE" smtClean="0"/>
              <a:t>2023-05-31</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1E32D231-9929-4AC2-BEE4-786B41937F3B}" type="slidenum">
              <a:rPr lang="sv-SE" smtClean="0"/>
              <a:t>‹#›</a:t>
            </a:fld>
            <a:endParaRPr lang="sv-SE"/>
          </a:p>
        </p:txBody>
      </p:sp>
    </p:spTree>
    <p:extLst>
      <p:ext uri="{BB962C8B-B14F-4D97-AF65-F5344CB8AC3E}">
        <p14:creationId xmlns:p14="http://schemas.microsoft.com/office/powerpoint/2010/main" val="4151137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8" name="Title 7"/>
          <p:cNvSpPr>
            <a:spLocks noGrp="1"/>
          </p:cNvSpPr>
          <p:nvPr>
            <p:ph type="title"/>
          </p:nvPr>
        </p:nvSpPr>
        <p:spPr>
          <a:xfrm>
            <a:off x="832104" y="471509"/>
            <a:ext cx="3566160" cy="1737360"/>
          </a:xfrm>
        </p:spPr>
        <p:txBody>
          <a:bodyPr>
            <a:noAutofit/>
          </a:bodyPr>
          <a:lstStyle>
            <a:lvl1pPr>
              <a:lnSpc>
                <a:spcPct val="80000"/>
              </a:lnSpc>
              <a:defRPr sz="3600"/>
            </a:lvl1pPr>
          </a:lstStyle>
          <a:p>
            <a:r>
              <a:rPr lang="sv-SE" smtClean="0"/>
              <a:t>Klicka här för att ändra format</a:t>
            </a:r>
            <a:endParaRPr lang="en-US" dirty="0"/>
          </a:p>
        </p:txBody>
      </p:sp>
      <p:sp>
        <p:nvSpPr>
          <p:cNvPr id="3" name="Content Placeholder 2"/>
          <p:cNvSpPr>
            <a:spLocks noGrp="1"/>
          </p:cNvSpPr>
          <p:nvPr>
            <p:ph idx="1"/>
          </p:nvPr>
        </p:nvSpPr>
        <p:spPr>
          <a:xfrm>
            <a:off x="4643437" y="822960"/>
            <a:ext cx="4613720"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832104" y="2257506"/>
            <a:ext cx="356616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Redigera format för bakgrundstext</a:t>
            </a:r>
          </a:p>
        </p:txBody>
      </p:sp>
      <p:sp>
        <p:nvSpPr>
          <p:cNvPr id="5" name="Date Placeholder 4"/>
          <p:cNvSpPr>
            <a:spLocks noGrp="1"/>
          </p:cNvSpPr>
          <p:nvPr>
            <p:ph type="dt" sz="half" idx="10"/>
          </p:nvPr>
        </p:nvSpPr>
        <p:spPr/>
        <p:txBody>
          <a:bodyPr/>
          <a:lstStyle/>
          <a:p>
            <a:fld id="{7B146384-4C4E-48EB-A7AC-1A13EFB6AB23}" type="datetime1">
              <a:rPr lang="sv-SE" smtClean="0"/>
              <a:t>2023-05-31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E32D231-9929-4AC2-BEE4-786B41937F3B}" type="slidenum">
              <a:rPr lang="sv-SE" smtClean="0"/>
              <a:t>‹#›</a:t>
            </a:fld>
            <a:endParaRPr lang="sv-SE"/>
          </a:p>
        </p:txBody>
      </p:sp>
    </p:spTree>
    <p:extLst>
      <p:ext uri="{BB962C8B-B14F-4D97-AF65-F5344CB8AC3E}">
        <p14:creationId xmlns:p14="http://schemas.microsoft.com/office/powerpoint/2010/main" val="2401672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371475" y="4960138"/>
            <a:ext cx="6315075" cy="1463040"/>
          </a:xfrm>
        </p:spPr>
        <p:txBody>
          <a:bodyPr anchor="ctr">
            <a:normAutofit/>
          </a:bodyPr>
          <a:lstStyle>
            <a:lvl1pPr algn="r">
              <a:defRPr sz="4400" spc="200" baseline="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0" y="-1"/>
            <a:ext cx="990352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v-SE" smtClean="0"/>
              <a:t>Klicka på ikonen för att lägga till en bild</a:t>
            </a:r>
            <a:endParaRPr lang="en-US" dirty="0"/>
          </a:p>
        </p:txBody>
      </p:sp>
      <p:sp>
        <p:nvSpPr>
          <p:cNvPr id="4" name="Text Placeholder 3"/>
          <p:cNvSpPr>
            <a:spLocks noGrp="1"/>
          </p:cNvSpPr>
          <p:nvPr>
            <p:ph type="body" sz="half" idx="2"/>
          </p:nvPr>
        </p:nvSpPr>
        <p:spPr>
          <a:xfrm>
            <a:off x="6996113" y="4960138"/>
            <a:ext cx="2600325"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smtClean="0"/>
              <a:t>Redigera format för bakgrundstext</a:t>
            </a:r>
          </a:p>
        </p:txBody>
      </p:sp>
      <p:sp>
        <p:nvSpPr>
          <p:cNvPr id="5" name="Date Placeholder 4"/>
          <p:cNvSpPr>
            <a:spLocks noGrp="1"/>
          </p:cNvSpPr>
          <p:nvPr>
            <p:ph type="dt" sz="half" idx="10"/>
          </p:nvPr>
        </p:nvSpPr>
        <p:spPr/>
        <p:txBody>
          <a:bodyPr/>
          <a:lstStyle/>
          <a:p>
            <a:fld id="{805F63DF-887D-4EA0-A8C3-8CEF5791F3FF}" type="datetime1">
              <a:rPr lang="sv-SE" smtClean="0"/>
              <a:t>2023-05-31</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E32D231-9929-4AC2-BEE4-786B41937F3B}" type="slidenum">
              <a:rPr lang="sv-SE" smtClean="0"/>
              <a:t>‹#›</a:t>
            </a:fld>
            <a:endParaRPr lang="sv-SE"/>
          </a:p>
        </p:txBody>
      </p:sp>
      <p:cxnSp>
        <p:nvCxnSpPr>
          <p:cNvPr id="8" name="Straight Connector 7"/>
          <p:cNvCxnSpPr/>
          <p:nvPr/>
        </p:nvCxnSpPr>
        <p:spPr>
          <a:xfrm flipV="1">
            <a:off x="6814310"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761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02116BC1-43A0-4977-9D21-83616998A30C}" type="datetime1">
              <a:rPr lang="sv-SE" smtClean="0"/>
              <a:t>2023-05-31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E32D231-9929-4AC2-BEE4-786B41937F3B}" type="slidenum">
              <a:rPr lang="sv-SE" smtClean="0"/>
              <a:t>‹#›</a:t>
            </a:fld>
            <a:endParaRPr lang="sv-SE"/>
          </a:p>
        </p:txBody>
      </p:sp>
    </p:spTree>
    <p:extLst>
      <p:ext uri="{BB962C8B-B14F-4D97-AF65-F5344CB8AC3E}">
        <p14:creationId xmlns:p14="http://schemas.microsoft.com/office/powerpoint/2010/main" val="1198564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3" y="762000"/>
            <a:ext cx="2135981" cy="5410200"/>
          </a:xfrm>
        </p:spPr>
        <p:txBody>
          <a:bodyPr vert="eaVert" lIns="45720" tIns="91440" rIns="45720" bIns="91440"/>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804864" y="762000"/>
            <a:ext cx="6160294" cy="5410200"/>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3AB88E68-8ABC-47D1-B9F4-2321DA54274A}" type="datetime1">
              <a:rPr lang="sv-SE" smtClean="0"/>
              <a:t>2023-05-31</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E32D231-9929-4AC2-BEE4-786B41937F3B}" type="slidenum">
              <a:rPr lang="sv-SE" smtClean="0"/>
              <a:t>‹#›</a:t>
            </a:fld>
            <a:endParaRPr lang="sv-SE"/>
          </a:p>
        </p:txBody>
      </p:sp>
      <p:cxnSp>
        <p:nvCxnSpPr>
          <p:cNvPr id="7" name="Straight Connector 6"/>
          <p:cNvCxnSpPr/>
          <p:nvPr/>
        </p:nvCxnSpPr>
        <p:spPr>
          <a:xfrm rot="5400000" flipV="1">
            <a:off x="8172450" y="144988"/>
            <a:ext cx="0" cy="74295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585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2104" y="585216"/>
            <a:ext cx="7897559" cy="1499616"/>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832104" y="2286000"/>
            <a:ext cx="7897560" cy="4023360"/>
          </a:xfrm>
          <a:prstGeom prst="rect">
            <a:avLst/>
          </a:prstGeom>
        </p:spPr>
        <p:txBody>
          <a:bodyPr vert="horz" lIns="45720" tIns="45720" rIns="4572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832106" y="6470704"/>
            <a:ext cx="1750241"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3607568-507B-4DE2-A7AA-2E8702A32D79}" type="datetime1">
              <a:rPr lang="sv-SE" smtClean="0"/>
              <a:t>2023-05-31</a:t>
            </a:fld>
            <a:endParaRPr lang="sv-SE"/>
          </a:p>
        </p:txBody>
      </p:sp>
      <p:sp>
        <p:nvSpPr>
          <p:cNvPr id="5" name="Footer Placeholder 4"/>
          <p:cNvSpPr>
            <a:spLocks noGrp="1"/>
          </p:cNvSpPr>
          <p:nvPr>
            <p:ph type="ftr" sz="quarter" idx="3"/>
          </p:nvPr>
        </p:nvSpPr>
        <p:spPr>
          <a:xfrm>
            <a:off x="3934883" y="6470704"/>
            <a:ext cx="4794935"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sv-SE"/>
          </a:p>
        </p:txBody>
      </p:sp>
      <p:sp>
        <p:nvSpPr>
          <p:cNvPr id="6" name="Slide Number Placeholder 5"/>
          <p:cNvSpPr>
            <a:spLocks noGrp="1"/>
          </p:cNvSpPr>
          <p:nvPr>
            <p:ph type="sldNum" sz="quarter" idx="4"/>
          </p:nvPr>
        </p:nvSpPr>
        <p:spPr>
          <a:xfrm>
            <a:off x="8805333" y="6470704"/>
            <a:ext cx="791104"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E32D231-9929-4AC2-BEE4-786B41937F3B}" type="slidenum">
              <a:rPr lang="sv-SE" smtClean="0"/>
              <a:t>‹#›</a:t>
            </a:fld>
            <a:endParaRPr lang="sv-SE"/>
          </a:p>
        </p:txBody>
      </p:sp>
      <p:cxnSp>
        <p:nvCxnSpPr>
          <p:cNvPr id="7" name="Straight Connector 6"/>
          <p:cNvCxnSpPr/>
          <p:nvPr/>
        </p:nvCxnSpPr>
        <p:spPr>
          <a:xfrm flipV="1">
            <a:off x="619125"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04019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hyperlink" Target="https://blog.fabrics-store.com/2017/08/08/sashiko-embroidery-tutorial/"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hyperlink" Target="https://blog.fabrics-store.com/2017/08/08/sashiko-embroidery-tutorial/" TargetMode="External"/><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blog.fabrics-store.com/2017/08/08/sashiko-embroidery-tutorial/" TargetMode="External"/><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011" y="0"/>
            <a:ext cx="10721390" cy="8032283"/>
          </a:xfrm>
          <a:prstGeom prst="rect">
            <a:avLst/>
          </a:prstGeom>
        </p:spPr>
      </p:pic>
      <p:sp>
        <p:nvSpPr>
          <p:cNvPr id="6" name="Platshållare för bildnummer 5"/>
          <p:cNvSpPr>
            <a:spLocks noGrp="1"/>
          </p:cNvSpPr>
          <p:nvPr>
            <p:ph type="sldNum" sz="quarter" idx="12"/>
          </p:nvPr>
        </p:nvSpPr>
        <p:spPr/>
        <p:txBody>
          <a:bodyPr/>
          <a:lstStyle/>
          <a:p>
            <a:fld id="{1E32D231-9929-4AC2-BEE4-786B41937F3B}" type="slidenum">
              <a:rPr lang="sv-SE" smtClean="0"/>
              <a:t>1</a:t>
            </a:fld>
            <a:endParaRPr lang="sv-SE" dirty="0"/>
          </a:p>
        </p:txBody>
      </p:sp>
      <p:sp>
        <p:nvSpPr>
          <p:cNvPr id="8" name="Ellips 7"/>
          <p:cNvSpPr/>
          <p:nvPr/>
        </p:nvSpPr>
        <p:spPr>
          <a:xfrm>
            <a:off x="5621040" y="368886"/>
            <a:ext cx="3613245" cy="367372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6500"/>
              </a:lnSpc>
            </a:pPr>
            <a:r>
              <a:rPr lang="sv-SE" sz="4000" spc="-150" dirty="0" smtClean="0">
                <a:solidFill>
                  <a:schemeClr val="tx1"/>
                </a:solidFill>
                <a:latin typeface="+mj-lt"/>
              </a:rPr>
              <a:t>Kom igång med </a:t>
            </a:r>
            <a:r>
              <a:rPr lang="sv-SE" sz="7200" spc="-150" dirty="0" smtClean="0">
                <a:solidFill>
                  <a:schemeClr val="tx1"/>
                </a:solidFill>
                <a:latin typeface="+mj-lt"/>
              </a:rPr>
              <a:t>SASHIKO</a:t>
            </a:r>
            <a:endParaRPr lang="sv-SE" sz="4800" spc="-150" dirty="0">
              <a:solidFill>
                <a:schemeClr val="tx1"/>
              </a:solidFill>
              <a:latin typeface="+mj-lt"/>
            </a:endParaRPr>
          </a:p>
        </p:txBody>
      </p:sp>
      <p:sp>
        <p:nvSpPr>
          <p:cNvPr id="11" name="textruta 10"/>
          <p:cNvSpPr txBox="1"/>
          <p:nvPr/>
        </p:nvSpPr>
        <p:spPr>
          <a:xfrm>
            <a:off x="178560" y="5917833"/>
            <a:ext cx="4373776" cy="769441"/>
          </a:xfrm>
          <a:prstGeom prst="rect">
            <a:avLst/>
          </a:prstGeom>
          <a:solidFill>
            <a:schemeClr val="bg1"/>
          </a:solidFill>
        </p:spPr>
        <p:txBody>
          <a:bodyPr wrap="square" rtlCol="0">
            <a:spAutoFit/>
          </a:bodyPr>
          <a:lstStyle/>
          <a:p>
            <a:r>
              <a:rPr lang="sv-SE" sz="2400" dirty="0" smtClean="0">
                <a:latin typeface="+mj-lt"/>
              </a:rPr>
              <a:t>Ett kompendium om lagningstekniken </a:t>
            </a:r>
            <a:r>
              <a:rPr lang="sv-SE" sz="2400" dirty="0" err="1" smtClean="0">
                <a:latin typeface="+mj-lt"/>
              </a:rPr>
              <a:t>sashiko</a:t>
            </a:r>
            <a:endParaRPr lang="sv-SE" sz="2400" dirty="0" smtClean="0">
              <a:latin typeface="+mj-lt"/>
            </a:endParaRPr>
          </a:p>
          <a:p>
            <a:r>
              <a:rPr lang="sv-SE" sz="2000" dirty="0" smtClean="0">
                <a:latin typeface="+mj-lt"/>
              </a:rPr>
              <a:t>Av Malin Engström 2022</a:t>
            </a:r>
            <a:endParaRPr lang="sv-SE" sz="2000" dirty="0">
              <a:latin typeface="+mj-lt"/>
            </a:endParaRPr>
          </a:p>
        </p:txBody>
      </p:sp>
    </p:spTree>
    <p:extLst>
      <p:ext uri="{BB962C8B-B14F-4D97-AF65-F5344CB8AC3E}">
        <p14:creationId xmlns:p14="http://schemas.microsoft.com/office/powerpoint/2010/main" val="3541020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526" y="0"/>
            <a:ext cx="10505310" cy="6996537"/>
          </a:xfrm>
        </p:spPr>
      </p:pic>
      <p:sp>
        <p:nvSpPr>
          <p:cNvPr id="2" name="Rubrik 1"/>
          <p:cNvSpPr>
            <a:spLocks noGrp="1"/>
          </p:cNvSpPr>
          <p:nvPr>
            <p:ph type="title"/>
          </p:nvPr>
        </p:nvSpPr>
        <p:spPr>
          <a:xfrm>
            <a:off x="327007" y="106245"/>
            <a:ext cx="9578993" cy="1499616"/>
          </a:xfrm>
        </p:spPr>
        <p:txBody>
          <a:bodyPr>
            <a:normAutofit/>
          </a:bodyPr>
          <a:lstStyle/>
          <a:p>
            <a:pPr algn="r"/>
            <a:r>
              <a:rPr lang="sv-SE" sz="7200" dirty="0" err="1" smtClean="0"/>
              <a:t>Sashiko</a:t>
            </a:r>
            <a:r>
              <a:rPr lang="sv-SE" sz="7200" dirty="0" smtClean="0"/>
              <a:t>                     </a:t>
            </a:r>
            <a:r>
              <a:rPr lang="sv-SE" sz="7200" dirty="0"/>
              <a:t>I korthet</a:t>
            </a:r>
          </a:p>
        </p:txBody>
      </p:sp>
      <p:sp>
        <p:nvSpPr>
          <p:cNvPr id="4" name="Platshållare för bildnummer 3"/>
          <p:cNvSpPr>
            <a:spLocks noGrp="1"/>
          </p:cNvSpPr>
          <p:nvPr>
            <p:ph type="sldNum" sz="quarter" idx="12"/>
          </p:nvPr>
        </p:nvSpPr>
        <p:spPr/>
        <p:txBody>
          <a:bodyPr/>
          <a:lstStyle/>
          <a:p>
            <a:fld id="{1E32D231-9929-4AC2-BEE4-786B41937F3B}" type="slidenum">
              <a:rPr lang="sv-SE" smtClean="0"/>
              <a:t>2</a:t>
            </a:fld>
            <a:endParaRPr lang="sv-SE" dirty="0"/>
          </a:p>
        </p:txBody>
      </p:sp>
      <p:sp>
        <p:nvSpPr>
          <p:cNvPr id="6" name="Rektangel 5"/>
          <p:cNvSpPr/>
          <p:nvPr/>
        </p:nvSpPr>
        <p:spPr>
          <a:xfrm>
            <a:off x="6140101" y="5137873"/>
            <a:ext cx="2612981" cy="830997"/>
          </a:xfrm>
          <a:prstGeom prst="rect">
            <a:avLst/>
          </a:prstGeom>
          <a:ln>
            <a:solidFill>
              <a:schemeClr val="bg1"/>
            </a:solidFill>
            <a:prstDash val="lgDash"/>
          </a:ln>
        </p:spPr>
        <p:txBody>
          <a:bodyPr wrap="square">
            <a:spAutoFit/>
          </a:bodyPr>
          <a:lstStyle/>
          <a:p>
            <a:r>
              <a:rPr lang="sv-SE" sz="1600" dirty="0" smtClean="0">
                <a:solidFill>
                  <a:schemeClr val="bg1"/>
                </a:solidFill>
              </a:rPr>
              <a:t>Den </a:t>
            </a:r>
            <a:r>
              <a:rPr lang="sv-SE" sz="1600" dirty="0">
                <a:solidFill>
                  <a:schemeClr val="bg1"/>
                </a:solidFill>
              </a:rPr>
              <a:t>vita tråden på det indigofärgade tyget ger sashiko </a:t>
            </a:r>
            <a:r>
              <a:rPr lang="sv-SE" sz="1600" dirty="0" smtClean="0">
                <a:solidFill>
                  <a:schemeClr val="bg1"/>
                </a:solidFill>
              </a:rPr>
              <a:t>dess </a:t>
            </a:r>
            <a:r>
              <a:rPr lang="sv-SE" sz="1600" dirty="0">
                <a:solidFill>
                  <a:schemeClr val="bg1"/>
                </a:solidFill>
              </a:rPr>
              <a:t>distinkta look. </a:t>
            </a:r>
          </a:p>
        </p:txBody>
      </p:sp>
      <p:sp>
        <p:nvSpPr>
          <p:cNvPr id="7" name="textruta 6"/>
          <p:cNvSpPr txBox="1"/>
          <p:nvPr/>
        </p:nvSpPr>
        <p:spPr>
          <a:xfrm>
            <a:off x="6104709" y="5007429"/>
            <a:ext cx="184731" cy="369332"/>
          </a:xfrm>
          <a:prstGeom prst="rect">
            <a:avLst/>
          </a:prstGeom>
          <a:noFill/>
        </p:spPr>
        <p:txBody>
          <a:bodyPr wrap="none" rtlCol="0">
            <a:spAutoFit/>
          </a:bodyPr>
          <a:lstStyle/>
          <a:p>
            <a:endParaRPr lang="sv-SE" dirty="0"/>
          </a:p>
        </p:txBody>
      </p:sp>
      <p:sp>
        <p:nvSpPr>
          <p:cNvPr id="8" name="Rektangel 7"/>
          <p:cNvSpPr/>
          <p:nvPr/>
        </p:nvSpPr>
        <p:spPr>
          <a:xfrm>
            <a:off x="5384482" y="2545812"/>
            <a:ext cx="3153126" cy="1569660"/>
          </a:xfrm>
          <a:prstGeom prst="rect">
            <a:avLst/>
          </a:prstGeom>
          <a:ln w="12700">
            <a:solidFill>
              <a:schemeClr val="bg1"/>
            </a:solidFill>
            <a:prstDash val="lgDash"/>
          </a:ln>
        </p:spPr>
        <p:txBody>
          <a:bodyPr wrap="square">
            <a:spAutoFit/>
          </a:bodyPr>
          <a:lstStyle/>
          <a:p>
            <a:r>
              <a:rPr lang="sv-SE" sz="1600" dirty="0" smtClean="0">
                <a:solidFill>
                  <a:schemeClr val="bg1"/>
                </a:solidFill>
              </a:rPr>
              <a:t>Sashiko är en flera hundra år gammal japansk teknik men den används än idag. Denna kavaj är en nyproduktion från modeföretaget KUON. Kavajen är sydd av gammalt lappat tyg, s.k. boro-textil.</a:t>
            </a:r>
            <a:endParaRPr lang="sv-SE" sz="1600" dirty="0">
              <a:solidFill>
                <a:schemeClr val="bg1"/>
              </a:solidFill>
            </a:endParaRPr>
          </a:p>
        </p:txBody>
      </p:sp>
      <p:sp>
        <p:nvSpPr>
          <p:cNvPr id="10" name="Rektangel 9"/>
          <p:cNvSpPr/>
          <p:nvPr/>
        </p:nvSpPr>
        <p:spPr>
          <a:xfrm>
            <a:off x="79004" y="6470704"/>
            <a:ext cx="4586127" cy="369332"/>
          </a:xfrm>
          <a:prstGeom prst="rect">
            <a:avLst/>
          </a:prstGeom>
          <a:solidFill>
            <a:srgbClr val="031B3D"/>
          </a:solidFill>
        </p:spPr>
        <p:txBody>
          <a:bodyPr wrap="none">
            <a:spAutoFit/>
          </a:bodyPr>
          <a:lstStyle/>
          <a:p>
            <a:r>
              <a:rPr lang="sv-SE" sz="1400" dirty="0" smtClean="0">
                <a:solidFill>
                  <a:schemeClr val="bg1"/>
                </a:solidFill>
              </a:rPr>
              <a:t>Bildkälla: https://coolhunting.com/style/kuon-clothing-japan</a:t>
            </a:r>
            <a:r>
              <a:rPr lang="sv-SE" dirty="0" smtClean="0">
                <a:solidFill>
                  <a:schemeClr val="bg1"/>
                </a:solidFill>
              </a:rPr>
              <a:t>/</a:t>
            </a:r>
            <a:endParaRPr lang="sv-SE" dirty="0">
              <a:solidFill>
                <a:schemeClr val="bg1"/>
              </a:solidFill>
            </a:endParaRPr>
          </a:p>
        </p:txBody>
      </p:sp>
      <p:sp>
        <p:nvSpPr>
          <p:cNvPr id="9" name="Rektangel 8"/>
          <p:cNvSpPr/>
          <p:nvPr/>
        </p:nvSpPr>
        <p:spPr>
          <a:xfrm>
            <a:off x="641647" y="3814434"/>
            <a:ext cx="3870360" cy="1077218"/>
          </a:xfrm>
          <a:prstGeom prst="rect">
            <a:avLst/>
          </a:prstGeom>
          <a:solidFill>
            <a:schemeClr val="accent5">
              <a:lumMod val="20000"/>
              <a:lumOff val="80000"/>
            </a:schemeClr>
          </a:solidFill>
          <a:ln>
            <a:solidFill>
              <a:srgbClr val="031B3D"/>
            </a:solidFill>
            <a:prstDash val="lgDash"/>
          </a:ln>
          <a:effectLst/>
        </p:spPr>
        <p:style>
          <a:lnRef idx="2">
            <a:schemeClr val="accent5"/>
          </a:lnRef>
          <a:fillRef idx="1">
            <a:schemeClr val="lt1"/>
          </a:fillRef>
          <a:effectRef idx="0">
            <a:schemeClr val="accent5"/>
          </a:effectRef>
          <a:fontRef idx="minor">
            <a:schemeClr val="dk1"/>
          </a:fontRef>
        </p:style>
        <p:txBody>
          <a:bodyPr wrap="square">
            <a:spAutoFit/>
          </a:bodyPr>
          <a:lstStyle/>
          <a:p>
            <a:r>
              <a:rPr lang="sv-SE" sz="1600" dirty="0"/>
              <a:t>Sashiko är japanska och betyder ordagrant ”små </a:t>
            </a:r>
            <a:r>
              <a:rPr lang="sv-SE" sz="1600" dirty="0" smtClean="0"/>
              <a:t>hugg”. </a:t>
            </a:r>
            <a:r>
              <a:rPr lang="sv-SE" sz="1600" dirty="0"/>
              <a:t>Traditionellt har det använts för att förstärka delar av ett plagg eller laga hål genom att sy fast en ny lapp för </a:t>
            </a:r>
            <a:r>
              <a:rPr lang="sv-SE" sz="1600" dirty="0" smtClean="0"/>
              <a:t>hand</a:t>
            </a:r>
            <a:endParaRPr lang="sv-SE" sz="1600" dirty="0"/>
          </a:p>
        </p:txBody>
      </p:sp>
    </p:spTree>
    <p:extLst>
      <p:ext uri="{BB962C8B-B14F-4D97-AF65-F5344CB8AC3E}">
        <p14:creationId xmlns:p14="http://schemas.microsoft.com/office/powerpoint/2010/main" val="3664066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p:cNvSpPr>
            <a:spLocks noGrp="1"/>
          </p:cNvSpPr>
          <p:nvPr>
            <p:ph type="sldNum" sz="quarter" idx="12"/>
          </p:nvPr>
        </p:nvSpPr>
        <p:spPr/>
        <p:txBody>
          <a:bodyPr/>
          <a:lstStyle/>
          <a:p>
            <a:fld id="{1E32D231-9929-4AC2-BEE4-786B41937F3B}" type="slidenum">
              <a:rPr lang="sv-SE" smtClean="0"/>
              <a:t>3</a:t>
            </a:fld>
            <a:endParaRPr lang="sv-SE"/>
          </a:p>
        </p:txBody>
      </p:sp>
      <p:pic>
        <p:nvPicPr>
          <p:cNvPr id="1026" name="Picture 2" descr="248101427498874473934247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303" y="0"/>
            <a:ext cx="10396704" cy="778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ktangel 3"/>
          <p:cNvSpPr/>
          <p:nvPr/>
        </p:nvSpPr>
        <p:spPr>
          <a:xfrm>
            <a:off x="5309419" y="3330044"/>
            <a:ext cx="4287018" cy="3270639"/>
          </a:xfrm>
          <a:prstGeom prst="rect">
            <a:avLst/>
          </a:prstGeom>
          <a:solidFill>
            <a:schemeClr val="accent6">
              <a:lumMod val="20000"/>
              <a:lumOff val="80000"/>
              <a:alpha val="82000"/>
            </a:schemeClr>
          </a:solidFill>
        </p:spPr>
        <p:txBody>
          <a:bodyPr wrap="square">
            <a:spAutoFit/>
          </a:bodyPr>
          <a:lstStyle/>
          <a:p>
            <a:pPr>
              <a:lnSpc>
                <a:spcPct val="115000"/>
              </a:lnSpc>
              <a:spcAft>
                <a:spcPts val="800"/>
              </a:spcAft>
            </a:pPr>
            <a:r>
              <a:rPr lang="sv-SE" sz="1200" i="1" dirty="0" smtClean="0">
                <a:latin typeface="Times New Roman" panose="02020603050405020304" pitchFamily="18" charset="0"/>
                <a:ea typeface="Calibri" panose="020F0502020204030204" pitchFamily="34" charset="0"/>
                <a:cs typeface="Times New Roman" panose="02020603050405020304" pitchFamily="18" charset="0"/>
              </a:rPr>
              <a:t>Från </a:t>
            </a:r>
            <a:r>
              <a:rPr lang="sv-SE" sz="1200" i="1" dirty="0">
                <a:latin typeface="Times New Roman" panose="02020603050405020304" pitchFamily="18" charset="0"/>
                <a:ea typeface="Calibri" panose="020F0502020204030204" pitchFamily="34" charset="0"/>
                <a:cs typeface="Times New Roman" panose="02020603050405020304" pitchFamily="18" charset="0"/>
              </a:rPr>
              <a:t>början av 1900-talet, då dessa restriktioner hävdes och moderniseringen av textilindustrin gjorde det möjligt för Japans allmoge att konsumera tyger och kläder som alla andra, störtdök intresset för sashiko. Istället fördes, enligt Hayes (2019), kunskapen vidare av bland andra zenbuddistiska munkar som sydde sina munkkåpor för hand av skänkta gamla tygbitar. </a:t>
            </a:r>
            <a:r>
              <a:rPr lang="sv-SE" sz="1200" i="1" dirty="0" err="1">
                <a:latin typeface="Times New Roman" panose="02020603050405020304" pitchFamily="18" charset="0"/>
                <a:ea typeface="Calibri" panose="020F0502020204030204" pitchFamily="34" charset="0"/>
                <a:cs typeface="Times New Roman" panose="02020603050405020304" pitchFamily="18" charset="0"/>
              </a:rPr>
              <a:t>Sashikotekniken</a:t>
            </a:r>
            <a:r>
              <a:rPr lang="sv-SE" sz="1200" i="1" dirty="0">
                <a:latin typeface="Times New Roman" panose="02020603050405020304" pitchFamily="18" charset="0"/>
                <a:ea typeface="Calibri" panose="020F0502020204030204" pitchFamily="34" charset="0"/>
                <a:cs typeface="Times New Roman" panose="02020603050405020304" pitchFamily="18" charset="0"/>
              </a:rPr>
              <a:t> fungerade som en form av meditation och med tanken om varje stygn som en bön. </a:t>
            </a:r>
            <a:endParaRPr lang="sv-SE" sz="1200" i="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sv-SE" sz="1200" i="1" dirty="0">
                <a:latin typeface="Times New Roman" panose="02020603050405020304" pitchFamily="18" charset="0"/>
                <a:ea typeface="Calibri" panose="020F0502020204030204" pitchFamily="34" charset="0"/>
                <a:cs typeface="Times New Roman" panose="02020603050405020304" pitchFamily="18" charset="0"/>
              </a:rPr>
              <a:t>Idag har intresset för sashiko återaktualiserats. Otaliga hantverksbloggar, instruktionsfilmer och </a:t>
            </a:r>
            <a:r>
              <a:rPr lang="sv-SE" sz="1200" i="1" dirty="0" err="1">
                <a:latin typeface="Times New Roman" panose="02020603050405020304" pitchFamily="18" charset="0"/>
                <a:ea typeface="Calibri" panose="020F0502020204030204" pitchFamily="34" charset="0"/>
                <a:cs typeface="Times New Roman" panose="02020603050405020304" pitchFamily="18" charset="0"/>
              </a:rPr>
              <a:t>communitys</a:t>
            </a:r>
            <a:r>
              <a:rPr lang="sv-SE" sz="1200" i="1" dirty="0">
                <a:latin typeface="Times New Roman" panose="02020603050405020304" pitchFamily="18" charset="0"/>
                <a:ea typeface="Calibri" panose="020F0502020204030204" pitchFamily="34" charset="0"/>
                <a:cs typeface="Times New Roman" panose="02020603050405020304" pitchFamily="18" charset="0"/>
              </a:rPr>
              <a:t> på internet vittnar om ett hos människan inneboende behov att sakta ner, låta händerna arbeta och ta vara på de resurser vi har</a:t>
            </a:r>
            <a:r>
              <a:rPr lang="sv-SE" sz="1200" i="1" dirty="0" smtClean="0">
                <a:latin typeface="Times New Roman" panose="02020603050405020304" pitchFamily="18" charset="0"/>
                <a:ea typeface="Calibri" panose="020F0502020204030204" pitchFamily="34" charset="0"/>
                <a:cs typeface="Times New Roman" panose="02020603050405020304" pitchFamily="18" charset="0"/>
              </a:rPr>
              <a:t>.” </a:t>
            </a:r>
          </a:p>
          <a:p>
            <a:pPr>
              <a:lnSpc>
                <a:spcPct val="115000"/>
              </a:lnSpc>
              <a:spcAft>
                <a:spcPts val="800"/>
              </a:spcAft>
            </a:pPr>
            <a:r>
              <a:rPr lang="sv-SE" sz="1200" i="1" dirty="0" smtClean="0">
                <a:latin typeface="Times New Roman" panose="02020603050405020304" pitchFamily="18" charset="0"/>
                <a:ea typeface="Calibri" panose="020F0502020204030204" pitchFamily="34" charset="0"/>
                <a:cs typeface="Times New Roman" panose="02020603050405020304" pitchFamily="18" charset="0"/>
              </a:rPr>
              <a:t>-Utdrag ur rapporten från mitt fördjupningsarbete om </a:t>
            </a:r>
            <a:r>
              <a:rPr lang="sv-SE" sz="1200" i="1" dirty="0" err="1" smtClean="0">
                <a:latin typeface="Times New Roman" panose="02020603050405020304" pitchFamily="18" charset="0"/>
                <a:ea typeface="Calibri" panose="020F0502020204030204" pitchFamily="34" charset="0"/>
                <a:cs typeface="Times New Roman" panose="02020603050405020304" pitchFamily="18" charset="0"/>
              </a:rPr>
              <a:t>Sashiko</a:t>
            </a:r>
            <a:r>
              <a:rPr lang="sv-SE" sz="1200" i="1" dirty="0" smtClean="0">
                <a:latin typeface="Times New Roman" panose="02020603050405020304" pitchFamily="18" charset="0"/>
                <a:ea typeface="Calibri" panose="020F0502020204030204" pitchFamily="34" charset="0"/>
                <a:cs typeface="Times New Roman" panose="02020603050405020304" pitchFamily="18" charset="0"/>
              </a:rPr>
              <a:t> (Engström, 2022)</a:t>
            </a:r>
            <a:endParaRPr lang="sv-SE" sz="1200" i="1"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ubrik 1"/>
          <p:cNvSpPr txBox="1">
            <a:spLocks/>
          </p:cNvSpPr>
          <p:nvPr/>
        </p:nvSpPr>
        <p:spPr>
          <a:xfrm>
            <a:off x="303006" y="146627"/>
            <a:ext cx="9720072" cy="1499616"/>
          </a:xfrm>
          <a:prstGeom prst="rect">
            <a:avLst/>
          </a:prstGeom>
        </p:spPr>
        <p:txBody>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sv-SE" sz="4000" dirty="0" smtClean="0">
                <a:solidFill>
                  <a:schemeClr val="bg1"/>
                </a:solidFill>
              </a:rPr>
              <a:t>Mer om </a:t>
            </a:r>
            <a:r>
              <a:rPr lang="sv-SE" sz="4000" dirty="0" err="1" smtClean="0">
                <a:solidFill>
                  <a:schemeClr val="bg1"/>
                </a:solidFill>
              </a:rPr>
              <a:t>sashikos</a:t>
            </a:r>
            <a:r>
              <a:rPr lang="sv-SE" sz="4000" dirty="0" smtClean="0">
                <a:solidFill>
                  <a:schemeClr val="bg1"/>
                </a:solidFill>
              </a:rPr>
              <a:t> historia</a:t>
            </a:r>
          </a:p>
        </p:txBody>
      </p:sp>
      <p:sp>
        <p:nvSpPr>
          <p:cNvPr id="6" name="Rektangel 5"/>
          <p:cNvSpPr/>
          <p:nvPr/>
        </p:nvSpPr>
        <p:spPr>
          <a:xfrm>
            <a:off x="332502" y="3330044"/>
            <a:ext cx="4282677" cy="3277820"/>
          </a:xfrm>
          <a:prstGeom prst="rect">
            <a:avLst/>
          </a:prstGeom>
          <a:solidFill>
            <a:schemeClr val="accent6">
              <a:lumMod val="20000"/>
              <a:lumOff val="80000"/>
              <a:alpha val="82000"/>
            </a:schemeClr>
          </a:solidFill>
        </p:spPr>
        <p:txBody>
          <a:bodyPr wrap="square">
            <a:spAutoFit/>
          </a:bodyPr>
          <a:lstStyle/>
          <a:p>
            <a:pPr>
              <a:lnSpc>
                <a:spcPct val="115000"/>
              </a:lnSpc>
              <a:spcAft>
                <a:spcPts val="800"/>
              </a:spcAft>
            </a:pPr>
            <a:r>
              <a:rPr lang="sv-SE" sz="1200" i="1" dirty="0" smtClean="0">
                <a:latin typeface="Times New Roman" panose="02020603050405020304" pitchFamily="18" charset="0"/>
                <a:ea typeface="Calibri" panose="020F0502020204030204" pitchFamily="34" charset="0"/>
                <a:cs typeface="Times New Roman" panose="02020603050405020304" pitchFamily="18" charset="0"/>
              </a:rPr>
              <a:t>”</a:t>
            </a:r>
            <a:r>
              <a:rPr lang="sv-SE" sz="1200" i="1" dirty="0" err="1" smtClean="0">
                <a:latin typeface="Times New Roman" panose="02020603050405020304" pitchFamily="18" charset="0"/>
                <a:ea typeface="Calibri" panose="020F0502020204030204" pitchFamily="34" charset="0"/>
                <a:cs typeface="Times New Roman" panose="02020603050405020304" pitchFamily="18" charset="0"/>
              </a:rPr>
              <a:t>Sashiko</a:t>
            </a:r>
            <a:r>
              <a:rPr lang="sv-SE" sz="1200" i="1" dirty="0" smtClean="0">
                <a:latin typeface="Times New Roman" panose="02020603050405020304" pitchFamily="18" charset="0"/>
                <a:ea typeface="Calibri" panose="020F0502020204030204" pitchFamily="34" charset="0"/>
                <a:cs typeface="Times New Roman" panose="02020603050405020304" pitchFamily="18" charset="0"/>
              </a:rPr>
              <a:t> </a:t>
            </a:r>
            <a:r>
              <a:rPr lang="sv-SE" sz="1200" i="1" dirty="0">
                <a:latin typeface="Times New Roman" panose="02020603050405020304" pitchFamily="18" charset="0"/>
                <a:ea typeface="Calibri" panose="020F0502020204030204" pitchFamily="34" charset="0"/>
                <a:cs typeface="Times New Roman" panose="02020603050405020304" pitchFamily="18" charset="0"/>
              </a:rPr>
              <a:t>är en textil teknik vars speciella uttryck kännetecknas av </a:t>
            </a:r>
            <a:r>
              <a:rPr lang="sv-SE" sz="1200" i="1" dirty="0" smtClean="0">
                <a:latin typeface="Times New Roman" panose="02020603050405020304" pitchFamily="18" charset="0"/>
                <a:ea typeface="Calibri" panose="020F0502020204030204" pitchFamily="34" charset="0"/>
                <a:cs typeface="Times New Roman" panose="02020603050405020304" pitchFamily="18" charset="0"/>
              </a:rPr>
              <a:t>rader </a:t>
            </a:r>
            <a:r>
              <a:rPr lang="sv-SE" sz="1200" i="1" dirty="0">
                <a:latin typeface="Times New Roman" panose="02020603050405020304" pitchFamily="18" charset="0"/>
                <a:ea typeface="Calibri" panose="020F0502020204030204" pitchFamily="34" charset="0"/>
                <a:cs typeface="Times New Roman" panose="02020603050405020304" pitchFamily="18" charset="0"/>
              </a:rPr>
              <a:t>av förstygn, sydda i mer eller mindre avancerade mönster. Upphovet till denna teknik är enligt Hayes (2019) den nöd som drabbade Japans fattiga under Edo-perioden (1603-1868) då silke enbart fick bäras av den mer priviligierade </a:t>
            </a:r>
            <a:r>
              <a:rPr lang="sv-SE" sz="1200" i="1" dirty="0" err="1">
                <a:latin typeface="Times New Roman" panose="02020603050405020304" pitchFamily="18" charset="0"/>
                <a:ea typeface="Calibri" panose="020F0502020204030204" pitchFamily="34" charset="0"/>
                <a:cs typeface="Times New Roman" panose="02020603050405020304" pitchFamily="18" charset="0"/>
              </a:rPr>
              <a:t>samuraiklassen</a:t>
            </a:r>
            <a:r>
              <a:rPr lang="sv-SE" sz="1200" i="1" dirty="0">
                <a:latin typeface="Times New Roman" panose="02020603050405020304" pitchFamily="18" charset="0"/>
                <a:ea typeface="Calibri" panose="020F0502020204030204" pitchFamily="34" charset="0"/>
                <a:cs typeface="Times New Roman" panose="02020603050405020304" pitchFamily="18" charset="0"/>
              </a:rPr>
              <a:t> samtidigt som fattiga inte heller tilläts att klä sig i bomull. Istället var hampa den textila fiber som fick tjäna som beklädnad åt en stor del av befolkningen. Men då hampan var grövre och inte gick att väva lika tätt som bomull eller silke resulterade detta i sträva och glesa tyger som släppte igenom norra Japans bitande kyla. Genom att använda det som fanns att tillgå gjordes kläderna varmare och mer hållbara med flera lager tyg och sömmar. Det var alltså ett armod som skapade behovet av dessa rikligt lappade och lagade kläder som idag visas upp på muséer världen över för sin skönhet. </a:t>
            </a:r>
            <a:endParaRPr lang="sv-SE" sz="12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54607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10"/>
            <a:ext cx="9944730" cy="7458548"/>
          </a:xfrm>
          <a:prstGeom prst="rect">
            <a:avLst/>
          </a:prstGeom>
        </p:spPr>
      </p:pic>
      <p:sp>
        <p:nvSpPr>
          <p:cNvPr id="2" name="Rubrik 1"/>
          <p:cNvSpPr>
            <a:spLocks noGrp="1"/>
          </p:cNvSpPr>
          <p:nvPr>
            <p:ph type="title"/>
          </p:nvPr>
        </p:nvSpPr>
        <p:spPr>
          <a:xfrm>
            <a:off x="6445585" y="187452"/>
            <a:ext cx="4491701" cy="1499616"/>
          </a:xfrm>
        </p:spPr>
        <p:txBody>
          <a:bodyPr/>
          <a:lstStyle/>
          <a:p>
            <a:r>
              <a:rPr lang="sv-SE" dirty="0" smtClean="0">
                <a:solidFill>
                  <a:schemeClr val="bg1"/>
                </a:solidFill>
              </a:rPr>
              <a:t>Vad behöver du?</a:t>
            </a:r>
            <a:r>
              <a:rPr lang="sv-SE" dirty="0">
                <a:solidFill>
                  <a:schemeClr val="bg1"/>
                </a:solidFill>
              </a:rPr>
              <a:t/>
            </a:r>
            <a:br>
              <a:rPr lang="sv-SE" dirty="0">
                <a:solidFill>
                  <a:schemeClr val="bg1"/>
                </a:solidFill>
              </a:rPr>
            </a:br>
            <a:endParaRPr lang="sv-SE" dirty="0">
              <a:solidFill>
                <a:schemeClr val="bg1"/>
              </a:solidFill>
            </a:endParaRPr>
          </a:p>
        </p:txBody>
      </p:sp>
      <p:sp>
        <p:nvSpPr>
          <p:cNvPr id="4" name="Platshållare för bildnummer 3"/>
          <p:cNvSpPr>
            <a:spLocks noGrp="1"/>
          </p:cNvSpPr>
          <p:nvPr>
            <p:ph type="sldNum" sz="quarter" idx="12"/>
          </p:nvPr>
        </p:nvSpPr>
        <p:spPr/>
        <p:txBody>
          <a:bodyPr/>
          <a:lstStyle/>
          <a:p>
            <a:fld id="{1E32D231-9929-4AC2-BEE4-786B41937F3B}" type="slidenum">
              <a:rPr lang="sv-SE" smtClean="0"/>
              <a:t>4</a:t>
            </a:fld>
            <a:endParaRPr lang="sv-SE"/>
          </a:p>
        </p:txBody>
      </p:sp>
      <p:sp>
        <p:nvSpPr>
          <p:cNvPr id="14" name="Ellips 13"/>
          <p:cNvSpPr/>
          <p:nvPr/>
        </p:nvSpPr>
        <p:spPr>
          <a:xfrm>
            <a:off x="3309257" y="3247973"/>
            <a:ext cx="4118055" cy="2719690"/>
          </a:xfrm>
          <a:prstGeom prst="ellipse">
            <a:avLst/>
          </a:prstGeom>
          <a:solidFill>
            <a:srgbClr val="E11F89">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b="1" dirty="0" smtClean="0">
                <a:solidFill>
                  <a:schemeClr val="bg1"/>
                </a:solidFill>
              </a:rPr>
              <a:t>TYGER</a:t>
            </a:r>
            <a:r>
              <a:rPr lang="sv-SE" b="1" dirty="0" smtClean="0">
                <a:solidFill>
                  <a:schemeClr val="bg1"/>
                </a:solidFill>
              </a:rPr>
              <a:t/>
            </a:r>
            <a:br>
              <a:rPr lang="sv-SE" b="1" dirty="0" smtClean="0">
                <a:solidFill>
                  <a:schemeClr val="bg1"/>
                </a:solidFill>
              </a:rPr>
            </a:br>
            <a:r>
              <a:rPr lang="sv-SE" dirty="0" smtClean="0">
                <a:solidFill>
                  <a:schemeClr val="bg1"/>
                </a:solidFill>
              </a:rPr>
              <a:t>Att sy fast tyglappar på insidan eller utsidan av trasiga kläder förstärker plagget och får det att hålla längre. </a:t>
            </a:r>
            <a:r>
              <a:rPr lang="sv-SE" i="1" dirty="0" smtClean="0">
                <a:solidFill>
                  <a:schemeClr val="bg1"/>
                </a:solidFill>
              </a:rPr>
              <a:t>(I Japan kallas denna teknik för Boro.)</a:t>
            </a:r>
            <a:endParaRPr lang="sv-SE" dirty="0">
              <a:solidFill>
                <a:schemeClr val="bg1"/>
              </a:solidFill>
            </a:endParaRPr>
          </a:p>
        </p:txBody>
      </p:sp>
      <p:sp>
        <p:nvSpPr>
          <p:cNvPr id="13" name="Rektangel 12"/>
          <p:cNvSpPr/>
          <p:nvPr/>
        </p:nvSpPr>
        <p:spPr>
          <a:xfrm>
            <a:off x="1675246" y="423281"/>
            <a:ext cx="1955985" cy="1292662"/>
          </a:xfrm>
          <a:prstGeom prst="rect">
            <a:avLst/>
          </a:prstGeom>
          <a:solidFill>
            <a:schemeClr val="bg1"/>
          </a:solidFill>
        </p:spPr>
        <p:txBody>
          <a:bodyPr wrap="none">
            <a:spAutoFit/>
          </a:bodyPr>
          <a:lstStyle/>
          <a:p>
            <a:r>
              <a:rPr lang="sv-SE" sz="2400" b="1" dirty="0" err="1" smtClean="0"/>
              <a:t>Aidaväv</a:t>
            </a:r>
            <a:endParaRPr lang="sv-SE" sz="2400" b="1" dirty="0" smtClean="0"/>
          </a:p>
          <a:p>
            <a:r>
              <a:rPr lang="sv-SE" dirty="0" smtClean="0"/>
              <a:t>Funkar bra för att</a:t>
            </a:r>
            <a:br>
              <a:rPr lang="sv-SE" dirty="0" smtClean="0"/>
            </a:br>
            <a:r>
              <a:rPr lang="sv-SE" dirty="0" smtClean="0"/>
              <a:t>sy </a:t>
            </a:r>
            <a:r>
              <a:rPr lang="sv-SE" dirty="0" err="1" smtClean="0"/>
              <a:t>hitomezashi</a:t>
            </a:r>
            <a:r>
              <a:rPr lang="sv-SE" dirty="0" smtClean="0"/>
              <a:t> (</a:t>
            </a:r>
            <a:r>
              <a:rPr lang="sv-SE" dirty="0" err="1" smtClean="0"/>
              <a:t>one</a:t>
            </a:r>
            <a:r>
              <a:rPr lang="sv-SE" dirty="0" smtClean="0"/>
              <a:t/>
            </a:r>
            <a:br>
              <a:rPr lang="sv-SE" dirty="0" smtClean="0"/>
            </a:br>
            <a:r>
              <a:rPr lang="sv-SE" dirty="0" err="1" smtClean="0"/>
              <a:t>stitch</a:t>
            </a:r>
            <a:r>
              <a:rPr lang="sv-SE" dirty="0" smtClean="0"/>
              <a:t> sashiko)</a:t>
            </a:r>
            <a:endParaRPr lang="sv-SE" dirty="0"/>
          </a:p>
        </p:txBody>
      </p:sp>
      <p:sp>
        <p:nvSpPr>
          <p:cNvPr id="12" name="Rektangel 11"/>
          <p:cNvSpPr/>
          <p:nvPr/>
        </p:nvSpPr>
        <p:spPr>
          <a:xfrm>
            <a:off x="6420718" y="1326359"/>
            <a:ext cx="2976071" cy="1015663"/>
          </a:xfrm>
          <a:prstGeom prst="rect">
            <a:avLst/>
          </a:prstGeom>
          <a:solidFill>
            <a:srgbClr val="002060">
              <a:alpha val="43000"/>
            </a:srgbClr>
          </a:solidFill>
        </p:spPr>
        <p:txBody>
          <a:bodyPr wrap="none">
            <a:spAutoFit/>
          </a:bodyPr>
          <a:lstStyle/>
          <a:p>
            <a:r>
              <a:rPr lang="sv-SE" sz="2400" b="1" dirty="0" smtClean="0">
                <a:solidFill>
                  <a:schemeClr val="bg1"/>
                </a:solidFill>
              </a:rPr>
              <a:t>Kasserade jeans</a:t>
            </a:r>
          </a:p>
          <a:p>
            <a:r>
              <a:rPr lang="sv-SE" dirty="0" smtClean="0">
                <a:solidFill>
                  <a:schemeClr val="bg1"/>
                </a:solidFill>
              </a:rPr>
              <a:t>Kan du använda för att laga </a:t>
            </a:r>
            <a:br>
              <a:rPr lang="sv-SE" dirty="0" smtClean="0">
                <a:solidFill>
                  <a:schemeClr val="bg1"/>
                </a:solidFill>
              </a:rPr>
            </a:br>
            <a:r>
              <a:rPr lang="sv-SE" dirty="0" smtClean="0">
                <a:solidFill>
                  <a:schemeClr val="bg1"/>
                </a:solidFill>
              </a:rPr>
              <a:t>dina slitna favoritjeans.</a:t>
            </a:r>
            <a:endParaRPr lang="sv-SE" dirty="0">
              <a:solidFill>
                <a:schemeClr val="bg1"/>
              </a:solidFill>
            </a:endParaRPr>
          </a:p>
        </p:txBody>
      </p:sp>
      <p:sp>
        <p:nvSpPr>
          <p:cNvPr id="20" name="Rektangel 19"/>
          <p:cNvSpPr/>
          <p:nvPr/>
        </p:nvSpPr>
        <p:spPr>
          <a:xfrm>
            <a:off x="991151" y="5729361"/>
            <a:ext cx="2651100" cy="1015663"/>
          </a:xfrm>
          <a:prstGeom prst="rect">
            <a:avLst/>
          </a:prstGeom>
          <a:solidFill>
            <a:srgbClr val="002060">
              <a:alpha val="88000"/>
            </a:srgbClr>
          </a:solidFill>
        </p:spPr>
        <p:txBody>
          <a:bodyPr wrap="square">
            <a:spAutoFit/>
          </a:bodyPr>
          <a:lstStyle/>
          <a:p>
            <a:r>
              <a:rPr lang="sv-SE" sz="2400" b="1" dirty="0" smtClean="0">
                <a:solidFill>
                  <a:schemeClr val="bg1"/>
                </a:solidFill>
              </a:rPr>
              <a:t>Vanligt bomullstyg</a:t>
            </a:r>
            <a:br>
              <a:rPr lang="sv-SE" sz="2400" b="1" dirty="0" smtClean="0">
                <a:solidFill>
                  <a:schemeClr val="bg1"/>
                </a:solidFill>
              </a:rPr>
            </a:br>
            <a:r>
              <a:rPr lang="sv-SE" dirty="0" smtClean="0">
                <a:solidFill>
                  <a:schemeClr val="bg1"/>
                </a:solidFill>
              </a:rPr>
              <a:t>som t.ex. lakansväv, funkar </a:t>
            </a:r>
            <a:r>
              <a:rPr lang="sv-SE" dirty="0">
                <a:solidFill>
                  <a:schemeClr val="bg1"/>
                </a:solidFill>
              </a:rPr>
              <a:t>bra </a:t>
            </a:r>
            <a:r>
              <a:rPr lang="sv-SE" dirty="0" smtClean="0">
                <a:solidFill>
                  <a:schemeClr val="bg1"/>
                </a:solidFill>
              </a:rPr>
              <a:t>till väldigt mycket.</a:t>
            </a:r>
            <a:endParaRPr lang="sv-SE" dirty="0">
              <a:solidFill>
                <a:schemeClr val="bg1"/>
              </a:solidFill>
            </a:endParaRPr>
          </a:p>
        </p:txBody>
      </p:sp>
    </p:spTree>
    <p:extLst>
      <p:ext uri="{BB962C8B-B14F-4D97-AF65-F5344CB8AC3E}">
        <p14:creationId xmlns:p14="http://schemas.microsoft.com/office/powerpoint/2010/main" val="126413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5</a:t>
            </a:fld>
            <a:endParaRPr lang="sv-SE"/>
          </a:p>
        </p:txBody>
      </p:sp>
      <p:sp>
        <p:nvSpPr>
          <p:cNvPr id="3" name="Rektangel 2"/>
          <p:cNvSpPr/>
          <p:nvPr/>
        </p:nvSpPr>
        <p:spPr>
          <a:xfrm>
            <a:off x="3259229" y="6101372"/>
            <a:ext cx="1814728" cy="461665"/>
          </a:xfrm>
          <a:prstGeom prst="rect">
            <a:avLst/>
          </a:prstGeom>
        </p:spPr>
        <p:txBody>
          <a:bodyPr wrap="none">
            <a:spAutoFit/>
          </a:bodyPr>
          <a:lstStyle/>
          <a:p>
            <a:r>
              <a:rPr lang="sv-SE" sz="2400" b="1" dirty="0">
                <a:solidFill>
                  <a:schemeClr val="bg1"/>
                </a:solidFill>
              </a:rPr>
              <a:t>moulinégarn</a:t>
            </a:r>
            <a:endParaRPr lang="sv-SE" sz="2400" dirty="0">
              <a:solidFill>
                <a:schemeClr val="bg1"/>
              </a:solidFill>
            </a:endParaRP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281465" y="-1284583"/>
            <a:ext cx="7707501" cy="10276668"/>
          </a:xfrm>
          <a:prstGeom prst="rect">
            <a:avLst/>
          </a:prstGeom>
        </p:spPr>
      </p:pic>
      <p:sp>
        <p:nvSpPr>
          <p:cNvPr id="17" name="Ellips 16"/>
          <p:cNvSpPr/>
          <p:nvPr/>
        </p:nvSpPr>
        <p:spPr>
          <a:xfrm>
            <a:off x="154005" y="4516920"/>
            <a:ext cx="3869354" cy="2228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b="1" dirty="0" smtClean="0"/>
              <a:t>MARKERING</a:t>
            </a:r>
            <a:r>
              <a:rPr lang="sv-SE" b="1" dirty="0" smtClean="0"/>
              <a:t/>
            </a:r>
            <a:br>
              <a:rPr lang="sv-SE" b="1" dirty="0" smtClean="0"/>
            </a:br>
            <a:r>
              <a:rPr lang="sv-SE" dirty="0" smtClean="0"/>
              <a:t>Du kan behöva markera upp det du vill brodera på tyget. Du kan t.ex. använda </a:t>
            </a:r>
            <a:r>
              <a:rPr lang="sv-SE" b="1" dirty="0" err="1" smtClean="0"/>
              <a:t>kalkeringspapper</a:t>
            </a:r>
            <a:r>
              <a:rPr lang="sv-SE" dirty="0" smtClean="0"/>
              <a:t> eller </a:t>
            </a:r>
            <a:r>
              <a:rPr lang="sv-SE" b="1" dirty="0" smtClean="0"/>
              <a:t>tygmarkeringspenna</a:t>
            </a:r>
            <a:r>
              <a:rPr lang="sv-SE" dirty="0" smtClean="0"/>
              <a:t>.</a:t>
            </a:r>
            <a:endParaRPr lang="sv-SE" dirty="0"/>
          </a:p>
        </p:txBody>
      </p:sp>
      <p:sp>
        <p:nvSpPr>
          <p:cNvPr id="21" name="Rektangel 20"/>
          <p:cNvSpPr/>
          <p:nvPr/>
        </p:nvSpPr>
        <p:spPr>
          <a:xfrm>
            <a:off x="3062245" y="256807"/>
            <a:ext cx="3226268" cy="1200329"/>
          </a:xfrm>
          <a:prstGeom prst="rect">
            <a:avLst/>
          </a:prstGeom>
          <a:solidFill>
            <a:srgbClr val="002060">
              <a:alpha val="81000"/>
            </a:srgbClr>
          </a:solidFill>
        </p:spPr>
        <p:txBody>
          <a:bodyPr wrap="none">
            <a:spAutoFit/>
          </a:bodyPr>
          <a:lstStyle/>
          <a:p>
            <a:r>
              <a:rPr lang="sv-SE" sz="2400" b="1" dirty="0" smtClean="0">
                <a:solidFill>
                  <a:schemeClr val="bg1"/>
                </a:solidFill>
              </a:rPr>
              <a:t>Tygmarkeringspenna</a:t>
            </a:r>
          </a:p>
          <a:p>
            <a:r>
              <a:rPr lang="sv-SE" sz="1600" dirty="0" smtClean="0">
                <a:solidFill>
                  <a:schemeClr val="bg1"/>
                </a:solidFill>
              </a:rPr>
              <a:t>Fungerar som en vanlig färgpenna </a:t>
            </a:r>
            <a:br>
              <a:rPr lang="sv-SE" sz="1600" dirty="0" smtClean="0">
                <a:solidFill>
                  <a:schemeClr val="bg1"/>
                </a:solidFill>
              </a:rPr>
            </a:br>
            <a:r>
              <a:rPr lang="sv-SE" sz="1600" dirty="0" smtClean="0">
                <a:solidFill>
                  <a:schemeClr val="bg1"/>
                </a:solidFill>
              </a:rPr>
              <a:t>men försvinner i tvätten. Vissa pennor</a:t>
            </a:r>
            <a:br>
              <a:rPr lang="sv-SE" sz="1600" dirty="0" smtClean="0">
                <a:solidFill>
                  <a:schemeClr val="bg1"/>
                </a:solidFill>
              </a:rPr>
            </a:br>
            <a:r>
              <a:rPr lang="sv-SE" sz="1600" dirty="0" smtClean="0">
                <a:solidFill>
                  <a:schemeClr val="bg1"/>
                </a:solidFill>
              </a:rPr>
              <a:t>kan föras över med strykjärn.</a:t>
            </a:r>
            <a:endParaRPr lang="sv-SE" sz="1600" dirty="0">
              <a:solidFill>
                <a:schemeClr val="bg1"/>
              </a:solidFill>
            </a:endParaRPr>
          </a:p>
        </p:txBody>
      </p:sp>
      <p:sp>
        <p:nvSpPr>
          <p:cNvPr id="19" name="Rektangel 18"/>
          <p:cNvSpPr/>
          <p:nvPr/>
        </p:nvSpPr>
        <p:spPr>
          <a:xfrm>
            <a:off x="7157500" y="2265856"/>
            <a:ext cx="2438937" cy="1938992"/>
          </a:xfrm>
          <a:prstGeom prst="rect">
            <a:avLst/>
          </a:prstGeom>
          <a:solidFill>
            <a:srgbClr val="002060">
              <a:alpha val="81000"/>
            </a:srgbClr>
          </a:solidFill>
        </p:spPr>
        <p:txBody>
          <a:bodyPr wrap="none">
            <a:spAutoFit/>
          </a:bodyPr>
          <a:lstStyle/>
          <a:p>
            <a:r>
              <a:rPr lang="sv-SE" sz="2400" b="1" dirty="0" err="1" smtClean="0">
                <a:solidFill>
                  <a:schemeClr val="bg1"/>
                </a:solidFill>
              </a:rPr>
              <a:t>Kalkeringspapper</a:t>
            </a:r>
            <a:endParaRPr lang="sv-SE" sz="2400" b="1" dirty="0" smtClean="0">
              <a:solidFill>
                <a:schemeClr val="bg1"/>
              </a:solidFill>
            </a:endParaRPr>
          </a:p>
          <a:p>
            <a:r>
              <a:rPr lang="sv-SE" sz="1600" dirty="0" smtClean="0">
                <a:solidFill>
                  <a:schemeClr val="bg1"/>
                </a:solidFill>
              </a:rPr>
              <a:t>Finns i olika färger och </a:t>
            </a:r>
            <a:br>
              <a:rPr lang="sv-SE" sz="1600" dirty="0" smtClean="0">
                <a:solidFill>
                  <a:schemeClr val="bg1"/>
                </a:solidFill>
              </a:rPr>
            </a:br>
            <a:r>
              <a:rPr lang="sv-SE" sz="1600" dirty="0" smtClean="0">
                <a:solidFill>
                  <a:schemeClr val="bg1"/>
                </a:solidFill>
              </a:rPr>
              <a:t>placeras under  ditt </a:t>
            </a:r>
            <a:br>
              <a:rPr lang="sv-SE" sz="1600" dirty="0" smtClean="0">
                <a:solidFill>
                  <a:schemeClr val="bg1"/>
                </a:solidFill>
              </a:rPr>
            </a:br>
            <a:r>
              <a:rPr lang="sv-SE" sz="1600" dirty="0" smtClean="0">
                <a:solidFill>
                  <a:schemeClr val="bg1"/>
                </a:solidFill>
              </a:rPr>
              <a:t>mönster för att kopiera </a:t>
            </a:r>
            <a:br>
              <a:rPr lang="sv-SE" sz="1600" dirty="0" smtClean="0">
                <a:solidFill>
                  <a:schemeClr val="bg1"/>
                </a:solidFill>
              </a:rPr>
            </a:br>
            <a:r>
              <a:rPr lang="sv-SE" sz="1600" dirty="0" smtClean="0">
                <a:solidFill>
                  <a:schemeClr val="bg1"/>
                </a:solidFill>
              </a:rPr>
              <a:t>över det till tyget med </a:t>
            </a:r>
            <a:br>
              <a:rPr lang="sv-SE" sz="1600" dirty="0" smtClean="0">
                <a:solidFill>
                  <a:schemeClr val="bg1"/>
                </a:solidFill>
              </a:rPr>
            </a:br>
            <a:r>
              <a:rPr lang="sv-SE" sz="1600" dirty="0" smtClean="0">
                <a:solidFill>
                  <a:schemeClr val="bg1"/>
                </a:solidFill>
              </a:rPr>
              <a:t>hjälp av en penna eller</a:t>
            </a:r>
            <a:br>
              <a:rPr lang="sv-SE" sz="1600" dirty="0" smtClean="0">
                <a:solidFill>
                  <a:schemeClr val="bg1"/>
                </a:solidFill>
              </a:rPr>
            </a:br>
            <a:r>
              <a:rPr lang="sv-SE" sz="1600" dirty="0" smtClean="0">
                <a:solidFill>
                  <a:schemeClr val="bg1"/>
                </a:solidFill>
              </a:rPr>
              <a:t>ett sporrhjul.</a:t>
            </a:r>
            <a:endParaRPr lang="sv-SE" sz="1600" dirty="0">
              <a:solidFill>
                <a:schemeClr val="bg1"/>
              </a:solidFill>
            </a:endParaRPr>
          </a:p>
        </p:txBody>
      </p:sp>
    </p:spTree>
    <p:extLst>
      <p:ext uri="{BB962C8B-B14F-4D97-AF65-F5344CB8AC3E}">
        <p14:creationId xmlns:p14="http://schemas.microsoft.com/office/powerpoint/2010/main" val="2579264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p:cNvSpPr>
            <a:spLocks noGrp="1"/>
          </p:cNvSpPr>
          <p:nvPr>
            <p:ph type="title"/>
          </p:nvPr>
        </p:nvSpPr>
        <p:spPr>
          <a:xfrm>
            <a:off x="6193366" y="216327"/>
            <a:ext cx="5146813" cy="1499616"/>
          </a:xfrm>
        </p:spPr>
        <p:txBody>
          <a:bodyPr/>
          <a:lstStyle/>
          <a:p>
            <a:r>
              <a:rPr lang="sv-SE" dirty="0" smtClean="0">
                <a:solidFill>
                  <a:schemeClr val="bg1"/>
                </a:solidFill>
              </a:rPr>
              <a:t>Vad behöver du?</a:t>
            </a:r>
            <a:r>
              <a:rPr lang="sv-SE" dirty="0">
                <a:solidFill>
                  <a:schemeClr val="bg1"/>
                </a:solidFill>
              </a:rPr>
              <a:t/>
            </a:r>
            <a:br>
              <a:rPr lang="sv-SE" dirty="0">
                <a:solidFill>
                  <a:schemeClr val="bg1"/>
                </a:solidFill>
              </a:rPr>
            </a:br>
            <a:endParaRPr lang="sv-SE" dirty="0">
              <a:solidFill>
                <a:schemeClr val="bg1"/>
              </a:solidFill>
            </a:endParaRPr>
          </a:p>
        </p:txBody>
      </p:sp>
      <p:pic>
        <p:nvPicPr>
          <p:cNvPr id="20482" name="Picture 2" descr="110142204018414022895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9133"/>
            <a:ext cx="18737844" cy="846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tshållare för bildnummer 3"/>
          <p:cNvSpPr>
            <a:spLocks noGrp="1"/>
          </p:cNvSpPr>
          <p:nvPr>
            <p:ph type="sldNum" sz="quarter" idx="12"/>
          </p:nvPr>
        </p:nvSpPr>
        <p:spPr/>
        <p:txBody>
          <a:bodyPr/>
          <a:lstStyle/>
          <a:p>
            <a:fld id="{1E32D231-9929-4AC2-BEE4-786B41937F3B}" type="slidenum">
              <a:rPr lang="sv-SE" smtClean="0"/>
              <a:t>6</a:t>
            </a:fld>
            <a:endParaRPr lang="sv-SE"/>
          </a:p>
        </p:txBody>
      </p:sp>
      <p:sp>
        <p:nvSpPr>
          <p:cNvPr id="8" name="Ellips 7"/>
          <p:cNvSpPr/>
          <p:nvPr/>
        </p:nvSpPr>
        <p:spPr>
          <a:xfrm>
            <a:off x="5212812" y="333370"/>
            <a:ext cx="3729057" cy="2660133"/>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b="1" dirty="0" smtClean="0"/>
              <a:t>GARN</a:t>
            </a:r>
            <a:r>
              <a:rPr lang="sv-SE" b="1" dirty="0" smtClean="0"/>
              <a:t/>
            </a:r>
            <a:br>
              <a:rPr lang="sv-SE" b="1" dirty="0" smtClean="0"/>
            </a:br>
            <a:r>
              <a:rPr lang="sv-SE" dirty="0" smtClean="0"/>
              <a:t>Det finns särskilt </a:t>
            </a:r>
            <a:r>
              <a:rPr lang="sv-SE" dirty="0" err="1" smtClean="0"/>
              <a:t>sashikogarn</a:t>
            </a:r>
            <a:r>
              <a:rPr lang="sv-SE" dirty="0" smtClean="0"/>
              <a:t> att köpa men det går lika bra med det lite vanligare pärlgarnet eller moulinégarnet.</a:t>
            </a:r>
            <a:endParaRPr lang="sv-SE" dirty="0"/>
          </a:p>
        </p:txBody>
      </p:sp>
      <p:sp>
        <p:nvSpPr>
          <p:cNvPr id="3" name="Rektangel 2"/>
          <p:cNvSpPr/>
          <p:nvPr/>
        </p:nvSpPr>
        <p:spPr>
          <a:xfrm>
            <a:off x="4645267" y="3692702"/>
            <a:ext cx="1814728" cy="461665"/>
          </a:xfrm>
          <a:prstGeom prst="rect">
            <a:avLst/>
          </a:prstGeom>
        </p:spPr>
        <p:txBody>
          <a:bodyPr wrap="none">
            <a:spAutoFit/>
          </a:bodyPr>
          <a:lstStyle/>
          <a:p>
            <a:r>
              <a:rPr lang="sv-SE" sz="2400" b="1" dirty="0">
                <a:solidFill>
                  <a:schemeClr val="bg1"/>
                </a:solidFill>
              </a:rPr>
              <a:t>moulinégarn</a:t>
            </a:r>
            <a:endParaRPr lang="sv-SE" sz="2400" dirty="0">
              <a:solidFill>
                <a:schemeClr val="bg1"/>
              </a:solidFill>
            </a:endParaRPr>
          </a:p>
        </p:txBody>
      </p:sp>
      <p:sp>
        <p:nvSpPr>
          <p:cNvPr id="13" name="Rektangel 12"/>
          <p:cNvSpPr/>
          <p:nvPr/>
        </p:nvSpPr>
        <p:spPr>
          <a:xfrm>
            <a:off x="2457952" y="1104957"/>
            <a:ext cx="1867371" cy="461665"/>
          </a:xfrm>
          <a:prstGeom prst="rect">
            <a:avLst/>
          </a:prstGeom>
        </p:spPr>
        <p:txBody>
          <a:bodyPr wrap="none">
            <a:spAutoFit/>
          </a:bodyPr>
          <a:lstStyle/>
          <a:p>
            <a:r>
              <a:rPr lang="sv-SE" sz="2400" b="1" dirty="0" smtClean="0">
                <a:solidFill>
                  <a:schemeClr val="bg1"/>
                </a:solidFill>
              </a:rPr>
              <a:t>Pärlgarn nr 8</a:t>
            </a:r>
            <a:endParaRPr lang="sv-SE" sz="2400" dirty="0">
              <a:solidFill>
                <a:schemeClr val="bg1"/>
              </a:solidFill>
            </a:endParaRPr>
          </a:p>
        </p:txBody>
      </p:sp>
      <p:sp>
        <p:nvSpPr>
          <p:cNvPr id="14" name="Rektangel 13"/>
          <p:cNvSpPr/>
          <p:nvPr/>
        </p:nvSpPr>
        <p:spPr>
          <a:xfrm>
            <a:off x="4786594" y="5774474"/>
            <a:ext cx="1867371" cy="461665"/>
          </a:xfrm>
          <a:prstGeom prst="rect">
            <a:avLst/>
          </a:prstGeom>
        </p:spPr>
        <p:txBody>
          <a:bodyPr wrap="none">
            <a:spAutoFit/>
          </a:bodyPr>
          <a:lstStyle/>
          <a:p>
            <a:r>
              <a:rPr lang="sv-SE" sz="2400" b="1" dirty="0" smtClean="0">
                <a:solidFill>
                  <a:schemeClr val="bg1"/>
                </a:solidFill>
              </a:rPr>
              <a:t>Pärlgarn nr 5</a:t>
            </a:r>
            <a:endParaRPr lang="sv-SE" sz="2400" dirty="0">
              <a:solidFill>
                <a:schemeClr val="bg1"/>
              </a:solidFill>
            </a:endParaRPr>
          </a:p>
        </p:txBody>
      </p:sp>
    </p:spTree>
    <p:extLst>
      <p:ext uri="{BB962C8B-B14F-4D97-AF65-F5344CB8AC3E}">
        <p14:creationId xmlns:p14="http://schemas.microsoft.com/office/powerpoint/2010/main" val="2825028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2" descr="11014220401841402289546"/>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7000" contrast="28000"/>
                    </a14:imgEffect>
                  </a14:imgLayer>
                </a14:imgProps>
              </a:ext>
              <a:ext uri="{28A0092B-C50C-407E-A947-70E740481C1C}">
                <a14:useLocalDpi xmlns:a14="http://schemas.microsoft.com/office/drawing/2010/main" val="0"/>
              </a:ext>
            </a:extLst>
          </a:blip>
          <a:srcRect/>
          <a:stretch>
            <a:fillRect/>
          </a:stretch>
        </p:blipFill>
        <p:spPr bwMode="auto">
          <a:xfrm>
            <a:off x="-8610469" y="-510142"/>
            <a:ext cx="18737844" cy="846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tshållare för bildnummer 3"/>
          <p:cNvSpPr>
            <a:spLocks noGrp="1"/>
          </p:cNvSpPr>
          <p:nvPr>
            <p:ph type="sldNum" sz="quarter" idx="12"/>
          </p:nvPr>
        </p:nvSpPr>
        <p:spPr/>
        <p:txBody>
          <a:bodyPr/>
          <a:lstStyle/>
          <a:p>
            <a:fld id="{1E32D231-9929-4AC2-BEE4-786B41937F3B}" type="slidenum">
              <a:rPr lang="sv-SE" smtClean="0"/>
              <a:t>7</a:t>
            </a:fld>
            <a:endParaRPr lang="sv-SE"/>
          </a:p>
        </p:txBody>
      </p:sp>
      <p:sp>
        <p:nvSpPr>
          <p:cNvPr id="9" name="Ellips 8"/>
          <p:cNvSpPr/>
          <p:nvPr/>
        </p:nvSpPr>
        <p:spPr>
          <a:xfrm>
            <a:off x="115503" y="132297"/>
            <a:ext cx="3590222" cy="2523067"/>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b="1" dirty="0" smtClean="0"/>
              <a:t>NÅLAR </a:t>
            </a:r>
            <a:r>
              <a:rPr lang="sv-SE" sz="2800" b="1" dirty="0" err="1" smtClean="0"/>
              <a:t>m.m</a:t>
            </a:r>
            <a:r>
              <a:rPr lang="sv-SE" b="1" dirty="0" smtClean="0"/>
              <a:t/>
            </a:r>
            <a:br>
              <a:rPr lang="sv-SE" b="1" dirty="0" smtClean="0"/>
            </a:br>
            <a:r>
              <a:rPr lang="sv-SE" dirty="0" smtClean="0"/>
              <a:t>Vanliga </a:t>
            </a:r>
            <a:r>
              <a:rPr lang="sv-SE" b="1" dirty="0" err="1" smtClean="0"/>
              <a:t>broderinålar</a:t>
            </a:r>
            <a:r>
              <a:rPr lang="sv-SE" dirty="0" smtClean="0"/>
              <a:t> går bra att börja med. Extra långa </a:t>
            </a:r>
            <a:r>
              <a:rPr lang="sv-SE" b="1" dirty="0" err="1" smtClean="0"/>
              <a:t>sashikonålar</a:t>
            </a:r>
            <a:r>
              <a:rPr lang="sv-SE" dirty="0" smtClean="0"/>
              <a:t> finns också att köpa. Med dem går det snabbare att </a:t>
            </a:r>
            <a:r>
              <a:rPr lang="sv-SE" dirty="0" err="1" smtClean="0"/>
              <a:t>sy.</a:t>
            </a:r>
            <a:endParaRPr lang="sv-SE" dirty="0"/>
          </a:p>
        </p:txBody>
      </p:sp>
      <p:sp>
        <p:nvSpPr>
          <p:cNvPr id="13" name="Rektangel 12"/>
          <p:cNvSpPr/>
          <p:nvPr/>
        </p:nvSpPr>
        <p:spPr>
          <a:xfrm>
            <a:off x="4327109" y="975236"/>
            <a:ext cx="1880195" cy="1015663"/>
          </a:xfrm>
          <a:prstGeom prst="rect">
            <a:avLst/>
          </a:prstGeom>
          <a:noFill/>
        </p:spPr>
        <p:txBody>
          <a:bodyPr wrap="none">
            <a:spAutoFit/>
          </a:bodyPr>
          <a:lstStyle/>
          <a:p>
            <a:r>
              <a:rPr lang="sv-SE" sz="2400" b="1" dirty="0" smtClean="0">
                <a:solidFill>
                  <a:schemeClr val="bg1"/>
                </a:solidFill>
              </a:rPr>
              <a:t>Nålpåträdare</a:t>
            </a:r>
            <a:br>
              <a:rPr lang="sv-SE" sz="2400" b="1" dirty="0" smtClean="0">
                <a:solidFill>
                  <a:schemeClr val="bg1"/>
                </a:solidFill>
              </a:rPr>
            </a:br>
            <a:r>
              <a:rPr lang="sv-SE" dirty="0" smtClean="0">
                <a:solidFill>
                  <a:schemeClr val="bg1"/>
                </a:solidFill>
              </a:rPr>
              <a:t>(om det är svårt </a:t>
            </a:r>
            <a:br>
              <a:rPr lang="sv-SE" dirty="0" smtClean="0">
                <a:solidFill>
                  <a:schemeClr val="bg1"/>
                </a:solidFill>
              </a:rPr>
            </a:br>
            <a:r>
              <a:rPr lang="sv-SE" dirty="0" smtClean="0">
                <a:solidFill>
                  <a:schemeClr val="bg1"/>
                </a:solidFill>
              </a:rPr>
              <a:t>att få i nålen)</a:t>
            </a:r>
            <a:endParaRPr lang="sv-SE" dirty="0">
              <a:solidFill>
                <a:schemeClr val="bg1"/>
              </a:solidFill>
            </a:endParaRPr>
          </a:p>
        </p:txBody>
      </p:sp>
      <p:sp>
        <p:nvSpPr>
          <p:cNvPr id="14" name="Rektangel 13"/>
          <p:cNvSpPr/>
          <p:nvPr/>
        </p:nvSpPr>
        <p:spPr>
          <a:xfrm>
            <a:off x="4218321" y="2193699"/>
            <a:ext cx="1500732" cy="461665"/>
          </a:xfrm>
          <a:prstGeom prst="rect">
            <a:avLst/>
          </a:prstGeom>
          <a:noFill/>
        </p:spPr>
        <p:txBody>
          <a:bodyPr wrap="none">
            <a:spAutoFit/>
          </a:bodyPr>
          <a:lstStyle/>
          <a:p>
            <a:r>
              <a:rPr lang="sv-SE" sz="2400" b="1" dirty="0" err="1" smtClean="0">
                <a:solidFill>
                  <a:schemeClr val="bg1"/>
                </a:solidFill>
              </a:rPr>
              <a:t>Broderinål</a:t>
            </a:r>
            <a:endParaRPr lang="sv-SE" dirty="0">
              <a:solidFill>
                <a:schemeClr val="bg1"/>
              </a:solidFill>
            </a:endParaRPr>
          </a:p>
        </p:txBody>
      </p:sp>
      <p:sp>
        <p:nvSpPr>
          <p:cNvPr id="15" name="Rektangel 14"/>
          <p:cNvSpPr/>
          <p:nvPr/>
        </p:nvSpPr>
        <p:spPr>
          <a:xfrm>
            <a:off x="3815030" y="3210509"/>
            <a:ext cx="1581074" cy="461665"/>
          </a:xfrm>
          <a:prstGeom prst="rect">
            <a:avLst/>
          </a:prstGeom>
          <a:noFill/>
        </p:spPr>
        <p:txBody>
          <a:bodyPr wrap="none">
            <a:spAutoFit/>
          </a:bodyPr>
          <a:lstStyle/>
          <a:p>
            <a:r>
              <a:rPr lang="sv-SE" sz="2400" b="1" dirty="0" err="1" smtClean="0">
                <a:solidFill>
                  <a:schemeClr val="bg1"/>
                </a:solidFill>
              </a:rPr>
              <a:t>Sashikonål</a:t>
            </a:r>
            <a:endParaRPr lang="sv-SE" dirty="0">
              <a:solidFill>
                <a:schemeClr val="bg1"/>
              </a:solidFill>
            </a:endParaRPr>
          </a:p>
        </p:txBody>
      </p:sp>
      <p:sp>
        <p:nvSpPr>
          <p:cNvPr id="16" name="Rektangel 15"/>
          <p:cNvSpPr/>
          <p:nvPr/>
        </p:nvSpPr>
        <p:spPr>
          <a:xfrm>
            <a:off x="4044659" y="4257049"/>
            <a:ext cx="2445093" cy="738664"/>
          </a:xfrm>
          <a:prstGeom prst="rect">
            <a:avLst/>
          </a:prstGeom>
          <a:noFill/>
        </p:spPr>
        <p:txBody>
          <a:bodyPr wrap="none">
            <a:spAutoFit/>
          </a:bodyPr>
          <a:lstStyle/>
          <a:p>
            <a:pPr algn="r"/>
            <a:r>
              <a:rPr lang="sv-SE" sz="2400" b="1" dirty="0" err="1" smtClean="0">
                <a:solidFill>
                  <a:schemeClr val="bg1"/>
                </a:solidFill>
              </a:rPr>
              <a:t>Broderisax</a:t>
            </a:r>
            <a:r>
              <a:rPr lang="sv-SE" sz="2400" b="1" dirty="0" smtClean="0">
                <a:solidFill>
                  <a:schemeClr val="bg1"/>
                </a:solidFill>
              </a:rPr>
              <a:t> </a:t>
            </a:r>
            <a:br>
              <a:rPr lang="sv-SE" sz="2400" b="1" dirty="0" smtClean="0">
                <a:solidFill>
                  <a:schemeClr val="bg1"/>
                </a:solidFill>
              </a:rPr>
            </a:br>
            <a:r>
              <a:rPr lang="sv-SE" dirty="0" smtClean="0">
                <a:solidFill>
                  <a:schemeClr val="bg1"/>
                </a:solidFill>
              </a:rPr>
              <a:t>(eller en annan vass sax)</a:t>
            </a:r>
            <a:endParaRPr lang="sv-SE" dirty="0">
              <a:solidFill>
                <a:schemeClr val="bg1"/>
              </a:solidFill>
            </a:endParaRPr>
          </a:p>
        </p:txBody>
      </p:sp>
    </p:spTree>
    <p:extLst>
      <p:ext uri="{BB962C8B-B14F-4D97-AF65-F5344CB8AC3E}">
        <p14:creationId xmlns:p14="http://schemas.microsoft.com/office/powerpoint/2010/main" val="2653434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7" name="textruta 16"/>
          <p:cNvSpPr txBox="1"/>
          <p:nvPr/>
        </p:nvSpPr>
        <p:spPr>
          <a:xfrm>
            <a:off x="204686" y="1314107"/>
            <a:ext cx="4101844" cy="5078313"/>
          </a:xfrm>
          <a:prstGeom prst="rect">
            <a:avLst/>
          </a:prstGeom>
          <a:solidFill>
            <a:schemeClr val="bg1"/>
          </a:solidFill>
        </p:spPr>
        <p:txBody>
          <a:bodyPr wrap="square" rtlCol="0">
            <a:spAutoFit/>
          </a:bodyPr>
          <a:lstStyle/>
          <a:p>
            <a:r>
              <a:rPr lang="sv-SE" sz="2200" b="1" dirty="0" smtClean="0"/>
              <a:t>Olika stilar</a:t>
            </a:r>
          </a:p>
          <a:p>
            <a:r>
              <a:rPr lang="sv-SE" sz="1600" dirty="0" smtClean="0"/>
              <a:t>Inom </a:t>
            </a:r>
            <a:r>
              <a:rPr lang="sv-SE" sz="1600" dirty="0" err="1" smtClean="0"/>
              <a:t>sashiko</a:t>
            </a:r>
            <a:r>
              <a:rPr lang="sv-SE" sz="1600" dirty="0" smtClean="0"/>
              <a:t> finns flera olika stilar och traditioner. Här visas två av dem.</a:t>
            </a:r>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a:p>
          <a:p>
            <a:endParaRPr lang="sv-SE" dirty="0" smtClean="0"/>
          </a:p>
          <a:p>
            <a:endParaRPr lang="sv-SE" dirty="0"/>
          </a:p>
          <a:p>
            <a:endParaRPr lang="sv-SE" dirty="0" smtClean="0"/>
          </a:p>
          <a:p>
            <a:endParaRPr lang="sv-SE" dirty="0"/>
          </a:p>
          <a:p>
            <a:endParaRPr lang="sv-SE" dirty="0" smtClean="0"/>
          </a:p>
          <a:p>
            <a:endParaRPr lang="sv-SE" dirty="0"/>
          </a:p>
          <a:p>
            <a:endParaRPr lang="sv-SE" dirty="0" smtClean="0"/>
          </a:p>
        </p:txBody>
      </p:sp>
      <p:sp>
        <p:nvSpPr>
          <p:cNvPr id="2" name="Platshållare för bildnummer 1"/>
          <p:cNvSpPr>
            <a:spLocks noGrp="1"/>
          </p:cNvSpPr>
          <p:nvPr>
            <p:ph type="sldNum" sz="quarter" idx="12"/>
          </p:nvPr>
        </p:nvSpPr>
        <p:spPr/>
        <p:txBody>
          <a:bodyPr/>
          <a:lstStyle/>
          <a:p>
            <a:fld id="{1E32D231-9929-4AC2-BEE4-786B41937F3B}" type="slidenum">
              <a:rPr lang="sv-SE" smtClean="0"/>
              <a:t>8</a:t>
            </a:fld>
            <a:endParaRPr lang="sv-SE"/>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61840" y="2081600"/>
            <a:ext cx="4814295" cy="2708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Kommentar i oval 5"/>
          <p:cNvSpPr/>
          <p:nvPr/>
        </p:nvSpPr>
        <p:spPr>
          <a:xfrm>
            <a:off x="5784351" y="82598"/>
            <a:ext cx="3916213" cy="2410567"/>
          </a:xfrm>
          <a:prstGeom prst="wedgeEllipseCallout">
            <a:avLst>
              <a:gd name="adj1" fmla="val -34440"/>
              <a:gd name="adj2" fmla="val 56676"/>
            </a:avLst>
          </a:prstGeom>
          <a:solidFill>
            <a:srgbClr val="00B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200" b="1" dirty="0" smtClean="0">
                <a:solidFill>
                  <a:schemeClr val="bg1"/>
                </a:solidFill>
              </a:rPr>
              <a:t>Hur långa stygn?</a:t>
            </a:r>
            <a:r>
              <a:rPr lang="sv-SE" sz="2000" b="1" dirty="0">
                <a:solidFill>
                  <a:schemeClr val="bg1"/>
                </a:solidFill>
              </a:rPr>
              <a:t/>
            </a:r>
            <a:br>
              <a:rPr lang="sv-SE" sz="2000" b="1" dirty="0">
                <a:solidFill>
                  <a:schemeClr val="bg1"/>
                </a:solidFill>
              </a:rPr>
            </a:br>
            <a:r>
              <a:rPr lang="sv-SE" sz="1600" dirty="0" smtClean="0">
                <a:solidFill>
                  <a:schemeClr val="bg1"/>
                </a:solidFill>
              </a:rPr>
              <a:t>I MOYOZASHI får stygnen gärna sys i samma storlek som riskorn med lite kortare avstånd mellan stygnen. I HITOMEZASHI är stygn och mellanrum </a:t>
            </a:r>
            <a:r>
              <a:rPr lang="sv-SE" sz="1600" dirty="0">
                <a:solidFill>
                  <a:schemeClr val="bg1"/>
                </a:solidFill>
              </a:rPr>
              <a:t>o</a:t>
            </a:r>
            <a:r>
              <a:rPr lang="sv-SE" sz="1600" dirty="0" smtClean="0">
                <a:solidFill>
                  <a:schemeClr val="bg1"/>
                </a:solidFill>
              </a:rPr>
              <a:t>fta lika långa.</a:t>
            </a:r>
            <a:endParaRPr lang="sv-SE" sz="1600" dirty="0">
              <a:solidFill>
                <a:schemeClr val="bg1"/>
              </a:solidFill>
            </a:endParaRPr>
          </a:p>
        </p:txBody>
      </p:sp>
      <p:sp>
        <p:nvSpPr>
          <p:cNvPr id="9" name="Kommentar i oval 8"/>
          <p:cNvSpPr/>
          <p:nvPr/>
        </p:nvSpPr>
        <p:spPr>
          <a:xfrm>
            <a:off x="5916296" y="4726362"/>
            <a:ext cx="3559839" cy="1843353"/>
          </a:xfrm>
          <a:prstGeom prst="wedgeEllipseCallout">
            <a:avLst>
              <a:gd name="adj1" fmla="val -32423"/>
              <a:gd name="adj2" fmla="val -68258"/>
            </a:avLst>
          </a:prstGeom>
          <a:solidFill>
            <a:srgbClr val="E11F8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200" b="1" dirty="0" smtClean="0"/>
              <a:t>Hur du syr rakt:</a:t>
            </a:r>
          </a:p>
          <a:p>
            <a:pPr algn="ctr"/>
            <a:r>
              <a:rPr lang="sv-SE" dirty="0" smtClean="0"/>
              <a:t>Trä </a:t>
            </a:r>
            <a:r>
              <a:rPr lang="sv-SE" dirty="0"/>
              <a:t>flera stygn på nålen innan du drar igenom tråden så får du rakare linjer.</a:t>
            </a:r>
          </a:p>
        </p:txBody>
      </p:sp>
      <p:sp>
        <p:nvSpPr>
          <p:cNvPr id="15" name="Ellips 14"/>
          <p:cNvSpPr/>
          <p:nvPr/>
        </p:nvSpPr>
        <p:spPr>
          <a:xfrm>
            <a:off x="338856" y="2542720"/>
            <a:ext cx="1572184" cy="1572184"/>
          </a:xfrm>
          <a:prstGeom prst="ellipse">
            <a:avLst/>
          </a:prstGeom>
          <a:blipFill>
            <a:blip r:embed="rId3"/>
            <a:srcRect/>
            <a:stretch>
              <a:fillRect l="-2000" r="-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Rektangel 6"/>
          <p:cNvSpPr/>
          <p:nvPr/>
        </p:nvSpPr>
        <p:spPr>
          <a:xfrm>
            <a:off x="2038410" y="2542720"/>
            <a:ext cx="2019170" cy="1323439"/>
          </a:xfrm>
          <a:prstGeom prst="rect">
            <a:avLst/>
          </a:prstGeom>
        </p:spPr>
        <p:txBody>
          <a:bodyPr wrap="square">
            <a:spAutoFit/>
          </a:bodyPr>
          <a:lstStyle/>
          <a:p>
            <a:pPr lvl="0" algn="ctr"/>
            <a:r>
              <a:rPr lang="sv-SE" sz="2400" dirty="0" err="1" smtClean="0"/>
              <a:t>Moyozashi</a:t>
            </a:r>
            <a:r>
              <a:rPr lang="sv-SE" dirty="0"/>
              <a:t/>
            </a:r>
            <a:br>
              <a:rPr lang="sv-SE" dirty="0"/>
            </a:br>
            <a:r>
              <a:rPr lang="sv-SE" sz="1400" dirty="0"/>
              <a:t>Mönster uppbyggda av geometriska former som broderas med streckade linjer av </a:t>
            </a:r>
            <a:r>
              <a:rPr lang="sv-SE" sz="1400" i="1" dirty="0"/>
              <a:t>förstygn. </a:t>
            </a:r>
          </a:p>
        </p:txBody>
      </p:sp>
      <p:sp>
        <p:nvSpPr>
          <p:cNvPr id="8" name="Rektangel 7"/>
          <p:cNvSpPr/>
          <p:nvPr/>
        </p:nvSpPr>
        <p:spPr>
          <a:xfrm>
            <a:off x="259023" y="4418049"/>
            <a:ext cx="2188157" cy="1969770"/>
          </a:xfrm>
          <a:prstGeom prst="rect">
            <a:avLst/>
          </a:prstGeom>
        </p:spPr>
        <p:txBody>
          <a:bodyPr wrap="square">
            <a:spAutoFit/>
          </a:bodyPr>
          <a:lstStyle/>
          <a:p>
            <a:pPr lvl="0" algn="ctr"/>
            <a:r>
              <a:rPr lang="sv-SE" sz="2400" dirty="0" err="1"/>
              <a:t>Hitomezashi</a:t>
            </a:r>
            <a:r>
              <a:rPr lang="sv-SE" sz="2400" dirty="0"/>
              <a:t> </a:t>
            </a:r>
            <a:r>
              <a:rPr lang="sv-SE" dirty="0"/>
              <a:t/>
            </a:r>
            <a:br>
              <a:rPr lang="sv-SE" dirty="0"/>
            </a:br>
            <a:r>
              <a:rPr lang="sv-SE" sz="1400" dirty="0" smtClean="0"/>
              <a:t>Kallas också ”</a:t>
            </a:r>
            <a:r>
              <a:rPr lang="sv-SE" sz="1400" dirty="0" err="1" smtClean="0"/>
              <a:t>one</a:t>
            </a:r>
            <a:r>
              <a:rPr lang="sv-SE" sz="1400" dirty="0" smtClean="0"/>
              <a:t> </a:t>
            </a:r>
            <a:r>
              <a:rPr lang="sv-SE" sz="1400" dirty="0" err="1" smtClean="0"/>
              <a:t>stitch</a:t>
            </a:r>
            <a:r>
              <a:rPr lang="sv-SE" sz="1400" dirty="0" smtClean="0"/>
              <a:t> </a:t>
            </a:r>
            <a:r>
              <a:rPr lang="sv-SE" sz="1400" dirty="0" err="1" smtClean="0"/>
              <a:t>sashiko</a:t>
            </a:r>
            <a:r>
              <a:rPr lang="sv-SE" sz="1400" dirty="0" smtClean="0"/>
              <a:t>” och broderas </a:t>
            </a:r>
            <a:r>
              <a:rPr lang="sv-SE" sz="1400" dirty="0"/>
              <a:t>på ett uppritat rutnät där olika typer av mönster skapas genom att sy raka linjer av </a:t>
            </a:r>
            <a:r>
              <a:rPr lang="sv-SE" sz="1400" dirty="0" smtClean="0"/>
              <a:t>förstygn </a:t>
            </a:r>
            <a:r>
              <a:rPr lang="sv-SE" sz="1400" dirty="0"/>
              <a:t>i en eller flera riktningar. </a:t>
            </a:r>
          </a:p>
        </p:txBody>
      </p:sp>
      <p:sp>
        <p:nvSpPr>
          <p:cNvPr id="18" name="Rubrik 1"/>
          <p:cNvSpPr txBox="1">
            <a:spLocks/>
          </p:cNvSpPr>
          <p:nvPr/>
        </p:nvSpPr>
        <p:spPr>
          <a:xfrm>
            <a:off x="82620" y="232555"/>
            <a:ext cx="6124461" cy="1499616"/>
          </a:xfrm>
          <a:prstGeom prst="rect">
            <a:avLst/>
          </a:prstGeom>
        </p:spPr>
        <p:txBody>
          <a:bodyP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sv-SE" sz="6000" dirty="0" smtClean="0">
                <a:solidFill>
                  <a:schemeClr val="tx1"/>
                </a:solidFill>
              </a:rPr>
              <a:t>Lilla </a:t>
            </a:r>
            <a:r>
              <a:rPr lang="sv-SE" sz="6000" dirty="0" err="1" smtClean="0">
                <a:solidFill>
                  <a:schemeClr val="tx1"/>
                </a:solidFill>
              </a:rPr>
              <a:t>sashiko</a:t>
            </a:r>
            <a:r>
              <a:rPr lang="sv-SE" sz="6000" dirty="0" smtClean="0">
                <a:solidFill>
                  <a:schemeClr val="tx1"/>
                </a:solidFill>
              </a:rPr>
              <a:t>-skolan</a:t>
            </a:r>
            <a:endParaRPr lang="sv-SE" sz="6000" dirty="0">
              <a:solidFill>
                <a:schemeClr val="tx1"/>
              </a:solidFill>
            </a:endParaRPr>
          </a:p>
        </p:txBody>
      </p:sp>
      <p:sp>
        <p:nvSpPr>
          <p:cNvPr id="19" name="Ellips 18"/>
          <p:cNvSpPr/>
          <p:nvPr/>
        </p:nvSpPr>
        <p:spPr>
          <a:xfrm>
            <a:off x="2501516" y="4599647"/>
            <a:ext cx="1589139" cy="1589139"/>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7465876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7" name="textruta 16"/>
          <p:cNvSpPr txBox="1"/>
          <p:nvPr/>
        </p:nvSpPr>
        <p:spPr>
          <a:xfrm>
            <a:off x="4470015" y="2157719"/>
            <a:ext cx="5142272" cy="3854245"/>
          </a:xfrm>
          <a:prstGeom prst="rect">
            <a:avLst/>
          </a:prstGeom>
          <a:solidFill>
            <a:schemeClr val="bg1"/>
          </a:solidFill>
          <a:ln w="19050">
            <a:solidFill>
              <a:schemeClr val="tx1"/>
            </a:solidFill>
            <a:prstDash val="lgDash"/>
          </a:ln>
        </p:spPr>
        <p:txBody>
          <a:bodyPr wrap="square" rtlCol="0">
            <a:spAutoFit/>
          </a:bodyPr>
          <a:lstStyle/>
          <a:p>
            <a:endParaRPr lang="sv-SE" dirty="0"/>
          </a:p>
        </p:txBody>
      </p:sp>
      <p:sp>
        <p:nvSpPr>
          <p:cNvPr id="2" name="Platshållare för bildnummer 1"/>
          <p:cNvSpPr>
            <a:spLocks noGrp="1"/>
          </p:cNvSpPr>
          <p:nvPr>
            <p:ph type="sldNum" sz="quarter" idx="12"/>
          </p:nvPr>
        </p:nvSpPr>
        <p:spPr/>
        <p:txBody>
          <a:bodyPr/>
          <a:lstStyle/>
          <a:p>
            <a:fld id="{1E32D231-9929-4AC2-BEE4-786B41937F3B}" type="slidenum">
              <a:rPr lang="sv-SE" smtClean="0"/>
              <a:t>9</a:t>
            </a:fld>
            <a:endParaRPr lang="sv-SE"/>
          </a:p>
        </p:txBody>
      </p:sp>
      <p:pic>
        <p:nvPicPr>
          <p:cNvPr id="4" name="Bildobjekt 3"/>
          <p:cNvPicPr>
            <a:picLocks noChangeAspect="1"/>
          </p:cNvPicPr>
          <p:nvPr/>
        </p:nvPicPr>
        <p:blipFill>
          <a:blip r:embed="rId2"/>
          <a:stretch>
            <a:fillRect/>
          </a:stretch>
        </p:blipFill>
        <p:spPr>
          <a:xfrm>
            <a:off x="4939114" y="2705518"/>
            <a:ext cx="4204074" cy="1059124"/>
          </a:xfrm>
          <a:prstGeom prst="rect">
            <a:avLst/>
          </a:prstGeom>
        </p:spPr>
      </p:pic>
      <p:pic>
        <p:nvPicPr>
          <p:cNvPr id="5" name="Bildobjekt 4"/>
          <p:cNvPicPr>
            <a:picLocks noChangeAspect="1"/>
          </p:cNvPicPr>
          <p:nvPr/>
        </p:nvPicPr>
        <p:blipFill>
          <a:blip r:embed="rId3"/>
          <a:stretch>
            <a:fillRect/>
          </a:stretch>
        </p:blipFill>
        <p:spPr>
          <a:xfrm>
            <a:off x="5032152" y="4800867"/>
            <a:ext cx="4183260" cy="958177"/>
          </a:xfrm>
          <a:prstGeom prst="rect">
            <a:avLst/>
          </a:prstGeom>
        </p:spPr>
      </p:pic>
      <p:sp>
        <p:nvSpPr>
          <p:cNvPr id="7" name="Rektangel 6"/>
          <p:cNvSpPr/>
          <p:nvPr/>
        </p:nvSpPr>
        <p:spPr>
          <a:xfrm>
            <a:off x="6339907" y="2705518"/>
            <a:ext cx="1402488" cy="3785652"/>
          </a:xfrm>
          <a:prstGeom prst="rect">
            <a:avLst/>
          </a:prstGeom>
        </p:spPr>
        <p:txBody>
          <a:bodyPr wrap="square">
            <a:spAutoFit/>
          </a:bodyPr>
          <a:lstStyle/>
          <a:p>
            <a:pPr algn="ctr"/>
            <a:r>
              <a:rPr lang="sv-SE" sz="1600" dirty="0" smtClean="0"/>
              <a:t>Försök att inte korsa stygnen i mötet mellan två eller flera linjer</a:t>
            </a:r>
            <a:br>
              <a:rPr lang="sv-SE" sz="1600" dirty="0" smtClean="0"/>
            </a:br>
            <a:endParaRPr lang="sv-SE" sz="1600" dirty="0"/>
          </a:p>
          <a:p>
            <a:pPr algn="ctr"/>
            <a:endParaRPr lang="sv-SE" sz="1600" dirty="0"/>
          </a:p>
          <a:p>
            <a:pPr algn="ctr"/>
            <a:r>
              <a:rPr lang="sv-SE" sz="1600" dirty="0" smtClean="0"/>
              <a:t>Gör hörnen tydligare genom att sy ena linjen ända ut i kanten.</a:t>
            </a:r>
          </a:p>
          <a:p>
            <a:pPr algn="ctr"/>
            <a:endParaRPr lang="sv-SE" sz="1600" dirty="0" smtClean="0"/>
          </a:p>
          <a:p>
            <a:pPr algn="ctr"/>
            <a:endParaRPr lang="sv-SE" sz="1600" dirty="0"/>
          </a:p>
        </p:txBody>
      </p:sp>
      <p:pic>
        <p:nvPicPr>
          <p:cNvPr id="8" name="Bildobjekt 7"/>
          <p:cNvPicPr>
            <a:picLocks noChangeAspect="1"/>
          </p:cNvPicPr>
          <p:nvPr/>
        </p:nvPicPr>
        <p:blipFill>
          <a:blip r:embed="rId4"/>
          <a:stretch>
            <a:fillRect/>
          </a:stretch>
        </p:blipFill>
        <p:spPr>
          <a:xfrm>
            <a:off x="5321697" y="2247458"/>
            <a:ext cx="459293" cy="405709"/>
          </a:xfrm>
          <a:prstGeom prst="rect">
            <a:avLst/>
          </a:prstGeom>
        </p:spPr>
      </p:pic>
      <p:pic>
        <p:nvPicPr>
          <p:cNvPr id="9" name="Bildobjekt 8"/>
          <p:cNvPicPr>
            <a:picLocks noChangeAspect="1"/>
          </p:cNvPicPr>
          <p:nvPr/>
        </p:nvPicPr>
        <p:blipFill>
          <a:blip r:embed="rId5"/>
          <a:stretch>
            <a:fillRect/>
          </a:stretch>
        </p:blipFill>
        <p:spPr>
          <a:xfrm>
            <a:off x="8302615" y="2228597"/>
            <a:ext cx="398054" cy="405709"/>
          </a:xfrm>
          <a:prstGeom prst="rect">
            <a:avLst/>
          </a:prstGeom>
        </p:spPr>
      </p:pic>
      <p:sp>
        <p:nvSpPr>
          <p:cNvPr id="15" name="Kommentar i oval 14"/>
          <p:cNvSpPr/>
          <p:nvPr/>
        </p:nvSpPr>
        <p:spPr>
          <a:xfrm>
            <a:off x="5747063" y="307339"/>
            <a:ext cx="2696794" cy="2300419"/>
          </a:xfrm>
          <a:prstGeom prst="wedgeEllipseCallout">
            <a:avLst>
              <a:gd name="adj1" fmla="val 40016"/>
              <a:gd name="adj2" fmla="val 14969"/>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200" b="1" dirty="0" smtClean="0">
                <a:solidFill>
                  <a:schemeClr val="tx1"/>
                </a:solidFill>
              </a:rPr>
              <a:t>Få stilpoäng!</a:t>
            </a:r>
          </a:p>
          <a:p>
            <a:pPr algn="ctr"/>
            <a:r>
              <a:rPr lang="sv-SE" sz="1600" dirty="0" smtClean="0">
                <a:solidFill>
                  <a:schemeClr val="tx1"/>
                </a:solidFill>
              </a:rPr>
              <a:t>Så här får du riktigt snygga möten mellan de broderade linjerna när du syr MOYOZASHI.</a:t>
            </a:r>
            <a:endParaRPr lang="sv-SE" sz="1600" dirty="0">
              <a:solidFill>
                <a:schemeClr val="tx1"/>
              </a:solidFill>
            </a:endParaRPr>
          </a:p>
        </p:txBody>
      </p:sp>
      <p:pic>
        <p:nvPicPr>
          <p:cNvPr id="12" name="Bildobjekt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8737" y="307339"/>
            <a:ext cx="3588759" cy="35887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Kommentar i oval 12"/>
          <p:cNvSpPr/>
          <p:nvPr/>
        </p:nvSpPr>
        <p:spPr>
          <a:xfrm>
            <a:off x="1225876" y="4046655"/>
            <a:ext cx="2743338" cy="1965309"/>
          </a:xfrm>
          <a:prstGeom prst="wedgeEllipseCallout">
            <a:avLst>
              <a:gd name="adj1" fmla="val -16934"/>
              <a:gd name="adj2" fmla="val -8067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sz="2200" b="1" dirty="0" smtClean="0"/>
              <a:t>Slipp rynkor!</a:t>
            </a:r>
            <a:r>
              <a:rPr lang="sv-SE" sz="2000" b="1" dirty="0"/>
              <a:t/>
            </a:r>
            <a:br>
              <a:rPr lang="sv-SE" sz="2000" b="1" dirty="0"/>
            </a:br>
            <a:r>
              <a:rPr lang="sv-SE" sz="1600" dirty="0" smtClean="0"/>
              <a:t>Lämna lite extra tråd som en ”ögla” på </a:t>
            </a:r>
            <a:r>
              <a:rPr lang="sv-SE" sz="1600" u="sng" dirty="0" smtClean="0"/>
              <a:t>baksidan</a:t>
            </a:r>
            <a:r>
              <a:rPr lang="sv-SE" sz="1600" dirty="0" smtClean="0"/>
              <a:t> i varje hörn så drar inte tyget ihop sig.</a:t>
            </a:r>
            <a:endParaRPr lang="sv-SE" sz="1600" dirty="0"/>
          </a:p>
        </p:txBody>
      </p:sp>
    </p:spTree>
    <p:extLst>
      <p:ext uri="{BB962C8B-B14F-4D97-AF65-F5344CB8AC3E}">
        <p14:creationId xmlns:p14="http://schemas.microsoft.com/office/powerpoint/2010/main" val="1139227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10</a:t>
            </a:fld>
            <a:endParaRPr lang="sv-SE"/>
          </a:p>
        </p:txBody>
      </p:sp>
      <p:pic>
        <p:nvPicPr>
          <p:cNvPr id="15" name="Bildobjekt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2246" y="2245810"/>
            <a:ext cx="4224894" cy="4224894"/>
          </a:xfrm>
          <a:prstGeom prst="rect">
            <a:avLst/>
          </a:prstGeom>
        </p:spPr>
      </p:pic>
      <p:sp>
        <p:nvSpPr>
          <p:cNvPr id="20" name="Rektangel 19"/>
          <p:cNvSpPr/>
          <p:nvPr/>
        </p:nvSpPr>
        <p:spPr>
          <a:xfrm>
            <a:off x="483064" y="4100824"/>
            <a:ext cx="3710781" cy="2369880"/>
          </a:xfrm>
          <a:prstGeom prst="rect">
            <a:avLst/>
          </a:prstGeom>
          <a:solidFill>
            <a:schemeClr val="accent5">
              <a:lumMod val="75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2000" b="1" dirty="0" smtClean="0">
                <a:solidFill>
                  <a:schemeClr val="bg1"/>
                </a:solidFill>
              </a:rPr>
              <a:t>KALKERINGSPAPPER</a:t>
            </a:r>
            <a:r>
              <a:rPr lang="sv-SE" sz="1600" dirty="0" smtClean="0">
                <a:solidFill>
                  <a:schemeClr val="bg1"/>
                </a:solidFill>
              </a:rPr>
              <a:t/>
            </a:r>
            <a:br>
              <a:rPr lang="sv-SE" sz="1600" dirty="0" smtClean="0">
                <a:solidFill>
                  <a:schemeClr val="bg1"/>
                </a:solidFill>
              </a:rPr>
            </a:br>
            <a:endParaRPr lang="sv-SE" sz="1600" dirty="0" smtClean="0">
              <a:solidFill>
                <a:schemeClr val="bg1"/>
              </a:solidFill>
            </a:endParaRPr>
          </a:p>
          <a:p>
            <a:r>
              <a:rPr lang="sv-SE" sz="1600" dirty="0" smtClean="0">
                <a:solidFill>
                  <a:schemeClr val="bg1"/>
                </a:solidFill>
              </a:rPr>
              <a:t>1.</a:t>
            </a:r>
            <a:r>
              <a:rPr lang="sv-SE" sz="1600" dirty="0">
                <a:solidFill>
                  <a:schemeClr val="bg1"/>
                </a:solidFill>
              </a:rPr>
              <a:t> Nåla fast </a:t>
            </a:r>
            <a:r>
              <a:rPr lang="sv-SE" sz="1600" dirty="0" smtClean="0">
                <a:solidFill>
                  <a:schemeClr val="bg1"/>
                </a:solidFill>
              </a:rPr>
              <a:t>mönstret </a:t>
            </a:r>
            <a:r>
              <a:rPr lang="sv-SE" sz="1600" dirty="0">
                <a:solidFill>
                  <a:schemeClr val="bg1"/>
                </a:solidFill>
              </a:rPr>
              <a:t>i </a:t>
            </a:r>
            <a:r>
              <a:rPr lang="sv-SE" sz="1600" dirty="0" smtClean="0">
                <a:solidFill>
                  <a:schemeClr val="bg1"/>
                </a:solidFill>
              </a:rPr>
              <a:t>tyget.</a:t>
            </a:r>
            <a:endParaRPr lang="sv-SE" sz="1600" dirty="0">
              <a:solidFill>
                <a:schemeClr val="bg1"/>
              </a:solidFill>
            </a:endParaRPr>
          </a:p>
          <a:p>
            <a:endParaRPr lang="sv-SE" sz="1600" dirty="0" smtClean="0">
              <a:solidFill>
                <a:schemeClr val="bg1"/>
              </a:solidFill>
            </a:endParaRPr>
          </a:p>
          <a:p>
            <a:r>
              <a:rPr lang="sv-SE" sz="1600" dirty="0" smtClean="0">
                <a:solidFill>
                  <a:schemeClr val="bg1"/>
                </a:solidFill>
              </a:rPr>
              <a:t>2. Lägg </a:t>
            </a:r>
            <a:r>
              <a:rPr lang="sv-SE" sz="1600" dirty="0" err="1" smtClean="0">
                <a:solidFill>
                  <a:schemeClr val="bg1"/>
                </a:solidFill>
              </a:rPr>
              <a:t>kalkeringspappret</a:t>
            </a:r>
            <a:r>
              <a:rPr lang="sv-SE" sz="1600" dirty="0" smtClean="0">
                <a:solidFill>
                  <a:schemeClr val="bg1"/>
                </a:solidFill>
              </a:rPr>
              <a:t> under mönstret med den färgade sidan mot tyget </a:t>
            </a:r>
            <a:br>
              <a:rPr lang="sv-SE" sz="1600" dirty="0" smtClean="0">
                <a:solidFill>
                  <a:schemeClr val="bg1"/>
                </a:solidFill>
              </a:rPr>
            </a:br>
            <a:r>
              <a:rPr lang="sv-SE" sz="1600" dirty="0" smtClean="0">
                <a:solidFill>
                  <a:schemeClr val="bg1"/>
                </a:solidFill>
              </a:rPr>
              <a:t/>
            </a:r>
            <a:br>
              <a:rPr lang="sv-SE" sz="1600" dirty="0" smtClean="0">
                <a:solidFill>
                  <a:schemeClr val="bg1"/>
                </a:solidFill>
              </a:rPr>
            </a:br>
            <a:r>
              <a:rPr lang="sv-SE" sz="1600" dirty="0" smtClean="0">
                <a:solidFill>
                  <a:schemeClr val="bg1"/>
                </a:solidFill>
              </a:rPr>
              <a:t>3. Fyll i alla linjer med en penna eller ett sporrhjul.</a:t>
            </a:r>
            <a:endParaRPr lang="sv-SE" sz="1600" dirty="0">
              <a:solidFill>
                <a:schemeClr val="bg1"/>
              </a:solidFill>
            </a:endParaRPr>
          </a:p>
        </p:txBody>
      </p:sp>
      <p:sp>
        <p:nvSpPr>
          <p:cNvPr id="13" name="Rubrik 1"/>
          <p:cNvSpPr txBox="1">
            <a:spLocks/>
          </p:cNvSpPr>
          <p:nvPr/>
        </p:nvSpPr>
        <p:spPr>
          <a:xfrm>
            <a:off x="455139" y="400167"/>
            <a:ext cx="7321510" cy="796636"/>
          </a:xfrm>
          <a:prstGeom prst="rect">
            <a:avLst/>
          </a:prstGeom>
          <a:no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sv-SE" sz="4400" dirty="0" smtClean="0"/>
              <a:t>Markera på tyg</a:t>
            </a:r>
            <a:endParaRPr lang="sv-SE" sz="4400" dirty="0"/>
          </a:p>
        </p:txBody>
      </p:sp>
      <p:sp>
        <p:nvSpPr>
          <p:cNvPr id="14" name="Rektangel 13"/>
          <p:cNvSpPr/>
          <p:nvPr/>
        </p:nvSpPr>
        <p:spPr>
          <a:xfrm>
            <a:off x="530256" y="1196803"/>
            <a:ext cx="2902231" cy="774687"/>
          </a:xfrm>
          <a:prstGeom prst="rect">
            <a:avLst/>
          </a:prstGeom>
          <a:solidFill>
            <a:schemeClr val="accent5">
              <a:lumMod val="20000"/>
              <a:lumOff val="80000"/>
            </a:schemeClr>
          </a:solidFill>
          <a:ln>
            <a:solidFill>
              <a:schemeClr val="tx1"/>
            </a:solidFill>
            <a:prstDash val="lgDash"/>
          </a:ln>
          <a:effectLst/>
        </p:spPr>
        <p:style>
          <a:lnRef idx="2">
            <a:schemeClr val="accent5"/>
          </a:lnRef>
          <a:fillRef idx="1">
            <a:schemeClr val="lt1"/>
          </a:fillRef>
          <a:effectRef idx="0">
            <a:schemeClr val="accent5"/>
          </a:effectRef>
          <a:fontRef idx="minor">
            <a:schemeClr val="dk1"/>
          </a:fontRef>
        </p:style>
        <p:txBody>
          <a:bodyPr wrap="square">
            <a:spAutoFit/>
          </a:bodyPr>
          <a:lstStyle/>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smtClean="0">
                <a:solidFill>
                  <a:prstClr val="black"/>
                </a:solidFill>
              </a:rPr>
              <a:t>Innan du börjar brodera kan det vara bra att markera ett mönster eller ett rutnät på tyget. </a:t>
            </a:r>
            <a:endParaRPr lang="sv-SE" sz="1400" i="1" dirty="0" smtClean="0">
              <a:solidFill>
                <a:prstClr val="black"/>
              </a:solidFill>
            </a:endParaRPr>
          </a:p>
        </p:txBody>
      </p:sp>
      <p:sp>
        <p:nvSpPr>
          <p:cNvPr id="16" name="10-uddig stjärna 15"/>
          <p:cNvSpPr/>
          <p:nvPr/>
        </p:nvSpPr>
        <p:spPr>
          <a:xfrm>
            <a:off x="3222354" y="2091776"/>
            <a:ext cx="1942981" cy="1734728"/>
          </a:xfrm>
          <a:prstGeom prst="star10">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smtClean="0"/>
              <a:t>Används ofta för att brodera </a:t>
            </a:r>
            <a:r>
              <a:rPr lang="sv-SE" sz="1600" b="1" dirty="0" smtClean="0"/>
              <a:t>MOYOZASHI</a:t>
            </a:r>
            <a:endParaRPr lang="sv-SE" sz="3600" b="1" dirty="0"/>
          </a:p>
        </p:txBody>
      </p:sp>
      <p:sp>
        <p:nvSpPr>
          <p:cNvPr id="17" name="Kommentar i oval 16"/>
          <p:cNvSpPr/>
          <p:nvPr/>
        </p:nvSpPr>
        <p:spPr>
          <a:xfrm>
            <a:off x="5252275" y="152466"/>
            <a:ext cx="4344162" cy="2499328"/>
          </a:xfrm>
          <a:prstGeom prst="wedgeEllipseCallout">
            <a:avLst>
              <a:gd name="adj1" fmla="val -24389"/>
              <a:gd name="adj2" fmla="val 61141"/>
            </a:avLst>
          </a:prstGeom>
          <a:solidFill>
            <a:schemeClr val="accent6">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b="1" dirty="0" smtClean="0"/>
              <a:t>MÖNSTER</a:t>
            </a:r>
            <a:r>
              <a:rPr lang="sv-SE" sz="2000" b="1" dirty="0"/>
              <a:t/>
            </a:r>
            <a:br>
              <a:rPr lang="sv-SE" sz="2000" b="1" dirty="0"/>
            </a:br>
            <a:r>
              <a:rPr lang="sv-SE" sz="1600" dirty="0" smtClean="0"/>
              <a:t>Det finns en uppsjö av gratis </a:t>
            </a:r>
            <a:r>
              <a:rPr lang="sv-SE" sz="1600" dirty="0" err="1" smtClean="0"/>
              <a:t>sashikomönster</a:t>
            </a:r>
            <a:r>
              <a:rPr lang="sv-SE" sz="1600" dirty="0" smtClean="0"/>
              <a:t> på nätet. Följ länken bredvid bilden för att se några av dem. </a:t>
            </a:r>
            <a:br>
              <a:rPr lang="sv-SE" sz="1600" dirty="0" smtClean="0"/>
            </a:br>
            <a:r>
              <a:rPr lang="sv-SE" sz="1600" dirty="0" smtClean="0"/>
              <a:t/>
            </a:r>
            <a:br>
              <a:rPr lang="sv-SE" sz="1600" dirty="0" smtClean="0"/>
            </a:br>
            <a:r>
              <a:rPr lang="sv-SE" sz="1600" dirty="0" smtClean="0"/>
              <a:t>Du kan också inspireras av din omgivning och rita egna mönster. Mönster finns överallt!</a:t>
            </a:r>
            <a:endParaRPr lang="sv-SE" sz="1600" dirty="0"/>
          </a:p>
        </p:txBody>
      </p:sp>
      <p:sp>
        <p:nvSpPr>
          <p:cNvPr id="19" name="Rektangel 18"/>
          <p:cNvSpPr/>
          <p:nvPr/>
        </p:nvSpPr>
        <p:spPr>
          <a:xfrm rot="5400000">
            <a:off x="7669864" y="4615178"/>
            <a:ext cx="3523707" cy="461665"/>
          </a:xfrm>
          <a:prstGeom prst="rect">
            <a:avLst/>
          </a:prstGeom>
        </p:spPr>
        <p:txBody>
          <a:bodyPr wrap="square">
            <a:spAutoFit/>
          </a:bodyPr>
          <a:lstStyle/>
          <a:p>
            <a:r>
              <a:rPr lang="en-US" sz="1200" dirty="0" err="1" smtClean="0">
                <a:hlinkClick r:id="rId3"/>
              </a:rPr>
              <a:t>Mönstret</a:t>
            </a:r>
            <a:r>
              <a:rPr lang="en-US" sz="1200" dirty="0" smtClean="0">
                <a:hlinkClick r:id="rId3"/>
              </a:rPr>
              <a:t> </a:t>
            </a:r>
            <a:r>
              <a:rPr lang="en-US" sz="1200" dirty="0" err="1" smtClean="0">
                <a:hlinkClick r:id="rId3"/>
              </a:rPr>
              <a:t>hämtat</a:t>
            </a:r>
            <a:r>
              <a:rPr lang="en-US" sz="1200" dirty="0" smtClean="0">
                <a:hlinkClick r:id="rId3"/>
              </a:rPr>
              <a:t> </a:t>
            </a:r>
            <a:r>
              <a:rPr lang="en-US" sz="1200" dirty="0" err="1" smtClean="0">
                <a:hlinkClick r:id="rId3"/>
              </a:rPr>
              <a:t>från</a:t>
            </a:r>
            <a:r>
              <a:rPr lang="en-US" sz="1200" dirty="0" smtClean="0">
                <a:hlinkClick r:id="rId3"/>
              </a:rPr>
              <a:t>: https://blog.fabrics-store.com/</a:t>
            </a:r>
            <a:br>
              <a:rPr lang="en-US" sz="1200" dirty="0" smtClean="0">
                <a:hlinkClick r:id="rId3"/>
              </a:rPr>
            </a:br>
            <a:r>
              <a:rPr lang="en-US" sz="1200" dirty="0" smtClean="0">
                <a:hlinkClick r:id="rId3"/>
              </a:rPr>
              <a:t>2017/08/08/</a:t>
            </a:r>
            <a:r>
              <a:rPr lang="en-US" sz="1200" dirty="0" err="1" smtClean="0">
                <a:hlinkClick r:id="rId3"/>
              </a:rPr>
              <a:t>sashiko</a:t>
            </a:r>
            <a:r>
              <a:rPr lang="en-US" sz="1200" dirty="0" smtClean="0">
                <a:hlinkClick r:id="rId3"/>
              </a:rPr>
              <a:t>-embroidery-tutorial/</a:t>
            </a:r>
            <a:endParaRPr lang="sv-SE" sz="1200" dirty="0"/>
          </a:p>
        </p:txBody>
      </p:sp>
    </p:spTree>
    <p:extLst>
      <p:ext uri="{BB962C8B-B14F-4D97-AF65-F5344CB8AC3E}">
        <p14:creationId xmlns:p14="http://schemas.microsoft.com/office/powerpoint/2010/main" val="2230190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8637" y="5747904"/>
            <a:ext cx="1110096" cy="1110096"/>
          </a:xfrm>
          <a:prstGeom prst="rect">
            <a:avLst/>
          </a:prstGeom>
        </p:spPr>
      </p:pic>
      <p:sp>
        <p:nvSpPr>
          <p:cNvPr id="2" name="Platshållare för bildnummer 1"/>
          <p:cNvSpPr>
            <a:spLocks noGrp="1"/>
          </p:cNvSpPr>
          <p:nvPr>
            <p:ph type="sldNum" sz="quarter" idx="12"/>
          </p:nvPr>
        </p:nvSpPr>
        <p:spPr/>
        <p:txBody>
          <a:bodyPr/>
          <a:lstStyle/>
          <a:p>
            <a:fld id="{1E32D231-9929-4AC2-BEE4-786B41937F3B}" type="slidenum">
              <a:rPr lang="sv-SE" smtClean="0"/>
              <a:t>11</a:t>
            </a:fld>
            <a:endParaRPr lang="sv-SE"/>
          </a:p>
        </p:txBody>
      </p:sp>
      <p:pic>
        <p:nvPicPr>
          <p:cNvPr id="7" name="Bildobjekt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4383" y="144676"/>
            <a:ext cx="2411314" cy="2411314"/>
          </a:xfrm>
          <a:prstGeom prst="rect">
            <a:avLst/>
          </a:prstGeom>
        </p:spPr>
      </p:pic>
      <p:sp>
        <p:nvSpPr>
          <p:cNvPr id="8" name="Rektangel 7"/>
          <p:cNvSpPr/>
          <p:nvPr/>
        </p:nvSpPr>
        <p:spPr>
          <a:xfrm>
            <a:off x="641143" y="144676"/>
            <a:ext cx="3431737" cy="4031873"/>
          </a:xfrm>
          <a:prstGeom prst="rect">
            <a:avLst/>
          </a:prstGeom>
          <a:solidFill>
            <a:schemeClr val="accent1">
              <a:lumMod val="40000"/>
              <a:lumOff val="6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2000" b="1" dirty="0" smtClean="0"/>
              <a:t>GÖR ETT RUTNÄT</a:t>
            </a:r>
            <a:br>
              <a:rPr lang="sv-SE" sz="2000" b="1" dirty="0" smtClean="0"/>
            </a:br>
            <a:endParaRPr lang="sv-SE" sz="2000" b="1" dirty="0" smtClean="0"/>
          </a:p>
          <a:p>
            <a:r>
              <a:rPr lang="sv-SE" sz="1400" i="1" dirty="0" smtClean="0"/>
              <a:t>Du kan markera på olika sätt. Ett användbart sätt är att rita upp ett rutnät direkt på tyget. Du behöver en tygkrita (eller tygmarkeringspenna) och en linjal.</a:t>
            </a:r>
          </a:p>
          <a:p>
            <a:endParaRPr lang="sv-SE" sz="1600" dirty="0"/>
          </a:p>
          <a:p>
            <a:r>
              <a:rPr lang="sv-SE" sz="1600" dirty="0" smtClean="0"/>
              <a:t>1. Rita upp en ram på tyget och gör tvärmarkeringar vid exempelvis varje cm. </a:t>
            </a:r>
            <a:r>
              <a:rPr lang="sv-SE" sz="1400" i="1" dirty="0"/>
              <a:t>(</a:t>
            </a:r>
            <a:r>
              <a:rPr lang="sv-SE" sz="1400" i="1" dirty="0" smtClean="0"/>
              <a:t>På bilden har jag markerat vid 0,5 cm)</a:t>
            </a:r>
            <a:endParaRPr lang="sv-SE" sz="1600" dirty="0"/>
          </a:p>
          <a:p>
            <a:r>
              <a:rPr lang="sv-SE" sz="1600" dirty="0"/>
              <a:t/>
            </a:r>
            <a:br>
              <a:rPr lang="sv-SE" sz="1600" dirty="0"/>
            </a:br>
            <a:r>
              <a:rPr lang="sv-SE" sz="1600" dirty="0" smtClean="0"/>
              <a:t>2. Dra lodräta linjer mellan markeringarna.</a:t>
            </a:r>
            <a:br>
              <a:rPr lang="sv-SE" sz="1600" dirty="0" smtClean="0"/>
            </a:br>
            <a:endParaRPr lang="sv-SE" sz="1600" dirty="0" smtClean="0"/>
          </a:p>
          <a:p>
            <a:r>
              <a:rPr lang="sv-SE" sz="1600" dirty="0" smtClean="0"/>
              <a:t>3. Dra vågräta linjer mellan markeringarna.</a:t>
            </a:r>
          </a:p>
        </p:txBody>
      </p:sp>
      <p:pic>
        <p:nvPicPr>
          <p:cNvPr id="9" name="Bildobjekt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8923" y="144676"/>
            <a:ext cx="2411314" cy="2411314"/>
          </a:xfrm>
          <a:prstGeom prst="rect">
            <a:avLst/>
          </a:prstGeom>
        </p:spPr>
      </p:pic>
      <p:pic>
        <p:nvPicPr>
          <p:cNvPr id="10" name="Bildobjekt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8923" y="2826886"/>
            <a:ext cx="2400430" cy="2400430"/>
          </a:xfrm>
          <a:prstGeom prst="rect">
            <a:avLst/>
          </a:prstGeom>
        </p:spPr>
      </p:pic>
      <p:sp>
        <p:nvSpPr>
          <p:cNvPr id="11" name="Ellips 10"/>
          <p:cNvSpPr/>
          <p:nvPr/>
        </p:nvSpPr>
        <p:spPr>
          <a:xfrm>
            <a:off x="5690040" y="2050535"/>
            <a:ext cx="665018" cy="637309"/>
          </a:xfrm>
          <a:prstGeom prst="ellipse">
            <a:avLst/>
          </a:prstGeom>
          <a:solidFill>
            <a:srgbClr val="EA6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sp>
        <p:nvSpPr>
          <p:cNvPr id="12" name="Ellips 11"/>
          <p:cNvSpPr/>
          <p:nvPr/>
        </p:nvSpPr>
        <p:spPr>
          <a:xfrm>
            <a:off x="6979147" y="2050536"/>
            <a:ext cx="665018" cy="637309"/>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2</a:t>
            </a:r>
          </a:p>
        </p:txBody>
      </p:sp>
      <p:sp>
        <p:nvSpPr>
          <p:cNvPr id="13" name="Ellips 12"/>
          <p:cNvSpPr/>
          <p:nvPr/>
        </p:nvSpPr>
        <p:spPr>
          <a:xfrm>
            <a:off x="6881970" y="2995145"/>
            <a:ext cx="665018" cy="63730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3</a:t>
            </a:r>
          </a:p>
        </p:txBody>
      </p:sp>
      <p:sp>
        <p:nvSpPr>
          <p:cNvPr id="15" name="10-uddig stjärna 14"/>
          <p:cNvSpPr/>
          <p:nvPr/>
        </p:nvSpPr>
        <p:spPr>
          <a:xfrm>
            <a:off x="7757642" y="4630848"/>
            <a:ext cx="1942981" cy="1734728"/>
          </a:xfrm>
          <a:prstGeom prst="star10">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smtClean="0">
                <a:solidFill>
                  <a:schemeClr val="tx1"/>
                </a:solidFill>
              </a:rPr>
              <a:t>Rutnät används ofta för att brodera </a:t>
            </a:r>
            <a:r>
              <a:rPr lang="sv-SE" sz="1600" b="1" dirty="0" smtClean="0">
                <a:solidFill>
                  <a:schemeClr val="tx1"/>
                </a:solidFill>
              </a:rPr>
              <a:t>HITOMEZASHI</a:t>
            </a:r>
            <a:endParaRPr lang="sv-SE" sz="3600" b="1" dirty="0">
              <a:solidFill>
                <a:schemeClr val="tx1"/>
              </a:solidFill>
            </a:endParaRPr>
          </a:p>
        </p:txBody>
      </p:sp>
      <p:sp>
        <p:nvSpPr>
          <p:cNvPr id="19" name="Ellips 18"/>
          <p:cNvSpPr/>
          <p:nvPr/>
        </p:nvSpPr>
        <p:spPr>
          <a:xfrm>
            <a:off x="4299833" y="2890131"/>
            <a:ext cx="2460896" cy="2460896"/>
          </a:xfrm>
          <a:prstGeom prst="ellipse">
            <a:avLst/>
          </a:prstGeom>
          <a:blipFill>
            <a:blip r:embed="rId6"/>
            <a:srcRect/>
            <a:stretch>
              <a:fillRect l="-2000" r="-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0" name="Kommentar i oval 19"/>
          <p:cNvSpPr/>
          <p:nvPr/>
        </p:nvSpPr>
        <p:spPr>
          <a:xfrm>
            <a:off x="265758" y="4400434"/>
            <a:ext cx="4344162" cy="2233120"/>
          </a:xfrm>
          <a:prstGeom prst="wedgeEllipseCallout">
            <a:avLst>
              <a:gd name="adj1" fmla="val 54932"/>
              <a:gd name="adj2" fmla="val -37693"/>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b="1" dirty="0"/>
              <a:t>FÖR EN </a:t>
            </a:r>
            <a:r>
              <a:rPr lang="sv-SE" b="1" dirty="0" smtClean="0"/>
              <a:t>SNABBARE START</a:t>
            </a:r>
            <a:r>
              <a:rPr lang="sv-SE" sz="2000" b="1" dirty="0"/>
              <a:t/>
            </a:r>
            <a:br>
              <a:rPr lang="sv-SE" sz="2000" b="1" dirty="0"/>
            </a:br>
            <a:r>
              <a:rPr lang="sv-SE" sz="1600" dirty="0"/>
              <a:t>Är du ivrig och vill du börja sy på en gång? Välj då att brodera på </a:t>
            </a:r>
            <a:r>
              <a:rPr lang="sv-SE" sz="2000" b="1" dirty="0" err="1"/>
              <a:t>aidaväv</a:t>
            </a:r>
            <a:r>
              <a:rPr lang="sv-SE" sz="2000" b="1" dirty="0"/>
              <a:t> </a:t>
            </a:r>
            <a:r>
              <a:rPr lang="sv-SE" sz="1600" dirty="0"/>
              <a:t>(tyg för korsstygn) som </a:t>
            </a:r>
            <a:r>
              <a:rPr lang="sv-SE" sz="1600" dirty="0" err="1"/>
              <a:t>pga</a:t>
            </a:r>
            <a:r>
              <a:rPr lang="sv-SE" sz="1600" dirty="0"/>
              <a:t> sin vävstruktur redan har ett tydligt rutnät. Då slipper du markera på tyget!</a:t>
            </a:r>
          </a:p>
        </p:txBody>
      </p:sp>
    </p:spTree>
    <p:extLst>
      <p:ext uri="{BB962C8B-B14F-4D97-AF65-F5344CB8AC3E}">
        <p14:creationId xmlns:p14="http://schemas.microsoft.com/office/powerpoint/2010/main" val="9745007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Platshållare för bildnummer 13"/>
          <p:cNvSpPr>
            <a:spLocks noGrp="1"/>
          </p:cNvSpPr>
          <p:nvPr>
            <p:ph type="sldNum" sz="quarter" idx="12"/>
          </p:nvPr>
        </p:nvSpPr>
        <p:spPr/>
        <p:txBody>
          <a:bodyPr/>
          <a:lstStyle/>
          <a:p>
            <a:fld id="{1E32D231-9929-4AC2-BEE4-786B41937F3B}" type="slidenum">
              <a:rPr lang="sv-SE" smtClean="0"/>
              <a:t>12</a:t>
            </a:fld>
            <a:endParaRPr lang="sv-SE"/>
          </a:p>
        </p:txBody>
      </p:sp>
      <p:sp>
        <p:nvSpPr>
          <p:cNvPr id="4" name="Rubrik 1"/>
          <p:cNvSpPr txBox="1">
            <a:spLocks/>
          </p:cNvSpPr>
          <p:nvPr/>
        </p:nvSpPr>
        <p:spPr>
          <a:xfrm>
            <a:off x="-118872" y="3194488"/>
            <a:ext cx="972007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endParaRPr lang="sv-SE" dirty="0"/>
          </a:p>
        </p:txBody>
      </p:sp>
      <p:sp>
        <p:nvSpPr>
          <p:cNvPr id="5" name="Rubrik 1"/>
          <p:cNvSpPr txBox="1">
            <a:spLocks/>
          </p:cNvSpPr>
          <p:nvPr/>
        </p:nvSpPr>
        <p:spPr>
          <a:xfrm>
            <a:off x="472556" y="384074"/>
            <a:ext cx="7321510" cy="3541244"/>
          </a:xfrm>
          <a:prstGeom prst="rect">
            <a:avLst/>
          </a:prstGeom>
          <a:no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sv-SE" sz="4400" dirty="0" smtClean="0"/>
              <a:t>Starta upp</a:t>
            </a:r>
          </a:p>
          <a:p>
            <a:endParaRPr lang="sv-SE" sz="4400" dirty="0"/>
          </a:p>
          <a:p>
            <a:endParaRPr lang="sv-SE" sz="4400" dirty="0" smtClean="0"/>
          </a:p>
          <a:p>
            <a:endParaRPr lang="sv-SE" sz="4400" dirty="0"/>
          </a:p>
          <a:p>
            <a:endParaRPr lang="sv-SE" sz="4400" dirty="0" smtClean="0"/>
          </a:p>
          <a:p>
            <a:endParaRPr lang="sv-SE" sz="4400" dirty="0"/>
          </a:p>
        </p:txBody>
      </p:sp>
      <p:sp>
        <p:nvSpPr>
          <p:cNvPr id="22" name="Rektangel 21"/>
          <p:cNvSpPr/>
          <p:nvPr/>
        </p:nvSpPr>
        <p:spPr>
          <a:xfrm>
            <a:off x="526199" y="1200085"/>
            <a:ext cx="3113646" cy="535531"/>
          </a:xfrm>
          <a:prstGeom prst="rect">
            <a:avLst/>
          </a:prstGeom>
          <a:solidFill>
            <a:schemeClr val="accent5">
              <a:lumMod val="20000"/>
              <a:lumOff val="80000"/>
            </a:schemeClr>
          </a:solidFill>
          <a:ln>
            <a:solidFill>
              <a:schemeClr val="tx1"/>
            </a:solidFill>
            <a:prstDash val="lgDash"/>
          </a:ln>
          <a:effectLst/>
        </p:spPr>
        <p:style>
          <a:lnRef idx="2">
            <a:schemeClr val="accent5"/>
          </a:lnRef>
          <a:fillRef idx="1">
            <a:schemeClr val="lt1"/>
          </a:fillRef>
          <a:effectRef idx="0">
            <a:schemeClr val="accent5"/>
          </a:effectRef>
          <a:fontRef idx="minor">
            <a:schemeClr val="dk1"/>
          </a:fontRef>
        </p:style>
        <p:txBody>
          <a:bodyPr wrap="square">
            <a:spAutoFit/>
          </a:bodyPr>
          <a:lstStyle/>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a:solidFill>
                  <a:prstClr val="black"/>
                </a:solidFill>
              </a:rPr>
              <a:t>Det finns flera sätt att starta upp ett broderi. Här ger jag två </a:t>
            </a:r>
            <a:r>
              <a:rPr lang="sv-SE" sz="1600" i="1" dirty="0" smtClean="0">
                <a:solidFill>
                  <a:prstClr val="black"/>
                </a:solidFill>
              </a:rPr>
              <a:t>förslag.</a:t>
            </a:r>
            <a:endParaRPr lang="sv-SE" sz="1400" i="1" dirty="0" smtClean="0">
              <a:solidFill>
                <a:prstClr val="black"/>
              </a:solidFill>
            </a:endParaRPr>
          </a:p>
        </p:txBody>
      </p:sp>
      <p:pic>
        <p:nvPicPr>
          <p:cNvPr id="20" name="Bildobjekt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21414" y="3003938"/>
            <a:ext cx="3380332" cy="33803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ktangel 22"/>
          <p:cNvSpPr/>
          <p:nvPr/>
        </p:nvSpPr>
        <p:spPr>
          <a:xfrm>
            <a:off x="472556" y="4883623"/>
            <a:ext cx="2611422" cy="1311128"/>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defTabSz="914400">
              <a:lnSpc>
                <a:spcPct val="90000"/>
              </a:lnSpc>
              <a:spcBef>
                <a:spcPts val="1200"/>
              </a:spcBef>
              <a:spcAft>
                <a:spcPts val="200"/>
              </a:spcAft>
              <a:buClr>
                <a:srgbClr val="99CB38"/>
              </a:buClr>
              <a:buSzPct val="100000"/>
            </a:pPr>
            <a:r>
              <a:rPr lang="sv-SE" sz="1600" dirty="0">
                <a:solidFill>
                  <a:schemeClr val="bg1"/>
                </a:solidFill>
              </a:rPr>
              <a:t> Det</a:t>
            </a:r>
            <a:r>
              <a:rPr lang="sv-SE" dirty="0">
                <a:solidFill>
                  <a:schemeClr val="bg1"/>
                </a:solidFill>
              </a:rPr>
              <a:t> </a:t>
            </a:r>
            <a:r>
              <a:rPr lang="sv-SE" sz="2400" dirty="0">
                <a:solidFill>
                  <a:schemeClr val="bg1"/>
                </a:solidFill>
              </a:rPr>
              <a:t>snabbaste </a:t>
            </a:r>
            <a:r>
              <a:rPr lang="sv-SE" sz="2400" dirty="0" smtClean="0">
                <a:solidFill>
                  <a:schemeClr val="bg1"/>
                </a:solidFill>
              </a:rPr>
              <a:t>sättet </a:t>
            </a:r>
            <a:r>
              <a:rPr lang="sv-SE" sz="1600" dirty="0" smtClean="0">
                <a:solidFill>
                  <a:schemeClr val="bg1"/>
                </a:solidFill>
              </a:rPr>
              <a:t>är </a:t>
            </a:r>
            <a:r>
              <a:rPr lang="sv-SE" sz="1600" dirty="0">
                <a:solidFill>
                  <a:schemeClr val="bg1"/>
                </a:solidFill>
              </a:rPr>
              <a:t>att göra en knut i ena änden av tråden. Börja sy från baksidan så att knuten inte syns. </a:t>
            </a:r>
          </a:p>
        </p:txBody>
      </p:sp>
      <p:pic>
        <p:nvPicPr>
          <p:cNvPr id="24" name="Bildobjekt 23"/>
          <p:cNvPicPr>
            <a:picLocks noChangeAspect="1"/>
          </p:cNvPicPr>
          <p:nvPr/>
        </p:nvPicPr>
        <p:blipFill>
          <a:blip r:embed="rId3"/>
          <a:stretch>
            <a:fillRect/>
          </a:stretch>
        </p:blipFill>
        <p:spPr>
          <a:xfrm>
            <a:off x="4229120" y="159629"/>
            <a:ext cx="2388761" cy="1260599"/>
          </a:xfrm>
          <a:prstGeom prst="rect">
            <a:avLst/>
          </a:prstGeom>
        </p:spPr>
      </p:pic>
      <p:pic>
        <p:nvPicPr>
          <p:cNvPr id="25" name="Bildobjekt 24"/>
          <p:cNvPicPr>
            <a:picLocks noChangeAspect="1"/>
          </p:cNvPicPr>
          <p:nvPr/>
        </p:nvPicPr>
        <p:blipFill>
          <a:blip r:embed="rId4"/>
          <a:stretch>
            <a:fillRect/>
          </a:stretch>
        </p:blipFill>
        <p:spPr>
          <a:xfrm rot="16200000">
            <a:off x="7175173" y="-285568"/>
            <a:ext cx="2189124" cy="3079519"/>
          </a:xfrm>
          <a:prstGeom prst="rect">
            <a:avLst/>
          </a:prstGeom>
        </p:spPr>
      </p:pic>
      <p:sp>
        <p:nvSpPr>
          <p:cNvPr id="17" name="Ellips 16"/>
          <p:cNvSpPr/>
          <p:nvPr/>
        </p:nvSpPr>
        <p:spPr>
          <a:xfrm>
            <a:off x="5993140" y="358201"/>
            <a:ext cx="482889" cy="456155"/>
          </a:xfrm>
          <a:prstGeom prst="ellipse">
            <a:avLst/>
          </a:prstGeom>
          <a:solidFill>
            <a:srgbClr val="EA6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pic>
        <p:nvPicPr>
          <p:cNvPr id="26" name="Bildobjekt 25"/>
          <p:cNvPicPr>
            <a:picLocks noChangeAspect="1"/>
          </p:cNvPicPr>
          <p:nvPr/>
        </p:nvPicPr>
        <p:blipFill>
          <a:blip r:embed="rId5"/>
          <a:stretch>
            <a:fillRect/>
          </a:stretch>
        </p:blipFill>
        <p:spPr>
          <a:xfrm>
            <a:off x="6738280" y="2502330"/>
            <a:ext cx="3095045" cy="1834539"/>
          </a:xfrm>
          <a:prstGeom prst="rect">
            <a:avLst/>
          </a:prstGeom>
        </p:spPr>
      </p:pic>
      <p:sp>
        <p:nvSpPr>
          <p:cNvPr id="27" name="Rektangel 26"/>
          <p:cNvSpPr/>
          <p:nvPr/>
        </p:nvSpPr>
        <p:spPr>
          <a:xfrm>
            <a:off x="4229120" y="1491465"/>
            <a:ext cx="2420391" cy="2846933"/>
          </a:xfrm>
          <a:prstGeom prst="rect">
            <a:avLst/>
          </a:prstGeom>
          <a:solidFill>
            <a:srgbClr val="EA64AD"/>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smtClean="0">
                <a:solidFill>
                  <a:schemeClr val="bg1"/>
                </a:solidFill>
              </a:rPr>
              <a:t>Det här sättet tar längre tid men ger en snyggare baksida:</a:t>
            </a:r>
          </a:p>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smtClean="0">
                <a:solidFill>
                  <a:schemeClr val="bg1"/>
                </a:solidFill>
              </a:rPr>
              <a:t>1. Gör knut på tråden och sy bakåt några stygn på linjen du tänker starta.</a:t>
            </a:r>
          </a:p>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smtClean="0">
                <a:solidFill>
                  <a:schemeClr val="bg1"/>
                </a:solidFill>
              </a:rPr>
              <a:t>2. Vänd och sy framåt i samma stygn.</a:t>
            </a:r>
          </a:p>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smtClean="0">
                <a:solidFill>
                  <a:schemeClr val="bg1"/>
                </a:solidFill>
              </a:rPr>
              <a:t>3. Klipp bort knuten när tråden sitter ordentligt.</a:t>
            </a:r>
            <a:endParaRPr lang="sv-SE" sz="1400" i="1" dirty="0" smtClean="0">
              <a:solidFill>
                <a:schemeClr val="bg1"/>
              </a:solidFill>
            </a:endParaRPr>
          </a:p>
        </p:txBody>
      </p:sp>
      <p:sp>
        <p:nvSpPr>
          <p:cNvPr id="28" name="Ellips 27"/>
          <p:cNvSpPr/>
          <p:nvPr/>
        </p:nvSpPr>
        <p:spPr>
          <a:xfrm>
            <a:off x="6898011" y="1815971"/>
            <a:ext cx="482889" cy="456155"/>
          </a:xfrm>
          <a:prstGeom prst="ellipse">
            <a:avLst/>
          </a:prstGeom>
          <a:solidFill>
            <a:srgbClr val="EA6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2</a:t>
            </a:r>
          </a:p>
        </p:txBody>
      </p:sp>
      <p:sp>
        <p:nvSpPr>
          <p:cNvPr id="29" name="Ellips 28"/>
          <p:cNvSpPr/>
          <p:nvPr/>
        </p:nvSpPr>
        <p:spPr>
          <a:xfrm>
            <a:off x="6898012" y="2584757"/>
            <a:ext cx="482889" cy="456155"/>
          </a:xfrm>
          <a:prstGeom prst="ellipse">
            <a:avLst/>
          </a:prstGeom>
          <a:solidFill>
            <a:srgbClr val="EA6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3</a:t>
            </a:r>
          </a:p>
        </p:txBody>
      </p:sp>
      <p:sp>
        <p:nvSpPr>
          <p:cNvPr id="30" name="10-uddig stjärna 29"/>
          <p:cNvSpPr/>
          <p:nvPr/>
        </p:nvSpPr>
        <p:spPr>
          <a:xfrm>
            <a:off x="3409538" y="5126214"/>
            <a:ext cx="1111790" cy="1068537"/>
          </a:xfrm>
          <a:prstGeom prst="star10">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smtClean="0"/>
              <a:t>Förslag </a:t>
            </a:r>
            <a:r>
              <a:rPr lang="sv-SE" sz="3600" dirty="0" smtClean="0"/>
              <a:t>1</a:t>
            </a:r>
            <a:endParaRPr lang="sv-SE" sz="3600" dirty="0"/>
          </a:p>
        </p:txBody>
      </p:sp>
      <p:sp>
        <p:nvSpPr>
          <p:cNvPr id="31" name="10-uddig stjärna 30"/>
          <p:cNvSpPr/>
          <p:nvPr/>
        </p:nvSpPr>
        <p:spPr>
          <a:xfrm>
            <a:off x="6833418" y="3720326"/>
            <a:ext cx="1111790" cy="1068537"/>
          </a:xfrm>
          <a:prstGeom prst="star10">
            <a:avLst/>
          </a:prstGeom>
          <a:solidFill>
            <a:srgbClr val="EA64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smtClean="0"/>
              <a:t>Förslag </a:t>
            </a:r>
            <a:r>
              <a:rPr lang="sv-SE" sz="3600" dirty="0" smtClean="0"/>
              <a:t>2</a:t>
            </a:r>
            <a:endParaRPr lang="sv-SE" sz="3600" dirty="0"/>
          </a:p>
        </p:txBody>
      </p:sp>
    </p:spTree>
    <p:extLst>
      <p:ext uri="{BB962C8B-B14F-4D97-AF65-F5344CB8AC3E}">
        <p14:creationId xmlns:p14="http://schemas.microsoft.com/office/powerpoint/2010/main" val="6418240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Platshållare för bildnummer 13"/>
          <p:cNvSpPr>
            <a:spLocks noGrp="1"/>
          </p:cNvSpPr>
          <p:nvPr>
            <p:ph type="sldNum" sz="quarter" idx="12"/>
          </p:nvPr>
        </p:nvSpPr>
        <p:spPr/>
        <p:txBody>
          <a:bodyPr/>
          <a:lstStyle/>
          <a:p>
            <a:fld id="{1E32D231-9929-4AC2-BEE4-786B41937F3B}" type="slidenum">
              <a:rPr lang="sv-SE" smtClean="0"/>
              <a:t>13</a:t>
            </a:fld>
            <a:endParaRPr lang="sv-SE"/>
          </a:p>
        </p:txBody>
      </p:sp>
      <p:sp>
        <p:nvSpPr>
          <p:cNvPr id="4" name="Rubrik 1"/>
          <p:cNvSpPr txBox="1">
            <a:spLocks/>
          </p:cNvSpPr>
          <p:nvPr/>
        </p:nvSpPr>
        <p:spPr>
          <a:xfrm>
            <a:off x="-118872" y="3194488"/>
            <a:ext cx="972007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endParaRPr lang="sv-SE" dirty="0"/>
          </a:p>
        </p:txBody>
      </p:sp>
      <p:sp>
        <p:nvSpPr>
          <p:cNvPr id="5" name="Rubrik 1"/>
          <p:cNvSpPr txBox="1">
            <a:spLocks/>
          </p:cNvSpPr>
          <p:nvPr/>
        </p:nvSpPr>
        <p:spPr>
          <a:xfrm>
            <a:off x="472556" y="426293"/>
            <a:ext cx="7321510" cy="3541244"/>
          </a:xfrm>
          <a:prstGeom prst="rect">
            <a:avLst/>
          </a:prstGeom>
          <a:noFill/>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sv-SE" sz="4400" dirty="0"/>
              <a:t>Fästa </a:t>
            </a:r>
            <a:r>
              <a:rPr lang="sv-SE" sz="4400" dirty="0" smtClean="0"/>
              <a:t>tråden</a:t>
            </a:r>
          </a:p>
          <a:p>
            <a:endParaRPr lang="sv-SE" sz="4400" dirty="0"/>
          </a:p>
          <a:p>
            <a:endParaRPr lang="sv-SE" sz="4400" dirty="0" smtClean="0"/>
          </a:p>
          <a:p>
            <a:endParaRPr lang="sv-SE" sz="4400" dirty="0"/>
          </a:p>
          <a:p>
            <a:endParaRPr lang="sv-SE" sz="4400" dirty="0" smtClean="0"/>
          </a:p>
          <a:p>
            <a:endParaRPr lang="sv-SE" sz="4400" dirty="0"/>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337657" y="2840167"/>
            <a:ext cx="3875783" cy="38757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Bildobjekt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046" y="661981"/>
            <a:ext cx="3668839" cy="3668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ktangel 15"/>
          <p:cNvSpPr/>
          <p:nvPr/>
        </p:nvSpPr>
        <p:spPr>
          <a:xfrm>
            <a:off x="530256" y="1205512"/>
            <a:ext cx="3504760" cy="1200329"/>
          </a:xfrm>
          <a:prstGeom prst="rect">
            <a:avLst/>
          </a:prstGeom>
          <a:solidFill>
            <a:schemeClr val="accent5">
              <a:lumMod val="20000"/>
              <a:lumOff val="80000"/>
            </a:schemeClr>
          </a:solidFill>
          <a:ln>
            <a:solidFill>
              <a:schemeClr val="tx1"/>
            </a:solidFill>
            <a:prstDash val="lgDash"/>
          </a:ln>
          <a:effectLst/>
        </p:spPr>
        <p:style>
          <a:lnRef idx="2">
            <a:schemeClr val="accent5"/>
          </a:lnRef>
          <a:fillRef idx="1">
            <a:schemeClr val="lt1"/>
          </a:fillRef>
          <a:effectRef idx="0">
            <a:schemeClr val="accent5"/>
          </a:effectRef>
          <a:fontRef idx="minor">
            <a:schemeClr val="dk1"/>
          </a:fontRef>
        </p:style>
        <p:txBody>
          <a:bodyPr wrap="square">
            <a:spAutoFit/>
          </a:bodyPr>
          <a:lstStyle/>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smtClean="0">
                <a:solidFill>
                  <a:prstClr val="black"/>
                </a:solidFill>
              </a:rPr>
              <a:t>När tråden börjar ta slut, när du ska byta färg eller när du broderat klart behöver du fästa tråden för att inte stygnen ska gå upp. Här visar jag två sätt att fästa.</a:t>
            </a:r>
            <a:endParaRPr lang="sv-SE" sz="1400" i="1" dirty="0" smtClean="0">
              <a:solidFill>
                <a:prstClr val="black"/>
              </a:solidFill>
            </a:endParaRPr>
          </a:p>
        </p:txBody>
      </p:sp>
      <p:sp>
        <p:nvSpPr>
          <p:cNvPr id="12" name="Rektangel 11"/>
          <p:cNvSpPr/>
          <p:nvPr/>
        </p:nvSpPr>
        <p:spPr>
          <a:xfrm>
            <a:off x="645967" y="3724927"/>
            <a:ext cx="1965089" cy="535531"/>
          </a:xfrm>
          <a:prstGeom prst="rect">
            <a:avLst/>
          </a:prstGeom>
          <a:solidFill>
            <a:schemeClr val="accent3"/>
          </a:solidFill>
          <a:effectLst>
            <a:outerShdw blurRad="50800" dist="38100" dir="2700000" algn="tl" rotWithShape="0">
              <a:prstClr val="black">
                <a:alpha val="40000"/>
              </a:prstClr>
            </a:outerShdw>
          </a:effectLst>
        </p:spPr>
        <p:txBody>
          <a:bodyPr wrap="square">
            <a:spAutoFit/>
          </a:bodyPr>
          <a:lstStyle/>
          <a:p>
            <a:pPr defTabSz="914400">
              <a:lnSpc>
                <a:spcPct val="90000"/>
              </a:lnSpc>
              <a:spcBef>
                <a:spcPts val="1200"/>
              </a:spcBef>
              <a:spcAft>
                <a:spcPts val="200"/>
              </a:spcAft>
              <a:buClr>
                <a:srgbClr val="99CB38"/>
              </a:buClr>
              <a:buSzPct val="100000"/>
            </a:pPr>
            <a:r>
              <a:rPr lang="sv-SE" sz="1600" dirty="0" smtClean="0">
                <a:solidFill>
                  <a:schemeClr val="bg1"/>
                </a:solidFill>
              </a:rPr>
              <a:t>”Kör slalom” i stygnen på baksidan</a:t>
            </a:r>
            <a:endParaRPr lang="sv-SE" sz="1600" dirty="0">
              <a:solidFill>
                <a:schemeClr val="bg1"/>
              </a:solidFill>
            </a:endParaRPr>
          </a:p>
        </p:txBody>
      </p:sp>
      <p:sp>
        <p:nvSpPr>
          <p:cNvPr id="15" name="Rektangel 14"/>
          <p:cNvSpPr/>
          <p:nvPr/>
        </p:nvSpPr>
        <p:spPr>
          <a:xfrm>
            <a:off x="4741164" y="2158450"/>
            <a:ext cx="2420391" cy="923330"/>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wrap="square">
            <a:spAutoFit/>
          </a:bodyPr>
          <a:lstStyle/>
          <a:p>
            <a:pPr marL="91440" lvl="0" indent="-91440" defTabSz="914400">
              <a:lnSpc>
                <a:spcPct val="90000"/>
              </a:lnSpc>
              <a:spcBef>
                <a:spcPts val="1200"/>
              </a:spcBef>
              <a:spcAft>
                <a:spcPts val="200"/>
              </a:spcAft>
              <a:buClr>
                <a:srgbClr val="99CB38"/>
              </a:buClr>
              <a:buSzPct val="100000"/>
              <a:buFont typeface="Tw Cen MT" panose="020B0602020104020603" pitchFamily="34" charset="0"/>
              <a:buChar char=" "/>
            </a:pPr>
            <a:r>
              <a:rPr lang="sv-SE" sz="1600" i="1" dirty="0" smtClean="0">
                <a:solidFill>
                  <a:schemeClr val="bg1"/>
                </a:solidFill>
              </a:rPr>
              <a:t>Sy </a:t>
            </a:r>
            <a:r>
              <a:rPr lang="sv-SE" sz="1600" i="1" dirty="0">
                <a:solidFill>
                  <a:schemeClr val="bg1"/>
                </a:solidFill>
              </a:rPr>
              <a:t>tillbaka i sömmen så att </a:t>
            </a:r>
            <a:r>
              <a:rPr lang="sv-SE" sz="1600" i="1" dirty="0" smtClean="0">
                <a:solidFill>
                  <a:schemeClr val="bg1"/>
                </a:solidFill>
              </a:rPr>
              <a:t>stygnen blir dubbla. </a:t>
            </a:r>
            <a:r>
              <a:rPr lang="sv-SE" sz="1400" i="1" dirty="0">
                <a:solidFill>
                  <a:schemeClr val="bg1"/>
                </a:solidFill>
              </a:rPr>
              <a:t>(Bra sätt om baksidan ska bli lika fin som framsidan.)</a:t>
            </a:r>
          </a:p>
        </p:txBody>
      </p:sp>
      <p:sp>
        <p:nvSpPr>
          <p:cNvPr id="3" name="10-uddig stjärna 2"/>
          <p:cNvSpPr/>
          <p:nvPr/>
        </p:nvSpPr>
        <p:spPr>
          <a:xfrm>
            <a:off x="3300992" y="3123524"/>
            <a:ext cx="1111790" cy="1068537"/>
          </a:xfrm>
          <a:prstGeom prst="star10">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smtClean="0"/>
              <a:t>Förslag </a:t>
            </a:r>
            <a:r>
              <a:rPr lang="sv-SE" sz="3600" dirty="0" smtClean="0"/>
              <a:t>1</a:t>
            </a:r>
            <a:endParaRPr lang="sv-SE" sz="3600" dirty="0"/>
          </a:p>
        </p:txBody>
      </p:sp>
      <p:sp>
        <p:nvSpPr>
          <p:cNvPr id="19" name="10-uddig stjärna 18"/>
          <p:cNvSpPr/>
          <p:nvPr/>
        </p:nvSpPr>
        <p:spPr>
          <a:xfrm>
            <a:off x="6172043" y="3858745"/>
            <a:ext cx="1111790" cy="1068537"/>
          </a:xfrm>
          <a:prstGeom prst="star10">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smtClean="0"/>
              <a:t>Förslag </a:t>
            </a:r>
            <a:r>
              <a:rPr lang="sv-SE" sz="3600" dirty="0" smtClean="0"/>
              <a:t>2</a:t>
            </a:r>
            <a:endParaRPr lang="sv-SE" sz="3600" dirty="0"/>
          </a:p>
        </p:txBody>
      </p:sp>
    </p:spTree>
    <p:extLst>
      <p:ext uri="{BB962C8B-B14F-4D97-AF65-F5344CB8AC3E}">
        <p14:creationId xmlns:p14="http://schemas.microsoft.com/office/powerpoint/2010/main" val="1882855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Bildobjekt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242" y="2745758"/>
            <a:ext cx="3999266" cy="3999266"/>
          </a:xfrm>
          <a:prstGeom prst="rect">
            <a:avLst/>
          </a:prstGeom>
          <a:effectLst>
            <a:outerShdw blurRad="50800" dist="38100" dir="2700000" algn="tl" rotWithShape="0">
              <a:prstClr val="black">
                <a:alpha val="40000"/>
              </a:prstClr>
            </a:outerShdw>
          </a:effectLst>
        </p:spPr>
      </p:pic>
      <p:sp>
        <p:nvSpPr>
          <p:cNvPr id="4" name="Platshållare för bildnummer 3"/>
          <p:cNvSpPr>
            <a:spLocks noGrp="1"/>
          </p:cNvSpPr>
          <p:nvPr>
            <p:ph type="sldNum" sz="quarter" idx="12"/>
          </p:nvPr>
        </p:nvSpPr>
        <p:spPr/>
        <p:txBody>
          <a:bodyPr/>
          <a:lstStyle/>
          <a:p>
            <a:fld id="{1E32D231-9929-4AC2-BEE4-786B41937F3B}" type="slidenum">
              <a:rPr lang="sv-SE" smtClean="0"/>
              <a:t>14</a:t>
            </a:fld>
            <a:endParaRPr lang="sv-SE"/>
          </a:p>
        </p:txBody>
      </p:sp>
      <p:sp>
        <p:nvSpPr>
          <p:cNvPr id="6" name="Rektangel 5"/>
          <p:cNvSpPr/>
          <p:nvPr/>
        </p:nvSpPr>
        <p:spPr>
          <a:xfrm>
            <a:off x="5327765" y="191213"/>
            <a:ext cx="4150685" cy="2554545"/>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1600" b="1" dirty="0" smtClean="0"/>
              <a:t>Gör </a:t>
            </a:r>
            <a:r>
              <a:rPr lang="sv-SE" sz="1600" b="1" dirty="0"/>
              <a:t>så här:</a:t>
            </a:r>
          </a:p>
          <a:p>
            <a:pPr marL="457198" indent="-457198">
              <a:buFont typeface="+mj-lt"/>
              <a:buAutoNum type="arabicPeriod"/>
            </a:pPr>
            <a:endParaRPr lang="sv-SE" sz="1600" dirty="0"/>
          </a:p>
          <a:p>
            <a:r>
              <a:rPr lang="sv-SE" sz="1600" i="1" dirty="0" smtClean="0"/>
              <a:t>Använd mallen för Uroko (längst bak i häftet</a:t>
            </a:r>
            <a:r>
              <a:rPr lang="sv-SE" sz="1600" dirty="0" smtClean="0"/>
              <a:t>)</a:t>
            </a:r>
            <a:r>
              <a:rPr lang="sv-SE" sz="1600" dirty="0"/>
              <a:t/>
            </a:r>
            <a:br>
              <a:rPr lang="sv-SE" sz="1600" dirty="0"/>
            </a:br>
            <a:endParaRPr lang="sv-SE" sz="1600" dirty="0"/>
          </a:p>
          <a:p>
            <a:pPr marL="457198" indent="-457198">
              <a:buFont typeface="+mj-lt"/>
              <a:buAutoNum type="arabicPeriod"/>
            </a:pPr>
            <a:r>
              <a:rPr lang="sv-SE" sz="1600" dirty="0" smtClean="0"/>
              <a:t>Markera upp mönstret på tyget med lämplig markeringsteknik, t.ex. </a:t>
            </a:r>
            <a:r>
              <a:rPr lang="sv-SE" sz="1600" dirty="0" err="1" smtClean="0"/>
              <a:t>kalkeringspapper</a:t>
            </a:r>
            <a:r>
              <a:rPr lang="sv-SE" sz="1600" dirty="0" smtClean="0"/>
              <a:t>.</a:t>
            </a:r>
            <a:br>
              <a:rPr lang="sv-SE" sz="1600" dirty="0" smtClean="0"/>
            </a:br>
            <a:endParaRPr lang="sv-SE" sz="1600" dirty="0" smtClean="0"/>
          </a:p>
          <a:p>
            <a:pPr marL="457198" indent="-457198">
              <a:buFont typeface="+mj-lt"/>
              <a:buAutoNum type="arabicPeriod"/>
            </a:pPr>
            <a:r>
              <a:rPr lang="sv-SE" sz="1600" dirty="0" smtClean="0"/>
              <a:t>Brodera alla fjäll med förstygn i vågräta rader.</a:t>
            </a:r>
            <a:endParaRPr lang="sv-SE" sz="1600" dirty="0"/>
          </a:p>
        </p:txBody>
      </p:sp>
      <p:sp>
        <p:nvSpPr>
          <p:cNvPr id="8" name="Ellips 7"/>
          <p:cNvSpPr/>
          <p:nvPr/>
        </p:nvSpPr>
        <p:spPr>
          <a:xfrm>
            <a:off x="153147" y="3868137"/>
            <a:ext cx="665018" cy="637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pic>
        <p:nvPicPr>
          <p:cNvPr id="3" name="Bildobjekt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7765" y="3016523"/>
            <a:ext cx="3728501" cy="3728501"/>
          </a:xfrm>
          <a:prstGeom prst="rect">
            <a:avLst/>
          </a:prstGeom>
          <a:effectLst>
            <a:outerShdw blurRad="50800" dist="38100" dir="2700000" algn="tl" rotWithShape="0">
              <a:prstClr val="black">
                <a:alpha val="40000"/>
              </a:prstClr>
            </a:outerShdw>
          </a:effectLst>
        </p:spPr>
      </p:pic>
      <p:sp>
        <p:nvSpPr>
          <p:cNvPr id="9" name="Ellips 8"/>
          <p:cNvSpPr/>
          <p:nvPr/>
        </p:nvSpPr>
        <p:spPr>
          <a:xfrm>
            <a:off x="5113243" y="5833395"/>
            <a:ext cx="665018" cy="63730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2</a:t>
            </a:r>
          </a:p>
        </p:txBody>
      </p:sp>
      <p:pic>
        <p:nvPicPr>
          <p:cNvPr id="10" name="Bildobjekt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242" y="191213"/>
            <a:ext cx="2315106" cy="2324602"/>
          </a:xfrm>
          <a:prstGeom prst="rect">
            <a:avLst/>
          </a:prstGeom>
        </p:spPr>
      </p:pic>
      <p:sp>
        <p:nvSpPr>
          <p:cNvPr id="11" name="Rubrik 1"/>
          <p:cNvSpPr txBox="1">
            <a:spLocks/>
          </p:cNvSpPr>
          <p:nvPr/>
        </p:nvSpPr>
        <p:spPr>
          <a:xfrm>
            <a:off x="2799783" y="90497"/>
            <a:ext cx="3083456" cy="1089374"/>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sv-SE" dirty="0" smtClean="0"/>
              <a:t>Uroko</a:t>
            </a:r>
          </a:p>
          <a:p>
            <a:r>
              <a:rPr lang="sv-SE" sz="2000" dirty="0" smtClean="0"/>
              <a:t>-fiskfjäll</a:t>
            </a:r>
            <a:endParaRPr lang="sv-SE" sz="2000" dirty="0"/>
          </a:p>
        </p:txBody>
      </p:sp>
      <p:sp>
        <p:nvSpPr>
          <p:cNvPr id="12" name="10-uddig stjärna 11"/>
          <p:cNvSpPr/>
          <p:nvPr/>
        </p:nvSpPr>
        <p:spPr>
          <a:xfrm>
            <a:off x="2276075" y="1179871"/>
            <a:ext cx="1367530" cy="1220955"/>
          </a:xfrm>
          <a:prstGeom prst="star10">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dirty="0" smtClean="0"/>
              <a:t>MOYO-ZASHI</a:t>
            </a:r>
            <a:endParaRPr lang="sv-SE" sz="3600" b="1" dirty="0"/>
          </a:p>
        </p:txBody>
      </p:sp>
    </p:spTree>
    <p:extLst>
      <p:ext uri="{BB962C8B-B14F-4D97-AF65-F5344CB8AC3E}">
        <p14:creationId xmlns:p14="http://schemas.microsoft.com/office/powerpoint/2010/main" val="4263601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15</a:t>
            </a:fld>
            <a:endParaRPr lang="sv-SE"/>
          </a:p>
        </p:txBody>
      </p:sp>
      <p:pic>
        <p:nvPicPr>
          <p:cNvPr id="5" name="Bildobjekt 4"/>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5445"/>
                    </a14:imgEffect>
                    <a14:imgEffect>
                      <a14:brightnessContrast bright="8000"/>
                    </a14:imgEffect>
                  </a14:imgLayer>
                </a14:imgProps>
              </a:ext>
              <a:ext uri="{28A0092B-C50C-407E-A947-70E740481C1C}">
                <a14:useLocalDpi xmlns:a14="http://schemas.microsoft.com/office/drawing/2010/main" val="0"/>
              </a:ext>
            </a:extLst>
          </a:blip>
          <a:stretch>
            <a:fillRect/>
          </a:stretch>
        </p:blipFill>
        <p:spPr>
          <a:xfrm>
            <a:off x="5461726" y="2320568"/>
            <a:ext cx="2973072" cy="4252902"/>
          </a:xfrm>
          <a:prstGeom prst="rect">
            <a:avLst/>
          </a:prstGeom>
          <a:effectLst>
            <a:outerShdw blurRad="50800" dist="38100" dir="2700000" algn="tl" rotWithShape="0">
              <a:prstClr val="black">
                <a:alpha val="40000"/>
              </a:prstClr>
            </a:outerShdw>
          </a:effectLst>
        </p:spPr>
      </p:pic>
      <p:sp>
        <p:nvSpPr>
          <p:cNvPr id="6" name="Rektangel 5"/>
          <p:cNvSpPr/>
          <p:nvPr/>
        </p:nvSpPr>
        <p:spPr>
          <a:xfrm>
            <a:off x="623446" y="298383"/>
            <a:ext cx="3826634" cy="3108543"/>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2000" b="1" dirty="0" smtClean="0"/>
              <a:t>RITA EGET HAKOZASHIMÖNSTER</a:t>
            </a:r>
            <a:r>
              <a:rPr lang="sv-SE" sz="1600" b="1" dirty="0"/>
              <a:t/>
            </a:r>
            <a:br>
              <a:rPr lang="sv-SE" sz="1600" b="1" dirty="0"/>
            </a:br>
            <a:r>
              <a:rPr lang="sv-SE" sz="1600" b="1" dirty="0"/>
              <a:t>Gör så här:</a:t>
            </a:r>
          </a:p>
          <a:p>
            <a:pPr marL="457198" indent="-457198">
              <a:buFont typeface="+mj-lt"/>
              <a:buAutoNum type="arabicPeriod"/>
            </a:pPr>
            <a:endParaRPr lang="sv-SE" sz="1600" dirty="0"/>
          </a:p>
          <a:p>
            <a:r>
              <a:rPr lang="sv-SE" sz="1600" i="1" dirty="0" smtClean="0"/>
              <a:t>Rita upp mönstret på rutat papper (gärna ca 1 x 1 cm stora rutor) och för sedan över det till tyget.</a:t>
            </a:r>
            <a:r>
              <a:rPr lang="sv-SE" sz="1600" dirty="0"/>
              <a:t/>
            </a:r>
            <a:br>
              <a:rPr lang="sv-SE" sz="1600" dirty="0"/>
            </a:br>
            <a:endParaRPr lang="sv-SE" sz="1600" dirty="0"/>
          </a:p>
          <a:p>
            <a:pPr marL="457198" indent="-457198">
              <a:buFont typeface="+mj-lt"/>
              <a:buAutoNum type="arabicPeriod"/>
            </a:pPr>
            <a:r>
              <a:rPr lang="sv-SE" sz="1600" i="1" dirty="0" smtClean="0"/>
              <a:t>En kub ritas upp enligt skissen nedan.</a:t>
            </a:r>
            <a:br>
              <a:rPr lang="sv-SE" sz="1600" i="1" dirty="0" smtClean="0"/>
            </a:br>
            <a:endParaRPr lang="sv-SE" sz="1600" i="1" dirty="0" smtClean="0"/>
          </a:p>
          <a:p>
            <a:pPr marL="457198" indent="-457198">
              <a:buFont typeface="+mj-lt"/>
              <a:buAutoNum type="arabicPeriod"/>
            </a:pPr>
            <a:r>
              <a:rPr lang="sv-SE" sz="1600" i="1" dirty="0" smtClean="0"/>
              <a:t>Lek med kompositionen och sätt samman flera kuber för att bilda ett spännande mönster</a:t>
            </a:r>
            <a:endParaRPr lang="sv-SE" sz="1600" i="1" dirty="0"/>
          </a:p>
        </p:txBody>
      </p:sp>
      <p:pic>
        <p:nvPicPr>
          <p:cNvPr id="7" name="Bildobjekt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329" y="4597267"/>
            <a:ext cx="3844751" cy="2010597"/>
          </a:xfrm>
          <a:prstGeom prst="rect">
            <a:avLst/>
          </a:prstGeom>
          <a:effectLst>
            <a:outerShdw blurRad="50800" dist="38100" dir="2700000" algn="tl" rotWithShape="0">
              <a:prstClr val="black">
                <a:alpha val="40000"/>
              </a:prstClr>
            </a:outerShdw>
          </a:effectLst>
        </p:spPr>
      </p:pic>
      <p:sp>
        <p:nvSpPr>
          <p:cNvPr id="8" name="Ellips 7"/>
          <p:cNvSpPr/>
          <p:nvPr/>
        </p:nvSpPr>
        <p:spPr>
          <a:xfrm>
            <a:off x="290937" y="4186791"/>
            <a:ext cx="665018" cy="637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sp>
        <p:nvSpPr>
          <p:cNvPr id="9" name="Ellips 8"/>
          <p:cNvSpPr/>
          <p:nvPr/>
        </p:nvSpPr>
        <p:spPr>
          <a:xfrm>
            <a:off x="4930784" y="3681324"/>
            <a:ext cx="665018" cy="63730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2</a:t>
            </a:r>
          </a:p>
        </p:txBody>
      </p:sp>
      <p:pic>
        <p:nvPicPr>
          <p:cNvPr id="11" name="Bildobjekt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7669161" y="196646"/>
            <a:ext cx="1927276" cy="1927276"/>
          </a:xfrm>
          <a:prstGeom prst="rect">
            <a:avLst/>
          </a:prstGeom>
        </p:spPr>
      </p:pic>
      <p:sp>
        <p:nvSpPr>
          <p:cNvPr id="12" name="Rubrik 1"/>
          <p:cNvSpPr txBox="1">
            <a:spLocks/>
          </p:cNvSpPr>
          <p:nvPr/>
        </p:nvSpPr>
        <p:spPr>
          <a:xfrm>
            <a:off x="5351342" y="0"/>
            <a:ext cx="3083456" cy="1089374"/>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sv-SE" dirty="0" err="1" smtClean="0"/>
              <a:t>hakozashi</a:t>
            </a:r>
            <a:endParaRPr lang="sv-SE" dirty="0"/>
          </a:p>
        </p:txBody>
      </p:sp>
      <p:sp>
        <p:nvSpPr>
          <p:cNvPr id="13" name="10-uddig stjärna 12"/>
          <p:cNvSpPr/>
          <p:nvPr/>
        </p:nvSpPr>
        <p:spPr>
          <a:xfrm>
            <a:off x="6651757" y="902967"/>
            <a:ext cx="1367530" cy="1220955"/>
          </a:xfrm>
          <a:prstGeom prst="star10">
            <a:avLst/>
          </a:prstGeom>
          <a:solidFill>
            <a:schemeClr val="accent6">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dirty="0" smtClean="0"/>
              <a:t>MOYO-ZASHI</a:t>
            </a:r>
            <a:endParaRPr lang="sv-SE" sz="3600" b="1" dirty="0"/>
          </a:p>
        </p:txBody>
      </p:sp>
    </p:spTree>
    <p:extLst>
      <p:ext uri="{BB962C8B-B14F-4D97-AF65-F5344CB8AC3E}">
        <p14:creationId xmlns:p14="http://schemas.microsoft.com/office/powerpoint/2010/main" val="1659817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Bildobjekt 6"/>
          <p:cNvPicPr>
            <a:picLocks noChangeAspect="1"/>
          </p:cNvPicPr>
          <p:nvPr/>
        </p:nvPicPr>
        <p:blipFill>
          <a:blip r:embed="rId2"/>
          <a:stretch>
            <a:fillRect/>
          </a:stretch>
        </p:blipFill>
        <p:spPr>
          <a:xfrm rot="5400000">
            <a:off x="5274903" y="3214594"/>
            <a:ext cx="3548171" cy="3512689"/>
          </a:xfrm>
          <a:prstGeom prst="rect">
            <a:avLst/>
          </a:prstGeom>
          <a:ln>
            <a:noFill/>
          </a:ln>
          <a:effectLst>
            <a:outerShdw blurRad="50800" dist="38100" dir="2700000" algn="tl" rotWithShape="0">
              <a:prstClr val="black">
                <a:alpha val="40000"/>
              </a:prstClr>
            </a:outerShdw>
          </a:effectLst>
        </p:spPr>
      </p:pic>
      <p:sp>
        <p:nvSpPr>
          <p:cNvPr id="4" name="Platshållare för bildnummer 3"/>
          <p:cNvSpPr>
            <a:spLocks noGrp="1"/>
          </p:cNvSpPr>
          <p:nvPr>
            <p:ph type="sldNum" sz="quarter" idx="12"/>
          </p:nvPr>
        </p:nvSpPr>
        <p:spPr/>
        <p:txBody>
          <a:bodyPr/>
          <a:lstStyle/>
          <a:p>
            <a:fld id="{1E32D231-9929-4AC2-BEE4-786B41937F3B}" type="slidenum">
              <a:rPr lang="sv-SE" smtClean="0"/>
              <a:t>16</a:t>
            </a:fld>
            <a:endParaRPr lang="sv-SE"/>
          </a:p>
        </p:txBody>
      </p:sp>
      <p:sp>
        <p:nvSpPr>
          <p:cNvPr id="18" name="Ellips 17"/>
          <p:cNvSpPr/>
          <p:nvPr/>
        </p:nvSpPr>
        <p:spPr>
          <a:xfrm>
            <a:off x="4960135" y="3110345"/>
            <a:ext cx="665018" cy="63730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2</a:t>
            </a:r>
          </a:p>
        </p:txBody>
      </p:sp>
      <p:pic>
        <p:nvPicPr>
          <p:cNvPr id="13" name="Bildobjekt 12"/>
          <p:cNvPicPr>
            <a:picLocks noChangeAspect="1"/>
          </p:cNvPicPr>
          <p:nvPr/>
        </p:nvPicPr>
        <p:blipFill>
          <a:blip r:embed="rId3"/>
          <a:stretch>
            <a:fillRect/>
          </a:stretch>
        </p:blipFill>
        <p:spPr>
          <a:xfrm>
            <a:off x="768302" y="3196853"/>
            <a:ext cx="3853295" cy="3548171"/>
          </a:xfrm>
          <a:prstGeom prst="rect">
            <a:avLst/>
          </a:prstGeom>
          <a:effectLst>
            <a:outerShdw blurRad="50800" dist="38100" dir="2700000" algn="tl" rotWithShape="0">
              <a:prstClr val="black">
                <a:alpha val="40000"/>
              </a:prstClr>
            </a:outerShdw>
          </a:effectLst>
        </p:spPr>
      </p:pic>
      <p:sp>
        <p:nvSpPr>
          <p:cNvPr id="16" name="Ellips 15"/>
          <p:cNvSpPr/>
          <p:nvPr/>
        </p:nvSpPr>
        <p:spPr>
          <a:xfrm>
            <a:off x="435793" y="3273896"/>
            <a:ext cx="665018" cy="637309"/>
          </a:xfrm>
          <a:prstGeom prst="ellipse">
            <a:avLst/>
          </a:prstGeom>
          <a:solidFill>
            <a:srgbClr val="EA6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sp>
        <p:nvSpPr>
          <p:cNvPr id="21" name="Rektangel 20"/>
          <p:cNvSpPr/>
          <p:nvPr/>
        </p:nvSpPr>
        <p:spPr>
          <a:xfrm>
            <a:off x="5218193" y="611920"/>
            <a:ext cx="4270407" cy="1815882"/>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1600" b="1" dirty="0" smtClean="0"/>
              <a:t>Gör </a:t>
            </a:r>
            <a:r>
              <a:rPr lang="sv-SE" sz="1600" b="1" dirty="0"/>
              <a:t>så här:</a:t>
            </a:r>
          </a:p>
          <a:p>
            <a:pPr marL="457198" indent="-457198">
              <a:buFont typeface="+mj-lt"/>
              <a:buAutoNum type="arabicPeriod"/>
            </a:pPr>
            <a:endParaRPr lang="sv-SE" sz="1600" dirty="0"/>
          </a:p>
          <a:p>
            <a:pPr marL="457198" indent="-457198">
              <a:buFont typeface="+mj-lt"/>
              <a:buAutoNum type="arabicPeriod"/>
            </a:pPr>
            <a:r>
              <a:rPr lang="sv-SE" sz="1600" dirty="0"/>
              <a:t>Markera ett rutnät på </a:t>
            </a:r>
            <a:r>
              <a:rPr lang="sv-SE" sz="1600" dirty="0" smtClean="0"/>
              <a:t>tyget. Sy sedan vågräta </a:t>
            </a:r>
            <a:r>
              <a:rPr lang="sv-SE" sz="1600" dirty="0"/>
              <a:t>linjer med ett stygn i </a:t>
            </a:r>
            <a:r>
              <a:rPr lang="sv-SE" sz="1600" dirty="0" smtClean="0"/>
              <a:t>varannan </a:t>
            </a:r>
            <a:r>
              <a:rPr lang="sv-SE" sz="1600" dirty="0"/>
              <a:t>ruta.</a:t>
            </a:r>
            <a:br>
              <a:rPr lang="sv-SE" sz="1600" dirty="0"/>
            </a:br>
            <a:r>
              <a:rPr lang="sv-SE" sz="1600" dirty="0"/>
              <a:t/>
            </a:r>
            <a:br>
              <a:rPr lang="sv-SE" sz="1600" dirty="0"/>
            </a:br>
            <a:endParaRPr lang="sv-SE" sz="1600" dirty="0" smtClean="0"/>
          </a:p>
          <a:p>
            <a:pPr marL="457198" indent="-457198">
              <a:buFont typeface="+mj-lt"/>
              <a:buAutoNum type="arabicPeriod"/>
            </a:pPr>
            <a:r>
              <a:rPr lang="sv-SE" sz="1600" dirty="0" smtClean="0"/>
              <a:t>Stygnen </a:t>
            </a:r>
            <a:r>
              <a:rPr lang="sv-SE" sz="1600" dirty="0"/>
              <a:t>ska förskjutas som på </a:t>
            </a:r>
            <a:r>
              <a:rPr lang="sv-SE" sz="1600" dirty="0" smtClean="0"/>
              <a:t>skissen.</a:t>
            </a:r>
            <a:endParaRPr lang="sv-SE" sz="1600" dirty="0"/>
          </a:p>
        </p:txBody>
      </p:sp>
      <p:sp>
        <p:nvSpPr>
          <p:cNvPr id="14" name="Ellips 13"/>
          <p:cNvSpPr/>
          <p:nvPr/>
        </p:nvSpPr>
        <p:spPr>
          <a:xfrm>
            <a:off x="1872206" y="1081549"/>
            <a:ext cx="2657836" cy="18506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a:t>Detta mönster </a:t>
            </a:r>
            <a:r>
              <a:rPr lang="sv-SE" sz="1600" dirty="0" smtClean="0"/>
              <a:t/>
            </a:r>
            <a:br>
              <a:rPr lang="sv-SE" sz="1600" dirty="0" smtClean="0"/>
            </a:br>
            <a:r>
              <a:rPr lang="sv-SE" sz="1600" dirty="0" smtClean="0"/>
              <a:t>är </a:t>
            </a:r>
            <a:r>
              <a:rPr lang="sv-SE" sz="1600" dirty="0"/>
              <a:t>grunden för många andra, t.ex. sköldpaddsstygn, trappsteg och tiokorsstygn.</a:t>
            </a:r>
          </a:p>
        </p:txBody>
      </p:sp>
      <p:pic>
        <p:nvPicPr>
          <p:cNvPr id="10" name="Picture 2" descr="63530141838696189848569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29416" y="183570"/>
            <a:ext cx="1542790" cy="1542790"/>
          </a:xfrm>
          <a:prstGeom prst="rect">
            <a:avLst/>
          </a:prstGeom>
          <a:solidFill>
            <a:srgbClr val="FFFFFF">
              <a:shade val="85000"/>
            </a:srgbClr>
          </a:solidFill>
          <a:ln w="9525">
            <a:solidFill>
              <a:srgbClr val="000000"/>
            </a:solidFill>
            <a:miter lim="800000"/>
            <a:headEnd/>
            <a:tailEnd/>
          </a:ln>
          <a:effectLst/>
          <a:scene3d>
            <a:camera prst="orthographicFront"/>
            <a:lightRig rig="twoPt" dir="t">
              <a:rot lat="0" lon="0" rev="7200000"/>
            </a:lightRig>
          </a:scene3d>
          <a:sp3d>
            <a:bevelT w="25400" h="19050"/>
            <a:contourClr>
              <a:srgbClr val="FFFFFF"/>
            </a:contourClr>
          </a:sp3d>
          <a:extLst/>
        </p:spPr>
      </p:pic>
      <p:sp>
        <p:nvSpPr>
          <p:cNvPr id="11" name="Rubrik 1"/>
          <p:cNvSpPr>
            <a:spLocks noGrp="1"/>
          </p:cNvSpPr>
          <p:nvPr>
            <p:ph type="title"/>
          </p:nvPr>
        </p:nvSpPr>
        <p:spPr>
          <a:xfrm>
            <a:off x="1975568" y="-137888"/>
            <a:ext cx="2957362" cy="1499616"/>
          </a:xfrm>
        </p:spPr>
        <p:txBody>
          <a:bodyPr/>
          <a:lstStyle/>
          <a:p>
            <a:r>
              <a:rPr lang="sv-SE" dirty="0" err="1" smtClean="0"/>
              <a:t>Yokogushi</a:t>
            </a:r>
            <a:r>
              <a:rPr lang="sv-SE" sz="2000" dirty="0"/>
              <a:t> </a:t>
            </a:r>
            <a:br>
              <a:rPr lang="sv-SE" sz="2000" dirty="0"/>
            </a:br>
            <a:r>
              <a:rPr lang="sv-SE" sz="2000" dirty="0"/>
              <a:t>– vågräta linjer</a:t>
            </a:r>
            <a:endParaRPr lang="sv-SE" dirty="0"/>
          </a:p>
        </p:txBody>
      </p:sp>
      <p:sp>
        <p:nvSpPr>
          <p:cNvPr id="15" name="10-uddig stjärna 14"/>
          <p:cNvSpPr/>
          <p:nvPr/>
        </p:nvSpPr>
        <p:spPr>
          <a:xfrm>
            <a:off x="121281" y="1413303"/>
            <a:ext cx="1294042" cy="1155344"/>
          </a:xfrm>
          <a:prstGeom prst="star10">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dirty="0" smtClean="0">
                <a:solidFill>
                  <a:schemeClr val="tx1"/>
                </a:solidFill>
              </a:rPr>
              <a:t>HITOME-ZASHI</a:t>
            </a:r>
            <a:endParaRPr lang="sv-SE" sz="3600" b="1" dirty="0">
              <a:solidFill>
                <a:schemeClr val="tx1"/>
              </a:solidFill>
            </a:endParaRPr>
          </a:p>
        </p:txBody>
      </p:sp>
    </p:spTree>
    <p:extLst>
      <p:ext uri="{BB962C8B-B14F-4D97-AF65-F5344CB8AC3E}">
        <p14:creationId xmlns:p14="http://schemas.microsoft.com/office/powerpoint/2010/main" val="5449079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17</a:t>
            </a:fld>
            <a:endParaRPr lang="sv-SE"/>
          </a:p>
        </p:txBody>
      </p:sp>
      <p:sp>
        <p:nvSpPr>
          <p:cNvPr id="9" name="Platshållare för innehåll 4"/>
          <p:cNvSpPr txBox="1">
            <a:spLocks/>
          </p:cNvSpPr>
          <p:nvPr/>
        </p:nvSpPr>
        <p:spPr>
          <a:xfrm>
            <a:off x="-128497" y="4676643"/>
            <a:ext cx="5619709" cy="1433563"/>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endParaRPr lang="sv-SE" sz="2400" dirty="0"/>
          </a:p>
        </p:txBody>
      </p:sp>
      <p:sp>
        <p:nvSpPr>
          <p:cNvPr id="8" name="Platshållare för innehåll 4"/>
          <p:cNvSpPr txBox="1">
            <a:spLocks/>
          </p:cNvSpPr>
          <p:nvPr/>
        </p:nvSpPr>
        <p:spPr>
          <a:xfrm>
            <a:off x="626291" y="952013"/>
            <a:ext cx="3587041" cy="402336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a:lstStyle>
          <a:p>
            <a:pPr marL="457198" indent="-457198">
              <a:buFont typeface="+mj-lt"/>
              <a:buAutoNum type="arabicPeriod"/>
            </a:pPr>
            <a:r>
              <a:rPr lang="sv-SE" sz="2400" dirty="0"/>
              <a:t/>
            </a:r>
            <a:br>
              <a:rPr lang="sv-SE" sz="2400" dirty="0"/>
            </a:br>
            <a:endParaRPr lang="sv-SE" sz="2400" dirty="0"/>
          </a:p>
          <a:p>
            <a:pPr marL="457198" indent="-457198">
              <a:buFont typeface="+mj-lt"/>
              <a:buAutoNum type="arabicPeriod"/>
            </a:pPr>
            <a:endParaRPr lang="sv-SE" sz="2400" dirty="0"/>
          </a:p>
          <a:p>
            <a:endParaRPr lang="sv-SE" sz="2400" dirty="0"/>
          </a:p>
        </p:txBody>
      </p:sp>
      <p:pic>
        <p:nvPicPr>
          <p:cNvPr id="10" name="Bildobjekt 9"/>
          <p:cNvPicPr>
            <a:picLocks noChangeAspect="1"/>
          </p:cNvPicPr>
          <p:nvPr/>
        </p:nvPicPr>
        <p:blipFill>
          <a:blip r:embed="rId2"/>
          <a:stretch>
            <a:fillRect/>
          </a:stretch>
        </p:blipFill>
        <p:spPr>
          <a:xfrm flipH="1">
            <a:off x="5812569" y="2447512"/>
            <a:ext cx="3783868" cy="3301902"/>
          </a:xfrm>
          <a:prstGeom prst="rect">
            <a:avLst/>
          </a:prstGeom>
          <a:ln>
            <a:noFill/>
          </a:ln>
          <a:effectLst>
            <a:outerShdw blurRad="50800" dist="38100" dir="2700000" algn="tl" rotWithShape="0">
              <a:prstClr val="black">
                <a:alpha val="40000"/>
              </a:prstClr>
            </a:outerShdw>
          </a:effectLst>
        </p:spPr>
      </p:pic>
      <p:pic>
        <p:nvPicPr>
          <p:cNvPr id="12" name="Bildobjekt 11"/>
          <p:cNvPicPr>
            <a:picLocks noChangeAspect="1"/>
          </p:cNvPicPr>
          <p:nvPr/>
        </p:nvPicPr>
        <p:blipFill>
          <a:blip r:embed="rId3"/>
          <a:stretch>
            <a:fillRect/>
          </a:stretch>
        </p:blipFill>
        <p:spPr>
          <a:xfrm rot="5400000">
            <a:off x="455401" y="3761773"/>
            <a:ext cx="2823693" cy="2795456"/>
          </a:xfrm>
          <a:prstGeom prst="rect">
            <a:avLst/>
          </a:prstGeom>
          <a:ln>
            <a:noFill/>
          </a:ln>
          <a:effectLst>
            <a:outerShdw blurRad="50800" dist="38100" dir="2700000" algn="tl" rotWithShape="0">
              <a:prstClr val="black">
                <a:alpha val="40000"/>
              </a:prstClr>
            </a:outerShdw>
          </a:effectLst>
        </p:spPr>
      </p:pic>
      <p:pic>
        <p:nvPicPr>
          <p:cNvPr id="11" name="Bildobjekt 10"/>
          <p:cNvPicPr>
            <a:picLocks noChangeAspect="1"/>
          </p:cNvPicPr>
          <p:nvPr/>
        </p:nvPicPr>
        <p:blipFill>
          <a:blip r:embed="rId4"/>
          <a:stretch>
            <a:fillRect/>
          </a:stretch>
        </p:blipFill>
        <p:spPr>
          <a:xfrm rot="5400000">
            <a:off x="4509177" y="4212522"/>
            <a:ext cx="2352431" cy="2361804"/>
          </a:xfrm>
          <a:prstGeom prst="rect">
            <a:avLst/>
          </a:prstGeom>
          <a:effectLst>
            <a:outerShdw blurRad="50800" dist="38100" dir="2700000" algn="tl" rotWithShape="0">
              <a:prstClr val="black">
                <a:alpha val="40000"/>
              </a:prstClr>
            </a:outerShdw>
          </a:effectLst>
        </p:spPr>
      </p:pic>
      <p:sp>
        <p:nvSpPr>
          <p:cNvPr id="13" name="Rektangel 12"/>
          <p:cNvSpPr/>
          <p:nvPr/>
        </p:nvSpPr>
        <p:spPr>
          <a:xfrm>
            <a:off x="475643" y="298246"/>
            <a:ext cx="3991491" cy="2554545"/>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1600" b="1" dirty="0" smtClean="0"/>
              <a:t>Gör </a:t>
            </a:r>
            <a:r>
              <a:rPr lang="sv-SE" sz="1600" b="1" dirty="0"/>
              <a:t>så här</a:t>
            </a:r>
            <a:r>
              <a:rPr lang="sv-SE" sz="1600" b="1" dirty="0" smtClean="0"/>
              <a:t>:</a:t>
            </a:r>
          </a:p>
          <a:p>
            <a:pPr algn="ctr"/>
            <a:endParaRPr lang="sv-SE" sz="1600" b="1" dirty="0" smtClean="0"/>
          </a:p>
          <a:p>
            <a:pPr algn="ctr"/>
            <a:r>
              <a:rPr lang="sv-SE" sz="1600" i="1" dirty="0"/>
              <a:t>Markera först ett rutnät </a:t>
            </a:r>
            <a:r>
              <a:rPr lang="sv-SE" sz="1600" i="1" dirty="0" smtClean="0"/>
              <a:t/>
            </a:r>
            <a:br>
              <a:rPr lang="sv-SE" sz="1600" i="1" dirty="0" smtClean="0"/>
            </a:br>
            <a:r>
              <a:rPr lang="sv-SE" sz="1600" i="1" dirty="0" smtClean="0"/>
              <a:t>på tyget eller brodera </a:t>
            </a:r>
            <a:r>
              <a:rPr lang="sv-SE" sz="1600" i="1" dirty="0"/>
              <a:t>på </a:t>
            </a:r>
            <a:r>
              <a:rPr lang="sv-SE" sz="1600" i="1" dirty="0" err="1" smtClean="0"/>
              <a:t>aidaväv</a:t>
            </a:r>
            <a:r>
              <a:rPr lang="sv-SE" sz="1600" i="1" dirty="0" smtClean="0"/>
              <a:t>. </a:t>
            </a:r>
            <a:r>
              <a:rPr lang="sv-SE" sz="1600" i="1" dirty="0"/>
              <a:t/>
            </a:r>
            <a:br>
              <a:rPr lang="sv-SE" sz="1600" i="1" dirty="0"/>
            </a:br>
            <a:endParaRPr lang="sv-SE" sz="1600" dirty="0"/>
          </a:p>
          <a:p>
            <a:pPr marL="457198" indent="-457198">
              <a:buFont typeface="+mj-lt"/>
              <a:buAutoNum type="arabicPeriod"/>
            </a:pPr>
            <a:r>
              <a:rPr lang="sv-SE" sz="1600" dirty="0"/>
              <a:t>Börja brodera vågräta linjer (</a:t>
            </a:r>
            <a:r>
              <a:rPr lang="sv-SE" sz="1600" dirty="0" err="1"/>
              <a:t>Yokogushi</a:t>
            </a:r>
            <a:r>
              <a:rPr lang="sv-SE" sz="1600" dirty="0" smtClean="0"/>
              <a:t>).</a:t>
            </a:r>
            <a:r>
              <a:rPr lang="sv-SE" sz="1600" dirty="0"/>
              <a:t/>
            </a:r>
            <a:br>
              <a:rPr lang="sv-SE" sz="1600" dirty="0"/>
            </a:br>
            <a:endParaRPr lang="sv-SE" sz="1600" dirty="0"/>
          </a:p>
          <a:p>
            <a:pPr marL="457198" indent="-457198">
              <a:buFont typeface="+mj-lt"/>
              <a:buAutoNum type="arabicPeriod"/>
            </a:pPr>
            <a:r>
              <a:rPr lang="sv-SE" sz="1600" dirty="0"/>
              <a:t>Vrid på tyget och </a:t>
            </a:r>
            <a:r>
              <a:rPr lang="sv-SE" sz="1600" dirty="0" smtClean="0"/>
              <a:t>brodera </a:t>
            </a:r>
            <a:r>
              <a:rPr lang="sv-SE" sz="1600" dirty="0"/>
              <a:t>vågräta linjer för att bilda kryss</a:t>
            </a:r>
            <a:r>
              <a:rPr lang="sv-SE" sz="1600" dirty="0" smtClean="0"/>
              <a:t>.</a:t>
            </a:r>
            <a:br>
              <a:rPr lang="sv-SE" sz="1600" dirty="0" smtClean="0"/>
            </a:br>
            <a:endParaRPr lang="sv-SE" sz="1600" dirty="0"/>
          </a:p>
        </p:txBody>
      </p:sp>
      <p:sp>
        <p:nvSpPr>
          <p:cNvPr id="14" name="Ellips 13"/>
          <p:cNvSpPr/>
          <p:nvPr/>
        </p:nvSpPr>
        <p:spPr>
          <a:xfrm>
            <a:off x="402611" y="3429000"/>
            <a:ext cx="665018" cy="637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sp>
        <p:nvSpPr>
          <p:cNvPr id="15" name="Ellips 14"/>
          <p:cNvSpPr/>
          <p:nvPr/>
        </p:nvSpPr>
        <p:spPr>
          <a:xfrm>
            <a:off x="6658689" y="5390967"/>
            <a:ext cx="665018" cy="637309"/>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2</a:t>
            </a:r>
            <a:endParaRPr lang="sv-SE" sz="3200" dirty="0"/>
          </a:p>
        </p:txBody>
      </p:sp>
      <p:pic>
        <p:nvPicPr>
          <p:cNvPr id="17" name="Bildobjekt 16"/>
          <p:cNvPicPr>
            <a:picLocks noChangeAspect="1"/>
          </p:cNvPicPr>
          <p:nvPr/>
        </p:nvPicPr>
        <p:blipFill>
          <a:blip r:embed="rId5"/>
          <a:stretch>
            <a:fillRect/>
          </a:stretch>
        </p:blipFill>
        <p:spPr>
          <a:xfrm>
            <a:off x="7973961" y="250883"/>
            <a:ext cx="1826296" cy="177042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ubrik 1"/>
          <p:cNvSpPr txBox="1">
            <a:spLocks/>
          </p:cNvSpPr>
          <p:nvPr/>
        </p:nvSpPr>
        <p:spPr>
          <a:xfrm>
            <a:off x="5929371" y="-151817"/>
            <a:ext cx="2123653"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sv-SE" dirty="0"/>
              <a:t>Jujizashi</a:t>
            </a:r>
            <a:r>
              <a:rPr lang="sv-SE" sz="2000" dirty="0"/>
              <a:t> – ”tiokorsstygn”</a:t>
            </a:r>
            <a:endParaRPr lang="sv-SE" dirty="0"/>
          </a:p>
        </p:txBody>
      </p:sp>
      <p:sp>
        <p:nvSpPr>
          <p:cNvPr id="19" name="10-uddig stjärna 18"/>
          <p:cNvSpPr/>
          <p:nvPr/>
        </p:nvSpPr>
        <p:spPr>
          <a:xfrm>
            <a:off x="7057482" y="1052077"/>
            <a:ext cx="1294042" cy="1155344"/>
          </a:xfrm>
          <a:prstGeom prst="star10">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dirty="0" smtClean="0">
                <a:solidFill>
                  <a:schemeClr val="tx1"/>
                </a:solidFill>
              </a:rPr>
              <a:t>HITOME-ZASHI</a:t>
            </a:r>
            <a:endParaRPr lang="sv-SE" sz="3600" b="1" dirty="0">
              <a:solidFill>
                <a:schemeClr val="tx1"/>
              </a:solidFill>
            </a:endParaRPr>
          </a:p>
        </p:txBody>
      </p:sp>
    </p:spTree>
    <p:extLst>
      <p:ext uri="{BB962C8B-B14F-4D97-AF65-F5344CB8AC3E}">
        <p14:creationId xmlns:p14="http://schemas.microsoft.com/office/powerpoint/2010/main" val="35647272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18</a:t>
            </a:fld>
            <a:endParaRPr lang="sv-SE"/>
          </a:p>
        </p:txBody>
      </p:sp>
      <p:sp>
        <p:nvSpPr>
          <p:cNvPr id="8" name="Platshållare för innehåll 4"/>
          <p:cNvSpPr txBox="1">
            <a:spLocks/>
          </p:cNvSpPr>
          <p:nvPr/>
        </p:nvSpPr>
        <p:spPr>
          <a:xfrm>
            <a:off x="616665" y="1805315"/>
            <a:ext cx="5636553" cy="4547362"/>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a:lstStyle>
          <a:p>
            <a:pPr marL="457198" indent="-457198">
              <a:buFont typeface="+mj-lt"/>
              <a:buAutoNum type="arabicPeriod"/>
            </a:pPr>
            <a:r>
              <a:rPr lang="sv-SE" sz="1600" dirty="0"/>
              <a:t/>
            </a:r>
            <a:br>
              <a:rPr lang="sv-SE" sz="1600" dirty="0"/>
            </a:br>
            <a:endParaRPr lang="sv-SE" sz="1600" dirty="0"/>
          </a:p>
          <a:p>
            <a:pPr marL="0" indent="0">
              <a:buNone/>
            </a:pPr>
            <a:endParaRPr lang="sv-SE" sz="1600" dirty="0"/>
          </a:p>
          <a:p>
            <a:endParaRPr lang="sv-SE" sz="1600" dirty="0"/>
          </a:p>
        </p:txBody>
      </p:sp>
      <p:pic>
        <p:nvPicPr>
          <p:cNvPr id="12" name="Bildobjekt 11"/>
          <p:cNvPicPr>
            <a:picLocks noChangeAspect="1"/>
          </p:cNvPicPr>
          <p:nvPr/>
        </p:nvPicPr>
        <p:blipFill>
          <a:blip r:embed="rId2"/>
          <a:stretch>
            <a:fillRect/>
          </a:stretch>
        </p:blipFill>
        <p:spPr>
          <a:xfrm flipH="1">
            <a:off x="4341934" y="3856901"/>
            <a:ext cx="2836724" cy="2750963"/>
          </a:xfrm>
          <a:prstGeom prst="rect">
            <a:avLst/>
          </a:prstGeom>
          <a:ln>
            <a:noFill/>
          </a:ln>
          <a:effectLst>
            <a:outerShdw blurRad="50800" dist="38100" dir="2700000" algn="tl" rotWithShape="0">
              <a:prstClr val="black">
                <a:alpha val="40000"/>
              </a:prstClr>
            </a:outerShdw>
          </a:effectLst>
        </p:spPr>
      </p:pic>
      <p:pic>
        <p:nvPicPr>
          <p:cNvPr id="13" name="Bildobjekt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847796" y="3359586"/>
            <a:ext cx="3263008" cy="3263008"/>
          </a:xfrm>
          <a:prstGeom prst="rect">
            <a:avLst/>
          </a:prstGeom>
          <a:ln>
            <a:noFill/>
          </a:ln>
          <a:effectLst>
            <a:outerShdw blurRad="50800" dist="38100" dir="2700000" algn="tl" rotWithShape="0">
              <a:prstClr val="black">
                <a:alpha val="40000"/>
              </a:prstClr>
            </a:outerShdw>
          </a:effectLst>
        </p:spPr>
      </p:pic>
      <p:sp>
        <p:nvSpPr>
          <p:cNvPr id="14" name="Ellips 13"/>
          <p:cNvSpPr/>
          <p:nvPr/>
        </p:nvSpPr>
        <p:spPr>
          <a:xfrm>
            <a:off x="3799217" y="5265380"/>
            <a:ext cx="665018" cy="63730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2</a:t>
            </a:r>
          </a:p>
        </p:txBody>
      </p:sp>
      <p:pic>
        <p:nvPicPr>
          <p:cNvPr id="15" name="Bildobjekt 14"/>
          <p:cNvPicPr>
            <a:picLocks noChangeAspect="1"/>
          </p:cNvPicPr>
          <p:nvPr/>
        </p:nvPicPr>
        <p:blipFill>
          <a:blip r:embed="rId4"/>
          <a:stretch>
            <a:fillRect/>
          </a:stretch>
        </p:blipFill>
        <p:spPr>
          <a:xfrm rot="5400000">
            <a:off x="3906964" y="1111594"/>
            <a:ext cx="1988015" cy="1968134"/>
          </a:xfrm>
          <a:prstGeom prst="rect">
            <a:avLst/>
          </a:prstGeom>
          <a:ln>
            <a:noFill/>
          </a:ln>
          <a:effectLst>
            <a:outerShdw blurRad="50800" dist="38100" dir="2700000" algn="tl" rotWithShape="0">
              <a:prstClr val="black">
                <a:alpha val="40000"/>
              </a:prstClr>
            </a:outerShdw>
          </a:effectLst>
        </p:spPr>
      </p:pic>
      <p:sp>
        <p:nvSpPr>
          <p:cNvPr id="16" name="Ellips 15"/>
          <p:cNvSpPr/>
          <p:nvPr/>
        </p:nvSpPr>
        <p:spPr>
          <a:xfrm>
            <a:off x="3531131" y="2336691"/>
            <a:ext cx="665018" cy="637309"/>
          </a:xfrm>
          <a:prstGeom prst="ellipse">
            <a:avLst/>
          </a:prstGeom>
          <a:solidFill>
            <a:srgbClr val="EA6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sp>
        <p:nvSpPr>
          <p:cNvPr id="17" name="Rektangel 16"/>
          <p:cNvSpPr/>
          <p:nvPr/>
        </p:nvSpPr>
        <p:spPr>
          <a:xfrm>
            <a:off x="6145256" y="278998"/>
            <a:ext cx="3410810" cy="2800767"/>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1600" b="1" dirty="0" smtClean="0"/>
              <a:t>Gör </a:t>
            </a:r>
            <a:r>
              <a:rPr lang="sv-SE" sz="1600" b="1" dirty="0"/>
              <a:t>så här</a:t>
            </a:r>
            <a:r>
              <a:rPr lang="sv-SE" sz="1600" b="1" dirty="0" smtClean="0"/>
              <a:t>:</a:t>
            </a:r>
          </a:p>
          <a:p>
            <a:pPr algn="ctr"/>
            <a:endParaRPr lang="sv-SE" sz="1600" b="1" dirty="0"/>
          </a:p>
          <a:p>
            <a:pPr algn="ctr"/>
            <a:r>
              <a:rPr lang="sv-SE" sz="1600" i="1" dirty="0"/>
              <a:t>Markera först ett rutnät på </a:t>
            </a:r>
            <a:r>
              <a:rPr lang="sv-SE" sz="1600" i="1" dirty="0" smtClean="0"/>
              <a:t>tyget</a:t>
            </a:r>
            <a:br>
              <a:rPr lang="sv-SE" sz="1600" i="1" dirty="0" smtClean="0"/>
            </a:br>
            <a:r>
              <a:rPr lang="sv-SE" sz="1600" i="1" dirty="0" smtClean="0"/>
              <a:t>eller </a:t>
            </a:r>
            <a:r>
              <a:rPr lang="sv-SE" sz="1600" i="1" dirty="0"/>
              <a:t>brodera på </a:t>
            </a:r>
            <a:r>
              <a:rPr lang="sv-SE" sz="1600" i="1" dirty="0" err="1" smtClean="0"/>
              <a:t>aidaväv</a:t>
            </a:r>
            <a:r>
              <a:rPr lang="sv-SE" sz="1600" i="1" dirty="0" smtClean="0"/>
              <a:t>.</a:t>
            </a:r>
            <a:br>
              <a:rPr lang="sv-SE" sz="1600" i="1" dirty="0" smtClean="0"/>
            </a:br>
            <a:endParaRPr lang="sv-SE" sz="1600" dirty="0"/>
          </a:p>
          <a:p>
            <a:pPr marL="457198" indent="-457198">
              <a:buFont typeface="+mj-lt"/>
              <a:buAutoNum type="arabicPeriod"/>
            </a:pPr>
            <a:r>
              <a:rPr lang="sv-SE" sz="1600" dirty="0" smtClean="0"/>
              <a:t>Börja </a:t>
            </a:r>
            <a:r>
              <a:rPr lang="sv-SE" sz="1600" dirty="0"/>
              <a:t>brodera vågräta </a:t>
            </a:r>
            <a:br>
              <a:rPr lang="sv-SE" sz="1600" dirty="0"/>
            </a:br>
            <a:r>
              <a:rPr lang="sv-SE" sz="1600" dirty="0"/>
              <a:t>linjer (</a:t>
            </a:r>
            <a:r>
              <a:rPr lang="sv-SE" sz="1600" dirty="0" err="1"/>
              <a:t>Yokogushi</a:t>
            </a:r>
            <a:r>
              <a:rPr lang="sv-SE" sz="1600" dirty="0" smtClean="0"/>
              <a:t>).</a:t>
            </a:r>
            <a:r>
              <a:rPr lang="sv-SE" sz="1600" dirty="0"/>
              <a:t/>
            </a:r>
            <a:br>
              <a:rPr lang="sv-SE" sz="1600" dirty="0"/>
            </a:br>
            <a:endParaRPr lang="sv-SE" sz="1600" dirty="0"/>
          </a:p>
          <a:p>
            <a:pPr marL="457198" indent="-457198">
              <a:buFont typeface="+mj-lt"/>
              <a:buAutoNum type="arabicPeriod"/>
            </a:pPr>
            <a:r>
              <a:rPr lang="sv-SE" sz="1600" dirty="0" smtClean="0"/>
              <a:t>Vrid på tyget och sy </a:t>
            </a:r>
            <a:r>
              <a:rPr lang="sv-SE" sz="1600" dirty="0"/>
              <a:t>sedan vågräta </a:t>
            </a:r>
            <a:r>
              <a:rPr lang="sv-SE" sz="1600" dirty="0" smtClean="0"/>
              <a:t>linjer åt </a:t>
            </a:r>
            <a:r>
              <a:rPr lang="sv-SE" sz="1600" dirty="0"/>
              <a:t>andra </a:t>
            </a:r>
            <a:r>
              <a:rPr lang="sv-SE" sz="1600" dirty="0" smtClean="0"/>
              <a:t>hållet.</a:t>
            </a:r>
            <a:br>
              <a:rPr lang="sv-SE" sz="1600" dirty="0" smtClean="0"/>
            </a:br>
            <a:endParaRPr lang="sv-SE" sz="1600" dirty="0"/>
          </a:p>
        </p:txBody>
      </p:sp>
      <p:pic>
        <p:nvPicPr>
          <p:cNvPr id="18" name="Bildobjekt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30882" y="251043"/>
            <a:ext cx="1854743" cy="1879236"/>
          </a:xfrm>
          <a:prstGeom prst="rect">
            <a:avLst/>
          </a:prstGeom>
        </p:spPr>
      </p:pic>
      <p:sp>
        <p:nvSpPr>
          <p:cNvPr id="19" name="Rubrik 1"/>
          <p:cNvSpPr>
            <a:spLocks noGrp="1"/>
          </p:cNvSpPr>
          <p:nvPr>
            <p:ph type="title"/>
          </p:nvPr>
        </p:nvSpPr>
        <p:spPr>
          <a:xfrm>
            <a:off x="2221193" y="-82868"/>
            <a:ext cx="2619876" cy="1499616"/>
          </a:xfrm>
        </p:spPr>
        <p:txBody>
          <a:bodyPr/>
          <a:lstStyle/>
          <a:p>
            <a:r>
              <a:rPr lang="sv-SE" dirty="0" smtClean="0"/>
              <a:t>Dan tsunagi</a:t>
            </a:r>
            <a:r>
              <a:rPr lang="sv-SE" sz="2000" dirty="0"/>
              <a:t> – ”trappsteg”</a:t>
            </a:r>
            <a:endParaRPr lang="sv-SE" dirty="0"/>
          </a:p>
        </p:txBody>
      </p:sp>
      <p:sp>
        <p:nvSpPr>
          <p:cNvPr id="20" name="10-uddig stjärna 19"/>
          <p:cNvSpPr/>
          <p:nvPr/>
        </p:nvSpPr>
        <p:spPr>
          <a:xfrm>
            <a:off x="1438604" y="1108992"/>
            <a:ext cx="1294042" cy="1155344"/>
          </a:xfrm>
          <a:prstGeom prst="star10">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dirty="0" smtClean="0">
                <a:solidFill>
                  <a:schemeClr val="tx1"/>
                </a:solidFill>
              </a:rPr>
              <a:t>HITOME-ZASHI</a:t>
            </a:r>
            <a:endParaRPr lang="sv-SE" sz="3600" b="1" dirty="0">
              <a:solidFill>
                <a:schemeClr val="tx1"/>
              </a:solidFill>
            </a:endParaRPr>
          </a:p>
        </p:txBody>
      </p:sp>
    </p:spTree>
    <p:extLst>
      <p:ext uri="{BB962C8B-B14F-4D97-AF65-F5344CB8AC3E}">
        <p14:creationId xmlns:p14="http://schemas.microsoft.com/office/powerpoint/2010/main" val="33738215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Bildobjekt 17"/>
          <p:cNvPicPr>
            <a:picLocks noChangeAspect="1"/>
          </p:cNvPicPr>
          <p:nvPr/>
        </p:nvPicPr>
        <p:blipFill>
          <a:blip r:embed="rId2"/>
          <a:stretch>
            <a:fillRect/>
          </a:stretch>
        </p:blipFill>
        <p:spPr>
          <a:xfrm rot="5400000">
            <a:off x="770470" y="4191004"/>
            <a:ext cx="2291156" cy="2268244"/>
          </a:xfrm>
          <a:prstGeom prst="rect">
            <a:avLst/>
          </a:prstGeom>
          <a:ln>
            <a:noFill/>
          </a:ln>
          <a:effectLst>
            <a:outerShdw blurRad="50800" dist="38100" dir="2700000" algn="tl" rotWithShape="0">
              <a:prstClr val="black">
                <a:alpha val="40000"/>
              </a:prstClr>
            </a:outerShdw>
          </a:effectLst>
        </p:spPr>
      </p:pic>
      <p:sp>
        <p:nvSpPr>
          <p:cNvPr id="4" name="Platshållare för bildnummer 3"/>
          <p:cNvSpPr>
            <a:spLocks noGrp="1"/>
          </p:cNvSpPr>
          <p:nvPr>
            <p:ph type="sldNum" sz="quarter" idx="12"/>
          </p:nvPr>
        </p:nvSpPr>
        <p:spPr/>
        <p:txBody>
          <a:bodyPr/>
          <a:lstStyle/>
          <a:p>
            <a:fld id="{1E32D231-9929-4AC2-BEE4-786B41937F3B}" type="slidenum">
              <a:rPr lang="sv-SE" smtClean="0"/>
              <a:t>19</a:t>
            </a:fld>
            <a:endParaRPr lang="sv-SE"/>
          </a:p>
        </p:txBody>
      </p:sp>
      <p:sp>
        <p:nvSpPr>
          <p:cNvPr id="8" name="Platshållare för innehåll 4"/>
          <p:cNvSpPr txBox="1">
            <a:spLocks/>
          </p:cNvSpPr>
          <p:nvPr/>
        </p:nvSpPr>
        <p:spPr>
          <a:xfrm>
            <a:off x="691956" y="1923342"/>
            <a:ext cx="3225662" cy="4547362"/>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a:lstStyle>
          <a:p>
            <a:pPr marL="457198" indent="-457198">
              <a:buFont typeface="+mj-lt"/>
              <a:buAutoNum type="arabicPeriod"/>
            </a:pPr>
            <a:r>
              <a:rPr lang="sv-SE" sz="1600" dirty="0"/>
              <a:t/>
            </a:r>
            <a:br>
              <a:rPr lang="sv-SE" sz="1600" dirty="0"/>
            </a:br>
            <a:endParaRPr lang="sv-SE" sz="1600" dirty="0"/>
          </a:p>
          <a:p>
            <a:pPr marL="457198" indent="-457198">
              <a:buFont typeface="+mj-lt"/>
              <a:buAutoNum type="arabicPeriod"/>
            </a:pPr>
            <a:endParaRPr lang="sv-SE" sz="1600" dirty="0" smtClean="0"/>
          </a:p>
          <a:p>
            <a:endParaRPr lang="sv-SE" sz="1600" dirty="0"/>
          </a:p>
        </p:txBody>
      </p:sp>
      <p:pic>
        <p:nvPicPr>
          <p:cNvPr id="10" name="Bildobjekt 9"/>
          <p:cNvPicPr>
            <a:picLocks noChangeAspect="1"/>
          </p:cNvPicPr>
          <p:nvPr/>
        </p:nvPicPr>
        <p:blipFill>
          <a:blip r:embed="rId3"/>
          <a:stretch>
            <a:fillRect/>
          </a:stretch>
        </p:blipFill>
        <p:spPr>
          <a:xfrm>
            <a:off x="5431474" y="2688272"/>
            <a:ext cx="3975049" cy="3935299"/>
          </a:xfrm>
          <a:prstGeom prst="rect">
            <a:avLst/>
          </a:prstGeom>
          <a:ln>
            <a:noFill/>
          </a:ln>
          <a:effectLst>
            <a:outerShdw blurRad="50800" dist="38100" dir="2700000" algn="tl" rotWithShape="0">
              <a:prstClr val="black">
                <a:alpha val="40000"/>
              </a:prstClr>
            </a:outerShdw>
          </a:effectLst>
        </p:spPr>
      </p:pic>
      <p:sp>
        <p:nvSpPr>
          <p:cNvPr id="11" name="Kommentar i oval 10"/>
          <p:cNvSpPr/>
          <p:nvPr/>
        </p:nvSpPr>
        <p:spPr>
          <a:xfrm rot="20950229">
            <a:off x="4218193" y="1905565"/>
            <a:ext cx="2878200" cy="1565413"/>
          </a:xfrm>
          <a:prstGeom prst="wedgeEllipseCallout">
            <a:avLst>
              <a:gd name="adj1" fmla="val 28046"/>
              <a:gd name="adj2" fmla="val 70739"/>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sv-SE" dirty="0"/>
              <a:t>Tips! Sy gärna på </a:t>
            </a:r>
            <a:r>
              <a:rPr lang="sv-SE" dirty="0" err="1"/>
              <a:t>aidaväv</a:t>
            </a:r>
            <a:r>
              <a:rPr lang="sv-SE" dirty="0"/>
              <a:t> </a:t>
            </a:r>
            <a:r>
              <a:rPr lang="sv-SE" sz="1400" dirty="0"/>
              <a:t>(broderityg för korsstygn) </a:t>
            </a:r>
            <a:r>
              <a:rPr lang="sv-SE" dirty="0"/>
              <a:t>så slipper du rita ut ett rutnät.</a:t>
            </a:r>
          </a:p>
        </p:txBody>
      </p:sp>
      <p:sp>
        <p:nvSpPr>
          <p:cNvPr id="6" name="Ellips 5"/>
          <p:cNvSpPr/>
          <p:nvPr/>
        </p:nvSpPr>
        <p:spPr>
          <a:xfrm>
            <a:off x="393950" y="4257512"/>
            <a:ext cx="665018" cy="637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sp>
        <p:nvSpPr>
          <p:cNvPr id="16" name="Rektangel 15"/>
          <p:cNvSpPr/>
          <p:nvPr/>
        </p:nvSpPr>
        <p:spPr>
          <a:xfrm>
            <a:off x="393950" y="392733"/>
            <a:ext cx="3802512" cy="2800767"/>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1600" b="1" dirty="0" smtClean="0"/>
              <a:t>Gör </a:t>
            </a:r>
            <a:r>
              <a:rPr lang="sv-SE" sz="1600" b="1" dirty="0"/>
              <a:t>så här</a:t>
            </a:r>
            <a:r>
              <a:rPr lang="sv-SE" sz="1600" b="1" dirty="0" smtClean="0"/>
              <a:t>:</a:t>
            </a:r>
          </a:p>
          <a:p>
            <a:pPr algn="ctr"/>
            <a:endParaRPr lang="sv-SE" sz="1600" b="1" dirty="0"/>
          </a:p>
          <a:p>
            <a:pPr algn="ctr"/>
            <a:r>
              <a:rPr lang="sv-SE" sz="1600" i="1" dirty="0"/>
              <a:t>Markera först </a:t>
            </a:r>
            <a:r>
              <a:rPr lang="sv-SE" sz="1600" i="1" dirty="0" smtClean="0"/>
              <a:t>ett rutnät </a:t>
            </a:r>
            <a:r>
              <a:rPr lang="sv-SE" sz="1600" i="1" dirty="0"/>
              <a:t>på </a:t>
            </a:r>
            <a:r>
              <a:rPr lang="sv-SE" sz="1600" i="1" dirty="0" smtClean="0"/>
              <a:t>tyget.</a:t>
            </a:r>
            <a:endParaRPr lang="sv-SE" sz="1600" b="1" dirty="0"/>
          </a:p>
          <a:p>
            <a:pPr marL="457198" indent="-457198">
              <a:buFont typeface="+mj-lt"/>
              <a:buAutoNum type="arabicPeriod"/>
            </a:pPr>
            <a:endParaRPr lang="sv-SE" sz="1600" dirty="0"/>
          </a:p>
          <a:p>
            <a:pPr marL="457198" indent="-457198">
              <a:buFont typeface="+mj-lt"/>
              <a:buAutoNum type="arabicPeriod"/>
            </a:pPr>
            <a:r>
              <a:rPr lang="sv-SE" sz="1600" dirty="0"/>
              <a:t>Börja brodera vågräta linjer </a:t>
            </a:r>
            <a:r>
              <a:rPr lang="sv-SE" sz="1600" dirty="0" smtClean="0"/>
              <a:t>(</a:t>
            </a:r>
            <a:r>
              <a:rPr lang="sv-SE" sz="1600" dirty="0" err="1"/>
              <a:t>Yokogushi</a:t>
            </a:r>
            <a:r>
              <a:rPr lang="sv-SE" sz="1600" dirty="0" smtClean="0"/>
              <a:t>)</a:t>
            </a:r>
            <a:r>
              <a:rPr lang="sv-SE" sz="1600" dirty="0"/>
              <a:t/>
            </a:r>
            <a:br>
              <a:rPr lang="sv-SE" sz="1600" dirty="0"/>
            </a:br>
            <a:r>
              <a:rPr lang="sv-SE" sz="1600" dirty="0"/>
              <a:t/>
            </a:r>
            <a:br>
              <a:rPr lang="sv-SE" sz="1600" dirty="0"/>
            </a:br>
            <a:endParaRPr lang="sv-SE" sz="1600" dirty="0"/>
          </a:p>
          <a:p>
            <a:pPr marL="457198" indent="-457198">
              <a:buFont typeface="+mj-lt"/>
              <a:buAutoNum type="arabicPeriod"/>
            </a:pPr>
            <a:r>
              <a:rPr lang="sv-SE" sz="1600" dirty="0"/>
              <a:t>Vrid på tyget och byt färg på tråden om du vill. </a:t>
            </a:r>
            <a:r>
              <a:rPr lang="sv-SE" sz="1600" dirty="0" smtClean="0"/>
              <a:t>Sy </a:t>
            </a:r>
            <a:r>
              <a:rPr lang="sv-SE" sz="1600" dirty="0"/>
              <a:t>sedan genom stygnen</a:t>
            </a:r>
            <a:br>
              <a:rPr lang="sv-SE" sz="1600" dirty="0"/>
            </a:br>
            <a:r>
              <a:rPr lang="sv-SE" sz="1600" dirty="0"/>
              <a:t>som på bilden.</a:t>
            </a:r>
          </a:p>
        </p:txBody>
      </p:sp>
      <p:sp>
        <p:nvSpPr>
          <p:cNvPr id="15" name="Ellips 14"/>
          <p:cNvSpPr/>
          <p:nvPr/>
        </p:nvSpPr>
        <p:spPr>
          <a:xfrm>
            <a:off x="4943925" y="3938857"/>
            <a:ext cx="665018" cy="63730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2</a:t>
            </a:r>
            <a:endParaRPr lang="sv-SE" sz="3200" dirty="0"/>
          </a:p>
        </p:txBody>
      </p:sp>
      <p:sp>
        <p:nvSpPr>
          <p:cNvPr id="13" name="Rubrik 1"/>
          <p:cNvSpPr txBox="1">
            <a:spLocks/>
          </p:cNvSpPr>
          <p:nvPr/>
        </p:nvSpPr>
        <p:spPr>
          <a:xfrm>
            <a:off x="5583992" y="-135896"/>
            <a:ext cx="2369740"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a:lstStyle>
          <a:p>
            <a:r>
              <a:rPr lang="sv-SE" dirty="0" err="1"/>
              <a:t>KiKkozashi</a:t>
            </a:r>
            <a:r>
              <a:rPr lang="sv-SE" sz="2000" dirty="0"/>
              <a:t> – ”sköldpaddsstygn”</a:t>
            </a:r>
            <a:endParaRPr lang="sv-SE" dirty="0"/>
          </a:p>
        </p:txBody>
      </p:sp>
      <p:pic>
        <p:nvPicPr>
          <p:cNvPr id="14" name="Bildobjekt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32876" y="234704"/>
            <a:ext cx="1558413" cy="1558413"/>
          </a:xfrm>
          <a:prstGeom prst="rect">
            <a:avLst/>
          </a:prstGeom>
        </p:spPr>
      </p:pic>
      <p:sp>
        <p:nvSpPr>
          <p:cNvPr id="19" name="10-uddig stjärna 18"/>
          <p:cNvSpPr/>
          <p:nvPr/>
        </p:nvSpPr>
        <p:spPr>
          <a:xfrm>
            <a:off x="7217825" y="1103531"/>
            <a:ext cx="1294042" cy="1155344"/>
          </a:xfrm>
          <a:prstGeom prst="star10">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dirty="0" smtClean="0">
                <a:solidFill>
                  <a:schemeClr val="tx1"/>
                </a:solidFill>
              </a:rPr>
              <a:t>HITOME-ZASHI</a:t>
            </a:r>
            <a:endParaRPr lang="sv-SE" sz="3600" b="1" dirty="0">
              <a:solidFill>
                <a:schemeClr val="tx1"/>
              </a:solidFill>
            </a:endParaRPr>
          </a:p>
        </p:txBody>
      </p:sp>
    </p:spTree>
    <p:extLst>
      <p:ext uri="{BB962C8B-B14F-4D97-AF65-F5344CB8AC3E}">
        <p14:creationId xmlns:p14="http://schemas.microsoft.com/office/powerpoint/2010/main" val="32818792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ubrik 1"/>
          <p:cNvSpPr>
            <a:spLocks noGrp="1"/>
          </p:cNvSpPr>
          <p:nvPr>
            <p:ph type="title"/>
          </p:nvPr>
        </p:nvSpPr>
        <p:spPr>
          <a:xfrm>
            <a:off x="6587613" y="272832"/>
            <a:ext cx="3922532" cy="1499616"/>
          </a:xfrm>
        </p:spPr>
        <p:txBody>
          <a:bodyPr/>
          <a:lstStyle/>
          <a:p>
            <a:r>
              <a:rPr lang="sv-SE" dirty="0" smtClean="0"/>
              <a:t>Lappa jeans</a:t>
            </a:r>
            <a:endParaRPr lang="sv-SE" dirty="0"/>
          </a:p>
        </p:txBody>
      </p:sp>
      <p:pic>
        <p:nvPicPr>
          <p:cNvPr id="5" name="Platshållare för innehåll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9433" y="-30480"/>
            <a:ext cx="6888480" cy="6888480"/>
          </a:xfrm>
        </p:spPr>
      </p:pic>
      <p:sp>
        <p:nvSpPr>
          <p:cNvPr id="4" name="Platshållare för bildnummer 3"/>
          <p:cNvSpPr>
            <a:spLocks noGrp="1"/>
          </p:cNvSpPr>
          <p:nvPr>
            <p:ph type="sldNum" sz="quarter" idx="12"/>
          </p:nvPr>
        </p:nvSpPr>
        <p:spPr/>
        <p:txBody>
          <a:bodyPr/>
          <a:lstStyle/>
          <a:p>
            <a:fld id="{1E32D231-9929-4AC2-BEE4-786B41937F3B}" type="slidenum">
              <a:rPr lang="sv-SE" smtClean="0"/>
              <a:t>20</a:t>
            </a:fld>
            <a:endParaRPr lang="sv-SE"/>
          </a:p>
        </p:txBody>
      </p:sp>
      <p:sp>
        <p:nvSpPr>
          <p:cNvPr id="6" name="Rektangel 5"/>
          <p:cNvSpPr/>
          <p:nvPr/>
        </p:nvSpPr>
        <p:spPr>
          <a:xfrm>
            <a:off x="6657982" y="2142343"/>
            <a:ext cx="2542903" cy="2800767"/>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r>
              <a:rPr lang="sv-SE" sz="1600" dirty="0" smtClean="0"/>
              <a:t>Det kan vara bökigt att komma åt att laga benen på ett par jeans. Men det går betydligt lättare om du först sprättar upp ena sidsömmen vid lagningsstället. På så sätt kommer du lätt in med handen för att brodera. Hålet syr du lätt ihop efteråt om byxorna först vänds ut och in.</a:t>
            </a:r>
            <a:endParaRPr lang="sv-SE" sz="1600" dirty="0"/>
          </a:p>
        </p:txBody>
      </p:sp>
    </p:spTree>
    <p:extLst>
      <p:ext uri="{BB962C8B-B14F-4D97-AF65-F5344CB8AC3E}">
        <p14:creationId xmlns:p14="http://schemas.microsoft.com/office/powerpoint/2010/main" val="4179865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21</a:t>
            </a:fld>
            <a:endParaRPr lang="sv-SE"/>
          </a:p>
        </p:txBody>
      </p:sp>
      <p:pic>
        <p:nvPicPr>
          <p:cNvPr id="8" name="Bildobjekt 7"/>
          <p:cNvPicPr>
            <a:picLocks noChangeAspect="1"/>
          </p:cNvPicPr>
          <p:nvPr/>
        </p:nvPicPr>
        <p:blipFill>
          <a:blip r:embed="rId2"/>
          <a:stretch>
            <a:fillRect/>
          </a:stretch>
        </p:blipFill>
        <p:spPr>
          <a:xfrm rot="10800000">
            <a:off x="1387362" y="112869"/>
            <a:ext cx="2524917" cy="2060059"/>
          </a:xfrm>
          <a:prstGeom prst="rect">
            <a:avLst/>
          </a:prstGeom>
          <a:effectLst>
            <a:outerShdw blurRad="50800" dist="38100" dir="2700000" algn="tl" rotWithShape="0">
              <a:prstClr val="black">
                <a:alpha val="40000"/>
              </a:prstClr>
            </a:outerShdw>
          </a:effectLst>
        </p:spPr>
      </p:pic>
      <p:sp>
        <p:nvSpPr>
          <p:cNvPr id="9" name="Rektangel 8"/>
          <p:cNvSpPr/>
          <p:nvPr/>
        </p:nvSpPr>
        <p:spPr>
          <a:xfrm>
            <a:off x="246114" y="2333438"/>
            <a:ext cx="3666165" cy="4339650"/>
          </a:xfrm>
          <a:prstGeom prst="rect">
            <a:avLst/>
          </a:prstGeom>
          <a:solidFill>
            <a:schemeClr val="accent5">
              <a:lumMod val="20000"/>
              <a:lumOff val="80000"/>
            </a:schemeClr>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sv-SE" sz="1600" b="1" dirty="0" smtClean="0"/>
              <a:t>Gör </a:t>
            </a:r>
            <a:r>
              <a:rPr lang="sv-SE" sz="1600" b="1" dirty="0"/>
              <a:t>så här</a:t>
            </a:r>
            <a:r>
              <a:rPr lang="sv-SE" sz="1600" b="1" dirty="0" smtClean="0"/>
              <a:t>:</a:t>
            </a:r>
            <a:br>
              <a:rPr lang="sv-SE" sz="1600" b="1" dirty="0" smtClean="0"/>
            </a:br>
            <a:endParaRPr lang="sv-SE" sz="1600" b="1" dirty="0"/>
          </a:p>
          <a:p>
            <a:pPr marL="457198" indent="-457198">
              <a:buFont typeface="+mj-lt"/>
              <a:buAutoNum type="arabicPeriod"/>
            </a:pPr>
            <a:r>
              <a:rPr lang="sv-SE" sz="1600" dirty="0" smtClean="0"/>
              <a:t>Sprätta upp sidsömmen där du tänker laga </a:t>
            </a:r>
            <a:r>
              <a:rPr lang="sv-SE" sz="1400" i="1" dirty="0" smtClean="0"/>
              <a:t>(om du har svårt att komma åt).</a:t>
            </a:r>
            <a:r>
              <a:rPr lang="sv-SE" sz="1600" dirty="0"/>
              <a:t/>
            </a:r>
            <a:br>
              <a:rPr lang="sv-SE" sz="1600" dirty="0"/>
            </a:br>
            <a:endParaRPr lang="sv-SE" sz="1600" dirty="0"/>
          </a:p>
          <a:p>
            <a:pPr marL="457198" indent="-457198">
              <a:buFont typeface="+mj-lt"/>
              <a:buAutoNum type="arabicPeriod"/>
            </a:pPr>
            <a:r>
              <a:rPr lang="sv-SE" sz="1600" dirty="0" smtClean="0"/>
              <a:t>Nåla eller tråckla </a:t>
            </a:r>
            <a:r>
              <a:rPr lang="sv-SE" sz="1400" i="1" dirty="0" smtClean="0"/>
              <a:t>(sy för hand med långa stygn)</a:t>
            </a:r>
            <a:r>
              <a:rPr lang="sv-SE" sz="1600" dirty="0" smtClean="0"/>
              <a:t> fast en tyglapp på insidan, utsidan eller både och. </a:t>
            </a:r>
            <a:br>
              <a:rPr lang="sv-SE" sz="1600" dirty="0" smtClean="0"/>
            </a:br>
            <a:endParaRPr lang="sv-SE" sz="1600" dirty="0" smtClean="0"/>
          </a:p>
          <a:p>
            <a:pPr marL="457198" indent="-457198">
              <a:buFont typeface="+mj-lt"/>
              <a:buAutoNum type="arabicPeriod"/>
            </a:pPr>
            <a:r>
              <a:rPr lang="sv-SE" sz="1600" dirty="0" smtClean="0"/>
              <a:t>Markera ut ett mönster eller rutnät för att lättare kunna sy jämna stygn</a:t>
            </a:r>
            <a:r>
              <a:rPr lang="sv-SE" sz="1400" i="1" dirty="0" smtClean="0"/>
              <a:t>. (På bilden använder jag linjal och en magisk penna som försvinner av sig själv efter några dagar.)</a:t>
            </a:r>
            <a:r>
              <a:rPr lang="sv-SE" sz="1400" i="1" dirty="0"/>
              <a:t/>
            </a:r>
            <a:br>
              <a:rPr lang="sv-SE" sz="1400" i="1" dirty="0"/>
            </a:br>
            <a:endParaRPr lang="sv-SE" sz="1400" i="1" dirty="0"/>
          </a:p>
          <a:p>
            <a:pPr marL="457198" indent="-457198">
              <a:buFont typeface="+mj-lt"/>
              <a:buAutoNum type="arabicPeriod"/>
            </a:pPr>
            <a:r>
              <a:rPr lang="sv-SE" sz="1600" dirty="0" smtClean="0"/>
              <a:t>Brodera valfritt mönster</a:t>
            </a:r>
            <a:r>
              <a:rPr lang="sv-SE" sz="1400" i="1" dirty="0" smtClean="0"/>
              <a:t>. (Här valde jag en kombination av </a:t>
            </a:r>
            <a:r>
              <a:rPr lang="sv-SE" sz="1400" i="1" dirty="0" err="1" smtClean="0"/>
              <a:t>Yokogushi</a:t>
            </a:r>
            <a:r>
              <a:rPr lang="sv-SE" sz="1400" i="1" dirty="0" smtClean="0"/>
              <a:t> och Jujizashi)</a:t>
            </a:r>
            <a:endParaRPr lang="sv-SE" sz="1400" i="1" dirty="0"/>
          </a:p>
        </p:txBody>
      </p:sp>
      <p:pic>
        <p:nvPicPr>
          <p:cNvPr id="10" name="Bildobjekt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3579" y="112870"/>
            <a:ext cx="3230971" cy="2423228"/>
          </a:xfrm>
          <a:prstGeom prst="rect">
            <a:avLst/>
          </a:prstGeom>
          <a:effectLst>
            <a:outerShdw blurRad="50800" dist="38100" dir="2700000" algn="tl" rotWithShape="0">
              <a:prstClr val="black">
                <a:alpha val="40000"/>
              </a:prstClr>
            </a:outerShdw>
          </a:effectLst>
        </p:spPr>
      </p:pic>
      <p:pic>
        <p:nvPicPr>
          <p:cNvPr id="12" name="Bildobjekt 11"/>
          <p:cNvPicPr>
            <a:picLocks noChangeAspect="1"/>
          </p:cNvPicPr>
          <p:nvPr/>
        </p:nvPicPr>
        <p:blipFill>
          <a:blip r:embed="rId4"/>
          <a:stretch>
            <a:fillRect/>
          </a:stretch>
        </p:blipFill>
        <p:spPr>
          <a:xfrm rot="16200000">
            <a:off x="4212264" y="3439522"/>
            <a:ext cx="3174881" cy="3292251"/>
          </a:xfrm>
          <a:prstGeom prst="rect">
            <a:avLst/>
          </a:prstGeom>
          <a:effectLst>
            <a:outerShdw blurRad="50800" dist="38100" dir="2700000" algn="tl" rotWithShape="0">
              <a:prstClr val="black">
                <a:alpha val="40000"/>
              </a:prstClr>
            </a:outerShdw>
          </a:effectLst>
        </p:spPr>
      </p:pic>
      <p:pic>
        <p:nvPicPr>
          <p:cNvPr id="6" name="Bildobjekt 5"/>
          <p:cNvPicPr>
            <a:picLocks noChangeAspect="1"/>
          </p:cNvPicPr>
          <p:nvPr/>
        </p:nvPicPr>
        <p:blipFill>
          <a:blip r:embed="rId5"/>
          <a:stretch>
            <a:fillRect/>
          </a:stretch>
        </p:blipFill>
        <p:spPr>
          <a:xfrm rot="5400000">
            <a:off x="6629162" y="1768410"/>
            <a:ext cx="3074362" cy="2724878"/>
          </a:xfrm>
          <a:prstGeom prst="rect">
            <a:avLst/>
          </a:prstGeom>
          <a:effectLst>
            <a:outerShdw blurRad="50800" dist="38100" dir="2700000" algn="tl" rotWithShape="0">
              <a:prstClr val="black">
                <a:alpha val="40000"/>
              </a:prstClr>
            </a:outerShdw>
          </a:effectLst>
        </p:spPr>
      </p:pic>
      <p:sp>
        <p:nvSpPr>
          <p:cNvPr id="13" name="Ellips 12"/>
          <p:cNvSpPr/>
          <p:nvPr/>
        </p:nvSpPr>
        <p:spPr>
          <a:xfrm>
            <a:off x="1146061" y="244782"/>
            <a:ext cx="665018" cy="637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1</a:t>
            </a:r>
            <a:endParaRPr lang="sv-SE" sz="3200" dirty="0"/>
          </a:p>
        </p:txBody>
      </p:sp>
      <p:sp>
        <p:nvSpPr>
          <p:cNvPr id="14" name="Ellips 13"/>
          <p:cNvSpPr/>
          <p:nvPr/>
        </p:nvSpPr>
        <p:spPr>
          <a:xfrm>
            <a:off x="4083085" y="2098154"/>
            <a:ext cx="665018" cy="63730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2</a:t>
            </a:r>
            <a:endParaRPr lang="sv-SE" sz="3200" dirty="0"/>
          </a:p>
        </p:txBody>
      </p:sp>
      <p:sp>
        <p:nvSpPr>
          <p:cNvPr id="15" name="Ellips 14"/>
          <p:cNvSpPr/>
          <p:nvPr/>
        </p:nvSpPr>
        <p:spPr>
          <a:xfrm>
            <a:off x="7595657" y="4349375"/>
            <a:ext cx="665018" cy="637309"/>
          </a:xfrm>
          <a:prstGeom prst="ellipse">
            <a:avLst/>
          </a:prstGeom>
          <a:solidFill>
            <a:srgbClr val="E11F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a:t>3</a:t>
            </a:r>
          </a:p>
        </p:txBody>
      </p:sp>
      <p:sp>
        <p:nvSpPr>
          <p:cNvPr id="16" name="Ellips 15"/>
          <p:cNvSpPr/>
          <p:nvPr/>
        </p:nvSpPr>
        <p:spPr>
          <a:xfrm>
            <a:off x="4259521" y="5970555"/>
            <a:ext cx="665018" cy="637309"/>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dirty="0" smtClean="0"/>
              <a:t>4</a:t>
            </a:r>
            <a:endParaRPr lang="sv-SE" sz="3200" dirty="0"/>
          </a:p>
        </p:txBody>
      </p:sp>
    </p:spTree>
    <p:extLst>
      <p:ext uri="{BB962C8B-B14F-4D97-AF65-F5344CB8AC3E}">
        <p14:creationId xmlns:p14="http://schemas.microsoft.com/office/powerpoint/2010/main" val="11635943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22</a:t>
            </a:fld>
            <a:endParaRPr lang="sv-SE"/>
          </a:p>
        </p:txBody>
      </p:sp>
      <p:pic>
        <p:nvPicPr>
          <p:cNvPr id="5" name="Bildobjekt 4"/>
          <p:cNvPicPr>
            <a:picLocks noChangeAspect="1"/>
          </p:cNvPicPr>
          <p:nvPr/>
        </p:nvPicPr>
        <p:blipFill>
          <a:blip r:embed="rId2"/>
          <a:stretch>
            <a:fillRect/>
          </a:stretch>
        </p:blipFill>
        <p:spPr>
          <a:xfrm>
            <a:off x="2021727" y="252276"/>
            <a:ext cx="5687807" cy="6605724"/>
          </a:xfrm>
          <a:prstGeom prst="rect">
            <a:avLst/>
          </a:prstGeom>
        </p:spPr>
      </p:pic>
      <p:sp>
        <p:nvSpPr>
          <p:cNvPr id="6" name="Rektangel 5"/>
          <p:cNvSpPr/>
          <p:nvPr/>
        </p:nvSpPr>
        <p:spPr>
          <a:xfrm rot="5400000">
            <a:off x="-3259245" y="3529624"/>
            <a:ext cx="7119937" cy="276999"/>
          </a:xfrm>
          <a:prstGeom prst="rect">
            <a:avLst/>
          </a:prstGeom>
        </p:spPr>
        <p:txBody>
          <a:bodyPr wrap="square">
            <a:spAutoFit/>
          </a:bodyPr>
          <a:lstStyle/>
          <a:p>
            <a:r>
              <a:rPr lang="en-US" sz="1200" dirty="0" err="1" smtClean="0">
                <a:hlinkClick r:id="rId3"/>
              </a:rPr>
              <a:t>Mönstret</a:t>
            </a:r>
            <a:r>
              <a:rPr lang="en-US" sz="1200" dirty="0" smtClean="0">
                <a:hlinkClick r:id="rId3"/>
              </a:rPr>
              <a:t> </a:t>
            </a:r>
            <a:r>
              <a:rPr lang="en-US" sz="1200" dirty="0" err="1" smtClean="0">
                <a:hlinkClick r:id="rId3"/>
              </a:rPr>
              <a:t>hämtat</a:t>
            </a:r>
            <a:r>
              <a:rPr lang="en-US" sz="1200" dirty="0" smtClean="0">
                <a:hlinkClick r:id="rId3"/>
              </a:rPr>
              <a:t> </a:t>
            </a:r>
            <a:r>
              <a:rPr lang="en-US" sz="1200" dirty="0" err="1" smtClean="0">
                <a:hlinkClick r:id="rId3"/>
              </a:rPr>
              <a:t>från</a:t>
            </a:r>
            <a:r>
              <a:rPr lang="en-US" sz="1200" dirty="0" smtClean="0">
                <a:hlinkClick r:id="rId3"/>
              </a:rPr>
              <a:t>: https://blog.fabrics-store.com/2017/08/08/sashiko-embroidery-tutorial/</a:t>
            </a:r>
            <a:endParaRPr lang="sv-SE" sz="1200" dirty="0"/>
          </a:p>
        </p:txBody>
      </p:sp>
    </p:spTree>
    <p:extLst>
      <p:ext uri="{BB962C8B-B14F-4D97-AF65-F5344CB8AC3E}">
        <p14:creationId xmlns:p14="http://schemas.microsoft.com/office/powerpoint/2010/main" val="16375101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p:cNvSpPr>
            <a:spLocks noGrp="1"/>
          </p:cNvSpPr>
          <p:nvPr>
            <p:ph type="sldNum" sz="quarter" idx="12"/>
          </p:nvPr>
        </p:nvSpPr>
        <p:spPr/>
        <p:txBody>
          <a:bodyPr/>
          <a:lstStyle/>
          <a:p>
            <a:fld id="{1E32D231-9929-4AC2-BEE4-786B41937F3B}" type="slidenum">
              <a:rPr lang="sv-SE" smtClean="0"/>
              <a:t>23</a:t>
            </a:fld>
            <a:endParaRPr lang="sv-SE"/>
          </a:p>
        </p:txBody>
      </p:sp>
      <p:pic>
        <p:nvPicPr>
          <p:cNvPr id="5" name="Bildobjekt 4"/>
          <p:cNvPicPr>
            <a:picLocks noChangeAspect="1"/>
          </p:cNvPicPr>
          <p:nvPr/>
        </p:nvPicPr>
        <p:blipFill>
          <a:blip r:embed="rId2"/>
          <a:stretch>
            <a:fillRect/>
          </a:stretch>
        </p:blipFill>
        <p:spPr>
          <a:xfrm>
            <a:off x="1079863" y="-323798"/>
            <a:ext cx="7025813" cy="8049181"/>
          </a:xfrm>
          <a:prstGeom prst="rect">
            <a:avLst/>
          </a:prstGeom>
        </p:spPr>
      </p:pic>
      <p:sp>
        <p:nvSpPr>
          <p:cNvPr id="7" name="Rektangel 6"/>
          <p:cNvSpPr/>
          <p:nvPr/>
        </p:nvSpPr>
        <p:spPr>
          <a:xfrm rot="5400000">
            <a:off x="-3340827" y="3421469"/>
            <a:ext cx="7119937" cy="276999"/>
          </a:xfrm>
          <a:prstGeom prst="rect">
            <a:avLst/>
          </a:prstGeom>
        </p:spPr>
        <p:txBody>
          <a:bodyPr wrap="square">
            <a:spAutoFit/>
          </a:bodyPr>
          <a:lstStyle/>
          <a:p>
            <a:r>
              <a:rPr lang="en-US" sz="1200" dirty="0" err="1" smtClean="0">
                <a:hlinkClick r:id="rId3"/>
              </a:rPr>
              <a:t>Mönstret</a:t>
            </a:r>
            <a:r>
              <a:rPr lang="en-US" sz="1200" dirty="0" smtClean="0">
                <a:hlinkClick r:id="rId3"/>
              </a:rPr>
              <a:t> </a:t>
            </a:r>
            <a:r>
              <a:rPr lang="en-US" sz="1200" dirty="0" err="1" smtClean="0">
                <a:hlinkClick r:id="rId3"/>
              </a:rPr>
              <a:t>hämtat</a:t>
            </a:r>
            <a:r>
              <a:rPr lang="en-US" sz="1200" dirty="0" smtClean="0">
                <a:hlinkClick r:id="rId3"/>
              </a:rPr>
              <a:t> </a:t>
            </a:r>
            <a:r>
              <a:rPr lang="en-US" sz="1200" dirty="0" err="1" smtClean="0">
                <a:hlinkClick r:id="rId3"/>
              </a:rPr>
              <a:t>från</a:t>
            </a:r>
            <a:r>
              <a:rPr lang="en-US" sz="1200" dirty="0" smtClean="0">
                <a:hlinkClick r:id="rId3"/>
              </a:rPr>
              <a:t>: https://blog.fabrics-store.com/2017/08/08/sashiko-embroidery-tutorial/</a:t>
            </a:r>
            <a:endParaRPr lang="sv-SE" sz="1200" dirty="0"/>
          </a:p>
        </p:txBody>
      </p:sp>
    </p:spTree>
    <p:extLst>
      <p:ext uri="{BB962C8B-B14F-4D97-AF65-F5344CB8AC3E}">
        <p14:creationId xmlns:p14="http://schemas.microsoft.com/office/powerpoint/2010/main" val="35555922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1E32D231-9929-4AC2-BEE4-786B41937F3B}" type="slidenum">
              <a:rPr lang="sv-SE" smtClean="0"/>
              <a:t>24</a:t>
            </a:fld>
            <a:endParaRPr lang="sv-SE" dirty="0"/>
          </a:p>
        </p:txBody>
      </p:sp>
      <p:sp>
        <p:nvSpPr>
          <p:cNvPr id="8" name="Ellips 7"/>
          <p:cNvSpPr/>
          <p:nvPr/>
        </p:nvSpPr>
        <p:spPr>
          <a:xfrm>
            <a:off x="5621040" y="368886"/>
            <a:ext cx="3613245" cy="367372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6500"/>
              </a:lnSpc>
            </a:pPr>
            <a:r>
              <a:rPr lang="sv-SE" sz="6000" spc="-150" dirty="0" smtClean="0">
                <a:solidFill>
                  <a:schemeClr val="tx1"/>
                </a:solidFill>
                <a:latin typeface="+mj-lt"/>
              </a:rPr>
              <a:t>MINDFUL</a:t>
            </a:r>
            <a:r>
              <a:rPr lang="sv-SE" sz="5400" spc="-150" dirty="0" smtClean="0">
                <a:solidFill>
                  <a:schemeClr val="tx1"/>
                </a:solidFill>
                <a:latin typeface="+mj-lt"/>
              </a:rPr>
              <a:t> </a:t>
            </a:r>
            <a:r>
              <a:rPr lang="sv-SE" sz="7200" spc="-150" dirty="0" smtClean="0">
                <a:solidFill>
                  <a:schemeClr val="tx1"/>
                </a:solidFill>
                <a:latin typeface="+mj-lt"/>
              </a:rPr>
              <a:t>MENDING</a:t>
            </a:r>
            <a:endParaRPr lang="sv-SE" sz="4800" spc="-150" dirty="0">
              <a:solidFill>
                <a:schemeClr val="tx1"/>
              </a:solidFill>
              <a:latin typeface="+mj-lt"/>
            </a:endParaRPr>
          </a:p>
        </p:txBody>
      </p:sp>
      <p:sp>
        <p:nvSpPr>
          <p:cNvPr id="11" name="textruta 10"/>
          <p:cNvSpPr txBox="1"/>
          <p:nvPr/>
        </p:nvSpPr>
        <p:spPr>
          <a:xfrm>
            <a:off x="178559" y="5917833"/>
            <a:ext cx="3854430" cy="769441"/>
          </a:xfrm>
          <a:prstGeom prst="rect">
            <a:avLst/>
          </a:prstGeom>
          <a:solidFill>
            <a:schemeClr val="bg1"/>
          </a:solidFill>
        </p:spPr>
        <p:txBody>
          <a:bodyPr wrap="square" rtlCol="0">
            <a:spAutoFit/>
          </a:bodyPr>
          <a:lstStyle/>
          <a:p>
            <a:r>
              <a:rPr lang="sv-SE" sz="2400" dirty="0" smtClean="0">
                <a:latin typeface="+mj-lt"/>
              </a:rPr>
              <a:t>En bok om lagningstekniker och sashiko</a:t>
            </a:r>
          </a:p>
          <a:p>
            <a:r>
              <a:rPr lang="sv-SE" sz="2000" dirty="0" smtClean="0">
                <a:latin typeface="+mj-lt"/>
              </a:rPr>
              <a:t>Av Malin Engström 2022</a:t>
            </a:r>
            <a:endParaRPr lang="sv-SE" sz="2000" dirty="0">
              <a:latin typeface="+mj-lt"/>
            </a:endParaRPr>
          </a:p>
        </p:txBody>
      </p:sp>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017" y="-946822"/>
            <a:ext cx="10721390" cy="7804822"/>
          </a:xfrm>
          <a:prstGeom prst="rect">
            <a:avLst/>
          </a:prstGeom>
        </p:spPr>
      </p:pic>
      <p:sp>
        <p:nvSpPr>
          <p:cNvPr id="9" name="Rektangel med rundade hörn 8"/>
          <p:cNvSpPr/>
          <p:nvPr/>
        </p:nvSpPr>
        <p:spPr>
          <a:xfrm>
            <a:off x="98324" y="2833770"/>
            <a:ext cx="3799464" cy="2077164"/>
          </a:xfrm>
          <a:prstGeom prst="roundRect">
            <a:avLst/>
          </a:prstGeom>
          <a:solidFill>
            <a:schemeClr val="bg1"/>
          </a:solidFill>
          <a:ln/>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sv-SE" sz="3600" dirty="0" smtClean="0">
                <a:solidFill>
                  <a:schemeClr val="tx1"/>
                </a:solidFill>
                <a:latin typeface="+mj-lt"/>
              </a:rPr>
              <a:t>Kom igång med </a:t>
            </a:r>
            <a:r>
              <a:rPr lang="sv-SE" sz="3600" dirty="0" err="1" smtClean="0">
                <a:solidFill>
                  <a:schemeClr val="tx1"/>
                </a:solidFill>
                <a:latin typeface="+mj-lt"/>
              </a:rPr>
              <a:t>sashiko</a:t>
            </a:r>
            <a:endParaRPr lang="sv-SE" sz="3600" dirty="0" smtClean="0">
              <a:solidFill>
                <a:schemeClr val="tx1"/>
              </a:solidFill>
              <a:latin typeface="+mj-lt"/>
            </a:endParaRPr>
          </a:p>
          <a:p>
            <a:r>
              <a:rPr lang="sv-SE" sz="2000" dirty="0" smtClean="0">
                <a:solidFill>
                  <a:schemeClr val="tx1"/>
                </a:solidFill>
              </a:rPr>
              <a:t>Ett kompendium om </a:t>
            </a:r>
            <a:r>
              <a:rPr lang="sv-SE" sz="2000" dirty="0" err="1" smtClean="0">
                <a:solidFill>
                  <a:schemeClr val="tx1"/>
                </a:solidFill>
              </a:rPr>
              <a:t>sashiko</a:t>
            </a:r>
            <a:r>
              <a:rPr lang="sv-SE" sz="2000" dirty="0">
                <a:solidFill>
                  <a:schemeClr val="tx1"/>
                </a:solidFill>
              </a:rPr>
              <a:t> </a:t>
            </a:r>
            <a:r>
              <a:rPr lang="sv-SE" sz="2000" dirty="0" smtClean="0">
                <a:solidFill>
                  <a:schemeClr val="tx1"/>
                </a:solidFill>
              </a:rPr>
              <a:t>och dess historia. Lär dig steg-för-steg hur du </a:t>
            </a:r>
            <a:r>
              <a:rPr lang="sv-SE" sz="2000" dirty="0" smtClean="0">
                <a:solidFill>
                  <a:schemeClr val="tx1"/>
                </a:solidFill>
              </a:rPr>
              <a:t>kan rädda </a:t>
            </a:r>
            <a:r>
              <a:rPr lang="sv-SE" sz="2000" dirty="0" smtClean="0">
                <a:solidFill>
                  <a:schemeClr val="tx1"/>
                </a:solidFill>
              </a:rPr>
              <a:t>dina kläder och </a:t>
            </a:r>
            <a:r>
              <a:rPr lang="sv-SE" sz="2000" dirty="0" smtClean="0">
                <a:solidFill>
                  <a:schemeClr val="tx1"/>
                </a:solidFill>
              </a:rPr>
              <a:t>ge </a:t>
            </a:r>
            <a:r>
              <a:rPr lang="sv-SE" sz="2000" dirty="0" smtClean="0">
                <a:solidFill>
                  <a:schemeClr val="tx1"/>
                </a:solidFill>
              </a:rPr>
              <a:t>dem nytt liv.</a:t>
            </a:r>
            <a:endParaRPr lang="sv-SE" sz="2000" dirty="0">
              <a:solidFill>
                <a:schemeClr val="tx1"/>
              </a:solidFill>
            </a:endParaRPr>
          </a:p>
        </p:txBody>
      </p:sp>
    </p:spTree>
    <p:extLst>
      <p:ext uri="{BB962C8B-B14F-4D97-AF65-F5344CB8AC3E}">
        <p14:creationId xmlns:p14="http://schemas.microsoft.com/office/powerpoint/2010/main" val="8986173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nvited_Teachers xmlns="62a10e29-cd8f-4edf-9935-8e60cafeff86" xsi:nil="true"/>
    <Owner xmlns="62a10e29-cd8f-4edf-9935-8e60cafeff86">
      <UserInfo>
        <DisplayName/>
        <AccountId xsi:nil="true"/>
        <AccountType/>
      </UserInfo>
    </Owner>
    <Student_Groups xmlns="62a10e29-cd8f-4edf-9935-8e60cafeff86">
      <UserInfo>
        <DisplayName/>
        <AccountId xsi:nil="true"/>
        <AccountType/>
      </UserInfo>
    </Student_Groups>
    <Invited_Students xmlns="62a10e29-cd8f-4edf-9935-8e60cafeff86" xsi:nil="true"/>
    <LMS_Mappings xmlns="62a10e29-cd8f-4edf-9935-8e60cafeff86" xsi:nil="true"/>
    <Templates xmlns="62a10e29-cd8f-4edf-9935-8e60cafeff86" xsi:nil="true"/>
    <Has_Teacher_Only_SectionGroup xmlns="62a10e29-cd8f-4edf-9935-8e60cafeff86" xsi:nil="true"/>
    <CultureName xmlns="62a10e29-cd8f-4edf-9935-8e60cafeff86" xsi:nil="true"/>
    <AppVersion xmlns="62a10e29-cd8f-4edf-9935-8e60cafeff86" xsi:nil="true"/>
    <DefaultSectionNames xmlns="62a10e29-cd8f-4edf-9935-8e60cafeff86" xsi:nil="true"/>
    <Is_Collaboration_Space_Locked xmlns="62a10e29-cd8f-4edf-9935-8e60cafeff86" xsi:nil="true"/>
    <Self_Registration_Enabled xmlns="62a10e29-cd8f-4edf-9935-8e60cafeff86" xsi:nil="true"/>
    <Math_Settings xmlns="62a10e29-cd8f-4edf-9935-8e60cafeff86" xsi:nil="true"/>
    <Teachers xmlns="62a10e29-cd8f-4edf-9935-8e60cafeff86">
      <UserInfo>
        <DisplayName/>
        <AccountId xsi:nil="true"/>
        <AccountType/>
      </UserInfo>
    </Teachers>
    <IsNotebookLocked xmlns="62a10e29-cd8f-4edf-9935-8e60cafeff86" xsi:nil="true"/>
    <Distribution_Groups xmlns="62a10e29-cd8f-4edf-9935-8e60cafeff86" xsi:nil="true"/>
    <TeamsChannelId xmlns="62a10e29-cd8f-4edf-9935-8e60cafeff86" xsi:nil="true"/>
    <NotebookType xmlns="62a10e29-cd8f-4edf-9935-8e60cafeff86" xsi:nil="true"/>
    <FolderType xmlns="62a10e29-cd8f-4edf-9935-8e60cafeff86" xsi:nil="true"/>
    <Students xmlns="62a10e29-cd8f-4edf-9935-8e60cafeff86">
      <UserInfo>
        <DisplayName/>
        <AccountId xsi:nil="true"/>
        <AccountType/>
      </UserInfo>
    </Student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45039D32ABA8C448797E29F18D303B2" ma:contentTypeVersion="33" ma:contentTypeDescription="Create a new document." ma:contentTypeScope="" ma:versionID="e795b6a299ec01a6709e632a7bf0d05c">
  <xsd:schema xmlns:xsd="http://www.w3.org/2001/XMLSchema" xmlns:xs="http://www.w3.org/2001/XMLSchema" xmlns:p="http://schemas.microsoft.com/office/2006/metadata/properties" xmlns:ns3="62a10e29-cd8f-4edf-9935-8e60cafeff86" xmlns:ns4="314ef658-f0c3-4ddb-b3f4-f8c730d2422e" targetNamespace="http://schemas.microsoft.com/office/2006/metadata/properties" ma:root="true" ma:fieldsID="bb3fd172cb827cc68afb778f313e783e" ns3:_="" ns4:_="">
    <xsd:import namespace="62a10e29-cd8f-4edf-9935-8e60cafeff86"/>
    <xsd:import namespace="314ef658-f0c3-4ddb-b3f4-f8c730d2422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TeamsChannelId" minOccurs="0"/>
                <xsd:element ref="ns3:Math_Settings" minOccurs="0"/>
                <xsd:element ref="ns3:Distribution_Groups" minOccurs="0"/>
                <xsd:element ref="ns3:LMS_Mappings" minOccurs="0"/>
                <xsd:element ref="ns3:IsNotebookLocked"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a10e29-cd8f-4edf-9935-8e60cafeff8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NotebookType" ma:index="12" nillable="true" ma:displayName="Notebook Type" ma:internalName="NotebookType">
      <xsd:simpleType>
        <xsd:restriction base="dms:Text"/>
      </xsd:simpleType>
    </xsd:element>
    <xsd:element name="FolderType" ma:index="13" nillable="true" ma:displayName="Folder Type" ma:internalName="FolderType">
      <xsd:simpleType>
        <xsd:restriction base="dms:Text"/>
      </xsd:simpleType>
    </xsd:element>
    <xsd:element name="Owner" ma:index="14"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CultureName" ma:index="17" nillable="true" ma:displayName="Culture Name" ma:internalName="CultureName">
      <xsd:simpleType>
        <xsd:restriction base="dms:Text"/>
      </xsd:simpleType>
    </xsd:element>
    <xsd:element name="AppVersion" ma:index="18" nillable="true" ma:displayName="App Version" ma:internalName="AppVersion">
      <xsd:simpleType>
        <xsd:restriction base="dms:Text"/>
      </xsd:simpleType>
    </xsd:element>
    <xsd:element name="Teachers" ma:index="19"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0"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1"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2" nillable="true" ma:displayName="Invited Teachers" ma:internalName="Invited_Teachers">
      <xsd:simpleType>
        <xsd:restriction base="dms:Note">
          <xsd:maxLength value="255"/>
        </xsd:restriction>
      </xsd:simpleType>
    </xsd:element>
    <xsd:element name="Invited_Students" ma:index="23" nillable="true" ma:displayName="Invited Students" ma:internalName="Invited_Student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Teacher_Only_SectionGroup" ma:index="25" nillable="true" ma:displayName="Has Teacher Only SectionGroup" ma:internalName="Has_Teacher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MediaServiceOCR" ma:index="30" nillable="true" ma:displayName="MediaServiceOCR"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TeamsChannelId" ma:index="33" nillable="true" ma:displayName="Teams Channel Id" ma:internalName="TeamsChannelId">
      <xsd:simpleType>
        <xsd:restriction base="dms:Text"/>
      </xsd:simpleType>
    </xsd:element>
    <xsd:element name="Math_Settings" ma:index="34" nillable="true" ma:displayName="Math Settings" ma:internalName="Math_Settings">
      <xsd:simpleType>
        <xsd:restriction base="dms:Text"/>
      </xsd:simpleType>
    </xsd:element>
    <xsd:element name="Distribution_Groups" ma:index="35" nillable="true" ma:displayName="Distribution Groups" ma:internalName="Distribution_Groups">
      <xsd:simpleType>
        <xsd:restriction base="dms:Note">
          <xsd:maxLength value="255"/>
        </xsd:restriction>
      </xsd:simpleType>
    </xsd:element>
    <xsd:element name="LMS_Mappings" ma:index="36" nillable="true" ma:displayName="LMS Mappings" ma:internalName="LMS_Mappings">
      <xsd:simpleType>
        <xsd:restriction base="dms:Note">
          <xsd:maxLength value="255"/>
        </xsd:restriction>
      </xsd:simpleType>
    </xsd:element>
    <xsd:element name="IsNotebookLocked" ma:index="37" nillable="true" ma:displayName="Is Notebook Locked" ma:internalName="IsNotebookLocked">
      <xsd:simpleType>
        <xsd:restriction base="dms:Boolean"/>
      </xsd:simpleType>
    </xsd:element>
    <xsd:element name="MediaServiceLocation" ma:index="38" nillable="true" ma:displayName="Location" ma:internalName="MediaServiceLocation" ma:readOnly="true">
      <xsd:simpleType>
        <xsd:restriction base="dms:Text"/>
      </xsd:simpleType>
    </xsd:element>
    <xsd:element name="MediaServiceAutoKeyPoints" ma:index="39" nillable="true" ma:displayName="MediaServiceAutoKeyPoints" ma:hidden="true" ma:internalName="MediaServiceAutoKeyPoints" ma:readOnly="true">
      <xsd:simpleType>
        <xsd:restriction base="dms:Note"/>
      </xsd:simpleType>
    </xsd:element>
    <xsd:element name="MediaServiceKeyPoints" ma:index="4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4ef658-f0c3-4ddb-b3f4-f8c730d2422e" elementFormDefault="qualified">
    <xsd:import namespace="http://schemas.microsoft.com/office/2006/documentManagement/types"/>
    <xsd:import namespace="http://schemas.microsoft.com/office/infopath/2007/PartnerControls"/>
    <xsd:element name="SharedWithUsers" ma:index="27"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description="" ma:internalName="SharedWithDetails" ma:readOnly="true">
      <xsd:simpleType>
        <xsd:restriction base="dms:Note">
          <xsd:maxLength value="255"/>
        </xsd:restriction>
      </xsd:simpleType>
    </xsd:element>
    <xsd:element name="SharingHintHash" ma:index="29"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394DF4-1AC0-48AC-99C7-5A0B2C116BDA}">
  <ds:schemaRefs>
    <ds:schemaRef ds:uri="http://schemas.microsoft.com/office/2006/documentManagement/types"/>
    <ds:schemaRef ds:uri="62a10e29-cd8f-4edf-9935-8e60cafeff86"/>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314ef658-f0c3-4ddb-b3f4-f8c730d2422e"/>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92AFF622-201A-41F9-9D53-FEFBC45B9C6C}">
  <ds:schemaRefs>
    <ds:schemaRef ds:uri="http://schemas.microsoft.com/sharepoint/v3/contenttype/forms"/>
  </ds:schemaRefs>
</ds:datastoreItem>
</file>

<file path=customXml/itemProps3.xml><?xml version="1.0" encoding="utf-8"?>
<ds:datastoreItem xmlns:ds="http://schemas.openxmlformats.org/officeDocument/2006/customXml" ds:itemID="{F517186B-8C39-4663-B1D0-4BB41D3FA4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a10e29-cd8f-4edf-9935-8e60cafeff86"/>
    <ds:schemaRef ds:uri="314ef658-f0c3-4ddb-b3f4-f8c730d242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Integral</Template>
  <TotalTime>46944</TotalTime>
  <Words>1810</Words>
  <Application>Microsoft Office PowerPoint</Application>
  <PresentationFormat>A4 (210 x 297 mm)</PresentationFormat>
  <Paragraphs>209</Paragraphs>
  <Slides>24</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24</vt:i4>
      </vt:variant>
    </vt:vector>
  </HeadingPairs>
  <TitlesOfParts>
    <vt:vector size="30" baseType="lpstr">
      <vt:lpstr>Calibri</vt:lpstr>
      <vt:lpstr>Times New Roman</vt:lpstr>
      <vt:lpstr>Tw Cen MT</vt:lpstr>
      <vt:lpstr>Tw Cen MT Condensed</vt:lpstr>
      <vt:lpstr>Wingdings 3</vt:lpstr>
      <vt:lpstr>Integral</vt:lpstr>
      <vt:lpstr>PowerPoint-presentation</vt:lpstr>
      <vt:lpstr>Sashiko                     I korthet</vt:lpstr>
      <vt:lpstr>PowerPoint-presentation</vt:lpstr>
      <vt:lpstr>Vad behöver du? </vt:lpstr>
      <vt:lpstr>PowerPoint-presentation</vt:lpstr>
      <vt:lpstr>Vad behöver du?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Yokogushi  – vågräta linjer</vt:lpstr>
      <vt:lpstr>PowerPoint-presentation</vt:lpstr>
      <vt:lpstr>Dan tsunagi – ”trappsteg”</vt:lpstr>
      <vt:lpstr>PowerPoint-presentation</vt:lpstr>
      <vt:lpstr>Lappa jeans</vt:lpstr>
      <vt:lpstr>PowerPoint-presentation</vt:lpstr>
      <vt:lpstr>PowerPoint-presentation</vt:lpstr>
      <vt:lpstr>PowerPoint-presentation</vt:lpstr>
      <vt:lpstr>PowerPoint-presentation</vt:lpstr>
    </vt:vector>
  </TitlesOfParts>
  <Company>Uppsala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sashiko</dc:title>
  <dc:creator>Engström Malin</dc:creator>
  <cp:lastModifiedBy>Engström Malin</cp:lastModifiedBy>
  <cp:revision>346</cp:revision>
  <cp:lastPrinted>2023-05-31T10:55:25Z</cp:lastPrinted>
  <dcterms:created xsi:type="dcterms:W3CDTF">2022-03-17T09:10:27Z</dcterms:created>
  <dcterms:modified xsi:type="dcterms:W3CDTF">2023-05-31T14:16:07Z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0x010100145039D32ABA8C448797E29F18D303B2</vt:lpwstr>
  </property>
</Properties>
</file>