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59" r:id="rId10"/>
    <p:sldId id="265" r:id="rId11"/>
    <p:sldId id="266" r:id="rId12"/>
    <p:sldId id="267"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6/06/2018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6/06/2018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6/06/2018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6/06/2018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6/06/2018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6/06/2018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6/06/2018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6/06/2018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6/06/2018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6/06/2018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6/06/2018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6/06/2018</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TM" descr="First slide"/>
          <p:cNvPicPr>
            <a:picLocks noChangeAspect="1"/>
          </p:cNvPicPr>
          <p:nvPr/>
        </p:nvPicPr>
        <p:blipFill>
          <a:blip r:embed="rId2"/>
          <a:stretch>
            <a:fillRect/>
          </a:stretch>
        </p:blipFill>
        <p:spPr>
          <a:xfrm>
            <a:off x="0" y="0"/>
            <a:ext cx="9144000" cy="5143500"/>
          </a:xfrm>
          <a:prstGeom prst="rect">
            <a:avLst/>
          </a:prstGeom>
        </p:spPr>
      </p:pic>
      <p:sp>
        <p:nvSpPr>
          <p:cNvPr id="3" name="TextBox 2"/>
          <p:cNvSpPr txBox="1"/>
          <p:nvPr/>
        </p:nvSpPr>
        <p:spPr>
          <a:xfrm>
            <a:off x="1809750" y="1476375"/>
            <a:ext cx="5495925" cy="1143000"/>
          </a:xfrm>
          <a:prstGeom prst="rect">
            <a:avLst/>
          </a:prstGeom>
        </p:spPr>
        <p:txBody>
          <a:bodyPr vertOverflow="overflow" horzOverflow="overflow" wrap="square" lIns="91440" tIns="45720" rIns="91440" bIns="45720" numCol="1" rtlCol="0">
            <a:spAutoFit/>
          </a:bodyPr>
          <a:lstStyle/>
          <a:p>
            <a:pPr marL="0" marR="0" lvl="0" indent="0" algn="ctr" fontAlgn="base"/>
            <a:r>
              <a:rPr sz="7200" b="1" i="0" u="none" strike="noStrike" dirty="0">
                <a:solidFill>
                  <a:srgbClr val="FFFFFF"/>
                </a:solidFill>
                <a:latin typeface="Arial"/>
              </a:rPr>
              <a:t>OMNIBUS</a:t>
            </a:r>
          </a:p>
        </p:txBody>
      </p:sp>
      <p:sp>
        <p:nvSpPr>
          <p:cNvPr id="4" name="TextBox 3"/>
          <p:cNvSpPr txBox="1"/>
          <p:nvPr/>
        </p:nvSpPr>
        <p:spPr>
          <a:xfrm>
            <a:off x="1809750" y="2495550"/>
            <a:ext cx="5495925" cy="954107"/>
          </a:xfrm>
          <a:prstGeom prst="rect">
            <a:avLst/>
          </a:prstGeom>
        </p:spPr>
        <p:txBody>
          <a:bodyPr vertOverflow="overflow" horzOverflow="overflow" wrap="square" lIns="91440" tIns="45720" rIns="91440" bIns="45720" numCol="1" rtlCol="0">
            <a:spAutoFit/>
          </a:bodyPr>
          <a:lstStyle/>
          <a:p>
            <a:pPr marL="0" marR="0" lvl="0" indent="0" algn="ctr" fontAlgn="base"/>
            <a:r>
              <a:rPr sz="2800" b="0" i="0" u="none" strike="noStrike" dirty="0">
                <a:solidFill>
                  <a:srgbClr val="FFFFFF"/>
                </a:solidFill>
                <a:latin typeface="Arial"/>
              </a:rPr>
              <a:t>Representative inhabitants survey in </a:t>
            </a:r>
            <a:r>
              <a:rPr lang="en-US" sz="2800" b="0" i="0" u="none" strike="noStrike" dirty="0">
                <a:solidFill>
                  <a:srgbClr val="FFFFFF"/>
                </a:solidFill>
                <a:latin typeface="Arial"/>
              </a:rPr>
              <a:t>Denmark</a:t>
            </a:r>
            <a:endParaRPr sz="2800" b="0" i="0" u="none" strike="noStrike" dirty="0">
              <a:solidFill>
                <a:srgbClr val="FFFFFF"/>
              </a:solidFill>
              <a:latin typeface="Arial"/>
            </a:endParaRPr>
          </a:p>
        </p:txBody>
      </p:sp>
      <p:pic>
        <p:nvPicPr>
          <p:cNvPr id="7" name="Picture 6">
            <a:extLst>
              <a:ext uri="{FF2B5EF4-FFF2-40B4-BE49-F238E27FC236}">
                <a16:creationId xmlns:a16="http://schemas.microsoft.com/office/drawing/2014/main" xmlns="" id="{769DA0DA-5084-497C-A819-B6DBEF0E5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vis der kunne etableres et nordisk forbund bestående af Danmark, Finland, Island, Norge og Sverige med fælles politik inden for en lang række områder f.eks. miljø, retspolitik og udenrigspolitik samt handelsaftaler med EU og andre lande - og du fik valget mellem, at Danmark skulle indgå i det nordiske forbund eller være medlem af EU. Hvad ville du så stemme for?"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1169551"/>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Hvis</a:t>
            </a:r>
            <a:r>
              <a:rPr sz="1400" b="1" i="0" u="none" strike="noStrike" dirty="0">
                <a:solidFill>
                  <a:srgbClr val="000000"/>
                </a:solidFill>
                <a:latin typeface="Arial"/>
              </a:rPr>
              <a:t> der </a:t>
            </a:r>
            <a:r>
              <a:rPr sz="1400" b="1" i="0" u="none" strike="noStrike" dirty="0" err="1">
                <a:solidFill>
                  <a:srgbClr val="000000"/>
                </a:solidFill>
                <a:latin typeface="Arial"/>
              </a:rPr>
              <a:t>kunne</a:t>
            </a:r>
            <a:r>
              <a:rPr sz="1400" b="1" i="0" u="none" strike="noStrike" dirty="0">
                <a:solidFill>
                  <a:srgbClr val="000000"/>
                </a:solidFill>
                <a:latin typeface="Arial"/>
              </a:rPr>
              <a:t> </a:t>
            </a:r>
            <a:r>
              <a:rPr sz="1400" b="1" i="0" u="none" strike="noStrike" dirty="0" err="1">
                <a:solidFill>
                  <a:srgbClr val="000000"/>
                </a:solidFill>
                <a:latin typeface="Arial"/>
              </a:rPr>
              <a:t>etableres</a:t>
            </a:r>
            <a:r>
              <a:rPr sz="1400" b="1" i="0" u="none" strike="noStrike" dirty="0">
                <a:solidFill>
                  <a:srgbClr val="000000"/>
                </a:solidFill>
                <a:latin typeface="Arial"/>
              </a:rPr>
              <a:t> et </a:t>
            </a:r>
            <a:r>
              <a:rPr sz="1400" b="1" i="0" u="none" strike="noStrike" dirty="0" err="1">
                <a:solidFill>
                  <a:srgbClr val="000000"/>
                </a:solidFill>
                <a:latin typeface="Arial"/>
              </a:rPr>
              <a:t>nordisk</a:t>
            </a:r>
            <a:r>
              <a:rPr sz="1400" b="1" i="0" u="none" strike="noStrike" dirty="0">
                <a:solidFill>
                  <a:srgbClr val="000000"/>
                </a:solidFill>
                <a:latin typeface="Arial"/>
              </a:rPr>
              <a:t> </a:t>
            </a:r>
            <a:r>
              <a:rPr sz="1400" b="1" i="0" u="none" strike="noStrike" dirty="0" err="1">
                <a:solidFill>
                  <a:srgbClr val="000000"/>
                </a:solidFill>
                <a:latin typeface="Arial"/>
              </a:rPr>
              <a:t>forbund</a:t>
            </a:r>
            <a:r>
              <a:rPr sz="1400" b="1" i="0" u="none" strike="noStrike" dirty="0">
                <a:solidFill>
                  <a:srgbClr val="000000"/>
                </a:solidFill>
                <a:latin typeface="Arial"/>
              </a:rPr>
              <a:t> </a:t>
            </a:r>
            <a:r>
              <a:rPr sz="1400" b="1" i="0" u="none" strike="noStrike" dirty="0" err="1">
                <a:solidFill>
                  <a:srgbClr val="000000"/>
                </a:solidFill>
                <a:latin typeface="Arial"/>
              </a:rPr>
              <a:t>bestående</a:t>
            </a:r>
            <a:r>
              <a:rPr sz="1400" b="1" i="0" u="none" strike="noStrike" dirty="0">
                <a:solidFill>
                  <a:srgbClr val="000000"/>
                </a:solidFill>
                <a:latin typeface="Arial"/>
              </a:rPr>
              <a:t> </a:t>
            </a:r>
            <a:r>
              <a:rPr sz="1400" b="1" i="0" u="none" strike="noStrike" dirty="0" err="1">
                <a:solidFill>
                  <a:srgbClr val="000000"/>
                </a:solidFill>
                <a:latin typeface="Arial"/>
              </a:rPr>
              <a:t>af</a:t>
            </a:r>
            <a:r>
              <a:rPr sz="1400" b="1" i="0" u="none" strike="noStrike" dirty="0">
                <a:solidFill>
                  <a:srgbClr val="000000"/>
                </a:solidFill>
                <a:latin typeface="Arial"/>
              </a:rPr>
              <a:t> </a:t>
            </a:r>
            <a:r>
              <a:rPr sz="1400" b="1" i="0" u="none" strike="noStrike" dirty="0" err="1">
                <a:solidFill>
                  <a:srgbClr val="000000"/>
                </a:solidFill>
                <a:latin typeface="Arial"/>
              </a:rPr>
              <a:t>Danmark</a:t>
            </a:r>
            <a:r>
              <a:rPr sz="1400" b="1" i="0" u="none" strike="noStrike" dirty="0">
                <a:solidFill>
                  <a:srgbClr val="000000"/>
                </a:solidFill>
                <a:latin typeface="Arial"/>
              </a:rPr>
              <a:t>, Finland, Island, Norge </a:t>
            </a:r>
            <a:r>
              <a:rPr sz="1400" b="1" i="0" u="none" strike="noStrike" dirty="0" err="1">
                <a:solidFill>
                  <a:srgbClr val="000000"/>
                </a:solidFill>
                <a:latin typeface="Arial"/>
              </a:rPr>
              <a:t>og</a:t>
            </a:r>
            <a:r>
              <a:rPr sz="1400" b="1" i="0" u="none" strike="noStrike" dirty="0">
                <a:solidFill>
                  <a:srgbClr val="000000"/>
                </a:solidFill>
                <a:latin typeface="Arial"/>
              </a:rPr>
              <a:t> Sverige med </a:t>
            </a:r>
            <a:r>
              <a:rPr sz="1400" b="1" i="0" u="none" strike="noStrike" dirty="0" err="1">
                <a:solidFill>
                  <a:srgbClr val="000000"/>
                </a:solidFill>
                <a:latin typeface="Arial"/>
              </a:rPr>
              <a:t>fælles</a:t>
            </a:r>
            <a:r>
              <a:rPr sz="1400" b="1" i="0" u="none" strike="noStrike" dirty="0">
                <a:solidFill>
                  <a:srgbClr val="000000"/>
                </a:solidFill>
                <a:latin typeface="Arial"/>
              </a:rPr>
              <a:t> </a:t>
            </a:r>
            <a:r>
              <a:rPr sz="1400" b="1" i="0" u="none" strike="noStrike" dirty="0" err="1">
                <a:solidFill>
                  <a:srgbClr val="000000"/>
                </a:solidFill>
                <a:latin typeface="Arial"/>
              </a:rPr>
              <a:t>politik</a:t>
            </a:r>
            <a:r>
              <a:rPr sz="1400" b="1" i="0" u="none" strike="noStrike" dirty="0">
                <a:solidFill>
                  <a:srgbClr val="000000"/>
                </a:solidFill>
                <a:latin typeface="Arial"/>
              </a:rPr>
              <a:t> </a:t>
            </a:r>
            <a:r>
              <a:rPr sz="1400" b="1" i="0" u="none" strike="noStrike" dirty="0" err="1">
                <a:solidFill>
                  <a:srgbClr val="000000"/>
                </a:solidFill>
                <a:latin typeface="Arial"/>
              </a:rPr>
              <a:t>inden</a:t>
            </a:r>
            <a:r>
              <a:rPr sz="1400" b="1" i="0" u="none" strike="noStrike" dirty="0">
                <a:solidFill>
                  <a:srgbClr val="000000"/>
                </a:solidFill>
                <a:latin typeface="Arial"/>
              </a:rPr>
              <a:t> for </a:t>
            </a:r>
            <a:r>
              <a:rPr sz="1400" b="1" i="0" u="none" strike="noStrike" dirty="0" err="1">
                <a:solidFill>
                  <a:srgbClr val="000000"/>
                </a:solidFill>
                <a:latin typeface="Arial"/>
              </a:rPr>
              <a:t>en</a:t>
            </a:r>
            <a:r>
              <a:rPr sz="1400" b="1" i="0" u="none" strike="noStrike" dirty="0">
                <a:solidFill>
                  <a:srgbClr val="000000"/>
                </a:solidFill>
                <a:latin typeface="Arial"/>
              </a:rPr>
              <a:t> </a:t>
            </a:r>
            <a:r>
              <a:rPr sz="1400" b="1" i="0" u="none" strike="noStrike" dirty="0" err="1">
                <a:solidFill>
                  <a:srgbClr val="000000"/>
                </a:solidFill>
                <a:latin typeface="Arial"/>
              </a:rPr>
              <a:t>lang</a:t>
            </a:r>
            <a:r>
              <a:rPr sz="1400" b="1" i="0" u="none" strike="noStrike" dirty="0">
                <a:solidFill>
                  <a:srgbClr val="000000"/>
                </a:solidFill>
                <a:latin typeface="Arial"/>
              </a:rPr>
              <a:t> </a:t>
            </a:r>
            <a:r>
              <a:rPr sz="1400" b="1" i="0" u="none" strike="noStrike" dirty="0" err="1">
                <a:solidFill>
                  <a:srgbClr val="000000"/>
                </a:solidFill>
                <a:latin typeface="Arial"/>
              </a:rPr>
              <a:t>række</a:t>
            </a:r>
            <a:r>
              <a:rPr sz="1400" b="1" i="0" u="none" strike="noStrike" dirty="0">
                <a:solidFill>
                  <a:srgbClr val="000000"/>
                </a:solidFill>
                <a:latin typeface="Arial"/>
              </a:rPr>
              <a:t> </a:t>
            </a:r>
            <a:r>
              <a:rPr sz="1400" b="1" i="0" u="none" strike="noStrike" dirty="0" err="1">
                <a:solidFill>
                  <a:srgbClr val="000000"/>
                </a:solidFill>
                <a:latin typeface="Arial"/>
              </a:rPr>
              <a:t>områder</a:t>
            </a:r>
            <a:r>
              <a:rPr sz="1400" b="1" i="0" u="none" strike="noStrike" dirty="0">
                <a:solidFill>
                  <a:srgbClr val="000000"/>
                </a:solidFill>
                <a:latin typeface="Arial"/>
              </a:rPr>
              <a:t> </a:t>
            </a:r>
            <a:r>
              <a:rPr sz="1400" b="1" i="0" u="none" strike="noStrike" dirty="0" err="1">
                <a:solidFill>
                  <a:srgbClr val="000000"/>
                </a:solidFill>
                <a:latin typeface="Arial"/>
              </a:rPr>
              <a:t>f.eks</a:t>
            </a:r>
            <a:r>
              <a:rPr sz="1400" b="1" i="0" u="none" strike="noStrike" dirty="0">
                <a:solidFill>
                  <a:srgbClr val="000000"/>
                </a:solidFill>
                <a:latin typeface="Arial"/>
              </a:rPr>
              <a:t>. </a:t>
            </a:r>
            <a:r>
              <a:rPr sz="1400" b="1" i="0" u="none" strike="noStrike" dirty="0" err="1">
                <a:solidFill>
                  <a:srgbClr val="000000"/>
                </a:solidFill>
                <a:latin typeface="Arial"/>
              </a:rPr>
              <a:t>miljø</a:t>
            </a:r>
            <a:r>
              <a:rPr sz="1400" b="1" i="0" u="none" strike="noStrike" dirty="0">
                <a:solidFill>
                  <a:srgbClr val="000000"/>
                </a:solidFill>
                <a:latin typeface="Arial"/>
              </a:rPr>
              <a:t>, </a:t>
            </a:r>
            <a:r>
              <a:rPr sz="1400" b="1" i="0" u="none" strike="noStrike" dirty="0" err="1">
                <a:solidFill>
                  <a:srgbClr val="000000"/>
                </a:solidFill>
                <a:latin typeface="Arial"/>
              </a:rPr>
              <a:t>retspolitik</a:t>
            </a:r>
            <a:r>
              <a:rPr sz="1400" b="1" i="0" u="none" strike="noStrike" dirty="0">
                <a:solidFill>
                  <a:srgbClr val="000000"/>
                </a:solidFill>
                <a:latin typeface="Arial"/>
              </a:rPr>
              <a:t> </a:t>
            </a:r>
            <a:r>
              <a:rPr sz="1400" b="1" i="0" u="none" strike="noStrike" dirty="0" err="1">
                <a:solidFill>
                  <a:srgbClr val="000000"/>
                </a:solidFill>
                <a:latin typeface="Arial"/>
              </a:rPr>
              <a:t>og</a:t>
            </a:r>
            <a:r>
              <a:rPr sz="1400" b="1" i="0" u="none" strike="noStrike" dirty="0">
                <a:solidFill>
                  <a:srgbClr val="000000"/>
                </a:solidFill>
                <a:latin typeface="Arial"/>
              </a:rPr>
              <a:t> </a:t>
            </a:r>
            <a:r>
              <a:rPr sz="1400" b="1" i="0" u="none" strike="noStrike" dirty="0" err="1">
                <a:solidFill>
                  <a:srgbClr val="000000"/>
                </a:solidFill>
                <a:latin typeface="Arial"/>
              </a:rPr>
              <a:t>udenrigspolitik</a:t>
            </a:r>
            <a:r>
              <a:rPr sz="1400" b="1" i="0" u="none" strike="noStrike" dirty="0">
                <a:solidFill>
                  <a:srgbClr val="000000"/>
                </a:solidFill>
                <a:latin typeface="Arial"/>
              </a:rPr>
              <a:t> </a:t>
            </a:r>
            <a:r>
              <a:rPr sz="1400" b="1" i="0" u="none" strike="noStrike" dirty="0" err="1">
                <a:solidFill>
                  <a:srgbClr val="000000"/>
                </a:solidFill>
                <a:latin typeface="Arial"/>
              </a:rPr>
              <a:t>samt</a:t>
            </a:r>
            <a:r>
              <a:rPr sz="1400" b="1" i="0" u="none" strike="noStrike" dirty="0">
                <a:solidFill>
                  <a:srgbClr val="000000"/>
                </a:solidFill>
                <a:latin typeface="Arial"/>
              </a:rPr>
              <a:t> </a:t>
            </a:r>
            <a:r>
              <a:rPr sz="1400" b="1" i="0" u="none" strike="noStrike" dirty="0" err="1">
                <a:solidFill>
                  <a:srgbClr val="000000"/>
                </a:solidFill>
                <a:latin typeface="Arial"/>
              </a:rPr>
              <a:t>handelsaftaler</a:t>
            </a:r>
            <a:r>
              <a:rPr sz="1400" b="1" i="0" u="none" strike="noStrike" dirty="0">
                <a:solidFill>
                  <a:srgbClr val="000000"/>
                </a:solidFill>
                <a:latin typeface="Arial"/>
              </a:rPr>
              <a:t> med EU </a:t>
            </a:r>
            <a:r>
              <a:rPr sz="1400" b="1" i="0" u="none" strike="noStrike" dirty="0" err="1">
                <a:solidFill>
                  <a:srgbClr val="000000"/>
                </a:solidFill>
                <a:latin typeface="Arial"/>
              </a:rPr>
              <a:t>og</a:t>
            </a:r>
            <a:r>
              <a:rPr sz="1400" b="1" i="0" u="none" strike="noStrike" dirty="0">
                <a:solidFill>
                  <a:srgbClr val="000000"/>
                </a:solidFill>
                <a:latin typeface="Arial"/>
              </a:rPr>
              <a:t> </a:t>
            </a:r>
            <a:r>
              <a:rPr sz="1400" b="1" i="0" u="none" strike="noStrike" dirty="0" err="1">
                <a:solidFill>
                  <a:srgbClr val="000000"/>
                </a:solidFill>
                <a:latin typeface="Arial"/>
              </a:rPr>
              <a:t>andre</a:t>
            </a:r>
            <a:r>
              <a:rPr sz="1400" b="1" i="0" u="none" strike="noStrike" dirty="0">
                <a:solidFill>
                  <a:srgbClr val="000000"/>
                </a:solidFill>
                <a:latin typeface="Arial"/>
              </a:rPr>
              <a:t> </a:t>
            </a:r>
            <a:r>
              <a:rPr sz="1400" b="1" i="0" u="none" strike="noStrike" dirty="0" err="1">
                <a:solidFill>
                  <a:srgbClr val="000000"/>
                </a:solidFill>
                <a:latin typeface="Arial"/>
              </a:rPr>
              <a:t>lande</a:t>
            </a:r>
            <a:r>
              <a:rPr sz="1400" b="1" i="0" u="none" strike="noStrike" dirty="0">
                <a:solidFill>
                  <a:srgbClr val="000000"/>
                </a:solidFill>
                <a:latin typeface="Arial"/>
              </a:rPr>
              <a:t> - </a:t>
            </a:r>
            <a:r>
              <a:rPr sz="1400" b="1" i="0" u="none" strike="noStrike" dirty="0" err="1">
                <a:solidFill>
                  <a:srgbClr val="000000"/>
                </a:solidFill>
                <a:latin typeface="Arial"/>
              </a:rPr>
              <a:t>og</a:t>
            </a:r>
            <a:r>
              <a:rPr sz="1400" b="1" i="0" u="none" strike="noStrike" dirty="0">
                <a:solidFill>
                  <a:srgbClr val="000000"/>
                </a:solidFill>
                <a:latin typeface="Arial"/>
              </a:rPr>
              <a:t> du </a:t>
            </a:r>
            <a:r>
              <a:rPr sz="1400" b="1" i="0" u="none" strike="noStrike" dirty="0" err="1">
                <a:solidFill>
                  <a:srgbClr val="000000"/>
                </a:solidFill>
                <a:latin typeface="Arial"/>
              </a:rPr>
              <a:t>fik</a:t>
            </a:r>
            <a:r>
              <a:rPr sz="1400" b="1" i="0" u="none" strike="noStrike" dirty="0">
                <a:solidFill>
                  <a:srgbClr val="000000"/>
                </a:solidFill>
                <a:latin typeface="Arial"/>
              </a:rPr>
              <a:t> </a:t>
            </a:r>
            <a:r>
              <a:rPr sz="1400" b="1" i="0" u="none" strike="noStrike" dirty="0" err="1">
                <a:solidFill>
                  <a:srgbClr val="000000"/>
                </a:solidFill>
                <a:latin typeface="Arial"/>
              </a:rPr>
              <a:t>valget</a:t>
            </a:r>
            <a:r>
              <a:rPr sz="1400" b="1" i="0" u="none" strike="noStrike" dirty="0">
                <a:solidFill>
                  <a:srgbClr val="000000"/>
                </a:solidFill>
                <a:latin typeface="Arial"/>
              </a:rPr>
              <a:t> </a:t>
            </a:r>
            <a:r>
              <a:rPr sz="1400" b="1" i="0" u="none" strike="noStrike" dirty="0" err="1">
                <a:solidFill>
                  <a:srgbClr val="000000"/>
                </a:solidFill>
                <a:latin typeface="Arial"/>
              </a:rPr>
              <a:t>mellem</a:t>
            </a:r>
            <a:r>
              <a:rPr sz="1400" b="1" i="0" u="none" strike="noStrike" dirty="0">
                <a:solidFill>
                  <a:srgbClr val="000000"/>
                </a:solidFill>
                <a:latin typeface="Arial"/>
              </a:rPr>
              <a:t>, at </a:t>
            </a:r>
            <a:r>
              <a:rPr sz="1400" b="1" i="0" u="none" strike="noStrike" dirty="0" err="1">
                <a:solidFill>
                  <a:srgbClr val="000000"/>
                </a:solidFill>
                <a:latin typeface="Arial"/>
              </a:rPr>
              <a:t>Danmark</a:t>
            </a:r>
            <a:r>
              <a:rPr sz="1400" b="1" i="0" u="none" strike="noStrike" dirty="0">
                <a:solidFill>
                  <a:srgbClr val="000000"/>
                </a:solidFill>
                <a:latin typeface="Arial"/>
              </a:rPr>
              <a:t> </a:t>
            </a:r>
            <a:r>
              <a:rPr sz="1400" b="1" i="0" u="none" strike="noStrike" dirty="0" err="1">
                <a:solidFill>
                  <a:srgbClr val="000000"/>
                </a:solidFill>
                <a:latin typeface="Arial"/>
              </a:rPr>
              <a:t>skulle</a:t>
            </a:r>
            <a:r>
              <a:rPr sz="1400" b="1" i="0" u="none" strike="noStrike" dirty="0">
                <a:solidFill>
                  <a:srgbClr val="000000"/>
                </a:solidFill>
                <a:latin typeface="Arial"/>
              </a:rPr>
              <a:t> </a:t>
            </a:r>
            <a:r>
              <a:rPr sz="1400" b="1" i="0" u="none" strike="noStrike" dirty="0" err="1">
                <a:solidFill>
                  <a:srgbClr val="000000"/>
                </a:solidFill>
                <a:latin typeface="Arial"/>
              </a:rPr>
              <a:t>indgå</a:t>
            </a:r>
            <a:r>
              <a:rPr sz="1400" b="1" i="0" u="none" strike="noStrike" dirty="0">
                <a:solidFill>
                  <a:srgbClr val="000000"/>
                </a:solidFill>
                <a:latin typeface="Arial"/>
              </a:rPr>
              <a:t> </a:t>
            </a:r>
            <a:r>
              <a:rPr sz="1400" b="1" i="0" u="none" strike="noStrike" dirty="0" err="1">
                <a:solidFill>
                  <a:srgbClr val="000000"/>
                </a:solidFill>
                <a:latin typeface="Arial"/>
              </a:rPr>
              <a:t>i</a:t>
            </a:r>
            <a:r>
              <a:rPr sz="1400" b="1" i="0" u="none" strike="noStrike" dirty="0">
                <a:solidFill>
                  <a:srgbClr val="000000"/>
                </a:solidFill>
                <a:latin typeface="Arial"/>
              </a:rPr>
              <a:t> det </a:t>
            </a:r>
            <a:r>
              <a:rPr sz="1400" b="1" i="0" u="none" strike="noStrike" dirty="0" err="1">
                <a:solidFill>
                  <a:srgbClr val="000000"/>
                </a:solidFill>
                <a:latin typeface="Arial"/>
              </a:rPr>
              <a:t>nordiske</a:t>
            </a:r>
            <a:r>
              <a:rPr sz="1400" b="1" i="0" u="none" strike="noStrike" dirty="0">
                <a:solidFill>
                  <a:srgbClr val="000000"/>
                </a:solidFill>
                <a:latin typeface="Arial"/>
              </a:rPr>
              <a:t> </a:t>
            </a:r>
            <a:r>
              <a:rPr sz="1400" b="1" i="0" u="none" strike="noStrike" dirty="0" err="1">
                <a:solidFill>
                  <a:srgbClr val="000000"/>
                </a:solidFill>
                <a:latin typeface="Arial"/>
              </a:rPr>
              <a:t>forbund</a:t>
            </a:r>
            <a:r>
              <a:rPr sz="1400" b="1" i="0" u="none" strike="noStrike" dirty="0">
                <a:solidFill>
                  <a:srgbClr val="000000"/>
                </a:solidFill>
                <a:latin typeface="Arial"/>
              </a:rPr>
              <a:t> </a:t>
            </a:r>
            <a:r>
              <a:rPr sz="1400" b="1" i="0" u="none" strike="noStrike" dirty="0" err="1">
                <a:solidFill>
                  <a:srgbClr val="000000"/>
                </a:solidFill>
                <a:latin typeface="Arial"/>
              </a:rPr>
              <a:t>eller</a:t>
            </a:r>
            <a:r>
              <a:rPr sz="1400" b="1" i="0" u="none" strike="noStrike" dirty="0">
                <a:solidFill>
                  <a:srgbClr val="000000"/>
                </a:solidFill>
                <a:latin typeface="Arial"/>
              </a:rPr>
              <a:t> </a:t>
            </a:r>
            <a:r>
              <a:rPr sz="1400" b="1" i="0" u="none" strike="noStrike" dirty="0" err="1">
                <a:solidFill>
                  <a:srgbClr val="000000"/>
                </a:solidFill>
                <a:latin typeface="Arial"/>
              </a:rPr>
              <a:t>være</a:t>
            </a:r>
            <a:r>
              <a:rPr sz="1400" b="1" i="0" u="none" strike="noStrike" dirty="0">
                <a:solidFill>
                  <a:srgbClr val="000000"/>
                </a:solidFill>
                <a:latin typeface="Arial"/>
              </a:rPr>
              <a:t> </a:t>
            </a:r>
            <a:r>
              <a:rPr sz="1400" b="1" i="0" u="none" strike="noStrike" dirty="0" err="1">
                <a:solidFill>
                  <a:srgbClr val="000000"/>
                </a:solidFill>
                <a:latin typeface="Arial"/>
              </a:rPr>
              <a:t>medlem</a:t>
            </a:r>
            <a:r>
              <a:rPr sz="1400" b="1" i="0" u="none" strike="noStrike" dirty="0">
                <a:solidFill>
                  <a:srgbClr val="000000"/>
                </a:solidFill>
                <a:latin typeface="Arial"/>
              </a:rPr>
              <a:t> </a:t>
            </a:r>
            <a:r>
              <a:rPr sz="1400" b="1" i="0" u="none" strike="noStrike" dirty="0" err="1">
                <a:solidFill>
                  <a:srgbClr val="000000"/>
                </a:solidFill>
                <a:latin typeface="Arial"/>
              </a:rPr>
              <a:t>af</a:t>
            </a:r>
            <a:r>
              <a:rPr sz="1400" b="1" i="0" u="none" strike="noStrike" dirty="0">
                <a:solidFill>
                  <a:srgbClr val="000000"/>
                </a:solidFill>
                <a:latin typeface="Arial"/>
              </a:rPr>
              <a:t> EU. </a:t>
            </a:r>
            <a:r>
              <a:rPr sz="1400" b="1" i="0" u="none" strike="noStrike" dirty="0" err="1">
                <a:solidFill>
                  <a:srgbClr val="000000"/>
                </a:solidFill>
                <a:latin typeface="Arial"/>
              </a:rPr>
              <a:t>Hvad</a:t>
            </a:r>
            <a:r>
              <a:rPr sz="1400" b="1" i="0" u="none" strike="noStrike" dirty="0">
                <a:solidFill>
                  <a:srgbClr val="000000"/>
                </a:solidFill>
                <a:latin typeface="Arial"/>
              </a:rPr>
              <a:t> </a:t>
            </a:r>
            <a:r>
              <a:rPr sz="1400" b="1" i="0" u="none" strike="noStrike" dirty="0" err="1">
                <a:solidFill>
                  <a:srgbClr val="000000"/>
                </a:solidFill>
                <a:latin typeface="Arial"/>
              </a:rPr>
              <a:t>ville</a:t>
            </a:r>
            <a:r>
              <a:rPr sz="1400" b="1" i="0" u="none" strike="noStrike" dirty="0">
                <a:solidFill>
                  <a:srgbClr val="000000"/>
                </a:solidFill>
                <a:latin typeface="Arial"/>
              </a:rPr>
              <a:t> du </a:t>
            </a:r>
            <a:r>
              <a:rPr sz="1400" b="1" i="0" u="none" strike="noStrike" dirty="0" err="1">
                <a:solidFill>
                  <a:srgbClr val="000000"/>
                </a:solidFill>
                <a:latin typeface="Arial"/>
              </a:rPr>
              <a:t>så</a:t>
            </a:r>
            <a:r>
              <a:rPr sz="1400" b="1" i="0" u="none" strike="noStrike" dirty="0">
                <a:solidFill>
                  <a:srgbClr val="000000"/>
                </a:solidFill>
                <a:latin typeface="Arial"/>
              </a:rPr>
              <a:t> </a:t>
            </a:r>
            <a:r>
              <a:rPr sz="1400" b="1" i="0" u="none" strike="noStrike" dirty="0" err="1">
                <a:solidFill>
                  <a:srgbClr val="000000"/>
                </a:solidFill>
                <a:latin typeface="Arial"/>
              </a:rPr>
              <a:t>stemme</a:t>
            </a:r>
            <a:r>
              <a:rPr sz="1400" b="1" i="0" u="none" strike="noStrike" dirty="0">
                <a:solidFill>
                  <a:srgbClr val="000000"/>
                </a:solidFill>
                <a:latin typeface="Arial"/>
              </a:rPr>
              <a:t> for?</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163637B5-D2D1-4DD9-BB33-953CBD858555}"/>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B98DF263-7B36-4C2A-BB0C-40D68A889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vilket parti stemte du på ved Folketingsvalget i 2015?"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Hvilket</a:t>
            </a:r>
            <a:r>
              <a:rPr sz="1400" b="1" i="0" u="none" strike="noStrike" dirty="0">
                <a:solidFill>
                  <a:srgbClr val="000000"/>
                </a:solidFill>
                <a:latin typeface="Arial"/>
              </a:rPr>
              <a:t> </a:t>
            </a:r>
            <a:r>
              <a:rPr sz="1400" b="1" i="0" u="none" strike="noStrike" dirty="0" err="1">
                <a:solidFill>
                  <a:srgbClr val="000000"/>
                </a:solidFill>
                <a:latin typeface="Arial"/>
              </a:rPr>
              <a:t>parti</a:t>
            </a:r>
            <a:r>
              <a:rPr sz="1400" b="1" i="0" u="none" strike="noStrike" dirty="0">
                <a:solidFill>
                  <a:srgbClr val="000000"/>
                </a:solidFill>
                <a:latin typeface="Arial"/>
              </a:rPr>
              <a:t> </a:t>
            </a:r>
            <a:r>
              <a:rPr sz="1400" b="1" i="0" u="none" strike="noStrike" dirty="0" err="1">
                <a:solidFill>
                  <a:srgbClr val="000000"/>
                </a:solidFill>
                <a:latin typeface="Arial"/>
              </a:rPr>
              <a:t>stemte</a:t>
            </a:r>
            <a:r>
              <a:rPr sz="1400" b="1" i="0" u="none" strike="noStrike" dirty="0">
                <a:solidFill>
                  <a:srgbClr val="000000"/>
                </a:solidFill>
                <a:latin typeface="Arial"/>
              </a:rPr>
              <a:t> du </a:t>
            </a:r>
            <a:r>
              <a:rPr sz="1400" b="1" i="0" u="none" strike="noStrike" dirty="0" err="1">
                <a:solidFill>
                  <a:srgbClr val="000000"/>
                </a:solidFill>
                <a:latin typeface="Arial"/>
              </a:rPr>
              <a:t>på</a:t>
            </a:r>
            <a:r>
              <a:rPr sz="1400" b="1" i="0" u="none" strike="noStrike" dirty="0">
                <a:solidFill>
                  <a:srgbClr val="000000"/>
                </a:solidFill>
                <a:latin typeface="Arial"/>
              </a:rPr>
              <a:t> </a:t>
            </a:r>
            <a:r>
              <a:rPr sz="1400" b="1" i="0" u="none" strike="noStrike" dirty="0" err="1">
                <a:solidFill>
                  <a:srgbClr val="000000"/>
                </a:solidFill>
                <a:latin typeface="Arial"/>
              </a:rPr>
              <a:t>ved</a:t>
            </a:r>
            <a:r>
              <a:rPr sz="1400" b="1" i="0" u="none" strike="noStrike" dirty="0">
                <a:solidFill>
                  <a:srgbClr val="000000"/>
                </a:solidFill>
                <a:latin typeface="Arial"/>
              </a:rPr>
              <a:t> </a:t>
            </a:r>
            <a:r>
              <a:rPr sz="1400" b="1" i="0" u="none" strike="noStrike" dirty="0" err="1">
                <a:solidFill>
                  <a:srgbClr val="000000"/>
                </a:solidFill>
                <a:latin typeface="Arial"/>
              </a:rPr>
              <a:t>Folketingsvalget</a:t>
            </a:r>
            <a:r>
              <a:rPr sz="1400" b="1" i="0" u="none" strike="noStrike" dirty="0">
                <a:solidFill>
                  <a:srgbClr val="000000"/>
                </a:solidFill>
                <a:latin typeface="Arial"/>
              </a:rPr>
              <a:t> </a:t>
            </a:r>
            <a:r>
              <a:rPr sz="1400" b="1" i="0" u="none" strike="noStrike" dirty="0" err="1">
                <a:solidFill>
                  <a:srgbClr val="000000"/>
                </a:solidFill>
                <a:latin typeface="Arial"/>
              </a:rPr>
              <a:t>i</a:t>
            </a:r>
            <a:r>
              <a:rPr sz="1400" b="1" i="0" u="none" strike="noStrike" dirty="0">
                <a:solidFill>
                  <a:srgbClr val="000000"/>
                </a:solidFill>
                <a:latin typeface="Arial"/>
              </a:rPr>
              <a:t> 2015?</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7A018BF7-0429-4120-AC9F-F9C74636222B}"/>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C09B3122-73B4-49A0-A52F-C1F67DC4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vilket parti ville du stemme på, hvis der var folketingsvalg i morgen?"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Hvilket</a:t>
            </a:r>
            <a:r>
              <a:rPr sz="1400" b="1" i="0" u="none" strike="noStrike" dirty="0">
                <a:solidFill>
                  <a:srgbClr val="000000"/>
                </a:solidFill>
                <a:latin typeface="Arial"/>
              </a:rPr>
              <a:t> </a:t>
            </a:r>
            <a:r>
              <a:rPr sz="1400" b="1" i="0" u="none" strike="noStrike" dirty="0" err="1">
                <a:solidFill>
                  <a:srgbClr val="000000"/>
                </a:solidFill>
                <a:latin typeface="Arial"/>
              </a:rPr>
              <a:t>parti</a:t>
            </a:r>
            <a:r>
              <a:rPr sz="1400" b="1" i="0" u="none" strike="noStrike" dirty="0">
                <a:solidFill>
                  <a:srgbClr val="000000"/>
                </a:solidFill>
                <a:latin typeface="Arial"/>
              </a:rPr>
              <a:t> </a:t>
            </a:r>
            <a:r>
              <a:rPr sz="1400" b="1" i="0" u="none" strike="noStrike" dirty="0" err="1">
                <a:solidFill>
                  <a:srgbClr val="000000"/>
                </a:solidFill>
                <a:latin typeface="Arial"/>
              </a:rPr>
              <a:t>ville</a:t>
            </a:r>
            <a:r>
              <a:rPr sz="1400" b="1" i="0" u="none" strike="noStrike" dirty="0">
                <a:solidFill>
                  <a:srgbClr val="000000"/>
                </a:solidFill>
                <a:latin typeface="Arial"/>
              </a:rPr>
              <a:t> du </a:t>
            </a:r>
            <a:r>
              <a:rPr sz="1400" b="1" i="0" u="none" strike="noStrike" dirty="0" err="1">
                <a:solidFill>
                  <a:srgbClr val="000000"/>
                </a:solidFill>
                <a:latin typeface="Arial"/>
              </a:rPr>
              <a:t>stemme</a:t>
            </a:r>
            <a:r>
              <a:rPr sz="1400" b="1" i="0" u="none" strike="noStrike" dirty="0">
                <a:solidFill>
                  <a:srgbClr val="000000"/>
                </a:solidFill>
                <a:latin typeface="Arial"/>
              </a:rPr>
              <a:t> </a:t>
            </a:r>
            <a:r>
              <a:rPr sz="1400" b="1" i="0" u="none" strike="noStrike" dirty="0" err="1">
                <a:solidFill>
                  <a:srgbClr val="000000"/>
                </a:solidFill>
                <a:latin typeface="Arial"/>
              </a:rPr>
              <a:t>på</a:t>
            </a:r>
            <a:r>
              <a:rPr sz="1400" b="1" i="0" u="none" strike="noStrike" dirty="0">
                <a:solidFill>
                  <a:srgbClr val="000000"/>
                </a:solidFill>
                <a:latin typeface="Arial"/>
              </a:rPr>
              <a:t>, </a:t>
            </a:r>
            <a:r>
              <a:rPr sz="1400" b="1" i="0" u="none" strike="noStrike" dirty="0" err="1">
                <a:solidFill>
                  <a:srgbClr val="000000"/>
                </a:solidFill>
                <a:latin typeface="Arial"/>
              </a:rPr>
              <a:t>hvis</a:t>
            </a:r>
            <a:r>
              <a:rPr sz="1400" b="1" i="0" u="none" strike="noStrike" dirty="0">
                <a:solidFill>
                  <a:srgbClr val="000000"/>
                </a:solidFill>
                <a:latin typeface="Arial"/>
              </a:rPr>
              <a:t> der var </a:t>
            </a:r>
            <a:r>
              <a:rPr sz="1400" b="1" i="0" u="none" strike="noStrike" dirty="0" err="1">
                <a:solidFill>
                  <a:srgbClr val="000000"/>
                </a:solidFill>
                <a:latin typeface="Arial"/>
              </a:rPr>
              <a:t>folketingsvalg</a:t>
            </a:r>
            <a:r>
              <a:rPr sz="1400" b="1" i="0" u="none" strike="noStrike" dirty="0">
                <a:solidFill>
                  <a:srgbClr val="000000"/>
                </a:solidFill>
                <a:latin typeface="Arial"/>
              </a:rPr>
              <a:t> </a:t>
            </a:r>
            <a:r>
              <a:rPr sz="1400" b="1" i="0" u="none" strike="noStrike" dirty="0" err="1">
                <a:solidFill>
                  <a:srgbClr val="000000"/>
                </a:solidFill>
                <a:latin typeface="Arial"/>
              </a:rPr>
              <a:t>i</a:t>
            </a:r>
            <a:r>
              <a:rPr sz="1400" b="1" i="0" u="none" strike="noStrike" dirty="0">
                <a:solidFill>
                  <a:srgbClr val="000000"/>
                </a:solidFill>
                <a:latin typeface="Arial"/>
              </a:rPr>
              <a:t> morgen?</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3E67CE89-B25B-4D9C-8311-CB97091406FF}"/>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B03EB16A-0140-460F-855A-A372D96B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hank you" descr="Thank you for participation"/>
          <p:cNvPicPr>
            <a:picLocks noChangeAspect="1"/>
          </p:cNvPicPr>
          <p:nvPr/>
        </p:nvPicPr>
        <p:blipFill>
          <a:blip r:embed="rId2"/>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8DE95131-03E9-4F51-91D8-BC8519717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e" descr="file"/>
          <p:cNvPicPr>
            <a:picLocks noChangeAspect="1"/>
          </p:cNvPicPr>
          <p:nvPr/>
        </p:nvPicPr>
        <p:blipFill>
          <a:blip r:embed="rId2"/>
          <a:stretch>
            <a:fillRect/>
          </a:stretch>
        </p:blipFill>
        <p:spPr>
          <a:xfrm>
            <a:off x="666750" y="1714500"/>
            <a:ext cx="762000" cy="762000"/>
          </a:xfrm>
          <a:prstGeom prst="rect">
            <a:avLst/>
          </a:prstGeom>
        </p:spPr>
      </p:pic>
      <p:pic>
        <p:nvPicPr>
          <p:cNvPr id="3" name="chat" descr="chat"/>
          <p:cNvPicPr>
            <a:picLocks noChangeAspect="1"/>
          </p:cNvPicPr>
          <p:nvPr/>
        </p:nvPicPr>
        <p:blipFill>
          <a:blip r:embed="rId3"/>
          <a:stretch>
            <a:fillRect/>
          </a:stretch>
        </p:blipFill>
        <p:spPr>
          <a:xfrm>
            <a:off x="2333625" y="1714500"/>
            <a:ext cx="762000" cy="762000"/>
          </a:xfrm>
          <a:prstGeom prst="rect">
            <a:avLst/>
          </a:prstGeom>
        </p:spPr>
      </p:pic>
      <p:pic>
        <p:nvPicPr>
          <p:cNvPr id="4" name="people" descr="people"/>
          <p:cNvPicPr>
            <a:picLocks noChangeAspect="1"/>
          </p:cNvPicPr>
          <p:nvPr/>
        </p:nvPicPr>
        <p:blipFill>
          <a:blip r:embed="rId4"/>
          <a:stretch>
            <a:fillRect/>
          </a:stretch>
        </p:blipFill>
        <p:spPr>
          <a:xfrm>
            <a:off x="4000500" y="1714500"/>
            <a:ext cx="762000" cy="762000"/>
          </a:xfrm>
          <a:prstGeom prst="rect">
            <a:avLst/>
          </a:prstGeom>
        </p:spPr>
      </p:pic>
      <p:pic>
        <p:nvPicPr>
          <p:cNvPr id="5" name="gear" descr="gear"/>
          <p:cNvPicPr>
            <a:picLocks noChangeAspect="1"/>
          </p:cNvPicPr>
          <p:nvPr/>
        </p:nvPicPr>
        <p:blipFill>
          <a:blip r:embed="rId5"/>
          <a:stretch>
            <a:fillRect/>
          </a:stretch>
        </p:blipFill>
        <p:spPr>
          <a:xfrm>
            <a:off x="5667375" y="1714500"/>
            <a:ext cx="762000" cy="762000"/>
          </a:xfrm>
          <a:prstGeom prst="rect">
            <a:avLst/>
          </a:prstGeom>
        </p:spPr>
      </p:pic>
      <p:pic>
        <p:nvPicPr>
          <p:cNvPr id="6" name="file" descr="file"/>
          <p:cNvPicPr>
            <a:picLocks noChangeAspect="1"/>
          </p:cNvPicPr>
          <p:nvPr/>
        </p:nvPicPr>
        <p:blipFill>
          <a:blip r:embed="rId6"/>
          <a:stretch>
            <a:fillRect/>
          </a:stretch>
        </p:blipFill>
        <p:spPr>
          <a:xfrm>
            <a:off x="7334250" y="1714500"/>
            <a:ext cx="762000" cy="762000"/>
          </a:xfrm>
          <a:prstGeom prst="rect">
            <a:avLst/>
          </a:prstGeom>
        </p:spPr>
      </p:pic>
      <p:sp>
        <p:nvSpPr>
          <p:cNvPr id="7" name="TextBox 6"/>
          <p:cNvSpPr txBox="1"/>
          <p:nvPr/>
        </p:nvSpPr>
        <p:spPr>
          <a:xfrm>
            <a:off x="238125" y="285750"/>
            <a:ext cx="8667750" cy="7620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000000"/>
                </a:solidFill>
                <a:latin typeface="Calibri"/>
              </a:rPr>
              <a:t>Summary</a:t>
            </a:r>
          </a:p>
        </p:txBody>
      </p:sp>
      <p:sp>
        <p:nvSpPr>
          <p:cNvPr id="8" name="TextBox 7"/>
          <p:cNvSpPr txBox="1"/>
          <p:nvPr/>
        </p:nvSpPr>
        <p:spPr>
          <a:xfrm>
            <a:off x="190500" y="2667000"/>
            <a:ext cx="1714500" cy="923330"/>
          </a:xfrm>
          <a:prstGeom prst="rect">
            <a:avLst/>
          </a:prstGeom>
        </p:spPr>
        <p:txBody>
          <a:bodyPr vertOverflow="overflow" horzOverflow="overflow" wrap="square" lIns="91440" tIns="45720" rIns="91440" bIns="45720" numCol="1" rtlCol="0">
            <a:spAutoFit/>
          </a:bodyPr>
          <a:lstStyle/>
          <a:p>
            <a:pPr marL="0" marR="0" lvl="0" indent="0" algn="ctr" fontAlgn="base"/>
            <a:r>
              <a:rPr sz="1800" b="1" i="0" u="none" strike="noStrike" dirty="0">
                <a:solidFill>
                  <a:srgbClr val="000000"/>
                </a:solidFill>
                <a:latin typeface="Calibri"/>
              </a:rPr>
              <a:t>Period</a:t>
            </a:r>
            <a:r>
              <a:rPr sz="1200" b="0" i="0" u="none" strike="noStrike" dirty="0">
                <a:solidFill>
                  <a:srgbClr val="000000"/>
                </a:solidFill>
                <a:latin typeface="Calibri"/>
              </a:rPr>
              <a:t>
01.06.2018 -
 0</a:t>
            </a:r>
            <a:r>
              <a:rPr lang="lt-LT" sz="1200" b="0" i="0" u="none" strike="noStrike" dirty="0">
                <a:solidFill>
                  <a:srgbClr val="000000"/>
                </a:solidFill>
                <a:latin typeface="Calibri"/>
              </a:rPr>
              <a:t>5</a:t>
            </a:r>
            <a:r>
              <a:rPr sz="1200" b="0" i="0" u="none" strike="noStrike" dirty="0">
                <a:solidFill>
                  <a:srgbClr val="000000"/>
                </a:solidFill>
                <a:latin typeface="Calibri"/>
              </a:rPr>
              <a:t>.06.2018  </a:t>
            </a:r>
          </a:p>
        </p:txBody>
      </p:sp>
      <p:sp>
        <p:nvSpPr>
          <p:cNvPr id="9" name="TextBox 8"/>
          <p:cNvSpPr txBox="1"/>
          <p:nvPr/>
        </p:nvSpPr>
        <p:spPr>
          <a:xfrm>
            <a:off x="1857375" y="2667000"/>
            <a:ext cx="1714500" cy="0"/>
          </a:xfrm>
          <a:prstGeom prst="rect">
            <a:avLst/>
          </a:prstGeom>
        </p:spPr>
        <p:txBody>
          <a:bodyPr vertOverflow="overflow" horzOverflow="overflow" wrap="square" lIns="91440" tIns="45720" rIns="91440" bIns="45720" numCol="1" rtlCol="0">
            <a:spAutoFit/>
          </a:bodyPr>
          <a:lstStyle/>
          <a:p>
            <a:pPr marL="0" marR="0" lvl="0" indent="0" algn="ctr" fontAlgn="base"/>
            <a:r>
              <a:rPr sz="1800" b="1" i="0" u="none" strike="noStrike">
                <a:solidFill>
                  <a:srgbClr val="000000"/>
                </a:solidFill>
                <a:latin typeface="Calibri"/>
              </a:rPr>
              <a:t>Interviews</a:t>
            </a:r>
            <a:r>
              <a:rPr sz="1200" b="0" i="0" u="none" strike="noStrike">
                <a:solidFill>
                  <a:srgbClr val="000000"/>
                </a:solidFill>
                <a:latin typeface="Calibri"/>
              </a:rPr>
              <a:t>
1006</a:t>
            </a:r>
          </a:p>
        </p:txBody>
      </p:sp>
      <p:sp>
        <p:nvSpPr>
          <p:cNvPr id="10" name="TextBox 9"/>
          <p:cNvSpPr txBox="1"/>
          <p:nvPr/>
        </p:nvSpPr>
        <p:spPr>
          <a:xfrm>
            <a:off x="3524250" y="2667000"/>
            <a:ext cx="1714500" cy="0"/>
          </a:xfrm>
          <a:prstGeom prst="rect">
            <a:avLst/>
          </a:prstGeom>
        </p:spPr>
        <p:txBody>
          <a:bodyPr vertOverflow="overflow" horzOverflow="overflow" wrap="square" lIns="91440" tIns="45720" rIns="91440" bIns="45720" numCol="1" rtlCol="0">
            <a:spAutoFit/>
          </a:bodyPr>
          <a:lstStyle/>
          <a:p>
            <a:pPr marL="0" marR="0" lvl="0" indent="0" algn="ctr" fontAlgn="base"/>
            <a:r>
              <a:rPr sz="1800" b="1" i="0" u="none" strike="noStrike">
                <a:solidFill>
                  <a:srgbClr val="000000"/>
                </a:solidFill>
                <a:latin typeface="Calibri"/>
              </a:rPr>
              <a:t>Target groups</a:t>
            </a:r>
            <a:r>
              <a:rPr sz="1200" b="0" i="0" u="none" strike="noStrike">
                <a:solidFill>
                  <a:srgbClr val="000000"/>
                </a:solidFill>
                <a:latin typeface="Calibri"/>
              </a:rPr>
              <a:t>
18-80 years old
male and female</a:t>
            </a:r>
          </a:p>
        </p:txBody>
      </p:sp>
      <p:sp>
        <p:nvSpPr>
          <p:cNvPr id="11" name="TextBox 10"/>
          <p:cNvSpPr txBox="1"/>
          <p:nvPr/>
        </p:nvSpPr>
        <p:spPr>
          <a:xfrm>
            <a:off x="5191125" y="2667000"/>
            <a:ext cx="1714500" cy="0"/>
          </a:xfrm>
          <a:prstGeom prst="rect">
            <a:avLst/>
          </a:prstGeom>
        </p:spPr>
        <p:txBody>
          <a:bodyPr vertOverflow="overflow" horzOverflow="overflow" wrap="square" lIns="91440" tIns="45720" rIns="91440" bIns="45720" numCol="1" rtlCol="0">
            <a:spAutoFit/>
          </a:bodyPr>
          <a:lstStyle/>
          <a:p>
            <a:pPr marL="0" marR="0" lvl="0" indent="0" algn="ctr" fontAlgn="base"/>
            <a:r>
              <a:rPr sz="1800" b="1" i="0" u="none" strike="noStrike">
                <a:solidFill>
                  <a:srgbClr val="000000"/>
                </a:solidFill>
                <a:latin typeface="Calibri"/>
              </a:rPr>
              <a:t>Sampling</a:t>
            </a:r>
            <a:r>
              <a:rPr sz="1200" b="0" i="0" u="none" strike="noStrike">
                <a:solidFill>
                  <a:srgbClr val="000000"/>
                </a:solidFill>
                <a:latin typeface="Calibri"/>
              </a:rPr>
              <a:t>
National representative
sampling on age,
gender and regions</a:t>
            </a:r>
          </a:p>
        </p:txBody>
      </p:sp>
      <p:sp>
        <p:nvSpPr>
          <p:cNvPr id="12" name="TextBox 11"/>
          <p:cNvSpPr txBox="1"/>
          <p:nvPr/>
        </p:nvSpPr>
        <p:spPr>
          <a:xfrm>
            <a:off x="6858000" y="2667000"/>
            <a:ext cx="1714500" cy="0"/>
          </a:xfrm>
          <a:prstGeom prst="rect">
            <a:avLst/>
          </a:prstGeom>
        </p:spPr>
        <p:txBody>
          <a:bodyPr vertOverflow="overflow" horzOverflow="overflow" wrap="square" lIns="91440" tIns="45720" rIns="91440" bIns="45720" numCol="1" rtlCol="0">
            <a:spAutoFit/>
          </a:bodyPr>
          <a:lstStyle/>
          <a:p>
            <a:pPr marL="0" marR="0" lvl="0" indent="0" algn="ctr" fontAlgn="base"/>
            <a:r>
              <a:rPr sz="1800" b="1" i="0" u="none" strike="noStrike">
                <a:solidFill>
                  <a:srgbClr val="000000"/>
                </a:solidFill>
                <a:latin typeface="Calibri"/>
              </a:rPr>
              <a:t>Survey method</a:t>
            </a:r>
            <a:r>
              <a:rPr sz="1200" b="0" i="0" u="none" strike="noStrike">
                <a:solidFill>
                  <a:srgbClr val="000000"/>
                </a:solidFill>
                <a:latin typeface="Calibri"/>
              </a:rPr>
              <a:t>
On-line survey
using panels </a:t>
            </a:r>
          </a:p>
        </p:txBody>
      </p:sp>
      <p:sp>
        <p:nvSpPr>
          <p:cNvPr id="13" name="TextBox 12"/>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pic>
        <p:nvPicPr>
          <p:cNvPr id="15" name="Picture 14">
            <a:extLst>
              <a:ext uri="{FF2B5EF4-FFF2-40B4-BE49-F238E27FC236}">
                <a16:creationId xmlns:a16="http://schemas.microsoft.com/office/drawing/2014/main" xmlns="" id="{99DE755F-0F05-4F6E-B6EB-0B78DB7257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acteristics" descr="Characteristics charts"/>
          <p:cNvPicPr>
            <a:picLocks noChangeAspect="1"/>
          </p:cNvPicPr>
          <p:nvPr/>
        </p:nvPicPr>
        <p:blipFill>
          <a:blip r:embed="rId2"/>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C9E20FCE-8578-47F2-A82E-9E35B2643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øn:"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Køn</a:t>
            </a:r>
            <a:r>
              <a:rPr sz="1400" b="1" i="0" u="none" strike="noStrike" dirty="0">
                <a:solidFill>
                  <a:srgbClr val="000000"/>
                </a:solidFill>
                <a:latin typeface="Arial"/>
              </a:rPr>
              <a:t>:</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8E2DB903-07F5-43D7-B13C-FDB3902CF063}"/>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17C65847-FFB6-43B6-B499-2ED46ACEB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vor gammel er du?"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Hvor</a:t>
            </a:r>
            <a:r>
              <a:rPr sz="1400" b="1" i="0" u="none" strike="noStrike" dirty="0">
                <a:solidFill>
                  <a:srgbClr val="000000"/>
                </a:solidFill>
                <a:latin typeface="Arial"/>
              </a:rPr>
              <a:t> </a:t>
            </a:r>
            <a:r>
              <a:rPr sz="1400" b="1" i="0" u="none" strike="noStrike" dirty="0" err="1">
                <a:solidFill>
                  <a:srgbClr val="000000"/>
                </a:solidFill>
                <a:latin typeface="Arial"/>
              </a:rPr>
              <a:t>gammel</a:t>
            </a:r>
            <a:r>
              <a:rPr sz="1400" b="1" i="0" u="none" strike="noStrike" dirty="0">
                <a:solidFill>
                  <a:srgbClr val="000000"/>
                </a:solidFill>
                <a:latin typeface="Arial"/>
              </a:rPr>
              <a:t> </a:t>
            </a:r>
            <a:r>
              <a:rPr sz="1400" b="1" i="0" u="none" strike="noStrike" dirty="0" err="1">
                <a:solidFill>
                  <a:srgbClr val="000000"/>
                </a:solidFill>
                <a:latin typeface="Arial"/>
              </a:rPr>
              <a:t>er</a:t>
            </a:r>
            <a:r>
              <a:rPr sz="1400" b="1" i="0" u="none" strike="noStrike" dirty="0">
                <a:solidFill>
                  <a:srgbClr val="000000"/>
                </a:solidFill>
                <a:latin typeface="Arial"/>
              </a:rPr>
              <a:t> du?</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F2137DCC-7A1E-445B-8C49-1759043E458A}"/>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F9E83C4E-6CC1-4202-B9A1-03367DADC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gion:"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a:solidFill>
                  <a:srgbClr val="000000"/>
                </a:solidFill>
                <a:latin typeface="Arial"/>
              </a:rPr>
              <a:t>Region:</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2EDBF016-BB89-41AC-8A2F-7AF47680AB76}"/>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6C3620F1-C841-45EC-9FCD-6FFAED40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vad er din årlige husstandsindkomst før skat?"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Hvad</a:t>
            </a:r>
            <a:r>
              <a:rPr sz="1400" b="1" i="0" u="none" strike="noStrike" dirty="0">
                <a:solidFill>
                  <a:srgbClr val="000000"/>
                </a:solidFill>
                <a:latin typeface="Arial"/>
              </a:rPr>
              <a:t> </a:t>
            </a:r>
            <a:r>
              <a:rPr sz="1400" b="1" i="0" u="none" strike="noStrike" dirty="0" err="1">
                <a:solidFill>
                  <a:srgbClr val="000000"/>
                </a:solidFill>
                <a:latin typeface="Arial"/>
              </a:rPr>
              <a:t>er</a:t>
            </a:r>
            <a:r>
              <a:rPr sz="1400" b="1" i="0" u="none" strike="noStrike" dirty="0">
                <a:solidFill>
                  <a:srgbClr val="000000"/>
                </a:solidFill>
                <a:latin typeface="Arial"/>
              </a:rPr>
              <a:t> din </a:t>
            </a:r>
            <a:r>
              <a:rPr sz="1400" b="1" i="0" u="none" strike="noStrike" dirty="0" err="1">
                <a:solidFill>
                  <a:srgbClr val="000000"/>
                </a:solidFill>
                <a:latin typeface="Arial"/>
              </a:rPr>
              <a:t>årlige</a:t>
            </a:r>
            <a:r>
              <a:rPr sz="1400" b="1" i="0" u="none" strike="noStrike" dirty="0">
                <a:solidFill>
                  <a:srgbClr val="000000"/>
                </a:solidFill>
                <a:latin typeface="Arial"/>
              </a:rPr>
              <a:t> </a:t>
            </a:r>
            <a:r>
              <a:rPr sz="1400" b="1" i="0" u="none" strike="noStrike" dirty="0" err="1">
                <a:solidFill>
                  <a:srgbClr val="000000"/>
                </a:solidFill>
                <a:latin typeface="Arial"/>
              </a:rPr>
              <a:t>husstandsindkomst</a:t>
            </a:r>
            <a:r>
              <a:rPr sz="1400" b="1" i="0" u="none" strike="noStrike" dirty="0">
                <a:solidFill>
                  <a:srgbClr val="000000"/>
                </a:solidFill>
                <a:latin typeface="Arial"/>
              </a:rPr>
              <a:t> </a:t>
            </a:r>
            <a:r>
              <a:rPr sz="1400" b="1" i="0" u="none" strike="noStrike" dirty="0" err="1">
                <a:solidFill>
                  <a:srgbClr val="000000"/>
                </a:solidFill>
                <a:latin typeface="Arial"/>
              </a:rPr>
              <a:t>før</a:t>
            </a:r>
            <a:r>
              <a:rPr sz="1400" b="1" i="0" u="none" strike="noStrike" dirty="0">
                <a:solidFill>
                  <a:srgbClr val="000000"/>
                </a:solidFill>
                <a:latin typeface="Arial"/>
              </a:rPr>
              <a:t> </a:t>
            </a:r>
            <a:r>
              <a:rPr sz="1400" b="1" i="0" u="none" strike="noStrike" dirty="0" err="1">
                <a:solidFill>
                  <a:srgbClr val="000000"/>
                </a:solidFill>
                <a:latin typeface="Arial"/>
              </a:rPr>
              <a:t>skat</a:t>
            </a:r>
            <a:r>
              <a:rPr sz="1400" b="1" i="0" u="none" strike="noStrike" dirty="0">
                <a:solidFill>
                  <a:srgbClr val="000000"/>
                </a:solidFill>
                <a:latin typeface="Arial"/>
              </a:rPr>
              <a:t>?</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ED07C728-C6F1-451C-A616-6DD4405F8FEF}"/>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8188DD8E-380A-40E4-B400-F540442D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ddannelse:" descr="Chart Image"/>
          <p:cNvPicPr>
            <a:picLocks noChangeAspect="1"/>
          </p:cNvPicPr>
          <p:nvPr/>
        </p:nvPicPr>
        <p:blipFill>
          <a:blip r:embed="rId2"/>
          <a:stretch>
            <a:fillRect/>
          </a:stretch>
        </p:blipFill>
        <p:spPr>
          <a:xfrm>
            <a:off x="1933575" y="1238250"/>
            <a:ext cx="4705350" cy="3048000"/>
          </a:xfrm>
          <a:prstGeom prst="rect">
            <a:avLst/>
          </a:prstGeom>
        </p:spPr>
      </p:pic>
      <p:sp>
        <p:nvSpPr>
          <p:cNvPr id="3" name="TextBox 2"/>
          <p:cNvSpPr txBox="1"/>
          <p:nvPr/>
        </p:nvSpPr>
        <p:spPr>
          <a:xfrm>
            <a:off x="476250" y="381000"/>
            <a:ext cx="6667500" cy="307777"/>
          </a:xfrm>
          <a:prstGeom prst="rect">
            <a:avLst/>
          </a:prstGeom>
        </p:spPr>
        <p:txBody>
          <a:bodyPr vertOverflow="overflow" horzOverflow="overflow" wrap="square" lIns="91440" tIns="45720" rIns="91440" bIns="45720" numCol="1" rtlCol="0">
            <a:spAutoFit/>
          </a:bodyPr>
          <a:lstStyle/>
          <a:p>
            <a:pPr marL="0" marR="0" lvl="0" indent="0" algn="l" fontAlgn="base"/>
            <a:r>
              <a:rPr sz="1400" b="1" i="0" u="none" strike="noStrike" dirty="0" err="1">
                <a:solidFill>
                  <a:srgbClr val="000000"/>
                </a:solidFill>
                <a:latin typeface="Arial"/>
              </a:rPr>
              <a:t>Uddannelse</a:t>
            </a:r>
            <a:r>
              <a:rPr sz="1400" b="1" i="0" u="none" strike="noStrike" dirty="0">
                <a:solidFill>
                  <a:srgbClr val="000000"/>
                </a:solidFill>
                <a:latin typeface="Arial"/>
              </a:rPr>
              <a:t>:</a:t>
            </a:r>
          </a:p>
        </p:txBody>
      </p:sp>
      <p:sp>
        <p:nvSpPr>
          <p:cNvPr id="4" name="TextBox 3"/>
          <p:cNvSpPr txBox="1"/>
          <p:nvPr/>
        </p:nvSpPr>
        <p:spPr>
          <a:xfrm>
            <a:off x="333375" y="4572000"/>
            <a:ext cx="4762500" cy="26161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dirty="0">
                <a:solidFill>
                  <a:srgbClr val="000000"/>
                </a:solidFill>
                <a:latin typeface="Calibri"/>
              </a:rPr>
              <a:t>OMNIBUS </a:t>
            </a:r>
            <a:r>
              <a:rPr sz="1100" b="0" i="0" u="none" strike="noStrike" dirty="0">
                <a:solidFill>
                  <a:srgbClr val="000000"/>
                </a:solidFill>
                <a:latin typeface="Calibri"/>
              </a:rPr>
              <a:t>| representative inhabitants survey in </a:t>
            </a:r>
            <a:r>
              <a:rPr lang="en-US" sz="1100" b="0" i="0" u="none" strike="noStrike" dirty="0">
                <a:solidFill>
                  <a:srgbClr val="000000"/>
                </a:solidFill>
                <a:latin typeface="Calibri"/>
              </a:rPr>
              <a:t>Denmark</a:t>
            </a:r>
            <a:endParaRPr sz="1100" b="0" i="0" u="none" strike="noStrike" dirty="0">
              <a:solidFill>
                <a:srgbClr val="000000"/>
              </a:solidFill>
              <a:latin typeface="Calibri"/>
            </a:endParaRPr>
          </a:p>
        </p:txBody>
      </p:sp>
      <p:sp>
        <p:nvSpPr>
          <p:cNvPr id="6" name="TextBox 5">
            <a:extLst>
              <a:ext uri="{FF2B5EF4-FFF2-40B4-BE49-F238E27FC236}">
                <a16:creationId xmlns:a16="http://schemas.microsoft.com/office/drawing/2014/main" xmlns="" id="{70C9B68D-940B-42B4-A089-CDBC53418E81}"/>
              </a:ext>
            </a:extLst>
          </p:cNvPr>
          <p:cNvSpPr txBox="1"/>
          <p:nvPr/>
        </p:nvSpPr>
        <p:spPr>
          <a:xfrm>
            <a:off x="7789086" y="4905723"/>
            <a:ext cx="1960481" cy="215444"/>
          </a:xfrm>
          <a:prstGeom prst="rect">
            <a:avLst/>
          </a:prstGeom>
          <a:noFill/>
        </p:spPr>
        <p:txBody>
          <a:bodyPr wrap="square" rtlCol="0">
            <a:spAutoFit/>
          </a:bodyPr>
          <a:lstStyle/>
          <a:p>
            <a:r>
              <a:rPr lang="lt-LT" sz="800" dirty="0"/>
              <a:t>% of all respondents, N=1006</a:t>
            </a:r>
            <a:endParaRPr lang="en-US" sz="800" dirty="0"/>
          </a:p>
        </p:txBody>
      </p:sp>
      <p:pic>
        <p:nvPicPr>
          <p:cNvPr id="7" name="Picture 6">
            <a:extLst>
              <a:ext uri="{FF2B5EF4-FFF2-40B4-BE49-F238E27FC236}">
                <a16:creationId xmlns:a16="http://schemas.microsoft.com/office/drawing/2014/main" xmlns="" id="{851DBC21-B14B-4100-AB97-2ABCAA217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earch" descr="Research data"/>
          <p:cNvPicPr>
            <a:picLocks noChangeAspect="1"/>
          </p:cNvPicPr>
          <p:nvPr/>
        </p:nvPicPr>
        <p:blipFill>
          <a:blip r:embed="rId2"/>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0D2B0F60-0BDC-4904-92AC-CE535F627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48" y="-14044"/>
            <a:ext cx="1018752" cy="6505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237</Words>
  <Application>Microsoft Office PowerPoint</Application>
  <PresentationFormat>Skærmshow (16:9)</PresentationFormat>
  <Paragraphs>33</Paragraphs>
  <Slides>13</Slides>
  <Notes>0</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2007 PPTX Test Document</dc:title>
  <dc:subject>Office 2007 PPTX Test Document</dc:subject>
  <dc:creator>arve@sentio.no</dc:creator>
  <cp:keywords>office 2007 openxml php</cp:keywords>
  <dc:description>Charts document for Office 2007 PPTX, generated using PHP classes.</dc:description>
  <cp:lastModifiedBy>Lave Knud Broch</cp:lastModifiedBy>
  <cp:revision>2</cp:revision>
  <dcterms:created xsi:type="dcterms:W3CDTF">2018-06-05T08:27:44Z</dcterms:created>
  <dcterms:modified xsi:type="dcterms:W3CDTF">2018-06-06T07:44:44Z</dcterms:modified>
  <cp:category>Charts exporting</cp:category>
</cp:coreProperties>
</file>