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Default Extension="emf" ContentType="image/x-emf"/>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7"/>
  </p:notesMasterIdLst>
  <p:sldIdLst>
    <p:sldId id="256" r:id="rId2"/>
    <p:sldId id="260" r:id="rId3"/>
    <p:sldId id="257"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319" r:id="rId19"/>
    <p:sldId id="273" r:id="rId20"/>
    <p:sldId id="320"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18" r:id="rId57"/>
    <p:sldId id="322" r:id="rId58"/>
    <p:sldId id="309" r:id="rId59"/>
    <p:sldId id="310" r:id="rId60"/>
    <p:sldId id="311" r:id="rId61"/>
    <p:sldId id="313" r:id="rId62"/>
    <p:sldId id="314" r:id="rId63"/>
    <p:sldId id="315" r:id="rId64"/>
    <p:sldId id="316" r:id="rId65"/>
    <p:sldId id="317" r:id="rId66"/>
  </p:sldIdLst>
  <p:sldSz cx="9144000" cy="6858000" type="screen4x3"/>
  <p:notesSz cx="7315200" cy="9601200"/>
  <p:defaultTextStyle>
    <a:defPPr>
      <a:defRPr lang="en-GB"/>
    </a:defPPr>
    <a:lvl1pPr algn="ctr" defTabSz="449263" rtl="0" fontAlgn="base">
      <a:spcBef>
        <a:spcPct val="0"/>
      </a:spcBef>
      <a:spcAft>
        <a:spcPct val="0"/>
      </a:spcAft>
      <a:buClr>
        <a:srgbClr val="000000"/>
      </a:buClr>
      <a:buSzPct val="100000"/>
      <a:buFont typeface="Times New Roman" pitchFamily="18" charset="0"/>
      <a:defRPr sz="2400" kern="1200">
        <a:solidFill>
          <a:schemeClr val="bg1"/>
        </a:solidFill>
        <a:latin typeface="Tahoma" charset="0"/>
        <a:ea typeface="Arial Unicode MS" pitchFamily="34" charset="-128"/>
        <a:cs typeface="Arial Unicode MS" pitchFamily="34" charset="-128"/>
      </a:defRPr>
    </a:lvl1pPr>
    <a:lvl2pPr marL="742950" indent="-285750" algn="ctr" defTabSz="449263" rtl="0" fontAlgn="base">
      <a:spcBef>
        <a:spcPct val="0"/>
      </a:spcBef>
      <a:spcAft>
        <a:spcPct val="0"/>
      </a:spcAft>
      <a:buClr>
        <a:srgbClr val="000000"/>
      </a:buClr>
      <a:buSzPct val="100000"/>
      <a:buFont typeface="Times New Roman" pitchFamily="18" charset="0"/>
      <a:defRPr sz="2400" kern="1200">
        <a:solidFill>
          <a:schemeClr val="bg1"/>
        </a:solidFill>
        <a:latin typeface="Tahoma" charset="0"/>
        <a:ea typeface="Arial Unicode MS" pitchFamily="34" charset="-128"/>
        <a:cs typeface="Arial Unicode MS" pitchFamily="34" charset="-128"/>
      </a:defRPr>
    </a:lvl2pPr>
    <a:lvl3pPr marL="1143000" indent="-228600" algn="ctr" defTabSz="449263" rtl="0" fontAlgn="base">
      <a:spcBef>
        <a:spcPct val="0"/>
      </a:spcBef>
      <a:spcAft>
        <a:spcPct val="0"/>
      </a:spcAft>
      <a:buClr>
        <a:srgbClr val="000000"/>
      </a:buClr>
      <a:buSzPct val="100000"/>
      <a:buFont typeface="Times New Roman" pitchFamily="18" charset="0"/>
      <a:defRPr sz="2400" kern="1200">
        <a:solidFill>
          <a:schemeClr val="bg1"/>
        </a:solidFill>
        <a:latin typeface="Tahoma" charset="0"/>
        <a:ea typeface="Arial Unicode MS" pitchFamily="34" charset="-128"/>
        <a:cs typeface="Arial Unicode MS" pitchFamily="34" charset="-128"/>
      </a:defRPr>
    </a:lvl3pPr>
    <a:lvl4pPr marL="1600200" indent="-228600" algn="ctr" defTabSz="449263" rtl="0" fontAlgn="base">
      <a:spcBef>
        <a:spcPct val="0"/>
      </a:spcBef>
      <a:spcAft>
        <a:spcPct val="0"/>
      </a:spcAft>
      <a:buClr>
        <a:srgbClr val="000000"/>
      </a:buClr>
      <a:buSzPct val="100000"/>
      <a:buFont typeface="Times New Roman" pitchFamily="18" charset="0"/>
      <a:defRPr sz="2400" kern="1200">
        <a:solidFill>
          <a:schemeClr val="bg1"/>
        </a:solidFill>
        <a:latin typeface="Tahoma" charset="0"/>
        <a:ea typeface="Arial Unicode MS" pitchFamily="34" charset="-128"/>
        <a:cs typeface="Arial Unicode MS" pitchFamily="34" charset="-128"/>
      </a:defRPr>
    </a:lvl4pPr>
    <a:lvl5pPr marL="2057400" indent="-228600" algn="ctr" defTabSz="449263" rtl="0" fontAlgn="base">
      <a:spcBef>
        <a:spcPct val="0"/>
      </a:spcBef>
      <a:spcAft>
        <a:spcPct val="0"/>
      </a:spcAft>
      <a:buClr>
        <a:srgbClr val="000000"/>
      </a:buClr>
      <a:buSzPct val="100000"/>
      <a:buFont typeface="Times New Roman" pitchFamily="18" charset="0"/>
      <a:defRPr sz="2400" kern="1200">
        <a:solidFill>
          <a:schemeClr val="bg1"/>
        </a:solidFill>
        <a:latin typeface="Tahoma" charset="0"/>
        <a:ea typeface="Arial Unicode MS" pitchFamily="34" charset="-128"/>
        <a:cs typeface="Arial Unicode MS" pitchFamily="34" charset="-128"/>
      </a:defRPr>
    </a:lvl5pPr>
    <a:lvl6pPr marL="2286000" algn="l" defTabSz="914400" rtl="0" eaLnBrk="1" latinLnBrk="0" hangingPunct="1">
      <a:defRPr sz="2400" kern="1200">
        <a:solidFill>
          <a:schemeClr val="bg1"/>
        </a:solidFill>
        <a:latin typeface="Tahoma" charset="0"/>
        <a:ea typeface="Arial Unicode MS" pitchFamily="34" charset="-128"/>
        <a:cs typeface="Arial Unicode MS" pitchFamily="34" charset="-128"/>
      </a:defRPr>
    </a:lvl6pPr>
    <a:lvl7pPr marL="2743200" algn="l" defTabSz="914400" rtl="0" eaLnBrk="1" latinLnBrk="0" hangingPunct="1">
      <a:defRPr sz="2400" kern="1200">
        <a:solidFill>
          <a:schemeClr val="bg1"/>
        </a:solidFill>
        <a:latin typeface="Tahoma" charset="0"/>
        <a:ea typeface="Arial Unicode MS" pitchFamily="34" charset="-128"/>
        <a:cs typeface="Arial Unicode MS" pitchFamily="34" charset="-128"/>
      </a:defRPr>
    </a:lvl7pPr>
    <a:lvl8pPr marL="3200400" algn="l" defTabSz="914400" rtl="0" eaLnBrk="1" latinLnBrk="0" hangingPunct="1">
      <a:defRPr sz="2400" kern="1200">
        <a:solidFill>
          <a:schemeClr val="bg1"/>
        </a:solidFill>
        <a:latin typeface="Tahoma" charset="0"/>
        <a:ea typeface="Arial Unicode MS" pitchFamily="34" charset="-128"/>
        <a:cs typeface="Arial Unicode MS" pitchFamily="34" charset="-128"/>
      </a:defRPr>
    </a:lvl8pPr>
    <a:lvl9pPr marL="3657600" algn="l" defTabSz="914400" rtl="0" eaLnBrk="1" latinLnBrk="0" hangingPunct="1">
      <a:defRPr sz="2400" kern="1200">
        <a:solidFill>
          <a:schemeClr val="bg1"/>
        </a:solidFill>
        <a:latin typeface="Tahoma" charset="0"/>
        <a:ea typeface="Arial Unicode MS" pitchFamily="34" charset="-128"/>
        <a:cs typeface="Arial Unicode MS" pitchFamily="3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66FF33"/>
    <a:srgbClr val="99FF99"/>
    <a:srgbClr val="FF6600"/>
    <a:srgbClr val="CC3300"/>
    <a:srgbClr val="CC0000"/>
    <a:srgbClr val="FFFF99"/>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05" autoAdjust="0"/>
    <p:restoredTop sz="91541" autoAdjust="0"/>
  </p:normalViewPr>
  <p:slideViewPr>
    <p:cSldViewPr>
      <p:cViewPr>
        <p:scale>
          <a:sx n="75" d="100"/>
          <a:sy n="75" d="100"/>
        </p:scale>
        <p:origin x="-2652" y="-87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315200" cy="9601200"/>
          </a:xfrm>
          <a:prstGeom prst="roundRect">
            <a:avLst>
              <a:gd name="adj" fmla="val 19"/>
            </a:avLst>
          </a:prstGeom>
          <a:solidFill>
            <a:srgbClr val="FFFFFF"/>
          </a:solidFill>
          <a:ln w="9525">
            <a:noFill/>
            <a:round/>
            <a:headEnd/>
            <a:tailEnd/>
          </a:ln>
          <a:effectLst/>
        </p:spPr>
        <p:txBody>
          <a:bodyPr wrap="none" anchor="ctr"/>
          <a:lstStyle/>
          <a:p>
            <a:endParaRPr lang="fo-FO"/>
          </a:p>
        </p:txBody>
      </p:sp>
      <p:sp>
        <p:nvSpPr>
          <p:cNvPr id="2050" name="Text Box 2"/>
          <p:cNvSpPr txBox="1">
            <a:spLocks noChangeArrowheads="1"/>
          </p:cNvSpPr>
          <p:nvPr/>
        </p:nvSpPr>
        <p:spPr bwMode="auto">
          <a:xfrm>
            <a:off x="38100" y="28575"/>
            <a:ext cx="3114675" cy="446088"/>
          </a:xfrm>
          <a:prstGeom prst="rect">
            <a:avLst/>
          </a:prstGeom>
          <a:noFill/>
          <a:ln w="9525">
            <a:noFill/>
            <a:round/>
            <a:headEnd/>
            <a:tailEnd/>
          </a:ln>
          <a:effectLst/>
        </p:spPr>
        <p:txBody>
          <a:bodyPr wrap="none" anchor="ctr"/>
          <a:lstStyle/>
          <a:p>
            <a:endParaRPr lang="fo-FO"/>
          </a:p>
        </p:txBody>
      </p:sp>
      <p:sp>
        <p:nvSpPr>
          <p:cNvPr id="2051" name="Text Box 3"/>
          <p:cNvSpPr txBox="1">
            <a:spLocks noChangeArrowheads="1"/>
          </p:cNvSpPr>
          <p:nvPr/>
        </p:nvSpPr>
        <p:spPr bwMode="auto">
          <a:xfrm>
            <a:off x="4162425" y="28575"/>
            <a:ext cx="3114675" cy="446088"/>
          </a:xfrm>
          <a:prstGeom prst="rect">
            <a:avLst/>
          </a:prstGeom>
          <a:noFill/>
          <a:ln w="9525">
            <a:noFill/>
            <a:round/>
            <a:headEnd/>
            <a:tailEnd/>
          </a:ln>
          <a:effectLst/>
        </p:spPr>
        <p:txBody>
          <a:bodyPr wrap="none" anchor="ctr"/>
          <a:lstStyle/>
          <a:p>
            <a:endParaRPr lang="fo-FO"/>
          </a:p>
        </p:txBody>
      </p:sp>
      <p:sp>
        <p:nvSpPr>
          <p:cNvPr id="2052" name="Rectangle 4"/>
          <p:cNvSpPr>
            <a:spLocks noGrp="1" noRot="1" noChangeAspect="1" noChangeArrowheads="1"/>
          </p:cNvSpPr>
          <p:nvPr>
            <p:ph type="sldImg"/>
          </p:nvPr>
        </p:nvSpPr>
        <p:spPr bwMode="auto">
          <a:xfrm>
            <a:off x="1230313" y="704850"/>
            <a:ext cx="4854575" cy="3640138"/>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63613" y="4576763"/>
            <a:ext cx="5386387" cy="432435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endParaRPr lang="da-DK" smtClean="0"/>
          </a:p>
        </p:txBody>
      </p:sp>
      <p:sp>
        <p:nvSpPr>
          <p:cNvPr id="2054" name="Text Box 6"/>
          <p:cNvSpPr txBox="1">
            <a:spLocks noChangeArrowheads="1"/>
          </p:cNvSpPr>
          <p:nvPr/>
        </p:nvSpPr>
        <p:spPr bwMode="auto">
          <a:xfrm>
            <a:off x="38100" y="9126538"/>
            <a:ext cx="3114675" cy="446087"/>
          </a:xfrm>
          <a:prstGeom prst="rect">
            <a:avLst/>
          </a:prstGeom>
          <a:noFill/>
          <a:ln w="9525">
            <a:noFill/>
            <a:round/>
            <a:headEnd/>
            <a:tailEnd/>
          </a:ln>
          <a:effectLst/>
        </p:spPr>
        <p:txBody>
          <a:bodyPr wrap="none" anchor="ctr"/>
          <a:lstStyle/>
          <a:p>
            <a:endParaRPr lang="fo-FO"/>
          </a:p>
        </p:txBody>
      </p:sp>
      <p:sp>
        <p:nvSpPr>
          <p:cNvPr id="2055" name="Rectangle 7"/>
          <p:cNvSpPr>
            <a:spLocks noGrp="1" noChangeArrowheads="1"/>
          </p:cNvSpPr>
          <p:nvPr>
            <p:ph type="sldNum"/>
          </p:nvPr>
        </p:nvSpPr>
        <p:spPr bwMode="auto">
          <a:xfrm>
            <a:off x="4162425" y="9126538"/>
            <a:ext cx="3113088" cy="444500"/>
          </a:xfrm>
          <a:prstGeom prst="rect">
            <a:avLst/>
          </a:prstGeom>
          <a:noFill/>
          <a:ln w="9525">
            <a:noFill/>
            <a:round/>
            <a:headEnd/>
            <a:tailEnd/>
          </a:ln>
          <a:effectLst/>
        </p:spPr>
        <p:txBody>
          <a:bodyPr vert="horz" wrap="square" lIns="19080" tIns="0" rIns="1908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i="1">
                <a:solidFill>
                  <a:srgbClr val="000000"/>
                </a:solidFill>
                <a:latin typeface="Times New Roman" pitchFamily="18" charset="0"/>
              </a:defRPr>
            </a:lvl1pPr>
          </a:lstStyle>
          <a:p>
            <a:fld id="{68552F4A-E114-4FE5-9F34-915C7D0B38EA}" type="slidenum">
              <a:rPr lang="en-US"/>
              <a:pPr/>
              <a:t>‹nr.›</a:t>
            </a:fld>
            <a:endParaRPr lang="en-U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D0070716-2530-4049-AF3F-8DFF75322484}" type="slidenum">
              <a:rPr lang="en-US"/>
              <a:pPr/>
              <a:t>1</a:t>
            </a:fld>
            <a:endParaRPr lang="en-US"/>
          </a:p>
        </p:txBody>
      </p:sp>
      <p:sp>
        <p:nvSpPr>
          <p:cNvPr id="66561"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5906BFF-D3EB-4EEE-A92F-B792E98D9138}"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a:t>
            </a:fld>
            <a:endParaRPr lang="en-US" sz="1000" i="1">
              <a:solidFill>
                <a:srgbClr val="000000"/>
              </a:solidFill>
              <a:latin typeface="Times New Roman" pitchFamily="18" charset="0"/>
            </a:endParaRPr>
          </a:p>
        </p:txBody>
      </p:sp>
      <p:sp>
        <p:nvSpPr>
          <p:cNvPr id="66562" name="Text Box 2"/>
          <p:cNvSpPr txBox="1">
            <a:spLocks noChangeArrowheads="1"/>
          </p:cNvSpPr>
          <p:nvPr/>
        </p:nvSpPr>
        <p:spPr bwMode="auto">
          <a:xfrm>
            <a:off x="1230313" y="704850"/>
            <a:ext cx="4854575" cy="3641725"/>
          </a:xfrm>
          <a:prstGeom prst="rect">
            <a:avLst/>
          </a:prstGeom>
          <a:solidFill>
            <a:srgbClr val="FFFFFF"/>
          </a:solidFill>
          <a:ln w="9525">
            <a:solidFill>
              <a:srgbClr val="000000"/>
            </a:solidFill>
            <a:miter lim="800000"/>
            <a:headEnd/>
            <a:tailEnd/>
          </a:ln>
          <a:effectLst/>
        </p:spPr>
        <p:txBody>
          <a:bodyPr wrap="none" anchor="ctr"/>
          <a:lstStyle/>
          <a:p>
            <a:endParaRPr lang="fo-FO"/>
          </a:p>
        </p:txBody>
      </p:sp>
      <p:sp>
        <p:nvSpPr>
          <p:cNvPr id="66563" name="Rectangle 3"/>
          <p:cNvSpPr txBox="1">
            <a:spLocks noGrp="1" noChangeArrowheads="1"/>
          </p:cNvSpPr>
          <p:nvPr>
            <p:ph type="body"/>
          </p:nvPr>
        </p:nvSpPr>
        <p:spPr bwMode="auto">
          <a:xfrm>
            <a:off x="963613" y="4576763"/>
            <a:ext cx="5387975" cy="4419600"/>
          </a:xfrm>
          <a:prstGeom prst="rect">
            <a:avLst/>
          </a:prstGeom>
          <a:noFill/>
          <a:ln>
            <a:round/>
            <a:headEnd/>
            <a:tailEnd/>
          </a:ln>
        </p:spPr>
        <p:txBody>
          <a:bodyPr wrap="none" anchor="ctr"/>
          <a:lstStyle/>
          <a:p>
            <a:endParaRPr lang="da-DK"/>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B40B8246-8CAE-4F0E-ACC4-B3D86E6F3DB3}" type="slidenum">
              <a:rPr lang="en-US"/>
              <a:pPr/>
              <a:t>10</a:t>
            </a:fld>
            <a:endParaRPr lang="en-US"/>
          </a:p>
        </p:txBody>
      </p:sp>
      <p:sp>
        <p:nvSpPr>
          <p:cNvPr id="75777"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35382ED-722D-4901-8830-8E85439D1CD0}"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10</a:t>
            </a:fld>
            <a:endParaRPr lang="en-US" sz="1000" i="1">
              <a:solidFill>
                <a:srgbClr val="000000"/>
              </a:solidFill>
              <a:latin typeface="Times New Roman" pitchFamily="18" charset="0"/>
            </a:endParaRPr>
          </a:p>
        </p:txBody>
      </p:sp>
      <p:sp>
        <p:nvSpPr>
          <p:cNvPr id="75778" name="Text Box 2"/>
          <p:cNvSpPr txBox="1">
            <a:spLocks noChangeArrowheads="1"/>
          </p:cNvSpPr>
          <p:nvPr/>
        </p:nvSpPr>
        <p:spPr bwMode="auto">
          <a:xfrm>
            <a:off x="1219200" y="719138"/>
            <a:ext cx="4876800" cy="3602037"/>
          </a:xfrm>
          <a:prstGeom prst="rect">
            <a:avLst/>
          </a:prstGeom>
          <a:solidFill>
            <a:srgbClr val="FFFFFF"/>
          </a:solidFill>
          <a:ln w="9360">
            <a:solidFill>
              <a:srgbClr val="000000"/>
            </a:solidFill>
            <a:miter lim="800000"/>
            <a:headEnd/>
            <a:tailEnd/>
          </a:ln>
          <a:effectLst/>
        </p:spPr>
        <p:txBody>
          <a:bodyPr wrap="none" anchor="ctr"/>
          <a:lstStyle/>
          <a:p>
            <a:endParaRPr lang="fo-FO"/>
          </a:p>
        </p:txBody>
      </p:sp>
      <p:sp>
        <p:nvSpPr>
          <p:cNvPr id="75779" name="Rectangle 3"/>
          <p:cNvSpPr txBox="1">
            <a:spLocks noGrp="1" noChangeArrowheads="1"/>
          </p:cNvSpPr>
          <p:nvPr>
            <p:ph type="body"/>
          </p:nvPr>
        </p:nvSpPr>
        <p:spPr bwMode="auto">
          <a:xfrm>
            <a:off x="963613" y="4576763"/>
            <a:ext cx="5387975" cy="4419600"/>
          </a:xfrm>
          <a:prstGeom prst="rect">
            <a:avLst/>
          </a:prstGeom>
          <a:noFill/>
          <a:ln>
            <a:round/>
            <a:headEnd/>
            <a:tailEnd/>
          </a:ln>
        </p:spPr>
        <p:txBody>
          <a:bodyPr wrap="none" anchor="ctr"/>
          <a:lstStyle/>
          <a:p>
            <a:endParaRPr lang="da-DK"/>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20DBCEDE-769B-4BCF-AEF4-529236F34D02}" type="slidenum">
              <a:rPr lang="en-US"/>
              <a:pPr/>
              <a:t>11</a:t>
            </a:fld>
            <a:endParaRPr lang="en-US"/>
          </a:p>
        </p:txBody>
      </p:sp>
      <p:sp>
        <p:nvSpPr>
          <p:cNvPr id="76801"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F73F48F-572A-4D6E-93F2-5186C76C14FC}"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11</a:t>
            </a:fld>
            <a:endParaRPr lang="en-US" sz="1000" i="1">
              <a:solidFill>
                <a:srgbClr val="000000"/>
              </a:solidFill>
              <a:latin typeface="Times New Roman" pitchFamily="18" charset="0"/>
            </a:endParaRPr>
          </a:p>
        </p:txBody>
      </p:sp>
      <p:sp>
        <p:nvSpPr>
          <p:cNvPr id="76802" name="Text Box 2"/>
          <p:cNvSpPr txBox="1">
            <a:spLocks noChangeArrowheads="1"/>
          </p:cNvSpPr>
          <p:nvPr/>
        </p:nvSpPr>
        <p:spPr bwMode="auto">
          <a:xfrm>
            <a:off x="1219200" y="719138"/>
            <a:ext cx="4876800" cy="3602037"/>
          </a:xfrm>
          <a:prstGeom prst="rect">
            <a:avLst/>
          </a:prstGeom>
          <a:solidFill>
            <a:srgbClr val="FFFFFF"/>
          </a:solidFill>
          <a:ln w="9360">
            <a:solidFill>
              <a:srgbClr val="000000"/>
            </a:solidFill>
            <a:miter lim="800000"/>
            <a:headEnd/>
            <a:tailEnd/>
          </a:ln>
          <a:effectLst/>
        </p:spPr>
        <p:txBody>
          <a:bodyPr wrap="none" anchor="ctr"/>
          <a:lstStyle/>
          <a:p>
            <a:endParaRPr lang="fo-FO"/>
          </a:p>
        </p:txBody>
      </p:sp>
      <p:sp>
        <p:nvSpPr>
          <p:cNvPr id="76803" name="Rectangle 3"/>
          <p:cNvSpPr txBox="1">
            <a:spLocks noGrp="1" noChangeArrowheads="1"/>
          </p:cNvSpPr>
          <p:nvPr>
            <p:ph type="body"/>
          </p:nvPr>
        </p:nvSpPr>
        <p:spPr bwMode="auto">
          <a:xfrm>
            <a:off x="963613" y="4576763"/>
            <a:ext cx="5387975" cy="4419600"/>
          </a:xfrm>
          <a:prstGeom prst="rect">
            <a:avLst/>
          </a:prstGeom>
          <a:noFill/>
          <a:ln>
            <a:round/>
            <a:headEnd/>
            <a:tailEnd/>
          </a:ln>
        </p:spPr>
        <p:txBody>
          <a:bodyPr wrap="none" anchor="ctr"/>
          <a:lstStyle/>
          <a:p>
            <a:endParaRPr lang="da-DK"/>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E6641067-0B3C-44B2-B517-9C660B5826BE}" type="slidenum">
              <a:rPr lang="en-US"/>
              <a:pPr/>
              <a:t>12</a:t>
            </a:fld>
            <a:endParaRPr lang="en-US"/>
          </a:p>
        </p:txBody>
      </p:sp>
      <p:sp>
        <p:nvSpPr>
          <p:cNvPr id="77825"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DD4E507-3C4F-4175-BD2F-B5615A29DCB2}"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12</a:t>
            </a:fld>
            <a:endParaRPr lang="en-US" sz="1000" i="1">
              <a:solidFill>
                <a:srgbClr val="000000"/>
              </a:solidFill>
              <a:latin typeface="Times New Roman" pitchFamily="18" charset="0"/>
            </a:endParaRPr>
          </a:p>
        </p:txBody>
      </p:sp>
      <p:sp>
        <p:nvSpPr>
          <p:cNvPr id="77826" name="Text Box 2"/>
          <p:cNvSpPr txBox="1">
            <a:spLocks noChangeArrowheads="1"/>
          </p:cNvSpPr>
          <p:nvPr/>
        </p:nvSpPr>
        <p:spPr bwMode="auto">
          <a:xfrm>
            <a:off x="1219200" y="719138"/>
            <a:ext cx="4876800" cy="3602037"/>
          </a:xfrm>
          <a:prstGeom prst="rect">
            <a:avLst/>
          </a:prstGeom>
          <a:solidFill>
            <a:srgbClr val="FFFFFF"/>
          </a:solidFill>
          <a:ln w="9360">
            <a:solidFill>
              <a:srgbClr val="000000"/>
            </a:solidFill>
            <a:miter lim="800000"/>
            <a:headEnd/>
            <a:tailEnd/>
          </a:ln>
          <a:effectLst/>
        </p:spPr>
        <p:txBody>
          <a:bodyPr wrap="none" anchor="ctr"/>
          <a:lstStyle/>
          <a:p>
            <a:endParaRPr lang="fo-FO"/>
          </a:p>
        </p:txBody>
      </p:sp>
      <p:sp>
        <p:nvSpPr>
          <p:cNvPr id="77827" name="Rectangle 3"/>
          <p:cNvSpPr txBox="1">
            <a:spLocks noGrp="1" noChangeArrowheads="1"/>
          </p:cNvSpPr>
          <p:nvPr>
            <p:ph type="body"/>
          </p:nvPr>
        </p:nvSpPr>
        <p:spPr bwMode="auto">
          <a:xfrm>
            <a:off x="963613" y="4576763"/>
            <a:ext cx="5387975" cy="4419600"/>
          </a:xfrm>
          <a:prstGeom prst="rect">
            <a:avLst/>
          </a:prstGeom>
          <a:noFill/>
          <a:ln>
            <a:round/>
            <a:headEnd/>
            <a:tailEnd/>
          </a:ln>
        </p:spPr>
        <p:txBody>
          <a:bodyPr wrap="none" anchor="ctr"/>
          <a:lstStyle/>
          <a:p>
            <a:endParaRPr lang="da-DK"/>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E21C39E-4BC1-4056-BFBE-3B22E1C8DDFA}" type="slidenum">
              <a:rPr lang="en-US"/>
              <a:pPr/>
              <a:t>13</a:t>
            </a:fld>
            <a:endParaRPr lang="en-US"/>
          </a:p>
        </p:txBody>
      </p:sp>
      <p:sp>
        <p:nvSpPr>
          <p:cNvPr id="78849"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997070F-C02C-49E1-AFCD-A6C562FA0E24}"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13</a:t>
            </a:fld>
            <a:endParaRPr lang="en-US" sz="1000" i="1">
              <a:solidFill>
                <a:srgbClr val="000000"/>
              </a:solidFill>
              <a:latin typeface="Times New Roman" pitchFamily="18" charset="0"/>
            </a:endParaRPr>
          </a:p>
        </p:txBody>
      </p:sp>
      <p:sp>
        <p:nvSpPr>
          <p:cNvPr id="78850" name="Text Box 2"/>
          <p:cNvSpPr txBox="1">
            <a:spLocks noChangeArrowheads="1"/>
          </p:cNvSpPr>
          <p:nvPr/>
        </p:nvSpPr>
        <p:spPr bwMode="auto">
          <a:xfrm>
            <a:off x="1219200" y="719138"/>
            <a:ext cx="4876800" cy="3602037"/>
          </a:xfrm>
          <a:prstGeom prst="rect">
            <a:avLst/>
          </a:prstGeom>
          <a:solidFill>
            <a:srgbClr val="FFFFFF"/>
          </a:solidFill>
          <a:ln w="9360">
            <a:solidFill>
              <a:srgbClr val="000000"/>
            </a:solidFill>
            <a:miter lim="800000"/>
            <a:headEnd/>
            <a:tailEnd/>
          </a:ln>
          <a:effectLst/>
        </p:spPr>
        <p:txBody>
          <a:bodyPr wrap="none" anchor="ctr"/>
          <a:lstStyle/>
          <a:p>
            <a:endParaRPr lang="fo-FO"/>
          </a:p>
        </p:txBody>
      </p:sp>
      <p:sp>
        <p:nvSpPr>
          <p:cNvPr id="78851" name="Rectangle 3"/>
          <p:cNvSpPr txBox="1">
            <a:spLocks noGrp="1" noChangeArrowheads="1"/>
          </p:cNvSpPr>
          <p:nvPr>
            <p:ph type="body"/>
          </p:nvPr>
        </p:nvSpPr>
        <p:spPr bwMode="auto">
          <a:xfrm>
            <a:off x="963613" y="4576763"/>
            <a:ext cx="5387975" cy="4419600"/>
          </a:xfrm>
          <a:prstGeom prst="rect">
            <a:avLst/>
          </a:prstGeom>
          <a:noFill/>
          <a:ln>
            <a:round/>
            <a:headEnd/>
            <a:tailEnd/>
          </a:ln>
        </p:spPr>
        <p:txBody>
          <a:bodyPr wrap="none" anchor="ctr"/>
          <a:lstStyle/>
          <a:p>
            <a:endParaRPr lang="da-DK"/>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D9012E6D-FC96-4E94-A6B9-DB7569049040}" type="slidenum">
              <a:rPr lang="en-US"/>
              <a:pPr/>
              <a:t>14</a:t>
            </a:fld>
            <a:endParaRPr lang="en-US"/>
          </a:p>
        </p:txBody>
      </p:sp>
      <p:sp>
        <p:nvSpPr>
          <p:cNvPr id="79873"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AE0F9CC-0754-48A6-BCDD-405BA81C44FB}"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14</a:t>
            </a:fld>
            <a:endParaRPr lang="en-US" sz="1000" i="1">
              <a:solidFill>
                <a:srgbClr val="000000"/>
              </a:solidFill>
              <a:latin typeface="Times New Roman" pitchFamily="18" charset="0"/>
            </a:endParaRPr>
          </a:p>
        </p:txBody>
      </p:sp>
      <p:sp>
        <p:nvSpPr>
          <p:cNvPr id="79874" name="Text Box 2"/>
          <p:cNvSpPr txBox="1">
            <a:spLocks noChangeArrowheads="1"/>
          </p:cNvSpPr>
          <p:nvPr/>
        </p:nvSpPr>
        <p:spPr bwMode="auto">
          <a:xfrm>
            <a:off x="1255713" y="719138"/>
            <a:ext cx="4800600" cy="3600450"/>
          </a:xfrm>
          <a:prstGeom prst="rect">
            <a:avLst/>
          </a:prstGeom>
          <a:solidFill>
            <a:srgbClr val="FFFFFF"/>
          </a:solidFill>
          <a:ln w="9525">
            <a:solidFill>
              <a:srgbClr val="000000"/>
            </a:solidFill>
            <a:miter lim="800000"/>
            <a:headEnd/>
            <a:tailEnd/>
          </a:ln>
          <a:effectLst/>
        </p:spPr>
        <p:txBody>
          <a:bodyPr wrap="none" anchor="ctr"/>
          <a:lstStyle/>
          <a:p>
            <a:endParaRPr lang="fo-FO"/>
          </a:p>
        </p:txBody>
      </p:sp>
      <p:sp>
        <p:nvSpPr>
          <p:cNvPr id="79875" name="Rectangle 3"/>
          <p:cNvSpPr txBox="1">
            <a:spLocks noGrp="1" noChangeArrowheads="1"/>
          </p:cNvSpPr>
          <p:nvPr>
            <p:ph type="body"/>
          </p:nvPr>
        </p:nvSpPr>
        <p:spPr bwMode="auto">
          <a:xfrm>
            <a:off x="963613" y="4576763"/>
            <a:ext cx="5387975" cy="4429125"/>
          </a:xfrm>
          <a:prstGeom prst="rect">
            <a:avLst/>
          </a:prstGeom>
          <a:solidFill>
            <a:srgbClr val="FFFFFF"/>
          </a:solidFill>
          <a:ln w="9360">
            <a:solidFill>
              <a:srgbClr val="000000"/>
            </a:solidFill>
            <a:miter lim="800000"/>
            <a:headEnd/>
            <a:tailEnd/>
          </a:ln>
        </p:spPr>
        <p:txBody>
          <a:bodyPr wrap="none" anchor="ctr"/>
          <a:lstStyle/>
          <a:p>
            <a:endParaRPr lang="da-DK"/>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BE55ED2-F6D1-4074-9468-2556E0D152EB}" type="slidenum">
              <a:rPr lang="en-US"/>
              <a:pPr/>
              <a:t>15</a:t>
            </a:fld>
            <a:endParaRPr lang="en-US"/>
          </a:p>
        </p:txBody>
      </p:sp>
      <p:sp>
        <p:nvSpPr>
          <p:cNvPr id="80897"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82FE210-7294-4BA1-974F-DFAFBE0C7260}"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15</a:t>
            </a:fld>
            <a:endParaRPr lang="en-US" sz="1000" i="1">
              <a:solidFill>
                <a:srgbClr val="000000"/>
              </a:solidFill>
              <a:latin typeface="Times New Roman" pitchFamily="18" charset="0"/>
            </a:endParaRPr>
          </a:p>
        </p:txBody>
      </p:sp>
      <p:sp>
        <p:nvSpPr>
          <p:cNvPr id="80898" name="Text Box 2"/>
          <p:cNvSpPr txBox="1">
            <a:spLocks noChangeArrowheads="1"/>
          </p:cNvSpPr>
          <p:nvPr/>
        </p:nvSpPr>
        <p:spPr bwMode="auto">
          <a:xfrm>
            <a:off x="1219200" y="719138"/>
            <a:ext cx="4876800" cy="3602037"/>
          </a:xfrm>
          <a:prstGeom prst="rect">
            <a:avLst/>
          </a:prstGeom>
          <a:solidFill>
            <a:srgbClr val="FFFFFF"/>
          </a:solidFill>
          <a:ln w="9360">
            <a:solidFill>
              <a:srgbClr val="000000"/>
            </a:solidFill>
            <a:miter lim="800000"/>
            <a:headEnd/>
            <a:tailEnd/>
          </a:ln>
          <a:effectLst/>
        </p:spPr>
        <p:txBody>
          <a:bodyPr wrap="none" anchor="ctr"/>
          <a:lstStyle/>
          <a:p>
            <a:endParaRPr lang="fo-FO"/>
          </a:p>
        </p:txBody>
      </p:sp>
      <p:sp>
        <p:nvSpPr>
          <p:cNvPr id="80899" name="Rectangle 3"/>
          <p:cNvSpPr txBox="1">
            <a:spLocks noGrp="1" noChangeArrowheads="1"/>
          </p:cNvSpPr>
          <p:nvPr>
            <p:ph type="body"/>
          </p:nvPr>
        </p:nvSpPr>
        <p:spPr bwMode="auto">
          <a:xfrm>
            <a:off x="963613" y="4576763"/>
            <a:ext cx="5387975" cy="4419600"/>
          </a:xfrm>
          <a:prstGeom prst="rect">
            <a:avLst/>
          </a:prstGeom>
          <a:noFill/>
          <a:ln>
            <a:round/>
            <a:headEnd/>
            <a:tailEnd/>
          </a:ln>
        </p:spPr>
        <p:txBody>
          <a:bodyPr wrap="none" anchor="ctr"/>
          <a:lstStyle/>
          <a:p>
            <a:endParaRPr lang="da-DK"/>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6DD2A9CA-90F3-4AA9-8919-FB0C704C3C4B}" type="slidenum">
              <a:rPr lang="en-US"/>
              <a:pPr/>
              <a:t>16</a:t>
            </a:fld>
            <a:endParaRPr lang="en-US"/>
          </a:p>
        </p:txBody>
      </p:sp>
      <p:sp>
        <p:nvSpPr>
          <p:cNvPr id="81921"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E60D0A7-7DB2-4B9C-ABBC-4441B414BB4F}"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16</a:t>
            </a:fld>
            <a:endParaRPr lang="en-US" sz="1000" i="1">
              <a:solidFill>
                <a:srgbClr val="000000"/>
              </a:solidFill>
              <a:latin typeface="Times New Roman" pitchFamily="18" charset="0"/>
            </a:endParaRPr>
          </a:p>
        </p:txBody>
      </p:sp>
      <p:sp>
        <p:nvSpPr>
          <p:cNvPr id="81922" name="Text Box 2"/>
          <p:cNvSpPr txBox="1">
            <a:spLocks noChangeArrowheads="1"/>
          </p:cNvSpPr>
          <p:nvPr/>
        </p:nvSpPr>
        <p:spPr bwMode="auto">
          <a:xfrm>
            <a:off x="1219200" y="719138"/>
            <a:ext cx="4876800" cy="3602037"/>
          </a:xfrm>
          <a:prstGeom prst="rect">
            <a:avLst/>
          </a:prstGeom>
          <a:solidFill>
            <a:srgbClr val="FFFFFF"/>
          </a:solidFill>
          <a:ln w="9360">
            <a:solidFill>
              <a:srgbClr val="000000"/>
            </a:solidFill>
            <a:miter lim="800000"/>
            <a:headEnd/>
            <a:tailEnd/>
          </a:ln>
          <a:effectLst/>
        </p:spPr>
        <p:txBody>
          <a:bodyPr wrap="none" anchor="ctr"/>
          <a:lstStyle/>
          <a:p>
            <a:endParaRPr lang="fo-FO"/>
          </a:p>
        </p:txBody>
      </p:sp>
      <p:sp>
        <p:nvSpPr>
          <p:cNvPr id="81923" name="Rectangle 3"/>
          <p:cNvSpPr txBox="1">
            <a:spLocks noGrp="1" noChangeArrowheads="1"/>
          </p:cNvSpPr>
          <p:nvPr>
            <p:ph type="body"/>
          </p:nvPr>
        </p:nvSpPr>
        <p:spPr bwMode="auto">
          <a:xfrm>
            <a:off x="963613" y="4576763"/>
            <a:ext cx="5387975" cy="4419600"/>
          </a:xfrm>
          <a:prstGeom prst="rect">
            <a:avLst/>
          </a:prstGeom>
          <a:noFill/>
          <a:ln>
            <a:round/>
            <a:headEnd/>
            <a:tailEnd/>
          </a:ln>
        </p:spPr>
        <p:txBody>
          <a:bodyPr wrap="none" anchor="ctr"/>
          <a:lstStyle/>
          <a:p>
            <a:endParaRPr lang="da-DK"/>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E6B050EF-0D54-4A10-B0E1-62CDA23B2E2C}" type="slidenum">
              <a:rPr lang="en-US"/>
              <a:pPr/>
              <a:t>17</a:t>
            </a:fld>
            <a:endParaRPr lang="en-US"/>
          </a:p>
        </p:txBody>
      </p:sp>
      <p:sp>
        <p:nvSpPr>
          <p:cNvPr id="82945"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8FBBD79-2968-461D-9E61-5C0A110CF70E}"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17</a:t>
            </a:fld>
            <a:endParaRPr lang="en-US" sz="1000" i="1">
              <a:solidFill>
                <a:srgbClr val="000000"/>
              </a:solidFill>
              <a:latin typeface="Times New Roman" pitchFamily="18" charset="0"/>
            </a:endParaRPr>
          </a:p>
        </p:txBody>
      </p:sp>
      <p:sp>
        <p:nvSpPr>
          <p:cNvPr id="82946" name="Text Box 2"/>
          <p:cNvSpPr txBox="1">
            <a:spLocks noChangeArrowheads="1"/>
          </p:cNvSpPr>
          <p:nvPr/>
        </p:nvSpPr>
        <p:spPr bwMode="auto">
          <a:xfrm>
            <a:off x="1219200" y="719138"/>
            <a:ext cx="4876800" cy="3602037"/>
          </a:xfrm>
          <a:prstGeom prst="rect">
            <a:avLst/>
          </a:prstGeom>
          <a:solidFill>
            <a:srgbClr val="FFFFFF"/>
          </a:solidFill>
          <a:ln w="9360">
            <a:solidFill>
              <a:srgbClr val="000000"/>
            </a:solidFill>
            <a:miter lim="800000"/>
            <a:headEnd/>
            <a:tailEnd/>
          </a:ln>
          <a:effectLst/>
        </p:spPr>
        <p:txBody>
          <a:bodyPr wrap="none" anchor="ctr"/>
          <a:lstStyle/>
          <a:p>
            <a:endParaRPr lang="fo-FO"/>
          </a:p>
        </p:txBody>
      </p:sp>
      <p:sp>
        <p:nvSpPr>
          <p:cNvPr id="82947" name="Rectangle 3"/>
          <p:cNvSpPr txBox="1">
            <a:spLocks noGrp="1" noChangeArrowheads="1"/>
          </p:cNvSpPr>
          <p:nvPr>
            <p:ph type="body"/>
          </p:nvPr>
        </p:nvSpPr>
        <p:spPr bwMode="auto">
          <a:xfrm>
            <a:off x="963613" y="4576763"/>
            <a:ext cx="5387975" cy="4419600"/>
          </a:xfrm>
          <a:prstGeom prst="rect">
            <a:avLst/>
          </a:prstGeom>
          <a:noFill/>
          <a:ln>
            <a:round/>
            <a:headEnd/>
            <a:tailEnd/>
          </a:ln>
        </p:spPr>
        <p:txBody>
          <a:bodyPr wrap="none" anchor="ctr"/>
          <a:lstStyle/>
          <a:p>
            <a:endParaRPr lang="da-DK"/>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C83E8311-9318-48B4-8E97-7FE2BABC21E7}" type="slidenum">
              <a:rPr lang="en-US"/>
              <a:pPr/>
              <a:t>18</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da-DK"/>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F0707F3D-53C5-436D-953F-3727FF0161E0}" type="slidenum">
              <a:rPr lang="en-US"/>
              <a:pPr/>
              <a:t>19</a:t>
            </a:fld>
            <a:endParaRPr lang="en-US"/>
          </a:p>
        </p:txBody>
      </p:sp>
      <p:sp>
        <p:nvSpPr>
          <p:cNvPr id="83969"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E3E2DFE-FE56-43AD-B748-F0909D35234D}"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19</a:t>
            </a:fld>
            <a:endParaRPr lang="en-US" sz="1000" i="1">
              <a:solidFill>
                <a:srgbClr val="000000"/>
              </a:solidFill>
              <a:latin typeface="Times New Roman" pitchFamily="18" charset="0"/>
            </a:endParaRPr>
          </a:p>
        </p:txBody>
      </p:sp>
      <p:sp>
        <p:nvSpPr>
          <p:cNvPr id="83970" name="Text Box 2"/>
          <p:cNvSpPr txBox="1">
            <a:spLocks noChangeArrowheads="1"/>
          </p:cNvSpPr>
          <p:nvPr/>
        </p:nvSpPr>
        <p:spPr bwMode="auto">
          <a:xfrm>
            <a:off x="1219200" y="719138"/>
            <a:ext cx="4876800" cy="3602037"/>
          </a:xfrm>
          <a:prstGeom prst="rect">
            <a:avLst/>
          </a:prstGeom>
          <a:solidFill>
            <a:srgbClr val="FFFFFF"/>
          </a:solidFill>
          <a:ln w="9360">
            <a:solidFill>
              <a:srgbClr val="000000"/>
            </a:solidFill>
            <a:miter lim="800000"/>
            <a:headEnd/>
            <a:tailEnd/>
          </a:ln>
          <a:effectLst/>
        </p:spPr>
        <p:txBody>
          <a:bodyPr wrap="none" anchor="ctr"/>
          <a:lstStyle/>
          <a:p>
            <a:endParaRPr lang="fo-FO"/>
          </a:p>
        </p:txBody>
      </p:sp>
      <p:sp>
        <p:nvSpPr>
          <p:cNvPr id="83971" name="Rectangle 3"/>
          <p:cNvSpPr txBox="1">
            <a:spLocks noGrp="1" noChangeArrowheads="1"/>
          </p:cNvSpPr>
          <p:nvPr>
            <p:ph type="body"/>
          </p:nvPr>
        </p:nvSpPr>
        <p:spPr bwMode="auto">
          <a:xfrm>
            <a:off x="963613" y="4576763"/>
            <a:ext cx="5387975" cy="4419600"/>
          </a:xfrm>
          <a:prstGeom prst="rect">
            <a:avLst/>
          </a:prstGeom>
          <a:noFill/>
          <a:ln>
            <a:round/>
            <a:headEnd/>
            <a:tailEnd/>
          </a:ln>
        </p:spPr>
        <p:txBody>
          <a:bodyPr wrap="none" anchor="ctr"/>
          <a:lstStyle/>
          <a:p>
            <a:endParaRPr lang="da-D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0D75B58-E79B-47F1-8B9B-BDFADB88DAEC}" type="slidenum">
              <a:rPr lang="en-US"/>
              <a:pPr/>
              <a:t>2</a:t>
            </a:fld>
            <a:endParaRPr lang="en-US"/>
          </a:p>
        </p:txBody>
      </p:sp>
      <p:sp>
        <p:nvSpPr>
          <p:cNvPr id="70657"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8FA6515-7860-4E3D-AD5A-EADA47C7435F}"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a:t>
            </a:fld>
            <a:endParaRPr lang="en-US" sz="1000" i="1">
              <a:solidFill>
                <a:srgbClr val="000000"/>
              </a:solidFill>
              <a:latin typeface="Times New Roman" pitchFamily="18" charset="0"/>
            </a:endParaRPr>
          </a:p>
        </p:txBody>
      </p:sp>
      <p:sp>
        <p:nvSpPr>
          <p:cNvPr id="70658" name="Text Box 2"/>
          <p:cNvSpPr txBox="1">
            <a:spLocks noChangeArrowheads="1"/>
          </p:cNvSpPr>
          <p:nvPr/>
        </p:nvSpPr>
        <p:spPr bwMode="auto">
          <a:xfrm>
            <a:off x="1230313" y="704850"/>
            <a:ext cx="4854575" cy="3641725"/>
          </a:xfrm>
          <a:prstGeom prst="rect">
            <a:avLst/>
          </a:prstGeom>
          <a:solidFill>
            <a:srgbClr val="FFFFFF"/>
          </a:solidFill>
          <a:ln w="9525">
            <a:solidFill>
              <a:srgbClr val="000000"/>
            </a:solidFill>
            <a:miter lim="800000"/>
            <a:headEnd/>
            <a:tailEnd/>
          </a:ln>
          <a:effectLst/>
        </p:spPr>
        <p:txBody>
          <a:bodyPr wrap="none" anchor="ctr"/>
          <a:lstStyle/>
          <a:p>
            <a:endParaRPr lang="fo-FO"/>
          </a:p>
        </p:txBody>
      </p:sp>
      <p:sp>
        <p:nvSpPr>
          <p:cNvPr id="70659" name="Rectangle 3"/>
          <p:cNvSpPr txBox="1">
            <a:spLocks noGrp="1" noChangeArrowheads="1"/>
          </p:cNvSpPr>
          <p:nvPr>
            <p:ph type="body"/>
          </p:nvPr>
        </p:nvSpPr>
        <p:spPr bwMode="auto">
          <a:xfrm>
            <a:off x="963613" y="4576763"/>
            <a:ext cx="5387975" cy="4419600"/>
          </a:xfrm>
          <a:prstGeom prst="rect">
            <a:avLst/>
          </a:prstGeom>
          <a:noFill/>
          <a:ln>
            <a:round/>
            <a:headEnd/>
            <a:tailEnd/>
          </a:ln>
        </p:spPr>
        <p:txBody>
          <a:bodyPr wrap="none" anchor="ctr"/>
          <a:lstStyle/>
          <a:p>
            <a:endParaRPr lang="da-DK"/>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777F8EFA-F87A-46ED-917E-06CDE43DDE6A}" type="slidenum">
              <a:rPr lang="en-US"/>
              <a:pPr/>
              <a:t>20</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da-DK"/>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3DCD912C-BBF6-49E9-A317-337AE74B6202}" type="slidenum">
              <a:rPr lang="en-US"/>
              <a:pPr/>
              <a:t>21</a:t>
            </a:fld>
            <a:endParaRPr lang="en-US"/>
          </a:p>
        </p:txBody>
      </p:sp>
      <p:sp>
        <p:nvSpPr>
          <p:cNvPr id="84993"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398C33C-6AC8-4340-AEB2-3E3A5CA5AB2A}"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21</a:t>
            </a:fld>
            <a:endParaRPr lang="en-US" sz="1000" i="1">
              <a:solidFill>
                <a:srgbClr val="000000"/>
              </a:solidFill>
              <a:latin typeface="Times New Roman" pitchFamily="18" charset="0"/>
            </a:endParaRPr>
          </a:p>
        </p:txBody>
      </p:sp>
      <p:sp>
        <p:nvSpPr>
          <p:cNvPr id="84994" name="Text Box 2"/>
          <p:cNvSpPr txBox="1">
            <a:spLocks noChangeArrowheads="1"/>
          </p:cNvSpPr>
          <p:nvPr/>
        </p:nvSpPr>
        <p:spPr bwMode="auto">
          <a:xfrm>
            <a:off x="1219200" y="719138"/>
            <a:ext cx="4876800" cy="3602037"/>
          </a:xfrm>
          <a:prstGeom prst="rect">
            <a:avLst/>
          </a:prstGeom>
          <a:solidFill>
            <a:srgbClr val="FFFFFF"/>
          </a:solidFill>
          <a:ln w="9360">
            <a:solidFill>
              <a:srgbClr val="000000"/>
            </a:solidFill>
            <a:miter lim="800000"/>
            <a:headEnd/>
            <a:tailEnd/>
          </a:ln>
          <a:effectLst/>
        </p:spPr>
        <p:txBody>
          <a:bodyPr wrap="none" anchor="ctr"/>
          <a:lstStyle/>
          <a:p>
            <a:endParaRPr lang="fo-FO"/>
          </a:p>
        </p:txBody>
      </p:sp>
      <p:sp>
        <p:nvSpPr>
          <p:cNvPr id="84995" name="Rectangle 3"/>
          <p:cNvSpPr txBox="1">
            <a:spLocks noGrp="1" noChangeArrowheads="1"/>
          </p:cNvSpPr>
          <p:nvPr>
            <p:ph type="body"/>
          </p:nvPr>
        </p:nvSpPr>
        <p:spPr bwMode="auto">
          <a:xfrm>
            <a:off x="963613" y="4576763"/>
            <a:ext cx="5387975" cy="4419600"/>
          </a:xfrm>
          <a:prstGeom prst="rect">
            <a:avLst/>
          </a:prstGeom>
          <a:noFill/>
          <a:ln>
            <a:round/>
            <a:headEnd/>
            <a:tailEnd/>
          </a:ln>
        </p:spPr>
        <p:txBody>
          <a:bodyPr wrap="none" anchor="ctr"/>
          <a:lstStyle/>
          <a:p>
            <a:endParaRPr lang="da-DK"/>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A3252A8-2698-4606-AEBC-43ADACF558A5}" type="slidenum">
              <a:rPr lang="en-US"/>
              <a:pPr/>
              <a:t>22</a:t>
            </a:fld>
            <a:endParaRPr lang="en-US"/>
          </a:p>
        </p:txBody>
      </p:sp>
      <p:sp>
        <p:nvSpPr>
          <p:cNvPr id="86017"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E3670E0-8686-46F7-85FD-2433D833106C}"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22</a:t>
            </a:fld>
            <a:endParaRPr lang="en-US" sz="1000" i="1">
              <a:solidFill>
                <a:srgbClr val="000000"/>
              </a:solidFill>
              <a:latin typeface="Times New Roman" pitchFamily="18" charset="0"/>
            </a:endParaRPr>
          </a:p>
        </p:txBody>
      </p:sp>
      <p:sp>
        <p:nvSpPr>
          <p:cNvPr id="86018" name="Text Box 2"/>
          <p:cNvSpPr txBox="1">
            <a:spLocks noChangeArrowheads="1"/>
          </p:cNvSpPr>
          <p:nvPr/>
        </p:nvSpPr>
        <p:spPr bwMode="auto">
          <a:xfrm>
            <a:off x="1219200" y="719138"/>
            <a:ext cx="4876800" cy="3602037"/>
          </a:xfrm>
          <a:prstGeom prst="rect">
            <a:avLst/>
          </a:prstGeom>
          <a:solidFill>
            <a:srgbClr val="FFFFFF"/>
          </a:solidFill>
          <a:ln w="9360">
            <a:solidFill>
              <a:srgbClr val="000000"/>
            </a:solidFill>
            <a:miter lim="800000"/>
            <a:headEnd/>
            <a:tailEnd/>
          </a:ln>
          <a:effectLst/>
        </p:spPr>
        <p:txBody>
          <a:bodyPr wrap="none" anchor="ctr"/>
          <a:lstStyle/>
          <a:p>
            <a:endParaRPr lang="fo-FO"/>
          </a:p>
        </p:txBody>
      </p:sp>
      <p:sp>
        <p:nvSpPr>
          <p:cNvPr id="86019" name="Rectangle 3"/>
          <p:cNvSpPr txBox="1">
            <a:spLocks noGrp="1" noChangeArrowheads="1"/>
          </p:cNvSpPr>
          <p:nvPr>
            <p:ph type="body"/>
          </p:nvPr>
        </p:nvSpPr>
        <p:spPr bwMode="auto">
          <a:xfrm>
            <a:off x="963613" y="4576763"/>
            <a:ext cx="5387975" cy="4419600"/>
          </a:xfrm>
          <a:prstGeom prst="rect">
            <a:avLst/>
          </a:prstGeom>
          <a:noFill/>
          <a:ln>
            <a:round/>
            <a:headEnd/>
            <a:tailEnd/>
          </a:ln>
        </p:spPr>
        <p:txBody>
          <a:bodyPr wrap="none" anchor="ctr"/>
          <a:lstStyle/>
          <a:p>
            <a:endParaRPr lang="da-DK"/>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0E229B59-4D0F-43CE-8841-39DD2FECB4B8}" type="slidenum">
              <a:rPr lang="en-US"/>
              <a:pPr/>
              <a:t>23</a:t>
            </a:fld>
            <a:endParaRPr lang="en-US"/>
          </a:p>
        </p:txBody>
      </p:sp>
      <p:sp>
        <p:nvSpPr>
          <p:cNvPr id="87041"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BB6C2BA-A024-462B-924A-A021DBEB69A7}"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23</a:t>
            </a:fld>
            <a:endParaRPr lang="en-US" sz="1000" i="1">
              <a:solidFill>
                <a:srgbClr val="000000"/>
              </a:solidFill>
              <a:latin typeface="Times New Roman" pitchFamily="18" charset="0"/>
            </a:endParaRPr>
          </a:p>
        </p:txBody>
      </p:sp>
      <p:sp>
        <p:nvSpPr>
          <p:cNvPr id="87042" name="Text Box 2"/>
          <p:cNvSpPr txBox="1">
            <a:spLocks noChangeArrowheads="1"/>
          </p:cNvSpPr>
          <p:nvPr/>
        </p:nvSpPr>
        <p:spPr bwMode="auto">
          <a:xfrm>
            <a:off x="1219200" y="719138"/>
            <a:ext cx="4876800" cy="3602037"/>
          </a:xfrm>
          <a:prstGeom prst="rect">
            <a:avLst/>
          </a:prstGeom>
          <a:solidFill>
            <a:srgbClr val="FFFFFF"/>
          </a:solidFill>
          <a:ln w="9360">
            <a:solidFill>
              <a:srgbClr val="000000"/>
            </a:solidFill>
            <a:miter lim="800000"/>
            <a:headEnd/>
            <a:tailEnd/>
          </a:ln>
          <a:effectLst/>
        </p:spPr>
        <p:txBody>
          <a:bodyPr wrap="none" anchor="ctr"/>
          <a:lstStyle/>
          <a:p>
            <a:endParaRPr lang="fo-FO"/>
          </a:p>
        </p:txBody>
      </p:sp>
      <p:sp>
        <p:nvSpPr>
          <p:cNvPr id="87043" name="Rectangle 3"/>
          <p:cNvSpPr txBox="1">
            <a:spLocks noGrp="1" noChangeArrowheads="1"/>
          </p:cNvSpPr>
          <p:nvPr>
            <p:ph type="body"/>
          </p:nvPr>
        </p:nvSpPr>
        <p:spPr bwMode="auto">
          <a:xfrm>
            <a:off x="963613" y="4576763"/>
            <a:ext cx="5387975" cy="4419600"/>
          </a:xfrm>
          <a:prstGeom prst="rect">
            <a:avLst/>
          </a:prstGeom>
          <a:noFill/>
          <a:ln>
            <a:round/>
            <a:headEnd/>
            <a:tailEnd/>
          </a:ln>
        </p:spPr>
        <p:txBody>
          <a:bodyPr wrap="none" anchor="ctr"/>
          <a:lstStyle/>
          <a:p>
            <a:endParaRPr lang="da-DK"/>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F0201050-E067-4F1C-9015-A3E407B1B17A}" type="slidenum">
              <a:rPr lang="en-US"/>
              <a:pPr/>
              <a:t>24</a:t>
            </a:fld>
            <a:endParaRPr lang="en-US"/>
          </a:p>
        </p:txBody>
      </p:sp>
      <p:sp>
        <p:nvSpPr>
          <p:cNvPr id="88065"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D612D18-8DF7-403E-BDC8-3F9CDF199520}"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24</a:t>
            </a:fld>
            <a:endParaRPr lang="en-US" sz="1000" i="1">
              <a:solidFill>
                <a:srgbClr val="000000"/>
              </a:solidFill>
              <a:latin typeface="Times New Roman" pitchFamily="18" charset="0"/>
            </a:endParaRPr>
          </a:p>
        </p:txBody>
      </p:sp>
      <p:sp>
        <p:nvSpPr>
          <p:cNvPr id="88066" name="Text Box 2"/>
          <p:cNvSpPr txBox="1">
            <a:spLocks noChangeArrowheads="1"/>
          </p:cNvSpPr>
          <p:nvPr/>
        </p:nvSpPr>
        <p:spPr bwMode="auto">
          <a:xfrm>
            <a:off x="1219200" y="719138"/>
            <a:ext cx="4876800" cy="3602037"/>
          </a:xfrm>
          <a:prstGeom prst="rect">
            <a:avLst/>
          </a:prstGeom>
          <a:solidFill>
            <a:srgbClr val="FFFFFF"/>
          </a:solidFill>
          <a:ln w="9360">
            <a:solidFill>
              <a:srgbClr val="000000"/>
            </a:solidFill>
            <a:miter lim="800000"/>
            <a:headEnd/>
            <a:tailEnd/>
          </a:ln>
          <a:effectLst/>
        </p:spPr>
        <p:txBody>
          <a:bodyPr wrap="none" anchor="ctr"/>
          <a:lstStyle/>
          <a:p>
            <a:endParaRPr lang="fo-FO"/>
          </a:p>
        </p:txBody>
      </p:sp>
      <p:sp>
        <p:nvSpPr>
          <p:cNvPr id="88067" name="Rectangle 3"/>
          <p:cNvSpPr txBox="1">
            <a:spLocks noGrp="1" noChangeArrowheads="1"/>
          </p:cNvSpPr>
          <p:nvPr>
            <p:ph type="body"/>
          </p:nvPr>
        </p:nvSpPr>
        <p:spPr bwMode="auto">
          <a:xfrm>
            <a:off x="963613" y="4576763"/>
            <a:ext cx="5387975" cy="4419600"/>
          </a:xfrm>
          <a:prstGeom prst="rect">
            <a:avLst/>
          </a:prstGeom>
          <a:noFill/>
          <a:ln>
            <a:round/>
            <a:headEnd/>
            <a:tailEnd/>
          </a:ln>
        </p:spPr>
        <p:txBody>
          <a:bodyPr wrap="none" anchor="ctr"/>
          <a:lstStyle/>
          <a:p>
            <a:endParaRPr lang="da-DK"/>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4E2AED1A-1360-4500-AD4F-884B3B14C050}" type="slidenum">
              <a:rPr lang="en-US"/>
              <a:pPr/>
              <a:t>25</a:t>
            </a:fld>
            <a:endParaRPr lang="en-US"/>
          </a:p>
        </p:txBody>
      </p:sp>
      <p:sp>
        <p:nvSpPr>
          <p:cNvPr id="89089"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FFC0B8E-007E-499D-B337-C36429921AC7}"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25</a:t>
            </a:fld>
            <a:endParaRPr lang="en-US" sz="1000" i="1">
              <a:solidFill>
                <a:srgbClr val="000000"/>
              </a:solidFill>
              <a:latin typeface="Times New Roman" pitchFamily="18" charset="0"/>
            </a:endParaRPr>
          </a:p>
        </p:txBody>
      </p:sp>
      <p:sp>
        <p:nvSpPr>
          <p:cNvPr id="89090" name="Text Box 2"/>
          <p:cNvSpPr txBox="1">
            <a:spLocks noChangeArrowheads="1"/>
          </p:cNvSpPr>
          <p:nvPr/>
        </p:nvSpPr>
        <p:spPr bwMode="auto">
          <a:xfrm>
            <a:off x="1219200" y="719138"/>
            <a:ext cx="4876800" cy="3602037"/>
          </a:xfrm>
          <a:prstGeom prst="rect">
            <a:avLst/>
          </a:prstGeom>
          <a:solidFill>
            <a:srgbClr val="FFFFFF"/>
          </a:solidFill>
          <a:ln w="9360">
            <a:solidFill>
              <a:srgbClr val="000000"/>
            </a:solidFill>
            <a:miter lim="800000"/>
            <a:headEnd/>
            <a:tailEnd/>
          </a:ln>
          <a:effectLst/>
        </p:spPr>
        <p:txBody>
          <a:bodyPr wrap="none" anchor="ctr"/>
          <a:lstStyle/>
          <a:p>
            <a:endParaRPr lang="fo-FO"/>
          </a:p>
        </p:txBody>
      </p:sp>
      <p:sp>
        <p:nvSpPr>
          <p:cNvPr id="89091" name="Rectangle 3"/>
          <p:cNvSpPr txBox="1">
            <a:spLocks noGrp="1" noChangeArrowheads="1"/>
          </p:cNvSpPr>
          <p:nvPr>
            <p:ph type="body"/>
          </p:nvPr>
        </p:nvSpPr>
        <p:spPr bwMode="auto">
          <a:xfrm>
            <a:off x="963613" y="4576763"/>
            <a:ext cx="5387975" cy="4419600"/>
          </a:xfrm>
          <a:prstGeom prst="rect">
            <a:avLst/>
          </a:prstGeom>
          <a:noFill/>
          <a:ln>
            <a:round/>
            <a:headEnd/>
            <a:tailEnd/>
          </a:ln>
        </p:spPr>
        <p:txBody>
          <a:bodyPr wrap="none" anchor="ctr"/>
          <a:lstStyle/>
          <a:p>
            <a:endParaRPr lang="da-DK"/>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427CA4A3-5802-43C5-B114-30E75AAAB448}" type="slidenum">
              <a:rPr lang="en-US"/>
              <a:pPr/>
              <a:t>26</a:t>
            </a:fld>
            <a:endParaRPr lang="en-US"/>
          </a:p>
        </p:txBody>
      </p:sp>
      <p:sp>
        <p:nvSpPr>
          <p:cNvPr id="90113"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24053E8-DD57-4CD4-85D7-01247631964E}"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26</a:t>
            </a:fld>
            <a:endParaRPr lang="en-US" sz="1000" i="1">
              <a:solidFill>
                <a:srgbClr val="000000"/>
              </a:solidFill>
              <a:latin typeface="Times New Roman" pitchFamily="18" charset="0"/>
            </a:endParaRPr>
          </a:p>
        </p:txBody>
      </p:sp>
      <p:sp>
        <p:nvSpPr>
          <p:cNvPr id="90114" name="Text Box 2"/>
          <p:cNvSpPr txBox="1">
            <a:spLocks noChangeArrowheads="1"/>
          </p:cNvSpPr>
          <p:nvPr/>
        </p:nvSpPr>
        <p:spPr bwMode="auto">
          <a:xfrm>
            <a:off x="1219200" y="719138"/>
            <a:ext cx="4876800" cy="3602037"/>
          </a:xfrm>
          <a:prstGeom prst="rect">
            <a:avLst/>
          </a:prstGeom>
          <a:solidFill>
            <a:srgbClr val="FFFFFF"/>
          </a:solidFill>
          <a:ln w="9360">
            <a:solidFill>
              <a:srgbClr val="000000"/>
            </a:solidFill>
            <a:miter lim="800000"/>
            <a:headEnd/>
            <a:tailEnd/>
          </a:ln>
          <a:effectLst/>
        </p:spPr>
        <p:txBody>
          <a:bodyPr wrap="none" anchor="ctr"/>
          <a:lstStyle/>
          <a:p>
            <a:endParaRPr lang="fo-FO"/>
          </a:p>
        </p:txBody>
      </p:sp>
      <p:sp>
        <p:nvSpPr>
          <p:cNvPr id="90115" name="Rectangle 3"/>
          <p:cNvSpPr txBox="1">
            <a:spLocks noGrp="1" noChangeArrowheads="1"/>
          </p:cNvSpPr>
          <p:nvPr>
            <p:ph type="body"/>
          </p:nvPr>
        </p:nvSpPr>
        <p:spPr bwMode="auto">
          <a:xfrm>
            <a:off x="963613" y="4576763"/>
            <a:ext cx="5387975" cy="4419600"/>
          </a:xfrm>
          <a:prstGeom prst="rect">
            <a:avLst/>
          </a:prstGeom>
          <a:noFill/>
          <a:ln>
            <a:round/>
            <a:headEnd/>
            <a:tailEnd/>
          </a:ln>
        </p:spPr>
        <p:txBody>
          <a:bodyPr wrap="none" anchor="ctr"/>
          <a:lstStyle/>
          <a:p>
            <a:endParaRPr lang="da-DK"/>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099753C1-83A7-4341-B0DE-F05A3B7E17FC}" type="slidenum">
              <a:rPr lang="en-US"/>
              <a:pPr/>
              <a:t>27</a:t>
            </a:fld>
            <a:endParaRPr lang="en-US"/>
          </a:p>
        </p:txBody>
      </p:sp>
      <p:sp>
        <p:nvSpPr>
          <p:cNvPr id="91137"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53A8CA2-E231-41D6-B018-ACE0C85B0272}"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27</a:t>
            </a:fld>
            <a:endParaRPr lang="en-US" sz="1000" i="1">
              <a:solidFill>
                <a:srgbClr val="000000"/>
              </a:solidFill>
              <a:latin typeface="Times New Roman" pitchFamily="18" charset="0"/>
            </a:endParaRPr>
          </a:p>
        </p:txBody>
      </p:sp>
      <p:sp>
        <p:nvSpPr>
          <p:cNvPr id="91138" name="Text Box 2"/>
          <p:cNvSpPr txBox="1">
            <a:spLocks noChangeArrowheads="1"/>
          </p:cNvSpPr>
          <p:nvPr/>
        </p:nvSpPr>
        <p:spPr bwMode="auto">
          <a:xfrm>
            <a:off x="1219200" y="719138"/>
            <a:ext cx="4876800" cy="3602037"/>
          </a:xfrm>
          <a:prstGeom prst="rect">
            <a:avLst/>
          </a:prstGeom>
          <a:solidFill>
            <a:srgbClr val="FFFFFF"/>
          </a:solidFill>
          <a:ln w="9360">
            <a:solidFill>
              <a:srgbClr val="000000"/>
            </a:solidFill>
            <a:miter lim="800000"/>
            <a:headEnd/>
            <a:tailEnd/>
          </a:ln>
          <a:effectLst/>
        </p:spPr>
        <p:txBody>
          <a:bodyPr wrap="none" anchor="ctr"/>
          <a:lstStyle/>
          <a:p>
            <a:endParaRPr lang="fo-FO"/>
          </a:p>
        </p:txBody>
      </p:sp>
      <p:sp>
        <p:nvSpPr>
          <p:cNvPr id="91139" name="Rectangle 3"/>
          <p:cNvSpPr txBox="1">
            <a:spLocks noGrp="1" noChangeArrowheads="1"/>
          </p:cNvSpPr>
          <p:nvPr>
            <p:ph type="body"/>
          </p:nvPr>
        </p:nvSpPr>
        <p:spPr bwMode="auto">
          <a:xfrm>
            <a:off x="963613" y="4576763"/>
            <a:ext cx="5387975" cy="4419600"/>
          </a:xfrm>
          <a:prstGeom prst="rect">
            <a:avLst/>
          </a:prstGeom>
          <a:noFill/>
          <a:ln>
            <a:round/>
            <a:headEnd/>
            <a:tailEnd/>
          </a:ln>
        </p:spPr>
        <p:txBody>
          <a:bodyPr wrap="none" anchor="ctr"/>
          <a:lstStyle/>
          <a:p>
            <a:endParaRPr lang="da-DK"/>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A6D86F9A-18A2-452C-9C48-99B769151A9B}" type="slidenum">
              <a:rPr lang="en-US"/>
              <a:pPr/>
              <a:t>28</a:t>
            </a:fld>
            <a:endParaRPr lang="en-US"/>
          </a:p>
        </p:txBody>
      </p:sp>
      <p:sp>
        <p:nvSpPr>
          <p:cNvPr id="92161"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501B5CE-848E-4088-9AB2-F3C1BB353B3B}"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28</a:t>
            </a:fld>
            <a:endParaRPr lang="en-US" sz="1000" i="1">
              <a:solidFill>
                <a:srgbClr val="000000"/>
              </a:solidFill>
              <a:latin typeface="Times New Roman" pitchFamily="18" charset="0"/>
            </a:endParaRPr>
          </a:p>
        </p:txBody>
      </p:sp>
      <p:sp>
        <p:nvSpPr>
          <p:cNvPr id="92162" name="Text Box 2"/>
          <p:cNvSpPr txBox="1">
            <a:spLocks noChangeArrowheads="1"/>
          </p:cNvSpPr>
          <p:nvPr/>
        </p:nvSpPr>
        <p:spPr bwMode="auto">
          <a:xfrm>
            <a:off x="1257300" y="719138"/>
            <a:ext cx="4802188" cy="3602037"/>
          </a:xfrm>
          <a:prstGeom prst="rect">
            <a:avLst/>
          </a:prstGeom>
          <a:solidFill>
            <a:srgbClr val="FFFFFF"/>
          </a:solidFill>
          <a:ln w="9525">
            <a:solidFill>
              <a:srgbClr val="000000"/>
            </a:solidFill>
            <a:miter lim="800000"/>
            <a:headEnd/>
            <a:tailEnd/>
          </a:ln>
          <a:effectLst/>
        </p:spPr>
        <p:txBody>
          <a:bodyPr wrap="none" anchor="ctr"/>
          <a:lstStyle/>
          <a:p>
            <a:endParaRPr lang="fo-FO"/>
          </a:p>
        </p:txBody>
      </p:sp>
      <p:sp>
        <p:nvSpPr>
          <p:cNvPr id="92163" name="Rectangle 3"/>
          <p:cNvSpPr txBox="1">
            <a:spLocks noGrp="1" noChangeArrowheads="1"/>
          </p:cNvSpPr>
          <p:nvPr>
            <p:ph type="body"/>
          </p:nvPr>
        </p:nvSpPr>
        <p:spPr bwMode="auto">
          <a:xfrm>
            <a:off x="963613" y="4576763"/>
            <a:ext cx="5387975" cy="4419600"/>
          </a:xfrm>
          <a:prstGeom prst="rect">
            <a:avLst/>
          </a:prstGeom>
          <a:noFill/>
          <a:ln>
            <a:round/>
            <a:headEnd/>
            <a:tailEnd/>
          </a:ln>
        </p:spPr>
        <p:txBody>
          <a:bodyPr wrap="none" anchor="ctr"/>
          <a:lstStyle/>
          <a:p>
            <a:endParaRPr lang="da-DK"/>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A1D5A15-7EC1-495C-BE68-1D6161BB4544}" type="slidenum">
              <a:rPr lang="en-US"/>
              <a:pPr/>
              <a:t>29</a:t>
            </a:fld>
            <a:endParaRPr lang="en-US"/>
          </a:p>
        </p:txBody>
      </p:sp>
      <p:sp>
        <p:nvSpPr>
          <p:cNvPr id="93185"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8842253-8BE9-47A0-B12F-967A06512A1B}"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29</a:t>
            </a:fld>
            <a:endParaRPr lang="en-US" sz="1000" i="1">
              <a:solidFill>
                <a:srgbClr val="000000"/>
              </a:solidFill>
              <a:latin typeface="Times New Roman" pitchFamily="18" charset="0"/>
            </a:endParaRPr>
          </a:p>
        </p:txBody>
      </p:sp>
      <p:sp>
        <p:nvSpPr>
          <p:cNvPr id="93186" name="Text Box 2"/>
          <p:cNvSpPr txBox="1">
            <a:spLocks noChangeArrowheads="1"/>
          </p:cNvSpPr>
          <p:nvPr/>
        </p:nvSpPr>
        <p:spPr bwMode="auto">
          <a:xfrm>
            <a:off x="1257300" y="719138"/>
            <a:ext cx="4802188" cy="3602037"/>
          </a:xfrm>
          <a:prstGeom prst="rect">
            <a:avLst/>
          </a:prstGeom>
          <a:solidFill>
            <a:srgbClr val="FFFFFF"/>
          </a:solidFill>
          <a:ln w="9525">
            <a:solidFill>
              <a:srgbClr val="000000"/>
            </a:solidFill>
            <a:miter lim="800000"/>
            <a:headEnd/>
            <a:tailEnd/>
          </a:ln>
          <a:effectLst/>
        </p:spPr>
        <p:txBody>
          <a:bodyPr wrap="none" anchor="ctr"/>
          <a:lstStyle/>
          <a:p>
            <a:endParaRPr lang="fo-FO"/>
          </a:p>
        </p:txBody>
      </p:sp>
      <p:sp>
        <p:nvSpPr>
          <p:cNvPr id="93187" name="Rectangle 3"/>
          <p:cNvSpPr txBox="1">
            <a:spLocks noGrp="1" noChangeArrowheads="1"/>
          </p:cNvSpPr>
          <p:nvPr>
            <p:ph type="body"/>
          </p:nvPr>
        </p:nvSpPr>
        <p:spPr bwMode="auto">
          <a:xfrm>
            <a:off x="963613" y="4576763"/>
            <a:ext cx="5387975" cy="4419600"/>
          </a:xfrm>
          <a:prstGeom prst="rect">
            <a:avLst/>
          </a:prstGeom>
          <a:noFill/>
          <a:ln>
            <a:round/>
            <a:headEnd/>
            <a:tailEnd/>
          </a:ln>
        </p:spPr>
        <p:txBody>
          <a:bodyPr wrap="none" anchor="ctr"/>
          <a:lstStyle/>
          <a:p>
            <a:endParaRPr lang="da-D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77EAF397-03E9-4158-A324-DE484B111303}" type="slidenum">
              <a:rPr lang="en-US"/>
              <a:pPr/>
              <a:t>3</a:t>
            </a:fld>
            <a:endParaRPr lang="en-US"/>
          </a:p>
        </p:txBody>
      </p:sp>
      <p:sp>
        <p:nvSpPr>
          <p:cNvPr id="67585"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0F8359F-B584-4321-8E1E-BAAE11807B68}"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a:t>
            </a:fld>
            <a:endParaRPr lang="en-US" sz="1000" i="1">
              <a:solidFill>
                <a:srgbClr val="000000"/>
              </a:solidFill>
              <a:latin typeface="Times New Roman" pitchFamily="18" charset="0"/>
            </a:endParaRPr>
          </a:p>
        </p:txBody>
      </p:sp>
      <p:sp>
        <p:nvSpPr>
          <p:cNvPr id="67586" name="Text Box 2"/>
          <p:cNvSpPr txBox="1">
            <a:spLocks noChangeArrowheads="1"/>
          </p:cNvSpPr>
          <p:nvPr/>
        </p:nvSpPr>
        <p:spPr bwMode="auto">
          <a:xfrm>
            <a:off x="1255713" y="719138"/>
            <a:ext cx="4800600" cy="3600450"/>
          </a:xfrm>
          <a:prstGeom prst="rect">
            <a:avLst/>
          </a:prstGeom>
          <a:solidFill>
            <a:srgbClr val="FFFFFF"/>
          </a:solidFill>
          <a:ln w="9525">
            <a:solidFill>
              <a:srgbClr val="000000"/>
            </a:solidFill>
            <a:miter lim="800000"/>
            <a:headEnd/>
            <a:tailEnd/>
          </a:ln>
          <a:effectLst/>
        </p:spPr>
        <p:txBody>
          <a:bodyPr wrap="none" anchor="ctr"/>
          <a:lstStyle/>
          <a:p>
            <a:endParaRPr lang="fo-FO"/>
          </a:p>
        </p:txBody>
      </p:sp>
      <p:sp>
        <p:nvSpPr>
          <p:cNvPr id="67587" name="Rectangle 3"/>
          <p:cNvSpPr txBox="1">
            <a:spLocks noGrp="1" noChangeArrowheads="1"/>
          </p:cNvSpPr>
          <p:nvPr>
            <p:ph type="body"/>
          </p:nvPr>
        </p:nvSpPr>
        <p:spPr bwMode="auto">
          <a:xfrm>
            <a:off x="963613" y="4576763"/>
            <a:ext cx="5387975" cy="4429125"/>
          </a:xfrm>
          <a:prstGeom prst="rect">
            <a:avLst/>
          </a:prstGeom>
          <a:solidFill>
            <a:srgbClr val="FFFFFF"/>
          </a:solidFill>
          <a:ln w="9360">
            <a:solidFill>
              <a:srgbClr val="000000"/>
            </a:solidFill>
            <a:miter lim="800000"/>
            <a:headEnd/>
            <a:tailEnd/>
          </a:ln>
        </p:spPr>
        <p:txBody>
          <a:bodyPr wrap="none" anchor="ctr"/>
          <a:lstStyle/>
          <a:p>
            <a:endParaRPr lang="da-DK"/>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21818C4E-DDBB-4C77-956F-F6E4FE429064}" type="slidenum">
              <a:rPr lang="en-US"/>
              <a:pPr/>
              <a:t>30</a:t>
            </a:fld>
            <a:endParaRPr lang="en-US"/>
          </a:p>
        </p:txBody>
      </p:sp>
      <p:sp>
        <p:nvSpPr>
          <p:cNvPr id="94209"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A82DE8E-EC39-4FBD-81AE-84CCDE8DD435}"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30</a:t>
            </a:fld>
            <a:endParaRPr lang="en-US" sz="1000" i="1">
              <a:solidFill>
                <a:srgbClr val="000000"/>
              </a:solidFill>
              <a:latin typeface="Times New Roman" pitchFamily="18" charset="0"/>
            </a:endParaRPr>
          </a:p>
        </p:txBody>
      </p:sp>
      <p:sp>
        <p:nvSpPr>
          <p:cNvPr id="94210" name="Text Box 2"/>
          <p:cNvSpPr txBox="1">
            <a:spLocks noChangeArrowheads="1"/>
          </p:cNvSpPr>
          <p:nvPr/>
        </p:nvSpPr>
        <p:spPr bwMode="auto">
          <a:xfrm>
            <a:off x="1257300" y="719138"/>
            <a:ext cx="4802188" cy="3602037"/>
          </a:xfrm>
          <a:prstGeom prst="rect">
            <a:avLst/>
          </a:prstGeom>
          <a:solidFill>
            <a:srgbClr val="FFFFFF"/>
          </a:solidFill>
          <a:ln w="9525">
            <a:solidFill>
              <a:srgbClr val="000000"/>
            </a:solidFill>
            <a:miter lim="800000"/>
            <a:headEnd/>
            <a:tailEnd/>
          </a:ln>
          <a:effectLst/>
        </p:spPr>
        <p:txBody>
          <a:bodyPr wrap="none" anchor="ctr"/>
          <a:lstStyle/>
          <a:p>
            <a:endParaRPr lang="fo-FO"/>
          </a:p>
        </p:txBody>
      </p:sp>
      <p:sp>
        <p:nvSpPr>
          <p:cNvPr id="94211" name="Rectangle 3"/>
          <p:cNvSpPr txBox="1">
            <a:spLocks noGrp="1" noChangeArrowheads="1"/>
          </p:cNvSpPr>
          <p:nvPr>
            <p:ph type="body"/>
          </p:nvPr>
        </p:nvSpPr>
        <p:spPr bwMode="auto">
          <a:xfrm>
            <a:off x="963613" y="4576763"/>
            <a:ext cx="5387975" cy="4419600"/>
          </a:xfrm>
          <a:prstGeom prst="rect">
            <a:avLst/>
          </a:prstGeom>
          <a:noFill/>
          <a:ln>
            <a:round/>
            <a:headEnd/>
            <a:tailEnd/>
          </a:ln>
        </p:spPr>
        <p:txBody>
          <a:bodyPr wrap="none" anchor="ctr"/>
          <a:lstStyle/>
          <a:p>
            <a:endParaRPr lang="da-DK"/>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3DDF1CC9-B2D5-4687-A765-5BF7C7D50E08}" type="slidenum">
              <a:rPr lang="en-US"/>
              <a:pPr/>
              <a:t>31</a:t>
            </a:fld>
            <a:endParaRPr lang="en-US"/>
          </a:p>
        </p:txBody>
      </p:sp>
      <p:sp>
        <p:nvSpPr>
          <p:cNvPr id="95233"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DDE9AB1-3AAA-4DC9-B4B7-B15E5021015F}"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31</a:t>
            </a:fld>
            <a:endParaRPr lang="en-US" sz="1000" i="1">
              <a:solidFill>
                <a:srgbClr val="000000"/>
              </a:solidFill>
              <a:latin typeface="Times New Roman" pitchFamily="18" charset="0"/>
            </a:endParaRPr>
          </a:p>
        </p:txBody>
      </p:sp>
      <p:sp>
        <p:nvSpPr>
          <p:cNvPr id="95234" name="Text Box 2"/>
          <p:cNvSpPr txBox="1">
            <a:spLocks noChangeArrowheads="1"/>
          </p:cNvSpPr>
          <p:nvPr/>
        </p:nvSpPr>
        <p:spPr bwMode="auto">
          <a:xfrm>
            <a:off x="1257300" y="719138"/>
            <a:ext cx="4802188" cy="3602037"/>
          </a:xfrm>
          <a:prstGeom prst="rect">
            <a:avLst/>
          </a:prstGeom>
          <a:solidFill>
            <a:srgbClr val="FFFFFF"/>
          </a:solidFill>
          <a:ln w="9525">
            <a:solidFill>
              <a:srgbClr val="000000"/>
            </a:solidFill>
            <a:miter lim="800000"/>
            <a:headEnd/>
            <a:tailEnd/>
          </a:ln>
          <a:effectLst/>
        </p:spPr>
        <p:txBody>
          <a:bodyPr wrap="none" anchor="ctr"/>
          <a:lstStyle/>
          <a:p>
            <a:endParaRPr lang="fo-FO"/>
          </a:p>
        </p:txBody>
      </p:sp>
      <p:sp>
        <p:nvSpPr>
          <p:cNvPr id="95235" name="Rectangle 3"/>
          <p:cNvSpPr txBox="1">
            <a:spLocks noGrp="1" noChangeArrowheads="1"/>
          </p:cNvSpPr>
          <p:nvPr>
            <p:ph type="body"/>
          </p:nvPr>
        </p:nvSpPr>
        <p:spPr bwMode="auto">
          <a:xfrm>
            <a:off x="963613" y="4576763"/>
            <a:ext cx="5387975" cy="4419600"/>
          </a:xfrm>
          <a:prstGeom prst="rect">
            <a:avLst/>
          </a:prstGeom>
          <a:noFill/>
          <a:ln>
            <a:round/>
            <a:headEnd/>
            <a:tailEnd/>
          </a:ln>
        </p:spPr>
        <p:txBody>
          <a:bodyPr wrap="none" anchor="ctr"/>
          <a:lstStyle/>
          <a:p>
            <a:endParaRPr lang="da-DK"/>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727737F6-8A44-4D0B-BCF4-C480BAE82301}" type="slidenum">
              <a:rPr lang="en-US"/>
              <a:pPr/>
              <a:t>32</a:t>
            </a:fld>
            <a:endParaRPr lang="en-US"/>
          </a:p>
        </p:txBody>
      </p:sp>
      <p:sp>
        <p:nvSpPr>
          <p:cNvPr id="96257"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C4F95A8-5379-4F45-A272-9A9F98D7F898}"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32</a:t>
            </a:fld>
            <a:endParaRPr lang="en-US" sz="1000" i="1">
              <a:solidFill>
                <a:srgbClr val="000000"/>
              </a:solidFill>
              <a:latin typeface="Times New Roman" pitchFamily="18" charset="0"/>
            </a:endParaRPr>
          </a:p>
        </p:txBody>
      </p:sp>
      <p:sp>
        <p:nvSpPr>
          <p:cNvPr id="96258" name="Text Box 2"/>
          <p:cNvSpPr txBox="1">
            <a:spLocks noChangeArrowheads="1"/>
          </p:cNvSpPr>
          <p:nvPr/>
        </p:nvSpPr>
        <p:spPr bwMode="auto">
          <a:xfrm>
            <a:off x="1257300" y="719138"/>
            <a:ext cx="4802188" cy="3602037"/>
          </a:xfrm>
          <a:prstGeom prst="rect">
            <a:avLst/>
          </a:prstGeom>
          <a:solidFill>
            <a:srgbClr val="FFFFFF"/>
          </a:solidFill>
          <a:ln w="9525">
            <a:solidFill>
              <a:srgbClr val="000000"/>
            </a:solidFill>
            <a:miter lim="800000"/>
            <a:headEnd/>
            <a:tailEnd/>
          </a:ln>
          <a:effectLst/>
        </p:spPr>
        <p:txBody>
          <a:bodyPr wrap="none" anchor="ctr"/>
          <a:lstStyle/>
          <a:p>
            <a:endParaRPr lang="fo-FO"/>
          </a:p>
        </p:txBody>
      </p:sp>
      <p:sp>
        <p:nvSpPr>
          <p:cNvPr id="96259" name="Rectangle 3"/>
          <p:cNvSpPr txBox="1">
            <a:spLocks noGrp="1" noChangeArrowheads="1"/>
          </p:cNvSpPr>
          <p:nvPr>
            <p:ph type="body"/>
          </p:nvPr>
        </p:nvSpPr>
        <p:spPr bwMode="auto">
          <a:xfrm>
            <a:off x="963613" y="4576763"/>
            <a:ext cx="5387975" cy="4419600"/>
          </a:xfrm>
          <a:prstGeom prst="rect">
            <a:avLst/>
          </a:prstGeom>
          <a:noFill/>
          <a:ln>
            <a:round/>
            <a:headEnd/>
            <a:tailEnd/>
          </a:ln>
        </p:spPr>
        <p:txBody>
          <a:bodyPr wrap="none" anchor="ctr"/>
          <a:lstStyle/>
          <a:p>
            <a:endParaRPr lang="da-DK"/>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2FD67D0E-5D00-45B6-8A78-462C9E13E060}" type="slidenum">
              <a:rPr lang="en-US"/>
              <a:pPr/>
              <a:t>33</a:t>
            </a:fld>
            <a:endParaRPr lang="en-US"/>
          </a:p>
        </p:txBody>
      </p:sp>
      <p:sp>
        <p:nvSpPr>
          <p:cNvPr id="97281"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413E95E-9161-4E18-BE95-572B59F674AC}"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33</a:t>
            </a:fld>
            <a:endParaRPr lang="en-US" sz="1000" i="1">
              <a:solidFill>
                <a:srgbClr val="000000"/>
              </a:solidFill>
              <a:latin typeface="Times New Roman" pitchFamily="18" charset="0"/>
            </a:endParaRPr>
          </a:p>
        </p:txBody>
      </p:sp>
      <p:sp>
        <p:nvSpPr>
          <p:cNvPr id="97282" name="Text Box 2"/>
          <p:cNvSpPr txBox="1">
            <a:spLocks noChangeArrowheads="1"/>
          </p:cNvSpPr>
          <p:nvPr/>
        </p:nvSpPr>
        <p:spPr bwMode="auto">
          <a:xfrm>
            <a:off x="1219200" y="719138"/>
            <a:ext cx="4876800" cy="3602037"/>
          </a:xfrm>
          <a:prstGeom prst="rect">
            <a:avLst/>
          </a:prstGeom>
          <a:solidFill>
            <a:srgbClr val="FFFFFF"/>
          </a:solidFill>
          <a:ln w="9360">
            <a:solidFill>
              <a:srgbClr val="000000"/>
            </a:solidFill>
            <a:miter lim="800000"/>
            <a:headEnd/>
            <a:tailEnd/>
          </a:ln>
          <a:effectLst/>
        </p:spPr>
        <p:txBody>
          <a:bodyPr wrap="none" anchor="ctr"/>
          <a:lstStyle/>
          <a:p>
            <a:endParaRPr lang="fo-FO"/>
          </a:p>
        </p:txBody>
      </p:sp>
      <p:sp>
        <p:nvSpPr>
          <p:cNvPr id="97283" name="Rectangle 3"/>
          <p:cNvSpPr txBox="1">
            <a:spLocks noGrp="1" noChangeArrowheads="1"/>
          </p:cNvSpPr>
          <p:nvPr>
            <p:ph type="body"/>
          </p:nvPr>
        </p:nvSpPr>
        <p:spPr bwMode="auto">
          <a:xfrm>
            <a:off x="963613" y="4576763"/>
            <a:ext cx="5387975" cy="4419600"/>
          </a:xfrm>
          <a:prstGeom prst="rect">
            <a:avLst/>
          </a:prstGeom>
          <a:noFill/>
          <a:ln>
            <a:round/>
            <a:headEnd/>
            <a:tailEnd/>
          </a:ln>
        </p:spPr>
        <p:txBody>
          <a:bodyPr wrap="none" anchor="ctr"/>
          <a:lstStyle/>
          <a:p>
            <a:endParaRPr lang="da-DK"/>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BA15A15A-6B62-4ADC-B7BF-E2B5E0DF8571}" type="slidenum">
              <a:rPr lang="en-US"/>
              <a:pPr/>
              <a:t>34</a:t>
            </a:fld>
            <a:endParaRPr lang="en-US"/>
          </a:p>
        </p:txBody>
      </p:sp>
      <p:sp>
        <p:nvSpPr>
          <p:cNvPr id="98305"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6314E8A-815A-4C6C-855E-F4387EA6CF9D}"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34</a:t>
            </a:fld>
            <a:endParaRPr lang="en-US" sz="1000" i="1">
              <a:solidFill>
                <a:srgbClr val="000000"/>
              </a:solidFill>
              <a:latin typeface="Times New Roman" pitchFamily="18" charset="0"/>
            </a:endParaRPr>
          </a:p>
        </p:txBody>
      </p:sp>
      <p:sp>
        <p:nvSpPr>
          <p:cNvPr id="98306" name="Text Box 2"/>
          <p:cNvSpPr txBox="1">
            <a:spLocks noChangeArrowheads="1"/>
          </p:cNvSpPr>
          <p:nvPr/>
        </p:nvSpPr>
        <p:spPr bwMode="auto">
          <a:xfrm>
            <a:off x="1230313" y="704850"/>
            <a:ext cx="4854575" cy="3641725"/>
          </a:xfrm>
          <a:prstGeom prst="rect">
            <a:avLst/>
          </a:prstGeom>
          <a:solidFill>
            <a:srgbClr val="FFFFFF"/>
          </a:solidFill>
          <a:ln w="9525">
            <a:solidFill>
              <a:srgbClr val="000000"/>
            </a:solidFill>
            <a:miter lim="800000"/>
            <a:headEnd/>
            <a:tailEnd/>
          </a:ln>
          <a:effectLst/>
        </p:spPr>
        <p:txBody>
          <a:bodyPr wrap="none" anchor="ctr"/>
          <a:lstStyle/>
          <a:p>
            <a:endParaRPr lang="fo-FO"/>
          </a:p>
        </p:txBody>
      </p:sp>
      <p:sp>
        <p:nvSpPr>
          <p:cNvPr id="98307" name="Rectangle 3"/>
          <p:cNvSpPr txBox="1">
            <a:spLocks noGrp="1" noChangeArrowheads="1"/>
          </p:cNvSpPr>
          <p:nvPr>
            <p:ph type="body"/>
          </p:nvPr>
        </p:nvSpPr>
        <p:spPr bwMode="auto">
          <a:xfrm>
            <a:off x="963613" y="4576763"/>
            <a:ext cx="5387975" cy="4419600"/>
          </a:xfrm>
          <a:prstGeom prst="rect">
            <a:avLst/>
          </a:prstGeom>
          <a:noFill/>
          <a:ln>
            <a:round/>
            <a:headEnd/>
            <a:tailEnd/>
          </a:ln>
        </p:spPr>
        <p:txBody>
          <a:bodyPr wrap="none" anchor="ctr"/>
          <a:lstStyle/>
          <a:p>
            <a:endParaRPr lang="da-DK"/>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DEA7EFDE-AB3E-4592-AB33-30C2B120DC31}" type="slidenum">
              <a:rPr lang="en-US"/>
              <a:pPr/>
              <a:t>35</a:t>
            </a:fld>
            <a:endParaRPr lang="en-US"/>
          </a:p>
        </p:txBody>
      </p:sp>
      <p:sp>
        <p:nvSpPr>
          <p:cNvPr id="99329"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18AE016-8A24-4A46-90BC-FE1E0AF0ED1F}"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35</a:t>
            </a:fld>
            <a:endParaRPr lang="en-US" sz="1000" i="1">
              <a:solidFill>
                <a:srgbClr val="000000"/>
              </a:solidFill>
              <a:latin typeface="Times New Roman" pitchFamily="18" charset="0"/>
            </a:endParaRPr>
          </a:p>
        </p:txBody>
      </p:sp>
      <p:sp>
        <p:nvSpPr>
          <p:cNvPr id="99330" name="Text Box 2"/>
          <p:cNvSpPr txBox="1">
            <a:spLocks noChangeArrowheads="1"/>
          </p:cNvSpPr>
          <p:nvPr/>
        </p:nvSpPr>
        <p:spPr bwMode="auto">
          <a:xfrm>
            <a:off x="1230313" y="704850"/>
            <a:ext cx="4854575" cy="3641725"/>
          </a:xfrm>
          <a:prstGeom prst="rect">
            <a:avLst/>
          </a:prstGeom>
          <a:solidFill>
            <a:srgbClr val="FFFFFF"/>
          </a:solidFill>
          <a:ln w="9525">
            <a:solidFill>
              <a:srgbClr val="000000"/>
            </a:solidFill>
            <a:miter lim="800000"/>
            <a:headEnd/>
            <a:tailEnd/>
          </a:ln>
          <a:effectLst/>
        </p:spPr>
        <p:txBody>
          <a:bodyPr wrap="none" anchor="ctr"/>
          <a:lstStyle/>
          <a:p>
            <a:endParaRPr lang="fo-FO"/>
          </a:p>
        </p:txBody>
      </p:sp>
      <p:sp>
        <p:nvSpPr>
          <p:cNvPr id="99331" name="Rectangle 3"/>
          <p:cNvSpPr txBox="1">
            <a:spLocks noGrp="1" noChangeArrowheads="1"/>
          </p:cNvSpPr>
          <p:nvPr>
            <p:ph type="body"/>
          </p:nvPr>
        </p:nvSpPr>
        <p:spPr bwMode="auto">
          <a:xfrm>
            <a:off x="963613" y="4576763"/>
            <a:ext cx="5387975" cy="4429125"/>
          </a:xfrm>
          <a:prstGeom prst="rect">
            <a:avLst/>
          </a:prstGeom>
          <a:solidFill>
            <a:srgbClr val="FFFFFF"/>
          </a:solidFill>
          <a:ln w="9360">
            <a:solidFill>
              <a:srgbClr val="000000"/>
            </a:solidFill>
            <a:miter lim="800000"/>
            <a:headEnd/>
            <a:tailEnd/>
          </a:ln>
        </p:spPr>
        <p:txBody>
          <a:bodyPr wrap="none" anchor="ctr"/>
          <a:lstStyle/>
          <a:p>
            <a:endParaRPr lang="da-DK"/>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0B2B6319-3B22-48C1-8B0E-9CD46C192A65}" type="slidenum">
              <a:rPr lang="en-US"/>
              <a:pPr/>
              <a:t>36</a:t>
            </a:fld>
            <a:endParaRPr lang="en-US"/>
          </a:p>
        </p:txBody>
      </p:sp>
      <p:sp>
        <p:nvSpPr>
          <p:cNvPr id="100353"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A6EF810-B3D7-40E7-926F-2E5EAB135387}"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36</a:t>
            </a:fld>
            <a:endParaRPr lang="en-US" sz="1000" i="1">
              <a:solidFill>
                <a:srgbClr val="000000"/>
              </a:solidFill>
              <a:latin typeface="Times New Roman" pitchFamily="18" charset="0"/>
            </a:endParaRPr>
          </a:p>
        </p:txBody>
      </p:sp>
      <p:sp>
        <p:nvSpPr>
          <p:cNvPr id="100354" name="Text Box 2"/>
          <p:cNvSpPr txBox="1">
            <a:spLocks noChangeArrowheads="1"/>
          </p:cNvSpPr>
          <p:nvPr/>
        </p:nvSpPr>
        <p:spPr bwMode="auto">
          <a:xfrm>
            <a:off x="1219200" y="719138"/>
            <a:ext cx="4876800" cy="3602037"/>
          </a:xfrm>
          <a:prstGeom prst="rect">
            <a:avLst/>
          </a:prstGeom>
          <a:solidFill>
            <a:srgbClr val="FFFFFF"/>
          </a:solidFill>
          <a:ln w="9360">
            <a:solidFill>
              <a:srgbClr val="000000"/>
            </a:solidFill>
            <a:miter lim="800000"/>
            <a:headEnd/>
            <a:tailEnd/>
          </a:ln>
          <a:effectLst/>
        </p:spPr>
        <p:txBody>
          <a:bodyPr wrap="none" anchor="ctr"/>
          <a:lstStyle/>
          <a:p>
            <a:endParaRPr lang="fo-FO"/>
          </a:p>
        </p:txBody>
      </p:sp>
      <p:sp>
        <p:nvSpPr>
          <p:cNvPr id="100355" name="Rectangle 3"/>
          <p:cNvSpPr txBox="1">
            <a:spLocks noGrp="1" noChangeArrowheads="1"/>
          </p:cNvSpPr>
          <p:nvPr>
            <p:ph type="body"/>
          </p:nvPr>
        </p:nvSpPr>
        <p:spPr bwMode="auto">
          <a:xfrm>
            <a:off x="963613" y="4576763"/>
            <a:ext cx="5387975" cy="4419600"/>
          </a:xfrm>
          <a:prstGeom prst="rect">
            <a:avLst/>
          </a:prstGeom>
          <a:noFill/>
          <a:ln>
            <a:round/>
            <a:headEnd/>
            <a:tailEnd/>
          </a:ln>
        </p:spPr>
        <p:txBody>
          <a:bodyPr wrap="none" anchor="ctr"/>
          <a:lstStyle/>
          <a:p>
            <a:endParaRPr lang="da-DK"/>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4A1CD2A1-0FCA-4C4A-A87C-008492F47C89}" type="slidenum">
              <a:rPr lang="en-US"/>
              <a:pPr/>
              <a:t>37</a:t>
            </a:fld>
            <a:endParaRPr lang="en-US"/>
          </a:p>
        </p:txBody>
      </p:sp>
      <p:sp>
        <p:nvSpPr>
          <p:cNvPr id="101377"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2B0A550-F390-41BE-99BB-ED1DB1F4247B}"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37</a:t>
            </a:fld>
            <a:endParaRPr lang="en-US" sz="1000" i="1">
              <a:solidFill>
                <a:srgbClr val="000000"/>
              </a:solidFill>
              <a:latin typeface="Times New Roman" pitchFamily="18" charset="0"/>
            </a:endParaRPr>
          </a:p>
        </p:txBody>
      </p:sp>
      <p:sp>
        <p:nvSpPr>
          <p:cNvPr id="101378" name="Text Box 2"/>
          <p:cNvSpPr txBox="1">
            <a:spLocks noChangeArrowheads="1"/>
          </p:cNvSpPr>
          <p:nvPr/>
        </p:nvSpPr>
        <p:spPr bwMode="auto">
          <a:xfrm>
            <a:off x="1255713" y="719138"/>
            <a:ext cx="4800600" cy="3600450"/>
          </a:xfrm>
          <a:prstGeom prst="rect">
            <a:avLst/>
          </a:prstGeom>
          <a:solidFill>
            <a:srgbClr val="FFFFFF"/>
          </a:solidFill>
          <a:ln w="9525">
            <a:solidFill>
              <a:srgbClr val="000000"/>
            </a:solidFill>
            <a:miter lim="800000"/>
            <a:headEnd/>
            <a:tailEnd/>
          </a:ln>
          <a:effectLst/>
        </p:spPr>
        <p:txBody>
          <a:bodyPr wrap="none" anchor="ctr"/>
          <a:lstStyle/>
          <a:p>
            <a:endParaRPr lang="fo-FO"/>
          </a:p>
        </p:txBody>
      </p:sp>
      <p:sp>
        <p:nvSpPr>
          <p:cNvPr id="101379" name="Rectangle 3"/>
          <p:cNvSpPr txBox="1">
            <a:spLocks noGrp="1" noChangeArrowheads="1"/>
          </p:cNvSpPr>
          <p:nvPr>
            <p:ph type="body"/>
          </p:nvPr>
        </p:nvSpPr>
        <p:spPr bwMode="auto">
          <a:xfrm>
            <a:off x="963613" y="4576763"/>
            <a:ext cx="5387975" cy="4429125"/>
          </a:xfrm>
          <a:prstGeom prst="rect">
            <a:avLst/>
          </a:prstGeom>
          <a:solidFill>
            <a:srgbClr val="FFFFFF"/>
          </a:solidFill>
          <a:ln w="9360">
            <a:solidFill>
              <a:srgbClr val="000000"/>
            </a:solidFill>
            <a:miter lim="800000"/>
            <a:headEnd/>
            <a:tailEnd/>
          </a:ln>
        </p:spPr>
        <p:txBody>
          <a:bodyPr wrap="none" anchor="ctr"/>
          <a:lstStyle/>
          <a:p>
            <a:endParaRPr lang="da-DK"/>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0836A535-55FD-413D-9FBA-F04D268D7A95}" type="slidenum">
              <a:rPr lang="en-US"/>
              <a:pPr/>
              <a:t>38</a:t>
            </a:fld>
            <a:endParaRPr lang="en-US"/>
          </a:p>
        </p:txBody>
      </p:sp>
      <p:sp>
        <p:nvSpPr>
          <p:cNvPr id="102401"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601261F-92C8-4737-9B2A-8364E3835F1A}"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38</a:t>
            </a:fld>
            <a:endParaRPr lang="en-US" sz="1000" i="1">
              <a:solidFill>
                <a:srgbClr val="000000"/>
              </a:solidFill>
              <a:latin typeface="Times New Roman" pitchFamily="18" charset="0"/>
            </a:endParaRPr>
          </a:p>
        </p:txBody>
      </p:sp>
      <p:sp>
        <p:nvSpPr>
          <p:cNvPr id="102402" name="Text Box 2"/>
          <p:cNvSpPr txBox="1">
            <a:spLocks noChangeArrowheads="1"/>
          </p:cNvSpPr>
          <p:nvPr/>
        </p:nvSpPr>
        <p:spPr bwMode="auto">
          <a:xfrm>
            <a:off x="1257300" y="719138"/>
            <a:ext cx="4802188" cy="3602037"/>
          </a:xfrm>
          <a:prstGeom prst="rect">
            <a:avLst/>
          </a:prstGeom>
          <a:solidFill>
            <a:srgbClr val="FFFFFF"/>
          </a:solidFill>
          <a:ln w="9525">
            <a:solidFill>
              <a:srgbClr val="000000"/>
            </a:solidFill>
            <a:miter lim="800000"/>
            <a:headEnd/>
            <a:tailEnd/>
          </a:ln>
          <a:effectLst/>
        </p:spPr>
        <p:txBody>
          <a:bodyPr wrap="none" anchor="ctr"/>
          <a:lstStyle/>
          <a:p>
            <a:endParaRPr lang="fo-FO"/>
          </a:p>
        </p:txBody>
      </p:sp>
      <p:sp>
        <p:nvSpPr>
          <p:cNvPr id="102403" name="Rectangle 3"/>
          <p:cNvSpPr txBox="1">
            <a:spLocks noGrp="1" noChangeArrowheads="1"/>
          </p:cNvSpPr>
          <p:nvPr>
            <p:ph type="body"/>
          </p:nvPr>
        </p:nvSpPr>
        <p:spPr bwMode="auto">
          <a:xfrm>
            <a:off x="963613" y="4576763"/>
            <a:ext cx="5387975" cy="4419600"/>
          </a:xfrm>
          <a:prstGeom prst="rect">
            <a:avLst/>
          </a:prstGeom>
          <a:noFill/>
          <a:ln>
            <a:round/>
            <a:headEnd/>
            <a:tailEnd/>
          </a:ln>
        </p:spPr>
        <p:txBody>
          <a:bodyPr wrap="none" anchor="ctr"/>
          <a:lstStyle/>
          <a:p>
            <a:endParaRPr lang="da-DK"/>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C8A058C-4B53-4B53-81EE-5D1E013502E8}" type="slidenum">
              <a:rPr lang="en-US"/>
              <a:pPr/>
              <a:t>39</a:t>
            </a:fld>
            <a:endParaRPr lang="en-US"/>
          </a:p>
        </p:txBody>
      </p:sp>
      <p:sp>
        <p:nvSpPr>
          <p:cNvPr id="103425"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E66025E-4C6C-46CF-8A02-61CF3FA41353}"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39</a:t>
            </a:fld>
            <a:endParaRPr lang="en-US" sz="1000" i="1">
              <a:solidFill>
                <a:srgbClr val="000000"/>
              </a:solidFill>
              <a:latin typeface="Times New Roman" pitchFamily="18" charset="0"/>
            </a:endParaRPr>
          </a:p>
        </p:txBody>
      </p:sp>
      <p:sp>
        <p:nvSpPr>
          <p:cNvPr id="103426" name="Text Box 2"/>
          <p:cNvSpPr txBox="1">
            <a:spLocks noChangeArrowheads="1"/>
          </p:cNvSpPr>
          <p:nvPr/>
        </p:nvSpPr>
        <p:spPr bwMode="auto">
          <a:xfrm>
            <a:off x="1219200" y="719138"/>
            <a:ext cx="4876800" cy="3602037"/>
          </a:xfrm>
          <a:prstGeom prst="rect">
            <a:avLst/>
          </a:prstGeom>
          <a:solidFill>
            <a:srgbClr val="FFFFFF"/>
          </a:solidFill>
          <a:ln w="9360">
            <a:solidFill>
              <a:srgbClr val="000000"/>
            </a:solidFill>
            <a:miter lim="800000"/>
            <a:headEnd/>
            <a:tailEnd/>
          </a:ln>
          <a:effectLst/>
        </p:spPr>
        <p:txBody>
          <a:bodyPr wrap="none" anchor="ctr"/>
          <a:lstStyle/>
          <a:p>
            <a:endParaRPr lang="fo-FO"/>
          </a:p>
        </p:txBody>
      </p:sp>
      <p:sp>
        <p:nvSpPr>
          <p:cNvPr id="103427" name="Rectangle 3"/>
          <p:cNvSpPr txBox="1">
            <a:spLocks noGrp="1" noChangeArrowheads="1"/>
          </p:cNvSpPr>
          <p:nvPr>
            <p:ph type="body"/>
          </p:nvPr>
        </p:nvSpPr>
        <p:spPr bwMode="auto">
          <a:xfrm>
            <a:off x="963613" y="4576763"/>
            <a:ext cx="5387975" cy="4419600"/>
          </a:xfrm>
          <a:prstGeom prst="rect">
            <a:avLst/>
          </a:prstGeom>
          <a:noFill/>
          <a:ln>
            <a:round/>
            <a:headEnd/>
            <a:tailEnd/>
          </a:ln>
        </p:spPr>
        <p:txBody>
          <a:bodyPr wrap="none" anchor="ctr"/>
          <a:lstStyle/>
          <a:p>
            <a:endParaRPr lang="da-D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AF1C121-7FAD-4300-A729-95044E55DC53}" type="slidenum">
              <a:rPr lang="en-US"/>
              <a:pPr/>
              <a:t>4</a:t>
            </a:fld>
            <a:endParaRPr lang="en-US"/>
          </a:p>
        </p:txBody>
      </p:sp>
      <p:sp>
        <p:nvSpPr>
          <p:cNvPr id="68609"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5676102-6CCF-4596-90EC-30EBF83B7D7A}"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a:t>
            </a:fld>
            <a:endParaRPr lang="en-US" sz="1000" i="1">
              <a:solidFill>
                <a:srgbClr val="000000"/>
              </a:solidFill>
              <a:latin typeface="Times New Roman" pitchFamily="18" charset="0"/>
            </a:endParaRPr>
          </a:p>
        </p:txBody>
      </p:sp>
      <p:sp>
        <p:nvSpPr>
          <p:cNvPr id="68610" name="Text Box 2"/>
          <p:cNvSpPr txBox="1">
            <a:spLocks noChangeArrowheads="1"/>
          </p:cNvSpPr>
          <p:nvPr/>
        </p:nvSpPr>
        <p:spPr bwMode="auto">
          <a:xfrm>
            <a:off x="1255713" y="719138"/>
            <a:ext cx="4800600" cy="3600450"/>
          </a:xfrm>
          <a:prstGeom prst="rect">
            <a:avLst/>
          </a:prstGeom>
          <a:solidFill>
            <a:srgbClr val="FFFFFF"/>
          </a:solidFill>
          <a:ln w="9525">
            <a:solidFill>
              <a:srgbClr val="000000"/>
            </a:solidFill>
            <a:miter lim="800000"/>
            <a:headEnd/>
            <a:tailEnd/>
          </a:ln>
          <a:effectLst/>
        </p:spPr>
        <p:txBody>
          <a:bodyPr wrap="none" anchor="ctr"/>
          <a:lstStyle/>
          <a:p>
            <a:endParaRPr lang="fo-FO"/>
          </a:p>
        </p:txBody>
      </p:sp>
      <p:sp>
        <p:nvSpPr>
          <p:cNvPr id="68611" name="Rectangle 3"/>
          <p:cNvSpPr txBox="1">
            <a:spLocks noGrp="1" noChangeArrowheads="1"/>
          </p:cNvSpPr>
          <p:nvPr>
            <p:ph type="body"/>
          </p:nvPr>
        </p:nvSpPr>
        <p:spPr bwMode="auto">
          <a:xfrm>
            <a:off x="963613" y="4576763"/>
            <a:ext cx="5387975" cy="4429125"/>
          </a:xfrm>
          <a:prstGeom prst="rect">
            <a:avLst/>
          </a:prstGeom>
          <a:solidFill>
            <a:srgbClr val="FFFFFF"/>
          </a:solidFill>
          <a:ln w="9360">
            <a:solidFill>
              <a:srgbClr val="000000"/>
            </a:solidFill>
            <a:miter lim="800000"/>
            <a:headEnd/>
            <a:tailEnd/>
          </a:ln>
        </p:spPr>
        <p:txBody>
          <a:bodyPr wrap="none" anchor="ctr"/>
          <a:lstStyle/>
          <a:p>
            <a:endParaRPr lang="da-DK"/>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A983100-1F84-406D-8555-D899721BC157}" type="slidenum">
              <a:rPr lang="en-US"/>
              <a:pPr/>
              <a:t>40</a:t>
            </a:fld>
            <a:endParaRPr lang="en-US"/>
          </a:p>
        </p:txBody>
      </p:sp>
      <p:sp>
        <p:nvSpPr>
          <p:cNvPr id="104449"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343083B-D97D-4796-917D-7469997751AA}"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40</a:t>
            </a:fld>
            <a:endParaRPr lang="en-US" sz="1000" i="1">
              <a:solidFill>
                <a:srgbClr val="000000"/>
              </a:solidFill>
              <a:latin typeface="Times New Roman" pitchFamily="18" charset="0"/>
            </a:endParaRPr>
          </a:p>
        </p:txBody>
      </p:sp>
      <p:sp>
        <p:nvSpPr>
          <p:cNvPr id="104450" name="Text Box 2"/>
          <p:cNvSpPr txBox="1">
            <a:spLocks noChangeArrowheads="1"/>
          </p:cNvSpPr>
          <p:nvPr/>
        </p:nvSpPr>
        <p:spPr bwMode="auto">
          <a:xfrm>
            <a:off x="1257300" y="719138"/>
            <a:ext cx="4802188" cy="3602037"/>
          </a:xfrm>
          <a:prstGeom prst="rect">
            <a:avLst/>
          </a:prstGeom>
          <a:solidFill>
            <a:srgbClr val="FFFFFF"/>
          </a:solidFill>
          <a:ln w="9525">
            <a:solidFill>
              <a:srgbClr val="000000"/>
            </a:solidFill>
            <a:miter lim="800000"/>
            <a:headEnd/>
            <a:tailEnd/>
          </a:ln>
          <a:effectLst/>
        </p:spPr>
        <p:txBody>
          <a:bodyPr wrap="none" anchor="ctr"/>
          <a:lstStyle/>
          <a:p>
            <a:endParaRPr lang="fo-FO"/>
          </a:p>
        </p:txBody>
      </p:sp>
      <p:sp>
        <p:nvSpPr>
          <p:cNvPr id="104451" name="Rectangle 3"/>
          <p:cNvSpPr txBox="1">
            <a:spLocks noGrp="1" noChangeArrowheads="1"/>
          </p:cNvSpPr>
          <p:nvPr>
            <p:ph type="body"/>
          </p:nvPr>
        </p:nvSpPr>
        <p:spPr bwMode="auto">
          <a:xfrm>
            <a:off x="963613" y="4576763"/>
            <a:ext cx="5387975" cy="4419600"/>
          </a:xfrm>
          <a:prstGeom prst="rect">
            <a:avLst/>
          </a:prstGeom>
          <a:noFill/>
          <a:ln>
            <a:round/>
            <a:headEnd/>
            <a:tailEnd/>
          </a:ln>
        </p:spPr>
        <p:txBody>
          <a:bodyPr wrap="none" anchor="ctr"/>
          <a:lstStyle/>
          <a:p>
            <a:endParaRPr lang="da-DK"/>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DE463450-63B9-4279-85A1-A136DCFBB771}" type="slidenum">
              <a:rPr lang="en-US"/>
              <a:pPr/>
              <a:t>41</a:t>
            </a:fld>
            <a:endParaRPr lang="en-US"/>
          </a:p>
        </p:txBody>
      </p:sp>
      <p:sp>
        <p:nvSpPr>
          <p:cNvPr id="105473"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348EF5F-368D-4E72-99F5-E350BFB48104}"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41</a:t>
            </a:fld>
            <a:endParaRPr lang="en-US" sz="1000" i="1">
              <a:solidFill>
                <a:srgbClr val="000000"/>
              </a:solidFill>
              <a:latin typeface="Times New Roman" pitchFamily="18" charset="0"/>
            </a:endParaRPr>
          </a:p>
        </p:txBody>
      </p:sp>
      <p:sp>
        <p:nvSpPr>
          <p:cNvPr id="105474" name="Text Box 2"/>
          <p:cNvSpPr txBox="1">
            <a:spLocks noChangeArrowheads="1"/>
          </p:cNvSpPr>
          <p:nvPr/>
        </p:nvSpPr>
        <p:spPr bwMode="auto">
          <a:xfrm>
            <a:off x="1255713" y="719138"/>
            <a:ext cx="4800600" cy="3600450"/>
          </a:xfrm>
          <a:prstGeom prst="rect">
            <a:avLst/>
          </a:prstGeom>
          <a:solidFill>
            <a:srgbClr val="FFFFFF"/>
          </a:solidFill>
          <a:ln w="9525">
            <a:solidFill>
              <a:srgbClr val="000000"/>
            </a:solidFill>
            <a:miter lim="800000"/>
            <a:headEnd/>
            <a:tailEnd/>
          </a:ln>
          <a:effectLst/>
        </p:spPr>
        <p:txBody>
          <a:bodyPr wrap="none" anchor="ctr"/>
          <a:lstStyle/>
          <a:p>
            <a:endParaRPr lang="fo-FO"/>
          </a:p>
        </p:txBody>
      </p:sp>
      <p:sp>
        <p:nvSpPr>
          <p:cNvPr id="105475" name="Rectangle 3"/>
          <p:cNvSpPr txBox="1">
            <a:spLocks noGrp="1" noChangeArrowheads="1"/>
          </p:cNvSpPr>
          <p:nvPr>
            <p:ph type="body"/>
          </p:nvPr>
        </p:nvSpPr>
        <p:spPr bwMode="auto">
          <a:xfrm>
            <a:off x="963613" y="4576763"/>
            <a:ext cx="5387975" cy="4429125"/>
          </a:xfrm>
          <a:prstGeom prst="rect">
            <a:avLst/>
          </a:prstGeom>
          <a:solidFill>
            <a:srgbClr val="FFFFFF"/>
          </a:solidFill>
          <a:ln w="9360">
            <a:solidFill>
              <a:srgbClr val="000000"/>
            </a:solidFill>
            <a:miter lim="800000"/>
            <a:headEnd/>
            <a:tailEnd/>
          </a:ln>
        </p:spPr>
        <p:txBody>
          <a:bodyPr wrap="none" anchor="ctr"/>
          <a:lstStyle/>
          <a:p>
            <a:endParaRPr lang="da-DK"/>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279815BD-6564-4F7C-A59C-0E020FF66102}" type="slidenum">
              <a:rPr lang="en-US"/>
              <a:pPr/>
              <a:t>42</a:t>
            </a:fld>
            <a:endParaRPr lang="en-US"/>
          </a:p>
        </p:txBody>
      </p:sp>
      <p:sp>
        <p:nvSpPr>
          <p:cNvPr id="106497"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33F2B6C-9720-4A79-8EE2-5EBE4A22D4E9}"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42</a:t>
            </a:fld>
            <a:endParaRPr lang="en-US" sz="1000" i="1">
              <a:solidFill>
                <a:srgbClr val="000000"/>
              </a:solidFill>
              <a:latin typeface="Times New Roman" pitchFamily="18" charset="0"/>
            </a:endParaRPr>
          </a:p>
        </p:txBody>
      </p:sp>
      <p:sp>
        <p:nvSpPr>
          <p:cNvPr id="106498" name="Text Box 2"/>
          <p:cNvSpPr txBox="1">
            <a:spLocks noChangeArrowheads="1"/>
          </p:cNvSpPr>
          <p:nvPr/>
        </p:nvSpPr>
        <p:spPr bwMode="auto">
          <a:xfrm>
            <a:off x="1255713" y="719138"/>
            <a:ext cx="4800600" cy="3600450"/>
          </a:xfrm>
          <a:prstGeom prst="rect">
            <a:avLst/>
          </a:prstGeom>
          <a:solidFill>
            <a:srgbClr val="FFFFFF"/>
          </a:solidFill>
          <a:ln w="9525">
            <a:solidFill>
              <a:srgbClr val="000000"/>
            </a:solidFill>
            <a:miter lim="800000"/>
            <a:headEnd/>
            <a:tailEnd/>
          </a:ln>
          <a:effectLst/>
        </p:spPr>
        <p:txBody>
          <a:bodyPr wrap="none" anchor="ctr"/>
          <a:lstStyle/>
          <a:p>
            <a:endParaRPr lang="fo-FO"/>
          </a:p>
        </p:txBody>
      </p:sp>
      <p:sp>
        <p:nvSpPr>
          <p:cNvPr id="106499" name="Rectangle 3"/>
          <p:cNvSpPr txBox="1">
            <a:spLocks noGrp="1" noChangeArrowheads="1"/>
          </p:cNvSpPr>
          <p:nvPr>
            <p:ph type="body"/>
          </p:nvPr>
        </p:nvSpPr>
        <p:spPr bwMode="auto">
          <a:xfrm>
            <a:off x="963613" y="4576763"/>
            <a:ext cx="5387975" cy="4419600"/>
          </a:xfrm>
          <a:prstGeom prst="rect">
            <a:avLst/>
          </a:prstGeom>
          <a:noFill/>
          <a:ln>
            <a:round/>
            <a:headEnd/>
            <a:tailEnd/>
          </a:ln>
        </p:spPr>
        <p:txBody>
          <a:bodyPr wrap="none" anchor="ctr"/>
          <a:lstStyle/>
          <a:p>
            <a:endParaRPr lang="da-DK"/>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6227919A-98BB-4B9D-A496-3C706606BA30}" type="slidenum">
              <a:rPr lang="en-US"/>
              <a:pPr/>
              <a:t>43</a:t>
            </a:fld>
            <a:endParaRPr lang="en-US"/>
          </a:p>
        </p:txBody>
      </p:sp>
      <p:sp>
        <p:nvSpPr>
          <p:cNvPr id="107521"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E2974FB-10D0-4896-9629-28465811F5E2}"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43</a:t>
            </a:fld>
            <a:endParaRPr lang="en-US" sz="1000" i="1">
              <a:solidFill>
                <a:srgbClr val="000000"/>
              </a:solidFill>
              <a:latin typeface="Times New Roman" pitchFamily="18" charset="0"/>
            </a:endParaRPr>
          </a:p>
        </p:txBody>
      </p:sp>
      <p:sp>
        <p:nvSpPr>
          <p:cNvPr id="107522" name="Text Box 2"/>
          <p:cNvSpPr txBox="1">
            <a:spLocks noChangeArrowheads="1"/>
          </p:cNvSpPr>
          <p:nvPr/>
        </p:nvSpPr>
        <p:spPr bwMode="auto">
          <a:xfrm>
            <a:off x="1255713" y="719138"/>
            <a:ext cx="4800600" cy="3600450"/>
          </a:xfrm>
          <a:prstGeom prst="rect">
            <a:avLst/>
          </a:prstGeom>
          <a:solidFill>
            <a:srgbClr val="FFFFFF"/>
          </a:solidFill>
          <a:ln w="9525">
            <a:solidFill>
              <a:srgbClr val="000000"/>
            </a:solidFill>
            <a:miter lim="800000"/>
            <a:headEnd/>
            <a:tailEnd/>
          </a:ln>
          <a:effectLst/>
        </p:spPr>
        <p:txBody>
          <a:bodyPr wrap="none" anchor="ctr"/>
          <a:lstStyle/>
          <a:p>
            <a:endParaRPr lang="fo-FO"/>
          </a:p>
        </p:txBody>
      </p:sp>
      <p:sp>
        <p:nvSpPr>
          <p:cNvPr id="107523" name="Rectangle 3"/>
          <p:cNvSpPr txBox="1">
            <a:spLocks noGrp="1" noChangeArrowheads="1"/>
          </p:cNvSpPr>
          <p:nvPr>
            <p:ph type="body"/>
          </p:nvPr>
        </p:nvSpPr>
        <p:spPr bwMode="auto">
          <a:xfrm>
            <a:off x="963613" y="4576763"/>
            <a:ext cx="5387975" cy="4429125"/>
          </a:xfrm>
          <a:prstGeom prst="rect">
            <a:avLst/>
          </a:prstGeom>
          <a:solidFill>
            <a:srgbClr val="FFFFFF"/>
          </a:solidFill>
          <a:ln w="9360">
            <a:solidFill>
              <a:srgbClr val="000000"/>
            </a:solidFill>
            <a:miter lim="800000"/>
            <a:headEnd/>
            <a:tailEnd/>
          </a:ln>
        </p:spPr>
        <p:txBody>
          <a:bodyPr wrap="none" anchor="ctr"/>
          <a:lstStyle/>
          <a:p>
            <a:endParaRPr lang="da-DK"/>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D9242997-2887-43F9-800C-184098317BE5}" type="slidenum">
              <a:rPr lang="en-US"/>
              <a:pPr/>
              <a:t>44</a:t>
            </a:fld>
            <a:endParaRPr lang="en-US"/>
          </a:p>
        </p:txBody>
      </p:sp>
      <p:sp>
        <p:nvSpPr>
          <p:cNvPr id="108545"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3DE37F9-05FB-41C7-8F46-230A82BE25F9}"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44</a:t>
            </a:fld>
            <a:endParaRPr lang="en-US" sz="1000" i="1">
              <a:solidFill>
                <a:srgbClr val="000000"/>
              </a:solidFill>
              <a:latin typeface="Times New Roman" pitchFamily="18" charset="0"/>
            </a:endParaRPr>
          </a:p>
        </p:txBody>
      </p:sp>
      <p:sp>
        <p:nvSpPr>
          <p:cNvPr id="108546" name="Text Box 2"/>
          <p:cNvSpPr txBox="1">
            <a:spLocks noChangeArrowheads="1"/>
          </p:cNvSpPr>
          <p:nvPr/>
        </p:nvSpPr>
        <p:spPr bwMode="auto">
          <a:xfrm>
            <a:off x="1255713" y="719138"/>
            <a:ext cx="4800600" cy="3600450"/>
          </a:xfrm>
          <a:prstGeom prst="rect">
            <a:avLst/>
          </a:prstGeom>
          <a:solidFill>
            <a:srgbClr val="FFFFFF"/>
          </a:solidFill>
          <a:ln w="9525">
            <a:solidFill>
              <a:srgbClr val="000000"/>
            </a:solidFill>
            <a:miter lim="800000"/>
            <a:headEnd/>
            <a:tailEnd/>
          </a:ln>
          <a:effectLst/>
        </p:spPr>
        <p:txBody>
          <a:bodyPr wrap="none" anchor="ctr"/>
          <a:lstStyle/>
          <a:p>
            <a:endParaRPr lang="fo-FO"/>
          </a:p>
        </p:txBody>
      </p:sp>
      <p:sp>
        <p:nvSpPr>
          <p:cNvPr id="108547" name="Rectangle 3"/>
          <p:cNvSpPr txBox="1">
            <a:spLocks noGrp="1" noChangeArrowheads="1"/>
          </p:cNvSpPr>
          <p:nvPr>
            <p:ph type="body"/>
          </p:nvPr>
        </p:nvSpPr>
        <p:spPr bwMode="auto">
          <a:xfrm>
            <a:off x="963613" y="4576763"/>
            <a:ext cx="5387975" cy="4429125"/>
          </a:xfrm>
          <a:prstGeom prst="rect">
            <a:avLst/>
          </a:prstGeom>
          <a:solidFill>
            <a:srgbClr val="FFFFFF"/>
          </a:solidFill>
          <a:ln w="9360">
            <a:solidFill>
              <a:srgbClr val="000000"/>
            </a:solidFill>
            <a:miter lim="800000"/>
            <a:headEnd/>
            <a:tailEnd/>
          </a:ln>
        </p:spPr>
        <p:txBody>
          <a:bodyPr wrap="none" anchor="ctr"/>
          <a:lstStyle/>
          <a:p>
            <a:endParaRPr lang="da-DK"/>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CCA0E42A-033B-4237-B0F7-E53C17D22ABC}" type="slidenum">
              <a:rPr lang="en-US"/>
              <a:pPr/>
              <a:t>45</a:t>
            </a:fld>
            <a:endParaRPr lang="en-US"/>
          </a:p>
        </p:txBody>
      </p:sp>
      <p:sp>
        <p:nvSpPr>
          <p:cNvPr id="109569"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FFF42F2-CEC1-4396-A919-7BB1EFB98110}"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45</a:t>
            </a:fld>
            <a:endParaRPr lang="en-US" sz="1000" i="1">
              <a:solidFill>
                <a:srgbClr val="000000"/>
              </a:solidFill>
              <a:latin typeface="Times New Roman" pitchFamily="18" charset="0"/>
            </a:endParaRPr>
          </a:p>
        </p:txBody>
      </p:sp>
      <p:sp>
        <p:nvSpPr>
          <p:cNvPr id="109570" name="Text Box 2"/>
          <p:cNvSpPr txBox="1">
            <a:spLocks noChangeArrowheads="1"/>
          </p:cNvSpPr>
          <p:nvPr/>
        </p:nvSpPr>
        <p:spPr bwMode="auto">
          <a:xfrm>
            <a:off x="1219200" y="719138"/>
            <a:ext cx="4876800" cy="3602037"/>
          </a:xfrm>
          <a:prstGeom prst="rect">
            <a:avLst/>
          </a:prstGeom>
          <a:solidFill>
            <a:srgbClr val="FFFFFF"/>
          </a:solidFill>
          <a:ln w="9360">
            <a:solidFill>
              <a:srgbClr val="000000"/>
            </a:solidFill>
            <a:miter lim="800000"/>
            <a:headEnd/>
            <a:tailEnd/>
          </a:ln>
          <a:effectLst/>
        </p:spPr>
        <p:txBody>
          <a:bodyPr wrap="none" anchor="ctr"/>
          <a:lstStyle/>
          <a:p>
            <a:endParaRPr lang="fo-FO"/>
          </a:p>
        </p:txBody>
      </p:sp>
      <p:sp>
        <p:nvSpPr>
          <p:cNvPr id="109571" name="Rectangle 3"/>
          <p:cNvSpPr txBox="1">
            <a:spLocks noGrp="1" noChangeArrowheads="1"/>
          </p:cNvSpPr>
          <p:nvPr>
            <p:ph type="body"/>
          </p:nvPr>
        </p:nvSpPr>
        <p:spPr bwMode="auto">
          <a:xfrm>
            <a:off x="963613" y="4576763"/>
            <a:ext cx="5387975" cy="4419600"/>
          </a:xfrm>
          <a:prstGeom prst="rect">
            <a:avLst/>
          </a:prstGeom>
          <a:noFill/>
          <a:ln>
            <a:round/>
            <a:headEnd/>
            <a:tailEnd/>
          </a:ln>
        </p:spPr>
        <p:txBody>
          <a:bodyPr wrap="none" anchor="ctr"/>
          <a:lstStyle/>
          <a:p>
            <a:endParaRPr lang="da-DK"/>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0F642E85-8423-42A4-BFFB-F26FCE11DAFB}" type="slidenum">
              <a:rPr lang="en-US"/>
              <a:pPr/>
              <a:t>46</a:t>
            </a:fld>
            <a:endParaRPr lang="en-US"/>
          </a:p>
        </p:txBody>
      </p:sp>
      <p:sp>
        <p:nvSpPr>
          <p:cNvPr id="110593"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76A4BF8-6492-4099-AEA4-183BFB79625B}"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46</a:t>
            </a:fld>
            <a:endParaRPr lang="en-US" sz="1000" i="1">
              <a:solidFill>
                <a:srgbClr val="000000"/>
              </a:solidFill>
              <a:latin typeface="Times New Roman" pitchFamily="18" charset="0"/>
            </a:endParaRPr>
          </a:p>
        </p:txBody>
      </p:sp>
      <p:sp>
        <p:nvSpPr>
          <p:cNvPr id="110594" name="Text Box 2"/>
          <p:cNvSpPr txBox="1">
            <a:spLocks noChangeArrowheads="1"/>
          </p:cNvSpPr>
          <p:nvPr/>
        </p:nvSpPr>
        <p:spPr bwMode="auto">
          <a:xfrm>
            <a:off x="1219200" y="719138"/>
            <a:ext cx="4876800" cy="3602037"/>
          </a:xfrm>
          <a:prstGeom prst="rect">
            <a:avLst/>
          </a:prstGeom>
          <a:solidFill>
            <a:srgbClr val="FFFFFF"/>
          </a:solidFill>
          <a:ln w="9360">
            <a:solidFill>
              <a:srgbClr val="000000"/>
            </a:solidFill>
            <a:miter lim="800000"/>
            <a:headEnd/>
            <a:tailEnd/>
          </a:ln>
          <a:effectLst/>
        </p:spPr>
        <p:txBody>
          <a:bodyPr wrap="none" anchor="ctr"/>
          <a:lstStyle/>
          <a:p>
            <a:endParaRPr lang="fo-FO"/>
          </a:p>
        </p:txBody>
      </p:sp>
      <p:sp>
        <p:nvSpPr>
          <p:cNvPr id="110595" name="Rectangle 3"/>
          <p:cNvSpPr txBox="1">
            <a:spLocks noGrp="1" noChangeArrowheads="1"/>
          </p:cNvSpPr>
          <p:nvPr>
            <p:ph type="body"/>
          </p:nvPr>
        </p:nvSpPr>
        <p:spPr bwMode="auto">
          <a:xfrm>
            <a:off x="963613" y="4576763"/>
            <a:ext cx="5387975" cy="4419600"/>
          </a:xfrm>
          <a:prstGeom prst="rect">
            <a:avLst/>
          </a:prstGeom>
          <a:noFill/>
          <a:ln>
            <a:round/>
            <a:headEnd/>
            <a:tailEnd/>
          </a:ln>
        </p:spPr>
        <p:txBody>
          <a:bodyPr wrap="none" anchor="ctr"/>
          <a:lstStyle/>
          <a:p>
            <a:endParaRPr lang="da-DK"/>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65281CA9-B2CD-4E56-A9AD-D7306D05D1B2}" type="slidenum">
              <a:rPr lang="en-US"/>
              <a:pPr/>
              <a:t>47</a:t>
            </a:fld>
            <a:endParaRPr lang="en-US"/>
          </a:p>
        </p:txBody>
      </p:sp>
      <p:sp>
        <p:nvSpPr>
          <p:cNvPr id="111617"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F5ACA9F-FBC1-4187-9085-71756237746D}"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47</a:t>
            </a:fld>
            <a:endParaRPr lang="en-US" sz="1000" i="1">
              <a:solidFill>
                <a:srgbClr val="000000"/>
              </a:solidFill>
              <a:latin typeface="Times New Roman" pitchFamily="18" charset="0"/>
            </a:endParaRPr>
          </a:p>
        </p:txBody>
      </p:sp>
      <p:sp>
        <p:nvSpPr>
          <p:cNvPr id="111618" name="Text Box 2"/>
          <p:cNvSpPr txBox="1">
            <a:spLocks noChangeArrowheads="1"/>
          </p:cNvSpPr>
          <p:nvPr/>
        </p:nvSpPr>
        <p:spPr bwMode="auto">
          <a:xfrm>
            <a:off x="1255713" y="719138"/>
            <a:ext cx="4800600" cy="3600450"/>
          </a:xfrm>
          <a:prstGeom prst="rect">
            <a:avLst/>
          </a:prstGeom>
          <a:solidFill>
            <a:srgbClr val="FFFFFF"/>
          </a:solidFill>
          <a:ln w="9525">
            <a:solidFill>
              <a:srgbClr val="000000"/>
            </a:solidFill>
            <a:miter lim="800000"/>
            <a:headEnd/>
            <a:tailEnd/>
          </a:ln>
          <a:effectLst/>
        </p:spPr>
        <p:txBody>
          <a:bodyPr wrap="none" anchor="ctr"/>
          <a:lstStyle/>
          <a:p>
            <a:endParaRPr lang="fo-FO"/>
          </a:p>
        </p:txBody>
      </p:sp>
      <p:sp>
        <p:nvSpPr>
          <p:cNvPr id="111619" name="Rectangle 3"/>
          <p:cNvSpPr txBox="1">
            <a:spLocks noGrp="1" noChangeArrowheads="1"/>
          </p:cNvSpPr>
          <p:nvPr>
            <p:ph type="body"/>
          </p:nvPr>
        </p:nvSpPr>
        <p:spPr bwMode="auto">
          <a:xfrm>
            <a:off x="963613" y="4576763"/>
            <a:ext cx="5387975" cy="4429125"/>
          </a:xfrm>
          <a:prstGeom prst="rect">
            <a:avLst/>
          </a:prstGeom>
          <a:solidFill>
            <a:srgbClr val="FFFFFF"/>
          </a:solidFill>
          <a:ln w="9360">
            <a:solidFill>
              <a:srgbClr val="000000"/>
            </a:solidFill>
            <a:miter lim="800000"/>
            <a:headEnd/>
            <a:tailEnd/>
          </a:ln>
        </p:spPr>
        <p:txBody>
          <a:bodyPr wrap="none" anchor="ctr"/>
          <a:lstStyle/>
          <a:p>
            <a:endParaRPr lang="da-DK"/>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4557050-A2F3-4D0F-8F24-D2CB14202E6E}" type="slidenum">
              <a:rPr lang="en-US"/>
              <a:pPr/>
              <a:t>48</a:t>
            </a:fld>
            <a:endParaRPr lang="en-US"/>
          </a:p>
        </p:txBody>
      </p:sp>
      <p:sp>
        <p:nvSpPr>
          <p:cNvPr id="112641"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6A3D89A-5FB2-4942-ADE6-7BAC2A5D15BD}"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48</a:t>
            </a:fld>
            <a:endParaRPr lang="en-US" sz="1000" i="1">
              <a:solidFill>
                <a:srgbClr val="000000"/>
              </a:solidFill>
              <a:latin typeface="Times New Roman" pitchFamily="18" charset="0"/>
            </a:endParaRPr>
          </a:p>
        </p:txBody>
      </p:sp>
      <p:sp>
        <p:nvSpPr>
          <p:cNvPr id="112642" name="Text Box 2"/>
          <p:cNvSpPr txBox="1">
            <a:spLocks noChangeArrowheads="1"/>
          </p:cNvSpPr>
          <p:nvPr/>
        </p:nvSpPr>
        <p:spPr bwMode="auto">
          <a:xfrm>
            <a:off x="1255713" y="719138"/>
            <a:ext cx="4800600" cy="3600450"/>
          </a:xfrm>
          <a:prstGeom prst="rect">
            <a:avLst/>
          </a:prstGeom>
          <a:solidFill>
            <a:srgbClr val="FFFFFF"/>
          </a:solidFill>
          <a:ln w="9525">
            <a:solidFill>
              <a:srgbClr val="000000"/>
            </a:solidFill>
            <a:miter lim="800000"/>
            <a:headEnd/>
            <a:tailEnd/>
          </a:ln>
          <a:effectLst/>
        </p:spPr>
        <p:txBody>
          <a:bodyPr wrap="none" anchor="ctr"/>
          <a:lstStyle/>
          <a:p>
            <a:endParaRPr lang="fo-FO"/>
          </a:p>
        </p:txBody>
      </p:sp>
      <p:sp>
        <p:nvSpPr>
          <p:cNvPr id="112643" name="Rectangle 3"/>
          <p:cNvSpPr txBox="1">
            <a:spLocks noGrp="1" noChangeArrowheads="1"/>
          </p:cNvSpPr>
          <p:nvPr>
            <p:ph type="body"/>
          </p:nvPr>
        </p:nvSpPr>
        <p:spPr bwMode="auto">
          <a:xfrm>
            <a:off x="963613" y="4576763"/>
            <a:ext cx="5387975" cy="4419600"/>
          </a:xfrm>
          <a:prstGeom prst="rect">
            <a:avLst/>
          </a:prstGeom>
          <a:noFill/>
          <a:ln>
            <a:round/>
            <a:headEnd/>
            <a:tailEnd/>
          </a:ln>
        </p:spPr>
        <p:txBody>
          <a:bodyPr wrap="none" anchor="ctr"/>
          <a:lstStyle/>
          <a:p>
            <a:endParaRPr lang="da-DK"/>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718D3DFC-B01E-453A-99B7-C0B2F864B3F5}" type="slidenum">
              <a:rPr lang="en-US"/>
              <a:pPr/>
              <a:t>49</a:t>
            </a:fld>
            <a:endParaRPr lang="en-US"/>
          </a:p>
        </p:txBody>
      </p:sp>
      <p:sp>
        <p:nvSpPr>
          <p:cNvPr id="113665"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386BFD0-FF61-413A-A5D3-50787CED091C}"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49</a:t>
            </a:fld>
            <a:endParaRPr lang="en-US" sz="1000" i="1">
              <a:solidFill>
                <a:srgbClr val="000000"/>
              </a:solidFill>
              <a:latin typeface="Times New Roman" pitchFamily="18" charset="0"/>
            </a:endParaRPr>
          </a:p>
        </p:txBody>
      </p:sp>
      <p:sp>
        <p:nvSpPr>
          <p:cNvPr id="113666" name="Text Box 2"/>
          <p:cNvSpPr txBox="1">
            <a:spLocks noChangeArrowheads="1"/>
          </p:cNvSpPr>
          <p:nvPr/>
        </p:nvSpPr>
        <p:spPr bwMode="auto">
          <a:xfrm>
            <a:off x="1219200" y="719138"/>
            <a:ext cx="4876800" cy="3602037"/>
          </a:xfrm>
          <a:prstGeom prst="rect">
            <a:avLst/>
          </a:prstGeom>
          <a:solidFill>
            <a:srgbClr val="FFFFFF"/>
          </a:solidFill>
          <a:ln w="9360">
            <a:solidFill>
              <a:srgbClr val="000000"/>
            </a:solidFill>
            <a:miter lim="800000"/>
            <a:headEnd/>
            <a:tailEnd/>
          </a:ln>
          <a:effectLst/>
        </p:spPr>
        <p:txBody>
          <a:bodyPr wrap="none" anchor="ctr"/>
          <a:lstStyle/>
          <a:p>
            <a:endParaRPr lang="fo-FO"/>
          </a:p>
        </p:txBody>
      </p:sp>
      <p:sp>
        <p:nvSpPr>
          <p:cNvPr id="113667" name="Rectangle 3"/>
          <p:cNvSpPr txBox="1">
            <a:spLocks noGrp="1" noChangeArrowheads="1"/>
          </p:cNvSpPr>
          <p:nvPr>
            <p:ph type="body"/>
          </p:nvPr>
        </p:nvSpPr>
        <p:spPr bwMode="auto">
          <a:xfrm>
            <a:off x="963613" y="4576763"/>
            <a:ext cx="5387975" cy="4419600"/>
          </a:xfrm>
          <a:prstGeom prst="rect">
            <a:avLst/>
          </a:prstGeom>
          <a:noFill/>
          <a:ln>
            <a:round/>
            <a:headEnd/>
            <a:tailEnd/>
          </a:ln>
        </p:spPr>
        <p:txBody>
          <a:bodyPr wrap="none" anchor="ctr"/>
          <a:lstStyle/>
          <a:p>
            <a:endParaRPr lang="da-D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FBA6132B-92AC-40E5-AC17-45BE9CD20FB6}" type="slidenum">
              <a:rPr lang="en-US"/>
              <a:pPr/>
              <a:t>5</a:t>
            </a:fld>
            <a:endParaRPr lang="en-US"/>
          </a:p>
        </p:txBody>
      </p:sp>
      <p:sp>
        <p:nvSpPr>
          <p:cNvPr id="69633"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BB24E12-3C37-4FE7-97E6-E6F3EDBFEC37}"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a:t>
            </a:fld>
            <a:endParaRPr lang="en-US" sz="1000" i="1">
              <a:solidFill>
                <a:srgbClr val="000000"/>
              </a:solidFill>
              <a:latin typeface="Times New Roman" pitchFamily="18" charset="0"/>
            </a:endParaRPr>
          </a:p>
        </p:txBody>
      </p:sp>
      <p:sp>
        <p:nvSpPr>
          <p:cNvPr id="69634" name="Text Box 2"/>
          <p:cNvSpPr txBox="1">
            <a:spLocks noChangeArrowheads="1"/>
          </p:cNvSpPr>
          <p:nvPr/>
        </p:nvSpPr>
        <p:spPr bwMode="auto">
          <a:xfrm>
            <a:off x="1255713" y="719138"/>
            <a:ext cx="4800600" cy="3600450"/>
          </a:xfrm>
          <a:prstGeom prst="rect">
            <a:avLst/>
          </a:prstGeom>
          <a:solidFill>
            <a:srgbClr val="FFFFFF"/>
          </a:solidFill>
          <a:ln w="9525">
            <a:solidFill>
              <a:srgbClr val="000000"/>
            </a:solidFill>
            <a:miter lim="800000"/>
            <a:headEnd/>
            <a:tailEnd/>
          </a:ln>
          <a:effectLst/>
        </p:spPr>
        <p:txBody>
          <a:bodyPr wrap="none" anchor="ctr"/>
          <a:lstStyle/>
          <a:p>
            <a:endParaRPr lang="fo-FO"/>
          </a:p>
        </p:txBody>
      </p:sp>
      <p:sp>
        <p:nvSpPr>
          <p:cNvPr id="69635" name="Rectangle 3"/>
          <p:cNvSpPr txBox="1">
            <a:spLocks noGrp="1" noChangeArrowheads="1"/>
          </p:cNvSpPr>
          <p:nvPr>
            <p:ph type="body"/>
          </p:nvPr>
        </p:nvSpPr>
        <p:spPr bwMode="auto">
          <a:xfrm>
            <a:off x="963613" y="4576763"/>
            <a:ext cx="5387975" cy="4429125"/>
          </a:xfrm>
          <a:prstGeom prst="rect">
            <a:avLst/>
          </a:prstGeom>
          <a:solidFill>
            <a:srgbClr val="FFFFFF"/>
          </a:solidFill>
          <a:ln w="9360">
            <a:solidFill>
              <a:srgbClr val="000000"/>
            </a:solidFill>
            <a:miter lim="800000"/>
            <a:headEnd/>
            <a:tailEnd/>
          </a:ln>
        </p:spPr>
        <p:txBody>
          <a:bodyPr wrap="none" anchor="ctr"/>
          <a:lstStyle/>
          <a:p>
            <a:endParaRPr lang="da-DK"/>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D20E6DB0-5216-463B-9121-B8F825D2F315}" type="slidenum">
              <a:rPr lang="en-US"/>
              <a:pPr/>
              <a:t>50</a:t>
            </a:fld>
            <a:endParaRPr lang="en-US"/>
          </a:p>
        </p:txBody>
      </p:sp>
      <p:sp>
        <p:nvSpPr>
          <p:cNvPr id="114689"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D96F914-2778-4817-AD35-EF366E9579CB}"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50</a:t>
            </a:fld>
            <a:endParaRPr lang="en-US" sz="1000" i="1">
              <a:solidFill>
                <a:srgbClr val="000000"/>
              </a:solidFill>
              <a:latin typeface="Times New Roman" pitchFamily="18" charset="0"/>
            </a:endParaRPr>
          </a:p>
        </p:txBody>
      </p:sp>
      <p:sp>
        <p:nvSpPr>
          <p:cNvPr id="114690" name="Text Box 2"/>
          <p:cNvSpPr txBox="1">
            <a:spLocks noChangeArrowheads="1"/>
          </p:cNvSpPr>
          <p:nvPr/>
        </p:nvSpPr>
        <p:spPr bwMode="auto">
          <a:xfrm>
            <a:off x="1255713" y="719138"/>
            <a:ext cx="4800600" cy="3600450"/>
          </a:xfrm>
          <a:prstGeom prst="rect">
            <a:avLst/>
          </a:prstGeom>
          <a:solidFill>
            <a:srgbClr val="FFFFFF"/>
          </a:solidFill>
          <a:ln w="9525">
            <a:solidFill>
              <a:srgbClr val="000000"/>
            </a:solidFill>
            <a:miter lim="800000"/>
            <a:headEnd/>
            <a:tailEnd/>
          </a:ln>
          <a:effectLst/>
        </p:spPr>
        <p:txBody>
          <a:bodyPr wrap="none" anchor="ctr"/>
          <a:lstStyle/>
          <a:p>
            <a:endParaRPr lang="fo-FO"/>
          </a:p>
        </p:txBody>
      </p:sp>
      <p:sp>
        <p:nvSpPr>
          <p:cNvPr id="114691" name="Rectangle 3"/>
          <p:cNvSpPr txBox="1">
            <a:spLocks noGrp="1" noChangeArrowheads="1"/>
          </p:cNvSpPr>
          <p:nvPr>
            <p:ph type="body"/>
          </p:nvPr>
        </p:nvSpPr>
        <p:spPr bwMode="auto">
          <a:xfrm>
            <a:off x="963613" y="4576763"/>
            <a:ext cx="5387975" cy="4429125"/>
          </a:xfrm>
          <a:prstGeom prst="rect">
            <a:avLst/>
          </a:prstGeom>
          <a:solidFill>
            <a:srgbClr val="FFFFFF"/>
          </a:solidFill>
          <a:ln w="9360">
            <a:solidFill>
              <a:srgbClr val="000000"/>
            </a:solidFill>
            <a:miter lim="800000"/>
            <a:headEnd/>
            <a:tailEnd/>
          </a:ln>
        </p:spPr>
        <p:txBody>
          <a:bodyPr wrap="none" anchor="ctr"/>
          <a:lstStyle/>
          <a:p>
            <a:endParaRPr lang="da-DK"/>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040E9C7C-E6C4-49E1-9EB7-0BD09C477304}" type="slidenum">
              <a:rPr lang="en-US"/>
              <a:pPr/>
              <a:t>51</a:t>
            </a:fld>
            <a:endParaRPr lang="en-US"/>
          </a:p>
        </p:txBody>
      </p:sp>
      <p:sp>
        <p:nvSpPr>
          <p:cNvPr id="115713"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5AF62C5-AED6-41B0-8208-EDD7F740A4F6}"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51</a:t>
            </a:fld>
            <a:endParaRPr lang="en-US" sz="1000" i="1">
              <a:solidFill>
                <a:srgbClr val="000000"/>
              </a:solidFill>
              <a:latin typeface="Times New Roman" pitchFamily="18" charset="0"/>
            </a:endParaRPr>
          </a:p>
        </p:txBody>
      </p:sp>
      <p:sp>
        <p:nvSpPr>
          <p:cNvPr id="115714" name="Text Box 2"/>
          <p:cNvSpPr txBox="1">
            <a:spLocks noChangeArrowheads="1"/>
          </p:cNvSpPr>
          <p:nvPr/>
        </p:nvSpPr>
        <p:spPr bwMode="auto">
          <a:xfrm>
            <a:off x="1255713" y="719138"/>
            <a:ext cx="4800600" cy="3600450"/>
          </a:xfrm>
          <a:prstGeom prst="rect">
            <a:avLst/>
          </a:prstGeom>
          <a:solidFill>
            <a:srgbClr val="FFFFFF"/>
          </a:solidFill>
          <a:ln w="9525">
            <a:solidFill>
              <a:srgbClr val="000000"/>
            </a:solidFill>
            <a:miter lim="800000"/>
            <a:headEnd/>
            <a:tailEnd/>
          </a:ln>
          <a:effectLst/>
        </p:spPr>
        <p:txBody>
          <a:bodyPr wrap="none" anchor="ctr"/>
          <a:lstStyle/>
          <a:p>
            <a:endParaRPr lang="fo-FO"/>
          </a:p>
        </p:txBody>
      </p:sp>
      <p:sp>
        <p:nvSpPr>
          <p:cNvPr id="115715" name="Rectangle 3"/>
          <p:cNvSpPr txBox="1">
            <a:spLocks noGrp="1" noChangeArrowheads="1"/>
          </p:cNvSpPr>
          <p:nvPr>
            <p:ph type="body"/>
          </p:nvPr>
        </p:nvSpPr>
        <p:spPr bwMode="auto">
          <a:xfrm>
            <a:off x="963613" y="4576763"/>
            <a:ext cx="5387975" cy="4429125"/>
          </a:xfrm>
          <a:prstGeom prst="rect">
            <a:avLst/>
          </a:prstGeom>
          <a:solidFill>
            <a:srgbClr val="FFFFFF"/>
          </a:solidFill>
          <a:ln w="9360">
            <a:solidFill>
              <a:srgbClr val="000000"/>
            </a:solidFill>
            <a:miter lim="800000"/>
            <a:headEnd/>
            <a:tailEnd/>
          </a:ln>
        </p:spPr>
        <p:txBody>
          <a:bodyPr wrap="none" anchor="ctr"/>
          <a:lstStyle/>
          <a:p>
            <a:endParaRPr lang="da-DK"/>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2C0C7BEF-7D2F-49C8-B4B5-A3DF9BD1CF06}" type="slidenum">
              <a:rPr lang="en-US"/>
              <a:pPr/>
              <a:t>52</a:t>
            </a:fld>
            <a:endParaRPr lang="en-US"/>
          </a:p>
        </p:txBody>
      </p:sp>
      <p:sp>
        <p:nvSpPr>
          <p:cNvPr id="116737"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226E69C-618B-40F1-95A6-40C64CDF7C10}"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52</a:t>
            </a:fld>
            <a:endParaRPr lang="en-US" sz="1000" i="1">
              <a:solidFill>
                <a:srgbClr val="000000"/>
              </a:solidFill>
              <a:latin typeface="Times New Roman" pitchFamily="18" charset="0"/>
            </a:endParaRPr>
          </a:p>
        </p:txBody>
      </p:sp>
      <p:sp>
        <p:nvSpPr>
          <p:cNvPr id="116738" name="Text Box 2"/>
          <p:cNvSpPr txBox="1">
            <a:spLocks noChangeArrowheads="1"/>
          </p:cNvSpPr>
          <p:nvPr/>
        </p:nvSpPr>
        <p:spPr bwMode="auto">
          <a:xfrm>
            <a:off x="1257300" y="720725"/>
            <a:ext cx="4800600" cy="3600450"/>
          </a:xfrm>
          <a:prstGeom prst="rect">
            <a:avLst/>
          </a:prstGeom>
          <a:solidFill>
            <a:srgbClr val="FFFFFF"/>
          </a:solidFill>
          <a:ln w="9525">
            <a:solidFill>
              <a:srgbClr val="000000"/>
            </a:solidFill>
            <a:miter lim="800000"/>
            <a:headEnd/>
            <a:tailEnd/>
          </a:ln>
          <a:effectLst/>
        </p:spPr>
        <p:txBody>
          <a:bodyPr wrap="none" anchor="ctr"/>
          <a:lstStyle/>
          <a:p>
            <a:endParaRPr lang="fo-FO"/>
          </a:p>
        </p:txBody>
      </p:sp>
      <p:sp>
        <p:nvSpPr>
          <p:cNvPr id="116739" name="Rectangle 3"/>
          <p:cNvSpPr txBox="1">
            <a:spLocks noGrp="1" noChangeArrowheads="1"/>
          </p:cNvSpPr>
          <p:nvPr>
            <p:ph type="body"/>
          </p:nvPr>
        </p:nvSpPr>
        <p:spPr bwMode="auto">
          <a:xfrm>
            <a:off x="963613" y="4576763"/>
            <a:ext cx="5387975" cy="4419600"/>
          </a:xfrm>
          <a:prstGeom prst="rect">
            <a:avLst/>
          </a:prstGeom>
          <a:noFill/>
          <a:ln>
            <a:round/>
            <a:headEnd/>
            <a:tailEnd/>
          </a:ln>
        </p:spPr>
        <p:txBody>
          <a:bodyPr wrap="none" anchor="ctr"/>
          <a:lstStyle/>
          <a:p>
            <a:endParaRPr lang="da-DK"/>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6BFE5810-E845-44C8-B181-5A8BF408635D}" type="slidenum">
              <a:rPr lang="en-US"/>
              <a:pPr/>
              <a:t>53</a:t>
            </a:fld>
            <a:endParaRPr lang="en-US"/>
          </a:p>
        </p:txBody>
      </p:sp>
      <p:sp>
        <p:nvSpPr>
          <p:cNvPr id="117761"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C33AF0F-FA8A-4B15-A50B-E5229CC246E5}"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53</a:t>
            </a:fld>
            <a:endParaRPr lang="en-US" sz="1000" i="1">
              <a:solidFill>
                <a:srgbClr val="000000"/>
              </a:solidFill>
              <a:latin typeface="Times New Roman" pitchFamily="18" charset="0"/>
            </a:endParaRPr>
          </a:p>
        </p:txBody>
      </p:sp>
      <p:sp>
        <p:nvSpPr>
          <p:cNvPr id="117762" name="Text Box 2"/>
          <p:cNvSpPr txBox="1">
            <a:spLocks noChangeArrowheads="1"/>
          </p:cNvSpPr>
          <p:nvPr/>
        </p:nvSpPr>
        <p:spPr bwMode="auto">
          <a:xfrm>
            <a:off x="1255713" y="719138"/>
            <a:ext cx="4800600" cy="3600450"/>
          </a:xfrm>
          <a:prstGeom prst="rect">
            <a:avLst/>
          </a:prstGeom>
          <a:solidFill>
            <a:srgbClr val="FFFFFF"/>
          </a:solidFill>
          <a:ln w="9525">
            <a:solidFill>
              <a:srgbClr val="000000"/>
            </a:solidFill>
            <a:miter lim="800000"/>
            <a:headEnd/>
            <a:tailEnd/>
          </a:ln>
          <a:effectLst/>
        </p:spPr>
        <p:txBody>
          <a:bodyPr wrap="none" anchor="ctr"/>
          <a:lstStyle/>
          <a:p>
            <a:endParaRPr lang="fo-FO"/>
          </a:p>
        </p:txBody>
      </p:sp>
      <p:sp>
        <p:nvSpPr>
          <p:cNvPr id="117763" name="Rectangle 3"/>
          <p:cNvSpPr txBox="1">
            <a:spLocks noGrp="1" noChangeArrowheads="1"/>
          </p:cNvSpPr>
          <p:nvPr>
            <p:ph type="body"/>
          </p:nvPr>
        </p:nvSpPr>
        <p:spPr bwMode="auto">
          <a:xfrm>
            <a:off x="963613" y="4576763"/>
            <a:ext cx="5387975" cy="4429125"/>
          </a:xfrm>
          <a:prstGeom prst="rect">
            <a:avLst/>
          </a:prstGeom>
          <a:solidFill>
            <a:srgbClr val="FFFFFF"/>
          </a:solidFill>
          <a:ln w="9360">
            <a:solidFill>
              <a:srgbClr val="000000"/>
            </a:solidFill>
            <a:miter lim="800000"/>
            <a:headEnd/>
            <a:tailEnd/>
          </a:ln>
        </p:spPr>
        <p:txBody>
          <a:bodyPr wrap="none" anchor="ctr"/>
          <a:lstStyle/>
          <a:p>
            <a:endParaRPr lang="da-DK"/>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008F7A65-198D-467B-8227-43823F7B3409}" type="slidenum">
              <a:rPr lang="en-US"/>
              <a:pPr/>
              <a:t>54</a:t>
            </a:fld>
            <a:endParaRPr lang="en-US"/>
          </a:p>
        </p:txBody>
      </p:sp>
      <p:sp>
        <p:nvSpPr>
          <p:cNvPr id="118785"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C6DD43F-E950-40CE-8F03-FB8D357FCDCB}"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54</a:t>
            </a:fld>
            <a:endParaRPr lang="en-US" sz="1000" i="1">
              <a:solidFill>
                <a:srgbClr val="000000"/>
              </a:solidFill>
              <a:latin typeface="Times New Roman" pitchFamily="18" charset="0"/>
            </a:endParaRPr>
          </a:p>
        </p:txBody>
      </p:sp>
      <p:sp>
        <p:nvSpPr>
          <p:cNvPr id="118786" name="Text Box 2"/>
          <p:cNvSpPr txBox="1">
            <a:spLocks noChangeArrowheads="1"/>
          </p:cNvSpPr>
          <p:nvPr/>
        </p:nvSpPr>
        <p:spPr bwMode="auto">
          <a:xfrm>
            <a:off x="1255713" y="719138"/>
            <a:ext cx="4800600" cy="3600450"/>
          </a:xfrm>
          <a:prstGeom prst="rect">
            <a:avLst/>
          </a:prstGeom>
          <a:solidFill>
            <a:srgbClr val="FFFFFF"/>
          </a:solidFill>
          <a:ln w="9525">
            <a:solidFill>
              <a:srgbClr val="000000"/>
            </a:solidFill>
            <a:miter lim="800000"/>
            <a:headEnd/>
            <a:tailEnd/>
          </a:ln>
          <a:effectLst/>
        </p:spPr>
        <p:txBody>
          <a:bodyPr wrap="none" anchor="ctr"/>
          <a:lstStyle/>
          <a:p>
            <a:endParaRPr lang="fo-FO"/>
          </a:p>
        </p:txBody>
      </p:sp>
      <p:sp>
        <p:nvSpPr>
          <p:cNvPr id="118787" name="Rectangle 3"/>
          <p:cNvSpPr txBox="1">
            <a:spLocks noGrp="1" noChangeArrowheads="1"/>
          </p:cNvSpPr>
          <p:nvPr>
            <p:ph type="body"/>
          </p:nvPr>
        </p:nvSpPr>
        <p:spPr bwMode="auto">
          <a:xfrm>
            <a:off x="963613" y="4576763"/>
            <a:ext cx="5387975" cy="4429125"/>
          </a:xfrm>
          <a:prstGeom prst="rect">
            <a:avLst/>
          </a:prstGeom>
          <a:solidFill>
            <a:srgbClr val="FFFFFF"/>
          </a:solidFill>
          <a:ln w="9360">
            <a:solidFill>
              <a:srgbClr val="000000"/>
            </a:solidFill>
            <a:miter lim="800000"/>
            <a:headEnd/>
            <a:tailEnd/>
          </a:ln>
        </p:spPr>
        <p:txBody>
          <a:bodyPr wrap="none" anchor="ctr"/>
          <a:lstStyle/>
          <a:p>
            <a:endParaRPr lang="da-DK"/>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6A165D02-99A0-4A03-B3E7-E264F168DE52}" type="slidenum">
              <a:rPr lang="en-US"/>
              <a:pPr/>
              <a:t>55</a:t>
            </a:fld>
            <a:endParaRPr lang="en-US"/>
          </a:p>
        </p:txBody>
      </p:sp>
      <p:sp>
        <p:nvSpPr>
          <p:cNvPr id="119809"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653B5C0-76D4-495C-9A0F-1651F10F6E4B}"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55</a:t>
            </a:fld>
            <a:endParaRPr lang="en-US" sz="1000" i="1">
              <a:solidFill>
                <a:srgbClr val="000000"/>
              </a:solidFill>
              <a:latin typeface="Times New Roman" pitchFamily="18" charset="0"/>
            </a:endParaRPr>
          </a:p>
        </p:txBody>
      </p:sp>
      <p:sp>
        <p:nvSpPr>
          <p:cNvPr id="119810" name="Text Box 2"/>
          <p:cNvSpPr txBox="1">
            <a:spLocks noChangeArrowheads="1"/>
          </p:cNvSpPr>
          <p:nvPr/>
        </p:nvSpPr>
        <p:spPr bwMode="auto">
          <a:xfrm>
            <a:off x="1255713" y="719138"/>
            <a:ext cx="4800600" cy="3600450"/>
          </a:xfrm>
          <a:prstGeom prst="rect">
            <a:avLst/>
          </a:prstGeom>
          <a:solidFill>
            <a:srgbClr val="FFFFFF"/>
          </a:solidFill>
          <a:ln w="9525">
            <a:solidFill>
              <a:srgbClr val="000000"/>
            </a:solidFill>
            <a:miter lim="800000"/>
            <a:headEnd/>
            <a:tailEnd/>
          </a:ln>
          <a:effectLst/>
        </p:spPr>
        <p:txBody>
          <a:bodyPr wrap="none" anchor="ctr"/>
          <a:lstStyle/>
          <a:p>
            <a:endParaRPr lang="fo-FO"/>
          </a:p>
        </p:txBody>
      </p:sp>
      <p:sp>
        <p:nvSpPr>
          <p:cNvPr id="119811" name="Rectangle 3"/>
          <p:cNvSpPr txBox="1">
            <a:spLocks noGrp="1" noChangeArrowheads="1"/>
          </p:cNvSpPr>
          <p:nvPr>
            <p:ph type="body"/>
          </p:nvPr>
        </p:nvSpPr>
        <p:spPr bwMode="auto">
          <a:xfrm>
            <a:off x="963613" y="4576763"/>
            <a:ext cx="5387975" cy="4429125"/>
          </a:xfrm>
          <a:prstGeom prst="rect">
            <a:avLst/>
          </a:prstGeom>
          <a:solidFill>
            <a:srgbClr val="FFFFFF"/>
          </a:solidFill>
          <a:ln w="9360">
            <a:solidFill>
              <a:srgbClr val="000000"/>
            </a:solidFill>
            <a:miter lim="800000"/>
            <a:headEnd/>
            <a:tailEnd/>
          </a:ln>
        </p:spPr>
        <p:txBody>
          <a:bodyPr wrap="none" anchor="ctr"/>
          <a:lstStyle/>
          <a:p>
            <a:endParaRPr lang="da-DK"/>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A4830803-6BFB-4462-98EF-C4EEA0015AA9}" type="slidenum">
              <a:rPr lang="en-US"/>
              <a:pPr/>
              <a:t>56</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da-DK"/>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6102EEE0-25B8-4D9B-8A2B-62CAC953B6CA}" type="slidenum">
              <a:rPr lang="en-US"/>
              <a:pPr/>
              <a:t>57</a:t>
            </a:fld>
            <a:endParaRPr 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da-DK"/>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94C86C3-010C-4229-9569-1BFE5C5ACB26}" type="slidenum">
              <a:rPr lang="en-US"/>
              <a:pPr/>
              <a:t>58</a:t>
            </a:fld>
            <a:endParaRPr lang="en-US"/>
          </a:p>
        </p:txBody>
      </p:sp>
      <p:sp>
        <p:nvSpPr>
          <p:cNvPr id="120833"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7109230-4569-4CA2-9908-59FC2077E064}"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58</a:t>
            </a:fld>
            <a:endParaRPr lang="en-US" sz="1000" i="1">
              <a:solidFill>
                <a:srgbClr val="000000"/>
              </a:solidFill>
              <a:latin typeface="Times New Roman" pitchFamily="18" charset="0"/>
            </a:endParaRPr>
          </a:p>
        </p:txBody>
      </p:sp>
      <p:sp>
        <p:nvSpPr>
          <p:cNvPr id="120834" name="Text Box 2"/>
          <p:cNvSpPr txBox="1">
            <a:spLocks noChangeArrowheads="1"/>
          </p:cNvSpPr>
          <p:nvPr/>
        </p:nvSpPr>
        <p:spPr bwMode="auto">
          <a:xfrm>
            <a:off x="1219200" y="719138"/>
            <a:ext cx="4876800" cy="3602037"/>
          </a:xfrm>
          <a:prstGeom prst="rect">
            <a:avLst/>
          </a:prstGeom>
          <a:solidFill>
            <a:srgbClr val="FFFFFF"/>
          </a:solidFill>
          <a:ln w="9360">
            <a:solidFill>
              <a:srgbClr val="000000"/>
            </a:solidFill>
            <a:miter lim="800000"/>
            <a:headEnd/>
            <a:tailEnd/>
          </a:ln>
          <a:effectLst/>
        </p:spPr>
        <p:txBody>
          <a:bodyPr wrap="none" anchor="ctr"/>
          <a:lstStyle/>
          <a:p>
            <a:endParaRPr lang="fo-FO"/>
          </a:p>
        </p:txBody>
      </p:sp>
      <p:sp>
        <p:nvSpPr>
          <p:cNvPr id="120835" name="Rectangle 3"/>
          <p:cNvSpPr txBox="1">
            <a:spLocks noGrp="1" noChangeArrowheads="1"/>
          </p:cNvSpPr>
          <p:nvPr>
            <p:ph type="body"/>
          </p:nvPr>
        </p:nvSpPr>
        <p:spPr bwMode="auto">
          <a:xfrm>
            <a:off x="963613" y="4576763"/>
            <a:ext cx="5387975" cy="4419600"/>
          </a:xfrm>
          <a:prstGeom prst="rect">
            <a:avLst/>
          </a:prstGeom>
          <a:noFill/>
          <a:ln>
            <a:round/>
            <a:headEnd/>
            <a:tailEnd/>
          </a:ln>
        </p:spPr>
        <p:txBody>
          <a:bodyPr wrap="none" anchor="ctr"/>
          <a:lstStyle/>
          <a:p>
            <a:endParaRPr lang="da-DK"/>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A7C2D6FD-A979-46B6-A43B-72F7007E4D4A}" type="slidenum">
              <a:rPr lang="en-US"/>
              <a:pPr/>
              <a:t>59</a:t>
            </a:fld>
            <a:endParaRPr lang="en-US"/>
          </a:p>
        </p:txBody>
      </p:sp>
      <p:sp>
        <p:nvSpPr>
          <p:cNvPr id="121857"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C60252A-042E-4293-BF1E-FE1EE4C2198D}"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59</a:t>
            </a:fld>
            <a:endParaRPr lang="en-US" sz="1000" i="1">
              <a:solidFill>
                <a:srgbClr val="000000"/>
              </a:solidFill>
              <a:latin typeface="Times New Roman" pitchFamily="18" charset="0"/>
            </a:endParaRPr>
          </a:p>
        </p:txBody>
      </p:sp>
      <p:sp>
        <p:nvSpPr>
          <p:cNvPr id="121858" name="Text Box 2"/>
          <p:cNvSpPr txBox="1">
            <a:spLocks noChangeArrowheads="1"/>
          </p:cNvSpPr>
          <p:nvPr/>
        </p:nvSpPr>
        <p:spPr bwMode="auto">
          <a:xfrm>
            <a:off x="1219200" y="719138"/>
            <a:ext cx="4876800" cy="3602037"/>
          </a:xfrm>
          <a:prstGeom prst="rect">
            <a:avLst/>
          </a:prstGeom>
          <a:solidFill>
            <a:srgbClr val="FFFFFF"/>
          </a:solidFill>
          <a:ln w="9360">
            <a:solidFill>
              <a:srgbClr val="000000"/>
            </a:solidFill>
            <a:miter lim="800000"/>
            <a:headEnd/>
            <a:tailEnd/>
          </a:ln>
          <a:effectLst/>
        </p:spPr>
        <p:txBody>
          <a:bodyPr wrap="none" anchor="ctr"/>
          <a:lstStyle/>
          <a:p>
            <a:endParaRPr lang="fo-FO"/>
          </a:p>
        </p:txBody>
      </p:sp>
      <p:sp>
        <p:nvSpPr>
          <p:cNvPr id="121859" name="Rectangle 3"/>
          <p:cNvSpPr txBox="1">
            <a:spLocks noGrp="1" noChangeArrowheads="1"/>
          </p:cNvSpPr>
          <p:nvPr>
            <p:ph type="body"/>
          </p:nvPr>
        </p:nvSpPr>
        <p:spPr bwMode="auto">
          <a:xfrm>
            <a:off x="963613" y="4576763"/>
            <a:ext cx="5387975" cy="4419600"/>
          </a:xfrm>
          <a:prstGeom prst="rect">
            <a:avLst/>
          </a:prstGeom>
          <a:noFill/>
          <a:ln>
            <a:round/>
            <a:headEnd/>
            <a:tailEnd/>
          </a:ln>
        </p:spPr>
        <p:txBody>
          <a:bodyPr wrap="none" anchor="ctr"/>
          <a:lstStyle/>
          <a:p>
            <a:endParaRPr lang="da-D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6180EF7B-408D-4E90-B4A8-67375DAF4B64}" type="slidenum">
              <a:rPr lang="en-US"/>
              <a:pPr/>
              <a:t>6</a:t>
            </a:fld>
            <a:endParaRPr lang="en-US"/>
          </a:p>
        </p:txBody>
      </p:sp>
      <p:sp>
        <p:nvSpPr>
          <p:cNvPr id="71681"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8D52E3C-B28A-4B57-89F9-8DFD54B38CBA}"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a:t>
            </a:fld>
            <a:endParaRPr lang="en-US" sz="1000" i="1">
              <a:solidFill>
                <a:srgbClr val="000000"/>
              </a:solidFill>
              <a:latin typeface="Times New Roman" pitchFamily="18" charset="0"/>
            </a:endParaRPr>
          </a:p>
        </p:txBody>
      </p:sp>
      <p:sp>
        <p:nvSpPr>
          <p:cNvPr id="71682" name="Text Box 2"/>
          <p:cNvSpPr txBox="1">
            <a:spLocks noChangeArrowheads="1"/>
          </p:cNvSpPr>
          <p:nvPr/>
        </p:nvSpPr>
        <p:spPr bwMode="auto">
          <a:xfrm>
            <a:off x="1219200" y="719138"/>
            <a:ext cx="4876800" cy="3602037"/>
          </a:xfrm>
          <a:prstGeom prst="rect">
            <a:avLst/>
          </a:prstGeom>
          <a:solidFill>
            <a:srgbClr val="FFFFFF"/>
          </a:solidFill>
          <a:ln w="9360">
            <a:solidFill>
              <a:srgbClr val="000000"/>
            </a:solidFill>
            <a:miter lim="800000"/>
            <a:headEnd/>
            <a:tailEnd/>
          </a:ln>
          <a:effectLst/>
        </p:spPr>
        <p:txBody>
          <a:bodyPr wrap="none" anchor="ctr"/>
          <a:lstStyle/>
          <a:p>
            <a:endParaRPr lang="fo-FO"/>
          </a:p>
        </p:txBody>
      </p:sp>
      <p:sp>
        <p:nvSpPr>
          <p:cNvPr id="71683" name="Rectangle 3"/>
          <p:cNvSpPr txBox="1">
            <a:spLocks noGrp="1" noChangeArrowheads="1"/>
          </p:cNvSpPr>
          <p:nvPr>
            <p:ph type="body"/>
          </p:nvPr>
        </p:nvSpPr>
        <p:spPr bwMode="auto">
          <a:xfrm>
            <a:off x="963613" y="4576763"/>
            <a:ext cx="5387975" cy="4419600"/>
          </a:xfrm>
          <a:prstGeom prst="rect">
            <a:avLst/>
          </a:prstGeom>
          <a:noFill/>
          <a:ln>
            <a:round/>
            <a:headEnd/>
            <a:tailEnd/>
          </a:ln>
        </p:spPr>
        <p:txBody>
          <a:bodyPr wrap="none" anchor="ctr"/>
          <a:lstStyle/>
          <a:p>
            <a:endParaRPr lang="da-DK"/>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5F3F1E2-EA37-486A-97CF-24182F17180B}" type="slidenum">
              <a:rPr lang="en-US"/>
              <a:pPr/>
              <a:t>60</a:t>
            </a:fld>
            <a:endParaRPr lang="en-US"/>
          </a:p>
        </p:txBody>
      </p:sp>
      <p:sp>
        <p:nvSpPr>
          <p:cNvPr id="122881"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A8790BA-5D51-4406-8ABC-5A95943E3B5F}"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60</a:t>
            </a:fld>
            <a:endParaRPr lang="en-US" sz="1000" i="1">
              <a:solidFill>
                <a:srgbClr val="000000"/>
              </a:solidFill>
              <a:latin typeface="Times New Roman" pitchFamily="18" charset="0"/>
            </a:endParaRPr>
          </a:p>
        </p:txBody>
      </p:sp>
      <p:sp>
        <p:nvSpPr>
          <p:cNvPr id="122882" name="Text Box 2"/>
          <p:cNvSpPr txBox="1">
            <a:spLocks noChangeArrowheads="1"/>
          </p:cNvSpPr>
          <p:nvPr/>
        </p:nvSpPr>
        <p:spPr bwMode="auto">
          <a:xfrm>
            <a:off x="1219200" y="719138"/>
            <a:ext cx="4876800" cy="3602037"/>
          </a:xfrm>
          <a:prstGeom prst="rect">
            <a:avLst/>
          </a:prstGeom>
          <a:solidFill>
            <a:srgbClr val="FFFFFF"/>
          </a:solidFill>
          <a:ln w="9360">
            <a:solidFill>
              <a:srgbClr val="000000"/>
            </a:solidFill>
            <a:miter lim="800000"/>
            <a:headEnd/>
            <a:tailEnd/>
          </a:ln>
          <a:effectLst/>
        </p:spPr>
        <p:txBody>
          <a:bodyPr wrap="none" anchor="ctr"/>
          <a:lstStyle/>
          <a:p>
            <a:endParaRPr lang="fo-FO"/>
          </a:p>
        </p:txBody>
      </p:sp>
      <p:sp>
        <p:nvSpPr>
          <p:cNvPr id="122883" name="Text Box 3"/>
          <p:cNvSpPr txBox="1">
            <a:spLocks noGrp="1" noChangeArrowheads="1"/>
          </p:cNvSpPr>
          <p:nvPr>
            <p:ph type="body"/>
          </p:nvPr>
        </p:nvSpPr>
        <p:spPr bwMode="auto">
          <a:xfrm>
            <a:off x="731838" y="4559300"/>
            <a:ext cx="5851525" cy="4421188"/>
          </a:xfrm>
          <a:prstGeom prst="rect">
            <a:avLst/>
          </a:prstGeom>
          <a:noFill/>
          <a:ln>
            <a:round/>
            <a:headEnd/>
            <a:tailEnd/>
          </a:ln>
        </p:spPr>
        <p:txBody>
          <a:bodyPr lIns="92160" tIns="46080" rIns="92160" bIns="46080" anchor="ctr"/>
          <a:lstStyle/>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a-DK">
              <a:ea typeface="Arial Unicode MS" pitchFamily="34" charset="-128"/>
              <a:cs typeface="Arial Unicode MS" pitchFamily="34" charset="-128"/>
            </a:endParaRP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a-DK">
              <a:ea typeface="Arial Unicode MS" pitchFamily="34" charset="-128"/>
              <a:cs typeface="Arial Unicode MS" pitchFamily="34"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63E3A2BB-EC45-40C8-AB2F-E6424196E17D}" type="slidenum">
              <a:rPr lang="en-US"/>
              <a:pPr/>
              <a:t>61</a:t>
            </a:fld>
            <a:endParaRPr lang="en-US"/>
          </a:p>
        </p:txBody>
      </p:sp>
      <p:sp>
        <p:nvSpPr>
          <p:cNvPr id="124929"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8D1DFDB-2532-4AE7-99E3-8354F94FEDD3}"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61</a:t>
            </a:fld>
            <a:endParaRPr lang="en-US" sz="1000" i="1">
              <a:solidFill>
                <a:srgbClr val="000000"/>
              </a:solidFill>
              <a:latin typeface="Times New Roman" pitchFamily="18" charset="0"/>
            </a:endParaRPr>
          </a:p>
        </p:txBody>
      </p:sp>
      <p:sp>
        <p:nvSpPr>
          <p:cNvPr id="124930" name="Text Box 2"/>
          <p:cNvSpPr txBox="1">
            <a:spLocks noChangeArrowheads="1"/>
          </p:cNvSpPr>
          <p:nvPr/>
        </p:nvSpPr>
        <p:spPr bwMode="auto">
          <a:xfrm>
            <a:off x="1255713" y="719138"/>
            <a:ext cx="4800600" cy="3600450"/>
          </a:xfrm>
          <a:prstGeom prst="rect">
            <a:avLst/>
          </a:prstGeom>
          <a:solidFill>
            <a:srgbClr val="FFFFFF"/>
          </a:solidFill>
          <a:ln w="9525">
            <a:solidFill>
              <a:srgbClr val="000000"/>
            </a:solidFill>
            <a:miter lim="800000"/>
            <a:headEnd/>
            <a:tailEnd/>
          </a:ln>
          <a:effectLst/>
        </p:spPr>
        <p:txBody>
          <a:bodyPr wrap="none" anchor="ctr"/>
          <a:lstStyle/>
          <a:p>
            <a:endParaRPr lang="fo-FO"/>
          </a:p>
        </p:txBody>
      </p:sp>
      <p:sp>
        <p:nvSpPr>
          <p:cNvPr id="124931" name="Rectangle 3"/>
          <p:cNvSpPr txBox="1">
            <a:spLocks noGrp="1" noChangeArrowheads="1"/>
          </p:cNvSpPr>
          <p:nvPr>
            <p:ph type="body"/>
          </p:nvPr>
        </p:nvSpPr>
        <p:spPr bwMode="auto">
          <a:xfrm>
            <a:off x="963613" y="4576763"/>
            <a:ext cx="5387975" cy="4419600"/>
          </a:xfrm>
          <a:prstGeom prst="rect">
            <a:avLst/>
          </a:prstGeom>
          <a:noFill/>
          <a:ln>
            <a:round/>
            <a:headEnd/>
            <a:tailEnd/>
          </a:ln>
        </p:spPr>
        <p:txBody>
          <a:bodyPr wrap="none" anchor="ctr"/>
          <a:lstStyle/>
          <a:p>
            <a:endParaRPr lang="da-DK"/>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3AAAD8F6-57AA-49F4-910F-6C2FB949602E}" type="slidenum">
              <a:rPr lang="en-US"/>
              <a:pPr/>
              <a:t>62</a:t>
            </a:fld>
            <a:endParaRPr lang="en-US"/>
          </a:p>
        </p:txBody>
      </p:sp>
      <p:sp>
        <p:nvSpPr>
          <p:cNvPr id="125953"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CB2013F-074C-4F43-A16E-28A051C3A8C7}"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62</a:t>
            </a:fld>
            <a:endParaRPr lang="en-US" sz="1000" i="1">
              <a:solidFill>
                <a:srgbClr val="000000"/>
              </a:solidFill>
              <a:latin typeface="Times New Roman" pitchFamily="18" charset="0"/>
            </a:endParaRPr>
          </a:p>
        </p:txBody>
      </p:sp>
      <p:sp>
        <p:nvSpPr>
          <p:cNvPr id="125954" name="Text Box 2"/>
          <p:cNvSpPr txBox="1">
            <a:spLocks noChangeArrowheads="1"/>
          </p:cNvSpPr>
          <p:nvPr/>
        </p:nvSpPr>
        <p:spPr bwMode="auto">
          <a:xfrm>
            <a:off x="1219200" y="719138"/>
            <a:ext cx="4876800" cy="3602037"/>
          </a:xfrm>
          <a:prstGeom prst="rect">
            <a:avLst/>
          </a:prstGeom>
          <a:solidFill>
            <a:srgbClr val="FFFFFF"/>
          </a:solidFill>
          <a:ln w="9360">
            <a:solidFill>
              <a:srgbClr val="000000"/>
            </a:solidFill>
            <a:miter lim="800000"/>
            <a:headEnd/>
            <a:tailEnd/>
          </a:ln>
          <a:effectLst/>
        </p:spPr>
        <p:txBody>
          <a:bodyPr wrap="none" anchor="ctr"/>
          <a:lstStyle/>
          <a:p>
            <a:endParaRPr lang="fo-FO"/>
          </a:p>
        </p:txBody>
      </p:sp>
      <p:sp>
        <p:nvSpPr>
          <p:cNvPr id="125955" name="Rectangle 3"/>
          <p:cNvSpPr txBox="1">
            <a:spLocks noGrp="1" noChangeArrowheads="1"/>
          </p:cNvSpPr>
          <p:nvPr>
            <p:ph type="body"/>
          </p:nvPr>
        </p:nvSpPr>
        <p:spPr bwMode="auto">
          <a:xfrm>
            <a:off x="963613" y="4576763"/>
            <a:ext cx="5387975" cy="4419600"/>
          </a:xfrm>
          <a:prstGeom prst="rect">
            <a:avLst/>
          </a:prstGeom>
          <a:noFill/>
          <a:ln>
            <a:round/>
            <a:headEnd/>
            <a:tailEnd/>
          </a:ln>
        </p:spPr>
        <p:txBody>
          <a:bodyPr wrap="none" anchor="ctr"/>
          <a:lstStyle/>
          <a:p>
            <a:endParaRPr lang="da-DK"/>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8ADA49FD-BF77-4675-B60C-EC76D984A4EB}" type="slidenum">
              <a:rPr lang="en-US"/>
              <a:pPr/>
              <a:t>63</a:t>
            </a:fld>
            <a:endParaRPr lang="en-US"/>
          </a:p>
        </p:txBody>
      </p:sp>
      <p:sp>
        <p:nvSpPr>
          <p:cNvPr id="126977"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A189D38-7D8D-448F-92B7-9C4AD23026AA}"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63</a:t>
            </a:fld>
            <a:endParaRPr lang="en-US" sz="1000" i="1">
              <a:solidFill>
                <a:srgbClr val="000000"/>
              </a:solidFill>
              <a:latin typeface="Times New Roman" pitchFamily="18" charset="0"/>
            </a:endParaRPr>
          </a:p>
        </p:txBody>
      </p:sp>
      <p:sp>
        <p:nvSpPr>
          <p:cNvPr id="126978" name="Text Box 2"/>
          <p:cNvSpPr txBox="1">
            <a:spLocks noChangeArrowheads="1"/>
          </p:cNvSpPr>
          <p:nvPr/>
        </p:nvSpPr>
        <p:spPr bwMode="auto">
          <a:xfrm>
            <a:off x="1255713" y="719138"/>
            <a:ext cx="4800600" cy="3600450"/>
          </a:xfrm>
          <a:prstGeom prst="rect">
            <a:avLst/>
          </a:prstGeom>
          <a:solidFill>
            <a:srgbClr val="FFFFFF"/>
          </a:solidFill>
          <a:ln w="9525">
            <a:solidFill>
              <a:srgbClr val="000000"/>
            </a:solidFill>
            <a:miter lim="800000"/>
            <a:headEnd/>
            <a:tailEnd/>
          </a:ln>
          <a:effectLst/>
        </p:spPr>
        <p:txBody>
          <a:bodyPr wrap="none" anchor="ctr"/>
          <a:lstStyle/>
          <a:p>
            <a:endParaRPr lang="fo-FO"/>
          </a:p>
        </p:txBody>
      </p:sp>
      <p:sp>
        <p:nvSpPr>
          <p:cNvPr id="126979" name="Rectangle 3"/>
          <p:cNvSpPr txBox="1">
            <a:spLocks noGrp="1" noChangeArrowheads="1"/>
          </p:cNvSpPr>
          <p:nvPr>
            <p:ph type="body"/>
          </p:nvPr>
        </p:nvSpPr>
        <p:spPr bwMode="auto">
          <a:xfrm>
            <a:off x="963613" y="4576763"/>
            <a:ext cx="5387975" cy="4429125"/>
          </a:xfrm>
          <a:prstGeom prst="rect">
            <a:avLst/>
          </a:prstGeom>
          <a:solidFill>
            <a:srgbClr val="FFFFFF"/>
          </a:solidFill>
          <a:ln w="9360">
            <a:solidFill>
              <a:srgbClr val="000000"/>
            </a:solidFill>
            <a:miter lim="800000"/>
            <a:headEnd/>
            <a:tailEnd/>
          </a:ln>
        </p:spPr>
        <p:txBody>
          <a:bodyPr wrap="none" anchor="ctr"/>
          <a:lstStyle/>
          <a:p>
            <a:endParaRPr lang="da-DK"/>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3D1C3EDD-0EF5-459F-9760-D82F386AE8F9}" type="slidenum">
              <a:rPr lang="en-US"/>
              <a:pPr/>
              <a:t>64</a:t>
            </a:fld>
            <a:endParaRPr lang="en-US"/>
          </a:p>
        </p:txBody>
      </p:sp>
      <p:sp>
        <p:nvSpPr>
          <p:cNvPr id="128001"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E0FA74F-7164-49FF-9EF7-4F40075F8D60}"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64</a:t>
            </a:fld>
            <a:endParaRPr lang="en-US" sz="1000" i="1">
              <a:solidFill>
                <a:srgbClr val="000000"/>
              </a:solidFill>
              <a:latin typeface="Times New Roman" pitchFamily="18" charset="0"/>
            </a:endParaRPr>
          </a:p>
        </p:txBody>
      </p:sp>
      <p:sp>
        <p:nvSpPr>
          <p:cNvPr id="128002" name="Text Box 2"/>
          <p:cNvSpPr txBox="1">
            <a:spLocks noChangeArrowheads="1"/>
          </p:cNvSpPr>
          <p:nvPr/>
        </p:nvSpPr>
        <p:spPr bwMode="auto">
          <a:xfrm>
            <a:off x="1255713" y="719138"/>
            <a:ext cx="4800600" cy="3600450"/>
          </a:xfrm>
          <a:prstGeom prst="rect">
            <a:avLst/>
          </a:prstGeom>
          <a:solidFill>
            <a:srgbClr val="FFFFFF"/>
          </a:solidFill>
          <a:ln w="9525">
            <a:solidFill>
              <a:srgbClr val="000000"/>
            </a:solidFill>
            <a:miter lim="800000"/>
            <a:headEnd/>
            <a:tailEnd/>
          </a:ln>
          <a:effectLst/>
        </p:spPr>
        <p:txBody>
          <a:bodyPr wrap="none" anchor="ctr"/>
          <a:lstStyle/>
          <a:p>
            <a:endParaRPr lang="fo-FO"/>
          </a:p>
        </p:txBody>
      </p:sp>
      <p:sp>
        <p:nvSpPr>
          <p:cNvPr id="128003" name="Rectangle 3"/>
          <p:cNvSpPr txBox="1">
            <a:spLocks noGrp="1" noChangeArrowheads="1"/>
          </p:cNvSpPr>
          <p:nvPr>
            <p:ph type="body"/>
          </p:nvPr>
        </p:nvSpPr>
        <p:spPr bwMode="auto">
          <a:xfrm>
            <a:off x="963613" y="4576763"/>
            <a:ext cx="5387975" cy="4429125"/>
          </a:xfrm>
          <a:prstGeom prst="rect">
            <a:avLst/>
          </a:prstGeom>
          <a:solidFill>
            <a:srgbClr val="FFFFFF"/>
          </a:solidFill>
          <a:ln w="9360">
            <a:solidFill>
              <a:srgbClr val="000000"/>
            </a:solidFill>
            <a:miter lim="800000"/>
            <a:headEnd/>
            <a:tailEnd/>
          </a:ln>
        </p:spPr>
        <p:txBody>
          <a:bodyPr wrap="none" anchor="ctr"/>
          <a:lstStyle/>
          <a:p>
            <a:endParaRPr lang="da-DK"/>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ED1D3465-3630-48AF-8287-5A46A47C1F6C}" type="slidenum">
              <a:rPr lang="en-US"/>
              <a:pPr/>
              <a:t>65</a:t>
            </a:fld>
            <a:endParaRPr lang="en-US"/>
          </a:p>
        </p:txBody>
      </p:sp>
      <p:sp>
        <p:nvSpPr>
          <p:cNvPr id="129025"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88680DD-2B12-4CA6-932B-556C155D42D9}"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65</a:t>
            </a:fld>
            <a:endParaRPr lang="en-US" sz="1000" i="1">
              <a:solidFill>
                <a:srgbClr val="000000"/>
              </a:solidFill>
              <a:latin typeface="Times New Roman" pitchFamily="18" charset="0"/>
            </a:endParaRPr>
          </a:p>
        </p:txBody>
      </p:sp>
      <p:sp>
        <p:nvSpPr>
          <p:cNvPr id="129026" name="Text Box 2"/>
          <p:cNvSpPr txBox="1">
            <a:spLocks noChangeArrowheads="1"/>
          </p:cNvSpPr>
          <p:nvPr/>
        </p:nvSpPr>
        <p:spPr bwMode="auto">
          <a:xfrm>
            <a:off x="1255713" y="719138"/>
            <a:ext cx="4800600" cy="3600450"/>
          </a:xfrm>
          <a:prstGeom prst="rect">
            <a:avLst/>
          </a:prstGeom>
          <a:solidFill>
            <a:srgbClr val="FFFFFF"/>
          </a:solidFill>
          <a:ln w="9525">
            <a:solidFill>
              <a:srgbClr val="000000"/>
            </a:solidFill>
            <a:miter lim="800000"/>
            <a:headEnd/>
            <a:tailEnd/>
          </a:ln>
          <a:effectLst/>
        </p:spPr>
        <p:txBody>
          <a:bodyPr wrap="none" anchor="ctr"/>
          <a:lstStyle/>
          <a:p>
            <a:endParaRPr lang="fo-FO"/>
          </a:p>
        </p:txBody>
      </p:sp>
      <p:sp>
        <p:nvSpPr>
          <p:cNvPr id="129027" name="Rectangle 3"/>
          <p:cNvSpPr txBox="1">
            <a:spLocks noGrp="1" noChangeArrowheads="1"/>
          </p:cNvSpPr>
          <p:nvPr>
            <p:ph type="body"/>
          </p:nvPr>
        </p:nvSpPr>
        <p:spPr bwMode="auto">
          <a:xfrm>
            <a:off x="963613" y="4576763"/>
            <a:ext cx="5387975" cy="4429125"/>
          </a:xfrm>
          <a:prstGeom prst="rect">
            <a:avLst/>
          </a:prstGeom>
          <a:solidFill>
            <a:srgbClr val="FFFFFF"/>
          </a:solidFill>
          <a:ln w="9360">
            <a:solidFill>
              <a:srgbClr val="000000"/>
            </a:solidFill>
            <a:miter lim="800000"/>
            <a:headEnd/>
            <a:tailEnd/>
          </a:ln>
        </p:spPr>
        <p:txBody>
          <a:bodyPr wrap="none" anchor="ctr"/>
          <a:lstStyle/>
          <a:p>
            <a:endParaRPr lang="da-DK"/>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0BD15D83-6661-4D64-81EA-2EE253B28510}" type="slidenum">
              <a:rPr lang="en-US"/>
              <a:pPr/>
              <a:t>7</a:t>
            </a:fld>
            <a:endParaRPr lang="en-US"/>
          </a:p>
        </p:txBody>
      </p:sp>
      <p:sp>
        <p:nvSpPr>
          <p:cNvPr id="72705"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BF380C3-06C6-478C-A8D7-505E87F34782}"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7</a:t>
            </a:fld>
            <a:endParaRPr lang="en-US" sz="1000" i="1">
              <a:solidFill>
                <a:srgbClr val="000000"/>
              </a:solidFill>
              <a:latin typeface="Times New Roman" pitchFamily="18" charset="0"/>
            </a:endParaRPr>
          </a:p>
        </p:txBody>
      </p:sp>
      <p:sp>
        <p:nvSpPr>
          <p:cNvPr id="72706" name="Text Box 2"/>
          <p:cNvSpPr txBox="1">
            <a:spLocks noChangeArrowheads="1"/>
          </p:cNvSpPr>
          <p:nvPr/>
        </p:nvSpPr>
        <p:spPr bwMode="auto">
          <a:xfrm>
            <a:off x="1219200" y="719138"/>
            <a:ext cx="4876800" cy="3602037"/>
          </a:xfrm>
          <a:prstGeom prst="rect">
            <a:avLst/>
          </a:prstGeom>
          <a:solidFill>
            <a:srgbClr val="FFFFFF"/>
          </a:solidFill>
          <a:ln w="9360">
            <a:solidFill>
              <a:srgbClr val="000000"/>
            </a:solidFill>
            <a:miter lim="800000"/>
            <a:headEnd/>
            <a:tailEnd/>
          </a:ln>
          <a:effectLst/>
        </p:spPr>
        <p:txBody>
          <a:bodyPr wrap="none" anchor="ctr"/>
          <a:lstStyle/>
          <a:p>
            <a:endParaRPr lang="fo-FO"/>
          </a:p>
        </p:txBody>
      </p:sp>
      <p:sp>
        <p:nvSpPr>
          <p:cNvPr id="72707" name="Rectangle 3"/>
          <p:cNvSpPr txBox="1">
            <a:spLocks noGrp="1" noChangeArrowheads="1"/>
          </p:cNvSpPr>
          <p:nvPr>
            <p:ph type="body"/>
          </p:nvPr>
        </p:nvSpPr>
        <p:spPr bwMode="auto">
          <a:xfrm>
            <a:off x="963613" y="4576763"/>
            <a:ext cx="5387975" cy="4419600"/>
          </a:xfrm>
          <a:prstGeom prst="rect">
            <a:avLst/>
          </a:prstGeom>
          <a:noFill/>
          <a:ln>
            <a:round/>
            <a:headEnd/>
            <a:tailEnd/>
          </a:ln>
        </p:spPr>
        <p:txBody>
          <a:bodyPr wrap="none" anchor="ctr"/>
          <a:lstStyle/>
          <a:p>
            <a:endParaRPr lang="da-D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C735A01B-EFAE-4E4F-9D1C-51D7474A840D}" type="slidenum">
              <a:rPr lang="en-US"/>
              <a:pPr/>
              <a:t>8</a:t>
            </a:fld>
            <a:endParaRPr lang="en-US"/>
          </a:p>
        </p:txBody>
      </p:sp>
      <p:sp>
        <p:nvSpPr>
          <p:cNvPr id="73729"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B31BA31-090D-4287-882B-4C1A0BCA95AA}"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8</a:t>
            </a:fld>
            <a:endParaRPr lang="en-US" sz="1000" i="1">
              <a:solidFill>
                <a:srgbClr val="000000"/>
              </a:solidFill>
              <a:latin typeface="Times New Roman" pitchFamily="18" charset="0"/>
            </a:endParaRPr>
          </a:p>
        </p:txBody>
      </p:sp>
      <p:sp>
        <p:nvSpPr>
          <p:cNvPr id="73730" name="Text Box 2"/>
          <p:cNvSpPr txBox="1">
            <a:spLocks noChangeArrowheads="1"/>
          </p:cNvSpPr>
          <p:nvPr/>
        </p:nvSpPr>
        <p:spPr bwMode="auto">
          <a:xfrm>
            <a:off x="1230313" y="704850"/>
            <a:ext cx="4854575" cy="3641725"/>
          </a:xfrm>
          <a:prstGeom prst="rect">
            <a:avLst/>
          </a:prstGeom>
          <a:solidFill>
            <a:srgbClr val="FFFFFF"/>
          </a:solidFill>
          <a:ln w="9525">
            <a:solidFill>
              <a:srgbClr val="000000"/>
            </a:solidFill>
            <a:miter lim="800000"/>
            <a:headEnd/>
            <a:tailEnd/>
          </a:ln>
          <a:effectLst/>
        </p:spPr>
        <p:txBody>
          <a:bodyPr wrap="none" anchor="ctr"/>
          <a:lstStyle/>
          <a:p>
            <a:endParaRPr lang="fo-FO"/>
          </a:p>
        </p:txBody>
      </p:sp>
      <p:sp>
        <p:nvSpPr>
          <p:cNvPr id="73731" name="Rectangle 3"/>
          <p:cNvSpPr txBox="1">
            <a:spLocks noGrp="1" noChangeArrowheads="1"/>
          </p:cNvSpPr>
          <p:nvPr>
            <p:ph type="body"/>
          </p:nvPr>
        </p:nvSpPr>
        <p:spPr bwMode="auto">
          <a:xfrm>
            <a:off x="963613" y="4576763"/>
            <a:ext cx="5387975" cy="4419600"/>
          </a:xfrm>
          <a:prstGeom prst="rect">
            <a:avLst/>
          </a:prstGeom>
          <a:noFill/>
          <a:ln>
            <a:round/>
            <a:headEnd/>
            <a:tailEnd/>
          </a:ln>
        </p:spPr>
        <p:txBody>
          <a:bodyPr wrap="none" anchor="ctr"/>
          <a:lstStyle/>
          <a:p>
            <a:endParaRPr lang="da-DK"/>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D9DDF09A-CD77-4CEE-AA06-1915BE7D7C37}" type="slidenum">
              <a:rPr lang="en-US"/>
              <a:pPr/>
              <a:t>9</a:t>
            </a:fld>
            <a:endParaRPr lang="en-US"/>
          </a:p>
        </p:txBody>
      </p:sp>
      <p:sp>
        <p:nvSpPr>
          <p:cNvPr id="74753" name="Text Box 1"/>
          <p:cNvSpPr txBox="1">
            <a:spLocks noChangeArrowheads="1"/>
          </p:cNvSpPr>
          <p:nvPr/>
        </p:nvSpPr>
        <p:spPr bwMode="auto">
          <a:xfrm>
            <a:off x="4162425" y="9126538"/>
            <a:ext cx="3114675" cy="446087"/>
          </a:xfrm>
          <a:prstGeom prst="rect">
            <a:avLst/>
          </a:prstGeom>
          <a:noFill/>
          <a:ln w="9525">
            <a:noFill/>
            <a:round/>
            <a:headEnd/>
            <a:tailEnd/>
          </a:ln>
          <a:effectLst/>
        </p:spPr>
        <p:txBody>
          <a:bodyPr lIns="19080" tIns="0" rIns="1908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E526A1B-703F-4D64-99E3-85D5CAA3178B}" type="slidenum">
              <a:rPr lang="en-US" sz="1000" i="1">
                <a:solidFill>
                  <a:srgbClr val="000000"/>
                </a:solidFill>
                <a:latin typeface="Times New Roman"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9</a:t>
            </a:fld>
            <a:endParaRPr lang="en-US" sz="1000" i="1">
              <a:solidFill>
                <a:srgbClr val="000000"/>
              </a:solidFill>
              <a:latin typeface="Times New Roman" pitchFamily="18" charset="0"/>
            </a:endParaRPr>
          </a:p>
        </p:txBody>
      </p:sp>
      <p:sp>
        <p:nvSpPr>
          <p:cNvPr id="74754" name="Text Box 2"/>
          <p:cNvSpPr txBox="1">
            <a:spLocks noChangeArrowheads="1"/>
          </p:cNvSpPr>
          <p:nvPr/>
        </p:nvSpPr>
        <p:spPr bwMode="auto">
          <a:xfrm>
            <a:off x="1219200" y="719138"/>
            <a:ext cx="4876800" cy="3602037"/>
          </a:xfrm>
          <a:prstGeom prst="rect">
            <a:avLst/>
          </a:prstGeom>
          <a:solidFill>
            <a:srgbClr val="FFFFFF"/>
          </a:solidFill>
          <a:ln w="9360">
            <a:solidFill>
              <a:srgbClr val="000000"/>
            </a:solidFill>
            <a:miter lim="800000"/>
            <a:headEnd/>
            <a:tailEnd/>
          </a:ln>
          <a:effectLst/>
        </p:spPr>
        <p:txBody>
          <a:bodyPr wrap="none" anchor="ctr"/>
          <a:lstStyle/>
          <a:p>
            <a:endParaRPr lang="fo-FO"/>
          </a:p>
        </p:txBody>
      </p:sp>
      <p:sp>
        <p:nvSpPr>
          <p:cNvPr id="74755" name="Rectangle 3"/>
          <p:cNvSpPr txBox="1">
            <a:spLocks noGrp="1" noChangeArrowheads="1"/>
          </p:cNvSpPr>
          <p:nvPr>
            <p:ph type="body"/>
          </p:nvPr>
        </p:nvSpPr>
        <p:spPr bwMode="auto">
          <a:xfrm>
            <a:off x="963613" y="4576763"/>
            <a:ext cx="5387975" cy="4419600"/>
          </a:xfrm>
          <a:prstGeom prst="rect">
            <a:avLst/>
          </a:prstGeom>
          <a:noFill/>
          <a:ln>
            <a:round/>
            <a:headEnd/>
            <a:tailEnd/>
          </a:ln>
        </p:spPr>
        <p:txBody>
          <a:bodyPr wrap="none" anchor="ctr"/>
          <a:lstStyle/>
          <a:p>
            <a:endParaRPr lang="da-D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fo-FO"/>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fo-FO"/>
          </a:p>
        </p:txBody>
      </p:sp>
      <p:sp>
        <p:nvSpPr>
          <p:cNvPr id="4" name="Pladsholder til dato 3"/>
          <p:cNvSpPr>
            <a:spLocks noGrp="1"/>
          </p:cNvSpPr>
          <p:nvPr>
            <p:ph type="dt" idx="10"/>
          </p:nvPr>
        </p:nvSpPr>
        <p:spPr/>
        <p:txBody>
          <a:bodyPr/>
          <a:lstStyle>
            <a:lvl1pPr>
              <a:defRPr/>
            </a:lvl1pPr>
          </a:lstStyle>
          <a:p>
            <a:r>
              <a:rPr lang="fo-FO" smtClean="0"/>
              <a:t>17-08-2009</a:t>
            </a:r>
            <a:endParaRPr lang="en-US"/>
          </a:p>
        </p:txBody>
      </p:sp>
      <p:sp>
        <p:nvSpPr>
          <p:cNvPr id="5" name="Pladsholder til sidefod 4"/>
          <p:cNvSpPr>
            <a:spLocks noGrp="1"/>
          </p:cNvSpPr>
          <p:nvPr>
            <p:ph type="ftr" idx="11"/>
          </p:nvPr>
        </p:nvSpPr>
        <p:spPr/>
        <p:txBody>
          <a:bodyPr/>
          <a:lstStyle>
            <a:lvl1pPr>
              <a:defRPr/>
            </a:lvl1pPr>
          </a:lstStyle>
          <a:p>
            <a:r>
              <a:rPr lang="da-DK"/>
              <a:t>Makrelur hvussu er støðan ?</a:t>
            </a:r>
          </a:p>
        </p:txBody>
      </p:sp>
      <p:sp>
        <p:nvSpPr>
          <p:cNvPr id="6" name="Pladsholder til diasnummer 5"/>
          <p:cNvSpPr>
            <a:spLocks noGrp="1"/>
          </p:cNvSpPr>
          <p:nvPr>
            <p:ph type="sldNum" idx="12"/>
          </p:nvPr>
        </p:nvSpPr>
        <p:spPr/>
        <p:txBody>
          <a:bodyPr/>
          <a:lstStyle>
            <a:lvl1pPr>
              <a:defRPr/>
            </a:lvl1pPr>
          </a:lstStyle>
          <a:p>
            <a:fld id="{1E16DF28-6B3B-46C3-B67C-942B4F4A86FD}" type="slidenum">
              <a:rPr lang="da-DK"/>
              <a:pPr/>
              <a:t>‹nr.›</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fo-FO"/>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fo-FO"/>
          </a:p>
        </p:txBody>
      </p:sp>
      <p:sp>
        <p:nvSpPr>
          <p:cNvPr id="4" name="Pladsholder til dato 3"/>
          <p:cNvSpPr>
            <a:spLocks noGrp="1"/>
          </p:cNvSpPr>
          <p:nvPr>
            <p:ph type="dt" idx="10"/>
          </p:nvPr>
        </p:nvSpPr>
        <p:spPr/>
        <p:txBody>
          <a:bodyPr/>
          <a:lstStyle>
            <a:lvl1pPr>
              <a:defRPr/>
            </a:lvl1pPr>
          </a:lstStyle>
          <a:p>
            <a:r>
              <a:rPr lang="fo-FO" smtClean="0"/>
              <a:t>17-08-2009</a:t>
            </a:r>
            <a:endParaRPr lang="en-US"/>
          </a:p>
        </p:txBody>
      </p:sp>
      <p:sp>
        <p:nvSpPr>
          <p:cNvPr id="5" name="Pladsholder til sidefod 4"/>
          <p:cNvSpPr>
            <a:spLocks noGrp="1"/>
          </p:cNvSpPr>
          <p:nvPr>
            <p:ph type="ftr" idx="11"/>
          </p:nvPr>
        </p:nvSpPr>
        <p:spPr/>
        <p:txBody>
          <a:bodyPr/>
          <a:lstStyle>
            <a:lvl1pPr>
              <a:defRPr/>
            </a:lvl1pPr>
          </a:lstStyle>
          <a:p>
            <a:r>
              <a:rPr lang="da-DK"/>
              <a:t>Makrelur hvussu er støðan ?</a:t>
            </a:r>
          </a:p>
        </p:txBody>
      </p:sp>
      <p:sp>
        <p:nvSpPr>
          <p:cNvPr id="6" name="Pladsholder til diasnummer 5"/>
          <p:cNvSpPr>
            <a:spLocks noGrp="1"/>
          </p:cNvSpPr>
          <p:nvPr>
            <p:ph type="sldNum" idx="12"/>
          </p:nvPr>
        </p:nvSpPr>
        <p:spPr/>
        <p:txBody>
          <a:bodyPr/>
          <a:lstStyle>
            <a:lvl1pPr>
              <a:defRPr/>
            </a:lvl1pPr>
          </a:lstStyle>
          <a:p>
            <a:fld id="{6EFCD695-E516-4742-8AE2-1E1CB3A0F9A2}" type="slidenum">
              <a:rPr lang="da-DK"/>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10350" y="12700"/>
            <a:ext cx="1998663" cy="6126163"/>
          </a:xfrm>
        </p:spPr>
        <p:txBody>
          <a:bodyPr vert="eaVert"/>
          <a:lstStyle/>
          <a:p>
            <a:r>
              <a:rPr lang="da-DK" smtClean="0"/>
              <a:t>Klik for at redigere titeltypografi i masteren</a:t>
            </a:r>
            <a:endParaRPr lang="fo-FO"/>
          </a:p>
        </p:txBody>
      </p:sp>
      <p:sp>
        <p:nvSpPr>
          <p:cNvPr id="3" name="Pladsholder til lodret titel 2"/>
          <p:cNvSpPr>
            <a:spLocks noGrp="1"/>
          </p:cNvSpPr>
          <p:nvPr>
            <p:ph type="body" orient="vert" idx="1"/>
          </p:nvPr>
        </p:nvSpPr>
        <p:spPr>
          <a:xfrm>
            <a:off x="609600" y="12700"/>
            <a:ext cx="5848350" cy="6126163"/>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fo-FO"/>
          </a:p>
        </p:txBody>
      </p:sp>
      <p:sp>
        <p:nvSpPr>
          <p:cNvPr id="4" name="Pladsholder til dato 3"/>
          <p:cNvSpPr>
            <a:spLocks noGrp="1"/>
          </p:cNvSpPr>
          <p:nvPr>
            <p:ph type="dt" idx="10"/>
          </p:nvPr>
        </p:nvSpPr>
        <p:spPr/>
        <p:txBody>
          <a:bodyPr/>
          <a:lstStyle>
            <a:lvl1pPr>
              <a:defRPr/>
            </a:lvl1pPr>
          </a:lstStyle>
          <a:p>
            <a:r>
              <a:rPr lang="fo-FO" smtClean="0"/>
              <a:t>17-08-2009</a:t>
            </a:r>
            <a:endParaRPr lang="en-US"/>
          </a:p>
        </p:txBody>
      </p:sp>
      <p:sp>
        <p:nvSpPr>
          <p:cNvPr id="5" name="Pladsholder til sidefod 4"/>
          <p:cNvSpPr>
            <a:spLocks noGrp="1"/>
          </p:cNvSpPr>
          <p:nvPr>
            <p:ph type="ftr" idx="11"/>
          </p:nvPr>
        </p:nvSpPr>
        <p:spPr/>
        <p:txBody>
          <a:bodyPr/>
          <a:lstStyle>
            <a:lvl1pPr>
              <a:defRPr/>
            </a:lvl1pPr>
          </a:lstStyle>
          <a:p>
            <a:r>
              <a:rPr lang="da-DK"/>
              <a:t>Makrelur hvussu er støðan ?</a:t>
            </a:r>
          </a:p>
        </p:txBody>
      </p:sp>
      <p:sp>
        <p:nvSpPr>
          <p:cNvPr id="6" name="Pladsholder til diasnummer 5"/>
          <p:cNvSpPr>
            <a:spLocks noGrp="1"/>
          </p:cNvSpPr>
          <p:nvPr>
            <p:ph type="sldNum" idx="12"/>
          </p:nvPr>
        </p:nvSpPr>
        <p:spPr/>
        <p:txBody>
          <a:bodyPr/>
          <a:lstStyle>
            <a:lvl1pPr>
              <a:defRPr/>
            </a:lvl1pPr>
          </a:lstStyle>
          <a:p>
            <a:fld id="{A5CA7AA8-376A-4A82-B917-50D9BF523205}" type="slidenum">
              <a:rPr lang="da-DK"/>
              <a:pPr/>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fo-FO"/>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fo-FO"/>
          </a:p>
        </p:txBody>
      </p:sp>
      <p:sp>
        <p:nvSpPr>
          <p:cNvPr id="4" name="Pladsholder til dato 3"/>
          <p:cNvSpPr>
            <a:spLocks noGrp="1"/>
          </p:cNvSpPr>
          <p:nvPr>
            <p:ph type="dt" idx="10"/>
          </p:nvPr>
        </p:nvSpPr>
        <p:spPr/>
        <p:txBody>
          <a:bodyPr/>
          <a:lstStyle>
            <a:lvl1pPr>
              <a:defRPr/>
            </a:lvl1pPr>
          </a:lstStyle>
          <a:p>
            <a:r>
              <a:rPr lang="fo-FO" smtClean="0"/>
              <a:t>17-08-2009</a:t>
            </a:r>
            <a:endParaRPr lang="en-US"/>
          </a:p>
        </p:txBody>
      </p:sp>
      <p:sp>
        <p:nvSpPr>
          <p:cNvPr id="5" name="Pladsholder til sidefod 4"/>
          <p:cNvSpPr>
            <a:spLocks noGrp="1"/>
          </p:cNvSpPr>
          <p:nvPr>
            <p:ph type="ftr" idx="11"/>
          </p:nvPr>
        </p:nvSpPr>
        <p:spPr/>
        <p:txBody>
          <a:bodyPr/>
          <a:lstStyle>
            <a:lvl1pPr>
              <a:defRPr/>
            </a:lvl1pPr>
          </a:lstStyle>
          <a:p>
            <a:r>
              <a:rPr lang="da-DK"/>
              <a:t>Makrelur hvussu er støðan ?</a:t>
            </a:r>
          </a:p>
        </p:txBody>
      </p:sp>
      <p:sp>
        <p:nvSpPr>
          <p:cNvPr id="6" name="Pladsholder til diasnummer 5"/>
          <p:cNvSpPr>
            <a:spLocks noGrp="1"/>
          </p:cNvSpPr>
          <p:nvPr>
            <p:ph type="sldNum" idx="12"/>
          </p:nvPr>
        </p:nvSpPr>
        <p:spPr/>
        <p:txBody>
          <a:bodyPr/>
          <a:lstStyle>
            <a:lvl1pPr>
              <a:defRPr/>
            </a:lvl1pPr>
          </a:lstStyle>
          <a:p>
            <a:fld id="{514063A5-F6BD-4A45-853C-01D555206FEF}" type="slidenum">
              <a:rPr lang="da-DK"/>
              <a:pPr/>
              <a:t>‹nr.›</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fo-FO"/>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Pladsholder til dato 3"/>
          <p:cNvSpPr>
            <a:spLocks noGrp="1"/>
          </p:cNvSpPr>
          <p:nvPr>
            <p:ph type="dt" idx="10"/>
          </p:nvPr>
        </p:nvSpPr>
        <p:spPr/>
        <p:txBody>
          <a:bodyPr/>
          <a:lstStyle>
            <a:lvl1pPr>
              <a:defRPr/>
            </a:lvl1pPr>
          </a:lstStyle>
          <a:p>
            <a:r>
              <a:rPr lang="fo-FO" smtClean="0"/>
              <a:t>17-08-2009</a:t>
            </a:r>
            <a:endParaRPr lang="en-US"/>
          </a:p>
        </p:txBody>
      </p:sp>
      <p:sp>
        <p:nvSpPr>
          <p:cNvPr id="5" name="Pladsholder til sidefod 4"/>
          <p:cNvSpPr>
            <a:spLocks noGrp="1"/>
          </p:cNvSpPr>
          <p:nvPr>
            <p:ph type="ftr" idx="11"/>
          </p:nvPr>
        </p:nvSpPr>
        <p:spPr/>
        <p:txBody>
          <a:bodyPr/>
          <a:lstStyle>
            <a:lvl1pPr>
              <a:defRPr/>
            </a:lvl1pPr>
          </a:lstStyle>
          <a:p>
            <a:r>
              <a:rPr lang="da-DK"/>
              <a:t>Makrelur hvussu er støðan ?</a:t>
            </a:r>
          </a:p>
        </p:txBody>
      </p:sp>
      <p:sp>
        <p:nvSpPr>
          <p:cNvPr id="6" name="Pladsholder til diasnummer 5"/>
          <p:cNvSpPr>
            <a:spLocks noGrp="1"/>
          </p:cNvSpPr>
          <p:nvPr>
            <p:ph type="sldNum" idx="12"/>
          </p:nvPr>
        </p:nvSpPr>
        <p:spPr/>
        <p:txBody>
          <a:bodyPr/>
          <a:lstStyle>
            <a:lvl1pPr>
              <a:defRPr/>
            </a:lvl1pPr>
          </a:lstStyle>
          <a:p>
            <a:fld id="{27F4DAEE-28D0-470B-962D-C06166223327}" type="slidenum">
              <a:rPr lang="da-DK"/>
              <a:pPr/>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fo-FO"/>
          </a:p>
        </p:txBody>
      </p:sp>
      <p:sp>
        <p:nvSpPr>
          <p:cNvPr id="3" name="Pladsholder til indhold 2"/>
          <p:cNvSpPr>
            <a:spLocks noGrp="1"/>
          </p:cNvSpPr>
          <p:nvPr>
            <p:ph sz="half" idx="1"/>
          </p:nvPr>
        </p:nvSpPr>
        <p:spPr>
          <a:xfrm>
            <a:off x="838200" y="1905000"/>
            <a:ext cx="3808413" cy="4233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fo-FO"/>
          </a:p>
        </p:txBody>
      </p:sp>
      <p:sp>
        <p:nvSpPr>
          <p:cNvPr id="4" name="Pladsholder til indhold 3"/>
          <p:cNvSpPr>
            <a:spLocks noGrp="1"/>
          </p:cNvSpPr>
          <p:nvPr>
            <p:ph sz="half" idx="2"/>
          </p:nvPr>
        </p:nvSpPr>
        <p:spPr>
          <a:xfrm>
            <a:off x="4799013" y="1905000"/>
            <a:ext cx="3810000" cy="4233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fo-FO"/>
          </a:p>
        </p:txBody>
      </p:sp>
      <p:sp>
        <p:nvSpPr>
          <p:cNvPr id="5" name="Pladsholder til dato 4"/>
          <p:cNvSpPr>
            <a:spLocks noGrp="1"/>
          </p:cNvSpPr>
          <p:nvPr>
            <p:ph type="dt" idx="10"/>
          </p:nvPr>
        </p:nvSpPr>
        <p:spPr/>
        <p:txBody>
          <a:bodyPr/>
          <a:lstStyle>
            <a:lvl1pPr>
              <a:defRPr/>
            </a:lvl1pPr>
          </a:lstStyle>
          <a:p>
            <a:r>
              <a:rPr lang="fo-FO" smtClean="0"/>
              <a:t>17-08-2009</a:t>
            </a:r>
            <a:endParaRPr lang="en-US"/>
          </a:p>
        </p:txBody>
      </p:sp>
      <p:sp>
        <p:nvSpPr>
          <p:cNvPr id="6" name="Pladsholder til sidefod 5"/>
          <p:cNvSpPr>
            <a:spLocks noGrp="1"/>
          </p:cNvSpPr>
          <p:nvPr>
            <p:ph type="ftr" idx="11"/>
          </p:nvPr>
        </p:nvSpPr>
        <p:spPr/>
        <p:txBody>
          <a:bodyPr/>
          <a:lstStyle>
            <a:lvl1pPr>
              <a:defRPr/>
            </a:lvl1pPr>
          </a:lstStyle>
          <a:p>
            <a:r>
              <a:rPr lang="da-DK"/>
              <a:t>Makrelur hvussu er støðan ?</a:t>
            </a:r>
          </a:p>
        </p:txBody>
      </p:sp>
      <p:sp>
        <p:nvSpPr>
          <p:cNvPr id="7" name="Pladsholder til diasnummer 6"/>
          <p:cNvSpPr>
            <a:spLocks noGrp="1"/>
          </p:cNvSpPr>
          <p:nvPr>
            <p:ph type="sldNum" idx="12"/>
          </p:nvPr>
        </p:nvSpPr>
        <p:spPr/>
        <p:txBody>
          <a:bodyPr/>
          <a:lstStyle>
            <a:lvl1pPr>
              <a:defRPr/>
            </a:lvl1pPr>
          </a:lstStyle>
          <a:p>
            <a:fld id="{9EED5725-F157-46A5-9509-D353D355225F}" type="slidenum">
              <a:rPr lang="da-DK"/>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fo-FO"/>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fo-FO"/>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fo-FO"/>
          </a:p>
        </p:txBody>
      </p:sp>
      <p:sp>
        <p:nvSpPr>
          <p:cNvPr id="7" name="Pladsholder til dato 6"/>
          <p:cNvSpPr>
            <a:spLocks noGrp="1"/>
          </p:cNvSpPr>
          <p:nvPr>
            <p:ph type="dt" idx="10"/>
          </p:nvPr>
        </p:nvSpPr>
        <p:spPr/>
        <p:txBody>
          <a:bodyPr/>
          <a:lstStyle>
            <a:lvl1pPr>
              <a:defRPr/>
            </a:lvl1pPr>
          </a:lstStyle>
          <a:p>
            <a:r>
              <a:rPr lang="fo-FO" smtClean="0"/>
              <a:t>17-08-2009</a:t>
            </a:r>
            <a:endParaRPr lang="en-US"/>
          </a:p>
        </p:txBody>
      </p:sp>
      <p:sp>
        <p:nvSpPr>
          <p:cNvPr id="8" name="Pladsholder til sidefod 7"/>
          <p:cNvSpPr>
            <a:spLocks noGrp="1"/>
          </p:cNvSpPr>
          <p:nvPr>
            <p:ph type="ftr" idx="11"/>
          </p:nvPr>
        </p:nvSpPr>
        <p:spPr/>
        <p:txBody>
          <a:bodyPr/>
          <a:lstStyle>
            <a:lvl1pPr>
              <a:defRPr/>
            </a:lvl1pPr>
          </a:lstStyle>
          <a:p>
            <a:r>
              <a:rPr lang="da-DK"/>
              <a:t>Makrelur hvussu er støðan ?</a:t>
            </a:r>
          </a:p>
        </p:txBody>
      </p:sp>
      <p:sp>
        <p:nvSpPr>
          <p:cNvPr id="9" name="Pladsholder til diasnummer 8"/>
          <p:cNvSpPr>
            <a:spLocks noGrp="1"/>
          </p:cNvSpPr>
          <p:nvPr>
            <p:ph type="sldNum" idx="12"/>
          </p:nvPr>
        </p:nvSpPr>
        <p:spPr/>
        <p:txBody>
          <a:bodyPr/>
          <a:lstStyle>
            <a:lvl1pPr>
              <a:defRPr/>
            </a:lvl1pPr>
          </a:lstStyle>
          <a:p>
            <a:fld id="{C20D118D-F6D4-4C75-9472-4D9251CF7169}" type="slidenum">
              <a:rPr lang="da-DK"/>
              <a:pPr/>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fo-FO"/>
          </a:p>
        </p:txBody>
      </p:sp>
      <p:sp>
        <p:nvSpPr>
          <p:cNvPr id="3" name="Pladsholder til dato 2"/>
          <p:cNvSpPr>
            <a:spLocks noGrp="1"/>
          </p:cNvSpPr>
          <p:nvPr>
            <p:ph type="dt" idx="10"/>
          </p:nvPr>
        </p:nvSpPr>
        <p:spPr/>
        <p:txBody>
          <a:bodyPr/>
          <a:lstStyle>
            <a:lvl1pPr>
              <a:defRPr/>
            </a:lvl1pPr>
          </a:lstStyle>
          <a:p>
            <a:r>
              <a:rPr lang="fo-FO" smtClean="0"/>
              <a:t>17-08-2009</a:t>
            </a:r>
            <a:endParaRPr lang="en-US"/>
          </a:p>
        </p:txBody>
      </p:sp>
      <p:sp>
        <p:nvSpPr>
          <p:cNvPr id="4" name="Pladsholder til sidefod 3"/>
          <p:cNvSpPr>
            <a:spLocks noGrp="1"/>
          </p:cNvSpPr>
          <p:nvPr>
            <p:ph type="ftr" idx="11"/>
          </p:nvPr>
        </p:nvSpPr>
        <p:spPr/>
        <p:txBody>
          <a:bodyPr/>
          <a:lstStyle>
            <a:lvl1pPr>
              <a:defRPr/>
            </a:lvl1pPr>
          </a:lstStyle>
          <a:p>
            <a:r>
              <a:rPr lang="da-DK"/>
              <a:t>Makrelur hvussu er støðan ?</a:t>
            </a:r>
          </a:p>
        </p:txBody>
      </p:sp>
      <p:sp>
        <p:nvSpPr>
          <p:cNvPr id="5" name="Pladsholder til diasnummer 4"/>
          <p:cNvSpPr>
            <a:spLocks noGrp="1"/>
          </p:cNvSpPr>
          <p:nvPr>
            <p:ph type="sldNum" idx="12"/>
          </p:nvPr>
        </p:nvSpPr>
        <p:spPr/>
        <p:txBody>
          <a:bodyPr/>
          <a:lstStyle>
            <a:lvl1pPr>
              <a:defRPr/>
            </a:lvl1pPr>
          </a:lstStyle>
          <a:p>
            <a:fld id="{D66BF8B5-67C9-45D1-8877-0516E3A7550C}" type="slidenum">
              <a:rPr lang="da-DK"/>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idx="10"/>
          </p:nvPr>
        </p:nvSpPr>
        <p:spPr/>
        <p:txBody>
          <a:bodyPr/>
          <a:lstStyle>
            <a:lvl1pPr>
              <a:defRPr/>
            </a:lvl1pPr>
          </a:lstStyle>
          <a:p>
            <a:r>
              <a:rPr lang="fo-FO" smtClean="0"/>
              <a:t>17-08-2009</a:t>
            </a:r>
            <a:endParaRPr lang="en-US"/>
          </a:p>
        </p:txBody>
      </p:sp>
      <p:sp>
        <p:nvSpPr>
          <p:cNvPr id="3" name="Pladsholder til sidefod 2"/>
          <p:cNvSpPr>
            <a:spLocks noGrp="1"/>
          </p:cNvSpPr>
          <p:nvPr>
            <p:ph type="ftr" idx="11"/>
          </p:nvPr>
        </p:nvSpPr>
        <p:spPr/>
        <p:txBody>
          <a:bodyPr/>
          <a:lstStyle>
            <a:lvl1pPr>
              <a:defRPr/>
            </a:lvl1pPr>
          </a:lstStyle>
          <a:p>
            <a:r>
              <a:rPr lang="da-DK"/>
              <a:t>Makrelur hvussu er støðan ?</a:t>
            </a:r>
          </a:p>
        </p:txBody>
      </p:sp>
      <p:sp>
        <p:nvSpPr>
          <p:cNvPr id="4" name="Pladsholder til diasnummer 3"/>
          <p:cNvSpPr>
            <a:spLocks noGrp="1"/>
          </p:cNvSpPr>
          <p:nvPr>
            <p:ph type="sldNum" idx="12"/>
          </p:nvPr>
        </p:nvSpPr>
        <p:spPr/>
        <p:txBody>
          <a:bodyPr/>
          <a:lstStyle>
            <a:lvl1pPr>
              <a:defRPr/>
            </a:lvl1pPr>
          </a:lstStyle>
          <a:p>
            <a:fld id="{9676BC01-E9BF-499D-89C8-39B38C0F8B74}" type="slidenum">
              <a:rPr lang="da-DK"/>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a-DK" smtClean="0"/>
              <a:t>Klik for at redigere titeltypografi i masteren</a:t>
            </a:r>
            <a:endParaRPr lang="fo-FO"/>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fo-FO"/>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idx="10"/>
          </p:nvPr>
        </p:nvSpPr>
        <p:spPr/>
        <p:txBody>
          <a:bodyPr/>
          <a:lstStyle>
            <a:lvl1pPr>
              <a:defRPr/>
            </a:lvl1pPr>
          </a:lstStyle>
          <a:p>
            <a:r>
              <a:rPr lang="fo-FO" smtClean="0"/>
              <a:t>17-08-2009</a:t>
            </a:r>
            <a:endParaRPr lang="en-US"/>
          </a:p>
        </p:txBody>
      </p:sp>
      <p:sp>
        <p:nvSpPr>
          <p:cNvPr id="6" name="Pladsholder til sidefod 5"/>
          <p:cNvSpPr>
            <a:spLocks noGrp="1"/>
          </p:cNvSpPr>
          <p:nvPr>
            <p:ph type="ftr" idx="11"/>
          </p:nvPr>
        </p:nvSpPr>
        <p:spPr/>
        <p:txBody>
          <a:bodyPr/>
          <a:lstStyle>
            <a:lvl1pPr>
              <a:defRPr/>
            </a:lvl1pPr>
          </a:lstStyle>
          <a:p>
            <a:r>
              <a:rPr lang="da-DK"/>
              <a:t>Makrelur hvussu er støðan ?</a:t>
            </a:r>
          </a:p>
        </p:txBody>
      </p:sp>
      <p:sp>
        <p:nvSpPr>
          <p:cNvPr id="7" name="Pladsholder til diasnummer 6"/>
          <p:cNvSpPr>
            <a:spLocks noGrp="1"/>
          </p:cNvSpPr>
          <p:nvPr>
            <p:ph type="sldNum" idx="12"/>
          </p:nvPr>
        </p:nvSpPr>
        <p:spPr/>
        <p:txBody>
          <a:bodyPr/>
          <a:lstStyle>
            <a:lvl1pPr>
              <a:defRPr/>
            </a:lvl1pPr>
          </a:lstStyle>
          <a:p>
            <a:fld id="{39617C2D-A14D-4FC1-9AB0-D6428EF8E0D4}" type="slidenum">
              <a:rPr lang="da-DK"/>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a-DK" smtClean="0"/>
              <a:t>Klik for at redigere titeltypografi i masteren</a:t>
            </a:r>
            <a:endParaRPr lang="fo-FO"/>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o-FO"/>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idx="10"/>
          </p:nvPr>
        </p:nvSpPr>
        <p:spPr/>
        <p:txBody>
          <a:bodyPr/>
          <a:lstStyle>
            <a:lvl1pPr>
              <a:defRPr/>
            </a:lvl1pPr>
          </a:lstStyle>
          <a:p>
            <a:r>
              <a:rPr lang="fo-FO" smtClean="0"/>
              <a:t>17-08-2009</a:t>
            </a:r>
            <a:endParaRPr lang="en-US"/>
          </a:p>
        </p:txBody>
      </p:sp>
      <p:sp>
        <p:nvSpPr>
          <p:cNvPr id="6" name="Pladsholder til sidefod 5"/>
          <p:cNvSpPr>
            <a:spLocks noGrp="1"/>
          </p:cNvSpPr>
          <p:nvPr>
            <p:ph type="ftr" idx="11"/>
          </p:nvPr>
        </p:nvSpPr>
        <p:spPr/>
        <p:txBody>
          <a:bodyPr/>
          <a:lstStyle>
            <a:lvl1pPr>
              <a:defRPr/>
            </a:lvl1pPr>
          </a:lstStyle>
          <a:p>
            <a:r>
              <a:rPr lang="da-DK"/>
              <a:t>Makrelur hvussu er støðan ?</a:t>
            </a:r>
          </a:p>
        </p:txBody>
      </p:sp>
      <p:sp>
        <p:nvSpPr>
          <p:cNvPr id="7" name="Pladsholder til diasnummer 6"/>
          <p:cNvSpPr>
            <a:spLocks noGrp="1"/>
          </p:cNvSpPr>
          <p:nvPr>
            <p:ph type="sldNum" idx="12"/>
          </p:nvPr>
        </p:nvSpPr>
        <p:spPr/>
        <p:txBody>
          <a:bodyPr/>
          <a:lstStyle>
            <a:lvl1pPr>
              <a:defRPr/>
            </a:lvl1pPr>
          </a:lstStyle>
          <a:p>
            <a:fld id="{0EDC5702-90F9-445F-826A-DAA99F8D3FCE}" type="slidenum">
              <a:rPr lang="da-DK"/>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50000">
              <a:srgbClr val="CCECFF"/>
            </a:gs>
            <a:gs pos="100000">
              <a:srgbClr val="FFFFFF"/>
            </a:gs>
          </a:gsLst>
          <a:lin ang="2700000" scaled="1"/>
        </a:gra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09600" y="12700"/>
            <a:ext cx="7770813" cy="14335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p>
            <a:pPr lvl="0"/>
            <a:r>
              <a:rPr lang="en-GB" smtClean="0"/>
              <a:t>Klik for at redigere titeltekstens format</a:t>
            </a:r>
          </a:p>
        </p:txBody>
      </p:sp>
      <p:sp>
        <p:nvSpPr>
          <p:cNvPr id="1026" name="Rectangle 2"/>
          <p:cNvSpPr>
            <a:spLocks noGrp="1" noChangeArrowheads="1"/>
          </p:cNvSpPr>
          <p:nvPr>
            <p:ph type="body" idx="1"/>
          </p:nvPr>
        </p:nvSpPr>
        <p:spPr bwMode="auto">
          <a:xfrm>
            <a:off x="838200" y="1905000"/>
            <a:ext cx="7770813" cy="42338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Klik for at redigere dispositionstekstens format</a:t>
            </a:r>
          </a:p>
          <a:p>
            <a:pPr lvl="1"/>
            <a:r>
              <a:rPr lang="en-GB" smtClean="0"/>
              <a:t>Andet dispositionsniveau</a:t>
            </a:r>
          </a:p>
          <a:p>
            <a:pPr lvl="2"/>
            <a:r>
              <a:rPr lang="en-GB" smtClean="0"/>
              <a:t>Tredje dispositionsniveau</a:t>
            </a:r>
          </a:p>
          <a:p>
            <a:pPr lvl="3"/>
            <a:r>
              <a:rPr lang="en-GB" smtClean="0"/>
              <a:t>Fjerde dispositionsniveau</a:t>
            </a:r>
          </a:p>
          <a:p>
            <a:pPr lvl="4"/>
            <a:r>
              <a:rPr lang="en-GB" smtClean="0"/>
              <a:t>Femte dispositionsniveau</a:t>
            </a:r>
          </a:p>
          <a:p>
            <a:pPr lvl="4"/>
            <a:r>
              <a:rPr lang="en-GB" smtClean="0"/>
              <a:t>Sjette dispositionsniveau</a:t>
            </a:r>
          </a:p>
          <a:p>
            <a:pPr lvl="4"/>
            <a:r>
              <a:rPr lang="en-GB" smtClean="0"/>
              <a:t>Syvende dispositionsniveau</a:t>
            </a:r>
          </a:p>
          <a:p>
            <a:pPr lvl="4"/>
            <a:r>
              <a:rPr lang="en-GB" smtClean="0"/>
              <a:t>Ottende dispositionsniveau</a:t>
            </a:r>
          </a:p>
          <a:p>
            <a:pPr lvl="4"/>
            <a:r>
              <a:rPr lang="en-GB" smtClean="0"/>
              <a:t>Niende dispositionsniveau</a:t>
            </a:r>
          </a:p>
        </p:txBody>
      </p:sp>
      <p:sp>
        <p:nvSpPr>
          <p:cNvPr id="1027" name="Rectangle 3"/>
          <p:cNvSpPr>
            <a:spLocks noGrp="1" noChangeArrowheads="1"/>
          </p:cNvSpPr>
          <p:nvPr>
            <p:ph type="dt"/>
          </p:nvPr>
        </p:nvSpPr>
        <p:spPr bwMode="auto">
          <a:xfrm>
            <a:off x="685800" y="6248400"/>
            <a:ext cx="1903413"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40458C"/>
                </a:solidFill>
              </a:defRPr>
            </a:lvl1pPr>
          </a:lstStyle>
          <a:p>
            <a:r>
              <a:rPr lang="fo-FO" smtClean="0"/>
              <a:t>17-08-2009</a:t>
            </a:r>
            <a:endParaRPr lang="en-US"/>
          </a:p>
        </p:txBody>
      </p:sp>
      <p:sp>
        <p:nvSpPr>
          <p:cNvPr id="1028" name="Rectangle 4"/>
          <p:cNvSpPr>
            <a:spLocks noGrp="1" noChangeArrowheads="1"/>
          </p:cNvSpPr>
          <p:nvPr>
            <p:ph type="ftr"/>
          </p:nvPr>
        </p:nvSpPr>
        <p:spPr bwMode="auto">
          <a:xfrm>
            <a:off x="3124200" y="6248400"/>
            <a:ext cx="2894013"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40458C"/>
                </a:solidFill>
              </a:defRPr>
            </a:lvl1pPr>
          </a:lstStyle>
          <a:p>
            <a:r>
              <a:rPr lang="da-DK"/>
              <a:t>Makrelur hvussu er støðan ?</a:t>
            </a:r>
          </a:p>
        </p:txBody>
      </p:sp>
      <p:sp>
        <p:nvSpPr>
          <p:cNvPr id="1029" name="Rectangle 5"/>
          <p:cNvSpPr>
            <a:spLocks noGrp="1" noChangeArrowheads="1"/>
          </p:cNvSpPr>
          <p:nvPr>
            <p:ph type="sldNum"/>
          </p:nvPr>
        </p:nvSpPr>
        <p:spPr bwMode="auto">
          <a:xfrm>
            <a:off x="6553200" y="6248400"/>
            <a:ext cx="1903413"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40458C"/>
                </a:solidFill>
              </a:defRPr>
            </a:lvl1pPr>
          </a:lstStyle>
          <a:p>
            <a:fld id="{83BE7710-95F1-4325-A782-FC259A6C2338}" type="slidenum">
              <a:rPr lang="da-DK"/>
              <a:pPr/>
              <a:t>‹nr.›</a:t>
            </a:fld>
            <a:endParaRPr lang="da-DK"/>
          </a:p>
        </p:txBody>
      </p:sp>
      <p:pic>
        <p:nvPicPr>
          <p:cNvPr id="1030" name="Picture 6"/>
          <p:cNvPicPr>
            <a:picLocks noChangeAspect="1" noChangeArrowheads="1"/>
          </p:cNvPicPr>
          <p:nvPr/>
        </p:nvPicPr>
        <p:blipFill>
          <a:blip r:embed="rId13" cstate="print"/>
          <a:srcRect/>
          <a:stretch>
            <a:fillRect/>
          </a:stretch>
        </p:blipFill>
        <p:spPr bwMode="auto">
          <a:xfrm>
            <a:off x="7391400" y="1588"/>
            <a:ext cx="1449388" cy="331787"/>
          </a:xfrm>
          <a:prstGeom prst="rect">
            <a:avLst/>
          </a:prstGeom>
          <a:noFill/>
          <a:ln w="9525">
            <a:noFill/>
            <a:round/>
            <a:headEnd/>
            <a:tailEnd/>
          </a:ln>
          <a:effectLst/>
        </p:spPr>
      </p:pic>
      <p:pic>
        <p:nvPicPr>
          <p:cNvPr id="1031" name="Picture 7"/>
          <p:cNvPicPr>
            <a:picLocks noChangeAspect="1" noChangeArrowheads="1"/>
          </p:cNvPicPr>
          <p:nvPr/>
        </p:nvPicPr>
        <p:blipFill>
          <a:blip r:embed="rId13" cstate="print"/>
          <a:srcRect/>
          <a:stretch>
            <a:fillRect/>
          </a:stretch>
        </p:blipFill>
        <p:spPr bwMode="auto">
          <a:xfrm>
            <a:off x="5943600" y="1588"/>
            <a:ext cx="1449388" cy="331787"/>
          </a:xfrm>
          <a:prstGeom prst="rect">
            <a:avLst/>
          </a:prstGeom>
          <a:noFill/>
          <a:ln w="9525">
            <a:noFill/>
            <a:round/>
            <a:headEnd/>
            <a:tailEnd/>
          </a:ln>
          <a:effectLst/>
        </p:spPr>
      </p:pic>
      <p:pic>
        <p:nvPicPr>
          <p:cNvPr id="1032" name="Picture 8"/>
          <p:cNvPicPr>
            <a:picLocks noChangeAspect="1" noChangeArrowheads="1"/>
          </p:cNvPicPr>
          <p:nvPr/>
        </p:nvPicPr>
        <p:blipFill>
          <a:blip r:embed="rId13" cstate="print"/>
          <a:srcRect/>
          <a:stretch>
            <a:fillRect/>
          </a:stretch>
        </p:blipFill>
        <p:spPr bwMode="auto">
          <a:xfrm>
            <a:off x="4495800" y="1588"/>
            <a:ext cx="1449388" cy="331787"/>
          </a:xfrm>
          <a:prstGeom prst="rect">
            <a:avLst/>
          </a:prstGeom>
          <a:noFill/>
          <a:ln w="9525">
            <a:noFill/>
            <a:round/>
            <a:headEnd/>
            <a:tailEnd/>
          </a:ln>
          <a:effectLst/>
        </p:spPr>
      </p:pic>
      <p:pic>
        <p:nvPicPr>
          <p:cNvPr id="1033" name="Picture 9"/>
          <p:cNvPicPr>
            <a:picLocks noChangeAspect="1" noChangeArrowheads="1"/>
          </p:cNvPicPr>
          <p:nvPr/>
        </p:nvPicPr>
        <p:blipFill>
          <a:blip r:embed="rId13" cstate="print"/>
          <a:srcRect/>
          <a:stretch>
            <a:fillRect/>
          </a:stretch>
        </p:blipFill>
        <p:spPr bwMode="auto">
          <a:xfrm>
            <a:off x="3048000" y="1588"/>
            <a:ext cx="1449388" cy="331787"/>
          </a:xfrm>
          <a:prstGeom prst="rect">
            <a:avLst/>
          </a:prstGeom>
          <a:noFill/>
          <a:ln w="9525">
            <a:noFill/>
            <a:round/>
            <a:headEnd/>
            <a:tailEnd/>
          </a:ln>
          <a:effectLst/>
        </p:spPr>
      </p:pic>
      <p:pic>
        <p:nvPicPr>
          <p:cNvPr id="1034" name="Picture 10"/>
          <p:cNvPicPr>
            <a:picLocks noChangeAspect="1" noChangeArrowheads="1"/>
          </p:cNvPicPr>
          <p:nvPr/>
        </p:nvPicPr>
        <p:blipFill>
          <a:blip r:embed="rId13" cstate="print"/>
          <a:srcRect/>
          <a:stretch>
            <a:fillRect/>
          </a:stretch>
        </p:blipFill>
        <p:spPr bwMode="auto">
          <a:xfrm>
            <a:off x="1600200" y="1588"/>
            <a:ext cx="1449388" cy="331787"/>
          </a:xfrm>
          <a:prstGeom prst="rect">
            <a:avLst/>
          </a:prstGeom>
          <a:noFill/>
          <a:ln w="9525">
            <a:noFill/>
            <a:round/>
            <a:headEnd/>
            <a:tailEnd/>
          </a:ln>
          <a:effectLst/>
        </p:spPr>
      </p:pic>
      <p:pic>
        <p:nvPicPr>
          <p:cNvPr id="1035" name="Picture 11"/>
          <p:cNvPicPr>
            <a:picLocks noChangeAspect="1" noChangeArrowheads="1"/>
          </p:cNvPicPr>
          <p:nvPr/>
        </p:nvPicPr>
        <p:blipFill>
          <a:blip r:embed="rId13" cstate="print"/>
          <a:srcRect/>
          <a:stretch>
            <a:fillRect/>
          </a:stretch>
        </p:blipFill>
        <p:spPr bwMode="auto">
          <a:xfrm>
            <a:off x="152400" y="1588"/>
            <a:ext cx="1449388" cy="331787"/>
          </a:xfrm>
          <a:prstGeom prst="rect">
            <a:avLst/>
          </a:prstGeom>
          <a:noFill/>
          <a:ln w="9525">
            <a:noFill/>
            <a:round/>
            <a:headEnd/>
            <a:tailEnd/>
          </a:ln>
          <a:effectLst/>
        </p:spPr>
      </p:pic>
      <p:sp>
        <p:nvSpPr>
          <p:cNvPr id="1036" name="Line 12"/>
          <p:cNvSpPr>
            <a:spLocks noChangeShapeType="1"/>
          </p:cNvSpPr>
          <p:nvPr/>
        </p:nvSpPr>
        <p:spPr bwMode="auto">
          <a:xfrm>
            <a:off x="0" y="1219200"/>
            <a:ext cx="9144000" cy="1588"/>
          </a:xfrm>
          <a:prstGeom prst="line">
            <a:avLst/>
          </a:prstGeom>
          <a:noFill/>
          <a:ln w="19080">
            <a:solidFill>
              <a:srgbClr val="0000FF"/>
            </a:solidFill>
            <a:miter lim="800000"/>
            <a:headEnd/>
            <a:tailEnd/>
          </a:ln>
          <a:effectLst/>
        </p:spPr>
        <p:txBody>
          <a:bodyPr/>
          <a:lstStyle/>
          <a:p>
            <a:endParaRPr lang="fo-F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449263" rtl="0" eaLnBrk="0" fontAlgn="base" hangingPunct="0">
        <a:spcBef>
          <a:spcPct val="0"/>
        </a:spcBef>
        <a:spcAft>
          <a:spcPct val="0"/>
        </a:spcAft>
        <a:buClr>
          <a:srgbClr val="000000"/>
        </a:buClr>
        <a:buSzPct val="100000"/>
        <a:buFont typeface="Times New Roman" pitchFamily="18" charset="0"/>
        <a:defRPr sz="4400">
          <a:solidFill>
            <a:srgbClr val="660066"/>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itchFamily="18" charset="0"/>
        <a:defRPr sz="4400">
          <a:solidFill>
            <a:srgbClr val="660066"/>
          </a:solidFill>
          <a:latin typeface="Times New Roman" pitchFamily="18" charset="0"/>
          <a:ea typeface="Arial Unicode MS" pitchFamily="34" charset="-128"/>
          <a:cs typeface="Arial Unicode MS" pitchFamily="34" charset="-128"/>
        </a:defRPr>
      </a:lvl2pPr>
      <a:lvl3pPr marL="1143000" indent="-228600" algn="l" defTabSz="449263" rtl="0" eaLnBrk="0" fontAlgn="base" hangingPunct="0">
        <a:spcBef>
          <a:spcPct val="0"/>
        </a:spcBef>
        <a:spcAft>
          <a:spcPct val="0"/>
        </a:spcAft>
        <a:buClr>
          <a:srgbClr val="000000"/>
        </a:buClr>
        <a:buSzPct val="100000"/>
        <a:buFont typeface="Times New Roman" pitchFamily="18" charset="0"/>
        <a:defRPr sz="4400">
          <a:solidFill>
            <a:srgbClr val="660066"/>
          </a:solidFill>
          <a:latin typeface="Times New Roman" pitchFamily="18" charset="0"/>
          <a:ea typeface="Arial Unicode MS" pitchFamily="34" charset="-128"/>
          <a:cs typeface="Arial Unicode MS" pitchFamily="34" charset="-128"/>
        </a:defRPr>
      </a:lvl3pPr>
      <a:lvl4pPr marL="1600200" indent="-228600" algn="l" defTabSz="449263" rtl="0" eaLnBrk="0" fontAlgn="base" hangingPunct="0">
        <a:spcBef>
          <a:spcPct val="0"/>
        </a:spcBef>
        <a:spcAft>
          <a:spcPct val="0"/>
        </a:spcAft>
        <a:buClr>
          <a:srgbClr val="000000"/>
        </a:buClr>
        <a:buSzPct val="100000"/>
        <a:buFont typeface="Times New Roman" pitchFamily="18" charset="0"/>
        <a:defRPr sz="4400">
          <a:solidFill>
            <a:srgbClr val="660066"/>
          </a:solidFill>
          <a:latin typeface="Times New Roman" pitchFamily="18" charset="0"/>
          <a:ea typeface="Arial Unicode MS" pitchFamily="34" charset="-128"/>
          <a:cs typeface="Arial Unicode MS" pitchFamily="34" charset="-128"/>
        </a:defRPr>
      </a:lvl4pPr>
      <a:lvl5pPr marL="2057400" indent="-228600" algn="l" defTabSz="449263" rtl="0" eaLnBrk="0" fontAlgn="base" hangingPunct="0">
        <a:spcBef>
          <a:spcPct val="0"/>
        </a:spcBef>
        <a:spcAft>
          <a:spcPct val="0"/>
        </a:spcAft>
        <a:buClr>
          <a:srgbClr val="000000"/>
        </a:buClr>
        <a:buSzPct val="100000"/>
        <a:buFont typeface="Times New Roman" pitchFamily="18" charset="0"/>
        <a:defRPr sz="4400">
          <a:solidFill>
            <a:srgbClr val="660066"/>
          </a:solidFill>
          <a:latin typeface="Times New Roman" pitchFamily="18" charset="0"/>
          <a:ea typeface="Arial Unicode MS" pitchFamily="34" charset="-128"/>
          <a:cs typeface="Arial Unicode MS" pitchFamily="34" charset="-128"/>
        </a:defRPr>
      </a:lvl5pPr>
      <a:lvl6pPr marL="2514600" indent="-228600" algn="l" defTabSz="449263" rtl="0" eaLnBrk="0" fontAlgn="base" hangingPunct="0">
        <a:spcBef>
          <a:spcPct val="0"/>
        </a:spcBef>
        <a:spcAft>
          <a:spcPct val="0"/>
        </a:spcAft>
        <a:buClr>
          <a:srgbClr val="000000"/>
        </a:buClr>
        <a:buSzPct val="100000"/>
        <a:buFont typeface="Times New Roman" pitchFamily="18" charset="0"/>
        <a:defRPr sz="4400">
          <a:solidFill>
            <a:srgbClr val="660066"/>
          </a:solidFill>
          <a:latin typeface="Times New Roman" pitchFamily="18" charset="0"/>
          <a:ea typeface="Arial Unicode MS" pitchFamily="34" charset="-128"/>
          <a:cs typeface="Arial Unicode MS" pitchFamily="34" charset="-128"/>
        </a:defRPr>
      </a:lvl6pPr>
      <a:lvl7pPr marL="2971800" indent="-228600" algn="l" defTabSz="449263" rtl="0" eaLnBrk="0" fontAlgn="base" hangingPunct="0">
        <a:spcBef>
          <a:spcPct val="0"/>
        </a:spcBef>
        <a:spcAft>
          <a:spcPct val="0"/>
        </a:spcAft>
        <a:buClr>
          <a:srgbClr val="000000"/>
        </a:buClr>
        <a:buSzPct val="100000"/>
        <a:buFont typeface="Times New Roman" pitchFamily="18" charset="0"/>
        <a:defRPr sz="4400">
          <a:solidFill>
            <a:srgbClr val="660066"/>
          </a:solidFill>
          <a:latin typeface="Times New Roman" pitchFamily="18" charset="0"/>
          <a:ea typeface="Arial Unicode MS" pitchFamily="34" charset="-128"/>
          <a:cs typeface="Arial Unicode MS" pitchFamily="34" charset="-128"/>
        </a:defRPr>
      </a:lvl7pPr>
      <a:lvl8pPr marL="3429000" indent="-228600" algn="l" defTabSz="449263" rtl="0" eaLnBrk="0" fontAlgn="base" hangingPunct="0">
        <a:spcBef>
          <a:spcPct val="0"/>
        </a:spcBef>
        <a:spcAft>
          <a:spcPct val="0"/>
        </a:spcAft>
        <a:buClr>
          <a:srgbClr val="000000"/>
        </a:buClr>
        <a:buSzPct val="100000"/>
        <a:buFont typeface="Times New Roman" pitchFamily="18" charset="0"/>
        <a:defRPr sz="4400">
          <a:solidFill>
            <a:srgbClr val="660066"/>
          </a:solidFill>
          <a:latin typeface="Times New Roman" pitchFamily="18" charset="0"/>
          <a:ea typeface="Arial Unicode MS" pitchFamily="34" charset="-128"/>
          <a:cs typeface="Arial Unicode MS" pitchFamily="34" charset="-128"/>
        </a:defRPr>
      </a:lvl8pPr>
      <a:lvl9pPr marL="3886200" indent="-228600" algn="l" defTabSz="449263" rtl="0" eaLnBrk="0" fontAlgn="base" hangingPunct="0">
        <a:spcBef>
          <a:spcPct val="0"/>
        </a:spcBef>
        <a:spcAft>
          <a:spcPct val="0"/>
        </a:spcAft>
        <a:buClr>
          <a:srgbClr val="000000"/>
        </a:buClr>
        <a:buSzPct val="100000"/>
        <a:buFont typeface="Times New Roman" pitchFamily="18" charset="0"/>
        <a:defRPr sz="4400">
          <a:solidFill>
            <a:srgbClr val="660066"/>
          </a:solidFill>
          <a:latin typeface="Times New Roman" pitchFamily="18" charset="0"/>
          <a:ea typeface="Arial Unicode MS" pitchFamily="34" charset="-128"/>
          <a:cs typeface="Arial Unicode MS" pitchFamily="34" charset="-128"/>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40458C"/>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40458C"/>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40458C"/>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40458C"/>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40458C"/>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40458C"/>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40458C"/>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40458C"/>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40458C"/>
          </a:solidFill>
          <a:latin typeface="+mn-lt"/>
          <a:ea typeface="+mn-ea"/>
          <a:cs typeface="+mn-cs"/>
        </a:defRPr>
      </a:lvl9pPr>
    </p:bodyStyle>
    <p:otherStyle>
      <a:defPPr>
        <a:defRPr lang="fo-F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18" Type="http://schemas.openxmlformats.org/officeDocument/2006/relationships/image" Target="../media/image34.jpeg"/><Relationship Id="rId26" Type="http://schemas.openxmlformats.org/officeDocument/2006/relationships/image" Target="../media/image42.jpeg"/><Relationship Id="rId3" Type="http://schemas.openxmlformats.org/officeDocument/2006/relationships/image" Target="../media/image19.jpeg"/><Relationship Id="rId21" Type="http://schemas.openxmlformats.org/officeDocument/2006/relationships/image" Target="../media/image37.jpeg"/><Relationship Id="rId7" Type="http://schemas.openxmlformats.org/officeDocument/2006/relationships/image" Target="../media/image23.jpeg"/><Relationship Id="rId12" Type="http://schemas.openxmlformats.org/officeDocument/2006/relationships/image" Target="../media/image28.jpeg"/><Relationship Id="rId17" Type="http://schemas.openxmlformats.org/officeDocument/2006/relationships/image" Target="../media/image33.jpeg"/><Relationship Id="rId25" Type="http://schemas.openxmlformats.org/officeDocument/2006/relationships/image" Target="../media/image41.jpeg"/><Relationship Id="rId2" Type="http://schemas.openxmlformats.org/officeDocument/2006/relationships/notesSlide" Target="../notesSlides/notesSlide19.xml"/><Relationship Id="rId16" Type="http://schemas.openxmlformats.org/officeDocument/2006/relationships/image" Target="../media/image32.jpeg"/><Relationship Id="rId20" Type="http://schemas.openxmlformats.org/officeDocument/2006/relationships/image" Target="../media/image36.jpeg"/><Relationship Id="rId29"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22.jpeg"/><Relationship Id="rId11" Type="http://schemas.openxmlformats.org/officeDocument/2006/relationships/image" Target="../media/image27.jpeg"/><Relationship Id="rId24" Type="http://schemas.openxmlformats.org/officeDocument/2006/relationships/image" Target="../media/image40.jpeg"/><Relationship Id="rId5" Type="http://schemas.openxmlformats.org/officeDocument/2006/relationships/image" Target="../media/image21.jpeg"/><Relationship Id="rId15" Type="http://schemas.openxmlformats.org/officeDocument/2006/relationships/image" Target="../media/image31.jpeg"/><Relationship Id="rId23" Type="http://schemas.openxmlformats.org/officeDocument/2006/relationships/image" Target="../media/image39.jpeg"/><Relationship Id="rId28" Type="http://schemas.openxmlformats.org/officeDocument/2006/relationships/image" Target="../media/image44.jpeg"/><Relationship Id="rId10" Type="http://schemas.openxmlformats.org/officeDocument/2006/relationships/image" Target="../media/image26.jpeg"/><Relationship Id="rId19" Type="http://schemas.openxmlformats.org/officeDocument/2006/relationships/image" Target="../media/image35.jpeg"/><Relationship Id="rId4" Type="http://schemas.openxmlformats.org/officeDocument/2006/relationships/image" Target="../media/image20.jpeg"/><Relationship Id="rId9" Type="http://schemas.openxmlformats.org/officeDocument/2006/relationships/image" Target="../media/image25.jpeg"/><Relationship Id="rId14" Type="http://schemas.openxmlformats.org/officeDocument/2006/relationships/image" Target="../media/image30.jpeg"/><Relationship Id="rId22" Type="http://schemas.openxmlformats.org/officeDocument/2006/relationships/image" Target="../media/image38.jpeg"/><Relationship Id="rId27" Type="http://schemas.openxmlformats.org/officeDocument/2006/relationships/image" Target="../media/image4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 Id="rId9" Type="http://schemas.openxmlformats.org/officeDocument/2006/relationships/image" Target="../media/image62.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2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3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74.jpeg"/><Relationship Id="rId4" Type="http://schemas.openxmlformats.org/officeDocument/2006/relationships/image" Target="../media/image73.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77.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jpeg"/></Relationships>
</file>

<file path=ppt/slides/_rels/slide4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83.png"/></Relationships>
</file>

<file path=ppt/slides/_rels/slide44.xml.rels><?xml version="1.0" encoding="UTF-8" standalone="yes"?>
<Relationships xmlns="http://schemas.openxmlformats.org/package/2006/relationships"><Relationship Id="rId3" Type="http://schemas.openxmlformats.org/officeDocument/2006/relationships/image" Target="../media/image82.jpeg"/><Relationship Id="rId7" Type="http://schemas.openxmlformats.org/officeDocument/2006/relationships/image" Target="../media/image87.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90.jpeg"/><Relationship Id="rId5" Type="http://schemas.openxmlformats.org/officeDocument/2006/relationships/image" Target="../media/image89.png"/><Relationship Id="rId4" Type="http://schemas.openxmlformats.org/officeDocument/2006/relationships/image" Target="../media/image88.pn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93.wmf"/><Relationship Id="rId4" Type="http://schemas.openxmlformats.org/officeDocument/2006/relationships/image" Target="../media/image92.jpe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4.wmf"/><Relationship Id="rId7" Type="http://schemas.openxmlformats.org/officeDocument/2006/relationships/image" Target="../media/image98.pn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97.wmf"/><Relationship Id="rId5" Type="http://schemas.openxmlformats.org/officeDocument/2006/relationships/image" Target="../media/image96.wmf"/><Relationship Id="rId10" Type="http://schemas.openxmlformats.org/officeDocument/2006/relationships/image" Target="../media/image101.wmf"/><Relationship Id="rId4" Type="http://schemas.openxmlformats.org/officeDocument/2006/relationships/image" Target="../media/image95.wmf"/><Relationship Id="rId9" Type="http://schemas.openxmlformats.org/officeDocument/2006/relationships/image" Target="../media/image100.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03.jpeg"/></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openxmlformats.org/officeDocument/2006/relationships/image" Target="../media/image109.jpeg"/><Relationship Id="rId3" Type="http://schemas.openxmlformats.org/officeDocument/2006/relationships/image" Target="../media/image104.jpeg"/><Relationship Id="rId7" Type="http://schemas.openxmlformats.org/officeDocument/2006/relationships/image" Target="../media/image108.jpe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107.jpeg"/><Relationship Id="rId11" Type="http://schemas.openxmlformats.org/officeDocument/2006/relationships/image" Target="../media/image112.png"/><Relationship Id="rId5" Type="http://schemas.openxmlformats.org/officeDocument/2006/relationships/image" Target="../media/image106.jpeg"/><Relationship Id="rId10" Type="http://schemas.openxmlformats.org/officeDocument/2006/relationships/image" Target="../media/image111.jpeg"/><Relationship Id="rId4" Type="http://schemas.openxmlformats.org/officeDocument/2006/relationships/image" Target="../media/image105.jpeg"/><Relationship Id="rId9" Type="http://schemas.openxmlformats.org/officeDocument/2006/relationships/image" Target="../media/image110.jpeg"/></Relationships>
</file>

<file path=ppt/slides/_rels/slide56.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13.jpeg"/></Relationships>
</file>

<file path=ppt/slides/_rels/slide57.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image" Target="../media/image117.emf"/><Relationship Id="rId5" Type="http://schemas.openxmlformats.org/officeDocument/2006/relationships/image" Target="../media/image116.jpeg"/><Relationship Id="rId4" Type="http://schemas.openxmlformats.org/officeDocument/2006/relationships/image" Target="../media/image115.emf"/></Relationships>
</file>

<file path=ppt/slides/_rels/slide58.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40458C"/>
              </a:solidFill>
            </a:endParaRPr>
          </a:p>
        </p:txBody>
      </p:sp>
      <p:sp>
        <p:nvSpPr>
          <p:cNvPr id="3074"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3075" name="Text Box 3"/>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8BF16FD-A98C-4C36-A07F-00DB3CD4C158}"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a:t>
            </a:fld>
            <a:endParaRPr lang="da-DK" sz="1400">
              <a:solidFill>
                <a:srgbClr val="40458C"/>
              </a:solidFill>
            </a:endParaRPr>
          </a:p>
        </p:txBody>
      </p:sp>
      <p:sp>
        <p:nvSpPr>
          <p:cNvPr id="3076" name="Text Box 4"/>
          <p:cNvSpPr txBox="1">
            <a:spLocks noChangeArrowheads="1"/>
          </p:cNvSpPr>
          <p:nvPr/>
        </p:nvSpPr>
        <p:spPr bwMode="auto">
          <a:xfrm>
            <a:off x="457200" y="1219200"/>
            <a:ext cx="7772400" cy="1827213"/>
          </a:xfrm>
          <a:prstGeom prst="rect">
            <a:avLst/>
          </a:prstGeom>
          <a:noFill/>
          <a:ln w="9525">
            <a:noFill/>
            <a:round/>
            <a:headEnd/>
            <a:tailEnd/>
          </a:ln>
          <a:effectLst/>
        </p:spPr>
        <p:txBody>
          <a:bodyPr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5400">
                <a:solidFill>
                  <a:srgbClr val="FF0066"/>
                </a:solidFill>
                <a:latin typeface="Times New Roman" pitchFamily="18" charset="0"/>
              </a:rPr>
              <a:t>Makrelur</a:t>
            </a:r>
          </a:p>
        </p:txBody>
      </p:sp>
      <p:sp>
        <p:nvSpPr>
          <p:cNvPr id="3077" name="Rectangle 5"/>
          <p:cNvSpPr>
            <a:spLocks noChangeArrowheads="1"/>
          </p:cNvSpPr>
          <p:nvPr/>
        </p:nvSpPr>
        <p:spPr bwMode="auto">
          <a:xfrm>
            <a:off x="609600" y="2971800"/>
            <a:ext cx="8534400" cy="1752600"/>
          </a:xfrm>
          <a:prstGeom prst="rect">
            <a:avLst/>
          </a:prstGeom>
          <a:noFill/>
          <a:ln w="9525">
            <a:noFill/>
            <a:round/>
            <a:headEnd/>
            <a:tailEnd/>
          </a:ln>
          <a:effectLst/>
        </p:spPr>
        <p:txBody>
          <a:bodyPr lIns="90000" tIns="46800" rIns="90000" bIns="46800"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5400">
                <a:solidFill>
                  <a:srgbClr val="FF0066"/>
                </a:solidFill>
                <a:latin typeface="Times New Roman" pitchFamily="18" charset="0"/>
              </a:rPr>
              <a:t>Tilmæli til Fiskimálaráðið</a:t>
            </a:r>
          </a:p>
        </p:txBody>
      </p:sp>
      <p:sp>
        <p:nvSpPr>
          <p:cNvPr id="7" name="Pladsholder til dato 6"/>
          <p:cNvSpPr>
            <a:spLocks noGrp="1"/>
          </p:cNvSpPr>
          <p:nvPr>
            <p:ph type="dt" idx="10"/>
          </p:nvPr>
        </p:nvSpPr>
        <p:spPr/>
        <p:txBody>
          <a:bodyPr/>
          <a:lstStyle/>
          <a:p>
            <a:r>
              <a:rPr lang="fo-FO" smtClean="0"/>
              <a:t>17-08-2009</a:t>
            </a:r>
            <a:endParaRPr lang="en-US"/>
          </a:p>
        </p:txBody>
      </p:sp>
    </p:spTree>
  </p:cSld>
  <p:clrMapOvr>
    <a:masterClrMapping/>
  </p:clrMapOvr>
  <p:transition>
    <p:strips dir="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40458C"/>
              </a:solidFill>
            </a:endParaRPr>
          </a:p>
        </p:txBody>
      </p:sp>
      <p:sp>
        <p:nvSpPr>
          <p:cNvPr id="12290"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12291" name="Text Box 3"/>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88EFF36-1E71-4D1B-A619-D4CB30275407}"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10</a:t>
            </a:fld>
            <a:endParaRPr lang="da-DK" sz="1400">
              <a:solidFill>
                <a:srgbClr val="40458C"/>
              </a:solidFill>
            </a:endParaRPr>
          </a:p>
        </p:txBody>
      </p:sp>
      <p:pic>
        <p:nvPicPr>
          <p:cNvPr id="12292" name="Picture 4"/>
          <p:cNvPicPr>
            <a:picLocks noChangeAspect="1" noChangeArrowheads="1"/>
          </p:cNvPicPr>
          <p:nvPr/>
        </p:nvPicPr>
        <p:blipFill>
          <a:blip r:embed="rId3" cstate="print"/>
          <a:srcRect/>
          <a:stretch>
            <a:fillRect/>
          </a:stretch>
        </p:blipFill>
        <p:spPr bwMode="auto">
          <a:xfrm>
            <a:off x="4670425" y="990600"/>
            <a:ext cx="4473575" cy="5867400"/>
          </a:xfrm>
          <a:prstGeom prst="rect">
            <a:avLst/>
          </a:prstGeom>
          <a:noFill/>
          <a:ln w="9525">
            <a:noFill/>
            <a:round/>
            <a:headEnd/>
            <a:tailEnd/>
          </a:ln>
          <a:effectLst/>
        </p:spPr>
      </p:pic>
      <p:sp>
        <p:nvSpPr>
          <p:cNvPr id="12293" name="Text Box 5"/>
          <p:cNvSpPr txBox="1">
            <a:spLocks noChangeArrowheads="1"/>
          </p:cNvSpPr>
          <p:nvPr/>
        </p:nvSpPr>
        <p:spPr bwMode="auto">
          <a:xfrm>
            <a:off x="1981200" y="5334000"/>
            <a:ext cx="2652713" cy="1066800"/>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600" b="1">
                <a:solidFill>
                  <a:srgbClr val="FF0000"/>
                </a:solidFill>
                <a:latin typeface="Times New Roman" pitchFamily="18" charset="0"/>
              </a:rPr>
              <a:t>Broyting í gýtingarøkjunum</a:t>
            </a:r>
          </a:p>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600">
                <a:solidFill>
                  <a:srgbClr val="FF0000"/>
                </a:solidFill>
                <a:latin typeface="Times New Roman" pitchFamily="18" charset="0"/>
              </a:rPr>
              <a:t>Mett verður at so at siga eingin gýtin er longur á Ecco-fisk í norsjónum</a:t>
            </a:r>
          </a:p>
        </p:txBody>
      </p:sp>
      <p:sp>
        <p:nvSpPr>
          <p:cNvPr id="12294" name="Line 6"/>
          <p:cNvSpPr>
            <a:spLocks noChangeShapeType="1"/>
          </p:cNvSpPr>
          <p:nvPr/>
        </p:nvSpPr>
        <p:spPr bwMode="auto">
          <a:xfrm flipV="1">
            <a:off x="4572000" y="4722813"/>
            <a:ext cx="609600" cy="1084262"/>
          </a:xfrm>
          <a:prstGeom prst="line">
            <a:avLst/>
          </a:prstGeom>
          <a:noFill/>
          <a:ln w="38160">
            <a:solidFill>
              <a:srgbClr val="FF0066"/>
            </a:solidFill>
            <a:miter lim="800000"/>
            <a:headEnd/>
            <a:tailEnd type="triangle" w="med" len="med"/>
          </a:ln>
          <a:effectLst/>
        </p:spPr>
        <p:txBody>
          <a:bodyPr/>
          <a:lstStyle/>
          <a:p>
            <a:endParaRPr lang="fo-FO"/>
          </a:p>
        </p:txBody>
      </p:sp>
      <p:sp>
        <p:nvSpPr>
          <p:cNvPr id="12295" name="Line 7"/>
          <p:cNvSpPr>
            <a:spLocks noChangeShapeType="1"/>
          </p:cNvSpPr>
          <p:nvPr/>
        </p:nvSpPr>
        <p:spPr bwMode="auto">
          <a:xfrm flipV="1">
            <a:off x="4643438" y="3714750"/>
            <a:ext cx="3168650" cy="2092325"/>
          </a:xfrm>
          <a:prstGeom prst="line">
            <a:avLst/>
          </a:prstGeom>
          <a:noFill/>
          <a:ln w="38160">
            <a:solidFill>
              <a:srgbClr val="FF0066"/>
            </a:solidFill>
            <a:miter lim="800000"/>
            <a:headEnd/>
            <a:tailEnd type="triangle" w="med" len="med"/>
          </a:ln>
          <a:effectLst/>
        </p:spPr>
        <p:txBody>
          <a:bodyPr/>
          <a:lstStyle/>
          <a:p>
            <a:endParaRPr lang="fo-FO"/>
          </a:p>
        </p:txBody>
      </p:sp>
      <p:sp>
        <p:nvSpPr>
          <p:cNvPr id="12296" name="Oval 8"/>
          <p:cNvSpPr>
            <a:spLocks noChangeArrowheads="1"/>
          </p:cNvSpPr>
          <p:nvPr/>
        </p:nvSpPr>
        <p:spPr bwMode="auto">
          <a:xfrm rot="1500000">
            <a:off x="5718175" y="2293938"/>
            <a:ext cx="292100" cy="2520950"/>
          </a:xfrm>
          <a:prstGeom prst="ellipse">
            <a:avLst/>
          </a:prstGeom>
          <a:solidFill>
            <a:srgbClr val="00FFFF">
              <a:alpha val="17000"/>
            </a:srgbClr>
          </a:solidFill>
          <a:ln w="9360">
            <a:solidFill>
              <a:srgbClr val="40458C"/>
            </a:solidFill>
            <a:miter lim="800000"/>
            <a:headEnd/>
            <a:tailEnd/>
          </a:ln>
          <a:effectLst/>
        </p:spPr>
        <p:txBody>
          <a:bodyPr wrap="none" anchor="ctr"/>
          <a:lstStyle/>
          <a:p>
            <a:endParaRPr lang="fo-FO"/>
          </a:p>
        </p:txBody>
      </p:sp>
      <p:sp>
        <p:nvSpPr>
          <p:cNvPr id="12297" name="Oval 9"/>
          <p:cNvSpPr>
            <a:spLocks noChangeArrowheads="1"/>
          </p:cNvSpPr>
          <p:nvPr/>
        </p:nvSpPr>
        <p:spPr bwMode="auto">
          <a:xfrm rot="540000">
            <a:off x="7731125" y="3643313"/>
            <a:ext cx="219075" cy="163512"/>
          </a:xfrm>
          <a:prstGeom prst="ellipse">
            <a:avLst/>
          </a:prstGeom>
          <a:solidFill>
            <a:srgbClr val="00FFFF">
              <a:alpha val="17000"/>
            </a:srgbClr>
          </a:solidFill>
          <a:ln w="9360">
            <a:solidFill>
              <a:srgbClr val="40458C"/>
            </a:solidFill>
            <a:miter lim="800000"/>
            <a:headEnd/>
            <a:tailEnd/>
          </a:ln>
          <a:effectLst/>
        </p:spPr>
        <p:txBody>
          <a:bodyPr wrap="none" anchor="ctr"/>
          <a:lstStyle/>
          <a:p>
            <a:endParaRPr lang="fo-FO"/>
          </a:p>
        </p:txBody>
      </p:sp>
      <p:sp>
        <p:nvSpPr>
          <p:cNvPr id="12298" name="Line 10"/>
          <p:cNvSpPr>
            <a:spLocks noChangeShapeType="1"/>
          </p:cNvSpPr>
          <p:nvPr/>
        </p:nvSpPr>
        <p:spPr bwMode="auto">
          <a:xfrm flipV="1">
            <a:off x="5003800" y="2398713"/>
            <a:ext cx="2376488" cy="74612"/>
          </a:xfrm>
          <a:prstGeom prst="line">
            <a:avLst/>
          </a:prstGeom>
          <a:noFill/>
          <a:ln w="31680">
            <a:solidFill>
              <a:srgbClr val="00FFFF"/>
            </a:solidFill>
            <a:miter lim="800000"/>
            <a:headEnd/>
            <a:tailEnd/>
          </a:ln>
          <a:effectLst/>
        </p:spPr>
        <p:txBody>
          <a:bodyPr/>
          <a:lstStyle/>
          <a:p>
            <a:endParaRPr lang="fo-FO"/>
          </a:p>
        </p:txBody>
      </p:sp>
      <p:sp>
        <p:nvSpPr>
          <p:cNvPr id="12299" name="Line 11"/>
          <p:cNvSpPr>
            <a:spLocks noChangeShapeType="1"/>
          </p:cNvSpPr>
          <p:nvPr/>
        </p:nvSpPr>
        <p:spPr bwMode="auto">
          <a:xfrm>
            <a:off x="3851275" y="2349500"/>
            <a:ext cx="1154113" cy="69850"/>
          </a:xfrm>
          <a:prstGeom prst="line">
            <a:avLst/>
          </a:prstGeom>
          <a:noFill/>
          <a:ln w="38160">
            <a:solidFill>
              <a:srgbClr val="FF0066"/>
            </a:solidFill>
            <a:miter lim="800000"/>
            <a:headEnd/>
            <a:tailEnd type="triangle" w="med" len="med"/>
          </a:ln>
          <a:effectLst/>
        </p:spPr>
        <p:txBody>
          <a:bodyPr/>
          <a:lstStyle/>
          <a:p>
            <a:endParaRPr lang="fo-FO"/>
          </a:p>
        </p:txBody>
      </p:sp>
      <p:sp>
        <p:nvSpPr>
          <p:cNvPr id="12300" name="Text Box 12"/>
          <p:cNvSpPr txBox="1">
            <a:spLocks noChangeArrowheads="1"/>
          </p:cNvSpPr>
          <p:nvPr/>
        </p:nvSpPr>
        <p:spPr bwMode="auto">
          <a:xfrm>
            <a:off x="611188" y="1412875"/>
            <a:ext cx="3352800" cy="4211638"/>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0000"/>
                </a:solidFill>
                <a:latin typeface="Times New Roman" pitchFamily="18" charset="0"/>
              </a:rPr>
              <a:t>Normenn hava gjørt egg kanningar eru  gjørdar norð til 61° og har bleiv eisini funnin egg í somu mongdum sum fyri sunnan.</a:t>
            </a:r>
          </a:p>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o-FO" sz="1800">
              <a:solidFill>
                <a:srgbClr val="FF0000"/>
              </a:solidFill>
              <a:latin typeface="Times New Roman" pitchFamily="18" charset="0"/>
            </a:endParaRPr>
          </a:p>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0000"/>
                </a:solidFill>
                <a:latin typeface="Times New Roman" pitchFamily="18" charset="0"/>
              </a:rPr>
              <a:t>ES vil ikki verða við í egg kanningum norðan fyri 61° fyrrenn um 3 ár. Hetta grunda</a:t>
            </a:r>
          </a:p>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0000"/>
                </a:solidFill>
                <a:latin typeface="Times New Roman" pitchFamily="18" charset="0"/>
              </a:rPr>
              <a:t>á at kanningarnar eru so kostnaðarmiklar.</a:t>
            </a:r>
          </a:p>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o-FO" sz="1800">
              <a:solidFill>
                <a:srgbClr val="FF0000"/>
              </a:solidFill>
              <a:latin typeface="Times New Roman" pitchFamily="18" charset="0"/>
            </a:endParaRPr>
          </a:p>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i="1">
                <a:solidFill>
                  <a:srgbClr val="FF0000"/>
                </a:solidFill>
                <a:latin typeface="Times New Roman" pitchFamily="18" charset="0"/>
              </a:rPr>
              <a:t>Kann hugsast at aðrar orsøkir eru til hetta ??</a:t>
            </a:r>
          </a:p>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o-FO" sz="1800" b="1" i="1">
              <a:solidFill>
                <a:srgbClr val="FF0000"/>
              </a:solidFill>
              <a:latin typeface="Times New Roman" pitchFamily="18" charset="0"/>
            </a:endParaRPr>
          </a:p>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o-FO" sz="1800" b="1" i="1">
              <a:solidFill>
                <a:srgbClr val="FF0000"/>
              </a:solidFill>
              <a:latin typeface="Times New Roman" pitchFamily="18" charset="0"/>
            </a:endParaRPr>
          </a:p>
        </p:txBody>
      </p:sp>
      <p:sp>
        <p:nvSpPr>
          <p:cNvPr id="12301" name="Rectangle 13"/>
          <p:cNvSpPr>
            <a:spLocks noChangeArrowheads="1"/>
          </p:cNvSpPr>
          <p:nvPr/>
        </p:nvSpPr>
        <p:spPr bwMode="auto">
          <a:xfrm>
            <a:off x="0" y="762000"/>
            <a:ext cx="8001000" cy="457200"/>
          </a:xfrm>
          <a:prstGeom prst="rect">
            <a:avLst/>
          </a:prstGeom>
          <a:noFill/>
          <a:ln w="9525">
            <a:noFill/>
            <a:round/>
            <a:headEnd/>
            <a:tailEnd/>
          </a:ln>
          <a:effectLst/>
        </p:spPr>
        <p:txBody>
          <a:bodyPr lIns="90000" tIns="46800" rIns="90000" bIns="46800"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a:solidFill>
                  <a:srgbClr val="FF0066"/>
                </a:solidFill>
                <a:latin typeface="Times New Roman" pitchFamily="18" charset="0"/>
              </a:rPr>
              <a:t>Gýtingarøki hjá makrelinum</a:t>
            </a:r>
          </a:p>
        </p:txBody>
      </p:sp>
      <p:sp>
        <p:nvSpPr>
          <p:cNvPr id="12302" name="Oval 14"/>
          <p:cNvSpPr>
            <a:spLocks noChangeArrowheads="1"/>
          </p:cNvSpPr>
          <p:nvPr/>
        </p:nvSpPr>
        <p:spPr bwMode="auto">
          <a:xfrm rot="20040000">
            <a:off x="5427663" y="4216400"/>
            <a:ext cx="317500" cy="1757363"/>
          </a:xfrm>
          <a:prstGeom prst="ellipse">
            <a:avLst/>
          </a:prstGeom>
          <a:solidFill>
            <a:srgbClr val="00FFFF">
              <a:alpha val="17000"/>
            </a:srgbClr>
          </a:solidFill>
          <a:ln w="9360">
            <a:solidFill>
              <a:srgbClr val="40458C"/>
            </a:solidFill>
            <a:miter lim="800000"/>
            <a:headEnd/>
            <a:tailEnd/>
          </a:ln>
          <a:effectLst/>
        </p:spPr>
        <p:txBody>
          <a:bodyPr wrap="none" anchor="ctr"/>
          <a:lstStyle/>
          <a:p>
            <a:endParaRPr lang="fo-FO"/>
          </a:p>
        </p:txBody>
      </p:sp>
      <p:sp>
        <p:nvSpPr>
          <p:cNvPr id="16" name="Pladsholder til dato 15"/>
          <p:cNvSpPr>
            <a:spLocks noGrp="1"/>
          </p:cNvSpPr>
          <p:nvPr>
            <p:ph type="dt" idx="10"/>
          </p:nvPr>
        </p:nvSpPr>
        <p:spPr/>
        <p:txBody>
          <a:bodyPr/>
          <a:lstStyle/>
          <a:p>
            <a:r>
              <a:rPr lang="fo-FO" smtClean="0"/>
              <a:t>17-08-2009</a:t>
            </a: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additive="repl">
                                        <p:cTn id="6" dur="1" fill="hold">
                                          <p:stCondLst>
                                            <p:cond delay="0"/>
                                          </p:stCondLst>
                                        </p:cTn>
                                        <p:tgtEl>
                                          <p:spTgt spid="12301"/>
                                        </p:tgtEl>
                                        <p:attrNameLst>
                                          <p:attrName>style.visibility</p:attrName>
                                        </p:attrNameLst>
                                      </p:cBhvr>
                                      <p:to>
                                        <p:strVal val="visible"/>
                                      </p:to>
                                    </p:set>
                                    <p:anim calcmode="lin" valueType="num">
                                      <p:cBhvr>
                                        <p:cTn id="7" dur="500" fill="hold"/>
                                        <p:tgtEl>
                                          <p:spTgt spid="12301"/>
                                        </p:tgtEl>
                                        <p:attrNameLst>
                                          <p:attrName>ppt_x</p:attrName>
                                        </p:attrNameLst>
                                      </p:cBhvr>
                                      <p:tavLst>
                                        <p:tav tm="100000">
                                          <p:val>
                                            <p:strVal val="#ppt_x"/>
                                          </p:val>
                                        </p:tav>
                                        <p:tav>
                                          <p:val>
                                            <p:strVal val="#ppt_x"/>
                                          </p:val>
                                        </p:tav>
                                      </p:tavLst>
                                    </p:anim>
                                    <p:anim calcmode="lin" valueType="num">
                                      <p:cBhvr>
                                        <p:cTn id="8" dur="500" fill="hold"/>
                                        <p:tgtEl>
                                          <p:spTgt spid="12301"/>
                                        </p:tgtEl>
                                        <p:attrNameLst>
                                          <p:attrName>ppt_y</p:attrName>
                                        </p:attrNameLst>
                                      </p:cBhvr>
                                      <p:tavLst>
                                        <p:tav tm="100000">
                                          <p:val>
                                            <p:strVal val="1+#ppt_h/2"/>
                                          </p:val>
                                        </p:tav>
                                        <p:tav>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additive="repl">
                                        <p:cTn id="11" dur="1" fill="hold">
                                          <p:stCondLst>
                                            <p:cond delay="0"/>
                                          </p:stCondLst>
                                        </p:cTn>
                                        <p:tgtEl>
                                          <p:spTgt spid="12294"/>
                                        </p:tgtEl>
                                        <p:attrNameLst>
                                          <p:attrName>style.visibility</p:attrName>
                                        </p:attrNameLst>
                                      </p:cBhvr>
                                      <p:to>
                                        <p:strVal val="visible"/>
                                      </p:to>
                                    </p:set>
                                    <p:anim calcmode="lin" valueType="num">
                                      <p:cBhvr>
                                        <p:cTn id="12" dur="500" fill="hold"/>
                                        <p:tgtEl>
                                          <p:spTgt spid="12294"/>
                                        </p:tgtEl>
                                        <p:attrNameLst>
                                          <p:attrName>ppt_x</p:attrName>
                                        </p:attrNameLst>
                                      </p:cBhvr>
                                      <p:tavLst>
                                        <p:tav tm="100000">
                                          <p:val>
                                            <p:strVal val="#ppt_x"/>
                                          </p:val>
                                        </p:tav>
                                        <p:tav>
                                          <p:val>
                                            <p:strVal val="#ppt_x"/>
                                          </p:val>
                                        </p:tav>
                                      </p:tavLst>
                                    </p:anim>
                                    <p:anim calcmode="lin" valueType="num">
                                      <p:cBhvr>
                                        <p:cTn id="13" dur="500" fill="hold"/>
                                        <p:tgtEl>
                                          <p:spTgt spid="12294"/>
                                        </p:tgtEl>
                                        <p:attrNameLst>
                                          <p:attrName>ppt_y</p:attrName>
                                        </p:attrNameLst>
                                      </p:cBhvr>
                                      <p:tavLst>
                                        <p:tav tm="100000">
                                          <p:val>
                                            <p:strVal val="1+#ppt_h/2"/>
                                          </p:val>
                                        </p:tav>
                                        <p:tav>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additive="repl">
                                        <p:cTn id="16" dur="1" fill="hold">
                                          <p:stCondLst>
                                            <p:cond delay="0"/>
                                          </p:stCondLst>
                                        </p:cTn>
                                        <p:tgtEl>
                                          <p:spTgt spid="12295"/>
                                        </p:tgtEl>
                                        <p:attrNameLst>
                                          <p:attrName>style.visibility</p:attrName>
                                        </p:attrNameLst>
                                      </p:cBhvr>
                                      <p:to>
                                        <p:strVal val="visible"/>
                                      </p:to>
                                    </p:set>
                                    <p:anim calcmode="lin" valueType="num">
                                      <p:cBhvr>
                                        <p:cTn id="17" dur="500" fill="hold"/>
                                        <p:tgtEl>
                                          <p:spTgt spid="12295"/>
                                        </p:tgtEl>
                                        <p:attrNameLst>
                                          <p:attrName>ppt_x</p:attrName>
                                        </p:attrNameLst>
                                      </p:cBhvr>
                                      <p:tavLst>
                                        <p:tav tm="100000">
                                          <p:val>
                                            <p:strVal val="#ppt_x"/>
                                          </p:val>
                                        </p:tav>
                                        <p:tav>
                                          <p:val>
                                            <p:strVal val="#ppt_x"/>
                                          </p:val>
                                        </p:tav>
                                      </p:tavLst>
                                    </p:anim>
                                    <p:anim calcmode="lin" valueType="num">
                                      <p:cBhvr>
                                        <p:cTn id="18" dur="500" fill="hold"/>
                                        <p:tgtEl>
                                          <p:spTgt spid="12295"/>
                                        </p:tgtEl>
                                        <p:attrNameLst>
                                          <p:attrName>ppt_y</p:attrName>
                                        </p:attrNameLst>
                                      </p:cBhvr>
                                      <p:tavLst>
                                        <p:tav tm="100000">
                                          <p:val>
                                            <p:strVal val="1+#ppt_h/2"/>
                                          </p:val>
                                        </p:tav>
                                        <p:tav>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additive="repl">
                                        <p:cTn id="21" dur="1" fill="hold">
                                          <p:stCondLst>
                                            <p:cond delay="0"/>
                                          </p:stCondLst>
                                        </p:cTn>
                                        <p:tgtEl>
                                          <p:spTgt spid="12296"/>
                                        </p:tgtEl>
                                        <p:attrNameLst>
                                          <p:attrName>style.visibility</p:attrName>
                                        </p:attrNameLst>
                                      </p:cBhvr>
                                      <p:to>
                                        <p:strVal val="visible"/>
                                      </p:to>
                                    </p:set>
                                    <p:anim calcmode="lin" valueType="num">
                                      <p:cBhvr>
                                        <p:cTn id="22" dur="500" fill="hold"/>
                                        <p:tgtEl>
                                          <p:spTgt spid="12296"/>
                                        </p:tgtEl>
                                        <p:attrNameLst>
                                          <p:attrName>ppt_x</p:attrName>
                                        </p:attrNameLst>
                                      </p:cBhvr>
                                      <p:tavLst>
                                        <p:tav tm="100000">
                                          <p:val>
                                            <p:strVal val="#ppt_x"/>
                                          </p:val>
                                        </p:tav>
                                        <p:tav>
                                          <p:val>
                                            <p:strVal val="#ppt_x"/>
                                          </p:val>
                                        </p:tav>
                                      </p:tavLst>
                                    </p:anim>
                                    <p:anim calcmode="lin" valueType="num">
                                      <p:cBhvr>
                                        <p:cTn id="23" dur="500" fill="hold"/>
                                        <p:tgtEl>
                                          <p:spTgt spid="12296"/>
                                        </p:tgtEl>
                                        <p:attrNameLst>
                                          <p:attrName>ppt_y</p:attrName>
                                        </p:attrNameLst>
                                      </p:cBhvr>
                                      <p:tavLst>
                                        <p:tav tm="100000">
                                          <p:val>
                                            <p:strVal val="1+#ppt_h/2"/>
                                          </p:val>
                                        </p:tav>
                                        <p:tav>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additive="repl">
                                        <p:cTn id="26" dur="1" fill="hold">
                                          <p:stCondLst>
                                            <p:cond delay="0"/>
                                          </p:stCondLst>
                                        </p:cTn>
                                        <p:tgtEl>
                                          <p:spTgt spid="12297"/>
                                        </p:tgtEl>
                                        <p:attrNameLst>
                                          <p:attrName>style.visibility</p:attrName>
                                        </p:attrNameLst>
                                      </p:cBhvr>
                                      <p:to>
                                        <p:strVal val="visible"/>
                                      </p:to>
                                    </p:set>
                                    <p:anim calcmode="lin" valueType="num">
                                      <p:cBhvr>
                                        <p:cTn id="27" dur="500" fill="hold"/>
                                        <p:tgtEl>
                                          <p:spTgt spid="12297"/>
                                        </p:tgtEl>
                                        <p:attrNameLst>
                                          <p:attrName>ppt_x</p:attrName>
                                        </p:attrNameLst>
                                      </p:cBhvr>
                                      <p:tavLst>
                                        <p:tav tm="100000">
                                          <p:val>
                                            <p:strVal val="#ppt_x"/>
                                          </p:val>
                                        </p:tav>
                                        <p:tav>
                                          <p:val>
                                            <p:strVal val="#ppt_x"/>
                                          </p:val>
                                        </p:tav>
                                      </p:tavLst>
                                    </p:anim>
                                    <p:anim calcmode="lin" valueType="num">
                                      <p:cBhvr>
                                        <p:cTn id="28" dur="500" fill="hold"/>
                                        <p:tgtEl>
                                          <p:spTgt spid="12297"/>
                                        </p:tgtEl>
                                        <p:attrNameLst>
                                          <p:attrName>ppt_y</p:attrName>
                                        </p:attrNameLst>
                                      </p:cBhvr>
                                      <p:tavLst>
                                        <p:tav tm="100000">
                                          <p:val>
                                            <p:strVal val="1+#ppt_h/2"/>
                                          </p:val>
                                        </p:tav>
                                        <p:tav>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additive="repl">
                                        <p:cTn id="31" dur="1" fill="hold">
                                          <p:stCondLst>
                                            <p:cond delay="0"/>
                                          </p:stCondLst>
                                        </p:cTn>
                                        <p:tgtEl>
                                          <p:spTgt spid="12302"/>
                                        </p:tgtEl>
                                        <p:attrNameLst>
                                          <p:attrName>style.visibility</p:attrName>
                                        </p:attrNameLst>
                                      </p:cBhvr>
                                      <p:to>
                                        <p:strVal val="visible"/>
                                      </p:to>
                                    </p:set>
                                    <p:anim calcmode="lin" valueType="num">
                                      <p:cBhvr>
                                        <p:cTn id="32" dur="500" fill="hold"/>
                                        <p:tgtEl>
                                          <p:spTgt spid="12302"/>
                                        </p:tgtEl>
                                        <p:attrNameLst>
                                          <p:attrName>ppt_x</p:attrName>
                                        </p:attrNameLst>
                                      </p:cBhvr>
                                      <p:tavLst>
                                        <p:tav tm="100000">
                                          <p:val>
                                            <p:strVal val="#ppt_x"/>
                                          </p:val>
                                        </p:tav>
                                        <p:tav>
                                          <p:val>
                                            <p:strVal val="#ppt_x"/>
                                          </p:val>
                                        </p:tav>
                                      </p:tavLst>
                                    </p:anim>
                                    <p:anim calcmode="lin" valueType="num">
                                      <p:cBhvr>
                                        <p:cTn id="33" dur="500" fill="hold"/>
                                        <p:tgtEl>
                                          <p:spTgt spid="12302"/>
                                        </p:tgtEl>
                                        <p:attrNameLst>
                                          <p:attrName>ppt_y</p:attrName>
                                        </p:attrNameLst>
                                      </p:cBhvr>
                                      <p:tavLst>
                                        <p:tav tm="100000">
                                          <p:val>
                                            <p:strVal val="1+#ppt_h/2"/>
                                          </p:val>
                                        </p:tav>
                                        <p:tav>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additive="repl">
                                        <p:cTn id="36" dur="1" fill="hold">
                                          <p:stCondLst>
                                            <p:cond delay="0"/>
                                          </p:stCondLst>
                                        </p:cTn>
                                        <p:tgtEl>
                                          <p:spTgt spid="12293"/>
                                        </p:tgtEl>
                                        <p:attrNameLst>
                                          <p:attrName>style.visibility</p:attrName>
                                        </p:attrNameLst>
                                      </p:cBhvr>
                                      <p:to>
                                        <p:strVal val="visible"/>
                                      </p:to>
                                    </p:set>
                                    <p:anim calcmode="lin" valueType="num">
                                      <p:cBhvr>
                                        <p:cTn id="37" dur="500" fill="hold"/>
                                        <p:tgtEl>
                                          <p:spTgt spid="12293"/>
                                        </p:tgtEl>
                                        <p:attrNameLst>
                                          <p:attrName>ppt_x</p:attrName>
                                        </p:attrNameLst>
                                      </p:cBhvr>
                                      <p:tavLst>
                                        <p:tav tm="100000">
                                          <p:val>
                                            <p:strVal val="#ppt_x"/>
                                          </p:val>
                                        </p:tav>
                                        <p:tav>
                                          <p:val>
                                            <p:strVal val="#ppt_x"/>
                                          </p:val>
                                        </p:tav>
                                      </p:tavLst>
                                    </p:anim>
                                    <p:anim calcmode="lin" valueType="num">
                                      <p:cBhvr>
                                        <p:cTn id="38" dur="500" fill="hold"/>
                                        <p:tgtEl>
                                          <p:spTgt spid="12293"/>
                                        </p:tgtEl>
                                        <p:attrNameLst>
                                          <p:attrName>ppt_y</p:attrName>
                                        </p:attrNameLst>
                                      </p:cBhvr>
                                      <p:tavLst>
                                        <p:tav tm="100000">
                                          <p:val>
                                            <p:strVal val="1+#ppt_h/2"/>
                                          </p:val>
                                        </p:tav>
                                        <p:tav>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additive="repl">
                                        <p:cTn id="42" dur="1" fill="hold">
                                          <p:stCondLst>
                                            <p:cond delay="0"/>
                                          </p:stCondLst>
                                        </p:cTn>
                                        <p:tgtEl>
                                          <p:spTgt spid="12300"/>
                                        </p:tgtEl>
                                        <p:attrNameLst>
                                          <p:attrName>style.visibility</p:attrName>
                                        </p:attrNameLst>
                                      </p:cBhvr>
                                      <p:to>
                                        <p:strVal val="visible"/>
                                      </p:to>
                                    </p:set>
                                    <p:anim calcmode="lin" valueType="num">
                                      <p:cBhvr>
                                        <p:cTn id="43" dur="500" fill="hold"/>
                                        <p:tgtEl>
                                          <p:spTgt spid="12300"/>
                                        </p:tgtEl>
                                        <p:attrNameLst>
                                          <p:attrName>ppt_x</p:attrName>
                                        </p:attrNameLst>
                                      </p:cBhvr>
                                      <p:tavLst>
                                        <p:tav tm="100000">
                                          <p:val>
                                            <p:strVal val="#ppt_x"/>
                                          </p:val>
                                        </p:tav>
                                        <p:tav>
                                          <p:val>
                                            <p:strVal val="#ppt_x"/>
                                          </p:val>
                                        </p:tav>
                                      </p:tavLst>
                                    </p:anim>
                                    <p:anim calcmode="lin" valueType="num">
                                      <p:cBhvr>
                                        <p:cTn id="44" dur="500" fill="hold"/>
                                        <p:tgtEl>
                                          <p:spTgt spid="12300"/>
                                        </p:tgtEl>
                                        <p:attrNameLst>
                                          <p:attrName>ppt_y</p:attrName>
                                        </p:attrNameLst>
                                      </p:cBhvr>
                                      <p:tavLst>
                                        <p:tav tm="100000">
                                          <p:val>
                                            <p:strVal val="1+#ppt_h/2"/>
                                          </p:val>
                                        </p:tav>
                                        <p:tav>
                                          <p:val>
                                            <p:strVal val="#ppt_y"/>
                                          </p:val>
                                        </p:tav>
                                      </p:tavLst>
                                    </p:anim>
                                  </p:childTnLst>
                                </p:cTn>
                              </p:par>
                            </p:childTnLst>
                          </p:cTn>
                        </p:par>
                        <p:par>
                          <p:cTn id="45" fill="hold">
                            <p:stCondLst>
                              <p:cond delay="500"/>
                            </p:stCondLst>
                            <p:childTnLst>
                              <p:par>
                                <p:cTn id="46" presetID="2" presetClass="entr" presetSubtype="4" fill="hold" grpId="0" nodeType="afterEffect">
                                  <p:stCondLst>
                                    <p:cond delay="0"/>
                                  </p:stCondLst>
                                  <p:childTnLst>
                                    <p:set>
                                      <p:cBhvr additive="repl">
                                        <p:cTn id="47" dur="1" fill="hold">
                                          <p:stCondLst>
                                            <p:cond delay="0"/>
                                          </p:stCondLst>
                                        </p:cTn>
                                        <p:tgtEl>
                                          <p:spTgt spid="12299"/>
                                        </p:tgtEl>
                                        <p:attrNameLst>
                                          <p:attrName>style.visibility</p:attrName>
                                        </p:attrNameLst>
                                      </p:cBhvr>
                                      <p:to>
                                        <p:strVal val="visible"/>
                                      </p:to>
                                    </p:set>
                                    <p:anim calcmode="lin" valueType="num">
                                      <p:cBhvr>
                                        <p:cTn id="48" dur="500" fill="hold"/>
                                        <p:tgtEl>
                                          <p:spTgt spid="12299"/>
                                        </p:tgtEl>
                                        <p:attrNameLst>
                                          <p:attrName>ppt_x</p:attrName>
                                        </p:attrNameLst>
                                      </p:cBhvr>
                                      <p:tavLst>
                                        <p:tav tm="100000">
                                          <p:val>
                                            <p:strVal val="#ppt_x"/>
                                          </p:val>
                                        </p:tav>
                                        <p:tav>
                                          <p:val>
                                            <p:strVal val="#ppt_x"/>
                                          </p:val>
                                        </p:tav>
                                      </p:tavLst>
                                    </p:anim>
                                    <p:anim calcmode="lin" valueType="num">
                                      <p:cBhvr>
                                        <p:cTn id="49" dur="500" fill="hold"/>
                                        <p:tgtEl>
                                          <p:spTgt spid="12299"/>
                                        </p:tgtEl>
                                        <p:attrNameLst>
                                          <p:attrName>ppt_y</p:attrName>
                                        </p:attrNameLst>
                                      </p:cBhvr>
                                      <p:tavLst>
                                        <p:tav tm="100000">
                                          <p:val>
                                            <p:strVal val="1+#ppt_h/2"/>
                                          </p:val>
                                        </p:tav>
                                        <p:tav>
                                          <p:val>
                                            <p:strVal val="#ppt_y"/>
                                          </p:val>
                                        </p:tav>
                                      </p:tavLst>
                                    </p:anim>
                                  </p:childTnLst>
                                </p:cTn>
                              </p:par>
                            </p:childTnLst>
                          </p:cTn>
                        </p:par>
                        <p:par>
                          <p:cTn id="50" fill="hold">
                            <p:stCondLst>
                              <p:cond delay="1000"/>
                            </p:stCondLst>
                            <p:childTnLst>
                              <p:par>
                                <p:cTn id="51" presetID="2" presetClass="entr" presetSubtype="4" fill="hold" grpId="0" nodeType="afterEffect">
                                  <p:stCondLst>
                                    <p:cond delay="0"/>
                                  </p:stCondLst>
                                  <p:childTnLst>
                                    <p:set>
                                      <p:cBhvr additive="repl">
                                        <p:cTn id="52" dur="1" fill="hold">
                                          <p:stCondLst>
                                            <p:cond delay="0"/>
                                          </p:stCondLst>
                                        </p:cTn>
                                        <p:tgtEl>
                                          <p:spTgt spid="12298"/>
                                        </p:tgtEl>
                                        <p:attrNameLst>
                                          <p:attrName>style.visibility</p:attrName>
                                        </p:attrNameLst>
                                      </p:cBhvr>
                                      <p:to>
                                        <p:strVal val="visible"/>
                                      </p:to>
                                    </p:set>
                                    <p:anim calcmode="lin" valueType="num">
                                      <p:cBhvr>
                                        <p:cTn id="53" dur="500" fill="hold"/>
                                        <p:tgtEl>
                                          <p:spTgt spid="12298"/>
                                        </p:tgtEl>
                                        <p:attrNameLst>
                                          <p:attrName>ppt_x</p:attrName>
                                        </p:attrNameLst>
                                      </p:cBhvr>
                                      <p:tavLst>
                                        <p:tav tm="100000">
                                          <p:val>
                                            <p:strVal val="#ppt_x"/>
                                          </p:val>
                                        </p:tav>
                                        <p:tav>
                                          <p:val>
                                            <p:strVal val="#ppt_x"/>
                                          </p:val>
                                        </p:tav>
                                      </p:tavLst>
                                    </p:anim>
                                    <p:anim calcmode="lin" valueType="num">
                                      <p:cBhvr>
                                        <p:cTn id="54" dur="500" fill="hold"/>
                                        <p:tgtEl>
                                          <p:spTgt spid="12298"/>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nimBg="1"/>
      <p:bldP spid="12295" grpId="0" animBg="1"/>
      <p:bldP spid="12296" grpId="0" animBg="1"/>
      <p:bldP spid="12297" grpId="0" animBg="1"/>
      <p:bldP spid="12298" grpId="0" animBg="1"/>
      <p:bldP spid="12299" grpId="0" animBg="1"/>
      <p:bldP spid="123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40458C"/>
              </a:solidFill>
            </a:endParaRPr>
          </a:p>
        </p:txBody>
      </p:sp>
      <p:sp>
        <p:nvSpPr>
          <p:cNvPr id="13314"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13315" name="Text Box 3"/>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B9EFF47-36D1-491D-8B4F-7A8D731DD377}"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11</a:t>
            </a:fld>
            <a:endParaRPr lang="da-DK" sz="1400">
              <a:solidFill>
                <a:srgbClr val="40458C"/>
              </a:solidFill>
            </a:endParaRPr>
          </a:p>
        </p:txBody>
      </p:sp>
      <p:sp>
        <p:nvSpPr>
          <p:cNvPr id="13316" name="Text Box 4"/>
          <p:cNvSpPr txBox="1">
            <a:spLocks noChangeArrowheads="1"/>
          </p:cNvSpPr>
          <p:nvPr/>
        </p:nvSpPr>
        <p:spPr bwMode="auto">
          <a:xfrm>
            <a:off x="152400" y="685800"/>
            <a:ext cx="8382000" cy="520700"/>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2800">
                <a:solidFill>
                  <a:srgbClr val="FF0066"/>
                </a:solidFill>
                <a:latin typeface="Times New Roman" pitchFamily="18" charset="0"/>
              </a:rPr>
              <a:t>Grundarlag fyri Makrel býtinum</a:t>
            </a:r>
          </a:p>
        </p:txBody>
      </p:sp>
      <p:sp>
        <p:nvSpPr>
          <p:cNvPr id="13317" name="Rectangle 5"/>
          <p:cNvSpPr>
            <a:spLocks noChangeArrowheads="1"/>
          </p:cNvSpPr>
          <p:nvPr/>
        </p:nvSpPr>
        <p:spPr bwMode="auto">
          <a:xfrm>
            <a:off x="762000" y="2057400"/>
            <a:ext cx="5181600" cy="2438400"/>
          </a:xfrm>
          <a:prstGeom prst="rect">
            <a:avLst/>
          </a:prstGeom>
          <a:noFill/>
          <a:ln w="9525">
            <a:noFill/>
            <a:round/>
            <a:headEnd/>
            <a:tailEnd/>
          </a:ln>
          <a:effectLst/>
        </p:spPr>
        <p:txBody>
          <a:bodyPr lIns="90000" tIns="46800" rIns="90000" bIns="46800"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4000">
                <a:solidFill>
                  <a:srgbClr val="FF0000"/>
                </a:solidFill>
                <a:latin typeface="Times New Roman" pitchFamily="18" charset="0"/>
              </a:rPr>
              <a:t>Býtið er soleiðis :</a:t>
            </a:r>
          </a:p>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4000">
                <a:solidFill>
                  <a:srgbClr val="FF0000"/>
                </a:solidFill>
                <a:latin typeface="Times New Roman" pitchFamily="18" charset="0"/>
              </a:rPr>
              <a:t>Føroyar eiga      5 %</a:t>
            </a:r>
          </a:p>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4000">
                <a:solidFill>
                  <a:srgbClr val="FF0000"/>
                </a:solidFill>
                <a:latin typeface="Times New Roman" pitchFamily="18" charset="0"/>
              </a:rPr>
              <a:t>Noreg  eigur    30 %</a:t>
            </a:r>
          </a:p>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4000">
                <a:solidFill>
                  <a:srgbClr val="FF0000"/>
                </a:solidFill>
                <a:latin typeface="Times New Roman" pitchFamily="18" charset="0"/>
              </a:rPr>
              <a:t>EU eigur          65 % </a:t>
            </a:r>
          </a:p>
        </p:txBody>
      </p:sp>
      <p:sp>
        <p:nvSpPr>
          <p:cNvPr id="7" name="Pladsholder til dato 6"/>
          <p:cNvSpPr>
            <a:spLocks noGrp="1"/>
          </p:cNvSpPr>
          <p:nvPr>
            <p:ph type="dt" idx="10"/>
          </p:nvPr>
        </p:nvSpPr>
        <p:spPr/>
        <p:txBody>
          <a:bodyPr/>
          <a:lstStyle/>
          <a:p>
            <a:r>
              <a:rPr lang="fo-FO" smtClean="0"/>
              <a:t>17-08-2009</a:t>
            </a:r>
            <a:endParaRPr lang="en-US"/>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40458C"/>
              </a:solidFill>
            </a:endParaRPr>
          </a:p>
        </p:txBody>
      </p:sp>
      <p:sp>
        <p:nvSpPr>
          <p:cNvPr id="14338"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14339" name="Text Box 3"/>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8F5B620-28C6-48BF-93E4-7A8012F64FC4}"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12</a:t>
            </a:fld>
            <a:endParaRPr lang="da-DK" sz="1400">
              <a:solidFill>
                <a:srgbClr val="40458C"/>
              </a:solidFill>
            </a:endParaRPr>
          </a:p>
        </p:txBody>
      </p:sp>
      <p:sp>
        <p:nvSpPr>
          <p:cNvPr id="14340" name="Text Box 4"/>
          <p:cNvSpPr txBox="1">
            <a:spLocks noChangeArrowheads="1"/>
          </p:cNvSpPr>
          <p:nvPr/>
        </p:nvSpPr>
        <p:spPr bwMode="auto">
          <a:xfrm>
            <a:off x="2819400" y="457200"/>
            <a:ext cx="2514600" cy="825500"/>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4800">
                <a:solidFill>
                  <a:srgbClr val="FF0066"/>
                </a:solidFill>
                <a:latin typeface="Times New Roman" pitchFamily="18" charset="0"/>
              </a:rPr>
              <a:t>Hugsan</a:t>
            </a:r>
          </a:p>
        </p:txBody>
      </p:sp>
      <p:sp>
        <p:nvSpPr>
          <p:cNvPr id="14341" name="Rectangle 5"/>
          <p:cNvSpPr>
            <a:spLocks noChangeArrowheads="1"/>
          </p:cNvSpPr>
          <p:nvPr/>
        </p:nvSpPr>
        <p:spPr bwMode="auto">
          <a:xfrm>
            <a:off x="533400" y="1557338"/>
            <a:ext cx="8215313" cy="3671887"/>
          </a:xfrm>
          <a:prstGeom prst="rect">
            <a:avLst/>
          </a:prstGeom>
          <a:noFill/>
          <a:ln w="9525">
            <a:noFill/>
            <a:round/>
            <a:headEnd/>
            <a:tailEnd/>
          </a:ln>
          <a:effectLst/>
        </p:spPr>
        <p:txBody>
          <a:bodyPr lIns="90000" tIns="46800" rIns="90000" bIns="46800"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4000">
                <a:solidFill>
                  <a:srgbClr val="FF0000"/>
                </a:solidFill>
                <a:latin typeface="Times New Roman" pitchFamily="18" charset="0"/>
              </a:rPr>
              <a:t>Vit meta, at hetta er grundleggjandi skeivt nú, og at hetta eigur at verða broytt skjótast gjørligt.</a:t>
            </a:r>
          </a:p>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o-FO" sz="4000">
              <a:solidFill>
                <a:srgbClr val="FF0000"/>
              </a:solidFill>
              <a:latin typeface="Times New Roman" pitchFamily="18" charset="0"/>
            </a:endParaRPr>
          </a:p>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4000">
                <a:solidFill>
                  <a:srgbClr val="FF0000"/>
                </a:solidFill>
                <a:latin typeface="Times New Roman" pitchFamily="18" charset="0"/>
              </a:rPr>
              <a:t>Í fylgjandi skal vísast á hví henda meting er so.</a:t>
            </a:r>
          </a:p>
        </p:txBody>
      </p:sp>
      <p:sp>
        <p:nvSpPr>
          <p:cNvPr id="7" name="Pladsholder til dato 6"/>
          <p:cNvSpPr>
            <a:spLocks noGrp="1"/>
          </p:cNvSpPr>
          <p:nvPr>
            <p:ph type="dt" idx="10"/>
          </p:nvPr>
        </p:nvSpPr>
        <p:spPr/>
        <p:txBody>
          <a:bodyPr/>
          <a:lstStyle/>
          <a:p>
            <a:r>
              <a:rPr lang="fo-FO" smtClean="0"/>
              <a:t>17-08-2009</a:t>
            </a: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additive="repl">
                                        <p:cTn id="6" dur="1" fill="hold">
                                          <p:stCondLst>
                                            <p:cond delay="0"/>
                                          </p:stCondLst>
                                        </p:cTn>
                                        <p:tgtEl>
                                          <p:spTgt spid="14341"/>
                                        </p:tgtEl>
                                        <p:attrNameLst>
                                          <p:attrName>style.visibility</p:attrName>
                                        </p:attrNameLst>
                                      </p:cBhvr>
                                      <p:to>
                                        <p:strVal val="visible"/>
                                      </p:to>
                                    </p:set>
                                    <p:anim calcmode="lin" valueType="num">
                                      <p:cBhvr>
                                        <p:cTn id="7" dur="500" fill="hold"/>
                                        <p:tgtEl>
                                          <p:spTgt spid="14341"/>
                                        </p:tgtEl>
                                        <p:attrNameLst>
                                          <p:attrName>ppt_x</p:attrName>
                                        </p:attrNameLst>
                                      </p:cBhvr>
                                      <p:tavLst>
                                        <p:tav tm="100000">
                                          <p:val>
                                            <p:strVal val="#ppt_x"/>
                                          </p:val>
                                        </p:tav>
                                        <p:tav>
                                          <p:val>
                                            <p:strVal val="#ppt_x"/>
                                          </p:val>
                                        </p:tav>
                                      </p:tavLst>
                                    </p:anim>
                                    <p:anim calcmode="lin" valueType="num">
                                      <p:cBhvr>
                                        <p:cTn id="8" dur="500" fill="hold"/>
                                        <p:tgtEl>
                                          <p:spTgt spid="14341"/>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40458C"/>
              </a:solidFill>
            </a:endParaRPr>
          </a:p>
        </p:txBody>
      </p:sp>
      <p:sp>
        <p:nvSpPr>
          <p:cNvPr id="15362"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15363" name="Text Box 3"/>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6327C09-F982-4C9E-8203-E300A5698A1D}"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13</a:t>
            </a:fld>
            <a:endParaRPr lang="da-DK" sz="1400">
              <a:solidFill>
                <a:srgbClr val="40458C"/>
              </a:solidFill>
            </a:endParaRPr>
          </a:p>
        </p:txBody>
      </p:sp>
      <p:sp>
        <p:nvSpPr>
          <p:cNvPr id="15364" name="Text Box 4"/>
          <p:cNvSpPr txBox="1">
            <a:spLocks noChangeArrowheads="1"/>
          </p:cNvSpPr>
          <p:nvPr/>
        </p:nvSpPr>
        <p:spPr bwMode="auto">
          <a:xfrm>
            <a:off x="152400" y="685800"/>
            <a:ext cx="8382000" cy="520700"/>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2800">
                <a:solidFill>
                  <a:srgbClr val="FF0066"/>
                </a:solidFill>
                <a:latin typeface="Times New Roman" pitchFamily="18" charset="0"/>
              </a:rPr>
              <a:t>Grundarlag fyri Makrel býtinum</a:t>
            </a:r>
          </a:p>
        </p:txBody>
      </p:sp>
      <p:sp>
        <p:nvSpPr>
          <p:cNvPr id="15365" name="Rectangle 5"/>
          <p:cNvSpPr>
            <a:spLocks noChangeArrowheads="1"/>
          </p:cNvSpPr>
          <p:nvPr/>
        </p:nvSpPr>
        <p:spPr bwMode="auto">
          <a:xfrm>
            <a:off x="1447800" y="2286000"/>
            <a:ext cx="6400800" cy="2438400"/>
          </a:xfrm>
          <a:prstGeom prst="rect">
            <a:avLst/>
          </a:prstGeom>
          <a:noFill/>
          <a:ln w="9525">
            <a:noFill/>
            <a:round/>
            <a:headEnd/>
            <a:tailEnd/>
          </a:ln>
          <a:effectLst/>
        </p:spPr>
        <p:txBody>
          <a:bodyPr lIns="90000" tIns="46800" rIns="90000" bIns="46800"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4000">
                <a:solidFill>
                  <a:srgbClr val="FF0066"/>
                </a:solidFill>
                <a:latin typeface="Times New Roman" pitchFamily="18" charset="0"/>
              </a:rPr>
              <a:t>Hvussu ferðast makrelurin ??</a:t>
            </a:r>
          </a:p>
        </p:txBody>
      </p:sp>
      <p:sp>
        <p:nvSpPr>
          <p:cNvPr id="7" name="Pladsholder til dato 6"/>
          <p:cNvSpPr>
            <a:spLocks noGrp="1"/>
          </p:cNvSpPr>
          <p:nvPr>
            <p:ph type="dt" idx="10"/>
          </p:nvPr>
        </p:nvSpPr>
        <p:spPr/>
        <p:txBody>
          <a:bodyPr/>
          <a:lstStyle/>
          <a:p>
            <a:r>
              <a:rPr lang="fo-FO" smtClean="0"/>
              <a:t>17-08-2009</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40458C"/>
              </a:solidFill>
            </a:endParaRPr>
          </a:p>
        </p:txBody>
      </p:sp>
      <p:sp>
        <p:nvSpPr>
          <p:cNvPr id="16386"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16387" name="Text Box 3"/>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B8867A9-0021-48DB-958F-3E59D14D269A}"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14</a:t>
            </a:fld>
            <a:endParaRPr lang="da-DK" sz="1400">
              <a:solidFill>
                <a:srgbClr val="40458C"/>
              </a:solidFill>
            </a:endParaRPr>
          </a:p>
        </p:txBody>
      </p:sp>
      <p:pic>
        <p:nvPicPr>
          <p:cNvPr id="16388" name="Picture 4"/>
          <p:cNvPicPr>
            <a:picLocks noChangeAspect="1" noChangeArrowheads="1"/>
          </p:cNvPicPr>
          <p:nvPr/>
        </p:nvPicPr>
        <p:blipFill>
          <a:blip r:embed="rId3" cstate="print"/>
          <a:srcRect/>
          <a:stretch>
            <a:fillRect/>
          </a:stretch>
        </p:blipFill>
        <p:spPr bwMode="auto">
          <a:xfrm>
            <a:off x="838200" y="1295400"/>
            <a:ext cx="6858000" cy="5143500"/>
          </a:xfrm>
          <a:prstGeom prst="rect">
            <a:avLst/>
          </a:prstGeom>
          <a:noFill/>
          <a:ln w="9525">
            <a:noFill/>
            <a:round/>
            <a:headEnd/>
            <a:tailEnd/>
          </a:ln>
          <a:effectLst/>
        </p:spPr>
      </p:pic>
      <p:sp>
        <p:nvSpPr>
          <p:cNvPr id="16389" name="Text Box 5"/>
          <p:cNvSpPr txBox="1">
            <a:spLocks noChangeArrowheads="1"/>
          </p:cNvSpPr>
          <p:nvPr/>
        </p:nvSpPr>
        <p:spPr bwMode="auto">
          <a:xfrm>
            <a:off x="2363788" y="3429000"/>
            <a:ext cx="714375" cy="368300"/>
          </a:xfrm>
          <a:prstGeom prst="rect">
            <a:avLst/>
          </a:prstGeom>
          <a:no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0066"/>
                </a:solidFill>
                <a:latin typeface="Arial Black" pitchFamily="34" charset="0"/>
              </a:rPr>
              <a:t>65m</a:t>
            </a:r>
          </a:p>
        </p:txBody>
      </p:sp>
      <p:sp>
        <p:nvSpPr>
          <p:cNvPr id="16390" name="Line 6"/>
          <p:cNvSpPr>
            <a:spLocks noChangeShapeType="1"/>
          </p:cNvSpPr>
          <p:nvPr/>
        </p:nvSpPr>
        <p:spPr bwMode="auto">
          <a:xfrm flipH="1" flipV="1">
            <a:off x="1827213" y="4494213"/>
            <a:ext cx="506412" cy="363537"/>
          </a:xfrm>
          <a:prstGeom prst="line">
            <a:avLst/>
          </a:prstGeom>
          <a:noFill/>
          <a:ln w="28440">
            <a:solidFill>
              <a:srgbClr val="FF0066"/>
            </a:solidFill>
            <a:miter lim="800000"/>
            <a:headEnd/>
            <a:tailEnd type="triangle" w="med" len="med"/>
          </a:ln>
          <a:effectLst/>
        </p:spPr>
        <p:txBody>
          <a:bodyPr/>
          <a:lstStyle/>
          <a:p>
            <a:endParaRPr lang="fo-FO"/>
          </a:p>
        </p:txBody>
      </p:sp>
      <p:sp>
        <p:nvSpPr>
          <p:cNvPr id="16391" name="Text Box 7"/>
          <p:cNvSpPr txBox="1">
            <a:spLocks noChangeArrowheads="1"/>
          </p:cNvSpPr>
          <p:nvPr/>
        </p:nvSpPr>
        <p:spPr bwMode="auto">
          <a:xfrm>
            <a:off x="2211388" y="4724400"/>
            <a:ext cx="866775" cy="368300"/>
          </a:xfrm>
          <a:prstGeom prst="rect">
            <a:avLst/>
          </a:prstGeom>
          <a:no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0066"/>
                </a:solidFill>
                <a:latin typeface="Arial Black" pitchFamily="34" charset="0"/>
              </a:rPr>
              <a:t>230m</a:t>
            </a:r>
          </a:p>
        </p:txBody>
      </p:sp>
      <p:sp>
        <p:nvSpPr>
          <p:cNvPr id="16392" name="Line 8"/>
          <p:cNvSpPr>
            <a:spLocks noChangeShapeType="1"/>
          </p:cNvSpPr>
          <p:nvPr/>
        </p:nvSpPr>
        <p:spPr bwMode="auto">
          <a:xfrm flipH="1">
            <a:off x="1751013" y="3657600"/>
            <a:ext cx="579437" cy="71438"/>
          </a:xfrm>
          <a:prstGeom prst="line">
            <a:avLst/>
          </a:prstGeom>
          <a:noFill/>
          <a:ln w="28440">
            <a:solidFill>
              <a:srgbClr val="FF0066"/>
            </a:solidFill>
            <a:miter lim="800000"/>
            <a:headEnd/>
            <a:tailEnd type="triangle" w="med" len="med"/>
          </a:ln>
          <a:effectLst/>
        </p:spPr>
        <p:txBody>
          <a:bodyPr/>
          <a:lstStyle/>
          <a:p>
            <a:endParaRPr lang="fo-FO"/>
          </a:p>
        </p:txBody>
      </p:sp>
      <p:sp>
        <p:nvSpPr>
          <p:cNvPr id="16393" name="Rectangle 9"/>
          <p:cNvSpPr>
            <a:spLocks noChangeArrowheads="1"/>
          </p:cNvSpPr>
          <p:nvPr/>
        </p:nvSpPr>
        <p:spPr bwMode="auto">
          <a:xfrm>
            <a:off x="6804025" y="1773238"/>
            <a:ext cx="215900" cy="1584325"/>
          </a:xfrm>
          <a:prstGeom prst="rect">
            <a:avLst/>
          </a:prstGeom>
          <a:solidFill>
            <a:srgbClr val="00B8FF">
              <a:alpha val="0"/>
            </a:srgbClr>
          </a:solidFill>
          <a:ln w="12600">
            <a:solidFill>
              <a:srgbClr val="FF0000"/>
            </a:solidFill>
            <a:miter lim="800000"/>
            <a:headEnd/>
            <a:tailEnd/>
          </a:ln>
          <a:effectLst/>
        </p:spPr>
        <p:txBody>
          <a:bodyPr wrap="none" anchor="ctr"/>
          <a:lstStyle/>
          <a:p>
            <a:endParaRPr lang="fo-FO"/>
          </a:p>
        </p:txBody>
      </p:sp>
      <p:sp>
        <p:nvSpPr>
          <p:cNvPr id="16394" name="Line 10"/>
          <p:cNvSpPr>
            <a:spLocks noChangeShapeType="1"/>
          </p:cNvSpPr>
          <p:nvPr/>
        </p:nvSpPr>
        <p:spPr bwMode="auto">
          <a:xfrm flipH="1" flipV="1">
            <a:off x="2284413" y="3960813"/>
            <a:ext cx="506412" cy="363537"/>
          </a:xfrm>
          <a:prstGeom prst="line">
            <a:avLst/>
          </a:prstGeom>
          <a:noFill/>
          <a:ln w="28440">
            <a:solidFill>
              <a:srgbClr val="0066FF"/>
            </a:solidFill>
            <a:miter lim="800000"/>
            <a:headEnd/>
            <a:tailEnd type="triangle" w="med" len="med"/>
          </a:ln>
          <a:effectLst/>
        </p:spPr>
        <p:txBody>
          <a:bodyPr/>
          <a:lstStyle/>
          <a:p>
            <a:endParaRPr lang="fo-FO"/>
          </a:p>
        </p:txBody>
      </p:sp>
      <p:sp>
        <p:nvSpPr>
          <p:cNvPr id="16395" name="Text Box 11"/>
          <p:cNvSpPr txBox="1">
            <a:spLocks noChangeArrowheads="1"/>
          </p:cNvSpPr>
          <p:nvPr/>
        </p:nvSpPr>
        <p:spPr bwMode="auto">
          <a:xfrm>
            <a:off x="2820988" y="4114800"/>
            <a:ext cx="866775" cy="368300"/>
          </a:xfrm>
          <a:prstGeom prst="rect">
            <a:avLst/>
          </a:prstGeom>
          <a:no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0066FF"/>
                </a:solidFill>
                <a:latin typeface="Arial Black" pitchFamily="34" charset="0"/>
              </a:rPr>
              <a:t>120m</a:t>
            </a:r>
          </a:p>
        </p:txBody>
      </p:sp>
      <p:sp>
        <p:nvSpPr>
          <p:cNvPr id="16396" name="Text Box 12"/>
          <p:cNvSpPr txBox="1">
            <a:spLocks noChangeArrowheads="1"/>
          </p:cNvSpPr>
          <p:nvPr/>
        </p:nvSpPr>
        <p:spPr bwMode="auto">
          <a:xfrm>
            <a:off x="3505200" y="5181600"/>
            <a:ext cx="4572000" cy="733425"/>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400">
                <a:solidFill>
                  <a:srgbClr val="FF0066"/>
                </a:solidFill>
                <a:latin typeface="Times New Roman" pitchFamily="18" charset="0"/>
              </a:rPr>
              <a:t>Typical depth distribution of fish in areas deeper than </a:t>
            </a:r>
            <a:r>
              <a:rPr lang="da-DK" sz="1400">
                <a:solidFill>
                  <a:srgbClr val="FF0066"/>
                </a:solidFill>
                <a:latin typeface="Times New Roman" pitchFamily="18" charset="0"/>
              </a:rPr>
              <a:t>~65 m on</a:t>
            </a:r>
            <a:r>
              <a:rPr lang="fo-FO" sz="1400">
                <a:solidFill>
                  <a:srgbClr val="FF0066"/>
                </a:solidFill>
                <a:latin typeface="Times New Roman" pitchFamily="18" charset="0"/>
              </a:rPr>
              <a:t> </a:t>
            </a:r>
            <a:r>
              <a:rPr lang="da-DK" sz="1400">
                <a:solidFill>
                  <a:srgbClr val="FF0066"/>
                </a:solidFill>
                <a:latin typeface="Times New Roman" pitchFamily="18" charset="0"/>
              </a:rPr>
              <a:t>the Faroe shelf and in the ocean around Faroes</a:t>
            </a:r>
          </a:p>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a-DK" sz="1400">
              <a:solidFill>
                <a:srgbClr val="FF0066"/>
              </a:solidFill>
              <a:latin typeface="Times New Roman" pitchFamily="18" charset="0"/>
            </a:endParaRPr>
          </a:p>
        </p:txBody>
      </p:sp>
      <p:sp>
        <p:nvSpPr>
          <p:cNvPr id="16397" name="Text Box 13"/>
          <p:cNvSpPr txBox="1">
            <a:spLocks noChangeArrowheads="1"/>
          </p:cNvSpPr>
          <p:nvPr/>
        </p:nvSpPr>
        <p:spPr bwMode="auto">
          <a:xfrm>
            <a:off x="2971800" y="3505200"/>
            <a:ext cx="5029200" cy="276225"/>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200">
                <a:solidFill>
                  <a:srgbClr val="FF0066"/>
                </a:solidFill>
                <a:latin typeface="Times New Roman" pitchFamily="18" charset="0"/>
              </a:rPr>
              <a:t>You can also see lot of Mackerel </a:t>
            </a:r>
            <a:r>
              <a:rPr lang="da-DK" sz="1200">
                <a:solidFill>
                  <a:srgbClr val="FF0066"/>
                </a:solidFill>
                <a:latin typeface="Times New Roman" pitchFamily="18" charset="0"/>
              </a:rPr>
              <a:t>just below the sea surface on sh</a:t>
            </a:r>
            <a:r>
              <a:rPr lang="fo-FO" sz="1200">
                <a:solidFill>
                  <a:srgbClr val="FF0066"/>
                </a:solidFill>
                <a:latin typeface="Times New Roman" pitchFamily="18" charset="0"/>
              </a:rPr>
              <a:t>a</a:t>
            </a:r>
            <a:r>
              <a:rPr lang="da-DK" sz="1200">
                <a:solidFill>
                  <a:srgbClr val="FF0066"/>
                </a:solidFill>
                <a:latin typeface="Times New Roman" pitchFamily="18" charset="0"/>
              </a:rPr>
              <a:t>llow water</a:t>
            </a:r>
          </a:p>
        </p:txBody>
      </p:sp>
      <p:sp>
        <p:nvSpPr>
          <p:cNvPr id="16398" name="Text Box 14"/>
          <p:cNvSpPr txBox="1">
            <a:spLocks noChangeArrowheads="1"/>
          </p:cNvSpPr>
          <p:nvPr/>
        </p:nvSpPr>
        <p:spPr bwMode="auto">
          <a:xfrm>
            <a:off x="152400" y="685800"/>
            <a:ext cx="8382000" cy="520700"/>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2800">
                <a:solidFill>
                  <a:srgbClr val="FF0066"/>
                </a:solidFill>
                <a:latin typeface="Times New Roman" pitchFamily="18" charset="0"/>
              </a:rPr>
              <a:t>ICES um makrel plasering</a:t>
            </a:r>
          </a:p>
        </p:txBody>
      </p:sp>
      <p:sp>
        <p:nvSpPr>
          <p:cNvPr id="16" name="Pladsholder til dato 15"/>
          <p:cNvSpPr>
            <a:spLocks noGrp="1"/>
          </p:cNvSpPr>
          <p:nvPr>
            <p:ph type="dt" idx="10"/>
          </p:nvPr>
        </p:nvSpPr>
        <p:spPr/>
        <p:txBody>
          <a:bodyPr/>
          <a:lstStyle/>
          <a:p>
            <a:r>
              <a:rPr lang="fo-FO" smtClean="0"/>
              <a:t>17-08-2009</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40458C"/>
              </a:solidFill>
            </a:endParaRPr>
          </a:p>
        </p:txBody>
      </p:sp>
      <p:sp>
        <p:nvSpPr>
          <p:cNvPr id="17410"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17411" name="Text Box 3"/>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5A56132-7646-4F1F-85E5-2367DC5EBB7B}"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15</a:t>
            </a:fld>
            <a:endParaRPr lang="da-DK" sz="1400">
              <a:solidFill>
                <a:srgbClr val="40458C"/>
              </a:solidFill>
            </a:endParaRPr>
          </a:p>
        </p:txBody>
      </p:sp>
      <p:pic>
        <p:nvPicPr>
          <p:cNvPr id="17412" name="Picture 4"/>
          <p:cNvPicPr>
            <a:picLocks noChangeAspect="1" noChangeArrowheads="1"/>
          </p:cNvPicPr>
          <p:nvPr/>
        </p:nvPicPr>
        <p:blipFill>
          <a:blip r:embed="rId3" cstate="print"/>
          <a:srcRect/>
          <a:stretch>
            <a:fillRect/>
          </a:stretch>
        </p:blipFill>
        <p:spPr bwMode="auto">
          <a:xfrm>
            <a:off x="1979613" y="1295400"/>
            <a:ext cx="6021387" cy="4516438"/>
          </a:xfrm>
          <a:prstGeom prst="rect">
            <a:avLst/>
          </a:prstGeom>
          <a:noFill/>
          <a:ln w="9525">
            <a:noFill/>
            <a:round/>
            <a:headEnd/>
            <a:tailEnd/>
          </a:ln>
          <a:effectLst/>
        </p:spPr>
      </p:pic>
      <p:sp>
        <p:nvSpPr>
          <p:cNvPr id="17413" name="Rectangle 5"/>
          <p:cNvSpPr>
            <a:spLocks noChangeArrowheads="1"/>
          </p:cNvSpPr>
          <p:nvPr/>
        </p:nvSpPr>
        <p:spPr bwMode="auto">
          <a:xfrm>
            <a:off x="381000" y="457200"/>
            <a:ext cx="8229600" cy="1143000"/>
          </a:xfrm>
          <a:prstGeom prst="rect">
            <a:avLst/>
          </a:prstGeom>
          <a:noFill/>
          <a:ln w="9525">
            <a:noFill/>
            <a:round/>
            <a:headEnd/>
            <a:tailEnd/>
          </a:ln>
          <a:effectLst/>
        </p:spPr>
        <p:txBody>
          <a:bodyPr lIns="90000" tIns="46800" rIns="90000" bIns="46800"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a:solidFill>
                  <a:srgbClr val="FF0066"/>
                </a:solidFill>
                <a:latin typeface="Times New Roman" pitchFamily="18" charset="0"/>
              </a:rPr>
              <a:t>Kanningar um ársskifti 2006/2007</a:t>
            </a:r>
          </a:p>
        </p:txBody>
      </p:sp>
      <p:sp>
        <p:nvSpPr>
          <p:cNvPr id="17414" name="Text Box 6"/>
          <p:cNvSpPr txBox="1">
            <a:spLocks noChangeArrowheads="1"/>
          </p:cNvSpPr>
          <p:nvPr/>
        </p:nvSpPr>
        <p:spPr bwMode="auto">
          <a:xfrm>
            <a:off x="7161213" y="5105400"/>
            <a:ext cx="806450" cy="336550"/>
          </a:xfrm>
          <a:prstGeom prst="rect">
            <a:avLst/>
          </a:prstGeom>
          <a:solidFill>
            <a:srgbClr val="FFFFFF">
              <a:alpha val="67999"/>
            </a:srgbClr>
          </a:solid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9176D"/>
                </a:solidFill>
                <a:latin typeface="Arial Black" pitchFamily="34" charset="0"/>
              </a:rPr>
              <a:t>Kelda:</a:t>
            </a:r>
          </a:p>
          <a:p>
            <a:pPr algn="l">
              <a:buClr>
                <a:srgbClr val="F9176D"/>
              </a:buClr>
              <a:buFont typeface="Arial Black"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9176D"/>
                </a:solidFill>
                <a:latin typeface="Arial Black" pitchFamily="34" charset="0"/>
              </a:rPr>
              <a:t>Havstovan</a:t>
            </a:r>
          </a:p>
        </p:txBody>
      </p:sp>
      <p:sp>
        <p:nvSpPr>
          <p:cNvPr id="17415" name="Rectangle 7"/>
          <p:cNvSpPr>
            <a:spLocks noChangeArrowheads="1"/>
          </p:cNvSpPr>
          <p:nvPr/>
        </p:nvSpPr>
        <p:spPr bwMode="auto">
          <a:xfrm>
            <a:off x="533400" y="5805488"/>
            <a:ext cx="8229600" cy="544512"/>
          </a:xfrm>
          <a:prstGeom prst="rect">
            <a:avLst/>
          </a:prstGeom>
          <a:solidFill>
            <a:srgbClr val="FFFFFF">
              <a:alpha val="82999"/>
            </a:srgbClr>
          </a:solidFill>
          <a:ln w="9525">
            <a:noFill/>
            <a:round/>
            <a:headEnd/>
            <a:tailEnd/>
          </a:ln>
          <a:effectLst/>
        </p:spPr>
        <p:txBody>
          <a:bodyPr lIns="90000" tIns="46800" rIns="90000" bIns="46800"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0066"/>
                </a:solidFill>
                <a:latin typeface="Times New Roman" pitchFamily="18" charset="0"/>
              </a:rPr>
              <a:t>Kanning, ið Havstovan hevur gjørt, sigur at makrelur er í føroyskum sjóøki alt árið.</a:t>
            </a:r>
          </a:p>
        </p:txBody>
      </p:sp>
      <p:sp>
        <p:nvSpPr>
          <p:cNvPr id="9" name="Pladsholder til dato 8"/>
          <p:cNvSpPr>
            <a:spLocks noGrp="1"/>
          </p:cNvSpPr>
          <p:nvPr>
            <p:ph type="dt" idx="10"/>
          </p:nvPr>
        </p:nvSpPr>
        <p:spPr/>
        <p:txBody>
          <a:bodyPr/>
          <a:lstStyle/>
          <a:p>
            <a:r>
              <a:rPr lang="fo-FO" smtClean="0"/>
              <a:t>17-08-2009</a:t>
            </a: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40458C"/>
              </a:solidFill>
            </a:endParaRPr>
          </a:p>
        </p:txBody>
      </p:sp>
      <p:sp>
        <p:nvSpPr>
          <p:cNvPr id="18434"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18435" name="Text Box 3"/>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DA35757-5160-40E3-A501-E61E74DEC398}"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16</a:t>
            </a:fld>
            <a:endParaRPr lang="da-DK" sz="1400">
              <a:solidFill>
                <a:srgbClr val="40458C"/>
              </a:solidFill>
            </a:endParaRPr>
          </a:p>
        </p:txBody>
      </p:sp>
      <p:pic>
        <p:nvPicPr>
          <p:cNvPr id="18436" name="Picture 4"/>
          <p:cNvPicPr>
            <a:picLocks noChangeAspect="1" noChangeArrowheads="1"/>
          </p:cNvPicPr>
          <p:nvPr/>
        </p:nvPicPr>
        <p:blipFill>
          <a:blip r:embed="rId3" cstate="print"/>
          <a:srcRect/>
          <a:stretch>
            <a:fillRect/>
          </a:stretch>
        </p:blipFill>
        <p:spPr bwMode="auto">
          <a:xfrm>
            <a:off x="152400" y="2133600"/>
            <a:ext cx="2381250" cy="3124200"/>
          </a:xfrm>
          <a:prstGeom prst="rect">
            <a:avLst/>
          </a:prstGeom>
          <a:noFill/>
          <a:ln w="9525">
            <a:noFill/>
            <a:round/>
            <a:headEnd/>
            <a:tailEnd/>
          </a:ln>
          <a:effectLst/>
        </p:spPr>
      </p:pic>
      <p:pic>
        <p:nvPicPr>
          <p:cNvPr id="18437" name="Picture 5"/>
          <p:cNvPicPr>
            <a:picLocks noChangeAspect="1" noChangeArrowheads="1"/>
          </p:cNvPicPr>
          <p:nvPr/>
        </p:nvPicPr>
        <p:blipFill>
          <a:blip r:embed="rId4" cstate="print"/>
          <a:srcRect/>
          <a:stretch>
            <a:fillRect/>
          </a:stretch>
        </p:blipFill>
        <p:spPr bwMode="auto">
          <a:xfrm>
            <a:off x="304800" y="5257800"/>
            <a:ext cx="2209800" cy="476250"/>
          </a:xfrm>
          <a:prstGeom prst="rect">
            <a:avLst/>
          </a:prstGeom>
          <a:noFill/>
          <a:ln w="9525">
            <a:noFill/>
            <a:round/>
            <a:headEnd/>
            <a:tailEnd/>
          </a:ln>
          <a:effectLst/>
        </p:spPr>
      </p:pic>
      <p:sp>
        <p:nvSpPr>
          <p:cNvPr id="18438" name="Text Box 6"/>
          <p:cNvSpPr txBox="1">
            <a:spLocks noChangeArrowheads="1"/>
          </p:cNvSpPr>
          <p:nvPr/>
        </p:nvSpPr>
        <p:spPr bwMode="auto">
          <a:xfrm>
            <a:off x="152400" y="685800"/>
            <a:ext cx="8382000" cy="520700"/>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2800">
                <a:solidFill>
                  <a:srgbClr val="FF0066"/>
                </a:solidFill>
                <a:latin typeface="Times New Roman" pitchFamily="18" charset="0"/>
              </a:rPr>
              <a:t>Hvat siga ICEs og Havstovan um makrelferðingina ?</a:t>
            </a:r>
          </a:p>
        </p:txBody>
      </p:sp>
      <p:pic>
        <p:nvPicPr>
          <p:cNvPr id="18439" name="Picture 7"/>
          <p:cNvPicPr>
            <a:picLocks noChangeAspect="1" noChangeArrowheads="1"/>
          </p:cNvPicPr>
          <p:nvPr/>
        </p:nvPicPr>
        <p:blipFill>
          <a:blip r:embed="rId5" cstate="print"/>
          <a:srcRect/>
          <a:stretch>
            <a:fillRect/>
          </a:stretch>
        </p:blipFill>
        <p:spPr bwMode="auto">
          <a:xfrm>
            <a:off x="2590800" y="2133600"/>
            <a:ext cx="3497263" cy="3124200"/>
          </a:xfrm>
          <a:prstGeom prst="rect">
            <a:avLst/>
          </a:prstGeom>
          <a:noFill/>
          <a:ln w="9525">
            <a:noFill/>
            <a:round/>
            <a:headEnd/>
            <a:tailEnd/>
          </a:ln>
          <a:effectLst/>
        </p:spPr>
      </p:pic>
      <p:sp>
        <p:nvSpPr>
          <p:cNvPr id="18440" name="Text Box 8"/>
          <p:cNvSpPr txBox="1">
            <a:spLocks noChangeArrowheads="1"/>
          </p:cNvSpPr>
          <p:nvPr/>
        </p:nvSpPr>
        <p:spPr bwMode="auto">
          <a:xfrm>
            <a:off x="3505200" y="5257800"/>
            <a:ext cx="1905000" cy="701675"/>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i="1">
                <a:solidFill>
                  <a:srgbClr val="FF0000"/>
                </a:solidFill>
                <a:latin typeface="Times New Roman" pitchFamily="18" charset="0"/>
              </a:rPr>
              <a:t>Kelda:</a:t>
            </a:r>
          </a:p>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F0000"/>
                </a:solidFill>
                <a:latin typeface="Times New Roman" pitchFamily="18" charset="0"/>
              </a:rPr>
              <a:t>Belikov 1998 Migration of macerel</a:t>
            </a:r>
          </a:p>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i="1">
                <a:solidFill>
                  <a:srgbClr val="FF0000"/>
                </a:solidFill>
                <a:latin typeface="Times New Roman" pitchFamily="18" charset="0"/>
              </a:rPr>
              <a:t>Af </a:t>
            </a:r>
            <a:r>
              <a:rPr lang="fo-FO" sz="800">
                <a:solidFill>
                  <a:srgbClr val="FF0000"/>
                </a:solidFill>
                <a:latin typeface="Times New Roman" pitchFamily="18" charset="0"/>
              </a:rPr>
              <a:t> Sergei V. Belikov, Hjalti í Jákupstovu, Evgeniy Shamari og Bjartur Thomsen</a:t>
            </a:r>
          </a:p>
        </p:txBody>
      </p:sp>
      <p:sp>
        <p:nvSpPr>
          <p:cNvPr id="18441" name="Rectangle 9"/>
          <p:cNvSpPr>
            <a:spLocks noChangeArrowheads="1"/>
          </p:cNvSpPr>
          <p:nvPr/>
        </p:nvSpPr>
        <p:spPr bwMode="auto">
          <a:xfrm>
            <a:off x="533400" y="1600200"/>
            <a:ext cx="1600200" cy="533400"/>
          </a:xfrm>
          <a:prstGeom prst="rect">
            <a:avLst/>
          </a:prstGeom>
          <a:noFill/>
          <a:ln w="9525">
            <a:noFill/>
            <a:round/>
            <a:headEnd/>
            <a:tailEnd/>
          </a:ln>
          <a:effectLst/>
        </p:spPr>
        <p:txBody>
          <a:bodyPr lIns="90000" tIns="46800" rIns="90000" bIns="46800"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200">
                <a:solidFill>
                  <a:srgbClr val="F9176D"/>
                </a:solidFill>
                <a:latin typeface="Times New Roman" pitchFamily="18" charset="0"/>
              </a:rPr>
              <a:t>Hildin ferðing 1991</a:t>
            </a:r>
          </a:p>
        </p:txBody>
      </p:sp>
      <p:pic>
        <p:nvPicPr>
          <p:cNvPr id="18442" name="Picture 10"/>
          <p:cNvPicPr>
            <a:picLocks noChangeAspect="1" noChangeArrowheads="1"/>
          </p:cNvPicPr>
          <p:nvPr/>
        </p:nvPicPr>
        <p:blipFill>
          <a:blip r:embed="rId6" cstate="print"/>
          <a:srcRect/>
          <a:stretch>
            <a:fillRect/>
          </a:stretch>
        </p:blipFill>
        <p:spPr bwMode="auto">
          <a:xfrm>
            <a:off x="6096000" y="2133600"/>
            <a:ext cx="2732088" cy="3048000"/>
          </a:xfrm>
          <a:prstGeom prst="rect">
            <a:avLst/>
          </a:prstGeom>
          <a:noFill/>
          <a:ln w="9525">
            <a:noFill/>
            <a:round/>
            <a:headEnd/>
            <a:tailEnd/>
          </a:ln>
          <a:effectLst/>
        </p:spPr>
      </p:pic>
      <p:pic>
        <p:nvPicPr>
          <p:cNvPr id="18443" name="Picture 11"/>
          <p:cNvPicPr>
            <a:picLocks noChangeAspect="1" noChangeArrowheads="1"/>
          </p:cNvPicPr>
          <p:nvPr/>
        </p:nvPicPr>
        <p:blipFill>
          <a:blip r:embed="rId7" cstate="print"/>
          <a:srcRect/>
          <a:stretch>
            <a:fillRect/>
          </a:stretch>
        </p:blipFill>
        <p:spPr bwMode="auto">
          <a:xfrm>
            <a:off x="6172200" y="5257800"/>
            <a:ext cx="2790825" cy="304800"/>
          </a:xfrm>
          <a:prstGeom prst="rect">
            <a:avLst/>
          </a:prstGeom>
          <a:noFill/>
          <a:ln w="9525">
            <a:noFill/>
            <a:round/>
            <a:headEnd/>
            <a:tailEnd/>
          </a:ln>
          <a:effectLst/>
        </p:spPr>
      </p:pic>
      <p:sp>
        <p:nvSpPr>
          <p:cNvPr id="18444" name="Text Box 12"/>
          <p:cNvSpPr txBox="1">
            <a:spLocks noChangeArrowheads="1"/>
          </p:cNvSpPr>
          <p:nvPr/>
        </p:nvSpPr>
        <p:spPr bwMode="auto">
          <a:xfrm>
            <a:off x="7924800" y="5486400"/>
            <a:ext cx="1066800" cy="581025"/>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i="1">
                <a:solidFill>
                  <a:srgbClr val="FF0000"/>
                </a:solidFill>
                <a:latin typeface="Times New Roman" pitchFamily="18" charset="0"/>
              </a:rPr>
              <a:t>Kelda:</a:t>
            </a:r>
          </a:p>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F0000"/>
                </a:solidFill>
                <a:latin typeface="Times New Roman" pitchFamily="18" charset="0"/>
              </a:rPr>
              <a:t>2001 ICES</a:t>
            </a:r>
          </a:p>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F0000"/>
                </a:solidFill>
                <a:latin typeface="Times New Roman" pitchFamily="18" charset="0"/>
              </a:rPr>
              <a:t>Annual Scence Conference </a:t>
            </a:r>
          </a:p>
        </p:txBody>
      </p:sp>
      <p:sp>
        <p:nvSpPr>
          <p:cNvPr id="18445" name="Rectangle 13"/>
          <p:cNvSpPr>
            <a:spLocks noChangeArrowheads="1"/>
          </p:cNvSpPr>
          <p:nvPr/>
        </p:nvSpPr>
        <p:spPr bwMode="auto">
          <a:xfrm>
            <a:off x="2667000" y="1600200"/>
            <a:ext cx="1981200" cy="533400"/>
          </a:xfrm>
          <a:prstGeom prst="rect">
            <a:avLst/>
          </a:prstGeom>
          <a:noFill/>
          <a:ln w="9525">
            <a:noFill/>
            <a:round/>
            <a:headEnd/>
            <a:tailEnd/>
          </a:ln>
          <a:effectLst/>
        </p:spPr>
        <p:txBody>
          <a:bodyPr lIns="90000" tIns="46800" rIns="90000" bIns="46800"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200">
                <a:solidFill>
                  <a:srgbClr val="F9176D"/>
                </a:solidFill>
                <a:latin typeface="Times New Roman" pitchFamily="18" charset="0"/>
              </a:rPr>
              <a:t>Havstovan ferðing 1998</a:t>
            </a:r>
          </a:p>
        </p:txBody>
      </p:sp>
      <p:sp>
        <p:nvSpPr>
          <p:cNvPr id="18446" name="Rectangle 14"/>
          <p:cNvSpPr>
            <a:spLocks noChangeArrowheads="1"/>
          </p:cNvSpPr>
          <p:nvPr/>
        </p:nvSpPr>
        <p:spPr bwMode="auto">
          <a:xfrm>
            <a:off x="6172200" y="1600200"/>
            <a:ext cx="1600200" cy="533400"/>
          </a:xfrm>
          <a:prstGeom prst="rect">
            <a:avLst/>
          </a:prstGeom>
          <a:noFill/>
          <a:ln w="9525">
            <a:noFill/>
            <a:round/>
            <a:headEnd/>
            <a:tailEnd/>
          </a:ln>
          <a:effectLst/>
        </p:spPr>
        <p:txBody>
          <a:bodyPr lIns="90000" tIns="46800" rIns="90000" bIns="46800"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200">
                <a:solidFill>
                  <a:srgbClr val="F9176D"/>
                </a:solidFill>
                <a:latin typeface="Times New Roman" pitchFamily="18" charset="0"/>
              </a:rPr>
              <a:t>ICES ferðing 1998</a:t>
            </a:r>
          </a:p>
        </p:txBody>
      </p:sp>
      <p:sp>
        <p:nvSpPr>
          <p:cNvPr id="18447" name="Rectangle 15"/>
          <p:cNvSpPr>
            <a:spLocks noChangeArrowheads="1"/>
          </p:cNvSpPr>
          <p:nvPr/>
        </p:nvSpPr>
        <p:spPr bwMode="auto">
          <a:xfrm>
            <a:off x="1981200" y="5867400"/>
            <a:ext cx="5334000" cy="533400"/>
          </a:xfrm>
          <a:prstGeom prst="rect">
            <a:avLst/>
          </a:prstGeom>
          <a:noFill/>
          <a:ln w="9525">
            <a:noFill/>
            <a:round/>
            <a:headEnd/>
            <a:tailEnd/>
          </a:ln>
          <a:effectLst/>
        </p:spPr>
        <p:txBody>
          <a:bodyPr lIns="90000" tIns="46800" rIns="90000" bIns="46800"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0000"/>
                </a:solidFill>
                <a:latin typeface="Times New Roman" pitchFamily="18" charset="0"/>
              </a:rPr>
              <a:t>Einki er at yvast í at ferðamynstri broytist ??</a:t>
            </a:r>
          </a:p>
        </p:txBody>
      </p:sp>
      <p:sp>
        <p:nvSpPr>
          <p:cNvPr id="17" name="Pladsholder til dato 16"/>
          <p:cNvSpPr>
            <a:spLocks noGrp="1"/>
          </p:cNvSpPr>
          <p:nvPr>
            <p:ph type="dt" idx="10"/>
          </p:nvPr>
        </p:nvSpPr>
        <p:spPr/>
        <p:txBody>
          <a:bodyPr/>
          <a:lstStyle/>
          <a:p>
            <a:r>
              <a:rPr lang="fo-FO" smtClean="0"/>
              <a:t>17-08-2009</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40458C"/>
              </a:solidFill>
            </a:endParaRPr>
          </a:p>
        </p:txBody>
      </p:sp>
      <p:sp>
        <p:nvSpPr>
          <p:cNvPr id="19458"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19459" name="Text Box 3"/>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9579A3B-E479-4C80-B9B0-24C7E207C856}"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17</a:t>
            </a:fld>
            <a:endParaRPr lang="da-DK" sz="1400">
              <a:solidFill>
                <a:srgbClr val="40458C"/>
              </a:solidFill>
            </a:endParaRPr>
          </a:p>
        </p:txBody>
      </p:sp>
      <p:sp>
        <p:nvSpPr>
          <p:cNvPr id="19460" name="Text Box 4"/>
          <p:cNvSpPr txBox="1">
            <a:spLocks noChangeArrowheads="1"/>
          </p:cNvSpPr>
          <p:nvPr/>
        </p:nvSpPr>
        <p:spPr bwMode="auto">
          <a:xfrm>
            <a:off x="152400" y="685800"/>
            <a:ext cx="8382000" cy="519113"/>
          </a:xfrm>
          <a:prstGeom prst="rect">
            <a:avLst/>
          </a:prstGeom>
          <a:noFill/>
          <a:ln w="9525">
            <a:noFill/>
            <a:round/>
            <a:headEnd/>
            <a:tailEnd/>
          </a:ln>
          <a:effectLst/>
        </p:spPr>
        <p:txBody>
          <a:bodyPr wrap="none" anchor="ctr"/>
          <a:lstStyle/>
          <a:p>
            <a:endParaRPr lang="fo-FO"/>
          </a:p>
        </p:txBody>
      </p:sp>
      <p:sp>
        <p:nvSpPr>
          <p:cNvPr id="19461" name="Rectangle 5"/>
          <p:cNvSpPr>
            <a:spLocks noChangeArrowheads="1"/>
          </p:cNvSpPr>
          <p:nvPr/>
        </p:nvSpPr>
        <p:spPr bwMode="auto">
          <a:xfrm>
            <a:off x="533400" y="3200400"/>
            <a:ext cx="8001000" cy="1066800"/>
          </a:xfrm>
          <a:prstGeom prst="rect">
            <a:avLst/>
          </a:prstGeom>
          <a:noFill/>
          <a:ln w="9525">
            <a:noFill/>
            <a:round/>
            <a:headEnd/>
            <a:tailEnd/>
          </a:ln>
          <a:effectLst/>
        </p:spPr>
        <p:txBody>
          <a:bodyPr lIns="90000" tIns="46800" rIns="90000" bIns="46800"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4000">
                <a:solidFill>
                  <a:srgbClr val="FF0066"/>
                </a:solidFill>
                <a:latin typeface="Times New Roman" pitchFamily="18" charset="0"/>
              </a:rPr>
              <a:t>Hjáveiða hjá russarum</a:t>
            </a:r>
          </a:p>
        </p:txBody>
      </p:sp>
      <p:sp>
        <p:nvSpPr>
          <p:cNvPr id="7" name="Pladsholder til dato 6"/>
          <p:cNvSpPr>
            <a:spLocks noGrp="1"/>
          </p:cNvSpPr>
          <p:nvPr>
            <p:ph type="dt" idx="10"/>
          </p:nvPr>
        </p:nvSpPr>
        <p:spPr/>
        <p:txBody>
          <a:bodyPr/>
          <a:lstStyle/>
          <a:p>
            <a:r>
              <a:rPr lang="fo-FO" smtClean="0"/>
              <a:t>17-08-2009</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ladsholder til dato 1"/>
          <p:cNvSpPr>
            <a:spLocks noGrp="1"/>
          </p:cNvSpPr>
          <p:nvPr>
            <p:ph type="dt" idx="10"/>
          </p:nvPr>
        </p:nvSpPr>
        <p:spPr/>
        <p:txBody>
          <a:bodyPr/>
          <a:lstStyle/>
          <a:p>
            <a:r>
              <a:rPr lang="fo-FO" smtClean="0"/>
              <a:t>17-08-2009</a:t>
            </a:r>
            <a:endParaRPr lang="en-US"/>
          </a:p>
        </p:txBody>
      </p:sp>
      <p:grpSp>
        <p:nvGrpSpPr>
          <p:cNvPr id="131097" name="Group 25"/>
          <p:cNvGrpSpPr>
            <a:grpSpLocks/>
          </p:cNvGrpSpPr>
          <p:nvPr/>
        </p:nvGrpSpPr>
        <p:grpSpPr bwMode="auto">
          <a:xfrm>
            <a:off x="3175" y="1412875"/>
            <a:ext cx="7416800" cy="4962525"/>
            <a:chOff x="113" y="890"/>
            <a:chExt cx="4672" cy="3126"/>
          </a:xfrm>
        </p:grpSpPr>
        <p:pic>
          <p:nvPicPr>
            <p:cNvPr id="131077" name="Picture 5" descr="sv_makrel_89_97"/>
            <p:cNvPicPr>
              <a:picLocks noChangeAspect="1" noChangeArrowheads="1"/>
            </p:cNvPicPr>
            <p:nvPr/>
          </p:nvPicPr>
          <p:blipFill>
            <a:blip r:embed="rId3" cstate="print"/>
            <a:srcRect/>
            <a:stretch>
              <a:fillRect/>
            </a:stretch>
          </p:blipFill>
          <p:spPr bwMode="auto">
            <a:xfrm>
              <a:off x="113" y="890"/>
              <a:ext cx="4672" cy="3126"/>
            </a:xfrm>
            <a:prstGeom prst="rect">
              <a:avLst/>
            </a:prstGeom>
            <a:noFill/>
          </p:spPr>
        </p:pic>
        <p:grpSp>
          <p:nvGrpSpPr>
            <p:cNvPr id="131080" name="Group 8"/>
            <p:cNvGrpSpPr>
              <a:grpSpLocks/>
            </p:cNvGrpSpPr>
            <p:nvPr/>
          </p:nvGrpSpPr>
          <p:grpSpPr bwMode="auto">
            <a:xfrm>
              <a:off x="3797" y="1283"/>
              <a:ext cx="907" cy="378"/>
              <a:chOff x="3817" y="1283"/>
              <a:chExt cx="877" cy="378"/>
            </a:xfrm>
          </p:grpSpPr>
          <p:sp>
            <p:nvSpPr>
              <p:cNvPr id="131078" name="Line 6"/>
              <p:cNvSpPr>
                <a:spLocks noChangeShapeType="1"/>
              </p:cNvSpPr>
              <p:nvPr/>
            </p:nvSpPr>
            <p:spPr bwMode="auto">
              <a:xfrm flipH="1">
                <a:off x="3833" y="1661"/>
                <a:ext cx="861" cy="0"/>
              </a:xfrm>
              <a:prstGeom prst="line">
                <a:avLst/>
              </a:prstGeom>
              <a:noFill/>
              <a:ln w="9525">
                <a:solidFill>
                  <a:srgbClr val="FF0000"/>
                </a:solidFill>
                <a:round/>
                <a:headEnd/>
                <a:tailEnd/>
              </a:ln>
              <a:effectLst/>
            </p:spPr>
            <p:txBody>
              <a:bodyPr/>
              <a:lstStyle/>
              <a:p>
                <a:endParaRPr lang="fo-FO"/>
              </a:p>
            </p:txBody>
          </p:sp>
          <p:sp>
            <p:nvSpPr>
              <p:cNvPr id="131079" name="Line 7"/>
              <p:cNvSpPr>
                <a:spLocks noChangeShapeType="1"/>
              </p:cNvSpPr>
              <p:nvPr/>
            </p:nvSpPr>
            <p:spPr bwMode="auto">
              <a:xfrm flipH="1">
                <a:off x="3817" y="1283"/>
                <a:ext cx="861" cy="0"/>
              </a:xfrm>
              <a:prstGeom prst="line">
                <a:avLst/>
              </a:prstGeom>
              <a:noFill/>
              <a:ln w="9525">
                <a:solidFill>
                  <a:srgbClr val="FF0000"/>
                </a:solidFill>
                <a:round/>
                <a:headEnd/>
                <a:tailEnd/>
              </a:ln>
              <a:effectLst/>
            </p:spPr>
            <p:txBody>
              <a:bodyPr/>
              <a:lstStyle/>
              <a:p>
                <a:endParaRPr lang="fo-FO"/>
              </a:p>
            </p:txBody>
          </p:sp>
        </p:grpSp>
        <p:sp>
          <p:nvSpPr>
            <p:cNvPr id="131081" name="Text Box 9"/>
            <p:cNvSpPr txBox="1">
              <a:spLocks noChangeArrowheads="1"/>
            </p:cNvSpPr>
            <p:nvPr/>
          </p:nvSpPr>
          <p:spPr bwMode="auto">
            <a:xfrm rot="16200000">
              <a:off x="4430" y="1381"/>
              <a:ext cx="340" cy="173"/>
            </a:xfrm>
            <a:prstGeom prst="rect">
              <a:avLst/>
            </a:prstGeom>
            <a:noFill/>
            <a:ln w="9525">
              <a:noFill/>
              <a:miter lim="800000"/>
              <a:headEnd/>
              <a:tailEnd/>
            </a:ln>
            <a:effectLst/>
          </p:spPr>
          <p:txBody>
            <a:bodyPr wrap="none">
              <a:spAutoFit/>
            </a:bodyPr>
            <a:lstStyle/>
            <a:p>
              <a:r>
                <a:rPr lang="fo-FO" sz="1200">
                  <a:solidFill>
                    <a:srgbClr val="FF0066"/>
                  </a:solidFill>
                  <a:latin typeface="Arial Black" pitchFamily="34" charset="0"/>
                </a:rPr>
                <a:t>18%</a:t>
              </a:r>
              <a:endParaRPr lang="da-DK" sz="1200">
                <a:solidFill>
                  <a:srgbClr val="FF0066"/>
                </a:solidFill>
                <a:latin typeface="Arial Black" pitchFamily="34" charset="0"/>
              </a:endParaRPr>
            </a:p>
          </p:txBody>
        </p:sp>
        <p:grpSp>
          <p:nvGrpSpPr>
            <p:cNvPr id="131082" name="Group 10"/>
            <p:cNvGrpSpPr>
              <a:grpSpLocks/>
            </p:cNvGrpSpPr>
            <p:nvPr/>
          </p:nvGrpSpPr>
          <p:grpSpPr bwMode="auto">
            <a:xfrm>
              <a:off x="2880" y="1283"/>
              <a:ext cx="862" cy="318"/>
              <a:chOff x="3817" y="1283"/>
              <a:chExt cx="877" cy="378"/>
            </a:xfrm>
          </p:grpSpPr>
          <p:sp>
            <p:nvSpPr>
              <p:cNvPr id="131083" name="Line 11"/>
              <p:cNvSpPr>
                <a:spLocks noChangeShapeType="1"/>
              </p:cNvSpPr>
              <p:nvPr/>
            </p:nvSpPr>
            <p:spPr bwMode="auto">
              <a:xfrm flipH="1">
                <a:off x="3833" y="1661"/>
                <a:ext cx="861" cy="0"/>
              </a:xfrm>
              <a:prstGeom prst="line">
                <a:avLst/>
              </a:prstGeom>
              <a:noFill/>
              <a:ln w="9525">
                <a:solidFill>
                  <a:srgbClr val="FF0000"/>
                </a:solidFill>
                <a:round/>
                <a:headEnd/>
                <a:tailEnd/>
              </a:ln>
              <a:effectLst/>
            </p:spPr>
            <p:txBody>
              <a:bodyPr/>
              <a:lstStyle/>
              <a:p>
                <a:endParaRPr lang="fo-FO"/>
              </a:p>
            </p:txBody>
          </p:sp>
          <p:sp>
            <p:nvSpPr>
              <p:cNvPr id="131084" name="Line 12"/>
              <p:cNvSpPr>
                <a:spLocks noChangeShapeType="1"/>
              </p:cNvSpPr>
              <p:nvPr/>
            </p:nvSpPr>
            <p:spPr bwMode="auto">
              <a:xfrm flipH="1">
                <a:off x="3817" y="1283"/>
                <a:ext cx="861" cy="0"/>
              </a:xfrm>
              <a:prstGeom prst="line">
                <a:avLst/>
              </a:prstGeom>
              <a:noFill/>
              <a:ln w="9525">
                <a:solidFill>
                  <a:srgbClr val="FF0000"/>
                </a:solidFill>
                <a:round/>
                <a:headEnd/>
                <a:tailEnd/>
              </a:ln>
              <a:effectLst/>
            </p:spPr>
            <p:txBody>
              <a:bodyPr/>
              <a:lstStyle/>
              <a:p>
                <a:endParaRPr lang="fo-FO"/>
              </a:p>
            </p:txBody>
          </p:sp>
        </p:grpSp>
        <p:sp>
          <p:nvSpPr>
            <p:cNvPr id="131085" name="Text Box 13"/>
            <p:cNvSpPr txBox="1">
              <a:spLocks noChangeArrowheads="1"/>
            </p:cNvSpPr>
            <p:nvPr/>
          </p:nvSpPr>
          <p:spPr bwMode="auto">
            <a:xfrm rot="16200000">
              <a:off x="3514" y="1335"/>
              <a:ext cx="340" cy="173"/>
            </a:xfrm>
            <a:prstGeom prst="rect">
              <a:avLst/>
            </a:prstGeom>
            <a:noFill/>
            <a:ln w="9525">
              <a:noFill/>
              <a:miter lim="800000"/>
              <a:headEnd/>
              <a:tailEnd/>
            </a:ln>
            <a:effectLst/>
          </p:spPr>
          <p:txBody>
            <a:bodyPr wrap="none">
              <a:spAutoFit/>
            </a:bodyPr>
            <a:lstStyle/>
            <a:p>
              <a:r>
                <a:rPr lang="fo-FO" sz="1200">
                  <a:solidFill>
                    <a:srgbClr val="FF0066"/>
                  </a:solidFill>
                  <a:latin typeface="Arial Black" pitchFamily="34" charset="0"/>
                </a:rPr>
                <a:t>15%</a:t>
              </a:r>
              <a:endParaRPr lang="da-DK" sz="1200">
                <a:solidFill>
                  <a:srgbClr val="FF0066"/>
                </a:solidFill>
                <a:latin typeface="Arial Black" pitchFamily="34" charset="0"/>
              </a:endParaRPr>
            </a:p>
          </p:txBody>
        </p:sp>
        <p:grpSp>
          <p:nvGrpSpPr>
            <p:cNvPr id="131090" name="Group 18"/>
            <p:cNvGrpSpPr>
              <a:grpSpLocks/>
            </p:cNvGrpSpPr>
            <p:nvPr/>
          </p:nvGrpSpPr>
          <p:grpSpPr bwMode="auto">
            <a:xfrm>
              <a:off x="1479" y="1279"/>
              <a:ext cx="1346" cy="228"/>
              <a:chOff x="1958" y="1279"/>
              <a:chExt cx="862" cy="228"/>
            </a:xfrm>
          </p:grpSpPr>
          <p:sp>
            <p:nvSpPr>
              <p:cNvPr id="131087" name="Line 15"/>
              <p:cNvSpPr>
                <a:spLocks noChangeShapeType="1"/>
              </p:cNvSpPr>
              <p:nvPr/>
            </p:nvSpPr>
            <p:spPr bwMode="auto">
              <a:xfrm flipH="1">
                <a:off x="1974" y="1507"/>
                <a:ext cx="846" cy="0"/>
              </a:xfrm>
              <a:prstGeom prst="line">
                <a:avLst/>
              </a:prstGeom>
              <a:noFill/>
              <a:ln w="9525">
                <a:solidFill>
                  <a:srgbClr val="FF0000"/>
                </a:solidFill>
                <a:round/>
                <a:headEnd/>
                <a:tailEnd/>
              </a:ln>
              <a:effectLst/>
            </p:spPr>
            <p:txBody>
              <a:bodyPr/>
              <a:lstStyle/>
              <a:p>
                <a:endParaRPr lang="fo-FO"/>
              </a:p>
            </p:txBody>
          </p:sp>
          <p:sp>
            <p:nvSpPr>
              <p:cNvPr id="131088" name="Line 16"/>
              <p:cNvSpPr>
                <a:spLocks noChangeShapeType="1"/>
              </p:cNvSpPr>
              <p:nvPr/>
            </p:nvSpPr>
            <p:spPr bwMode="auto">
              <a:xfrm flipH="1">
                <a:off x="1958" y="1279"/>
                <a:ext cx="846" cy="0"/>
              </a:xfrm>
              <a:prstGeom prst="line">
                <a:avLst/>
              </a:prstGeom>
              <a:noFill/>
              <a:ln w="9525">
                <a:solidFill>
                  <a:srgbClr val="FF0000"/>
                </a:solidFill>
                <a:round/>
                <a:headEnd/>
                <a:tailEnd/>
              </a:ln>
              <a:effectLst/>
            </p:spPr>
            <p:txBody>
              <a:bodyPr/>
              <a:lstStyle/>
              <a:p>
                <a:endParaRPr lang="fo-FO"/>
              </a:p>
            </p:txBody>
          </p:sp>
        </p:grpSp>
        <p:sp>
          <p:nvSpPr>
            <p:cNvPr id="131089" name="Text Box 17"/>
            <p:cNvSpPr txBox="1">
              <a:spLocks noChangeArrowheads="1"/>
            </p:cNvSpPr>
            <p:nvPr/>
          </p:nvSpPr>
          <p:spPr bwMode="auto">
            <a:xfrm rot="16200000">
              <a:off x="2595" y="1327"/>
              <a:ext cx="302" cy="154"/>
            </a:xfrm>
            <a:prstGeom prst="rect">
              <a:avLst/>
            </a:prstGeom>
            <a:noFill/>
            <a:ln w="9525">
              <a:noFill/>
              <a:miter lim="800000"/>
              <a:headEnd/>
              <a:tailEnd/>
            </a:ln>
            <a:effectLst/>
          </p:spPr>
          <p:txBody>
            <a:bodyPr wrap="none">
              <a:spAutoFit/>
            </a:bodyPr>
            <a:lstStyle/>
            <a:p>
              <a:r>
                <a:rPr lang="fo-FO" sz="1000">
                  <a:solidFill>
                    <a:srgbClr val="FF0066"/>
                  </a:solidFill>
                  <a:latin typeface="Arial Black" pitchFamily="34" charset="0"/>
                </a:rPr>
                <a:t>10%</a:t>
              </a:r>
              <a:endParaRPr lang="da-DK" sz="1000">
                <a:solidFill>
                  <a:srgbClr val="FF0066"/>
                </a:solidFill>
                <a:latin typeface="Arial Black" pitchFamily="34" charset="0"/>
              </a:endParaRPr>
            </a:p>
          </p:txBody>
        </p:sp>
        <p:sp>
          <p:nvSpPr>
            <p:cNvPr id="131092" name="Line 20"/>
            <p:cNvSpPr>
              <a:spLocks noChangeShapeType="1"/>
            </p:cNvSpPr>
            <p:nvPr/>
          </p:nvSpPr>
          <p:spPr bwMode="auto">
            <a:xfrm flipH="1">
              <a:off x="557" y="1364"/>
              <a:ext cx="846" cy="0"/>
            </a:xfrm>
            <a:prstGeom prst="line">
              <a:avLst/>
            </a:prstGeom>
            <a:noFill/>
            <a:ln w="9525">
              <a:solidFill>
                <a:srgbClr val="FF0000"/>
              </a:solidFill>
              <a:round/>
              <a:headEnd/>
              <a:tailEnd/>
            </a:ln>
            <a:effectLst/>
          </p:spPr>
          <p:txBody>
            <a:bodyPr/>
            <a:lstStyle/>
            <a:p>
              <a:endParaRPr lang="fo-FO"/>
            </a:p>
          </p:txBody>
        </p:sp>
        <p:sp>
          <p:nvSpPr>
            <p:cNvPr id="131093" name="Line 21"/>
            <p:cNvSpPr>
              <a:spLocks noChangeShapeType="1"/>
            </p:cNvSpPr>
            <p:nvPr/>
          </p:nvSpPr>
          <p:spPr bwMode="auto">
            <a:xfrm flipH="1">
              <a:off x="563" y="1274"/>
              <a:ext cx="846" cy="0"/>
            </a:xfrm>
            <a:prstGeom prst="line">
              <a:avLst/>
            </a:prstGeom>
            <a:noFill/>
            <a:ln w="9525">
              <a:solidFill>
                <a:srgbClr val="FF0000"/>
              </a:solidFill>
              <a:round/>
              <a:headEnd/>
              <a:tailEnd/>
            </a:ln>
            <a:effectLst/>
          </p:spPr>
          <p:txBody>
            <a:bodyPr/>
            <a:lstStyle/>
            <a:p>
              <a:endParaRPr lang="fo-FO"/>
            </a:p>
          </p:txBody>
        </p:sp>
        <p:sp>
          <p:nvSpPr>
            <p:cNvPr id="131095" name="Text Box 23"/>
            <p:cNvSpPr txBox="1">
              <a:spLocks noChangeArrowheads="1"/>
            </p:cNvSpPr>
            <p:nvPr/>
          </p:nvSpPr>
          <p:spPr bwMode="auto">
            <a:xfrm>
              <a:off x="1237" y="1243"/>
              <a:ext cx="249" cy="154"/>
            </a:xfrm>
            <a:prstGeom prst="rect">
              <a:avLst/>
            </a:prstGeom>
            <a:noFill/>
            <a:ln w="9525">
              <a:noFill/>
              <a:miter lim="800000"/>
              <a:headEnd/>
              <a:tailEnd/>
            </a:ln>
            <a:effectLst/>
          </p:spPr>
          <p:txBody>
            <a:bodyPr wrap="none">
              <a:spAutoFit/>
            </a:bodyPr>
            <a:lstStyle/>
            <a:p>
              <a:r>
                <a:rPr lang="fo-FO" sz="1000">
                  <a:solidFill>
                    <a:srgbClr val="FF0066"/>
                  </a:solidFill>
                  <a:latin typeface="Arial Black" pitchFamily="34" charset="0"/>
                </a:rPr>
                <a:t>3%</a:t>
              </a:r>
              <a:endParaRPr lang="da-DK" sz="1000">
                <a:solidFill>
                  <a:srgbClr val="FF0066"/>
                </a:solidFill>
                <a:latin typeface="Arial Black" pitchFamily="34" charset="0"/>
              </a:endParaRPr>
            </a:p>
          </p:txBody>
        </p:sp>
        <p:sp>
          <p:nvSpPr>
            <p:cNvPr id="131096" name="Text Box 24"/>
            <p:cNvSpPr txBox="1">
              <a:spLocks noChangeArrowheads="1"/>
            </p:cNvSpPr>
            <p:nvPr/>
          </p:nvSpPr>
          <p:spPr bwMode="auto">
            <a:xfrm>
              <a:off x="2880" y="1023"/>
              <a:ext cx="822" cy="154"/>
            </a:xfrm>
            <a:prstGeom prst="rect">
              <a:avLst/>
            </a:prstGeom>
            <a:noFill/>
            <a:ln w="9525">
              <a:noFill/>
              <a:miter lim="800000"/>
              <a:headEnd/>
              <a:tailEnd/>
            </a:ln>
            <a:effectLst/>
          </p:spPr>
          <p:txBody>
            <a:bodyPr wrap="none">
              <a:spAutoFit/>
            </a:bodyPr>
            <a:lstStyle/>
            <a:p>
              <a:r>
                <a:rPr lang="fo-FO" sz="1000">
                  <a:solidFill>
                    <a:schemeClr val="tx1"/>
                  </a:solidFill>
                  <a:latin typeface="Arial Black" pitchFamily="34" charset="0"/>
                </a:rPr>
                <a:t>(í 1.000 tonsum)</a:t>
              </a:r>
              <a:endParaRPr lang="da-DK" sz="1000">
                <a:solidFill>
                  <a:schemeClr val="tx1"/>
                </a:solidFill>
                <a:latin typeface="Arial Black" pitchFamily="34" charset="0"/>
              </a:endParaRPr>
            </a:p>
          </p:txBody>
        </p:sp>
      </p:grpSp>
      <p:pic>
        <p:nvPicPr>
          <p:cNvPr id="131099" name="Picture 27" descr="makel_svartkjaft1"/>
          <p:cNvPicPr>
            <a:picLocks noChangeAspect="1" noChangeArrowheads="1"/>
          </p:cNvPicPr>
          <p:nvPr/>
        </p:nvPicPr>
        <p:blipFill>
          <a:blip r:embed="rId4" cstate="print"/>
          <a:srcRect/>
          <a:stretch>
            <a:fillRect/>
          </a:stretch>
        </p:blipFill>
        <p:spPr bwMode="auto">
          <a:xfrm>
            <a:off x="7316788" y="2909888"/>
            <a:ext cx="1801812" cy="3478212"/>
          </a:xfrm>
          <a:prstGeom prst="rect">
            <a:avLst/>
          </a:prstGeom>
          <a:noFill/>
        </p:spPr>
      </p:pic>
      <p:sp>
        <p:nvSpPr>
          <p:cNvPr id="131100" name="Text Box 28"/>
          <p:cNvSpPr txBox="1">
            <a:spLocks noChangeArrowheads="1"/>
          </p:cNvSpPr>
          <p:nvPr/>
        </p:nvSpPr>
        <p:spPr bwMode="auto">
          <a:xfrm>
            <a:off x="7488238" y="1516063"/>
            <a:ext cx="1655762" cy="1552575"/>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200">
                <a:solidFill>
                  <a:srgbClr val="FF0066"/>
                </a:solidFill>
                <a:latin typeface="Times New Roman" pitchFamily="18" charset="0"/>
              </a:rPr>
              <a:t>Typical depth distribution of mackerel and Blue Whiting in areas deeper than </a:t>
            </a:r>
            <a:r>
              <a:rPr lang="da-DK" sz="1200">
                <a:solidFill>
                  <a:srgbClr val="FF0066"/>
                </a:solidFill>
                <a:latin typeface="Times New Roman" pitchFamily="18" charset="0"/>
              </a:rPr>
              <a:t>~65 m on</a:t>
            </a:r>
            <a:r>
              <a:rPr lang="fo-FO" sz="1200">
                <a:solidFill>
                  <a:srgbClr val="FF0066"/>
                </a:solidFill>
                <a:latin typeface="Times New Roman" pitchFamily="18" charset="0"/>
              </a:rPr>
              <a:t> </a:t>
            </a:r>
            <a:r>
              <a:rPr lang="da-DK" sz="1200">
                <a:solidFill>
                  <a:srgbClr val="FF0066"/>
                </a:solidFill>
                <a:latin typeface="Times New Roman" pitchFamily="18" charset="0"/>
              </a:rPr>
              <a:t>the Faroe shelf and in the ocean around Faroes</a:t>
            </a:r>
          </a:p>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a-DK" sz="1200">
              <a:solidFill>
                <a:srgbClr val="FF0066"/>
              </a:solidFill>
              <a:latin typeface="Times New Roman" pitchFamily="18" charset="0"/>
            </a:endParaRPr>
          </a:p>
        </p:txBody>
      </p:sp>
      <p:sp>
        <p:nvSpPr>
          <p:cNvPr id="131101" name="Text Box 29"/>
          <p:cNvSpPr txBox="1">
            <a:spLocks noChangeArrowheads="1"/>
          </p:cNvSpPr>
          <p:nvPr/>
        </p:nvSpPr>
        <p:spPr bwMode="auto">
          <a:xfrm>
            <a:off x="7483475" y="1282700"/>
            <a:ext cx="1187450" cy="274638"/>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200">
                <a:solidFill>
                  <a:srgbClr val="FF0066"/>
                </a:solidFill>
                <a:latin typeface="Arial Black" pitchFamily="34" charset="0"/>
              </a:rPr>
              <a:t>ICES sigur:</a:t>
            </a:r>
            <a:endParaRPr lang="da-DK" sz="1200">
              <a:solidFill>
                <a:srgbClr val="FF0066"/>
              </a:solidFill>
              <a:latin typeface="Arial Black"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6" name="Picture 6"/>
          <p:cNvPicPr>
            <a:picLocks noChangeAspect="1" noChangeArrowheads="1"/>
          </p:cNvPicPr>
          <p:nvPr/>
        </p:nvPicPr>
        <p:blipFill>
          <a:blip r:embed="rId3" cstate="print"/>
          <a:srcRect/>
          <a:stretch>
            <a:fillRect/>
          </a:stretch>
        </p:blipFill>
        <p:spPr bwMode="auto">
          <a:xfrm>
            <a:off x="8134350" y="1531938"/>
            <a:ext cx="979488" cy="1752600"/>
          </a:xfrm>
          <a:prstGeom prst="rect">
            <a:avLst/>
          </a:prstGeom>
          <a:noFill/>
          <a:ln w="9525">
            <a:noFill/>
            <a:round/>
            <a:headEnd/>
            <a:tailEnd/>
          </a:ln>
          <a:effectLst/>
        </p:spPr>
      </p:pic>
      <p:pic>
        <p:nvPicPr>
          <p:cNvPr id="20487" name="Picture 7"/>
          <p:cNvPicPr>
            <a:picLocks noChangeAspect="1" noChangeArrowheads="1"/>
          </p:cNvPicPr>
          <p:nvPr/>
        </p:nvPicPr>
        <p:blipFill>
          <a:blip r:embed="rId4" cstate="print"/>
          <a:srcRect/>
          <a:stretch>
            <a:fillRect/>
          </a:stretch>
        </p:blipFill>
        <p:spPr bwMode="auto">
          <a:xfrm>
            <a:off x="5943600" y="1503363"/>
            <a:ext cx="1174750" cy="1752600"/>
          </a:xfrm>
          <a:prstGeom prst="rect">
            <a:avLst/>
          </a:prstGeom>
          <a:noFill/>
          <a:ln w="9525">
            <a:noFill/>
            <a:round/>
            <a:headEnd/>
            <a:tailEnd/>
          </a:ln>
          <a:effectLst/>
        </p:spPr>
      </p:pic>
      <p:pic>
        <p:nvPicPr>
          <p:cNvPr id="20488" name="Picture 8"/>
          <p:cNvPicPr>
            <a:picLocks noChangeAspect="1" noChangeArrowheads="1"/>
          </p:cNvPicPr>
          <p:nvPr/>
        </p:nvPicPr>
        <p:blipFill>
          <a:blip r:embed="rId5" cstate="print"/>
          <a:srcRect/>
          <a:stretch>
            <a:fillRect/>
          </a:stretch>
        </p:blipFill>
        <p:spPr bwMode="auto">
          <a:xfrm>
            <a:off x="4953000" y="1512888"/>
            <a:ext cx="998538" cy="1743075"/>
          </a:xfrm>
          <a:prstGeom prst="rect">
            <a:avLst/>
          </a:prstGeom>
          <a:noFill/>
          <a:ln w="9525">
            <a:noFill/>
            <a:round/>
            <a:headEnd/>
            <a:tailEnd/>
          </a:ln>
          <a:effectLst/>
        </p:spPr>
      </p:pic>
      <p:pic>
        <p:nvPicPr>
          <p:cNvPr id="20490" name="Picture 10"/>
          <p:cNvPicPr>
            <a:picLocks noChangeAspect="1" noChangeArrowheads="1"/>
          </p:cNvPicPr>
          <p:nvPr/>
        </p:nvPicPr>
        <p:blipFill>
          <a:blip r:embed="rId6" cstate="print"/>
          <a:srcRect/>
          <a:stretch>
            <a:fillRect/>
          </a:stretch>
        </p:blipFill>
        <p:spPr bwMode="auto">
          <a:xfrm>
            <a:off x="3019425" y="1522413"/>
            <a:ext cx="990600" cy="1752600"/>
          </a:xfrm>
          <a:prstGeom prst="rect">
            <a:avLst/>
          </a:prstGeom>
          <a:noFill/>
          <a:ln w="9525">
            <a:noFill/>
            <a:round/>
            <a:headEnd/>
            <a:tailEnd/>
          </a:ln>
          <a:effectLst/>
        </p:spPr>
      </p:pic>
      <p:pic>
        <p:nvPicPr>
          <p:cNvPr id="20491" name="Picture 11"/>
          <p:cNvPicPr>
            <a:picLocks noChangeAspect="1" noChangeArrowheads="1"/>
          </p:cNvPicPr>
          <p:nvPr/>
        </p:nvPicPr>
        <p:blipFill>
          <a:blip r:embed="rId7" cstate="print"/>
          <a:srcRect/>
          <a:stretch>
            <a:fillRect/>
          </a:stretch>
        </p:blipFill>
        <p:spPr bwMode="auto">
          <a:xfrm>
            <a:off x="7067550" y="1512888"/>
            <a:ext cx="1066800" cy="1752600"/>
          </a:xfrm>
          <a:prstGeom prst="rect">
            <a:avLst/>
          </a:prstGeom>
          <a:noFill/>
          <a:ln w="9525">
            <a:noFill/>
            <a:round/>
            <a:headEnd/>
            <a:tailEnd/>
          </a:ln>
          <a:effectLst/>
        </p:spPr>
      </p:pic>
      <p:pic>
        <p:nvPicPr>
          <p:cNvPr id="20493" name="Picture 13"/>
          <p:cNvPicPr>
            <a:picLocks noChangeAspect="1" noChangeArrowheads="1"/>
          </p:cNvPicPr>
          <p:nvPr/>
        </p:nvPicPr>
        <p:blipFill>
          <a:blip r:embed="rId8" cstate="print"/>
          <a:srcRect/>
          <a:stretch>
            <a:fillRect/>
          </a:stretch>
        </p:blipFill>
        <p:spPr bwMode="auto">
          <a:xfrm>
            <a:off x="0" y="1512888"/>
            <a:ext cx="1066800" cy="1752600"/>
          </a:xfrm>
          <a:prstGeom prst="rect">
            <a:avLst/>
          </a:prstGeom>
          <a:noFill/>
          <a:ln w="9525">
            <a:noFill/>
            <a:round/>
            <a:headEnd/>
            <a:tailEnd/>
          </a:ln>
          <a:effectLst/>
        </p:spPr>
      </p:pic>
      <p:pic>
        <p:nvPicPr>
          <p:cNvPr id="20494" name="Picture 14"/>
          <p:cNvPicPr>
            <a:picLocks noChangeAspect="1" noChangeArrowheads="1"/>
          </p:cNvPicPr>
          <p:nvPr/>
        </p:nvPicPr>
        <p:blipFill>
          <a:blip r:embed="rId9" cstate="print"/>
          <a:srcRect/>
          <a:stretch>
            <a:fillRect/>
          </a:stretch>
        </p:blipFill>
        <p:spPr bwMode="auto">
          <a:xfrm>
            <a:off x="1066800" y="1512888"/>
            <a:ext cx="990600" cy="1752600"/>
          </a:xfrm>
          <a:prstGeom prst="rect">
            <a:avLst/>
          </a:prstGeom>
          <a:noFill/>
          <a:ln w="9525">
            <a:noFill/>
            <a:round/>
            <a:headEnd/>
            <a:tailEnd/>
          </a:ln>
          <a:effectLst/>
        </p:spPr>
      </p:pic>
      <p:pic>
        <p:nvPicPr>
          <p:cNvPr id="20495" name="Picture 15"/>
          <p:cNvPicPr>
            <a:picLocks noChangeAspect="1" noChangeArrowheads="1"/>
          </p:cNvPicPr>
          <p:nvPr/>
        </p:nvPicPr>
        <p:blipFill>
          <a:blip r:embed="rId10" cstate="print"/>
          <a:srcRect/>
          <a:stretch>
            <a:fillRect/>
          </a:stretch>
        </p:blipFill>
        <p:spPr bwMode="auto">
          <a:xfrm>
            <a:off x="2057400" y="1512888"/>
            <a:ext cx="990600" cy="1752600"/>
          </a:xfrm>
          <a:prstGeom prst="rect">
            <a:avLst/>
          </a:prstGeom>
          <a:noFill/>
          <a:ln w="9525">
            <a:noFill/>
            <a:round/>
            <a:headEnd/>
            <a:tailEnd/>
          </a:ln>
          <a:effectLst/>
        </p:spPr>
      </p:pic>
      <p:pic>
        <p:nvPicPr>
          <p:cNvPr id="20496" name="Picture 16"/>
          <p:cNvPicPr>
            <a:picLocks noChangeAspect="1" noChangeArrowheads="1"/>
          </p:cNvPicPr>
          <p:nvPr/>
        </p:nvPicPr>
        <p:blipFill>
          <a:blip r:embed="rId11" cstate="print"/>
          <a:srcRect/>
          <a:stretch>
            <a:fillRect/>
          </a:stretch>
        </p:blipFill>
        <p:spPr bwMode="auto">
          <a:xfrm>
            <a:off x="3933825" y="1531938"/>
            <a:ext cx="1114425" cy="1724025"/>
          </a:xfrm>
          <a:prstGeom prst="rect">
            <a:avLst/>
          </a:prstGeom>
          <a:noFill/>
          <a:ln w="9525">
            <a:noFill/>
            <a:round/>
            <a:headEnd/>
            <a:tailEnd/>
          </a:ln>
          <a:effectLst/>
        </p:spPr>
      </p:pic>
      <p:pic>
        <p:nvPicPr>
          <p:cNvPr id="20492" name="Picture 12"/>
          <p:cNvPicPr>
            <a:picLocks noChangeAspect="1" noChangeArrowheads="1"/>
          </p:cNvPicPr>
          <p:nvPr/>
        </p:nvPicPr>
        <p:blipFill>
          <a:blip r:embed="rId12" cstate="print"/>
          <a:srcRect/>
          <a:stretch>
            <a:fillRect/>
          </a:stretch>
        </p:blipFill>
        <p:spPr bwMode="auto">
          <a:xfrm>
            <a:off x="3905250" y="3227388"/>
            <a:ext cx="1123950" cy="1722437"/>
          </a:xfrm>
          <a:prstGeom prst="rect">
            <a:avLst/>
          </a:prstGeom>
          <a:noFill/>
          <a:ln w="9525">
            <a:noFill/>
            <a:round/>
            <a:headEnd/>
            <a:tailEnd/>
          </a:ln>
          <a:effectLst/>
        </p:spPr>
      </p:pic>
      <p:pic>
        <p:nvPicPr>
          <p:cNvPr id="20497" name="Picture 17"/>
          <p:cNvPicPr>
            <a:picLocks noChangeAspect="1" noChangeArrowheads="1"/>
          </p:cNvPicPr>
          <p:nvPr/>
        </p:nvPicPr>
        <p:blipFill>
          <a:blip r:embed="rId13" cstate="print"/>
          <a:srcRect/>
          <a:stretch>
            <a:fillRect/>
          </a:stretch>
        </p:blipFill>
        <p:spPr bwMode="auto">
          <a:xfrm>
            <a:off x="3028950" y="3244850"/>
            <a:ext cx="933450" cy="1676400"/>
          </a:xfrm>
          <a:prstGeom prst="rect">
            <a:avLst/>
          </a:prstGeom>
          <a:noFill/>
          <a:ln w="9525">
            <a:noFill/>
            <a:round/>
            <a:headEnd/>
            <a:tailEnd/>
          </a:ln>
          <a:effectLst/>
        </p:spPr>
      </p:pic>
      <p:pic>
        <p:nvPicPr>
          <p:cNvPr id="20498" name="Picture 18"/>
          <p:cNvPicPr>
            <a:picLocks noChangeAspect="1" noChangeArrowheads="1"/>
          </p:cNvPicPr>
          <p:nvPr/>
        </p:nvPicPr>
        <p:blipFill>
          <a:blip r:embed="rId14" cstate="print"/>
          <a:srcRect/>
          <a:stretch>
            <a:fillRect/>
          </a:stretch>
        </p:blipFill>
        <p:spPr bwMode="auto">
          <a:xfrm>
            <a:off x="1066800" y="3236913"/>
            <a:ext cx="990600" cy="1608137"/>
          </a:xfrm>
          <a:prstGeom prst="rect">
            <a:avLst/>
          </a:prstGeom>
          <a:noFill/>
          <a:ln w="9525">
            <a:noFill/>
            <a:round/>
            <a:headEnd/>
            <a:tailEnd/>
          </a:ln>
          <a:effectLst/>
        </p:spPr>
      </p:pic>
      <p:pic>
        <p:nvPicPr>
          <p:cNvPr id="20499" name="Picture 19"/>
          <p:cNvPicPr>
            <a:picLocks noChangeAspect="1" noChangeArrowheads="1"/>
          </p:cNvPicPr>
          <p:nvPr/>
        </p:nvPicPr>
        <p:blipFill>
          <a:blip r:embed="rId15" cstate="print"/>
          <a:srcRect/>
          <a:stretch>
            <a:fillRect/>
          </a:stretch>
        </p:blipFill>
        <p:spPr bwMode="auto">
          <a:xfrm>
            <a:off x="0" y="3197225"/>
            <a:ext cx="1066800" cy="1676400"/>
          </a:xfrm>
          <a:prstGeom prst="rect">
            <a:avLst/>
          </a:prstGeom>
          <a:noFill/>
          <a:ln w="9525">
            <a:noFill/>
            <a:round/>
            <a:headEnd/>
            <a:tailEnd/>
          </a:ln>
          <a:effectLst/>
        </p:spPr>
      </p:pic>
      <p:pic>
        <p:nvPicPr>
          <p:cNvPr id="20500" name="Picture 20"/>
          <p:cNvPicPr>
            <a:picLocks noChangeAspect="1" noChangeArrowheads="1"/>
          </p:cNvPicPr>
          <p:nvPr/>
        </p:nvPicPr>
        <p:blipFill>
          <a:blip r:embed="rId16" cstate="print"/>
          <a:srcRect/>
          <a:stretch>
            <a:fillRect/>
          </a:stretch>
        </p:blipFill>
        <p:spPr bwMode="auto">
          <a:xfrm>
            <a:off x="8115300" y="3273425"/>
            <a:ext cx="1023938" cy="1600200"/>
          </a:xfrm>
          <a:prstGeom prst="rect">
            <a:avLst/>
          </a:prstGeom>
          <a:noFill/>
          <a:ln w="9525">
            <a:noFill/>
            <a:round/>
            <a:headEnd/>
            <a:tailEnd/>
          </a:ln>
          <a:effectLst/>
        </p:spPr>
      </p:pic>
      <p:pic>
        <p:nvPicPr>
          <p:cNvPr id="20501" name="Picture 21"/>
          <p:cNvPicPr>
            <a:picLocks noChangeAspect="1" noChangeArrowheads="1"/>
          </p:cNvPicPr>
          <p:nvPr/>
        </p:nvPicPr>
        <p:blipFill>
          <a:blip r:embed="rId17" cstate="print"/>
          <a:srcRect/>
          <a:stretch>
            <a:fillRect/>
          </a:stretch>
        </p:blipFill>
        <p:spPr bwMode="auto">
          <a:xfrm>
            <a:off x="5029200" y="3235325"/>
            <a:ext cx="990600" cy="1676400"/>
          </a:xfrm>
          <a:prstGeom prst="rect">
            <a:avLst/>
          </a:prstGeom>
          <a:noFill/>
          <a:ln w="9525">
            <a:noFill/>
            <a:round/>
            <a:headEnd/>
            <a:tailEnd/>
          </a:ln>
          <a:effectLst/>
        </p:spPr>
      </p:pic>
      <p:pic>
        <p:nvPicPr>
          <p:cNvPr id="20502" name="Picture 22"/>
          <p:cNvPicPr>
            <a:picLocks noChangeAspect="1" noChangeArrowheads="1"/>
          </p:cNvPicPr>
          <p:nvPr/>
        </p:nvPicPr>
        <p:blipFill>
          <a:blip r:embed="rId18" cstate="print"/>
          <a:srcRect/>
          <a:stretch>
            <a:fillRect/>
          </a:stretch>
        </p:blipFill>
        <p:spPr bwMode="auto">
          <a:xfrm>
            <a:off x="5943600" y="3235325"/>
            <a:ext cx="1143000" cy="1676400"/>
          </a:xfrm>
          <a:prstGeom prst="rect">
            <a:avLst/>
          </a:prstGeom>
          <a:noFill/>
          <a:ln w="9525">
            <a:noFill/>
            <a:round/>
            <a:headEnd/>
            <a:tailEnd/>
          </a:ln>
          <a:effectLst/>
        </p:spPr>
      </p:pic>
      <p:pic>
        <p:nvPicPr>
          <p:cNvPr id="20503" name="Picture 23"/>
          <p:cNvPicPr>
            <a:picLocks noChangeAspect="1" noChangeArrowheads="1"/>
          </p:cNvPicPr>
          <p:nvPr/>
        </p:nvPicPr>
        <p:blipFill>
          <a:blip r:embed="rId19" cstate="print"/>
          <a:srcRect/>
          <a:stretch>
            <a:fillRect/>
          </a:stretch>
        </p:blipFill>
        <p:spPr bwMode="auto">
          <a:xfrm>
            <a:off x="7086600" y="3263900"/>
            <a:ext cx="1009650" cy="1600200"/>
          </a:xfrm>
          <a:prstGeom prst="rect">
            <a:avLst/>
          </a:prstGeom>
          <a:noFill/>
          <a:ln w="9525">
            <a:noFill/>
            <a:round/>
            <a:headEnd/>
            <a:tailEnd/>
          </a:ln>
          <a:effectLst/>
        </p:spPr>
      </p:pic>
      <p:pic>
        <p:nvPicPr>
          <p:cNvPr id="20512" name="Picture 32"/>
          <p:cNvPicPr>
            <a:picLocks noChangeAspect="1" noChangeArrowheads="1"/>
          </p:cNvPicPr>
          <p:nvPr/>
        </p:nvPicPr>
        <p:blipFill>
          <a:blip r:embed="rId20" cstate="print"/>
          <a:srcRect/>
          <a:stretch>
            <a:fillRect/>
          </a:stretch>
        </p:blipFill>
        <p:spPr bwMode="auto">
          <a:xfrm>
            <a:off x="2057400" y="3216275"/>
            <a:ext cx="990600" cy="1719263"/>
          </a:xfrm>
          <a:prstGeom prst="rect">
            <a:avLst/>
          </a:prstGeom>
          <a:noFill/>
          <a:ln w="9525">
            <a:noFill/>
            <a:round/>
            <a:headEnd/>
            <a:tailEnd/>
          </a:ln>
          <a:effectLst/>
        </p:spPr>
      </p:pic>
      <p:sp>
        <p:nvSpPr>
          <p:cNvPr id="20481"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40458C"/>
              </a:solidFill>
            </a:endParaRPr>
          </a:p>
        </p:txBody>
      </p:sp>
      <p:sp>
        <p:nvSpPr>
          <p:cNvPr id="20482"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20483" name="Text Box 3"/>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87C1D4F-9870-45EA-BF74-22AA4BF4622A}"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19</a:t>
            </a:fld>
            <a:endParaRPr lang="da-DK" sz="1400">
              <a:solidFill>
                <a:srgbClr val="40458C"/>
              </a:solidFill>
            </a:endParaRPr>
          </a:p>
        </p:txBody>
      </p:sp>
      <p:sp>
        <p:nvSpPr>
          <p:cNvPr id="20484" name="Text Box 4"/>
          <p:cNvSpPr txBox="1">
            <a:spLocks noChangeArrowheads="1"/>
          </p:cNvSpPr>
          <p:nvPr/>
        </p:nvSpPr>
        <p:spPr bwMode="auto">
          <a:xfrm>
            <a:off x="152400" y="685800"/>
            <a:ext cx="8382000" cy="519113"/>
          </a:xfrm>
          <a:prstGeom prst="rect">
            <a:avLst/>
          </a:prstGeom>
          <a:noFill/>
          <a:ln w="9525">
            <a:noFill/>
            <a:round/>
            <a:headEnd/>
            <a:tailEnd/>
          </a:ln>
          <a:effectLst/>
        </p:spPr>
        <p:txBody>
          <a:bodyPr wrap="none" anchor="ctr"/>
          <a:lstStyle/>
          <a:p>
            <a:endParaRPr lang="fo-FO"/>
          </a:p>
        </p:txBody>
      </p:sp>
      <p:sp>
        <p:nvSpPr>
          <p:cNvPr id="20485" name="Rectangle 5"/>
          <p:cNvSpPr>
            <a:spLocks noChangeArrowheads="1"/>
          </p:cNvSpPr>
          <p:nvPr/>
        </p:nvSpPr>
        <p:spPr bwMode="auto">
          <a:xfrm>
            <a:off x="152400" y="609600"/>
            <a:ext cx="8610600" cy="595313"/>
          </a:xfrm>
          <a:prstGeom prst="rect">
            <a:avLst/>
          </a:prstGeom>
          <a:noFill/>
          <a:ln w="9525">
            <a:noFill/>
            <a:round/>
            <a:headEnd/>
            <a:tailEnd/>
          </a:ln>
          <a:effectLst/>
        </p:spPr>
        <p:txBody>
          <a:bodyPr lIns="90000" tIns="46800" rIns="90000" bIns="468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a:solidFill>
                  <a:srgbClr val="FF0066"/>
                </a:solidFill>
                <a:latin typeface="Times New Roman" pitchFamily="18" charset="0"/>
              </a:rPr>
              <a:t>Hjáveiðan av makreli hjá russarum  í juni, juli og aug. 1989-1997</a:t>
            </a:r>
          </a:p>
        </p:txBody>
      </p:sp>
      <p:pic>
        <p:nvPicPr>
          <p:cNvPr id="20489" name="Picture 9"/>
          <p:cNvPicPr>
            <a:picLocks noChangeAspect="1" noChangeArrowheads="1"/>
          </p:cNvPicPr>
          <p:nvPr/>
        </p:nvPicPr>
        <p:blipFill>
          <a:blip r:embed="rId21" cstate="print"/>
          <a:srcRect/>
          <a:stretch>
            <a:fillRect/>
          </a:stretch>
        </p:blipFill>
        <p:spPr bwMode="auto">
          <a:xfrm>
            <a:off x="0" y="4876800"/>
            <a:ext cx="1066800" cy="1600200"/>
          </a:xfrm>
          <a:prstGeom prst="rect">
            <a:avLst/>
          </a:prstGeom>
          <a:noFill/>
          <a:ln w="9525">
            <a:noFill/>
            <a:round/>
            <a:headEnd/>
            <a:tailEnd/>
          </a:ln>
          <a:effectLst/>
        </p:spPr>
      </p:pic>
      <p:pic>
        <p:nvPicPr>
          <p:cNvPr id="20504" name="Picture 24"/>
          <p:cNvPicPr>
            <a:picLocks noChangeAspect="1" noChangeArrowheads="1"/>
          </p:cNvPicPr>
          <p:nvPr/>
        </p:nvPicPr>
        <p:blipFill>
          <a:blip r:embed="rId22" cstate="print"/>
          <a:srcRect/>
          <a:stretch>
            <a:fillRect/>
          </a:stretch>
        </p:blipFill>
        <p:spPr bwMode="auto">
          <a:xfrm>
            <a:off x="1066800" y="4905375"/>
            <a:ext cx="1042988" cy="1514475"/>
          </a:xfrm>
          <a:prstGeom prst="rect">
            <a:avLst/>
          </a:prstGeom>
          <a:noFill/>
          <a:ln w="9525">
            <a:noFill/>
            <a:round/>
            <a:headEnd/>
            <a:tailEnd/>
          </a:ln>
          <a:effectLst/>
        </p:spPr>
      </p:pic>
      <p:pic>
        <p:nvPicPr>
          <p:cNvPr id="20505" name="Picture 25"/>
          <p:cNvPicPr>
            <a:picLocks noChangeAspect="1" noChangeArrowheads="1"/>
          </p:cNvPicPr>
          <p:nvPr/>
        </p:nvPicPr>
        <p:blipFill>
          <a:blip r:embed="rId23" cstate="print"/>
          <a:srcRect/>
          <a:stretch>
            <a:fillRect/>
          </a:stretch>
        </p:blipFill>
        <p:spPr bwMode="auto">
          <a:xfrm>
            <a:off x="8175625" y="4953000"/>
            <a:ext cx="968375" cy="1524000"/>
          </a:xfrm>
          <a:prstGeom prst="rect">
            <a:avLst/>
          </a:prstGeom>
          <a:noFill/>
          <a:ln w="9525">
            <a:noFill/>
            <a:round/>
            <a:headEnd/>
            <a:tailEnd/>
          </a:ln>
          <a:effectLst/>
        </p:spPr>
      </p:pic>
      <p:pic>
        <p:nvPicPr>
          <p:cNvPr id="20506" name="Picture 26"/>
          <p:cNvPicPr>
            <a:picLocks noChangeAspect="1" noChangeArrowheads="1"/>
          </p:cNvPicPr>
          <p:nvPr/>
        </p:nvPicPr>
        <p:blipFill>
          <a:blip r:embed="rId24" cstate="print"/>
          <a:srcRect/>
          <a:stretch>
            <a:fillRect/>
          </a:stretch>
        </p:blipFill>
        <p:spPr bwMode="auto">
          <a:xfrm>
            <a:off x="7048500" y="4953000"/>
            <a:ext cx="1117600" cy="1600200"/>
          </a:xfrm>
          <a:prstGeom prst="rect">
            <a:avLst/>
          </a:prstGeom>
          <a:noFill/>
          <a:ln w="9525">
            <a:noFill/>
            <a:round/>
            <a:headEnd/>
            <a:tailEnd/>
          </a:ln>
          <a:effectLst/>
        </p:spPr>
      </p:pic>
      <p:pic>
        <p:nvPicPr>
          <p:cNvPr id="20507" name="Picture 27"/>
          <p:cNvPicPr>
            <a:picLocks noChangeAspect="1" noChangeArrowheads="1"/>
          </p:cNvPicPr>
          <p:nvPr/>
        </p:nvPicPr>
        <p:blipFill>
          <a:blip r:embed="rId25" cstate="print"/>
          <a:srcRect/>
          <a:stretch>
            <a:fillRect/>
          </a:stretch>
        </p:blipFill>
        <p:spPr bwMode="auto">
          <a:xfrm>
            <a:off x="5972175" y="4924425"/>
            <a:ext cx="1071563" cy="1600200"/>
          </a:xfrm>
          <a:prstGeom prst="rect">
            <a:avLst/>
          </a:prstGeom>
          <a:noFill/>
          <a:ln w="9525">
            <a:noFill/>
            <a:round/>
            <a:headEnd/>
            <a:tailEnd/>
          </a:ln>
          <a:effectLst/>
        </p:spPr>
      </p:pic>
      <p:pic>
        <p:nvPicPr>
          <p:cNvPr id="20508" name="Picture 28"/>
          <p:cNvPicPr>
            <a:picLocks noChangeAspect="1" noChangeArrowheads="1"/>
          </p:cNvPicPr>
          <p:nvPr/>
        </p:nvPicPr>
        <p:blipFill>
          <a:blip r:embed="rId26" cstate="print"/>
          <a:srcRect/>
          <a:stretch>
            <a:fillRect/>
          </a:stretch>
        </p:blipFill>
        <p:spPr bwMode="auto">
          <a:xfrm>
            <a:off x="4981575" y="4876800"/>
            <a:ext cx="990600" cy="1571625"/>
          </a:xfrm>
          <a:prstGeom prst="rect">
            <a:avLst/>
          </a:prstGeom>
          <a:noFill/>
          <a:ln w="9525">
            <a:noFill/>
            <a:round/>
            <a:headEnd/>
            <a:tailEnd/>
          </a:ln>
          <a:effectLst/>
        </p:spPr>
      </p:pic>
      <p:pic>
        <p:nvPicPr>
          <p:cNvPr id="20509" name="Picture 29"/>
          <p:cNvPicPr>
            <a:picLocks noChangeAspect="1" noChangeArrowheads="1"/>
          </p:cNvPicPr>
          <p:nvPr/>
        </p:nvPicPr>
        <p:blipFill>
          <a:blip r:embed="rId27" cstate="print"/>
          <a:srcRect/>
          <a:stretch>
            <a:fillRect/>
          </a:stretch>
        </p:blipFill>
        <p:spPr bwMode="auto">
          <a:xfrm>
            <a:off x="4000500" y="4876800"/>
            <a:ext cx="990600" cy="1524000"/>
          </a:xfrm>
          <a:prstGeom prst="rect">
            <a:avLst/>
          </a:prstGeom>
          <a:noFill/>
          <a:ln w="9525">
            <a:noFill/>
            <a:round/>
            <a:headEnd/>
            <a:tailEnd/>
          </a:ln>
          <a:effectLst/>
        </p:spPr>
      </p:pic>
      <p:pic>
        <p:nvPicPr>
          <p:cNvPr id="20510" name="Picture 30"/>
          <p:cNvPicPr>
            <a:picLocks noChangeAspect="1" noChangeArrowheads="1"/>
          </p:cNvPicPr>
          <p:nvPr/>
        </p:nvPicPr>
        <p:blipFill>
          <a:blip r:embed="rId28" cstate="print"/>
          <a:srcRect/>
          <a:stretch>
            <a:fillRect/>
          </a:stretch>
        </p:blipFill>
        <p:spPr bwMode="auto">
          <a:xfrm>
            <a:off x="2066925" y="4876800"/>
            <a:ext cx="958850" cy="1524000"/>
          </a:xfrm>
          <a:prstGeom prst="rect">
            <a:avLst/>
          </a:prstGeom>
          <a:noFill/>
          <a:ln w="9525">
            <a:noFill/>
            <a:round/>
            <a:headEnd/>
            <a:tailEnd/>
          </a:ln>
          <a:effectLst/>
        </p:spPr>
      </p:pic>
      <p:pic>
        <p:nvPicPr>
          <p:cNvPr id="20511" name="Picture 31"/>
          <p:cNvPicPr>
            <a:picLocks noChangeAspect="1" noChangeArrowheads="1"/>
          </p:cNvPicPr>
          <p:nvPr/>
        </p:nvPicPr>
        <p:blipFill>
          <a:blip r:embed="rId29" cstate="print"/>
          <a:srcRect/>
          <a:stretch>
            <a:fillRect/>
          </a:stretch>
        </p:blipFill>
        <p:spPr bwMode="auto">
          <a:xfrm>
            <a:off x="2990850" y="4876800"/>
            <a:ext cx="990600" cy="1524000"/>
          </a:xfrm>
          <a:prstGeom prst="rect">
            <a:avLst/>
          </a:prstGeom>
          <a:noFill/>
          <a:ln w="9525">
            <a:noFill/>
            <a:round/>
            <a:headEnd/>
            <a:tailEnd/>
          </a:ln>
          <a:effectLst/>
        </p:spPr>
      </p:pic>
      <p:sp>
        <p:nvSpPr>
          <p:cNvPr id="20513" name="Line 33"/>
          <p:cNvSpPr>
            <a:spLocks noChangeShapeType="1"/>
          </p:cNvSpPr>
          <p:nvPr/>
        </p:nvSpPr>
        <p:spPr bwMode="auto">
          <a:xfrm flipH="1">
            <a:off x="1058863" y="1204913"/>
            <a:ext cx="0" cy="5256212"/>
          </a:xfrm>
          <a:prstGeom prst="line">
            <a:avLst/>
          </a:prstGeom>
          <a:noFill/>
          <a:ln w="19080">
            <a:solidFill>
              <a:srgbClr val="F9176D"/>
            </a:solidFill>
            <a:prstDash val="sysDot"/>
            <a:miter lim="800000"/>
            <a:headEnd/>
            <a:tailEnd/>
          </a:ln>
          <a:effectLst/>
        </p:spPr>
        <p:txBody>
          <a:bodyPr/>
          <a:lstStyle/>
          <a:p>
            <a:endParaRPr lang="fo-FO"/>
          </a:p>
        </p:txBody>
      </p:sp>
      <p:sp>
        <p:nvSpPr>
          <p:cNvPr id="20517" name="Text Box 37"/>
          <p:cNvSpPr txBox="1">
            <a:spLocks noChangeArrowheads="1"/>
          </p:cNvSpPr>
          <p:nvPr/>
        </p:nvSpPr>
        <p:spPr bwMode="auto">
          <a:xfrm>
            <a:off x="100013" y="1252538"/>
            <a:ext cx="944562" cy="304800"/>
          </a:xfrm>
          <a:prstGeom prst="rect">
            <a:avLst/>
          </a:prstGeom>
          <a:noFill/>
          <a:ln w="9525">
            <a:noFill/>
            <a:miter lim="800000"/>
            <a:headEnd/>
            <a:tailEnd/>
          </a:ln>
          <a:effectLst/>
        </p:spPr>
        <p:txBody>
          <a:bodyPr wrap="none">
            <a:spAutoFit/>
          </a:bodyPr>
          <a:lstStyle/>
          <a:p>
            <a:r>
              <a:rPr lang="fo-FO" sz="1000">
                <a:solidFill>
                  <a:srgbClr val="FF0066"/>
                </a:solidFill>
                <a:latin typeface="Arial Black" pitchFamily="34" charset="0"/>
              </a:rPr>
              <a:t>1989= </a:t>
            </a:r>
            <a:r>
              <a:rPr lang="fo-FO" sz="1400">
                <a:solidFill>
                  <a:srgbClr val="FF0066"/>
                </a:solidFill>
                <a:latin typeface="Arial Black" pitchFamily="34" charset="0"/>
              </a:rPr>
              <a:t>3%</a:t>
            </a:r>
            <a:endParaRPr lang="da-DK" sz="1400">
              <a:solidFill>
                <a:srgbClr val="FF0066"/>
              </a:solidFill>
              <a:latin typeface="Arial Black" pitchFamily="34" charset="0"/>
            </a:endParaRPr>
          </a:p>
        </p:txBody>
      </p:sp>
      <p:sp>
        <p:nvSpPr>
          <p:cNvPr id="20518" name="Line 38"/>
          <p:cNvSpPr>
            <a:spLocks noChangeShapeType="1"/>
          </p:cNvSpPr>
          <p:nvPr/>
        </p:nvSpPr>
        <p:spPr bwMode="auto">
          <a:xfrm flipH="1">
            <a:off x="2068513" y="1204913"/>
            <a:ext cx="0" cy="5256212"/>
          </a:xfrm>
          <a:prstGeom prst="line">
            <a:avLst/>
          </a:prstGeom>
          <a:noFill/>
          <a:ln w="19080">
            <a:solidFill>
              <a:srgbClr val="F9176D"/>
            </a:solidFill>
            <a:prstDash val="sysDot"/>
            <a:miter lim="800000"/>
            <a:headEnd/>
            <a:tailEnd/>
          </a:ln>
          <a:effectLst/>
        </p:spPr>
        <p:txBody>
          <a:bodyPr/>
          <a:lstStyle/>
          <a:p>
            <a:endParaRPr lang="fo-FO"/>
          </a:p>
        </p:txBody>
      </p:sp>
      <p:sp>
        <p:nvSpPr>
          <p:cNvPr id="20520" name="Line 40"/>
          <p:cNvSpPr>
            <a:spLocks noChangeShapeType="1"/>
          </p:cNvSpPr>
          <p:nvPr/>
        </p:nvSpPr>
        <p:spPr bwMode="auto">
          <a:xfrm flipH="1">
            <a:off x="3060700" y="1206500"/>
            <a:ext cx="0" cy="5256213"/>
          </a:xfrm>
          <a:prstGeom prst="line">
            <a:avLst/>
          </a:prstGeom>
          <a:noFill/>
          <a:ln w="19080">
            <a:solidFill>
              <a:srgbClr val="F9176D"/>
            </a:solidFill>
            <a:prstDash val="sysDot"/>
            <a:miter lim="800000"/>
            <a:headEnd/>
            <a:tailEnd/>
          </a:ln>
          <a:effectLst/>
        </p:spPr>
        <p:txBody>
          <a:bodyPr/>
          <a:lstStyle/>
          <a:p>
            <a:endParaRPr lang="fo-FO"/>
          </a:p>
        </p:txBody>
      </p:sp>
      <p:sp>
        <p:nvSpPr>
          <p:cNvPr id="20522" name="Line 42"/>
          <p:cNvSpPr>
            <a:spLocks noChangeShapeType="1"/>
          </p:cNvSpPr>
          <p:nvPr/>
        </p:nvSpPr>
        <p:spPr bwMode="auto">
          <a:xfrm flipH="1">
            <a:off x="3979863" y="1204913"/>
            <a:ext cx="0" cy="5256212"/>
          </a:xfrm>
          <a:prstGeom prst="line">
            <a:avLst/>
          </a:prstGeom>
          <a:noFill/>
          <a:ln w="19080">
            <a:solidFill>
              <a:srgbClr val="F9176D"/>
            </a:solidFill>
            <a:prstDash val="sysDot"/>
            <a:miter lim="800000"/>
            <a:headEnd/>
            <a:tailEnd/>
          </a:ln>
          <a:effectLst/>
        </p:spPr>
        <p:txBody>
          <a:bodyPr/>
          <a:lstStyle/>
          <a:p>
            <a:endParaRPr lang="fo-FO"/>
          </a:p>
        </p:txBody>
      </p:sp>
      <p:sp>
        <p:nvSpPr>
          <p:cNvPr id="20524" name="Line 44"/>
          <p:cNvSpPr>
            <a:spLocks noChangeShapeType="1"/>
          </p:cNvSpPr>
          <p:nvPr/>
        </p:nvSpPr>
        <p:spPr bwMode="auto">
          <a:xfrm flipH="1">
            <a:off x="5053013" y="1206500"/>
            <a:ext cx="0" cy="5256213"/>
          </a:xfrm>
          <a:prstGeom prst="line">
            <a:avLst/>
          </a:prstGeom>
          <a:noFill/>
          <a:ln w="19080">
            <a:solidFill>
              <a:srgbClr val="F9176D"/>
            </a:solidFill>
            <a:prstDash val="sysDot"/>
            <a:miter lim="800000"/>
            <a:headEnd/>
            <a:tailEnd/>
          </a:ln>
          <a:effectLst/>
        </p:spPr>
        <p:txBody>
          <a:bodyPr/>
          <a:lstStyle/>
          <a:p>
            <a:endParaRPr lang="fo-FO"/>
          </a:p>
        </p:txBody>
      </p:sp>
      <p:sp>
        <p:nvSpPr>
          <p:cNvPr id="20526" name="Line 46"/>
          <p:cNvSpPr>
            <a:spLocks noChangeShapeType="1"/>
          </p:cNvSpPr>
          <p:nvPr/>
        </p:nvSpPr>
        <p:spPr bwMode="auto">
          <a:xfrm flipH="1">
            <a:off x="5956300" y="1212850"/>
            <a:ext cx="0" cy="5256213"/>
          </a:xfrm>
          <a:prstGeom prst="line">
            <a:avLst/>
          </a:prstGeom>
          <a:noFill/>
          <a:ln w="19080">
            <a:solidFill>
              <a:srgbClr val="F9176D"/>
            </a:solidFill>
            <a:prstDash val="sysDot"/>
            <a:miter lim="800000"/>
            <a:headEnd/>
            <a:tailEnd/>
          </a:ln>
          <a:effectLst/>
        </p:spPr>
        <p:txBody>
          <a:bodyPr/>
          <a:lstStyle/>
          <a:p>
            <a:endParaRPr lang="fo-FO"/>
          </a:p>
        </p:txBody>
      </p:sp>
      <p:sp>
        <p:nvSpPr>
          <p:cNvPr id="20528" name="Line 48"/>
          <p:cNvSpPr>
            <a:spLocks noChangeShapeType="1"/>
          </p:cNvSpPr>
          <p:nvPr/>
        </p:nvSpPr>
        <p:spPr bwMode="auto">
          <a:xfrm flipH="1">
            <a:off x="7075488" y="1212850"/>
            <a:ext cx="0" cy="5256213"/>
          </a:xfrm>
          <a:prstGeom prst="line">
            <a:avLst/>
          </a:prstGeom>
          <a:noFill/>
          <a:ln w="19080">
            <a:solidFill>
              <a:srgbClr val="F9176D"/>
            </a:solidFill>
            <a:prstDash val="sysDot"/>
            <a:miter lim="800000"/>
            <a:headEnd/>
            <a:tailEnd/>
          </a:ln>
          <a:effectLst/>
        </p:spPr>
        <p:txBody>
          <a:bodyPr/>
          <a:lstStyle/>
          <a:p>
            <a:endParaRPr lang="fo-FO"/>
          </a:p>
        </p:txBody>
      </p:sp>
      <p:sp>
        <p:nvSpPr>
          <p:cNvPr id="20529" name="Line 49"/>
          <p:cNvSpPr>
            <a:spLocks noChangeShapeType="1"/>
          </p:cNvSpPr>
          <p:nvPr/>
        </p:nvSpPr>
        <p:spPr bwMode="auto">
          <a:xfrm flipH="1">
            <a:off x="8148638" y="1212850"/>
            <a:ext cx="0" cy="5256213"/>
          </a:xfrm>
          <a:prstGeom prst="line">
            <a:avLst/>
          </a:prstGeom>
          <a:noFill/>
          <a:ln w="19080">
            <a:solidFill>
              <a:srgbClr val="F9176D"/>
            </a:solidFill>
            <a:prstDash val="sysDot"/>
            <a:miter lim="800000"/>
            <a:headEnd/>
            <a:tailEnd/>
          </a:ln>
          <a:effectLst/>
        </p:spPr>
        <p:txBody>
          <a:bodyPr/>
          <a:lstStyle/>
          <a:p>
            <a:endParaRPr lang="fo-FO"/>
          </a:p>
        </p:txBody>
      </p:sp>
      <p:sp>
        <p:nvSpPr>
          <p:cNvPr id="20530" name="Text Box 50"/>
          <p:cNvSpPr txBox="1">
            <a:spLocks noChangeArrowheads="1"/>
          </p:cNvSpPr>
          <p:nvPr/>
        </p:nvSpPr>
        <p:spPr bwMode="auto">
          <a:xfrm>
            <a:off x="1106488" y="1252538"/>
            <a:ext cx="944562" cy="304800"/>
          </a:xfrm>
          <a:prstGeom prst="rect">
            <a:avLst/>
          </a:prstGeom>
          <a:noFill/>
          <a:ln w="9525">
            <a:noFill/>
            <a:miter lim="800000"/>
            <a:headEnd/>
            <a:tailEnd/>
          </a:ln>
          <a:effectLst/>
        </p:spPr>
        <p:txBody>
          <a:bodyPr wrap="none">
            <a:spAutoFit/>
          </a:bodyPr>
          <a:lstStyle/>
          <a:p>
            <a:r>
              <a:rPr lang="fo-FO" sz="1000">
                <a:solidFill>
                  <a:srgbClr val="FF0066"/>
                </a:solidFill>
                <a:latin typeface="Arial Black" pitchFamily="34" charset="0"/>
              </a:rPr>
              <a:t>1990= </a:t>
            </a:r>
            <a:r>
              <a:rPr lang="fo-FO" sz="1400">
                <a:solidFill>
                  <a:srgbClr val="FF0066"/>
                </a:solidFill>
                <a:latin typeface="Arial Black" pitchFamily="34" charset="0"/>
              </a:rPr>
              <a:t>3%</a:t>
            </a:r>
            <a:endParaRPr lang="da-DK" sz="1400">
              <a:solidFill>
                <a:srgbClr val="FF0066"/>
              </a:solidFill>
              <a:latin typeface="Arial Black" pitchFamily="34" charset="0"/>
            </a:endParaRPr>
          </a:p>
        </p:txBody>
      </p:sp>
      <p:sp>
        <p:nvSpPr>
          <p:cNvPr id="20531" name="Text Box 51"/>
          <p:cNvSpPr txBox="1">
            <a:spLocks noChangeArrowheads="1"/>
          </p:cNvSpPr>
          <p:nvPr/>
        </p:nvSpPr>
        <p:spPr bwMode="auto">
          <a:xfrm>
            <a:off x="2055813" y="1268413"/>
            <a:ext cx="1063625" cy="304800"/>
          </a:xfrm>
          <a:prstGeom prst="rect">
            <a:avLst/>
          </a:prstGeom>
          <a:noFill/>
          <a:ln w="9525">
            <a:noFill/>
            <a:miter lim="800000"/>
            <a:headEnd/>
            <a:tailEnd/>
          </a:ln>
          <a:effectLst/>
        </p:spPr>
        <p:txBody>
          <a:bodyPr wrap="none">
            <a:spAutoFit/>
          </a:bodyPr>
          <a:lstStyle/>
          <a:p>
            <a:r>
              <a:rPr lang="fo-FO" sz="1000">
                <a:solidFill>
                  <a:srgbClr val="FF0066"/>
                </a:solidFill>
                <a:latin typeface="Arial Black" pitchFamily="34" charset="0"/>
              </a:rPr>
              <a:t>1991= </a:t>
            </a:r>
            <a:r>
              <a:rPr lang="fo-FO" sz="1400">
                <a:solidFill>
                  <a:srgbClr val="FF0066"/>
                </a:solidFill>
                <a:latin typeface="Arial Black" pitchFamily="34" charset="0"/>
              </a:rPr>
              <a:t>10%</a:t>
            </a:r>
            <a:endParaRPr lang="da-DK" sz="1400">
              <a:solidFill>
                <a:srgbClr val="FF0066"/>
              </a:solidFill>
              <a:latin typeface="Arial Black" pitchFamily="34" charset="0"/>
            </a:endParaRPr>
          </a:p>
        </p:txBody>
      </p:sp>
      <p:sp>
        <p:nvSpPr>
          <p:cNvPr id="20532" name="Text Box 52"/>
          <p:cNvSpPr txBox="1">
            <a:spLocks noChangeArrowheads="1"/>
          </p:cNvSpPr>
          <p:nvPr/>
        </p:nvSpPr>
        <p:spPr bwMode="auto">
          <a:xfrm>
            <a:off x="3001963" y="1270000"/>
            <a:ext cx="1063625" cy="304800"/>
          </a:xfrm>
          <a:prstGeom prst="rect">
            <a:avLst/>
          </a:prstGeom>
          <a:noFill/>
          <a:ln w="9525">
            <a:noFill/>
            <a:miter lim="800000"/>
            <a:headEnd/>
            <a:tailEnd/>
          </a:ln>
          <a:effectLst/>
        </p:spPr>
        <p:txBody>
          <a:bodyPr wrap="none">
            <a:spAutoFit/>
          </a:bodyPr>
          <a:lstStyle/>
          <a:p>
            <a:r>
              <a:rPr lang="fo-FO" sz="1000">
                <a:solidFill>
                  <a:srgbClr val="FF0066"/>
                </a:solidFill>
                <a:latin typeface="Arial Black" pitchFamily="34" charset="0"/>
              </a:rPr>
              <a:t>1992= </a:t>
            </a:r>
            <a:r>
              <a:rPr lang="fo-FO" sz="1400">
                <a:solidFill>
                  <a:srgbClr val="FF0066"/>
                </a:solidFill>
                <a:latin typeface="Arial Black" pitchFamily="34" charset="0"/>
              </a:rPr>
              <a:t>10%</a:t>
            </a:r>
            <a:endParaRPr lang="da-DK" sz="1400">
              <a:solidFill>
                <a:srgbClr val="FF0066"/>
              </a:solidFill>
              <a:latin typeface="Arial Black" pitchFamily="34" charset="0"/>
            </a:endParaRPr>
          </a:p>
        </p:txBody>
      </p:sp>
      <p:sp>
        <p:nvSpPr>
          <p:cNvPr id="20533" name="Text Box 53"/>
          <p:cNvSpPr txBox="1">
            <a:spLocks noChangeArrowheads="1"/>
          </p:cNvSpPr>
          <p:nvPr/>
        </p:nvSpPr>
        <p:spPr bwMode="auto">
          <a:xfrm>
            <a:off x="4029075" y="1263650"/>
            <a:ext cx="1063625" cy="304800"/>
          </a:xfrm>
          <a:prstGeom prst="rect">
            <a:avLst/>
          </a:prstGeom>
          <a:noFill/>
          <a:ln w="9525">
            <a:noFill/>
            <a:miter lim="800000"/>
            <a:headEnd/>
            <a:tailEnd/>
          </a:ln>
          <a:effectLst/>
        </p:spPr>
        <p:txBody>
          <a:bodyPr wrap="none">
            <a:spAutoFit/>
          </a:bodyPr>
          <a:lstStyle/>
          <a:p>
            <a:r>
              <a:rPr lang="fo-FO" sz="1000">
                <a:solidFill>
                  <a:srgbClr val="FF0066"/>
                </a:solidFill>
                <a:latin typeface="Arial Black" pitchFamily="34" charset="0"/>
              </a:rPr>
              <a:t>1993= </a:t>
            </a:r>
            <a:r>
              <a:rPr lang="fo-FO" sz="1400">
                <a:solidFill>
                  <a:srgbClr val="FF0066"/>
                </a:solidFill>
                <a:latin typeface="Arial Black" pitchFamily="34" charset="0"/>
              </a:rPr>
              <a:t>10%</a:t>
            </a:r>
            <a:endParaRPr lang="da-DK" sz="1400">
              <a:solidFill>
                <a:srgbClr val="FF0066"/>
              </a:solidFill>
              <a:latin typeface="Arial Black" pitchFamily="34" charset="0"/>
            </a:endParaRPr>
          </a:p>
        </p:txBody>
      </p:sp>
      <p:sp>
        <p:nvSpPr>
          <p:cNvPr id="20534" name="Text Box 54"/>
          <p:cNvSpPr txBox="1">
            <a:spLocks noChangeArrowheads="1"/>
          </p:cNvSpPr>
          <p:nvPr/>
        </p:nvSpPr>
        <p:spPr bwMode="auto">
          <a:xfrm>
            <a:off x="4975225" y="1260475"/>
            <a:ext cx="1063625" cy="304800"/>
          </a:xfrm>
          <a:prstGeom prst="rect">
            <a:avLst/>
          </a:prstGeom>
          <a:noFill/>
          <a:ln w="9525">
            <a:noFill/>
            <a:miter lim="800000"/>
            <a:headEnd/>
            <a:tailEnd/>
          </a:ln>
          <a:effectLst/>
        </p:spPr>
        <p:txBody>
          <a:bodyPr wrap="none">
            <a:spAutoFit/>
          </a:bodyPr>
          <a:lstStyle/>
          <a:p>
            <a:r>
              <a:rPr lang="fo-FO" sz="1000">
                <a:solidFill>
                  <a:srgbClr val="FF0066"/>
                </a:solidFill>
                <a:latin typeface="Arial Black" pitchFamily="34" charset="0"/>
              </a:rPr>
              <a:t>1994= </a:t>
            </a:r>
            <a:r>
              <a:rPr lang="fo-FO" sz="1400">
                <a:solidFill>
                  <a:srgbClr val="FF0066"/>
                </a:solidFill>
                <a:latin typeface="Arial Black" pitchFamily="34" charset="0"/>
              </a:rPr>
              <a:t>15%</a:t>
            </a:r>
            <a:endParaRPr lang="da-DK" sz="1400">
              <a:solidFill>
                <a:srgbClr val="FF0066"/>
              </a:solidFill>
              <a:latin typeface="Arial Black" pitchFamily="34" charset="0"/>
            </a:endParaRPr>
          </a:p>
        </p:txBody>
      </p:sp>
      <p:sp>
        <p:nvSpPr>
          <p:cNvPr id="20535" name="Text Box 55"/>
          <p:cNvSpPr txBox="1">
            <a:spLocks noChangeArrowheads="1"/>
          </p:cNvSpPr>
          <p:nvPr/>
        </p:nvSpPr>
        <p:spPr bwMode="auto">
          <a:xfrm>
            <a:off x="6029325" y="1252538"/>
            <a:ext cx="1063625" cy="304800"/>
          </a:xfrm>
          <a:prstGeom prst="rect">
            <a:avLst/>
          </a:prstGeom>
          <a:noFill/>
          <a:ln w="9525">
            <a:noFill/>
            <a:miter lim="800000"/>
            <a:headEnd/>
            <a:tailEnd/>
          </a:ln>
          <a:effectLst/>
        </p:spPr>
        <p:txBody>
          <a:bodyPr wrap="none">
            <a:spAutoFit/>
          </a:bodyPr>
          <a:lstStyle/>
          <a:p>
            <a:r>
              <a:rPr lang="fo-FO" sz="1000">
                <a:solidFill>
                  <a:srgbClr val="FF0066"/>
                </a:solidFill>
                <a:latin typeface="Arial Black" pitchFamily="34" charset="0"/>
              </a:rPr>
              <a:t>1995= </a:t>
            </a:r>
            <a:r>
              <a:rPr lang="fo-FO" sz="1400">
                <a:solidFill>
                  <a:srgbClr val="FF0066"/>
                </a:solidFill>
                <a:latin typeface="Arial Black" pitchFamily="34" charset="0"/>
              </a:rPr>
              <a:t>15%</a:t>
            </a:r>
            <a:endParaRPr lang="da-DK" sz="1400">
              <a:solidFill>
                <a:srgbClr val="FF0066"/>
              </a:solidFill>
              <a:latin typeface="Arial Black" pitchFamily="34" charset="0"/>
            </a:endParaRPr>
          </a:p>
        </p:txBody>
      </p:sp>
      <p:sp>
        <p:nvSpPr>
          <p:cNvPr id="20536" name="Text Box 56"/>
          <p:cNvSpPr txBox="1">
            <a:spLocks noChangeArrowheads="1"/>
          </p:cNvSpPr>
          <p:nvPr/>
        </p:nvSpPr>
        <p:spPr bwMode="auto">
          <a:xfrm>
            <a:off x="7077075" y="1252538"/>
            <a:ext cx="1063625" cy="304800"/>
          </a:xfrm>
          <a:prstGeom prst="rect">
            <a:avLst/>
          </a:prstGeom>
          <a:noFill/>
          <a:ln w="9525">
            <a:noFill/>
            <a:miter lim="800000"/>
            <a:headEnd/>
            <a:tailEnd/>
          </a:ln>
          <a:effectLst/>
        </p:spPr>
        <p:txBody>
          <a:bodyPr wrap="none">
            <a:spAutoFit/>
          </a:bodyPr>
          <a:lstStyle/>
          <a:p>
            <a:r>
              <a:rPr lang="fo-FO" sz="1000">
                <a:solidFill>
                  <a:srgbClr val="FF0066"/>
                </a:solidFill>
                <a:latin typeface="Arial Black" pitchFamily="34" charset="0"/>
              </a:rPr>
              <a:t>1996= </a:t>
            </a:r>
            <a:r>
              <a:rPr lang="fo-FO" sz="1400">
                <a:solidFill>
                  <a:srgbClr val="FF0066"/>
                </a:solidFill>
                <a:latin typeface="Arial Black" pitchFamily="34" charset="0"/>
              </a:rPr>
              <a:t>18%</a:t>
            </a:r>
            <a:endParaRPr lang="da-DK" sz="1400">
              <a:solidFill>
                <a:srgbClr val="FF0066"/>
              </a:solidFill>
              <a:latin typeface="Arial Black" pitchFamily="34" charset="0"/>
            </a:endParaRPr>
          </a:p>
        </p:txBody>
      </p:sp>
      <p:sp>
        <p:nvSpPr>
          <p:cNvPr id="20537" name="Text Box 57"/>
          <p:cNvSpPr txBox="1">
            <a:spLocks noChangeArrowheads="1"/>
          </p:cNvSpPr>
          <p:nvPr/>
        </p:nvSpPr>
        <p:spPr bwMode="auto">
          <a:xfrm>
            <a:off x="8116888" y="1252538"/>
            <a:ext cx="1063625" cy="304800"/>
          </a:xfrm>
          <a:prstGeom prst="rect">
            <a:avLst/>
          </a:prstGeom>
          <a:noFill/>
          <a:ln w="9525">
            <a:noFill/>
            <a:miter lim="800000"/>
            <a:headEnd/>
            <a:tailEnd/>
          </a:ln>
          <a:effectLst/>
        </p:spPr>
        <p:txBody>
          <a:bodyPr wrap="none">
            <a:spAutoFit/>
          </a:bodyPr>
          <a:lstStyle/>
          <a:p>
            <a:r>
              <a:rPr lang="fo-FO" sz="1000">
                <a:solidFill>
                  <a:srgbClr val="FF0066"/>
                </a:solidFill>
                <a:latin typeface="Arial Black" pitchFamily="34" charset="0"/>
              </a:rPr>
              <a:t>1997= </a:t>
            </a:r>
            <a:r>
              <a:rPr lang="fo-FO" sz="1400">
                <a:solidFill>
                  <a:srgbClr val="FF0066"/>
                </a:solidFill>
                <a:latin typeface="Arial Black" pitchFamily="34" charset="0"/>
              </a:rPr>
              <a:t>18%</a:t>
            </a:r>
            <a:endParaRPr lang="da-DK" sz="1400">
              <a:solidFill>
                <a:srgbClr val="FF0066"/>
              </a:solidFill>
              <a:latin typeface="Arial Black" pitchFamily="34" charset="0"/>
            </a:endParaRPr>
          </a:p>
        </p:txBody>
      </p:sp>
      <p:sp>
        <p:nvSpPr>
          <p:cNvPr id="51" name="Pladsholder til dato 50"/>
          <p:cNvSpPr>
            <a:spLocks noGrp="1"/>
          </p:cNvSpPr>
          <p:nvPr>
            <p:ph type="dt" idx="10"/>
          </p:nvPr>
        </p:nvSpPr>
        <p:spPr/>
        <p:txBody>
          <a:bodyPr/>
          <a:lstStyle/>
          <a:p>
            <a:r>
              <a:rPr lang="fo-FO" smtClean="0"/>
              <a:t>17-08-2009</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40458C"/>
              </a:solidFill>
            </a:endParaRPr>
          </a:p>
        </p:txBody>
      </p:sp>
      <p:sp>
        <p:nvSpPr>
          <p:cNvPr id="7170"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7171" name="Text Box 3"/>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B9EDCA8-34B2-426D-99C5-CC28E6BC3122}"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a:t>
            </a:fld>
            <a:endParaRPr lang="da-DK" sz="1400">
              <a:solidFill>
                <a:srgbClr val="40458C"/>
              </a:solidFill>
            </a:endParaRPr>
          </a:p>
        </p:txBody>
      </p:sp>
      <p:sp>
        <p:nvSpPr>
          <p:cNvPr id="7172" name="Text Box 4"/>
          <p:cNvSpPr txBox="1">
            <a:spLocks noChangeArrowheads="1"/>
          </p:cNvSpPr>
          <p:nvPr/>
        </p:nvSpPr>
        <p:spPr bwMode="auto">
          <a:xfrm>
            <a:off x="457200" y="455613"/>
            <a:ext cx="7772400" cy="763587"/>
          </a:xfrm>
          <a:prstGeom prst="rect">
            <a:avLst/>
          </a:prstGeom>
          <a:noFill/>
          <a:ln w="9525">
            <a:noFill/>
            <a:round/>
            <a:headEnd/>
            <a:tailEnd/>
          </a:ln>
          <a:effectLst/>
        </p:spPr>
        <p:txBody>
          <a:bodyPr lIns="92160" tIns="46080" rIns="92160" bIns="4608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a:solidFill>
                  <a:srgbClr val="FF0000"/>
                </a:solidFill>
                <a:latin typeface="Times New Roman" pitchFamily="18" charset="0"/>
              </a:rPr>
              <a:t>Skrá.</a:t>
            </a:r>
          </a:p>
        </p:txBody>
      </p:sp>
      <p:sp>
        <p:nvSpPr>
          <p:cNvPr id="7173" name="Text Box 5"/>
          <p:cNvSpPr txBox="1">
            <a:spLocks noChangeArrowheads="1"/>
          </p:cNvSpPr>
          <p:nvPr/>
        </p:nvSpPr>
        <p:spPr bwMode="auto">
          <a:xfrm>
            <a:off x="609600" y="1524000"/>
            <a:ext cx="8305800" cy="5316538"/>
          </a:xfrm>
          <a:prstGeom prst="rect">
            <a:avLst/>
          </a:prstGeom>
          <a:noFill/>
          <a:ln w="9525">
            <a:noFill/>
            <a:round/>
            <a:headEnd/>
            <a:tailEnd/>
          </a:ln>
          <a:effectLst/>
        </p:spPr>
        <p:txBody>
          <a:bodyPr lIns="92160" tIns="46080" rIns="92160" bIns="46080"/>
          <a:lstStyle/>
          <a:p>
            <a:pPr marL="341313" indent="-341313" algn="l">
              <a:spcBef>
                <a:spcPts val="600"/>
              </a:spcBef>
              <a:buClr>
                <a:srgbClr val="6F89F7"/>
              </a:buClr>
              <a:buSzPct val="110000"/>
              <a:buFont typeface="Monotype Sort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solidFill>
                  <a:srgbClr val="FF0000"/>
                </a:solidFill>
                <a:latin typeface="Times New Roman" pitchFamily="18" charset="0"/>
              </a:rPr>
              <a:t>Innleiðing</a:t>
            </a:r>
          </a:p>
          <a:p>
            <a:pPr marL="341313" indent="-341313" algn="l">
              <a:spcBef>
                <a:spcPts val="600"/>
              </a:spcBef>
              <a:buClr>
                <a:srgbClr val="6F89F7"/>
              </a:buClr>
              <a:buSzPct val="110000"/>
              <a:buFont typeface="Monotype Sort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solidFill>
                  <a:srgbClr val="FF0000"/>
                </a:solidFill>
                <a:latin typeface="Times New Roman" pitchFamily="18" charset="0"/>
              </a:rPr>
              <a:t>Makrel býti </a:t>
            </a:r>
          </a:p>
          <a:p>
            <a:pPr marL="341313" indent="-341313" algn="l">
              <a:spcBef>
                <a:spcPts val="600"/>
              </a:spcBef>
              <a:buClr>
                <a:srgbClr val="6F89F7"/>
              </a:buClr>
              <a:buSzPct val="110000"/>
              <a:buFont typeface="Monotype Sort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solidFill>
                  <a:srgbClr val="FF0000"/>
                </a:solidFill>
                <a:latin typeface="Times New Roman" pitchFamily="18" charset="0"/>
              </a:rPr>
              <a:t>Grundleggjandi  viðurskiftir. </a:t>
            </a:r>
          </a:p>
          <a:p>
            <a:pPr marL="341313" indent="-341313" algn="l">
              <a:spcBef>
                <a:spcPts val="600"/>
              </a:spcBef>
              <a:buClr>
                <a:srgbClr val="6F89F7"/>
              </a:buClr>
              <a:buSzPct val="110000"/>
              <a:buFont typeface="Monotype Sort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solidFill>
                  <a:srgbClr val="FF0000"/>
                </a:solidFill>
                <a:latin typeface="Times New Roman" pitchFamily="18" charset="0"/>
              </a:rPr>
              <a:t>Hvussu ferðast makrelurin</a:t>
            </a:r>
          </a:p>
          <a:p>
            <a:pPr marL="341313" indent="-341313" algn="l">
              <a:spcBef>
                <a:spcPts val="600"/>
              </a:spcBef>
              <a:buClr>
                <a:srgbClr val="6F89F7"/>
              </a:buClr>
              <a:buSzPct val="110000"/>
              <a:buFont typeface="Monotype Sort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solidFill>
                  <a:srgbClr val="FF0000"/>
                </a:solidFill>
                <a:latin typeface="Times New Roman" pitchFamily="18" charset="0"/>
              </a:rPr>
              <a:t>Veiða av makreli</a:t>
            </a:r>
          </a:p>
          <a:p>
            <a:pPr marL="341313" indent="-341313" algn="l">
              <a:spcBef>
                <a:spcPts val="600"/>
              </a:spcBef>
              <a:buClr>
                <a:srgbClr val="6F89F7"/>
              </a:buClr>
              <a:buSzPct val="110000"/>
              <a:buFont typeface="Monotype Sort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solidFill>
                  <a:srgbClr val="FF0000"/>
                </a:solidFill>
                <a:latin typeface="Times New Roman" pitchFamily="18" charset="0"/>
              </a:rPr>
              <a:t>Útrokningar av fóðri </a:t>
            </a:r>
          </a:p>
          <a:p>
            <a:pPr marL="341313" indent="-341313" algn="l">
              <a:spcBef>
                <a:spcPts val="600"/>
              </a:spcBef>
              <a:buClr>
                <a:srgbClr val="6F89F7"/>
              </a:buClr>
              <a:buSzPct val="110000"/>
              <a:buFont typeface="Monotype Sort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solidFill>
                  <a:srgbClr val="FF0000"/>
                </a:solidFill>
                <a:latin typeface="Times New Roman" pitchFamily="18" charset="0"/>
              </a:rPr>
              <a:t>Hitabroytingar</a:t>
            </a:r>
          </a:p>
          <a:p>
            <a:pPr marL="341313" indent="-341313" algn="l">
              <a:spcBef>
                <a:spcPts val="600"/>
              </a:spcBef>
              <a:buClr>
                <a:srgbClr val="6F89F7"/>
              </a:buClr>
              <a:buSzPct val="110000"/>
              <a:buFont typeface="Monotype Sort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solidFill>
                  <a:srgbClr val="FF0000"/>
                </a:solidFill>
                <a:latin typeface="Times New Roman" pitchFamily="18" charset="0"/>
              </a:rPr>
              <a:t>Tilmæli frá Reiðarafelaginum</a:t>
            </a:r>
          </a:p>
          <a:p>
            <a:pPr marL="341313" indent="-341313" algn="l">
              <a:spcBef>
                <a:spcPts val="6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solidFill>
                <a:srgbClr val="FF0000"/>
              </a:solidFill>
              <a:latin typeface="Times New Roman" pitchFamily="18" charset="0"/>
            </a:endParaRPr>
          </a:p>
          <a:p>
            <a:pPr marL="341313" indent="-341313" algn="l">
              <a:spcBef>
                <a:spcPts val="6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solidFill>
                <a:srgbClr val="FF0000"/>
              </a:solidFill>
              <a:latin typeface="Times New Roman" pitchFamily="18" charset="0"/>
            </a:endParaRPr>
          </a:p>
          <a:p>
            <a:pPr marL="341313" indent="-341313" algn="l">
              <a:spcBef>
                <a:spcPts val="6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solidFill>
                <a:srgbClr val="FF0000"/>
              </a:solidFill>
              <a:latin typeface="Times New Roman" pitchFamily="18" charset="0"/>
            </a:endParaRPr>
          </a:p>
          <a:p>
            <a:pPr marL="341313" indent="-341313" algn="l">
              <a:spcBef>
                <a:spcPts val="6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solidFill>
                <a:srgbClr val="000000"/>
              </a:solidFill>
              <a:latin typeface="Times New Roman" pitchFamily="18" charset="0"/>
            </a:endParaRPr>
          </a:p>
          <a:p>
            <a:pPr marL="341313" indent="-341313" algn="l">
              <a:spcBef>
                <a:spcPts val="6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solidFill>
                <a:srgbClr val="000000"/>
              </a:solidFill>
              <a:latin typeface="Times New Roman" pitchFamily="18" charset="0"/>
            </a:endParaRPr>
          </a:p>
        </p:txBody>
      </p:sp>
      <p:sp>
        <p:nvSpPr>
          <p:cNvPr id="7" name="Pladsholder til dato 6"/>
          <p:cNvSpPr>
            <a:spLocks noGrp="1"/>
          </p:cNvSpPr>
          <p:nvPr>
            <p:ph type="dt" idx="10"/>
          </p:nvPr>
        </p:nvSpPr>
        <p:spPr/>
        <p:txBody>
          <a:bodyPr/>
          <a:lstStyle/>
          <a:p>
            <a:r>
              <a:rPr lang="fo-FO" smtClean="0"/>
              <a:t>17-08-2009</a:t>
            </a:r>
            <a:endParaRPr lang="en-US"/>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additive="repl">
                                        <p:cTn id="6" dur="1" fill="hold">
                                          <p:stCondLst>
                                            <p:cond delay="0"/>
                                          </p:stCondLst>
                                        </p:cTn>
                                        <p:tgtEl>
                                          <p:spTgt spid="7173">
                                            <p:txEl>
                                              <p:pRg st="0" end="0"/>
                                            </p:txEl>
                                          </p:spTgt>
                                        </p:tgtEl>
                                        <p:attrNameLst>
                                          <p:attrName>style.visibility</p:attrName>
                                        </p:attrNameLst>
                                      </p:cBhvr>
                                      <p:to>
                                        <p:strVal val="visible"/>
                                      </p:to>
                                    </p:set>
                                    <p:anim calcmode="lin" valueType="num">
                                      <p:cBhvr>
                                        <p:cTn id="7" dur="500" fill="hold"/>
                                        <p:tgtEl>
                                          <p:spTgt spid="7173">
                                            <p:txEl>
                                              <p:pRg st="0" end="0"/>
                                            </p:txEl>
                                          </p:spTgt>
                                        </p:tgtEl>
                                        <p:attrNameLst>
                                          <p:attrName>ppt_x</p:attrName>
                                        </p:attrNameLst>
                                      </p:cBhvr>
                                      <p:tavLst>
                                        <p:tav tm="100000">
                                          <p:val>
                                            <p:strVal val="#ppt_x"/>
                                          </p:val>
                                        </p:tav>
                                        <p:tav>
                                          <p:val>
                                            <p:strVal val="#ppt_x"/>
                                          </p:val>
                                        </p:tav>
                                      </p:tavLst>
                                    </p:anim>
                                    <p:anim calcmode="lin" valueType="num">
                                      <p:cBhvr>
                                        <p:cTn id="8" dur="500" fill="hold"/>
                                        <p:tgtEl>
                                          <p:spTgt spid="7173">
                                            <p:txEl>
                                              <p:pRg st="0" end="0"/>
                                            </p:txEl>
                                          </p:spTgt>
                                        </p:tgtEl>
                                        <p:attrNameLst>
                                          <p:attrName>ppt_y</p:attrName>
                                        </p:attrNameLst>
                                      </p:cBhvr>
                                      <p:tavLst>
                                        <p:tav tm="100000">
                                          <p:val>
                                            <p:strVal val="1+#ppt_h/2"/>
                                          </p:val>
                                        </p:tav>
                                        <p:tav>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additive="repl">
                                        <p:cTn id="11" dur="1" fill="hold">
                                          <p:stCondLst>
                                            <p:cond delay="0"/>
                                          </p:stCondLst>
                                        </p:cTn>
                                        <p:tgtEl>
                                          <p:spTgt spid="7173">
                                            <p:txEl>
                                              <p:pRg st="1" end="1"/>
                                            </p:txEl>
                                          </p:spTgt>
                                        </p:tgtEl>
                                        <p:attrNameLst>
                                          <p:attrName>style.visibility</p:attrName>
                                        </p:attrNameLst>
                                      </p:cBhvr>
                                      <p:to>
                                        <p:strVal val="visible"/>
                                      </p:to>
                                    </p:set>
                                    <p:anim calcmode="lin" valueType="num">
                                      <p:cBhvr>
                                        <p:cTn id="12" dur="500" fill="hold"/>
                                        <p:tgtEl>
                                          <p:spTgt spid="7173">
                                            <p:txEl>
                                              <p:pRg st="1" end="1"/>
                                            </p:txEl>
                                          </p:spTgt>
                                        </p:tgtEl>
                                        <p:attrNameLst>
                                          <p:attrName>ppt_x</p:attrName>
                                        </p:attrNameLst>
                                      </p:cBhvr>
                                      <p:tavLst>
                                        <p:tav tm="100000">
                                          <p:val>
                                            <p:strVal val="#ppt_x"/>
                                          </p:val>
                                        </p:tav>
                                        <p:tav>
                                          <p:val>
                                            <p:strVal val="#ppt_x"/>
                                          </p:val>
                                        </p:tav>
                                      </p:tavLst>
                                    </p:anim>
                                    <p:anim calcmode="lin" valueType="num">
                                      <p:cBhvr>
                                        <p:cTn id="13" dur="500" fill="hold"/>
                                        <p:tgtEl>
                                          <p:spTgt spid="7173">
                                            <p:txEl>
                                              <p:pRg st="1" end="1"/>
                                            </p:txEl>
                                          </p:spTgt>
                                        </p:tgtEl>
                                        <p:attrNameLst>
                                          <p:attrName>ppt_y</p:attrName>
                                        </p:attrNameLst>
                                      </p:cBhvr>
                                      <p:tavLst>
                                        <p:tav tm="100000">
                                          <p:val>
                                            <p:strVal val="1+#ppt_h/2"/>
                                          </p:val>
                                        </p:tav>
                                        <p:tav>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additive="repl">
                                        <p:cTn id="16" dur="1" fill="hold">
                                          <p:stCondLst>
                                            <p:cond delay="0"/>
                                          </p:stCondLst>
                                        </p:cTn>
                                        <p:tgtEl>
                                          <p:spTgt spid="7173">
                                            <p:txEl>
                                              <p:pRg st="2" end="2"/>
                                            </p:txEl>
                                          </p:spTgt>
                                        </p:tgtEl>
                                        <p:attrNameLst>
                                          <p:attrName>style.visibility</p:attrName>
                                        </p:attrNameLst>
                                      </p:cBhvr>
                                      <p:to>
                                        <p:strVal val="visible"/>
                                      </p:to>
                                    </p:set>
                                    <p:anim calcmode="lin" valueType="num">
                                      <p:cBhvr>
                                        <p:cTn id="17" dur="500" fill="hold"/>
                                        <p:tgtEl>
                                          <p:spTgt spid="7173">
                                            <p:txEl>
                                              <p:pRg st="2" end="2"/>
                                            </p:txEl>
                                          </p:spTgt>
                                        </p:tgtEl>
                                        <p:attrNameLst>
                                          <p:attrName>ppt_x</p:attrName>
                                        </p:attrNameLst>
                                      </p:cBhvr>
                                      <p:tavLst>
                                        <p:tav tm="100000">
                                          <p:val>
                                            <p:strVal val="#ppt_x"/>
                                          </p:val>
                                        </p:tav>
                                        <p:tav>
                                          <p:val>
                                            <p:strVal val="#ppt_x"/>
                                          </p:val>
                                        </p:tav>
                                      </p:tavLst>
                                    </p:anim>
                                    <p:anim calcmode="lin" valueType="num">
                                      <p:cBhvr>
                                        <p:cTn id="18" dur="500" fill="hold"/>
                                        <p:tgtEl>
                                          <p:spTgt spid="7173">
                                            <p:txEl>
                                              <p:pRg st="2" end="2"/>
                                            </p:txEl>
                                          </p:spTgt>
                                        </p:tgtEl>
                                        <p:attrNameLst>
                                          <p:attrName>ppt_y</p:attrName>
                                        </p:attrNameLst>
                                      </p:cBhvr>
                                      <p:tavLst>
                                        <p:tav tm="100000">
                                          <p:val>
                                            <p:strVal val="1+#ppt_h/2"/>
                                          </p:val>
                                        </p:tav>
                                        <p:tav>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additive="repl">
                                        <p:cTn id="21" dur="1" fill="hold">
                                          <p:stCondLst>
                                            <p:cond delay="0"/>
                                          </p:stCondLst>
                                        </p:cTn>
                                        <p:tgtEl>
                                          <p:spTgt spid="7173">
                                            <p:txEl>
                                              <p:pRg st="3" end="3"/>
                                            </p:txEl>
                                          </p:spTgt>
                                        </p:tgtEl>
                                        <p:attrNameLst>
                                          <p:attrName>style.visibility</p:attrName>
                                        </p:attrNameLst>
                                      </p:cBhvr>
                                      <p:to>
                                        <p:strVal val="visible"/>
                                      </p:to>
                                    </p:set>
                                    <p:anim calcmode="lin" valueType="num">
                                      <p:cBhvr>
                                        <p:cTn id="22" dur="500" fill="hold"/>
                                        <p:tgtEl>
                                          <p:spTgt spid="7173">
                                            <p:txEl>
                                              <p:pRg st="3" end="3"/>
                                            </p:txEl>
                                          </p:spTgt>
                                        </p:tgtEl>
                                        <p:attrNameLst>
                                          <p:attrName>ppt_x</p:attrName>
                                        </p:attrNameLst>
                                      </p:cBhvr>
                                      <p:tavLst>
                                        <p:tav tm="100000">
                                          <p:val>
                                            <p:strVal val="#ppt_x"/>
                                          </p:val>
                                        </p:tav>
                                        <p:tav>
                                          <p:val>
                                            <p:strVal val="#ppt_x"/>
                                          </p:val>
                                        </p:tav>
                                      </p:tavLst>
                                    </p:anim>
                                    <p:anim calcmode="lin" valueType="num">
                                      <p:cBhvr>
                                        <p:cTn id="23" dur="500" fill="hold"/>
                                        <p:tgtEl>
                                          <p:spTgt spid="7173">
                                            <p:txEl>
                                              <p:pRg st="3" end="3"/>
                                            </p:txEl>
                                          </p:spTgt>
                                        </p:tgtEl>
                                        <p:attrNameLst>
                                          <p:attrName>ppt_y</p:attrName>
                                        </p:attrNameLst>
                                      </p:cBhvr>
                                      <p:tavLst>
                                        <p:tav tm="100000">
                                          <p:val>
                                            <p:strVal val="1+#ppt_h/2"/>
                                          </p:val>
                                        </p:tav>
                                        <p:tav>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additive="repl">
                                        <p:cTn id="26" dur="1" fill="hold">
                                          <p:stCondLst>
                                            <p:cond delay="0"/>
                                          </p:stCondLst>
                                        </p:cTn>
                                        <p:tgtEl>
                                          <p:spTgt spid="7173">
                                            <p:txEl>
                                              <p:pRg st="4" end="4"/>
                                            </p:txEl>
                                          </p:spTgt>
                                        </p:tgtEl>
                                        <p:attrNameLst>
                                          <p:attrName>style.visibility</p:attrName>
                                        </p:attrNameLst>
                                      </p:cBhvr>
                                      <p:to>
                                        <p:strVal val="visible"/>
                                      </p:to>
                                    </p:set>
                                    <p:anim calcmode="lin" valueType="num">
                                      <p:cBhvr>
                                        <p:cTn id="27" dur="500" fill="hold"/>
                                        <p:tgtEl>
                                          <p:spTgt spid="7173">
                                            <p:txEl>
                                              <p:pRg st="4" end="4"/>
                                            </p:txEl>
                                          </p:spTgt>
                                        </p:tgtEl>
                                        <p:attrNameLst>
                                          <p:attrName>ppt_x</p:attrName>
                                        </p:attrNameLst>
                                      </p:cBhvr>
                                      <p:tavLst>
                                        <p:tav tm="100000">
                                          <p:val>
                                            <p:strVal val="#ppt_x"/>
                                          </p:val>
                                        </p:tav>
                                        <p:tav>
                                          <p:val>
                                            <p:strVal val="#ppt_x"/>
                                          </p:val>
                                        </p:tav>
                                      </p:tavLst>
                                    </p:anim>
                                    <p:anim calcmode="lin" valueType="num">
                                      <p:cBhvr>
                                        <p:cTn id="28" dur="500" fill="hold"/>
                                        <p:tgtEl>
                                          <p:spTgt spid="7173">
                                            <p:txEl>
                                              <p:pRg st="4" end="4"/>
                                            </p:txEl>
                                          </p:spTgt>
                                        </p:tgtEl>
                                        <p:attrNameLst>
                                          <p:attrName>ppt_y</p:attrName>
                                        </p:attrNameLst>
                                      </p:cBhvr>
                                      <p:tavLst>
                                        <p:tav tm="100000">
                                          <p:val>
                                            <p:strVal val="1+#ppt_h/2"/>
                                          </p:val>
                                        </p:tav>
                                        <p:tav>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additive="repl">
                                        <p:cTn id="31" dur="1" fill="hold">
                                          <p:stCondLst>
                                            <p:cond delay="0"/>
                                          </p:stCondLst>
                                        </p:cTn>
                                        <p:tgtEl>
                                          <p:spTgt spid="7173">
                                            <p:txEl>
                                              <p:pRg st="5" end="5"/>
                                            </p:txEl>
                                          </p:spTgt>
                                        </p:tgtEl>
                                        <p:attrNameLst>
                                          <p:attrName>style.visibility</p:attrName>
                                        </p:attrNameLst>
                                      </p:cBhvr>
                                      <p:to>
                                        <p:strVal val="visible"/>
                                      </p:to>
                                    </p:set>
                                    <p:anim calcmode="lin" valueType="num">
                                      <p:cBhvr>
                                        <p:cTn id="32" dur="500" fill="hold"/>
                                        <p:tgtEl>
                                          <p:spTgt spid="7173">
                                            <p:txEl>
                                              <p:pRg st="5" end="5"/>
                                            </p:txEl>
                                          </p:spTgt>
                                        </p:tgtEl>
                                        <p:attrNameLst>
                                          <p:attrName>ppt_x</p:attrName>
                                        </p:attrNameLst>
                                      </p:cBhvr>
                                      <p:tavLst>
                                        <p:tav tm="100000">
                                          <p:val>
                                            <p:strVal val="#ppt_x"/>
                                          </p:val>
                                        </p:tav>
                                        <p:tav>
                                          <p:val>
                                            <p:strVal val="#ppt_x"/>
                                          </p:val>
                                        </p:tav>
                                      </p:tavLst>
                                    </p:anim>
                                    <p:anim calcmode="lin" valueType="num">
                                      <p:cBhvr>
                                        <p:cTn id="33" dur="500" fill="hold"/>
                                        <p:tgtEl>
                                          <p:spTgt spid="7173">
                                            <p:txEl>
                                              <p:pRg st="5" end="5"/>
                                            </p:txEl>
                                          </p:spTgt>
                                        </p:tgtEl>
                                        <p:attrNameLst>
                                          <p:attrName>ppt_y</p:attrName>
                                        </p:attrNameLst>
                                      </p:cBhvr>
                                      <p:tavLst>
                                        <p:tav tm="100000">
                                          <p:val>
                                            <p:strVal val="1+#ppt_h/2"/>
                                          </p:val>
                                        </p:tav>
                                        <p:tav>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additive="repl">
                                        <p:cTn id="36" dur="1" fill="hold">
                                          <p:stCondLst>
                                            <p:cond delay="0"/>
                                          </p:stCondLst>
                                        </p:cTn>
                                        <p:tgtEl>
                                          <p:spTgt spid="7173">
                                            <p:txEl>
                                              <p:pRg st="6" end="6"/>
                                            </p:txEl>
                                          </p:spTgt>
                                        </p:tgtEl>
                                        <p:attrNameLst>
                                          <p:attrName>style.visibility</p:attrName>
                                        </p:attrNameLst>
                                      </p:cBhvr>
                                      <p:to>
                                        <p:strVal val="visible"/>
                                      </p:to>
                                    </p:set>
                                    <p:anim calcmode="lin" valueType="num">
                                      <p:cBhvr>
                                        <p:cTn id="37" dur="500" fill="hold"/>
                                        <p:tgtEl>
                                          <p:spTgt spid="7173">
                                            <p:txEl>
                                              <p:pRg st="6" end="6"/>
                                            </p:txEl>
                                          </p:spTgt>
                                        </p:tgtEl>
                                        <p:attrNameLst>
                                          <p:attrName>ppt_x</p:attrName>
                                        </p:attrNameLst>
                                      </p:cBhvr>
                                      <p:tavLst>
                                        <p:tav tm="100000">
                                          <p:val>
                                            <p:strVal val="#ppt_x"/>
                                          </p:val>
                                        </p:tav>
                                        <p:tav>
                                          <p:val>
                                            <p:strVal val="#ppt_x"/>
                                          </p:val>
                                        </p:tav>
                                      </p:tavLst>
                                    </p:anim>
                                    <p:anim calcmode="lin" valueType="num">
                                      <p:cBhvr>
                                        <p:cTn id="38" dur="500" fill="hold"/>
                                        <p:tgtEl>
                                          <p:spTgt spid="7173">
                                            <p:txEl>
                                              <p:pRg st="6" end="6"/>
                                            </p:txEl>
                                          </p:spTgt>
                                        </p:tgtEl>
                                        <p:attrNameLst>
                                          <p:attrName>ppt_y</p:attrName>
                                        </p:attrNameLst>
                                      </p:cBhvr>
                                      <p:tavLst>
                                        <p:tav tm="100000">
                                          <p:val>
                                            <p:strVal val="1+#ppt_h/2"/>
                                          </p:val>
                                        </p:tav>
                                        <p:tav>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additive="repl">
                                        <p:cTn id="41" dur="1" fill="hold">
                                          <p:stCondLst>
                                            <p:cond delay="0"/>
                                          </p:stCondLst>
                                        </p:cTn>
                                        <p:tgtEl>
                                          <p:spTgt spid="7173">
                                            <p:txEl>
                                              <p:pRg st="7" end="7"/>
                                            </p:txEl>
                                          </p:spTgt>
                                        </p:tgtEl>
                                        <p:attrNameLst>
                                          <p:attrName>style.visibility</p:attrName>
                                        </p:attrNameLst>
                                      </p:cBhvr>
                                      <p:to>
                                        <p:strVal val="visible"/>
                                      </p:to>
                                    </p:set>
                                    <p:anim calcmode="lin" valueType="num">
                                      <p:cBhvr>
                                        <p:cTn id="42" dur="500" fill="hold"/>
                                        <p:tgtEl>
                                          <p:spTgt spid="7173">
                                            <p:txEl>
                                              <p:pRg st="7" end="7"/>
                                            </p:txEl>
                                          </p:spTgt>
                                        </p:tgtEl>
                                        <p:attrNameLst>
                                          <p:attrName>ppt_x</p:attrName>
                                        </p:attrNameLst>
                                      </p:cBhvr>
                                      <p:tavLst>
                                        <p:tav tm="100000">
                                          <p:val>
                                            <p:strVal val="#ppt_x"/>
                                          </p:val>
                                        </p:tav>
                                        <p:tav>
                                          <p:val>
                                            <p:strVal val="#ppt_x"/>
                                          </p:val>
                                        </p:tav>
                                      </p:tavLst>
                                    </p:anim>
                                    <p:anim calcmode="lin" valueType="num">
                                      <p:cBhvr>
                                        <p:cTn id="43" dur="500" fill="hold"/>
                                        <p:tgtEl>
                                          <p:spTgt spid="7173">
                                            <p:txEl>
                                              <p:pRg st="7" end="7"/>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1"/>
          <p:cNvSpPr>
            <a:spLocks noGrp="1"/>
          </p:cNvSpPr>
          <p:nvPr>
            <p:ph type="dt" idx="10"/>
          </p:nvPr>
        </p:nvSpPr>
        <p:spPr/>
        <p:txBody>
          <a:bodyPr/>
          <a:lstStyle/>
          <a:p>
            <a:r>
              <a:rPr lang="fo-FO" smtClean="0"/>
              <a:t>17-08-2009</a:t>
            </a:r>
            <a:endParaRPr lang="en-US"/>
          </a:p>
        </p:txBody>
      </p:sp>
      <p:pic>
        <p:nvPicPr>
          <p:cNvPr id="133124" name="Picture 4" descr="sv_makrel_78_09"/>
          <p:cNvPicPr>
            <a:picLocks noChangeAspect="1" noChangeArrowheads="1"/>
          </p:cNvPicPr>
          <p:nvPr/>
        </p:nvPicPr>
        <p:blipFill>
          <a:blip r:embed="rId3" cstate="print"/>
          <a:srcRect/>
          <a:stretch>
            <a:fillRect/>
          </a:stretch>
        </p:blipFill>
        <p:spPr bwMode="auto">
          <a:xfrm>
            <a:off x="0" y="1268413"/>
            <a:ext cx="9144000" cy="5113337"/>
          </a:xfrm>
          <a:prstGeom prst="rect">
            <a:avLst/>
          </a:prstGeom>
          <a:noFill/>
        </p:spPr>
      </p:pic>
      <p:sp>
        <p:nvSpPr>
          <p:cNvPr id="133125" name="Rectangle 5"/>
          <p:cNvSpPr>
            <a:spLocks noChangeArrowheads="1"/>
          </p:cNvSpPr>
          <p:nvPr/>
        </p:nvSpPr>
        <p:spPr bwMode="auto">
          <a:xfrm>
            <a:off x="152400" y="609600"/>
            <a:ext cx="8610600" cy="595313"/>
          </a:xfrm>
          <a:prstGeom prst="rect">
            <a:avLst/>
          </a:prstGeom>
          <a:noFill/>
          <a:ln w="9525">
            <a:noFill/>
            <a:round/>
            <a:headEnd/>
            <a:tailEnd/>
          </a:ln>
          <a:effectLst/>
        </p:spPr>
        <p:txBody>
          <a:bodyPr lIns="90000" tIns="46800" rIns="90000" bIns="468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a:solidFill>
                  <a:srgbClr val="FF0066"/>
                </a:solidFill>
                <a:latin typeface="Times New Roman" pitchFamily="18" charset="0"/>
              </a:rPr>
              <a:t>Fiskirættindi hjá Ruslandi fyri Svartkjaft og Makrel við Føroyar</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a:solidFill>
                  <a:srgbClr val="FF0066"/>
                </a:solidFill>
                <a:latin typeface="Times New Roman" pitchFamily="18" charset="0"/>
              </a:rPr>
              <a:t>frá 1978 til 2009  í (1.000 tonsum)</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40458C"/>
              </a:solidFill>
            </a:endParaRPr>
          </a:p>
        </p:txBody>
      </p:sp>
      <p:sp>
        <p:nvSpPr>
          <p:cNvPr id="21506"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21507" name="Text Box 3"/>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4C49FDC-E0E1-460B-88B1-2D9ACFB0793C}"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21</a:t>
            </a:fld>
            <a:endParaRPr lang="da-DK" sz="1400">
              <a:solidFill>
                <a:srgbClr val="40458C"/>
              </a:solidFill>
            </a:endParaRPr>
          </a:p>
        </p:txBody>
      </p:sp>
      <p:pic>
        <p:nvPicPr>
          <p:cNvPr id="21508" name="Picture 4"/>
          <p:cNvPicPr>
            <a:picLocks noChangeAspect="1" noChangeArrowheads="1"/>
          </p:cNvPicPr>
          <p:nvPr/>
        </p:nvPicPr>
        <p:blipFill>
          <a:blip r:embed="rId3" cstate="print"/>
          <a:srcRect/>
          <a:stretch>
            <a:fillRect/>
          </a:stretch>
        </p:blipFill>
        <p:spPr bwMode="auto">
          <a:xfrm>
            <a:off x="3124200" y="3581400"/>
            <a:ext cx="2895600" cy="2287588"/>
          </a:xfrm>
          <a:prstGeom prst="rect">
            <a:avLst/>
          </a:prstGeom>
          <a:noFill/>
          <a:ln w="9525">
            <a:noFill/>
            <a:round/>
            <a:headEnd/>
            <a:tailEnd/>
          </a:ln>
          <a:effectLst/>
        </p:spPr>
      </p:pic>
      <p:pic>
        <p:nvPicPr>
          <p:cNvPr id="21509" name="Picture 5"/>
          <p:cNvPicPr>
            <a:picLocks noChangeAspect="1" noChangeArrowheads="1"/>
          </p:cNvPicPr>
          <p:nvPr/>
        </p:nvPicPr>
        <p:blipFill>
          <a:blip r:embed="rId4" cstate="print"/>
          <a:srcRect/>
          <a:stretch>
            <a:fillRect/>
          </a:stretch>
        </p:blipFill>
        <p:spPr bwMode="auto">
          <a:xfrm>
            <a:off x="6019800" y="3581400"/>
            <a:ext cx="2971800" cy="1438275"/>
          </a:xfrm>
          <a:prstGeom prst="rect">
            <a:avLst/>
          </a:prstGeom>
          <a:noFill/>
          <a:ln w="9525">
            <a:noFill/>
            <a:round/>
            <a:headEnd/>
            <a:tailEnd/>
          </a:ln>
          <a:effectLst/>
        </p:spPr>
      </p:pic>
      <p:sp>
        <p:nvSpPr>
          <p:cNvPr id="21510" name="Text Box 6"/>
          <p:cNvSpPr txBox="1">
            <a:spLocks noChangeArrowheads="1"/>
          </p:cNvSpPr>
          <p:nvPr/>
        </p:nvSpPr>
        <p:spPr bwMode="auto">
          <a:xfrm>
            <a:off x="609600" y="542925"/>
            <a:ext cx="7773988" cy="820738"/>
          </a:xfrm>
          <a:prstGeom prst="rect">
            <a:avLst/>
          </a:prstGeom>
          <a:noFill/>
          <a:ln w="9525">
            <a:noFill/>
            <a:round/>
            <a:headEnd/>
            <a:tailEnd/>
          </a:ln>
          <a:effectLst/>
        </p:spPr>
        <p:txBody>
          <a:bodyPr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a:solidFill>
                  <a:srgbClr val="FF0066"/>
                </a:solidFill>
                <a:latin typeface="Times New Roman" pitchFamily="18" charset="0"/>
              </a:rPr>
              <a:t>Russiskar kanningar 1997 - 2001</a:t>
            </a:r>
          </a:p>
        </p:txBody>
      </p:sp>
      <p:pic>
        <p:nvPicPr>
          <p:cNvPr id="21511" name="Picture 7"/>
          <p:cNvPicPr>
            <a:picLocks noChangeAspect="1" noChangeArrowheads="1"/>
          </p:cNvPicPr>
          <p:nvPr/>
        </p:nvPicPr>
        <p:blipFill>
          <a:blip r:embed="rId5" cstate="print"/>
          <a:srcRect/>
          <a:stretch>
            <a:fillRect/>
          </a:stretch>
        </p:blipFill>
        <p:spPr bwMode="auto">
          <a:xfrm>
            <a:off x="228600" y="3581400"/>
            <a:ext cx="2914650" cy="2365375"/>
          </a:xfrm>
          <a:prstGeom prst="rect">
            <a:avLst/>
          </a:prstGeom>
          <a:noFill/>
          <a:ln w="9525">
            <a:noFill/>
            <a:round/>
            <a:headEnd/>
            <a:tailEnd/>
          </a:ln>
          <a:effectLst/>
        </p:spPr>
      </p:pic>
      <p:pic>
        <p:nvPicPr>
          <p:cNvPr id="21512" name="Picture 8"/>
          <p:cNvPicPr>
            <a:picLocks noChangeAspect="1" noChangeArrowheads="1"/>
          </p:cNvPicPr>
          <p:nvPr/>
        </p:nvPicPr>
        <p:blipFill>
          <a:blip r:embed="rId6" cstate="print"/>
          <a:srcRect/>
          <a:stretch>
            <a:fillRect/>
          </a:stretch>
        </p:blipFill>
        <p:spPr bwMode="auto">
          <a:xfrm>
            <a:off x="228600" y="1295400"/>
            <a:ext cx="2971800" cy="2278063"/>
          </a:xfrm>
          <a:prstGeom prst="rect">
            <a:avLst/>
          </a:prstGeom>
          <a:noFill/>
          <a:ln w="9525">
            <a:noFill/>
            <a:round/>
            <a:headEnd/>
            <a:tailEnd/>
          </a:ln>
          <a:effectLst/>
        </p:spPr>
      </p:pic>
      <p:pic>
        <p:nvPicPr>
          <p:cNvPr id="21513" name="Picture 9"/>
          <p:cNvPicPr>
            <a:picLocks noChangeAspect="1" noChangeArrowheads="1"/>
          </p:cNvPicPr>
          <p:nvPr/>
        </p:nvPicPr>
        <p:blipFill>
          <a:blip r:embed="rId7" cstate="print"/>
          <a:srcRect/>
          <a:stretch>
            <a:fillRect/>
          </a:stretch>
        </p:blipFill>
        <p:spPr bwMode="auto">
          <a:xfrm>
            <a:off x="3124200" y="1295400"/>
            <a:ext cx="2971800" cy="2287588"/>
          </a:xfrm>
          <a:prstGeom prst="rect">
            <a:avLst/>
          </a:prstGeom>
          <a:noFill/>
          <a:ln w="9525">
            <a:noFill/>
            <a:round/>
            <a:headEnd/>
            <a:tailEnd/>
          </a:ln>
          <a:effectLst/>
        </p:spPr>
      </p:pic>
      <p:pic>
        <p:nvPicPr>
          <p:cNvPr id="21514" name="Picture 10"/>
          <p:cNvPicPr>
            <a:picLocks noChangeAspect="1" noChangeArrowheads="1"/>
          </p:cNvPicPr>
          <p:nvPr/>
        </p:nvPicPr>
        <p:blipFill>
          <a:blip r:embed="rId8" cstate="print"/>
          <a:srcRect/>
          <a:stretch>
            <a:fillRect/>
          </a:stretch>
        </p:blipFill>
        <p:spPr bwMode="auto">
          <a:xfrm>
            <a:off x="6096000" y="1295400"/>
            <a:ext cx="2895600" cy="2279650"/>
          </a:xfrm>
          <a:prstGeom prst="rect">
            <a:avLst/>
          </a:prstGeom>
          <a:noFill/>
          <a:ln w="9525">
            <a:noFill/>
            <a:round/>
            <a:headEnd/>
            <a:tailEnd/>
          </a:ln>
          <a:effectLst/>
        </p:spPr>
      </p:pic>
      <p:sp>
        <p:nvSpPr>
          <p:cNvPr id="12" name="Pladsholder til dato 11"/>
          <p:cNvSpPr>
            <a:spLocks noGrp="1"/>
          </p:cNvSpPr>
          <p:nvPr>
            <p:ph type="dt" idx="10"/>
          </p:nvPr>
        </p:nvSpPr>
        <p:spPr/>
        <p:txBody>
          <a:bodyPr/>
          <a:lstStyle/>
          <a:p>
            <a:r>
              <a:rPr lang="fo-FO" smtClean="0"/>
              <a:t>17-08-2009</a:t>
            </a: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40458C"/>
              </a:solidFill>
            </a:endParaRPr>
          </a:p>
        </p:txBody>
      </p:sp>
      <p:sp>
        <p:nvSpPr>
          <p:cNvPr id="22530"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22531" name="Text Box 3"/>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AC38F84-4AB9-4ED0-B355-2F3AEF13B289}"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22</a:t>
            </a:fld>
            <a:endParaRPr lang="da-DK" sz="1400">
              <a:solidFill>
                <a:srgbClr val="40458C"/>
              </a:solidFill>
            </a:endParaRPr>
          </a:p>
        </p:txBody>
      </p:sp>
      <p:sp>
        <p:nvSpPr>
          <p:cNvPr id="22532" name="Text Box 4"/>
          <p:cNvSpPr txBox="1">
            <a:spLocks noChangeArrowheads="1"/>
          </p:cNvSpPr>
          <p:nvPr/>
        </p:nvSpPr>
        <p:spPr bwMode="auto">
          <a:xfrm>
            <a:off x="152400" y="685800"/>
            <a:ext cx="8382000" cy="520700"/>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2800">
                <a:solidFill>
                  <a:srgbClr val="FF0066"/>
                </a:solidFill>
                <a:latin typeface="Times New Roman" pitchFamily="18" charset="0"/>
              </a:rPr>
              <a:t>Grundarlag fyri Makrel býtinum</a:t>
            </a:r>
          </a:p>
        </p:txBody>
      </p:sp>
      <p:sp>
        <p:nvSpPr>
          <p:cNvPr id="22533" name="Rectangle 5"/>
          <p:cNvSpPr>
            <a:spLocks noChangeArrowheads="1"/>
          </p:cNvSpPr>
          <p:nvPr/>
        </p:nvSpPr>
        <p:spPr bwMode="auto">
          <a:xfrm>
            <a:off x="609600" y="2286000"/>
            <a:ext cx="8001000" cy="2438400"/>
          </a:xfrm>
          <a:prstGeom prst="rect">
            <a:avLst/>
          </a:prstGeom>
          <a:noFill/>
          <a:ln w="9525">
            <a:noFill/>
            <a:round/>
            <a:headEnd/>
            <a:tailEnd/>
          </a:ln>
          <a:effectLst/>
        </p:spPr>
        <p:txBody>
          <a:bodyPr lIns="90000" tIns="46800" rIns="90000" bIns="46800"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4000">
                <a:solidFill>
                  <a:srgbClr val="FF0066"/>
                </a:solidFill>
                <a:latin typeface="Times New Roman" pitchFamily="18" charset="0"/>
              </a:rPr>
              <a:t>Veiða hjá føroyskum bátum fram til 2004.</a:t>
            </a:r>
          </a:p>
        </p:txBody>
      </p:sp>
      <p:sp>
        <p:nvSpPr>
          <p:cNvPr id="7" name="Pladsholder til dato 6"/>
          <p:cNvSpPr>
            <a:spLocks noGrp="1"/>
          </p:cNvSpPr>
          <p:nvPr>
            <p:ph type="dt" idx="10"/>
          </p:nvPr>
        </p:nvSpPr>
        <p:spPr/>
        <p:txBody>
          <a:bodyPr/>
          <a:lstStyle/>
          <a:p>
            <a:r>
              <a:rPr lang="fo-FO" smtClean="0"/>
              <a:t>17-08-2009</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40458C"/>
              </a:solidFill>
            </a:endParaRPr>
          </a:p>
        </p:txBody>
      </p:sp>
      <p:sp>
        <p:nvSpPr>
          <p:cNvPr id="23554"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23555" name="Text Box 3"/>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B481B27-65D9-40D5-AAFC-7231337DAD7C}"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23</a:t>
            </a:fld>
            <a:endParaRPr lang="da-DK" sz="1400">
              <a:solidFill>
                <a:srgbClr val="40458C"/>
              </a:solidFill>
            </a:endParaRPr>
          </a:p>
        </p:txBody>
      </p:sp>
      <p:sp>
        <p:nvSpPr>
          <p:cNvPr id="23556" name="Text Box 4"/>
          <p:cNvSpPr txBox="1">
            <a:spLocks noChangeArrowheads="1"/>
          </p:cNvSpPr>
          <p:nvPr/>
        </p:nvSpPr>
        <p:spPr bwMode="auto">
          <a:xfrm>
            <a:off x="152400" y="619125"/>
            <a:ext cx="8218488" cy="823913"/>
          </a:xfrm>
          <a:prstGeom prst="rect">
            <a:avLst/>
          </a:prstGeom>
          <a:noFill/>
          <a:ln w="9525">
            <a:noFill/>
            <a:round/>
            <a:headEnd/>
            <a:tailEnd/>
          </a:ln>
          <a:effectLst/>
        </p:spPr>
        <p:txBody>
          <a:bodyPr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a:solidFill>
                  <a:srgbClr val="FF0066"/>
                </a:solidFill>
                <a:latin typeface="Times New Roman" pitchFamily="18" charset="0"/>
              </a:rPr>
              <a:t>Veiða av makreli við partroli í juni-august 1996.</a:t>
            </a:r>
            <a:br>
              <a:rPr lang="fo-FO">
                <a:solidFill>
                  <a:srgbClr val="FF0066"/>
                </a:solidFill>
                <a:latin typeface="Times New Roman" pitchFamily="18" charset="0"/>
              </a:rPr>
            </a:br>
            <a:endParaRPr lang="fo-FO">
              <a:solidFill>
                <a:srgbClr val="FF0066"/>
              </a:solidFill>
              <a:latin typeface="Times New Roman" pitchFamily="18" charset="0"/>
            </a:endParaRPr>
          </a:p>
        </p:txBody>
      </p:sp>
      <p:pic>
        <p:nvPicPr>
          <p:cNvPr id="23557" name="Picture 5"/>
          <p:cNvPicPr>
            <a:picLocks noChangeAspect="1" noChangeArrowheads="1"/>
          </p:cNvPicPr>
          <p:nvPr/>
        </p:nvPicPr>
        <p:blipFill>
          <a:blip r:embed="rId3" cstate="print"/>
          <a:srcRect/>
          <a:stretch>
            <a:fillRect/>
          </a:stretch>
        </p:blipFill>
        <p:spPr bwMode="auto">
          <a:xfrm>
            <a:off x="152400" y="1295400"/>
            <a:ext cx="4491038" cy="3033713"/>
          </a:xfrm>
          <a:prstGeom prst="rect">
            <a:avLst/>
          </a:prstGeom>
          <a:noFill/>
          <a:ln w="9525">
            <a:noFill/>
            <a:round/>
            <a:headEnd/>
            <a:tailEnd/>
          </a:ln>
          <a:effectLst/>
        </p:spPr>
      </p:pic>
      <p:sp>
        <p:nvSpPr>
          <p:cNvPr id="23558" name="Rectangle 6"/>
          <p:cNvSpPr>
            <a:spLocks noChangeArrowheads="1"/>
          </p:cNvSpPr>
          <p:nvPr/>
        </p:nvSpPr>
        <p:spPr bwMode="auto">
          <a:xfrm>
            <a:off x="107950" y="4365625"/>
            <a:ext cx="4535488" cy="581025"/>
          </a:xfrm>
          <a:prstGeom prst="rect">
            <a:avLst/>
          </a:prstGeom>
          <a:solidFill>
            <a:srgbClr val="FFFFFF">
              <a:alpha val="50999"/>
            </a:srgbClr>
          </a:solid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600">
                <a:solidFill>
                  <a:srgbClr val="FF0066"/>
                </a:solidFill>
                <a:latin typeface="Times New Roman" pitchFamily="18" charset="0"/>
              </a:rPr>
              <a:t>Ringarnir greinaðir eftir veiðu pr. veiðuorku (cpue)</a:t>
            </a:r>
          </a:p>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600">
                <a:solidFill>
                  <a:srgbClr val="FF0066"/>
                </a:solidFill>
                <a:latin typeface="Times New Roman" pitchFamily="18" charset="0"/>
              </a:rPr>
              <a:t>Juni-juli1996</a:t>
            </a:r>
          </a:p>
        </p:txBody>
      </p:sp>
      <p:pic>
        <p:nvPicPr>
          <p:cNvPr id="23559" name="Picture 7"/>
          <p:cNvPicPr>
            <a:picLocks noChangeAspect="1" noChangeArrowheads="1"/>
          </p:cNvPicPr>
          <p:nvPr/>
        </p:nvPicPr>
        <p:blipFill>
          <a:blip r:embed="rId4" cstate="print"/>
          <a:srcRect/>
          <a:stretch>
            <a:fillRect/>
          </a:stretch>
        </p:blipFill>
        <p:spPr bwMode="auto">
          <a:xfrm>
            <a:off x="4787900" y="1295400"/>
            <a:ext cx="4002088" cy="3073400"/>
          </a:xfrm>
          <a:prstGeom prst="rect">
            <a:avLst/>
          </a:prstGeom>
          <a:noFill/>
          <a:ln w="9525">
            <a:noFill/>
            <a:round/>
            <a:headEnd/>
            <a:tailEnd/>
          </a:ln>
          <a:effectLst/>
        </p:spPr>
      </p:pic>
      <p:sp>
        <p:nvSpPr>
          <p:cNvPr id="23560" name="Rectangle 8"/>
          <p:cNvSpPr>
            <a:spLocks noChangeArrowheads="1"/>
          </p:cNvSpPr>
          <p:nvPr/>
        </p:nvSpPr>
        <p:spPr bwMode="auto">
          <a:xfrm>
            <a:off x="4643438" y="4437063"/>
            <a:ext cx="4176712" cy="581025"/>
          </a:xfrm>
          <a:prstGeom prst="rect">
            <a:avLst/>
          </a:prstGeom>
          <a:solidFill>
            <a:srgbClr val="FFFFFF">
              <a:alpha val="50999"/>
            </a:srgbClr>
          </a:solid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600">
                <a:solidFill>
                  <a:srgbClr val="FF0066"/>
                </a:solidFill>
                <a:latin typeface="Times New Roman" pitchFamily="18" charset="0"/>
              </a:rPr>
              <a:t>Ringarnir greinaðir eftir veiðu pr. veiðuorku (cpue) Juni-August1996</a:t>
            </a:r>
          </a:p>
        </p:txBody>
      </p:sp>
      <p:sp>
        <p:nvSpPr>
          <p:cNvPr id="10" name="Pladsholder til dato 9"/>
          <p:cNvSpPr>
            <a:spLocks noGrp="1"/>
          </p:cNvSpPr>
          <p:nvPr>
            <p:ph type="dt" idx="10"/>
          </p:nvPr>
        </p:nvSpPr>
        <p:spPr/>
        <p:txBody>
          <a:bodyPr/>
          <a:lstStyle/>
          <a:p>
            <a:r>
              <a:rPr lang="fo-FO" smtClean="0"/>
              <a:t>17-08-2009</a:t>
            </a: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40458C"/>
              </a:solidFill>
            </a:endParaRPr>
          </a:p>
        </p:txBody>
      </p:sp>
      <p:sp>
        <p:nvSpPr>
          <p:cNvPr id="24578"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24579" name="Text Box 3"/>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D1ABFA6-228B-46F5-9C98-EC6318799742}"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24</a:t>
            </a:fld>
            <a:endParaRPr lang="da-DK" sz="1400">
              <a:solidFill>
                <a:srgbClr val="40458C"/>
              </a:solidFill>
            </a:endParaRPr>
          </a:p>
        </p:txBody>
      </p:sp>
      <p:sp>
        <p:nvSpPr>
          <p:cNvPr id="24580" name="Text Box 4"/>
          <p:cNvSpPr txBox="1">
            <a:spLocks noChangeArrowheads="1"/>
          </p:cNvSpPr>
          <p:nvPr/>
        </p:nvSpPr>
        <p:spPr bwMode="auto">
          <a:xfrm>
            <a:off x="0" y="533400"/>
            <a:ext cx="8991600" cy="790575"/>
          </a:xfrm>
          <a:prstGeom prst="rect">
            <a:avLst/>
          </a:prstGeom>
          <a:noFill/>
          <a:ln w="9525">
            <a:noFill/>
            <a:round/>
            <a:headEnd/>
            <a:tailEnd/>
          </a:ln>
          <a:effectLst/>
        </p:spPr>
        <p:txBody>
          <a:bodyPr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2200">
                <a:solidFill>
                  <a:srgbClr val="FF0066"/>
                </a:solidFill>
                <a:latin typeface="Times New Roman" pitchFamily="18" charset="0"/>
              </a:rPr>
              <a:t>Partroling eftir Makreli í august 1998 við “Fram” og Pelagos”. Veiða pr. kg.</a:t>
            </a:r>
          </a:p>
        </p:txBody>
      </p:sp>
      <p:pic>
        <p:nvPicPr>
          <p:cNvPr id="24581" name="Picture 5"/>
          <p:cNvPicPr>
            <a:picLocks noChangeAspect="1" noChangeArrowheads="1"/>
          </p:cNvPicPr>
          <p:nvPr/>
        </p:nvPicPr>
        <p:blipFill>
          <a:blip r:embed="rId3" cstate="print"/>
          <a:srcRect/>
          <a:stretch>
            <a:fillRect/>
          </a:stretch>
        </p:blipFill>
        <p:spPr bwMode="auto">
          <a:xfrm>
            <a:off x="1905000" y="1295400"/>
            <a:ext cx="5013325" cy="4981575"/>
          </a:xfrm>
          <a:prstGeom prst="rect">
            <a:avLst/>
          </a:prstGeom>
          <a:noFill/>
          <a:ln w="9525">
            <a:noFill/>
            <a:round/>
            <a:headEnd/>
            <a:tailEnd/>
          </a:ln>
          <a:effectLst/>
        </p:spPr>
      </p:pic>
      <p:sp>
        <p:nvSpPr>
          <p:cNvPr id="7" name="Pladsholder til dato 6"/>
          <p:cNvSpPr>
            <a:spLocks noGrp="1"/>
          </p:cNvSpPr>
          <p:nvPr>
            <p:ph type="dt" idx="10"/>
          </p:nvPr>
        </p:nvSpPr>
        <p:spPr/>
        <p:txBody>
          <a:bodyPr/>
          <a:lstStyle/>
          <a:p>
            <a:r>
              <a:rPr lang="fo-FO" smtClean="0"/>
              <a:t>17-08-2009</a:t>
            </a: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40458C"/>
              </a:solidFill>
            </a:endParaRPr>
          </a:p>
        </p:txBody>
      </p:sp>
      <p:sp>
        <p:nvSpPr>
          <p:cNvPr id="25602"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25603" name="Text Box 3"/>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4B35DD4-3AE6-47FC-90DD-97F68E10477D}"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25</a:t>
            </a:fld>
            <a:endParaRPr lang="da-DK" sz="1400">
              <a:solidFill>
                <a:srgbClr val="40458C"/>
              </a:solidFill>
            </a:endParaRPr>
          </a:p>
        </p:txBody>
      </p:sp>
      <p:sp>
        <p:nvSpPr>
          <p:cNvPr id="25604" name="Text Box 4"/>
          <p:cNvSpPr txBox="1">
            <a:spLocks noChangeArrowheads="1"/>
          </p:cNvSpPr>
          <p:nvPr/>
        </p:nvSpPr>
        <p:spPr bwMode="auto">
          <a:xfrm>
            <a:off x="0" y="533400"/>
            <a:ext cx="9144000" cy="790575"/>
          </a:xfrm>
          <a:prstGeom prst="rect">
            <a:avLst/>
          </a:prstGeom>
          <a:noFill/>
          <a:ln w="9525">
            <a:noFill/>
            <a:round/>
            <a:headEnd/>
            <a:tailEnd/>
          </a:ln>
          <a:effectLst/>
        </p:spPr>
        <p:txBody>
          <a:bodyPr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2200">
                <a:solidFill>
                  <a:srgbClr val="FF0066"/>
                </a:solidFill>
                <a:latin typeface="Times New Roman" pitchFamily="18" charset="0"/>
              </a:rPr>
              <a:t>Partroling eftir Makreli frá 13/8 til 24/8-04 við “Norðborg og Chr. Í grótinum”.</a:t>
            </a:r>
          </a:p>
        </p:txBody>
      </p:sp>
      <p:pic>
        <p:nvPicPr>
          <p:cNvPr id="25605" name="Picture 5"/>
          <p:cNvPicPr>
            <a:picLocks noChangeAspect="1" noChangeArrowheads="1"/>
          </p:cNvPicPr>
          <p:nvPr/>
        </p:nvPicPr>
        <p:blipFill>
          <a:blip r:embed="rId3" cstate="print"/>
          <a:srcRect/>
          <a:stretch>
            <a:fillRect/>
          </a:stretch>
        </p:blipFill>
        <p:spPr bwMode="auto">
          <a:xfrm>
            <a:off x="533400" y="2743200"/>
            <a:ext cx="3028950" cy="3162300"/>
          </a:xfrm>
          <a:prstGeom prst="rect">
            <a:avLst/>
          </a:prstGeom>
          <a:noFill/>
          <a:ln w="9525">
            <a:noFill/>
            <a:round/>
            <a:headEnd/>
            <a:tailEnd/>
          </a:ln>
          <a:effectLst/>
        </p:spPr>
      </p:pic>
      <p:pic>
        <p:nvPicPr>
          <p:cNvPr id="25606" name="Picture 6"/>
          <p:cNvPicPr>
            <a:picLocks noChangeAspect="1" noChangeArrowheads="1"/>
          </p:cNvPicPr>
          <p:nvPr/>
        </p:nvPicPr>
        <p:blipFill>
          <a:blip r:embed="rId4" cstate="print"/>
          <a:srcRect/>
          <a:stretch>
            <a:fillRect/>
          </a:stretch>
        </p:blipFill>
        <p:spPr bwMode="auto">
          <a:xfrm>
            <a:off x="533400" y="1600200"/>
            <a:ext cx="3009900" cy="1114425"/>
          </a:xfrm>
          <a:prstGeom prst="rect">
            <a:avLst/>
          </a:prstGeom>
          <a:noFill/>
          <a:ln w="9525">
            <a:noFill/>
            <a:round/>
            <a:headEnd/>
            <a:tailEnd/>
          </a:ln>
          <a:effectLst/>
        </p:spPr>
      </p:pic>
      <p:pic>
        <p:nvPicPr>
          <p:cNvPr id="25607" name="Picture 7"/>
          <p:cNvPicPr>
            <a:picLocks noChangeAspect="1" noChangeArrowheads="1"/>
          </p:cNvPicPr>
          <p:nvPr/>
        </p:nvPicPr>
        <p:blipFill>
          <a:blip r:embed="rId5" cstate="print"/>
          <a:srcRect/>
          <a:stretch>
            <a:fillRect/>
          </a:stretch>
        </p:blipFill>
        <p:spPr bwMode="auto">
          <a:xfrm>
            <a:off x="685800" y="5632450"/>
            <a:ext cx="2971800" cy="158750"/>
          </a:xfrm>
          <a:prstGeom prst="rect">
            <a:avLst/>
          </a:prstGeom>
          <a:noFill/>
          <a:ln w="9525">
            <a:noFill/>
            <a:round/>
            <a:headEnd/>
            <a:tailEnd/>
          </a:ln>
          <a:effectLst/>
        </p:spPr>
      </p:pic>
      <p:sp>
        <p:nvSpPr>
          <p:cNvPr id="25608" name="Rectangle 8"/>
          <p:cNvSpPr>
            <a:spLocks noChangeArrowheads="1"/>
          </p:cNvSpPr>
          <p:nvPr/>
        </p:nvSpPr>
        <p:spPr bwMode="auto">
          <a:xfrm>
            <a:off x="3810000" y="3505200"/>
            <a:ext cx="1600200" cy="152400"/>
          </a:xfrm>
          <a:prstGeom prst="rect">
            <a:avLst/>
          </a:prstGeom>
          <a:solidFill>
            <a:srgbClr val="FFFFFF"/>
          </a:solidFill>
          <a:ln w="9525">
            <a:noFill/>
            <a:round/>
            <a:headEnd/>
            <a:tailEnd/>
          </a:ln>
          <a:effectLst/>
        </p:spPr>
        <p:txBody>
          <a:bodyPr wrap="none" anchor="ctr"/>
          <a:lstStyle/>
          <a:p>
            <a:endParaRPr lang="fo-FO"/>
          </a:p>
        </p:txBody>
      </p:sp>
      <p:pic>
        <p:nvPicPr>
          <p:cNvPr id="25609" name="Picture 9"/>
          <p:cNvPicPr>
            <a:picLocks noChangeAspect="1" noChangeArrowheads="1"/>
          </p:cNvPicPr>
          <p:nvPr/>
        </p:nvPicPr>
        <p:blipFill>
          <a:blip r:embed="rId6" cstate="print"/>
          <a:srcRect/>
          <a:stretch>
            <a:fillRect/>
          </a:stretch>
        </p:blipFill>
        <p:spPr bwMode="auto">
          <a:xfrm>
            <a:off x="3810000" y="5016500"/>
            <a:ext cx="5029200" cy="1508125"/>
          </a:xfrm>
          <a:prstGeom prst="rect">
            <a:avLst/>
          </a:prstGeom>
          <a:noFill/>
          <a:ln w="9525">
            <a:noFill/>
            <a:round/>
            <a:headEnd/>
            <a:tailEnd/>
          </a:ln>
          <a:effectLst/>
        </p:spPr>
      </p:pic>
      <p:pic>
        <p:nvPicPr>
          <p:cNvPr id="25610" name="Picture 10"/>
          <p:cNvPicPr>
            <a:picLocks noChangeAspect="1" noChangeArrowheads="1"/>
          </p:cNvPicPr>
          <p:nvPr/>
        </p:nvPicPr>
        <p:blipFill>
          <a:blip r:embed="rId7" cstate="print"/>
          <a:srcRect/>
          <a:stretch>
            <a:fillRect/>
          </a:stretch>
        </p:blipFill>
        <p:spPr bwMode="auto">
          <a:xfrm>
            <a:off x="827088" y="6237288"/>
            <a:ext cx="4343400" cy="266700"/>
          </a:xfrm>
          <a:prstGeom prst="rect">
            <a:avLst/>
          </a:prstGeom>
          <a:noFill/>
          <a:ln w="9525">
            <a:noFill/>
            <a:round/>
            <a:headEnd/>
            <a:tailEnd/>
          </a:ln>
          <a:effectLst/>
        </p:spPr>
      </p:pic>
      <p:sp>
        <p:nvSpPr>
          <p:cNvPr id="25611" name="Line 11"/>
          <p:cNvSpPr>
            <a:spLocks noChangeShapeType="1"/>
          </p:cNvSpPr>
          <p:nvPr/>
        </p:nvSpPr>
        <p:spPr bwMode="auto">
          <a:xfrm flipH="1">
            <a:off x="673100" y="6465888"/>
            <a:ext cx="4575175" cy="1587"/>
          </a:xfrm>
          <a:prstGeom prst="line">
            <a:avLst/>
          </a:prstGeom>
          <a:noFill/>
          <a:ln w="28440">
            <a:solidFill>
              <a:srgbClr val="F9176D"/>
            </a:solidFill>
            <a:miter lim="800000"/>
            <a:headEnd/>
            <a:tailEnd/>
          </a:ln>
          <a:effectLst/>
        </p:spPr>
        <p:txBody>
          <a:bodyPr/>
          <a:lstStyle/>
          <a:p>
            <a:endParaRPr lang="fo-FO"/>
          </a:p>
        </p:txBody>
      </p:sp>
      <p:sp>
        <p:nvSpPr>
          <p:cNvPr id="25612" name="Text Box 12"/>
          <p:cNvSpPr txBox="1">
            <a:spLocks noChangeArrowheads="1"/>
          </p:cNvSpPr>
          <p:nvPr/>
        </p:nvSpPr>
        <p:spPr bwMode="auto">
          <a:xfrm>
            <a:off x="685800" y="5943600"/>
            <a:ext cx="1106488" cy="336550"/>
          </a:xfrm>
          <a:prstGeom prst="rect">
            <a:avLst/>
          </a:prstGeom>
          <a:solidFill>
            <a:srgbClr val="FFFFFF">
              <a:alpha val="67999"/>
            </a:srgbClr>
          </a:solid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9176D"/>
                </a:solidFill>
                <a:latin typeface="Arial Black" pitchFamily="34" charset="0"/>
              </a:rPr>
              <a:t>Kelda:</a:t>
            </a:r>
          </a:p>
          <a:p>
            <a:pPr algn="l">
              <a:buClr>
                <a:srgbClr val="F9176D"/>
              </a:buClr>
              <a:buFont typeface="Arial Black"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9176D"/>
                </a:solidFill>
                <a:latin typeface="Arial Black" pitchFamily="34" charset="0"/>
              </a:rPr>
              <a:t> Súni Lamhauge</a:t>
            </a:r>
          </a:p>
        </p:txBody>
      </p:sp>
      <p:pic>
        <p:nvPicPr>
          <p:cNvPr id="25613" name="Picture 13"/>
          <p:cNvPicPr>
            <a:picLocks noChangeAspect="1" noChangeArrowheads="1"/>
          </p:cNvPicPr>
          <p:nvPr/>
        </p:nvPicPr>
        <p:blipFill>
          <a:blip r:embed="rId8" cstate="print"/>
          <a:srcRect/>
          <a:stretch>
            <a:fillRect/>
          </a:stretch>
        </p:blipFill>
        <p:spPr bwMode="auto">
          <a:xfrm>
            <a:off x="3851275" y="1341438"/>
            <a:ext cx="4464050" cy="3675062"/>
          </a:xfrm>
          <a:prstGeom prst="rect">
            <a:avLst/>
          </a:prstGeom>
          <a:noFill/>
          <a:ln w="9525">
            <a:noFill/>
            <a:round/>
            <a:headEnd/>
            <a:tailEnd/>
          </a:ln>
          <a:effectLst/>
        </p:spPr>
      </p:pic>
      <p:pic>
        <p:nvPicPr>
          <p:cNvPr id="25616" name="Picture 16" descr="norb_cig1"/>
          <p:cNvPicPr>
            <a:picLocks noChangeAspect="1" noChangeArrowheads="1"/>
          </p:cNvPicPr>
          <p:nvPr/>
        </p:nvPicPr>
        <p:blipFill>
          <a:blip r:embed="rId9" cstate="print"/>
          <a:srcRect/>
          <a:stretch>
            <a:fillRect/>
          </a:stretch>
        </p:blipFill>
        <p:spPr bwMode="auto">
          <a:xfrm>
            <a:off x="5651500" y="1844675"/>
            <a:ext cx="3240088" cy="2212975"/>
          </a:xfrm>
          <a:prstGeom prst="rect">
            <a:avLst/>
          </a:prstGeom>
          <a:noFill/>
        </p:spPr>
      </p:pic>
      <p:sp>
        <p:nvSpPr>
          <p:cNvPr id="16" name="Pladsholder til dato 15"/>
          <p:cNvSpPr>
            <a:spLocks noGrp="1"/>
          </p:cNvSpPr>
          <p:nvPr>
            <p:ph type="dt" idx="10"/>
          </p:nvPr>
        </p:nvSpPr>
        <p:spPr/>
        <p:txBody>
          <a:bodyPr/>
          <a:lstStyle/>
          <a:p>
            <a:r>
              <a:rPr lang="fo-FO" smtClean="0"/>
              <a:t>17-08-2009</a:t>
            </a: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40458C"/>
              </a:solidFill>
            </a:endParaRPr>
          </a:p>
        </p:txBody>
      </p:sp>
      <p:sp>
        <p:nvSpPr>
          <p:cNvPr id="26626"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26627" name="Text Box 3"/>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C8087C5-4A60-4D50-80B8-B9807BB74C1C}"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26</a:t>
            </a:fld>
            <a:endParaRPr lang="da-DK" sz="1400">
              <a:solidFill>
                <a:srgbClr val="40458C"/>
              </a:solidFill>
            </a:endParaRPr>
          </a:p>
        </p:txBody>
      </p:sp>
      <p:sp>
        <p:nvSpPr>
          <p:cNvPr id="26628" name="Text Box 4"/>
          <p:cNvSpPr txBox="1">
            <a:spLocks noChangeArrowheads="1"/>
          </p:cNvSpPr>
          <p:nvPr/>
        </p:nvSpPr>
        <p:spPr bwMode="auto">
          <a:xfrm>
            <a:off x="152400" y="685800"/>
            <a:ext cx="8382000" cy="520700"/>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2800">
                <a:solidFill>
                  <a:srgbClr val="FF0066"/>
                </a:solidFill>
                <a:latin typeface="Times New Roman" pitchFamily="18" charset="0"/>
              </a:rPr>
              <a:t>Niðurstøða av russisku- og Føroysku veiðuni/royndunum</a:t>
            </a:r>
          </a:p>
        </p:txBody>
      </p:sp>
      <p:sp>
        <p:nvSpPr>
          <p:cNvPr id="26629" name="Rectangle 5"/>
          <p:cNvSpPr>
            <a:spLocks noChangeArrowheads="1"/>
          </p:cNvSpPr>
          <p:nvPr/>
        </p:nvSpPr>
        <p:spPr bwMode="auto">
          <a:xfrm>
            <a:off x="609600" y="2286000"/>
            <a:ext cx="8001000" cy="3124200"/>
          </a:xfrm>
          <a:prstGeom prst="rect">
            <a:avLst/>
          </a:prstGeom>
          <a:noFill/>
          <a:ln w="9525">
            <a:noFill/>
            <a:round/>
            <a:headEnd/>
            <a:tailEnd/>
          </a:ln>
          <a:effectLst/>
        </p:spPr>
        <p:txBody>
          <a:bodyPr lIns="90000" tIns="46800" rIns="90000" bIns="46800" anchor="ctr"/>
          <a:lstStyle/>
          <a:p>
            <a:pPr algn="l">
              <a:buFont typeface="Arial Black"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0066"/>
                </a:solidFill>
                <a:latin typeface="Arial Black" pitchFamily="34" charset="0"/>
              </a:rPr>
              <a:t> Føroyingar hava býtið 65% makrel og 35% Svartkjaft.</a:t>
            </a:r>
          </a:p>
          <a:p>
            <a:pPr algn="l">
              <a:buFont typeface="Arial Black"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0066"/>
                </a:solidFill>
                <a:latin typeface="Arial Black" pitchFamily="34" charset="0"/>
              </a:rPr>
              <a:t> Russarar eru í beinleiðis veiðu eftir Svartkjafti við makreli sum hjáveiðu.</a:t>
            </a:r>
          </a:p>
          <a:p>
            <a:pPr algn="l">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o-FO" sz="1800">
              <a:solidFill>
                <a:srgbClr val="FF0066"/>
              </a:solidFill>
              <a:latin typeface="Arial Black" pitchFamily="34" charset="0"/>
            </a:endParaRPr>
          </a:p>
          <a:p>
            <a:pPr algn="l">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0066"/>
                </a:solidFill>
                <a:latin typeface="Arial Black" pitchFamily="34" charset="0"/>
              </a:rPr>
              <a:t>- Kann tað hugsast at Russarar partvís hava givið makrelveiðuna upp í altjóða sjóøki fyri at vinna søgulig veiðurættindi har?  Ella?</a:t>
            </a:r>
          </a:p>
          <a:p>
            <a:pPr algn="l">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o-FO" sz="1800">
              <a:solidFill>
                <a:srgbClr val="FF0066"/>
              </a:solidFill>
              <a:latin typeface="Arial Black" pitchFamily="34" charset="0"/>
            </a:endParaRPr>
          </a:p>
          <a:p>
            <a:pPr algn="l">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0066"/>
                </a:solidFill>
                <a:latin typeface="Arial Black" pitchFamily="34" charset="0"/>
              </a:rPr>
              <a:t>- Vit kunu í øllum førum verða glað fyri at teir hava roynt har tí annars høvdu vit so at siga onga søguliga veiðu at vísa á tá tað snýr seg um makrel</a:t>
            </a:r>
          </a:p>
          <a:p>
            <a:pPr algn="l">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o-FO" sz="1800">
              <a:solidFill>
                <a:srgbClr val="FF0066"/>
              </a:solidFill>
              <a:latin typeface="Arial Black" pitchFamily="34" charset="0"/>
            </a:endParaRPr>
          </a:p>
          <a:p>
            <a:pPr algn="l">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0066"/>
                </a:solidFill>
                <a:latin typeface="Arial Black" pitchFamily="34" charset="0"/>
              </a:rPr>
              <a:t>- Eisini hevði veiðan hjá russarum stóran týdning tá vit vunnu veiðurættindi til Svartkjaft.</a:t>
            </a:r>
          </a:p>
        </p:txBody>
      </p:sp>
      <p:sp>
        <p:nvSpPr>
          <p:cNvPr id="7" name="Pladsholder til dato 6"/>
          <p:cNvSpPr>
            <a:spLocks noGrp="1"/>
          </p:cNvSpPr>
          <p:nvPr>
            <p:ph type="dt" idx="10"/>
          </p:nvPr>
        </p:nvSpPr>
        <p:spPr/>
        <p:txBody>
          <a:bodyPr/>
          <a:lstStyle/>
          <a:p>
            <a:r>
              <a:rPr lang="fo-FO" smtClean="0"/>
              <a:t>17-08-2009</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40458C"/>
              </a:solidFill>
            </a:endParaRPr>
          </a:p>
        </p:txBody>
      </p:sp>
      <p:sp>
        <p:nvSpPr>
          <p:cNvPr id="27650"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27651" name="Text Box 3"/>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84E4A96-D3B7-4E29-9926-F2E39823D62E}"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27</a:t>
            </a:fld>
            <a:endParaRPr lang="da-DK" sz="1400">
              <a:solidFill>
                <a:srgbClr val="40458C"/>
              </a:solidFill>
            </a:endParaRPr>
          </a:p>
        </p:txBody>
      </p:sp>
      <p:sp>
        <p:nvSpPr>
          <p:cNvPr id="27652" name="Text Box 4"/>
          <p:cNvSpPr txBox="1">
            <a:spLocks noChangeArrowheads="1"/>
          </p:cNvSpPr>
          <p:nvPr/>
        </p:nvSpPr>
        <p:spPr bwMode="auto">
          <a:xfrm>
            <a:off x="152400" y="685800"/>
            <a:ext cx="8382000" cy="520700"/>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2800">
                <a:solidFill>
                  <a:srgbClr val="FF0066"/>
                </a:solidFill>
                <a:latin typeface="Times New Roman" pitchFamily="18" charset="0"/>
              </a:rPr>
              <a:t>Grundleggjandi viðurskiftir</a:t>
            </a:r>
          </a:p>
        </p:txBody>
      </p:sp>
      <p:sp>
        <p:nvSpPr>
          <p:cNvPr id="27653" name="Rectangle 5"/>
          <p:cNvSpPr>
            <a:spLocks noChangeArrowheads="1"/>
          </p:cNvSpPr>
          <p:nvPr/>
        </p:nvSpPr>
        <p:spPr bwMode="auto">
          <a:xfrm>
            <a:off x="609600" y="2286000"/>
            <a:ext cx="8001000" cy="2438400"/>
          </a:xfrm>
          <a:prstGeom prst="rect">
            <a:avLst/>
          </a:prstGeom>
          <a:noFill/>
          <a:ln w="9525">
            <a:noFill/>
            <a:round/>
            <a:headEnd/>
            <a:tailEnd/>
          </a:ln>
          <a:effectLst/>
        </p:spPr>
        <p:txBody>
          <a:bodyPr lIns="90000" tIns="46800" rIns="90000" bIns="46800"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4000">
                <a:solidFill>
                  <a:srgbClr val="FF0066"/>
                </a:solidFill>
                <a:latin typeface="Times New Roman" pitchFamily="18" charset="0"/>
              </a:rPr>
              <a:t>Veiðan í 2007</a:t>
            </a:r>
          </a:p>
        </p:txBody>
      </p:sp>
      <p:sp>
        <p:nvSpPr>
          <p:cNvPr id="7" name="Pladsholder til dato 6"/>
          <p:cNvSpPr>
            <a:spLocks noGrp="1"/>
          </p:cNvSpPr>
          <p:nvPr>
            <p:ph type="dt" idx="10"/>
          </p:nvPr>
        </p:nvSpPr>
        <p:spPr/>
        <p:txBody>
          <a:bodyPr/>
          <a:lstStyle/>
          <a:p>
            <a:r>
              <a:rPr lang="fo-FO" smtClean="0"/>
              <a:t>17-08-2009</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40458C"/>
              </a:solidFill>
            </a:endParaRPr>
          </a:p>
        </p:txBody>
      </p:sp>
      <p:sp>
        <p:nvSpPr>
          <p:cNvPr id="28674"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28675" name="Text Box 3"/>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7126FCC-A45E-4F82-98C9-E26C2D3DA473}"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28</a:t>
            </a:fld>
            <a:endParaRPr lang="da-DK" sz="1400">
              <a:solidFill>
                <a:srgbClr val="40458C"/>
              </a:solidFill>
            </a:endParaRPr>
          </a:p>
        </p:txBody>
      </p:sp>
      <p:pic>
        <p:nvPicPr>
          <p:cNvPr id="28676" name="Picture 4"/>
          <p:cNvPicPr>
            <a:picLocks noChangeAspect="1" noChangeArrowheads="1"/>
          </p:cNvPicPr>
          <p:nvPr/>
        </p:nvPicPr>
        <p:blipFill>
          <a:blip r:embed="rId3" cstate="print"/>
          <a:srcRect/>
          <a:stretch>
            <a:fillRect/>
          </a:stretch>
        </p:blipFill>
        <p:spPr bwMode="auto">
          <a:xfrm>
            <a:off x="1547813" y="1341438"/>
            <a:ext cx="6477000" cy="4876800"/>
          </a:xfrm>
          <a:prstGeom prst="rect">
            <a:avLst/>
          </a:prstGeom>
          <a:noFill/>
          <a:ln w="9525">
            <a:noFill/>
            <a:round/>
            <a:headEnd/>
            <a:tailEnd/>
          </a:ln>
          <a:effectLst/>
        </p:spPr>
      </p:pic>
      <p:sp>
        <p:nvSpPr>
          <p:cNvPr id="28677" name="Rectangle 5"/>
          <p:cNvSpPr>
            <a:spLocks noChangeArrowheads="1"/>
          </p:cNvSpPr>
          <p:nvPr/>
        </p:nvSpPr>
        <p:spPr bwMode="auto">
          <a:xfrm>
            <a:off x="0" y="457200"/>
            <a:ext cx="8569325" cy="908050"/>
          </a:xfrm>
          <a:prstGeom prst="rect">
            <a:avLst/>
          </a:prstGeom>
          <a:noFill/>
          <a:ln w="9525">
            <a:noFill/>
            <a:round/>
            <a:headEnd/>
            <a:tailEnd/>
          </a:ln>
          <a:effectLst/>
        </p:spPr>
        <p:txBody>
          <a:bodyPr lIns="90000" tIns="46800" rIns="90000" bIns="46800"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a:solidFill>
                  <a:srgbClr val="FF0066"/>
                </a:solidFill>
                <a:latin typeface="Times New Roman" pitchFamily="18" charset="0"/>
              </a:rPr>
              <a:t>Vinnulig veiða eftir makreli</a:t>
            </a:r>
            <a:r>
              <a:rPr lang="fo-FO">
                <a:solidFill>
                  <a:srgbClr val="FFFFFF"/>
                </a:solidFill>
                <a:latin typeface="Times New Roman" pitchFamily="18" charset="0"/>
              </a:rPr>
              <a:t> </a:t>
            </a:r>
            <a:r>
              <a:rPr lang="fo-FO">
                <a:solidFill>
                  <a:srgbClr val="FF0066"/>
                </a:solidFill>
                <a:latin typeface="Times New Roman" pitchFamily="18" charset="0"/>
              </a:rPr>
              <a:t>1. kv. 2007</a:t>
            </a:r>
          </a:p>
        </p:txBody>
      </p:sp>
      <p:sp>
        <p:nvSpPr>
          <p:cNvPr id="28678" name="AutoShape 6"/>
          <p:cNvSpPr>
            <a:spLocks/>
          </p:cNvSpPr>
          <p:nvPr/>
        </p:nvSpPr>
        <p:spPr bwMode="auto">
          <a:xfrm>
            <a:off x="3086100" y="3330575"/>
            <a:ext cx="1333500" cy="738188"/>
          </a:xfrm>
          <a:custGeom>
            <a:avLst/>
            <a:gdLst>
              <a:gd name="T0" fmla="*/ 840 w 840"/>
              <a:gd name="T1" fmla="*/ 0 h 465"/>
              <a:gd name="T2" fmla="*/ 355 w 840"/>
              <a:gd name="T3" fmla="*/ 273 h 465"/>
              <a:gd name="T4" fmla="*/ 0 w 840"/>
              <a:gd name="T5" fmla="*/ 465 h 465"/>
              <a:gd name="T6" fmla="*/ 0 w 840"/>
              <a:gd name="T7" fmla="*/ 0 h 465"/>
              <a:gd name="T8" fmla="*/ 840 w 840"/>
              <a:gd name="T9" fmla="*/ 465 h 465"/>
            </a:gdLst>
            <a:ahLst/>
            <a:cxnLst>
              <a:cxn ang="0">
                <a:pos x="T0" y="T1"/>
              </a:cxn>
              <a:cxn ang="0">
                <a:pos x="T2" y="T3"/>
              </a:cxn>
              <a:cxn ang="0">
                <a:pos x="T4" y="T5"/>
              </a:cxn>
            </a:cxnLst>
            <a:rect l="T6" t="T7" r="T8" b="T9"/>
            <a:pathLst>
              <a:path w="840" h="465">
                <a:moveTo>
                  <a:pt x="840" y="0"/>
                </a:moveTo>
                <a:cubicBezTo>
                  <a:pt x="760" y="46"/>
                  <a:pt x="495" y="196"/>
                  <a:pt x="355" y="273"/>
                </a:cubicBezTo>
                <a:cubicBezTo>
                  <a:pt x="215" y="350"/>
                  <a:pt x="74" y="425"/>
                  <a:pt x="0" y="465"/>
                </a:cubicBezTo>
              </a:path>
            </a:pathLst>
          </a:custGeom>
          <a:noFill/>
          <a:ln w="25560">
            <a:solidFill>
              <a:srgbClr val="FF0000"/>
            </a:solidFill>
            <a:round/>
            <a:headEnd/>
            <a:tailEnd type="triangle" w="med" len="med"/>
          </a:ln>
          <a:effectLst/>
        </p:spPr>
        <p:txBody>
          <a:bodyPr wrap="none" anchor="ctr"/>
          <a:lstStyle/>
          <a:p>
            <a:endParaRPr lang="fo-FO"/>
          </a:p>
        </p:txBody>
      </p:sp>
      <p:sp>
        <p:nvSpPr>
          <p:cNvPr id="28679" name="AutoShape 7"/>
          <p:cNvSpPr>
            <a:spLocks/>
          </p:cNvSpPr>
          <p:nvPr/>
        </p:nvSpPr>
        <p:spPr bwMode="auto">
          <a:xfrm>
            <a:off x="2903538" y="3641725"/>
            <a:ext cx="838200" cy="1044575"/>
          </a:xfrm>
          <a:custGeom>
            <a:avLst/>
            <a:gdLst>
              <a:gd name="T0" fmla="*/ 528 w 528"/>
              <a:gd name="T1" fmla="*/ 0 h 658"/>
              <a:gd name="T2" fmla="*/ 288 w 528"/>
              <a:gd name="T3" fmla="*/ 140 h 658"/>
              <a:gd name="T4" fmla="*/ 0 w 528"/>
              <a:gd name="T5" fmla="*/ 658 h 658"/>
              <a:gd name="T6" fmla="*/ 0 w 528"/>
              <a:gd name="T7" fmla="*/ 0 h 658"/>
              <a:gd name="T8" fmla="*/ 528 w 528"/>
              <a:gd name="T9" fmla="*/ 658 h 658"/>
            </a:gdLst>
            <a:ahLst/>
            <a:cxnLst>
              <a:cxn ang="0">
                <a:pos x="T0" y="T1"/>
              </a:cxn>
              <a:cxn ang="0">
                <a:pos x="T2" y="T3"/>
              </a:cxn>
              <a:cxn ang="0">
                <a:pos x="T4" y="T5"/>
              </a:cxn>
            </a:cxnLst>
            <a:rect l="T6" t="T7" r="T8" b="T9"/>
            <a:pathLst>
              <a:path w="528" h="658">
                <a:moveTo>
                  <a:pt x="528" y="0"/>
                </a:moveTo>
                <a:cubicBezTo>
                  <a:pt x="488" y="23"/>
                  <a:pt x="376" y="30"/>
                  <a:pt x="288" y="140"/>
                </a:cubicBezTo>
                <a:cubicBezTo>
                  <a:pt x="200" y="250"/>
                  <a:pt x="60" y="550"/>
                  <a:pt x="0" y="658"/>
                </a:cubicBezTo>
              </a:path>
            </a:pathLst>
          </a:custGeom>
          <a:noFill/>
          <a:ln w="25560">
            <a:solidFill>
              <a:srgbClr val="FF0000"/>
            </a:solidFill>
            <a:round/>
            <a:headEnd/>
            <a:tailEnd type="triangle" w="med" len="med"/>
          </a:ln>
          <a:effectLst/>
        </p:spPr>
        <p:txBody>
          <a:bodyPr wrap="none" anchor="ctr"/>
          <a:lstStyle/>
          <a:p>
            <a:endParaRPr lang="fo-FO"/>
          </a:p>
        </p:txBody>
      </p:sp>
      <p:sp>
        <p:nvSpPr>
          <p:cNvPr id="28681" name="Text Box 9"/>
          <p:cNvSpPr txBox="1">
            <a:spLocks noChangeArrowheads="1"/>
          </p:cNvSpPr>
          <p:nvPr/>
        </p:nvSpPr>
        <p:spPr bwMode="auto">
          <a:xfrm>
            <a:off x="3781425" y="3500438"/>
            <a:ext cx="714375" cy="368300"/>
          </a:xfrm>
          <a:prstGeom prst="rect">
            <a:avLst/>
          </a:prstGeom>
          <a:solidFill>
            <a:srgbClr val="FFFFFF">
              <a:alpha val="62999"/>
            </a:srgbClr>
          </a:solid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0066"/>
                </a:solidFill>
                <a:latin typeface="Arial Black" pitchFamily="34" charset="0"/>
              </a:rPr>
              <a:t>Jan.</a:t>
            </a:r>
          </a:p>
        </p:txBody>
      </p:sp>
      <p:sp>
        <p:nvSpPr>
          <p:cNvPr id="28682" name="Text Box 10"/>
          <p:cNvSpPr txBox="1">
            <a:spLocks noChangeArrowheads="1"/>
          </p:cNvSpPr>
          <p:nvPr/>
        </p:nvSpPr>
        <p:spPr bwMode="auto">
          <a:xfrm>
            <a:off x="3205163" y="4005263"/>
            <a:ext cx="650875" cy="368300"/>
          </a:xfrm>
          <a:prstGeom prst="rect">
            <a:avLst/>
          </a:prstGeom>
          <a:solidFill>
            <a:srgbClr val="FFFFFF">
              <a:alpha val="62999"/>
            </a:srgbClr>
          </a:solid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0066"/>
                </a:solidFill>
                <a:latin typeface="Arial Black" pitchFamily="34" charset="0"/>
              </a:rPr>
              <a:t>feb.</a:t>
            </a:r>
          </a:p>
        </p:txBody>
      </p:sp>
      <p:sp>
        <p:nvSpPr>
          <p:cNvPr id="28683" name="Text Box 11"/>
          <p:cNvSpPr txBox="1">
            <a:spLocks noChangeArrowheads="1"/>
          </p:cNvSpPr>
          <p:nvPr/>
        </p:nvSpPr>
        <p:spPr bwMode="auto">
          <a:xfrm>
            <a:off x="2771775" y="5013325"/>
            <a:ext cx="879475" cy="368300"/>
          </a:xfrm>
          <a:prstGeom prst="rect">
            <a:avLst/>
          </a:prstGeom>
          <a:solidFill>
            <a:srgbClr val="FFFFFF">
              <a:alpha val="62999"/>
            </a:srgbClr>
          </a:solid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0066"/>
                </a:solidFill>
                <a:latin typeface="Arial Black" pitchFamily="34" charset="0"/>
              </a:rPr>
              <a:t>mars.</a:t>
            </a:r>
          </a:p>
        </p:txBody>
      </p:sp>
      <p:sp>
        <p:nvSpPr>
          <p:cNvPr id="28684" name="Text Box 12"/>
          <p:cNvSpPr txBox="1">
            <a:spLocks noChangeArrowheads="1"/>
          </p:cNvSpPr>
          <p:nvPr/>
        </p:nvSpPr>
        <p:spPr bwMode="auto">
          <a:xfrm>
            <a:off x="80963" y="5407025"/>
            <a:ext cx="1568450" cy="823913"/>
          </a:xfrm>
          <a:prstGeom prst="rect">
            <a:avLst/>
          </a:prstGeom>
          <a:no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9176D"/>
                </a:solidFill>
                <a:latin typeface="Times New Roman" pitchFamily="18" charset="0"/>
              </a:rPr>
              <a:t>Kelda:</a:t>
            </a:r>
          </a:p>
          <a:p>
            <a:pPr algn="l">
              <a:buClr>
                <a:srgbClr val="F9176D"/>
              </a:buClr>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9176D"/>
                </a:solidFill>
                <a:latin typeface="Times New Roman" pitchFamily="18" charset="0"/>
              </a:rPr>
              <a:t> ICES WGWIDE RAPORT 2008</a:t>
            </a:r>
          </a:p>
          <a:p>
            <a:pPr algn="l">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o-FO" sz="800">
              <a:solidFill>
                <a:srgbClr val="F9176D"/>
              </a:solidFill>
              <a:latin typeface="Times New Roman" pitchFamily="18" charset="0"/>
            </a:endParaRPr>
          </a:p>
          <a:p>
            <a:pPr algn="l">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800">
                <a:solidFill>
                  <a:srgbClr val="F9176D"/>
                </a:solidFill>
                <a:latin typeface="Times New Roman" pitchFamily="18" charset="0"/>
              </a:rPr>
              <a:t>Keldur ferðingarmynstur:</a:t>
            </a:r>
          </a:p>
          <a:p>
            <a:pPr algn="l">
              <a:buClr>
                <a:srgbClr val="F9176D"/>
              </a:buClr>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800">
                <a:solidFill>
                  <a:srgbClr val="F9176D"/>
                </a:solidFill>
                <a:latin typeface="Times New Roman" pitchFamily="18" charset="0"/>
              </a:rPr>
              <a:t> Kristian Martin Rasmussen</a:t>
            </a:r>
          </a:p>
          <a:p>
            <a:pPr algn="l">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800">
                <a:solidFill>
                  <a:srgbClr val="F9176D"/>
                </a:solidFill>
                <a:latin typeface="Times New Roman" pitchFamily="18" charset="0"/>
              </a:rPr>
              <a:t>- Arni Hansen</a:t>
            </a:r>
          </a:p>
        </p:txBody>
      </p:sp>
      <p:pic>
        <p:nvPicPr>
          <p:cNvPr id="28685" name="Picture 13"/>
          <p:cNvPicPr>
            <a:picLocks noChangeAspect="1" noChangeArrowheads="1"/>
          </p:cNvPicPr>
          <p:nvPr/>
        </p:nvPicPr>
        <p:blipFill>
          <a:blip r:embed="rId4" cstate="print"/>
          <a:srcRect/>
          <a:stretch>
            <a:fillRect/>
          </a:stretch>
        </p:blipFill>
        <p:spPr bwMode="auto">
          <a:xfrm>
            <a:off x="4114800" y="1371600"/>
            <a:ext cx="4905375" cy="752475"/>
          </a:xfrm>
          <a:prstGeom prst="rect">
            <a:avLst/>
          </a:prstGeom>
          <a:noFill/>
          <a:ln w="9525">
            <a:noFill/>
            <a:round/>
            <a:headEnd/>
            <a:tailEnd/>
          </a:ln>
          <a:effectLst/>
        </p:spPr>
      </p:pic>
      <p:sp>
        <p:nvSpPr>
          <p:cNvPr id="28688" name="Freeform 16"/>
          <p:cNvSpPr>
            <a:spLocks/>
          </p:cNvSpPr>
          <p:nvPr/>
        </p:nvSpPr>
        <p:spPr bwMode="auto">
          <a:xfrm>
            <a:off x="2339975" y="4437063"/>
            <a:ext cx="655638" cy="1536700"/>
          </a:xfrm>
          <a:custGeom>
            <a:avLst/>
            <a:gdLst/>
            <a:ahLst/>
            <a:cxnLst>
              <a:cxn ang="0">
                <a:pos x="413" y="0"/>
              </a:cxn>
              <a:cxn ang="0">
                <a:pos x="209" y="348"/>
              </a:cxn>
              <a:cxn ang="0">
                <a:pos x="218" y="951"/>
              </a:cxn>
              <a:cxn ang="0">
                <a:pos x="0" y="325"/>
              </a:cxn>
            </a:cxnLst>
            <a:rect l="0" t="0" r="r" b="b"/>
            <a:pathLst>
              <a:path w="413" h="968">
                <a:moveTo>
                  <a:pt x="413" y="0"/>
                </a:moveTo>
                <a:cubicBezTo>
                  <a:pt x="379" y="58"/>
                  <a:pt x="241" y="190"/>
                  <a:pt x="209" y="348"/>
                </a:cubicBezTo>
                <a:cubicBezTo>
                  <a:pt x="189" y="490"/>
                  <a:pt x="247" y="934"/>
                  <a:pt x="218" y="951"/>
                </a:cubicBezTo>
                <a:cubicBezTo>
                  <a:pt x="189" y="968"/>
                  <a:pt x="46" y="456"/>
                  <a:pt x="0" y="325"/>
                </a:cubicBezTo>
              </a:path>
            </a:pathLst>
          </a:custGeom>
          <a:noFill/>
          <a:ln w="25400">
            <a:solidFill>
              <a:srgbClr val="FF0000"/>
            </a:solidFill>
            <a:round/>
            <a:headEnd type="none" w="med" len="med"/>
            <a:tailEnd type="triangle" w="med" len="med"/>
          </a:ln>
          <a:effectLst/>
        </p:spPr>
        <p:txBody>
          <a:bodyPr/>
          <a:lstStyle/>
          <a:p>
            <a:endParaRPr lang="fo-FO"/>
          </a:p>
        </p:txBody>
      </p:sp>
      <p:sp>
        <p:nvSpPr>
          <p:cNvPr id="15" name="Pladsholder til dato 14"/>
          <p:cNvSpPr>
            <a:spLocks noGrp="1"/>
          </p:cNvSpPr>
          <p:nvPr>
            <p:ph type="dt" idx="10"/>
          </p:nvPr>
        </p:nvSpPr>
        <p:spPr/>
        <p:txBody>
          <a:bodyPr/>
          <a:lstStyle/>
          <a:p>
            <a:r>
              <a:rPr lang="fo-FO" smtClean="0"/>
              <a:t>17-08-2009</a:t>
            </a: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additive="repl">
                                        <p:cTn id="6" dur="1" fill="hold">
                                          <p:stCondLst>
                                            <p:cond delay="0"/>
                                          </p:stCondLst>
                                        </p:cTn>
                                        <p:tgtEl>
                                          <p:spTgt spid="28678"/>
                                        </p:tgtEl>
                                        <p:attrNameLst>
                                          <p:attrName>style.visibility</p:attrName>
                                        </p:attrNameLst>
                                      </p:cBhvr>
                                      <p:to>
                                        <p:strVal val="visible"/>
                                      </p:to>
                                    </p:set>
                                    <p:anim calcmode="lin" valueType="num">
                                      <p:cBhvr>
                                        <p:cTn id="7" dur="2000" fill="hold"/>
                                        <p:tgtEl>
                                          <p:spTgt spid="28678"/>
                                        </p:tgtEl>
                                        <p:attrNameLst>
                                          <p:attrName>ppt_x</p:attrName>
                                        </p:attrNameLst>
                                      </p:cBhvr>
                                      <p:tavLst>
                                        <p:tav tm="100000">
                                          <p:val>
                                            <p:strVal val="#ppt_x"/>
                                          </p:val>
                                        </p:tav>
                                        <p:tav>
                                          <p:val>
                                            <p:strVal val="#ppt_x"/>
                                          </p:val>
                                        </p:tav>
                                      </p:tavLst>
                                    </p:anim>
                                    <p:anim calcmode="lin" valueType="num">
                                      <p:cBhvr>
                                        <p:cTn id="8" dur="2000" fill="hold"/>
                                        <p:tgtEl>
                                          <p:spTgt spid="28678"/>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28681"/>
                                        </p:tgtEl>
                                        <p:attrNameLst>
                                          <p:attrName>style.visibility</p:attrName>
                                        </p:attrNameLst>
                                      </p:cBhvr>
                                      <p:to>
                                        <p:strVal val="visible"/>
                                      </p:to>
                                    </p:set>
                                    <p:anim calcmode="lin" valueType="num">
                                      <p:cBhvr>
                                        <p:cTn id="11" dur="2000" fill="hold"/>
                                        <p:tgtEl>
                                          <p:spTgt spid="28681"/>
                                        </p:tgtEl>
                                        <p:attrNameLst>
                                          <p:attrName>ppt_x</p:attrName>
                                        </p:attrNameLst>
                                      </p:cBhvr>
                                      <p:tavLst>
                                        <p:tav tm="100000">
                                          <p:val>
                                            <p:strVal val="#ppt_x"/>
                                          </p:val>
                                        </p:tav>
                                        <p:tav>
                                          <p:val>
                                            <p:strVal val="#ppt_x"/>
                                          </p:val>
                                        </p:tav>
                                      </p:tavLst>
                                    </p:anim>
                                    <p:anim calcmode="lin" valueType="num">
                                      <p:cBhvr>
                                        <p:cTn id="12" dur="2000" fill="hold"/>
                                        <p:tgtEl>
                                          <p:spTgt spid="28681"/>
                                        </p:tgtEl>
                                        <p:attrNameLst>
                                          <p:attrName>ppt_y</p:attrName>
                                        </p:attrNameLst>
                                      </p:cBhvr>
                                      <p:tavLst>
                                        <p:tav tm="100000">
                                          <p:val>
                                            <p:strVal val="1+#ppt_h/2"/>
                                          </p:val>
                                        </p:tav>
                                        <p:tav>
                                          <p:val>
                                            <p:strVal val="#ppt_y"/>
                                          </p:val>
                                        </p:tav>
                                      </p:tavLst>
                                    </p:anim>
                                  </p:childTnLst>
                                </p:cTn>
                              </p:par>
                            </p:childTnLst>
                          </p:cTn>
                        </p:par>
                        <p:par>
                          <p:cTn id="13" fill="hold">
                            <p:stCondLst>
                              <p:cond delay="2000"/>
                            </p:stCondLst>
                            <p:childTnLst>
                              <p:par>
                                <p:cTn id="14" presetID="2" presetClass="entr" presetSubtype="4" fill="hold" grpId="0" nodeType="afterEffect">
                                  <p:stCondLst>
                                    <p:cond delay="0"/>
                                  </p:stCondLst>
                                  <p:childTnLst>
                                    <p:set>
                                      <p:cBhvr additive="repl">
                                        <p:cTn id="15" dur="1" fill="hold">
                                          <p:stCondLst>
                                            <p:cond delay="0"/>
                                          </p:stCondLst>
                                        </p:cTn>
                                        <p:tgtEl>
                                          <p:spTgt spid="28679"/>
                                        </p:tgtEl>
                                        <p:attrNameLst>
                                          <p:attrName>style.visibility</p:attrName>
                                        </p:attrNameLst>
                                      </p:cBhvr>
                                      <p:to>
                                        <p:strVal val="visible"/>
                                      </p:to>
                                    </p:set>
                                    <p:anim calcmode="lin" valueType="num">
                                      <p:cBhvr>
                                        <p:cTn id="16" dur="2000" fill="hold"/>
                                        <p:tgtEl>
                                          <p:spTgt spid="28679"/>
                                        </p:tgtEl>
                                        <p:attrNameLst>
                                          <p:attrName>ppt_x</p:attrName>
                                        </p:attrNameLst>
                                      </p:cBhvr>
                                      <p:tavLst>
                                        <p:tav tm="100000">
                                          <p:val>
                                            <p:strVal val="#ppt_x"/>
                                          </p:val>
                                        </p:tav>
                                        <p:tav>
                                          <p:val>
                                            <p:strVal val="#ppt_x"/>
                                          </p:val>
                                        </p:tav>
                                      </p:tavLst>
                                    </p:anim>
                                    <p:anim calcmode="lin" valueType="num">
                                      <p:cBhvr>
                                        <p:cTn id="17" dur="2000" fill="hold"/>
                                        <p:tgtEl>
                                          <p:spTgt spid="28679"/>
                                        </p:tgtEl>
                                        <p:attrNameLst>
                                          <p:attrName>ppt_y</p:attrName>
                                        </p:attrNameLst>
                                      </p:cBhvr>
                                      <p:tavLst>
                                        <p:tav tm="100000">
                                          <p:val>
                                            <p:strVal val="1+#ppt_h/2"/>
                                          </p:val>
                                        </p:tav>
                                        <p:tav>
                                          <p:val>
                                            <p:strVal val="#ppt_y"/>
                                          </p:val>
                                        </p:tav>
                                      </p:tavLst>
                                    </p:anim>
                                  </p:childTnLst>
                                </p:cTn>
                              </p:par>
                              <p:par>
                                <p:cTn id="18" presetID="2" presetClass="entr" presetSubtype="4" fill="hold" nodeType="withEffect">
                                  <p:stCondLst>
                                    <p:cond delay="0"/>
                                  </p:stCondLst>
                                  <p:childTnLst>
                                    <p:set>
                                      <p:cBhvr additive="repl">
                                        <p:cTn id="19" dur="1" fill="hold">
                                          <p:stCondLst>
                                            <p:cond delay="0"/>
                                          </p:stCondLst>
                                        </p:cTn>
                                        <p:tgtEl>
                                          <p:spTgt spid="28682"/>
                                        </p:tgtEl>
                                        <p:attrNameLst>
                                          <p:attrName>style.visibility</p:attrName>
                                        </p:attrNameLst>
                                      </p:cBhvr>
                                      <p:to>
                                        <p:strVal val="visible"/>
                                      </p:to>
                                    </p:set>
                                    <p:anim calcmode="lin" valueType="num">
                                      <p:cBhvr>
                                        <p:cTn id="20" dur="2000" fill="hold"/>
                                        <p:tgtEl>
                                          <p:spTgt spid="28682"/>
                                        </p:tgtEl>
                                        <p:attrNameLst>
                                          <p:attrName>ppt_x</p:attrName>
                                        </p:attrNameLst>
                                      </p:cBhvr>
                                      <p:tavLst>
                                        <p:tav tm="100000">
                                          <p:val>
                                            <p:strVal val="#ppt_x"/>
                                          </p:val>
                                        </p:tav>
                                        <p:tav>
                                          <p:val>
                                            <p:strVal val="#ppt_x"/>
                                          </p:val>
                                        </p:tav>
                                      </p:tavLst>
                                    </p:anim>
                                    <p:anim calcmode="lin" valueType="num">
                                      <p:cBhvr>
                                        <p:cTn id="21" dur="2000" fill="hold"/>
                                        <p:tgtEl>
                                          <p:spTgt spid="28682"/>
                                        </p:tgtEl>
                                        <p:attrNameLst>
                                          <p:attrName>ppt_y</p:attrName>
                                        </p:attrNameLst>
                                      </p:cBhvr>
                                      <p:tavLst>
                                        <p:tav tm="100000">
                                          <p:val>
                                            <p:strVal val="1+#ppt_h/2"/>
                                          </p:val>
                                        </p:tav>
                                        <p:tav>
                                          <p:val>
                                            <p:strVal val="#ppt_y"/>
                                          </p:val>
                                        </p:tav>
                                      </p:tavLst>
                                    </p:anim>
                                  </p:childTnLst>
                                </p:cTn>
                              </p:par>
                              <p:par>
                                <p:cTn id="22" presetID="2" presetClass="entr" presetSubtype="4" decel="50000" fill="hold" nodeType="withEffect">
                                  <p:stCondLst>
                                    <p:cond delay="0"/>
                                  </p:stCondLst>
                                  <p:childTnLst>
                                    <p:set>
                                      <p:cBhvr additive="repl">
                                        <p:cTn id="23" dur="1" fill="hold">
                                          <p:stCondLst>
                                            <p:cond delay="0"/>
                                          </p:stCondLst>
                                        </p:cTn>
                                        <p:tgtEl>
                                          <p:spTgt spid="28683"/>
                                        </p:tgtEl>
                                        <p:attrNameLst>
                                          <p:attrName>style.visibility</p:attrName>
                                        </p:attrNameLst>
                                      </p:cBhvr>
                                      <p:to>
                                        <p:strVal val="visible"/>
                                      </p:to>
                                    </p:set>
                                    <p:anim calcmode="lin" valueType="num">
                                      <p:cBhvr>
                                        <p:cTn id="24" dur="2000" fill="hold"/>
                                        <p:tgtEl>
                                          <p:spTgt spid="28683"/>
                                        </p:tgtEl>
                                        <p:attrNameLst>
                                          <p:attrName>ppt_x</p:attrName>
                                        </p:attrNameLst>
                                      </p:cBhvr>
                                      <p:tavLst>
                                        <p:tav tm="100000">
                                          <p:val>
                                            <p:strVal val="#ppt_x"/>
                                          </p:val>
                                        </p:tav>
                                        <p:tav>
                                          <p:val>
                                            <p:strVal val="#ppt_x"/>
                                          </p:val>
                                        </p:tav>
                                      </p:tavLst>
                                    </p:anim>
                                    <p:anim calcmode="lin" valueType="num">
                                      <p:cBhvr>
                                        <p:cTn id="25" dur="2000" fill="hold"/>
                                        <p:tgtEl>
                                          <p:spTgt spid="28683"/>
                                        </p:tgtEl>
                                        <p:attrNameLst>
                                          <p:attrName>ppt_y</p:attrName>
                                        </p:attrNameLst>
                                      </p:cBhvr>
                                      <p:tavLst>
                                        <p:tav tm="100000">
                                          <p:val>
                                            <p:strVal val="1+#ppt_h/2"/>
                                          </p:val>
                                        </p:tav>
                                        <p:tav>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8688"/>
                                        </p:tgtEl>
                                        <p:attrNameLst>
                                          <p:attrName>style.visibility</p:attrName>
                                        </p:attrNameLst>
                                      </p:cBhvr>
                                      <p:to>
                                        <p:strVal val="visible"/>
                                      </p:to>
                                    </p:set>
                                    <p:anim calcmode="lin" valueType="num">
                                      <p:cBhvr additive="base">
                                        <p:cTn id="28" dur="2000" fill="hold"/>
                                        <p:tgtEl>
                                          <p:spTgt spid="28688"/>
                                        </p:tgtEl>
                                        <p:attrNameLst>
                                          <p:attrName>ppt_x</p:attrName>
                                        </p:attrNameLst>
                                      </p:cBhvr>
                                      <p:tavLst>
                                        <p:tav tm="0">
                                          <p:val>
                                            <p:strVal val="#ppt_x"/>
                                          </p:val>
                                        </p:tav>
                                        <p:tav tm="100000">
                                          <p:val>
                                            <p:strVal val="#ppt_x"/>
                                          </p:val>
                                        </p:tav>
                                      </p:tavLst>
                                    </p:anim>
                                    <p:anim calcmode="lin" valueType="num">
                                      <p:cBhvr additive="base">
                                        <p:cTn id="29" dur="2000" fill="hold"/>
                                        <p:tgtEl>
                                          <p:spTgt spid="2868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additive="repl">
                                        <p:cTn id="33" dur="1" fill="hold">
                                          <p:stCondLst>
                                            <p:cond delay="0"/>
                                          </p:stCondLst>
                                        </p:cTn>
                                        <p:tgtEl>
                                          <p:spTgt spid="28683"/>
                                        </p:tgtEl>
                                        <p:attrNameLst>
                                          <p:attrName>style.visibility</p:attrName>
                                        </p:attrNameLst>
                                      </p:cBhvr>
                                      <p:to>
                                        <p:strVal val="visible"/>
                                      </p:to>
                                    </p:set>
                                    <p:anim calcmode="lin" valueType="num">
                                      <p:cBhvr>
                                        <p:cTn id="34" dur="500" fill="hold"/>
                                        <p:tgtEl>
                                          <p:spTgt spid="28683"/>
                                        </p:tgtEl>
                                        <p:attrNameLst>
                                          <p:attrName>ppt_x</p:attrName>
                                        </p:attrNameLst>
                                      </p:cBhvr>
                                      <p:tavLst>
                                        <p:tav tm="100000">
                                          <p:val>
                                            <p:strVal val="#ppt_x"/>
                                          </p:val>
                                        </p:tav>
                                        <p:tav>
                                          <p:val>
                                            <p:strVal val="#ppt_x"/>
                                          </p:val>
                                        </p:tav>
                                      </p:tavLst>
                                    </p:anim>
                                    <p:anim calcmode="lin" valueType="num">
                                      <p:cBhvr>
                                        <p:cTn id="35" dur="500" fill="hold"/>
                                        <p:tgtEl>
                                          <p:spTgt spid="28683"/>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animBg="1"/>
      <p:bldP spid="28679" grpId="0" animBg="1"/>
      <p:bldP spid="2868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40458C"/>
              </a:solidFill>
            </a:endParaRPr>
          </a:p>
        </p:txBody>
      </p:sp>
      <p:sp>
        <p:nvSpPr>
          <p:cNvPr id="29698"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29699" name="Text Box 3"/>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4A30A9D-D3C1-407A-A230-0745889BEA38}"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29</a:t>
            </a:fld>
            <a:endParaRPr lang="da-DK" sz="1400">
              <a:solidFill>
                <a:srgbClr val="40458C"/>
              </a:solidFill>
            </a:endParaRPr>
          </a:p>
        </p:txBody>
      </p:sp>
      <p:pic>
        <p:nvPicPr>
          <p:cNvPr id="29700" name="Picture 4"/>
          <p:cNvPicPr>
            <a:picLocks noChangeAspect="1" noChangeArrowheads="1"/>
          </p:cNvPicPr>
          <p:nvPr/>
        </p:nvPicPr>
        <p:blipFill>
          <a:blip r:embed="rId3" cstate="print"/>
          <a:srcRect/>
          <a:stretch>
            <a:fillRect/>
          </a:stretch>
        </p:blipFill>
        <p:spPr bwMode="auto">
          <a:xfrm>
            <a:off x="76200" y="1905000"/>
            <a:ext cx="5638800" cy="4229100"/>
          </a:xfrm>
          <a:prstGeom prst="rect">
            <a:avLst/>
          </a:prstGeom>
          <a:noFill/>
          <a:ln w="9525">
            <a:noFill/>
            <a:round/>
            <a:headEnd/>
            <a:tailEnd/>
          </a:ln>
          <a:effectLst/>
        </p:spPr>
      </p:pic>
      <p:sp>
        <p:nvSpPr>
          <p:cNvPr id="29701" name="Rectangle 5"/>
          <p:cNvSpPr>
            <a:spLocks noChangeArrowheads="1"/>
          </p:cNvSpPr>
          <p:nvPr/>
        </p:nvSpPr>
        <p:spPr bwMode="auto">
          <a:xfrm>
            <a:off x="228600" y="533400"/>
            <a:ext cx="8077200" cy="650875"/>
          </a:xfrm>
          <a:prstGeom prst="rect">
            <a:avLst/>
          </a:prstGeom>
          <a:noFill/>
          <a:ln w="9525">
            <a:noFill/>
            <a:round/>
            <a:headEnd/>
            <a:tailEnd/>
          </a:ln>
          <a:effectLst/>
        </p:spPr>
        <p:txBody>
          <a:bodyPr lIns="90000" tIns="46800" rIns="90000" bIns="46800"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a:solidFill>
                  <a:srgbClr val="FF0066"/>
                </a:solidFill>
                <a:latin typeface="Times New Roman" pitchFamily="18" charset="0"/>
              </a:rPr>
              <a:t>Vinnulig veiða eftir makreli 2. kv. 2007</a:t>
            </a:r>
          </a:p>
        </p:txBody>
      </p:sp>
      <p:sp>
        <p:nvSpPr>
          <p:cNvPr id="29702" name="Text Box 6"/>
          <p:cNvSpPr txBox="1">
            <a:spLocks noChangeArrowheads="1"/>
          </p:cNvSpPr>
          <p:nvPr/>
        </p:nvSpPr>
        <p:spPr bwMode="auto">
          <a:xfrm>
            <a:off x="2286000" y="1447800"/>
            <a:ext cx="4648200" cy="368300"/>
          </a:xfrm>
          <a:prstGeom prst="rect">
            <a:avLst/>
          </a:prstGeom>
          <a:noFill/>
          <a:ln w="9525">
            <a:noFill/>
            <a:round/>
            <a:headEnd/>
            <a:tailEnd/>
          </a:ln>
          <a:effectLst/>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0000"/>
                </a:solidFill>
                <a:latin typeface="Times New Roman" pitchFamily="18" charset="0"/>
              </a:rPr>
              <a:t>Er makrelurin farin gjøgnum føroyskan sjógv ??</a:t>
            </a:r>
          </a:p>
        </p:txBody>
      </p:sp>
      <p:sp>
        <p:nvSpPr>
          <p:cNvPr id="29703" name="Line 7"/>
          <p:cNvSpPr>
            <a:spLocks noChangeShapeType="1"/>
          </p:cNvSpPr>
          <p:nvPr/>
        </p:nvSpPr>
        <p:spPr bwMode="auto">
          <a:xfrm>
            <a:off x="5715000" y="4038600"/>
            <a:ext cx="76200" cy="1588"/>
          </a:xfrm>
          <a:prstGeom prst="line">
            <a:avLst/>
          </a:prstGeom>
          <a:noFill/>
          <a:ln w="9525">
            <a:noFill/>
            <a:round/>
            <a:headEnd/>
            <a:tailEnd/>
          </a:ln>
          <a:effectLst/>
        </p:spPr>
        <p:txBody>
          <a:bodyPr/>
          <a:lstStyle/>
          <a:p>
            <a:endParaRPr lang="fo-FO"/>
          </a:p>
        </p:txBody>
      </p:sp>
      <p:sp>
        <p:nvSpPr>
          <p:cNvPr id="29704" name="AutoShape 8"/>
          <p:cNvSpPr>
            <a:spLocks/>
          </p:cNvSpPr>
          <p:nvPr/>
        </p:nvSpPr>
        <p:spPr bwMode="auto">
          <a:xfrm>
            <a:off x="1089025" y="3238500"/>
            <a:ext cx="307975" cy="982663"/>
          </a:xfrm>
          <a:custGeom>
            <a:avLst/>
            <a:gdLst>
              <a:gd name="T0" fmla="*/ 206 w 206"/>
              <a:gd name="T1" fmla="*/ 869 h 869"/>
              <a:gd name="T2" fmla="*/ 24 w 206"/>
              <a:gd name="T3" fmla="*/ 288 h 869"/>
              <a:gd name="T4" fmla="*/ 62 w 206"/>
              <a:gd name="T5" fmla="*/ 0 h 869"/>
              <a:gd name="T6" fmla="*/ 0 w 206"/>
              <a:gd name="T7" fmla="*/ 0 h 869"/>
              <a:gd name="T8" fmla="*/ 206 w 206"/>
              <a:gd name="T9" fmla="*/ 869 h 869"/>
            </a:gdLst>
            <a:ahLst/>
            <a:cxnLst>
              <a:cxn ang="0">
                <a:pos x="T0" y="T1"/>
              </a:cxn>
              <a:cxn ang="0">
                <a:pos x="T2" y="T3"/>
              </a:cxn>
              <a:cxn ang="0">
                <a:pos x="T4" y="T5"/>
              </a:cxn>
            </a:cxnLst>
            <a:rect l="T6" t="T7" r="T8" b="T9"/>
            <a:pathLst>
              <a:path w="206" h="869">
                <a:moveTo>
                  <a:pt x="206" y="869"/>
                </a:moveTo>
                <a:cubicBezTo>
                  <a:pt x="176" y="772"/>
                  <a:pt x="48" y="433"/>
                  <a:pt x="24" y="288"/>
                </a:cubicBezTo>
                <a:cubicBezTo>
                  <a:pt x="0" y="143"/>
                  <a:pt x="54" y="60"/>
                  <a:pt x="62" y="0"/>
                </a:cubicBezTo>
              </a:path>
            </a:pathLst>
          </a:custGeom>
          <a:noFill/>
          <a:ln w="25560">
            <a:solidFill>
              <a:srgbClr val="FF0000"/>
            </a:solidFill>
            <a:round/>
            <a:headEnd/>
            <a:tailEnd type="triangle" w="med" len="med"/>
          </a:ln>
          <a:effectLst/>
        </p:spPr>
        <p:txBody>
          <a:bodyPr wrap="none" anchor="ctr"/>
          <a:lstStyle/>
          <a:p>
            <a:endParaRPr lang="fo-FO"/>
          </a:p>
        </p:txBody>
      </p:sp>
      <p:sp>
        <p:nvSpPr>
          <p:cNvPr id="29705" name="AutoShape 9"/>
          <p:cNvSpPr>
            <a:spLocks/>
          </p:cNvSpPr>
          <p:nvPr/>
        </p:nvSpPr>
        <p:spPr bwMode="auto">
          <a:xfrm>
            <a:off x="1543050" y="3429000"/>
            <a:ext cx="71438" cy="792163"/>
          </a:xfrm>
          <a:custGeom>
            <a:avLst/>
            <a:gdLst>
              <a:gd name="T0" fmla="*/ 7 w 50"/>
              <a:gd name="T1" fmla="*/ 787 h 787"/>
              <a:gd name="T2" fmla="*/ 7 w 50"/>
              <a:gd name="T3" fmla="*/ 192 h 787"/>
              <a:gd name="T4" fmla="*/ 50 w 50"/>
              <a:gd name="T5" fmla="*/ 0 h 787"/>
              <a:gd name="T6" fmla="*/ 0 w 50"/>
              <a:gd name="T7" fmla="*/ 0 h 787"/>
              <a:gd name="T8" fmla="*/ 50 w 50"/>
              <a:gd name="T9" fmla="*/ 787 h 787"/>
            </a:gdLst>
            <a:ahLst/>
            <a:cxnLst>
              <a:cxn ang="0">
                <a:pos x="T0" y="T1"/>
              </a:cxn>
              <a:cxn ang="0">
                <a:pos x="T2" y="T3"/>
              </a:cxn>
              <a:cxn ang="0">
                <a:pos x="T4" y="T5"/>
              </a:cxn>
            </a:cxnLst>
            <a:rect l="T6" t="T7" r="T8" b="T9"/>
            <a:pathLst>
              <a:path w="50" h="787">
                <a:moveTo>
                  <a:pt x="7" y="787"/>
                </a:moveTo>
                <a:cubicBezTo>
                  <a:pt x="7" y="688"/>
                  <a:pt x="0" y="323"/>
                  <a:pt x="7" y="192"/>
                </a:cubicBezTo>
                <a:cubicBezTo>
                  <a:pt x="14" y="61"/>
                  <a:pt x="41" y="40"/>
                  <a:pt x="50" y="0"/>
                </a:cubicBezTo>
              </a:path>
            </a:pathLst>
          </a:custGeom>
          <a:noFill/>
          <a:ln w="25560">
            <a:solidFill>
              <a:srgbClr val="FF0000"/>
            </a:solidFill>
            <a:round/>
            <a:headEnd/>
            <a:tailEnd type="triangle" w="med" len="med"/>
          </a:ln>
          <a:effectLst/>
        </p:spPr>
        <p:txBody>
          <a:bodyPr wrap="none" anchor="ctr"/>
          <a:lstStyle/>
          <a:p>
            <a:endParaRPr lang="fo-FO"/>
          </a:p>
        </p:txBody>
      </p:sp>
      <p:sp>
        <p:nvSpPr>
          <p:cNvPr id="29706" name="AutoShape 10"/>
          <p:cNvSpPr>
            <a:spLocks/>
          </p:cNvSpPr>
          <p:nvPr/>
        </p:nvSpPr>
        <p:spPr bwMode="auto">
          <a:xfrm>
            <a:off x="1660525" y="2811463"/>
            <a:ext cx="1279525" cy="1357312"/>
          </a:xfrm>
          <a:custGeom>
            <a:avLst/>
            <a:gdLst>
              <a:gd name="T0" fmla="*/ 0 w 806"/>
              <a:gd name="T1" fmla="*/ 855 h 855"/>
              <a:gd name="T2" fmla="*/ 422 w 806"/>
              <a:gd name="T3" fmla="*/ 351 h 855"/>
              <a:gd name="T4" fmla="*/ 806 w 806"/>
              <a:gd name="T5" fmla="*/ 0 h 855"/>
              <a:gd name="T6" fmla="*/ 0 w 806"/>
              <a:gd name="T7" fmla="*/ 0 h 855"/>
              <a:gd name="T8" fmla="*/ 806 w 806"/>
              <a:gd name="T9" fmla="*/ 855 h 855"/>
            </a:gdLst>
            <a:ahLst/>
            <a:cxnLst>
              <a:cxn ang="0">
                <a:pos x="T0" y="T1"/>
              </a:cxn>
              <a:cxn ang="0">
                <a:pos x="T2" y="T3"/>
              </a:cxn>
              <a:cxn ang="0">
                <a:pos x="T4" y="T5"/>
              </a:cxn>
            </a:cxnLst>
            <a:rect l="T6" t="T7" r="T8" b="T9"/>
            <a:pathLst>
              <a:path w="806" h="855">
                <a:moveTo>
                  <a:pt x="0" y="855"/>
                </a:moveTo>
                <a:cubicBezTo>
                  <a:pt x="70" y="771"/>
                  <a:pt x="288" y="493"/>
                  <a:pt x="422" y="351"/>
                </a:cubicBezTo>
                <a:cubicBezTo>
                  <a:pt x="556" y="209"/>
                  <a:pt x="726" y="73"/>
                  <a:pt x="806" y="0"/>
                </a:cubicBezTo>
              </a:path>
            </a:pathLst>
          </a:custGeom>
          <a:noFill/>
          <a:ln w="25560">
            <a:solidFill>
              <a:srgbClr val="FF0000"/>
            </a:solidFill>
            <a:round/>
            <a:headEnd/>
            <a:tailEnd type="triangle" w="med" len="med"/>
          </a:ln>
          <a:effectLst/>
        </p:spPr>
        <p:txBody>
          <a:bodyPr wrap="none" anchor="ctr"/>
          <a:lstStyle/>
          <a:p>
            <a:endParaRPr lang="fo-FO"/>
          </a:p>
        </p:txBody>
      </p:sp>
      <p:sp>
        <p:nvSpPr>
          <p:cNvPr id="29707" name="Text Box 11"/>
          <p:cNvSpPr txBox="1">
            <a:spLocks noChangeArrowheads="1"/>
          </p:cNvSpPr>
          <p:nvPr/>
        </p:nvSpPr>
        <p:spPr bwMode="auto">
          <a:xfrm>
            <a:off x="250825" y="4581525"/>
            <a:ext cx="815975" cy="368300"/>
          </a:xfrm>
          <a:prstGeom prst="rect">
            <a:avLst/>
          </a:prstGeom>
          <a:solidFill>
            <a:srgbClr val="FFFFFF">
              <a:alpha val="62999"/>
            </a:srgbClr>
          </a:solid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0066"/>
                </a:solidFill>
                <a:latin typeface="Arial Black" pitchFamily="34" charset="0"/>
              </a:rPr>
              <a:t>apríl.</a:t>
            </a:r>
          </a:p>
        </p:txBody>
      </p:sp>
      <p:sp>
        <p:nvSpPr>
          <p:cNvPr id="29708" name="Text Box 12"/>
          <p:cNvSpPr txBox="1">
            <a:spLocks noChangeArrowheads="1"/>
          </p:cNvSpPr>
          <p:nvPr/>
        </p:nvSpPr>
        <p:spPr bwMode="auto">
          <a:xfrm>
            <a:off x="679450" y="3789363"/>
            <a:ext cx="1158875" cy="368300"/>
          </a:xfrm>
          <a:prstGeom prst="rect">
            <a:avLst/>
          </a:prstGeom>
          <a:solidFill>
            <a:srgbClr val="FFFFFF">
              <a:alpha val="62999"/>
            </a:srgbClr>
          </a:solid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0066"/>
                </a:solidFill>
                <a:latin typeface="Arial Black" pitchFamily="34" charset="0"/>
              </a:rPr>
              <a:t>Mai-juni</a:t>
            </a:r>
          </a:p>
        </p:txBody>
      </p:sp>
      <p:sp>
        <p:nvSpPr>
          <p:cNvPr id="29709" name="Text Box 13"/>
          <p:cNvSpPr txBox="1">
            <a:spLocks noChangeArrowheads="1"/>
          </p:cNvSpPr>
          <p:nvPr/>
        </p:nvSpPr>
        <p:spPr bwMode="auto">
          <a:xfrm>
            <a:off x="2551113" y="2708275"/>
            <a:ext cx="638175" cy="368300"/>
          </a:xfrm>
          <a:prstGeom prst="rect">
            <a:avLst/>
          </a:prstGeom>
          <a:solidFill>
            <a:srgbClr val="FFFFFF">
              <a:alpha val="62999"/>
            </a:srgbClr>
          </a:solid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0066"/>
                </a:solidFill>
                <a:latin typeface="Arial Black" pitchFamily="34" charset="0"/>
              </a:rPr>
              <a:t>juni</a:t>
            </a:r>
          </a:p>
        </p:txBody>
      </p:sp>
      <p:sp>
        <p:nvSpPr>
          <p:cNvPr id="29710" name="Text Box 14"/>
          <p:cNvSpPr txBox="1">
            <a:spLocks noChangeArrowheads="1"/>
          </p:cNvSpPr>
          <p:nvPr/>
        </p:nvSpPr>
        <p:spPr bwMode="auto">
          <a:xfrm>
            <a:off x="966788" y="3141663"/>
            <a:ext cx="638175" cy="368300"/>
          </a:xfrm>
          <a:prstGeom prst="rect">
            <a:avLst/>
          </a:prstGeom>
          <a:solidFill>
            <a:srgbClr val="FFFFFF">
              <a:alpha val="62999"/>
            </a:srgbClr>
          </a:solid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0066"/>
                </a:solidFill>
                <a:latin typeface="Arial Black" pitchFamily="34" charset="0"/>
              </a:rPr>
              <a:t>juni</a:t>
            </a:r>
          </a:p>
        </p:txBody>
      </p:sp>
      <p:sp>
        <p:nvSpPr>
          <p:cNvPr id="29711" name="Text Box 15"/>
          <p:cNvSpPr txBox="1">
            <a:spLocks noChangeArrowheads="1"/>
          </p:cNvSpPr>
          <p:nvPr/>
        </p:nvSpPr>
        <p:spPr bwMode="auto">
          <a:xfrm>
            <a:off x="1831975" y="3422650"/>
            <a:ext cx="638175" cy="368300"/>
          </a:xfrm>
          <a:prstGeom prst="rect">
            <a:avLst/>
          </a:prstGeom>
          <a:solidFill>
            <a:srgbClr val="FFFFFF">
              <a:alpha val="62999"/>
            </a:srgbClr>
          </a:solid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0066"/>
                </a:solidFill>
                <a:latin typeface="Arial Black" pitchFamily="34" charset="0"/>
              </a:rPr>
              <a:t>juni</a:t>
            </a:r>
          </a:p>
        </p:txBody>
      </p:sp>
      <p:sp>
        <p:nvSpPr>
          <p:cNvPr id="29712" name="Text Box 16"/>
          <p:cNvSpPr txBox="1">
            <a:spLocks noChangeArrowheads="1"/>
          </p:cNvSpPr>
          <p:nvPr/>
        </p:nvSpPr>
        <p:spPr bwMode="auto">
          <a:xfrm>
            <a:off x="5946775" y="5254625"/>
            <a:ext cx="1568450" cy="823913"/>
          </a:xfrm>
          <a:prstGeom prst="rect">
            <a:avLst/>
          </a:prstGeom>
          <a:no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9176D"/>
                </a:solidFill>
                <a:latin typeface="Times New Roman" pitchFamily="18" charset="0"/>
              </a:rPr>
              <a:t>Kelda:</a:t>
            </a:r>
          </a:p>
          <a:p>
            <a:pPr algn="l">
              <a:buClr>
                <a:srgbClr val="F9176D"/>
              </a:buClr>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9176D"/>
                </a:solidFill>
                <a:latin typeface="Times New Roman" pitchFamily="18" charset="0"/>
              </a:rPr>
              <a:t> ICES WGWIDE RAPORT 2008</a:t>
            </a:r>
          </a:p>
          <a:p>
            <a:pPr algn="l">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o-FO" sz="800">
              <a:solidFill>
                <a:srgbClr val="F9176D"/>
              </a:solidFill>
              <a:latin typeface="Times New Roman" pitchFamily="18" charset="0"/>
            </a:endParaRPr>
          </a:p>
          <a:p>
            <a:pPr algn="l">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800">
                <a:solidFill>
                  <a:srgbClr val="F9176D"/>
                </a:solidFill>
                <a:latin typeface="Times New Roman" pitchFamily="18" charset="0"/>
              </a:rPr>
              <a:t>Keldur ferðingarmynstur:</a:t>
            </a:r>
          </a:p>
          <a:p>
            <a:pPr algn="l">
              <a:buClr>
                <a:srgbClr val="F9176D"/>
              </a:buClr>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800">
                <a:solidFill>
                  <a:srgbClr val="F9176D"/>
                </a:solidFill>
                <a:latin typeface="Times New Roman" pitchFamily="18" charset="0"/>
              </a:rPr>
              <a:t> Kristian Martin Rasmussen</a:t>
            </a:r>
          </a:p>
          <a:p>
            <a:pPr algn="l">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800">
                <a:solidFill>
                  <a:srgbClr val="F9176D"/>
                </a:solidFill>
                <a:latin typeface="Times New Roman" pitchFamily="18" charset="0"/>
              </a:rPr>
              <a:t>- Arni Hansen</a:t>
            </a:r>
          </a:p>
        </p:txBody>
      </p:sp>
      <p:pic>
        <p:nvPicPr>
          <p:cNvPr id="29713" name="Picture 17"/>
          <p:cNvPicPr>
            <a:picLocks noChangeAspect="1" noChangeArrowheads="1"/>
          </p:cNvPicPr>
          <p:nvPr/>
        </p:nvPicPr>
        <p:blipFill>
          <a:blip r:embed="rId4" cstate="print"/>
          <a:srcRect/>
          <a:stretch>
            <a:fillRect/>
          </a:stretch>
        </p:blipFill>
        <p:spPr bwMode="auto">
          <a:xfrm>
            <a:off x="4057650" y="3200400"/>
            <a:ext cx="4933950" cy="990600"/>
          </a:xfrm>
          <a:prstGeom prst="rect">
            <a:avLst/>
          </a:prstGeom>
          <a:noFill/>
          <a:ln w="9525">
            <a:noFill/>
            <a:round/>
            <a:headEnd/>
            <a:tailEnd/>
          </a:ln>
          <a:effectLst/>
        </p:spPr>
      </p:pic>
      <p:sp>
        <p:nvSpPr>
          <p:cNvPr id="29715" name="Freeform 19"/>
          <p:cNvSpPr>
            <a:spLocks/>
          </p:cNvSpPr>
          <p:nvPr/>
        </p:nvSpPr>
        <p:spPr bwMode="auto">
          <a:xfrm>
            <a:off x="879475" y="4305300"/>
            <a:ext cx="509588" cy="1320800"/>
          </a:xfrm>
          <a:custGeom>
            <a:avLst/>
            <a:gdLst/>
            <a:ahLst/>
            <a:cxnLst>
              <a:cxn ang="0">
                <a:pos x="59" y="832"/>
              </a:cxn>
              <a:cxn ang="0">
                <a:pos x="9" y="424"/>
              </a:cxn>
              <a:cxn ang="0">
                <a:pos x="190" y="159"/>
              </a:cxn>
              <a:cxn ang="0">
                <a:pos x="321" y="0"/>
              </a:cxn>
            </a:cxnLst>
            <a:rect l="0" t="0" r="r" b="b"/>
            <a:pathLst>
              <a:path w="321" h="832">
                <a:moveTo>
                  <a:pt x="59" y="832"/>
                </a:moveTo>
                <a:cubicBezTo>
                  <a:pt x="53" y="775"/>
                  <a:pt x="0" y="551"/>
                  <a:pt x="9" y="424"/>
                </a:cubicBezTo>
                <a:cubicBezTo>
                  <a:pt x="30" y="281"/>
                  <a:pt x="142" y="231"/>
                  <a:pt x="190" y="159"/>
                </a:cubicBezTo>
                <a:cubicBezTo>
                  <a:pt x="242" y="88"/>
                  <a:pt x="299" y="35"/>
                  <a:pt x="321" y="0"/>
                </a:cubicBezTo>
              </a:path>
            </a:pathLst>
          </a:custGeom>
          <a:noFill/>
          <a:ln w="25400">
            <a:solidFill>
              <a:srgbClr val="FF0000"/>
            </a:solidFill>
            <a:round/>
            <a:headEnd type="none" w="med" len="med"/>
            <a:tailEnd type="triangle" w="med" len="med"/>
          </a:ln>
          <a:effectLst/>
        </p:spPr>
        <p:txBody>
          <a:bodyPr/>
          <a:lstStyle/>
          <a:p>
            <a:endParaRPr lang="fo-FO"/>
          </a:p>
        </p:txBody>
      </p:sp>
      <p:sp>
        <p:nvSpPr>
          <p:cNvPr id="20" name="Pladsholder til dato 19"/>
          <p:cNvSpPr>
            <a:spLocks noGrp="1"/>
          </p:cNvSpPr>
          <p:nvPr>
            <p:ph type="dt" idx="10"/>
          </p:nvPr>
        </p:nvSpPr>
        <p:spPr/>
        <p:txBody>
          <a:bodyPr/>
          <a:lstStyle/>
          <a:p>
            <a:r>
              <a:rPr lang="fo-FO" smtClean="0"/>
              <a:t>17-08-2009</a:t>
            </a: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additive="repl">
                                        <p:cTn id="6" dur="1" fill="hold">
                                          <p:stCondLst>
                                            <p:cond delay="0"/>
                                          </p:stCondLst>
                                        </p:cTn>
                                        <p:tgtEl>
                                          <p:spTgt spid="29707"/>
                                        </p:tgtEl>
                                        <p:attrNameLst>
                                          <p:attrName>style.visibility</p:attrName>
                                        </p:attrNameLst>
                                      </p:cBhvr>
                                      <p:to>
                                        <p:strVal val="visible"/>
                                      </p:to>
                                    </p:set>
                                    <p:anim calcmode="lin" valueType="num">
                                      <p:cBhvr>
                                        <p:cTn id="7" dur="2000" fill="hold"/>
                                        <p:tgtEl>
                                          <p:spTgt spid="29707"/>
                                        </p:tgtEl>
                                        <p:attrNameLst>
                                          <p:attrName>ppt_x</p:attrName>
                                        </p:attrNameLst>
                                      </p:cBhvr>
                                      <p:tavLst>
                                        <p:tav tm="100000">
                                          <p:val>
                                            <p:strVal val="#ppt_x"/>
                                          </p:val>
                                        </p:tav>
                                        <p:tav>
                                          <p:val>
                                            <p:strVal val="#ppt_x"/>
                                          </p:val>
                                        </p:tav>
                                      </p:tavLst>
                                    </p:anim>
                                    <p:anim calcmode="lin" valueType="num">
                                      <p:cBhvr>
                                        <p:cTn id="8" dur="2000" fill="hold"/>
                                        <p:tgtEl>
                                          <p:spTgt spid="29707"/>
                                        </p:tgtEl>
                                        <p:attrNameLst>
                                          <p:attrName>ppt_y</p:attrName>
                                        </p:attrNameLst>
                                      </p:cBhvr>
                                      <p:tavLst>
                                        <p:tav tm="100000">
                                          <p:val>
                                            <p:strVal val="1+#ppt_h/2"/>
                                          </p:val>
                                        </p:tav>
                                        <p:tav>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715"/>
                                        </p:tgtEl>
                                        <p:attrNameLst>
                                          <p:attrName>style.visibility</p:attrName>
                                        </p:attrNameLst>
                                      </p:cBhvr>
                                      <p:to>
                                        <p:strVal val="visible"/>
                                      </p:to>
                                    </p:set>
                                    <p:anim calcmode="lin" valueType="num">
                                      <p:cBhvr additive="base">
                                        <p:cTn id="11" dur="2000" fill="hold"/>
                                        <p:tgtEl>
                                          <p:spTgt spid="29715"/>
                                        </p:tgtEl>
                                        <p:attrNameLst>
                                          <p:attrName>ppt_x</p:attrName>
                                        </p:attrNameLst>
                                      </p:cBhvr>
                                      <p:tavLst>
                                        <p:tav tm="0">
                                          <p:val>
                                            <p:strVal val="#ppt_x"/>
                                          </p:val>
                                        </p:tav>
                                        <p:tav tm="100000">
                                          <p:val>
                                            <p:strVal val="#ppt_x"/>
                                          </p:val>
                                        </p:tav>
                                      </p:tavLst>
                                    </p:anim>
                                    <p:anim calcmode="lin" valueType="num">
                                      <p:cBhvr additive="base">
                                        <p:cTn id="12" dur="2000" fill="hold"/>
                                        <p:tgtEl>
                                          <p:spTgt spid="29715"/>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fill="hold" nodeType="afterEffect">
                                  <p:stCondLst>
                                    <p:cond delay="0"/>
                                  </p:stCondLst>
                                  <p:childTnLst>
                                    <p:set>
                                      <p:cBhvr additive="repl">
                                        <p:cTn id="15" dur="1" fill="hold">
                                          <p:stCondLst>
                                            <p:cond delay="0"/>
                                          </p:stCondLst>
                                        </p:cTn>
                                        <p:tgtEl>
                                          <p:spTgt spid="29708"/>
                                        </p:tgtEl>
                                        <p:attrNameLst>
                                          <p:attrName>style.visibility</p:attrName>
                                        </p:attrNameLst>
                                      </p:cBhvr>
                                      <p:to>
                                        <p:strVal val="visible"/>
                                      </p:to>
                                    </p:set>
                                    <p:anim calcmode="lin" valueType="num">
                                      <p:cBhvr>
                                        <p:cTn id="16" dur="500" fill="hold"/>
                                        <p:tgtEl>
                                          <p:spTgt spid="29708"/>
                                        </p:tgtEl>
                                        <p:attrNameLst>
                                          <p:attrName>ppt_x</p:attrName>
                                        </p:attrNameLst>
                                      </p:cBhvr>
                                      <p:tavLst>
                                        <p:tav tm="100000">
                                          <p:val>
                                            <p:strVal val="#ppt_x"/>
                                          </p:val>
                                        </p:tav>
                                        <p:tav>
                                          <p:val>
                                            <p:strVal val="#ppt_x"/>
                                          </p:val>
                                        </p:tav>
                                      </p:tavLst>
                                    </p:anim>
                                    <p:anim calcmode="lin" valueType="num">
                                      <p:cBhvr>
                                        <p:cTn id="17" dur="500" fill="hold"/>
                                        <p:tgtEl>
                                          <p:spTgt spid="29708"/>
                                        </p:tgtEl>
                                        <p:attrNameLst>
                                          <p:attrName>ppt_y</p:attrName>
                                        </p:attrNameLst>
                                      </p:cBhvr>
                                      <p:tavLst>
                                        <p:tav tm="100000">
                                          <p:val>
                                            <p:strVal val="1+#ppt_h/2"/>
                                          </p:val>
                                        </p:tav>
                                        <p:tav>
                                          <p:val>
                                            <p:strVal val="#ppt_y"/>
                                          </p:val>
                                        </p:tav>
                                      </p:tavLst>
                                    </p:anim>
                                  </p:childTnLst>
                                </p:cTn>
                              </p:par>
                              <p:par>
                                <p:cTn id="18" presetID="2" presetClass="entr" presetSubtype="4" fill="hold" grpId="0" nodeType="withEffect">
                                  <p:stCondLst>
                                    <p:cond delay="0"/>
                                  </p:stCondLst>
                                  <p:childTnLst>
                                    <p:set>
                                      <p:cBhvr additive="repl">
                                        <p:cTn id="19" dur="1" fill="hold">
                                          <p:stCondLst>
                                            <p:cond delay="0"/>
                                          </p:stCondLst>
                                        </p:cTn>
                                        <p:tgtEl>
                                          <p:spTgt spid="29704"/>
                                        </p:tgtEl>
                                        <p:attrNameLst>
                                          <p:attrName>style.visibility</p:attrName>
                                        </p:attrNameLst>
                                      </p:cBhvr>
                                      <p:to>
                                        <p:strVal val="visible"/>
                                      </p:to>
                                    </p:set>
                                    <p:anim calcmode="lin" valueType="num">
                                      <p:cBhvr>
                                        <p:cTn id="20" dur="2000" fill="hold"/>
                                        <p:tgtEl>
                                          <p:spTgt spid="29704"/>
                                        </p:tgtEl>
                                        <p:attrNameLst>
                                          <p:attrName>ppt_x</p:attrName>
                                        </p:attrNameLst>
                                      </p:cBhvr>
                                      <p:tavLst>
                                        <p:tav tm="100000">
                                          <p:val>
                                            <p:strVal val="#ppt_x"/>
                                          </p:val>
                                        </p:tav>
                                        <p:tav>
                                          <p:val>
                                            <p:strVal val="#ppt_x"/>
                                          </p:val>
                                        </p:tav>
                                      </p:tavLst>
                                    </p:anim>
                                    <p:anim calcmode="lin" valueType="num">
                                      <p:cBhvr>
                                        <p:cTn id="21" dur="2000" fill="hold"/>
                                        <p:tgtEl>
                                          <p:spTgt spid="29704"/>
                                        </p:tgtEl>
                                        <p:attrNameLst>
                                          <p:attrName>ppt_y</p:attrName>
                                        </p:attrNameLst>
                                      </p:cBhvr>
                                      <p:tavLst>
                                        <p:tav tm="100000">
                                          <p:val>
                                            <p:strVal val="1+#ppt_h/2"/>
                                          </p:val>
                                        </p:tav>
                                        <p:tav>
                                          <p:val>
                                            <p:strVal val="#ppt_y"/>
                                          </p:val>
                                        </p:tav>
                                      </p:tavLst>
                                    </p:anim>
                                  </p:childTnLst>
                                </p:cTn>
                              </p:par>
                              <p:par>
                                <p:cTn id="22" presetID="2" presetClass="entr" presetSubtype="4" fill="hold" grpId="0" nodeType="withEffect">
                                  <p:stCondLst>
                                    <p:cond delay="0"/>
                                  </p:stCondLst>
                                  <p:childTnLst>
                                    <p:set>
                                      <p:cBhvr additive="repl">
                                        <p:cTn id="23" dur="1" fill="hold">
                                          <p:stCondLst>
                                            <p:cond delay="0"/>
                                          </p:stCondLst>
                                        </p:cTn>
                                        <p:tgtEl>
                                          <p:spTgt spid="29705"/>
                                        </p:tgtEl>
                                        <p:attrNameLst>
                                          <p:attrName>style.visibility</p:attrName>
                                        </p:attrNameLst>
                                      </p:cBhvr>
                                      <p:to>
                                        <p:strVal val="visible"/>
                                      </p:to>
                                    </p:set>
                                    <p:anim calcmode="lin" valueType="num">
                                      <p:cBhvr>
                                        <p:cTn id="24" dur="2000" fill="hold"/>
                                        <p:tgtEl>
                                          <p:spTgt spid="29705"/>
                                        </p:tgtEl>
                                        <p:attrNameLst>
                                          <p:attrName>ppt_x</p:attrName>
                                        </p:attrNameLst>
                                      </p:cBhvr>
                                      <p:tavLst>
                                        <p:tav tm="100000">
                                          <p:val>
                                            <p:strVal val="#ppt_x"/>
                                          </p:val>
                                        </p:tav>
                                        <p:tav>
                                          <p:val>
                                            <p:strVal val="#ppt_x"/>
                                          </p:val>
                                        </p:tav>
                                      </p:tavLst>
                                    </p:anim>
                                    <p:anim calcmode="lin" valueType="num">
                                      <p:cBhvr>
                                        <p:cTn id="25" dur="2000" fill="hold"/>
                                        <p:tgtEl>
                                          <p:spTgt spid="29705"/>
                                        </p:tgtEl>
                                        <p:attrNameLst>
                                          <p:attrName>ppt_y</p:attrName>
                                        </p:attrNameLst>
                                      </p:cBhvr>
                                      <p:tavLst>
                                        <p:tav tm="100000">
                                          <p:val>
                                            <p:strVal val="1+#ppt_h/2"/>
                                          </p:val>
                                        </p:tav>
                                        <p:tav>
                                          <p:val>
                                            <p:strVal val="#ppt_y"/>
                                          </p:val>
                                        </p:tav>
                                      </p:tavLst>
                                    </p:anim>
                                  </p:childTnLst>
                                </p:cTn>
                              </p:par>
                              <p:par>
                                <p:cTn id="26" presetID="2" presetClass="entr" presetSubtype="4" fill="hold" grpId="0" nodeType="withEffect">
                                  <p:stCondLst>
                                    <p:cond delay="0"/>
                                  </p:stCondLst>
                                  <p:childTnLst>
                                    <p:set>
                                      <p:cBhvr additive="repl">
                                        <p:cTn id="27" dur="1" fill="hold">
                                          <p:stCondLst>
                                            <p:cond delay="0"/>
                                          </p:stCondLst>
                                        </p:cTn>
                                        <p:tgtEl>
                                          <p:spTgt spid="29706"/>
                                        </p:tgtEl>
                                        <p:attrNameLst>
                                          <p:attrName>style.visibility</p:attrName>
                                        </p:attrNameLst>
                                      </p:cBhvr>
                                      <p:to>
                                        <p:strVal val="visible"/>
                                      </p:to>
                                    </p:set>
                                    <p:anim calcmode="lin" valueType="num">
                                      <p:cBhvr>
                                        <p:cTn id="28" dur="2000" fill="hold"/>
                                        <p:tgtEl>
                                          <p:spTgt spid="29706"/>
                                        </p:tgtEl>
                                        <p:attrNameLst>
                                          <p:attrName>ppt_x</p:attrName>
                                        </p:attrNameLst>
                                      </p:cBhvr>
                                      <p:tavLst>
                                        <p:tav tm="100000">
                                          <p:val>
                                            <p:strVal val="#ppt_x"/>
                                          </p:val>
                                        </p:tav>
                                        <p:tav>
                                          <p:val>
                                            <p:strVal val="#ppt_x"/>
                                          </p:val>
                                        </p:tav>
                                      </p:tavLst>
                                    </p:anim>
                                    <p:anim calcmode="lin" valueType="num">
                                      <p:cBhvr>
                                        <p:cTn id="29" dur="2000" fill="hold"/>
                                        <p:tgtEl>
                                          <p:spTgt spid="29706"/>
                                        </p:tgtEl>
                                        <p:attrNameLst>
                                          <p:attrName>ppt_y</p:attrName>
                                        </p:attrNameLst>
                                      </p:cBhvr>
                                      <p:tavLst>
                                        <p:tav tm="100000">
                                          <p:val>
                                            <p:strVal val="1+#ppt_h/2"/>
                                          </p:val>
                                        </p:tav>
                                        <p:tav>
                                          <p:val>
                                            <p:strVal val="#ppt_y"/>
                                          </p:val>
                                        </p:tav>
                                      </p:tavLst>
                                    </p:anim>
                                  </p:childTnLst>
                                </p:cTn>
                              </p:par>
                              <p:par>
                                <p:cTn id="30" presetID="2" presetClass="entr" presetSubtype="4" fill="hold" nodeType="withEffect">
                                  <p:stCondLst>
                                    <p:cond delay="0"/>
                                  </p:stCondLst>
                                  <p:childTnLst>
                                    <p:set>
                                      <p:cBhvr additive="repl">
                                        <p:cTn id="31" dur="1" fill="hold">
                                          <p:stCondLst>
                                            <p:cond delay="0"/>
                                          </p:stCondLst>
                                        </p:cTn>
                                        <p:tgtEl>
                                          <p:spTgt spid="29709"/>
                                        </p:tgtEl>
                                        <p:attrNameLst>
                                          <p:attrName>style.visibility</p:attrName>
                                        </p:attrNameLst>
                                      </p:cBhvr>
                                      <p:to>
                                        <p:strVal val="visible"/>
                                      </p:to>
                                    </p:set>
                                    <p:anim calcmode="lin" valueType="num">
                                      <p:cBhvr>
                                        <p:cTn id="32" dur="2000" fill="hold"/>
                                        <p:tgtEl>
                                          <p:spTgt spid="29709"/>
                                        </p:tgtEl>
                                        <p:attrNameLst>
                                          <p:attrName>ppt_x</p:attrName>
                                        </p:attrNameLst>
                                      </p:cBhvr>
                                      <p:tavLst>
                                        <p:tav tm="100000">
                                          <p:val>
                                            <p:strVal val="#ppt_x"/>
                                          </p:val>
                                        </p:tav>
                                        <p:tav>
                                          <p:val>
                                            <p:strVal val="#ppt_x"/>
                                          </p:val>
                                        </p:tav>
                                      </p:tavLst>
                                    </p:anim>
                                    <p:anim calcmode="lin" valueType="num">
                                      <p:cBhvr>
                                        <p:cTn id="33" dur="2000" fill="hold"/>
                                        <p:tgtEl>
                                          <p:spTgt spid="29709"/>
                                        </p:tgtEl>
                                        <p:attrNameLst>
                                          <p:attrName>ppt_y</p:attrName>
                                        </p:attrNameLst>
                                      </p:cBhvr>
                                      <p:tavLst>
                                        <p:tav tm="100000">
                                          <p:val>
                                            <p:strVal val="1+#ppt_h/2"/>
                                          </p:val>
                                        </p:tav>
                                        <p:tav>
                                          <p:val>
                                            <p:strVal val="#ppt_y"/>
                                          </p:val>
                                        </p:tav>
                                      </p:tavLst>
                                    </p:anim>
                                  </p:childTnLst>
                                </p:cTn>
                              </p:par>
                              <p:par>
                                <p:cTn id="34" presetID="2" presetClass="entr" presetSubtype="4" fill="hold" nodeType="withEffect">
                                  <p:stCondLst>
                                    <p:cond delay="0"/>
                                  </p:stCondLst>
                                  <p:childTnLst>
                                    <p:set>
                                      <p:cBhvr additive="repl">
                                        <p:cTn id="35" dur="1" fill="hold">
                                          <p:stCondLst>
                                            <p:cond delay="0"/>
                                          </p:stCondLst>
                                        </p:cTn>
                                        <p:tgtEl>
                                          <p:spTgt spid="29710"/>
                                        </p:tgtEl>
                                        <p:attrNameLst>
                                          <p:attrName>style.visibility</p:attrName>
                                        </p:attrNameLst>
                                      </p:cBhvr>
                                      <p:to>
                                        <p:strVal val="visible"/>
                                      </p:to>
                                    </p:set>
                                    <p:anim calcmode="lin" valueType="num">
                                      <p:cBhvr>
                                        <p:cTn id="36" dur="2000" fill="hold"/>
                                        <p:tgtEl>
                                          <p:spTgt spid="29710"/>
                                        </p:tgtEl>
                                        <p:attrNameLst>
                                          <p:attrName>ppt_x</p:attrName>
                                        </p:attrNameLst>
                                      </p:cBhvr>
                                      <p:tavLst>
                                        <p:tav tm="100000">
                                          <p:val>
                                            <p:strVal val="#ppt_x"/>
                                          </p:val>
                                        </p:tav>
                                        <p:tav>
                                          <p:val>
                                            <p:strVal val="#ppt_x"/>
                                          </p:val>
                                        </p:tav>
                                      </p:tavLst>
                                    </p:anim>
                                    <p:anim calcmode="lin" valueType="num">
                                      <p:cBhvr>
                                        <p:cTn id="37" dur="2000" fill="hold"/>
                                        <p:tgtEl>
                                          <p:spTgt spid="29710"/>
                                        </p:tgtEl>
                                        <p:attrNameLst>
                                          <p:attrName>ppt_y</p:attrName>
                                        </p:attrNameLst>
                                      </p:cBhvr>
                                      <p:tavLst>
                                        <p:tav tm="100000">
                                          <p:val>
                                            <p:strVal val="1+#ppt_h/2"/>
                                          </p:val>
                                        </p:tav>
                                        <p:tav>
                                          <p:val>
                                            <p:strVal val="#ppt_y"/>
                                          </p:val>
                                        </p:tav>
                                      </p:tavLst>
                                    </p:anim>
                                  </p:childTnLst>
                                </p:cTn>
                              </p:par>
                              <p:par>
                                <p:cTn id="38" presetID="2" presetClass="entr" presetSubtype="4" fill="hold" nodeType="withEffect">
                                  <p:stCondLst>
                                    <p:cond delay="0"/>
                                  </p:stCondLst>
                                  <p:childTnLst>
                                    <p:set>
                                      <p:cBhvr additive="repl">
                                        <p:cTn id="39" dur="1" fill="hold">
                                          <p:stCondLst>
                                            <p:cond delay="0"/>
                                          </p:stCondLst>
                                        </p:cTn>
                                        <p:tgtEl>
                                          <p:spTgt spid="29711"/>
                                        </p:tgtEl>
                                        <p:attrNameLst>
                                          <p:attrName>style.visibility</p:attrName>
                                        </p:attrNameLst>
                                      </p:cBhvr>
                                      <p:to>
                                        <p:strVal val="visible"/>
                                      </p:to>
                                    </p:set>
                                    <p:anim calcmode="lin" valueType="num">
                                      <p:cBhvr>
                                        <p:cTn id="40" dur="2000" fill="hold"/>
                                        <p:tgtEl>
                                          <p:spTgt spid="29711"/>
                                        </p:tgtEl>
                                        <p:attrNameLst>
                                          <p:attrName>ppt_x</p:attrName>
                                        </p:attrNameLst>
                                      </p:cBhvr>
                                      <p:tavLst>
                                        <p:tav tm="100000">
                                          <p:val>
                                            <p:strVal val="#ppt_x"/>
                                          </p:val>
                                        </p:tav>
                                        <p:tav>
                                          <p:val>
                                            <p:strVal val="#ppt_x"/>
                                          </p:val>
                                        </p:tav>
                                      </p:tavLst>
                                    </p:anim>
                                    <p:anim calcmode="lin" valueType="num">
                                      <p:cBhvr>
                                        <p:cTn id="41" dur="2000" fill="hold"/>
                                        <p:tgtEl>
                                          <p:spTgt spid="29711"/>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4" grpId="0" animBg="1"/>
      <p:bldP spid="29705" grpId="0" animBg="1"/>
      <p:bldP spid="29706" grpId="0" animBg="1"/>
      <p:bldP spid="297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40458C"/>
              </a:solidFill>
            </a:endParaRPr>
          </a:p>
        </p:txBody>
      </p:sp>
      <p:sp>
        <p:nvSpPr>
          <p:cNvPr id="4098"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4099" name="Text Box 3"/>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83C6DCE-EC28-4CDF-9175-BEF663CF2E87}"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a:t>
            </a:fld>
            <a:endParaRPr lang="da-DK" sz="1400">
              <a:solidFill>
                <a:srgbClr val="40458C"/>
              </a:solidFill>
            </a:endParaRPr>
          </a:p>
        </p:txBody>
      </p:sp>
      <p:sp>
        <p:nvSpPr>
          <p:cNvPr id="4100" name="Rectangle 4"/>
          <p:cNvSpPr>
            <a:spLocks noChangeArrowheads="1"/>
          </p:cNvSpPr>
          <p:nvPr/>
        </p:nvSpPr>
        <p:spPr bwMode="auto">
          <a:xfrm>
            <a:off x="0" y="533400"/>
            <a:ext cx="9144000" cy="695325"/>
          </a:xfrm>
          <a:prstGeom prst="rect">
            <a:avLst/>
          </a:prstGeom>
          <a:noFill/>
          <a:ln w="9525">
            <a:noFill/>
            <a:round/>
            <a:headEnd/>
            <a:tailEnd/>
          </a:ln>
          <a:effectLst/>
        </p:spPr>
        <p:txBody>
          <a:bodyPr lIns="90000" tIns="46800" rIns="90000" bIns="46800"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3000">
                <a:solidFill>
                  <a:srgbClr val="FF0066"/>
                </a:solidFill>
                <a:latin typeface="Times New Roman" pitchFamily="18" charset="0"/>
              </a:rPr>
              <a:t>Tað sum vit ætla at undirbyggja við hesi framløguni er:</a:t>
            </a:r>
          </a:p>
        </p:txBody>
      </p:sp>
      <p:sp>
        <p:nvSpPr>
          <p:cNvPr id="4101" name="Text Box 5"/>
          <p:cNvSpPr txBox="1">
            <a:spLocks noChangeArrowheads="1"/>
          </p:cNvSpPr>
          <p:nvPr/>
        </p:nvSpPr>
        <p:spPr bwMode="auto">
          <a:xfrm>
            <a:off x="533400" y="1600200"/>
            <a:ext cx="7920038" cy="3681413"/>
          </a:xfrm>
          <a:prstGeom prst="rect">
            <a:avLst/>
          </a:prstGeom>
          <a:noFill/>
          <a:ln w="9525">
            <a:noFill/>
            <a:round/>
            <a:headEnd/>
            <a:tailEnd/>
          </a:ln>
          <a:effectLst/>
        </p:spPr>
        <p:txBody>
          <a:bodyPr lIns="90000" tIns="46800" rIns="90000" bIns="46800">
            <a:spAutoFit/>
          </a:bodyPr>
          <a:lstStyle/>
          <a:p>
            <a:pPr algn="l">
              <a:spcBef>
                <a:spcPts val="1125"/>
              </a:spcBef>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0066"/>
                </a:solidFill>
                <a:latin typeface="Arial Black" pitchFamily="34" charset="0"/>
              </a:rPr>
              <a:t>At ferðingarmynstri hevur broytt seg munandi síðan býtið var gjørt millum strandalondini í 1999</a:t>
            </a:r>
          </a:p>
          <a:p>
            <a:pPr algn="l">
              <a:spcBef>
                <a:spcPts val="1125"/>
              </a:spcBef>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0066"/>
                </a:solidFill>
                <a:latin typeface="Arial Black" pitchFamily="34" charset="0"/>
              </a:rPr>
              <a:t>At nøgdin av makreli í føroyskum sjóøki hevur verið vaksandi ár undan ári</a:t>
            </a:r>
          </a:p>
          <a:p>
            <a:pPr algn="l">
              <a:spcBef>
                <a:spcPts val="1125"/>
              </a:spcBef>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0066"/>
                </a:solidFill>
                <a:latin typeface="Arial Black" pitchFamily="34" charset="0"/>
              </a:rPr>
              <a:t>At stór broyting í ferðingarmynstrinum í ES- og Norskum sjóøki</a:t>
            </a:r>
          </a:p>
          <a:p>
            <a:pPr algn="l">
              <a:spcBef>
                <a:spcPts val="1125"/>
              </a:spcBef>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0066"/>
                </a:solidFill>
                <a:latin typeface="Arial Black" pitchFamily="34" charset="0"/>
              </a:rPr>
              <a:t>At avleiðingin í Norskun- og ES-sjóøki er, munandi minni nøgd av makreli </a:t>
            </a:r>
          </a:p>
          <a:p>
            <a:pPr algn="l">
              <a:spcBef>
                <a:spcPts val="1125"/>
              </a:spcBef>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0066"/>
                </a:solidFill>
                <a:latin typeface="Arial Black" pitchFamily="34" charset="0"/>
              </a:rPr>
              <a:t>At øki norðan fyri Føroyar er og mest sanlíkt altíð hevur verði stórsta fóður øki hjá uppisjóðar fiskasløgunum, makreli, sild og svartkjafti. </a:t>
            </a:r>
          </a:p>
        </p:txBody>
      </p:sp>
      <p:sp>
        <p:nvSpPr>
          <p:cNvPr id="4102" name="Text Box 6"/>
          <p:cNvSpPr txBox="1">
            <a:spLocks noChangeArrowheads="1"/>
          </p:cNvSpPr>
          <p:nvPr/>
        </p:nvSpPr>
        <p:spPr bwMode="auto">
          <a:xfrm>
            <a:off x="3638550" y="325438"/>
            <a:ext cx="1703388" cy="368300"/>
          </a:xfrm>
          <a:prstGeom prst="rect">
            <a:avLst/>
          </a:prstGeom>
          <a:noFill/>
          <a:ln w="9525">
            <a:noFill/>
            <a:round/>
            <a:headEnd/>
            <a:tailEnd/>
          </a:ln>
          <a:effec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9176D"/>
                </a:solidFill>
                <a:latin typeface="Arial Black" pitchFamily="34" charset="0"/>
              </a:rPr>
              <a:t>INNLEIÐING</a:t>
            </a:r>
          </a:p>
        </p:txBody>
      </p:sp>
      <p:sp>
        <p:nvSpPr>
          <p:cNvPr id="8" name="Pladsholder til dato 7"/>
          <p:cNvSpPr>
            <a:spLocks noGrp="1"/>
          </p:cNvSpPr>
          <p:nvPr>
            <p:ph type="dt" idx="10"/>
          </p:nvPr>
        </p:nvSpPr>
        <p:spPr/>
        <p:txBody>
          <a:bodyPr/>
          <a:lstStyle/>
          <a:p>
            <a:r>
              <a:rPr lang="fo-FO" smtClean="0"/>
              <a:t>17-08-2009</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40458C"/>
              </a:solidFill>
            </a:endParaRPr>
          </a:p>
        </p:txBody>
      </p:sp>
      <p:sp>
        <p:nvSpPr>
          <p:cNvPr id="30722"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30723" name="Text Box 3"/>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B2939F1-B06A-42B6-B8D5-4C10469282EB}"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30</a:t>
            </a:fld>
            <a:endParaRPr lang="da-DK" sz="1400">
              <a:solidFill>
                <a:srgbClr val="40458C"/>
              </a:solidFill>
            </a:endParaRPr>
          </a:p>
        </p:txBody>
      </p:sp>
      <p:pic>
        <p:nvPicPr>
          <p:cNvPr id="30724" name="Picture 4"/>
          <p:cNvPicPr>
            <a:picLocks noChangeAspect="1" noChangeArrowheads="1"/>
          </p:cNvPicPr>
          <p:nvPr/>
        </p:nvPicPr>
        <p:blipFill>
          <a:blip r:embed="rId3" cstate="print"/>
          <a:srcRect/>
          <a:stretch>
            <a:fillRect/>
          </a:stretch>
        </p:blipFill>
        <p:spPr bwMode="auto">
          <a:xfrm>
            <a:off x="1979613" y="1484313"/>
            <a:ext cx="6400800" cy="4829175"/>
          </a:xfrm>
          <a:prstGeom prst="rect">
            <a:avLst/>
          </a:prstGeom>
          <a:noFill/>
          <a:ln w="9525">
            <a:noFill/>
            <a:round/>
            <a:headEnd/>
            <a:tailEnd/>
          </a:ln>
          <a:effectLst/>
        </p:spPr>
      </p:pic>
      <p:sp>
        <p:nvSpPr>
          <p:cNvPr id="30725" name="Rectangle 5"/>
          <p:cNvSpPr>
            <a:spLocks noChangeArrowheads="1"/>
          </p:cNvSpPr>
          <p:nvPr/>
        </p:nvSpPr>
        <p:spPr bwMode="auto">
          <a:xfrm>
            <a:off x="0" y="457200"/>
            <a:ext cx="8569325" cy="836613"/>
          </a:xfrm>
          <a:prstGeom prst="rect">
            <a:avLst/>
          </a:prstGeom>
          <a:noFill/>
          <a:ln w="9525">
            <a:noFill/>
            <a:round/>
            <a:headEnd/>
            <a:tailEnd/>
          </a:ln>
          <a:effectLst/>
        </p:spPr>
        <p:txBody>
          <a:bodyPr lIns="90000" tIns="46800" rIns="90000" bIns="46800"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a:solidFill>
                  <a:srgbClr val="FF0066"/>
                </a:solidFill>
                <a:latin typeface="Times New Roman" pitchFamily="18" charset="0"/>
              </a:rPr>
              <a:t>Vinnulig veiða eftir makreli 3. kv. 2007</a:t>
            </a:r>
          </a:p>
        </p:txBody>
      </p:sp>
      <p:sp>
        <p:nvSpPr>
          <p:cNvPr id="30726" name="AutoShape 6"/>
          <p:cNvSpPr>
            <a:spLocks/>
          </p:cNvSpPr>
          <p:nvPr/>
        </p:nvSpPr>
        <p:spPr bwMode="auto">
          <a:xfrm>
            <a:off x="2852738" y="3246438"/>
            <a:ext cx="1101725" cy="661987"/>
          </a:xfrm>
          <a:custGeom>
            <a:avLst/>
            <a:gdLst>
              <a:gd name="T0" fmla="*/ 315 w 694"/>
              <a:gd name="T1" fmla="*/ 417 h 417"/>
              <a:gd name="T2" fmla="*/ 63 w 694"/>
              <a:gd name="T3" fmla="*/ 109 h 417"/>
              <a:gd name="T4" fmla="*/ 694 w 694"/>
              <a:gd name="T5" fmla="*/ 0 h 417"/>
              <a:gd name="T6" fmla="*/ 0 w 694"/>
              <a:gd name="T7" fmla="*/ 0 h 417"/>
              <a:gd name="T8" fmla="*/ 694 w 694"/>
              <a:gd name="T9" fmla="*/ 417 h 417"/>
            </a:gdLst>
            <a:ahLst/>
            <a:cxnLst>
              <a:cxn ang="0">
                <a:pos x="T0" y="T1"/>
              </a:cxn>
              <a:cxn ang="0">
                <a:pos x="T2" y="T3"/>
              </a:cxn>
              <a:cxn ang="0">
                <a:pos x="T4" y="T5"/>
              </a:cxn>
            </a:cxnLst>
            <a:rect l="T6" t="T7" r="T8" b="T9"/>
            <a:pathLst>
              <a:path w="694" h="417">
                <a:moveTo>
                  <a:pt x="315" y="417"/>
                </a:moveTo>
                <a:cubicBezTo>
                  <a:pt x="272" y="366"/>
                  <a:pt x="0" y="179"/>
                  <a:pt x="63" y="109"/>
                </a:cubicBezTo>
                <a:cubicBezTo>
                  <a:pt x="126" y="39"/>
                  <a:pt x="563" y="23"/>
                  <a:pt x="694" y="0"/>
                </a:cubicBezTo>
              </a:path>
            </a:pathLst>
          </a:custGeom>
          <a:noFill/>
          <a:ln w="25560">
            <a:solidFill>
              <a:srgbClr val="FF0000"/>
            </a:solidFill>
            <a:round/>
            <a:headEnd/>
            <a:tailEnd type="triangle" w="med" len="med"/>
          </a:ln>
          <a:effectLst/>
        </p:spPr>
        <p:txBody>
          <a:bodyPr wrap="none" anchor="ctr"/>
          <a:lstStyle/>
          <a:p>
            <a:endParaRPr lang="fo-FO"/>
          </a:p>
        </p:txBody>
      </p:sp>
      <p:sp>
        <p:nvSpPr>
          <p:cNvPr id="30727" name="AutoShape 7"/>
          <p:cNvSpPr>
            <a:spLocks/>
          </p:cNvSpPr>
          <p:nvPr/>
        </p:nvSpPr>
        <p:spPr bwMode="auto">
          <a:xfrm>
            <a:off x="3330575" y="3336925"/>
            <a:ext cx="890588" cy="392113"/>
          </a:xfrm>
          <a:custGeom>
            <a:avLst/>
            <a:gdLst>
              <a:gd name="T0" fmla="*/ 0 w 561"/>
              <a:gd name="T1" fmla="*/ 236 h 247"/>
              <a:gd name="T2" fmla="*/ 230 w 561"/>
              <a:gd name="T3" fmla="*/ 208 h 247"/>
              <a:gd name="T4" fmla="*/ 561 w 561"/>
              <a:gd name="T5" fmla="*/ 0 h 247"/>
              <a:gd name="T6" fmla="*/ 0 w 561"/>
              <a:gd name="T7" fmla="*/ 0 h 247"/>
              <a:gd name="T8" fmla="*/ 561 w 561"/>
              <a:gd name="T9" fmla="*/ 247 h 247"/>
            </a:gdLst>
            <a:ahLst/>
            <a:cxnLst>
              <a:cxn ang="0">
                <a:pos x="T0" y="T1"/>
              </a:cxn>
              <a:cxn ang="0">
                <a:pos x="T2" y="T3"/>
              </a:cxn>
              <a:cxn ang="0">
                <a:pos x="T4" y="T5"/>
              </a:cxn>
            </a:cxnLst>
            <a:rect l="T6" t="T7" r="T8" b="T9"/>
            <a:pathLst>
              <a:path w="561" h="247">
                <a:moveTo>
                  <a:pt x="0" y="236"/>
                </a:moveTo>
                <a:cubicBezTo>
                  <a:pt x="39" y="231"/>
                  <a:pt x="137" y="247"/>
                  <a:pt x="230" y="208"/>
                </a:cubicBezTo>
                <a:cubicBezTo>
                  <a:pt x="323" y="169"/>
                  <a:pt x="492" y="43"/>
                  <a:pt x="561" y="0"/>
                </a:cubicBezTo>
              </a:path>
            </a:pathLst>
          </a:custGeom>
          <a:noFill/>
          <a:ln w="25560">
            <a:solidFill>
              <a:srgbClr val="FF0000"/>
            </a:solidFill>
            <a:round/>
            <a:headEnd/>
            <a:tailEnd type="triangle" w="med" len="med"/>
          </a:ln>
          <a:effectLst/>
        </p:spPr>
        <p:txBody>
          <a:bodyPr wrap="none" anchor="ctr"/>
          <a:lstStyle/>
          <a:p>
            <a:endParaRPr lang="fo-FO"/>
          </a:p>
        </p:txBody>
      </p:sp>
      <p:sp>
        <p:nvSpPr>
          <p:cNvPr id="30728" name="Text Box 8"/>
          <p:cNvSpPr txBox="1">
            <a:spLocks noChangeArrowheads="1"/>
          </p:cNvSpPr>
          <p:nvPr/>
        </p:nvSpPr>
        <p:spPr bwMode="auto">
          <a:xfrm>
            <a:off x="1981200" y="1143000"/>
            <a:ext cx="6096000" cy="460375"/>
          </a:xfrm>
          <a:prstGeom prst="rect">
            <a:avLst/>
          </a:prstGeom>
          <a:noFill/>
          <a:ln w="9525">
            <a:noFill/>
            <a:round/>
            <a:headEnd/>
            <a:tailEnd/>
          </a:ln>
          <a:effectLst/>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a:solidFill>
                  <a:srgbClr val="FF0000"/>
                </a:solidFill>
                <a:latin typeface="Times New Roman" pitchFamily="18" charset="0"/>
              </a:rPr>
              <a:t>Nú er nógvur makrelur í føroyskum sjógvi</a:t>
            </a:r>
          </a:p>
        </p:txBody>
      </p:sp>
      <p:sp>
        <p:nvSpPr>
          <p:cNvPr id="30729" name="AutoShape 9"/>
          <p:cNvSpPr>
            <a:spLocks/>
          </p:cNvSpPr>
          <p:nvPr/>
        </p:nvSpPr>
        <p:spPr bwMode="auto">
          <a:xfrm>
            <a:off x="4191000" y="2771775"/>
            <a:ext cx="1193800" cy="977900"/>
          </a:xfrm>
          <a:custGeom>
            <a:avLst/>
            <a:gdLst>
              <a:gd name="T0" fmla="*/ 0 w 752"/>
              <a:gd name="T1" fmla="*/ 616 h 616"/>
              <a:gd name="T2" fmla="*/ 216 w 752"/>
              <a:gd name="T3" fmla="*/ 308 h 616"/>
              <a:gd name="T4" fmla="*/ 691 w 752"/>
              <a:gd name="T5" fmla="*/ 1 h 616"/>
              <a:gd name="T6" fmla="*/ 581 w 752"/>
              <a:gd name="T7" fmla="*/ 299 h 616"/>
              <a:gd name="T8" fmla="*/ 0 w 752"/>
              <a:gd name="T9" fmla="*/ 0 h 616"/>
              <a:gd name="T10" fmla="*/ 752 w 752"/>
              <a:gd name="T11" fmla="*/ 616 h 616"/>
            </a:gdLst>
            <a:ahLst/>
            <a:cxnLst>
              <a:cxn ang="0">
                <a:pos x="T0" y="T1"/>
              </a:cxn>
              <a:cxn ang="0">
                <a:pos x="T2" y="T3"/>
              </a:cxn>
              <a:cxn ang="0">
                <a:pos x="T4" y="T5"/>
              </a:cxn>
              <a:cxn ang="0">
                <a:pos x="T6" y="T7"/>
              </a:cxn>
            </a:cxnLst>
            <a:rect l="T8" t="T9" r="T10" b="T11"/>
            <a:pathLst>
              <a:path w="752" h="616">
                <a:moveTo>
                  <a:pt x="0" y="616"/>
                </a:moveTo>
                <a:cubicBezTo>
                  <a:pt x="36" y="564"/>
                  <a:pt x="101" y="410"/>
                  <a:pt x="216" y="308"/>
                </a:cubicBezTo>
                <a:cubicBezTo>
                  <a:pt x="331" y="206"/>
                  <a:pt x="630" y="2"/>
                  <a:pt x="691" y="1"/>
                </a:cubicBezTo>
                <a:cubicBezTo>
                  <a:pt x="752" y="0"/>
                  <a:pt x="604" y="237"/>
                  <a:pt x="581" y="299"/>
                </a:cubicBezTo>
              </a:path>
            </a:pathLst>
          </a:custGeom>
          <a:noFill/>
          <a:ln w="25560">
            <a:solidFill>
              <a:srgbClr val="FF0000"/>
            </a:solidFill>
            <a:round/>
            <a:headEnd/>
            <a:tailEnd type="triangle" w="med" len="med"/>
          </a:ln>
          <a:effectLst/>
        </p:spPr>
        <p:txBody>
          <a:bodyPr wrap="none" anchor="ctr"/>
          <a:lstStyle/>
          <a:p>
            <a:endParaRPr lang="fo-FO"/>
          </a:p>
        </p:txBody>
      </p:sp>
      <p:sp>
        <p:nvSpPr>
          <p:cNvPr id="30730" name="Text Box 10"/>
          <p:cNvSpPr txBox="1">
            <a:spLocks noChangeArrowheads="1"/>
          </p:cNvSpPr>
          <p:nvPr/>
        </p:nvSpPr>
        <p:spPr bwMode="auto">
          <a:xfrm>
            <a:off x="0" y="3581400"/>
            <a:ext cx="1928813" cy="917575"/>
          </a:xfrm>
          <a:prstGeom prst="rect">
            <a:avLst/>
          </a:prstGeom>
          <a:noFill/>
          <a:ln w="9525">
            <a:noFill/>
            <a:round/>
            <a:headEnd/>
            <a:tailEnd/>
          </a:ln>
          <a:effectLst/>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0000"/>
                </a:solidFill>
                <a:latin typeface="Times New Roman" pitchFamily="18" charset="0"/>
              </a:rPr>
              <a:t>Er makrelurin farin gjøgnum føroyskan sjógv</a:t>
            </a:r>
          </a:p>
        </p:txBody>
      </p:sp>
      <p:sp>
        <p:nvSpPr>
          <p:cNvPr id="30731" name="AutoShape 11"/>
          <p:cNvSpPr>
            <a:spLocks/>
          </p:cNvSpPr>
          <p:nvPr/>
        </p:nvSpPr>
        <p:spPr bwMode="auto">
          <a:xfrm>
            <a:off x="3641725" y="2957513"/>
            <a:ext cx="1485900" cy="539750"/>
          </a:xfrm>
          <a:custGeom>
            <a:avLst/>
            <a:gdLst>
              <a:gd name="T0" fmla="*/ 0 w 936"/>
              <a:gd name="T1" fmla="*/ 263 h 340"/>
              <a:gd name="T2" fmla="*/ 231 w 936"/>
              <a:gd name="T3" fmla="*/ 254 h 340"/>
              <a:gd name="T4" fmla="*/ 701 w 936"/>
              <a:gd name="T5" fmla="*/ 14 h 340"/>
              <a:gd name="T6" fmla="*/ 936 w 936"/>
              <a:gd name="T7" fmla="*/ 340 h 340"/>
              <a:gd name="T8" fmla="*/ 0 w 936"/>
              <a:gd name="T9" fmla="*/ 0 h 340"/>
              <a:gd name="T10" fmla="*/ 936 w 936"/>
              <a:gd name="T11" fmla="*/ 340 h 340"/>
            </a:gdLst>
            <a:ahLst/>
            <a:cxnLst>
              <a:cxn ang="0">
                <a:pos x="T0" y="T1"/>
              </a:cxn>
              <a:cxn ang="0">
                <a:pos x="T2" y="T3"/>
              </a:cxn>
              <a:cxn ang="0">
                <a:pos x="T4" y="T5"/>
              </a:cxn>
              <a:cxn ang="0">
                <a:pos x="T6" y="T7"/>
              </a:cxn>
            </a:cxnLst>
            <a:rect l="T8" t="T9" r="T10" b="T11"/>
            <a:pathLst>
              <a:path w="936" h="340">
                <a:moveTo>
                  <a:pt x="0" y="263"/>
                </a:moveTo>
                <a:cubicBezTo>
                  <a:pt x="38" y="261"/>
                  <a:pt x="114" y="295"/>
                  <a:pt x="231" y="254"/>
                </a:cubicBezTo>
                <a:cubicBezTo>
                  <a:pt x="348" y="213"/>
                  <a:pt x="584" y="0"/>
                  <a:pt x="701" y="14"/>
                </a:cubicBezTo>
                <a:cubicBezTo>
                  <a:pt x="818" y="28"/>
                  <a:pt x="887" y="272"/>
                  <a:pt x="936" y="340"/>
                </a:cubicBezTo>
              </a:path>
            </a:pathLst>
          </a:custGeom>
          <a:noFill/>
          <a:ln w="25560">
            <a:solidFill>
              <a:srgbClr val="FF0000"/>
            </a:solidFill>
            <a:round/>
            <a:headEnd/>
            <a:tailEnd type="triangle" w="med" len="med"/>
          </a:ln>
          <a:effectLst/>
        </p:spPr>
        <p:txBody>
          <a:bodyPr wrap="none" anchor="ctr"/>
          <a:lstStyle/>
          <a:p>
            <a:endParaRPr lang="fo-FO"/>
          </a:p>
        </p:txBody>
      </p:sp>
      <p:sp>
        <p:nvSpPr>
          <p:cNvPr id="30732" name="Text Box 12"/>
          <p:cNvSpPr txBox="1">
            <a:spLocks noChangeArrowheads="1"/>
          </p:cNvSpPr>
          <p:nvPr/>
        </p:nvSpPr>
        <p:spPr bwMode="auto">
          <a:xfrm>
            <a:off x="3175000" y="3111500"/>
            <a:ext cx="852488" cy="306388"/>
          </a:xfrm>
          <a:prstGeom prst="rect">
            <a:avLst/>
          </a:prstGeom>
          <a:solidFill>
            <a:srgbClr val="FFFFFF">
              <a:alpha val="62999"/>
            </a:srgbClr>
          </a:solid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400" b="1">
                <a:solidFill>
                  <a:srgbClr val="FF0000"/>
                </a:solidFill>
                <a:latin typeface="Times New Roman" pitchFamily="18" charset="0"/>
              </a:rPr>
              <a:t>Juli-aug.</a:t>
            </a:r>
          </a:p>
        </p:txBody>
      </p:sp>
      <p:sp>
        <p:nvSpPr>
          <p:cNvPr id="30733" name="Text Box 13"/>
          <p:cNvSpPr txBox="1">
            <a:spLocks noChangeArrowheads="1"/>
          </p:cNvSpPr>
          <p:nvPr/>
        </p:nvSpPr>
        <p:spPr bwMode="auto">
          <a:xfrm>
            <a:off x="4354513" y="3184525"/>
            <a:ext cx="852487" cy="306388"/>
          </a:xfrm>
          <a:prstGeom prst="rect">
            <a:avLst/>
          </a:prstGeom>
          <a:solidFill>
            <a:srgbClr val="FFFFFF">
              <a:alpha val="62999"/>
            </a:srgbClr>
          </a:solid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400" b="1">
                <a:solidFill>
                  <a:srgbClr val="FF0066"/>
                </a:solidFill>
                <a:latin typeface="Times New Roman" pitchFamily="18" charset="0"/>
              </a:rPr>
              <a:t>Juli-aug.</a:t>
            </a:r>
          </a:p>
        </p:txBody>
      </p:sp>
      <p:sp>
        <p:nvSpPr>
          <p:cNvPr id="30734" name="Text Box 14"/>
          <p:cNvSpPr txBox="1">
            <a:spLocks noChangeArrowheads="1"/>
          </p:cNvSpPr>
          <p:nvPr/>
        </p:nvSpPr>
        <p:spPr bwMode="auto">
          <a:xfrm>
            <a:off x="4946650" y="2679700"/>
            <a:ext cx="469900" cy="306388"/>
          </a:xfrm>
          <a:prstGeom prst="rect">
            <a:avLst/>
          </a:prstGeom>
          <a:solidFill>
            <a:srgbClr val="FFFFFF">
              <a:alpha val="62999"/>
            </a:srgbClr>
          </a:solid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400" b="1">
                <a:solidFill>
                  <a:srgbClr val="FF0000"/>
                </a:solidFill>
                <a:latin typeface="Times New Roman" pitchFamily="18" charset="0"/>
              </a:rPr>
              <a:t>Juli</a:t>
            </a:r>
          </a:p>
        </p:txBody>
      </p:sp>
      <p:sp>
        <p:nvSpPr>
          <p:cNvPr id="30735" name="Text Box 15"/>
          <p:cNvSpPr txBox="1">
            <a:spLocks noChangeArrowheads="1"/>
          </p:cNvSpPr>
          <p:nvPr/>
        </p:nvSpPr>
        <p:spPr bwMode="auto">
          <a:xfrm>
            <a:off x="7092950" y="2536825"/>
            <a:ext cx="1214438" cy="520700"/>
          </a:xfrm>
          <a:prstGeom prst="rect">
            <a:avLst/>
          </a:prstGeom>
          <a:solidFill>
            <a:srgbClr val="FFFFFF">
              <a:alpha val="64999"/>
            </a:srgbClr>
          </a:solid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400">
                <a:solidFill>
                  <a:srgbClr val="FF0000"/>
                </a:solidFill>
                <a:latin typeface="Times New Roman" pitchFamily="18" charset="0"/>
              </a:rPr>
              <a:t>Byrja at fiska</a:t>
            </a:r>
          </a:p>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400">
                <a:solidFill>
                  <a:srgbClr val="FF0000"/>
                </a:solidFill>
                <a:latin typeface="Times New Roman" pitchFamily="18" charset="0"/>
              </a:rPr>
              <a:t>Uml. 10. Sept.</a:t>
            </a:r>
          </a:p>
        </p:txBody>
      </p:sp>
      <p:sp>
        <p:nvSpPr>
          <p:cNvPr id="30736" name="Line 16"/>
          <p:cNvSpPr>
            <a:spLocks noChangeShapeType="1"/>
          </p:cNvSpPr>
          <p:nvPr/>
        </p:nvSpPr>
        <p:spPr bwMode="auto">
          <a:xfrm flipH="1">
            <a:off x="5794375" y="2852738"/>
            <a:ext cx="1227138" cy="720725"/>
          </a:xfrm>
          <a:prstGeom prst="line">
            <a:avLst/>
          </a:prstGeom>
          <a:noFill/>
          <a:ln w="28440">
            <a:solidFill>
              <a:srgbClr val="FF0066"/>
            </a:solidFill>
            <a:miter lim="800000"/>
            <a:headEnd/>
            <a:tailEnd type="triangle" w="med" len="med"/>
          </a:ln>
          <a:effectLst/>
        </p:spPr>
        <p:txBody>
          <a:bodyPr/>
          <a:lstStyle/>
          <a:p>
            <a:endParaRPr lang="fo-FO"/>
          </a:p>
        </p:txBody>
      </p:sp>
      <p:sp>
        <p:nvSpPr>
          <p:cNvPr id="30737" name="Text Box 17"/>
          <p:cNvSpPr txBox="1">
            <a:spLocks noChangeArrowheads="1"/>
          </p:cNvSpPr>
          <p:nvPr/>
        </p:nvSpPr>
        <p:spPr bwMode="auto">
          <a:xfrm>
            <a:off x="246063" y="2270125"/>
            <a:ext cx="1652587" cy="733425"/>
          </a:xfrm>
          <a:prstGeom prst="rect">
            <a:avLst/>
          </a:prstGeom>
          <a:no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400">
                <a:solidFill>
                  <a:srgbClr val="FF0000"/>
                </a:solidFill>
                <a:latin typeface="Times New Roman" pitchFamily="18" charset="0"/>
              </a:rPr>
              <a:t>Íslendingar landaðu</a:t>
            </a:r>
          </a:p>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400">
                <a:solidFill>
                  <a:srgbClr val="FF0000"/>
                </a:solidFill>
                <a:latin typeface="Times New Roman" pitchFamily="18" charset="0"/>
              </a:rPr>
              <a:t>seinasti túrur Í fjørð</a:t>
            </a:r>
            <a:r>
              <a:rPr lang="da-DK" sz="1400">
                <a:solidFill>
                  <a:srgbClr val="FF0000"/>
                </a:solidFill>
                <a:latin typeface="Times New Roman" pitchFamily="18" charset="0"/>
              </a:rPr>
              <a:t> </a:t>
            </a:r>
          </a:p>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400">
                <a:solidFill>
                  <a:srgbClr val="FF0000"/>
                </a:solidFill>
                <a:latin typeface="Times New Roman" pitchFamily="18" charset="0"/>
              </a:rPr>
              <a:t>2. Sept. Av makreli</a:t>
            </a:r>
          </a:p>
        </p:txBody>
      </p:sp>
      <p:sp>
        <p:nvSpPr>
          <p:cNvPr id="30738" name="Line 18"/>
          <p:cNvSpPr>
            <a:spLocks noChangeShapeType="1"/>
          </p:cNvSpPr>
          <p:nvPr/>
        </p:nvSpPr>
        <p:spPr bwMode="auto">
          <a:xfrm>
            <a:off x="1908175" y="2636838"/>
            <a:ext cx="1584325" cy="431800"/>
          </a:xfrm>
          <a:prstGeom prst="line">
            <a:avLst/>
          </a:prstGeom>
          <a:noFill/>
          <a:ln w="28440">
            <a:solidFill>
              <a:srgbClr val="FF0066"/>
            </a:solidFill>
            <a:miter lim="800000"/>
            <a:headEnd/>
            <a:tailEnd type="triangle" w="med" len="med"/>
          </a:ln>
          <a:effectLst/>
        </p:spPr>
        <p:txBody>
          <a:bodyPr/>
          <a:lstStyle/>
          <a:p>
            <a:endParaRPr lang="fo-FO"/>
          </a:p>
        </p:txBody>
      </p:sp>
      <p:sp>
        <p:nvSpPr>
          <p:cNvPr id="30739" name="Text Box 19"/>
          <p:cNvSpPr txBox="1">
            <a:spLocks noChangeArrowheads="1"/>
          </p:cNvSpPr>
          <p:nvPr/>
        </p:nvSpPr>
        <p:spPr bwMode="auto">
          <a:xfrm>
            <a:off x="77788" y="5383213"/>
            <a:ext cx="1924050" cy="1008062"/>
          </a:xfrm>
          <a:prstGeom prst="rect">
            <a:avLst/>
          </a:prstGeom>
          <a:no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000">
                <a:solidFill>
                  <a:srgbClr val="F9176D"/>
                </a:solidFill>
                <a:latin typeface="Times New Roman" pitchFamily="18" charset="0"/>
              </a:rPr>
              <a:t>Kelda:</a:t>
            </a:r>
          </a:p>
          <a:p>
            <a:pPr algn="l">
              <a:buClr>
                <a:srgbClr val="F9176D"/>
              </a:buClr>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000">
                <a:solidFill>
                  <a:srgbClr val="F9176D"/>
                </a:solidFill>
                <a:latin typeface="Times New Roman" pitchFamily="18" charset="0"/>
              </a:rPr>
              <a:t> ICES WGWIDE RAPORT 2008</a:t>
            </a:r>
          </a:p>
          <a:p>
            <a:pPr algn="l">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o-FO" sz="1000">
              <a:solidFill>
                <a:srgbClr val="F9176D"/>
              </a:solidFill>
              <a:latin typeface="Times New Roman" pitchFamily="18" charset="0"/>
            </a:endParaRPr>
          </a:p>
          <a:p>
            <a:pPr algn="l">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000">
                <a:solidFill>
                  <a:srgbClr val="F9176D"/>
                </a:solidFill>
                <a:latin typeface="Times New Roman" pitchFamily="18" charset="0"/>
              </a:rPr>
              <a:t>Keldur ferðingarmynstur:</a:t>
            </a:r>
          </a:p>
          <a:p>
            <a:pPr algn="l">
              <a:buClr>
                <a:srgbClr val="F9176D"/>
              </a:buClr>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000">
                <a:solidFill>
                  <a:srgbClr val="F9176D"/>
                </a:solidFill>
                <a:latin typeface="Times New Roman" pitchFamily="18" charset="0"/>
              </a:rPr>
              <a:t> Kristian Martin Rasmussen</a:t>
            </a:r>
          </a:p>
          <a:p>
            <a:pPr algn="l">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000">
                <a:solidFill>
                  <a:srgbClr val="F9176D"/>
                </a:solidFill>
                <a:latin typeface="Times New Roman" pitchFamily="18" charset="0"/>
              </a:rPr>
              <a:t>- Arni Hansen</a:t>
            </a:r>
          </a:p>
        </p:txBody>
      </p:sp>
      <p:pic>
        <p:nvPicPr>
          <p:cNvPr id="30740" name="Picture 20"/>
          <p:cNvPicPr>
            <a:picLocks noChangeAspect="1" noChangeArrowheads="1"/>
          </p:cNvPicPr>
          <p:nvPr/>
        </p:nvPicPr>
        <p:blipFill>
          <a:blip r:embed="rId4" cstate="print"/>
          <a:srcRect/>
          <a:stretch>
            <a:fillRect/>
          </a:stretch>
        </p:blipFill>
        <p:spPr bwMode="auto">
          <a:xfrm>
            <a:off x="2209800" y="5148263"/>
            <a:ext cx="4724400" cy="966787"/>
          </a:xfrm>
          <a:prstGeom prst="rect">
            <a:avLst/>
          </a:prstGeom>
          <a:noFill/>
          <a:ln w="9525">
            <a:noFill/>
            <a:round/>
            <a:headEnd/>
            <a:tailEnd/>
          </a:ln>
          <a:effectLst/>
        </p:spPr>
      </p:pic>
      <p:sp>
        <p:nvSpPr>
          <p:cNvPr id="22" name="Pladsholder til dato 21"/>
          <p:cNvSpPr>
            <a:spLocks noGrp="1"/>
          </p:cNvSpPr>
          <p:nvPr>
            <p:ph type="dt" idx="10"/>
          </p:nvPr>
        </p:nvSpPr>
        <p:spPr/>
        <p:txBody>
          <a:bodyPr/>
          <a:lstStyle/>
          <a:p>
            <a:r>
              <a:rPr lang="fo-FO" smtClean="0"/>
              <a:t>17-08-2009</a:t>
            </a: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additive="repl">
                                        <p:cTn id="6" dur="1" fill="hold">
                                          <p:stCondLst>
                                            <p:cond delay="0"/>
                                          </p:stCondLst>
                                        </p:cTn>
                                        <p:tgtEl>
                                          <p:spTgt spid="30732"/>
                                        </p:tgtEl>
                                        <p:attrNameLst>
                                          <p:attrName>style.visibility</p:attrName>
                                        </p:attrNameLst>
                                      </p:cBhvr>
                                      <p:to>
                                        <p:strVal val="visible"/>
                                      </p:to>
                                    </p:set>
                                    <p:anim calcmode="lin" valueType="num">
                                      <p:cBhvr>
                                        <p:cTn id="7" dur="500" fill="hold"/>
                                        <p:tgtEl>
                                          <p:spTgt spid="30732"/>
                                        </p:tgtEl>
                                        <p:attrNameLst>
                                          <p:attrName>ppt_x</p:attrName>
                                        </p:attrNameLst>
                                      </p:cBhvr>
                                      <p:tavLst>
                                        <p:tav tm="100000">
                                          <p:val>
                                            <p:strVal val="#ppt_x"/>
                                          </p:val>
                                        </p:tav>
                                        <p:tav>
                                          <p:val>
                                            <p:strVal val="#ppt_x"/>
                                          </p:val>
                                        </p:tav>
                                      </p:tavLst>
                                    </p:anim>
                                    <p:anim calcmode="lin" valueType="num">
                                      <p:cBhvr>
                                        <p:cTn id="8" dur="500" fill="hold"/>
                                        <p:tgtEl>
                                          <p:spTgt spid="30732"/>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30733"/>
                                        </p:tgtEl>
                                        <p:attrNameLst>
                                          <p:attrName>style.visibility</p:attrName>
                                        </p:attrNameLst>
                                      </p:cBhvr>
                                      <p:to>
                                        <p:strVal val="visible"/>
                                      </p:to>
                                    </p:set>
                                    <p:anim calcmode="lin" valueType="num">
                                      <p:cBhvr>
                                        <p:cTn id="11" dur="1000" fill="hold"/>
                                        <p:tgtEl>
                                          <p:spTgt spid="30733"/>
                                        </p:tgtEl>
                                        <p:attrNameLst>
                                          <p:attrName>ppt_x</p:attrName>
                                        </p:attrNameLst>
                                      </p:cBhvr>
                                      <p:tavLst>
                                        <p:tav tm="100000">
                                          <p:val>
                                            <p:strVal val="#ppt_x"/>
                                          </p:val>
                                        </p:tav>
                                        <p:tav>
                                          <p:val>
                                            <p:strVal val="#ppt_x"/>
                                          </p:val>
                                        </p:tav>
                                      </p:tavLst>
                                    </p:anim>
                                    <p:anim calcmode="lin" valueType="num">
                                      <p:cBhvr>
                                        <p:cTn id="12" dur="1000" fill="hold"/>
                                        <p:tgtEl>
                                          <p:spTgt spid="30733"/>
                                        </p:tgtEl>
                                        <p:attrNameLst>
                                          <p:attrName>ppt_y</p:attrName>
                                        </p:attrNameLst>
                                      </p:cBhvr>
                                      <p:tavLst>
                                        <p:tav tm="100000">
                                          <p:val>
                                            <p:strVal val="1+#ppt_h/2"/>
                                          </p:val>
                                        </p:tav>
                                        <p:tav>
                                          <p:val>
                                            <p:strVal val="#ppt_y"/>
                                          </p:val>
                                        </p:tav>
                                      </p:tavLst>
                                    </p:anim>
                                  </p:childTnLst>
                                </p:cTn>
                              </p:par>
                              <p:par>
                                <p:cTn id="13" presetID="2" presetClass="entr" presetSubtype="4" fill="hold" nodeType="withEffect">
                                  <p:stCondLst>
                                    <p:cond delay="0"/>
                                  </p:stCondLst>
                                  <p:childTnLst>
                                    <p:set>
                                      <p:cBhvr additive="repl">
                                        <p:cTn id="14" dur="1" fill="hold">
                                          <p:stCondLst>
                                            <p:cond delay="0"/>
                                          </p:stCondLst>
                                        </p:cTn>
                                        <p:tgtEl>
                                          <p:spTgt spid="30734"/>
                                        </p:tgtEl>
                                        <p:attrNameLst>
                                          <p:attrName>style.visibility</p:attrName>
                                        </p:attrNameLst>
                                      </p:cBhvr>
                                      <p:to>
                                        <p:strVal val="visible"/>
                                      </p:to>
                                    </p:set>
                                    <p:anim calcmode="lin" valueType="num">
                                      <p:cBhvr>
                                        <p:cTn id="15" dur="1000" fill="hold"/>
                                        <p:tgtEl>
                                          <p:spTgt spid="30734"/>
                                        </p:tgtEl>
                                        <p:attrNameLst>
                                          <p:attrName>ppt_x</p:attrName>
                                        </p:attrNameLst>
                                      </p:cBhvr>
                                      <p:tavLst>
                                        <p:tav tm="100000">
                                          <p:val>
                                            <p:strVal val="#ppt_x"/>
                                          </p:val>
                                        </p:tav>
                                        <p:tav>
                                          <p:val>
                                            <p:strVal val="#ppt_x"/>
                                          </p:val>
                                        </p:tav>
                                      </p:tavLst>
                                    </p:anim>
                                    <p:anim calcmode="lin" valueType="num">
                                      <p:cBhvr>
                                        <p:cTn id="16" dur="1000" fill="hold"/>
                                        <p:tgtEl>
                                          <p:spTgt spid="30734"/>
                                        </p:tgtEl>
                                        <p:attrNameLst>
                                          <p:attrName>ppt_y</p:attrName>
                                        </p:attrNameLst>
                                      </p:cBhvr>
                                      <p:tavLst>
                                        <p:tav tm="100000">
                                          <p:val>
                                            <p:strVal val="1+#ppt_h/2"/>
                                          </p:val>
                                        </p:tav>
                                        <p:tav>
                                          <p:val>
                                            <p:strVal val="#ppt_y"/>
                                          </p:val>
                                        </p:tav>
                                      </p:tavLst>
                                    </p:anim>
                                  </p:childTnLst>
                                </p:cTn>
                              </p:par>
                            </p:childTnLst>
                          </p:cTn>
                        </p:par>
                        <p:par>
                          <p:cTn id="17" fill="hold">
                            <p:stCondLst>
                              <p:cond delay="1000"/>
                            </p:stCondLst>
                            <p:childTnLst>
                              <p:par>
                                <p:cTn id="18" presetID="2" presetClass="entr" presetSubtype="4" fill="hold" nodeType="afterEffect">
                                  <p:stCondLst>
                                    <p:cond delay="0"/>
                                  </p:stCondLst>
                                  <p:childTnLst>
                                    <p:set>
                                      <p:cBhvr additive="repl">
                                        <p:cTn id="19" dur="1" fill="hold">
                                          <p:stCondLst>
                                            <p:cond delay="0"/>
                                          </p:stCondLst>
                                        </p:cTn>
                                        <p:tgtEl>
                                          <p:spTgt spid="30735"/>
                                        </p:tgtEl>
                                        <p:attrNameLst>
                                          <p:attrName>style.visibility</p:attrName>
                                        </p:attrNameLst>
                                      </p:cBhvr>
                                      <p:to>
                                        <p:strVal val="visible"/>
                                      </p:to>
                                    </p:set>
                                    <p:anim calcmode="lin" valueType="num">
                                      <p:cBhvr>
                                        <p:cTn id="20" dur="500" fill="hold"/>
                                        <p:tgtEl>
                                          <p:spTgt spid="30735"/>
                                        </p:tgtEl>
                                        <p:attrNameLst>
                                          <p:attrName>ppt_x</p:attrName>
                                        </p:attrNameLst>
                                      </p:cBhvr>
                                      <p:tavLst>
                                        <p:tav tm="100000">
                                          <p:val>
                                            <p:strVal val="#ppt_x"/>
                                          </p:val>
                                        </p:tav>
                                        <p:tav>
                                          <p:val>
                                            <p:strVal val="#ppt_x"/>
                                          </p:val>
                                        </p:tav>
                                      </p:tavLst>
                                    </p:anim>
                                    <p:anim calcmode="lin" valueType="num">
                                      <p:cBhvr>
                                        <p:cTn id="21" dur="500" fill="hold"/>
                                        <p:tgtEl>
                                          <p:spTgt spid="30735"/>
                                        </p:tgtEl>
                                        <p:attrNameLst>
                                          <p:attrName>ppt_y</p:attrName>
                                        </p:attrNameLst>
                                      </p:cBhvr>
                                      <p:tavLst>
                                        <p:tav tm="100000">
                                          <p:val>
                                            <p:strVal val="1+#ppt_h/2"/>
                                          </p:val>
                                        </p:tav>
                                        <p:tav>
                                          <p:val>
                                            <p:strVal val="#ppt_y"/>
                                          </p:val>
                                        </p:tav>
                                      </p:tavLst>
                                    </p:anim>
                                  </p:childTnLst>
                                </p:cTn>
                              </p:par>
                            </p:childTnLst>
                          </p:cTn>
                        </p:par>
                        <p:par>
                          <p:cTn id="22" fill="hold">
                            <p:stCondLst>
                              <p:cond delay="1500"/>
                            </p:stCondLst>
                            <p:childTnLst>
                              <p:par>
                                <p:cTn id="23" presetID="2" presetClass="entr" presetSubtype="4" fill="hold" nodeType="afterEffect">
                                  <p:stCondLst>
                                    <p:cond delay="0"/>
                                  </p:stCondLst>
                                  <p:childTnLst>
                                    <p:set>
                                      <p:cBhvr additive="repl">
                                        <p:cTn id="24" dur="1" fill="hold">
                                          <p:stCondLst>
                                            <p:cond delay="0"/>
                                          </p:stCondLst>
                                        </p:cTn>
                                        <p:tgtEl>
                                          <p:spTgt spid="30737"/>
                                        </p:tgtEl>
                                        <p:attrNameLst>
                                          <p:attrName>style.visibility</p:attrName>
                                        </p:attrNameLst>
                                      </p:cBhvr>
                                      <p:to>
                                        <p:strVal val="visible"/>
                                      </p:to>
                                    </p:set>
                                    <p:anim calcmode="lin" valueType="num">
                                      <p:cBhvr>
                                        <p:cTn id="25" dur="500" fill="hold"/>
                                        <p:tgtEl>
                                          <p:spTgt spid="30737"/>
                                        </p:tgtEl>
                                        <p:attrNameLst>
                                          <p:attrName>ppt_x</p:attrName>
                                        </p:attrNameLst>
                                      </p:cBhvr>
                                      <p:tavLst>
                                        <p:tav tm="100000">
                                          <p:val>
                                            <p:strVal val="#ppt_x"/>
                                          </p:val>
                                        </p:tav>
                                        <p:tav>
                                          <p:val>
                                            <p:strVal val="#ppt_x"/>
                                          </p:val>
                                        </p:tav>
                                      </p:tavLst>
                                    </p:anim>
                                    <p:anim calcmode="lin" valueType="num">
                                      <p:cBhvr>
                                        <p:cTn id="26" dur="500" fill="hold"/>
                                        <p:tgtEl>
                                          <p:spTgt spid="30737"/>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40458C"/>
              </a:solidFill>
            </a:endParaRPr>
          </a:p>
        </p:txBody>
      </p:sp>
      <p:sp>
        <p:nvSpPr>
          <p:cNvPr id="31746"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31747" name="Text Box 3"/>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F4A5421-FB87-449B-8C12-F530C34DD034}"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31</a:t>
            </a:fld>
            <a:endParaRPr lang="da-DK" sz="1400">
              <a:solidFill>
                <a:srgbClr val="40458C"/>
              </a:solidFill>
            </a:endParaRPr>
          </a:p>
        </p:txBody>
      </p:sp>
      <p:pic>
        <p:nvPicPr>
          <p:cNvPr id="31748" name="Picture 4"/>
          <p:cNvPicPr>
            <a:picLocks noChangeAspect="1" noChangeArrowheads="1"/>
          </p:cNvPicPr>
          <p:nvPr/>
        </p:nvPicPr>
        <p:blipFill>
          <a:blip r:embed="rId3" cstate="print"/>
          <a:srcRect/>
          <a:stretch>
            <a:fillRect/>
          </a:stretch>
        </p:blipFill>
        <p:spPr bwMode="auto">
          <a:xfrm>
            <a:off x="2362200" y="1371600"/>
            <a:ext cx="6705600" cy="5021263"/>
          </a:xfrm>
          <a:prstGeom prst="rect">
            <a:avLst/>
          </a:prstGeom>
          <a:noFill/>
          <a:ln w="9525">
            <a:noFill/>
            <a:round/>
            <a:headEnd/>
            <a:tailEnd/>
          </a:ln>
          <a:effectLst/>
        </p:spPr>
      </p:pic>
      <p:sp>
        <p:nvSpPr>
          <p:cNvPr id="31749" name="Rectangle 5"/>
          <p:cNvSpPr>
            <a:spLocks noChangeArrowheads="1"/>
          </p:cNvSpPr>
          <p:nvPr/>
        </p:nvSpPr>
        <p:spPr bwMode="auto">
          <a:xfrm>
            <a:off x="228600" y="381000"/>
            <a:ext cx="8569325" cy="908050"/>
          </a:xfrm>
          <a:prstGeom prst="rect">
            <a:avLst/>
          </a:prstGeom>
          <a:noFill/>
          <a:ln w="9525">
            <a:noFill/>
            <a:round/>
            <a:headEnd/>
            <a:tailEnd/>
          </a:ln>
          <a:effectLst/>
        </p:spPr>
        <p:txBody>
          <a:bodyPr lIns="90000" tIns="46800" rIns="90000" bIns="46800"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2800">
                <a:solidFill>
                  <a:srgbClr val="FF0066"/>
                </a:solidFill>
                <a:latin typeface="Times New Roman" pitchFamily="18" charset="0"/>
              </a:rPr>
              <a:t>Vinnulig veiða eftir makreli 4. kv. 2007</a:t>
            </a:r>
          </a:p>
        </p:txBody>
      </p:sp>
      <p:sp>
        <p:nvSpPr>
          <p:cNvPr id="31750" name="Text Box 6"/>
          <p:cNvSpPr txBox="1">
            <a:spLocks noChangeArrowheads="1"/>
          </p:cNvSpPr>
          <p:nvPr/>
        </p:nvSpPr>
        <p:spPr bwMode="auto">
          <a:xfrm>
            <a:off x="4878388" y="1600200"/>
            <a:ext cx="3371850" cy="825500"/>
          </a:xfrm>
          <a:prstGeom prst="rect">
            <a:avLst/>
          </a:prstGeom>
          <a:noFill/>
          <a:ln w="9525">
            <a:noFill/>
            <a:round/>
            <a:headEnd/>
            <a:tailEnd/>
          </a:ln>
          <a:effec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a:solidFill>
                  <a:srgbClr val="FF0000"/>
                </a:solidFill>
                <a:latin typeface="Times New Roman" pitchFamily="18" charset="0"/>
              </a:rPr>
              <a:t>Er makrelurin farin</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a:solidFill>
                  <a:srgbClr val="FF0000"/>
                </a:solidFill>
                <a:latin typeface="Times New Roman" pitchFamily="18" charset="0"/>
              </a:rPr>
              <a:t> gjøgnum føroyskan sjógv</a:t>
            </a:r>
          </a:p>
        </p:txBody>
      </p:sp>
      <p:sp>
        <p:nvSpPr>
          <p:cNvPr id="31751" name="AutoShape 7"/>
          <p:cNvSpPr>
            <a:spLocks/>
          </p:cNvSpPr>
          <p:nvPr/>
        </p:nvSpPr>
        <p:spPr bwMode="auto">
          <a:xfrm>
            <a:off x="5067300" y="3068638"/>
            <a:ext cx="1360488" cy="681037"/>
          </a:xfrm>
          <a:custGeom>
            <a:avLst/>
            <a:gdLst>
              <a:gd name="T0" fmla="*/ 0 w 655"/>
              <a:gd name="T1" fmla="*/ 0 h 389"/>
              <a:gd name="T2" fmla="*/ 312 w 655"/>
              <a:gd name="T3" fmla="*/ 81 h 389"/>
              <a:gd name="T4" fmla="*/ 648 w 655"/>
              <a:gd name="T5" fmla="*/ 350 h 389"/>
              <a:gd name="T6" fmla="*/ 355 w 655"/>
              <a:gd name="T7" fmla="*/ 317 h 389"/>
              <a:gd name="T8" fmla="*/ 0 w 655"/>
              <a:gd name="T9" fmla="*/ 0 h 389"/>
              <a:gd name="T10" fmla="*/ 655 w 655"/>
              <a:gd name="T11" fmla="*/ 389 h 389"/>
            </a:gdLst>
            <a:ahLst/>
            <a:cxnLst>
              <a:cxn ang="0">
                <a:pos x="T0" y="T1"/>
              </a:cxn>
              <a:cxn ang="0">
                <a:pos x="T2" y="T3"/>
              </a:cxn>
              <a:cxn ang="0">
                <a:pos x="T4" y="T5"/>
              </a:cxn>
              <a:cxn ang="0">
                <a:pos x="T6" y="T7"/>
              </a:cxn>
            </a:cxnLst>
            <a:rect l="T8" t="T9" r="T10" b="T11"/>
            <a:pathLst>
              <a:path w="655" h="389">
                <a:moveTo>
                  <a:pt x="0" y="0"/>
                </a:moveTo>
                <a:cubicBezTo>
                  <a:pt x="53" y="13"/>
                  <a:pt x="204" y="23"/>
                  <a:pt x="312" y="81"/>
                </a:cubicBezTo>
                <a:cubicBezTo>
                  <a:pt x="420" y="139"/>
                  <a:pt x="641" y="311"/>
                  <a:pt x="648" y="350"/>
                </a:cubicBezTo>
                <a:cubicBezTo>
                  <a:pt x="655" y="389"/>
                  <a:pt x="416" y="324"/>
                  <a:pt x="355" y="317"/>
                </a:cubicBezTo>
              </a:path>
            </a:pathLst>
          </a:custGeom>
          <a:noFill/>
          <a:ln w="25560">
            <a:solidFill>
              <a:srgbClr val="FF0000"/>
            </a:solidFill>
            <a:round/>
            <a:headEnd/>
            <a:tailEnd type="triangle" w="med" len="med"/>
          </a:ln>
          <a:effectLst/>
        </p:spPr>
        <p:txBody>
          <a:bodyPr wrap="none" anchor="ctr"/>
          <a:lstStyle/>
          <a:p>
            <a:endParaRPr lang="fo-FO"/>
          </a:p>
        </p:txBody>
      </p:sp>
      <p:sp>
        <p:nvSpPr>
          <p:cNvPr id="31752" name="AutoShape 8"/>
          <p:cNvSpPr>
            <a:spLocks/>
          </p:cNvSpPr>
          <p:nvPr/>
        </p:nvSpPr>
        <p:spPr bwMode="auto">
          <a:xfrm>
            <a:off x="4587875" y="2643188"/>
            <a:ext cx="1652588" cy="747712"/>
          </a:xfrm>
          <a:custGeom>
            <a:avLst/>
            <a:gdLst>
              <a:gd name="T0" fmla="*/ 0 w 1041"/>
              <a:gd name="T1" fmla="*/ 77 h 471"/>
              <a:gd name="T2" fmla="*/ 369 w 1041"/>
              <a:gd name="T3" fmla="*/ 1 h 471"/>
              <a:gd name="T4" fmla="*/ 667 w 1041"/>
              <a:gd name="T5" fmla="*/ 82 h 471"/>
              <a:gd name="T6" fmla="*/ 1041 w 1041"/>
              <a:gd name="T7" fmla="*/ 471 h 471"/>
              <a:gd name="T8" fmla="*/ 0 w 1041"/>
              <a:gd name="T9" fmla="*/ 0 h 471"/>
              <a:gd name="T10" fmla="*/ 1041 w 1041"/>
              <a:gd name="T11" fmla="*/ 471 h 471"/>
            </a:gdLst>
            <a:ahLst/>
            <a:cxnLst>
              <a:cxn ang="0">
                <a:pos x="T0" y="T1"/>
              </a:cxn>
              <a:cxn ang="0">
                <a:pos x="T2" y="T3"/>
              </a:cxn>
              <a:cxn ang="0">
                <a:pos x="T4" y="T5"/>
              </a:cxn>
              <a:cxn ang="0">
                <a:pos x="T6" y="T7"/>
              </a:cxn>
            </a:cxnLst>
            <a:rect l="T8" t="T9" r="T10" b="T11"/>
            <a:pathLst>
              <a:path w="1041" h="471">
                <a:moveTo>
                  <a:pt x="0" y="77"/>
                </a:moveTo>
                <a:cubicBezTo>
                  <a:pt x="62" y="64"/>
                  <a:pt x="258" y="0"/>
                  <a:pt x="369" y="1"/>
                </a:cubicBezTo>
                <a:cubicBezTo>
                  <a:pt x="480" y="2"/>
                  <a:pt x="555" y="4"/>
                  <a:pt x="667" y="82"/>
                </a:cubicBezTo>
                <a:cubicBezTo>
                  <a:pt x="779" y="160"/>
                  <a:pt x="963" y="390"/>
                  <a:pt x="1041" y="471"/>
                </a:cubicBezTo>
              </a:path>
            </a:pathLst>
          </a:custGeom>
          <a:noFill/>
          <a:ln w="25560">
            <a:solidFill>
              <a:srgbClr val="FF0000"/>
            </a:solidFill>
            <a:round/>
            <a:headEnd/>
            <a:tailEnd type="triangle" w="med" len="med"/>
          </a:ln>
          <a:effectLst/>
        </p:spPr>
        <p:txBody>
          <a:bodyPr wrap="none" anchor="ctr"/>
          <a:lstStyle/>
          <a:p>
            <a:endParaRPr lang="fo-FO"/>
          </a:p>
        </p:txBody>
      </p:sp>
      <p:sp>
        <p:nvSpPr>
          <p:cNvPr id="31753" name="AutoShape 9"/>
          <p:cNvSpPr>
            <a:spLocks/>
          </p:cNvSpPr>
          <p:nvPr/>
        </p:nvSpPr>
        <p:spPr bwMode="auto">
          <a:xfrm>
            <a:off x="3970338" y="2873375"/>
            <a:ext cx="2338387" cy="860425"/>
          </a:xfrm>
          <a:custGeom>
            <a:avLst/>
            <a:gdLst>
              <a:gd name="T0" fmla="*/ 0 w 1473"/>
              <a:gd name="T1" fmla="*/ 0 h 542"/>
              <a:gd name="T2" fmla="*/ 1310 w 1473"/>
              <a:gd name="T3" fmla="*/ 196 h 542"/>
              <a:gd name="T4" fmla="*/ 979 w 1473"/>
              <a:gd name="T5" fmla="*/ 326 h 542"/>
              <a:gd name="T6" fmla="*/ 590 w 1473"/>
              <a:gd name="T7" fmla="*/ 542 h 542"/>
              <a:gd name="T8" fmla="*/ 0 w 1473"/>
              <a:gd name="T9" fmla="*/ 0 h 542"/>
              <a:gd name="T10" fmla="*/ 1473 w 1473"/>
              <a:gd name="T11" fmla="*/ 542 h 542"/>
            </a:gdLst>
            <a:ahLst/>
            <a:cxnLst>
              <a:cxn ang="0">
                <a:pos x="T0" y="T1"/>
              </a:cxn>
              <a:cxn ang="0">
                <a:pos x="T2" y="T3"/>
              </a:cxn>
              <a:cxn ang="0">
                <a:pos x="T4" y="T5"/>
              </a:cxn>
              <a:cxn ang="0">
                <a:pos x="T6" y="T7"/>
              </a:cxn>
            </a:cxnLst>
            <a:rect l="T8" t="T9" r="T10" b="T11"/>
            <a:pathLst>
              <a:path w="1473" h="542">
                <a:moveTo>
                  <a:pt x="0" y="0"/>
                </a:moveTo>
                <a:cubicBezTo>
                  <a:pt x="218" y="33"/>
                  <a:pt x="1147" y="142"/>
                  <a:pt x="1310" y="196"/>
                </a:cubicBezTo>
                <a:cubicBezTo>
                  <a:pt x="1473" y="250"/>
                  <a:pt x="1099" y="268"/>
                  <a:pt x="979" y="326"/>
                </a:cubicBezTo>
                <a:cubicBezTo>
                  <a:pt x="859" y="384"/>
                  <a:pt x="671" y="497"/>
                  <a:pt x="590" y="542"/>
                </a:cubicBezTo>
              </a:path>
            </a:pathLst>
          </a:custGeom>
          <a:noFill/>
          <a:ln w="25560">
            <a:solidFill>
              <a:srgbClr val="FF0000"/>
            </a:solidFill>
            <a:round/>
            <a:headEnd/>
            <a:tailEnd type="triangle" w="med" len="med"/>
          </a:ln>
          <a:effectLst/>
        </p:spPr>
        <p:txBody>
          <a:bodyPr wrap="none" anchor="ctr"/>
          <a:lstStyle/>
          <a:p>
            <a:endParaRPr lang="fo-FO"/>
          </a:p>
        </p:txBody>
      </p:sp>
      <p:sp>
        <p:nvSpPr>
          <p:cNvPr id="31754" name="Text Box 10"/>
          <p:cNvSpPr txBox="1">
            <a:spLocks noChangeArrowheads="1"/>
          </p:cNvSpPr>
          <p:nvPr/>
        </p:nvSpPr>
        <p:spPr bwMode="auto">
          <a:xfrm>
            <a:off x="5430838" y="3786188"/>
            <a:ext cx="1103312" cy="368300"/>
          </a:xfrm>
          <a:prstGeom prst="rect">
            <a:avLst/>
          </a:prstGeom>
          <a:solidFill>
            <a:srgbClr val="FFFFFF">
              <a:alpha val="64999"/>
            </a:srgbClr>
          </a:solid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b="1">
                <a:solidFill>
                  <a:srgbClr val="FF0066"/>
                </a:solidFill>
                <a:latin typeface="Times New Roman" pitchFamily="18" charset="0"/>
              </a:rPr>
              <a:t>okt.- Des.</a:t>
            </a:r>
          </a:p>
        </p:txBody>
      </p:sp>
      <p:sp>
        <p:nvSpPr>
          <p:cNvPr id="31755" name="Text Box 11"/>
          <p:cNvSpPr txBox="1">
            <a:spLocks noChangeArrowheads="1"/>
          </p:cNvSpPr>
          <p:nvPr/>
        </p:nvSpPr>
        <p:spPr bwMode="auto">
          <a:xfrm>
            <a:off x="384175" y="5407025"/>
            <a:ext cx="1568450" cy="823913"/>
          </a:xfrm>
          <a:prstGeom prst="rect">
            <a:avLst/>
          </a:prstGeom>
          <a:no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F0000"/>
                </a:solidFill>
                <a:latin typeface="Times New Roman" pitchFamily="18" charset="0"/>
              </a:rPr>
              <a:t>Kelda:</a:t>
            </a:r>
          </a:p>
          <a:p>
            <a:pPr algn="l">
              <a:buClr>
                <a:srgbClr val="FF0000"/>
              </a:buClr>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F0000"/>
                </a:solidFill>
                <a:latin typeface="Times New Roman" pitchFamily="18" charset="0"/>
              </a:rPr>
              <a:t> ICES WGWIDE RAPORT 2008</a:t>
            </a:r>
          </a:p>
          <a:p>
            <a:pPr algn="l">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o-FO" sz="800">
              <a:solidFill>
                <a:srgbClr val="FF0000"/>
              </a:solidFill>
              <a:latin typeface="Times New Roman" pitchFamily="18" charset="0"/>
            </a:endParaRPr>
          </a:p>
          <a:p>
            <a:pPr algn="l">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800">
                <a:solidFill>
                  <a:srgbClr val="FF0000"/>
                </a:solidFill>
                <a:latin typeface="Times New Roman" pitchFamily="18" charset="0"/>
              </a:rPr>
              <a:t>Keldur ferðingarmynstur:</a:t>
            </a:r>
          </a:p>
          <a:p>
            <a:pPr algn="l">
              <a:buClr>
                <a:srgbClr val="FF0000"/>
              </a:buClr>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800">
                <a:solidFill>
                  <a:srgbClr val="FF0000"/>
                </a:solidFill>
                <a:latin typeface="Times New Roman" pitchFamily="18" charset="0"/>
              </a:rPr>
              <a:t> Kristian Martin Rasmussen</a:t>
            </a:r>
          </a:p>
          <a:p>
            <a:pPr algn="l">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800">
                <a:solidFill>
                  <a:srgbClr val="FF0000"/>
                </a:solidFill>
                <a:latin typeface="Times New Roman" pitchFamily="18" charset="0"/>
              </a:rPr>
              <a:t>- Arni Hansen</a:t>
            </a:r>
          </a:p>
        </p:txBody>
      </p:sp>
      <p:pic>
        <p:nvPicPr>
          <p:cNvPr id="31756" name="Picture 12"/>
          <p:cNvPicPr>
            <a:picLocks noChangeAspect="1" noChangeArrowheads="1"/>
          </p:cNvPicPr>
          <p:nvPr/>
        </p:nvPicPr>
        <p:blipFill>
          <a:blip r:embed="rId4" cstate="print"/>
          <a:srcRect/>
          <a:stretch>
            <a:fillRect/>
          </a:stretch>
        </p:blipFill>
        <p:spPr bwMode="auto">
          <a:xfrm>
            <a:off x="0" y="1371600"/>
            <a:ext cx="4191000" cy="1843088"/>
          </a:xfrm>
          <a:prstGeom prst="rect">
            <a:avLst/>
          </a:prstGeom>
          <a:noFill/>
          <a:ln w="9525">
            <a:noFill/>
            <a:round/>
            <a:headEnd/>
            <a:tailEnd/>
          </a:ln>
          <a:effectLst/>
        </p:spPr>
      </p:pic>
      <p:sp>
        <p:nvSpPr>
          <p:cNvPr id="14" name="Pladsholder til dato 13"/>
          <p:cNvSpPr>
            <a:spLocks noGrp="1"/>
          </p:cNvSpPr>
          <p:nvPr>
            <p:ph type="dt" idx="10"/>
          </p:nvPr>
        </p:nvSpPr>
        <p:spPr/>
        <p:txBody>
          <a:bodyPr/>
          <a:lstStyle/>
          <a:p>
            <a:r>
              <a:rPr lang="fo-FO" smtClean="0"/>
              <a:t>17-08-2009</a:t>
            </a: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afterEffect">
                                  <p:stCondLst>
                                    <p:cond delay="0"/>
                                  </p:stCondLst>
                                  <p:childTnLst>
                                    <p:set>
                                      <p:cBhvr additive="repl">
                                        <p:cTn id="6" dur="1" fill="hold">
                                          <p:stCondLst>
                                            <p:cond delay="0"/>
                                          </p:stCondLst>
                                        </p:cTn>
                                        <p:tgtEl>
                                          <p:spTgt spid="31754"/>
                                        </p:tgtEl>
                                        <p:attrNameLst>
                                          <p:attrName>style.visibility</p:attrName>
                                        </p:attrNameLst>
                                      </p:cBhvr>
                                      <p:to>
                                        <p:strVal val="visible"/>
                                      </p:to>
                                    </p:set>
                                    <p:anim calcmode="lin" valueType="num">
                                      <p:cBhvr>
                                        <p:cTn id="7" dur="500" fill="hold"/>
                                        <p:tgtEl>
                                          <p:spTgt spid="31754"/>
                                        </p:tgtEl>
                                        <p:attrNameLst>
                                          <p:attrName>ppt_x</p:attrName>
                                        </p:attrNameLst>
                                      </p:cBhvr>
                                      <p:tavLst>
                                        <p:tav tm="100000">
                                          <p:val>
                                            <p:strVal val="#ppt_x"/>
                                          </p:val>
                                        </p:tav>
                                        <p:tav>
                                          <p:val>
                                            <p:strVal val="#ppt_x"/>
                                          </p:val>
                                        </p:tav>
                                      </p:tavLst>
                                    </p:anim>
                                    <p:anim calcmode="lin" valueType="num">
                                      <p:cBhvr>
                                        <p:cTn id="8" dur="500" fill="hold"/>
                                        <p:tgtEl>
                                          <p:spTgt spid="31754"/>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40458C"/>
              </a:solidFill>
            </a:endParaRPr>
          </a:p>
        </p:txBody>
      </p:sp>
      <p:sp>
        <p:nvSpPr>
          <p:cNvPr id="32770"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32771" name="Text Box 3"/>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8BA244F-31D6-4730-B399-94558647BAB4}"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32</a:t>
            </a:fld>
            <a:endParaRPr lang="da-DK" sz="1400">
              <a:solidFill>
                <a:srgbClr val="40458C"/>
              </a:solidFill>
            </a:endParaRPr>
          </a:p>
        </p:txBody>
      </p:sp>
      <p:pic>
        <p:nvPicPr>
          <p:cNvPr id="32772" name="Picture 4"/>
          <p:cNvPicPr>
            <a:picLocks noChangeAspect="1" noChangeArrowheads="1"/>
          </p:cNvPicPr>
          <p:nvPr/>
        </p:nvPicPr>
        <p:blipFill>
          <a:blip r:embed="rId3" cstate="print"/>
          <a:srcRect/>
          <a:stretch>
            <a:fillRect/>
          </a:stretch>
        </p:blipFill>
        <p:spPr bwMode="auto">
          <a:xfrm>
            <a:off x="1908175" y="3573463"/>
            <a:ext cx="3998913" cy="2808287"/>
          </a:xfrm>
          <a:prstGeom prst="rect">
            <a:avLst/>
          </a:prstGeom>
          <a:noFill/>
          <a:ln w="9525">
            <a:noFill/>
            <a:round/>
            <a:headEnd/>
            <a:tailEnd/>
          </a:ln>
          <a:effectLst/>
        </p:spPr>
      </p:pic>
      <p:sp>
        <p:nvSpPr>
          <p:cNvPr id="32773" name="Rectangle 5"/>
          <p:cNvSpPr>
            <a:spLocks noChangeArrowheads="1"/>
          </p:cNvSpPr>
          <p:nvPr/>
        </p:nvSpPr>
        <p:spPr bwMode="auto">
          <a:xfrm>
            <a:off x="228600" y="533400"/>
            <a:ext cx="5181600" cy="908050"/>
          </a:xfrm>
          <a:prstGeom prst="rect">
            <a:avLst/>
          </a:prstGeom>
          <a:noFill/>
          <a:ln w="9525">
            <a:noFill/>
            <a:round/>
            <a:headEnd/>
            <a:tailEnd/>
          </a:ln>
          <a:effectLst/>
        </p:spPr>
        <p:txBody>
          <a:bodyPr lIns="90000" tIns="46800" rIns="90000" bIns="46800"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a:solidFill>
                  <a:srgbClr val="FF0066"/>
                </a:solidFill>
                <a:latin typeface="Times New Roman" pitchFamily="18" charset="0"/>
              </a:rPr>
              <a:t>Hvar veiða Føroyingar makrel</a:t>
            </a:r>
          </a:p>
        </p:txBody>
      </p:sp>
      <p:sp>
        <p:nvSpPr>
          <p:cNvPr id="32774" name="Rectangle 6"/>
          <p:cNvSpPr>
            <a:spLocks noChangeArrowheads="1"/>
          </p:cNvSpPr>
          <p:nvPr/>
        </p:nvSpPr>
        <p:spPr bwMode="auto">
          <a:xfrm>
            <a:off x="152400" y="1219200"/>
            <a:ext cx="8991600" cy="2533650"/>
          </a:xfrm>
          <a:prstGeom prst="rect">
            <a:avLst/>
          </a:prstGeom>
          <a:noFill/>
          <a:ln w="9525">
            <a:noFill/>
            <a:round/>
            <a:headEnd/>
            <a:tailEnd/>
          </a:ln>
          <a:effectLst/>
        </p:spPr>
        <p:txBody>
          <a:bodyPr lIns="90000" tIns="46800" rIns="90000" bIns="46800"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0066"/>
                </a:solidFill>
                <a:latin typeface="Times New Roman" pitchFamily="18" charset="0"/>
              </a:rPr>
              <a:t>Føroyingar fiska  stórsta partin av okkara 5% inni hjá normonnum. </a:t>
            </a:r>
          </a:p>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0066"/>
                </a:solidFill>
                <a:latin typeface="Times New Roman" pitchFamily="18" charset="0"/>
              </a:rPr>
              <a:t>Serliga av fylgjandi orsøkum :</a:t>
            </a:r>
            <a:br>
              <a:rPr lang="fo-FO" sz="1800">
                <a:solidFill>
                  <a:srgbClr val="FF0066"/>
                </a:solidFill>
                <a:latin typeface="Times New Roman" pitchFamily="18" charset="0"/>
              </a:rPr>
            </a:br>
            <a:r>
              <a:rPr lang="fo-FO" sz="1800">
                <a:solidFill>
                  <a:srgbClr val="FF0066"/>
                </a:solidFill>
                <a:latin typeface="Times New Roman" pitchFamily="18" charset="0"/>
              </a:rPr>
              <a:t>1. Fitiinnihaldið er ov høgt juni-aug ov nógv æti. - Fastleikin er ikki góður nokk til sølu</a:t>
            </a:r>
            <a:br>
              <a:rPr lang="fo-FO" sz="1800">
                <a:solidFill>
                  <a:srgbClr val="FF0066"/>
                </a:solidFill>
                <a:latin typeface="Times New Roman" pitchFamily="18" charset="0"/>
              </a:rPr>
            </a:br>
            <a:r>
              <a:rPr lang="fo-FO" sz="1800">
                <a:solidFill>
                  <a:srgbClr val="FF0066"/>
                </a:solidFill>
                <a:latin typeface="Times New Roman" pitchFamily="18" charset="0"/>
              </a:rPr>
              <a:t>2. Landingar umstøður (einki virki)</a:t>
            </a:r>
            <a:br>
              <a:rPr lang="fo-FO" sz="1800">
                <a:solidFill>
                  <a:srgbClr val="FF0066"/>
                </a:solidFill>
                <a:latin typeface="Times New Roman" pitchFamily="18" charset="0"/>
              </a:rPr>
            </a:br>
            <a:r>
              <a:rPr lang="fo-FO" sz="1800">
                <a:solidFill>
                  <a:srgbClr val="FF0066"/>
                </a:solidFill>
                <a:latin typeface="Times New Roman" pitchFamily="18" charset="0"/>
              </a:rPr>
              <a:t>3. Hjáveiðutrupuleikar</a:t>
            </a:r>
          </a:p>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0066"/>
                </a:solidFill>
                <a:latin typeface="Times New Roman" pitchFamily="18" charset="0"/>
              </a:rPr>
              <a:t>4. Skjótari til marknað</a:t>
            </a:r>
          </a:p>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0066"/>
                </a:solidFill>
                <a:latin typeface="Times New Roman" pitchFamily="18" charset="0"/>
              </a:rPr>
              <a:t>5. Stórstu keypararnir liggja tætt við </a:t>
            </a:r>
          </a:p>
        </p:txBody>
      </p:sp>
      <p:sp>
        <p:nvSpPr>
          <p:cNvPr id="32775" name="Line 7"/>
          <p:cNvSpPr>
            <a:spLocks noChangeShapeType="1"/>
          </p:cNvSpPr>
          <p:nvPr/>
        </p:nvSpPr>
        <p:spPr bwMode="auto">
          <a:xfrm>
            <a:off x="3635375" y="3284538"/>
            <a:ext cx="576263" cy="1296987"/>
          </a:xfrm>
          <a:prstGeom prst="line">
            <a:avLst/>
          </a:prstGeom>
          <a:noFill/>
          <a:ln w="22320">
            <a:solidFill>
              <a:srgbClr val="FF0000"/>
            </a:solidFill>
            <a:miter lim="800000"/>
            <a:headEnd/>
            <a:tailEnd type="triangle" w="med" len="med"/>
          </a:ln>
          <a:effectLst/>
        </p:spPr>
        <p:txBody>
          <a:bodyPr/>
          <a:lstStyle/>
          <a:p>
            <a:endParaRPr lang="fo-FO"/>
          </a:p>
        </p:txBody>
      </p:sp>
      <p:sp>
        <p:nvSpPr>
          <p:cNvPr id="32776" name="Text Box 8"/>
          <p:cNvSpPr txBox="1">
            <a:spLocks noChangeArrowheads="1"/>
          </p:cNvSpPr>
          <p:nvPr/>
        </p:nvSpPr>
        <p:spPr bwMode="auto">
          <a:xfrm>
            <a:off x="147638" y="5486400"/>
            <a:ext cx="1758950" cy="581025"/>
          </a:xfrm>
          <a:prstGeom prst="rect">
            <a:avLst/>
          </a:prstGeom>
          <a:solidFill>
            <a:srgbClr val="FFFFFF">
              <a:alpha val="67999"/>
            </a:srgbClr>
          </a:solid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800">
                <a:solidFill>
                  <a:srgbClr val="F9176D"/>
                </a:solidFill>
                <a:latin typeface="Arial Black" pitchFamily="34" charset="0"/>
              </a:rPr>
              <a:t>Keldur:</a:t>
            </a:r>
          </a:p>
          <a:p>
            <a:pPr algn="l">
              <a:buClr>
                <a:srgbClr val="F9176D"/>
              </a:buClr>
              <a:buFont typeface="Arial Black"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800">
                <a:solidFill>
                  <a:srgbClr val="F9176D"/>
                </a:solidFill>
                <a:latin typeface="Arial Black" pitchFamily="34" charset="0"/>
              </a:rPr>
              <a:t> Kristian Martin Rasmussen</a:t>
            </a:r>
          </a:p>
          <a:p>
            <a:pPr algn="l">
              <a:buClr>
                <a:srgbClr val="F9176D"/>
              </a:buClr>
              <a:buFont typeface="Arial Black"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800">
                <a:solidFill>
                  <a:srgbClr val="F9176D"/>
                </a:solidFill>
                <a:latin typeface="Arial Black" pitchFamily="34" charset="0"/>
              </a:rPr>
              <a:t> Arni Hansen</a:t>
            </a:r>
          </a:p>
          <a:p>
            <a:pPr algn="l">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800">
                <a:solidFill>
                  <a:srgbClr val="F9176D"/>
                </a:solidFill>
                <a:latin typeface="Arial Black" pitchFamily="34" charset="0"/>
              </a:rPr>
              <a:t>- Annfinn Olsen</a:t>
            </a:r>
          </a:p>
        </p:txBody>
      </p:sp>
      <p:sp>
        <p:nvSpPr>
          <p:cNvPr id="32777" name="Rectangle 9"/>
          <p:cNvSpPr>
            <a:spLocks noChangeArrowheads="1"/>
          </p:cNvSpPr>
          <p:nvPr/>
        </p:nvSpPr>
        <p:spPr bwMode="auto">
          <a:xfrm>
            <a:off x="5940425" y="3789363"/>
            <a:ext cx="2743200" cy="2447925"/>
          </a:xfrm>
          <a:prstGeom prst="rect">
            <a:avLst/>
          </a:prstGeom>
          <a:noFill/>
          <a:ln w="9525">
            <a:noFill/>
            <a:round/>
            <a:headEnd/>
            <a:tailEnd/>
          </a:ln>
          <a:effectLst/>
        </p:spPr>
        <p:txBody>
          <a:bodyPr lIns="90000" tIns="46800" rIns="90000" bIns="46800"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0066"/>
                </a:solidFill>
                <a:latin typeface="Times New Roman" pitchFamily="18" charset="0"/>
              </a:rPr>
              <a:t>Makrelurin hevur flutt seg vestur yvir seinastu árini.</a:t>
            </a:r>
          </a:p>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0066"/>
                </a:solidFill>
                <a:latin typeface="Times New Roman" pitchFamily="18" charset="0"/>
              </a:rPr>
              <a:t>Í fjørð var fyrsta árið Normenn ikki kláraðu at fiska alla sína kvotu í norskum øki</a:t>
            </a:r>
          </a:p>
        </p:txBody>
      </p:sp>
      <p:sp>
        <p:nvSpPr>
          <p:cNvPr id="11" name="Pladsholder til dato 10"/>
          <p:cNvSpPr>
            <a:spLocks noGrp="1"/>
          </p:cNvSpPr>
          <p:nvPr>
            <p:ph type="dt" idx="10"/>
          </p:nvPr>
        </p:nvSpPr>
        <p:spPr/>
        <p:txBody>
          <a:bodyPr/>
          <a:lstStyle/>
          <a:p>
            <a:r>
              <a:rPr lang="fo-FO" smtClean="0"/>
              <a:t>17-08-2009</a:t>
            </a: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32777"/>
                                        </p:tgtEl>
                                        <p:attrNameLst>
                                          <p:attrName>style.visibility</p:attrName>
                                        </p:attrNameLst>
                                      </p:cBhvr>
                                      <p:to>
                                        <p:strVal val="visible"/>
                                      </p:to>
                                    </p:set>
                                    <p:anim calcmode="lin" valueType="num">
                                      <p:cBhvr>
                                        <p:cTn id="7" dur="500" fill="hold"/>
                                        <p:tgtEl>
                                          <p:spTgt spid="32777"/>
                                        </p:tgtEl>
                                        <p:attrNameLst>
                                          <p:attrName>ppt_x</p:attrName>
                                        </p:attrNameLst>
                                      </p:cBhvr>
                                      <p:tavLst>
                                        <p:tav tm="100000">
                                          <p:val>
                                            <p:strVal val="#ppt_x"/>
                                          </p:val>
                                        </p:tav>
                                        <p:tav>
                                          <p:val>
                                            <p:strVal val="#ppt_x"/>
                                          </p:val>
                                        </p:tav>
                                      </p:tavLst>
                                    </p:anim>
                                    <p:anim calcmode="lin" valueType="num">
                                      <p:cBhvr>
                                        <p:cTn id="8" dur="500" fill="hold"/>
                                        <p:tgtEl>
                                          <p:spTgt spid="32777"/>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40458C"/>
              </a:solidFill>
            </a:endParaRPr>
          </a:p>
        </p:txBody>
      </p:sp>
      <p:sp>
        <p:nvSpPr>
          <p:cNvPr id="33794"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33795" name="Text Box 3"/>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0259778-36E5-4579-8EDE-8AEA3734908C}"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33</a:t>
            </a:fld>
            <a:endParaRPr lang="da-DK" sz="1400">
              <a:solidFill>
                <a:srgbClr val="40458C"/>
              </a:solidFill>
            </a:endParaRPr>
          </a:p>
        </p:txBody>
      </p:sp>
      <p:sp>
        <p:nvSpPr>
          <p:cNvPr id="33796" name="Text Box 4"/>
          <p:cNvSpPr txBox="1">
            <a:spLocks noChangeArrowheads="1"/>
          </p:cNvSpPr>
          <p:nvPr/>
        </p:nvSpPr>
        <p:spPr bwMode="auto">
          <a:xfrm>
            <a:off x="152400" y="685800"/>
            <a:ext cx="8382000" cy="520700"/>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2800">
                <a:solidFill>
                  <a:srgbClr val="FF0066"/>
                </a:solidFill>
                <a:latin typeface="Times New Roman" pitchFamily="18" charset="0"/>
              </a:rPr>
              <a:t>Grundarlag fyri Makrel býtinum</a:t>
            </a:r>
          </a:p>
        </p:txBody>
      </p:sp>
      <p:sp>
        <p:nvSpPr>
          <p:cNvPr id="33797" name="Rectangle 5"/>
          <p:cNvSpPr>
            <a:spLocks noChangeArrowheads="1"/>
          </p:cNvSpPr>
          <p:nvPr/>
        </p:nvSpPr>
        <p:spPr bwMode="auto">
          <a:xfrm>
            <a:off x="609600" y="2286000"/>
            <a:ext cx="8001000" cy="2438400"/>
          </a:xfrm>
          <a:prstGeom prst="rect">
            <a:avLst/>
          </a:prstGeom>
          <a:noFill/>
          <a:ln w="9525">
            <a:noFill/>
            <a:round/>
            <a:headEnd/>
            <a:tailEnd/>
          </a:ln>
          <a:effectLst/>
        </p:spPr>
        <p:txBody>
          <a:bodyPr lIns="90000" tIns="46800" rIns="90000" bIns="46800"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4000">
                <a:solidFill>
                  <a:srgbClr val="FF0066"/>
                </a:solidFill>
                <a:latin typeface="Times New Roman" pitchFamily="18" charset="0"/>
              </a:rPr>
              <a:t>Veiða hjá nýggju Norðborg 2009.</a:t>
            </a:r>
          </a:p>
        </p:txBody>
      </p:sp>
      <p:sp>
        <p:nvSpPr>
          <p:cNvPr id="7" name="Pladsholder til dato 6"/>
          <p:cNvSpPr>
            <a:spLocks noGrp="1"/>
          </p:cNvSpPr>
          <p:nvPr>
            <p:ph type="dt" idx="10"/>
          </p:nvPr>
        </p:nvSpPr>
        <p:spPr/>
        <p:txBody>
          <a:bodyPr/>
          <a:lstStyle/>
          <a:p>
            <a:r>
              <a:rPr lang="fo-FO" smtClean="0"/>
              <a:t>17-08-2009</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40458C"/>
              </a:solidFill>
            </a:endParaRPr>
          </a:p>
        </p:txBody>
      </p:sp>
      <p:sp>
        <p:nvSpPr>
          <p:cNvPr id="34818"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34819" name="Text Box 3"/>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E1CD342-CA15-48DE-9DE9-0DD32ABAA127}"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34</a:t>
            </a:fld>
            <a:endParaRPr lang="da-DK" sz="1400">
              <a:solidFill>
                <a:srgbClr val="40458C"/>
              </a:solidFill>
            </a:endParaRPr>
          </a:p>
        </p:txBody>
      </p:sp>
      <p:sp>
        <p:nvSpPr>
          <p:cNvPr id="34820" name="Text Box 4"/>
          <p:cNvSpPr txBox="1">
            <a:spLocks noChangeArrowheads="1"/>
          </p:cNvSpPr>
          <p:nvPr/>
        </p:nvSpPr>
        <p:spPr bwMode="auto">
          <a:xfrm>
            <a:off x="304800" y="457200"/>
            <a:ext cx="7772400" cy="609600"/>
          </a:xfrm>
          <a:prstGeom prst="rect">
            <a:avLst/>
          </a:prstGeom>
          <a:noFill/>
          <a:ln w="9525">
            <a:noFill/>
            <a:round/>
            <a:headEnd/>
            <a:tailEnd/>
          </a:ln>
          <a:effectLst/>
        </p:spPr>
        <p:txBody>
          <a:bodyPr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2200">
                <a:solidFill>
                  <a:srgbClr val="FF0066"/>
                </a:solidFill>
                <a:latin typeface="Times New Roman" pitchFamily="18" charset="0"/>
              </a:rPr>
              <a:t>Troling eftir Makreli frá 9/7 til 24/7-09 við Nýggju Norðborg</a:t>
            </a:r>
          </a:p>
        </p:txBody>
      </p:sp>
      <p:pic>
        <p:nvPicPr>
          <p:cNvPr id="34821" name="Picture 5"/>
          <p:cNvPicPr>
            <a:picLocks noChangeAspect="1" noChangeArrowheads="1"/>
          </p:cNvPicPr>
          <p:nvPr/>
        </p:nvPicPr>
        <p:blipFill>
          <a:blip r:embed="rId3" cstate="print"/>
          <a:srcRect/>
          <a:stretch>
            <a:fillRect/>
          </a:stretch>
        </p:blipFill>
        <p:spPr bwMode="auto">
          <a:xfrm>
            <a:off x="304800" y="1446213"/>
            <a:ext cx="8229600" cy="4979987"/>
          </a:xfrm>
          <a:prstGeom prst="rect">
            <a:avLst/>
          </a:prstGeom>
          <a:noFill/>
          <a:ln w="9525">
            <a:noFill/>
            <a:round/>
            <a:headEnd/>
            <a:tailEnd/>
          </a:ln>
          <a:effectLst/>
        </p:spPr>
      </p:pic>
      <p:sp>
        <p:nvSpPr>
          <p:cNvPr id="34822" name="Text Box 6"/>
          <p:cNvSpPr txBox="1">
            <a:spLocks noChangeArrowheads="1"/>
          </p:cNvSpPr>
          <p:nvPr/>
        </p:nvSpPr>
        <p:spPr bwMode="auto">
          <a:xfrm>
            <a:off x="304800" y="2438400"/>
            <a:ext cx="2362200" cy="458788"/>
          </a:xfrm>
          <a:prstGeom prst="rect">
            <a:avLst/>
          </a:prstGeom>
          <a:solidFill>
            <a:srgbClr val="FFFFFF">
              <a:alpha val="67999"/>
            </a:srgbClr>
          </a:solid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9176D"/>
                </a:solidFill>
                <a:latin typeface="Arial Black" pitchFamily="34" charset="0"/>
              </a:rPr>
              <a:t>Keldur:</a:t>
            </a:r>
          </a:p>
          <a:p>
            <a:pPr algn="l">
              <a:buClr>
                <a:srgbClr val="F9176D"/>
              </a:buClr>
              <a:buFont typeface="Arial Black"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9176D"/>
                </a:solidFill>
                <a:latin typeface="Arial Black" pitchFamily="34" charset="0"/>
              </a:rPr>
              <a:t> Jón Rasmussen – Skipari á Norðborg</a:t>
            </a:r>
          </a:p>
          <a:p>
            <a:pPr algn="l">
              <a:buClr>
                <a:srgbClr val="F9176D"/>
              </a:buClr>
              <a:buFont typeface="Arial Black"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9176D"/>
                </a:solidFill>
                <a:latin typeface="Arial Black" pitchFamily="34" charset="0"/>
              </a:rPr>
              <a:t> Jógvan Lútzen - Fiskiveiðueftirlitið</a:t>
            </a:r>
          </a:p>
        </p:txBody>
      </p:sp>
      <p:sp>
        <p:nvSpPr>
          <p:cNvPr id="8" name="Pladsholder til dato 7"/>
          <p:cNvSpPr>
            <a:spLocks noGrp="1"/>
          </p:cNvSpPr>
          <p:nvPr>
            <p:ph type="dt" idx="10"/>
          </p:nvPr>
        </p:nvSpPr>
        <p:spPr/>
        <p:txBody>
          <a:bodyPr/>
          <a:lstStyle/>
          <a:p>
            <a:r>
              <a:rPr lang="fo-FO" smtClean="0"/>
              <a:t>17-08-2009</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40458C"/>
              </a:solidFill>
            </a:endParaRPr>
          </a:p>
        </p:txBody>
      </p:sp>
      <p:sp>
        <p:nvSpPr>
          <p:cNvPr id="35842"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35843" name="Text Box 3"/>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41441DF-8718-4E8C-8D2A-5CFDD187C24C}"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35</a:t>
            </a:fld>
            <a:endParaRPr lang="da-DK" sz="1400">
              <a:solidFill>
                <a:srgbClr val="40458C"/>
              </a:solidFill>
            </a:endParaRPr>
          </a:p>
        </p:txBody>
      </p:sp>
      <p:sp>
        <p:nvSpPr>
          <p:cNvPr id="35844" name="Text Box 4"/>
          <p:cNvSpPr txBox="1">
            <a:spLocks noChangeArrowheads="1"/>
          </p:cNvSpPr>
          <p:nvPr/>
        </p:nvSpPr>
        <p:spPr bwMode="auto">
          <a:xfrm>
            <a:off x="304800" y="457200"/>
            <a:ext cx="7772400" cy="609600"/>
          </a:xfrm>
          <a:prstGeom prst="rect">
            <a:avLst/>
          </a:prstGeom>
          <a:noFill/>
          <a:ln w="9525">
            <a:noFill/>
            <a:round/>
            <a:headEnd/>
            <a:tailEnd/>
          </a:ln>
          <a:effectLst/>
        </p:spPr>
        <p:txBody>
          <a:bodyPr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2200">
                <a:solidFill>
                  <a:srgbClr val="FF0066"/>
                </a:solidFill>
                <a:latin typeface="Times New Roman" pitchFamily="18" charset="0"/>
              </a:rPr>
              <a:t>Troling eftir Makreli frá 9/7 til 24/7-09 við Nýggju Norðborg</a:t>
            </a:r>
          </a:p>
        </p:txBody>
      </p:sp>
      <p:sp>
        <p:nvSpPr>
          <p:cNvPr id="35845" name="Text Box 5"/>
          <p:cNvSpPr txBox="1">
            <a:spLocks noChangeArrowheads="1"/>
          </p:cNvSpPr>
          <p:nvPr/>
        </p:nvSpPr>
        <p:spPr bwMode="auto">
          <a:xfrm>
            <a:off x="533400" y="5791200"/>
            <a:ext cx="2362200" cy="458788"/>
          </a:xfrm>
          <a:prstGeom prst="rect">
            <a:avLst/>
          </a:prstGeom>
          <a:solidFill>
            <a:srgbClr val="FFFFFF">
              <a:alpha val="67999"/>
            </a:srgbClr>
          </a:solid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9176D"/>
                </a:solidFill>
                <a:latin typeface="Arial Black" pitchFamily="34" charset="0"/>
              </a:rPr>
              <a:t>Keldur:</a:t>
            </a:r>
          </a:p>
          <a:p>
            <a:pPr algn="l">
              <a:buClr>
                <a:srgbClr val="F9176D"/>
              </a:buClr>
              <a:buFont typeface="Arial Black"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9176D"/>
                </a:solidFill>
                <a:latin typeface="Arial Black" pitchFamily="34" charset="0"/>
              </a:rPr>
              <a:t> Jón Rasmussen – Skipari á Norðborg</a:t>
            </a:r>
          </a:p>
          <a:p>
            <a:pPr algn="l">
              <a:buClr>
                <a:srgbClr val="F9176D"/>
              </a:buClr>
              <a:buFont typeface="Arial Black"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9176D"/>
                </a:solidFill>
                <a:latin typeface="Arial Black" pitchFamily="34" charset="0"/>
              </a:rPr>
              <a:t> Jógva Lútzen - Fiskiveiðueftirlitið</a:t>
            </a:r>
          </a:p>
        </p:txBody>
      </p:sp>
      <p:pic>
        <p:nvPicPr>
          <p:cNvPr id="35846" name="Picture 6"/>
          <p:cNvPicPr>
            <a:picLocks noChangeAspect="1" noChangeArrowheads="1"/>
          </p:cNvPicPr>
          <p:nvPr/>
        </p:nvPicPr>
        <p:blipFill>
          <a:blip r:embed="rId3" cstate="print"/>
          <a:srcRect/>
          <a:stretch>
            <a:fillRect/>
          </a:stretch>
        </p:blipFill>
        <p:spPr bwMode="auto">
          <a:xfrm>
            <a:off x="5580063" y="1557338"/>
            <a:ext cx="3205162" cy="2401887"/>
          </a:xfrm>
          <a:prstGeom prst="rect">
            <a:avLst/>
          </a:prstGeom>
          <a:noFill/>
          <a:ln w="9525">
            <a:noFill/>
            <a:round/>
            <a:headEnd/>
            <a:tailEnd/>
          </a:ln>
          <a:effectLst/>
        </p:spPr>
      </p:pic>
      <p:pic>
        <p:nvPicPr>
          <p:cNvPr id="35847" name="Picture 7"/>
          <p:cNvPicPr>
            <a:picLocks noChangeAspect="1" noChangeArrowheads="1"/>
          </p:cNvPicPr>
          <p:nvPr/>
        </p:nvPicPr>
        <p:blipFill>
          <a:blip r:embed="rId4" cstate="print"/>
          <a:srcRect/>
          <a:stretch>
            <a:fillRect/>
          </a:stretch>
        </p:blipFill>
        <p:spPr bwMode="auto">
          <a:xfrm>
            <a:off x="5580063" y="4197350"/>
            <a:ext cx="3240087" cy="1970088"/>
          </a:xfrm>
          <a:prstGeom prst="rect">
            <a:avLst/>
          </a:prstGeom>
          <a:noFill/>
          <a:ln w="9525">
            <a:noFill/>
            <a:round/>
            <a:headEnd/>
            <a:tailEnd/>
          </a:ln>
          <a:effectLst/>
        </p:spPr>
      </p:pic>
      <p:sp>
        <p:nvSpPr>
          <p:cNvPr id="35848" name="Text Box 8"/>
          <p:cNvSpPr txBox="1">
            <a:spLocks noChangeArrowheads="1"/>
          </p:cNvSpPr>
          <p:nvPr/>
        </p:nvSpPr>
        <p:spPr bwMode="auto">
          <a:xfrm>
            <a:off x="5580063" y="6165850"/>
            <a:ext cx="2362200" cy="336550"/>
          </a:xfrm>
          <a:prstGeom prst="rect">
            <a:avLst/>
          </a:prstGeom>
          <a:solidFill>
            <a:srgbClr val="FFFFFF">
              <a:alpha val="67999"/>
            </a:srgbClr>
          </a:solid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9176D"/>
                </a:solidFill>
                <a:latin typeface="Arial Black" pitchFamily="34" charset="0"/>
              </a:rPr>
              <a:t>Myndir:</a:t>
            </a:r>
          </a:p>
          <a:p>
            <a:pPr algn="l">
              <a:buClr>
                <a:srgbClr val="F9176D"/>
              </a:buClr>
              <a:buFont typeface="Arial Black"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9176D"/>
                </a:solidFill>
                <a:latin typeface="Arial Black" pitchFamily="34" charset="0"/>
              </a:rPr>
              <a:t> Eyðun Gullaksen við Fagraberg</a:t>
            </a:r>
          </a:p>
        </p:txBody>
      </p:sp>
      <p:pic>
        <p:nvPicPr>
          <p:cNvPr id="35849" name="Picture 9"/>
          <p:cNvPicPr>
            <a:picLocks noChangeAspect="1" noChangeArrowheads="1"/>
          </p:cNvPicPr>
          <p:nvPr/>
        </p:nvPicPr>
        <p:blipFill>
          <a:blip r:embed="rId5" cstate="print"/>
          <a:srcRect/>
          <a:stretch>
            <a:fillRect/>
          </a:stretch>
        </p:blipFill>
        <p:spPr bwMode="auto">
          <a:xfrm>
            <a:off x="228600" y="2373313"/>
            <a:ext cx="5172075" cy="3341687"/>
          </a:xfrm>
          <a:prstGeom prst="rect">
            <a:avLst/>
          </a:prstGeom>
          <a:noFill/>
          <a:ln w="9525">
            <a:noFill/>
            <a:round/>
            <a:headEnd/>
            <a:tailEnd/>
          </a:ln>
          <a:effectLst/>
        </p:spPr>
      </p:pic>
      <p:sp>
        <p:nvSpPr>
          <p:cNvPr id="11" name="Pladsholder til dato 10"/>
          <p:cNvSpPr>
            <a:spLocks noGrp="1"/>
          </p:cNvSpPr>
          <p:nvPr>
            <p:ph type="dt" idx="10"/>
          </p:nvPr>
        </p:nvSpPr>
        <p:spPr/>
        <p:txBody>
          <a:bodyPr/>
          <a:lstStyle/>
          <a:p>
            <a:r>
              <a:rPr lang="fo-FO" smtClean="0"/>
              <a:t>17-08-2009</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40458C"/>
              </a:solidFill>
            </a:endParaRPr>
          </a:p>
        </p:txBody>
      </p:sp>
      <p:sp>
        <p:nvSpPr>
          <p:cNvPr id="36866"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36867" name="Text Box 3"/>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78AB6F9-3B27-409D-BFAE-1A91A1B7AC97}"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36</a:t>
            </a:fld>
            <a:endParaRPr lang="da-DK" sz="1400">
              <a:solidFill>
                <a:srgbClr val="40458C"/>
              </a:solidFill>
            </a:endParaRPr>
          </a:p>
        </p:txBody>
      </p:sp>
      <p:sp>
        <p:nvSpPr>
          <p:cNvPr id="36868" name="Text Box 4"/>
          <p:cNvSpPr txBox="1">
            <a:spLocks noChangeArrowheads="1"/>
          </p:cNvSpPr>
          <p:nvPr/>
        </p:nvSpPr>
        <p:spPr bwMode="auto">
          <a:xfrm>
            <a:off x="152400" y="685800"/>
            <a:ext cx="8382000" cy="520700"/>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2800">
                <a:solidFill>
                  <a:srgbClr val="FF0066"/>
                </a:solidFill>
                <a:latin typeface="Times New Roman" pitchFamily="18" charset="0"/>
              </a:rPr>
              <a:t>Grundleggjandi viðurskiftir</a:t>
            </a:r>
          </a:p>
        </p:txBody>
      </p:sp>
      <p:sp>
        <p:nvSpPr>
          <p:cNvPr id="36869" name="Rectangle 5"/>
          <p:cNvSpPr>
            <a:spLocks noChangeArrowheads="1"/>
          </p:cNvSpPr>
          <p:nvPr/>
        </p:nvSpPr>
        <p:spPr bwMode="auto">
          <a:xfrm>
            <a:off x="609600" y="2286000"/>
            <a:ext cx="8001000" cy="2438400"/>
          </a:xfrm>
          <a:prstGeom prst="rect">
            <a:avLst/>
          </a:prstGeom>
          <a:noFill/>
          <a:ln w="9525">
            <a:noFill/>
            <a:round/>
            <a:headEnd/>
            <a:tailEnd/>
          </a:ln>
          <a:effectLst/>
        </p:spPr>
        <p:txBody>
          <a:bodyPr lIns="90000" tIns="46800" rIns="90000" bIns="46800"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4000">
                <a:solidFill>
                  <a:srgbClr val="FF0066"/>
                </a:solidFill>
                <a:latin typeface="Times New Roman" pitchFamily="18" charset="0"/>
              </a:rPr>
              <a:t>Veiða hjá Íslendingum.</a:t>
            </a:r>
          </a:p>
        </p:txBody>
      </p:sp>
      <p:sp>
        <p:nvSpPr>
          <p:cNvPr id="7" name="Pladsholder til dato 6"/>
          <p:cNvSpPr>
            <a:spLocks noGrp="1"/>
          </p:cNvSpPr>
          <p:nvPr>
            <p:ph type="dt" idx="10"/>
          </p:nvPr>
        </p:nvSpPr>
        <p:spPr/>
        <p:txBody>
          <a:bodyPr/>
          <a:lstStyle/>
          <a:p>
            <a:r>
              <a:rPr lang="fo-FO" smtClean="0"/>
              <a:t>17-08-2009</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40458C"/>
              </a:solidFill>
            </a:endParaRPr>
          </a:p>
        </p:txBody>
      </p:sp>
      <p:sp>
        <p:nvSpPr>
          <p:cNvPr id="37890"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37891" name="Text Box 3"/>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EFC3E7F-66A1-47DA-8D1A-ECC9392D3575}"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37</a:t>
            </a:fld>
            <a:endParaRPr lang="da-DK" sz="1400">
              <a:solidFill>
                <a:srgbClr val="40458C"/>
              </a:solidFill>
            </a:endParaRPr>
          </a:p>
        </p:txBody>
      </p:sp>
      <p:pic>
        <p:nvPicPr>
          <p:cNvPr id="37892" name="Picture 4"/>
          <p:cNvPicPr>
            <a:picLocks noChangeAspect="1" noChangeArrowheads="1"/>
          </p:cNvPicPr>
          <p:nvPr/>
        </p:nvPicPr>
        <p:blipFill>
          <a:blip r:embed="rId3" cstate="print"/>
          <a:srcRect/>
          <a:stretch>
            <a:fillRect/>
          </a:stretch>
        </p:blipFill>
        <p:spPr bwMode="auto">
          <a:xfrm>
            <a:off x="0" y="1219200"/>
            <a:ext cx="6408738" cy="3937000"/>
          </a:xfrm>
          <a:prstGeom prst="rect">
            <a:avLst/>
          </a:prstGeom>
          <a:noFill/>
          <a:ln w="9525">
            <a:noFill/>
            <a:round/>
            <a:headEnd/>
            <a:tailEnd/>
          </a:ln>
          <a:effectLst/>
        </p:spPr>
      </p:pic>
      <p:pic>
        <p:nvPicPr>
          <p:cNvPr id="37893" name="Picture 5"/>
          <p:cNvPicPr>
            <a:picLocks noChangeAspect="1" noChangeArrowheads="1"/>
          </p:cNvPicPr>
          <p:nvPr/>
        </p:nvPicPr>
        <p:blipFill>
          <a:blip r:embed="rId4" cstate="print"/>
          <a:srcRect/>
          <a:stretch>
            <a:fillRect/>
          </a:stretch>
        </p:blipFill>
        <p:spPr bwMode="auto">
          <a:xfrm>
            <a:off x="1524000" y="4343400"/>
            <a:ext cx="3733800" cy="2084388"/>
          </a:xfrm>
          <a:prstGeom prst="rect">
            <a:avLst/>
          </a:prstGeom>
          <a:noFill/>
          <a:ln w="9525">
            <a:noFill/>
            <a:round/>
            <a:headEnd/>
            <a:tailEnd/>
          </a:ln>
          <a:effectLst/>
        </p:spPr>
      </p:pic>
      <p:sp>
        <p:nvSpPr>
          <p:cNvPr id="37894" name="Rectangle 6"/>
          <p:cNvSpPr>
            <a:spLocks noChangeArrowheads="1"/>
          </p:cNvSpPr>
          <p:nvPr/>
        </p:nvSpPr>
        <p:spPr bwMode="auto">
          <a:xfrm>
            <a:off x="0" y="304800"/>
            <a:ext cx="9144000" cy="1143000"/>
          </a:xfrm>
          <a:prstGeom prst="rect">
            <a:avLst/>
          </a:prstGeom>
          <a:noFill/>
          <a:ln w="9525">
            <a:noFill/>
            <a:round/>
            <a:headEnd/>
            <a:tailEnd/>
          </a:ln>
          <a:effectLst/>
        </p:spPr>
        <p:txBody>
          <a:bodyPr lIns="90000" tIns="46800" rIns="90000" bIns="46800"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3000">
                <a:solidFill>
                  <a:srgbClr val="FF0066"/>
                </a:solidFill>
                <a:latin typeface="Times New Roman" pitchFamily="18" charset="0"/>
              </a:rPr>
              <a:t>Íslendsk veiða eftir makreli 07-08</a:t>
            </a:r>
          </a:p>
        </p:txBody>
      </p:sp>
      <p:sp>
        <p:nvSpPr>
          <p:cNvPr id="37895" name="Oval 7"/>
          <p:cNvSpPr>
            <a:spLocks noChangeArrowheads="1"/>
          </p:cNvSpPr>
          <p:nvPr/>
        </p:nvSpPr>
        <p:spPr bwMode="auto">
          <a:xfrm>
            <a:off x="5181600" y="2971800"/>
            <a:ext cx="3810000" cy="1066800"/>
          </a:xfrm>
          <a:prstGeom prst="ellipse">
            <a:avLst/>
          </a:prstGeom>
          <a:solidFill>
            <a:srgbClr val="FFCC00">
              <a:alpha val="39000"/>
            </a:srgbClr>
          </a:solidFill>
          <a:ln w="9360">
            <a:solidFill>
              <a:srgbClr val="FF9900"/>
            </a:solidFill>
            <a:miter lim="800000"/>
            <a:headEnd/>
            <a:tailEnd/>
          </a:ln>
          <a:effectLst/>
        </p:spPr>
        <p:txBody>
          <a:bodyPr wrap="none" lIns="90000" tIns="46800" rIns="90000" bIns="46800"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o-FO" sz="1100">
              <a:solidFill>
                <a:srgbClr val="FF0066"/>
              </a:solidFill>
              <a:latin typeface="Arial Black" pitchFamily="34" charset="0"/>
            </a:endParaRPr>
          </a:p>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100">
                <a:solidFill>
                  <a:srgbClr val="FF0066"/>
                </a:solidFill>
                <a:latin typeface="Arial Black" pitchFamily="34" charset="0"/>
              </a:rPr>
              <a:t>Tað ultimativa fóðurøki hjá pelagiskum </a:t>
            </a:r>
          </a:p>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100">
                <a:solidFill>
                  <a:srgbClr val="FF0066"/>
                </a:solidFill>
                <a:latin typeface="Arial Black" pitchFamily="34" charset="0"/>
              </a:rPr>
              <a:t>Fiski Makreli, Svartkjafti og eisini sild</a:t>
            </a:r>
          </a:p>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o-FO" sz="1100">
              <a:solidFill>
                <a:srgbClr val="FF0066"/>
              </a:solidFill>
              <a:latin typeface="Arial Black" pitchFamily="34" charset="0"/>
            </a:endParaRPr>
          </a:p>
        </p:txBody>
      </p:sp>
      <p:sp>
        <p:nvSpPr>
          <p:cNvPr id="37896" name="Text Box 8"/>
          <p:cNvSpPr txBox="1">
            <a:spLocks noChangeArrowheads="1"/>
          </p:cNvSpPr>
          <p:nvPr/>
        </p:nvSpPr>
        <p:spPr bwMode="auto">
          <a:xfrm>
            <a:off x="6702425" y="5940425"/>
            <a:ext cx="1462088" cy="336550"/>
          </a:xfrm>
          <a:prstGeom prst="rect">
            <a:avLst/>
          </a:prstGeom>
          <a:no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9176D"/>
                </a:solidFill>
                <a:latin typeface="Times New Roman" pitchFamily="18" charset="0"/>
              </a:rPr>
              <a:t>Kelda:</a:t>
            </a:r>
          </a:p>
          <a:p>
            <a:pPr algn="l">
              <a:buClr>
                <a:srgbClr val="F9176D"/>
              </a:buClr>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9176D"/>
                </a:solidFill>
                <a:latin typeface="Times New Roman" pitchFamily="18" charset="0"/>
              </a:rPr>
              <a:t>Havrannsóknarstovan í Íslandi</a:t>
            </a:r>
          </a:p>
        </p:txBody>
      </p:sp>
      <p:sp>
        <p:nvSpPr>
          <p:cNvPr id="10" name="Pladsholder til dato 9"/>
          <p:cNvSpPr>
            <a:spLocks noGrp="1"/>
          </p:cNvSpPr>
          <p:nvPr>
            <p:ph type="dt" idx="10"/>
          </p:nvPr>
        </p:nvSpPr>
        <p:spPr/>
        <p:txBody>
          <a:bodyPr/>
          <a:lstStyle/>
          <a:p>
            <a:r>
              <a:rPr lang="fo-FO" smtClean="0"/>
              <a:t>17-08-2009</a:t>
            </a: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fill="hold" nodeType="afterEffect">
                                  <p:stCondLst>
                                    <p:cond delay="0"/>
                                  </p:stCondLst>
                                  <p:childTnLst>
                                    <p:set>
                                      <p:cBhvr additive="repl">
                                        <p:cTn id="6" dur="1" fill="hold">
                                          <p:stCondLst>
                                            <p:cond delay="0"/>
                                          </p:stCondLst>
                                        </p:cTn>
                                        <p:tgtEl>
                                          <p:spTgt spid="37895"/>
                                        </p:tgtEl>
                                        <p:attrNameLst>
                                          <p:attrName>style.visibility</p:attrName>
                                        </p:attrNameLst>
                                      </p:cBhvr>
                                      <p:to>
                                        <p:strVal val="visible"/>
                                      </p:to>
                                    </p:set>
                                    <p:anim calcmode="lin" valueType="num">
                                      <p:cBhvr additive="repl">
                                        <p:cTn id="7" dur="1000" fill="hold"/>
                                        <p:tgtEl>
                                          <p:spTgt spid="37895"/>
                                        </p:tgtEl>
                                        <p:attrNameLst>
                                          <p:attrName>ppt_w</p:attrName>
                                        </p:attrNameLst>
                                      </p:cBhvr>
                                      <p:tavLst>
                                        <p:tav tm="100000">
                                          <p:val>
                                            <p:fltVal val="0"/>
                                          </p:val>
                                        </p:tav>
                                        <p:tav>
                                          <p:val>
                                            <p:strVal val="#ppt_w"/>
                                          </p:val>
                                        </p:tav>
                                      </p:tavLst>
                                    </p:anim>
                                    <p:anim calcmode="lin" valueType="num">
                                      <p:cBhvr additive="repl">
                                        <p:cTn id="8" dur="1000" fill="hold"/>
                                        <p:tgtEl>
                                          <p:spTgt spid="37895"/>
                                        </p:tgtEl>
                                        <p:attrNameLst>
                                          <p:attrName>ppt_h</p:attrName>
                                        </p:attrNameLst>
                                      </p:cBhvr>
                                      <p:tavLst>
                                        <p:tav tm="100000">
                                          <p:val>
                                            <p:fltVal val="0"/>
                                          </p:val>
                                        </p:tav>
                                        <p:tav>
                                          <p:val>
                                            <p:strVal val="#ppt_h"/>
                                          </p:val>
                                        </p:tav>
                                      </p:tavLst>
                                    </p:anim>
                                    <p:anim calcmode="lin" valueType="num">
                                      <p:cBhvr additive="repl">
                                        <p:cTn id="9" dur="1000" fill="hold"/>
                                        <p:tgtEl>
                                          <p:spTgt spid="37895"/>
                                        </p:tgtEl>
                                        <p:attrNameLst>
                                          <p:attrName>ppt_x</p:attrName>
                                        </p:attrNameLst>
                                      </p:cBhvr>
                                      <p:tavLst>
                                        <p:tav tm="0" fmla="#ppt_x+(cos(-2*pi*(1-$))*-#ppt_x-sin(-2*pi*(1-$))*(1-#ppt_y))*(1-$)">
                                          <p:val>
                                            <p:fltVal val="0"/>
                                          </p:val>
                                        </p:tav>
                                        <p:tav tm="100000">
                                          <p:val>
                                            <p:fltVal val="1"/>
                                          </p:val>
                                        </p:tav>
                                      </p:tavLst>
                                    </p:anim>
                                    <p:anim calcmode="lin" valueType="num">
                                      <p:cBhvr additive="repl">
                                        <p:cTn id="10" dur="1000" fill="hold"/>
                                        <p:tgtEl>
                                          <p:spTgt spid="3789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40458C"/>
              </a:solidFill>
            </a:endParaRPr>
          </a:p>
        </p:txBody>
      </p:sp>
      <p:sp>
        <p:nvSpPr>
          <p:cNvPr id="38914"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38915" name="Text Box 3"/>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B92D9CD-FD16-475C-9FFA-7E10E785864F}"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38</a:t>
            </a:fld>
            <a:endParaRPr lang="da-DK" sz="1400">
              <a:solidFill>
                <a:srgbClr val="40458C"/>
              </a:solidFill>
            </a:endParaRPr>
          </a:p>
        </p:txBody>
      </p:sp>
      <p:sp>
        <p:nvSpPr>
          <p:cNvPr id="38916" name="Rectangle 4"/>
          <p:cNvSpPr>
            <a:spLocks noChangeArrowheads="1"/>
          </p:cNvSpPr>
          <p:nvPr/>
        </p:nvSpPr>
        <p:spPr bwMode="auto">
          <a:xfrm>
            <a:off x="0" y="457200"/>
            <a:ext cx="8569325" cy="836613"/>
          </a:xfrm>
          <a:prstGeom prst="rect">
            <a:avLst/>
          </a:prstGeom>
          <a:noFill/>
          <a:ln w="9525">
            <a:noFill/>
            <a:round/>
            <a:headEnd/>
            <a:tailEnd/>
          </a:ln>
          <a:effectLst/>
        </p:spPr>
        <p:txBody>
          <a:bodyPr lIns="90000" tIns="46800" rIns="90000" bIns="468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2800">
                <a:solidFill>
                  <a:srgbClr val="FF0066"/>
                </a:solidFill>
                <a:latin typeface="Times New Roman" pitchFamily="18" charset="0"/>
              </a:rPr>
              <a:t>Vinnulig veiða eftir makreli 2008 og 2009</a:t>
            </a:r>
          </a:p>
        </p:txBody>
      </p:sp>
      <p:sp>
        <p:nvSpPr>
          <p:cNvPr id="38917" name="Rectangle 5"/>
          <p:cNvSpPr>
            <a:spLocks noChangeArrowheads="1"/>
          </p:cNvSpPr>
          <p:nvPr/>
        </p:nvSpPr>
        <p:spPr bwMode="auto">
          <a:xfrm>
            <a:off x="4419600" y="1447800"/>
            <a:ext cx="4038600" cy="3733800"/>
          </a:xfrm>
          <a:prstGeom prst="rect">
            <a:avLst/>
          </a:prstGeom>
          <a:noFill/>
          <a:ln w="9525">
            <a:noFill/>
            <a:round/>
            <a:headEnd/>
            <a:tailEnd/>
          </a:ln>
          <a:effectLst/>
        </p:spPr>
        <p:txBody>
          <a:bodyPr lIns="90000" tIns="46800" rIns="90000" bIns="46800"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o-FO">
              <a:solidFill>
                <a:srgbClr val="FF0066"/>
              </a:solidFill>
              <a:latin typeface="Times New Roman" pitchFamily="18" charset="0"/>
            </a:endParaRPr>
          </a:p>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a:solidFill>
                  <a:srgbClr val="FF0066"/>
                </a:solidFill>
                <a:latin typeface="Times New Roman" pitchFamily="18" charset="0"/>
              </a:rPr>
              <a:t>Veiðan íalt</a:t>
            </a:r>
          </a:p>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a:solidFill>
                  <a:srgbClr val="FF0066"/>
                </a:solidFill>
                <a:latin typeface="Times New Roman" pitchFamily="18" charset="0"/>
              </a:rPr>
              <a:t>Ár 08, 09</a:t>
            </a:r>
            <a:r>
              <a:rPr lang="fo-FO">
                <a:solidFill>
                  <a:srgbClr val="FFFFFF"/>
                </a:solidFill>
                <a:latin typeface="Times New Roman" pitchFamily="18" charset="0"/>
              </a:rPr>
              <a:t> </a:t>
            </a:r>
          </a:p>
          <a:p>
            <a:pPr algn="l">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a:solidFill>
                  <a:srgbClr val="FF0066"/>
                </a:solidFill>
                <a:latin typeface="Times New Roman" pitchFamily="18" charset="0"/>
              </a:rPr>
              <a:t>EU  416,0 t.t.     55,4%</a:t>
            </a:r>
          </a:p>
          <a:p>
            <a:pPr algn="l">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a:solidFill>
                  <a:srgbClr val="FF0066"/>
                </a:solidFill>
                <a:latin typeface="Times New Roman" pitchFamily="18" charset="0"/>
              </a:rPr>
              <a:t>NO  192,3 t.t.     25,6%</a:t>
            </a:r>
          </a:p>
          <a:p>
            <a:pPr algn="l">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a:solidFill>
                  <a:srgbClr val="FF0066"/>
                </a:solidFill>
                <a:latin typeface="Times New Roman" pitchFamily="18" charset="0"/>
              </a:rPr>
              <a:t>IS    112,0 t.t.     14,9%</a:t>
            </a:r>
          </a:p>
          <a:p>
            <a:pPr algn="l">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u="sng">
                <a:solidFill>
                  <a:srgbClr val="FF0066"/>
                </a:solidFill>
                <a:latin typeface="Times New Roman" pitchFamily="18" charset="0"/>
              </a:rPr>
              <a:t>FO     32,1 t.t.      4,2%</a:t>
            </a:r>
          </a:p>
          <a:p>
            <a:pPr algn="l">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b="1">
                <a:solidFill>
                  <a:srgbClr val="FF0066"/>
                </a:solidFill>
                <a:effectLst>
                  <a:outerShdw blurRad="38100" dist="38100" dir="2700000" algn="tl">
                    <a:srgbClr val="C0C0C0"/>
                  </a:outerShdw>
                </a:effectLst>
                <a:latin typeface="Times New Roman" pitchFamily="18" charset="0"/>
              </a:rPr>
              <a:t>Íalt  752,0 t.t.  100,0%</a:t>
            </a:r>
          </a:p>
          <a:p>
            <a:pPr algn="l">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o-FO">
              <a:solidFill>
                <a:srgbClr val="FF0066"/>
              </a:solidFill>
              <a:latin typeface="Times New Roman" pitchFamily="18" charset="0"/>
            </a:endParaRPr>
          </a:p>
          <a:p>
            <a:pPr algn="l">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o-FO">
              <a:solidFill>
                <a:srgbClr val="FF0066"/>
              </a:solidFill>
              <a:latin typeface="Times New Roman" pitchFamily="18" charset="0"/>
            </a:endParaRPr>
          </a:p>
        </p:txBody>
      </p:sp>
      <p:sp>
        <p:nvSpPr>
          <p:cNvPr id="38918" name="Rectangle 6"/>
          <p:cNvSpPr>
            <a:spLocks noChangeArrowheads="1"/>
          </p:cNvSpPr>
          <p:nvPr/>
        </p:nvSpPr>
        <p:spPr bwMode="auto">
          <a:xfrm>
            <a:off x="609600" y="1676400"/>
            <a:ext cx="4572000" cy="3657600"/>
          </a:xfrm>
          <a:prstGeom prst="rect">
            <a:avLst/>
          </a:prstGeom>
          <a:noFill/>
          <a:ln w="9525">
            <a:noFill/>
            <a:round/>
            <a:headEnd/>
            <a:tailEnd/>
          </a:ln>
          <a:effectLst/>
        </p:spPr>
        <p:txBody>
          <a:bodyPr lIns="90000" tIns="46800" rIns="90000" bIns="46800"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o-FO">
              <a:solidFill>
                <a:srgbClr val="FF0066"/>
              </a:solidFill>
              <a:latin typeface="Times New Roman" pitchFamily="18" charset="0"/>
            </a:endParaRPr>
          </a:p>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a:solidFill>
                  <a:srgbClr val="FF0066"/>
                </a:solidFill>
                <a:latin typeface="Times New Roman" pitchFamily="18" charset="0"/>
              </a:rPr>
              <a:t>Kvotan íalt</a:t>
            </a:r>
          </a:p>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a:solidFill>
                  <a:srgbClr val="FF0066"/>
                </a:solidFill>
                <a:latin typeface="Times New Roman" pitchFamily="18" charset="0"/>
              </a:rPr>
              <a:t>Ár  08, 09</a:t>
            </a:r>
            <a:r>
              <a:rPr lang="fo-FO">
                <a:solidFill>
                  <a:srgbClr val="FFFFFF"/>
                </a:solidFill>
                <a:latin typeface="Times New Roman" pitchFamily="18" charset="0"/>
              </a:rPr>
              <a:t> </a:t>
            </a:r>
          </a:p>
          <a:p>
            <a:pPr algn="l">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a:solidFill>
                  <a:srgbClr val="FF0066"/>
                </a:solidFill>
                <a:latin typeface="Times New Roman" pitchFamily="18" charset="0"/>
              </a:rPr>
              <a:t>EU  416,0 t.t.     65%</a:t>
            </a:r>
          </a:p>
          <a:p>
            <a:pPr algn="l">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a:solidFill>
                  <a:srgbClr val="FF0066"/>
                </a:solidFill>
                <a:latin typeface="Times New Roman" pitchFamily="18" charset="0"/>
              </a:rPr>
              <a:t>NO  192,0 t.t.     30%</a:t>
            </a:r>
          </a:p>
          <a:p>
            <a:pPr algn="l">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u="sng">
                <a:solidFill>
                  <a:srgbClr val="FF0066"/>
                </a:solidFill>
                <a:latin typeface="Times New Roman" pitchFamily="18" charset="0"/>
              </a:rPr>
              <a:t>FO     32,0 t.t.      5%</a:t>
            </a:r>
          </a:p>
          <a:p>
            <a:pPr algn="l">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b="1">
                <a:solidFill>
                  <a:srgbClr val="FF0066"/>
                </a:solidFill>
                <a:effectLst>
                  <a:outerShdw blurRad="38100" dist="38100" dir="2700000" algn="tl">
                    <a:srgbClr val="C0C0C0"/>
                  </a:outerShdw>
                </a:effectLst>
                <a:latin typeface="Times New Roman" pitchFamily="18" charset="0"/>
              </a:rPr>
              <a:t>Íalt  640,0 t.t.  100,0%</a:t>
            </a:r>
          </a:p>
          <a:p>
            <a:pPr algn="l">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o-FO">
              <a:solidFill>
                <a:srgbClr val="FF0066"/>
              </a:solidFill>
              <a:latin typeface="Times New Roman" pitchFamily="18" charset="0"/>
            </a:endParaRPr>
          </a:p>
          <a:p>
            <a:pPr algn="l">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o-FO">
              <a:solidFill>
                <a:srgbClr val="FF0066"/>
              </a:solidFill>
              <a:latin typeface="Times New Roman" pitchFamily="18" charset="0"/>
            </a:endParaRPr>
          </a:p>
        </p:txBody>
      </p:sp>
      <p:sp>
        <p:nvSpPr>
          <p:cNvPr id="8" name="Pladsholder til dato 7"/>
          <p:cNvSpPr>
            <a:spLocks noGrp="1"/>
          </p:cNvSpPr>
          <p:nvPr>
            <p:ph type="dt" idx="10"/>
          </p:nvPr>
        </p:nvSpPr>
        <p:spPr/>
        <p:txBody>
          <a:bodyPr/>
          <a:lstStyle/>
          <a:p>
            <a:r>
              <a:rPr lang="fo-FO" smtClean="0"/>
              <a:t>17-08-2009</a:t>
            </a: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additive="repl">
                                        <p:cTn id="6" dur="1" fill="hold">
                                          <p:stCondLst>
                                            <p:cond delay="0"/>
                                          </p:stCondLst>
                                        </p:cTn>
                                        <p:tgtEl>
                                          <p:spTgt spid="38917"/>
                                        </p:tgtEl>
                                        <p:attrNameLst>
                                          <p:attrName>style.visibility</p:attrName>
                                        </p:attrNameLst>
                                      </p:cBhvr>
                                      <p:to>
                                        <p:strVal val="visible"/>
                                      </p:to>
                                    </p:set>
                                    <p:anim calcmode="lin" valueType="num">
                                      <p:cBhvr>
                                        <p:cTn id="7" dur="500" fill="hold"/>
                                        <p:tgtEl>
                                          <p:spTgt spid="38917"/>
                                        </p:tgtEl>
                                        <p:attrNameLst>
                                          <p:attrName>ppt_x</p:attrName>
                                        </p:attrNameLst>
                                      </p:cBhvr>
                                      <p:tavLst>
                                        <p:tav tm="100000">
                                          <p:val>
                                            <p:strVal val="#ppt_x"/>
                                          </p:val>
                                        </p:tav>
                                        <p:tav>
                                          <p:val>
                                            <p:strVal val="#ppt_x"/>
                                          </p:val>
                                        </p:tav>
                                      </p:tavLst>
                                    </p:anim>
                                    <p:anim calcmode="lin" valueType="num">
                                      <p:cBhvr>
                                        <p:cTn id="8" dur="500" fill="hold"/>
                                        <p:tgtEl>
                                          <p:spTgt spid="38917"/>
                                        </p:tgtEl>
                                        <p:attrNameLst>
                                          <p:attrName>ppt_y</p:attrName>
                                        </p:attrNameLst>
                                      </p:cBhvr>
                                      <p:tavLst>
                                        <p:tav tm="100000">
                                          <p:val>
                                            <p:strVal val="1+#ppt_h/2"/>
                                          </p:val>
                                        </p:tav>
                                        <p:tav>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additive="repl">
                                        <p:cTn id="11" dur="1" fill="hold">
                                          <p:stCondLst>
                                            <p:cond delay="0"/>
                                          </p:stCondLst>
                                        </p:cTn>
                                        <p:tgtEl>
                                          <p:spTgt spid="38918"/>
                                        </p:tgtEl>
                                        <p:attrNameLst>
                                          <p:attrName>style.visibility</p:attrName>
                                        </p:attrNameLst>
                                      </p:cBhvr>
                                      <p:to>
                                        <p:strVal val="visible"/>
                                      </p:to>
                                    </p:set>
                                    <p:anim calcmode="lin" valueType="num">
                                      <p:cBhvr>
                                        <p:cTn id="12" dur="500" fill="hold"/>
                                        <p:tgtEl>
                                          <p:spTgt spid="38918"/>
                                        </p:tgtEl>
                                        <p:attrNameLst>
                                          <p:attrName>ppt_x</p:attrName>
                                        </p:attrNameLst>
                                      </p:cBhvr>
                                      <p:tavLst>
                                        <p:tav tm="100000">
                                          <p:val>
                                            <p:strVal val="#ppt_x"/>
                                          </p:val>
                                        </p:tav>
                                        <p:tav>
                                          <p:val>
                                            <p:strVal val="#ppt_x"/>
                                          </p:val>
                                        </p:tav>
                                      </p:tavLst>
                                    </p:anim>
                                    <p:anim calcmode="lin" valueType="num">
                                      <p:cBhvr>
                                        <p:cTn id="13" dur="500" fill="hold"/>
                                        <p:tgtEl>
                                          <p:spTgt spid="38918"/>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40458C"/>
              </a:solidFill>
            </a:endParaRPr>
          </a:p>
        </p:txBody>
      </p:sp>
      <p:sp>
        <p:nvSpPr>
          <p:cNvPr id="39938"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39939" name="Text Box 3"/>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04C5180-FC6C-43A6-8662-170D3BF2362E}"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39</a:t>
            </a:fld>
            <a:endParaRPr lang="da-DK" sz="1400">
              <a:solidFill>
                <a:srgbClr val="40458C"/>
              </a:solidFill>
            </a:endParaRPr>
          </a:p>
        </p:txBody>
      </p:sp>
      <p:pic>
        <p:nvPicPr>
          <p:cNvPr id="39940" name="Picture 4"/>
          <p:cNvPicPr>
            <a:picLocks noChangeAspect="1" noChangeArrowheads="1"/>
          </p:cNvPicPr>
          <p:nvPr/>
        </p:nvPicPr>
        <p:blipFill>
          <a:blip r:embed="rId3" cstate="print"/>
          <a:srcRect/>
          <a:stretch>
            <a:fillRect/>
          </a:stretch>
        </p:blipFill>
        <p:spPr bwMode="auto">
          <a:xfrm>
            <a:off x="4670425" y="990600"/>
            <a:ext cx="4473575" cy="5867400"/>
          </a:xfrm>
          <a:prstGeom prst="rect">
            <a:avLst/>
          </a:prstGeom>
          <a:noFill/>
          <a:ln w="9525">
            <a:noFill/>
            <a:round/>
            <a:headEnd/>
            <a:tailEnd/>
          </a:ln>
          <a:effectLst/>
        </p:spPr>
      </p:pic>
      <p:pic>
        <p:nvPicPr>
          <p:cNvPr id="39941" name="Picture 5"/>
          <p:cNvPicPr>
            <a:picLocks noChangeAspect="1" noChangeArrowheads="1"/>
          </p:cNvPicPr>
          <p:nvPr/>
        </p:nvPicPr>
        <p:blipFill>
          <a:blip r:embed="rId4" cstate="print"/>
          <a:srcRect/>
          <a:stretch>
            <a:fillRect/>
          </a:stretch>
        </p:blipFill>
        <p:spPr bwMode="auto">
          <a:xfrm>
            <a:off x="5164138" y="955675"/>
            <a:ext cx="2808287" cy="2006600"/>
          </a:xfrm>
          <a:prstGeom prst="rect">
            <a:avLst/>
          </a:prstGeom>
          <a:noFill/>
          <a:ln w="9525">
            <a:noFill/>
            <a:round/>
            <a:headEnd/>
            <a:tailEnd/>
          </a:ln>
          <a:effectLst/>
        </p:spPr>
      </p:pic>
      <p:pic>
        <p:nvPicPr>
          <p:cNvPr id="39942" name="Picture 6"/>
          <p:cNvPicPr>
            <a:picLocks noChangeAspect="1" noChangeArrowheads="1"/>
          </p:cNvPicPr>
          <p:nvPr/>
        </p:nvPicPr>
        <p:blipFill>
          <a:blip r:embed="rId5" cstate="print"/>
          <a:srcRect/>
          <a:stretch>
            <a:fillRect/>
          </a:stretch>
        </p:blipFill>
        <p:spPr bwMode="auto">
          <a:xfrm>
            <a:off x="76200" y="6381750"/>
            <a:ext cx="5113338" cy="476250"/>
          </a:xfrm>
          <a:prstGeom prst="rect">
            <a:avLst/>
          </a:prstGeom>
          <a:noFill/>
          <a:ln w="9525">
            <a:noFill/>
            <a:round/>
            <a:headEnd/>
            <a:tailEnd/>
          </a:ln>
          <a:effectLst/>
        </p:spPr>
      </p:pic>
      <p:grpSp>
        <p:nvGrpSpPr>
          <p:cNvPr id="39943" name="Group 7"/>
          <p:cNvGrpSpPr>
            <a:grpSpLocks/>
          </p:cNvGrpSpPr>
          <p:nvPr/>
        </p:nvGrpSpPr>
        <p:grpSpPr bwMode="auto">
          <a:xfrm>
            <a:off x="7835900" y="3730625"/>
            <a:ext cx="617538" cy="639763"/>
            <a:chOff x="4936" y="2350"/>
            <a:chExt cx="389" cy="403"/>
          </a:xfrm>
        </p:grpSpPr>
        <p:sp>
          <p:nvSpPr>
            <p:cNvPr id="39944" name="Line 8"/>
            <p:cNvSpPr>
              <a:spLocks noChangeShapeType="1"/>
            </p:cNvSpPr>
            <p:nvPr/>
          </p:nvSpPr>
          <p:spPr bwMode="auto">
            <a:xfrm>
              <a:off x="4936" y="2350"/>
              <a:ext cx="340" cy="404"/>
            </a:xfrm>
            <a:prstGeom prst="line">
              <a:avLst/>
            </a:prstGeom>
            <a:noFill/>
            <a:ln w="38160">
              <a:solidFill>
                <a:srgbClr val="FF0066"/>
              </a:solidFill>
              <a:miter lim="800000"/>
              <a:headEnd/>
              <a:tailEnd/>
            </a:ln>
            <a:effectLst/>
          </p:spPr>
          <p:txBody>
            <a:bodyPr/>
            <a:lstStyle/>
            <a:p>
              <a:endParaRPr lang="fo-FO"/>
            </a:p>
          </p:txBody>
        </p:sp>
        <p:sp>
          <p:nvSpPr>
            <p:cNvPr id="39945" name="Line 9"/>
            <p:cNvSpPr>
              <a:spLocks noChangeShapeType="1"/>
            </p:cNvSpPr>
            <p:nvPr/>
          </p:nvSpPr>
          <p:spPr bwMode="auto">
            <a:xfrm flipH="1">
              <a:off x="4935" y="2350"/>
              <a:ext cx="392" cy="367"/>
            </a:xfrm>
            <a:prstGeom prst="line">
              <a:avLst/>
            </a:prstGeom>
            <a:noFill/>
            <a:ln w="38160">
              <a:solidFill>
                <a:srgbClr val="FF0066"/>
              </a:solidFill>
              <a:miter lim="800000"/>
              <a:headEnd/>
              <a:tailEnd/>
            </a:ln>
            <a:effectLst/>
          </p:spPr>
          <p:txBody>
            <a:bodyPr/>
            <a:lstStyle/>
            <a:p>
              <a:endParaRPr lang="fo-FO"/>
            </a:p>
          </p:txBody>
        </p:sp>
      </p:grpSp>
      <p:grpSp>
        <p:nvGrpSpPr>
          <p:cNvPr id="39946" name="Group 10"/>
          <p:cNvGrpSpPr>
            <a:grpSpLocks/>
          </p:cNvGrpSpPr>
          <p:nvPr/>
        </p:nvGrpSpPr>
        <p:grpSpPr bwMode="auto">
          <a:xfrm>
            <a:off x="7369175" y="2971800"/>
            <a:ext cx="617538" cy="463550"/>
            <a:chOff x="4642" y="1872"/>
            <a:chExt cx="389" cy="292"/>
          </a:xfrm>
        </p:grpSpPr>
        <p:sp>
          <p:nvSpPr>
            <p:cNvPr id="39947" name="Line 11"/>
            <p:cNvSpPr>
              <a:spLocks noChangeShapeType="1"/>
            </p:cNvSpPr>
            <p:nvPr/>
          </p:nvSpPr>
          <p:spPr bwMode="auto">
            <a:xfrm>
              <a:off x="4642" y="1872"/>
              <a:ext cx="340" cy="293"/>
            </a:xfrm>
            <a:prstGeom prst="line">
              <a:avLst/>
            </a:prstGeom>
            <a:noFill/>
            <a:ln w="38160">
              <a:solidFill>
                <a:srgbClr val="FF0066"/>
              </a:solidFill>
              <a:miter lim="800000"/>
              <a:headEnd/>
              <a:tailEnd/>
            </a:ln>
            <a:effectLst/>
          </p:spPr>
          <p:txBody>
            <a:bodyPr/>
            <a:lstStyle/>
            <a:p>
              <a:endParaRPr lang="fo-FO"/>
            </a:p>
          </p:txBody>
        </p:sp>
        <p:sp>
          <p:nvSpPr>
            <p:cNvPr id="39948" name="Line 12"/>
            <p:cNvSpPr>
              <a:spLocks noChangeShapeType="1"/>
            </p:cNvSpPr>
            <p:nvPr/>
          </p:nvSpPr>
          <p:spPr bwMode="auto">
            <a:xfrm flipH="1">
              <a:off x="4641" y="1872"/>
              <a:ext cx="392" cy="266"/>
            </a:xfrm>
            <a:prstGeom prst="line">
              <a:avLst/>
            </a:prstGeom>
            <a:noFill/>
            <a:ln w="38160">
              <a:solidFill>
                <a:srgbClr val="FF0066"/>
              </a:solidFill>
              <a:miter lim="800000"/>
              <a:headEnd/>
              <a:tailEnd/>
            </a:ln>
            <a:effectLst/>
          </p:spPr>
          <p:txBody>
            <a:bodyPr/>
            <a:lstStyle/>
            <a:p>
              <a:endParaRPr lang="fo-FO"/>
            </a:p>
          </p:txBody>
        </p:sp>
      </p:grpSp>
      <p:sp>
        <p:nvSpPr>
          <p:cNvPr id="39949" name="Text Box 13"/>
          <p:cNvSpPr txBox="1">
            <a:spLocks noChangeArrowheads="1"/>
          </p:cNvSpPr>
          <p:nvPr/>
        </p:nvSpPr>
        <p:spPr bwMode="auto">
          <a:xfrm>
            <a:off x="7092950" y="4797425"/>
            <a:ext cx="1716088" cy="520700"/>
          </a:xfrm>
          <a:prstGeom prst="rect">
            <a:avLst/>
          </a:prstGeom>
          <a:no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400">
                <a:solidFill>
                  <a:srgbClr val="FF0066"/>
                </a:solidFill>
                <a:latin typeface="Arial Black" pitchFamily="34" charset="0"/>
              </a:rPr>
              <a:t>Eingin makrelur</a:t>
            </a:r>
          </a:p>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400">
                <a:solidFill>
                  <a:srgbClr val="FF0066"/>
                </a:solidFill>
                <a:latin typeface="Arial Black" pitchFamily="34" charset="0"/>
              </a:rPr>
              <a:t> seinastu árini</a:t>
            </a:r>
          </a:p>
        </p:txBody>
      </p:sp>
      <p:sp>
        <p:nvSpPr>
          <p:cNvPr id="39950" name="Line 14"/>
          <p:cNvSpPr>
            <a:spLocks noChangeShapeType="1"/>
          </p:cNvSpPr>
          <p:nvPr/>
        </p:nvSpPr>
        <p:spPr bwMode="auto">
          <a:xfrm flipV="1">
            <a:off x="7758113" y="4310063"/>
            <a:ext cx="233362" cy="531812"/>
          </a:xfrm>
          <a:prstGeom prst="line">
            <a:avLst/>
          </a:prstGeom>
          <a:noFill/>
          <a:ln w="38160">
            <a:solidFill>
              <a:srgbClr val="FF0066"/>
            </a:solidFill>
            <a:miter lim="800000"/>
            <a:headEnd/>
            <a:tailEnd type="triangle" w="med" len="med"/>
          </a:ln>
          <a:effectLst/>
        </p:spPr>
        <p:txBody>
          <a:bodyPr/>
          <a:lstStyle/>
          <a:p>
            <a:endParaRPr lang="fo-FO"/>
          </a:p>
        </p:txBody>
      </p:sp>
      <p:sp>
        <p:nvSpPr>
          <p:cNvPr id="39951" name="Line 15"/>
          <p:cNvSpPr>
            <a:spLocks noChangeShapeType="1"/>
          </p:cNvSpPr>
          <p:nvPr/>
        </p:nvSpPr>
        <p:spPr bwMode="auto">
          <a:xfrm flipV="1">
            <a:off x="7602538" y="3317875"/>
            <a:ext cx="77787" cy="1408113"/>
          </a:xfrm>
          <a:prstGeom prst="line">
            <a:avLst/>
          </a:prstGeom>
          <a:noFill/>
          <a:ln w="38160">
            <a:solidFill>
              <a:srgbClr val="FF0066"/>
            </a:solidFill>
            <a:miter lim="800000"/>
            <a:headEnd/>
            <a:tailEnd type="triangle" w="med" len="med"/>
          </a:ln>
          <a:effectLst/>
        </p:spPr>
        <p:txBody>
          <a:bodyPr/>
          <a:lstStyle/>
          <a:p>
            <a:endParaRPr lang="fo-FO"/>
          </a:p>
        </p:txBody>
      </p:sp>
      <p:sp>
        <p:nvSpPr>
          <p:cNvPr id="39952" name="Oval 16"/>
          <p:cNvSpPr>
            <a:spLocks noChangeArrowheads="1"/>
          </p:cNvSpPr>
          <p:nvPr/>
        </p:nvSpPr>
        <p:spPr bwMode="auto">
          <a:xfrm>
            <a:off x="6624638" y="1123950"/>
            <a:ext cx="611187" cy="360363"/>
          </a:xfrm>
          <a:prstGeom prst="ellipse">
            <a:avLst/>
          </a:prstGeom>
          <a:solidFill>
            <a:srgbClr val="993366">
              <a:alpha val="78999"/>
            </a:srgbClr>
          </a:solidFill>
          <a:ln w="9360">
            <a:solidFill>
              <a:srgbClr val="40458C"/>
            </a:solidFill>
            <a:miter lim="800000"/>
            <a:headEnd/>
            <a:tailEnd/>
          </a:ln>
          <a:effectLst/>
        </p:spPr>
        <p:txBody>
          <a:bodyPr wrap="none" lIns="90000" tIns="46800" rIns="90000" bIns="468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FF00"/>
                </a:solidFill>
                <a:latin typeface="Arial Black" pitchFamily="34" charset="0"/>
              </a:rPr>
              <a:t>13</a:t>
            </a:r>
          </a:p>
        </p:txBody>
      </p:sp>
      <p:sp>
        <p:nvSpPr>
          <p:cNvPr id="39953" name="Oval 17"/>
          <p:cNvSpPr>
            <a:spLocks noChangeArrowheads="1"/>
          </p:cNvSpPr>
          <p:nvPr/>
        </p:nvSpPr>
        <p:spPr bwMode="auto">
          <a:xfrm rot="20040000">
            <a:off x="7237413" y="2117725"/>
            <a:ext cx="644525" cy="663575"/>
          </a:xfrm>
          <a:prstGeom prst="ellipse">
            <a:avLst/>
          </a:prstGeom>
          <a:solidFill>
            <a:srgbClr val="3366FF">
              <a:alpha val="78999"/>
            </a:srgbClr>
          </a:solidFill>
          <a:ln w="9360">
            <a:solidFill>
              <a:srgbClr val="40458C"/>
            </a:solidFill>
            <a:miter lim="800000"/>
            <a:headEnd/>
            <a:tailEnd/>
          </a:ln>
          <a:effectLst/>
        </p:spPr>
        <p:txBody>
          <a:bodyPr wrap="none" lIns="90000" tIns="46800" rIns="90000" bIns="468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FF00"/>
                </a:solidFill>
                <a:latin typeface="Arial Black" pitchFamily="34" charset="0"/>
              </a:rPr>
              <a:t>192</a:t>
            </a:r>
          </a:p>
        </p:txBody>
      </p:sp>
      <p:sp>
        <p:nvSpPr>
          <p:cNvPr id="39954" name="Oval 18"/>
          <p:cNvSpPr>
            <a:spLocks noChangeArrowheads="1"/>
          </p:cNvSpPr>
          <p:nvPr/>
        </p:nvSpPr>
        <p:spPr bwMode="auto">
          <a:xfrm>
            <a:off x="7235825" y="1916113"/>
            <a:ext cx="611188" cy="360362"/>
          </a:xfrm>
          <a:prstGeom prst="ellipse">
            <a:avLst/>
          </a:prstGeom>
          <a:solidFill>
            <a:srgbClr val="FF9900">
              <a:alpha val="78999"/>
            </a:srgbClr>
          </a:solidFill>
          <a:ln w="9360">
            <a:solidFill>
              <a:srgbClr val="40458C"/>
            </a:solidFill>
            <a:miter lim="800000"/>
            <a:headEnd/>
            <a:tailEnd/>
          </a:ln>
          <a:effectLst/>
        </p:spPr>
        <p:txBody>
          <a:bodyPr wrap="none" lIns="90000" tIns="46800" rIns="90000" bIns="468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FF00"/>
                </a:solidFill>
                <a:latin typeface="Arial Black" pitchFamily="34" charset="0"/>
              </a:rPr>
              <a:t>19</a:t>
            </a:r>
          </a:p>
        </p:txBody>
      </p:sp>
      <p:sp>
        <p:nvSpPr>
          <p:cNvPr id="39955" name="Rectangle 19"/>
          <p:cNvSpPr>
            <a:spLocks noChangeArrowheads="1"/>
          </p:cNvSpPr>
          <p:nvPr/>
        </p:nvSpPr>
        <p:spPr bwMode="auto">
          <a:xfrm>
            <a:off x="533400" y="2209800"/>
            <a:ext cx="1512888" cy="288925"/>
          </a:xfrm>
          <a:prstGeom prst="rect">
            <a:avLst/>
          </a:prstGeom>
          <a:solidFill>
            <a:srgbClr val="00B8FF"/>
          </a:solidFill>
          <a:ln w="9360">
            <a:solidFill>
              <a:srgbClr val="40458C"/>
            </a:solidFill>
            <a:miter lim="800000"/>
            <a:headEnd/>
            <a:tailEnd/>
          </a:ln>
          <a:effectLst/>
        </p:spPr>
        <p:txBody>
          <a:bodyPr wrap="none" lIns="90000" tIns="46800" rIns="90000" bIns="468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FF00"/>
                </a:solidFill>
                <a:latin typeface="Arial Black" pitchFamily="34" charset="0"/>
              </a:rPr>
              <a:t>IS-FISKA</a:t>
            </a:r>
          </a:p>
        </p:txBody>
      </p:sp>
      <p:sp>
        <p:nvSpPr>
          <p:cNvPr id="39956" name="Rectangle 20"/>
          <p:cNvSpPr>
            <a:spLocks noChangeArrowheads="1"/>
          </p:cNvSpPr>
          <p:nvPr/>
        </p:nvSpPr>
        <p:spPr bwMode="auto">
          <a:xfrm>
            <a:off x="533400" y="4114800"/>
            <a:ext cx="1512888" cy="288925"/>
          </a:xfrm>
          <a:prstGeom prst="rect">
            <a:avLst/>
          </a:prstGeom>
          <a:solidFill>
            <a:srgbClr val="FF0000"/>
          </a:solidFill>
          <a:ln w="9360">
            <a:solidFill>
              <a:srgbClr val="40458C"/>
            </a:solidFill>
            <a:miter lim="800000"/>
            <a:headEnd/>
            <a:tailEnd/>
          </a:ln>
          <a:effectLst/>
        </p:spPr>
        <p:txBody>
          <a:bodyPr wrap="none" lIns="90000" tIns="46800" rIns="90000" bIns="468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FF00"/>
                </a:solidFill>
                <a:latin typeface="Arial Black" pitchFamily="34" charset="0"/>
              </a:rPr>
              <a:t>EU-FISKAR</a:t>
            </a:r>
          </a:p>
        </p:txBody>
      </p:sp>
      <p:sp>
        <p:nvSpPr>
          <p:cNvPr id="39957" name="Rectangle 21"/>
          <p:cNvSpPr>
            <a:spLocks noChangeArrowheads="1"/>
          </p:cNvSpPr>
          <p:nvPr/>
        </p:nvSpPr>
        <p:spPr bwMode="auto">
          <a:xfrm>
            <a:off x="533400" y="3657600"/>
            <a:ext cx="1512888" cy="288925"/>
          </a:xfrm>
          <a:prstGeom prst="rect">
            <a:avLst/>
          </a:prstGeom>
          <a:solidFill>
            <a:srgbClr val="3366FF">
              <a:alpha val="81999"/>
            </a:srgbClr>
          </a:solidFill>
          <a:ln w="9360">
            <a:solidFill>
              <a:srgbClr val="40458C"/>
            </a:solidFill>
            <a:miter lim="800000"/>
            <a:headEnd/>
            <a:tailEnd/>
          </a:ln>
          <a:effectLst/>
        </p:spPr>
        <p:txBody>
          <a:bodyPr wrap="none" lIns="90000" tIns="46800" rIns="90000" bIns="468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FF00"/>
                </a:solidFill>
                <a:latin typeface="Arial Black" pitchFamily="34" charset="0"/>
              </a:rPr>
              <a:t>NO-FISKAR</a:t>
            </a:r>
          </a:p>
        </p:txBody>
      </p:sp>
      <p:sp>
        <p:nvSpPr>
          <p:cNvPr id="39958" name="Rectangle 22"/>
          <p:cNvSpPr>
            <a:spLocks noChangeArrowheads="1"/>
          </p:cNvSpPr>
          <p:nvPr/>
        </p:nvSpPr>
        <p:spPr bwMode="auto">
          <a:xfrm>
            <a:off x="533400" y="2667000"/>
            <a:ext cx="1512888" cy="288925"/>
          </a:xfrm>
          <a:prstGeom prst="rect">
            <a:avLst/>
          </a:prstGeom>
          <a:solidFill>
            <a:srgbClr val="800080">
              <a:alpha val="81999"/>
            </a:srgbClr>
          </a:solidFill>
          <a:ln w="9360">
            <a:solidFill>
              <a:srgbClr val="40458C"/>
            </a:solidFill>
            <a:miter lim="800000"/>
            <a:headEnd/>
            <a:tailEnd/>
          </a:ln>
          <a:effectLst/>
        </p:spPr>
        <p:txBody>
          <a:bodyPr wrap="none" lIns="90000" tIns="46800" rIns="90000" bIns="468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FF00"/>
                </a:solidFill>
                <a:latin typeface="Arial Black" pitchFamily="34" charset="0"/>
              </a:rPr>
              <a:t>RU-FISKA</a:t>
            </a:r>
          </a:p>
        </p:txBody>
      </p:sp>
      <p:sp>
        <p:nvSpPr>
          <p:cNvPr id="39959" name="Rectangle 23"/>
          <p:cNvSpPr>
            <a:spLocks noChangeArrowheads="1"/>
          </p:cNvSpPr>
          <p:nvPr/>
        </p:nvSpPr>
        <p:spPr bwMode="auto">
          <a:xfrm>
            <a:off x="533400" y="3124200"/>
            <a:ext cx="1512888" cy="288925"/>
          </a:xfrm>
          <a:prstGeom prst="rect">
            <a:avLst/>
          </a:prstGeom>
          <a:solidFill>
            <a:srgbClr val="FF9900">
              <a:alpha val="81999"/>
            </a:srgbClr>
          </a:solidFill>
          <a:ln w="9360">
            <a:solidFill>
              <a:srgbClr val="40458C"/>
            </a:solidFill>
            <a:miter lim="800000"/>
            <a:headEnd/>
            <a:tailEnd/>
          </a:ln>
          <a:effectLst/>
        </p:spPr>
        <p:txBody>
          <a:bodyPr wrap="none" lIns="90000" tIns="46800" rIns="90000" bIns="468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FF00"/>
                </a:solidFill>
                <a:latin typeface="Arial Black" pitchFamily="34" charset="0"/>
              </a:rPr>
              <a:t>FO-FISKA</a:t>
            </a:r>
          </a:p>
        </p:txBody>
      </p:sp>
      <p:sp>
        <p:nvSpPr>
          <p:cNvPr id="39960" name="Rectangle 24"/>
          <p:cNvSpPr>
            <a:spLocks noChangeArrowheads="1"/>
          </p:cNvSpPr>
          <p:nvPr/>
        </p:nvSpPr>
        <p:spPr bwMode="auto">
          <a:xfrm>
            <a:off x="228600" y="381000"/>
            <a:ext cx="8569325" cy="908050"/>
          </a:xfrm>
          <a:prstGeom prst="rect">
            <a:avLst/>
          </a:prstGeom>
          <a:noFill/>
          <a:ln w="9525">
            <a:noFill/>
            <a:round/>
            <a:headEnd/>
            <a:tailEnd/>
          </a:ln>
          <a:effectLst/>
        </p:spPr>
        <p:txBody>
          <a:bodyPr lIns="90000" tIns="46800" rIns="90000" bIns="46800"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2800">
                <a:solidFill>
                  <a:srgbClr val="FF0066"/>
                </a:solidFill>
                <a:latin typeface="Times New Roman" pitchFamily="18" charset="0"/>
              </a:rPr>
              <a:t>Hvør veiður hvar og hvussu nógv ?</a:t>
            </a:r>
          </a:p>
        </p:txBody>
      </p:sp>
      <p:sp>
        <p:nvSpPr>
          <p:cNvPr id="39961" name="Line 25"/>
          <p:cNvSpPr>
            <a:spLocks noChangeShapeType="1"/>
          </p:cNvSpPr>
          <p:nvPr/>
        </p:nvSpPr>
        <p:spPr bwMode="auto">
          <a:xfrm flipV="1">
            <a:off x="1981200" y="1598613"/>
            <a:ext cx="3276600" cy="688975"/>
          </a:xfrm>
          <a:prstGeom prst="line">
            <a:avLst/>
          </a:prstGeom>
          <a:noFill/>
          <a:ln w="9360">
            <a:solidFill>
              <a:srgbClr val="FF0000"/>
            </a:solidFill>
            <a:miter lim="800000"/>
            <a:headEnd/>
            <a:tailEnd type="triangle" w="med" len="med"/>
          </a:ln>
          <a:effectLst/>
        </p:spPr>
        <p:txBody>
          <a:bodyPr/>
          <a:lstStyle/>
          <a:p>
            <a:endParaRPr lang="fo-FO"/>
          </a:p>
        </p:txBody>
      </p:sp>
      <p:sp>
        <p:nvSpPr>
          <p:cNvPr id="39962" name="Line 26"/>
          <p:cNvSpPr>
            <a:spLocks noChangeShapeType="1"/>
          </p:cNvSpPr>
          <p:nvPr/>
        </p:nvSpPr>
        <p:spPr bwMode="auto">
          <a:xfrm flipV="1">
            <a:off x="1981200" y="2132013"/>
            <a:ext cx="5257800" cy="1146175"/>
          </a:xfrm>
          <a:prstGeom prst="line">
            <a:avLst/>
          </a:prstGeom>
          <a:noFill/>
          <a:ln w="9360">
            <a:solidFill>
              <a:srgbClr val="FF0000"/>
            </a:solidFill>
            <a:miter lim="800000"/>
            <a:headEnd/>
            <a:tailEnd type="triangle" w="med" len="med"/>
          </a:ln>
          <a:effectLst/>
        </p:spPr>
        <p:txBody>
          <a:bodyPr/>
          <a:lstStyle/>
          <a:p>
            <a:endParaRPr lang="fo-FO"/>
          </a:p>
        </p:txBody>
      </p:sp>
      <p:sp>
        <p:nvSpPr>
          <p:cNvPr id="39963" name="Line 27"/>
          <p:cNvSpPr>
            <a:spLocks noChangeShapeType="1"/>
          </p:cNvSpPr>
          <p:nvPr/>
        </p:nvSpPr>
        <p:spPr bwMode="auto">
          <a:xfrm flipV="1">
            <a:off x="2057400" y="1482725"/>
            <a:ext cx="4819650" cy="1338263"/>
          </a:xfrm>
          <a:prstGeom prst="line">
            <a:avLst/>
          </a:prstGeom>
          <a:noFill/>
          <a:ln w="9360">
            <a:solidFill>
              <a:srgbClr val="FF0000"/>
            </a:solidFill>
            <a:miter lim="800000"/>
            <a:headEnd/>
            <a:tailEnd type="triangle" w="med" len="med"/>
          </a:ln>
          <a:effectLst/>
        </p:spPr>
        <p:txBody>
          <a:bodyPr/>
          <a:lstStyle/>
          <a:p>
            <a:endParaRPr lang="fo-FO"/>
          </a:p>
        </p:txBody>
      </p:sp>
      <p:sp>
        <p:nvSpPr>
          <p:cNvPr id="39964" name="Line 28"/>
          <p:cNvSpPr>
            <a:spLocks noChangeShapeType="1"/>
          </p:cNvSpPr>
          <p:nvPr/>
        </p:nvSpPr>
        <p:spPr bwMode="auto">
          <a:xfrm flipV="1">
            <a:off x="1981200" y="2284413"/>
            <a:ext cx="5257800" cy="1450975"/>
          </a:xfrm>
          <a:prstGeom prst="line">
            <a:avLst/>
          </a:prstGeom>
          <a:noFill/>
          <a:ln w="9360">
            <a:solidFill>
              <a:srgbClr val="FF0000"/>
            </a:solidFill>
            <a:miter lim="800000"/>
            <a:headEnd/>
            <a:tailEnd type="triangle" w="med" len="med"/>
          </a:ln>
          <a:effectLst/>
        </p:spPr>
        <p:txBody>
          <a:bodyPr/>
          <a:lstStyle/>
          <a:p>
            <a:endParaRPr lang="fo-FO"/>
          </a:p>
        </p:txBody>
      </p:sp>
      <p:sp>
        <p:nvSpPr>
          <p:cNvPr id="39965" name="Line 29"/>
          <p:cNvSpPr>
            <a:spLocks noChangeShapeType="1"/>
          </p:cNvSpPr>
          <p:nvPr/>
        </p:nvSpPr>
        <p:spPr bwMode="auto">
          <a:xfrm flipV="1">
            <a:off x="2057400" y="3427413"/>
            <a:ext cx="3522663" cy="765175"/>
          </a:xfrm>
          <a:prstGeom prst="line">
            <a:avLst/>
          </a:prstGeom>
          <a:noFill/>
          <a:ln w="9360">
            <a:solidFill>
              <a:srgbClr val="FF0000"/>
            </a:solidFill>
            <a:miter lim="800000"/>
            <a:headEnd/>
            <a:tailEnd type="triangle" w="med" len="med"/>
          </a:ln>
          <a:effectLst/>
        </p:spPr>
        <p:txBody>
          <a:bodyPr/>
          <a:lstStyle/>
          <a:p>
            <a:endParaRPr lang="fo-FO"/>
          </a:p>
        </p:txBody>
      </p:sp>
      <p:sp>
        <p:nvSpPr>
          <p:cNvPr id="39966" name="Oval 30"/>
          <p:cNvSpPr>
            <a:spLocks noChangeArrowheads="1"/>
          </p:cNvSpPr>
          <p:nvPr/>
        </p:nvSpPr>
        <p:spPr bwMode="auto">
          <a:xfrm rot="12240000">
            <a:off x="5664200" y="2884488"/>
            <a:ext cx="425450" cy="1728787"/>
          </a:xfrm>
          <a:prstGeom prst="ellipse">
            <a:avLst/>
          </a:prstGeom>
          <a:solidFill>
            <a:srgbClr val="FF0000">
              <a:alpha val="78999"/>
            </a:srgbClr>
          </a:solidFill>
          <a:ln w="9360">
            <a:solidFill>
              <a:srgbClr val="40458C"/>
            </a:solidFill>
            <a:miter lim="800000"/>
            <a:headEnd/>
            <a:tailEnd/>
          </a:ln>
          <a:effectLst/>
        </p:spPr>
        <p:txBody>
          <a:bodyPr vert="eaVert" wrap="none" lIns="90000" tIns="46800" rIns="90000" bIns="468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200">
                <a:solidFill>
                  <a:srgbClr val="FFFF00"/>
                </a:solidFill>
              </a:rPr>
              <a:t>60%av 416</a:t>
            </a:r>
          </a:p>
        </p:txBody>
      </p:sp>
      <p:sp>
        <p:nvSpPr>
          <p:cNvPr id="39967" name="Oval 31"/>
          <p:cNvSpPr>
            <a:spLocks noChangeArrowheads="1"/>
          </p:cNvSpPr>
          <p:nvPr/>
        </p:nvSpPr>
        <p:spPr bwMode="auto">
          <a:xfrm>
            <a:off x="5724525" y="1260475"/>
            <a:ext cx="1371600" cy="1447800"/>
          </a:xfrm>
          <a:prstGeom prst="ellipse">
            <a:avLst/>
          </a:prstGeom>
          <a:solidFill>
            <a:srgbClr val="FF00FF">
              <a:alpha val="28999"/>
            </a:srgbClr>
          </a:solidFill>
          <a:ln w="9360">
            <a:solidFill>
              <a:srgbClr val="40458C"/>
            </a:solidFill>
            <a:miter lim="800000"/>
            <a:headEnd/>
            <a:tailEnd/>
          </a:ln>
          <a:effectLst/>
        </p:spPr>
        <p:txBody>
          <a:bodyPr wrap="none" lIns="90000" tIns="46800" rIns="90000" bIns="468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FF00"/>
                </a:solidFill>
                <a:latin typeface="Arial Black" pitchFamily="34" charset="0"/>
              </a:rPr>
              <a:t>The</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FF00"/>
                </a:solidFill>
                <a:latin typeface="Arial Black" pitchFamily="34" charset="0"/>
              </a:rPr>
              <a:t>missing</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FF00"/>
                </a:solidFill>
                <a:latin typeface="Arial Black" pitchFamily="34" charset="0"/>
              </a:rPr>
              <a:t>link</a:t>
            </a:r>
          </a:p>
        </p:txBody>
      </p:sp>
      <p:sp>
        <p:nvSpPr>
          <p:cNvPr id="39968" name="Text Box 32"/>
          <p:cNvSpPr txBox="1">
            <a:spLocks noChangeArrowheads="1"/>
          </p:cNvSpPr>
          <p:nvPr/>
        </p:nvSpPr>
        <p:spPr bwMode="auto">
          <a:xfrm>
            <a:off x="3175" y="1219200"/>
            <a:ext cx="1592263" cy="823913"/>
          </a:xfrm>
          <a:prstGeom prst="rect">
            <a:avLst/>
          </a:prstGeom>
          <a:solidFill>
            <a:srgbClr val="FFFFFF">
              <a:alpha val="67999"/>
            </a:srgbClr>
          </a:solid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800">
                <a:solidFill>
                  <a:srgbClr val="F9176D"/>
                </a:solidFill>
                <a:latin typeface="Times New Roman" pitchFamily="18" charset="0"/>
              </a:rPr>
              <a:t>Keldur:</a:t>
            </a:r>
          </a:p>
          <a:p>
            <a:pPr algn="l">
              <a:buClr>
                <a:srgbClr val="F9176D"/>
              </a:buClr>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800">
                <a:solidFill>
                  <a:srgbClr val="F9176D"/>
                </a:solidFill>
                <a:latin typeface="Times New Roman" pitchFamily="18" charset="0"/>
              </a:rPr>
              <a:t> Kristian Martin Rasmussen</a:t>
            </a:r>
          </a:p>
          <a:p>
            <a:pPr algn="l">
              <a:buClr>
                <a:srgbClr val="F9176D"/>
              </a:buClr>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800">
                <a:solidFill>
                  <a:srgbClr val="F9176D"/>
                </a:solidFill>
                <a:latin typeface="Times New Roman" pitchFamily="18" charset="0"/>
              </a:rPr>
              <a:t> Arni Hansen</a:t>
            </a:r>
          </a:p>
          <a:p>
            <a:pPr algn="l">
              <a:buClr>
                <a:srgbClr val="F9176D"/>
              </a:buClr>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800">
                <a:solidFill>
                  <a:srgbClr val="F9176D"/>
                </a:solidFill>
                <a:latin typeface="Times New Roman" pitchFamily="18" charset="0"/>
              </a:rPr>
              <a:t>- Havrannsóknarst. Í Íslandi</a:t>
            </a:r>
          </a:p>
          <a:p>
            <a:pPr algn="l">
              <a:buClr>
                <a:srgbClr val="F9176D"/>
              </a:buClr>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800">
                <a:solidFill>
                  <a:srgbClr val="F9176D"/>
                </a:solidFill>
                <a:latin typeface="Times New Roman" pitchFamily="18" charset="0"/>
              </a:rPr>
              <a:t>- Fiskiveiðueftirlitið</a:t>
            </a:r>
          </a:p>
          <a:p>
            <a:pPr algn="l">
              <a:buClr>
                <a:srgbClr val="F9176D"/>
              </a:buClr>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800">
                <a:solidFill>
                  <a:srgbClr val="F9176D"/>
                </a:solidFill>
                <a:latin typeface="Times New Roman" pitchFamily="18" charset="0"/>
              </a:rPr>
              <a:t>- ICES WGWIDE REPORT 2008</a:t>
            </a:r>
          </a:p>
        </p:txBody>
      </p:sp>
      <p:sp>
        <p:nvSpPr>
          <p:cNvPr id="39969" name="Oval 33"/>
          <p:cNvSpPr>
            <a:spLocks noChangeArrowheads="1"/>
          </p:cNvSpPr>
          <p:nvPr/>
        </p:nvSpPr>
        <p:spPr bwMode="auto">
          <a:xfrm rot="19440000">
            <a:off x="6242050" y="2555875"/>
            <a:ext cx="1085850" cy="444500"/>
          </a:xfrm>
          <a:prstGeom prst="ellipse">
            <a:avLst/>
          </a:prstGeom>
          <a:solidFill>
            <a:srgbClr val="FF0000">
              <a:alpha val="78999"/>
            </a:srgbClr>
          </a:solidFill>
          <a:ln w="9360">
            <a:solidFill>
              <a:srgbClr val="40458C"/>
            </a:solidFill>
            <a:miter lim="800000"/>
            <a:headEnd/>
            <a:tailEnd/>
          </a:ln>
          <a:effectLst/>
        </p:spPr>
        <p:txBody>
          <a:bodyPr wrap="none" lIns="90000" tIns="46800" rIns="90000" bIns="468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000">
                <a:solidFill>
                  <a:srgbClr val="FFFF00"/>
                </a:solidFill>
                <a:latin typeface="Arial Black" pitchFamily="34" charset="0"/>
              </a:rPr>
              <a:t>40%av 416</a:t>
            </a:r>
          </a:p>
        </p:txBody>
      </p:sp>
      <p:sp>
        <p:nvSpPr>
          <p:cNvPr id="39970" name="Oval 34"/>
          <p:cNvSpPr>
            <a:spLocks noChangeArrowheads="1"/>
          </p:cNvSpPr>
          <p:nvPr/>
        </p:nvSpPr>
        <p:spPr bwMode="auto">
          <a:xfrm>
            <a:off x="5364163" y="1341438"/>
            <a:ext cx="611187" cy="360362"/>
          </a:xfrm>
          <a:prstGeom prst="ellipse">
            <a:avLst/>
          </a:prstGeom>
          <a:solidFill>
            <a:srgbClr val="00FFFF">
              <a:alpha val="78999"/>
            </a:srgbClr>
          </a:solidFill>
          <a:ln w="9360">
            <a:solidFill>
              <a:srgbClr val="00CCFF"/>
            </a:solidFill>
            <a:miter lim="800000"/>
            <a:headEnd/>
            <a:tailEnd/>
          </a:ln>
          <a:effectLst/>
        </p:spPr>
        <p:txBody>
          <a:bodyPr wrap="none" lIns="90000" tIns="46800" rIns="90000" bIns="468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FF00"/>
                </a:solidFill>
                <a:latin typeface="Arial Black" pitchFamily="34" charset="0"/>
              </a:rPr>
              <a:t>112</a:t>
            </a:r>
          </a:p>
        </p:txBody>
      </p:sp>
      <p:sp>
        <p:nvSpPr>
          <p:cNvPr id="36" name="Pladsholder til dato 35"/>
          <p:cNvSpPr>
            <a:spLocks noGrp="1"/>
          </p:cNvSpPr>
          <p:nvPr>
            <p:ph type="dt" idx="10"/>
          </p:nvPr>
        </p:nvSpPr>
        <p:spPr/>
        <p:txBody>
          <a:bodyPr/>
          <a:lstStyle/>
          <a:p>
            <a:r>
              <a:rPr lang="fo-FO" smtClean="0"/>
              <a:t>17-08-2009</a:t>
            </a: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additive="repl">
                                        <p:cTn id="6" dur="1" fill="hold">
                                          <p:stCondLst>
                                            <p:cond delay="0"/>
                                          </p:stCondLst>
                                        </p:cTn>
                                        <p:tgtEl>
                                          <p:spTgt spid="39955"/>
                                        </p:tgtEl>
                                        <p:attrNameLst>
                                          <p:attrName>style.visibility</p:attrName>
                                        </p:attrNameLst>
                                      </p:cBhvr>
                                      <p:to>
                                        <p:strVal val="visible"/>
                                      </p:to>
                                    </p:set>
                                    <p:anim calcmode="lin" valueType="num">
                                      <p:cBhvr>
                                        <p:cTn id="7" dur="2000" fill="hold"/>
                                        <p:tgtEl>
                                          <p:spTgt spid="39955"/>
                                        </p:tgtEl>
                                        <p:attrNameLst>
                                          <p:attrName>ppt_x</p:attrName>
                                        </p:attrNameLst>
                                      </p:cBhvr>
                                      <p:tavLst>
                                        <p:tav tm="100000">
                                          <p:val>
                                            <p:strVal val="#ppt_x"/>
                                          </p:val>
                                        </p:tav>
                                        <p:tav>
                                          <p:val>
                                            <p:strVal val="#ppt_x"/>
                                          </p:val>
                                        </p:tav>
                                      </p:tavLst>
                                    </p:anim>
                                    <p:anim calcmode="lin" valueType="num">
                                      <p:cBhvr>
                                        <p:cTn id="8" dur="2000" fill="hold"/>
                                        <p:tgtEl>
                                          <p:spTgt spid="39955"/>
                                        </p:tgtEl>
                                        <p:attrNameLst>
                                          <p:attrName>ppt_y</p:attrName>
                                        </p:attrNameLst>
                                      </p:cBhvr>
                                      <p:tavLst>
                                        <p:tav tm="100000">
                                          <p:val>
                                            <p:strVal val="0-#ppt_h/2"/>
                                          </p:val>
                                        </p:tav>
                                        <p:tav>
                                          <p:val>
                                            <p:strVal val="#ppt_y"/>
                                          </p:val>
                                        </p:tav>
                                      </p:tavLst>
                                    </p:anim>
                                  </p:childTnLst>
                                </p:cTn>
                              </p:par>
                              <p:par>
                                <p:cTn id="9" presetID="2" presetClass="entr" presetSubtype="1" fill="hold" grpId="0" nodeType="withEffect">
                                  <p:stCondLst>
                                    <p:cond delay="0"/>
                                  </p:stCondLst>
                                  <p:childTnLst>
                                    <p:set>
                                      <p:cBhvr additive="repl">
                                        <p:cTn id="10" dur="1" fill="hold">
                                          <p:stCondLst>
                                            <p:cond delay="0"/>
                                          </p:stCondLst>
                                        </p:cTn>
                                        <p:tgtEl>
                                          <p:spTgt spid="39961"/>
                                        </p:tgtEl>
                                        <p:attrNameLst>
                                          <p:attrName>style.visibility</p:attrName>
                                        </p:attrNameLst>
                                      </p:cBhvr>
                                      <p:to>
                                        <p:strVal val="visible"/>
                                      </p:to>
                                    </p:set>
                                    <p:anim calcmode="lin" valueType="num">
                                      <p:cBhvr>
                                        <p:cTn id="11" dur="2000" fill="hold"/>
                                        <p:tgtEl>
                                          <p:spTgt spid="39961"/>
                                        </p:tgtEl>
                                        <p:attrNameLst>
                                          <p:attrName>ppt_x</p:attrName>
                                        </p:attrNameLst>
                                      </p:cBhvr>
                                      <p:tavLst>
                                        <p:tav tm="100000">
                                          <p:val>
                                            <p:strVal val="#ppt_x"/>
                                          </p:val>
                                        </p:tav>
                                        <p:tav>
                                          <p:val>
                                            <p:strVal val="#ppt_x"/>
                                          </p:val>
                                        </p:tav>
                                      </p:tavLst>
                                    </p:anim>
                                    <p:anim calcmode="lin" valueType="num">
                                      <p:cBhvr>
                                        <p:cTn id="12" dur="2000" fill="hold"/>
                                        <p:tgtEl>
                                          <p:spTgt spid="39961"/>
                                        </p:tgtEl>
                                        <p:attrNameLst>
                                          <p:attrName>ppt_y</p:attrName>
                                        </p:attrNameLst>
                                      </p:cBhvr>
                                      <p:tavLst>
                                        <p:tav tm="100000">
                                          <p:val>
                                            <p:strVal val="0-#ppt_h/2"/>
                                          </p:val>
                                        </p:tav>
                                        <p:tav>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39970"/>
                                        </p:tgtEl>
                                        <p:attrNameLst>
                                          <p:attrName>style.visibility</p:attrName>
                                        </p:attrNameLst>
                                      </p:cBhvr>
                                      <p:to>
                                        <p:strVal val="visible"/>
                                      </p:to>
                                    </p:set>
                                    <p:anim calcmode="lin" valueType="num">
                                      <p:cBhvr additive="base">
                                        <p:cTn id="15" dur="2000" fill="hold"/>
                                        <p:tgtEl>
                                          <p:spTgt spid="39970"/>
                                        </p:tgtEl>
                                        <p:attrNameLst>
                                          <p:attrName>ppt_x</p:attrName>
                                        </p:attrNameLst>
                                      </p:cBhvr>
                                      <p:tavLst>
                                        <p:tav tm="0">
                                          <p:val>
                                            <p:strVal val="#ppt_x"/>
                                          </p:val>
                                        </p:tav>
                                        <p:tav tm="100000">
                                          <p:val>
                                            <p:strVal val="#ppt_x"/>
                                          </p:val>
                                        </p:tav>
                                      </p:tavLst>
                                    </p:anim>
                                    <p:anim calcmode="lin" valueType="num">
                                      <p:cBhvr additive="base">
                                        <p:cTn id="16" dur="2000" fill="hold"/>
                                        <p:tgtEl>
                                          <p:spTgt spid="39970"/>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500"/>
                                  </p:stCondLst>
                                  <p:childTnLst>
                                    <p:set>
                                      <p:cBhvr additive="repl">
                                        <p:cTn id="19" dur="1" fill="hold">
                                          <p:stCondLst>
                                            <p:cond delay="0"/>
                                          </p:stCondLst>
                                        </p:cTn>
                                        <p:tgtEl>
                                          <p:spTgt spid="39956"/>
                                        </p:tgtEl>
                                        <p:attrNameLst>
                                          <p:attrName>style.visibility</p:attrName>
                                        </p:attrNameLst>
                                      </p:cBhvr>
                                      <p:to>
                                        <p:strVal val="visible"/>
                                      </p:to>
                                    </p:set>
                                    <p:anim calcmode="lin" valueType="num">
                                      <p:cBhvr>
                                        <p:cTn id="20" dur="2000" fill="hold"/>
                                        <p:tgtEl>
                                          <p:spTgt spid="39956"/>
                                        </p:tgtEl>
                                        <p:attrNameLst>
                                          <p:attrName>ppt_x</p:attrName>
                                        </p:attrNameLst>
                                      </p:cBhvr>
                                      <p:tavLst>
                                        <p:tav tm="100000">
                                          <p:val>
                                            <p:strVal val="#ppt_x"/>
                                          </p:val>
                                        </p:tav>
                                        <p:tav>
                                          <p:val>
                                            <p:strVal val="#ppt_x"/>
                                          </p:val>
                                        </p:tav>
                                      </p:tavLst>
                                    </p:anim>
                                    <p:anim calcmode="lin" valueType="num">
                                      <p:cBhvr>
                                        <p:cTn id="21" dur="2000" fill="hold"/>
                                        <p:tgtEl>
                                          <p:spTgt spid="39956"/>
                                        </p:tgtEl>
                                        <p:attrNameLst>
                                          <p:attrName>ppt_y</p:attrName>
                                        </p:attrNameLst>
                                      </p:cBhvr>
                                      <p:tavLst>
                                        <p:tav tm="100000">
                                          <p:val>
                                            <p:strVal val="1+#ppt_h/2"/>
                                          </p:val>
                                        </p:tav>
                                        <p:tav>
                                          <p:val>
                                            <p:strVal val="#ppt_y"/>
                                          </p:val>
                                        </p:tav>
                                      </p:tavLst>
                                    </p:anim>
                                  </p:childTnLst>
                                </p:cTn>
                              </p:par>
                              <p:par>
                                <p:cTn id="22" presetID="2" presetClass="entr" presetSubtype="4" fill="hold" grpId="0" nodeType="withEffect">
                                  <p:stCondLst>
                                    <p:cond delay="0"/>
                                  </p:stCondLst>
                                  <p:childTnLst>
                                    <p:set>
                                      <p:cBhvr additive="repl">
                                        <p:cTn id="23" dur="1" fill="hold">
                                          <p:stCondLst>
                                            <p:cond delay="0"/>
                                          </p:stCondLst>
                                        </p:cTn>
                                        <p:tgtEl>
                                          <p:spTgt spid="39965"/>
                                        </p:tgtEl>
                                        <p:attrNameLst>
                                          <p:attrName>style.visibility</p:attrName>
                                        </p:attrNameLst>
                                      </p:cBhvr>
                                      <p:to>
                                        <p:strVal val="visible"/>
                                      </p:to>
                                    </p:set>
                                    <p:anim calcmode="lin" valueType="num">
                                      <p:cBhvr>
                                        <p:cTn id="24" dur="2000" fill="hold"/>
                                        <p:tgtEl>
                                          <p:spTgt spid="39965"/>
                                        </p:tgtEl>
                                        <p:attrNameLst>
                                          <p:attrName>ppt_x</p:attrName>
                                        </p:attrNameLst>
                                      </p:cBhvr>
                                      <p:tavLst>
                                        <p:tav tm="100000">
                                          <p:val>
                                            <p:strVal val="#ppt_x"/>
                                          </p:val>
                                        </p:tav>
                                        <p:tav>
                                          <p:val>
                                            <p:strVal val="#ppt_x"/>
                                          </p:val>
                                        </p:tav>
                                      </p:tavLst>
                                    </p:anim>
                                    <p:anim calcmode="lin" valueType="num">
                                      <p:cBhvr>
                                        <p:cTn id="25" dur="2000" fill="hold"/>
                                        <p:tgtEl>
                                          <p:spTgt spid="39965"/>
                                        </p:tgtEl>
                                        <p:attrNameLst>
                                          <p:attrName>ppt_y</p:attrName>
                                        </p:attrNameLst>
                                      </p:cBhvr>
                                      <p:tavLst>
                                        <p:tav tm="100000">
                                          <p:val>
                                            <p:strVal val="1+#ppt_h/2"/>
                                          </p:val>
                                        </p:tav>
                                        <p:tav>
                                          <p:val>
                                            <p:strVal val="#ppt_y"/>
                                          </p:val>
                                        </p:tav>
                                      </p:tavLst>
                                    </p:anim>
                                  </p:childTnLst>
                                </p:cTn>
                              </p:par>
                              <p:par>
                                <p:cTn id="26" presetID="2" presetClass="entr" presetSubtype="4" fill="hold" nodeType="withEffect">
                                  <p:stCondLst>
                                    <p:cond delay="0"/>
                                  </p:stCondLst>
                                  <p:childTnLst>
                                    <p:set>
                                      <p:cBhvr additive="repl">
                                        <p:cTn id="27" dur="1" fill="hold">
                                          <p:stCondLst>
                                            <p:cond delay="0"/>
                                          </p:stCondLst>
                                        </p:cTn>
                                        <p:tgtEl>
                                          <p:spTgt spid="39969"/>
                                        </p:tgtEl>
                                        <p:attrNameLst>
                                          <p:attrName>style.visibility</p:attrName>
                                        </p:attrNameLst>
                                      </p:cBhvr>
                                      <p:to>
                                        <p:strVal val="visible"/>
                                      </p:to>
                                    </p:set>
                                    <p:anim calcmode="lin" valueType="num">
                                      <p:cBhvr>
                                        <p:cTn id="28" dur="2000" fill="hold"/>
                                        <p:tgtEl>
                                          <p:spTgt spid="39969"/>
                                        </p:tgtEl>
                                        <p:attrNameLst>
                                          <p:attrName>ppt_x</p:attrName>
                                        </p:attrNameLst>
                                      </p:cBhvr>
                                      <p:tavLst>
                                        <p:tav tm="100000">
                                          <p:val>
                                            <p:strVal val="#ppt_x"/>
                                          </p:val>
                                        </p:tav>
                                        <p:tav>
                                          <p:val>
                                            <p:strVal val="#ppt_x"/>
                                          </p:val>
                                        </p:tav>
                                      </p:tavLst>
                                    </p:anim>
                                    <p:anim calcmode="lin" valueType="num">
                                      <p:cBhvr>
                                        <p:cTn id="29" dur="2000" fill="hold"/>
                                        <p:tgtEl>
                                          <p:spTgt spid="39969"/>
                                        </p:tgtEl>
                                        <p:attrNameLst>
                                          <p:attrName>ppt_y</p:attrName>
                                        </p:attrNameLst>
                                      </p:cBhvr>
                                      <p:tavLst>
                                        <p:tav tm="100000">
                                          <p:val>
                                            <p:strVal val="1+#ppt_h/2"/>
                                          </p:val>
                                        </p:tav>
                                        <p:tav>
                                          <p:val>
                                            <p:strVal val="#ppt_y"/>
                                          </p:val>
                                        </p:tav>
                                      </p:tavLst>
                                    </p:anim>
                                  </p:childTnLst>
                                </p:cTn>
                              </p:par>
                              <p:par>
                                <p:cTn id="30" presetID="2" presetClass="entr" presetSubtype="4" fill="hold" nodeType="withEffect">
                                  <p:stCondLst>
                                    <p:cond delay="0"/>
                                  </p:stCondLst>
                                  <p:childTnLst>
                                    <p:set>
                                      <p:cBhvr additive="repl">
                                        <p:cTn id="31" dur="1" fill="hold">
                                          <p:stCondLst>
                                            <p:cond delay="0"/>
                                          </p:stCondLst>
                                        </p:cTn>
                                        <p:tgtEl>
                                          <p:spTgt spid="39966"/>
                                        </p:tgtEl>
                                        <p:attrNameLst>
                                          <p:attrName>style.visibility</p:attrName>
                                        </p:attrNameLst>
                                      </p:cBhvr>
                                      <p:to>
                                        <p:strVal val="visible"/>
                                      </p:to>
                                    </p:set>
                                    <p:anim calcmode="lin" valueType="num">
                                      <p:cBhvr>
                                        <p:cTn id="32" dur="2000" fill="hold"/>
                                        <p:tgtEl>
                                          <p:spTgt spid="39966"/>
                                        </p:tgtEl>
                                        <p:attrNameLst>
                                          <p:attrName>ppt_x</p:attrName>
                                        </p:attrNameLst>
                                      </p:cBhvr>
                                      <p:tavLst>
                                        <p:tav tm="100000">
                                          <p:val>
                                            <p:strVal val="#ppt_x"/>
                                          </p:val>
                                        </p:tav>
                                        <p:tav>
                                          <p:val>
                                            <p:strVal val="#ppt_x"/>
                                          </p:val>
                                        </p:tav>
                                      </p:tavLst>
                                    </p:anim>
                                    <p:anim calcmode="lin" valueType="num">
                                      <p:cBhvr>
                                        <p:cTn id="33" dur="2000" fill="hold"/>
                                        <p:tgtEl>
                                          <p:spTgt spid="39966"/>
                                        </p:tgtEl>
                                        <p:attrNameLst>
                                          <p:attrName>ppt_y</p:attrName>
                                        </p:attrNameLst>
                                      </p:cBhvr>
                                      <p:tavLst>
                                        <p:tav tm="100000">
                                          <p:val>
                                            <p:strVal val="1+#ppt_h/2"/>
                                          </p:val>
                                        </p:tav>
                                        <p:tav>
                                          <p:val>
                                            <p:strVal val="#ppt_y"/>
                                          </p:val>
                                        </p:tav>
                                      </p:tavLst>
                                    </p:anim>
                                  </p:childTnLst>
                                </p:cTn>
                              </p:par>
                            </p:childTnLst>
                          </p:cTn>
                        </p:par>
                        <p:par>
                          <p:cTn id="34" fill="hold">
                            <p:stCondLst>
                              <p:cond delay="4500"/>
                            </p:stCondLst>
                            <p:childTnLst>
                              <p:par>
                                <p:cTn id="35" presetID="2" presetClass="entr" presetSubtype="2" fill="hold" nodeType="afterEffect">
                                  <p:stCondLst>
                                    <p:cond delay="500"/>
                                  </p:stCondLst>
                                  <p:childTnLst>
                                    <p:set>
                                      <p:cBhvr additive="repl">
                                        <p:cTn id="36" dur="1" fill="hold">
                                          <p:stCondLst>
                                            <p:cond delay="0"/>
                                          </p:stCondLst>
                                        </p:cTn>
                                        <p:tgtEl>
                                          <p:spTgt spid="39957"/>
                                        </p:tgtEl>
                                        <p:attrNameLst>
                                          <p:attrName>style.visibility</p:attrName>
                                        </p:attrNameLst>
                                      </p:cBhvr>
                                      <p:to>
                                        <p:strVal val="visible"/>
                                      </p:to>
                                    </p:set>
                                    <p:anim calcmode="lin" valueType="num">
                                      <p:cBhvr>
                                        <p:cTn id="37" dur="2000" fill="hold"/>
                                        <p:tgtEl>
                                          <p:spTgt spid="39957"/>
                                        </p:tgtEl>
                                        <p:attrNameLst>
                                          <p:attrName>ppt_x</p:attrName>
                                        </p:attrNameLst>
                                      </p:cBhvr>
                                      <p:tavLst>
                                        <p:tav tm="100000">
                                          <p:val>
                                            <p:strVal val="1+#ppt_w/2"/>
                                          </p:val>
                                        </p:tav>
                                        <p:tav>
                                          <p:val>
                                            <p:strVal val="#ppt_x"/>
                                          </p:val>
                                        </p:tav>
                                      </p:tavLst>
                                    </p:anim>
                                    <p:anim calcmode="lin" valueType="num">
                                      <p:cBhvr>
                                        <p:cTn id="38" dur="2000" fill="hold"/>
                                        <p:tgtEl>
                                          <p:spTgt spid="39957"/>
                                        </p:tgtEl>
                                        <p:attrNameLst>
                                          <p:attrName>ppt_y</p:attrName>
                                        </p:attrNameLst>
                                      </p:cBhvr>
                                      <p:tavLst>
                                        <p:tav tm="100000">
                                          <p:val>
                                            <p:strVal val="#ppt_y"/>
                                          </p:val>
                                        </p:tav>
                                        <p:tav>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39964"/>
                                        </p:tgtEl>
                                        <p:attrNameLst>
                                          <p:attrName>style.visibility</p:attrName>
                                        </p:attrNameLst>
                                      </p:cBhvr>
                                      <p:to>
                                        <p:strVal val="visible"/>
                                      </p:to>
                                    </p:set>
                                    <p:anim calcmode="lin" valueType="num">
                                      <p:cBhvr additive="base">
                                        <p:cTn id="41" dur="2000" fill="hold"/>
                                        <p:tgtEl>
                                          <p:spTgt spid="39964"/>
                                        </p:tgtEl>
                                        <p:attrNameLst>
                                          <p:attrName>ppt_x</p:attrName>
                                        </p:attrNameLst>
                                      </p:cBhvr>
                                      <p:tavLst>
                                        <p:tav tm="0">
                                          <p:val>
                                            <p:strVal val="1+#ppt_w/2"/>
                                          </p:val>
                                        </p:tav>
                                        <p:tav tm="100000">
                                          <p:val>
                                            <p:strVal val="#ppt_x"/>
                                          </p:val>
                                        </p:tav>
                                      </p:tavLst>
                                    </p:anim>
                                    <p:anim calcmode="lin" valueType="num">
                                      <p:cBhvr additive="base">
                                        <p:cTn id="42" dur="2000" fill="hold"/>
                                        <p:tgtEl>
                                          <p:spTgt spid="39964"/>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additive="repl">
                                        <p:cTn id="44" dur="1" fill="hold">
                                          <p:stCondLst>
                                            <p:cond delay="0"/>
                                          </p:stCondLst>
                                        </p:cTn>
                                        <p:tgtEl>
                                          <p:spTgt spid="39953"/>
                                        </p:tgtEl>
                                        <p:attrNameLst>
                                          <p:attrName>style.visibility</p:attrName>
                                        </p:attrNameLst>
                                      </p:cBhvr>
                                      <p:to>
                                        <p:strVal val="visible"/>
                                      </p:to>
                                    </p:set>
                                    <p:anim calcmode="lin" valueType="num">
                                      <p:cBhvr>
                                        <p:cTn id="45" dur="2000" fill="hold"/>
                                        <p:tgtEl>
                                          <p:spTgt spid="39953"/>
                                        </p:tgtEl>
                                        <p:attrNameLst>
                                          <p:attrName>ppt_x</p:attrName>
                                        </p:attrNameLst>
                                      </p:cBhvr>
                                      <p:tavLst>
                                        <p:tav tm="100000">
                                          <p:val>
                                            <p:strVal val="1+#ppt_w/2"/>
                                          </p:val>
                                        </p:tav>
                                        <p:tav>
                                          <p:val>
                                            <p:strVal val="#ppt_x"/>
                                          </p:val>
                                        </p:tav>
                                      </p:tavLst>
                                    </p:anim>
                                    <p:anim calcmode="lin" valueType="num">
                                      <p:cBhvr>
                                        <p:cTn id="46" dur="2000" fill="hold"/>
                                        <p:tgtEl>
                                          <p:spTgt spid="39953"/>
                                        </p:tgtEl>
                                        <p:attrNameLst>
                                          <p:attrName>ppt_y</p:attrName>
                                        </p:attrNameLst>
                                      </p:cBhvr>
                                      <p:tavLst>
                                        <p:tav tm="100000">
                                          <p:val>
                                            <p:strVal val="#ppt_y"/>
                                          </p:val>
                                        </p:tav>
                                        <p:tav>
                                          <p:val>
                                            <p:strVal val="#ppt_y"/>
                                          </p:val>
                                        </p:tav>
                                      </p:tavLst>
                                    </p:anim>
                                  </p:childTnLst>
                                </p:cTn>
                              </p:par>
                            </p:childTnLst>
                          </p:cTn>
                        </p:par>
                        <p:par>
                          <p:cTn id="47" fill="hold">
                            <p:stCondLst>
                              <p:cond delay="7000"/>
                            </p:stCondLst>
                            <p:childTnLst>
                              <p:par>
                                <p:cTn id="48" presetID="2" presetClass="entr" presetSubtype="3" fill="hold" nodeType="afterEffect">
                                  <p:stCondLst>
                                    <p:cond delay="500"/>
                                  </p:stCondLst>
                                  <p:childTnLst>
                                    <p:set>
                                      <p:cBhvr additive="repl">
                                        <p:cTn id="49" dur="1" fill="hold">
                                          <p:stCondLst>
                                            <p:cond delay="0"/>
                                          </p:stCondLst>
                                        </p:cTn>
                                        <p:tgtEl>
                                          <p:spTgt spid="39958"/>
                                        </p:tgtEl>
                                        <p:attrNameLst>
                                          <p:attrName>style.visibility</p:attrName>
                                        </p:attrNameLst>
                                      </p:cBhvr>
                                      <p:to>
                                        <p:strVal val="visible"/>
                                      </p:to>
                                    </p:set>
                                    <p:anim calcmode="lin" valueType="num">
                                      <p:cBhvr>
                                        <p:cTn id="50" dur="2000" fill="hold"/>
                                        <p:tgtEl>
                                          <p:spTgt spid="39958"/>
                                        </p:tgtEl>
                                        <p:attrNameLst>
                                          <p:attrName>ppt_x</p:attrName>
                                        </p:attrNameLst>
                                      </p:cBhvr>
                                      <p:tavLst>
                                        <p:tav tm="100000">
                                          <p:val>
                                            <p:strVal val="1+#ppt_w/2"/>
                                          </p:val>
                                        </p:tav>
                                        <p:tav>
                                          <p:val>
                                            <p:strVal val="#ppt_x"/>
                                          </p:val>
                                        </p:tav>
                                      </p:tavLst>
                                    </p:anim>
                                    <p:anim calcmode="lin" valueType="num">
                                      <p:cBhvr>
                                        <p:cTn id="51" dur="2000" fill="hold"/>
                                        <p:tgtEl>
                                          <p:spTgt spid="39958"/>
                                        </p:tgtEl>
                                        <p:attrNameLst>
                                          <p:attrName>ppt_y</p:attrName>
                                        </p:attrNameLst>
                                      </p:cBhvr>
                                      <p:tavLst>
                                        <p:tav tm="100000">
                                          <p:val>
                                            <p:strVal val="0-#ppt_h/2"/>
                                          </p:val>
                                        </p:tav>
                                        <p:tav>
                                          <p:val>
                                            <p:strVal val="#ppt_y"/>
                                          </p:val>
                                        </p:tav>
                                      </p:tavLst>
                                    </p:anim>
                                  </p:childTnLst>
                                </p:cTn>
                              </p:par>
                              <p:par>
                                <p:cTn id="52" presetID="2" presetClass="entr" presetSubtype="3" fill="hold" grpId="0" nodeType="withEffect">
                                  <p:stCondLst>
                                    <p:cond delay="0"/>
                                  </p:stCondLst>
                                  <p:childTnLst>
                                    <p:set>
                                      <p:cBhvr>
                                        <p:cTn id="53" dur="1" fill="hold">
                                          <p:stCondLst>
                                            <p:cond delay="0"/>
                                          </p:stCondLst>
                                        </p:cTn>
                                        <p:tgtEl>
                                          <p:spTgt spid="39963"/>
                                        </p:tgtEl>
                                        <p:attrNameLst>
                                          <p:attrName>style.visibility</p:attrName>
                                        </p:attrNameLst>
                                      </p:cBhvr>
                                      <p:to>
                                        <p:strVal val="visible"/>
                                      </p:to>
                                    </p:set>
                                    <p:anim calcmode="lin" valueType="num">
                                      <p:cBhvr additive="base">
                                        <p:cTn id="54" dur="2000" fill="hold"/>
                                        <p:tgtEl>
                                          <p:spTgt spid="39963"/>
                                        </p:tgtEl>
                                        <p:attrNameLst>
                                          <p:attrName>ppt_x</p:attrName>
                                        </p:attrNameLst>
                                      </p:cBhvr>
                                      <p:tavLst>
                                        <p:tav tm="0">
                                          <p:val>
                                            <p:strVal val="1+#ppt_w/2"/>
                                          </p:val>
                                        </p:tav>
                                        <p:tav tm="100000">
                                          <p:val>
                                            <p:strVal val="#ppt_x"/>
                                          </p:val>
                                        </p:tav>
                                      </p:tavLst>
                                    </p:anim>
                                    <p:anim calcmode="lin" valueType="num">
                                      <p:cBhvr additive="base">
                                        <p:cTn id="55" dur="2000" fill="hold"/>
                                        <p:tgtEl>
                                          <p:spTgt spid="39963"/>
                                        </p:tgtEl>
                                        <p:attrNameLst>
                                          <p:attrName>ppt_y</p:attrName>
                                        </p:attrNameLst>
                                      </p:cBhvr>
                                      <p:tavLst>
                                        <p:tav tm="0">
                                          <p:val>
                                            <p:strVal val="0-#ppt_h/2"/>
                                          </p:val>
                                        </p:tav>
                                        <p:tav tm="100000">
                                          <p:val>
                                            <p:strVal val="#ppt_y"/>
                                          </p:val>
                                        </p:tav>
                                      </p:tavLst>
                                    </p:anim>
                                  </p:childTnLst>
                                </p:cTn>
                              </p:par>
                              <p:par>
                                <p:cTn id="56" presetID="2" presetClass="entr" presetSubtype="3" fill="hold" nodeType="withEffect">
                                  <p:stCondLst>
                                    <p:cond delay="0"/>
                                  </p:stCondLst>
                                  <p:childTnLst>
                                    <p:set>
                                      <p:cBhvr additive="repl">
                                        <p:cTn id="57" dur="1" fill="hold">
                                          <p:stCondLst>
                                            <p:cond delay="0"/>
                                          </p:stCondLst>
                                        </p:cTn>
                                        <p:tgtEl>
                                          <p:spTgt spid="39952"/>
                                        </p:tgtEl>
                                        <p:attrNameLst>
                                          <p:attrName>style.visibility</p:attrName>
                                        </p:attrNameLst>
                                      </p:cBhvr>
                                      <p:to>
                                        <p:strVal val="visible"/>
                                      </p:to>
                                    </p:set>
                                    <p:anim calcmode="lin" valueType="num">
                                      <p:cBhvr>
                                        <p:cTn id="58" dur="2000" fill="hold"/>
                                        <p:tgtEl>
                                          <p:spTgt spid="39952"/>
                                        </p:tgtEl>
                                        <p:attrNameLst>
                                          <p:attrName>ppt_x</p:attrName>
                                        </p:attrNameLst>
                                      </p:cBhvr>
                                      <p:tavLst>
                                        <p:tav tm="100000">
                                          <p:val>
                                            <p:strVal val="1+#ppt_w/2"/>
                                          </p:val>
                                        </p:tav>
                                        <p:tav>
                                          <p:val>
                                            <p:strVal val="#ppt_x"/>
                                          </p:val>
                                        </p:tav>
                                      </p:tavLst>
                                    </p:anim>
                                    <p:anim calcmode="lin" valueType="num">
                                      <p:cBhvr>
                                        <p:cTn id="59" dur="2000" fill="hold"/>
                                        <p:tgtEl>
                                          <p:spTgt spid="39952"/>
                                        </p:tgtEl>
                                        <p:attrNameLst>
                                          <p:attrName>ppt_y</p:attrName>
                                        </p:attrNameLst>
                                      </p:cBhvr>
                                      <p:tavLst>
                                        <p:tav tm="100000">
                                          <p:val>
                                            <p:strVal val="0-#ppt_h/2"/>
                                          </p:val>
                                        </p:tav>
                                        <p:tav>
                                          <p:val>
                                            <p:strVal val="#ppt_y"/>
                                          </p:val>
                                        </p:tav>
                                      </p:tavLst>
                                    </p:anim>
                                  </p:childTnLst>
                                </p:cTn>
                              </p:par>
                            </p:childTnLst>
                          </p:cTn>
                        </p:par>
                        <p:par>
                          <p:cTn id="60" fill="hold">
                            <p:stCondLst>
                              <p:cond delay="9500"/>
                            </p:stCondLst>
                            <p:childTnLst>
                              <p:par>
                                <p:cTn id="61" presetID="2" presetClass="entr" presetSubtype="9" fill="hold" nodeType="afterEffect">
                                  <p:stCondLst>
                                    <p:cond delay="500"/>
                                  </p:stCondLst>
                                  <p:childTnLst>
                                    <p:set>
                                      <p:cBhvr additive="repl">
                                        <p:cTn id="62" dur="1" fill="hold">
                                          <p:stCondLst>
                                            <p:cond delay="0"/>
                                          </p:stCondLst>
                                        </p:cTn>
                                        <p:tgtEl>
                                          <p:spTgt spid="39959"/>
                                        </p:tgtEl>
                                        <p:attrNameLst>
                                          <p:attrName>style.visibility</p:attrName>
                                        </p:attrNameLst>
                                      </p:cBhvr>
                                      <p:to>
                                        <p:strVal val="visible"/>
                                      </p:to>
                                    </p:set>
                                    <p:anim calcmode="lin" valueType="num">
                                      <p:cBhvr>
                                        <p:cTn id="63" dur="2000" fill="hold"/>
                                        <p:tgtEl>
                                          <p:spTgt spid="39959"/>
                                        </p:tgtEl>
                                        <p:attrNameLst>
                                          <p:attrName>ppt_x</p:attrName>
                                        </p:attrNameLst>
                                      </p:cBhvr>
                                      <p:tavLst>
                                        <p:tav tm="100000">
                                          <p:val>
                                            <p:strVal val="0-#ppt_w/2"/>
                                          </p:val>
                                        </p:tav>
                                        <p:tav>
                                          <p:val>
                                            <p:strVal val="#ppt_x"/>
                                          </p:val>
                                        </p:tav>
                                      </p:tavLst>
                                    </p:anim>
                                    <p:anim calcmode="lin" valueType="num">
                                      <p:cBhvr>
                                        <p:cTn id="64" dur="2000" fill="hold"/>
                                        <p:tgtEl>
                                          <p:spTgt spid="39959"/>
                                        </p:tgtEl>
                                        <p:attrNameLst>
                                          <p:attrName>ppt_y</p:attrName>
                                        </p:attrNameLst>
                                      </p:cBhvr>
                                      <p:tavLst>
                                        <p:tav tm="100000">
                                          <p:val>
                                            <p:strVal val="0-#ppt_h/2"/>
                                          </p:val>
                                        </p:tav>
                                        <p:tav>
                                          <p:val>
                                            <p:strVal val="#ppt_y"/>
                                          </p:val>
                                        </p:tav>
                                      </p:tavLst>
                                    </p:anim>
                                  </p:childTnLst>
                                </p:cTn>
                              </p:par>
                              <p:par>
                                <p:cTn id="65" presetID="2" presetClass="entr" presetSubtype="9" fill="hold" grpId="0" nodeType="withEffect">
                                  <p:stCondLst>
                                    <p:cond delay="0"/>
                                  </p:stCondLst>
                                  <p:childTnLst>
                                    <p:set>
                                      <p:cBhvr>
                                        <p:cTn id="66" dur="1" fill="hold">
                                          <p:stCondLst>
                                            <p:cond delay="0"/>
                                          </p:stCondLst>
                                        </p:cTn>
                                        <p:tgtEl>
                                          <p:spTgt spid="39962"/>
                                        </p:tgtEl>
                                        <p:attrNameLst>
                                          <p:attrName>style.visibility</p:attrName>
                                        </p:attrNameLst>
                                      </p:cBhvr>
                                      <p:to>
                                        <p:strVal val="visible"/>
                                      </p:to>
                                    </p:set>
                                    <p:anim calcmode="lin" valueType="num">
                                      <p:cBhvr additive="base">
                                        <p:cTn id="67" dur="2000" fill="hold"/>
                                        <p:tgtEl>
                                          <p:spTgt spid="39962"/>
                                        </p:tgtEl>
                                        <p:attrNameLst>
                                          <p:attrName>ppt_x</p:attrName>
                                        </p:attrNameLst>
                                      </p:cBhvr>
                                      <p:tavLst>
                                        <p:tav tm="0">
                                          <p:val>
                                            <p:strVal val="0-#ppt_w/2"/>
                                          </p:val>
                                        </p:tav>
                                        <p:tav tm="100000">
                                          <p:val>
                                            <p:strVal val="#ppt_x"/>
                                          </p:val>
                                        </p:tav>
                                      </p:tavLst>
                                    </p:anim>
                                    <p:anim calcmode="lin" valueType="num">
                                      <p:cBhvr additive="base">
                                        <p:cTn id="68" dur="2000" fill="hold"/>
                                        <p:tgtEl>
                                          <p:spTgt spid="39962"/>
                                        </p:tgtEl>
                                        <p:attrNameLst>
                                          <p:attrName>ppt_y</p:attrName>
                                        </p:attrNameLst>
                                      </p:cBhvr>
                                      <p:tavLst>
                                        <p:tav tm="0">
                                          <p:val>
                                            <p:strVal val="0-#ppt_h/2"/>
                                          </p:val>
                                        </p:tav>
                                        <p:tav tm="100000">
                                          <p:val>
                                            <p:strVal val="#ppt_y"/>
                                          </p:val>
                                        </p:tav>
                                      </p:tavLst>
                                    </p:anim>
                                  </p:childTnLst>
                                </p:cTn>
                              </p:par>
                              <p:par>
                                <p:cTn id="69" presetID="2" presetClass="entr" presetSubtype="9" fill="hold" nodeType="withEffect">
                                  <p:stCondLst>
                                    <p:cond delay="0"/>
                                  </p:stCondLst>
                                  <p:childTnLst>
                                    <p:set>
                                      <p:cBhvr additive="repl">
                                        <p:cTn id="70" dur="1" fill="hold">
                                          <p:stCondLst>
                                            <p:cond delay="0"/>
                                          </p:stCondLst>
                                        </p:cTn>
                                        <p:tgtEl>
                                          <p:spTgt spid="39954"/>
                                        </p:tgtEl>
                                        <p:attrNameLst>
                                          <p:attrName>style.visibility</p:attrName>
                                        </p:attrNameLst>
                                      </p:cBhvr>
                                      <p:to>
                                        <p:strVal val="visible"/>
                                      </p:to>
                                    </p:set>
                                    <p:anim calcmode="lin" valueType="num">
                                      <p:cBhvr>
                                        <p:cTn id="71" dur="2000" fill="hold"/>
                                        <p:tgtEl>
                                          <p:spTgt spid="39954"/>
                                        </p:tgtEl>
                                        <p:attrNameLst>
                                          <p:attrName>ppt_x</p:attrName>
                                        </p:attrNameLst>
                                      </p:cBhvr>
                                      <p:tavLst>
                                        <p:tav tm="100000">
                                          <p:val>
                                            <p:strVal val="0-#ppt_w/2"/>
                                          </p:val>
                                        </p:tav>
                                        <p:tav>
                                          <p:val>
                                            <p:strVal val="#ppt_x"/>
                                          </p:val>
                                        </p:tav>
                                      </p:tavLst>
                                    </p:anim>
                                    <p:anim calcmode="lin" valueType="num">
                                      <p:cBhvr>
                                        <p:cTn id="72" dur="2000" fill="hold"/>
                                        <p:tgtEl>
                                          <p:spTgt spid="39954"/>
                                        </p:tgtEl>
                                        <p:attrNameLst>
                                          <p:attrName>ppt_y</p:attrName>
                                        </p:attrNameLst>
                                      </p:cBhvr>
                                      <p:tavLst>
                                        <p:tav tm="100000">
                                          <p:val>
                                            <p:strVal val="0-#ppt_h/2"/>
                                          </p:val>
                                        </p:tav>
                                        <p:tav>
                                          <p:val>
                                            <p:strVal val="#ppt_y"/>
                                          </p:val>
                                        </p:tav>
                                      </p:tavLst>
                                    </p:anim>
                                  </p:childTnLst>
                                </p:cTn>
                              </p:par>
                            </p:childTnLst>
                          </p:cTn>
                        </p:par>
                        <p:par>
                          <p:cTn id="73" fill="hold">
                            <p:stCondLst>
                              <p:cond delay="12000"/>
                            </p:stCondLst>
                            <p:childTnLst>
                              <p:par>
                                <p:cTn id="74" presetID="3" presetClass="entr" presetSubtype="10" fill="hold" nodeType="afterEffect">
                                  <p:stCondLst>
                                    <p:cond delay="2000"/>
                                  </p:stCondLst>
                                  <p:childTnLst>
                                    <p:set>
                                      <p:cBhvr additive="repl">
                                        <p:cTn id="75" dur="1" fill="hold">
                                          <p:stCondLst>
                                            <p:cond delay="0"/>
                                          </p:stCondLst>
                                        </p:cTn>
                                        <p:tgtEl>
                                          <p:spTgt spid="39941"/>
                                        </p:tgtEl>
                                        <p:attrNameLst>
                                          <p:attrName>style.visibility</p:attrName>
                                        </p:attrNameLst>
                                      </p:cBhvr>
                                      <p:to>
                                        <p:strVal val="visible"/>
                                      </p:to>
                                    </p:set>
                                    <p:animEffect transition="in" filter="blinds(horizontal)">
                                      <p:cBhvr additive="repl">
                                        <p:cTn id="76" dur="2000"/>
                                        <p:tgtEl>
                                          <p:spTgt spid="39941"/>
                                        </p:tgtEl>
                                      </p:cBhvr>
                                    </p:animEffect>
                                  </p:childTnLst>
                                </p:cTn>
                              </p:par>
                            </p:childTnLst>
                          </p:cTn>
                        </p:par>
                        <p:par>
                          <p:cTn id="77" fill="hold">
                            <p:stCondLst>
                              <p:cond delay="16000"/>
                            </p:stCondLst>
                            <p:childTnLst>
                              <p:par>
                                <p:cTn id="78" presetID="51" presetClass="entr" presetSubtype="0" fill="hold" nodeType="afterEffect">
                                  <p:stCondLst>
                                    <p:cond delay="5000"/>
                                  </p:stCondLst>
                                  <p:childTnLst>
                                    <p:set>
                                      <p:cBhvr>
                                        <p:cTn id="79" dur="1" fill="hold">
                                          <p:stCondLst>
                                            <p:cond delay="0"/>
                                          </p:stCondLst>
                                        </p:cTn>
                                        <p:tgtEl>
                                          <p:spTgt spid="39967"/>
                                        </p:tgtEl>
                                        <p:attrNameLst>
                                          <p:attrName>style.visibility</p:attrName>
                                        </p:attrNameLst>
                                      </p:cBhvr>
                                      <p:to>
                                        <p:strVal val="visible"/>
                                      </p:to>
                                    </p:set>
                                    <p:animEffect transition="in" filter="fade">
                                      <p:cBhvr>
                                        <p:cTn id="80" dur="770" decel="100000"/>
                                        <p:tgtEl>
                                          <p:spTgt spid="39967"/>
                                        </p:tgtEl>
                                      </p:cBhvr>
                                    </p:animEffect>
                                    <p:animScale>
                                      <p:cBhvr>
                                        <p:cTn id="81" dur="770" decel="100000"/>
                                        <p:tgtEl>
                                          <p:spTgt spid="39967"/>
                                        </p:tgtEl>
                                      </p:cBhvr>
                                      <p:from x="10000" y="10000"/>
                                      <p:to x="200000" y="450000"/>
                                    </p:animScale>
                                    <p:animScale>
                                      <p:cBhvr>
                                        <p:cTn id="82" dur="1230" accel="100000" fill="hold">
                                          <p:stCondLst>
                                            <p:cond delay="770"/>
                                          </p:stCondLst>
                                        </p:cTn>
                                        <p:tgtEl>
                                          <p:spTgt spid="39967"/>
                                        </p:tgtEl>
                                      </p:cBhvr>
                                      <p:from x="200000" y="450000"/>
                                      <p:to x="100000" y="100000"/>
                                    </p:animScale>
                                    <p:set>
                                      <p:cBhvr>
                                        <p:cTn id="83" dur="770" fill="hold"/>
                                        <p:tgtEl>
                                          <p:spTgt spid="39967"/>
                                        </p:tgtEl>
                                        <p:attrNameLst>
                                          <p:attrName>ppt_x</p:attrName>
                                        </p:attrNameLst>
                                      </p:cBhvr>
                                      <p:to>
                                        <p:strVal val="(0.5)"/>
                                      </p:to>
                                    </p:set>
                                    <p:anim from="(0.5)" to="(#ppt_x)" calcmode="lin" valueType="num">
                                      <p:cBhvr>
                                        <p:cTn id="84" dur="1230" accel="100000" fill="hold">
                                          <p:stCondLst>
                                            <p:cond delay="770"/>
                                          </p:stCondLst>
                                        </p:cTn>
                                        <p:tgtEl>
                                          <p:spTgt spid="39967"/>
                                        </p:tgtEl>
                                        <p:attrNameLst>
                                          <p:attrName>ppt_x</p:attrName>
                                        </p:attrNameLst>
                                      </p:cBhvr>
                                    </p:anim>
                                    <p:set>
                                      <p:cBhvr>
                                        <p:cTn id="85" dur="770" fill="hold"/>
                                        <p:tgtEl>
                                          <p:spTgt spid="39967"/>
                                        </p:tgtEl>
                                        <p:attrNameLst>
                                          <p:attrName>ppt_y</p:attrName>
                                        </p:attrNameLst>
                                      </p:cBhvr>
                                      <p:to>
                                        <p:strVal val="(#ppt_y+0.4)"/>
                                      </p:to>
                                    </p:set>
                                    <p:anim from="(#ppt_y+0.4)" to="(#ppt_y)" calcmode="lin" valueType="num">
                                      <p:cBhvr>
                                        <p:cTn id="86" dur="1230" accel="100000" fill="hold">
                                          <p:stCondLst>
                                            <p:cond delay="770"/>
                                          </p:stCondLst>
                                        </p:cTn>
                                        <p:tgtEl>
                                          <p:spTgt spid="3996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61" grpId="0" animBg="1"/>
      <p:bldP spid="39962" grpId="0" animBg="1"/>
      <p:bldP spid="39963" grpId="0" animBg="1"/>
      <p:bldP spid="39964" grpId="0" animBg="1"/>
      <p:bldP spid="3996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40458C"/>
              </a:solidFill>
            </a:endParaRPr>
          </a:p>
        </p:txBody>
      </p:sp>
      <p:sp>
        <p:nvSpPr>
          <p:cNvPr id="5122"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5123" name="Text Box 3"/>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790F8D4-5F12-4653-A6D3-7099ED75BEA5}"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a:t>
            </a:fld>
            <a:endParaRPr lang="da-DK" sz="1400">
              <a:solidFill>
                <a:srgbClr val="40458C"/>
              </a:solidFill>
            </a:endParaRPr>
          </a:p>
        </p:txBody>
      </p:sp>
      <p:sp>
        <p:nvSpPr>
          <p:cNvPr id="5124" name="Text Box 4"/>
          <p:cNvSpPr txBox="1">
            <a:spLocks noChangeArrowheads="1"/>
          </p:cNvSpPr>
          <p:nvPr/>
        </p:nvSpPr>
        <p:spPr bwMode="auto">
          <a:xfrm>
            <a:off x="152400" y="769938"/>
            <a:ext cx="8839200" cy="427037"/>
          </a:xfrm>
          <a:prstGeom prst="rect">
            <a:avLst/>
          </a:prstGeom>
          <a:noFill/>
          <a:ln w="9525">
            <a:noFill/>
            <a:round/>
            <a:headEnd/>
            <a:tailEnd/>
          </a:ln>
          <a:effectLst/>
        </p:spPr>
        <p:txBody>
          <a:bodyPr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2200">
                <a:solidFill>
                  <a:srgbClr val="FF0066"/>
                </a:solidFill>
                <a:latin typeface="Times New Roman" pitchFamily="18" charset="0"/>
              </a:rPr>
              <a:t>Ætlanin er at vísa á fóðurøki og at vit mugu fáa rættindi tilsvarandi hesum.</a:t>
            </a:r>
          </a:p>
        </p:txBody>
      </p:sp>
      <p:sp>
        <p:nvSpPr>
          <p:cNvPr id="5125" name="Line 5"/>
          <p:cNvSpPr>
            <a:spLocks noChangeShapeType="1"/>
          </p:cNvSpPr>
          <p:nvPr/>
        </p:nvSpPr>
        <p:spPr bwMode="auto">
          <a:xfrm>
            <a:off x="611188" y="1655763"/>
            <a:ext cx="215900" cy="1587"/>
          </a:xfrm>
          <a:prstGeom prst="line">
            <a:avLst/>
          </a:prstGeom>
          <a:noFill/>
          <a:ln w="28440">
            <a:solidFill>
              <a:srgbClr val="FF00FF"/>
            </a:solidFill>
            <a:miter lim="800000"/>
            <a:headEnd/>
            <a:tailEnd/>
          </a:ln>
          <a:effectLst/>
        </p:spPr>
        <p:txBody>
          <a:bodyPr/>
          <a:lstStyle/>
          <a:p>
            <a:endParaRPr lang="fo-FO"/>
          </a:p>
        </p:txBody>
      </p:sp>
      <p:sp>
        <p:nvSpPr>
          <p:cNvPr id="5126" name="Text Box 6"/>
          <p:cNvSpPr txBox="1">
            <a:spLocks noChangeArrowheads="1"/>
          </p:cNvSpPr>
          <p:nvPr/>
        </p:nvSpPr>
        <p:spPr bwMode="auto">
          <a:xfrm>
            <a:off x="865188" y="1558925"/>
            <a:ext cx="1211262" cy="215900"/>
          </a:xfrm>
          <a:prstGeom prst="rect">
            <a:avLst/>
          </a:prstGeom>
          <a:solidFill>
            <a:srgbClr val="FFFFFF">
              <a:alpha val="50000"/>
            </a:srgbClr>
          </a:solidFill>
          <a:ln w="9525">
            <a:noFill/>
            <a:round/>
            <a:headEnd/>
            <a:tailEnd/>
          </a:ln>
          <a:effec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9176D"/>
                </a:solidFill>
                <a:latin typeface="Arial Black" pitchFamily="34" charset="0"/>
              </a:rPr>
              <a:t>Føroyska sjómarki</a:t>
            </a:r>
          </a:p>
        </p:txBody>
      </p:sp>
      <p:pic>
        <p:nvPicPr>
          <p:cNvPr id="5127" name="Picture 7"/>
          <p:cNvPicPr>
            <a:picLocks noChangeAspect="1" noChangeArrowheads="1"/>
          </p:cNvPicPr>
          <p:nvPr/>
        </p:nvPicPr>
        <p:blipFill>
          <a:blip r:embed="rId3" cstate="print"/>
          <a:srcRect/>
          <a:stretch>
            <a:fillRect/>
          </a:stretch>
        </p:blipFill>
        <p:spPr bwMode="auto">
          <a:xfrm>
            <a:off x="107950" y="1412875"/>
            <a:ext cx="4443413" cy="4857750"/>
          </a:xfrm>
          <a:prstGeom prst="rect">
            <a:avLst/>
          </a:prstGeom>
          <a:noFill/>
          <a:ln w="9525">
            <a:noFill/>
            <a:round/>
            <a:headEnd/>
            <a:tailEnd/>
          </a:ln>
          <a:effectLst/>
        </p:spPr>
      </p:pic>
      <p:sp>
        <p:nvSpPr>
          <p:cNvPr id="5128" name="Oval 8"/>
          <p:cNvSpPr>
            <a:spLocks noChangeArrowheads="1"/>
          </p:cNvSpPr>
          <p:nvPr/>
        </p:nvSpPr>
        <p:spPr bwMode="auto">
          <a:xfrm>
            <a:off x="1187450" y="2997200"/>
            <a:ext cx="1944688" cy="757238"/>
          </a:xfrm>
          <a:prstGeom prst="ellipse">
            <a:avLst/>
          </a:prstGeom>
          <a:solidFill>
            <a:srgbClr val="FFCC00">
              <a:alpha val="39000"/>
            </a:srgbClr>
          </a:solidFill>
          <a:ln w="9360">
            <a:solidFill>
              <a:srgbClr val="FF9900"/>
            </a:solidFill>
            <a:miter lim="800000"/>
            <a:headEnd/>
            <a:tailEnd/>
          </a:ln>
          <a:effectLst/>
        </p:spPr>
        <p:txBody>
          <a:bodyPr wrap="none" lIns="90000" tIns="46800" rIns="90000" bIns="468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o-FO" sz="1000" b="1">
              <a:solidFill>
                <a:srgbClr val="FF0066"/>
              </a:solidFill>
              <a:latin typeface="Times New Roman" pitchFamily="18"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b="1">
                <a:solidFill>
                  <a:srgbClr val="FFFFFF"/>
                </a:solidFill>
                <a:latin typeface="Times New Roman" pitchFamily="18" charset="0"/>
              </a:rPr>
              <a:t>Tað ultimativa fóðurøki hjá</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b="1">
                <a:solidFill>
                  <a:srgbClr val="FFFFFF"/>
                </a:solidFill>
                <a:latin typeface="Times New Roman" pitchFamily="18" charset="0"/>
              </a:rPr>
              <a:t>pelagiskum fiski Makreli, svartkjafti</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b="1">
                <a:solidFill>
                  <a:srgbClr val="FFFFFF"/>
                </a:solidFill>
                <a:latin typeface="Times New Roman" pitchFamily="18" charset="0"/>
              </a:rPr>
              <a:t> og  sild</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o-FO" sz="800" b="1">
              <a:solidFill>
                <a:srgbClr val="FFFFFF"/>
              </a:solidFill>
              <a:latin typeface="Times New Roman" pitchFamily="18" charset="0"/>
            </a:endParaRPr>
          </a:p>
        </p:txBody>
      </p:sp>
      <p:grpSp>
        <p:nvGrpSpPr>
          <p:cNvPr id="5129" name="Group 9"/>
          <p:cNvGrpSpPr>
            <a:grpSpLocks/>
          </p:cNvGrpSpPr>
          <p:nvPr/>
        </p:nvGrpSpPr>
        <p:grpSpPr bwMode="auto">
          <a:xfrm>
            <a:off x="5076825" y="1341438"/>
            <a:ext cx="3670300" cy="2735262"/>
            <a:chOff x="3198" y="845"/>
            <a:chExt cx="2312" cy="1723"/>
          </a:xfrm>
        </p:grpSpPr>
        <p:pic>
          <p:nvPicPr>
            <p:cNvPr id="5130" name="Picture 10"/>
            <p:cNvPicPr>
              <a:picLocks noChangeAspect="1" noChangeArrowheads="1"/>
            </p:cNvPicPr>
            <p:nvPr/>
          </p:nvPicPr>
          <p:blipFill>
            <a:blip r:embed="rId4" cstate="print"/>
            <a:srcRect/>
            <a:stretch>
              <a:fillRect/>
            </a:stretch>
          </p:blipFill>
          <p:spPr bwMode="auto">
            <a:xfrm>
              <a:off x="3198" y="845"/>
              <a:ext cx="2313" cy="1724"/>
            </a:xfrm>
            <a:prstGeom prst="rect">
              <a:avLst/>
            </a:prstGeom>
            <a:noFill/>
            <a:ln w="9525">
              <a:noFill/>
              <a:round/>
              <a:headEnd/>
              <a:tailEnd/>
            </a:ln>
            <a:effectLst/>
          </p:spPr>
        </p:pic>
        <p:sp>
          <p:nvSpPr>
            <p:cNvPr id="5131" name="Line 11"/>
            <p:cNvSpPr>
              <a:spLocks noChangeShapeType="1"/>
            </p:cNvSpPr>
            <p:nvPr/>
          </p:nvSpPr>
          <p:spPr bwMode="auto">
            <a:xfrm>
              <a:off x="3966" y="1213"/>
              <a:ext cx="351" cy="49"/>
            </a:xfrm>
            <a:prstGeom prst="line">
              <a:avLst/>
            </a:prstGeom>
            <a:noFill/>
            <a:ln w="41400">
              <a:solidFill>
                <a:srgbClr val="FF9900"/>
              </a:solidFill>
              <a:miter lim="800000"/>
              <a:headEnd/>
              <a:tailEnd type="triangle" w="med" len="med"/>
            </a:ln>
            <a:effectLst/>
          </p:spPr>
          <p:txBody>
            <a:bodyPr/>
            <a:lstStyle/>
            <a:p>
              <a:endParaRPr lang="fo-FO"/>
            </a:p>
          </p:txBody>
        </p:sp>
        <p:sp>
          <p:nvSpPr>
            <p:cNvPr id="5132" name="Line 12"/>
            <p:cNvSpPr>
              <a:spLocks noChangeShapeType="1"/>
            </p:cNvSpPr>
            <p:nvPr/>
          </p:nvSpPr>
          <p:spPr bwMode="auto">
            <a:xfrm>
              <a:off x="3819" y="1384"/>
              <a:ext cx="388" cy="165"/>
            </a:xfrm>
            <a:prstGeom prst="line">
              <a:avLst/>
            </a:prstGeom>
            <a:noFill/>
            <a:ln w="38160">
              <a:solidFill>
                <a:srgbClr val="FF0066"/>
              </a:solidFill>
              <a:miter lim="800000"/>
              <a:headEnd/>
              <a:tailEnd/>
            </a:ln>
            <a:effectLst/>
          </p:spPr>
          <p:txBody>
            <a:bodyPr/>
            <a:lstStyle/>
            <a:p>
              <a:endParaRPr lang="fo-FO"/>
            </a:p>
          </p:txBody>
        </p:sp>
        <p:sp>
          <p:nvSpPr>
            <p:cNvPr id="5133" name="Line 13"/>
            <p:cNvSpPr>
              <a:spLocks noChangeShapeType="1"/>
            </p:cNvSpPr>
            <p:nvPr/>
          </p:nvSpPr>
          <p:spPr bwMode="auto">
            <a:xfrm>
              <a:off x="4041" y="1466"/>
              <a:ext cx="388" cy="497"/>
            </a:xfrm>
            <a:prstGeom prst="line">
              <a:avLst/>
            </a:prstGeom>
            <a:noFill/>
            <a:ln w="41400">
              <a:solidFill>
                <a:srgbClr val="FF0066"/>
              </a:solidFill>
              <a:miter lim="800000"/>
              <a:headEnd/>
              <a:tailEnd type="triangle" w="med" len="med"/>
            </a:ln>
            <a:effectLst/>
          </p:spPr>
          <p:txBody>
            <a:bodyPr/>
            <a:lstStyle/>
            <a:p>
              <a:endParaRPr lang="fo-FO"/>
            </a:p>
          </p:txBody>
        </p:sp>
        <p:sp>
          <p:nvSpPr>
            <p:cNvPr id="5134" name="Line 14"/>
            <p:cNvSpPr>
              <a:spLocks noChangeShapeType="1"/>
            </p:cNvSpPr>
            <p:nvPr/>
          </p:nvSpPr>
          <p:spPr bwMode="auto">
            <a:xfrm flipH="1">
              <a:off x="3845" y="910"/>
              <a:ext cx="6" cy="418"/>
            </a:xfrm>
            <a:prstGeom prst="line">
              <a:avLst/>
            </a:prstGeom>
            <a:noFill/>
            <a:ln w="38160">
              <a:solidFill>
                <a:srgbClr val="FF6600"/>
              </a:solidFill>
              <a:miter lim="800000"/>
              <a:headEnd/>
              <a:tailEnd/>
            </a:ln>
            <a:effectLst/>
          </p:spPr>
          <p:txBody>
            <a:bodyPr/>
            <a:lstStyle/>
            <a:p>
              <a:endParaRPr lang="fo-FO"/>
            </a:p>
          </p:txBody>
        </p:sp>
        <p:sp>
          <p:nvSpPr>
            <p:cNvPr id="5135" name="Line 15"/>
            <p:cNvSpPr>
              <a:spLocks noChangeShapeType="1"/>
            </p:cNvSpPr>
            <p:nvPr/>
          </p:nvSpPr>
          <p:spPr bwMode="auto">
            <a:xfrm flipH="1">
              <a:off x="3623" y="1411"/>
              <a:ext cx="141" cy="276"/>
            </a:xfrm>
            <a:prstGeom prst="line">
              <a:avLst/>
            </a:prstGeom>
            <a:noFill/>
            <a:ln w="38160">
              <a:solidFill>
                <a:srgbClr val="0000FF"/>
              </a:solidFill>
              <a:miter lim="800000"/>
              <a:headEnd/>
              <a:tailEnd/>
            </a:ln>
            <a:effectLst/>
          </p:spPr>
          <p:txBody>
            <a:bodyPr/>
            <a:lstStyle/>
            <a:p>
              <a:endParaRPr lang="fo-FO"/>
            </a:p>
          </p:txBody>
        </p:sp>
        <p:sp>
          <p:nvSpPr>
            <p:cNvPr id="5136" name="Line 16"/>
            <p:cNvSpPr>
              <a:spLocks noChangeShapeType="1"/>
            </p:cNvSpPr>
            <p:nvPr/>
          </p:nvSpPr>
          <p:spPr bwMode="auto">
            <a:xfrm flipH="1" flipV="1">
              <a:off x="3568" y="1465"/>
              <a:ext cx="141" cy="85"/>
            </a:xfrm>
            <a:prstGeom prst="line">
              <a:avLst/>
            </a:prstGeom>
            <a:noFill/>
            <a:ln w="38160">
              <a:solidFill>
                <a:srgbClr val="0000FF"/>
              </a:solidFill>
              <a:miter lim="800000"/>
              <a:headEnd/>
              <a:tailEnd/>
            </a:ln>
            <a:effectLst/>
          </p:spPr>
          <p:txBody>
            <a:bodyPr/>
            <a:lstStyle/>
            <a:p>
              <a:endParaRPr lang="fo-FO"/>
            </a:p>
          </p:txBody>
        </p:sp>
        <p:sp>
          <p:nvSpPr>
            <p:cNvPr id="5137" name="Line 17"/>
            <p:cNvSpPr>
              <a:spLocks noChangeShapeType="1"/>
            </p:cNvSpPr>
            <p:nvPr/>
          </p:nvSpPr>
          <p:spPr bwMode="auto">
            <a:xfrm flipH="1">
              <a:off x="3652" y="1576"/>
              <a:ext cx="43" cy="266"/>
            </a:xfrm>
            <a:prstGeom prst="line">
              <a:avLst/>
            </a:prstGeom>
            <a:noFill/>
            <a:ln w="41400">
              <a:solidFill>
                <a:srgbClr val="0000FF"/>
              </a:solidFill>
              <a:miter lim="800000"/>
              <a:headEnd/>
              <a:tailEnd type="triangle" w="med" len="med"/>
            </a:ln>
            <a:effectLst/>
          </p:spPr>
          <p:txBody>
            <a:bodyPr/>
            <a:lstStyle/>
            <a:p>
              <a:endParaRPr lang="fo-FO"/>
            </a:p>
          </p:txBody>
        </p:sp>
        <p:sp>
          <p:nvSpPr>
            <p:cNvPr id="5138" name="Text Box 18"/>
            <p:cNvSpPr txBox="1">
              <a:spLocks noChangeArrowheads="1"/>
            </p:cNvSpPr>
            <p:nvPr/>
          </p:nvSpPr>
          <p:spPr bwMode="auto">
            <a:xfrm>
              <a:off x="4983" y="2348"/>
              <a:ext cx="508" cy="212"/>
            </a:xfrm>
            <a:prstGeom prst="rect">
              <a:avLst/>
            </a:prstGeom>
            <a:solidFill>
              <a:srgbClr val="FFFFFF">
                <a:alpha val="67999"/>
              </a:srgbClr>
            </a:solid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9176D"/>
                  </a:solidFill>
                  <a:latin typeface="Arial Black" pitchFamily="34" charset="0"/>
                </a:rPr>
                <a:t>Kelda:</a:t>
              </a:r>
            </a:p>
            <a:p>
              <a:pPr algn="l">
                <a:buClr>
                  <a:srgbClr val="F9176D"/>
                </a:buClr>
                <a:buFont typeface="Arial Black"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9176D"/>
                  </a:solidFill>
                  <a:latin typeface="Arial Black" pitchFamily="34" charset="0"/>
                </a:rPr>
                <a:t>Havstovan</a:t>
              </a:r>
            </a:p>
          </p:txBody>
        </p:sp>
      </p:grpSp>
      <p:pic>
        <p:nvPicPr>
          <p:cNvPr id="5139" name="Picture 19"/>
          <p:cNvPicPr>
            <a:picLocks noChangeAspect="1" noChangeArrowheads="1"/>
          </p:cNvPicPr>
          <p:nvPr/>
        </p:nvPicPr>
        <p:blipFill>
          <a:blip r:embed="rId5" cstate="print"/>
          <a:srcRect/>
          <a:stretch>
            <a:fillRect/>
          </a:stretch>
        </p:blipFill>
        <p:spPr bwMode="auto">
          <a:xfrm>
            <a:off x="4643438" y="4437063"/>
            <a:ext cx="2089150" cy="1981200"/>
          </a:xfrm>
          <a:prstGeom prst="rect">
            <a:avLst/>
          </a:prstGeom>
          <a:noFill/>
          <a:ln w="9525">
            <a:noFill/>
            <a:round/>
            <a:headEnd/>
            <a:tailEnd/>
          </a:ln>
          <a:effectLst/>
        </p:spPr>
      </p:pic>
      <p:sp>
        <p:nvSpPr>
          <p:cNvPr id="5140" name="Text Box 20"/>
          <p:cNvSpPr txBox="1">
            <a:spLocks noChangeArrowheads="1"/>
          </p:cNvSpPr>
          <p:nvPr/>
        </p:nvSpPr>
        <p:spPr bwMode="auto">
          <a:xfrm>
            <a:off x="4859338" y="4076700"/>
            <a:ext cx="3006725" cy="398463"/>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000">
                <a:solidFill>
                  <a:srgbClr val="FF0066"/>
                </a:solidFill>
                <a:latin typeface="Arial Black" pitchFamily="34" charset="0"/>
              </a:rPr>
              <a:t>Tað eru hesi viðurskiftir ið</a:t>
            </a:r>
          </a:p>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000">
                <a:solidFill>
                  <a:srgbClr val="FF0066"/>
                </a:solidFill>
                <a:latin typeface="Arial Black" pitchFamily="34" charset="0"/>
              </a:rPr>
              <a:t>gera føroyskt  havøki sera áhugavert</a:t>
            </a:r>
          </a:p>
        </p:txBody>
      </p:sp>
      <p:sp>
        <p:nvSpPr>
          <p:cNvPr id="5141" name="Text Box 21"/>
          <p:cNvSpPr txBox="1">
            <a:spLocks noChangeArrowheads="1"/>
          </p:cNvSpPr>
          <p:nvPr/>
        </p:nvSpPr>
        <p:spPr bwMode="auto">
          <a:xfrm>
            <a:off x="4711700" y="6165850"/>
            <a:ext cx="1871663" cy="215900"/>
          </a:xfrm>
          <a:prstGeom prst="rect">
            <a:avLst/>
          </a:prstGeom>
          <a:solidFill>
            <a:srgbClr val="FFFFFF">
              <a:alpha val="64000"/>
            </a:srgbClr>
          </a:solid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F0066"/>
                </a:solidFill>
                <a:latin typeface="Arial Black" pitchFamily="34" charset="0"/>
              </a:rPr>
              <a:t>Temperaturur á havyvirfladuni</a:t>
            </a:r>
          </a:p>
        </p:txBody>
      </p:sp>
      <p:pic>
        <p:nvPicPr>
          <p:cNvPr id="5142" name="Picture 22"/>
          <p:cNvPicPr>
            <a:picLocks noChangeAspect="1" noChangeArrowheads="1"/>
          </p:cNvPicPr>
          <p:nvPr/>
        </p:nvPicPr>
        <p:blipFill>
          <a:blip r:embed="rId6" cstate="print"/>
          <a:srcRect/>
          <a:stretch>
            <a:fillRect/>
          </a:stretch>
        </p:blipFill>
        <p:spPr bwMode="auto">
          <a:xfrm>
            <a:off x="6788150" y="4437063"/>
            <a:ext cx="2105025" cy="1979612"/>
          </a:xfrm>
          <a:prstGeom prst="rect">
            <a:avLst/>
          </a:prstGeom>
          <a:noFill/>
          <a:ln w="9525">
            <a:noFill/>
            <a:round/>
            <a:headEnd/>
            <a:tailEnd/>
          </a:ln>
          <a:effectLst/>
        </p:spPr>
      </p:pic>
      <p:sp>
        <p:nvSpPr>
          <p:cNvPr id="5143" name="Text Box 23"/>
          <p:cNvSpPr txBox="1">
            <a:spLocks noChangeArrowheads="1"/>
          </p:cNvSpPr>
          <p:nvPr/>
        </p:nvSpPr>
        <p:spPr bwMode="auto">
          <a:xfrm>
            <a:off x="7232650" y="6237288"/>
            <a:ext cx="1660525" cy="215900"/>
          </a:xfrm>
          <a:prstGeom prst="rect">
            <a:avLst/>
          </a:prstGeom>
          <a:solidFill>
            <a:srgbClr val="FFFFFF">
              <a:alpha val="64000"/>
            </a:srgbClr>
          </a:solid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F0066"/>
                </a:solidFill>
                <a:latin typeface="Arial Black" pitchFamily="34" charset="0"/>
              </a:rPr>
              <a:t>Temperaturur á 800m dýpi</a:t>
            </a:r>
          </a:p>
        </p:txBody>
      </p:sp>
      <p:sp>
        <p:nvSpPr>
          <p:cNvPr id="5144" name="Text Box 24"/>
          <p:cNvSpPr txBox="1">
            <a:spLocks noChangeArrowheads="1"/>
          </p:cNvSpPr>
          <p:nvPr/>
        </p:nvSpPr>
        <p:spPr bwMode="auto">
          <a:xfrm>
            <a:off x="3638550" y="325438"/>
            <a:ext cx="1703388" cy="368300"/>
          </a:xfrm>
          <a:prstGeom prst="rect">
            <a:avLst/>
          </a:prstGeom>
          <a:noFill/>
          <a:ln w="9525">
            <a:noFill/>
            <a:round/>
            <a:headEnd/>
            <a:tailEnd/>
          </a:ln>
          <a:effec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9176D"/>
                </a:solidFill>
                <a:latin typeface="Arial Black" pitchFamily="34" charset="0"/>
              </a:rPr>
              <a:t>INNLEIÐING</a:t>
            </a:r>
          </a:p>
        </p:txBody>
      </p:sp>
      <p:sp>
        <p:nvSpPr>
          <p:cNvPr id="26" name="Pladsholder til dato 25"/>
          <p:cNvSpPr>
            <a:spLocks noGrp="1"/>
          </p:cNvSpPr>
          <p:nvPr>
            <p:ph type="dt" idx="10"/>
          </p:nvPr>
        </p:nvSpPr>
        <p:spPr/>
        <p:txBody>
          <a:bodyPr/>
          <a:lstStyle/>
          <a:p>
            <a:r>
              <a:rPr lang="fo-FO" smtClean="0"/>
              <a:t>17-08-2009</a:t>
            </a: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withEffect">
                                  <p:stCondLst>
                                    <p:cond delay="0"/>
                                  </p:stCondLst>
                                  <p:childTnLst>
                                    <p:set>
                                      <p:cBhvr additive="repl">
                                        <p:cTn id="6" dur="1" fill="hold">
                                          <p:stCondLst>
                                            <p:cond delay="0"/>
                                          </p:stCondLst>
                                        </p:cTn>
                                        <p:tgtEl>
                                          <p:spTgt spid="5125"/>
                                        </p:tgtEl>
                                        <p:attrNameLst>
                                          <p:attrName>style.visibility</p:attrName>
                                        </p:attrNameLst>
                                      </p:cBhvr>
                                      <p:to>
                                        <p:strVal val="visible"/>
                                      </p:to>
                                    </p:set>
                                    <p:anim calcmode="lin" valueType="num">
                                      <p:cBhvr>
                                        <p:cTn id="7" dur="500" fill="hold"/>
                                        <p:tgtEl>
                                          <p:spTgt spid="5125"/>
                                        </p:tgtEl>
                                        <p:attrNameLst>
                                          <p:attrName>ppt_x</p:attrName>
                                        </p:attrNameLst>
                                      </p:cBhvr>
                                      <p:tavLst>
                                        <p:tav tm="100000">
                                          <p:val>
                                            <p:strVal val="#ppt_x"/>
                                          </p:val>
                                        </p:tav>
                                        <p:tav>
                                          <p:val>
                                            <p:strVal val="#ppt_x"/>
                                          </p:val>
                                        </p:tav>
                                      </p:tavLst>
                                    </p:anim>
                                    <p:anim calcmode="lin" valueType="num">
                                      <p:cBhvr>
                                        <p:cTn id="8" dur="500" fill="hold"/>
                                        <p:tgtEl>
                                          <p:spTgt spid="5125"/>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5126"/>
                                        </p:tgtEl>
                                        <p:attrNameLst>
                                          <p:attrName>style.visibility</p:attrName>
                                        </p:attrNameLst>
                                      </p:cBhvr>
                                      <p:to>
                                        <p:strVal val="visible"/>
                                      </p:to>
                                    </p:set>
                                    <p:anim calcmode="lin" valueType="num">
                                      <p:cBhvr>
                                        <p:cTn id="11" dur="500" fill="hold"/>
                                        <p:tgtEl>
                                          <p:spTgt spid="5126"/>
                                        </p:tgtEl>
                                        <p:attrNameLst>
                                          <p:attrName>ppt_x</p:attrName>
                                        </p:attrNameLst>
                                      </p:cBhvr>
                                      <p:tavLst>
                                        <p:tav tm="100000">
                                          <p:val>
                                            <p:strVal val="#ppt_x"/>
                                          </p:val>
                                        </p:tav>
                                        <p:tav>
                                          <p:val>
                                            <p:strVal val="#ppt_x"/>
                                          </p:val>
                                        </p:tav>
                                      </p:tavLst>
                                    </p:anim>
                                    <p:anim calcmode="lin" valueType="num">
                                      <p:cBhvr>
                                        <p:cTn id="12" dur="500" fill="hold"/>
                                        <p:tgtEl>
                                          <p:spTgt spid="5126"/>
                                        </p:tgtEl>
                                        <p:attrNameLst>
                                          <p:attrName>ppt_y</p:attrName>
                                        </p:attrNameLst>
                                      </p:cBhvr>
                                      <p:tavLst>
                                        <p:tav tm="100000">
                                          <p:val>
                                            <p:strVal val="1+#ppt_h/2"/>
                                          </p:val>
                                        </p:tav>
                                        <p:tav>
                                          <p:val>
                                            <p:strVal val="#ppt_y"/>
                                          </p:val>
                                        </p:tav>
                                      </p:tavLst>
                                    </p:anim>
                                  </p:childTnLst>
                                </p:cTn>
                              </p:par>
                            </p:childTnLst>
                          </p:cTn>
                        </p:par>
                        <p:par>
                          <p:cTn id="13" fill="hold">
                            <p:stCondLst>
                              <p:cond delay="500"/>
                            </p:stCondLst>
                            <p:childTnLst>
                              <p:par>
                                <p:cTn id="14" presetID="15" presetClass="entr" fill="hold" nodeType="afterEffect">
                                  <p:stCondLst>
                                    <p:cond delay="0"/>
                                  </p:stCondLst>
                                  <p:childTnLst>
                                    <p:set>
                                      <p:cBhvr additive="repl">
                                        <p:cTn id="15" dur="1" fill="hold">
                                          <p:stCondLst>
                                            <p:cond delay="0"/>
                                          </p:stCondLst>
                                        </p:cTn>
                                        <p:tgtEl>
                                          <p:spTgt spid="5128"/>
                                        </p:tgtEl>
                                        <p:attrNameLst>
                                          <p:attrName>style.visibility</p:attrName>
                                        </p:attrNameLst>
                                      </p:cBhvr>
                                      <p:to>
                                        <p:strVal val="visible"/>
                                      </p:to>
                                    </p:set>
                                    <p:anim calcmode="lin" valueType="num">
                                      <p:cBhvr additive="repl">
                                        <p:cTn id="16" dur="1000" fill="hold"/>
                                        <p:tgtEl>
                                          <p:spTgt spid="5128"/>
                                        </p:tgtEl>
                                        <p:attrNameLst>
                                          <p:attrName>ppt_w</p:attrName>
                                        </p:attrNameLst>
                                      </p:cBhvr>
                                      <p:tavLst>
                                        <p:tav tm="100000">
                                          <p:val>
                                            <p:fltVal val="0"/>
                                          </p:val>
                                        </p:tav>
                                        <p:tav>
                                          <p:val>
                                            <p:strVal val="#ppt_w"/>
                                          </p:val>
                                        </p:tav>
                                      </p:tavLst>
                                    </p:anim>
                                    <p:anim calcmode="lin" valueType="num">
                                      <p:cBhvr additive="repl">
                                        <p:cTn id="17" dur="1000" fill="hold"/>
                                        <p:tgtEl>
                                          <p:spTgt spid="5128"/>
                                        </p:tgtEl>
                                        <p:attrNameLst>
                                          <p:attrName>ppt_h</p:attrName>
                                        </p:attrNameLst>
                                      </p:cBhvr>
                                      <p:tavLst>
                                        <p:tav tm="100000">
                                          <p:val>
                                            <p:fltVal val="0"/>
                                          </p:val>
                                        </p:tav>
                                        <p:tav>
                                          <p:val>
                                            <p:strVal val="#ppt_h"/>
                                          </p:val>
                                        </p:tav>
                                      </p:tavLst>
                                    </p:anim>
                                    <p:anim calcmode="lin" valueType="num">
                                      <p:cBhvr additive="repl">
                                        <p:cTn id="18" dur="1000" fill="hold"/>
                                        <p:tgtEl>
                                          <p:spTgt spid="5128"/>
                                        </p:tgtEl>
                                        <p:attrNameLst>
                                          <p:attrName>ppt_x</p:attrName>
                                        </p:attrNameLst>
                                      </p:cBhvr>
                                      <p:tavLst>
                                        <p:tav tm="0" fmla="#ppt_x+(cos(-2*pi*(1-$))*-#ppt_x-sin(-2*pi*(1-$))*(1-#ppt_y))*(1-$)">
                                          <p:val>
                                            <p:fltVal val="0"/>
                                          </p:val>
                                        </p:tav>
                                        <p:tav tm="100000">
                                          <p:val>
                                            <p:fltVal val="1"/>
                                          </p:val>
                                        </p:tav>
                                      </p:tavLst>
                                    </p:anim>
                                    <p:anim calcmode="lin" valueType="num">
                                      <p:cBhvr additive="repl">
                                        <p:cTn id="19" dur="1000" fill="hold"/>
                                        <p:tgtEl>
                                          <p:spTgt spid="512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40458C"/>
              </a:solidFill>
            </a:endParaRPr>
          </a:p>
        </p:txBody>
      </p:sp>
      <p:sp>
        <p:nvSpPr>
          <p:cNvPr id="40962"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40963" name="Text Box 3"/>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DCC73B9-BEEE-4AA7-87AD-AEF7A8C7ACE0}"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40</a:t>
            </a:fld>
            <a:endParaRPr lang="da-DK" sz="1400">
              <a:solidFill>
                <a:srgbClr val="40458C"/>
              </a:solidFill>
            </a:endParaRPr>
          </a:p>
        </p:txBody>
      </p:sp>
      <p:sp>
        <p:nvSpPr>
          <p:cNvPr id="40964" name="Rectangle 4"/>
          <p:cNvSpPr>
            <a:spLocks noChangeArrowheads="1"/>
          </p:cNvSpPr>
          <p:nvPr/>
        </p:nvSpPr>
        <p:spPr bwMode="auto">
          <a:xfrm>
            <a:off x="457200" y="1981200"/>
            <a:ext cx="7467600" cy="2895600"/>
          </a:xfrm>
          <a:prstGeom prst="rect">
            <a:avLst/>
          </a:prstGeom>
          <a:noFill/>
          <a:ln w="9525">
            <a:noFill/>
            <a:round/>
            <a:headEnd/>
            <a:tailEnd/>
          </a:ln>
          <a:effectLst/>
        </p:spPr>
        <p:txBody>
          <a:bodyPr lIns="90000" tIns="46800" rIns="90000" bIns="46800"/>
          <a:lstStyle/>
          <a:p>
            <a:pPr marL="741363" lvl="1" indent="-284163" algn="l">
              <a:buClr>
                <a:srgbClr val="FF0066"/>
              </a:buClr>
              <a:buSzPct val="155000"/>
              <a:buFont typeface="Times New Roman" pitchFamily="18" charset="0"/>
              <a:buChar char="•"/>
              <a:tabLst>
                <a:tab pos="741363" algn="l"/>
                <a:tab pos="1655763" algn="l"/>
                <a:tab pos="2570163" algn="l"/>
                <a:tab pos="3484563" algn="l"/>
                <a:tab pos="4398963" algn="l"/>
                <a:tab pos="5313363" algn="l"/>
                <a:tab pos="6227763" algn="l"/>
                <a:tab pos="7142163" algn="l"/>
                <a:tab pos="8056563" algn="l"/>
                <a:tab pos="8970963" algn="l"/>
                <a:tab pos="9885363" algn="l"/>
                <a:tab pos="10799763" algn="l"/>
              </a:tabLst>
            </a:pPr>
            <a:r>
              <a:rPr lang="fo-FO">
                <a:solidFill>
                  <a:srgbClr val="FF0066"/>
                </a:solidFill>
                <a:latin typeface="Times New Roman" pitchFamily="18" charset="0"/>
              </a:rPr>
              <a:t>Tað hevur verið trupult í fleiri ár, at veiða okkara sildakvotur í føroyskum sjóøki, grunda á ov stóra hjáveiðu av makreli</a:t>
            </a:r>
          </a:p>
          <a:p>
            <a:pPr marL="741363" lvl="1" indent="-284163" algn="l">
              <a:buClr>
                <a:srgbClr val="FF0066"/>
              </a:buClr>
              <a:buSzPct val="155000"/>
              <a:buFont typeface="Times New Roman" pitchFamily="18" charset="0"/>
              <a:buChar char="•"/>
              <a:tabLst>
                <a:tab pos="741363" algn="l"/>
                <a:tab pos="1655763" algn="l"/>
                <a:tab pos="2570163" algn="l"/>
                <a:tab pos="3484563" algn="l"/>
                <a:tab pos="4398963" algn="l"/>
                <a:tab pos="5313363" algn="l"/>
                <a:tab pos="6227763" algn="l"/>
                <a:tab pos="7142163" algn="l"/>
                <a:tab pos="8056563" algn="l"/>
                <a:tab pos="8970963" algn="l"/>
                <a:tab pos="9885363" algn="l"/>
                <a:tab pos="10799763" algn="l"/>
              </a:tabLst>
            </a:pPr>
            <a:r>
              <a:rPr lang="fo-FO">
                <a:solidFill>
                  <a:srgbClr val="FF0066"/>
                </a:solidFill>
                <a:latin typeface="Times New Roman" pitchFamily="18" charset="0"/>
              </a:rPr>
              <a:t>Íslendingar veiddu í 2008 : 112 t.tons.  </a:t>
            </a:r>
          </a:p>
          <a:p>
            <a:pPr marL="741363" lvl="1" indent="-284163" algn="l">
              <a:buClr>
                <a:srgbClr val="FF0066"/>
              </a:buClr>
              <a:buSzPct val="155000"/>
              <a:buFont typeface="Times New Roman" pitchFamily="18" charset="0"/>
              <a:buChar char="•"/>
              <a:tabLst>
                <a:tab pos="741363" algn="l"/>
                <a:tab pos="1655763" algn="l"/>
                <a:tab pos="2570163" algn="l"/>
                <a:tab pos="3484563" algn="l"/>
                <a:tab pos="4398963" algn="l"/>
                <a:tab pos="5313363" algn="l"/>
                <a:tab pos="6227763" algn="l"/>
                <a:tab pos="7142163" algn="l"/>
                <a:tab pos="8056563" algn="l"/>
                <a:tab pos="8970963" algn="l"/>
                <a:tab pos="9885363" algn="l"/>
                <a:tab pos="10799763" algn="l"/>
              </a:tabLst>
            </a:pPr>
            <a:r>
              <a:rPr lang="fo-FO">
                <a:solidFill>
                  <a:srgbClr val="FF0066"/>
                </a:solidFill>
                <a:latin typeface="Times New Roman" pitchFamily="18" charset="0"/>
              </a:rPr>
              <a:t>Skipini siga frá makreli á sera stórum økjum í juni-juli í ár.</a:t>
            </a:r>
          </a:p>
        </p:txBody>
      </p:sp>
      <p:sp>
        <p:nvSpPr>
          <p:cNvPr id="40965" name="Rectangle 5"/>
          <p:cNvSpPr>
            <a:spLocks noChangeArrowheads="1"/>
          </p:cNvSpPr>
          <p:nvPr/>
        </p:nvSpPr>
        <p:spPr bwMode="auto">
          <a:xfrm>
            <a:off x="609600" y="542925"/>
            <a:ext cx="7773988" cy="820738"/>
          </a:xfrm>
          <a:prstGeom prst="rect">
            <a:avLst/>
          </a:prstGeom>
          <a:noFill/>
          <a:ln w="9525">
            <a:noFill/>
            <a:round/>
            <a:headEnd/>
            <a:tailEnd/>
          </a:ln>
          <a:effectLst/>
        </p:spPr>
        <p:txBody>
          <a:bodyPr lIns="90000" tIns="46800" rIns="90000" bIns="46800"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a:solidFill>
                  <a:srgbClr val="FF0066"/>
                </a:solidFill>
                <a:latin typeface="Times New Roman" pitchFamily="18" charset="0"/>
              </a:rPr>
              <a:t>Hvat annað vit ??</a:t>
            </a:r>
          </a:p>
        </p:txBody>
      </p:sp>
      <p:sp>
        <p:nvSpPr>
          <p:cNvPr id="7" name="Pladsholder til dato 6"/>
          <p:cNvSpPr>
            <a:spLocks noGrp="1"/>
          </p:cNvSpPr>
          <p:nvPr>
            <p:ph type="dt" idx="10"/>
          </p:nvPr>
        </p:nvSpPr>
        <p:spPr/>
        <p:txBody>
          <a:bodyPr/>
          <a:lstStyle/>
          <a:p>
            <a:r>
              <a:rPr lang="fo-FO" smtClean="0"/>
              <a:t>17-08-2009</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40458C"/>
              </a:solidFill>
            </a:endParaRPr>
          </a:p>
        </p:txBody>
      </p:sp>
      <p:sp>
        <p:nvSpPr>
          <p:cNvPr id="41986"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41987" name="Text Box 3"/>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F64E491-D996-4189-A6FA-2ED8003F3853}"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41</a:t>
            </a:fld>
            <a:endParaRPr lang="da-DK" sz="1400">
              <a:solidFill>
                <a:srgbClr val="40458C"/>
              </a:solidFill>
            </a:endParaRPr>
          </a:p>
        </p:txBody>
      </p:sp>
      <p:sp>
        <p:nvSpPr>
          <p:cNvPr id="41988" name="Rectangle 4"/>
          <p:cNvSpPr>
            <a:spLocks noChangeArrowheads="1"/>
          </p:cNvSpPr>
          <p:nvPr/>
        </p:nvSpPr>
        <p:spPr bwMode="auto">
          <a:xfrm>
            <a:off x="533400" y="2057400"/>
            <a:ext cx="7920038" cy="3432175"/>
          </a:xfrm>
          <a:prstGeom prst="rect">
            <a:avLst/>
          </a:prstGeom>
          <a:noFill/>
          <a:ln w="9525">
            <a:noFill/>
            <a:round/>
            <a:headEnd/>
            <a:tailEnd/>
          </a:ln>
          <a:effectLst/>
        </p:spPr>
        <p:txBody>
          <a:bodyPr lIns="90000" tIns="46800" rIns="90000" bIns="46800"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4400">
                <a:solidFill>
                  <a:srgbClr val="FF0066"/>
                </a:solidFill>
                <a:latin typeface="Times New Roman" pitchFamily="18" charset="0"/>
              </a:rPr>
              <a:t>Einki er at ivast í at makrelurin ikki livir og ferðast eins og upprunaliga býtið er gjørt eftir.</a:t>
            </a:r>
            <a:br>
              <a:rPr lang="fo-FO" sz="4400">
                <a:solidFill>
                  <a:srgbClr val="FF0066"/>
                </a:solidFill>
                <a:latin typeface="Times New Roman" pitchFamily="18" charset="0"/>
              </a:rPr>
            </a:br>
            <a:r>
              <a:rPr lang="fo-FO" sz="4400">
                <a:solidFill>
                  <a:srgbClr val="FF0066"/>
                </a:solidFill>
                <a:latin typeface="Times New Roman" pitchFamily="18" charset="0"/>
              </a:rPr>
              <a:t/>
            </a:r>
            <a:br>
              <a:rPr lang="fo-FO" sz="4400">
                <a:solidFill>
                  <a:srgbClr val="FF0066"/>
                </a:solidFill>
                <a:latin typeface="Times New Roman" pitchFamily="18" charset="0"/>
              </a:rPr>
            </a:br>
            <a:r>
              <a:rPr lang="fo-FO" sz="4400">
                <a:solidFill>
                  <a:srgbClr val="FF0066"/>
                </a:solidFill>
                <a:latin typeface="Times New Roman" pitchFamily="18" charset="0"/>
              </a:rPr>
              <a:t>Hvussu kann myndin síggja út ?</a:t>
            </a:r>
            <a:br>
              <a:rPr lang="fo-FO" sz="4400">
                <a:solidFill>
                  <a:srgbClr val="FF0066"/>
                </a:solidFill>
                <a:latin typeface="Times New Roman" pitchFamily="18" charset="0"/>
              </a:rPr>
            </a:br>
            <a:endParaRPr lang="fo-FO" sz="4400">
              <a:solidFill>
                <a:srgbClr val="FF0066"/>
              </a:solidFill>
              <a:latin typeface="Times New Roman" pitchFamily="18" charset="0"/>
            </a:endParaRPr>
          </a:p>
        </p:txBody>
      </p:sp>
      <p:sp>
        <p:nvSpPr>
          <p:cNvPr id="41989" name="Text Box 5"/>
          <p:cNvSpPr txBox="1">
            <a:spLocks noChangeArrowheads="1"/>
          </p:cNvSpPr>
          <p:nvPr/>
        </p:nvSpPr>
        <p:spPr bwMode="auto">
          <a:xfrm>
            <a:off x="2819400" y="457200"/>
            <a:ext cx="2514600" cy="825500"/>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4800">
                <a:solidFill>
                  <a:srgbClr val="FF0066"/>
                </a:solidFill>
                <a:latin typeface="Times New Roman" pitchFamily="18" charset="0"/>
              </a:rPr>
              <a:t>Hugsan</a:t>
            </a:r>
          </a:p>
        </p:txBody>
      </p:sp>
      <p:sp>
        <p:nvSpPr>
          <p:cNvPr id="7" name="Pladsholder til dato 6"/>
          <p:cNvSpPr>
            <a:spLocks noGrp="1"/>
          </p:cNvSpPr>
          <p:nvPr>
            <p:ph type="dt" idx="10"/>
          </p:nvPr>
        </p:nvSpPr>
        <p:spPr/>
        <p:txBody>
          <a:bodyPr/>
          <a:lstStyle/>
          <a:p>
            <a:r>
              <a:rPr lang="fo-FO" smtClean="0"/>
              <a:t>17-08-2009</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40458C"/>
              </a:solidFill>
            </a:endParaRPr>
          </a:p>
        </p:txBody>
      </p:sp>
      <p:sp>
        <p:nvSpPr>
          <p:cNvPr id="43010"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43011" name="Text Box 3"/>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36705BD-3DDB-4C39-8A7E-F7B3AB7CA748}"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42</a:t>
            </a:fld>
            <a:endParaRPr lang="da-DK" sz="1400">
              <a:solidFill>
                <a:srgbClr val="40458C"/>
              </a:solidFill>
            </a:endParaRPr>
          </a:p>
        </p:txBody>
      </p:sp>
      <p:sp>
        <p:nvSpPr>
          <p:cNvPr id="43012" name="Text Box 4"/>
          <p:cNvSpPr txBox="1">
            <a:spLocks noChangeArrowheads="1"/>
          </p:cNvSpPr>
          <p:nvPr/>
        </p:nvSpPr>
        <p:spPr bwMode="auto">
          <a:xfrm>
            <a:off x="152400" y="373063"/>
            <a:ext cx="8839200" cy="823912"/>
          </a:xfrm>
          <a:prstGeom prst="rect">
            <a:avLst/>
          </a:prstGeom>
          <a:noFill/>
          <a:ln w="9525">
            <a:noFill/>
            <a:round/>
            <a:headEnd/>
            <a:tailEnd/>
          </a:ln>
          <a:effectLst/>
        </p:spPr>
        <p:txBody>
          <a:bodyPr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a:solidFill>
                  <a:srgbClr val="FF0066"/>
                </a:solidFill>
                <a:latin typeface="Times New Roman" pitchFamily="18" charset="0"/>
              </a:rPr>
              <a:t>Norski Havfrøðingurin Leif Nøttestad, vísir eisini á broytingar í ferðingarmynstri, í Fiskeribladet 27. juli í ár</a:t>
            </a:r>
          </a:p>
        </p:txBody>
      </p:sp>
      <p:pic>
        <p:nvPicPr>
          <p:cNvPr id="43013" name="Picture 5"/>
          <p:cNvPicPr>
            <a:picLocks noChangeAspect="1" noChangeArrowheads="1"/>
          </p:cNvPicPr>
          <p:nvPr/>
        </p:nvPicPr>
        <p:blipFill>
          <a:blip r:embed="rId3" cstate="print"/>
          <a:srcRect/>
          <a:stretch>
            <a:fillRect/>
          </a:stretch>
        </p:blipFill>
        <p:spPr bwMode="auto">
          <a:xfrm>
            <a:off x="107950" y="1412875"/>
            <a:ext cx="3903663" cy="4464050"/>
          </a:xfrm>
          <a:prstGeom prst="rect">
            <a:avLst/>
          </a:prstGeom>
          <a:noFill/>
          <a:ln w="9525">
            <a:noFill/>
            <a:round/>
            <a:headEnd/>
            <a:tailEnd/>
          </a:ln>
          <a:effectLst/>
        </p:spPr>
      </p:pic>
      <p:pic>
        <p:nvPicPr>
          <p:cNvPr id="43014" name="Picture 6"/>
          <p:cNvPicPr>
            <a:picLocks noChangeAspect="1" noChangeArrowheads="1"/>
          </p:cNvPicPr>
          <p:nvPr/>
        </p:nvPicPr>
        <p:blipFill>
          <a:blip r:embed="rId4" cstate="print"/>
          <a:srcRect/>
          <a:stretch>
            <a:fillRect/>
          </a:stretch>
        </p:blipFill>
        <p:spPr bwMode="auto">
          <a:xfrm>
            <a:off x="4187825" y="4527550"/>
            <a:ext cx="4848225" cy="1638300"/>
          </a:xfrm>
          <a:prstGeom prst="rect">
            <a:avLst/>
          </a:prstGeom>
          <a:noFill/>
          <a:ln w="9525">
            <a:noFill/>
            <a:round/>
            <a:headEnd/>
            <a:tailEnd/>
          </a:ln>
          <a:effectLst/>
        </p:spPr>
      </p:pic>
      <p:sp>
        <p:nvSpPr>
          <p:cNvPr id="43015" name="Text Box 7"/>
          <p:cNvSpPr txBox="1">
            <a:spLocks noChangeArrowheads="1"/>
          </p:cNvSpPr>
          <p:nvPr/>
        </p:nvSpPr>
        <p:spPr bwMode="auto">
          <a:xfrm>
            <a:off x="250825" y="6021388"/>
            <a:ext cx="1905000" cy="336550"/>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i="1">
                <a:solidFill>
                  <a:srgbClr val="F9176D"/>
                </a:solidFill>
                <a:latin typeface="Arial Black" pitchFamily="34" charset="0"/>
              </a:rPr>
              <a:t>Kelda:</a:t>
            </a:r>
          </a:p>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9176D"/>
                </a:solidFill>
                <a:latin typeface="Arial Black" pitchFamily="34" charset="0"/>
              </a:rPr>
              <a:t>www.fiskeribladet.no</a:t>
            </a:r>
          </a:p>
        </p:txBody>
      </p:sp>
      <p:pic>
        <p:nvPicPr>
          <p:cNvPr id="43016" name="Picture 8"/>
          <p:cNvPicPr>
            <a:picLocks noChangeAspect="1" noChangeArrowheads="1"/>
          </p:cNvPicPr>
          <p:nvPr/>
        </p:nvPicPr>
        <p:blipFill>
          <a:blip r:embed="rId5" cstate="print"/>
          <a:srcRect/>
          <a:stretch>
            <a:fillRect/>
          </a:stretch>
        </p:blipFill>
        <p:spPr bwMode="auto">
          <a:xfrm>
            <a:off x="4211638" y="1412875"/>
            <a:ext cx="2736850" cy="2165350"/>
          </a:xfrm>
          <a:prstGeom prst="rect">
            <a:avLst/>
          </a:prstGeom>
          <a:noFill/>
          <a:ln w="9525">
            <a:noFill/>
            <a:round/>
            <a:headEnd/>
            <a:tailEnd/>
          </a:ln>
          <a:effectLst/>
        </p:spPr>
      </p:pic>
      <p:pic>
        <p:nvPicPr>
          <p:cNvPr id="43017" name="Picture 9"/>
          <p:cNvPicPr>
            <a:picLocks noChangeAspect="1" noChangeArrowheads="1"/>
          </p:cNvPicPr>
          <p:nvPr/>
        </p:nvPicPr>
        <p:blipFill>
          <a:blip r:embed="rId6" cstate="print"/>
          <a:srcRect/>
          <a:stretch>
            <a:fillRect/>
          </a:stretch>
        </p:blipFill>
        <p:spPr bwMode="auto">
          <a:xfrm>
            <a:off x="4211638" y="3573463"/>
            <a:ext cx="2736850" cy="820737"/>
          </a:xfrm>
          <a:prstGeom prst="rect">
            <a:avLst/>
          </a:prstGeom>
          <a:noFill/>
          <a:ln w="9525">
            <a:noFill/>
            <a:round/>
            <a:headEnd/>
            <a:tailEnd/>
          </a:ln>
          <a:effectLst/>
        </p:spPr>
      </p:pic>
      <p:sp>
        <p:nvSpPr>
          <p:cNvPr id="11" name="Pladsholder til dato 10"/>
          <p:cNvSpPr>
            <a:spLocks noGrp="1"/>
          </p:cNvSpPr>
          <p:nvPr>
            <p:ph type="dt" idx="10"/>
          </p:nvPr>
        </p:nvSpPr>
        <p:spPr/>
        <p:txBody>
          <a:bodyPr/>
          <a:lstStyle/>
          <a:p>
            <a:r>
              <a:rPr lang="fo-FO" smtClean="0"/>
              <a:t>17-08-2009</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40458C"/>
              </a:solidFill>
            </a:endParaRPr>
          </a:p>
        </p:txBody>
      </p:sp>
      <p:sp>
        <p:nvSpPr>
          <p:cNvPr id="44034"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44035" name="Text Box 3"/>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1F2CDAC-5E7F-4BE3-8B9A-1CB61F946116}"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43</a:t>
            </a:fld>
            <a:endParaRPr lang="da-DK" sz="1400">
              <a:solidFill>
                <a:srgbClr val="40458C"/>
              </a:solidFill>
            </a:endParaRPr>
          </a:p>
        </p:txBody>
      </p:sp>
      <p:pic>
        <p:nvPicPr>
          <p:cNvPr id="44036" name="Picture 4"/>
          <p:cNvPicPr>
            <a:picLocks noChangeAspect="1" noChangeArrowheads="1"/>
          </p:cNvPicPr>
          <p:nvPr/>
        </p:nvPicPr>
        <p:blipFill>
          <a:blip r:embed="rId3" cstate="print"/>
          <a:srcRect/>
          <a:stretch>
            <a:fillRect/>
          </a:stretch>
        </p:blipFill>
        <p:spPr bwMode="auto">
          <a:xfrm>
            <a:off x="323850" y="1557338"/>
            <a:ext cx="5616575" cy="4824412"/>
          </a:xfrm>
          <a:prstGeom prst="rect">
            <a:avLst/>
          </a:prstGeom>
          <a:noFill/>
          <a:ln w="9525">
            <a:noFill/>
            <a:round/>
            <a:headEnd/>
            <a:tailEnd/>
          </a:ln>
          <a:effectLst/>
        </p:spPr>
      </p:pic>
      <p:pic>
        <p:nvPicPr>
          <p:cNvPr id="44037" name="Picture 5"/>
          <p:cNvPicPr>
            <a:picLocks noChangeAspect="1" noChangeArrowheads="1"/>
          </p:cNvPicPr>
          <p:nvPr/>
        </p:nvPicPr>
        <p:blipFill>
          <a:blip r:embed="rId4" cstate="print"/>
          <a:srcRect/>
          <a:stretch>
            <a:fillRect/>
          </a:stretch>
        </p:blipFill>
        <p:spPr bwMode="auto">
          <a:xfrm>
            <a:off x="839788" y="5516563"/>
            <a:ext cx="1595437" cy="700087"/>
          </a:xfrm>
          <a:prstGeom prst="rect">
            <a:avLst/>
          </a:prstGeom>
          <a:noFill/>
          <a:ln w="9525">
            <a:noFill/>
            <a:round/>
            <a:headEnd/>
            <a:tailEnd/>
          </a:ln>
          <a:effectLst/>
        </p:spPr>
      </p:pic>
      <p:pic>
        <p:nvPicPr>
          <p:cNvPr id="44038" name="Picture 6"/>
          <p:cNvPicPr>
            <a:picLocks noChangeAspect="1" noChangeArrowheads="1"/>
          </p:cNvPicPr>
          <p:nvPr/>
        </p:nvPicPr>
        <p:blipFill>
          <a:blip r:embed="rId5" cstate="print"/>
          <a:srcRect/>
          <a:stretch>
            <a:fillRect/>
          </a:stretch>
        </p:blipFill>
        <p:spPr bwMode="auto">
          <a:xfrm>
            <a:off x="3635375" y="4941888"/>
            <a:ext cx="1449388" cy="425450"/>
          </a:xfrm>
          <a:prstGeom prst="rect">
            <a:avLst/>
          </a:prstGeom>
          <a:noFill/>
          <a:ln w="9525">
            <a:noFill/>
            <a:round/>
            <a:headEnd/>
            <a:tailEnd/>
          </a:ln>
          <a:effectLst/>
        </p:spPr>
      </p:pic>
      <p:sp>
        <p:nvSpPr>
          <p:cNvPr id="44039" name="Text Box 7"/>
          <p:cNvSpPr txBox="1">
            <a:spLocks noChangeArrowheads="1"/>
          </p:cNvSpPr>
          <p:nvPr/>
        </p:nvSpPr>
        <p:spPr bwMode="auto">
          <a:xfrm>
            <a:off x="1906588" y="4876800"/>
            <a:ext cx="615950" cy="460375"/>
          </a:xfrm>
          <a:prstGeom prst="rect">
            <a:avLst/>
          </a:prstGeom>
          <a:noFill/>
          <a:ln w="9525">
            <a:noFill/>
            <a:round/>
            <a:headEnd/>
            <a:tailEnd/>
          </a:ln>
          <a:effec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a:solidFill>
                  <a:srgbClr val="FF0000"/>
                </a:solidFill>
              </a:rPr>
              <a:t>???</a:t>
            </a:r>
          </a:p>
        </p:txBody>
      </p:sp>
      <p:sp>
        <p:nvSpPr>
          <p:cNvPr id="44040" name="Line 8"/>
          <p:cNvSpPr>
            <a:spLocks noChangeShapeType="1"/>
          </p:cNvSpPr>
          <p:nvPr/>
        </p:nvSpPr>
        <p:spPr bwMode="auto">
          <a:xfrm flipV="1">
            <a:off x="1981200" y="5180013"/>
            <a:ext cx="1588" cy="460375"/>
          </a:xfrm>
          <a:prstGeom prst="line">
            <a:avLst/>
          </a:prstGeom>
          <a:noFill/>
          <a:ln w="19080">
            <a:solidFill>
              <a:srgbClr val="FF0000"/>
            </a:solidFill>
            <a:miter lim="800000"/>
            <a:headEnd/>
            <a:tailEnd type="triangle" w="med" len="med"/>
          </a:ln>
          <a:effectLst/>
        </p:spPr>
        <p:txBody>
          <a:bodyPr/>
          <a:lstStyle/>
          <a:p>
            <a:endParaRPr lang="fo-FO"/>
          </a:p>
        </p:txBody>
      </p:sp>
      <p:sp>
        <p:nvSpPr>
          <p:cNvPr id="44041" name="Line 9"/>
          <p:cNvSpPr>
            <a:spLocks noChangeShapeType="1"/>
          </p:cNvSpPr>
          <p:nvPr/>
        </p:nvSpPr>
        <p:spPr bwMode="auto">
          <a:xfrm flipV="1">
            <a:off x="2133600" y="5180013"/>
            <a:ext cx="152400" cy="460375"/>
          </a:xfrm>
          <a:prstGeom prst="line">
            <a:avLst/>
          </a:prstGeom>
          <a:noFill/>
          <a:ln w="19080">
            <a:solidFill>
              <a:srgbClr val="FF0000"/>
            </a:solidFill>
            <a:miter lim="800000"/>
            <a:headEnd/>
            <a:tailEnd type="triangle" w="med" len="med"/>
          </a:ln>
          <a:effectLst/>
        </p:spPr>
        <p:txBody>
          <a:bodyPr/>
          <a:lstStyle/>
          <a:p>
            <a:endParaRPr lang="fo-FO"/>
          </a:p>
        </p:txBody>
      </p:sp>
      <p:sp>
        <p:nvSpPr>
          <p:cNvPr id="44042" name="Text Box 10"/>
          <p:cNvSpPr txBox="1">
            <a:spLocks noChangeArrowheads="1"/>
          </p:cNvSpPr>
          <p:nvPr/>
        </p:nvSpPr>
        <p:spPr bwMode="auto">
          <a:xfrm>
            <a:off x="3811588" y="4648200"/>
            <a:ext cx="615950" cy="460375"/>
          </a:xfrm>
          <a:prstGeom prst="rect">
            <a:avLst/>
          </a:prstGeom>
          <a:noFill/>
          <a:ln w="9525">
            <a:noFill/>
            <a:round/>
            <a:headEnd/>
            <a:tailEnd/>
          </a:ln>
          <a:effec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a:solidFill>
                  <a:srgbClr val="FF0000"/>
                </a:solidFill>
              </a:rPr>
              <a:t>???</a:t>
            </a:r>
          </a:p>
        </p:txBody>
      </p:sp>
      <p:sp>
        <p:nvSpPr>
          <p:cNvPr id="44043" name="Text Box 11"/>
          <p:cNvSpPr txBox="1">
            <a:spLocks noChangeArrowheads="1"/>
          </p:cNvSpPr>
          <p:nvPr/>
        </p:nvSpPr>
        <p:spPr bwMode="auto">
          <a:xfrm>
            <a:off x="152400" y="739775"/>
            <a:ext cx="8839200" cy="457200"/>
          </a:xfrm>
          <a:prstGeom prst="rect">
            <a:avLst/>
          </a:prstGeom>
          <a:noFill/>
          <a:ln w="9525">
            <a:noFill/>
            <a:round/>
            <a:headEnd/>
            <a:tailEnd/>
          </a:ln>
          <a:effectLst/>
        </p:spPr>
        <p:txBody>
          <a:bodyPr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a:solidFill>
                  <a:srgbClr val="FF0066"/>
                </a:solidFill>
                <a:latin typeface="Times New Roman" pitchFamily="18" charset="0"/>
              </a:rPr>
              <a:t>Hvønn veg ferðast makrelurin ?</a:t>
            </a:r>
          </a:p>
        </p:txBody>
      </p:sp>
      <p:sp>
        <p:nvSpPr>
          <p:cNvPr id="44044" name="Rectangle 12"/>
          <p:cNvSpPr>
            <a:spLocks noChangeArrowheads="1"/>
          </p:cNvSpPr>
          <p:nvPr/>
        </p:nvSpPr>
        <p:spPr bwMode="auto">
          <a:xfrm>
            <a:off x="6019800" y="1268413"/>
            <a:ext cx="2873375" cy="1627187"/>
          </a:xfrm>
          <a:prstGeom prst="rect">
            <a:avLst/>
          </a:prstGeom>
          <a:solidFill>
            <a:srgbClr val="FFFFFF">
              <a:alpha val="48999"/>
            </a:srgbClr>
          </a:solidFill>
          <a:ln w="9525">
            <a:noFill/>
            <a:round/>
            <a:headEnd/>
            <a:tailEnd/>
          </a:ln>
          <a:effectLst/>
        </p:spPr>
        <p:txBody>
          <a:bodyPr lIns="90000" tIns="46800" rIns="90000" bIns="46800"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600">
                <a:solidFill>
                  <a:srgbClr val="FF0066"/>
                </a:solidFill>
                <a:latin typeface="Times New Roman" pitchFamily="18" charset="0"/>
              </a:rPr>
              <a:t>Minnast skal til at hetta er ein spurningur við sera stórum týdningi.</a:t>
            </a:r>
            <a:br>
              <a:rPr lang="fo-FO" sz="1600">
                <a:solidFill>
                  <a:srgbClr val="FF0066"/>
                </a:solidFill>
                <a:latin typeface="Times New Roman" pitchFamily="18" charset="0"/>
              </a:rPr>
            </a:br>
            <a:r>
              <a:rPr lang="fo-FO" sz="1600">
                <a:solidFill>
                  <a:srgbClr val="FF0066"/>
                </a:solidFill>
                <a:latin typeface="Times New Roman" pitchFamily="18" charset="0"/>
              </a:rPr>
              <a:t>Sigast kann av sonnum at stór virðir standa uppá spæl.</a:t>
            </a:r>
            <a:br>
              <a:rPr lang="fo-FO" sz="1600">
                <a:solidFill>
                  <a:srgbClr val="FF0066"/>
                </a:solidFill>
                <a:latin typeface="Times New Roman" pitchFamily="18" charset="0"/>
              </a:rPr>
            </a:br>
            <a:r>
              <a:rPr lang="fo-FO" sz="1600">
                <a:solidFill>
                  <a:srgbClr val="FF0066"/>
                </a:solidFill>
                <a:latin typeface="Times New Roman" pitchFamily="18" charset="0"/>
              </a:rPr>
              <a:t/>
            </a:r>
            <a:br>
              <a:rPr lang="fo-FO" sz="1600">
                <a:solidFill>
                  <a:srgbClr val="FF0066"/>
                </a:solidFill>
                <a:latin typeface="Times New Roman" pitchFamily="18" charset="0"/>
              </a:rPr>
            </a:br>
            <a:endParaRPr lang="fo-FO" sz="1600">
              <a:solidFill>
                <a:srgbClr val="FF0066"/>
              </a:solidFill>
              <a:latin typeface="Times New Roman" pitchFamily="18" charset="0"/>
            </a:endParaRPr>
          </a:p>
        </p:txBody>
      </p:sp>
      <p:sp>
        <p:nvSpPr>
          <p:cNvPr id="44045" name="Rectangle 13"/>
          <p:cNvSpPr>
            <a:spLocks noChangeArrowheads="1"/>
          </p:cNvSpPr>
          <p:nvPr/>
        </p:nvSpPr>
        <p:spPr bwMode="auto">
          <a:xfrm>
            <a:off x="6019800" y="3068638"/>
            <a:ext cx="2873375" cy="3384550"/>
          </a:xfrm>
          <a:prstGeom prst="rect">
            <a:avLst/>
          </a:prstGeom>
          <a:solidFill>
            <a:srgbClr val="FFFFFF">
              <a:alpha val="48999"/>
            </a:srgbClr>
          </a:solidFill>
          <a:ln w="9525">
            <a:noFill/>
            <a:round/>
            <a:headEnd/>
            <a:tailEnd/>
          </a:ln>
          <a:effectLst/>
        </p:spPr>
        <p:txBody>
          <a:bodyPr lIns="90000" tIns="46800" rIns="90000" bIns="46800"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600">
                <a:solidFill>
                  <a:srgbClr val="FF0066"/>
                </a:solidFill>
                <a:effectLst>
                  <a:outerShdw blurRad="38100" dist="38100" dir="2700000" algn="tl">
                    <a:srgbClr val="C0C0C0"/>
                  </a:outerShdw>
                </a:effectLst>
                <a:latin typeface="Times New Roman" pitchFamily="18" charset="0"/>
              </a:rPr>
              <a:t> </a:t>
            </a:r>
            <a:r>
              <a:rPr lang="fo-FO" sz="1600">
                <a:solidFill>
                  <a:srgbClr val="FF0066"/>
                </a:solidFill>
                <a:latin typeface="Times New Roman" pitchFamily="18" charset="0"/>
              </a:rPr>
              <a:t>Vit eiga at hava tað sum eina høga prioritering, at fáa eitt nýtímans Havrannsóknarskip, tí tað er alneyðugt við størri vitan um pelagisku fiskasløgini í føroyskum sjó-øki.</a:t>
            </a:r>
            <a:br>
              <a:rPr lang="fo-FO" sz="1600">
                <a:solidFill>
                  <a:srgbClr val="FF0066"/>
                </a:solidFill>
                <a:latin typeface="Times New Roman" pitchFamily="18" charset="0"/>
              </a:rPr>
            </a:br>
            <a:r>
              <a:rPr lang="fo-FO" sz="1600">
                <a:solidFill>
                  <a:srgbClr val="FF0066"/>
                </a:solidFill>
                <a:latin typeface="Times New Roman" pitchFamily="18" charset="0"/>
              </a:rPr>
              <a:t>Støddin á gýtingarstovnunum Makrelur, svartkjaftur og sild, eru ávíkavist uml. 3, 4 og 11-12 Milliónir tons, í mun til tey traditionellu botnfiskasløgini Hýsu, Tosk og Upsa, har støddin á stovnunum vanliga eru á ávíkavist uml. 40-, 80, og 200 túsund tons.</a:t>
            </a:r>
          </a:p>
        </p:txBody>
      </p:sp>
      <p:sp>
        <p:nvSpPr>
          <p:cNvPr id="15" name="Pladsholder til dato 14"/>
          <p:cNvSpPr>
            <a:spLocks noGrp="1"/>
          </p:cNvSpPr>
          <p:nvPr>
            <p:ph type="dt" idx="10"/>
          </p:nvPr>
        </p:nvSpPr>
        <p:spPr/>
        <p:txBody>
          <a:bodyPr/>
          <a:lstStyle/>
          <a:p>
            <a:r>
              <a:rPr lang="fo-FO" smtClean="0"/>
              <a:t>17-08-2009</a:t>
            </a: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afterEffect">
                                  <p:stCondLst>
                                    <p:cond delay="0"/>
                                  </p:stCondLst>
                                  <p:childTnLst>
                                    <p:set>
                                      <p:cBhvr additive="repl">
                                        <p:cTn id="6" dur="1" fill="hold">
                                          <p:stCondLst>
                                            <p:cond delay="0"/>
                                          </p:stCondLst>
                                        </p:cTn>
                                        <p:tgtEl>
                                          <p:spTgt spid="44045"/>
                                        </p:tgtEl>
                                        <p:attrNameLst>
                                          <p:attrName>style.visibility</p:attrName>
                                        </p:attrNameLst>
                                      </p:cBhvr>
                                      <p:to>
                                        <p:strVal val="visible"/>
                                      </p:to>
                                    </p:set>
                                    <p:anim calcmode="lin" valueType="num">
                                      <p:cBhvr>
                                        <p:cTn id="7" dur="500" fill="hold"/>
                                        <p:tgtEl>
                                          <p:spTgt spid="44045"/>
                                        </p:tgtEl>
                                        <p:attrNameLst>
                                          <p:attrName>ppt_x</p:attrName>
                                        </p:attrNameLst>
                                      </p:cBhvr>
                                      <p:tavLst>
                                        <p:tav tm="100000">
                                          <p:val>
                                            <p:strVal val="#ppt_x"/>
                                          </p:val>
                                        </p:tav>
                                        <p:tav>
                                          <p:val>
                                            <p:strVal val="#ppt_x"/>
                                          </p:val>
                                        </p:tav>
                                      </p:tavLst>
                                    </p:anim>
                                    <p:anim calcmode="lin" valueType="num">
                                      <p:cBhvr>
                                        <p:cTn id="8" dur="500" fill="hold"/>
                                        <p:tgtEl>
                                          <p:spTgt spid="44045"/>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40458C"/>
              </a:solidFill>
            </a:endParaRPr>
          </a:p>
        </p:txBody>
      </p:sp>
      <p:sp>
        <p:nvSpPr>
          <p:cNvPr id="45058"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45059" name="Text Box 3"/>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D85E39E-0C65-4B44-B4BF-BE161B8595A4}"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44</a:t>
            </a:fld>
            <a:endParaRPr lang="da-DK" sz="1400">
              <a:solidFill>
                <a:srgbClr val="40458C"/>
              </a:solidFill>
            </a:endParaRPr>
          </a:p>
        </p:txBody>
      </p:sp>
      <p:pic>
        <p:nvPicPr>
          <p:cNvPr id="45060" name="Picture 4"/>
          <p:cNvPicPr>
            <a:picLocks noChangeAspect="1" noChangeArrowheads="1"/>
          </p:cNvPicPr>
          <p:nvPr/>
        </p:nvPicPr>
        <p:blipFill>
          <a:blip r:embed="rId3" cstate="print"/>
          <a:srcRect/>
          <a:stretch>
            <a:fillRect/>
          </a:stretch>
        </p:blipFill>
        <p:spPr bwMode="auto">
          <a:xfrm>
            <a:off x="1044575" y="1350963"/>
            <a:ext cx="6983413" cy="5030787"/>
          </a:xfrm>
          <a:prstGeom prst="rect">
            <a:avLst/>
          </a:prstGeom>
          <a:noFill/>
          <a:ln w="9525">
            <a:noFill/>
            <a:round/>
            <a:headEnd/>
            <a:tailEnd/>
          </a:ln>
          <a:effectLst/>
        </p:spPr>
      </p:pic>
      <p:sp>
        <p:nvSpPr>
          <p:cNvPr id="45061" name="Text Box 5"/>
          <p:cNvSpPr txBox="1">
            <a:spLocks noChangeArrowheads="1"/>
          </p:cNvSpPr>
          <p:nvPr/>
        </p:nvSpPr>
        <p:spPr bwMode="auto">
          <a:xfrm>
            <a:off x="228600" y="706438"/>
            <a:ext cx="6438900" cy="457200"/>
          </a:xfrm>
          <a:prstGeom prst="rect">
            <a:avLst/>
          </a:prstGeom>
          <a:noFill/>
          <a:ln w="9525">
            <a:noFill/>
            <a:round/>
            <a:headEnd/>
            <a:tailEnd/>
          </a:ln>
          <a:effectLst/>
        </p:spPr>
        <p:txBody>
          <a:bodyPr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a:solidFill>
                  <a:srgbClr val="FF0066"/>
                </a:solidFill>
                <a:latin typeface="Times New Roman" pitchFamily="18" charset="0"/>
              </a:rPr>
              <a:t>Ferðingarmynstri hjá makreli (meting)</a:t>
            </a:r>
          </a:p>
        </p:txBody>
      </p:sp>
      <p:pic>
        <p:nvPicPr>
          <p:cNvPr id="45062" name="Picture 6"/>
          <p:cNvPicPr>
            <a:picLocks noChangeAspect="1" noChangeArrowheads="1"/>
          </p:cNvPicPr>
          <p:nvPr/>
        </p:nvPicPr>
        <p:blipFill>
          <a:blip r:embed="rId4" cstate="print"/>
          <a:srcRect/>
          <a:stretch>
            <a:fillRect/>
          </a:stretch>
        </p:blipFill>
        <p:spPr bwMode="auto">
          <a:xfrm>
            <a:off x="2286000" y="5300663"/>
            <a:ext cx="1066800" cy="649287"/>
          </a:xfrm>
          <a:prstGeom prst="rect">
            <a:avLst/>
          </a:prstGeom>
          <a:noFill/>
          <a:ln w="9525">
            <a:noFill/>
            <a:round/>
            <a:headEnd/>
            <a:tailEnd/>
          </a:ln>
          <a:effectLst/>
        </p:spPr>
      </p:pic>
      <p:sp>
        <p:nvSpPr>
          <p:cNvPr id="45063" name="Text Box 7"/>
          <p:cNvSpPr txBox="1">
            <a:spLocks noChangeArrowheads="1"/>
          </p:cNvSpPr>
          <p:nvPr/>
        </p:nvSpPr>
        <p:spPr bwMode="auto">
          <a:xfrm>
            <a:off x="2268538" y="5013325"/>
            <a:ext cx="1196975" cy="368300"/>
          </a:xfrm>
          <a:prstGeom prst="rect">
            <a:avLst/>
          </a:prstGeom>
          <a:solidFill>
            <a:srgbClr val="FFFFFF">
              <a:alpha val="68999"/>
            </a:srgbClr>
          </a:solid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0066"/>
                </a:solidFill>
                <a:latin typeface="Arial Black" pitchFamily="34" charset="0"/>
              </a:rPr>
              <a:t>apr.-mai</a:t>
            </a:r>
          </a:p>
        </p:txBody>
      </p:sp>
      <p:sp>
        <p:nvSpPr>
          <p:cNvPr id="45065" name="Text Box 9"/>
          <p:cNvSpPr txBox="1">
            <a:spLocks noChangeArrowheads="1"/>
          </p:cNvSpPr>
          <p:nvPr/>
        </p:nvSpPr>
        <p:spPr bwMode="auto">
          <a:xfrm>
            <a:off x="2057400" y="4076700"/>
            <a:ext cx="638175" cy="368300"/>
          </a:xfrm>
          <a:prstGeom prst="rect">
            <a:avLst/>
          </a:prstGeom>
          <a:solidFill>
            <a:srgbClr val="FFFFFF">
              <a:alpha val="64000"/>
            </a:srgbClr>
          </a:solid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0066"/>
                </a:solidFill>
                <a:latin typeface="Arial Black" pitchFamily="34" charset="0"/>
              </a:rPr>
              <a:t>juni</a:t>
            </a:r>
          </a:p>
        </p:txBody>
      </p:sp>
      <p:pic>
        <p:nvPicPr>
          <p:cNvPr id="45069" name="Picture 13"/>
          <p:cNvPicPr>
            <a:picLocks noChangeAspect="1" noChangeArrowheads="1"/>
          </p:cNvPicPr>
          <p:nvPr/>
        </p:nvPicPr>
        <p:blipFill>
          <a:blip r:embed="rId5" cstate="print"/>
          <a:srcRect/>
          <a:stretch>
            <a:fillRect/>
          </a:stretch>
        </p:blipFill>
        <p:spPr bwMode="auto">
          <a:xfrm>
            <a:off x="3124200" y="4418013"/>
            <a:ext cx="1066800" cy="595312"/>
          </a:xfrm>
          <a:prstGeom prst="rect">
            <a:avLst/>
          </a:prstGeom>
          <a:noFill/>
          <a:ln w="9525">
            <a:noFill/>
            <a:round/>
            <a:headEnd/>
            <a:tailEnd/>
          </a:ln>
          <a:effectLst/>
        </p:spPr>
      </p:pic>
      <p:pic>
        <p:nvPicPr>
          <p:cNvPr id="45070" name="Picture 14"/>
          <p:cNvPicPr>
            <a:picLocks noChangeAspect="1" noChangeArrowheads="1"/>
          </p:cNvPicPr>
          <p:nvPr/>
        </p:nvPicPr>
        <p:blipFill>
          <a:blip r:embed="rId6" cstate="print"/>
          <a:srcRect/>
          <a:stretch>
            <a:fillRect/>
          </a:stretch>
        </p:blipFill>
        <p:spPr bwMode="auto">
          <a:xfrm>
            <a:off x="4067175" y="3933825"/>
            <a:ext cx="1066800" cy="541338"/>
          </a:xfrm>
          <a:prstGeom prst="rect">
            <a:avLst/>
          </a:prstGeom>
          <a:noFill/>
          <a:ln w="9525">
            <a:noFill/>
            <a:round/>
            <a:headEnd/>
            <a:tailEnd/>
          </a:ln>
          <a:effectLst/>
        </p:spPr>
      </p:pic>
      <p:pic>
        <p:nvPicPr>
          <p:cNvPr id="45071" name="Picture 15"/>
          <p:cNvPicPr>
            <a:picLocks noChangeAspect="1" noChangeArrowheads="1"/>
          </p:cNvPicPr>
          <p:nvPr/>
        </p:nvPicPr>
        <p:blipFill>
          <a:blip r:embed="rId4" cstate="print"/>
          <a:srcRect/>
          <a:stretch>
            <a:fillRect/>
          </a:stretch>
        </p:blipFill>
        <p:spPr bwMode="auto">
          <a:xfrm>
            <a:off x="4724400" y="3213100"/>
            <a:ext cx="1066800" cy="647700"/>
          </a:xfrm>
          <a:prstGeom prst="rect">
            <a:avLst/>
          </a:prstGeom>
          <a:noFill/>
          <a:ln w="9525">
            <a:noFill/>
            <a:round/>
            <a:headEnd/>
            <a:tailEnd/>
          </a:ln>
          <a:effectLst/>
        </p:spPr>
      </p:pic>
      <p:pic>
        <p:nvPicPr>
          <p:cNvPr id="45072" name="Picture 16"/>
          <p:cNvPicPr>
            <a:picLocks noChangeAspect="1" noChangeArrowheads="1"/>
          </p:cNvPicPr>
          <p:nvPr/>
        </p:nvPicPr>
        <p:blipFill>
          <a:blip r:embed="rId4" cstate="print"/>
          <a:srcRect/>
          <a:stretch>
            <a:fillRect/>
          </a:stretch>
        </p:blipFill>
        <p:spPr bwMode="auto">
          <a:xfrm>
            <a:off x="2743200" y="3717925"/>
            <a:ext cx="1066800" cy="647700"/>
          </a:xfrm>
          <a:prstGeom prst="rect">
            <a:avLst/>
          </a:prstGeom>
          <a:noFill/>
          <a:ln w="9525">
            <a:noFill/>
            <a:round/>
            <a:headEnd/>
            <a:tailEnd/>
          </a:ln>
          <a:effectLst/>
        </p:spPr>
      </p:pic>
      <p:pic>
        <p:nvPicPr>
          <p:cNvPr id="45073" name="Picture 17"/>
          <p:cNvPicPr>
            <a:picLocks noChangeAspect="1" noChangeArrowheads="1"/>
          </p:cNvPicPr>
          <p:nvPr/>
        </p:nvPicPr>
        <p:blipFill>
          <a:blip r:embed="rId7" cstate="print"/>
          <a:srcRect/>
          <a:stretch>
            <a:fillRect/>
          </a:stretch>
        </p:blipFill>
        <p:spPr bwMode="auto">
          <a:xfrm>
            <a:off x="1828800" y="4292600"/>
            <a:ext cx="1066800" cy="504825"/>
          </a:xfrm>
          <a:prstGeom prst="rect">
            <a:avLst/>
          </a:prstGeom>
          <a:noFill/>
          <a:ln w="9525">
            <a:noFill/>
            <a:round/>
            <a:headEnd/>
            <a:tailEnd/>
          </a:ln>
          <a:effectLst/>
        </p:spPr>
      </p:pic>
      <p:sp>
        <p:nvSpPr>
          <p:cNvPr id="45068" name="Text Box 12"/>
          <p:cNvSpPr txBox="1">
            <a:spLocks noChangeArrowheads="1"/>
          </p:cNvSpPr>
          <p:nvPr/>
        </p:nvSpPr>
        <p:spPr bwMode="auto">
          <a:xfrm>
            <a:off x="5105400" y="3068638"/>
            <a:ext cx="561975" cy="368300"/>
          </a:xfrm>
          <a:prstGeom prst="rect">
            <a:avLst/>
          </a:prstGeom>
          <a:solidFill>
            <a:srgbClr val="FFFFFF">
              <a:alpha val="64999"/>
            </a:srgbClr>
          </a:solid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0066"/>
                </a:solidFill>
                <a:latin typeface="Arial Black" pitchFamily="34" charset="0"/>
              </a:rPr>
              <a:t>juli</a:t>
            </a:r>
          </a:p>
        </p:txBody>
      </p:sp>
      <p:sp>
        <p:nvSpPr>
          <p:cNvPr id="45067" name="Text Box 11"/>
          <p:cNvSpPr txBox="1">
            <a:spLocks noChangeArrowheads="1"/>
          </p:cNvSpPr>
          <p:nvPr/>
        </p:nvSpPr>
        <p:spPr bwMode="auto">
          <a:xfrm>
            <a:off x="4116388" y="3733800"/>
            <a:ext cx="1323975" cy="368300"/>
          </a:xfrm>
          <a:prstGeom prst="rect">
            <a:avLst/>
          </a:prstGeom>
          <a:solidFill>
            <a:srgbClr val="FFFFFF">
              <a:alpha val="64999"/>
            </a:srgbClr>
          </a:solid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0066"/>
                </a:solidFill>
                <a:latin typeface="Arial Black" pitchFamily="34" charset="0"/>
              </a:rPr>
              <a:t>juli - aug.</a:t>
            </a:r>
          </a:p>
        </p:txBody>
      </p:sp>
      <p:sp>
        <p:nvSpPr>
          <p:cNvPr id="45066" name="Text Box 10"/>
          <p:cNvSpPr txBox="1">
            <a:spLocks noChangeArrowheads="1"/>
          </p:cNvSpPr>
          <p:nvPr/>
        </p:nvSpPr>
        <p:spPr bwMode="auto">
          <a:xfrm>
            <a:off x="2668588" y="3429000"/>
            <a:ext cx="1323975" cy="368300"/>
          </a:xfrm>
          <a:prstGeom prst="rect">
            <a:avLst/>
          </a:prstGeom>
          <a:solidFill>
            <a:srgbClr val="FFFFFF">
              <a:alpha val="64999"/>
            </a:srgbClr>
          </a:solid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0066"/>
                </a:solidFill>
                <a:latin typeface="Arial Black" pitchFamily="34" charset="0"/>
              </a:rPr>
              <a:t>juli - aug.</a:t>
            </a:r>
          </a:p>
        </p:txBody>
      </p:sp>
      <p:sp>
        <p:nvSpPr>
          <p:cNvPr id="45064" name="Text Box 8"/>
          <p:cNvSpPr txBox="1">
            <a:spLocks noChangeArrowheads="1"/>
          </p:cNvSpPr>
          <p:nvPr/>
        </p:nvSpPr>
        <p:spPr bwMode="auto">
          <a:xfrm>
            <a:off x="3635375" y="4292600"/>
            <a:ext cx="638175" cy="368300"/>
          </a:xfrm>
          <a:prstGeom prst="rect">
            <a:avLst/>
          </a:prstGeom>
          <a:solidFill>
            <a:srgbClr val="FFFFFF">
              <a:alpha val="64000"/>
            </a:srgbClr>
          </a:solid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0066"/>
                </a:solidFill>
                <a:latin typeface="Arial Black" pitchFamily="34" charset="0"/>
              </a:rPr>
              <a:t>juni</a:t>
            </a:r>
          </a:p>
        </p:txBody>
      </p:sp>
      <p:sp>
        <p:nvSpPr>
          <p:cNvPr id="19" name="Pladsholder til dato 18"/>
          <p:cNvSpPr>
            <a:spLocks noGrp="1"/>
          </p:cNvSpPr>
          <p:nvPr>
            <p:ph type="dt" idx="10"/>
          </p:nvPr>
        </p:nvSpPr>
        <p:spPr/>
        <p:txBody>
          <a:bodyPr/>
          <a:lstStyle/>
          <a:p>
            <a:r>
              <a:rPr lang="fo-FO" smtClean="0"/>
              <a:t>17-08-2009</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40458C"/>
              </a:solidFill>
            </a:endParaRPr>
          </a:p>
        </p:txBody>
      </p:sp>
      <p:sp>
        <p:nvSpPr>
          <p:cNvPr id="46082"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46083" name="Text Box 3"/>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061BC5C-04E7-4798-BB48-9FBF3A7143C7}"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45</a:t>
            </a:fld>
            <a:endParaRPr lang="da-DK" sz="1400">
              <a:solidFill>
                <a:srgbClr val="40458C"/>
              </a:solidFill>
            </a:endParaRPr>
          </a:p>
        </p:txBody>
      </p:sp>
      <p:sp>
        <p:nvSpPr>
          <p:cNvPr id="46084" name="Text Box 4"/>
          <p:cNvSpPr txBox="1">
            <a:spLocks noChangeArrowheads="1"/>
          </p:cNvSpPr>
          <p:nvPr/>
        </p:nvSpPr>
        <p:spPr bwMode="auto">
          <a:xfrm>
            <a:off x="0" y="381000"/>
            <a:ext cx="9144000" cy="1143000"/>
          </a:xfrm>
          <a:prstGeom prst="rect">
            <a:avLst/>
          </a:prstGeom>
          <a:noFill/>
          <a:ln w="9525">
            <a:noFill/>
            <a:round/>
            <a:headEnd/>
            <a:tailEnd/>
          </a:ln>
          <a:effectLst/>
        </p:spPr>
        <p:txBody>
          <a:bodyPr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a:solidFill>
                  <a:srgbClr val="FF0066"/>
                </a:solidFill>
                <a:latin typeface="Times New Roman" pitchFamily="18" charset="0"/>
              </a:rPr>
              <a:t>Metingin í 1998 av ferðamynstrinum hjá makreli á sumri.</a:t>
            </a:r>
          </a:p>
        </p:txBody>
      </p:sp>
      <p:pic>
        <p:nvPicPr>
          <p:cNvPr id="46085" name="Picture 5"/>
          <p:cNvPicPr>
            <a:picLocks noChangeAspect="1" noChangeArrowheads="1"/>
          </p:cNvPicPr>
          <p:nvPr/>
        </p:nvPicPr>
        <p:blipFill>
          <a:blip r:embed="rId3" cstate="print"/>
          <a:srcRect/>
          <a:stretch>
            <a:fillRect/>
          </a:stretch>
        </p:blipFill>
        <p:spPr bwMode="auto">
          <a:xfrm>
            <a:off x="34925" y="2492375"/>
            <a:ext cx="3622675" cy="3902075"/>
          </a:xfrm>
          <a:prstGeom prst="rect">
            <a:avLst/>
          </a:prstGeom>
          <a:noFill/>
          <a:ln w="9525">
            <a:noFill/>
            <a:round/>
            <a:headEnd/>
            <a:tailEnd/>
          </a:ln>
          <a:effectLst/>
        </p:spPr>
      </p:pic>
      <p:sp>
        <p:nvSpPr>
          <p:cNvPr id="46086" name="Text Box 6"/>
          <p:cNvSpPr txBox="1">
            <a:spLocks noChangeArrowheads="1"/>
          </p:cNvSpPr>
          <p:nvPr/>
        </p:nvSpPr>
        <p:spPr bwMode="auto">
          <a:xfrm>
            <a:off x="1752600" y="5334000"/>
            <a:ext cx="1905000" cy="823913"/>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i="1">
                <a:solidFill>
                  <a:srgbClr val="F9176D"/>
                </a:solidFill>
                <a:latin typeface="Arial Black" pitchFamily="34" charset="0"/>
              </a:rPr>
              <a:t>Kelda:</a:t>
            </a:r>
          </a:p>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9176D"/>
                </a:solidFill>
                <a:latin typeface="Arial Black" pitchFamily="34" charset="0"/>
              </a:rPr>
              <a:t>Belikov 1998 Migration of macerel</a:t>
            </a:r>
          </a:p>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i="1">
                <a:solidFill>
                  <a:srgbClr val="F9176D"/>
                </a:solidFill>
                <a:latin typeface="Arial Black" pitchFamily="34" charset="0"/>
              </a:rPr>
              <a:t>Af </a:t>
            </a:r>
            <a:r>
              <a:rPr lang="fo-FO" sz="800">
                <a:solidFill>
                  <a:srgbClr val="F9176D"/>
                </a:solidFill>
                <a:latin typeface="Arial Black" pitchFamily="34" charset="0"/>
              </a:rPr>
              <a:t> Sergei V. Belikov, Hjalti í Jákupstovu, Evgeniy Shamari</a:t>
            </a:r>
          </a:p>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9176D"/>
                </a:solidFill>
                <a:latin typeface="Arial Black" pitchFamily="34" charset="0"/>
              </a:rPr>
              <a:t>og Bjartur Thomsen</a:t>
            </a:r>
          </a:p>
        </p:txBody>
      </p:sp>
      <p:pic>
        <p:nvPicPr>
          <p:cNvPr id="46087" name="Picture 7"/>
          <p:cNvPicPr>
            <a:picLocks noChangeAspect="1" noChangeArrowheads="1"/>
          </p:cNvPicPr>
          <p:nvPr/>
        </p:nvPicPr>
        <p:blipFill>
          <a:blip r:embed="rId4" cstate="print"/>
          <a:srcRect/>
          <a:stretch>
            <a:fillRect/>
          </a:stretch>
        </p:blipFill>
        <p:spPr bwMode="auto">
          <a:xfrm>
            <a:off x="30163" y="6180138"/>
            <a:ext cx="3389312" cy="182562"/>
          </a:xfrm>
          <a:prstGeom prst="rect">
            <a:avLst/>
          </a:prstGeom>
          <a:noFill/>
          <a:ln w="9525">
            <a:noFill/>
            <a:round/>
            <a:headEnd/>
            <a:tailEnd/>
          </a:ln>
          <a:effectLst/>
        </p:spPr>
      </p:pic>
      <p:pic>
        <p:nvPicPr>
          <p:cNvPr id="46088" name="Picture 8"/>
          <p:cNvPicPr>
            <a:picLocks noChangeAspect="1" noChangeArrowheads="1"/>
          </p:cNvPicPr>
          <p:nvPr/>
        </p:nvPicPr>
        <p:blipFill>
          <a:blip r:embed="rId5" cstate="print"/>
          <a:srcRect/>
          <a:stretch>
            <a:fillRect/>
          </a:stretch>
        </p:blipFill>
        <p:spPr bwMode="auto">
          <a:xfrm>
            <a:off x="0" y="1484313"/>
            <a:ext cx="4038600" cy="904875"/>
          </a:xfrm>
          <a:prstGeom prst="rect">
            <a:avLst/>
          </a:prstGeom>
          <a:noFill/>
          <a:ln w="9525">
            <a:noFill/>
            <a:round/>
            <a:headEnd/>
            <a:tailEnd/>
          </a:ln>
          <a:effectLst/>
        </p:spPr>
      </p:pic>
      <p:sp>
        <p:nvSpPr>
          <p:cNvPr id="46089" name="Text Box 9"/>
          <p:cNvSpPr txBox="1">
            <a:spLocks noChangeArrowheads="1"/>
          </p:cNvSpPr>
          <p:nvPr/>
        </p:nvSpPr>
        <p:spPr bwMode="auto">
          <a:xfrm>
            <a:off x="0" y="1268413"/>
            <a:ext cx="2057400" cy="215900"/>
          </a:xfrm>
          <a:prstGeom prst="rect">
            <a:avLst/>
          </a:prstGeom>
          <a:solidFill>
            <a:srgbClr val="FFFFFF">
              <a:alpha val="67999"/>
            </a:srgbClr>
          </a:solid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i="1">
                <a:solidFill>
                  <a:srgbClr val="F9176D"/>
                </a:solidFill>
                <a:latin typeface="Arial Black" pitchFamily="34" charset="0"/>
              </a:rPr>
              <a:t>Ein niðurstøða í raportini frá 1998</a:t>
            </a:r>
          </a:p>
        </p:txBody>
      </p:sp>
      <p:sp>
        <p:nvSpPr>
          <p:cNvPr id="46090" name="Text Box 10"/>
          <p:cNvSpPr txBox="1">
            <a:spLocks noChangeArrowheads="1"/>
          </p:cNvSpPr>
          <p:nvPr/>
        </p:nvSpPr>
        <p:spPr bwMode="auto">
          <a:xfrm>
            <a:off x="3581400" y="2895600"/>
            <a:ext cx="1752600" cy="1736725"/>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200">
                <a:solidFill>
                  <a:srgbClr val="FF0000"/>
                </a:solidFill>
                <a:latin typeface="Times New Roman" pitchFamily="18" charset="0"/>
              </a:rPr>
              <a:t>Eftir at Íslendingar eru byrjaðir at veiða makrel í teirra sjógvi man niðurstøðan hjá Hjalta og Bjartur hava verið tann mest rætta!</a:t>
            </a:r>
          </a:p>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200">
                <a:solidFill>
                  <a:srgbClr val="FF0000"/>
                </a:solidFill>
                <a:latin typeface="Times New Roman" pitchFamily="18" charset="0"/>
              </a:rPr>
              <a:t>Helst eru Føroyar plaseraðar meira sentralt enn fyrr hildið.</a:t>
            </a:r>
          </a:p>
        </p:txBody>
      </p:sp>
      <p:pic>
        <p:nvPicPr>
          <p:cNvPr id="46091" name="Picture 11"/>
          <p:cNvPicPr>
            <a:picLocks noChangeAspect="1" noChangeArrowheads="1"/>
          </p:cNvPicPr>
          <p:nvPr/>
        </p:nvPicPr>
        <p:blipFill>
          <a:blip r:embed="rId6" cstate="print"/>
          <a:srcRect/>
          <a:stretch>
            <a:fillRect/>
          </a:stretch>
        </p:blipFill>
        <p:spPr bwMode="auto">
          <a:xfrm>
            <a:off x="5410200" y="2514600"/>
            <a:ext cx="3636963" cy="3932238"/>
          </a:xfrm>
          <a:prstGeom prst="rect">
            <a:avLst/>
          </a:prstGeom>
          <a:noFill/>
          <a:ln w="9525">
            <a:noFill/>
            <a:round/>
            <a:headEnd/>
            <a:tailEnd/>
          </a:ln>
          <a:effectLst/>
        </p:spPr>
      </p:pic>
      <p:sp>
        <p:nvSpPr>
          <p:cNvPr id="46092" name="Rectangle 12"/>
          <p:cNvSpPr>
            <a:spLocks noChangeArrowheads="1"/>
          </p:cNvSpPr>
          <p:nvPr/>
        </p:nvSpPr>
        <p:spPr bwMode="auto">
          <a:xfrm>
            <a:off x="4932363" y="1700213"/>
            <a:ext cx="4141787" cy="687387"/>
          </a:xfrm>
          <a:prstGeom prst="rect">
            <a:avLst/>
          </a:prstGeom>
          <a:noFill/>
          <a:ln w="9525">
            <a:noFill/>
            <a:round/>
            <a:headEnd/>
            <a:tailEnd/>
          </a:ln>
          <a:effectLst/>
        </p:spPr>
        <p:txBody>
          <a:bodyPr lIns="90000" tIns="46800" rIns="90000" bIns="46800"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2000">
                <a:solidFill>
                  <a:srgbClr val="FF0066"/>
                </a:solidFill>
                <a:latin typeface="Times New Roman" pitchFamily="18" charset="0"/>
              </a:rPr>
              <a:t>Metingin seinastu 3 árini  av ferðinga-</a:t>
            </a:r>
            <a:br>
              <a:rPr lang="fo-FO" sz="2000">
                <a:solidFill>
                  <a:srgbClr val="FF0066"/>
                </a:solidFill>
                <a:latin typeface="Times New Roman" pitchFamily="18" charset="0"/>
              </a:rPr>
            </a:br>
            <a:r>
              <a:rPr lang="fo-FO" sz="2000">
                <a:solidFill>
                  <a:srgbClr val="FF0066"/>
                </a:solidFill>
                <a:latin typeface="Times New Roman" pitchFamily="18" charset="0"/>
              </a:rPr>
              <a:t>mynstrinum hjá makreli í mai - aug.</a:t>
            </a:r>
          </a:p>
        </p:txBody>
      </p:sp>
      <p:sp>
        <p:nvSpPr>
          <p:cNvPr id="46093" name="Text Box 13"/>
          <p:cNvSpPr txBox="1">
            <a:spLocks noChangeArrowheads="1"/>
          </p:cNvSpPr>
          <p:nvPr/>
        </p:nvSpPr>
        <p:spPr bwMode="auto">
          <a:xfrm>
            <a:off x="7234238" y="5943600"/>
            <a:ext cx="1758950" cy="458788"/>
          </a:xfrm>
          <a:prstGeom prst="rect">
            <a:avLst/>
          </a:prstGeom>
          <a:no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9176D"/>
                </a:solidFill>
                <a:latin typeface="Arial Black" pitchFamily="34" charset="0"/>
              </a:rPr>
              <a:t>Keldur:</a:t>
            </a:r>
          </a:p>
          <a:p>
            <a:pPr algn="l">
              <a:buClr>
                <a:srgbClr val="F9176D"/>
              </a:buClr>
              <a:buFont typeface="Arial Black"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9176D"/>
                </a:solidFill>
                <a:latin typeface="Arial Black" pitchFamily="34" charset="0"/>
              </a:rPr>
              <a:t> Kristian Martin Rasmussen</a:t>
            </a:r>
          </a:p>
          <a:p>
            <a:pPr algn="l">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9176D"/>
                </a:solidFill>
                <a:latin typeface="Arial Black" pitchFamily="34" charset="0"/>
              </a:rPr>
              <a:t>- Arni Hansen</a:t>
            </a:r>
          </a:p>
        </p:txBody>
      </p:sp>
      <p:sp>
        <p:nvSpPr>
          <p:cNvPr id="15" name="Pladsholder til dato 14"/>
          <p:cNvSpPr>
            <a:spLocks noGrp="1"/>
          </p:cNvSpPr>
          <p:nvPr>
            <p:ph type="dt" idx="10"/>
          </p:nvPr>
        </p:nvSpPr>
        <p:spPr/>
        <p:txBody>
          <a:bodyPr/>
          <a:lstStyle/>
          <a:p>
            <a:r>
              <a:rPr lang="fo-FO" smtClean="0"/>
              <a:t>17-08-2009</a:t>
            </a: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46092"/>
                                        </p:tgtEl>
                                        <p:attrNameLst>
                                          <p:attrName>style.visibility</p:attrName>
                                        </p:attrNameLst>
                                      </p:cBhvr>
                                      <p:to>
                                        <p:strVal val="visible"/>
                                      </p:to>
                                    </p:set>
                                    <p:anim calcmode="lin" valueType="num">
                                      <p:cBhvr>
                                        <p:cTn id="7" dur="500" fill="hold"/>
                                        <p:tgtEl>
                                          <p:spTgt spid="46092"/>
                                        </p:tgtEl>
                                        <p:attrNameLst>
                                          <p:attrName>ppt_x</p:attrName>
                                        </p:attrNameLst>
                                      </p:cBhvr>
                                      <p:tavLst>
                                        <p:tav tm="100000">
                                          <p:val>
                                            <p:strVal val="#ppt_x"/>
                                          </p:val>
                                        </p:tav>
                                        <p:tav>
                                          <p:val>
                                            <p:strVal val="#ppt_x"/>
                                          </p:val>
                                        </p:tav>
                                      </p:tavLst>
                                    </p:anim>
                                    <p:anim calcmode="lin" valueType="num">
                                      <p:cBhvr>
                                        <p:cTn id="8" dur="500" fill="hold"/>
                                        <p:tgtEl>
                                          <p:spTgt spid="46092"/>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46091"/>
                                        </p:tgtEl>
                                        <p:attrNameLst>
                                          <p:attrName>style.visibility</p:attrName>
                                        </p:attrNameLst>
                                      </p:cBhvr>
                                      <p:to>
                                        <p:strVal val="visible"/>
                                      </p:to>
                                    </p:set>
                                    <p:anim calcmode="lin" valueType="num">
                                      <p:cBhvr>
                                        <p:cTn id="11" dur="500" fill="hold"/>
                                        <p:tgtEl>
                                          <p:spTgt spid="46091"/>
                                        </p:tgtEl>
                                        <p:attrNameLst>
                                          <p:attrName>ppt_x</p:attrName>
                                        </p:attrNameLst>
                                      </p:cBhvr>
                                      <p:tavLst>
                                        <p:tav tm="100000">
                                          <p:val>
                                            <p:strVal val="#ppt_x"/>
                                          </p:val>
                                        </p:tav>
                                        <p:tav>
                                          <p:val>
                                            <p:strVal val="#ppt_x"/>
                                          </p:val>
                                        </p:tav>
                                      </p:tavLst>
                                    </p:anim>
                                    <p:anim calcmode="lin" valueType="num">
                                      <p:cBhvr>
                                        <p:cTn id="12" dur="500" fill="hold"/>
                                        <p:tgtEl>
                                          <p:spTgt spid="46091"/>
                                        </p:tgtEl>
                                        <p:attrNameLst>
                                          <p:attrName>ppt_y</p:attrName>
                                        </p:attrNameLst>
                                      </p:cBhvr>
                                      <p:tavLst>
                                        <p:tav tm="100000">
                                          <p:val>
                                            <p:strVal val="1+#ppt_h/2"/>
                                          </p:val>
                                        </p:tav>
                                        <p:tav>
                                          <p:val>
                                            <p:strVal val="#ppt_y"/>
                                          </p:val>
                                        </p:tav>
                                      </p:tavLst>
                                    </p:anim>
                                  </p:childTnLst>
                                </p:cTn>
                              </p:par>
                              <p:par>
                                <p:cTn id="13" presetID="2" presetClass="entr" presetSubtype="4" fill="hold" nodeType="withEffect">
                                  <p:stCondLst>
                                    <p:cond delay="0"/>
                                  </p:stCondLst>
                                  <p:childTnLst>
                                    <p:set>
                                      <p:cBhvr additive="repl">
                                        <p:cTn id="14" dur="1" fill="hold">
                                          <p:stCondLst>
                                            <p:cond delay="0"/>
                                          </p:stCondLst>
                                        </p:cTn>
                                        <p:tgtEl>
                                          <p:spTgt spid="46093"/>
                                        </p:tgtEl>
                                        <p:attrNameLst>
                                          <p:attrName>style.visibility</p:attrName>
                                        </p:attrNameLst>
                                      </p:cBhvr>
                                      <p:to>
                                        <p:strVal val="visible"/>
                                      </p:to>
                                    </p:set>
                                    <p:anim calcmode="lin" valueType="num">
                                      <p:cBhvr>
                                        <p:cTn id="15" dur="500" fill="hold"/>
                                        <p:tgtEl>
                                          <p:spTgt spid="46093"/>
                                        </p:tgtEl>
                                        <p:attrNameLst>
                                          <p:attrName>ppt_x</p:attrName>
                                        </p:attrNameLst>
                                      </p:cBhvr>
                                      <p:tavLst>
                                        <p:tav tm="100000">
                                          <p:val>
                                            <p:strVal val="#ppt_x"/>
                                          </p:val>
                                        </p:tav>
                                        <p:tav>
                                          <p:val>
                                            <p:strVal val="#ppt_x"/>
                                          </p:val>
                                        </p:tav>
                                      </p:tavLst>
                                    </p:anim>
                                    <p:anim calcmode="lin" valueType="num">
                                      <p:cBhvr>
                                        <p:cTn id="16" dur="500" fill="hold"/>
                                        <p:tgtEl>
                                          <p:spTgt spid="46093"/>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40458C"/>
                </a:solidFill>
              </a:rPr>
              <a:t>12-08-2009</a:t>
            </a:r>
          </a:p>
        </p:txBody>
      </p:sp>
      <p:sp>
        <p:nvSpPr>
          <p:cNvPr id="47106"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47107" name="Text Box 3"/>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FB8DE3F-22B5-49E3-8111-DB2A1D92CB52}"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46</a:t>
            </a:fld>
            <a:endParaRPr lang="da-DK" sz="1400">
              <a:solidFill>
                <a:srgbClr val="40458C"/>
              </a:solidFill>
            </a:endParaRPr>
          </a:p>
        </p:txBody>
      </p:sp>
      <p:sp>
        <p:nvSpPr>
          <p:cNvPr id="47108" name="Text Box 4"/>
          <p:cNvSpPr txBox="1">
            <a:spLocks noChangeArrowheads="1"/>
          </p:cNvSpPr>
          <p:nvPr/>
        </p:nvSpPr>
        <p:spPr bwMode="auto">
          <a:xfrm>
            <a:off x="0" y="381000"/>
            <a:ext cx="9144000" cy="1143000"/>
          </a:xfrm>
          <a:prstGeom prst="rect">
            <a:avLst/>
          </a:prstGeom>
          <a:noFill/>
          <a:ln w="9525">
            <a:noFill/>
            <a:round/>
            <a:headEnd/>
            <a:tailEnd/>
          </a:ln>
          <a:effectLst/>
        </p:spPr>
        <p:txBody>
          <a:bodyPr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a:solidFill>
                  <a:srgbClr val="FF0066"/>
                </a:solidFill>
                <a:latin typeface="Times New Roman" pitchFamily="18" charset="0"/>
              </a:rPr>
              <a:t>Metingin fyri hvar makrelurin helt til í juni og juli í ár</a:t>
            </a:r>
          </a:p>
        </p:txBody>
      </p:sp>
      <p:pic>
        <p:nvPicPr>
          <p:cNvPr id="47109" name="Picture 5"/>
          <p:cNvPicPr>
            <a:picLocks noChangeAspect="1" noChangeArrowheads="1"/>
          </p:cNvPicPr>
          <p:nvPr/>
        </p:nvPicPr>
        <p:blipFill>
          <a:blip r:embed="rId3" cstate="print"/>
          <a:srcRect/>
          <a:stretch>
            <a:fillRect/>
          </a:stretch>
        </p:blipFill>
        <p:spPr bwMode="auto">
          <a:xfrm>
            <a:off x="107950" y="1412875"/>
            <a:ext cx="4443413" cy="4857750"/>
          </a:xfrm>
          <a:prstGeom prst="rect">
            <a:avLst/>
          </a:prstGeom>
          <a:noFill/>
          <a:ln w="9525">
            <a:noFill/>
            <a:round/>
            <a:headEnd/>
            <a:tailEnd/>
          </a:ln>
          <a:effectLst/>
        </p:spPr>
      </p:pic>
      <p:sp>
        <p:nvSpPr>
          <p:cNvPr id="47110" name="Text Box 6"/>
          <p:cNvSpPr txBox="1">
            <a:spLocks noChangeArrowheads="1"/>
          </p:cNvSpPr>
          <p:nvPr/>
        </p:nvSpPr>
        <p:spPr bwMode="auto">
          <a:xfrm>
            <a:off x="2890838" y="5791200"/>
            <a:ext cx="1758950" cy="458788"/>
          </a:xfrm>
          <a:prstGeom prst="rect">
            <a:avLst/>
          </a:prstGeom>
          <a:no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FFFFF"/>
                </a:solidFill>
                <a:latin typeface="Arial Black" pitchFamily="34" charset="0"/>
              </a:rPr>
              <a:t>Keldur:</a:t>
            </a:r>
          </a:p>
          <a:p>
            <a:pPr algn="l">
              <a:buClr>
                <a:srgbClr val="FFFFFF"/>
              </a:buClr>
              <a:buFont typeface="Arial Black"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FFFFF"/>
                </a:solidFill>
                <a:latin typeface="Arial Black" pitchFamily="34" charset="0"/>
              </a:rPr>
              <a:t> Kristian Martin Rasmussen</a:t>
            </a:r>
          </a:p>
          <a:p>
            <a:pPr algn="l">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FFFFF"/>
                </a:solidFill>
                <a:latin typeface="Arial Black" pitchFamily="34" charset="0"/>
              </a:rPr>
              <a:t>- Arni Hansen</a:t>
            </a:r>
          </a:p>
        </p:txBody>
      </p:sp>
      <p:sp>
        <p:nvSpPr>
          <p:cNvPr id="47111" name="Freeform 7"/>
          <p:cNvSpPr>
            <a:spLocks noChangeArrowheads="1"/>
          </p:cNvSpPr>
          <p:nvPr/>
        </p:nvSpPr>
        <p:spPr bwMode="auto">
          <a:xfrm>
            <a:off x="849313" y="2517775"/>
            <a:ext cx="2774950" cy="2368550"/>
          </a:xfrm>
          <a:custGeom>
            <a:avLst/>
            <a:gdLst/>
            <a:ahLst/>
            <a:cxnLst>
              <a:cxn ang="0">
                <a:pos x="424" y="10"/>
              </a:cxn>
              <a:cxn ang="0">
                <a:pos x="283" y="182"/>
              </a:cxn>
              <a:cxn ang="0">
                <a:pos x="23" y="621"/>
              </a:cxn>
              <a:cxn ang="0">
                <a:pos x="226" y="1378"/>
              </a:cxn>
              <a:cxn ang="0">
                <a:pos x="898" y="1307"/>
              </a:cxn>
              <a:cxn ang="0">
                <a:pos x="1665" y="574"/>
              </a:cxn>
              <a:cxn ang="0">
                <a:pos x="1665" y="120"/>
              </a:cxn>
              <a:cxn ang="0">
                <a:pos x="1070" y="124"/>
              </a:cxn>
              <a:cxn ang="0">
                <a:pos x="424" y="10"/>
              </a:cxn>
            </a:cxnLst>
            <a:rect l="0" t="0" r="r" b="b"/>
            <a:pathLst>
              <a:path w="1748" h="1492">
                <a:moveTo>
                  <a:pt x="424" y="10"/>
                </a:moveTo>
                <a:cubicBezTo>
                  <a:pt x="293" y="20"/>
                  <a:pt x="350" y="80"/>
                  <a:pt x="283" y="182"/>
                </a:cubicBezTo>
                <a:cubicBezTo>
                  <a:pt x="216" y="284"/>
                  <a:pt x="0" y="422"/>
                  <a:pt x="23" y="621"/>
                </a:cubicBezTo>
                <a:cubicBezTo>
                  <a:pt x="14" y="820"/>
                  <a:pt x="80" y="1264"/>
                  <a:pt x="226" y="1378"/>
                </a:cubicBezTo>
                <a:cubicBezTo>
                  <a:pt x="372" y="1492"/>
                  <a:pt x="658" y="1441"/>
                  <a:pt x="898" y="1307"/>
                </a:cubicBezTo>
                <a:cubicBezTo>
                  <a:pt x="898" y="1307"/>
                  <a:pt x="1665" y="574"/>
                  <a:pt x="1665" y="574"/>
                </a:cubicBezTo>
                <a:cubicBezTo>
                  <a:pt x="1665" y="574"/>
                  <a:pt x="1748" y="211"/>
                  <a:pt x="1665" y="120"/>
                </a:cubicBezTo>
                <a:cubicBezTo>
                  <a:pt x="1582" y="29"/>
                  <a:pt x="1251" y="86"/>
                  <a:pt x="1070" y="124"/>
                </a:cubicBezTo>
                <a:cubicBezTo>
                  <a:pt x="863" y="106"/>
                  <a:pt x="555" y="0"/>
                  <a:pt x="424" y="10"/>
                </a:cubicBezTo>
                <a:close/>
              </a:path>
            </a:pathLst>
          </a:custGeom>
          <a:solidFill>
            <a:srgbClr val="FFCC99">
              <a:alpha val="14000"/>
            </a:srgbClr>
          </a:solidFill>
          <a:ln w="9360">
            <a:solidFill>
              <a:srgbClr val="FFCC99"/>
            </a:solidFill>
            <a:round/>
            <a:headEnd/>
            <a:tailEnd/>
          </a:ln>
          <a:effectLst/>
        </p:spPr>
        <p:txBody>
          <a:bodyPr wrap="none" anchor="ctr"/>
          <a:lstStyle/>
          <a:p>
            <a:endParaRPr lang="fo-FO"/>
          </a:p>
        </p:txBody>
      </p:sp>
      <p:sp>
        <p:nvSpPr>
          <p:cNvPr id="47112" name="Freeform 8"/>
          <p:cNvSpPr>
            <a:spLocks noChangeArrowheads="1"/>
          </p:cNvSpPr>
          <p:nvPr/>
        </p:nvSpPr>
        <p:spPr bwMode="auto">
          <a:xfrm>
            <a:off x="971550" y="2924175"/>
            <a:ext cx="2354263" cy="1368425"/>
          </a:xfrm>
          <a:custGeom>
            <a:avLst/>
            <a:gdLst/>
            <a:ahLst/>
            <a:cxnLst>
              <a:cxn ang="0">
                <a:pos x="360" y="6"/>
              </a:cxn>
              <a:cxn ang="0">
                <a:pos x="240" y="105"/>
              </a:cxn>
              <a:cxn ang="0">
                <a:pos x="20" y="359"/>
              </a:cxn>
              <a:cxn ang="0">
                <a:pos x="355" y="796"/>
              </a:cxn>
              <a:cxn ang="0">
                <a:pos x="762" y="755"/>
              </a:cxn>
              <a:cxn ang="0">
                <a:pos x="1413" y="332"/>
              </a:cxn>
              <a:cxn ang="0">
                <a:pos x="1413" y="69"/>
              </a:cxn>
              <a:cxn ang="0">
                <a:pos x="839" y="27"/>
              </a:cxn>
              <a:cxn ang="0">
                <a:pos x="360" y="6"/>
              </a:cxn>
            </a:cxnLst>
            <a:rect l="0" t="0" r="r" b="b"/>
            <a:pathLst>
              <a:path w="1483" h="862">
                <a:moveTo>
                  <a:pt x="360" y="6"/>
                </a:moveTo>
                <a:cubicBezTo>
                  <a:pt x="249" y="12"/>
                  <a:pt x="297" y="46"/>
                  <a:pt x="240" y="105"/>
                </a:cubicBezTo>
                <a:cubicBezTo>
                  <a:pt x="183" y="164"/>
                  <a:pt x="0" y="244"/>
                  <a:pt x="20" y="359"/>
                </a:cubicBezTo>
                <a:cubicBezTo>
                  <a:pt x="39" y="474"/>
                  <a:pt x="232" y="730"/>
                  <a:pt x="355" y="796"/>
                </a:cubicBezTo>
                <a:cubicBezTo>
                  <a:pt x="479" y="862"/>
                  <a:pt x="585" y="833"/>
                  <a:pt x="762" y="755"/>
                </a:cubicBezTo>
                <a:cubicBezTo>
                  <a:pt x="762" y="755"/>
                  <a:pt x="1413" y="332"/>
                  <a:pt x="1413" y="332"/>
                </a:cubicBezTo>
                <a:cubicBezTo>
                  <a:pt x="1413" y="332"/>
                  <a:pt x="1483" y="122"/>
                  <a:pt x="1413" y="69"/>
                </a:cubicBezTo>
                <a:cubicBezTo>
                  <a:pt x="1342" y="17"/>
                  <a:pt x="992" y="5"/>
                  <a:pt x="839" y="27"/>
                </a:cubicBezTo>
                <a:cubicBezTo>
                  <a:pt x="663" y="16"/>
                  <a:pt x="471" y="0"/>
                  <a:pt x="360" y="6"/>
                </a:cubicBezTo>
                <a:close/>
              </a:path>
            </a:pathLst>
          </a:custGeom>
          <a:solidFill>
            <a:srgbClr val="FFCC99">
              <a:alpha val="48000"/>
            </a:srgbClr>
          </a:solidFill>
          <a:ln w="9360">
            <a:solidFill>
              <a:srgbClr val="FFCC99"/>
            </a:solidFill>
            <a:round/>
            <a:headEnd/>
            <a:tailEnd/>
          </a:ln>
          <a:effectLst/>
        </p:spPr>
        <p:txBody>
          <a:bodyPr wrap="none" anchor="ctr"/>
          <a:lstStyle/>
          <a:p>
            <a:endParaRPr lang="fo-FO"/>
          </a:p>
        </p:txBody>
      </p:sp>
      <p:sp>
        <p:nvSpPr>
          <p:cNvPr id="47113" name="Freeform 9"/>
          <p:cNvSpPr>
            <a:spLocks noChangeArrowheads="1"/>
          </p:cNvSpPr>
          <p:nvPr/>
        </p:nvSpPr>
        <p:spPr bwMode="auto">
          <a:xfrm>
            <a:off x="1042988" y="3024188"/>
            <a:ext cx="2049462" cy="769937"/>
          </a:xfrm>
          <a:custGeom>
            <a:avLst/>
            <a:gdLst/>
            <a:ahLst/>
            <a:cxnLst>
              <a:cxn ang="0">
                <a:pos x="332" y="3"/>
              </a:cxn>
              <a:cxn ang="0">
                <a:pos x="213" y="83"/>
              </a:cxn>
              <a:cxn ang="0">
                <a:pos x="17" y="217"/>
              </a:cxn>
              <a:cxn ang="0">
                <a:pos x="315" y="447"/>
              </a:cxn>
              <a:cxn ang="0">
                <a:pos x="680" y="443"/>
              </a:cxn>
              <a:cxn ang="0">
                <a:pos x="1031" y="408"/>
              </a:cxn>
              <a:cxn ang="0">
                <a:pos x="1254" y="65"/>
              </a:cxn>
              <a:cxn ang="0">
                <a:pos x="807" y="38"/>
              </a:cxn>
              <a:cxn ang="0">
                <a:pos x="332" y="3"/>
              </a:cxn>
            </a:cxnLst>
            <a:rect l="0" t="0" r="r" b="b"/>
            <a:pathLst>
              <a:path w="1291" h="485">
                <a:moveTo>
                  <a:pt x="332" y="3"/>
                </a:moveTo>
                <a:cubicBezTo>
                  <a:pt x="234" y="6"/>
                  <a:pt x="264" y="52"/>
                  <a:pt x="213" y="83"/>
                </a:cubicBezTo>
                <a:cubicBezTo>
                  <a:pt x="163" y="114"/>
                  <a:pt x="0" y="156"/>
                  <a:pt x="17" y="217"/>
                </a:cubicBezTo>
                <a:cubicBezTo>
                  <a:pt x="35" y="278"/>
                  <a:pt x="205" y="409"/>
                  <a:pt x="315" y="447"/>
                </a:cubicBezTo>
                <a:cubicBezTo>
                  <a:pt x="425" y="485"/>
                  <a:pt x="561" y="449"/>
                  <a:pt x="680" y="443"/>
                </a:cubicBezTo>
                <a:cubicBezTo>
                  <a:pt x="799" y="437"/>
                  <a:pt x="935" y="471"/>
                  <a:pt x="1031" y="408"/>
                </a:cubicBezTo>
                <a:cubicBezTo>
                  <a:pt x="1127" y="345"/>
                  <a:pt x="1291" y="127"/>
                  <a:pt x="1254" y="65"/>
                </a:cubicBezTo>
                <a:cubicBezTo>
                  <a:pt x="1191" y="37"/>
                  <a:pt x="943" y="26"/>
                  <a:pt x="807" y="38"/>
                </a:cubicBezTo>
                <a:cubicBezTo>
                  <a:pt x="651" y="32"/>
                  <a:pt x="431" y="0"/>
                  <a:pt x="332" y="3"/>
                </a:cubicBezTo>
                <a:close/>
              </a:path>
            </a:pathLst>
          </a:custGeom>
          <a:solidFill>
            <a:srgbClr val="FF6600">
              <a:alpha val="59000"/>
            </a:srgbClr>
          </a:solidFill>
          <a:ln w="9360">
            <a:solidFill>
              <a:srgbClr val="FFCC99"/>
            </a:solidFill>
            <a:round/>
            <a:headEnd/>
            <a:tailEnd/>
          </a:ln>
          <a:effectLst/>
        </p:spPr>
        <p:txBody>
          <a:bodyPr wrap="none" anchor="ctr"/>
          <a:lstStyle/>
          <a:p>
            <a:endParaRPr lang="fo-FO"/>
          </a:p>
        </p:txBody>
      </p:sp>
      <p:pic>
        <p:nvPicPr>
          <p:cNvPr id="47114" name="Picture 10"/>
          <p:cNvPicPr>
            <a:picLocks noChangeAspect="1" noChangeArrowheads="1"/>
          </p:cNvPicPr>
          <p:nvPr/>
        </p:nvPicPr>
        <p:blipFill>
          <a:blip r:embed="rId3" cstate="print"/>
          <a:srcRect/>
          <a:stretch>
            <a:fillRect/>
          </a:stretch>
        </p:blipFill>
        <p:spPr bwMode="auto">
          <a:xfrm>
            <a:off x="4572000" y="1412875"/>
            <a:ext cx="4443413" cy="4857750"/>
          </a:xfrm>
          <a:prstGeom prst="rect">
            <a:avLst/>
          </a:prstGeom>
          <a:noFill/>
          <a:ln w="9525">
            <a:noFill/>
            <a:round/>
            <a:headEnd/>
            <a:tailEnd/>
          </a:ln>
          <a:effectLst/>
        </p:spPr>
      </p:pic>
      <p:sp>
        <p:nvSpPr>
          <p:cNvPr id="47115" name="Freeform 11"/>
          <p:cNvSpPr>
            <a:spLocks noChangeArrowheads="1"/>
          </p:cNvSpPr>
          <p:nvPr/>
        </p:nvSpPr>
        <p:spPr bwMode="auto">
          <a:xfrm>
            <a:off x="4341813" y="1889125"/>
            <a:ext cx="3998912" cy="2770188"/>
          </a:xfrm>
          <a:custGeom>
            <a:avLst/>
            <a:gdLst/>
            <a:ahLst/>
            <a:cxnLst>
              <a:cxn ang="0">
                <a:pos x="242" y="10"/>
              </a:cxn>
              <a:cxn ang="0">
                <a:pos x="633" y="270"/>
              </a:cxn>
              <a:cxn ang="0">
                <a:pos x="774" y="639"/>
              </a:cxn>
              <a:cxn ang="0">
                <a:pos x="286" y="978"/>
              </a:cxn>
              <a:cxn ang="0">
                <a:pos x="778" y="1637"/>
              </a:cxn>
              <a:cxn ang="0">
                <a:pos x="1464" y="1624"/>
              </a:cxn>
              <a:cxn ang="0">
                <a:pos x="2409" y="995"/>
              </a:cxn>
              <a:cxn ang="0">
                <a:pos x="2264" y="500"/>
              </a:cxn>
              <a:cxn ang="0">
                <a:pos x="1669" y="504"/>
              </a:cxn>
              <a:cxn ang="0">
                <a:pos x="242" y="10"/>
              </a:cxn>
            </a:cxnLst>
            <a:rect l="0" t="0" r="r" b="b"/>
            <a:pathLst>
              <a:path w="2519" h="1745">
                <a:moveTo>
                  <a:pt x="242" y="10"/>
                </a:moveTo>
                <a:cubicBezTo>
                  <a:pt x="111" y="16"/>
                  <a:pt x="526" y="178"/>
                  <a:pt x="633" y="270"/>
                </a:cubicBezTo>
                <a:cubicBezTo>
                  <a:pt x="722" y="375"/>
                  <a:pt x="832" y="521"/>
                  <a:pt x="774" y="639"/>
                </a:cubicBezTo>
                <a:cubicBezTo>
                  <a:pt x="707" y="741"/>
                  <a:pt x="0" y="986"/>
                  <a:pt x="286" y="978"/>
                </a:cubicBezTo>
                <a:cubicBezTo>
                  <a:pt x="572" y="970"/>
                  <a:pt x="582" y="1529"/>
                  <a:pt x="778" y="1637"/>
                </a:cubicBezTo>
                <a:cubicBezTo>
                  <a:pt x="974" y="1745"/>
                  <a:pt x="1192" y="1731"/>
                  <a:pt x="1464" y="1624"/>
                </a:cubicBezTo>
                <a:cubicBezTo>
                  <a:pt x="1464" y="1624"/>
                  <a:pt x="2519" y="1158"/>
                  <a:pt x="2409" y="995"/>
                </a:cubicBezTo>
                <a:cubicBezTo>
                  <a:pt x="2299" y="832"/>
                  <a:pt x="2347" y="591"/>
                  <a:pt x="2264" y="500"/>
                </a:cubicBezTo>
                <a:cubicBezTo>
                  <a:pt x="2181" y="409"/>
                  <a:pt x="1850" y="466"/>
                  <a:pt x="1669" y="504"/>
                </a:cubicBezTo>
                <a:cubicBezTo>
                  <a:pt x="1462" y="486"/>
                  <a:pt x="373" y="0"/>
                  <a:pt x="242" y="10"/>
                </a:cubicBezTo>
                <a:close/>
              </a:path>
            </a:pathLst>
          </a:custGeom>
          <a:solidFill>
            <a:srgbClr val="FFCC99">
              <a:alpha val="14000"/>
            </a:srgbClr>
          </a:solidFill>
          <a:ln w="9360">
            <a:solidFill>
              <a:srgbClr val="FFCC99"/>
            </a:solidFill>
            <a:round/>
            <a:headEnd/>
            <a:tailEnd/>
          </a:ln>
          <a:effectLst/>
        </p:spPr>
        <p:txBody>
          <a:bodyPr wrap="none" anchor="ctr"/>
          <a:lstStyle/>
          <a:p>
            <a:endParaRPr lang="fo-FO"/>
          </a:p>
        </p:txBody>
      </p:sp>
      <p:sp>
        <p:nvSpPr>
          <p:cNvPr id="47116" name="Freeform 12"/>
          <p:cNvSpPr>
            <a:spLocks noChangeArrowheads="1"/>
          </p:cNvSpPr>
          <p:nvPr/>
        </p:nvSpPr>
        <p:spPr bwMode="auto">
          <a:xfrm>
            <a:off x="5148263" y="2314575"/>
            <a:ext cx="2303462" cy="2122488"/>
          </a:xfrm>
          <a:custGeom>
            <a:avLst/>
            <a:gdLst/>
            <a:ahLst/>
            <a:cxnLst>
              <a:cxn ang="0">
                <a:pos x="257" y="6"/>
              </a:cxn>
              <a:cxn ang="0">
                <a:pos x="313" y="412"/>
              </a:cxn>
              <a:cxn ang="0">
                <a:pos x="31" y="676"/>
              </a:cxn>
              <a:cxn ang="0">
                <a:pos x="500" y="1249"/>
              </a:cxn>
              <a:cxn ang="0">
                <a:pos x="843" y="1206"/>
              </a:cxn>
              <a:cxn ang="0">
                <a:pos x="1413" y="820"/>
              </a:cxn>
              <a:cxn ang="0">
                <a:pos x="1392" y="480"/>
              </a:cxn>
              <a:cxn ang="0">
                <a:pos x="966" y="483"/>
              </a:cxn>
              <a:cxn ang="0">
                <a:pos x="257" y="6"/>
              </a:cxn>
            </a:cxnLst>
            <a:rect l="0" t="0" r="r" b="b"/>
            <a:pathLst>
              <a:path w="1451" h="1337">
                <a:moveTo>
                  <a:pt x="257" y="6"/>
                </a:moveTo>
                <a:cubicBezTo>
                  <a:pt x="164" y="13"/>
                  <a:pt x="361" y="349"/>
                  <a:pt x="313" y="412"/>
                </a:cubicBezTo>
                <a:cubicBezTo>
                  <a:pt x="265" y="474"/>
                  <a:pt x="0" y="537"/>
                  <a:pt x="31" y="676"/>
                </a:cubicBezTo>
                <a:cubicBezTo>
                  <a:pt x="62" y="816"/>
                  <a:pt x="365" y="1161"/>
                  <a:pt x="500" y="1249"/>
                </a:cubicBezTo>
                <a:cubicBezTo>
                  <a:pt x="635" y="1337"/>
                  <a:pt x="691" y="1278"/>
                  <a:pt x="843" y="1206"/>
                </a:cubicBezTo>
                <a:cubicBezTo>
                  <a:pt x="843" y="1206"/>
                  <a:pt x="1413" y="820"/>
                  <a:pt x="1413" y="820"/>
                </a:cubicBezTo>
                <a:cubicBezTo>
                  <a:pt x="1413" y="820"/>
                  <a:pt x="1451" y="536"/>
                  <a:pt x="1392" y="480"/>
                </a:cubicBezTo>
                <a:cubicBezTo>
                  <a:pt x="1332" y="424"/>
                  <a:pt x="1095" y="459"/>
                  <a:pt x="966" y="483"/>
                </a:cubicBezTo>
                <a:cubicBezTo>
                  <a:pt x="818" y="471"/>
                  <a:pt x="351" y="0"/>
                  <a:pt x="257" y="6"/>
                </a:cubicBezTo>
                <a:close/>
              </a:path>
            </a:pathLst>
          </a:custGeom>
          <a:solidFill>
            <a:srgbClr val="FFCC99">
              <a:alpha val="48000"/>
            </a:srgbClr>
          </a:solidFill>
          <a:ln w="9360">
            <a:solidFill>
              <a:srgbClr val="FFCC99"/>
            </a:solidFill>
            <a:round/>
            <a:headEnd/>
            <a:tailEnd/>
          </a:ln>
          <a:effectLst/>
        </p:spPr>
        <p:txBody>
          <a:bodyPr wrap="none" anchor="ctr"/>
          <a:lstStyle/>
          <a:p>
            <a:endParaRPr lang="fo-FO"/>
          </a:p>
        </p:txBody>
      </p:sp>
      <p:sp>
        <p:nvSpPr>
          <p:cNvPr id="47117" name="Freeform 13"/>
          <p:cNvSpPr>
            <a:spLocks noChangeArrowheads="1"/>
          </p:cNvSpPr>
          <p:nvPr/>
        </p:nvSpPr>
        <p:spPr bwMode="auto">
          <a:xfrm>
            <a:off x="5410200" y="2436813"/>
            <a:ext cx="2036763" cy="1311275"/>
          </a:xfrm>
          <a:custGeom>
            <a:avLst/>
            <a:gdLst/>
            <a:ahLst/>
            <a:cxnLst>
              <a:cxn ang="0">
                <a:pos x="452" y="273"/>
              </a:cxn>
              <a:cxn ang="0">
                <a:pos x="202" y="202"/>
              </a:cxn>
              <a:cxn ang="0">
                <a:pos x="136" y="474"/>
              </a:cxn>
              <a:cxn ang="0">
                <a:pos x="298" y="748"/>
              </a:cxn>
              <a:cxn ang="0">
                <a:pos x="615" y="822"/>
              </a:cxn>
              <a:cxn ang="0">
                <a:pos x="1189" y="723"/>
              </a:cxn>
              <a:cxn ang="0">
                <a:pos x="1240" y="565"/>
              </a:cxn>
              <a:cxn ang="0">
                <a:pos x="856" y="444"/>
              </a:cxn>
              <a:cxn ang="0">
                <a:pos x="452" y="273"/>
              </a:cxn>
            </a:cxnLst>
            <a:rect l="0" t="0" r="r" b="b"/>
            <a:pathLst>
              <a:path w="1283" h="826">
                <a:moveTo>
                  <a:pt x="452" y="273"/>
                </a:moveTo>
                <a:cubicBezTo>
                  <a:pt x="368" y="249"/>
                  <a:pt x="154" y="0"/>
                  <a:pt x="202" y="202"/>
                </a:cubicBezTo>
                <a:cubicBezTo>
                  <a:pt x="250" y="404"/>
                  <a:pt x="272" y="364"/>
                  <a:pt x="136" y="474"/>
                </a:cubicBezTo>
                <a:cubicBezTo>
                  <a:pt x="0" y="584"/>
                  <a:pt x="218" y="690"/>
                  <a:pt x="298" y="748"/>
                </a:cubicBezTo>
                <a:cubicBezTo>
                  <a:pt x="378" y="806"/>
                  <a:pt x="465" y="826"/>
                  <a:pt x="615" y="822"/>
                </a:cubicBezTo>
                <a:cubicBezTo>
                  <a:pt x="615" y="822"/>
                  <a:pt x="1189" y="723"/>
                  <a:pt x="1189" y="723"/>
                </a:cubicBezTo>
                <a:cubicBezTo>
                  <a:pt x="1189" y="723"/>
                  <a:pt x="1283" y="613"/>
                  <a:pt x="1240" y="565"/>
                </a:cubicBezTo>
                <a:cubicBezTo>
                  <a:pt x="1196" y="517"/>
                  <a:pt x="977" y="468"/>
                  <a:pt x="856" y="444"/>
                </a:cubicBezTo>
                <a:cubicBezTo>
                  <a:pt x="725" y="396"/>
                  <a:pt x="538" y="296"/>
                  <a:pt x="452" y="273"/>
                </a:cubicBezTo>
                <a:close/>
              </a:path>
            </a:pathLst>
          </a:custGeom>
          <a:solidFill>
            <a:srgbClr val="FF6600">
              <a:alpha val="59000"/>
            </a:srgbClr>
          </a:solidFill>
          <a:ln w="9360">
            <a:solidFill>
              <a:srgbClr val="FFCC99"/>
            </a:solidFill>
            <a:round/>
            <a:headEnd/>
            <a:tailEnd/>
          </a:ln>
          <a:effectLst/>
        </p:spPr>
        <p:txBody>
          <a:bodyPr wrap="none" anchor="ctr"/>
          <a:lstStyle/>
          <a:p>
            <a:endParaRPr lang="fo-FO"/>
          </a:p>
        </p:txBody>
      </p:sp>
      <p:sp>
        <p:nvSpPr>
          <p:cNvPr id="47118" name="Text Box 14"/>
          <p:cNvSpPr txBox="1">
            <a:spLocks noChangeArrowheads="1"/>
          </p:cNvSpPr>
          <p:nvPr/>
        </p:nvSpPr>
        <p:spPr bwMode="auto">
          <a:xfrm>
            <a:off x="609600" y="1447800"/>
            <a:ext cx="3276600" cy="398463"/>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2000">
                <a:solidFill>
                  <a:srgbClr val="FFFFFF"/>
                </a:solidFill>
                <a:latin typeface="Times New Roman" pitchFamily="18" charset="0"/>
              </a:rPr>
              <a:t>Mánaðarskifti juni/juli</a:t>
            </a:r>
          </a:p>
        </p:txBody>
      </p:sp>
      <p:sp>
        <p:nvSpPr>
          <p:cNvPr id="47119" name="Text Box 15"/>
          <p:cNvSpPr txBox="1">
            <a:spLocks noChangeArrowheads="1"/>
          </p:cNvSpPr>
          <p:nvPr/>
        </p:nvSpPr>
        <p:spPr bwMode="auto">
          <a:xfrm>
            <a:off x="5480050" y="1447800"/>
            <a:ext cx="2747963" cy="398463"/>
          </a:xfrm>
          <a:prstGeom prst="rect">
            <a:avLst/>
          </a:prstGeom>
          <a:no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2000">
                <a:solidFill>
                  <a:srgbClr val="FFFFFF"/>
                </a:solidFill>
                <a:latin typeface="Times New Roman" pitchFamily="18" charset="0"/>
              </a:rPr>
              <a:t>Mánaðarskifti juli/august</a:t>
            </a:r>
          </a:p>
        </p:txBody>
      </p:sp>
      <p:sp>
        <p:nvSpPr>
          <p:cNvPr id="47120" name="Text Box 16"/>
          <p:cNvSpPr txBox="1">
            <a:spLocks noChangeArrowheads="1"/>
          </p:cNvSpPr>
          <p:nvPr/>
        </p:nvSpPr>
        <p:spPr bwMode="auto">
          <a:xfrm>
            <a:off x="7234238" y="5791200"/>
            <a:ext cx="1758950" cy="458788"/>
          </a:xfrm>
          <a:prstGeom prst="rect">
            <a:avLst/>
          </a:prstGeom>
          <a:no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FFFFF"/>
                </a:solidFill>
                <a:latin typeface="Arial Black" pitchFamily="34" charset="0"/>
              </a:rPr>
              <a:t>Keldur:</a:t>
            </a:r>
          </a:p>
          <a:p>
            <a:pPr algn="l">
              <a:buClr>
                <a:srgbClr val="FFFFFF"/>
              </a:buClr>
              <a:buFont typeface="Arial Black"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FFFFF"/>
                </a:solidFill>
                <a:latin typeface="Arial Black" pitchFamily="34" charset="0"/>
              </a:rPr>
              <a:t> Kristian Martin Rasmussen</a:t>
            </a:r>
          </a:p>
          <a:p>
            <a:pPr algn="l">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FFFFF"/>
                </a:solidFill>
                <a:latin typeface="Arial Black" pitchFamily="34" charset="0"/>
              </a:rPr>
              <a:t>- Arni Hansen</a:t>
            </a:r>
          </a:p>
        </p:txBody>
      </p:sp>
      <p:sp>
        <p:nvSpPr>
          <p:cNvPr id="18" name="Pladsholder til dato 17"/>
          <p:cNvSpPr>
            <a:spLocks noGrp="1"/>
          </p:cNvSpPr>
          <p:nvPr>
            <p:ph type="dt" idx="10"/>
          </p:nvPr>
        </p:nvSpPr>
        <p:spPr/>
        <p:txBody>
          <a:bodyPr/>
          <a:lstStyle/>
          <a:p>
            <a:r>
              <a:rPr lang="fo-FO" smtClean="0"/>
              <a:t>17-08-2009</a:t>
            </a: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47114"/>
                                        </p:tgtEl>
                                        <p:attrNameLst>
                                          <p:attrName>style.visibility</p:attrName>
                                        </p:attrNameLst>
                                      </p:cBhvr>
                                      <p:to>
                                        <p:strVal val="visible"/>
                                      </p:to>
                                    </p:set>
                                    <p:animEffect transition="in" filter="blinds(horizontal)">
                                      <p:cBhvr additive="repl">
                                        <p:cTn id="7" dur="500"/>
                                        <p:tgtEl>
                                          <p:spTgt spid="47114"/>
                                        </p:tgtEl>
                                      </p:cBhvr>
                                    </p:animEffect>
                                  </p:childTnLst>
                                </p:cTn>
                              </p:par>
                              <p:par>
                                <p:cTn id="8" presetID="3" presetClass="entr" presetSubtype="10" fill="hold" grpId="0" nodeType="withEffect">
                                  <p:stCondLst>
                                    <p:cond delay="0"/>
                                  </p:stCondLst>
                                  <p:childTnLst>
                                    <p:set>
                                      <p:cBhvr additive="repl">
                                        <p:cTn id="9" dur="1" fill="hold">
                                          <p:stCondLst>
                                            <p:cond delay="0"/>
                                          </p:stCondLst>
                                        </p:cTn>
                                        <p:tgtEl>
                                          <p:spTgt spid="47115"/>
                                        </p:tgtEl>
                                        <p:attrNameLst>
                                          <p:attrName>style.visibility</p:attrName>
                                        </p:attrNameLst>
                                      </p:cBhvr>
                                      <p:to>
                                        <p:strVal val="visible"/>
                                      </p:to>
                                    </p:set>
                                    <p:animEffect transition="in" filter="blinds(horizontal)">
                                      <p:cBhvr additive="repl">
                                        <p:cTn id="10" dur="500"/>
                                        <p:tgtEl>
                                          <p:spTgt spid="47115"/>
                                        </p:tgtEl>
                                      </p:cBhvr>
                                    </p:animEffect>
                                  </p:childTnLst>
                                </p:cTn>
                              </p:par>
                              <p:par>
                                <p:cTn id="11" presetID="3" presetClass="entr" presetSubtype="10" fill="hold" grpId="0" nodeType="withEffect">
                                  <p:stCondLst>
                                    <p:cond delay="0"/>
                                  </p:stCondLst>
                                  <p:childTnLst>
                                    <p:set>
                                      <p:cBhvr additive="repl">
                                        <p:cTn id="12" dur="1" fill="hold">
                                          <p:stCondLst>
                                            <p:cond delay="0"/>
                                          </p:stCondLst>
                                        </p:cTn>
                                        <p:tgtEl>
                                          <p:spTgt spid="47116"/>
                                        </p:tgtEl>
                                        <p:attrNameLst>
                                          <p:attrName>style.visibility</p:attrName>
                                        </p:attrNameLst>
                                      </p:cBhvr>
                                      <p:to>
                                        <p:strVal val="visible"/>
                                      </p:to>
                                    </p:set>
                                    <p:animEffect transition="in" filter="blinds(horizontal)">
                                      <p:cBhvr additive="repl">
                                        <p:cTn id="13" dur="500"/>
                                        <p:tgtEl>
                                          <p:spTgt spid="47116"/>
                                        </p:tgtEl>
                                      </p:cBhvr>
                                    </p:animEffect>
                                  </p:childTnLst>
                                </p:cTn>
                              </p:par>
                              <p:par>
                                <p:cTn id="14" presetID="3" presetClass="entr" presetSubtype="10" fill="hold" grpId="0" nodeType="withEffect">
                                  <p:stCondLst>
                                    <p:cond delay="0"/>
                                  </p:stCondLst>
                                  <p:childTnLst>
                                    <p:set>
                                      <p:cBhvr additive="repl">
                                        <p:cTn id="15" dur="1" fill="hold">
                                          <p:stCondLst>
                                            <p:cond delay="0"/>
                                          </p:stCondLst>
                                        </p:cTn>
                                        <p:tgtEl>
                                          <p:spTgt spid="47117"/>
                                        </p:tgtEl>
                                        <p:attrNameLst>
                                          <p:attrName>style.visibility</p:attrName>
                                        </p:attrNameLst>
                                      </p:cBhvr>
                                      <p:to>
                                        <p:strVal val="visible"/>
                                      </p:to>
                                    </p:set>
                                    <p:animEffect transition="in" filter="blinds(horizontal)">
                                      <p:cBhvr additive="repl">
                                        <p:cTn id="16" dur="500"/>
                                        <p:tgtEl>
                                          <p:spTgt spid="47117"/>
                                        </p:tgtEl>
                                      </p:cBhvr>
                                    </p:animEffect>
                                  </p:childTnLst>
                                </p:cTn>
                              </p:par>
                              <p:par>
                                <p:cTn id="17" presetID="3" presetClass="entr" presetSubtype="10" fill="hold" nodeType="withEffect">
                                  <p:stCondLst>
                                    <p:cond delay="0"/>
                                  </p:stCondLst>
                                  <p:childTnLst>
                                    <p:set>
                                      <p:cBhvr additive="repl">
                                        <p:cTn id="18" dur="1" fill="hold">
                                          <p:stCondLst>
                                            <p:cond delay="0"/>
                                          </p:stCondLst>
                                        </p:cTn>
                                        <p:tgtEl>
                                          <p:spTgt spid="47119"/>
                                        </p:tgtEl>
                                        <p:attrNameLst>
                                          <p:attrName>style.visibility</p:attrName>
                                        </p:attrNameLst>
                                      </p:cBhvr>
                                      <p:to>
                                        <p:strVal val="visible"/>
                                      </p:to>
                                    </p:set>
                                    <p:animEffect transition="in" filter="blinds(horizontal)">
                                      <p:cBhvr additive="repl">
                                        <p:cTn id="19" dur="500"/>
                                        <p:tgtEl>
                                          <p:spTgt spid="47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5" grpId="0" animBg="1"/>
      <p:bldP spid="47116" grpId="0" animBg="1"/>
      <p:bldP spid="4711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40458C"/>
              </a:solidFill>
            </a:endParaRPr>
          </a:p>
        </p:txBody>
      </p:sp>
      <p:sp>
        <p:nvSpPr>
          <p:cNvPr id="48130"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48131" name="Text Box 3"/>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0DDB97B-39E3-419E-96E4-5835D66CC36F}"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47</a:t>
            </a:fld>
            <a:endParaRPr lang="da-DK" sz="1400">
              <a:solidFill>
                <a:srgbClr val="40458C"/>
              </a:solidFill>
            </a:endParaRPr>
          </a:p>
        </p:txBody>
      </p:sp>
      <p:sp>
        <p:nvSpPr>
          <p:cNvPr id="48132" name="Text Box 4"/>
          <p:cNvSpPr txBox="1">
            <a:spLocks noChangeArrowheads="1"/>
          </p:cNvSpPr>
          <p:nvPr/>
        </p:nvSpPr>
        <p:spPr bwMode="auto">
          <a:xfrm>
            <a:off x="152400" y="769938"/>
            <a:ext cx="8839200" cy="427037"/>
          </a:xfrm>
          <a:prstGeom prst="rect">
            <a:avLst/>
          </a:prstGeom>
          <a:noFill/>
          <a:ln w="9525">
            <a:noFill/>
            <a:round/>
            <a:headEnd/>
            <a:tailEnd/>
          </a:ln>
          <a:effectLst/>
        </p:spPr>
        <p:txBody>
          <a:bodyPr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2200">
                <a:solidFill>
                  <a:srgbClr val="FF0066"/>
                </a:solidFill>
                <a:latin typeface="Times New Roman" pitchFamily="18" charset="0"/>
              </a:rPr>
              <a:t>Hvussu stórur partur at stammuni av makreli er á føroyskum øki juni-august?</a:t>
            </a:r>
          </a:p>
        </p:txBody>
      </p:sp>
      <p:sp>
        <p:nvSpPr>
          <p:cNvPr id="48133" name="Rectangle 5"/>
          <p:cNvSpPr>
            <a:spLocks noChangeArrowheads="1"/>
          </p:cNvSpPr>
          <p:nvPr/>
        </p:nvSpPr>
        <p:spPr bwMode="auto">
          <a:xfrm>
            <a:off x="6227763" y="1412875"/>
            <a:ext cx="2808287" cy="1214438"/>
          </a:xfrm>
          <a:prstGeom prst="rect">
            <a:avLst/>
          </a:prstGeom>
          <a:solidFill>
            <a:srgbClr val="FFFFFF">
              <a:alpha val="48999"/>
            </a:srgbClr>
          </a:solidFill>
          <a:ln w="9525">
            <a:noFill/>
            <a:round/>
            <a:headEnd/>
            <a:tailEnd/>
          </a:ln>
          <a:effectLst/>
        </p:spPr>
        <p:txBody>
          <a:bodyPr lIns="90000" tIns="46800" rIns="90000" bIns="46800"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600">
                <a:solidFill>
                  <a:srgbClr val="FF0066"/>
                </a:solidFill>
                <a:effectLst>
                  <a:outerShdw blurRad="38100" dist="38100" dir="2700000" algn="tl">
                    <a:srgbClr val="C0C0C0"/>
                  </a:outerShdw>
                </a:effectLst>
                <a:latin typeface="Times New Roman" pitchFamily="18" charset="0"/>
              </a:rPr>
              <a:t>Út frá øllum dataðum um ferðingarmynstri hjá makreli er tað sannlíkindini fyri, at stamman er sum víst á myndini. fyri mánaðarnar juni-august</a:t>
            </a:r>
          </a:p>
        </p:txBody>
      </p:sp>
      <p:sp>
        <p:nvSpPr>
          <p:cNvPr id="48134" name="Rectangle 6"/>
          <p:cNvSpPr>
            <a:spLocks noChangeArrowheads="1"/>
          </p:cNvSpPr>
          <p:nvPr/>
        </p:nvSpPr>
        <p:spPr bwMode="auto">
          <a:xfrm>
            <a:off x="6227763" y="5805488"/>
            <a:ext cx="2822575" cy="720725"/>
          </a:xfrm>
          <a:prstGeom prst="rect">
            <a:avLst/>
          </a:prstGeom>
          <a:solidFill>
            <a:srgbClr val="FFFFFF">
              <a:alpha val="48999"/>
            </a:srgbClr>
          </a:solidFill>
          <a:ln w="9525">
            <a:noFill/>
            <a:round/>
            <a:headEnd/>
            <a:tailEnd/>
          </a:ln>
          <a:effectLst/>
        </p:spPr>
        <p:txBody>
          <a:bodyPr lIns="90000" tIns="46800" rIns="90000" bIns="46800"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600">
                <a:solidFill>
                  <a:srgbClr val="FF0066"/>
                </a:solidFill>
                <a:effectLst>
                  <a:outerShdw blurRad="38100" dist="38100" dir="2700000" algn="tl">
                    <a:srgbClr val="C0C0C0"/>
                  </a:outerShdw>
                </a:effectLst>
                <a:latin typeface="Times New Roman" pitchFamily="18" charset="0"/>
              </a:rPr>
              <a:t>minni útbreitsla av makreli</a:t>
            </a:r>
            <a:br>
              <a:rPr lang="fo-FO" sz="1600">
                <a:solidFill>
                  <a:srgbClr val="FF0066"/>
                </a:solidFill>
                <a:effectLst>
                  <a:outerShdw blurRad="38100" dist="38100" dir="2700000" algn="tl">
                    <a:srgbClr val="C0C0C0"/>
                  </a:outerShdw>
                </a:effectLst>
                <a:latin typeface="Times New Roman" pitchFamily="18" charset="0"/>
              </a:rPr>
            </a:br>
            <a:r>
              <a:rPr lang="fo-FO" sz="1600">
                <a:solidFill>
                  <a:srgbClr val="FF0066"/>
                </a:solidFill>
                <a:effectLst>
                  <a:outerShdw blurRad="38100" dist="38100" dir="2700000" algn="tl">
                    <a:srgbClr val="C0C0C0"/>
                  </a:outerShdw>
                </a:effectLst>
                <a:latin typeface="Times New Roman" pitchFamily="18" charset="0"/>
              </a:rPr>
              <a:t>juni-august, sí tøl fár norra á næstu síðu</a:t>
            </a:r>
          </a:p>
        </p:txBody>
      </p:sp>
      <p:sp>
        <p:nvSpPr>
          <p:cNvPr id="48135" name="Rectangle 7"/>
          <p:cNvSpPr>
            <a:spLocks noChangeArrowheads="1"/>
          </p:cNvSpPr>
          <p:nvPr/>
        </p:nvSpPr>
        <p:spPr bwMode="auto">
          <a:xfrm>
            <a:off x="6227763" y="2708275"/>
            <a:ext cx="2808287" cy="3025775"/>
          </a:xfrm>
          <a:prstGeom prst="rect">
            <a:avLst/>
          </a:prstGeom>
          <a:solidFill>
            <a:srgbClr val="FFFFFF">
              <a:alpha val="48999"/>
            </a:srgbClr>
          </a:solidFill>
          <a:ln w="9525">
            <a:noFill/>
            <a:round/>
            <a:headEnd/>
            <a:tailEnd/>
          </a:ln>
          <a:effectLst/>
        </p:spPr>
        <p:txBody>
          <a:bodyPr lIns="90000" tIns="46800" rIns="90000" bIns="46800"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600">
                <a:solidFill>
                  <a:srgbClr val="FF0066"/>
                </a:solidFill>
                <a:effectLst>
                  <a:outerShdw blurRad="38100" dist="38100" dir="2700000" algn="tl">
                    <a:srgbClr val="C0C0C0"/>
                  </a:outerShdw>
                </a:effectLst>
                <a:latin typeface="Times New Roman" pitchFamily="18" charset="0"/>
              </a:rPr>
              <a:t>Og so er spurningurin hvussu stórur partur í % er inn á Føroyskum øki juni-august er tað: 80%?, 70%? Ella 60%?</a:t>
            </a:r>
            <a:br>
              <a:rPr lang="fo-FO" sz="1600">
                <a:solidFill>
                  <a:srgbClr val="FF0066"/>
                </a:solidFill>
                <a:effectLst>
                  <a:outerShdw blurRad="38100" dist="38100" dir="2700000" algn="tl">
                    <a:srgbClr val="C0C0C0"/>
                  </a:outerShdw>
                </a:effectLst>
                <a:latin typeface="Times New Roman" pitchFamily="18" charset="0"/>
              </a:rPr>
            </a:br>
            <a:r>
              <a:rPr lang="fo-FO" sz="1600">
                <a:solidFill>
                  <a:srgbClr val="FF0066"/>
                </a:solidFill>
                <a:effectLst>
                  <a:outerShdw blurRad="38100" dist="38100" dir="2700000" algn="tl">
                    <a:srgbClr val="C0C0C0"/>
                  </a:outerShdw>
                </a:effectLst>
                <a:latin typeface="Times New Roman" pitchFamily="18" charset="0"/>
              </a:rPr>
              <a:t/>
            </a:r>
            <a:br>
              <a:rPr lang="fo-FO" sz="1600">
                <a:solidFill>
                  <a:srgbClr val="FF0066"/>
                </a:solidFill>
                <a:effectLst>
                  <a:outerShdw blurRad="38100" dist="38100" dir="2700000" algn="tl">
                    <a:srgbClr val="C0C0C0"/>
                  </a:outerShdw>
                </a:effectLst>
                <a:latin typeface="Times New Roman" pitchFamily="18" charset="0"/>
              </a:rPr>
            </a:br>
            <a:r>
              <a:rPr lang="fo-FO" sz="1600">
                <a:solidFill>
                  <a:srgbClr val="FF0066"/>
                </a:solidFill>
                <a:effectLst>
                  <a:outerShdw blurRad="38100" dist="38100" dir="2700000" algn="tl">
                    <a:srgbClr val="C0C0C0"/>
                  </a:outerShdw>
                </a:effectLst>
                <a:latin typeface="Times New Roman" pitchFamily="18" charset="0"/>
              </a:rPr>
              <a:t>Í útrokningunum til fóður, brúka vit 65%, sum vit  hava undirbygt út frá myndini og, at makrelur er her mai og september, sum annars ikki er tikin við i útrokningunum</a:t>
            </a:r>
          </a:p>
        </p:txBody>
      </p:sp>
      <p:pic>
        <p:nvPicPr>
          <p:cNvPr id="48136" name="Picture 8"/>
          <p:cNvPicPr>
            <a:picLocks noChangeAspect="1" noChangeArrowheads="1"/>
          </p:cNvPicPr>
          <p:nvPr/>
        </p:nvPicPr>
        <p:blipFill>
          <a:blip r:embed="rId3" cstate="print"/>
          <a:srcRect/>
          <a:stretch>
            <a:fillRect/>
          </a:stretch>
        </p:blipFill>
        <p:spPr bwMode="auto">
          <a:xfrm>
            <a:off x="323850" y="1484313"/>
            <a:ext cx="5905500" cy="4824412"/>
          </a:xfrm>
          <a:prstGeom prst="rect">
            <a:avLst/>
          </a:prstGeom>
          <a:noFill/>
          <a:ln w="9525">
            <a:noFill/>
            <a:round/>
            <a:headEnd/>
            <a:tailEnd/>
          </a:ln>
          <a:effectLst/>
        </p:spPr>
      </p:pic>
      <p:sp>
        <p:nvSpPr>
          <p:cNvPr id="48137" name="AutoShape 9"/>
          <p:cNvSpPr>
            <a:spLocks noChangeArrowheads="1"/>
          </p:cNvSpPr>
          <p:nvPr/>
        </p:nvSpPr>
        <p:spPr bwMode="auto">
          <a:xfrm>
            <a:off x="323850" y="2708275"/>
            <a:ext cx="4679950" cy="2736850"/>
          </a:xfrm>
          <a:custGeom>
            <a:avLst/>
            <a:gdLst>
              <a:gd name="T0" fmla="*/ 183 w 3239"/>
              <a:gd name="T1" fmla="*/ 747 h 1781"/>
              <a:gd name="T2" fmla="*/ 519 w 3239"/>
              <a:gd name="T3" fmla="*/ 603 h 1781"/>
              <a:gd name="T4" fmla="*/ 1435 w 3239"/>
              <a:gd name="T5" fmla="*/ 433 h 1781"/>
              <a:gd name="T6" fmla="*/ 3028 w 3239"/>
              <a:gd name="T7" fmla="*/ 40 h 1781"/>
              <a:gd name="T8" fmla="*/ 3236 w 3239"/>
              <a:gd name="T9" fmla="*/ 236 h 1781"/>
              <a:gd name="T10" fmla="*/ 2192 w 3239"/>
              <a:gd name="T11" fmla="*/ 1186 h 1781"/>
              <a:gd name="T12" fmla="*/ 1521 w 3239"/>
              <a:gd name="T13" fmla="*/ 1644 h 1781"/>
              <a:gd name="T14" fmla="*/ 568 w 3239"/>
              <a:gd name="T15" fmla="*/ 1559 h 1781"/>
              <a:gd name="T16" fmla="*/ 280 w 3239"/>
              <a:gd name="T17" fmla="*/ 1413 h 1781"/>
              <a:gd name="T18" fmla="*/ 91 w 3239"/>
              <a:gd name="T19" fmla="*/ 1134 h 1781"/>
              <a:gd name="T20" fmla="*/ 15 w 3239"/>
              <a:gd name="T21" fmla="*/ 969 h 1781"/>
              <a:gd name="T22" fmla="*/ 183 w 3239"/>
              <a:gd name="T23" fmla="*/ 747 h 1781"/>
              <a:gd name="T24" fmla="*/ 0 w 3239"/>
              <a:gd name="T25" fmla="*/ 0 h 1781"/>
              <a:gd name="T26" fmla="*/ 3239 w 3239"/>
              <a:gd name="T27" fmla="*/ 1781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3239" h="1781">
                <a:moveTo>
                  <a:pt x="183" y="747"/>
                </a:moveTo>
                <a:cubicBezTo>
                  <a:pt x="197" y="777"/>
                  <a:pt x="495" y="577"/>
                  <a:pt x="519" y="603"/>
                </a:cubicBezTo>
                <a:cubicBezTo>
                  <a:pt x="554" y="640"/>
                  <a:pt x="1413" y="383"/>
                  <a:pt x="1435" y="433"/>
                </a:cubicBezTo>
                <a:cubicBezTo>
                  <a:pt x="1457" y="486"/>
                  <a:pt x="2990" y="0"/>
                  <a:pt x="3028" y="40"/>
                </a:cubicBezTo>
                <a:cubicBezTo>
                  <a:pt x="3037" y="78"/>
                  <a:pt x="3239" y="184"/>
                  <a:pt x="3236" y="236"/>
                </a:cubicBezTo>
                <a:cubicBezTo>
                  <a:pt x="3235" y="272"/>
                  <a:pt x="3160" y="1781"/>
                  <a:pt x="2192" y="1186"/>
                </a:cubicBezTo>
                <a:cubicBezTo>
                  <a:pt x="2107" y="1316"/>
                  <a:pt x="1704" y="1543"/>
                  <a:pt x="1521" y="1644"/>
                </a:cubicBezTo>
                <a:cubicBezTo>
                  <a:pt x="1174" y="1681"/>
                  <a:pt x="775" y="1597"/>
                  <a:pt x="568" y="1559"/>
                </a:cubicBezTo>
                <a:cubicBezTo>
                  <a:pt x="361" y="1521"/>
                  <a:pt x="359" y="1484"/>
                  <a:pt x="280" y="1413"/>
                </a:cubicBezTo>
                <a:cubicBezTo>
                  <a:pt x="201" y="1342"/>
                  <a:pt x="135" y="1208"/>
                  <a:pt x="91" y="1134"/>
                </a:cubicBezTo>
                <a:cubicBezTo>
                  <a:pt x="53" y="1087"/>
                  <a:pt x="0" y="1033"/>
                  <a:pt x="15" y="969"/>
                </a:cubicBezTo>
                <a:cubicBezTo>
                  <a:pt x="30" y="905"/>
                  <a:pt x="148" y="793"/>
                  <a:pt x="183" y="747"/>
                </a:cubicBezTo>
                <a:close/>
              </a:path>
            </a:pathLst>
          </a:custGeom>
          <a:solidFill>
            <a:srgbClr val="FFFF99">
              <a:alpha val="50000"/>
            </a:srgbClr>
          </a:solidFill>
          <a:ln w="9525">
            <a:noFill/>
            <a:round/>
            <a:headEnd/>
            <a:tailEnd/>
          </a:ln>
          <a:effectLst/>
        </p:spPr>
        <p:txBody>
          <a:bodyPr wrap="none" anchor="ctr"/>
          <a:lstStyle/>
          <a:p>
            <a:endParaRPr lang="fo-FO"/>
          </a:p>
        </p:txBody>
      </p:sp>
      <p:sp>
        <p:nvSpPr>
          <p:cNvPr id="48138" name="Text Box 10"/>
          <p:cNvSpPr txBox="1">
            <a:spLocks noChangeArrowheads="1"/>
          </p:cNvSpPr>
          <p:nvPr/>
        </p:nvSpPr>
        <p:spPr bwMode="auto">
          <a:xfrm>
            <a:off x="4402138" y="5734050"/>
            <a:ext cx="1758950" cy="458788"/>
          </a:xfrm>
          <a:prstGeom prst="rect">
            <a:avLst/>
          </a:prstGeom>
          <a:no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9176D"/>
                </a:solidFill>
                <a:latin typeface="Arial Black" pitchFamily="34" charset="0"/>
              </a:rPr>
              <a:t>Keldur:</a:t>
            </a:r>
          </a:p>
          <a:p>
            <a:pPr algn="l">
              <a:buClr>
                <a:srgbClr val="F9176D"/>
              </a:buClr>
              <a:buFont typeface="Arial Black"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9176D"/>
                </a:solidFill>
                <a:latin typeface="Arial Black" pitchFamily="34" charset="0"/>
              </a:rPr>
              <a:t> Kristian Martin Rasmussen</a:t>
            </a:r>
          </a:p>
          <a:p>
            <a:pPr algn="l">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9176D"/>
                </a:solidFill>
                <a:latin typeface="Arial Black" pitchFamily="34" charset="0"/>
              </a:rPr>
              <a:t>- Arni Hansen</a:t>
            </a:r>
          </a:p>
        </p:txBody>
      </p:sp>
      <p:sp>
        <p:nvSpPr>
          <p:cNvPr id="48139" name="AutoShape 11"/>
          <p:cNvSpPr>
            <a:spLocks noChangeArrowheads="1"/>
          </p:cNvSpPr>
          <p:nvPr/>
        </p:nvSpPr>
        <p:spPr bwMode="auto">
          <a:xfrm rot="420000">
            <a:off x="644525" y="3282950"/>
            <a:ext cx="3567113" cy="1830388"/>
          </a:xfrm>
          <a:custGeom>
            <a:avLst/>
            <a:gdLst>
              <a:gd name="T0" fmla="*/ 89 w 2391"/>
              <a:gd name="T1" fmla="*/ 538 h 1262"/>
              <a:gd name="T2" fmla="*/ 340 w 2391"/>
              <a:gd name="T3" fmla="*/ 438 h 1262"/>
              <a:gd name="T4" fmla="*/ 1048 w 2391"/>
              <a:gd name="T5" fmla="*/ 306 h 1262"/>
              <a:gd name="T6" fmla="*/ 2384 w 2391"/>
              <a:gd name="T7" fmla="*/ 28 h 1262"/>
              <a:gd name="T8" fmla="*/ 2370 w 2391"/>
              <a:gd name="T9" fmla="*/ 183 h 1262"/>
              <a:gd name="T10" fmla="*/ 1600 w 2391"/>
              <a:gd name="T11" fmla="*/ 920 h 1262"/>
              <a:gd name="T12" fmla="*/ 1199 w 2391"/>
              <a:gd name="T13" fmla="*/ 1236 h 1262"/>
              <a:gd name="T14" fmla="*/ 377 w 2391"/>
              <a:gd name="T15" fmla="*/ 1052 h 1262"/>
              <a:gd name="T16" fmla="*/ 259 w 2391"/>
              <a:gd name="T17" fmla="*/ 920 h 1262"/>
              <a:gd name="T18" fmla="*/ 66 w 2391"/>
              <a:gd name="T19" fmla="*/ 788 h 1262"/>
              <a:gd name="T20" fmla="*/ 4 w 2391"/>
              <a:gd name="T21" fmla="*/ 708 h 1262"/>
              <a:gd name="T22" fmla="*/ 89 w 2391"/>
              <a:gd name="T23" fmla="*/ 538 h 1262"/>
              <a:gd name="T24" fmla="*/ 0 w 2391"/>
              <a:gd name="T25" fmla="*/ 0 h 1262"/>
              <a:gd name="T26" fmla="*/ 2391 w 2391"/>
              <a:gd name="T27" fmla="*/ 1262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391" h="1262">
                <a:moveTo>
                  <a:pt x="89" y="538"/>
                </a:moveTo>
                <a:cubicBezTo>
                  <a:pt x="99" y="559"/>
                  <a:pt x="322" y="420"/>
                  <a:pt x="340" y="438"/>
                </a:cubicBezTo>
                <a:cubicBezTo>
                  <a:pt x="366" y="464"/>
                  <a:pt x="1032" y="271"/>
                  <a:pt x="1048" y="306"/>
                </a:cubicBezTo>
                <a:cubicBezTo>
                  <a:pt x="1463" y="122"/>
                  <a:pt x="2356" y="0"/>
                  <a:pt x="2384" y="28"/>
                </a:cubicBezTo>
                <a:cubicBezTo>
                  <a:pt x="2391" y="54"/>
                  <a:pt x="2372" y="147"/>
                  <a:pt x="2370" y="183"/>
                </a:cubicBezTo>
                <a:cubicBezTo>
                  <a:pt x="2369" y="208"/>
                  <a:pt x="1613" y="902"/>
                  <a:pt x="1600" y="920"/>
                </a:cubicBezTo>
                <a:cubicBezTo>
                  <a:pt x="1537" y="1010"/>
                  <a:pt x="1336" y="1166"/>
                  <a:pt x="1199" y="1236"/>
                </a:cubicBezTo>
                <a:cubicBezTo>
                  <a:pt x="940" y="1262"/>
                  <a:pt x="534" y="1105"/>
                  <a:pt x="377" y="1052"/>
                </a:cubicBezTo>
                <a:cubicBezTo>
                  <a:pt x="220" y="999"/>
                  <a:pt x="311" y="964"/>
                  <a:pt x="259" y="920"/>
                </a:cubicBezTo>
                <a:cubicBezTo>
                  <a:pt x="207" y="876"/>
                  <a:pt x="108" y="823"/>
                  <a:pt x="66" y="788"/>
                </a:cubicBezTo>
                <a:cubicBezTo>
                  <a:pt x="37" y="755"/>
                  <a:pt x="0" y="750"/>
                  <a:pt x="4" y="708"/>
                </a:cubicBezTo>
                <a:cubicBezTo>
                  <a:pt x="8" y="666"/>
                  <a:pt x="71" y="573"/>
                  <a:pt x="89" y="538"/>
                </a:cubicBezTo>
                <a:close/>
              </a:path>
            </a:pathLst>
          </a:custGeom>
          <a:solidFill>
            <a:srgbClr val="FF6600">
              <a:alpha val="50000"/>
            </a:srgbClr>
          </a:solidFill>
          <a:ln w="9525">
            <a:noFill/>
            <a:round/>
            <a:headEnd/>
            <a:tailEnd/>
          </a:ln>
          <a:effectLst/>
        </p:spPr>
        <p:txBody>
          <a:bodyPr wrap="none" anchor="ctr"/>
          <a:lstStyle/>
          <a:p>
            <a:endParaRPr lang="fo-FO"/>
          </a:p>
        </p:txBody>
      </p:sp>
      <p:sp>
        <p:nvSpPr>
          <p:cNvPr id="48140" name="AutoShape 12"/>
          <p:cNvSpPr>
            <a:spLocks noChangeArrowheads="1"/>
          </p:cNvSpPr>
          <p:nvPr/>
        </p:nvSpPr>
        <p:spPr bwMode="auto">
          <a:xfrm>
            <a:off x="509588" y="2997200"/>
            <a:ext cx="4710112" cy="2195513"/>
          </a:xfrm>
          <a:custGeom>
            <a:avLst/>
            <a:gdLst>
              <a:gd name="T0" fmla="*/ 104 w 3159"/>
              <a:gd name="T1" fmla="*/ 638 h 1444"/>
              <a:gd name="T2" fmla="*/ 434 w 3159"/>
              <a:gd name="T3" fmla="*/ 486 h 1444"/>
              <a:gd name="T4" fmla="*/ 1308 w 3159"/>
              <a:gd name="T5" fmla="*/ 293 h 1444"/>
              <a:gd name="T6" fmla="*/ 2620 w 3159"/>
              <a:gd name="T7" fmla="*/ 14 h 1444"/>
              <a:gd name="T8" fmla="*/ 2677 w 3159"/>
              <a:gd name="T9" fmla="*/ 420 h 1444"/>
              <a:gd name="T10" fmla="*/ 2191 w 3159"/>
              <a:gd name="T11" fmla="*/ 723 h 1444"/>
              <a:gd name="T12" fmla="*/ 1388 w 3159"/>
              <a:gd name="T13" fmla="*/ 1407 h 1444"/>
              <a:gd name="T14" fmla="*/ 515 w 3159"/>
              <a:gd name="T15" fmla="*/ 1308 h 1444"/>
              <a:gd name="T16" fmla="*/ 231 w 3159"/>
              <a:gd name="T17" fmla="*/ 1162 h 1444"/>
              <a:gd name="T18" fmla="*/ 38 w 3159"/>
              <a:gd name="T19" fmla="*/ 911 h 1444"/>
              <a:gd name="T20" fmla="*/ 94 w 3159"/>
              <a:gd name="T21" fmla="*/ 571 h 1444"/>
              <a:gd name="T22" fmla="*/ 104 w 3159"/>
              <a:gd name="T23" fmla="*/ 638 h 1444"/>
              <a:gd name="T24" fmla="*/ 0 w 3159"/>
              <a:gd name="T25" fmla="*/ 0 h 1444"/>
              <a:gd name="T26" fmla="*/ 3159 w 3159"/>
              <a:gd name="T27" fmla="*/ 1444 h 1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3159" h="1444">
                <a:moveTo>
                  <a:pt x="104" y="638"/>
                </a:moveTo>
                <a:cubicBezTo>
                  <a:pt x="118" y="668"/>
                  <a:pt x="410" y="460"/>
                  <a:pt x="434" y="486"/>
                </a:cubicBezTo>
                <a:cubicBezTo>
                  <a:pt x="469" y="523"/>
                  <a:pt x="1286" y="243"/>
                  <a:pt x="1308" y="293"/>
                </a:cubicBezTo>
                <a:cubicBezTo>
                  <a:pt x="1330" y="346"/>
                  <a:pt x="2460" y="0"/>
                  <a:pt x="2620" y="14"/>
                </a:cubicBezTo>
                <a:cubicBezTo>
                  <a:pt x="2780" y="28"/>
                  <a:pt x="2680" y="368"/>
                  <a:pt x="2677" y="420"/>
                </a:cubicBezTo>
                <a:cubicBezTo>
                  <a:pt x="2375" y="548"/>
                  <a:pt x="3159" y="1318"/>
                  <a:pt x="2191" y="723"/>
                </a:cubicBezTo>
                <a:cubicBezTo>
                  <a:pt x="2106" y="853"/>
                  <a:pt x="1571" y="1306"/>
                  <a:pt x="1388" y="1407"/>
                </a:cubicBezTo>
                <a:cubicBezTo>
                  <a:pt x="1041" y="1444"/>
                  <a:pt x="715" y="1338"/>
                  <a:pt x="515" y="1308"/>
                </a:cubicBezTo>
                <a:cubicBezTo>
                  <a:pt x="322" y="1267"/>
                  <a:pt x="310" y="1228"/>
                  <a:pt x="231" y="1162"/>
                </a:cubicBezTo>
                <a:cubicBezTo>
                  <a:pt x="152" y="1096"/>
                  <a:pt x="61" y="1009"/>
                  <a:pt x="38" y="911"/>
                </a:cubicBezTo>
                <a:cubicBezTo>
                  <a:pt x="0" y="864"/>
                  <a:pt x="85" y="629"/>
                  <a:pt x="94" y="571"/>
                </a:cubicBezTo>
                <a:cubicBezTo>
                  <a:pt x="105" y="526"/>
                  <a:pt x="316" y="595"/>
                  <a:pt x="104" y="638"/>
                </a:cubicBezTo>
                <a:close/>
              </a:path>
            </a:pathLst>
          </a:custGeom>
          <a:solidFill>
            <a:srgbClr val="FFCC99">
              <a:alpha val="50000"/>
            </a:srgbClr>
          </a:solidFill>
          <a:ln w="9525">
            <a:noFill/>
            <a:round/>
            <a:headEnd/>
            <a:tailEnd/>
          </a:ln>
          <a:effectLst/>
        </p:spPr>
        <p:txBody>
          <a:bodyPr wrap="none" anchor="ctr"/>
          <a:lstStyle/>
          <a:p>
            <a:endParaRPr lang="fo-FO"/>
          </a:p>
        </p:txBody>
      </p:sp>
      <p:sp>
        <p:nvSpPr>
          <p:cNvPr id="48141" name="Text Box 13"/>
          <p:cNvSpPr txBox="1">
            <a:spLocks noChangeArrowheads="1"/>
          </p:cNvSpPr>
          <p:nvPr/>
        </p:nvSpPr>
        <p:spPr bwMode="auto">
          <a:xfrm>
            <a:off x="2557463" y="4365625"/>
            <a:ext cx="538162" cy="306388"/>
          </a:xfrm>
          <a:prstGeom prst="rect">
            <a:avLst/>
          </a:prstGeom>
          <a:no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400">
                <a:solidFill>
                  <a:srgbClr val="FFFFFF"/>
                </a:solidFill>
                <a:latin typeface="Arial Black" pitchFamily="34" charset="0"/>
              </a:rPr>
              <a:t>juni</a:t>
            </a:r>
          </a:p>
        </p:txBody>
      </p:sp>
      <p:sp>
        <p:nvSpPr>
          <p:cNvPr id="48142" name="Text Box 14"/>
          <p:cNvSpPr txBox="1">
            <a:spLocks noChangeArrowheads="1"/>
          </p:cNvSpPr>
          <p:nvPr/>
        </p:nvSpPr>
        <p:spPr bwMode="auto">
          <a:xfrm>
            <a:off x="1189038" y="4292600"/>
            <a:ext cx="538162" cy="306388"/>
          </a:xfrm>
          <a:prstGeom prst="rect">
            <a:avLst/>
          </a:prstGeom>
          <a:no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400">
                <a:solidFill>
                  <a:srgbClr val="FFFFFF"/>
                </a:solidFill>
                <a:latin typeface="Arial Black" pitchFamily="34" charset="0"/>
              </a:rPr>
              <a:t>juni</a:t>
            </a:r>
          </a:p>
        </p:txBody>
      </p:sp>
      <p:sp>
        <p:nvSpPr>
          <p:cNvPr id="48143" name="Text Box 15"/>
          <p:cNvSpPr txBox="1">
            <a:spLocks noChangeArrowheads="1"/>
          </p:cNvSpPr>
          <p:nvPr/>
        </p:nvSpPr>
        <p:spPr bwMode="auto">
          <a:xfrm>
            <a:off x="1331913" y="3860800"/>
            <a:ext cx="1073150" cy="306388"/>
          </a:xfrm>
          <a:prstGeom prst="rect">
            <a:avLst/>
          </a:prstGeom>
          <a:no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400">
                <a:solidFill>
                  <a:srgbClr val="FFFFFF"/>
                </a:solidFill>
                <a:latin typeface="Arial Black" pitchFamily="34" charset="0"/>
              </a:rPr>
              <a:t>juli - aug.</a:t>
            </a:r>
          </a:p>
        </p:txBody>
      </p:sp>
      <p:sp>
        <p:nvSpPr>
          <p:cNvPr id="48144" name="Text Box 16"/>
          <p:cNvSpPr txBox="1">
            <a:spLocks noChangeArrowheads="1"/>
          </p:cNvSpPr>
          <p:nvPr/>
        </p:nvSpPr>
        <p:spPr bwMode="auto">
          <a:xfrm>
            <a:off x="2700338" y="3789363"/>
            <a:ext cx="1131887" cy="306387"/>
          </a:xfrm>
          <a:prstGeom prst="rect">
            <a:avLst/>
          </a:prstGeom>
          <a:no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400">
                <a:solidFill>
                  <a:srgbClr val="FFFFFF"/>
                </a:solidFill>
                <a:latin typeface="Arial Black" pitchFamily="34" charset="0"/>
              </a:rPr>
              <a:t>juni - aug.</a:t>
            </a:r>
          </a:p>
        </p:txBody>
      </p:sp>
      <p:sp>
        <p:nvSpPr>
          <p:cNvPr id="48145" name="Text Box 17"/>
          <p:cNvSpPr txBox="1">
            <a:spLocks noChangeArrowheads="1"/>
          </p:cNvSpPr>
          <p:nvPr/>
        </p:nvSpPr>
        <p:spPr bwMode="auto">
          <a:xfrm>
            <a:off x="3635375" y="3357563"/>
            <a:ext cx="477838" cy="306387"/>
          </a:xfrm>
          <a:prstGeom prst="rect">
            <a:avLst/>
          </a:prstGeom>
          <a:no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400">
                <a:solidFill>
                  <a:srgbClr val="FFFFFF"/>
                </a:solidFill>
                <a:latin typeface="Arial Black" pitchFamily="34" charset="0"/>
              </a:rPr>
              <a:t>juli</a:t>
            </a:r>
          </a:p>
        </p:txBody>
      </p:sp>
      <p:sp>
        <p:nvSpPr>
          <p:cNvPr id="48146" name="Text Box 18"/>
          <p:cNvSpPr txBox="1">
            <a:spLocks noChangeArrowheads="1"/>
          </p:cNvSpPr>
          <p:nvPr/>
        </p:nvSpPr>
        <p:spPr bwMode="auto">
          <a:xfrm>
            <a:off x="1981200" y="4581525"/>
            <a:ext cx="538163" cy="306388"/>
          </a:xfrm>
          <a:prstGeom prst="rect">
            <a:avLst/>
          </a:prstGeom>
          <a:no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400">
                <a:solidFill>
                  <a:srgbClr val="FFFFFF"/>
                </a:solidFill>
                <a:latin typeface="Arial Black" pitchFamily="34" charset="0"/>
              </a:rPr>
              <a:t>juni</a:t>
            </a:r>
          </a:p>
        </p:txBody>
      </p:sp>
      <p:sp>
        <p:nvSpPr>
          <p:cNvPr id="48147" name="Line 19"/>
          <p:cNvSpPr>
            <a:spLocks noChangeShapeType="1"/>
          </p:cNvSpPr>
          <p:nvPr/>
        </p:nvSpPr>
        <p:spPr bwMode="auto">
          <a:xfrm flipH="1">
            <a:off x="3490913" y="2493963"/>
            <a:ext cx="2884487" cy="1295400"/>
          </a:xfrm>
          <a:prstGeom prst="line">
            <a:avLst/>
          </a:prstGeom>
          <a:noFill/>
          <a:ln w="19080">
            <a:solidFill>
              <a:srgbClr val="FF0000"/>
            </a:solidFill>
            <a:miter lim="800000"/>
            <a:headEnd/>
            <a:tailEnd type="triangle" w="med" len="med"/>
          </a:ln>
          <a:effectLst/>
        </p:spPr>
        <p:txBody>
          <a:bodyPr/>
          <a:lstStyle/>
          <a:p>
            <a:endParaRPr lang="fo-FO"/>
          </a:p>
        </p:txBody>
      </p:sp>
      <p:sp>
        <p:nvSpPr>
          <p:cNvPr id="48148" name="Line 20"/>
          <p:cNvSpPr>
            <a:spLocks noChangeShapeType="1"/>
          </p:cNvSpPr>
          <p:nvPr/>
        </p:nvSpPr>
        <p:spPr bwMode="auto">
          <a:xfrm flipH="1" flipV="1">
            <a:off x="4786313" y="3932238"/>
            <a:ext cx="1587500" cy="1946275"/>
          </a:xfrm>
          <a:prstGeom prst="line">
            <a:avLst/>
          </a:prstGeom>
          <a:noFill/>
          <a:ln w="19080">
            <a:solidFill>
              <a:srgbClr val="FF0000"/>
            </a:solidFill>
            <a:miter lim="800000"/>
            <a:headEnd/>
            <a:tailEnd type="triangle" w="med" len="med"/>
          </a:ln>
          <a:effectLst/>
        </p:spPr>
        <p:txBody>
          <a:bodyPr/>
          <a:lstStyle/>
          <a:p>
            <a:endParaRPr lang="fo-FO"/>
          </a:p>
        </p:txBody>
      </p:sp>
      <p:sp>
        <p:nvSpPr>
          <p:cNvPr id="48149" name="AutoShape 21"/>
          <p:cNvSpPr>
            <a:spLocks noChangeArrowheads="1"/>
          </p:cNvSpPr>
          <p:nvPr/>
        </p:nvSpPr>
        <p:spPr bwMode="auto">
          <a:xfrm>
            <a:off x="684213" y="3429000"/>
            <a:ext cx="3167062" cy="1584325"/>
          </a:xfrm>
          <a:custGeom>
            <a:avLst/>
            <a:gdLst>
              <a:gd name="T0" fmla="*/ 0 w 1372"/>
              <a:gd name="T1" fmla="*/ 485 h 670"/>
              <a:gd name="T2" fmla="*/ 52 w 1372"/>
              <a:gd name="T3" fmla="*/ 413 h 670"/>
              <a:gd name="T4" fmla="*/ 420 w 1372"/>
              <a:gd name="T5" fmla="*/ 224 h 670"/>
              <a:gd name="T6" fmla="*/ 859 w 1372"/>
              <a:gd name="T7" fmla="*/ 0 h 670"/>
              <a:gd name="T8" fmla="*/ 1228 w 1372"/>
              <a:gd name="T9" fmla="*/ 68 h 670"/>
              <a:gd name="T10" fmla="*/ 1365 w 1372"/>
              <a:gd name="T11" fmla="*/ 147 h 670"/>
              <a:gd name="T12" fmla="*/ 1372 w 1372"/>
              <a:gd name="T13" fmla="*/ 233 h 670"/>
              <a:gd name="T14" fmla="*/ 1257 w 1372"/>
              <a:gd name="T15" fmla="*/ 336 h 670"/>
              <a:gd name="T16" fmla="*/ 1034 w 1372"/>
              <a:gd name="T17" fmla="*/ 512 h 670"/>
              <a:gd name="T18" fmla="*/ 921 w 1372"/>
              <a:gd name="T19" fmla="*/ 641 h 670"/>
              <a:gd name="T20" fmla="*/ 561 w 1372"/>
              <a:gd name="T21" fmla="*/ 670 h 670"/>
              <a:gd name="T22" fmla="*/ 420 w 1372"/>
              <a:gd name="T23" fmla="*/ 663 h 670"/>
              <a:gd name="T24" fmla="*/ 206 w 1372"/>
              <a:gd name="T25" fmla="*/ 663 h 670"/>
              <a:gd name="T26" fmla="*/ 0 w 1372"/>
              <a:gd name="T27" fmla="*/ 603 h 670"/>
              <a:gd name="T28" fmla="*/ 0 w 1372"/>
              <a:gd name="T29" fmla="*/ 0 h 670"/>
              <a:gd name="T30" fmla="*/ 1372 w 1372"/>
              <a:gd name="T31" fmla="*/ 67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1372" h="670">
                <a:moveTo>
                  <a:pt x="0" y="485"/>
                </a:moveTo>
                <a:lnTo>
                  <a:pt x="52" y="413"/>
                </a:lnTo>
                <a:lnTo>
                  <a:pt x="420" y="224"/>
                </a:lnTo>
                <a:lnTo>
                  <a:pt x="859" y="0"/>
                </a:lnTo>
                <a:lnTo>
                  <a:pt x="1228" y="68"/>
                </a:lnTo>
                <a:lnTo>
                  <a:pt x="1365" y="147"/>
                </a:lnTo>
                <a:lnTo>
                  <a:pt x="1372" y="233"/>
                </a:lnTo>
                <a:lnTo>
                  <a:pt x="1257" y="336"/>
                </a:lnTo>
                <a:lnTo>
                  <a:pt x="1034" y="512"/>
                </a:lnTo>
                <a:lnTo>
                  <a:pt x="921" y="641"/>
                </a:lnTo>
                <a:lnTo>
                  <a:pt x="561" y="670"/>
                </a:lnTo>
                <a:lnTo>
                  <a:pt x="420" y="663"/>
                </a:lnTo>
                <a:lnTo>
                  <a:pt x="206" y="663"/>
                </a:lnTo>
                <a:lnTo>
                  <a:pt x="0" y="603"/>
                </a:lnTo>
              </a:path>
            </a:pathLst>
          </a:custGeom>
          <a:noFill/>
          <a:ln w="19080">
            <a:solidFill>
              <a:srgbClr val="F9176D"/>
            </a:solidFill>
            <a:round/>
            <a:headEnd/>
            <a:tailEnd/>
          </a:ln>
          <a:effectLst/>
        </p:spPr>
        <p:txBody>
          <a:bodyPr wrap="none" anchor="ctr"/>
          <a:lstStyle/>
          <a:p>
            <a:endParaRPr lang="fo-FO"/>
          </a:p>
        </p:txBody>
      </p:sp>
      <p:sp>
        <p:nvSpPr>
          <p:cNvPr id="48150" name="Line 22"/>
          <p:cNvSpPr>
            <a:spLocks noChangeShapeType="1"/>
          </p:cNvSpPr>
          <p:nvPr/>
        </p:nvSpPr>
        <p:spPr bwMode="auto">
          <a:xfrm>
            <a:off x="611188" y="1655763"/>
            <a:ext cx="215900" cy="1587"/>
          </a:xfrm>
          <a:prstGeom prst="line">
            <a:avLst/>
          </a:prstGeom>
          <a:noFill/>
          <a:ln w="28440">
            <a:solidFill>
              <a:srgbClr val="FF00FF"/>
            </a:solidFill>
            <a:miter lim="800000"/>
            <a:headEnd/>
            <a:tailEnd/>
          </a:ln>
          <a:effectLst/>
        </p:spPr>
        <p:txBody>
          <a:bodyPr/>
          <a:lstStyle/>
          <a:p>
            <a:endParaRPr lang="fo-FO"/>
          </a:p>
        </p:txBody>
      </p:sp>
      <p:sp>
        <p:nvSpPr>
          <p:cNvPr id="48151" name="Text Box 23"/>
          <p:cNvSpPr txBox="1">
            <a:spLocks noChangeArrowheads="1"/>
          </p:cNvSpPr>
          <p:nvPr/>
        </p:nvSpPr>
        <p:spPr bwMode="auto">
          <a:xfrm>
            <a:off x="865188" y="1558925"/>
            <a:ext cx="1211262" cy="215900"/>
          </a:xfrm>
          <a:prstGeom prst="rect">
            <a:avLst/>
          </a:prstGeom>
          <a:solidFill>
            <a:srgbClr val="FFFFFF">
              <a:alpha val="50000"/>
            </a:srgbClr>
          </a:solidFill>
          <a:ln w="9525">
            <a:noFill/>
            <a:round/>
            <a:headEnd/>
            <a:tailEnd/>
          </a:ln>
          <a:effec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9176D"/>
                </a:solidFill>
                <a:latin typeface="Arial Black" pitchFamily="34" charset="0"/>
              </a:rPr>
              <a:t>Føroyska sjómarki</a:t>
            </a:r>
          </a:p>
        </p:txBody>
      </p:sp>
      <p:sp>
        <p:nvSpPr>
          <p:cNvPr id="25" name="Pladsholder til dato 24"/>
          <p:cNvSpPr>
            <a:spLocks noGrp="1"/>
          </p:cNvSpPr>
          <p:nvPr>
            <p:ph type="dt" idx="10"/>
          </p:nvPr>
        </p:nvSpPr>
        <p:spPr/>
        <p:txBody>
          <a:bodyPr/>
          <a:lstStyle/>
          <a:p>
            <a:r>
              <a:rPr lang="fo-FO" smtClean="0"/>
              <a:t>17-08-2009</a:t>
            </a: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afterEffect">
                                  <p:stCondLst>
                                    <p:cond delay="0"/>
                                  </p:stCondLst>
                                  <p:childTnLst>
                                    <p:set>
                                      <p:cBhvr additive="repl">
                                        <p:cTn id="6" dur="1" fill="hold">
                                          <p:stCondLst>
                                            <p:cond delay="0"/>
                                          </p:stCondLst>
                                        </p:cTn>
                                        <p:tgtEl>
                                          <p:spTgt spid="48133"/>
                                        </p:tgtEl>
                                        <p:attrNameLst>
                                          <p:attrName>style.visibility</p:attrName>
                                        </p:attrNameLst>
                                      </p:cBhvr>
                                      <p:to>
                                        <p:strVal val="visible"/>
                                      </p:to>
                                    </p:set>
                                    <p:anim calcmode="lin" valueType="num">
                                      <p:cBhvr>
                                        <p:cTn id="7" dur="500" fill="hold"/>
                                        <p:tgtEl>
                                          <p:spTgt spid="48133"/>
                                        </p:tgtEl>
                                        <p:attrNameLst>
                                          <p:attrName>ppt_x</p:attrName>
                                        </p:attrNameLst>
                                      </p:cBhvr>
                                      <p:tavLst>
                                        <p:tav tm="100000">
                                          <p:val>
                                            <p:strVal val="#ppt_x"/>
                                          </p:val>
                                        </p:tav>
                                        <p:tav>
                                          <p:val>
                                            <p:strVal val="#ppt_x"/>
                                          </p:val>
                                        </p:tav>
                                      </p:tavLst>
                                    </p:anim>
                                    <p:anim calcmode="lin" valueType="num">
                                      <p:cBhvr>
                                        <p:cTn id="8" dur="500" fill="hold"/>
                                        <p:tgtEl>
                                          <p:spTgt spid="48133"/>
                                        </p:tgtEl>
                                        <p:attrNameLst>
                                          <p:attrName>ppt_y</p:attrName>
                                        </p:attrNameLst>
                                      </p:cBhvr>
                                      <p:tavLst>
                                        <p:tav tm="100000">
                                          <p:val>
                                            <p:strVal val="1+#ppt_h/2"/>
                                          </p:val>
                                        </p:tav>
                                        <p:tav>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additive="repl">
                                        <p:cTn id="11" dur="1" fill="hold">
                                          <p:stCondLst>
                                            <p:cond delay="0"/>
                                          </p:stCondLst>
                                        </p:cTn>
                                        <p:tgtEl>
                                          <p:spTgt spid="48134"/>
                                        </p:tgtEl>
                                        <p:attrNameLst>
                                          <p:attrName>style.visibility</p:attrName>
                                        </p:attrNameLst>
                                      </p:cBhvr>
                                      <p:to>
                                        <p:strVal val="visible"/>
                                      </p:to>
                                    </p:set>
                                    <p:anim calcmode="lin" valueType="num">
                                      <p:cBhvr>
                                        <p:cTn id="12" dur="500" fill="hold"/>
                                        <p:tgtEl>
                                          <p:spTgt spid="48134"/>
                                        </p:tgtEl>
                                        <p:attrNameLst>
                                          <p:attrName>ppt_x</p:attrName>
                                        </p:attrNameLst>
                                      </p:cBhvr>
                                      <p:tavLst>
                                        <p:tav tm="100000">
                                          <p:val>
                                            <p:strVal val="#ppt_x"/>
                                          </p:val>
                                        </p:tav>
                                        <p:tav>
                                          <p:val>
                                            <p:strVal val="#ppt_x"/>
                                          </p:val>
                                        </p:tav>
                                      </p:tavLst>
                                    </p:anim>
                                    <p:anim calcmode="lin" valueType="num">
                                      <p:cBhvr>
                                        <p:cTn id="13" dur="500" fill="hold"/>
                                        <p:tgtEl>
                                          <p:spTgt spid="48134"/>
                                        </p:tgtEl>
                                        <p:attrNameLst>
                                          <p:attrName>ppt_y</p:attrName>
                                        </p:attrNameLst>
                                      </p:cBhvr>
                                      <p:tavLst>
                                        <p:tav tm="100000">
                                          <p:val>
                                            <p:strVal val="1+#ppt_h/2"/>
                                          </p:val>
                                        </p:tav>
                                        <p:tav>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additive="repl">
                                        <p:cTn id="16" dur="1" fill="hold">
                                          <p:stCondLst>
                                            <p:cond delay="0"/>
                                          </p:stCondLst>
                                        </p:cTn>
                                        <p:tgtEl>
                                          <p:spTgt spid="48135"/>
                                        </p:tgtEl>
                                        <p:attrNameLst>
                                          <p:attrName>style.visibility</p:attrName>
                                        </p:attrNameLst>
                                      </p:cBhvr>
                                      <p:to>
                                        <p:strVal val="visible"/>
                                      </p:to>
                                    </p:set>
                                    <p:anim calcmode="lin" valueType="num">
                                      <p:cBhvr>
                                        <p:cTn id="17" dur="500" fill="hold"/>
                                        <p:tgtEl>
                                          <p:spTgt spid="48135"/>
                                        </p:tgtEl>
                                        <p:attrNameLst>
                                          <p:attrName>ppt_x</p:attrName>
                                        </p:attrNameLst>
                                      </p:cBhvr>
                                      <p:tavLst>
                                        <p:tav tm="100000">
                                          <p:val>
                                            <p:strVal val="#ppt_x"/>
                                          </p:val>
                                        </p:tav>
                                        <p:tav>
                                          <p:val>
                                            <p:strVal val="#ppt_x"/>
                                          </p:val>
                                        </p:tav>
                                      </p:tavLst>
                                    </p:anim>
                                    <p:anim calcmode="lin" valueType="num">
                                      <p:cBhvr>
                                        <p:cTn id="18" dur="500" fill="hold"/>
                                        <p:tgtEl>
                                          <p:spTgt spid="48135"/>
                                        </p:tgtEl>
                                        <p:attrNameLst>
                                          <p:attrName>ppt_y</p:attrName>
                                        </p:attrNameLst>
                                      </p:cBhvr>
                                      <p:tavLst>
                                        <p:tav tm="100000">
                                          <p:val>
                                            <p:strVal val="1+#ppt_h/2"/>
                                          </p:val>
                                        </p:tav>
                                        <p:tav>
                                          <p:val>
                                            <p:strVal val="#ppt_y"/>
                                          </p:val>
                                        </p:tav>
                                      </p:tavLst>
                                    </p:anim>
                                  </p:childTnLst>
                                </p:cTn>
                              </p:par>
                              <p:par>
                                <p:cTn id="19" presetID="2" presetClass="entr" presetSubtype="4" fill="hold" grpId="0" nodeType="withEffect">
                                  <p:stCondLst>
                                    <p:cond delay="0"/>
                                  </p:stCondLst>
                                  <p:childTnLst>
                                    <p:set>
                                      <p:cBhvr additive="repl">
                                        <p:cTn id="20" dur="1" fill="hold">
                                          <p:stCondLst>
                                            <p:cond delay="0"/>
                                          </p:stCondLst>
                                        </p:cTn>
                                        <p:tgtEl>
                                          <p:spTgt spid="48150"/>
                                        </p:tgtEl>
                                        <p:attrNameLst>
                                          <p:attrName>style.visibility</p:attrName>
                                        </p:attrNameLst>
                                      </p:cBhvr>
                                      <p:to>
                                        <p:strVal val="visible"/>
                                      </p:to>
                                    </p:set>
                                    <p:anim calcmode="lin" valueType="num">
                                      <p:cBhvr>
                                        <p:cTn id="21" dur="500" fill="hold"/>
                                        <p:tgtEl>
                                          <p:spTgt spid="48150"/>
                                        </p:tgtEl>
                                        <p:attrNameLst>
                                          <p:attrName>ppt_x</p:attrName>
                                        </p:attrNameLst>
                                      </p:cBhvr>
                                      <p:tavLst>
                                        <p:tav tm="100000">
                                          <p:val>
                                            <p:strVal val="#ppt_x"/>
                                          </p:val>
                                        </p:tav>
                                        <p:tav>
                                          <p:val>
                                            <p:strVal val="#ppt_x"/>
                                          </p:val>
                                        </p:tav>
                                      </p:tavLst>
                                    </p:anim>
                                    <p:anim calcmode="lin" valueType="num">
                                      <p:cBhvr>
                                        <p:cTn id="22" dur="500" fill="hold"/>
                                        <p:tgtEl>
                                          <p:spTgt spid="48150"/>
                                        </p:tgtEl>
                                        <p:attrNameLst>
                                          <p:attrName>ppt_y</p:attrName>
                                        </p:attrNameLst>
                                      </p:cBhvr>
                                      <p:tavLst>
                                        <p:tav tm="100000">
                                          <p:val>
                                            <p:strVal val="1+#ppt_h/2"/>
                                          </p:val>
                                        </p:tav>
                                        <p:tav>
                                          <p:val>
                                            <p:strVal val="#ppt_y"/>
                                          </p:val>
                                        </p:tav>
                                      </p:tavLst>
                                    </p:anim>
                                  </p:childTnLst>
                                </p:cTn>
                              </p:par>
                              <p:par>
                                <p:cTn id="23" presetID="2" presetClass="entr" presetSubtype="4" fill="hold" nodeType="withEffect">
                                  <p:stCondLst>
                                    <p:cond delay="0"/>
                                  </p:stCondLst>
                                  <p:childTnLst>
                                    <p:set>
                                      <p:cBhvr additive="repl">
                                        <p:cTn id="24" dur="1" fill="hold">
                                          <p:stCondLst>
                                            <p:cond delay="0"/>
                                          </p:stCondLst>
                                        </p:cTn>
                                        <p:tgtEl>
                                          <p:spTgt spid="48151"/>
                                        </p:tgtEl>
                                        <p:attrNameLst>
                                          <p:attrName>style.visibility</p:attrName>
                                        </p:attrNameLst>
                                      </p:cBhvr>
                                      <p:to>
                                        <p:strVal val="visible"/>
                                      </p:to>
                                    </p:set>
                                    <p:anim calcmode="lin" valueType="num">
                                      <p:cBhvr>
                                        <p:cTn id="25" dur="500" fill="hold"/>
                                        <p:tgtEl>
                                          <p:spTgt spid="48151"/>
                                        </p:tgtEl>
                                        <p:attrNameLst>
                                          <p:attrName>ppt_x</p:attrName>
                                        </p:attrNameLst>
                                      </p:cBhvr>
                                      <p:tavLst>
                                        <p:tav tm="100000">
                                          <p:val>
                                            <p:strVal val="#ppt_x"/>
                                          </p:val>
                                        </p:tav>
                                        <p:tav>
                                          <p:val>
                                            <p:strVal val="#ppt_x"/>
                                          </p:val>
                                        </p:tav>
                                      </p:tavLst>
                                    </p:anim>
                                    <p:anim calcmode="lin" valueType="num">
                                      <p:cBhvr>
                                        <p:cTn id="26" dur="500" fill="hold"/>
                                        <p:tgtEl>
                                          <p:spTgt spid="48151"/>
                                        </p:tgtEl>
                                        <p:attrNameLst>
                                          <p:attrName>ppt_y</p:attrName>
                                        </p:attrNameLst>
                                      </p:cBhvr>
                                      <p:tavLst>
                                        <p:tav tm="100000">
                                          <p:val>
                                            <p:strVal val="1+#ppt_h/2"/>
                                          </p:val>
                                        </p:tav>
                                        <p:tav>
                                          <p:val>
                                            <p:strVal val="#ppt_y"/>
                                          </p:val>
                                        </p:tav>
                                      </p:tavLst>
                                    </p:anim>
                                  </p:childTnLst>
                                </p:cTn>
                              </p:par>
                              <p:par>
                                <p:cTn id="27" presetID="2" presetClass="entr" presetSubtype="4" fill="hold" grpId="0" nodeType="withEffect">
                                  <p:stCondLst>
                                    <p:cond delay="0"/>
                                  </p:stCondLst>
                                  <p:childTnLst>
                                    <p:set>
                                      <p:cBhvr additive="repl">
                                        <p:cTn id="28" dur="1" fill="hold">
                                          <p:stCondLst>
                                            <p:cond delay="0"/>
                                          </p:stCondLst>
                                        </p:cTn>
                                        <p:tgtEl>
                                          <p:spTgt spid="48149"/>
                                        </p:tgtEl>
                                        <p:attrNameLst>
                                          <p:attrName>style.visibility</p:attrName>
                                        </p:attrNameLst>
                                      </p:cBhvr>
                                      <p:to>
                                        <p:strVal val="visible"/>
                                      </p:to>
                                    </p:set>
                                    <p:anim calcmode="lin" valueType="num">
                                      <p:cBhvr>
                                        <p:cTn id="29" dur="500" fill="hold"/>
                                        <p:tgtEl>
                                          <p:spTgt spid="48149"/>
                                        </p:tgtEl>
                                        <p:attrNameLst>
                                          <p:attrName>ppt_x</p:attrName>
                                        </p:attrNameLst>
                                      </p:cBhvr>
                                      <p:tavLst>
                                        <p:tav tm="100000">
                                          <p:val>
                                            <p:strVal val="#ppt_x"/>
                                          </p:val>
                                        </p:tav>
                                        <p:tav>
                                          <p:val>
                                            <p:strVal val="#ppt_x"/>
                                          </p:val>
                                        </p:tav>
                                      </p:tavLst>
                                    </p:anim>
                                    <p:anim calcmode="lin" valueType="num">
                                      <p:cBhvr>
                                        <p:cTn id="30" dur="500" fill="hold"/>
                                        <p:tgtEl>
                                          <p:spTgt spid="48149"/>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9" grpId="0" animBg="1"/>
      <p:bldP spid="4815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40458C"/>
              </a:solidFill>
            </a:endParaRPr>
          </a:p>
        </p:txBody>
      </p:sp>
      <p:sp>
        <p:nvSpPr>
          <p:cNvPr id="49154"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49155" name="Text Box 3"/>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30655D6-C870-4AEE-B604-73F757474DBB}"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48</a:t>
            </a:fld>
            <a:endParaRPr lang="da-DK" sz="1400">
              <a:solidFill>
                <a:srgbClr val="40458C"/>
              </a:solidFill>
            </a:endParaRPr>
          </a:p>
        </p:txBody>
      </p:sp>
      <p:pic>
        <p:nvPicPr>
          <p:cNvPr id="49156" name="Picture 4"/>
          <p:cNvPicPr>
            <a:picLocks noChangeAspect="1" noChangeArrowheads="1"/>
          </p:cNvPicPr>
          <p:nvPr/>
        </p:nvPicPr>
        <p:blipFill>
          <a:blip r:embed="rId3" cstate="print"/>
          <a:srcRect/>
          <a:stretch>
            <a:fillRect/>
          </a:stretch>
        </p:blipFill>
        <p:spPr bwMode="auto">
          <a:xfrm>
            <a:off x="323850" y="1557338"/>
            <a:ext cx="4029075" cy="4751387"/>
          </a:xfrm>
          <a:prstGeom prst="rect">
            <a:avLst/>
          </a:prstGeom>
          <a:noFill/>
          <a:ln w="9525">
            <a:noFill/>
            <a:round/>
            <a:headEnd/>
            <a:tailEnd/>
          </a:ln>
          <a:effectLst/>
        </p:spPr>
      </p:pic>
      <p:sp>
        <p:nvSpPr>
          <p:cNvPr id="49157" name="AutoShape 5"/>
          <p:cNvSpPr>
            <a:spLocks noChangeArrowheads="1"/>
          </p:cNvSpPr>
          <p:nvPr/>
        </p:nvSpPr>
        <p:spPr bwMode="auto">
          <a:xfrm>
            <a:off x="34925" y="1468438"/>
            <a:ext cx="4513263" cy="5345112"/>
          </a:xfrm>
          <a:custGeom>
            <a:avLst/>
            <a:gdLst>
              <a:gd name="T0" fmla="*/ 178 w 2843"/>
              <a:gd name="T1" fmla="*/ 623 h 3367"/>
              <a:gd name="T2" fmla="*/ 441 w 2843"/>
              <a:gd name="T3" fmla="*/ 513 h 3367"/>
              <a:gd name="T4" fmla="*/ 1159 w 2843"/>
              <a:gd name="T5" fmla="*/ 384 h 3367"/>
              <a:gd name="T6" fmla="*/ 2598 w 2843"/>
              <a:gd name="T7" fmla="*/ 76 h 3367"/>
              <a:gd name="T8" fmla="*/ 2825 w 2843"/>
              <a:gd name="T9" fmla="*/ 373 h 3367"/>
              <a:gd name="T10" fmla="*/ 2085 w 2843"/>
              <a:gd name="T11" fmla="*/ 1365 h 3367"/>
              <a:gd name="T12" fmla="*/ 1403 w 2843"/>
              <a:gd name="T13" fmla="*/ 1478 h 3367"/>
              <a:gd name="T14" fmla="*/ 1146 w 2843"/>
              <a:gd name="T15" fmla="*/ 1403 h 3367"/>
              <a:gd name="T16" fmla="*/ 983 w 2843"/>
              <a:gd name="T17" fmla="*/ 2767 h 3367"/>
              <a:gd name="T18" fmla="*/ 280 w 2843"/>
              <a:gd name="T19" fmla="*/ 2554 h 3367"/>
              <a:gd name="T20" fmla="*/ 371 w 2843"/>
              <a:gd name="T21" fmla="*/ 1228 h 3367"/>
              <a:gd name="T22" fmla="*/ 32 w 2843"/>
              <a:gd name="T23" fmla="*/ 907 h 3367"/>
              <a:gd name="T24" fmla="*/ 178 w 2843"/>
              <a:gd name="T25" fmla="*/ 623 h 3367"/>
              <a:gd name="T26" fmla="*/ 0 w 2843"/>
              <a:gd name="T27" fmla="*/ 0 h 3367"/>
              <a:gd name="T28" fmla="*/ 2843 w 2843"/>
              <a:gd name="T29" fmla="*/ 3367 h 3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843" h="3367">
                <a:moveTo>
                  <a:pt x="178" y="623"/>
                </a:moveTo>
                <a:cubicBezTo>
                  <a:pt x="188" y="646"/>
                  <a:pt x="422" y="494"/>
                  <a:pt x="441" y="513"/>
                </a:cubicBezTo>
                <a:cubicBezTo>
                  <a:pt x="468" y="542"/>
                  <a:pt x="1142" y="345"/>
                  <a:pt x="1159" y="384"/>
                </a:cubicBezTo>
                <a:cubicBezTo>
                  <a:pt x="1177" y="424"/>
                  <a:pt x="2376" y="5"/>
                  <a:pt x="2598" y="76"/>
                </a:cubicBezTo>
                <a:cubicBezTo>
                  <a:pt x="2697" y="0"/>
                  <a:pt x="2843" y="56"/>
                  <a:pt x="2825" y="373"/>
                </a:cubicBezTo>
                <a:cubicBezTo>
                  <a:pt x="2706" y="607"/>
                  <a:pt x="1986" y="562"/>
                  <a:pt x="2085" y="1365"/>
                </a:cubicBezTo>
                <a:cubicBezTo>
                  <a:pt x="2184" y="2168"/>
                  <a:pt x="1524" y="1528"/>
                  <a:pt x="1403" y="1478"/>
                </a:cubicBezTo>
                <a:cubicBezTo>
                  <a:pt x="1336" y="1577"/>
                  <a:pt x="1289" y="1326"/>
                  <a:pt x="1146" y="1403"/>
                </a:cubicBezTo>
                <a:cubicBezTo>
                  <a:pt x="874" y="1432"/>
                  <a:pt x="154" y="2167"/>
                  <a:pt x="983" y="2767"/>
                </a:cubicBezTo>
                <a:cubicBezTo>
                  <a:pt x="1812" y="3367"/>
                  <a:pt x="393" y="2763"/>
                  <a:pt x="280" y="2554"/>
                </a:cubicBezTo>
                <a:cubicBezTo>
                  <a:pt x="178" y="2297"/>
                  <a:pt x="412" y="1502"/>
                  <a:pt x="371" y="1228"/>
                </a:cubicBezTo>
                <a:cubicBezTo>
                  <a:pt x="342" y="1192"/>
                  <a:pt x="64" y="1008"/>
                  <a:pt x="32" y="907"/>
                </a:cubicBezTo>
                <a:cubicBezTo>
                  <a:pt x="0" y="806"/>
                  <a:pt x="148" y="682"/>
                  <a:pt x="178" y="623"/>
                </a:cubicBezTo>
                <a:close/>
              </a:path>
            </a:pathLst>
          </a:custGeom>
          <a:solidFill>
            <a:srgbClr val="FFFF99">
              <a:alpha val="50000"/>
            </a:srgbClr>
          </a:solidFill>
          <a:ln w="9525">
            <a:noFill/>
            <a:round/>
            <a:headEnd/>
            <a:tailEnd/>
          </a:ln>
          <a:effectLst/>
        </p:spPr>
        <p:txBody>
          <a:bodyPr wrap="none" anchor="ctr"/>
          <a:lstStyle/>
          <a:p>
            <a:endParaRPr lang="fo-FO"/>
          </a:p>
        </p:txBody>
      </p:sp>
      <p:sp>
        <p:nvSpPr>
          <p:cNvPr id="49158" name="Text Box 6"/>
          <p:cNvSpPr txBox="1">
            <a:spLocks noChangeArrowheads="1"/>
          </p:cNvSpPr>
          <p:nvPr/>
        </p:nvSpPr>
        <p:spPr bwMode="auto">
          <a:xfrm>
            <a:off x="152400" y="769938"/>
            <a:ext cx="8839200" cy="427037"/>
          </a:xfrm>
          <a:prstGeom prst="rect">
            <a:avLst/>
          </a:prstGeom>
          <a:noFill/>
          <a:ln w="9525">
            <a:noFill/>
            <a:round/>
            <a:headEnd/>
            <a:tailEnd/>
          </a:ln>
          <a:effectLst/>
        </p:spPr>
        <p:txBody>
          <a:bodyPr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2200">
                <a:solidFill>
                  <a:srgbClr val="FF0066"/>
                </a:solidFill>
                <a:latin typeface="Times New Roman" pitchFamily="18" charset="0"/>
              </a:rPr>
              <a:t>Hvussu er høvusferðingarmynstri fyri stammuni av makreli fyri alt árið?</a:t>
            </a:r>
          </a:p>
        </p:txBody>
      </p:sp>
      <p:sp>
        <p:nvSpPr>
          <p:cNvPr id="49159" name="Rectangle 7"/>
          <p:cNvSpPr>
            <a:spLocks noChangeArrowheads="1"/>
          </p:cNvSpPr>
          <p:nvPr/>
        </p:nvSpPr>
        <p:spPr bwMode="auto">
          <a:xfrm>
            <a:off x="2590800" y="4419600"/>
            <a:ext cx="1676400" cy="360363"/>
          </a:xfrm>
          <a:prstGeom prst="rect">
            <a:avLst/>
          </a:prstGeom>
          <a:noFill/>
          <a:ln w="9525">
            <a:noFill/>
            <a:round/>
            <a:headEnd/>
            <a:tailEnd/>
          </a:ln>
          <a:effectLst/>
        </p:spPr>
        <p:txBody>
          <a:bodyPr lIns="90000" tIns="46800" rIns="90000" bIns="46800"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600">
                <a:solidFill>
                  <a:srgbClr val="FF0066"/>
                </a:solidFill>
                <a:latin typeface="Times New Roman" pitchFamily="18" charset="0"/>
              </a:rPr>
              <a:t>Minni útbreitsla</a:t>
            </a:r>
          </a:p>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600">
                <a:solidFill>
                  <a:srgbClr val="FF0066"/>
                </a:solidFill>
                <a:latin typeface="Times New Roman" pitchFamily="18" charset="0"/>
              </a:rPr>
              <a:t>av makreli</a:t>
            </a:r>
          </a:p>
        </p:txBody>
      </p:sp>
      <p:sp>
        <p:nvSpPr>
          <p:cNvPr id="49160" name="AutoShape 8"/>
          <p:cNvSpPr>
            <a:spLocks noChangeArrowheads="1"/>
          </p:cNvSpPr>
          <p:nvPr/>
        </p:nvSpPr>
        <p:spPr bwMode="auto">
          <a:xfrm>
            <a:off x="-57150" y="1760538"/>
            <a:ext cx="3790950" cy="4700587"/>
          </a:xfrm>
          <a:custGeom>
            <a:avLst/>
            <a:gdLst>
              <a:gd name="T0" fmla="*/ 282 w 2388"/>
              <a:gd name="T1" fmla="*/ 473 h 2961"/>
              <a:gd name="T2" fmla="*/ 645 w 2388"/>
              <a:gd name="T3" fmla="*/ 402 h 2961"/>
              <a:gd name="T4" fmla="*/ 1169 w 2388"/>
              <a:gd name="T5" fmla="*/ 293 h 2961"/>
              <a:gd name="T6" fmla="*/ 2132 w 2388"/>
              <a:gd name="T7" fmla="*/ 71 h 2961"/>
              <a:gd name="T8" fmla="*/ 2289 w 2388"/>
              <a:gd name="T9" fmla="*/ 406 h 2961"/>
              <a:gd name="T10" fmla="*/ 2066 w 2388"/>
              <a:gd name="T11" fmla="*/ 1214 h 2961"/>
              <a:gd name="T12" fmla="*/ 1618 w 2388"/>
              <a:gd name="T13" fmla="*/ 1219 h 2961"/>
              <a:gd name="T14" fmla="*/ 1457 w 2388"/>
              <a:gd name="T15" fmla="*/ 1082 h 2961"/>
              <a:gd name="T16" fmla="*/ 829 w 2388"/>
              <a:gd name="T17" fmla="*/ 2361 h 2961"/>
              <a:gd name="T18" fmla="*/ 371 w 2388"/>
              <a:gd name="T19" fmla="*/ 2356 h 2961"/>
              <a:gd name="T20" fmla="*/ 438 w 2388"/>
              <a:gd name="T21" fmla="*/ 1072 h 2961"/>
              <a:gd name="T22" fmla="*/ 173 w 2388"/>
              <a:gd name="T23" fmla="*/ 718 h 2961"/>
              <a:gd name="T24" fmla="*/ 282 w 2388"/>
              <a:gd name="T25" fmla="*/ 473 h 2961"/>
              <a:gd name="T26" fmla="*/ 0 w 2388"/>
              <a:gd name="T27" fmla="*/ 0 h 2961"/>
              <a:gd name="T28" fmla="*/ 2388 w 2388"/>
              <a:gd name="T29" fmla="*/ 2961 h 2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388" h="2961">
                <a:moveTo>
                  <a:pt x="282" y="473"/>
                </a:moveTo>
                <a:cubicBezTo>
                  <a:pt x="292" y="496"/>
                  <a:pt x="626" y="383"/>
                  <a:pt x="645" y="402"/>
                </a:cubicBezTo>
                <a:cubicBezTo>
                  <a:pt x="672" y="431"/>
                  <a:pt x="1152" y="254"/>
                  <a:pt x="1169" y="293"/>
                </a:cubicBezTo>
                <a:cubicBezTo>
                  <a:pt x="1187" y="333"/>
                  <a:pt x="1910" y="0"/>
                  <a:pt x="2132" y="71"/>
                </a:cubicBezTo>
                <a:cubicBezTo>
                  <a:pt x="2388" y="85"/>
                  <a:pt x="2300" y="216"/>
                  <a:pt x="2289" y="406"/>
                </a:cubicBezTo>
                <a:cubicBezTo>
                  <a:pt x="2278" y="596"/>
                  <a:pt x="2178" y="1079"/>
                  <a:pt x="2066" y="1214"/>
                </a:cubicBezTo>
                <a:cubicBezTo>
                  <a:pt x="1884" y="1377"/>
                  <a:pt x="1739" y="1269"/>
                  <a:pt x="1618" y="1219"/>
                </a:cubicBezTo>
                <a:cubicBezTo>
                  <a:pt x="1551" y="1318"/>
                  <a:pt x="1600" y="1005"/>
                  <a:pt x="1457" y="1082"/>
                </a:cubicBezTo>
                <a:cubicBezTo>
                  <a:pt x="1185" y="1111"/>
                  <a:pt x="0" y="1761"/>
                  <a:pt x="829" y="2361"/>
                </a:cubicBezTo>
                <a:cubicBezTo>
                  <a:pt x="1658" y="2961"/>
                  <a:pt x="436" y="2571"/>
                  <a:pt x="371" y="2356"/>
                </a:cubicBezTo>
                <a:cubicBezTo>
                  <a:pt x="306" y="2141"/>
                  <a:pt x="471" y="1345"/>
                  <a:pt x="438" y="1072"/>
                </a:cubicBezTo>
                <a:cubicBezTo>
                  <a:pt x="409" y="1036"/>
                  <a:pt x="205" y="819"/>
                  <a:pt x="173" y="718"/>
                </a:cubicBezTo>
                <a:cubicBezTo>
                  <a:pt x="147" y="618"/>
                  <a:pt x="267" y="525"/>
                  <a:pt x="282" y="473"/>
                </a:cubicBezTo>
                <a:close/>
              </a:path>
            </a:pathLst>
          </a:custGeom>
          <a:solidFill>
            <a:srgbClr val="FFCC99">
              <a:alpha val="50000"/>
            </a:srgbClr>
          </a:solidFill>
          <a:ln w="9525">
            <a:noFill/>
            <a:round/>
            <a:headEnd/>
            <a:tailEnd/>
          </a:ln>
          <a:effectLst/>
        </p:spPr>
        <p:txBody>
          <a:bodyPr wrap="none" anchor="ctr"/>
          <a:lstStyle/>
          <a:p>
            <a:endParaRPr lang="fo-FO"/>
          </a:p>
        </p:txBody>
      </p:sp>
      <p:sp>
        <p:nvSpPr>
          <p:cNvPr id="49161" name="AutoShape 9"/>
          <p:cNvSpPr>
            <a:spLocks noChangeArrowheads="1"/>
          </p:cNvSpPr>
          <p:nvPr/>
        </p:nvSpPr>
        <p:spPr bwMode="auto">
          <a:xfrm>
            <a:off x="376238" y="2054225"/>
            <a:ext cx="3084512" cy="3475038"/>
          </a:xfrm>
          <a:custGeom>
            <a:avLst/>
            <a:gdLst>
              <a:gd name="T0" fmla="*/ 131 w 1943"/>
              <a:gd name="T1" fmla="*/ 288 h 2189"/>
              <a:gd name="T2" fmla="*/ 424 w 1943"/>
              <a:gd name="T3" fmla="*/ 316 h 2189"/>
              <a:gd name="T4" fmla="*/ 726 w 1943"/>
              <a:gd name="T5" fmla="*/ 250 h 2189"/>
              <a:gd name="T6" fmla="*/ 1516 w 1943"/>
              <a:gd name="T7" fmla="*/ 23 h 2189"/>
              <a:gd name="T8" fmla="*/ 1932 w 1943"/>
              <a:gd name="T9" fmla="*/ 414 h 2189"/>
              <a:gd name="T10" fmla="*/ 1876 w 1943"/>
              <a:gd name="T11" fmla="*/ 566 h 2189"/>
              <a:gd name="T12" fmla="*/ 1840 w 1943"/>
              <a:gd name="T13" fmla="*/ 930 h 2189"/>
              <a:gd name="T14" fmla="*/ 1411 w 1943"/>
              <a:gd name="T15" fmla="*/ 788 h 2189"/>
              <a:gd name="T16" fmla="*/ 1099 w 1943"/>
              <a:gd name="T17" fmla="*/ 868 h 2189"/>
              <a:gd name="T18" fmla="*/ 1009 w 1943"/>
              <a:gd name="T19" fmla="*/ 968 h 2189"/>
              <a:gd name="T20" fmla="*/ 599 w 1943"/>
              <a:gd name="T21" fmla="*/ 1123 h 2189"/>
              <a:gd name="T22" fmla="*/ 570 w 1943"/>
              <a:gd name="T23" fmla="*/ 1256 h 2189"/>
              <a:gd name="T24" fmla="*/ 717 w 1943"/>
              <a:gd name="T25" fmla="*/ 1425 h 2189"/>
              <a:gd name="T26" fmla="*/ 400 w 1943"/>
              <a:gd name="T27" fmla="*/ 1539 h 2189"/>
              <a:gd name="T28" fmla="*/ 249 w 1943"/>
              <a:gd name="T29" fmla="*/ 2115 h 2189"/>
              <a:gd name="T30" fmla="*/ 193 w 1943"/>
              <a:gd name="T31" fmla="*/ 1562 h 2189"/>
              <a:gd name="T32" fmla="*/ 263 w 1943"/>
              <a:gd name="T33" fmla="*/ 854 h 2189"/>
              <a:gd name="T34" fmla="*/ 22 w 1943"/>
              <a:gd name="T35" fmla="*/ 538 h 2189"/>
              <a:gd name="T36" fmla="*/ 131 w 1943"/>
              <a:gd name="T37" fmla="*/ 288 h 2189"/>
              <a:gd name="T38" fmla="*/ 0 w 1943"/>
              <a:gd name="T39" fmla="*/ 0 h 2189"/>
              <a:gd name="T40" fmla="*/ 1943 w 1943"/>
              <a:gd name="T41" fmla="*/ 2189 h 2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T38" t="T39" r="T40" b="T41"/>
            <a:pathLst>
              <a:path w="1943" h="2189">
                <a:moveTo>
                  <a:pt x="131" y="288"/>
                </a:moveTo>
                <a:cubicBezTo>
                  <a:pt x="230" y="297"/>
                  <a:pt x="372" y="316"/>
                  <a:pt x="424" y="316"/>
                </a:cubicBezTo>
                <a:cubicBezTo>
                  <a:pt x="476" y="316"/>
                  <a:pt x="714" y="227"/>
                  <a:pt x="726" y="250"/>
                </a:cubicBezTo>
                <a:cubicBezTo>
                  <a:pt x="1040" y="127"/>
                  <a:pt x="1467" y="0"/>
                  <a:pt x="1516" y="23"/>
                </a:cubicBezTo>
                <a:cubicBezTo>
                  <a:pt x="1565" y="46"/>
                  <a:pt x="1934" y="389"/>
                  <a:pt x="1932" y="414"/>
                </a:cubicBezTo>
                <a:cubicBezTo>
                  <a:pt x="1932" y="430"/>
                  <a:pt x="1886" y="554"/>
                  <a:pt x="1876" y="566"/>
                </a:cubicBezTo>
                <a:cubicBezTo>
                  <a:pt x="1828" y="626"/>
                  <a:pt x="1943" y="883"/>
                  <a:pt x="1840" y="930"/>
                </a:cubicBezTo>
                <a:cubicBezTo>
                  <a:pt x="1633" y="905"/>
                  <a:pt x="1528" y="952"/>
                  <a:pt x="1411" y="788"/>
                </a:cubicBezTo>
                <a:cubicBezTo>
                  <a:pt x="1294" y="623"/>
                  <a:pt x="1160" y="797"/>
                  <a:pt x="1099" y="868"/>
                </a:cubicBezTo>
                <a:cubicBezTo>
                  <a:pt x="1038" y="939"/>
                  <a:pt x="1092" y="926"/>
                  <a:pt x="1009" y="968"/>
                </a:cubicBezTo>
                <a:cubicBezTo>
                  <a:pt x="926" y="1010"/>
                  <a:pt x="672" y="1075"/>
                  <a:pt x="599" y="1123"/>
                </a:cubicBezTo>
                <a:cubicBezTo>
                  <a:pt x="526" y="1171"/>
                  <a:pt x="550" y="1206"/>
                  <a:pt x="570" y="1256"/>
                </a:cubicBezTo>
                <a:cubicBezTo>
                  <a:pt x="590" y="1306"/>
                  <a:pt x="745" y="1378"/>
                  <a:pt x="717" y="1425"/>
                </a:cubicBezTo>
                <a:cubicBezTo>
                  <a:pt x="701" y="1469"/>
                  <a:pt x="487" y="1441"/>
                  <a:pt x="400" y="1539"/>
                </a:cubicBezTo>
                <a:cubicBezTo>
                  <a:pt x="322" y="1654"/>
                  <a:pt x="283" y="2111"/>
                  <a:pt x="249" y="2115"/>
                </a:cubicBezTo>
                <a:cubicBezTo>
                  <a:pt x="145" y="2189"/>
                  <a:pt x="19" y="2123"/>
                  <a:pt x="193" y="1562"/>
                </a:cubicBezTo>
                <a:cubicBezTo>
                  <a:pt x="175" y="1350"/>
                  <a:pt x="291" y="1025"/>
                  <a:pt x="263" y="854"/>
                </a:cubicBezTo>
                <a:cubicBezTo>
                  <a:pt x="235" y="683"/>
                  <a:pt x="44" y="632"/>
                  <a:pt x="22" y="538"/>
                </a:cubicBezTo>
                <a:cubicBezTo>
                  <a:pt x="0" y="444"/>
                  <a:pt x="32" y="279"/>
                  <a:pt x="131" y="288"/>
                </a:cubicBezTo>
                <a:close/>
              </a:path>
            </a:pathLst>
          </a:custGeom>
          <a:solidFill>
            <a:srgbClr val="FF6600">
              <a:alpha val="50000"/>
            </a:srgbClr>
          </a:solidFill>
          <a:ln w="9525">
            <a:noFill/>
            <a:round/>
            <a:headEnd/>
            <a:tailEnd/>
          </a:ln>
          <a:effectLst/>
        </p:spPr>
        <p:txBody>
          <a:bodyPr wrap="none" anchor="ctr"/>
          <a:lstStyle/>
          <a:p>
            <a:endParaRPr lang="fo-FO"/>
          </a:p>
        </p:txBody>
      </p:sp>
      <p:sp>
        <p:nvSpPr>
          <p:cNvPr id="49162" name="AutoShape 10"/>
          <p:cNvSpPr>
            <a:spLocks/>
          </p:cNvSpPr>
          <p:nvPr/>
        </p:nvSpPr>
        <p:spPr bwMode="auto">
          <a:xfrm rot="4020000" flipH="1">
            <a:off x="1524794" y="4133056"/>
            <a:ext cx="388938" cy="1990725"/>
          </a:xfrm>
          <a:custGeom>
            <a:avLst/>
            <a:gdLst>
              <a:gd name="T0" fmla="*/ 1679 w 1679"/>
              <a:gd name="T1" fmla="*/ 0 h 589"/>
              <a:gd name="T2" fmla="*/ 217 w 1679"/>
              <a:gd name="T3" fmla="*/ 508 h 589"/>
              <a:gd name="T4" fmla="*/ 0 w 1679"/>
              <a:gd name="T5" fmla="*/ 589 h 589"/>
              <a:gd name="T6" fmla="*/ 0 w 1679"/>
              <a:gd name="T7" fmla="*/ 0 h 589"/>
              <a:gd name="T8" fmla="*/ 1679 w 1679"/>
              <a:gd name="T9" fmla="*/ 589 h 589"/>
            </a:gdLst>
            <a:ahLst/>
            <a:cxnLst>
              <a:cxn ang="0">
                <a:pos x="T0" y="T1"/>
              </a:cxn>
              <a:cxn ang="0">
                <a:pos x="T2" y="T3"/>
              </a:cxn>
              <a:cxn ang="0">
                <a:pos x="T4" y="T5"/>
              </a:cxn>
            </a:cxnLst>
            <a:rect l="T6" t="T7" r="T8" b="T9"/>
            <a:pathLst>
              <a:path w="1679" h="589">
                <a:moveTo>
                  <a:pt x="1679" y="0"/>
                </a:moveTo>
                <a:lnTo>
                  <a:pt x="217" y="508"/>
                </a:lnTo>
                <a:lnTo>
                  <a:pt x="0" y="589"/>
                </a:lnTo>
              </a:path>
            </a:pathLst>
          </a:custGeom>
          <a:noFill/>
          <a:ln w="19080">
            <a:solidFill>
              <a:srgbClr val="FF0000"/>
            </a:solidFill>
            <a:round/>
            <a:headEnd/>
            <a:tailEnd type="triangle" w="med" len="med"/>
          </a:ln>
          <a:effectLst/>
        </p:spPr>
        <p:txBody>
          <a:bodyPr rot="10800000" wrap="none" anchor="ctr"/>
          <a:lstStyle/>
          <a:p>
            <a:endParaRPr lang="fo-FO"/>
          </a:p>
        </p:txBody>
      </p:sp>
      <p:sp>
        <p:nvSpPr>
          <p:cNvPr id="49163" name="Text Box 11"/>
          <p:cNvSpPr txBox="1">
            <a:spLocks noChangeArrowheads="1"/>
          </p:cNvSpPr>
          <p:nvPr/>
        </p:nvSpPr>
        <p:spPr bwMode="auto">
          <a:xfrm>
            <a:off x="755650" y="2708275"/>
            <a:ext cx="792163" cy="215900"/>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FFFFF"/>
                </a:solidFill>
                <a:latin typeface="Arial Black" pitchFamily="34" charset="0"/>
              </a:rPr>
              <a:t>juli - sept.</a:t>
            </a:r>
          </a:p>
        </p:txBody>
      </p:sp>
      <p:sp>
        <p:nvSpPr>
          <p:cNvPr id="49164" name="Text Box 12"/>
          <p:cNvSpPr txBox="1">
            <a:spLocks noChangeArrowheads="1"/>
          </p:cNvSpPr>
          <p:nvPr/>
        </p:nvSpPr>
        <p:spPr bwMode="auto">
          <a:xfrm>
            <a:off x="1763713" y="2708275"/>
            <a:ext cx="792162" cy="215900"/>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FFFFF"/>
                </a:solidFill>
                <a:latin typeface="Arial Black" pitchFamily="34" charset="0"/>
              </a:rPr>
              <a:t>juli - sept.</a:t>
            </a:r>
          </a:p>
        </p:txBody>
      </p:sp>
      <p:sp>
        <p:nvSpPr>
          <p:cNvPr id="49165" name="Text Box 13"/>
          <p:cNvSpPr txBox="1">
            <a:spLocks noChangeArrowheads="1"/>
          </p:cNvSpPr>
          <p:nvPr/>
        </p:nvSpPr>
        <p:spPr bwMode="auto">
          <a:xfrm>
            <a:off x="2339975" y="2205038"/>
            <a:ext cx="352425" cy="215900"/>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FFFFF"/>
                </a:solidFill>
                <a:latin typeface="Arial Black" pitchFamily="34" charset="0"/>
              </a:rPr>
              <a:t>juli</a:t>
            </a:r>
          </a:p>
        </p:txBody>
      </p:sp>
      <p:sp>
        <p:nvSpPr>
          <p:cNvPr id="49166" name="Text Box 14"/>
          <p:cNvSpPr txBox="1">
            <a:spLocks noChangeArrowheads="1"/>
          </p:cNvSpPr>
          <p:nvPr/>
        </p:nvSpPr>
        <p:spPr bwMode="auto">
          <a:xfrm>
            <a:off x="2555875" y="3143250"/>
            <a:ext cx="863600" cy="215900"/>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FFFFF"/>
                </a:solidFill>
                <a:latin typeface="Arial Black" pitchFamily="34" charset="0"/>
              </a:rPr>
              <a:t>okt. - des</a:t>
            </a:r>
          </a:p>
        </p:txBody>
      </p:sp>
      <p:sp>
        <p:nvSpPr>
          <p:cNvPr id="49167" name="Text Box 15"/>
          <p:cNvSpPr txBox="1">
            <a:spLocks noChangeArrowheads="1"/>
          </p:cNvSpPr>
          <p:nvPr/>
        </p:nvSpPr>
        <p:spPr bwMode="auto">
          <a:xfrm rot="20040000">
            <a:off x="1835150" y="2997200"/>
            <a:ext cx="863600" cy="215900"/>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FFFFF"/>
                </a:solidFill>
                <a:latin typeface="Arial Black" pitchFamily="34" charset="0"/>
              </a:rPr>
              <a:t>jan. - des</a:t>
            </a:r>
          </a:p>
        </p:txBody>
      </p:sp>
      <p:sp>
        <p:nvSpPr>
          <p:cNvPr id="49168" name="AutoShape 16"/>
          <p:cNvSpPr>
            <a:spLocks/>
          </p:cNvSpPr>
          <p:nvPr/>
        </p:nvSpPr>
        <p:spPr bwMode="auto">
          <a:xfrm>
            <a:off x="398463" y="2419350"/>
            <a:ext cx="2963862" cy="2779713"/>
          </a:xfrm>
          <a:custGeom>
            <a:avLst/>
            <a:gdLst>
              <a:gd name="T0" fmla="*/ 1226 w 1867"/>
              <a:gd name="T1" fmla="*/ 464 h 1751"/>
              <a:gd name="T2" fmla="*/ 537 w 1867"/>
              <a:gd name="T3" fmla="*/ 860 h 1751"/>
              <a:gd name="T4" fmla="*/ 145 w 1867"/>
              <a:gd name="T5" fmla="*/ 1701 h 1751"/>
              <a:gd name="T6" fmla="*/ 423 w 1867"/>
              <a:gd name="T7" fmla="*/ 558 h 1751"/>
              <a:gd name="T8" fmla="*/ 75 w 1867"/>
              <a:gd name="T9" fmla="*/ 204 h 1751"/>
              <a:gd name="T10" fmla="*/ 873 w 1867"/>
              <a:gd name="T11" fmla="*/ 162 h 1751"/>
              <a:gd name="T12" fmla="*/ 1311 w 1867"/>
              <a:gd name="T13" fmla="*/ 1 h 1751"/>
              <a:gd name="T14" fmla="*/ 1731 w 1867"/>
              <a:gd name="T15" fmla="*/ 166 h 1751"/>
              <a:gd name="T16" fmla="*/ 1792 w 1867"/>
              <a:gd name="T17" fmla="*/ 464 h 1751"/>
              <a:gd name="T18" fmla="*/ 1283 w 1867"/>
              <a:gd name="T19" fmla="*/ 402 h 1751"/>
              <a:gd name="T20" fmla="*/ 0 w 1867"/>
              <a:gd name="T21" fmla="*/ 0 h 1751"/>
              <a:gd name="T22" fmla="*/ 1867 w 1867"/>
              <a:gd name="T23" fmla="*/ 1751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1867" h="1751">
                <a:moveTo>
                  <a:pt x="1226" y="464"/>
                </a:moveTo>
                <a:cubicBezTo>
                  <a:pt x="1111" y="530"/>
                  <a:pt x="717" y="654"/>
                  <a:pt x="537" y="860"/>
                </a:cubicBezTo>
                <a:cubicBezTo>
                  <a:pt x="357" y="1066"/>
                  <a:pt x="164" y="1751"/>
                  <a:pt x="145" y="1701"/>
                </a:cubicBezTo>
                <a:cubicBezTo>
                  <a:pt x="126" y="1651"/>
                  <a:pt x="435" y="807"/>
                  <a:pt x="423" y="558"/>
                </a:cubicBezTo>
                <a:cubicBezTo>
                  <a:pt x="411" y="309"/>
                  <a:pt x="0" y="270"/>
                  <a:pt x="75" y="204"/>
                </a:cubicBezTo>
                <a:cubicBezTo>
                  <a:pt x="150" y="138"/>
                  <a:pt x="667" y="196"/>
                  <a:pt x="873" y="162"/>
                </a:cubicBezTo>
                <a:cubicBezTo>
                  <a:pt x="1079" y="128"/>
                  <a:pt x="1168" y="0"/>
                  <a:pt x="1311" y="1"/>
                </a:cubicBezTo>
                <a:cubicBezTo>
                  <a:pt x="1454" y="2"/>
                  <a:pt x="1651" y="89"/>
                  <a:pt x="1731" y="166"/>
                </a:cubicBezTo>
                <a:cubicBezTo>
                  <a:pt x="1811" y="243"/>
                  <a:pt x="1867" y="425"/>
                  <a:pt x="1792" y="464"/>
                </a:cubicBezTo>
                <a:cubicBezTo>
                  <a:pt x="1717" y="503"/>
                  <a:pt x="1389" y="415"/>
                  <a:pt x="1283" y="402"/>
                </a:cubicBezTo>
              </a:path>
            </a:pathLst>
          </a:custGeom>
          <a:noFill/>
          <a:ln w="25560">
            <a:solidFill>
              <a:srgbClr val="FF0000"/>
            </a:solidFill>
            <a:round/>
            <a:headEnd/>
            <a:tailEnd type="triangle" w="med" len="med"/>
          </a:ln>
          <a:effectLst/>
        </p:spPr>
        <p:txBody>
          <a:bodyPr wrap="none" anchor="ctr"/>
          <a:lstStyle/>
          <a:p>
            <a:endParaRPr lang="fo-FO"/>
          </a:p>
        </p:txBody>
      </p:sp>
      <p:sp>
        <p:nvSpPr>
          <p:cNvPr id="49169" name="Text Box 17"/>
          <p:cNvSpPr txBox="1">
            <a:spLocks noChangeArrowheads="1"/>
          </p:cNvSpPr>
          <p:nvPr/>
        </p:nvSpPr>
        <p:spPr bwMode="auto">
          <a:xfrm rot="18120000">
            <a:off x="722313" y="3970338"/>
            <a:ext cx="863600" cy="215900"/>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FFFFF"/>
                </a:solidFill>
                <a:latin typeface="Arial Black" pitchFamily="34" charset="0"/>
              </a:rPr>
              <a:t>Feb - mars.</a:t>
            </a:r>
          </a:p>
        </p:txBody>
      </p:sp>
      <p:sp>
        <p:nvSpPr>
          <p:cNvPr id="49170" name="Text Box 18"/>
          <p:cNvSpPr txBox="1">
            <a:spLocks noChangeArrowheads="1"/>
          </p:cNvSpPr>
          <p:nvPr/>
        </p:nvSpPr>
        <p:spPr bwMode="auto">
          <a:xfrm rot="17160000">
            <a:off x="588962" y="3860801"/>
            <a:ext cx="504825" cy="215900"/>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FFFFF"/>
                </a:solidFill>
                <a:latin typeface="Arial Black" pitchFamily="34" charset="0"/>
              </a:rPr>
              <a:t>apríl</a:t>
            </a:r>
          </a:p>
        </p:txBody>
      </p:sp>
      <p:sp>
        <p:nvSpPr>
          <p:cNvPr id="49171" name="Text Box 19"/>
          <p:cNvSpPr txBox="1">
            <a:spLocks noChangeArrowheads="1"/>
          </p:cNvSpPr>
          <p:nvPr/>
        </p:nvSpPr>
        <p:spPr bwMode="auto">
          <a:xfrm rot="17160000">
            <a:off x="682625" y="3357563"/>
            <a:ext cx="504825" cy="215900"/>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FFFFF"/>
                </a:solidFill>
                <a:latin typeface="Arial Black" pitchFamily="34" charset="0"/>
              </a:rPr>
              <a:t>mai</a:t>
            </a:r>
          </a:p>
        </p:txBody>
      </p:sp>
      <p:sp>
        <p:nvSpPr>
          <p:cNvPr id="49172" name="Text Box 20"/>
          <p:cNvSpPr txBox="1">
            <a:spLocks noChangeArrowheads="1"/>
          </p:cNvSpPr>
          <p:nvPr/>
        </p:nvSpPr>
        <p:spPr bwMode="auto">
          <a:xfrm>
            <a:off x="2587625" y="5867400"/>
            <a:ext cx="1765300" cy="458788"/>
          </a:xfrm>
          <a:prstGeom prst="rect">
            <a:avLst/>
          </a:prstGeom>
          <a:no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F0000"/>
                </a:solidFill>
                <a:latin typeface="Arial Black" pitchFamily="34" charset="0"/>
              </a:rPr>
              <a:t>Kelda:</a:t>
            </a:r>
          </a:p>
          <a:p>
            <a:pPr algn="l">
              <a:buClr>
                <a:srgbClr val="FF0000"/>
              </a:buClr>
              <a:buFont typeface="Arial Black"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F0000"/>
                </a:solidFill>
                <a:latin typeface="Arial Black" pitchFamily="34" charset="0"/>
              </a:rPr>
              <a:t> samlað niðurstøða av</a:t>
            </a:r>
          </a:p>
          <a:p>
            <a:pPr algn="l">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F0000"/>
                </a:solidFill>
                <a:latin typeface="Arial Black" pitchFamily="34" charset="0"/>
              </a:rPr>
              <a:t>øllum keldunum í framløguni</a:t>
            </a:r>
          </a:p>
        </p:txBody>
      </p:sp>
      <p:sp>
        <p:nvSpPr>
          <p:cNvPr id="49173" name="AutoShape 21"/>
          <p:cNvSpPr>
            <a:spLocks/>
          </p:cNvSpPr>
          <p:nvPr/>
        </p:nvSpPr>
        <p:spPr bwMode="auto">
          <a:xfrm>
            <a:off x="900113" y="2501900"/>
            <a:ext cx="2336800" cy="1365250"/>
          </a:xfrm>
          <a:custGeom>
            <a:avLst/>
            <a:gdLst>
              <a:gd name="T0" fmla="*/ 70 w 1472"/>
              <a:gd name="T1" fmla="*/ 860 h 860"/>
              <a:gd name="T2" fmla="*/ 708 w 1472"/>
              <a:gd name="T3" fmla="*/ 256 h 860"/>
              <a:gd name="T4" fmla="*/ 151 w 1472"/>
              <a:gd name="T5" fmla="*/ 76 h 860"/>
              <a:gd name="T6" fmla="*/ 1345 w 1472"/>
              <a:gd name="T7" fmla="*/ 218 h 860"/>
              <a:gd name="T8" fmla="*/ 1034 w 1472"/>
              <a:gd name="T9" fmla="*/ 284 h 860"/>
              <a:gd name="T10" fmla="*/ 0 w 1472"/>
              <a:gd name="T11" fmla="*/ 0 h 860"/>
              <a:gd name="T12" fmla="*/ 1472 w 1472"/>
              <a:gd name="T13" fmla="*/ 860 h 860"/>
            </a:gdLst>
            <a:ahLst/>
            <a:cxnLst>
              <a:cxn ang="0">
                <a:pos x="T0" y="T1"/>
              </a:cxn>
              <a:cxn ang="0">
                <a:pos x="T2" y="T3"/>
              </a:cxn>
              <a:cxn ang="0">
                <a:pos x="T4" y="T5"/>
              </a:cxn>
              <a:cxn ang="0">
                <a:pos x="T6" y="T7"/>
              </a:cxn>
              <a:cxn ang="0">
                <a:pos x="T8" y="T9"/>
              </a:cxn>
            </a:cxnLst>
            <a:rect l="T10" t="T11" r="T12" b="T13"/>
            <a:pathLst>
              <a:path w="1472" h="860">
                <a:moveTo>
                  <a:pt x="70" y="860"/>
                </a:moveTo>
                <a:cubicBezTo>
                  <a:pt x="176" y="759"/>
                  <a:pt x="665" y="247"/>
                  <a:pt x="708" y="256"/>
                </a:cubicBezTo>
                <a:cubicBezTo>
                  <a:pt x="751" y="265"/>
                  <a:pt x="0" y="152"/>
                  <a:pt x="151" y="76"/>
                </a:cubicBezTo>
                <a:cubicBezTo>
                  <a:pt x="302" y="0"/>
                  <a:pt x="1198" y="183"/>
                  <a:pt x="1345" y="218"/>
                </a:cubicBezTo>
                <a:cubicBezTo>
                  <a:pt x="1472" y="326"/>
                  <a:pt x="1099" y="270"/>
                  <a:pt x="1034" y="284"/>
                </a:cubicBezTo>
              </a:path>
            </a:pathLst>
          </a:custGeom>
          <a:noFill/>
          <a:ln w="19080">
            <a:solidFill>
              <a:srgbClr val="FF0000"/>
            </a:solidFill>
            <a:round/>
            <a:headEnd/>
            <a:tailEnd type="triangle" w="med" len="med"/>
          </a:ln>
          <a:effectLst/>
        </p:spPr>
        <p:txBody>
          <a:bodyPr wrap="none" anchor="ctr"/>
          <a:lstStyle/>
          <a:p>
            <a:endParaRPr lang="fo-FO"/>
          </a:p>
        </p:txBody>
      </p:sp>
      <p:sp>
        <p:nvSpPr>
          <p:cNvPr id="49174" name="Text Box 22"/>
          <p:cNvSpPr txBox="1">
            <a:spLocks noChangeArrowheads="1"/>
          </p:cNvSpPr>
          <p:nvPr/>
        </p:nvSpPr>
        <p:spPr bwMode="auto">
          <a:xfrm rot="17160000">
            <a:off x="901700" y="3502026"/>
            <a:ext cx="504825" cy="215900"/>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FFFFF"/>
                </a:solidFill>
                <a:latin typeface="Arial Black" pitchFamily="34" charset="0"/>
              </a:rPr>
              <a:t>apríl</a:t>
            </a:r>
          </a:p>
        </p:txBody>
      </p:sp>
      <p:sp>
        <p:nvSpPr>
          <p:cNvPr id="49175" name="Text Box 23"/>
          <p:cNvSpPr txBox="1">
            <a:spLocks noChangeArrowheads="1"/>
          </p:cNvSpPr>
          <p:nvPr/>
        </p:nvSpPr>
        <p:spPr bwMode="auto">
          <a:xfrm rot="20760000">
            <a:off x="1185863" y="3214688"/>
            <a:ext cx="504825" cy="215900"/>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FFFFF"/>
                </a:solidFill>
                <a:latin typeface="Arial Black" pitchFamily="34" charset="0"/>
              </a:rPr>
              <a:t>mai</a:t>
            </a:r>
          </a:p>
        </p:txBody>
      </p:sp>
      <p:sp>
        <p:nvSpPr>
          <p:cNvPr id="49176" name="Text Box 24"/>
          <p:cNvSpPr txBox="1">
            <a:spLocks noChangeArrowheads="1"/>
          </p:cNvSpPr>
          <p:nvPr/>
        </p:nvSpPr>
        <p:spPr bwMode="auto">
          <a:xfrm rot="300000">
            <a:off x="538163" y="4583113"/>
            <a:ext cx="504825" cy="215900"/>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FFFFF"/>
                </a:solidFill>
                <a:latin typeface="Arial Black" pitchFamily="34" charset="0"/>
              </a:rPr>
              <a:t>mars.</a:t>
            </a:r>
          </a:p>
        </p:txBody>
      </p:sp>
      <p:sp>
        <p:nvSpPr>
          <p:cNvPr id="49177" name="Text Box 25"/>
          <p:cNvSpPr txBox="1">
            <a:spLocks noChangeArrowheads="1"/>
          </p:cNvSpPr>
          <p:nvPr/>
        </p:nvSpPr>
        <p:spPr bwMode="auto">
          <a:xfrm>
            <a:off x="2484438" y="2636838"/>
            <a:ext cx="863600" cy="215900"/>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FFFFF"/>
                </a:solidFill>
                <a:latin typeface="Arial Black" pitchFamily="34" charset="0"/>
              </a:rPr>
              <a:t>Aug. - des</a:t>
            </a:r>
          </a:p>
        </p:txBody>
      </p:sp>
      <p:sp>
        <p:nvSpPr>
          <p:cNvPr id="49178" name="Text Box 26"/>
          <p:cNvSpPr txBox="1">
            <a:spLocks noChangeArrowheads="1"/>
          </p:cNvSpPr>
          <p:nvPr/>
        </p:nvSpPr>
        <p:spPr bwMode="auto">
          <a:xfrm>
            <a:off x="827088" y="3068638"/>
            <a:ext cx="387350" cy="215900"/>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FFFFF"/>
                </a:solidFill>
                <a:latin typeface="Arial Black" pitchFamily="34" charset="0"/>
              </a:rPr>
              <a:t>juni</a:t>
            </a:r>
          </a:p>
        </p:txBody>
      </p:sp>
      <p:sp>
        <p:nvSpPr>
          <p:cNvPr id="49179" name="Text Box 27"/>
          <p:cNvSpPr txBox="1">
            <a:spLocks noChangeArrowheads="1"/>
          </p:cNvSpPr>
          <p:nvPr/>
        </p:nvSpPr>
        <p:spPr bwMode="auto">
          <a:xfrm>
            <a:off x="1476375" y="3068638"/>
            <a:ext cx="387350" cy="215900"/>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FFFFF"/>
                </a:solidFill>
                <a:latin typeface="Arial Black" pitchFamily="34" charset="0"/>
              </a:rPr>
              <a:t>juni</a:t>
            </a:r>
          </a:p>
        </p:txBody>
      </p:sp>
      <p:sp>
        <p:nvSpPr>
          <p:cNvPr id="49180" name="Text Box 28"/>
          <p:cNvSpPr txBox="1">
            <a:spLocks noChangeArrowheads="1"/>
          </p:cNvSpPr>
          <p:nvPr/>
        </p:nvSpPr>
        <p:spPr bwMode="auto">
          <a:xfrm rot="20040000">
            <a:off x="1258888" y="3429000"/>
            <a:ext cx="863600" cy="215900"/>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FFFFF"/>
                </a:solidFill>
                <a:latin typeface="Arial Black" pitchFamily="34" charset="0"/>
              </a:rPr>
              <a:t>jan. – feb.</a:t>
            </a:r>
          </a:p>
        </p:txBody>
      </p:sp>
      <p:sp>
        <p:nvSpPr>
          <p:cNvPr id="49181" name="AutoShape 29"/>
          <p:cNvSpPr>
            <a:spLocks noChangeArrowheads="1"/>
          </p:cNvSpPr>
          <p:nvPr/>
        </p:nvSpPr>
        <p:spPr bwMode="auto">
          <a:xfrm>
            <a:off x="320675" y="2346325"/>
            <a:ext cx="2178050" cy="1063625"/>
          </a:xfrm>
          <a:custGeom>
            <a:avLst/>
            <a:gdLst>
              <a:gd name="T0" fmla="*/ 0 w 1372"/>
              <a:gd name="T1" fmla="*/ 485 h 670"/>
              <a:gd name="T2" fmla="*/ 52 w 1372"/>
              <a:gd name="T3" fmla="*/ 413 h 670"/>
              <a:gd name="T4" fmla="*/ 420 w 1372"/>
              <a:gd name="T5" fmla="*/ 224 h 670"/>
              <a:gd name="T6" fmla="*/ 859 w 1372"/>
              <a:gd name="T7" fmla="*/ 0 h 670"/>
              <a:gd name="T8" fmla="*/ 1228 w 1372"/>
              <a:gd name="T9" fmla="*/ 68 h 670"/>
              <a:gd name="T10" fmla="*/ 1365 w 1372"/>
              <a:gd name="T11" fmla="*/ 147 h 670"/>
              <a:gd name="T12" fmla="*/ 1372 w 1372"/>
              <a:gd name="T13" fmla="*/ 233 h 670"/>
              <a:gd name="T14" fmla="*/ 1257 w 1372"/>
              <a:gd name="T15" fmla="*/ 336 h 670"/>
              <a:gd name="T16" fmla="*/ 1034 w 1372"/>
              <a:gd name="T17" fmla="*/ 512 h 670"/>
              <a:gd name="T18" fmla="*/ 921 w 1372"/>
              <a:gd name="T19" fmla="*/ 641 h 670"/>
              <a:gd name="T20" fmla="*/ 561 w 1372"/>
              <a:gd name="T21" fmla="*/ 670 h 670"/>
              <a:gd name="T22" fmla="*/ 420 w 1372"/>
              <a:gd name="T23" fmla="*/ 663 h 670"/>
              <a:gd name="T24" fmla="*/ 206 w 1372"/>
              <a:gd name="T25" fmla="*/ 663 h 670"/>
              <a:gd name="T26" fmla="*/ 0 w 1372"/>
              <a:gd name="T27" fmla="*/ 603 h 670"/>
              <a:gd name="T28" fmla="*/ 0 w 1372"/>
              <a:gd name="T29" fmla="*/ 0 h 670"/>
              <a:gd name="T30" fmla="*/ 1372 w 1372"/>
              <a:gd name="T31" fmla="*/ 67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1372" h="670">
                <a:moveTo>
                  <a:pt x="0" y="485"/>
                </a:moveTo>
                <a:lnTo>
                  <a:pt x="52" y="413"/>
                </a:lnTo>
                <a:lnTo>
                  <a:pt x="420" y="224"/>
                </a:lnTo>
                <a:lnTo>
                  <a:pt x="859" y="0"/>
                </a:lnTo>
                <a:lnTo>
                  <a:pt x="1228" y="68"/>
                </a:lnTo>
                <a:lnTo>
                  <a:pt x="1365" y="147"/>
                </a:lnTo>
                <a:lnTo>
                  <a:pt x="1372" y="233"/>
                </a:lnTo>
                <a:lnTo>
                  <a:pt x="1257" y="336"/>
                </a:lnTo>
                <a:lnTo>
                  <a:pt x="1034" y="512"/>
                </a:lnTo>
                <a:lnTo>
                  <a:pt x="921" y="641"/>
                </a:lnTo>
                <a:lnTo>
                  <a:pt x="561" y="670"/>
                </a:lnTo>
                <a:lnTo>
                  <a:pt x="420" y="663"/>
                </a:lnTo>
                <a:lnTo>
                  <a:pt x="206" y="663"/>
                </a:lnTo>
                <a:lnTo>
                  <a:pt x="0" y="603"/>
                </a:lnTo>
              </a:path>
            </a:pathLst>
          </a:custGeom>
          <a:noFill/>
          <a:ln w="19080">
            <a:solidFill>
              <a:srgbClr val="F9176D"/>
            </a:solidFill>
            <a:round/>
            <a:headEnd/>
            <a:tailEnd/>
          </a:ln>
          <a:effectLst/>
        </p:spPr>
        <p:txBody>
          <a:bodyPr wrap="none" anchor="ctr"/>
          <a:lstStyle/>
          <a:p>
            <a:endParaRPr lang="fo-FO"/>
          </a:p>
        </p:txBody>
      </p:sp>
      <p:sp>
        <p:nvSpPr>
          <p:cNvPr id="49182" name="Line 30"/>
          <p:cNvSpPr>
            <a:spLocks noChangeShapeType="1"/>
          </p:cNvSpPr>
          <p:nvPr/>
        </p:nvSpPr>
        <p:spPr bwMode="auto">
          <a:xfrm>
            <a:off x="611188" y="1727200"/>
            <a:ext cx="215900" cy="1588"/>
          </a:xfrm>
          <a:prstGeom prst="line">
            <a:avLst/>
          </a:prstGeom>
          <a:noFill/>
          <a:ln w="28440">
            <a:solidFill>
              <a:srgbClr val="FF00FF"/>
            </a:solidFill>
            <a:miter lim="800000"/>
            <a:headEnd/>
            <a:tailEnd/>
          </a:ln>
          <a:effectLst/>
        </p:spPr>
        <p:txBody>
          <a:bodyPr/>
          <a:lstStyle/>
          <a:p>
            <a:endParaRPr lang="fo-FO"/>
          </a:p>
        </p:txBody>
      </p:sp>
      <p:sp>
        <p:nvSpPr>
          <p:cNvPr id="49183" name="Text Box 31"/>
          <p:cNvSpPr txBox="1">
            <a:spLocks noChangeArrowheads="1"/>
          </p:cNvSpPr>
          <p:nvPr/>
        </p:nvSpPr>
        <p:spPr bwMode="auto">
          <a:xfrm>
            <a:off x="865188" y="1630363"/>
            <a:ext cx="1211262" cy="215900"/>
          </a:xfrm>
          <a:prstGeom prst="rect">
            <a:avLst/>
          </a:prstGeom>
          <a:solidFill>
            <a:srgbClr val="FFFFFF">
              <a:alpha val="50000"/>
            </a:srgbClr>
          </a:solidFill>
          <a:ln w="9525">
            <a:noFill/>
            <a:round/>
            <a:headEnd/>
            <a:tailEnd/>
          </a:ln>
          <a:effec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9176D"/>
                </a:solidFill>
                <a:latin typeface="Arial Black" pitchFamily="34" charset="0"/>
              </a:rPr>
              <a:t>Føroyska sjómarki</a:t>
            </a:r>
          </a:p>
        </p:txBody>
      </p:sp>
      <p:sp>
        <p:nvSpPr>
          <p:cNvPr id="49184" name="AutoShape 32"/>
          <p:cNvSpPr>
            <a:spLocks/>
          </p:cNvSpPr>
          <p:nvPr/>
        </p:nvSpPr>
        <p:spPr bwMode="auto">
          <a:xfrm rot="4020000" flipV="1">
            <a:off x="2489200" y="4060825"/>
            <a:ext cx="565150" cy="88900"/>
          </a:xfrm>
          <a:custGeom>
            <a:avLst/>
            <a:gdLst>
              <a:gd name="T0" fmla="*/ 1679 w 1679"/>
              <a:gd name="T1" fmla="*/ 0 h 589"/>
              <a:gd name="T2" fmla="*/ 217 w 1679"/>
              <a:gd name="T3" fmla="*/ 508 h 589"/>
              <a:gd name="T4" fmla="*/ 0 w 1679"/>
              <a:gd name="T5" fmla="*/ 589 h 589"/>
              <a:gd name="T6" fmla="*/ 0 w 1679"/>
              <a:gd name="T7" fmla="*/ 0 h 589"/>
              <a:gd name="T8" fmla="*/ 1679 w 1679"/>
              <a:gd name="T9" fmla="*/ 589 h 589"/>
            </a:gdLst>
            <a:ahLst/>
            <a:cxnLst>
              <a:cxn ang="0">
                <a:pos x="T0" y="T1"/>
              </a:cxn>
              <a:cxn ang="0">
                <a:pos x="T2" y="T3"/>
              </a:cxn>
              <a:cxn ang="0">
                <a:pos x="T4" y="T5"/>
              </a:cxn>
            </a:cxnLst>
            <a:rect l="T6" t="T7" r="T8" b="T9"/>
            <a:pathLst>
              <a:path w="1679" h="589">
                <a:moveTo>
                  <a:pt x="1679" y="0"/>
                </a:moveTo>
                <a:lnTo>
                  <a:pt x="217" y="508"/>
                </a:lnTo>
                <a:lnTo>
                  <a:pt x="0" y="589"/>
                </a:lnTo>
              </a:path>
            </a:pathLst>
          </a:custGeom>
          <a:noFill/>
          <a:ln w="19080">
            <a:solidFill>
              <a:srgbClr val="FF0000"/>
            </a:solidFill>
            <a:round/>
            <a:headEnd/>
            <a:tailEnd type="triangle" w="med" len="med"/>
          </a:ln>
          <a:effectLst/>
        </p:spPr>
        <p:txBody>
          <a:bodyPr wrap="none" anchor="ctr"/>
          <a:lstStyle/>
          <a:p>
            <a:endParaRPr lang="fo-FO"/>
          </a:p>
        </p:txBody>
      </p:sp>
      <p:sp>
        <p:nvSpPr>
          <p:cNvPr id="49185" name="AutoShape 33"/>
          <p:cNvSpPr>
            <a:spLocks/>
          </p:cNvSpPr>
          <p:nvPr/>
        </p:nvSpPr>
        <p:spPr bwMode="auto">
          <a:xfrm rot="4020000" flipV="1">
            <a:off x="2505869" y="2694782"/>
            <a:ext cx="1901825" cy="1062037"/>
          </a:xfrm>
          <a:custGeom>
            <a:avLst/>
            <a:gdLst>
              <a:gd name="T0" fmla="*/ 1679 w 1679"/>
              <a:gd name="T1" fmla="*/ 0 h 589"/>
              <a:gd name="T2" fmla="*/ 217 w 1679"/>
              <a:gd name="T3" fmla="*/ 508 h 589"/>
              <a:gd name="T4" fmla="*/ 0 w 1679"/>
              <a:gd name="T5" fmla="*/ 589 h 589"/>
              <a:gd name="T6" fmla="*/ 0 w 1679"/>
              <a:gd name="T7" fmla="*/ 0 h 589"/>
              <a:gd name="T8" fmla="*/ 1679 w 1679"/>
              <a:gd name="T9" fmla="*/ 589 h 589"/>
            </a:gdLst>
            <a:ahLst/>
            <a:cxnLst>
              <a:cxn ang="0">
                <a:pos x="T0" y="T1"/>
              </a:cxn>
              <a:cxn ang="0">
                <a:pos x="T2" y="T3"/>
              </a:cxn>
              <a:cxn ang="0">
                <a:pos x="T4" y="T5"/>
              </a:cxn>
            </a:cxnLst>
            <a:rect l="T6" t="T7" r="T8" b="T9"/>
            <a:pathLst>
              <a:path w="1679" h="589">
                <a:moveTo>
                  <a:pt x="1679" y="0"/>
                </a:moveTo>
                <a:lnTo>
                  <a:pt x="217" y="508"/>
                </a:lnTo>
                <a:lnTo>
                  <a:pt x="0" y="589"/>
                </a:lnTo>
              </a:path>
            </a:pathLst>
          </a:custGeom>
          <a:noFill/>
          <a:ln w="19080">
            <a:solidFill>
              <a:srgbClr val="FF0000"/>
            </a:solidFill>
            <a:round/>
            <a:headEnd/>
            <a:tailEnd type="triangle" w="med" len="med"/>
          </a:ln>
          <a:effectLst/>
        </p:spPr>
        <p:txBody>
          <a:bodyPr wrap="none" anchor="ctr"/>
          <a:lstStyle/>
          <a:p>
            <a:endParaRPr lang="fo-FO"/>
          </a:p>
        </p:txBody>
      </p:sp>
      <p:pic>
        <p:nvPicPr>
          <p:cNvPr id="49186" name="Picture 34"/>
          <p:cNvPicPr>
            <a:picLocks noChangeAspect="1" noChangeArrowheads="1"/>
          </p:cNvPicPr>
          <p:nvPr/>
        </p:nvPicPr>
        <p:blipFill>
          <a:blip r:embed="rId4" cstate="print"/>
          <a:srcRect/>
          <a:stretch>
            <a:fillRect/>
          </a:stretch>
        </p:blipFill>
        <p:spPr bwMode="auto">
          <a:xfrm>
            <a:off x="6318250" y="3284538"/>
            <a:ext cx="2625725" cy="3095625"/>
          </a:xfrm>
          <a:prstGeom prst="rect">
            <a:avLst/>
          </a:prstGeom>
          <a:noFill/>
          <a:ln w="9525">
            <a:noFill/>
            <a:round/>
            <a:headEnd/>
            <a:tailEnd/>
          </a:ln>
          <a:effectLst/>
        </p:spPr>
      </p:pic>
      <p:pic>
        <p:nvPicPr>
          <p:cNvPr id="49187" name="Picture 35"/>
          <p:cNvPicPr>
            <a:picLocks noChangeAspect="1" noChangeArrowheads="1"/>
          </p:cNvPicPr>
          <p:nvPr/>
        </p:nvPicPr>
        <p:blipFill>
          <a:blip r:embed="rId5" cstate="print"/>
          <a:srcRect/>
          <a:stretch>
            <a:fillRect/>
          </a:stretch>
        </p:blipFill>
        <p:spPr bwMode="auto">
          <a:xfrm>
            <a:off x="4364038" y="3357563"/>
            <a:ext cx="1958975" cy="3013075"/>
          </a:xfrm>
          <a:prstGeom prst="rect">
            <a:avLst/>
          </a:prstGeom>
          <a:noFill/>
          <a:ln w="9525">
            <a:noFill/>
            <a:round/>
            <a:headEnd/>
            <a:tailEnd/>
          </a:ln>
          <a:effectLst/>
        </p:spPr>
      </p:pic>
      <p:sp>
        <p:nvSpPr>
          <p:cNvPr id="49188" name="Text Box 36"/>
          <p:cNvSpPr txBox="1">
            <a:spLocks noChangeArrowheads="1"/>
          </p:cNvSpPr>
          <p:nvPr/>
        </p:nvSpPr>
        <p:spPr bwMode="auto">
          <a:xfrm>
            <a:off x="7808913" y="3213100"/>
            <a:ext cx="1227137" cy="336550"/>
          </a:xfrm>
          <a:prstGeom prst="rect">
            <a:avLst/>
          </a:prstGeom>
          <a:solidFill>
            <a:srgbClr val="FFFFFF">
              <a:alpha val="67999"/>
            </a:srgbClr>
          </a:solid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9176D"/>
                </a:solidFill>
                <a:latin typeface="Arial Black" pitchFamily="34" charset="0"/>
              </a:rPr>
              <a:t>Kelda:</a:t>
            </a:r>
          </a:p>
          <a:p>
            <a:pPr algn="l">
              <a:buClr>
                <a:srgbClr val="F9176D"/>
              </a:buClr>
              <a:buFont typeface="Arial Black"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9176D"/>
                </a:solidFill>
                <a:latin typeface="Arial Black" pitchFamily="34" charset="0"/>
              </a:rPr>
              <a:t>Hagstovan í Norra</a:t>
            </a:r>
          </a:p>
        </p:txBody>
      </p:sp>
      <p:sp>
        <p:nvSpPr>
          <p:cNvPr id="49189" name="Rectangle 37"/>
          <p:cNvSpPr>
            <a:spLocks noChangeArrowheads="1"/>
          </p:cNvSpPr>
          <p:nvPr/>
        </p:nvSpPr>
        <p:spPr bwMode="auto">
          <a:xfrm>
            <a:off x="4800600" y="2286000"/>
            <a:ext cx="4013200" cy="358775"/>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2000">
                <a:solidFill>
                  <a:srgbClr val="FF0066"/>
                </a:solidFill>
                <a:latin typeface="Times New Roman" pitchFamily="18" charset="0"/>
              </a:rPr>
              <a:t>Fiskiskapinum eftir makreli í norskum sjógvi fram til 22. juli í ár</a:t>
            </a:r>
          </a:p>
        </p:txBody>
      </p:sp>
      <p:sp>
        <p:nvSpPr>
          <p:cNvPr id="39" name="Pladsholder til dato 38"/>
          <p:cNvSpPr>
            <a:spLocks noGrp="1"/>
          </p:cNvSpPr>
          <p:nvPr>
            <p:ph type="dt" idx="10"/>
          </p:nvPr>
        </p:nvSpPr>
        <p:spPr/>
        <p:txBody>
          <a:bodyPr/>
          <a:lstStyle/>
          <a:p>
            <a:r>
              <a:rPr lang="fo-FO" smtClean="0"/>
              <a:t>17-08-2009</a:t>
            </a: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additive="repl">
                                        <p:cTn id="6" dur="1" fill="hold">
                                          <p:stCondLst>
                                            <p:cond delay="0"/>
                                          </p:stCondLst>
                                        </p:cTn>
                                        <p:tgtEl>
                                          <p:spTgt spid="49159"/>
                                        </p:tgtEl>
                                        <p:attrNameLst>
                                          <p:attrName>style.visibility</p:attrName>
                                        </p:attrNameLst>
                                      </p:cBhvr>
                                      <p:to>
                                        <p:strVal val="visible"/>
                                      </p:to>
                                    </p:set>
                                    <p:anim calcmode="lin" valueType="num">
                                      <p:cBhvr>
                                        <p:cTn id="7" dur="500" fill="hold"/>
                                        <p:tgtEl>
                                          <p:spTgt spid="49159"/>
                                        </p:tgtEl>
                                        <p:attrNameLst>
                                          <p:attrName>ppt_x</p:attrName>
                                        </p:attrNameLst>
                                      </p:cBhvr>
                                      <p:tavLst>
                                        <p:tav tm="100000">
                                          <p:val>
                                            <p:strVal val="#ppt_x"/>
                                          </p:val>
                                        </p:tav>
                                        <p:tav>
                                          <p:val>
                                            <p:strVal val="#ppt_x"/>
                                          </p:val>
                                        </p:tav>
                                      </p:tavLst>
                                    </p:anim>
                                    <p:anim calcmode="lin" valueType="num">
                                      <p:cBhvr>
                                        <p:cTn id="8" dur="500" fill="hold"/>
                                        <p:tgtEl>
                                          <p:spTgt spid="49159"/>
                                        </p:tgtEl>
                                        <p:attrNameLst>
                                          <p:attrName>ppt_y</p:attrName>
                                        </p:attrNameLst>
                                      </p:cBhvr>
                                      <p:tavLst>
                                        <p:tav tm="100000">
                                          <p:val>
                                            <p:strVal val="1+#ppt_h/2"/>
                                          </p:val>
                                        </p:tav>
                                        <p:tav>
                                          <p:val>
                                            <p:strVal val="#ppt_y"/>
                                          </p:val>
                                        </p:tav>
                                      </p:tavLst>
                                    </p:anim>
                                  </p:childTnLst>
                                </p:cTn>
                              </p:par>
                              <p:par>
                                <p:cTn id="9" presetID="2" presetClass="entr" presetSubtype="4" fill="hold" grpId="0" nodeType="withEffect">
                                  <p:stCondLst>
                                    <p:cond delay="0"/>
                                  </p:stCondLst>
                                  <p:childTnLst>
                                    <p:set>
                                      <p:cBhvr additive="repl">
                                        <p:cTn id="10" dur="1" fill="hold">
                                          <p:stCondLst>
                                            <p:cond delay="0"/>
                                          </p:stCondLst>
                                        </p:cTn>
                                        <p:tgtEl>
                                          <p:spTgt spid="49182"/>
                                        </p:tgtEl>
                                        <p:attrNameLst>
                                          <p:attrName>style.visibility</p:attrName>
                                        </p:attrNameLst>
                                      </p:cBhvr>
                                      <p:to>
                                        <p:strVal val="visible"/>
                                      </p:to>
                                    </p:set>
                                    <p:anim calcmode="lin" valueType="num">
                                      <p:cBhvr>
                                        <p:cTn id="11" dur="500" fill="hold"/>
                                        <p:tgtEl>
                                          <p:spTgt spid="49182"/>
                                        </p:tgtEl>
                                        <p:attrNameLst>
                                          <p:attrName>ppt_x</p:attrName>
                                        </p:attrNameLst>
                                      </p:cBhvr>
                                      <p:tavLst>
                                        <p:tav tm="100000">
                                          <p:val>
                                            <p:strVal val="#ppt_x"/>
                                          </p:val>
                                        </p:tav>
                                        <p:tav>
                                          <p:val>
                                            <p:strVal val="#ppt_x"/>
                                          </p:val>
                                        </p:tav>
                                      </p:tavLst>
                                    </p:anim>
                                    <p:anim calcmode="lin" valueType="num">
                                      <p:cBhvr>
                                        <p:cTn id="12" dur="500" fill="hold"/>
                                        <p:tgtEl>
                                          <p:spTgt spid="49182"/>
                                        </p:tgtEl>
                                        <p:attrNameLst>
                                          <p:attrName>ppt_y</p:attrName>
                                        </p:attrNameLst>
                                      </p:cBhvr>
                                      <p:tavLst>
                                        <p:tav tm="100000">
                                          <p:val>
                                            <p:strVal val="1+#ppt_h/2"/>
                                          </p:val>
                                        </p:tav>
                                        <p:tav>
                                          <p:val>
                                            <p:strVal val="#ppt_y"/>
                                          </p:val>
                                        </p:tav>
                                      </p:tavLst>
                                    </p:anim>
                                  </p:childTnLst>
                                </p:cTn>
                              </p:par>
                              <p:par>
                                <p:cTn id="13" presetID="2" presetClass="entr" presetSubtype="4" fill="hold" nodeType="withEffect">
                                  <p:stCondLst>
                                    <p:cond delay="0"/>
                                  </p:stCondLst>
                                  <p:childTnLst>
                                    <p:set>
                                      <p:cBhvr additive="repl">
                                        <p:cTn id="14" dur="1" fill="hold">
                                          <p:stCondLst>
                                            <p:cond delay="0"/>
                                          </p:stCondLst>
                                        </p:cTn>
                                        <p:tgtEl>
                                          <p:spTgt spid="49183"/>
                                        </p:tgtEl>
                                        <p:attrNameLst>
                                          <p:attrName>style.visibility</p:attrName>
                                        </p:attrNameLst>
                                      </p:cBhvr>
                                      <p:to>
                                        <p:strVal val="visible"/>
                                      </p:to>
                                    </p:set>
                                    <p:anim calcmode="lin" valueType="num">
                                      <p:cBhvr>
                                        <p:cTn id="15" dur="500" fill="hold"/>
                                        <p:tgtEl>
                                          <p:spTgt spid="49183"/>
                                        </p:tgtEl>
                                        <p:attrNameLst>
                                          <p:attrName>ppt_x</p:attrName>
                                        </p:attrNameLst>
                                      </p:cBhvr>
                                      <p:tavLst>
                                        <p:tav tm="100000">
                                          <p:val>
                                            <p:strVal val="#ppt_x"/>
                                          </p:val>
                                        </p:tav>
                                        <p:tav>
                                          <p:val>
                                            <p:strVal val="#ppt_x"/>
                                          </p:val>
                                        </p:tav>
                                      </p:tavLst>
                                    </p:anim>
                                    <p:anim calcmode="lin" valueType="num">
                                      <p:cBhvr>
                                        <p:cTn id="16" dur="500" fill="hold"/>
                                        <p:tgtEl>
                                          <p:spTgt spid="49183"/>
                                        </p:tgtEl>
                                        <p:attrNameLst>
                                          <p:attrName>ppt_y</p:attrName>
                                        </p:attrNameLst>
                                      </p:cBhvr>
                                      <p:tavLst>
                                        <p:tav tm="100000">
                                          <p:val>
                                            <p:strVal val="1+#ppt_h/2"/>
                                          </p:val>
                                        </p:tav>
                                        <p:tav>
                                          <p:val>
                                            <p:strVal val="#ppt_y"/>
                                          </p:val>
                                        </p:tav>
                                      </p:tavLst>
                                    </p:anim>
                                  </p:childTnLst>
                                </p:cTn>
                              </p:par>
                              <p:par>
                                <p:cTn id="17" presetID="2" presetClass="entr" presetSubtype="4" fill="hold" grpId="0" nodeType="withEffect">
                                  <p:stCondLst>
                                    <p:cond delay="0"/>
                                  </p:stCondLst>
                                  <p:childTnLst>
                                    <p:set>
                                      <p:cBhvr additive="repl">
                                        <p:cTn id="18" dur="1" fill="hold">
                                          <p:stCondLst>
                                            <p:cond delay="0"/>
                                          </p:stCondLst>
                                        </p:cTn>
                                        <p:tgtEl>
                                          <p:spTgt spid="49181"/>
                                        </p:tgtEl>
                                        <p:attrNameLst>
                                          <p:attrName>style.visibility</p:attrName>
                                        </p:attrNameLst>
                                      </p:cBhvr>
                                      <p:to>
                                        <p:strVal val="visible"/>
                                      </p:to>
                                    </p:set>
                                    <p:anim calcmode="lin" valueType="num">
                                      <p:cBhvr>
                                        <p:cTn id="19" dur="500" fill="hold"/>
                                        <p:tgtEl>
                                          <p:spTgt spid="49181"/>
                                        </p:tgtEl>
                                        <p:attrNameLst>
                                          <p:attrName>ppt_x</p:attrName>
                                        </p:attrNameLst>
                                      </p:cBhvr>
                                      <p:tavLst>
                                        <p:tav tm="100000">
                                          <p:val>
                                            <p:strVal val="#ppt_x"/>
                                          </p:val>
                                        </p:tav>
                                        <p:tav>
                                          <p:val>
                                            <p:strVal val="#ppt_x"/>
                                          </p:val>
                                        </p:tav>
                                      </p:tavLst>
                                    </p:anim>
                                    <p:anim calcmode="lin" valueType="num">
                                      <p:cBhvr>
                                        <p:cTn id="20" dur="500" fill="hold"/>
                                        <p:tgtEl>
                                          <p:spTgt spid="49181"/>
                                        </p:tgtEl>
                                        <p:attrNameLst>
                                          <p:attrName>ppt_y</p:attrName>
                                        </p:attrNameLst>
                                      </p:cBhvr>
                                      <p:tavLst>
                                        <p:tav tm="100000">
                                          <p:val>
                                            <p:strVal val="1+#ppt_h/2"/>
                                          </p:val>
                                        </p:tav>
                                        <p:tav>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additive="repl">
                                        <p:cTn id="24" dur="1" fill="hold">
                                          <p:stCondLst>
                                            <p:cond delay="0"/>
                                          </p:stCondLst>
                                        </p:cTn>
                                        <p:tgtEl>
                                          <p:spTgt spid="49187"/>
                                        </p:tgtEl>
                                        <p:attrNameLst>
                                          <p:attrName>style.visibility</p:attrName>
                                        </p:attrNameLst>
                                      </p:cBhvr>
                                      <p:to>
                                        <p:strVal val="visible"/>
                                      </p:to>
                                    </p:set>
                                    <p:anim calcmode="lin" valueType="num">
                                      <p:cBhvr>
                                        <p:cTn id="25" dur="500" fill="hold"/>
                                        <p:tgtEl>
                                          <p:spTgt spid="49187"/>
                                        </p:tgtEl>
                                        <p:attrNameLst>
                                          <p:attrName>ppt_x</p:attrName>
                                        </p:attrNameLst>
                                      </p:cBhvr>
                                      <p:tavLst>
                                        <p:tav tm="100000">
                                          <p:val>
                                            <p:strVal val="#ppt_x"/>
                                          </p:val>
                                        </p:tav>
                                        <p:tav>
                                          <p:val>
                                            <p:strVal val="#ppt_x"/>
                                          </p:val>
                                        </p:tav>
                                      </p:tavLst>
                                    </p:anim>
                                    <p:anim calcmode="lin" valueType="num">
                                      <p:cBhvr>
                                        <p:cTn id="26" dur="500" fill="hold"/>
                                        <p:tgtEl>
                                          <p:spTgt spid="49187"/>
                                        </p:tgtEl>
                                        <p:attrNameLst>
                                          <p:attrName>ppt_y</p:attrName>
                                        </p:attrNameLst>
                                      </p:cBhvr>
                                      <p:tavLst>
                                        <p:tav tm="100000">
                                          <p:val>
                                            <p:strVal val="1+#ppt_h/2"/>
                                          </p:val>
                                        </p:tav>
                                        <p:tav>
                                          <p:val>
                                            <p:strVal val="#ppt_y"/>
                                          </p:val>
                                        </p:tav>
                                      </p:tavLst>
                                    </p:anim>
                                  </p:childTnLst>
                                </p:cTn>
                              </p:par>
                              <p:par>
                                <p:cTn id="27" presetID="2" presetClass="entr" presetSubtype="4" fill="hold" nodeType="withEffect">
                                  <p:stCondLst>
                                    <p:cond delay="0"/>
                                  </p:stCondLst>
                                  <p:childTnLst>
                                    <p:set>
                                      <p:cBhvr additive="repl">
                                        <p:cTn id="28" dur="1" fill="hold">
                                          <p:stCondLst>
                                            <p:cond delay="0"/>
                                          </p:stCondLst>
                                        </p:cTn>
                                        <p:tgtEl>
                                          <p:spTgt spid="49186"/>
                                        </p:tgtEl>
                                        <p:attrNameLst>
                                          <p:attrName>style.visibility</p:attrName>
                                        </p:attrNameLst>
                                      </p:cBhvr>
                                      <p:to>
                                        <p:strVal val="visible"/>
                                      </p:to>
                                    </p:set>
                                    <p:anim calcmode="lin" valueType="num">
                                      <p:cBhvr>
                                        <p:cTn id="29" dur="500" fill="hold"/>
                                        <p:tgtEl>
                                          <p:spTgt spid="49186"/>
                                        </p:tgtEl>
                                        <p:attrNameLst>
                                          <p:attrName>ppt_x</p:attrName>
                                        </p:attrNameLst>
                                      </p:cBhvr>
                                      <p:tavLst>
                                        <p:tav tm="100000">
                                          <p:val>
                                            <p:strVal val="#ppt_x"/>
                                          </p:val>
                                        </p:tav>
                                        <p:tav>
                                          <p:val>
                                            <p:strVal val="#ppt_x"/>
                                          </p:val>
                                        </p:tav>
                                      </p:tavLst>
                                    </p:anim>
                                    <p:anim calcmode="lin" valueType="num">
                                      <p:cBhvr>
                                        <p:cTn id="30" dur="500" fill="hold"/>
                                        <p:tgtEl>
                                          <p:spTgt spid="49186"/>
                                        </p:tgtEl>
                                        <p:attrNameLst>
                                          <p:attrName>ppt_y</p:attrName>
                                        </p:attrNameLst>
                                      </p:cBhvr>
                                      <p:tavLst>
                                        <p:tav tm="100000">
                                          <p:val>
                                            <p:strVal val="1+#ppt_h/2"/>
                                          </p:val>
                                        </p:tav>
                                        <p:tav>
                                          <p:val>
                                            <p:strVal val="#ppt_y"/>
                                          </p:val>
                                        </p:tav>
                                      </p:tavLst>
                                    </p:anim>
                                  </p:childTnLst>
                                </p:cTn>
                              </p:par>
                              <p:par>
                                <p:cTn id="31" presetID="2" presetClass="entr" presetSubtype="4" fill="hold" nodeType="withEffect">
                                  <p:stCondLst>
                                    <p:cond delay="0"/>
                                  </p:stCondLst>
                                  <p:childTnLst>
                                    <p:set>
                                      <p:cBhvr additive="repl">
                                        <p:cTn id="32" dur="1" fill="hold">
                                          <p:stCondLst>
                                            <p:cond delay="0"/>
                                          </p:stCondLst>
                                        </p:cTn>
                                        <p:tgtEl>
                                          <p:spTgt spid="49189"/>
                                        </p:tgtEl>
                                        <p:attrNameLst>
                                          <p:attrName>style.visibility</p:attrName>
                                        </p:attrNameLst>
                                      </p:cBhvr>
                                      <p:to>
                                        <p:strVal val="visible"/>
                                      </p:to>
                                    </p:set>
                                    <p:anim calcmode="lin" valueType="num">
                                      <p:cBhvr>
                                        <p:cTn id="33" dur="500" fill="hold"/>
                                        <p:tgtEl>
                                          <p:spTgt spid="49189"/>
                                        </p:tgtEl>
                                        <p:attrNameLst>
                                          <p:attrName>ppt_x</p:attrName>
                                        </p:attrNameLst>
                                      </p:cBhvr>
                                      <p:tavLst>
                                        <p:tav tm="100000">
                                          <p:val>
                                            <p:strVal val="#ppt_x"/>
                                          </p:val>
                                        </p:tav>
                                        <p:tav>
                                          <p:val>
                                            <p:strVal val="#ppt_x"/>
                                          </p:val>
                                        </p:tav>
                                      </p:tavLst>
                                    </p:anim>
                                    <p:anim calcmode="lin" valueType="num">
                                      <p:cBhvr>
                                        <p:cTn id="34" dur="500" fill="hold"/>
                                        <p:tgtEl>
                                          <p:spTgt spid="49189"/>
                                        </p:tgtEl>
                                        <p:attrNameLst>
                                          <p:attrName>ppt_y</p:attrName>
                                        </p:attrNameLst>
                                      </p:cBhvr>
                                      <p:tavLst>
                                        <p:tav tm="100000">
                                          <p:val>
                                            <p:strVal val="1+#ppt_h/2"/>
                                          </p:val>
                                        </p:tav>
                                        <p:tav>
                                          <p:val>
                                            <p:strVal val="#ppt_y"/>
                                          </p:val>
                                        </p:tav>
                                      </p:tavLst>
                                    </p:anim>
                                  </p:childTnLst>
                                </p:cTn>
                              </p:par>
                              <p:par>
                                <p:cTn id="35" presetID="2" presetClass="entr" presetSubtype="4" fill="hold" nodeType="withEffect">
                                  <p:stCondLst>
                                    <p:cond delay="0"/>
                                  </p:stCondLst>
                                  <p:childTnLst>
                                    <p:set>
                                      <p:cBhvr additive="repl">
                                        <p:cTn id="36" dur="1" fill="hold">
                                          <p:stCondLst>
                                            <p:cond delay="0"/>
                                          </p:stCondLst>
                                        </p:cTn>
                                        <p:tgtEl>
                                          <p:spTgt spid="49188"/>
                                        </p:tgtEl>
                                        <p:attrNameLst>
                                          <p:attrName>style.visibility</p:attrName>
                                        </p:attrNameLst>
                                      </p:cBhvr>
                                      <p:to>
                                        <p:strVal val="visible"/>
                                      </p:to>
                                    </p:set>
                                    <p:anim calcmode="lin" valueType="num">
                                      <p:cBhvr>
                                        <p:cTn id="37" dur="500" fill="hold"/>
                                        <p:tgtEl>
                                          <p:spTgt spid="49188"/>
                                        </p:tgtEl>
                                        <p:attrNameLst>
                                          <p:attrName>ppt_x</p:attrName>
                                        </p:attrNameLst>
                                      </p:cBhvr>
                                      <p:tavLst>
                                        <p:tav tm="100000">
                                          <p:val>
                                            <p:strVal val="#ppt_x"/>
                                          </p:val>
                                        </p:tav>
                                        <p:tav>
                                          <p:val>
                                            <p:strVal val="#ppt_x"/>
                                          </p:val>
                                        </p:tav>
                                      </p:tavLst>
                                    </p:anim>
                                    <p:anim calcmode="lin" valueType="num">
                                      <p:cBhvr>
                                        <p:cTn id="38" dur="500" fill="hold"/>
                                        <p:tgtEl>
                                          <p:spTgt spid="49188"/>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81" grpId="0" animBg="1"/>
      <p:bldP spid="4918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40458C"/>
              </a:solidFill>
            </a:endParaRPr>
          </a:p>
        </p:txBody>
      </p:sp>
      <p:sp>
        <p:nvSpPr>
          <p:cNvPr id="50178"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50179" name="Text Box 3"/>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2BA1E0D-020F-45CD-A192-6C670EE26798}"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49</a:t>
            </a:fld>
            <a:endParaRPr lang="da-DK" sz="1400">
              <a:solidFill>
                <a:srgbClr val="40458C"/>
              </a:solidFill>
            </a:endParaRPr>
          </a:p>
        </p:txBody>
      </p:sp>
      <p:pic>
        <p:nvPicPr>
          <p:cNvPr id="50180" name="Picture 4"/>
          <p:cNvPicPr>
            <a:picLocks noChangeAspect="1" noChangeArrowheads="1"/>
          </p:cNvPicPr>
          <p:nvPr/>
        </p:nvPicPr>
        <p:blipFill>
          <a:blip r:embed="rId3" cstate="print"/>
          <a:srcRect/>
          <a:stretch>
            <a:fillRect/>
          </a:stretch>
        </p:blipFill>
        <p:spPr bwMode="auto">
          <a:xfrm>
            <a:off x="107950" y="1412875"/>
            <a:ext cx="4443413" cy="4857750"/>
          </a:xfrm>
          <a:prstGeom prst="rect">
            <a:avLst/>
          </a:prstGeom>
          <a:noFill/>
          <a:ln w="9525">
            <a:noFill/>
            <a:round/>
            <a:headEnd/>
            <a:tailEnd/>
          </a:ln>
          <a:effectLst/>
        </p:spPr>
      </p:pic>
      <p:sp>
        <p:nvSpPr>
          <p:cNvPr id="50181" name="Text Box 5"/>
          <p:cNvSpPr txBox="1">
            <a:spLocks noChangeArrowheads="1"/>
          </p:cNvSpPr>
          <p:nvPr/>
        </p:nvSpPr>
        <p:spPr bwMode="auto">
          <a:xfrm>
            <a:off x="4567238" y="5791200"/>
            <a:ext cx="1758950" cy="458788"/>
          </a:xfrm>
          <a:prstGeom prst="rect">
            <a:avLst/>
          </a:prstGeom>
          <a:no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9176D"/>
                </a:solidFill>
                <a:latin typeface="Arial Black" pitchFamily="34" charset="0"/>
              </a:rPr>
              <a:t>Keldur:</a:t>
            </a:r>
          </a:p>
          <a:p>
            <a:pPr algn="l">
              <a:buClr>
                <a:srgbClr val="F9176D"/>
              </a:buClr>
              <a:buFont typeface="Arial Black"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9176D"/>
                </a:solidFill>
                <a:latin typeface="Arial Black" pitchFamily="34" charset="0"/>
              </a:rPr>
              <a:t> Kristian Martin Rasmussen</a:t>
            </a:r>
          </a:p>
          <a:p>
            <a:pPr algn="l">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9176D"/>
                </a:solidFill>
                <a:latin typeface="Arial Black" pitchFamily="34" charset="0"/>
              </a:rPr>
              <a:t>- Arni Hansen</a:t>
            </a:r>
          </a:p>
        </p:txBody>
      </p:sp>
      <p:sp>
        <p:nvSpPr>
          <p:cNvPr id="50182" name="Freeform 6"/>
          <p:cNvSpPr>
            <a:spLocks noChangeArrowheads="1"/>
          </p:cNvSpPr>
          <p:nvPr/>
        </p:nvSpPr>
        <p:spPr bwMode="auto">
          <a:xfrm>
            <a:off x="-61913" y="1795463"/>
            <a:ext cx="3921126" cy="5045075"/>
          </a:xfrm>
          <a:custGeom>
            <a:avLst/>
            <a:gdLst/>
            <a:ahLst/>
            <a:cxnLst>
              <a:cxn ang="0">
                <a:pos x="531" y="69"/>
              </a:cxn>
              <a:cxn ang="0">
                <a:pos x="734" y="738"/>
              </a:cxn>
              <a:cxn ang="0">
                <a:pos x="444" y="1081"/>
              </a:cxn>
              <a:cxn ang="0">
                <a:pos x="826" y="3002"/>
              </a:cxn>
              <a:cxn ang="0">
                <a:pos x="1301" y="2136"/>
              </a:cxn>
              <a:cxn ang="0">
                <a:pos x="2018" y="1709"/>
              </a:cxn>
              <a:cxn ang="0">
                <a:pos x="2387" y="91"/>
              </a:cxn>
              <a:cxn ang="0">
                <a:pos x="1499" y="549"/>
              </a:cxn>
              <a:cxn ang="0">
                <a:pos x="531" y="69"/>
              </a:cxn>
            </a:cxnLst>
            <a:rect l="0" t="0" r="r" b="b"/>
            <a:pathLst>
              <a:path w="2470" h="3178">
                <a:moveTo>
                  <a:pt x="531" y="69"/>
                </a:moveTo>
                <a:cubicBezTo>
                  <a:pt x="400" y="79"/>
                  <a:pt x="801" y="636"/>
                  <a:pt x="734" y="738"/>
                </a:cubicBezTo>
                <a:cubicBezTo>
                  <a:pt x="667" y="840"/>
                  <a:pt x="0" y="861"/>
                  <a:pt x="444" y="1081"/>
                </a:cubicBezTo>
                <a:cubicBezTo>
                  <a:pt x="888" y="1301"/>
                  <a:pt x="702" y="2845"/>
                  <a:pt x="826" y="3002"/>
                </a:cubicBezTo>
                <a:cubicBezTo>
                  <a:pt x="969" y="3178"/>
                  <a:pt x="1102" y="2351"/>
                  <a:pt x="1301" y="2136"/>
                </a:cubicBezTo>
                <a:cubicBezTo>
                  <a:pt x="1301" y="2136"/>
                  <a:pt x="2018" y="1709"/>
                  <a:pt x="2018" y="1709"/>
                </a:cubicBezTo>
                <a:cubicBezTo>
                  <a:pt x="2018" y="1709"/>
                  <a:pt x="2470" y="182"/>
                  <a:pt x="2387" y="91"/>
                </a:cubicBezTo>
                <a:cubicBezTo>
                  <a:pt x="2304" y="0"/>
                  <a:pt x="1680" y="511"/>
                  <a:pt x="1499" y="549"/>
                </a:cubicBezTo>
                <a:cubicBezTo>
                  <a:pt x="1292" y="531"/>
                  <a:pt x="662" y="59"/>
                  <a:pt x="531" y="69"/>
                </a:cubicBezTo>
                <a:close/>
              </a:path>
            </a:pathLst>
          </a:custGeom>
          <a:solidFill>
            <a:srgbClr val="FFCC99">
              <a:alpha val="14000"/>
            </a:srgbClr>
          </a:solidFill>
          <a:ln w="9360">
            <a:solidFill>
              <a:srgbClr val="FFCC99"/>
            </a:solidFill>
            <a:round/>
            <a:headEnd/>
            <a:tailEnd/>
          </a:ln>
          <a:effectLst/>
        </p:spPr>
        <p:txBody>
          <a:bodyPr wrap="none" anchor="ctr"/>
          <a:lstStyle/>
          <a:p>
            <a:endParaRPr lang="fo-FO"/>
          </a:p>
        </p:txBody>
      </p:sp>
      <p:sp>
        <p:nvSpPr>
          <p:cNvPr id="50183" name="Freeform 7"/>
          <p:cNvSpPr>
            <a:spLocks noChangeArrowheads="1"/>
          </p:cNvSpPr>
          <p:nvPr/>
        </p:nvSpPr>
        <p:spPr bwMode="auto">
          <a:xfrm>
            <a:off x="209550" y="2084388"/>
            <a:ext cx="3175000" cy="4349750"/>
          </a:xfrm>
          <a:custGeom>
            <a:avLst/>
            <a:gdLst/>
            <a:ahLst/>
            <a:cxnLst>
              <a:cxn ang="0">
                <a:pos x="497" y="6"/>
              </a:cxn>
              <a:cxn ang="0">
                <a:pos x="615" y="569"/>
              </a:cxn>
              <a:cxn ang="0">
                <a:pos x="431" y="859"/>
              </a:cxn>
              <a:cxn ang="0">
                <a:pos x="673" y="2587"/>
              </a:cxn>
              <a:cxn ang="0">
                <a:pos x="1152" y="1778"/>
              </a:cxn>
              <a:cxn ang="0">
                <a:pos x="1829" y="1154"/>
              </a:cxn>
              <a:cxn ang="0">
                <a:pos x="1930" y="208"/>
              </a:cxn>
              <a:cxn ang="0">
                <a:pos x="1315" y="490"/>
              </a:cxn>
              <a:cxn ang="0">
                <a:pos x="497" y="6"/>
              </a:cxn>
            </a:cxnLst>
            <a:rect l="0" t="0" r="r" b="b"/>
            <a:pathLst>
              <a:path w="2000" h="2740">
                <a:moveTo>
                  <a:pt x="497" y="6"/>
                </a:moveTo>
                <a:cubicBezTo>
                  <a:pt x="386" y="12"/>
                  <a:pt x="672" y="510"/>
                  <a:pt x="615" y="569"/>
                </a:cubicBezTo>
                <a:cubicBezTo>
                  <a:pt x="558" y="628"/>
                  <a:pt x="0" y="754"/>
                  <a:pt x="431" y="859"/>
                </a:cubicBezTo>
                <a:cubicBezTo>
                  <a:pt x="862" y="964"/>
                  <a:pt x="540" y="2447"/>
                  <a:pt x="673" y="2587"/>
                </a:cubicBezTo>
                <a:cubicBezTo>
                  <a:pt x="793" y="2740"/>
                  <a:pt x="946" y="1668"/>
                  <a:pt x="1152" y="1778"/>
                </a:cubicBezTo>
                <a:cubicBezTo>
                  <a:pt x="1358" y="1888"/>
                  <a:pt x="1697" y="1325"/>
                  <a:pt x="1829" y="1154"/>
                </a:cubicBezTo>
                <a:cubicBezTo>
                  <a:pt x="1961" y="983"/>
                  <a:pt x="2000" y="261"/>
                  <a:pt x="1930" y="208"/>
                </a:cubicBezTo>
                <a:cubicBezTo>
                  <a:pt x="1859" y="156"/>
                  <a:pt x="1468" y="468"/>
                  <a:pt x="1315" y="490"/>
                </a:cubicBezTo>
                <a:cubicBezTo>
                  <a:pt x="1139" y="479"/>
                  <a:pt x="608" y="0"/>
                  <a:pt x="497" y="6"/>
                </a:cubicBezTo>
                <a:close/>
              </a:path>
            </a:pathLst>
          </a:custGeom>
          <a:solidFill>
            <a:srgbClr val="FFCC99">
              <a:alpha val="48000"/>
            </a:srgbClr>
          </a:solidFill>
          <a:ln w="9360">
            <a:solidFill>
              <a:srgbClr val="FFCC99"/>
            </a:solidFill>
            <a:round/>
            <a:headEnd/>
            <a:tailEnd/>
          </a:ln>
          <a:effectLst/>
        </p:spPr>
        <p:txBody>
          <a:bodyPr wrap="none" anchor="ctr"/>
          <a:lstStyle/>
          <a:p>
            <a:endParaRPr lang="fo-FO"/>
          </a:p>
        </p:txBody>
      </p:sp>
      <p:sp>
        <p:nvSpPr>
          <p:cNvPr id="50184" name="Freeform 8"/>
          <p:cNvSpPr>
            <a:spLocks noChangeArrowheads="1"/>
          </p:cNvSpPr>
          <p:nvPr/>
        </p:nvSpPr>
        <p:spPr bwMode="auto">
          <a:xfrm>
            <a:off x="398463" y="2636838"/>
            <a:ext cx="2801937" cy="3551237"/>
          </a:xfrm>
          <a:custGeom>
            <a:avLst/>
            <a:gdLst/>
            <a:ahLst/>
            <a:cxnLst>
              <a:cxn ang="0">
                <a:pos x="680" y="3"/>
              </a:cxn>
              <a:cxn ang="0">
                <a:pos x="614" y="267"/>
              </a:cxn>
              <a:cxn ang="0">
                <a:pos x="413" y="454"/>
              </a:cxn>
              <a:cxn ang="0">
                <a:pos x="592" y="2079"/>
              </a:cxn>
              <a:cxn ang="0">
                <a:pos x="1059" y="1404"/>
              </a:cxn>
              <a:cxn ang="0">
                <a:pos x="1591" y="841"/>
              </a:cxn>
              <a:cxn ang="0">
                <a:pos x="1692" y="115"/>
              </a:cxn>
              <a:cxn ang="0">
                <a:pos x="1154" y="188"/>
              </a:cxn>
              <a:cxn ang="0">
                <a:pos x="680" y="3"/>
              </a:cxn>
            </a:cxnLst>
            <a:rect l="0" t="0" r="r" b="b"/>
            <a:pathLst>
              <a:path w="1765" h="2237">
                <a:moveTo>
                  <a:pt x="680" y="3"/>
                </a:moveTo>
                <a:cubicBezTo>
                  <a:pt x="582" y="6"/>
                  <a:pt x="665" y="236"/>
                  <a:pt x="614" y="267"/>
                </a:cubicBezTo>
                <a:cubicBezTo>
                  <a:pt x="564" y="298"/>
                  <a:pt x="0" y="392"/>
                  <a:pt x="413" y="454"/>
                </a:cubicBezTo>
                <a:cubicBezTo>
                  <a:pt x="826" y="516"/>
                  <a:pt x="487" y="1945"/>
                  <a:pt x="592" y="2079"/>
                </a:cubicBezTo>
                <a:cubicBezTo>
                  <a:pt x="700" y="2237"/>
                  <a:pt x="716" y="1395"/>
                  <a:pt x="1059" y="1404"/>
                </a:cubicBezTo>
                <a:cubicBezTo>
                  <a:pt x="1402" y="1413"/>
                  <a:pt x="1486" y="1056"/>
                  <a:pt x="1591" y="841"/>
                </a:cubicBezTo>
                <a:cubicBezTo>
                  <a:pt x="1696" y="626"/>
                  <a:pt x="1765" y="224"/>
                  <a:pt x="1692" y="115"/>
                </a:cubicBezTo>
                <a:cubicBezTo>
                  <a:pt x="1629" y="87"/>
                  <a:pt x="1290" y="176"/>
                  <a:pt x="1154" y="188"/>
                </a:cubicBezTo>
                <a:cubicBezTo>
                  <a:pt x="998" y="182"/>
                  <a:pt x="779" y="0"/>
                  <a:pt x="680" y="3"/>
                </a:cubicBezTo>
                <a:close/>
              </a:path>
            </a:pathLst>
          </a:custGeom>
          <a:solidFill>
            <a:srgbClr val="FF6600">
              <a:alpha val="59000"/>
            </a:srgbClr>
          </a:solidFill>
          <a:ln w="9360">
            <a:solidFill>
              <a:srgbClr val="FFCC99"/>
            </a:solidFill>
            <a:round/>
            <a:headEnd/>
            <a:tailEnd/>
          </a:ln>
          <a:effectLst/>
        </p:spPr>
        <p:txBody>
          <a:bodyPr wrap="none" anchor="ctr"/>
          <a:lstStyle/>
          <a:p>
            <a:endParaRPr lang="fo-FO"/>
          </a:p>
        </p:txBody>
      </p:sp>
      <p:sp>
        <p:nvSpPr>
          <p:cNvPr id="50185" name="Freeform 9"/>
          <p:cNvSpPr>
            <a:spLocks/>
          </p:cNvSpPr>
          <p:nvPr/>
        </p:nvSpPr>
        <p:spPr bwMode="auto">
          <a:xfrm>
            <a:off x="996950" y="2408238"/>
            <a:ext cx="2185988" cy="3548062"/>
          </a:xfrm>
          <a:custGeom>
            <a:avLst/>
            <a:gdLst/>
            <a:ahLst/>
            <a:cxnLst>
              <a:cxn ang="0">
                <a:pos x="1065" y="1134"/>
              </a:cxn>
              <a:cxn ang="0">
                <a:pos x="555" y="1517"/>
              </a:cxn>
              <a:cxn ang="0">
                <a:pos x="221" y="2119"/>
              </a:cxn>
              <a:cxn ang="0">
                <a:pos x="273" y="822"/>
              </a:cxn>
              <a:cxn ang="0">
                <a:pos x="10" y="523"/>
              </a:cxn>
              <a:cxn ang="0">
                <a:pos x="335" y="277"/>
              </a:cxn>
              <a:cxn ang="0">
                <a:pos x="717" y="435"/>
              </a:cxn>
              <a:cxn ang="0">
                <a:pos x="1223" y="391"/>
              </a:cxn>
              <a:cxn ang="0">
                <a:pos x="1179" y="936"/>
              </a:cxn>
            </a:cxnLst>
            <a:rect l="0" t="0" r="r" b="b"/>
            <a:pathLst>
              <a:path w="1377" h="2235">
                <a:moveTo>
                  <a:pt x="1065" y="1134"/>
                </a:moveTo>
                <a:cubicBezTo>
                  <a:pt x="845" y="1473"/>
                  <a:pt x="691" y="1395"/>
                  <a:pt x="555" y="1517"/>
                </a:cubicBezTo>
                <a:cubicBezTo>
                  <a:pt x="414" y="1681"/>
                  <a:pt x="268" y="2235"/>
                  <a:pt x="221" y="2119"/>
                </a:cubicBezTo>
                <a:cubicBezTo>
                  <a:pt x="234" y="1745"/>
                  <a:pt x="308" y="1088"/>
                  <a:pt x="273" y="822"/>
                </a:cubicBezTo>
                <a:cubicBezTo>
                  <a:pt x="238" y="556"/>
                  <a:pt x="0" y="614"/>
                  <a:pt x="10" y="523"/>
                </a:cubicBezTo>
                <a:cubicBezTo>
                  <a:pt x="20" y="432"/>
                  <a:pt x="317" y="554"/>
                  <a:pt x="335" y="277"/>
                </a:cubicBezTo>
                <a:cubicBezTo>
                  <a:pt x="353" y="0"/>
                  <a:pt x="571" y="426"/>
                  <a:pt x="717" y="435"/>
                </a:cubicBezTo>
                <a:cubicBezTo>
                  <a:pt x="865" y="454"/>
                  <a:pt x="1146" y="308"/>
                  <a:pt x="1223" y="391"/>
                </a:cubicBezTo>
                <a:cubicBezTo>
                  <a:pt x="1377" y="484"/>
                  <a:pt x="1195" y="843"/>
                  <a:pt x="1179" y="936"/>
                </a:cubicBezTo>
              </a:path>
            </a:pathLst>
          </a:custGeom>
          <a:noFill/>
          <a:ln w="25560">
            <a:solidFill>
              <a:srgbClr val="FF0000"/>
            </a:solidFill>
            <a:round/>
            <a:headEnd/>
            <a:tailEnd type="triangle" w="med" len="med"/>
          </a:ln>
          <a:effectLst/>
        </p:spPr>
        <p:txBody>
          <a:bodyPr wrap="none" anchor="ctr"/>
          <a:lstStyle/>
          <a:p>
            <a:endParaRPr lang="fo-FO"/>
          </a:p>
        </p:txBody>
      </p:sp>
      <p:sp>
        <p:nvSpPr>
          <p:cNvPr id="50186" name="Freeform 10"/>
          <p:cNvSpPr>
            <a:spLocks/>
          </p:cNvSpPr>
          <p:nvPr/>
        </p:nvSpPr>
        <p:spPr bwMode="auto">
          <a:xfrm>
            <a:off x="1412875" y="3021013"/>
            <a:ext cx="1624013" cy="1851025"/>
          </a:xfrm>
          <a:custGeom>
            <a:avLst/>
            <a:gdLst/>
            <a:ahLst/>
            <a:cxnLst>
              <a:cxn ang="0">
                <a:pos x="113" y="1166"/>
              </a:cxn>
              <a:cxn ang="0">
                <a:pos x="535" y="511"/>
              </a:cxn>
              <a:cxn ang="0">
                <a:pos x="73" y="287"/>
              </a:cxn>
              <a:cxn ang="0">
                <a:pos x="95" y="106"/>
              </a:cxn>
              <a:cxn ang="0">
                <a:pos x="517" y="256"/>
              </a:cxn>
              <a:cxn ang="0">
                <a:pos x="869" y="76"/>
              </a:cxn>
              <a:cxn ang="0">
                <a:pos x="715" y="480"/>
              </a:cxn>
            </a:cxnLst>
            <a:rect l="0" t="0" r="r" b="b"/>
            <a:pathLst>
              <a:path w="1023" h="1166">
                <a:moveTo>
                  <a:pt x="113" y="1166"/>
                </a:moveTo>
                <a:cubicBezTo>
                  <a:pt x="117" y="992"/>
                  <a:pt x="542" y="657"/>
                  <a:pt x="535" y="511"/>
                </a:cubicBezTo>
                <a:cubicBezTo>
                  <a:pt x="528" y="365"/>
                  <a:pt x="146" y="354"/>
                  <a:pt x="73" y="287"/>
                </a:cubicBezTo>
                <a:cubicBezTo>
                  <a:pt x="0" y="220"/>
                  <a:pt x="25" y="212"/>
                  <a:pt x="95" y="106"/>
                </a:cubicBezTo>
                <a:cubicBezTo>
                  <a:pt x="165" y="0"/>
                  <a:pt x="388" y="261"/>
                  <a:pt x="517" y="256"/>
                </a:cubicBezTo>
                <a:cubicBezTo>
                  <a:pt x="646" y="251"/>
                  <a:pt x="836" y="39"/>
                  <a:pt x="869" y="76"/>
                </a:cubicBezTo>
                <a:cubicBezTo>
                  <a:pt x="1023" y="169"/>
                  <a:pt x="731" y="387"/>
                  <a:pt x="715" y="480"/>
                </a:cubicBezTo>
              </a:path>
            </a:pathLst>
          </a:custGeom>
          <a:noFill/>
          <a:ln w="25560">
            <a:solidFill>
              <a:srgbClr val="FF0000"/>
            </a:solidFill>
            <a:round/>
            <a:headEnd/>
            <a:tailEnd type="triangle" w="med" len="med"/>
          </a:ln>
          <a:effectLst/>
        </p:spPr>
        <p:txBody>
          <a:bodyPr wrap="none" anchor="ctr"/>
          <a:lstStyle/>
          <a:p>
            <a:endParaRPr lang="fo-FO"/>
          </a:p>
        </p:txBody>
      </p:sp>
      <p:sp>
        <p:nvSpPr>
          <p:cNvPr id="50187" name="Rectangle 11"/>
          <p:cNvSpPr>
            <a:spLocks noChangeArrowheads="1"/>
          </p:cNvSpPr>
          <p:nvPr/>
        </p:nvSpPr>
        <p:spPr bwMode="auto">
          <a:xfrm>
            <a:off x="152400" y="838200"/>
            <a:ext cx="8839200" cy="358775"/>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a:solidFill>
                  <a:srgbClr val="FF0066"/>
                </a:solidFill>
                <a:latin typeface="Times New Roman" pitchFamily="18" charset="0"/>
              </a:rPr>
              <a:t>Er vest-makrelurin við at takað gamla mynstri frá 70’unum uppaftur ?</a:t>
            </a:r>
          </a:p>
        </p:txBody>
      </p:sp>
      <p:sp>
        <p:nvSpPr>
          <p:cNvPr id="50188" name="Rectangle 12"/>
          <p:cNvSpPr>
            <a:spLocks noChangeArrowheads="1"/>
          </p:cNvSpPr>
          <p:nvPr/>
        </p:nvSpPr>
        <p:spPr bwMode="auto">
          <a:xfrm>
            <a:off x="5940425" y="2205038"/>
            <a:ext cx="2533650" cy="1223962"/>
          </a:xfrm>
          <a:prstGeom prst="rect">
            <a:avLst/>
          </a:prstGeom>
          <a:solidFill>
            <a:srgbClr val="FFFFFF">
              <a:alpha val="48999"/>
            </a:srgbClr>
          </a:solidFill>
          <a:ln w="9525">
            <a:noFill/>
            <a:round/>
            <a:headEnd/>
            <a:tailEnd/>
          </a:ln>
          <a:effectLst/>
        </p:spPr>
        <p:txBody>
          <a:bodyPr lIns="90000" tIns="46800" rIns="90000" bIns="46800"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600">
                <a:solidFill>
                  <a:srgbClr val="FF0066"/>
                </a:solidFill>
                <a:effectLst>
                  <a:outerShdw blurRad="38100" dist="38100" dir="2700000" algn="tl">
                    <a:srgbClr val="C0C0C0"/>
                  </a:outerShdw>
                </a:effectLst>
                <a:latin typeface="Times New Roman" pitchFamily="18" charset="0"/>
              </a:rPr>
              <a:t>Tá var metingin at ferðingarmynstri hjá makreli var nøkurlunda sum víst á myndin - makrelurin kom ikki eystur í norskan sjógv? </a:t>
            </a:r>
          </a:p>
        </p:txBody>
      </p:sp>
      <p:sp>
        <p:nvSpPr>
          <p:cNvPr id="50189" name="Line 13"/>
          <p:cNvSpPr>
            <a:spLocks noChangeShapeType="1"/>
          </p:cNvSpPr>
          <p:nvPr/>
        </p:nvSpPr>
        <p:spPr bwMode="auto">
          <a:xfrm flipH="1">
            <a:off x="3490913" y="2738438"/>
            <a:ext cx="2451100" cy="474662"/>
          </a:xfrm>
          <a:prstGeom prst="line">
            <a:avLst/>
          </a:prstGeom>
          <a:noFill/>
          <a:ln w="19080">
            <a:solidFill>
              <a:srgbClr val="FF0000"/>
            </a:solidFill>
            <a:miter lim="800000"/>
            <a:headEnd/>
            <a:tailEnd type="triangle" w="med" len="med"/>
          </a:ln>
          <a:effectLst/>
        </p:spPr>
        <p:txBody>
          <a:bodyPr/>
          <a:lstStyle/>
          <a:p>
            <a:endParaRPr lang="fo-FO"/>
          </a:p>
        </p:txBody>
      </p:sp>
      <p:sp>
        <p:nvSpPr>
          <p:cNvPr id="50190" name="Rectangle 14"/>
          <p:cNvSpPr>
            <a:spLocks noChangeArrowheads="1"/>
          </p:cNvSpPr>
          <p:nvPr/>
        </p:nvSpPr>
        <p:spPr bwMode="auto">
          <a:xfrm>
            <a:off x="5940425" y="3729038"/>
            <a:ext cx="2533650" cy="1008062"/>
          </a:xfrm>
          <a:prstGeom prst="rect">
            <a:avLst/>
          </a:prstGeom>
          <a:solidFill>
            <a:srgbClr val="FFFFFF">
              <a:alpha val="48999"/>
            </a:srgbClr>
          </a:solidFill>
          <a:ln w="9525">
            <a:noFill/>
            <a:round/>
            <a:headEnd/>
            <a:tailEnd/>
          </a:ln>
          <a:effectLst/>
        </p:spPr>
        <p:txBody>
          <a:bodyPr lIns="90000" tIns="46800" rIns="90000" bIns="46800"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600">
                <a:solidFill>
                  <a:srgbClr val="FF0066"/>
                </a:solidFill>
                <a:effectLst>
                  <a:outerShdw blurRad="38100" dist="38100" dir="2700000" algn="tl">
                    <a:srgbClr val="C0C0C0"/>
                  </a:outerShdw>
                </a:effectLst>
                <a:latin typeface="Times New Roman" pitchFamily="18" charset="0"/>
              </a:rPr>
              <a:t>Havast skal í huga at Ísland longu er liðugt við at fiska sjálvásettu kvotuna á 100 t tons í fyrstu viku av juli </a:t>
            </a:r>
          </a:p>
        </p:txBody>
      </p:sp>
      <p:sp>
        <p:nvSpPr>
          <p:cNvPr id="16" name="Pladsholder til dato 15"/>
          <p:cNvSpPr>
            <a:spLocks noGrp="1"/>
          </p:cNvSpPr>
          <p:nvPr>
            <p:ph type="dt" idx="10"/>
          </p:nvPr>
        </p:nvSpPr>
        <p:spPr/>
        <p:txBody>
          <a:bodyPr/>
          <a:lstStyle/>
          <a:p>
            <a:r>
              <a:rPr lang="fo-FO" smtClean="0"/>
              <a:t>17-08-2009</a:t>
            </a: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additive="repl">
                                        <p:cTn id="6" dur="1" fill="hold">
                                          <p:stCondLst>
                                            <p:cond delay="0"/>
                                          </p:stCondLst>
                                        </p:cTn>
                                        <p:tgtEl>
                                          <p:spTgt spid="50188"/>
                                        </p:tgtEl>
                                        <p:attrNameLst>
                                          <p:attrName>style.visibility</p:attrName>
                                        </p:attrNameLst>
                                      </p:cBhvr>
                                      <p:to>
                                        <p:strVal val="visible"/>
                                      </p:to>
                                    </p:set>
                                    <p:anim calcmode="lin" valueType="num">
                                      <p:cBhvr>
                                        <p:cTn id="7" dur="500" fill="hold"/>
                                        <p:tgtEl>
                                          <p:spTgt spid="50188"/>
                                        </p:tgtEl>
                                        <p:attrNameLst>
                                          <p:attrName>ppt_x</p:attrName>
                                        </p:attrNameLst>
                                      </p:cBhvr>
                                      <p:tavLst>
                                        <p:tav tm="100000">
                                          <p:val>
                                            <p:strVal val="#ppt_x"/>
                                          </p:val>
                                        </p:tav>
                                        <p:tav>
                                          <p:val>
                                            <p:strVal val="#ppt_x"/>
                                          </p:val>
                                        </p:tav>
                                      </p:tavLst>
                                    </p:anim>
                                    <p:anim calcmode="lin" valueType="num">
                                      <p:cBhvr>
                                        <p:cTn id="8" dur="500" fill="hold"/>
                                        <p:tgtEl>
                                          <p:spTgt spid="50188"/>
                                        </p:tgtEl>
                                        <p:attrNameLst>
                                          <p:attrName>ppt_y</p:attrName>
                                        </p:attrNameLst>
                                      </p:cBhvr>
                                      <p:tavLst>
                                        <p:tav tm="100000">
                                          <p:val>
                                            <p:strVal val="1+#ppt_h/2"/>
                                          </p:val>
                                        </p:tav>
                                        <p:tav>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additive="repl">
                                        <p:cTn id="11" dur="1" fill="hold">
                                          <p:stCondLst>
                                            <p:cond delay="0"/>
                                          </p:stCondLst>
                                        </p:cTn>
                                        <p:tgtEl>
                                          <p:spTgt spid="50190"/>
                                        </p:tgtEl>
                                        <p:attrNameLst>
                                          <p:attrName>style.visibility</p:attrName>
                                        </p:attrNameLst>
                                      </p:cBhvr>
                                      <p:to>
                                        <p:strVal val="visible"/>
                                      </p:to>
                                    </p:set>
                                    <p:anim calcmode="lin" valueType="num">
                                      <p:cBhvr>
                                        <p:cTn id="12" dur="500" fill="hold"/>
                                        <p:tgtEl>
                                          <p:spTgt spid="50190"/>
                                        </p:tgtEl>
                                        <p:attrNameLst>
                                          <p:attrName>ppt_x</p:attrName>
                                        </p:attrNameLst>
                                      </p:cBhvr>
                                      <p:tavLst>
                                        <p:tav tm="100000">
                                          <p:val>
                                            <p:strVal val="#ppt_x"/>
                                          </p:val>
                                        </p:tav>
                                        <p:tav>
                                          <p:val>
                                            <p:strVal val="#ppt_x"/>
                                          </p:val>
                                        </p:tav>
                                      </p:tavLst>
                                    </p:anim>
                                    <p:anim calcmode="lin" valueType="num">
                                      <p:cBhvr>
                                        <p:cTn id="13" dur="500" fill="hold"/>
                                        <p:tgtEl>
                                          <p:spTgt spid="50190"/>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40458C"/>
              </a:solidFill>
            </a:endParaRPr>
          </a:p>
        </p:txBody>
      </p:sp>
      <p:sp>
        <p:nvSpPr>
          <p:cNvPr id="6146"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6147" name="Text Box 3"/>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BCCACB6-918D-4F7F-B7EC-A680122E7D88}"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a:t>
            </a:fld>
            <a:endParaRPr lang="da-DK" sz="1400">
              <a:solidFill>
                <a:srgbClr val="40458C"/>
              </a:solidFill>
            </a:endParaRPr>
          </a:p>
        </p:txBody>
      </p:sp>
      <p:pic>
        <p:nvPicPr>
          <p:cNvPr id="6148" name="Picture 4"/>
          <p:cNvPicPr>
            <a:picLocks noChangeAspect="1" noChangeArrowheads="1"/>
          </p:cNvPicPr>
          <p:nvPr/>
        </p:nvPicPr>
        <p:blipFill>
          <a:blip r:embed="rId3" cstate="print"/>
          <a:srcRect/>
          <a:stretch>
            <a:fillRect/>
          </a:stretch>
        </p:blipFill>
        <p:spPr bwMode="auto">
          <a:xfrm>
            <a:off x="228600" y="1524000"/>
            <a:ext cx="6553200" cy="4911725"/>
          </a:xfrm>
          <a:prstGeom prst="rect">
            <a:avLst/>
          </a:prstGeom>
          <a:noFill/>
          <a:ln w="9525">
            <a:noFill/>
            <a:round/>
            <a:headEnd/>
            <a:tailEnd/>
          </a:ln>
          <a:effectLst/>
        </p:spPr>
      </p:pic>
      <p:sp>
        <p:nvSpPr>
          <p:cNvPr id="6149" name="Text Box 5"/>
          <p:cNvSpPr txBox="1">
            <a:spLocks noChangeArrowheads="1"/>
          </p:cNvSpPr>
          <p:nvPr/>
        </p:nvSpPr>
        <p:spPr bwMode="auto">
          <a:xfrm>
            <a:off x="152400" y="685800"/>
            <a:ext cx="8382000" cy="520700"/>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2800">
                <a:solidFill>
                  <a:srgbClr val="FF0066"/>
                </a:solidFill>
                <a:latin typeface="Times New Roman" pitchFamily="18" charset="0"/>
              </a:rPr>
              <a:t>Mynd tikið við Satilitt 18 apríl 2003</a:t>
            </a:r>
          </a:p>
        </p:txBody>
      </p:sp>
      <p:sp>
        <p:nvSpPr>
          <p:cNvPr id="6150" name="Rectangle 6"/>
          <p:cNvSpPr>
            <a:spLocks noChangeArrowheads="1"/>
          </p:cNvSpPr>
          <p:nvPr/>
        </p:nvSpPr>
        <p:spPr bwMode="auto">
          <a:xfrm>
            <a:off x="6858000" y="2362200"/>
            <a:ext cx="2286000" cy="3276600"/>
          </a:xfrm>
          <a:prstGeom prst="rect">
            <a:avLst/>
          </a:prstGeom>
          <a:noFill/>
          <a:ln w="9525">
            <a:noFill/>
            <a:round/>
            <a:headEnd/>
            <a:tailEnd/>
          </a:ln>
          <a:effectLst/>
        </p:spPr>
        <p:txBody>
          <a:bodyPr lIns="90000" tIns="46800" rIns="90000" bIns="46800"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0066"/>
                </a:solidFill>
                <a:latin typeface="Times New Roman" pitchFamily="18" charset="0"/>
              </a:rPr>
              <a:t>Biologin sigur at : </a:t>
            </a:r>
            <a:br>
              <a:rPr lang="fo-FO" sz="1800">
                <a:solidFill>
                  <a:srgbClr val="FF0066"/>
                </a:solidFill>
                <a:latin typeface="Times New Roman" pitchFamily="18" charset="0"/>
              </a:rPr>
            </a:br>
            <a:r>
              <a:rPr lang="fo-FO" sz="1800">
                <a:solidFill>
                  <a:srgbClr val="FF0066"/>
                </a:solidFill>
                <a:latin typeface="Times New Roman" pitchFamily="18" charset="0"/>
              </a:rPr>
              <a:t/>
            </a:r>
            <a:br>
              <a:rPr lang="fo-FO" sz="1800">
                <a:solidFill>
                  <a:srgbClr val="FF0066"/>
                </a:solidFill>
                <a:latin typeface="Times New Roman" pitchFamily="18" charset="0"/>
              </a:rPr>
            </a:br>
            <a:r>
              <a:rPr lang="fo-FO" sz="1800">
                <a:solidFill>
                  <a:srgbClr val="FF0066"/>
                </a:solidFill>
                <a:latin typeface="Times New Roman" pitchFamily="18" charset="0"/>
              </a:rPr>
              <a:t>Allar verurnar, ið hava liði í dvala vakstrarmessiga, verða førdar suður eftir við kalda havstreyminum, Har køldu og heitu streymarnir møtast verða hesar verður førdar upp til yvirflatuna. Vøksturin er sera nógvur og skapar hetta sera gott fóður grundarlag.</a:t>
            </a:r>
            <a:br>
              <a:rPr lang="fo-FO" sz="1800">
                <a:solidFill>
                  <a:srgbClr val="FF0066"/>
                </a:solidFill>
                <a:latin typeface="Times New Roman" pitchFamily="18" charset="0"/>
              </a:rPr>
            </a:br>
            <a:r>
              <a:rPr lang="fo-FO" sz="1800">
                <a:solidFill>
                  <a:srgbClr val="FF0066"/>
                </a:solidFill>
                <a:latin typeface="Times New Roman" pitchFamily="18" charset="0"/>
              </a:rPr>
              <a:t/>
            </a:r>
            <a:br>
              <a:rPr lang="fo-FO" sz="1800">
                <a:solidFill>
                  <a:srgbClr val="FF0066"/>
                </a:solidFill>
                <a:latin typeface="Times New Roman" pitchFamily="18" charset="0"/>
              </a:rPr>
            </a:br>
            <a:r>
              <a:rPr lang="fo-FO" sz="1800">
                <a:solidFill>
                  <a:srgbClr val="FF0066"/>
                </a:solidFill>
                <a:latin typeface="Times New Roman" pitchFamily="18" charset="0"/>
              </a:rPr>
              <a:t>Blandingsøki er nógv í føroyskum sjógvi</a:t>
            </a:r>
            <a:br>
              <a:rPr lang="fo-FO" sz="1800">
                <a:solidFill>
                  <a:srgbClr val="FF0066"/>
                </a:solidFill>
                <a:latin typeface="Times New Roman" pitchFamily="18" charset="0"/>
              </a:rPr>
            </a:br>
            <a:endParaRPr lang="fo-FO" sz="1800">
              <a:solidFill>
                <a:srgbClr val="FF0066"/>
              </a:solidFill>
              <a:latin typeface="Times New Roman" pitchFamily="18" charset="0"/>
            </a:endParaRPr>
          </a:p>
        </p:txBody>
      </p:sp>
      <p:pic>
        <p:nvPicPr>
          <p:cNvPr id="6151" name="Picture 7"/>
          <p:cNvPicPr>
            <a:picLocks noChangeAspect="1" noChangeArrowheads="1"/>
          </p:cNvPicPr>
          <p:nvPr/>
        </p:nvPicPr>
        <p:blipFill>
          <a:blip r:embed="rId4" cstate="print"/>
          <a:srcRect/>
          <a:stretch>
            <a:fillRect/>
          </a:stretch>
        </p:blipFill>
        <p:spPr bwMode="auto">
          <a:xfrm>
            <a:off x="0" y="4114800"/>
            <a:ext cx="2568575" cy="1376363"/>
          </a:xfrm>
          <a:prstGeom prst="rect">
            <a:avLst/>
          </a:prstGeom>
          <a:noFill/>
          <a:ln w="9525">
            <a:noFill/>
            <a:round/>
            <a:headEnd/>
            <a:tailEnd/>
          </a:ln>
          <a:effectLst/>
        </p:spPr>
      </p:pic>
      <p:sp>
        <p:nvSpPr>
          <p:cNvPr id="6152" name="Line 8"/>
          <p:cNvSpPr>
            <a:spLocks noChangeShapeType="1"/>
          </p:cNvSpPr>
          <p:nvPr/>
        </p:nvSpPr>
        <p:spPr bwMode="auto">
          <a:xfrm flipH="1" flipV="1">
            <a:off x="4037013" y="3808413"/>
            <a:ext cx="2822575" cy="2060575"/>
          </a:xfrm>
          <a:prstGeom prst="line">
            <a:avLst/>
          </a:prstGeom>
          <a:noFill/>
          <a:ln w="25560">
            <a:solidFill>
              <a:srgbClr val="FF0000"/>
            </a:solidFill>
            <a:miter lim="800000"/>
            <a:headEnd/>
            <a:tailEnd type="triangle" w="med" len="med"/>
          </a:ln>
          <a:effectLst/>
        </p:spPr>
        <p:txBody>
          <a:bodyPr/>
          <a:lstStyle/>
          <a:p>
            <a:endParaRPr lang="fo-FO"/>
          </a:p>
        </p:txBody>
      </p:sp>
      <p:sp>
        <p:nvSpPr>
          <p:cNvPr id="6153" name="Text Box 9"/>
          <p:cNvSpPr txBox="1">
            <a:spLocks noChangeArrowheads="1"/>
          </p:cNvSpPr>
          <p:nvPr/>
        </p:nvSpPr>
        <p:spPr bwMode="auto">
          <a:xfrm>
            <a:off x="5865813" y="5867400"/>
            <a:ext cx="806450" cy="336550"/>
          </a:xfrm>
          <a:prstGeom prst="rect">
            <a:avLst/>
          </a:prstGeom>
          <a:solidFill>
            <a:srgbClr val="FFFFFF">
              <a:alpha val="67999"/>
            </a:srgbClr>
          </a:solid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9176D"/>
                </a:solidFill>
                <a:latin typeface="Arial Black" pitchFamily="34" charset="0"/>
              </a:rPr>
              <a:t>Kelda:</a:t>
            </a:r>
          </a:p>
          <a:p>
            <a:pPr algn="l">
              <a:buClr>
                <a:srgbClr val="F9176D"/>
              </a:buClr>
              <a:buFont typeface="Arial Black"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9176D"/>
                </a:solidFill>
                <a:latin typeface="Arial Black" pitchFamily="34" charset="0"/>
              </a:rPr>
              <a:t>Havstovan</a:t>
            </a:r>
          </a:p>
        </p:txBody>
      </p:sp>
      <p:sp>
        <p:nvSpPr>
          <p:cNvPr id="6154" name="Oval 10"/>
          <p:cNvSpPr>
            <a:spLocks noChangeArrowheads="1"/>
          </p:cNvSpPr>
          <p:nvPr/>
        </p:nvSpPr>
        <p:spPr bwMode="auto">
          <a:xfrm>
            <a:off x="2124075" y="2924175"/>
            <a:ext cx="3600450" cy="1066800"/>
          </a:xfrm>
          <a:prstGeom prst="ellipse">
            <a:avLst/>
          </a:prstGeom>
          <a:solidFill>
            <a:srgbClr val="FFCC00">
              <a:alpha val="39000"/>
            </a:srgbClr>
          </a:solidFill>
          <a:ln w="9360">
            <a:solidFill>
              <a:srgbClr val="FF9900"/>
            </a:solidFill>
            <a:miter lim="800000"/>
            <a:headEnd/>
            <a:tailEnd/>
          </a:ln>
          <a:effectLst/>
        </p:spPr>
        <p:txBody>
          <a:bodyPr wrap="none" lIns="90000" tIns="46800" rIns="90000" bIns="468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o-FO" sz="1100">
              <a:solidFill>
                <a:srgbClr val="FFFFFF"/>
              </a:solidFill>
              <a:latin typeface="Arial Black" pitchFamily="34"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100">
                <a:solidFill>
                  <a:srgbClr val="FFFFFF"/>
                </a:solidFill>
                <a:latin typeface="Arial Black" pitchFamily="34" charset="0"/>
              </a:rPr>
              <a:t>Tað ultimativa fóðurøki hjá pelagiskum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100">
                <a:solidFill>
                  <a:srgbClr val="FFFFFF"/>
                </a:solidFill>
                <a:latin typeface="Arial Black" pitchFamily="34" charset="0"/>
              </a:rPr>
              <a:t>Fiski Makreli, Svartkjafti og eisini sild</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o-FO" sz="1100">
              <a:solidFill>
                <a:srgbClr val="FFFFFF"/>
              </a:solidFill>
              <a:latin typeface="Arial Black" pitchFamily="34" charset="0"/>
            </a:endParaRPr>
          </a:p>
        </p:txBody>
      </p:sp>
      <p:sp>
        <p:nvSpPr>
          <p:cNvPr id="6155" name="Text Box 11"/>
          <p:cNvSpPr txBox="1">
            <a:spLocks noChangeArrowheads="1"/>
          </p:cNvSpPr>
          <p:nvPr/>
        </p:nvSpPr>
        <p:spPr bwMode="auto">
          <a:xfrm>
            <a:off x="3638550" y="333375"/>
            <a:ext cx="1703388" cy="368300"/>
          </a:xfrm>
          <a:prstGeom prst="rect">
            <a:avLst/>
          </a:prstGeom>
          <a:noFill/>
          <a:ln w="9525">
            <a:noFill/>
            <a:round/>
            <a:headEnd/>
            <a:tailEnd/>
          </a:ln>
          <a:effec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9176D"/>
                </a:solidFill>
                <a:latin typeface="Arial Black" pitchFamily="34" charset="0"/>
              </a:rPr>
              <a:t>INNLEIÐING</a:t>
            </a:r>
          </a:p>
        </p:txBody>
      </p:sp>
      <p:sp>
        <p:nvSpPr>
          <p:cNvPr id="13" name="Pladsholder til dato 12"/>
          <p:cNvSpPr>
            <a:spLocks noGrp="1"/>
          </p:cNvSpPr>
          <p:nvPr>
            <p:ph type="dt" idx="10"/>
          </p:nvPr>
        </p:nvSpPr>
        <p:spPr/>
        <p:txBody>
          <a:bodyPr/>
          <a:lstStyle/>
          <a:p>
            <a:r>
              <a:rPr lang="fo-FO" smtClean="0"/>
              <a:t>17-08-2009</a:t>
            </a: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additive="repl">
                                        <p:cTn id="6" dur="1" fill="hold">
                                          <p:stCondLst>
                                            <p:cond delay="0"/>
                                          </p:stCondLst>
                                        </p:cTn>
                                        <p:tgtEl>
                                          <p:spTgt spid="6150"/>
                                        </p:tgtEl>
                                        <p:attrNameLst>
                                          <p:attrName>style.visibility</p:attrName>
                                        </p:attrNameLst>
                                      </p:cBhvr>
                                      <p:to>
                                        <p:strVal val="visible"/>
                                      </p:to>
                                    </p:set>
                                    <p:animEffect transition="in" filter="blinds(horizontal)">
                                      <p:cBhvr additive="repl">
                                        <p:cTn id="7" dur="500"/>
                                        <p:tgtEl>
                                          <p:spTgt spid="6150"/>
                                        </p:tgtEl>
                                      </p:cBhvr>
                                    </p:animEffect>
                                  </p:childTnLst>
                                </p:cTn>
                              </p:par>
                              <p:par>
                                <p:cTn id="8" presetID="15" presetClass="entr" fill="hold" nodeType="withEffect">
                                  <p:stCondLst>
                                    <p:cond delay="0"/>
                                  </p:stCondLst>
                                  <p:childTnLst>
                                    <p:set>
                                      <p:cBhvr additive="repl">
                                        <p:cTn id="9" dur="1" fill="hold">
                                          <p:stCondLst>
                                            <p:cond delay="0"/>
                                          </p:stCondLst>
                                        </p:cTn>
                                        <p:tgtEl>
                                          <p:spTgt spid="6154"/>
                                        </p:tgtEl>
                                        <p:attrNameLst>
                                          <p:attrName>style.visibility</p:attrName>
                                        </p:attrNameLst>
                                      </p:cBhvr>
                                      <p:to>
                                        <p:strVal val="visible"/>
                                      </p:to>
                                    </p:set>
                                    <p:anim calcmode="lin" valueType="num">
                                      <p:cBhvr additive="repl">
                                        <p:cTn id="10" dur="2000" fill="hold"/>
                                        <p:tgtEl>
                                          <p:spTgt spid="6154"/>
                                        </p:tgtEl>
                                        <p:attrNameLst>
                                          <p:attrName>ppt_w</p:attrName>
                                        </p:attrNameLst>
                                      </p:cBhvr>
                                      <p:tavLst>
                                        <p:tav tm="100000">
                                          <p:val>
                                            <p:fltVal val="0"/>
                                          </p:val>
                                        </p:tav>
                                        <p:tav>
                                          <p:val>
                                            <p:strVal val="#ppt_w"/>
                                          </p:val>
                                        </p:tav>
                                      </p:tavLst>
                                    </p:anim>
                                    <p:anim calcmode="lin" valueType="num">
                                      <p:cBhvr additive="repl">
                                        <p:cTn id="11" dur="2000" fill="hold"/>
                                        <p:tgtEl>
                                          <p:spTgt spid="6154"/>
                                        </p:tgtEl>
                                        <p:attrNameLst>
                                          <p:attrName>ppt_h</p:attrName>
                                        </p:attrNameLst>
                                      </p:cBhvr>
                                      <p:tavLst>
                                        <p:tav tm="100000">
                                          <p:val>
                                            <p:fltVal val="0"/>
                                          </p:val>
                                        </p:tav>
                                        <p:tav>
                                          <p:val>
                                            <p:strVal val="#ppt_h"/>
                                          </p:val>
                                        </p:tav>
                                      </p:tavLst>
                                    </p:anim>
                                    <p:anim calcmode="lin" valueType="num">
                                      <p:cBhvr additive="repl">
                                        <p:cTn id="12" dur="2000" fill="hold"/>
                                        <p:tgtEl>
                                          <p:spTgt spid="6154"/>
                                        </p:tgtEl>
                                        <p:attrNameLst>
                                          <p:attrName>ppt_x</p:attrName>
                                        </p:attrNameLst>
                                      </p:cBhvr>
                                      <p:tavLst>
                                        <p:tav tm="0" fmla="#ppt_x+(cos(-2*pi*(1-$))*-#ppt_x-sin(-2*pi*(1-$))*(1-#ppt_y))*(1-$)">
                                          <p:val>
                                            <p:fltVal val="0"/>
                                          </p:val>
                                        </p:tav>
                                        <p:tav tm="100000">
                                          <p:val>
                                            <p:fltVal val="1"/>
                                          </p:val>
                                        </p:tav>
                                      </p:tavLst>
                                    </p:anim>
                                    <p:anim calcmode="lin" valueType="num">
                                      <p:cBhvr additive="repl">
                                        <p:cTn id="13" dur="2000" fill="hold"/>
                                        <p:tgtEl>
                                          <p:spTgt spid="615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40458C"/>
              </a:solidFill>
            </a:endParaRPr>
          </a:p>
        </p:txBody>
      </p:sp>
      <p:sp>
        <p:nvSpPr>
          <p:cNvPr id="51202"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51203" name="Text Box 3"/>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A726CCE-16F9-4F39-89B5-8713E8FB9DF9}"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50</a:t>
            </a:fld>
            <a:endParaRPr lang="da-DK" sz="1400">
              <a:solidFill>
                <a:srgbClr val="40458C"/>
              </a:solidFill>
            </a:endParaRPr>
          </a:p>
        </p:txBody>
      </p:sp>
      <p:pic>
        <p:nvPicPr>
          <p:cNvPr id="51204" name="Picture 4"/>
          <p:cNvPicPr>
            <a:picLocks noChangeAspect="1" noChangeArrowheads="1"/>
          </p:cNvPicPr>
          <p:nvPr/>
        </p:nvPicPr>
        <p:blipFill>
          <a:blip r:embed="rId3" cstate="print"/>
          <a:srcRect/>
          <a:stretch>
            <a:fillRect/>
          </a:stretch>
        </p:blipFill>
        <p:spPr bwMode="auto">
          <a:xfrm>
            <a:off x="381000" y="2027238"/>
            <a:ext cx="3903663" cy="3003550"/>
          </a:xfrm>
          <a:prstGeom prst="rect">
            <a:avLst/>
          </a:prstGeom>
          <a:noFill/>
          <a:ln w="9525">
            <a:noFill/>
            <a:round/>
            <a:headEnd/>
            <a:tailEnd/>
          </a:ln>
          <a:effectLst/>
        </p:spPr>
      </p:pic>
      <p:pic>
        <p:nvPicPr>
          <p:cNvPr id="51205" name="Picture 5"/>
          <p:cNvPicPr>
            <a:picLocks noChangeAspect="1" noChangeArrowheads="1"/>
          </p:cNvPicPr>
          <p:nvPr/>
        </p:nvPicPr>
        <p:blipFill>
          <a:blip r:embed="rId4" cstate="print"/>
          <a:srcRect/>
          <a:stretch>
            <a:fillRect/>
          </a:stretch>
        </p:blipFill>
        <p:spPr bwMode="auto">
          <a:xfrm>
            <a:off x="395288" y="4846638"/>
            <a:ext cx="3649662" cy="454025"/>
          </a:xfrm>
          <a:prstGeom prst="rect">
            <a:avLst/>
          </a:prstGeom>
          <a:noFill/>
          <a:ln w="9525">
            <a:noFill/>
            <a:round/>
            <a:headEnd/>
            <a:tailEnd/>
          </a:ln>
          <a:effectLst/>
        </p:spPr>
      </p:pic>
      <p:pic>
        <p:nvPicPr>
          <p:cNvPr id="51206" name="Picture 6"/>
          <p:cNvPicPr>
            <a:picLocks noChangeAspect="1" noChangeArrowheads="1"/>
          </p:cNvPicPr>
          <p:nvPr/>
        </p:nvPicPr>
        <p:blipFill>
          <a:blip r:embed="rId5" cstate="print"/>
          <a:srcRect/>
          <a:stretch>
            <a:fillRect/>
          </a:stretch>
        </p:blipFill>
        <p:spPr bwMode="auto">
          <a:xfrm>
            <a:off x="250825" y="1268413"/>
            <a:ext cx="2833688" cy="422275"/>
          </a:xfrm>
          <a:prstGeom prst="rect">
            <a:avLst/>
          </a:prstGeom>
          <a:noFill/>
          <a:ln w="9525">
            <a:noFill/>
            <a:round/>
            <a:headEnd/>
            <a:tailEnd/>
          </a:ln>
          <a:effectLst/>
        </p:spPr>
      </p:pic>
      <p:pic>
        <p:nvPicPr>
          <p:cNvPr id="51207" name="Picture 7"/>
          <p:cNvPicPr>
            <a:picLocks noChangeAspect="1" noChangeArrowheads="1"/>
          </p:cNvPicPr>
          <p:nvPr/>
        </p:nvPicPr>
        <p:blipFill>
          <a:blip r:embed="rId6" cstate="print"/>
          <a:srcRect/>
          <a:stretch>
            <a:fillRect/>
          </a:stretch>
        </p:blipFill>
        <p:spPr bwMode="auto">
          <a:xfrm>
            <a:off x="381000" y="5291138"/>
            <a:ext cx="3903663" cy="1138237"/>
          </a:xfrm>
          <a:prstGeom prst="rect">
            <a:avLst/>
          </a:prstGeom>
          <a:noFill/>
          <a:ln w="9525">
            <a:noFill/>
            <a:round/>
            <a:headEnd/>
            <a:tailEnd/>
          </a:ln>
          <a:effectLst/>
        </p:spPr>
      </p:pic>
      <p:pic>
        <p:nvPicPr>
          <p:cNvPr id="51208" name="Picture 8"/>
          <p:cNvPicPr>
            <a:picLocks noChangeAspect="1" noChangeArrowheads="1"/>
          </p:cNvPicPr>
          <p:nvPr/>
        </p:nvPicPr>
        <p:blipFill>
          <a:blip r:embed="rId7" cstate="print"/>
          <a:srcRect/>
          <a:stretch>
            <a:fillRect/>
          </a:stretch>
        </p:blipFill>
        <p:spPr bwMode="auto">
          <a:xfrm>
            <a:off x="395288" y="1700213"/>
            <a:ext cx="3962400" cy="350837"/>
          </a:xfrm>
          <a:prstGeom prst="rect">
            <a:avLst/>
          </a:prstGeom>
          <a:noFill/>
          <a:ln w="9525">
            <a:noFill/>
            <a:round/>
            <a:headEnd/>
            <a:tailEnd/>
          </a:ln>
          <a:effectLst/>
        </p:spPr>
      </p:pic>
      <p:sp>
        <p:nvSpPr>
          <p:cNvPr id="51209" name="Text Box 9"/>
          <p:cNvSpPr txBox="1">
            <a:spLocks noChangeArrowheads="1"/>
          </p:cNvSpPr>
          <p:nvPr/>
        </p:nvSpPr>
        <p:spPr bwMode="auto">
          <a:xfrm>
            <a:off x="152400" y="685800"/>
            <a:ext cx="8382000" cy="520700"/>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2800">
                <a:solidFill>
                  <a:srgbClr val="FF0066"/>
                </a:solidFill>
                <a:latin typeface="Times New Roman" pitchFamily="18" charset="0"/>
              </a:rPr>
              <a:t>Hitabroytingar</a:t>
            </a:r>
          </a:p>
        </p:txBody>
      </p:sp>
      <p:pic>
        <p:nvPicPr>
          <p:cNvPr id="51210" name="Picture 10"/>
          <p:cNvPicPr>
            <a:picLocks noChangeAspect="1" noChangeArrowheads="1"/>
          </p:cNvPicPr>
          <p:nvPr/>
        </p:nvPicPr>
        <p:blipFill>
          <a:blip r:embed="rId8" cstate="print"/>
          <a:srcRect/>
          <a:stretch>
            <a:fillRect/>
          </a:stretch>
        </p:blipFill>
        <p:spPr bwMode="auto">
          <a:xfrm>
            <a:off x="4859338" y="1281113"/>
            <a:ext cx="3751262" cy="2316162"/>
          </a:xfrm>
          <a:prstGeom prst="rect">
            <a:avLst/>
          </a:prstGeom>
          <a:noFill/>
          <a:ln w="9525">
            <a:noFill/>
            <a:round/>
            <a:headEnd/>
            <a:tailEnd/>
          </a:ln>
          <a:effectLst/>
        </p:spPr>
      </p:pic>
      <p:pic>
        <p:nvPicPr>
          <p:cNvPr id="51211" name="Picture 11"/>
          <p:cNvPicPr>
            <a:picLocks noChangeAspect="1" noChangeArrowheads="1"/>
          </p:cNvPicPr>
          <p:nvPr/>
        </p:nvPicPr>
        <p:blipFill>
          <a:blip r:embed="rId9" cstate="print"/>
          <a:srcRect/>
          <a:stretch>
            <a:fillRect/>
          </a:stretch>
        </p:blipFill>
        <p:spPr bwMode="auto">
          <a:xfrm>
            <a:off x="5791200" y="3733800"/>
            <a:ext cx="2292350" cy="2792413"/>
          </a:xfrm>
          <a:prstGeom prst="rect">
            <a:avLst/>
          </a:prstGeom>
          <a:noFill/>
          <a:ln w="9525">
            <a:noFill/>
            <a:round/>
            <a:headEnd/>
            <a:tailEnd/>
          </a:ln>
          <a:effectLst/>
        </p:spPr>
      </p:pic>
      <p:pic>
        <p:nvPicPr>
          <p:cNvPr id="51212" name="Picture 12"/>
          <p:cNvPicPr>
            <a:picLocks noChangeAspect="1" noChangeArrowheads="1"/>
          </p:cNvPicPr>
          <p:nvPr/>
        </p:nvPicPr>
        <p:blipFill>
          <a:blip r:embed="rId10" cstate="print"/>
          <a:srcRect/>
          <a:stretch>
            <a:fillRect/>
          </a:stretch>
        </p:blipFill>
        <p:spPr bwMode="auto">
          <a:xfrm>
            <a:off x="5867400" y="6096000"/>
            <a:ext cx="2192338" cy="236538"/>
          </a:xfrm>
          <a:prstGeom prst="rect">
            <a:avLst/>
          </a:prstGeom>
          <a:noFill/>
          <a:ln w="9525">
            <a:noFill/>
            <a:round/>
            <a:headEnd/>
            <a:tailEnd/>
          </a:ln>
          <a:effectLst/>
        </p:spPr>
      </p:pic>
      <p:sp>
        <p:nvSpPr>
          <p:cNvPr id="51213" name="Rectangle 13"/>
          <p:cNvSpPr>
            <a:spLocks noChangeArrowheads="1"/>
          </p:cNvSpPr>
          <p:nvPr/>
        </p:nvSpPr>
        <p:spPr bwMode="auto">
          <a:xfrm>
            <a:off x="5181600" y="5867400"/>
            <a:ext cx="1439863" cy="258763"/>
          </a:xfrm>
          <a:prstGeom prst="rect">
            <a:avLst/>
          </a:prstGeom>
          <a:noFill/>
          <a:ln w="9525">
            <a:noFill/>
            <a:round/>
            <a:headEnd/>
            <a:tailEnd/>
          </a:ln>
          <a:effectLst/>
        </p:spPr>
        <p:txBody>
          <a:bodyPr lIns="90000" tIns="46800" rIns="90000" bIns="46800">
            <a:spAutoFit/>
          </a:bodyPr>
          <a:lstStyle/>
          <a:p>
            <a:pPr>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200" i="1">
                <a:solidFill>
                  <a:srgbClr val="FF0066"/>
                </a:solidFill>
                <a:latin typeface="Times New Roman" pitchFamily="18" charset="0"/>
              </a:rPr>
              <a:t>Kelda:</a:t>
            </a:r>
          </a:p>
        </p:txBody>
      </p:sp>
      <p:sp>
        <p:nvSpPr>
          <p:cNvPr id="51214" name="Rectangle 14"/>
          <p:cNvSpPr>
            <a:spLocks noChangeArrowheads="1"/>
          </p:cNvSpPr>
          <p:nvPr/>
        </p:nvSpPr>
        <p:spPr bwMode="auto">
          <a:xfrm>
            <a:off x="5715000" y="3581400"/>
            <a:ext cx="2894013" cy="258763"/>
          </a:xfrm>
          <a:prstGeom prst="rect">
            <a:avLst/>
          </a:prstGeom>
          <a:noFill/>
          <a:ln w="9525">
            <a:noFill/>
            <a:round/>
            <a:headEnd/>
            <a:tailEnd/>
          </a:ln>
          <a:effectLst/>
        </p:spPr>
        <p:txBody>
          <a:bodyPr lIns="90000" tIns="46800" rIns="90000" bIns="46800">
            <a:spAutoFit/>
          </a:bodyPr>
          <a:lstStyle/>
          <a:p>
            <a:pPr>
              <a:lnSpc>
                <a:spcPct val="9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200" i="1">
                <a:solidFill>
                  <a:srgbClr val="FF0066"/>
                </a:solidFill>
                <a:latin typeface="Times New Roman" pitchFamily="18" charset="0"/>
              </a:rPr>
              <a:t>Kelda: </a:t>
            </a:r>
            <a:r>
              <a:rPr lang="fo-FO" sz="1000" i="1">
                <a:solidFill>
                  <a:srgbClr val="FF0066"/>
                </a:solidFill>
                <a:latin typeface="Times New Roman" pitchFamily="18" charset="0"/>
              </a:rPr>
              <a:t>Havrannsóknarstovan</a:t>
            </a:r>
            <a:r>
              <a:rPr lang="fo-FO" sz="1200" i="1">
                <a:solidFill>
                  <a:srgbClr val="FF0066"/>
                </a:solidFill>
                <a:latin typeface="Times New Roman" pitchFamily="18" charset="0"/>
              </a:rPr>
              <a:t> - Ísland</a:t>
            </a:r>
          </a:p>
        </p:txBody>
      </p:sp>
      <p:sp>
        <p:nvSpPr>
          <p:cNvPr id="16" name="Pladsholder til dato 15"/>
          <p:cNvSpPr>
            <a:spLocks noGrp="1"/>
          </p:cNvSpPr>
          <p:nvPr>
            <p:ph type="dt" idx="10"/>
          </p:nvPr>
        </p:nvSpPr>
        <p:spPr/>
        <p:txBody>
          <a:bodyPr/>
          <a:lstStyle/>
          <a:p>
            <a:r>
              <a:rPr lang="fo-FO" smtClean="0"/>
              <a:t>17-08-2009</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40458C"/>
              </a:solidFill>
            </a:endParaRPr>
          </a:p>
        </p:txBody>
      </p:sp>
      <p:sp>
        <p:nvSpPr>
          <p:cNvPr id="52226"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52227" name="Text Box 3"/>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A241FA7-C2B0-4850-A16B-0473E49A443A}"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51</a:t>
            </a:fld>
            <a:endParaRPr lang="da-DK" sz="1400">
              <a:solidFill>
                <a:srgbClr val="40458C"/>
              </a:solidFill>
            </a:endParaRPr>
          </a:p>
        </p:txBody>
      </p:sp>
      <p:sp>
        <p:nvSpPr>
          <p:cNvPr id="52228" name="Rectangle 4"/>
          <p:cNvSpPr>
            <a:spLocks noChangeArrowheads="1"/>
          </p:cNvSpPr>
          <p:nvPr/>
        </p:nvSpPr>
        <p:spPr bwMode="auto">
          <a:xfrm>
            <a:off x="609600" y="2362200"/>
            <a:ext cx="7920038" cy="1847850"/>
          </a:xfrm>
          <a:prstGeom prst="rect">
            <a:avLst/>
          </a:prstGeom>
          <a:noFill/>
          <a:ln w="9525">
            <a:noFill/>
            <a:round/>
            <a:headEnd/>
            <a:tailEnd/>
          </a:ln>
          <a:effectLst/>
        </p:spPr>
        <p:txBody>
          <a:bodyPr lIns="90000" tIns="46800" rIns="90000" bIns="46800"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4000">
                <a:solidFill>
                  <a:srgbClr val="FF0066"/>
                </a:solidFill>
                <a:latin typeface="Times New Roman" pitchFamily="18" charset="0"/>
              </a:rPr>
              <a:t>Hvat kann hitabroytingin viðføra ?</a:t>
            </a:r>
          </a:p>
        </p:txBody>
      </p:sp>
      <p:sp>
        <p:nvSpPr>
          <p:cNvPr id="52229" name="Text Box 5"/>
          <p:cNvSpPr txBox="1">
            <a:spLocks noChangeArrowheads="1"/>
          </p:cNvSpPr>
          <p:nvPr/>
        </p:nvSpPr>
        <p:spPr bwMode="auto">
          <a:xfrm>
            <a:off x="152400" y="685800"/>
            <a:ext cx="8382000" cy="520700"/>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2800">
                <a:solidFill>
                  <a:srgbClr val="FF0066"/>
                </a:solidFill>
                <a:latin typeface="Times New Roman" pitchFamily="18" charset="0"/>
              </a:rPr>
              <a:t>Hitabroytingar</a:t>
            </a:r>
          </a:p>
        </p:txBody>
      </p:sp>
      <p:sp>
        <p:nvSpPr>
          <p:cNvPr id="7" name="Pladsholder til dato 6"/>
          <p:cNvSpPr>
            <a:spLocks noGrp="1"/>
          </p:cNvSpPr>
          <p:nvPr>
            <p:ph type="dt" idx="10"/>
          </p:nvPr>
        </p:nvSpPr>
        <p:spPr/>
        <p:txBody>
          <a:bodyPr/>
          <a:lstStyle/>
          <a:p>
            <a:r>
              <a:rPr lang="fo-FO" smtClean="0"/>
              <a:t>17-08-2009</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1"/>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53250" name="Text Box 2"/>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ED8E575-B673-47B7-8E21-00D573BBD265}"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52</a:t>
            </a:fld>
            <a:endParaRPr lang="da-DK" sz="1400">
              <a:solidFill>
                <a:srgbClr val="40458C"/>
              </a:solidFill>
            </a:endParaRPr>
          </a:p>
        </p:txBody>
      </p:sp>
      <p:grpSp>
        <p:nvGrpSpPr>
          <p:cNvPr id="53251" name="Group 3"/>
          <p:cNvGrpSpPr>
            <a:grpSpLocks/>
          </p:cNvGrpSpPr>
          <p:nvPr/>
        </p:nvGrpSpPr>
        <p:grpSpPr bwMode="auto">
          <a:xfrm>
            <a:off x="-36513" y="-7938"/>
            <a:ext cx="9215438" cy="6891338"/>
            <a:chOff x="-23" y="-5"/>
            <a:chExt cx="5805" cy="4341"/>
          </a:xfrm>
        </p:grpSpPr>
        <p:pic>
          <p:nvPicPr>
            <p:cNvPr id="53252" name="Picture 4"/>
            <p:cNvPicPr>
              <a:picLocks noChangeAspect="1" noChangeArrowheads="1"/>
            </p:cNvPicPr>
            <p:nvPr/>
          </p:nvPicPr>
          <p:blipFill>
            <a:blip r:embed="rId4" cstate="print"/>
            <a:srcRect/>
            <a:stretch>
              <a:fillRect/>
            </a:stretch>
          </p:blipFill>
          <p:spPr bwMode="auto">
            <a:xfrm>
              <a:off x="-23" y="17"/>
              <a:ext cx="5806" cy="4320"/>
            </a:xfrm>
            <a:prstGeom prst="rect">
              <a:avLst/>
            </a:prstGeom>
            <a:noFill/>
            <a:ln w="9525">
              <a:noFill/>
              <a:round/>
              <a:headEnd/>
              <a:tailEnd/>
            </a:ln>
            <a:effectLst/>
          </p:spPr>
        </p:pic>
        <p:sp>
          <p:nvSpPr>
            <p:cNvPr id="53253" name="Line 5"/>
            <p:cNvSpPr>
              <a:spLocks noChangeShapeType="1"/>
            </p:cNvSpPr>
            <p:nvPr/>
          </p:nvSpPr>
          <p:spPr bwMode="auto">
            <a:xfrm flipV="1">
              <a:off x="4593" y="-1"/>
              <a:ext cx="137" cy="529"/>
            </a:xfrm>
            <a:prstGeom prst="line">
              <a:avLst/>
            </a:prstGeom>
            <a:noFill/>
            <a:ln w="19080">
              <a:solidFill>
                <a:srgbClr val="FF0000"/>
              </a:solidFill>
              <a:miter lim="800000"/>
              <a:headEnd/>
              <a:tailEnd/>
            </a:ln>
            <a:effectLst/>
          </p:spPr>
          <p:txBody>
            <a:bodyPr/>
            <a:lstStyle/>
            <a:p>
              <a:endParaRPr lang="fo-FO"/>
            </a:p>
          </p:txBody>
        </p:sp>
        <p:sp>
          <p:nvSpPr>
            <p:cNvPr id="53254" name="AutoShape 6"/>
            <p:cNvSpPr>
              <a:spLocks noChangeArrowheads="1"/>
            </p:cNvSpPr>
            <p:nvPr/>
          </p:nvSpPr>
          <p:spPr bwMode="auto">
            <a:xfrm>
              <a:off x="3222" y="-5"/>
              <a:ext cx="1031" cy="743"/>
            </a:xfrm>
            <a:custGeom>
              <a:avLst/>
              <a:gdLst>
                <a:gd name="T0" fmla="*/ 0 w 1023"/>
                <a:gd name="T1" fmla="*/ 743 h 743"/>
                <a:gd name="T2" fmla="*/ 593 w 1023"/>
                <a:gd name="T3" fmla="*/ 619 h 743"/>
                <a:gd name="T4" fmla="*/ 782 w 1023"/>
                <a:gd name="T5" fmla="*/ 317 h 743"/>
                <a:gd name="T6" fmla="*/ 1023 w 1023"/>
                <a:gd name="T7" fmla="*/ 0 h 743"/>
                <a:gd name="T8" fmla="*/ 0 w 1023"/>
                <a:gd name="T9" fmla="*/ 0 h 743"/>
                <a:gd name="T10" fmla="*/ 1023 w 1023"/>
                <a:gd name="T11" fmla="*/ 743 h 743"/>
              </a:gdLst>
              <a:ahLst/>
              <a:cxnLst>
                <a:cxn ang="0">
                  <a:pos x="T0" y="T1"/>
                </a:cxn>
                <a:cxn ang="0">
                  <a:pos x="T2" y="T3"/>
                </a:cxn>
                <a:cxn ang="0">
                  <a:pos x="T4" y="T5"/>
                </a:cxn>
                <a:cxn ang="0">
                  <a:pos x="T6" y="T7"/>
                </a:cxn>
              </a:cxnLst>
              <a:rect l="T8" t="T9" r="T10" b="T11"/>
              <a:pathLst>
                <a:path w="1023" h="743">
                  <a:moveTo>
                    <a:pt x="0" y="743"/>
                  </a:moveTo>
                  <a:lnTo>
                    <a:pt x="593" y="619"/>
                  </a:lnTo>
                  <a:lnTo>
                    <a:pt x="782" y="317"/>
                  </a:lnTo>
                  <a:lnTo>
                    <a:pt x="1023" y="0"/>
                  </a:lnTo>
                </a:path>
              </a:pathLst>
            </a:custGeom>
            <a:noFill/>
            <a:ln w="19080">
              <a:solidFill>
                <a:srgbClr val="FF0000"/>
              </a:solidFill>
              <a:round/>
              <a:headEnd/>
              <a:tailEnd/>
            </a:ln>
            <a:effectLst/>
          </p:spPr>
          <p:txBody>
            <a:bodyPr wrap="none" anchor="ctr"/>
            <a:lstStyle/>
            <a:p>
              <a:endParaRPr lang="fo-FO"/>
            </a:p>
          </p:txBody>
        </p:sp>
      </p:grpSp>
      <p:sp>
        <p:nvSpPr>
          <p:cNvPr id="53255" name="AutoShape 7"/>
          <p:cNvSpPr>
            <a:spLocks noChangeArrowheads="1"/>
          </p:cNvSpPr>
          <p:nvPr/>
        </p:nvSpPr>
        <p:spPr bwMode="auto">
          <a:xfrm>
            <a:off x="4402138" y="66675"/>
            <a:ext cx="1862137" cy="2159000"/>
          </a:xfrm>
          <a:custGeom>
            <a:avLst/>
            <a:gdLst>
              <a:gd name="T0" fmla="*/ 437 w 1173"/>
              <a:gd name="T1" fmla="*/ 916 h 1360"/>
              <a:gd name="T2" fmla="*/ 64 w 1173"/>
              <a:gd name="T3" fmla="*/ 803 h 1360"/>
              <a:gd name="T4" fmla="*/ 192 w 1173"/>
              <a:gd name="T5" fmla="*/ 638 h 1360"/>
              <a:gd name="T6" fmla="*/ 135 w 1173"/>
              <a:gd name="T7" fmla="*/ 0 h 1360"/>
              <a:gd name="T8" fmla="*/ 428 w 1173"/>
              <a:gd name="T9" fmla="*/ 34 h 1360"/>
              <a:gd name="T10" fmla="*/ 787 w 1173"/>
              <a:gd name="T11" fmla="*/ 416 h 1360"/>
              <a:gd name="T12" fmla="*/ 1136 w 1173"/>
              <a:gd name="T13" fmla="*/ 1190 h 1360"/>
              <a:gd name="T14" fmla="*/ 1009 w 1173"/>
              <a:gd name="T15" fmla="*/ 1322 h 1360"/>
              <a:gd name="T16" fmla="*/ 659 w 1173"/>
              <a:gd name="T17" fmla="*/ 1337 h 1360"/>
              <a:gd name="T18" fmla="*/ 423 w 1173"/>
              <a:gd name="T19" fmla="*/ 1186 h 1360"/>
              <a:gd name="T20" fmla="*/ 0 w 1173"/>
              <a:gd name="T21" fmla="*/ 0 h 1360"/>
              <a:gd name="T22" fmla="*/ 1173 w 1173"/>
              <a:gd name="T23" fmla="*/ 1360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1173" h="1360">
                <a:moveTo>
                  <a:pt x="437" y="916"/>
                </a:moveTo>
                <a:cubicBezTo>
                  <a:pt x="498" y="751"/>
                  <a:pt x="0" y="901"/>
                  <a:pt x="64" y="803"/>
                </a:cubicBezTo>
                <a:lnTo>
                  <a:pt x="192" y="638"/>
                </a:lnTo>
                <a:lnTo>
                  <a:pt x="135" y="0"/>
                </a:lnTo>
                <a:lnTo>
                  <a:pt x="428" y="34"/>
                </a:lnTo>
                <a:lnTo>
                  <a:pt x="787" y="416"/>
                </a:lnTo>
                <a:cubicBezTo>
                  <a:pt x="905" y="609"/>
                  <a:pt x="1099" y="1039"/>
                  <a:pt x="1136" y="1190"/>
                </a:cubicBezTo>
                <a:cubicBezTo>
                  <a:pt x="1173" y="1341"/>
                  <a:pt x="1088" y="1298"/>
                  <a:pt x="1009" y="1322"/>
                </a:cubicBezTo>
                <a:cubicBezTo>
                  <a:pt x="930" y="1346"/>
                  <a:pt x="757" y="1360"/>
                  <a:pt x="659" y="1337"/>
                </a:cubicBezTo>
                <a:cubicBezTo>
                  <a:pt x="561" y="1314"/>
                  <a:pt x="472" y="1218"/>
                  <a:pt x="423" y="1186"/>
                </a:cubicBezTo>
              </a:path>
            </a:pathLst>
          </a:custGeom>
          <a:solidFill>
            <a:srgbClr val="0000FF">
              <a:alpha val="32999"/>
            </a:srgbClr>
          </a:solidFill>
          <a:ln w="9360">
            <a:solidFill>
              <a:srgbClr val="3366FF"/>
            </a:solidFill>
            <a:round/>
            <a:headEnd/>
            <a:tailEnd/>
          </a:ln>
          <a:effectLst/>
        </p:spPr>
        <p:txBody>
          <a:bodyPr wrap="none" anchor="ctr"/>
          <a:lstStyle/>
          <a:p>
            <a:endParaRPr lang="fo-FO"/>
          </a:p>
        </p:txBody>
      </p:sp>
      <p:sp>
        <p:nvSpPr>
          <p:cNvPr id="53256" name="Text Box 8"/>
          <p:cNvSpPr txBox="1">
            <a:spLocks noChangeArrowheads="1"/>
          </p:cNvSpPr>
          <p:nvPr/>
        </p:nvSpPr>
        <p:spPr bwMode="auto">
          <a:xfrm>
            <a:off x="4848225" y="592138"/>
            <a:ext cx="685800" cy="246062"/>
          </a:xfrm>
          <a:prstGeom prst="rect">
            <a:avLst/>
          </a:prstGeom>
          <a:noFill/>
          <a:ln w="9525">
            <a:noFill/>
            <a:round/>
            <a:headEnd/>
            <a:tailEnd/>
          </a:ln>
          <a:effec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000">
                <a:solidFill>
                  <a:srgbClr val="FFFFFF"/>
                </a:solidFill>
                <a:latin typeface="Arial Black" pitchFamily="34" charset="0"/>
              </a:rPr>
              <a:t>3.000m</a:t>
            </a:r>
          </a:p>
        </p:txBody>
      </p:sp>
      <p:sp>
        <p:nvSpPr>
          <p:cNvPr id="53257" name="AutoShape 9"/>
          <p:cNvSpPr>
            <a:spLocks noChangeArrowheads="1"/>
          </p:cNvSpPr>
          <p:nvPr/>
        </p:nvSpPr>
        <p:spPr bwMode="auto">
          <a:xfrm>
            <a:off x="395288" y="4149725"/>
            <a:ext cx="4152900" cy="2663825"/>
          </a:xfrm>
          <a:custGeom>
            <a:avLst/>
            <a:gdLst>
              <a:gd name="T0" fmla="*/ 91 w 2616"/>
              <a:gd name="T1" fmla="*/ 1633 h 1678"/>
              <a:gd name="T2" fmla="*/ 953 w 2616"/>
              <a:gd name="T3" fmla="*/ 1315 h 1678"/>
              <a:gd name="T4" fmla="*/ 1406 w 2616"/>
              <a:gd name="T5" fmla="*/ 952 h 1678"/>
              <a:gd name="T6" fmla="*/ 1452 w 2616"/>
              <a:gd name="T7" fmla="*/ 725 h 1678"/>
              <a:gd name="T8" fmla="*/ 1406 w 2616"/>
              <a:gd name="T9" fmla="*/ 499 h 1678"/>
              <a:gd name="T10" fmla="*/ 1588 w 2616"/>
              <a:gd name="T11" fmla="*/ 90 h 1678"/>
              <a:gd name="T12" fmla="*/ 2087 w 2616"/>
              <a:gd name="T13" fmla="*/ 0 h 1678"/>
              <a:gd name="T14" fmla="*/ 2586 w 2616"/>
              <a:gd name="T15" fmla="*/ 226 h 1678"/>
              <a:gd name="T16" fmla="*/ 2268 w 2616"/>
              <a:gd name="T17" fmla="*/ 499 h 1678"/>
              <a:gd name="T18" fmla="*/ 1996 w 2616"/>
              <a:gd name="T19" fmla="*/ 544 h 1678"/>
              <a:gd name="T20" fmla="*/ 1951 w 2616"/>
              <a:gd name="T21" fmla="*/ 725 h 1678"/>
              <a:gd name="T22" fmla="*/ 1996 w 2616"/>
              <a:gd name="T23" fmla="*/ 907 h 1678"/>
              <a:gd name="T24" fmla="*/ 2087 w 2616"/>
              <a:gd name="T25" fmla="*/ 1088 h 1678"/>
              <a:gd name="T26" fmla="*/ 1996 w 2616"/>
              <a:gd name="T27" fmla="*/ 1360 h 1678"/>
              <a:gd name="T28" fmla="*/ 1724 w 2616"/>
              <a:gd name="T29" fmla="*/ 1587 h 1678"/>
              <a:gd name="T30" fmla="*/ 1542 w 2616"/>
              <a:gd name="T31" fmla="*/ 1678 h 1678"/>
              <a:gd name="T32" fmla="*/ 0 w 2616"/>
              <a:gd name="T33" fmla="*/ 1678 h 1678"/>
              <a:gd name="T34" fmla="*/ 136 w 2616"/>
              <a:gd name="T35" fmla="*/ 1633 h 1678"/>
              <a:gd name="T36" fmla="*/ 0 w 2616"/>
              <a:gd name="T37" fmla="*/ 0 h 1678"/>
              <a:gd name="T38" fmla="*/ 2616 w 2616"/>
              <a:gd name="T39" fmla="*/ 1678 h 1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T36" t="T37" r="T38" b="T39"/>
            <a:pathLst>
              <a:path w="2616" h="1678">
                <a:moveTo>
                  <a:pt x="91" y="1633"/>
                </a:moveTo>
                <a:lnTo>
                  <a:pt x="953" y="1315"/>
                </a:lnTo>
                <a:cubicBezTo>
                  <a:pt x="1172" y="1202"/>
                  <a:pt x="1323" y="1050"/>
                  <a:pt x="1406" y="952"/>
                </a:cubicBezTo>
                <a:cubicBezTo>
                  <a:pt x="1489" y="854"/>
                  <a:pt x="1452" y="800"/>
                  <a:pt x="1452" y="725"/>
                </a:cubicBezTo>
                <a:cubicBezTo>
                  <a:pt x="1452" y="650"/>
                  <a:pt x="1383" y="605"/>
                  <a:pt x="1406" y="499"/>
                </a:cubicBezTo>
                <a:cubicBezTo>
                  <a:pt x="1429" y="393"/>
                  <a:pt x="1475" y="173"/>
                  <a:pt x="1588" y="90"/>
                </a:cubicBezTo>
                <a:lnTo>
                  <a:pt x="2087" y="0"/>
                </a:lnTo>
                <a:cubicBezTo>
                  <a:pt x="2253" y="23"/>
                  <a:pt x="2556" y="143"/>
                  <a:pt x="2586" y="226"/>
                </a:cubicBezTo>
                <a:cubicBezTo>
                  <a:pt x="2616" y="309"/>
                  <a:pt x="2366" y="446"/>
                  <a:pt x="2268" y="499"/>
                </a:cubicBezTo>
                <a:cubicBezTo>
                  <a:pt x="2170" y="552"/>
                  <a:pt x="2049" y="506"/>
                  <a:pt x="1996" y="544"/>
                </a:cubicBezTo>
                <a:cubicBezTo>
                  <a:pt x="1943" y="582"/>
                  <a:pt x="1951" y="665"/>
                  <a:pt x="1951" y="725"/>
                </a:cubicBezTo>
                <a:lnTo>
                  <a:pt x="1996" y="907"/>
                </a:lnTo>
                <a:cubicBezTo>
                  <a:pt x="2019" y="968"/>
                  <a:pt x="2087" y="1013"/>
                  <a:pt x="2087" y="1088"/>
                </a:cubicBezTo>
                <a:cubicBezTo>
                  <a:pt x="2087" y="1163"/>
                  <a:pt x="2056" y="1277"/>
                  <a:pt x="1996" y="1360"/>
                </a:cubicBezTo>
                <a:lnTo>
                  <a:pt x="1724" y="1587"/>
                </a:lnTo>
                <a:lnTo>
                  <a:pt x="1542" y="1678"/>
                </a:lnTo>
                <a:lnTo>
                  <a:pt x="0" y="1678"/>
                </a:lnTo>
                <a:lnTo>
                  <a:pt x="136" y="1633"/>
                </a:lnTo>
              </a:path>
            </a:pathLst>
          </a:custGeom>
          <a:solidFill>
            <a:srgbClr val="FF99CC">
              <a:alpha val="32999"/>
            </a:srgbClr>
          </a:solidFill>
          <a:ln w="9360">
            <a:solidFill>
              <a:srgbClr val="FF99CC"/>
            </a:solidFill>
            <a:round/>
            <a:headEnd/>
            <a:tailEnd/>
          </a:ln>
          <a:effectLst/>
        </p:spPr>
        <p:txBody>
          <a:bodyPr wrap="none" anchor="ctr"/>
          <a:lstStyle/>
          <a:p>
            <a:endParaRPr lang="fo-FO"/>
          </a:p>
        </p:txBody>
      </p:sp>
      <p:sp>
        <p:nvSpPr>
          <p:cNvPr id="53258" name="AutoShape 10"/>
          <p:cNvSpPr>
            <a:spLocks noChangeArrowheads="1"/>
          </p:cNvSpPr>
          <p:nvPr/>
        </p:nvSpPr>
        <p:spPr bwMode="auto">
          <a:xfrm>
            <a:off x="-41275" y="2478088"/>
            <a:ext cx="4089400" cy="2978150"/>
          </a:xfrm>
          <a:custGeom>
            <a:avLst/>
            <a:gdLst>
              <a:gd name="T0" fmla="*/ 12 w 2576"/>
              <a:gd name="T1" fmla="*/ 209 h 1876"/>
              <a:gd name="T2" fmla="*/ 413 w 2576"/>
              <a:gd name="T3" fmla="*/ 186 h 1876"/>
              <a:gd name="T4" fmla="*/ 999 w 2576"/>
              <a:gd name="T5" fmla="*/ 205 h 1876"/>
              <a:gd name="T6" fmla="*/ 1532 w 2576"/>
              <a:gd name="T7" fmla="*/ 214 h 1876"/>
              <a:gd name="T8" fmla="*/ 1891 w 2576"/>
              <a:gd name="T9" fmla="*/ 2 h 1876"/>
              <a:gd name="T10" fmla="*/ 1927 w 2576"/>
              <a:gd name="T11" fmla="*/ 199 h 1876"/>
              <a:gd name="T12" fmla="*/ 2498 w 2576"/>
              <a:gd name="T13" fmla="*/ 734 h 1876"/>
              <a:gd name="T14" fmla="*/ 2283 w 2576"/>
              <a:gd name="T15" fmla="*/ 937 h 1876"/>
              <a:gd name="T16" fmla="*/ 2155 w 2576"/>
              <a:gd name="T17" fmla="*/ 790 h 1876"/>
              <a:gd name="T18" fmla="*/ 1367 w 2576"/>
              <a:gd name="T19" fmla="*/ 1173 h 1876"/>
              <a:gd name="T20" fmla="*/ 984 w 2576"/>
              <a:gd name="T21" fmla="*/ 1177 h 1876"/>
              <a:gd name="T22" fmla="*/ 442 w 2576"/>
              <a:gd name="T23" fmla="*/ 1549 h 1876"/>
              <a:gd name="T24" fmla="*/ 0 w 2576"/>
              <a:gd name="T25" fmla="*/ 1876 h 1876"/>
              <a:gd name="T26" fmla="*/ 0 w 2576"/>
              <a:gd name="T27" fmla="*/ 0 h 1876"/>
              <a:gd name="T28" fmla="*/ 2576 w 2576"/>
              <a:gd name="T29" fmla="*/ 1876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576" h="1876">
                <a:moveTo>
                  <a:pt x="12" y="209"/>
                </a:moveTo>
                <a:lnTo>
                  <a:pt x="413" y="186"/>
                </a:lnTo>
                <a:lnTo>
                  <a:pt x="999" y="205"/>
                </a:lnTo>
                <a:cubicBezTo>
                  <a:pt x="1185" y="210"/>
                  <a:pt x="1383" y="248"/>
                  <a:pt x="1532" y="214"/>
                </a:cubicBezTo>
                <a:cubicBezTo>
                  <a:pt x="1681" y="180"/>
                  <a:pt x="1825" y="4"/>
                  <a:pt x="1891" y="2"/>
                </a:cubicBezTo>
                <a:cubicBezTo>
                  <a:pt x="1957" y="0"/>
                  <a:pt x="1826" y="77"/>
                  <a:pt x="1927" y="199"/>
                </a:cubicBezTo>
                <a:cubicBezTo>
                  <a:pt x="2028" y="321"/>
                  <a:pt x="2420" y="602"/>
                  <a:pt x="2498" y="734"/>
                </a:cubicBezTo>
                <a:cubicBezTo>
                  <a:pt x="2576" y="866"/>
                  <a:pt x="2340" y="928"/>
                  <a:pt x="2283" y="937"/>
                </a:cubicBezTo>
                <a:cubicBezTo>
                  <a:pt x="2226" y="946"/>
                  <a:pt x="2308" y="751"/>
                  <a:pt x="2155" y="790"/>
                </a:cubicBezTo>
                <a:cubicBezTo>
                  <a:pt x="2002" y="829"/>
                  <a:pt x="1562" y="1109"/>
                  <a:pt x="1367" y="1173"/>
                </a:cubicBezTo>
                <a:cubicBezTo>
                  <a:pt x="1172" y="1237"/>
                  <a:pt x="1144" y="1144"/>
                  <a:pt x="984" y="1177"/>
                </a:cubicBezTo>
                <a:cubicBezTo>
                  <a:pt x="824" y="1210"/>
                  <a:pt x="606" y="1470"/>
                  <a:pt x="442" y="1549"/>
                </a:cubicBezTo>
                <a:cubicBezTo>
                  <a:pt x="278" y="1628"/>
                  <a:pt x="92" y="1808"/>
                  <a:pt x="0" y="1876"/>
                </a:cubicBezTo>
              </a:path>
            </a:pathLst>
          </a:custGeom>
          <a:solidFill>
            <a:srgbClr val="FF99CC">
              <a:alpha val="32999"/>
            </a:srgbClr>
          </a:solidFill>
          <a:ln w="9360">
            <a:solidFill>
              <a:srgbClr val="FF99CC"/>
            </a:solidFill>
            <a:round/>
            <a:headEnd/>
            <a:tailEnd/>
          </a:ln>
          <a:effectLst/>
        </p:spPr>
        <p:txBody>
          <a:bodyPr wrap="none" anchor="ctr"/>
          <a:lstStyle/>
          <a:p>
            <a:endParaRPr lang="fo-FO"/>
          </a:p>
        </p:txBody>
      </p:sp>
      <p:sp>
        <p:nvSpPr>
          <p:cNvPr id="53259" name="AutoShape 11"/>
          <p:cNvSpPr>
            <a:spLocks noChangeArrowheads="1"/>
          </p:cNvSpPr>
          <p:nvPr/>
        </p:nvSpPr>
        <p:spPr bwMode="auto">
          <a:xfrm>
            <a:off x="3875088" y="52388"/>
            <a:ext cx="2727325" cy="3043237"/>
          </a:xfrm>
          <a:custGeom>
            <a:avLst/>
            <a:gdLst>
              <a:gd name="T0" fmla="*/ 0 w 1718"/>
              <a:gd name="T1" fmla="*/ 1275 h 1917"/>
              <a:gd name="T2" fmla="*/ 411 w 1718"/>
              <a:gd name="T3" fmla="*/ 817 h 1917"/>
              <a:gd name="T4" fmla="*/ 382 w 1718"/>
              <a:gd name="T5" fmla="*/ 689 h 1917"/>
              <a:gd name="T6" fmla="*/ 406 w 1718"/>
              <a:gd name="T7" fmla="*/ 0 h 1917"/>
              <a:gd name="T8" fmla="*/ 836 w 1718"/>
              <a:gd name="T9" fmla="*/ 14 h 1917"/>
              <a:gd name="T10" fmla="*/ 1199 w 1718"/>
              <a:gd name="T11" fmla="*/ 416 h 1917"/>
              <a:gd name="T12" fmla="*/ 1718 w 1718"/>
              <a:gd name="T13" fmla="*/ 1237 h 1917"/>
              <a:gd name="T14" fmla="*/ 1700 w 1718"/>
              <a:gd name="T15" fmla="*/ 1402 h 1917"/>
              <a:gd name="T16" fmla="*/ 1492 w 1718"/>
              <a:gd name="T17" fmla="*/ 1714 h 1917"/>
              <a:gd name="T18" fmla="*/ 1091 w 1718"/>
              <a:gd name="T19" fmla="*/ 1860 h 1917"/>
              <a:gd name="T20" fmla="*/ 590 w 1718"/>
              <a:gd name="T21" fmla="*/ 1917 h 1917"/>
              <a:gd name="T22" fmla="*/ 0 w 1718"/>
              <a:gd name="T23" fmla="*/ 0 h 1917"/>
              <a:gd name="T24" fmla="*/ 1718 w 1718"/>
              <a:gd name="T25" fmla="*/ 1917 h 1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1718" h="1917">
                <a:moveTo>
                  <a:pt x="0" y="1275"/>
                </a:moveTo>
                <a:cubicBezTo>
                  <a:pt x="61" y="1110"/>
                  <a:pt x="347" y="915"/>
                  <a:pt x="411" y="817"/>
                </a:cubicBezTo>
                <a:lnTo>
                  <a:pt x="382" y="689"/>
                </a:lnTo>
                <a:lnTo>
                  <a:pt x="406" y="0"/>
                </a:lnTo>
                <a:lnTo>
                  <a:pt x="836" y="14"/>
                </a:lnTo>
                <a:lnTo>
                  <a:pt x="1199" y="416"/>
                </a:lnTo>
                <a:lnTo>
                  <a:pt x="1718" y="1237"/>
                </a:lnTo>
                <a:lnTo>
                  <a:pt x="1700" y="1402"/>
                </a:lnTo>
                <a:lnTo>
                  <a:pt x="1492" y="1714"/>
                </a:lnTo>
                <a:lnTo>
                  <a:pt x="1091" y="1860"/>
                </a:lnTo>
                <a:lnTo>
                  <a:pt x="590" y="1917"/>
                </a:lnTo>
              </a:path>
            </a:pathLst>
          </a:custGeom>
          <a:solidFill>
            <a:srgbClr val="3366FF">
              <a:alpha val="32999"/>
            </a:srgbClr>
          </a:solidFill>
          <a:ln w="9360">
            <a:solidFill>
              <a:srgbClr val="3366FF"/>
            </a:solidFill>
            <a:round/>
            <a:headEnd/>
            <a:tailEnd/>
          </a:ln>
          <a:effectLst/>
        </p:spPr>
        <p:txBody>
          <a:bodyPr wrap="none" anchor="ctr"/>
          <a:lstStyle/>
          <a:p>
            <a:endParaRPr lang="fo-FO"/>
          </a:p>
        </p:txBody>
      </p:sp>
      <p:sp>
        <p:nvSpPr>
          <p:cNvPr id="53260" name="Text Box 12"/>
          <p:cNvSpPr txBox="1">
            <a:spLocks noChangeArrowheads="1"/>
          </p:cNvSpPr>
          <p:nvPr/>
        </p:nvSpPr>
        <p:spPr bwMode="auto">
          <a:xfrm>
            <a:off x="4889500" y="1052513"/>
            <a:ext cx="893763" cy="581025"/>
          </a:xfrm>
          <a:prstGeom prst="rect">
            <a:avLst/>
          </a:prstGeom>
          <a:noFill/>
          <a:ln w="9525">
            <a:noFill/>
            <a:round/>
            <a:headEnd/>
            <a:tailEnd/>
          </a:ln>
          <a:effec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FFFF"/>
                </a:solidFill>
                <a:latin typeface="Arial Black" pitchFamily="34" charset="0"/>
              </a:rPr>
              <a:t>&lt;0</a:t>
            </a:r>
            <a:r>
              <a:rPr lang="da-DK" sz="1800">
                <a:solidFill>
                  <a:srgbClr val="FFFFFF"/>
                </a:solidFill>
                <a:latin typeface="Arial Black" pitchFamily="34" charset="0"/>
              </a:rPr>
              <a:t>º</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400">
                <a:solidFill>
                  <a:srgbClr val="FFFFFF"/>
                </a:solidFill>
                <a:latin typeface="Arial Black" pitchFamily="34" charset="0"/>
              </a:rPr>
              <a:t>á 800m</a:t>
            </a:r>
          </a:p>
        </p:txBody>
      </p:sp>
      <p:sp>
        <p:nvSpPr>
          <p:cNvPr id="53261" name="AutoShape 13"/>
          <p:cNvSpPr>
            <a:spLocks noChangeArrowheads="1"/>
          </p:cNvSpPr>
          <p:nvPr/>
        </p:nvSpPr>
        <p:spPr bwMode="auto">
          <a:xfrm>
            <a:off x="1876425" y="22225"/>
            <a:ext cx="6026150" cy="4560888"/>
          </a:xfrm>
          <a:custGeom>
            <a:avLst/>
            <a:gdLst>
              <a:gd name="T0" fmla="*/ 821 w 3796"/>
              <a:gd name="T1" fmla="*/ 632 h 2873"/>
              <a:gd name="T2" fmla="*/ 156 w 3796"/>
              <a:gd name="T3" fmla="*/ 0 h 2873"/>
              <a:gd name="T4" fmla="*/ 1794 w 3796"/>
              <a:gd name="T5" fmla="*/ 14 h 2873"/>
              <a:gd name="T6" fmla="*/ 3786 w 3796"/>
              <a:gd name="T7" fmla="*/ 5 h 2873"/>
              <a:gd name="T8" fmla="*/ 3796 w 3796"/>
              <a:gd name="T9" fmla="*/ 28 h 2873"/>
              <a:gd name="T10" fmla="*/ 3362 w 3796"/>
              <a:gd name="T11" fmla="*/ 690 h 2873"/>
              <a:gd name="T12" fmla="*/ 3258 w 3796"/>
              <a:gd name="T13" fmla="*/ 1171 h 2873"/>
              <a:gd name="T14" fmla="*/ 3329 w 3796"/>
              <a:gd name="T15" fmla="*/ 1620 h 2873"/>
              <a:gd name="T16" fmla="*/ 2998 w 3796"/>
              <a:gd name="T17" fmla="*/ 1926 h 2873"/>
              <a:gd name="T18" fmla="*/ 1788 w 3796"/>
              <a:gd name="T19" fmla="*/ 2764 h 2873"/>
              <a:gd name="T20" fmla="*/ 1429 w 3796"/>
              <a:gd name="T21" fmla="*/ 2578 h 2873"/>
              <a:gd name="T22" fmla="*/ 1743 w 3796"/>
              <a:gd name="T23" fmla="*/ 2661 h 2873"/>
              <a:gd name="T24" fmla="*/ 2389 w 3796"/>
              <a:gd name="T25" fmla="*/ 1970 h 2873"/>
              <a:gd name="T26" fmla="*/ 1520 w 3796"/>
              <a:gd name="T27" fmla="*/ 1889 h 2873"/>
              <a:gd name="T28" fmla="*/ 0 w 3796"/>
              <a:gd name="T29" fmla="*/ 0 h 2873"/>
              <a:gd name="T30" fmla="*/ 3796 w 3796"/>
              <a:gd name="T31" fmla="*/ 2873 h 2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3796" h="2873">
                <a:moveTo>
                  <a:pt x="821" y="632"/>
                </a:moveTo>
                <a:cubicBezTo>
                  <a:pt x="704" y="504"/>
                  <a:pt x="0" y="126"/>
                  <a:pt x="156" y="0"/>
                </a:cubicBezTo>
                <a:lnTo>
                  <a:pt x="1794" y="14"/>
                </a:lnTo>
                <a:lnTo>
                  <a:pt x="3786" y="5"/>
                </a:lnTo>
                <a:lnTo>
                  <a:pt x="3796" y="28"/>
                </a:lnTo>
                <a:cubicBezTo>
                  <a:pt x="3725" y="142"/>
                  <a:pt x="3452" y="500"/>
                  <a:pt x="3362" y="690"/>
                </a:cubicBezTo>
                <a:cubicBezTo>
                  <a:pt x="3272" y="880"/>
                  <a:pt x="3234" y="1017"/>
                  <a:pt x="3258" y="1171"/>
                </a:cubicBezTo>
                <a:lnTo>
                  <a:pt x="3329" y="1620"/>
                </a:lnTo>
                <a:cubicBezTo>
                  <a:pt x="3286" y="1746"/>
                  <a:pt x="3255" y="1735"/>
                  <a:pt x="2998" y="1926"/>
                </a:cubicBezTo>
                <a:cubicBezTo>
                  <a:pt x="2727" y="2073"/>
                  <a:pt x="2050" y="2655"/>
                  <a:pt x="1788" y="2764"/>
                </a:cubicBezTo>
                <a:cubicBezTo>
                  <a:pt x="1526" y="2873"/>
                  <a:pt x="1436" y="2595"/>
                  <a:pt x="1429" y="2578"/>
                </a:cubicBezTo>
                <a:cubicBezTo>
                  <a:pt x="1420" y="2511"/>
                  <a:pt x="1583" y="2762"/>
                  <a:pt x="1743" y="2661"/>
                </a:cubicBezTo>
                <a:cubicBezTo>
                  <a:pt x="1903" y="2560"/>
                  <a:pt x="2426" y="2099"/>
                  <a:pt x="2389" y="1970"/>
                </a:cubicBezTo>
                <a:cubicBezTo>
                  <a:pt x="2352" y="1841"/>
                  <a:pt x="1701" y="1906"/>
                  <a:pt x="1520" y="1889"/>
                </a:cubicBezTo>
              </a:path>
            </a:pathLst>
          </a:custGeom>
          <a:solidFill>
            <a:srgbClr val="00CCFF">
              <a:alpha val="32999"/>
            </a:srgbClr>
          </a:solidFill>
          <a:ln w="9360">
            <a:solidFill>
              <a:srgbClr val="33CCCC"/>
            </a:solidFill>
            <a:round/>
            <a:headEnd/>
            <a:tailEnd/>
          </a:ln>
          <a:effectLst/>
        </p:spPr>
        <p:txBody>
          <a:bodyPr wrap="none" anchor="ctr"/>
          <a:lstStyle/>
          <a:p>
            <a:endParaRPr lang="fo-FO"/>
          </a:p>
        </p:txBody>
      </p:sp>
      <p:sp>
        <p:nvSpPr>
          <p:cNvPr id="53262" name="Freeform 14"/>
          <p:cNvSpPr>
            <a:spLocks noChangeArrowheads="1"/>
          </p:cNvSpPr>
          <p:nvPr/>
        </p:nvSpPr>
        <p:spPr bwMode="auto">
          <a:xfrm>
            <a:off x="4024313" y="38100"/>
            <a:ext cx="3830637" cy="2587625"/>
          </a:xfrm>
          <a:custGeom>
            <a:avLst/>
            <a:gdLst/>
            <a:ahLst/>
            <a:cxnLst>
              <a:cxn ang="0">
                <a:pos x="118" y="1365"/>
              </a:cxn>
              <a:cxn ang="0">
                <a:pos x="336" y="14"/>
              </a:cxn>
              <a:cxn ang="0">
                <a:pos x="2134" y="0"/>
              </a:cxn>
              <a:cxn ang="0">
                <a:pos x="2012" y="1279"/>
              </a:cxn>
              <a:cxn ang="0">
                <a:pos x="799" y="1592"/>
              </a:cxn>
              <a:cxn ang="0">
                <a:pos x="118" y="1365"/>
              </a:cxn>
            </a:cxnLst>
            <a:rect l="0" t="0" r="r" b="b"/>
            <a:pathLst>
              <a:path w="2413" h="1630">
                <a:moveTo>
                  <a:pt x="118" y="1365"/>
                </a:moveTo>
                <a:cubicBezTo>
                  <a:pt x="125" y="1100"/>
                  <a:pt x="0" y="242"/>
                  <a:pt x="336" y="14"/>
                </a:cubicBezTo>
                <a:lnTo>
                  <a:pt x="2134" y="0"/>
                </a:lnTo>
                <a:cubicBezTo>
                  <a:pt x="2413" y="211"/>
                  <a:pt x="2234" y="1014"/>
                  <a:pt x="2012" y="1279"/>
                </a:cubicBezTo>
                <a:cubicBezTo>
                  <a:pt x="1853" y="1498"/>
                  <a:pt x="1115" y="1578"/>
                  <a:pt x="799" y="1592"/>
                </a:cubicBezTo>
                <a:cubicBezTo>
                  <a:pt x="483" y="1606"/>
                  <a:pt x="111" y="1630"/>
                  <a:pt x="118" y="1365"/>
                </a:cubicBezTo>
                <a:close/>
              </a:path>
            </a:pathLst>
          </a:custGeom>
          <a:solidFill>
            <a:srgbClr val="FFCC99">
              <a:alpha val="28999"/>
            </a:srgbClr>
          </a:solidFill>
          <a:ln w="9360">
            <a:solidFill>
              <a:srgbClr val="FFCC99"/>
            </a:solidFill>
            <a:round/>
            <a:headEnd/>
            <a:tailEnd/>
          </a:ln>
          <a:effectLst/>
        </p:spPr>
        <p:txBody>
          <a:bodyPr wrap="none" anchor="ctr"/>
          <a:lstStyle/>
          <a:p>
            <a:endParaRPr lang="fo-FO"/>
          </a:p>
        </p:txBody>
      </p:sp>
      <p:sp>
        <p:nvSpPr>
          <p:cNvPr id="53263" name="Text Box 15"/>
          <p:cNvSpPr txBox="1">
            <a:spLocks noChangeArrowheads="1"/>
          </p:cNvSpPr>
          <p:nvPr/>
        </p:nvSpPr>
        <p:spPr bwMode="auto">
          <a:xfrm rot="3240000">
            <a:off x="5095876" y="698500"/>
            <a:ext cx="1973262" cy="611187"/>
          </a:xfrm>
          <a:prstGeom prst="rect">
            <a:avLst/>
          </a:prstGeom>
          <a:noFill/>
          <a:ln w="9525">
            <a:noFill/>
            <a:round/>
            <a:headEnd/>
            <a:tailEnd/>
          </a:ln>
          <a:effec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000">
                <a:solidFill>
                  <a:srgbClr val="FFFFFF"/>
                </a:solidFill>
                <a:latin typeface="Arial Black" pitchFamily="34" charset="0"/>
              </a:rPr>
              <a:t>Djúpur norskihavs-sjógvur</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000">
                <a:solidFill>
                  <a:srgbClr val="FFFFFF"/>
                </a:solidFill>
                <a:latin typeface="Arial Black" pitchFamily="34" charset="0"/>
              </a:rPr>
              <a:t>0</a:t>
            </a:r>
            <a:r>
              <a:rPr lang="da-DK" sz="1200">
                <a:solidFill>
                  <a:srgbClr val="FFFFFF"/>
                </a:solidFill>
                <a:latin typeface="Arial Black" pitchFamily="34" charset="0"/>
              </a:rPr>
              <a:t>ºC</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200">
                <a:solidFill>
                  <a:srgbClr val="FFFFFF"/>
                </a:solidFill>
                <a:latin typeface="Arial Black" pitchFamily="34" charset="0"/>
              </a:rPr>
              <a:t>&lt;500m</a:t>
            </a:r>
          </a:p>
        </p:txBody>
      </p:sp>
      <p:sp>
        <p:nvSpPr>
          <p:cNvPr id="53264" name="Freeform 16"/>
          <p:cNvSpPr>
            <a:spLocks/>
          </p:cNvSpPr>
          <p:nvPr/>
        </p:nvSpPr>
        <p:spPr bwMode="auto">
          <a:xfrm>
            <a:off x="2268538" y="692150"/>
            <a:ext cx="2232025" cy="1800225"/>
          </a:xfrm>
          <a:custGeom>
            <a:avLst/>
            <a:gdLst/>
            <a:ahLst/>
            <a:cxnLst>
              <a:cxn ang="0">
                <a:pos x="0" y="0"/>
              </a:cxn>
              <a:cxn ang="0">
                <a:pos x="672" y="626"/>
              </a:cxn>
              <a:cxn ang="0">
                <a:pos x="1406" y="1134"/>
              </a:cxn>
            </a:cxnLst>
            <a:rect l="0" t="0" r="r" b="b"/>
            <a:pathLst>
              <a:path w="1406" h="1134">
                <a:moveTo>
                  <a:pt x="0" y="0"/>
                </a:moveTo>
                <a:cubicBezTo>
                  <a:pt x="112" y="104"/>
                  <a:pt x="592" y="239"/>
                  <a:pt x="672" y="626"/>
                </a:cubicBezTo>
                <a:cubicBezTo>
                  <a:pt x="752" y="1013"/>
                  <a:pt x="1253" y="1028"/>
                  <a:pt x="1406" y="1134"/>
                </a:cubicBezTo>
              </a:path>
            </a:pathLst>
          </a:custGeom>
          <a:noFill/>
          <a:ln w="57240">
            <a:solidFill>
              <a:srgbClr val="008080"/>
            </a:solidFill>
            <a:round/>
            <a:headEnd/>
            <a:tailEnd type="triangle" w="med" len="med"/>
          </a:ln>
          <a:effectLst/>
        </p:spPr>
        <p:txBody>
          <a:bodyPr wrap="none" anchor="ctr"/>
          <a:lstStyle/>
          <a:p>
            <a:endParaRPr lang="fo-FO"/>
          </a:p>
        </p:txBody>
      </p:sp>
      <p:sp>
        <p:nvSpPr>
          <p:cNvPr id="53265" name="AutoShape 17"/>
          <p:cNvSpPr>
            <a:spLocks noChangeArrowheads="1"/>
          </p:cNvSpPr>
          <p:nvPr/>
        </p:nvSpPr>
        <p:spPr bwMode="auto">
          <a:xfrm>
            <a:off x="3059113" y="1900238"/>
            <a:ext cx="3576637" cy="2608262"/>
          </a:xfrm>
          <a:custGeom>
            <a:avLst/>
            <a:gdLst>
              <a:gd name="T0" fmla="*/ 406 w 2253"/>
              <a:gd name="T1" fmla="*/ 1034 h 1643"/>
              <a:gd name="T2" fmla="*/ 0 w 2253"/>
              <a:gd name="T3" fmla="*/ 449 h 1643"/>
              <a:gd name="T4" fmla="*/ 246 w 2253"/>
              <a:gd name="T5" fmla="*/ 425 h 1643"/>
              <a:gd name="T6" fmla="*/ 657 w 2253"/>
              <a:gd name="T7" fmla="*/ 567 h 1643"/>
              <a:gd name="T8" fmla="*/ 1795 w 2253"/>
              <a:gd name="T9" fmla="*/ 548 h 1643"/>
              <a:gd name="T10" fmla="*/ 1766 w 2253"/>
              <a:gd name="T11" fmla="*/ 836 h 1643"/>
              <a:gd name="T12" fmla="*/ 1436 w 2253"/>
              <a:gd name="T13" fmla="*/ 921 h 1643"/>
              <a:gd name="T14" fmla="*/ 1171 w 2253"/>
              <a:gd name="T15" fmla="*/ 1332 h 1643"/>
              <a:gd name="T16" fmla="*/ 1412 w 2253"/>
              <a:gd name="T17" fmla="*/ 1473 h 1643"/>
              <a:gd name="T18" fmla="*/ 992 w 2253"/>
              <a:gd name="T19" fmla="*/ 841 h 1643"/>
              <a:gd name="T20" fmla="*/ 0 w 2253"/>
              <a:gd name="T21" fmla="*/ 0 h 1643"/>
              <a:gd name="T22" fmla="*/ 2253 w 2253"/>
              <a:gd name="T23" fmla="*/ 1643 h 1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253" h="1643">
                <a:moveTo>
                  <a:pt x="406" y="1034"/>
                </a:moveTo>
                <a:lnTo>
                  <a:pt x="0" y="449"/>
                </a:lnTo>
                <a:lnTo>
                  <a:pt x="246" y="425"/>
                </a:lnTo>
                <a:cubicBezTo>
                  <a:pt x="355" y="445"/>
                  <a:pt x="399" y="547"/>
                  <a:pt x="657" y="567"/>
                </a:cubicBezTo>
                <a:cubicBezTo>
                  <a:pt x="1133" y="520"/>
                  <a:pt x="1337" y="1096"/>
                  <a:pt x="1795" y="548"/>
                </a:cubicBezTo>
                <a:cubicBezTo>
                  <a:pt x="2253" y="0"/>
                  <a:pt x="1826" y="774"/>
                  <a:pt x="1766" y="836"/>
                </a:cubicBezTo>
                <a:cubicBezTo>
                  <a:pt x="1706" y="898"/>
                  <a:pt x="1535" y="838"/>
                  <a:pt x="1436" y="921"/>
                </a:cubicBezTo>
                <a:cubicBezTo>
                  <a:pt x="1186" y="1139"/>
                  <a:pt x="1336" y="982"/>
                  <a:pt x="1171" y="1332"/>
                </a:cubicBezTo>
                <a:cubicBezTo>
                  <a:pt x="1167" y="1424"/>
                  <a:pt x="1799" y="1303"/>
                  <a:pt x="1412" y="1473"/>
                </a:cubicBezTo>
                <a:cubicBezTo>
                  <a:pt x="1025" y="1643"/>
                  <a:pt x="1079" y="973"/>
                  <a:pt x="992" y="841"/>
                </a:cubicBezTo>
              </a:path>
            </a:pathLst>
          </a:custGeom>
          <a:solidFill>
            <a:srgbClr val="FF0000">
              <a:alpha val="32999"/>
            </a:srgbClr>
          </a:solidFill>
          <a:ln w="9360">
            <a:solidFill>
              <a:srgbClr val="FF0000"/>
            </a:solidFill>
            <a:round/>
            <a:headEnd/>
            <a:tailEnd/>
          </a:ln>
          <a:effectLst/>
        </p:spPr>
        <p:txBody>
          <a:bodyPr wrap="none" anchor="ctr"/>
          <a:lstStyle/>
          <a:p>
            <a:endParaRPr lang="fo-FO"/>
          </a:p>
        </p:txBody>
      </p:sp>
      <p:sp>
        <p:nvSpPr>
          <p:cNvPr id="53266" name="Line 18"/>
          <p:cNvSpPr>
            <a:spLocks noChangeShapeType="1"/>
          </p:cNvSpPr>
          <p:nvPr/>
        </p:nvSpPr>
        <p:spPr bwMode="auto">
          <a:xfrm flipH="1">
            <a:off x="6142038" y="1428750"/>
            <a:ext cx="2003425" cy="1000125"/>
          </a:xfrm>
          <a:prstGeom prst="line">
            <a:avLst/>
          </a:prstGeom>
          <a:noFill/>
          <a:ln w="28440">
            <a:solidFill>
              <a:srgbClr val="FF6600"/>
            </a:solidFill>
            <a:miter lim="800000"/>
            <a:headEnd/>
            <a:tailEnd type="triangle" w="med" len="med"/>
          </a:ln>
          <a:effectLst/>
        </p:spPr>
        <p:txBody>
          <a:bodyPr/>
          <a:lstStyle/>
          <a:p>
            <a:endParaRPr lang="fo-FO"/>
          </a:p>
        </p:txBody>
      </p:sp>
      <p:sp>
        <p:nvSpPr>
          <p:cNvPr id="53267" name="Text Box 19"/>
          <p:cNvSpPr txBox="1">
            <a:spLocks noChangeArrowheads="1"/>
          </p:cNvSpPr>
          <p:nvPr/>
        </p:nvSpPr>
        <p:spPr bwMode="auto">
          <a:xfrm>
            <a:off x="6215063" y="0"/>
            <a:ext cx="2928937" cy="1465263"/>
          </a:xfrm>
          <a:prstGeom prst="rect">
            <a:avLst/>
          </a:prstGeom>
          <a:solidFill>
            <a:srgbClr val="FFFFFF">
              <a:alpha val="48999"/>
            </a:srgbClr>
          </a:solidFill>
          <a:ln w="9525">
            <a:noFill/>
            <a:round/>
            <a:headEnd/>
            <a:tailEnd/>
          </a:ln>
          <a:effectLst/>
        </p:spPr>
        <p:txBody>
          <a:bodyPr lIns="90000" tIns="46800" rIns="90000" bIns="46800">
            <a:spAutoFit/>
          </a:bodyPr>
          <a:lstStyle/>
          <a:p>
            <a:pP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9176D"/>
                </a:solidFill>
                <a:latin typeface="Arial Black" pitchFamily="34" charset="0"/>
              </a:rPr>
              <a:t>Økið har køldu djúphavstreymarnir verða pressaðir upp í heita Golfstreymin skapar :</a:t>
            </a:r>
          </a:p>
        </p:txBody>
      </p:sp>
      <p:sp>
        <p:nvSpPr>
          <p:cNvPr id="53268" name="Text Box 20"/>
          <p:cNvSpPr txBox="1">
            <a:spLocks noChangeArrowheads="1"/>
          </p:cNvSpPr>
          <p:nvPr/>
        </p:nvSpPr>
        <p:spPr bwMode="auto">
          <a:xfrm>
            <a:off x="34925" y="0"/>
            <a:ext cx="4537075" cy="1190625"/>
          </a:xfrm>
          <a:prstGeom prst="rect">
            <a:avLst/>
          </a:prstGeom>
          <a:solidFill>
            <a:srgbClr val="FFFFFF">
              <a:alpha val="60999"/>
            </a:srgbClr>
          </a:solidFill>
          <a:ln w="9525">
            <a:noFill/>
            <a:round/>
            <a:headEnd/>
            <a:tailEnd/>
          </a:ln>
          <a:effectLst/>
        </p:spPr>
        <p:txBody>
          <a:bodyPr lIns="90000" tIns="46800" rIns="90000" bIns="46800">
            <a:spAutoFit/>
          </a:bodyPr>
          <a:lstStyle/>
          <a:p>
            <a:pPr algn="l">
              <a:spcBef>
                <a:spcPts val="1125"/>
              </a:spcBef>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0066"/>
                </a:solidFill>
                <a:latin typeface="Arial Black" pitchFamily="34" charset="0"/>
              </a:rPr>
              <a:t>Fyri okkum er einki at yvast í at Føroyskt sjó-øki er og altíð hevur verið Kjallurin/kovin hjá Uppi-sjóvarfiski</a:t>
            </a:r>
          </a:p>
        </p:txBody>
      </p:sp>
      <p:graphicFrame>
        <p:nvGraphicFramePr>
          <p:cNvPr id="53269" name="Object 21"/>
          <p:cNvGraphicFramePr>
            <a:graphicFrameLocks noChangeAspect="1"/>
          </p:cNvGraphicFramePr>
          <p:nvPr/>
        </p:nvGraphicFramePr>
        <p:xfrm>
          <a:off x="5545138" y="4310063"/>
          <a:ext cx="3635375" cy="2574925"/>
        </p:xfrm>
        <a:graphic>
          <a:graphicData uri="http://schemas.openxmlformats.org/presentationml/2006/ole">
            <p:oleObj spid="_x0000_s53269" r:id="rId5" imgW="4520635" imgH="3200000" progId="Photoshop.Image.6">
              <p:embed/>
            </p:oleObj>
          </a:graphicData>
        </a:graphic>
      </p:graphicFrame>
      <p:sp>
        <p:nvSpPr>
          <p:cNvPr id="53270" name="Text Box 22"/>
          <p:cNvSpPr txBox="1">
            <a:spLocks noChangeArrowheads="1"/>
          </p:cNvSpPr>
          <p:nvPr/>
        </p:nvSpPr>
        <p:spPr bwMode="auto">
          <a:xfrm rot="21120000">
            <a:off x="5527675" y="1706563"/>
            <a:ext cx="1501775" cy="428625"/>
          </a:xfrm>
          <a:prstGeom prst="rect">
            <a:avLst/>
          </a:prstGeom>
          <a:noFill/>
          <a:ln w="9525">
            <a:noFill/>
            <a:round/>
            <a:headEnd/>
            <a:tailEnd/>
          </a:ln>
          <a:effec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000">
                <a:solidFill>
                  <a:srgbClr val="FFFFFF"/>
                </a:solidFill>
                <a:latin typeface="Arial Black" pitchFamily="34" charset="0"/>
              </a:rPr>
              <a:t>Norskihavs-sjógvur</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000">
                <a:solidFill>
                  <a:srgbClr val="FFFFFF"/>
                </a:solidFill>
                <a:latin typeface="Arial Black" pitchFamily="34" charset="0"/>
              </a:rPr>
              <a:t>3</a:t>
            </a:r>
            <a:r>
              <a:rPr lang="da-DK" sz="1200">
                <a:solidFill>
                  <a:srgbClr val="FFFFFF"/>
                </a:solidFill>
                <a:latin typeface="Arial Black" pitchFamily="34" charset="0"/>
              </a:rPr>
              <a:t>ºC</a:t>
            </a:r>
          </a:p>
        </p:txBody>
      </p:sp>
      <p:sp>
        <p:nvSpPr>
          <p:cNvPr id="53271" name="Freeform 23"/>
          <p:cNvSpPr>
            <a:spLocks noChangeArrowheads="1"/>
          </p:cNvSpPr>
          <p:nvPr/>
        </p:nvSpPr>
        <p:spPr bwMode="auto">
          <a:xfrm>
            <a:off x="3427413" y="1306513"/>
            <a:ext cx="3271837" cy="2554287"/>
          </a:xfrm>
          <a:custGeom>
            <a:avLst/>
            <a:gdLst/>
            <a:ahLst/>
            <a:cxnLst>
              <a:cxn ang="0">
                <a:pos x="376" y="353"/>
              </a:cxn>
              <a:cxn ang="0">
                <a:pos x="1919" y="775"/>
              </a:cxn>
              <a:cxn ang="0">
                <a:pos x="1231" y="1609"/>
              </a:cxn>
              <a:cxn ang="0">
                <a:pos x="1354" y="1236"/>
              </a:cxn>
              <a:cxn ang="0">
                <a:pos x="268" y="877"/>
              </a:cxn>
              <a:cxn ang="0">
                <a:pos x="18" y="9"/>
              </a:cxn>
              <a:cxn ang="0">
                <a:pos x="376" y="353"/>
              </a:cxn>
            </a:cxnLst>
            <a:rect l="0" t="0" r="r" b="b"/>
            <a:pathLst>
              <a:path w="2061" h="1609">
                <a:moveTo>
                  <a:pt x="376" y="353"/>
                </a:moveTo>
                <a:cubicBezTo>
                  <a:pt x="752" y="454"/>
                  <a:pt x="1776" y="562"/>
                  <a:pt x="1919" y="775"/>
                </a:cubicBezTo>
                <a:cubicBezTo>
                  <a:pt x="2061" y="984"/>
                  <a:pt x="1325" y="1532"/>
                  <a:pt x="1231" y="1609"/>
                </a:cubicBezTo>
                <a:cubicBezTo>
                  <a:pt x="1264" y="1137"/>
                  <a:pt x="1515" y="1358"/>
                  <a:pt x="1354" y="1236"/>
                </a:cubicBezTo>
                <a:cubicBezTo>
                  <a:pt x="1193" y="1114"/>
                  <a:pt x="491" y="1082"/>
                  <a:pt x="268" y="877"/>
                </a:cubicBezTo>
                <a:cubicBezTo>
                  <a:pt x="45" y="672"/>
                  <a:pt x="0" y="96"/>
                  <a:pt x="18" y="9"/>
                </a:cubicBezTo>
                <a:cubicBezTo>
                  <a:pt x="145" y="0"/>
                  <a:pt x="315" y="268"/>
                  <a:pt x="376" y="353"/>
                </a:cubicBezTo>
                <a:close/>
              </a:path>
            </a:pathLst>
          </a:custGeom>
          <a:solidFill>
            <a:srgbClr val="00FF00">
              <a:alpha val="32999"/>
            </a:srgbClr>
          </a:solidFill>
          <a:ln w="9360">
            <a:solidFill>
              <a:srgbClr val="00FF00"/>
            </a:solidFill>
            <a:round/>
            <a:headEnd/>
            <a:tailEnd/>
          </a:ln>
          <a:effectLst/>
        </p:spPr>
        <p:txBody>
          <a:bodyPr wrap="none" anchor="ctr"/>
          <a:lstStyle/>
          <a:p>
            <a:endParaRPr lang="fo-FO"/>
          </a:p>
        </p:txBody>
      </p:sp>
      <p:sp>
        <p:nvSpPr>
          <p:cNvPr id="53272" name="Text Box 24"/>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40458C"/>
              </a:solidFill>
            </a:endParaRPr>
          </a:p>
        </p:txBody>
      </p:sp>
      <p:sp>
        <p:nvSpPr>
          <p:cNvPr id="53273" name="Text Box 25"/>
          <p:cNvSpPr txBox="1">
            <a:spLocks noChangeArrowheads="1"/>
          </p:cNvSpPr>
          <p:nvPr/>
        </p:nvSpPr>
        <p:spPr bwMode="auto">
          <a:xfrm>
            <a:off x="612775" y="3284538"/>
            <a:ext cx="1095375" cy="733425"/>
          </a:xfrm>
          <a:prstGeom prst="rect">
            <a:avLst/>
          </a:prstGeom>
          <a:noFill/>
          <a:ln w="9525">
            <a:noFill/>
            <a:round/>
            <a:headEnd/>
            <a:tailEnd/>
          </a:ln>
          <a:effec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a:solidFill>
                  <a:srgbClr val="FFFFFF"/>
                </a:solidFill>
                <a:latin typeface="Arial Black" pitchFamily="34" charset="0"/>
              </a:rPr>
              <a:t>&gt;6</a:t>
            </a:r>
            <a:r>
              <a:rPr lang="da-DK">
                <a:solidFill>
                  <a:srgbClr val="FFFFFF"/>
                </a:solidFill>
                <a:latin typeface="Arial Black" pitchFamily="34" charset="0"/>
              </a:rPr>
              <a:t>ºC</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FFFF"/>
                </a:solidFill>
                <a:latin typeface="Arial Black" pitchFamily="34" charset="0"/>
              </a:rPr>
              <a:t>á 800m</a:t>
            </a:r>
          </a:p>
        </p:txBody>
      </p:sp>
      <p:sp>
        <p:nvSpPr>
          <p:cNvPr id="53274" name="Text Box 26"/>
          <p:cNvSpPr txBox="1">
            <a:spLocks noChangeArrowheads="1"/>
          </p:cNvSpPr>
          <p:nvPr/>
        </p:nvSpPr>
        <p:spPr bwMode="auto">
          <a:xfrm>
            <a:off x="2341563" y="5589588"/>
            <a:ext cx="1095375" cy="733425"/>
          </a:xfrm>
          <a:prstGeom prst="rect">
            <a:avLst/>
          </a:prstGeom>
          <a:noFill/>
          <a:ln w="9525">
            <a:noFill/>
            <a:round/>
            <a:headEnd/>
            <a:tailEnd/>
          </a:ln>
          <a:effec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a:solidFill>
                  <a:srgbClr val="FFFFFF"/>
                </a:solidFill>
                <a:latin typeface="Arial Black" pitchFamily="34" charset="0"/>
              </a:rPr>
              <a:t>&gt;6</a:t>
            </a:r>
            <a:r>
              <a:rPr lang="da-DK">
                <a:solidFill>
                  <a:srgbClr val="FFFFFF"/>
                </a:solidFill>
                <a:latin typeface="Arial Black" pitchFamily="34" charset="0"/>
              </a:rPr>
              <a:t>ºC</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FFFF"/>
                </a:solidFill>
                <a:latin typeface="Arial Black" pitchFamily="34" charset="0"/>
              </a:rPr>
              <a:t>á 800m</a:t>
            </a:r>
          </a:p>
        </p:txBody>
      </p:sp>
      <p:sp>
        <p:nvSpPr>
          <p:cNvPr id="53275" name="AutoShape 27"/>
          <p:cNvSpPr>
            <a:spLocks noChangeArrowheads="1"/>
          </p:cNvSpPr>
          <p:nvPr/>
        </p:nvSpPr>
        <p:spPr bwMode="auto">
          <a:xfrm>
            <a:off x="-36513" y="2133600"/>
            <a:ext cx="6862763" cy="4703763"/>
          </a:xfrm>
          <a:custGeom>
            <a:avLst/>
            <a:gdLst>
              <a:gd name="T0" fmla="*/ 24 w 4323"/>
              <a:gd name="T1" fmla="*/ 2959 h 2963"/>
              <a:gd name="T2" fmla="*/ 0 w 4323"/>
              <a:gd name="T3" fmla="*/ 390 h 2963"/>
              <a:gd name="T4" fmla="*/ 1487 w 4323"/>
              <a:gd name="T5" fmla="*/ 400 h 2963"/>
              <a:gd name="T6" fmla="*/ 2399 w 4323"/>
              <a:gd name="T7" fmla="*/ 102 h 2963"/>
              <a:gd name="T8" fmla="*/ 4027 w 4323"/>
              <a:gd name="T9" fmla="*/ 85 h 2963"/>
              <a:gd name="T10" fmla="*/ 4069 w 4323"/>
              <a:gd name="T11" fmla="*/ 500 h 2963"/>
              <a:gd name="T12" fmla="*/ 3163 w 4323"/>
              <a:gd name="T13" fmla="*/ 1237 h 2963"/>
              <a:gd name="T14" fmla="*/ 2565 w 4323"/>
              <a:gd name="T15" fmla="*/ 1957 h 2963"/>
              <a:gd name="T16" fmla="*/ 2271 w 4323"/>
              <a:gd name="T17" fmla="*/ 2693 h 2963"/>
              <a:gd name="T18" fmla="*/ 1898 w 4323"/>
              <a:gd name="T19" fmla="*/ 2963 h 2963"/>
              <a:gd name="T20" fmla="*/ 0 w 4323"/>
              <a:gd name="T21" fmla="*/ 0 h 2963"/>
              <a:gd name="T22" fmla="*/ 4323 w 4323"/>
              <a:gd name="T23" fmla="*/ 2963 h 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4323" h="2963">
                <a:moveTo>
                  <a:pt x="24" y="2959"/>
                </a:moveTo>
                <a:lnTo>
                  <a:pt x="0" y="390"/>
                </a:lnTo>
                <a:lnTo>
                  <a:pt x="1487" y="400"/>
                </a:lnTo>
                <a:cubicBezTo>
                  <a:pt x="1887" y="352"/>
                  <a:pt x="1976" y="154"/>
                  <a:pt x="2399" y="102"/>
                </a:cubicBezTo>
                <a:cubicBezTo>
                  <a:pt x="2875" y="55"/>
                  <a:pt x="3731" y="0"/>
                  <a:pt x="4027" y="85"/>
                </a:cubicBezTo>
                <a:cubicBezTo>
                  <a:pt x="4323" y="170"/>
                  <a:pt x="4213" y="308"/>
                  <a:pt x="4069" y="500"/>
                </a:cubicBezTo>
                <a:cubicBezTo>
                  <a:pt x="3925" y="692"/>
                  <a:pt x="3414" y="994"/>
                  <a:pt x="3163" y="1237"/>
                </a:cubicBezTo>
                <a:cubicBezTo>
                  <a:pt x="2913" y="1455"/>
                  <a:pt x="2714" y="1714"/>
                  <a:pt x="2565" y="1957"/>
                </a:cubicBezTo>
                <a:cubicBezTo>
                  <a:pt x="2416" y="2200"/>
                  <a:pt x="2382" y="2525"/>
                  <a:pt x="2271" y="2693"/>
                </a:cubicBezTo>
                <a:cubicBezTo>
                  <a:pt x="2160" y="2861"/>
                  <a:pt x="1976" y="2907"/>
                  <a:pt x="1898" y="2963"/>
                </a:cubicBezTo>
              </a:path>
            </a:pathLst>
          </a:custGeom>
          <a:solidFill>
            <a:srgbClr val="FF0000">
              <a:alpha val="32999"/>
            </a:srgbClr>
          </a:solidFill>
          <a:ln w="9360">
            <a:solidFill>
              <a:srgbClr val="FF0000"/>
            </a:solidFill>
            <a:round/>
            <a:headEnd/>
            <a:tailEnd/>
          </a:ln>
          <a:effectLst/>
        </p:spPr>
        <p:txBody>
          <a:bodyPr wrap="none" anchor="ctr"/>
          <a:lstStyle/>
          <a:p>
            <a:endParaRPr lang="fo-FO"/>
          </a:p>
        </p:txBody>
      </p:sp>
      <p:sp>
        <p:nvSpPr>
          <p:cNvPr id="53276" name="AutoShape 28"/>
          <p:cNvSpPr>
            <a:spLocks noChangeArrowheads="1"/>
          </p:cNvSpPr>
          <p:nvPr/>
        </p:nvSpPr>
        <p:spPr bwMode="auto">
          <a:xfrm>
            <a:off x="2124075" y="476250"/>
            <a:ext cx="2776538" cy="2401888"/>
          </a:xfrm>
          <a:custGeom>
            <a:avLst/>
            <a:gdLst>
              <a:gd name="T0" fmla="*/ 3 w 1749"/>
              <a:gd name="T1" fmla="*/ 486 h 1513"/>
              <a:gd name="T2" fmla="*/ 31 w 1749"/>
              <a:gd name="T3" fmla="*/ 160 h 1513"/>
              <a:gd name="T4" fmla="*/ 187 w 1749"/>
              <a:gd name="T5" fmla="*/ 0 h 1513"/>
              <a:gd name="T6" fmla="*/ 673 w 1749"/>
              <a:gd name="T7" fmla="*/ 250 h 1513"/>
              <a:gd name="T8" fmla="*/ 1060 w 1749"/>
              <a:gd name="T9" fmla="*/ 854 h 1513"/>
              <a:gd name="T10" fmla="*/ 1443 w 1749"/>
              <a:gd name="T11" fmla="*/ 1048 h 1513"/>
              <a:gd name="T12" fmla="*/ 1528 w 1749"/>
              <a:gd name="T13" fmla="*/ 1109 h 1513"/>
              <a:gd name="T14" fmla="*/ 1603 w 1749"/>
              <a:gd name="T15" fmla="*/ 1312 h 1513"/>
              <a:gd name="T16" fmla="*/ 650 w 1749"/>
              <a:gd name="T17" fmla="*/ 1223 h 1513"/>
              <a:gd name="T18" fmla="*/ 494 w 1749"/>
              <a:gd name="T19" fmla="*/ 538 h 1513"/>
              <a:gd name="T20" fmla="*/ 0 w 1749"/>
              <a:gd name="T21" fmla="*/ 0 h 1513"/>
              <a:gd name="T22" fmla="*/ 1749 w 1749"/>
              <a:gd name="T23" fmla="*/ 1513 h 1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1749" h="1513">
                <a:moveTo>
                  <a:pt x="3" y="486"/>
                </a:moveTo>
                <a:cubicBezTo>
                  <a:pt x="8" y="432"/>
                  <a:pt x="0" y="241"/>
                  <a:pt x="31" y="160"/>
                </a:cubicBezTo>
                <a:lnTo>
                  <a:pt x="187" y="0"/>
                </a:lnTo>
                <a:lnTo>
                  <a:pt x="673" y="250"/>
                </a:lnTo>
                <a:lnTo>
                  <a:pt x="1060" y="854"/>
                </a:lnTo>
                <a:cubicBezTo>
                  <a:pt x="1188" y="987"/>
                  <a:pt x="1365" y="1006"/>
                  <a:pt x="1443" y="1048"/>
                </a:cubicBezTo>
                <a:lnTo>
                  <a:pt x="1528" y="1109"/>
                </a:lnTo>
                <a:cubicBezTo>
                  <a:pt x="1555" y="1153"/>
                  <a:pt x="1749" y="1293"/>
                  <a:pt x="1603" y="1312"/>
                </a:cubicBezTo>
                <a:cubicBezTo>
                  <a:pt x="1468" y="1513"/>
                  <a:pt x="817" y="1204"/>
                  <a:pt x="650" y="1223"/>
                </a:cubicBezTo>
                <a:cubicBezTo>
                  <a:pt x="483" y="1242"/>
                  <a:pt x="607" y="816"/>
                  <a:pt x="494" y="538"/>
                </a:cubicBezTo>
              </a:path>
            </a:pathLst>
          </a:custGeom>
          <a:solidFill>
            <a:srgbClr val="00FF00">
              <a:alpha val="32999"/>
            </a:srgbClr>
          </a:solidFill>
          <a:ln w="9360">
            <a:solidFill>
              <a:srgbClr val="33CCCC"/>
            </a:solidFill>
            <a:round/>
            <a:headEnd/>
            <a:tailEnd/>
          </a:ln>
          <a:effectLst/>
        </p:spPr>
        <p:txBody>
          <a:bodyPr wrap="none" anchor="ctr"/>
          <a:lstStyle/>
          <a:p>
            <a:endParaRPr lang="fo-FO"/>
          </a:p>
        </p:txBody>
      </p:sp>
      <p:sp>
        <p:nvSpPr>
          <p:cNvPr id="53277" name="AutoShape 29"/>
          <p:cNvSpPr>
            <a:spLocks/>
          </p:cNvSpPr>
          <p:nvPr/>
        </p:nvSpPr>
        <p:spPr bwMode="auto">
          <a:xfrm>
            <a:off x="3117850" y="2660650"/>
            <a:ext cx="2759075" cy="639763"/>
          </a:xfrm>
          <a:custGeom>
            <a:avLst/>
            <a:gdLst>
              <a:gd name="T0" fmla="*/ 0 w 1738"/>
              <a:gd name="T1" fmla="*/ 0 h 403"/>
              <a:gd name="T2" fmla="*/ 633 w 1738"/>
              <a:gd name="T3" fmla="*/ 128 h 403"/>
              <a:gd name="T4" fmla="*/ 1435 w 1738"/>
              <a:gd name="T5" fmla="*/ 387 h 403"/>
              <a:gd name="T6" fmla="*/ 1738 w 1738"/>
              <a:gd name="T7" fmla="*/ 227 h 403"/>
              <a:gd name="T8" fmla="*/ 0 w 1738"/>
              <a:gd name="T9" fmla="*/ 0 h 403"/>
              <a:gd name="T10" fmla="*/ 1738 w 1738"/>
              <a:gd name="T11" fmla="*/ 403 h 403"/>
            </a:gdLst>
            <a:ahLst/>
            <a:cxnLst>
              <a:cxn ang="0">
                <a:pos x="T0" y="T1"/>
              </a:cxn>
              <a:cxn ang="0">
                <a:pos x="T2" y="T3"/>
              </a:cxn>
              <a:cxn ang="0">
                <a:pos x="T4" y="T5"/>
              </a:cxn>
              <a:cxn ang="0">
                <a:pos x="T6" y="T7"/>
              </a:cxn>
            </a:cxnLst>
            <a:rect l="T8" t="T9" r="T10" b="T11"/>
            <a:pathLst>
              <a:path w="1738" h="403">
                <a:moveTo>
                  <a:pt x="0" y="0"/>
                </a:moveTo>
                <a:cubicBezTo>
                  <a:pt x="105" y="21"/>
                  <a:pt x="333" y="138"/>
                  <a:pt x="633" y="128"/>
                </a:cubicBezTo>
                <a:cubicBezTo>
                  <a:pt x="876" y="101"/>
                  <a:pt x="1217" y="379"/>
                  <a:pt x="1435" y="387"/>
                </a:cubicBezTo>
                <a:cubicBezTo>
                  <a:pt x="1619" y="403"/>
                  <a:pt x="1675" y="260"/>
                  <a:pt x="1738" y="227"/>
                </a:cubicBezTo>
              </a:path>
            </a:pathLst>
          </a:custGeom>
          <a:noFill/>
          <a:ln w="57240">
            <a:solidFill>
              <a:srgbClr val="F9176D"/>
            </a:solidFill>
            <a:round/>
            <a:headEnd/>
            <a:tailEnd type="triangle" w="med" len="med"/>
          </a:ln>
          <a:effectLst/>
        </p:spPr>
        <p:txBody>
          <a:bodyPr wrap="none" anchor="ctr"/>
          <a:lstStyle/>
          <a:p>
            <a:endParaRPr lang="fo-FO"/>
          </a:p>
        </p:txBody>
      </p:sp>
      <p:sp>
        <p:nvSpPr>
          <p:cNvPr id="53278" name="AutoShape 30"/>
          <p:cNvSpPr>
            <a:spLocks/>
          </p:cNvSpPr>
          <p:nvPr/>
        </p:nvSpPr>
        <p:spPr bwMode="auto">
          <a:xfrm>
            <a:off x="3663950" y="2916238"/>
            <a:ext cx="1717675" cy="1336675"/>
          </a:xfrm>
          <a:custGeom>
            <a:avLst/>
            <a:gdLst>
              <a:gd name="T0" fmla="*/ 48 w 1082"/>
              <a:gd name="T1" fmla="*/ 354 h 842"/>
              <a:gd name="T2" fmla="*/ 57 w 1082"/>
              <a:gd name="T3" fmla="*/ 99 h 842"/>
              <a:gd name="T4" fmla="*/ 496 w 1082"/>
              <a:gd name="T5" fmla="*/ 146 h 842"/>
              <a:gd name="T6" fmla="*/ 822 w 1082"/>
              <a:gd name="T7" fmla="*/ 741 h 842"/>
              <a:gd name="T8" fmla="*/ 1082 w 1082"/>
              <a:gd name="T9" fmla="*/ 750 h 842"/>
              <a:gd name="T10" fmla="*/ 0 w 1082"/>
              <a:gd name="T11" fmla="*/ 0 h 842"/>
              <a:gd name="T12" fmla="*/ 1082 w 1082"/>
              <a:gd name="T13" fmla="*/ 842 h 842"/>
            </a:gdLst>
            <a:ahLst/>
            <a:cxnLst>
              <a:cxn ang="0">
                <a:pos x="T0" y="T1"/>
              </a:cxn>
              <a:cxn ang="0">
                <a:pos x="T2" y="T3"/>
              </a:cxn>
              <a:cxn ang="0">
                <a:pos x="T4" y="T5"/>
              </a:cxn>
              <a:cxn ang="0">
                <a:pos x="T6" y="T7"/>
              </a:cxn>
              <a:cxn ang="0">
                <a:pos x="T8" y="T9"/>
              </a:cxn>
            </a:cxnLst>
            <a:rect l="T10" t="T11" r="T12" b="T13"/>
            <a:pathLst>
              <a:path w="1082" h="842">
                <a:moveTo>
                  <a:pt x="48" y="354"/>
                </a:moveTo>
                <a:cubicBezTo>
                  <a:pt x="49" y="312"/>
                  <a:pt x="0" y="198"/>
                  <a:pt x="57" y="99"/>
                </a:cubicBezTo>
                <a:cubicBezTo>
                  <a:pt x="114" y="0"/>
                  <a:pt x="196" y="156"/>
                  <a:pt x="496" y="146"/>
                </a:cubicBezTo>
                <a:cubicBezTo>
                  <a:pt x="739" y="119"/>
                  <a:pt x="719" y="661"/>
                  <a:pt x="822" y="741"/>
                </a:cubicBezTo>
                <a:cubicBezTo>
                  <a:pt x="920" y="842"/>
                  <a:pt x="1028" y="748"/>
                  <a:pt x="1082" y="750"/>
                </a:cubicBezTo>
              </a:path>
            </a:pathLst>
          </a:custGeom>
          <a:noFill/>
          <a:ln w="57240">
            <a:solidFill>
              <a:srgbClr val="F9176D"/>
            </a:solidFill>
            <a:round/>
            <a:headEnd/>
            <a:tailEnd type="triangle" w="med" len="med"/>
          </a:ln>
          <a:effectLst/>
        </p:spPr>
        <p:txBody>
          <a:bodyPr wrap="none" anchor="ctr"/>
          <a:lstStyle/>
          <a:p>
            <a:endParaRPr lang="fo-FO"/>
          </a:p>
        </p:txBody>
      </p:sp>
      <p:sp>
        <p:nvSpPr>
          <p:cNvPr id="53279" name="Text Box 31"/>
          <p:cNvSpPr txBox="1">
            <a:spLocks noChangeArrowheads="1"/>
          </p:cNvSpPr>
          <p:nvPr/>
        </p:nvSpPr>
        <p:spPr bwMode="auto">
          <a:xfrm rot="3120000">
            <a:off x="2439194" y="1283494"/>
            <a:ext cx="1671637" cy="428625"/>
          </a:xfrm>
          <a:prstGeom prst="rect">
            <a:avLst/>
          </a:prstGeom>
          <a:noFill/>
          <a:ln w="9525">
            <a:noFill/>
            <a:round/>
            <a:headEnd/>
            <a:tailEnd/>
          </a:ln>
          <a:effec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000">
                <a:solidFill>
                  <a:srgbClr val="FFFFFF"/>
                </a:solidFill>
                <a:latin typeface="Arial Black" pitchFamily="34" charset="0"/>
              </a:rPr>
              <a:t>Eystur Íslandssjógvur</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000">
                <a:solidFill>
                  <a:srgbClr val="FFFFFF"/>
                </a:solidFill>
                <a:latin typeface="Arial Black" pitchFamily="34" charset="0"/>
              </a:rPr>
              <a:t>+3</a:t>
            </a:r>
            <a:r>
              <a:rPr lang="da-DK" sz="1200">
                <a:solidFill>
                  <a:srgbClr val="FFFFFF"/>
                </a:solidFill>
                <a:latin typeface="Arial Black" pitchFamily="34" charset="0"/>
              </a:rPr>
              <a:t>ºC</a:t>
            </a:r>
          </a:p>
        </p:txBody>
      </p:sp>
      <p:sp>
        <p:nvSpPr>
          <p:cNvPr id="53280" name="AutoShape 32"/>
          <p:cNvSpPr>
            <a:spLocks noChangeArrowheads="1"/>
          </p:cNvSpPr>
          <p:nvPr/>
        </p:nvSpPr>
        <p:spPr bwMode="auto">
          <a:xfrm>
            <a:off x="3754438" y="2420938"/>
            <a:ext cx="2330450" cy="573087"/>
          </a:xfrm>
          <a:custGeom>
            <a:avLst/>
            <a:gdLst>
              <a:gd name="T0" fmla="*/ 0 w 1468"/>
              <a:gd name="T1" fmla="*/ 0 h 361"/>
              <a:gd name="T2" fmla="*/ 789 w 1468"/>
              <a:gd name="T3" fmla="*/ 293 h 361"/>
              <a:gd name="T4" fmla="*/ 1468 w 1468"/>
              <a:gd name="T5" fmla="*/ 272 h 361"/>
              <a:gd name="T6" fmla="*/ 0 w 1468"/>
              <a:gd name="T7" fmla="*/ 0 h 361"/>
              <a:gd name="T8" fmla="*/ 1468 w 1468"/>
              <a:gd name="T9" fmla="*/ 361 h 361"/>
            </a:gdLst>
            <a:ahLst/>
            <a:cxnLst>
              <a:cxn ang="0">
                <a:pos x="T0" y="T1"/>
              </a:cxn>
              <a:cxn ang="0">
                <a:pos x="T2" y="T3"/>
              </a:cxn>
              <a:cxn ang="0">
                <a:pos x="T4" y="T5"/>
              </a:cxn>
            </a:cxnLst>
            <a:rect l="T6" t="T7" r="T8" b="T9"/>
            <a:pathLst>
              <a:path w="1468" h="361">
                <a:moveTo>
                  <a:pt x="0" y="0"/>
                </a:moveTo>
                <a:cubicBezTo>
                  <a:pt x="131" y="50"/>
                  <a:pt x="544" y="248"/>
                  <a:pt x="789" y="293"/>
                </a:cubicBezTo>
                <a:cubicBezTo>
                  <a:pt x="1046" y="361"/>
                  <a:pt x="1327" y="277"/>
                  <a:pt x="1468" y="272"/>
                </a:cubicBezTo>
              </a:path>
            </a:pathLst>
          </a:custGeom>
          <a:noFill/>
          <a:ln w="76320">
            <a:solidFill>
              <a:srgbClr val="FF6600"/>
            </a:solidFill>
            <a:round/>
            <a:headEnd/>
            <a:tailEnd/>
          </a:ln>
          <a:effectLst/>
        </p:spPr>
        <p:txBody>
          <a:bodyPr wrap="none" anchor="ctr"/>
          <a:lstStyle/>
          <a:p>
            <a:endParaRPr lang="fo-FO"/>
          </a:p>
        </p:txBody>
      </p:sp>
      <p:sp>
        <p:nvSpPr>
          <p:cNvPr id="53281" name="Oval 33"/>
          <p:cNvSpPr>
            <a:spLocks noChangeArrowheads="1"/>
          </p:cNvSpPr>
          <p:nvPr/>
        </p:nvSpPr>
        <p:spPr bwMode="auto">
          <a:xfrm>
            <a:off x="3203575" y="2276475"/>
            <a:ext cx="3382963" cy="1008063"/>
          </a:xfrm>
          <a:prstGeom prst="ellipse">
            <a:avLst/>
          </a:prstGeom>
          <a:solidFill>
            <a:srgbClr val="FFCC00">
              <a:alpha val="39000"/>
            </a:srgbClr>
          </a:solidFill>
          <a:ln w="9360">
            <a:solidFill>
              <a:srgbClr val="FF9900"/>
            </a:solidFill>
            <a:miter lim="800000"/>
            <a:headEnd/>
            <a:tailEnd/>
          </a:ln>
          <a:effectLst/>
        </p:spPr>
        <p:txBody>
          <a:bodyPr wrap="none" lIns="90000" tIns="46800" rIns="90000" bIns="468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o-FO" sz="1300" b="1">
              <a:solidFill>
                <a:srgbClr val="FFFFFF"/>
              </a:solidFill>
              <a:latin typeface="Arial Black" pitchFamily="34"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300" b="1">
                <a:solidFill>
                  <a:srgbClr val="FFFFFF"/>
                </a:solidFill>
                <a:latin typeface="Arial Black" pitchFamily="34" charset="0"/>
              </a:rPr>
              <a:t>Tað ultimativa fóðurøki hjá</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300" b="1">
                <a:solidFill>
                  <a:srgbClr val="FFFFFF"/>
                </a:solidFill>
                <a:latin typeface="Arial Black" pitchFamily="34" charset="0"/>
              </a:rPr>
              <a:t>pelagiskum fiski Makreli,</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300" b="1">
                <a:solidFill>
                  <a:srgbClr val="FFFFFF"/>
                </a:solidFill>
                <a:latin typeface="Arial Black" pitchFamily="34" charset="0"/>
              </a:rPr>
              <a:t>Svartkjafti og  sild</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o-FO" sz="1300" b="1">
              <a:solidFill>
                <a:srgbClr val="FFFFFF"/>
              </a:solidFill>
              <a:latin typeface="Arial Black" pitchFamily="34" charset="0"/>
            </a:endParaRPr>
          </a:p>
        </p:txBody>
      </p:sp>
      <p:sp>
        <p:nvSpPr>
          <p:cNvPr id="53282" name="Text Box 34"/>
          <p:cNvSpPr txBox="1">
            <a:spLocks noChangeArrowheads="1"/>
          </p:cNvSpPr>
          <p:nvPr/>
        </p:nvSpPr>
        <p:spPr bwMode="auto">
          <a:xfrm>
            <a:off x="2800350" y="3644900"/>
            <a:ext cx="742950" cy="825500"/>
          </a:xfrm>
          <a:prstGeom prst="rect">
            <a:avLst/>
          </a:prstGeom>
          <a:noFill/>
          <a:ln w="9525">
            <a:noFill/>
            <a:round/>
            <a:headEnd/>
            <a:tailEnd/>
          </a:ln>
          <a:effec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a:solidFill>
                  <a:srgbClr val="FFFFFF"/>
                </a:solidFill>
                <a:latin typeface="Arial Black" pitchFamily="34" charset="0"/>
              </a:rPr>
              <a:t>8ºC</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a-DK">
              <a:solidFill>
                <a:srgbClr val="FFFFFF"/>
              </a:solidFill>
              <a:latin typeface="Arial Black" pitchFamily="34" charset="0"/>
            </a:endParaRPr>
          </a:p>
        </p:txBody>
      </p:sp>
      <p:sp>
        <p:nvSpPr>
          <p:cNvPr id="53283" name="Text Box 35"/>
          <p:cNvSpPr txBox="1">
            <a:spLocks noChangeArrowheads="1"/>
          </p:cNvSpPr>
          <p:nvPr/>
        </p:nvSpPr>
        <p:spPr bwMode="auto">
          <a:xfrm>
            <a:off x="5940425" y="3101975"/>
            <a:ext cx="3216275" cy="1190625"/>
          </a:xfrm>
          <a:prstGeom prst="rect">
            <a:avLst/>
          </a:prstGeom>
          <a:solidFill>
            <a:srgbClr val="FFFFFF">
              <a:alpha val="48999"/>
            </a:srgbClr>
          </a:solidFill>
          <a:ln w="9525">
            <a:noFill/>
            <a:round/>
            <a:headEnd/>
            <a:tailEnd/>
          </a:ln>
          <a:effectLst/>
        </p:spPr>
        <p:txBody>
          <a:bodyPr lIns="90000" tIns="46800" rIns="90000" bIns="46800">
            <a:spAutoFit/>
          </a:bodyPr>
          <a:lstStyle/>
          <a:p>
            <a:pP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9176D"/>
                </a:solidFill>
                <a:latin typeface="Arial Black" pitchFamily="34" charset="0"/>
              </a:rPr>
              <a:t>Tí kemur er sannlíkt, at fóðurøki eisini verða í okkara sjó-øki langt inn í framtíðina</a:t>
            </a:r>
          </a:p>
        </p:txBody>
      </p:sp>
      <p:sp>
        <p:nvSpPr>
          <p:cNvPr id="53284" name="Text Box 36"/>
          <p:cNvSpPr txBox="1">
            <a:spLocks noChangeArrowheads="1"/>
          </p:cNvSpPr>
          <p:nvPr/>
        </p:nvSpPr>
        <p:spPr bwMode="auto">
          <a:xfrm rot="480000">
            <a:off x="3205163" y="2997200"/>
            <a:ext cx="1277937" cy="231775"/>
          </a:xfrm>
          <a:prstGeom prst="rect">
            <a:avLst/>
          </a:prstGeom>
          <a:noFill/>
          <a:ln w="9525">
            <a:noFill/>
            <a:round/>
            <a:headEnd/>
            <a:tailEnd/>
          </a:ln>
          <a:effec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900">
                <a:solidFill>
                  <a:srgbClr val="FFFFFF"/>
                </a:solidFill>
                <a:latin typeface="Arial Black" pitchFamily="34" charset="0"/>
              </a:rPr>
              <a:t>Føroyastreymurin</a:t>
            </a:r>
          </a:p>
        </p:txBody>
      </p:sp>
      <p:sp>
        <p:nvSpPr>
          <p:cNvPr id="38" name="Pladsholder til dato 37"/>
          <p:cNvSpPr>
            <a:spLocks noGrp="1"/>
          </p:cNvSpPr>
          <p:nvPr>
            <p:ph type="dt" idx="10"/>
          </p:nvPr>
        </p:nvSpPr>
        <p:spPr/>
        <p:txBody>
          <a:bodyPr/>
          <a:lstStyle/>
          <a:p>
            <a:r>
              <a:rPr lang="fo-FO" smtClean="0"/>
              <a:t>17-08-2009</a:t>
            </a: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2000"/>
                                  </p:stCondLst>
                                  <p:childTnLst>
                                    <p:set>
                                      <p:cBhvr additive="repl">
                                        <p:cTn id="6" dur="1" fill="hold">
                                          <p:stCondLst>
                                            <p:cond delay="0"/>
                                          </p:stCondLst>
                                        </p:cTn>
                                        <p:tgtEl>
                                          <p:spTgt spid="53255"/>
                                        </p:tgtEl>
                                        <p:attrNameLst>
                                          <p:attrName>style.visibility</p:attrName>
                                        </p:attrNameLst>
                                      </p:cBhvr>
                                      <p:to>
                                        <p:strVal val="visible"/>
                                      </p:to>
                                    </p:set>
                                    <p:anim calcmode="lin" valueType="num">
                                      <p:cBhvr>
                                        <p:cTn id="7" dur="3000" fill="hold"/>
                                        <p:tgtEl>
                                          <p:spTgt spid="53255"/>
                                        </p:tgtEl>
                                        <p:attrNameLst>
                                          <p:attrName>ppt_x</p:attrName>
                                        </p:attrNameLst>
                                      </p:cBhvr>
                                      <p:tavLst>
                                        <p:tav tm="100000">
                                          <p:val>
                                            <p:strVal val="#ppt_x"/>
                                          </p:val>
                                        </p:tav>
                                        <p:tav>
                                          <p:val>
                                            <p:strVal val="#ppt_x"/>
                                          </p:val>
                                        </p:tav>
                                      </p:tavLst>
                                    </p:anim>
                                    <p:anim calcmode="lin" valueType="num">
                                      <p:cBhvr>
                                        <p:cTn id="8" dur="3000" fill="hold"/>
                                        <p:tgtEl>
                                          <p:spTgt spid="53255"/>
                                        </p:tgtEl>
                                        <p:attrNameLst>
                                          <p:attrName>ppt_y</p:attrName>
                                        </p:attrNameLst>
                                      </p:cBhvr>
                                      <p:tavLst>
                                        <p:tav tm="100000">
                                          <p:val>
                                            <p:strVal val="0-#ppt_h/2"/>
                                          </p:val>
                                        </p:tav>
                                        <p:tav>
                                          <p:val>
                                            <p:strVal val="#ppt_y"/>
                                          </p:val>
                                        </p:tav>
                                      </p:tavLst>
                                    </p:anim>
                                  </p:childTnLst>
                                </p:cTn>
                              </p:par>
                              <p:par>
                                <p:cTn id="9" presetID="2" presetClass="entr" presetSubtype="1" fill="hold" nodeType="withEffect">
                                  <p:stCondLst>
                                    <p:cond delay="2500"/>
                                  </p:stCondLst>
                                  <p:childTnLst>
                                    <p:set>
                                      <p:cBhvr additive="repl">
                                        <p:cTn id="10" dur="1" fill="hold">
                                          <p:stCondLst>
                                            <p:cond delay="0"/>
                                          </p:stCondLst>
                                        </p:cTn>
                                        <p:tgtEl>
                                          <p:spTgt spid="53256"/>
                                        </p:tgtEl>
                                        <p:attrNameLst>
                                          <p:attrName>style.visibility</p:attrName>
                                        </p:attrNameLst>
                                      </p:cBhvr>
                                      <p:to>
                                        <p:strVal val="visible"/>
                                      </p:to>
                                    </p:set>
                                    <p:anim calcmode="lin" valueType="num">
                                      <p:cBhvr>
                                        <p:cTn id="11" dur="3000" fill="hold"/>
                                        <p:tgtEl>
                                          <p:spTgt spid="53256"/>
                                        </p:tgtEl>
                                        <p:attrNameLst>
                                          <p:attrName>ppt_x</p:attrName>
                                        </p:attrNameLst>
                                      </p:cBhvr>
                                      <p:tavLst>
                                        <p:tav tm="100000">
                                          <p:val>
                                            <p:strVal val="#ppt_x"/>
                                          </p:val>
                                        </p:tav>
                                        <p:tav>
                                          <p:val>
                                            <p:strVal val="#ppt_x"/>
                                          </p:val>
                                        </p:tav>
                                      </p:tavLst>
                                    </p:anim>
                                    <p:anim calcmode="lin" valueType="num">
                                      <p:cBhvr>
                                        <p:cTn id="12" dur="3000" fill="hold"/>
                                        <p:tgtEl>
                                          <p:spTgt spid="53256"/>
                                        </p:tgtEl>
                                        <p:attrNameLst>
                                          <p:attrName>ppt_y</p:attrName>
                                        </p:attrNameLst>
                                      </p:cBhvr>
                                      <p:tavLst>
                                        <p:tav tm="100000">
                                          <p:val>
                                            <p:strVal val="0-#ppt_h/2"/>
                                          </p:val>
                                        </p:tav>
                                        <p:tav>
                                          <p:val>
                                            <p:strVal val="#ppt_y"/>
                                          </p:val>
                                        </p:tav>
                                      </p:tavLst>
                                    </p:anim>
                                  </p:childTnLst>
                                </p:cTn>
                              </p:par>
                            </p:childTnLst>
                          </p:cTn>
                        </p:par>
                        <p:par>
                          <p:cTn id="13" fill="hold">
                            <p:stCondLst>
                              <p:cond delay="5500"/>
                            </p:stCondLst>
                            <p:childTnLst>
                              <p:par>
                                <p:cTn id="14" presetID="2" presetClass="entr" presetSubtype="8" fill="hold" grpId="0" nodeType="afterEffect">
                                  <p:stCondLst>
                                    <p:cond delay="0"/>
                                  </p:stCondLst>
                                  <p:childTnLst>
                                    <p:set>
                                      <p:cBhvr additive="repl">
                                        <p:cTn id="15" dur="1" fill="hold">
                                          <p:stCondLst>
                                            <p:cond delay="0"/>
                                          </p:stCondLst>
                                        </p:cTn>
                                        <p:tgtEl>
                                          <p:spTgt spid="53258"/>
                                        </p:tgtEl>
                                        <p:attrNameLst>
                                          <p:attrName>style.visibility</p:attrName>
                                        </p:attrNameLst>
                                      </p:cBhvr>
                                      <p:to>
                                        <p:strVal val="visible"/>
                                      </p:to>
                                    </p:set>
                                    <p:anim calcmode="lin" valueType="num">
                                      <p:cBhvr>
                                        <p:cTn id="16" dur="3000" fill="hold"/>
                                        <p:tgtEl>
                                          <p:spTgt spid="53258"/>
                                        </p:tgtEl>
                                        <p:attrNameLst>
                                          <p:attrName>ppt_x</p:attrName>
                                        </p:attrNameLst>
                                      </p:cBhvr>
                                      <p:tavLst>
                                        <p:tav tm="100000">
                                          <p:val>
                                            <p:strVal val="0-#ppt_w/2"/>
                                          </p:val>
                                        </p:tav>
                                        <p:tav>
                                          <p:val>
                                            <p:strVal val="#ppt_x"/>
                                          </p:val>
                                        </p:tav>
                                      </p:tavLst>
                                    </p:anim>
                                    <p:anim calcmode="lin" valueType="num">
                                      <p:cBhvr>
                                        <p:cTn id="17" dur="3000" fill="hold"/>
                                        <p:tgtEl>
                                          <p:spTgt spid="53258"/>
                                        </p:tgtEl>
                                        <p:attrNameLst>
                                          <p:attrName>ppt_y</p:attrName>
                                        </p:attrNameLst>
                                      </p:cBhvr>
                                      <p:tavLst>
                                        <p:tav tm="100000">
                                          <p:val>
                                            <p:strVal val="#ppt_y"/>
                                          </p:val>
                                        </p:tav>
                                        <p:tav>
                                          <p:val>
                                            <p:strVal val="#ppt_y"/>
                                          </p:val>
                                        </p:tav>
                                      </p:tavLst>
                                    </p:anim>
                                  </p:childTnLst>
                                </p:cTn>
                              </p:par>
                              <p:par>
                                <p:cTn id="18" presetID="2" presetClass="entr" presetSubtype="4" fill="hold" grpId="0" nodeType="withEffect">
                                  <p:stCondLst>
                                    <p:cond delay="0"/>
                                  </p:stCondLst>
                                  <p:childTnLst>
                                    <p:set>
                                      <p:cBhvr additive="repl">
                                        <p:cTn id="19" dur="1" fill="hold">
                                          <p:stCondLst>
                                            <p:cond delay="0"/>
                                          </p:stCondLst>
                                        </p:cTn>
                                        <p:tgtEl>
                                          <p:spTgt spid="53257"/>
                                        </p:tgtEl>
                                        <p:attrNameLst>
                                          <p:attrName>style.visibility</p:attrName>
                                        </p:attrNameLst>
                                      </p:cBhvr>
                                      <p:to>
                                        <p:strVal val="visible"/>
                                      </p:to>
                                    </p:set>
                                    <p:anim calcmode="lin" valueType="num">
                                      <p:cBhvr>
                                        <p:cTn id="20" dur="3000" fill="hold"/>
                                        <p:tgtEl>
                                          <p:spTgt spid="53257"/>
                                        </p:tgtEl>
                                        <p:attrNameLst>
                                          <p:attrName>ppt_x</p:attrName>
                                        </p:attrNameLst>
                                      </p:cBhvr>
                                      <p:tavLst>
                                        <p:tav tm="100000">
                                          <p:val>
                                            <p:strVal val="#ppt_x"/>
                                          </p:val>
                                        </p:tav>
                                        <p:tav>
                                          <p:val>
                                            <p:strVal val="#ppt_x"/>
                                          </p:val>
                                        </p:tav>
                                      </p:tavLst>
                                    </p:anim>
                                    <p:anim calcmode="lin" valueType="num">
                                      <p:cBhvr>
                                        <p:cTn id="21" dur="3000" fill="hold"/>
                                        <p:tgtEl>
                                          <p:spTgt spid="53257"/>
                                        </p:tgtEl>
                                        <p:attrNameLst>
                                          <p:attrName>ppt_y</p:attrName>
                                        </p:attrNameLst>
                                      </p:cBhvr>
                                      <p:tavLst>
                                        <p:tav tm="100000">
                                          <p:val>
                                            <p:strVal val="1+#ppt_h/2"/>
                                          </p:val>
                                        </p:tav>
                                        <p:tav>
                                          <p:val>
                                            <p:strVal val="#ppt_y"/>
                                          </p:val>
                                        </p:tav>
                                      </p:tavLst>
                                    </p:anim>
                                  </p:childTnLst>
                                </p:cTn>
                              </p:par>
                              <p:par>
                                <p:cTn id="22" presetID="2" presetClass="entr" presetSubtype="1" fill="hold" grpId="0" nodeType="withEffect">
                                  <p:stCondLst>
                                    <p:cond delay="0"/>
                                  </p:stCondLst>
                                  <p:childTnLst>
                                    <p:set>
                                      <p:cBhvr additive="repl">
                                        <p:cTn id="23" dur="1" fill="hold">
                                          <p:stCondLst>
                                            <p:cond delay="0"/>
                                          </p:stCondLst>
                                        </p:cTn>
                                        <p:tgtEl>
                                          <p:spTgt spid="53259"/>
                                        </p:tgtEl>
                                        <p:attrNameLst>
                                          <p:attrName>style.visibility</p:attrName>
                                        </p:attrNameLst>
                                      </p:cBhvr>
                                      <p:to>
                                        <p:strVal val="visible"/>
                                      </p:to>
                                    </p:set>
                                    <p:anim calcmode="lin" valueType="num">
                                      <p:cBhvr>
                                        <p:cTn id="24" dur="3000" fill="hold"/>
                                        <p:tgtEl>
                                          <p:spTgt spid="53259"/>
                                        </p:tgtEl>
                                        <p:attrNameLst>
                                          <p:attrName>ppt_x</p:attrName>
                                        </p:attrNameLst>
                                      </p:cBhvr>
                                      <p:tavLst>
                                        <p:tav tm="100000">
                                          <p:val>
                                            <p:strVal val="#ppt_x"/>
                                          </p:val>
                                        </p:tav>
                                        <p:tav>
                                          <p:val>
                                            <p:strVal val="#ppt_x"/>
                                          </p:val>
                                        </p:tav>
                                      </p:tavLst>
                                    </p:anim>
                                    <p:anim calcmode="lin" valueType="num">
                                      <p:cBhvr>
                                        <p:cTn id="25" dur="3000" fill="hold"/>
                                        <p:tgtEl>
                                          <p:spTgt spid="53259"/>
                                        </p:tgtEl>
                                        <p:attrNameLst>
                                          <p:attrName>ppt_y</p:attrName>
                                        </p:attrNameLst>
                                      </p:cBhvr>
                                      <p:tavLst>
                                        <p:tav tm="100000">
                                          <p:val>
                                            <p:strVal val="0-#ppt_h/2"/>
                                          </p:val>
                                        </p:tav>
                                        <p:tav>
                                          <p:val>
                                            <p:strVal val="#ppt_y"/>
                                          </p:val>
                                        </p:tav>
                                      </p:tavLst>
                                    </p:anim>
                                  </p:childTnLst>
                                </p:cTn>
                              </p:par>
                              <p:par>
                                <p:cTn id="26" presetID="2" presetClass="entr" presetSubtype="4" fill="hold" nodeType="withEffect">
                                  <p:stCondLst>
                                    <p:cond delay="0"/>
                                  </p:stCondLst>
                                  <p:childTnLst>
                                    <p:set>
                                      <p:cBhvr additive="repl">
                                        <p:cTn id="27" dur="1" fill="hold">
                                          <p:stCondLst>
                                            <p:cond delay="0"/>
                                          </p:stCondLst>
                                        </p:cTn>
                                        <p:tgtEl>
                                          <p:spTgt spid="53274"/>
                                        </p:tgtEl>
                                        <p:attrNameLst>
                                          <p:attrName>style.visibility</p:attrName>
                                        </p:attrNameLst>
                                      </p:cBhvr>
                                      <p:to>
                                        <p:strVal val="visible"/>
                                      </p:to>
                                    </p:set>
                                    <p:anim calcmode="lin" valueType="num">
                                      <p:cBhvr>
                                        <p:cTn id="28" dur="3000" fill="hold"/>
                                        <p:tgtEl>
                                          <p:spTgt spid="53274"/>
                                        </p:tgtEl>
                                        <p:attrNameLst>
                                          <p:attrName>ppt_x</p:attrName>
                                        </p:attrNameLst>
                                      </p:cBhvr>
                                      <p:tavLst>
                                        <p:tav tm="100000">
                                          <p:val>
                                            <p:strVal val="#ppt_x"/>
                                          </p:val>
                                        </p:tav>
                                        <p:tav>
                                          <p:val>
                                            <p:strVal val="#ppt_x"/>
                                          </p:val>
                                        </p:tav>
                                      </p:tavLst>
                                    </p:anim>
                                    <p:anim calcmode="lin" valueType="num">
                                      <p:cBhvr>
                                        <p:cTn id="29" dur="3000" fill="hold"/>
                                        <p:tgtEl>
                                          <p:spTgt spid="53274"/>
                                        </p:tgtEl>
                                        <p:attrNameLst>
                                          <p:attrName>ppt_y</p:attrName>
                                        </p:attrNameLst>
                                      </p:cBhvr>
                                      <p:tavLst>
                                        <p:tav tm="100000">
                                          <p:val>
                                            <p:strVal val="1+#ppt_h/2"/>
                                          </p:val>
                                        </p:tav>
                                        <p:tav>
                                          <p:val>
                                            <p:strVal val="#ppt_y"/>
                                          </p:val>
                                        </p:tav>
                                      </p:tavLst>
                                    </p:anim>
                                  </p:childTnLst>
                                </p:cTn>
                              </p:par>
                              <p:par>
                                <p:cTn id="30" presetID="2" presetClass="entr" presetSubtype="1" fill="hold" nodeType="withEffect">
                                  <p:stCondLst>
                                    <p:cond delay="0"/>
                                  </p:stCondLst>
                                  <p:childTnLst>
                                    <p:set>
                                      <p:cBhvr additive="repl">
                                        <p:cTn id="31" dur="1" fill="hold">
                                          <p:stCondLst>
                                            <p:cond delay="0"/>
                                          </p:stCondLst>
                                        </p:cTn>
                                        <p:tgtEl>
                                          <p:spTgt spid="53260"/>
                                        </p:tgtEl>
                                        <p:attrNameLst>
                                          <p:attrName>style.visibility</p:attrName>
                                        </p:attrNameLst>
                                      </p:cBhvr>
                                      <p:to>
                                        <p:strVal val="visible"/>
                                      </p:to>
                                    </p:set>
                                    <p:anim calcmode="lin" valueType="num">
                                      <p:cBhvr>
                                        <p:cTn id="32" dur="3000" fill="hold"/>
                                        <p:tgtEl>
                                          <p:spTgt spid="53260"/>
                                        </p:tgtEl>
                                        <p:attrNameLst>
                                          <p:attrName>ppt_x</p:attrName>
                                        </p:attrNameLst>
                                      </p:cBhvr>
                                      <p:tavLst>
                                        <p:tav tm="100000">
                                          <p:val>
                                            <p:strVal val="#ppt_x"/>
                                          </p:val>
                                        </p:tav>
                                        <p:tav>
                                          <p:val>
                                            <p:strVal val="#ppt_x"/>
                                          </p:val>
                                        </p:tav>
                                      </p:tavLst>
                                    </p:anim>
                                    <p:anim calcmode="lin" valueType="num">
                                      <p:cBhvr>
                                        <p:cTn id="33" dur="3000" fill="hold"/>
                                        <p:tgtEl>
                                          <p:spTgt spid="53260"/>
                                        </p:tgtEl>
                                        <p:attrNameLst>
                                          <p:attrName>ppt_y</p:attrName>
                                        </p:attrNameLst>
                                      </p:cBhvr>
                                      <p:tavLst>
                                        <p:tav tm="100000">
                                          <p:val>
                                            <p:strVal val="0-#ppt_h/2"/>
                                          </p:val>
                                        </p:tav>
                                        <p:tav>
                                          <p:val>
                                            <p:strVal val="#ppt_y"/>
                                          </p:val>
                                        </p:tav>
                                      </p:tavLst>
                                    </p:anim>
                                  </p:childTnLst>
                                </p:cTn>
                              </p:par>
                              <p:par>
                                <p:cTn id="34" presetID="2" presetClass="entr" presetSubtype="8" fill="hold" nodeType="withEffect">
                                  <p:stCondLst>
                                    <p:cond delay="0"/>
                                  </p:stCondLst>
                                  <p:childTnLst>
                                    <p:set>
                                      <p:cBhvr additive="repl">
                                        <p:cTn id="35" dur="1" fill="hold">
                                          <p:stCondLst>
                                            <p:cond delay="0"/>
                                          </p:stCondLst>
                                        </p:cTn>
                                        <p:tgtEl>
                                          <p:spTgt spid="53273"/>
                                        </p:tgtEl>
                                        <p:attrNameLst>
                                          <p:attrName>style.visibility</p:attrName>
                                        </p:attrNameLst>
                                      </p:cBhvr>
                                      <p:to>
                                        <p:strVal val="visible"/>
                                      </p:to>
                                    </p:set>
                                    <p:anim calcmode="lin" valueType="num">
                                      <p:cBhvr>
                                        <p:cTn id="36" dur="3000" fill="hold"/>
                                        <p:tgtEl>
                                          <p:spTgt spid="53273"/>
                                        </p:tgtEl>
                                        <p:attrNameLst>
                                          <p:attrName>ppt_x</p:attrName>
                                        </p:attrNameLst>
                                      </p:cBhvr>
                                      <p:tavLst>
                                        <p:tav tm="100000">
                                          <p:val>
                                            <p:strVal val="0-#ppt_w/2"/>
                                          </p:val>
                                        </p:tav>
                                        <p:tav>
                                          <p:val>
                                            <p:strVal val="#ppt_x"/>
                                          </p:val>
                                        </p:tav>
                                      </p:tavLst>
                                    </p:anim>
                                    <p:anim calcmode="lin" valueType="num">
                                      <p:cBhvr>
                                        <p:cTn id="37" dur="3000" fill="hold"/>
                                        <p:tgtEl>
                                          <p:spTgt spid="53273"/>
                                        </p:tgtEl>
                                        <p:attrNameLst>
                                          <p:attrName>ppt_y</p:attrName>
                                        </p:attrNameLst>
                                      </p:cBhvr>
                                      <p:tavLst>
                                        <p:tav tm="100000">
                                          <p:val>
                                            <p:strVal val="#ppt_y"/>
                                          </p:val>
                                        </p:tav>
                                        <p:tav>
                                          <p:val>
                                            <p:strVal val="#ppt_y"/>
                                          </p:val>
                                        </p:tav>
                                      </p:tavLst>
                                    </p:anim>
                                  </p:childTnLst>
                                </p:cTn>
                              </p:par>
                            </p:childTnLst>
                          </p:cTn>
                        </p:par>
                        <p:par>
                          <p:cTn id="38" fill="hold">
                            <p:stCondLst>
                              <p:cond delay="8500"/>
                            </p:stCondLst>
                            <p:childTnLst>
                              <p:par>
                                <p:cTn id="39" presetID="2" presetClass="entr" presetSubtype="1" fill="hold" grpId="0" nodeType="afterEffect">
                                  <p:stCondLst>
                                    <p:cond delay="5000"/>
                                  </p:stCondLst>
                                  <p:childTnLst>
                                    <p:set>
                                      <p:cBhvr additive="repl">
                                        <p:cTn id="40" dur="1" fill="hold">
                                          <p:stCondLst>
                                            <p:cond delay="0"/>
                                          </p:stCondLst>
                                        </p:cTn>
                                        <p:tgtEl>
                                          <p:spTgt spid="53261"/>
                                        </p:tgtEl>
                                        <p:attrNameLst>
                                          <p:attrName>style.visibility</p:attrName>
                                        </p:attrNameLst>
                                      </p:cBhvr>
                                      <p:to>
                                        <p:strVal val="visible"/>
                                      </p:to>
                                    </p:set>
                                    <p:anim calcmode="lin" valueType="num">
                                      <p:cBhvr>
                                        <p:cTn id="41" dur="3000" fill="hold"/>
                                        <p:tgtEl>
                                          <p:spTgt spid="53261"/>
                                        </p:tgtEl>
                                        <p:attrNameLst>
                                          <p:attrName>ppt_x</p:attrName>
                                        </p:attrNameLst>
                                      </p:cBhvr>
                                      <p:tavLst>
                                        <p:tav tm="100000">
                                          <p:val>
                                            <p:strVal val="#ppt_x"/>
                                          </p:val>
                                        </p:tav>
                                        <p:tav>
                                          <p:val>
                                            <p:strVal val="#ppt_x"/>
                                          </p:val>
                                        </p:tav>
                                      </p:tavLst>
                                    </p:anim>
                                    <p:anim calcmode="lin" valueType="num">
                                      <p:cBhvr>
                                        <p:cTn id="42" dur="3000" fill="hold"/>
                                        <p:tgtEl>
                                          <p:spTgt spid="53261"/>
                                        </p:tgtEl>
                                        <p:attrNameLst>
                                          <p:attrName>ppt_y</p:attrName>
                                        </p:attrNameLst>
                                      </p:cBhvr>
                                      <p:tavLst>
                                        <p:tav tm="100000">
                                          <p:val>
                                            <p:strVal val="0-#ppt_h/2"/>
                                          </p:val>
                                        </p:tav>
                                        <p:tav>
                                          <p:val>
                                            <p:strVal val="#ppt_y"/>
                                          </p:val>
                                        </p:tav>
                                      </p:tavLst>
                                    </p:anim>
                                  </p:childTnLst>
                                </p:cTn>
                              </p:par>
                              <p:par>
                                <p:cTn id="43" presetID="2" presetClass="entr" presetSubtype="1" fill="hold" nodeType="withEffect">
                                  <p:stCondLst>
                                    <p:cond delay="5000"/>
                                  </p:stCondLst>
                                  <p:childTnLst>
                                    <p:set>
                                      <p:cBhvr additive="repl">
                                        <p:cTn id="44" dur="1" fill="hold">
                                          <p:stCondLst>
                                            <p:cond delay="0"/>
                                          </p:stCondLst>
                                        </p:cTn>
                                        <p:tgtEl>
                                          <p:spTgt spid="53263"/>
                                        </p:tgtEl>
                                        <p:attrNameLst>
                                          <p:attrName>style.visibility</p:attrName>
                                        </p:attrNameLst>
                                      </p:cBhvr>
                                      <p:to>
                                        <p:strVal val="visible"/>
                                      </p:to>
                                    </p:set>
                                    <p:anim calcmode="lin" valueType="num">
                                      <p:cBhvr>
                                        <p:cTn id="45" dur="3000" fill="hold"/>
                                        <p:tgtEl>
                                          <p:spTgt spid="53263"/>
                                        </p:tgtEl>
                                        <p:attrNameLst>
                                          <p:attrName>ppt_x</p:attrName>
                                        </p:attrNameLst>
                                      </p:cBhvr>
                                      <p:tavLst>
                                        <p:tav tm="100000">
                                          <p:val>
                                            <p:strVal val="#ppt_x"/>
                                          </p:val>
                                        </p:tav>
                                        <p:tav>
                                          <p:val>
                                            <p:strVal val="#ppt_x"/>
                                          </p:val>
                                        </p:tav>
                                      </p:tavLst>
                                    </p:anim>
                                    <p:anim calcmode="lin" valueType="num">
                                      <p:cBhvr>
                                        <p:cTn id="46" dur="3000" fill="hold"/>
                                        <p:tgtEl>
                                          <p:spTgt spid="53263"/>
                                        </p:tgtEl>
                                        <p:attrNameLst>
                                          <p:attrName>ppt_y</p:attrName>
                                        </p:attrNameLst>
                                      </p:cBhvr>
                                      <p:tavLst>
                                        <p:tav tm="100000">
                                          <p:val>
                                            <p:strVal val="0-#ppt_h/2"/>
                                          </p:val>
                                        </p:tav>
                                        <p:tav>
                                          <p:val>
                                            <p:strVal val="#ppt_y"/>
                                          </p:val>
                                        </p:tav>
                                      </p:tavLst>
                                    </p:anim>
                                  </p:childTnLst>
                                </p:cTn>
                              </p:par>
                            </p:childTnLst>
                          </p:cTn>
                        </p:par>
                        <p:par>
                          <p:cTn id="47" fill="hold">
                            <p:stCondLst>
                              <p:cond delay="16500"/>
                            </p:stCondLst>
                            <p:childTnLst>
                              <p:par>
                                <p:cTn id="48" presetID="2" presetClass="entr" presetSubtype="1" fill="hold" grpId="0" nodeType="afterEffect">
                                  <p:stCondLst>
                                    <p:cond delay="5000"/>
                                  </p:stCondLst>
                                  <p:childTnLst>
                                    <p:set>
                                      <p:cBhvr additive="repl">
                                        <p:cTn id="49" dur="1" fill="hold">
                                          <p:stCondLst>
                                            <p:cond delay="0"/>
                                          </p:stCondLst>
                                        </p:cTn>
                                        <p:tgtEl>
                                          <p:spTgt spid="53276"/>
                                        </p:tgtEl>
                                        <p:attrNameLst>
                                          <p:attrName>style.visibility</p:attrName>
                                        </p:attrNameLst>
                                      </p:cBhvr>
                                      <p:to>
                                        <p:strVal val="visible"/>
                                      </p:to>
                                    </p:set>
                                    <p:anim calcmode="lin" valueType="num">
                                      <p:cBhvr>
                                        <p:cTn id="50" dur="3000" fill="hold"/>
                                        <p:tgtEl>
                                          <p:spTgt spid="53276"/>
                                        </p:tgtEl>
                                        <p:attrNameLst>
                                          <p:attrName>ppt_x</p:attrName>
                                        </p:attrNameLst>
                                      </p:cBhvr>
                                      <p:tavLst>
                                        <p:tav tm="100000">
                                          <p:val>
                                            <p:strVal val="#ppt_x"/>
                                          </p:val>
                                        </p:tav>
                                        <p:tav>
                                          <p:val>
                                            <p:strVal val="#ppt_x"/>
                                          </p:val>
                                        </p:tav>
                                      </p:tavLst>
                                    </p:anim>
                                    <p:anim calcmode="lin" valueType="num">
                                      <p:cBhvr>
                                        <p:cTn id="51" dur="3000" fill="hold"/>
                                        <p:tgtEl>
                                          <p:spTgt spid="53276"/>
                                        </p:tgtEl>
                                        <p:attrNameLst>
                                          <p:attrName>ppt_y</p:attrName>
                                        </p:attrNameLst>
                                      </p:cBhvr>
                                      <p:tavLst>
                                        <p:tav tm="100000">
                                          <p:val>
                                            <p:strVal val="0-#ppt_h/2"/>
                                          </p:val>
                                        </p:tav>
                                        <p:tav>
                                          <p:val>
                                            <p:strVal val="#ppt_y"/>
                                          </p:val>
                                        </p:tav>
                                      </p:tavLst>
                                    </p:anim>
                                  </p:childTnLst>
                                </p:cTn>
                              </p:par>
                              <p:par>
                                <p:cTn id="52" presetID="2" presetClass="entr" presetSubtype="1" fill="hold" nodeType="withEffect">
                                  <p:stCondLst>
                                    <p:cond delay="5000"/>
                                  </p:stCondLst>
                                  <p:childTnLst>
                                    <p:set>
                                      <p:cBhvr additive="repl">
                                        <p:cTn id="53" dur="1" fill="hold">
                                          <p:stCondLst>
                                            <p:cond delay="0"/>
                                          </p:stCondLst>
                                        </p:cTn>
                                        <p:tgtEl>
                                          <p:spTgt spid="53279"/>
                                        </p:tgtEl>
                                        <p:attrNameLst>
                                          <p:attrName>style.visibility</p:attrName>
                                        </p:attrNameLst>
                                      </p:cBhvr>
                                      <p:to>
                                        <p:strVal val="visible"/>
                                      </p:to>
                                    </p:set>
                                    <p:anim calcmode="lin" valueType="num">
                                      <p:cBhvr>
                                        <p:cTn id="54" dur="3000" fill="hold"/>
                                        <p:tgtEl>
                                          <p:spTgt spid="53279"/>
                                        </p:tgtEl>
                                        <p:attrNameLst>
                                          <p:attrName>ppt_x</p:attrName>
                                        </p:attrNameLst>
                                      </p:cBhvr>
                                      <p:tavLst>
                                        <p:tav tm="100000">
                                          <p:val>
                                            <p:strVal val="#ppt_x"/>
                                          </p:val>
                                        </p:tav>
                                        <p:tav>
                                          <p:val>
                                            <p:strVal val="#ppt_x"/>
                                          </p:val>
                                        </p:tav>
                                      </p:tavLst>
                                    </p:anim>
                                    <p:anim calcmode="lin" valueType="num">
                                      <p:cBhvr>
                                        <p:cTn id="55" dur="3000" fill="hold"/>
                                        <p:tgtEl>
                                          <p:spTgt spid="53279"/>
                                        </p:tgtEl>
                                        <p:attrNameLst>
                                          <p:attrName>ppt_y</p:attrName>
                                        </p:attrNameLst>
                                      </p:cBhvr>
                                      <p:tavLst>
                                        <p:tav tm="100000">
                                          <p:val>
                                            <p:strVal val="0-#ppt_h/2"/>
                                          </p:val>
                                        </p:tav>
                                        <p:tav>
                                          <p:val>
                                            <p:strVal val="#ppt_y"/>
                                          </p:val>
                                        </p:tav>
                                      </p:tavLst>
                                    </p:anim>
                                  </p:childTnLst>
                                </p:cTn>
                              </p:par>
                              <p:par>
                                <p:cTn id="56" presetID="2" presetClass="entr" presetSubtype="1" fill="hold" grpId="0" nodeType="withEffect">
                                  <p:stCondLst>
                                    <p:cond delay="5000"/>
                                  </p:stCondLst>
                                  <p:childTnLst>
                                    <p:set>
                                      <p:cBhvr additive="repl">
                                        <p:cTn id="57" dur="1" fill="hold">
                                          <p:stCondLst>
                                            <p:cond delay="0"/>
                                          </p:stCondLst>
                                        </p:cTn>
                                        <p:tgtEl>
                                          <p:spTgt spid="53264"/>
                                        </p:tgtEl>
                                        <p:attrNameLst>
                                          <p:attrName>style.visibility</p:attrName>
                                        </p:attrNameLst>
                                      </p:cBhvr>
                                      <p:to>
                                        <p:strVal val="visible"/>
                                      </p:to>
                                    </p:set>
                                    <p:anim calcmode="lin" valueType="num">
                                      <p:cBhvr>
                                        <p:cTn id="58" dur="3000" fill="hold"/>
                                        <p:tgtEl>
                                          <p:spTgt spid="53264"/>
                                        </p:tgtEl>
                                        <p:attrNameLst>
                                          <p:attrName>ppt_x</p:attrName>
                                        </p:attrNameLst>
                                      </p:cBhvr>
                                      <p:tavLst>
                                        <p:tav tm="100000">
                                          <p:val>
                                            <p:strVal val="#ppt_x"/>
                                          </p:val>
                                        </p:tav>
                                        <p:tav>
                                          <p:val>
                                            <p:strVal val="#ppt_x"/>
                                          </p:val>
                                        </p:tav>
                                      </p:tavLst>
                                    </p:anim>
                                    <p:anim calcmode="lin" valueType="num">
                                      <p:cBhvr>
                                        <p:cTn id="59" dur="3000" fill="hold"/>
                                        <p:tgtEl>
                                          <p:spTgt spid="53264"/>
                                        </p:tgtEl>
                                        <p:attrNameLst>
                                          <p:attrName>ppt_y</p:attrName>
                                        </p:attrNameLst>
                                      </p:cBhvr>
                                      <p:tavLst>
                                        <p:tav tm="100000">
                                          <p:val>
                                            <p:strVal val="0-#ppt_h/2"/>
                                          </p:val>
                                        </p:tav>
                                        <p:tav>
                                          <p:val>
                                            <p:strVal val="#ppt_y"/>
                                          </p:val>
                                        </p:tav>
                                      </p:tavLst>
                                    </p:anim>
                                  </p:childTnLst>
                                </p:cTn>
                              </p:par>
                              <p:par>
                                <p:cTn id="60" presetID="2" presetClass="entr" presetSubtype="1" fill="hold" grpId="0" nodeType="withEffect">
                                  <p:stCondLst>
                                    <p:cond delay="5000"/>
                                  </p:stCondLst>
                                  <p:childTnLst>
                                    <p:set>
                                      <p:cBhvr additive="repl">
                                        <p:cTn id="61" dur="1" fill="hold">
                                          <p:stCondLst>
                                            <p:cond delay="0"/>
                                          </p:stCondLst>
                                        </p:cTn>
                                        <p:tgtEl>
                                          <p:spTgt spid="53271"/>
                                        </p:tgtEl>
                                        <p:attrNameLst>
                                          <p:attrName>style.visibility</p:attrName>
                                        </p:attrNameLst>
                                      </p:cBhvr>
                                      <p:to>
                                        <p:strVal val="visible"/>
                                      </p:to>
                                    </p:set>
                                    <p:anim calcmode="lin" valueType="num">
                                      <p:cBhvr>
                                        <p:cTn id="62" dur="3000" fill="hold"/>
                                        <p:tgtEl>
                                          <p:spTgt spid="53271"/>
                                        </p:tgtEl>
                                        <p:attrNameLst>
                                          <p:attrName>ppt_x</p:attrName>
                                        </p:attrNameLst>
                                      </p:cBhvr>
                                      <p:tavLst>
                                        <p:tav tm="100000">
                                          <p:val>
                                            <p:strVal val="#ppt_x"/>
                                          </p:val>
                                        </p:tav>
                                        <p:tav>
                                          <p:val>
                                            <p:strVal val="#ppt_x"/>
                                          </p:val>
                                        </p:tav>
                                      </p:tavLst>
                                    </p:anim>
                                    <p:anim calcmode="lin" valueType="num">
                                      <p:cBhvr>
                                        <p:cTn id="63" dur="3000" fill="hold"/>
                                        <p:tgtEl>
                                          <p:spTgt spid="53271"/>
                                        </p:tgtEl>
                                        <p:attrNameLst>
                                          <p:attrName>ppt_y</p:attrName>
                                        </p:attrNameLst>
                                      </p:cBhvr>
                                      <p:tavLst>
                                        <p:tav tm="100000">
                                          <p:val>
                                            <p:strVal val="0-#ppt_h/2"/>
                                          </p:val>
                                        </p:tav>
                                        <p:tav>
                                          <p:val>
                                            <p:strVal val="#ppt_y"/>
                                          </p:val>
                                        </p:tav>
                                      </p:tavLst>
                                    </p:anim>
                                  </p:childTnLst>
                                </p:cTn>
                              </p:par>
                            </p:childTnLst>
                          </p:cTn>
                        </p:par>
                        <p:par>
                          <p:cTn id="64" fill="hold">
                            <p:stCondLst>
                              <p:cond delay="24500"/>
                            </p:stCondLst>
                            <p:childTnLst>
                              <p:par>
                                <p:cTn id="65" presetID="2" presetClass="entr" presetSubtype="1" fill="hold" grpId="0" nodeType="afterEffect">
                                  <p:stCondLst>
                                    <p:cond delay="5000"/>
                                  </p:stCondLst>
                                  <p:childTnLst>
                                    <p:set>
                                      <p:cBhvr additive="repl">
                                        <p:cTn id="66" dur="1" fill="hold">
                                          <p:stCondLst>
                                            <p:cond delay="0"/>
                                          </p:stCondLst>
                                        </p:cTn>
                                        <p:tgtEl>
                                          <p:spTgt spid="53262"/>
                                        </p:tgtEl>
                                        <p:attrNameLst>
                                          <p:attrName>style.visibility</p:attrName>
                                        </p:attrNameLst>
                                      </p:cBhvr>
                                      <p:to>
                                        <p:strVal val="visible"/>
                                      </p:to>
                                    </p:set>
                                    <p:anim calcmode="lin" valueType="num">
                                      <p:cBhvr>
                                        <p:cTn id="67" dur="3000" fill="hold"/>
                                        <p:tgtEl>
                                          <p:spTgt spid="53262"/>
                                        </p:tgtEl>
                                        <p:attrNameLst>
                                          <p:attrName>ppt_x</p:attrName>
                                        </p:attrNameLst>
                                      </p:cBhvr>
                                      <p:tavLst>
                                        <p:tav tm="100000">
                                          <p:val>
                                            <p:strVal val="#ppt_x"/>
                                          </p:val>
                                        </p:tav>
                                        <p:tav>
                                          <p:val>
                                            <p:strVal val="#ppt_x"/>
                                          </p:val>
                                        </p:tav>
                                      </p:tavLst>
                                    </p:anim>
                                    <p:anim calcmode="lin" valueType="num">
                                      <p:cBhvr>
                                        <p:cTn id="68" dur="3000" fill="hold"/>
                                        <p:tgtEl>
                                          <p:spTgt spid="53262"/>
                                        </p:tgtEl>
                                        <p:attrNameLst>
                                          <p:attrName>ppt_y</p:attrName>
                                        </p:attrNameLst>
                                      </p:cBhvr>
                                      <p:tavLst>
                                        <p:tav tm="100000">
                                          <p:val>
                                            <p:strVal val="0-#ppt_h/2"/>
                                          </p:val>
                                        </p:tav>
                                        <p:tav>
                                          <p:val>
                                            <p:strVal val="#ppt_y"/>
                                          </p:val>
                                        </p:tav>
                                      </p:tavLst>
                                    </p:anim>
                                  </p:childTnLst>
                                </p:cTn>
                              </p:par>
                              <p:par>
                                <p:cTn id="69" presetID="2" presetClass="entr" presetSubtype="1" fill="hold" nodeType="withEffect">
                                  <p:stCondLst>
                                    <p:cond delay="5000"/>
                                  </p:stCondLst>
                                  <p:childTnLst>
                                    <p:set>
                                      <p:cBhvr additive="repl">
                                        <p:cTn id="70" dur="1" fill="hold">
                                          <p:stCondLst>
                                            <p:cond delay="0"/>
                                          </p:stCondLst>
                                        </p:cTn>
                                        <p:tgtEl>
                                          <p:spTgt spid="53270"/>
                                        </p:tgtEl>
                                        <p:attrNameLst>
                                          <p:attrName>style.visibility</p:attrName>
                                        </p:attrNameLst>
                                      </p:cBhvr>
                                      <p:to>
                                        <p:strVal val="visible"/>
                                      </p:to>
                                    </p:set>
                                    <p:anim calcmode="lin" valueType="num">
                                      <p:cBhvr>
                                        <p:cTn id="71" dur="3000" fill="hold"/>
                                        <p:tgtEl>
                                          <p:spTgt spid="53270"/>
                                        </p:tgtEl>
                                        <p:attrNameLst>
                                          <p:attrName>ppt_x</p:attrName>
                                        </p:attrNameLst>
                                      </p:cBhvr>
                                      <p:tavLst>
                                        <p:tav tm="100000">
                                          <p:val>
                                            <p:strVal val="#ppt_x"/>
                                          </p:val>
                                        </p:tav>
                                        <p:tav>
                                          <p:val>
                                            <p:strVal val="#ppt_x"/>
                                          </p:val>
                                        </p:tav>
                                      </p:tavLst>
                                    </p:anim>
                                    <p:anim calcmode="lin" valueType="num">
                                      <p:cBhvr>
                                        <p:cTn id="72" dur="3000" fill="hold"/>
                                        <p:tgtEl>
                                          <p:spTgt spid="53270"/>
                                        </p:tgtEl>
                                        <p:attrNameLst>
                                          <p:attrName>ppt_y</p:attrName>
                                        </p:attrNameLst>
                                      </p:cBhvr>
                                      <p:tavLst>
                                        <p:tav tm="100000">
                                          <p:val>
                                            <p:strVal val="0-#ppt_h/2"/>
                                          </p:val>
                                        </p:tav>
                                        <p:tav>
                                          <p:val>
                                            <p:strVal val="#ppt_y"/>
                                          </p:val>
                                        </p:tav>
                                      </p:tavLst>
                                    </p:anim>
                                  </p:childTnLst>
                                </p:cTn>
                              </p:par>
                            </p:childTnLst>
                          </p:cTn>
                        </p:par>
                        <p:par>
                          <p:cTn id="73" fill="hold">
                            <p:stCondLst>
                              <p:cond delay="32500"/>
                            </p:stCondLst>
                            <p:childTnLst>
                              <p:par>
                                <p:cTn id="74" presetID="2" presetClass="entr" presetSubtype="8" fill="hold" grpId="0" nodeType="afterEffect">
                                  <p:stCondLst>
                                    <p:cond delay="5000"/>
                                  </p:stCondLst>
                                  <p:childTnLst>
                                    <p:set>
                                      <p:cBhvr additive="repl">
                                        <p:cTn id="75" dur="1" fill="hold">
                                          <p:stCondLst>
                                            <p:cond delay="0"/>
                                          </p:stCondLst>
                                        </p:cTn>
                                        <p:tgtEl>
                                          <p:spTgt spid="53275"/>
                                        </p:tgtEl>
                                        <p:attrNameLst>
                                          <p:attrName>style.visibility</p:attrName>
                                        </p:attrNameLst>
                                      </p:cBhvr>
                                      <p:to>
                                        <p:strVal val="visible"/>
                                      </p:to>
                                    </p:set>
                                    <p:anim calcmode="lin" valueType="num">
                                      <p:cBhvr>
                                        <p:cTn id="76" dur="3000" fill="hold"/>
                                        <p:tgtEl>
                                          <p:spTgt spid="53275"/>
                                        </p:tgtEl>
                                        <p:attrNameLst>
                                          <p:attrName>ppt_x</p:attrName>
                                        </p:attrNameLst>
                                      </p:cBhvr>
                                      <p:tavLst>
                                        <p:tav tm="100000">
                                          <p:val>
                                            <p:strVal val="0-#ppt_w/2"/>
                                          </p:val>
                                        </p:tav>
                                        <p:tav>
                                          <p:val>
                                            <p:strVal val="#ppt_x"/>
                                          </p:val>
                                        </p:tav>
                                      </p:tavLst>
                                    </p:anim>
                                    <p:anim calcmode="lin" valueType="num">
                                      <p:cBhvr>
                                        <p:cTn id="77" dur="3000" fill="hold"/>
                                        <p:tgtEl>
                                          <p:spTgt spid="53275"/>
                                        </p:tgtEl>
                                        <p:attrNameLst>
                                          <p:attrName>ppt_y</p:attrName>
                                        </p:attrNameLst>
                                      </p:cBhvr>
                                      <p:tavLst>
                                        <p:tav tm="100000">
                                          <p:val>
                                            <p:strVal val="#ppt_y"/>
                                          </p:val>
                                        </p:tav>
                                        <p:tav>
                                          <p:val>
                                            <p:strVal val="#ppt_y"/>
                                          </p:val>
                                        </p:tav>
                                      </p:tavLst>
                                    </p:anim>
                                  </p:childTnLst>
                                </p:cTn>
                              </p:par>
                              <p:par>
                                <p:cTn id="78" presetID="2" presetClass="entr" presetSubtype="8" fill="hold" nodeType="withEffect">
                                  <p:stCondLst>
                                    <p:cond delay="5000"/>
                                  </p:stCondLst>
                                  <p:childTnLst>
                                    <p:set>
                                      <p:cBhvr additive="repl">
                                        <p:cTn id="79" dur="1" fill="hold">
                                          <p:stCondLst>
                                            <p:cond delay="0"/>
                                          </p:stCondLst>
                                        </p:cTn>
                                        <p:tgtEl>
                                          <p:spTgt spid="53282"/>
                                        </p:tgtEl>
                                        <p:attrNameLst>
                                          <p:attrName>style.visibility</p:attrName>
                                        </p:attrNameLst>
                                      </p:cBhvr>
                                      <p:to>
                                        <p:strVal val="visible"/>
                                      </p:to>
                                    </p:set>
                                    <p:anim calcmode="lin" valueType="num">
                                      <p:cBhvr>
                                        <p:cTn id="80" dur="3000" fill="hold"/>
                                        <p:tgtEl>
                                          <p:spTgt spid="53282"/>
                                        </p:tgtEl>
                                        <p:attrNameLst>
                                          <p:attrName>ppt_x</p:attrName>
                                        </p:attrNameLst>
                                      </p:cBhvr>
                                      <p:tavLst>
                                        <p:tav tm="100000">
                                          <p:val>
                                            <p:strVal val="0-#ppt_w/2"/>
                                          </p:val>
                                        </p:tav>
                                        <p:tav>
                                          <p:val>
                                            <p:strVal val="#ppt_x"/>
                                          </p:val>
                                        </p:tav>
                                      </p:tavLst>
                                    </p:anim>
                                    <p:anim calcmode="lin" valueType="num">
                                      <p:cBhvr>
                                        <p:cTn id="81" dur="3000" fill="hold"/>
                                        <p:tgtEl>
                                          <p:spTgt spid="53282"/>
                                        </p:tgtEl>
                                        <p:attrNameLst>
                                          <p:attrName>ppt_y</p:attrName>
                                        </p:attrNameLst>
                                      </p:cBhvr>
                                      <p:tavLst>
                                        <p:tav tm="100000">
                                          <p:val>
                                            <p:strVal val="#ppt_y"/>
                                          </p:val>
                                        </p:tav>
                                        <p:tav>
                                          <p:val>
                                            <p:strVal val="#ppt_y"/>
                                          </p:val>
                                        </p:tav>
                                      </p:tavLst>
                                    </p:anim>
                                  </p:childTnLst>
                                </p:cTn>
                              </p:par>
                            </p:childTnLst>
                          </p:cTn>
                        </p:par>
                        <p:par>
                          <p:cTn id="82" fill="hold">
                            <p:stCondLst>
                              <p:cond delay="40500"/>
                            </p:stCondLst>
                            <p:childTnLst>
                              <p:par>
                                <p:cTn id="83" presetID="2" presetClass="entr" presetSubtype="8" fill="hold" grpId="0" nodeType="afterEffect">
                                  <p:stCondLst>
                                    <p:cond delay="5000"/>
                                  </p:stCondLst>
                                  <p:childTnLst>
                                    <p:set>
                                      <p:cBhvr additive="repl">
                                        <p:cTn id="84" dur="1" fill="hold">
                                          <p:stCondLst>
                                            <p:cond delay="0"/>
                                          </p:stCondLst>
                                        </p:cTn>
                                        <p:tgtEl>
                                          <p:spTgt spid="53265"/>
                                        </p:tgtEl>
                                        <p:attrNameLst>
                                          <p:attrName>style.visibility</p:attrName>
                                        </p:attrNameLst>
                                      </p:cBhvr>
                                      <p:to>
                                        <p:strVal val="visible"/>
                                      </p:to>
                                    </p:set>
                                    <p:anim calcmode="lin" valueType="num">
                                      <p:cBhvr>
                                        <p:cTn id="85" dur="3000" fill="hold"/>
                                        <p:tgtEl>
                                          <p:spTgt spid="53265"/>
                                        </p:tgtEl>
                                        <p:attrNameLst>
                                          <p:attrName>ppt_x</p:attrName>
                                        </p:attrNameLst>
                                      </p:cBhvr>
                                      <p:tavLst>
                                        <p:tav tm="100000">
                                          <p:val>
                                            <p:strVal val="0-#ppt_w/2"/>
                                          </p:val>
                                        </p:tav>
                                        <p:tav>
                                          <p:val>
                                            <p:strVal val="#ppt_x"/>
                                          </p:val>
                                        </p:tav>
                                      </p:tavLst>
                                    </p:anim>
                                    <p:anim calcmode="lin" valueType="num">
                                      <p:cBhvr>
                                        <p:cTn id="86" dur="3000" fill="hold"/>
                                        <p:tgtEl>
                                          <p:spTgt spid="53265"/>
                                        </p:tgtEl>
                                        <p:attrNameLst>
                                          <p:attrName>ppt_y</p:attrName>
                                        </p:attrNameLst>
                                      </p:cBhvr>
                                      <p:tavLst>
                                        <p:tav tm="100000">
                                          <p:val>
                                            <p:strVal val="#ppt_y"/>
                                          </p:val>
                                        </p:tav>
                                        <p:tav>
                                          <p:val>
                                            <p:strVal val="#ppt_y"/>
                                          </p:val>
                                        </p:tav>
                                      </p:tavLst>
                                    </p:anim>
                                  </p:childTnLst>
                                </p:cTn>
                              </p:par>
                              <p:par>
                                <p:cTn id="87" presetID="2" presetClass="entr" presetSubtype="8" fill="hold" grpId="0" nodeType="withEffect">
                                  <p:stCondLst>
                                    <p:cond delay="5000"/>
                                  </p:stCondLst>
                                  <p:childTnLst>
                                    <p:set>
                                      <p:cBhvr additive="repl">
                                        <p:cTn id="88" dur="1" fill="hold">
                                          <p:stCondLst>
                                            <p:cond delay="0"/>
                                          </p:stCondLst>
                                        </p:cTn>
                                        <p:tgtEl>
                                          <p:spTgt spid="53277"/>
                                        </p:tgtEl>
                                        <p:attrNameLst>
                                          <p:attrName>style.visibility</p:attrName>
                                        </p:attrNameLst>
                                      </p:cBhvr>
                                      <p:to>
                                        <p:strVal val="visible"/>
                                      </p:to>
                                    </p:set>
                                    <p:anim calcmode="lin" valueType="num">
                                      <p:cBhvr>
                                        <p:cTn id="89" dur="3000" fill="hold"/>
                                        <p:tgtEl>
                                          <p:spTgt spid="53277"/>
                                        </p:tgtEl>
                                        <p:attrNameLst>
                                          <p:attrName>ppt_x</p:attrName>
                                        </p:attrNameLst>
                                      </p:cBhvr>
                                      <p:tavLst>
                                        <p:tav tm="100000">
                                          <p:val>
                                            <p:strVal val="0-#ppt_w/2"/>
                                          </p:val>
                                        </p:tav>
                                        <p:tav>
                                          <p:val>
                                            <p:strVal val="#ppt_x"/>
                                          </p:val>
                                        </p:tav>
                                      </p:tavLst>
                                    </p:anim>
                                    <p:anim calcmode="lin" valueType="num">
                                      <p:cBhvr>
                                        <p:cTn id="90" dur="3000" fill="hold"/>
                                        <p:tgtEl>
                                          <p:spTgt spid="53277"/>
                                        </p:tgtEl>
                                        <p:attrNameLst>
                                          <p:attrName>ppt_y</p:attrName>
                                        </p:attrNameLst>
                                      </p:cBhvr>
                                      <p:tavLst>
                                        <p:tav tm="100000">
                                          <p:val>
                                            <p:strVal val="#ppt_y"/>
                                          </p:val>
                                        </p:tav>
                                        <p:tav>
                                          <p:val>
                                            <p:strVal val="#ppt_y"/>
                                          </p:val>
                                        </p:tav>
                                      </p:tavLst>
                                    </p:anim>
                                  </p:childTnLst>
                                </p:cTn>
                              </p:par>
                              <p:par>
                                <p:cTn id="91" presetID="2" presetClass="entr" presetSubtype="8" fill="hold" grpId="0" nodeType="withEffect">
                                  <p:stCondLst>
                                    <p:cond delay="5000"/>
                                  </p:stCondLst>
                                  <p:childTnLst>
                                    <p:set>
                                      <p:cBhvr additive="repl">
                                        <p:cTn id="92" dur="1" fill="hold">
                                          <p:stCondLst>
                                            <p:cond delay="0"/>
                                          </p:stCondLst>
                                        </p:cTn>
                                        <p:tgtEl>
                                          <p:spTgt spid="53278"/>
                                        </p:tgtEl>
                                        <p:attrNameLst>
                                          <p:attrName>style.visibility</p:attrName>
                                        </p:attrNameLst>
                                      </p:cBhvr>
                                      <p:to>
                                        <p:strVal val="visible"/>
                                      </p:to>
                                    </p:set>
                                    <p:anim calcmode="lin" valueType="num">
                                      <p:cBhvr>
                                        <p:cTn id="93" dur="3000" fill="hold"/>
                                        <p:tgtEl>
                                          <p:spTgt spid="53278"/>
                                        </p:tgtEl>
                                        <p:attrNameLst>
                                          <p:attrName>ppt_x</p:attrName>
                                        </p:attrNameLst>
                                      </p:cBhvr>
                                      <p:tavLst>
                                        <p:tav tm="100000">
                                          <p:val>
                                            <p:strVal val="0-#ppt_w/2"/>
                                          </p:val>
                                        </p:tav>
                                        <p:tav>
                                          <p:val>
                                            <p:strVal val="#ppt_x"/>
                                          </p:val>
                                        </p:tav>
                                      </p:tavLst>
                                    </p:anim>
                                    <p:anim calcmode="lin" valueType="num">
                                      <p:cBhvr>
                                        <p:cTn id="94" dur="3000" fill="hold"/>
                                        <p:tgtEl>
                                          <p:spTgt spid="53278"/>
                                        </p:tgtEl>
                                        <p:attrNameLst>
                                          <p:attrName>ppt_y</p:attrName>
                                        </p:attrNameLst>
                                      </p:cBhvr>
                                      <p:tavLst>
                                        <p:tav tm="100000">
                                          <p:val>
                                            <p:strVal val="#ppt_y"/>
                                          </p:val>
                                        </p:tav>
                                        <p:tav>
                                          <p:val>
                                            <p:strVal val="#ppt_y"/>
                                          </p:val>
                                        </p:tav>
                                      </p:tavLst>
                                    </p:anim>
                                  </p:childTnLst>
                                </p:cTn>
                              </p:par>
                              <p:par>
                                <p:cTn id="95" presetID="2" presetClass="entr" presetSubtype="8" fill="hold" nodeType="withEffect">
                                  <p:stCondLst>
                                    <p:cond delay="5000"/>
                                  </p:stCondLst>
                                  <p:childTnLst>
                                    <p:set>
                                      <p:cBhvr additive="repl">
                                        <p:cTn id="96" dur="1" fill="hold">
                                          <p:stCondLst>
                                            <p:cond delay="0"/>
                                          </p:stCondLst>
                                        </p:cTn>
                                        <p:tgtEl>
                                          <p:spTgt spid="53284"/>
                                        </p:tgtEl>
                                        <p:attrNameLst>
                                          <p:attrName>style.visibility</p:attrName>
                                        </p:attrNameLst>
                                      </p:cBhvr>
                                      <p:to>
                                        <p:strVal val="visible"/>
                                      </p:to>
                                    </p:set>
                                    <p:anim calcmode="lin" valueType="num">
                                      <p:cBhvr>
                                        <p:cTn id="97" dur="3000" fill="hold"/>
                                        <p:tgtEl>
                                          <p:spTgt spid="53284"/>
                                        </p:tgtEl>
                                        <p:attrNameLst>
                                          <p:attrName>ppt_x</p:attrName>
                                        </p:attrNameLst>
                                      </p:cBhvr>
                                      <p:tavLst>
                                        <p:tav tm="100000">
                                          <p:val>
                                            <p:strVal val="0-#ppt_w/2"/>
                                          </p:val>
                                        </p:tav>
                                        <p:tav>
                                          <p:val>
                                            <p:strVal val="#ppt_x"/>
                                          </p:val>
                                        </p:tav>
                                      </p:tavLst>
                                    </p:anim>
                                    <p:anim calcmode="lin" valueType="num">
                                      <p:cBhvr>
                                        <p:cTn id="98" dur="3000" fill="hold"/>
                                        <p:tgtEl>
                                          <p:spTgt spid="53284"/>
                                        </p:tgtEl>
                                        <p:attrNameLst>
                                          <p:attrName>ppt_y</p:attrName>
                                        </p:attrNameLst>
                                      </p:cBhvr>
                                      <p:tavLst>
                                        <p:tav tm="100000">
                                          <p:val>
                                            <p:strVal val="#ppt_y"/>
                                          </p:val>
                                        </p:tav>
                                        <p:tav>
                                          <p:val>
                                            <p:strVal val="#ppt_y"/>
                                          </p:val>
                                        </p:tav>
                                      </p:tavLst>
                                    </p:anim>
                                  </p:childTnLst>
                                </p:cTn>
                              </p:par>
                            </p:childTnLst>
                          </p:cTn>
                        </p:par>
                        <p:par>
                          <p:cTn id="99" fill="hold">
                            <p:stCondLst>
                              <p:cond delay="48500"/>
                            </p:stCondLst>
                            <p:childTnLst>
                              <p:par>
                                <p:cTn id="100" presetID="2" presetClass="entr" presetSubtype="4" fill="hold" nodeType="afterEffect">
                                  <p:stCondLst>
                                    <p:cond delay="5000"/>
                                  </p:stCondLst>
                                  <p:childTnLst>
                                    <p:set>
                                      <p:cBhvr additive="repl">
                                        <p:cTn id="101" dur="1" fill="hold">
                                          <p:stCondLst>
                                            <p:cond delay="0"/>
                                          </p:stCondLst>
                                        </p:cTn>
                                        <p:tgtEl>
                                          <p:spTgt spid="53267"/>
                                        </p:tgtEl>
                                        <p:attrNameLst>
                                          <p:attrName>style.visibility</p:attrName>
                                        </p:attrNameLst>
                                      </p:cBhvr>
                                      <p:to>
                                        <p:strVal val="visible"/>
                                      </p:to>
                                    </p:set>
                                    <p:anim calcmode="lin" valueType="num">
                                      <p:cBhvr>
                                        <p:cTn id="102" dur="500" fill="hold"/>
                                        <p:tgtEl>
                                          <p:spTgt spid="53267"/>
                                        </p:tgtEl>
                                        <p:attrNameLst>
                                          <p:attrName>ppt_x</p:attrName>
                                        </p:attrNameLst>
                                      </p:cBhvr>
                                      <p:tavLst>
                                        <p:tav tm="100000">
                                          <p:val>
                                            <p:strVal val="#ppt_x"/>
                                          </p:val>
                                        </p:tav>
                                        <p:tav>
                                          <p:val>
                                            <p:strVal val="#ppt_x"/>
                                          </p:val>
                                        </p:tav>
                                      </p:tavLst>
                                    </p:anim>
                                    <p:anim calcmode="lin" valueType="num">
                                      <p:cBhvr>
                                        <p:cTn id="103" dur="500" fill="hold"/>
                                        <p:tgtEl>
                                          <p:spTgt spid="53267"/>
                                        </p:tgtEl>
                                        <p:attrNameLst>
                                          <p:attrName>ppt_y</p:attrName>
                                        </p:attrNameLst>
                                      </p:cBhvr>
                                      <p:tavLst>
                                        <p:tav tm="100000">
                                          <p:val>
                                            <p:strVal val="1+#ppt_h/2"/>
                                          </p:val>
                                        </p:tav>
                                        <p:tav>
                                          <p:val>
                                            <p:strVal val="#ppt_y"/>
                                          </p:val>
                                        </p:tav>
                                      </p:tavLst>
                                    </p:anim>
                                  </p:childTnLst>
                                </p:cTn>
                              </p:par>
                              <p:par>
                                <p:cTn id="104" presetID="2" presetClass="entr" presetSubtype="4" fill="hold" grpId="0" nodeType="withEffect">
                                  <p:stCondLst>
                                    <p:cond delay="5000"/>
                                  </p:stCondLst>
                                  <p:childTnLst>
                                    <p:set>
                                      <p:cBhvr additive="repl">
                                        <p:cTn id="105" dur="1" fill="hold">
                                          <p:stCondLst>
                                            <p:cond delay="0"/>
                                          </p:stCondLst>
                                        </p:cTn>
                                        <p:tgtEl>
                                          <p:spTgt spid="53266"/>
                                        </p:tgtEl>
                                        <p:attrNameLst>
                                          <p:attrName>style.visibility</p:attrName>
                                        </p:attrNameLst>
                                      </p:cBhvr>
                                      <p:to>
                                        <p:strVal val="visible"/>
                                      </p:to>
                                    </p:set>
                                    <p:anim calcmode="lin" valueType="num">
                                      <p:cBhvr>
                                        <p:cTn id="106" dur="500" fill="hold"/>
                                        <p:tgtEl>
                                          <p:spTgt spid="53266"/>
                                        </p:tgtEl>
                                        <p:attrNameLst>
                                          <p:attrName>ppt_x</p:attrName>
                                        </p:attrNameLst>
                                      </p:cBhvr>
                                      <p:tavLst>
                                        <p:tav tm="100000">
                                          <p:val>
                                            <p:strVal val="#ppt_x"/>
                                          </p:val>
                                        </p:tav>
                                        <p:tav>
                                          <p:val>
                                            <p:strVal val="#ppt_x"/>
                                          </p:val>
                                        </p:tav>
                                      </p:tavLst>
                                    </p:anim>
                                    <p:anim calcmode="lin" valueType="num">
                                      <p:cBhvr>
                                        <p:cTn id="107" dur="500" fill="hold"/>
                                        <p:tgtEl>
                                          <p:spTgt spid="53266"/>
                                        </p:tgtEl>
                                        <p:attrNameLst>
                                          <p:attrName>ppt_y</p:attrName>
                                        </p:attrNameLst>
                                      </p:cBhvr>
                                      <p:tavLst>
                                        <p:tav tm="100000">
                                          <p:val>
                                            <p:strVal val="1+#ppt_h/2"/>
                                          </p:val>
                                        </p:tav>
                                        <p:tav>
                                          <p:val>
                                            <p:strVal val="#ppt_y"/>
                                          </p:val>
                                        </p:tav>
                                      </p:tavLst>
                                    </p:anim>
                                  </p:childTnLst>
                                </p:cTn>
                              </p:par>
                              <p:par>
                                <p:cTn id="108" presetID="2" presetClass="entr" presetSubtype="4" fill="hold" grpId="0" nodeType="withEffect">
                                  <p:stCondLst>
                                    <p:cond delay="5000"/>
                                  </p:stCondLst>
                                  <p:childTnLst>
                                    <p:set>
                                      <p:cBhvr additive="repl">
                                        <p:cTn id="109" dur="1" fill="hold">
                                          <p:stCondLst>
                                            <p:cond delay="0"/>
                                          </p:stCondLst>
                                        </p:cTn>
                                        <p:tgtEl>
                                          <p:spTgt spid="53280"/>
                                        </p:tgtEl>
                                        <p:attrNameLst>
                                          <p:attrName>style.visibility</p:attrName>
                                        </p:attrNameLst>
                                      </p:cBhvr>
                                      <p:to>
                                        <p:strVal val="visible"/>
                                      </p:to>
                                    </p:set>
                                    <p:anim calcmode="lin" valueType="num">
                                      <p:cBhvr>
                                        <p:cTn id="110" dur="500" fill="hold"/>
                                        <p:tgtEl>
                                          <p:spTgt spid="53280"/>
                                        </p:tgtEl>
                                        <p:attrNameLst>
                                          <p:attrName>ppt_x</p:attrName>
                                        </p:attrNameLst>
                                      </p:cBhvr>
                                      <p:tavLst>
                                        <p:tav tm="100000">
                                          <p:val>
                                            <p:strVal val="#ppt_x"/>
                                          </p:val>
                                        </p:tav>
                                        <p:tav>
                                          <p:val>
                                            <p:strVal val="#ppt_x"/>
                                          </p:val>
                                        </p:tav>
                                      </p:tavLst>
                                    </p:anim>
                                    <p:anim calcmode="lin" valueType="num">
                                      <p:cBhvr>
                                        <p:cTn id="111" dur="500" fill="hold"/>
                                        <p:tgtEl>
                                          <p:spTgt spid="53280"/>
                                        </p:tgtEl>
                                        <p:attrNameLst>
                                          <p:attrName>ppt_y</p:attrName>
                                        </p:attrNameLst>
                                      </p:cBhvr>
                                      <p:tavLst>
                                        <p:tav tm="100000">
                                          <p:val>
                                            <p:strVal val="1+#ppt_h/2"/>
                                          </p:val>
                                        </p:tav>
                                        <p:tav>
                                          <p:val>
                                            <p:strVal val="#ppt_y"/>
                                          </p:val>
                                        </p:tav>
                                      </p:tavLst>
                                    </p:anim>
                                  </p:childTnLst>
                                </p:cTn>
                              </p:par>
                            </p:childTnLst>
                          </p:cTn>
                        </p:par>
                        <p:par>
                          <p:cTn id="112" fill="hold">
                            <p:stCondLst>
                              <p:cond delay="54000"/>
                            </p:stCondLst>
                            <p:childTnLst>
                              <p:par>
                                <p:cTn id="113" presetID="15" presetClass="entr" fill="hold" nodeType="afterEffect">
                                  <p:stCondLst>
                                    <p:cond delay="0"/>
                                  </p:stCondLst>
                                  <p:childTnLst>
                                    <p:set>
                                      <p:cBhvr additive="repl">
                                        <p:cTn id="114" dur="1" fill="hold">
                                          <p:stCondLst>
                                            <p:cond delay="0"/>
                                          </p:stCondLst>
                                        </p:cTn>
                                        <p:tgtEl>
                                          <p:spTgt spid="53281"/>
                                        </p:tgtEl>
                                        <p:attrNameLst>
                                          <p:attrName>style.visibility</p:attrName>
                                        </p:attrNameLst>
                                      </p:cBhvr>
                                      <p:to>
                                        <p:strVal val="visible"/>
                                      </p:to>
                                    </p:set>
                                    <p:anim calcmode="lin" valueType="num">
                                      <p:cBhvr additive="repl">
                                        <p:cTn id="115" dur="1000" fill="hold"/>
                                        <p:tgtEl>
                                          <p:spTgt spid="53281"/>
                                        </p:tgtEl>
                                        <p:attrNameLst>
                                          <p:attrName>ppt_w</p:attrName>
                                        </p:attrNameLst>
                                      </p:cBhvr>
                                      <p:tavLst>
                                        <p:tav tm="100000">
                                          <p:val>
                                            <p:fltVal val="0"/>
                                          </p:val>
                                        </p:tav>
                                        <p:tav>
                                          <p:val>
                                            <p:strVal val="#ppt_w"/>
                                          </p:val>
                                        </p:tav>
                                      </p:tavLst>
                                    </p:anim>
                                    <p:anim calcmode="lin" valueType="num">
                                      <p:cBhvr additive="repl">
                                        <p:cTn id="116" dur="1000" fill="hold"/>
                                        <p:tgtEl>
                                          <p:spTgt spid="53281"/>
                                        </p:tgtEl>
                                        <p:attrNameLst>
                                          <p:attrName>ppt_h</p:attrName>
                                        </p:attrNameLst>
                                      </p:cBhvr>
                                      <p:tavLst>
                                        <p:tav tm="100000">
                                          <p:val>
                                            <p:fltVal val="0"/>
                                          </p:val>
                                        </p:tav>
                                        <p:tav>
                                          <p:val>
                                            <p:strVal val="#ppt_h"/>
                                          </p:val>
                                        </p:tav>
                                      </p:tavLst>
                                    </p:anim>
                                    <p:anim calcmode="lin" valueType="num">
                                      <p:cBhvr additive="repl">
                                        <p:cTn id="117" dur="1000" fill="hold"/>
                                        <p:tgtEl>
                                          <p:spTgt spid="53281"/>
                                        </p:tgtEl>
                                        <p:attrNameLst>
                                          <p:attrName>ppt_x</p:attrName>
                                        </p:attrNameLst>
                                      </p:cBhvr>
                                      <p:tavLst>
                                        <p:tav tm="0" fmla="#ppt_x+(cos(-2*pi*(1-$))*-#ppt_x-sin(-2*pi*(1-$))*(1-#ppt_y))*(1-$)">
                                          <p:val>
                                            <p:fltVal val="0"/>
                                          </p:val>
                                        </p:tav>
                                        <p:tav tm="100000">
                                          <p:val>
                                            <p:fltVal val="1"/>
                                          </p:val>
                                        </p:tav>
                                      </p:tavLst>
                                    </p:anim>
                                    <p:anim calcmode="lin" valueType="num">
                                      <p:cBhvr additive="repl">
                                        <p:cTn id="118" dur="1000" fill="hold"/>
                                        <p:tgtEl>
                                          <p:spTgt spid="53281"/>
                                        </p:tgtEl>
                                        <p:attrNameLst>
                                          <p:attrName>ppt_y</p:attrName>
                                        </p:attrNameLst>
                                      </p:cBhvr>
                                      <p:tavLst>
                                        <p:tav tm="0" fmla="#ppt_y+(sin(-2*pi*(1-$))*-#ppt_x+cos(-2*pi*(1-$))*(1-#ppt_y))*(1-$)">
                                          <p:val>
                                            <p:fltVal val="0"/>
                                          </p:val>
                                        </p:tav>
                                        <p:tav tm="100000">
                                          <p:val>
                                            <p:fltVal val="1"/>
                                          </p:val>
                                        </p:tav>
                                      </p:tavLst>
                                    </p:anim>
                                  </p:childTnLst>
                                </p:cTn>
                              </p:par>
                            </p:childTnLst>
                          </p:cTn>
                        </p:par>
                        <p:par>
                          <p:cTn id="119" fill="hold">
                            <p:stCondLst>
                              <p:cond delay="55000"/>
                            </p:stCondLst>
                            <p:childTnLst>
                              <p:par>
                                <p:cTn id="120" presetID="2" presetClass="entr" presetSubtype="4" fill="hold" nodeType="afterEffect">
                                  <p:stCondLst>
                                    <p:cond delay="3000"/>
                                  </p:stCondLst>
                                  <p:childTnLst>
                                    <p:set>
                                      <p:cBhvr additive="repl">
                                        <p:cTn id="121" dur="1" fill="hold">
                                          <p:stCondLst>
                                            <p:cond delay="0"/>
                                          </p:stCondLst>
                                        </p:cTn>
                                        <p:tgtEl>
                                          <p:spTgt spid="53283"/>
                                        </p:tgtEl>
                                        <p:attrNameLst>
                                          <p:attrName>style.visibility</p:attrName>
                                        </p:attrNameLst>
                                      </p:cBhvr>
                                      <p:to>
                                        <p:strVal val="visible"/>
                                      </p:to>
                                    </p:set>
                                    <p:anim calcmode="lin" valueType="num">
                                      <p:cBhvr>
                                        <p:cTn id="122" dur="500" fill="hold"/>
                                        <p:tgtEl>
                                          <p:spTgt spid="53283"/>
                                        </p:tgtEl>
                                        <p:attrNameLst>
                                          <p:attrName>ppt_x</p:attrName>
                                        </p:attrNameLst>
                                      </p:cBhvr>
                                      <p:tavLst>
                                        <p:tav tm="100000">
                                          <p:val>
                                            <p:strVal val="#ppt_x"/>
                                          </p:val>
                                        </p:tav>
                                        <p:tav>
                                          <p:val>
                                            <p:strVal val="#ppt_x"/>
                                          </p:val>
                                        </p:tav>
                                      </p:tavLst>
                                    </p:anim>
                                    <p:anim calcmode="lin" valueType="num">
                                      <p:cBhvr>
                                        <p:cTn id="123" dur="500" fill="hold"/>
                                        <p:tgtEl>
                                          <p:spTgt spid="53283"/>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5" grpId="0" animBg="1"/>
      <p:bldP spid="53257" grpId="0" animBg="1"/>
      <p:bldP spid="53258" grpId="0" animBg="1"/>
      <p:bldP spid="53259" grpId="0" animBg="1"/>
      <p:bldP spid="53261" grpId="0" animBg="1"/>
      <p:bldP spid="53262" grpId="0" animBg="1"/>
      <p:bldP spid="53264" grpId="0" animBg="1"/>
      <p:bldP spid="53265" grpId="0" animBg="1"/>
      <p:bldP spid="53266" grpId="0" animBg="1"/>
      <p:bldP spid="53271" grpId="0" animBg="1"/>
      <p:bldP spid="53275" grpId="0" animBg="1"/>
      <p:bldP spid="53276" grpId="0" animBg="1"/>
      <p:bldP spid="53277" grpId="0" animBg="1"/>
      <p:bldP spid="53278" grpId="0" animBg="1"/>
      <p:bldP spid="5328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1"/>
          <p:cNvPicPr>
            <a:picLocks noChangeAspect="1" noChangeArrowheads="1"/>
          </p:cNvPicPr>
          <p:nvPr/>
        </p:nvPicPr>
        <p:blipFill>
          <a:blip r:embed="rId3" cstate="print"/>
          <a:srcRect/>
          <a:stretch>
            <a:fillRect/>
          </a:stretch>
        </p:blipFill>
        <p:spPr bwMode="auto">
          <a:xfrm>
            <a:off x="107950" y="1412875"/>
            <a:ext cx="4443413" cy="4857750"/>
          </a:xfrm>
          <a:prstGeom prst="rect">
            <a:avLst/>
          </a:prstGeom>
          <a:noFill/>
          <a:ln w="9525">
            <a:noFill/>
            <a:round/>
            <a:headEnd/>
            <a:tailEnd/>
          </a:ln>
          <a:effectLst/>
        </p:spPr>
      </p:pic>
      <p:sp>
        <p:nvSpPr>
          <p:cNvPr id="54274" name="Text Box 2"/>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40458C"/>
              </a:solidFill>
            </a:endParaRPr>
          </a:p>
        </p:txBody>
      </p:sp>
      <p:sp>
        <p:nvSpPr>
          <p:cNvPr id="54275" name="Text Box 3"/>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54276" name="Text Box 4"/>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AF0552E-D339-456E-81EF-9BB00B349D49}"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53</a:t>
            </a:fld>
            <a:endParaRPr lang="da-DK" sz="1400">
              <a:solidFill>
                <a:srgbClr val="40458C"/>
              </a:solidFill>
            </a:endParaRPr>
          </a:p>
        </p:txBody>
      </p:sp>
      <p:sp>
        <p:nvSpPr>
          <p:cNvPr id="54277" name="Text Box 5"/>
          <p:cNvSpPr txBox="1">
            <a:spLocks noChangeArrowheads="1"/>
          </p:cNvSpPr>
          <p:nvPr/>
        </p:nvSpPr>
        <p:spPr bwMode="auto">
          <a:xfrm>
            <a:off x="152400" y="739775"/>
            <a:ext cx="8839200" cy="457200"/>
          </a:xfrm>
          <a:prstGeom prst="rect">
            <a:avLst/>
          </a:prstGeom>
          <a:noFill/>
          <a:ln w="9525">
            <a:noFill/>
            <a:round/>
            <a:headEnd/>
            <a:tailEnd/>
          </a:ln>
          <a:effectLst/>
        </p:spPr>
        <p:txBody>
          <a:bodyPr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a:solidFill>
                  <a:srgbClr val="FF0066"/>
                </a:solidFill>
                <a:latin typeface="Times New Roman" pitchFamily="18" charset="0"/>
              </a:rPr>
              <a:t>Kunnu vit longu nú vaksa um tann Føroyska kjallin ??</a:t>
            </a:r>
          </a:p>
        </p:txBody>
      </p:sp>
      <p:sp>
        <p:nvSpPr>
          <p:cNvPr id="54278" name="Oval 6"/>
          <p:cNvSpPr>
            <a:spLocks noChangeArrowheads="1"/>
          </p:cNvSpPr>
          <p:nvPr/>
        </p:nvSpPr>
        <p:spPr bwMode="auto">
          <a:xfrm>
            <a:off x="1187450" y="2997200"/>
            <a:ext cx="1944688" cy="757238"/>
          </a:xfrm>
          <a:prstGeom prst="ellipse">
            <a:avLst/>
          </a:prstGeom>
          <a:solidFill>
            <a:srgbClr val="FFCC00">
              <a:alpha val="39000"/>
            </a:srgbClr>
          </a:solidFill>
          <a:ln w="9360">
            <a:solidFill>
              <a:srgbClr val="FF9900"/>
            </a:solidFill>
            <a:miter lim="800000"/>
            <a:headEnd/>
            <a:tailEnd/>
          </a:ln>
          <a:effectLst/>
        </p:spPr>
        <p:txBody>
          <a:bodyPr wrap="none" lIns="90000" tIns="46800" rIns="90000" bIns="468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o-FO" sz="1000" b="1">
              <a:solidFill>
                <a:srgbClr val="FF0066"/>
              </a:solidFill>
              <a:latin typeface="Times New Roman" pitchFamily="18"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b="1">
                <a:solidFill>
                  <a:srgbClr val="FFFFFF"/>
                </a:solidFill>
                <a:latin typeface="Times New Roman" pitchFamily="18" charset="0"/>
              </a:rPr>
              <a:t>Tað ultimativa fóðurøki hjá</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b="1">
                <a:solidFill>
                  <a:srgbClr val="FFFFFF"/>
                </a:solidFill>
                <a:latin typeface="Times New Roman" pitchFamily="18" charset="0"/>
              </a:rPr>
              <a:t>pelagiskum fiski Makreli, svartkjafti</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b="1">
                <a:solidFill>
                  <a:srgbClr val="FFFFFF"/>
                </a:solidFill>
                <a:latin typeface="Times New Roman" pitchFamily="18" charset="0"/>
              </a:rPr>
              <a:t> og  sild</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o-FO" sz="800" b="1">
              <a:solidFill>
                <a:srgbClr val="FFFFFF"/>
              </a:solidFill>
              <a:latin typeface="Times New Roman" pitchFamily="18" charset="0"/>
            </a:endParaRPr>
          </a:p>
        </p:txBody>
      </p:sp>
      <p:sp>
        <p:nvSpPr>
          <p:cNvPr id="54279" name="Rectangle 7"/>
          <p:cNvSpPr>
            <a:spLocks noChangeArrowheads="1"/>
          </p:cNvSpPr>
          <p:nvPr/>
        </p:nvSpPr>
        <p:spPr bwMode="auto">
          <a:xfrm>
            <a:off x="6430963" y="2133600"/>
            <a:ext cx="2533650" cy="1295400"/>
          </a:xfrm>
          <a:prstGeom prst="rect">
            <a:avLst/>
          </a:prstGeom>
          <a:solidFill>
            <a:srgbClr val="FFFFFF">
              <a:alpha val="48999"/>
            </a:srgbClr>
          </a:solidFill>
          <a:ln w="9525">
            <a:noFill/>
            <a:round/>
            <a:headEnd/>
            <a:tailEnd/>
          </a:ln>
          <a:effectLst/>
        </p:spPr>
        <p:txBody>
          <a:bodyPr lIns="90000" tIns="46800" rIns="90000" bIns="46800"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600">
                <a:solidFill>
                  <a:srgbClr val="FF0066"/>
                </a:solidFill>
                <a:effectLst>
                  <a:outerShdw blurRad="38100" dist="38100" dir="2700000" algn="tl">
                    <a:srgbClr val="C0C0C0"/>
                  </a:outerShdw>
                </a:effectLst>
                <a:latin typeface="Times New Roman" pitchFamily="18" charset="0"/>
              </a:rPr>
              <a:t>Hvussu stóran part fáa vit av alttjóða havøkinum?</a:t>
            </a:r>
            <a:br>
              <a:rPr lang="fo-FO" sz="1600">
                <a:solidFill>
                  <a:srgbClr val="FF0066"/>
                </a:solidFill>
                <a:effectLst>
                  <a:outerShdw blurRad="38100" dist="38100" dir="2700000" algn="tl">
                    <a:srgbClr val="C0C0C0"/>
                  </a:outerShdw>
                </a:effectLst>
                <a:latin typeface="Times New Roman" pitchFamily="18" charset="0"/>
              </a:rPr>
            </a:br>
            <a:r>
              <a:rPr lang="fo-FO" sz="1600">
                <a:solidFill>
                  <a:srgbClr val="FF0066"/>
                </a:solidFill>
                <a:effectLst>
                  <a:outerShdw blurRad="38100" dist="38100" dir="2700000" algn="tl">
                    <a:srgbClr val="C0C0C0"/>
                  </a:outerShdw>
                </a:effectLst>
                <a:latin typeface="Times New Roman" pitchFamily="18" charset="0"/>
              </a:rPr>
              <a:t>Ella kunnu vit longu nú rokna tað við í okkara havøki? </a:t>
            </a:r>
          </a:p>
        </p:txBody>
      </p:sp>
      <p:sp>
        <p:nvSpPr>
          <p:cNvPr id="54280" name="Line 8"/>
          <p:cNvSpPr>
            <a:spLocks noChangeShapeType="1"/>
          </p:cNvSpPr>
          <p:nvPr/>
        </p:nvSpPr>
        <p:spPr bwMode="auto">
          <a:xfrm flipH="1">
            <a:off x="3057525" y="2349500"/>
            <a:ext cx="3316288" cy="215900"/>
          </a:xfrm>
          <a:prstGeom prst="line">
            <a:avLst/>
          </a:prstGeom>
          <a:noFill/>
          <a:ln w="19080">
            <a:solidFill>
              <a:srgbClr val="FF0000"/>
            </a:solidFill>
            <a:miter lim="800000"/>
            <a:headEnd/>
            <a:tailEnd type="triangle" w="med" len="med"/>
          </a:ln>
          <a:effectLst/>
        </p:spPr>
        <p:txBody>
          <a:bodyPr/>
          <a:lstStyle/>
          <a:p>
            <a:endParaRPr lang="fo-FO"/>
          </a:p>
        </p:txBody>
      </p:sp>
      <p:sp>
        <p:nvSpPr>
          <p:cNvPr id="10" name="Pladsholder til dato 9"/>
          <p:cNvSpPr>
            <a:spLocks noGrp="1"/>
          </p:cNvSpPr>
          <p:nvPr>
            <p:ph type="dt" idx="10"/>
          </p:nvPr>
        </p:nvSpPr>
        <p:spPr/>
        <p:txBody>
          <a:bodyPr/>
          <a:lstStyle/>
          <a:p>
            <a:r>
              <a:rPr lang="fo-FO" smtClean="0"/>
              <a:t>17-08-2009</a:t>
            </a: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fill="hold" nodeType="withEffect">
                                  <p:stCondLst>
                                    <p:cond delay="0"/>
                                  </p:stCondLst>
                                  <p:childTnLst>
                                    <p:set>
                                      <p:cBhvr additive="repl">
                                        <p:cTn id="6" dur="1" fill="hold">
                                          <p:stCondLst>
                                            <p:cond delay="0"/>
                                          </p:stCondLst>
                                        </p:cTn>
                                        <p:tgtEl>
                                          <p:spTgt spid="54278"/>
                                        </p:tgtEl>
                                        <p:attrNameLst>
                                          <p:attrName>style.visibility</p:attrName>
                                        </p:attrNameLst>
                                      </p:cBhvr>
                                      <p:to>
                                        <p:strVal val="visible"/>
                                      </p:to>
                                    </p:set>
                                    <p:anim calcmode="lin" valueType="num">
                                      <p:cBhvr additive="repl">
                                        <p:cTn id="7" dur="1000" fill="hold"/>
                                        <p:tgtEl>
                                          <p:spTgt spid="54278"/>
                                        </p:tgtEl>
                                        <p:attrNameLst>
                                          <p:attrName>ppt_w</p:attrName>
                                        </p:attrNameLst>
                                      </p:cBhvr>
                                      <p:tavLst>
                                        <p:tav tm="100000">
                                          <p:val>
                                            <p:fltVal val="0"/>
                                          </p:val>
                                        </p:tav>
                                        <p:tav>
                                          <p:val>
                                            <p:strVal val="#ppt_w"/>
                                          </p:val>
                                        </p:tav>
                                      </p:tavLst>
                                    </p:anim>
                                    <p:anim calcmode="lin" valueType="num">
                                      <p:cBhvr additive="repl">
                                        <p:cTn id="8" dur="1000" fill="hold"/>
                                        <p:tgtEl>
                                          <p:spTgt spid="54278"/>
                                        </p:tgtEl>
                                        <p:attrNameLst>
                                          <p:attrName>ppt_h</p:attrName>
                                        </p:attrNameLst>
                                      </p:cBhvr>
                                      <p:tavLst>
                                        <p:tav tm="100000">
                                          <p:val>
                                            <p:fltVal val="0"/>
                                          </p:val>
                                        </p:tav>
                                        <p:tav>
                                          <p:val>
                                            <p:strVal val="#ppt_h"/>
                                          </p:val>
                                        </p:tav>
                                      </p:tavLst>
                                    </p:anim>
                                    <p:anim calcmode="lin" valueType="num">
                                      <p:cBhvr additive="repl">
                                        <p:cTn id="9" dur="1000" fill="hold"/>
                                        <p:tgtEl>
                                          <p:spTgt spid="54278"/>
                                        </p:tgtEl>
                                        <p:attrNameLst>
                                          <p:attrName>ppt_x</p:attrName>
                                        </p:attrNameLst>
                                      </p:cBhvr>
                                      <p:tavLst>
                                        <p:tav tm="0" fmla="#ppt_x+(cos(-2*pi*(1-$))*-#ppt_x-sin(-2*pi*(1-$))*(1-#ppt_y))*(1-$)">
                                          <p:val>
                                            <p:fltVal val="0"/>
                                          </p:val>
                                        </p:tav>
                                        <p:tav tm="100000">
                                          <p:val>
                                            <p:fltVal val="1"/>
                                          </p:val>
                                        </p:tav>
                                      </p:tavLst>
                                    </p:anim>
                                    <p:anim calcmode="lin" valueType="num">
                                      <p:cBhvr additive="repl">
                                        <p:cTn id="10" dur="1000" fill="hold"/>
                                        <p:tgtEl>
                                          <p:spTgt spid="5427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 presetClass="entr" presetSubtype="4" fill="hold" nodeType="afterEffect">
                                  <p:stCondLst>
                                    <p:cond delay="0"/>
                                  </p:stCondLst>
                                  <p:childTnLst>
                                    <p:set>
                                      <p:cBhvr additive="repl">
                                        <p:cTn id="13" dur="1" fill="hold">
                                          <p:stCondLst>
                                            <p:cond delay="0"/>
                                          </p:stCondLst>
                                        </p:cTn>
                                        <p:tgtEl>
                                          <p:spTgt spid="54279"/>
                                        </p:tgtEl>
                                        <p:attrNameLst>
                                          <p:attrName>style.visibility</p:attrName>
                                        </p:attrNameLst>
                                      </p:cBhvr>
                                      <p:to>
                                        <p:strVal val="visible"/>
                                      </p:to>
                                    </p:set>
                                    <p:anim calcmode="lin" valueType="num">
                                      <p:cBhvr>
                                        <p:cTn id="14" dur="500" fill="hold"/>
                                        <p:tgtEl>
                                          <p:spTgt spid="54279"/>
                                        </p:tgtEl>
                                        <p:attrNameLst>
                                          <p:attrName>ppt_x</p:attrName>
                                        </p:attrNameLst>
                                      </p:cBhvr>
                                      <p:tavLst>
                                        <p:tav tm="100000">
                                          <p:val>
                                            <p:strVal val="#ppt_x"/>
                                          </p:val>
                                        </p:tav>
                                        <p:tav>
                                          <p:val>
                                            <p:strVal val="#ppt_x"/>
                                          </p:val>
                                        </p:tav>
                                      </p:tavLst>
                                    </p:anim>
                                    <p:anim calcmode="lin" valueType="num">
                                      <p:cBhvr>
                                        <p:cTn id="15" dur="500" fill="hold"/>
                                        <p:tgtEl>
                                          <p:spTgt spid="54279"/>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40458C"/>
              </a:solidFill>
            </a:endParaRPr>
          </a:p>
        </p:txBody>
      </p:sp>
      <p:sp>
        <p:nvSpPr>
          <p:cNvPr id="55298"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55299" name="Text Box 3"/>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568459A-C5D9-46AE-B088-519B60556DED}"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54</a:t>
            </a:fld>
            <a:endParaRPr lang="da-DK" sz="1400">
              <a:solidFill>
                <a:srgbClr val="40458C"/>
              </a:solidFill>
            </a:endParaRPr>
          </a:p>
        </p:txBody>
      </p:sp>
      <p:sp>
        <p:nvSpPr>
          <p:cNvPr id="55300" name="Rectangle 4"/>
          <p:cNvSpPr>
            <a:spLocks noChangeArrowheads="1"/>
          </p:cNvSpPr>
          <p:nvPr/>
        </p:nvSpPr>
        <p:spPr bwMode="auto">
          <a:xfrm>
            <a:off x="609600" y="2362200"/>
            <a:ext cx="7920038" cy="1847850"/>
          </a:xfrm>
          <a:prstGeom prst="rect">
            <a:avLst/>
          </a:prstGeom>
          <a:noFill/>
          <a:ln w="9525">
            <a:noFill/>
            <a:round/>
            <a:headEnd/>
            <a:tailEnd/>
          </a:ln>
          <a:effectLst/>
        </p:spPr>
        <p:txBody>
          <a:bodyPr lIns="90000" tIns="46800" rIns="90000" bIns="46800"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4000">
                <a:solidFill>
                  <a:srgbClr val="FF0066"/>
                </a:solidFill>
                <a:latin typeface="Times New Roman" pitchFamily="18" charset="0"/>
              </a:rPr>
              <a:t>Hvussu nógv etur makrelur ímeðan hann er í Føroyskum sjógvi?</a:t>
            </a:r>
            <a:br>
              <a:rPr lang="fo-FO" sz="4000">
                <a:solidFill>
                  <a:srgbClr val="FF0066"/>
                </a:solidFill>
                <a:latin typeface="Times New Roman" pitchFamily="18" charset="0"/>
              </a:rPr>
            </a:br>
            <a:r>
              <a:rPr lang="fo-FO" sz="4000">
                <a:solidFill>
                  <a:srgbClr val="FF0066"/>
                </a:solidFill>
                <a:latin typeface="Times New Roman" pitchFamily="18" charset="0"/>
              </a:rPr>
              <a:t>Ella hvussu nógv fóðra vit hann ?</a:t>
            </a:r>
          </a:p>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4000">
                <a:solidFill>
                  <a:srgbClr val="FF0066"/>
                </a:solidFill>
                <a:latin typeface="Times New Roman" pitchFamily="18" charset="0"/>
              </a:rPr>
              <a:t>Og hvat etur hann?</a:t>
            </a:r>
          </a:p>
        </p:txBody>
      </p:sp>
      <p:sp>
        <p:nvSpPr>
          <p:cNvPr id="55301" name="Rectangle 5"/>
          <p:cNvSpPr>
            <a:spLocks noChangeArrowheads="1"/>
          </p:cNvSpPr>
          <p:nvPr/>
        </p:nvSpPr>
        <p:spPr bwMode="auto">
          <a:xfrm>
            <a:off x="152400" y="838200"/>
            <a:ext cx="8839200" cy="358775"/>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a:solidFill>
                  <a:srgbClr val="FF0066"/>
                </a:solidFill>
                <a:latin typeface="Times New Roman" pitchFamily="18" charset="0"/>
              </a:rPr>
              <a:t>Áhugaverdur og viðkomandi  spurningur</a:t>
            </a:r>
          </a:p>
        </p:txBody>
      </p:sp>
      <p:sp>
        <p:nvSpPr>
          <p:cNvPr id="7" name="Pladsholder til dato 6"/>
          <p:cNvSpPr>
            <a:spLocks noGrp="1"/>
          </p:cNvSpPr>
          <p:nvPr>
            <p:ph type="dt" idx="10"/>
          </p:nvPr>
        </p:nvSpPr>
        <p:spPr/>
        <p:txBody>
          <a:bodyPr/>
          <a:lstStyle/>
          <a:p>
            <a:r>
              <a:rPr lang="fo-FO" smtClean="0"/>
              <a:t>17-08-2009</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40458C"/>
                </a:solidFill>
              </a:rPr>
              <a:t>12-08-2009</a:t>
            </a:r>
          </a:p>
        </p:txBody>
      </p:sp>
      <p:sp>
        <p:nvSpPr>
          <p:cNvPr id="56322"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56323" name="Text Box 3"/>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B1F6416-2A18-493B-9D2E-E743ABE4C4E0}"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55</a:t>
            </a:fld>
            <a:endParaRPr lang="da-DK" sz="1400">
              <a:solidFill>
                <a:srgbClr val="40458C"/>
              </a:solidFill>
            </a:endParaRPr>
          </a:p>
        </p:txBody>
      </p:sp>
      <p:sp>
        <p:nvSpPr>
          <p:cNvPr id="56324" name="Rectangle 4"/>
          <p:cNvSpPr>
            <a:spLocks noChangeArrowheads="1"/>
          </p:cNvSpPr>
          <p:nvPr/>
        </p:nvSpPr>
        <p:spPr bwMode="auto">
          <a:xfrm>
            <a:off x="250825" y="1989138"/>
            <a:ext cx="4321175" cy="431800"/>
          </a:xfrm>
          <a:prstGeom prst="rect">
            <a:avLst/>
          </a:prstGeom>
          <a:solidFill>
            <a:srgbClr val="FFFFFF">
              <a:alpha val="73999"/>
            </a:srgbClr>
          </a:solidFill>
          <a:ln w="9360">
            <a:solidFill>
              <a:srgbClr val="F9176D"/>
            </a:solidFill>
            <a:round/>
            <a:headEnd/>
            <a:tailEnd/>
          </a:ln>
          <a:effectLst/>
        </p:spPr>
        <p:txBody>
          <a:bodyPr lIns="90000" tIns="46800" rIns="90000" bIns="46800"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400">
                <a:solidFill>
                  <a:srgbClr val="FF0066"/>
                </a:solidFill>
                <a:latin typeface="Times New Roman" pitchFamily="18" charset="0"/>
              </a:rPr>
              <a:t>Vanligt er at síggja  makrel, ið er veiddur á norðhavium, við eitt nú nebbasild í maganum</a:t>
            </a:r>
          </a:p>
        </p:txBody>
      </p:sp>
      <p:sp>
        <p:nvSpPr>
          <p:cNvPr id="56325" name="Rectangle 5"/>
          <p:cNvSpPr>
            <a:spLocks noChangeArrowheads="1"/>
          </p:cNvSpPr>
          <p:nvPr/>
        </p:nvSpPr>
        <p:spPr bwMode="auto">
          <a:xfrm>
            <a:off x="152400" y="838200"/>
            <a:ext cx="8839200" cy="358775"/>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a:solidFill>
                  <a:srgbClr val="FF0066"/>
                </a:solidFill>
                <a:latin typeface="Times New Roman" pitchFamily="18" charset="0"/>
              </a:rPr>
              <a:t>Makrelur er rovfiskur, og hvat etur hann?</a:t>
            </a:r>
          </a:p>
        </p:txBody>
      </p:sp>
      <p:pic>
        <p:nvPicPr>
          <p:cNvPr id="56326" name="Picture 6"/>
          <p:cNvPicPr>
            <a:picLocks noChangeAspect="1" noChangeArrowheads="1"/>
          </p:cNvPicPr>
          <p:nvPr/>
        </p:nvPicPr>
        <p:blipFill>
          <a:blip r:embed="rId3" cstate="print"/>
          <a:srcRect/>
          <a:stretch>
            <a:fillRect/>
          </a:stretch>
        </p:blipFill>
        <p:spPr bwMode="auto">
          <a:xfrm>
            <a:off x="179388" y="1268413"/>
            <a:ext cx="8280400" cy="577850"/>
          </a:xfrm>
          <a:prstGeom prst="rect">
            <a:avLst/>
          </a:prstGeom>
          <a:noFill/>
          <a:ln w="9525">
            <a:noFill/>
            <a:round/>
            <a:headEnd/>
            <a:tailEnd/>
          </a:ln>
          <a:effectLst/>
        </p:spPr>
      </p:pic>
      <p:sp>
        <p:nvSpPr>
          <p:cNvPr id="56327" name="Text Box 7"/>
          <p:cNvSpPr txBox="1">
            <a:spLocks noChangeArrowheads="1"/>
          </p:cNvSpPr>
          <p:nvPr/>
        </p:nvSpPr>
        <p:spPr bwMode="auto">
          <a:xfrm>
            <a:off x="246063" y="1268413"/>
            <a:ext cx="2557462" cy="215900"/>
          </a:xfrm>
          <a:prstGeom prst="rect">
            <a:avLst/>
          </a:prstGeom>
          <a:solidFill>
            <a:srgbClr val="FFFFFF">
              <a:alpha val="67999"/>
            </a:srgbClr>
          </a:solid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9176D"/>
                </a:solidFill>
                <a:latin typeface="Arial Black" pitchFamily="34" charset="0"/>
              </a:rPr>
              <a:t>ICES SIGUR UM HVAT MAKRELURIN ETUR</a:t>
            </a:r>
          </a:p>
        </p:txBody>
      </p:sp>
      <p:pic>
        <p:nvPicPr>
          <p:cNvPr id="56328" name="Picture 8"/>
          <p:cNvPicPr>
            <a:picLocks noChangeAspect="1" noChangeArrowheads="1"/>
          </p:cNvPicPr>
          <p:nvPr/>
        </p:nvPicPr>
        <p:blipFill>
          <a:blip r:embed="rId4" cstate="print"/>
          <a:srcRect/>
          <a:stretch>
            <a:fillRect/>
          </a:stretch>
        </p:blipFill>
        <p:spPr bwMode="auto">
          <a:xfrm>
            <a:off x="454025" y="2420938"/>
            <a:ext cx="1958975" cy="2303462"/>
          </a:xfrm>
          <a:prstGeom prst="rect">
            <a:avLst/>
          </a:prstGeom>
          <a:noFill/>
          <a:ln w="9525">
            <a:noFill/>
            <a:round/>
            <a:headEnd/>
            <a:tailEnd/>
          </a:ln>
          <a:effectLst/>
        </p:spPr>
      </p:pic>
      <p:pic>
        <p:nvPicPr>
          <p:cNvPr id="56329" name="Picture 9"/>
          <p:cNvPicPr>
            <a:picLocks noChangeAspect="1" noChangeArrowheads="1"/>
          </p:cNvPicPr>
          <p:nvPr/>
        </p:nvPicPr>
        <p:blipFill>
          <a:blip r:embed="rId5" cstate="print"/>
          <a:srcRect/>
          <a:stretch>
            <a:fillRect/>
          </a:stretch>
        </p:blipFill>
        <p:spPr bwMode="auto">
          <a:xfrm>
            <a:off x="2700338" y="3689350"/>
            <a:ext cx="2519362" cy="1420813"/>
          </a:xfrm>
          <a:prstGeom prst="rect">
            <a:avLst/>
          </a:prstGeom>
          <a:noFill/>
          <a:ln w="9525">
            <a:noFill/>
            <a:round/>
            <a:headEnd/>
            <a:tailEnd/>
          </a:ln>
          <a:effectLst/>
        </p:spPr>
      </p:pic>
      <p:pic>
        <p:nvPicPr>
          <p:cNvPr id="56330" name="Picture 10"/>
          <p:cNvPicPr>
            <a:picLocks noChangeAspect="1" noChangeArrowheads="1"/>
          </p:cNvPicPr>
          <p:nvPr/>
        </p:nvPicPr>
        <p:blipFill>
          <a:blip r:embed="rId6" cstate="print"/>
          <a:srcRect/>
          <a:stretch>
            <a:fillRect/>
          </a:stretch>
        </p:blipFill>
        <p:spPr bwMode="auto">
          <a:xfrm>
            <a:off x="5219700" y="3981450"/>
            <a:ext cx="2159000" cy="1535113"/>
          </a:xfrm>
          <a:prstGeom prst="rect">
            <a:avLst/>
          </a:prstGeom>
          <a:noFill/>
          <a:ln w="9525">
            <a:noFill/>
            <a:round/>
            <a:headEnd/>
            <a:tailEnd/>
          </a:ln>
          <a:effectLst/>
        </p:spPr>
      </p:pic>
      <p:pic>
        <p:nvPicPr>
          <p:cNvPr id="56331" name="Picture 11"/>
          <p:cNvPicPr>
            <a:picLocks noChangeAspect="1" noChangeArrowheads="1"/>
          </p:cNvPicPr>
          <p:nvPr/>
        </p:nvPicPr>
        <p:blipFill>
          <a:blip r:embed="rId7" cstate="print"/>
          <a:srcRect/>
          <a:stretch>
            <a:fillRect/>
          </a:stretch>
        </p:blipFill>
        <p:spPr bwMode="auto">
          <a:xfrm>
            <a:off x="323850" y="4719638"/>
            <a:ext cx="2303463" cy="400050"/>
          </a:xfrm>
          <a:prstGeom prst="rect">
            <a:avLst/>
          </a:prstGeom>
          <a:noFill/>
          <a:ln w="9525">
            <a:noFill/>
            <a:round/>
            <a:headEnd/>
            <a:tailEnd/>
          </a:ln>
          <a:effectLst/>
        </p:spPr>
      </p:pic>
      <p:pic>
        <p:nvPicPr>
          <p:cNvPr id="56332" name="Picture 12"/>
          <p:cNvPicPr>
            <a:picLocks noChangeAspect="1" noChangeArrowheads="1"/>
          </p:cNvPicPr>
          <p:nvPr/>
        </p:nvPicPr>
        <p:blipFill>
          <a:blip r:embed="rId8" cstate="print"/>
          <a:srcRect/>
          <a:stretch>
            <a:fillRect/>
          </a:stretch>
        </p:blipFill>
        <p:spPr bwMode="auto">
          <a:xfrm>
            <a:off x="323850" y="5191125"/>
            <a:ext cx="2232025" cy="1176338"/>
          </a:xfrm>
          <a:prstGeom prst="rect">
            <a:avLst/>
          </a:prstGeom>
          <a:noFill/>
          <a:ln w="9525">
            <a:noFill/>
            <a:round/>
            <a:headEnd/>
            <a:tailEnd/>
          </a:ln>
          <a:effectLst/>
        </p:spPr>
      </p:pic>
      <p:pic>
        <p:nvPicPr>
          <p:cNvPr id="56333" name="Picture 13"/>
          <p:cNvPicPr>
            <a:picLocks noChangeAspect="1" noChangeArrowheads="1"/>
          </p:cNvPicPr>
          <p:nvPr/>
        </p:nvPicPr>
        <p:blipFill>
          <a:blip r:embed="rId9" cstate="print"/>
          <a:srcRect/>
          <a:stretch>
            <a:fillRect/>
          </a:stretch>
        </p:blipFill>
        <p:spPr bwMode="auto">
          <a:xfrm>
            <a:off x="2700338" y="5073650"/>
            <a:ext cx="2519362" cy="1279525"/>
          </a:xfrm>
          <a:prstGeom prst="rect">
            <a:avLst/>
          </a:prstGeom>
          <a:noFill/>
          <a:ln w="9525">
            <a:noFill/>
            <a:round/>
            <a:headEnd/>
            <a:tailEnd/>
          </a:ln>
          <a:effectLst/>
        </p:spPr>
      </p:pic>
      <p:pic>
        <p:nvPicPr>
          <p:cNvPr id="56334" name="Picture 14"/>
          <p:cNvPicPr>
            <a:picLocks noChangeAspect="1" noChangeArrowheads="1"/>
          </p:cNvPicPr>
          <p:nvPr/>
        </p:nvPicPr>
        <p:blipFill>
          <a:blip r:embed="rId10" cstate="print"/>
          <a:srcRect/>
          <a:stretch>
            <a:fillRect/>
          </a:stretch>
        </p:blipFill>
        <p:spPr bwMode="auto">
          <a:xfrm>
            <a:off x="5219700" y="5508625"/>
            <a:ext cx="2159000" cy="849313"/>
          </a:xfrm>
          <a:prstGeom prst="rect">
            <a:avLst/>
          </a:prstGeom>
          <a:noFill/>
          <a:ln w="9525">
            <a:noFill/>
            <a:round/>
            <a:headEnd/>
            <a:tailEnd/>
          </a:ln>
          <a:effectLst/>
        </p:spPr>
      </p:pic>
      <p:pic>
        <p:nvPicPr>
          <p:cNvPr id="56335" name="Picture 15"/>
          <p:cNvPicPr>
            <a:picLocks noChangeAspect="1" noChangeArrowheads="1"/>
          </p:cNvPicPr>
          <p:nvPr/>
        </p:nvPicPr>
        <p:blipFill>
          <a:blip r:embed="rId11" cstate="print"/>
          <a:srcRect/>
          <a:stretch>
            <a:fillRect/>
          </a:stretch>
        </p:blipFill>
        <p:spPr bwMode="auto">
          <a:xfrm>
            <a:off x="6096000" y="1863725"/>
            <a:ext cx="2743200" cy="2057400"/>
          </a:xfrm>
          <a:prstGeom prst="rect">
            <a:avLst/>
          </a:prstGeom>
          <a:noFill/>
          <a:ln w="9525">
            <a:noFill/>
            <a:round/>
            <a:headEnd/>
            <a:tailEnd/>
          </a:ln>
          <a:effectLst/>
        </p:spPr>
      </p:pic>
      <p:sp>
        <p:nvSpPr>
          <p:cNvPr id="56336" name="Text Box 16"/>
          <p:cNvSpPr txBox="1">
            <a:spLocks noChangeArrowheads="1"/>
          </p:cNvSpPr>
          <p:nvPr/>
        </p:nvSpPr>
        <p:spPr bwMode="auto">
          <a:xfrm>
            <a:off x="6096000" y="1905000"/>
            <a:ext cx="2662238" cy="215900"/>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FFFFF"/>
                </a:solidFill>
                <a:latin typeface="Arial Black" pitchFamily="34" charset="0"/>
              </a:rPr>
              <a:t>Makrelur, við lodnu í maganum (</a:t>
            </a:r>
            <a:r>
              <a:rPr lang="fo-FO" sz="800" i="1">
                <a:solidFill>
                  <a:srgbClr val="FFFFFF"/>
                </a:solidFill>
                <a:latin typeface="Arial Black" pitchFamily="34" charset="0"/>
              </a:rPr>
              <a:t>við Ísland)</a:t>
            </a:r>
          </a:p>
        </p:txBody>
      </p:sp>
      <p:sp>
        <p:nvSpPr>
          <p:cNvPr id="56337" name="Rectangle 17"/>
          <p:cNvSpPr>
            <a:spLocks noChangeArrowheads="1"/>
          </p:cNvSpPr>
          <p:nvPr/>
        </p:nvSpPr>
        <p:spPr bwMode="auto">
          <a:xfrm>
            <a:off x="2411413" y="3068638"/>
            <a:ext cx="3384550" cy="431800"/>
          </a:xfrm>
          <a:prstGeom prst="rect">
            <a:avLst/>
          </a:prstGeom>
          <a:noFill/>
          <a:ln w="9525">
            <a:noFill/>
            <a:round/>
            <a:headEnd/>
            <a:tailEnd/>
          </a:ln>
          <a:effectLst/>
        </p:spPr>
        <p:txBody>
          <a:bodyPr lIns="90000" tIns="46800" rIns="90000" bIns="46800"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400">
                <a:solidFill>
                  <a:srgbClr val="FF0066"/>
                </a:solidFill>
                <a:latin typeface="Times New Roman" pitchFamily="18" charset="0"/>
              </a:rPr>
              <a:t>Hvat er støddin á ynglinum á okkara høvus-fiskasløgum, tá makrelurin er við Føroyar?</a:t>
            </a:r>
          </a:p>
        </p:txBody>
      </p:sp>
      <p:sp>
        <p:nvSpPr>
          <p:cNvPr id="56338" name="Line 18"/>
          <p:cNvSpPr>
            <a:spLocks noChangeShapeType="1"/>
          </p:cNvSpPr>
          <p:nvPr/>
        </p:nvSpPr>
        <p:spPr bwMode="auto">
          <a:xfrm>
            <a:off x="3708400" y="6065838"/>
            <a:ext cx="576263" cy="1587"/>
          </a:xfrm>
          <a:prstGeom prst="line">
            <a:avLst/>
          </a:prstGeom>
          <a:noFill/>
          <a:ln w="12600">
            <a:solidFill>
              <a:srgbClr val="F9176D"/>
            </a:solidFill>
            <a:miter lim="800000"/>
            <a:headEnd/>
            <a:tailEnd/>
          </a:ln>
          <a:effectLst/>
        </p:spPr>
        <p:txBody>
          <a:bodyPr/>
          <a:lstStyle/>
          <a:p>
            <a:endParaRPr lang="fo-FO"/>
          </a:p>
        </p:txBody>
      </p:sp>
      <p:sp>
        <p:nvSpPr>
          <p:cNvPr id="56339" name="Line 19"/>
          <p:cNvSpPr>
            <a:spLocks noChangeShapeType="1"/>
          </p:cNvSpPr>
          <p:nvPr/>
        </p:nvSpPr>
        <p:spPr bwMode="auto">
          <a:xfrm>
            <a:off x="2771775" y="6353175"/>
            <a:ext cx="1728788" cy="1588"/>
          </a:xfrm>
          <a:prstGeom prst="line">
            <a:avLst/>
          </a:prstGeom>
          <a:noFill/>
          <a:ln w="12600">
            <a:solidFill>
              <a:srgbClr val="F9176D"/>
            </a:solidFill>
            <a:miter lim="800000"/>
            <a:headEnd/>
            <a:tailEnd/>
          </a:ln>
          <a:effectLst/>
        </p:spPr>
        <p:txBody>
          <a:bodyPr/>
          <a:lstStyle/>
          <a:p>
            <a:endParaRPr lang="fo-FO"/>
          </a:p>
        </p:txBody>
      </p:sp>
      <p:sp>
        <p:nvSpPr>
          <p:cNvPr id="56340" name="Line 20"/>
          <p:cNvSpPr>
            <a:spLocks noChangeShapeType="1"/>
          </p:cNvSpPr>
          <p:nvPr/>
        </p:nvSpPr>
        <p:spPr bwMode="auto">
          <a:xfrm>
            <a:off x="6586538" y="6122988"/>
            <a:ext cx="576262" cy="1587"/>
          </a:xfrm>
          <a:prstGeom prst="line">
            <a:avLst/>
          </a:prstGeom>
          <a:noFill/>
          <a:ln w="12600">
            <a:solidFill>
              <a:srgbClr val="F9176D"/>
            </a:solidFill>
            <a:miter lim="800000"/>
            <a:headEnd/>
            <a:tailEnd/>
          </a:ln>
          <a:effectLst/>
        </p:spPr>
        <p:txBody>
          <a:bodyPr/>
          <a:lstStyle/>
          <a:p>
            <a:endParaRPr lang="fo-FO"/>
          </a:p>
        </p:txBody>
      </p:sp>
      <p:sp>
        <p:nvSpPr>
          <p:cNvPr id="56341" name="Line 21"/>
          <p:cNvSpPr>
            <a:spLocks noChangeShapeType="1"/>
          </p:cNvSpPr>
          <p:nvPr/>
        </p:nvSpPr>
        <p:spPr bwMode="auto">
          <a:xfrm>
            <a:off x="5219700" y="6229350"/>
            <a:ext cx="2087563" cy="1588"/>
          </a:xfrm>
          <a:prstGeom prst="line">
            <a:avLst/>
          </a:prstGeom>
          <a:noFill/>
          <a:ln w="12600">
            <a:solidFill>
              <a:srgbClr val="F9176D"/>
            </a:solidFill>
            <a:miter lim="800000"/>
            <a:headEnd/>
            <a:tailEnd/>
          </a:ln>
          <a:effectLst/>
        </p:spPr>
        <p:txBody>
          <a:bodyPr/>
          <a:lstStyle/>
          <a:p>
            <a:endParaRPr lang="fo-FO"/>
          </a:p>
        </p:txBody>
      </p:sp>
      <p:sp>
        <p:nvSpPr>
          <p:cNvPr id="56342" name="Line 22"/>
          <p:cNvSpPr>
            <a:spLocks noChangeShapeType="1"/>
          </p:cNvSpPr>
          <p:nvPr/>
        </p:nvSpPr>
        <p:spPr bwMode="auto">
          <a:xfrm>
            <a:off x="468313" y="5962650"/>
            <a:ext cx="2016125" cy="1588"/>
          </a:xfrm>
          <a:prstGeom prst="line">
            <a:avLst/>
          </a:prstGeom>
          <a:noFill/>
          <a:ln w="12600">
            <a:solidFill>
              <a:srgbClr val="F9176D"/>
            </a:solidFill>
            <a:miter lim="800000"/>
            <a:headEnd/>
            <a:tailEnd/>
          </a:ln>
          <a:effectLst/>
        </p:spPr>
        <p:txBody>
          <a:bodyPr/>
          <a:lstStyle/>
          <a:p>
            <a:endParaRPr lang="fo-FO"/>
          </a:p>
        </p:txBody>
      </p:sp>
      <p:sp>
        <p:nvSpPr>
          <p:cNvPr id="56343" name="Line 23"/>
          <p:cNvSpPr>
            <a:spLocks noChangeShapeType="1"/>
          </p:cNvSpPr>
          <p:nvPr/>
        </p:nvSpPr>
        <p:spPr bwMode="auto">
          <a:xfrm>
            <a:off x="323850" y="6078538"/>
            <a:ext cx="2160588" cy="1587"/>
          </a:xfrm>
          <a:prstGeom prst="line">
            <a:avLst/>
          </a:prstGeom>
          <a:noFill/>
          <a:ln w="12600">
            <a:solidFill>
              <a:srgbClr val="F9176D"/>
            </a:solidFill>
            <a:miter lim="800000"/>
            <a:headEnd/>
            <a:tailEnd/>
          </a:ln>
          <a:effectLst/>
        </p:spPr>
        <p:txBody>
          <a:bodyPr/>
          <a:lstStyle/>
          <a:p>
            <a:endParaRPr lang="fo-FO"/>
          </a:p>
        </p:txBody>
      </p:sp>
      <p:sp>
        <p:nvSpPr>
          <p:cNvPr id="56344" name="Line 24"/>
          <p:cNvSpPr>
            <a:spLocks noChangeShapeType="1"/>
          </p:cNvSpPr>
          <p:nvPr/>
        </p:nvSpPr>
        <p:spPr bwMode="auto">
          <a:xfrm>
            <a:off x="323850" y="6218238"/>
            <a:ext cx="2160588" cy="1587"/>
          </a:xfrm>
          <a:prstGeom prst="line">
            <a:avLst/>
          </a:prstGeom>
          <a:noFill/>
          <a:ln w="12600">
            <a:solidFill>
              <a:srgbClr val="F9176D"/>
            </a:solidFill>
            <a:miter lim="800000"/>
            <a:headEnd/>
            <a:tailEnd/>
          </a:ln>
          <a:effectLst/>
        </p:spPr>
        <p:txBody>
          <a:bodyPr/>
          <a:lstStyle/>
          <a:p>
            <a:endParaRPr lang="fo-FO"/>
          </a:p>
        </p:txBody>
      </p:sp>
      <p:sp>
        <p:nvSpPr>
          <p:cNvPr id="56345" name="Line 25"/>
          <p:cNvSpPr>
            <a:spLocks noChangeShapeType="1"/>
          </p:cNvSpPr>
          <p:nvPr/>
        </p:nvSpPr>
        <p:spPr bwMode="auto">
          <a:xfrm>
            <a:off x="323850" y="6334125"/>
            <a:ext cx="1079500" cy="1588"/>
          </a:xfrm>
          <a:prstGeom prst="line">
            <a:avLst/>
          </a:prstGeom>
          <a:noFill/>
          <a:ln w="12600">
            <a:solidFill>
              <a:srgbClr val="F9176D"/>
            </a:solidFill>
            <a:miter lim="800000"/>
            <a:headEnd/>
            <a:tailEnd/>
          </a:ln>
          <a:effectLst/>
        </p:spPr>
        <p:txBody>
          <a:bodyPr/>
          <a:lstStyle/>
          <a:p>
            <a:endParaRPr lang="fo-FO"/>
          </a:p>
        </p:txBody>
      </p:sp>
      <p:sp>
        <p:nvSpPr>
          <p:cNvPr id="56346" name="Line 26"/>
          <p:cNvSpPr>
            <a:spLocks noChangeShapeType="1"/>
          </p:cNvSpPr>
          <p:nvPr/>
        </p:nvSpPr>
        <p:spPr bwMode="auto">
          <a:xfrm>
            <a:off x="1381125" y="5567363"/>
            <a:ext cx="1081088" cy="1587"/>
          </a:xfrm>
          <a:prstGeom prst="line">
            <a:avLst/>
          </a:prstGeom>
          <a:noFill/>
          <a:ln w="12600">
            <a:solidFill>
              <a:srgbClr val="F9176D"/>
            </a:solidFill>
            <a:miter lim="800000"/>
            <a:headEnd/>
            <a:tailEnd/>
          </a:ln>
          <a:effectLst/>
        </p:spPr>
        <p:txBody>
          <a:bodyPr/>
          <a:lstStyle/>
          <a:p>
            <a:endParaRPr lang="fo-FO"/>
          </a:p>
        </p:txBody>
      </p:sp>
      <p:sp>
        <p:nvSpPr>
          <p:cNvPr id="56347" name="Line 27"/>
          <p:cNvSpPr>
            <a:spLocks noChangeShapeType="1"/>
          </p:cNvSpPr>
          <p:nvPr/>
        </p:nvSpPr>
        <p:spPr bwMode="auto">
          <a:xfrm>
            <a:off x="336550" y="5697538"/>
            <a:ext cx="2160588" cy="1587"/>
          </a:xfrm>
          <a:prstGeom prst="line">
            <a:avLst/>
          </a:prstGeom>
          <a:noFill/>
          <a:ln w="12600">
            <a:solidFill>
              <a:srgbClr val="F9176D"/>
            </a:solidFill>
            <a:miter lim="800000"/>
            <a:headEnd/>
            <a:tailEnd/>
          </a:ln>
          <a:effectLst/>
        </p:spPr>
        <p:txBody>
          <a:bodyPr/>
          <a:lstStyle/>
          <a:p>
            <a:endParaRPr lang="fo-FO"/>
          </a:p>
        </p:txBody>
      </p:sp>
      <p:sp>
        <p:nvSpPr>
          <p:cNvPr id="56348" name="Line 28"/>
          <p:cNvSpPr>
            <a:spLocks noChangeShapeType="1"/>
          </p:cNvSpPr>
          <p:nvPr/>
        </p:nvSpPr>
        <p:spPr bwMode="auto">
          <a:xfrm>
            <a:off x="342900" y="5830888"/>
            <a:ext cx="2160588" cy="1587"/>
          </a:xfrm>
          <a:prstGeom prst="line">
            <a:avLst/>
          </a:prstGeom>
          <a:noFill/>
          <a:ln w="12600">
            <a:solidFill>
              <a:srgbClr val="F9176D"/>
            </a:solidFill>
            <a:miter lim="800000"/>
            <a:headEnd/>
            <a:tailEnd/>
          </a:ln>
          <a:effectLst/>
        </p:spPr>
        <p:txBody>
          <a:bodyPr/>
          <a:lstStyle/>
          <a:p>
            <a:endParaRPr lang="fo-FO"/>
          </a:p>
        </p:txBody>
      </p:sp>
      <p:sp>
        <p:nvSpPr>
          <p:cNvPr id="56349" name="Text Box 29"/>
          <p:cNvSpPr txBox="1">
            <a:spLocks noChangeArrowheads="1"/>
          </p:cNvSpPr>
          <p:nvPr/>
        </p:nvSpPr>
        <p:spPr bwMode="auto">
          <a:xfrm>
            <a:off x="6099175" y="3657600"/>
            <a:ext cx="2786063" cy="200025"/>
          </a:xfrm>
          <a:prstGeom prst="rect">
            <a:avLst/>
          </a:prstGeom>
          <a:no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700">
                <a:solidFill>
                  <a:srgbClr val="FFFFFF"/>
                </a:solidFill>
                <a:latin typeface="Arial Black" pitchFamily="34" charset="0"/>
              </a:rPr>
              <a:t>Makrelur, ferðast frá sjóðarmálanum og niður á 230 m</a:t>
            </a:r>
          </a:p>
        </p:txBody>
      </p:sp>
      <p:sp>
        <p:nvSpPr>
          <p:cNvPr id="56350" name="Text Box 30"/>
          <p:cNvSpPr txBox="1">
            <a:spLocks noChangeArrowheads="1"/>
          </p:cNvSpPr>
          <p:nvPr/>
        </p:nvSpPr>
        <p:spPr bwMode="auto">
          <a:xfrm>
            <a:off x="8172450" y="2852738"/>
            <a:ext cx="738188" cy="336550"/>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FFFFF"/>
                </a:solidFill>
                <a:latin typeface="Arial Black" pitchFamily="34" charset="0"/>
              </a:rPr>
              <a:t>Er uml. </a:t>
            </a:r>
          </a:p>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FFFFF"/>
                </a:solidFill>
                <a:latin typeface="Arial Black" pitchFamily="34" charset="0"/>
              </a:rPr>
              <a:t>9-11 cm</a:t>
            </a:r>
          </a:p>
        </p:txBody>
      </p:sp>
      <p:sp>
        <p:nvSpPr>
          <p:cNvPr id="56351" name="Line 31"/>
          <p:cNvSpPr>
            <a:spLocks noChangeShapeType="1"/>
          </p:cNvSpPr>
          <p:nvPr/>
        </p:nvSpPr>
        <p:spPr bwMode="auto">
          <a:xfrm flipH="1">
            <a:off x="8101013" y="3141663"/>
            <a:ext cx="431800" cy="142875"/>
          </a:xfrm>
          <a:prstGeom prst="line">
            <a:avLst/>
          </a:prstGeom>
          <a:noFill/>
          <a:ln w="9360">
            <a:solidFill>
              <a:srgbClr val="FFFFFF"/>
            </a:solidFill>
            <a:miter lim="800000"/>
            <a:headEnd/>
            <a:tailEnd type="triangle" w="med" len="med"/>
          </a:ln>
          <a:effectLst/>
        </p:spPr>
        <p:txBody>
          <a:bodyPr/>
          <a:lstStyle/>
          <a:p>
            <a:endParaRPr lang="fo-FO"/>
          </a:p>
        </p:txBody>
      </p:sp>
      <p:sp>
        <p:nvSpPr>
          <p:cNvPr id="56352" name="Rectangle 32"/>
          <p:cNvSpPr>
            <a:spLocks noChangeArrowheads="1"/>
          </p:cNvSpPr>
          <p:nvPr/>
        </p:nvSpPr>
        <p:spPr bwMode="auto">
          <a:xfrm>
            <a:off x="179388" y="1268413"/>
            <a:ext cx="8280400" cy="576262"/>
          </a:xfrm>
          <a:prstGeom prst="rect">
            <a:avLst/>
          </a:prstGeom>
          <a:noFill/>
          <a:ln w="9360">
            <a:solidFill>
              <a:srgbClr val="F9176D"/>
            </a:solidFill>
            <a:miter lim="800000"/>
            <a:headEnd/>
            <a:tailEnd/>
          </a:ln>
          <a:effectLst/>
        </p:spPr>
        <p:txBody>
          <a:bodyPr wrap="none" anchor="ctr"/>
          <a:lstStyle/>
          <a:p>
            <a:endParaRPr lang="fo-FO"/>
          </a:p>
        </p:txBody>
      </p:sp>
      <p:sp>
        <p:nvSpPr>
          <p:cNvPr id="56354" name="Oval 34"/>
          <p:cNvSpPr>
            <a:spLocks noChangeArrowheads="1"/>
          </p:cNvSpPr>
          <p:nvPr/>
        </p:nvSpPr>
        <p:spPr bwMode="auto">
          <a:xfrm>
            <a:off x="3770313" y="3779838"/>
            <a:ext cx="360362" cy="360362"/>
          </a:xfrm>
          <a:prstGeom prst="ellipse">
            <a:avLst/>
          </a:prstGeom>
          <a:solidFill>
            <a:srgbClr val="FF9900">
              <a:alpha val="39000"/>
            </a:srgbClr>
          </a:solidFill>
          <a:ln w="9525">
            <a:solidFill>
              <a:schemeClr val="tx1"/>
            </a:solidFill>
            <a:round/>
            <a:headEnd/>
            <a:tailEnd/>
          </a:ln>
          <a:effectLst/>
        </p:spPr>
        <p:txBody>
          <a:bodyPr wrap="none" anchor="ctr"/>
          <a:lstStyle/>
          <a:p>
            <a:endParaRPr lang="fo-FO"/>
          </a:p>
        </p:txBody>
      </p:sp>
      <p:sp>
        <p:nvSpPr>
          <p:cNvPr id="56355" name="Oval 35"/>
          <p:cNvSpPr>
            <a:spLocks noChangeArrowheads="1"/>
          </p:cNvSpPr>
          <p:nvPr/>
        </p:nvSpPr>
        <p:spPr bwMode="auto">
          <a:xfrm>
            <a:off x="3148013" y="4624388"/>
            <a:ext cx="576262" cy="215900"/>
          </a:xfrm>
          <a:prstGeom prst="ellipse">
            <a:avLst/>
          </a:prstGeom>
          <a:solidFill>
            <a:srgbClr val="FF9900">
              <a:alpha val="39000"/>
            </a:srgbClr>
          </a:solidFill>
          <a:ln w="9525">
            <a:solidFill>
              <a:schemeClr val="tx1"/>
            </a:solidFill>
            <a:round/>
            <a:headEnd/>
            <a:tailEnd/>
          </a:ln>
          <a:effectLst/>
        </p:spPr>
        <p:txBody>
          <a:bodyPr wrap="none" anchor="ctr"/>
          <a:lstStyle/>
          <a:p>
            <a:endParaRPr lang="fo-FO"/>
          </a:p>
        </p:txBody>
      </p:sp>
      <p:sp>
        <p:nvSpPr>
          <p:cNvPr id="36" name="Pladsholder til dato 35"/>
          <p:cNvSpPr>
            <a:spLocks noGrp="1"/>
          </p:cNvSpPr>
          <p:nvPr>
            <p:ph type="dt" idx="10"/>
          </p:nvPr>
        </p:nvSpPr>
        <p:spPr/>
        <p:txBody>
          <a:bodyPr/>
          <a:lstStyle/>
          <a:p>
            <a:r>
              <a:rPr lang="fo-FO" smtClean="0"/>
              <a:t>17-08-2009</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Pladsholder til dato 1"/>
          <p:cNvSpPr>
            <a:spLocks noGrp="1"/>
          </p:cNvSpPr>
          <p:nvPr>
            <p:ph type="dt" idx="10"/>
          </p:nvPr>
        </p:nvSpPr>
        <p:spPr/>
        <p:txBody>
          <a:bodyPr/>
          <a:lstStyle/>
          <a:p>
            <a:r>
              <a:rPr lang="fo-FO" smtClean="0"/>
              <a:t>17-08-2009</a:t>
            </a:r>
            <a:endParaRPr lang="en-US"/>
          </a:p>
        </p:txBody>
      </p:sp>
      <p:sp>
        <p:nvSpPr>
          <p:cNvPr id="130100" name="Rectangle 52"/>
          <p:cNvSpPr>
            <a:spLocks noChangeArrowheads="1"/>
          </p:cNvSpPr>
          <p:nvPr/>
        </p:nvSpPr>
        <p:spPr bwMode="auto">
          <a:xfrm>
            <a:off x="152400" y="549275"/>
            <a:ext cx="8839200" cy="719138"/>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2000">
                <a:solidFill>
                  <a:srgbClr val="FF0066"/>
                </a:solidFill>
                <a:latin typeface="Times New Roman" pitchFamily="18" charset="0"/>
              </a:rPr>
              <a:t>Makrelur er á Føroyskum sjó-øki, tað mest óheldiga tíðarskeiði fyri vanligu botnfiskastovnarnar, hýsu, tosk og upsa</a:t>
            </a:r>
          </a:p>
        </p:txBody>
      </p:sp>
      <p:pic>
        <p:nvPicPr>
          <p:cNvPr id="130101" name="Picture 53"/>
          <p:cNvPicPr>
            <a:picLocks noChangeAspect="1" noChangeArrowheads="1"/>
          </p:cNvPicPr>
          <p:nvPr/>
        </p:nvPicPr>
        <p:blipFill>
          <a:blip r:embed="rId3" cstate="print"/>
          <a:srcRect/>
          <a:stretch>
            <a:fillRect/>
          </a:stretch>
        </p:blipFill>
        <p:spPr bwMode="auto">
          <a:xfrm>
            <a:off x="6516688" y="4232275"/>
            <a:ext cx="3095625" cy="2320925"/>
          </a:xfrm>
          <a:prstGeom prst="rect">
            <a:avLst/>
          </a:prstGeom>
          <a:noFill/>
          <a:ln w="9525">
            <a:noFill/>
            <a:round/>
            <a:headEnd/>
            <a:tailEnd/>
          </a:ln>
          <a:effectLst/>
        </p:spPr>
      </p:pic>
      <p:sp>
        <p:nvSpPr>
          <p:cNvPr id="130102" name="Text Box 54"/>
          <p:cNvSpPr txBox="1">
            <a:spLocks noChangeArrowheads="1"/>
          </p:cNvSpPr>
          <p:nvPr/>
        </p:nvSpPr>
        <p:spPr bwMode="auto">
          <a:xfrm>
            <a:off x="6516688" y="4321175"/>
            <a:ext cx="2559050" cy="214313"/>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FFFFF"/>
                </a:solidFill>
                <a:latin typeface="Arial Black" pitchFamily="34" charset="0"/>
              </a:rPr>
              <a:t>Makrelur, við lodnu í maganum (</a:t>
            </a:r>
            <a:r>
              <a:rPr lang="fo-FO" sz="800" i="1">
                <a:solidFill>
                  <a:srgbClr val="FFFFFF"/>
                </a:solidFill>
                <a:latin typeface="Arial Black" pitchFamily="34" charset="0"/>
              </a:rPr>
              <a:t>við Ísland)</a:t>
            </a:r>
          </a:p>
        </p:txBody>
      </p:sp>
      <p:sp>
        <p:nvSpPr>
          <p:cNvPr id="130103" name="Text Box 55"/>
          <p:cNvSpPr txBox="1">
            <a:spLocks noChangeArrowheads="1"/>
          </p:cNvSpPr>
          <p:nvPr/>
        </p:nvSpPr>
        <p:spPr bwMode="auto">
          <a:xfrm>
            <a:off x="6443663" y="6354763"/>
            <a:ext cx="2789237" cy="198437"/>
          </a:xfrm>
          <a:prstGeom prst="rect">
            <a:avLst/>
          </a:prstGeom>
          <a:no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700">
                <a:solidFill>
                  <a:srgbClr val="FFFFFF"/>
                </a:solidFill>
                <a:latin typeface="Arial Black" pitchFamily="34" charset="0"/>
              </a:rPr>
              <a:t>Makrelur, ferðast frá sjóðarmálanum og niður á 230 m</a:t>
            </a:r>
          </a:p>
        </p:txBody>
      </p:sp>
      <p:sp>
        <p:nvSpPr>
          <p:cNvPr id="130105" name="Line 57"/>
          <p:cNvSpPr>
            <a:spLocks noChangeShapeType="1"/>
          </p:cNvSpPr>
          <p:nvPr/>
        </p:nvSpPr>
        <p:spPr bwMode="auto">
          <a:xfrm flipV="1">
            <a:off x="7596188" y="5762625"/>
            <a:ext cx="720725" cy="142875"/>
          </a:xfrm>
          <a:prstGeom prst="line">
            <a:avLst/>
          </a:prstGeom>
          <a:noFill/>
          <a:ln w="9360">
            <a:solidFill>
              <a:srgbClr val="FFFFFF"/>
            </a:solidFill>
            <a:miter lim="800000"/>
            <a:headEnd/>
            <a:tailEnd type="triangle" w="med" len="med"/>
          </a:ln>
          <a:effectLst/>
        </p:spPr>
        <p:txBody>
          <a:bodyPr/>
          <a:lstStyle/>
          <a:p>
            <a:endParaRPr lang="fo-FO"/>
          </a:p>
        </p:txBody>
      </p:sp>
      <p:sp>
        <p:nvSpPr>
          <p:cNvPr id="130106" name="Text Box 58"/>
          <p:cNvSpPr txBox="1">
            <a:spLocks noChangeArrowheads="1"/>
          </p:cNvSpPr>
          <p:nvPr/>
        </p:nvSpPr>
        <p:spPr bwMode="auto">
          <a:xfrm>
            <a:off x="7019925" y="1719263"/>
            <a:ext cx="2052638" cy="701675"/>
          </a:xfrm>
          <a:prstGeom prst="rect">
            <a:avLst/>
          </a:prstGeom>
          <a:solidFill>
            <a:srgbClr val="FFFFFF">
              <a:alpha val="67999"/>
            </a:srgbClr>
          </a:solid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000">
                <a:solidFill>
                  <a:srgbClr val="F9176D"/>
                </a:solidFill>
                <a:latin typeface="Arial Black" pitchFamily="34" charset="0"/>
              </a:rPr>
              <a:t>Spurningurin er, um hettar </a:t>
            </a:r>
          </a:p>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000">
                <a:solidFill>
                  <a:srgbClr val="F9176D"/>
                </a:solidFill>
                <a:latin typeface="Arial Black" pitchFamily="34" charset="0"/>
              </a:rPr>
              <a:t>ikki eigur at verða nýtt í </a:t>
            </a:r>
          </a:p>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000">
                <a:solidFill>
                  <a:srgbClr val="F9176D"/>
                </a:solidFill>
                <a:latin typeface="Arial Black" pitchFamily="34" charset="0"/>
              </a:rPr>
              <a:t>samráðingunum við EU og</a:t>
            </a:r>
          </a:p>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000">
                <a:solidFill>
                  <a:srgbClr val="F9176D"/>
                </a:solidFill>
                <a:latin typeface="Arial Black" pitchFamily="34" charset="0"/>
              </a:rPr>
              <a:t>Norra?</a:t>
            </a:r>
          </a:p>
        </p:txBody>
      </p:sp>
      <p:sp>
        <p:nvSpPr>
          <p:cNvPr id="130080" name="Text Box 32"/>
          <p:cNvSpPr txBox="1">
            <a:spLocks noChangeArrowheads="1"/>
          </p:cNvSpPr>
          <p:nvPr/>
        </p:nvSpPr>
        <p:spPr bwMode="auto">
          <a:xfrm rot="5400000">
            <a:off x="5854700" y="2786063"/>
            <a:ext cx="1912937" cy="274638"/>
          </a:xfrm>
          <a:prstGeom prst="rect">
            <a:avLst/>
          </a:prstGeom>
          <a:noFill/>
          <a:ln w="9525">
            <a:noFill/>
            <a:miter lim="800000"/>
            <a:headEnd/>
            <a:tailEnd/>
          </a:ln>
          <a:effectLst/>
        </p:spPr>
        <p:txBody>
          <a:bodyPr wrap="none">
            <a:spAutoFit/>
          </a:bodyPr>
          <a:lstStyle/>
          <a:p>
            <a:pPr algn="l">
              <a:buClrTx/>
              <a:buSzTx/>
              <a:buFontTx/>
              <a:buNone/>
            </a:pPr>
            <a:r>
              <a:rPr lang="fo-FO" sz="1200">
                <a:solidFill>
                  <a:srgbClr val="FF0000"/>
                </a:solidFill>
                <a:latin typeface="Arial Black" pitchFamily="34" charset="0"/>
              </a:rPr>
              <a:t>Mill. Tons av makreli</a:t>
            </a:r>
            <a:endParaRPr lang="da-DK" sz="1200">
              <a:solidFill>
                <a:srgbClr val="FF0000"/>
              </a:solidFill>
              <a:latin typeface="Arial Black" pitchFamily="34" charset="0"/>
            </a:endParaRPr>
          </a:p>
        </p:txBody>
      </p:sp>
      <p:grpSp>
        <p:nvGrpSpPr>
          <p:cNvPr id="130125" name="Group 77"/>
          <p:cNvGrpSpPr>
            <a:grpSpLocks/>
          </p:cNvGrpSpPr>
          <p:nvPr/>
        </p:nvGrpSpPr>
        <p:grpSpPr bwMode="auto">
          <a:xfrm>
            <a:off x="179388" y="1268413"/>
            <a:ext cx="6581775" cy="4968875"/>
            <a:chOff x="113" y="799"/>
            <a:chExt cx="4146" cy="3130"/>
          </a:xfrm>
        </p:grpSpPr>
        <p:pic>
          <p:nvPicPr>
            <p:cNvPr id="130113" name="Picture 65" descr="gyting_u_h_t"/>
            <p:cNvPicPr>
              <a:picLocks noChangeAspect="1" noChangeArrowheads="1"/>
            </p:cNvPicPr>
            <p:nvPr/>
          </p:nvPicPr>
          <p:blipFill>
            <a:blip r:embed="rId4" cstate="print"/>
            <a:srcRect/>
            <a:stretch>
              <a:fillRect/>
            </a:stretch>
          </p:blipFill>
          <p:spPr bwMode="auto">
            <a:xfrm>
              <a:off x="158" y="799"/>
              <a:ext cx="3856" cy="3130"/>
            </a:xfrm>
            <a:prstGeom prst="rect">
              <a:avLst/>
            </a:prstGeom>
            <a:noFill/>
          </p:spPr>
        </p:pic>
        <p:sp>
          <p:nvSpPr>
            <p:cNvPr id="130123" name="Freeform 75"/>
            <p:cNvSpPr>
              <a:spLocks/>
            </p:cNvSpPr>
            <p:nvPr/>
          </p:nvSpPr>
          <p:spPr bwMode="auto">
            <a:xfrm>
              <a:off x="295" y="3276"/>
              <a:ext cx="3695" cy="109"/>
            </a:xfrm>
            <a:custGeom>
              <a:avLst/>
              <a:gdLst/>
              <a:ahLst/>
              <a:cxnLst>
                <a:cxn ang="0">
                  <a:pos x="0" y="103"/>
                </a:cxn>
                <a:cxn ang="0">
                  <a:pos x="155" y="0"/>
                </a:cxn>
                <a:cxn ang="0">
                  <a:pos x="3695" y="0"/>
                </a:cxn>
                <a:cxn ang="0">
                  <a:pos x="3630" y="109"/>
                </a:cxn>
                <a:cxn ang="0">
                  <a:pos x="0" y="103"/>
                </a:cxn>
              </a:cxnLst>
              <a:rect l="0" t="0" r="r" b="b"/>
              <a:pathLst>
                <a:path w="3695" h="109">
                  <a:moveTo>
                    <a:pt x="0" y="103"/>
                  </a:moveTo>
                  <a:lnTo>
                    <a:pt x="155" y="0"/>
                  </a:lnTo>
                  <a:lnTo>
                    <a:pt x="3695" y="0"/>
                  </a:lnTo>
                  <a:lnTo>
                    <a:pt x="3630" y="109"/>
                  </a:lnTo>
                  <a:lnTo>
                    <a:pt x="0" y="103"/>
                  </a:lnTo>
                  <a:close/>
                </a:path>
              </a:pathLst>
            </a:custGeom>
            <a:solidFill>
              <a:srgbClr val="C0C0C0">
                <a:alpha val="28000"/>
              </a:srgbClr>
            </a:solidFill>
            <a:ln w="9525">
              <a:solidFill>
                <a:schemeClr val="tx1"/>
              </a:solidFill>
              <a:round/>
              <a:headEnd/>
              <a:tailEnd/>
            </a:ln>
            <a:effectLst/>
          </p:spPr>
          <p:txBody>
            <a:bodyPr/>
            <a:lstStyle/>
            <a:p>
              <a:endParaRPr lang="fo-FO"/>
            </a:p>
          </p:txBody>
        </p:sp>
        <p:sp>
          <p:nvSpPr>
            <p:cNvPr id="130122" name="Freeform 74"/>
            <p:cNvSpPr>
              <a:spLocks/>
            </p:cNvSpPr>
            <p:nvPr/>
          </p:nvSpPr>
          <p:spPr bwMode="auto">
            <a:xfrm>
              <a:off x="312" y="2659"/>
              <a:ext cx="3702" cy="125"/>
            </a:xfrm>
            <a:custGeom>
              <a:avLst/>
              <a:gdLst/>
              <a:ahLst/>
              <a:cxnLst>
                <a:cxn ang="0">
                  <a:pos x="0" y="119"/>
                </a:cxn>
                <a:cxn ang="0">
                  <a:pos x="164" y="0"/>
                </a:cxn>
                <a:cxn ang="0">
                  <a:pos x="3702" y="0"/>
                </a:cxn>
                <a:cxn ang="0">
                  <a:pos x="3630" y="125"/>
                </a:cxn>
                <a:cxn ang="0">
                  <a:pos x="0" y="119"/>
                </a:cxn>
              </a:cxnLst>
              <a:rect l="0" t="0" r="r" b="b"/>
              <a:pathLst>
                <a:path w="3702" h="125">
                  <a:moveTo>
                    <a:pt x="0" y="119"/>
                  </a:moveTo>
                  <a:lnTo>
                    <a:pt x="164" y="0"/>
                  </a:lnTo>
                  <a:lnTo>
                    <a:pt x="3702" y="0"/>
                  </a:lnTo>
                  <a:lnTo>
                    <a:pt x="3630" y="125"/>
                  </a:lnTo>
                  <a:lnTo>
                    <a:pt x="0" y="119"/>
                  </a:lnTo>
                  <a:close/>
                </a:path>
              </a:pathLst>
            </a:custGeom>
            <a:solidFill>
              <a:srgbClr val="C0C0C0">
                <a:alpha val="28000"/>
              </a:srgbClr>
            </a:solidFill>
            <a:ln w="9525">
              <a:solidFill>
                <a:schemeClr val="tx1"/>
              </a:solidFill>
              <a:round/>
              <a:headEnd/>
              <a:tailEnd/>
            </a:ln>
            <a:effectLst/>
          </p:spPr>
          <p:txBody>
            <a:bodyPr/>
            <a:lstStyle/>
            <a:p>
              <a:endParaRPr lang="fo-FO"/>
            </a:p>
          </p:txBody>
        </p:sp>
        <p:sp>
          <p:nvSpPr>
            <p:cNvPr id="130119" name="Line 71"/>
            <p:cNvSpPr>
              <a:spLocks noChangeShapeType="1"/>
            </p:cNvSpPr>
            <p:nvPr/>
          </p:nvSpPr>
          <p:spPr bwMode="auto">
            <a:xfrm flipV="1">
              <a:off x="727" y="890"/>
              <a:ext cx="0" cy="2540"/>
            </a:xfrm>
            <a:prstGeom prst="line">
              <a:avLst/>
            </a:prstGeom>
            <a:noFill/>
            <a:ln w="9525">
              <a:solidFill>
                <a:schemeClr val="bg2"/>
              </a:solidFill>
              <a:round/>
              <a:headEnd/>
              <a:tailEnd/>
            </a:ln>
            <a:effectLst/>
          </p:spPr>
          <p:txBody>
            <a:bodyPr/>
            <a:lstStyle/>
            <a:p>
              <a:endParaRPr lang="fo-FO"/>
            </a:p>
          </p:txBody>
        </p:sp>
        <p:sp>
          <p:nvSpPr>
            <p:cNvPr id="130120" name="Line 72"/>
            <p:cNvSpPr>
              <a:spLocks noChangeShapeType="1"/>
            </p:cNvSpPr>
            <p:nvPr/>
          </p:nvSpPr>
          <p:spPr bwMode="auto">
            <a:xfrm flipV="1">
              <a:off x="1135" y="890"/>
              <a:ext cx="0" cy="2540"/>
            </a:xfrm>
            <a:prstGeom prst="line">
              <a:avLst/>
            </a:prstGeom>
            <a:noFill/>
            <a:ln w="9525">
              <a:solidFill>
                <a:schemeClr val="bg2"/>
              </a:solidFill>
              <a:round/>
              <a:headEnd/>
              <a:tailEnd/>
            </a:ln>
            <a:effectLst/>
          </p:spPr>
          <p:txBody>
            <a:bodyPr/>
            <a:lstStyle/>
            <a:p>
              <a:endParaRPr lang="fo-FO"/>
            </a:p>
          </p:txBody>
        </p:sp>
        <p:sp>
          <p:nvSpPr>
            <p:cNvPr id="130121" name="Line 73"/>
            <p:cNvSpPr>
              <a:spLocks noChangeShapeType="1"/>
            </p:cNvSpPr>
            <p:nvPr/>
          </p:nvSpPr>
          <p:spPr bwMode="auto">
            <a:xfrm flipV="1">
              <a:off x="1544" y="890"/>
              <a:ext cx="0" cy="2540"/>
            </a:xfrm>
            <a:prstGeom prst="line">
              <a:avLst/>
            </a:prstGeom>
            <a:noFill/>
            <a:ln w="9525">
              <a:solidFill>
                <a:schemeClr val="bg2"/>
              </a:solidFill>
              <a:round/>
              <a:headEnd/>
              <a:tailEnd/>
            </a:ln>
            <a:effectLst/>
          </p:spPr>
          <p:txBody>
            <a:bodyPr/>
            <a:lstStyle/>
            <a:p>
              <a:endParaRPr lang="fo-FO"/>
            </a:p>
          </p:txBody>
        </p:sp>
        <p:sp>
          <p:nvSpPr>
            <p:cNvPr id="130116" name="Line 68"/>
            <p:cNvSpPr>
              <a:spLocks noChangeShapeType="1"/>
            </p:cNvSpPr>
            <p:nvPr/>
          </p:nvSpPr>
          <p:spPr bwMode="auto">
            <a:xfrm flipV="1">
              <a:off x="2363" y="890"/>
              <a:ext cx="0" cy="2540"/>
            </a:xfrm>
            <a:prstGeom prst="line">
              <a:avLst/>
            </a:prstGeom>
            <a:noFill/>
            <a:ln w="9525">
              <a:solidFill>
                <a:schemeClr val="bg2"/>
              </a:solidFill>
              <a:round/>
              <a:headEnd/>
              <a:tailEnd/>
            </a:ln>
            <a:effectLst/>
          </p:spPr>
          <p:txBody>
            <a:bodyPr/>
            <a:lstStyle/>
            <a:p>
              <a:endParaRPr lang="fo-FO"/>
            </a:p>
          </p:txBody>
        </p:sp>
        <p:sp>
          <p:nvSpPr>
            <p:cNvPr id="130117" name="Line 69"/>
            <p:cNvSpPr>
              <a:spLocks noChangeShapeType="1"/>
            </p:cNvSpPr>
            <p:nvPr/>
          </p:nvSpPr>
          <p:spPr bwMode="auto">
            <a:xfrm flipV="1">
              <a:off x="2771" y="890"/>
              <a:ext cx="0" cy="2540"/>
            </a:xfrm>
            <a:prstGeom prst="line">
              <a:avLst/>
            </a:prstGeom>
            <a:noFill/>
            <a:ln w="9525">
              <a:solidFill>
                <a:schemeClr val="bg2"/>
              </a:solidFill>
              <a:round/>
              <a:headEnd/>
              <a:tailEnd/>
            </a:ln>
            <a:effectLst/>
          </p:spPr>
          <p:txBody>
            <a:bodyPr/>
            <a:lstStyle/>
            <a:p>
              <a:endParaRPr lang="fo-FO"/>
            </a:p>
          </p:txBody>
        </p:sp>
        <p:sp>
          <p:nvSpPr>
            <p:cNvPr id="130118" name="Line 70"/>
            <p:cNvSpPr>
              <a:spLocks noChangeShapeType="1"/>
            </p:cNvSpPr>
            <p:nvPr/>
          </p:nvSpPr>
          <p:spPr bwMode="auto">
            <a:xfrm flipV="1">
              <a:off x="3180" y="890"/>
              <a:ext cx="0" cy="2540"/>
            </a:xfrm>
            <a:prstGeom prst="line">
              <a:avLst/>
            </a:prstGeom>
            <a:noFill/>
            <a:ln w="9525">
              <a:solidFill>
                <a:schemeClr val="bg2"/>
              </a:solidFill>
              <a:round/>
              <a:headEnd/>
              <a:tailEnd/>
            </a:ln>
            <a:effectLst/>
          </p:spPr>
          <p:txBody>
            <a:bodyPr/>
            <a:lstStyle/>
            <a:p>
              <a:endParaRPr lang="fo-FO"/>
            </a:p>
          </p:txBody>
        </p:sp>
        <p:sp>
          <p:nvSpPr>
            <p:cNvPr id="130115" name="Line 67"/>
            <p:cNvSpPr>
              <a:spLocks noChangeShapeType="1"/>
            </p:cNvSpPr>
            <p:nvPr/>
          </p:nvSpPr>
          <p:spPr bwMode="auto">
            <a:xfrm flipV="1">
              <a:off x="3582" y="884"/>
              <a:ext cx="0" cy="2540"/>
            </a:xfrm>
            <a:prstGeom prst="line">
              <a:avLst/>
            </a:prstGeom>
            <a:noFill/>
            <a:ln w="9525">
              <a:solidFill>
                <a:schemeClr val="bg2"/>
              </a:solidFill>
              <a:round/>
              <a:headEnd/>
              <a:tailEnd/>
            </a:ln>
            <a:effectLst/>
          </p:spPr>
          <p:txBody>
            <a:bodyPr/>
            <a:lstStyle/>
            <a:p>
              <a:endParaRPr lang="fo-FO"/>
            </a:p>
          </p:txBody>
        </p:sp>
        <p:sp>
          <p:nvSpPr>
            <p:cNvPr id="130114" name="Line 66"/>
            <p:cNvSpPr>
              <a:spLocks noChangeShapeType="1"/>
            </p:cNvSpPr>
            <p:nvPr/>
          </p:nvSpPr>
          <p:spPr bwMode="auto">
            <a:xfrm flipV="1">
              <a:off x="1951" y="890"/>
              <a:ext cx="0" cy="2540"/>
            </a:xfrm>
            <a:prstGeom prst="line">
              <a:avLst/>
            </a:prstGeom>
            <a:noFill/>
            <a:ln w="9525">
              <a:solidFill>
                <a:schemeClr val="bg2"/>
              </a:solidFill>
              <a:round/>
              <a:headEnd/>
              <a:tailEnd/>
            </a:ln>
            <a:effectLst/>
          </p:spPr>
          <p:txBody>
            <a:bodyPr/>
            <a:lstStyle/>
            <a:p>
              <a:endParaRPr lang="fo-FO"/>
            </a:p>
          </p:txBody>
        </p:sp>
        <p:sp>
          <p:nvSpPr>
            <p:cNvPr id="130060" name="Freeform 12"/>
            <p:cNvSpPr>
              <a:spLocks/>
            </p:cNvSpPr>
            <p:nvPr/>
          </p:nvSpPr>
          <p:spPr bwMode="auto">
            <a:xfrm>
              <a:off x="312" y="2634"/>
              <a:ext cx="3703" cy="104"/>
            </a:xfrm>
            <a:custGeom>
              <a:avLst/>
              <a:gdLst/>
              <a:ahLst/>
              <a:cxnLst>
                <a:cxn ang="0">
                  <a:pos x="0" y="97"/>
                </a:cxn>
                <a:cxn ang="0">
                  <a:pos x="182" y="5"/>
                </a:cxn>
                <a:cxn ang="0">
                  <a:pos x="4187" y="9"/>
                </a:cxn>
                <a:cxn ang="0">
                  <a:pos x="4209" y="0"/>
                </a:cxn>
                <a:cxn ang="0">
                  <a:pos x="4110" y="118"/>
                </a:cxn>
                <a:cxn ang="0">
                  <a:pos x="0" y="97"/>
                </a:cxn>
              </a:cxnLst>
              <a:rect l="0" t="0" r="r" b="b"/>
              <a:pathLst>
                <a:path w="4209" h="118">
                  <a:moveTo>
                    <a:pt x="0" y="97"/>
                  </a:moveTo>
                  <a:lnTo>
                    <a:pt x="182" y="5"/>
                  </a:lnTo>
                  <a:lnTo>
                    <a:pt x="4187" y="9"/>
                  </a:lnTo>
                  <a:lnTo>
                    <a:pt x="4209" y="0"/>
                  </a:lnTo>
                  <a:lnTo>
                    <a:pt x="4110" y="118"/>
                  </a:lnTo>
                  <a:lnTo>
                    <a:pt x="0" y="97"/>
                  </a:lnTo>
                  <a:close/>
                </a:path>
              </a:pathLst>
            </a:custGeom>
            <a:solidFill>
              <a:schemeClr val="bg1">
                <a:alpha val="46001"/>
              </a:schemeClr>
            </a:solidFill>
            <a:ln w="9525">
              <a:solidFill>
                <a:schemeClr val="bg1"/>
              </a:solidFill>
              <a:round/>
              <a:headEnd/>
              <a:tailEnd/>
            </a:ln>
            <a:effectLst/>
          </p:spPr>
          <p:txBody>
            <a:bodyPr/>
            <a:lstStyle/>
            <a:p>
              <a:endParaRPr lang="fo-FO"/>
            </a:p>
          </p:txBody>
        </p:sp>
        <p:sp>
          <p:nvSpPr>
            <p:cNvPr id="130061" name="Freeform 13"/>
            <p:cNvSpPr>
              <a:spLocks/>
            </p:cNvSpPr>
            <p:nvPr/>
          </p:nvSpPr>
          <p:spPr bwMode="auto">
            <a:xfrm>
              <a:off x="1010" y="2795"/>
              <a:ext cx="1445" cy="525"/>
            </a:xfrm>
            <a:custGeom>
              <a:avLst/>
              <a:gdLst/>
              <a:ahLst/>
              <a:cxnLst>
                <a:cxn ang="0">
                  <a:pos x="160" y="595"/>
                </a:cxn>
                <a:cxn ang="0">
                  <a:pos x="514" y="344"/>
                </a:cxn>
                <a:cxn ang="0">
                  <a:pos x="840" y="5"/>
                </a:cxn>
                <a:cxn ang="0">
                  <a:pos x="1167" y="308"/>
                </a:cxn>
                <a:cxn ang="0">
                  <a:pos x="1475" y="595"/>
                </a:cxn>
                <a:cxn ang="0">
                  <a:pos x="160" y="595"/>
                </a:cxn>
              </a:cxnLst>
              <a:rect l="0" t="0" r="r" b="b"/>
              <a:pathLst>
                <a:path w="1643" h="595">
                  <a:moveTo>
                    <a:pt x="160" y="595"/>
                  </a:moveTo>
                  <a:cubicBezTo>
                    <a:pt x="0" y="553"/>
                    <a:pt x="401" y="442"/>
                    <a:pt x="514" y="344"/>
                  </a:cubicBezTo>
                  <a:cubicBezTo>
                    <a:pt x="627" y="246"/>
                    <a:pt x="731" y="11"/>
                    <a:pt x="840" y="5"/>
                  </a:cubicBezTo>
                  <a:cubicBezTo>
                    <a:pt x="984" y="0"/>
                    <a:pt x="1061" y="210"/>
                    <a:pt x="1167" y="308"/>
                  </a:cubicBezTo>
                  <a:cubicBezTo>
                    <a:pt x="1273" y="406"/>
                    <a:pt x="1643" y="547"/>
                    <a:pt x="1475" y="595"/>
                  </a:cubicBezTo>
                  <a:lnTo>
                    <a:pt x="160" y="595"/>
                  </a:lnTo>
                  <a:close/>
                </a:path>
              </a:pathLst>
            </a:custGeom>
            <a:solidFill>
              <a:schemeClr val="accent1">
                <a:alpha val="58000"/>
              </a:schemeClr>
            </a:solidFill>
            <a:ln w="9525">
              <a:solidFill>
                <a:schemeClr val="tx1"/>
              </a:solidFill>
              <a:round/>
              <a:headEnd/>
              <a:tailEnd/>
            </a:ln>
            <a:effectLst/>
          </p:spPr>
          <p:txBody>
            <a:bodyPr/>
            <a:lstStyle/>
            <a:p>
              <a:endParaRPr lang="fo-FO"/>
            </a:p>
          </p:txBody>
        </p:sp>
        <p:sp>
          <p:nvSpPr>
            <p:cNvPr id="130062" name="Freeform 14"/>
            <p:cNvSpPr>
              <a:spLocks/>
            </p:cNvSpPr>
            <p:nvPr/>
          </p:nvSpPr>
          <p:spPr bwMode="auto">
            <a:xfrm>
              <a:off x="631" y="2822"/>
              <a:ext cx="1742" cy="485"/>
            </a:xfrm>
            <a:custGeom>
              <a:avLst/>
              <a:gdLst/>
              <a:ahLst/>
              <a:cxnLst>
                <a:cxn ang="0">
                  <a:pos x="189" y="545"/>
                </a:cxn>
                <a:cxn ang="0">
                  <a:pos x="715" y="381"/>
                </a:cxn>
                <a:cxn ang="0">
                  <a:pos x="1001" y="5"/>
                </a:cxn>
                <a:cxn ang="0">
                  <a:pos x="1237" y="350"/>
                </a:cxn>
                <a:cxn ang="0">
                  <a:pos x="1849" y="549"/>
                </a:cxn>
                <a:cxn ang="0">
                  <a:pos x="189" y="545"/>
                </a:cxn>
              </a:cxnLst>
              <a:rect l="0" t="0" r="r" b="b"/>
              <a:pathLst>
                <a:path w="2024" h="549">
                  <a:moveTo>
                    <a:pt x="189" y="545"/>
                  </a:moveTo>
                  <a:cubicBezTo>
                    <a:pt x="0" y="517"/>
                    <a:pt x="580" y="471"/>
                    <a:pt x="715" y="381"/>
                  </a:cubicBezTo>
                  <a:cubicBezTo>
                    <a:pt x="850" y="291"/>
                    <a:pt x="914" y="10"/>
                    <a:pt x="1001" y="5"/>
                  </a:cubicBezTo>
                  <a:cubicBezTo>
                    <a:pt x="1145" y="0"/>
                    <a:pt x="1096" y="259"/>
                    <a:pt x="1237" y="350"/>
                  </a:cubicBezTo>
                  <a:cubicBezTo>
                    <a:pt x="1378" y="441"/>
                    <a:pt x="2024" y="516"/>
                    <a:pt x="1849" y="549"/>
                  </a:cubicBezTo>
                  <a:lnTo>
                    <a:pt x="189" y="545"/>
                  </a:lnTo>
                  <a:close/>
                </a:path>
              </a:pathLst>
            </a:custGeom>
            <a:solidFill>
              <a:srgbClr val="FFFF00">
                <a:alpha val="58000"/>
              </a:srgbClr>
            </a:solidFill>
            <a:ln w="9525">
              <a:solidFill>
                <a:schemeClr val="tx1"/>
              </a:solidFill>
              <a:round/>
              <a:headEnd/>
              <a:tailEnd/>
            </a:ln>
            <a:effectLst/>
          </p:spPr>
          <p:txBody>
            <a:bodyPr/>
            <a:lstStyle/>
            <a:p>
              <a:endParaRPr lang="fo-FO"/>
            </a:p>
          </p:txBody>
        </p:sp>
        <p:sp>
          <p:nvSpPr>
            <p:cNvPr id="130063" name="Freeform 15"/>
            <p:cNvSpPr>
              <a:spLocks/>
            </p:cNvSpPr>
            <p:nvPr/>
          </p:nvSpPr>
          <p:spPr bwMode="auto">
            <a:xfrm>
              <a:off x="287" y="2835"/>
              <a:ext cx="1781" cy="485"/>
            </a:xfrm>
            <a:custGeom>
              <a:avLst/>
              <a:gdLst/>
              <a:ahLst/>
              <a:cxnLst>
                <a:cxn ang="0">
                  <a:pos x="189" y="545"/>
                </a:cxn>
                <a:cxn ang="0">
                  <a:pos x="715" y="381"/>
                </a:cxn>
                <a:cxn ang="0">
                  <a:pos x="1001" y="5"/>
                </a:cxn>
                <a:cxn ang="0">
                  <a:pos x="1237" y="350"/>
                </a:cxn>
                <a:cxn ang="0">
                  <a:pos x="1849" y="549"/>
                </a:cxn>
                <a:cxn ang="0">
                  <a:pos x="189" y="545"/>
                </a:cxn>
              </a:cxnLst>
              <a:rect l="0" t="0" r="r" b="b"/>
              <a:pathLst>
                <a:path w="2024" h="549">
                  <a:moveTo>
                    <a:pt x="189" y="545"/>
                  </a:moveTo>
                  <a:cubicBezTo>
                    <a:pt x="0" y="517"/>
                    <a:pt x="580" y="471"/>
                    <a:pt x="715" y="381"/>
                  </a:cubicBezTo>
                  <a:cubicBezTo>
                    <a:pt x="850" y="291"/>
                    <a:pt x="914" y="10"/>
                    <a:pt x="1001" y="5"/>
                  </a:cubicBezTo>
                  <a:cubicBezTo>
                    <a:pt x="1145" y="0"/>
                    <a:pt x="1096" y="259"/>
                    <a:pt x="1237" y="350"/>
                  </a:cubicBezTo>
                  <a:cubicBezTo>
                    <a:pt x="1378" y="441"/>
                    <a:pt x="2024" y="516"/>
                    <a:pt x="1849" y="549"/>
                  </a:cubicBezTo>
                  <a:lnTo>
                    <a:pt x="189" y="545"/>
                  </a:lnTo>
                  <a:close/>
                </a:path>
              </a:pathLst>
            </a:custGeom>
            <a:solidFill>
              <a:srgbClr val="800000">
                <a:alpha val="34000"/>
              </a:srgbClr>
            </a:solidFill>
            <a:ln w="9525">
              <a:solidFill>
                <a:schemeClr val="tx1"/>
              </a:solidFill>
              <a:round/>
              <a:headEnd/>
              <a:tailEnd/>
            </a:ln>
            <a:effectLst/>
          </p:spPr>
          <p:txBody>
            <a:bodyPr/>
            <a:lstStyle/>
            <a:p>
              <a:endParaRPr lang="fo-FO"/>
            </a:p>
          </p:txBody>
        </p:sp>
        <p:grpSp>
          <p:nvGrpSpPr>
            <p:cNvPr id="130064" name="Group 16"/>
            <p:cNvGrpSpPr>
              <a:grpSpLocks/>
            </p:cNvGrpSpPr>
            <p:nvPr/>
          </p:nvGrpSpPr>
          <p:grpSpPr bwMode="auto">
            <a:xfrm>
              <a:off x="458" y="1462"/>
              <a:ext cx="3565" cy="883"/>
              <a:chOff x="1050" y="1460"/>
              <a:chExt cx="4053" cy="1001"/>
            </a:xfrm>
          </p:grpSpPr>
          <p:sp>
            <p:nvSpPr>
              <p:cNvPr id="130065" name="Line 17"/>
              <p:cNvSpPr>
                <a:spLocks noChangeShapeType="1"/>
              </p:cNvSpPr>
              <p:nvPr/>
            </p:nvSpPr>
            <p:spPr bwMode="auto">
              <a:xfrm flipV="1">
                <a:off x="1066" y="1460"/>
                <a:ext cx="4037" cy="0"/>
              </a:xfrm>
              <a:prstGeom prst="line">
                <a:avLst/>
              </a:prstGeom>
              <a:noFill/>
              <a:ln w="9525">
                <a:solidFill>
                  <a:schemeClr val="bg1"/>
                </a:solidFill>
                <a:round/>
                <a:headEnd/>
                <a:tailEnd/>
              </a:ln>
              <a:effectLst/>
            </p:spPr>
            <p:txBody>
              <a:bodyPr/>
              <a:lstStyle/>
              <a:p>
                <a:endParaRPr lang="fo-FO"/>
              </a:p>
            </p:txBody>
          </p:sp>
          <p:sp>
            <p:nvSpPr>
              <p:cNvPr id="130066" name="Line 18"/>
              <p:cNvSpPr>
                <a:spLocks noChangeShapeType="1"/>
              </p:cNvSpPr>
              <p:nvPr/>
            </p:nvSpPr>
            <p:spPr bwMode="auto">
              <a:xfrm flipV="1">
                <a:off x="1066" y="1792"/>
                <a:ext cx="4037" cy="0"/>
              </a:xfrm>
              <a:prstGeom prst="line">
                <a:avLst/>
              </a:prstGeom>
              <a:noFill/>
              <a:ln w="9525">
                <a:solidFill>
                  <a:schemeClr val="bg1"/>
                </a:solidFill>
                <a:round/>
                <a:headEnd/>
                <a:tailEnd/>
              </a:ln>
              <a:effectLst/>
            </p:spPr>
            <p:txBody>
              <a:bodyPr/>
              <a:lstStyle/>
              <a:p>
                <a:endParaRPr lang="fo-FO"/>
              </a:p>
            </p:txBody>
          </p:sp>
          <p:sp>
            <p:nvSpPr>
              <p:cNvPr id="130067" name="Line 19"/>
              <p:cNvSpPr>
                <a:spLocks noChangeShapeType="1"/>
              </p:cNvSpPr>
              <p:nvPr/>
            </p:nvSpPr>
            <p:spPr bwMode="auto">
              <a:xfrm flipV="1">
                <a:off x="1061" y="2125"/>
                <a:ext cx="4037" cy="0"/>
              </a:xfrm>
              <a:prstGeom prst="line">
                <a:avLst/>
              </a:prstGeom>
              <a:noFill/>
              <a:ln w="9525">
                <a:solidFill>
                  <a:schemeClr val="bg1"/>
                </a:solidFill>
                <a:round/>
                <a:headEnd/>
                <a:tailEnd/>
              </a:ln>
              <a:effectLst/>
            </p:spPr>
            <p:txBody>
              <a:bodyPr/>
              <a:lstStyle/>
              <a:p>
                <a:endParaRPr lang="fo-FO"/>
              </a:p>
            </p:txBody>
          </p:sp>
          <p:sp>
            <p:nvSpPr>
              <p:cNvPr id="130068" name="Line 20"/>
              <p:cNvSpPr>
                <a:spLocks noChangeShapeType="1"/>
              </p:cNvSpPr>
              <p:nvPr/>
            </p:nvSpPr>
            <p:spPr bwMode="auto">
              <a:xfrm flipV="1">
                <a:off x="1050" y="2461"/>
                <a:ext cx="4037" cy="0"/>
              </a:xfrm>
              <a:prstGeom prst="line">
                <a:avLst/>
              </a:prstGeom>
              <a:noFill/>
              <a:ln w="9525">
                <a:solidFill>
                  <a:schemeClr val="bg1"/>
                </a:solidFill>
                <a:round/>
                <a:headEnd/>
                <a:tailEnd/>
              </a:ln>
              <a:effectLst/>
            </p:spPr>
            <p:txBody>
              <a:bodyPr/>
              <a:lstStyle/>
              <a:p>
                <a:endParaRPr lang="fo-FO"/>
              </a:p>
            </p:txBody>
          </p:sp>
        </p:grpSp>
        <p:sp>
          <p:nvSpPr>
            <p:cNvPr id="130069" name="Freeform 21"/>
            <p:cNvSpPr>
              <a:spLocks/>
            </p:cNvSpPr>
            <p:nvPr/>
          </p:nvSpPr>
          <p:spPr bwMode="auto">
            <a:xfrm>
              <a:off x="233" y="1389"/>
              <a:ext cx="3787" cy="1315"/>
            </a:xfrm>
            <a:custGeom>
              <a:avLst/>
              <a:gdLst/>
              <a:ahLst/>
              <a:cxnLst>
                <a:cxn ang="0">
                  <a:pos x="273" y="1373"/>
                </a:cxn>
                <a:cxn ang="0">
                  <a:pos x="267" y="1315"/>
                </a:cxn>
                <a:cxn ang="0">
                  <a:pos x="1882" y="1129"/>
                </a:cxn>
                <a:cxn ang="0">
                  <a:pos x="2639" y="122"/>
                </a:cxn>
                <a:cxn ang="0">
                  <a:pos x="3619" y="136"/>
                </a:cxn>
                <a:cxn ang="0">
                  <a:pos x="4299" y="1165"/>
                </a:cxn>
                <a:cxn ang="0">
                  <a:pos x="4305" y="1381"/>
                </a:cxn>
                <a:cxn ang="0">
                  <a:pos x="273" y="1373"/>
                </a:cxn>
              </a:cxnLst>
              <a:rect l="0" t="0" r="r" b="b"/>
              <a:pathLst>
                <a:path w="4305" h="1416">
                  <a:moveTo>
                    <a:pt x="273" y="1373"/>
                  </a:moveTo>
                  <a:cubicBezTo>
                    <a:pt x="335" y="1374"/>
                    <a:pt x="0" y="1356"/>
                    <a:pt x="267" y="1315"/>
                  </a:cubicBezTo>
                  <a:cubicBezTo>
                    <a:pt x="534" y="1274"/>
                    <a:pt x="1646" y="1379"/>
                    <a:pt x="1882" y="1129"/>
                  </a:cubicBezTo>
                  <a:cubicBezTo>
                    <a:pt x="2118" y="879"/>
                    <a:pt x="2240" y="244"/>
                    <a:pt x="2639" y="122"/>
                  </a:cubicBezTo>
                  <a:cubicBezTo>
                    <a:pt x="3038" y="0"/>
                    <a:pt x="3342" y="77"/>
                    <a:pt x="3619" y="136"/>
                  </a:cubicBezTo>
                  <a:cubicBezTo>
                    <a:pt x="3896" y="195"/>
                    <a:pt x="4185" y="963"/>
                    <a:pt x="4299" y="1165"/>
                  </a:cubicBezTo>
                  <a:lnTo>
                    <a:pt x="4305" y="1381"/>
                  </a:lnTo>
                  <a:cubicBezTo>
                    <a:pt x="3634" y="1416"/>
                    <a:pt x="211" y="1372"/>
                    <a:pt x="273" y="1373"/>
                  </a:cubicBezTo>
                  <a:close/>
                </a:path>
              </a:pathLst>
            </a:custGeom>
            <a:solidFill>
              <a:srgbClr val="FF0000">
                <a:alpha val="72000"/>
              </a:srgbClr>
            </a:solidFill>
            <a:ln w="9525">
              <a:solidFill>
                <a:schemeClr val="tx1"/>
              </a:solidFill>
              <a:round/>
              <a:headEnd/>
              <a:tailEnd/>
            </a:ln>
            <a:effectLst/>
          </p:spPr>
          <p:txBody>
            <a:bodyPr/>
            <a:lstStyle/>
            <a:p>
              <a:endParaRPr lang="fo-FO"/>
            </a:p>
          </p:txBody>
        </p:sp>
        <p:sp>
          <p:nvSpPr>
            <p:cNvPr id="130070" name="Freeform 22"/>
            <p:cNvSpPr>
              <a:spLocks/>
            </p:cNvSpPr>
            <p:nvPr/>
          </p:nvSpPr>
          <p:spPr bwMode="auto">
            <a:xfrm>
              <a:off x="1501" y="1174"/>
              <a:ext cx="1724" cy="1517"/>
            </a:xfrm>
            <a:custGeom>
              <a:avLst/>
              <a:gdLst/>
              <a:ahLst/>
              <a:cxnLst>
                <a:cxn ang="0">
                  <a:pos x="0" y="1719"/>
                </a:cxn>
                <a:cxn ang="0">
                  <a:pos x="1950" y="344"/>
                </a:cxn>
                <a:cxn ang="0">
                  <a:pos x="1959" y="0"/>
                </a:cxn>
                <a:cxn ang="0">
                  <a:pos x="0" y="1719"/>
                </a:cxn>
              </a:cxnLst>
              <a:rect l="0" t="0" r="r" b="b"/>
              <a:pathLst>
                <a:path w="1959" h="1719">
                  <a:moveTo>
                    <a:pt x="0" y="1719"/>
                  </a:moveTo>
                  <a:lnTo>
                    <a:pt x="1950" y="344"/>
                  </a:lnTo>
                  <a:lnTo>
                    <a:pt x="1959" y="0"/>
                  </a:lnTo>
                  <a:lnTo>
                    <a:pt x="0" y="1719"/>
                  </a:lnTo>
                  <a:close/>
                </a:path>
              </a:pathLst>
            </a:custGeom>
            <a:solidFill>
              <a:srgbClr val="FFFF00">
                <a:alpha val="88000"/>
              </a:srgbClr>
            </a:solidFill>
            <a:ln w="9525">
              <a:solidFill>
                <a:schemeClr val="tx1"/>
              </a:solidFill>
              <a:round/>
              <a:headEnd/>
              <a:tailEnd/>
            </a:ln>
            <a:effectLst/>
          </p:spPr>
          <p:txBody>
            <a:bodyPr/>
            <a:lstStyle/>
            <a:p>
              <a:endParaRPr lang="fo-FO"/>
            </a:p>
          </p:txBody>
        </p:sp>
        <p:sp>
          <p:nvSpPr>
            <p:cNvPr id="130071" name="Freeform 23"/>
            <p:cNvSpPr>
              <a:spLocks/>
            </p:cNvSpPr>
            <p:nvPr/>
          </p:nvSpPr>
          <p:spPr bwMode="auto">
            <a:xfrm>
              <a:off x="1884" y="1530"/>
              <a:ext cx="2019" cy="1152"/>
            </a:xfrm>
            <a:custGeom>
              <a:avLst/>
              <a:gdLst/>
              <a:ahLst/>
              <a:cxnLst>
                <a:cxn ang="0">
                  <a:pos x="0" y="1306"/>
                </a:cxn>
                <a:cxn ang="0">
                  <a:pos x="2291" y="399"/>
                </a:cxn>
                <a:cxn ang="0">
                  <a:pos x="2295" y="0"/>
                </a:cxn>
                <a:cxn ang="0">
                  <a:pos x="0" y="1306"/>
                </a:cxn>
              </a:cxnLst>
              <a:rect l="0" t="0" r="r" b="b"/>
              <a:pathLst>
                <a:path w="2295" h="1306">
                  <a:moveTo>
                    <a:pt x="0" y="1306"/>
                  </a:moveTo>
                  <a:lnTo>
                    <a:pt x="2291" y="399"/>
                  </a:lnTo>
                  <a:lnTo>
                    <a:pt x="2295" y="0"/>
                  </a:lnTo>
                  <a:lnTo>
                    <a:pt x="0" y="1306"/>
                  </a:lnTo>
                  <a:close/>
                </a:path>
              </a:pathLst>
            </a:custGeom>
            <a:solidFill>
              <a:schemeClr val="accent1">
                <a:alpha val="89000"/>
              </a:schemeClr>
            </a:solidFill>
            <a:ln w="9525">
              <a:solidFill>
                <a:schemeClr val="tx1"/>
              </a:solidFill>
              <a:round/>
              <a:headEnd/>
              <a:tailEnd/>
            </a:ln>
            <a:effectLst/>
          </p:spPr>
          <p:txBody>
            <a:bodyPr/>
            <a:lstStyle/>
            <a:p>
              <a:endParaRPr lang="fo-FO"/>
            </a:p>
          </p:txBody>
        </p:sp>
        <p:sp>
          <p:nvSpPr>
            <p:cNvPr id="130072" name="Freeform 24"/>
            <p:cNvSpPr>
              <a:spLocks/>
            </p:cNvSpPr>
            <p:nvPr/>
          </p:nvSpPr>
          <p:spPr bwMode="auto">
            <a:xfrm>
              <a:off x="4023" y="890"/>
              <a:ext cx="199" cy="1781"/>
            </a:xfrm>
            <a:custGeom>
              <a:avLst/>
              <a:gdLst/>
              <a:ahLst/>
              <a:cxnLst>
                <a:cxn ang="0">
                  <a:pos x="0" y="1996"/>
                </a:cxn>
                <a:cxn ang="0">
                  <a:pos x="136" y="1996"/>
                </a:cxn>
                <a:cxn ang="0">
                  <a:pos x="136" y="0"/>
                </a:cxn>
                <a:cxn ang="0">
                  <a:pos x="0" y="0"/>
                </a:cxn>
                <a:cxn ang="0">
                  <a:pos x="0" y="1996"/>
                </a:cxn>
              </a:cxnLst>
              <a:rect l="0" t="0" r="r" b="b"/>
              <a:pathLst>
                <a:path w="136" h="1996">
                  <a:moveTo>
                    <a:pt x="0" y="1996"/>
                  </a:moveTo>
                  <a:lnTo>
                    <a:pt x="136" y="1996"/>
                  </a:lnTo>
                  <a:lnTo>
                    <a:pt x="136" y="0"/>
                  </a:lnTo>
                  <a:lnTo>
                    <a:pt x="0" y="0"/>
                  </a:lnTo>
                  <a:lnTo>
                    <a:pt x="0" y="1996"/>
                  </a:lnTo>
                  <a:close/>
                </a:path>
              </a:pathLst>
            </a:custGeom>
            <a:solidFill>
              <a:srgbClr val="FF0000"/>
            </a:solidFill>
            <a:ln w="9525">
              <a:solidFill>
                <a:schemeClr val="tx1"/>
              </a:solidFill>
              <a:round/>
              <a:headEnd/>
              <a:tailEnd/>
            </a:ln>
            <a:effectLst/>
          </p:spPr>
          <p:txBody>
            <a:bodyPr/>
            <a:lstStyle/>
            <a:p>
              <a:endParaRPr lang="fo-FO"/>
            </a:p>
          </p:txBody>
        </p:sp>
        <p:sp>
          <p:nvSpPr>
            <p:cNvPr id="130073" name="Text Box 25"/>
            <p:cNvSpPr txBox="1">
              <a:spLocks noChangeArrowheads="1"/>
            </p:cNvSpPr>
            <p:nvPr/>
          </p:nvSpPr>
          <p:spPr bwMode="auto">
            <a:xfrm>
              <a:off x="3983" y="1373"/>
              <a:ext cx="276" cy="173"/>
            </a:xfrm>
            <a:prstGeom prst="rect">
              <a:avLst/>
            </a:prstGeom>
            <a:noFill/>
            <a:ln w="9525">
              <a:noFill/>
              <a:miter lim="800000"/>
              <a:headEnd/>
              <a:tailEnd/>
            </a:ln>
            <a:effectLst/>
          </p:spPr>
          <p:txBody>
            <a:bodyPr wrap="none">
              <a:spAutoFit/>
            </a:bodyPr>
            <a:lstStyle/>
            <a:p>
              <a:pPr algn="l">
                <a:buClrTx/>
                <a:buSzTx/>
                <a:buFontTx/>
                <a:buNone/>
              </a:pPr>
              <a:r>
                <a:rPr lang="fo-FO" sz="1200">
                  <a:latin typeface="Arial Black" pitchFamily="34" charset="0"/>
                </a:rPr>
                <a:t>2,0</a:t>
              </a:r>
              <a:endParaRPr lang="da-DK" sz="1200">
                <a:latin typeface="Arial Black" pitchFamily="34" charset="0"/>
              </a:endParaRPr>
            </a:p>
          </p:txBody>
        </p:sp>
        <p:sp>
          <p:nvSpPr>
            <p:cNvPr id="130074" name="Text Box 26"/>
            <p:cNvSpPr txBox="1">
              <a:spLocks noChangeArrowheads="1"/>
            </p:cNvSpPr>
            <p:nvPr/>
          </p:nvSpPr>
          <p:spPr bwMode="auto">
            <a:xfrm>
              <a:off x="3983" y="1653"/>
              <a:ext cx="276" cy="173"/>
            </a:xfrm>
            <a:prstGeom prst="rect">
              <a:avLst/>
            </a:prstGeom>
            <a:noFill/>
            <a:ln w="9525">
              <a:noFill/>
              <a:miter lim="800000"/>
              <a:headEnd/>
              <a:tailEnd/>
            </a:ln>
            <a:effectLst/>
          </p:spPr>
          <p:txBody>
            <a:bodyPr wrap="none">
              <a:spAutoFit/>
            </a:bodyPr>
            <a:lstStyle/>
            <a:p>
              <a:pPr algn="l">
                <a:buClrTx/>
                <a:buSzTx/>
                <a:buFontTx/>
                <a:buNone/>
              </a:pPr>
              <a:r>
                <a:rPr lang="fo-FO" sz="1200">
                  <a:latin typeface="Arial Black" pitchFamily="34" charset="0"/>
                </a:rPr>
                <a:t>1,5</a:t>
              </a:r>
              <a:endParaRPr lang="da-DK" sz="1200">
                <a:latin typeface="Arial Black" pitchFamily="34" charset="0"/>
              </a:endParaRPr>
            </a:p>
          </p:txBody>
        </p:sp>
        <p:sp>
          <p:nvSpPr>
            <p:cNvPr id="130075" name="Text Box 27"/>
            <p:cNvSpPr txBox="1">
              <a:spLocks noChangeArrowheads="1"/>
            </p:cNvSpPr>
            <p:nvPr/>
          </p:nvSpPr>
          <p:spPr bwMode="auto">
            <a:xfrm>
              <a:off x="3983" y="2258"/>
              <a:ext cx="276" cy="173"/>
            </a:xfrm>
            <a:prstGeom prst="rect">
              <a:avLst/>
            </a:prstGeom>
            <a:noFill/>
            <a:ln w="9525">
              <a:noFill/>
              <a:miter lim="800000"/>
              <a:headEnd/>
              <a:tailEnd/>
            </a:ln>
            <a:effectLst/>
          </p:spPr>
          <p:txBody>
            <a:bodyPr wrap="none">
              <a:spAutoFit/>
            </a:bodyPr>
            <a:lstStyle/>
            <a:p>
              <a:pPr algn="l">
                <a:buClrTx/>
                <a:buSzTx/>
                <a:buFontTx/>
                <a:buNone/>
              </a:pPr>
              <a:r>
                <a:rPr lang="fo-FO" sz="1200">
                  <a:latin typeface="Arial Black" pitchFamily="34" charset="0"/>
                </a:rPr>
                <a:t>0,5</a:t>
              </a:r>
              <a:endParaRPr lang="da-DK" sz="1200">
                <a:latin typeface="Arial Black" pitchFamily="34" charset="0"/>
              </a:endParaRPr>
            </a:p>
          </p:txBody>
        </p:sp>
        <p:sp>
          <p:nvSpPr>
            <p:cNvPr id="130076" name="Text Box 28"/>
            <p:cNvSpPr txBox="1">
              <a:spLocks noChangeArrowheads="1"/>
            </p:cNvSpPr>
            <p:nvPr/>
          </p:nvSpPr>
          <p:spPr bwMode="auto">
            <a:xfrm>
              <a:off x="3983" y="1973"/>
              <a:ext cx="276" cy="173"/>
            </a:xfrm>
            <a:prstGeom prst="rect">
              <a:avLst/>
            </a:prstGeom>
            <a:noFill/>
            <a:ln w="9525">
              <a:noFill/>
              <a:miter lim="800000"/>
              <a:headEnd/>
              <a:tailEnd/>
            </a:ln>
            <a:effectLst/>
          </p:spPr>
          <p:txBody>
            <a:bodyPr wrap="none">
              <a:spAutoFit/>
            </a:bodyPr>
            <a:lstStyle/>
            <a:p>
              <a:pPr algn="l">
                <a:buClrTx/>
                <a:buSzTx/>
                <a:buFontTx/>
                <a:buNone/>
              </a:pPr>
              <a:r>
                <a:rPr lang="fo-FO" sz="1200">
                  <a:latin typeface="Arial Black" pitchFamily="34" charset="0"/>
                </a:rPr>
                <a:t>1,0</a:t>
              </a:r>
              <a:endParaRPr lang="da-DK" sz="1200">
                <a:latin typeface="Arial Black" pitchFamily="34" charset="0"/>
              </a:endParaRPr>
            </a:p>
          </p:txBody>
        </p:sp>
        <p:sp>
          <p:nvSpPr>
            <p:cNvPr id="130077" name="Text Box 29"/>
            <p:cNvSpPr txBox="1">
              <a:spLocks noChangeArrowheads="1"/>
            </p:cNvSpPr>
            <p:nvPr/>
          </p:nvSpPr>
          <p:spPr bwMode="auto">
            <a:xfrm>
              <a:off x="3983" y="1093"/>
              <a:ext cx="276" cy="173"/>
            </a:xfrm>
            <a:prstGeom prst="rect">
              <a:avLst/>
            </a:prstGeom>
            <a:noFill/>
            <a:ln w="9525">
              <a:noFill/>
              <a:miter lim="800000"/>
              <a:headEnd/>
              <a:tailEnd/>
            </a:ln>
            <a:effectLst/>
          </p:spPr>
          <p:txBody>
            <a:bodyPr wrap="none">
              <a:spAutoFit/>
            </a:bodyPr>
            <a:lstStyle/>
            <a:p>
              <a:pPr algn="l">
                <a:buClrTx/>
                <a:buSzTx/>
                <a:buFontTx/>
                <a:buNone/>
              </a:pPr>
              <a:r>
                <a:rPr lang="fo-FO" sz="1200">
                  <a:latin typeface="Arial Black" pitchFamily="34" charset="0"/>
                </a:rPr>
                <a:t>2,5</a:t>
              </a:r>
              <a:endParaRPr lang="da-DK" sz="1200">
                <a:latin typeface="Arial Black" pitchFamily="34" charset="0"/>
              </a:endParaRPr>
            </a:p>
          </p:txBody>
        </p:sp>
        <p:sp>
          <p:nvSpPr>
            <p:cNvPr id="130078" name="Text Box 30"/>
            <p:cNvSpPr txBox="1">
              <a:spLocks noChangeArrowheads="1"/>
            </p:cNvSpPr>
            <p:nvPr/>
          </p:nvSpPr>
          <p:spPr bwMode="auto">
            <a:xfrm>
              <a:off x="3983" y="853"/>
              <a:ext cx="276" cy="173"/>
            </a:xfrm>
            <a:prstGeom prst="rect">
              <a:avLst/>
            </a:prstGeom>
            <a:noFill/>
            <a:ln w="9525">
              <a:noFill/>
              <a:miter lim="800000"/>
              <a:headEnd/>
              <a:tailEnd/>
            </a:ln>
            <a:effectLst/>
          </p:spPr>
          <p:txBody>
            <a:bodyPr wrap="none">
              <a:spAutoFit/>
            </a:bodyPr>
            <a:lstStyle/>
            <a:p>
              <a:pPr algn="l">
                <a:buClrTx/>
                <a:buSzTx/>
                <a:buFontTx/>
                <a:buNone/>
              </a:pPr>
              <a:r>
                <a:rPr lang="fo-FO" sz="1200">
                  <a:latin typeface="Arial Black" pitchFamily="34" charset="0"/>
                </a:rPr>
                <a:t>3,0</a:t>
              </a:r>
              <a:endParaRPr lang="da-DK" sz="1200">
                <a:latin typeface="Arial Black" pitchFamily="34" charset="0"/>
              </a:endParaRPr>
            </a:p>
          </p:txBody>
        </p:sp>
        <p:sp>
          <p:nvSpPr>
            <p:cNvPr id="130079" name="Text Box 31"/>
            <p:cNvSpPr txBox="1">
              <a:spLocks noChangeArrowheads="1"/>
            </p:cNvSpPr>
            <p:nvPr/>
          </p:nvSpPr>
          <p:spPr bwMode="auto">
            <a:xfrm>
              <a:off x="113" y="799"/>
              <a:ext cx="303" cy="192"/>
            </a:xfrm>
            <a:prstGeom prst="rect">
              <a:avLst/>
            </a:prstGeom>
            <a:noFill/>
            <a:ln w="9525">
              <a:noFill/>
              <a:miter lim="800000"/>
              <a:headEnd/>
              <a:tailEnd/>
            </a:ln>
            <a:effectLst/>
          </p:spPr>
          <p:txBody>
            <a:bodyPr wrap="none">
              <a:spAutoFit/>
            </a:bodyPr>
            <a:lstStyle/>
            <a:p>
              <a:pPr algn="l">
                <a:buClrTx/>
                <a:buSzTx/>
                <a:buFontTx/>
                <a:buNone/>
              </a:pPr>
              <a:r>
                <a:rPr lang="fo-FO" sz="1400">
                  <a:solidFill>
                    <a:schemeClr val="tx1"/>
                  </a:solidFill>
                  <a:latin typeface="Arial Black" pitchFamily="34" charset="0"/>
                </a:rPr>
                <a:t>cm</a:t>
              </a:r>
              <a:endParaRPr lang="da-DK" sz="1400">
                <a:solidFill>
                  <a:schemeClr val="tx1"/>
                </a:solidFill>
                <a:latin typeface="Arial Black" pitchFamily="34" charset="0"/>
              </a:endParaRPr>
            </a:p>
          </p:txBody>
        </p:sp>
        <p:sp>
          <p:nvSpPr>
            <p:cNvPr id="130081" name="Line 33"/>
            <p:cNvSpPr>
              <a:spLocks noChangeShapeType="1"/>
            </p:cNvSpPr>
            <p:nvPr/>
          </p:nvSpPr>
          <p:spPr bwMode="auto">
            <a:xfrm flipV="1">
              <a:off x="472" y="1172"/>
              <a:ext cx="3551" cy="0"/>
            </a:xfrm>
            <a:prstGeom prst="line">
              <a:avLst/>
            </a:prstGeom>
            <a:noFill/>
            <a:ln w="9525">
              <a:solidFill>
                <a:schemeClr val="bg1"/>
              </a:solidFill>
              <a:round/>
              <a:headEnd/>
              <a:tailEnd/>
            </a:ln>
            <a:effectLst/>
          </p:spPr>
          <p:txBody>
            <a:bodyPr/>
            <a:lstStyle/>
            <a:p>
              <a:endParaRPr lang="fo-FO"/>
            </a:p>
          </p:txBody>
        </p:sp>
        <p:sp>
          <p:nvSpPr>
            <p:cNvPr id="130082" name="Rectangle 34"/>
            <p:cNvSpPr>
              <a:spLocks noChangeArrowheads="1"/>
            </p:cNvSpPr>
            <p:nvPr/>
          </p:nvSpPr>
          <p:spPr bwMode="auto">
            <a:xfrm>
              <a:off x="1903" y="893"/>
              <a:ext cx="240" cy="160"/>
            </a:xfrm>
            <a:prstGeom prst="rect">
              <a:avLst/>
            </a:prstGeom>
            <a:solidFill>
              <a:srgbClr val="FF0000">
                <a:alpha val="71001"/>
              </a:srgbClr>
            </a:solidFill>
            <a:ln w="9525">
              <a:solidFill>
                <a:schemeClr val="tx1"/>
              </a:solidFill>
              <a:miter lim="800000"/>
              <a:headEnd/>
              <a:tailEnd/>
            </a:ln>
            <a:effectLst/>
          </p:spPr>
          <p:txBody>
            <a:bodyPr wrap="none" anchor="ctr"/>
            <a:lstStyle/>
            <a:p>
              <a:endParaRPr lang="fo-FO"/>
            </a:p>
          </p:txBody>
        </p:sp>
        <p:grpSp>
          <p:nvGrpSpPr>
            <p:cNvPr id="130083" name="Group 35"/>
            <p:cNvGrpSpPr>
              <a:grpSpLocks/>
            </p:cNvGrpSpPr>
            <p:nvPr/>
          </p:nvGrpSpPr>
          <p:grpSpPr bwMode="auto">
            <a:xfrm>
              <a:off x="3265" y="2880"/>
              <a:ext cx="200" cy="399"/>
              <a:chOff x="4241" y="2977"/>
              <a:chExt cx="273" cy="543"/>
            </a:xfrm>
          </p:grpSpPr>
          <p:sp>
            <p:nvSpPr>
              <p:cNvPr id="130084" name="Rectangle 36"/>
              <p:cNvSpPr>
                <a:spLocks noChangeArrowheads="1"/>
              </p:cNvSpPr>
              <p:nvPr/>
            </p:nvSpPr>
            <p:spPr bwMode="auto">
              <a:xfrm>
                <a:off x="4241" y="2977"/>
                <a:ext cx="273" cy="181"/>
              </a:xfrm>
              <a:prstGeom prst="rect">
                <a:avLst/>
              </a:prstGeom>
              <a:solidFill>
                <a:srgbClr val="800000">
                  <a:alpha val="42999"/>
                </a:srgbClr>
              </a:solidFill>
              <a:ln w="9525">
                <a:solidFill>
                  <a:schemeClr val="tx1"/>
                </a:solidFill>
                <a:miter lim="800000"/>
                <a:headEnd/>
                <a:tailEnd/>
              </a:ln>
              <a:effectLst/>
            </p:spPr>
            <p:txBody>
              <a:bodyPr wrap="none" anchor="ctr"/>
              <a:lstStyle/>
              <a:p>
                <a:endParaRPr lang="fo-FO"/>
              </a:p>
            </p:txBody>
          </p:sp>
          <p:sp>
            <p:nvSpPr>
              <p:cNvPr id="130085" name="Rectangle 37"/>
              <p:cNvSpPr>
                <a:spLocks noChangeArrowheads="1"/>
              </p:cNvSpPr>
              <p:nvPr/>
            </p:nvSpPr>
            <p:spPr bwMode="auto">
              <a:xfrm>
                <a:off x="4241" y="3158"/>
                <a:ext cx="273" cy="181"/>
              </a:xfrm>
              <a:prstGeom prst="rect">
                <a:avLst/>
              </a:prstGeom>
              <a:solidFill>
                <a:srgbClr val="FFFF00">
                  <a:alpha val="53000"/>
                </a:srgbClr>
              </a:solidFill>
              <a:ln w="9525">
                <a:solidFill>
                  <a:schemeClr val="tx1"/>
                </a:solidFill>
                <a:miter lim="800000"/>
                <a:headEnd/>
                <a:tailEnd/>
              </a:ln>
              <a:effectLst/>
            </p:spPr>
            <p:txBody>
              <a:bodyPr wrap="none" anchor="ctr"/>
              <a:lstStyle/>
              <a:p>
                <a:endParaRPr lang="fo-FO"/>
              </a:p>
            </p:txBody>
          </p:sp>
          <p:sp>
            <p:nvSpPr>
              <p:cNvPr id="130086" name="Rectangle 38"/>
              <p:cNvSpPr>
                <a:spLocks noChangeArrowheads="1"/>
              </p:cNvSpPr>
              <p:nvPr/>
            </p:nvSpPr>
            <p:spPr bwMode="auto">
              <a:xfrm>
                <a:off x="4241" y="3339"/>
                <a:ext cx="273" cy="181"/>
              </a:xfrm>
              <a:prstGeom prst="rect">
                <a:avLst/>
              </a:prstGeom>
              <a:solidFill>
                <a:schemeClr val="accent1">
                  <a:alpha val="55000"/>
                </a:schemeClr>
              </a:solidFill>
              <a:ln w="9525">
                <a:solidFill>
                  <a:schemeClr val="tx1"/>
                </a:solidFill>
                <a:miter lim="800000"/>
                <a:headEnd/>
                <a:tailEnd/>
              </a:ln>
              <a:effectLst/>
            </p:spPr>
            <p:txBody>
              <a:bodyPr wrap="none" anchor="ctr"/>
              <a:lstStyle/>
              <a:p>
                <a:endParaRPr lang="fo-FO"/>
              </a:p>
            </p:txBody>
          </p:sp>
        </p:grpSp>
        <p:sp>
          <p:nvSpPr>
            <p:cNvPr id="130087" name="Text Box 39"/>
            <p:cNvSpPr txBox="1">
              <a:spLocks noChangeArrowheads="1"/>
            </p:cNvSpPr>
            <p:nvPr/>
          </p:nvSpPr>
          <p:spPr bwMode="auto">
            <a:xfrm>
              <a:off x="3469" y="3022"/>
              <a:ext cx="340" cy="135"/>
            </a:xfrm>
            <a:prstGeom prst="rect">
              <a:avLst/>
            </a:prstGeom>
            <a:noFill/>
            <a:ln w="9525">
              <a:noFill/>
              <a:miter lim="800000"/>
              <a:headEnd/>
              <a:tailEnd/>
            </a:ln>
            <a:effectLst/>
          </p:spPr>
          <p:txBody>
            <a:bodyPr wrap="none">
              <a:spAutoFit/>
            </a:bodyPr>
            <a:lstStyle/>
            <a:p>
              <a:pPr algn="l">
                <a:buClrTx/>
                <a:buSzTx/>
                <a:buFontTx/>
                <a:buNone/>
              </a:pPr>
              <a:r>
                <a:rPr lang="fo-FO" sz="800">
                  <a:solidFill>
                    <a:srgbClr val="FF0066"/>
                  </a:solidFill>
                  <a:latin typeface="Arial Black" pitchFamily="34" charset="0"/>
                </a:rPr>
                <a:t>toskur</a:t>
              </a:r>
              <a:endParaRPr lang="da-DK" sz="800">
                <a:solidFill>
                  <a:srgbClr val="FF0066"/>
                </a:solidFill>
                <a:latin typeface="Arial Black" pitchFamily="34" charset="0"/>
              </a:endParaRPr>
            </a:p>
          </p:txBody>
        </p:sp>
        <p:sp>
          <p:nvSpPr>
            <p:cNvPr id="130088" name="Text Box 40"/>
            <p:cNvSpPr txBox="1">
              <a:spLocks noChangeArrowheads="1"/>
            </p:cNvSpPr>
            <p:nvPr/>
          </p:nvSpPr>
          <p:spPr bwMode="auto">
            <a:xfrm>
              <a:off x="3474" y="3172"/>
              <a:ext cx="280" cy="135"/>
            </a:xfrm>
            <a:prstGeom prst="rect">
              <a:avLst/>
            </a:prstGeom>
            <a:noFill/>
            <a:ln w="9525">
              <a:noFill/>
              <a:miter lim="800000"/>
              <a:headEnd/>
              <a:tailEnd/>
            </a:ln>
            <a:effectLst/>
          </p:spPr>
          <p:txBody>
            <a:bodyPr wrap="none">
              <a:spAutoFit/>
            </a:bodyPr>
            <a:lstStyle/>
            <a:p>
              <a:pPr algn="l">
                <a:buClrTx/>
                <a:buSzTx/>
                <a:buFontTx/>
                <a:buNone/>
              </a:pPr>
              <a:r>
                <a:rPr lang="fo-FO" sz="800">
                  <a:solidFill>
                    <a:srgbClr val="FF0066"/>
                  </a:solidFill>
                  <a:latin typeface="Arial Black" pitchFamily="34" charset="0"/>
                </a:rPr>
                <a:t>hýsa</a:t>
              </a:r>
              <a:endParaRPr lang="da-DK" sz="800">
                <a:solidFill>
                  <a:srgbClr val="FF0066"/>
                </a:solidFill>
                <a:latin typeface="Arial Black" pitchFamily="34" charset="0"/>
              </a:endParaRPr>
            </a:p>
          </p:txBody>
        </p:sp>
        <p:sp>
          <p:nvSpPr>
            <p:cNvPr id="130089" name="Text Box 41"/>
            <p:cNvSpPr txBox="1">
              <a:spLocks noChangeArrowheads="1"/>
            </p:cNvSpPr>
            <p:nvPr/>
          </p:nvSpPr>
          <p:spPr bwMode="auto">
            <a:xfrm>
              <a:off x="3455" y="2887"/>
              <a:ext cx="243" cy="125"/>
            </a:xfrm>
            <a:prstGeom prst="rect">
              <a:avLst/>
            </a:prstGeom>
            <a:noFill/>
            <a:ln w="9525">
              <a:noFill/>
              <a:miter lim="800000"/>
              <a:headEnd/>
              <a:tailEnd/>
            </a:ln>
            <a:effectLst/>
          </p:spPr>
          <p:txBody>
            <a:bodyPr wrap="none">
              <a:spAutoFit/>
            </a:bodyPr>
            <a:lstStyle/>
            <a:p>
              <a:pPr algn="l">
                <a:buClrTx/>
                <a:buSzTx/>
                <a:buFontTx/>
                <a:buNone/>
              </a:pPr>
              <a:r>
                <a:rPr lang="fo-FO" sz="700">
                  <a:solidFill>
                    <a:srgbClr val="FF0066"/>
                  </a:solidFill>
                  <a:latin typeface="Arial Black" pitchFamily="34" charset="0"/>
                </a:rPr>
                <a:t>upsi</a:t>
              </a:r>
              <a:endParaRPr lang="da-DK" sz="700">
                <a:solidFill>
                  <a:srgbClr val="FF0066"/>
                </a:solidFill>
                <a:latin typeface="Arial Black" pitchFamily="34" charset="0"/>
              </a:endParaRPr>
            </a:p>
          </p:txBody>
        </p:sp>
        <p:sp>
          <p:nvSpPr>
            <p:cNvPr id="130090" name="Text Box 42"/>
            <p:cNvSpPr txBox="1">
              <a:spLocks noChangeArrowheads="1"/>
            </p:cNvSpPr>
            <p:nvPr/>
          </p:nvSpPr>
          <p:spPr bwMode="auto">
            <a:xfrm>
              <a:off x="2126" y="909"/>
              <a:ext cx="1840" cy="144"/>
            </a:xfrm>
            <a:prstGeom prst="rect">
              <a:avLst/>
            </a:prstGeom>
            <a:noFill/>
            <a:ln w="9525">
              <a:noFill/>
              <a:miter lim="800000"/>
              <a:headEnd/>
              <a:tailEnd/>
            </a:ln>
            <a:effectLst/>
          </p:spPr>
          <p:txBody>
            <a:bodyPr wrap="none">
              <a:spAutoFit/>
            </a:bodyPr>
            <a:lstStyle/>
            <a:p>
              <a:pPr algn="l">
                <a:buClrTx/>
                <a:buSzTx/>
                <a:buFontTx/>
                <a:buNone/>
              </a:pPr>
              <a:r>
                <a:rPr lang="fo-FO" sz="900">
                  <a:solidFill>
                    <a:srgbClr val="FF0066"/>
                  </a:solidFill>
                  <a:latin typeface="Arial Black" pitchFamily="34" charset="0"/>
                </a:rPr>
                <a:t>Makrelstovnurin á føroyskum øki í mill. tons</a:t>
              </a:r>
              <a:endParaRPr lang="da-DK" sz="900">
                <a:solidFill>
                  <a:srgbClr val="FF0066"/>
                </a:solidFill>
                <a:latin typeface="Arial Black" pitchFamily="34" charset="0"/>
              </a:endParaRPr>
            </a:p>
          </p:txBody>
        </p:sp>
        <p:sp>
          <p:nvSpPr>
            <p:cNvPr id="130091" name="Text Box 43"/>
            <p:cNvSpPr txBox="1">
              <a:spLocks noChangeArrowheads="1"/>
            </p:cNvSpPr>
            <p:nvPr/>
          </p:nvSpPr>
          <p:spPr bwMode="auto">
            <a:xfrm>
              <a:off x="3185" y="2767"/>
              <a:ext cx="858" cy="135"/>
            </a:xfrm>
            <a:prstGeom prst="rect">
              <a:avLst/>
            </a:prstGeom>
            <a:noFill/>
            <a:ln w="9525">
              <a:noFill/>
              <a:miter lim="800000"/>
              <a:headEnd/>
              <a:tailEnd/>
            </a:ln>
            <a:effectLst/>
          </p:spPr>
          <p:txBody>
            <a:bodyPr wrap="none">
              <a:spAutoFit/>
            </a:bodyPr>
            <a:lstStyle/>
            <a:p>
              <a:pPr algn="l">
                <a:buClrTx/>
                <a:buSzTx/>
                <a:buFontTx/>
                <a:buNone/>
              </a:pPr>
              <a:r>
                <a:rPr lang="fo-FO" sz="800">
                  <a:solidFill>
                    <a:srgbClr val="FF0066"/>
                  </a:solidFill>
                  <a:latin typeface="Arial Black" pitchFamily="34" charset="0"/>
                </a:rPr>
                <a:t>Tíðarskeið fyri gýting</a:t>
              </a:r>
              <a:endParaRPr lang="da-DK" sz="800">
                <a:solidFill>
                  <a:srgbClr val="FF0066"/>
                </a:solidFill>
                <a:latin typeface="Arial Black" pitchFamily="34" charset="0"/>
              </a:endParaRPr>
            </a:p>
          </p:txBody>
        </p:sp>
        <p:sp>
          <p:nvSpPr>
            <p:cNvPr id="130093" name="Rectangle 45"/>
            <p:cNvSpPr>
              <a:spLocks noChangeArrowheads="1"/>
            </p:cNvSpPr>
            <p:nvPr/>
          </p:nvSpPr>
          <p:spPr bwMode="auto">
            <a:xfrm>
              <a:off x="592" y="1039"/>
              <a:ext cx="199" cy="133"/>
            </a:xfrm>
            <a:prstGeom prst="rect">
              <a:avLst/>
            </a:prstGeom>
            <a:solidFill>
              <a:srgbClr val="800000">
                <a:alpha val="74001"/>
              </a:srgbClr>
            </a:solidFill>
            <a:ln w="9525">
              <a:solidFill>
                <a:schemeClr val="tx1"/>
              </a:solidFill>
              <a:miter lim="800000"/>
              <a:headEnd/>
              <a:tailEnd/>
            </a:ln>
            <a:effectLst/>
          </p:spPr>
          <p:txBody>
            <a:bodyPr wrap="none" anchor="ctr"/>
            <a:lstStyle/>
            <a:p>
              <a:endParaRPr lang="fo-FO"/>
            </a:p>
          </p:txBody>
        </p:sp>
        <p:sp>
          <p:nvSpPr>
            <p:cNvPr id="130094" name="Rectangle 46"/>
            <p:cNvSpPr>
              <a:spLocks noChangeArrowheads="1"/>
            </p:cNvSpPr>
            <p:nvPr/>
          </p:nvSpPr>
          <p:spPr bwMode="auto">
            <a:xfrm>
              <a:off x="592" y="1172"/>
              <a:ext cx="199" cy="133"/>
            </a:xfrm>
            <a:prstGeom prst="rect">
              <a:avLst/>
            </a:prstGeom>
            <a:solidFill>
              <a:srgbClr val="FFFF00">
                <a:alpha val="83000"/>
              </a:srgbClr>
            </a:solidFill>
            <a:ln w="9525">
              <a:solidFill>
                <a:schemeClr val="tx1"/>
              </a:solidFill>
              <a:miter lim="800000"/>
              <a:headEnd/>
              <a:tailEnd/>
            </a:ln>
            <a:effectLst/>
          </p:spPr>
          <p:txBody>
            <a:bodyPr wrap="none" anchor="ctr"/>
            <a:lstStyle/>
            <a:p>
              <a:endParaRPr lang="fo-FO"/>
            </a:p>
          </p:txBody>
        </p:sp>
        <p:sp>
          <p:nvSpPr>
            <p:cNvPr id="130095" name="Rectangle 47"/>
            <p:cNvSpPr>
              <a:spLocks noChangeArrowheads="1"/>
            </p:cNvSpPr>
            <p:nvPr/>
          </p:nvSpPr>
          <p:spPr bwMode="auto">
            <a:xfrm>
              <a:off x="592" y="1305"/>
              <a:ext cx="199" cy="134"/>
            </a:xfrm>
            <a:prstGeom prst="rect">
              <a:avLst/>
            </a:prstGeom>
            <a:solidFill>
              <a:schemeClr val="accent1">
                <a:alpha val="83000"/>
              </a:schemeClr>
            </a:solidFill>
            <a:ln w="9525">
              <a:solidFill>
                <a:schemeClr val="tx1"/>
              </a:solidFill>
              <a:miter lim="800000"/>
              <a:headEnd/>
              <a:tailEnd/>
            </a:ln>
            <a:effectLst/>
          </p:spPr>
          <p:txBody>
            <a:bodyPr wrap="none" anchor="ctr"/>
            <a:lstStyle/>
            <a:p>
              <a:endParaRPr lang="fo-FO"/>
            </a:p>
          </p:txBody>
        </p:sp>
        <p:sp>
          <p:nvSpPr>
            <p:cNvPr id="130096" name="Text Box 48"/>
            <p:cNvSpPr txBox="1">
              <a:spLocks noChangeArrowheads="1"/>
            </p:cNvSpPr>
            <p:nvPr/>
          </p:nvSpPr>
          <p:spPr bwMode="auto">
            <a:xfrm>
              <a:off x="796" y="1181"/>
              <a:ext cx="290" cy="135"/>
            </a:xfrm>
            <a:prstGeom prst="rect">
              <a:avLst/>
            </a:prstGeom>
            <a:noFill/>
            <a:ln w="9525">
              <a:noFill/>
              <a:miter lim="800000"/>
              <a:headEnd/>
              <a:tailEnd/>
            </a:ln>
            <a:effectLst/>
          </p:spPr>
          <p:txBody>
            <a:bodyPr wrap="none">
              <a:spAutoFit/>
            </a:bodyPr>
            <a:lstStyle/>
            <a:p>
              <a:pPr algn="l">
                <a:buClrTx/>
                <a:buSzTx/>
                <a:buFontTx/>
                <a:buNone/>
              </a:pPr>
              <a:r>
                <a:rPr lang="fo-FO" sz="800">
                  <a:solidFill>
                    <a:srgbClr val="FF0066"/>
                  </a:solidFill>
                  <a:latin typeface="Arial Black" pitchFamily="34" charset="0"/>
                </a:rPr>
                <a:t>toski</a:t>
              </a:r>
              <a:endParaRPr lang="da-DK" sz="800">
                <a:solidFill>
                  <a:srgbClr val="FF0066"/>
                </a:solidFill>
                <a:latin typeface="Arial Black" pitchFamily="34" charset="0"/>
              </a:endParaRPr>
            </a:p>
          </p:txBody>
        </p:sp>
        <p:sp>
          <p:nvSpPr>
            <p:cNvPr id="130097" name="Text Box 49"/>
            <p:cNvSpPr txBox="1">
              <a:spLocks noChangeArrowheads="1"/>
            </p:cNvSpPr>
            <p:nvPr/>
          </p:nvSpPr>
          <p:spPr bwMode="auto">
            <a:xfrm>
              <a:off x="800" y="1332"/>
              <a:ext cx="280" cy="135"/>
            </a:xfrm>
            <a:prstGeom prst="rect">
              <a:avLst/>
            </a:prstGeom>
            <a:noFill/>
            <a:ln w="9525">
              <a:noFill/>
              <a:miter lim="800000"/>
              <a:headEnd/>
              <a:tailEnd/>
            </a:ln>
            <a:effectLst/>
          </p:spPr>
          <p:txBody>
            <a:bodyPr wrap="none">
              <a:spAutoFit/>
            </a:bodyPr>
            <a:lstStyle/>
            <a:p>
              <a:pPr algn="l">
                <a:buClrTx/>
                <a:buSzTx/>
                <a:buFontTx/>
                <a:buNone/>
              </a:pPr>
              <a:r>
                <a:rPr lang="fo-FO" sz="800">
                  <a:solidFill>
                    <a:srgbClr val="FF0066"/>
                  </a:solidFill>
                  <a:latin typeface="Arial Black" pitchFamily="34" charset="0"/>
                </a:rPr>
                <a:t>hýsu</a:t>
              </a:r>
              <a:endParaRPr lang="da-DK" sz="800">
                <a:solidFill>
                  <a:srgbClr val="FF0066"/>
                </a:solidFill>
                <a:latin typeface="Arial Black" pitchFamily="34" charset="0"/>
              </a:endParaRPr>
            </a:p>
          </p:txBody>
        </p:sp>
        <p:sp>
          <p:nvSpPr>
            <p:cNvPr id="130098" name="Text Box 50"/>
            <p:cNvSpPr txBox="1">
              <a:spLocks noChangeArrowheads="1"/>
            </p:cNvSpPr>
            <p:nvPr/>
          </p:nvSpPr>
          <p:spPr bwMode="auto">
            <a:xfrm>
              <a:off x="805" y="1046"/>
              <a:ext cx="261" cy="125"/>
            </a:xfrm>
            <a:prstGeom prst="rect">
              <a:avLst/>
            </a:prstGeom>
            <a:noFill/>
            <a:ln w="9525">
              <a:noFill/>
              <a:miter lim="800000"/>
              <a:headEnd/>
              <a:tailEnd/>
            </a:ln>
            <a:effectLst/>
          </p:spPr>
          <p:txBody>
            <a:bodyPr wrap="none">
              <a:spAutoFit/>
            </a:bodyPr>
            <a:lstStyle/>
            <a:p>
              <a:pPr algn="l">
                <a:buClrTx/>
                <a:buSzTx/>
                <a:buFontTx/>
                <a:buNone/>
              </a:pPr>
              <a:r>
                <a:rPr lang="fo-FO" sz="700">
                  <a:solidFill>
                    <a:srgbClr val="FF0066"/>
                  </a:solidFill>
                  <a:latin typeface="Arial Black" pitchFamily="34" charset="0"/>
                </a:rPr>
                <a:t>upsa</a:t>
              </a:r>
              <a:endParaRPr lang="da-DK" sz="700">
                <a:solidFill>
                  <a:srgbClr val="FF0066"/>
                </a:solidFill>
                <a:latin typeface="Arial Black" pitchFamily="34" charset="0"/>
              </a:endParaRPr>
            </a:p>
          </p:txBody>
        </p:sp>
        <p:sp>
          <p:nvSpPr>
            <p:cNvPr id="130099" name="Text Box 51"/>
            <p:cNvSpPr txBox="1">
              <a:spLocks noChangeArrowheads="1"/>
            </p:cNvSpPr>
            <p:nvPr/>
          </p:nvSpPr>
          <p:spPr bwMode="auto">
            <a:xfrm>
              <a:off x="512" y="926"/>
              <a:ext cx="707" cy="135"/>
            </a:xfrm>
            <a:prstGeom prst="rect">
              <a:avLst/>
            </a:prstGeom>
            <a:noFill/>
            <a:ln w="9525">
              <a:noFill/>
              <a:miter lim="800000"/>
              <a:headEnd/>
              <a:tailEnd/>
            </a:ln>
            <a:effectLst/>
          </p:spPr>
          <p:txBody>
            <a:bodyPr wrap="none">
              <a:spAutoFit/>
            </a:bodyPr>
            <a:lstStyle/>
            <a:p>
              <a:pPr algn="l">
                <a:buClrTx/>
                <a:buSzTx/>
                <a:buFontTx/>
                <a:buNone/>
              </a:pPr>
              <a:r>
                <a:rPr lang="fo-FO" sz="800">
                  <a:solidFill>
                    <a:srgbClr val="FF0066"/>
                  </a:solidFill>
                  <a:latin typeface="Arial Black" pitchFamily="34" charset="0"/>
                </a:rPr>
                <a:t>Yngulvøkstur hjá</a:t>
              </a:r>
              <a:endParaRPr lang="da-DK" sz="800">
                <a:solidFill>
                  <a:srgbClr val="FF0066"/>
                </a:solidFill>
                <a:latin typeface="Arial Black" pitchFamily="34" charset="0"/>
              </a:endParaRPr>
            </a:p>
          </p:txBody>
        </p:sp>
        <p:sp>
          <p:nvSpPr>
            <p:cNvPr id="130108" name="Text Box 60"/>
            <p:cNvSpPr txBox="1">
              <a:spLocks noChangeArrowheads="1"/>
            </p:cNvSpPr>
            <p:nvPr/>
          </p:nvSpPr>
          <p:spPr bwMode="auto">
            <a:xfrm rot="-2394659">
              <a:off x="2562" y="1434"/>
              <a:ext cx="710" cy="154"/>
            </a:xfrm>
            <a:prstGeom prst="rect">
              <a:avLst/>
            </a:prstGeom>
            <a:noFill/>
            <a:ln w="9525">
              <a:noFill/>
              <a:miter lim="800000"/>
              <a:headEnd/>
              <a:tailEnd/>
            </a:ln>
            <a:effectLst/>
          </p:spPr>
          <p:txBody>
            <a:bodyPr wrap="none">
              <a:spAutoFit/>
            </a:bodyPr>
            <a:lstStyle/>
            <a:p>
              <a:r>
                <a:rPr lang="fo-FO" sz="1000">
                  <a:solidFill>
                    <a:srgbClr val="FF6600"/>
                  </a:solidFill>
                  <a:latin typeface="Arial Black" pitchFamily="34" charset="0"/>
                </a:rPr>
                <a:t>støddarspenn</a:t>
              </a:r>
              <a:endParaRPr lang="da-DK" sz="1000">
                <a:solidFill>
                  <a:srgbClr val="FF6600"/>
                </a:solidFill>
                <a:latin typeface="Arial Black" pitchFamily="34" charset="0"/>
              </a:endParaRPr>
            </a:p>
          </p:txBody>
        </p:sp>
        <p:sp>
          <p:nvSpPr>
            <p:cNvPr id="130107" name="Text Box 59"/>
            <p:cNvSpPr txBox="1">
              <a:spLocks noChangeArrowheads="1"/>
            </p:cNvSpPr>
            <p:nvPr/>
          </p:nvSpPr>
          <p:spPr bwMode="auto">
            <a:xfrm rot="-1539427">
              <a:off x="3124" y="1811"/>
              <a:ext cx="710" cy="154"/>
            </a:xfrm>
            <a:prstGeom prst="rect">
              <a:avLst/>
            </a:prstGeom>
            <a:noFill/>
            <a:ln w="9525">
              <a:noFill/>
              <a:miter lim="800000"/>
              <a:headEnd/>
              <a:tailEnd/>
            </a:ln>
            <a:effectLst/>
          </p:spPr>
          <p:txBody>
            <a:bodyPr wrap="none">
              <a:spAutoFit/>
            </a:bodyPr>
            <a:lstStyle/>
            <a:p>
              <a:r>
                <a:rPr lang="fo-FO" sz="1000">
                  <a:solidFill>
                    <a:srgbClr val="99FF99"/>
                  </a:solidFill>
                  <a:latin typeface="Arial Black" pitchFamily="34" charset="0"/>
                </a:rPr>
                <a:t>støddarspenn</a:t>
              </a:r>
              <a:endParaRPr lang="da-DK" sz="1000">
                <a:solidFill>
                  <a:srgbClr val="99FF99"/>
                </a:solidFill>
                <a:latin typeface="Arial Black" pitchFamily="34" charset="0"/>
              </a:endParaRPr>
            </a:p>
          </p:txBody>
        </p:sp>
        <p:sp>
          <p:nvSpPr>
            <p:cNvPr id="130092" name="Freeform 44"/>
            <p:cNvSpPr>
              <a:spLocks/>
            </p:cNvSpPr>
            <p:nvPr/>
          </p:nvSpPr>
          <p:spPr bwMode="auto">
            <a:xfrm>
              <a:off x="1247" y="1573"/>
              <a:ext cx="1732" cy="1141"/>
            </a:xfrm>
            <a:custGeom>
              <a:avLst/>
              <a:gdLst/>
              <a:ahLst/>
              <a:cxnLst>
                <a:cxn ang="0">
                  <a:pos x="0" y="1293"/>
                </a:cxn>
                <a:cxn ang="0">
                  <a:pos x="1951" y="376"/>
                </a:cxn>
                <a:cxn ang="0">
                  <a:pos x="1969" y="0"/>
                </a:cxn>
                <a:cxn ang="0">
                  <a:pos x="0" y="1293"/>
                </a:cxn>
              </a:cxnLst>
              <a:rect l="0" t="0" r="r" b="b"/>
              <a:pathLst>
                <a:path w="1969" h="1293">
                  <a:moveTo>
                    <a:pt x="0" y="1293"/>
                  </a:moveTo>
                  <a:lnTo>
                    <a:pt x="1951" y="376"/>
                  </a:lnTo>
                  <a:lnTo>
                    <a:pt x="1969" y="0"/>
                  </a:lnTo>
                  <a:lnTo>
                    <a:pt x="0" y="1293"/>
                  </a:lnTo>
                  <a:close/>
                </a:path>
              </a:pathLst>
            </a:custGeom>
            <a:solidFill>
              <a:srgbClr val="800000">
                <a:alpha val="80000"/>
              </a:srgbClr>
            </a:solidFill>
            <a:ln w="9525">
              <a:solidFill>
                <a:schemeClr val="tx1"/>
              </a:solidFill>
              <a:round/>
              <a:headEnd/>
              <a:tailEnd/>
            </a:ln>
            <a:effectLst/>
          </p:spPr>
          <p:txBody>
            <a:bodyPr/>
            <a:lstStyle/>
            <a:p>
              <a:endParaRPr lang="fo-FO"/>
            </a:p>
          </p:txBody>
        </p:sp>
        <p:sp>
          <p:nvSpPr>
            <p:cNvPr id="130109" name="Text Box 61"/>
            <p:cNvSpPr txBox="1">
              <a:spLocks noChangeArrowheads="1"/>
            </p:cNvSpPr>
            <p:nvPr/>
          </p:nvSpPr>
          <p:spPr bwMode="auto">
            <a:xfrm rot="-1539427">
              <a:off x="2245" y="1842"/>
              <a:ext cx="710" cy="154"/>
            </a:xfrm>
            <a:prstGeom prst="rect">
              <a:avLst/>
            </a:prstGeom>
            <a:noFill/>
            <a:ln w="9525">
              <a:noFill/>
              <a:miter lim="800000"/>
              <a:headEnd/>
              <a:tailEnd/>
            </a:ln>
            <a:effectLst/>
          </p:spPr>
          <p:txBody>
            <a:bodyPr wrap="none">
              <a:spAutoFit/>
            </a:bodyPr>
            <a:lstStyle/>
            <a:p>
              <a:r>
                <a:rPr lang="fo-FO" sz="1000">
                  <a:solidFill>
                    <a:srgbClr val="FF6600"/>
                  </a:solidFill>
                  <a:latin typeface="Arial Black" pitchFamily="34" charset="0"/>
                </a:rPr>
                <a:t>støddarspenn</a:t>
              </a:r>
              <a:endParaRPr lang="da-DK" sz="1000">
                <a:solidFill>
                  <a:srgbClr val="FF6600"/>
                </a:solidFill>
                <a:latin typeface="Arial Black" pitchFamily="34" charset="0"/>
              </a:endParaRPr>
            </a:p>
          </p:txBody>
        </p:sp>
      </p:grpSp>
      <p:sp>
        <p:nvSpPr>
          <p:cNvPr id="130111" name="Text Box 63"/>
          <p:cNvSpPr txBox="1">
            <a:spLocks noChangeArrowheads="1"/>
          </p:cNvSpPr>
          <p:nvPr/>
        </p:nvSpPr>
        <p:spPr bwMode="auto">
          <a:xfrm>
            <a:off x="6804025" y="5689600"/>
            <a:ext cx="738188" cy="336550"/>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FFFFF"/>
                </a:solidFill>
                <a:latin typeface="Arial Black" pitchFamily="34" charset="0"/>
              </a:rPr>
              <a:t>Eru uml. </a:t>
            </a:r>
          </a:p>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FFFFF"/>
                </a:solidFill>
                <a:latin typeface="Arial Black" pitchFamily="34" charset="0"/>
              </a:rPr>
              <a:t>9-11 cm</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ladsholder til dato 1"/>
          <p:cNvSpPr>
            <a:spLocks noGrp="1"/>
          </p:cNvSpPr>
          <p:nvPr>
            <p:ph type="dt" idx="10"/>
          </p:nvPr>
        </p:nvSpPr>
        <p:spPr/>
        <p:txBody>
          <a:bodyPr/>
          <a:lstStyle/>
          <a:p>
            <a:r>
              <a:rPr lang="fo-FO" smtClean="0"/>
              <a:t>17-08-2009</a:t>
            </a:r>
            <a:endParaRPr lang="en-US"/>
          </a:p>
        </p:txBody>
      </p:sp>
      <p:pic>
        <p:nvPicPr>
          <p:cNvPr id="136196" name="Picture 4" descr="sodd_makrel"/>
          <p:cNvPicPr>
            <a:picLocks noChangeAspect="1" noChangeArrowheads="1"/>
          </p:cNvPicPr>
          <p:nvPr/>
        </p:nvPicPr>
        <p:blipFill>
          <a:blip r:embed="rId3" cstate="print"/>
          <a:srcRect/>
          <a:stretch>
            <a:fillRect/>
          </a:stretch>
        </p:blipFill>
        <p:spPr bwMode="auto">
          <a:xfrm>
            <a:off x="395288" y="1822450"/>
            <a:ext cx="1809750" cy="4270375"/>
          </a:xfrm>
          <a:prstGeom prst="rect">
            <a:avLst/>
          </a:prstGeom>
          <a:noFill/>
        </p:spPr>
      </p:pic>
      <p:pic>
        <p:nvPicPr>
          <p:cNvPr id="136252" name="Picture 60"/>
          <p:cNvPicPr>
            <a:picLocks noChangeAspect="1" noChangeArrowheads="1"/>
          </p:cNvPicPr>
          <p:nvPr/>
        </p:nvPicPr>
        <p:blipFill>
          <a:blip r:embed="rId4" cstate="print"/>
          <a:srcRect/>
          <a:stretch>
            <a:fillRect/>
          </a:stretch>
        </p:blipFill>
        <p:spPr bwMode="auto">
          <a:xfrm>
            <a:off x="2105025" y="2924175"/>
            <a:ext cx="923925" cy="3057525"/>
          </a:xfrm>
          <a:prstGeom prst="rect">
            <a:avLst/>
          </a:prstGeom>
          <a:noFill/>
          <a:ln w="9525">
            <a:noFill/>
            <a:miter lim="800000"/>
            <a:headEnd/>
            <a:tailEnd/>
          </a:ln>
        </p:spPr>
      </p:pic>
      <p:sp>
        <p:nvSpPr>
          <p:cNvPr id="136253" name="Text Box 61"/>
          <p:cNvSpPr txBox="1">
            <a:spLocks noChangeArrowheads="1"/>
          </p:cNvSpPr>
          <p:nvPr/>
        </p:nvSpPr>
        <p:spPr bwMode="auto">
          <a:xfrm>
            <a:off x="323850" y="5949950"/>
            <a:ext cx="1833563" cy="581025"/>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9176D"/>
                </a:solidFill>
                <a:latin typeface="Arial Black" pitchFamily="34" charset="0"/>
              </a:rPr>
              <a:t>Støddar tabell</a:t>
            </a:r>
          </a:p>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9176D"/>
                </a:solidFill>
                <a:latin typeface="Arial Black" pitchFamily="34" charset="0"/>
              </a:rPr>
              <a:t>Kelda:</a:t>
            </a:r>
          </a:p>
          <a:p>
            <a:pPr algn="l">
              <a:buClr>
                <a:srgbClr val="F9176D"/>
              </a:buClr>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9176D"/>
                </a:solidFill>
                <a:latin typeface="Arial Black" pitchFamily="34" charset="0"/>
              </a:rPr>
              <a:t> ICES WGWIDE RAPORT 2008</a:t>
            </a:r>
          </a:p>
          <a:p>
            <a:pPr algn="l">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o-FO" sz="800">
              <a:solidFill>
                <a:srgbClr val="F9176D"/>
              </a:solidFill>
              <a:latin typeface="Arial Black" pitchFamily="34" charset="0"/>
            </a:endParaRPr>
          </a:p>
        </p:txBody>
      </p:sp>
      <p:grpSp>
        <p:nvGrpSpPr>
          <p:cNvPr id="136269" name="Group 77"/>
          <p:cNvGrpSpPr>
            <a:grpSpLocks/>
          </p:cNvGrpSpPr>
          <p:nvPr/>
        </p:nvGrpSpPr>
        <p:grpSpPr bwMode="auto">
          <a:xfrm>
            <a:off x="3563938" y="1557338"/>
            <a:ext cx="4824412" cy="2989262"/>
            <a:chOff x="2245" y="981"/>
            <a:chExt cx="3039" cy="1883"/>
          </a:xfrm>
        </p:grpSpPr>
        <p:pic>
          <p:nvPicPr>
            <p:cNvPr id="136197" name="Picture 5" descr="longd_a_tid_makrelur_etur"/>
            <p:cNvPicPr>
              <a:picLocks noChangeAspect="1" noChangeArrowheads="1"/>
            </p:cNvPicPr>
            <p:nvPr/>
          </p:nvPicPr>
          <p:blipFill>
            <a:blip r:embed="rId5" cstate="print"/>
            <a:srcRect/>
            <a:stretch>
              <a:fillRect/>
            </a:stretch>
          </p:blipFill>
          <p:spPr bwMode="auto">
            <a:xfrm>
              <a:off x="2245" y="981"/>
              <a:ext cx="3016" cy="1883"/>
            </a:xfrm>
            <a:prstGeom prst="rect">
              <a:avLst/>
            </a:prstGeom>
            <a:noFill/>
          </p:spPr>
        </p:pic>
        <p:sp>
          <p:nvSpPr>
            <p:cNvPr id="136254" name="Oval 62"/>
            <p:cNvSpPr>
              <a:spLocks noChangeArrowheads="1"/>
            </p:cNvSpPr>
            <p:nvPr/>
          </p:nvSpPr>
          <p:spPr bwMode="auto">
            <a:xfrm rot="-1002964">
              <a:off x="2608" y="1682"/>
              <a:ext cx="949" cy="347"/>
            </a:xfrm>
            <a:prstGeom prst="ellipse">
              <a:avLst/>
            </a:prstGeom>
            <a:noFill/>
            <a:ln w="25400">
              <a:solidFill>
                <a:srgbClr val="00FF00"/>
              </a:solidFill>
              <a:round/>
              <a:headEnd/>
              <a:tailEnd/>
            </a:ln>
            <a:effectLst/>
          </p:spPr>
          <p:txBody>
            <a:bodyPr wrap="none" anchor="ctr"/>
            <a:lstStyle/>
            <a:p>
              <a:endParaRPr lang="fo-FO"/>
            </a:p>
          </p:txBody>
        </p:sp>
        <p:sp>
          <p:nvSpPr>
            <p:cNvPr id="136255" name="Oval 63"/>
            <p:cNvSpPr>
              <a:spLocks noChangeArrowheads="1"/>
            </p:cNvSpPr>
            <p:nvPr/>
          </p:nvSpPr>
          <p:spPr bwMode="auto">
            <a:xfrm rot="-727431">
              <a:off x="3498" y="1472"/>
              <a:ext cx="911" cy="347"/>
            </a:xfrm>
            <a:prstGeom prst="ellipse">
              <a:avLst/>
            </a:prstGeom>
            <a:noFill/>
            <a:ln w="25400">
              <a:solidFill>
                <a:srgbClr val="00FF00"/>
              </a:solidFill>
              <a:round/>
              <a:headEnd/>
              <a:tailEnd/>
            </a:ln>
            <a:effectLst/>
          </p:spPr>
          <p:txBody>
            <a:bodyPr wrap="none" anchor="ctr"/>
            <a:lstStyle/>
            <a:p>
              <a:endParaRPr lang="fo-FO"/>
            </a:p>
          </p:txBody>
        </p:sp>
        <p:sp>
          <p:nvSpPr>
            <p:cNvPr id="136256" name="Oval 64"/>
            <p:cNvSpPr>
              <a:spLocks noChangeArrowheads="1"/>
            </p:cNvSpPr>
            <p:nvPr/>
          </p:nvSpPr>
          <p:spPr bwMode="auto">
            <a:xfrm rot="-284522">
              <a:off x="4373" y="1377"/>
              <a:ext cx="911" cy="347"/>
            </a:xfrm>
            <a:prstGeom prst="ellipse">
              <a:avLst/>
            </a:prstGeom>
            <a:noFill/>
            <a:ln w="25400">
              <a:solidFill>
                <a:srgbClr val="00FF00"/>
              </a:solidFill>
              <a:round/>
              <a:headEnd/>
              <a:tailEnd/>
            </a:ln>
            <a:effectLst/>
          </p:spPr>
          <p:txBody>
            <a:bodyPr wrap="none" anchor="ctr"/>
            <a:lstStyle/>
            <a:p>
              <a:endParaRPr lang="fo-FO"/>
            </a:p>
          </p:txBody>
        </p:sp>
        <p:sp>
          <p:nvSpPr>
            <p:cNvPr id="136258" name="Line 66"/>
            <p:cNvSpPr>
              <a:spLocks noChangeShapeType="1"/>
            </p:cNvSpPr>
            <p:nvPr/>
          </p:nvSpPr>
          <p:spPr bwMode="auto">
            <a:xfrm flipH="1" flipV="1">
              <a:off x="3309" y="1978"/>
              <a:ext cx="683" cy="190"/>
            </a:xfrm>
            <a:prstGeom prst="line">
              <a:avLst/>
            </a:prstGeom>
            <a:noFill/>
            <a:ln w="25400">
              <a:solidFill>
                <a:srgbClr val="00FF00"/>
              </a:solidFill>
              <a:round/>
              <a:headEnd/>
              <a:tailEnd type="triangle" w="med" len="med"/>
            </a:ln>
            <a:effectLst/>
          </p:spPr>
          <p:txBody>
            <a:bodyPr/>
            <a:lstStyle/>
            <a:p>
              <a:endParaRPr lang="fo-FO"/>
            </a:p>
          </p:txBody>
        </p:sp>
        <p:sp>
          <p:nvSpPr>
            <p:cNvPr id="136259" name="Line 67"/>
            <p:cNvSpPr>
              <a:spLocks noChangeShapeType="1"/>
            </p:cNvSpPr>
            <p:nvPr/>
          </p:nvSpPr>
          <p:spPr bwMode="auto">
            <a:xfrm flipV="1">
              <a:off x="3992" y="1820"/>
              <a:ext cx="39" cy="348"/>
            </a:xfrm>
            <a:prstGeom prst="line">
              <a:avLst/>
            </a:prstGeom>
            <a:noFill/>
            <a:ln w="25400">
              <a:solidFill>
                <a:srgbClr val="00FF00"/>
              </a:solidFill>
              <a:round/>
              <a:headEnd/>
              <a:tailEnd type="triangle" w="med" len="med"/>
            </a:ln>
            <a:effectLst/>
          </p:spPr>
          <p:txBody>
            <a:bodyPr/>
            <a:lstStyle/>
            <a:p>
              <a:endParaRPr lang="fo-FO"/>
            </a:p>
          </p:txBody>
        </p:sp>
        <p:sp>
          <p:nvSpPr>
            <p:cNvPr id="136260" name="Line 68"/>
            <p:cNvSpPr>
              <a:spLocks noChangeShapeType="1"/>
            </p:cNvSpPr>
            <p:nvPr/>
          </p:nvSpPr>
          <p:spPr bwMode="auto">
            <a:xfrm flipV="1">
              <a:off x="3992" y="1725"/>
              <a:ext cx="646" cy="443"/>
            </a:xfrm>
            <a:prstGeom prst="line">
              <a:avLst/>
            </a:prstGeom>
            <a:noFill/>
            <a:ln w="25400">
              <a:solidFill>
                <a:srgbClr val="00FF00"/>
              </a:solidFill>
              <a:round/>
              <a:headEnd/>
              <a:tailEnd type="triangle" w="med" len="med"/>
            </a:ln>
            <a:effectLst/>
          </p:spPr>
          <p:txBody>
            <a:bodyPr/>
            <a:lstStyle/>
            <a:p>
              <a:endParaRPr lang="fo-FO"/>
            </a:p>
          </p:txBody>
        </p:sp>
        <p:sp>
          <p:nvSpPr>
            <p:cNvPr id="136261" name="Text Box 69"/>
            <p:cNvSpPr txBox="1">
              <a:spLocks noChangeArrowheads="1"/>
            </p:cNvSpPr>
            <p:nvPr/>
          </p:nvSpPr>
          <p:spPr bwMode="auto">
            <a:xfrm rot="-645406">
              <a:off x="2880" y="1476"/>
              <a:ext cx="305" cy="212"/>
            </a:xfrm>
            <a:prstGeom prst="rect">
              <a:avLst/>
            </a:prstGeom>
            <a:noFill/>
            <a:ln w="9525">
              <a:noFill/>
              <a:miter lim="800000"/>
              <a:headEnd/>
              <a:tailEnd/>
            </a:ln>
            <a:effectLst/>
          </p:spPr>
          <p:txBody>
            <a:bodyPr wrap="none">
              <a:spAutoFit/>
            </a:bodyPr>
            <a:lstStyle/>
            <a:p>
              <a:r>
                <a:rPr lang="fo-FO" sz="1600">
                  <a:solidFill>
                    <a:srgbClr val="66FF33"/>
                  </a:solidFill>
                </a:rPr>
                <a:t>1/3</a:t>
              </a:r>
              <a:endParaRPr lang="da-DK" sz="1600">
                <a:solidFill>
                  <a:srgbClr val="66FF33"/>
                </a:solidFill>
              </a:endParaRPr>
            </a:p>
          </p:txBody>
        </p:sp>
        <p:sp>
          <p:nvSpPr>
            <p:cNvPr id="136262" name="Text Box 70"/>
            <p:cNvSpPr txBox="1">
              <a:spLocks noChangeArrowheads="1"/>
            </p:cNvSpPr>
            <p:nvPr/>
          </p:nvSpPr>
          <p:spPr bwMode="auto">
            <a:xfrm rot="-645406">
              <a:off x="3715" y="1255"/>
              <a:ext cx="305" cy="212"/>
            </a:xfrm>
            <a:prstGeom prst="rect">
              <a:avLst/>
            </a:prstGeom>
            <a:noFill/>
            <a:ln w="9525">
              <a:noFill/>
              <a:miter lim="800000"/>
              <a:headEnd/>
              <a:tailEnd/>
            </a:ln>
            <a:effectLst/>
          </p:spPr>
          <p:txBody>
            <a:bodyPr wrap="none">
              <a:spAutoFit/>
            </a:bodyPr>
            <a:lstStyle/>
            <a:p>
              <a:r>
                <a:rPr lang="fo-FO" sz="1600">
                  <a:solidFill>
                    <a:srgbClr val="66FF33"/>
                  </a:solidFill>
                </a:rPr>
                <a:t>1/3</a:t>
              </a:r>
              <a:endParaRPr lang="da-DK" sz="1600">
                <a:solidFill>
                  <a:srgbClr val="66FF33"/>
                </a:solidFill>
              </a:endParaRPr>
            </a:p>
          </p:txBody>
        </p:sp>
        <p:sp>
          <p:nvSpPr>
            <p:cNvPr id="136263" name="Text Box 71"/>
            <p:cNvSpPr txBox="1">
              <a:spLocks noChangeArrowheads="1"/>
            </p:cNvSpPr>
            <p:nvPr/>
          </p:nvSpPr>
          <p:spPr bwMode="auto">
            <a:xfrm rot="-143828">
              <a:off x="4700" y="1162"/>
              <a:ext cx="305" cy="212"/>
            </a:xfrm>
            <a:prstGeom prst="rect">
              <a:avLst/>
            </a:prstGeom>
            <a:noFill/>
            <a:ln w="9525">
              <a:noFill/>
              <a:miter lim="800000"/>
              <a:headEnd/>
              <a:tailEnd/>
            </a:ln>
            <a:effectLst/>
          </p:spPr>
          <p:txBody>
            <a:bodyPr wrap="none">
              <a:spAutoFit/>
            </a:bodyPr>
            <a:lstStyle/>
            <a:p>
              <a:r>
                <a:rPr lang="fo-FO" sz="1600">
                  <a:solidFill>
                    <a:srgbClr val="66FF33"/>
                  </a:solidFill>
                </a:rPr>
                <a:t>1/3</a:t>
              </a:r>
              <a:endParaRPr lang="da-DK" sz="1600">
                <a:solidFill>
                  <a:srgbClr val="66FF33"/>
                </a:solidFill>
              </a:endParaRPr>
            </a:p>
          </p:txBody>
        </p:sp>
      </p:grpSp>
      <p:sp>
        <p:nvSpPr>
          <p:cNvPr id="136264" name="Rectangle 72"/>
          <p:cNvSpPr>
            <a:spLocks noChangeArrowheads="1"/>
          </p:cNvSpPr>
          <p:nvPr/>
        </p:nvSpPr>
        <p:spPr bwMode="auto">
          <a:xfrm>
            <a:off x="152400" y="549275"/>
            <a:ext cx="8839200" cy="6477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400">
                <a:solidFill>
                  <a:srgbClr val="FF0066"/>
                </a:solidFill>
                <a:latin typeface="Arial Black" pitchFamily="34" charset="0"/>
              </a:rPr>
              <a:t>Makrelur er av allar kvikastu fiskum á okkara leiðum, so spurningurin er um ikki yngulin hjá hýsu, tosk og upsa er møguligt offur fyri øllum støddum á makreli</a:t>
            </a:r>
          </a:p>
        </p:txBody>
      </p:sp>
      <p:sp>
        <p:nvSpPr>
          <p:cNvPr id="136265" name="Rectangle 73"/>
          <p:cNvSpPr>
            <a:spLocks noChangeArrowheads="1"/>
          </p:cNvSpPr>
          <p:nvPr/>
        </p:nvSpPr>
        <p:spPr bwMode="auto">
          <a:xfrm>
            <a:off x="179388" y="1268413"/>
            <a:ext cx="8839200" cy="503237"/>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400">
                <a:solidFill>
                  <a:srgbClr val="FF0066"/>
                </a:solidFill>
                <a:latin typeface="Arial Black" pitchFamily="34" charset="0"/>
              </a:rPr>
              <a:t>Um vit taka útgangstøði í upplýsingunum úr Íslandi, har makrelur lættliga tekur gagnfisk, ið er 1/3 av longdini á makrelinum</a:t>
            </a:r>
          </a:p>
        </p:txBody>
      </p:sp>
      <p:sp>
        <p:nvSpPr>
          <p:cNvPr id="136266" name="Rectangle 74"/>
          <p:cNvSpPr>
            <a:spLocks noChangeArrowheads="1"/>
          </p:cNvSpPr>
          <p:nvPr/>
        </p:nvSpPr>
        <p:spPr bwMode="auto">
          <a:xfrm>
            <a:off x="2268538" y="2565400"/>
            <a:ext cx="576262" cy="358775"/>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400">
                <a:solidFill>
                  <a:srgbClr val="FF0066"/>
                </a:solidFill>
                <a:latin typeface="Arial Black" pitchFamily="34" charset="0"/>
              </a:rPr>
              <a:t>1/3</a:t>
            </a:r>
          </a:p>
        </p:txBody>
      </p:sp>
      <p:pic>
        <p:nvPicPr>
          <p:cNvPr id="136267" name="Picture 75"/>
          <p:cNvPicPr>
            <a:picLocks noChangeAspect="1" noChangeArrowheads="1"/>
          </p:cNvPicPr>
          <p:nvPr/>
        </p:nvPicPr>
        <p:blipFill>
          <a:blip r:embed="rId6" cstate="print"/>
          <a:srcRect/>
          <a:stretch>
            <a:fillRect/>
          </a:stretch>
        </p:blipFill>
        <p:spPr bwMode="auto">
          <a:xfrm>
            <a:off x="5219700" y="4076700"/>
            <a:ext cx="3708400" cy="2324100"/>
          </a:xfrm>
          <a:prstGeom prst="rect">
            <a:avLst/>
          </a:prstGeom>
          <a:noFill/>
          <a:ln w="9525">
            <a:noFill/>
            <a:miter lim="800000"/>
            <a:headEnd/>
            <a:tailEnd/>
          </a:ln>
        </p:spPr>
      </p:pic>
      <p:sp>
        <p:nvSpPr>
          <p:cNvPr id="136270" name="Text Box 78"/>
          <p:cNvSpPr txBox="1">
            <a:spLocks noChangeArrowheads="1"/>
          </p:cNvSpPr>
          <p:nvPr/>
        </p:nvSpPr>
        <p:spPr bwMode="auto">
          <a:xfrm>
            <a:off x="3059113" y="5157788"/>
            <a:ext cx="2232025" cy="1201737"/>
          </a:xfrm>
          <a:prstGeom prst="rect">
            <a:avLst/>
          </a:prstGeom>
          <a:noFill/>
          <a:ln w="9525">
            <a:solidFill>
              <a:srgbClr val="00FF00"/>
            </a:solidFill>
            <a:round/>
            <a:headEnd/>
            <a:tailEnd/>
          </a:ln>
          <a:effectLst/>
        </p:spPr>
        <p:txBody>
          <a:bodyPr lIns="90000" tIns="46800" rIns="90000" bIns="46800">
            <a:spAutoFit/>
          </a:bodyPr>
          <a:lstStyle/>
          <a:p>
            <a:pPr marL="457200" indent="-457200"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9176D"/>
                </a:solidFill>
                <a:latin typeface="Arial Black" pitchFamily="34" charset="0"/>
              </a:rPr>
              <a:t>Fortreytir/keldir:</a:t>
            </a:r>
          </a:p>
          <a:p>
            <a:pPr marL="457200" indent="-457200" algn="l">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9176D"/>
                </a:solidFill>
                <a:latin typeface="Arial Black" pitchFamily="34" charset="0"/>
              </a:rPr>
              <a:t>Miðalvekt frá føroysku royndini 2004</a:t>
            </a:r>
          </a:p>
          <a:p>
            <a:pPr marL="457200" indent="-457200" algn="l">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9176D"/>
                </a:solidFill>
                <a:latin typeface="Arial Black" pitchFamily="34" charset="0"/>
              </a:rPr>
              <a:t>Við Norðborg og Chr. I Grótinum</a:t>
            </a:r>
          </a:p>
          <a:p>
            <a:pPr marL="457200" indent="-457200" algn="l">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o-FO" sz="800">
              <a:solidFill>
                <a:srgbClr val="F9176D"/>
              </a:solidFill>
              <a:latin typeface="Arial Black" pitchFamily="34" charset="0"/>
            </a:endParaRPr>
          </a:p>
          <a:p>
            <a:pPr marL="457200" indent="-457200" algn="l">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9176D"/>
                </a:solidFill>
                <a:latin typeface="Arial Black" pitchFamily="34" charset="0"/>
              </a:rPr>
              <a:t>65% í miðal í føroyskum sjógvi av stammun í makrelstovninum</a:t>
            </a:r>
          </a:p>
          <a:p>
            <a:pPr marL="457200" indent="-457200" algn="l">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o-FO" sz="800">
              <a:solidFill>
                <a:srgbClr val="F9176D"/>
              </a:solidFill>
              <a:latin typeface="Arial Black" pitchFamily="34" charset="0"/>
            </a:endParaRPr>
          </a:p>
          <a:p>
            <a:pPr marL="457200" indent="-457200" algn="l">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9176D"/>
                </a:solidFill>
                <a:latin typeface="Arial Black" pitchFamily="34" charset="0"/>
              </a:rPr>
              <a:t>Miðalvekt per árgang frá:</a:t>
            </a:r>
          </a:p>
          <a:p>
            <a:pPr marL="457200" indent="-457200" algn="l">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9176D"/>
                </a:solidFill>
                <a:latin typeface="Arial Black" pitchFamily="34" charset="0"/>
              </a:rPr>
              <a:t>       ICES WGWIDE RAPORT2008</a:t>
            </a:r>
          </a:p>
        </p:txBody>
      </p:sp>
      <p:sp>
        <p:nvSpPr>
          <p:cNvPr id="136271" name="Oval 79"/>
          <p:cNvSpPr>
            <a:spLocks noChangeArrowheads="1"/>
          </p:cNvSpPr>
          <p:nvPr/>
        </p:nvSpPr>
        <p:spPr bwMode="auto">
          <a:xfrm>
            <a:off x="8101013" y="6165850"/>
            <a:ext cx="935037" cy="358775"/>
          </a:xfrm>
          <a:prstGeom prst="ellipse">
            <a:avLst/>
          </a:prstGeom>
          <a:noFill/>
          <a:ln w="28575">
            <a:solidFill>
              <a:srgbClr val="00FF00"/>
            </a:solidFill>
            <a:round/>
            <a:headEnd/>
            <a:tailEnd/>
          </a:ln>
          <a:effectLst/>
        </p:spPr>
        <p:txBody>
          <a:bodyPr wrap="none" anchor="ctr"/>
          <a:lstStyle/>
          <a:p>
            <a:endParaRPr lang="fo-FO"/>
          </a:p>
        </p:txBody>
      </p:sp>
      <p:sp>
        <p:nvSpPr>
          <p:cNvPr id="136272" name="Line 80"/>
          <p:cNvSpPr>
            <a:spLocks noChangeShapeType="1"/>
          </p:cNvSpPr>
          <p:nvPr/>
        </p:nvSpPr>
        <p:spPr bwMode="auto">
          <a:xfrm>
            <a:off x="5219700" y="4868863"/>
            <a:ext cx="2952750" cy="1368425"/>
          </a:xfrm>
          <a:prstGeom prst="line">
            <a:avLst/>
          </a:prstGeom>
          <a:noFill/>
          <a:ln w="28575">
            <a:solidFill>
              <a:srgbClr val="00FF00"/>
            </a:solidFill>
            <a:round/>
            <a:headEnd/>
            <a:tailEnd type="triangle" w="med" len="med"/>
          </a:ln>
          <a:effectLst/>
        </p:spPr>
        <p:txBody>
          <a:bodyPr/>
          <a:lstStyle/>
          <a:p>
            <a:endParaRPr lang="fo-FO"/>
          </a:p>
        </p:txBody>
      </p:sp>
      <p:sp>
        <p:nvSpPr>
          <p:cNvPr id="136273" name="Text Box 81"/>
          <p:cNvSpPr txBox="1">
            <a:spLocks noChangeArrowheads="1"/>
          </p:cNvSpPr>
          <p:nvPr/>
        </p:nvSpPr>
        <p:spPr bwMode="auto">
          <a:xfrm>
            <a:off x="3195638" y="4581525"/>
            <a:ext cx="2046287" cy="425450"/>
          </a:xfrm>
          <a:prstGeom prst="rect">
            <a:avLst/>
          </a:prstGeom>
          <a:noFill/>
          <a:ln w="28575">
            <a:solidFill>
              <a:srgbClr val="00FF00"/>
            </a:solidFill>
            <a:miter lim="800000"/>
            <a:headEnd/>
            <a:tailEnd/>
          </a:ln>
          <a:effectLst/>
        </p:spPr>
        <p:txBody>
          <a:bodyPr wrap="none">
            <a:spAutoFit/>
          </a:bodyPr>
          <a:lstStyle/>
          <a:p>
            <a:r>
              <a:rPr lang="fo-FO" sz="1000">
                <a:solidFill>
                  <a:srgbClr val="FF0066"/>
                </a:solidFill>
                <a:latin typeface="Arial Black" pitchFamily="34" charset="0"/>
              </a:rPr>
              <a:t>Tal av makrelum ímeðal á</a:t>
            </a:r>
          </a:p>
          <a:p>
            <a:r>
              <a:rPr lang="fo-FO" sz="1000">
                <a:solidFill>
                  <a:srgbClr val="FF0066"/>
                </a:solidFill>
                <a:latin typeface="Arial Black" pitchFamily="34" charset="0"/>
              </a:rPr>
              <a:t> føroyskum øki juni-august</a:t>
            </a:r>
            <a:endParaRPr lang="da-DK" sz="1000">
              <a:solidFill>
                <a:srgbClr val="FF0066"/>
              </a:solidFill>
              <a:latin typeface="Arial Black"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58" name="Picture 14" descr="vokstur_makrel"/>
          <p:cNvPicPr>
            <a:picLocks noChangeAspect="1" noChangeArrowheads="1"/>
          </p:cNvPicPr>
          <p:nvPr/>
        </p:nvPicPr>
        <p:blipFill>
          <a:blip r:embed="rId3" cstate="print"/>
          <a:srcRect/>
          <a:stretch>
            <a:fillRect/>
          </a:stretch>
        </p:blipFill>
        <p:spPr bwMode="auto">
          <a:xfrm>
            <a:off x="1403350" y="1412875"/>
            <a:ext cx="6410325" cy="4752975"/>
          </a:xfrm>
          <a:prstGeom prst="rect">
            <a:avLst/>
          </a:prstGeom>
          <a:noFill/>
        </p:spPr>
      </p:pic>
      <p:sp>
        <p:nvSpPr>
          <p:cNvPr id="57345"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40458C"/>
              </a:solidFill>
            </a:endParaRPr>
          </a:p>
        </p:txBody>
      </p:sp>
      <p:sp>
        <p:nvSpPr>
          <p:cNvPr id="57346"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57347" name="Text Box 3"/>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BD38E1F-6766-446F-9B33-4037AC71D293}"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58</a:t>
            </a:fld>
            <a:endParaRPr lang="da-DK" sz="1400">
              <a:solidFill>
                <a:srgbClr val="40458C"/>
              </a:solidFill>
            </a:endParaRPr>
          </a:p>
        </p:txBody>
      </p:sp>
      <p:grpSp>
        <p:nvGrpSpPr>
          <p:cNvPr id="57349" name="Group 5"/>
          <p:cNvGrpSpPr>
            <a:grpSpLocks/>
          </p:cNvGrpSpPr>
          <p:nvPr/>
        </p:nvGrpSpPr>
        <p:grpSpPr bwMode="auto">
          <a:xfrm>
            <a:off x="5713413" y="2970213"/>
            <a:ext cx="2698750" cy="1211262"/>
            <a:chOff x="3599" y="1871"/>
            <a:chExt cx="1700" cy="763"/>
          </a:xfrm>
        </p:grpSpPr>
        <p:sp>
          <p:nvSpPr>
            <p:cNvPr id="57350" name="Text Box 6"/>
            <p:cNvSpPr txBox="1">
              <a:spLocks noChangeArrowheads="1"/>
            </p:cNvSpPr>
            <p:nvPr/>
          </p:nvSpPr>
          <p:spPr bwMode="auto">
            <a:xfrm>
              <a:off x="3599" y="2114"/>
              <a:ext cx="1700" cy="520"/>
            </a:xfrm>
            <a:prstGeom prst="rect">
              <a:avLst/>
            </a:prstGeom>
            <a:no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600" b="1">
                  <a:solidFill>
                    <a:srgbClr val="FF0066"/>
                  </a:solidFill>
                  <a:latin typeface="Times New Roman" pitchFamily="18" charset="0"/>
                </a:rPr>
                <a:t>Feitt innihaldi á makrelinum</a:t>
              </a:r>
            </a:p>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600" b="1">
                  <a:solidFill>
                    <a:srgbClr val="FF0066"/>
                  </a:solidFill>
                  <a:latin typeface="Times New Roman" pitchFamily="18" charset="0"/>
                </a:rPr>
                <a:t>er heilt uppi á uml. 28-30%</a:t>
              </a:r>
            </a:p>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600" b="1">
                  <a:solidFill>
                    <a:srgbClr val="FF0066"/>
                  </a:solidFill>
                  <a:latin typeface="Times New Roman" pitchFamily="18" charset="0"/>
                </a:rPr>
                <a:t>Seint á sumri</a:t>
              </a:r>
            </a:p>
          </p:txBody>
        </p:sp>
        <p:sp>
          <p:nvSpPr>
            <p:cNvPr id="57351" name="Line 7"/>
            <p:cNvSpPr>
              <a:spLocks noChangeShapeType="1"/>
            </p:cNvSpPr>
            <p:nvPr/>
          </p:nvSpPr>
          <p:spPr bwMode="auto">
            <a:xfrm flipH="1" flipV="1">
              <a:off x="3849" y="1871"/>
              <a:ext cx="227" cy="211"/>
            </a:xfrm>
            <a:prstGeom prst="line">
              <a:avLst/>
            </a:prstGeom>
            <a:noFill/>
            <a:ln w="28440">
              <a:solidFill>
                <a:srgbClr val="FF0066"/>
              </a:solidFill>
              <a:miter lim="800000"/>
              <a:headEnd/>
              <a:tailEnd type="triangle" w="med" len="med"/>
            </a:ln>
            <a:effectLst/>
          </p:spPr>
          <p:txBody>
            <a:bodyPr/>
            <a:lstStyle/>
            <a:p>
              <a:endParaRPr lang="fo-FO"/>
            </a:p>
          </p:txBody>
        </p:sp>
      </p:grpSp>
      <p:sp>
        <p:nvSpPr>
          <p:cNvPr id="57353" name="Text Box 9"/>
          <p:cNvSpPr txBox="1">
            <a:spLocks noChangeArrowheads="1"/>
          </p:cNvSpPr>
          <p:nvPr/>
        </p:nvSpPr>
        <p:spPr bwMode="auto">
          <a:xfrm>
            <a:off x="2195513" y="4362450"/>
            <a:ext cx="1730375" cy="825500"/>
          </a:xfrm>
          <a:prstGeom prst="rect">
            <a:avLst/>
          </a:prstGeom>
          <a:no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600" b="1">
                <a:solidFill>
                  <a:srgbClr val="FF0066"/>
                </a:solidFill>
                <a:latin typeface="Times New Roman" pitchFamily="18" charset="0"/>
              </a:rPr>
              <a:t>Feitt innihaldi á </a:t>
            </a:r>
          </a:p>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600" b="1">
                <a:solidFill>
                  <a:srgbClr val="FF0066"/>
                </a:solidFill>
                <a:latin typeface="Times New Roman" pitchFamily="18" charset="0"/>
              </a:rPr>
              <a:t>Makrelinum er</a:t>
            </a:r>
          </a:p>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600" b="1">
                <a:solidFill>
                  <a:srgbClr val="FF0066"/>
                </a:solidFill>
                <a:latin typeface="Times New Roman" pitchFamily="18" charset="0"/>
              </a:rPr>
              <a:t>uml. 7% apr.-mai</a:t>
            </a:r>
          </a:p>
        </p:txBody>
      </p:sp>
      <p:sp>
        <p:nvSpPr>
          <p:cNvPr id="57354" name="Line 10"/>
          <p:cNvSpPr>
            <a:spLocks noChangeShapeType="1"/>
          </p:cNvSpPr>
          <p:nvPr/>
        </p:nvSpPr>
        <p:spPr bwMode="auto">
          <a:xfrm flipV="1">
            <a:off x="3276600" y="4005263"/>
            <a:ext cx="574675" cy="360362"/>
          </a:xfrm>
          <a:prstGeom prst="line">
            <a:avLst/>
          </a:prstGeom>
          <a:noFill/>
          <a:ln w="28440">
            <a:solidFill>
              <a:srgbClr val="FF0066"/>
            </a:solidFill>
            <a:miter lim="800000"/>
            <a:headEnd/>
            <a:tailEnd type="triangle" w="med" len="med"/>
          </a:ln>
          <a:effectLst/>
        </p:spPr>
        <p:txBody>
          <a:bodyPr/>
          <a:lstStyle/>
          <a:p>
            <a:endParaRPr lang="fo-FO"/>
          </a:p>
        </p:txBody>
      </p:sp>
      <p:sp>
        <p:nvSpPr>
          <p:cNvPr id="57355" name="Text Box 11"/>
          <p:cNvSpPr txBox="1">
            <a:spLocks noChangeArrowheads="1"/>
          </p:cNvSpPr>
          <p:nvPr/>
        </p:nvSpPr>
        <p:spPr bwMode="auto">
          <a:xfrm>
            <a:off x="457200" y="533400"/>
            <a:ext cx="4876800" cy="762000"/>
          </a:xfrm>
          <a:prstGeom prst="rect">
            <a:avLst/>
          </a:prstGeom>
          <a:noFill/>
          <a:ln w="9525">
            <a:noFill/>
            <a:round/>
            <a:headEnd/>
            <a:tailEnd/>
          </a:ln>
          <a:effectLst/>
        </p:spPr>
        <p:txBody>
          <a:bodyPr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a:solidFill>
                  <a:srgbClr val="FF0066"/>
                </a:solidFill>
                <a:latin typeface="Times New Roman" pitchFamily="18" charset="0"/>
              </a:rPr>
              <a:t>Vøkstur hjá makreli um summarið.</a:t>
            </a:r>
          </a:p>
        </p:txBody>
      </p:sp>
      <p:sp>
        <p:nvSpPr>
          <p:cNvPr id="57356" name="Text Box 12"/>
          <p:cNvSpPr txBox="1">
            <a:spLocks noChangeArrowheads="1"/>
          </p:cNvSpPr>
          <p:nvPr/>
        </p:nvSpPr>
        <p:spPr bwMode="auto">
          <a:xfrm>
            <a:off x="146050" y="5486400"/>
            <a:ext cx="1819275" cy="581025"/>
          </a:xfrm>
          <a:prstGeom prst="rect">
            <a:avLst/>
          </a:prstGeom>
          <a:solidFill>
            <a:srgbClr val="FFFFFF">
              <a:alpha val="67999"/>
            </a:srgbClr>
          </a:solid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800">
                <a:solidFill>
                  <a:srgbClr val="F9176D"/>
                </a:solidFill>
                <a:latin typeface="Arial Black" pitchFamily="34" charset="0"/>
              </a:rPr>
              <a:t>Keldur:</a:t>
            </a:r>
          </a:p>
          <a:p>
            <a:pPr algn="l">
              <a:buClr>
                <a:srgbClr val="F9176D"/>
              </a:buClr>
              <a:buFont typeface="Arial Black"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800">
                <a:solidFill>
                  <a:srgbClr val="F9176D"/>
                </a:solidFill>
                <a:latin typeface="Arial Black" pitchFamily="34" charset="0"/>
              </a:rPr>
              <a:t> Vakstrartøl: Hørður Wardum</a:t>
            </a:r>
          </a:p>
          <a:p>
            <a:pPr algn="l">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800">
                <a:solidFill>
                  <a:srgbClr val="F9176D"/>
                </a:solidFill>
                <a:latin typeface="Arial Black" pitchFamily="34" charset="0"/>
              </a:rPr>
              <a:t>                       Jóhan Hansen</a:t>
            </a:r>
          </a:p>
          <a:p>
            <a:pPr algn="l">
              <a:buClr>
                <a:srgbClr val="F9176D"/>
              </a:buClr>
              <a:buFont typeface="Arial Black"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800">
                <a:solidFill>
                  <a:srgbClr val="F9176D"/>
                </a:solidFill>
                <a:latin typeface="Arial Black" pitchFamily="34" charset="0"/>
              </a:rPr>
              <a:t> Simulering:  Árni M. Dam</a:t>
            </a:r>
          </a:p>
        </p:txBody>
      </p:sp>
      <p:sp>
        <p:nvSpPr>
          <p:cNvPr id="57359" name="Oval 15"/>
          <p:cNvSpPr>
            <a:spLocks noChangeArrowheads="1"/>
          </p:cNvSpPr>
          <p:nvPr/>
        </p:nvSpPr>
        <p:spPr bwMode="auto">
          <a:xfrm>
            <a:off x="4067175" y="4149725"/>
            <a:ext cx="1873250" cy="1511300"/>
          </a:xfrm>
          <a:prstGeom prst="ellipse">
            <a:avLst/>
          </a:prstGeom>
          <a:solidFill>
            <a:srgbClr val="00B8FF"/>
          </a:solidFill>
          <a:ln w="9525">
            <a:solidFill>
              <a:schemeClr val="tx1"/>
            </a:solidFill>
            <a:round/>
            <a:headEnd/>
            <a:tailEnd/>
          </a:ln>
          <a:effectLst/>
        </p:spPr>
        <p:txBody>
          <a:bodyPr wrap="none" anchor="ctr"/>
          <a:lstStyle/>
          <a:p>
            <a:r>
              <a:rPr lang="fo-FO" sz="1200">
                <a:solidFill>
                  <a:schemeClr val="tx1"/>
                </a:solidFill>
                <a:latin typeface="Arial Black" pitchFamily="34" charset="0"/>
              </a:rPr>
              <a:t>Týðarskeið tá</a:t>
            </a:r>
          </a:p>
          <a:p>
            <a:r>
              <a:rPr lang="fo-FO" sz="1200">
                <a:solidFill>
                  <a:schemeClr val="tx1"/>
                </a:solidFill>
                <a:latin typeface="Arial Black" pitchFamily="34" charset="0"/>
              </a:rPr>
              <a:t>Stamman av makreli</a:t>
            </a:r>
          </a:p>
          <a:p>
            <a:r>
              <a:rPr lang="fo-FO" sz="1200">
                <a:solidFill>
                  <a:schemeClr val="tx1"/>
                </a:solidFill>
                <a:latin typeface="Arial Black" pitchFamily="34" charset="0"/>
              </a:rPr>
              <a:t>er í føroyskum</a:t>
            </a:r>
          </a:p>
          <a:p>
            <a:r>
              <a:rPr lang="fo-FO" sz="1200">
                <a:solidFill>
                  <a:schemeClr val="tx1"/>
                </a:solidFill>
                <a:latin typeface="Arial Black" pitchFamily="34" charset="0"/>
              </a:rPr>
              <a:t>Sjó-øki</a:t>
            </a:r>
            <a:endParaRPr lang="da-DK" sz="1200">
              <a:solidFill>
                <a:schemeClr val="tx1"/>
              </a:solidFill>
              <a:latin typeface="Arial Black" pitchFamily="34" charset="0"/>
            </a:endParaRPr>
          </a:p>
        </p:txBody>
      </p:sp>
      <p:sp>
        <p:nvSpPr>
          <p:cNvPr id="14" name="Pladsholder til dato 13"/>
          <p:cNvSpPr>
            <a:spLocks noGrp="1"/>
          </p:cNvSpPr>
          <p:nvPr>
            <p:ph type="dt" idx="10"/>
          </p:nvPr>
        </p:nvSpPr>
        <p:spPr/>
        <p:txBody>
          <a:bodyPr/>
          <a:lstStyle/>
          <a:p>
            <a:r>
              <a:rPr lang="fo-FO" smtClean="0"/>
              <a:t>17-08-2009</a:t>
            </a: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additive="repl">
                                        <p:cTn id="6" dur="1" fill="hold">
                                          <p:stCondLst>
                                            <p:cond delay="0"/>
                                          </p:stCondLst>
                                        </p:cTn>
                                        <p:tgtEl>
                                          <p:spTgt spid="57355"/>
                                        </p:tgtEl>
                                        <p:attrNameLst>
                                          <p:attrName>style.visibility</p:attrName>
                                        </p:attrNameLst>
                                      </p:cBhvr>
                                      <p:to>
                                        <p:strVal val="visible"/>
                                      </p:to>
                                    </p:set>
                                    <p:animEffect transition="in" filter="blinds(horizontal)">
                                      <p:cBhvr additive="repl">
                                        <p:cTn id="7" dur="500"/>
                                        <p:tgtEl>
                                          <p:spTgt spid="5735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additive="repl">
                                        <p:cTn id="10" dur="1" fill="hold">
                                          <p:stCondLst>
                                            <p:cond delay="0"/>
                                          </p:stCondLst>
                                        </p:cTn>
                                        <p:tgtEl>
                                          <p:spTgt spid="57349"/>
                                        </p:tgtEl>
                                        <p:attrNameLst>
                                          <p:attrName>style.visibility</p:attrName>
                                        </p:attrNameLst>
                                      </p:cBhvr>
                                      <p:to>
                                        <p:strVal val="visible"/>
                                      </p:to>
                                    </p:set>
                                    <p:anim calcmode="lin" valueType="num">
                                      <p:cBhvr>
                                        <p:cTn id="11" dur="500" fill="hold"/>
                                        <p:tgtEl>
                                          <p:spTgt spid="57349"/>
                                        </p:tgtEl>
                                        <p:attrNameLst>
                                          <p:attrName>ppt_x</p:attrName>
                                        </p:attrNameLst>
                                      </p:cBhvr>
                                      <p:tavLst>
                                        <p:tav tm="100000">
                                          <p:val>
                                            <p:strVal val="#ppt_x"/>
                                          </p:val>
                                        </p:tav>
                                        <p:tav>
                                          <p:val>
                                            <p:strVal val="#ppt_x"/>
                                          </p:val>
                                        </p:tav>
                                      </p:tavLst>
                                    </p:anim>
                                    <p:anim calcmode="lin" valueType="num">
                                      <p:cBhvr>
                                        <p:cTn id="12" dur="500" fill="hold"/>
                                        <p:tgtEl>
                                          <p:spTgt spid="57349"/>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40458C"/>
              </a:solidFill>
            </a:endParaRPr>
          </a:p>
        </p:txBody>
      </p:sp>
      <p:sp>
        <p:nvSpPr>
          <p:cNvPr id="58370"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58371" name="Text Box 3"/>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D07670F-EBA1-4307-9F20-CFA85230A69C}"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59</a:t>
            </a:fld>
            <a:endParaRPr lang="da-DK" sz="1400">
              <a:solidFill>
                <a:srgbClr val="40458C"/>
              </a:solidFill>
            </a:endParaRPr>
          </a:p>
        </p:txBody>
      </p:sp>
      <p:sp>
        <p:nvSpPr>
          <p:cNvPr id="58372" name="Text Box 4"/>
          <p:cNvSpPr txBox="1">
            <a:spLocks noChangeArrowheads="1"/>
          </p:cNvSpPr>
          <p:nvPr/>
        </p:nvSpPr>
        <p:spPr bwMode="auto">
          <a:xfrm>
            <a:off x="228600" y="533400"/>
            <a:ext cx="8686800" cy="792163"/>
          </a:xfrm>
          <a:prstGeom prst="rect">
            <a:avLst/>
          </a:prstGeom>
          <a:noFill/>
          <a:ln w="9525">
            <a:noFill/>
            <a:round/>
            <a:headEnd/>
            <a:tailEnd/>
          </a:ln>
          <a:effectLst/>
        </p:spPr>
        <p:txBody>
          <a:bodyPr lIns="90000" tIns="46800" rIns="90000" bIns="46800"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3200">
                <a:solidFill>
                  <a:srgbClr val="FF0066"/>
                </a:solidFill>
                <a:latin typeface="Times New Roman" pitchFamily="18" charset="0"/>
              </a:rPr>
              <a:t>Útrokningar "fóður"</a:t>
            </a:r>
          </a:p>
        </p:txBody>
      </p:sp>
      <p:sp>
        <p:nvSpPr>
          <p:cNvPr id="58373" name="Text Box 5"/>
          <p:cNvSpPr txBox="1">
            <a:spLocks noChangeArrowheads="1"/>
          </p:cNvSpPr>
          <p:nvPr/>
        </p:nvSpPr>
        <p:spPr bwMode="auto">
          <a:xfrm>
            <a:off x="323850" y="1828800"/>
            <a:ext cx="8362950" cy="3328988"/>
          </a:xfrm>
          <a:prstGeom prst="rect">
            <a:avLst/>
          </a:prstGeom>
          <a:noFill/>
          <a:ln w="9525">
            <a:noFill/>
            <a:round/>
            <a:headEnd/>
            <a:tailEnd/>
          </a:ln>
          <a:effectLst/>
        </p:spPr>
        <p:txBody>
          <a:bodyPr lIns="90000" tIns="46800" rIns="90000" bIns="46800"/>
          <a:lstStyle/>
          <a:p>
            <a:pPr marL="530225" indent="-530225" algn="l">
              <a:lnSpc>
                <a:spcPct val="80000"/>
              </a:lnSpc>
              <a:spcBef>
                <a:spcPts val="500"/>
              </a:spcBef>
              <a:tabLst>
                <a:tab pos="1101725" algn="l"/>
                <a:tab pos="2016125" algn="l"/>
                <a:tab pos="2930525" algn="l"/>
                <a:tab pos="3844925" algn="l"/>
                <a:tab pos="4759325" algn="l"/>
                <a:tab pos="5673725" algn="l"/>
                <a:tab pos="6588125" algn="l"/>
                <a:tab pos="7502525" algn="l"/>
                <a:tab pos="8416925" algn="l"/>
                <a:tab pos="9331325" algn="l"/>
                <a:tab pos="10245725" algn="l"/>
              </a:tabLst>
            </a:pPr>
            <a:r>
              <a:rPr lang="fo-FO">
                <a:solidFill>
                  <a:srgbClr val="FF0066"/>
                </a:solidFill>
                <a:latin typeface="Times New Roman" pitchFamily="18" charset="0"/>
              </a:rPr>
              <a:t>Útgangsstøði :</a:t>
            </a:r>
          </a:p>
          <a:p>
            <a:pPr marL="530225" indent="-530225" algn="l">
              <a:lnSpc>
                <a:spcPct val="80000"/>
              </a:lnSpc>
              <a:spcBef>
                <a:spcPts val="400"/>
              </a:spcBef>
              <a:buClr>
                <a:srgbClr val="FF0066"/>
              </a:buClr>
              <a:buSzPct val="110000"/>
              <a:buFont typeface="Times New Roman" pitchFamily="18" charset="0"/>
              <a:buAutoNum type="arabicPeriod"/>
              <a:tabLst>
                <a:tab pos="1101725" algn="l"/>
                <a:tab pos="2016125" algn="l"/>
                <a:tab pos="2930525" algn="l"/>
                <a:tab pos="3844925" algn="l"/>
                <a:tab pos="4759325" algn="l"/>
                <a:tab pos="5673725" algn="l"/>
                <a:tab pos="6588125" algn="l"/>
                <a:tab pos="7502525" algn="l"/>
                <a:tab pos="8416925" algn="l"/>
                <a:tab pos="9331325" algn="l"/>
                <a:tab pos="10245725" algn="l"/>
              </a:tabLst>
            </a:pPr>
            <a:r>
              <a:rPr lang="fo-FO">
                <a:solidFill>
                  <a:srgbClr val="FF0066"/>
                </a:solidFill>
                <a:latin typeface="Times New Roman" pitchFamily="18" charset="0"/>
              </a:rPr>
              <a:t>Minimum 65% av stovninum er ímiðal í føroyskan sjógv tíðarskeiði juni- august</a:t>
            </a:r>
          </a:p>
          <a:p>
            <a:pPr marL="530225" indent="-530225" algn="l">
              <a:lnSpc>
                <a:spcPct val="80000"/>
              </a:lnSpc>
              <a:spcBef>
                <a:spcPts val="400"/>
              </a:spcBef>
              <a:buClr>
                <a:srgbClr val="FF0066"/>
              </a:buClr>
              <a:buSzPct val="110000"/>
              <a:buFont typeface="Times New Roman" pitchFamily="18" charset="0"/>
              <a:buAutoNum type="arabicPeriod"/>
              <a:tabLst>
                <a:tab pos="1101725" algn="l"/>
                <a:tab pos="2016125" algn="l"/>
                <a:tab pos="2930525" algn="l"/>
                <a:tab pos="3844925" algn="l"/>
                <a:tab pos="4759325" algn="l"/>
                <a:tab pos="5673725" algn="l"/>
                <a:tab pos="6588125" algn="l"/>
                <a:tab pos="7502525" algn="l"/>
                <a:tab pos="8416925" algn="l"/>
                <a:tab pos="9331325" algn="l"/>
                <a:tab pos="10245725" algn="l"/>
              </a:tabLst>
            </a:pPr>
            <a:r>
              <a:rPr lang="fo-FO">
                <a:solidFill>
                  <a:srgbClr val="FF0066"/>
                </a:solidFill>
                <a:latin typeface="Times New Roman" pitchFamily="18" charset="0"/>
              </a:rPr>
              <a:t>Veiðan er 640.000 tons</a:t>
            </a:r>
          </a:p>
          <a:p>
            <a:pPr marL="530225" indent="-530225" algn="l">
              <a:lnSpc>
                <a:spcPct val="80000"/>
              </a:lnSpc>
              <a:spcBef>
                <a:spcPts val="400"/>
              </a:spcBef>
              <a:buClr>
                <a:srgbClr val="FF0066"/>
              </a:buClr>
              <a:buSzPct val="110000"/>
              <a:buFont typeface="Times New Roman" pitchFamily="18" charset="0"/>
              <a:buAutoNum type="arabicPeriod"/>
              <a:tabLst>
                <a:tab pos="1101725" algn="l"/>
                <a:tab pos="2016125" algn="l"/>
                <a:tab pos="2930525" algn="l"/>
                <a:tab pos="3844925" algn="l"/>
                <a:tab pos="4759325" algn="l"/>
                <a:tab pos="5673725" algn="l"/>
                <a:tab pos="6588125" algn="l"/>
                <a:tab pos="7502525" algn="l"/>
                <a:tab pos="8416925" algn="l"/>
                <a:tab pos="9331325" algn="l"/>
                <a:tab pos="10245725" algn="l"/>
              </a:tabLst>
            </a:pPr>
            <a:r>
              <a:rPr lang="fo-FO">
                <a:solidFill>
                  <a:srgbClr val="FF0066"/>
                </a:solidFill>
                <a:latin typeface="Times New Roman" pitchFamily="18" charset="0"/>
              </a:rPr>
              <a:t>Veiða uml. 20% av stovninum</a:t>
            </a:r>
          </a:p>
          <a:p>
            <a:pPr marL="530225" indent="-530225" algn="l">
              <a:lnSpc>
                <a:spcPct val="80000"/>
              </a:lnSpc>
              <a:spcBef>
                <a:spcPts val="400"/>
              </a:spcBef>
              <a:buClr>
                <a:srgbClr val="FF0066"/>
              </a:buClr>
              <a:buSzPct val="110000"/>
              <a:buFont typeface="Times New Roman" pitchFamily="18" charset="0"/>
              <a:buAutoNum type="arabicPeriod"/>
              <a:tabLst>
                <a:tab pos="1101725" algn="l"/>
                <a:tab pos="2016125" algn="l"/>
                <a:tab pos="2930525" algn="l"/>
                <a:tab pos="3844925" algn="l"/>
                <a:tab pos="4759325" algn="l"/>
                <a:tab pos="5673725" algn="l"/>
                <a:tab pos="6588125" algn="l"/>
                <a:tab pos="7502525" algn="l"/>
                <a:tab pos="8416925" algn="l"/>
                <a:tab pos="9331325" algn="l"/>
                <a:tab pos="10245725" algn="l"/>
              </a:tabLst>
            </a:pPr>
            <a:r>
              <a:rPr lang="fo-FO">
                <a:solidFill>
                  <a:srgbClr val="FF0066"/>
                </a:solidFill>
                <a:latin typeface="Times New Roman" pitchFamily="18" charset="0"/>
              </a:rPr>
              <a:t>Fóðurfaktorur hjá livandi fiski, ið etur livandi verðum/fiski er vanligt millum 3-4 kg. Pr. 1. kg. Fisk/makrel</a:t>
            </a:r>
          </a:p>
          <a:p>
            <a:pPr marL="530225" indent="-530225" algn="l">
              <a:lnSpc>
                <a:spcPct val="80000"/>
              </a:lnSpc>
              <a:spcBef>
                <a:spcPts val="400"/>
              </a:spcBef>
              <a:buClr>
                <a:srgbClr val="FF0066"/>
              </a:buClr>
              <a:buSzPct val="110000"/>
              <a:buFont typeface="Times New Roman" pitchFamily="18" charset="0"/>
              <a:buAutoNum type="arabicPeriod"/>
              <a:tabLst>
                <a:tab pos="1101725" algn="l"/>
                <a:tab pos="2016125" algn="l"/>
                <a:tab pos="2930525" algn="l"/>
                <a:tab pos="3844925" algn="l"/>
                <a:tab pos="4759325" algn="l"/>
                <a:tab pos="5673725" algn="l"/>
                <a:tab pos="6588125" algn="l"/>
                <a:tab pos="7502525" algn="l"/>
                <a:tab pos="8416925" algn="l"/>
                <a:tab pos="9331325" algn="l"/>
                <a:tab pos="10245725" algn="l"/>
              </a:tabLst>
            </a:pPr>
            <a:r>
              <a:rPr lang="fo-FO">
                <a:solidFill>
                  <a:srgbClr val="FF0066"/>
                </a:solidFill>
                <a:latin typeface="Times New Roman" pitchFamily="18" charset="0"/>
              </a:rPr>
              <a:t>Vøkstur í tíðarskeiðnum makrelur er í føroyskum sjó-øki er um 45%.</a:t>
            </a:r>
          </a:p>
          <a:p>
            <a:pPr marL="530225" indent="-530225" algn="l">
              <a:lnSpc>
                <a:spcPct val="80000"/>
              </a:lnSpc>
              <a:spcBef>
                <a:spcPts val="400"/>
              </a:spcBef>
              <a:buClr>
                <a:srgbClr val="FF0066"/>
              </a:buClr>
              <a:buSzPct val="110000"/>
              <a:buFont typeface="Times New Roman" pitchFamily="18" charset="0"/>
              <a:buAutoNum type="arabicPeriod"/>
              <a:tabLst>
                <a:tab pos="1101725" algn="l"/>
                <a:tab pos="2016125" algn="l"/>
                <a:tab pos="2930525" algn="l"/>
                <a:tab pos="3844925" algn="l"/>
                <a:tab pos="4759325" algn="l"/>
                <a:tab pos="5673725" algn="l"/>
                <a:tab pos="6588125" algn="l"/>
                <a:tab pos="7502525" algn="l"/>
                <a:tab pos="8416925" algn="l"/>
                <a:tab pos="9331325" algn="l"/>
                <a:tab pos="10245725" algn="l"/>
              </a:tabLst>
            </a:pPr>
            <a:r>
              <a:rPr lang="fo-FO">
                <a:solidFill>
                  <a:srgbClr val="FF0066"/>
                </a:solidFill>
                <a:latin typeface="Times New Roman" pitchFamily="18" charset="0"/>
              </a:rPr>
              <a:t>Vit fáa 5% av 640.000 t.</a:t>
            </a:r>
          </a:p>
        </p:txBody>
      </p:sp>
      <p:sp>
        <p:nvSpPr>
          <p:cNvPr id="7" name="Pladsholder til dato 6"/>
          <p:cNvSpPr>
            <a:spLocks noGrp="1"/>
          </p:cNvSpPr>
          <p:nvPr>
            <p:ph type="dt" idx="10"/>
          </p:nvPr>
        </p:nvSpPr>
        <p:spPr/>
        <p:txBody>
          <a:bodyPr/>
          <a:lstStyle/>
          <a:p>
            <a:r>
              <a:rPr lang="fo-FO" smtClean="0"/>
              <a:t>17-08-2009</a:t>
            </a: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40458C"/>
              </a:solidFill>
            </a:endParaRPr>
          </a:p>
        </p:txBody>
      </p:sp>
      <p:sp>
        <p:nvSpPr>
          <p:cNvPr id="8194"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8195" name="Text Box 3"/>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7293123-4C5D-40A2-A60D-0C5BB31B3407}"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a:t>
            </a:fld>
            <a:endParaRPr lang="da-DK" sz="1400">
              <a:solidFill>
                <a:srgbClr val="40458C"/>
              </a:solidFill>
            </a:endParaRPr>
          </a:p>
        </p:txBody>
      </p:sp>
      <p:sp>
        <p:nvSpPr>
          <p:cNvPr id="8196" name="Text Box 4"/>
          <p:cNvSpPr txBox="1">
            <a:spLocks noChangeArrowheads="1"/>
          </p:cNvSpPr>
          <p:nvPr/>
        </p:nvSpPr>
        <p:spPr bwMode="auto">
          <a:xfrm>
            <a:off x="152400" y="685800"/>
            <a:ext cx="8382000" cy="520700"/>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2800">
                <a:solidFill>
                  <a:srgbClr val="FF0066"/>
                </a:solidFill>
                <a:latin typeface="Times New Roman" pitchFamily="18" charset="0"/>
              </a:rPr>
              <a:t>Grundarlag fyri Makrel býtinum</a:t>
            </a:r>
          </a:p>
        </p:txBody>
      </p:sp>
      <p:sp>
        <p:nvSpPr>
          <p:cNvPr id="8197" name="Rectangle 5"/>
          <p:cNvSpPr>
            <a:spLocks noChangeArrowheads="1"/>
          </p:cNvSpPr>
          <p:nvPr/>
        </p:nvSpPr>
        <p:spPr bwMode="auto">
          <a:xfrm>
            <a:off x="609600" y="2286000"/>
            <a:ext cx="8001000" cy="2438400"/>
          </a:xfrm>
          <a:prstGeom prst="rect">
            <a:avLst/>
          </a:prstGeom>
          <a:noFill/>
          <a:ln w="9525">
            <a:noFill/>
            <a:round/>
            <a:headEnd/>
            <a:tailEnd/>
          </a:ln>
          <a:effectLst/>
        </p:spPr>
        <p:txBody>
          <a:bodyPr lIns="90000" tIns="46800" rIns="90000" bIns="46800"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4000">
                <a:solidFill>
                  <a:srgbClr val="FF0066"/>
                </a:solidFill>
                <a:latin typeface="Times New Roman" pitchFamily="18" charset="0"/>
              </a:rPr>
              <a:t>Søgulig uppfatan ?</a:t>
            </a:r>
          </a:p>
        </p:txBody>
      </p:sp>
      <p:sp>
        <p:nvSpPr>
          <p:cNvPr id="7" name="Pladsholder til dato 6"/>
          <p:cNvSpPr>
            <a:spLocks noGrp="1"/>
          </p:cNvSpPr>
          <p:nvPr>
            <p:ph type="dt" idx="10"/>
          </p:nvPr>
        </p:nvSpPr>
        <p:spPr/>
        <p:txBody>
          <a:bodyPr/>
          <a:lstStyle/>
          <a:p>
            <a:r>
              <a:rPr lang="fo-FO" smtClean="0"/>
              <a:t>17-08-2009</a:t>
            </a: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additive="repl">
                                        <p:cTn id="6" dur="1" fill="hold">
                                          <p:stCondLst>
                                            <p:cond delay="0"/>
                                          </p:stCondLst>
                                        </p:cTn>
                                        <p:tgtEl>
                                          <p:spTgt spid="8197"/>
                                        </p:tgtEl>
                                        <p:attrNameLst>
                                          <p:attrName>style.visibility</p:attrName>
                                        </p:attrNameLst>
                                      </p:cBhvr>
                                      <p:to>
                                        <p:strVal val="visible"/>
                                      </p:to>
                                    </p:set>
                                    <p:anim calcmode="lin" valueType="num">
                                      <p:cBhvr>
                                        <p:cTn id="7" dur="500" fill="hold"/>
                                        <p:tgtEl>
                                          <p:spTgt spid="8197"/>
                                        </p:tgtEl>
                                        <p:attrNameLst>
                                          <p:attrName>ppt_x</p:attrName>
                                        </p:attrNameLst>
                                      </p:cBhvr>
                                      <p:tavLst>
                                        <p:tav tm="100000">
                                          <p:val>
                                            <p:strVal val="#ppt_x"/>
                                          </p:val>
                                        </p:tav>
                                        <p:tav>
                                          <p:val>
                                            <p:strVal val="#ppt_x"/>
                                          </p:val>
                                        </p:tav>
                                      </p:tavLst>
                                    </p:anim>
                                    <p:anim calcmode="lin" valueType="num">
                                      <p:cBhvr>
                                        <p:cTn id="8" dur="500" fill="hold"/>
                                        <p:tgtEl>
                                          <p:spTgt spid="8197"/>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40458C"/>
              </a:solidFill>
            </a:endParaRPr>
          </a:p>
        </p:txBody>
      </p:sp>
      <p:sp>
        <p:nvSpPr>
          <p:cNvPr id="59394"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59395" name="Text Box 3"/>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3F845AD-580A-4723-8AE4-73A03EB1EA75}"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60</a:t>
            </a:fld>
            <a:endParaRPr lang="da-DK" sz="1400">
              <a:solidFill>
                <a:srgbClr val="40458C"/>
              </a:solidFill>
            </a:endParaRPr>
          </a:p>
        </p:txBody>
      </p:sp>
      <p:sp>
        <p:nvSpPr>
          <p:cNvPr id="59396" name="Text Box 4"/>
          <p:cNvSpPr txBox="1">
            <a:spLocks noChangeArrowheads="1"/>
          </p:cNvSpPr>
          <p:nvPr/>
        </p:nvSpPr>
        <p:spPr bwMode="auto">
          <a:xfrm>
            <a:off x="228600" y="533400"/>
            <a:ext cx="8686800" cy="792163"/>
          </a:xfrm>
          <a:prstGeom prst="rect">
            <a:avLst/>
          </a:prstGeom>
          <a:noFill/>
          <a:ln w="9525">
            <a:noFill/>
            <a:round/>
            <a:headEnd/>
            <a:tailEnd/>
          </a:ln>
          <a:effectLst/>
        </p:spPr>
        <p:txBody>
          <a:bodyPr lIns="90000" tIns="46800" rIns="90000" bIns="46800"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3200">
                <a:solidFill>
                  <a:srgbClr val="FF0066"/>
                </a:solidFill>
                <a:latin typeface="Times New Roman" pitchFamily="18" charset="0"/>
              </a:rPr>
              <a:t>Útrokningar fóður</a:t>
            </a:r>
          </a:p>
        </p:txBody>
      </p:sp>
      <p:sp>
        <p:nvSpPr>
          <p:cNvPr id="59397" name="Text Box 5"/>
          <p:cNvSpPr txBox="1">
            <a:spLocks noChangeArrowheads="1"/>
          </p:cNvSpPr>
          <p:nvPr/>
        </p:nvSpPr>
        <p:spPr bwMode="auto">
          <a:xfrm>
            <a:off x="228600" y="1219200"/>
            <a:ext cx="8807450" cy="4598988"/>
          </a:xfrm>
          <a:prstGeom prst="rect">
            <a:avLst/>
          </a:prstGeom>
          <a:noFill/>
          <a:ln w="9525">
            <a:noFill/>
            <a:round/>
            <a:headEnd/>
            <a:tailEnd/>
          </a:ln>
          <a:effectLst/>
        </p:spPr>
        <p:txBody>
          <a:bodyPr/>
          <a:lstStyle/>
          <a:p>
            <a:pPr marL="457200" indent="-457200" algn="l">
              <a:lnSpc>
                <a:spcPct val="90000"/>
              </a:lnSpc>
              <a:spcBef>
                <a:spcPts val="500"/>
              </a:spcBef>
              <a:tabLst>
                <a:tab pos="1103313" algn="l"/>
                <a:tab pos="2017713" algn="l"/>
                <a:tab pos="2932113" algn="l"/>
                <a:tab pos="3846513" algn="l"/>
                <a:tab pos="4760913" algn="l"/>
                <a:tab pos="5675313" algn="l"/>
                <a:tab pos="6589713" algn="l"/>
                <a:tab pos="7504113" algn="l"/>
                <a:tab pos="8418513" algn="l"/>
                <a:tab pos="9332913" algn="l"/>
                <a:tab pos="10247313" algn="l"/>
              </a:tabLst>
            </a:pPr>
            <a:r>
              <a:rPr lang="fo-FO">
                <a:solidFill>
                  <a:srgbClr val="FF0066"/>
                </a:solidFill>
                <a:latin typeface="Times New Roman" pitchFamily="18" charset="0"/>
              </a:rPr>
              <a:t>Roknistykki</a:t>
            </a:r>
          </a:p>
          <a:p>
            <a:pPr marL="457200" indent="-457200" algn="l">
              <a:lnSpc>
                <a:spcPct val="90000"/>
              </a:lnSpc>
              <a:spcBef>
                <a:spcPts val="400"/>
              </a:spcBef>
              <a:buFont typeface="Times New Roman" pitchFamily="18" charset="0"/>
              <a:buAutoNum type="arabicPeriod"/>
              <a:tabLst>
                <a:tab pos="1103313" algn="l"/>
                <a:tab pos="2017713" algn="l"/>
                <a:tab pos="2932113" algn="l"/>
                <a:tab pos="3846513" algn="l"/>
                <a:tab pos="4760913" algn="l"/>
                <a:tab pos="5675313" algn="l"/>
                <a:tab pos="6589713" algn="l"/>
                <a:tab pos="7504113" algn="l"/>
                <a:tab pos="8418513" algn="l"/>
                <a:tab pos="9332913" algn="l"/>
                <a:tab pos="10247313" algn="l"/>
              </a:tabLst>
            </a:pPr>
            <a:r>
              <a:rPr lang="fo-FO">
                <a:solidFill>
                  <a:srgbClr val="FF0066"/>
                </a:solidFill>
                <a:latin typeface="Times New Roman" pitchFamily="18" charset="0"/>
              </a:rPr>
              <a:t>65% av stovninum við 45% vøkstur er : </a:t>
            </a:r>
          </a:p>
          <a:p>
            <a:pPr marL="914400" lvl="1" indent="-457200" algn="l">
              <a:lnSpc>
                <a:spcPct val="90000"/>
              </a:lnSpc>
              <a:spcBef>
                <a:spcPts val="400"/>
              </a:spcBef>
              <a:buFont typeface="Times New Roman" pitchFamily="18" charset="0"/>
              <a:buChar char="•"/>
              <a:tabLst>
                <a:tab pos="1103313" algn="l"/>
                <a:tab pos="2017713" algn="l"/>
                <a:tab pos="2932113" algn="l"/>
                <a:tab pos="3846513" algn="l"/>
                <a:tab pos="4760913" algn="l"/>
                <a:tab pos="5675313" algn="l"/>
                <a:tab pos="6589713" algn="l"/>
                <a:tab pos="7504113" algn="l"/>
                <a:tab pos="8418513" algn="l"/>
                <a:tab pos="9332913" algn="l"/>
                <a:tab pos="10247313" algn="l"/>
              </a:tabLst>
            </a:pPr>
            <a:r>
              <a:rPr lang="fo-FO">
                <a:solidFill>
                  <a:srgbClr val="FF0066"/>
                </a:solidFill>
                <a:latin typeface="Times New Roman" pitchFamily="18" charset="0"/>
              </a:rPr>
              <a:t>T.v.s. 45% x 65% = 29,3% er samlaður tilvøkstur á allan stovninum frá Føroyskum sjó-øki</a:t>
            </a:r>
          </a:p>
          <a:p>
            <a:pPr marL="457200" indent="-457200" algn="l">
              <a:lnSpc>
                <a:spcPct val="90000"/>
              </a:lnSpc>
              <a:spcBef>
                <a:spcPts val="400"/>
              </a:spcBef>
              <a:buFont typeface="Times New Roman" pitchFamily="18" charset="0"/>
              <a:buAutoNum type="arabicPeriod" startAt="2"/>
              <a:tabLst>
                <a:tab pos="1103313" algn="l"/>
                <a:tab pos="2017713" algn="l"/>
                <a:tab pos="2932113" algn="l"/>
                <a:tab pos="3846513" algn="l"/>
                <a:tab pos="4760913" algn="l"/>
                <a:tab pos="5675313" algn="l"/>
                <a:tab pos="6589713" algn="l"/>
                <a:tab pos="7504113" algn="l"/>
                <a:tab pos="8418513" algn="l"/>
                <a:tab pos="9332913" algn="l"/>
                <a:tab pos="10247313" algn="l"/>
              </a:tabLst>
            </a:pPr>
            <a:r>
              <a:rPr lang="fo-FO">
                <a:solidFill>
                  <a:srgbClr val="FF0066"/>
                </a:solidFill>
                <a:latin typeface="Times New Roman" pitchFamily="18" charset="0"/>
              </a:rPr>
              <a:t>Kvotan er 640.000 tons og vit eiga 29,3% av tilvøkstrinum</a:t>
            </a:r>
          </a:p>
          <a:p>
            <a:pPr marL="914400" lvl="1" indent="-457200" algn="l">
              <a:lnSpc>
                <a:spcPct val="90000"/>
              </a:lnSpc>
              <a:spcBef>
                <a:spcPts val="400"/>
              </a:spcBef>
              <a:buFont typeface="Times New Roman" pitchFamily="18" charset="0"/>
              <a:buChar char="•"/>
              <a:tabLst>
                <a:tab pos="1103313" algn="l"/>
                <a:tab pos="2017713" algn="l"/>
                <a:tab pos="2932113" algn="l"/>
                <a:tab pos="3846513" algn="l"/>
                <a:tab pos="4760913" algn="l"/>
                <a:tab pos="5675313" algn="l"/>
                <a:tab pos="6589713" algn="l"/>
                <a:tab pos="7504113" algn="l"/>
                <a:tab pos="8418513" algn="l"/>
                <a:tab pos="9332913" algn="l"/>
                <a:tab pos="10247313" algn="l"/>
              </a:tabLst>
            </a:pPr>
            <a:r>
              <a:rPr lang="fo-FO">
                <a:solidFill>
                  <a:srgbClr val="FF0066"/>
                </a:solidFill>
                <a:latin typeface="Times New Roman" pitchFamily="18" charset="0"/>
              </a:rPr>
              <a:t> t.v.s. 640.000 t. x 29,3%  = </a:t>
            </a:r>
            <a:r>
              <a:rPr lang="fo-FO" u="sng">
                <a:solidFill>
                  <a:srgbClr val="FF0066"/>
                </a:solidFill>
                <a:latin typeface="Times New Roman" pitchFamily="18" charset="0"/>
              </a:rPr>
              <a:t>187.500 tons</a:t>
            </a:r>
          </a:p>
          <a:p>
            <a:pPr marL="457200" indent="-457200" algn="l">
              <a:lnSpc>
                <a:spcPct val="90000"/>
              </a:lnSpc>
              <a:spcBef>
                <a:spcPts val="400"/>
              </a:spcBef>
              <a:buFont typeface="Times New Roman" pitchFamily="18" charset="0"/>
              <a:buAutoNum type="arabicPeriod" startAt="2"/>
              <a:tabLst>
                <a:tab pos="1103313" algn="l"/>
                <a:tab pos="2017713" algn="l"/>
                <a:tab pos="2932113" algn="l"/>
                <a:tab pos="3846513" algn="l"/>
                <a:tab pos="4760913" algn="l"/>
                <a:tab pos="5675313" algn="l"/>
                <a:tab pos="6589713" algn="l"/>
                <a:tab pos="7504113" algn="l"/>
                <a:tab pos="8418513" algn="l"/>
                <a:tab pos="9332913" algn="l"/>
                <a:tab pos="10247313" algn="l"/>
              </a:tabLst>
            </a:pPr>
            <a:r>
              <a:rPr lang="fo-FO">
                <a:solidFill>
                  <a:srgbClr val="FF0066"/>
                </a:solidFill>
                <a:latin typeface="Times New Roman" pitchFamily="18" charset="0"/>
              </a:rPr>
              <a:t>Vit fáa í dag 5% av 640.000 tonsum = 32.000 tons</a:t>
            </a:r>
          </a:p>
          <a:p>
            <a:pPr marL="457200" indent="-457200" algn="l">
              <a:lnSpc>
                <a:spcPct val="90000"/>
              </a:lnSpc>
              <a:spcBef>
                <a:spcPts val="400"/>
              </a:spcBef>
              <a:buFont typeface="Times New Roman" pitchFamily="18" charset="0"/>
              <a:buAutoNum type="arabicPeriod" startAt="2"/>
              <a:tabLst>
                <a:tab pos="1103313" algn="l"/>
                <a:tab pos="2017713" algn="l"/>
                <a:tab pos="2932113" algn="l"/>
                <a:tab pos="3846513" algn="l"/>
                <a:tab pos="4760913" algn="l"/>
                <a:tab pos="5675313" algn="l"/>
                <a:tab pos="6589713" algn="l"/>
                <a:tab pos="7504113" algn="l"/>
                <a:tab pos="8418513" algn="l"/>
                <a:tab pos="9332913" algn="l"/>
                <a:tab pos="10247313" algn="l"/>
              </a:tabLst>
            </a:pPr>
            <a:r>
              <a:rPr lang="fo-FO" u="sng">
                <a:solidFill>
                  <a:srgbClr val="FF0066"/>
                </a:solidFill>
                <a:effectLst>
                  <a:outerShdw blurRad="38100" dist="38100" dir="2700000" algn="tl">
                    <a:srgbClr val="C0C0C0"/>
                  </a:outerShdw>
                </a:effectLst>
                <a:latin typeface="Times New Roman" pitchFamily="18" charset="0"/>
              </a:rPr>
              <a:t>Netto munur :</a:t>
            </a:r>
          </a:p>
          <a:p>
            <a:pPr marL="457200" indent="-457200" algn="l">
              <a:lnSpc>
                <a:spcPct val="90000"/>
              </a:lnSpc>
              <a:spcBef>
                <a:spcPts val="400"/>
              </a:spcBef>
              <a:tabLst>
                <a:tab pos="1103313" algn="l"/>
                <a:tab pos="2017713" algn="l"/>
                <a:tab pos="2932113" algn="l"/>
                <a:tab pos="3846513" algn="l"/>
                <a:tab pos="4760913" algn="l"/>
                <a:tab pos="5675313" algn="l"/>
                <a:tab pos="6589713" algn="l"/>
                <a:tab pos="7504113" algn="l"/>
                <a:tab pos="8418513" algn="l"/>
                <a:tab pos="9332913" algn="l"/>
                <a:tab pos="10247313" algn="l"/>
              </a:tabLst>
            </a:pPr>
            <a:r>
              <a:rPr lang="fo-FO">
                <a:solidFill>
                  <a:srgbClr val="FF0066"/>
                </a:solidFill>
                <a:latin typeface="Times New Roman" pitchFamily="18" charset="0"/>
              </a:rPr>
              <a:t>           </a:t>
            </a:r>
            <a:r>
              <a:rPr lang="fo-FO" u="sng">
                <a:solidFill>
                  <a:srgbClr val="FF0066"/>
                </a:solidFill>
                <a:effectLst>
                  <a:outerShdw blurRad="38100" dist="38100" dir="2700000" algn="tl">
                    <a:srgbClr val="C0C0C0"/>
                  </a:outerShdw>
                </a:effectLst>
                <a:latin typeface="Times New Roman" pitchFamily="18" charset="0"/>
              </a:rPr>
              <a:t>187.500 – 32.000 tons = 155.500 tons</a:t>
            </a:r>
          </a:p>
          <a:p>
            <a:pPr marL="457200" indent="-457200">
              <a:lnSpc>
                <a:spcPct val="90000"/>
              </a:lnSpc>
              <a:spcBef>
                <a:spcPts val="400"/>
              </a:spcBef>
              <a:tabLst>
                <a:tab pos="1103313" algn="l"/>
                <a:tab pos="2017713" algn="l"/>
                <a:tab pos="2932113" algn="l"/>
                <a:tab pos="3846513" algn="l"/>
                <a:tab pos="4760913" algn="l"/>
                <a:tab pos="5675313" algn="l"/>
                <a:tab pos="6589713" algn="l"/>
                <a:tab pos="7504113" algn="l"/>
                <a:tab pos="8418513" algn="l"/>
                <a:tab pos="9332913" algn="l"/>
                <a:tab pos="10247313" algn="l"/>
              </a:tabLst>
            </a:pPr>
            <a:r>
              <a:rPr lang="fo-FO" u="sng">
                <a:solidFill>
                  <a:srgbClr val="FF0066"/>
                </a:solidFill>
                <a:effectLst>
                  <a:outerShdw blurRad="38100" dist="38100" dir="2700000" algn="tl">
                    <a:srgbClr val="C0C0C0"/>
                  </a:outerShdw>
                </a:effectLst>
                <a:latin typeface="Times New Roman" pitchFamily="18" charset="0"/>
              </a:rPr>
              <a:t>Ella</a:t>
            </a:r>
          </a:p>
          <a:p>
            <a:pPr marL="457200" indent="-457200" algn="l">
              <a:lnSpc>
                <a:spcPct val="90000"/>
              </a:lnSpc>
              <a:spcBef>
                <a:spcPts val="400"/>
              </a:spcBef>
              <a:tabLst>
                <a:tab pos="1103313" algn="l"/>
                <a:tab pos="2017713" algn="l"/>
                <a:tab pos="2932113" algn="l"/>
                <a:tab pos="3846513" algn="l"/>
                <a:tab pos="4760913" algn="l"/>
                <a:tab pos="5675313" algn="l"/>
                <a:tab pos="6589713" algn="l"/>
                <a:tab pos="7504113" algn="l"/>
                <a:tab pos="8418513" algn="l"/>
                <a:tab pos="9332913" algn="l"/>
                <a:tab pos="10247313" algn="l"/>
              </a:tabLst>
            </a:pPr>
            <a:r>
              <a:rPr lang="fo-FO" u="sng">
                <a:solidFill>
                  <a:srgbClr val="FF0066"/>
                </a:solidFill>
                <a:effectLst>
                  <a:outerShdw blurRad="38100" dist="38100" dir="2700000" algn="tl">
                    <a:srgbClr val="C0C0C0"/>
                  </a:outerShdw>
                </a:effectLst>
                <a:latin typeface="Times New Roman" pitchFamily="18" charset="0"/>
              </a:rPr>
              <a:t>vit fáa ikki kompensera fyri 155.500 x 3,5 = </a:t>
            </a:r>
            <a:r>
              <a:rPr lang="fo-FO" b="1" u="sng">
                <a:solidFill>
                  <a:srgbClr val="FF0066"/>
                </a:solidFill>
                <a:effectLst>
                  <a:outerShdw blurRad="38100" dist="38100" dir="2700000" algn="tl">
                    <a:srgbClr val="C0C0C0"/>
                  </a:outerShdw>
                </a:effectLst>
                <a:latin typeface="Times New Roman" pitchFamily="18" charset="0"/>
              </a:rPr>
              <a:t>544.250 tons av fóður, ið vit læta til tilvøksturin av makrelstovnin</a:t>
            </a:r>
          </a:p>
        </p:txBody>
      </p:sp>
      <p:sp>
        <p:nvSpPr>
          <p:cNvPr id="7" name="Pladsholder til dato 6"/>
          <p:cNvSpPr>
            <a:spLocks noGrp="1"/>
          </p:cNvSpPr>
          <p:nvPr>
            <p:ph type="dt" idx="10"/>
          </p:nvPr>
        </p:nvSpPr>
        <p:spPr/>
        <p:txBody>
          <a:bodyPr/>
          <a:lstStyle/>
          <a:p>
            <a:r>
              <a:rPr lang="fo-FO" smtClean="0"/>
              <a:t>17-08-2009</a:t>
            </a: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40458C"/>
              </a:solidFill>
            </a:endParaRPr>
          </a:p>
        </p:txBody>
      </p:sp>
      <p:sp>
        <p:nvSpPr>
          <p:cNvPr id="61442"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61443" name="Text Box 3"/>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CA66871-EC80-44E9-9584-801718F5E8A2}"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61</a:t>
            </a:fld>
            <a:endParaRPr lang="da-DK" sz="1400">
              <a:solidFill>
                <a:srgbClr val="40458C"/>
              </a:solidFill>
            </a:endParaRPr>
          </a:p>
        </p:txBody>
      </p:sp>
      <p:pic>
        <p:nvPicPr>
          <p:cNvPr id="61444" name="Picture 4"/>
          <p:cNvPicPr>
            <a:picLocks noChangeAspect="1" noChangeArrowheads="1"/>
          </p:cNvPicPr>
          <p:nvPr/>
        </p:nvPicPr>
        <p:blipFill>
          <a:blip r:embed="rId3" cstate="print"/>
          <a:srcRect/>
          <a:stretch>
            <a:fillRect/>
          </a:stretch>
        </p:blipFill>
        <p:spPr bwMode="auto">
          <a:xfrm>
            <a:off x="323850" y="1557338"/>
            <a:ext cx="4029075" cy="4751387"/>
          </a:xfrm>
          <a:prstGeom prst="rect">
            <a:avLst/>
          </a:prstGeom>
          <a:noFill/>
          <a:ln w="9525">
            <a:noFill/>
            <a:round/>
            <a:headEnd/>
            <a:tailEnd/>
          </a:ln>
          <a:effectLst/>
        </p:spPr>
      </p:pic>
      <p:sp>
        <p:nvSpPr>
          <p:cNvPr id="61445" name="AutoShape 5"/>
          <p:cNvSpPr>
            <a:spLocks noChangeArrowheads="1"/>
          </p:cNvSpPr>
          <p:nvPr/>
        </p:nvSpPr>
        <p:spPr bwMode="auto">
          <a:xfrm>
            <a:off x="34925" y="1468438"/>
            <a:ext cx="4513263" cy="5345112"/>
          </a:xfrm>
          <a:custGeom>
            <a:avLst/>
            <a:gdLst>
              <a:gd name="T0" fmla="*/ 178 w 2843"/>
              <a:gd name="T1" fmla="*/ 623 h 3367"/>
              <a:gd name="T2" fmla="*/ 441 w 2843"/>
              <a:gd name="T3" fmla="*/ 513 h 3367"/>
              <a:gd name="T4" fmla="*/ 1159 w 2843"/>
              <a:gd name="T5" fmla="*/ 384 h 3367"/>
              <a:gd name="T6" fmla="*/ 2598 w 2843"/>
              <a:gd name="T7" fmla="*/ 76 h 3367"/>
              <a:gd name="T8" fmla="*/ 2825 w 2843"/>
              <a:gd name="T9" fmla="*/ 373 h 3367"/>
              <a:gd name="T10" fmla="*/ 2085 w 2843"/>
              <a:gd name="T11" fmla="*/ 1365 h 3367"/>
              <a:gd name="T12" fmla="*/ 1403 w 2843"/>
              <a:gd name="T13" fmla="*/ 1478 h 3367"/>
              <a:gd name="T14" fmla="*/ 1146 w 2843"/>
              <a:gd name="T15" fmla="*/ 1403 h 3367"/>
              <a:gd name="T16" fmla="*/ 983 w 2843"/>
              <a:gd name="T17" fmla="*/ 2767 h 3367"/>
              <a:gd name="T18" fmla="*/ 280 w 2843"/>
              <a:gd name="T19" fmla="*/ 2554 h 3367"/>
              <a:gd name="T20" fmla="*/ 371 w 2843"/>
              <a:gd name="T21" fmla="*/ 1228 h 3367"/>
              <a:gd name="T22" fmla="*/ 32 w 2843"/>
              <a:gd name="T23" fmla="*/ 907 h 3367"/>
              <a:gd name="T24" fmla="*/ 178 w 2843"/>
              <a:gd name="T25" fmla="*/ 623 h 3367"/>
              <a:gd name="T26" fmla="*/ 0 w 2843"/>
              <a:gd name="T27" fmla="*/ 0 h 3367"/>
              <a:gd name="T28" fmla="*/ 2843 w 2843"/>
              <a:gd name="T29" fmla="*/ 3367 h 3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843" h="3367">
                <a:moveTo>
                  <a:pt x="178" y="623"/>
                </a:moveTo>
                <a:cubicBezTo>
                  <a:pt x="188" y="646"/>
                  <a:pt x="422" y="494"/>
                  <a:pt x="441" y="513"/>
                </a:cubicBezTo>
                <a:cubicBezTo>
                  <a:pt x="468" y="542"/>
                  <a:pt x="1142" y="345"/>
                  <a:pt x="1159" y="384"/>
                </a:cubicBezTo>
                <a:cubicBezTo>
                  <a:pt x="1177" y="424"/>
                  <a:pt x="2376" y="5"/>
                  <a:pt x="2598" y="76"/>
                </a:cubicBezTo>
                <a:cubicBezTo>
                  <a:pt x="2697" y="0"/>
                  <a:pt x="2843" y="56"/>
                  <a:pt x="2825" y="373"/>
                </a:cubicBezTo>
                <a:cubicBezTo>
                  <a:pt x="2706" y="607"/>
                  <a:pt x="1986" y="562"/>
                  <a:pt x="2085" y="1365"/>
                </a:cubicBezTo>
                <a:cubicBezTo>
                  <a:pt x="2184" y="2168"/>
                  <a:pt x="1524" y="1528"/>
                  <a:pt x="1403" y="1478"/>
                </a:cubicBezTo>
                <a:cubicBezTo>
                  <a:pt x="1336" y="1577"/>
                  <a:pt x="1289" y="1326"/>
                  <a:pt x="1146" y="1403"/>
                </a:cubicBezTo>
                <a:cubicBezTo>
                  <a:pt x="874" y="1432"/>
                  <a:pt x="154" y="2167"/>
                  <a:pt x="983" y="2767"/>
                </a:cubicBezTo>
                <a:cubicBezTo>
                  <a:pt x="1812" y="3367"/>
                  <a:pt x="393" y="2763"/>
                  <a:pt x="280" y="2554"/>
                </a:cubicBezTo>
                <a:cubicBezTo>
                  <a:pt x="178" y="2297"/>
                  <a:pt x="412" y="1502"/>
                  <a:pt x="371" y="1228"/>
                </a:cubicBezTo>
                <a:cubicBezTo>
                  <a:pt x="342" y="1192"/>
                  <a:pt x="64" y="1008"/>
                  <a:pt x="32" y="907"/>
                </a:cubicBezTo>
                <a:cubicBezTo>
                  <a:pt x="0" y="806"/>
                  <a:pt x="148" y="682"/>
                  <a:pt x="178" y="623"/>
                </a:cubicBezTo>
                <a:close/>
              </a:path>
            </a:pathLst>
          </a:custGeom>
          <a:solidFill>
            <a:srgbClr val="FFFF99">
              <a:alpha val="50000"/>
            </a:srgbClr>
          </a:solidFill>
          <a:ln w="9525">
            <a:noFill/>
            <a:round/>
            <a:headEnd/>
            <a:tailEnd/>
          </a:ln>
          <a:effectLst/>
        </p:spPr>
        <p:txBody>
          <a:bodyPr wrap="none" anchor="ctr"/>
          <a:lstStyle/>
          <a:p>
            <a:endParaRPr lang="fo-FO"/>
          </a:p>
        </p:txBody>
      </p:sp>
      <p:sp>
        <p:nvSpPr>
          <p:cNvPr id="61446" name="Text Box 6"/>
          <p:cNvSpPr txBox="1">
            <a:spLocks noChangeArrowheads="1"/>
          </p:cNvSpPr>
          <p:nvPr/>
        </p:nvSpPr>
        <p:spPr bwMode="auto">
          <a:xfrm>
            <a:off x="152400" y="434975"/>
            <a:ext cx="8839200" cy="762000"/>
          </a:xfrm>
          <a:prstGeom prst="rect">
            <a:avLst/>
          </a:prstGeom>
          <a:noFill/>
          <a:ln w="9525">
            <a:noFill/>
            <a:round/>
            <a:headEnd/>
            <a:tailEnd/>
          </a:ln>
          <a:effectLst/>
        </p:spPr>
        <p:txBody>
          <a:bodyPr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2200">
                <a:solidFill>
                  <a:srgbClr val="FF0066"/>
                </a:solidFill>
                <a:latin typeface="Times New Roman" pitchFamily="18" charset="0"/>
              </a:rPr>
              <a:t>Um vit bert nýttu høvusferðingarmynstri fyri stammuni av makreli fyri alt árið at býtt eftir, hevði býtið verið uml.:</a:t>
            </a:r>
          </a:p>
        </p:txBody>
      </p:sp>
      <p:sp>
        <p:nvSpPr>
          <p:cNvPr id="61447" name="Rectangle 7"/>
          <p:cNvSpPr>
            <a:spLocks noChangeArrowheads="1"/>
          </p:cNvSpPr>
          <p:nvPr/>
        </p:nvSpPr>
        <p:spPr bwMode="auto">
          <a:xfrm>
            <a:off x="1979613" y="5949950"/>
            <a:ext cx="1871662" cy="287338"/>
          </a:xfrm>
          <a:prstGeom prst="rect">
            <a:avLst/>
          </a:prstGeom>
          <a:solidFill>
            <a:srgbClr val="FFFFFF">
              <a:alpha val="73999"/>
            </a:srgbClr>
          </a:solidFill>
          <a:ln w="9525">
            <a:noFill/>
            <a:round/>
            <a:headEnd/>
            <a:tailEnd/>
          </a:ln>
          <a:effectLst/>
        </p:spPr>
        <p:txBody>
          <a:bodyPr lIns="90000" tIns="46800" rIns="90000" bIns="46800"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9176D"/>
                </a:solidFill>
                <a:latin typeface="Arial Black" pitchFamily="34" charset="0"/>
              </a:rPr>
              <a:t>minni útbreitsla av makreli</a:t>
            </a:r>
          </a:p>
        </p:txBody>
      </p:sp>
      <p:sp>
        <p:nvSpPr>
          <p:cNvPr id="61448" name="AutoShape 8"/>
          <p:cNvSpPr>
            <a:spLocks noChangeArrowheads="1"/>
          </p:cNvSpPr>
          <p:nvPr/>
        </p:nvSpPr>
        <p:spPr bwMode="auto">
          <a:xfrm>
            <a:off x="-57150" y="1760538"/>
            <a:ext cx="3790950" cy="4700587"/>
          </a:xfrm>
          <a:custGeom>
            <a:avLst/>
            <a:gdLst>
              <a:gd name="T0" fmla="*/ 282 w 2388"/>
              <a:gd name="T1" fmla="*/ 473 h 2961"/>
              <a:gd name="T2" fmla="*/ 645 w 2388"/>
              <a:gd name="T3" fmla="*/ 402 h 2961"/>
              <a:gd name="T4" fmla="*/ 1169 w 2388"/>
              <a:gd name="T5" fmla="*/ 293 h 2961"/>
              <a:gd name="T6" fmla="*/ 2132 w 2388"/>
              <a:gd name="T7" fmla="*/ 71 h 2961"/>
              <a:gd name="T8" fmla="*/ 2289 w 2388"/>
              <a:gd name="T9" fmla="*/ 406 h 2961"/>
              <a:gd name="T10" fmla="*/ 2066 w 2388"/>
              <a:gd name="T11" fmla="*/ 1214 h 2961"/>
              <a:gd name="T12" fmla="*/ 1618 w 2388"/>
              <a:gd name="T13" fmla="*/ 1219 h 2961"/>
              <a:gd name="T14" fmla="*/ 1457 w 2388"/>
              <a:gd name="T15" fmla="*/ 1082 h 2961"/>
              <a:gd name="T16" fmla="*/ 829 w 2388"/>
              <a:gd name="T17" fmla="*/ 2361 h 2961"/>
              <a:gd name="T18" fmla="*/ 371 w 2388"/>
              <a:gd name="T19" fmla="*/ 2356 h 2961"/>
              <a:gd name="T20" fmla="*/ 438 w 2388"/>
              <a:gd name="T21" fmla="*/ 1072 h 2961"/>
              <a:gd name="T22" fmla="*/ 173 w 2388"/>
              <a:gd name="T23" fmla="*/ 718 h 2961"/>
              <a:gd name="T24" fmla="*/ 282 w 2388"/>
              <a:gd name="T25" fmla="*/ 473 h 2961"/>
              <a:gd name="T26" fmla="*/ 0 w 2388"/>
              <a:gd name="T27" fmla="*/ 0 h 2961"/>
              <a:gd name="T28" fmla="*/ 2388 w 2388"/>
              <a:gd name="T29" fmla="*/ 2961 h 2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388" h="2961">
                <a:moveTo>
                  <a:pt x="282" y="473"/>
                </a:moveTo>
                <a:cubicBezTo>
                  <a:pt x="292" y="496"/>
                  <a:pt x="626" y="383"/>
                  <a:pt x="645" y="402"/>
                </a:cubicBezTo>
                <a:cubicBezTo>
                  <a:pt x="672" y="431"/>
                  <a:pt x="1152" y="254"/>
                  <a:pt x="1169" y="293"/>
                </a:cubicBezTo>
                <a:cubicBezTo>
                  <a:pt x="1187" y="333"/>
                  <a:pt x="1910" y="0"/>
                  <a:pt x="2132" y="71"/>
                </a:cubicBezTo>
                <a:cubicBezTo>
                  <a:pt x="2388" y="85"/>
                  <a:pt x="2300" y="216"/>
                  <a:pt x="2289" y="406"/>
                </a:cubicBezTo>
                <a:cubicBezTo>
                  <a:pt x="2278" y="596"/>
                  <a:pt x="2178" y="1079"/>
                  <a:pt x="2066" y="1214"/>
                </a:cubicBezTo>
                <a:cubicBezTo>
                  <a:pt x="1884" y="1377"/>
                  <a:pt x="1739" y="1269"/>
                  <a:pt x="1618" y="1219"/>
                </a:cubicBezTo>
                <a:cubicBezTo>
                  <a:pt x="1551" y="1318"/>
                  <a:pt x="1600" y="1005"/>
                  <a:pt x="1457" y="1082"/>
                </a:cubicBezTo>
                <a:cubicBezTo>
                  <a:pt x="1185" y="1111"/>
                  <a:pt x="0" y="1761"/>
                  <a:pt x="829" y="2361"/>
                </a:cubicBezTo>
                <a:cubicBezTo>
                  <a:pt x="1658" y="2961"/>
                  <a:pt x="436" y="2571"/>
                  <a:pt x="371" y="2356"/>
                </a:cubicBezTo>
                <a:cubicBezTo>
                  <a:pt x="306" y="2141"/>
                  <a:pt x="471" y="1345"/>
                  <a:pt x="438" y="1072"/>
                </a:cubicBezTo>
                <a:cubicBezTo>
                  <a:pt x="409" y="1036"/>
                  <a:pt x="205" y="819"/>
                  <a:pt x="173" y="718"/>
                </a:cubicBezTo>
                <a:cubicBezTo>
                  <a:pt x="147" y="618"/>
                  <a:pt x="267" y="525"/>
                  <a:pt x="282" y="473"/>
                </a:cubicBezTo>
                <a:close/>
              </a:path>
            </a:pathLst>
          </a:custGeom>
          <a:solidFill>
            <a:srgbClr val="FFCC99">
              <a:alpha val="50000"/>
            </a:srgbClr>
          </a:solidFill>
          <a:ln w="9525">
            <a:noFill/>
            <a:round/>
            <a:headEnd/>
            <a:tailEnd/>
          </a:ln>
          <a:effectLst/>
        </p:spPr>
        <p:txBody>
          <a:bodyPr wrap="none" anchor="ctr"/>
          <a:lstStyle/>
          <a:p>
            <a:endParaRPr lang="fo-FO"/>
          </a:p>
        </p:txBody>
      </p:sp>
      <p:sp>
        <p:nvSpPr>
          <p:cNvPr id="61449" name="Freeform 9"/>
          <p:cNvSpPr>
            <a:spLocks noChangeArrowheads="1"/>
          </p:cNvSpPr>
          <p:nvPr/>
        </p:nvSpPr>
        <p:spPr bwMode="auto">
          <a:xfrm>
            <a:off x="177800" y="1987550"/>
            <a:ext cx="3333750" cy="3763963"/>
          </a:xfrm>
          <a:custGeom>
            <a:avLst/>
            <a:gdLst/>
            <a:ahLst/>
            <a:cxnLst>
              <a:cxn ang="0">
                <a:pos x="279" y="2147"/>
              </a:cxn>
              <a:cxn ang="0">
                <a:pos x="345" y="1140"/>
              </a:cxn>
              <a:cxn ang="0">
                <a:pos x="363" y="885"/>
              </a:cxn>
              <a:cxn ang="0">
                <a:pos x="99" y="524"/>
              </a:cxn>
              <a:cxn ang="0">
                <a:pos x="956" y="247"/>
              </a:cxn>
              <a:cxn ang="0">
                <a:pos x="1590" y="36"/>
              </a:cxn>
              <a:cxn ang="0">
                <a:pos x="2043" y="463"/>
              </a:cxn>
              <a:cxn ang="0">
                <a:pos x="1933" y="911"/>
              </a:cxn>
              <a:cxn ang="0">
                <a:pos x="1634" y="911"/>
              </a:cxn>
              <a:cxn ang="0">
                <a:pos x="1392" y="744"/>
              </a:cxn>
              <a:cxn ang="0">
                <a:pos x="798" y="1087"/>
              </a:cxn>
              <a:cxn ang="0">
                <a:pos x="587" y="1404"/>
              </a:cxn>
              <a:cxn ang="0">
                <a:pos x="279" y="2147"/>
              </a:cxn>
            </a:cxnLst>
            <a:rect l="0" t="0" r="r" b="b"/>
            <a:pathLst>
              <a:path w="2100" h="2371">
                <a:moveTo>
                  <a:pt x="279" y="2147"/>
                </a:moveTo>
                <a:cubicBezTo>
                  <a:pt x="186" y="1923"/>
                  <a:pt x="331" y="1350"/>
                  <a:pt x="345" y="1140"/>
                </a:cubicBezTo>
                <a:cubicBezTo>
                  <a:pt x="359" y="930"/>
                  <a:pt x="404" y="988"/>
                  <a:pt x="363" y="885"/>
                </a:cubicBezTo>
                <a:cubicBezTo>
                  <a:pt x="322" y="782"/>
                  <a:pt x="0" y="630"/>
                  <a:pt x="99" y="524"/>
                </a:cubicBezTo>
                <a:cubicBezTo>
                  <a:pt x="95" y="330"/>
                  <a:pt x="707" y="328"/>
                  <a:pt x="956" y="247"/>
                </a:cubicBezTo>
                <a:cubicBezTo>
                  <a:pt x="1205" y="166"/>
                  <a:pt x="1409" y="0"/>
                  <a:pt x="1590" y="36"/>
                </a:cubicBezTo>
                <a:cubicBezTo>
                  <a:pt x="1767" y="86"/>
                  <a:pt x="1977" y="311"/>
                  <a:pt x="2043" y="463"/>
                </a:cubicBezTo>
                <a:cubicBezTo>
                  <a:pt x="2100" y="609"/>
                  <a:pt x="2001" y="836"/>
                  <a:pt x="1933" y="911"/>
                </a:cubicBezTo>
                <a:cubicBezTo>
                  <a:pt x="1912" y="995"/>
                  <a:pt x="1724" y="939"/>
                  <a:pt x="1634" y="911"/>
                </a:cubicBezTo>
                <a:cubicBezTo>
                  <a:pt x="1544" y="883"/>
                  <a:pt x="1531" y="715"/>
                  <a:pt x="1392" y="744"/>
                </a:cubicBezTo>
                <a:cubicBezTo>
                  <a:pt x="1253" y="773"/>
                  <a:pt x="932" y="977"/>
                  <a:pt x="798" y="1087"/>
                </a:cubicBezTo>
                <a:cubicBezTo>
                  <a:pt x="640" y="1247"/>
                  <a:pt x="673" y="1227"/>
                  <a:pt x="587" y="1404"/>
                </a:cubicBezTo>
                <a:cubicBezTo>
                  <a:pt x="501" y="1581"/>
                  <a:pt x="372" y="2371"/>
                  <a:pt x="279" y="2147"/>
                </a:cubicBezTo>
                <a:close/>
              </a:path>
            </a:pathLst>
          </a:custGeom>
          <a:solidFill>
            <a:srgbClr val="FF9900">
              <a:alpha val="46999"/>
            </a:srgbClr>
          </a:solidFill>
          <a:ln w="9525">
            <a:noFill/>
            <a:round/>
            <a:headEnd/>
            <a:tailEnd/>
          </a:ln>
          <a:effectLst/>
        </p:spPr>
        <p:txBody>
          <a:bodyPr wrap="none" anchor="ctr"/>
          <a:lstStyle/>
          <a:p>
            <a:endParaRPr lang="fo-FO"/>
          </a:p>
        </p:txBody>
      </p:sp>
      <p:sp>
        <p:nvSpPr>
          <p:cNvPr id="61450" name="AutoShape 10"/>
          <p:cNvSpPr>
            <a:spLocks/>
          </p:cNvSpPr>
          <p:nvPr/>
        </p:nvSpPr>
        <p:spPr bwMode="auto">
          <a:xfrm rot="4020000">
            <a:off x="1324769" y="5453857"/>
            <a:ext cx="520700" cy="792162"/>
          </a:xfrm>
          <a:custGeom>
            <a:avLst/>
            <a:gdLst>
              <a:gd name="T0" fmla="*/ 1679 w 1679"/>
              <a:gd name="T1" fmla="*/ 0 h 589"/>
              <a:gd name="T2" fmla="*/ 217 w 1679"/>
              <a:gd name="T3" fmla="*/ 508 h 589"/>
              <a:gd name="T4" fmla="*/ 0 w 1679"/>
              <a:gd name="T5" fmla="*/ 589 h 589"/>
              <a:gd name="T6" fmla="*/ 0 w 1679"/>
              <a:gd name="T7" fmla="*/ 0 h 589"/>
              <a:gd name="T8" fmla="*/ 1679 w 1679"/>
              <a:gd name="T9" fmla="*/ 589 h 589"/>
            </a:gdLst>
            <a:ahLst/>
            <a:cxnLst>
              <a:cxn ang="0">
                <a:pos x="T0" y="T1"/>
              </a:cxn>
              <a:cxn ang="0">
                <a:pos x="T2" y="T3"/>
              </a:cxn>
              <a:cxn ang="0">
                <a:pos x="T4" y="T5"/>
              </a:cxn>
            </a:cxnLst>
            <a:rect l="T6" t="T7" r="T8" b="T9"/>
            <a:pathLst>
              <a:path w="1679" h="589">
                <a:moveTo>
                  <a:pt x="1679" y="0"/>
                </a:moveTo>
                <a:lnTo>
                  <a:pt x="217" y="508"/>
                </a:lnTo>
                <a:lnTo>
                  <a:pt x="0" y="589"/>
                </a:lnTo>
              </a:path>
            </a:pathLst>
          </a:custGeom>
          <a:noFill/>
          <a:ln w="19080">
            <a:solidFill>
              <a:srgbClr val="FF0000"/>
            </a:solidFill>
            <a:round/>
            <a:headEnd/>
            <a:tailEnd type="triangle" w="med" len="med"/>
          </a:ln>
          <a:effectLst/>
        </p:spPr>
        <p:txBody>
          <a:bodyPr rot="10800000" wrap="none" anchor="ctr"/>
          <a:lstStyle/>
          <a:p>
            <a:endParaRPr lang="fo-FO"/>
          </a:p>
        </p:txBody>
      </p:sp>
      <p:sp>
        <p:nvSpPr>
          <p:cNvPr id="61451" name="Text Box 11"/>
          <p:cNvSpPr txBox="1">
            <a:spLocks noChangeArrowheads="1"/>
          </p:cNvSpPr>
          <p:nvPr/>
        </p:nvSpPr>
        <p:spPr bwMode="auto">
          <a:xfrm>
            <a:off x="755650" y="2708275"/>
            <a:ext cx="792163" cy="215900"/>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FFFFF"/>
                </a:solidFill>
                <a:latin typeface="Arial Black" pitchFamily="34" charset="0"/>
              </a:rPr>
              <a:t>juli - sept.</a:t>
            </a:r>
          </a:p>
        </p:txBody>
      </p:sp>
      <p:sp>
        <p:nvSpPr>
          <p:cNvPr id="61452" name="Text Box 12"/>
          <p:cNvSpPr txBox="1">
            <a:spLocks noChangeArrowheads="1"/>
          </p:cNvSpPr>
          <p:nvPr/>
        </p:nvSpPr>
        <p:spPr bwMode="auto">
          <a:xfrm>
            <a:off x="1763713" y="2708275"/>
            <a:ext cx="792162" cy="215900"/>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FFFFF"/>
                </a:solidFill>
                <a:latin typeface="Arial Black" pitchFamily="34" charset="0"/>
              </a:rPr>
              <a:t>juli - sept.</a:t>
            </a:r>
          </a:p>
        </p:txBody>
      </p:sp>
      <p:sp>
        <p:nvSpPr>
          <p:cNvPr id="61453" name="Text Box 13"/>
          <p:cNvSpPr txBox="1">
            <a:spLocks noChangeArrowheads="1"/>
          </p:cNvSpPr>
          <p:nvPr/>
        </p:nvSpPr>
        <p:spPr bwMode="auto">
          <a:xfrm>
            <a:off x="2339975" y="2205038"/>
            <a:ext cx="352425" cy="215900"/>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FFFFF"/>
                </a:solidFill>
                <a:latin typeface="Arial Black" pitchFamily="34" charset="0"/>
              </a:rPr>
              <a:t>juli</a:t>
            </a:r>
          </a:p>
        </p:txBody>
      </p:sp>
      <p:sp>
        <p:nvSpPr>
          <p:cNvPr id="61454" name="Text Box 14"/>
          <p:cNvSpPr txBox="1">
            <a:spLocks noChangeArrowheads="1"/>
          </p:cNvSpPr>
          <p:nvPr/>
        </p:nvSpPr>
        <p:spPr bwMode="auto">
          <a:xfrm>
            <a:off x="2555875" y="3143250"/>
            <a:ext cx="863600" cy="215900"/>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FFFFF"/>
                </a:solidFill>
                <a:latin typeface="Arial Black" pitchFamily="34" charset="0"/>
              </a:rPr>
              <a:t>okt. - des</a:t>
            </a:r>
          </a:p>
        </p:txBody>
      </p:sp>
      <p:sp>
        <p:nvSpPr>
          <p:cNvPr id="61455" name="Text Box 15"/>
          <p:cNvSpPr txBox="1">
            <a:spLocks noChangeArrowheads="1"/>
          </p:cNvSpPr>
          <p:nvPr/>
        </p:nvSpPr>
        <p:spPr bwMode="auto">
          <a:xfrm rot="20040000">
            <a:off x="1835150" y="2997200"/>
            <a:ext cx="863600" cy="215900"/>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FFFFF"/>
                </a:solidFill>
                <a:latin typeface="Arial Black" pitchFamily="34" charset="0"/>
              </a:rPr>
              <a:t>jan. - des</a:t>
            </a:r>
          </a:p>
        </p:txBody>
      </p:sp>
      <p:sp>
        <p:nvSpPr>
          <p:cNvPr id="61456" name="AutoShape 16"/>
          <p:cNvSpPr>
            <a:spLocks/>
          </p:cNvSpPr>
          <p:nvPr/>
        </p:nvSpPr>
        <p:spPr bwMode="auto">
          <a:xfrm>
            <a:off x="398463" y="2419350"/>
            <a:ext cx="2963862" cy="2779713"/>
          </a:xfrm>
          <a:custGeom>
            <a:avLst/>
            <a:gdLst>
              <a:gd name="T0" fmla="*/ 1226 w 1867"/>
              <a:gd name="T1" fmla="*/ 464 h 1751"/>
              <a:gd name="T2" fmla="*/ 537 w 1867"/>
              <a:gd name="T3" fmla="*/ 860 h 1751"/>
              <a:gd name="T4" fmla="*/ 145 w 1867"/>
              <a:gd name="T5" fmla="*/ 1701 h 1751"/>
              <a:gd name="T6" fmla="*/ 423 w 1867"/>
              <a:gd name="T7" fmla="*/ 558 h 1751"/>
              <a:gd name="T8" fmla="*/ 75 w 1867"/>
              <a:gd name="T9" fmla="*/ 204 h 1751"/>
              <a:gd name="T10" fmla="*/ 873 w 1867"/>
              <a:gd name="T11" fmla="*/ 162 h 1751"/>
              <a:gd name="T12" fmla="*/ 1311 w 1867"/>
              <a:gd name="T13" fmla="*/ 1 h 1751"/>
              <a:gd name="T14" fmla="*/ 1731 w 1867"/>
              <a:gd name="T15" fmla="*/ 166 h 1751"/>
              <a:gd name="T16" fmla="*/ 1792 w 1867"/>
              <a:gd name="T17" fmla="*/ 464 h 1751"/>
              <a:gd name="T18" fmla="*/ 1283 w 1867"/>
              <a:gd name="T19" fmla="*/ 402 h 1751"/>
              <a:gd name="T20" fmla="*/ 0 w 1867"/>
              <a:gd name="T21" fmla="*/ 0 h 1751"/>
              <a:gd name="T22" fmla="*/ 1867 w 1867"/>
              <a:gd name="T23" fmla="*/ 1751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1867" h="1751">
                <a:moveTo>
                  <a:pt x="1226" y="464"/>
                </a:moveTo>
                <a:cubicBezTo>
                  <a:pt x="1111" y="530"/>
                  <a:pt x="717" y="654"/>
                  <a:pt x="537" y="860"/>
                </a:cubicBezTo>
                <a:cubicBezTo>
                  <a:pt x="357" y="1066"/>
                  <a:pt x="164" y="1751"/>
                  <a:pt x="145" y="1701"/>
                </a:cubicBezTo>
                <a:cubicBezTo>
                  <a:pt x="126" y="1651"/>
                  <a:pt x="435" y="807"/>
                  <a:pt x="423" y="558"/>
                </a:cubicBezTo>
                <a:cubicBezTo>
                  <a:pt x="411" y="309"/>
                  <a:pt x="0" y="270"/>
                  <a:pt x="75" y="204"/>
                </a:cubicBezTo>
                <a:cubicBezTo>
                  <a:pt x="150" y="138"/>
                  <a:pt x="667" y="196"/>
                  <a:pt x="873" y="162"/>
                </a:cubicBezTo>
                <a:cubicBezTo>
                  <a:pt x="1079" y="128"/>
                  <a:pt x="1168" y="0"/>
                  <a:pt x="1311" y="1"/>
                </a:cubicBezTo>
                <a:cubicBezTo>
                  <a:pt x="1454" y="2"/>
                  <a:pt x="1651" y="89"/>
                  <a:pt x="1731" y="166"/>
                </a:cubicBezTo>
                <a:cubicBezTo>
                  <a:pt x="1811" y="243"/>
                  <a:pt x="1867" y="425"/>
                  <a:pt x="1792" y="464"/>
                </a:cubicBezTo>
                <a:cubicBezTo>
                  <a:pt x="1717" y="503"/>
                  <a:pt x="1389" y="415"/>
                  <a:pt x="1283" y="402"/>
                </a:cubicBezTo>
              </a:path>
            </a:pathLst>
          </a:custGeom>
          <a:noFill/>
          <a:ln w="25560">
            <a:solidFill>
              <a:srgbClr val="FF0000"/>
            </a:solidFill>
            <a:round/>
            <a:headEnd/>
            <a:tailEnd type="triangle" w="med" len="med"/>
          </a:ln>
          <a:effectLst/>
        </p:spPr>
        <p:txBody>
          <a:bodyPr wrap="none" anchor="ctr"/>
          <a:lstStyle/>
          <a:p>
            <a:endParaRPr lang="fo-FO"/>
          </a:p>
        </p:txBody>
      </p:sp>
      <p:sp>
        <p:nvSpPr>
          <p:cNvPr id="61457" name="Text Box 17"/>
          <p:cNvSpPr txBox="1">
            <a:spLocks noChangeArrowheads="1"/>
          </p:cNvSpPr>
          <p:nvPr/>
        </p:nvSpPr>
        <p:spPr bwMode="auto">
          <a:xfrm rot="18120000">
            <a:off x="722313" y="3970338"/>
            <a:ext cx="863600" cy="215900"/>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FFFFF"/>
                </a:solidFill>
                <a:latin typeface="Arial Black" pitchFamily="34" charset="0"/>
              </a:rPr>
              <a:t>Feb - mars.</a:t>
            </a:r>
          </a:p>
        </p:txBody>
      </p:sp>
      <p:sp>
        <p:nvSpPr>
          <p:cNvPr id="61458" name="Text Box 18"/>
          <p:cNvSpPr txBox="1">
            <a:spLocks noChangeArrowheads="1"/>
          </p:cNvSpPr>
          <p:nvPr/>
        </p:nvSpPr>
        <p:spPr bwMode="auto">
          <a:xfrm rot="17160000">
            <a:off x="588962" y="3860801"/>
            <a:ext cx="504825" cy="215900"/>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FFFFF"/>
                </a:solidFill>
                <a:latin typeface="Arial Black" pitchFamily="34" charset="0"/>
              </a:rPr>
              <a:t>apríl</a:t>
            </a:r>
          </a:p>
        </p:txBody>
      </p:sp>
      <p:sp>
        <p:nvSpPr>
          <p:cNvPr id="61459" name="Text Box 19"/>
          <p:cNvSpPr txBox="1">
            <a:spLocks noChangeArrowheads="1"/>
          </p:cNvSpPr>
          <p:nvPr/>
        </p:nvSpPr>
        <p:spPr bwMode="auto">
          <a:xfrm rot="17160000">
            <a:off x="682625" y="3357563"/>
            <a:ext cx="504825" cy="215900"/>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FFFFF"/>
                </a:solidFill>
                <a:latin typeface="Arial Black" pitchFamily="34" charset="0"/>
              </a:rPr>
              <a:t>mai</a:t>
            </a:r>
          </a:p>
        </p:txBody>
      </p:sp>
      <p:sp>
        <p:nvSpPr>
          <p:cNvPr id="61460" name="Text Box 20"/>
          <p:cNvSpPr txBox="1">
            <a:spLocks noChangeArrowheads="1"/>
          </p:cNvSpPr>
          <p:nvPr/>
        </p:nvSpPr>
        <p:spPr bwMode="auto">
          <a:xfrm>
            <a:off x="2624138" y="5084763"/>
            <a:ext cx="1765300" cy="458787"/>
          </a:xfrm>
          <a:prstGeom prst="rect">
            <a:avLst/>
          </a:prstGeom>
          <a:solidFill>
            <a:srgbClr val="FFFFFF">
              <a:alpha val="67999"/>
            </a:srgbClr>
          </a:solid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9176D"/>
                </a:solidFill>
                <a:latin typeface="Arial Black" pitchFamily="34" charset="0"/>
              </a:rPr>
              <a:t>Kelda:</a:t>
            </a:r>
          </a:p>
          <a:p>
            <a:pPr algn="l">
              <a:buClr>
                <a:srgbClr val="F9176D"/>
              </a:buClr>
              <a:buFont typeface="Arial Black"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9176D"/>
                </a:solidFill>
                <a:latin typeface="Arial Black" pitchFamily="34" charset="0"/>
              </a:rPr>
              <a:t> samlað niðurstøða av</a:t>
            </a:r>
          </a:p>
          <a:p>
            <a:pPr algn="l">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9176D"/>
                </a:solidFill>
                <a:latin typeface="Arial Black" pitchFamily="34" charset="0"/>
              </a:rPr>
              <a:t>øllum keldunum í framløguni</a:t>
            </a:r>
          </a:p>
        </p:txBody>
      </p:sp>
      <p:sp>
        <p:nvSpPr>
          <p:cNvPr id="61461" name="AutoShape 21"/>
          <p:cNvSpPr>
            <a:spLocks/>
          </p:cNvSpPr>
          <p:nvPr/>
        </p:nvSpPr>
        <p:spPr bwMode="auto">
          <a:xfrm>
            <a:off x="900113" y="2501900"/>
            <a:ext cx="2336800" cy="1365250"/>
          </a:xfrm>
          <a:custGeom>
            <a:avLst/>
            <a:gdLst>
              <a:gd name="T0" fmla="*/ 70 w 1472"/>
              <a:gd name="T1" fmla="*/ 860 h 860"/>
              <a:gd name="T2" fmla="*/ 708 w 1472"/>
              <a:gd name="T3" fmla="*/ 256 h 860"/>
              <a:gd name="T4" fmla="*/ 151 w 1472"/>
              <a:gd name="T5" fmla="*/ 76 h 860"/>
              <a:gd name="T6" fmla="*/ 1345 w 1472"/>
              <a:gd name="T7" fmla="*/ 218 h 860"/>
              <a:gd name="T8" fmla="*/ 1034 w 1472"/>
              <a:gd name="T9" fmla="*/ 284 h 860"/>
              <a:gd name="T10" fmla="*/ 0 w 1472"/>
              <a:gd name="T11" fmla="*/ 0 h 860"/>
              <a:gd name="T12" fmla="*/ 1472 w 1472"/>
              <a:gd name="T13" fmla="*/ 860 h 860"/>
            </a:gdLst>
            <a:ahLst/>
            <a:cxnLst>
              <a:cxn ang="0">
                <a:pos x="T0" y="T1"/>
              </a:cxn>
              <a:cxn ang="0">
                <a:pos x="T2" y="T3"/>
              </a:cxn>
              <a:cxn ang="0">
                <a:pos x="T4" y="T5"/>
              </a:cxn>
              <a:cxn ang="0">
                <a:pos x="T6" y="T7"/>
              </a:cxn>
              <a:cxn ang="0">
                <a:pos x="T8" y="T9"/>
              </a:cxn>
            </a:cxnLst>
            <a:rect l="T10" t="T11" r="T12" b="T13"/>
            <a:pathLst>
              <a:path w="1472" h="860">
                <a:moveTo>
                  <a:pt x="70" y="860"/>
                </a:moveTo>
                <a:cubicBezTo>
                  <a:pt x="176" y="759"/>
                  <a:pt x="665" y="247"/>
                  <a:pt x="708" y="256"/>
                </a:cubicBezTo>
                <a:cubicBezTo>
                  <a:pt x="751" y="265"/>
                  <a:pt x="0" y="152"/>
                  <a:pt x="151" y="76"/>
                </a:cubicBezTo>
                <a:cubicBezTo>
                  <a:pt x="302" y="0"/>
                  <a:pt x="1198" y="183"/>
                  <a:pt x="1345" y="218"/>
                </a:cubicBezTo>
                <a:cubicBezTo>
                  <a:pt x="1472" y="326"/>
                  <a:pt x="1099" y="270"/>
                  <a:pt x="1034" y="284"/>
                </a:cubicBezTo>
              </a:path>
            </a:pathLst>
          </a:custGeom>
          <a:noFill/>
          <a:ln w="19080">
            <a:solidFill>
              <a:srgbClr val="FF0000"/>
            </a:solidFill>
            <a:round/>
            <a:headEnd/>
            <a:tailEnd type="triangle" w="med" len="med"/>
          </a:ln>
          <a:effectLst/>
        </p:spPr>
        <p:txBody>
          <a:bodyPr wrap="none" anchor="ctr"/>
          <a:lstStyle/>
          <a:p>
            <a:endParaRPr lang="fo-FO"/>
          </a:p>
        </p:txBody>
      </p:sp>
      <p:sp>
        <p:nvSpPr>
          <p:cNvPr id="61462" name="Text Box 22"/>
          <p:cNvSpPr txBox="1">
            <a:spLocks noChangeArrowheads="1"/>
          </p:cNvSpPr>
          <p:nvPr/>
        </p:nvSpPr>
        <p:spPr bwMode="auto">
          <a:xfrm rot="17160000">
            <a:off x="901700" y="3502026"/>
            <a:ext cx="504825" cy="215900"/>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FFFFF"/>
                </a:solidFill>
                <a:latin typeface="Arial Black" pitchFamily="34" charset="0"/>
              </a:rPr>
              <a:t>apríl</a:t>
            </a:r>
          </a:p>
        </p:txBody>
      </p:sp>
      <p:sp>
        <p:nvSpPr>
          <p:cNvPr id="61463" name="Text Box 23"/>
          <p:cNvSpPr txBox="1">
            <a:spLocks noChangeArrowheads="1"/>
          </p:cNvSpPr>
          <p:nvPr/>
        </p:nvSpPr>
        <p:spPr bwMode="auto">
          <a:xfrm rot="20760000">
            <a:off x="1185863" y="3214688"/>
            <a:ext cx="504825" cy="215900"/>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FFFFF"/>
                </a:solidFill>
                <a:latin typeface="Arial Black" pitchFamily="34" charset="0"/>
              </a:rPr>
              <a:t>mai</a:t>
            </a:r>
          </a:p>
        </p:txBody>
      </p:sp>
      <p:sp>
        <p:nvSpPr>
          <p:cNvPr id="61464" name="Text Box 24"/>
          <p:cNvSpPr txBox="1">
            <a:spLocks noChangeArrowheads="1"/>
          </p:cNvSpPr>
          <p:nvPr/>
        </p:nvSpPr>
        <p:spPr bwMode="auto">
          <a:xfrm rot="300000">
            <a:off x="538163" y="4583113"/>
            <a:ext cx="504825" cy="215900"/>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FFFFF"/>
                </a:solidFill>
                <a:latin typeface="Arial Black" pitchFamily="34" charset="0"/>
              </a:rPr>
              <a:t>mars.</a:t>
            </a:r>
          </a:p>
        </p:txBody>
      </p:sp>
      <p:sp>
        <p:nvSpPr>
          <p:cNvPr id="61465" name="Text Box 25"/>
          <p:cNvSpPr txBox="1">
            <a:spLocks noChangeArrowheads="1"/>
          </p:cNvSpPr>
          <p:nvPr/>
        </p:nvSpPr>
        <p:spPr bwMode="auto">
          <a:xfrm>
            <a:off x="2484438" y="2636838"/>
            <a:ext cx="863600" cy="215900"/>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FFFFF"/>
                </a:solidFill>
                <a:latin typeface="Arial Black" pitchFamily="34" charset="0"/>
              </a:rPr>
              <a:t>Aug. - des</a:t>
            </a:r>
          </a:p>
        </p:txBody>
      </p:sp>
      <p:sp>
        <p:nvSpPr>
          <p:cNvPr id="61466" name="Text Box 26"/>
          <p:cNvSpPr txBox="1">
            <a:spLocks noChangeArrowheads="1"/>
          </p:cNvSpPr>
          <p:nvPr/>
        </p:nvSpPr>
        <p:spPr bwMode="auto">
          <a:xfrm>
            <a:off x="827088" y="3068638"/>
            <a:ext cx="387350" cy="215900"/>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FFFFF"/>
                </a:solidFill>
                <a:latin typeface="Arial Black" pitchFamily="34" charset="0"/>
              </a:rPr>
              <a:t>juni</a:t>
            </a:r>
          </a:p>
        </p:txBody>
      </p:sp>
      <p:sp>
        <p:nvSpPr>
          <p:cNvPr id="61467" name="Text Box 27"/>
          <p:cNvSpPr txBox="1">
            <a:spLocks noChangeArrowheads="1"/>
          </p:cNvSpPr>
          <p:nvPr/>
        </p:nvSpPr>
        <p:spPr bwMode="auto">
          <a:xfrm>
            <a:off x="1476375" y="3068638"/>
            <a:ext cx="387350" cy="215900"/>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FFFFF"/>
                </a:solidFill>
                <a:latin typeface="Arial Black" pitchFamily="34" charset="0"/>
              </a:rPr>
              <a:t>juni</a:t>
            </a:r>
          </a:p>
        </p:txBody>
      </p:sp>
      <p:sp>
        <p:nvSpPr>
          <p:cNvPr id="61468" name="Text Box 28"/>
          <p:cNvSpPr txBox="1">
            <a:spLocks noChangeArrowheads="1"/>
          </p:cNvSpPr>
          <p:nvPr/>
        </p:nvSpPr>
        <p:spPr bwMode="auto">
          <a:xfrm rot="20040000">
            <a:off x="1258888" y="3429000"/>
            <a:ext cx="863600" cy="215900"/>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FFFFF"/>
                </a:solidFill>
                <a:latin typeface="Arial Black" pitchFamily="34" charset="0"/>
              </a:rPr>
              <a:t>jan. – feb.</a:t>
            </a:r>
          </a:p>
        </p:txBody>
      </p:sp>
      <p:sp>
        <p:nvSpPr>
          <p:cNvPr id="61469" name="AutoShape 29"/>
          <p:cNvSpPr>
            <a:spLocks noChangeArrowheads="1"/>
          </p:cNvSpPr>
          <p:nvPr/>
        </p:nvSpPr>
        <p:spPr bwMode="auto">
          <a:xfrm>
            <a:off x="320675" y="2346325"/>
            <a:ext cx="2178050" cy="1063625"/>
          </a:xfrm>
          <a:custGeom>
            <a:avLst/>
            <a:gdLst>
              <a:gd name="T0" fmla="*/ 0 w 1372"/>
              <a:gd name="T1" fmla="*/ 485 h 670"/>
              <a:gd name="T2" fmla="*/ 52 w 1372"/>
              <a:gd name="T3" fmla="*/ 413 h 670"/>
              <a:gd name="T4" fmla="*/ 420 w 1372"/>
              <a:gd name="T5" fmla="*/ 224 h 670"/>
              <a:gd name="T6" fmla="*/ 859 w 1372"/>
              <a:gd name="T7" fmla="*/ 0 h 670"/>
              <a:gd name="T8" fmla="*/ 1228 w 1372"/>
              <a:gd name="T9" fmla="*/ 68 h 670"/>
              <a:gd name="T10" fmla="*/ 1365 w 1372"/>
              <a:gd name="T11" fmla="*/ 147 h 670"/>
              <a:gd name="T12" fmla="*/ 1372 w 1372"/>
              <a:gd name="T13" fmla="*/ 233 h 670"/>
              <a:gd name="T14" fmla="*/ 1257 w 1372"/>
              <a:gd name="T15" fmla="*/ 336 h 670"/>
              <a:gd name="T16" fmla="*/ 1034 w 1372"/>
              <a:gd name="T17" fmla="*/ 512 h 670"/>
              <a:gd name="T18" fmla="*/ 921 w 1372"/>
              <a:gd name="T19" fmla="*/ 641 h 670"/>
              <a:gd name="T20" fmla="*/ 561 w 1372"/>
              <a:gd name="T21" fmla="*/ 670 h 670"/>
              <a:gd name="T22" fmla="*/ 420 w 1372"/>
              <a:gd name="T23" fmla="*/ 663 h 670"/>
              <a:gd name="T24" fmla="*/ 206 w 1372"/>
              <a:gd name="T25" fmla="*/ 663 h 670"/>
              <a:gd name="T26" fmla="*/ 0 w 1372"/>
              <a:gd name="T27" fmla="*/ 603 h 670"/>
              <a:gd name="T28" fmla="*/ 0 w 1372"/>
              <a:gd name="T29" fmla="*/ 0 h 670"/>
              <a:gd name="T30" fmla="*/ 1372 w 1372"/>
              <a:gd name="T31" fmla="*/ 67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1372" h="670">
                <a:moveTo>
                  <a:pt x="0" y="485"/>
                </a:moveTo>
                <a:lnTo>
                  <a:pt x="52" y="413"/>
                </a:lnTo>
                <a:lnTo>
                  <a:pt x="420" y="224"/>
                </a:lnTo>
                <a:lnTo>
                  <a:pt x="859" y="0"/>
                </a:lnTo>
                <a:lnTo>
                  <a:pt x="1228" y="68"/>
                </a:lnTo>
                <a:lnTo>
                  <a:pt x="1365" y="147"/>
                </a:lnTo>
                <a:lnTo>
                  <a:pt x="1372" y="233"/>
                </a:lnTo>
                <a:lnTo>
                  <a:pt x="1257" y="336"/>
                </a:lnTo>
                <a:lnTo>
                  <a:pt x="1034" y="512"/>
                </a:lnTo>
                <a:lnTo>
                  <a:pt x="921" y="641"/>
                </a:lnTo>
                <a:lnTo>
                  <a:pt x="561" y="670"/>
                </a:lnTo>
                <a:lnTo>
                  <a:pt x="420" y="663"/>
                </a:lnTo>
                <a:lnTo>
                  <a:pt x="206" y="663"/>
                </a:lnTo>
                <a:lnTo>
                  <a:pt x="0" y="603"/>
                </a:lnTo>
              </a:path>
            </a:pathLst>
          </a:custGeom>
          <a:noFill/>
          <a:ln w="19080">
            <a:solidFill>
              <a:srgbClr val="F9176D"/>
            </a:solidFill>
            <a:round/>
            <a:headEnd/>
            <a:tailEnd/>
          </a:ln>
          <a:effectLst/>
        </p:spPr>
        <p:txBody>
          <a:bodyPr wrap="none" anchor="ctr"/>
          <a:lstStyle/>
          <a:p>
            <a:endParaRPr lang="fo-FO"/>
          </a:p>
        </p:txBody>
      </p:sp>
      <p:sp>
        <p:nvSpPr>
          <p:cNvPr id="61470" name="Line 30"/>
          <p:cNvSpPr>
            <a:spLocks noChangeShapeType="1"/>
          </p:cNvSpPr>
          <p:nvPr/>
        </p:nvSpPr>
        <p:spPr bwMode="auto">
          <a:xfrm>
            <a:off x="611188" y="1727200"/>
            <a:ext cx="215900" cy="1588"/>
          </a:xfrm>
          <a:prstGeom prst="line">
            <a:avLst/>
          </a:prstGeom>
          <a:noFill/>
          <a:ln w="28440">
            <a:solidFill>
              <a:srgbClr val="FF00FF"/>
            </a:solidFill>
            <a:miter lim="800000"/>
            <a:headEnd/>
            <a:tailEnd/>
          </a:ln>
          <a:effectLst/>
        </p:spPr>
        <p:txBody>
          <a:bodyPr/>
          <a:lstStyle/>
          <a:p>
            <a:endParaRPr lang="fo-FO"/>
          </a:p>
        </p:txBody>
      </p:sp>
      <p:sp>
        <p:nvSpPr>
          <p:cNvPr id="61471" name="Text Box 31"/>
          <p:cNvSpPr txBox="1">
            <a:spLocks noChangeArrowheads="1"/>
          </p:cNvSpPr>
          <p:nvPr/>
        </p:nvSpPr>
        <p:spPr bwMode="auto">
          <a:xfrm>
            <a:off x="865188" y="1630363"/>
            <a:ext cx="1211262" cy="215900"/>
          </a:xfrm>
          <a:prstGeom prst="rect">
            <a:avLst/>
          </a:prstGeom>
          <a:solidFill>
            <a:srgbClr val="FFFFFF">
              <a:alpha val="50000"/>
            </a:srgbClr>
          </a:solidFill>
          <a:ln w="9525">
            <a:noFill/>
            <a:round/>
            <a:headEnd/>
            <a:tailEnd/>
          </a:ln>
          <a:effec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9176D"/>
                </a:solidFill>
                <a:latin typeface="Arial Black" pitchFamily="34" charset="0"/>
              </a:rPr>
              <a:t>Føroyska sjómarki</a:t>
            </a:r>
          </a:p>
        </p:txBody>
      </p:sp>
      <p:sp>
        <p:nvSpPr>
          <p:cNvPr id="61472" name="AutoShape 32"/>
          <p:cNvSpPr>
            <a:spLocks/>
          </p:cNvSpPr>
          <p:nvPr/>
        </p:nvSpPr>
        <p:spPr bwMode="auto">
          <a:xfrm rot="4020000" flipV="1">
            <a:off x="1476375" y="4198938"/>
            <a:ext cx="1679575" cy="1425575"/>
          </a:xfrm>
          <a:custGeom>
            <a:avLst/>
            <a:gdLst>
              <a:gd name="T0" fmla="*/ 1679 w 1679"/>
              <a:gd name="T1" fmla="*/ 0 h 589"/>
              <a:gd name="T2" fmla="*/ 217 w 1679"/>
              <a:gd name="T3" fmla="*/ 508 h 589"/>
              <a:gd name="T4" fmla="*/ 0 w 1679"/>
              <a:gd name="T5" fmla="*/ 589 h 589"/>
              <a:gd name="T6" fmla="*/ 0 w 1679"/>
              <a:gd name="T7" fmla="*/ 0 h 589"/>
              <a:gd name="T8" fmla="*/ 1679 w 1679"/>
              <a:gd name="T9" fmla="*/ 589 h 589"/>
            </a:gdLst>
            <a:ahLst/>
            <a:cxnLst>
              <a:cxn ang="0">
                <a:pos x="T0" y="T1"/>
              </a:cxn>
              <a:cxn ang="0">
                <a:pos x="T2" y="T3"/>
              </a:cxn>
              <a:cxn ang="0">
                <a:pos x="T4" y="T5"/>
              </a:cxn>
            </a:cxnLst>
            <a:rect l="T6" t="T7" r="T8" b="T9"/>
            <a:pathLst>
              <a:path w="1679" h="589">
                <a:moveTo>
                  <a:pt x="1679" y="0"/>
                </a:moveTo>
                <a:lnTo>
                  <a:pt x="217" y="508"/>
                </a:lnTo>
                <a:lnTo>
                  <a:pt x="0" y="589"/>
                </a:lnTo>
              </a:path>
            </a:pathLst>
          </a:custGeom>
          <a:noFill/>
          <a:ln w="19080">
            <a:solidFill>
              <a:srgbClr val="FF0000"/>
            </a:solidFill>
            <a:round/>
            <a:headEnd/>
            <a:tailEnd type="triangle" w="med" len="med"/>
          </a:ln>
          <a:effectLst/>
        </p:spPr>
        <p:txBody>
          <a:bodyPr wrap="none" anchor="ctr"/>
          <a:lstStyle/>
          <a:p>
            <a:endParaRPr lang="fo-FO"/>
          </a:p>
        </p:txBody>
      </p:sp>
      <p:sp>
        <p:nvSpPr>
          <p:cNvPr id="61473" name="AutoShape 33"/>
          <p:cNvSpPr>
            <a:spLocks/>
          </p:cNvSpPr>
          <p:nvPr/>
        </p:nvSpPr>
        <p:spPr bwMode="auto">
          <a:xfrm rot="4020000" flipV="1">
            <a:off x="1358901" y="2611437"/>
            <a:ext cx="2919412" cy="2887663"/>
          </a:xfrm>
          <a:custGeom>
            <a:avLst/>
            <a:gdLst>
              <a:gd name="T0" fmla="*/ 1679 w 1679"/>
              <a:gd name="T1" fmla="*/ 0 h 589"/>
              <a:gd name="T2" fmla="*/ 217 w 1679"/>
              <a:gd name="T3" fmla="*/ 508 h 589"/>
              <a:gd name="T4" fmla="*/ 0 w 1679"/>
              <a:gd name="T5" fmla="*/ 589 h 589"/>
              <a:gd name="T6" fmla="*/ 0 w 1679"/>
              <a:gd name="T7" fmla="*/ 0 h 589"/>
              <a:gd name="T8" fmla="*/ 1679 w 1679"/>
              <a:gd name="T9" fmla="*/ 589 h 589"/>
            </a:gdLst>
            <a:ahLst/>
            <a:cxnLst>
              <a:cxn ang="0">
                <a:pos x="T0" y="T1"/>
              </a:cxn>
              <a:cxn ang="0">
                <a:pos x="T2" y="T3"/>
              </a:cxn>
              <a:cxn ang="0">
                <a:pos x="T4" y="T5"/>
              </a:cxn>
            </a:cxnLst>
            <a:rect l="T6" t="T7" r="T8" b="T9"/>
            <a:pathLst>
              <a:path w="1679" h="589">
                <a:moveTo>
                  <a:pt x="1679" y="0"/>
                </a:moveTo>
                <a:lnTo>
                  <a:pt x="217" y="508"/>
                </a:lnTo>
                <a:lnTo>
                  <a:pt x="0" y="589"/>
                </a:lnTo>
              </a:path>
            </a:pathLst>
          </a:custGeom>
          <a:noFill/>
          <a:ln w="19080">
            <a:solidFill>
              <a:srgbClr val="FF0000"/>
            </a:solidFill>
            <a:round/>
            <a:headEnd/>
            <a:tailEnd type="triangle" w="med" len="med"/>
          </a:ln>
          <a:effectLst/>
        </p:spPr>
        <p:txBody>
          <a:bodyPr wrap="none" anchor="ctr"/>
          <a:lstStyle/>
          <a:p>
            <a:endParaRPr lang="fo-FO"/>
          </a:p>
        </p:txBody>
      </p:sp>
      <p:sp>
        <p:nvSpPr>
          <p:cNvPr id="61474" name="Rectangle 34"/>
          <p:cNvSpPr>
            <a:spLocks noChangeArrowheads="1"/>
          </p:cNvSpPr>
          <p:nvPr/>
        </p:nvSpPr>
        <p:spPr bwMode="auto">
          <a:xfrm>
            <a:off x="6154738" y="2205038"/>
            <a:ext cx="360362" cy="285750"/>
          </a:xfrm>
          <a:prstGeom prst="rect">
            <a:avLst/>
          </a:prstGeom>
          <a:solidFill>
            <a:srgbClr val="FFFFFF">
              <a:alpha val="42999"/>
            </a:srgbClr>
          </a:solid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400">
                <a:solidFill>
                  <a:srgbClr val="FF0066"/>
                </a:solidFill>
                <a:latin typeface="Arial Black" pitchFamily="34" charset="0"/>
              </a:rPr>
              <a:t>1</a:t>
            </a:r>
          </a:p>
        </p:txBody>
      </p:sp>
      <p:sp>
        <p:nvSpPr>
          <p:cNvPr id="61475" name="Oval 35"/>
          <p:cNvSpPr>
            <a:spLocks noChangeArrowheads="1"/>
          </p:cNvSpPr>
          <p:nvPr/>
        </p:nvSpPr>
        <p:spPr bwMode="auto">
          <a:xfrm rot="540000">
            <a:off x="539750" y="4581525"/>
            <a:ext cx="360363" cy="792163"/>
          </a:xfrm>
          <a:prstGeom prst="ellipse">
            <a:avLst/>
          </a:prstGeom>
          <a:solidFill>
            <a:srgbClr val="FF0000">
              <a:alpha val="50999"/>
            </a:srgbClr>
          </a:solidFill>
          <a:ln w="9525">
            <a:noFill/>
            <a:round/>
            <a:headEnd/>
            <a:tailEnd/>
          </a:ln>
          <a:effectLst/>
        </p:spPr>
        <p:txBody>
          <a:bodyPr wrap="none" anchor="ctr"/>
          <a:lstStyle/>
          <a:p>
            <a:endParaRPr lang="fo-FO"/>
          </a:p>
        </p:txBody>
      </p:sp>
      <p:sp>
        <p:nvSpPr>
          <p:cNvPr id="61476" name="Oval 36"/>
          <p:cNvSpPr>
            <a:spLocks noChangeArrowheads="1"/>
          </p:cNvSpPr>
          <p:nvPr/>
        </p:nvSpPr>
        <p:spPr bwMode="auto">
          <a:xfrm rot="540000">
            <a:off x="684213" y="3789363"/>
            <a:ext cx="360362" cy="792162"/>
          </a:xfrm>
          <a:prstGeom prst="ellipse">
            <a:avLst/>
          </a:prstGeom>
          <a:solidFill>
            <a:srgbClr val="FF0000">
              <a:alpha val="50999"/>
            </a:srgbClr>
          </a:solidFill>
          <a:ln w="9525">
            <a:noFill/>
            <a:round/>
            <a:headEnd/>
            <a:tailEnd/>
          </a:ln>
          <a:effectLst/>
        </p:spPr>
        <p:txBody>
          <a:bodyPr wrap="none" anchor="ctr"/>
          <a:lstStyle/>
          <a:p>
            <a:endParaRPr lang="fo-FO"/>
          </a:p>
        </p:txBody>
      </p:sp>
      <p:sp>
        <p:nvSpPr>
          <p:cNvPr id="61477" name="Oval 37"/>
          <p:cNvSpPr>
            <a:spLocks noChangeArrowheads="1"/>
          </p:cNvSpPr>
          <p:nvPr/>
        </p:nvSpPr>
        <p:spPr bwMode="auto">
          <a:xfrm rot="16200000">
            <a:off x="969963" y="3214688"/>
            <a:ext cx="360362" cy="792162"/>
          </a:xfrm>
          <a:prstGeom prst="ellipse">
            <a:avLst/>
          </a:prstGeom>
          <a:solidFill>
            <a:srgbClr val="FF0000">
              <a:alpha val="50999"/>
            </a:srgbClr>
          </a:solidFill>
          <a:ln w="9525">
            <a:noFill/>
            <a:round/>
            <a:headEnd/>
            <a:tailEnd/>
          </a:ln>
          <a:effectLst/>
        </p:spPr>
        <p:txBody>
          <a:bodyPr wrap="none" anchor="ctr"/>
          <a:lstStyle/>
          <a:p>
            <a:endParaRPr lang="fo-FO"/>
          </a:p>
        </p:txBody>
      </p:sp>
      <p:sp>
        <p:nvSpPr>
          <p:cNvPr id="61478" name="Oval 38"/>
          <p:cNvSpPr>
            <a:spLocks noChangeArrowheads="1"/>
          </p:cNvSpPr>
          <p:nvPr/>
        </p:nvSpPr>
        <p:spPr bwMode="auto">
          <a:xfrm rot="14340000">
            <a:off x="1692275" y="3070225"/>
            <a:ext cx="360363" cy="792163"/>
          </a:xfrm>
          <a:prstGeom prst="ellipse">
            <a:avLst/>
          </a:prstGeom>
          <a:solidFill>
            <a:srgbClr val="FF0000">
              <a:alpha val="50999"/>
            </a:srgbClr>
          </a:solidFill>
          <a:ln w="9525">
            <a:noFill/>
            <a:round/>
            <a:headEnd/>
            <a:tailEnd/>
          </a:ln>
          <a:effectLst/>
        </p:spPr>
        <p:txBody>
          <a:bodyPr wrap="none" anchor="ctr"/>
          <a:lstStyle/>
          <a:p>
            <a:endParaRPr lang="fo-FO"/>
          </a:p>
        </p:txBody>
      </p:sp>
      <p:sp>
        <p:nvSpPr>
          <p:cNvPr id="61479" name="Oval 39"/>
          <p:cNvSpPr>
            <a:spLocks noChangeArrowheads="1"/>
          </p:cNvSpPr>
          <p:nvPr/>
        </p:nvSpPr>
        <p:spPr bwMode="auto">
          <a:xfrm rot="14340000">
            <a:off x="2124076" y="2709862"/>
            <a:ext cx="360362" cy="792163"/>
          </a:xfrm>
          <a:prstGeom prst="ellipse">
            <a:avLst/>
          </a:prstGeom>
          <a:solidFill>
            <a:srgbClr val="FF0000">
              <a:alpha val="50999"/>
            </a:srgbClr>
          </a:solidFill>
          <a:ln w="9525">
            <a:noFill/>
            <a:round/>
            <a:headEnd/>
            <a:tailEnd/>
          </a:ln>
          <a:effectLst/>
        </p:spPr>
        <p:txBody>
          <a:bodyPr wrap="none" anchor="ctr"/>
          <a:lstStyle/>
          <a:p>
            <a:endParaRPr lang="fo-FO"/>
          </a:p>
        </p:txBody>
      </p:sp>
      <p:sp>
        <p:nvSpPr>
          <p:cNvPr id="61480" name="Oval 40"/>
          <p:cNvSpPr>
            <a:spLocks noChangeArrowheads="1"/>
          </p:cNvSpPr>
          <p:nvPr/>
        </p:nvSpPr>
        <p:spPr bwMode="auto">
          <a:xfrm rot="10380000">
            <a:off x="2486025" y="2998788"/>
            <a:ext cx="360363" cy="792162"/>
          </a:xfrm>
          <a:prstGeom prst="ellipse">
            <a:avLst/>
          </a:prstGeom>
          <a:solidFill>
            <a:srgbClr val="FF0000">
              <a:alpha val="50999"/>
            </a:srgbClr>
          </a:solidFill>
          <a:ln w="9525">
            <a:noFill/>
            <a:round/>
            <a:headEnd/>
            <a:tailEnd/>
          </a:ln>
          <a:effectLst/>
        </p:spPr>
        <p:txBody>
          <a:bodyPr wrap="none" anchor="ctr"/>
          <a:lstStyle/>
          <a:p>
            <a:endParaRPr lang="fo-FO"/>
          </a:p>
        </p:txBody>
      </p:sp>
      <p:sp>
        <p:nvSpPr>
          <p:cNvPr id="61481" name="Oval 41"/>
          <p:cNvSpPr>
            <a:spLocks noChangeArrowheads="1"/>
          </p:cNvSpPr>
          <p:nvPr/>
        </p:nvSpPr>
        <p:spPr bwMode="auto">
          <a:xfrm rot="5220000">
            <a:off x="2343151" y="1916112"/>
            <a:ext cx="360362" cy="792163"/>
          </a:xfrm>
          <a:prstGeom prst="ellipse">
            <a:avLst/>
          </a:prstGeom>
          <a:solidFill>
            <a:srgbClr val="00CCFF">
              <a:alpha val="50999"/>
            </a:srgbClr>
          </a:solidFill>
          <a:ln w="9525">
            <a:noFill/>
            <a:round/>
            <a:headEnd/>
            <a:tailEnd/>
          </a:ln>
          <a:effectLst/>
        </p:spPr>
        <p:txBody>
          <a:bodyPr wrap="none" anchor="ctr"/>
          <a:lstStyle/>
          <a:p>
            <a:endParaRPr lang="fo-FO"/>
          </a:p>
        </p:txBody>
      </p:sp>
      <p:sp>
        <p:nvSpPr>
          <p:cNvPr id="61482" name="Oval 42"/>
          <p:cNvSpPr>
            <a:spLocks noChangeArrowheads="1"/>
          </p:cNvSpPr>
          <p:nvPr/>
        </p:nvSpPr>
        <p:spPr bwMode="auto">
          <a:xfrm rot="15000000">
            <a:off x="2843213" y="2493963"/>
            <a:ext cx="360362" cy="792162"/>
          </a:xfrm>
          <a:prstGeom prst="ellipse">
            <a:avLst/>
          </a:prstGeom>
          <a:solidFill>
            <a:srgbClr val="800080">
              <a:alpha val="50999"/>
            </a:srgbClr>
          </a:solidFill>
          <a:ln w="9525">
            <a:noFill/>
            <a:round/>
            <a:headEnd/>
            <a:tailEnd/>
          </a:ln>
          <a:effectLst/>
        </p:spPr>
        <p:txBody>
          <a:bodyPr wrap="none" anchor="ctr"/>
          <a:lstStyle/>
          <a:p>
            <a:endParaRPr lang="fo-FO"/>
          </a:p>
        </p:txBody>
      </p:sp>
      <p:sp>
        <p:nvSpPr>
          <p:cNvPr id="61483" name="Oval 43"/>
          <p:cNvSpPr>
            <a:spLocks noChangeArrowheads="1"/>
          </p:cNvSpPr>
          <p:nvPr/>
        </p:nvSpPr>
        <p:spPr bwMode="auto">
          <a:xfrm rot="15000000">
            <a:off x="2700337" y="2206626"/>
            <a:ext cx="360363" cy="792162"/>
          </a:xfrm>
          <a:prstGeom prst="ellipse">
            <a:avLst/>
          </a:prstGeom>
          <a:solidFill>
            <a:srgbClr val="800080">
              <a:alpha val="50999"/>
            </a:srgbClr>
          </a:solidFill>
          <a:ln w="9525">
            <a:noFill/>
            <a:round/>
            <a:headEnd/>
            <a:tailEnd/>
          </a:ln>
          <a:effectLst/>
        </p:spPr>
        <p:txBody>
          <a:bodyPr wrap="none" anchor="ctr"/>
          <a:lstStyle/>
          <a:p>
            <a:endParaRPr lang="fo-FO"/>
          </a:p>
        </p:txBody>
      </p:sp>
      <p:sp>
        <p:nvSpPr>
          <p:cNvPr id="61484" name="Oval 44"/>
          <p:cNvSpPr>
            <a:spLocks noChangeArrowheads="1"/>
          </p:cNvSpPr>
          <p:nvPr/>
        </p:nvSpPr>
        <p:spPr bwMode="auto">
          <a:xfrm rot="11040000">
            <a:off x="2844800" y="3000375"/>
            <a:ext cx="360363" cy="792163"/>
          </a:xfrm>
          <a:prstGeom prst="ellipse">
            <a:avLst/>
          </a:prstGeom>
          <a:solidFill>
            <a:srgbClr val="800080">
              <a:alpha val="50999"/>
            </a:srgbClr>
          </a:solidFill>
          <a:ln w="9525">
            <a:noFill/>
            <a:round/>
            <a:headEnd/>
            <a:tailEnd/>
          </a:ln>
          <a:effectLst/>
        </p:spPr>
        <p:txBody>
          <a:bodyPr wrap="none" anchor="ctr"/>
          <a:lstStyle/>
          <a:p>
            <a:endParaRPr lang="fo-FO"/>
          </a:p>
        </p:txBody>
      </p:sp>
      <p:sp>
        <p:nvSpPr>
          <p:cNvPr id="61485" name="Oval 45"/>
          <p:cNvSpPr>
            <a:spLocks noChangeArrowheads="1"/>
          </p:cNvSpPr>
          <p:nvPr/>
        </p:nvSpPr>
        <p:spPr bwMode="auto">
          <a:xfrm rot="3300000">
            <a:off x="468313" y="2278063"/>
            <a:ext cx="360362" cy="792162"/>
          </a:xfrm>
          <a:prstGeom prst="ellipse">
            <a:avLst/>
          </a:prstGeom>
          <a:solidFill>
            <a:srgbClr val="3366FF">
              <a:alpha val="50999"/>
            </a:srgbClr>
          </a:solidFill>
          <a:ln w="9525">
            <a:noFill/>
            <a:round/>
            <a:headEnd/>
            <a:tailEnd/>
          </a:ln>
          <a:effectLst/>
        </p:spPr>
        <p:txBody>
          <a:bodyPr wrap="none" anchor="ctr"/>
          <a:lstStyle/>
          <a:p>
            <a:endParaRPr lang="fo-FO"/>
          </a:p>
        </p:txBody>
      </p:sp>
      <p:sp>
        <p:nvSpPr>
          <p:cNvPr id="61486" name="Oval 46"/>
          <p:cNvSpPr>
            <a:spLocks noChangeArrowheads="1"/>
          </p:cNvSpPr>
          <p:nvPr/>
        </p:nvSpPr>
        <p:spPr bwMode="auto">
          <a:xfrm rot="4500000">
            <a:off x="901700" y="2438400"/>
            <a:ext cx="360363" cy="792163"/>
          </a:xfrm>
          <a:prstGeom prst="ellipse">
            <a:avLst/>
          </a:prstGeom>
          <a:solidFill>
            <a:srgbClr val="00FF00">
              <a:alpha val="48000"/>
            </a:srgbClr>
          </a:solidFill>
          <a:ln w="9525">
            <a:noFill/>
            <a:round/>
            <a:headEnd/>
            <a:tailEnd/>
          </a:ln>
          <a:effectLst/>
        </p:spPr>
        <p:txBody>
          <a:bodyPr wrap="none" anchor="ctr"/>
          <a:lstStyle/>
          <a:p>
            <a:endParaRPr lang="fo-FO"/>
          </a:p>
        </p:txBody>
      </p:sp>
      <p:sp>
        <p:nvSpPr>
          <p:cNvPr id="61487" name="Oval 47"/>
          <p:cNvSpPr>
            <a:spLocks noChangeArrowheads="1"/>
          </p:cNvSpPr>
          <p:nvPr/>
        </p:nvSpPr>
        <p:spPr bwMode="auto">
          <a:xfrm rot="6480000">
            <a:off x="542925" y="2781300"/>
            <a:ext cx="360363" cy="792163"/>
          </a:xfrm>
          <a:prstGeom prst="ellipse">
            <a:avLst/>
          </a:prstGeom>
          <a:solidFill>
            <a:srgbClr val="00FF00">
              <a:alpha val="48000"/>
            </a:srgbClr>
          </a:solidFill>
          <a:ln w="9525">
            <a:noFill/>
            <a:round/>
            <a:headEnd/>
            <a:tailEnd/>
          </a:ln>
          <a:effectLst/>
        </p:spPr>
        <p:txBody>
          <a:bodyPr wrap="none" anchor="ctr"/>
          <a:lstStyle/>
          <a:p>
            <a:endParaRPr lang="fo-FO"/>
          </a:p>
        </p:txBody>
      </p:sp>
      <p:sp>
        <p:nvSpPr>
          <p:cNvPr id="61488" name="Oval 48"/>
          <p:cNvSpPr>
            <a:spLocks noChangeArrowheads="1"/>
          </p:cNvSpPr>
          <p:nvPr/>
        </p:nvSpPr>
        <p:spPr bwMode="auto">
          <a:xfrm rot="5040000">
            <a:off x="1550987" y="2133601"/>
            <a:ext cx="360363" cy="792162"/>
          </a:xfrm>
          <a:prstGeom prst="ellipse">
            <a:avLst/>
          </a:prstGeom>
          <a:solidFill>
            <a:srgbClr val="00FF00">
              <a:alpha val="48000"/>
            </a:srgbClr>
          </a:solidFill>
          <a:ln w="9525">
            <a:noFill/>
            <a:round/>
            <a:headEnd/>
            <a:tailEnd/>
          </a:ln>
          <a:effectLst/>
        </p:spPr>
        <p:txBody>
          <a:bodyPr wrap="none" anchor="ctr"/>
          <a:lstStyle/>
          <a:p>
            <a:endParaRPr lang="fo-FO"/>
          </a:p>
        </p:txBody>
      </p:sp>
      <p:sp>
        <p:nvSpPr>
          <p:cNvPr id="61489" name="Oval 49"/>
          <p:cNvSpPr>
            <a:spLocks noChangeArrowheads="1"/>
          </p:cNvSpPr>
          <p:nvPr/>
        </p:nvSpPr>
        <p:spPr bwMode="auto">
          <a:xfrm rot="4200000">
            <a:off x="1836738" y="2420938"/>
            <a:ext cx="360362" cy="792162"/>
          </a:xfrm>
          <a:prstGeom prst="ellipse">
            <a:avLst/>
          </a:prstGeom>
          <a:solidFill>
            <a:srgbClr val="00FF00">
              <a:alpha val="48000"/>
            </a:srgbClr>
          </a:solidFill>
          <a:ln w="9525">
            <a:noFill/>
            <a:round/>
            <a:headEnd/>
            <a:tailEnd/>
          </a:ln>
          <a:effectLst/>
        </p:spPr>
        <p:txBody>
          <a:bodyPr wrap="none" anchor="ctr"/>
          <a:lstStyle/>
          <a:p>
            <a:endParaRPr lang="fo-FO"/>
          </a:p>
        </p:txBody>
      </p:sp>
      <p:sp>
        <p:nvSpPr>
          <p:cNvPr id="61490" name="Oval 50"/>
          <p:cNvSpPr>
            <a:spLocks noChangeArrowheads="1"/>
          </p:cNvSpPr>
          <p:nvPr/>
        </p:nvSpPr>
        <p:spPr bwMode="auto">
          <a:xfrm rot="5400000">
            <a:off x="1319213" y="2782888"/>
            <a:ext cx="360362" cy="792162"/>
          </a:xfrm>
          <a:prstGeom prst="ellipse">
            <a:avLst/>
          </a:prstGeom>
          <a:solidFill>
            <a:srgbClr val="00FF00">
              <a:alpha val="48000"/>
            </a:srgbClr>
          </a:solidFill>
          <a:ln w="9525">
            <a:noFill/>
            <a:round/>
            <a:headEnd/>
            <a:tailEnd/>
          </a:ln>
          <a:effectLst/>
        </p:spPr>
        <p:txBody>
          <a:bodyPr wrap="none" anchor="ctr"/>
          <a:lstStyle/>
          <a:p>
            <a:endParaRPr lang="fo-FO"/>
          </a:p>
        </p:txBody>
      </p:sp>
      <p:sp>
        <p:nvSpPr>
          <p:cNvPr id="61491" name="Oval 51"/>
          <p:cNvSpPr>
            <a:spLocks noChangeArrowheads="1"/>
          </p:cNvSpPr>
          <p:nvPr/>
        </p:nvSpPr>
        <p:spPr bwMode="auto">
          <a:xfrm rot="9240000">
            <a:off x="3135313" y="1846263"/>
            <a:ext cx="360362" cy="792162"/>
          </a:xfrm>
          <a:prstGeom prst="ellipse">
            <a:avLst/>
          </a:prstGeom>
          <a:solidFill>
            <a:srgbClr val="800080">
              <a:alpha val="50999"/>
            </a:srgbClr>
          </a:solidFill>
          <a:ln w="9525">
            <a:noFill/>
            <a:round/>
            <a:headEnd/>
            <a:tailEnd/>
          </a:ln>
          <a:effectLst/>
        </p:spPr>
        <p:txBody>
          <a:bodyPr wrap="none" anchor="ctr"/>
          <a:lstStyle/>
          <a:p>
            <a:endParaRPr lang="fo-FO"/>
          </a:p>
        </p:txBody>
      </p:sp>
      <p:sp>
        <p:nvSpPr>
          <p:cNvPr id="61492" name="Oval 52"/>
          <p:cNvSpPr>
            <a:spLocks noChangeArrowheads="1"/>
          </p:cNvSpPr>
          <p:nvPr/>
        </p:nvSpPr>
        <p:spPr bwMode="auto">
          <a:xfrm rot="5220000">
            <a:off x="5508626" y="1989137"/>
            <a:ext cx="360362" cy="792163"/>
          </a:xfrm>
          <a:prstGeom prst="ellipse">
            <a:avLst/>
          </a:prstGeom>
          <a:solidFill>
            <a:srgbClr val="3366FF">
              <a:alpha val="50999"/>
            </a:srgbClr>
          </a:solidFill>
          <a:ln w="9525">
            <a:noFill/>
            <a:round/>
            <a:headEnd/>
            <a:tailEnd/>
          </a:ln>
          <a:effectLst/>
        </p:spPr>
        <p:txBody>
          <a:bodyPr wrap="none" anchor="ctr"/>
          <a:lstStyle/>
          <a:p>
            <a:endParaRPr lang="fo-FO"/>
          </a:p>
        </p:txBody>
      </p:sp>
      <p:sp>
        <p:nvSpPr>
          <p:cNvPr id="61493" name="Oval 53"/>
          <p:cNvSpPr>
            <a:spLocks noChangeArrowheads="1"/>
          </p:cNvSpPr>
          <p:nvPr/>
        </p:nvSpPr>
        <p:spPr bwMode="auto">
          <a:xfrm rot="5400000">
            <a:off x="5510213" y="2351088"/>
            <a:ext cx="360362" cy="792162"/>
          </a:xfrm>
          <a:prstGeom prst="ellipse">
            <a:avLst/>
          </a:prstGeom>
          <a:solidFill>
            <a:srgbClr val="00CCFF">
              <a:alpha val="50999"/>
            </a:srgbClr>
          </a:solidFill>
          <a:ln w="9525">
            <a:noFill/>
            <a:round/>
            <a:headEnd/>
            <a:tailEnd/>
          </a:ln>
          <a:effectLst/>
        </p:spPr>
        <p:txBody>
          <a:bodyPr wrap="none" anchor="ctr"/>
          <a:lstStyle/>
          <a:p>
            <a:endParaRPr lang="fo-FO"/>
          </a:p>
        </p:txBody>
      </p:sp>
      <p:sp>
        <p:nvSpPr>
          <p:cNvPr id="61494" name="Oval 54"/>
          <p:cNvSpPr>
            <a:spLocks noChangeArrowheads="1"/>
          </p:cNvSpPr>
          <p:nvPr/>
        </p:nvSpPr>
        <p:spPr bwMode="auto">
          <a:xfrm rot="16200000">
            <a:off x="5505451" y="2709862"/>
            <a:ext cx="360362" cy="792163"/>
          </a:xfrm>
          <a:prstGeom prst="ellipse">
            <a:avLst/>
          </a:prstGeom>
          <a:solidFill>
            <a:srgbClr val="800080">
              <a:alpha val="50999"/>
            </a:srgbClr>
          </a:solidFill>
          <a:ln w="9525">
            <a:noFill/>
            <a:round/>
            <a:headEnd/>
            <a:tailEnd/>
          </a:ln>
          <a:effectLst/>
        </p:spPr>
        <p:txBody>
          <a:bodyPr wrap="none" anchor="ctr"/>
          <a:lstStyle/>
          <a:p>
            <a:endParaRPr lang="fo-FO"/>
          </a:p>
        </p:txBody>
      </p:sp>
      <p:sp>
        <p:nvSpPr>
          <p:cNvPr id="61495" name="Oval 55"/>
          <p:cNvSpPr>
            <a:spLocks noChangeArrowheads="1"/>
          </p:cNvSpPr>
          <p:nvPr/>
        </p:nvSpPr>
        <p:spPr bwMode="auto">
          <a:xfrm rot="5400000">
            <a:off x="5510212" y="3070226"/>
            <a:ext cx="360363" cy="792162"/>
          </a:xfrm>
          <a:prstGeom prst="ellipse">
            <a:avLst/>
          </a:prstGeom>
          <a:solidFill>
            <a:srgbClr val="00FF00">
              <a:alpha val="48000"/>
            </a:srgbClr>
          </a:solidFill>
          <a:ln w="9525">
            <a:noFill/>
            <a:round/>
            <a:headEnd/>
            <a:tailEnd/>
          </a:ln>
          <a:effectLst/>
        </p:spPr>
        <p:txBody>
          <a:bodyPr wrap="none" anchor="ctr"/>
          <a:lstStyle/>
          <a:p>
            <a:endParaRPr lang="fo-FO"/>
          </a:p>
        </p:txBody>
      </p:sp>
      <p:sp>
        <p:nvSpPr>
          <p:cNvPr id="61496" name="Oval 56"/>
          <p:cNvSpPr>
            <a:spLocks noChangeArrowheads="1"/>
          </p:cNvSpPr>
          <p:nvPr/>
        </p:nvSpPr>
        <p:spPr bwMode="auto">
          <a:xfrm rot="16200000">
            <a:off x="5505451" y="3430587"/>
            <a:ext cx="360362" cy="792163"/>
          </a:xfrm>
          <a:prstGeom prst="ellipse">
            <a:avLst/>
          </a:prstGeom>
          <a:solidFill>
            <a:srgbClr val="FF0000">
              <a:alpha val="50999"/>
            </a:srgbClr>
          </a:solidFill>
          <a:ln w="9525">
            <a:noFill/>
            <a:round/>
            <a:headEnd/>
            <a:tailEnd/>
          </a:ln>
          <a:effectLst/>
        </p:spPr>
        <p:txBody>
          <a:bodyPr wrap="none" anchor="ctr"/>
          <a:lstStyle/>
          <a:p>
            <a:endParaRPr lang="fo-FO"/>
          </a:p>
        </p:txBody>
      </p:sp>
      <p:sp>
        <p:nvSpPr>
          <p:cNvPr id="61497" name="Rectangle 57"/>
          <p:cNvSpPr>
            <a:spLocks noChangeArrowheads="1"/>
          </p:cNvSpPr>
          <p:nvPr/>
        </p:nvSpPr>
        <p:spPr bwMode="auto">
          <a:xfrm>
            <a:off x="6154738" y="2565400"/>
            <a:ext cx="360362" cy="285750"/>
          </a:xfrm>
          <a:prstGeom prst="rect">
            <a:avLst/>
          </a:prstGeom>
          <a:solidFill>
            <a:srgbClr val="FFFFFF">
              <a:alpha val="42999"/>
            </a:srgbClr>
          </a:solid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400">
                <a:solidFill>
                  <a:srgbClr val="FF0066"/>
                </a:solidFill>
                <a:latin typeface="Arial Black" pitchFamily="34" charset="0"/>
              </a:rPr>
              <a:t>1</a:t>
            </a:r>
          </a:p>
        </p:txBody>
      </p:sp>
      <p:sp>
        <p:nvSpPr>
          <p:cNvPr id="61498" name="Rectangle 58"/>
          <p:cNvSpPr>
            <a:spLocks noChangeArrowheads="1"/>
          </p:cNvSpPr>
          <p:nvPr/>
        </p:nvSpPr>
        <p:spPr bwMode="auto">
          <a:xfrm>
            <a:off x="6154738" y="2924175"/>
            <a:ext cx="360362" cy="285750"/>
          </a:xfrm>
          <a:prstGeom prst="rect">
            <a:avLst/>
          </a:prstGeom>
          <a:solidFill>
            <a:srgbClr val="FFFFFF">
              <a:alpha val="42999"/>
            </a:srgbClr>
          </a:solid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400">
                <a:solidFill>
                  <a:srgbClr val="FF0066"/>
                </a:solidFill>
                <a:latin typeface="Arial Black" pitchFamily="34" charset="0"/>
              </a:rPr>
              <a:t>4</a:t>
            </a:r>
          </a:p>
        </p:txBody>
      </p:sp>
      <p:sp>
        <p:nvSpPr>
          <p:cNvPr id="61499" name="Rectangle 59"/>
          <p:cNvSpPr>
            <a:spLocks noChangeArrowheads="1"/>
          </p:cNvSpPr>
          <p:nvPr/>
        </p:nvSpPr>
        <p:spPr bwMode="auto">
          <a:xfrm>
            <a:off x="6154738" y="3644900"/>
            <a:ext cx="360362" cy="285750"/>
          </a:xfrm>
          <a:prstGeom prst="rect">
            <a:avLst/>
          </a:prstGeom>
          <a:solidFill>
            <a:srgbClr val="FFFFFF">
              <a:alpha val="42999"/>
            </a:srgbClr>
          </a:solid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400">
                <a:solidFill>
                  <a:srgbClr val="FF0066"/>
                </a:solidFill>
                <a:latin typeface="Arial Black" pitchFamily="34" charset="0"/>
              </a:rPr>
              <a:t>6</a:t>
            </a:r>
          </a:p>
        </p:txBody>
      </p:sp>
      <p:sp>
        <p:nvSpPr>
          <p:cNvPr id="61500" name="Rectangle 60"/>
          <p:cNvSpPr>
            <a:spLocks noChangeArrowheads="1"/>
          </p:cNvSpPr>
          <p:nvPr/>
        </p:nvSpPr>
        <p:spPr bwMode="auto">
          <a:xfrm>
            <a:off x="6154738" y="3287713"/>
            <a:ext cx="360362" cy="285750"/>
          </a:xfrm>
          <a:prstGeom prst="rect">
            <a:avLst/>
          </a:prstGeom>
          <a:solidFill>
            <a:srgbClr val="FFFFFF">
              <a:alpha val="42999"/>
            </a:srgbClr>
          </a:solid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400">
                <a:solidFill>
                  <a:srgbClr val="FF0066"/>
                </a:solidFill>
                <a:latin typeface="Arial Black" pitchFamily="34" charset="0"/>
              </a:rPr>
              <a:t>5</a:t>
            </a:r>
          </a:p>
        </p:txBody>
      </p:sp>
      <p:sp>
        <p:nvSpPr>
          <p:cNvPr id="61501" name="Rectangle 61"/>
          <p:cNvSpPr>
            <a:spLocks noChangeArrowheads="1"/>
          </p:cNvSpPr>
          <p:nvPr/>
        </p:nvSpPr>
        <p:spPr bwMode="auto">
          <a:xfrm>
            <a:off x="6154738" y="3935413"/>
            <a:ext cx="504825" cy="285750"/>
          </a:xfrm>
          <a:prstGeom prst="rect">
            <a:avLst/>
          </a:prstGeom>
          <a:solidFill>
            <a:srgbClr val="FFFFFF">
              <a:alpha val="42999"/>
            </a:srgbClr>
          </a:solid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400">
                <a:solidFill>
                  <a:srgbClr val="FF0066"/>
                </a:solidFill>
                <a:latin typeface="Arial Black" pitchFamily="34" charset="0"/>
              </a:rPr>
              <a:t>17</a:t>
            </a:r>
          </a:p>
        </p:txBody>
      </p:sp>
      <p:sp>
        <p:nvSpPr>
          <p:cNvPr id="61502" name="Rectangle 62"/>
          <p:cNvSpPr>
            <a:spLocks noChangeArrowheads="1"/>
          </p:cNvSpPr>
          <p:nvPr/>
        </p:nvSpPr>
        <p:spPr bwMode="auto">
          <a:xfrm>
            <a:off x="6442075" y="2205038"/>
            <a:ext cx="1009650" cy="285750"/>
          </a:xfrm>
          <a:prstGeom prst="rect">
            <a:avLst/>
          </a:prstGeom>
          <a:solidFill>
            <a:srgbClr val="FFFFFF">
              <a:alpha val="42999"/>
            </a:srgbClr>
          </a:solid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400">
                <a:solidFill>
                  <a:srgbClr val="FF0066"/>
                </a:solidFill>
                <a:latin typeface="Arial Black" pitchFamily="34" charset="0"/>
              </a:rPr>
              <a:t>=   5,9%</a:t>
            </a:r>
          </a:p>
        </p:txBody>
      </p:sp>
      <p:sp>
        <p:nvSpPr>
          <p:cNvPr id="61503" name="Rectangle 63"/>
          <p:cNvSpPr>
            <a:spLocks noChangeArrowheads="1"/>
          </p:cNvSpPr>
          <p:nvPr/>
        </p:nvSpPr>
        <p:spPr bwMode="auto">
          <a:xfrm>
            <a:off x="6442075" y="2565400"/>
            <a:ext cx="1081088" cy="285750"/>
          </a:xfrm>
          <a:prstGeom prst="rect">
            <a:avLst/>
          </a:prstGeom>
          <a:solidFill>
            <a:srgbClr val="FFFFFF">
              <a:alpha val="42999"/>
            </a:srgbClr>
          </a:solid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400">
                <a:solidFill>
                  <a:srgbClr val="FF0066"/>
                </a:solidFill>
                <a:latin typeface="Arial Black" pitchFamily="34" charset="0"/>
              </a:rPr>
              <a:t>=   5,9%</a:t>
            </a:r>
          </a:p>
        </p:txBody>
      </p:sp>
      <p:sp>
        <p:nvSpPr>
          <p:cNvPr id="61504" name="Rectangle 64"/>
          <p:cNvSpPr>
            <a:spLocks noChangeArrowheads="1"/>
          </p:cNvSpPr>
          <p:nvPr/>
        </p:nvSpPr>
        <p:spPr bwMode="auto">
          <a:xfrm>
            <a:off x="6442075" y="2924175"/>
            <a:ext cx="1081088" cy="285750"/>
          </a:xfrm>
          <a:prstGeom prst="rect">
            <a:avLst/>
          </a:prstGeom>
          <a:solidFill>
            <a:srgbClr val="FFFFFF">
              <a:alpha val="42999"/>
            </a:srgbClr>
          </a:solid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400">
                <a:solidFill>
                  <a:srgbClr val="FF0066"/>
                </a:solidFill>
                <a:latin typeface="Arial Black" pitchFamily="34" charset="0"/>
              </a:rPr>
              <a:t>= 23,5%</a:t>
            </a:r>
          </a:p>
        </p:txBody>
      </p:sp>
      <p:sp>
        <p:nvSpPr>
          <p:cNvPr id="61505" name="Rectangle 65"/>
          <p:cNvSpPr>
            <a:spLocks noChangeArrowheads="1"/>
          </p:cNvSpPr>
          <p:nvPr/>
        </p:nvSpPr>
        <p:spPr bwMode="auto">
          <a:xfrm>
            <a:off x="6443663" y="3644900"/>
            <a:ext cx="1081087" cy="285750"/>
          </a:xfrm>
          <a:prstGeom prst="rect">
            <a:avLst/>
          </a:prstGeom>
          <a:solidFill>
            <a:srgbClr val="FFFFFF">
              <a:alpha val="42999"/>
            </a:srgbClr>
          </a:solid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400">
                <a:solidFill>
                  <a:srgbClr val="FF0066"/>
                </a:solidFill>
                <a:latin typeface="Arial Black" pitchFamily="34" charset="0"/>
              </a:rPr>
              <a:t>= 35,3%</a:t>
            </a:r>
          </a:p>
        </p:txBody>
      </p:sp>
      <p:sp>
        <p:nvSpPr>
          <p:cNvPr id="61506" name="Rectangle 66"/>
          <p:cNvSpPr>
            <a:spLocks noChangeArrowheads="1"/>
          </p:cNvSpPr>
          <p:nvPr/>
        </p:nvSpPr>
        <p:spPr bwMode="auto">
          <a:xfrm>
            <a:off x="6442075" y="3287713"/>
            <a:ext cx="1154113" cy="285750"/>
          </a:xfrm>
          <a:prstGeom prst="rect">
            <a:avLst/>
          </a:prstGeom>
          <a:solidFill>
            <a:srgbClr val="FFFFFF">
              <a:alpha val="42999"/>
            </a:srgbClr>
          </a:solid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400">
                <a:solidFill>
                  <a:srgbClr val="FF0066"/>
                </a:solidFill>
                <a:latin typeface="Arial Black" pitchFamily="34" charset="0"/>
              </a:rPr>
              <a:t>= 29,4%</a:t>
            </a:r>
          </a:p>
        </p:txBody>
      </p:sp>
      <p:sp>
        <p:nvSpPr>
          <p:cNvPr id="61507" name="Rectangle 67"/>
          <p:cNvSpPr>
            <a:spLocks noChangeArrowheads="1"/>
          </p:cNvSpPr>
          <p:nvPr/>
        </p:nvSpPr>
        <p:spPr bwMode="auto">
          <a:xfrm>
            <a:off x="6442075" y="3935413"/>
            <a:ext cx="1009650" cy="285750"/>
          </a:xfrm>
          <a:prstGeom prst="rect">
            <a:avLst/>
          </a:prstGeom>
          <a:solidFill>
            <a:srgbClr val="FFFFFF">
              <a:alpha val="42999"/>
            </a:srgbClr>
          </a:solid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400">
                <a:solidFill>
                  <a:srgbClr val="FF0066"/>
                </a:solidFill>
                <a:latin typeface="Arial Black" pitchFamily="34" charset="0"/>
              </a:rPr>
              <a:t>=100%</a:t>
            </a:r>
          </a:p>
        </p:txBody>
      </p:sp>
      <p:sp>
        <p:nvSpPr>
          <p:cNvPr id="61508" name="Line 68"/>
          <p:cNvSpPr>
            <a:spLocks noChangeShapeType="1"/>
          </p:cNvSpPr>
          <p:nvPr/>
        </p:nvSpPr>
        <p:spPr bwMode="auto">
          <a:xfrm>
            <a:off x="6154738" y="3932238"/>
            <a:ext cx="1368425" cy="1587"/>
          </a:xfrm>
          <a:prstGeom prst="line">
            <a:avLst/>
          </a:prstGeom>
          <a:noFill/>
          <a:ln w="28440">
            <a:solidFill>
              <a:srgbClr val="F9176D"/>
            </a:solidFill>
            <a:miter lim="800000"/>
            <a:headEnd/>
            <a:tailEnd/>
          </a:ln>
          <a:effectLst/>
        </p:spPr>
        <p:txBody>
          <a:bodyPr/>
          <a:lstStyle/>
          <a:p>
            <a:endParaRPr lang="fo-FO"/>
          </a:p>
        </p:txBody>
      </p:sp>
      <p:sp>
        <p:nvSpPr>
          <p:cNvPr id="61509" name="Text Box 69"/>
          <p:cNvSpPr txBox="1">
            <a:spLocks noChangeArrowheads="1"/>
          </p:cNvSpPr>
          <p:nvPr/>
        </p:nvSpPr>
        <p:spPr bwMode="auto">
          <a:xfrm>
            <a:off x="5456238" y="2198688"/>
            <a:ext cx="433387" cy="368300"/>
          </a:xfrm>
          <a:prstGeom prst="rect">
            <a:avLst/>
          </a:prstGeom>
          <a:noFill/>
          <a:ln w="9525">
            <a:noFill/>
            <a:round/>
            <a:headEnd/>
            <a:tailEnd/>
          </a:ln>
          <a:effec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FFFF"/>
                </a:solidFill>
                <a:latin typeface="Arial Black" pitchFamily="34" charset="0"/>
              </a:rPr>
              <a:t>IS</a:t>
            </a:r>
          </a:p>
        </p:txBody>
      </p:sp>
      <p:sp>
        <p:nvSpPr>
          <p:cNvPr id="61510" name="Text Box 70"/>
          <p:cNvSpPr txBox="1">
            <a:spLocks noChangeArrowheads="1"/>
          </p:cNvSpPr>
          <p:nvPr/>
        </p:nvSpPr>
        <p:spPr bwMode="auto">
          <a:xfrm>
            <a:off x="5465763" y="2565400"/>
            <a:ext cx="523875" cy="368300"/>
          </a:xfrm>
          <a:prstGeom prst="rect">
            <a:avLst/>
          </a:prstGeom>
          <a:noFill/>
          <a:ln w="9525">
            <a:noFill/>
            <a:round/>
            <a:headEnd/>
            <a:tailEnd/>
          </a:ln>
          <a:effec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FFFF"/>
                </a:solidFill>
                <a:latin typeface="Arial Black" pitchFamily="34" charset="0"/>
              </a:rPr>
              <a:t>AT</a:t>
            </a:r>
          </a:p>
        </p:txBody>
      </p:sp>
      <p:sp>
        <p:nvSpPr>
          <p:cNvPr id="61511" name="Text Box 71"/>
          <p:cNvSpPr txBox="1">
            <a:spLocks noChangeArrowheads="1"/>
          </p:cNvSpPr>
          <p:nvPr/>
        </p:nvSpPr>
        <p:spPr bwMode="auto">
          <a:xfrm>
            <a:off x="5437188" y="2924175"/>
            <a:ext cx="561975" cy="368300"/>
          </a:xfrm>
          <a:prstGeom prst="rect">
            <a:avLst/>
          </a:prstGeom>
          <a:noFill/>
          <a:ln w="9525">
            <a:noFill/>
            <a:round/>
            <a:headEnd/>
            <a:tailEnd/>
          </a:ln>
          <a:effec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FFFF"/>
                </a:solidFill>
                <a:latin typeface="Arial Black" pitchFamily="34" charset="0"/>
              </a:rPr>
              <a:t>NO</a:t>
            </a:r>
          </a:p>
        </p:txBody>
      </p:sp>
      <p:sp>
        <p:nvSpPr>
          <p:cNvPr id="61512" name="Text Box 72"/>
          <p:cNvSpPr txBox="1">
            <a:spLocks noChangeArrowheads="1"/>
          </p:cNvSpPr>
          <p:nvPr/>
        </p:nvSpPr>
        <p:spPr bwMode="auto">
          <a:xfrm>
            <a:off x="5437188" y="3284538"/>
            <a:ext cx="523875" cy="368300"/>
          </a:xfrm>
          <a:prstGeom prst="rect">
            <a:avLst/>
          </a:prstGeom>
          <a:noFill/>
          <a:ln w="9525">
            <a:noFill/>
            <a:round/>
            <a:headEnd/>
            <a:tailEnd/>
          </a:ln>
          <a:effec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FFFF"/>
                </a:solidFill>
                <a:latin typeface="Arial Black" pitchFamily="34" charset="0"/>
              </a:rPr>
              <a:t>FO</a:t>
            </a:r>
          </a:p>
        </p:txBody>
      </p:sp>
      <p:sp>
        <p:nvSpPr>
          <p:cNvPr id="61513" name="Text Box 73"/>
          <p:cNvSpPr txBox="1">
            <a:spLocks noChangeArrowheads="1"/>
          </p:cNvSpPr>
          <p:nvPr/>
        </p:nvSpPr>
        <p:spPr bwMode="auto">
          <a:xfrm>
            <a:off x="5430838" y="3644900"/>
            <a:ext cx="534987" cy="368300"/>
          </a:xfrm>
          <a:prstGeom prst="rect">
            <a:avLst/>
          </a:prstGeom>
          <a:noFill/>
          <a:ln w="9525">
            <a:noFill/>
            <a:round/>
            <a:headEnd/>
            <a:tailEnd/>
          </a:ln>
          <a:effec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FFFF"/>
                </a:solidFill>
                <a:latin typeface="Arial Black" pitchFamily="34" charset="0"/>
              </a:rPr>
              <a:t>EU</a:t>
            </a:r>
          </a:p>
        </p:txBody>
      </p:sp>
      <p:sp>
        <p:nvSpPr>
          <p:cNvPr id="75" name="Pladsholder til dato 74"/>
          <p:cNvSpPr>
            <a:spLocks noGrp="1"/>
          </p:cNvSpPr>
          <p:nvPr>
            <p:ph type="dt" idx="10"/>
          </p:nvPr>
        </p:nvSpPr>
        <p:spPr/>
        <p:txBody>
          <a:bodyPr/>
          <a:lstStyle/>
          <a:p>
            <a:r>
              <a:rPr lang="fo-FO" smtClean="0"/>
              <a:t>17-08-2009</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40458C"/>
              </a:solidFill>
            </a:endParaRPr>
          </a:p>
        </p:txBody>
      </p:sp>
      <p:sp>
        <p:nvSpPr>
          <p:cNvPr id="62466"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62467" name="Text Box 3"/>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2A96D9B-CDD2-4235-8420-FC24A8F491BF}"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62</a:t>
            </a:fld>
            <a:endParaRPr lang="da-DK" sz="1400">
              <a:solidFill>
                <a:srgbClr val="40458C"/>
              </a:solidFill>
            </a:endParaRPr>
          </a:p>
        </p:txBody>
      </p:sp>
      <p:sp>
        <p:nvSpPr>
          <p:cNvPr id="62468" name="Text Box 4"/>
          <p:cNvSpPr txBox="1">
            <a:spLocks noChangeArrowheads="1"/>
          </p:cNvSpPr>
          <p:nvPr/>
        </p:nvSpPr>
        <p:spPr bwMode="auto">
          <a:xfrm>
            <a:off x="381000" y="533400"/>
            <a:ext cx="7773988" cy="906463"/>
          </a:xfrm>
          <a:prstGeom prst="rect">
            <a:avLst/>
          </a:prstGeom>
          <a:noFill/>
          <a:ln w="9525">
            <a:noFill/>
            <a:round/>
            <a:headEnd/>
            <a:tailEnd/>
          </a:ln>
          <a:effectLst/>
        </p:spPr>
        <p:txBody>
          <a:bodyPr lIns="90000" tIns="46800" rIns="90000" bIns="46800"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2800">
                <a:solidFill>
                  <a:srgbClr val="FF0066"/>
                </a:solidFill>
                <a:latin typeface="Times New Roman" pitchFamily="18" charset="0"/>
              </a:rPr>
              <a:t>Tilmæli frá Føroya Reiðarafelag</a:t>
            </a:r>
          </a:p>
        </p:txBody>
      </p:sp>
      <p:sp>
        <p:nvSpPr>
          <p:cNvPr id="62469" name="Text Box 5"/>
          <p:cNvSpPr txBox="1">
            <a:spLocks noChangeArrowheads="1"/>
          </p:cNvSpPr>
          <p:nvPr/>
        </p:nvSpPr>
        <p:spPr bwMode="auto">
          <a:xfrm>
            <a:off x="6324600" y="2438400"/>
            <a:ext cx="2667000" cy="2024063"/>
          </a:xfrm>
          <a:prstGeom prst="rect">
            <a:avLst/>
          </a:prstGeom>
          <a:noFill/>
          <a:ln w="9525">
            <a:noFill/>
            <a:round/>
            <a:headEnd/>
            <a:tailEnd/>
          </a:ln>
          <a:effectLst/>
        </p:spPr>
        <p:txBody>
          <a:bodyPr lIns="90000" tIns="46800" rIns="90000" bIns="46800"/>
          <a:lstStyle/>
          <a:p>
            <a:pPr marL="339725" indent="-339725" algn="l">
              <a:spcBef>
                <a:spcPts val="450"/>
              </a:spcBef>
              <a:buClr>
                <a:srgbClr val="FF0066"/>
              </a:buClr>
              <a:buSzPct val="110000"/>
              <a:buFont typeface="Arial Black"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pPr>
            <a:r>
              <a:rPr lang="fo-FO" sz="1800">
                <a:solidFill>
                  <a:srgbClr val="FF0066"/>
                </a:solidFill>
                <a:latin typeface="Times New Roman" pitchFamily="18" charset="0"/>
              </a:rPr>
              <a:t>2009 øking við   10%</a:t>
            </a:r>
          </a:p>
          <a:p>
            <a:pPr marL="339725" indent="-339725" algn="l">
              <a:spcBef>
                <a:spcPts val="450"/>
              </a:spcBef>
              <a:buClr>
                <a:srgbClr val="FF0066"/>
              </a:buClr>
              <a:buSzPct val="110000"/>
              <a:buFont typeface="Arial Black"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pPr>
            <a:r>
              <a:rPr lang="fo-FO" sz="1800">
                <a:solidFill>
                  <a:srgbClr val="FF0066"/>
                </a:solidFill>
                <a:latin typeface="Times New Roman" pitchFamily="18" charset="0"/>
              </a:rPr>
              <a:t>2010 øking við     5%</a:t>
            </a:r>
          </a:p>
          <a:p>
            <a:pPr marL="339725" indent="-339725" algn="l">
              <a:spcBef>
                <a:spcPts val="450"/>
              </a:spcBef>
              <a:buClr>
                <a:srgbClr val="FF0066"/>
              </a:buClr>
              <a:buSzPct val="110000"/>
              <a:buFont typeface="Arial Black"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pPr>
            <a:r>
              <a:rPr lang="fo-FO" sz="1800">
                <a:solidFill>
                  <a:srgbClr val="FF0066"/>
                </a:solidFill>
                <a:latin typeface="Times New Roman" pitchFamily="18" charset="0"/>
              </a:rPr>
              <a:t>2011 øking við     5%</a:t>
            </a:r>
          </a:p>
          <a:p>
            <a:pPr marL="339725" indent="-339725" algn="l">
              <a:spcBef>
                <a:spcPts val="450"/>
              </a:spcBef>
              <a:buClr>
                <a:srgbClr val="FF0066"/>
              </a:buClr>
              <a:buSzPct val="110000"/>
              <a:buFont typeface="Arial Black"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pPr>
            <a:r>
              <a:rPr lang="fo-FO" sz="1800">
                <a:solidFill>
                  <a:srgbClr val="FF0066"/>
                </a:solidFill>
                <a:latin typeface="Times New Roman" pitchFamily="18" charset="0"/>
              </a:rPr>
              <a:t>2012 øking við     4%</a:t>
            </a:r>
          </a:p>
          <a:p>
            <a:pPr marL="339725" indent="-339725" algn="l">
              <a:spcBef>
                <a:spcPts val="450"/>
              </a:spcBef>
              <a:buClr>
                <a:srgbClr val="FF0066"/>
              </a:buClr>
              <a:buSzPct val="110000"/>
              <a:buFont typeface="Arial Black"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pPr>
            <a:r>
              <a:rPr lang="fo-FO" sz="1800" b="1">
                <a:solidFill>
                  <a:srgbClr val="FF0066"/>
                </a:solidFill>
                <a:latin typeface="Times New Roman" pitchFamily="18" charset="0"/>
              </a:rPr>
              <a:t>Til Føroyar eiga 29%</a:t>
            </a:r>
          </a:p>
          <a:p>
            <a:pPr marL="339725" indent="-339725" algn="l">
              <a:spcBef>
                <a:spcPts val="450"/>
              </a:spcBef>
              <a:buClrTx/>
              <a:buSzTx/>
              <a:buFontTx/>
              <a:buNone/>
              <a:tabLst>
                <a:tab pos="909638" algn="l"/>
                <a:tab pos="1824038" algn="l"/>
                <a:tab pos="2738438" algn="l"/>
                <a:tab pos="3652838" algn="l"/>
                <a:tab pos="4567238" algn="l"/>
                <a:tab pos="5481638" algn="l"/>
                <a:tab pos="6396038" algn="l"/>
                <a:tab pos="7310438" algn="l"/>
                <a:tab pos="8224838" algn="l"/>
                <a:tab pos="9139238" algn="l"/>
                <a:tab pos="10053638" algn="l"/>
              </a:tabLst>
            </a:pPr>
            <a:r>
              <a:rPr lang="fo-FO" sz="1800" b="1">
                <a:solidFill>
                  <a:srgbClr val="FF0066"/>
                </a:solidFill>
                <a:latin typeface="Times New Roman" pitchFamily="18" charset="0"/>
              </a:rPr>
              <a:t>       av veiðuni</a:t>
            </a:r>
          </a:p>
        </p:txBody>
      </p:sp>
      <p:sp>
        <p:nvSpPr>
          <p:cNvPr id="62470" name="Line 6"/>
          <p:cNvSpPr>
            <a:spLocks noChangeShapeType="1"/>
          </p:cNvSpPr>
          <p:nvPr/>
        </p:nvSpPr>
        <p:spPr bwMode="auto">
          <a:xfrm>
            <a:off x="6324600" y="3733800"/>
            <a:ext cx="2819400" cy="1588"/>
          </a:xfrm>
          <a:prstGeom prst="line">
            <a:avLst/>
          </a:prstGeom>
          <a:noFill/>
          <a:ln w="28440">
            <a:solidFill>
              <a:srgbClr val="FF0066"/>
            </a:solidFill>
            <a:miter lim="800000"/>
            <a:headEnd/>
            <a:tailEnd/>
          </a:ln>
          <a:effectLst/>
        </p:spPr>
        <p:txBody>
          <a:bodyPr/>
          <a:lstStyle/>
          <a:p>
            <a:endParaRPr lang="fo-FO"/>
          </a:p>
        </p:txBody>
      </p:sp>
      <p:sp>
        <p:nvSpPr>
          <p:cNvPr id="62471" name="Line 7"/>
          <p:cNvSpPr>
            <a:spLocks noChangeShapeType="1"/>
          </p:cNvSpPr>
          <p:nvPr/>
        </p:nvSpPr>
        <p:spPr bwMode="auto">
          <a:xfrm>
            <a:off x="6400800" y="4421188"/>
            <a:ext cx="2743200" cy="1587"/>
          </a:xfrm>
          <a:prstGeom prst="line">
            <a:avLst/>
          </a:prstGeom>
          <a:noFill/>
          <a:ln w="38160">
            <a:solidFill>
              <a:srgbClr val="FF0066"/>
            </a:solidFill>
            <a:miter lim="800000"/>
            <a:headEnd/>
            <a:tailEnd/>
          </a:ln>
          <a:effectLst/>
        </p:spPr>
        <p:txBody>
          <a:bodyPr/>
          <a:lstStyle/>
          <a:p>
            <a:endParaRPr lang="fo-FO"/>
          </a:p>
        </p:txBody>
      </p:sp>
      <p:sp>
        <p:nvSpPr>
          <p:cNvPr id="62472" name="Line 8"/>
          <p:cNvSpPr>
            <a:spLocks noChangeShapeType="1"/>
          </p:cNvSpPr>
          <p:nvPr/>
        </p:nvSpPr>
        <p:spPr bwMode="auto">
          <a:xfrm>
            <a:off x="6400800" y="4495800"/>
            <a:ext cx="2743200" cy="1588"/>
          </a:xfrm>
          <a:prstGeom prst="line">
            <a:avLst/>
          </a:prstGeom>
          <a:noFill/>
          <a:ln w="38160">
            <a:solidFill>
              <a:srgbClr val="FF0066"/>
            </a:solidFill>
            <a:miter lim="800000"/>
            <a:headEnd/>
            <a:tailEnd/>
          </a:ln>
          <a:effectLst/>
        </p:spPr>
        <p:txBody>
          <a:bodyPr/>
          <a:lstStyle/>
          <a:p>
            <a:endParaRPr lang="fo-FO"/>
          </a:p>
        </p:txBody>
      </p:sp>
      <p:grpSp>
        <p:nvGrpSpPr>
          <p:cNvPr id="62473" name="Group 9"/>
          <p:cNvGrpSpPr>
            <a:grpSpLocks/>
          </p:cNvGrpSpPr>
          <p:nvPr/>
        </p:nvGrpSpPr>
        <p:grpSpPr bwMode="auto">
          <a:xfrm>
            <a:off x="323850" y="1484313"/>
            <a:ext cx="5905500" cy="4824412"/>
            <a:chOff x="204" y="935"/>
            <a:chExt cx="3720" cy="3039"/>
          </a:xfrm>
        </p:grpSpPr>
        <p:pic>
          <p:nvPicPr>
            <p:cNvPr id="62474" name="Picture 10"/>
            <p:cNvPicPr>
              <a:picLocks noChangeAspect="1" noChangeArrowheads="1"/>
            </p:cNvPicPr>
            <p:nvPr/>
          </p:nvPicPr>
          <p:blipFill>
            <a:blip r:embed="rId3" cstate="print"/>
            <a:srcRect/>
            <a:stretch>
              <a:fillRect/>
            </a:stretch>
          </p:blipFill>
          <p:spPr bwMode="auto">
            <a:xfrm>
              <a:off x="204" y="935"/>
              <a:ext cx="3720" cy="3039"/>
            </a:xfrm>
            <a:prstGeom prst="rect">
              <a:avLst/>
            </a:prstGeom>
            <a:noFill/>
            <a:ln w="9525">
              <a:noFill/>
              <a:round/>
              <a:headEnd/>
              <a:tailEnd/>
            </a:ln>
            <a:effectLst/>
          </p:spPr>
        </p:pic>
        <p:sp>
          <p:nvSpPr>
            <p:cNvPr id="62475" name="AutoShape 11"/>
            <p:cNvSpPr>
              <a:spLocks noChangeArrowheads="1"/>
            </p:cNvSpPr>
            <p:nvPr/>
          </p:nvSpPr>
          <p:spPr bwMode="auto">
            <a:xfrm>
              <a:off x="204" y="1649"/>
              <a:ext cx="3239" cy="1781"/>
            </a:xfrm>
            <a:custGeom>
              <a:avLst/>
              <a:gdLst>
                <a:gd name="T0" fmla="*/ 183 w 3239"/>
                <a:gd name="T1" fmla="*/ 747 h 1781"/>
                <a:gd name="T2" fmla="*/ 519 w 3239"/>
                <a:gd name="T3" fmla="*/ 603 h 1781"/>
                <a:gd name="T4" fmla="*/ 1435 w 3239"/>
                <a:gd name="T5" fmla="*/ 433 h 1781"/>
                <a:gd name="T6" fmla="*/ 3028 w 3239"/>
                <a:gd name="T7" fmla="*/ 40 h 1781"/>
                <a:gd name="T8" fmla="*/ 3236 w 3239"/>
                <a:gd name="T9" fmla="*/ 236 h 1781"/>
                <a:gd name="T10" fmla="*/ 2192 w 3239"/>
                <a:gd name="T11" fmla="*/ 1186 h 1781"/>
                <a:gd name="T12" fmla="*/ 1521 w 3239"/>
                <a:gd name="T13" fmla="*/ 1644 h 1781"/>
                <a:gd name="T14" fmla="*/ 568 w 3239"/>
                <a:gd name="T15" fmla="*/ 1559 h 1781"/>
                <a:gd name="T16" fmla="*/ 280 w 3239"/>
                <a:gd name="T17" fmla="*/ 1413 h 1781"/>
                <a:gd name="T18" fmla="*/ 91 w 3239"/>
                <a:gd name="T19" fmla="*/ 1134 h 1781"/>
                <a:gd name="T20" fmla="*/ 15 w 3239"/>
                <a:gd name="T21" fmla="*/ 969 h 1781"/>
                <a:gd name="T22" fmla="*/ 183 w 3239"/>
                <a:gd name="T23" fmla="*/ 747 h 1781"/>
                <a:gd name="T24" fmla="*/ 0 w 3239"/>
                <a:gd name="T25" fmla="*/ 0 h 1781"/>
                <a:gd name="T26" fmla="*/ 3239 w 3239"/>
                <a:gd name="T27" fmla="*/ 1781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3239" h="1781">
                  <a:moveTo>
                    <a:pt x="183" y="747"/>
                  </a:moveTo>
                  <a:cubicBezTo>
                    <a:pt x="197" y="777"/>
                    <a:pt x="495" y="577"/>
                    <a:pt x="519" y="603"/>
                  </a:cubicBezTo>
                  <a:cubicBezTo>
                    <a:pt x="554" y="640"/>
                    <a:pt x="1413" y="383"/>
                    <a:pt x="1435" y="433"/>
                  </a:cubicBezTo>
                  <a:cubicBezTo>
                    <a:pt x="1457" y="486"/>
                    <a:pt x="2990" y="0"/>
                    <a:pt x="3028" y="40"/>
                  </a:cubicBezTo>
                  <a:cubicBezTo>
                    <a:pt x="3037" y="78"/>
                    <a:pt x="3239" y="184"/>
                    <a:pt x="3236" y="236"/>
                  </a:cubicBezTo>
                  <a:cubicBezTo>
                    <a:pt x="3235" y="272"/>
                    <a:pt x="3160" y="1781"/>
                    <a:pt x="2192" y="1186"/>
                  </a:cubicBezTo>
                  <a:cubicBezTo>
                    <a:pt x="2107" y="1316"/>
                    <a:pt x="1704" y="1543"/>
                    <a:pt x="1521" y="1644"/>
                  </a:cubicBezTo>
                  <a:cubicBezTo>
                    <a:pt x="1174" y="1681"/>
                    <a:pt x="775" y="1597"/>
                    <a:pt x="568" y="1559"/>
                  </a:cubicBezTo>
                  <a:cubicBezTo>
                    <a:pt x="361" y="1521"/>
                    <a:pt x="359" y="1484"/>
                    <a:pt x="280" y="1413"/>
                  </a:cubicBezTo>
                  <a:cubicBezTo>
                    <a:pt x="201" y="1342"/>
                    <a:pt x="135" y="1208"/>
                    <a:pt x="91" y="1134"/>
                  </a:cubicBezTo>
                  <a:cubicBezTo>
                    <a:pt x="53" y="1087"/>
                    <a:pt x="0" y="1033"/>
                    <a:pt x="15" y="969"/>
                  </a:cubicBezTo>
                  <a:cubicBezTo>
                    <a:pt x="30" y="905"/>
                    <a:pt x="148" y="793"/>
                    <a:pt x="183" y="747"/>
                  </a:cubicBezTo>
                  <a:close/>
                </a:path>
              </a:pathLst>
            </a:custGeom>
            <a:solidFill>
              <a:srgbClr val="FFFF99">
                <a:alpha val="50000"/>
              </a:srgbClr>
            </a:solidFill>
            <a:ln w="9525">
              <a:noFill/>
              <a:round/>
              <a:headEnd/>
              <a:tailEnd/>
            </a:ln>
            <a:effectLst/>
          </p:spPr>
          <p:txBody>
            <a:bodyPr wrap="none" anchor="ctr"/>
            <a:lstStyle/>
            <a:p>
              <a:endParaRPr lang="fo-FO"/>
            </a:p>
          </p:txBody>
        </p:sp>
        <p:sp>
          <p:nvSpPr>
            <p:cNvPr id="62476" name="Text Box 12"/>
            <p:cNvSpPr txBox="1">
              <a:spLocks noChangeArrowheads="1"/>
            </p:cNvSpPr>
            <p:nvPr/>
          </p:nvSpPr>
          <p:spPr bwMode="auto">
            <a:xfrm>
              <a:off x="2773" y="3612"/>
              <a:ext cx="1108" cy="289"/>
            </a:xfrm>
            <a:prstGeom prst="rect">
              <a:avLst/>
            </a:prstGeom>
            <a:solidFill>
              <a:srgbClr val="FFFFFF">
                <a:alpha val="67999"/>
              </a:srgbClr>
            </a:solid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9176D"/>
                  </a:solidFill>
                  <a:latin typeface="Arial Black" pitchFamily="34" charset="0"/>
                </a:rPr>
                <a:t>Keldur:</a:t>
              </a:r>
            </a:p>
            <a:p>
              <a:pPr algn="l">
                <a:buClr>
                  <a:srgbClr val="F9176D"/>
                </a:buClr>
                <a:buFont typeface="Arial Black"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9176D"/>
                  </a:solidFill>
                  <a:latin typeface="Arial Black" pitchFamily="34" charset="0"/>
                </a:rPr>
                <a:t> Kristian Martin Rasmussen</a:t>
              </a:r>
            </a:p>
            <a:p>
              <a:pPr algn="l">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9176D"/>
                  </a:solidFill>
                  <a:latin typeface="Arial Black" pitchFamily="34" charset="0"/>
                </a:rPr>
                <a:t>- Arni Hansen</a:t>
              </a:r>
            </a:p>
          </p:txBody>
        </p:sp>
        <p:sp>
          <p:nvSpPr>
            <p:cNvPr id="62477" name="AutoShape 13"/>
            <p:cNvSpPr>
              <a:spLocks noChangeArrowheads="1"/>
            </p:cNvSpPr>
            <p:nvPr/>
          </p:nvSpPr>
          <p:spPr bwMode="auto">
            <a:xfrm>
              <a:off x="406" y="1960"/>
              <a:ext cx="2391" cy="1262"/>
            </a:xfrm>
            <a:custGeom>
              <a:avLst/>
              <a:gdLst>
                <a:gd name="T0" fmla="*/ 89 w 2391"/>
                <a:gd name="T1" fmla="*/ 538 h 1262"/>
                <a:gd name="T2" fmla="*/ 340 w 2391"/>
                <a:gd name="T3" fmla="*/ 438 h 1262"/>
                <a:gd name="T4" fmla="*/ 1048 w 2391"/>
                <a:gd name="T5" fmla="*/ 306 h 1262"/>
                <a:gd name="T6" fmla="*/ 2384 w 2391"/>
                <a:gd name="T7" fmla="*/ 28 h 1262"/>
                <a:gd name="T8" fmla="*/ 2370 w 2391"/>
                <a:gd name="T9" fmla="*/ 183 h 1262"/>
                <a:gd name="T10" fmla="*/ 1600 w 2391"/>
                <a:gd name="T11" fmla="*/ 920 h 1262"/>
                <a:gd name="T12" fmla="*/ 1199 w 2391"/>
                <a:gd name="T13" fmla="*/ 1236 h 1262"/>
                <a:gd name="T14" fmla="*/ 377 w 2391"/>
                <a:gd name="T15" fmla="*/ 1052 h 1262"/>
                <a:gd name="T16" fmla="*/ 259 w 2391"/>
                <a:gd name="T17" fmla="*/ 920 h 1262"/>
                <a:gd name="T18" fmla="*/ 66 w 2391"/>
                <a:gd name="T19" fmla="*/ 788 h 1262"/>
                <a:gd name="T20" fmla="*/ 4 w 2391"/>
                <a:gd name="T21" fmla="*/ 708 h 1262"/>
                <a:gd name="T22" fmla="*/ 89 w 2391"/>
                <a:gd name="T23" fmla="*/ 538 h 1262"/>
                <a:gd name="T24" fmla="*/ 0 w 2391"/>
                <a:gd name="T25" fmla="*/ 0 h 1262"/>
                <a:gd name="T26" fmla="*/ 2391 w 2391"/>
                <a:gd name="T27" fmla="*/ 1262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391" h="1262">
                  <a:moveTo>
                    <a:pt x="89" y="538"/>
                  </a:moveTo>
                  <a:cubicBezTo>
                    <a:pt x="99" y="559"/>
                    <a:pt x="322" y="420"/>
                    <a:pt x="340" y="438"/>
                  </a:cubicBezTo>
                  <a:cubicBezTo>
                    <a:pt x="366" y="464"/>
                    <a:pt x="1032" y="271"/>
                    <a:pt x="1048" y="306"/>
                  </a:cubicBezTo>
                  <a:cubicBezTo>
                    <a:pt x="1463" y="122"/>
                    <a:pt x="2356" y="0"/>
                    <a:pt x="2384" y="28"/>
                  </a:cubicBezTo>
                  <a:cubicBezTo>
                    <a:pt x="2391" y="54"/>
                    <a:pt x="2372" y="147"/>
                    <a:pt x="2370" y="183"/>
                  </a:cubicBezTo>
                  <a:cubicBezTo>
                    <a:pt x="2369" y="208"/>
                    <a:pt x="1613" y="902"/>
                    <a:pt x="1600" y="920"/>
                  </a:cubicBezTo>
                  <a:cubicBezTo>
                    <a:pt x="1537" y="1010"/>
                    <a:pt x="1336" y="1166"/>
                    <a:pt x="1199" y="1236"/>
                  </a:cubicBezTo>
                  <a:cubicBezTo>
                    <a:pt x="940" y="1262"/>
                    <a:pt x="534" y="1105"/>
                    <a:pt x="377" y="1052"/>
                  </a:cubicBezTo>
                  <a:cubicBezTo>
                    <a:pt x="220" y="999"/>
                    <a:pt x="311" y="964"/>
                    <a:pt x="259" y="920"/>
                  </a:cubicBezTo>
                  <a:cubicBezTo>
                    <a:pt x="207" y="876"/>
                    <a:pt x="108" y="823"/>
                    <a:pt x="66" y="788"/>
                  </a:cubicBezTo>
                  <a:cubicBezTo>
                    <a:pt x="37" y="755"/>
                    <a:pt x="0" y="750"/>
                    <a:pt x="4" y="708"/>
                  </a:cubicBezTo>
                  <a:cubicBezTo>
                    <a:pt x="8" y="666"/>
                    <a:pt x="71" y="573"/>
                    <a:pt x="89" y="538"/>
                  </a:cubicBezTo>
                  <a:close/>
                </a:path>
              </a:pathLst>
            </a:custGeom>
            <a:solidFill>
              <a:srgbClr val="FF6600">
                <a:alpha val="50000"/>
              </a:srgbClr>
            </a:solidFill>
            <a:ln w="9525">
              <a:noFill/>
              <a:round/>
              <a:headEnd/>
              <a:tailEnd/>
            </a:ln>
            <a:effectLst/>
          </p:spPr>
          <p:txBody>
            <a:bodyPr wrap="none" anchor="ctr"/>
            <a:lstStyle/>
            <a:p>
              <a:endParaRPr lang="fo-FO"/>
            </a:p>
          </p:txBody>
        </p:sp>
        <p:sp>
          <p:nvSpPr>
            <p:cNvPr id="62478" name="AutoShape 14"/>
            <p:cNvSpPr>
              <a:spLocks noChangeArrowheads="1"/>
            </p:cNvSpPr>
            <p:nvPr/>
          </p:nvSpPr>
          <p:spPr bwMode="auto">
            <a:xfrm>
              <a:off x="321" y="1827"/>
              <a:ext cx="3159" cy="1444"/>
            </a:xfrm>
            <a:custGeom>
              <a:avLst/>
              <a:gdLst>
                <a:gd name="T0" fmla="*/ 104 w 3159"/>
                <a:gd name="T1" fmla="*/ 638 h 1444"/>
                <a:gd name="T2" fmla="*/ 434 w 3159"/>
                <a:gd name="T3" fmla="*/ 486 h 1444"/>
                <a:gd name="T4" fmla="*/ 1308 w 3159"/>
                <a:gd name="T5" fmla="*/ 293 h 1444"/>
                <a:gd name="T6" fmla="*/ 2620 w 3159"/>
                <a:gd name="T7" fmla="*/ 14 h 1444"/>
                <a:gd name="T8" fmla="*/ 2677 w 3159"/>
                <a:gd name="T9" fmla="*/ 420 h 1444"/>
                <a:gd name="T10" fmla="*/ 2191 w 3159"/>
                <a:gd name="T11" fmla="*/ 723 h 1444"/>
                <a:gd name="T12" fmla="*/ 1388 w 3159"/>
                <a:gd name="T13" fmla="*/ 1407 h 1444"/>
                <a:gd name="T14" fmla="*/ 515 w 3159"/>
                <a:gd name="T15" fmla="*/ 1308 h 1444"/>
                <a:gd name="T16" fmla="*/ 231 w 3159"/>
                <a:gd name="T17" fmla="*/ 1162 h 1444"/>
                <a:gd name="T18" fmla="*/ 38 w 3159"/>
                <a:gd name="T19" fmla="*/ 911 h 1444"/>
                <a:gd name="T20" fmla="*/ 94 w 3159"/>
                <a:gd name="T21" fmla="*/ 571 h 1444"/>
                <a:gd name="T22" fmla="*/ 104 w 3159"/>
                <a:gd name="T23" fmla="*/ 638 h 1444"/>
                <a:gd name="T24" fmla="*/ 0 w 3159"/>
                <a:gd name="T25" fmla="*/ 0 h 1444"/>
                <a:gd name="T26" fmla="*/ 3159 w 3159"/>
                <a:gd name="T27" fmla="*/ 1444 h 1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3159" h="1444">
                  <a:moveTo>
                    <a:pt x="104" y="638"/>
                  </a:moveTo>
                  <a:cubicBezTo>
                    <a:pt x="118" y="668"/>
                    <a:pt x="410" y="460"/>
                    <a:pt x="434" y="486"/>
                  </a:cubicBezTo>
                  <a:cubicBezTo>
                    <a:pt x="469" y="523"/>
                    <a:pt x="1286" y="243"/>
                    <a:pt x="1308" y="293"/>
                  </a:cubicBezTo>
                  <a:cubicBezTo>
                    <a:pt x="1330" y="346"/>
                    <a:pt x="2460" y="0"/>
                    <a:pt x="2620" y="14"/>
                  </a:cubicBezTo>
                  <a:cubicBezTo>
                    <a:pt x="2780" y="28"/>
                    <a:pt x="2680" y="368"/>
                    <a:pt x="2677" y="420"/>
                  </a:cubicBezTo>
                  <a:cubicBezTo>
                    <a:pt x="2375" y="548"/>
                    <a:pt x="3159" y="1318"/>
                    <a:pt x="2191" y="723"/>
                  </a:cubicBezTo>
                  <a:cubicBezTo>
                    <a:pt x="2106" y="853"/>
                    <a:pt x="1571" y="1306"/>
                    <a:pt x="1388" y="1407"/>
                  </a:cubicBezTo>
                  <a:cubicBezTo>
                    <a:pt x="1041" y="1444"/>
                    <a:pt x="715" y="1338"/>
                    <a:pt x="515" y="1308"/>
                  </a:cubicBezTo>
                  <a:cubicBezTo>
                    <a:pt x="322" y="1267"/>
                    <a:pt x="310" y="1228"/>
                    <a:pt x="231" y="1162"/>
                  </a:cubicBezTo>
                  <a:cubicBezTo>
                    <a:pt x="152" y="1096"/>
                    <a:pt x="61" y="1009"/>
                    <a:pt x="38" y="911"/>
                  </a:cubicBezTo>
                  <a:cubicBezTo>
                    <a:pt x="0" y="864"/>
                    <a:pt x="85" y="629"/>
                    <a:pt x="94" y="571"/>
                  </a:cubicBezTo>
                  <a:cubicBezTo>
                    <a:pt x="105" y="526"/>
                    <a:pt x="316" y="595"/>
                    <a:pt x="104" y="638"/>
                  </a:cubicBezTo>
                  <a:close/>
                </a:path>
              </a:pathLst>
            </a:custGeom>
            <a:solidFill>
              <a:srgbClr val="FFCC99">
                <a:alpha val="50000"/>
              </a:srgbClr>
            </a:solidFill>
            <a:ln w="9525">
              <a:noFill/>
              <a:round/>
              <a:headEnd/>
              <a:tailEnd/>
            </a:ln>
            <a:effectLst/>
          </p:spPr>
          <p:txBody>
            <a:bodyPr wrap="none" anchor="ctr"/>
            <a:lstStyle/>
            <a:p>
              <a:endParaRPr lang="fo-FO"/>
            </a:p>
          </p:txBody>
        </p:sp>
        <p:sp>
          <p:nvSpPr>
            <p:cNvPr id="62479" name="Text Box 15"/>
            <p:cNvSpPr txBox="1">
              <a:spLocks noChangeArrowheads="1"/>
            </p:cNvSpPr>
            <p:nvPr/>
          </p:nvSpPr>
          <p:spPr bwMode="auto">
            <a:xfrm>
              <a:off x="1611" y="2750"/>
              <a:ext cx="339" cy="193"/>
            </a:xfrm>
            <a:prstGeom prst="rect">
              <a:avLst/>
            </a:prstGeom>
            <a:no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400">
                  <a:solidFill>
                    <a:srgbClr val="FFFFFF"/>
                  </a:solidFill>
                  <a:latin typeface="Arial Black" pitchFamily="34" charset="0"/>
                </a:rPr>
                <a:t>juni</a:t>
              </a:r>
            </a:p>
          </p:txBody>
        </p:sp>
        <p:sp>
          <p:nvSpPr>
            <p:cNvPr id="62480" name="Text Box 16"/>
            <p:cNvSpPr txBox="1">
              <a:spLocks noChangeArrowheads="1"/>
            </p:cNvSpPr>
            <p:nvPr/>
          </p:nvSpPr>
          <p:spPr bwMode="auto">
            <a:xfrm>
              <a:off x="749" y="2704"/>
              <a:ext cx="339" cy="193"/>
            </a:xfrm>
            <a:prstGeom prst="rect">
              <a:avLst/>
            </a:prstGeom>
            <a:no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400">
                  <a:solidFill>
                    <a:srgbClr val="FFFFFF"/>
                  </a:solidFill>
                  <a:latin typeface="Arial Black" pitchFamily="34" charset="0"/>
                </a:rPr>
                <a:t>juni</a:t>
              </a:r>
            </a:p>
          </p:txBody>
        </p:sp>
        <p:sp>
          <p:nvSpPr>
            <p:cNvPr id="62481" name="Text Box 17"/>
            <p:cNvSpPr txBox="1">
              <a:spLocks noChangeArrowheads="1"/>
            </p:cNvSpPr>
            <p:nvPr/>
          </p:nvSpPr>
          <p:spPr bwMode="auto">
            <a:xfrm>
              <a:off x="839" y="2432"/>
              <a:ext cx="673" cy="192"/>
            </a:xfrm>
            <a:prstGeom prst="rect">
              <a:avLst/>
            </a:prstGeom>
            <a:no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400">
                  <a:solidFill>
                    <a:srgbClr val="FFFFFF"/>
                  </a:solidFill>
                  <a:latin typeface="Arial Black" pitchFamily="34" charset="0"/>
                </a:rPr>
                <a:t>juli - aug.</a:t>
              </a:r>
            </a:p>
          </p:txBody>
        </p:sp>
        <p:sp>
          <p:nvSpPr>
            <p:cNvPr id="62482" name="Text Box 18"/>
            <p:cNvSpPr txBox="1">
              <a:spLocks noChangeArrowheads="1"/>
            </p:cNvSpPr>
            <p:nvPr/>
          </p:nvSpPr>
          <p:spPr bwMode="auto">
            <a:xfrm>
              <a:off x="1701" y="2387"/>
              <a:ext cx="711" cy="192"/>
            </a:xfrm>
            <a:prstGeom prst="rect">
              <a:avLst/>
            </a:prstGeom>
            <a:no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400">
                  <a:solidFill>
                    <a:srgbClr val="FFFFFF"/>
                  </a:solidFill>
                  <a:latin typeface="Arial Black" pitchFamily="34" charset="0"/>
                </a:rPr>
                <a:t>juni - aug.</a:t>
              </a:r>
            </a:p>
          </p:txBody>
        </p:sp>
        <p:sp>
          <p:nvSpPr>
            <p:cNvPr id="62483" name="Text Box 19"/>
            <p:cNvSpPr txBox="1">
              <a:spLocks noChangeArrowheads="1"/>
            </p:cNvSpPr>
            <p:nvPr/>
          </p:nvSpPr>
          <p:spPr bwMode="auto">
            <a:xfrm>
              <a:off x="2290" y="2115"/>
              <a:ext cx="301" cy="193"/>
            </a:xfrm>
            <a:prstGeom prst="rect">
              <a:avLst/>
            </a:prstGeom>
            <a:no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400">
                  <a:solidFill>
                    <a:srgbClr val="FFFFFF"/>
                  </a:solidFill>
                  <a:latin typeface="Arial Black" pitchFamily="34" charset="0"/>
                </a:rPr>
                <a:t>juli</a:t>
              </a:r>
            </a:p>
          </p:txBody>
        </p:sp>
        <p:sp>
          <p:nvSpPr>
            <p:cNvPr id="62484" name="Text Box 20"/>
            <p:cNvSpPr txBox="1">
              <a:spLocks noChangeArrowheads="1"/>
            </p:cNvSpPr>
            <p:nvPr/>
          </p:nvSpPr>
          <p:spPr bwMode="auto">
            <a:xfrm>
              <a:off x="1248" y="2886"/>
              <a:ext cx="339" cy="193"/>
            </a:xfrm>
            <a:prstGeom prst="rect">
              <a:avLst/>
            </a:prstGeom>
            <a:no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400">
                  <a:solidFill>
                    <a:srgbClr val="FFFFFF"/>
                  </a:solidFill>
                  <a:latin typeface="Arial Black" pitchFamily="34" charset="0"/>
                </a:rPr>
                <a:t>juni</a:t>
              </a:r>
            </a:p>
          </p:txBody>
        </p:sp>
      </p:grpSp>
      <p:sp>
        <p:nvSpPr>
          <p:cNvPr id="62485" name="AutoShape 21"/>
          <p:cNvSpPr>
            <a:spLocks noChangeArrowheads="1"/>
          </p:cNvSpPr>
          <p:nvPr/>
        </p:nvSpPr>
        <p:spPr bwMode="auto">
          <a:xfrm>
            <a:off x="684213" y="3429000"/>
            <a:ext cx="3167062" cy="1584325"/>
          </a:xfrm>
          <a:custGeom>
            <a:avLst/>
            <a:gdLst>
              <a:gd name="T0" fmla="*/ 0 w 1372"/>
              <a:gd name="T1" fmla="*/ 485 h 670"/>
              <a:gd name="T2" fmla="*/ 52 w 1372"/>
              <a:gd name="T3" fmla="*/ 413 h 670"/>
              <a:gd name="T4" fmla="*/ 420 w 1372"/>
              <a:gd name="T5" fmla="*/ 224 h 670"/>
              <a:gd name="T6" fmla="*/ 859 w 1372"/>
              <a:gd name="T7" fmla="*/ 0 h 670"/>
              <a:gd name="T8" fmla="*/ 1228 w 1372"/>
              <a:gd name="T9" fmla="*/ 68 h 670"/>
              <a:gd name="T10" fmla="*/ 1365 w 1372"/>
              <a:gd name="T11" fmla="*/ 147 h 670"/>
              <a:gd name="T12" fmla="*/ 1372 w 1372"/>
              <a:gd name="T13" fmla="*/ 233 h 670"/>
              <a:gd name="T14" fmla="*/ 1257 w 1372"/>
              <a:gd name="T15" fmla="*/ 336 h 670"/>
              <a:gd name="T16" fmla="*/ 1034 w 1372"/>
              <a:gd name="T17" fmla="*/ 512 h 670"/>
              <a:gd name="T18" fmla="*/ 921 w 1372"/>
              <a:gd name="T19" fmla="*/ 641 h 670"/>
              <a:gd name="T20" fmla="*/ 561 w 1372"/>
              <a:gd name="T21" fmla="*/ 670 h 670"/>
              <a:gd name="T22" fmla="*/ 420 w 1372"/>
              <a:gd name="T23" fmla="*/ 663 h 670"/>
              <a:gd name="T24" fmla="*/ 206 w 1372"/>
              <a:gd name="T25" fmla="*/ 663 h 670"/>
              <a:gd name="T26" fmla="*/ 0 w 1372"/>
              <a:gd name="T27" fmla="*/ 603 h 670"/>
              <a:gd name="T28" fmla="*/ 0 w 1372"/>
              <a:gd name="T29" fmla="*/ 0 h 670"/>
              <a:gd name="T30" fmla="*/ 1372 w 1372"/>
              <a:gd name="T31" fmla="*/ 67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1372" h="670">
                <a:moveTo>
                  <a:pt x="0" y="485"/>
                </a:moveTo>
                <a:lnTo>
                  <a:pt x="52" y="413"/>
                </a:lnTo>
                <a:lnTo>
                  <a:pt x="420" y="224"/>
                </a:lnTo>
                <a:lnTo>
                  <a:pt x="859" y="0"/>
                </a:lnTo>
                <a:lnTo>
                  <a:pt x="1228" y="68"/>
                </a:lnTo>
                <a:lnTo>
                  <a:pt x="1365" y="147"/>
                </a:lnTo>
                <a:lnTo>
                  <a:pt x="1372" y="233"/>
                </a:lnTo>
                <a:lnTo>
                  <a:pt x="1257" y="336"/>
                </a:lnTo>
                <a:lnTo>
                  <a:pt x="1034" y="512"/>
                </a:lnTo>
                <a:lnTo>
                  <a:pt x="921" y="641"/>
                </a:lnTo>
                <a:lnTo>
                  <a:pt x="561" y="670"/>
                </a:lnTo>
                <a:lnTo>
                  <a:pt x="420" y="663"/>
                </a:lnTo>
                <a:lnTo>
                  <a:pt x="206" y="663"/>
                </a:lnTo>
                <a:lnTo>
                  <a:pt x="0" y="603"/>
                </a:lnTo>
              </a:path>
            </a:pathLst>
          </a:custGeom>
          <a:noFill/>
          <a:ln w="19080">
            <a:solidFill>
              <a:srgbClr val="F9176D"/>
            </a:solidFill>
            <a:round/>
            <a:headEnd/>
            <a:tailEnd/>
          </a:ln>
          <a:effectLst/>
        </p:spPr>
        <p:txBody>
          <a:bodyPr wrap="none" anchor="ctr"/>
          <a:lstStyle/>
          <a:p>
            <a:endParaRPr lang="fo-FO"/>
          </a:p>
        </p:txBody>
      </p:sp>
      <p:sp>
        <p:nvSpPr>
          <p:cNvPr id="62486" name="Line 22"/>
          <p:cNvSpPr>
            <a:spLocks noChangeShapeType="1"/>
          </p:cNvSpPr>
          <p:nvPr/>
        </p:nvSpPr>
        <p:spPr bwMode="auto">
          <a:xfrm>
            <a:off x="611188" y="1655763"/>
            <a:ext cx="215900" cy="1587"/>
          </a:xfrm>
          <a:prstGeom prst="line">
            <a:avLst/>
          </a:prstGeom>
          <a:noFill/>
          <a:ln w="28440">
            <a:solidFill>
              <a:srgbClr val="FF00FF"/>
            </a:solidFill>
            <a:miter lim="800000"/>
            <a:headEnd/>
            <a:tailEnd/>
          </a:ln>
          <a:effectLst/>
        </p:spPr>
        <p:txBody>
          <a:bodyPr/>
          <a:lstStyle/>
          <a:p>
            <a:endParaRPr lang="fo-FO"/>
          </a:p>
        </p:txBody>
      </p:sp>
      <p:sp>
        <p:nvSpPr>
          <p:cNvPr id="62487" name="Text Box 23"/>
          <p:cNvSpPr txBox="1">
            <a:spLocks noChangeArrowheads="1"/>
          </p:cNvSpPr>
          <p:nvPr/>
        </p:nvSpPr>
        <p:spPr bwMode="auto">
          <a:xfrm>
            <a:off x="865188" y="1558925"/>
            <a:ext cx="1211262" cy="215900"/>
          </a:xfrm>
          <a:prstGeom prst="rect">
            <a:avLst/>
          </a:prstGeom>
          <a:solidFill>
            <a:srgbClr val="FFFFFF">
              <a:alpha val="50000"/>
            </a:srgbClr>
          </a:solidFill>
          <a:ln w="9525">
            <a:noFill/>
            <a:round/>
            <a:headEnd/>
            <a:tailEnd/>
          </a:ln>
          <a:effec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9176D"/>
                </a:solidFill>
                <a:latin typeface="Arial Black" pitchFamily="34" charset="0"/>
              </a:rPr>
              <a:t>Føroyska sjómarki</a:t>
            </a:r>
          </a:p>
        </p:txBody>
      </p:sp>
      <p:sp>
        <p:nvSpPr>
          <p:cNvPr id="25" name="Pladsholder til dato 24"/>
          <p:cNvSpPr>
            <a:spLocks noGrp="1"/>
          </p:cNvSpPr>
          <p:nvPr>
            <p:ph type="dt" idx="10"/>
          </p:nvPr>
        </p:nvSpPr>
        <p:spPr/>
        <p:txBody>
          <a:bodyPr/>
          <a:lstStyle/>
          <a:p>
            <a:r>
              <a:rPr lang="fo-FO" smtClean="0"/>
              <a:t>17-08-2009</a:t>
            </a: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1"/>
          <p:cNvPicPr>
            <a:picLocks noChangeAspect="1" noChangeArrowheads="1"/>
          </p:cNvPicPr>
          <p:nvPr/>
        </p:nvPicPr>
        <p:blipFill>
          <a:blip r:embed="rId3" cstate="print"/>
          <a:srcRect/>
          <a:stretch>
            <a:fillRect/>
          </a:stretch>
        </p:blipFill>
        <p:spPr bwMode="auto">
          <a:xfrm>
            <a:off x="107950" y="1412875"/>
            <a:ext cx="4921250" cy="4987925"/>
          </a:xfrm>
          <a:prstGeom prst="rect">
            <a:avLst/>
          </a:prstGeom>
          <a:noFill/>
          <a:ln w="9525">
            <a:noFill/>
            <a:round/>
            <a:headEnd/>
            <a:tailEnd/>
          </a:ln>
          <a:effectLst/>
        </p:spPr>
      </p:pic>
      <p:sp>
        <p:nvSpPr>
          <p:cNvPr id="63490" name="Oval 2"/>
          <p:cNvSpPr>
            <a:spLocks noChangeArrowheads="1"/>
          </p:cNvSpPr>
          <p:nvPr/>
        </p:nvSpPr>
        <p:spPr bwMode="auto">
          <a:xfrm>
            <a:off x="1524000" y="2819400"/>
            <a:ext cx="2089150" cy="889000"/>
          </a:xfrm>
          <a:prstGeom prst="ellipse">
            <a:avLst/>
          </a:prstGeom>
          <a:solidFill>
            <a:srgbClr val="FFCC00">
              <a:alpha val="39000"/>
            </a:srgbClr>
          </a:solidFill>
          <a:ln w="9360">
            <a:solidFill>
              <a:srgbClr val="FF9900"/>
            </a:solidFill>
            <a:miter lim="800000"/>
            <a:headEnd/>
            <a:tailEnd/>
          </a:ln>
          <a:effectLst/>
        </p:spPr>
        <p:txBody>
          <a:bodyPr wrap="none" lIns="90000" tIns="46800" rIns="90000" bIns="468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o-FO" sz="1000" b="1">
              <a:solidFill>
                <a:srgbClr val="FF0066"/>
              </a:solidFill>
              <a:latin typeface="Times New Roman" pitchFamily="18"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b="1">
                <a:solidFill>
                  <a:srgbClr val="FFFFFF"/>
                </a:solidFill>
                <a:latin typeface="Times New Roman" pitchFamily="18" charset="0"/>
              </a:rPr>
              <a:t>Tað ultimativa fóðurøki hjá</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b="1">
                <a:solidFill>
                  <a:srgbClr val="FFFFFF"/>
                </a:solidFill>
                <a:latin typeface="Times New Roman" pitchFamily="18" charset="0"/>
              </a:rPr>
              <a:t>pelagiskum fiski Makreli, svartkjafti</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b="1">
                <a:solidFill>
                  <a:srgbClr val="FFFFFF"/>
                </a:solidFill>
                <a:latin typeface="Times New Roman" pitchFamily="18" charset="0"/>
              </a:rPr>
              <a:t> og  sild</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o-FO" sz="800" b="1">
              <a:solidFill>
                <a:srgbClr val="FFFFFF"/>
              </a:solidFill>
              <a:latin typeface="Times New Roman" pitchFamily="18" charset="0"/>
            </a:endParaRPr>
          </a:p>
        </p:txBody>
      </p:sp>
      <p:sp>
        <p:nvSpPr>
          <p:cNvPr id="63491" name="Text Box 3"/>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40458C"/>
              </a:solidFill>
            </a:endParaRPr>
          </a:p>
        </p:txBody>
      </p:sp>
      <p:sp>
        <p:nvSpPr>
          <p:cNvPr id="63492" name="Text Box 4"/>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63493" name="Text Box 5"/>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8FCD35C-3B37-4576-80F4-5DD1BADD79A9}"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63</a:t>
            </a:fld>
            <a:endParaRPr lang="da-DK" sz="1400">
              <a:solidFill>
                <a:srgbClr val="40458C"/>
              </a:solidFill>
            </a:endParaRPr>
          </a:p>
        </p:txBody>
      </p:sp>
      <p:sp>
        <p:nvSpPr>
          <p:cNvPr id="63494" name="Text Box 6"/>
          <p:cNvSpPr txBox="1">
            <a:spLocks noChangeArrowheads="1"/>
          </p:cNvSpPr>
          <p:nvPr/>
        </p:nvSpPr>
        <p:spPr bwMode="auto">
          <a:xfrm>
            <a:off x="152400" y="739775"/>
            <a:ext cx="8839200" cy="457200"/>
          </a:xfrm>
          <a:prstGeom prst="rect">
            <a:avLst/>
          </a:prstGeom>
          <a:noFill/>
          <a:ln w="9525">
            <a:noFill/>
            <a:round/>
            <a:headEnd/>
            <a:tailEnd/>
          </a:ln>
          <a:effectLst/>
        </p:spPr>
        <p:txBody>
          <a:bodyPr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a:solidFill>
                  <a:srgbClr val="FF0066"/>
                </a:solidFill>
                <a:latin typeface="Times New Roman" pitchFamily="18" charset="0"/>
              </a:rPr>
              <a:t> Føroyska havøkið er helst hjallurin hjá uppisjóðarfiski </a:t>
            </a:r>
          </a:p>
        </p:txBody>
      </p:sp>
      <p:sp>
        <p:nvSpPr>
          <p:cNvPr id="63495" name="Rectangle 7"/>
          <p:cNvSpPr>
            <a:spLocks noChangeArrowheads="1"/>
          </p:cNvSpPr>
          <p:nvPr/>
        </p:nvSpPr>
        <p:spPr bwMode="auto">
          <a:xfrm>
            <a:off x="5572125" y="1916113"/>
            <a:ext cx="3276600" cy="3960812"/>
          </a:xfrm>
          <a:prstGeom prst="rect">
            <a:avLst/>
          </a:prstGeom>
          <a:solidFill>
            <a:srgbClr val="FFFFFF">
              <a:alpha val="48999"/>
            </a:srgbClr>
          </a:solidFill>
          <a:ln w="9525">
            <a:noFill/>
            <a:round/>
            <a:headEnd/>
            <a:tailEnd/>
          </a:ln>
          <a:effectLst/>
        </p:spPr>
        <p:txBody>
          <a:bodyPr lIns="90000" tIns="46800" rIns="90000" bIns="46800"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0066"/>
                </a:solidFill>
                <a:effectLst>
                  <a:outerShdw blurRad="38100" dist="38100" dir="2700000" algn="tl">
                    <a:srgbClr val="C0C0C0"/>
                  </a:outerShdw>
                </a:effectLst>
                <a:latin typeface="Times New Roman" pitchFamily="18" charset="0"/>
              </a:rPr>
              <a:t>Henda støðulýsing er bert sett upp fyri makrel, men ógvuliga áhugavert hevði verði at gjørt somu uppstillan fyri sildina og svartkjaftin.</a:t>
            </a:r>
            <a:br>
              <a:rPr lang="fo-FO" sz="1800">
                <a:solidFill>
                  <a:srgbClr val="FF0066"/>
                </a:solidFill>
                <a:effectLst>
                  <a:outerShdw blurRad="38100" dist="38100" dir="2700000" algn="tl">
                    <a:srgbClr val="C0C0C0"/>
                  </a:outerShdw>
                </a:effectLst>
                <a:latin typeface="Times New Roman" pitchFamily="18" charset="0"/>
              </a:rPr>
            </a:br>
            <a:r>
              <a:rPr lang="fo-FO" sz="1800">
                <a:solidFill>
                  <a:srgbClr val="FF0066"/>
                </a:solidFill>
                <a:effectLst>
                  <a:outerShdw blurRad="38100" dist="38100" dir="2700000" algn="tl">
                    <a:srgbClr val="C0C0C0"/>
                  </a:outerShdw>
                </a:effectLst>
                <a:latin typeface="Times New Roman" pitchFamily="18" charset="0"/>
              </a:rPr>
              <a:t/>
            </a:r>
            <a:br>
              <a:rPr lang="fo-FO" sz="1800">
                <a:solidFill>
                  <a:srgbClr val="FF0066"/>
                </a:solidFill>
                <a:effectLst>
                  <a:outerShdw blurRad="38100" dist="38100" dir="2700000" algn="tl">
                    <a:srgbClr val="C0C0C0"/>
                  </a:outerShdw>
                </a:effectLst>
                <a:latin typeface="Times New Roman" pitchFamily="18" charset="0"/>
              </a:rPr>
            </a:br>
            <a:r>
              <a:rPr lang="fo-FO" sz="1800">
                <a:solidFill>
                  <a:srgbClr val="FF0066"/>
                </a:solidFill>
                <a:effectLst>
                  <a:outerShdw blurRad="38100" dist="38100" dir="2700000" algn="tl">
                    <a:srgbClr val="C0C0C0"/>
                  </a:outerShdw>
                </a:effectLst>
                <a:latin typeface="Times New Roman" pitchFamily="18" charset="0"/>
              </a:rPr>
              <a:t>Tað er av alstórum týdningi at hesi mál verða lýst skjótast gjørligt.</a:t>
            </a:r>
          </a:p>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o-FO" sz="1800">
              <a:solidFill>
                <a:srgbClr val="FF0066"/>
              </a:solidFill>
              <a:effectLst>
                <a:outerShdw blurRad="38100" dist="38100" dir="2700000" algn="tl">
                  <a:srgbClr val="C0C0C0"/>
                </a:outerShdw>
              </a:effectLst>
              <a:latin typeface="Times New Roman" pitchFamily="18" charset="0"/>
            </a:endParaRPr>
          </a:p>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0066"/>
                </a:solidFill>
                <a:effectLst>
                  <a:outerShdw blurRad="38100" dist="38100" dir="2700000" algn="tl">
                    <a:srgbClr val="C0C0C0"/>
                  </a:outerShdw>
                </a:effectLst>
                <a:latin typeface="Times New Roman" pitchFamily="18" charset="0"/>
              </a:rPr>
              <a:t>Kann verða at føroyingar eiga munandi størri part av uppisjóðartilfeinginum ?.</a:t>
            </a:r>
            <a:br>
              <a:rPr lang="fo-FO" sz="1800">
                <a:solidFill>
                  <a:srgbClr val="FF0066"/>
                </a:solidFill>
                <a:effectLst>
                  <a:outerShdw blurRad="38100" dist="38100" dir="2700000" algn="tl">
                    <a:srgbClr val="C0C0C0"/>
                  </a:outerShdw>
                </a:effectLst>
                <a:latin typeface="Times New Roman" pitchFamily="18" charset="0"/>
              </a:rPr>
            </a:br>
            <a:endParaRPr lang="fo-FO" sz="1800">
              <a:solidFill>
                <a:srgbClr val="FF0066"/>
              </a:solidFill>
              <a:effectLst>
                <a:outerShdw blurRad="38100" dist="38100" dir="2700000" algn="tl">
                  <a:srgbClr val="C0C0C0"/>
                </a:outerShdw>
              </a:effectLst>
              <a:latin typeface="Times New Roman" pitchFamily="18" charset="0"/>
            </a:endParaRPr>
          </a:p>
        </p:txBody>
      </p:sp>
      <p:sp>
        <p:nvSpPr>
          <p:cNvPr id="9" name="Pladsholder til dato 8"/>
          <p:cNvSpPr>
            <a:spLocks noGrp="1"/>
          </p:cNvSpPr>
          <p:nvPr>
            <p:ph type="dt" idx="10"/>
          </p:nvPr>
        </p:nvSpPr>
        <p:spPr/>
        <p:txBody>
          <a:bodyPr/>
          <a:lstStyle/>
          <a:p>
            <a:r>
              <a:rPr lang="fo-FO" smtClean="0"/>
              <a:t>17-08-2009</a:t>
            </a: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additive="repl">
                                        <p:cTn id="6" dur="1" fill="hold">
                                          <p:stCondLst>
                                            <p:cond delay="0"/>
                                          </p:stCondLst>
                                        </p:cTn>
                                        <p:tgtEl>
                                          <p:spTgt spid="63495"/>
                                        </p:tgtEl>
                                        <p:attrNameLst>
                                          <p:attrName>style.visibility</p:attrName>
                                        </p:attrNameLst>
                                      </p:cBhvr>
                                      <p:to>
                                        <p:strVal val="visible"/>
                                      </p:to>
                                    </p:set>
                                    <p:anim calcmode="lin" valueType="num">
                                      <p:cBhvr>
                                        <p:cTn id="7" dur="500" fill="hold"/>
                                        <p:tgtEl>
                                          <p:spTgt spid="63495"/>
                                        </p:tgtEl>
                                        <p:attrNameLst>
                                          <p:attrName>ppt_x</p:attrName>
                                        </p:attrNameLst>
                                      </p:cBhvr>
                                      <p:tavLst>
                                        <p:tav tm="100000">
                                          <p:val>
                                            <p:strVal val="#ppt_x"/>
                                          </p:val>
                                        </p:tav>
                                        <p:tav>
                                          <p:val>
                                            <p:strVal val="#ppt_x"/>
                                          </p:val>
                                        </p:tav>
                                      </p:tavLst>
                                    </p:anim>
                                    <p:anim calcmode="lin" valueType="num">
                                      <p:cBhvr>
                                        <p:cTn id="8" dur="500" fill="hold"/>
                                        <p:tgtEl>
                                          <p:spTgt spid="63495"/>
                                        </p:tgtEl>
                                        <p:attrNameLst>
                                          <p:attrName>ppt_y</p:attrName>
                                        </p:attrNameLst>
                                      </p:cBhvr>
                                      <p:tavLst>
                                        <p:tav tm="100000">
                                          <p:val>
                                            <p:strVal val="1+#ppt_h/2"/>
                                          </p:val>
                                        </p:tav>
                                        <p:tav>
                                          <p:val>
                                            <p:strVal val="#ppt_y"/>
                                          </p:val>
                                        </p:tav>
                                      </p:tavLst>
                                    </p:anim>
                                  </p:childTnLst>
                                </p:cTn>
                              </p:par>
                            </p:childTnLst>
                          </p:cTn>
                        </p:par>
                        <p:par>
                          <p:cTn id="9" fill="hold">
                            <p:stCondLst>
                              <p:cond delay="500"/>
                            </p:stCondLst>
                            <p:childTnLst>
                              <p:par>
                                <p:cTn id="10" presetID="15" presetClass="entr" fill="hold" nodeType="afterEffect">
                                  <p:stCondLst>
                                    <p:cond delay="0"/>
                                  </p:stCondLst>
                                  <p:childTnLst>
                                    <p:set>
                                      <p:cBhvr additive="repl">
                                        <p:cTn id="11" dur="1" fill="hold">
                                          <p:stCondLst>
                                            <p:cond delay="0"/>
                                          </p:stCondLst>
                                        </p:cTn>
                                        <p:tgtEl>
                                          <p:spTgt spid="63490"/>
                                        </p:tgtEl>
                                        <p:attrNameLst>
                                          <p:attrName>style.visibility</p:attrName>
                                        </p:attrNameLst>
                                      </p:cBhvr>
                                      <p:to>
                                        <p:strVal val="visible"/>
                                      </p:to>
                                    </p:set>
                                    <p:anim calcmode="lin" valueType="num">
                                      <p:cBhvr additive="repl">
                                        <p:cTn id="12" dur="1000" fill="hold"/>
                                        <p:tgtEl>
                                          <p:spTgt spid="63490"/>
                                        </p:tgtEl>
                                        <p:attrNameLst>
                                          <p:attrName>ppt_w</p:attrName>
                                        </p:attrNameLst>
                                      </p:cBhvr>
                                      <p:tavLst>
                                        <p:tav tm="100000">
                                          <p:val>
                                            <p:fltVal val="0"/>
                                          </p:val>
                                        </p:tav>
                                        <p:tav>
                                          <p:val>
                                            <p:strVal val="#ppt_w"/>
                                          </p:val>
                                        </p:tav>
                                      </p:tavLst>
                                    </p:anim>
                                    <p:anim calcmode="lin" valueType="num">
                                      <p:cBhvr additive="repl">
                                        <p:cTn id="13" dur="1000" fill="hold"/>
                                        <p:tgtEl>
                                          <p:spTgt spid="63490"/>
                                        </p:tgtEl>
                                        <p:attrNameLst>
                                          <p:attrName>ppt_h</p:attrName>
                                        </p:attrNameLst>
                                      </p:cBhvr>
                                      <p:tavLst>
                                        <p:tav tm="100000">
                                          <p:val>
                                            <p:fltVal val="0"/>
                                          </p:val>
                                        </p:tav>
                                        <p:tav>
                                          <p:val>
                                            <p:strVal val="#ppt_h"/>
                                          </p:val>
                                        </p:tav>
                                      </p:tavLst>
                                    </p:anim>
                                    <p:anim calcmode="lin" valueType="num">
                                      <p:cBhvr additive="repl">
                                        <p:cTn id="14" dur="1000" fill="hold"/>
                                        <p:tgtEl>
                                          <p:spTgt spid="63490"/>
                                        </p:tgtEl>
                                        <p:attrNameLst>
                                          <p:attrName>ppt_x</p:attrName>
                                        </p:attrNameLst>
                                      </p:cBhvr>
                                      <p:tavLst>
                                        <p:tav tm="0" fmla="#ppt_x+(cos(-2*pi*(1-$))*-#ppt_x-sin(-2*pi*(1-$))*(1-#ppt_y))*(1-$)">
                                          <p:val>
                                            <p:fltVal val="0"/>
                                          </p:val>
                                        </p:tav>
                                        <p:tav tm="100000">
                                          <p:val>
                                            <p:fltVal val="1"/>
                                          </p:val>
                                        </p:tav>
                                      </p:tavLst>
                                    </p:anim>
                                    <p:anim calcmode="lin" valueType="num">
                                      <p:cBhvr additive="repl">
                                        <p:cTn id="15" dur="1000" fill="hold"/>
                                        <p:tgtEl>
                                          <p:spTgt spid="6349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1"/>
          <p:cNvPicPr>
            <a:picLocks noChangeAspect="1" noChangeArrowheads="1"/>
          </p:cNvPicPr>
          <p:nvPr/>
        </p:nvPicPr>
        <p:blipFill>
          <a:blip r:embed="rId3" cstate="print"/>
          <a:srcRect/>
          <a:stretch>
            <a:fillRect/>
          </a:stretch>
        </p:blipFill>
        <p:spPr bwMode="auto">
          <a:xfrm>
            <a:off x="107950" y="1412875"/>
            <a:ext cx="4443413" cy="4857750"/>
          </a:xfrm>
          <a:prstGeom prst="rect">
            <a:avLst/>
          </a:prstGeom>
          <a:noFill/>
          <a:ln w="9525">
            <a:noFill/>
            <a:round/>
            <a:headEnd/>
            <a:tailEnd/>
          </a:ln>
          <a:effectLst/>
        </p:spPr>
      </p:pic>
      <p:sp>
        <p:nvSpPr>
          <p:cNvPr id="64514" name="Oval 2"/>
          <p:cNvSpPr>
            <a:spLocks noChangeArrowheads="1"/>
          </p:cNvSpPr>
          <p:nvPr/>
        </p:nvSpPr>
        <p:spPr bwMode="auto">
          <a:xfrm>
            <a:off x="1187450" y="2997200"/>
            <a:ext cx="1944688" cy="757238"/>
          </a:xfrm>
          <a:prstGeom prst="ellipse">
            <a:avLst/>
          </a:prstGeom>
          <a:solidFill>
            <a:srgbClr val="FFCC00">
              <a:alpha val="39000"/>
            </a:srgbClr>
          </a:solidFill>
          <a:ln w="9360">
            <a:solidFill>
              <a:srgbClr val="FF9900"/>
            </a:solidFill>
            <a:miter lim="800000"/>
            <a:headEnd/>
            <a:tailEnd/>
          </a:ln>
          <a:effectLst/>
        </p:spPr>
        <p:txBody>
          <a:bodyPr wrap="none" lIns="90000" tIns="46800" rIns="90000" bIns="468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o-FO" sz="1000" b="1">
              <a:solidFill>
                <a:srgbClr val="FF0066"/>
              </a:solidFill>
              <a:latin typeface="Times New Roman" pitchFamily="18"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b="1">
                <a:solidFill>
                  <a:srgbClr val="FFFFFF"/>
                </a:solidFill>
                <a:latin typeface="Times New Roman" pitchFamily="18" charset="0"/>
              </a:rPr>
              <a:t>Tað ultimativa fóðurøki hjá</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b="1">
                <a:solidFill>
                  <a:srgbClr val="FFFFFF"/>
                </a:solidFill>
                <a:latin typeface="Times New Roman" pitchFamily="18" charset="0"/>
              </a:rPr>
              <a:t>pelagiskum fiski Makreli, svartkjafti</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b="1">
                <a:solidFill>
                  <a:srgbClr val="FFFFFF"/>
                </a:solidFill>
                <a:latin typeface="Times New Roman" pitchFamily="18" charset="0"/>
              </a:rPr>
              <a:t> og  sild</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o-FO" sz="800" b="1">
              <a:solidFill>
                <a:srgbClr val="FFFFFF"/>
              </a:solidFill>
              <a:latin typeface="Times New Roman" pitchFamily="18" charset="0"/>
            </a:endParaRPr>
          </a:p>
        </p:txBody>
      </p:sp>
      <p:sp>
        <p:nvSpPr>
          <p:cNvPr id="64515" name="Text Box 3"/>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40458C"/>
              </a:solidFill>
            </a:endParaRPr>
          </a:p>
        </p:txBody>
      </p:sp>
      <p:sp>
        <p:nvSpPr>
          <p:cNvPr id="64516" name="Text Box 4"/>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64517" name="Text Box 5"/>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200AEB5-60C1-4E9C-BC33-A1A821455573}"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64</a:t>
            </a:fld>
            <a:endParaRPr lang="da-DK" sz="1400">
              <a:solidFill>
                <a:srgbClr val="40458C"/>
              </a:solidFill>
            </a:endParaRPr>
          </a:p>
        </p:txBody>
      </p:sp>
      <p:sp>
        <p:nvSpPr>
          <p:cNvPr id="64518" name="Text Box 6"/>
          <p:cNvSpPr txBox="1">
            <a:spLocks noChangeArrowheads="1"/>
          </p:cNvSpPr>
          <p:nvPr/>
        </p:nvSpPr>
        <p:spPr bwMode="auto">
          <a:xfrm>
            <a:off x="152400" y="739775"/>
            <a:ext cx="8839200" cy="457200"/>
          </a:xfrm>
          <a:prstGeom prst="rect">
            <a:avLst/>
          </a:prstGeom>
          <a:noFill/>
          <a:ln w="9525">
            <a:noFill/>
            <a:round/>
            <a:headEnd/>
            <a:tailEnd/>
          </a:ln>
          <a:effectLst/>
        </p:spPr>
        <p:txBody>
          <a:bodyPr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a:solidFill>
                  <a:srgbClr val="FF0066"/>
                </a:solidFill>
                <a:latin typeface="Times New Roman" pitchFamily="18" charset="0"/>
              </a:rPr>
              <a:t> Føroyska havøkið er helst hjallurin hjá uppisjóðarfiski </a:t>
            </a:r>
          </a:p>
        </p:txBody>
      </p:sp>
      <p:sp>
        <p:nvSpPr>
          <p:cNvPr id="64519" name="Line 7"/>
          <p:cNvSpPr>
            <a:spLocks noChangeShapeType="1"/>
          </p:cNvSpPr>
          <p:nvPr/>
        </p:nvSpPr>
        <p:spPr bwMode="auto">
          <a:xfrm flipH="1">
            <a:off x="3130550" y="2438400"/>
            <a:ext cx="2303463" cy="846138"/>
          </a:xfrm>
          <a:prstGeom prst="line">
            <a:avLst/>
          </a:prstGeom>
          <a:noFill/>
          <a:ln w="19080">
            <a:solidFill>
              <a:srgbClr val="FF0000"/>
            </a:solidFill>
            <a:miter lim="800000"/>
            <a:headEnd/>
            <a:tailEnd type="triangle" w="med" len="med"/>
          </a:ln>
          <a:effectLst/>
        </p:spPr>
        <p:txBody>
          <a:bodyPr/>
          <a:lstStyle/>
          <a:p>
            <a:endParaRPr lang="fo-FO"/>
          </a:p>
        </p:txBody>
      </p:sp>
      <p:sp>
        <p:nvSpPr>
          <p:cNvPr id="64520" name="Text Box 8"/>
          <p:cNvSpPr txBox="1">
            <a:spLocks noChangeArrowheads="1"/>
          </p:cNvSpPr>
          <p:nvPr/>
        </p:nvSpPr>
        <p:spPr bwMode="auto">
          <a:xfrm>
            <a:off x="5429250" y="1857375"/>
            <a:ext cx="3571875" cy="3524250"/>
          </a:xfrm>
          <a:prstGeom prst="rect">
            <a:avLst/>
          </a:prstGeom>
          <a:solidFill>
            <a:srgbClr val="FFFFFF">
              <a:alpha val="60999"/>
            </a:srgbClr>
          </a:solidFill>
          <a:ln w="9525">
            <a:noFill/>
            <a:round/>
            <a:headEnd/>
            <a:tailEnd/>
          </a:ln>
          <a:effectLst/>
        </p:spPr>
        <p:txBody>
          <a:bodyPr lIns="90000" tIns="46800" rIns="90000" bIns="46800">
            <a:spAutoFit/>
          </a:bodyPr>
          <a:lstStyle/>
          <a:p>
            <a:pPr algn="l">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400">
                <a:solidFill>
                  <a:srgbClr val="FF0066"/>
                </a:solidFill>
                <a:latin typeface="Times New Roman" pitchFamily="18" charset="0"/>
              </a:rPr>
              <a:t>Boð uppá hvussu stór framleiðslan til effektiva føði, í Føroyska kovanum til uppi-sjóvarfisk, er eftir sama myndli sum nýttur til makrelin ?</a:t>
            </a:r>
          </a:p>
          <a:p>
            <a:pPr algn="l">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400">
                <a:solidFill>
                  <a:srgbClr val="FF0066"/>
                </a:solidFill>
                <a:latin typeface="Times New Roman" pitchFamily="18" charset="0"/>
              </a:rPr>
              <a:t>Um øki framleiðir 16- ella 15- ella 14 mió tons, so hava vit altíð krav uppá:</a:t>
            </a:r>
          </a:p>
          <a:p>
            <a:pPr algn="l">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400">
                <a:solidFill>
                  <a:srgbClr val="FF0066"/>
                </a:solidFill>
                <a:latin typeface="Times New Roman" pitchFamily="18" charset="0"/>
              </a:rPr>
              <a:t>16.000.000/3,5*0,20 = uml. 920.000 tons 15.000.000/3,5*0,20 = uml. 860.000 tons</a:t>
            </a:r>
          </a:p>
          <a:p>
            <a:pPr algn="l">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400">
                <a:solidFill>
                  <a:srgbClr val="FF0066"/>
                </a:solidFill>
                <a:latin typeface="Times New Roman" pitchFamily="18" charset="0"/>
              </a:rPr>
              <a:t>Ella</a:t>
            </a:r>
          </a:p>
          <a:p>
            <a:pPr algn="l">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400">
                <a:solidFill>
                  <a:srgbClr val="FF0066"/>
                </a:solidFill>
                <a:latin typeface="Times New Roman" pitchFamily="18" charset="0"/>
              </a:rPr>
              <a:t>14.000.000/3,5*0,20 = uml. 800.000 tons av landaðum  uppi-sjóvar fiski.</a:t>
            </a:r>
          </a:p>
          <a:p>
            <a:pPr algn="l">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400">
                <a:solidFill>
                  <a:srgbClr val="FF0066"/>
                </a:solidFill>
                <a:latin typeface="Times New Roman" pitchFamily="18" charset="0"/>
              </a:rPr>
              <a:t>Hetta er eitt vanligt ár góð ár er munandi meira.</a:t>
            </a:r>
          </a:p>
          <a:p>
            <a:pPr algn="l">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o-FO" sz="1400">
              <a:solidFill>
                <a:srgbClr val="FF0066"/>
              </a:solidFill>
              <a:latin typeface="Times New Roman" pitchFamily="18" charset="0"/>
            </a:endParaRPr>
          </a:p>
        </p:txBody>
      </p:sp>
      <p:sp>
        <p:nvSpPr>
          <p:cNvPr id="10" name="Pladsholder til dato 9"/>
          <p:cNvSpPr>
            <a:spLocks noGrp="1"/>
          </p:cNvSpPr>
          <p:nvPr>
            <p:ph type="dt" idx="10"/>
          </p:nvPr>
        </p:nvSpPr>
        <p:spPr/>
        <p:txBody>
          <a:bodyPr/>
          <a:lstStyle/>
          <a:p>
            <a:r>
              <a:rPr lang="fo-FO" smtClean="0"/>
              <a:t>17-08-2009</a:t>
            </a: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fill="hold" nodeType="withEffect">
                                  <p:stCondLst>
                                    <p:cond delay="0"/>
                                  </p:stCondLst>
                                  <p:childTnLst>
                                    <p:set>
                                      <p:cBhvr additive="repl">
                                        <p:cTn id="6" dur="1" fill="hold">
                                          <p:stCondLst>
                                            <p:cond delay="0"/>
                                          </p:stCondLst>
                                        </p:cTn>
                                        <p:tgtEl>
                                          <p:spTgt spid="64514"/>
                                        </p:tgtEl>
                                        <p:attrNameLst>
                                          <p:attrName>style.visibility</p:attrName>
                                        </p:attrNameLst>
                                      </p:cBhvr>
                                      <p:to>
                                        <p:strVal val="visible"/>
                                      </p:to>
                                    </p:set>
                                    <p:anim calcmode="lin" valueType="num">
                                      <p:cBhvr additive="repl">
                                        <p:cTn id="7" dur="1000" fill="hold"/>
                                        <p:tgtEl>
                                          <p:spTgt spid="64514"/>
                                        </p:tgtEl>
                                        <p:attrNameLst>
                                          <p:attrName>ppt_w</p:attrName>
                                        </p:attrNameLst>
                                      </p:cBhvr>
                                      <p:tavLst>
                                        <p:tav tm="100000">
                                          <p:val>
                                            <p:fltVal val="0"/>
                                          </p:val>
                                        </p:tav>
                                        <p:tav>
                                          <p:val>
                                            <p:strVal val="#ppt_w"/>
                                          </p:val>
                                        </p:tav>
                                      </p:tavLst>
                                    </p:anim>
                                    <p:anim calcmode="lin" valueType="num">
                                      <p:cBhvr additive="repl">
                                        <p:cTn id="8" dur="1000" fill="hold"/>
                                        <p:tgtEl>
                                          <p:spTgt spid="64514"/>
                                        </p:tgtEl>
                                        <p:attrNameLst>
                                          <p:attrName>ppt_h</p:attrName>
                                        </p:attrNameLst>
                                      </p:cBhvr>
                                      <p:tavLst>
                                        <p:tav tm="100000">
                                          <p:val>
                                            <p:fltVal val="0"/>
                                          </p:val>
                                        </p:tav>
                                        <p:tav>
                                          <p:val>
                                            <p:strVal val="#ppt_h"/>
                                          </p:val>
                                        </p:tav>
                                      </p:tavLst>
                                    </p:anim>
                                    <p:anim calcmode="lin" valueType="num">
                                      <p:cBhvr additive="repl">
                                        <p:cTn id="9" dur="1000" fill="hold"/>
                                        <p:tgtEl>
                                          <p:spTgt spid="64514"/>
                                        </p:tgtEl>
                                        <p:attrNameLst>
                                          <p:attrName>ppt_x</p:attrName>
                                        </p:attrNameLst>
                                      </p:cBhvr>
                                      <p:tavLst>
                                        <p:tav tm="0" fmla="#ppt_x+(cos(-2*pi*(1-$))*-#ppt_x-sin(-2*pi*(1-$))*(1-#ppt_y))*(1-$)">
                                          <p:val>
                                            <p:fltVal val="0"/>
                                          </p:val>
                                        </p:tav>
                                        <p:tav tm="100000">
                                          <p:val>
                                            <p:fltVal val="1"/>
                                          </p:val>
                                        </p:tav>
                                      </p:tavLst>
                                    </p:anim>
                                    <p:anim calcmode="lin" valueType="num">
                                      <p:cBhvr additive="repl">
                                        <p:cTn id="10" dur="1000" fill="hold"/>
                                        <p:tgtEl>
                                          <p:spTgt spid="645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40458C"/>
              </a:solidFill>
            </a:endParaRPr>
          </a:p>
        </p:txBody>
      </p:sp>
      <p:sp>
        <p:nvSpPr>
          <p:cNvPr id="65538"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65539" name="Text Box 3"/>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4EA7D1B-1411-41DF-B196-0C8E093BBAF0}"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65</a:t>
            </a:fld>
            <a:endParaRPr lang="da-DK" sz="1400">
              <a:solidFill>
                <a:srgbClr val="40458C"/>
              </a:solidFill>
            </a:endParaRPr>
          </a:p>
        </p:txBody>
      </p:sp>
      <p:sp>
        <p:nvSpPr>
          <p:cNvPr id="65540" name="Text Box 4"/>
          <p:cNvSpPr txBox="1">
            <a:spLocks noChangeArrowheads="1"/>
          </p:cNvSpPr>
          <p:nvPr/>
        </p:nvSpPr>
        <p:spPr bwMode="auto">
          <a:xfrm>
            <a:off x="533400" y="1449388"/>
            <a:ext cx="7772400" cy="3656012"/>
          </a:xfrm>
          <a:prstGeom prst="rect">
            <a:avLst/>
          </a:prstGeom>
          <a:noFill/>
          <a:ln w="9525">
            <a:noFill/>
            <a:round/>
            <a:headEnd/>
            <a:tailEnd/>
          </a:ln>
          <a:effectLst/>
        </p:spPr>
        <p:txBody>
          <a:bodyPr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2200" b="1">
                <a:solidFill>
                  <a:srgbClr val="FF0000"/>
                </a:solidFill>
                <a:latin typeface="Times New Roman" pitchFamily="18" charset="0"/>
              </a:rPr>
              <a:t>Um vit føroyingar halda okkum eiga rætt til meira tilfeingi enn okkum er tilluta so er alneyðugt at gera arbeiði fyri at vísa á, at so er.</a:t>
            </a:r>
            <a:r>
              <a:rPr lang="fo-FO" sz="1200" b="1">
                <a:solidFill>
                  <a:srgbClr val="FF0000"/>
                </a:solidFill>
                <a:latin typeface="Times New Roman" pitchFamily="18" charset="0"/>
              </a:rPr>
              <a:t/>
            </a:r>
            <a:br>
              <a:rPr lang="fo-FO" sz="1200" b="1">
                <a:solidFill>
                  <a:srgbClr val="FF0000"/>
                </a:solidFill>
                <a:latin typeface="Times New Roman" pitchFamily="18" charset="0"/>
              </a:rPr>
            </a:br>
            <a:r>
              <a:rPr lang="fo-FO" sz="1200" b="1">
                <a:solidFill>
                  <a:srgbClr val="FF0000"/>
                </a:solidFill>
                <a:latin typeface="Times New Roman" pitchFamily="18" charset="0"/>
              </a:rPr>
              <a:t/>
            </a:r>
            <a:br>
              <a:rPr lang="fo-FO" sz="1200" b="1">
                <a:solidFill>
                  <a:srgbClr val="FF0000"/>
                </a:solidFill>
                <a:latin typeface="Times New Roman" pitchFamily="18" charset="0"/>
              </a:rPr>
            </a:br>
            <a:r>
              <a:rPr lang="fo-FO" sz="2200" b="1">
                <a:solidFill>
                  <a:srgbClr val="FF0000"/>
                </a:solidFill>
                <a:latin typeface="Times New Roman" pitchFamily="18" charset="0"/>
              </a:rPr>
              <a:t>Tí tað er eingin møguleika at vísa á nakað konkret, so leingi vit ikki hava nakra veruliga veiðu við Føroyar eftir makreli.</a:t>
            </a:r>
            <a:r>
              <a:rPr lang="fo-FO" sz="1200" b="1">
                <a:solidFill>
                  <a:srgbClr val="FF0000"/>
                </a:solidFill>
                <a:latin typeface="Times New Roman" pitchFamily="18" charset="0"/>
              </a:rPr>
              <a:t/>
            </a:r>
            <a:br>
              <a:rPr lang="fo-FO" sz="1200" b="1">
                <a:solidFill>
                  <a:srgbClr val="FF0000"/>
                </a:solidFill>
                <a:latin typeface="Times New Roman" pitchFamily="18" charset="0"/>
              </a:rPr>
            </a:br>
            <a:r>
              <a:rPr lang="fo-FO" sz="1200" b="1">
                <a:solidFill>
                  <a:srgbClr val="FF0000"/>
                </a:solidFill>
                <a:latin typeface="Times New Roman" pitchFamily="18" charset="0"/>
              </a:rPr>
              <a:t/>
            </a:r>
            <a:br>
              <a:rPr lang="fo-FO" sz="1200" b="1">
                <a:solidFill>
                  <a:srgbClr val="FF0000"/>
                </a:solidFill>
                <a:latin typeface="Times New Roman" pitchFamily="18" charset="0"/>
              </a:rPr>
            </a:br>
            <a:r>
              <a:rPr lang="fo-FO" sz="2200" b="1">
                <a:solidFill>
                  <a:srgbClr val="FF0000"/>
                </a:solidFill>
                <a:latin typeface="Times New Roman" pitchFamily="18" charset="0"/>
              </a:rPr>
              <a:t>Vit er noyddir at verða so væl fyrireikir til samráðingarnar at vit tosa til sunna fornuft, hjá pørtunum vit hava avtalu við.</a:t>
            </a:r>
            <a:r>
              <a:rPr lang="fo-FO" sz="1200" b="1">
                <a:solidFill>
                  <a:srgbClr val="FF0000"/>
                </a:solidFill>
                <a:latin typeface="Times New Roman" pitchFamily="18" charset="0"/>
              </a:rPr>
              <a:t/>
            </a:r>
            <a:br>
              <a:rPr lang="fo-FO" sz="1200" b="1">
                <a:solidFill>
                  <a:srgbClr val="FF0000"/>
                </a:solidFill>
                <a:latin typeface="Times New Roman" pitchFamily="18" charset="0"/>
              </a:rPr>
            </a:br>
            <a:r>
              <a:rPr lang="fo-FO" sz="1200" b="1">
                <a:solidFill>
                  <a:srgbClr val="FF0000"/>
                </a:solidFill>
                <a:latin typeface="Times New Roman" pitchFamily="18" charset="0"/>
              </a:rPr>
              <a:t/>
            </a:r>
            <a:br>
              <a:rPr lang="fo-FO" sz="1200" b="1">
                <a:solidFill>
                  <a:srgbClr val="FF0000"/>
                </a:solidFill>
                <a:latin typeface="Times New Roman" pitchFamily="18" charset="0"/>
              </a:rPr>
            </a:br>
            <a:r>
              <a:rPr lang="fo-FO" sz="2200" b="1">
                <a:solidFill>
                  <a:srgbClr val="FF0000"/>
                </a:solidFill>
                <a:latin typeface="Times New Roman" pitchFamily="18" charset="0"/>
              </a:rPr>
              <a:t>Um tað ikki røkkur, eru vit noydd til at takað orðatakið hjá oljuvinnuni til okkum, ið sigur:</a:t>
            </a:r>
          </a:p>
        </p:txBody>
      </p:sp>
      <p:sp>
        <p:nvSpPr>
          <p:cNvPr id="65541" name="Rectangle 5"/>
          <p:cNvSpPr>
            <a:spLocks noChangeArrowheads="1"/>
          </p:cNvSpPr>
          <p:nvPr/>
        </p:nvSpPr>
        <p:spPr bwMode="auto">
          <a:xfrm>
            <a:off x="152400" y="838200"/>
            <a:ext cx="8839200" cy="358775"/>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a:solidFill>
                  <a:srgbClr val="FF0066"/>
                </a:solidFill>
                <a:latin typeface="Times New Roman" pitchFamily="18" charset="0"/>
              </a:rPr>
              <a:t> Føroysk støðutakan er neyðug </a:t>
            </a:r>
          </a:p>
        </p:txBody>
      </p:sp>
      <p:sp>
        <p:nvSpPr>
          <p:cNvPr id="65542" name="Rectangle 6"/>
          <p:cNvSpPr>
            <a:spLocks noChangeArrowheads="1"/>
          </p:cNvSpPr>
          <p:nvPr/>
        </p:nvSpPr>
        <p:spPr bwMode="auto">
          <a:xfrm>
            <a:off x="609600" y="5181600"/>
            <a:ext cx="7772400" cy="609600"/>
          </a:xfrm>
          <a:prstGeom prst="rect">
            <a:avLst/>
          </a:prstGeom>
          <a:noFill/>
          <a:ln w="9360">
            <a:solidFill>
              <a:srgbClr val="FF0000"/>
            </a:solidFill>
            <a:miter lim="800000"/>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3000" b="1">
                <a:solidFill>
                  <a:srgbClr val="FF0000"/>
                </a:solidFill>
                <a:latin typeface="Times New Roman" pitchFamily="18" charset="0"/>
              </a:rPr>
              <a:t>"The only way to find oil is by drilling" </a:t>
            </a:r>
          </a:p>
        </p:txBody>
      </p:sp>
      <p:sp>
        <p:nvSpPr>
          <p:cNvPr id="8" name="Pladsholder til dato 7"/>
          <p:cNvSpPr>
            <a:spLocks noGrp="1"/>
          </p:cNvSpPr>
          <p:nvPr>
            <p:ph type="dt" idx="10"/>
          </p:nvPr>
        </p:nvSpPr>
        <p:spPr/>
        <p:txBody>
          <a:bodyPr/>
          <a:lstStyle/>
          <a:p>
            <a:r>
              <a:rPr lang="fo-FO" dirty="0" smtClean="0"/>
              <a:t>17-08-2009</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65542"/>
                                        </p:tgtEl>
                                        <p:attrNameLst>
                                          <p:attrName>style.visibility</p:attrName>
                                        </p:attrNameLst>
                                      </p:cBhvr>
                                      <p:to>
                                        <p:strVal val="visible"/>
                                      </p:to>
                                    </p:set>
                                    <p:anim calcmode="lin" valueType="num">
                                      <p:cBhvr>
                                        <p:cTn id="7" dur="500" fill="hold"/>
                                        <p:tgtEl>
                                          <p:spTgt spid="65542"/>
                                        </p:tgtEl>
                                        <p:attrNameLst>
                                          <p:attrName>ppt_x</p:attrName>
                                        </p:attrNameLst>
                                      </p:cBhvr>
                                      <p:tavLst>
                                        <p:tav tm="100000">
                                          <p:val>
                                            <p:strVal val="#ppt_x"/>
                                          </p:val>
                                        </p:tav>
                                        <p:tav>
                                          <p:val>
                                            <p:strVal val="#ppt_x"/>
                                          </p:val>
                                        </p:tav>
                                      </p:tavLst>
                                    </p:anim>
                                    <p:anim calcmode="lin" valueType="num">
                                      <p:cBhvr>
                                        <p:cTn id="8" dur="500" fill="hold"/>
                                        <p:tgtEl>
                                          <p:spTgt spid="65542"/>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40458C"/>
              </a:solidFill>
            </a:endParaRPr>
          </a:p>
        </p:txBody>
      </p:sp>
      <p:sp>
        <p:nvSpPr>
          <p:cNvPr id="9218"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9219" name="Text Box 3"/>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98BC80E-7786-4C91-B048-D6ACC9DBAF48}"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7</a:t>
            </a:fld>
            <a:endParaRPr lang="da-DK" sz="1400">
              <a:solidFill>
                <a:srgbClr val="40458C"/>
              </a:solidFill>
            </a:endParaRPr>
          </a:p>
        </p:txBody>
      </p:sp>
      <p:pic>
        <p:nvPicPr>
          <p:cNvPr id="9220" name="Picture 4"/>
          <p:cNvPicPr>
            <a:picLocks noChangeAspect="1" noChangeArrowheads="1"/>
          </p:cNvPicPr>
          <p:nvPr/>
        </p:nvPicPr>
        <p:blipFill>
          <a:blip r:embed="rId3" cstate="print"/>
          <a:srcRect/>
          <a:stretch>
            <a:fillRect/>
          </a:stretch>
        </p:blipFill>
        <p:spPr bwMode="auto">
          <a:xfrm>
            <a:off x="381000" y="3200400"/>
            <a:ext cx="2149475" cy="2819400"/>
          </a:xfrm>
          <a:prstGeom prst="rect">
            <a:avLst/>
          </a:prstGeom>
          <a:noFill/>
          <a:ln w="9525">
            <a:noFill/>
            <a:round/>
            <a:headEnd/>
            <a:tailEnd/>
          </a:ln>
          <a:effectLst/>
        </p:spPr>
      </p:pic>
      <p:pic>
        <p:nvPicPr>
          <p:cNvPr id="9221" name="Picture 5"/>
          <p:cNvPicPr>
            <a:picLocks noChangeAspect="1" noChangeArrowheads="1"/>
          </p:cNvPicPr>
          <p:nvPr/>
        </p:nvPicPr>
        <p:blipFill>
          <a:blip r:embed="rId4" cstate="print"/>
          <a:srcRect/>
          <a:stretch>
            <a:fillRect/>
          </a:stretch>
        </p:blipFill>
        <p:spPr bwMode="auto">
          <a:xfrm>
            <a:off x="1676400" y="6019800"/>
            <a:ext cx="5113338" cy="476250"/>
          </a:xfrm>
          <a:prstGeom prst="rect">
            <a:avLst/>
          </a:prstGeom>
          <a:noFill/>
          <a:ln w="9525">
            <a:noFill/>
            <a:round/>
            <a:headEnd/>
            <a:tailEnd/>
          </a:ln>
          <a:effectLst/>
        </p:spPr>
      </p:pic>
      <p:sp>
        <p:nvSpPr>
          <p:cNvPr id="9222" name="Text Box 6"/>
          <p:cNvSpPr txBox="1">
            <a:spLocks noChangeArrowheads="1"/>
          </p:cNvSpPr>
          <p:nvPr/>
        </p:nvSpPr>
        <p:spPr bwMode="auto">
          <a:xfrm>
            <a:off x="152400" y="685800"/>
            <a:ext cx="8382000" cy="520700"/>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2800">
                <a:solidFill>
                  <a:srgbClr val="FF0066"/>
                </a:solidFill>
                <a:latin typeface="Times New Roman" pitchFamily="18" charset="0"/>
              </a:rPr>
              <a:t>Grundarlag fyri Makrel býtinum</a:t>
            </a:r>
          </a:p>
        </p:txBody>
      </p:sp>
      <p:pic>
        <p:nvPicPr>
          <p:cNvPr id="9223" name="Picture 7"/>
          <p:cNvPicPr>
            <a:picLocks noChangeAspect="1" noChangeArrowheads="1"/>
          </p:cNvPicPr>
          <p:nvPr/>
        </p:nvPicPr>
        <p:blipFill>
          <a:blip r:embed="rId5" cstate="print"/>
          <a:srcRect/>
          <a:stretch>
            <a:fillRect/>
          </a:stretch>
        </p:blipFill>
        <p:spPr bwMode="auto">
          <a:xfrm>
            <a:off x="152400" y="1381125"/>
            <a:ext cx="8534400" cy="1882775"/>
          </a:xfrm>
          <a:prstGeom prst="rect">
            <a:avLst/>
          </a:prstGeom>
          <a:noFill/>
          <a:ln w="9525">
            <a:noFill/>
            <a:round/>
            <a:headEnd/>
            <a:tailEnd/>
          </a:ln>
          <a:effectLst/>
        </p:spPr>
      </p:pic>
      <p:sp>
        <p:nvSpPr>
          <p:cNvPr id="9224" name="Rectangle 8"/>
          <p:cNvSpPr>
            <a:spLocks noChangeArrowheads="1"/>
          </p:cNvSpPr>
          <p:nvPr/>
        </p:nvSpPr>
        <p:spPr bwMode="auto">
          <a:xfrm>
            <a:off x="3684588" y="2924175"/>
            <a:ext cx="3048000" cy="1076325"/>
          </a:xfrm>
          <a:prstGeom prst="rect">
            <a:avLst/>
          </a:prstGeom>
          <a:noFill/>
          <a:ln w="9525">
            <a:noFill/>
            <a:round/>
            <a:headEnd/>
            <a:tailEnd/>
          </a:ln>
          <a:effectLst/>
        </p:spPr>
        <p:txBody>
          <a:bodyPr lIns="90000" tIns="46800" rIns="90000" bIns="46800"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800">
                <a:solidFill>
                  <a:srgbClr val="FF0066"/>
                </a:solidFill>
                <a:latin typeface="Times New Roman" pitchFamily="18" charset="0"/>
              </a:rPr>
              <a:t>Makrel býti tók støði í at fiskurin ferðast eina og nevnt omanfyri.</a:t>
            </a:r>
          </a:p>
        </p:txBody>
      </p:sp>
      <p:sp>
        <p:nvSpPr>
          <p:cNvPr id="9225" name="Rectangle 9"/>
          <p:cNvSpPr>
            <a:spLocks noChangeArrowheads="1"/>
          </p:cNvSpPr>
          <p:nvPr/>
        </p:nvSpPr>
        <p:spPr bwMode="auto">
          <a:xfrm>
            <a:off x="2555875" y="4652963"/>
            <a:ext cx="3048000" cy="1219200"/>
          </a:xfrm>
          <a:prstGeom prst="rect">
            <a:avLst/>
          </a:prstGeom>
          <a:noFill/>
          <a:ln w="9525">
            <a:noFill/>
            <a:round/>
            <a:headEnd/>
            <a:tailEnd/>
          </a:ln>
          <a:effectLst/>
        </p:spPr>
        <p:txBody>
          <a:bodyPr lIns="90000" tIns="46800" rIns="90000" bIns="46800"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600">
                <a:solidFill>
                  <a:srgbClr val="FF0066"/>
                </a:solidFill>
                <a:latin typeface="Times New Roman" pitchFamily="18" charset="0"/>
              </a:rPr>
              <a:t>Gamalt kort, sum partvíst hevur verði grundarlag fyri tíð býti av Makreli, ið vit hava í dag</a:t>
            </a:r>
          </a:p>
        </p:txBody>
      </p:sp>
      <p:sp>
        <p:nvSpPr>
          <p:cNvPr id="9226" name="Rectangle 10"/>
          <p:cNvSpPr>
            <a:spLocks noChangeArrowheads="1"/>
          </p:cNvSpPr>
          <p:nvPr/>
        </p:nvSpPr>
        <p:spPr bwMode="auto">
          <a:xfrm>
            <a:off x="5840413" y="4276725"/>
            <a:ext cx="3124200" cy="1600200"/>
          </a:xfrm>
          <a:prstGeom prst="rect">
            <a:avLst/>
          </a:prstGeom>
          <a:noFill/>
          <a:ln w="9525">
            <a:noFill/>
            <a:round/>
            <a:headEnd/>
            <a:tailEnd/>
          </a:ln>
          <a:effectLst/>
        </p:spPr>
        <p:txBody>
          <a:bodyPr lIns="90000" tIns="46800" rIns="90000" bIns="46800"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600">
                <a:solidFill>
                  <a:srgbClr val="FF0066"/>
                </a:solidFill>
                <a:latin typeface="Times New Roman" pitchFamily="18" charset="0"/>
              </a:rPr>
              <a:t>Á kortinum eru ikki týðandi nøgdir at finna í Føroyskum sjóøki, í øllum førum verður hann ikki nevndur.</a:t>
            </a:r>
          </a:p>
        </p:txBody>
      </p:sp>
      <p:sp>
        <p:nvSpPr>
          <p:cNvPr id="12" name="Pladsholder til dato 11"/>
          <p:cNvSpPr>
            <a:spLocks noGrp="1"/>
          </p:cNvSpPr>
          <p:nvPr>
            <p:ph type="dt" idx="10"/>
          </p:nvPr>
        </p:nvSpPr>
        <p:spPr/>
        <p:txBody>
          <a:bodyPr/>
          <a:lstStyle/>
          <a:p>
            <a:r>
              <a:rPr lang="fo-FO" smtClean="0"/>
              <a:t>17-08-2009</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40458C"/>
              </a:solidFill>
            </a:endParaRPr>
          </a:p>
        </p:txBody>
      </p:sp>
      <p:sp>
        <p:nvSpPr>
          <p:cNvPr id="10242"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10243" name="Text Box 3"/>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450ECEF-ED21-4D1C-B353-4BCBED2DFEBF}"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8</a:t>
            </a:fld>
            <a:endParaRPr lang="da-DK" sz="1400">
              <a:solidFill>
                <a:srgbClr val="40458C"/>
              </a:solidFill>
            </a:endParaRPr>
          </a:p>
        </p:txBody>
      </p:sp>
      <p:sp>
        <p:nvSpPr>
          <p:cNvPr id="10244" name="Text Box 4"/>
          <p:cNvSpPr txBox="1">
            <a:spLocks noChangeArrowheads="1"/>
          </p:cNvSpPr>
          <p:nvPr/>
        </p:nvSpPr>
        <p:spPr bwMode="auto">
          <a:xfrm>
            <a:off x="76200" y="533400"/>
            <a:ext cx="7772400" cy="685800"/>
          </a:xfrm>
          <a:prstGeom prst="rect">
            <a:avLst/>
          </a:prstGeom>
          <a:noFill/>
          <a:ln w="9525">
            <a:noFill/>
            <a:round/>
            <a:headEnd/>
            <a:tailEnd/>
          </a:ln>
          <a:effectLst/>
        </p:spPr>
        <p:txBody>
          <a:bodyPr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2800">
                <a:solidFill>
                  <a:srgbClr val="FF0066"/>
                </a:solidFill>
                <a:latin typeface="Times New Roman" pitchFamily="18" charset="0"/>
              </a:rPr>
              <a:t>Vit komu inn í avtaluna á heysti í 1999</a:t>
            </a:r>
          </a:p>
        </p:txBody>
      </p:sp>
      <p:pic>
        <p:nvPicPr>
          <p:cNvPr id="10245" name="Picture 5"/>
          <p:cNvPicPr>
            <a:picLocks noChangeAspect="1" noChangeArrowheads="1"/>
          </p:cNvPicPr>
          <p:nvPr/>
        </p:nvPicPr>
        <p:blipFill>
          <a:blip r:embed="rId3" cstate="print"/>
          <a:srcRect/>
          <a:stretch>
            <a:fillRect/>
          </a:stretch>
        </p:blipFill>
        <p:spPr bwMode="auto">
          <a:xfrm>
            <a:off x="1295400" y="1752600"/>
            <a:ext cx="6781800" cy="4356100"/>
          </a:xfrm>
          <a:prstGeom prst="rect">
            <a:avLst/>
          </a:prstGeom>
          <a:noFill/>
          <a:ln w="9525">
            <a:noFill/>
            <a:round/>
            <a:headEnd/>
            <a:tailEnd/>
          </a:ln>
          <a:effectLst/>
        </p:spPr>
      </p:pic>
      <p:sp>
        <p:nvSpPr>
          <p:cNvPr id="10246" name="Line 6"/>
          <p:cNvSpPr>
            <a:spLocks noChangeShapeType="1"/>
          </p:cNvSpPr>
          <p:nvPr/>
        </p:nvSpPr>
        <p:spPr bwMode="auto">
          <a:xfrm flipV="1">
            <a:off x="3124200" y="2436813"/>
            <a:ext cx="1588" cy="3660775"/>
          </a:xfrm>
          <a:prstGeom prst="line">
            <a:avLst/>
          </a:prstGeom>
          <a:noFill/>
          <a:ln w="38160">
            <a:solidFill>
              <a:srgbClr val="F9176D"/>
            </a:solidFill>
            <a:prstDash val="sysDot"/>
            <a:miter lim="800000"/>
            <a:headEnd/>
            <a:tailEnd/>
          </a:ln>
          <a:effectLst/>
        </p:spPr>
        <p:txBody>
          <a:bodyPr/>
          <a:lstStyle/>
          <a:p>
            <a:endParaRPr lang="fo-FO"/>
          </a:p>
        </p:txBody>
      </p:sp>
      <p:sp>
        <p:nvSpPr>
          <p:cNvPr id="10247" name="Line 7"/>
          <p:cNvSpPr>
            <a:spLocks noChangeShapeType="1"/>
          </p:cNvSpPr>
          <p:nvPr/>
        </p:nvSpPr>
        <p:spPr bwMode="auto">
          <a:xfrm>
            <a:off x="2362200" y="1676400"/>
            <a:ext cx="762000" cy="762000"/>
          </a:xfrm>
          <a:prstGeom prst="line">
            <a:avLst/>
          </a:prstGeom>
          <a:noFill/>
          <a:ln w="28440">
            <a:solidFill>
              <a:srgbClr val="F9176D"/>
            </a:solidFill>
            <a:prstDash val="sysDot"/>
            <a:miter lim="800000"/>
            <a:headEnd/>
            <a:tailEnd type="triangle" w="med" len="med"/>
          </a:ln>
          <a:effectLst/>
        </p:spPr>
        <p:txBody>
          <a:bodyPr/>
          <a:lstStyle/>
          <a:p>
            <a:endParaRPr lang="fo-FO"/>
          </a:p>
        </p:txBody>
      </p:sp>
      <p:sp>
        <p:nvSpPr>
          <p:cNvPr id="10248" name="Rectangle 8"/>
          <p:cNvSpPr>
            <a:spLocks noChangeArrowheads="1"/>
          </p:cNvSpPr>
          <p:nvPr/>
        </p:nvSpPr>
        <p:spPr bwMode="auto">
          <a:xfrm>
            <a:off x="381000" y="1371600"/>
            <a:ext cx="6858000" cy="304800"/>
          </a:xfrm>
          <a:prstGeom prst="rect">
            <a:avLst/>
          </a:prstGeom>
          <a:solidFill>
            <a:srgbClr val="FFFFFF">
              <a:alpha val="50000"/>
            </a:srgbClr>
          </a:solidFill>
          <a:ln w="9525">
            <a:noFill/>
            <a:round/>
            <a:headEnd/>
            <a:tailEnd/>
          </a:ln>
          <a:effectLst/>
        </p:spPr>
        <p:txBody>
          <a:bodyPr lIns="90000" tIns="46800" rIns="90000" bIns="46800"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1200">
                <a:solidFill>
                  <a:srgbClr val="F9176D"/>
                </a:solidFill>
                <a:latin typeface="Times New Roman" pitchFamily="18" charset="0"/>
              </a:rPr>
              <a:t>Tá Føroyar kom inn í avtalanuna um makrelin, var stovnurin í minking, og veiða eftir makreli økjandi, tað í sjálvum sær má hava gjørt samráðingarnar sera truplar.</a:t>
            </a:r>
          </a:p>
        </p:txBody>
      </p:sp>
      <p:sp>
        <p:nvSpPr>
          <p:cNvPr id="10249" name="Text Box 9"/>
          <p:cNvSpPr txBox="1">
            <a:spLocks noChangeArrowheads="1"/>
          </p:cNvSpPr>
          <p:nvPr/>
        </p:nvSpPr>
        <p:spPr bwMode="auto">
          <a:xfrm>
            <a:off x="149225" y="6016625"/>
            <a:ext cx="2016125" cy="336550"/>
          </a:xfrm>
          <a:prstGeom prst="rect">
            <a:avLst/>
          </a:prstGeom>
          <a:solidFill>
            <a:srgbClr val="FFFFFF">
              <a:alpha val="67999"/>
            </a:srgbClr>
          </a:solidFill>
          <a:ln w="9525">
            <a:noFill/>
            <a:round/>
            <a:headEnd/>
            <a:tailEnd/>
          </a:ln>
          <a:effectLst/>
        </p:spPr>
        <p:txBody>
          <a:bodyPr wrap="none"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F0000"/>
                </a:solidFill>
                <a:latin typeface="Times New Roman" pitchFamily="18" charset="0"/>
              </a:rPr>
              <a:t>Kelda:</a:t>
            </a:r>
          </a:p>
          <a:p>
            <a:pPr algn="l">
              <a:buClr>
                <a:srgbClr val="FF0000"/>
              </a:buClr>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800">
                <a:solidFill>
                  <a:srgbClr val="FF0000"/>
                </a:solidFill>
                <a:latin typeface="Times New Roman" pitchFamily="18" charset="0"/>
              </a:rPr>
              <a:t> NEAFC Fisheries Status Report 1998-2007</a:t>
            </a:r>
          </a:p>
        </p:txBody>
      </p:sp>
      <p:sp>
        <p:nvSpPr>
          <p:cNvPr id="11" name="Pladsholder til dato 10"/>
          <p:cNvSpPr>
            <a:spLocks noGrp="1"/>
          </p:cNvSpPr>
          <p:nvPr>
            <p:ph type="dt" idx="10"/>
          </p:nvPr>
        </p:nvSpPr>
        <p:spPr/>
        <p:txBody>
          <a:bodyPr/>
          <a:lstStyle/>
          <a:p>
            <a:r>
              <a:rPr lang="fo-FO" smtClean="0"/>
              <a:t>17-08-2009</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lIns="90000" tIns="46800" rIns="90000" bIns="46800" anchor="b"/>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40458C"/>
              </a:solidFill>
            </a:endParaRPr>
          </a:p>
        </p:txBody>
      </p:sp>
      <p:sp>
        <p:nvSpPr>
          <p:cNvPr id="11266"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sz="1400">
                <a:solidFill>
                  <a:srgbClr val="40458C"/>
                </a:solidFill>
              </a:rPr>
              <a:t>Makrelur hvussu er støðan ?</a:t>
            </a:r>
          </a:p>
        </p:txBody>
      </p:sp>
      <p:sp>
        <p:nvSpPr>
          <p:cNvPr id="11267" name="Text Box 3"/>
          <p:cNvSpPr txBox="1">
            <a:spLocks noChangeArrowheads="1"/>
          </p:cNvSpPr>
          <p:nvPr/>
        </p:nvSpPr>
        <p:spPr bwMode="auto">
          <a:xfrm>
            <a:off x="6553200" y="6248400"/>
            <a:ext cx="1905000" cy="457200"/>
          </a:xfrm>
          <a:prstGeom prst="rect">
            <a:avLst/>
          </a:prstGeom>
          <a:noFill/>
          <a:ln w="9525">
            <a:noFill/>
            <a:round/>
            <a:headEnd/>
            <a:tailEnd/>
          </a:ln>
          <a:effectLst/>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47D8CB1-A8DE-4B65-9E60-BBAF6707F272}" type="slidenum">
              <a:rPr lang="da-DK" sz="1400">
                <a:solidFill>
                  <a:srgbClr val="40458C"/>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9</a:t>
            </a:fld>
            <a:endParaRPr lang="da-DK" sz="1400">
              <a:solidFill>
                <a:srgbClr val="40458C"/>
              </a:solidFill>
            </a:endParaRPr>
          </a:p>
        </p:txBody>
      </p:sp>
      <p:sp>
        <p:nvSpPr>
          <p:cNvPr id="11268" name="Text Box 4"/>
          <p:cNvSpPr txBox="1">
            <a:spLocks noChangeArrowheads="1"/>
          </p:cNvSpPr>
          <p:nvPr/>
        </p:nvSpPr>
        <p:spPr bwMode="auto">
          <a:xfrm>
            <a:off x="152400" y="685800"/>
            <a:ext cx="8382000" cy="520700"/>
          </a:xfrm>
          <a:prstGeom prst="rect">
            <a:avLst/>
          </a:prstGeom>
          <a:noFill/>
          <a:ln w="9525">
            <a:noFill/>
            <a:round/>
            <a:headEnd/>
            <a:tailEnd/>
          </a:ln>
          <a:effectLst/>
        </p:spPr>
        <p:txBody>
          <a:bodyPr lIns="90000" tIns="46800" rIns="90000" bIns="46800">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2800">
                <a:solidFill>
                  <a:srgbClr val="FF0066"/>
                </a:solidFill>
                <a:latin typeface="Times New Roman" pitchFamily="18" charset="0"/>
              </a:rPr>
              <a:t>Grundarlag fyri Makrel býtinum</a:t>
            </a:r>
          </a:p>
        </p:txBody>
      </p:sp>
      <p:sp>
        <p:nvSpPr>
          <p:cNvPr id="11269" name="Rectangle 5"/>
          <p:cNvSpPr>
            <a:spLocks noChangeArrowheads="1"/>
          </p:cNvSpPr>
          <p:nvPr/>
        </p:nvSpPr>
        <p:spPr bwMode="auto">
          <a:xfrm>
            <a:off x="609600" y="2286000"/>
            <a:ext cx="8001000" cy="2438400"/>
          </a:xfrm>
          <a:prstGeom prst="rect">
            <a:avLst/>
          </a:prstGeom>
          <a:noFill/>
          <a:ln w="9525">
            <a:noFill/>
            <a:round/>
            <a:headEnd/>
            <a:tailEnd/>
          </a:ln>
          <a:effectLst/>
        </p:spPr>
        <p:txBody>
          <a:bodyPr lIns="90000" tIns="46800" rIns="90000" bIns="46800" anchor="ct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o-FO" sz="4000">
                <a:solidFill>
                  <a:srgbClr val="FF0066"/>
                </a:solidFill>
                <a:latin typeface="Times New Roman" pitchFamily="18" charset="0"/>
              </a:rPr>
              <a:t>Gýtingarøki hjá makrelinum</a:t>
            </a:r>
          </a:p>
        </p:txBody>
      </p:sp>
      <p:sp>
        <p:nvSpPr>
          <p:cNvPr id="7" name="Pladsholder til dato 6"/>
          <p:cNvSpPr>
            <a:spLocks noGrp="1"/>
          </p:cNvSpPr>
          <p:nvPr>
            <p:ph type="dt" idx="10"/>
          </p:nvPr>
        </p:nvSpPr>
        <p:spPr/>
        <p:txBody>
          <a:bodyPr/>
          <a:lstStyle/>
          <a:p>
            <a:r>
              <a:rPr lang="fo-FO" smtClean="0"/>
              <a:t>17-08-2009</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Arial Unicode MS"/>
        <a:cs typeface="Arial Unicode MS"/>
      </a:majorFont>
      <a:minorFont>
        <a:latin typeface="Tahoma"/>
        <a:ea typeface="Arial Unicode MS"/>
        <a:cs typeface="Arial Unicode MS"/>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ahoma"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ahoma" charset="0"/>
            <a:ea typeface="Arial Unicode MS" pitchFamily="34" charset="-128"/>
            <a:cs typeface="Arial Unicode MS" pitchFamily="34" charset="-128"/>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47685</TotalTime>
  <Words>3399</Words>
  <Application>Microsoft Office PowerPoint</Application>
  <PresentationFormat>Skærmshow (4:3)</PresentationFormat>
  <Paragraphs>863</Paragraphs>
  <Slides>65</Slides>
  <Notes>65</Notes>
  <HiddenSlides>0</HiddenSlides>
  <MMClips>0</MMClips>
  <ScaleCrop>false</ScaleCrop>
  <HeadingPairs>
    <vt:vector size="6" baseType="variant">
      <vt:variant>
        <vt:lpstr>Tema</vt:lpstr>
      </vt:variant>
      <vt:variant>
        <vt:i4>1</vt:i4>
      </vt:variant>
      <vt:variant>
        <vt:lpstr>Integrerede OLE-servere</vt:lpstr>
      </vt:variant>
      <vt:variant>
        <vt:i4>1</vt:i4>
      </vt:variant>
      <vt:variant>
        <vt:lpstr>Diastitler</vt:lpstr>
      </vt:variant>
      <vt:variant>
        <vt:i4>65</vt:i4>
      </vt:variant>
    </vt:vector>
  </HeadingPairs>
  <TitlesOfParts>
    <vt:vector size="67" baseType="lpstr">
      <vt:lpstr>Standarddesign</vt:lpstr>
      <vt:lpstr>Adobe Photoshop Image</vt:lpstr>
      <vt:lpstr>Dias nummer 1</vt:lpstr>
      <vt:lpstr>Dias nummer 2</vt:lpstr>
      <vt:lpstr>Dias nummer 3</vt:lpstr>
      <vt:lpstr>Dias nummer 4</vt:lpstr>
      <vt:lpstr>Dias nummer 5</vt:lpstr>
      <vt:lpstr>Dias nummer 6</vt:lpstr>
      <vt:lpstr>Dias nummer 7</vt:lpstr>
      <vt:lpstr>Dias nummer 8</vt:lpstr>
      <vt:lpstr>Dias nummer 9</vt:lpstr>
      <vt:lpstr>Dias nummer 10</vt:lpstr>
      <vt:lpstr>Dias nummer 11</vt:lpstr>
      <vt:lpstr>Dias nummer 12</vt:lpstr>
      <vt:lpstr>Dias nummer 13</vt:lpstr>
      <vt:lpstr>Dias nummer 14</vt:lpstr>
      <vt:lpstr>Dias nummer 15</vt:lpstr>
      <vt:lpstr>Dias nummer 16</vt:lpstr>
      <vt:lpstr>Dias nummer 17</vt:lpstr>
      <vt:lpstr>Dias nummer 18</vt:lpstr>
      <vt:lpstr>Dias nummer 19</vt:lpstr>
      <vt:lpstr>Dias nummer 20</vt:lpstr>
      <vt:lpstr>Dias nummer 21</vt:lpstr>
      <vt:lpstr>Dias nummer 22</vt:lpstr>
      <vt:lpstr>Dias nummer 23</vt:lpstr>
      <vt:lpstr>Dias nummer 24</vt:lpstr>
      <vt:lpstr>Dias nummer 25</vt:lpstr>
      <vt:lpstr>Dias nummer 26</vt:lpstr>
      <vt:lpstr>Dias nummer 27</vt:lpstr>
      <vt:lpstr>Dias nummer 28</vt:lpstr>
      <vt:lpstr>Dias nummer 29</vt:lpstr>
      <vt:lpstr>Dias nummer 30</vt:lpstr>
      <vt:lpstr>Dias nummer 31</vt:lpstr>
      <vt:lpstr>Dias nummer 32</vt:lpstr>
      <vt:lpstr>Dias nummer 33</vt:lpstr>
      <vt:lpstr>Dias nummer 34</vt:lpstr>
      <vt:lpstr>Dias nummer 35</vt:lpstr>
      <vt:lpstr>Dias nummer 36</vt:lpstr>
      <vt:lpstr>Dias nummer 37</vt:lpstr>
      <vt:lpstr>Dias nummer 38</vt:lpstr>
      <vt:lpstr>Dias nummer 39</vt:lpstr>
      <vt:lpstr>Dias nummer 40</vt:lpstr>
      <vt:lpstr>Dias nummer 41</vt:lpstr>
      <vt:lpstr>Dias nummer 42</vt:lpstr>
      <vt:lpstr>Dias nummer 43</vt:lpstr>
      <vt:lpstr>Dias nummer 44</vt:lpstr>
      <vt:lpstr>Dias nummer 45</vt:lpstr>
      <vt:lpstr>Dias nummer 46</vt:lpstr>
      <vt:lpstr>Dias nummer 47</vt:lpstr>
      <vt:lpstr>Dias nummer 48</vt:lpstr>
      <vt:lpstr>Dias nummer 49</vt:lpstr>
      <vt:lpstr>Dias nummer 50</vt:lpstr>
      <vt:lpstr>Dias nummer 51</vt:lpstr>
      <vt:lpstr>Dias nummer 52</vt:lpstr>
      <vt:lpstr>Dias nummer 53</vt:lpstr>
      <vt:lpstr>Dias nummer 54</vt:lpstr>
      <vt:lpstr>Dias nummer 55</vt:lpstr>
      <vt:lpstr>Dias nummer 56</vt:lpstr>
      <vt:lpstr>Dias nummer 57</vt:lpstr>
      <vt:lpstr>Dias nummer 58</vt:lpstr>
      <vt:lpstr>Dias nummer 59</vt:lpstr>
      <vt:lpstr>Dias nummer 60</vt:lpstr>
      <vt:lpstr>Dias nummer 61</vt:lpstr>
      <vt:lpstr>Dias nummer 62</vt:lpstr>
      <vt:lpstr>Dias nummer 63</vt:lpstr>
      <vt:lpstr>Dias nummer 64</vt:lpstr>
      <vt:lpstr>Dias nummer 65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Makrel</dc:title>
  <dc:creator>Árni M. Dam</dc:creator>
  <cp:lastModifiedBy>EFHO</cp:lastModifiedBy>
  <cp:revision>641</cp:revision>
  <cp:lastPrinted>2005-06-28T04:27:23Z</cp:lastPrinted>
  <dcterms:created xsi:type="dcterms:W3CDTF">1995-06-17T23:31:02Z</dcterms:created>
  <dcterms:modified xsi:type="dcterms:W3CDTF">2017-11-13T12:30:55Z</dcterms:modified>
</cp:coreProperties>
</file>