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3"/>
  </p:notesMasterIdLst>
  <p:sldIdLst>
    <p:sldId id="328" r:id="rId2"/>
    <p:sldId id="377" r:id="rId3"/>
    <p:sldId id="259" r:id="rId4"/>
    <p:sldId id="263" r:id="rId5"/>
    <p:sldId id="463" r:id="rId6"/>
    <p:sldId id="464" r:id="rId7"/>
    <p:sldId id="485" r:id="rId8"/>
    <p:sldId id="498" r:id="rId9"/>
    <p:sldId id="495" r:id="rId10"/>
    <p:sldId id="261" r:id="rId11"/>
    <p:sldId id="465" r:id="rId12"/>
    <p:sldId id="392" r:id="rId13"/>
    <p:sldId id="466" r:id="rId14"/>
    <p:sldId id="467" r:id="rId15"/>
    <p:sldId id="468" r:id="rId16"/>
    <p:sldId id="469" r:id="rId17"/>
    <p:sldId id="486" r:id="rId18"/>
    <p:sldId id="470" r:id="rId19"/>
    <p:sldId id="471" r:id="rId20"/>
    <p:sldId id="472" r:id="rId21"/>
    <p:sldId id="473" r:id="rId22"/>
    <p:sldId id="480" r:id="rId23"/>
    <p:sldId id="474" r:id="rId24"/>
    <p:sldId id="482" r:id="rId25"/>
    <p:sldId id="483" r:id="rId26"/>
    <p:sldId id="481" r:id="rId27"/>
    <p:sldId id="484" r:id="rId28"/>
    <p:sldId id="475" r:id="rId29"/>
    <p:sldId id="476" r:id="rId30"/>
    <p:sldId id="487" r:id="rId31"/>
    <p:sldId id="477" r:id="rId32"/>
    <p:sldId id="478" r:id="rId33"/>
    <p:sldId id="488" r:id="rId34"/>
    <p:sldId id="489" r:id="rId35"/>
    <p:sldId id="393" r:id="rId36"/>
    <p:sldId id="394" r:id="rId37"/>
    <p:sldId id="395" r:id="rId38"/>
    <p:sldId id="397" r:id="rId39"/>
    <p:sldId id="398" r:id="rId40"/>
    <p:sldId id="399" r:id="rId41"/>
    <p:sldId id="402" r:id="rId42"/>
    <p:sldId id="403" r:id="rId43"/>
    <p:sldId id="405" r:id="rId44"/>
    <p:sldId id="404" r:id="rId45"/>
    <p:sldId id="406" r:id="rId46"/>
    <p:sldId id="490" r:id="rId47"/>
    <p:sldId id="491" r:id="rId48"/>
    <p:sldId id="492" r:id="rId49"/>
    <p:sldId id="407" r:id="rId50"/>
    <p:sldId id="410" r:id="rId51"/>
    <p:sldId id="420" r:id="rId52"/>
    <p:sldId id="421" r:id="rId53"/>
    <p:sldId id="422" r:id="rId54"/>
    <p:sldId id="496" r:id="rId55"/>
    <p:sldId id="425" r:id="rId56"/>
    <p:sldId id="426" r:id="rId57"/>
    <p:sldId id="427" r:id="rId58"/>
    <p:sldId id="428" r:id="rId59"/>
    <p:sldId id="497" r:id="rId60"/>
    <p:sldId id="429" r:id="rId61"/>
    <p:sldId id="499" r:id="rId62"/>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28EB16-50D1-506D-98A4-40A1B59937E8}" name="Tessa Slim" initials="TS" userId="S::t.slim@ipabo.nl::db95d347-844c-4da7-839a-24b58e42d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19" autoAdjust="0"/>
    <p:restoredTop sz="93944"/>
  </p:normalViewPr>
  <p:slideViewPr>
    <p:cSldViewPr snapToObjects="1">
      <p:cViewPr varScale="1">
        <p:scale>
          <a:sx n="124" d="100"/>
          <a:sy n="124" d="100"/>
        </p:scale>
        <p:origin x="184" y="41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589A58-5FFA-A544-9DB1-0EAF2E495E9C}" type="datetimeFigureOut">
              <a:rPr lang="nl-NL" smtClean="0"/>
              <a:pPr/>
              <a:t>26-10-2023</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BDFE4B-F619-354C-9C01-8F6798D9B65A}" type="slidenum">
              <a:rPr lang="nl-NL" smtClean="0"/>
              <a:pPr/>
              <a:t>‹nr.›</a:t>
            </a:fld>
            <a:endParaRPr lang="nl-NL"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12</a:t>
            </a:fld>
            <a:endParaRPr lang="nl-NL"/>
          </a:p>
        </p:txBody>
      </p:sp>
    </p:spTree>
    <p:extLst>
      <p:ext uri="{BB962C8B-B14F-4D97-AF65-F5344CB8AC3E}">
        <p14:creationId xmlns:p14="http://schemas.microsoft.com/office/powerpoint/2010/main" val="413481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13</a:t>
            </a:fld>
            <a:endParaRPr lang="nl-NL"/>
          </a:p>
        </p:txBody>
      </p:sp>
    </p:spTree>
    <p:extLst>
      <p:ext uri="{BB962C8B-B14F-4D97-AF65-F5344CB8AC3E}">
        <p14:creationId xmlns:p14="http://schemas.microsoft.com/office/powerpoint/2010/main" val="376172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14</a:t>
            </a:fld>
            <a:endParaRPr lang="nl-NL"/>
          </a:p>
        </p:txBody>
      </p:sp>
    </p:spTree>
    <p:extLst>
      <p:ext uri="{BB962C8B-B14F-4D97-AF65-F5344CB8AC3E}">
        <p14:creationId xmlns:p14="http://schemas.microsoft.com/office/powerpoint/2010/main" val="1096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15</a:t>
            </a:fld>
            <a:endParaRPr lang="nl-NL"/>
          </a:p>
        </p:txBody>
      </p:sp>
    </p:spTree>
    <p:extLst>
      <p:ext uri="{BB962C8B-B14F-4D97-AF65-F5344CB8AC3E}">
        <p14:creationId xmlns:p14="http://schemas.microsoft.com/office/powerpoint/2010/main" val="232501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16</a:t>
            </a:fld>
            <a:endParaRPr lang="nl-NL"/>
          </a:p>
        </p:txBody>
      </p:sp>
    </p:spTree>
    <p:extLst>
      <p:ext uri="{BB962C8B-B14F-4D97-AF65-F5344CB8AC3E}">
        <p14:creationId xmlns:p14="http://schemas.microsoft.com/office/powerpoint/2010/main" val="87714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17</a:t>
            </a:fld>
            <a:endParaRPr lang="nl-NL"/>
          </a:p>
        </p:txBody>
      </p:sp>
    </p:spTree>
    <p:extLst>
      <p:ext uri="{BB962C8B-B14F-4D97-AF65-F5344CB8AC3E}">
        <p14:creationId xmlns:p14="http://schemas.microsoft.com/office/powerpoint/2010/main" val="2516016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18</a:t>
            </a:fld>
            <a:endParaRPr lang="nl-NL"/>
          </a:p>
        </p:txBody>
      </p:sp>
    </p:spTree>
    <p:extLst>
      <p:ext uri="{BB962C8B-B14F-4D97-AF65-F5344CB8AC3E}">
        <p14:creationId xmlns:p14="http://schemas.microsoft.com/office/powerpoint/2010/main" val="2848832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19</a:t>
            </a:fld>
            <a:endParaRPr lang="nl-NL"/>
          </a:p>
        </p:txBody>
      </p:sp>
    </p:spTree>
    <p:extLst>
      <p:ext uri="{BB962C8B-B14F-4D97-AF65-F5344CB8AC3E}">
        <p14:creationId xmlns:p14="http://schemas.microsoft.com/office/powerpoint/2010/main" val="291097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a:t>
            </a:fld>
            <a:endParaRPr lang="nl-NL"/>
          </a:p>
        </p:txBody>
      </p:sp>
    </p:spTree>
    <p:extLst>
      <p:ext uri="{BB962C8B-B14F-4D97-AF65-F5344CB8AC3E}">
        <p14:creationId xmlns:p14="http://schemas.microsoft.com/office/powerpoint/2010/main" val="2433344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20</a:t>
            </a:fld>
            <a:endParaRPr lang="nl-NL"/>
          </a:p>
        </p:txBody>
      </p:sp>
    </p:spTree>
    <p:extLst>
      <p:ext uri="{BB962C8B-B14F-4D97-AF65-F5344CB8AC3E}">
        <p14:creationId xmlns:p14="http://schemas.microsoft.com/office/powerpoint/2010/main" val="419665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21</a:t>
            </a:fld>
            <a:endParaRPr lang="nl-NL"/>
          </a:p>
        </p:txBody>
      </p:sp>
    </p:spTree>
    <p:extLst>
      <p:ext uri="{BB962C8B-B14F-4D97-AF65-F5344CB8AC3E}">
        <p14:creationId xmlns:p14="http://schemas.microsoft.com/office/powerpoint/2010/main" val="172281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22</a:t>
            </a:fld>
            <a:endParaRPr lang="nl-NL"/>
          </a:p>
        </p:txBody>
      </p:sp>
    </p:spTree>
    <p:extLst>
      <p:ext uri="{BB962C8B-B14F-4D97-AF65-F5344CB8AC3E}">
        <p14:creationId xmlns:p14="http://schemas.microsoft.com/office/powerpoint/2010/main" val="1223956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23</a:t>
            </a:fld>
            <a:endParaRPr lang="nl-NL"/>
          </a:p>
        </p:txBody>
      </p:sp>
    </p:spTree>
    <p:extLst>
      <p:ext uri="{BB962C8B-B14F-4D97-AF65-F5344CB8AC3E}">
        <p14:creationId xmlns:p14="http://schemas.microsoft.com/office/powerpoint/2010/main" val="390110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24</a:t>
            </a:fld>
            <a:endParaRPr lang="nl-NL"/>
          </a:p>
        </p:txBody>
      </p:sp>
    </p:spTree>
    <p:extLst>
      <p:ext uri="{BB962C8B-B14F-4D97-AF65-F5344CB8AC3E}">
        <p14:creationId xmlns:p14="http://schemas.microsoft.com/office/powerpoint/2010/main" val="303253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25</a:t>
            </a:fld>
            <a:endParaRPr lang="nl-NL"/>
          </a:p>
        </p:txBody>
      </p:sp>
    </p:spTree>
    <p:extLst>
      <p:ext uri="{BB962C8B-B14F-4D97-AF65-F5344CB8AC3E}">
        <p14:creationId xmlns:p14="http://schemas.microsoft.com/office/powerpoint/2010/main" val="111178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26</a:t>
            </a:fld>
            <a:endParaRPr lang="nl-NL"/>
          </a:p>
        </p:txBody>
      </p:sp>
    </p:spTree>
    <p:extLst>
      <p:ext uri="{BB962C8B-B14F-4D97-AF65-F5344CB8AC3E}">
        <p14:creationId xmlns:p14="http://schemas.microsoft.com/office/powerpoint/2010/main" val="2495065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27</a:t>
            </a:fld>
            <a:endParaRPr lang="nl-NL"/>
          </a:p>
        </p:txBody>
      </p:sp>
    </p:spTree>
    <p:extLst>
      <p:ext uri="{BB962C8B-B14F-4D97-AF65-F5344CB8AC3E}">
        <p14:creationId xmlns:p14="http://schemas.microsoft.com/office/powerpoint/2010/main" val="3904428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28</a:t>
            </a:fld>
            <a:endParaRPr lang="nl-NL"/>
          </a:p>
        </p:txBody>
      </p:sp>
    </p:spTree>
    <p:extLst>
      <p:ext uri="{BB962C8B-B14F-4D97-AF65-F5344CB8AC3E}">
        <p14:creationId xmlns:p14="http://schemas.microsoft.com/office/powerpoint/2010/main" val="486803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29</a:t>
            </a:fld>
            <a:endParaRPr lang="nl-NL"/>
          </a:p>
        </p:txBody>
      </p:sp>
    </p:spTree>
    <p:extLst>
      <p:ext uri="{BB962C8B-B14F-4D97-AF65-F5344CB8AC3E}">
        <p14:creationId xmlns:p14="http://schemas.microsoft.com/office/powerpoint/2010/main" val="219702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3</a:t>
            </a:fld>
            <a:endParaRPr lang="nl-NL"/>
          </a:p>
        </p:txBody>
      </p:sp>
    </p:spTree>
    <p:extLst>
      <p:ext uri="{BB962C8B-B14F-4D97-AF65-F5344CB8AC3E}">
        <p14:creationId xmlns:p14="http://schemas.microsoft.com/office/powerpoint/2010/main" val="914083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30</a:t>
            </a:fld>
            <a:endParaRPr lang="nl-NL"/>
          </a:p>
        </p:txBody>
      </p:sp>
    </p:spTree>
    <p:extLst>
      <p:ext uri="{BB962C8B-B14F-4D97-AF65-F5344CB8AC3E}">
        <p14:creationId xmlns:p14="http://schemas.microsoft.com/office/powerpoint/2010/main" val="2811783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31</a:t>
            </a:fld>
            <a:endParaRPr lang="nl-NL"/>
          </a:p>
        </p:txBody>
      </p:sp>
    </p:spTree>
    <p:extLst>
      <p:ext uri="{BB962C8B-B14F-4D97-AF65-F5344CB8AC3E}">
        <p14:creationId xmlns:p14="http://schemas.microsoft.com/office/powerpoint/2010/main" val="4111576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32</a:t>
            </a:fld>
            <a:endParaRPr lang="nl-NL"/>
          </a:p>
        </p:txBody>
      </p:sp>
    </p:spTree>
    <p:extLst>
      <p:ext uri="{BB962C8B-B14F-4D97-AF65-F5344CB8AC3E}">
        <p14:creationId xmlns:p14="http://schemas.microsoft.com/office/powerpoint/2010/main" val="2553522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33</a:t>
            </a:fld>
            <a:endParaRPr lang="nl-NL"/>
          </a:p>
        </p:txBody>
      </p:sp>
    </p:spTree>
    <p:extLst>
      <p:ext uri="{BB962C8B-B14F-4D97-AF65-F5344CB8AC3E}">
        <p14:creationId xmlns:p14="http://schemas.microsoft.com/office/powerpoint/2010/main" val="3005979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34</a:t>
            </a:fld>
            <a:endParaRPr lang="nl-NL"/>
          </a:p>
        </p:txBody>
      </p:sp>
    </p:spTree>
    <p:extLst>
      <p:ext uri="{BB962C8B-B14F-4D97-AF65-F5344CB8AC3E}">
        <p14:creationId xmlns:p14="http://schemas.microsoft.com/office/powerpoint/2010/main" val="1135847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35</a:t>
            </a:fld>
            <a:endParaRPr lang="nl-NL"/>
          </a:p>
        </p:txBody>
      </p:sp>
    </p:spTree>
    <p:extLst>
      <p:ext uri="{BB962C8B-B14F-4D97-AF65-F5344CB8AC3E}">
        <p14:creationId xmlns:p14="http://schemas.microsoft.com/office/powerpoint/2010/main" val="2827826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36</a:t>
            </a:fld>
            <a:endParaRPr lang="nl-NL"/>
          </a:p>
        </p:txBody>
      </p:sp>
    </p:spTree>
    <p:extLst>
      <p:ext uri="{BB962C8B-B14F-4D97-AF65-F5344CB8AC3E}">
        <p14:creationId xmlns:p14="http://schemas.microsoft.com/office/powerpoint/2010/main" val="2793273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38</a:t>
            </a:fld>
            <a:endParaRPr lang="nl-NL"/>
          </a:p>
        </p:txBody>
      </p:sp>
    </p:spTree>
    <p:extLst>
      <p:ext uri="{BB962C8B-B14F-4D97-AF65-F5344CB8AC3E}">
        <p14:creationId xmlns:p14="http://schemas.microsoft.com/office/powerpoint/2010/main" val="3328344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51</a:t>
            </a:fld>
            <a:endParaRPr lang="nl-NL"/>
          </a:p>
        </p:txBody>
      </p:sp>
    </p:spTree>
    <p:extLst>
      <p:ext uri="{BB962C8B-B14F-4D97-AF65-F5344CB8AC3E}">
        <p14:creationId xmlns:p14="http://schemas.microsoft.com/office/powerpoint/2010/main" val="3584853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52</a:t>
            </a:fld>
            <a:endParaRPr lang="nl-NL"/>
          </a:p>
        </p:txBody>
      </p:sp>
    </p:spTree>
    <p:extLst>
      <p:ext uri="{BB962C8B-B14F-4D97-AF65-F5344CB8AC3E}">
        <p14:creationId xmlns:p14="http://schemas.microsoft.com/office/powerpoint/2010/main" val="103861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4</a:t>
            </a:fld>
            <a:endParaRPr lang="nl-NL"/>
          </a:p>
        </p:txBody>
      </p:sp>
    </p:spTree>
    <p:extLst>
      <p:ext uri="{BB962C8B-B14F-4D97-AF65-F5344CB8AC3E}">
        <p14:creationId xmlns:p14="http://schemas.microsoft.com/office/powerpoint/2010/main" val="206681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53</a:t>
            </a:fld>
            <a:endParaRPr lang="nl-NL"/>
          </a:p>
        </p:txBody>
      </p:sp>
    </p:spTree>
    <p:extLst>
      <p:ext uri="{BB962C8B-B14F-4D97-AF65-F5344CB8AC3E}">
        <p14:creationId xmlns:p14="http://schemas.microsoft.com/office/powerpoint/2010/main" val="1282874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54</a:t>
            </a:fld>
            <a:endParaRPr lang="nl-NL"/>
          </a:p>
        </p:txBody>
      </p:sp>
    </p:spTree>
    <p:extLst>
      <p:ext uri="{BB962C8B-B14F-4D97-AF65-F5344CB8AC3E}">
        <p14:creationId xmlns:p14="http://schemas.microsoft.com/office/powerpoint/2010/main" val="3864577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55</a:t>
            </a:fld>
            <a:endParaRPr lang="nl-NL"/>
          </a:p>
        </p:txBody>
      </p:sp>
    </p:spTree>
    <p:extLst>
      <p:ext uri="{BB962C8B-B14F-4D97-AF65-F5344CB8AC3E}">
        <p14:creationId xmlns:p14="http://schemas.microsoft.com/office/powerpoint/2010/main" val="1990570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56</a:t>
            </a:fld>
            <a:endParaRPr lang="nl-NL"/>
          </a:p>
        </p:txBody>
      </p:sp>
    </p:spTree>
    <p:extLst>
      <p:ext uri="{BB962C8B-B14F-4D97-AF65-F5344CB8AC3E}">
        <p14:creationId xmlns:p14="http://schemas.microsoft.com/office/powerpoint/2010/main" val="2275204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57</a:t>
            </a:fld>
            <a:endParaRPr lang="nl-NL"/>
          </a:p>
        </p:txBody>
      </p:sp>
    </p:spTree>
    <p:extLst>
      <p:ext uri="{BB962C8B-B14F-4D97-AF65-F5344CB8AC3E}">
        <p14:creationId xmlns:p14="http://schemas.microsoft.com/office/powerpoint/2010/main" val="1249050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58</a:t>
            </a:fld>
            <a:endParaRPr lang="nl-NL"/>
          </a:p>
        </p:txBody>
      </p:sp>
    </p:spTree>
    <p:extLst>
      <p:ext uri="{BB962C8B-B14F-4D97-AF65-F5344CB8AC3E}">
        <p14:creationId xmlns:p14="http://schemas.microsoft.com/office/powerpoint/2010/main" val="2292395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59</a:t>
            </a:fld>
            <a:endParaRPr lang="nl-NL"/>
          </a:p>
        </p:txBody>
      </p:sp>
    </p:spTree>
    <p:extLst>
      <p:ext uri="{BB962C8B-B14F-4D97-AF65-F5344CB8AC3E}">
        <p14:creationId xmlns:p14="http://schemas.microsoft.com/office/powerpoint/2010/main" val="2393704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60</a:t>
            </a:fld>
            <a:endParaRPr lang="nl-NL"/>
          </a:p>
        </p:txBody>
      </p:sp>
    </p:spTree>
    <p:extLst>
      <p:ext uri="{BB962C8B-B14F-4D97-AF65-F5344CB8AC3E}">
        <p14:creationId xmlns:p14="http://schemas.microsoft.com/office/powerpoint/2010/main" val="1875485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61</a:t>
            </a:fld>
            <a:endParaRPr lang="nl-NL" dirty="0"/>
          </a:p>
        </p:txBody>
      </p:sp>
    </p:spTree>
    <p:extLst>
      <p:ext uri="{BB962C8B-B14F-4D97-AF65-F5344CB8AC3E}">
        <p14:creationId xmlns:p14="http://schemas.microsoft.com/office/powerpoint/2010/main" val="157546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BDFE4B-F619-354C-9C01-8F6798D9B65A}" type="slidenum">
              <a:rPr lang="nl-NL" smtClean="0"/>
              <a:pPr/>
              <a:t>5</a:t>
            </a:fld>
            <a:endParaRPr lang="nl-NL"/>
          </a:p>
        </p:txBody>
      </p:sp>
    </p:spTree>
    <p:extLst>
      <p:ext uri="{BB962C8B-B14F-4D97-AF65-F5344CB8AC3E}">
        <p14:creationId xmlns:p14="http://schemas.microsoft.com/office/powerpoint/2010/main" val="324299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6</a:t>
            </a:fld>
            <a:endParaRPr lang="nl-NL"/>
          </a:p>
        </p:txBody>
      </p:sp>
    </p:spTree>
    <p:extLst>
      <p:ext uri="{BB962C8B-B14F-4D97-AF65-F5344CB8AC3E}">
        <p14:creationId xmlns:p14="http://schemas.microsoft.com/office/powerpoint/2010/main" val="279015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7</a:t>
            </a:fld>
            <a:endParaRPr lang="nl-NL"/>
          </a:p>
        </p:txBody>
      </p:sp>
    </p:spTree>
    <p:extLst>
      <p:ext uri="{BB962C8B-B14F-4D97-AF65-F5344CB8AC3E}">
        <p14:creationId xmlns:p14="http://schemas.microsoft.com/office/powerpoint/2010/main" val="94026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8</a:t>
            </a:fld>
            <a:endParaRPr lang="nl-NL"/>
          </a:p>
        </p:txBody>
      </p:sp>
    </p:spTree>
    <p:extLst>
      <p:ext uri="{BB962C8B-B14F-4D97-AF65-F5344CB8AC3E}">
        <p14:creationId xmlns:p14="http://schemas.microsoft.com/office/powerpoint/2010/main" val="254947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9</a:t>
            </a:fld>
            <a:endParaRPr lang="nl-NL"/>
          </a:p>
        </p:txBody>
      </p:sp>
    </p:spTree>
    <p:extLst>
      <p:ext uri="{BB962C8B-B14F-4D97-AF65-F5344CB8AC3E}">
        <p14:creationId xmlns:p14="http://schemas.microsoft.com/office/powerpoint/2010/main" val="116021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Titelstijl van model bewerken</a:t>
            </a:r>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A3E9C3A-CC78-604E-86AF-AE65B4AE02EA}" type="datetimeFigureOut">
              <a:rPr lang="nl-NL" smtClean="0"/>
              <a:pPr/>
              <a:t>26-10-2023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4362333-8F43-CA48-8F96-50DAF7F3FFAE}"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3E9C3A-CC78-604E-86AF-AE65B4AE02EA}" type="datetimeFigureOut">
              <a:rPr lang="nl-NL" smtClean="0"/>
              <a:pPr/>
              <a:t>26-10-2023</a:t>
            </a:fld>
            <a:endParaRPr lang="nl-NL" dirty="0"/>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362333-8F43-CA48-8F96-50DAF7F3FFAE}"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d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d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NULL"/><Relationship Id="rId4" Type="http://schemas.openxmlformats.org/officeDocument/2006/relationships/image" Target="../media/image14.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image" Target="../media/image13.png"/><Relationship Id="rId21" Type="http://schemas.openxmlformats.org/officeDocument/2006/relationships/image" Target="../media/image10.png"/><Relationship Id="rId7" Type="http://schemas.openxmlformats.org/officeDocument/2006/relationships/image" Target="../media/image17.png"/><Relationship Id="rId12" Type="http://schemas.openxmlformats.org/officeDocument/2006/relationships/image" Target="../media/image1.png"/><Relationship Id="rId17" Type="http://schemas.openxmlformats.org/officeDocument/2006/relationships/image" Target="../media/image11.jpg"/><Relationship Id="rId2" Type="http://schemas.openxmlformats.org/officeDocument/2006/relationships/notesSlide" Target="../notesSlides/notesSlide12.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15.png"/><Relationship Id="rId15" Type="http://schemas.openxmlformats.org/officeDocument/2006/relationships/image" Target="../media/image19.png"/><Relationship Id="rId10" Type="http://schemas.openxmlformats.org/officeDocument/2006/relationships/image" Target="../media/image8.pdf"/><Relationship Id="rId19"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d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d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youtu.be/jCwM2p1x6mg?t=23" TargetMode="External"/><Relationship Id="rId13" Type="http://schemas.openxmlformats.org/officeDocument/2006/relationships/image" Target="../media/image10.png"/><Relationship Id="rId3" Type="http://schemas.openxmlformats.org/officeDocument/2006/relationships/notesSlide" Target="../notesSlides/notesSlide15.xml"/><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jCwM2p1x6mg?feature=oembed" TargetMode="Externa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3.jpeg"/><Relationship Id="rId4" Type="http://schemas.openxmlformats.org/officeDocument/2006/relationships/image" Target="../media/image6.png"/><Relationship Id="rId9" Type="http://schemas.openxmlformats.org/officeDocument/2006/relationships/hyperlink" Target="https://www.youtube.com/watch?v=jCwM2p1x6mg" TargetMode="External"/><Relationship Id="rId1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d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embed/n86pF-wQKrw?feature=oembed" TargetMode="External"/><Relationship Id="rId13" Type="http://schemas.openxmlformats.org/officeDocument/2006/relationships/image" Target="../media/image11.jpg"/><Relationship Id="rId3" Type="http://schemas.openxmlformats.org/officeDocument/2006/relationships/notesSlide" Target="../notesSlides/notesSlide2.xml"/><Relationship Id="rId7" Type="http://schemas.openxmlformats.org/officeDocument/2006/relationships/image" Target="../media/image1.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n86pF-wQKrw?feature=oembed" TargetMode="Externa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d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d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d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image" Target="../media/image25.jpeg"/><Relationship Id="rId2" Type="http://schemas.openxmlformats.org/officeDocument/2006/relationships/video" Target="https://www.youtube.com/embed/7_fB-n-SgMw?start=17&amp;feature=oembed" TargetMode="External"/><Relationship Id="rId1" Type="http://schemas.openxmlformats.org/officeDocument/2006/relationships/video" Target="https://www.youtube.com/embed/v6QUx_j_Trs?feature=oembed" TargetMode="External"/><Relationship Id="rId6" Type="http://schemas.openxmlformats.org/officeDocument/2006/relationships/image" Target="../media/image4.png"/><Relationship Id="rId11" Type="http://schemas.openxmlformats.org/officeDocument/2006/relationships/image" Target="../media/image24.jpeg"/><Relationship Id="rId5" Type="http://schemas.openxmlformats.org/officeDocument/2006/relationships/image" Target="../media/image6.png"/><Relationship Id="rId15" Type="http://schemas.openxmlformats.org/officeDocument/2006/relationships/image" Target="../media/image11.jpg"/><Relationship Id="rId10" Type="http://schemas.openxmlformats.org/officeDocument/2006/relationships/hyperlink" Target="https://www.youtube.com/watch?v=7_fB-n-SgMw&amp;t=17s" TargetMode="External"/><Relationship Id="rId4" Type="http://schemas.openxmlformats.org/officeDocument/2006/relationships/notesSlide" Target="../notesSlides/notesSlide27.xml"/><Relationship Id="rId9" Type="http://schemas.openxmlformats.org/officeDocument/2006/relationships/hyperlink" Target="https://www.youtube.com/watch?v=v6QUx_j_Trs&amp;t=1s" TargetMode="External"/><Relationship Id="rId1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1.jpg"/><Relationship Id="rId4" Type="http://schemas.openxmlformats.org/officeDocument/2006/relationships/image" Target="../media/image4.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1.jpg"/></Relationships>
</file>

<file path=ppt/slides/_rels/slide3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png"/><Relationship Id="rId7" Type="http://schemas.openxmlformats.org/officeDocument/2006/relationships/hyperlink" Target="https://youtu.be/aZND9dApFKU" TargetMode="External"/><Relationship Id="rId2" Type="http://schemas.openxmlformats.org/officeDocument/2006/relationships/slideLayout" Target="../slideLayouts/slideLayout2.xml"/><Relationship Id="rId1" Type="http://schemas.openxmlformats.org/officeDocument/2006/relationships/video" Target="https://www.youtube.com/embed/aZND9dApFKU?feature=oembed" TargetMode="External"/><Relationship Id="rId6" Type="http://schemas.openxmlformats.org/officeDocument/2006/relationships/image" Target="../media/image31.png"/><Relationship Id="rId11" Type="http://schemas.openxmlformats.org/officeDocument/2006/relationships/image" Target="../media/image9.png"/><Relationship Id="rId5" Type="http://schemas.openxmlformats.org/officeDocument/2006/relationships/image" Target="../media/image30.png"/><Relationship Id="rId10" Type="http://schemas.openxmlformats.org/officeDocument/2006/relationships/image" Target="../media/image11.jpg"/><Relationship Id="rId4" Type="http://schemas.openxmlformats.org/officeDocument/2006/relationships/image" Target="../media/image33.png"/><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png"/><Relationship Id="rId7"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19.png"/><Relationship Id="rId12"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6.jpeg"/><Relationship Id="rId5" Type="http://schemas.openxmlformats.org/officeDocument/2006/relationships/image" Target="../media/image31.png"/><Relationship Id="rId10" Type="http://schemas.microsoft.com/office/2007/relationships/hdphoto" Target="../media/hdphoto4.wdp"/><Relationship Id="rId4" Type="http://schemas.openxmlformats.org/officeDocument/2006/relationships/image" Target="../media/image30.png"/><Relationship Id="rId9" Type="http://schemas.openxmlformats.org/officeDocument/2006/relationships/image" Target="../media/image35.jpeg"/><Relationship Id="rId14" Type="http://schemas.openxmlformats.org/officeDocument/2006/relationships/image" Target="../media/image38.jpeg"/></Relationships>
</file>

<file path=ppt/slides/_rels/slide4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42.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31.png"/><Relationship Id="rId10" Type="http://schemas.openxmlformats.org/officeDocument/2006/relationships/image" Target="../media/image40.jpeg"/><Relationship Id="rId4" Type="http://schemas.openxmlformats.org/officeDocument/2006/relationships/image" Target="../media/image30.png"/><Relationship Id="rId9" Type="http://schemas.openxmlformats.org/officeDocument/2006/relationships/image" Target="../media/image39.jpeg"/></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7.jpeg"/><Relationship Id="rId3"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46.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5.jpeg"/><Relationship Id="rId5" Type="http://schemas.openxmlformats.org/officeDocument/2006/relationships/image" Target="../media/image31.png"/><Relationship Id="rId15" Type="http://schemas.microsoft.com/office/2007/relationships/hdphoto" Target="../media/hdphoto6.wdp"/><Relationship Id="rId10" Type="http://schemas.openxmlformats.org/officeDocument/2006/relationships/image" Target="../media/image44.jpeg"/><Relationship Id="rId4" Type="http://schemas.openxmlformats.org/officeDocument/2006/relationships/image" Target="../media/image30.png"/><Relationship Id="rId9" Type="http://schemas.openxmlformats.org/officeDocument/2006/relationships/image" Target="../media/image43.jpeg"/><Relationship Id="rId14" Type="http://schemas.openxmlformats.org/officeDocument/2006/relationships/image" Target="../media/image48.jpeg"/></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53.jpeg"/><Relationship Id="rId3"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52.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51.png"/><Relationship Id="rId5" Type="http://schemas.openxmlformats.org/officeDocument/2006/relationships/image" Target="../media/image31.png"/><Relationship Id="rId10" Type="http://schemas.openxmlformats.org/officeDocument/2006/relationships/image" Target="../media/image50.jpeg"/><Relationship Id="rId4" Type="http://schemas.openxmlformats.org/officeDocument/2006/relationships/image" Target="../media/image30.png"/><Relationship Id="rId9" Type="http://schemas.openxmlformats.org/officeDocument/2006/relationships/image" Target="../media/image49.jpeg"/><Relationship Id="rId1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pd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pd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d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hyperlink" Target="https://youtu.be/jft3BVoxqjo" TargetMode="External"/><Relationship Id="rId13" Type="http://schemas.openxmlformats.org/officeDocument/2006/relationships/image" Target="../media/image22.png"/><Relationship Id="rId3" Type="http://schemas.openxmlformats.org/officeDocument/2006/relationships/notesSlide" Target="../notesSlides/notesSlide44.xml"/><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jft3BVoxqjo?feature=oembed" TargetMode="Externa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5.jpeg"/></Relationships>
</file>

<file path=ppt/slides/_rels/slide5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d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d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d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df"/><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otermuziek.psd"/>
          <p:cNvPicPr>
            <a:picLocks noChangeAspect="1"/>
          </p:cNvPicPr>
          <p:nvPr/>
        </p:nvPicPr>
        <p:blipFill>
          <a:blip r:embed="rId3"/>
          <a:stretch>
            <a:fillRect/>
          </a:stretch>
        </p:blipFill>
        <p:spPr>
          <a:xfrm>
            <a:off x="0" y="4601734"/>
            <a:ext cx="9144000" cy="479639"/>
          </a:xfrm>
          <a:prstGeom prst="rect">
            <a:avLst/>
          </a:prstGeom>
        </p:spPr>
      </p:pic>
      <p:pic>
        <p:nvPicPr>
          <p:cNvPr id="2" name="Afbeelding 1" descr="Afbeelding met persoon, kleding, computer, Menselijk gezicht&#10;&#10;Automatisch gegenereerde beschrijving">
            <a:extLst>
              <a:ext uri="{FF2B5EF4-FFF2-40B4-BE49-F238E27FC236}">
                <a16:creationId xmlns:a16="http://schemas.microsoft.com/office/drawing/2014/main" id="{06B7EDB3-D9ED-9DA0-1243-FE8B29DBE125}"/>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2281" y="0"/>
            <a:ext cx="9141720" cy="4440475"/>
          </a:xfrm>
          <a:prstGeom prst="rect">
            <a:avLst/>
          </a:prstGeom>
        </p:spPr>
      </p:pic>
      <p:pic>
        <p:nvPicPr>
          <p:cNvPr id="6" name="Afbeelding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0"/>
            <a:ext cx="4572000" cy="4449057"/>
          </a:xfrm>
          <a:prstGeom prst="rect">
            <a:avLst/>
          </a:prstGeom>
        </p:spPr>
      </p:pic>
      <p:pic>
        <p:nvPicPr>
          <p:cNvPr id="12" name="Afbeelding 11" descr="OranjeLoseOnderdelen80%.png"/>
          <p:cNvPicPr>
            <a:picLocks noChangeAspect="1"/>
          </p:cNvPicPr>
          <p:nvPr/>
        </p:nvPicPr>
        <p:blipFill>
          <a:blip r:embed="rId8"/>
          <a:stretch>
            <a:fillRect/>
          </a:stretch>
        </p:blipFill>
        <p:spPr>
          <a:xfrm>
            <a:off x="4658574" y="2495549"/>
            <a:ext cx="3113826" cy="1473976"/>
          </a:xfrm>
          <a:prstGeom prst="rect">
            <a:avLst/>
          </a:prstGeom>
        </p:spPr>
      </p:pic>
      <p:pic>
        <p:nvPicPr>
          <p:cNvPr id="11" name="Afbeelding 10" descr="OranjeLogo80%.png"/>
          <p:cNvPicPr>
            <a:picLocks noChangeAspect="1"/>
          </p:cNvPicPr>
          <p:nvPr/>
        </p:nvPicPr>
        <p:blipFill>
          <a:blip r:embed="rId9"/>
          <a:stretch>
            <a:fillRect/>
          </a:stretch>
        </p:blipFill>
        <p:spPr>
          <a:xfrm>
            <a:off x="7086600" y="361950"/>
            <a:ext cx="1752600" cy="829618"/>
          </a:xfrm>
          <a:prstGeom prst="rect">
            <a:avLst/>
          </a:prstGeom>
        </p:spPr>
      </p:pic>
      <p:pic>
        <p:nvPicPr>
          <p:cNvPr id="14" name="Afbeelding 13" descr="NootWit.png"/>
          <p:cNvPicPr>
            <a:picLocks noChangeAspect="1"/>
          </p:cNvPicPr>
          <p:nvPr/>
        </p:nvPicPr>
        <p:blipFill>
          <a:blip r:embed="rId10"/>
          <a:stretch>
            <a:fillRect/>
          </a:stretch>
        </p:blipFill>
        <p:spPr>
          <a:xfrm>
            <a:off x="565489" y="437776"/>
            <a:ext cx="806111" cy="1160042"/>
          </a:xfrm>
          <a:prstGeom prst="rect">
            <a:avLst/>
          </a:prstGeom>
        </p:spPr>
      </p:pic>
      <p:sp>
        <p:nvSpPr>
          <p:cNvPr id="3" name="Tekstvak 2">
            <a:extLst>
              <a:ext uri="{FF2B5EF4-FFF2-40B4-BE49-F238E27FC236}">
                <a16:creationId xmlns:a16="http://schemas.microsoft.com/office/drawing/2014/main" id="{3FA398E2-4A7E-6249-0C60-AD6A9DB20A1B}"/>
              </a:ext>
            </a:extLst>
          </p:cNvPr>
          <p:cNvSpPr txBox="1"/>
          <p:nvPr/>
        </p:nvSpPr>
        <p:spPr>
          <a:xfrm>
            <a:off x="1458174" y="1854651"/>
            <a:ext cx="3777701" cy="707886"/>
          </a:xfrm>
          <a:prstGeom prst="rect">
            <a:avLst/>
          </a:prstGeom>
          <a:noFill/>
        </p:spPr>
        <p:txBody>
          <a:bodyPr wrap="none" lIns="91440" tIns="45720" rIns="91440" bIns="45720" rtlCol="0" anchor="t">
            <a:spAutoFit/>
          </a:bodyPr>
          <a:lstStyle/>
          <a:p>
            <a:r>
              <a:rPr lang="nl-NL" sz="4000" dirty="0">
                <a:solidFill>
                  <a:schemeClr val="bg1"/>
                </a:solidFill>
                <a:latin typeface="Comfortaa" panose="020F0603070200060003" pitchFamily="34" charset="0"/>
                <a:ea typeface="+mn-lt"/>
                <a:cs typeface="+mn-lt"/>
              </a:rPr>
              <a:t>Luchtgeluiden.</a:t>
            </a:r>
            <a:endParaRPr lang="en-US" dirty="0">
              <a:solidFill>
                <a:schemeClr val="bg1"/>
              </a:solidFill>
              <a:latin typeface="Comfortaa" panose="020F0603070200060003" pitchFamily="34" charset="0"/>
            </a:endParaRPr>
          </a:p>
        </p:txBody>
      </p:sp>
      <p:sp>
        <p:nvSpPr>
          <p:cNvPr id="4" name="TextBox 1">
            <a:extLst>
              <a:ext uri="{FF2B5EF4-FFF2-40B4-BE49-F238E27FC236}">
                <a16:creationId xmlns:a16="http://schemas.microsoft.com/office/drawing/2014/main" id="{0EC057E5-99A2-0758-57BD-5BDA0742434B}"/>
              </a:ext>
            </a:extLst>
          </p:cNvPr>
          <p:cNvSpPr txBox="1"/>
          <p:nvPr/>
        </p:nvSpPr>
        <p:spPr>
          <a:xfrm>
            <a:off x="1458174" y="787851"/>
            <a:ext cx="2587568" cy="769441"/>
          </a:xfrm>
          <a:prstGeom prst="rect">
            <a:avLst/>
          </a:prstGeom>
          <a:noFill/>
        </p:spPr>
        <p:txBody>
          <a:bodyPr wrap="none" rtlCol="0">
            <a:spAutoFit/>
          </a:bodyPr>
          <a:lstStyle/>
          <a:p>
            <a:r>
              <a:rPr lang="nl-NL" sz="4400" b="1" dirty="0">
                <a:solidFill>
                  <a:schemeClr val="bg1"/>
                </a:solidFill>
                <a:latin typeface="Comfortaa" panose="020F0603070200060003" pitchFamily="34" charset="0"/>
                <a:ea typeface="+mn-lt"/>
                <a:cs typeface="+mn-lt"/>
              </a:rPr>
              <a:t>Thema 4</a:t>
            </a:r>
            <a:endParaRPr lang="en-NL" sz="4400" b="1">
              <a:solidFill>
                <a:schemeClr val="bg1"/>
              </a:solidFill>
            </a:endParaRPr>
          </a:p>
        </p:txBody>
      </p:sp>
      <p:sp>
        <p:nvSpPr>
          <p:cNvPr id="5" name="TextBox 1">
            <a:extLst>
              <a:ext uri="{FF2B5EF4-FFF2-40B4-BE49-F238E27FC236}">
                <a16:creationId xmlns:a16="http://schemas.microsoft.com/office/drawing/2014/main" id="{E87BA7C5-3FDA-5BE3-3DF0-D6F869DBB884}"/>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9036496"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600" dirty="0">
              <a:solidFill>
                <a:schemeClr val="tx1">
                  <a:lumMod val="50000"/>
                  <a:lumOff val="50000"/>
                </a:schemeClr>
              </a:solidFill>
              <a:effectLst/>
              <a:latin typeface="Montserrat" pitchFamily="2" charset="77"/>
            </a:endParaRPr>
          </a:p>
        </p:txBody>
      </p:sp>
      <p:pic>
        <p:nvPicPr>
          <p:cNvPr id="16" name="Afbeelding 15" descr="OranjeLoseOnderdelen80%.png"/>
          <p:cNvPicPr>
            <a:picLocks noChangeAspect="1"/>
          </p:cNvPicPr>
          <p:nvPr/>
        </p:nvPicPr>
        <p:blipFill>
          <a:blip r:embed="rId3">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62298" y="438149"/>
            <a:ext cx="809301" cy="1159669"/>
          </a:xfrm>
          <a:prstGeom prst="rect">
            <a:avLst/>
          </a:prstGeom>
        </p:spPr>
      </p:pic>
      <p:sp>
        <p:nvSpPr>
          <p:cNvPr id="9" name="Tekstvak 8"/>
          <p:cNvSpPr txBox="1"/>
          <p:nvPr/>
        </p:nvSpPr>
        <p:spPr>
          <a:xfrm>
            <a:off x="1463426" y="131117"/>
            <a:ext cx="7704617" cy="461665"/>
          </a:xfrm>
          <a:prstGeom prst="rect">
            <a:avLst/>
          </a:prstGeom>
          <a:noFill/>
        </p:spPr>
        <p:txBody>
          <a:bodyPr wrap="square" numCol="2" rtlCol="0">
            <a:spAutoFit/>
          </a:bodyPr>
          <a:lstStyle/>
          <a:p>
            <a:r>
              <a:rPr lang="nl-NL" sz="2400" b="1" dirty="0">
                <a:solidFill>
                  <a:schemeClr val="tx1">
                    <a:lumMod val="50000"/>
                    <a:lumOff val="50000"/>
                  </a:schemeClr>
                </a:solidFill>
                <a:latin typeface="Montserrat" pitchFamily="2" charset="77"/>
                <a:cs typeface="Montserrat Regular"/>
              </a:rPr>
              <a:t>Benodigdheden:</a:t>
            </a:r>
          </a:p>
        </p:txBody>
      </p:sp>
      <p:pic>
        <p:nvPicPr>
          <p:cNvPr id="13" name="Afbeelding 12" descr="Footermuziek.psd"/>
          <p:cNvPicPr>
            <a:picLocks noChangeAspect="1"/>
          </p:cNvPicPr>
          <p:nvPr/>
        </p:nvPicPr>
        <p:blipFill>
          <a:blip r:embed="rId7"/>
          <a:stretch>
            <a:fillRect/>
          </a:stretch>
        </p:blipFill>
        <p:spPr>
          <a:xfrm>
            <a:off x="24043" y="4552270"/>
            <a:ext cx="9144000" cy="47963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5105400" y="361950"/>
            <a:ext cx="304800" cy="3048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5486400" y="361950"/>
            <a:ext cx="304800" cy="3048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5867400" y="361950"/>
            <a:ext cx="304800" cy="3048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6259068" y="361950"/>
            <a:ext cx="304800" cy="3048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6629400" y="361950"/>
            <a:ext cx="304800" cy="304800"/>
          </a:xfrm>
          <a:prstGeom prst="rect">
            <a:avLst/>
          </a:prstGeom>
        </p:spPr>
      </p:pic>
      <p:sp>
        <p:nvSpPr>
          <p:cNvPr id="7" name="Tekstvak 6">
            <a:extLst>
              <a:ext uri="{FF2B5EF4-FFF2-40B4-BE49-F238E27FC236}">
                <a16:creationId xmlns:a16="http://schemas.microsoft.com/office/drawing/2014/main" id="{04B5E325-107E-913E-6973-9D9946C9753E}"/>
              </a:ext>
            </a:extLst>
          </p:cNvPr>
          <p:cNvSpPr txBox="1"/>
          <p:nvPr/>
        </p:nvSpPr>
        <p:spPr>
          <a:xfrm>
            <a:off x="1439040" y="799485"/>
            <a:ext cx="7400160" cy="3293209"/>
          </a:xfrm>
          <a:prstGeom prst="rect">
            <a:avLst/>
          </a:prstGeom>
          <a:noFill/>
        </p:spPr>
        <p:txBody>
          <a:bodyPr wrap="square" rtlCol="0">
            <a:spAutoFit/>
          </a:bodyPr>
          <a:lstStyle/>
          <a:p>
            <a:r>
              <a:rPr lang="nl-NL" sz="1600" dirty="0">
                <a:solidFill>
                  <a:schemeClr val="tx1">
                    <a:lumMod val="50000"/>
                    <a:lumOff val="50000"/>
                  </a:schemeClr>
                </a:solidFill>
                <a:effectLst/>
                <a:latin typeface="Montserrat" pitchFamily="2" charset="77"/>
              </a:rPr>
              <a:t>Vraag de leerlingen ruim van te voren om lege schone flessen mee te nemen. Alle flessen waar een drankje in heeft gezeten zijn bruikbaar, zowel glazen als plastic flessen. Geen flessen van schoonmaakmiddelen of medicijnen. </a:t>
            </a:r>
          </a:p>
          <a:p>
            <a:r>
              <a:rPr lang="nl-NL" sz="1600" dirty="0">
                <a:solidFill>
                  <a:schemeClr val="tx1">
                    <a:lumMod val="50000"/>
                    <a:lumOff val="50000"/>
                  </a:schemeClr>
                </a:solidFill>
                <a:effectLst/>
                <a:latin typeface="Montserrat" pitchFamily="2" charset="77"/>
              </a:rPr>
              <a:t>Liefst doorzichtig glas zodat de leerlingen het water in de flessen kunnen zien.</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Na gebruiken van de flessen moeten ze gedesinfecteerd worden. Dit kan door ze om te spoelen met heet water. De flessen kunnen ook in andere groepen gebruikt worden. </a:t>
            </a:r>
          </a:p>
          <a:p>
            <a:r>
              <a:rPr lang="nl-NL" sz="1600" dirty="0">
                <a:solidFill>
                  <a:schemeClr val="tx1">
                    <a:lumMod val="50000"/>
                    <a:lumOff val="50000"/>
                  </a:schemeClr>
                </a:solidFill>
                <a:effectLst/>
                <a:latin typeface="Montserrat" pitchFamily="2" charset="77"/>
              </a:rPr>
              <a:t>Voor de kartonnen koker of PVC buis kunnen verzendkokers, lege kokers van aluminiumfolie, huishoudfolie, bussen van Pringles-chips waaruit de bodem wordt gehaald, elektriciteitsbuis, grijze of witte afvoerbuis (wel schoon) worden gebruikt. </a:t>
            </a:r>
          </a:p>
        </p:txBody>
      </p:sp>
      <p:pic>
        <p:nvPicPr>
          <p:cNvPr id="8" name="Google Shape;91;p5">
            <a:extLst>
              <a:ext uri="{FF2B5EF4-FFF2-40B4-BE49-F238E27FC236}">
                <a16:creationId xmlns:a16="http://schemas.microsoft.com/office/drawing/2014/main" id="{D110A4F8-C2DB-25CA-B1A6-AD1D7B5DBD51}"/>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descr="MuziekPictoContructie.png"/>
          <p:cNvPicPr>
            <a:picLocks noChangeAspect="1"/>
          </p:cNvPicPr>
          <p:nvPr/>
        </p:nvPicPr>
        <p:blipFill>
          <a:blip r:embed="rId3"/>
          <a:stretch>
            <a:fillRect/>
          </a:stretch>
        </p:blipFill>
        <p:spPr>
          <a:xfrm>
            <a:off x="5105400" y="361950"/>
            <a:ext cx="304800" cy="304800"/>
          </a:xfrm>
          <a:prstGeom prst="rect">
            <a:avLst/>
          </a:prstGeom>
        </p:spPr>
      </p:pic>
      <p:pic>
        <p:nvPicPr>
          <p:cNvPr id="23" name="Afbeelding 22" descr="MuziekPictoOnderzoek.png"/>
          <p:cNvPicPr>
            <a:picLocks noChangeAspect="1"/>
          </p:cNvPicPr>
          <p:nvPr/>
        </p:nvPicPr>
        <p:blipFill>
          <a:blip r:embed="rId4"/>
          <a:stretch>
            <a:fillRect/>
          </a:stretch>
        </p:blipFill>
        <p:spPr>
          <a:xfrm>
            <a:off x="5486400" y="361950"/>
            <a:ext cx="304800" cy="304800"/>
          </a:xfrm>
          <a:prstGeom prst="rect">
            <a:avLst/>
          </a:prstGeom>
        </p:spPr>
      </p:pic>
      <p:pic>
        <p:nvPicPr>
          <p:cNvPr id="24" name="Afbeelding 23" descr="MuziekPictoExperiment.png"/>
          <p:cNvPicPr>
            <a:picLocks noChangeAspect="1"/>
          </p:cNvPicPr>
          <p:nvPr/>
        </p:nvPicPr>
        <p:blipFill>
          <a:blip r:embed="rId5"/>
          <a:stretch>
            <a:fillRect/>
          </a:stretch>
        </p:blipFill>
        <p:spPr>
          <a:xfrm>
            <a:off x="5867400" y="361950"/>
            <a:ext cx="304800" cy="304800"/>
          </a:xfrm>
          <a:prstGeom prst="rect">
            <a:avLst/>
          </a:prstGeom>
        </p:spPr>
      </p:pic>
      <p:pic>
        <p:nvPicPr>
          <p:cNvPr id="25" name="Afbeelding 24" descr="MuziekPictoCommunicatie.png"/>
          <p:cNvPicPr>
            <a:picLocks noChangeAspect="1"/>
          </p:cNvPicPr>
          <p:nvPr/>
        </p:nvPicPr>
        <p:blipFill>
          <a:blip r:embed="rId6"/>
          <a:stretch>
            <a:fillRect/>
          </a:stretch>
        </p:blipFill>
        <p:spPr>
          <a:xfrm>
            <a:off x="6259068" y="361950"/>
            <a:ext cx="304800" cy="304800"/>
          </a:xfrm>
          <a:prstGeom prst="rect">
            <a:avLst/>
          </a:prstGeom>
        </p:spPr>
      </p:pic>
      <p:pic>
        <p:nvPicPr>
          <p:cNvPr id="26" name="Afbeelding 25" descr="MuziekPictoUitvinding.png"/>
          <p:cNvPicPr>
            <a:picLocks noChangeAspect="1"/>
          </p:cNvPicPr>
          <p:nvPr/>
        </p:nvPicPr>
        <p:blipFill>
          <a:blip r:embed="rId7"/>
          <a:stretch>
            <a:fillRect/>
          </a:stretch>
        </p:blipFill>
        <p:spPr>
          <a:xfrm>
            <a:off x="6629400" y="361950"/>
            <a:ext cx="304800" cy="304800"/>
          </a:xfrm>
          <a:prstGeom prst="rect">
            <a:avLst/>
          </a:prstGeom>
        </p:spPr>
      </p:pic>
      <p:sp>
        <p:nvSpPr>
          <p:cNvPr id="10" name="Rechthoek 9"/>
          <p:cNvSpPr/>
          <p:nvPr/>
        </p:nvSpPr>
        <p:spPr>
          <a:xfrm>
            <a:off x="0" y="0"/>
            <a:ext cx="5029200"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OranjeLoseOnderdelen80%.png"/>
          <p:cNvPicPr>
            <a:picLocks noChangeAspect="1"/>
          </p:cNvPicPr>
          <p:nvPr/>
        </p:nvPicPr>
        <p:blipFill>
          <a:blip r:embed="rId8">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9">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1"/>
              <a:stretch>
                <a:fillRect/>
              </a:stretch>
            </p:blipFill>
          </mc:Fallback>
        </mc:AlternateContent>
        <p:spPr>
          <a:xfrm>
            <a:off x="562298" y="438149"/>
            <a:ext cx="809301" cy="1159669"/>
          </a:xfrm>
          <a:prstGeom prst="rect">
            <a:avLst/>
          </a:prstGeom>
        </p:spPr>
      </p:pic>
      <p:sp>
        <p:nvSpPr>
          <p:cNvPr id="8" name="Tekstvak 7"/>
          <p:cNvSpPr txBox="1"/>
          <p:nvPr/>
        </p:nvSpPr>
        <p:spPr>
          <a:xfrm>
            <a:off x="1437131" y="568815"/>
            <a:ext cx="5105400" cy="523220"/>
          </a:xfrm>
          <a:prstGeom prst="rect">
            <a:avLst/>
          </a:prstGeom>
          <a:noFill/>
        </p:spPr>
        <p:txBody>
          <a:bodyPr wrap="square" rtlCol="0">
            <a:spAutoFit/>
          </a:bodyPr>
          <a:lstStyle/>
          <a:p>
            <a:r>
              <a:rPr lang="nl-NL" sz="2800" b="1">
                <a:solidFill>
                  <a:srgbClr val="FF6600"/>
                </a:solidFill>
                <a:latin typeface="Montserrat" pitchFamily="2" charset="77"/>
                <a:cs typeface="Montserrat Regular"/>
              </a:rPr>
              <a:t>Regels en veiligheid</a:t>
            </a:r>
          </a:p>
        </p:txBody>
      </p:sp>
      <p:sp>
        <p:nvSpPr>
          <p:cNvPr id="9" name="Tekstvak 8"/>
          <p:cNvSpPr txBox="1"/>
          <p:nvPr/>
        </p:nvSpPr>
        <p:spPr>
          <a:xfrm>
            <a:off x="1458468" y="1032052"/>
            <a:ext cx="7685532" cy="2985433"/>
          </a:xfrm>
          <a:prstGeom prst="rect">
            <a:avLst/>
          </a:prstGeom>
          <a:noFill/>
        </p:spPr>
        <p:txBody>
          <a:bodyPr wrap="square" rtlCol="0">
            <a:spAutoFit/>
          </a:bodyPr>
          <a:lstStyle/>
          <a:p>
            <a:endParaRPr lang="nl-NL" sz="1600" dirty="0">
              <a:solidFill>
                <a:schemeClr val="tx1">
                  <a:lumMod val="50000"/>
                  <a:lumOff val="50000"/>
                </a:schemeClr>
              </a:solidFill>
              <a:latin typeface="Montserrat" pitchFamily="2" charset="77"/>
              <a:cs typeface="Montserrat Regular"/>
            </a:endParaRPr>
          </a:p>
          <a:p>
            <a:pPr marL="171450" indent="-171450">
              <a:buFont typeface="Arial" panose="020B0604020202020204" pitchFamily="34" charset="0"/>
              <a:buChar char="•"/>
            </a:pPr>
            <a:r>
              <a:rPr lang="nl-NL" sz="1600" dirty="0">
                <a:solidFill>
                  <a:schemeClr val="tx1">
                    <a:lumMod val="50000"/>
                    <a:lumOff val="50000"/>
                  </a:schemeClr>
                </a:solidFill>
                <a:latin typeface="Montserrat" pitchFamily="2" charset="77"/>
              </a:rPr>
              <a:t>Let op dat er niet teveel lawaai dichtbij de oren wordt gemaakt.</a:t>
            </a:r>
          </a:p>
          <a:p>
            <a:pPr marL="171450" indent="-171450">
              <a:buFont typeface="Arial" panose="020B0604020202020204" pitchFamily="34" charset="0"/>
              <a:buChar char="•"/>
            </a:pPr>
            <a:r>
              <a:rPr lang="nl-NL" sz="1600" dirty="0">
                <a:solidFill>
                  <a:schemeClr val="tx1">
                    <a:lumMod val="50000"/>
                    <a:lumOff val="50000"/>
                  </a:schemeClr>
                </a:solidFill>
                <a:latin typeface="Montserrat" pitchFamily="2" charset="77"/>
              </a:rPr>
              <a:t>Let op dat er met bewegen genoeg afstand tot elkaar wordt gehouden, zodat de leerlingen elkaar niet per ongeluk pijn doen.</a:t>
            </a:r>
          </a:p>
          <a:p>
            <a:pPr marL="171450" indent="-171450">
              <a:buFont typeface="Arial" panose="020B0604020202020204" pitchFamily="34" charset="0"/>
              <a:buChar char="•"/>
            </a:pPr>
            <a:r>
              <a:rPr lang="nl-NL" sz="1600" dirty="0">
                <a:solidFill>
                  <a:schemeClr val="tx1">
                    <a:lumMod val="50000"/>
                    <a:lumOff val="50000"/>
                  </a:schemeClr>
                </a:solidFill>
                <a:latin typeface="Montserrat" pitchFamily="2" charset="77"/>
              </a:rPr>
              <a:t>Spreek met de leerlingen een gebaar af om stil te zijn.</a:t>
            </a:r>
          </a:p>
          <a:p>
            <a:pPr marL="171450" indent="-171450">
              <a:buFont typeface="Arial" panose="020B0604020202020204" pitchFamily="34" charset="0"/>
              <a:buChar char="•"/>
            </a:pPr>
            <a:r>
              <a:rPr lang="nl-NL" sz="1600" dirty="0">
                <a:solidFill>
                  <a:schemeClr val="tx1">
                    <a:lumMod val="50000"/>
                    <a:lumOff val="50000"/>
                  </a:schemeClr>
                </a:solidFill>
                <a:latin typeface="Montserrat" pitchFamily="2" charset="77"/>
                <a:ea typeface="Calibri"/>
                <a:cs typeface="Calibri"/>
                <a:sym typeface="Calibri"/>
              </a:rPr>
              <a:t>Wees voorzichtig met de glazen flessen, ze kunnen stuk. Laat ze niet vallen en sla er niet te hard mee. </a:t>
            </a:r>
          </a:p>
          <a:p>
            <a:pPr marL="171450" indent="-171450">
              <a:buFont typeface="Arial" panose="020B0604020202020204" pitchFamily="34" charset="0"/>
              <a:buChar char="•"/>
            </a:pPr>
            <a:r>
              <a:rPr lang="nl-NL" sz="1600" dirty="0">
                <a:solidFill>
                  <a:schemeClr val="tx1">
                    <a:lumMod val="50000"/>
                    <a:lumOff val="50000"/>
                  </a:schemeClr>
                </a:solidFill>
                <a:latin typeface="Montserrat" pitchFamily="2" charset="77"/>
                <a:ea typeface="Calibri"/>
                <a:cs typeface="Calibri"/>
                <a:sym typeface="Calibri"/>
              </a:rPr>
              <a:t>Als er een fles breekt dan moet Iedereen op zijn plek blijven. De scherven worden met een bezem en een stoffer en blik opgeveegd.</a:t>
            </a:r>
            <a:endParaRPr lang="nl-NL" sz="1600" b="0" i="0" u="none" strike="noStrike" dirty="0">
              <a:solidFill>
                <a:schemeClr val="tx1">
                  <a:lumMod val="50000"/>
                  <a:lumOff val="50000"/>
                </a:schemeClr>
              </a:solidFill>
              <a:effectLst/>
              <a:latin typeface="Montserrat" pitchFamily="2" charset="77"/>
            </a:endParaRPr>
          </a:p>
          <a:p>
            <a:pPr marL="171450" indent="-171450">
              <a:buFont typeface="Arial" panose="020B0604020202020204" pitchFamily="34" charset="0"/>
              <a:buChar char="•"/>
            </a:pPr>
            <a:endParaRPr lang="nl-NL" sz="1600" b="0" i="0" u="none" strike="noStrike" dirty="0">
              <a:solidFill>
                <a:schemeClr val="tx1">
                  <a:lumMod val="50000"/>
                  <a:lumOff val="50000"/>
                </a:schemeClr>
              </a:solidFill>
              <a:effectLst/>
              <a:latin typeface="Montserrat" pitchFamily="2" charset="77"/>
            </a:endParaRPr>
          </a:p>
          <a:p>
            <a:endParaRPr lang="nl-NL" sz="1600" b="0" i="0" u="none" strike="noStrike" dirty="0">
              <a:solidFill>
                <a:schemeClr val="tx1">
                  <a:lumMod val="50000"/>
                  <a:lumOff val="50000"/>
                </a:schemeClr>
              </a:solidFill>
              <a:effectLst/>
              <a:latin typeface="Montserrat" pitchFamily="2" charset="77"/>
            </a:endParaRPr>
          </a:p>
          <a:p>
            <a:endParaRPr lang="nl-NL" sz="1200" dirty="0">
              <a:solidFill>
                <a:schemeClr val="tx1">
                  <a:lumMod val="50000"/>
                  <a:lumOff val="50000"/>
                </a:schemeClr>
              </a:solidFill>
              <a:latin typeface="Montserrat Regular"/>
              <a:cs typeface="Montserrat Regular"/>
            </a:endParaRPr>
          </a:p>
        </p:txBody>
      </p:sp>
      <p:pic>
        <p:nvPicPr>
          <p:cNvPr id="13" name="Afbeelding 12" descr="Footermuziek.psd"/>
          <p:cNvPicPr>
            <a:picLocks noChangeAspect="1"/>
          </p:cNvPicPr>
          <p:nvPr/>
        </p:nvPicPr>
        <p:blipFill>
          <a:blip r:embed="rId12"/>
          <a:stretch>
            <a:fillRect/>
          </a:stretch>
        </p:blipFill>
        <p:spPr>
          <a:xfrm>
            <a:off x="0" y="4542303"/>
            <a:ext cx="9144000" cy="479639"/>
          </a:xfrm>
          <a:prstGeom prst="rect">
            <a:avLst/>
          </a:prstGeom>
        </p:spPr>
      </p:pic>
      <p:pic>
        <p:nvPicPr>
          <p:cNvPr id="2" name="Google Shape;91;p5">
            <a:extLst>
              <a:ext uri="{FF2B5EF4-FFF2-40B4-BE49-F238E27FC236}">
                <a16:creationId xmlns:a16="http://schemas.microsoft.com/office/drawing/2014/main" id="{B5AE2A23-0DCF-914F-371F-5AD9E357086B}"/>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descr="MuziekPictoContructie.png"/>
          <p:cNvPicPr>
            <a:picLocks noChangeAspect="1"/>
          </p:cNvPicPr>
          <p:nvPr/>
        </p:nvPicPr>
        <p:blipFill>
          <a:blip r:embed="rId3"/>
          <a:stretch>
            <a:fillRect/>
          </a:stretch>
        </p:blipFill>
        <p:spPr>
          <a:xfrm>
            <a:off x="5105400" y="361950"/>
            <a:ext cx="304800" cy="304800"/>
          </a:xfrm>
          <a:prstGeom prst="rect">
            <a:avLst/>
          </a:prstGeom>
        </p:spPr>
      </p:pic>
      <p:pic>
        <p:nvPicPr>
          <p:cNvPr id="23" name="Afbeelding 22" descr="MuziekPictoOnderzoek.png"/>
          <p:cNvPicPr>
            <a:picLocks noChangeAspect="1"/>
          </p:cNvPicPr>
          <p:nvPr/>
        </p:nvPicPr>
        <p:blipFill>
          <a:blip r:embed="rId4"/>
          <a:stretch>
            <a:fillRect/>
          </a:stretch>
        </p:blipFill>
        <p:spPr>
          <a:xfrm>
            <a:off x="5486400" y="361950"/>
            <a:ext cx="304800" cy="304800"/>
          </a:xfrm>
          <a:prstGeom prst="rect">
            <a:avLst/>
          </a:prstGeom>
        </p:spPr>
      </p:pic>
      <p:pic>
        <p:nvPicPr>
          <p:cNvPr id="24" name="Afbeelding 23" descr="MuziekPictoExperiment.png"/>
          <p:cNvPicPr>
            <a:picLocks noChangeAspect="1"/>
          </p:cNvPicPr>
          <p:nvPr/>
        </p:nvPicPr>
        <p:blipFill>
          <a:blip r:embed="rId5"/>
          <a:stretch>
            <a:fillRect/>
          </a:stretch>
        </p:blipFill>
        <p:spPr>
          <a:xfrm>
            <a:off x="5867400" y="361950"/>
            <a:ext cx="304800" cy="304800"/>
          </a:xfrm>
          <a:prstGeom prst="rect">
            <a:avLst/>
          </a:prstGeom>
        </p:spPr>
      </p:pic>
      <p:pic>
        <p:nvPicPr>
          <p:cNvPr id="25" name="Afbeelding 24" descr="MuziekPictoCommunicatie.png"/>
          <p:cNvPicPr>
            <a:picLocks noChangeAspect="1"/>
          </p:cNvPicPr>
          <p:nvPr/>
        </p:nvPicPr>
        <p:blipFill>
          <a:blip r:embed="rId6"/>
          <a:stretch>
            <a:fillRect/>
          </a:stretch>
        </p:blipFill>
        <p:spPr>
          <a:xfrm>
            <a:off x="6259068" y="361950"/>
            <a:ext cx="304800" cy="304800"/>
          </a:xfrm>
          <a:prstGeom prst="rect">
            <a:avLst/>
          </a:prstGeom>
        </p:spPr>
      </p:pic>
      <p:pic>
        <p:nvPicPr>
          <p:cNvPr id="26" name="Afbeelding 25" descr="MuziekPictoUitvinding.png"/>
          <p:cNvPicPr>
            <a:picLocks noChangeAspect="1"/>
          </p:cNvPicPr>
          <p:nvPr/>
        </p:nvPicPr>
        <p:blipFill>
          <a:blip r:embed="rId7"/>
          <a:stretch>
            <a:fillRect/>
          </a:stretch>
        </p:blipFill>
        <p:spPr>
          <a:xfrm>
            <a:off x="6629400" y="361950"/>
            <a:ext cx="304800" cy="304800"/>
          </a:xfrm>
          <a:prstGeom prst="rect">
            <a:avLst/>
          </a:prstGeom>
        </p:spPr>
      </p:pic>
      <p:sp>
        <p:nvSpPr>
          <p:cNvPr id="10" name="Rechthoek 9"/>
          <p:cNvSpPr/>
          <p:nvPr/>
        </p:nvSpPr>
        <p:spPr>
          <a:xfrm>
            <a:off x="0" y="0"/>
            <a:ext cx="5029200"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OranjeLoseOnderdelen80%.png"/>
          <p:cNvPicPr>
            <a:picLocks noChangeAspect="1"/>
          </p:cNvPicPr>
          <p:nvPr/>
        </p:nvPicPr>
        <p:blipFill>
          <a:blip r:embed="rId8">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9">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562298" y="438149"/>
            <a:ext cx="809301" cy="1159669"/>
          </a:xfrm>
          <a:prstGeom prst="rect">
            <a:avLst/>
          </a:prstGeom>
        </p:spPr>
      </p:pic>
      <p:sp>
        <p:nvSpPr>
          <p:cNvPr id="8" name="Tekstvak 7"/>
          <p:cNvSpPr txBox="1"/>
          <p:nvPr/>
        </p:nvSpPr>
        <p:spPr>
          <a:xfrm>
            <a:off x="1437131" y="568815"/>
            <a:ext cx="5105400" cy="523220"/>
          </a:xfrm>
          <a:prstGeom prst="rect">
            <a:avLst/>
          </a:prstGeom>
          <a:noFill/>
        </p:spPr>
        <p:txBody>
          <a:bodyPr wrap="square" rtlCol="0">
            <a:spAutoFit/>
          </a:bodyPr>
          <a:lstStyle/>
          <a:p>
            <a:r>
              <a:rPr lang="nl-NL" sz="2800" b="1">
                <a:solidFill>
                  <a:srgbClr val="FF6600"/>
                </a:solidFill>
                <a:latin typeface="Montserrat" pitchFamily="2" charset="77"/>
                <a:cs typeface="Montserrat Regular"/>
              </a:rPr>
              <a:t>Pictogrammen</a:t>
            </a:r>
          </a:p>
        </p:txBody>
      </p:sp>
      <p:sp>
        <p:nvSpPr>
          <p:cNvPr id="9" name="Tekstvak 8"/>
          <p:cNvSpPr txBox="1"/>
          <p:nvPr/>
        </p:nvSpPr>
        <p:spPr>
          <a:xfrm>
            <a:off x="1458468" y="1032052"/>
            <a:ext cx="4953000" cy="1015663"/>
          </a:xfrm>
          <a:prstGeom prst="rect">
            <a:avLst/>
          </a:prstGeom>
          <a:noFill/>
        </p:spPr>
        <p:txBody>
          <a:bodyPr wrap="square" rtlCol="0">
            <a:spAutoFit/>
          </a:bodyPr>
          <a:lstStyle/>
          <a:p>
            <a:endParaRPr lang="nl-NL" sz="1600">
              <a:solidFill>
                <a:schemeClr val="tx1">
                  <a:lumMod val="50000"/>
                  <a:lumOff val="50000"/>
                </a:schemeClr>
              </a:solidFill>
              <a:latin typeface="Montserrat" pitchFamily="2" charset="77"/>
              <a:cs typeface="Montserrat Regular"/>
            </a:endParaRPr>
          </a:p>
          <a:p>
            <a:pPr marL="171450" indent="-171450">
              <a:buFont typeface="Arial" panose="020B0604020202020204" pitchFamily="34" charset="0"/>
              <a:buChar char="•"/>
            </a:pPr>
            <a:endParaRPr lang="nl-NL" sz="1600" b="0" i="0" u="none" strike="noStrike">
              <a:solidFill>
                <a:schemeClr val="tx1">
                  <a:lumMod val="50000"/>
                  <a:lumOff val="50000"/>
                </a:schemeClr>
              </a:solidFill>
              <a:effectLst/>
              <a:latin typeface="Montserrat" pitchFamily="2" charset="77"/>
            </a:endParaRPr>
          </a:p>
          <a:p>
            <a:endParaRPr lang="nl-NL" sz="1600" b="0" i="0" u="none" strike="noStrike">
              <a:solidFill>
                <a:schemeClr val="tx1">
                  <a:lumMod val="50000"/>
                  <a:lumOff val="50000"/>
                </a:schemeClr>
              </a:solidFill>
              <a:effectLst/>
              <a:latin typeface="Montserrat" pitchFamily="2" charset="77"/>
            </a:endParaRPr>
          </a:p>
          <a:p>
            <a:endParaRPr lang="nl-NL" sz="1200">
              <a:solidFill>
                <a:schemeClr val="tx1">
                  <a:lumMod val="50000"/>
                  <a:lumOff val="50000"/>
                </a:schemeClr>
              </a:solidFill>
              <a:latin typeface="Montserrat Regular"/>
              <a:cs typeface="Montserrat Regular"/>
            </a:endParaRPr>
          </a:p>
        </p:txBody>
      </p:sp>
      <p:pic>
        <p:nvPicPr>
          <p:cNvPr id="13" name="Afbeelding 12" descr="Footermuziek.psd"/>
          <p:cNvPicPr>
            <a:picLocks noChangeAspect="1"/>
          </p:cNvPicPr>
          <p:nvPr/>
        </p:nvPicPr>
        <p:blipFill>
          <a:blip r:embed="rId12"/>
          <a:stretch>
            <a:fillRect/>
          </a:stretch>
        </p:blipFill>
        <p:spPr>
          <a:xfrm>
            <a:off x="0" y="4542303"/>
            <a:ext cx="9144000" cy="479639"/>
          </a:xfrm>
          <a:prstGeom prst="rect">
            <a:avLst/>
          </a:prstGeom>
        </p:spPr>
      </p:pic>
      <p:pic>
        <p:nvPicPr>
          <p:cNvPr id="2" name="Google Shape;81;p5" descr="licht, lamp Pictogram">
            <a:extLst>
              <a:ext uri="{FF2B5EF4-FFF2-40B4-BE49-F238E27FC236}">
                <a16:creationId xmlns:a16="http://schemas.microsoft.com/office/drawing/2014/main" id="{17555F41-5EFF-58B2-6861-04AD33B85EBD}"/>
              </a:ext>
            </a:extLst>
          </p:cNvPr>
          <p:cNvPicPr preferRelativeResize="0"/>
          <p:nvPr/>
        </p:nvPicPr>
        <p:blipFill rotWithShape="1">
          <a:blip r:embed="rId13">
            <a:alphaModFix/>
          </a:blip>
          <a:srcRect/>
          <a:stretch/>
        </p:blipFill>
        <p:spPr>
          <a:xfrm>
            <a:off x="1230186" y="2841652"/>
            <a:ext cx="520038" cy="427484"/>
          </a:xfrm>
          <a:prstGeom prst="rect">
            <a:avLst/>
          </a:prstGeom>
          <a:noFill/>
          <a:ln>
            <a:noFill/>
          </a:ln>
        </p:spPr>
      </p:pic>
      <p:pic>
        <p:nvPicPr>
          <p:cNvPr id="3" name="Google Shape;82;p5" descr="oog Pictogram">
            <a:extLst>
              <a:ext uri="{FF2B5EF4-FFF2-40B4-BE49-F238E27FC236}">
                <a16:creationId xmlns:a16="http://schemas.microsoft.com/office/drawing/2014/main" id="{26DA4B50-018F-080A-38A4-2DB91B13D541}"/>
              </a:ext>
            </a:extLst>
          </p:cNvPr>
          <p:cNvPicPr preferRelativeResize="0"/>
          <p:nvPr/>
        </p:nvPicPr>
        <p:blipFill rotWithShape="1">
          <a:blip r:embed="rId14">
            <a:alphaModFix/>
          </a:blip>
          <a:srcRect/>
          <a:stretch/>
        </p:blipFill>
        <p:spPr>
          <a:xfrm>
            <a:off x="4922972" y="1941751"/>
            <a:ext cx="551900" cy="371194"/>
          </a:xfrm>
          <a:prstGeom prst="rect">
            <a:avLst/>
          </a:prstGeom>
          <a:noFill/>
          <a:ln>
            <a:noFill/>
          </a:ln>
        </p:spPr>
      </p:pic>
      <p:pic>
        <p:nvPicPr>
          <p:cNvPr id="4" name="Google Shape;83;p5" descr="Zoek met loep schets | Gratis Iconen">
            <a:extLst>
              <a:ext uri="{FF2B5EF4-FFF2-40B4-BE49-F238E27FC236}">
                <a16:creationId xmlns:a16="http://schemas.microsoft.com/office/drawing/2014/main" id="{922B5FFE-6AFA-09E2-E77D-F30A7074E6C3}"/>
              </a:ext>
            </a:extLst>
          </p:cNvPr>
          <p:cNvPicPr preferRelativeResize="0"/>
          <p:nvPr/>
        </p:nvPicPr>
        <p:blipFill rotWithShape="1">
          <a:blip r:embed="rId15">
            <a:alphaModFix/>
          </a:blip>
          <a:srcRect/>
          <a:stretch/>
        </p:blipFill>
        <p:spPr>
          <a:xfrm>
            <a:off x="1269398" y="2383987"/>
            <a:ext cx="451567" cy="371200"/>
          </a:xfrm>
          <a:prstGeom prst="rect">
            <a:avLst/>
          </a:prstGeom>
          <a:noFill/>
          <a:ln>
            <a:noFill/>
          </a:ln>
        </p:spPr>
      </p:pic>
      <p:pic>
        <p:nvPicPr>
          <p:cNvPr id="5" name="Google Shape;84;p5" descr="Gereedschap | Gratis Iconen">
            <a:extLst>
              <a:ext uri="{FF2B5EF4-FFF2-40B4-BE49-F238E27FC236}">
                <a16:creationId xmlns:a16="http://schemas.microsoft.com/office/drawing/2014/main" id="{7C850682-2EA9-ACAA-535F-3D0C190BD10D}"/>
              </a:ext>
            </a:extLst>
          </p:cNvPr>
          <p:cNvPicPr preferRelativeResize="0"/>
          <p:nvPr/>
        </p:nvPicPr>
        <p:blipFill rotWithShape="1">
          <a:blip r:embed="rId16">
            <a:alphaModFix/>
          </a:blip>
          <a:srcRect/>
          <a:stretch/>
        </p:blipFill>
        <p:spPr>
          <a:xfrm>
            <a:off x="4925576" y="3372497"/>
            <a:ext cx="407025" cy="334604"/>
          </a:xfrm>
          <a:prstGeom prst="rect">
            <a:avLst/>
          </a:prstGeom>
          <a:noFill/>
          <a:ln>
            <a:noFill/>
          </a:ln>
        </p:spPr>
      </p:pic>
      <p:pic>
        <p:nvPicPr>
          <p:cNvPr id="6" name="Google Shape;85;p5" descr="Oor Vectoren, Illustraties En Clipart - 123RF">
            <a:extLst>
              <a:ext uri="{FF2B5EF4-FFF2-40B4-BE49-F238E27FC236}">
                <a16:creationId xmlns:a16="http://schemas.microsoft.com/office/drawing/2014/main" id="{8175FA7E-9ED9-63BC-AF6C-15F7683F4129}"/>
              </a:ext>
            </a:extLst>
          </p:cNvPr>
          <p:cNvPicPr preferRelativeResize="0"/>
          <p:nvPr/>
        </p:nvPicPr>
        <p:blipFill rotWithShape="1">
          <a:blip r:embed="rId17">
            <a:alphaModFix/>
          </a:blip>
          <a:srcRect/>
          <a:stretch/>
        </p:blipFill>
        <p:spPr>
          <a:xfrm>
            <a:off x="4823278" y="2298479"/>
            <a:ext cx="674750" cy="554675"/>
          </a:xfrm>
          <a:prstGeom prst="rect">
            <a:avLst/>
          </a:prstGeom>
          <a:noFill/>
          <a:ln>
            <a:noFill/>
          </a:ln>
        </p:spPr>
      </p:pic>
      <p:pic>
        <p:nvPicPr>
          <p:cNvPr id="7" name="Google Shape;86;p5">
            <a:extLst>
              <a:ext uri="{FF2B5EF4-FFF2-40B4-BE49-F238E27FC236}">
                <a16:creationId xmlns:a16="http://schemas.microsoft.com/office/drawing/2014/main" id="{5D38ABD1-8AE1-C4E5-087B-5A31F07149E1}"/>
              </a:ext>
            </a:extLst>
          </p:cNvPr>
          <p:cNvPicPr preferRelativeResize="0"/>
          <p:nvPr/>
        </p:nvPicPr>
        <p:blipFill rotWithShape="1">
          <a:blip r:embed="rId18">
            <a:alphaModFix/>
          </a:blip>
          <a:srcRect/>
          <a:stretch/>
        </p:blipFill>
        <p:spPr>
          <a:xfrm>
            <a:off x="1286691" y="3372885"/>
            <a:ext cx="407028" cy="427475"/>
          </a:xfrm>
          <a:prstGeom prst="rect">
            <a:avLst/>
          </a:prstGeom>
          <a:noFill/>
          <a:ln>
            <a:noFill/>
          </a:ln>
        </p:spPr>
      </p:pic>
      <p:sp>
        <p:nvSpPr>
          <p:cNvPr id="11" name="Google Shape;87;p5">
            <a:extLst>
              <a:ext uri="{FF2B5EF4-FFF2-40B4-BE49-F238E27FC236}">
                <a16:creationId xmlns:a16="http://schemas.microsoft.com/office/drawing/2014/main" id="{B2D49629-8EBD-4CA8-180F-3642837B4A5E}"/>
              </a:ext>
            </a:extLst>
          </p:cNvPr>
          <p:cNvSpPr txBox="1"/>
          <p:nvPr/>
        </p:nvSpPr>
        <p:spPr>
          <a:xfrm>
            <a:off x="1734609" y="400205"/>
            <a:ext cx="3446992" cy="4104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lang="en" dirty="0">
              <a:sym typeface="Calibri"/>
            </a:endParaRPr>
          </a:p>
          <a:p>
            <a:pPr marL="0" marR="0" lvl="0" indent="0" algn="l" rtl="0">
              <a:spcBef>
                <a:spcPts val="0"/>
              </a:spcBef>
              <a:spcAft>
                <a:spcPts val="0"/>
              </a:spcAft>
              <a:buClr>
                <a:srgbClr val="000000"/>
              </a:buClr>
              <a:buSzPts val="1400"/>
              <a:buFont typeface="Arial"/>
              <a:buNone/>
            </a:pPr>
            <a:r>
              <a:rPr lang="en" sz="1600" b="1" dirty="0" err="1">
                <a:solidFill>
                  <a:schemeClr val="tx1">
                    <a:lumMod val="50000"/>
                    <a:lumOff val="50000"/>
                  </a:schemeClr>
                </a:solidFill>
                <a:latin typeface="Montserrat" pitchFamily="2" charset="77"/>
                <a:sym typeface="Calibri"/>
              </a:rPr>
              <a:t>Onderzoeken</a:t>
            </a:r>
            <a:r>
              <a:rPr lang="en" sz="1600" b="1" dirty="0">
                <a:solidFill>
                  <a:schemeClr val="tx1">
                    <a:lumMod val="50000"/>
                    <a:lumOff val="50000"/>
                  </a:schemeClr>
                </a:solidFill>
                <a:latin typeface="Montserrat" pitchFamily="2" charset="77"/>
                <a:sym typeface="Calibri"/>
              </a:rPr>
              <a:t> </a:t>
            </a:r>
            <a:r>
              <a:rPr lang="en" sz="1600" b="1" dirty="0" err="1">
                <a:solidFill>
                  <a:schemeClr val="tx1">
                    <a:lumMod val="50000"/>
                    <a:lumOff val="50000"/>
                  </a:schemeClr>
                </a:solidFill>
                <a:latin typeface="Montserrat" pitchFamily="2" charset="77"/>
                <a:sym typeface="Calibri"/>
              </a:rPr>
              <a:t>en</a:t>
            </a:r>
            <a:r>
              <a:rPr lang="en" sz="1600" b="1" dirty="0">
                <a:solidFill>
                  <a:schemeClr val="tx1">
                    <a:lumMod val="50000"/>
                    <a:lumOff val="50000"/>
                  </a:schemeClr>
                </a:solidFill>
                <a:latin typeface="Montserrat" pitchFamily="2" charset="77"/>
                <a:sym typeface="Calibri"/>
              </a:rPr>
              <a:t> </a:t>
            </a:r>
            <a:r>
              <a:rPr lang="en" sz="1600" b="1" dirty="0" err="1">
                <a:solidFill>
                  <a:schemeClr val="tx1">
                    <a:lumMod val="50000"/>
                    <a:lumOff val="50000"/>
                  </a:schemeClr>
                </a:solidFill>
                <a:latin typeface="Montserrat" pitchFamily="2" charset="77"/>
                <a:sym typeface="Calibri"/>
              </a:rPr>
              <a:t>ontwerpen</a:t>
            </a:r>
            <a:r>
              <a:rPr lang="en" sz="1600" b="1" dirty="0">
                <a:solidFill>
                  <a:schemeClr val="tx1">
                    <a:lumMod val="50000"/>
                    <a:lumOff val="50000"/>
                  </a:schemeClr>
                </a:solidFill>
                <a:latin typeface="Montserrat" pitchFamily="2" charset="77"/>
                <a:sym typeface="Calibri"/>
              </a:rPr>
              <a:t>.</a:t>
            </a:r>
          </a:p>
          <a:p>
            <a:pPr marL="0" marR="0" lvl="0" indent="0" algn="l" rtl="0">
              <a:spcBef>
                <a:spcPts val="0"/>
              </a:spcBef>
              <a:spcAft>
                <a:spcPts val="0"/>
              </a:spcAft>
              <a:buClr>
                <a:srgbClr val="000000"/>
              </a:buClr>
              <a:buSzPts val="1400"/>
              <a:buFont typeface="Arial"/>
              <a:buNone/>
            </a:pPr>
            <a:endParaRPr lang="en" sz="1600"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r>
              <a:rPr lang="en" sz="1600" dirty="0" err="1">
                <a:solidFill>
                  <a:schemeClr val="tx1">
                    <a:lumMod val="50000"/>
                    <a:lumOff val="50000"/>
                  </a:schemeClr>
                </a:solidFill>
                <a:latin typeface="Montserrat" pitchFamily="2" charset="77"/>
                <a:sym typeface="Calibri"/>
              </a:rPr>
              <a:t>Verwonderen</a:t>
            </a:r>
            <a:r>
              <a:rPr lang="en" sz="1600" dirty="0">
                <a:solidFill>
                  <a:schemeClr val="tx1">
                    <a:lumMod val="50000"/>
                    <a:lumOff val="50000"/>
                  </a:schemeClr>
                </a:solidFill>
                <a:latin typeface="Montserrat" pitchFamily="2" charset="77"/>
                <a:sym typeface="Calibri"/>
              </a:rPr>
              <a:t>.</a:t>
            </a:r>
          </a:p>
          <a:p>
            <a:pPr marL="0" marR="0" lvl="0" indent="0" algn="l" rtl="0">
              <a:spcBef>
                <a:spcPts val="0"/>
              </a:spcBef>
              <a:spcAft>
                <a:spcPts val="0"/>
              </a:spcAft>
              <a:buClr>
                <a:srgbClr val="000000"/>
              </a:buClr>
              <a:buSzPts val="1400"/>
              <a:buFont typeface="Arial"/>
              <a:buNone/>
            </a:pPr>
            <a:endParaRPr lang="en" sz="1600"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r>
              <a:rPr lang="nl-NL" sz="1600" dirty="0">
                <a:solidFill>
                  <a:schemeClr val="tx1">
                    <a:lumMod val="50000"/>
                    <a:lumOff val="50000"/>
                  </a:schemeClr>
                </a:solidFill>
                <a:latin typeface="Montserrat" pitchFamily="2" charset="77"/>
                <a:sym typeface="Calibri"/>
              </a:rPr>
              <a:t>On</a:t>
            </a:r>
            <a:r>
              <a:rPr lang="en" sz="1600" dirty="0" err="1">
                <a:solidFill>
                  <a:schemeClr val="tx1">
                    <a:lumMod val="50000"/>
                    <a:lumOff val="50000"/>
                  </a:schemeClr>
                </a:solidFill>
                <a:latin typeface="Montserrat" pitchFamily="2" charset="77"/>
                <a:sym typeface="Calibri"/>
              </a:rPr>
              <a:t>derzoeken</a:t>
            </a:r>
            <a:r>
              <a:rPr lang="en" sz="1600" dirty="0">
                <a:solidFill>
                  <a:schemeClr val="tx1">
                    <a:lumMod val="50000"/>
                    <a:lumOff val="50000"/>
                  </a:schemeClr>
                </a:solidFill>
                <a:latin typeface="Montserrat" pitchFamily="2" charset="77"/>
                <a:sym typeface="Calibri"/>
              </a:rPr>
              <a:t>.</a:t>
            </a:r>
          </a:p>
          <a:p>
            <a:pPr marL="0" marR="0" lvl="0" indent="0" algn="l" rtl="0">
              <a:spcBef>
                <a:spcPts val="0"/>
              </a:spcBef>
              <a:spcAft>
                <a:spcPts val="0"/>
              </a:spcAft>
              <a:buClr>
                <a:srgbClr val="000000"/>
              </a:buClr>
              <a:buSzPts val="1400"/>
              <a:buFont typeface="Arial"/>
              <a:buNone/>
            </a:pPr>
            <a:endParaRPr lang="en" sz="1600"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r>
              <a:rPr lang="en" sz="1600" dirty="0" err="1">
                <a:solidFill>
                  <a:schemeClr val="tx1">
                    <a:lumMod val="50000"/>
                    <a:lumOff val="50000"/>
                  </a:schemeClr>
                </a:solidFill>
                <a:latin typeface="Montserrat" pitchFamily="2" charset="77"/>
                <a:sym typeface="Calibri"/>
              </a:rPr>
              <a:t>Ontwerpen</a:t>
            </a:r>
            <a:r>
              <a:rPr lang="en" sz="1600" dirty="0">
                <a:solidFill>
                  <a:schemeClr val="tx1">
                    <a:lumMod val="50000"/>
                    <a:lumOff val="50000"/>
                  </a:schemeClr>
                </a:solidFill>
                <a:latin typeface="Montserrat" pitchFamily="2" charset="77"/>
                <a:sym typeface="Calibri"/>
              </a:rPr>
              <a:t>.</a:t>
            </a:r>
            <a:endParaRPr sz="1600"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2000"/>
              <a:buFont typeface="Arial"/>
              <a:buNone/>
            </a:pPr>
            <a:endParaRPr sz="1600"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r>
              <a:rPr lang="en" sz="1600" dirty="0" err="1">
                <a:solidFill>
                  <a:schemeClr val="tx1">
                    <a:lumMod val="50000"/>
                    <a:lumOff val="50000"/>
                  </a:schemeClr>
                </a:solidFill>
                <a:latin typeface="Montserrat" pitchFamily="2" charset="77"/>
                <a:sym typeface="Calibri"/>
              </a:rPr>
              <a:t>Presenteren</a:t>
            </a:r>
            <a:r>
              <a:rPr lang="en" sz="1600" dirty="0">
                <a:solidFill>
                  <a:schemeClr val="tx1">
                    <a:lumMod val="50000"/>
                    <a:lumOff val="50000"/>
                  </a:schemeClr>
                </a:solidFill>
                <a:latin typeface="Montserrat" pitchFamily="2" charset="77"/>
                <a:sym typeface="Calibri"/>
              </a:rPr>
              <a:t>.</a:t>
            </a:r>
            <a:endParaRPr sz="1600" dirty="0">
              <a:solidFill>
                <a:schemeClr val="tx1">
                  <a:lumMod val="50000"/>
                  <a:lumOff val="50000"/>
                </a:schemeClr>
              </a:solidFill>
              <a:latin typeface="Montserrat" pitchFamily="2" charset="77"/>
              <a:sym typeface="Calibri"/>
            </a:endParaRPr>
          </a:p>
        </p:txBody>
      </p:sp>
      <p:sp>
        <p:nvSpPr>
          <p:cNvPr id="14" name="Google Shape;88;p5">
            <a:extLst>
              <a:ext uri="{FF2B5EF4-FFF2-40B4-BE49-F238E27FC236}">
                <a16:creationId xmlns:a16="http://schemas.microsoft.com/office/drawing/2014/main" id="{926D8A1F-0E7B-543F-7F57-383A2BEE2125}"/>
              </a:ext>
            </a:extLst>
          </p:cNvPr>
          <p:cNvSpPr txBox="1"/>
          <p:nvPr/>
        </p:nvSpPr>
        <p:spPr>
          <a:xfrm>
            <a:off x="5432070" y="1403152"/>
            <a:ext cx="2339094" cy="2904461"/>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600" dirty="0">
              <a:latin typeface="Montserrat" pitchFamily="2" charset="77"/>
              <a:sym typeface="Calibri"/>
            </a:endParaRPr>
          </a:p>
          <a:p>
            <a:pPr marL="0" marR="0" lvl="0" indent="0" algn="l" rtl="0">
              <a:spcBef>
                <a:spcPts val="0"/>
              </a:spcBef>
              <a:spcAft>
                <a:spcPts val="0"/>
              </a:spcAft>
              <a:buClr>
                <a:srgbClr val="000000"/>
              </a:buClr>
              <a:buSzPts val="1100"/>
              <a:buFont typeface="Arial"/>
              <a:buNone/>
            </a:pPr>
            <a:r>
              <a:rPr lang="en" sz="1600" b="1" dirty="0" err="1">
                <a:solidFill>
                  <a:schemeClr val="tx1">
                    <a:lumMod val="50000"/>
                    <a:lumOff val="50000"/>
                  </a:schemeClr>
                </a:solidFill>
                <a:latin typeface="Montserrat" pitchFamily="2" charset="77"/>
                <a:sym typeface="Calibri"/>
              </a:rPr>
              <a:t>Soort</a:t>
            </a:r>
            <a:r>
              <a:rPr lang="en" sz="1600" b="1" dirty="0">
                <a:solidFill>
                  <a:schemeClr val="tx1">
                    <a:lumMod val="50000"/>
                    <a:lumOff val="50000"/>
                  </a:schemeClr>
                </a:solidFill>
                <a:latin typeface="Montserrat" pitchFamily="2" charset="77"/>
                <a:sym typeface="Calibri"/>
              </a:rPr>
              <a:t> </a:t>
            </a:r>
            <a:r>
              <a:rPr lang="en" sz="1600" b="1" dirty="0" err="1">
                <a:solidFill>
                  <a:schemeClr val="tx1">
                    <a:lumMod val="50000"/>
                    <a:lumOff val="50000"/>
                  </a:schemeClr>
                </a:solidFill>
                <a:latin typeface="Montserrat" pitchFamily="2" charset="77"/>
                <a:sym typeface="Calibri"/>
              </a:rPr>
              <a:t>opdracht</a:t>
            </a:r>
            <a:r>
              <a:rPr lang="en" sz="1600" b="1" dirty="0">
                <a:solidFill>
                  <a:schemeClr val="tx1">
                    <a:lumMod val="50000"/>
                    <a:lumOff val="50000"/>
                  </a:schemeClr>
                </a:solidFill>
                <a:latin typeface="Montserrat" pitchFamily="2" charset="77"/>
                <a:sym typeface="Calibri"/>
              </a:rPr>
              <a:t>.</a:t>
            </a:r>
            <a:endParaRPr sz="1600" b="1"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endParaRPr sz="1600" b="1"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r>
              <a:rPr lang="nl-NL" sz="1600" dirty="0">
                <a:solidFill>
                  <a:schemeClr val="tx1">
                    <a:lumMod val="50000"/>
                    <a:lumOff val="50000"/>
                  </a:schemeClr>
                </a:solidFill>
                <a:latin typeface="Montserrat" pitchFamily="2" charset="77"/>
                <a:sym typeface="Calibri"/>
              </a:rPr>
              <a:t>Kijken.</a:t>
            </a:r>
          </a:p>
          <a:p>
            <a:pPr marL="0" marR="0" lvl="0" indent="0" algn="l" rtl="0">
              <a:spcBef>
                <a:spcPts val="0"/>
              </a:spcBef>
              <a:spcAft>
                <a:spcPts val="0"/>
              </a:spcAft>
              <a:buClr>
                <a:srgbClr val="000000"/>
              </a:buClr>
              <a:buSzPts val="1400"/>
              <a:buFont typeface="Arial"/>
              <a:buNone/>
            </a:pPr>
            <a:endParaRPr lang="nl-NL" sz="1600"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r>
              <a:rPr lang="nl-NL" sz="1600" dirty="0">
                <a:solidFill>
                  <a:schemeClr val="tx1">
                    <a:lumMod val="50000"/>
                    <a:lumOff val="50000"/>
                  </a:schemeClr>
                </a:solidFill>
                <a:latin typeface="Montserrat" pitchFamily="2" charset="77"/>
                <a:sym typeface="Calibri"/>
              </a:rPr>
              <a:t>Luisteren.</a:t>
            </a:r>
          </a:p>
          <a:p>
            <a:pPr marL="0" marR="0" lvl="0" indent="0" algn="l" rtl="0">
              <a:spcBef>
                <a:spcPts val="0"/>
              </a:spcBef>
              <a:spcAft>
                <a:spcPts val="0"/>
              </a:spcAft>
              <a:buClr>
                <a:srgbClr val="000000"/>
              </a:buClr>
              <a:buSzPts val="1400"/>
              <a:buFont typeface="Arial"/>
              <a:buNone/>
            </a:pPr>
            <a:endParaRPr lang="nl-NL" sz="1600"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r>
              <a:rPr lang="nl-NL" sz="1600" dirty="0">
                <a:solidFill>
                  <a:schemeClr val="tx1">
                    <a:lumMod val="50000"/>
                    <a:lumOff val="50000"/>
                  </a:schemeClr>
                </a:solidFill>
                <a:latin typeface="Montserrat" pitchFamily="2" charset="77"/>
                <a:sym typeface="Calibri"/>
              </a:rPr>
              <a:t>Praten.</a:t>
            </a:r>
          </a:p>
          <a:p>
            <a:pPr marL="0" marR="0" lvl="0" indent="0" algn="l" rtl="0">
              <a:spcBef>
                <a:spcPts val="0"/>
              </a:spcBef>
              <a:spcAft>
                <a:spcPts val="0"/>
              </a:spcAft>
              <a:buClr>
                <a:srgbClr val="000000"/>
              </a:buClr>
              <a:buSzPts val="2000"/>
              <a:buFont typeface="Arial"/>
              <a:buNone/>
            </a:pPr>
            <a:endParaRPr lang="nl-NL" sz="1600" dirty="0">
              <a:solidFill>
                <a:schemeClr val="tx1">
                  <a:lumMod val="50000"/>
                  <a:lumOff val="50000"/>
                </a:schemeClr>
              </a:solidFill>
              <a:latin typeface="Montserrat" pitchFamily="2" charset="77"/>
              <a:sym typeface="Calibri"/>
            </a:endParaRPr>
          </a:p>
          <a:p>
            <a:pPr marL="0" marR="0" lvl="0" indent="0" algn="l" rtl="0">
              <a:spcBef>
                <a:spcPts val="0"/>
              </a:spcBef>
              <a:spcAft>
                <a:spcPts val="0"/>
              </a:spcAft>
              <a:buClr>
                <a:srgbClr val="000000"/>
              </a:buClr>
              <a:buSzPts val="1400"/>
              <a:buFont typeface="Arial"/>
              <a:buNone/>
            </a:pPr>
            <a:r>
              <a:rPr lang="nl-NL" sz="1600" dirty="0">
                <a:solidFill>
                  <a:schemeClr val="tx1">
                    <a:lumMod val="50000"/>
                    <a:lumOff val="50000"/>
                  </a:schemeClr>
                </a:solidFill>
                <a:latin typeface="Montserrat" pitchFamily="2" charset="77"/>
                <a:sym typeface="Calibri"/>
              </a:rPr>
              <a:t>Maken.</a:t>
            </a:r>
          </a:p>
          <a:p>
            <a:pPr marL="0" marR="0" lvl="0" indent="0" algn="l" rtl="0">
              <a:lnSpc>
                <a:spcPct val="107916"/>
              </a:lnSpc>
              <a:spcBef>
                <a:spcPts val="0"/>
              </a:spcBef>
              <a:spcAft>
                <a:spcPts val="0"/>
              </a:spcAft>
              <a:buClr>
                <a:srgbClr val="000000"/>
              </a:buClr>
              <a:buSzPts val="1100"/>
              <a:buFont typeface="Arial"/>
              <a:buNone/>
            </a:pPr>
            <a:endParaRPr sz="1400" b="0" i="0" u="none" strike="noStrike" cap="none" dirty="0">
              <a:solidFill>
                <a:srgbClr val="000000"/>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15" name="Google Shape;89;p5">
            <a:extLst>
              <a:ext uri="{FF2B5EF4-FFF2-40B4-BE49-F238E27FC236}">
                <a16:creationId xmlns:a16="http://schemas.microsoft.com/office/drawing/2014/main" id="{773450A2-E162-4B22-C80E-FCFF41F55E4A}"/>
              </a:ext>
            </a:extLst>
          </p:cNvPr>
          <p:cNvPicPr preferRelativeResize="0"/>
          <p:nvPr/>
        </p:nvPicPr>
        <p:blipFill rotWithShape="1">
          <a:blip r:embed="rId19">
            <a:alphaModFix/>
          </a:blip>
          <a:srcRect/>
          <a:stretch/>
        </p:blipFill>
        <p:spPr>
          <a:xfrm>
            <a:off x="1175887" y="1785884"/>
            <a:ext cx="520026" cy="520026"/>
          </a:xfrm>
          <a:prstGeom prst="rect">
            <a:avLst/>
          </a:prstGeom>
          <a:noFill/>
          <a:ln>
            <a:noFill/>
          </a:ln>
        </p:spPr>
      </p:pic>
      <p:pic>
        <p:nvPicPr>
          <p:cNvPr id="18" name="Google Shape;90;p5">
            <a:extLst>
              <a:ext uri="{FF2B5EF4-FFF2-40B4-BE49-F238E27FC236}">
                <a16:creationId xmlns:a16="http://schemas.microsoft.com/office/drawing/2014/main" id="{AFC0EF8A-4009-0AD1-F5C4-0B007D395006}"/>
              </a:ext>
            </a:extLst>
          </p:cNvPr>
          <p:cNvPicPr preferRelativeResize="0"/>
          <p:nvPr/>
        </p:nvPicPr>
        <p:blipFill rotWithShape="1">
          <a:blip r:embed="rId20">
            <a:alphaModFix/>
          </a:blip>
          <a:srcRect l="20393" r="16741"/>
          <a:stretch/>
        </p:blipFill>
        <p:spPr>
          <a:xfrm>
            <a:off x="4887553" y="2769707"/>
            <a:ext cx="551900" cy="499429"/>
          </a:xfrm>
          <a:prstGeom prst="rect">
            <a:avLst/>
          </a:prstGeom>
          <a:noFill/>
          <a:ln>
            <a:noFill/>
          </a:ln>
        </p:spPr>
      </p:pic>
      <p:pic>
        <p:nvPicPr>
          <p:cNvPr id="19" name="Google Shape;91;p5">
            <a:extLst>
              <a:ext uri="{FF2B5EF4-FFF2-40B4-BE49-F238E27FC236}">
                <a16:creationId xmlns:a16="http://schemas.microsoft.com/office/drawing/2014/main" id="{BFE925D6-374E-31F4-6E09-6329E26549F7}"/>
              </a:ext>
            </a:extLst>
          </p:cNvPr>
          <p:cNvPicPr preferRelativeResize="0"/>
          <p:nvPr/>
        </p:nvPicPr>
        <p:blipFill rotWithShape="1">
          <a:blip r:embed="rId21">
            <a:alphaModFix/>
          </a:blip>
          <a:srcRect/>
          <a:stretch/>
        </p:blipFill>
        <p:spPr>
          <a:xfrm>
            <a:off x="4961169" y="3890556"/>
            <a:ext cx="354501" cy="354501"/>
          </a:xfrm>
          <a:prstGeom prst="rect">
            <a:avLst/>
          </a:prstGeom>
          <a:noFill/>
          <a:ln>
            <a:noFill/>
          </a:ln>
        </p:spPr>
      </p:pic>
      <p:sp>
        <p:nvSpPr>
          <p:cNvPr id="20" name="Google Shape;92;p5">
            <a:extLst>
              <a:ext uri="{FF2B5EF4-FFF2-40B4-BE49-F238E27FC236}">
                <a16:creationId xmlns:a16="http://schemas.microsoft.com/office/drawing/2014/main" id="{DA99308B-D206-792F-94E7-E1AEB9DE7FBD}"/>
              </a:ext>
            </a:extLst>
          </p:cNvPr>
          <p:cNvSpPr txBox="1"/>
          <p:nvPr/>
        </p:nvSpPr>
        <p:spPr>
          <a:xfrm>
            <a:off x="5457742" y="3814283"/>
            <a:ext cx="1385400" cy="3711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rgbClr val="000000"/>
              </a:buClr>
              <a:buSzPts val="1400"/>
              <a:buFont typeface="Arial"/>
              <a:buNone/>
            </a:pPr>
            <a:r>
              <a:rPr lang="en" sz="1600" dirty="0" err="1">
                <a:solidFill>
                  <a:schemeClr val="tx1">
                    <a:lumMod val="50000"/>
                    <a:lumOff val="50000"/>
                  </a:schemeClr>
                </a:solidFill>
                <a:latin typeface="Montserrat" pitchFamily="2" charset="77"/>
                <a:ea typeface="Calibri"/>
                <a:cs typeface="Calibri"/>
                <a:sym typeface="Calibri"/>
              </a:rPr>
              <a:t>I</a:t>
            </a:r>
            <a:r>
              <a:rPr lang="en" sz="1600" b="0" i="0" u="none" strike="noStrike" cap="none" dirty="0" err="1">
                <a:solidFill>
                  <a:schemeClr val="tx1">
                    <a:lumMod val="50000"/>
                    <a:lumOff val="50000"/>
                  </a:schemeClr>
                </a:solidFill>
                <a:latin typeface="Montserrat" pitchFamily="2" charset="77"/>
                <a:ea typeface="Calibri"/>
                <a:cs typeface="Calibri"/>
                <a:sym typeface="Calibri"/>
              </a:rPr>
              <a:t>nformatie</a:t>
            </a:r>
            <a:r>
              <a:rPr lang="en" sz="1600" b="0" i="0" u="none" strike="noStrike" cap="none" dirty="0">
                <a:solidFill>
                  <a:schemeClr val="tx1">
                    <a:lumMod val="50000"/>
                    <a:lumOff val="50000"/>
                  </a:schemeClr>
                </a:solidFill>
                <a:latin typeface="Montserrat" pitchFamily="2" charset="77"/>
                <a:ea typeface="Calibri"/>
                <a:cs typeface="Calibri"/>
                <a:sym typeface="Calibri"/>
              </a:rPr>
              <a:t>.</a:t>
            </a:r>
            <a:endParaRPr sz="1600" b="0" i="0" u="none" strike="noStrike" cap="none" dirty="0">
              <a:solidFill>
                <a:schemeClr val="tx1">
                  <a:lumMod val="50000"/>
                  <a:lumOff val="50000"/>
                </a:schemeClr>
              </a:solidFill>
              <a:latin typeface="Montserrat" pitchFamily="2" charset="77"/>
              <a:ea typeface="Arial"/>
              <a:cs typeface="Arial"/>
              <a:sym typeface="Arial"/>
            </a:endParaRPr>
          </a:p>
        </p:txBody>
      </p:sp>
      <p:pic>
        <p:nvPicPr>
          <p:cNvPr id="21" name="Google Shape;91;p5">
            <a:extLst>
              <a:ext uri="{FF2B5EF4-FFF2-40B4-BE49-F238E27FC236}">
                <a16:creationId xmlns:a16="http://schemas.microsoft.com/office/drawing/2014/main" id="{02399D64-E9E0-C36B-9423-F23628E8CDC1}"/>
              </a:ext>
            </a:extLst>
          </p:cNvPr>
          <p:cNvPicPr preferRelativeResize="0"/>
          <p:nvPr/>
        </p:nvPicPr>
        <p:blipFill rotWithShape="1">
          <a:blip r:embed="rId21">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extLst>
      <p:ext uri="{BB962C8B-B14F-4D97-AF65-F5344CB8AC3E}">
        <p14:creationId xmlns:p14="http://schemas.microsoft.com/office/powerpoint/2010/main" val="375832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otermuziek.psd"/>
          <p:cNvPicPr>
            <a:picLocks noChangeAspect="1"/>
          </p:cNvPicPr>
          <p:nvPr/>
        </p:nvPicPr>
        <p:blipFill>
          <a:blip r:embed="rId3"/>
          <a:stretch>
            <a:fillRect/>
          </a:stretch>
        </p:blipFill>
        <p:spPr>
          <a:xfrm>
            <a:off x="0" y="4686871"/>
            <a:ext cx="9144000" cy="479639"/>
          </a:xfrm>
          <a:prstGeom prst="rect">
            <a:avLst/>
          </a:prstGeom>
        </p:spPr>
      </p:pic>
      <p:pic>
        <p:nvPicPr>
          <p:cNvPr id="2" name="Afbeelding 1" descr="Afbeelding met persoon, kleding, computer, Menselijk gezicht&#10;&#10;Automatisch gegenereerde beschrijving">
            <a:extLst>
              <a:ext uri="{FF2B5EF4-FFF2-40B4-BE49-F238E27FC236}">
                <a16:creationId xmlns:a16="http://schemas.microsoft.com/office/drawing/2014/main" id="{06B7EDB3-D9ED-9DA0-1243-FE8B29DBE125}"/>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2281" y="0"/>
            <a:ext cx="9141720" cy="4440475"/>
          </a:xfrm>
          <a:prstGeom prst="rect">
            <a:avLst/>
          </a:prstGeom>
        </p:spPr>
      </p:pic>
      <p:pic>
        <p:nvPicPr>
          <p:cNvPr id="6" name="Afbeelding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0"/>
            <a:ext cx="4572000" cy="4449057"/>
          </a:xfrm>
          <a:prstGeom prst="rect">
            <a:avLst/>
          </a:prstGeom>
        </p:spPr>
      </p:pic>
      <p:pic>
        <p:nvPicPr>
          <p:cNvPr id="12" name="Afbeelding 11" descr="OranjeLoseOnderdelen80%.png"/>
          <p:cNvPicPr>
            <a:picLocks noChangeAspect="1"/>
          </p:cNvPicPr>
          <p:nvPr/>
        </p:nvPicPr>
        <p:blipFill>
          <a:blip r:embed="rId8"/>
          <a:stretch>
            <a:fillRect/>
          </a:stretch>
        </p:blipFill>
        <p:spPr>
          <a:xfrm>
            <a:off x="4658574" y="2495549"/>
            <a:ext cx="3113826" cy="1473976"/>
          </a:xfrm>
          <a:prstGeom prst="rect">
            <a:avLst/>
          </a:prstGeom>
        </p:spPr>
      </p:pic>
      <p:pic>
        <p:nvPicPr>
          <p:cNvPr id="11" name="Afbeelding 10" descr="OranjeLogo80%.png"/>
          <p:cNvPicPr>
            <a:picLocks noChangeAspect="1"/>
          </p:cNvPicPr>
          <p:nvPr/>
        </p:nvPicPr>
        <p:blipFill>
          <a:blip r:embed="rId9"/>
          <a:stretch>
            <a:fillRect/>
          </a:stretch>
        </p:blipFill>
        <p:spPr>
          <a:xfrm>
            <a:off x="7086600" y="361950"/>
            <a:ext cx="1752600" cy="829618"/>
          </a:xfrm>
          <a:prstGeom prst="rect">
            <a:avLst/>
          </a:prstGeom>
        </p:spPr>
      </p:pic>
      <p:pic>
        <p:nvPicPr>
          <p:cNvPr id="14" name="Afbeelding 13" descr="NootWit.png"/>
          <p:cNvPicPr>
            <a:picLocks noChangeAspect="1"/>
          </p:cNvPicPr>
          <p:nvPr/>
        </p:nvPicPr>
        <p:blipFill>
          <a:blip r:embed="rId10"/>
          <a:stretch>
            <a:fillRect/>
          </a:stretch>
        </p:blipFill>
        <p:spPr>
          <a:xfrm>
            <a:off x="565489" y="437776"/>
            <a:ext cx="806111" cy="1160042"/>
          </a:xfrm>
          <a:prstGeom prst="rect">
            <a:avLst/>
          </a:prstGeom>
        </p:spPr>
      </p:pic>
      <p:sp>
        <p:nvSpPr>
          <p:cNvPr id="4" name="TextBox 1">
            <a:extLst>
              <a:ext uri="{FF2B5EF4-FFF2-40B4-BE49-F238E27FC236}">
                <a16:creationId xmlns:a16="http://schemas.microsoft.com/office/drawing/2014/main" id="{0EC057E5-99A2-0758-57BD-5BDA0742434B}"/>
              </a:ext>
            </a:extLst>
          </p:cNvPr>
          <p:cNvSpPr txBox="1"/>
          <p:nvPr/>
        </p:nvSpPr>
        <p:spPr>
          <a:xfrm>
            <a:off x="1458174" y="787851"/>
            <a:ext cx="2105063" cy="769441"/>
          </a:xfrm>
          <a:prstGeom prst="rect">
            <a:avLst/>
          </a:prstGeom>
          <a:noFill/>
        </p:spPr>
        <p:txBody>
          <a:bodyPr wrap="none" rtlCol="0">
            <a:spAutoFit/>
          </a:bodyPr>
          <a:lstStyle/>
          <a:p>
            <a:r>
              <a:rPr lang="nl-NL" sz="4400" b="1">
                <a:solidFill>
                  <a:schemeClr val="bg1"/>
                </a:solidFill>
                <a:latin typeface="Comfortaa" panose="020F0603070200060003" pitchFamily="34" charset="0"/>
                <a:ea typeface="+mn-lt"/>
                <a:cs typeface="+mn-lt"/>
              </a:rPr>
              <a:t>Muziek</a:t>
            </a:r>
            <a:endParaRPr lang="en-NL" sz="4400" b="1">
              <a:solidFill>
                <a:schemeClr val="bg1"/>
              </a:solidFill>
            </a:endParaRPr>
          </a:p>
        </p:txBody>
      </p:sp>
      <p:sp>
        <p:nvSpPr>
          <p:cNvPr id="3" name="TextBox 1">
            <a:extLst>
              <a:ext uri="{FF2B5EF4-FFF2-40B4-BE49-F238E27FC236}">
                <a16:creationId xmlns:a16="http://schemas.microsoft.com/office/drawing/2014/main" id="{2445E42C-ED1C-8B42-27E6-09E5190253AE}"/>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extLst>
      <p:ext uri="{BB962C8B-B14F-4D97-AF65-F5344CB8AC3E}">
        <p14:creationId xmlns:p14="http://schemas.microsoft.com/office/powerpoint/2010/main" val="320398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otermuziek.psd"/>
          <p:cNvPicPr>
            <a:picLocks noChangeAspect="1"/>
          </p:cNvPicPr>
          <p:nvPr/>
        </p:nvPicPr>
        <p:blipFill>
          <a:blip r:embed="rId3"/>
          <a:stretch>
            <a:fillRect/>
          </a:stretch>
        </p:blipFill>
        <p:spPr>
          <a:xfrm>
            <a:off x="0" y="4569269"/>
            <a:ext cx="9144000" cy="479639"/>
          </a:xfrm>
          <a:prstGeom prst="rect">
            <a:avLst/>
          </a:prstGeom>
        </p:spPr>
      </p:pic>
      <p:pic>
        <p:nvPicPr>
          <p:cNvPr id="2" name="Afbeelding 1" descr="Afbeelding met persoon, kleding, computer, Menselijk gezicht&#10;&#10;Automatisch gegenereerde beschrijving">
            <a:extLst>
              <a:ext uri="{FF2B5EF4-FFF2-40B4-BE49-F238E27FC236}">
                <a16:creationId xmlns:a16="http://schemas.microsoft.com/office/drawing/2014/main" id="{06B7EDB3-D9ED-9DA0-1243-FE8B29DBE125}"/>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2281" y="0"/>
            <a:ext cx="9141720" cy="4440475"/>
          </a:xfrm>
          <a:prstGeom prst="rect">
            <a:avLst/>
          </a:prstGeom>
        </p:spPr>
      </p:pic>
      <p:pic>
        <p:nvPicPr>
          <p:cNvPr id="6" name="Afbeelding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0"/>
            <a:ext cx="4572000" cy="4449057"/>
          </a:xfrm>
          <a:prstGeom prst="rect">
            <a:avLst/>
          </a:prstGeom>
        </p:spPr>
      </p:pic>
      <p:pic>
        <p:nvPicPr>
          <p:cNvPr id="12" name="Afbeelding 11" descr="OranjeLoseOnderdelen80%.png"/>
          <p:cNvPicPr>
            <a:picLocks noChangeAspect="1"/>
          </p:cNvPicPr>
          <p:nvPr/>
        </p:nvPicPr>
        <p:blipFill>
          <a:blip r:embed="rId8"/>
          <a:stretch>
            <a:fillRect/>
          </a:stretch>
        </p:blipFill>
        <p:spPr>
          <a:xfrm>
            <a:off x="4658574" y="2495549"/>
            <a:ext cx="3113826" cy="1473976"/>
          </a:xfrm>
          <a:prstGeom prst="rect">
            <a:avLst/>
          </a:prstGeom>
        </p:spPr>
      </p:pic>
      <p:pic>
        <p:nvPicPr>
          <p:cNvPr id="11" name="Afbeelding 10" descr="OranjeLogo80%.png"/>
          <p:cNvPicPr>
            <a:picLocks noChangeAspect="1"/>
          </p:cNvPicPr>
          <p:nvPr/>
        </p:nvPicPr>
        <p:blipFill>
          <a:blip r:embed="rId9"/>
          <a:stretch>
            <a:fillRect/>
          </a:stretch>
        </p:blipFill>
        <p:spPr>
          <a:xfrm>
            <a:off x="7086600" y="361950"/>
            <a:ext cx="1752600" cy="829618"/>
          </a:xfrm>
          <a:prstGeom prst="rect">
            <a:avLst/>
          </a:prstGeom>
        </p:spPr>
      </p:pic>
      <p:pic>
        <p:nvPicPr>
          <p:cNvPr id="14" name="Afbeelding 13" descr="NootWit.png"/>
          <p:cNvPicPr>
            <a:picLocks noChangeAspect="1"/>
          </p:cNvPicPr>
          <p:nvPr/>
        </p:nvPicPr>
        <p:blipFill>
          <a:blip r:embed="rId10"/>
          <a:stretch>
            <a:fillRect/>
          </a:stretch>
        </p:blipFill>
        <p:spPr>
          <a:xfrm>
            <a:off x="565489" y="437776"/>
            <a:ext cx="806111" cy="1160042"/>
          </a:xfrm>
          <a:prstGeom prst="rect">
            <a:avLst/>
          </a:prstGeom>
        </p:spPr>
      </p:pic>
      <p:sp>
        <p:nvSpPr>
          <p:cNvPr id="3" name="Tekstvak 2">
            <a:extLst>
              <a:ext uri="{FF2B5EF4-FFF2-40B4-BE49-F238E27FC236}">
                <a16:creationId xmlns:a16="http://schemas.microsoft.com/office/drawing/2014/main" id="{3FA398E2-4A7E-6249-0C60-AD6A9DB20A1B}"/>
              </a:ext>
            </a:extLst>
          </p:cNvPr>
          <p:cNvSpPr txBox="1"/>
          <p:nvPr/>
        </p:nvSpPr>
        <p:spPr>
          <a:xfrm>
            <a:off x="1458174" y="1854651"/>
            <a:ext cx="4593180" cy="707886"/>
          </a:xfrm>
          <a:prstGeom prst="rect">
            <a:avLst/>
          </a:prstGeom>
          <a:noFill/>
        </p:spPr>
        <p:txBody>
          <a:bodyPr wrap="none" lIns="91440" tIns="45720" rIns="91440" bIns="45720" rtlCol="0" anchor="t">
            <a:spAutoFit/>
          </a:bodyPr>
          <a:lstStyle/>
          <a:p>
            <a:r>
              <a:rPr lang="nl-NL" sz="4000" dirty="0">
                <a:solidFill>
                  <a:schemeClr val="bg1"/>
                </a:solidFill>
                <a:latin typeface="Comfortaa" panose="020F0603070200060003" pitchFamily="34" charset="0"/>
                <a:ea typeface="+mn-lt"/>
                <a:cs typeface="+mn-lt"/>
              </a:rPr>
              <a:t>Klinkende flessen.</a:t>
            </a:r>
            <a:endParaRPr lang="en-US" dirty="0">
              <a:solidFill>
                <a:schemeClr val="bg1"/>
              </a:solidFill>
              <a:latin typeface="Comfortaa" panose="020F0603070200060003" pitchFamily="34" charset="0"/>
            </a:endParaRPr>
          </a:p>
        </p:txBody>
      </p:sp>
      <p:sp>
        <p:nvSpPr>
          <p:cNvPr id="4" name="TextBox 1">
            <a:extLst>
              <a:ext uri="{FF2B5EF4-FFF2-40B4-BE49-F238E27FC236}">
                <a16:creationId xmlns:a16="http://schemas.microsoft.com/office/drawing/2014/main" id="{0EC057E5-99A2-0758-57BD-5BDA0742434B}"/>
              </a:ext>
            </a:extLst>
          </p:cNvPr>
          <p:cNvSpPr txBox="1"/>
          <p:nvPr/>
        </p:nvSpPr>
        <p:spPr>
          <a:xfrm>
            <a:off x="1458174" y="787851"/>
            <a:ext cx="1916294" cy="769441"/>
          </a:xfrm>
          <a:prstGeom prst="rect">
            <a:avLst/>
          </a:prstGeom>
          <a:noFill/>
        </p:spPr>
        <p:txBody>
          <a:bodyPr wrap="none" rtlCol="0">
            <a:spAutoFit/>
          </a:bodyPr>
          <a:lstStyle/>
          <a:p>
            <a:r>
              <a:rPr lang="nl-NL" sz="4400" b="1" dirty="0">
                <a:solidFill>
                  <a:schemeClr val="bg1"/>
                </a:solidFill>
                <a:latin typeface="Comfortaa" panose="020F0603070200060003" pitchFamily="34" charset="0"/>
                <a:ea typeface="+mn-lt"/>
                <a:cs typeface="+mn-lt"/>
              </a:rPr>
              <a:t>Les 4.1</a:t>
            </a:r>
            <a:endParaRPr lang="en-NL" sz="4400" b="1">
              <a:solidFill>
                <a:schemeClr val="bg1"/>
              </a:solidFill>
            </a:endParaRPr>
          </a:p>
        </p:txBody>
      </p:sp>
      <p:sp>
        <p:nvSpPr>
          <p:cNvPr id="5" name="TextBox 1">
            <a:extLst>
              <a:ext uri="{FF2B5EF4-FFF2-40B4-BE49-F238E27FC236}">
                <a16:creationId xmlns:a16="http://schemas.microsoft.com/office/drawing/2014/main" id="{7CE8FAEE-FBE4-AD61-15D1-E511B2C2865E}"/>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extLst>
      <p:ext uri="{BB962C8B-B14F-4D97-AF65-F5344CB8AC3E}">
        <p14:creationId xmlns:p14="http://schemas.microsoft.com/office/powerpoint/2010/main" val="223785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3643"/>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4"/>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5"/>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6"/>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7"/>
          <a:stretch>
            <a:fillRect/>
          </a:stretch>
        </p:blipFill>
        <p:spPr>
          <a:xfrm>
            <a:off x="0" y="4542303"/>
            <a:ext cx="9144000" cy="479639"/>
          </a:xfrm>
          <a:prstGeom prst="rect">
            <a:avLst/>
          </a:prstGeom>
        </p:spPr>
      </p:pic>
      <p:sp>
        <p:nvSpPr>
          <p:cNvPr id="3" name="Google Shape;231;p36">
            <a:extLst>
              <a:ext uri="{FF2B5EF4-FFF2-40B4-BE49-F238E27FC236}">
                <a16:creationId xmlns:a16="http://schemas.microsoft.com/office/drawing/2014/main" id="{2885D23B-435C-CDC9-3A59-4C01E8C271AE}"/>
              </a:ext>
            </a:extLst>
          </p:cNvPr>
          <p:cNvSpPr txBox="1">
            <a:spLocks noGrp="1"/>
          </p:cNvSpPr>
          <p:nvPr>
            <p:ph type="title"/>
          </p:nvPr>
        </p:nvSpPr>
        <p:spPr>
          <a:xfrm>
            <a:off x="1446681" y="258359"/>
            <a:ext cx="8832300" cy="100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err="1">
                <a:solidFill>
                  <a:schemeClr val="bg1"/>
                </a:solidFill>
                <a:latin typeface="Montserrat" pitchFamily="2" charset="77"/>
                <a:ea typeface="Calibri"/>
                <a:cs typeface="Calibri"/>
                <a:sym typeface="Calibri"/>
              </a:rPr>
              <a:t>Flessenmuziek</a:t>
            </a:r>
            <a:r>
              <a:rPr lang="en" sz="2400" b="1" dirty="0">
                <a:solidFill>
                  <a:schemeClr val="bg1"/>
                </a:solidFill>
                <a:latin typeface="Montserrat" pitchFamily="2" charset="77"/>
                <a:ea typeface="Calibri"/>
                <a:cs typeface="Calibri"/>
                <a:sym typeface="Calibri"/>
              </a:rPr>
              <a:t> van Dan Mace </a:t>
            </a:r>
            <a:r>
              <a:rPr lang="en" sz="2400" dirty="0">
                <a:solidFill>
                  <a:schemeClr val="bg1"/>
                </a:solidFill>
                <a:latin typeface="Montserrat" pitchFamily="2" charset="77"/>
                <a:ea typeface="Calibri"/>
                <a:cs typeface="Calibri"/>
                <a:sym typeface="Calibri"/>
              </a:rPr>
              <a:t>(10 </a:t>
            </a:r>
            <a:r>
              <a:rPr lang="en" sz="2400" dirty="0" err="1">
                <a:solidFill>
                  <a:schemeClr val="bg1"/>
                </a:solidFill>
                <a:latin typeface="Montserrat" pitchFamily="2" charset="77"/>
                <a:ea typeface="Calibri"/>
                <a:cs typeface="Calibri"/>
                <a:sym typeface="Calibri"/>
              </a:rPr>
              <a:t>minuten</a:t>
            </a:r>
            <a:r>
              <a:rPr lang="en" sz="2400" dirty="0">
                <a:solidFill>
                  <a:schemeClr val="bg1"/>
                </a:solidFill>
                <a:latin typeface="Montserrat" pitchFamily="2" charset="77"/>
                <a:ea typeface="Calibri"/>
                <a:cs typeface="Calibri"/>
                <a:sym typeface="Calibri"/>
              </a:rPr>
              <a:t>)</a:t>
            </a:r>
            <a:endParaRPr sz="2400" dirty="0">
              <a:solidFill>
                <a:schemeClr val="bg1"/>
              </a:solidFill>
              <a:latin typeface="Montserrat" pitchFamily="2" charset="77"/>
              <a:ea typeface="Calibri"/>
              <a:cs typeface="Calibri"/>
              <a:sym typeface="Calibri"/>
            </a:endParaRPr>
          </a:p>
        </p:txBody>
      </p:sp>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446681" y="776759"/>
            <a:ext cx="7517807"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Bef>
                <a:spcPts val="0"/>
              </a:spcBef>
              <a:buSzPts val="1800"/>
              <a:buNone/>
            </a:pPr>
            <a:r>
              <a:rPr lang="nl-NL" sz="1600" dirty="0">
                <a:solidFill>
                  <a:schemeClr val="bg1"/>
                </a:solidFill>
                <a:latin typeface="Montserrat" pitchFamily="2" charset="77"/>
                <a:ea typeface="Calibri"/>
                <a:cs typeface="Calibri"/>
                <a:sym typeface="Calibri"/>
              </a:rPr>
              <a:t>Bekijk met de leerlingen de video van </a:t>
            </a:r>
            <a:r>
              <a:rPr lang="nl-NL" sz="1600" u="sng" dirty="0">
                <a:solidFill>
                  <a:schemeClr val="bg1"/>
                </a:solidFill>
                <a:latin typeface="Montserrat" pitchFamily="2" charset="77"/>
                <a:ea typeface="Calibri"/>
                <a:cs typeface="Calibri"/>
                <a:sym typeface="Calibri"/>
                <a:hlinkClick r:id="rId8">
                  <a:extLst>
                    <a:ext uri="{A12FA001-AC4F-418D-AE19-62706E023703}">
                      <ahyp:hlinkClr xmlns:ahyp="http://schemas.microsoft.com/office/drawing/2018/hyperlinkcolor" val="tx"/>
                    </a:ext>
                  </a:extLst>
                </a:hlinkClick>
              </a:rPr>
              <a:t>Dan Mace: Tones and I</a:t>
            </a:r>
            <a:r>
              <a:rPr lang="nl-NL" sz="1600" dirty="0">
                <a:solidFill>
                  <a:schemeClr val="bg1"/>
                </a:solidFill>
                <a:latin typeface="Montserrat" pitchFamily="2" charset="77"/>
                <a:ea typeface="Calibri"/>
                <a:cs typeface="Calibri"/>
                <a:sym typeface="Calibri"/>
              </a:rPr>
              <a:t> vanaf 0:17.</a:t>
            </a:r>
          </a:p>
          <a:p>
            <a:pPr marL="0" indent="0">
              <a:lnSpc>
                <a:spcPct val="115000"/>
              </a:lnSpc>
              <a:spcBef>
                <a:spcPts val="0"/>
              </a:spcBef>
              <a:buSzPts val="1800"/>
              <a:buNone/>
            </a:pPr>
            <a:r>
              <a:rPr lang="nl-NL" sz="1600" dirty="0">
                <a:solidFill>
                  <a:schemeClr val="bg1"/>
                </a:solidFill>
                <a:latin typeface="Montserrat" pitchFamily="2" charset="77"/>
                <a:ea typeface="Calibri"/>
                <a:cs typeface="Calibri"/>
                <a:sym typeface="Calibri"/>
                <a:hlinkClick r:id="rId9">
                  <a:extLst>
                    <a:ext uri="{A12FA001-AC4F-418D-AE19-62706E023703}">
                      <ahyp:hlinkClr xmlns:ahyp="http://schemas.microsoft.com/office/drawing/2018/hyperlinkcolor" val="tx"/>
                    </a:ext>
                  </a:extLst>
                </a:hlinkClick>
              </a:rPr>
              <a:t>https://www.youtube.com/watch?v=jCwM2p1x6mg</a:t>
            </a:r>
            <a:endParaRPr lang="nl-NL" sz="1600" dirty="0">
              <a:solidFill>
                <a:schemeClr val="bg1"/>
              </a:solidFill>
              <a:latin typeface="Montserrat" pitchFamily="2" charset="77"/>
              <a:ea typeface="Calibri"/>
              <a:cs typeface="Calibri"/>
              <a:sym typeface="Calibri"/>
            </a:endParaRPr>
          </a:p>
          <a:p>
            <a:pPr marL="0" indent="0">
              <a:lnSpc>
                <a:spcPct val="115000"/>
              </a:lnSpc>
              <a:spcBef>
                <a:spcPts val="0"/>
              </a:spcBef>
              <a:buSzPts val="1800"/>
              <a:buNone/>
            </a:pPr>
            <a:endParaRPr lang="nl-NL" sz="1600" dirty="0">
              <a:solidFill>
                <a:schemeClr val="bg1"/>
              </a:solidFill>
              <a:latin typeface="Montserrat" pitchFamily="2" charset="77"/>
              <a:ea typeface="Calibri"/>
              <a:cs typeface="Calibri"/>
              <a:sym typeface="Calibri"/>
            </a:endParaRPr>
          </a:p>
          <a:p>
            <a:pPr marL="0" lvl="0" indent="0" algn="l" rtl="0">
              <a:lnSpc>
                <a:spcPct val="115000"/>
              </a:lnSpc>
              <a:spcBef>
                <a:spcPts val="0"/>
              </a:spcBef>
              <a:spcAft>
                <a:spcPts val="0"/>
              </a:spcAft>
              <a:buSzPts val="1800"/>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5" name="Rechthoek 4">
            <a:extLst>
              <a:ext uri="{FF2B5EF4-FFF2-40B4-BE49-F238E27FC236}">
                <a16:creationId xmlns:a16="http://schemas.microsoft.com/office/drawing/2014/main" id="{334B808C-A730-AC3C-9323-2E1CA64FB8D7}"/>
              </a:ext>
            </a:extLst>
          </p:cNvPr>
          <p:cNvSpPr/>
          <p:nvPr/>
        </p:nvSpPr>
        <p:spPr>
          <a:xfrm>
            <a:off x="597097" y="1922714"/>
            <a:ext cx="3456384" cy="2161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6" name="Onlinemedia 5" descr="TONES AND I  - DANCE MONKEY (GLASS BOTTLE COVER)">
            <a:hlinkClick r:id="" action="ppaction://media"/>
            <a:extLst>
              <a:ext uri="{FF2B5EF4-FFF2-40B4-BE49-F238E27FC236}">
                <a16:creationId xmlns:a16="http://schemas.microsoft.com/office/drawing/2014/main" id="{47335CBC-8583-667E-3B43-B409869A39BC}"/>
              </a:ext>
            </a:extLst>
          </p:cNvPr>
          <p:cNvPicPr>
            <a:picLocks noRot="1" noChangeAspect="1"/>
          </p:cNvPicPr>
          <p:nvPr>
            <a:videoFile r:link="rId1"/>
          </p:nvPr>
        </p:nvPicPr>
        <p:blipFill>
          <a:blip r:embed="rId10"/>
          <a:stretch>
            <a:fillRect/>
          </a:stretch>
        </p:blipFill>
        <p:spPr>
          <a:xfrm>
            <a:off x="917739" y="2208000"/>
            <a:ext cx="2815101" cy="1590532"/>
          </a:xfrm>
          <a:prstGeom prst="rect">
            <a:avLst/>
          </a:prstGeom>
        </p:spPr>
      </p:pic>
      <p:sp>
        <p:nvSpPr>
          <p:cNvPr id="7" name="Rechthoek 6">
            <a:extLst>
              <a:ext uri="{FF2B5EF4-FFF2-40B4-BE49-F238E27FC236}">
                <a16:creationId xmlns:a16="http://schemas.microsoft.com/office/drawing/2014/main" id="{C28557AA-E6D1-763C-DAF8-02E4D789BFEE}"/>
              </a:ext>
            </a:extLst>
          </p:cNvPr>
          <p:cNvSpPr/>
          <p:nvPr/>
        </p:nvSpPr>
        <p:spPr>
          <a:xfrm>
            <a:off x="5166551" y="1922714"/>
            <a:ext cx="3456384" cy="2161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0" indent="0" algn="l" rtl="0">
              <a:spcBef>
                <a:spcPts val="0"/>
              </a:spcBef>
              <a:spcAft>
                <a:spcPts val="0"/>
              </a:spcAft>
              <a:buNone/>
            </a:pPr>
            <a:r>
              <a:rPr lang="nl-NL" sz="1100" b="1" dirty="0">
                <a:solidFill>
                  <a:schemeClr val="bg1"/>
                </a:solidFill>
                <a:latin typeface="Montserrat" pitchFamily="2" charset="77"/>
                <a:ea typeface="Calibri"/>
                <a:cs typeface="Calibri"/>
                <a:sym typeface="Calibri"/>
              </a:rPr>
              <a:t>Dan </a:t>
            </a:r>
            <a:r>
              <a:rPr lang="nl-NL" sz="1100" b="1" dirty="0" err="1">
                <a:solidFill>
                  <a:schemeClr val="bg1"/>
                </a:solidFill>
                <a:latin typeface="Montserrat" pitchFamily="2" charset="77"/>
                <a:ea typeface="Calibri"/>
                <a:cs typeface="Calibri"/>
                <a:sym typeface="Calibri"/>
              </a:rPr>
              <a:t>Mace</a:t>
            </a:r>
            <a:r>
              <a:rPr lang="nl-NL" sz="1100" dirty="0">
                <a:solidFill>
                  <a:schemeClr val="bg1"/>
                </a:solidFill>
                <a:latin typeface="Montserrat" pitchFamily="2" charset="77"/>
                <a:ea typeface="Calibri"/>
                <a:cs typeface="Calibri"/>
                <a:sym typeface="Calibri"/>
              </a:rPr>
              <a:t> is een geluidskunstenaar. In zijn geluidsstudio zoekt hij naar geluiden en muziek die je kan maken met stenen, bananen en haarbandjes. Met flessen heeft hij het liedje 'Dance </a:t>
            </a:r>
            <a:r>
              <a:rPr lang="nl-NL" sz="1100" dirty="0" err="1">
                <a:solidFill>
                  <a:schemeClr val="bg1"/>
                </a:solidFill>
                <a:latin typeface="Montserrat" pitchFamily="2" charset="77"/>
                <a:ea typeface="Calibri"/>
                <a:cs typeface="Calibri"/>
                <a:sym typeface="Calibri"/>
              </a:rPr>
              <a:t>Monkey</a:t>
            </a:r>
            <a:r>
              <a:rPr lang="nl-NL" sz="1100" dirty="0">
                <a:solidFill>
                  <a:schemeClr val="bg1"/>
                </a:solidFill>
                <a:latin typeface="Montserrat" pitchFamily="2" charset="77"/>
                <a:ea typeface="Calibri"/>
                <a:cs typeface="Calibri"/>
                <a:sym typeface="Calibri"/>
              </a:rPr>
              <a:t>' van ‘</a:t>
            </a:r>
            <a:r>
              <a:rPr lang="nl-NL" sz="1100" dirty="0" err="1">
                <a:solidFill>
                  <a:schemeClr val="bg1"/>
                </a:solidFill>
                <a:latin typeface="Montserrat" pitchFamily="2" charset="77"/>
                <a:ea typeface="Calibri"/>
                <a:cs typeface="Calibri"/>
                <a:sym typeface="Calibri"/>
              </a:rPr>
              <a:t>Tones</a:t>
            </a:r>
            <a:r>
              <a:rPr lang="nl-NL" sz="1100" dirty="0">
                <a:solidFill>
                  <a:schemeClr val="bg1"/>
                </a:solidFill>
                <a:latin typeface="Montserrat" pitchFamily="2" charset="77"/>
                <a:ea typeface="Calibri"/>
                <a:cs typeface="Calibri"/>
                <a:sym typeface="Calibri"/>
              </a:rPr>
              <a:t> </a:t>
            </a:r>
            <a:r>
              <a:rPr lang="nl-NL" sz="1100" dirty="0" err="1">
                <a:solidFill>
                  <a:schemeClr val="bg1"/>
                </a:solidFill>
                <a:latin typeface="Montserrat" pitchFamily="2" charset="77"/>
                <a:ea typeface="Calibri"/>
                <a:cs typeface="Calibri"/>
                <a:sym typeface="Calibri"/>
              </a:rPr>
              <a:t>and</a:t>
            </a:r>
            <a:r>
              <a:rPr lang="nl-NL" sz="1100" dirty="0">
                <a:solidFill>
                  <a:schemeClr val="bg1"/>
                </a:solidFill>
                <a:latin typeface="Montserrat" pitchFamily="2" charset="77"/>
                <a:ea typeface="Calibri"/>
                <a:cs typeface="Calibri"/>
                <a:sym typeface="Calibri"/>
              </a:rPr>
              <a:t> I’ nagespeeld. De muziek in het filmpje van Dan </a:t>
            </a:r>
            <a:r>
              <a:rPr lang="nl-NL" sz="1100" dirty="0" err="1">
                <a:solidFill>
                  <a:schemeClr val="bg1"/>
                </a:solidFill>
                <a:latin typeface="Montserrat" pitchFamily="2" charset="77"/>
                <a:ea typeface="Calibri"/>
                <a:cs typeface="Calibri"/>
                <a:sym typeface="Calibri"/>
              </a:rPr>
              <a:t>Mace</a:t>
            </a:r>
            <a:r>
              <a:rPr lang="nl-NL" sz="1100" dirty="0">
                <a:solidFill>
                  <a:schemeClr val="bg1"/>
                </a:solidFill>
                <a:latin typeface="Montserrat" pitchFamily="2" charset="77"/>
                <a:ea typeface="Calibri"/>
                <a:cs typeface="Calibri"/>
                <a:sym typeface="Calibri"/>
              </a:rPr>
              <a:t> is </a:t>
            </a:r>
            <a:r>
              <a:rPr lang="nl-NL" sz="1100" dirty="0" err="1">
                <a:solidFill>
                  <a:schemeClr val="bg1"/>
                </a:solidFill>
                <a:latin typeface="Montserrat" pitchFamily="2" charset="77"/>
                <a:ea typeface="Calibri"/>
                <a:cs typeface="Calibri"/>
                <a:sym typeface="Calibri"/>
              </a:rPr>
              <a:t>nabewerkt</a:t>
            </a:r>
            <a:r>
              <a:rPr lang="nl-NL" sz="1100" dirty="0">
                <a:solidFill>
                  <a:schemeClr val="bg1"/>
                </a:solidFill>
                <a:latin typeface="Montserrat" pitchFamily="2" charset="77"/>
                <a:ea typeface="Calibri"/>
                <a:cs typeface="Calibri"/>
                <a:sym typeface="Calibri"/>
              </a:rPr>
              <a:t> met de computer. De geluiden die hij heeft opgenomen, heeft hij in de computer gezet en er een muziekstuk mee gemaakt. Dit gaan de leerlingen niet doen. Zij zullen zich concentreren op het maken van muzikale geluiden met zelfgemaakte luchtinstrumenten.  </a:t>
            </a:r>
          </a:p>
        </p:txBody>
      </p:sp>
      <p:pic>
        <p:nvPicPr>
          <p:cNvPr id="2" name="Google Shape;82;p5" descr="oog Pictogram">
            <a:extLst>
              <a:ext uri="{FF2B5EF4-FFF2-40B4-BE49-F238E27FC236}">
                <a16:creationId xmlns:a16="http://schemas.microsoft.com/office/drawing/2014/main" id="{0E292AD8-A251-0B35-D93C-05676E98C8B0}"/>
              </a:ext>
            </a:extLst>
          </p:cNvPr>
          <p:cNvPicPr preferRelativeResize="0"/>
          <p:nvPr/>
        </p:nvPicPr>
        <p:blipFill rotWithShape="1">
          <a:blip r:embed="rId11">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8" name="Google Shape;89;p5">
            <a:extLst>
              <a:ext uri="{FF2B5EF4-FFF2-40B4-BE49-F238E27FC236}">
                <a16:creationId xmlns:a16="http://schemas.microsoft.com/office/drawing/2014/main" id="{1390402F-CFED-63D4-2B3F-A9801A4E3FF5}"/>
              </a:ext>
            </a:extLst>
          </p:cNvPr>
          <p:cNvPicPr preferRelativeResize="0"/>
          <p:nvPr/>
        </p:nvPicPr>
        <p:blipFill rotWithShape="1">
          <a:blip r:embed="rId12">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10" name="Google Shape;91;p5">
            <a:extLst>
              <a:ext uri="{FF2B5EF4-FFF2-40B4-BE49-F238E27FC236}">
                <a16:creationId xmlns:a16="http://schemas.microsoft.com/office/drawing/2014/main" id="{F6DF12C8-3800-83FB-110F-96F7A27FE3A1}"/>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110049" y="99417"/>
            <a:ext cx="354501" cy="354501"/>
          </a:xfrm>
          <a:prstGeom prst="rect">
            <a:avLst/>
          </a:prstGeom>
          <a:noFill/>
          <a:ln>
            <a:noFill/>
          </a:ln>
        </p:spPr>
      </p:pic>
      <p:pic>
        <p:nvPicPr>
          <p:cNvPr id="12" name="Google Shape;85;p5" descr="Oor Vectoren, Illustraties En Clipart - 123RF">
            <a:extLst>
              <a:ext uri="{FF2B5EF4-FFF2-40B4-BE49-F238E27FC236}">
                <a16:creationId xmlns:a16="http://schemas.microsoft.com/office/drawing/2014/main" id="{E96EA911-6E6F-552C-D70E-E578BB8CFBD7}"/>
              </a:ext>
            </a:extLst>
          </p:cNvPr>
          <p:cNvPicPr preferRelativeResize="0"/>
          <p:nvPr/>
        </p:nvPicPr>
        <p:blipFill rotWithShape="1">
          <a:blip r:embed="rId14">
            <a:alphaModFix amt="20000"/>
          </a:blip>
          <a:srcRect/>
          <a:stretch/>
        </p:blipFill>
        <p:spPr>
          <a:xfrm>
            <a:off x="7027113" y="41266"/>
            <a:ext cx="598911" cy="461665"/>
          </a:xfrm>
          <a:prstGeom prst="rect">
            <a:avLst/>
          </a:prstGeom>
          <a:noFill/>
          <a:ln>
            <a:noFill/>
          </a:ln>
        </p:spPr>
      </p:pic>
    </p:spTree>
    <p:extLst>
      <p:ext uri="{BB962C8B-B14F-4D97-AF65-F5344CB8AC3E}">
        <p14:creationId xmlns:p14="http://schemas.microsoft.com/office/powerpoint/2010/main" val="289001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6" name="Afbeelding 15" descr="OranjeLogo80%.png"/>
          <p:cNvPicPr>
            <a:picLocks noChangeAspect="1"/>
          </p:cNvPicPr>
          <p:nvPr/>
        </p:nvPicPr>
        <p:blipFill>
          <a:blip r:embed="rId4"/>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5"/>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71600" y="361950"/>
            <a:ext cx="7743976"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lnSpc>
                <a:spcPct val="115000"/>
              </a:lnSpc>
              <a:spcBef>
                <a:spcPts val="0"/>
              </a:spcBef>
              <a:spcAft>
                <a:spcPts val="0"/>
              </a:spcAft>
              <a:buNone/>
            </a:pPr>
            <a:r>
              <a:rPr lang="nl-NL" sz="1800" b="1" dirty="0">
                <a:solidFill>
                  <a:schemeClr val="bg1"/>
                </a:solidFill>
                <a:latin typeface="Montserrat" pitchFamily="2" charset="77"/>
                <a:ea typeface="Calibri"/>
                <a:cs typeface="Calibri"/>
                <a:sym typeface="Calibri"/>
              </a:rPr>
              <a:t>Bespreek de video en stel de leerlingen de volgende vragen:</a:t>
            </a:r>
          </a:p>
          <a:p>
            <a:pPr>
              <a:lnSpc>
                <a:spcPct val="115000"/>
              </a:lnSpc>
              <a:spcBef>
                <a:spcPts val="0"/>
              </a:spcBef>
            </a:pPr>
            <a:endParaRPr lang="nl-NL" sz="1600" dirty="0">
              <a:solidFill>
                <a:schemeClr val="bg1"/>
              </a:solidFill>
              <a:latin typeface="Montserrat" pitchFamily="2" charset="77"/>
              <a:ea typeface="Calibri"/>
              <a:cs typeface="Calibri"/>
              <a:sym typeface="Calibri"/>
            </a:endParaRPr>
          </a:p>
          <a:p>
            <a:pPr>
              <a:lnSpc>
                <a:spcPct val="115000"/>
              </a:lnSpc>
              <a:spcBef>
                <a:spcPts val="0"/>
              </a:spcBef>
            </a:pPr>
            <a:r>
              <a:rPr lang="nl-NL" sz="1600" dirty="0">
                <a:solidFill>
                  <a:schemeClr val="bg1"/>
                </a:solidFill>
                <a:latin typeface="Montserrat" pitchFamily="2" charset="77"/>
                <a:ea typeface="Calibri"/>
                <a:cs typeface="Calibri"/>
                <a:sym typeface="Calibri"/>
              </a:rPr>
              <a:t>Wat vonden jullie van de video? </a:t>
            </a:r>
          </a:p>
          <a:p>
            <a:pPr>
              <a:lnSpc>
                <a:spcPct val="115000"/>
              </a:lnSpc>
              <a:spcBef>
                <a:spcPts val="0"/>
              </a:spcBef>
            </a:pPr>
            <a:r>
              <a:rPr lang="nl-NL" sz="1600" dirty="0">
                <a:solidFill>
                  <a:schemeClr val="bg1"/>
                </a:solidFill>
                <a:latin typeface="Montserrat" pitchFamily="2" charset="77"/>
                <a:ea typeface="Calibri"/>
                <a:cs typeface="Calibri"/>
                <a:sym typeface="Calibri"/>
              </a:rPr>
              <a:t>Wat heeft de muzikant allemaal gebruikt om muziek te maken? </a:t>
            </a:r>
            <a:br>
              <a:rPr lang="nl-NL" sz="1600" dirty="0">
                <a:solidFill>
                  <a:schemeClr val="bg1"/>
                </a:solidFill>
                <a:latin typeface="Montserrat" pitchFamily="2" charset="77"/>
                <a:ea typeface="Calibri"/>
                <a:cs typeface="Calibri"/>
                <a:sym typeface="Calibri"/>
              </a:rPr>
            </a:br>
            <a:r>
              <a:rPr lang="nl-NL" sz="1600" dirty="0">
                <a:solidFill>
                  <a:schemeClr val="bg1"/>
                </a:solidFill>
                <a:latin typeface="Montserrat" pitchFamily="2" charset="77"/>
                <a:ea typeface="Calibri"/>
                <a:cs typeface="Calibri"/>
                <a:sym typeface="Calibri"/>
              </a:rPr>
              <a:t>(flessen, water, vuilnisbak, grote waterfles, handen, mond, andere muziekinstrumenten, computer).</a:t>
            </a:r>
          </a:p>
          <a:p>
            <a:pPr>
              <a:lnSpc>
                <a:spcPct val="115000"/>
              </a:lnSpc>
              <a:spcBef>
                <a:spcPts val="0"/>
              </a:spcBef>
            </a:pPr>
            <a:r>
              <a:rPr lang="nl-NL" sz="1600" dirty="0">
                <a:solidFill>
                  <a:schemeClr val="bg1"/>
                </a:solidFill>
                <a:latin typeface="Montserrat" pitchFamily="2" charset="77"/>
                <a:ea typeface="Calibri"/>
                <a:cs typeface="Calibri"/>
                <a:sym typeface="Calibri"/>
              </a:rPr>
              <a:t>Welke geluiden hoorden jullie en hoorden jullie ook muziekinstrumenten?</a:t>
            </a:r>
          </a:p>
          <a:p>
            <a:pPr>
              <a:lnSpc>
                <a:spcPct val="115000"/>
              </a:lnSpc>
              <a:spcBef>
                <a:spcPts val="0"/>
              </a:spcBef>
            </a:pPr>
            <a:r>
              <a:rPr lang="nl-NL" sz="1600" dirty="0">
                <a:solidFill>
                  <a:schemeClr val="bg1"/>
                </a:solidFill>
                <a:latin typeface="Montserrat" pitchFamily="2" charset="77"/>
                <a:ea typeface="Calibri"/>
                <a:cs typeface="Calibri"/>
                <a:sym typeface="Calibri"/>
              </a:rPr>
              <a:t>Hoe zou de muzikant het liedje en de video hebben gemaakt?</a:t>
            </a:r>
          </a:p>
          <a:p>
            <a:pPr marL="0" indent="0">
              <a:lnSpc>
                <a:spcPct val="115000"/>
              </a:lnSpc>
              <a:spcBef>
                <a:spcPts val="0"/>
              </a:spcBef>
              <a:buNone/>
            </a:pPr>
            <a:r>
              <a:rPr lang="nl-NL" sz="1600" dirty="0">
                <a:solidFill>
                  <a:schemeClr val="bg1"/>
                </a:solidFill>
                <a:latin typeface="Montserrat" pitchFamily="2" charset="77"/>
                <a:ea typeface="Calibri"/>
                <a:cs typeface="Calibri"/>
                <a:sym typeface="Calibri"/>
              </a:rPr>
              <a:t>	(steeds een stukje geluid opnemen op een computer en dan stukjes 	achter elkaar afspelen).</a:t>
            </a:r>
          </a:p>
          <a:p>
            <a:pPr marL="0" lvl="0" indent="0" algn="l" rtl="0">
              <a:spcBef>
                <a:spcPts val="0"/>
              </a:spcBef>
              <a:spcAft>
                <a:spcPts val="0"/>
              </a:spcAft>
              <a:buNone/>
            </a:pPr>
            <a:endParaRPr lang="nl-NL" sz="1600"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r>
              <a:rPr lang="nl-NL" sz="1600" i="1" dirty="0">
                <a:solidFill>
                  <a:schemeClr val="bg1"/>
                </a:solidFill>
                <a:latin typeface="Montserrat" pitchFamily="2" charset="77"/>
                <a:ea typeface="Calibri"/>
                <a:cs typeface="Calibri"/>
                <a:sym typeface="Calibri"/>
              </a:rPr>
              <a:t>Vertel de leerlingen dat ze tijdens dit project ook muziek gaan maken met de flessen, door er op verschillende manieren geluid mee te maken.</a:t>
            </a:r>
          </a:p>
          <a:p>
            <a:pPr marL="0" indent="0">
              <a:lnSpc>
                <a:spcPct val="115000"/>
              </a:lnSpc>
              <a:spcBef>
                <a:spcPts val="0"/>
              </a:spcBef>
              <a:buNone/>
            </a:pPr>
            <a:endParaRPr lang="nl-NL" sz="1600" dirty="0">
              <a:solidFill>
                <a:schemeClr val="bg1"/>
              </a:solidFill>
              <a:latin typeface="Montserrat" pitchFamily="2" charset="77"/>
              <a:ea typeface="Calibri"/>
              <a:cs typeface="Calibri"/>
              <a:sym typeface="Calibri"/>
            </a:endParaRPr>
          </a:p>
          <a:p>
            <a:pPr marL="0" lvl="0" indent="0">
              <a:buNone/>
            </a:pPr>
            <a:endParaRPr lang="nl-NL" sz="1600" i="1" dirty="0">
              <a:solidFill>
                <a:schemeClr val="bg1"/>
              </a:solidFill>
              <a:latin typeface="Montserrat" pitchFamily="2" charset="77"/>
              <a:ea typeface="Helvetica Neue"/>
              <a:cs typeface="Calibri" panose="020F0502020204030204" pitchFamily="34" charset="0"/>
              <a:sym typeface="Helvetica Neue"/>
            </a:endParaRPr>
          </a:p>
          <a:p>
            <a:pPr marL="0" lvl="0" indent="0" algn="l" rtl="0">
              <a:lnSpc>
                <a:spcPct val="115000"/>
              </a:lnSpc>
              <a:spcBef>
                <a:spcPts val="0"/>
              </a:spcBef>
              <a:spcAft>
                <a:spcPts val="0"/>
              </a:spcAft>
              <a:buSzPts val="1800"/>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pic>
        <p:nvPicPr>
          <p:cNvPr id="2" name="Google Shape;90;p5">
            <a:extLst>
              <a:ext uri="{FF2B5EF4-FFF2-40B4-BE49-F238E27FC236}">
                <a16:creationId xmlns:a16="http://schemas.microsoft.com/office/drawing/2014/main" id="{4858963C-B8DF-186F-4078-9E5AEFA3E3AC}"/>
              </a:ext>
            </a:extLst>
          </p:cNvPr>
          <p:cNvPicPr preferRelativeResize="0"/>
          <p:nvPr/>
        </p:nvPicPr>
        <p:blipFill rotWithShape="1">
          <a:blip r:embed="rId6">
            <a:alphaModFix amt="35000"/>
            <a:duotone>
              <a:schemeClr val="accent2">
                <a:shade val="45000"/>
                <a:satMod val="135000"/>
              </a:schemeClr>
              <a:prstClr val="white"/>
            </a:duotone>
          </a:blip>
          <a:srcRect l="20393" r="16741"/>
          <a:stretch/>
        </p:blipFill>
        <p:spPr>
          <a:xfrm>
            <a:off x="8657628" y="111195"/>
            <a:ext cx="363144" cy="367921"/>
          </a:xfrm>
          <a:prstGeom prst="rect">
            <a:avLst/>
          </a:prstGeom>
          <a:noFill/>
          <a:ln>
            <a:noFill/>
          </a:ln>
        </p:spPr>
      </p:pic>
    </p:spTree>
    <p:extLst>
      <p:ext uri="{BB962C8B-B14F-4D97-AF65-F5344CB8AC3E}">
        <p14:creationId xmlns:p14="http://schemas.microsoft.com/office/powerpoint/2010/main" val="13779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8100392"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600" dirty="0">
              <a:solidFill>
                <a:schemeClr val="tx1">
                  <a:lumMod val="50000"/>
                  <a:lumOff val="50000"/>
                </a:schemeClr>
              </a:solidFill>
              <a:effectLst/>
              <a:latin typeface="Montserrat" pitchFamily="2" charset="77"/>
            </a:endParaRPr>
          </a:p>
        </p:txBody>
      </p:sp>
      <p:pic>
        <p:nvPicPr>
          <p:cNvPr id="16" name="Afbeelding 15" descr="OranjeLoseOnderdelen80%.png"/>
          <p:cNvPicPr>
            <a:picLocks noChangeAspect="1"/>
          </p:cNvPicPr>
          <p:nvPr/>
        </p:nvPicPr>
        <p:blipFill>
          <a:blip r:embed="rId3">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62298" y="438149"/>
            <a:ext cx="809301" cy="1159669"/>
          </a:xfrm>
          <a:prstGeom prst="rect">
            <a:avLst/>
          </a:prstGeom>
        </p:spPr>
      </p:pic>
      <p:sp>
        <p:nvSpPr>
          <p:cNvPr id="9" name="Tekstvak 8"/>
          <p:cNvSpPr txBox="1"/>
          <p:nvPr/>
        </p:nvSpPr>
        <p:spPr>
          <a:xfrm>
            <a:off x="1463426" y="131117"/>
            <a:ext cx="7704617" cy="461665"/>
          </a:xfrm>
          <a:prstGeom prst="rect">
            <a:avLst/>
          </a:prstGeom>
          <a:noFill/>
        </p:spPr>
        <p:txBody>
          <a:bodyPr wrap="square" numCol="2" rtlCol="0">
            <a:spAutoFit/>
          </a:bodyPr>
          <a:lstStyle/>
          <a:p>
            <a:r>
              <a:rPr lang="nl-NL" sz="2400" b="1" dirty="0">
                <a:solidFill>
                  <a:schemeClr val="tx1">
                    <a:lumMod val="50000"/>
                    <a:lumOff val="50000"/>
                  </a:schemeClr>
                </a:solidFill>
                <a:latin typeface="Montserrat" pitchFamily="2" charset="77"/>
                <a:cs typeface="Montserrat Regular"/>
              </a:rPr>
              <a:t>Benodigdheden:</a:t>
            </a:r>
          </a:p>
        </p:txBody>
      </p:sp>
      <p:pic>
        <p:nvPicPr>
          <p:cNvPr id="13" name="Afbeelding 12" descr="Footermuziek.psd"/>
          <p:cNvPicPr>
            <a:picLocks noChangeAspect="1"/>
          </p:cNvPicPr>
          <p:nvPr/>
        </p:nvPicPr>
        <p:blipFill>
          <a:blip r:embed="rId7"/>
          <a:stretch>
            <a:fillRect/>
          </a:stretch>
        </p:blipFill>
        <p:spPr>
          <a:xfrm>
            <a:off x="24043" y="4621664"/>
            <a:ext cx="9144000" cy="47963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5105400" y="361950"/>
            <a:ext cx="304800" cy="3048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5486400" y="361950"/>
            <a:ext cx="304800" cy="3048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5867400" y="361950"/>
            <a:ext cx="304800" cy="3048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6259068" y="361950"/>
            <a:ext cx="304800" cy="3048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6629400" y="361950"/>
            <a:ext cx="304800" cy="304800"/>
          </a:xfrm>
          <a:prstGeom prst="rect">
            <a:avLst/>
          </a:prstGeom>
        </p:spPr>
      </p:pic>
      <p:sp>
        <p:nvSpPr>
          <p:cNvPr id="8" name="Tekstvak 7">
            <a:extLst>
              <a:ext uri="{FF2B5EF4-FFF2-40B4-BE49-F238E27FC236}">
                <a16:creationId xmlns:a16="http://schemas.microsoft.com/office/drawing/2014/main" id="{18B602DE-8F37-CD1C-69BF-263C1F356FB7}"/>
              </a:ext>
            </a:extLst>
          </p:cNvPr>
          <p:cNvSpPr txBox="1"/>
          <p:nvPr/>
        </p:nvSpPr>
        <p:spPr>
          <a:xfrm>
            <a:off x="1430262" y="768273"/>
            <a:ext cx="7534226" cy="1846659"/>
          </a:xfrm>
          <a:prstGeom prst="rect">
            <a:avLst/>
          </a:prstGeom>
          <a:noFill/>
        </p:spPr>
        <p:txBody>
          <a:bodyPr wrap="square" rtlCol="0">
            <a:spAutoFit/>
          </a:bodyPr>
          <a:lstStyle/>
          <a:p>
            <a:r>
              <a:rPr lang="nl-NL" sz="2400" b="1" dirty="0">
                <a:solidFill>
                  <a:srgbClr val="FF6600"/>
                </a:solidFill>
                <a:latin typeface="Montserrat" pitchFamily="2" charset="77"/>
                <a:cs typeface="Montserrat Regular"/>
              </a:rPr>
              <a:t>les 1: Klinkende flessen.</a:t>
            </a:r>
            <a:endParaRPr lang="nl-NL" sz="2400" b="0" i="0" u="none" strike="noStrike" dirty="0">
              <a:solidFill>
                <a:schemeClr val="tx1">
                  <a:lumMod val="50000"/>
                  <a:lumOff val="50000"/>
                </a:schemeClr>
              </a:solidFill>
              <a:effectLst/>
              <a:latin typeface="Montserrat" pitchFamily="2" charset="77"/>
            </a:endParaRPr>
          </a:p>
          <a:p>
            <a:pPr marL="285750" indent="-285750">
              <a:buFont typeface="Arial" panose="020B0604020202020204" pitchFamily="34" charset="0"/>
              <a:buChar char="•"/>
            </a:pPr>
            <a:endParaRPr lang="nl-NL" sz="1800" dirty="0">
              <a:solidFill>
                <a:schemeClr val="tx1">
                  <a:lumMod val="50000"/>
                  <a:lumOff val="50000"/>
                </a:schemeClr>
              </a:solidFill>
              <a:effectLst/>
              <a:latin typeface="Montserrat" pitchFamily="2" charset="77"/>
            </a:endParaRPr>
          </a:p>
          <a:p>
            <a:pPr marL="285750" indent="-285750">
              <a:buFont typeface="Arial" panose="020B0604020202020204" pitchFamily="34" charset="0"/>
              <a:buChar char="•"/>
            </a:pPr>
            <a:r>
              <a:rPr lang="nl-NL" sz="1800" dirty="0">
                <a:solidFill>
                  <a:schemeClr val="tx1">
                    <a:lumMod val="50000"/>
                    <a:lumOff val="50000"/>
                  </a:schemeClr>
                </a:solidFill>
                <a:effectLst/>
                <a:latin typeface="Montserrat" pitchFamily="2" charset="77"/>
              </a:rPr>
              <a:t>1 à 2 flessen nodig per leerling, zowel glazen flessen als plastic flessen. </a:t>
            </a:r>
          </a:p>
          <a:p>
            <a:pPr marL="285750" indent="-285750">
              <a:buFont typeface="Arial" panose="020B0604020202020204" pitchFamily="34" charset="0"/>
              <a:buChar char="•"/>
            </a:pPr>
            <a:r>
              <a:rPr lang="nl-NL" sz="1800" dirty="0">
                <a:solidFill>
                  <a:schemeClr val="tx1">
                    <a:lumMod val="50000"/>
                    <a:lumOff val="50000"/>
                  </a:schemeClr>
                </a:solidFill>
                <a:effectLst/>
                <a:latin typeface="Montserrat" pitchFamily="2" charset="77"/>
              </a:rPr>
              <a:t>Diverse materialen om mee te tikken op flessen (lepels, houtje, stokken).</a:t>
            </a:r>
          </a:p>
        </p:txBody>
      </p:sp>
      <p:pic>
        <p:nvPicPr>
          <p:cNvPr id="7" name="Google Shape;91;p5">
            <a:extLst>
              <a:ext uri="{FF2B5EF4-FFF2-40B4-BE49-F238E27FC236}">
                <a16:creationId xmlns:a16="http://schemas.microsoft.com/office/drawing/2014/main" id="{16AD74C7-5BAD-707D-9BAF-700C257E2419}"/>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extLst>
      <p:ext uri="{BB962C8B-B14F-4D97-AF65-F5344CB8AC3E}">
        <p14:creationId xmlns:p14="http://schemas.microsoft.com/office/powerpoint/2010/main" val="145467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30715"/>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6" name="Google Shape;105;p20">
            <a:extLst>
              <a:ext uri="{FF2B5EF4-FFF2-40B4-BE49-F238E27FC236}">
                <a16:creationId xmlns:a16="http://schemas.microsoft.com/office/drawing/2014/main" id="{1ECB4673-9AB5-252A-4F05-48E12C495D4C}"/>
              </a:ext>
            </a:extLst>
          </p:cNvPr>
          <p:cNvSpPr txBox="1">
            <a:spLocks noGrp="1"/>
          </p:cNvSpPr>
          <p:nvPr>
            <p:ph type="title"/>
          </p:nvPr>
        </p:nvSpPr>
        <p:spPr>
          <a:xfrm>
            <a:off x="1431431" y="27073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bg1"/>
                </a:solidFill>
                <a:latin typeface="Montserrat" pitchFamily="2" charset="77"/>
                <a:ea typeface="Calibri"/>
                <a:cs typeface="Calibri"/>
                <a:sym typeface="Calibri"/>
              </a:rPr>
              <a:t>Op </a:t>
            </a:r>
            <a:r>
              <a:rPr lang="en" sz="2400" b="1" dirty="0" err="1">
                <a:solidFill>
                  <a:schemeClr val="bg1"/>
                </a:solidFill>
                <a:latin typeface="Montserrat" pitchFamily="2" charset="77"/>
                <a:ea typeface="Calibri"/>
                <a:cs typeface="Calibri"/>
                <a:sym typeface="Calibri"/>
              </a:rPr>
              <a:t>zoek</a:t>
            </a:r>
            <a:r>
              <a:rPr lang="en" sz="2400" b="1" dirty="0">
                <a:solidFill>
                  <a:schemeClr val="bg1"/>
                </a:solidFill>
                <a:latin typeface="Montserrat" pitchFamily="2" charset="77"/>
                <a:ea typeface="Calibri"/>
                <a:cs typeface="Calibri"/>
                <a:sym typeface="Calibri"/>
              </a:rPr>
              <a:t> </a:t>
            </a:r>
            <a:r>
              <a:rPr lang="en" sz="2400" b="1" dirty="0" err="1">
                <a:solidFill>
                  <a:schemeClr val="bg1"/>
                </a:solidFill>
                <a:latin typeface="Montserrat" pitchFamily="2" charset="77"/>
                <a:ea typeface="Calibri"/>
                <a:cs typeface="Calibri"/>
                <a:sym typeface="Calibri"/>
              </a:rPr>
              <a:t>naar</a:t>
            </a:r>
            <a:r>
              <a:rPr lang="en" sz="2400" b="1" dirty="0">
                <a:solidFill>
                  <a:schemeClr val="bg1"/>
                </a:solidFill>
                <a:latin typeface="Montserrat" pitchFamily="2" charset="77"/>
                <a:ea typeface="Calibri"/>
                <a:cs typeface="Calibri"/>
                <a:sym typeface="Calibri"/>
              </a:rPr>
              <a:t> </a:t>
            </a:r>
            <a:r>
              <a:rPr lang="en" sz="2400" b="1" dirty="0" err="1">
                <a:solidFill>
                  <a:schemeClr val="bg1"/>
                </a:solidFill>
                <a:latin typeface="Montserrat" pitchFamily="2" charset="77"/>
                <a:ea typeface="Calibri"/>
                <a:cs typeface="Calibri"/>
                <a:sym typeface="Calibri"/>
              </a:rPr>
              <a:t>flessengeluiden</a:t>
            </a:r>
            <a:r>
              <a:rPr lang="en" sz="2400" b="1" dirty="0">
                <a:solidFill>
                  <a:schemeClr val="bg1"/>
                </a:solidFill>
                <a:latin typeface="Montserrat" pitchFamily="2" charset="77"/>
                <a:ea typeface="Calibri"/>
                <a:cs typeface="Calibri"/>
                <a:sym typeface="Calibri"/>
              </a:rPr>
              <a:t> </a:t>
            </a:r>
            <a:r>
              <a:rPr lang="en" sz="2400" dirty="0">
                <a:solidFill>
                  <a:schemeClr val="bg1"/>
                </a:solidFill>
                <a:latin typeface="Montserrat" pitchFamily="2" charset="77"/>
                <a:ea typeface="Calibri"/>
                <a:cs typeface="Calibri"/>
                <a:sym typeface="Calibri"/>
              </a:rPr>
              <a:t>(15 </a:t>
            </a:r>
            <a:r>
              <a:rPr lang="en" sz="2400" dirty="0" err="1">
                <a:solidFill>
                  <a:schemeClr val="bg1"/>
                </a:solidFill>
                <a:latin typeface="Montserrat" pitchFamily="2" charset="77"/>
                <a:ea typeface="Calibri"/>
                <a:cs typeface="Calibri"/>
                <a:sym typeface="Calibri"/>
              </a:rPr>
              <a:t>minuten</a:t>
            </a:r>
            <a:r>
              <a:rPr lang="en" sz="2400" dirty="0">
                <a:solidFill>
                  <a:schemeClr val="bg1"/>
                </a:solidFill>
                <a:latin typeface="Montserrat" pitchFamily="2" charset="77"/>
                <a:ea typeface="Calibri"/>
                <a:cs typeface="Calibri"/>
                <a:sym typeface="Calibri"/>
              </a:rPr>
              <a:t>).</a:t>
            </a:r>
            <a:endParaRPr sz="2400" dirty="0">
              <a:solidFill>
                <a:schemeClr val="bg1"/>
              </a:solidFill>
              <a:latin typeface="Montserrat" pitchFamily="2" charset="77"/>
              <a:ea typeface="Calibri"/>
              <a:cs typeface="Calibri"/>
              <a:sym typeface="Calibri"/>
            </a:endParaRPr>
          </a:p>
        </p:txBody>
      </p:sp>
      <p:sp>
        <p:nvSpPr>
          <p:cNvPr id="7" name="Google Shape;106;p20">
            <a:extLst>
              <a:ext uri="{FF2B5EF4-FFF2-40B4-BE49-F238E27FC236}">
                <a16:creationId xmlns:a16="http://schemas.microsoft.com/office/drawing/2014/main" id="{07E95BB7-8F84-B157-97CF-0865B6EE8AB2}"/>
              </a:ext>
            </a:extLst>
          </p:cNvPr>
          <p:cNvSpPr txBox="1">
            <a:spLocks/>
          </p:cNvSpPr>
          <p:nvPr/>
        </p:nvSpPr>
        <p:spPr>
          <a:xfrm>
            <a:off x="1431431" y="752224"/>
            <a:ext cx="7441922" cy="3547717"/>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0">
              <a:spcBef>
                <a:spcPts val="0"/>
              </a:spcBef>
              <a:buFont typeface="Arial"/>
              <a:buNone/>
            </a:pPr>
            <a:endParaRPr lang="nl-NL" sz="1400" dirty="0">
              <a:solidFill>
                <a:schemeClr val="dk1"/>
              </a:solidFill>
              <a:latin typeface="Calibri"/>
              <a:ea typeface="Calibri"/>
              <a:cs typeface="Calibri"/>
              <a:sym typeface="Calibri"/>
            </a:endParaRPr>
          </a:p>
          <a:p>
            <a:pPr marL="0" indent="0">
              <a:spcBef>
                <a:spcPts val="0"/>
              </a:spcBef>
              <a:buFont typeface="Arial"/>
              <a:buNone/>
            </a:pPr>
            <a:r>
              <a:rPr lang="nl-NL" sz="1600" dirty="0">
                <a:solidFill>
                  <a:schemeClr val="bg1"/>
                </a:solidFill>
                <a:latin typeface="Montserrat" pitchFamily="2" charset="77"/>
                <a:ea typeface="Calibri"/>
                <a:cs typeface="Calibri"/>
                <a:sym typeface="Calibri"/>
              </a:rPr>
              <a:t>De leerlingen gaan op zoek naar hoe je met flessen geluid kan maken.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Ze zoeken naar verschillende manieren om geluid te maken uit 1 of meerdere flesjes. </a:t>
            </a:r>
          </a:p>
          <a:p>
            <a:pPr>
              <a:spcBef>
                <a:spcPts val="0"/>
              </a:spcBef>
              <a:buFont typeface="+mj-lt"/>
              <a:buAutoNum type="arabicPeriod"/>
            </a:pPr>
            <a:r>
              <a:rPr lang="nl-NL" sz="1600" dirty="0">
                <a:solidFill>
                  <a:schemeClr val="bg1"/>
                </a:solidFill>
                <a:latin typeface="Montserrat" pitchFamily="2" charset="77"/>
                <a:ea typeface="Calibri"/>
                <a:cs typeface="Calibri"/>
                <a:sym typeface="Calibri"/>
              </a:rPr>
              <a:t>Zet alle flessen voor in de klas. Vertel de leerlingen: ‘We gaan op zoek naar het geluid dat in de flessen zit. Klanken, tonen en muziek.’</a:t>
            </a:r>
          </a:p>
          <a:p>
            <a:pPr>
              <a:spcBef>
                <a:spcPts val="0"/>
              </a:spcBef>
              <a:buFont typeface="+mj-lt"/>
              <a:buAutoNum type="arabicPeriod"/>
            </a:pPr>
            <a:endParaRPr lang="nl-NL" sz="1600" dirty="0">
              <a:solidFill>
                <a:schemeClr val="bg1"/>
              </a:solidFill>
              <a:latin typeface="Montserrat" pitchFamily="2" charset="77"/>
              <a:ea typeface="Calibri"/>
              <a:cs typeface="Calibri"/>
              <a:sym typeface="Calibri"/>
            </a:endParaRPr>
          </a:p>
          <a:p>
            <a:pPr>
              <a:spcBef>
                <a:spcPts val="0"/>
              </a:spcBef>
              <a:buFont typeface="+mj-lt"/>
              <a:buAutoNum type="arabicPeriod"/>
            </a:pPr>
            <a:r>
              <a:rPr lang="nl-NL" sz="1600" dirty="0">
                <a:solidFill>
                  <a:schemeClr val="bg1"/>
                </a:solidFill>
                <a:latin typeface="Montserrat" pitchFamily="2" charset="77"/>
                <a:ea typeface="Calibri"/>
                <a:cs typeface="Calibri"/>
                <a:sym typeface="Calibri"/>
              </a:rPr>
              <a:t>Vraag de leerlingen welke geluiden je zou kunnen maken met deze flessen. Geef de leerlingen de tijd om na te denken en ideeën te vertellen. </a:t>
            </a:r>
          </a:p>
          <a:p>
            <a:pPr>
              <a:spcBef>
                <a:spcPts val="0"/>
              </a:spcBef>
              <a:buFont typeface="+mj-lt"/>
              <a:buAutoNum type="arabicPeriod"/>
            </a:pPr>
            <a:endParaRPr lang="nl-NL" sz="1600" dirty="0">
              <a:solidFill>
                <a:schemeClr val="bg1"/>
              </a:solidFill>
              <a:latin typeface="Montserrat" pitchFamily="2" charset="77"/>
              <a:ea typeface="Calibri"/>
              <a:cs typeface="Calibri"/>
              <a:sym typeface="Calibri"/>
            </a:endParaRPr>
          </a:p>
          <a:p>
            <a:pPr>
              <a:spcBef>
                <a:spcPts val="0"/>
              </a:spcBef>
              <a:buFont typeface="+mj-lt"/>
              <a:buAutoNum type="arabicPeriod"/>
            </a:pPr>
            <a:r>
              <a:rPr lang="nl-NL" sz="1600" dirty="0">
                <a:solidFill>
                  <a:schemeClr val="bg1"/>
                </a:solidFill>
                <a:latin typeface="Montserrat" pitchFamily="2" charset="77"/>
                <a:ea typeface="Calibri"/>
                <a:cs typeface="Calibri"/>
                <a:sym typeface="Calibri"/>
              </a:rPr>
              <a:t>Vraag de leerlingen: ‘Wat heb je nog meer nodig om geluiden met deze spullen te maken? Lepels, stokjes, …’ Zouden alle flessen hetzelfde klinken?</a:t>
            </a:r>
          </a:p>
          <a:p>
            <a:pPr marL="0" indent="0">
              <a:spcBef>
                <a:spcPts val="0"/>
              </a:spcBef>
              <a:buFont typeface="Arial"/>
              <a:buNone/>
            </a:pPr>
            <a:endParaRPr lang="nl-NL" sz="1400" dirty="0">
              <a:solidFill>
                <a:schemeClr val="dk1"/>
              </a:solidFill>
              <a:latin typeface="Calibri"/>
              <a:ea typeface="Calibri"/>
              <a:cs typeface="Calibri"/>
              <a:sym typeface="Calibri"/>
            </a:endParaRPr>
          </a:p>
          <a:p>
            <a:pPr marL="0" indent="0">
              <a:spcBef>
                <a:spcPts val="0"/>
              </a:spcBef>
              <a:buFont typeface="Arial"/>
              <a:buNone/>
            </a:pPr>
            <a:endParaRPr lang="nl-NL" sz="1400" dirty="0">
              <a:solidFill>
                <a:schemeClr val="dk1"/>
              </a:solidFill>
              <a:latin typeface="Calibri"/>
              <a:ea typeface="Calibri"/>
              <a:cs typeface="Calibri"/>
              <a:sym typeface="Calibri"/>
            </a:endParaRPr>
          </a:p>
          <a:p>
            <a:pPr marL="0" indent="0">
              <a:spcBef>
                <a:spcPts val="0"/>
              </a:spcBef>
              <a:buFont typeface="Arial"/>
              <a:buNone/>
            </a:pPr>
            <a:endParaRPr lang="nl-NL" sz="1400" i="1" dirty="0">
              <a:solidFill>
                <a:schemeClr val="dk1"/>
              </a:solidFill>
              <a:latin typeface="Calibri"/>
              <a:ea typeface="Calibri"/>
              <a:cs typeface="Calibri"/>
              <a:sym typeface="Calibri"/>
            </a:endParaRPr>
          </a:p>
          <a:p>
            <a:pPr marL="0" indent="0">
              <a:spcBef>
                <a:spcPts val="0"/>
              </a:spcBef>
              <a:buFont typeface="Arial"/>
              <a:buNone/>
            </a:pPr>
            <a:endParaRPr lang="nl-NL" sz="1400" dirty="0">
              <a:solidFill>
                <a:schemeClr val="dk1"/>
              </a:solidFill>
              <a:latin typeface="Calibri"/>
              <a:ea typeface="Calibri"/>
              <a:cs typeface="Calibri"/>
              <a:sym typeface="Calibri"/>
            </a:endParaRPr>
          </a:p>
          <a:p>
            <a:pPr marL="0" indent="0">
              <a:spcBef>
                <a:spcPts val="0"/>
              </a:spcBef>
              <a:buFont typeface="Arial"/>
              <a:buNone/>
            </a:pPr>
            <a:br>
              <a:rPr lang="nl-NL" sz="1400" dirty="0">
                <a:solidFill>
                  <a:schemeClr val="dk1"/>
                </a:solidFill>
                <a:latin typeface="Calibri"/>
                <a:ea typeface="Calibri"/>
                <a:cs typeface="Calibri"/>
                <a:sym typeface="Calibri"/>
              </a:rPr>
            </a:br>
            <a:endParaRPr lang="nl-NL" sz="1200" dirty="0">
              <a:solidFill>
                <a:schemeClr val="dk1"/>
              </a:solidFill>
              <a:latin typeface="Helvetica Neue"/>
              <a:ea typeface="Helvetica Neue"/>
              <a:cs typeface="Helvetica Neue"/>
              <a:sym typeface="Helvetica Neue"/>
            </a:endParaRPr>
          </a:p>
          <a:p>
            <a:pPr marL="0" indent="0">
              <a:spcBef>
                <a:spcPts val="0"/>
              </a:spcBef>
              <a:buFont typeface="Arial"/>
              <a:buNone/>
            </a:pPr>
            <a:endParaRPr lang="nl-NL" sz="1200" dirty="0">
              <a:solidFill>
                <a:schemeClr val="dk1"/>
              </a:solidFill>
              <a:latin typeface="Helvetica Neue"/>
              <a:ea typeface="Helvetica Neue"/>
              <a:cs typeface="Helvetica Neue"/>
              <a:sym typeface="Helvetica Neue"/>
            </a:endParaRPr>
          </a:p>
          <a:p>
            <a:pPr marL="0" indent="0">
              <a:spcBef>
                <a:spcPts val="0"/>
              </a:spcBef>
              <a:buFont typeface="Arial"/>
              <a:buNone/>
            </a:pPr>
            <a:endParaRPr lang="nl-NL" sz="1200" dirty="0">
              <a:solidFill>
                <a:schemeClr val="dk1"/>
              </a:solidFill>
              <a:latin typeface="Helvetica Neue"/>
              <a:ea typeface="Helvetica Neue"/>
              <a:cs typeface="Helvetica Neue"/>
              <a:sym typeface="Helvetica Neue"/>
            </a:endParaRPr>
          </a:p>
          <a:p>
            <a:pPr marL="0" indent="0">
              <a:spcBef>
                <a:spcPts val="0"/>
              </a:spcBef>
              <a:spcAft>
                <a:spcPts val="1600"/>
              </a:spcAft>
              <a:buFont typeface="Arial"/>
              <a:buNone/>
            </a:pPr>
            <a:endParaRPr lang="nl-NL" dirty="0"/>
          </a:p>
        </p:txBody>
      </p:sp>
      <p:pic>
        <p:nvPicPr>
          <p:cNvPr id="2" name="Google Shape;82;p5" descr="oog Pictogram">
            <a:extLst>
              <a:ext uri="{FF2B5EF4-FFF2-40B4-BE49-F238E27FC236}">
                <a16:creationId xmlns:a16="http://schemas.microsoft.com/office/drawing/2014/main" id="{CCE28C02-A404-24FE-5B25-3DF0A2466225}"/>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3" name="Google Shape;89;p5">
            <a:extLst>
              <a:ext uri="{FF2B5EF4-FFF2-40B4-BE49-F238E27FC236}">
                <a16:creationId xmlns:a16="http://schemas.microsoft.com/office/drawing/2014/main" id="{1928D9DD-FA7C-19F5-1B24-D8A3BD80379B}"/>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4" name="Google Shape;85;p5" descr="Oor Vectoren, Illustraties En Clipart - 123RF">
            <a:extLst>
              <a:ext uri="{FF2B5EF4-FFF2-40B4-BE49-F238E27FC236}">
                <a16:creationId xmlns:a16="http://schemas.microsoft.com/office/drawing/2014/main" id="{CEBAC923-FC17-A521-010A-6CBF7D01539C}"/>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5" name="Google Shape;83;p5" descr="Zoek met loep schets | Gratis Iconen">
            <a:extLst>
              <a:ext uri="{FF2B5EF4-FFF2-40B4-BE49-F238E27FC236}">
                <a16:creationId xmlns:a16="http://schemas.microsoft.com/office/drawing/2014/main" id="{5B2A70F9-D582-EF1F-CB34-80DDF397203F}"/>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pic>
        <p:nvPicPr>
          <p:cNvPr id="8" name="Google Shape;90;p5">
            <a:extLst>
              <a:ext uri="{FF2B5EF4-FFF2-40B4-BE49-F238E27FC236}">
                <a16:creationId xmlns:a16="http://schemas.microsoft.com/office/drawing/2014/main" id="{931840F3-7ED8-BBBE-108E-61C45EE48B30}"/>
              </a:ext>
            </a:extLst>
          </p:cNvPr>
          <p:cNvPicPr preferRelativeResize="0"/>
          <p:nvPr/>
        </p:nvPicPr>
        <p:blipFill rotWithShape="1">
          <a:blip r:embed="rId11">
            <a:duotone>
              <a:schemeClr val="accent2">
                <a:shade val="45000"/>
                <a:satMod val="135000"/>
              </a:schemeClr>
              <a:prstClr val="white"/>
            </a:duotone>
            <a:alphaModFix amt="50000"/>
          </a:blip>
          <a:srcRect l="20393" r="16741"/>
          <a:stretch/>
        </p:blipFill>
        <p:spPr>
          <a:xfrm>
            <a:off x="6740862" y="99531"/>
            <a:ext cx="363144" cy="367921"/>
          </a:xfrm>
          <a:prstGeom prst="rect">
            <a:avLst/>
          </a:prstGeom>
          <a:noFill/>
          <a:ln>
            <a:noFill/>
          </a:ln>
        </p:spPr>
      </p:pic>
    </p:spTree>
    <p:extLst>
      <p:ext uri="{BB962C8B-B14F-4D97-AF65-F5344CB8AC3E}">
        <p14:creationId xmlns:p14="http://schemas.microsoft.com/office/powerpoint/2010/main" val="346520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6" name="Google Shape;111;p21">
            <a:extLst>
              <a:ext uri="{FF2B5EF4-FFF2-40B4-BE49-F238E27FC236}">
                <a16:creationId xmlns:a16="http://schemas.microsoft.com/office/drawing/2014/main" id="{81B0FDED-9D1F-C6A0-FC8A-8A87C48DC351}"/>
              </a:ext>
            </a:extLst>
          </p:cNvPr>
          <p:cNvSpPr txBox="1">
            <a:spLocks noGrp="1"/>
          </p:cNvSpPr>
          <p:nvPr>
            <p:ph type="title"/>
          </p:nvPr>
        </p:nvSpPr>
        <p:spPr>
          <a:xfrm>
            <a:off x="1422024" y="32190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err="1">
                <a:solidFill>
                  <a:schemeClr val="bg1"/>
                </a:solidFill>
                <a:latin typeface="Montserrat" pitchFamily="2" charset="77"/>
                <a:sym typeface="Calibri"/>
              </a:rPr>
              <a:t>Onderzoeken</a:t>
            </a:r>
            <a:r>
              <a:rPr lang="en" sz="2400" b="1" dirty="0">
                <a:solidFill>
                  <a:schemeClr val="bg1"/>
                </a:solidFill>
                <a:latin typeface="Montserrat" pitchFamily="2" charset="77"/>
                <a:sym typeface="Calibri"/>
              </a:rPr>
              <a:t>.</a:t>
            </a:r>
            <a:endParaRPr sz="2400" b="1" dirty="0">
              <a:solidFill>
                <a:schemeClr val="bg1"/>
              </a:solidFill>
              <a:latin typeface="Montserrat" pitchFamily="2" charset="77"/>
              <a:sym typeface="Calibri"/>
            </a:endParaRPr>
          </a:p>
        </p:txBody>
      </p:sp>
      <p:sp>
        <p:nvSpPr>
          <p:cNvPr id="7" name="Google Shape;113;p21">
            <a:extLst>
              <a:ext uri="{FF2B5EF4-FFF2-40B4-BE49-F238E27FC236}">
                <a16:creationId xmlns:a16="http://schemas.microsoft.com/office/drawing/2014/main" id="{951DD100-616D-1633-4784-91541704545A}"/>
              </a:ext>
            </a:extLst>
          </p:cNvPr>
          <p:cNvSpPr txBox="1"/>
          <p:nvPr/>
        </p:nvSpPr>
        <p:spPr>
          <a:xfrm>
            <a:off x="1422024" y="821400"/>
            <a:ext cx="7345254" cy="35007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 sz="1600" dirty="0">
                <a:solidFill>
                  <a:schemeClr val="bg1"/>
                </a:solidFill>
                <a:latin typeface="Montserrat" pitchFamily="2" charset="77"/>
                <a:ea typeface="Calibri"/>
                <a:cs typeface="Calibri"/>
                <a:sym typeface="Calibri"/>
              </a:rPr>
              <a:t>Elke </a:t>
            </a:r>
            <a:r>
              <a:rPr lang="en" sz="1600" dirty="0" err="1">
                <a:solidFill>
                  <a:schemeClr val="bg1"/>
                </a:solidFill>
                <a:latin typeface="Montserrat" pitchFamily="2" charset="77"/>
                <a:ea typeface="Calibri"/>
                <a:cs typeface="Calibri"/>
                <a:sym typeface="Calibri"/>
              </a:rPr>
              <a:t>leerling</a:t>
            </a:r>
            <a:r>
              <a:rPr lang="en" sz="1600" dirty="0">
                <a:solidFill>
                  <a:schemeClr val="bg1"/>
                </a:solidFill>
                <a:latin typeface="Montserrat" pitchFamily="2" charset="77"/>
                <a:ea typeface="Calibri"/>
                <a:cs typeface="Calibri"/>
                <a:sym typeface="Calibri"/>
              </a:rPr>
              <a:t> mag 1 a 2 </a:t>
            </a:r>
            <a:r>
              <a:rPr lang="en" sz="1600" dirty="0" err="1">
                <a:solidFill>
                  <a:schemeClr val="bg1"/>
                </a:solidFill>
                <a:latin typeface="Montserrat" pitchFamily="2" charset="77"/>
                <a:ea typeface="Calibri"/>
                <a:cs typeface="Calibri"/>
                <a:sym typeface="Calibri"/>
              </a:rPr>
              <a:t>flesjes</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een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stokje</a:t>
            </a:r>
            <a:r>
              <a:rPr lang="en" sz="1600" dirty="0">
                <a:solidFill>
                  <a:schemeClr val="bg1"/>
                </a:solidFill>
                <a:latin typeface="Montserrat" pitchFamily="2" charset="77"/>
                <a:ea typeface="Calibri"/>
                <a:cs typeface="Calibri"/>
                <a:sym typeface="Calibri"/>
              </a:rPr>
              <a:t> of </a:t>
            </a:r>
            <a:r>
              <a:rPr lang="en" sz="1600" dirty="0" err="1">
                <a:solidFill>
                  <a:schemeClr val="bg1"/>
                </a:solidFill>
                <a:latin typeface="Montserrat" pitchFamily="2" charset="77"/>
                <a:ea typeface="Calibri"/>
                <a:cs typeface="Calibri"/>
                <a:sym typeface="Calibri"/>
              </a:rPr>
              <a:t>lepel</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ophalen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bij</a:t>
            </a:r>
            <a:r>
              <a:rPr lang="en" sz="1600" dirty="0">
                <a:solidFill>
                  <a:schemeClr val="bg1"/>
                </a:solidFill>
                <a:latin typeface="Montserrat" pitchFamily="2" charset="77"/>
                <a:ea typeface="Calibri"/>
                <a:cs typeface="Calibri"/>
                <a:sym typeface="Calibri"/>
              </a:rPr>
              <a:t> de centrale </a:t>
            </a:r>
            <a:r>
              <a:rPr lang="en" sz="1600" dirty="0" err="1">
                <a:solidFill>
                  <a:schemeClr val="bg1"/>
                </a:solidFill>
                <a:latin typeface="Montserrat" pitchFamily="2" charset="77"/>
                <a:ea typeface="Calibri"/>
                <a:cs typeface="Calibri"/>
                <a:sym typeface="Calibri"/>
              </a:rPr>
              <a:t>tafel</a:t>
            </a:r>
            <a:r>
              <a:rPr lang="en" sz="1600"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Geef</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hierbij</a:t>
            </a:r>
            <a:r>
              <a:rPr lang="en" sz="1600" i="1" dirty="0">
                <a:solidFill>
                  <a:schemeClr val="bg1"/>
                </a:solidFill>
                <a:latin typeface="Montserrat" pitchFamily="2" charset="77"/>
                <a:ea typeface="Calibri"/>
                <a:cs typeface="Calibri"/>
                <a:sym typeface="Calibri"/>
              </a:rPr>
              <a:t> de </a:t>
            </a:r>
            <a:r>
              <a:rPr lang="en" sz="1600" i="1" dirty="0" err="1">
                <a:solidFill>
                  <a:schemeClr val="bg1"/>
                </a:solidFill>
                <a:latin typeface="Montserrat" pitchFamily="2" charset="77"/>
                <a:ea typeface="Calibri"/>
                <a:cs typeface="Calibri"/>
                <a:sym typeface="Calibri"/>
              </a:rPr>
              <a:t>instructie</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dat</a:t>
            </a:r>
            <a:r>
              <a:rPr lang="en" sz="1600" i="1" dirty="0">
                <a:solidFill>
                  <a:schemeClr val="bg1"/>
                </a:solidFill>
                <a:latin typeface="Montserrat" pitchFamily="2" charset="77"/>
                <a:ea typeface="Calibri"/>
                <a:cs typeface="Calibri"/>
                <a:sym typeface="Calibri"/>
              </a:rPr>
              <a:t> ze </a:t>
            </a:r>
            <a:r>
              <a:rPr lang="en" sz="1600" i="1" dirty="0" err="1">
                <a:solidFill>
                  <a:schemeClr val="bg1"/>
                </a:solidFill>
                <a:latin typeface="Montserrat" pitchFamily="2" charset="77"/>
                <a:ea typeface="Calibri"/>
                <a:cs typeface="Calibri"/>
                <a:sym typeface="Calibri"/>
              </a:rPr>
              <a:t>wachten</a:t>
            </a:r>
            <a:r>
              <a:rPr lang="en" sz="1600" i="1" dirty="0">
                <a:solidFill>
                  <a:schemeClr val="bg1"/>
                </a:solidFill>
                <a:latin typeface="Montserrat" pitchFamily="2" charset="77"/>
                <a:ea typeface="Calibri"/>
                <a:cs typeface="Calibri"/>
                <a:sym typeface="Calibri"/>
              </a:rPr>
              <a:t> met </a:t>
            </a:r>
            <a:r>
              <a:rPr lang="en" sz="1600" i="1" dirty="0" err="1">
                <a:solidFill>
                  <a:schemeClr val="bg1"/>
                </a:solidFill>
                <a:latin typeface="Montserrat" pitchFamily="2" charset="77"/>
                <a:ea typeface="Calibri"/>
                <a:cs typeface="Calibri"/>
                <a:sym typeface="Calibri"/>
              </a:rPr>
              <a:t>geluid</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maken</a:t>
            </a:r>
            <a:r>
              <a:rPr lang="en" sz="1600" i="1" dirty="0">
                <a:solidFill>
                  <a:schemeClr val="bg1"/>
                </a:solidFill>
                <a:latin typeface="Montserrat" pitchFamily="2" charset="77"/>
                <a:ea typeface="Calibri"/>
                <a:cs typeface="Calibri"/>
                <a:sym typeface="Calibri"/>
              </a:rPr>
              <a:t> tot </a:t>
            </a:r>
            <a:r>
              <a:rPr lang="en" sz="1600" i="1" dirty="0" err="1">
                <a:solidFill>
                  <a:schemeClr val="bg1"/>
                </a:solidFill>
                <a:latin typeface="Montserrat" pitchFamily="2" charset="77"/>
                <a:ea typeface="Calibri"/>
                <a:cs typeface="Calibri"/>
                <a:sym typeface="Calibri"/>
              </a:rPr>
              <a:t>iedereen</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een</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fles</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heeft</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en</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terug</a:t>
            </a:r>
            <a:r>
              <a:rPr lang="en" sz="1600" i="1" dirty="0">
                <a:solidFill>
                  <a:schemeClr val="bg1"/>
                </a:solidFill>
                <a:latin typeface="Montserrat" pitchFamily="2" charset="77"/>
                <a:ea typeface="Calibri"/>
                <a:cs typeface="Calibri"/>
                <a:sym typeface="Calibri"/>
              </a:rPr>
              <a:t> op </a:t>
            </a:r>
            <a:r>
              <a:rPr lang="en" sz="1600" i="1" dirty="0" err="1">
                <a:solidFill>
                  <a:schemeClr val="bg1"/>
                </a:solidFill>
                <a:latin typeface="Montserrat" pitchFamily="2" charset="77"/>
                <a:ea typeface="Calibri"/>
                <a:cs typeface="Calibri"/>
                <a:sym typeface="Calibri"/>
              </a:rPr>
              <a:t>zijn</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plaats</a:t>
            </a:r>
            <a:r>
              <a:rPr lang="en" sz="1600" i="1" dirty="0">
                <a:solidFill>
                  <a:schemeClr val="bg1"/>
                </a:solidFill>
                <a:latin typeface="Montserrat" pitchFamily="2" charset="77"/>
                <a:ea typeface="Calibri"/>
                <a:cs typeface="Calibri"/>
                <a:sym typeface="Calibri"/>
              </a:rPr>
              <a:t> zit.</a:t>
            </a:r>
            <a:endParaRPr sz="1600" i="1"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endParaRPr sz="1600" b="1"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r>
              <a:rPr lang="en" b="1" dirty="0" err="1">
                <a:solidFill>
                  <a:schemeClr val="bg1"/>
                </a:solidFill>
                <a:latin typeface="Montserrat" pitchFamily="2" charset="77"/>
                <a:ea typeface="Calibri"/>
                <a:cs typeface="Calibri"/>
                <a:sym typeface="Calibri"/>
              </a:rPr>
              <a:t>Opdracht</a:t>
            </a:r>
            <a:r>
              <a:rPr lang="en" b="1" dirty="0">
                <a:solidFill>
                  <a:schemeClr val="bg1"/>
                </a:solidFill>
                <a:latin typeface="Montserrat" pitchFamily="2" charset="77"/>
                <a:ea typeface="Calibri"/>
                <a:cs typeface="Calibri"/>
                <a:sym typeface="Calibri"/>
              </a:rPr>
              <a:t> 1: </a:t>
            </a:r>
          </a:p>
          <a:p>
            <a:pPr marL="0" lvl="0" indent="0" algn="l" rtl="0">
              <a:spcBef>
                <a:spcPts val="0"/>
              </a:spcBef>
              <a:spcAft>
                <a:spcPts val="0"/>
              </a:spcAft>
              <a:buNone/>
            </a:pPr>
            <a:r>
              <a:rPr lang="en" sz="1600" b="1" dirty="0" err="1">
                <a:solidFill>
                  <a:schemeClr val="bg1"/>
                </a:solidFill>
                <a:latin typeface="Montserrat" pitchFamily="2" charset="77"/>
                <a:ea typeface="Calibri"/>
                <a:cs typeface="Calibri"/>
                <a:sym typeface="Calibri"/>
              </a:rPr>
              <a:t>Vraag</a:t>
            </a:r>
            <a:r>
              <a:rPr lang="en" sz="1600" b="1" dirty="0">
                <a:solidFill>
                  <a:schemeClr val="bg1"/>
                </a:solidFill>
                <a:latin typeface="Montserrat" pitchFamily="2" charset="77"/>
                <a:ea typeface="Calibri"/>
                <a:cs typeface="Calibri"/>
                <a:sym typeface="Calibri"/>
              </a:rPr>
              <a:t> de </a:t>
            </a:r>
            <a:r>
              <a:rPr lang="en" sz="1600" b="1" dirty="0" err="1">
                <a:solidFill>
                  <a:schemeClr val="bg1"/>
                </a:solidFill>
                <a:latin typeface="Montserrat" pitchFamily="2" charset="77"/>
                <a:ea typeface="Calibri"/>
                <a:cs typeface="Calibri"/>
                <a:sym typeface="Calibri"/>
              </a:rPr>
              <a:t>leerlingen</a:t>
            </a:r>
            <a:r>
              <a:rPr lang="en" sz="1600" b="1" dirty="0">
                <a:solidFill>
                  <a:schemeClr val="bg1"/>
                </a:solidFill>
                <a:latin typeface="Montserrat" pitchFamily="2" charset="77"/>
                <a:ea typeface="Calibri"/>
                <a:cs typeface="Calibri"/>
                <a:sym typeface="Calibri"/>
              </a:rPr>
              <a:t>:</a:t>
            </a:r>
          </a:p>
          <a:p>
            <a:pPr marL="0" lvl="0" indent="0" algn="l" rtl="0">
              <a:spcBef>
                <a:spcPts val="0"/>
              </a:spcBef>
              <a:spcAft>
                <a:spcPts val="0"/>
              </a:spcAft>
              <a:buNone/>
            </a:pPr>
            <a:r>
              <a:rPr lang="en" sz="1600" dirty="0">
                <a:solidFill>
                  <a:schemeClr val="bg1"/>
                </a:solidFill>
                <a:latin typeface="Montserrat" pitchFamily="2" charset="77"/>
                <a:ea typeface="Calibri"/>
                <a:cs typeface="Calibri"/>
                <a:sym typeface="Calibri"/>
              </a:rPr>
              <a:t>Wat </a:t>
            </a:r>
            <a:r>
              <a:rPr lang="en" sz="1600" dirty="0" err="1">
                <a:solidFill>
                  <a:schemeClr val="bg1"/>
                </a:solidFill>
                <a:latin typeface="Montserrat" pitchFamily="2" charset="77"/>
                <a:ea typeface="Calibri"/>
                <a:cs typeface="Calibri"/>
                <a:sym typeface="Calibri"/>
              </a:rPr>
              <a:t>voor</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geluiden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kan</a:t>
            </a:r>
            <a:r>
              <a:rPr lang="en" sz="1600" dirty="0">
                <a:solidFill>
                  <a:schemeClr val="bg1"/>
                </a:solidFill>
                <a:latin typeface="Montserrat" pitchFamily="2" charset="77"/>
                <a:ea typeface="Calibri"/>
                <a:cs typeface="Calibri"/>
                <a:sym typeface="Calibri"/>
              </a:rPr>
              <a:t> je </a:t>
            </a:r>
            <a:r>
              <a:rPr lang="en" sz="1600" dirty="0" err="1">
                <a:solidFill>
                  <a:schemeClr val="bg1"/>
                </a:solidFill>
                <a:latin typeface="Montserrat" pitchFamily="2" charset="77"/>
                <a:ea typeface="Calibri"/>
                <a:cs typeface="Calibri"/>
                <a:sym typeface="Calibri"/>
              </a:rPr>
              <a:t>maken</a:t>
            </a:r>
            <a:r>
              <a:rPr lang="en" sz="1600" dirty="0">
                <a:solidFill>
                  <a:schemeClr val="bg1"/>
                </a:solidFill>
                <a:latin typeface="Montserrat" pitchFamily="2" charset="77"/>
                <a:ea typeface="Calibri"/>
                <a:cs typeface="Calibri"/>
                <a:sym typeface="Calibri"/>
              </a:rPr>
              <a:t> met je </a:t>
            </a:r>
            <a:r>
              <a:rPr lang="en" sz="1600" dirty="0" err="1">
                <a:solidFill>
                  <a:schemeClr val="bg1"/>
                </a:solidFill>
                <a:latin typeface="Montserrat" pitchFamily="2" charset="77"/>
                <a:ea typeface="Calibri"/>
                <a:cs typeface="Calibri"/>
                <a:sym typeface="Calibri"/>
              </a:rPr>
              <a:t>fles</a:t>
            </a:r>
            <a:r>
              <a:rPr lang="en" sz="1600" dirty="0">
                <a:solidFill>
                  <a:schemeClr val="bg1"/>
                </a:solidFill>
                <a:latin typeface="Montserrat" pitchFamily="2" charset="77"/>
                <a:ea typeface="Calibri"/>
                <a:cs typeface="Calibri"/>
                <a:sym typeface="Calibri"/>
              </a:rPr>
              <a:t>?</a:t>
            </a:r>
            <a:endParaRPr sz="1600" dirty="0">
              <a:solidFill>
                <a:schemeClr val="bg1"/>
              </a:solidFill>
              <a:latin typeface="Montserrat" pitchFamily="2" charset="77"/>
              <a:ea typeface="Calibri"/>
              <a:cs typeface="Calibri"/>
              <a:sym typeface="Calibri"/>
            </a:endParaRPr>
          </a:p>
          <a:p>
            <a:pPr lvl="0" algn="l" rtl="0">
              <a:spcBef>
                <a:spcPts val="0"/>
              </a:spcBef>
              <a:spcAft>
                <a:spcPts val="0"/>
              </a:spcAft>
            </a:pPr>
            <a:r>
              <a:rPr lang="en" sz="1600" dirty="0">
                <a:solidFill>
                  <a:schemeClr val="bg1"/>
                </a:solidFill>
                <a:latin typeface="Montserrat" pitchFamily="2" charset="77"/>
                <a:ea typeface="Calibri"/>
                <a:cs typeface="Calibri"/>
                <a:sym typeface="Calibri"/>
              </a:rPr>
              <a:t>We </a:t>
            </a:r>
            <a:r>
              <a:rPr lang="en" sz="1600" dirty="0" err="1">
                <a:solidFill>
                  <a:schemeClr val="bg1"/>
                </a:solidFill>
                <a:latin typeface="Montserrat" pitchFamily="2" charset="77"/>
                <a:ea typeface="Calibri"/>
                <a:cs typeface="Calibri"/>
                <a:sym typeface="Calibri"/>
              </a:rPr>
              <a:t>beginnen</a:t>
            </a:r>
            <a:r>
              <a:rPr lang="en" sz="1600" dirty="0">
                <a:solidFill>
                  <a:schemeClr val="bg1"/>
                </a:solidFill>
                <a:latin typeface="Montserrat" pitchFamily="2" charset="77"/>
                <a:ea typeface="Calibri"/>
                <a:cs typeface="Calibri"/>
                <a:sym typeface="Calibri"/>
              </a:rPr>
              <a:t> met </a:t>
            </a:r>
            <a:r>
              <a:rPr lang="en" sz="1600" dirty="0" err="1">
                <a:solidFill>
                  <a:schemeClr val="bg1"/>
                </a:solidFill>
                <a:latin typeface="Montserrat" pitchFamily="2" charset="77"/>
                <a:ea typeface="Calibri"/>
                <a:cs typeface="Calibri"/>
                <a:sym typeface="Calibri"/>
              </a:rPr>
              <a:t>een</a:t>
            </a:r>
            <a:r>
              <a:rPr lang="en" sz="1600" dirty="0">
                <a:solidFill>
                  <a:schemeClr val="bg1"/>
                </a:solidFill>
                <a:latin typeface="Montserrat" pitchFamily="2" charset="77"/>
                <a:ea typeface="Calibri"/>
                <a:cs typeface="Calibri"/>
                <a:sym typeface="Calibri"/>
              </a:rPr>
              <a:t> </a:t>
            </a:r>
            <a:r>
              <a:rPr lang="en" sz="1600" u="sng" dirty="0" err="1">
                <a:solidFill>
                  <a:schemeClr val="bg1"/>
                </a:solidFill>
                <a:latin typeface="Montserrat" pitchFamily="2" charset="77"/>
                <a:ea typeface="Calibri"/>
                <a:cs typeface="Calibri"/>
                <a:sym typeface="Calibri"/>
              </a:rPr>
              <a:t>zacht</a:t>
            </a:r>
            <a:r>
              <a:rPr lang="en" sz="1600" u="sng"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geluid</a:t>
            </a:r>
            <a:r>
              <a:rPr lang="en" sz="1600" dirty="0">
                <a:solidFill>
                  <a:schemeClr val="bg1"/>
                </a:solidFill>
                <a:latin typeface="Montserrat" pitchFamily="2" charset="77"/>
                <a:ea typeface="Calibri"/>
                <a:cs typeface="Calibri"/>
                <a:sym typeface="Calibri"/>
              </a:rPr>
              <a:t>. </a:t>
            </a:r>
            <a:endParaRPr sz="1600"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endParaRPr lang="en" sz="1600"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r>
              <a:rPr lang="en" sz="1600" dirty="0">
                <a:solidFill>
                  <a:schemeClr val="bg1"/>
                </a:solidFill>
                <a:latin typeface="Montserrat" pitchFamily="2" charset="77"/>
                <a:ea typeface="Calibri"/>
                <a:cs typeface="Calibri"/>
                <a:sym typeface="Calibri"/>
              </a:rPr>
              <a:t>Stop de </a:t>
            </a:r>
            <a:r>
              <a:rPr lang="en" sz="1600" dirty="0" err="1">
                <a:solidFill>
                  <a:schemeClr val="bg1"/>
                </a:solidFill>
                <a:latin typeface="Montserrat" pitchFamily="2" charset="77"/>
                <a:ea typeface="Calibri"/>
                <a:cs typeface="Calibri"/>
                <a:sym typeface="Calibri"/>
              </a:rPr>
              <a:t>leerlingen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na</a:t>
            </a:r>
            <a:r>
              <a:rPr lang="en" sz="1600" dirty="0">
                <a:solidFill>
                  <a:schemeClr val="bg1"/>
                </a:solidFill>
                <a:latin typeface="Montserrat" pitchFamily="2" charset="77"/>
                <a:ea typeface="Calibri"/>
                <a:cs typeface="Calibri"/>
                <a:sym typeface="Calibri"/>
              </a:rPr>
              <a:t> 1 a 2 </a:t>
            </a:r>
            <a:r>
              <a:rPr lang="en" sz="1600" dirty="0" err="1">
                <a:solidFill>
                  <a:schemeClr val="bg1"/>
                </a:solidFill>
                <a:latin typeface="Montserrat" pitchFamily="2" charset="77"/>
                <a:ea typeface="Calibri"/>
                <a:cs typeface="Calibri"/>
                <a:sym typeface="Calibri"/>
              </a:rPr>
              <a:t>minuten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vraag</a:t>
            </a:r>
            <a:r>
              <a:rPr lang="en" sz="1600" dirty="0">
                <a:solidFill>
                  <a:schemeClr val="bg1"/>
                </a:solidFill>
                <a:latin typeface="Montserrat" pitchFamily="2" charset="77"/>
                <a:ea typeface="Calibri"/>
                <a:cs typeface="Calibri"/>
                <a:sym typeface="Calibri"/>
              </a:rPr>
              <a:t>: </a:t>
            </a:r>
          </a:p>
          <a:p>
            <a:pPr marL="285750" lvl="0" indent="-285750" algn="l" rtl="0">
              <a:spcBef>
                <a:spcPts val="0"/>
              </a:spcBef>
              <a:spcAft>
                <a:spcPts val="0"/>
              </a:spcAft>
              <a:buFont typeface="Arial" panose="020B0604020202020204" pitchFamily="34" charset="0"/>
              <a:buChar char="•"/>
            </a:pPr>
            <a:r>
              <a:rPr lang="en" sz="1600" dirty="0">
                <a:solidFill>
                  <a:schemeClr val="bg1"/>
                </a:solidFill>
                <a:latin typeface="Montserrat" pitchFamily="2" charset="77"/>
                <a:ea typeface="Calibri"/>
                <a:cs typeface="Calibri"/>
                <a:sym typeface="Calibri"/>
              </a:rPr>
              <a:t>Wat </a:t>
            </a:r>
            <a:r>
              <a:rPr lang="en" sz="1600" dirty="0" err="1">
                <a:solidFill>
                  <a:schemeClr val="bg1"/>
                </a:solidFill>
                <a:latin typeface="Montserrat" pitchFamily="2" charset="77"/>
                <a:ea typeface="Calibri"/>
                <a:cs typeface="Calibri"/>
                <a:sym typeface="Calibri"/>
              </a:rPr>
              <a:t>voor</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geluiden</a:t>
            </a:r>
            <a:r>
              <a:rPr lang="en" sz="1600" dirty="0">
                <a:solidFill>
                  <a:schemeClr val="bg1"/>
                </a:solidFill>
                <a:latin typeface="Montserrat" pitchFamily="2" charset="77"/>
                <a:ea typeface="Calibri"/>
                <a:cs typeface="Calibri"/>
                <a:sym typeface="Calibri"/>
              </a:rPr>
              <a:t> de </a:t>
            </a:r>
            <a:r>
              <a:rPr lang="en" sz="1600" dirty="0" err="1">
                <a:solidFill>
                  <a:schemeClr val="bg1"/>
                </a:solidFill>
                <a:latin typeface="Montserrat" pitchFamily="2" charset="77"/>
                <a:ea typeface="Calibri"/>
                <a:cs typeface="Calibri"/>
                <a:sym typeface="Calibri"/>
              </a:rPr>
              <a:t>leerlingen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gemaakt</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hebben</a:t>
            </a:r>
            <a:r>
              <a:rPr lang="en" sz="1600" dirty="0">
                <a:solidFill>
                  <a:schemeClr val="bg1"/>
                </a:solidFill>
                <a:latin typeface="Montserrat" pitchFamily="2" charset="77"/>
                <a:ea typeface="Calibri"/>
                <a:cs typeface="Calibri"/>
                <a:sym typeface="Calibri"/>
              </a:rPr>
              <a:t>? </a:t>
            </a:r>
          </a:p>
          <a:p>
            <a:pPr marL="285750" lvl="0" indent="-285750" algn="l" rtl="0">
              <a:spcBef>
                <a:spcPts val="0"/>
              </a:spcBef>
              <a:spcAft>
                <a:spcPts val="0"/>
              </a:spcAft>
              <a:buFont typeface="Arial" panose="020B0604020202020204" pitchFamily="34" charset="0"/>
              <a:buChar char="•"/>
            </a:pPr>
            <a:r>
              <a:rPr lang="en" sz="1600" dirty="0">
                <a:solidFill>
                  <a:schemeClr val="bg1"/>
                </a:solidFill>
                <a:latin typeface="Montserrat" pitchFamily="2" charset="77"/>
                <a:ea typeface="Calibri"/>
                <a:cs typeface="Calibri"/>
                <a:sym typeface="Calibri"/>
              </a:rPr>
              <a:t>Op </a:t>
            </a:r>
            <a:r>
              <a:rPr lang="en" sz="1600" dirty="0" err="1">
                <a:solidFill>
                  <a:schemeClr val="bg1"/>
                </a:solidFill>
                <a:latin typeface="Montserrat" pitchFamily="2" charset="77"/>
                <a:ea typeface="Calibri"/>
                <a:cs typeface="Calibri"/>
                <a:sym typeface="Calibri"/>
              </a:rPr>
              <a:t>welke</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manier</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hebben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jullie</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deze</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geluiden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gemaakt</a:t>
            </a:r>
            <a:r>
              <a:rPr lang="en" sz="1600" dirty="0">
                <a:solidFill>
                  <a:schemeClr val="bg1"/>
                </a:solidFill>
                <a:latin typeface="Montserrat" pitchFamily="2" charset="77"/>
                <a:ea typeface="Calibri"/>
                <a:cs typeface="Calibri"/>
                <a:sym typeface="Calibri"/>
              </a:rPr>
              <a:t>? </a:t>
            </a:r>
          </a:p>
          <a:p>
            <a:pPr lvl="0" algn="l" rtl="0">
              <a:spcBef>
                <a:spcPts val="0"/>
              </a:spcBef>
              <a:spcAft>
                <a:spcPts val="0"/>
              </a:spcAft>
            </a:pPr>
            <a:r>
              <a:rPr lang="en" sz="1600" i="1" dirty="0" err="1">
                <a:solidFill>
                  <a:schemeClr val="bg1"/>
                </a:solidFill>
                <a:latin typeface="Montserrat" pitchFamily="2" charset="77"/>
                <a:ea typeface="Calibri"/>
                <a:cs typeface="Calibri"/>
                <a:sym typeface="Calibri"/>
              </a:rPr>
              <a:t>Dit</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brengt</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andere</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leerlingen</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weer</a:t>
            </a:r>
            <a:r>
              <a:rPr lang="en" sz="1600" i="1" dirty="0">
                <a:solidFill>
                  <a:schemeClr val="bg1"/>
                </a:solidFill>
                <a:latin typeface="Montserrat" pitchFamily="2" charset="77"/>
                <a:ea typeface="Calibri"/>
                <a:cs typeface="Calibri"/>
                <a:sym typeface="Calibri"/>
              </a:rPr>
              <a:t> op </a:t>
            </a:r>
            <a:r>
              <a:rPr lang="en" sz="1600" i="1" dirty="0" err="1">
                <a:solidFill>
                  <a:schemeClr val="bg1"/>
                </a:solidFill>
                <a:latin typeface="Montserrat" pitchFamily="2" charset="77"/>
                <a:ea typeface="Calibri"/>
                <a:cs typeface="Calibri"/>
                <a:sym typeface="Calibri"/>
              </a:rPr>
              <a:t>ideeën</a:t>
            </a:r>
            <a:r>
              <a:rPr lang="en" sz="1600" i="1" dirty="0">
                <a:solidFill>
                  <a:schemeClr val="bg1"/>
                </a:solidFill>
                <a:latin typeface="Montserrat" pitchFamily="2" charset="77"/>
                <a:ea typeface="Calibri"/>
                <a:cs typeface="Calibri"/>
                <a:sym typeface="Calibri"/>
              </a:rPr>
              <a:t> om </a:t>
            </a:r>
            <a:r>
              <a:rPr lang="en" sz="1600" i="1" dirty="0" err="1">
                <a:solidFill>
                  <a:schemeClr val="bg1"/>
                </a:solidFill>
                <a:latin typeface="Montserrat" pitchFamily="2" charset="77"/>
                <a:ea typeface="Calibri"/>
                <a:cs typeface="Calibri"/>
                <a:sym typeface="Calibri"/>
              </a:rPr>
              <a:t>andere</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geluiden</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te</a:t>
            </a:r>
            <a:r>
              <a:rPr lang="en" sz="1600" i="1" dirty="0">
                <a:solidFill>
                  <a:schemeClr val="bg1"/>
                </a:solidFill>
                <a:latin typeface="Montserrat" pitchFamily="2" charset="77"/>
                <a:ea typeface="Calibri"/>
                <a:cs typeface="Calibri"/>
                <a:sym typeface="Calibri"/>
              </a:rPr>
              <a:t> </a:t>
            </a:r>
            <a:r>
              <a:rPr lang="en" sz="1600" i="1" dirty="0" err="1">
                <a:solidFill>
                  <a:schemeClr val="bg1"/>
                </a:solidFill>
                <a:latin typeface="Montserrat" pitchFamily="2" charset="77"/>
                <a:ea typeface="Calibri"/>
                <a:cs typeface="Calibri"/>
                <a:sym typeface="Calibri"/>
              </a:rPr>
              <a:t>maken</a:t>
            </a:r>
            <a:r>
              <a:rPr lang="en" sz="1600" i="1" dirty="0">
                <a:solidFill>
                  <a:schemeClr val="bg1"/>
                </a:solidFill>
                <a:latin typeface="Montserrat" pitchFamily="2" charset="77"/>
                <a:ea typeface="Calibri"/>
                <a:cs typeface="Calibri"/>
                <a:sym typeface="Calibri"/>
              </a:rPr>
              <a:t>.</a:t>
            </a:r>
            <a:endParaRPr sz="1600" i="1"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endParaRPr sz="1600" dirty="0">
              <a:solidFill>
                <a:schemeClr val="bg1"/>
              </a:solidFill>
              <a:latin typeface="Montserrat" pitchFamily="2" charset="77"/>
              <a:ea typeface="Calibri"/>
              <a:cs typeface="Calibri"/>
              <a:sym typeface="Calibri"/>
            </a:endParaRPr>
          </a:p>
        </p:txBody>
      </p:sp>
      <p:pic>
        <p:nvPicPr>
          <p:cNvPr id="2" name="Google Shape;82;p5" descr="oog Pictogram">
            <a:extLst>
              <a:ext uri="{FF2B5EF4-FFF2-40B4-BE49-F238E27FC236}">
                <a16:creationId xmlns:a16="http://schemas.microsoft.com/office/drawing/2014/main" id="{E319E6EB-808C-23A9-C09A-2BF6B11DBB7D}"/>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3" name="Google Shape;89;p5">
            <a:extLst>
              <a:ext uri="{FF2B5EF4-FFF2-40B4-BE49-F238E27FC236}">
                <a16:creationId xmlns:a16="http://schemas.microsoft.com/office/drawing/2014/main" id="{92D77D7A-CF21-336D-F446-151F107AB5F1}"/>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4" name="Google Shape;85;p5" descr="Oor Vectoren, Illustraties En Clipart - 123RF">
            <a:extLst>
              <a:ext uri="{FF2B5EF4-FFF2-40B4-BE49-F238E27FC236}">
                <a16:creationId xmlns:a16="http://schemas.microsoft.com/office/drawing/2014/main" id="{82F4DB76-35CD-E94C-94D6-E2425DDEA48D}"/>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5" name="Google Shape;83;p5" descr="Zoek met loep schets | Gratis Iconen">
            <a:extLst>
              <a:ext uri="{FF2B5EF4-FFF2-40B4-BE49-F238E27FC236}">
                <a16:creationId xmlns:a16="http://schemas.microsoft.com/office/drawing/2014/main" id="{93236D7B-32B7-A71C-1F63-22DF648EA426}"/>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pic>
        <p:nvPicPr>
          <p:cNvPr id="8" name="Google Shape;90;p5">
            <a:extLst>
              <a:ext uri="{FF2B5EF4-FFF2-40B4-BE49-F238E27FC236}">
                <a16:creationId xmlns:a16="http://schemas.microsoft.com/office/drawing/2014/main" id="{CC9A935B-9DFC-2A5D-1CA0-15C4F863D30B}"/>
              </a:ext>
            </a:extLst>
          </p:cNvPr>
          <p:cNvPicPr preferRelativeResize="0"/>
          <p:nvPr/>
        </p:nvPicPr>
        <p:blipFill rotWithShape="1">
          <a:blip r:embed="rId11">
            <a:duotone>
              <a:schemeClr val="accent2">
                <a:shade val="45000"/>
                <a:satMod val="135000"/>
              </a:schemeClr>
              <a:prstClr val="white"/>
            </a:duotone>
            <a:alphaModFix amt="50000"/>
          </a:blip>
          <a:srcRect l="20393" r="16741"/>
          <a:stretch/>
        </p:blipFill>
        <p:spPr>
          <a:xfrm>
            <a:off x="6740862" y="99531"/>
            <a:ext cx="363144" cy="367921"/>
          </a:xfrm>
          <a:prstGeom prst="rect">
            <a:avLst/>
          </a:prstGeom>
          <a:noFill/>
          <a:ln>
            <a:noFill/>
          </a:ln>
        </p:spPr>
      </p:pic>
    </p:spTree>
    <p:extLst>
      <p:ext uri="{BB962C8B-B14F-4D97-AF65-F5344CB8AC3E}">
        <p14:creationId xmlns:p14="http://schemas.microsoft.com/office/powerpoint/2010/main" val="20899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11516"/>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1" name="Afbeelding 10" descr="NootWit.png"/>
          <p:cNvPicPr>
            <a:picLocks noChangeAspect="1"/>
          </p:cNvPicPr>
          <p:nvPr/>
        </p:nvPicPr>
        <p:blipFill>
          <a:blip r:embed="rId4"/>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5"/>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6"/>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7"/>
          <a:stretch>
            <a:fillRect/>
          </a:stretch>
        </p:blipFill>
        <p:spPr>
          <a:xfrm>
            <a:off x="0" y="4542303"/>
            <a:ext cx="9144000" cy="479639"/>
          </a:xfrm>
          <a:prstGeom prst="rect">
            <a:avLst/>
          </a:prstGeom>
        </p:spPr>
      </p:pic>
      <p:sp>
        <p:nvSpPr>
          <p:cNvPr id="2" name="Tekstvak 1">
            <a:extLst>
              <a:ext uri="{FF2B5EF4-FFF2-40B4-BE49-F238E27FC236}">
                <a16:creationId xmlns:a16="http://schemas.microsoft.com/office/drawing/2014/main" id="{D3A5E794-10AA-A63E-1342-DC69BE17705E}"/>
              </a:ext>
            </a:extLst>
          </p:cNvPr>
          <p:cNvSpPr txBox="1"/>
          <p:nvPr/>
        </p:nvSpPr>
        <p:spPr>
          <a:xfrm>
            <a:off x="1394998" y="141100"/>
            <a:ext cx="6512768" cy="1200329"/>
          </a:xfrm>
          <a:prstGeom prst="rect">
            <a:avLst/>
          </a:prstGeom>
          <a:noFill/>
        </p:spPr>
        <p:txBody>
          <a:bodyPr wrap="square" rtlCol="0">
            <a:spAutoFit/>
          </a:bodyPr>
          <a:lstStyle/>
          <a:p>
            <a:r>
              <a:rPr lang="nl-NL" sz="2400" b="1" dirty="0">
                <a:solidFill>
                  <a:schemeClr val="bg1"/>
                </a:solidFill>
                <a:latin typeface="Montserrat" pitchFamily="2" charset="77"/>
              </a:rPr>
              <a:t>Inspiratie. </a:t>
            </a:r>
          </a:p>
          <a:p>
            <a:endParaRPr lang="en" sz="2400" b="1" dirty="0">
              <a:solidFill>
                <a:schemeClr val="bg1"/>
              </a:solidFill>
              <a:latin typeface="Montserrat" pitchFamily="2" charset="77"/>
              <a:ea typeface="Calibri"/>
              <a:cs typeface="Calibri"/>
              <a:sym typeface="Calibri"/>
            </a:endParaRPr>
          </a:p>
          <a:p>
            <a:r>
              <a:rPr lang="en" sz="2400" b="1" dirty="0">
                <a:solidFill>
                  <a:schemeClr val="bg1"/>
                </a:solidFill>
                <a:latin typeface="Montserrat" pitchFamily="2" charset="77"/>
                <a:ea typeface="Calibri"/>
                <a:cs typeface="Calibri"/>
                <a:sym typeface="Calibri"/>
              </a:rPr>
              <a:t>Zadar </a:t>
            </a:r>
            <a:r>
              <a:rPr lang="en" sz="2400" b="1" dirty="0" err="1">
                <a:solidFill>
                  <a:schemeClr val="bg1"/>
                </a:solidFill>
                <a:latin typeface="Montserrat" pitchFamily="2" charset="77"/>
                <a:ea typeface="Calibri"/>
                <a:cs typeface="Calibri"/>
                <a:sym typeface="Calibri"/>
              </a:rPr>
              <a:t>Zeeorgel</a:t>
            </a:r>
            <a:endParaRPr lang="nl-NL" sz="2400" b="1" dirty="0">
              <a:solidFill>
                <a:schemeClr val="bg1"/>
              </a:solidFill>
              <a:latin typeface="Montserrat" pitchFamily="2" charset="77"/>
            </a:endParaRPr>
          </a:p>
        </p:txBody>
      </p:sp>
      <p:sp>
        <p:nvSpPr>
          <p:cNvPr id="5" name="Google Shape;61;p2">
            <a:extLst>
              <a:ext uri="{FF2B5EF4-FFF2-40B4-BE49-F238E27FC236}">
                <a16:creationId xmlns:a16="http://schemas.microsoft.com/office/drawing/2014/main" id="{8A631E28-41D9-1793-ECBE-9AA84E7BFDF8}"/>
              </a:ext>
            </a:extLst>
          </p:cNvPr>
          <p:cNvSpPr txBox="1">
            <a:spLocks/>
          </p:cNvSpPr>
          <p:nvPr/>
        </p:nvSpPr>
        <p:spPr>
          <a:xfrm>
            <a:off x="1394998" y="1017797"/>
            <a:ext cx="4933664" cy="3528392"/>
          </a:xfrm>
          <a:prstGeom prst="rect">
            <a:avLst/>
          </a:prstGeom>
          <a:noFill/>
          <a:ln>
            <a:noFill/>
          </a:ln>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Bef>
                <a:spcPts val="1200"/>
              </a:spcBef>
              <a:buSzPts val="2800"/>
              <a:buFont typeface="Arial"/>
              <a:buNone/>
            </a:pPr>
            <a:endParaRPr lang="en" sz="1600" dirty="0">
              <a:solidFill>
                <a:schemeClr val="bg1"/>
              </a:solidFill>
              <a:latin typeface="Montserrat" pitchFamily="2" charset="77"/>
              <a:ea typeface="Calibri"/>
              <a:cs typeface="Calibri"/>
              <a:sym typeface="Calibri"/>
            </a:endParaRPr>
          </a:p>
          <a:p>
            <a:pPr marL="0" indent="0">
              <a:spcBef>
                <a:spcPts val="1200"/>
              </a:spcBef>
              <a:buSzPts val="2800"/>
              <a:buFont typeface="Arial"/>
              <a:buNone/>
            </a:pPr>
            <a:r>
              <a:rPr lang="en" sz="1600" dirty="0" err="1">
                <a:solidFill>
                  <a:schemeClr val="bg1"/>
                </a:solidFill>
                <a:latin typeface="Montserrat" pitchFamily="2" charset="77"/>
                <a:ea typeface="Calibri"/>
                <a:cs typeface="Calibri"/>
                <a:sym typeface="Calibri"/>
              </a:rPr>
              <a:t>Dit</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zeeorgel</a:t>
            </a:r>
            <a:r>
              <a:rPr lang="en" sz="1600" dirty="0">
                <a:solidFill>
                  <a:schemeClr val="bg1"/>
                </a:solidFill>
                <a:latin typeface="Montserrat" pitchFamily="2" charset="77"/>
                <a:ea typeface="Calibri"/>
                <a:cs typeface="Calibri"/>
                <a:sym typeface="Calibri"/>
              </a:rPr>
              <a:t> van Nikola </a:t>
            </a:r>
            <a:r>
              <a:rPr lang="en" sz="1600" dirty="0" err="1">
                <a:solidFill>
                  <a:schemeClr val="bg1"/>
                </a:solidFill>
                <a:latin typeface="Montserrat" pitchFamily="2" charset="77"/>
                <a:ea typeface="Calibri"/>
                <a:cs typeface="Calibri"/>
                <a:sym typeface="Calibri"/>
              </a:rPr>
              <a:t>Bašić</a:t>
            </a:r>
            <a:r>
              <a:rPr lang="en" sz="1600" dirty="0">
                <a:solidFill>
                  <a:schemeClr val="bg1"/>
                </a:solidFill>
                <a:latin typeface="Montserrat" pitchFamily="2" charset="77"/>
                <a:ea typeface="Calibri"/>
                <a:cs typeface="Calibri"/>
                <a:sym typeface="Calibri"/>
              </a:rPr>
              <a:t> in het </a:t>
            </a:r>
            <a:r>
              <a:rPr lang="en" sz="1600" dirty="0" err="1">
                <a:solidFill>
                  <a:schemeClr val="bg1"/>
                </a:solidFill>
                <a:latin typeface="Montserrat" pitchFamily="2" charset="77"/>
                <a:ea typeface="Calibri"/>
                <a:cs typeface="Calibri"/>
                <a:sym typeface="Calibri"/>
              </a:rPr>
              <a:t>Kroatische</a:t>
            </a:r>
            <a:r>
              <a:rPr lang="en" sz="1600" dirty="0">
                <a:solidFill>
                  <a:schemeClr val="bg1"/>
                </a:solidFill>
                <a:latin typeface="Montserrat" pitchFamily="2" charset="77"/>
                <a:ea typeface="Calibri"/>
                <a:cs typeface="Calibri"/>
                <a:sym typeface="Calibri"/>
              </a:rPr>
              <a:t> Zadar </a:t>
            </a:r>
            <a:r>
              <a:rPr lang="en" sz="1600" dirty="0" err="1">
                <a:solidFill>
                  <a:schemeClr val="bg1"/>
                </a:solidFill>
                <a:latin typeface="Montserrat" pitchFamily="2" charset="77"/>
                <a:ea typeface="Calibri"/>
                <a:cs typeface="Calibri"/>
                <a:sym typeface="Calibri"/>
              </a:rPr>
              <a:t>verandert</a:t>
            </a:r>
            <a:r>
              <a:rPr lang="en" sz="1600" dirty="0">
                <a:solidFill>
                  <a:schemeClr val="bg1"/>
                </a:solidFill>
                <a:latin typeface="Montserrat" pitchFamily="2" charset="77"/>
                <a:ea typeface="Calibri"/>
                <a:cs typeface="Calibri"/>
                <a:sym typeface="Calibri"/>
              </a:rPr>
              <a:t> het </a:t>
            </a:r>
            <a:r>
              <a:rPr lang="en" sz="1600" dirty="0" err="1">
                <a:solidFill>
                  <a:schemeClr val="bg1"/>
                </a:solidFill>
                <a:latin typeface="Montserrat" pitchFamily="2" charset="77"/>
                <a:ea typeface="Calibri"/>
                <a:cs typeface="Calibri"/>
                <a:sym typeface="Calibri"/>
              </a:rPr>
              <a:t>ritme</a:t>
            </a:r>
            <a:r>
              <a:rPr lang="en" sz="1600" dirty="0">
                <a:solidFill>
                  <a:schemeClr val="bg1"/>
                </a:solidFill>
                <a:latin typeface="Montserrat" pitchFamily="2" charset="77"/>
                <a:ea typeface="Calibri"/>
                <a:cs typeface="Calibri"/>
                <a:sym typeface="Calibri"/>
              </a:rPr>
              <a:t> van de zee in </a:t>
            </a:r>
            <a:r>
              <a:rPr lang="en" sz="1600" dirty="0" err="1">
                <a:solidFill>
                  <a:schemeClr val="bg1"/>
                </a:solidFill>
                <a:latin typeface="Montserrat" pitchFamily="2" charset="77"/>
                <a:ea typeface="Calibri"/>
                <a:cs typeface="Calibri"/>
                <a:sym typeface="Calibri"/>
              </a:rPr>
              <a:t>muziek</a:t>
            </a:r>
            <a:r>
              <a:rPr lang="en" sz="1600" dirty="0">
                <a:solidFill>
                  <a:schemeClr val="bg1"/>
                </a:solidFill>
                <a:latin typeface="Montserrat" pitchFamily="2" charset="77"/>
                <a:ea typeface="Calibri"/>
                <a:cs typeface="Calibri"/>
                <a:sym typeface="Calibri"/>
              </a:rPr>
              <a:t>. Als de </a:t>
            </a:r>
            <a:r>
              <a:rPr lang="en" sz="1600" dirty="0" err="1">
                <a:solidFill>
                  <a:schemeClr val="bg1"/>
                </a:solidFill>
                <a:latin typeface="Montserrat" pitchFamily="2" charset="77"/>
                <a:ea typeface="Calibri"/>
                <a:cs typeface="Calibri"/>
                <a:sym typeface="Calibri"/>
              </a:rPr>
              <a:t>golven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tegen</a:t>
            </a:r>
            <a:r>
              <a:rPr lang="en" sz="1600" dirty="0">
                <a:solidFill>
                  <a:schemeClr val="bg1"/>
                </a:solidFill>
                <a:latin typeface="Montserrat" pitchFamily="2" charset="77"/>
                <a:ea typeface="Calibri"/>
                <a:cs typeface="Calibri"/>
                <a:sym typeface="Calibri"/>
              </a:rPr>
              <a:t> de </a:t>
            </a:r>
            <a:r>
              <a:rPr lang="en" sz="1600" dirty="0" err="1">
                <a:solidFill>
                  <a:schemeClr val="bg1"/>
                </a:solidFill>
                <a:latin typeface="Montserrat" pitchFamily="2" charset="77"/>
                <a:ea typeface="Calibri"/>
                <a:cs typeface="Calibri"/>
                <a:sym typeface="Calibri"/>
              </a:rPr>
              <a:t>trappen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slaan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duwen</a:t>
            </a:r>
            <a:r>
              <a:rPr lang="en" sz="1600" dirty="0">
                <a:solidFill>
                  <a:schemeClr val="bg1"/>
                </a:solidFill>
                <a:latin typeface="Montserrat" pitchFamily="2" charset="77"/>
                <a:ea typeface="Calibri"/>
                <a:cs typeface="Calibri"/>
                <a:sym typeface="Calibri"/>
              </a:rPr>
              <a:t> ze </a:t>
            </a:r>
            <a:r>
              <a:rPr lang="en" sz="1600" dirty="0" err="1">
                <a:solidFill>
                  <a:schemeClr val="bg1"/>
                </a:solidFill>
                <a:latin typeface="Montserrat" pitchFamily="2" charset="77"/>
                <a:ea typeface="Calibri"/>
                <a:cs typeface="Calibri"/>
                <a:sym typeface="Calibri"/>
              </a:rPr>
              <a:t>lucht</a:t>
            </a:r>
            <a:r>
              <a:rPr lang="en" sz="1600" dirty="0">
                <a:solidFill>
                  <a:schemeClr val="bg1"/>
                </a:solidFill>
                <a:latin typeface="Montserrat" pitchFamily="2" charset="77"/>
                <a:ea typeface="Calibri"/>
                <a:cs typeface="Calibri"/>
                <a:sym typeface="Calibri"/>
              </a:rPr>
              <a:t> in de </a:t>
            </a:r>
            <a:r>
              <a:rPr lang="en" sz="1600" dirty="0" err="1">
                <a:solidFill>
                  <a:schemeClr val="bg1"/>
                </a:solidFill>
                <a:latin typeface="Montserrat" pitchFamily="2" charset="77"/>
                <a:ea typeface="Calibri"/>
                <a:cs typeface="Calibri"/>
                <a:sym typeface="Calibri"/>
              </a:rPr>
              <a:t>orgelpijpen</a:t>
            </a:r>
            <a:r>
              <a:rPr lang="en" sz="1600" dirty="0">
                <a:solidFill>
                  <a:schemeClr val="bg1"/>
                </a:solidFill>
                <a:latin typeface="Montserrat" pitchFamily="2" charset="77"/>
                <a:ea typeface="Calibri"/>
                <a:cs typeface="Calibri"/>
                <a:sym typeface="Calibri"/>
              </a:rPr>
              <a:t>. Die </a:t>
            </a:r>
            <a:r>
              <a:rPr lang="en" sz="1600" dirty="0" err="1">
                <a:solidFill>
                  <a:schemeClr val="bg1"/>
                </a:solidFill>
                <a:latin typeface="Montserrat" pitchFamily="2" charset="77"/>
                <a:ea typeface="Calibri"/>
                <a:cs typeface="Calibri"/>
                <a:sym typeface="Calibri"/>
              </a:rPr>
              <a:t>lucht</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komt</a:t>
            </a:r>
            <a:r>
              <a:rPr lang="en" sz="1600" dirty="0">
                <a:solidFill>
                  <a:schemeClr val="bg1"/>
                </a:solidFill>
                <a:latin typeface="Montserrat" pitchFamily="2" charset="77"/>
                <a:ea typeface="Calibri"/>
                <a:cs typeface="Calibri"/>
                <a:sym typeface="Calibri"/>
              </a:rPr>
              <a:t> via </a:t>
            </a:r>
            <a:r>
              <a:rPr lang="en" sz="1600" dirty="0" err="1">
                <a:solidFill>
                  <a:schemeClr val="bg1"/>
                </a:solidFill>
                <a:latin typeface="Montserrat" pitchFamily="2" charset="77"/>
                <a:ea typeface="Calibri"/>
                <a:cs typeface="Calibri"/>
                <a:sym typeface="Calibri"/>
              </a:rPr>
              <a:t>fluitgaten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aan</a:t>
            </a:r>
            <a:r>
              <a:rPr lang="en" sz="1600" dirty="0">
                <a:solidFill>
                  <a:schemeClr val="bg1"/>
                </a:solidFill>
                <a:latin typeface="Montserrat" pitchFamily="2" charset="77"/>
                <a:ea typeface="Calibri"/>
                <a:cs typeface="Calibri"/>
                <a:sym typeface="Calibri"/>
              </a:rPr>
              <a:t> de </a:t>
            </a:r>
            <a:r>
              <a:rPr lang="en" sz="1600" dirty="0" err="1">
                <a:solidFill>
                  <a:schemeClr val="bg1"/>
                </a:solidFill>
                <a:latin typeface="Montserrat" pitchFamily="2" charset="77"/>
                <a:ea typeface="Calibri"/>
                <a:cs typeface="Calibri"/>
                <a:sym typeface="Calibri"/>
              </a:rPr>
              <a:t>oppervlakte</a:t>
            </a:r>
            <a:r>
              <a:rPr lang="en" sz="1600" dirty="0">
                <a:solidFill>
                  <a:schemeClr val="bg1"/>
                </a:solidFill>
                <a:latin typeface="Montserrat" pitchFamily="2" charset="77"/>
                <a:ea typeface="Calibri"/>
                <a:cs typeface="Calibri"/>
                <a:sym typeface="Calibri"/>
              </a:rPr>
              <a:t> in de stoep </a:t>
            </a:r>
            <a:r>
              <a:rPr lang="en" sz="1600" dirty="0" err="1">
                <a:solidFill>
                  <a:schemeClr val="bg1"/>
                </a:solidFill>
                <a:latin typeface="Montserrat" pitchFamily="2" charset="77"/>
                <a:ea typeface="Calibri"/>
                <a:cs typeface="Calibri"/>
                <a:sym typeface="Calibri"/>
              </a:rPr>
              <a:t>weer</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naar</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boven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vormt</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een</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magisch</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klinkend</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muziekstuk</a:t>
            </a:r>
            <a:r>
              <a:rPr lang="en" sz="1600" dirty="0">
                <a:solidFill>
                  <a:schemeClr val="bg1"/>
                </a:solidFill>
                <a:latin typeface="Montserrat" pitchFamily="2" charset="77"/>
                <a:ea typeface="Calibri"/>
                <a:cs typeface="Calibri"/>
                <a:sym typeface="Calibri"/>
              </a:rPr>
              <a:t>. In les 4 </a:t>
            </a:r>
            <a:r>
              <a:rPr lang="en" sz="1600" dirty="0" err="1">
                <a:solidFill>
                  <a:schemeClr val="bg1"/>
                </a:solidFill>
                <a:latin typeface="Montserrat" pitchFamily="2" charset="77"/>
                <a:ea typeface="Calibri"/>
                <a:cs typeface="Calibri"/>
                <a:sym typeface="Calibri"/>
              </a:rPr>
              <a:t>gaan</a:t>
            </a:r>
            <a:r>
              <a:rPr lang="en" sz="1600" dirty="0">
                <a:solidFill>
                  <a:schemeClr val="bg1"/>
                </a:solidFill>
                <a:latin typeface="Montserrat" pitchFamily="2" charset="77"/>
                <a:ea typeface="Calibri"/>
                <a:cs typeface="Calibri"/>
                <a:sym typeface="Calibri"/>
              </a:rPr>
              <a:t> we </a:t>
            </a:r>
            <a:r>
              <a:rPr lang="en" sz="1600" dirty="0" err="1">
                <a:solidFill>
                  <a:schemeClr val="bg1"/>
                </a:solidFill>
                <a:latin typeface="Montserrat" pitchFamily="2" charset="77"/>
                <a:ea typeface="Calibri"/>
                <a:cs typeface="Calibri"/>
                <a:sym typeface="Calibri"/>
              </a:rPr>
              <a:t>hiermee</a:t>
            </a:r>
            <a:r>
              <a:rPr lang="en" sz="1600" dirty="0">
                <a:solidFill>
                  <a:schemeClr val="bg1"/>
                </a:solidFill>
                <a:latin typeface="Montserrat" pitchFamily="2" charset="77"/>
                <a:ea typeface="Calibri"/>
                <a:cs typeface="Calibri"/>
                <a:sym typeface="Calibri"/>
              </a:rPr>
              <a:t> </a:t>
            </a:r>
            <a:r>
              <a:rPr lang="en" sz="1600" dirty="0" err="1">
                <a:solidFill>
                  <a:schemeClr val="bg1"/>
                </a:solidFill>
                <a:latin typeface="Montserrat" pitchFamily="2" charset="77"/>
                <a:ea typeface="Calibri"/>
                <a:cs typeface="Calibri"/>
                <a:sym typeface="Calibri"/>
              </a:rPr>
              <a:t>aan</a:t>
            </a:r>
            <a:r>
              <a:rPr lang="en" sz="1600" dirty="0">
                <a:solidFill>
                  <a:schemeClr val="bg1"/>
                </a:solidFill>
                <a:latin typeface="Montserrat" pitchFamily="2" charset="77"/>
                <a:ea typeface="Calibri"/>
                <a:cs typeface="Calibri"/>
                <a:sym typeface="Calibri"/>
              </a:rPr>
              <a:t> de slag. </a:t>
            </a:r>
            <a:r>
              <a:rPr lang="nl-NL" sz="1600" dirty="0">
                <a:solidFill>
                  <a:schemeClr val="bg1"/>
                </a:solidFill>
                <a:latin typeface="Montserrat" pitchFamily="2" charset="77"/>
                <a:ea typeface="Calibri"/>
                <a:cs typeface="Calibri"/>
                <a:sym typeface="Calibri"/>
                <a:hlinkClick r:id="rId8">
                  <a:extLst>
                    <a:ext uri="{A12FA001-AC4F-418D-AE19-62706E023703}">
                      <ahyp:hlinkClr xmlns:ahyp="http://schemas.microsoft.com/office/drawing/2018/hyperlinkcolor" val="tx"/>
                    </a:ext>
                  </a:extLst>
                </a:hlinkClick>
              </a:rPr>
              <a:t>https://www.youtube.com/embed/n86pF-wQKrw?feature=oembed</a:t>
            </a:r>
            <a:endParaRPr lang="nl-NL" sz="1600" dirty="0">
              <a:solidFill>
                <a:schemeClr val="bg1"/>
              </a:solidFill>
              <a:latin typeface="Montserrat" pitchFamily="2" charset="77"/>
            </a:endParaRPr>
          </a:p>
        </p:txBody>
      </p:sp>
      <p:sp>
        <p:nvSpPr>
          <p:cNvPr id="7" name="Rechthoek 6">
            <a:extLst>
              <a:ext uri="{FF2B5EF4-FFF2-40B4-BE49-F238E27FC236}">
                <a16:creationId xmlns:a16="http://schemas.microsoft.com/office/drawing/2014/main" id="{860E0DC5-4E5C-DB43-44FF-03F3C220161B}"/>
              </a:ext>
            </a:extLst>
          </p:cNvPr>
          <p:cNvSpPr/>
          <p:nvPr/>
        </p:nvSpPr>
        <p:spPr>
          <a:xfrm>
            <a:off x="6252063" y="1098179"/>
            <a:ext cx="2823192" cy="17722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Onlinemedia 2" descr="Zadar Sea Organ">
            <a:hlinkClick r:id="" action="ppaction://media"/>
            <a:extLst>
              <a:ext uri="{FF2B5EF4-FFF2-40B4-BE49-F238E27FC236}">
                <a16:creationId xmlns:a16="http://schemas.microsoft.com/office/drawing/2014/main" id="{CC21FEC8-9E8E-9188-7E8A-F7A0CB53AC81}"/>
              </a:ext>
            </a:extLst>
          </p:cNvPr>
          <p:cNvPicPr>
            <a:picLocks noRot="1" noChangeAspect="1"/>
          </p:cNvPicPr>
          <p:nvPr>
            <a:videoFile r:link="rId1"/>
          </p:nvPr>
        </p:nvPicPr>
        <p:blipFill>
          <a:blip r:embed="rId9"/>
          <a:stretch>
            <a:fillRect/>
          </a:stretch>
        </p:blipFill>
        <p:spPr>
          <a:xfrm>
            <a:off x="6393658" y="1267342"/>
            <a:ext cx="2540000" cy="1435100"/>
          </a:xfrm>
          <a:prstGeom prst="rect">
            <a:avLst/>
          </a:prstGeom>
        </p:spPr>
      </p:pic>
      <p:pic>
        <p:nvPicPr>
          <p:cNvPr id="4" name="Google Shape;82;p5" descr="oog Pictogram">
            <a:extLst>
              <a:ext uri="{FF2B5EF4-FFF2-40B4-BE49-F238E27FC236}">
                <a16:creationId xmlns:a16="http://schemas.microsoft.com/office/drawing/2014/main" id="{4C709C59-F19F-BA60-6377-31EA304DC2D5}"/>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6" name="Google Shape;89;p5">
            <a:extLst>
              <a:ext uri="{FF2B5EF4-FFF2-40B4-BE49-F238E27FC236}">
                <a16:creationId xmlns:a16="http://schemas.microsoft.com/office/drawing/2014/main" id="{8E196B7B-9C04-2A09-E811-D75A29B4DC62}"/>
              </a:ext>
            </a:extLst>
          </p:cNvPr>
          <p:cNvPicPr preferRelativeResize="0"/>
          <p:nvPr/>
        </p:nvPicPr>
        <p:blipFill rotWithShape="1">
          <a:blip r:embed="rId11">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8" name="Google Shape;91;p5">
            <a:extLst>
              <a:ext uri="{FF2B5EF4-FFF2-40B4-BE49-F238E27FC236}">
                <a16:creationId xmlns:a16="http://schemas.microsoft.com/office/drawing/2014/main" id="{FB774776-A341-B2EA-C413-58FE73C4BFA1}"/>
              </a:ext>
            </a:extLst>
          </p:cNvPr>
          <p:cNvPicPr preferRelativeResize="0"/>
          <p:nvPr/>
        </p:nvPicPr>
        <p:blipFill rotWithShape="1">
          <a:blip r:embed="rId12">
            <a:alphaModFix amt="35000"/>
            <a:duotone>
              <a:schemeClr val="accent2">
                <a:shade val="45000"/>
                <a:satMod val="135000"/>
              </a:schemeClr>
              <a:prstClr val="white"/>
            </a:duotone>
          </a:blip>
          <a:srcRect/>
          <a:stretch/>
        </p:blipFill>
        <p:spPr>
          <a:xfrm>
            <a:off x="8110049" y="99417"/>
            <a:ext cx="354501" cy="354501"/>
          </a:xfrm>
          <a:prstGeom prst="rect">
            <a:avLst/>
          </a:prstGeom>
          <a:noFill/>
          <a:ln>
            <a:noFill/>
          </a:ln>
        </p:spPr>
      </p:pic>
      <p:pic>
        <p:nvPicPr>
          <p:cNvPr id="10" name="Google Shape;85;p5" descr="Oor Vectoren, Illustraties En Clipart - 123RF">
            <a:extLst>
              <a:ext uri="{FF2B5EF4-FFF2-40B4-BE49-F238E27FC236}">
                <a16:creationId xmlns:a16="http://schemas.microsoft.com/office/drawing/2014/main" id="{FCAB2F50-DA72-8D55-509D-676E0A700702}"/>
              </a:ext>
            </a:extLst>
          </p:cNvPr>
          <p:cNvPicPr preferRelativeResize="0"/>
          <p:nvPr/>
        </p:nvPicPr>
        <p:blipFill rotWithShape="1">
          <a:blip r:embed="rId13">
            <a:alphaModFix amt="20000"/>
          </a:blip>
          <a:srcRect/>
          <a:stretch/>
        </p:blipFill>
        <p:spPr>
          <a:xfrm>
            <a:off x="7027113" y="41266"/>
            <a:ext cx="598911" cy="461665"/>
          </a:xfrm>
          <a:prstGeom prst="rect">
            <a:avLst/>
          </a:prstGeom>
          <a:noFill/>
          <a:ln>
            <a:noFill/>
          </a:ln>
        </p:spPr>
      </p:pic>
    </p:spTree>
    <p:extLst>
      <p:ext uri="{BB962C8B-B14F-4D97-AF65-F5344CB8AC3E}">
        <p14:creationId xmlns:p14="http://schemas.microsoft.com/office/powerpoint/2010/main" val="386045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401017" y="294284"/>
            <a:ext cx="5380783"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r>
              <a:rPr lang="nl-NL" sz="1800" b="1" dirty="0">
                <a:solidFill>
                  <a:schemeClr val="bg1"/>
                </a:solidFill>
                <a:latin typeface="Montserrat" pitchFamily="2" charset="77"/>
                <a:ea typeface="Calibri"/>
                <a:cs typeface="Calibri"/>
                <a:sym typeface="Calibri"/>
              </a:rPr>
              <a:t>Opdracht 2: </a:t>
            </a:r>
          </a:p>
          <a:p>
            <a:pPr marL="0" lvl="0" indent="0" algn="l" rtl="0">
              <a:spcBef>
                <a:spcPts val="0"/>
              </a:spcBef>
              <a:spcAft>
                <a:spcPts val="0"/>
              </a:spcAft>
              <a:buNone/>
            </a:pPr>
            <a:endParaRPr lang="nl-NL" sz="1600" b="1"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r>
              <a:rPr lang="nl-NL" sz="1600" b="1" dirty="0">
                <a:solidFill>
                  <a:schemeClr val="bg1"/>
                </a:solidFill>
                <a:latin typeface="Montserrat" pitchFamily="2" charset="77"/>
                <a:ea typeface="Calibri"/>
                <a:cs typeface="Calibri"/>
                <a:sym typeface="Calibri"/>
              </a:rPr>
              <a:t>Vraag de leerlingen:</a:t>
            </a:r>
          </a:p>
          <a:p>
            <a:pPr marL="0" lvl="0" indent="0" algn="l" rtl="0">
              <a:spcBef>
                <a:spcPts val="0"/>
              </a:spcBef>
              <a:spcAft>
                <a:spcPts val="0"/>
              </a:spcAft>
              <a:buNone/>
            </a:pPr>
            <a:r>
              <a:rPr lang="nl-NL" sz="1600" dirty="0">
                <a:solidFill>
                  <a:schemeClr val="bg1"/>
                </a:solidFill>
                <a:latin typeface="Montserrat" pitchFamily="2" charset="77"/>
                <a:ea typeface="Calibri"/>
                <a:cs typeface="Calibri"/>
                <a:sym typeface="Calibri"/>
              </a:rPr>
              <a:t>Probeer een ander geluid te maken met je fles </a:t>
            </a:r>
            <a:r>
              <a:rPr lang="nl-NL" sz="1600" i="1" dirty="0">
                <a:solidFill>
                  <a:schemeClr val="bg1"/>
                </a:solidFill>
                <a:latin typeface="Montserrat" pitchFamily="2" charset="77"/>
                <a:ea typeface="Calibri"/>
                <a:cs typeface="Calibri"/>
                <a:sym typeface="Calibri"/>
              </a:rPr>
              <a:t>(kijk of er ook andere manieren zijn dan erop te slaan).</a:t>
            </a:r>
          </a:p>
          <a:p>
            <a:pPr marL="0" lvl="0" indent="0" algn="l" rtl="0">
              <a:spcBef>
                <a:spcPts val="0"/>
              </a:spcBef>
              <a:spcAft>
                <a:spcPts val="0"/>
              </a:spcAft>
              <a:buNone/>
            </a:pPr>
            <a:endParaRPr lang="nl-NL" sz="1600" i="1"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r>
              <a:rPr lang="nl-NL" sz="1600" b="1" dirty="0">
                <a:solidFill>
                  <a:schemeClr val="bg1"/>
                </a:solidFill>
                <a:latin typeface="Montserrat" pitchFamily="2" charset="77"/>
                <a:ea typeface="Calibri"/>
                <a:cs typeface="Calibri"/>
                <a:sym typeface="Calibri"/>
              </a:rPr>
              <a:t>Als leerlingen zelf niets kunnen bedenken kan je onderstaande suggesties doen:</a:t>
            </a:r>
          </a:p>
          <a:p>
            <a:pPr marL="0" lvl="0" indent="0" algn="l" rtl="0">
              <a:spcBef>
                <a:spcPts val="0"/>
              </a:spcBef>
              <a:spcAft>
                <a:spcPts val="0"/>
              </a:spcAft>
              <a:buNone/>
            </a:pPr>
            <a:r>
              <a:rPr lang="nl-NL" sz="1600" dirty="0">
                <a:solidFill>
                  <a:schemeClr val="bg1"/>
                </a:solidFill>
                <a:latin typeface="Montserrat" pitchFamily="2" charset="77"/>
                <a:ea typeface="Calibri"/>
                <a:cs typeface="Calibri"/>
                <a:sym typeface="Calibri"/>
              </a:rPr>
              <a:t>Tikken op, trommelen op tafel, raspen, vegen, tikken tegen elkaar, plastic fles, glazen fles, dop erop, dop eraf, rammelen, fluiten, etc.</a:t>
            </a:r>
          </a:p>
          <a:p>
            <a:pPr marL="0" lvl="0" indent="0" algn="l" rtl="0">
              <a:spcBef>
                <a:spcPts val="0"/>
              </a:spcBef>
              <a:spcAft>
                <a:spcPts val="0"/>
              </a:spcAft>
              <a:buNone/>
            </a:pPr>
            <a:endParaRPr lang="nl-NL" sz="1600" dirty="0">
              <a:solidFill>
                <a:schemeClr val="bg1"/>
              </a:solidFill>
              <a:latin typeface="Montserrat" pitchFamily="2" charset="77"/>
              <a:ea typeface="Calibri"/>
              <a:cs typeface="Calibri"/>
              <a:sym typeface="Calibri"/>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5" name="Rechthoek 4">
            <a:extLst>
              <a:ext uri="{FF2B5EF4-FFF2-40B4-BE49-F238E27FC236}">
                <a16:creationId xmlns:a16="http://schemas.microsoft.com/office/drawing/2014/main" id="{18908447-192D-91CF-5591-A518235D98CF}"/>
              </a:ext>
            </a:extLst>
          </p:cNvPr>
          <p:cNvSpPr/>
          <p:nvPr/>
        </p:nvSpPr>
        <p:spPr>
          <a:xfrm>
            <a:off x="6598479" y="2250947"/>
            <a:ext cx="2174703" cy="18731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0" indent="0" algn="l" rtl="0">
              <a:spcBef>
                <a:spcPts val="0"/>
              </a:spcBef>
              <a:spcAft>
                <a:spcPts val="0"/>
              </a:spcAft>
              <a:buNone/>
            </a:pPr>
            <a:r>
              <a:rPr lang="nl-NL" sz="1200" dirty="0">
                <a:solidFill>
                  <a:schemeClr val="bg1"/>
                </a:solidFill>
                <a:latin typeface="Montserrat" pitchFamily="2" charset="77"/>
                <a:ea typeface="Calibri"/>
                <a:cs typeface="Calibri"/>
                <a:sym typeface="Calibri"/>
              </a:rPr>
              <a:t>Tip: spreek met de klas een gebaar af om te stoppen met geluid maken. Als (veel) kinderen tegelijk hard op de flessen slaan kan dit een enorm kabaal geven wat voor leerlingen, docent en buurklassen vervelend kan zijn. </a:t>
            </a:r>
            <a:endParaRPr lang="nl-NL" sz="1800" i="1" dirty="0">
              <a:solidFill>
                <a:schemeClr val="bg1"/>
              </a:solidFill>
              <a:latin typeface="Montserrat" pitchFamily="2" charset="77"/>
              <a:ea typeface="Calibri"/>
              <a:cs typeface="Calibri"/>
              <a:sym typeface="Calibri"/>
            </a:endParaRPr>
          </a:p>
        </p:txBody>
      </p:sp>
      <p:pic>
        <p:nvPicPr>
          <p:cNvPr id="2" name="Google Shape;82;p5" descr="oog Pictogram">
            <a:extLst>
              <a:ext uri="{FF2B5EF4-FFF2-40B4-BE49-F238E27FC236}">
                <a16:creationId xmlns:a16="http://schemas.microsoft.com/office/drawing/2014/main" id="{28CDD8DE-0ADD-DF8B-3489-C056673A1617}"/>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3" name="Google Shape;89;p5">
            <a:extLst>
              <a:ext uri="{FF2B5EF4-FFF2-40B4-BE49-F238E27FC236}">
                <a16:creationId xmlns:a16="http://schemas.microsoft.com/office/drawing/2014/main" id="{5F80B51C-4AC8-9849-D30F-52833B88E0F8}"/>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6" name="Google Shape;85;p5" descr="Oor Vectoren, Illustraties En Clipart - 123RF">
            <a:extLst>
              <a:ext uri="{FF2B5EF4-FFF2-40B4-BE49-F238E27FC236}">
                <a16:creationId xmlns:a16="http://schemas.microsoft.com/office/drawing/2014/main" id="{DA2D609D-31FE-BD03-EB1F-DEB0A6B0823B}"/>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7" name="Google Shape;83;p5" descr="Zoek met loep schets | Gratis Iconen">
            <a:extLst>
              <a:ext uri="{FF2B5EF4-FFF2-40B4-BE49-F238E27FC236}">
                <a16:creationId xmlns:a16="http://schemas.microsoft.com/office/drawing/2014/main" id="{DCB7B5E2-D8F8-E327-9AE9-03B745E5ECEF}"/>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pic>
        <p:nvPicPr>
          <p:cNvPr id="8" name="Google Shape;90;p5">
            <a:extLst>
              <a:ext uri="{FF2B5EF4-FFF2-40B4-BE49-F238E27FC236}">
                <a16:creationId xmlns:a16="http://schemas.microsoft.com/office/drawing/2014/main" id="{6396D4A9-5ADC-45D6-898C-4133B9871F6D}"/>
              </a:ext>
            </a:extLst>
          </p:cNvPr>
          <p:cNvPicPr preferRelativeResize="0"/>
          <p:nvPr/>
        </p:nvPicPr>
        <p:blipFill rotWithShape="1">
          <a:blip r:embed="rId11">
            <a:duotone>
              <a:schemeClr val="accent2">
                <a:shade val="45000"/>
                <a:satMod val="135000"/>
              </a:schemeClr>
              <a:prstClr val="white"/>
            </a:duotone>
            <a:alphaModFix amt="35000"/>
          </a:blip>
          <a:srcRect l="20393" r="16741"/>
          <a:stretch/>
        </p:blipFill>
        <p:spPr>
          <a:xfrm>
            <a:off x="6740862" y="99531"/>
            <a:ext cx="363144" cy="367921"/>
          </a:xfrm>
          <a:prstGeom prst="rect">
            <a:avLst/>
          </a:prstGeom>
          <a:noFill/>
          <a:ln>
            <a:noFill/>
          </a:ln>
        </p:spPr>
      </p:pic>
    </p:spTree>
    <p:extLst>
      <p:ext uri="{BB962C8B-B14F-4D97-AF65-F5344CB8AC3E}">
        <p14:creationId xmlns:p14="http://schemas.microsoft.com/office/powerpoint/2010/main" val="137681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2" name="Google Shape;118;p22">
            <a:extLst>
              <a:ext uri="{FF2B5EF4-FFF2-40B4-BE49-F238E27FC236}">
                <a16:creationId xmlns:a16="http://schemas.microsoft.com/office/drawing/2014/main" id="{7A86B9CE-7667-494E-A70F-233991639158}"/>
              </a:ext>
            </a:extLst>
          </p:cNvPr>
          <p:cNvSpPr txBox="1">
            <a:spLocks noGrp="1"/>
          </p:cNvSpPr>
          <p:nvPr>
            <p:ph type="title"/>
          </p:nvPr>
        </p:nvSpPr>
        <p:spPr>
          <a:xfrm>
            <a:off x="1349517" y="9081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err="1">
                <a:solidFill>
                  <a:schemeClr val="bg1"/>
                </a:solidFill>
                <a:latin typeface="Montserrat" pitchFamily="2" charset="77"/>
                <a:ea typeface="Calibri"/>
                <a:cs typeface="Calibri"/>
                <a:sym typeface="Calibri"/>
              </a:rPr>
              <a:t>Flessenmuziek</a:t>
            </a:r>
            <a:r>
              <a:rPr lang="en" sz="2400" b="1" dirty="0">
                <a:solidFill>
                  <a:schemeClr val="bg1"/>
                </a:solidFill>
                <a:latin typeface="Montserrat" pitchFamily="2" charset="77"/>
                <a:ea typeface="Calibri"/>
                <a:cs typeface="Calibri"/>
                <a:sym typeface="Calibri"/>
              </a:rPr>
              <a:t> </a:t>
            </a:r>
            <a:r>
              <a:rPr lang="en" sz="2400" dirty="0">
                <a:solidFill>
                  <a:schemeClr val="bg1"/>
                </a:solidFill>
                <a:latin typeface="Montserrat" pitchFamily="2" charset="77"/>
                <a:ea typeface="Calibri"/>
                <a:cs typeface="Calibri"/>
                <a:sym typeface="Calibri"/>
              </a:rPr>
              <a:t>(20 </a:t>
            </a:r>
            <a:r>
              <a:rPr lang="en" sz="2400" dirty="0" err="1">
                <a:solidFill>
                  <a:schemeClr val="bg1"/>
                </a:solidFill>
                <a:latin typeface="Montserrat" pitchFamily="2" charset="77"/>
                <a:ea typeface="Calibri"/>
                <a:cs typeface="Calibri"/>
                <a:sym typeface="Calibri"/>
              </a:rPr>
              <a:t>minuten</a:t>
            </a:r>
            <a:r>
              <a:rPr lang="en" sz="2400" dirty="0">
                <a:solidFill>
                  <a:schemeClr val="bg1"/>
                </a:solidFill>
                <a:latin typeface="Montserrat" pitchFamily="2" charset="77"/>
                <a:ea typeface="Calibri"/>
                <a:cs typeface="Calibri"/>
                <a:sym typeface="Calibri"/>
              </a:rPr>
              <a:t>)</a:t>
            </a:r>
            <a:endParaRPr sz="2400" dirty="0">
              <a:solidFill>
                <a:schemeClr val="bg1"/>
              </a:solidFill>
              <a:latin typeface="Montserrat" pitchFamily="2" charset="77"/>
              <a:ea typeface="Calibri"/>
              <a:cs typeface="Calibri"/>
              <a:sym typeface="Calibri"/>
            </a:endParaRPr>
          </a:p>
        </p:txBody>
      </p:sp>
      <p:sp>
        <p:nvSpPr>
          <p:cNvPr id="3" name="Google Shape;119;p22">
            <a:extLst>
              <a:ext uri="{FF2B5EF4-FFF2-40B4-BE49-F238E27FC236}">
                <a16:creationId xmlns:a16="http://schemas.microsoft.com/office/drawing/2014/main" id="{83832B70-4B88-69E8-960C-D1192AF3FBDD}"/>
              </a:ext>
            </a:extLst>
          </p:cNvPr>
          <p:cNvSpPr txBox="1">
            <a:spLocks/>
          </p:cNvSpPr>
          <p:nvPr/>
        </p:nvSpPr>
        <p:spPr>
          <a:xfrm>
            <a:off x="1436028" y="715866"/>
            <a:ext cx="7707972" cy="36405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mj-lt"/>
              <a:buAutoNum type="arabicPeriod"/>
            </a:pPr>
            <a:r>
              <a:rPr lang="nl-NL" sz="1600" dirty="0">
                <a:solidFill>
                  <a:schemeClr val="bg1"/>
                </a:solidFill>
                <a:latin typeface="Montserrat" pitchFamily="2" charset="77"/>
                <a:sym typeface="Calibri"/>
              </a:rPr>
              <a:t>De leerlingen gaan flessenmuziek maken.</a:t>
            </a:r>
          </a:p>
          <a:p>
            <a:pPr>
              <a:spcBef>
                <a:spcPts val="0"/>
              </a:spcBef>
              <a:buFont typeface="+mj-lt"/>
              <a:buAutoNum type="arabicPeriod"/>
            </a:pPr>
            <a:r>
              <a:rPr lang="nl-NL" sz="1600" dirty="0">
                <a:solidFill>
                  <a:schemeClr val="bg1"/>
                </a:solidFill>
                <a:latin typeface="Montserrat" pitchFamily="2" charset="77"/>
                <a:sym typeface="Calibri"/>
              </a:rPr>
              <a:t>Geef de leerlingen de opdracht om een geluid te bedenken dat herhaald kan worden. Ze mogen hier 1 a 2 minuten mee aan de slag gaan.</a:t>
            </a:r>
          </a:p>
          <a:p>
            <a:pPr>
              <a:spcBef>
                <a:spcPts val="0"/>
              </a:spcBef>
              <a:buFont typeface="+mj-lt"/>
              <a:buAutoNum type="arabicPeriod"/>
            </a:pPr>
            <a:r>
              <a:rPr lang="nl-NL" sz="1600" dirty="0">
                <a:solidFill>
                  <a:schemeClr val="bg1"/>
                </a:solidFill>
                <a:latin typeface="Montserrat" pitchFamily="2" charset="77"/>
                <a:sym typeface="Calibri"/>
              </a:rPr>
              <a:t>Geef het stilteteken en vraag welke leerling zijn of haar geluid wil laten horen. Dit geluid herhaal je dan met de hele klas samen. Kies hierna nog 3 kinderen om de beurt uit om hun geluid te laten horen en te herhalen met de hele klas.</a:t>
            </a:r>
          </a:p>
          <a:p>
            <a:pPr>
              <a:spcBef>
                <a:spcPts val="0"/>
              </a:spcBef>
              <a:buFont typeface="+mj-lt"/>
              <a:buAutoNum type="arabicPeriod"/>
            </a:pPr>
            <a:r>
              <a:rPr lang="nl-NL" sz="1600" dirty="0">
                <a:solidFill>
                  <a:schemeClr val="bg1"/>
                </a:solidFill>
                <a:latin typeface="Montserrat" pitchFamily="2" charset="77"/>
                <a:sym typeface="Calibri"/>
              </a:rPr>
              <a:t>Deel de klas nu in in 4 groepen, en wijs elke groep 1 geluid toe dat we net ontdekt hebben. Geef de groepen de nummers 1 t/m 4. Tel langzaam tot 4 en geef de opdracht dat elk groepje bij het eigen cijfer zijn geluid maakt.  Nu kan je een rondje maken met de geluiden en ontstaat er al een soort muziekstuk. </a:t>
            </a:r>
          </a:p>
          <a:p>
            <a:pPr marL="0" indent="0">
              <a:spcBef>
                <a:spcPts val="0"/>
              </a:spcBef>
              <a:spcAft>
                <a:spcPts val="1600"/>
              </a:spcAft>
              <a:buFont typeface="Arial"/>
              <a:buNone/>
            </a:pPr>
            <a:endParaRPr lang="nl-NL" sz="1600" dirty="0">
              <a:solidFill>
                <a:schemeClr val="bg1"/>
              </a:solidFill>
              <a:latin typeface="Montserrat" pitchFamily="2" charset="77"/>
            </a:endParaRPr>
          </a:p>
        </p:txBody>
      </p:sp>
      <p:pic>
        <p:nvPicPr>
          <p:cNvPr id="4" name="Google Shape;82;p5" descr="oog Pictogram">
            <a:extLst>
              <a:ext uri="{FF2B5EF4-FFF2-40B4-BE49-F238E27FC236}">
                <a16:creationId xmlns:a16="http://schemas.microsoft.com/office/drawing/2014/main" id="{F445E552-F0D4-90B6-667B-BA56A0A90309}"/>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5" name="Google Shape;89;p5">
            <a:extLst>
              <a:ext uri="{FF2B5EF4-FFF2-40B4-BE49-F238E27FC236}">
                <a16:creationId xmlns:a16="http://schemas.microsoft.com/office/drawing/2014/main" id="{29A0062E-CA1A-2C80-80F4-E7EAEB043F30}"/>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6" name="Google Shape;85;p5" descr="Oor Vectoren, Illustraties En Clipart - 123RF">
            <a:extLst>
              <a:ext uri="{FF2B5EF4-FFF2-40B4-BE49-F238E27FC236}">
                <a16:creationId xmlns:a16="http://schemas.microsoft.com/office/drawing/2014/main" id="{8C986953-E653-336F-7851-DEC55D4813C4}"/>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7" name="Google Shape;83;p5" descr="Zoek met loep schets | Gratis Iconen">
            <a:extLst>
              <a:ext uri="{FF2B5EF4-FFF2-40B4-BE49-F238E27FC236}">
                <a16:creationId xmlns:a16="http://schemas.microsoft.com/office/drawing/2014/main" id="{6BD53633-CC48-D3A6-5055-415F6FCD6098}"/>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pic>
        <p:nvPicPr>
          <p:cNvPr id="10" name="Google Shape;84;p5" descr="Gereedschap | Gratis Iconen">
            <a:extLst>
              <a:ext uri="{FF2B5EF4-FFF2-40B4-BE49-F238E27FC236}">
                <a16:creationId xmlns:a16="http://schemas.microsoft.com/office/drawing/2014/main" id="{B0A92721-89A7-F527-457B-0BADDF6F85A3}"/>
              </a:ext>
            </a:extLst>
          </p:cNvPr>
          <p:cNvPicPr preferRelativeResize="0"/>
          <p:nvPr/>
        </p:nvPicPr>
        <p:blipFill rotWithShape="1">
          <a:blip r:embed="rId11">
            <a:duotone>
              <a:schemeClr val="accent2">
                <a:shade val="45000"/>
                <a:satMod val="135000"/>
              </a:schemeClr>
              <a:prstClr val="white"/>
            </a:duotone>
            <a:alphaModFix amt="50000"/>
          </a:blip>
          <a:srcRect/>
          <a:stretch/>
        </p:blipFill>
        <p:spPr>
          <a:xfrm>
            <a:off x="6710114" y="143077"/>
            <a:ext cx="388662" cy="290889"/>
          </a:xfrm>
          <a:prstGeom prst="rect">
            <a:avLst/>
          </a:prstGeom>
          <a:noFill/>
          <a:ln>
            <a:noFill/>
          </a:ln>
        </p:spPr>
      </p:pic>
    </p:spTree>
    <p:extLst>
      <p:ext uri="{BB962C8B-B14F-4D97-AF65-F5344CB8AC3E}">
        <p14:creationId xmlns:p14="http://schemas.microsoft.com/office/powerpoint/2010/main" val="240222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2" name="Google Shape;118;p22">
            <a:extLst>
              <a:ext uri="{FF2B5EF4-FFF2-40B4-BE49-F238E27FC236}">
                <a16:creationId xmlns:a16="http://schemas.microsoft.com/office/drawing/2014/main" id="{7A86B9CE-7667-494E-A70F-233991639158}"/>
              </a:ext>
            </a:extLst>
          </p:cNvPr>
          <p:cNvSpPr txBox="1">
            <a:spLocks noGrp="1"/>
          </p:cNvSpPr>
          <p:nvPr>
            <p:ph type="title"/>
          </p:nvPr>
        </p:nvSpPr>
        <p:spPr>
          <a:xfrm>
            <a:off x="1349517" y="9081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err="1">
                <a:solidFill>
                  <a:schemeClr val="bg1"/>
                </a:solidFill>
                <a:latin typeface="Montserrat" pitchFamily="2" charset="77"/>
                <a:ea typeface="Calibri"/>
                <a:cs typeface="Calibri"/>
                <a:sym typeface="Calibri"/>
              </a:rPr>
              <a:t>Flessenmuziek</a:t>
            </a:r>
            <a:r>
              <a:rPr lang="en" sz="2400" b="1" dirty="0">
                <a:solidFill>
                  <a:schemeClr val="bg1"/>
                </a:solidFill>
                <a:latin typeface="Montserrat" pitchFamily="2" charset="77"/>
                <a:ea typeface="Calibri"/>
                <a:cs typeface="Calibri"/>
                <a:sym typeface="Calibri"/>
              </a:rPr>
              <a:t> </a:t>
            </a:r>
            <a:r>
              <a:rPr lang="en" sz="2400" dirty="0">
                <a:solidFill>
                  <a:schemeClr val="bg1"/>
                </a:solidFill>
                <a:latin typeface="Montserrat" pitchFamily="2" charset="77"/>
                <a:ea typeface="Calibri"/>
                <a:cs typeface="Calibri"/>
                <a:sym typeface="Calibri"/>
              </a:rPr>
              <a:t>(20 </a:t>
            </a:r>
            <a:r>
              <a:rPr lang="en" sz="2400" dirty="0" err="1">
                <a:solidFill>
                  <a:schemeClr val="bg1"/>
                </a:solidFill>
                <a:latin typeface="Montserrat" pitchFamily="2" charset="77"/>
                <a:ea typeface="Calibri"/>
                <a:cs typeface="Calibri"/>
                <a:sym typeface="Calibri"/>
              </a:rPr>
              <a:t>minuten</a:t>
            </a:r>
            <a:r>
              <a:rPr lang="en" sz="2400" dirty="0">
                <a:solidFill>
                  <a:schemeClr val="bg1"/>
                </a:solidFill>
                <a:latin typeface="Montserrat" pitchFamily="2" charset="77"/>
                <a:ea typeface="Calibri"/>
                <a:cs typeface="Calibri"/>
                <a:sym typeface="Calibri"/>
              </a:rPr>
              <a:t>)</a:t>
            </a:r>
            <a:endParaRPr sz="2400" dirty="0">
              <a:solidFill>
                <a:schemeClr val="bg1"/>
              </a:solidFill>
              <a:latin typeface="Montserrat" pitchFamily="2" charset="77"/>
              <a:ea typeface="Calibri"/>
              <a:cs typeface="Calibri"/>
              <a:sym typeface="Calibri"/>
            </a:endParaRPr>
          </a:p>
        </p:txBody>
      </p:sp>
      <p:sp>
        <p:nvSpPr>
          <p:cNvPr id="3" name="Google Shape;119;p22">
            <a:extLst>
              <a:ext uri="{FF2B5EF4-FFF2-40B4-BE49-F238E27FC236}">
                <a16:creationId xmlns:a16="http://schemas.microsoft.com/office/drawing/2014/main" id="{83832B70-4B88-69E8-960C-D1192AF3FBDD}"/>
              </a:ext>
            </a:extLst>
          </p:cNvPr>
          <p:cNvSpPr txBox="1">
            <a:spLocks/>
          </p:cNvSpPr>
          <p:nvPr/>
        </p:nvSpPr>
        <p:spPr>
          <a:xfrm>
            <a:off x="1403814" y="913632"/>
            <a:ext cx="7707972" cy="36405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mj-lt"/>
              <a:buAutoNum type="arabicPeriod" startAt="5"/>
            </a:pPr>
            <a:r>
              <a:rPr lang="nl-NL" sz="1600" dirty="0">
                <a:solidFill>
                  <a:schemeClr val="bg1"/>
                </a:solidFill>
                <a:latin typeface="Montserrat" pitchFamily="2" charset="77"/>
                <a:sym typeface="Calibri"/>
              </a:rPr>
              <a:t>Laat de leerlingen het nogmaals herhalen in dezelfde groepjes. Zo weten ze wat er van ze verwacht wordt en vallen de pauzes weg.</a:t>
            </a:r>
          </a:p>
          <a:p>
            <a:pPr>
              <a:spcBef>
                <a:spcPts val="0"/>
              </a:spcBef>
              <a:buFont typeface="+mj-lt"/>
              <a:buAutoNum type="arabicPeriod" startAt="5"/>
            </a:pPr>
            <a:r>
              <a:rPr lang="nl-NL" sz="1600" dirty="0">
                <a:solidFill>
                  <a:schemeClr val="bg1"/>
                </a:solidFill>
                <a:latin typeface="Montserrat" pitchFamily="2" charset="77"/>
                <a:sym typeface="Calibri"/>
              </a:rPr>
              <a:t>Doe dit nogmaals, maar dan met geluiden die je nog niet hebt gemaakt.</a:t>
            </a:r>
          </a:p>
          <a:p>
            <a:pPr>
              <a:spcBef>
                <a:spcPts val="0"/>
              </a:spcBef>
              <a:buFont typeface="+mj-lt"/>
              <a:buAutoNum type="arabicPeriod" startAt="5"/>
            </a:pPr>
            <a:r>
              <a:rPr lang="nl-NL" sz="1600" dirty="0">
                <a:solidFill>
                  <a:schemeClr val="bg1"/>
                </a:solidFill>
                <a:latin typeface="Montserrat" pitchFamily="2" charset="77"/>
                <a:sym typeface="Calibri"/>
              </a:rPr>
              <a:t>Nu gaan we een stapje verder. Verander de volgorde van de cijfers, en laat groepjes ook eens tegelijk spelen. Gebruik het bord om de volgorde van de groepjes op te schrijven.</a:t>
            </a:r>
          </a:p>
          <a:p>
            <a:pPr>
              <a:spcBef>
                <a:spcPts val="0"/>
              </a:spcBef>
              <a:buFont typeface="+mj-lt"/>
              <a:buAutoNum type="arabicPeriod" startAt="5"/>
            </a:pPr>
            <a:r>
              <a:rPr lang="nl-NL" sz="1600" dirty="0">
                <a:solidFill>
                  <a:schemeClr val="bg1"/>
                </a:solidFill>
                <a:latin typeface="Montserrat" pitchFamily="2" charset="77"/>
                <a:sym typeface="Calibri"/>
              </a:rPr>
              <a:t>Hierna vraag je een leerling voor de klas om de rol van dirigent te spelen.</a:t>
            </a:r>
            <a:br>
              <a:rPr lang="nl-NL" sz="1600" dirty="0">
                <a:solidFill>
                  <a:schemeClr val="bg1"/>
                </a:solidFill>
                <a:latin typeface="Montserrat" pitchFamily="2" charset="77"/>
                <a:sym typeface="Calibri"/>
              </a:rPr>
            </a:br>
            <a:endParaRPr lang="nl-NL" sz="1600" dirty="0">
              <a:solidFill>
                <a:schemeClr val="bg1"/>
              </a:solidFill>
              <a:latin typeface="Montserrat" pitchFamily="2" charset="77"/>
              <a:sym typeface="Calibri"/>
            </a:endParaRPr>
          </a:p>
          <a:p>
            <a:pPr marL="0" indent="0">
              <a:spcBef>
                <a:spcPts val="0"/>
              </a:spcBef>
              <a:buFont typeface="Arial"/>
              <a:buNone/>
            </a:pPr>
            <a:endParaRPr lang="nl-NL" sz="1600" dirty="0">
              <a:solidFill>
                <a:schemeClr val="bg1"/>
              </a:solidFill>
              <a:latin typeface="Montserrat" pitchFamily="2" charset="77"/>
              <a:sym typeface="Calibri"/>
            </a:endParaRPr>
          </a:p>
          <a:p>
            <a:pPr marL="0" indent="0">
              <a:spcBef>
                <a:spcPts val="0"/>
              </a:spcBef>
              <a:buFont typeface="Arial"/>
              <a:buNone/>
            </a:pPr>
            <a:endParaRPr lang="nl-NL" sz="1600" dirty="0">
              <a:solidFill>
                <a:schemeClr val="bg1"/>
              </a:solidFill>
              <a:latin typeface="Montserrat" pitchFamily="2" charset="77"/>
              <a:sym typeface="Calibri"/>
            </a:endParaRPr>
          </a:p>
          <a:p>
            <a:pPr marL="0" indent="0">
              <a:lnSpc>
                <a:spcPct val="107916"/>
              </a:lnSpc>
              <a:spcBef>
                <a:spcPts val="0"/>
              </a:spcBef>
              <a:buClr>
                <a:schemeClr val="dk1"/>
              </a:buClr>
              <a:buSzPts val="1100"/>
              <a:buFont typeface="Arial"/>
              <a:buNone/>
            </a:pPr>
            <a:endParaRPr lang="nl-NL" sz="1600" dirty="0">
              <a:solidFill>
                <a:schemeClr val="bg1"/>
              </a:solidFill>
              <a:latin typeface="Montserrat" pitchFamily="2" charset="77"/>
              <a:sym typeface="Calibri"/>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pic>
        <p:nvPicPr>
          <p:cNvPr id="4" name="Google Shape;82;p5" descr="oog Pictogram">
            <a:extLst>
              <a:ext uri="{FF2B5EF4-FFF2-40B4-BE49-F238E27FC236}">
                <a16:creationId xmlns:a16="http://schemas.microsoft.com/office/drawing/2014/main" id="{1234FEB2-0846-A903-60C5-7B81A9B3D472}"/>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5" name="Google Shape;89;p5">
            <a:extLst>
              <a:ext uri="{FF2B5EF4-FFF2-40B4-BE49-F238E27FC236}">
                <a16:creationId xmlns:a16="http://schemas.microsoft.com/office/drawing/2014/main" id="{D82EA492-70D6-908B-A179-0B3B63ED3741}"/>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6" name="Google Shape;85;p5" descr="Oor Vectoren, Illustraties En Clipart - 123RF">
            <a:extLst>
              <a:ext uri="{FF2B5EF4-FFF2-40B4-BE49-F238E27FC236}">
                <a16:creationId xmlns:a16="http://schemas.microsoft.com/office/drawing/2014/main" id="{70E54104-FCAA-787A-8660-AC443A427AF5}"/>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7" name="Google Shape;83;p5" descr="Zoek met loep schets | Gratis Iconen">
            <a:extLst>
              <a:ext uri="{FF2B5EF4-FFF2-40B4-BE49-F238E27FC236}">
                <a16:creationId xmlns:a16="http://schemas.microsoft.com/office/drawing/2014/main" id="{F6E20BFC-44E9-364B-D774-C684CE1E27AE}"/>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pic>
        <p:nvPicPr>
          <p:cNvPr id="8" name="Google Shape;84;p5" descr="Gereedschap | Gratis Iconen">
            <a:extLst>
              <a:ext uri="{FF2B5EF4-FFF2-40B4-BE49-F238E27FC236}">
                <a16:creationId xmlns:a16="http://schemas.microsoft.com/office/drawing/2014/main" id="{24BB71BD-D703-D5DC-1EA8-1CDFF0597C94}"/>
              </a:ext>
            </a:extLst>
          </p:cNvPr>
          <p:cNvPicPr preferRelativeResize="0"/>
          <p:nvPr/>
        </p:nvPicPr>
        <p:blipFill rotWithShape="1">
          <a:blip r:embed="rId11">
            <a:duotone>
              <a:schemeClr val="accent2">
                <a:shade val="45000"/>
                <a:satMod val="135000"/>
              </a:schemeClr>
              <a:prstClr val="white"/>
            </a:duotone>
            <a:alphaModFix amt="50000"/>
          </a:blip>
          <a:srcRect/>
          <a:stretch/>
        </p:blipFill>
        <p:spPr>
          <a:xfrm>
            <a:off x="6710114" y="143077"/>
            <a:ext cx="388662" cy="290889"/>
          </a:xfrm>
          <a:prstGeom prst="rect">
            <a:avLst/>
          </a:prstGeom>
          <a:noFill/>
          <a:ln>
            <a:noFill/>
          </a:ln>
        </p:spPr>
      </p:pic>
    </p:spTree>
    <p:extLst>
      <p:ext uri="{BB962C8B-B14F-4D97-AF65-F5344CB8AC3E}">
        <p14:creationId xmlns:p14="http://schemas.microsoft.com/office/powerpoint/2010/main" val="223808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17135" y="775790"/>
            <a:ext cx="7261375"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3970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17" name="Google Shape;124;p23">
            <a:extLst>
              <a:ext uri="{FF2B5EF4-FFF2-40B4-BE49-F238E27FC236}">
                <a16:creationId xmlns:a16="http://schemas.microsoft.com/office/drawing/2014/main" id="{C700FE9D-56B7-8D69-F85B-D3CEA6D2054A}"/>
              </a:ext>
            </a:extLst>
          </p:cNvPr>
          <p:cNvSpPr txBox="1">
            <a:spLocks noGrp="1"/>
          </p:cNvSpPr>
          <p:nvPr>
            <p:ph type="title"/>
          </p:nvPr>
        </p:nvSpPr>
        <p:spPr>
          <a:xfrm>
            <a:off x="1375045" y="348151"/>
            <a:ext cx="8520600" cy="5727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sz="2400" b="1" dirty="0" err="1">
                <a:solidFill>
                  <a:schemeClr val="bg1"/>
                </a:solidFill>
                <a:latin typeface="Montserrat" pitchFamily="2" charset="77"/>
                <a:ea typeface="Calibri"/>
                <a:cs typeface="Calibri"/>
                <a:sym typeface="Calibri"/>
              </a:rPr>
              <a:t>Afsluiting</a:t>
            </a:r>
            <a:r>
              <a:rPr lang="en" sz="2400" b="1" dirty="0">
                <a:solidFill>
                  <a:schemeClr val="bg1"/>
                </a:solidFill>
                <a:latin typeface="Montserrat" pitchFamily="2" charset="77"/>
                <a:ea typeface="Calibri"/>
                <a:cs typeface="Calibri"/>
                <a:sym typeface="Calibri"/>
              </a:rPr>
              <a:t>: Wat </a:t>
            </a:r>
            <a:r>
              <a:rPr lang="en" sz="2400" b="1" dirty="0" err="1">
                <a:solidFill>
                  <a:schemeClr val="bg1"/>
                </a:solidFill>
                <a:latin typeface="Montserrat" pitchFamily="2" charset="77"/>
                <a:ea typeface="Calibri"/>
                <a:cs typeface="Calibri"/>
                <a:sym typeface="Calibri"/>
              </a:rPr>
              <a:t>hebben</a:t>
            </a:r>
            <a:r>
              <a:rPr lang="en" sz="2400" b="1" dirty="0">
                <a:solidFill>
                  <a:schemeClr val="bg1"/>
                </a:solidFill>
                <a:latin typeface="Montserrat" pitchFamily="2" charset="77"/>
                <a:ea typeface="Calibri"/>
                <a:cs typeface="Calibri"/>
                <a:sym typeface="Calibri"/>
              </a:rPr>
              <a:t> </a:t>
            </a:r>
            <a:r>
              <a:rPr lang="en" sz="2400" b="1" dirty="0" err="1">
                <a:solidFill>
                  <a:schemeClr val="bg1"/>
                </a:solidFill>
                <a:latin typeface="Montserrat" pitchFamily="2" charset="77"/>
                <a:ea typeface="Calibri"/>
                <a:cs typeface="Calibri"/>
                <a:sym typeface="Calibri"/>
              </a:rPr>
              <a:t>jullie</a:t>
            </a:r>
            <a:r>
              <a:rPr lang="en" sz="2400" b="1" dirty="0">
                <a:solidFill>
                  <a:schemeClr val="bg1"/>
                </a:solidFill>
                <a:latin typeface="Montserrat" pitchFamily="2" charset="77"/>
                <a:ea typeface="Calibri"/>
                <a:cs typeface="Calibri"/>
                <a:sym typeface="Calibri"/>
              </a:rPr>
              <a:t> </a:t>
            </a:r>
            <a:r>
              <a:rPr lang="en" sz="2400" b="1" dirty="0" err="1">
                <a:solidFill>
                  <a:schemeClr val="bg1"/>
                </a:solidFill>
                <a:latin typeface="Montserrat" pitchFamily="2" charset="77"/>
                <a:ea typeface="Calibri"/>
                <a:cs typeface="Calibri"/>
                <a:sym typeface="Calibri"/>
              </a:rPr>
              <a:t>ontdekt</a:t>
            </a:r>
            <a:r>
              <a:rPr lang="en" sz="2400" b="1" dirty="0">
                <a:solidFill>
                  <a:schemeClr val="bg1"/>
                </a:solidFill>
                <a:latin typeface="Montserrat" pitchFamily="2" charset="77"/>
                <a:ea typeface="Calibri"/>
                <a:cs typeface="Calibri"/>
                <a:sym typeface="Calibri"/>
              </a:rPr>
              <a:t>? </a:t>
            </a:r>
            <a:r>
              <a:rPr lang="en" sz="2400" dirty="0">
                <a:solidFill>
                  <a:schemeClr val="bg1"/>
                </a:solidFill>
                <a:latin typeface="Montserrat" pitchFamily="2" charset="77"/>
                <a:ea typeface="Calibri"/>
                <a:cs typeface="Calibri"/>
                <a:sym typeface="Calibri"/>
              </a:rPr>
              <a:t>(5 min)</a:t>
            </a:r>
            <a:endParaRPr sz="2400" dirty="0">
              <a:solidFill>
                <a:schemeClr val="bg1"/>
              </a:solidFill>
              <a:latin typeface="Montserrat" pitchFamily="2" charset="77"/>
            </a:endParaRPr>
          </a:p>
        </p:txBody>
      </p:sp>
      <p:sp>
        <p:nvSpPr>
          <p:cNvPr id="18" name="Google Shape;125;p23">
            <a:extLst>
              <a:ext uri="{FF2B5EF4-FFF2-40B4-BE49-F238E27FC236}">
                <a16:creationId xmlns:a16="http://schemas.microsoft.com/office/drawing/2014/main" id="{A993012E-AB9A-9DC4-294B-EC02713C358E}"/>
              </a:ext>
            </a:extLst>
          </p:cNvPr>
          <p:cNvSpPr txBox="1">
            <a:spLocks/>
          </p:cNvSpPr>
          <p:nvPr/>
        </p:nvSpPr>
        <p:spPr>
          <a:xfrm>
            <a:off x="1371600" y="826933"/>
            <a:ext cx="7464095"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916"/>
              </a:lnSpc>
              <a:spcBef>
                <a:spcPts val="0"/>
              </a:spcBef>
              <a:buFont typeface="Arial"/>
              <a:buNone/>
            </a:pPr>
            <a:r>
              <a:rPr lang="nl-NL" sz="1600" dirty="0">
                <a:solidFill>
                  <a:schemeClr val="bg1"/>
                </a:solidFill>
                <a:latin typeface="Montserrat" pitchFamily="2" charset="77"/>
                <a:ea typeface="Calibri"/>
                <a:cs typeface="Calibri"/>
                <a:sym typeface="Calibri"/>
              </a:rPr>
              <a:t>Stel de leerlingen de volgende vragen: </a:t>
            </a:r>
          </a:p>
          <a:p>
            <a:pPr>
              <a:lnSpc>
                <a:spcPct val="107916"/>
              </a:lnSpc>
              <a:spcBef>
                <a:spcPts val="0"/>
              </a:spcBef>
            </a:pPr>
            <a:r>
              <a:rPr lang="nl-NL" sz="1600" dirty="0">
                <a:solidFill>
                  <a:schemeClr val="bg1"/>
                </a:solidFill>
                <a:latin typeface="Montserrat" pitchFamily="2" charset="77"/>
                <a:ea typeface="Calibri"/>
                <a:cs typeface="Calibri"/>
                <a:sym typeface="Calibri"/>
              </a:rPr>
              <a:t>Wat ze hebben jullie gehoord? </a:t>
            </a:r>
          </a:p>
          <a:p>
            <a:pPr>
              <a:lnSpc>
                <a:spcPct val="107916"/>
              </a:lnSpc>
              <a:spcBef>
                <a:spcPts val="0"/>
              </a:spcBef>
            </a:pPr>
            <a:r>
              <a:rPr lang="nl-NL" sz="1600" dirty="0">
                <a:solidFill>
                  <a:schemeClr val="bg1"/>
                </a:solidFill>
                <a:latin typeface="Montserrat" pitchFamily="2" charset="77"/>
                <a:ea typeface="Calibri"/>
                <a:cs typeface="Calibri"/>
                <a:sym typeface="Calibri"/>
              </a:rPr>
              <a:t>Hebben jullie nog nieuwe geluiden gemaakt met de flessen? </a:t>
            </a:r>
          </a:p>
          <a:p>
            <a:pPr>
              <a:lnSpc>
                <a:spcPct val="107916"/>
              </a:lnSpc>
              <a:spcBef>
                <a:spcPts val="0"/>
              </a:spcBef>
            </a:pPr>
            <a:r>
              <a:rPr lang="nl-NL" sz="1600" dirty="0">
                <a:solidFill>
                  <a:schemeClr val="bg1"/>
                </a:solidFill>
                <a:latin typeface="Montserrat" pitchFamily="2" charset="77"/>
                <a:ea typeface="Calibri"/>
                <a:cs typeface="Calibri"/>
                <a:sym typeface="Calibri"/>
              </a:rPr>
              <a:t>Was het muziek wat we gemaakt hebben? </a:t>
            </a:r>
          </a:p>
          <a:p>
            <a:pPr>
              <a:lnSpc>
                <a:spcPct val="107916"/>
              </a:lnSpc>
              <a:spcBef>
                <a:spcPts val="0"/>
              </a:spcBef>
            </a:pPr>
            <a:r>
              <a:rPr lang="nl-NL" sz="1600" dirty="0">
                <a:solidFill>
                  <a:schemeClr val="bg1"/>
                </a:solidFill>
                <a:latin typeface="Montserrat" pitchFamily="2" charset="77"/>
                <a:ea typeface="Calibri"/>
                <a:cs typeface="Calibri"/>
                <a:sym typeface="Calibri"/>
              </a:rPr>
              <a:t>Wanneer wordt geluid muziek? </a:t>
            </a:r>
          </a:p>
          <a:p>
            <a:pPr>
              <a:lnSpc>
                <a:spcPct val="107916"/>
              </a:lnSpc>
              <a:spcBef>
                <a:spcPts val="0"/>
              </a:spcBef>
            </a:pPr>
            <a:r>
              <a:rPr lang="nl-NL" sz="1600" dirty="0">
                <a:solidFill>
                  <a:schemeClr val="bg1"/>
                </a:solidFill>
                <a:latin typeface="Montserrat" pitchFamily="2" charset="77"/>
                <a:ea typeface="Calibri"/>
                <a:cs typeface="Calibri"/>
                <a:sym typeface="Calibri"/>
              </a:rPr>
              <a:t>En waarom?</a:t>
            </a:r>
          </a:p>
          <a:p>
            <a:pPr marL="0" indent="0">
              <a:lnSpc>
                <a:spcPct val="107916"/>
              </a:lnSpc>
              <a:spcBef>
                <a:spcPts val="0"/>
              </a:spcBef>
              <a:buFont typeface="Arial"/>
              <a:buNone/>
            </a:pPr>
            <a:endParaRPr lang="nl-NL" sz="1600" b="1" dirty="0">
              <a:solidFill>
                <a:schemeClr val="bg1"/>
              </a:solidFill>
              <a:latin typeface="Montserrat" pitchFamily="2" charset="77"/>
              <a:ea typeface="Calibri"/>
              <a:cs typeface="Calibri"/>
              <a:sym typeface="Calibri"/>
            </a:endParaRPr>
          </a:p>
          <a:p>
            <a:pPr marL="0" indent="0">
              <a:lnSpc>
                <a:spcPct val="107916"/>
              </a:lnSpc>
              <a:spcBef>
                <a:spcPts val="0"/>
              </a:spcBef>
              <a:buFont typeface="Arial"/>
              <a:buNone/>
            </a:pPr>
            <a:r>
              <a:rPr lang="nl-NL" sz="1600" b="1" dirty="0">
                <a:solidFill>
                  <a:schemeClr val="bg1"/>
                </a:solidFill>
                <a:latin typeface="Montserrat" pitchFamily="2" charset="77"/>
                <a:ea typeface="Calibri"/>
                <a:cs typeface="Calibri"/>
                <a:sym typeface="Calibri"/>
              </a:rPr>
              <a:t>Voorbereiding voor  de volgende lessen:</a:t>
            </a:r>
          </a:p>
          <a:p>
            <a:pPr marL="0" indent="0">
              <a:lnSpc>
                <a:spcPct val="107916"/>
              </a:lnSpc>
              <a:spcBef>
                <a:spcPts val="0"/>
              </a:spcBef>
              <a:buFont typeface="Arial"/>
              <a:buNone/>
            </a:pPr>
            <a:r>
              <a:rPr lang="nl-NL" sz="1600" dirty="0">
                <a:solidFill>
                  <a:schemeClr val="bg1"/>
                </a:solidFill>
                <a:latin typeface="Montserrat" pitchFamily="2" charset="77"/>
                <a:ea typeface="Calibri"/>
                <a:cs typeface="Calibri"/>
                <a:sym typeface="Calibri"/>
              </a:rPr>
              <a:t>Vertel de leerlingen dat ze in de volgende lessen op zoek gaan naar klanken die je maakt door te blazen op de flesjes. De les erna gaan ze met ballonnen instrumenten maken. Daarvoor hebben we veel stevige kartonnen buizen, postkokers en/of pvc buizen nodig. Kunnen de leerlingen die alvast meenemen? </a:t>
            </a: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139700" indent="0">
              <a:spcBef>
                <a:spcPts val="0"/>
              </a:spcBef>
              <a:buFont typeface="Arial"/>
              <a:buNone/>
            </a:pPr>
            <a:endParaRPr lang="nl-NL" sz="1200" dirty="0">
              <a:solidFill>
                <a:schemeClr val="dk1"/>
              </a:solidFill>
              <a:latin typeface="Helvetica Neue"/>
              <a:ea typeface="Helvetica Neue"/>
              <a:cs typeface="Helvetica Neue"/>
              <a:sym typeface="Helvetica Neue"/>
            </a:endParaRPr>
          </a:p>
          <a:p>
            <a:pPr marL="0" indent="0">
              <a:spcBef>
                <a:spcPts val="0"/>
              </a:spcBef>
              <a:buFont typeface="Arial"/>
              <a:buNone/>
            </a:pPr>
            <a:endParaRPr lang="nl-NL" sz="1200" dirty="0">
              <a:solidFill>
                <a:schemeClr val="dk1"/>
              </a:solidFill>
              <a:latin typeface="Helvetica Neue"/>
              <a:ea typeface="Helvetica Neue"/>
              <a:cs typeface="Helvetica Neue"/>
              <a:sym typeface="Helvetica Neue"/>
            </a:endParaRPr>
          </a:p>
          <a:p>
            <a:pPr marL="0" indent="0">
              <a:spcBef>
                <a:spcPts val="0"/>
              </a:spcBef>
              <a:spcAft>
                <a:spcPts val="1600"/>
              </a:spcAft>
              <a:buFont typeface="Arial"/>
              <a:buNone/>
            </a:pPr>
            <a:endParaRPr lang="nl-NL" dirty="0"/>
          </a:p>
        </p:txBody>
      </p:sp>
      <p:pic>
        <p:nvPicPr>
          <p:cNvPr id="2" name="Google Shape;90;p5">
            <a:extLst>
              <a:ext uri="{FF2B5EF4-FFF2-40B4-BE49-F238E27FC236}">
                <a16:creationId xmlns:a16="http://schemas.microsoft.com/office/drawing/2014/main" id="{41126278-AD09-CD16-4909-AE36CC0DE78A}"/>
              </a:ext>
            </a:extLst>
          </p:cNvPr>
          <p:cNvPicPr preferRelativeResize="0"/>
          <p:nvPr/>
        </p:nvPicPr>
        <p:blipFill rotWithShape="1">
          <a:blip r:embed="rId7">
            <a:duotone>
              <a:schemeClr val="accent2">
                <a:shade val="45000"/>
                <a:satMod val="135000"/>
              </a:schemeClr>
              <a:prstClr val="white"/>
            </a:duotone>
            <a:alphaModFix amt="35000"/>
          </a:blip>
          <a:srcRect l="20393" r="16741"/>
          <a:stretch/>
        </p:blipFill>
        <p:spPr>
          <a:xfrm>
            <a:off x="8628456" y="149966"/>
            <a:ext cx="363144" cy="367921"/>
          </a:xfrm>
          <a:prstGeom prst="rect">
            <a:avLst/>
          </a:prstGeom>
          <a:noFill/>
          <a:ln>
            <a:noFill/>
          </a:ln>
        </p:spPr>
      </p:pic>
    </p:spTree>
    <p:extLst>
      <p:ext uri="{BB962C8B-B14F-4D97-AF65-F5344CB8AC3E}">
        <p14:creationId xmlns:p14="http://schemas.microsoft.com/office/powerpoint/2010/main" val="2589089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otermuziek.psd"/>
          <p:cNvPicPr>
            <a:picLocks noChangeAspect="1"/>
          </p:cNvPicPr>
          <p:nvPr/>
        </p:nvPicPr>
        <p:blipFill>
          <a:blip r:embed="rId3"/>
          <a:stretch>
            <a:fillRect/>
          </a:stretch>
        </p:blipFill>
        <p:spPr>
          <a:xfrm>
            <a:off x="0" y="4571187"/>
            <a:ext cx="9144000" cy="479639"/>
          </a:xfrm>
          <a:prstGeom prst="rect">
            <a:avLst/>
          </a:prstGeom>
        </p:spPr>
      </p:pic>
      <p:pic>
        <p:nvPicPr>
          <p:cNvPr id="2" name="Afbeelding 1" descr="Afbeelding met persoon, kleding, computer, Menselijk gezicht&#10;&#10;Automatisch gegenereerde beschrijving">
            <a:extLst>
              <a:ext uri="{FF2B5EF4-FFF2-40B4-BE49-F238E27FC236}">
                <a16:creationId xmlns:a16="http://schemas.microsoft.com/office/drawing/2014/main" id="{06B7EDB3-D9ED-9DA0-1243-FE8B29DBE125}"/>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2281" y="0"/>
            <a:ext cx="9141720" cy="4440475"/>
          </a:xfrm>
          <a:prstGeom prst="rect">
            <a:avLst/>
          </a:prstGeom>
        </p:spPr>
      </p:pic>
      <p:pic>
        <p:nvPicPr>
          <p:cNvPr id="6" name="Afbeelding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0"/>
            <a:ext cx="4572000" cy="4449057"/>
          </a:xfrm>
          <a:prstGeom prst="rect">
            <a:avLst/>
          </a:prstGeom>
        </p:spPr>
      </p:pic>
      <p:pic>
        <p:nvPicPr>
          <p:cNvPr id="12" name="Afbeelding 11" descr="OranjeLoseOnderdelen80%.png"/>
          <p:cNvPicPr>
            <a:picLocks noChangeAspect="1"/>
          </p:cNvPicPr>
          <p:nvPr/>
        </p:nvPicPr>
        <p:blipFill>
          <a:blip r:embed="rId8"/>
          <a:stretch>
            <a:fillRect/>
          </a:stretch>
        </p:blipFill>
        <p:spPr>
          <a:xfrm>
            <a:off x="4658574" y="2495549"/>
            <a:ext cx="3113826" cy="1473976"/>
          </a:xfrm>
          <a:prstGeom prst="rect">
            <a:avLst/>
          </a:prstGeom>
        </p:spPr>
      </p:pic>
      <p:pic>
        <p:nvPicPr>
          <p:cNvPr id="11" name="Afbeelding 10" descr="OranjeLogo80%.png"/>
          <p:cNvPicPr>
            <a:picLocks noChangeAspect="1"/>
          </p:cNvPicPr>
          <p:nvPr/>
        </p:nvPicPr>
        <p:blipFill>
          <a:blip r:embed="rId9"/>
          <a:stretch>
            <a:fillRect/>
          </a:stretch>
        </p:blipFill>
        <p:spPr>
          <a:xfrm>
            <a:off x="7086600" y="361950"/>
            <a:ext cx="1752600" cy="829618"/>
          </a:xfrm>
          <a:prstGeom prst="rect">
            <a:avLst/>
          </a:prstGeom>
        </p:spPr>
      </p:pic>
      <p:pic>
        <p:nvPicPr>
          <p:cNvPr id="14" name="Afbeelding 13" descr="NootWit.png"/>
          <p:cNvPicPr>
            <a:picLocks noChangeAspect="1"/>
          </p:cNvPicPr>
          <p:nvPr/>
        </p:nvPicPr>
        <p:blipFill>
          <a:blip r:embed="rId10"/>
          <a:stretch>
            <a:fillRect/>
          </a:stretch>
        </p:blipFill>
        <p:spPr>
          <a:xfrm>
            <a:off x="565489" y="437776"/>
            <a:ext cx="806111" cy="1160042"/>
          </a:xfrm>
          <a:prstGeom prst="rect">
            <a:avLst/>
          </a:prstGeom>
        </p:spPr>
      </p:pic>
      <p:sp>
        <p:nvSpPr>
          <p:cNvPr id="4" name="TextBox 1">
            <a:extLst>
              <a:ext uri="{FF2B5EF4-FFF2-40B4-BE49-F238E27FC236}">
                <a16:creationId xmlns:a16="http://schemas.microsoft.com/office/drawing/2014/main" id="{0EC057E5-99A2-0758-57BD-5BDA0742434B}"/>
              </a:ext>
            </a:extLst>
          </p:cNvPr>
          <p:cNvSpPr txBox="1"/>
          <p:nvPr/>
        </p:nvSpPr>
        <p:spPr>
          <a:xfrm>
            <a:off x="1458174" y="787851"/>
            <a:ext cx="2105063" cy="769441"/>
          </a:xfrm>
          <a:prstGeom prst="rect">
            <a:avLst/>
          </a:prstGeom>
          <a:noFill/>
        </p:spPr>
        <p:txBody>
          <a:bodyPr wrap="none" rtlCol="0">
            <a:spAutoFit/>
          </a:bodyPr>
          <a:lstStyle/>
          <a:p>
            <a:r>
              <a:rPr lang="nl-NL" sz="4400" b="1">
                <a:solidFill>
                  <a:schemeClr val="bg1"/>
                </a:solidFill>
                <a:latin typeface="Comfortaa" panose="020F0603070200060003" pitchFamily="34" charset="0"/>
                <a:ea typeface="+mn-lt"/>
                <a:cs typeface="+mn-lt"/>
              </a:rPr>
              <a:t>Muziek</a:t>
            </a:r>
            <a:endParaRPr lang="en-NL" sz="4400" b="1">
              <a:solidFill>
                <a:schemeClr val="bg1"/>
              </a:solidFill>
            </a:endParaRPr>
          </a:p>
        </p:txBody>
      </p:sp>
      <p:sp>
        <p:nvSpPr>
          <p:cNvPr id="3" name="TextBox 1">
            <a:extLst>
              <a:ext uri="{FF2B5EF4-FFF2-40B4-BE49-F238E27FC236}">
                <a16:creationId xmlns:a16="http://schemas.microsoft.com/office/drawing/2014/main" id="{3F6CA1F4-23BA-2625-409D-3D4A1B15CF91}"/>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extLst>
      <p:ext uri="{BB962C8B-B14F-4D97-AF65-F5344CB8AC3E}">
        <p14:creationId xmlns:p14="http://schemas.microsoft.com/office/powerpoint/2010/main" val="48430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otermuziek.psd"/>
          <p:cNvPicPr>
            <a:picLocks noChangeAspect="1"/>
          </p:cNvPicPr>
          <p:nvPr/>
        </p:nvPicPr>
        <p:blipFill>
          <a:blip r:embed="rId3"/>
          <a:stretch>
            <a:fillRect/>
          </a:stretch>
        </p:blipFill>
        <p:spPr>
          <a:xfrm>
            <a:off x="0" y="4569269"/>
            <a:ext cx="9144000" cy="479639"/>
          </a:xfrm>
          <a:prstGeom prst="rect">
            <a:avLst/>
          </a:prstGeom>
        </p:spPr>
      </p:pic>
      <p:pic>
        <p:nvPicPr>
          <p:cNvPr id="2" name="Afbeelding 1" descr="Afbeelding met persoon, kleding, computer, Menselijk gezicht&#10;&#10;Automatisch gegenereerde beschrijving">
            <a:extLst>
              <a:ext uri="{FF2B5EF4-FFF2-40B4-BE49-F238E27FC236}">
                <a16:creationId xmlns:a16="http://schemas.microsoft.com/office/drawing/2014/main" id="{06B7EDB3-D9ED-9DA0-1243-FE8B29DBE125}"/>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2281" y="0"/>
            <a:ext cx="9141720" cy="4440475"/>
          </a:xfrm>
          <a:prstGeom prst="rect">
            <a:avLst/>
          </a:prstGeom>
        </p:spPr>
      </p:pic>
      <p:pic>
        <p:nvPicPr>
          <p:cNvPr id="6" name="Afbeelding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0"/>
            <a:ext cx="4572000" cy="4449057"/>
          </a:xfrm>
          <a:prstGeom prst="rect">
            <a:avLst/>
          </a:prstGeom>
        </p:spPr>
      </p:pic>
      <p:pic>
        <p:nvPicPr>
          <p:cNvPr id="12" name="Afbeelding 11" descr="OranjeLoseOnderdelen80%.png"/>
          <p:cNvPicPr>
            <a:picLocks noChangeAspect="1"/>
          </p:cNvPicPr>
          <p:nvPr/>
        </p:nvPicPr>
        <p:blipFill>
          <a:blip r:embed="rId8"/>
          <a:stretch>
            <a:fillRect/>
          </a:stretch>
        </p:blipFill>
        <p:spPr>
          <a:xfrm>
            <a:off x="4658574" y="2495549"/>
            <a:ext cx="3113826" cy="1473976"/>
          </a:xfrm>
          <a:prstGeom prst="rect">
            <a:avLst/>
          </a:prstGeom>
        </p:spPr>
      </p:pic>
      <p:pic>
        <p:nvPicPr>
          <p:cNvPr id="11" name="Afbeelding 10" descr="OranjeLogo80%.png"/>
          <p:cNvPicPr>
            <a:picLocks noChangeAspect="1"/>
          </p:cNvPicPr>
          <p:nvPr/>
        </p:nvPicPr>
        <p:blipFill>
          <a:blip r:embed="rId9"/>
          <a:stretch>
            <a:fillRect/>
          </a:stretch>
        </p:blipFill>
        <p:spPr>
          <a:xfrm>
            <a:off x="7086600" y="361950"/>
            <a:ext cx="1752600" cy="829618"/>
          </a:xfrm>
          <a:prstGeom prst="rect">
            <a:avLst/>
          </a:prstGeom>
        </p:spPr>
      </p:pic>
      <p:pic>
        <p:nvPicPr>
          <p:cNvPr id="14" name="Afbeelding 13" descr="NootWit.png"/>
          <p:cNvPicPr>
            <a:picLocks noChangeAspect="1"/>
          </p:cNvPicPr>
          <p:nvPr/>
        </p:nvPicPr>
        <p:blipFill>
          <a:blip r:embed="rId10"/>
          <a:stretch>
            <a:fillRect/>
          </a:stretch>
        </p:blipFill>
        <p:spPr>
          <a:xfrm>
            <a:off x="565489" y="437776"/>
            <a:ext cx="806111" cy="1160042"/>
          </a:xfrm>
          <a:prstGeom prst="rect">
            <a:avLst/>
          </a:prstGeom>
        </p:spPr>
      </p:pic>
      <p:sp>
        <p:nvSpPr>
          <p:cNvPr id="3" name="Tekstvak 2">
            <a:extLst>
              <a:ext uri="{FF2B5EF4-FFF2-40B4-BE49-F238E27FC236}">
                <a16:creationId xmlns:a16="http://schemas.microsoft.com/office/drawing/2014/main" id="{3FA398E2-4A7E-6249-0C60-AD6A9DB20A1B}"/>
              </a:ext>
            </a:extLst>
          </p:cNvPr>
          <p:cNvSpPr txBox="1"/>
          <p:nvPr/>
        </p:nvSpPr>
        <p:spPr>
          <a:xfrm>
            <a:off x="1458174" y="1854651"/>
            <a:ext cx="4532779" cy="707886"/>
          </a:xfrm>
          <a:prstGeom prst="rect">
            <a:avLst/>
          </a:prstGeom>
          <a:noFill/>
        </p:spPr>
        <p:txBody>
          <a:bodyPr wrap="none" lIns="91440" tIns="45720" rIns="91440" bIns="45720" rtlCol="0" anchor="t">
            <a:spAutoFit/>
          </a:bodyPr>
          <a:lstStyle/>
          <a:p>
            <a:r>
              <a:rPr lang="nl-NL" sz="4000" dirty="0">
                <a:solidFill>
                  <a:schemeClr val="bg1"/>
                </a:solidFill>
                <a:latin typeface="Comfortaa" panose="020F0603070200060003" pitchFamily="34" charset="0"/>
                <a:ea typeface="+mn-lt"/>
                <a:cs typeface="+mn-lt"/>
              </a:rPr>
              <a:t>Fluitende flessen.</a:t>
            </a:r>
            <a:endParaRPr lang="en-US" dirty="0">
              <a:solidFill>
                <a:schemeClr val="bg1"/>
              </a:solidFill>
              <a:latin typeface="Comfortaa" panose="020F0603070200060003" pitchFamily="34" charset="0"/>
            </a:endParaRPr>
          </a:p>
        </p:txBody>
      </p:sp>
      <p:sp>
        <p:nvSpPr>
          <p:cNvPr id="4" name="TextBox 1">
            <a:extLst>
              <a:ext uri="{FF2B5EF4-FFF2-40B4-BE49-F238E27FC236}">
                <a16:creationId xmlns:a16="http://schemas.microsoft.com/office/drawing/2014/main" id="{0EC057E5-99A2-0758-57BD-5BDA0742434B}"/>
              </a:ext>
            </a:extLst>
          </p:cNvPr>
          <p:cNvSpPr txBox="1"/>
          <p:nvPr/>
        </p:nvSpPr>
        <p:spPr>
          <a:xfrm>
            <a:off x="1458174" y="787851"/>
            <a:ext cx="2071786" cy="769441"/>
          </a:xfrm>
          <a:prstGeom prst="rect">
            <a:avLst/>
          </a:prstGeom>
          <a:noFill/>
        </p:spPr>
        <p:txBody>
          <a:bodyPr wrap="none" rtlCol="0">
            <a:spAutoFit/>
          </a:bodyPr>
          <a:lstStyle/>
          <a:p>
            <a:r>
              <a:rPr lang="nl-NL" sz="4400" b="1" dirty="0">
                <a:solidFill>
                  <a:schemeClr val="bg1"/>
                </a:solidFill>
                <a:latin typeface="Comfortaa" panose="020F0603070200060003" pitchFamily="34" charset="0"/>
                <a:ea typeface="+mn-lt"/>
                <a:cs typeface="+mn-lt"/>
              </a:rPr>
              <a:t>Les 4.2</a:t>
            </a:r>
            <a:endParaRPr lang="en-NL" sz="4400" b="1">
              <a:solidFill>
                <a:schemeClr val="bg1"/>
              </a:solidFill>
            </a:endParaRPr>
          </a:p>
        </p:txBody>
      </p:sp>
      <p:sp>
        <p:nvSpPr>
          <p:cNvPr id="5" name="TextBox 1">
            <a:extLst>
              <a:ext uri="{FF2B5EF4-FFF2-40B4-BE49-F238E27FC236}">
                <a16:creationId xmlns:a16="http://schemas.microsoft.com/office/drawing/2014/main" id="{9FA0C7AC-AED1-F1A5-91CB-E5D5649FA63C}"/>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extLst>
      <p:ext uri="{BB962C8B-B14F-4D97-AF65-F5344CB8AC3E}">
        <p14:creationId xmlns:p14="http://schemas.microsoft.com/office/powerpoint/2010/main" val="200802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5029200"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OranjeLoseOnderdelen80%.png"/>
          <p:cNvPicPr>
            <a:picLocks noChangeAspect="1"/>
          </p:cNvPicPr>
          <p:nvPr/>
        </p:nvPicPr>
        <p:blipFill>
          <a:blip r:embed="rId3">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62298" y="438149"/>
            <a:ext cx="809301" cy="1159669"/>
          </a:xfrm>
          <a:prstGeom prst="rect">
            <a:avLst/>
          </a:prstGeom>
        </p:spPr>
      </p:pic>
      <p:sp>
        <p:nvSpPr>
          <p:cNvPr id="9" name="Tekstvak 8"/>
          <p:cNvSpPr txBox="1"/>
          <p:nvPr/>
        </p:nvSpPr>
        <p:spPr>
          <a:xfrm>
            <a:off x="1371599" y="337099"/>
            <a:ext cx="8844916" cy="8279190"/>
          </a:xfrm>
          <a:prstGeom prst="rect">
            <a:avLst/>
          </a:prstGeom>
          <a:noFill/>
        </p:spPr>
        <p:txBody>
          <a:bodyPr wrap="square" numCol="2" rtlCol="0">
            <a:spAutoFit/>
          </a:bodyPr>
          <a:lstStyle/>
          <a:p>
            <a:r>
              <a:rPr lang="nl-NL" sz="2400" b="1" dirty="0">
                <a:solidFill>
                  <a:schemeClr val="tx1">
                    <a:lumMod val="50000"/>
                    <a:lumOff val="50000"/>
                  </a:schemeClr>
                </a:solidFill>
                <a:latin typeface="Montserrat" pitchFamily="2" charset="77"/>
                <a:cs typeface="Montserrat Regular"/>
              </a:rPr>
              <a:t>Benodigdheden:</a:t>
            </a:r>
          </a:p>
          <a:p>
            <a:endParaRPr lang="nl-NL" sz="2400" b="1" dirty="0">
              <a:solidFill>
                <a:schemeClr val="tx1">
                  <a:lumMod val="50000"/>
                  <a:lumOff val="50000"/>
                </a:schemeClr>
              </a:solidFill>
              <a:latin typeface="Montserrat" pitchFamily="2" charset="77"/>
              <a:cs typeface="Montserrat Regular"/>
            </a:endParaRPr>
          </a:p>
          <a:p>
            <a:r>
              <a:rPr lang="nl-NL" sz="2400" b="1" dirty="0">
                <a:solidFill>
                  <a:srgbClr val="FF6600"/>
                </a:solidFill>
                <a:latin typeface="Montserrat" pitchFamily="2" charset="77"/>
                <a:cs typeface="Montserrat Regular"/>
              </a:rPr>
              <a:t>les 4.2: Fluitende flessen</a:t>
            </a:r>
            <a:endParaRPr lang="nl-NL" sz="2400" b="0" i="0" u="none" strike="noStrike" dirty="0">
              <a:solidFill>
                <a:schemeClr val="tx1">
                  <a:lumMod val="50000"/>
                  <a:lumOff val="50000"/>
                </a:schemeClr>
              </a:solidFill>
              <a:effectLst/>
              <a:latin typeface="Montserrat" pitchFamily="2" charset="77"/>
            </a:endParaRPr>
          </a:p>
          <a:p>
            <a:pPr algn="l"/>
            <a:endParaRPr lang="nl-NL" sz="1600" b="1" u="sng" dirty="0">
              <a:solidFill>
                <a:schemeClr val="tx1">
                  <a:lumMod val="50000"/>
                  <a:lumOff val="50000"/>
                </a:schemeClr>
              </a:solidFill>
              <a:latin typeface="Montserrat" pitchFamily="2" charset="77"/>
            </a:endParaRPr>
          </a:p>
          <a:p>
            <a:r>
              <a:rPr lang="nl-NL" sz="1600" dirty="0">
                <a:solidFill>
                  <a:schemeClr val="tx1">
                    <a:lumMod val="50000"/>
                    <a:lumOff val="50000"/>
                  </a:schemeClr>
                </a:solidFill>
                <a:effectLst/>
                <a:latin typeface="Montserrat" pitchFamily="2" charset="77"/>
              </a:rPr>
              <a:t>● </a:t>
            </a:r>
            <a:r>
              <a:rPr lang="nl-NL" sz="1600" dirty="0" err="1">
                <a:solidFill>
                  <a:schemeClr val="tx1">
                    <a:lumMod val="50000"/>
                    <a:lumOff val="50000"/>
                  </a:schemeClr>
                </a:solidFill>
                <a:effectLst/>
                <a:latin typeface="Montserrat" pitchFamily="2" charset="77"/>
              </a:rPr>
              <a:t>Digibord</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Twee plastic flessen </a:t>
            </a:r>
          </a:p>
          <a:p>
            <a:r>
              <a:rPr lang="nl-NL" sz="1600" dirty="0">
                <a:solidFill>
                  <a:schemeClr val="tx1">
                    <a:lumMod val="50000"/>
                    <a:lumOff val="50000"/>
                  </a:schemeClr>
                </a:solidFill>
                <a:effectLst/>
                <a:latin typeface="Montserrat" pitchFamily="2" charset="77"/>
              </a:rPr>
              <a:t>● Twee glazen flessen </a:t>
            </a:r>
          </a:p>
          <a:p>
            <a:r>
              <a:rPr lang="nl-NL" sz="1600" dirty="0">
                <a:solidFill>
                  <a:schemeClr val="tx1">
                    <a:lumMod val="50000"/>
                    <a:lumOff val="50000"/>
                  </a:schemeClr>
                </a:solidFill>
                <a:effectLst/>
                <a:latin typeface="Montserrat" pitchFamily="2" charset="77"/>
              </a:rPr>
              <a:t>● Glas water</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Rietje</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Lepel</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Stokje</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Emmer </a:t>
            </a:r>
          </a:p>
          <a:p>
            <a:pPr algn="l"/>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r>
              <a:rPr lang="nl-NL" sz="1600" b="1" dirty="0">
                <a:solidFill>
                  <a:schemeClr val="tx1">
                    <a:lumMod val="50000"/>
                    <a:lumOff val="50000"/>
                  </a:schemeClr>
                </a:solidFill>
                <a:latin typeface="Montserrat" pitchFamily="2" charset="77"/>
              </a:rPr>
              <a:t>P</a:t>
            </a:r>
            <a:r>
              <a:rPr lang="nl-NL" sz="1600" b="1" dirty="0">
                <a:solidFill>
                  <a:schemeClr val="tx1">
                    <a:lumMod val="50000"/>
                    <a:lumOff val="50000"/>
                  </a:schemeClr>
                </a:solidFill>
                <a:effectLst/>
                <a:latin typeface="Montserrat" pitchFamily="2" charset="77"/>
              </a:rPr>
              <a:t>er groepje van 4 leerlingen: </a:t>
            </a:r>
            <a:endParaRPr lang="nl-NL" sz="1600" dirty="0">
              <a:solidFill>
                <a:schemeClr val="tx1">
                  <a:lumMod val="50000"/>
                  <a:lumOff val="50000"/>
                </a:schemeClr>
              </a:solidFill>
              <a:effectLst/>
              <a:latin typeface="Montserrat" pitchFamily="2" charset="77"/>
            </a:endParaRPr>
          </a:p>
          <a:p>
            <a:r>
              <a:rPr lang="nl-NL" sz="1600" dirty="0">
                <a:solidFill>
                  <a:schemeClr val="tx1">
                    <a:lumMod val="50000"/>
                    <a:lumOff val="50000"/>
                  </a:schemeClr>
                </a:solidFill>
                <a:effectLst/>
                <a:latin typeface="Montserrat" pitchFamily="2" charset="77"/>
              </a:rPr>
              <a:t>●  Schaal of emmertje water.</a:t>
            </a:r>
          </a:p>
          <a:p>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V</a:t>
            </a:r>
            <a:r>
              <a:rPr lang="nl-NL" sz="1600" dirty="0">
                <a:solidFill>
                  <a:schemeClr val="tx1">
                    <a:lumMod val="50000"/>
                    <a:lumOff val="50000"/>
                  </a:schemeClr>
                </a:solidFill>
                <a:effectLst/>
                <a:latin typeface="Montserrat" pitchFamily="2" charset="77"/>
              </a:rPr>
              <a:t>ochtig doekje </a:t>
            </a:r>
          </a:p>
          <a:p>
            <a:r>
              <a:rPr lang="nl-NL" sz="1600" dirty="0">
                <a:solidFill>
                  <a:schemeClr val="tx1">
                    <a:lumMod val="50000"/>
                    <a:lumOff val="50000"/>
                  </a:schemeClr>
                </a:solidFill>
                <a:effectLst/>
                <a:latin typeface="Montserrat" pitchFamily="2" charset="77"/>
              </a:rPr>
              <a:t>●  Maatbeker </a:t>
            </a:r>
          </a:p>
          <a:p>
            <a:r>
              <a:rPr lang="nl-NL" sz="1600" dirty="0">
                <a:solidFill>
                  <a:schemeClr val="tx1">
                    <a:lumMod val="50000"/>
                    <a:lumOff val="50000"/>
                  </a:schemeClr>
                </a:solidFill>
                <a:effectLst/>
                <a:latin typeface="Montserrat" pitchFamily="2" charset="77"/>
              </a:rPr>
              <a:t>●  Vier glazen flessen in </a:t>
            </a:r>
          </a:p>
          <a:p>
            <a:r>
              <a:rPr lang="nl-NL" sz="1600" dirty="0">
                <a:solidFill>
                  <a:schemeClr val="tx1">
                    <a:lumMod val="50000"/>
                    <a:lumOff val="50000"/>
                  </a:schemeClr>
                </a:solidFill>
                <a:effectLst/>
                <a:latin typeface="Montserrat" pitchFamily="2" charset="77"/>
              </a:rPr>
              <a:t>verschillende maten en het </a:t>
            </a:r>
          </a:p>
          <a:p>
            <a:r>
              <a:rPr lang="nl-NL" sz="1600" dirty="0">
                <a:solidFill>
                  <a:schemeClr val="tx1">
                    <a:lumMod val="50000"/>
                    <a:lumOff val="50000"/>
                  </a:schemeClr>
                </a:solidFill>
                <a:effectLst/>
                <a:latin typeface="Montserrat" pitchFamily="2" charset="77"/>
              </a:rPr>
              <a:t>liefst wit glas </a:t>
            </a:r>
          </a:p>
          <a:p>
            <a:r>
              <a:rPr lang="nl-NL" sz="1600" dirty="0">
                <a:solidFill>
                  <a:schemeClr val="tx1">
                    <a:lumMod val="50000"/>
                    <a:lumOff val="50000"/>
                  </a:schemeClr>
                </a:solidFill>
                <a:effectLst/>
                <a:latin typeface="Montserrat" pitchFamily="2" charset="77"/>
              </a:rPr>
              <a:t>●  Vier werkbladen </a:t>
            </a:r>
          </a:p>
          <a:p>
            <a:r>
              <a:rPr lang="nl-NL" sz="1600" dirty="0">
                <a:solidFill>
                  <a:schemeClr val="tx1">
                    <a:lumMod val="50000"/>
                    <a:lumOff val="50000"/>
                  </a:schemeClr>
                </a:solidFill>
                <a:effectLst/>
                <a:latin typeface="Montserrat" pitchFamily="2" charset="77"/>
              </a:rPr>
              <a:t>●  Vier potloden </a:t>
            </a: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latin typeface="Montserrat" pitchFamily="2" charset="77"/>
              <a:cs typeface="Montserrat Regular"/>
            </a:endParaRPr>
          </a:p>
          <a:p>
            <a:endParaRPr lang="nl-NL" sz="1200" dirty="0"/>
          </a:p>
        </p:txBody>
      </p:sp>
      <p:pic>
        <p:nvPicPr>
          <p:cNvPr id="13" name="Afbeelding 12" descr="Footermuziek.psd"/>
          <p:cNvPicPr>
            <a:picLocks noChangeAspect="1"/>
          </p:cNvPicPr>
          <p:nvPr/>
        </p:nvPicPr>
        <p:blipFill>
          <a:blip r:embed="rId7"/>
          <a:stretch>
            <a:fillRect/>
          </a:stretch>
        </p:blipFill>
        <p:spPr>
          <a:xfrm>
            <a:off x="24552" y="4541730"/>
            <a:ext cx="9144000" cy="47963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5105400" y="361950"/>
            <a:ext cx="304800" cy="3048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5486400" y="361950"/>
            <a:ext cx="304800" cy="3048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5867400" y="361950"/>
            <a:ext cx="304800" cy="3048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6259068" y="361950"/>
            <a:ext cx="304800" cy="3048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6629400" y="361950"/>
            <a:ext cx="304800" cy="304800"/>
          </a:xfrm>
          <a:prstGeom prst="rect">
            <a:avLst/>
          </a:prstGeom>
        </p:spPr>
      </p:pic>
      <p:pic>
        <p:nvPicPr>
          <p:cNvPr id="7" name="Google Shape;91;p5">
            <a:extLst>
              <a:ext uri="{FF2B5EF4-FFF2-40B4-BE49-F238E27FC236}">
                <a16:creationId xmlns:a16="http://schemas.microsoft.com/office/drawing/2014/main" id="{A2428351-9C43-8A90-4777-58EE27A53E03}"/>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621268" y="159849"/>
            <a:ext cx="354501" cy="354501"/>
          </a:xfrm>
          <a:prstGeom prst="rect">
            <a:avLst/>
          </a:prstGeom>
          <a:noFill/>
          <a:ln>
            <a:noFill/>
          </a:ln>
        </p:spPr>
      </p:pic>
    </p:spTree>
    <p:extLst>
      <p:ext uri="{BB962C8B-B14F-4D97-AF65-F5344CB8AC3E}">
        <p14:creationId xmlns:p14="http://schemas.microsoft.com/office/powerpoint/2010/main" val="311860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5"/>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6"/>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7"/>
          <a:stretch>
            <a:fillRect/>
          </a:stretch>
        </p:blipFill>
        <p:spPr>
          <a:xfrm>
            <a:off x="7086600" y="367495"/>
            <a:ext cx="1752600" cy="829618"/>
          </a:xfrm>
          <a:prstGeom prst="rect">
            <a:avLst/>
          </a:prstGeom>
        </p:spPr>
      </p:pic>
      <p:pic>
        <p:nvPicPr>
          <p:cNvPr id="9" name="Afbeelding 8" descr="Footermuziek.psd"/>
          <p:cNvPicPr>
            <a:picLocks noChangeAspect="1"/>
          </p:cNvPicPr>
          <p:nvPr/>
        </p:nvPicPr>
        <p:blipFill>
          <a:blip r:embed="rId8"/>
          <a:stretch>
            <a:fillRect/>
          </a:stretch>
        </p:blipFill>
        <p:spPr>
          <a:xfrm>
            <a:off x="0" y="4542303"/>
            <a:ext cx="9144000" cy="479639"/>
          </a:xfrm>
          <a:prstGeom prst="rect">
            <a:avLst/>
          </a:prstGeom>
        </p:spPr>
      </p:pic>
      <p:sp>
        <p:nvSpPr>
          <p:cNvPr id="3" name="Google Shape;231;p36">
            <a:extLst>
              <a:ext uri="{FF2B5EF4-FFF2-40B4-BE49-F238E27FC236}">
                <a16:creationId xmlns:a16="http://schemas.microsoft.com/office/drawing/2014/main" id="{2885D23B-435C-CDC9-3A59-4C01E8C271AE}"/>
              </a:ext>
            </a:extLst>
          </p:cNvPr>
          <p:cNvSpPr txBox="1">
            <a:spLocks noGrp="1"/>
          </p:cNvSpPr>
          <p:nvPr>
            <p:ph type="title"/>
          </p:nvPr>
        </p:nvSpPr>
        <p:spPr>
          <a:xfrm>
            <a:off x="1371600" y="288602"/>
            <a:ext cx="8832300" cy="100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err="1">
                <a:solidFill>
                  <a:schemeClr val="bg1"/>
                </a:solidFill>
                <a:latin typeface="Montserrat" pitchFamily="2" charset="77"/>
                <a:ea typeface="Calibri"/>
                <a:cs typeface="Calibri"/>
                <a:sym typeface="Calibri"/>
              </a:rPr>
              <a:t>Fluitende</a:t>
            </a:r>
            <a:r>
              <a:rPr lang="en" sz="2400" b="1" dirty="0">
                <a:solidFill>
                  <a:schemeClr val="bg1"/>
                </a:solidFill>
                <a:latin typeface="Montserrat" pitchFamily="2" charset="77"/>
                <a:ea typeface="Calibri"/>
                <a:cs typeface="Calibri"/>
                <a:sym typeface="Calibri"/>
              </a:rPr>
              <a:t> </a:t>
            </a:r>
            <a:r>
              <a:rPr lang="en" sz="2400" b="1" dirty="0" err="1">
                <a:solidFill>
                  <a:schemeClr val="bg1"/>
                </a:solidFill>
                <a:latin typeface="Montserrat" pitchFamily="2" charset="77"/>
                <a:ea typeface="Calibri"/>
                <a:cs typeface="Calibri"/>
                <a:sym typeface="Calibri"/>
              </a:rPr>
              <a:t>flessen</a:t>
            </a:r>
            <a:r>
              <a:rPr lang="en" sz="2400" b="1" dirty="0">
                <a:solidFill>
                  <a:schemeClr val="bg1"/>
                </a:solidFill>
                <a:latin typeface="Montserrat" pitchFamily="2" charset="77"/>
                <a:ea typeface="Calibri"/>
                <a:cs typeface="Calibri"/>
                <a:sym typeface="Calibri"/>
              </a:rPr>
              <a:t> - </a:t>
            </a:r>
            <a:r>
              <a:rPr lang="en" sz="2400" b="1" dirty="0" err="1">
                <a:solidFill>
                  <a:schemeClr val="bg1"/>
                </a:solidFill>
                <a:latin typeface="Montserrat" pitchFamily="2" charset="77"/>
                <a:ea typeface="Calibri"/>
                <a:cs typeface="Calibri"/>
                <a:sym typeface="Calibri"/>
              </a:rPr>
              <a:t>voorbeelden</a:t>
            </a:r>
            <a:r>
              <a:rPr lang="en" sz="2400" b="1" dirty="0">
                <a:solidFill>
                  <a:schemeClr val="bg1"/>
                </a:solidFill>
                <a:latin typeface="Montserrat" pitchFamily="2" charset="77"/>
                <a:ea typeface="Calibri"/>
                <a:cs typeface="Calibri"/>
                <a:sym typeface="Calibri"/>
              </a:rPr>
              <a:t> </a:t>
            </a:r>
            <a:r>
              <a:rPr lang="en" sz="2400" dirty="0">
                <a:solidFill>
                  <a:schemeClr val="bg1"/>
                </a:solidFill>
                <a:latin typeface="Montserrat" pitchFamily="2" charset="77"/>
                <a:ea typeface="Calibri"/>
                <a:cs typeface="Calibri"/>
                <a:sym typeface="Calibri"/>
              </a:rPr>
              <a:t>(10 </a:t>
            </a:r>
            <a:r>
              <a:rPr lang="en" sz="2400" dirty="0" err="1">
                <a:solidFill>
                  <a:schemeClr val="bg1"/>
                </a:solidFill>
                <a:latin typeface="Montserrat" pitchFamily="2" charset="77"/>
                <a:ea typeface="Calibri"/>
                <a:cs typeface="Calibri"/>
                <a:sym typeface="Calibri"/>
              </a:rPr>
              <a:t>minuten</a:t>
            </a:r>
            <a:r>
              <a:rPr lang="en" sz="2400" dirty="0">
                <a:solidFill>
                  <a:schemeClr val="bg1"/>
                </a:solidFill>
                <a:latin typeface="Montserrat" pitchFamily="2" charset="77"/>
                <a:ea typeface="Calibri"/>
                <a:cs typeface="Calibri"/>
                <a:sym typeface="Calibri"/>
              </a:rPr>
              <a:t>)</a:t>
            </a:r>
            <a:endParaRPr sz="2400" dirty="0">
              <a:solidFill>
                <a:schemeClr val="bg1"/>
              </a:solidFill>
              <a:latin typeface="Montserrat" pitchFamily="2" charset="77"/>
              <a:ea typeface="Calibri"/>
              <a:cs typeface="Calibri"/>
              <a:sym typeface="Calibri"/>
            </a:endParaRPr>
          </a:p>
        </p:txBody>
      </p:sp>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65020" y="672608"/>
            <a:ext cx="5486453"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1100"/>
              <a:buFont typeface="Arial"/>
              <a:buNone/>
            </a:pPr>
            <a:r>
              <a:rPr lang="nl-NL" sz="1600" b="1" dirty="0">
                <a:solidFill>
                  <a:schemeClr val="bg1"/>
                </a:solidFill>
                <a:latin typeface="Montserrat" pitchFamily="2" charset="77"/>
                <a:ea typeface="Calibri"/>
                <a:cs typeface="Calibri"/>
                <a:sym typeface="Calibri"/>
              </a:rPr>
              <a:t>Louise, Fenna en Myrthe fluiten op flessen </a:t>
            </a:r>
            <a:endParaRPr lang="nl-NL" sz="1600" dirty="0">
              <a:solidFill>
                <a:schemeClr val="bg1"/>
              </a:solidFill>
              <a:latin typeface="Montserrat" pitchFamily="2" charset="77"/>
              <a:ea typeface="Calibri"/>
              <a:cs typeface="Calibri"/>
              <a:sym typeface="Calibri"/>
            </a:endParaRPr>
          </a:p>
          <a:p>
            <a:pPr marL="0" lvl="0" indent="0" algn="l" rtl="0">
              <a:lnSpc>
                <a:spcPct val="100000"/>
              </a:lnSpc>
              <a:spcBef>
                <a:spcPts val="0"/>
              </a:spcBef>
              <a:spcAft>
                <a:spcPts val="0"/>
              </a:spcAft>
              <a:buNone/>
            </a:pPr>
            <a:r>
              <a:rPr lang="nl-NL" sz="1600" dirty="0">
                <a:solidFill>
                  <a:schemeClr val="bg1"/>
                </a:solidFill>
                <a:latin typeface="Montserrat" pitchFamily="2" charset="77"/>
                <a:ea typeface="Calibri"/>
                <a:cs typeface="Calibri"/>
                <a:sym typeface="Calibri"/>
              </a:rPr>
              <a:t>Louise, Fenna en Myrthe hebben op school een rekenles gehad met water in flessen doen. Ze spelen op de flesjes een liedje!</a:t>
            </a:r>
          </a:p>
          <a:p>
            <a:pPr marL="0" lvl="0" indent="0" algn="l" rtl="0">
              <a:lnSpc>
                <a:spcPct val="100000"/>
              </a:lnSpc>
              <a:spcBef>
                <a:spcPts val="0"/>
              </a:spcBef>
              <a:spcAft>
                <a:spcPts val="0"/>
              </a:spcAft>
              <a:buNone/>
            </a:pPr>
            <a:r>
              <a:rPr lang="nl-NL" sz="1600" dirty="0">
                <a:solidFill>
                  <a:schemeClr val="bg1"/>
                </a:solidFill>
                <a:latin typeface="Montserrat" pitchFamily="2" charset="77"/>
                <a:ea typeface="Calibri"/>
                <a:cs typeface="Calibri"/>
                <a:sym typeface="Calibri"/>
              </a:rPr>
              <a:t>Herken je het liedje?</a:t>
            </a:r>
            <a:br>
              <a:rPr lang="nl-NL" sz="1600" dirty="0">
                <a:solidFill>
                  <a:schemeClr val="bg1"/>
                </a:solidFill>
                <a:latin typeface="Montserrat" pitchFamily="2" charset="77"/>
                <a:ea typeface="Calibri"/>
                <a:cs typeface="Calibri"/>
                <a:sym typeface="Calibri"/>
              </a:rPr>
            </a:br>
            <a:r>
              <a:rPr lang="nl-NL" sz="1600" dirty="0">
                <a:solidFill>
                  <a:schemeClr val="bg1"/>
                </a:solidFill>
                <a:latin typeface="Montserrat" pitchFamily="2" charset="77"/>
                <a:ea typeface="Calibri"/>
                <a:cs typeface="Calibri"/>
                <a:sym typeface="Calibri"/>
              </a:rPr>
              <a:t>Hoe kunnen ze een liedje op de </a:t>
            </a:r>
          </a:p>
          <a:p>
            <a:pPr marL="0" lvl="0" indent="0" algn="l" rtl="0">
              <a:lnSpc>
                <a:spcPct val="100000"/>
              </a:lnSpc>
              <a:spcBef>
                <a:spcPts val="0"/>
              </a:spcBef>
              <a:spcAft>
                <a:spcPts val="0"/>
              </a:spcAft>
              <a:buNone/>
            </a:pPr>
            <a:r>
              <a:rPr lang="nl-NL" sz="1600" dirty="0">
                <a:solidFill>
                  <a:schemeClr val="bg1"/>
                </a:solidFill>
                <a:latin typeface="Montserrat" pitchFamily="2" charset="77"/>
                <a:ea typeface="Calibri"/>
                <a:cs typeface="Calibri"/>
                <a:sym typeface="Calibri"/>
              </a:rPr>
              <a:t>flessen spelen? </a:t>
            </a:r>
            <a:r>
              <a:rPr lang="nl-NL" sz="1600" dirty="0">
                <a:solidFill>
                  <a:schemeClr val="bg1"/>
                </a:solidFill>
                <a:latin typeface="Montserrat" pitchFamily="2" charset="77"/>
                <a:ea typeface="Calibri"/>
                <a:cs typeface="Calibri"/>
                <a:sym typeface="Calibri"/>
                <a:hlinkClick r:id="rId9">
                  <a:extLst>
                    <a:ext uri="{A12FA001-AC4F-418D-AE19-62706E023703}">
                      <ahyp:hlinkClr xmlns:ahyp="http://schemas.microsoft.com/office/drawing/2018/hyperlinkcolor" val="tx"/>
                    </a:ext>
                  </a:extLst>
                </a:hlinkClick>
              </a:rPr>
              <a:t>https://www.youtube.com/watch?v=v6QUx_j_Trs&amp;t=1s</a:t>
            </a:r>
            <a:endParaRPr lang="nl-NL" sz="1600" dirty="0">
              <a:solidFill>
                <a:schemeClr val="bg1"/>
              </a:solidFill>
              <a:latin typeface="Montserrat" pitchFamily="2" charset="77"/>
              <a:ea typeface="Calibri"/>
              <a:cs typeface="Calibri"/>
              <a:sym typeface="Calibri"/>
            </a:endParaRPr>
          </a:p>
          <a:p>
            <a:pPr marL="0" lvl="0" indent="0" algn="l" rtl="0">
              <a:lnSpc>
                <a:spcPct val="100000"/>
              </a:lnSpc>
              <a:spcBef>
                <a:spcPts val="0"/>
              </a:spcBef>
              <a:spcAft>
                <a:spcPts val="0"/>
              </a:spcAft>
              <a:buNone/>
            </a:pPr>
            <a:r>
              <a:rPr lang="nl-NL" sz="1600" b="1" dirty="0">
                <a:solidFill>
                  <a:schemeClr val="bg1"/>
                </a:solidFill>
                <a:latin typeface="Montserrat" pitchFamily="2" charset="77"/>
                <a:ea typeface="Calibri"/>
                <a:cs typeface="Calibri"/>
                <a:sym typeface="Calibri"/>
              </a:rPr>
              <a:t>Leonard Solomon speelt ook op flessen</a:t>
            </a:r>
            <a:br>
              <a:rPr lang="nl-NL" sz="1600" b="1" dirty="0">
                <a:solidFill>
                  <a:schemeClr val="bg1"/>
                </a:solidFill>
                <a:latin typeface="Montserrat" pitchFamily="2" charset="77"/>
                <a:ea typeface="Calibri"/>
                <a:cs typeface="Calibri"/>
                <a:sym typeface="Calibri"/>
              </a:rPr>
            </a:br>
            <a:r>
              <a:rPr lang="nl-NL" sz="1600" dirty="0">
                <a:solidFill>
                  <a:schemeClr val="bg1"/>
                </a:solidFill>
                <a:latin typeface="Montserrat" pitchFamily="2" charset="77"/>
                <a:ea typeface="Calibri"/>
                <a:cs typeface="Calibri"/>
                <a:sym typeface="Calibri"/>
              </a:rPr>
              <a:t>Leonard Solomon vindt het fantastisch om zelf blaasinstrumenten te bouwen in zijn eigen </a:t>
            </a:r>
            <a:r>
              <a:rPr lang="nl-NL" sz="1600" dirty="0" err="1">
                <a:solidFill>
                  <a:schemeClr val="bg1"/>
                </a:solidFill>
                <a:latin typeface="Montserrat" pitchFamily="2" charset="77"/>
                <a:ea typeface="Calibri"/>
                <a:cs typeface="Calibri"/>
                <a:sym typeface="Calibri"/>
              </a:rPr>
              <a:t>Soundlab</a:t>
            </a:r>
            <a:r>
              <a:rPr lang="nl-NL" sz="1600" dirty="0">
                <a:solidFill>
                  <a:schemeClr val="bg1"/>
                </a:solidFill>
                <a:latin typeface="Montserrat" pitchFamily="2" charset="77"/>
                <a:ea typeface="Calibri"/>
                <a:cs typeface="Calibri"/>
                <a:sym typeface="Calibri"/>
              </a:rPr>
              <a:t>. Luister naar het flessenorgel dat hij </a:t>
            </a:r>
          </a:p>
          <a:p>
            <a:pPr marL="0" lvl="0" indent="0" algn="l" rtl="0">
              <a:spcBef>
                <a:spcPts val="0"/>
              </a:spcBef>
              <a:spcAft>
                <a:spcPts val="0"/>
              </a:spcAft>
              <a:buNone/>
            </a:pPr>
            <a:r>
              <a:rPr lang="nl-NL" sz="1600" dirty="0">
                <a:solidFill>
                  <a:schemeClr val="bg1"/>
                </a:solidFill>
                <a:latin typeface="Montserrat" pitchFamily="2" charset="77"/>
                <a:ea typeface="Calibri"/>
                <a:cs typeface="Calibri"/>
                <a:sym typeface="Calibri"/>
              </a:rPr>
              <a:t>heeft gebouwd. Hoe zou het flessenorgel werken?</a:t>
            </a:r>
          </a:p>
          <a:p>
            <a:pPr marL="0" lvl="0" indent="0" algn="l" rtl="0">
              <a:spcBef>
                <a:spcPts val="0"/>
              </a:spcBef>
              <a:spcAft>
                <a:spcPts val="0"/>
              </a:spcAft>
              <a:buNone/>
            </a:pPr>
            <a:r>
              <a:rPr lang="nl-NL" sz="1600" dirty="0">
                <a:solidFill>
                  <a:schemeClr val="bg1"/>
                </a:solidFill>
                <a:latin typeface="Montserrat" pitchFamily="2" charset="77"/>
                <a:ea typeface="Calibri"/>
                <a:cs typeface="Calibri"/>
                <a:sym typeface="Calibri"/>
                <a:hlinkClick r:id="rId10">
                  <a:extLst>
                    <a:ext uri="{A12FA001-AC4F-418D-AE19-62706E023703}">
                      <ahyp:hlinkClr xmlns:ahyp="http://schemas.microsoft.com/office/drawing/2018/hyperlinkcolor" val="tx"/>
                    </a:ext>
                  </a:extLst>
                </a:hlinkClick>
              </a:rPr>
              <a:t>https://www.youtube.com/watch?v=7_fB-n-SgMw&amp;t=17s</a:t>
            </a:r>
            <a:r>
              <a:rPr lang="nl-NL" sz="1600" dirty="0">
                <a:solidFill>
                  <a:schemeClr val="bg1"/>
                </a:solidFill>
                <a:latin typeface="Montserrat" pitchFamily="2" charset="77"/>
                <a:ea typeface="Calibri"/>
                <a:cs typeface="Calibri"/>
                <a:sym typeface="Calibri"/>
              </a:rPr>
              <a:t>,</a:t>
            </a:r>
          </a:p>
          <a:p>
            <a:pPr marL="0" lvl="0" indent="0" algn="l" rtl="0">
              <a:spcBef>
                <a:spcPts val="0"/>
              </a:spcBef>
              <a:spcAft>
                <a:spcPts val="0"/>
              </a:spcAft>
              <a:buNone/>
            </a:pPr>
            <a:endParaRPr lang="nl-NL" sz="1600" dirty="0">
              <a:solidFill>
                <a:schemeClr val="bg1"/>
              </a:solidFill>
              <a:latin typeface="Montserrat" pitchFamily="2" charset="77"/>
              <a:ea typeface="Calibri"/>
              <a:cs typeface="Calibri"/>
              <a:sym typeface="Calibri"/>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5" name="Rechthoek 4">
            <a:extLst>
              <a:ext uri="{FF2B5EF4-FFF2-40B4-BE49-F238E27FC236}">
                <a16:creationId xmlns:a16="http://schemas.microsoft.com/office/drawing/2014/main" id="{334B808C-A730-AC3C-9323-2E1CA64FB8D7}"/>
              </a:ext>
            </a:extLst>
          </p:cNvPr>
          <p:cNvSpPr/>
          <p:nvPr/>
        </p:nvSpPr>
        <p:spPr>
          <a:xfrm>
            <a:off x="6800996" y="946740"/>
            <a:ext cx="2148362" cy="1343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Onlinemedia 1" descr="Flessenorgel">
            <a:hlinkClick r:id="" action="ppaction://media"/>
            <a:extLst>
              <a:ext uri="{FF2B5EF4-FFF2-40B4-BE49-F238E27FC236}">
                <a16:creationId xmlns:a16="http://schemas.microsoft.com/office/drawing/2014/main" id="{F0837DE6-2F3A-E32C-AB68-29C543CCD4C4}"/>
              </a:ext>
            </a:extLst>
          </p:cNvPr>
          <p:cNvPicPr>
            <a:picLocks noRot="1" noChangeAspect="1"/>
          </p:cNvPicPr>
          <p:nvPr>
            <a:videoFile r:link="rId1"/>
          </p:nvPr>
        </p:nvPicPr>
        <p:blipFill>
          <a:blip r:embed="rId11"/>
          <a:stretch>
            <a:fillRect/>
          </a:stretch>
        </p:blipFill>
        <p:spPr>
          <a:xfrm>
            <a:off x="6933134" y="1062947"/>
            <a:ext cx="1908067" cy="1078058"/>
          </a:xfrm>
          <a:prstGeom prst="rect">
            <a:avLst/>
          </a:prstGeom>
        </p:spPr>
      </p:pic>
      <p:sp>
        <p:nvSpPr>
          <p:cNvPr id="8" name="Rechthoek 7">
            <a:extLst>
              <a:ext uri="{FF2B5EF4-FFF2-40B4-BE49-F238E27FC236}">
                <a16:creationId xmlns:a16="http://schemas.microsoft.com/office/drawing/2014/main" id="{E261E626-0473-2546-685B-B6B8BE47A571}"/>
              </a:ext>
            </a:extLst>
          </p:cNvPr>
          <p:cNvSpPr/>
          <p:nvPr/>
        </p:nvSpPr>
        <p:spPr>
          <a:xfrm>
            <a:off x="6800996" y="2930285"/>
            <a:ext cx="2148362" cy="1343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Onlinemedia 11" descr="The Bottle Organ: Papageno's Song">
            <a:hlinkClick r:id="" action="ppaction://media"/>
            <a:extLst>
              <a:ext uri="{FF2B5EF4-FFF2-40B4-BE49-F238E27FC236}">
                <a16:creationId xmlns:a16="http://schemas.microsoft.com/office/drawing/2014/main" id="{10FA9A8D-1EB3-7E3C-07A9-6C7E4F340150}"/>
              </a:ext>
            </a:extLst>
          </p:cNvPr>
          <p:cNvPicPr>
            <a:picLocks noRot="1" noChangeAspect="1"/>
          </p:cNvPicPr>
          <p:nvPr>
            <a:videoFile r:link="rId2"/>
          </p:nvPr>
        </p:nvPicPr>
        <p:blipFill>
          <a:blip r:embed="rId12"/>
          <a:stretch>
            <a:fillRect/>
          </a:stretch>
        </p:blipFill>
        <p:spPr>
          <a:xfrm>
            <a:off x="7098099" y="3009464"/>
            <a:ext cx="1601905" cy="1201429"/>
          </a:xfrm>
          <a:prstGeom prst="rect">
            <a:avLst/>
          </a:prstGeom>
        </p:spPr>
      </p:pic>
      <p:pic>
        <p:nvPicPr>
          <p:cNvPr id="6" name="Google Shape;82;p5" descr="oog Pictogram">
            <a:extLst>
              <a:ext uri="{FF2B5EF4-FFF2-40B4-BE49-F238E27FC236}">
                <a16:creationId xmlns:a16="http://schemas.microsoft.com/office/drawing/2014/main" id="{ECA01F8A-DA95-258D-B2CF-FF128260948A}"/>
              </a:ext>
            </a:extLst>
          </p:cNvPr>
          <p:cNvPicPr preferRelativeResize="0"/>
          <p:nvPr/>
        </p:nvPicPr>
        <p:blipFill rotWithShape="1">
          <a:blip r:embed="rId13">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7" name="Google Shape;89;p5">
            <a:extLst>
              <a:ext uri="{FF2B5EF4-FFF2-40B4-BE49-F238E27FC236}">
                <a16:creationId xmlns:a16="http://schemas.microsoft.com/office/drawing/2014/main" id="{1F06B403-DD88-B8D4-478A-B2AD2CE65729}"/>
              </a:ext>
            </a:extLst>
          </p:cNvPr>
          <p:cNvPicPr preferRelativeResize="0"/>
          <p:nvPr/>
        </p:nvPicPr>
        <p:blipFill rotWithShape="1">
          <a:blip r:embed="rId14">
            <a:duotone>
              <a:schemeClr val="accent2">
                <a:shade val="45000"/>
                <a:satMod val="135000"/>
              </a:schemeClr>
              <a:prstClr val="white"/>
            </a:duotone>
            <a:alphaModFix amt="50000"/>
          </a:blip>
          <a:srcRect/>
          <a:stretch/>
        </p:blipFill>
        <p:spPr>
          <a:xfrm>
            <a:off x="8057462" y="27785"/>
            <a:ext cx="476058" cy="432085"/>
          </a:xfrm>
          <a:prstGeom prst="rect">
            <a:avLst/>
          </a:prstGeom>
          <a:noFill/>
          <a:ln>
            <a:noFill/>
          </a:ln>
        </p:spPr>
      </p:pic>
      <p:pic>
        <p:nvPicPr>
          <p:cNvPr id="10" name="Google Shape;85;p5" descr="Oor Vectoren, Illustraties En Clipart - 123RF">
            <a:extLst>
              <a:ext uri="{FF2B5EF4-FFF2-40B4-BE49-F238E27FC236}">
                <a16:creationId xmlns:a16="http://schemas.microsoft.com/office/drawing/2014/main" id="{71058AB1-3314-AE9E-67E2-BA38247DDB25}"/>
              </a:ext>
            </a:extLst>
          </p:cNvPr>
          <p:cNvPicPr preferRelativeResize="0"/>
          <p:nvPr/>
        </p:nvPicPr>
        <p:blipFill rotWithShape="1">
          <a:blip r:embed="rId15">
            <a:alphaModFix amt="20000"/>
          </a:blip>
          <a:srcRect/>
          <a:stretch/>
        </p:blipFill>
        <p:spPr>
          <a:xfrm>
            <a:off x="7503363" y="29821"/>
            <a:ext cx="598911" cy="461665"/>
          </a:xfrm>
          <a:prstGeom prst="rect">
            <a:avLst/>
          </a:prstGeom>
          <a:noFill/>
          <a:ln>
            <a:noFill/>
          </a:ln>
        </p:spPr>
      </p:pic>
    </p:spTree>
    <p:extLst>
      <p:ext uri="{BB962C8B-B14F-4D97-AF65-F5344CB8AC3E}">
        <p14:creationId xmlns:p14="http://schemas.microsoft.com/office/powerpoint/2010/main" val="25505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17135" y="775790"/>
            <a:ext cx="7261375"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3970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6" name="Google Shape;148;p26">
            <a:extLst>
              <a:ext uri="{FF2B5EF4-FFF2-40B4-BE49-F238E27FC236}">
                <a16:creationId xmlns:a16="http://schemas.microsoft.com/office/drawing/2014/main" id="{2338508C-94D6-BC0C-1566-11905BFDF68E}"/>
              </a:ext>
            </a:extLst>
          </p:cNvPr>
          <p:cNvSpPr txBox="1">
            <a:spLocks noGrp="1"/>
          </p:cNvSpPr>
          <p:nvPr>
            <p:ph type="title"/>
          </p:nvPr>
        </p:nvSpPr>
        <p:spPr>
          <a:xfrm>
            <a:off x="1416288" y="134732"/>
            <a:ext cx="68062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dirty="0" err="1">
                <a:solidFill>
                  <a:schemeClr val="bg1"/>
                </a:solidFill>
                <a:latin typeface="Montserrat" pitchFamily="2" charset="77"/>
                <a:ea typeface="Calibri"/>
                <a:cs typeface="Calibri"/>
                <a:sym typeface="Calibri"/>
              </a:rPr>
              <a:t>Leren</a:t>
            </a:r>
            <a:r>
              <a:rPr lang="en" sz="2400" b="1" dirty="0">
                <a:solidFill>
                  <a:schemeClr val="bg1"/>
                </a:solidFill>
                <a:latin typeface="Montserrat" pitchFamily="2" charset="77"/>
                <a:ea typeface="Calibri"/>
                <a:cs typeface="Calibri"/>
                <a:sym typeface="Calibri"/>
              </a:rPr>
              <a:t> </a:t>
            </a:r>
            <a:r>
              <a:rPr lang="en" sz="2400" b="1" dirty="0" err="1">
                <a:solidFill>
                  <a:schemeClr val="bg1"/>
                </a:solidFill>
                <a:latin typeface="Montserrat" pitchFamily="2" charset="77"/>
                <a:ea typeface="Calibri"/>
                <a:cs typeface="Calibri"/>
                <a:sym typeface="Calibri"/>
              </a:rPr>
              <a:t>fluiten</a:t>
            </a:r>
            <a:r>
              <a:rPr lang="en" sz="2400" b="1" dirty="0">
                <a:solidFill>
                  <a:schemeClr val="bg1"/>
                </a:solidFill>
                <a:latin typeface="Montserrat" pitchFamily="2" charset="77"/>
                <a:ea typeface="Calibri"/>
                <a:cs typeface="Calibri"/>
                <a:sym typeface="Calibri"/>
              </a:rPr>
              <a:t> op </a:t>
            </a:r>
            <a:r>
              <a:rPr lang="en" sz="2400" b="1" dirty="0" err="1">
                <a:solidFill>
                  <a:schemeClr val="bg1"/>
                </a:solidFill>
                <a:latin typeface="Montserrat" pitchFamily="2" charset="77"/>
                <a:ea typeface="Calibri"/>
                <a:cs typeface="Calibri"/>
                <a:sym typeface="Calibri"/>
              </a:rPr>
              <a:t>een</a:t>
            </a:r>
            <a:r>
              <a:rPr lang="en" sz="2400" b="1" dirty="0">
                <a:solidFill>
                  <a:schemeClr val="bg1"/>
                </a:solidFill>
                <a:latin typeface="Montserrat" pitchFamily="2" charset="77"/>
                <a:ea typeface="Calibri"/>
                <a:cs typeface="Calibri"/>
                <a:sym typeface="Calibri"/>
              </a:rPr>
              <a:t> </a:t>
            </a:r>
            <a:r>
              <a:rPr lang="en" sz="2400" b="1" dirty="0" err="1">
                <a:solidFill>
                  <a:schemeClr val="bg1"/>
                </a:solidFill>
                <a:latin typeface="Montserrat" pitchFamily="2" charset="77"/>
                <a:ea typeface="Calibri"/>
                <a:cs typeface="Calibri"/>
                <a:sym typeface="Calibri"/>
              </a:rPr>
              <a:t>fles</a:t>
            </a:r>
            <a:r>
              <a:rPr lang="en" sz="2400" b="1" dirty="0">
                <a:solidFill>
                  <a:schemeClr val="bg1"/>
                </a:solidFill>
                <a:latin typeface="Montserrat" pitchFamily="2" charset="77"/>
                <a:ea typeface="Calibri"/>
                <a:cs typeface="Calibri"/>
                <a:sym typeface="Calibri"/>
              </a:rPr>
              <a:t> </a:t>
            </a:r>
            <a:r>
              <a:rPr lang="en" sz="2400" dirty="0">
                <a:solidFill>
                  <a:schemeClr val="bg1"/>
                </a:solidFill>
                <a:latin typeface="Montserrat" pitchFamily="2" charset="77"/>
                <a:ea typeface="Calibri"/>
                <a:cs typeface="Calibri"/>
                <a:sym typeface="Calibri"/>
              </a:rPr>
              <a:t>(10 </a:t>
            </a:r>
            <a:r>
              <a:rPr lang="en" sz="2400" dirty="0" err="1">
                <a:solidFill>
                  <a:schemeClr val="bg1"/>
                </a:solidFill>
                <a:latin typeface="Montserrat" pitchFamily="2" charset="77"/>
                <a:ea typeface="Calibri"/>
                <a:cs typeface="Calibri"/>
                <a:sym typeface="Calibri"/>
              </a:rPr>
              <a:t>minuten</a:t>
            </a:r>
            <a:r>
              <a:rPr lang="en" sz="2400" dirty="0">
                <a:solidFill>
                  <a:schemeClr val="bg1"/>
                </a:solidFill>
                <a:latin typeface="Montserrat" pitchFamily="2" charset="77"/>
                <a:ea typeface="Calibri"/>
                <a:cs typeface="Calibri"/>
                <a:sym typeface="Calibri"/>
              </a:rPr>
              <a:t>)</a:t>
            </a:r>
            <a:endParaRPr sz="2400" dirty="0">
              <a:solidFill>
                <a:schemeClr val="bg1"/>
              </a:solidFill>
              <a:latin typeface="Montserrat" pitchFamily="2" charset="77"/>
            </a:endParaRPr>
          </a:p>
        </p:txBody>
      </p:sp>
      <p:sp>
        <p:nvSpPr>
          <p:cNvPr id="7" name="Google Shape;149;p26">
            <a:extLst>
              <a:ext uri="{FF2B5EF4-FFF2-40B4-BE49-F238E27FC236}">
                <a16:creationId xmlns:a16="http://schemas.microsoft.com/office/drawing/2014/main" id="{1AF00699-69E9-EA4C-E51D-B92BB2B16949}"/>
              </a:ext>
            </a:extLst>
          </p:cNvPr>
          <p:cNvSpPr txBox="1">
            <a:spLocks/>
          </p:cNvSpPr>
          <p:nvPr/>
        </p:nvSpPr>
        <p:spPr>
          <a:xfrm>
            <a:off x="1416288" y="550263"/>
            <a:ext cx="7456905" cy="37164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nl-NL" sz="1600" dirty="0">
                <a:solidFill>
                  <a:schemeClr val="bg1"/>
                </a:solidFill>
                <a:latin typeface="Montserrat" pitchFamily="2" charset="77"/>
                <a:ea typeface="Calibri"/>
                <a:cs typeface="Calibri"/>
                <a:sym typeface="Calibri"/>
              </a:rPr>
              <a:t>Verdeel de leerlingen in groepjes van 4.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Zet de benodigdheden klaar in de groepjes.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Laat de leerlingen 2 minuten zelf proberen om op de fles te fluiten. </a:t>
            </a:r>
          </a:p>
          <a:p>
            <a:pPr marL="0" indent="0">
              <a:spcBef>
                <a:spcPts val="0"/>
              </a:spcBef>
              <a:buFont typeface="Arial"/>
              <a:buNone/>
            </a:pPr>
            <a:endParaRPr lang="nl-NL" sz="1600" dirty="0">
              <a:solidFill>
                <a:schemeClr val="bg1"/>
              </a:solidFill>
              <a:latin typeface="Montserrat" pitchFamily="2" charset="77"/>
              <a:ea typeface="Calibri"/>
              <a:cs typeface="Calibri"/>
              <a:sym typeface="Calibri"/>
            </a:endParaRPr>
          </a:p>
          <a:p>
            <a:pPr marL="0" indent="0">
              <a:spcBef>
                <a:spcPts val="0"/>
              </a:spcBef>
              <a:buFont typeface="Arial"/>
              <a:buNone/>
            </a:pPr>
            <a:r>
              <a:rPr lang="nl-NL" sz="1600" dirty="0">
                <a:solidFill>
                  <a:schemeClr val="bg1"/>
                </a:solidFill>
                <a:latin typeface="Montserrat" pitchFamily="2" charset="77"/>
                <a:ea typeface="Calibri"/>
                <a:cs typeface="Calibri"/>
                <a:sym typeface="Calibri"/>
              </a:rPr>
              <a:t>Laat de leerlingen zien hoe je op een fles kan fluiten.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In de fles zit lucht, dat moet je laten bewegen,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net zoals de golven van de zee, dan hoor je geluid.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Lucht kan je niet zien, daarom kan je het laten zien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met water in een glas.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Als je op het oppervlak blaast, zie je golfjes.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Zo werkt het ook met geluidsgolven in de lucht,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die kan je horen.</a:t>
            </a:r>
            <a:endParaRPr lang="nl-NL" sz="1600" i="1"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200" dirty="0">
              <a:solidFill>
                <a:srgbClr val="76923C"/>
              </a:solidFill>
              <a:latin typeface="Helvetica Neue"/>
              <a:ea typeface="Helvetica Neue"/>
              <a:cs typeface="Helvetica Neue"/>
              <a:sym typeface="Helvetica Neue"/>
            </a:endParaRPr>
          </a:p>
          <a:p>
            <a:pPr marL="0" indent="0">
              <a:spcBef>
                <a:spcPts val="0"/>
              </a:spcBef>
              <a:buFont typeface="Arial"/>
              <a:buNone/>
            </a:pPr>
            <a:endParaRPr lang="nl-NL" sz="1200" dirty="0">
              <a:solidFill>
                <a:srgbClr val="76923C"/>
              </a:solidFill>
              <a:latin typeface="Helvetica Neue"/>
              <a:ea typeface="Helvetica Neue"/>
              <a:cs typeface="Helvetica Neue"/>
              <a:sym typeface="Helvetica Neue"/>
            </a:endParaRPr>
          </a:p>
          <a:p>
            <a:pPr marL="139700" indent="0">
              <a:spcBef>
                <a:spcPts val="0"/>
              </a:spcBef>
              <a:buFont typeface="Arial"/>
              <a:buNone/>
            </a:pPr>
            <a:endParaRPr lang="nl-NL" sz="1200" dirty="0">
              <a:solidFill>
                <a:schemeClr val="dk1"/>
              </a:solidFill>
              <a:latin typeface="Helvetica Neue"/>
              <a:ea typeface="Helvetica Neue"/>
              <a:cs typeface="Helvetica Neue"/>
              <a:sym typeface="Helvetica Neue"/>
            </a:endParaRPr>
          </a:p>
          <a:p>
            <a:pPr marL="0" indent="0">
              <a:spcBef>
                <a:spcPts val="0"/>
              </a:spcBef>
              <a:buFont typeface="Arial"/>
              <a:buNone/>
            </a:pPr>
            <a:endParaRPr lang="nl-NL" sz="1200" dirty="0">
              <a:solidFill>
                <a:schemeClr val="dk1"/>
              </a:solidFill>
              <a:latin typeface="Helvetica Neue"/>
              <a:ea typeface="Helvetica Neue"/>
              <a:cs typeface="Helvetica Neue"/>
              <a:sym typeface="Helvetica Neue"/>
            </a:endParaRPr>
          </a:p>
          <a:p>
            <a:pPr marL="0" indent="0">
              <a:spcBef>
                <a:spcPts val="0"/>
              </a:spcBef>
              <a:spcAft>
                <a:spcPts val="1600"/>
              </a:spcAft>
              <a:buFont typeface="Arial"/>
              <a:buNone/>
            </a:pPr>
            <a:endParaRPr lang="nl-NL" dirty="0"/>
          </a:p>
        </p:txBody>
      </p:sp>
      <p:sp>
        <p:nvSpPr>
          <p:cNvPr id="10" name="Rechthoek 9">
            <a:extLst>
              <a:ext uri="{FF2B5EF4-FFF2-40B4-BE49-F238E27FC236}">
                <a16:creationId xmlns:a16="http://schemas.microsoft.com/office/drawing/2014/main" id="{C43BF772-4ACF-CBFD-D7B4-B6F274814414}"/>
              </a:ext>
            </a:extLst>
          </p:cNvPr>
          <p:cNvSpPr/>
          <p:nvPr/>
        </p:nvSpPr>
        <p:spPr>
          <a:xfrm>
            <a:off x="6747530" y="2198411"/>
            <a:ext cx="2224816" cy="1743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spcBef>
                <a:spcPts val="0"/>
              </a:spcBef>
              <a:buFont typeface="Arial"/>
              <a:buNone/>
            </a:pPr>
            <a:r>
              <a:rPr lang="nl-NL" sz="1200" i="1" dirty="0">
                <a:solidFill>
                  <a:schemeClr val="bg1"/>
                </a:solidFill>
                <a:latin typeface="Montserrat" pitchFamily="2" charset="77"/>
                <a:ea typeface="Calibri"/>
                <a:cs typeface="Calibri"/>
                <a:sym typeface="Calibri"/>
              </a:rPr>
              <a:t>Tip: Blazen op een fles is voor sommige jonge kinderen moeilijk. </a:t>
            </a:r>
            <a:br>
              <a:rPr lang="nl-NL" sz="1200" i="1" dirty="0">
                <a:solidFill>
                  <a:schemeClr val="bg1"/>
                </a:solidFill>
                <a:latin typeface="Montserrat" pitchFamily="2" charset="77"/>
                <a:ea typeface="Calibri"/>
                <a:cs typeface="Calibri"/>
                <a:sym typeface="Calibri"/>
              </a:rPr>
            </a:br>
            <a:r>
              <a:rPr lang="nl-NL" sz="1200" i="1" dirty="0">
                <a:solidFill>
                  <a:schemeClr val="bg1"/>
                </a:solidFill>
                <a:latin typeface="Montserrat" pitchFamily="2" charset="77"/>
                <a:ea typeface="Calibri"/>
                <a:cs typeface="Calibri"/>
                <a:sym typeface="Calibri"/>
              </a:rPr>
              <a:t>Om een mooie toon te maken moet je een beetje schuin in de fles blazen. Er dus niet overheen en niet in blazen, maar schuin er in. </a:t>
            </a:r>
          </a:p>
        </p:txBody>
      </p:sp>
      <p:pic>
        <p:nvPicPr>
          <p:cNvPr id="2" name="Google Shape;82;p5" descr="oog Pictogram">
            <a:extLst>
              <a:ext uri="{FF2B5EF4-FFF2-40B4-BE49-F238E27FC236}">
                <a16:creationId xmlns:a16="http://schemas.microsoft.com/office/drawing/2014/main" id="{55ABDEDA-A8D8-6CDC-27A1-9E9846DA3D11}"/>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3" name="Google Shape;89;p5">
            <a:extLst>
              <a:ext uri="{FF2B5EF4-FFF2-40B4-BE49-F238E27FC236}">
                <a16:creationId xmlns:a16="http://schemas.microsoft.com/office/drawing/2014/main" id="{7AD43C31-B0F4-7B76-86BA-88C497B03C20}"/>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5" name="Google Shape;85;p5" descr="Oor Vectoren, Illustraties En Clipart - 123RF">
            <a:extLst>
              <a:ext uri="{FF2B5EF4-FFF2-40B4-BE49-F238E27FC236}">
                <a16:creationId xmlns:a16="http://schemas.microsoft.com/office/drawing/2014/main" id="{8B0A309B-632B-568B-DB1E-F122A89691EE}"/>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12" name="Google Shape;83;p5" descr="Zoek met loep schets | Gratis Iconen">
            <a:extLst>
              <a:ext uri="{FF2B5EF4-FFF2-40B4-BE49-F238E27FC236}">
                <a16:creationId xmlns:a16="http://schemas.microsoft.com/office/drawing/2014/main" id="{2AF78757-2C6C-0E39-1958-6A7509A84679}"/>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spTree>
    <p:extLst>
      <p:ext uri="{BB962C8B-B14F-4D97-AF65-F5344CB8AC3E}">
        <p14:creationId xmlns:p14="http://schemas.microsoft.com/office/powerpoint/2010/main" val="1722925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8" name="Google Shape;156;p27">
            <a:extLst>
              <a:ext uri="{FF2B5EF4-FFF2-40B4-BE49-F238E27FC236}">
                <a16:creationId xmlns:a16="http://schemas.microsoft.com/office/drawing/2014/main" id="{62D5F0B9-658C-59DB-0B57-533807AC2805}"/>
              </a:ext>
            </a:extLst>
          </p:cNvPr>
          <p:cNvSpPr txBox="1">
            <a:spLocks/>
          </p:cNvSpPr>
          <p:nvPr/>
        </p:nvSpPr>
        <p:spPr>
          <a:xfrm>
            <a:off x="1551818" y="408750"/>
            <a:ext cx="7238158" cy="43260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ts val="1100"/>
              <a:buFont typeface="Arial"/>
              <a:buNone/>
            </a:pPr>
            <a:r>
              <a:rPr lang="nl-NL" sz="1600" b="1" dirty="0">
                <a:solidFill>
                  <a:schemeClr val="bg1"/>
                </a:solidFill>
                <a:latin typeface="Montserrat" pitchFamily="2" charset="77"/>
                <a:ea typeface="Calibri"/>
                <a:cs typeface="Calibri"/>
                <a:sym typeface="Calibri"/>
              </a:rPr>
              <a:t>Windgeluid</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Blaas met een slangetje van boven in het glas water. Er ontstaat nu een kuiltje in het water. Als de leerlingen nu allemaal recht in de flesjes blazen horen ze wind waaien. </a:t>
            </a:r>
          </a:p>
          <a:p>
            <a:pPr marL="0" indent="0">
              <a:spcBef>
                <a:spcPts val="0"/>
              </a:spcBef>
              <a:buClr>
                <a:schemeClr val="dk1"/>
              </a:buClr>
              <a:buSzPts val="1100"/>
              <a:buFont typeface="Arial"/>
              <a:buNone/>
            </a:pPr>
            <a:r>
              <a:rPr lang="nl-NL" sz="1600" dirty="0">
                <a:solidFill>
                  <a:schemeClr val="bg1"/>
                </a:solidFill>
                <a:latin typeface="Montserrat" pitchFamily="2" charset="77"/>
                <a:ea typeface="Calibri"/>
                <a:cs typeface="Calibri"/>
                <a:sym typeface="Calibri"/>
              </a:rPr>
              <a:t>Weinig beweging is weinig geluid.</a:t>
            </a:r>
            <a:br>
              <a:rPr lang="nl-NL" sz="1600" dirty="0">
                <a:solidFill>
                  <a:schemeClr val="bg1"/>
                </a:solidFill>
                <a:latin typeface="Montserrat" pitchFamily="2" charset="77"/>
                <a:ea typeface="Calibri"/>
                <a:cs typeface="Calibri"/>
                <a:sym typeface="Calibri"/>
              </a:rPr>
            </a:br>
            <a:endParaRPr lang="nl-NL" sz="1600" b="1" dirty="0">
              <a:solidFill>
                <a:schemeClr val="bg1"/>
              </a:solidFill>
              <a:latin typeface="Montserrat" pitchFamily="2" charset="77"/>
              <a:ea typeface="Calibri"/>
              <a:cs typeface="Calibri"/>
              <a:sym typeface="Calibri"/>
            </a:endParaRPr>
          </a:p>
          <a:p>
            <a:pPr marL="0" indent="0">
              <a:spcBef>
                <a:spcPts val="0"/>
              </a:spcBef>
              <a:buClr>
                <a:schemeClr val="dk1"/>
              </a:buClr>
              <a:buSzPts val="1100"/>
              <a:buFont typeface="Arial"/>
              <a:buNone/>
            </a:pPr>
            <a:r>
              <a:rPr lang="nl-NL" sz="1600" b="1" dirty="0">
                <a:solidFill>
                  <a:schemeClr val="bg1"/>
                </a:solidFill>
                <a:latin typeface="Montserrat" pitchFamily="2" charset="77"/>
                <a:ea typeface="Calibri"/>
                <a:cs typeface="Calibri"/>
                <a:sym typeface="Calibri"/>
              </a:rPr>
              <a:t>Geen geluid</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Blaas met het slangetje recht over het glas water. Het water beweegt nu niet. Laat alle leerlingen nu recht over de flesjes blazen. </a:t>
            </a:r>
          </a:p>
          <a:p>
            <a:pPr marL="0" indent="0">
              <a:spcBef>
                <a:spcPts val="0"/>
              </a:spcBef>
              <a:buClr>
                <a:schemeClr val="dk1"/>
              </a:buClr>
              <a:buSzPts val="1100"/>
              <a:buFont typeface="Arial"/>
              <a:buNone/>
            </a:pPr>
            <a:r>
              <a:rPr lang="nl-NL" sz="1600" dirty="0">
                <a:solidFill>
                  <a:schemeClr val="bg1"/>
                </a:solidFill>
                <a:latin typeface="Montserrat" pitchFamily="2" charset="77"/>
                <a:ea typeface="Calibri"/>
                <a:cs typeface="Calibri"/>
                <a:sym typeface="Calibri"/>
              </a:rPr>
              <a:t>Je hoort nu niets, want het water in het glas en de lucht in het flesje komt niet in beweging. </a:t>
            </a:r>
          </a:p>
          <a:p>
            <a:pPr marL="0" indent="0">
              <a:spcBef>
                <a:spcPts val="0"/>
              </a:spcBef>
              <a:buClr>
                <a:schemeClr val="dk1"/>
              </a:buClr>
              <a:buSzPts val="1100"/>
              <a:buFont typeface="Arial"/>
              <a:buNone/>
            </a:pPr>
            <a:r>
              <a:rPr lang="nl-NL" sz="1600" dirty="0">
                <a:solidFill>
                  <a:schemeClr val="bg1"/>
                </a:solidFill>
                <a:latin typeface="Montserrat" pitchFamily="2" charset="77"/>
                <a:ea typeface="Calibri"/>
                <a:cs typeface="Calibri"/>
                <a:sym typeface="Calibri"/>
              </a:rPr>
              <a:t>Geen beweging is geen geluid. </a:t>
            </a:r>
          </a:p>
          <a:p>
            <a:pPr marL="0" indent="0">
              <a:spcBef>
                <a:spcPts val="0"/>
              </a:spcBef>
              <a:buClr>
                <a:schemeClr val="dk1"/>
              </a:buClr>
              <a:buSzPts val="1100"/>
              <a:buFont typeface="Arial"/>
              <a:buNone/>
            </a:pPr>
            <a:endParaRPr lang="nl-NL" sz="1600" b="1" dirty="0">
              <a:solidFill>
                <a:schemeClr val="bg1"/>
              </a:solidFill>
              <a:latin typeface="Montserrat" pitchFamily="2" charset="77"/>
              <a:ea typeface="Calibri"/>
              <a:cs typeface="Calibri"/>
              <a:sym typeface="Calibri"/>
            </a:endParaRPr>
          </a:p>
          <a:p>
            <a:pPr marL="0" indent="0" algn="ctr">
              <a:spcBef>
                <a:spcPts val="0"/>
              </a:spcBef>
              <a:buFont typeface="Arial"/>
              <a:buNone/>
            </a:pPr>
            <a:endParaRPr lang="nl-NL" sz="1300" dirty="0"/>
          </a:p>
        </p:txBody>
      </p:sp>
      <p:pic>
        <p:nvPicPr>
          <p:cNvPr id="2" name="Google Shape;82;p5" descr="oog Pictogram">
            <a:extLst>
              <a:ext uri="{FF2B5EF4-FFF2-40B4-BE49-F238E27FC236}">
                <a16:creationId xmlns:a16="http://schemas.microsoft.com/office/drawing/2014/main" id="{503DB550-4827-877F-9153-245091EB404E}"/>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4" name="Google Shape;89;p5">
            <a:extLst>
              <a:ext uri="{FF2B5EF4-FFF2-40B4-BE49-F238E27FC236}">
                <a16:creationId xmlns:a16="http://schemas.microsoft.com/office/drawing/2014/main" id="{843A861D-586B-493E-451D-DA5DEC7F1060}"/>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5" name="Google Shape;85;p5" descr="Oor Vectoren, Illustraties En Clipart - 123RF">
            <a:extLst>
              <a:ext uri="{FF2B5EF4-FFF2-40B4-BE49-F238E27FC236}">
                <a16:creationId xmlns:a16="http://schemas.microsoft.com/office/drawing/2014/main" id="{38CCF7C6-4E1C-2306-42B3-FE4DCC822EEB}"/>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6" name="Google Shape;83;p5" descr="Zoek met loep schets | Gratis Iconen">
            <a:extLst>
              <a:ext uri="{FF2B5EF4-FFF2-40B4-BE49-F238E27FC236}">
                <a16:creationId xmlns:a16="http://schemas.microsoft.com/office/drawing/2014/main" id="{F408FC06-17E0-41E8-CB31-E2150C938B2A}"/>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spTree>
    <p:extLst>
      <p:ext uri="{BB962C8B-B14F-4D97-AF65-F5344CB8AC3E}">
        <p14:creationId xmlns:p14="http://schemas.microsoft.com/office/powerpoint/2010/main" val="27234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11516"/>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sp>
        <p:nvSpPr>
          <p:cNvPr id="10" name="Tekstvak 9"/>
          <p:cNvSpPr txBox="1"/>
          <p:nvPr/>
        </p:nvSpPr>
        <p:spPr>
          <a:xfrm>
            <a:off x="1371600" y="142828"/>
            <a:ext cx="7664896" cy="5490093"/>
          </a:xfrm>
          <a:prstGeom prst="rect">
            <a:avLst/>
          </a:prstGeom>
          <a:noFill/>
        </p:spPr>
        <p:txBody>
          <a:bodyPr wrap="square" lIns="91440" tIns="45720" rIns="91440" bIns="45720" rtlCol="0" anchor="t">
            <a:spAutoFit/>
          </a:bodyPr>
          <a:lstStyle/>
          <a:p>
            <a:pPr marL="0" lvl="0" indent="0" algn="l" rtl="0">
              <a:lnSpc>
                <a:spcPct val="115000"/>
              </a:lnSpc>
              <a:spcBef>
                <a:spcPts val="0"/>
              </a:spcBef>
              <a:spcAft>
                <a:spcPts val="0"/>
              </a:spcAft>
              <a:buClr>
                <a:schemeClr val="dk1"/>
              </a:buClr>
              <a:buSzPts val="1100"/>
              <a:buFont typeface="Arial"/>
              <a:buNone/>
            </a:pPr>
            <a:r>
              <a:rPr lang="nl-NL" b="1" dirty="0">
                <a:solidFill>
                  <a:schemeClr val="bg1"/>
                </a:solidFill>
                <a:latin typeface="Montserrat" pitchFamily="2" charset="77"/>
                <a:sym typeface="Helvetica Neue"/>
              </a:rPr>
              <a:t>Inleiding </a:t>
            </a:r>
          </a:p>
          <a:p>
            <a:endParaRPr lang="nl-NL" sz="1600" b="1" dirty="0">
              <a:solidFill>
                <a:schemeClr val="bg1"/>
              </a:solidFill>
              <a:effectLst/>
              <a:latin typeface="Montserrat" pitchFamily="2" charset="77"/>
            </a:endParaRPr>
          </a:p>
          <a:p>
            <a:r>
              <a:rPr lang="nl-NL" sz="1600" b="1" dirty="0">
                <a:solidFill>
                  <a:schemeClr val="bg1"/>
                </a:solidFill>
                <a:effectLst/>
                <a:latin typeface="Montserrat" pitchFamily="2" charset="77"/>
              </a:rPr>
              <a:t>Luchtgeluiden </a:t>
            </a:r>
            <a:endParaRPr lang="nl-NL" sz="1600" dirty="0">
              <a:solidFill>
                <a:schemeClr val="bg1"/>
              </a:solidFill>
              <a:effectLst/>
              <a:latin typeface="Montserrat" pitchFamily="2" charset="77"/>
            </a:endParaRPr>
          </a:p>
          <a:p>
            <a:r>
              <a:rPr lang="nl-NL" sz="1600" dirty="0">
                <a:solidFill>
                  <a:schemeClr val="bg1"/>
                </a:solidFill>
                <a:effectLst/>
                <a:latin typeface="Montserrat" pitchFamily="2" charset="77"/>
              </a:rPr>
              <a:t>In dit thema gaan de leerlingen op zoek naar geluiden uit alledaagse voorwerpen, zoals flessen, ballonnen, buizen en kartonnen kokers. Door te luisteren, te kijken en zelf uit te zoeken gaan ze muziekinstrumenten maken. Het onderzoeken en vinden van geluiden die ontstaan door trillende lucht staan centraal, maar alle andere geluiden die in deze zoektocht worden gevonden zijn net zo waardevol. Onderweg moeten ze niet vergeten om hun instrumenten en geluiden vast te leggen. Zo kunnen ze hun artistieke ontdekkingen in de vierde les gebruiken voor het maken van een muziekstuk dat ze samen bedenken en uitvoeren. </a:t>
            </a:r>
          </a:p>
          <a:p>
            <a:pPr marL="0" lvl="0" indent="0" algn="l" rtl="0">
              <a:lnSpc>
                <a:spcPct val="115000"/>
              </a:lnSpc>
              <a:spcBef>
                <a:spcPts val="0"/>
              </a:spcBef>
              <a:spcAft>
                <a:spcPts val="0"/>
              </a:spcAft>
              <a:buClr>
                <a:schemeClr val="dk1"/>
              </a:buClr>
              <a:buSzPts val="1100"/>
              <a:buFont typeface="Arial"/>
              <a:buNone/>
            </a:pPr>
            <a:endParaRPr lang="nl-NL" sz="1600" b="1" dirty="0">
              <a:solidFill>
                <a:schemeClr val="bg1"/>
              </a:solidFill>
              <a:latin typeface="Montserrat" pitchFamily="2" charset="77"/>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l-NL" sz="1600" b="1" dirty="0">
                <a:solidFill>
                  <a:schemeClr val="bg1"/>
                </a:solidFill>
                <a:latin typeface="Montserrat" pitchFamily="2" charset="77"/>
                <a:ea typeface="Helvetica Neue"/>
                <a:cs typeface="Helvetica Neue"/>
                <a:sym typeface="Helvetica Neue"/>
              </a:rPr>
              <a:t>Centrale opdracht</a:t>
            </a:r>
            <a:r>
              <a:rPr lang="nl-NL" sz="1600" dirty="0">
                <a:solidFill>
                  <a:schemeClr val="bg1"/>
                </a:solidFill>
                <a:latin typeface="Montserrat" pitchFamily="2" charset="77"/>
                <a:ea typeface="Helvetica Neue"/>
                <a:cs typeface="Helvetica Neue"/>
                <a:sym typeface="Helvetica Neue"/>
              </a:rPr>
              <a:t>:</a:t>
            </a:r>
          </a:p>
          <a:p>
            <a:pPr marL="0" lvl="0" indent="0" algn="l" rtl="0">
              <a:lnSpc>
                <a:spcPct val="115000"/>
              </a:lnSpc>
              <a:spcBef>
                <a:spcPts val="0"/>
              </a:spcBef>
              <a:spcAft>
                <a:spcPts val="0"/>
              </a:spcAft>
              <a:buClr>
                <a:schemeClr val="dk1"/>
              </a:buClr>
              <a:buSzPts val="1100"/>
              <a:buFont typeface="Arial"/>
              <a:buNone/>
            </a:pPr>
            <a:r>
              <a:rPr lang="nl-NL" b="1" dirty="0">
                <a:solidFill>
                  <a:schemeClr val="bg1"/>
                </a:solidFill>
                <a:latin typeface="Montserrat" pitchFamily="2" charset="77"/>
                <a:ea typeface="Helvetica Neue"/>
                <a:cs typeface="Helvetica Neue"/>
                <a:sym typeface="Helvetica Neue"/>
              </a:rPr>
              <a:t>Maak een luchtinstrument met onverwacht materiaal.</a:t>
            </a:r>
            <a:endParaRPr lang="nl-NL" dirty="0">
              <a:solidFill>
                <a:schemeClr val="bg1"/>
              </a:solidFill>
              <a:latin typeface="Montserrat" pitchFamily="2" charset="77"/>
              <a:ea typeface="Helvetica Neue"/>
              <a:cs typeface="Helvetica Neue"/>
              <a:sym typeface="Helvetica Neue"/>
            </a:endParaRPr>
          </a:p>
          <a:p>
            <a:endParaRPr lang="nl-NL" sz="1600" dirty="0">
              <a:solidFill>
                <a:schemeClr val="bg1"/>
              </a:solidFill>
              <a:effectLst/>
              <a:latin typeface="Montserrat" pitchFamily="2" charset="77"/>
            </a:endParaRPr>
          </a:p>
          <a:p>
            <a:pPr>
              <a:lnSpc>
                <a:spcPct val="115000"/>
              </a:lnSpc>
              <a:spcBef>
                <a:spcPts val="1600"/>
              </a:spcBef>
              <a:buClr>
                <a:schemeClr val="dk1"/>
              </a:buClr>
              <a:buSzPts val="1100"/>
            </a:pPr>
            <a:br>
              <a:rPr lang="en" sz="1600" dirty="0">
                <a:solidFill>
                  <a:schemeClr val="bg1"/>
                </a:solidFill>
                <a:latin typeface="Montserrat" pitchFamily="2" charset="77"/>
                <a:ea typeface="Helvetica Neue"/>
                <a:cs typeface="Helvetica Neue"/>
                <a:sym typeface="Helvetica Neue"/>
              </a:rPr>
            </a:br>
            <a:endParaRPr lang="nl-NL" sz="1600" dirty="0">
              <a:solidFill>
                <a:schemeClr val="bg1"/>
              </a:solidFill>
              <a:effectLst/>
              <a:latin typeface="Montserrat" pitchFamily="2" charset="77"/>
              <a:ea typeface="Times New Roman" panose="02020603050405020304" pitchFamily="18" charset="0"/>
            </a:endParaRPr>
          </a:p>
          <a:p>
            <a:pPr>
              <a:lnSpc>
                <a:spcPct val="115000"/>
              </a:lnSpc>
              <a:spcBef>
                <a:spcPts val="1600"/>
              </a:spcBef>
              <a:buClr>
                <a:schemeClr val="dk1"/>
              </a:buClr>
              <a:buSzPts val="1100"/>
            </a:pPr>
            <a:endParaRPr lang="nl-NL" sz="2400" baseline="30000" dirty="0">
              <a:solidFill>
                <a:srgbClr val="FFFFFF"/>
              </a:solidFill>
              <a:latin typeface="Montserrat" pitchFamily="2" charset="77"/>
              <a:cs typeface="Calibri"/>
            </a:endParaRPr>
          </a:p>
        </p:txBody>
      </p:sp>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pic>
        <p:nvPicPr>
          <p:cNvPr id="2" name="Google Shape;91;p5">
            <a:extLst>
              <a:ext uri="{FF2B5EF4-FFF2-40B4-BE49-F238E27FC236}">
                <a16:creationId xmlns:a16="http://schemas.microsoft.com/office/drawing/2014/main" id="{DE239A04-E47B-62A0-DAFC-E951AD744555}"/>
              </a:ext>
            </a:extLst>
          </p:cNvPr>
          <p:cNvPicPr preferRelativeResize="0"/>
          <p:nvPr/>
        </p:nvPicPr>
        <p:blipFill rotWithShape="1">
          <a:blip r:embed="rId7">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8" name="Google Shape;156;p27">
            <a:extLst>
              <a:ext uri="{FF2B5EF4-FFF2-40B4-BE49-F238E27FC236}">
                <a16:creationId xmlns:a16="http://schemas.microsoft.com/office/drawing/2014/main" id="{62D5F0B9-658C-59DB-0B57-533807AC2805}"/>
              </a:ext>
            </a:extLst>
          </p:cNvPr>
          <p:cNvSpPr txBox="1">
            <a:spLocks/>
          </p:cNvSpPr>
          <p:nvPr/>
        </p:nvSpPr>
        <p:spPr>
          <a:xfrm>
            <a:off x="1527750" y="568116"/>
            <a:ext cx="7311450" cy="43260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ts val="1100"/>
              <a:buFont typeface="Arial"/>
              <a:buNone/>
            </a:pPr>
            <a:r>
              <a:rPr lang="nl-NL" sz="1600" b="1" dirty="0">
                <a:solidFill>
                  <a:schemeClr val="bg1"/>
                </a:solidFill>
                <a:latin typeface="Montserrat" pitchFamily="2" charset="77"/>
                <a:ea typeface="Calibri"/>
                <a:cs typeface="Calibri"/>
                <a:sym typeface="Calibri"/>
              </a:rPr>
              <a:t>Fluittoon</a:t>
            </a:r>
          </a:p>
          <a:p>
            <a:pPr marL="0" indent="0">
              <a:spcBef>
                <a:spcPts val="0"/>
              </a:spcBef>
              <a:buClr>
                <a:schemeClr val="dk1"/>
              </a:buClr>
              <a:buSzPts val="1100"/>
              <a:buFont typeface="Arial"/>
              <a:buNone/>
            </a:pPr>
            <a:r>
              <a:rPr lang="nl-NL" sz="1600" dirty="0">
                <a:solidFill>
                  <a:schemeClr val="bg1"/>
                </a:solidFill>
                <a:latin typeface="Montserrat" pitchFamily="2" charset="77"/>
                <a:ea typeface="Calibri"/>
                <a:cs typeface="Calibri"/>
                <a:sym typeface="Calibri"/>
              </a:rPr>
              <a:t>Zet het slangetje een beetje schuin tegen de rand van het glas water. Je ziet nu dat het water flink gaat golven.</a:t>
            </a:r>
            <a:br>
              <a:rPr lang="nl-NL" sz="1600" dirty="0">
                <a:solidFill>
                  <a:schemeClr val="bg1"/>
                </a:solidFill>
                <a:latin typeface="Montserrat" pitchFamily="2" charset="77"/>
                <a:ea typeface="Calibri"/>
                <a:cs typeface="Calibri"/>
                <a:sym typeface="Calibri"/>
              </a:rPr>
            </a:br>
            <a:r>
              <a:rPr lang="nl-NL" sz="1600" dirty="0">
                <a:solidFill>
                  <a:schemeClr val="bg1"/>
                </a:solidFill>
                <a:latin typeface="Montserrat" pitchFamily="2" charset="77"/>
                <a:ea typeface="Calibri"/>
                <a:cs typeface="Calibri"/>
                <a:sym typeface="Calibri"/>
              </a:rPr>
              <a:t>Laat alle leerlingen nu schuin in het flesje blazen. Na een beetje proberen zullen de meeste leerlingen een fluitgeluid horen.</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Veel golven geven een mooie toon.</a:t>
            </a:r>
          </a:p>
          <a:p>
            <a:pPr marL="0" indent="0">
              <a:spcBef>
                <a:spcPts val="0"/>
              </a:spcBef>
              <a:buFont typeface="Arial"/>
              <a:buNone/>
            </a:pPr>
            <a:endParaRPr lang="nl-NL" sz="1600" dirty="0">
              <a:solidFill>
                <a:schemeClr val="bg1"/>
              </a:solidFill>
              <a:latin typeface="Montserrat" pitchFamily="2" charset="77"/>
              <a:ea typeface="Calibri"/>
              <a:cs typeface="Calibri"/>
              <a:sym typeface="Calibri"/>
            </a:endParaRPr>
          </a:p>
          <a:p>
            <a:pPr marL="0" indent="0">
              <a:spcBef>
                <a:spcPts val="0"/>
              </a:spcBef>
              <a:buFont typeface="Arial"/>
              <a:buNone/>
            </a:pPr>
            <a:r>
              <a:rPr lang="nl-NL" sz="1600" b="1" dirty="0">
                <a:solidFill>
                  <a:schemeClr val="bg1"/>
                </a:solidFill>
                <a:latin typeface="Montserrat" pitchFamily="2" charset="77"/>
                <a:ea typeface="Calibri"/>
                <a:cs typeface="Calibri"/>
                <a:sym typeface="Calibri"/>
              </a:rPr>
              <a:t>Als het niet lukt</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Wie het niet lukt om te fluiten op een fles, kan het volgende proberen: </a:t>
            </a:r>
          </a:p>
          <a:p>
            <a:pPr marL="0" indent="0">
              <a:spcBef>
                <a:spcPts val="0"/>
              </a:spcBef>
              <a:buFont typeface="Arial"/>
              <a:buNone/>
            </a:pPr>
            <a:r>
              <a:rPr lang="nl-NL" sz="1600" dirty="0">
                <a:solidFill>
                  <a:schemeClr val="bg1"/>
                </a:solidFill>
                <a:latin typeface="Montserrat" pitchFamily="2" charset="77"/>
                <a:ea typeface="Calibri"/>
                <a:cs typeface="Calibri"/>
                <a:sym typeface="Calibri"/>
              </a:rPr>
              <a:t>Zet de opening van je fles tegen je kin. Tuit je lippen en blaas. </a:t>
            </a:r>
          </a:p>
          <a:p>
            <a:pPr marL="0" indent="0">
              <a:spcBef>
                <a:spcPts val="0"/>
              </a:spcBef>
              <a:buClr>
                <a:schemeClr val="dk1"/>
              </a:buClr>
              <a:buSzPts val="1100"/>
              <a:buFont typeface="Arial"/>
              <a:buNone/>
            </a:pPr>
            <a:r>
              <a:rPr lang="nl-NL" sz="1600" dirty="0">
                <a:solidFill>
                  <a:schemeClr val="bg1"/>
                </a:solidFill>
                <a:latin typeface="Montserrat" pitchFamily="2" charset="77"/>
                <a:ea typeface="Calibri"/>
                <a:cs typeface="Calibri"/>
                <a:sym typeface="Calibri"/>
              </a:rPr>
              <a:t>Beweeg het flesje voorzichtig naar boven totdat je een toon hoort! </a:t>
            </a:r>
          </a:p>
          <a:p>
            <a:pPr marL="0" indent="0" algn="ctr">
              <a:spcBef>
                <a:spcPts val="0"/>
              </a:spcBef>
              <a:buFont typeface="Arial"/>
              <a:buNone/>
            </a:pPr>
            <a:endParaRPr lang="nl-NL" sz="1300" dirty="0"/>
          </a:p>
        </p:txBody>
      </p:sp>
      <p:pic>
        <p:nvPicPr>
          <p:cNvPr id="2" name="Google Shape;82;p5" descr="oog Pictogram">
            <a:extLst>
              <a:ext uri="{FF2B5EF4-FFF2-40B4-BE49-F238E27FC236}">
                <a16:creationId xmlns:a16="http://schemas.microsoft.com/office/drawing/2014/main" id="{F8BE89B8-6E69-EA70-67A5-DF4B4E23239D}"/>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4" name="Google Shape;89;p5">
            <a:extLst>
              <a:ext uri="{FF2B5EF4-FFF2-40B4-BE49-F238E27FC236}">
                <a16:creationId xmlns:a16="http://schemas.microsoft.com/office/drawing/2014/main" id="{712E8166-BDE6-58C4-52C5-64E166A7EF2E}"/>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5" name="Google Shape;85;p5" descr="Oor Vectoren, Illustraties En Clipart - 123RF">
            <a:extLst>
              <a:ext uri="{FF2B5EF4-FFF2-40B4-BE49-F238E27FC236}">
                <a16:creationId xmlns:a16="http://schemas.microsoft.com/office/drawing/2014/main" id="{7C4025A4-9ED4-1252-4916-DDC2EFCE46C5}"/>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6" name="Google Shape;83;p5" descr="Zoek met loep schets | Gratis Iconen">
            <a:extLst>
              <a:ext uri="{FF2B5EF4-FFF2-40B4-BE49-F238E27FC236}">
                <a16:creationId xmlns:a16="http://schemas.microsoft.com/office/drawing/2014/main" id="{8066F8EE-9B32-3509-7D62-6C95E26AA0BD}"/>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spTree>
    <p:extLst>
      <p:ext uri="{BB962C8B-B14F-4D97-AF65-F5344CB8AC3E}">
        <p14:creationId xmlns:p14="http://schemas.microsoft.com/office/powerpoint/2010/main" val="402805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475656" y="994882"/>
            <a:ext cx="7880920" cy="368524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6050" indent="0">
              <a:spcBef>
                <a:spcPts val="0"/>
              </a:spcBef>
              <a:buSzPts val="1300"/>
              <a:buNone/>
            </a:pPr>
            <a:endParaRPr lang="nl-NL" sz="1600">
              <a:solidFill>
                <a:schemeClr val="bg1"/>
              </a:solidFill>
              <a:latin typeface="Montserrat" pitchFamily="2" charset="77"/>
              <a:ea typeface="Calibri"/>
              <a:cs typeface="Calibri"/>
              <a:sym typeface="Calibri"/>
            </a:endParaRPr>
          </a:p>
          <a:p>
            <a:pPr marL="139700" indent="0">
              <a:spcBef>
                <a:spcPts val="0"/>
              </a:spcBef>
              <a:buFont typeface="Arial"/>
              <a:buNone/>
            </a:pPr>
            <a:endParaRPr lang="nl-NL" sz="160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a:solidFill>
                <a:schemeClr val="bg1"/>
              </a:solidFill>
              <a:latin typeface="Montserrat" pitchFamily="2" charset="77"/>
              <a:ea typeface="Helvetica Neue"/>
              <a:cs typeface="Helvetica Neue"/>
              <a:sym typeface="Helvetica Neue"/>
            </a:endParaRPr>
          </a:p>
          <a:p>
            <a:pPr marL="0" indent="0">
              <a:spcBef>
                <a:spcPts val="0"/>
              </a:spcBef>
              <a:spcAft>
                <a:spcPts val="1600"/>
              </a:spcAft>
              <a:buFont typeface="Arial"/>
              <a:buNone/>
            </a:pPr>
            <a:endParaRPr lang="nl-NL" sz="1600">
              <a:solidFill>
                <a:schemeClr val="bg1"/>
              </a:solidFill>
              <a:latin typeface="Montserrat" pitchFamily="2" charset="77"/>
            </a:endParaRPr>
          </a:p>
        </p:txBody>
      </p:sp>
      <p:sp>
        <p:nvSpPr>
          <p:cNvPr id="3" name="Google Shape;168;p14">
            <a:extLst>
              <a:ext uri="{FF2B5EF4-FFF2-40B4-BE49-F238E27FC236}">
                <a16:creationId xmlns:a16="http://schemas.microsoft.com/office/drawing/2014/main" id="{579C489B-EC4B-F078-B8B5-ABF641D1B0AF}"/>
              </a:ext>
            </a:extLst>
          </p:cNvPr>
          <p:cNvSpPr txBox="1"/>
          <p:nvPr/>
        </p:nvSpPr>
        <p:spPr>
          <a:xfrm>
            <a:off x="1475656" y="262884"/>
            <a:ext cx="3888432" cy="3970287"/>
          </a:xfrm>
          <a:prstGeom prst="rect">
            <a:avLst/>
          </a:prstGeom>
          <a:noFill/>
          <a:ln>
            <a:noFill/>
          </a:ln>
        </p:spPr>
        <p:txBody>
          <a:bodyPr spcFirstLastPara="1" wrap="square" lIns="91425" tIns="91425" rIns="91425" bIns="91425" numCol="1"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b="1" i="0" u="none" strike="noStrike" cap="none" dirty="0">
                <a:solidFill>
                  <a:schemeClr val="bg1"/>
                </a:solidFill>
                <a:latin typeface="Montserrat" pitchFamily="2" charset="77"/>
                <a:cs typeface="Calibri" panose="020F0502020204030204" pitchFamily="34" charset="0"/>
                <a:sym typeface="Arial"/>
              </a:rPr>
              <a:t>Hoge en lage noten </a:t>
            </a:r>
          </a:p>
          <a:p>
            <a:pPr marL="0" marR="0" lvl="0" indent="0" algn="l" rtl="0">
              <a:lnSpc>
                <a:spcPct val="100000"/>
              </a:lnSpc>
              <a:spcBef>
                <a:spcPts val="0"/>
              </a:spcBef>
              <a:spcAft>
                <a:spcPts val="0"/>
              </a:spcAft>
              <a:buClr>
                <a:srgbClr val="000000"/>
              </a:buClr>
              <a:buSzPts val="1400"/>
              <a:buFont typeface="Arial"/>
              <a:buNone/>
            </a:pPr>
            <a:r>
              <a:rPr lang="nl-NL" i="0" u="none" strike="noStrike" cap="none" dirty="0">
                <a:solidFill>
                  <a:schemeClr val="bg1"/>
                </a:solidFill>
                <a:latin typeface="Montserrat" pitchFamily="2" charset="77"/>
                <a:cs typeface="Calibri" panose="020F0502020204030204" pitchFamily="34" charset="0"/>
                <a:sym typeface="Arial"/>
              </a:rPr>
              <a:t>(10 minuten).</a:t>
            </a:r>
          </a:p>
          <a:p>
            <a:pPr marL="0" marR="0" lvl="0" indent="0" algn="l" rtl="0">
              <a:lnSpc>
                <a:spcPct val="100000"/>
              </a:lnSpc>
              <a:spcBef>
                <a:spcPts val="0"/>
              </a:spcBef>
              <a:spcAft>
                <a:spcPts val="0"/>
              </a:spcAft>
              <a:buClr>
                <a:srgbClr val="000000"/>
              </a:buClr>
              <a:buSzPts val="1400"/>
              <a:buFont typeface="Arial"/>
              <a:buNone/>
            </a:pPr>
            <a:endParaRPr lang="nl-NL" b="1" dirty="0">
              <a:solidFill>
                <a:schemeClr val="bg1"/>
              </a:solidFill>
              <a:latin typeface="Montserrat" pitchFamily="2" charset="77"/>
              <a:cs typeface="Calibri" panose="020F0502020204030204" pitchFamily="34" charset="0"/>
              <a:sym typeface="Arial"/>
            </a:endParaRPr>
          </a:p>
          <a:p>
            <a:pPr marL="0" lvl="0" indent="0" algn="l" rtl="0">
              <a:spcBef>
                <a:spcPts val="0"/>
              </a:spcBef>
              <a:spcAft>
                <a:spcPts val="0"/>
              </a:spcAft>
              <a:buNone/>
            </a:pPr>
            <a:r>
              <a:rPr lang="nl-NL" sz="1600" dirty="0">
                <a:solidFill>
                  <a:schemeClr val="bg1"/>
                </a:solidFill>
                <a:latin typeface="Montserrat" pitchFamily="2" charset="77"/>
                <a:ea typeface="Calibri"/>
                <a:cs typeface="Calibri"/>
                <a:sym typeface="Calibri"/>
              </a:rPr>
              <a:t>Weet je nog dat Louise, Fenna en Myrthe een liedje speelden op de flessen?</a:t>
            </a:r>
          </a:p>
          <a:p>
            <a:pPr marL="0" lvl="0" indent="0" algn="l" rtl="0">
              <a:spcBef>
                <a:spcPts val="0"/>
              </a:spcBef>
              <a:spcAft>
                <a:spcPts val="0"/>
              </a:spcAft>
              <a:buNone/>
            </a:pPr>
            <a:endParaRPr lang="nl-NL" sz="1600" dirty="0">
              <a:solidFill>
                <a:schemeClr val="bg1"/>
              </a:solidFill>
              <a:latin typeface="Montserrat" pitchFamily="2" charset="77"/>
              <a:ea typeface="Calibri"/>
              <a:cs typeface="Calibri"/>
              <a:sym typeface="Calibri"/>
            </a:endParaRPr>
          </a:p>
          <a:p>
            <a:pPr marL="0" lvl="0" indent="0" algn="l" rtl="0">
              <a:spcBef>
                <a:spcPts val="0"/>
              </a:spcBef>
              <a:spcAft>
                <a:spcPts val="0"/>
              </a:spcAft>
              <a:buNone/>
            </a:pPr>
            <a:r>
              <a:rPr lang="nl-NL" sz="1600" dirty="0">
                <a:solidFill>
                  <a:schemeClr val="bg1"/>
                </a:solidFill>
                <a:latin typeface="Montserrat" pitchFamily="2" charset="77"/>
                <a:ea typeface="Calibri"/>
                <a:cs typeface="Calibri"/>
                <a:sym typeface="Calibri"/>
              </a:rPr>
              <a:t>Je kunt andere tonen op een flesje maken door de flesjes te vullen met een beetje water. </a:t>
            </a:r>
          </a:p>
          <a:p>
            <a:pPr marL="0" lvl="0" indent="0" algn="l" rtl="0">
              <a:spcBef>
                <a:spcPts val="0"/>
              </a:spcBef>
              <a:spcAft>
                <a:spcPts val="0"/>
              </a:spcAft>
              <a:buNone/>
            </a:pPr>
            <a:endParaRPr lang="nl-NL" sz="1600" dirty="0">
              <a:solidFill>
                <a:schemeClr val="bg1"/>
              </a:solidFill>
              <a:latin typeface="Montserrat" pitchFamily="2" charset="77"/>
              <a:ea typeface="Calibri"/>
              <a:cs typeface="Calibri"/>
              <a:sym typeface="Calibri"/>
            </a:endParaRPr>
          </a:p>
          <a:p>
            <a:pPr marL="0" lvl="0" indent="0" algn="l" rtl="0">
              <a:spcBef>
                <a:spcPts val="0"/>
              </a:spcBef>
              <a:spcAft>
                <a:spcPts val="0"/>
              </a:spcAft>
              <a:buClr>
                <a:schemeClr val="dk1"/>
              </a:buClr>
              <a:buSzPts val="1100"/>
              <a:buFont typeface="Arial"/>
              <a:buNone/>
            </a:pPr>
            <a:r>
              <a:rPr lang="nl-NL" sz="1600" dirty="0">
                <a:solidFill>
                  <a:schemeClr val="bg1"/>
                </a:solidFill>
                <a:latin typeface="Montserrat" pitchFamily="2" charset="77"/>
                <a:ea typeface="Calibri"/>
                <a:cs typeface="Calibri"/>
                <a:sym typeface="Calibri"/>
              </a:rPr>
              <a:t>Wat gebeurt er als je meer of minder water in de fles doet? Hoor je dan een andere toon?</a:t>
            </a:r>
            <a:endParaRPr lang="nl-NL" sz="1600" dirty="0">
              <a:solidFill>
                <a:schemeClr val="bg1"/>
              </a:solidFill>
              <a:latin typeface="Montserrat" pitchFamily="2" charset="77"/>
            </a:endParaRPr>
          </a:p>
          <a:p>
            <a:pPr marL="0" marR="0" lvl="0" indent="0" algn="l" rtl="0">
              <a:lnSpc>
                <a:spcPct val="100000"/>
              </a:lnSpc>
              <a:spcBef>
                <a:spcPts val="0"/>
              </a:spcBef>
              <a:spcAft>
                <a:spcPts val="0"/>
              </a:spcAft>
              <a:buClr>
                <a:srgbClr val="000000"/>
              </a:buClr>
              <a:buSzPts val="1400"/>
              <a:buFont typeface="Arial"/>
              <a:buNone/>
            </a:pPr>
            <a:endParaRPr sz="1600" i="0" u="none" strike="noStrike" cap="none" dirty="0">
              <a:solidFill>
                <a:schemeClr val="bg1"/>
              </a:solidFill>
              <a:latin typeface="Montserrat" pitchFamily="2" charset="77"/>
              <a:cs typeface="Calibri" panose="020F0502020204030204" pitchFamily="34" charset="0"/>
              <a:sym typeface="Arial"/>
            </a:endParaRPr>
          </a:p>
        </p:txBody>
      </p:sp>
      <p:sp>
        <p:nvSpPr>
          <p:cNvPr id="5" name="Rechthoek 4">
            <a:extLst>
              <a:ext uri="{FF2B5EF4-FFF2-40B4-BE49-F238E27FC236}">
                <a16:creationId xmlns:a16="http://schemas.microsoft.com/office/drawing/2014/main" id="{841A419D-8A8B-2E0F-607F-99B0DF612B05}"/>
              </a:ext>
            </a:extLst>
          </p:cNvPr>
          <p:cNvSpPr/>
          <p:nvPr/>
        </p:nvSpPr>
        <p:spPr>
          <a:xfrm>
            <a:off x="5529687" y="598252"/>
            <a:ext cx="3113826" cy="17968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Google Shape;164;p28">
            <a:extLst>
              <a:ext uri="{FF2B5EF4-FFF2-40B4-BE49-F238E27FC236}">
                <a16:creationId xmlns:a16="http://schemas.microsoft.com/office/drawing/2014/main" id="{AC24B215-665F-DC4D-4732-A11CD1007E62}"/>
              </a:ext>
            </a:extLst>
          </p:cNvPr>
          <p:cNvPicPr preferRelativeResize="0"/>
          <p:nvPr/>
        </p:nvPicPr>
        <p:blipFill>
          <a:blip r:embed="rId7">
            <a:alphaModFix/>
          </a:blip>
          <a:stretch>
            <a:fillRect/>
          </a:stretch>
        </p:blipFill>
        <p:spPr>
          <a:xfrm>
            <a:off x="5701978" y="780056"/>
            <a:ext cx="2769244" cy="1439049"/>
          </a:xfrm>
          <a:prstGeom prst="rect">
            <a:avLst/>
          </a:prstGeom>
          <a:noFill/>
          <a:ln>
            <a:noFill/>
          </a:ln>
        </p:spPr>
      </p:pic>
      <p:sp>
        <p:nvSpPr>
          <p:cNvPr id="7" name="Rechthoek 6">
            <a:extLst>
              <a:ext uri="{FF2B5EF4-FFF2-40B4-BE49-F238E27FC236}">
                <a16:creationId xmlns:a16="http://schemas.microsoft.com/office/drawing/2014/main" id="{89281363-B4B6-5DF9-7AF0-9B4509EBE103}"/>
              </a:ext>
            </a:extLst>
          </p:cNvPr>
          <p:cNvSpPr/>
          <p:nvPr/>
        </p:nvSpPr>
        <p:spPr>
          <a:xfrm>
            <a:off x="6025132" y="2492831"/>
            <a:ext cx="2288966" cy="18181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0" indent="0" algn="l" rtl="0">
              <a:spcBef>
                <a:spcPts val="0"/>
              </a:spcBef>
              <a:spcAft>
                <a:spcPts val="0"/>
              </a:spcAft>
              <a:buNone/>
            </a:pPr>
            <a:r>
              <a:rPr lang="nl-NL" sz="1200" dirty="0">
                <a:solidFill>
                  <a:schemeClr val="bg1"/>
                </a:solidFill>
                <a:latin typeface="Montserrat" pitchFamily="2" charset="77"/>
                <a:ea typeface="Calibri"/>
                <a:cs typeface="Calibri"/>
                <a:sym typeface="Calibri"/>
              </a:rPr>
              <a:t>Tip: </a:t>
            </a:r>
            <a:r>
              <a:rPr lang="nl-NL" sz="1200" dirty="0">
                <a:latin typeface="Montserrat" pitchFamily="2" charset="77"/>
                <a:ea typeface="Calibri"/>
                <a:cs typeface="Calibri"/>
                <a:sym typeface="Calibri"/>
              </a:rPr>
              <a:t>Laat de leerlingen het werkblad gebruiken om te luisteren naar de verschillende toonhoogtes. </a:t>
            </a:r>
          </a:p>
          <a:p>
            <a:pPr marL="0" lvl="0" indent="0" algn="l" rtl="0">
              <a:spcBef>
                <a:spcPts val="0"/>
              </a:spcBef>
              <a:spcAft>
                <a:spcPts val="0"/>
              </a:spcAft>
              <a:buNone/>
            </a:pPr>
            <a:r>
              <a:rPr lang="nl-NL" sz="1200" dirty="0">
                <a:latin typeface="Montserrat" pitchFamily="2" charset="77"/>
                <a:ea typeface="Calibri"/>
                <a:cs typeface="Calibri"/>
                <a:sym typeface="Calibri"/>
              </a:rPr>
              <a:t>Dus eerst luisteren dan pas invullen! De leerlingen moeten samenwerken, want iedereen heeft maar één fles.</a:t>
            </a:r>
            <a:endParaRPr lang="nl-NL" sz="1200" dirty="0">
              <a:latin typeface="Montserrat" pitchFamily="2" charset="77"/>
            </a:endParaRPr>
          </a:p>
          <a:p>
            <a:pPr marL="0" indent="0">
              <a:spcBef>
                <a:spcPts val="0"/>
              </a:spcBef>
              <a:buFont typeface="Arial"/>
              <a:buNone/>
            </a:pPr>
            <a:endParaRPr lang="nl-NL" sz="1200" i="1" dirty="0">
              <a:solidFill>
                <a:schemeClr val="bg1"/>
              </a:solidFill>
              <a:latin typeface="Montserrat" pitchFamily="2" charset="77"/>
              <a:ea typeface="Calibri"/>
              <a:cs typeface="Calibri"/>
              <a:sym typeface="Calibri"/>
            </a:endParaRPr>
          </a:p>
        </p:txBody>
      </p:sp>
      <p:pic>
        <p:nvPicPr>
          <p:cNvPr id="8" name="Google Shape;82;p5" descr="oog Pictogram">
            <a:extLst>
              <a:ext uri="{FF2B5EF4-FFF2-40B4-BE49-F238E27FC236}">
                <a16:creationId xmlns:a16="http://schemas.microsoft.com/office/drawing/2014/main" id="{E7EC3015-1482-FE3D-656D-9A785A3103BD}"/>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10" name="Google Shape;89;p5">
            <a:extLst>
              <a:ext uri="{FF2B5EF4-FFF2-40B4-BE49-F238E27FC236}">
                <a16:creationId xmlns:a16="http://schemas.microsoft.com/office/drawing/2014/main" id="{B1AAFC3E-D9B3-D2CE-5D34-921C6BEAAA35}"/>
              </a:ext>
            </a:extLst>
          </p:cNvPr>
          <p:cNvPicPr preferRelativeResize="0"/>
          <p:nvPr/>
        </p:nvPicPr>
        <p:blipFill rotWithShape="1">
          <a:blip r:embed="rId9">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12" name="Google Shape;85;p5" descr="Oor Vectoren, Illustraties En Clipart - 123RF">
            <a:extLst>
              <a:ext uri="{FF2B5EF4-FFF2-40B4-BE49-F238E27FC236}">
                <a16:creationId xmlns:a16="http://schemas.microsoft.com/office/drawing/2014/main" id="{54BA836B-9CE2-1CC0-BDF9-A413A8BA8493}"/>
              </a:ext>
            </a:extLst>
          </p:cNvPr>
          <p:cNvPicPr preferRelativeResize="0"/>
          <p:nvPr/>
        </p:nvPicPr>
        <p:blipFill rotWithShape="1">
          <a:blip r:embed="rId10">
            <a:alphaModFix amt="20000"/>
          </a:blip>
          <a:srcRect/>
          <a:stretch/>
        </p:blipFill>
        <p:spPr>
          <a:xfrm>
            <a:off x="7027113" y="41266"/>
            <a:ext cx="598911" cy="461665"/>
          </a:xfrm>
          <a:prstGeom prst="rect">
            <a:avLst/>
          </a:prstGeom>
          <a:noFill/>
          <a:ln>
            <a:noFill/>
          </a:ln>
        </p:spPr>
      </p:pic>
      <p:pic>
        <p:nvPicPr>
          <p:cNvPr id="14" name="Google Shape;83;p5" descr="Zoek met loep schets | Gratis Iconen">
            <a:extLst>
              <a:ext uri="{FF2B5EF4-FFF2-40B4-BE49-F238E27FC236}">
                <a16:creationId xmlns:a16="http://schemas.microsoft.com/office/drawing/2014/main" id="{D4BB9107-60DA-C1DD-258F-AFE6A69D5C1E}"/>
              </a:ext>
            </a:extLst>
          </p:cNvPr>
          <p:cNvPicPr preferRelativeResize="0"/>
          <p:nvPr/>
        </p:nvPicPr>
        <p:blipFill rotWithShape="1">
          <a:blip r:embed="rId11">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spTree>
    <p:extLst>
      <p:ext uri="{BB962C8B-B14F-4D97-AF65-F5344CB8AC3E}">
        <p14:creationId xmlns:p14="http://schemas.microsoft.com/office/powerpoint/2010/main" val="3228558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475656" y="652928"/>
            <a:ext cx="7560840" cy="368524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nl-NL" sz="1600" i="1" dirty="0">
              <a:solidFill>
                <a:schemeClr val="bg1"/>
              </a:solidFill>
              <a:highlight>
                <a:srgbClr val="EB511A"/>
              </a:highlight>
              <a:latin typeface="Montserrat" pitchFamily="2" charset="77"/>
              <a:ea typeface="Helvetica Neue"/>
              <a:cs typeface="Calibri" panose="020F0502020204030204" pitchFamily="34" charset="0"/>
              <a:sym typeface="Helvetica Neue"/>
            </a:endParaRPr>
          </a:p>
          <a:p>
            <a:pPr marL="0" indent="0">
              <a:spcBef>
                <a:spcPts val="0"/>
              </a:spcBef>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3970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2" name="Google Shape;171;p29">
            <a:extLst>
              <a:ext uri="{FF2B5EF4-FFF2-40B4-BE49-F238E27FC236}">
                <a16:creationId xmlns:a16="http://schemas.microsoft.com/office/drawing/2014/main" id="{D71481D6-79BF-0D66-05C8-FCB6578BE1D7}"/>
              </a:ext>
            </a:extLst>
          </p:cNvPr>
          <p:cNvSpPr txBox="1">
            <a:spLocks noGrp="1"/>
          </p:cNvSpPr>
          <p:nvPr>
            <p:ph type="title"/>
          </p:nvPr>
        </p:nvSpPr>
        <p:spPr>
          <a:xfrm>
            <a:off x="1393916" y="693947"/>
            <a:ext cx="88323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err="1">
                <a:solidFill>
                  <a:schemeClr val="bg1"/>
                </a:solidFill>
                <a:latin typeface="Montserrat" pitchFamily="2" charset="77"/>
              </a:rPr>
              <a:t>Proefjescircuit</a:t>
            </a:r>
            <a:r>
              <a:rPr lang="en" sz="2400" b="1" dirty="0">
                <a:solidFill>
                  <a:schemeClr val="bg1"/>
                </a:solidFill>
                <a:latin typeface="Montserrat" pitchFamily="2" charset="77"/>
              </a:rPr>
              <a:t> - </a:t>
            </a:r>
            <a:r>
              <a:rPr lang="en" sz="2400" b="1" dirty="0" err="1">
                <a:solidFill>
                  <a:schemeClr val="bg1"/>
                </a:solidFill>
                <a:latin typeface="Montserrat" pitchFamily="2" charset="77"/>
              </a:rPr>
              <a:t>Muziek</a:t>
            </a:r>
            <a:r>
              <a:rPr lang="en" sz="2400" b="1" dirty="0">
                <a:solidFill>
                  <a:schemeClr val="bg1"/>
                </a:solidFill>
                <a:latin typeface="Montserrat" pitchFamily="2" charset="77"/>
              </a:rPr>
              <a:t> met water </a:t>
            </a:r>
            <a:r>
              <a:rPr lang="en" sz="2400" dirty="0">
                <a:solidFill>
                  <a:schemeClr val="bg1"/>
                </a:solidFill>
                <a:latin typeface="Montserrat" pitchFamily="2" charset="77"/>
              </a:rPr>
              <a:t>(20 </a:t>
            </a:r>
            <a:r>
              <a:rPr lang="en" sz="2400" dirty="0" err="1">
                <a:solidFill>
                  <a:schemeClr val="bg1"/>
                </a:solidFill>
                <a:latin typeface="Montserrat" pitchFamily="2" charset="77"/>
              </a:rPr>
              <a:t>minuten</a:t>
            </a:r>
            <a:r>
              <a:rPr lang="en" sz="2400" dirty="0">
                <a:solidFill>
                  <a:schemeClr val="bg1"/>
                </a:solidFill>
                <a:latin typeface="Montserrat" pitchFamily="2" charset="77"/>
              </a:rPr>
              <a:t>)</a:t>
            </a:r>
            <a:endParaRPr sz="2400" dirty="0">
              <a:solidFill>
                <a:schemeClr val="bg1"/>
              </a:solidFill>
              <a:latin typeface="Montserrat" pitchFamily="2" charset="77"/>
            </a:endParaRPr>
          </a:p>
        </p:txBody>
      </p:sp>
      <p:sp>
        <p:nvSpPr>
          <p:cNvPr id="3" name="Google Shape;172;p29">
            <a:extLst>
              <a:ext uri="{FF2B5EF4-FFF2-40B4-BE49-F238E27FC236}">
                <a16:creationId xmlns:a16="http://schemas.microsoft.com/office/drawing/2014/main" id="{A4DEF518-AB5E-2CF0-6150-4300D5AD5C16}"/>
              </a:ext>
            </a:extLst>
          </p:cNvPr>
          <p:cNvSpPr txBox="1">
            <a:spLocks/>
          </p:cNvSpPr>
          <p:nvPr/>
        </p:nvSpPr>
        <p:spPr>
          <a:xfrm>
            <a:off x="1385493" y="1205615"/>
            <a:ext cx="7560840" cy="43665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spcBef>
                <a:spcPts val="0"/>
              </a:spcBef>
              <a:buClr>
                <a:schemeClr val="dk1"/>
              </a:buClr>
              <a:buSzPts val="1100"/>
              <a:buFont typeface="Arial"/>
              <a:buNone/>
            </a:pPr>
            <a:r>
              <a:rPr lang="nl-NL" sz="1600" dirty="0">
                <a:solidFill>
                  <a:schemeClr val="bg1"/>
                </a:solidFill>
                <a:latin typeface="Montserrat" pitchFamily="2" charset="77"/>
                <a:ea typeface="Helvetica Neue"/>
                <a:cs typeface="Helvetica Neue"/>
                <a:sym typeface="Helvetica Neue"/>
              </a:rPr>
              <a:t> </a:t>
            </a:r>
          </a:p>
          <a:p>
            <a:pPr marL="0" indent="0">
              <a:spcBef>
                <a:spcPts val="0"/>
              </a:spcBef>
              <a:buClr>
                <a:schemeClr val="dk1"/>
              </a:buClr>
              <a:buSzPts val="1100"/>
              <a:buFont typeface="Arial"/>
              <a:buNone/>
            </a:pPr>
            <a:r>
              <a:rPr lang="nl-NL" sz="1600" dirty="0">
                <a:solidFill>
                  <a:schemeClr val="bg1"/>
                </a:solidFill>
                <a:latin typeface="Montserrat" pitchFamily="2" charset="77"/>
                <a:ea typeface="Helvetica Neue"/>
                <a:cs typeface="Helvetica Neue"/>
                <a:sym typeface="Helvetica Neue"/>
              </a:rPr>
              <a:t>Vertel de leerlingen dat ze aan de slag gaan met geluidsproefjes over water.  </a:t>
            </a:r>
          </a:p>
          <a:p>
            <a:pPr marL="0" indent="0">
              <a:spcBef>
                <a:spcPts val="0"/>
              </a:spcBef>
              <a:buClr>
                <a:schemeClr val="dk1"/>
              </a:buClr>
              <a:buSzPts val="1100"/>
              <a:buFont typeface="Arial"/>
              <a:buNone/>
            </a:pPr>
            <a:r>
              <a:rPr lang="nl-NL" sz="1600" dirty="0">
                <a:solidFill>
                  <a:schemeClr val="bg1"/>
                </a:solidFill>
                <a:latin typeface="Montserrat" pitchFamily="2" charset="77"/>
                <a:ea typeface="Helvetica Neue"/>
                <a:cs typeface="Helvetica Neue"/>
                <a:sym typeface="Helvetica Neue"/>
              </a:rPr>
              <a:t>Zet de drie proefjes van tevoren klaar. Maak zes stations, dus ieder proefje zet je twee keer klaar. Doe dit zo mogelijk buiten, want er wordt met water geëxperimenteerd.  </a:t>
            </a:r>
          </a:p>
          <a:p>
            <a:pPr marL="0" indent="0">
              <a:spcBef>
                <a:spcPts val="0"/>
              </a:spcBef>
              <a:buClr>
                <a:schemeClr val="dk1"/>
              </a:buClr>
              <a:buSzPts val="1100"/>
              <a:buFont typeface="Arial"/>
              <a:buNone/>
            </a:pPr>
            <a:r>
              <a:rPr lang="nl-NL" sz="1600" dirty="0">
                <a:solidFill>
                  <a:schemeClr val="bg1"/>
                </a:solidFill>
                <a:latin typeface="Montserrat" pitchFamily="2" charset="77"/>
                <a:ea typeface="Helvetica Neue"/>
                <a:cs typeface="Helvetica Neue"/>
                <a:sym typeface="Helvetica Neue"/>
              </a:rPr>
              <a:t>Als je de proefjes liever klassikaal wil doen, kan dit ook. Dan kun je de leerlingen een beurt geven om het uit te laten proberen.  </a:t>
            </a:r>
          </a:p>
          <a:p>
            <a:pPr marL="0" indent="0">
              <a:spcBef>
                <a:spcPts val="0"/>
              </a:spcBef>
              <a:buClr>
                <a:schemeClr val="dk1"/>
              </a:buClr>
              <a:buSzPts val="1100"/>
              <a:buFont typeface="Arial"/>
              <a:buNone/>
            </a:pPr>
            <a:r>
              <a:rPr lang="nl-NL" sz="1200" dirty="0">
                <a:solidFill>
                  <a:schemeClr val="dk1"/>
                </a:solidFill>
                <a:latin typeface="Helvetica Neue"/>
                <a:ea typeface="Helvetica Neue"/>
                <a:cs typeface="Helvetica Neue"/>
                <a:sym typeface="Helvetica Neue"/>
              </a:rPr>
              <a:t> </a:t>
            </a:r>
          </a:p>
          <a:p>
            <a:pPr marL="0" indent="0">
              <a:spcBef>
                <a:spcPts val="0"/>
              </a:spcBef>
              <a:buClr>
                <a:schemeClr val="dk1"/>
              </a:buClr>
              <a:buSzPts val="1100"/>
              <a:buFont typeface="Arial"/>
              <a:buNone/>
            </a:pPr>
            <a:r>
              <a:rPr lang="nl-NL" sz="1200" dirty="0">
                <a:solidFill>
                  <a:schemeClr val="dk1"/>
                </a:solidFill>
                <a:latin typeface="Calibri"/>
                <a:ea typeface="Calibri"/>
                <a:cs typeface="Calibri"/>
                <a:sym typeface="Calibri"/>
              </a:rPr>
              <a:t> </a:t>
            </a:r>
          </a:p>
          <a:p>
            <a:pPr marL="139700" indent="0">
              <a:spcBef>
                <a:spcPts val="0"/>
              </a:spcBef>
              <a:buFont typeface="Arial"/>
              <a:buNone/>
            </a:pPr>
            <a:endParaRPr lang="nl-NL" sz="1200" dirty="0">
              <a:solidFill>
                <a:srgbClr val="76923C"/>
              </a:solidFill>
              <a:latin typeface="Helvetica Neue"/>
              <a:ea typeface="Helvetica Neue"/>
              <a:cs typeface="Helvetica Neue"/>
              <a:sym typeface="Helvetica Neue"/>
            </a:endParaRPr>
          </a:p>
          <a:p>
            <a:pPr marL="0" indent="0">
              <a:spcBef>
                <a:spcPts val="0"/>
              </a:spcBef>
              <a:buFont typeface="Arial"/>
              <a:buNone/>
            </a:pPr>
            <a:endParaRPr lang="nl-NL" sz="1200" dirty="0">
              <a:solidFill>
                <a:schemeClr val="dk1"/>
              </a:solidFill>
              <a:latin typeface="Helvetica Neue"/>
              <a:ea typeface="Helvetica Neue"/>
              <a:cs typeface="Helvetica Neue"/>
              <a:sym typeface="Helvetica Neue"/>
            </a:endParaRPr>
          </a:p>
          <a:p>
            <a:pPr marL="0" indent="0">
              <a:spcBef>
                <a:spcPts val="0"/>
              </a:spcBef>
              <a:spcAft>
                <a:spcPts val="1600"/>
              </a:spcAft>
              <a:buFont typeface="Arial"/>
              <a:buNone/>
            </a:pPr>
            <a:endParaRPr lang="nl-NL" dirty="0"/>
          </a:p>
        </p:txBody>
      </p:sp>
      <p:pic>
        <p:nvPicPr>
          <p:cNvPr id="5" name="Google Shape;91;p5">
            <a:extLst>
              <a:ext uri="{FF2B5EF4-FFF2-40B4-BE49-F238E27FC236}">
                <a16:creationId xmlns:a16="http://schemas.microsoft.com/office/drawing/2014/main" id="{ED30C92B-5493-0AA5-CFE2-91CD2B2470DE}"/>
              </a:ext>
            </a:extLst>
          </p:cNvPr>
          <p:cNvPicPr preferRelativeResize="0"/>
          <p:nvPr/>
        </p:nvPicPr>
        <p:blipFill rotWithShape="1">
          <a:blip r:embed="rId7">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extLst>
      <p:ext uri="{BB962C8B-B14F-4D97-AF65-F5344CB8AC3E}">
        <p14:creationId xmlns:p14="http://schemas.microsoft.com/office/powerpoint/2010/main" val="1933815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475656" y="652928"/>
            <a:ext cx="7560840" cy="368524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nl-NL" sz="1600" i="1" dirty="0">
              <a:solidFill>
                <a:schemeClr val="bg1"/>
              </a:solidFill>
              <a:highlight>
                <a:srgbClr val="EB511A"/>
              </a:highlight>
              <a:latin typeface="Montserrat" pitchFamily="2" charset="77"/>
              <a:ea typeface="Helvetica Neue"/>
              <a:cs typeface="Calibri" panose="020F0502020204030204" pitchFamily="34" charset="0"/>
              <a:sym typeface="Helvetica Neue"/>
            </a:endParaRPr>
          </a:p>
          <a:p>
            <a:pPr marL="0" indent="0">
              <a:spcBef>
                <a:spcPts val="0"/>
              </a:spcBef>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3970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3" name="Google Shape;172;p29">
            <a:extLst>
              <a:ext uri="{FF2B5EF4-FFF2-40B4-BE49-F238E27FC236}">
                <a16:creationId xmlns:a16="http://schemas.microsoft.com/office/drawing/2014/main" id="{A4DEF518-AB5E-2CF0-6150-4300D5AD5C16}"/>
              </a:ext>
            </a:extLst>
          </p:cNvPr>
          <p:cNvSpPr txBox="1">
            <a:spLocks/>
          </p:cNvSpPr>
          <p:nvPr/>
        </p:nvSpPr>
        <p:spPr>
          <a:xfrm>
            <a:off x="1365176" y="86840"/>
            <a:ext cx="7704856" cy="43665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ts val="1100"/>
              <a:buNone/>
            </a:pPr>
            <a:r>
              <a:rPr lang="nl-NL" sz="1200" dirty="0">
                <a:solidFill>
                  <a:schemeClr val="dk1"/>
                </a:solidFill>
                <a:latin typeface="Helvetica Neue"/>
                <a:ea typeface="Helvetica Neue"/>
                <a:cs typeface="Helvetica Neue"/>
                <a:sym typeface="Helvetica Neue"/>
              </a:rPr>
              <a:t> </a:t>
            </a:r>
          </a:p>
          <a:p>
            <a:pPr>
              <a:lnSpc>
                <a:spcPct val="107916"/>
              </a:lnSpc>
              <a:spcBef>
                <a:spcPts val="0"/>
              </a:spcBef>
            </a:pPr>
            <a:r>
              <a:rPr lang="nl-NL" sz="1600" i="1" dirty="0">
                <a:solidFill>
                  <a:schemeClr val="bg1"/>
                </a:solidFill>
                <a:latin typeface="Montserrat" pitchFamily="2" charset="77"/>
                <a:ea typeface="Helvetica Neue"/>
                <a:cs typeface="Helvetica Neue"/>
                <a:sym typeface="Helvetica Neue"/>
              </a:rPr>
              <a:t>Xylofoon: </a:t>
            </a:r>
            <a:r>
              <a:rPr lang="nl-NL" sz="1600" dirty="0">
                <a:solidFill>
                  <a:schemeClr val="bg1"/>
                </a:solidFill>
                <a:latin typeface="Montserrat" pitchFamily="2" charset="77"/>
                <a:ea typeface="Helvetica Neue"/>
                <a:cs typeface="Helvetica Neue"/>
                <a:sym typeface="Helvetica Neue"/>
              </a:rPr>
              <a:t>Zet zes glazen naast elkaar. Doe in ieder glas steeds iets meer water. De kinderen kunnen met een potlood of stokje ertegenaan tikken en 	ontdekken wat het verschil is tussen de tonen. Hoe meer water, hoe lager de toonhoogte. </a:t>
            </a:r>
          </a:p>
          <a:p>
            <a:pPr>
              <a:lnSpc>
                <a:spcPct val="107916"/>
              </a:lnSpc>
              <a:spcBef>
                <a:spcPts val="0"/>
              </a:spcBef>
            </a:pPr>
            <a:endParaRPr lang="nl-NL" sz="1600" dirty="0">
              <a:solidFill>
                <a:schemeClr val="bg1"/>
              </a:solidFill>
              <a:latin typeface="Montserrat" pitchFamily="2" charset="77"/>
              <a:ea typeface="Helvetica Neue"/>
              <a:cs typeface="Helvetica Neue"/>
              <a:sym typeface="Helvetica Neue"/>
            </a:endParaRPr>
          </a:p>
          <a:p>
            <a:pPr>
              <a:lnSpc>
                <a:spcPct val="107916"/>
              </a:lnSpc>
              <a:spcBef>
                <a:spcPts val="0"/>
              </a:spcBef>
            </a:pPr>
            <a:r>
              <a:rPr lang="nl-NL" sz="1600" i="1" dirty="0">
                <a:solidFill>
                  <a:schemeClr val="bg1"/>
                </a:solidFill>
                <a:latin typeface="Montserrat" pitchFamily="2" charset="77"/>
                <a:ea typeface="Helvetica Neue"/>
                <a:cs typeface="Helvetica Neue"/>
                <a:sym typeface="Helvetica Neue"/>
              </a:rPr>
              <a:t>Bubbels blazen:</a:t>
            </a:r>
            <a:r>
              <a:rPr lang="nl-NL" sz="1600" dirty="0">
                <a:solidFill>
                  <a:schemeClr val="bg1"/>
                </a:solidFill>
                <a:latin typeface="Montserrat" pitchFamily="2" charset="77"/>
                <a:ea typeface="Calibri"/>
                <a:cs typeface="Calibri"/>
                <a:sym typeface="Calibri"/>
              </a:rPr>
              <a:t> </a:t>
            </a:r>
            <a:r>
              <a:rPr lang="nl-NL" sz="1600" dirty="0">
                <a:solidFill>
                  <a:schemeClr val="bg1"/>
                </a:solidFill>
                <a:latin typeface="Montserrat" pitchFamily="2" charset="77"/>
                <a:ea typeface="Helvetica Neue"/>
                <a:cs typeface="Helvetica Neue"/>
                <a:sym typeface="Helvetica Neue"/>
              </a:rPr>
              <a:t>Zet bakjes of bekers neer en leg voor ieder kind een eigen rietje neer. De kinderen proberen snel of langzaam geluid te maken. Hoe harder je blaast, hoe sneller de bubbels, hoe zachter je blaast hoe langzamer de bubbels. Voor de hygiëne kunnen de kinderen hier ook hun eigen bekers gebruiken. </a:t>
            </a:r>
          </a:p>
          <a:p>
            <a:pPr>
              <a:lnSpc>
                <a:spcPct val="107916"/>
              </a:lnSpc>
              <a:spcBef>
                <a:spcPts val="0"/>
              </a:spcBef>
            </a:pPr>
            <a:endParaRPr lang="nl-NL" sz="1600" dirty="0">
              <a:solidFill>
                <a:schemeClr val="bg1"/>
              </a:solidFill>
              <a:latin typeface="Montserrat" pitchFamily="2" charset="77"/>
              <a:ea typeface="Helvetica Neue"/>
              <a:cs typeface="Helvetica Neue"/>
              <a:sym typeface="Helvetica Neue"/>
            </a:endParaRPr>
          </a:p>
          <a:p>
            <a:pPr>
              <a:lnSpc>
                <a:spcPct val="107916"/>
              </a:lnSpc>
              <a:spcBef>
                <a:spcPts val="0"/>
              </a:spcBef>
            </a:pPr>
            <a:r>
              <a:rPr lang="nl-NL" sz="1600" i="1" dirty="0">
                <a:solidFill>
                  <a:schemeClr val="bg1"/>
                </a:solidFill>
                <a:latin typeface="Montserrat" pitchFamily="2" charset="77"/>
                <a:ea typeface="Helvetica Neue"/>
                <a:cs typeface="Helvetica Neue"/>
                <a:sym typeface="Helvetica Neue"/>
              </a:rPr>
              <a:t>Laten vallen:</a:t>
            </a:r>
            <a:r>
              <a:rPr lang="nl-NL" sz="1600" dirty="0">
                <a:solidFill>
                  <a:schemeClr val="bg1"/>
                </a:solidFill>
                <a:latin typeface="Montserrat" pitchFamily="2" charset="77"/>
                <a:ea typeface="Calibri"/>
                <a:cs typeface="Calibri"/>
                <a:sym typeface="Calibri"/>
              </a:rPr>
              <a:t> </a:t>
            </a:r>
            <a:r>
              <a:rPr lang="nl-NL" sz="1600" dirty="0">
                <a:solidFill>
                  <a:schemeClr val="bg1"/>
                </a:solidFill>
                <a:latin typeface="Montserrat" pitchFamily="2" charset="77"/>
                <a:ea typeface="Helvetica Neue"/>
                <a:cs typeface="Helvetica Neue"/>
                <a:sym typeface="Helvetica Neue"/>
              </a:rPr>
              <a:t>Zet een grote bak water neer. Leg er kleine voorwerpen omheen, zoals muntjes, steentjes, blaadjes, takjes, bloemen, schelpen. Welke geluiden zouden die maken als ze in het water vallen? En blijven ze drijven of gaan ze zinken?  </a:t>
            </a:r>
          </a:p>
          <a:p>
            <a:pPr marL="0" indent="0">
              <a:spcBef>
                <a:spcPts val="0"/>
              </a:spcBef>
              <a:buClr>
                <a:schemeClr val="dk1"/>
              </a:buClr>
              <a:buSzPts val="1100"/>
              <a:buNone/>
            </a:pPr>
            <a:r>
              <a:rPr lang="nl-NL" sz="1600" dirty="0">
                <a:solidFill>
                  <a:schemeClr val="bg1"/>
                </a:solidFill>
                <a:latin typeface="Montserrat" pitchFamily="2" charset="77"/>
                <a:ea typeface="Calibri"/>
                <a:cs typeface="Calibri"/>
                <a:sym typeface="Calibri"/>
              </a:rPr>
              <a:t> </a:t>
            </a:r>
            <a:endParaRPr lang="nl-NL" sz="1600" dirty="0">
              <a:solidFill>
                <a:schemeClr val="bg1"/>
              </a:solidFill>
              <a:latin typeface="Montserrat" pitchFamily="2" charset="77"/>
              <a:ea typeface="Helvetica Neue"/>
              <a:cs typeface="Helvetica Neue"/>
              <a:sym typeface="Helvetica Neue"/>
            </a:endParaRPr>
          </a:p>
          <a:p>
            <a:pPr marL="311150" indent="-171450">
              <a:spcBef>
                <a:spcPts val="0"/>
              </a:spcBef>
            </a:pPr>
            <a:endParaRPr lang="nl-NL" sz="1200" dirty="0">
              <a:solidFill>
                <a:srgbClr val="76923C"/>
              </a:solidFill>
              <a:latin typeface="Helvetica Neue"/>
              <a:ea typeface="Helvetica Neue"/>
              <a:cs typeface="Helvetica Neue"/>
              <a:sym typeface="Helvetica Neue"/>
            </a:endParaRPr>
          </a:p>
          <a:p>
            <a:pPr>
              <a:spcBef>
                <a:spcPts val="0"/>
              </a:spcBef>
            </a:pPr>
            <a:endParaRPr lang="nl-NL" sz="1200" dirty="0">
              <a:solidFill>
                <a:schemeClr val="dk1"/>
              </a:solidFill>
              <a:latin typeface="Helvetica Neue"/>
              <a:ea typeface="Helvetica Neue"/>
              <a:cs typeface="Helvetica Neue"/>
              <a:sym typeface="Helvetica Neue"/>
            </a:endParaRPr>
          </a:p>
          <a:p>
            <a:pPr>
              <a:spcBef>
                <a:spcPts val="0"/>
              </a:spcBef>
              <a:spcAft>
                <a:spcPts val="1600"/>
              </a:spcAft>
            </a:pPr>
            <a:endParaRPr lang="nl-NL" dirty="0"/>
          </a:p>
        </p:txBody>
      </p:sp>
      <p:pic>
        <p:nvPicPr>
          <p:cNvPr id="2" name="Google Shape;82;p5" descr="oog Pictogram">
            <a:extLst>
              <a:ext uri="{FF2B5EF4-FFF2-40B4-BE49-F238E27FC236}">
                <a16:creationId xmlns:a16="http://schemas.microsoft.com/office/drawing/2014/main" id="{D7A4E5B8-7426-5215-BB72-03573E059B71}"/>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5" name="Google Shape;89;p5">
            <a:extLst>
              <a:ext uri="{FF2B5EF4-FFF2-40B4-BE49-F238E27FC236}">
                <a16:creationId xmlns:a16="http://schemas.microsoft.com/office/drawing/2014/main" id="{E4B4B058-749B-2BB9-0D4A-C9B20E249D7C}"/>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6" name="Google Shape;85;p5" descr="Oor Vectoren, Illustraties En Clipart - 123RF">
            <a:extLst>
              <a:ext uri="{FF2B5EF4-FFF2-40B4-BE49-F238E27FC236}">
                <a16:creationId xmlns:a16="http://schemas.microsoft.com/office/drawing/2014/main" id="{36BCF6FE-EC3A-9531-8917-772EFB2EAB32}"/>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7" name="Google Shape;83;p5" descr="Zoek met loep schets | Gratis Iconen">
            <a:extLst>
              <a:ext uri="{FF2B5EF4-FFF2-40B4-BE49-F238E27FC236}">
                <a16:creationId xmlns:a16="http://schemas.microsoft.com/office/drawing/2014/main" id="{A50E1561-3BDA-2905-9148-6D4DB528A732}"/>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spTree>
    <p:extLst>
      <p:ext uri="{BB962C8B-B14F-4D97-AF65-F5344CB8AC3E}">
        <p14:creationId xmlns:p14="http://schemas.microsoft.com/office/powerpoint/2010/main" val="162819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475656" y="652928"/>
            <a:ext cx="7560840" cy="368524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nl-NL" sz="1600" i="1" dirty="0">
              <a:solidFill>
                <a:schemeClr val="bg1"/>
              </a:solidFill>
              <a:highlight>
                <a:srgbClr val="EB511A"/>
              </a:highlight>
              <a:latin typeface="Montserrat" pitchFamily="2" charset="77"/>
              <a:ea typeface="Helvetica Neue"/>
              <a:cs typeface="Calibri" panose="020F0502020204030204" pitchFamily="34" charset="0"/>
              <a:sym typeface="Helvetica Neue"/>
            </a:endParaRPr>
          </a:p>
          <a:p>
            <a:pPr marL="0" indent="0">
              <a:spcBef>
                <a:spcPts val="0"/>
              </a:spcBef>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3970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3" name="Google Shape;172;p29">
            <a:extLst>
              <a:ext uri="{FF2B5EF4-FFF2-40B4-BE49-F238E27FC236}">
                <a16:creationId xmlns:a16="http://schemas.microsoft.com/office/drawing/2014/main" id="{A4DEF518-AB5E-2CF0-6150-4300D5AD5C16}"/>
              </a:ext>
            </a:extLst>
          </p:cNvPr>
          <p:cNvSpPr txBox="1">
            <a:spLocks/>
          </p:cNvSpPr>
          <p:nvPr/>
        </p:nvSpPr>
        <p:spPr>
          <a:xfrm>
            <a:off x="1614363" y="1049287"/>
            <a:ext cx="6843837" cy="43665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chemeClr val="dk1"/>
              </a:buClr>
              <a:buSzPts val="1100"/>
              <a:buFont typeface="Arial"/>
              <a:buNone/>
            </a:pPr>
            <a:r>
              <a:rPr lang="nl-NL" sz="1200" dirty="0">
                <a:solidFill>
                  <a:schemeClr val="dk1"/>
                </a:solidFill>
                <a:latin typeface="Helvetica Neue"/>
                <a:ea typeface="Helvetica Neue"/>
                <a:cs typeface="Helvetica Neue"/>
                <a:sym typeface="Helvetica Neue"/>
              </a:rPr>
              <a:t> </a:t>
            </a:r>
            <a:r>
              <a:rPr lang="nl-NL" sz="1600" dirty="0">
                <a:solidFill>
                  <a:schemeClr val="bg1"/>
                </a:solidFill>
                <a:latin typeface="Montserrat" pitchFamily="2" charset="77"/>
                <a:ea typeface="Calibri"/>
                <a:cs typeface="Calibri"/>
                <a:sym typeface="Calibri"/>
              </a:rPr>
              <a:t> </a:t>
            </a:r>
            <a:endParaRPr lang="nl-NL" sz="1600" dirty="0">
              <a:solidFill>
                <a:schemeClr val="bg1"/>
              </a:solidFill>
              <a:latin typeface="Montserrat" pitchFamily="2" charset="77"/>
              <a:ea typeface="Helvetica Neue"/>
              <a:cs typeface="Helvetica Neue"/>
              <a:sym typeface="Helvetica Neue"/>
            </a:endParaRPr>
          </a:p>
          <a:p>
            <a:pPr marL="0" indent="0">
              <a:spcBef>
                <a:spcPts val="0"/>
              </a:spcBef>
              <a:buClr>
                <a:schemeClr val="dk1"/>
              </a:buClr>
              <a:buSzPts val="1100"/>
              <a:buFont typeface="Arial"/>
              <a:buNone/>
            </a:pPr>
            <a:r>
              <a:rPr lang="nl-NL" sz="1600" dirty="0">
                <a:solidFill>
                  <a:schemeClr val="bg1"/>
                </a:solidFill>
                <a:latin typeface="Montserrat" pitchFamily="2" charset="77"/>
                <a:ea typeface="Helvetica Neue"/>
                <a:cs typeface="Helvetica Neue"/>
                <a:sym typeface="Helvetica Neue"/>
              </a:rPr>
              <a:t>Zorg ervoor dat de leerlingen weer in de kring komen. Beluister de ontdekte geluiden samen. Laat bijvoorbeeld ieder groepje een geluid presenteren dat ze mooi vonden. Benoem steeds de geluiden als: hoog, laag, snel, langzaam, hard of zacht. </a:t>
            </a:r>
          </a:p>
          <a:p>
            <a:pPr marL="0" indent="0">
              <a:spcBef>
                <a:spcPts val="0"/>
              </a:spcBef>
              <a:buClr>
                <a:schemeClr val="dk1"/>
              </a:buClr>
              <a:buSzPts val="1100"/>
              <a:buFont typeface="Arial"/>
              <a:buNone/>
            </a:pPr>
            <a:r>
              <a:rPr lang="nl-NL" sz="1600" dirty="0">
                <a:solidFill>
                  <a:schemeClr val="bg1"/>
                </a:solidFill>
                <a:latin typeface="Montserrat" pitchFamily="2" charset="77"/>
                <a:ea typeface="Calibri"/>
                <a:cs typeface="Calibri"/>
                <a:sym typeface="Calibri"/>
              </a:rPr>
              <a:t> </a:t>
            </a:r>
          </a:p>
          <a:p>
            <a:pPr marL="139700" indent="0">
              <a:spcBef>
                <a:spcPts val="0"/>
              </a:spcBef>
              <a:buFont typeface="Arial"/>
              <a:buNone/>
            </a:pPr>
            <a:endParaRPr lang="nl-NL" sz="1200" dirty="0">
              <a:solidFill>
                <a:srgbClr val="76923C"/>
              </a:solidFill>
              <a:latin typeface="Helvetica Neue"/>
              <a:ea typeface="Helvetica Neue"/>
              <a:cs typeface="Helvetica Neue"/>
              <a:sym typeface="Helvetica Neue"/>
            </a:endParaRPr>
          </a:p>
          <a:p>
            <a:pPr marL="0" indent="0">
              <a:spcBef>
                <a:spcPts val="0"/>
              </a:spcBef>
              <a:buFont typeface="Arial"/>
              <a:buNone/>
            </a:pPr>
            <a:endParaRPr lang="nl-NL" sz="1200" dirty="0">
              <a:solidFill>
                <a:schemeClr val="dk1"/>
              </a:solidFill>
              <a:latin typeface="Helvetica Neue"/>
              <a:ea typeface="Helvetica Neue"/>
              <a:cs typeface="Helvetica Neue"/>
              <a:sym typeface="Helvetica Neue"/>
            </a:endParaRPr>
          </a:p>
          <a:p>
            <a:pPr marL="0" indent="0">
              <a:spcBef>
                <a:spcPts val="0"/>
              </a:spcBef>
              <a:spcAft>
                <a:spcPts val="1600"/>
              </a:spcAft>
              <a:buFont typeface="Arial"/>
              <a:buNone/>
            </a:pPr>
            <a:endParaRPr lang="nl-NL" dirty="0"/>
          </a:p>
        </p:txBody>
      </p:sp>
      <p:pic>
        <p:nvPicPr>
          <p:cNvPr id="2" name="Google Shape;82;p5" descr="oog Pictogram">
            <a:extLst>
              <a:ext uri="{FF2B5EF4-FFF2-40B4-BE49-F238E27FC236}">
                <a16:creationId xmlns:a16="http://schemas.microsoft.com/office/drawing/2014/main" id="{2A36F972-063B-C7F1-0D6F-9B566D29E178}"/>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563263" y="119719"/>
            <a:ext cx="476058" cy="361940"/>
          </a:xfrm>
          <a:prstGeom prst="rect">
            <a:avLst/>
          </a:prstGeom>
          <a:noFill/>
          <a:ln>
            <a:noFill/>
          </a:ln>
        </p:spPr>
      </p:pic>
      <p:pic>
        <p:nvPicPr>
          <p:cNvPr id="5" name="Google Shape;89;p5">
            <a:extLst>
              <a:ext uri="{FF2B5EF4-FFF2-40B4-BE49-F238E27FC236}">
                <a16:creationId xmlns:a16="http://schemas.microsoft.com/office/drawing/2014/main" id="{63F15C9D-80AB-45AA-FBAA-5D691B52355A}"/>
              </a:ext>
            </a:extLst>
          </p:cNvPr>
          <p:cNvPicPr preferRelativeResize="0"/>
          <p:nvPr/>
        </p:nvPicPr>
        <p:blipFill rotWithShape="1">
          <a:blip r:embed="rId8">
            <a:duotone>
              <a:schemeClr val="accent2">
                <a:shade val="45000"/>
                <a:satMod val="135000"/>
              </a:schemeClr>
              <a:prstClr val="white"/>
            </a:duotone>
            <a:alphaModFix amt="50000"/>
          </a:blip>
          <a:srcRect/>
          <a:stretch/>
        </p:blipFill>
        <p:spPr>
          <a:xfrm>
            <a:off x="7567220" y="49574"/>
            <a:ext cx="476058" cy="432085"/>
          </a:xfrm>
          <a:prstGeom prst="rect">
            <a:avLst/>
          </a:prstGeom>
          <a:noFill/>
          <a:ln>
            <a:noFill/>
          </a:ln>
        </p:spPr>
      </p:pic>
      <p:pic>
        <p:nvPicPr>
          <p:cNvPr id="6" name="Google Shape;85;p5" descr="Oor Vectoren, Illustraties En Clipart - 123RF">
            <a:extLst>
              <a:ext uri="{FF2B5EF4-FFF2-40B4-BE49-F238E27FC236}">
                <a16:creationId xmlns:a16="http://schemas.microsoft.com/office/drawing/2014/main" id="{D3328328-F229-5B45-0CE4-4288BAF7E068}"/>
              </a:ext>
            </a:extLst>
          </p:cNvPr>
          <p:cNvPicPr preferRelativeResize="0"/>
          <p:nvPr/>
        </p:nvPicPr>
        <p:blipFill rotWithShape="1">
          <a:blip r:embed="rId9">
            <a:alphaModFix amt="20000"/>
          </a:blip>
          <a:srcRect/>
          <a:stretch/>
        </p:blipFill>
        <p:spPr>
          <a:xfrm>
            <a:off x="7027113" y="41266"/>
            <a:ext cx="598911" cy="461665"/>
          </a:xfrm>
          <a:prstGeom prst="rect">
            <a:avLst/>
          </a:prstGeom>
          <a:noFill/>
          <a:ln>
            <a:noFill/>
          </a:ln>
        </p:spPr>
      </p:pic>
      <p:pic>
        <p:nvPicPr>
          <p:cNvPr id="7" name="Google Shape;83;p5" descr="Zoek met loep schets | Gratis Iconen">
            <a:extLst>
              <a:ext uri="{FF2B5EF4-FFF2-40B4-BE49-F238E27FC236}">
                <a16:creationId xmlns:a16="http://schemas.microsoft.com/office/drawing/2014/main" id="{60D371E3-2F98-ED25-1DB3-063D1BE06328}"/>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8126724" y="105738"/>
            <a:ext cx="354501" cy="354501"/>
          </a:xfrm>
          <a:prstGeom prst="rect">
            <a:avLst/>
          </a:prstGeom>
          <a:noFill/>
          <a:ln>
            <a:noFill/>
          </a:ln>
        </p:spPr>
      </p:pic>
    </p:spTree>
    <p:extLst>
      <p:ext uri="{BB962C8B-B14F-4D97-AF65-F5344CB8AC3E}">
        <p14:creationId xmlns:p14="http://schemas.microsoft.com/office/powerpoint/2010/main" val="193784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ersoon, kleding, computer, Menselijk gezicht&#10;&#10;Automatisch gegenereerde beschrijving">
            <a:extLst>
              <a:ext uri="{FF2B5EF4-FFF2-40B4-BE49-F238E27FC236}">
                <a16:creationId xmlns:a16="http://schemas.microsoft.com/office/drawing/2014/main" id="{C28427D6-480D-A792-0F22-C5B17A36F1FE}"/>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2281" y="0"/>
            <a:ext cx="9141720" cy="4440475"/>
          </a:xfrm>
          <a:prstGeom prst="rect">
            <a:avLst/>
          </a:prstGeom>
        </p:spPr>
      </p:pic>
      <p:pic>
        <p:nvPicPr>
          <p:cNvPr id="21" name="Afbeelding 20" descr="techniekLoseOnderdelen80%.png"/>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658574" y="2550028"/>
            <a:ext cx="3113826" cy="1473976"/>
          </a:xfrm>
          <a:prstGeom prst="rect">
            <a:avLst/>
          </a:prstGeom>
        </p:spPr>
      </p:pic>
      <p:pic>
        <p:nvPicPr>
          <p:cNvPr id="20" name="Afbeelding 19" descr="Logo80%Techniek.png"/>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7086600" y="361950"/>
            <a:ext cx="1752600" cy="829619"/>
          </a:xfrm>
          <a:prstGeom prst="rect">
            <a:avLst/>
          </a:prstGeom>
        </p:spPr>
      </p:pic>
      <p:pic>
        <p:nvPicPr>
          <p:cNvPr id="19" name="Afbeelding 18"/>
          <p:cNvPicPr>
            <a:picLocks noChangeAspect="1"/>
          </p:cNvPicPr>
          <p:nvPr/>
        </p:nvPicPr>
        <p:blipFill>
          <a:blip r:embed="rId9">
            <a:duotone>
              <a:prstClr val="black"/>
              <a:schemeClr val="accent5">
                <a:tint val="45000"/>
                <a:satMod val="400000"/>
              </a:schemeClr>
            </a:duotone>
          </a:blip>
          <a:stretch>
            <a:fillRect/>
          </a:stretch>
        </p:blipFill>
        <p:spPr>
          <a:xfrm>
            <a:off x="0" y="-1"/>
            <a:ext cx="4658574" cy="4440476"/>
          </a:xfrm>
          <a:prstGeom prst="rect">
            <a:avLst/>
          </a:prstGeom>
        </p:spPr>
      </p:pic>
      <p:pic>
        <p:nvPicPr>
          <p:cNvPr id="18" name="Afbeelding 17" descr="FooterTechniek.png"/>
          <p:cNvPicPr>
            <a:picLocks noChangeAspect="1"/>
          </p:cNvPicPr>
          <p:nvPr/>
        </p:nvPicPr>
        <p:blipFill>
          <a:blip r:embed="rId10"/>
          <a:stretch>
            <a:fillRect/>
          </a:stretch>
        </p:blipFill>
        <p:spPr>
          <a:xfrm>
            <a:off x="0" y="4542303"/>
            <a:ext cx="9144000" cy="479639"/>
          </a:xfrm>
          <a:prstGeom prst="rect">
            <a:avLst/>
          </a:prstGeom>
        </p:spPr>
      </p:pic>
      <p:sp>
        <p:nvSpPr>
          <p:cNvPr id="10" name="Tekstvak 9"/>
          <p:cNvSpPr txBox="1"/>
          <p:nvPr/>
        </p:nvSpPr>
        <p:spPr>
          <a:xfrm>
            <a:off x="1435750" y="1428750"/>
            <a:ext cx="2377524" cy="707886"/>
          </a:xfrm>
          <a:prstGeom prst="rect">
            <a:avLst/>
          </a:prstGeom>
          <a:noFill/>
        </p:spPr>
        <p:txBody>
          <a:bodyPr wrap="none" rtlCol="0">
            <a:spAutoFit/>
          </a:bodyPr>
          <a:lstStyle/>
          <a:p>
            <a:r>
              <a:rPr lang="nl-NL" sz="4000" b="1">
                <a:solidFill>
                  <a:schemeClr val="bg1"/>
                </a:solidFill>
                <a:latin typeface="Comfortaa"/>
                <a:cs typeface="Comfortaa"/>
              </a:rPr>
              <a:t>Techniek</a:t>
            </a:r>
          </a:p>
        </p:txBody>
      </p:sp>
      <p:pic>
        <p:nvPicPr>
          <p:cNvPr id="22" name="Afbeelding 21" descr="techniekWit.png"/>
          <p:cNvPicPr>
            <a:picLocks noChangeAspect="1"/>
          </p:cNvPicPr>
          <p:nvPr/>
        </p:nvPicPr>
        <p:blipFill>
          <a:blip r:embed="rId11"/>
          <a:stretch>
            <a:fillRect/>
          </a:stretch>
        </p:blipFill>
        <p:spPr>
          <a:xfrm>
            <a:off x="565489" y="437774"/>
            <a:ext cx="870261" cy="1252359"/>
          </a:xfrm>
          <a:prstGeom prst="rect">
            <a:avLst/>
          </a:prstGeom>
        </p:spPr>
      </p:pic>
      <p:sp>
        <p:nvSpPr>
          <p:cNvPr id="2" name="TextBox 1">
            <a:extLst>
              <a:ext uri="{FF2B5EF4-FFF2-40B4-BE49-F238E27FC236}">
                <a16:creationId xmlns:a16="http://schemas.microsoft.com/office/drawing/2014/main" id="{4FB90C23-FC92-7E3B-FD13-2E34B0D49F2D}"/>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extLst>
      <p:ext uri="{BB962C8B-B14F-4D97-AF65-F5344CB8AC3E}">
        <p14:creationId xmlns:p14="http://schemas.microsoft.com/office/powerpoint/2010/main" val="2311288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ersoon, kleding, computer, Menselijk gezicht&#10;&#10;Automatisch gegenereerde beschrijving">
            <a:extLst>
              <a:ext uri="{FF2B5EF4-FFF2-40B4-BE49-F238E27FC236}">
                <a16:creationId xmlns:a16="http://schemas.microsoft.com/office/drawing/2014/main" id="{C28427D6-480D-A792-0F22-C5B17A36F1FE}"/>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0" y="4840"/>
            <a:ext cx="9141720" cy="4440475"/>
          </a:xfrm>
          <a:prstGeom prst="rect">
            <a:avLst/>
          </a:prstGeom>
        </p:spPr>
      </p:pic>
      <p:pic>
        <p:nvPicPr>
          <p:cNvPr id="21" name="Afbeelding 20" descr="techniekLoseOnderdelen80%.png"/>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658574" y="2550028"/>
            <a:ext cx="3113826" cy="1473976"/>
          </a:xfrm>
          <a:prstGeom prst="rect">
            <a:avLst/>
          </a:prstGeom>
        </p:spPr>
      </p:pic>
      <p:pic>
        <p:nvPicPr>
          <p:cNvPr id="20" name="Afbeelding 19" descr="Logo80%Techniek.png"/>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7086600" y="361950"/>
            <a:ext cx="1752600" cy="829619"/>
          </a:xfrm>
          <a:prstGeom prst="rect">
            <a:avLst/>
          </a:prstGeom>
        </p:spPr>
      </p:pic>
      <p:pic>
        <p:nvPicPr>
          <p:cNvPr id="19" name="Afbeelding 18"/>
          <p:cNvPicPr>
            <a:picLocks noChangeAspect="1"/>
          </p:cNvPicPr>
          <p:nvPr/>
        </p:nvPicPr>
        <p:blipFill>
          <a:blip r:embed="rId9">
            <a:duotone>
              <a:prstClr val="black"/>
              <a:schemeClr val="accent5">
                <a:tint val="45000"/>
                <a:satMod val="400000"/>
              </a:schemeClr>
            </a:duotone>
          </a:blip>
          <a:stretch>
            <a:fillRect/>
          </a:stretch>
        </p:blipFill>
        <p:spPr>
          <a:xfrm>
            <a:off x="0" y="-1"/>
            <a:ext cx="4658574" cy="4440476"/>
          </a:xfrm>
          <a:prstGeom prst="rect">
            <a:avLst/>
          </a:prstGeom>
        </p:spPr>
      </p:pic>
      <p:pic>
        <p:nvPicPr>
          <p:cNvPr id="18" name="Afbeelding 17" descr="FooterTechniek.png"/>
          <p:cNvPicPr>
            <a:picLocks noChangeAspect="1"/>
          </p:cNvPicPr>
          <p:nvPr/>
        </p:nvPicPr>
        <p:blipFill>
          <a:blip r:embed="rId10"/>
          <a:stretch>
            <a:fillRect/>
          </a:stretch>
        </p:blipFill>
        <p:spPr>
          <a:xfrm>
            <a:off x="0" y="4542303"/>
            <a:ext cx="9144000" cy="479639"/>
          </a:xfrm>
          <a:prstGeom prst="rect">
            <a:avLst/>
          </a:prstGeom>
        </p:spPr>
      </p:pic>
      <p:pic>
        <p:nvPicPr>
          <p:cNvPr id="22" name="Afbeelding 21" descr="techniekWit.png"/>
          <p:cNvPicPr>
            <a:picLocks noChangeAspect="1"/>
          </p:cNvPicPr>
          <p:nvPr/>
        </p:nvPicPr>
        <p:blipFill>
          <a:blip r:embed="rId11"/>
          <a:stretch>
            <a:fillRect/>
          </a:stretch>
        </p:blipFill>
        <p:spPr>
          <a:xfrm>
            <a:off x="565489" y="437774"/>
            <a:ext cx="870261" cy="1252359"/>
          </a:xfrm>
          <a:prstGeom prst="rect">
            <a:avLst/>
          </a:prstGeom>
        </p:spPr>
      </p:pic>
      <p:sp>
        <p:nvSpPr>
          <p:cNvPr id="2" name="Tekstvak 1">
            <a:extLst>
              <a:ext uri="{FF2B5EF4-FFF2-40B4-BE49-F238E27FC236}">
                <a16:creationId xmlns:a16="http://schemas.microsoft.com/office/drawing/2014/main" id="{46D61541-5696-C36C-98F8-7748704DF3A5}"/>
              </a:ext>
            </a:extLst>
          </p:cNvPr>
          <p:cNvSpPr txBox="1"/>
          <p:nvPr/>
        </p:nvSpPr>
        <p:spPr>
          <a:xfrm>
            <a:off x="1424827" y="1619832"/>
            <a:ext cx="5062861" cy="707886"/>
          </a:xfrm>
          <a:prstGeom prst="rect">
            <a:avLst/>
          </a:prstGeom>
          <a:noFill/>
        </p:spPr>
        <p:txBody>
          <a:bodyPr wrap="none" rtlCol="0">
            <a:spAutoFit/>
          </a:bodyPr>
          <a:lstStyle/>
          <a:p>
            <a:r>
              <a:rPr lang="nl-NL" sz="4000" b="1" dirty="0">
                <a:solidFill>
                  <a:schemeClr val="bg1"/>
                </a:solidFill>
                <a:latin typeface="Comfortaa"/>
                <a:cs typeface="Comfortaa"/>
              </a:rPr>
              <a:t>Blazende Ballonnen.</a:t>
            </a:r>
          </a:p>
        </p:txBody>
      </p:sp>
      <p:sp>
        <p:nvSpPr>
          <p:cNvPr id="4" name="TextBox 1">
            <a:extLst>
              <a:ext uri="{FF2B5EF4-FFF2-40B4-BE49-F238E27FC236}">
                <a16:creationId xmlns:a16="http://schemas.microsoft.com/office/drawing/2014/main" id="{FB3130AA-AA45-73AB-23C0-0F842FD7448D}"/>
              </a:ext>
            </a:extLst>
          </p:cNvPr>
          <p:cNvSpPr txBox="1"/>
          <p:nvPr/>
        </p:nvSpPr>
        <p:spPr>
          <a:xfrm>
            <a:off x="1435750" y="699578"/>
            <a:ext cx="2071786" cy="769441"/>
          </a:xfrm>
          <a:prstGeom prst="rect">
            <a:avLst/>
          </a:prstGeom>
          <a:noFill/>
        </p:spPr>
        <p:txBody>
          <a:bodyPr wrap="none" rtlCol="0">
            <a:spAutoFit/>
          </a:bodyPr>
          <a:lstStyle/>
          <a:p>
            <a:r>
              <a:rPr lang="nl-NL" sz="4400" b="1" dirty="0">
                <a:solidFill>
                  <a:schemeClr val="bg1"/>
                </a:solidFill>
                <a:latin typeface="Comfortaa"/>
                <a:cs typeface="Comfortaa"/>
              </a:rPr>
              <a:t>Les 4.3</a:t>
            </a:r>
            <a:endParaRPr lang="en-NL" b="1"/>
          </a:p>
        </p:txBody>
      </p:sp>
      <p:sp>
        <p:nvSpPr>
          <p:cNvPr id="5" name="TextBox 1">
            <a:extLst>
              <a:ext uri="{FF2B5EF4-FFF2-40B4-BE49-F238E27FC236}">
                <a16:creationId xmlns:a16="http://schemas.microsoft.com/office/drawing/2014/main" id="{96E6C750-2032-6662-0EC5-4D4DE1CD262F}"/>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extLst>
      <p:ext uri="{BB962C8B-B14F-4D97-AF65-F5344CB8AC3E}">
        <p14:creationId xmlns:p14="http://schemas.microsoft.com/office/powerpoint/2010/main" val="823318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7" name="Tekstvak 6">
            <a:extLst>
              <a:ext uri="{FF2B5EF4-FFF2-40B4-BE49-F238E27FC236}">
                <a16:creationId xmlns:a16="http://schemas.microsoft.com/office/drawing/2014/main" id="{6C4C922C-3D0B-0959-FC2F-DD94976DE582}"/>
              </a:ext>
            </a:extLst>
          </p:cNvPr>
          <p:cNvSpPr txBox="1"/>
          <p:nvPr/>
        </p:nvSpPr>
        <p:spPr>
          <a:xfrm>
            <a:off x="1487301" y="985012"/>
            <a:ext cx="7056861" cy="3046988"/>
          </a:xfrm>
          <a:prstGeom prst="rect">
            <a:avLst/>
          </a:prstGeom>
          <a:noFill/>
        </p:spPr>
        <p:txBody>
          <a:bodyPr wrap="square" rtlCol="0">
            <a:spAutoFit/>
          </a:bodyPr>
          <a:lstStyle/>
          <a:p>
            <a:r>
              <a:rPr lang="nl-NL" b="1" dirty="0">
                <a:solidFill>
                  <a:schemeClr val="bg1"/>
                </a:solidFill>
                <a:latin typeface="Montserrat" pitchFamily="2" charset="77"/>
              </a:rPr>
              <a:t>I</a:t>
            </a:r>
            <a:r>
              <a:rPr lang="nl-NL" b="1" i="0" u="none" strike="noStrike" dirty="0">
                <a:solidFill>
                  <a:schemeClr val="bg1"/>
                </a:solidFill>
                <a:effectLst/>
                <a:latin typeface="Montserrat" pitchFamily="2" charset="77"/>
              </a:rPr>
              <a:t>nleiding</a:t>
            </a:r>
          </a:p>
          <a:p>
            <a:pPr marL="0" lvl="0" indent="0" algn="l" rtl="0">
              <a:spcBef>
                <a:spcPts val="0"/>
              </a:spcBef>
              <a:spcAft>
                <a:spcPts val="0"/>
              </a:spcAft>
              <a:buClr>
                <a:schemeClr val="dk1"/>
              </a:buClr>
              <a:buSzPts val="1100"/>
              <a:buFont typeface="Arial"/>
              <a:buNone/>
            </a:pPr>
            <a:endParaRPr lang="nl-NL" sz="1600" dirty="0">
              <a:solidFill>
                <a:schemeClr val="bg1"/>
              </a:solidFill>
              <a:latin typeface="Montserrat" pitchFamily="2" charset="77"/>
              <a:sym typeface="Calibri"/>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Tijdens deze les ontdekken de leerlingen dat je met een ballon veel soorten geluid kan maken. Je kan er zelfs liedjes op spelen. Kan je geen ballon opblazen, knip dan een stuk van de ballon. Nu kan je er meteen op blazen. Maak van het tuitje een mondstuk en zet er een koker of buis aan. Hoe klinkt je ballonblazer nu? Maakt die een hoge toon of een hele lage toon? Maakt het uit hoe lang je buis is?</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rPr>
              <a:t>Aan het einde proberen de leerlingen een rij te vormen van hoge naar lage tonen. </a:t>
            </a:r>
            <a:br>
              <a:rPr lang="nl-NL" sz="1600" dirty="0">
                <a:solidFill>
                  <a:schemeClr val="bg1"/>
                </a:solidFill>
                <a:latin typeface="Montserrat" pitchFamily="2" charset="77"/>
              </a:rPr>
            </a:br>
            <a:br>
              <a:rPr lang="nl-NL" dirty="0"/>
            </a:br>
            <a:endParaRPr lang="nl-NL" baseline="30000" dirty="0">
              <a:solidFill>
                <a:srgbClr val="FFFFFF"/>
              </a:solidFill>
              <a:latin typeface="Montserrat Regular"/>
              <a:cs typeface="Montserrat Regular"/>
            </a:endParaRPr>
          </a:p>
        </p:txBody>
      </p:sp>
      <p:sp>
        <p:nvSpPr>
          <p:cNvPr id="8" name="Tekstvak 7">
            <a:extLst>
              <a:ext uri="{FF2B5EF4-FFF2-40B4-BE49-F238E27FC236}">
                <a16:creationId xmlns:a16="http://schemas.microsoft.com/office/drawing/2014/main" id="{E77CA429-0DC2-74D6-0C9C-1FA3CE72CE4A}"/>
              </a:ext>
            </a:extLst>
          </p:cNvPr>
          <p:cNvSpPr txBox="1"/>
          <p:nvPr/>
        </p:nvSpPr>
        <p:spPr>
          <a:xfrm>
            <a:off x="1478952" y="452905"/>
            <a:ext cx="3597104" cy="738664"/>
          </a:xfrm>
          <a:prstGeom prst="rect">
            <a:avLst/>
          </a:prstGeom>
          <a:noFill/>
        </p:spPr>
        <p:txBody>
          <a:bodyPr wrap="square" rtlCol="0">
            <a:spAutoFit/>
          </a:bodyPr>
          <a:lstStyle/>
          <a:p>
            <a:r>
              <a:rPr lang="nl-NL" sz="2400" b="1" dirty="0">
                <a:solidFill>
                  <a:schemeClr val="bg1"/>
                </a:solidFill>
                <a:latin typeface="Montserrat" pitchFamily="2" charset="77"/>
              </a:rPr>
              <a:t>Blazende ballonnen.</a:t>
            </a:r>
          </a:p>
          <a:p>
            <a:endParaRPr lang="nl-NL" dirty="0"/>
          </a:p>
        </p:txBody>
      </p:sp>
      <p:pic>
        <p:nvPicPr>
          <p:cNvPr id="2" name="Google Shape;91;p5">
            <a:extLst>
              <a:ext uri="{FF2B5EF4-FFF2-40B4-BE49-F238E27FC236}">
                <a16:creationId xmlns:a16="http://schemas.microsoft.com/office/drawing/2014/main" id="{865BA7AD-5482-E426-7C1D-52CB16A4A3D7}"/>
              </a:ext>
            </a:extLst>
          </p:cNvPr>
          <p:cNvPicPr preferRelativeResize="0"/>
          <p:nvPr/>
        </p:nvPicPr>
        <p:blipFill rotWithShape="1">
          <a:blip r:embed="rId6">
            <a:alphaModFix amt="35000"/>
            <a:duotone>
              <a:schemeClr val="accent3">
                <a:shade val="45000"/>
                <a:satMod val="135000"/>
              </a:schemeClr>
              <a:prstClr val="white"/>
            </a:duotone>
          </a:blip>
          <a:srcRect/>
          <a:stretch/>
        </p:blipFill>
        <p:spPr>
          <a:xfrm>
            <a:off x="8562585" y="165009"/>
            <a:ext cx="354501" cy="354501"/>
          </a:xfrm>
          <a:prstGeom prst="rect">
            <a:avLst/>
          </a:prstGeom>
          <a:noFill/>
          <a:ln>
            <a:noFill/>
          </a:ln>
        </p:spPr>
      </p:pic>
    </p:spTree>
    <p:extLst>
      <p:ext uri="{BB962C8B-B14F-4D97-AF65-F5344CB8AC3E}">
        <p14:creationId xmlns:p14="http://schemas.microsoft.com/office/powerpoint/2010/main" val="1612504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5029200" cy="51435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3" name="Afbeelding 22" descr="techniekLoseOnderdelen80%.png"/>
          <p:cNvPicPr>
            <a:picLocks noChangeAspect="1"/>
          </p:cNvPicPr>
          <p:nvPr/>
        </p:nvPicPr>
        <p:blipFill>
          <a:blip r:embed="rId3">
            <a:alphaModFix amt="10000"/>
          </a:blip>
          <a:stretch>
            <a:fillRect/>
          </a:stretch>
        </p:blipFill>
        <p:spPr>
          <a:xfrm>
            <a:off x="4648200" y="2495549"/>
            <a:ext cx="3113826" cy="1473976"/>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7076226" y="361950"/>
            <a:ext cx="1752600" cy="829619"/>
          </a:xfrm>
          <a:prstGeom prst="rect">
            <a:avLst/>
          </a:prstGeom>
        </p:spPr>
      </p:pic>
      <p:pic>
        <p:nvPicPr>
          <p:cNvPr id="22" name="Afbeelding 21" descr="FooterTechniek.png"/>
          <p:cNvPicPr>
            <a:picLocks noChangeAspect="1"/>
          </p:cNvPicPr>
          <p:nvPr/>
        </p:nvPicPr>
        <p:blipFill>
          <a:blip r:embed="rId5"/>
          <a:stretch>
            <a:fillRect/>
          </a:stretch>
        </p:blipFill>
        <p:spPr>
          <a:xfrm>
            <a:off x="0" y="4542303"/>
            <a:ext cx="9144000" cy="47963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565489" y="437774"/>
            <a:ext cx="870261" cy="1252359"/>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437989" y="407027"/>
            <a:ext cx="5105400" cy="523220"/>
          </a:xfrm>
          <a:prstGeom prst="rect">
            <a:avLst/>
          </a:prstGeom>
          <a:noFill/>
        </p:spPr>
        <p:txBody>
          <a:bodyPr wrap="square" rtlCol="0">
            <a:spAutoFit/>
          </a:bodyPr>
          <a:lstStyle/>
          <a:p>
            <a:r>
              <a:rPr lang="nl-NL" sz="2800" b="1" dirty="0">
                <a:solidFill>
                  <a:srgbClr val="9AA003"/>
                </a:solidFill>
                <a:latin typeface="Montserrat Regular"/>
                <a:cs typeface="Montserrat Regular"/>
              </a:rPr>
              <a:t>les 4.3 Blazende ballonnen.</a:t>
            </a:r>
          </a:p>
        </p:txBody>
      </p:sp>
      <p:sp>
        <p:nvSpPr>
          <p:cNvPr id="4" name="Tekstvak 8">
            <a:extLst>
              <a:ext uri="{FF2B5EF4-FFF2-40B4-BE49-F238E27FC236}">
                <a16:creationId xmlns:a16="http://schemas.microsoft.com/office/drawing/2014/main" id="{24054DC4-1A1D-E819-BA9B-4FC98A5E6F21}"/>
              </a:ext>
            </a:extLst>
          </p:cNvPr>
          <p:cNvSpPr txBox="1"/>
          <p:nvPr/>
        </p:nvSpPr>
        <p:spPr>
          <a:xfrm>
            <a:off x="1447800" y="1079493"/>
            <a:ext cx="6508576" cy="830997"/>
          </a:xfrm>
          <a:prstGeom prst="rect">
            <a:avLst/>
          </a:prstGeom>
          <a:noFill/>
        </p:spPr>
        <p:txBody>
          <a:bodyPr wrap="square" rtlCol="0">
            <a:spAutoFit/>
          </a:bodyPr>
          <a:lstStyle/>
          <a:p>
            <a:br>
              <a:rPr lang="nl-NL" sz="1200">
                <a:solidFill>
                  <a:schemeClr val="bg1">
                    <a:lumMod val="65000"/>
                  </a:schemeClr>
                </a:solidFill>
                <a:latin typeface="Montserrat" pitchFamily="2" charset="77"/>
              </a:rPr>
            </a:br>
            <a:endParaRPr lang="nl-NL" sz="1200">
              <a:solidFill>
                <a:schemeClr val="bg1">
                  <a:lumMod val="65000"/>
                </a:schemeClr>
              </a:solidFill>
              <a:latin typeface="Montserrat" pitchFamily="2" charset="77"/>
              <a:cs typeface="Montserrat Regular"/>
            </a:endParaRPr>
          </a:p>
          <a:p>
            <a:endParaRPr lang="nl-NL" sz="1200">
              <a:solidFill>
                <a:schemeClr val="tx1">
                  <a:lumMod val="50000"/>
                  <a:lumOff val="50000"/>
                </a:schemeClr>
              </a:solidFill>
              <a:latin typeface="Montserrat" pitchFamily="2" charset="77"/>
              <a:cs typeface="Montserrat Regular"/>
            </a:endParaRPr>
          </a:p>
          <a:p>
            <a:endParaRPr lang="nl-NL" sz="1200">
              <a:solidFill>
                <a:schemeClr val="tx1">
                  <a:lumMod val="50000"/>
                  <a:lumOff val="50000"/>
                </a:schemeClr>
              </a:solidFill>
              <a:latin typeface="Montserrat Regular"/>
              <a:cs typeface="Montserrat Regular"/>
            </a:endParaRPr>
          </a:p>
        </p:txBody>
      </p:sp>
      <p:sp>
        <p:nvSpPr>
          <p:cNvPr id="3" name="Tekstvak 2">
            <a:extLst>
              <a:ext uri="{FF2B5EF4-FFF2-40B4-BE49-F238E27FC236}">
                <a16:creationId xmlns:a16="http://schemas.microsoft.com/office/drawing/2014/main" id="{E915E10E-D719-382E-441D-EAFC4E0F5E4B}"/>
              </a:ext>
            </a:extLst>
          </p:cNvPr>
          <p:cNvSpPr txBox="1"/>
          <p:nvPr/>
        </p:nvSpPr>
        <p:spPr>
          <a:xfrm>
            <a:off x="1435750" y="915616"/>
            <a:ext cx="4953000" cy="4401205"/>
          </a:xfrm>
          <a:prstGeom prst="rect">
            <a:avLst/>
          </a:prstGeom>
          <a:noFill/>
        </p:spPr>
        <p:txBody>
          <a:bodyPr wrap="square" rtlCol="0">
            <a:spAutoFit/>
          </a:bodyPr>
          <a:lstStyle/>
          <a:p>
            <a:r>
              <a:rPr lang="nl-NL" sz="2400" b="1" dirty="0">
                <a:solidFill>
                  <a:schemeClr val="tx1">
                    <a:lumMod val="50000"/>
                    <a:lumOff val="50000"/>
                  </a:schemeClr>
                </a:solidFill>
                <a:latin typeface="Montserrat" pitchFamily="2" charset="77"/>
                <a:cs typeface="Montserrat Regular"/>
              </a:rPr>
              <a:t>Benodigdheden</a:t>
            </a:r>
          </a:p>
          <a:p>
            <a:endParaRPr lang="nl-NL" sz="1600" dirty="0">
              <a:solidFill>
                <a:schemeClr val="tx1">
                  <a:lumMod val="50000"/>
                  <a:lumOff val="50000"/>
                </a:schemeClr>
              </a:solidFill>
              <a:latin typeface="Montserrat" pitchFamily="2" charset="77"/>
              <a:cs typeface="Montserrat Regular"/>
            </a:endParaRPr>
          </a:p>
          <a:p>
            <a:pPr marL="285750" indent="-285750">
              <a:buFont typeface="Arial" panose="020B0604020202020204" pitchFamily="34" charset="0"/>
              <a:buChar char="•"/>
            </a:pPr>
            <a:r>
              <a:rPr lang="nl-NL" sz="1600" dirty="0" err="1">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Digibord</a:t>
            </a:r>
            <a:endPar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Per leerling</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Times New Roman" panose="02020603050405020304" pitchFamily="18" charset="0"/>
                <a:cs typeface="Calibri" panose="020F0502020204030204" pitchFamily="34" charset="0"/>
              </a:rPr>
              <a:t>B</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allon</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rPr>
              <a:t>S</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tevige kartonnen koker of pvc-buis</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 E</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lektriciteitsbuis sok (bouwmarkt)</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rPr>
              <a:t>I</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solatietape. (Action)</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S</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chaar.</a:t>
            </a:r>
            <a:endPar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tx1">
                    <a:lumMod val="50000"/>
                    <a:lumOff val="50000"/>
                  </a:schemeClr>
                </a:solidFill>
                <a:latin typeface="Montserrat" pitchFamily="2" charset="77"/>
                <a:ea typeface="Times New Roman" panose="02020603050405020304" pitchFamily="18" charset="0"/>
                <a:cs typeface="Calibri" panose="020F0502020204030204" pitchFamily="34" charset="0"/>
              </a:rPr>
              <a:t>M</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aterialen om te versieren</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rPr>
              <a:t>P</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lakband</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S</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tiften</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G</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ekleurd papier</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L</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ijm</a:t>
            </a:r>
            <a:endPar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endParaRPr>
          </a:p>
          <a:p>
            <a:br>
              <a:rPr lang="nl-NL" sz="1200" dirty="0">
                <a:solidFill>
                  <a:schemeClr val="tx1">
                    <a:lumMod val="50000"/>
                    <a:lumOff val="50000"/>
                  </a:schemeClr>
                </a:solidFill>
                <a:latin typeface="Montserrat" pitchFamily="2" charset="77"/>
              </a:rPr>
            </a:br>
            <a:endParaRPr lang="nl-NL" sz="1200" dirty="0">
              <a:solidFill>
                <a:schemeClr val="tx1">
                  <a:lumMod val="50000"/>
                  <a:lumOff val="50000"/>
                </a:schemeClr>
              </a:solidFill>
              <a:latin typeface="Montserrat" pitchFamily="2" charset="77"/>
              <a:cs typeface="Montserrat Regular"/>
            </a:endParaRPr>
          </a:p>
          <a:p>
            <a:endParaRPr lang="nl-NL" sz="1200" dirty="0">
              <a:solidFill>
                <a:schemeClr val="tx1">
                  <a:lumMod val="50000"/>
                  <a:lumOff val="50000"/>
                </a:schemeClr>
              </a:solidFill>
              <a:latin typeface="Montserrat" pitchFamily="2" charset="77"/>
              <a:cs typeface="Montserrat Regular"/>
            </a:endParaRPr>
          </a:p>
          <a:p>
            <a:endParaRPr lang="nl-NL" sz="1200" dirty="0">
              <a:solidFill>
                <a:schemeClr val="tx1">
                  <a:lumMod val="50000"/>
                  <a:lumOff val="50000"/>
                </a:schemeClr>
              </a:solidFill>
              <a:latin typeface="Montserrat Regular"/>
              <a:cs typeface="Montserrat Regular"/>
            </a:endParaRPr>
          </a:p>
        </p:txBody>
      </p:sp>
      <p:pic>
        <p:nvPicPr>
          <p:cNvPr id="9" name="Google Shape;91;p5">
            <a:extLst>
              <a:ext uri="{FF2B5EF4-FFF2-40B4-BE49-F238E27FC236}">
                <a16:creationId xmlns:a16="http://schemas.microsoft.com/office/drawing/2014/main" id="{B39B48E6-C730-FFBB-A3F6-8935D31DCEAB}"/>
              </a:ext>
            </a:extLst>
          </p:cNvPr>
          <p:cNvPicPr preferRelativeResize="0"/>
          <p:nvPr/>
        </p:nvPicPr>
        <p:blipFill rotWithShape="1">
          <a:blip r:embed="rId7">
            <a:alphaModFix amt="35000"/>
            <a:duotone>
              <a:schemeClr val="accent3">
                <a:shade val="45000"/>
                <a:satMod val="135000"/>
              </a:schemeClr>
              <a:prstClr val="white"/>
            </a:duotone>
          </a:blip>
          <a:srcRect/>
          <a:stretch/>
        </p:blipFill>
        <p:spPr>
          <a:xfrm>
            <a:off x="8562585" y="165009"/>
            <a:ext cx="354501" cy="354501"/>
          </a:xfrm>
          <a:prstGeom prst="rect">
            <a:avLst/>
          </a:prstGeom>
          <a:noFill/>
          <a:ln>
            <a:noFill/>
          </a:ln>
        </p:spPr>
      </p:pic>
    </p:spTree>
    <p:extLst>
      <p:ext uri="{BB962C8B-B14F-4D97-AF65-F5344CB8AC3E}">
        <p14:creationId xmlns:p14="http://schemas.microsoft.com/office/powerpoint/2010/main" val="4083800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51559" y="659772"/>
            <a:ext cx="6082572"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800" b="1" dirty="0">
                <a:solidFill>
                  <a:schemeClr val="bg1"/>
                </a:solidFill>
                <a:effectLst/>
                <a:latin typeface="Montserrat" pitchFamily="2" charset="77"/>
                <a:ea typeface="MS Mincho" panose="02020609040205080304" pitchFamily="49" charset="-128"/>
                <a:cs typeface="Calibri" panose="020F0502020204030204" pitchFamily="34" charset="0"/>
              </a:rPr>
              <a:t>Vooraf materialen verzamelen. </a:t>
            </a:r>
            <a:endParaRPr lang="nl-NL" sz="18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0" indent="0">
              <a:buNone/>
            </a:pP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Vraag de leerlingen voor de derde les om stevige kartonnen kokers en/of pvc-buizen mee te nemen. De kartonnen buizen moeten stevig zijn. De pvc-buizen moeten schoon zijn. Alle maten zijn welkom, kort, lang, heel lang, smal en breed. </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latin typeface="Montserrat" pitchFamily="2" charset="77"/>
                <a:ea typeface="MS Mincho" panose="02020609040205080304" pitchFamily="49" charset="-128"/>
                <a:cs typeface="Calibri" panose="020F0502020204030204" pitchFamily="34" charset="0"/>
              </a:rPr>
              <a:t>Voorbeelden van kokers zijn:</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 </a:t>
            </a:r>
            <a:r>
              <a:rPr lang="nl-NL" sz="1600" dirty="0">
                <a:solidFill>
                  <a:schemeClr val="bg1"/>
                </a:solidFill>
                <a:effectLst/>
                <a:latin typeface="Montserrat" pitchFamily="2" charset="77"/>
                <a:ea typeface="Times New Roman" panose="02020603050405020304" pitchFamily="18" charset="0"/>
                <a:cs typeface="Calibri" panose="020F0502020204030204" pitchFamily="34" charset="0"/>
              </a:rPr>
              <a:t>binnenrol aluminium- of huishoudfolie, postkokers, elektriciteitsbuizen, afvoerbuizen, Pringles bussen, blikjes zonder bodem en bovenkant, etc.</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457200" indent="0">
              <a:spcBef>
                <a:spcPts val="1600"/>
              </a:spcBef>
              <a:buFont typeface="Arial"/>
              <a:buNone/>
            </a:pPr>
            <a:endParaRPr lang="nl-NL" sz="1600" dirty="0">
              <a:solidFill>
                <a:schemeClr val="bg1"/>
              </a:solidFill>
              <a:latin typeface="Montserrat" pitchFamily="2" charset="77"/>
            </a:endParaRPr>
          </a:p>
          <a:p>
            <a:pPr marL="0" indent="0">
              <a:spcBef>
                <a:spcPts val="1600"/>
              </a:spcBef>
              <a:spcAft>
                <a:spcPts val="1600"/>
              </a:spcAft>
              <a:buFont typeface="Arial"/>
              <a:buNone/>
            </a:pPr>
            <a:endParaRPr lang="nl-NL" sz="1600" dirty="0">
              <a:solidFill>
                <a:schemeClr val="bg1"/>
              </a:solidFill>
              <a:latin typeface="Montserrat" pitchFamily="2" charset="77"/>
            </a:endParaRPr>
          </a:p>
        </p:txBody>
      </p:sp>
      <p:pic>
        <p:nvPicPr>
          <p:cNvPr id="3" name="Google Shape;91;p5">
            <a:extLst>
              <a:ext uri="{FF2B5EF4-FFF2-40B4-BE49-F238E27FC236}">
                <a16:creationId xmlns:a16="http://schemas.microsoft.com/office/drawing/2014/main" id="{4E9C5CF7-7D0D-D64F-9223-E6CA70813016}"/>
              </a:ext>
            </a:extLst>
          </p:cNvPr>
          <p:cNvPicPr preferRelativeResize="0"/>
          <p:nvPr/>
        </p:nvPicPr>
        <p:blipFill rotWithShape="1">
          <a:blip r:embed="rId6">
            <a:alphaModFix amt="35000"/>
            <a:duotone>
              <a:schemeClr val="accent3">
                <a:shade val="45000"/>
                <a:satMod val="135000"/>
              </a:schemeClr>
              <a:prstClr val="white"/>
            </a:duotone>
          </a:blip>
          <a:srcRect/>
          <a:stretch/>
        </p:blipFill>
        <p:spPr>
          <a:xfrm>
            <a:off x="8562585" y="165009"/>
            <a:ext cx="354501" cy="354501"/>
          </a:xfrm>
          <a:prstGeom prst="rect">
            <a:avLst/>
          </a:prstGeom>
          <a:noFill/>
          <a:ln>
            <a:noFill/>
          </a:ln>
        </p:spPr>
      </p:pic>
    </p:spTree>
    <p:extLst>
      <p:ext uri="{BB962C8B-B14F-4D97-AF65-F5344CB8AC3E}">
        <p14:creationId xmlns:p14="http://schemas.microsoft.com/office/powerpoint/2010/main" val="258150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86574" y="4581065"/>
            <a:ext cx="9144000" cy="479639"/>
          </a:xfrm>
          <a:prstGeom prst="rect">
            <a:avLst/>
          </a:prstGeom>
        </p:spPr>
      </p:pic>
      <p:sp>
        <p:nvSpPr>
          <p:cNvPr id="3" name="Tekstvak 2">
            <a:extLst>
              <a:ext uri="{FF2B5EF4-FFF2-40B4-BE49-F238E27FC236}">
                <a16:creationId xmlns:a16="http://schemas.microsoft.com/office/drawing/2014/main" id="{BEF366FC-D121-85BB-4F07-98D392D6297F}"/>
              </a:ext>
            </a:extLst>
          </p:cNvPr>
          <p:cNvSpPr txBox="1"/>
          <p:nvPr/>
        </p:nvSpPr>
        <p:spPr>
          <a:xfrm>
            <a:off x="1462222" y="145602"/>
            <a:ext cx="5688632" cy="461665"/>
          </a:xfrm>
          <a:prstGeom prst="rect">
            <a:avLst/>
          </a:prstGeom>
          <a:noFill/>
        </p:spPr>
        <p:txBody>
          <a:bodyPr wrap="square" rtlCol="0">
            <a:spAutoFit/>
          </a:bodyPr>
          <a:lstStyle/>
          <a:p>
            <a:r>
              <a:rPr lang="nl-NL" sz="2400" b="1" dirty="0">
                <a:solidFill>
                  <a:schemeClr val="bg1"/>
                </a:solidFill>
                <a:latin typeface="Montserrat" pitchFamily="2" charset="77"/>
              </a:rPr>
              <a:t>Inhoud Thema : Luchtgeluiden. </a:t>
            </a:r>
          </a:p>
        </p:txBody>
      </p:sp>
      <p:sp>
        <p:nvSpPr>
          <p:cNvPr id="6" name="Google Shape;69;p15">
            <a:extLst>
              <a:ext uri="{FF2B5EF4-FFF2-40B4-BE49-F238E27FC236}">
                <a16:creationId xmlns:a16="http://schemas.microsoft.com/office/drawing/2014/main" id="{FE29C735-80EF-9864-2C8A-DAA2A7187D1A}"/>
              </a:ext>
            </a:extLst>
          </p:cNvPr>
          <p:cNvSpPr txBox="1"/>
          <p:nvPr/>
        </p:nvSpPr>
        <p:spPr>
          <a:xfrm>
            <a:off x="1306361" y="530950"/>
            <a:ext cx="6704425" cy="3877764"/>
          </a:xfrm>
          <a:prstGeom prst="rect">
            <a:avLst/>
          </a:prstGeom>
          <a:noFill/>
          <a:ln>
            <a:noFill/>
          </a:ln>
        </p:spPr>
        <p:txBody>
          <a:bodyPr spcFirstLastPara="1" wrap="square" lIns="91425" tIns="91425" rIns="91425" bIns="91425" anchor="t" anchorCtr="0">
            <a:noAutofit/>
          </a:bodyPr>
          <a:lstStyle/>
          <a:p>
            <a:pPr marL="482600" lvl="0" indent="-342900" algn="l" rtl="0">
              <a:spcBef>
                <a:spcPts val="0"/>
              </a:spcBef>
              <a:spcAft>
                <a:spcPts val="0"/>
              </a:spcAft>
              <a:buSzPts val="1400"/>
              <a:buFont typeface="+mj-lt"/>
              <a:buAutoNum type="arabicPeriod"/>
            </a:pPr>
            <a:r>
              <a:rPr lang="en" sz="1600" b="1" dirty="0" err="1">
                <a:solidFill>
                  <a:schemeClr val="bg1"/>
                </a:solidFill>
                <a:latin typeface="Montserrat" pitchFamily="2" charset="77"/>
                <a:sym typeface="Calibri"/>
              </a:rPr>
              <a:t>Klinkende</a:t>
            </a:r>
            <a:r>
              <a:rPr lang="en" sz="1600" b="1" dirty="0">
                <a:solidFill>
                  <a:schemeClr val="bg1"/>
                </a:solidFill>
                <a:latin typeface="Montserrat" pitchFamily="2" charset="77"/>
                <a:sym typeface="Calibri"/>
              </a:rPr>
              <a:t> </a:t>
            </a:r>
            <a:r>
              <a:rPr lang="en" sz="1600" b="1" dirty="0" err="1">
                <a:solidFill>
                  <a:schemeClr val="bg1"/>
                </a:solidFill>
                <a:latin typeface="Montserrat" pitchFamily="2" charset="77"/>
                <a:sym typeface="Calibri"/>
              </a:rPr>
              <a:t>flessen</a:t>
            </a:r>
            <a:r>
              <a:rPr lang="en" sz="1600" b="1" dirty="0">
                <a:solidFill>
                  <a:schemeClr val="bg1"/>
                </a:solidFill>
                <a:latin typeface="Montserrat" pitchFamily="2" charset="77"/>
                <a:sym typeface="Calibri"/>
              </a:rPr>
              <a:t>.</a:t>
            </a:r>
          </a:p>
          <a:p>
            <a:pPr marL="139700" lvl="0" algn="l" rtl="0">
              <a:spcBef>
                <a:spcPts val="0"/>
              </a:spcBef>
              <a:spcAft>
                <a:spcPts val="0"/>
              </a:spcAft>
              <a:buSzPts val="1400"/>
            </a:pPr>
            <a:r>
              <a:rPr lang="en" sz="1600" dirty="0">
                <a:solidFill>
                  <a:schemeClr val="bg1"/>
                </a:solidFill>
                <a:latin typeface="Montserrat" pitchFamily="2" charset="77"/>
                <a:sym typeface="Calibri"/>
              </a:rPr>
              <a:t>	In </a:t>
            </a:r>
            <a:r>
              <a:rPr lang="en" sz="1600" dirty="0" err="1">
                <a:solidFill>
                  <a:schemeClr val="bg1"/>
                </a:solidFill>
                <a:latin typeface="Montserrat" pitchFamily="2" charset="77"/>
                <a:sym typeface="Calibri"/>
              </a:rPr>
              <a:t>deze</a:t>
            </a:r>
            <a:r>
              <a:rPr lang="en" sz="1600" dirty="0">
                <a:solidFill>
                  <a:schemeClr val="bg1"/>
                </a:solidFill>
                <a:latin typeface="Montserrat" pitchFamily="2" charset="77"/>
                <a:sym typeface="Calibri"/>
              </a:rPr>
              <a:t> les </a:t>
            </a:r>
            <a:r>
              <a:rPr lang="en" sz="1600" dirty="0" err="1">
                <a:solidFill>
                  <a:schemeClr val="bg1"/>
                </a:solidFill>
                <a:latin typeface="Montserrat" pitchFamily="2" charset="77"/>
                <a:sym typeface="Calibri"/>
              </a:rPr>
              <a:t>ontdekken</a:t>
            </a:r>
            <a:r>
              <a:rPr lang="en" sz="1600" dirty="0">
                <a:solidFill>
                  <a:schemeClr val="bg1"/>
                </a:solidFill>
                <a:latin typeface="Montserrat" pitchFamily="2" charset="77"/>
                <a:sym typeface="Calibri"/>
              </a:rPr>
              <a:t> de </a:t>
            </a:r>
            <a:r>
              <a:rPr lang="en" sz="1600" dirty="0" err="1">
                <a:solidFill>
                  <a:schemeClr val="bg1"/>
                </a:solidFill>
                <a:latin typeface="Montserrat" pitchFamily="2" charset="77"/>
                <a:sym typeface="Calibri"/>
              </a:rPr>
              <a:t>leerlingen</a:t>
            </a:r>
            <a:r>
              <a:rPr lang="en" sz="1600" dirty="0">
                <a:solidFill>
                  <a:schemeClr val="bg1"/>
                </a:solidFill>
                <a:latin typeface="Montserrat" pitchFamily="2" charset="77"/>
                <a:sym typeface="Calibri"/>
              </a:rPr>
              <a:t> wat </a:t>
            </a:r>
            <a:r>
              <a:rPr lang="en" sz="1600" dirty="0" err="1">
                <a:solidFill>
                  <a:schemeClr val="bg1"/>
                </a:solidFill>
                <a:latin typeface="Montserrat" pitchFamily="2" charset="77"/>
                <a:sym typeface="Calibri"/>
              </a:rPr>
              <a:t>voor</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geluiden</a:t>
            </a:r>
            <a:r>
              <a:rPr lang="en" sz="1600" dirty="0">
                <a:solidFill>
                  <a:schemeClr val="bg1"/>
                </a:solidFill>
                <a:latin typeface="Montserrat" pitchFamily="2" charset="77"/>
                <a:sym typeface="Calibri"/>
              </a:rPr>
              <a:t> je 	</a:t>
            </a:r>
            <a:r>
              <a:rPr lang="en" sz="1600" dirty="0" err="1">
                <a:solidFill>
                  <a:schemeClr val="bg1"/>
                </a:solidFill>
                <a:latin typeface="Montserrat" pitchFamily="2" charset="77"/>
                <a:sym typeface="Calibri"/>
              </a:rPr>
              <a:t>kan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maken</a:t>
            </a:r>
            <a:r>
              <a:rPr lang="en" sz="1600" dirty="0">
                <a:solidFill>
                  <a:schemeClr val="bg1"/>
                </a:solidFill>
                <a:latin typeface="Montserrat" pitchFamily="2" charset="77"/>
                <a:sym typeface="Calibri"/>
              </a:rPr>
              <a:t> met </a:t>
            </a:r>
            <a:r>
              <a:rPr lang="en" sz="1600" dirty="0" err="1">
                <a:solidFill>
                  <a:schemeClr val="bg1"/>
                </a:solidFill>
                <a:latin typeface="Montserrat" pitchFamily="2" charset="77"/>
                <a:sym typeface="Calibri"/>
              </a:rPr>
              <a:t>een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fles</a:t>
            </a:r>
            <a:r>
              <a:rPr lang="en" sz="1600" dirty="0">
                <a:solidFill>
                  <a:schemeClr val="bg1"/>
                </a:solidFill>
                <a:latin typeface="Montserrat" pitchFamily="2" charset="77"/>
                <a:sym typeface="Calibri"/>
              </a:rPr>
              <a:t>?</a:t>
            </a:r>
          </a:p>
          <a:p>
            <a:pPr marL="139700" lvl="0" algn="l" rtl="0">
              <a:spcBef>
                <a:spcPts val="0"/>
              </a:spcBef>
              <a:spcAft>
                <a:spcPts val="0"/>
              </a:spcAft>
              <a:buSzPts val="1400"/>
            </a:pPr>
            <a:endParaRPr lang="en" sz="1600" dirty="0">
              <a:solidFill>
                <a:schemeClr val="bg1"/>
              </a:solidFill>
              <a:latin typeface="Montserrat" pitchFamily="2" charset="77"/>
              <a:sym typeface="Calibri"/>
            </a:endParaRPr>
          </a:p>
          <a:p>
            <a:pPr marL="482600" lvl="0" indent="-342900" algn="l" rtl="0">
              <a:spcBef>
                <a:spcPts val="0"/>
              </a:spcBef>
              <a:spcAft>
                <a:spcPts val="0"/>
              </a:spcAft>
              <a:buSzPts val="1400"/>
              <a:buFont typeface="+mj-lt"/>
              <a:buAutoNum type="arabicPeriod" startAt="2"/>
            </a:pPr>
            <a:r>
              <a:rPr lang="en" sz="1600" b="1" dirty="0" err="1">
                <a:solidFill>
                  <a:schemeClr val="bg1"/>
                </a:solidFill>
                <a:latin typeface="Montserrat" pitchFamily="2" charset="77"/>
                <a:sym typeface="Calibri"/>
              </a:rPr>
              <a:t>Fluitende</a:t>
            </a:r>
            <a:r>
              <a:rPr lang="en" sz="1600" b="1" dirty="0">
                <a:solidFill>
                  <a:schemeClr val="bg1"/>
                </a:solidFill>
                <a:latin typeface="Montserrat" pitchFamily="2" charset="77"/>
                <a:sym typeface="Calibri"/>
              </a:rPr>
              <a:t> </a:t>
            </a:r>
            <a:r>
              <a:rPr lang="en" sz="1600" b="1" dirty="0" err="1">
                <a:solidFill>
                  <a:schemeClr val="bg1"/>
                </a:solidFill>
                <a:latin typeface="Montserrat" pitchFamily="2" charset="77"/>
                <a:sym typeface="Calibri"/>
              </a:rPr>
              <a:t>flessen</a:t>
            </a:r>
            <a:r>
              <a:rPr lang="en" sz="1600" b="1" dirty="0">
                <a:solidFill>
                  <a:schemeClr val="bg1"/>
                </a:solidFill>
                <a:latin typeface="Montserrat" pitchFamily="2" charset="77"/>
                <a:sym typeface="Calibri"/>
              </a:rPr>
              <a:t>.</a:t>
            </a:r>
          </a:p>
          <a:p>
            <a:pPr marL="139700" lvl="0" algn="l" rtl="0">
              <a:spcBef>
                <a:spcPts val="0"/>
              </a:spcBef>
              <a:spcAft>
                <a:spcPts val="0"/>
              </a:spcAft>
              <a:buSzPts val="1400"/>
            </a:pPr>
            <a:r>
              <a:rPr lang="en" sz="1600" dirty="0">
                <a:solidFill>
                  <a:schemeClr val="bg1"/>
                </a:solidFill>
                <a:latin typeface="Montserrat" pitchFamily="2" charset="77"/>
                <a:sym typeface="Calibri"/>
              </a:rPr>
              <a:t>	In </a:t>
            </a:r>
            <a:r>
              <a:rPr lang="en" sz="1600" dirty="0" err="1">
                <a:solidFill>
                  <a:schemeClr val="bg1"/>
                </a:solidFill>
                <a:latin typeface="Montserrat" pitchFamily="2" charset="77"/>
                <a:sym typeface="Calibri"/>
              </a:rPr>
              <a:t>deze</a:t>
            </a:r>
            <a:r>
              <a:rPr lang="en" sz="1600" dirty="0">
                <a:solidFill>
                  <a:schemeClr val="bg1"/>
                </a:solidFill>
                <a:latin typeface="Montserrat" pitchFamily="2" charset="77"/>
                <a:sym typeface="Calibri"/>
              </a:rPr>
              <a:t> les </a:t>
            </a:r>
            <a:r>
              <a:rPr lang="en" sz="1600" dirty="0" err="1">
                <a:solidFill>
                  <a:schemeClr val="bg1"/>
                </a:solidFill>
                <a:latin typeface="Montserrat" pitchFamily="2" charset="77"/>
                <a:sym typeface="Calibri"/>
              </a:rPr>
              <a:t>leren</a:t>
            </a:r>
            <a:r>
              <a:rPr lang="en" sz="1600" dirty="0">
                <a:solidFill>
                  <a:schemeClr val="bg1"/>
                </a:solidFill>
                <a:latin typeface="Montserrat" pitchFamily="2" charset="77"/>
                <a:sym typeface="Calibri"/>
              </a:rPr>
              <a:t> de </a:t>
            </a:r>
            <a:r>
              <a:rPr lang="en" sz="1600" dirty="0" err="1">
                <a:solidFill>
                  <a:schemeClr val="bg1"/>
                </a:solidFill>
                <a:latin typeface="Montserrat" pitchFamily="2" charset="77"/>
                <a:sym typeface="Calibri"/>
              </a:rPr>
              <a:t>leerlingen</a:t>
            </a:r>
            <a:r>
              <a:rPr lang="en" sz="1600" dirty="0">
                <a:solidFill>
                  <a:schemeClr val="bg1"/>
                </a:solidFill>
                <a:latin typeface="Montserrat" pitchFamily="2" charset="77"/>
                <a:sym typeface="Calibri"/>
              </a:rPr>
              <a:t> hoe </a:t>
            </a:r>
            <a:r>
              <a:rPr lang="en" sz="1600" dirty="0" err="1">
                <a:solidFill>
                  <a:schemeClr val="bg1"/>
                </a:solidFill>
                <a:latin typeface="Montserrat" pitchFamily="2" charset="77"/>
                <a:sym typeface="Calibri"/>
              </a:rPr>
              <a:t>een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flessen-xylofoon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een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flessenorgel</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werken</a:t>
            </a:r>
            <a:r>
              <a:rPr lang="en" sz="1600" dirty="0">
                <a:solidFill>
                  <a:schemeClr val="bg1"/>
                </a:solidFill>
                <a:latin typeface="Montserrat" pitchFamily="2" charset="77"/>
                <a:sym typeface="Calibri"/>
              </a:rPr>
              <a:t>?</a:t>
            </a:r>
          </a:p>
          <a:p>
            <a:pPr marL="139700" lvl="0" algn="l" rtl="0">
              <a:spcBef>
                <a:spcPts val="0"/>
              </a:spcBef>
              <a:spcAft>
                <a:spcPts val="0"/>
              </a:spcAft>
              <a:buSzPts val="1400"/>
            </a:pPr>
            <a:endParaRPr sz="1600" dirty="0">
              <a:solidFill>
                <a:schemeClr val="bg1"/>
              </a:solidFill>
              <a:latin typeface="Montserrat" pitchFamily="2" charset="77"/>
              <a:sym typeface="Calibri"/>
            </a:endParaRPr>
          </a:p>
          <a:p>
            <a:pPr marL="482600" lvl="0" indent="-342900" algn="l" rtl="0">
              <a:spcBef>
                <a:spcPts val="0"/>
              </a:spcBef>
              <a:spcAft>
                <a:spcPts val="0"/>
              </a:spcAft>
              <a:buSzPts val="1400"/>
              <a:buFont typeface="+mj-lt"/>
              <a:buAutoNum type="arabicPeriod" startAt="3"/>
            </a:pPr>
            <a:r>
              <a:rPr lang="en" sz="1600" b="1" dirty="0" err="1">
                <a:solidFill>
                  <a:schemeClr val="bg1"/>
                </a:solidFill>
                <a:latin typeface="Montserrat" pitchFamily="2" charset="77"/>
                <a:sym typeface="Calibri"/>
              </a:rPr>
              <a:t>Blazende</a:t>
            </a:r>
            <a:r>
              <a:rPr lang="en" sz="1600" b="1" dirty="0">
                <a:solidFill>
                  <a:schemeClr val="bg1"/>
                </a:solidFill>
                <a:latin typeface="Montserrat" pitchFamily="2" charset="77"/>
                <a:sym typeface="Calibri"/>
              </a:rPr>
              <a:t> </a:t>
            </a:r>
            <a:r>
              <a:rPr lang="en" sz="1600" b="1" dirty="0" err="1">
                <a:solidFill>
                  <a:schemeClr val="bg1"/>
                </a:solidFill>
                <a:latin typeface="Montserrat" pitchFamily="2" charset="77"/>
                <a:sym typeface="Calibri"/>
              </a:rPr>
              <a:t>Ballonnen</a:t>
            </a:r>
            <a:r>
              <a:rPr lang="en" sz="1600" b="1" dirty="0">
                <a:solidFill>
                  <a:schemeClr val="bg1"/>
                </a:solidFill>
                <a:latin typeface="Montserrat" pitchFamily="2" charset="77"/>
                <a:sym typeface="Calibri"/>
              </a:rPr>
              <a:t>. </a:t>
            </a:r>
          </a:p>
          <a:p>
            <a:pPr marL="139700" lvl="0" algn="l" rtl="0">
              <a:spcBef>
                <a:spcPts val="0"/>
              </a:spcBef>
              <a:spcAft>
                <a:spcPts val="0"/>
              </a:spcAft>
              <a:buSzPts val="1400"/>
            </a:pPr>
            <a:r>
              <a:rPr lang="en" sz="1600" b="1" dirty="0">
                <a:solidFill>
                  <a:schemeClr val="bg1"/>
                </a:solidFill>
                <a:latin typeface="Montserrat" pitchFamily="2" charset="77"/>
                <a:sym typeface="Calibri"/>
              </a:rPr>
              <a:t>	</a:t>
            </a:r>
            <a:r>
              <a:rPr lang="en" sz="1600" dirty="0">
                <a:solidFill>
                  <a:schemeClr val="bg1"/>
                </a:solidFill>
                <a:latin typeface="Montserrat" pitchFamily="2" charset="77"/>
                <a:sym typeface="Calibri"/>
              </a:rPr>
              <a:t>In </a:t>
            </a:r>
            <a:r>
              <a:rPr lang="en" sz="1600" dirty="0" err="1">
                <a:solidFill>
                  <a:schemeClr val="bg1"/>
                </a:solidFill>
                <a:latin typeface="Montserrat" pitchFamily="2" charset="77"/>
                <a:sym typeface="Calibri"/>
              </a:rPr>
              <a:t>deze</a:t>
            </a:r>
            <a:r>
              <a:rPr lang="en" sz="1600" dirty="0">
                <a:solidFill>
                  <a:schemeClr val="bg1"/>
                </a:solidFill>
                <a:latin typeface="Montserrat" pitchFamily="2" charset="77"/>
                <a:sym typeface="Calibri"/>
              </a:rPr>
              <a:t> les </a:t>
            </a:r>
            <a:r>
              <a:rPr lang="en" sz="1600" dirty="0" err="1">
                <a:solidFill>
                  <a:schemeClr val="bg1"/>
                </a:solidFill>
                <a:latin typeface="Montserrat" pitchFamily="2" charset="77"/>
                <a:sym typeface="Calibri"/>
              </a:rPr>
              <a:t>maken</a:t>
            </a:r>
            <a:r>
              <a:rPr lang="en" sz="1600" dirty="0">
                <a:solidFill>
                  <a:schemeClr val="bg1"/>
                </a:solidFill>
                <a:latin typeface="Montserrat" pitchFamily="2" charset="77"/>
                <a:sym typeface="Calibri"/>
              </a:rPr>
              <a:t> de </a:t>
            </a:r>
            <a:r>
              <a:rPr lang="en" sz="1600" dirty="0" err="1">
                <a:solidFill>
                  <a:schemeClr val="bg1"/>
                </a:solidFill>
                <a:latin typeface="Montserrat" pitchFamily="2" charset="77"/>
                <a:sym typeface="Calibri"/>
              </a:rPr>
              <a:t>leerlingen</a:t>
            </a:r>
            <a:r>
              <a:rPr lang="en" sz="1600" dirty="0">
                <a:solidFill>
                  <a:schemeClr val="bg1"/>
                </a:solidFill>
                <a:latin typeface="Montserrat" pitchFamily="2" charset="77"/>
                <a:sym typeface="Calibri"/>
              </a:rPr>
              <a:t> van </a:t>
            </a:r>
            <a:r>
              <a:rPr lang="en" sz="1600" dirty="0" err="1">
                <a:solidFill>
                  <a:schemeClr val="bg1"/>
                </a:solidFill>
                <a:latin typeface="Montserrat" pitchFamily="2" charset="77"/>
                <a:sym typeface="Calibri"/>
              </a:rPr>
              <a:t>ballonnen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een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blaasinstrument</a:t>
            </a:r>
            <a:r>
              <a:rPr lang="en" sz="1600" dirty="0">
                <a:solidFill>
                  <a:schemeClr val="bg1"/>
                </a:solidFill>
                <a:latin typeface="Montserrat" pitchFamily="2" charset="77"/>
                <a:sym typeface="Calibri"/>
              </a:rPr>
              <a:t>.</a:t>
            </a:r>
          </a:p>
          <a:p>
            <a:pPr marL="139700" lvl="0" algn="l" rtl="0">
              <a:spcBef>
                <a:spcPts val="0"/>
              </a:spcBef>
              <a:spcAft>
                <a:spcPts val="0"/>
              </a:spcAft>
              <a:buSzPts val="1400"/>
            </a:pPr>
            <a:endParaRPr sz="1600" dirty="0">
              <a:solidFill>
                <a:schemeClr val="bg1"/>
              </a:solidFill>
              <a:latin typeface="Montserrat" pitchFamily="2" charset="77"/>
              <a:sym typeface="Calibri"/>
            </a:endParaRPr>
          </a:p>
          <a:p>
            <a:pPr marL="482600" lvl="0" indent="-342900" algn="l" rtl="0">
              <a:spcBef>
                <a:spcPts val="0"/>
              </a:spcBef>
              <a:spcAft>
                <a:spcPts val="0"/>
              </a:spcAft>
              <a:buSzPts val="1400"/>
              <a:buFont typeface="+mj-lt"/>
              <a:buAutoNum type="arabicPeriod" startAt="4"/>
            </a:pPr>
            <a:r>
              <a:rPr lang="en" sz="1600" b="1" dirty="0" err="1">
                <a:solidFill>
                  <a:schemeClr val="bg1"/>
                </a:solidFill>
                <a:latin typeface="Montserrat" pitchFamily="2" charset="77"/>
                <a:sym typeface="Calibri"/>
              </a:rPr>
              <a:t>Componeren</a:t>
            </a:r>
            <a:r>
              <a:rPr lang="en" sz="1600" b="1" dirty="0">
                <a:solidFill>
                  <a:schemeClr val="bg1"/>
                </a:solidFill>
                <a:latin typeface="Montserrat" pitchFamily="2" charset="77"/>
                <a:sym typeface="Calibri"/>
              </a:rPr>
              <a:t> </a:t>
            </a:r>
            <a:r>
              <a:rPr lang="en" sz="1600" b="1" dirty="0" err="1">
                <a:solidFill>
                  <a:schemeClr val="bg1"/>
                </a:solidFill>
                <a:latin typeface="Montserrat" pitchFamily="2" charset="77"/>
                <a:sym typeface="Calibri"/>
              </a:rPr>
              <a:t>en</a:t>
            </a:r>
            <a:r>
              <a:rPr lang="en" sz="1600" b="1" dirty="0">
                <a:solidFill>
                  <a:schemeClr val="bg1"/>
                </a:solidFill>
                <a:latin typeface="Montserrat" pitchFamily="2" charset="77"/>
                <a:sym typeface="Calibri"/>
              </a:rPr>
              <a:t> </a:t>
            </a:r>
            <a:r>
              <a:rPr lang="en" sz="1600" b="1" dirty="0" err="1">
                <a:solidFill>
                  <a:schemeClr val="bg1"/>
                </a:solidFill>
                <a:latin typeface="Montserrat" pitchFamily="2" charset="77"/>
                <a:sym typeface="Calibri"/>
              </a:rPr>
              <a:t>Presenteren</a:t>
            </a:r>
            <a:r>
              <a:rPr lang="en" sz="1600" b="1" dirty="0">
                <a:solidFill>
                  <a:schemeClr val="bg1"/>
                </a:solidFill>
                <a:latin typeface="Montserrat" pitchFamily="2" charset="77"/>
                <a:sym typeface="Calibri"/>
              </a:rPr>
              <a:t>.</a:t>
            </a:r>
          </a:p>
          <a:p>
            <a:pPr marL="139700" lvl="0" algn="l" rtl="0">
              <a:spcBef>
                <a:spcPts val="0"/>
              </a:spcBef>
              <a:spcAft>
                <a:spcPts val="0"/>
              </a:spcAft>
              <a:buSzPts val="1400"/>
            </a:pPr>
            <a:r>
              <a:rPr lang="en" sz="1600" dirty="0">
                <a:solidFill>
                  <a:schemeClr val="bg1"/>
                </a:solidFill>
                <a:latin typeface="Montserrat" pitchFamily="2" charset="77"/>
                <a:sym typeface="Calibri"/>
              </a:rPr>
              <a:t>	In </a:t>
            </a:r>
            <a:r>
              <a:rPr lang="en" sz="1600" dirty="0" err="1">
                <a:solidFill>
                  <a:schemeClr val="bg1"/>
                </a:solidFill>
                <a:latin typeface="Montserrat" pitchFamily="2" charset="77"/>
                <a:sym typeface="Calibri"/>
              </a:rPr>
              <a:t>deze</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laatste</a:t>
            </a:r>
            <a:r>
              <a:rPr lang="en" sz="1600" dirty="0">
                <a:solidFill>
                  <a:schemeClr val="bg1"/>
                </a:solidFill>
                <a:latin typeface="Montserrat" pitchFamily="2" charset="77"/>
                <a:sym typeface="Calibri"/>
              </a:rPr>
              <a:t> les </a:t>
            </a:r>
            <a:r>
              <a:rPr lang="en" sz="1600" dirty="0" err="1">
                <a:solidFill>
                  <a:schemeClr val="bg1"/>
                </a:solidFill>
                <a:latin typeface="Montserrat" pitchFamily="2" charset="77"/>
                <a:sym typeface="Calibri"/>
              </a:rPr>
              <a:t>maken</a:t>
            </a:r>
            <a:r>
              <a:rPr lang="en" sz="1600" dirty="0">
                <a:solidFill>
                  <a:schemeClr val="bg1"/>
                </a:solidFill>
                <a:latin typeface="Montserrat" pitchFamily="2" charset="77"/>
                <a:sym typeface="Calibri"/>
              </a:rPr>
              <a:t> de </a:t>
            </a:r>
            <a:r>
              <a:rPr lang="en" sz="1600" dirty="0" err="1">
                <a:solidFill>
                  <a:schemeClr val="bg1"/>
                </a:solidFill>
                <a:latin typeface="Montserrat" pitchFamily="2" charset="77"/>
                <a:sym typeface="Calibri"/>
              </a:rPr>
              <a:t>leerlingen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een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muziekverhaal</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en</a:t>
            </a:r>
            <a:r>
              <a:rPr lang="en" sz="1600" dirty="0">
                <a:solidFill>
                  <a:schemeClr val="bg1"/>
                </a:solidFill>
                <a:latin typeface="Montserrat" pitchFamily="2" charset="77"/>
                <a:sym typeface="Calibri"/>
              </a:rPr>
              <a:t> </a:t>
            </a:r>
            <a:r>
              <a:rPr lang="en" sz="1600" dirty="0" err="1">
                <a:solidFill>
                  <a:schemeClr val="bg1"/>
                </a:solidFill>
                <a:latin typeface="Montserrat" pitchFamily="2" charset="77"/>
                <a:sym typeface="Calibri"/>
              </a:rPr>
              <a:t>componeren</a:t>
            </a:r>
            <a:r>
              <a:rPr lang="en" sz="1600" dirty="0">
                <a:solidFill>
                  <a:schemeClr val="bg1"/>
                </a:solidFill>
                <a:latin typeface="Montserrat" pitchFamily="2" charset="77"/>
                <a:sym typeface="Calibri"/>
              </a:rPr>
              <a:t> ze </a:t>
            </a:r>
            <a:r>
              <a:rPr lang="en" sz="1600" dirty="0" err="1">
                <a:solidFill>
                  <a:schemeClr val="bg1"/>
                </a:solidFill>
                <a:latin typeface="Montserrat" pitchFamily="2" charset="77"/>
                <a:sym typeface="Calibri"/>
              </a:rPr>
              <a:t>hun</a:t>
            </a:r>
            <a:r>
              <a:rPr lang="en" sz="1600" dirty="0">
                <a:solidFill>
                  <a:schemeClr val="bg1"/>
                </a:solidFill>
                <a:latin typeface="Montserrat" pitchFamily="2" charset="77"/>
                <a:sym typeface="Calibri"/>
              </a:rPr>
              <a:t> eigen </a:t>
            </a:r>
            <a:r>
              <a:rPr lang="en" sz="1600" dirty="0" err="1">
                <a:solidFill>
                  <a:schemeClr val="bg1"/>
                </a:solidFill>
                <a:latin typeface="Montserrat" pitchFamily="2" charset="77"/>
                <a:sym typeface="Calibri"/>
              </a:rPr>
              <a:t>muziek</a:t>
            </a:r>
            <a:r>
              <a:rPr lang="en" sz="1600" dirty="0">
                <a:solidFill>
                  <a:schemeClr val="bg1"/>
                </a:solidFill>
                <a:latin typeface="Montserrat" pitchFamily="2" charset="77"/>
                <a:sym typeface="Calibri"/>
              </a:rPr>
              <a:t>.</a:t>
            </a:r>
            <a:endParaRPr sz="1600" dirty="0">
              <a:solidFill>
                <a:schemeClr val="bg1"/>
              </a:solidFill>
              <a:latin typeface="Montserrat" pitchFamily="2" charset="77"/>
              <a:sym typeface="Calibri"/>
            </a:endParaRPr>
          </a:p>
        </p:txBody>
      </p:sp>
      <p:pic>
        <p:nvPicPr>
          <p:cNvPr id="2" name="Google Shape;91;p5">
            <a:extLst>
              <a:ext uri="{FF2B5EF4-FFF2-40B4-BE49-F238E27FC236}">
                <a16:creationId xmlns:a16="http://schemas.microsoft.com/office/drawing/2014/main" id="{0B2CB108-DE54-636E-0DFA-7288BFD66FBE}"/>
              </a:ext>
            </a:extLst>
          </p:cNvPr>
          <p:cNvPicPr preferRelativeResize="0"/>
          <p:nvPr/>
        </p:nvPicPr>
        <p:blipFill rotWithShape="1">
          <a:blip r:embed="rId7">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extLst>
      <p:ext uri="{BB962C8B-B14F-4D97-AF65-F5344CB8AC3E}">
        <p14:creationId xmlns:p14="http://schemas.microsoft.com/office/powerpoint/2010/main" val="1815336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593558" y="648655"/>
            <a:ext cx="7024461" cy="5459897"/>
          </a:xfrm>
        </p:spPr>
        <p:txBody>
          <a:bodyPr>
            <a:normAutofit/>
          </a:bodyPr>
          <a:lstStyle/>
          <a:p>
            <a:pPr marL="0" indent="0">
              <a:spcBef>
                <a:spcPts val="0"/>
              </a:spcBef>
              <a:buNone/>
            </a:pPr>
            <a:r>
              <a:rPr lang="nl-NL" sz="1800" b="1" dirty="0">
                <a:solidFill>
                  <a:schemeClr val="bg1"/>
                </a:solidFill>
                <a:latin typeface="Montserrat" pitchFamily="2" charset="77"/>
              </a:rPr>
              <a:t>Planning.</a:t>
            </a:r>
          </a:p>
          <a:p>
            <a:pPr>
              <a:spcBef>
                <a:spcPts val="0"/>
              </a:spcBef>
              <a:buAutoNum type="arabicPeriod"/>
            </a:pPr>
            <a:endParaRPr lang="nl-NL" sz="1600" dirty="0">
              <a:solidFill>
                <a:schemeClr val="bg1"/>
              </a:solidFill>
              <a:latin typeface="Montserrat" pitchFamily="2" charset="77"/>
            </a:endParaRPr>
          </a:p>
          <a:p>
            <a:pPr marL="0" indent="0">
              <a:spcBef>
                <a:spcPts val="0"/>
              </a:spcBef>
              <a:buNone/>
            </a:pPr>
            <a:r>
              <a:rPr lang="nl-NL" sz="1600" dirty="0">
                <a:solidFill>
                  <a:schemeClr val="bg1"/>
                </a:solidFill>
                <a:latin typeface="Montserrat" pitchFamily="2" charset="77"/>
              </a:rPr>
              <a:t>	Tijd	Lesdelen / lesactiviteiten</a:t>
            </a:r>
          </a:p>
          <a:p>
            <a:pPr>
              <a:spcBef>
                <a:spcPts val="0"/>
              </a:spcBef>
              <a:buAutoNum type="arabicPeriod"/>
            </a:pPr>
            <a:endParaRPr lang="nl-NL" sz="1600" dirty="0">
              <a:solidFill>
                <a:schemeClr val="bg1"/>
              </a:solidFill>
              <a:latin typeface="Montserrat" pitchFamily="2" charset="77"/>
            </a:endParaRPr>
          </a:p>
          <a:p>
            <a:pPr>
              <a:spcBef>
                <a:spcPts val="0"/>
              </a:spcBef>
              <a:buAutoNum type="arabicPeriod"/>
            </a:pPr>
            <a:r>
              <a:rPr lang="nl-NL" sz="1600" dirty="0">
                <a:solidFill>
                  <a:schemeClr val="bg1"/>
                </a:solidFill>
                <a:latin typeface="Montserrat" pitchFamily="2" charset="77"/>
              </a:rPr>
              <a:t>5’	Introductie: Blazende ballonnen.</a:t>
            </a:r>
          </a:p>
          <a:p>
            <a:pPr>
              <a:spcBef>
                <a:spcPts val="0"/>
              </a:spcBef>
              <a:buAutoNum type="arabicPeriod"/>
            </a:pPr>
            <a:r>
              <a:rPr lang="nl-NL" sz="1600" dirty="0">
                <a:solidFill>
                  <a:schemeClr val="bg1"/>
                </a:solidFill>
                <a:latin typeface="Montserrat" pitchFamily="2" charset="77"/>
              </a:rPr>
              <a:t>5’	Regels.</a:t>
            </a:r>
          </a:p>
          <a:p>
            <a:pPr>
              <a:spcBef>
                <a:spcPts val="0"/>
              </a:spcBef>
              <a:buAutoNum type="arabicPeriod"/>
            </a:pPr>
            <a:r>
              <a:rPr lang="nl-NL" sz="1600" dirty="0">
                <a:solidFill>
                  <a:schemeClr val="bg1"/>
                </a:solidFill>
                <a:latin typeface="Montserrat" pitchFamily="2" charset="77"/>
              </a:rPr>
              <a:t>10’	Video: Andrew </a:t>
            </a:r>
            <a:r>
              <a:rPr lang="nl-NL" sz="1600" dirty="0" err="1">
                <a:solidFill>
                  <a:schemeClr val="bg1"/>
                </a:solidFill>
                <a:latin typeface="Montserrat" pitchFamily="2" charset="77"/>
              </a:rPr>
              <a:t>Huang</a:t>
            </a:r>
            <a:r>
              <a:rPr lang="nl-NL" sz="1600" dirty="0">
                <a:solidFill>
                  <a:schemeClr val="bg1"/>
                </a:solidFill>
                <a:latin typeface="Montserrat" pitchFamily="2" charset="77"/>
              </a:rPr>
              <a:t> speelt 99 Rode ballonnen op een 		ballon.</a:t>
            </a:r>
          </a:p>
          <a:p>
            <a:pPr>
              <a:spcBef>
                <a:spcPts val="0"/>
              </a:spcBef>
              <a:buAutoNum type="arabicPeriod"/>
            </a:pPr>
            <a:r>
              <a:rPr lang="nl-NL" sz="1600" dirty="0">
                <a:solidFill>
                  <a:schemeClr val="bg1"/>
                </a:solidFill>
                <a:latin typeface="Montserrat" pitchFamily="2" charset="77"/>
              </a:rPr>
              <a:t>20’	Maak een ballonblazer.</a:t>
            </a:r>
          </a:p>
          <a:p>
            <a:pPr>
              <a:spcBef>
                <a:spcPts val="0"/>
              </a:spcBef>
              <a:buAutoNum type="arabicPeriod"/>
            </a:pPr>
            <a:r>
              <a:rPr lang="nl-NL" sz="1600" dirty="0">
                <a:solidFill>
                  <a:schemeClr val="bg1"/>
                </a:solidFill>
                <a:latin typeface="Montserrat" pitchFamily="2" charset="77"/>
              </a:rPr>
              <a:t>15’	Toonladders maken met de ballonblazers.</a:t>
            </a:r>
          </a:p>
          <a:p>
            <a:pPr>
              <a:spcBef>
                <a:spcPts val="0"/>
              </a:spcBef>
              <a:buAutoNum type="arabicPeriod"/>
            </a:pPr>
            <a:r>
              <a:rPr lang="nl-NL" sz="1600" dirty="0">
                <a:solidFill>
                  <a:schemeClr val="bg1"/>
                </a:solidFill>
                <a:latin typeface="Montserrat" pitchFamily="2" charset="77"/>
              </a:rPr>
              <a:t>5’	Afsluiting: Wat hebben de leerlingen ontdekt</a:t>
            </a:r>
          </a:p>
          <a:p>
            <a:pPr>
              <a:spcBef>
                <a:spcPts val="0"/>
              </a:spcBef>
              <a:buAutoNum type="arabicPeriod"/>
            </a:pPr>
            <a:endParaRPr lang="nl-NL" sz="1600" dirty="0">
              <a:solidFill>
                <a:schemeClr val="bg1"/>
              </a:solidFill>
              <a:latin typeface="Montserrat" pitchFamily="2" charset="77"/>
            </a:endParaRPr>
          </a:p>
          <a:p>
            <a:pPr>
              <a:spcBef>
                <a:spcPts val="0"/>
              </a:spcBef>
              <a:buAutoNum type="arabicPeriod"/>
            </a:pPr>
            <a:endParaRPr lang="nl-NL" sz="1400" dirty="0"/>
          </a:p>
          <a:p>
            <a:pPr marL="0" indent="0">
              <a:buNone/>
            </a:pPr>
            <a:endParaRPr lang="nl-NL" sz="1600" dirty="0"/>
          </a:p>
        </p:txBody>
      </p:sp>
      <p:pic>
        <p:nvPicPr>
          <p:cNvPr id="1025" name="Afbeelding 17">
            <a:extLst>
              <a:ext uri="{FF2B5EF4-FFF2-40B4-BE49-F238E27FC236}">
                <a16:creationId xmlns:a16="http://schemas.microsoft.com/office/drawing/2014/main" id="{ECD0BD9F-D6E8-6D31-0414-BF815AE94061}"/>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6096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91;p5">
            <a:extLst>
              <a:ext uri="{FF2B5EF4-FFF2-40B4-BE49-F238E27FC236}">
                <a16:creationId xmlns:a16="http://schemas.microsoft.com/office/drawing/2014/main" id="{400E5021-BFCD-F7A1-B790-700D0609406B}"/>
              </a:ext>
            </a:extLst>
          </p:cNvPr>
          <p:cNvPicPr preferRelativeResize="0"/>
          <p:nvPr/>
        </p:nvPicPr>
        <p:blipFill rotWithShape="1">
          <a:blip r:embed="rId6">
            <a:alphaModFix amt="35000"/>
            <a:duotone>
              <a:schemeClr val="accent3">
                <a:shade val="45000"/>
                <a:satMod val="135000"/>
              </a:schemeClr>
              <a:prstClr val="white"/>
            </a:duotone>
          </a:blip>
          <a:srcRect/>
          <a:stretch/>
        </p:blipFill>
        <p:spPr>
          <a:xfrm>
            <a:off x="8562585" y="165009"/>
            <a:ext cx="354501" cy="354501"/>
          </a:xfrm>
          <a:prstGeom prst="rect">
            <a:avLst/>
          </a:prstGeom>
          <a:noFill/>
          <a:ln>
            <a:noFill/>
          </a:ln>
        </p:spPr>
      </p:pic>
    </p:spTree>
    <p:extLst>
      <p:ext uri="{BB962C8B-B14F-4D97-AF65-F5344CB8AC3E}">
        <p14:creationId xmlns:p14="http://schemas.microsoft.com/office/powerpoint/2010/main" val="39369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541381" y="557389"/>
            <a:ext cx="7428638" cy="5459897"/>
          </a:xfrm>
        </p:spPr>
        <p:txBody>
          <a:bodyPr>
            <a:normAutofit/>
          </a:bodyPr>
          <a:lstStyle/>
          <a:p>
            <a:pPr marL="0" indent="0">
              <a:buNone/>
            </a:pPr>
            <a:r>
              <a:rPr lang="nl-NL" sz="1800" b="1" dirty="0">
                <a:solidFill>
                  <a:schemeClr val="bg1"/>
                </a:solidFill>
                <a:effectLst/>
                <a:latin typeface="Montserrat" pitchFamily="2" charset="77"/>
                <a:ea typeface="MS Mincho" panose="02020609040205080304" pitchFamily="49" charset="-128"/>
                <a:cs typeface="Calibri" panose="020F0502020204030204" pitchFamily="34" charset="0"/>
              </a:rPr>
              <a:t>Introductie Blazende ballonnen </a:t>
            </a: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(5 min).</a:t>
            </a:r>
            <a:endParaRPr lang="nl-NL" sz="18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0" indent="0">
              <a:buNone/>
            </a:pPr>
            <a:endParaRPr lang="nl-NL" sz="1600" dirty="0">
              <a:solidFill>
                <a:schemeClr val="bg1"/>
              </a:solidFill>
              <a:latin typeface="Montserrat" pitchFamily="2" charset="77"/>
              <a:ea typeface="MS Mincho" panose="02020609040205080304" pitchFamily="49" charset="-128"/>
              <a:cs typeface="Calibri" panose="020F0502020204030204" pitchFamily="34" charset="0"/>
            </a:endParaRPr>
          </a:p>
          <a:p>
            <a:pPr marL="0" indent="0">
              <a:buNone/>
            </a:pP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Vandaag gaan we verder met </a:t>
            </a:r>
            <a:r>
              <a:rPr lang="nl-NL" sz="1600" dirty="0" err="1">
                <a:solidFill>
                  <a:schemeClr val="bg1"/>
                </a:solidFill>
                <a:effectLst/>
                <a:latin typeface="Montserrat" pitchFamily="2" charset="77"/>
                <a:ea typeface="MS Mincho" panose="02020609040205080304" pitchFamily="49" charset="-128"/>
                <a:cs typeface="Calibri" panose="020F0502020204030204" pitchFamily="34" charset="0"/>
              </a:rPr>
              <a:t>Soundlab</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 School.   </a:t>
            </a:r>
            <a:b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b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Wat hebben de leerlingen vorige week gedaan met de flessen?</a:t>
            </a:r>
            <a:b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b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Kinderen mogen antwoorden, de docent laat nog zien hoe je hoge en lage tonen kunt maken met een grote en kleine fles en met water.</a:t>
            </a:r>
            <a:r>
              <a:rPr lang="nl-NL" sz="1600" dirty="0">
                <a:solidFill>
                  <a:schemeClr val="bg1"/>
                </a:solidFill>
                <a:latin typeface="Montserrat" pitchFamily="2" charset="77"/>
              </a:rPr>
              <a:t>	</a:t>
            </a:r>
            <a:r>
              <a:rPr lang="nl-NL" sz="1600" dirty="0">
                <a:solidFill>
                  <a:schemeClr val="bg1"/>
                </a:solidFill>
              </a:rPr>
              <a:t>	 </a:t>
            </a:r>
          </a:p>
          <a:p>
            <a:pPr marL="0" indent="0">
              <a:buNone/>
            </a:pPr>
            <a:endParaRPr lang="nl-NL" sz="1600" dirty="0"/>
          </a:p>
          <a:p>
            <a:pPr marL="0" indent="0">
              <a:buNone/>
            </a:pPr>
            <a:r>
              <a:rPr lang="nl-NL" sz="1600" dirty="0"/>
              <a:t>								</a:t>
            </a:r>
          </a:p>
          <a:p>
            <a:pPr marL="0" indent="0">
              <a:buNone/>
            </a:pPr>
            <a:endParaRPr lang="nl-NL" sz="1600" dirty="0"/>
          </a:p>
          <a:p>
            <a:pPr marL="342900" indent="-342900">
              <a:buAutoNum type="arabicPeriod"/>
            </a:pPr>
            <a:endParaRPr lang="nl-NL" sz="1600" dirty="0"/>
          </a:p>
          <a:p>
            <a:pPr marL="0" indent="0">
              <a:buNone/>
            </a:pPr>
            <a:endParaRPr lang="nl-NL" sz="1600" dirty="0"/>
          </a:p>
        </p:txBody>
      </p:sp>
      <p:pic>
        <p:nvPicPr>
          <p:cNvPr id="4" name="Google Shape;91;p5">
            <a:extLst>
              <a:ext uri="{FF2B5EF4-FFF2-40B4-BE49-F238E27FC236}">
                <a16:creationId xmlns:a16="http://schemas.microsoft.com/office/drawing/2014/main" id="{A43223EA-4F53-52A9-35B3-6731BFC2843F}"/>
              </a:ext>
            </a:extLst>
          </p:cNvPr>
          <p:cNvPicPr preferRelativeResize="0"/>
          <p:nvPr/>
        </p:nvPicPr>
        <p:blipFill rotWithShape="1">
          <a:blip r:embed="rId6">
            <a:alphaModFix amt="35000"/>
            <a:duotone>
              <a:schemeClr val="accent3">
                <a:shade val="45000"/>
                <a:satMod val="135000"/>
              </a:schemeClr>
              <a:prstClr val="white"/>
            </a:duotone>
          </a:blip>
          <a:srcRect/>
          <a:stretch/>
        </p:blipFill>
        <p:spPr>
          <a:xfrm>
            <a:off x="8562585" y="165009"/>
            <a:ext cx="354501" cy="354501"/>
          </a:xfrm>
          <a:prstGeom prst="rect">
            <a:avLst/>
          </a:prstGeom>
          <a:noFill/>
          <a:ln>
            <a:noFill/>
          </a:ln>
        </p:spPr>
      </p:pic>
    </p:spTree>
    <p:extLst>
      <p:ext uri="{BB962C8B-B14F-4D97-AF65-F5344CB8AC3E}">
        <p14:creationId xmlns:p14="http://schemas.microsoft.com/office/powerpoint/2010/main" val="2062083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3"/>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4"/>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5"/>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6"/>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504869" y="229151"/>
            <a:ext cx="7639131" cy="5459897"/>
          </a:xfrm>
        </p:spPr>
        <p:txBody>
          <a:bodyPr>
            <a:normAutofit/>
          </a:bodyPr>
          <a:lstStyle/>
          <a:p>
            <a:pPr marL="0" indent="0">
              <a:spcBef>
                <a:spcPts val="0"/>
              </a:spcBef>
              <a:buNone/>
            </a:pPr>
            <a:endParaRPr lang="nl-NL" sz="1800" b="1" dirty="0">
              <a:solidFill>
                <a:schemeClr val="bg1"/>
              </a:solidFill>
              <a:effectLst/>
              <a:latin typeface="Montserrat" pitchFamily="2" charset="77"/>
            </a:endParaRPr>
          </a:p>
          <a:p>
            <a:pPr marL="0" indent="0">
              <a:spcBef>
                <a:spcPts val="0"/>
              </a:spcBef>
              <a:buNone/>
            </a:pPr>
            <a:r>
              <a:rPr lang="nl-NL" sz="1800" b="1" dirty="0">
                <a:solidFill>
                  <a:schemeClr val="bg1"/>
                </a:solidFill>
                <a:effectLst/>
                <a:latin typeface="Montserrat" pitchFamily="2" charset="77"/>
              </a:rPr>
              <a:t>Video: Popliedjes naspelen met rare muziekinstrumenten? </a:t>
            </a:r>
          </a:p>
          <a:p>
            <a:pPr marL="0" indent="0">
              <a:spcBef>
                <a:spcPts val="0"/>
              </a:spcBef>
              <a:buNone/>
            </a:pPr>
            <a:r>
              <a:rPr lang="nl-NL" sz="1800" b="1" dirty="0">
                <a:solidFill>
                  <a:schemeClr val="bg1"/>
                </a:solidFill>
                <a:effectLst/>
                <a:latin typeface="Montserrat" pitchFamily="2" charset="77"/>
              </a:rPr>
              <a:t>(10 minuten) </a:t>
            </a:r>
          </a:p>
          <a:p>
            <a:pPr marL="0" indent="0">
              <a:buNone/>
            </a:pPr>
            <a:endParaRPr lang="nl-NL" sz="1600" dirty="0">
              <a:solidFill>
                <a:schemeClr val="bg1"/>
              </a:solidFill>
              <a:effectLst/>
              <a:latin typeface="Montserrat" pitchFamily="2" charset="77"/>
            </a:endParaRPr>
          </a:p>
          <a:p>
            <a:pPr marL="0" indent="0">
              <a:buNone/>
            </a:pPr>
            <a:r>
              <a:rPr lang="nl-NL" sz="1600" dirty="0">
                <a:solidFill>
                  <a:schemeClr val="bg1"/>
                </a:solidFill>
                <a:effectLst/>
                <a:latin typeface="Montserrat" pitchFamily="2" charset="77"/>
              </a:rPr>
              <a:t>Andrew </a:t>
            </a:r>
            <a:r>
              <a:rPr lang="nl-NL" sz="1600" dirty="0" err="1">
                <a:solidFill>
                  <a:schemeClr val="bg1"/>
                </a:solidFill>
                <a:effectLst/>
                <a:latin typeface="Montserrat" pitchFamily="2" charset="77"/>
              </a:rPr>
              <a:t>Huang</a:t>
            </a:r>
            <a:r>
              <a:rPr lang="nl-NL" sz="1600" dirty="0">
                <a:solidFill>
                  <a:schemeClr val="bg1"/>
                </a:solidFill>
                <a:effectLst/>
                <a:latin typeface="Montserrat" pitchFamily="2" charset="77"/>
              </a:rPr>
              <a:t> komt uit Canada. Hij zoekt de gekste geluiden en produceert daarmee gekke muziekvideo’s. Hij speelt ook bekende popliedjes na met geluiden afkomstig van allerlei voorwerpen. Hier speelt hij met behulp van ballonnen een liedje na van de Duitse zangeres Nena.</a:t>
            </a:r>
          </a:p>
          <a:p>
            <a:pPr marL="0" indent="0">
              <a:buNone/>
            </a:pPr>
            <a:r>
              <a:rPr lang="en-US" sz="1600" u="sng"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https://youtu.be/aZND9dApFKU</a:t>
            </a:r>
            <a:endParaRPr lang="nl-NL" sz="1600" dirty="0">
              <a:solidFill>
                <a:schemeClr val="bg1"/>
              </a:solidFill>
              <a:effectLst/>
              <a:latin typeface="Montserrat" pitchFamily="2" charset="77"/>
            </a:endParaRPr>
          </a:p>
          <a:p>
            <a:pPr marL="0" indent="0">
              <a:buNone/>
            </a:pPr>
            <a:r>
              <a:rPr lang="en-US" sz="1600" dirty="0" err="1">
                <a:solidFill>
                  <a:schemeClr val="bg1"/>
                </a:solidFill>
                <a:effectLst/>
                <a:latin typeface="Montserrat" pitchFamily="2" charset="77"/>
              </a:rPr>
              <a:t>Gepubliceerd</a:t>
            </a:r>
            <a:r>
              <a:rPr lang="en-US" sz="1600" dirty="0">
                <a:solidFill>
                  <a:schemeClr val="bg1"/>
                </a:solidFill>
                <a:effectLst/>
                <a:latin typeface="Montserrat" pitchFamily="2" charset="77"/>
              </a:rPr>
              <a:t> op </a:t>
            </a:r>
            <a:r>
              <a:rPr lang="en-US" sz="1600" dirty="0" err="1">
                <a:solidFill>
                  <a:schemeClr val="bg1"/>
                </a:solidFill>
                <a:effectLst/>
                <a:latin typeface="Montserrat" pitchFamily="2" charset="77"/>
              </a:rPr>
              <a:t>Youtube</a:t>
            </a:r>
            <a:r>
              <a:rPr lang="en-US" sz="1600" dirty="0">
                <a:solidFill>
                  <a:schemeClr val="bg1"/>
                </a:solidFill>
                <a:effectLst/>
                <a:latin typeface="Montserrat" pitchFamily="2" charset="77"/>
              </a:rPr>
              <a:t> door </a:t>
            </a:r>
          </a:p>
          <a:p>
            <a:pPr marL="0" indent="0">
              <a:buNone/>
            </a:pPr>
            <a:r>
              <a:rPr lang="en-US" sz="1600" dirty="0">
                <a:solidFill>
                  <a:schemeClr val="bg1"/>
                </a:solidFill>
                <a:effectLst/>
                <a:latin typeface="Montserrat" pitchFamily="2" charset="77"/>
              </a:rPr>
              <a:t>ANDREW HUANG: </a:t>
            </a:r>
          </a:p>
          <a:p>
            <a:pPr marL="0" indent="0">
              <a:buNone/>
            </a:pPr>
            <a:r>
              <a:rPr lang="en-US" sz="1600" dirty="0">
                <a:solidFill>
                  <a:schemeClr val="bg1"/>
                </a:solidFill>
                <a:effectLst/>
                <a:latin typeface="Montserrat" pitchFamily="2" charset="77"/>
              </a:rPr>
              <a:t>“99 Red Balloons - played with red balloons”. </a:t>
            </a:r>
            <a:endParaRPr lang="nl-NL" sz="1600" dirty="0">
              <a:solidFill>
                <a:schemeClr val="bg1"/>
              </a:solidFill>
              <a:latin typeface="Montserrat" pitchFamily="2" charset="77"/>
            </a:endParaRPr>
          </a:p>
          <a:p>
            <a:pPr marL="0" indent="0">
              <a:spcBef>
                <a:spcPts val="0"/>
              </a:spcBef>
              <a:buNone/>
            </a:pPr>
            <a:endParaRPr lang="nl-NL" sz="1600" dirty="0">
              <a:solidFill>
                <a:schemeClr val="bg1"/>
              </a:solidFill>
              <a:latin typeface="Montserrat" pitchFamily="2" charset="77"/>
            </a:endParaRPr>
          </a:p>
        </p:txBody>
      </p:sp>
      <p:sp>
        <p:nvSpPr>
          <p:cNvPr id="22" name="Rechthoek 21">
            <a:extLst>
              <a:ext uri="{FF2B5EF4-FFF2-40B4-BE49-F238E27FC236}">
                <a16:creationId xmlns:a16="http://schemas.microsoft.com/office/drawing/2014/main" id="{E1B966C7-5435-C6E4-0E34-80ABDE9EFFF2}"/>
              </a:ext>
            </a:extLst>
          </p:cNvPr>
          <p:cNvSpPr/>
          <p:nvPr/>
        </p:nvSpPr>
        <p:spPr>
          <a:xfrm>
            <a:off x="6152571" y="2762228"/>
            <a:ext cx="2376759" cy="14739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Onlinemedia 13" descr="99 Red Balloons - played with red balloons.">
            <a:hlinkClick r:id="" action="ppaction://media"/>
            <a:extLst>
              <a:ext uri="{FF2B5EF4-FFF2-40B4-BE49-F238E27FC236}">
                <a16:creationId xmlns:a16="http://schemas.microsoft.com/office/drawing/2014/main" id="{5502E523-86AF-56F8-550F-AB543465D4A6}"/>
              </a:ext>
            </a:extLst>
          </p:cNvPr>
          <p:cNvPicPr>
            <a:picLocks noRot="1" noChangeAspect="1"/>
          </p:cNvPicPr>
          <p:nvPr>
            <a:videoFile r:link="rId1"/>
          </p:nvPr>
        </p:nvPicPr>
        <p:blipFill>
          <a:blip r:embed="rId8"/>
          <a:stretch>
            <a:fillRect/>
          </a:stretch>
        </p:blipFill>
        <p:spPr>
          <a:xfrm>
            <a:off x="6287693" y="2899598"/>
            <a:ext cx="2130116" cy="1203516"/>
          </a:xfrm>
          <a:prstGeom prst="rect">
            <a:avLst/>
          </a:prstGeom>
        </p:spPr>
      </p:pic>
      <p:pic>
        <p:nvPicPr>
          <p:cNvPr id="4" name="Google Shape;82;p5" descr="oog Pictogram">
            <a:extLst>
              <a:ext uri="{FF2B5EF4-FFF2-40B4-BE49-F238E27FC236}">
                <a16:creationId xmlns:a16="http://schemas.microsoft.com/office/drawing/2014/main" id="{2E27E48F-F8E2-02D1-C8C7-0E0C17323272}"/>
              </a:ext>
            </a:extLst>
          </p:cNvPr>
          <p:cNvPicPr preferRelativeResize="0"/>
          <p:nvPr/>
        </p:nvPicPr>
        <p:blipFill rotWithShape="1">
          <a:blip r:embed="rId9">
            <a:alphaModFix/>
            <a:duotone>
              <a:schemeClr val="accent3">
                <a:shade val="45000"/>
                <a:satMod val="135000"/>
              </a:schemeClr>
              <a:prstClr val="white"/>
            </a:duotone>
          </a:blip>
          <a:srcRect/>
          <a:stretch/>
        </p:blipFill>
        <p:spPr>
          <a:xfrm>
            <a:off x="8647791" y="73007"/>
            <a:ext cx="426804" cy="328126"/>
          </a:xfrm>
          <a:prstGeom prst="rect">
            <a:avLst/>
          </a:prstGeom>
          <a:noFill/>
          <a:ln>
            <a:noFill/>
          </a:ln>
        </p:spPr>
      </p:pic>
      <p:pic>
        <p:nvPicPr>
          <p:cNvPr id="6" name="Google Shape;85;p5" descr="Oor Vectoren, Illustraties En Clipart - 123RF">
            <a:extLst>
              <a:ext uri="{FF2B5EF4-FFF2-40B4-BE49-F238E27FC236}">
                <a16:creationId xmlns:a16="http://schemas.microsoft.com/office/drawing/2014/main" id="{F383C323-33D0-B5D4-150A-60DA934D6FD0}"/>
              </a:ext>
            </a:extLst>
          </p:cNvPr>
          <p:cNvPicPr preferRelativeResize="0"/>
          <p:nvPr/>
        </p:nvPicPr>
        <p:blipFill rotWithShape="1">
          <a:blip r:embed="rId10">
            <a:alphaModFix amt="20000"/>
            <a:duotone>
              <a:schemeClr val="accent3">
                <a:shade val="45000"/>
                <a:satMod val="135000"/>
              </a:schemeClr>
              <a:prstClr val="white"/>
            </a:duotone>
          </a:blip>
          <a:srcRect/>
          <a:stretch/>
        </p:blipFill>
        <p:spPr>
          <a:xfrm>
            <a:off x="8093234" y="-7378"/>
            <a:ext cx="598911" cy="461665"/>
          </a:xfrm>
          <a:prstGeom prst="rect">
            <a:avLst/>
          </a:prstGeom>
          <a:noFill/>
          <a:ln>
            <a:noFill/>
          </a:ln>
        </p:spPr>
      </p:pic>
      <p:pic>
        <p:nvPicPr>
          <p:cNvPr id="7" name="Google Shape;89;p5">
            <a:extLst>
              <a:ext uri="{FF2B5EF4-FFF2-40B4-BE49-F238E27FC236}">
                <a16:creationId xmlns:a16="http://schemas.microsoft.com/office/drawing/2014/main" id="{C7874769-CD2C-028E-8E1D-465618F0D273}"/>
              </a:ext>
            </a:extLst>
          </p:cNvPr>
          <p:cNvPicPr preferRelativeResize="0"/>
          <p:nvPr/>
        </p:nvPicPr>
        <p:blipFill rotWithShape="1">
          <a:blip r:embed="rId11">
            <a:alphaModFix/>
            <a:duotone>
              <a:schemeClr val="accent3">
                <a:shade val="45000"/>
                <a:satMod val="135000"/>
              </a:schemeClr>
              <a:prstClr val="white"/>
            </a:duotone>
          </a:blip>
          <a:srcRect/>
          <a:stretch/>
        </p:blipFill>
        <p:spPr>
          <a:xfrm>
            <a:off x="7788434" y="24229"/>
            <a:ext cx="367086" cy="376904"/>
          </a:xfrm>
          <a:prstGeom prst="rect">
            <a:avLst/>
          </a:prstGeom>
          <a:noFill/>
          <a:ln>
            <a:noFill/>
          </a:ln>
        </p:spPr>
      </p:pic>
    </p:spTree>
    <p:extLst>
      <p:ext uri="{BB962C8B-B14F-4D97-AF65-F5344CB8AC3E}">
        <p14:creationId xmlns:p14="http://schemas.microsoft.com/office/powerpoint/2010/main" val="294213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504869" y="557389"/>
            <a:ext cx="7639131" cy="5459897"/>
          </a:xfrm>
        </p:spPr>
        <p:txBody>
          <a:bodyPr>
            <a:normAutofit/>
          </a:bodyPr>
          <a:lstStyle/>
          <a:p>
            <a:pPr marL="0" indent="0">
              <a:buNone/>
            </a:pPr>
            <a:r>
              <a:rPr lang="nl-NL" sz="1800" b="1" dirty="0">
                <a:solidFill>
                  <a:schemeClr val="bg1"/>
                </a:solidFill>
                <a:effectLst/>
                <a:latin typeface="Montserrat" pitchFamily="2" charset="77"/>
                <a:ea typeface="MS Mincho" panose="02020609040205080304" pitchFamily="49" charset="-128"/>
                <a:cs typeface="Calibri" panose="020F0502020204030204" pitchFamily="34" charset="0"/>
              </a:rPr>
              <a:t>Stel de leerlingen de volgende vragen:</a:t>
            </a:r>
          </a:p>
          <a:p>
            <a:endParaRPr lang="nl-NL" sz="1600" dirty="0">
              <a:solidFill>
                <a:schemeClr val="bg1"/>
              </a:solidFill>
              <a:latin typeface="Montserrat" pitchFamily="2" charset="77"/>
              <a:ea typeface="MS Mincho" panose="02020609040205080304" pitchFamily="49" charset="-128"/>
              <a:cs typeface="Calibri" panose="020F0502020204030204" pitchFamily="34" charset="0"/>
            </a:endParaRPr>
          </a:p>
          <a:p>
            <a:r>
              <a:rPr lang="nl-NL" sz="1600" dirty="0">
                <a:solidFill>
                  <a:schemeClr val="bg1"/>
                </a:solidFill>
                <a:latin typeface="Montserrat" pitchFamily="2" charset="77"/>
                <a:ea typeface="MS Mincho" panose="02020609040205080304" pitchFamily="49" charset="-128"/>
                <a:cs typeface="Calibri" panose="020F0502020204030204" pitchFamily="34" charset="0"/>
              </a:rPr>
              <a:t>W</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at vonden jullie van de video?</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Wat  gebruikte Andrew </a:t>
            </a:r>
            <a:r>
              <a:rPr lang="nl-NL" sz="1600" dirty="0" err="1">
                <a:solidFill>
                  <a:schemeClr val="bg1"/>
                </a:solidFill>
                <a:effectLst/>
                <a:latin typeface="Montserrat" pitchFamily="2" charset="77"/>
                <a:ea typeface="MS Mincho" panose="02020609040205080304" pitchFamily="49" charset="-128"/>
                <a:cs typeface="Calibri" panose="020F0502020204030204" pitchFamily="34" charset="0"/>
              </a:rPr>
              <a:t>Huang</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 als muziekinstrument?</a:t>
            </a: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Waar zou het liedje over gaan?</a:t>
            </a:r>
            <a:r>
              <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rPr>
              <a:t> An</a:t>
            </a:r>
            <a:r>
              <a:rPr lang="nl-NL" sz="1600" dirty="0">
                <a:solidFill>
                  <a:schemeClr val="bg1"/>
                </a:solidFill>
                <a:latin typeface="Montserrat" pitchFamily="2" charset="77"/>
                <a:ea typeface="MS Mincho" panose="02020609040205080304" pitchFamily="49" charset="-128"/>
                <a:cs typeface="Times New Roman" panose="02020603050405020304" pitchFamily="18" charset="0"/>
              </a:rPr>
              <a:t>twoord: [</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rode luchtballonnen]</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Hoe maakte hij de geluiden met de ballon?</a:t>
            </a:r>
            <a:r>
              <a:rPr lang="nl-NL" sz="1600" dirty="0">
                <a:solidFill>
                  <a:schemeClr val="bg1"/>
                </a:solidFill>
                <a:latin typeface="Montserrat" pitchFamily="2" charset="77"/>
                <a:ea typeface="MS Mincho" panose="02020609040205080304" pitchFamily="49" charset="-128"/>
                <a:cs typeface="Times New Roman" panose="02020603050405020304" pitchFamily="18" charset="0"/>
              </a:rPr>
              <a:t> </a:t>
            </a:r>
            <a:r>
              <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rPr>
              <a:t>An</a:t>
            </a:r>
            <a:r>
              <a:rPr lang="nl-NL" sz="1600" dirty="0">
                <a:solidFill>
                  <a:schemeClr val="bg1"/>
                </a:solidFill>
                <a:latin typeface="Montserrat" pitchFamily="2" charset="77"/>
                <a:ea typeface="MS Mincho" panose="02020609040205080304" pitchFamily="49" charset="-128"/>
                <a:cs typeface="Times New Roman" panose="02020603050405020304" pitchFamily="18" charset="0"/>
              </a:rPr>
              <a:t>twoord: </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[Blazen, snaar, vegen, slaan, trillend tuitje, wrijven]</a:t>
            </a:r>
            <a:b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b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Hoe zou hij dit liedje hebben gemaakt?</a:t>
            </a:r>
            <a:r>
              <a:rPr lang="nl-NL" sz="1600" dirty="0">
                <a:solidFill>
                  <a:schemeClr val="bg1"/>
                </a:solidFill>
                <a:latin typeface="Montserrat" pitchFamily="2" charset="77"/>
                <a:ea typeface="MS Mincho" panose="02020609040205080304" pitchFamily="49" charset="-128"/>
                <a:cs typeface="Times New Roman" panose="02020603050405020304" pitchFamily="18" charset="0"/>
              </a:rPr>
              <a:t> Antwoord: </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[losse geluiden opnemen met microfoon, geluiden in de computer zetten, componeren een liedje met de geluiden in de computer, maak er een video bij, …]</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0" indent="0">
              <a:spcBef>
                <a:spcPts val="0"/>
              </a:spcBef>
              <a:buNone/>
            </a:pPr>
            <a:r>
              <a:rPr lang="nl-NL" sz="1600" dirty="0">
                <a:solidFill>
                  <a:schemeClr val="bg1"/>
                </a:solidFill>
                <a:latin typeface="Montserrat" pitchFamily="2" charset="77"/>
              </a:rPr>
              <a:t>		</a:t>
            </a:r>
            <a:r>
              <a:rPr lang="nl-NL" sz="1400" dirty="0"/>
              <a:t>	</a:t>
            </a:r>
            <a:r>
              <a:rPr lang="nl-NL" sz="1400" dirty="0">
                <a:solidFill>
                  <a:srgbClr val="FF0000"/>
                </a:solidFill>
              </a:rPr>
              <a:t> </a:t>
            </a:r>
            <a:endParaRPr lang="nl-NL" sz="1400" dirty="0"/>
          </a:p>
          <a:p>
            <a:pPr marL="0" indent="0">
              <a:spcBef>
                <a:spcPts val="0"/>
              </a:spcBef>
              <a:buNone/>
            </a:pPr>
            <a:endParaRPr lang="nl-NL" sz="1600" dirty="0"/>
          </a:p>
          <a:p>
            <a:pPr marL="0" indent="0">
              <a:spcBef>
                <a:spcPts val="0"/>
              </a:spcBef>
              <a:buNone/>
            </a:pPr>
            <a:r>
              <a:rPr lang="nl-NL" sz="1600" dirty="0"/>
              <a:t>								</a:t>
            </a:r>
          </a:p>
          <a:p>
            <a:pPr marL="0" indent="0">
              <a:spcBef>
                <a:spcPts val="0"/>
              </a:spcBef>
              <a:buNone/>
            </a:pPr>
            <a:endParaRPr lang="nl-NL" sz="1600" dirty="0"/>
          </a:p>
          <a:p>
            <a:pPr marL="342900" indent="-342900">
              <a:spcBef>
                <a:spcPts val="0"/>
              </a:spcBef>
              <a:buAutoNum type="arabicPeriod"/>
            </a:pPr>
            <a:endParaRPr lang="nl-NL" sz="1600" dirty="0"/>
          </a:p>
          <a:p>
            <a:pPr marL="0" indent="0">
              <a:buNone/>
            </a:pPr>
            <a:endParaRPr lang="nl-NL" sz="1600" dirty="0"/>
          </a:p>
        </p:txBody>
      </p:sp>
      <p:pic>
        <p:nvPicPr>
          <p:cNvPr id="4" name="Google Shape;90;p5">
            <a:extLst>
              <a:ext uri="{FF2B5EF4-FFF2-40B4-BE49-F238E27FC236}">
                <a16:creationId xmlns:a16="http://schemas.microsoft.com/office/drawing/2014/main" id="{92468F08-3444-6DA6-7A44-A8EF4FB4673B}"/>
              </a:ext>
            </a:extLst>
          </p:cNvPr>
          <p:cNvPicPr preferRelativeResize="0"/>
          <p:nvPr/>
        </p:nvPicPr>
        <p:blipFill rotWithShape="1">
          <a:blip r:embed="rId6">
            <a:alphaModFix amt="35000"/>
            <a:duotone>
              <a:schemeClr val="accent3">
                <a:shade val="45000"/>
                <a:satMod val="135000"/>
              </a:schemeClr>
              <a:prstClr val="white"/>
            </a:duotone>
          </a:blip>
          <a:srcRect l="20393" r="16741"/>
          <a:stretch/>
        </p:blipFill>
        <p:spPr>
          <a:xfrm>
            <a:off x="8606535" y="116210"/>
            <a:ext cx="423613" cy="378830"/>
          </a:xfrm>
          <a:prstGeom prst="rect">
            <a:avLst/>
          </a:prstGeom>
          <a:noFill/>
          <a:ln>
            <a:noFill/>
          </a:ln>
        </p:spPr>
      </p:pic>
    </p:spTree>
    <p:extLst>
      <p:ext uri="{BB962C8B-B14F-4D97-AF65-F5344CB8AC3E}">
        <p14:creationId xmlns:p14="http://schemas.microsoft.com/office/powerpoint/2010/main" val="1420764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514784" y="557389"/>
            <a:ext cx="7428638" cy="5459897"/>
          </a:xfrm>
        </p:spPr>
        <p:txBody>
          <a:bodyPr>
            <a:normAutofit/>
          </a:bodyPr>
          <a:lstStyle/>
          <a:p>
            <a:pPr marL="0" indent="0">
              <a:spcBef>
                <a:spcPts val="0"/>
              </a:spcBef>
              <a:buNone/>
            </a:pPr>
            <a:r>
              <a:rPr lang="nl-NL" sz="1800" b="1" dirty="0">
                <a:solidFill>
                  <a:schemeClr val="bg1"/>
                </a:solidFill>
                <a:latin typeface="Montserrat" pitchFamily="2" charset="77"/>
              </a:rPr>
              <a:t>Ballonblazer maken </a:t>
            </a:r>
            <a:r>
              <a:rPr lang="nl-NL" sz="1800" dirty="0">
                <a:solidFill>
                  <a:schemeClr val="bg1"/>
                </a:solidFill>
                <a:latin typeface="Montserrat" pitchFamily="2" charset="77"/>
              </a:rPr>
              <a:t>(20 minuten).</a:t>
            </a:r>
          </a:p>
          <a:p>
            <a:pPr marL="0" indent="0">
              <a:spcBef>
                <a:spcPts val="0"/>
              </a:spcBef>
              <a:buNone/>
            </a:pPr>
            <a:endParaRPr lang="nl-NL" sz="1600" dirty="0">
              <a:solidFill>
                <a:schemeClr val="bg1"/>
              </a:solidFill>
              <a:latin typeface="Montserrat" pitchFamily="2" charset="77"/>
            </a:endParaRPr>
          </a:p>
          <a:p>
            <a:pPr marL="0" indent="0">
              <a:spcBef>
                <a:spcPts val="0"/>
              </a:spcBef>
              <a:buNone/>
            </a:pPr>
            <a:r>
              <a:rPr lang="nl-NL" sz="1600" dirty="0">
                <a:solidFill>
                  <a:schemeClr val="bg1"/>
                </a:solidFill>
                <a:latin typeface="Montserrat" pitchFamily="2" charset="77"/>
              </a:rPr>
              <a:t>Deel de werkbladen uit om een ballonblazer te maken. Leg het werkblad uit. Als de ballonblazer klaar is, dan ga je ballonblazer extra mooi maken met gekleurd papier en viltstiften.</a:t>
            </a:r>
          </a:p>
          <a:p>
            <a:pPr marL="0" indent="0">
              <a:spcBef>
                <a:spcPts val="0"/>
              </a:spcBef>
              <a:buNone/>
            </a:pPr>
            <a:endParaRPr lang="nl-NL" sz="1600" dirty="0">
              <a:solidFill>
                <a:schemeClr val="bg1"/>
              </a:solidFill>
              <a:latin typeface="Montserrat" pitchFamily="2" charset="77"/>
            </a:endParaRPr>
          </a:p>
          <a:p>
            <a:pPr marL="0" indent="0">
              <a:spcBef>
                <a:spcPts val="0"/>
              </a:spcBef>
              <a:buNone/>
            </a:pPr>
            <a:r>
              <a:rPr lang="nl-NL" sz="1600" dirty="0">
                <a:solidFill>
                  <a:schemeClr val="bg1"/>
                </a:solidFill>
                <a:latin typeface="Montserrat" pitchFamily="2" charset="77"/>
              </a:rPr>
              <a:t>	</a:t>
            </a:r>
            <a:r>
              <a:rPr lang="nl-NL" sz="1400" dirty="0"/>
              <a:t>			</a:t>
            </a:r>
            <a:r>
              <a:rPr lang="nl-NL" sz="1400" dirty="0">
                <a:solidFill>
                  <a:srgbClr val="FF0000"/>
                </a:solidFill>
              </a:rPr>
              <a:t> </a:t>
            </a:r>
            <a:endParaRPr lang="nl-NL" sz="1400" dirty="0"/>
          </a:p>
          <a:p>
            <a:pPr marL="0" indent="0">
              <a:buNone/>
            </a:pPr>
            <a:endParaRPr lang="nl-NL" sz="1600" dirty="0"/>
          </a:p>
          <a:p>
            <a:pPr marL="0" indent="0">
              <a:buNone/>
            </a:pPr>
            <a:r>
              <a:rPr lang="nl-NL" sz="1600" dirty="0"/>
              <a:t>								</a:t>
            </a:r>
          </a:p>
          <a:p>
            <a:pPr marL="0" indent="0">
              <a:buNone/>
            </a:pPr>
            <a:endParaRPr lang="nl-NL" sz="1600" dirty="0"/>
          </a:p>
          <a:p>
            <a:pPr marL="342900" indent="-342900">
              <a:buAutoNum type="arabicPeriod"/>
            </a:pPr>
            <a:endParaRPr lang="nl-NL" sz="1600" dirty="0"/>
          </a:p>
          <a:p>
            <a:pPr marL="0" indent="0">
              <a:buNone/>
            </a:pPr>
            <a:endParaRPr lang="nl-NL" sz="1600" dirty="0"/>
          </a:p>
        </p:txBody>
      </p:sp>
      <p:pic>
        <p:nvPicPr>
          <p:cNvPr id="4" name="Google Shape;81;p5" descr="licht, lamp Pictogram">
            <a:extLst>
              <a:ext uri="{FF2B5EF4-FFF2-40B4-BE49-F238E27FC236}">
                <a16:creationId xmlns:a16="http://schemas.microsoft.com/office/drawing/2014/main" id="{4A4A60DE-7C15-B46C-28C1-BFBDBFC58375}"/>
              </a:ext>
            </a:extLst>
          </p:cNvPr>
          <p:cNvPicPr preferRelativeResize="0"/>
          <p:nvPr/>
        </p:nvPicPr>
        <p:blipFill rotWithShape="1">
          <a:blip r:embed="rId6">
            <a:alphaModFix/>
            <a:duotone>
              <a:schemeClr val="accent3">
                <a:shade val="45000"/>
                <a:satMod val="135000"/>
              </a:schemeClr>
              <a:prstClr val="white"/>
            </a:duotone>
          </a:blip>
          <a:srcRect/>
          <a:stretch/>
        </p:blipFill>
        <p:spPr>
          <a:xfrm>
            <a:off x="8307948" y="24789"/>
            <a:ext cx="416874" cy="342735"/>
          </a:xfrm>
          <a:prstGeom prst="rect">
            <a:avLst/>
          </a:prstGeom>
          <a:noFill/>
          <a:ln>
            <a:noFill/>
          </a:ln>
        </p:spPr>
      </p:pic>
      <p:pic>
        <p:nvPicPr>
          <p:cNvPr id="6" name="Google Shape;83;p5" descr="Zoek met loep schets | Gratis Iconen">
            <a:extLst>
              <a:ext uri="{FF2B5EF4-FFF2-40B4-BE49-F238E27FC236}">
                <a16:creationId xmlns:a16="http://schemas.microsoft.com/office/drawing/2014/main" id="{23CD7262-8D58-C7A8-CDC2-27D3BCBD541C}"/>
              </a:ext>
            </a:extLst>
          </p:cNvPr>
          <p:cNvPicPr preferRelativeResize="0"/>
          <p:nvPr/>
        </p:nvPicPr>
        <p:blipFill rotWithShape="1">
          <a:blip r:embed="rId7">
            <a:alphaModFix/>
            <a:duotone>
              <a:schemeClr val="accent3">
                <a:shade val="45000"/>
                <a:satMod val="135000"/>
              </a:schemeClr>
              <a:prstClr val="white"/>
            </a:duotone>
          </a:blip>
          <a:srcRect/>
          <a:stretch/>
        </p:blipFill>
        <p:spPr>
          <a:xfrm>
            <a:off x="8006306" y="63269"/>
            <a:ext cx="301642" cy="317648"/>
          </a:xfrm>
          <a:prstGeom prst="rect">
            <a:avLst/>
          </a:prstGeom>
          <a:noFill/>
          <a:ln>
            <a:noFill/>
          </a:ln>
        </p:spPr>
      </p:pic>
      <p:pic>
        <p:nvPicPr>
          <p:cNvPr id="7" name="Google Shape;84;p5" descr="Gereedschap | Gratis Iconen">
            <a:extLst>
              <a:ext uri="{FF2B5EF4-FFF2-40B4-BE49-F238E27FC236}">
                <a16:creationId xmlns:a16="http://schemas.microsoft.com/office/drawing/2014/main" id="{0A28CEFE-58D2-CD4E-3F46-2B54B6D7DE32}"/>
              </a:ext>
            </a:extLst>
          </p:cNvPr>
          <p:cNvPicPr preferRelativeResize="0"/>
          <p:nvPr/>
        </p:nvPicPr>
        <p:blipFill rotWithShape="1">
          <a:blip r:embed="rId8">
            <a:alphaModFix/>
            <a:duotone>
              <a:schemeClr val="accent3">
                <a:shade val="45000"/>
                <a:satMod val="135000"/>
              </a:schemeClr>
              <a:prstClr val="white"/>
            </a:duotone>
          </a:blip>
          <a:srcRect/>
          <a:stretch/>
        </p:blipFill>
        <p:spPr>
          <a:xfrm>
            <a:off x="8748464" y="108165"/>
            <a:ext cx="296705" cy="240392"/>
          </a:xfrm>
          <a:prstGeom prst="rect">
            <a:avLst/>
          </a:prstGeom>
          <a:noFill/>
          <a:ln>
            <a:noFill/>
          </a:ln>
        </p:spPr>
      </p:pic>
    </p:spTree>
    <p:extLst>
      <p:ext uri="{BB962C8B-B14F-4D97-AF65-F5344CB8AC3E}">
        <p14:creationId xmlns:p14="http://schemas.microsoft.com/office/powerpoint/2010/main" val="3580253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29686"/>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22054" y="247632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408120" y="723419"/>
            <a:ext cx="7562119" cy="5459897"/>
          </a:xfrm>
        </p:spPr>
        <p:txBody>
          <a:bodyPr>
            <a:normAutofit/>
          </a:bodyPr>
          <a:lstStyle/>
          <a:p>
            <a:pPr marL="0" indent="0">
              <a:spcBef>
                <a:spcPts val="0"/>
              </a:spcBef>
              <a:buNone/>
            </a:pPr>
            <a:r>
              <a:rPr lang="nl-NL" sz="1400" dirty="0"/>
              <a:t>		</a:t>
            </a:r>
            <a:r>
              <a:rPr lang="nl-NL" sz="1400" dirty="0">
                <a:solidFill>
                  <a:srgbClr val="FF0000"/>
                </a:solidFill>
              </a:rPr>
              <a:t> </a:t>
            </a:r>
            <a:endParaRPr lang="nl-NL" sz="1400" dirty="0"/>
          </a:p>
          <a:p>
            <a:pPr marL="0" indent="0">
              <a:buNone/>
            </a:pPr>
            <a:endParaRPr lang="nl-NL" sz="1600" dirty="0"/>
          </a:p>
          <a:p>
            <a:pPr marL="0" indent="0">
              <a:buNone/>
            </a:pPr>
            <a:r>
              <a:rPr lang="nl-NL" sz="1600" dirty="0"/>
              <a:t>								</a:t>
            </a:r>
          </a:p>
          <a:p>
            <a:pPr marL="0" indent="0">
              <a:buNone/>
            </a:pPr>
            <a:endParaRPr lang="nl-NL" sz="1600" dirty="0"/>
          </a:p>
          <a:p>
            <a:pPr marL="342900" indent="-342900">
              <a:buAutoNum type="arabicPeriod"/>
            </a:pPr>
            <a:endParaRPr lang="nl-NL" sz="1600" dirty="0"/>
          </a:p>
          <a:p>
            <a:pPr marL="0" indent="0">
              <a:buNone/>
            </a:pPr>
            <a:endParaRPr lang="nl-NL" sz="1600" dirty="0"/>
          </a:p>
        </p:txBody>
      </p:sp>
      <p:sp>
        <p:nvSpPr>
          <p:cNvPr id="21" name="Tekstvak 20">
            <a:extLst>
              <a:ext uri="{FF2B5EF4-FFF2-40B4-BE49-F238E27FC236}">
                <a16:creationId xmlns:a16="http://schemas.microsoft.com/office/drawing/2014/main" id="{78589EEC-CAC1-B2BB-17C6-89FD24325555}"/>
              </a:ext>
            </a:extLst>
          </p:cNvPr>
          <p:cNvSpPr txBox="1"/>
          <p:nvPr/>
        </p:nvSpPr>
        <p:spPr>
          <a:xfrm>
            <a:off x="2539291" y="209550"/>
            <a:ext cx="3312368" cy="3354765"/>
          </a:xfrm>
          <a:prstGeom prst="rect">
            <a:avLst/>
          </a:prstGeom>
          <a:noFill/>
        </p:spPr>
        <p:txBody>
          <a:bodyPr wrap="square" rtlCol="0">
            <a:spAutoFit/>
          </a:bodyPr>
          <a:lstStyle/>
          <a:p>
            <a:r>
              <a:rPr lang="nl-NL" sz="1800" b="1" dirty="0">
                <a:solidFill>
                  <a:schemeClr val="bg1"/>
                </a:solidFill>
                <a:effectLst/>
                <a:latin typeface="Montserrat" pitchFamily="2" charset="77"/>
                <a:ea typeface="MS Mincho" panose="02020609040205080304" pitchFamily="49" charset="-128"/>
                <a:cs typeface="Times New Roman" panose="02020603050405020304" pitchFamily="18" charset="0"/>
              </a:rPr>
              <a:t>Maak een ballonblazer!</a:t>
            </a: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Fluiten met een ballon:</a:t>
            </a:r>
          </a:p>
          <a:p>
            <a:pPr marL="342900" indent="-342900">
              <a:buFont typeface="+mj-lt"/>
              <a:buAutoNum type="arabicPeriod"/>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Fluiten op het tuitje:</a:t>
            </a: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b="1" dirty="0">
              <a:solidFill>
                <a:schemeClr val="bg1"/>
              </a:solidFill>
              <a:latin typeface="Montserrat" pitchFamily="2" charset="77"/>
            </a:endParaRPr>
          </a:p>
        </p:txBody>
      </p:sp>
      <p:sp>
        <p:nvSpPr>
          <p:cNvPr id="11" name="Rechthoek 10">
            <a:extLst>
              <a:ext uri="{FF2B5EF4-FFF2-40B4-BE49-F238E27FC236}">
                <a16:creationId xmlns:a16="http://schemas.microsoft.com/office/drawing/2014/main" id="{9F815AC8-B3D2-B312-407B-FA23EA1F7139}"/>
              </a:ext>
            </a:extLst>
          </p:cNvPr>
          <p:cNvSpPr/>
          <p:nvPr/>
        </p:nvSpPr>
        <p:spPr>
          <a:xfrm>
            <a:off x="5364087" y="646378"/>
            <a:ext cx="3568023" cy="18931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Google Shape;81;p5" descr="licht, lamp Pictogram">
            <a:extLst>
              <a:ext uri="{FF2B5EF4-FFF2-40B4-BE49-F238E27FC236}">
                <a16:creationId xmlns:a16="http://schemas.microsoft.com/office/drawing/2014/main" id="{E32EC8EC-8E03-973E-CFBD-138F3F239596}"/>
              </a:ext>
            </a:extLst>
          </p:cNvPr>
          <p:cNvPicPr preferRelativeResize="0"/>
          <p:nvPr/>
        </p:nvPicPr>
        <p:blipFill rotWithShape="1">
          <a:blip r:embed="rId6">
            <a:alphaModFix/>
            <a:duotone>
              <a:schemeClr val="accent3">
                <a:shade val="45000"/>
                <a:satMod val="135000"/>
              </a:schemeClr>
              <a:prstClr val="white"/>
            </a:duotone>
          </a:blip>
          <a:srcRect/>
          <a:stretch/>
        </p:blipFill>
        <p:spPr>
          <a:xfrm>
            <a:off x="8307948" y="24789"/>
            <a:ext cx="416874" cy="342735"/>
          </a:xfrm>
          <a:prstGeom prst="rect">
            <a:avLst/>
          </a:prstGeom>
          <a:noFill/>
          <a:ln>
            <a:noFill/>
          </a:ln>
        </p:spPr>
      </p:pic>
      <p:pic>
        <p:nvPicPr>
          <p:cNvPr id="6" name="Google Shape;83;p5" descr="Zoek met loep schets | Gratis Iconen">
            <a:extLst>
              <a:ext uri="{FF2B5EF4-FFF2-40B4-BE49-F238E27FC236}">
                <a16:creationId xmlns:a16="http://schemas.microsoft.com/office/drawing/2014/main" id="{F0B59DED-EA05-7885-832C-60E62B4AF25C}"/>
              </a:ext>
            </a:extLst>
          </p:cNvPr>
          <p:cNvPicPr preferRelativeResize="0"/>
          <p:nvPr/>
        </p:nvPicPr>
        <p:blipFill rotWithShape="1">
          <a:blip r:embed="rId7">
            <a:alphaModFix/>
            <a:duotone>
              <a:schemeClr val="accent3">
                <a:shade val="45000"/>
                <a:satMod val="135000"/>
              </a:schemeClr>
              <a:prstClr val="white"/>
            </a:duotone>
          </a:blip>
          <a:srcRect/>
          <a:stretch/>
        </p:blipFill>
        <p:spPr>
          <a:xfrm>
            <a:off x="8006306" y="63269"/>
            <a:ext cx="301642" cy="317648"/>
          </a:xfrm>
          <a:prstGeom prst="rect">
            <a:avLst/>
          </a:prstGeom>
          <a:noFill/>
          <a:ln>
            <a:noFill/>
          </a:ln>
        </p:spPr>
      </p:pic>
      <p:pic>
        <p:nvPicPr>
          <p:cNvPr id="7" name="Google Shape;84;p5" descr="Gereedschap | Gratis Iconen">
            <a:extLst>
              <a:ext uri="{FF2B5EF4-FFF2-40B4-BE49-F238E27FC236}">
                <a16:creationId xmlns:a16="http://schemas.microsoft.com/office/drawing/2014/main" id="{A8355A5A-6AB3-E1AA-32E5-2034F1BBC4E9}"/>
              </a:ext>
            </a:extLst>
          </p:cNvPr>
          <p:cNvPicPr preferRelativeResize="0"/>
          <p:nvPr/>
        </p:nvPicPr>
        <p:blipFill rotWithShape="1">
          <a:blip r:embed="rId8">
            <a:alphaModFix/>
            <a:duotone>
              <a:schemeClr val="accent3">
                <a:shade val="45000"/>
                <a:satMod val="135000"/>
              </a:schemeClr>
              <a:prstClr val="white"/>
            </a:duotone>
          </a:blip>
          <a:srcRect/>
          <a:stretch/>
        </p:blipFill>
        <p:spPr>
          <a:xfrm>
            <a:off x="8748464" y="108165"/>
            <a:ext cx="296705" cy="240392"/>
          </a:xfrm>
          <a:prstGeom prst="rect">
            <a:avLst/>
          </a:prstGeom>
          <a:noFill/>
          <a:ln>
            <a:noFill/>
          </a:ln>
        </p:spPr>
      </p:pic>
      <p:pic>
        <p:nvPicPr>
          <p:cNvPr id="22" name="Afbeelding 21">
            <a:extLst>
              <a:ext uri="{FF2B5EF4-FFF2-40B4-BE49-F238E27FC236}">
                <a16:creationId xmlns:a16="http://schemas.microsoft.com/office/drawing/2014/main" id="{44DF5741-3E1B-145E-5783-1C639AE11FD1}"/>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521767" y="725168"/>
            <a:ext cx="1277936" cy="1701742"/>
          </a:xfrm>
          <a:prstGeom prst="rect">
            <a:avLst/>
          </a:prstGeom>
        </p:spPr>
      </p:pic>
      <p:pic>
        <p:nvPicPr>
          <p:cNvPr id="16" name="Afbeelding 15">
            <a:extLst>
              <a:ext uri="{FF2B5EF4-FFF2-40B4-BE49-F238E27FC236}">
                <a16:creationId xmlns:a16="http://schemas.microsoft.com/office/drawing/2014/main" id="{924840A6-9C3A-1F58-FA37-7E7C8EF832CD}"/>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r="13819"/>
          <a:stretch/>
        </p:blipFill>
        <p:spPr bwMode="auto">
          <a:xfrm>
            <a:off x="5482269" y="725167"/>
            <a:ext cx="1898015" cy="1679575"/>
          </a:xfrm>
          <a:prstGeom prst="rect">
            <a:avLst/>
          </a:prstGeom>
          <a:ln>
            <a:noFill/>
          </a:ln>
          <a:extLst>
            <a:ext uri="{53640926-AAD7-44D8-BBD7-CCE9431645EC}">
              <a14:shadowObscured xmlns:a14="http://schemas.microsoft.com/office/drawing/2010/main"/>
            </a:ext>
          </a:extLst>
        </p:spPr>
      </p:pic>
      <p:sp>
        <p:nvSpPr>
          <p:cNvPr id="12" name="Rechthoek 11">
            <a:extLst>
              <a:ext uri="{FF2B5EF4-FFF2-40B4-BE49-F238E27FC236}">
                <a16:creationId xmlns:a16="http://schemas.microsoft.com/office/drawing/2014/main" id="{E8D7DAEC-44E3-F181-0C1B-3B8B59179339}"/>
              </a:ext>
            </a:extLst>
          </p:cNvPr>
          <p:cNvSpPr/>
          <p:nvPr/>
        </p:nvSpPr>
        <p:spPr>
          <a:xfrm>
            <a:off x="5364087" y="2627133"/>
            <a:ext cx="3568023" cy="17199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43BCC3B5-9C86-0000-3EBF-8FAD573522A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09147" y="2717898"/>
            <a:ext cx="1871138" cy="1560958"/>
          </a:xfrm>
          <a:prstGeom prst="rect">
            <a:avLst/>
          </a:prstGeom>
        </p:spPr>
      </p:pic>
      <p:pic>
        <p:nvPicPr>
          <p:cNvPr id="24" name="Afbeelding 23">
            <a:extLst>
              <a:ext uri="{FF2B5EF4-FFF2-40B4-BE49-F238E27FC236}">
                <a16:creationId xmlns:a16="http://schemas.microsoft.com/office/drawing/2014/main" id="{50390330-DABF-D862-8310-9159EEC228A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13767" y="2725820"/>
            <a:ext cx="1279318" cy="1553036"/>
          </a:xfrm>
          <a:prstGeom prst="rect">
            <a:avLst/>
          </a:prstGeom>
        </p:spPr>
      </p:pic>
    </p:spTree>
    <p:extLst>
      <p:ext uri="{BB962C8B-B14F-4D97-AF65-F5344CB8AC3E}">
        <p14:creationId xmlns:p14="http://schemas.microsoft.com/office/powerpoint/2010/main" val="1423863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29686"/>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22054" y="247632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408120" y="723419"/>
            <a:ext cx="7562119" cy="5459897"/>
          </a:xfrm>
        </p:spPr>
        <p:txBody>
          <a:bodyPr>
            <a:normAutofit/>
          </a:bodyPr>
          <a:lstStyle/>
          <a:p>
            <a:pPr marL="0" indent="0">
              <a:spcBef>
                <a:spcPts val="0"/>
              </a:spcBef>
              <a:buNone/>
            </a:pPr>
            <a:r>
              <a:rPr lang="nl-NL" sz="1400" dirty="0"/>
              <a:t>		</a:t>
            </a:r>
            <a:r>
              <a:rPr lang="nl-NL" sz="1400" dirty="0">
                <a:solidFill>
                  <a:srgbClr val="FF0000"/>
                </a:solidFill>
              </a:rPr>
              <a:t> </a:t>
            </a:r>
            <a:endParaRPr lang="nl-NL" sz="1400" dirty="0"/>
          </a:p>
          <a:p>
            <a:pPr marL="0" indent="0">
              <a:buNone/>
            </a:pPr>
            <a:endParaRPr lang="nl-NL" sz="1600" dirty="0"/>
          </a:p>
          <a:p>
            <a:pPr marL="0" indent="0">
              <a:buNone/>
            </a:pPr>
            <a:r>
              <a:rPr lang="nl-NL" sz="1600" dirty="0"/>
              <a:t>								</a:t>
            </a:r>
          </a:p>
          <a:p>
            <a:pPr marL="0" indent="0">
              <a:buNone/>
            </a:pPr>
            <a:endParaRPr lang="nl-NL" sz="1600" dirty="0"/>
          </a:p>
          <a:p>
            <a:pPr marL="342900" indent="-342900">
              <a:buAutoNum type="arabicPeriod"/>
            </a:pPr>
            <a:endParaRPr lang="nl-NL" sz="1600" dirty="0"/>
          </a:p>
          <a:p>
            <a:pPr marL="0" indent="0">
              <a:buNone/>
            </a:pPr>
            <a:endParaRPr lang="nl-NL" sz="1600" dirty="0"/>
          </a:p>
        </p:txBody>
      </p:sp>
      <p:sp>
        <p:nvSpPr>
          <p:cNvPr id="21" name="Tekstvak 20">
            <a:extLst>
              <a:ext uri="{FF2B5EF4-FFF2-40B4-BE49-F238E27FC236}">
                <a16:creationId xmlns:a16="http://schemas.microsoft.com/office/drawing/2014/main" id="{78589EEC-CAC1-B2BB-17C6-89FD24325555}"/>
              </a:ext>
            </a:extLst>
          </p:cNvPr>
          <p:cNvSpPr txBox="1"/>
          <p:nvPr/>
        </p:nvSpPr>
        <p:spPr>
          <a:xfrm>
            <a:off x="2539291" y="209550"/>
            <a:ext cx="3312368" cy="3108543"/>
          </a:xfrm>
          <a:prstGeom prst="rect">
            <a:avLst/>
          </a:prstGeom>
          <a:noFill/>
        </p:spPr>
        <p:txBody>
          <a:bodyPr wrap="square" rtlCol="0">
            <a:spAutoFit/>
          </a:bodyPr>
          <a:lstStyle/>
          <a:p>
            <a:r>
              <a:rPr lang="nl-NL" sz="1800" b="1" dirty="0">
                <a:solidFill>
                  <a:schemeClr val="bg1"/>
                </a:solidFill>
                <a:effectLst/>
                <a:latin typeface="Montserrat" pitchFamily="2" charset="77"/>
                <a:ea typeface="MS Mincho" panose="02020609040205080304" pitchFamily="49" charset="-128"/>
                <a:cs typeface="Times New Roman" panose="02020603050405020304" pitchFamily="18" charset="0"/>
              </a:rPr>
              <a:t>Maak een ballonblazer!</a:t>
            </a: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3"/>
            </a:pP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Plak de sok op het tuitje:</a:t>
            </a:r>
          </a:p>
          <a:p>
            <a:pPr marL="342900" indent="-342900">
              <a:buFont typeface="+mj-lt"/>
              <a:buAutoNum type="arabicPeriod"/>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4"/>
            </a:pP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Fluiten op het tuitje:</a:t>
            </a:r>
          </a:p>
          <a:p>
            <a:pPr marL="342900" indent="-342900">
              <a:buFont typeface="+mj-lt"/>
              <a:buAutoNum type="arabicPeriod" startAt="4"/>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4"/>
            </a:pPr>
            <a:endParaRPr lang="nl-NL" b="1" dirty="0">
              <a:solidFill>
                <a:schemeClr val="bg1"/>
              </a:solidFill>
              <a:latin typeface="Montserrat" pitchFamily="2" charset="77"/>
            </a:endParaRPr>
          </a:p>
        </p:txBody>
      </p:sp>
      <p:pic>
        <p:nvPicPr>
          <p:cNvPr id="9" name="Google Shape;81;p5" descr="licht, lamp Pictogram">
            <a:extLst>
              <a:ext uri="{FF2B5EF4-FFF2-40B4-BE49-F238E27FC236}">
                <a16:creationId xmlns:a16="http://schemas.microsoft.com/office/drawing/2014/main" id="{7EFB7504-D077-6504-7ECA-97B9F031FFAD}"/>
              </a:ext>
            </a:extLst>
          </p:cNvPr>
          <p:cNvPicPr preferRelativeResize="0"/>
          <p:nvPr/>
        </p:nvPicPr>
        <p:blipFill rotWithShape="1">
          <a:blip r:embed="rId6">
            <a:alphaModFix/>
            <a:duotone>
              <a:schemeClr val="accent3">
                <a:shade val="45000"/>
                <a:satMod val="135000"/>
              </a:schemeClr>
              <a:prstClr val="white"/>
            </a:duotone>
          </a:blip>
          <a:srcRect/>
          <a:stretch/>
        </p:blipFill>
        <p:spPr>
          <a:xfrm>
            <a:off x="8307948" y="24789"/>
            <a:ext cx="416874" cy="342735"/>
          </a:xfrm>
          <a:prstGeom prst="rect">
            <a:avLst/>
          </a:prstGeom>
          <a:noFill/>
          <a:ln>
            <a:noFill/>
          </a:ln>
        </p:spPr>
      </p:pic>
      <p:pic>
        <p:nvPicPr>
          <p:cNvPr id="10" name="Google Shape;83;p5" descr="Zoek met loep schets | Gratis Iconen">
            <a:extLst>
              <a:ext uri="{FF2B5EF4-FFF2-40B4-BE49-F238E27FC236}">
                <a16:creationId xmlns:a16="http://schemas.microsoft.com/office/drawing/2014/main" id="{FA83C026-AA85-6AF6-7A14-6C5A3CACEBE6}"/>
              </a:ext>
            </a:extLst>
          </p:cNvPr>
          <p:cNvPicPr preferRelativeResize="0"/>
          <p:nvPr/>
        </p:nvPicPr>
        <p:blipFill rotWithShape="1">
          <a:blip r:embed="rId7">
            <a:alphaModFix/>
            <a:duotone>
              <a:schemeClr val="accent3">
                <a:shade val="45000"/>
                <a:satMod val="135000"/>
              </a:schemeClr>
              <a:prstClr val="white"/>
            </a:duotone>
          </a:blip>
          <a:srcRect/>
          <a:stretch/>
        </p:blipFill>
        <p:spPr>
          <a:xfrm>
            <a:off x="8006306" y="63269"/>
            <a:ext cx="301642" cy="317648"/>
          </a:xfrm>
          <a:prstGeom prst="rect">
            <a:avLst/>
          </a:prstGeom>
          <a:noFill/>
          <a:ln>
            <a:noFill/>
          </a:ln>
        </p:spPr>
      </p:pic>
      <p:pic>
        <p:nvPicPr>
          <p:cNvPr id="11" name="Google Shape;84;p5" descr="Gereedschap | Gratis Iconen">
            <a:extLst>
              <a:ext uri="{FF2B5EF4-FFF2-40B4-BE49-F238E27FC236}">
                <a16:creationId xmlns:a16="http://schemas.microsoft.com/office/drawing/2014/main" id="{0BA1F54A-F093-A8A0-CDFF-FDED82585313}"/>
              </a:ext>
            </a:extLst>
          </p:cNvPr>
          <p:cNvPicPr preferRelativeResize="0"/>
          <p:nvPr/>
        </p:nvPicPr>
        <p:blipFill rotWithShape="1">
          <a:blip r:embed="rId8">
            <a:alphaModFix/>
            <a:duotone>
              <a:schemeClr val="accent3">
                <a:shade val="45000"/>
                <a:satMod val="135000"/>
              </a:schemeClr>
              <a:prstClr val="white"/>
            </a:duotone>
          </a:blip>
          <a:srcRect/>
          <a:stretch/>
        </p:blipFill>
        <p:spPr>
          <a:xfrm>
            <a:off x="8748464" y="108165"/>
            <a:ext cx="296705" cy="240392"/>
          </a:xfrm>
          <a:prstGeom prst="rect">
            <a:avLst/>
          </a:prstGeom>
          <a:noFill/>
          <a:ln>
            <a:noFill/>
          </a:ln>
        </p:spPr>
      </p:pic>
      <p:sp>
        <p:nvSpPr>
          <p:cNvPr id="12" name="Rechthoek 11">
            <a:extLst>
              <a:ext uri="{FF2B5EF4-FFF2-40B4-BE49-F238E27FC236}">
                <a16:creationId xmlns:a16="http://schemas.microsoft.com/office/drawing/2014/main" id="{A7F3B02D-EF7D-7248-4D53-E4055D723D6F}"/>
              </a:ext>
            </a:extLst>
          </p:cNvPr>
          <p:cNvSpPr/>
          <p:nvPr/>
        </p:nvSpPr>
        <p:spPr>
          <a:xfrm>
            <a:off x="5477146" y="650061"/>
            <a:ext cx="3568023" cy="18219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843714F1-7711-4041-2DD0-7FDA9CEC6A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6559" y="1490490"/>
            <a:ext cx="1080770" cy="854710"/>
          </a:xfrm>
          <a:prstGeom prst="rect">
            <a:avLst/>
          </a:prstGeom>
        </p:spPr>
      </p:pic>
      <p:pic>
        <p:nvPicPr>
          <p:cNvPr id="6" name="Afbeelding 5">
            <a:extLst>
              <a:ext uri="{FF2B5EF4-FFF2-40B4-BE49-F238E27FC236}">
                <a16:creationId xmlns:a16="http://schemas.microsoft.com/office/drawing/2014/main" id="{32D8126A-4818-6485-BBC9-F3C5EAD349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7943" y="1068331"/>
            <a:ext cx="1061085" cy="1271905"/>
          </a:xfrm>
          <a:prstGeom prst="rect">
            <a:avLst/>
          </a:prstGeom>
        </p:spPr>
      </p:pic>
      <p:pic>
        <p:nvPicPr>
          <p:cNvPr id="7" name="Afbeelding 6">
            <a:extLst>
              <a:ext uri="{FF2B5EF4-FFF2-40B4-BE49-F238E27FC236}">
                <a16:creationId xmlns:a16="http://schemas.microsoft.com/office/drawing/2014/main" id="{03E92DD0-2981-B484-F529-6665B00E26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62789" y="1408520"/>
            <a:ext cx="891610" cy="926805"/>
          </a:xfrm>
          <a:prstGeom prst="rect">
            <a:avLst/>
          </a:prstGeom>
        </p:spPr>
      </p:pic>
      <p:sp>
        <p:nvSpPr>
          <p:cNvPr id="13" name="Rechthoek 12">
            <a:extLst>
              <a:ext uri="{FF2B5EF4-FFF2-40B4-BE49-F238E27FC236}">
                <a16:creationId xmlns:a16="http://schemas.microsoft.com/office/drawing/2014/main" id="{81901615-1593-0607-DEFE-E710ADED5C2B}"/>
              </a:ext>
            </a:extLst>
          </p:cNvPr>
          <p:cNvSpPr/>
          <p:nvPr/>
        </p:nvSpPr>
        <p:spPr>
          <a:xfrm>
            <a:off x="5477145" y="2516832"/>
            <a:ext cx="3568023" cy="18219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A6A30FD-6A89-B430-5CC3-73953965E1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7751" y="2580755"/>
            <a:ext cx="1570405" cy="1707589"/>
          </a:xfrm>
          <a:prstGeom prst="rect">
            <a:avLst/>
          </a:prstGeom>
        </p:spPr>
      </p:pic>
    </p:spTree>
    <p:extLst>
      <p:ext uri="{BB962C8B-B14F-4D97-AF65-F5344CB8AC3E}">
        <p14:creationId xmlns:p14="http://schemas.microsoft.com/office/powerpoint/2010/main" val="485226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6689" y="-9233"/>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22054" y="247632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408120" y="723419"/>
            <a:ext cx="7562119" cy="5459897"/>
          </a:xfrm>
        </p:spPr>
        <p:txBody>
          <a:bodyPr>
            <a:normAutofit/>
          </a:bodyPr>
          <a:lstStyle/>
          <a:p>
            <a:pPr marL="0" indent="0">
              <a:spcBef>
                <a:spcPts val="0"/>
              </a:spcBef>
              <a:buNone/>
            </a:pPr>
            <a:r>
              <a:rPr lang="nl-NL" sz="1400" dirty="0"/>
              <a:t>		</a:t>
            </a:r>
            <a:r>
              <a:rPr lang="nl-NL" sz="1400" dirty="0">
                <a:solidFill>
                  <a:srgbClr val="FF0000"/>
                </a:solidFill>
              </a:rPr>
              <a:t> </a:t>
            </a:r>
            <a:endParaRPr lang="nl-NL" sz="1400" dirty="0"/>
          </a:p>
          <a:p>
            <a:pPr marL="0" indent="0">
              <a:buNone/>
            </a:pPr>
            <a:endParaRPr lang="nl-NL" sz="1600" dirty="0"/>
          </a:p>
          <a:p>
            <a:pPr marL="0" indent="0">
              <a:buNone/>
            </a:pPr>
            <a:r>
              <a:rPr lang="nl-NL" sz="1600" dirty="0"/>
              <a:t>								</a:t>
            </a:r>
          </a:p>
          <a:p>
            <a:pPr marL="0" indent="0">
              <a:buNone/>
            </a:pPr>
            <a:endParaRPr lang="nl-NL" sz="1600" dirty="0"/>
          </a:p>
          <a:p>
            <a:pPr marL="342900" indent="-342900">
              <a:buAutoNum type="arabicPeriod"/>
            </a:pPr>
            <a:endParaRPr lang="nl-NL" sz="1600" dirty="0"/>
          </a:p>
          <a:p>
            <a:pPr marL="0" indent="0">
              <a:buNone/>
            </a:pPr>
            <a:endParaRPr lang="nl-NL" sz="1600" dirty="0"/>
          </a:p>
        </p:txBody>
      </p:sp>
      <p:sp>
        <p:nvSpPr>
          <p:cNvPr id="21" name="Tekstvak 20">
            <a:extLst>
              <a:ext uri="{FF2B5EF4-FFF2-40B4-BE49-F238E27FC236}">
                <a16:creationId xmlns:a16="http://schemas.microsoft.com/office/drawing/2014/main" id="{78589EEC-CAC1-B2BB-17C6-89FD24325555}"/>
              </a:ext>
            </a:extLst>
          </p:cNvPr>
          <p:cNvSpPr txBox="1"/>
          <p:nvPr/>
        </p:nvSpPr>
        <p:spPr>
          <a:xfrm>
            <a:off x="2562762" y="121558"/>
            <a:ext cx="5110430" cy="3600986"/>
          </a:xfrm>
          <a:prstGeom prst="rect">
            <a:avLst/>
          </a:prstGeom>
          <a:noFill/>
        </p:spPr>
        <p:txBody>
          <a:bodyPr wrap="square" rtlCol="0">
            <a:spAutoFit/>
          </a:bodyPr>
          <a:lstStyle/>
          <a:p>
            <a:r>
              <a:rPr lang="nl-NL" sz="1800" b="1" dirty="0">
                <a:solidFill>
                  <a:schemeClr val="bg1"/>
                </a:solidFill>
                <a:effectLst/>
                <a:latin typeface="Montserrat" pitchFamily="2" charset="77"/>
                <a:ea typeface="MS Mincho" panose="02020609040205080304" pitchFamily="49" charset="-128"/>
                <a:cs typeface="Times New Roman" panose="02020603050405020304" pitchFamily="18" charset="0"/>
              </a:rPr>
              <a:t>Maak een ballonblazer!</a:t>
            </a: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r>
              <a:rPr lang="nl-NL" sz="1600" dirty="0">
                <a:solidFill>
                  <a:schemeClr val="bg1"/>
                </a:solidFill>
                <a:latin typeface="Montserrat" pitchFamily="2" charset="77"/>
                <a:ea typeface="Times New Roman" panose="02020603050405020304" pitchFamily="18" charset="0"/>
                <a:cs typeface="Arial" panose="020B0604020202020204" pitchFamily="34" charset="0"/>
              </a:rPr>
              <a:t>Zet de koker of buis vast op het mondstuk</a:t>
            </a: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a:t>
            </a:r>
          </a:p>
          <a:p>
            <a:pPr marL="342900" indent="-342900">
              <a:buFont typeface="+mj-lt"/>
              <a:buAutoNum type="arabicPeriod" startAt="5"/>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4"/>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4"/>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6"/>
            </a:pPr>
            <a:r>
              <a:rPr lang="nl-NL" sz="1600" dirty="0">
                <a:solidFill>
                  <a:schemeClr val="bg1"/>
                </a:solidFill>
                <a:latin typeface="Montserrat" pitchFamily="2" charset="77"/>
                <a:ea typeface="Times New Roman" panose="02020603050405020304" pitchFamily="18" charset="0"/>
                <a:cs typeface="Arial" panose="020B0604020202020204" pitchFamily="34" charset="0"/>
              </a:rPr>
              <a:t>Test de ballonblazer uit</a:t>
            </a: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a:t>
            </a:r>
          </a:p>
          <a:p>
            <a:pPr marL="342900" indent="-342900">
              <a:buFont typeface="+mj-lt"/>
              <a:buAutoNum type="arabicPeriod" startAt="4"/>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4"/>
            </a:pPr>
            <a:endParaRPr lang="nl-NL" b="1" dirty="0">
              <a:solidFill>
                <a:schemeClr val="bg1"/>
              </a:solidFill>
              <a:latin typeface="Montserrat" pitchFamily="2" charset="77"/>
            </a:endParaRPr>
          </a:p>
        </p:txBody>
      </p:sp>
      <p:pic>
        <p:nvPicPr>
          <p:cNvPr id="4" name="Google Shape;81;p5" descr="licht, lamp Pictogram">
            <a:extLst>
              <a:ext uri="{FF2B5EF4-FFF2-40B4-BE49-F238E27FC236}">
                <a16:creationId xmlns:a16="http://schemas.microsoft.com/office/drawing/2014/main" id="{56D2EE4D-1F6F-BCAA-9022-9C5BF20FB11E}"/>
              </a:ext>
            </a:extLst>
          </p:cNvPr>
          <p:cNvPicPr preferRelativeResize="0"/>
          <p:nvPr/>
        </p:nvPicPr>
        <p:blipFill rotWithShape="1">
          <a:blip r:embed="rId6">
            <a:alphaModFix/>
            <a:duotone>
              <a:schemeClr val="accent3">
                <a:shade val="45000"/>
                <a:satMod val="135000"/>
              </a:schemeClr>
              <a:prstClr val="white"/>
            </a:duotone>
          </a:blip>
          <a:srcRect/>
          <a:stretch/>
        </p:blipFill>
        <p:spPr>
          <a:xfrm>
            <a:off x="8307948" y="24789"/>
            <a:ext cx="416874" cy="342735"/>
          </a:xfrm>
          <a:prstGeom prst="rect">
            <a:avLst/>
          </a:prstGeom>
          <a:noFill/>
          <a:ln>
            <a:noFill/>
          </a:ln>
        </p:spPr>
      </p:pic>
      <p:pic>
        <p:nvPicPr>
          <p:cNvPr id="6" name="Google Shape;83;p5" descr="Zoek met loep schets | Gratis Iconen">
            <a:extLst>
              <a:ext uri="{FF2B5EF4-FFF2-40B4-BE49-F238E27FC236}">
                <a16:creationId xmlns:a16="http://schemas.microsoft.com/office/drawing/2014/main" id="{DD9BC7E0-E690-F3BD-A008-0188B9BB0178}"/>
              </a:ext>
            </a:extLst>
          </p:cNvPr>
          <p:cNvPicPr preferRelativeResize="0"/>
          <p:nvPr/>
        </p:nvPicPr>
        <p:blipFill rotWithShape="1">
          <a:blip r:embed="rId7">
            <a:alphaModFix/>
            <a:duotone>
              <a:schemeClr val="accent3">
                <a:shade val="45000"/>
                <a:satMod val="135000"/>
              </a:schemeClr>
              <a:prstClr val="white"/>
            </a:duotone>
          </a:blip>
          <a:srcRect/>
          <a:stretch/>
        </p:blipFill>
        <p:spPr>
          <a:xfrm>
            <a:off x="8006306" y="63269"/>
            <a:ext cx="301642" cy="317648"/>
          </a:xfrm>
          <a:prstGeom prst="rect">
            <a:avLst/>
          </a:prstGeom>
          <a:noFill/>
          <a:ln>
            <a:noFill/>
          </a:ln>
        </p:spPr>
      </p:pic>
      <p:pic>
        <p:nvPicPr>
          <p:cNvPr id="7" name="Google Shape;84;p5" descr="Gereedschap | Gratis Iconen">
            <a:extLst>
              <a:ext uri="{FF2B5EF4-FFF2-40B4-BE49-F238E27FC236}">
                <a16:creationId xmlns:a16="http://schemas.microsoft.com/office/drawing/2014/main" id="{5988B8F5-DCA8-F702-232E-3A55D2F093FF}"/>
              </a:ext>
            </a:extLst>
          </p:cNvPr>
          <p:cNvPicPr preferRelativeResize="0"/>
          <p:nvPr/>
        </p:nvPicPr>
        <p:blipFill rotWithShape="1">
          <a:blip r:embed="rId8">
            <a:alphaModFix/>
            <a:duotone>
              <a:schemeClr val="accent3">
                <a:shade val="45000"/>
                <a:satMod val="135000"/>
              </a:schemeClr>
              <a:prstClr val="white"/>
            </a:duotone>
          </a:blip>
          <a:srcRect/>
          <a:stretch/>
        </p:blipFill>
        <p:spPr>
          <a:xfrm>
            <a:off x="8748464" y="108165"/>
            <a:ext cx="296705" cy="240392"/>
          </a:xfrm>
          <a:prstGeom prst="rect">
            <a:avLst/>
          </a:prstGeom>
          <a:noFill/>
          <a:ln>
            <a:noFill/>
          </a:ln>
        </p:spPr>
      </p:pic>
      <p:sp>
        <p:nvSpPr>
          <p:cNvPr id="8" name="Rechthoek 7">
            <a:extLst>
              <a:ext uri="{FF2B5EF4-FFF2-40B4-BE49-F238E27FC236}">
                <a16:creationId xmlns:a16="http://schemas.microsoft.com/office/drawing/2014/main" id="{CEAE4190-19AA-26C5-F580-7A966F369090}"/>
              </a:ext>
            </a:extLst>
          </p:cNvPr>
          <p:cNvSpPr/>
          <p:nvPr/>
        </p:nvSpPr>
        <p:spPr>
          <a:xfrm>
            <a:off x="5507847" y="949582"/>
            <a:ext cx="3568023" cy="17180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52CB51F8-0248-85FF-497A-C5BF5F1374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068" y="1058479"/>
            <a:ext cx="742886" cy="561385"/>
          </a:xfrm>
          <a:prstGeom prst="rect">
            <a:avLst/>
          </a:prstGeom>
        </p:spPr>
      </p:pic>
      <p:pic>
        <p:nvPicPr>
          <p:cNvPr id="10" name="Afbeelding 9">
            <a:extLst>
              <a:ext uri="{FF2B5EF4-FFF2-40B4-BE49-F238E27FC236}">
                <a16:creationId xmlns:a16="http://schemas.microsoft.com/office/drawing/2014/main" id="{65CF1410-DC05-BEFB-F77E-A9FEB9731F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2548" y="1463242"/>
            <a:ext cx="320682" cy="1162170"/>
          </a:xfrm>
          <a:prstGeom prst="rect">
            <a:avLst/>
          </a:prstGeom>
        </p:spPr>
      </p:pic>
      <p:pic>
        <p:nvPicPr>
          <p:cNvPr id="11" name="Afbeelding 10">
            <a:extLst>
              <a:ext uri="{FF2B5EF4-FFF2-40B4-BE49-F238E27FC236}">
                <a16:creationId xmlns:a16="http://schemas.microsoft.com/office/drawing/2014/main" id="{0664D674-D1C2-0678-1DB8-84F65B66509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6019" y="1000458"/>
            <a:ext cx="546384" cy="1621693"/>
          </a:xfrm>
          <a:prstGeom prst="rect">
            <a:avLst/>
          </a:prstGeom>
        </p:spPr>
      </p:pic>
      <p:pic>
        <p:nvPicPr>
          <p:cNvPr id="12" name="Afbeelding 11">
            <a:extLst>
              <a:ext uri="{FF2B5EF4-FFF2-40B4-BE49-F238E27FC236}">
                <a16:creationId xmlns:a16="http://schemas.microsoft.com/office/drawing/2014/main" id="{A471C66C-FB59-6F1A-F80C-72F8871A5A6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1938" y="1006434"/>
            <a:ext cx="513004" cy="1621693"/>
          </a:xfrm>
          <a:prstGeom prst="rect">
            <a:avLst/>
          </a:prstGeom>
        </p:spPr>
      </p:pic>
      <p:pic>
        <p:nvPicPr>
          <p:cNvPr id="13" name="Afbeelding 12">
            <a:extLst>
              <a:ext uri="{FF2B5EF4-FFF2-40B4-BE49-F238E27FC236}">
                <a16:creationId xmlns:a16="http://schemas.microsoft.com/office/drawing/2014/main" id="{21169735-13F8-A720-3EA9-DEB313AAD7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5493" y="1006433"/>
            <a:ext cx="1010153" cy="1612405"/>
          </a:xfrm>
          <a:prstGeom prst="rect">
            <a:avLst/>
          </a:prstGeom>
        </p:spPr>
      </p:pic>
      <p:sp>
        <p:nvSpPr>
          <p:cNvPr id="16" name="Rechthoek 15">
            <a:extLst>
              <a:ext uri="{FF2B5EF4-FFF2-40B4-BE49-F238E27FC236}">
                <a16:creationId xmlns:a16="http://schemas.microsoft.com/office/drawing/2014/main" id="{5477EF52-ECEE-D592-2E69-03A22E286BEB}"/>
              </a:ext>
            </a:extLst>
          </p:cNvPr>
          <p:cNvSpPr/>
          <p:nvPr/>
        </p:nvSpPr>
        <p:spPr>
          <a:xfrm>
            <a:off x="5507847" y="2724251"/>
            <a:ext cx="3568023" cy="15993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AD4D7FC4-05D6-4037-63CA-416F7F08BF5B}"/>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603467" y="2807240"/>
            <a:ext cx="1652459" cy="1446924"/>
          </a:xfrm>
          <a:prstGeom prst="rect">
            <a:avLst/>
          </a:prstGeom>
        </p:spPr>
      </p:pic>
    </p:spTree>
    <p:extLst>
      <p:ext uri="{BB962C8B-B14F-4D97-AF65-F5344CB8AC3E}">
        <p14:creationId xmlns:p14="http://schemas.microsoft.com/office/powerpoint/2010/main" val="3856620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897"/>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22054" y="247632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408120" y="723419"/>
            <a:ext cx="7562119" cy="5459897"/>
          </a:xfrm>
        </p:spPr>
        <p:txBody>
          <a:bodyPr>
            <a:normAutofit/>
          </a:bodyPr>
          <a:lstStyle/>
          <a:p>
            <a:pPr marL="0" indent="0">
              <a:spcBef>
                <a:spcPts val="0"/>
              </a:spcBef>
              <a:buNone/>
            </a:pPr>
            <a:r>
              <a:rPr lang="nl-NL" sz="1400" dirty="0"/>
              <a:t>		</a:t>
            </a:r>
            <a:r>
              <a:rPr lang="nl-NL" sz="1400" dirty="0">
                <a:solidFill>
                  <a:srgbClr val="FF0000"/>
                </a:solidFill>
              </a:rPr>
              <a:t> </a:t>
            </a:r>
            <a:endParaRPr lang="nl-NL" sz="1400" dirty="0"/>
          </a:p>
          <a:p>
            <a:pPr marL="0" indent="0">
              <a:buNone/>
            </a:pPr>
            <a:endParaRPr lang="nl-NL" sz="1600" dirty="0"/>
          </a:p>
          <a:p>
            <a:pPr marL="0" indent="0">
              <a:buNone/>
            </a:pPr>
            <a:r>
              <a:rPr lang="nl-NL" sz="1600" dirty="0"/>
              <a:t>								</a:t>
            </a:r>
          </a:p>
          <a:p>
            <a:pPr marL="0" indent="0">
              <a:buNone/>
            </a:pPr>
            <a:endParaRPr lang="nl-NL" sz="1600" dirty="0"/>
          </a:p>
          <a:p>
            <a:pPr marL="342900" indent="-342900">
              <a:buAutoNum type="arabicPeriod"/>
            </a:pPr>
            <a:endParaRPr lang="nl-NL" sz="1600" dirty="0"/>
          </a:p>
          <a:p>
            <a:pPr marL="0" indent="0">
              <a:buNone/>
            </a:pPr>
            <a:endParaRPr lang="nl-NL" sz="1600" dirty="0"/>
          </a:p>
        </p:txBody>
      </p:sp>
      <p:sp>
        <p:nvSpPr>
          <p:cNvPr id="21" name="Tekstvak 20">
            <a:extLst>
              <a:ext uri="{FF2B5EF4-FFF2-40B4-BE49-F238E27FC236}">
                <a16:creationId xmlns:a16="http://schemas.microsoft.com/office/drawing/2014/main" id="{78589EEC-CAC1-B2BB-17C6-89FD24325555}"/>
              </a:ext>
            </a:extLst>
          </p:cNvPr>
          <p:cNvSpPr txBox="1"/>
          <p:nvPr/>
        </p:nvSpPr>
        <p:spPr>
          <a:xfrm>
            <a:off x="2562762" y="121558"/>
            <a:ext cx="5110430" cy="3354765"/>
          </a:xfrm>
          <a:prstGeom prst="rect">
            <a:avLst/>
          </a:prstGeom>
          <a:noFill/>
        </p:spPr>
        <p:txBody>
          <a:bodyPr wrap="square" rtlCol="0">
            <a:spAutoFit/>
          </a:bodyPr>
          <a:lstStyle/>
          <a:p>
            <a:r>
              <a:rPr lang="nl-NL" sz="1800" b="1" dirty="0">
                <a:solidFill>
                  <a:schemeClr val="bg1"/>
                </a:solidFill>
                <a:effectLst/>
                <a:latin typeface="Montserrat" pitchFamily="2" charset="77"/>
                <a:ea typeface="MS Mincho" panose="02020609040205080304" pitchFamily="49" charset="-128"/>
                <a:cs typeface="Times New Roman" panose="02020603050405020304" pitchFamily="18" charset="0"/>
              </a:rPr>
              <a:t>Maak een ballonblazer!</a:t>
            </a:r>
          </a:p>
          <a:p>
            <a:pPr marL="342900" indent="-342900">
              <a:buFont typeface="+mj-lt"/>
              <a:buAutoNum type="arabicPeriod"/>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7"/>
            </a:pP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Versier de b</a:t>
            </a:r>
            <a:r>
              <a:rPr lang="nl-NL" sz="1600" dirty="0">
                <a:solidFill>
                  <a:schemeClr val="bg1"/>
                </a:solidFill>
                <a:latin typeface="Montserrat" pitchFamily="2" charset="77"/>
                <a:ea typeface="Times New Roman" panose="02020603050405020304" pitchFamily="18" charset="0"/>
                <a:cs typeface="Arial" panose="020B0604020202020204" pitchFamily="34" charset="0"/>
              </a:rPr>
              <a:t>allonblazer</a:t>
            </a: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a:t>
            </a:r>
          </a:p>
          <a:p>
            <a:pPr marL="342900" indent="-342900">
              <a:buFont typeface="+mj-lt"/>
              <a:buAutoNum type="arabicPeriod" startAt="7"/>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5"/>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8"/>
            </a:pPr>
            <a:r>
              <a:rPr lang="nl-NL" sz="1600" dirty="0">
                <a:solidFill>
                  <a:schemeClr val="bg1"/>
                </a:solidFill>
                <a:latin typeface="Montserrat" pitchFamily="2" charset="77"/>
                <a:ea typeface="Times New Roman" panose="02020603050405020304" pitchFamily="18" charset="0"/>
                <a:cs typeface="Arial" panose="020B0604020202020204" pitchFamily="34" charset="0"/>
              </a:rPr>
              <a:t>Schrijf je naam op de ballonblazer</a:t>
            </a:r>
            <a:r>
              <a:rPr lang="nl-NL" sz="1600" dirty="0">
                <a:solidFill>
                  <a:schemeClr val="bg1"/>
                </a:solidFill>
                <a:effectLst/>
                <a:latin typeface="Montserrat" pitchFamily="2" charset="77"/>
                <a:ea typeface="Times New Roman" panose="02020603050405020304" pitchFamily="18" charset="0"/>
                <a:cs typeface="Arial" panose="020B0604020202020204" pitchFamily="34" charset="0"/>
              </a:rPr>
              <a:t>:</a:t>
            </a:r>
          </a:p>
          <a:p>
            <a:pPr marL="342900" indent="-342900">
              <a:buFont typeface="+mj-lt"/>
              <a:buAutoNum type="arabicPeriod" startAt="4"/>
            </a:pPr>
            <a:endParaRPr lang="nl-NL" sz="1600" dirty="0">
              <a:solidFill>
                <a:schemeClr val="bg1"/>
              </a:solidFill>
              <a:effectLst/>
              <a:latin typeface="Montserrat" pitchFamily="2" charset="77"/>
              <a:ea typeface="Times New Roman" panose="02020603050405020304" pitchFamily="18" charset="0"/>
              <a:cs typeface="Arial" panose="020B0604020202020204" pitchFamily="34" charset="0"/>
            </a:endParaRPr>
          </a:p>
          <a:p>
            <a:pPr marL="342900" indent="-342900">
              <a:buFont typeface="+mj-lt"/>
              <a:buAutoNum type="arabicPeriod" startAt="4"/>
            </a:pPr>
            <a:endParaRPr lang="nl-NL" b="1" dirty="0">
              <a:solidFill>
                <a:schemeClr val="bg1"/>
              </a:solidFill>
              <a:latin typeface="Montserrat" pitchFamily="2" charset="77"/>
            </a:endParaRPr>
          </a:p>
        </p:txBody>
      </p:sp>
      <p:pic>
        <p:nvPicPr>
          <p:cNvPr id="9" name="Google Shape;81;p5" descr="licht, lamp Pictogram">
            <a:extLst>
              <a:ext uri="{FF2B5EF4-FFF2-40B4-BE49-F238E27FC236}">
                <a16:creationId xmlns:a16="http://schemas.microsoft.com/office/drawing/2014/main" id="{58921BF0-75C5-905A-440A-592EC4CA5350}"/>
              </a:ext>
            </a:extLst>
          </p:cNvPr>
          <p:cNvPicPr preferRelativeResize="0"/>
          <p:nvPr/>
        </p:nvPicPr>
        <p:blipFill rotWithShape="1">
          <a:blip r:embed="rId6">
            <a:alphaModFix/>
            <a:duotone>
              <a:schemeClr val="accent3">
                <a:shade val="45000"/>
                <a:satMod val="135000"/>
              </a:schemeClr>
              <a:prstClr val="white"/>
            </a:duotone>
          </a:blip>
          <a:srcRect/>
          <a:stretch/>
        </p:blipFill>
        <p:spPr>
          <a:xfrm>
            <a:off x="8307948" y="24789"/>
            <a:ext cx="416874" cy="342735"/>
          </a:xfrm>
          <a:prstGeom prst="rect">
            <a:avLst/>
          </a:prstGeom>
          <a:noFill/>
          <a:ln>
            <a:noFill/>
          </a:ln>
        </p:spPr>
      </p:pic>
      <p:pic>
        <p:nvPicPr>
          <p:cNvPr id="10" name="Google Shape;83;p5" descr="Zoek met loep schets | Gratis Iconen">
            <a:extLst>
              <a:ext uri="{FF2B5EF4-FFF2-40B4-BE49-F238E27FC236}">
                <a16:creationId xmlns:a16="http://schemas.microsoft.com/office/drawing/2014/main" id="{576D5B85-62EF-0D21-5F6B-43A54D667478}"/>
              </a:ext>
            </a:extLst>
          </p:cNvPr>
          <p:cNvPicPr preferRelativeResize="0"/>
          <p:nvPr/>
        </p:nvPicPr>
        <p:blipFill rotWithShape="1">
          <a:blip r:embed="rId7">
            <a:alphaModFix/>
            <a:duotone>
              <a:schemeClr val="accent3">
                <a:shade val="45000"/>
                <a:satMod val="135000"/>
              </a:schemeClr>
              <a:prstClr val="white"/>
            </a:duotone>
          </a:blip>
          <a:srcRect/>
          <a:stretch/>
        </p:blipFill>
        <p:spPr>
          <a:xfrm>
            <a:off x="8006306" y="63269"/>
            <a:ext cx="301642" cy="317648"/>
          </a:xfrm>
          <a:prstGeom prst="rect">
            <a:avLst/>
          </a:prstGeom>
          <a:noFill/>
          <a:ln>
            <a:noFill/>
          </a:ln>
        </p:spPr>
      </p:pic>
      <p:pic>
        <p:nvPicPr>
          <p:cNvPr id="11" name="Google Shape;84;p5" descr="Gereedschap | Gratis Iconen">
            <a:extLst>
              <a:ext uri="{FF2B5EF4-FFF2-40B4-BE49-F238E27FC236}">
                <a16:creationId xmlns:a16="http://schemas.microsoft.com/office/drawing/2014/main" id="{5183294C-FA8B-E0D8-02D3-AFBA07E5AC03}"/>
              </a:ext>
            </a:extLst>
          </p:cNvPr>
          <p:cNvPicPr preferRelativeResize="0"/>
          <p:nvPr/>
        </p:nvPicPr>
        <p:blipFill rotWithShape="1">
          <a:blip r:embed="rId8">
            <a:alphaModFix/>
            <a:duotone>
              <a:schemeClr val="accent3">
                <a:shade val="45000"/>
                <a:satMod val="135000"/>
              </a:schemeClr>
              <a:prstClr val="white"/>
            </a:duotone>
          </a:blip>
          <a:srcRect/>
          <a:stretch/>
        </p:blipFill>
        <p:spPr>
          <a:xfrm>
            <a:off x="8748464" y="108165"/>
            <a:ext cx="296705" cy="240392"/>
          </a:xfrm>
          <a:prstGeom prst="rect">
            <a:avLst/>
          </a:prstGeom>
          <a:noFill/>
          <a:ln>
            <a:noFill/>
          </a:ln>
        </p:spPr>
      </p:pic>
      <p:sp>
        <p:nvSpPr>
          <p:cNvPr id="12" name="Rechthoek 11">
            <a:extLst>
              <a:ext uri="{FF2B5EF4-FFF2-40B4-BE49-F238E27FC236}">
                <a16:creationId xmlns:a16="http://schemas.microsoft.com/office/drawing/2014/main" id="{38B198B5-7679-5EEC-43C2-2A4561A6DE7F}"/>
              </a:ext>
            </a:extLst>
          </p:cNvPr>
          <p:cNvSpPr/>
          <p:nvPr/>
        </p:nvSpPr>
        <p:spPr>
          <a:xfrm>
            <a:off x="3127779" y="968740"/>
            <a:ext cx="5842460" cy="1403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F733F5A8-54D4-34D0-602D-C49706BD6F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61075" y="1129411"/>
            <a:ext cx="761365" cy="1092835"/>
          </a:xfrm>
          <a:prstGeom prst="rect">
            <a:avLst/>
          </a:prstGeom>
        </p:spPr>
      </p:pic>
      <p:pic>
        <p:nvPicPr>
          <p:cNvPr id="6" name="Afbeelding 5">
            <a:extLst>
              <a:ext uri="{FF2B5EF4-FFF2-40B4-BE49-F238E27FC236}">
                <a16:creationId xmlns:a16="http://schemas.microsoft.com/office/drawing/2014/main" id="{0EA44814-2754-0931-A520-7A3F556394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1013" y="1129412"/>
            <a:ext cx="1515389" cy="1104632"/>
          </a:xfrm>
          <a:prstGeom prst="rect">
            <a:avLst/>
          </a:prstGeom>
        </p:spPr>
      </p:pic>
      <p:pic>
        <p:nvPicPr>
          <p:cNvPr id="7" name="Afbeelding 6">
            <a:extLst>
              <a:ext uri="{FF2B5EF4-FFF2-40B4-BE49-F238E27FC236}">
                <a16:creationId xmlns:a16="http://schemas.microsoft.com/office/drawing/2014/main" id="{FB46112C-B961-555C-02F1-27CC9A0D30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0335" y="1114802"/>
            <a:ext cx="442063" cy="1107991"/>
          </a:xfrm>
          <a:prstGeom prst="rect">
            <a:avLst/>
          </a:prstGeom>
        </p:spPr>
      </p:pic>
      <p:pic>
        <p:nvPicPr>
          <p:cNvPr id="8" name="Afbeelding 7">
            <a:extLst>
              <a:ext uri="{FF2B5EF4-FFF2-40B4-BE49-F238E27FC236}">
                <a16:creationId xmlns:a16="http://schemas.microsoft.com/office/drawing/2014/main" id="{CBC062EE-62F5-7139-0AC8-4AFA373E88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9565" y="1131686"/>
            <a:ext cx="1320995" cy="1091108"/>
          </a:xfrm>
          <a:prstGeom prst="rect">
            <a:avLst/>
          </a:prstGeom>
        </p:spPr>
      </p:pic>
      <p:pic>
        <p:nvPicPr>
          <p:cNvPr id="16" name="Afbeelding 15">
            <a:extLst>
              <a:ext uri="{FF2B5EF4-FFF2-40B4-BE49-F238E27FC236}">
                <a16:creationId xmlns:a16="http://schemas.microsoft.com/office/drawing/2014/main" id="{BAD334A1-2BDC-6409-1871-5751129A0A5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53593" y="1698640"/>
            <a:ext cx="1197065" cy="532906"/>
          </a:xfrm>
          <a:prstGeom prst="rect">
            <a:avLst/>
          </a:prstGeom>
        </p:spPr>
      </p:pic>
      <p:sp>
        <p:nvSpPr>
          <p:cNvPr id="13" name="Rechthoek 12">
            <a:extLst>
              <a:ext uri="{FF2B5EF4-FFF2-40B4-BE49-F238E27FC236}">
                <a16:creationId xmlns:a16="http://schemas.microsoft.com/office/drawing/2014/main" id="{53D1EF54-D549-F2D1-0D14-92CE10EA2AE0}"/>
              </a:ext>
            </a:extLst>
          </p:cNvPr>
          <p:cNvSpPr/>
          <p:nvPr/>
        </p:nvSpPr>
        <p:spPr>
          <a:xfrm>
            <a:off x="3127779" y="2927506"/>
            <a:ext cx="5842460" cy="1403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838DBE99-D4D9-6AF2-3E25-4BBD941ECDD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5559151" y="1670856"/>
            <a:ext cx="1239633" cy="3917216"/>
          </a:xfrm>
          <a:prstGeom prst="rect">
            <a:avLst/>
          </a:prstGeom>
        </p:spPr>
      </p:pic>
    </p:spTree>
    <p:extLst>
      <p:ext uri="{BB962C8B-B14F-4D97-AF65-F5344CB8AC3E}">
        <p14:creationId xmlns:p14="http://schemas.microsoft.com/office/powerpoint/2010/main" val="1730416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541381" y="777904"/>
            <a:ext cx="7428638" cy="5459897"/>
          </a:xfrm>
        </p:spPr>
        <p:txBody>
          <a:bodyPr>
            <a:normAutofit/>
          </a:bodyPr>
          <a:lstStyle/>
          <a:p>
            <a:pPr marL="0" indent="0">
              <a:buNone/>
            </a:pPr>
            <a:r>
              <a:rPr lang="nl-NL" sz="1800" b="1" dirty="0">
                <a:solidFill>
                  <a:schemeClr val="bg1"/>
                </a:solidFill>
                <a:latin typeface="Montserrat" pitchFamily="2" charset="77"/>
              </a:rPr>
              <a:t>Toonladder </a:t>
            </a:r>
            <a:r>
              <a:rPr lang="nl-NL" sz="1800" dirty="0">
                <a:solidFill>
                  <a:schemeClr val="bg1"/>
                </a:solidFill>
                <a:latin typeface="Montserrat" pitchFamily="2" charset="77"/>
              </a:rPr>
              <a:t>(15 minuten).</a:t>
            </a:r>
          </a:p>
          <a:p>
            <a:pPr marL="0" indent="0">
              <a:buNone/>
            </a:pPr>
            <a:endParaRPr lang="nl-NL" sz="1600" dirty="0">
              <a:solidFill>
                <a:schemeClr val="bg1"/>
              </a:solidFill>
              <a:latin typeface="Montserrat" pitchFamily="2" charset="77"/>
            </a:endParaRPr>
          </a:p>
          <a:p>
            <a:pPr marL="0" indent="0">
              <a:buNone/>
            </a:pPr>
            <a:r>
              <a:rPr lang="nl-NL" sz="1600" dirty="0">
                <a:solidFill>
                  <a:schemeClr val="bg1"/>
                </a:solidFill>
                <a:latin typeface="Montserrat" pitchFamily="2" charset="77"/>
              </a:rPr>
              <a:t>Buiten op het schoolplein of voor in de klas gaan de leerlingen een rij maken van hoge naar lage tonen. De ballonblazer met de hoogste toon komt bij het raam te staan en de ballonblazer met de laagste toon bij de deur. Leerlingen kunnen om de beurt in de rij gaan staan door naar elkaars ballonblazers te luisteren en te kijken. Zo ontdekken ze waar ze in de rij moeten gaan staan. Andere leerlingen mogen daarbij helpen. </a:t>
            </a:r>
          </a:p>
          <a:p>
            <a:pPr marL="0" indent="0">
              <a:buNone/>
            </a:pPr>
            <a:endParaRPr lang="nl-NL" sz="1600" dirty="0">
              <a:solidFill>
                <a:schemeClr val="bg1"/>
              </a:solidFill>
              <a:latin typeface="Montserrat" pitchFamily="2" charset="77"/>
            </a:endParaRPr>
          </a:p>
          <a:p>
            <a:pPr marL="0" indent="0">
              <a:buNone/>
            </a:pPr>
            <a:r>
              <a:rPr lang="nl-NL" sz="1600" dirty="0">
                <a:solidFill>
                  <a:schemeClr val="bg1"/>
                </a:solidFill>
                <a:latin typeface="Montserrat" pitchFamily="2" charset="77"/>
              </a:rPr>
              <a:t>Is het gelukt dan kunnen we een toonladder spelen. Of om de beurt hoge en lage tonen.</a:t>
            </a:r>
          </a:p>
          <a:p>
            <a:pPr marL="0" indent="0">
              <a:buNone/>
            </a:pPr>
            <a:endParaRPr lang="nl-NL" sz="1600" dirty="0">
              <a:solidFill>
                <a:schemeClr val="bg1"/>
              </a:solidFill>
              <a:latin typeface="Montserrat" pitchFamily="2" charset="77"/>
            </a:endParaRPr>
          </a:p>
          <a:p>
            <a:pPr marL="0" indent="0">
              <a:buNone/>
            </a:pPr>
            <a:endParaRPr lang="nl-NL" sz="1600" dirty="0">
              <a:solidFill>
                <a:schemeClr val="bg1"/>
              </a:solidFill>
              <a:latin typeface="Montserrat" pitchFamily="2" charset="77"/>
            </a:endParaRPr>
          </a:p>
          <a:p>
            <a:pPr marL="0" indent="0">
              <a:buNone/>
            </a:pPr>
            <a:endParaRPr lang="nl-NL" sz="1600" dirty="0">
              <a:solidFill>
                <a:schemeClr val="bg1"/>
              </a:solidFill>
              <a:latin typeface="Montserrat" pitchFamily="2" charset="77"/>
            </a:endParaRPr>
          </a:p>
          <a:p>
            <a:pPr marL="0" indent="0">
              <a:buNone/>
            </a:pPr>
            <a:endParaRPr lang="nl-NL" sz="1600" dirty="0">
              <a:solidFill>
                <a:schemeClr val="bg1"/>
              </a:solidFill>
              <a:latin typeface="Montserrat" pitchFamily="2" charset="77"/>
            </a:endParaRPr>
          </a:p>
          <a:p>
            <a:pPr marL="0" indent="0">
              <a:buNone/>
            </a:pPr>
            <a:r>
              <a:rPr lang="nl-NL" sz="1600" dirty="0">
                <a:solidFill>
                  <a:schemeClr val="bg1"/>
                </a:solidFill>
                <a:latin typeface="Montserrat" pitchFamily="2" charset="77"/>
              </a:rPr>
              <a:t>								</a:t>
            </a:r>
          </a:p>
          <a:p>
            <a:pPr marL="0" indent="0">
              <a:buNone/>
            </a:pPr>
            <a:endParaRPr lang="nl-NL" sz="1600" dirty="0">
              <a:solidFill>
                <a:schemeClr val="bg1"/>
              </a:solidFill>
              <a:latin typeface="Montserrat" pitchFamily="2" charset="77"/>
            </a:endParaRPr>
          </a:p>
          <a:p>
            <a:pPr marL="342900" indent="-342900">
              <a:buAutoNum type="arabicPeriod"/>
            </a:pPr>
            <a:endParaRPr lang="nl-NL" sz="1600" dirty="0">
              <a:solidFill>
                <a:schemeClr val="bg1"/>
              </a:solidFill>
              <a:latin typeface="Montserrat" pitchFamily="2" charset="77"/>
            </a:endParaRPr>
          </a:p>
          <a:p>
            <a:pPr marL="0" indent="0">
              <a:buNone/>
            </a:pPr>
            <a:endParaRPr lang="nl-NL" sz="1600" dirty="0"/>
          </a:p>
        </p:txBody>
      </p:sp>
      <p:pic>
        <p:nvPicPr>
          <p:cNvPr id="4" name="Google Shape;86;p5">
            <a:extLst>
              <a:ext uri="{FF2B5EF4-FFF2-40B4-BE49-F238E27FC236}">
                <a16:creationId xmlns:a16="http://schemas.microsoft.com/office/drawing/2014/main" id="{6089FD5C-E414-9A6B-836F-B542582E9261}"/>
              </a:ext>
            </a:extLst>
          </p:cNvPr>
          <p:cNvPicPr preferRelativeResize="0"/>
          <p:nvPr/>
        </p:nvPicPr>
        <p:blipFill rotWithShape="1">
          <a:blip r:embed="rId6">
            <a:duotone>
              <a:schemeClr val="accent3">
                <a:shade val="45000"/>
                <a:satMod val="135000"/>
              </a:schemeClr>
              <a:prstClr val="white"/>
            </a:duotone>
            <a:alphaModFix amt="50000"/>
          </a:blip>
          <a:srcRect/>
          <a:stretch/>
        </p:blipFill>
        <p:spPr>
          <a:xfrm>
            <a:off x="8604055" y="121558"/>
            <a:ext cx="407028" cy="427475"/>
          </a:xfrm>
          <a:prstGeom prst="rect">
            <a:avLst/>
          </a:prstGeom>
          <a:noFill/>
          <a:ln>
            <a:noFill/>
          </a:ln>
        </p:spPr>
      </p:pic>
    </p:spTree>
    <p:extLst>
      <p:ext uri="{BB962C8B-B14F-4D97-AF65-F5344CB8AC3E}">
        <p14:creationId xmlns:p14="http://schemas.microsoft.com/office/powerpoint/2010/main" val="224258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538860"/>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2000" b="1" dirty="0">
                <a:solidFill>
                  <a:schemeClr val="bg1"/>
                </a:solidFill>
                <a:latin typeface="Montserrat" pitchFamily="2" charset="77"/>
              </a:rPr>
              <a:t>			</a:t>
            </a:r>
            <a:endParaRPr lang="nl-NL" sz="1800" dirty="0">
              <a:solidFill>
                <a:schemeClr val="bg1"/>
              </a:solidFill>
              <a:latin typeface="Montserrat" pitchFamily="2" charset="77"/>
            </a:endParaRPr>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99613"/>
            <a:ext cx="9144000" cy="479639"/>
          </a:xfrm>
          <a:prstGeom prst="rect">
            <a:avLst/>
          </a:prstGeom>
        </p:spPr>
      </p:pic>
      <p:sp>
        <p:nvSpPr>
          <p:cNvPr id="2" name="Google Shape;67;p15">
            <a:extLst>
              <a:ext uri="{FF2B5EF4-FFF2-40B4-BE49-F238E27FC236}">
                <a16:creationId xmlns:a16="http://schemas.microsoft.com/office/drawing/2014/main" id="{07ED4479-468A-5E33-7AC1-0942041585AD}"/>
              </a:ext>
            </a:extLst>
          </p:cNvPr>
          <p:cNvSpPr txBox="1">
            <a:spLocks noGrp="1"/>
          </p:cNvSpPr>
          <p:nvPr>
            <p:ph type="title"/>
          </p:nvPr>
        </p:nvSpPr>
        <p:spPr>
          <a:xfrm>
            <a:off x="1690974" y="417077"/>
            <a:ext cx="2967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err="1">
                <a:solidFill>
                  <a:schemeClr val="bg1"/>
                </a:solidFill>
                <a:latin typeface="Montserrat" pitchFamily="2" charset="77"/>
                <a:ea typeface="Calibri"/>
                <a:cs typeface="Calibri"/>
                <a:sym typeface="Calibri"/>
              </a:rPr>
              <a:t>Leerdoelen</a:t>
            </a:r>
            <a:r>
              <a:rPr lang="en" sz="2400" b="1" dirty="0">
                <a:solidFill>
                  <a:schemeClr val="bg1"/>
                </a:solidFill>
                <a:latin typeface="Montserrat" pitchFamily="2" charset="77"/>
                <a:ea typeface="Calibri"/>
                <a:cs typeface="Calibri"/>
                <a:sym typeface="Calibri"/>
              </a:rPr>
              <a:t>.</a:t>
            </a:r>
            <a:endParaRPr sz="2400" b="1" dirty="0">
              <a:solidFill>
                <a:schemeClr val="bg1"/>
              </a:solidFill>
              <a:latin typeface="Montserrat" pitchFamily="2" charset="77"/>
              <a:ea typeface="Calibri"/>
              <a:cs typeface="Calibri"/>
              <a:sym typeface="Calibri"/>
            </a:endParaRPr>
          </a:p>
        </p:txBody>
      </p:sp>
      <p:sp>
        <p:nvSpPr>
          <p:cNvPr id="3" name="Google Shape;68;p15">
            <a:extLst>
              <a:ext uri="{FF2B5EF4-FFF2-40B4-BE49-F238E27FC236}">
                <a16:creationId xmlns:a16="http://schemas.microsoft.com/office/drawing/2014/main" id="{B028349E-BA5A-EDB5-5500-2E951D34D516}"/>
              </a:ext>
            </a:extLst>
          </p:cNvPr>
          <p:cNvSpPr txBox="1">
            <a:spLocks/>
          </p:cNvSpPr>
          <p:nvPr/>
        </p:nvSpPr>
        <p:spPr>
          <a:xfrm>
            <a:off x="1690974" y="1158652"/>
            <a:ext cx="5689338" cy="34164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nl-NL" sz="1800" b="1" dirty="0">
                <a:solidFill>
                  <a:schemeClr val="bg1"/>
                </a:solidFill>
                <a:latin typeface="Montserrat" pitchFamily="2" charset="77"/>
              </a:rPr>
              <a:t>De leerling weet:</a:t>
            </a:r>
            <a:endParaRPr lang="nl-NL" sz="1800" b="1" dirty="0">
              <a:solidFill>
                <a:schemeClr val="dk1"/>
              </a:solidFill>
              <a:latin typeface="Montserrat" pitchFamily="2" charset="77"/>
              <a:cs typeface="Calibri"/>
              <a:sym typeface="Calibri"/>
            </a:endParaRPr>
          </a:p>
          <a:p>
            <a:pPr>
              <a:spcBef>
                <a:spcPts val="0"/>
              </a:spcBef>
            </a:pPr>
            <a:endParaRPr lang="nl-NL" sz="1400" dirty="0">
              <a:solidFill>
                <a:schemeClr val="bg1"/>
              </a:solidFill>
              <a:latin typeface="Montserrat" pitchFamily="2" charset="77"/>
              <a:ea typeface="Calibri"/>
              <a:cs typeface="Calibri"/>
              <a:sym typeface="Calibri"/>
            </a:endParaRPr>
          </a:p>
          <a:p>
            <a:pPr>
              <a:spcBef>
                <a:spcPts val="0"/>
              </a:spcBef>
            </a:pPr>
            <a:r>
              <a:rPr lang="nl-NL" sz="1600" dirty="0">
                <a:solidFill>
                  <a:schemeClr val="bg1"/>
                </a:solidFill>
                <a:latin typeface="Montserrat" pitchFamily="2" charset="77"/>
                <a:ea typeface="Calibri"/>
                <a:cs typeface="Calibri"/>
                <a:sym typeface="Calibri"/>
              </a:rPr>
              <a:t>Hoe je geluid kan onderzoeken.</a:t>
            </a:r>
          </a:p>
          <a:p>
            <a:pPr>
              <a:spcBef>
                <a:spcPts val="0"/>
              </a:spcBef>
            </a:pPr>
            <a:r>
              <a:rPr lang="nl-NL" sz="1600" dirty="0">
                <a:solidFill>
                  <a:schemeClr val="bg1"/>
                </a:solidFill>
                <a:latin typeface="Montserrat" pitchFamily="2" charset="77"/>
                <a:ea typeface="Calibri"/>
                <a:cs typeface="Calibri"/>
                <a:sym typeface="Calibri"/>
              </a:rPr>
              <a:t>Hoe je geluid kan noteren.</a:t>
            </a:r>
          </a:p>
          <a:p>
            <a:pPr>
              <a:spcBef>
                <a:spcPts val="0"/>
              </a:spcBef>
            </a:pPr>
            <a:r>
              <a:rPr lang="nl-NL" sz="1600" dirty="0">
                <a:solidFill>
                  <a:schemeClr val="bg1"/>
                </a:solidFill>
                <a:latin typeface="Montserrat" pitchFamily="2" charset="77"/>
                <a:ea typeface="Calibri"/>
                <a:cs typeface="Calibri"/>
                <a:sym typeface="Calibri"/>
              </a:rPr>
              <a:t>Hoe je met lucht geluiden maakt.</a:t>
            </a:r>
          </a:p>
          <a:p>
            <a:pPr>
              <a:spcBef>
                <a:spcPts val="0"/>
              </a:spcBef>
            </a:pPr>
            <a:r>
              <a:rPr lang="nl-NL" sz="1600" dirty="0">
                <a:solidFill>
                  <a:schemeClr val="bg1"/>
                </a:solidFill>
                <a:latin typeface="Montserrat" pitchFamily="2" charset="77"/>
                <a:ea typeface="Calibri"/>
                <a:cs typeface="Calibri"/>
                <a:sym typeface="Calibri"/>
              </a:rPr>
              <a:t>Hoe je hoge en lage tonen maakt.</a:t>
            </a:r>
          </a:p>
          <a:p>
            <a:pPr>
              <a:spcBef>
                <a:spcPts val="0"/>
              </a:spcBef>
            </a:pPr>
            <a:r>
              <a:rPr lang="nl-NL" sz="1600" dirty="0">
                <a:solidFill>
                  <a:schemeClr val="bg1"/>
                </a:solidFill>
                <a:latin typeface="Montserrat" pitchFamily="2" charset="77"/>
                <a:ea typeface="Calibri"/>
                <a:cs typeface="Calibri"/>
                <a:sym typeface="Calibri"/>
              </a:rPr>
              <a:t>Hoe een blaasinstrument werkt.</a:t>
            </a:r>
          </a:p>
          <a:p>
            <a:pPr>
              <a:spcBef>
                <a:spcPts val="0"/>
              </a:spcBef>
            </a:pPr>
            <a:r>
              <a:rPr lang="nl-NL" sz="1600" dirty="0">
                <a:solidFill>
                  <a:schemeClr val="bg1"/>
                </a:solidFill>
                <a:latin typeface="Montserrat" pitchFamily="2" charset="77"/>
                <a:ea typeface="Calibri"/>
                <a:cs typeface="Calibri"/>
                <a:sym typeface="Calibri"/>
              </a:rPr>
              <a:t>Hoe je compositie maakt</a:t>
            </a: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dirty="0"/>
          </a:p>
          <a:p>
            <a:pPr marL="0" indent="0">
              <a:spcBef>
                <a:spcPts val="1600"/>
              </a:spcBef>
              <a:buClr>
                <a:schemeClr val="dk1"/>
              </a:buClr>
              <a:buSzPts val="1100"/>
              <a:buFont typeface="Arial"/>
              <a:buNone/>
            </a:pPr>
            <a:r>
              <a:rPr lang="nl-NL" sz="1600" i="1" dirty="0">
                <a:solidFill>
                  <a:schemeClr val="bg1"/>
                </a:solidFill>
                <a:latin typeface="Montserrat" pitchFamily="2" charset="77"/>
                <a:ea typeface="Calibri"/>
                <a:cs typeface="Calibri"/>
                <a:sym typeface="Calibri"/>
              </a:rPr>
              <a:t>Kerndoelen</a:t>
            </a:r>
            <a:br>
              <a:rPr lang="nl-NL" sz="1600" i="1" dirty="0">
                <a:solidFill>
                  <a:schemeClr val="bg1"/>
                </a:solidFill>
                <a:latin typeface="Montserrat" pitchFamily="2" charset="77"/>
                <a:ea typeface="Calibri"/>
                <a:cs typeface="Calibri"/>
                <a:sym typeface="Calibri"/>
              </a:rPr>
            </a:br>
            <a:r>
              <a:rPr lang="nl-NL" sz="1600" i="1" dirty="0">
                <a:solidFill>
                  <a:schemeClr val="bg1"/>
                </a:solidFill>
                <a:latin typeface="Montserrat" pitchFamily="2" charset="77"/>
                <a:ea typeface="Calibri"/>
                <a:cs typeface="Calibri"/>
                <a:sym typeface="Calibri"/>
              </a:rPr>
              <a:t>3, 42, 45, 54, 55</a:t>
            </a:r>
            <a:endParaRPr lang="nl-NL" sz="1600" i="1" dirty="0">
              <a:solidFill>
                <a:schemeClr val="bg1"/>
              </a:solidFill>
              <a:latin typeface="Montserrat" pitchFamily="2" charset="77"/>
            </a:endParaRPr>
          </a:p>
        </p:txBody>
      </p:sp>
      <p:pic>
        <p:nvPicPr>
          <p:cNvPr id="4" name="Google Shape;91;p5">
            <a:extLst>
              <a:ext uri="{FF2B5EF4-FFF2-40B4-BE49-F238E27FC236}">
                <a16:creationId xmlns:a16="http://schemas.microsoft.com/office/drawing/2014/main" id="{12C0DB67-E585-421A-A915-0259668FD873}"/>
              </a:ext>
            </a:extLst>
          </p:cNvPr>
          <p:cNvPicPr preferRelativeResize="0"/>
          <p:nvPr/>
        </p:nvPicPr>
        <p:blipFill rotWithShape="1">
          <a:blip r:embed="rId7">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extLst>
      <p:ext uri="{BB962C8B-B14F-4D97-AF65-F5344CB8AC3E}">
        <p14:creationId xmlns:p14="http://schemas.microsoft.com/office/powerpoint/2010/main" val="3129882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techniekLoseOnderdelen80%.png"/>
          <p:cNvPicPr>
            <a:picLocks noChangeAspect="1"/>
          </p:cNvPicPr>
          <p:nvPr/>
        </p:nvPicPr>
        <p:blipFill>
          <a:blip r:embed="rId2"/>
          <a:stretch>
            <a:fillRect/>
          </a:stretch>
        </p:blipFill>
        <p:spPr>
          <a:xfrm>
            <a:off x="4648200" y="2495549"/>
            <a:ext cx="3113826" cy="1473976"/>
          </a:xfrm>
          <a:prstGeom prst="rect">
            <a:avLst/>
          </a:prstGeom>
        </p:spPr>
      </p:pic>
      <p:pic>
        <p:nvPicPr>
          <p:cNvPr id="19" name="Afbeelding 18" descr="Logo80%Techniek.png"/>
          <p:cNvPicPr>
            <a:picLocks noChangeAspect="1"/>
          </p:cNvPicPr>
          <p:nvPr/>
        </p:nvPicPr>
        <p:blipFill>
          <a:blip r:embed="rId3"/>
          <a:stretch>
            <a:fillRect/>
          </a:stretch>
        </p:blipFill>
        <p:spPr>
          <a:xfrm>
            <a:off x="7076226" y="361950"/>
            <a:ext cx="1752600" cy="829619"/>
          </a:xfrm>
          <a:prstGeom prst="rect">
            <a:avLst/>
          </a:prstGeom>
        </p:spPr>
      </p:pic>
      <p:pic>
        <p:nvPicPr>
          <p:cNvPr id="17" name="Afbeelding 16" descr="FooterTechniek.png"/>
          <p:cNvPicPr>
            <a:picLocks noChangeAspect="1"/>
          </p:cNvPicPr>
          <p:nvPr/>
        </p:nvPicPr>
        <p:blipFill>
          <a:blip r:embed="rId4"/>
          <a:stretch>
            <a:fillRect/>
          </a:stretch>
        </p:blipFill>
        <p:spPr>
          <a:xfrm>
            <a:off x="0" y="4542303"/>
            <a:ext cx="9144000" cy="479639"/>
          </a:xfrm>
          <a:prstGeom prst="rect">
            <a:avLst/>
          </a:prstGeom>
        </p:spPr>
      </p:pic>
      <p:pic>
        <p:nvPicPr>
          <p:cNvPr id="20" name="Afbeelding 19" descr="techniekWit.png"/>
          <p:cNvPicPr>
            <a:picLocks noChangeAspect="1"/>
          </p:cNvPicPr>
          <p:nvPr/>
        </p:nvPicPr>
        <p:blipFill>
          <a:blip r:embed="rId5"/>
          <a:stretch>
            <a:fillRect/>
          </a:stretch>
        </p:blipFill>
        <p:spPr>
          <a:xfrm>
            <a:off x="565489" y="437774"/>
            <a:ext cx="870261" cy="1252359"/>
          </a:xfrm>
          <a:prstGeom prst="rect">
            <a:avLst/>
          </a:prstGeom>
        </p:spPr>
      </p:pic>
      <p:sp>
        <p:nvSpPr>
          <p:cNvPr id="5" name="Google Shape;188;p30">
            <a:extLst>
              <a:ext uri="{FF2B5EF4-FFF2-40B4-BE49-F238E27FC236}">
                <a16:creationId xmlns:a16="http://schemas.microsoft.com/office/drawing/2014/main" id="{C1DCE9E3-3819-435C-39A4-1EB040D7E076}"/>
              </a:ext>
            </a:extLst>
          </p:cNvPr>
          <p:cNvSpPr txBox="1">
            <a:spLocks/>
          </p:cNvSpPr>
          <p:nvPr/>
        </p:nvSpPr>
        <p:spPr>
          <a:xfrm>
            <a:off x="1435971" y="1250908"/>
            <a:ext cx="7024461" cy="225694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600"/>
              </a:spcAft>
              <a:buFont typeface="Arial"/>
              <a:buNone/>
            </a:pPr>
            <a:endParaRPr lang="nl-NL"/>
          </a:p>
        </p:txBody>
      </p:sp>
      <p:sp>
        <p:nvSpPr>
          <p:cNvPr id="2" name="Google Shape;201;p31">
            <a:extLst>
              <a:ext uri="{FF2B5EF4-FFF2-40B4-BE49-F238E27FC236}">
                <a16:creationId xmlns:a16="http://schemas.microsoft.com/office/drawing/2014/main" id="{DE331B09-FF2C-8BE7-5FFF-B77D5B2AFA5A}"/>
              </a:ext>
            </a:extLst>
          </p:cNvPr>
          <p:cNvSpPr txBox="1">
            <a:spLocks/>
          </p:cNvSpPr>
          <p:nvPr/>
        </p:nvSpPr>
        <p:spPr>
          <a:xfrm>
            <a:off x="1541602" y="628629"/>
            <a:ext cx="7428638" cy="415292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None/>
            </a:pPr>
            <a:endParaRPr lang="nl-NL" sz="1600">
              <a:solidFill>
                <a:schemeClr val="bg1"/>
              </a:solidFill>
              <a:latin typeface="Montserrat" pitchFamily="2" charset="77"/>
              <a:sym typeface="Calibri"/>
            </a:endParaRPr>
          </a:p>
          <a:p>
            <a:pPr marL="0" indent="0">
              <a:spcBef>
                <a:spcPts val="1600"/>
              </a:spcBef>
              <a:spcAft>
                <a:spcPts val="1600"/>
              </a:spcAft>
              <a:buFont typeface="Arial"/>
              <a:buNone/>
            </a:pPr>
            <a:endParaRPr lang="nl-NL" sz="1600">
              <a:solidFill>
                <a:schemeClr val="bg1"/>
              </a:solidFill>
              <a:latin typeface="Montserrat" pitchFamily="2" charset="77"/>
            </a:endParaRPr>
          </a:p>
        </p:txBody>
      </p:sp>
      <p:sp>
        <p:nvSpPr>
          <p:cNvPr id="3" name="Tijdelijke aanduiding voor inhoud 2">
            <a:extLst>
              <a:ext uri="{FF2B5EF4-FFF2-40B4-BE49-F238E27FC236}">
                <a16:creationId xmlns:a16="http://schemas.microsoft.com/office/drawing/2014/main" id="{C0985DC8-4004-9C12-61E0-929394803B47}"/>
              </a:ext>
            </a:extLst>
          </p:cNvPr>
          <p:cNvSpPr>
            <a:spLocks noGrp="1"/>
          </p:cNvSpPr>
          <p:nvPr>
            <p:ph idx="1"/>
          </p:nvPr>
        </p:nvSpPr>
        <p:spPr>
          <a:xfrm>
            <a:off x="1518496" y="1063953"/>
            <a:ext cx="7428638" cy="5459897"/>
          </a:xfrm>
        </p:spPr>
        <p:txBody>
          <a:bodyPr>
            <a:normAutofit/>
          </a:bodyPr>
          <a:lstStyle/>
          <a:p>
            <a:pPr marL="0" indent="0">
              <a:buNone/>
            </a:pPr>
            <a:r>
              <a:rPr lang="nl-NL" sz="1800" b="1" dirty="0">
                <a:solidFill>
                  <a:schemeClr val="bg1"/>
                </a:solidFill>
                <a:latin typeface="Montserrat" pitchFamily="2" charset="77"/>
              </a:rPr>
              <a:t>Wat hebben de leerlingen ontdekt </a:t>
            </a:r>
            <a:r>
              <a:rPr lang="nl-NL" sz="1800" dirty="0">
                <a:solidFill>
                  <a:schemeClr val="bg1"/>
                </a:solidFill>
                <a:latin typeface="Montserrat" pitchFamily="2" charset="77"/>
              </a:rPr>
              <a:t>(5 minuten).</a:t>
            </a:r>
          </a:p>
          <a:p>
            <a:pPr marL="0" indent="0">
              <a:buNone/>
            </a:pPr>
            <a:endParaRPr lang="nl-NL" sz="1600" dirty="0">
              <a:solidFill>
                <a:schemeClr val="bg1"/>
              </a:solidFill>
              <a:latin typeface="Montserrat" pitchFamily="2" charset="77"/>
            </a:endParaRPr>
          </a:p>
          <a:p>
            <a:pPr marL="0" indent="0">
              <a:buNone/>
            </a:pPr>
            <a:r>
              <a:rPr lang="nl-NL" sz="1600" dirty="0">
                <a:solidFill>
                  <a:schemeClr val="bg1"/>
                </a:solidFill>
                <a:latin typeface="Montserrat" pitchFamily="2" charset="77"/>
              </a:rPr>
              <a:t>Vraag de leerlingen wat ze hebben geleerd. </a:t>
            </a:r>
          </a:p>
          <a:p>
            <a:pPr marL="0" indent="0">
              <a:buNone/>
            </a:pPr>
            <a:endParaRPr lang="nl-NL" sz="1600" dirty="0">
              <a:solidFill>
                <a:schemeClr val="bg1"/>
              </a:solidFill>
              <a:latin typeface="Montserrat" pitchFamily="2" charset="77"/>
            </a:endParaRPr>
          </a:p>
          <a:p>
            <a:pPr marL="0" indent="0">
              <a:buNone/>
            </a:pPr>
            <a:r>
              <a:rPr lang="nl-NL" sz="1600" dirty="0">
                <a:solidFill>
                  <a:schemeClr val="bg1"/>
                </a:solidFill>
                <a:latin typeface="Montserrat" pitchFamily="2" charset="77"/>
              </a:rPr>
              <a:t>Volgende week gaan de leerlingen een muziekstuk componeren (maken) met flessen, fluiten op flessen en met de ballonblazers.</a:t>
            </a:r>
          </a:p>
          <a:p>
            <a:pPr marL="0" indent="0">
              <a:buNone/>
            </a:pPr>
            <a:endParaRPr lang="nl-NL" sz="1400" dirty="0">
              <a:solidFill>
                <a:schemeClr val="bg1"/>
              </a:solidFill>
              <a:latin typeface="Montserrat" pitchFamily="2" charset="77"/>
            </a:endParaRPr>
          </a:p>
          <a:p>
            <a:pPr marL="0" indent="0">
              <a:buNone/>
            </a:pPr>
            <a:endParaRPr lang="nl-NL" sz="1400" dirty="0">
              <a:solidFill>
                <a:schemeClr val="bg1"/>
              </a:solidFill>
              <a:latin typeface="Montserrat" pitchFamily="2" charset="77"/>
            </a:endParaRPr>
          </a:p>
          <a:p>
            <a:pPr marL="0" indent="0">
              <a:buNone/>
            </a:pPr>
            <a:r>
              <a:rPr lang="nl-NL" sz="1400" dirty="0">
                <a:solidFill>
                  <a:schemeClr val="bg1"/>
                </a:solidFill>
                <a:latin typeface="Montserrat" pitchFamily="2" charset="77"/>
              </a:rPr>
              <a:t>								</a:t>
            </a:r>
          </a:p>
          <a:p>
            <a:pPr marL="0" indent="0">
              <a:spcBef>
                <a:spcPts val="0"/>
              </a:spcBef>
              <a:buNone/>
            </a:pPr>
            <a:r>
              <a:rPr lang="nl-NL" sz="1400" dirty="0"/>
              <a:t>		</a:t>
            </a:r>
            <a:r>
              <a:rPr lang="nl-NL" sz="1400" dirty="0">
                <a:solidFill>
                  <a:srgbClr val="FF0000"/>
                </a:solidFill>
              </a:rPr>
              <a:t> </a:t>
            </a:r>
            <a:endParaRPr lang="nl-NL" sz="1400" dirty="0"/>
          </a:p>
          <a:p>
            <a:pPr marL="0" indent="0">
              <a:buNone/>
            </a:pPr>
            <a:endParaRPr lang="nl-NL" sz="1600" dirty="0"/>
          </a:p>
          <a:p>
            <a:pPr marL="0" indent="0">
              <a:buNone/>
            </a:pPr>
            <a:r>
              <a:rPr lang="nl-NL" sz="1600" dirty="0"/>
              <a:t>								</a:t>
            </a:r>
          </a:p>
          <a:p>
            <a:pPr marL="0" indent="0">
              <a:buNone/>
            </a:pPr>
            <a:endParaRPr lang="nl-NL" sz="1600" dirty="0"/>
          </a:p>
          <a:p>
            <a:pPr marL="342900" indent="-342900">
              <a:buAutoNum type="arabicPeriod"/>
            </a:pPr>
            <a:endParaRPr lang="nl-NL" sz="1600" dirty="0"/>
          </a:p>
          <a:p>
            <a:pPr marL="0" indent="0">
              <a:buNone/>
            </a:pPr>
            <a:endParaRPr lang="nl-NL" sz="1600" dirty="0"/>
          </a:p>
        </p:txBody>
      </p:sp>
      <p:pic>
        <p:nvPicPr>
          <p:cNvPr id="4" name="Google Shape;90;p5">
            <a:extLst>
              <a:ext uri="{FF2B5EF4-FFF2-40B4-BE49-F238E27FC236}">
                <a16:creationId xmlns:a16="http://schemas.microsoft.com/office/drawing/2014/main" id="{339DAAB0-C14E-BF3B-30F1-66CFD9BB4773}"/>
              </a:ext>
            </a:extLst>
          </p:cNvPr>
          <p:cNvPicPr preferRelativeResize="0"/>
          <p:nvPr/>
        </p:nvPicPr>
        <p:blipFill rotWithShape="1">
          <a:blip r:embed="rId6">
            <a:alphaModFix amt="35000"/>
            <a:duotone>
              <a:schemeClr val="accent3">
                <a:shade val="45000"/>
                <a:satMod val="135000"/>
              </a:schemeClr>
              <a:prstClr val="white"/>
            </a:duotone>
          </a:blip>
          <a:srcRect l="20393" r="16741"/>
          <a:stretch/>
        </p:blipFill>
        <p:spPr>
          <a:xfrm>
            <a:off x="8606535" y="116210"/>
            <a:ext cx="423613" cy="378830"/>
          </a:xfrm>
          <a:prstGeom prst="rect">
            <a:avLst/>
          </a:prstGeom>
          <a:noFill/>
          <a:ln>
            <a:noFill/>
          </a:ln>
        </p:spPr>
      </p:pic>
    </p:spTree>
    <p:extLst>
      <p:ext uri="{BB962C8B-B14F-4D97-AF65-F5344CB8AC3E}">
        <p14:creationId xmlns:p14="http://schemas.microsoft.com/office/powerpoint/2010/main" val="1283181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otermuziek.psd"/>
          <p:cNvPicPr>
            <a:picLocks noChangeAspect="1"/>
          </p:cNvPicPr>
          <p:nvPr/>
        </p:nvPicPr>
        <p:blipFill>
          <a:blip r:embed="rId3"/>
          <a:stretch>
            <a:fillRect/>
          </a:stretch>
        </p:blipFill>
        <p:spPr>
          <a:xfrm>
            <a:off x="0" y="4686871"/>
            <a:ext cx="9144000" cy="479639"/>
          </a:xfrm>
          <a:prstGeom prst="rect">
            <a:avLst/>
          </a:prstGeom>
        </p:spPr>
      </p:pic>
      <p:pic>
        <p:nvPicPr>
          <p:cNvPr id="2" name="Afbeelding 1" descr="Afbeelding met persoon, kleding, computer, Menselijk gezicht&#10;&#10;Automatisch gegenereerde beschrijving">
            <a:extLst>
              <a:ext uri="{FF2B5EF4-FFF2-40B4-BE49-F238E27FC236}">
                <a16:creationId xmlns:a16="http://schemas.microsoft.com/office/drawing/2014/main" id="{06B7EDB3-D9ED-9DA0-1243-FE8B29DBE125}"/>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2281" y="0"/>
            <a:ext cx="9141720" cy="4440475"/>
          </a:xfrm>
          <a:prstGeom prst="rect">
            <a:avLst/>
          </a:prstGeom>
        </p:spPr>
      </p:pic>
      <p:pic>
        <p:nvPicPr>
          <p:cNvPr id="6" name="Afbeelding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0"/>
            <a:ext cx="4572000" cy="4449057"/>
          </a:xfrm>
          <a:prstGeom prst="rect">
            <a:avLst/>
          </a:prstGeom>
        </p:spPr>
      </p:pic>
      <p:pic>
        <p:nvPicPr>
          <p:cNvPr id="12" name="Afbeelding 11" descr="OranjeLoseOnderdelen80%.png"/>
          <p:cNvPicPr>
            <a:picLocks noChangeAspect="1"/>
          </p:cNvPicPr>
          <p:nvPr/>
        </p:nvPicPr>
        <p:blipFill>
          <a:blip r:embed="rId8"/>
          <a:stretch>
            <a:fillRect/>
          </a:stretch>
        </p:blipFill>
        <p:spPr>
          <a:xfrm>
            <a:off x="4658574" y="2495549"/>
            <a:ext cx="3113826" cy="1473976"/>
          </a:xfrm>
          <a:prstGeom prst="rect">
            <a:avLst/>
          </a:prstGeom>
        </p:spPr>
      </p:pic>
      <p:pic>
        <p:nvPicPr>
          <p:cNvPr id="11" name="Afbeelding 10" descr="OranjeLogo80%.png"/>
          <p:cNvPicPr>
            <a:picLocks noChangeAspect="1"/>
          </p:cNvPicPr>
          <p:nvPr/>
        </p:nvPicPr>
        <p:blipFill>
          <a:blip r:embed="rId9"/>
          <a:stretch>
            <a:fillRect/>
          </a:stretch>
        </p:blipFill>
        <p:spPr>
          <a:xfrm>
            <a:off x="7086600" y="361950"/>
            <a:ext cx="1752600" cy="829618"/>
          </a:xfrm>
          <a:prstGeom prst="rect">
            <a:avLst/>
          </a:prstGeom>
        </p:spPr>
      </p:pic>
      <p:pic>
        <p:nvPicPr>
          <p:cNvPr id="14" name="Afbeelding 13" descr="NootWit.png"/>
          <p:cNvPicPr>
            <a:picLocks noChangeAspect="1"/>
          </p:cNvPicPr>
          <p:nvPr/>
        </p:nvPicPr>
        <p:blipFill>
          <a:blip r:embed="rId10"/>
          <a:stretch>
            <a:fillRect/>
          </a:stretch>
        </p:blipFill>
        <p:spPr>
          <a:xfrm>
            <a:off x="565489" y="437776"/>
            <a:ext cx="806111" cy="1160042"/>
          </a:xfrm>
          <a:prstGeom prst="rect">
            <a:avLst/>
          </a:prstGeom>
        </p:spPr>
      </p:pic>
      <p:sp>
        <p:nvSpPr>
          <p:cNvPr id="4" name="TextBox 1">
            <a:extLst>
              <a:ext uri="{FF2B5EF4-FFF2-40B4-BE49-F238E27FC236}">
                <a16:creationId xmlns:a16="http://schemas.microsoft.com/office/drawing/2014/main" id="{0EC057E5-99A2-0758-57BD-5BDA0742434B}"/>
              </a:ext>
            </a:extLst>
          </p:cNvPr>
          <p:cNvSpPr txBox="1"/>
          <p:nvPr/>
        </p:nvSpPr>
        <p:spPr>
          <a:xfrm>
            <a:off x="1458174" y="787851"/>
            <a:ext cx="2105063" cy="769441"/>
          </a:xfrm>
          <a:prstGeom prst="rect">
            <a:avLst/>
          </a:prstGeom>
          <a:noFill/>
        </p:spPr>
        <p:txBody>
          <a:bodyPr wrap="none" rtlCol="0">
            <a:spAutoFit/>
          </a:bodyPr>
          <a:lstStyle/>
          <a:p>
            <a:r>
              <a:rPr lang="nl-NL" sz="4400" b="1">
                <a:solidFill>
                  <a:schemeClr val="bg1"/>
                </a:solidFill>
                <a:latin typeface="Comfortaa" panose="020F0603070200060003" pitchFamily="34" charset="0"/>
                <a:ea typeface="+mn-lt"/>
                <a:cs typeface="+mn-lt"/>
              </a:rPr>
              <a:t>Muziek</a:t>
            </a:r>
            <a:endParaRPr lang="en-NL" sz="4400" b="1">
              <a:solidFill>
                <a:schemeClr val="bg1"/>
              </a:solidFill>
            </a:endParaRPr>
          </a:p>
        </p:txBody>
      </p:sp>
      <p:sp>
        <p:nvSpPr>
          <p:cNvPr id="3" name="TextBox 1">
            <a:extLst>
              <a:ext uri="{FF2B5EF4-FFF2-40B4-BE49-F238E27FC236}">
                <a16:creationId xmlns:a16="http://schemas.microsoft.com/office/drawing/2014/main" id="{107A4598-BA06-9BF7-6519-DF5C616892DB}"/>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extLst>
      <p:ext uri="{BB962C8B-B14F-4D97-AF65-F5344CB8AC3E}">
        <p14:creationId xmlns:p14="http://schemas.microsoft.com/office/powerpoint/2010/main" val="685473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otermuziek.psd"/>
          <p:cNvPicPr>
            <a:picLocks noChangeAspect="1"/>
          </p:cNvPicPr>
          <p:nvPr/>
        </p:nvPicPr>
        <p:blipFill>
          <a:blip r:embed="rId3"/>
          <a:stretch>
            <a:fillRect/>
          </a:stretch>
        </p:blipFill>
        <p:spPr>
          <a:xfrm>
            <a:off x="0" y="4569269"/>
            <a:ext cx="9144000" cy="479639"/>
          </a:xfrm>
          <a:prstGeom prst="rect">
            <a:avLst/>
          </a:prstGeom>
        </p:spPr>
      </p:pic>
      <p:pic>
        <p:nvPicPr>
          <p:cNvPr id="2" name="Afbeelding 1" descr="Afbeelding met persoon, kleding, computer, Menselijk gezicht&#10;&#10;Automatisch gegenereerde beschrijving">
            <a:extLst>
              <a:ext uri="{FF2B5EF4-FFF2-40B4-BE49-F238E27FC236}">
                <a16:creationId xmlns:a16="http://schemas.microsoft.com/office/drawing/2014/main" id="{06B7EDB3-D9ED-9DA0-1243-FE8B29DBE125}"/>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colorTemperature colorTemp="7200"/>
                    </a14:imgEffect>
                    <a14:imgEffect>
                      <a14:saturation sat="300000"/>
                    </a14:imgEffect>
                    <a14:imgEffect>
                      <a14:brightnessContrast bright="20000" contrast="40000"/>
                    </a14:imgEffect>
                  </a14:imgLayer>
                </a14:imgProps>
              </a:ext>
            </a:extLst>
          </a:blip>
          <a:stretch>
            <a:fillRect/>
          </a:stretch>
        </p:blipFill>
        <p:spPr>
          <a:xfrm>
            <a:off x="2281" y="0"/>
            <a:ext cx="9141720" cy="4440475"/>
          </a:xfrm>
          <a:prstGeom prst="rect">
            <a:avLst/>
          </a:prstGeom>
        </p:spPr>
      </p:pic>
      <p:pic>
        <p:nvPicPr>
          <p:cNvPr id="6" name="Afbeelding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0" y="0"/>
            <a:ext cx="4572000" cy="4449057"/>
          </a:xfrm>
          <a:prstGeom prst="rect">
            <a:avLst/>
          </a:prstGeom>
        </p:spPr>
      </p:pic>
      <p:pic>
        <p:nvPicPr>
          <p:cNvPr id="12" name="Afbeelding 11" descr="OranjeLoseOnderdelen80%.png"/>
          <p:cNvPicPr>
            <a:picLocks noChangeAspect="1"/>
          </p:cNvPicPr>
          <p:nvPr/>
        </p:nvPicPr>
        <p:blipFill>
          <a:blip r:embed="rId8"/>
          <a:stretch>
            <a:fillRect/>
          </a:stretch>
        </p:blipFill>
        <p:spPr>
          <a:xfrm>
            <a:off x="4658574" y="2495549"/>
            <a:ext cx="3113826" cy="1473976"/>
          </a:xfrm>
          <a:prstGeom prst="rect">
            <a:avLst/>
          </a:prstGeom>
        </p:spPr>
      </p:pic>
      <p:pic>
        <p:nvPicPr>
          <p:cNvPr id="11" name="Afbeelding 10" descr="OranjeLogo80%.png"/>
          <p:cNvPicPr>
            <a:picLocks noChangeAspect="1"/>
          </p:cNvPicPr>
          <p:nvPr/>
        </p:nvPicPr>
        <p:blipFill>
          <a:blip r:embed="rId9"/>
          <a:stretch>
            <a:fillRect/>
          </a:stretch>
        </p:blipFill>
        <p:spPr>
          <a:xfrm>
            <a:off x="7086600" y="361950"/>
            <a:ext cx="1752600" cy="829618"/>
          </a:xfrm>
          <a:prstGeom prst="rect">
            <a:avLst/>
          </a:prstGeom>
        </p:spPr>
      </p:pic>
      <p:pic>
        <p:nvPicPr>
          <p:cNvPr id="14" name="Afbeelding 13" descr="NootWit.png"/>
          <p:cNvPicPr>
            <a:picLocks noChangeAspect="1"/>
          </p:cNvPicPr>
          <p:nvPr/>
        </p:nvPicPr>
        <p:blipFill>
          <a:blip r:embed="rId10"/>
          <a:stretch>
            <a:fillRect/>
          </a:stretch>
        </p:blipFill>
        <p:spPr>
          <a:xfrm>
            <a:off x="565489" y="437776"/>
            <a:ext cx="806111" cy="1160042"/>
          </a:xfrm>
          <a:prstGeom prst="rect">
            <a:avLst/>
          </a:prstGeom>
        </p:spPr>
      </p:pic>
      <p:sp>
        <p:nvSpPr>
          <p:cNvPr id="3" name="Tekstvak 2">
            <a:extLst>
              <a:ext uri="{FF2B5EF4-FFF2-40B4-BE49-F238E27FC236}">
                <a16:creationId xmlns:a16="http://schemas.microsoft.com/office/drawing/2014/main" id="{3FA398E2-4A7E-6249-0C60-AD6A9DB20A1B}"/>
              </a:ext>
            </a:extLst>
          </p:cNvPr>
          <p:cNvSpPr txBox="1"/>
          <p:nvPr/>
        </p:nvSpPr>
        <p:spPr>
          <a:xfrm>
            <a:off x="1458174" y="1854651"/>
            <a:ext cx="7419019" cy="707886"/>
          </a:xfrm>
          <a:prstGeom prst="rect">
            <a:avLst/>
          </a:prstGeom>
          <a:noFill/>
        </p:spPr>
        <p:txBody>
          <a:bodyPr wrap="none" lIns="91440" tIns="45720" rIns="91440" bIns="45720" rtlCol="0" anchor="t">
            <a:spAutoFit/>
          </a:bodyPr>
          <a:lstStyle/>
          <a:p>
            <a:r>
              <a:rPr lang="nl-NL" sz="4000" dirty="0">
                <a:solidFill>
                  <a:schemeClr val="bg1"/>
                </a:solidFill>
                <a:latin typeface="Comfortaa" panose="020F0603070200060003" pitchFamily="34" charset="0"/>
                <a:ea typeface="+mn-lt"/>
                <a:cs typeface="+mn-lt"/>
              </a:rPr>
              <a:t>Flessen- en balloncompositie</a:t>
            </a:r>
            <a:endParaRPr lang="en-US" dirty="0">
              <a:solidFill>
                <a:schemeClr val="bg1"/>
              </a:solidFill>
              <a:latin typeface="Comfortaa" panose="020F0603070200060003" pitchFamily="34" charset="0"/>
            </a:endParaRPr>
          </a:p>
        </p:txBody>
      </p:sp>
      <p:sp>
        <p:nvSpPr>
          <p:cNvPr id="4" name="TextBox 1">
            <a:extLst>
              <a:ext uri="{FF2B5EF4-FFF2-40B4-BE49-F238E27FC236}">
                <a16:creationId xmlns:a16="http://schemas.microsoft.com/office/drawing/2014/main" id="{0EC057E5-99A2-0758-57BD-5BDA0742434B}"/>
              </a:ext>
            </a:extLst>
          </p:cNvPr>
          <p:cNvSpPr txBox="1"/>
          <p:nvPr/>
        </p:nvSpPr>
        <p:spPr>
          <a:xfrm>
            <a:off x="1458174" y="787851"/>
            <a:ext cx="2115066" cy="769441"/>
          </a:xfrm>
          <a:prstGeom prst="rect">
            <a:avLst/>
          </a:prstGeom>
          <a:noFill/>
        </p:spPr>
        <p:txBody>
          <a:bodyPr wrap="none" rtlCol="0">
            <a:spAutoFit/>
          </a:bodyPr>
          <a:lstStyle/>
          <a:p>
            <a:r>
              <a:rPr lang="nl-NL" sz="4400" b="1" dirty="0">
                <a:solidFill>
                  <a:schemeClr val="bg1"/>
                </a:solidFill>
                <a:latin typeface="Comfortaa" panose="020F0603070200060003" pitchFamily="34" charset="0"/>
                <a:ea typeface="+mn-lt"/>
                <a:cs typeface="+mn-lt"/>
              </a:rPr>
              <a:t>Les 4.4</a:t>
            </a:r>
            <a:endParaRPr lang="en-NL" sz="4400" b="1">
              <a:solidFill>
                <a:schemeClr val="bg1"/>
              </a:solidFill>
            </a:endParaRPr>
          </a:p>
        </p:txBody>
      </p:sp>
      <p:sp>
        <p:nvSpPr>
          <p:cNvPr id="5" name="TextBox 1">
            <a:extLst>
              <a:ext uri="{FF2B5EF4-FFF2-40B4-BE49-F238E27FC236}">
                <a16:creationId xmlns:a16="http://schemas.microsoft.com/office/drawing/2014/main" id="{5E407C8B-D02A-3783-36A2-17844FD29215}"/>
              </a:ext>
            </a:extLst>
          </p:cNvPr>
          <p:cNvSpPr txBox="1"/>
          <p:nvPr/>
        </p:nvSpPr>
        <p:spPr>
          <a:xfrm>
            <a:off x="7716846" y="4202836"/>
            <a:ext cx="1402948" cy="246221"/>
          </a:xfrm>
          <a:prstGeom prst="rect">
            <a:avLst/>
          </a:prstGeom>
          <a:noFill/>
        </p:spPr>
        <p:txBody>
          <a:bodyPr wrap="none" rtlCol="0">
            <a:spAutoFit/>
          </a:bodyPr>
          <a:lstStyle/>
          <a:p>
            <a:r>
              <a:rPr lang="nl-NL" sz="1000" b="1" i="1" dirty="0">
                <a:solidFill>
                  <a:schemeClr val="bg1"/>
                </a:solidFill>
                <a:latin typeface="Comfortaa" panose="020F0603070200060003" pitchFamily="34" charset="0"/>
                <a:ea typeface="+mn-lt"/>
                <a:cs typeface="+mn-lt"/>
              </a:rPr>
              <a:t>Foto: </a:t>
            </a:r>
            <a:r>
              <a:rPr lang="nl-NL" sz="1000" b="1" i="1" dirty="0" err="1">
                <a:solidFill>
                  <a:schemeClr val="bg1"/>
                </a:solidFill>
                <a:latin typeface="Comfortaa" panose="020F0603070200060003" pitchFamily="34" charset="0"/>
                <a:ea typeface="+mn-lt"/>
                <a:cs typeface="+mn-lt"/>
              </a:rPr>
              <a:t>Marchel</a:t>
            </a:r>
            <a:r>
              <a:rPr lang="nl-NL" sz="1000" b="1" i="1" dirty="0">
                <a:solidFill>
                  <a:schemeClr val="bg1"/>
                </a:solidFill>
                <a:latin typeface="Comfortaa" panose="020F0603070200060003" pitchFamily="34" charset="0"/>
                <a:ea typeface="+mn-lt"/>
                <a:cs typeface="+mn-lt"/>
              </a:rPr>
              <a:t> </a:t>
            </a:r>
            <a:r>
              <a:rPr lang="nl-NL" sz="1000" b="1" i="1" dirty="0" err="1">
                <a:solidFill>
                  <a:schemeClr val="bg1"/>
                </a:solidFill>
                <a:latin typeface="Comfortaa" panose="020F0603070200060003" pitchFamily="34" charset="0"/>
                <a:ea typeface="+mn-lt"/>
                <a:cs typeface="+mn-lt"/>
              </a:rPr>
              <a:t>Prast</a:t>
            </a:r>
            <a:endParaRPr lang="en-NL" sz="1000" b="1" i="1">
              <a:solidFill>
                <a:schemeClr val="bg1"/>
              </a:solidFill>
            </a:endParaRPr>
          </a:p>
        </p:txBody>
      </p:sp>
    </p:spTree>
    <p:extLst>
      <p:ext uri="{BB962C8B-B14F-4D97-AF65-F5344CB8AC3E}">
        <p14:creationId xmlns:p14="http://schemas.microsoft.com/office/powerpoint/2010/main" val="1907883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3" name="Google Shape;231;p36">
            <a:extLst>
              <a:ext uri="{FF2B5EF4-FFF2-40B4-BE49-F238E27FC236}">
                <a16:creationId xmlns:a16="http://schemas.microsoft.com/office/drawing/2014/main" id="{2885D23B-435C-CDC9-3A59-4C01E8C271AE}"/>
              </a:ext>
            </a:extLst>
          </p:cNvPr>
          <p:cNvSpPr txBox="1">
            <a:spLocks noGrp="1"/>
          </p:cNvSpPr>
          <p:nvPr>
            <p:ph type="title"/>
          </p:nvPr>
        </p:nvSpPr>
        <p:spPr>
          <a:xfrm>
            <a:off x="1475656" y="230186"/>
            <a:ext cx="8832300" cy="100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2400" b="1" dirty="0">
                <a:solidFill>
                  <a:schemeClr val="bg1"/>
                </a:solidFill>
                <a:latin typeface="Montserrat" pitchFamily="2" charset="77"/>
                <a:ea typeface="Calibri"/>
                <a:cs typeface="Calibri"/>
                <a:sym typeface="Calibri"/>
              </a:rPr>
              <a:t>Flessen- en ballonnencompositie.</a:t>
            </a:r>
            <a:endParaRPr sz="2400" b="1" dirty="0">
              <a:solidFill>
                <a:schemeClr val="bg1"/>
              </a:solidFill>
              <a:latin typeface="Montserrat" pitchFamily="2" charset="77"/>
              <a:ea typeface="Calibri"/>
              <a:cs typeface="Calibri"/>
              <a:sym typeface="Calibri"/>
            </a:endParaRPr>
          </a:p>
        </p:txBody>
      </p:sp>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17135" y="775790"/>
            <a:ext cx="7261375"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6050" indent="0">
              <a:spcBef>
                <a:spcPts val="0"/>
              </a:spcBef>
              <a:buSzPts val="1300"/>
              <a:buNone/>
            </a:pPr>
            <a:r>
              <a:rPr lang="nl-NL" sz="1600" b="1" dirty="0">
                <a:solidFill>
                  <a:schemeClr val="bg1"/>
                </a:solidFill>
                <a:latin typeface="Montserrat" pitchFamily="2" charset="77"/>
                <a:ea typeface="Calibri"/>
                <a:cs typeface="Calibri"/>
                <a:sym typeface="Calibri"/>
              </a:rPr>
              <a:t>Inleiding.</a:t>
            </a:r>
            <a:endParaRPr lang="nl-NL" sz="1600" dirty="0">
              <a:solidFill>
                <a:schemeClr val="bg1"/>
              </a:solidFill>
              <a:latin typeface="Montserrat" pitchFamily="2" charset="77"/>
              <a:ea typeface="Calibri"/>
              <a:cs typeface="Calibri"/>
              <a:sym typeface="Calibri"/>
            </a:endParaRPr>
          </a:p>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46050" indent="0">
              <a:spcBef>
                <a:spcPts val="0"/>
              </a:spcBef>
              <a:buSzPts val="1300"/>
              <a:buNone/>
            </a:pPr>
            <a:r>
              <a:rPr lang="nl-NL" sz="1600" dirty="0">
                <a:solidFill>
                  <a:schemeClr val="bg1"/>
                </a:solidFill>
                <a:latin typeface="Montserrat" pitchFamily="2" charset="77"/>
                <a:ea typeface="Calibri"/>
                <a:cs typeface="Calibri"/>
                <a:sym typeface="Calibri"/>
              </a:rPr>
              <a:t>De leerlingen bedenken in groepjes een heel kort verhaaltje. Dat werken ze uit in drie tekeningen. Bij de tekening maken ze een kort  muziekstuk van 1 à 2 minuten. De gemaakte muziek oefenen ze </a:t>
            </a:r>
            <a:r>
              <a:rPr lang="nl-NL" sz="1600" dirty="0" err="1">
                <a:solidFill>
                  <a:schemeClr val="bg1"/>
                </a:solidFill>
                <a:latin typeface="Montserrat" pitchFamily="2" charset="77"/>
                <a:ea typeface="Calibri"/>
                <a:cs typeface="Calibri"/>
                <a:sym typeface="Calibri"/>
              </a:rPr>
              <a:t>oefe</a:t>
            </a:r>
            <a:r>
              <a:rPr lang="nl-NL" sz="1600" dirty="0">
                <a:solidFill>
                  <a:schemeClr val="bg1"/>
                </a:solidFill>
                <a:latin typeface="Montserrat" pitchFamily="2" charset="77"/>
                <a:ea typeface="Calibri"/>
                <a:cs typeface="Calibri"/>
                <a:sym typeface="Calibri"/>
              </a:rPr>
              <a:t> daarna geven ze een uitvoering aan de klas. De andere leerlingen luisteren goed, geven applaus en vertellen wat ze van het muziekstuk vinden. Als er nog tijd is kunnen de leerlingen het muziekstuk verbeteren.</a:t>
            </a:r>
          </a:p>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3970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pic>
        <p:nvPicPr>
          <p:cNvPr id="2" name="Google Shape;91;p5">
            <a:extLst>
              <a:ext uri="{FF2B5EF4-FFF2-40B4-BE49-F238E27FC236}">
                <a16:creationId xmlns:a16="http://schemas.microsoft.com/office/drawing/2014/main" id="{8DDC8978-AA24-AC13-9F10-50003F532A3E}"/>
              </a:ext>
            </a:extLst>
          </p:cNvPr>
          <p:cNvPicPr preferRelativeResize="0"/>
          <p:nvPr/>
        </p:nvPicPr>
        <p:blipFill rotWithShape="1">
          <a:blip r:embed="rId7">
            <a:alphaModFix amt="35000"/>
            <a:duotone>
              <a:schemeClr val="accent2">
                <a:shade val="45000"/>
                <a:satMod val="135000"/>
              </a:schemeClr>
              <a:prstClr val="white"/>
            </a:duotone>
          </a:blip>
          <a:srcRect/>
          <a:stretch/>
        </p:blipFill>
        <p:spPr>
          <a:xfrm>
            <a:off x="8621268" y="159849"/>
            <a:ext cx="354501" cy="354501"/>
          </a:xfrm>
          <a:prstGeom prst="rect">
            <a:avLst/>
          </a:prstGeom>
          <a:noFill/>
          <a:ln>
            <a:noFill/>
          </a:ln>
        </p:spPr>
      </p:pic>
    </p:spTree>
    <p:extLst>
      <p:ext uri="{BB962C8B-B14F-4D97-AF65-F5344CB8AC3E}">
        <p14:creationId xmlns:p14="http://schemas.microsoft.com/office/powerpoint/2010/main" val="1033525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5029200"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OranjeLoseOnderdelen80%.png"/>
          <p:cNvPicPr>
            <a:picLocks noChangeAspect="1"/>
          </p:cNvPicPr>
          <p:nvPr/>
        </p:nvPicPr>
        <p:blipFill>
          <a:blip r:embed="rId3">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62298" y="438149"/>
            <a:ext cx="809301" cy="1159669"/>
          </a:xfrm>
          <a:prstGeom prst="rect">
            <a:avLst/>
          </a:prstGeom>
        </p:spPr>
      </p:pic>
      <p:sp>
        <p:nvSpPr>
          <p:cNvPr id="9" name="Tekstvak 8"/>
          <p:cNvSpPr txBox="1"/>
          <p:nvPr/>
        </p:nvSpPr>
        <p:spPr>
          <a:xfrm>
            <a:off x="1339914" y="361950"/>
            <a:ext cx="8844916" cy="13696057"/>
          </a:xfrm>
          <a:prstGeom prst="rect">
            <a:avLst/>
          </a:prstGeom>
          <a:noFill/>
        </p:spPr>
        <p:txBody>
          <a:bodyPr wrap="square" numCol="1" rtlCol="0">
            <a:spAutoFit/>
          </a:bodyPr>
          <a:lstStyle/>
          <a:p>
            <a:r>
              <a:rPr lang="nl-NL" sz="2400" b="1" dirty="0">
                <a:solidFill>
                  <a:schemeClr val="tx1">
                    <a:lumMod val="50000"/>
                    <a:lumOff val="50000"/>
                  </a:schemeClr>
                </a:solidFill>
                <a:latin typeface="Montserrat" pitchFamily="2" charset="77"/>
                <a:cs typeface="Montserrat Regular"/>
              </a:rPr>
              <a:t>Benodigdheden:</a:t>
            </a:r>
          </a:p>
          <a:p>
            <a:endParaRPr lang="nl-NL" sz="2400" b="1" dirty="0">
              <a:solidFill>
                <a:schemeClr val="tx1">
                  <a:lumMod val="50000"/>
                  <a:lumOff val="50000"/>
                </a:schemeClr>
              </a:solidFill>
              <a:latin typeface="Montserrat" pitchFamily="2" charset="77"/>
              <a:cs typeface="Montserrat Regular"/>
            </a:endParaRPr>
          </a:p>
          <a:p>
            <a:r>
              <a:rPr lang="nl-NL" sz="2400" b="1" dirty="0">
                <a:solidFill>
                  <a:srgbClr val="FF6600"/>
                </a:solidFill>
                <a:latin typeface="Montserrat" pitchFamily="2" charset="77"/>
                <a:cs typeface="Montserrat Regular"/>
              </a:rPr>
              <a:t>les 4.4 Flessen- en ballonnencompositie.</a:t>
            </a:r>
            <a:endParaRPr lang="nl-NL" sz="2400" b="0" i="0" u="none" strike="noStrike" dirty="0">
              <a:solidFill>
                <a:schemeClr val="tx1">
                  <a:lumMod val="50000"/>
                  <a:lumOff val="50000"/>
                </a:schemeClr>
              </a:solidFill>
              <a:effectLst/>
              <a:latin typeface="Montserrat" pitchFamily="2" charset="77"/>
            </a:endParaRPr>
          </a:p>
          <a:p>
            <a:pPr algn="l"/>
            <a:endParaRPr lang="nl-NL" sz="1600" b="1" u="sng" dirty="0">
              <a:solidFill>
                <a:schemeClr val="tx1">
                  <a:lumMod val="50000"/>
                  <a:lumOff val="50000"/>
                </a:schemeClr>
              </a:solidFill>
              <a:latin typeface="Montserrat" pitchFamily="2" charset="77"/>
            </a:endParaRPr>
          </a:p>
          <a:p>
            <a:r>
              <a:rPr lang="nl-NL" sz="1600" dirty="0">
                <a:solidFill>
                  <a:schemeClr val="tx1">
                    <a:lumMod val="50000"/>
                    <a:lumOff val="50000"/>
                  </a:schemeClr>
                </a:solidFill>
                <a:effectLst/>
                <a:latin typeface="Montserrat" pitchFamily="2" charset="77"/>
              </a:rPr>
              <a:t>● </a:t>
            </a:r>
            <a:r>
              <a:rPr lang="nl-NL" sz="1600" dirty="0" err="1">
                <a:solidFill>
                  <a:schemeClr val="tx1">
                    <a:lumMod val="50000"/>
                    <a:lumOff val="50000"/>
                  </a:schemeClr>
                </a:solidFill>
                <a:effectLst/>
                <a:latin typeface="Montserrat" pitchFamily="2" charset="77"/>
              </a:rPr>
              <a:t>Digibord</a:t>
            </a:r>
            <a:r>
              <a:rPr lang="nl-NL" sz="1600" dirty="0">
                <a:solidFill>
                  <a:schemeClr val="tx1">
                    <a:lumMod val="50000"/>
                    <a:lumOff val="50000"/>
                  </a:schemeClr>
                </a:solidFill>
                <a:effectLst/>
                <a:latin typeface="Montserrat" pitchFamily="2" charset="77"/>
              </a:rPr>
              <a:t>.</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P</a:t>
            </a:r>
            <a:r>
              <a:rPr lang="nl-NL" sz="1600" dirty="0">
                <a:solidFill>
                  <a:schemeClr val="tx1">
                    <a:lumMod val="50000"/>
                    <a:lumOff val="50000"/>
                  </a:schemeClr>
                </a:solidFill>
                <a:effectLst/>
                <a:latin typeface="Montserrat" pitchFamily="2" charset="77"/>
              </a:rPr>
              <a:t>lastic flessen. </a:t>
            </a:r>
          </a:p>
          <a:p>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G</a:t>
            </a:r>
            <a:r>
              <a:rPr lang="nl-NL" sz="1600" dirty="0">
                <a:solidFill>
                  <a:schemeClr val="tx1">
                    <a:lumMod val="50000"/>
                    <a:lumOff val="50000"/>
                  </a:schemeClr>
                </a:solidFill>
                <a:effectLst/>
                <a:latin typeface="Montserrat" pitchFamily="2" charset="77"/>
              </a:rPr>
              <a:t>lazen flessen.</a:t>
            </a:r>
          </a:p>
          <a:p>
            <a:r>
              <a:rPr lang="nl-NL" sz="1600" dirty="0">
                <a:solidFill>
                  <a:schemeClr val="tx1">
                    <a:lumMod val="50000"/>
                    <a:lumOff val="50000"/>
                  </a:schemeClr>
                </a:solidFill>
                <a:effectLst/>
                <a:latin typeface="Montserrat" pitchFamily="2" charset="77"/>
              </a:rPr>
              <a:t>● Glas water</a:t>
            </a:r>
            <a:r>
              <a:rPr lang="nl-NL" sz="1600" dirty="0">
                <a:solidFill>
                  <a:schemeClr val="tx1">
                    <a:lumMod val="50000"/>
                    <a:lumOff val="50000"/>
                  </a:schemeClr>
                </a:solidFill>
                <a:latin typeface="Montserrat" pitchFamily="2" charset="77"/>
              </a:rPr>
              <a:t>.</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Lepel.</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Stokje.</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Ballonblazers.</a:t>
            </a:r>
            <a:r>
              <a:rPr lang="nl-NL" sz="1600" dirty="0">
                <a:solidFill>
                  <a:schemeClr val="tx1">
                    <a:lumMod val="50000"/>
                    <a:lumOff val="50000"/>
                  </a:schemeClr>
                </a:solidFill>
                <a:effectLst/>
                <a:latin typeface="Montserrat" pitchFamily="2" charset="77"/>
              </a:rPr>
              <a:t> </a:t>
            </a:r>
          </a:p>
          <a:p>
            <a:pPr algn="l"/>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r>
              <a:rPr lang="nl-NL" sz="1600" b="1" dirty="0">
                <a:solidFill>
                  <a:schemeClr val="tx1">
                    <a:lumMod val="50000"/>
                    <a:lumOff val="50000"/>
                  </a:schemeClr>
                </a:solidFill>
                <a:latin typeface="Montserrat" pitchFamily="2" charset="77"/>
              </a:rPr>
              <a:t>P</a:t>
            </a:r>
            <a:r>
              <a:rPr lang="nl-NL" sz="1600" b="1" dirty="0">
                <a:solidFill>
                  <a:schemeClr val="tx1">
                    <a:lumMod val="50000"/>
                    <a:lumOff val="50000"/>
                  </a:schemeClr>
                </a:solidFill>
                <a:effectLst/>
                <a:latin typeface="Montserrat" pitchFamily="2" charset="77"/>
              </a:rPr>
              <a:t>er groepje van 4 leerlingen: </a:t>
            </a:r>
            <a:endParaRPr lang="nl-NL" sz="1600" dirty="0">
              <a:solidFill>
                <a:schemeClr val="tx1">
                  <a:lumMod val="50000"/>
                  <a:lumOff val="50000"/>
                </a:schemeClr>
              </a:solidFill>
              <a:effectLst/>
              <a:latin typeface="Montserrat" pitchFamily="2" charset="77"/>
            </a:endParaRPr>
          </a:p>
          <a:p>
            <a:r>
              <a:rPr lang="nl-NL" sz="1600" dirty="0">
                <a:solidFill>
                  <a:schemeClr val="tx1">
                    <a:lumMod val="50000"/>
                    <a:lumOff val="50000"/>
                  </a:schemeClr>
                </a:solidFill>
                <a:effectLst/>
                <a:latin typeface="Montserrat" pitchFamily="2" charset="77"/>
              </a:rPr>
              <a:t>●  Schaal of emmertje water.</a:t>
            </a:r>
          </a:p>
          <a:p>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V</a:t>
            </a:r>
            <a:r>
              <a:rPr lang="nl-NL" sz="1600" dirty="0">
                <a:solidFill>
                  <a:schemeClr val="tx1">
                    <a:lumMod val="50000"/>
                    <a:lumOff val="50000"/>
                  </a:schemeClr>
                </a:solidFill>
                <a:effectLst/>
                <a:latin typeface="Montserrat" pitchFamily="2" charset="77"/>
              </a:rPr>
              <a:t>ochtig doekje </a:t>
            </a:r>
          </a:p>
          <a:p>
            <a:r>
              <a:rPr lang="nl-NL" sz="1600" dirty="0">
                <a:solidFill>
                  <a:schemeClr val="tx1">
                    <a:lumMod val="50000"/>
                    <a:lumOff val="50000"/>
                  </a:schemeClr>
                </a:solidFill>
                <a:effectLst/>
                <a:latin typeface="Montserrat" pitchFamily="2" charset="77"/>
              </a:rPr>
              <a:t>●  Maatbeker </a:t>
            </a:r>
          </a:p>
          <a:p>
            <a:r>
              <a:rPr lang="nl-NL" sz="1600" dirty="0">
                <a:solidFill>
                  <a:schemeClr val="tx1">
                    <a:lumMod val="50000"/>
                    <a:lumOff val="50000"/>
                  </a:schemeClr>
                </a:solidFill>
                <a:effectLst/>
                <a:latin typeface="Montserrat" pitchFamily="2" charset="77"/>
              </a:rPr>
              <a:t>●  Vier glazen flessen in </a:t>
            </a:r>
          </a:p>
          <a:p>
            <a:r>
              <a:rPr lang="nl-NL" sz="1600" dirty="0">
                <a:solidFill>
                  <a:schemeClr val="tx1">
                    <a:lumMod val="50000"/>
                    <a:lumOff val="50000"/>
                  </a:schemeClr>
                </a:solidFill>
                <a:effectLst/>
                <a:latin typeface="Montserrat" pitchFamily="2" charset="77"/>
              </a:rPr>
              <a:t>verschillende maten en het </a:t>
            </a:r>
          </a:p>
          <a:p>
            <a:r>
              <a:rPr lang="nl-NL" sz="1600" dirty="0">
                <a:solidFill>
                  <a:schemeClr val="tx1">
                    <a:lumMod val="50000"/>
                    <a:lumOff val="50000"/>
                  </a:schemeClr>
                </a:solidFill>
                <a:effectLst/>
                <a:latin typeface="Montserrat" pitchFamily="2" charset="77"/>
              </a:rPr>
              <a:t>liefst wit glas </a:t>
            </a:r>
          </a:p>
          <a:p>
            <a:r>
              <a:rPr lang="nl-NL" sz="1600" dirty="0">
                <a:solidFill>
                  <a:schemeClr val="tx1">
                    <a:lumMod val="50000"/>
                    <a:lumOff val="50000"/>
                  </a:schemeClr>
                </a:solidFill>
                <a:effectLst/>
                <a:latin typeface="Montserrat" pitchFamily="2" charset="77"/>
              </a:rPr>
              <a:t>●  Vier werkbladen </a:t>
            </a:r>
          </a:p>
          <a:p>
            <a:r>
              <a:rPr lang="nl-NL" sz="1600" dirty="0">
                <a:solidFill>
                  <a:schemeClr val="tx1">
                    <a:lumMod val="50000"/>
                    <a:lumOff val="50000"/>
                  </a:schemeClr>
                </a:solidFill>
                <a:effectLst/>
                <a:latin typeface="Montserrat" pitchFamily="2" charset="77"/>
              </a:rPr>
              <a:t>●  Vier potloden </a:t>
            </a: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latin typeface="Montserrat" pitchFamily="2" charset="77"/>
              <a:cs typeface="Montserrat Regular"/>
            </a:endParaRPr>
          </a:p>
          <a:p>
            <a:endParaRPr lang="nl-NL" sz="1200" dirty="0"/>
          </a:p>
        </p:txBody>
      </p:sp>
      <p:pic>
        <p:nvPicPr>
          <p:cNvPr id="13" name="Afbeelding 12" descr="Footermuziek.psd"/>
          <p:cNvPicPr>
            <a:picLocks noChangeAspect="1"/>
          </p:cNvPicPr>
          <p:nvPr/>
        </p:nvPicPr>
        <p:blipFill>
          <a:blip r:embed="rId7"/>
          <a:stretch>
            <a:fillRect/>
          </a:stretch>
        </p:blipFill>
        <p:spPr>
          <a:xfrm>
            <a:off x="0" y="4541730"/>
            <a:ext cx="9144000" cy="47963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5105400" y="361950"/>
            <a:ext cx="304800" cy="3048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5486400" y="361950"/>
            <a:ext cx="304800" cy="3048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5867400" y="361950"/>
            <a:ext cx="304800" cy="3048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6259068" y="361950"/>
            <a:ext cx="304800" cy="3048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6629400" y="361950"/>
            <a:ext cx="304800" cy="304800"/>
          </a:xfrm>
          <a:prstGeom prst="rect">
            <a:avLst/>
          </a:prstGeom>
        </p:spPr>
      </p:pic>
      <p:pic>
        <p:nvPicPr>
          <p:cNvPr id="7" name="Google Shape;91;p5">
            <a:extLst>
              <a:ext uri="{FF2B5EF4-FFF2-40B4-BE49-F238E27FC236}">
                <a16:creationId xmlns:a16="http://schemas.microsoft.com/office/drawing/2014/main" id="{600625FD-B90C-C107-DB49-BBE596369953}"/>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621268" y="159849"/>
            <a:ext cx="354501" cy="354501"/>
          </a:xfrm>
          <a:prstGeom prst="rect">
            <a:avLst/>
          </a:prstGeom>
          <a:noFill/>
          <a:ln>
            <a:noFill/>
          </a:ln>
        </p:spPr>
      </p:pic>
    </p:spTree>
    <p:extLst>
      <p:ext uri="{BB962C8B-B14F-4D97-AF65-F5344CB8AC3E}">
        <p14:creationId xmlns:p14="http://schemas.microsoft.com/office/powerpoint/2010/main" val="2262282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17135" y="775790"/>
            <a:ext cx="7261375"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lnSpc>
                <a:spcPct val="115000"/>
              </a:lnSpc>
              <a:spcBef>
                <a:spcPts val="0"/>
              </a:spcBef>
              <a:spcAft>
                <a:spcPts val="0"/>
              </a:spcAft>
              <a:buSzPts val="1800"/>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6" name="Tijdelijke aanduiding voor inhoud 2">
            <a:extLst>
              <a:ext uri="{FF2B5EF4-FFF2-40B4-BE49-F238E27FC236}">
                <a16:creationId xmlns:a16="http://schemas.microsoft.com/office/drawing/2014/main" id="{36936608-3843-3339-896F-F13E803652BA}"/>
              </a:ext>
            </a:extLst>
          </p:cNvPr>
          <p:cNvSpPr>
            <a:spLocks noGrp="1"/>
          </p:cNvSpPr>
          <p:nvPr>
            <p:ph idx="1"/>
          </p:nvPr>
        </p:nvSpPr>
        <p:spPr>
          <a:xfrm>
            <a:off x="1593558" y="648655"/>
            <a:ext cx="7024461" cy="5459897"/>
          </a:xfrm>
        </p:spPr>
        <p:txBody>
          <a:bodyPr>
            <a:normAutofit/>
          </a:bodyPr>
          <a:lstStyle/>
          <a:p>
            <a:pPr marL="0" indent="0">
              <a:spcBef>
                <a:spcPts val="0"/>
              </a:spcBef>
              <a:buNone/>
            </a:pPr>
            <a:r>
              <a:rPr lang="nl-NL" sz="1800" b="1" dirty="0">
                <a:solidFill>
                  <a:schemeClr val="bg1"/>
                </a:solidFill>
                <a:latin typeface="Montserrat" pitchFamily="2" charset="77"/>
              </a:rPr>
              <a:t>Planning.</a:t>
            </a:r>
          </a:p>
          <a:p>
            <a:pPr>
              <a:spcBef>
                <a:spcPts val="0"/>
              </a:spcBef>
              <a:buAutoNum type="arabicPeriod"/>
            </a:pPr>
            <a:endParaRPr lang="nl-NL" sz="1600" dirty="0">
              <a:solidFill>
                <a:schemeClr val="bg1"/>
              </a:solidFill>
              <a:latin typeface="Montserrat" pitchFamily="2" charset="77"/>
            </a:endParaRPr>
          </a:p>
          <a:p>
            <a:pPr marL="0" indent="0">
              <a:spcBef>
                <a:spcPts val="0"/>
              </a:spcBef>
              <a:buNone/>
            </a:pPr>
            <a:r>
              <a:rPr lang="nl-NL" sz="1600" dirty="0">
                <a:solidFill>
                  <a:schemeClr val="bg1"/>
                </a:solidFill>
                <a:latin typeface="Montserrat" pitchFamily="2" charset="77"/>
              </a:rPr>
              <a:t>	Tijd	Lesdelen / lesactiviteiten</a:t>
            </a:r>
          </a:p>
          <a:p>
            <a:pPr>
              <a:spcBef>
                <a:spcPts val="0"/>
              </a:spcBef>
              <a:buAutoNum type="arabicPeriod"/>
            </a:pPr>
            <a:endParaRPr lang="nl-NL" sz="1600" dirty="0">
              <a:solidFill>
                <a:schemeClr val="bg1"/>
              </a:solidFill>
              <a:latin typeface="Montserrat" pitchFamily="2" charset="77"/>
            </a:endParaRPr>
          </a:p>
          <a:p>
            <a:pPr>
              <a:spcBef>
                <a:spcPts val="0"/>
              </a:spcBef>
              <a:buAutoNum type="arabicPeriod"/>
            </a:pPr>
            <a:r>
              <a:rPr lang="nl-NL" sz="1600" dirty="0">
                <a:solidFill>
                  <a:schemeClr val="bg1"/>
                </a:solidFill>
                <a:latin typeface="Montserrat" pitchFamily="2" charset="77"/>
              </a:rPr>
              <a:t>5’	Introductie: Compositie met flessen en ballonnen.</a:t>
            </a:r>
          </a:p>
          <a:p>
            <a:pPr>
              <a:spcBef>
                <a:spcPts val="0"/>
              </a:spcBef>
              <a:buAutoNum type="arabicPeriod"/>
            </a:pPr>
            <a:r>
              <a:rPr lang="nl-NL" sz="1600" dirty="0">
                <a:solidFill>
                  <a:schemeClr val="bg1"/>
                </a:solidFill>
                <a:latin typeface="Montserrat" pitchFamily="2" charset="77"/>
              </a:rPr>
              <a:t>5’	Regels.</a:t>
            </a:r>
          </a:p>
          <a:p>
            <a:pPr>
              <a:spcBef>
                <a:spcPts val="0"/>
              </a:spcBef>
              <a:buAutoNum type="arabicPeriod"/>
            </a:pPr>
            <a:r>
              <a:rPr lang="nl-NL" sz="1600" dirty="0">
                <a:solidFill>
                  <a:schemeClr val="bg1"/>
                </a:solidFill>
                <a:latin typeface="Montserrat" pitchFamily="2" charset="77"/>
              </a:rPr>
              <a:t>10’	Video: Samen muziek spelen.</a:t>
            </a:r>
          </a:p>
          <a:p>
            <a:pPr>
              <a:spcBef>
                <a:spcPts val="0"/>
              </a:spcBef>
              <a:buAutoNum type="arabicPeriod"/>
            </a:pPr>
            <a:r>
              <a:rPr lang="nl-NL" sz="1600" dirty="0">
                <a:solidFill>
                  <a:schemeClr val="bg1"/>
                </a:solidFill>
                <a:latin typeface="Montserrat" pitchFamily="2" charset="77"/>
              </a:rPr>
              <a:t>20’	Compositie maken.</a:t>
            </a:r>
          </a:p>
          <a:p>
            <a:pPr>
              <a:spcBef>
                <a:spcPts val="0"/>
              </a:spcBef>
              <a:buAutoNum type="arabicPeriod"/>
            </a:pPr>
            <a:r>
              <a:rPr lang="nl-NL" sz="1600" dirty="0">
                <a:solidFill>
                  <a:schemeClr val="bg1"/>
                </a:solidFill>
                <a:latin typeface="Montserrat" pitchFamily="2" charset="77"/>
              </a:rPr>
              <a:t>15’	Uitvoering voor de klas.</a:t>
            </a:r>
          </a:p>
          <a:p>
            <a:pPr>
              <a:spcBef>
                <a:spcPts val="0"/>
              </a:spcBef>
              <a:buAutoNum type="arabicPeriod"/>
            </a:pPr>
            <a:r>
              <a:rPr lang="nl-NL" sz="1600" dirty="0">
                <a:solidFill>
                  <a:schemeClr val="bg1"/>
                </a:solidFill>
                <a:latin typeface="Montserrat" pitchFamily="2" charset="77"/>
              </a:rPr>
              <a:t>5’	Afsluiting: Wat hebben de leerlingen ontdekt</a:t>
            </a:r>
          </a:p>
          <a:p>
            <a:pPr>
              <a:spcBef>
                <a:spcPts val="0"/>
              </a:spcBef>
              <a:buAutoNum type="arabicPeriod"/>
            </a:pPr>
            <a:endParaRPr lang="nl-NL" sz="1600" dirty="0">
              <a:solidFill>
                <a:schemeClr val="bg1"/>
              </a:solidFill>
              <a:latin typeface="Montserrat" pitchFamily="2" charset="77"/>
            </a:endParaRPr>
          </a:p>
          <a:p>
            <a:pPr>
              <a:spcBef>
                <a:spcPts val="0"/>
              </a:spcBef>
              <a:buAutoNum type="arabicPeriod"/>
            </a:pPr>
            <a:endParaRPr lang="nl-NL" sz="1400" dirty="0"/>
          </a:p>
          <a:p>
            <a:pPr marL="0" indent="0">
              <a:buNone/>
            </a:pPr>
            <a:endParaRPr lang="nl-NL" sz="1600" dirty="0"/>
          </a:p>
        </p:txBody>
      </p:sp>
      <p:pic>
        <p:nvPicPr>
          <p:cNvPr id="2" name="Google Shape;91;p5">
            <a:extLst>
              <a:ext uri="{FF2B5EF4-FFF2-40B4-BE49-F238E27FC236}">
                <a16:creationId xmlns:a16="http://schemas.microsoft.com/office/drawing/2014/main" id="{3DE639FC-BF10-E032-E67D-9719EC956CF8}"/>
              </a:ext>
            </a:extLst>
          </p:cNvPr>
          <p:cNvPicPr preferRelativeResize="0"/>
          <p:nvPr/>
        </p:nvPicPr>
        <p:blipFill rotWithShape="1">
          <a:blip r:embed="rId7">
            <a:alphaModFix amt="35000"/>
            <a:duotone>
              <a:schemeClr val="accent2">
                <a:shade val="45000"/>
                <a:satMod val="135000"/>
              </a:schemeClr>
              <a:prstClr val="white"/>
            </a:duotone>
          </a:blip>
          <a:srcRect/>
          <a:stretch/>
        </p:blipFill>
        <p:spPr>
          <a:xfrm>
            <a:off x="8621268" y="159849"/>
            <a:ext cx="354501" cy="354501"/>
          </a:xfrm>
          <a:prstGeom prst="rect">
            <a:avLst/>
          </a:prstGeom>
          <a:noFill/>
          <a:ln>
            <a:noFill/>
          </a:ln>
        </p:spPr>
      </p:pic>
    </p:spTree>
    <p:extLst>
      <p:ext uri="{BB962C8B-B14F-4D97-AF65-F5344CB8AC3E}">
        <p14:creationId xmlns:p14="http://schemas.microsoft.com/office/powerpoint/2010/main" val="497401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6" name="Afbeelding 15" descr="OranjeLogo80%.png"/>
          <p:cNvPicPr>
            <a:picLocks noChangeAspect="1"/>
          </p:cNvPicPr>
          <p:nvPr/>
        </p:nvPicPr>
        <p:blipFill>
          <a:blip r:embed="rId4"/>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5"/>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400024" y="560630"/>
            <a:ext cx="7522065"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400" b="1" dirty="0">
                <a:solidFill>
                  <a:schemeClr val="bg1"/>
                </a:solidFill>
                <a:effectLst/>
                <a:latin typeface="Montserrat" pitchFamily="2" charset="77"/>
                <a:ea typeface="MS Mincho" panose="02020609040205080304" pitchFamily="49" charset="-128"/>
                <a:cs typeface="Calibri" panose="020F0502020204030204" pitchFamily="34" charset="0"/>
              </a:rPr>
              <a:t>Introductie </a:t>
            </a:r>
          </a:p>
          <a:p>
            <a:pPr marL="0" indent="0">
              <a:buNone/>
            </a:pPr>
            <a:endParaRPr lang="nl-NL" sz="1800" b="1" dirty="0">
              <a:solidFill>
                <a:schemeClr val="bg1"/>
              </a:solidFill>
              <a:effectLst/>
              <a:latin typeface="Montserrat" pitchFamily="2" charset="77"/>
              <a:ea typeface="MS Mincho" panose="02020609040205080304" pitchFamily="49" charset="-128"/>
              <a:cs typeface="Calibri" panose="020F0502020204030204" pitchFamily="34" charset="0"/>
            </a:endParaRPr>
          </a:p>
          <a:p>
            <a:pPr marL="0" indent="0">
              <a:buNone/>
            </a:pPr>
            <a:r>
              <a:rPr lang="nl-NL" sz="1800" b="1" dirty="0">
                <a:solidFill>
                  <a:schemeClr val="bg1"/>
                </a:solidFill>
                <a:effectLst/>
                <a:latin typeface="Montserrat" pitchFamily="2" charset="77"/>
                <a:ea typeface="MS Mincho" panose="02020609040205080304" pitchFamily="49" charset="-128"/>
                <a:cs typeface="Calibri" panose="020F0502020204030204" pitchFamily="34" charset="0"/>
              </a:rPr>
              <a:t>Compositie met flessen en ballonnen </a:t>
            </a: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(5 minuten).</a:t>
            </a:r>
            <a:endParaRPr lang="nl-NL" sz="18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0" indent="0">
              <a:buNone/>
            </a:pP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 </a:t>
            </a:r>
            <a:endParaRPr lang="nl-NL" sz="18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0" indent="0">
              <a:buNone/>
            </a:pP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Wat hebben de leerlingen vorige week keren gedaan met de  ballonnen? Kinderen mogen antwoorden.</a:t>
            </a:r>
            <a:b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b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Vandaag sluiten we </a:t>
            </a:r>
            <a:r>
              <a:rPr lang="nl-NL" sz="1800" dirty="0">
                <a:solidFill>
                  <a:schemeClr val="bg1"/>
                </a:solidFill>
                <a:latin typeface="Montserrat" pitchFamily="2" charset="77"/>
                <a:ea typeface="MS Mincho" panose="02020609040205080304" pitchFamily="49" charset="-128"/>
                <a:cs typeface="Calibri" panose="020F0502020204030204" pitchFamily="34" charset="0"/>
              </a:rPr>
              <a:t>thema 4 van</a:t>
            </a: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 ‘</a:t>
            </a:r>
            <a:r>
              <a:rPr lang="nl-NL" sz="1800" dirty="0" err="1">
                <a:solidFill>
                  <a:schemeClr val="bg1"/>
                </a:solidFill>
                <a:latin typeface="Montserrat" pitchFamily="2" charset="77"/>
                <a:ea typeface="MS Mincho" panose="02020609040205080304" pitchFamily="49" charset="-128"/>
                <a:cs typeface="Calibri" panose="020F0502020204030204" pitchFamily="34" charset="0"/>
              </a:rPr>
              <a:t>s</a:t>
            </a:r>
            <a:r>
              <a:rPr lang="nl-NL" sz="1800" dirty="0" err="1">
                <a:solidFill>
                  <a:schemeClr val="bg1"/>
                </a:solidFill>
                <a:effectLst/>
                <a:latin typeface="Montserrat" pitchFamily="2" charset="77"/>
                <a:ea typeface="MS Mincho" panose="02020609040205080304" pitchFamily="49" charset="-128"/>
                <a:cs typeface="Calibri" panose="020F0502020204030204" pitchFamily="34" charset="0"/>
              </a:rPr>
              <a:t>oundlab</a:t>
            </a: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 </a:t>
            </a:r>
            <a:r>
              <a:rPr lang="nl-NL" sz="1800" dirty="0">
                <a:solidFill>
                  <a:schemeClr val="bg1"/>
                </a:solidFill>
                <a:latin typeface="Montserrat" pitchFamily="2" charset="77"/>
                <a:ea typeface="MS Mincho" panose="02020609040205080304" pitchFamily="49" charset="-128"/>
                <a:cs typeface="Calibri" panose="020F0502020204030204" pitchFamily="34" charset="0"/>
              </a:rPr>
              <a:t>s</a:t>
            </a: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chool af. De leerlingen gaan in groepjes zelf muziek verzinnen, oefenen en uitvoeren.   </a:t>
            </a:r>
            <a:endParaRPr lang="nl-NL" sz="18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0" lvl="0" indent="0">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pic>
        <p:nvPicPr>
          <p:cNvPr id="2" name="Google Shape;91;p5">
            <a:extLst>
              <a:ext uri="{FF2B5EF4-FFF2-40B4-BE49-F238E27FC236}">
                <a16:creationId xmlns:a16="http://schemas.microsoft.com/office/drawing/2014/main" id="{3EDFEBA9-C6D3-BDB2-EB48-B6F441745D6C}"/>
              </a:ext>
            </a:extLst>
          </p:cNvPr>
          <p:cNvPicPr preferRelativeResize="0"/>
          <p:nvPr/>
        </p:nvPicPr>
        <p:blipFill rotWithShape="1">
          <a:blip r:embed="rId6">
            <a:alphaModFix amt="35000"/>
            <a:duotone>
              <a:schemeClr val="accent2">
                <a:shade val="45000"/>
                <a:satMod val="135000"/>
              </a:schemeClr>
              <a:prstClr val="white"/>
            </a:duotone>
          </a:blip>
          <a:srcRect/>
          <a:stretch/>
        </p:blipFill>
        <p:spPr>
          <a:xfrm>
            <a:off x="8621268" y="159849"/>
            <a:ext cx="354501" cy="354501"/>
          </a:xfrm>
          <a:prstGeom prst="rect">
            <a:avLst/>
          </a:prstGeom>
          <a:noFill/>
          <a:ln>
            <a:noFill/>
          </a:ln>
        </p:spPr>
      </p:pic>
    </p:spTree>
    <p:extLst>
      <p:ext uri="{BB962C8B-B14F-4D97-AF65-F5344CB8AC3E}">
        <p14:creationId xmlns:p14="http://schemas.microsoft.com/office/powerpoint/2010/main" val="2009237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4"/>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5"/>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6"/>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7"/>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400024" y="708996"/>
            <a:ext cx="7522065" cy="3524152"/>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800" b="1" dirty="0">
                <a:solidFill>
                  <a:schemeClr val="bg1"/>
                </a:solidFill>
                <a:effectLst/>
                <a:latin typeface="Montserrat" pitchFamily="2" charset="77"/>
                <a:ea typeface="MS Mincho" panose="02020609040205080304" pitchFamily="49" charset="-128"/>
                <a:cs typeface="Calibri" panose="020F0502020204030204" pitchFamily="34" charset="0"/>
              </a:rPr>
              <a:t>Video: Samen muziek spelen </a:t>
            </a:r>
            <a:r>
              <a:rPr lang="nl-NL" sz="1800" dirty="0">
                <a:solidFill>
                  <a:schemeClr val="bg1"/>
                </a:solidFill>
                <a:effectLst/>
                <a:latin typeface="Montserrat" pitchFamily="2" charset="77"/>
                <a:ea typeface="MS Mincho" panose="02020609040205080304" pitchFamily="49" charset="-128"/>
                <a:cs typeface="Calibri" panose="020F0502020204030204" pitchFamily="34" charset="0"/>
              </a:rPr>
              <a:t> (10 minuten) </a:t>
            </a:r>
            <a:endParaRPr lang="nl-NL" sz="18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0" indent="0">
              <a:buNone/>
            </a:pP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Tuba </a:t>
            </a:r>
            <a:r>
              <a:rPr lang="nl-NL" sz="1600" dirty="0" err="1">
                <a:solidFill>
                  <a:schemeClr val="bg1"/>
                </a:solidFill>
                <a:effectLst/>
                <a:latin typeface="Montserrat" pitchFamily="2" charset="77"/>
                <a:ea typeface="MS Mincho" panose="02020609040205080304" pitchFamily="49" charset="-128"/>
                <a:cs typeface="Calibri" panose="020F0502020204030204" pitchFamily="34" charset="0"/>
              </a:rPr>
              <a:t>Skinny</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 is een band van straatmuzikanten die samen band vormen die Jazz muziek uit New Orleans (Amerika) spelen. Kijk naar </a:t>
            </a:r>
            <a:r>
              <a:rPr lang="en-US" sz="1800" u="sng" dirty="0">
                <a:solidFill>
                  <a:schemeClr val="bg1"/>
                </a:solidFill>
                <a:effectLst/>
                <a:latin typeface="Calibri" panose="020F0502020204030204" pitchFamily="34" charset="0"/>
                <a:ea typeface="MS Mincho" panose="02020609040205080304" pitchFamily="49" charset="-128"/>
                <a:cs typeface="Calibri" panose="020F0502020204030204" pitchFamily="34" charset="0"/>
                <a:hlinkClick r:id="rId8">
                  <a:extLst>
                    <a:ext uri="{A12FA001-AC4F-418D-AE19-62706E023703}">
                      <ahyp:hlinkClr xmlns:ahyp="http://schemas.microsoft.com/office/drawing/2018/hyperlinkcolor" val="tx"/>
                    </a:ext>
                  </a:extLst>
                </a:hlinkClick>
              </a:rPr>
              <a:t>https://youtu.be/jft3BVoxqjo</a:t>
            </a:r>
            <a:endParaRPr lang="nl-NL" sz="18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b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br>
            <a:b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br>
            <a:r>
              <a:rPr lang="nl-NL" sz="1600" dirty="0">
                <a:solidFill>
                  <a:schemeClr val="bg1"/>
                </a:solidFill>
                <a:latin typeface="Montserrat" pitchFamily="2" charset="77"/>
                <a:ea typeface="MS Mincho" panose="02020609040205080304" pitchFamily="49" charset="-128"/>
                <a:cs typeface="Calibri" panose="020F0502020204030204" pitchFamily="34" charset="0"/>
              </a:rPr>
              <a:t>Stel de leerlingen de volgende vragen</a:t>
            </a:r>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Wie is de leider in de band?</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Welke muziekinstrumenten bespelen ze?</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Wat doet de leider van de band?</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Hoe eindigt de muziek?</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bg1"/>
                </a:solidFill>
                <a:effectLst/>
                <a:latin typeface="Montserrat" pitchFamily="2" charset="77"/>
                <a:ea typeface="MS Mincho" panose="02020609040205080304" pitchFamily="49" charset="-128"/>
                <a:cs typeface="Calibri" panose="020F0502020204030204" pitchFamily="34" charset="0"/>
              </a:rPr>
              <a:t>Wanneer krijgen de muzikanten applaus?</a:t>
            </a:r>
            <a:endParaRPr lang="nl-NL" sz="1600" dirty="0">
              <a:solidFill>
                <a:schemeClr val="bg1"/>
              </a:solidFill>
              <a:effectLst/>
              <a:latin typeface="Montserrat" pitchFamily="2" charset="77"/>
              <a:ea typeface="MS Mincho" panose="02020609040205080304" pitchFamily="49" charset="-128"/>
              <a:cs typeface="Times New Roman" panose="02020603050405020304" pitchFamily="18" charset="0"/>
            </a:endParaRPr>
          </a:p>
          <a:p>
            <a:pPr marL="0" lvl="0" indent="0" algn="l" rtl="0">
              <a:lnSpc>
                <a:spcPct val="115000"/>
              </a:lnSpc>
              <a:spcBef>
                <a:spcPts val="0"/>
              </a:spcBef>
              <a:spcAft>
                <a:spcPts val="0"/>
              </a:spcAft>
              <a:buSzPts val="1800"/>
              <a:buNone/>
            </a:pPr>
            <a:endParaRPr lang="nl-NL" sz="1600" dirty="0">
              <a:solidFill>
                <a:schemeClr val="bg1"/>
              </a:solidFill>
              <a:latin typeface="Montserrat" pitchFamily="2" charset="77"/>
              <a:ea typeface="Calibri"/>
              <a:cs typeface="Calibri"/>
              <a:sym typeface="Calibri"/>
            </a:endParaRPr>
          </a:p>
          <a:p>
            <a:pPr marL="13970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buFont typeface="Arial"/>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spcAft>
                <a:spcPts val="1600"/>
              </a:spcAft>
              <a:buFont typeface="Arial"/>
              <a:buNone/>
            </a:pPr>
            <a:endParaRPr lang="nl-NL" sz="1600" dirty="0">
              <a:solidFill>
                <a:schemeClr val="bg1"/>
              </a:solidFill>
              <a:latin typeface="Montserrat" pitchFamily="2" charset="77"/>
            </a:endParaRPr>
          </a:p>
        </p:txBody>
      </p:sp>
      <p:sp>
        <p:nvSpPr>
          <p:cNvPr id="10" name="Rechthoek 9">
            <a:extLst>
              <a:ext uri="{FF2B5EF4-FFF2-40B4-BE49-F238E27FC236}">
                <a16:creationId xmlns:a16="http://schemas.microsoft.com/office/drawing/2014/main" id="{FAAF0923-3280-75BA-D645-2C08F88ED38A}"/>
              </a:ext>
            </a:extLst>
          </p:cNvPr>
          <p:cNvSpPr/>
          <p:nvPr/>
        </p:nvSpPr>
        <p:spPr>
          <a:xfrm>
            <a:off x="6136658" y="2091981"/>
            <a:ext cx="2823192" cy="17722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Onlinemedia 11" descr="Tuba Skinny - Jubilee Stomp - Royal Street I">
            <a:hlinkClick r:id="" action="ppaction://media"/>
            <a:extLst>
              <a:ext uri="{FF2B5EF4-FFF2-40B4-BE49-F238E27FC236}">
                <a16:creationId xmlns:a16="http://schemas.microsoft.com/office/drawing/2014/main" id="{FC114183-1EA6-9C0C-22C6-8D409DF69614}"/>
              </a:ext>
            </a:extLst>
          </p:cNvPr>
          <p:cNvPicPr>
            <a:picLocks noRot="1" noChangeAspect="1"/>
          </p:cNvPicPr>
          <p:nvPr>
            <a:videoFile r:link="rId1"/>
          </p:nvPr>
        </p:nvPicPr>
        <p:blipFill>
          <a:blip r:embed="rId9"/>
          <a:stretch>
            <a:fillRect/>
          </a:stretch>
        </p:blipFill>
        <p:spPr>
          <a:xfrm>
            <a:off x="6278254" y="2254796"/>
            <a:ext cx="2540000" cy="1435100"/>
          </a:xfrm>
          <a:prstGeom prst="rect">
            <a:avLst/>
          </a:prstGeom>
        </p:spPr>
      </p:pic>
      <p:pic>
        <p:nvPicPr>
          <p:cNvPr id="2" name="Google Shape;82;p5" descr="oog Pictogram">
            <a:extLst>
              <a:ext uri="{FF2B5EF4-FFF2-40B4-BE49-F238E27FC236}">
                <a16:creationId xmlns:a16="http://schemas.microsoft.com/office/drawing/2014/main" id="{59DE61D1-8DF4-0AF2-A8CF-BF08F999C0D5}"/>
              </a:ext>
            </a:extLst>
          </p:cNvPr>
          <p:cNvPicPr preferRelativeResize="0"/>
          <p:nvPr/>
        </p:nvPicPr>
        <p:blipFill rotWithShape="1">
          <a:blip r:embed="rId10">
            <a:alphaModFix/>
            <a:duotone>
              <a:schemeClr val="accent2">
                <a:shade val="45000"/>
                <a:satMod val="135000"/>
              </a:schemeClr>
              <a:prstClr val="white"/>
            </a:duotone>
          </a:blip>
          <a:srcRect/>
          <a:stretch/>
        </p:blipFill>
        <p:spPr>
          <a:xfrm>
            <a:off x="8647791" y="73007"/>
            <a:ext cx="426804" cy="328126"/>
          </a:xfrm>
          <a:prstGeom prst="rect">
            <a:avLst/>
          </a:prstGeom>
          <a:noFill/>
          <a:ln>
            <a:noFill/>
          </a:ln>
        </p:spPr>
      </p:pic>
      <p:pic>
        <p:nvPicPr>
          <p:cNvPr id="3" name="Google Shape;85;p5" descr="Oor Vectoren, Illustraties En Clipart - 123RF">
            <a:extLst>
              <a:ext uri="{FF2B5EF4-FFF2-40B4-BE49-F238E27FC236}">
                <a16:creationId xmlns:a16="http://schemas.microsoft.com/office/drawing/2014/main" id="{C0B3E6A5-6325-F933-C0F0-19D0EDC15188}"/>
              </a:ext>
            </a:extLst>
          </p:cNvPr>
          <p:cNvPicPr preferRelativeResize="0"/>
          <p:nvPr/>
        </p:nvPicPr>
        <p:blipFill rotWithShape="1">
          <a:blip r:embed="rId11">
            <a:alphaModFix amt="20000"/>
          </a:blip>
          <a:srcRect/>
          <a:stretch/>
        </p:blipFill>
        <p:spPr>
          <a:xfrm>
            <a:off x="8093234" y="0"/>
            <a:ext cx="598911" cy="461665"/>
          </a:xfrm>
          <a:prstGeom prst="rect">
            <a:avLst/>
          </a:prstGeom>
          <a:noFill/>
          <a:ln>
            <a:noFill/>
          </a:ln>
        </p:spPr>
      </p:pic>
      <p:pic>
        <p:nvPicPr>
          <p:cNvPr id="5" name="Google Shape;89;p5">
            <a:extLst>
              <a:ext uri="{FF2B5EF4-FFF2-40B4-BE49-F238E27FC236}">
                <a16:creationId xmlns:a16="http://schemas.microsoft.com/office/drawing/2014/main" id="{77E4CA55-6505-8CF4-5095-616F57F5D29E}"/>
              </a:ext>
            </a:extLst>
          </p:cNvPr>
          <p:cNvPicPr preferRelativeResize="0"/>
          <p:nvPr/>
        </p:nvPicPr>
        <p:blipFill rotWithShape="1">
          <a:blip r:embed="rId12">
            <a:alphaModFix/>
            <a:duotone>
              <a:schemeClr val="accent2">
                <a:shade val="45000"/>
                <a:satMod val="135000"/>
              </a:schemeClr>
              <a:prstClr val="white"/>
            </a:duotone>
          </a:blip>
          <a:srcRect/>
          <a:stretch/>
        </p:blipFill>
        <p:spPr>
          <a:xfrm>
            <a:off x="7788434" y="31607"/>
            <a:ext cx="367086" cy="376904"/>
          </a:xfrm>
          <a:prstGeom prst="rect">
            <a:avLst/>
          </a:prstGeom>
          <a:noFill/>
          <a:ln>
            <a:noFill/>
          </a:ln>
        </p:spPr>
      </p:pic>
      <p:pic>
        <p:nvPicPr>
          <p:cNvPr id="6" name="Google Shape;90;p5">
            <a:extLst>
              <a:ext uri="{FF2B5EF4-FFF2-40B4-BE49-F238E27FC236}">
                <a16:creationId xmlns:a16="http://schemas.microsoft.com/office/drawing/2014/main" id="{2FB01653-9EB1-DD52-4428-3D4BCBB4FCD1}"/>
              </a:ext>
            </a:extLst>
          </p:cNvPr>
          <p:cNvPicPr preferRelativeResize="0"/>
          <p:nvPr/>
        </p:nvPicPr>
        <p:blipFill rotWithShape="1">
          <a:blip r:embed="rId13">
            <a:alphaModFix amt="35000"/>
            <a:duotone>
              <a:schemeClr val="accent2">
                <a:shade val="45000"/>
                <a:satMod val="135000"/>
              </a:schemeClr>
              <a:prstClr val="white"/>
            </a:duotone>
          </a:blip>
          <a:srcRect l="20393" r="16741"/>
          <a:stretch/>
        </p:blipFill>
        <p:spPr>
          <a:xfrm>
            <a:off x="7360727" y="60487"/>
            <a:ext cx="363144" cy="367921"/>
          </a:xfrm>
          <a:prstGeom prst="rect">
            <a:avLst/>
          </a:prstGeom>
          <a:noFill/>
          <a:ln>
            <a:noFill/>
          </a:ln>
        </p:spPr>
      </p:pic>
    </p:spTree>
    <p:extLst>
      <p:ext uri="{BB962C8B-B14F-4D97-AF65-F5344CB8AC3E}">
        <p14:creationId xmlns:p14="http://schemas.microsoft.com/office/powerpoint/2010/main" val="37993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4357"/>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92850" y="213506"/>
            <a:ext cx="7261375" cy="4014427"/>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Clr>
                <a:schemeClr val="dk1"/>
              </a:buClr>
              <a:buSzPts val="1100"/>
              <a:buFont typeface="Arial"/>
              <a:buNone/>
            </a:pPr>
            <a:r>
              <a:rPr lang="nl-NL" sz="1800" b="1" dirty="0">
                <a:solidFill>
                  <a:schemeClr val="bg1"/>
                </a:solidFill>
                <a:latin typeface="Montserrat" pitchFamily="2" charset="77"/>
              </a:rPr>
              <a:t>Compositie maken </a:t>
            </a:r>
            <a:r>
              <a:rPr lang="nl-NL" sz="1800" dirty="0">
                <a:solidFill>
                  <a:schemeClr val="bg1"/>
                </a:solidFill>
                <a:latin typeface="Montserrat" pitchFamily="2" charset="77"/>
              </a:rPr>
              <a:t>(10 minuten).</a:t>
            </a:r>
          </a:p>
          <a:p>
            <a:pPr marL="0" indent="0">
              <a:spcBef>
                <a:spcPts val="0"/>
              </a:spcBef>
              <a:buSzPts val="1800"/>
              <a:buNone/>
            </a:pPr>
            <a:endParaRPr lang="nl-NL" sz="1600" dirty="0">
              <a:solidFill>
                <a:schemeClr val="bg1"/>
              </a:solidFill>
              <a:latin typeface="Montserrat" pitchFamily="2" charset="77"/>
            </a:endParaRPr>
          </a:p>
          <a:p>
            <a:pPr>
              <a:spcBef>
                <a:spcPts val="0"/>
              </a:spcBef>
              <a:buSzPts val="1800"/>
              <a:buFont typeface="+mj-lt"/>
              <a:buAutoNum type="arabicPeriod"/>
            </a:pPr>
            <a:r>
              <a:rPr lang="nl-NL" sz="1600" dirty="0">
                <a:solidFill>
                  <a:schemeClr val="bg1"/>
                </a:solidFill>
                <a:latin typeface="Montserrat" pitchFamily="2" charset="77"/>
              </a:rPr>
              <a:t>De leerlingen gaan een muziekstuk bedenken, oefenen en samen uitvoeren voor de klas. </a:t>
            </a:r>
          </a:p>
          <a:p>
            <a:pPr>
              <a:spcBef>
                <a:spcPts val="0"/>
              </a:spcBef>
              <a:buSzPts val="1800"/>
              <a:buFont typeface="+mj-lt"/>
              <a:buAutoNum type="arabicPeriod"/>
            </a:pPr>
            <a:r>
              <a:rPr lang="nl-NL" sz="1600" dirty="0">
                <a:solidFill>
                  <a:schemeClr val="bg1"/>
                </a:solidFill>
                <a:latin typeface="Montserrat" pitchFamily="2" charset="77"/>
              </a:rPr>
              <a:t>De leerlingen maken groepen van 4-5 leerlingen. </a:t>
            </a:r>
          </a:p>
          <a:p>
            <a:pPr marL="342900" indent="-342900">
              <a:spcBef>
                <a:spcPts val="0"/>
              </a:spcBef>
              <a:buSzPts val="1800"/>
              <a:buFont typeface="+mj-lt"/>
              <a:buAutoNum type="arabicPeriod"/>
            </a:pPr>
            <a:r>
              <a:rPr lang="nl-NL" sz="1600" dirty="0">
                <a:solidFill>
                  <a:schemeClr val="bg1"/>
                </a:solidFill>
                <a:latin typeface="Montserrat" pitchFamily="2" charset="77"/>
              </a:rPr>
              <a:t>De leerlingen kiezen samen een leider van de band. </a:t>
            </a:r>
          </a:p>
          <a:p>
            <a:pPr marL="342900" indent="-342900">
              <a:spcBef>
                <a:spcPts val="0"/>
              </a:spcBef>
              <a:buSzPts val="1800"/>
              <a:buFont typeface="+mj-lt"/>
              <a:buAutoNum type="arabicPeriod"/>
            </a:pPr>
            <a:r>
              <a:rPr lang="nl-NL" sz="1600" dirty="0">
                <a:solidFill>
                  <a:schemeClr val="bg1"/>
                </a:solidFill>
                <a:latin typeface="Montserrat" pitchFamily="2" charset="77"/>
              </a:rPr>
              <a:t>De leider vraagt naar ideeën van de groepsleden. </a:t>
            </a:r>
          </a:p>
          <a:p>
            <a:pPr>
              <a:spcBef>
                <a:spcPts val="0"/>
              </a:spcBef>
              <a:buSzPts val="1800"/>
            </a:pPr>
            <a:endParaRPr lang="nl-NL" sz="1600" dirty="0">
              <a:solidFill>
                <a:schemeClr val="bg1"/>
              </a:solidFill>
              <a:latin typeface="Montserrat" pitchFamily="2" charset="77"/>
            </a:endParaRPr>
          </a:p>
          <a:p>
            <a:pPr>
              <a:spcBef>
                <a:spcPts val="0"/>
              </a:spcBef>
              <a:buSzPts val="1800"/>
            </a:pPr>
            <a:endParaRPr lang="nl-NL" sz="1600" dirty="0">
              <a:solidFill>
                <a:schemeClr val="bg1"/>
              </a:solidFill>
              <a:latin typeface="Montserrat" pitchFamily="2" charset="77"/>
            </a:endParaRPr>
          </a:p>
          <a:p>
            <a:pPr>
              <a:spcBef>
                <a:spcPts val="0"/>
              </a:spcBef>
              <a:buSzPts val="1800"/>
            </a:pPr>
            <a:r>
              <a:rPr lang="nl-NL" sz="1600" dirty="0">
                <a:solidFill>
                  <a:schemeClr val="bg1"/>
                </a:solidFill>
                <a:latin typeface="Montserrat" pitchFamily="2" charset="77"/>
              </a:rPr>
              <a:t>Er moet een naam worden verzonnen van de band en het muziekstukje van 1 minuut dat wordt gemaakt.</a:t>
            </a:r>
          </a:p>
          <a:p>
            <a:pPr>
              <a:spcBef>
                <a:spcPts val="0"/>
              </a:spcBef>
              <a:buSzPts val="1800"/>
            </a:pPr>
            <a:r>
              <a:rPr lang="nl-NL" sz="1600" dirty="0">
                <a:solidFill>
                  <a:schemeClr val="bg1"/>
                </a:solidFill>
                <a:latin typeface="Montserrat" pitchFamily="2" charset="77"/>
              </a:rPr>
              <a:t>Welke geluiden gaan de leerlingen gebruiken?</a:t>
            </a:r>
          </a:p>
          <a:p>
            <a:pPr>
              <a:spcBef>
                <a:spcPts val="0"/>
              </a:spcBef>
              <a:buSzPts val="1800"/>
            </a:pPr>
            <a:r>
              <a:rPr lang="nl-NL" sz="1600" dirty="0">
                <a:solidFill>
                  <a:schemeClr val="bg1"/>
                </a:solidFill>
                <a:latin typeface="Montserrat" pitchFamily="2" charset="77"/>
              </a:rPr>
              <a:t>Hoe beginnen ze met spelen?</a:t>
            </a:r>
          </a:p>
          <a:p>
            <a:pPr>
              <a:spcBef>
                <a:spcPts val="0"/>
              </a:spcBef>
              <a:buSzPts val="1800"/>
            </a:pPr>
            <a:r>
              <a:rPr lang="nl-NL" sz="1600" dirty="0">
                <a:solidFill>
                  <a:schemeClr val="bg1"/>
                </a:solidFill>
                <a:latin typeface="Montserrat" pitchFamily="2" charset="77"/>
              </a:rPr>
              <a:t>Hoe eindigen ze?</a:t>
            </a:r>
          </a:p>
          <a:p>
            <a:pPr marL="0" lvl="0" indent="0" algn="l" rtl="0">
              <a:spcBef>
                <a:spcPts val="0"/>
              </a:spcBef>
              <a:spcAft>
                <a:spcPts val="0"/>
              </a:spcAft>
              <a:buClr>
                <a:schemeClr val="dk1"/>
              </a:buClr>
              <a:buSzPts val="1100"/>
              <a:buFont typeface="Arial"/>
              <a:buNone/>
            </a:pPr>
            <a:endParaRPr lang="nl-NL" sz="1600" dirty="0">
              <a:solidFill>
                <a:schemeClr val="bg1"/>
              </a:solidFill>
              <a:latin typeface="Montserrat" pitchFamily="2" charset="77"/>
            </a:endParaRPr>
          </a:p>
        </p:txBody>
      </p:sp>
      <p:pic>
        <p:nvPicPr>
          <p:cNvPr id="2" name="Google Shape;82;p5" descr="oog Pictogram">
            <a:extLst>
              <a:ext uri="{FF2B5EF4-FFF2-40B4-BE49-F238E27FC236}">
                <a16:creationId xmlns:a16="http://schemas.microsoft.com/office/drawing/2014/main" id="{8BD09D0F-91D9-1555-A05A-74DBA0F1C450}"/>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647791" y="73007"/>
            <a:ext cx="426804" cy="328126"/>
          </a:xfrm>
          <a:prstGeom prst="rect">
            <a:avLst/>
          </a:prstGeom>
          <a:noFill/>
          <a:ln>
            <a:noFill/>
          </a:ln>
        </p:spPr>
      </p:pic>
      <p:pic>
        <p:nvPicPr>
          <p:cNvPr id="3" name="Google Shape;85;p5" descr="Oor Vectoren, Illustraties En Clipart - 123RF">
            <a:extLst>
              <a:ext uri="{FF2B5EF4-FFF2-40B4-BE49-F238E27FC236}">
                <a16:creationId xmlns:a16="http://schemas.microsoft.com/office/drawing/2014/main" id="{9B49A01D-8BFC-A6A4-5188-D2F112C8DED9}"/>
              </a:ext>
            </a:extLst>
          </p:cNvPr>
          <p:cNvPicPr preferRelativeResize="0"/>
          <p:nvPr/>
        </p:nvPicPr>
        <p:blipFill rotWithShape="1">
          <a:blip r:embed="rId8">
            <a:alphaModFix amt="20000"/>
          </a:blip>
          <a:srcRect/>
          <a:stretch/>
        </p:blipFill>
        <p:spPr>
          <a:xfrm>
            <a:off x="8093234" y="0"/>
            <a:ext cx="598911" cy="461665"/>
          </a:xfrm>
          <a:prstGeom prst="rect">
            <a:avLst/>
          </a:prstGeom>
          <a:noFill/>
          <a:ln>
            <a:noFill/>
          </a:ln>
        </p:spPr>
      </p:pic>
      <p:pic>
        <p:nvPicPr>
          <p:cNvPr id="5" name="Google Shape;89;p5">
            <a:extLst>
              <a:ext uri="{FF2B5EF4-FFF2-40B4-BE49-F238E27FC236}">
                <a16:creationId xmlns:a16="http://schemas.microsoft.com/office/drawing/2014/main" id="{E0E76A7B-2881-BC09-9152-DE91F507D053}"/>
              </a:ext>
            </a:extLst>
          </p:cNvPr>
          <p:cNvPicPr preferRelativeResize="0"/>
          <p:nvPr/>
        </p:nvPicPr>
        <p:blipFill rotWithShape="1">
          <a:blip r:embed="rId9">
            <a:duotone>
              <a:schemeClr val="accent2">
                <a:shade val="45000"/>
                <a:satMod val="135000"/>
              </a:schemeClr>
              <a:prstClr val="white"/>
            </a:duotone>
            <a:alphaModFix amt="50000"/>
          </a:blip>
          <a:srcRect/>
          <a:stretch/>
        </p:blipFill>
        <p:spPr>
          <a:xfrm>
            <a:off x="7788434" y="31607"/>
            <a:ext cx="367086" cy="376904"/>
          </a:xfrm>
          <a:prstGeom prst="rect">
            <a:avLst/>
          </a:prstGeom>
          <a:noFill/>
          <a:ln>
            <a:noFill/>
          </a:ln>
        </p:spPr>
      </p:pic>
      <p:pic>
        <p:nvPicPr>
          <p:cNvPr id="12" name="Google Shape;90;p5">
            <a:extLst>
              <a:ext uri="{FF2B5EF4-FFF2-40B4-BE49-F238E27FC236}">
                <a16:creationId xmlns:a16="http://schemas.microsoft.com/office/drawing/2014/main" id="{AD46845D-5004-99F1-5B34-AA06F4D47F4F}"/>
              </a:ext>
            </a:extLst>
          </p:cNvPr>
          <p:cNvPicPr preferRelativeResize="0"/>
          <p:nvPr/>
        </p:nvPicPr>
        <p:blipFill rotWithShape="1">
          <a:blip r:embed="rId10">
            <a:alphaModFix amt="35000"/>
            <a:duotone>
              <a:schemeClr val="accent2">
                <a:shade val="45000"/>
                <a:satMod val="135000"/>
              </a:schemeClr>
              <a:prstClr val="white"/>
            </a:duotone>
          </a:blip>
          <a:srcRect l="20393" r="16741"/>
          <a:stretch/>
        </p:blipFill>
        <p:spPr>
          <a:xfrm>
            <a:off x="7360727" y="60487"/>
            <a:ext cx="363144" cy="367921"/>
          </a:xfrm>
          <a:prstGeom prst="rect">
            <a:avLst/>
          </a:prstGeom>
          <a:noFill/>
          <a:ln>
            <a:noFill/>
          </a:ln>
        </p:spPr>
      </p:pic>
      <p:pic>
        <p:nvPicPr>
          <p:cNvPr id="17" name="Google Shape;81;p5" descr="licht, lamp Pictogram">
            <a:extLst>
              <a:ext uri="{FF2B5EF4-FFF2-40B4-BE49-F238E27FC236}">
                <a16:creationId xmlns:a16="http://schemas.microsoft.com/office/drawing/2014/main" id="{4F5D6157-25E3-4CEF-0EF2-9EDB100438EF}"/>
              </a:ext>
            </a:extLst>
          </p:cNvPr>
          <p:cNvPicPr preferRelativeResize="0"/>
          <p:nvPr/>
        </p:nvPicPr>
        <p:blipFill rotWithShape="1">
          <a:blip r:embed="rId11">
            <a:duotone>
              <a:schemeClr val="accent2">
                <a:shade val="45000"/>
                <a:satMod val="135000"/>
              </a:schemeClr>
              <a:prstClr val="white"/>
            </a:duotone>
            <a:alphaModFix amt="70000"/>
          </a:blip>
          <a:srcRect/>
          <a:stretch/>
        </p:blipFill>
        <p:spPr>
          <a:xfrm>
            <a:off x="6840689" y="10292"/>
            <a:ext cx="520038" cy="427484"/>
          </a:xfrm>
          <a:prstGeom prst="rect">
            <a:avLst/>
          </a:prstGeom>
          <a:noFill/>
          <a:ln>
            <a:noFill/>
          </a:ln>
        </p:spPr>
      </p:pic>
      <p:pic>
        <p:nvPicPr>
          <p:cNvPr id="18" name="Google Shape;84;p5" descr="Gereedschap | Gratis Iconen">
            <a:extLst>
              <a:ext uri="{FF2B5EF4-FFF2-40B4-BE49-F238E27FC236}">
                <a16:creationId xmlns:a16="http://schemas.microsoft.com/office/drawing/2014/main" id="{10F12B45-84FF-0597-4EF4-541AA19F8AD4}"/>
              </a:ext>
            </a:extLst>
          </p:cNvPr>
          <p:cNvPicPr preferRelativeResize="0"/>
          <p:nvPr/>
        </p:nvPicPr>
        <p:blipFill rotWithShape="1">
          <a:blip r:embed="rId12">
            <a:duotone>
              <a:schemeClr val="accent2">
                <a:shade val="45000"/>
                <a:satMod val="135000"/>
              </a:schemeClr>
              <a:prstClr val="white"/>
            </a:duotone>
            <a:alphaModFix amt="50000"/>
          </a:blip>
          <a:srcRect/>
          <a:stretch/>
        </p:blipFill>
        <p:spPr>
          <a:xfrm>
            <a:off x="6484085" y="127797"/>
            <a:ext cx="388662" cy="290889"/>
          </a:xfrm>
          <a:prstGeom prst="rect">
            <a:avLst/>
          </a:prstGeom>
          <a:noFill/>
          <a:ln>
            <a:noFill/>
          </a:ln>
        </p:spPr>
      </p:pic>
    </p:spTree>
    <p:extLst>
      <p:ext uri="{BB962C8B-B14F-4D97-AF65-F5344CB8AC3E}">
        <p14:creationId xmlns:p14="http://schemas.microsoft.com/office/powerpoint/2010/main" val="3079338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92850" y="213506"/>
            <a:ext cx="7261375" cy="4014427"/>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l" rtl="0">
              <a:spcBef>
                <a:spcPts val="0"/>
              </a:spcBef>
              <a:spcAft>
                <a:spcPts val="0"/>
              </a:spcAft>
              <a:buClr>
                <a:schemeClr val="dk1"/>
              </a:buClr>
              <a:buSzPts val="1100"/>
              <a:buFont typeface="Arial"/>
              <a:buNone/>
            </a:pPr>
            <a:r>
              <a:rPr lang="nl-NL" sz="1800" b="1" dirty="0">
                <a:solidFill>
                  <a:schemeClr val="bg1"/>
                </a:solidFill>
                <a:latin typeface="Montserrat" pitchFamily="2" charset="77"/>
              </a:rPr>
              <a:t>Compositie maken </a:t>
            </a:r>
            <a:r>
              <a:rPr lang="nl-NL" sz="1800" dirty="0">
                <a:solidFill>
                  <a:schemeClr val="bg1"/>
                </a:solidFill>
                <a:latin typeface="Montserrat" pitchFamily="2" charset="77"/>
              </a:rPr>
              <a:t>(10 minuten).</a:t>
            </a:r>
          </a:p>
          <a:p>
            <a:pPr>
              <a:spcBef>
                <a:spcPts val="0"/>
              </a:spcBef>
              <a:buSzPts val="1800"/>
            </a:pPr>
            <a:endParaRPr lang="nl-NL" sz="1600" dirty="0">
              <a:solidFill>
                <a:schemeClr val="bg1"/>
              </a:solidFill>
              <a:latin typeface="Montserrat" pitchFamily="2" charset="77"/>
            </a:endParaRPr>
          </a:p>
          <a:p>
            <a:pPr>
              <a:spcBef>
                <a:spcPts val="0"/>
              </a:spcBef>
              <a:buSzPts val="1800"/>
            </a:pPr>
            <a:r>
              <a:rPr lang="nl-NL" sz="1600" dirty="0">
                <a:solidFill>
                  <a:schemeClr val="bg1"/>
                </a:solidFill>
                <a:latin typeface="Montserrat" pitchFamily="2" charset="77"/>
              </a:rPr>
              <a:t>De muziekleider geeft straks met een teken aan wanneer ze beginnen met spelen en wanneer ze eindigen.</a:t>
            </a:r>
          </a:p>
          <a:p>
            <a:pPr>
              <a:spcBef>
                <a:spcPts val="0"/>
              </a:spcBef>
              <a:buSzPts val="1800"/>
            </a:pPr>
            <a:r>
              <a:rPr lang="nl-NL" sz="1600" dirty="0">
                <a:solidFill>
                  <a:schemeClr val="bg1"/>
                </a:solidFill>
                <a:latin typeface="Montserrat" pitchFamily="2" charset="77"/>
              </a:rPr>
              <a:t>De leerlingen spreken samen af hoe het muziekstuk gaat.</a:t>
            </a:r>
          </a:p>
          <a:p>
            <a:pPr>
              <a:spcBef>
                <a:spcPts val="0"/>
              </a:spcBef>
              <a:buSzPts val="1800"/>
            </a:pPr>
            <a:r>
              <a:rPr lang="nl-NL" sz="1600" dirty="0">
                <a:solidFill>
                  <a:schemeClr val="bg1"/>
                </a:solidFill>
                <a:latin typeface="Montserrat" pitchFamily="2" charset="77"/>
              </a:rPr>
              <a:t>Wanneer spelen ze snel of wanneer langzaam.</a:t>
            </a:r>
          </a:p>
          <a:p>
            <a:pPr>
              <a:spcBef>
                <a:spcPts val="0"/>
              </a:spcBef>
              <a:buSzPts val="1800"/>
            </a:pPr>
            <a:r>
              <a:rPr lang="nl-NL" sz="1600" dirty="0">
                <a:solidFill>
                  <a:schemeClr val="bg1"/>
                </a:solidFill>
                <a:latin typeface="Montserrat" pitchFamily="2" charset="77"/>
              </a:rPr>
              <a:t>Wanneer spelen de leerlingen zacht en wanneer spelen ze hard.</a:t>
            </a:r>
          </a:p>
          <a:p>
            <a:pPr>
              <a:spcBef>
                <a:spcPts val="0"/>
              </a:spcBef>
              <a:buSzPts val="1800"/>
            </a:pPr>
            <a:r>
              <a:rPr lang="nl-NL" sz="1600" dirty="0">
                <a:solidFill>
                  <a:schemeClr val="bg1"/>
                </a:solidFill>
                <a:latin typeface="Montserrat" pitchFamily="2" charset="77"/>
              </a:rPr>
              <a:t>Wanneer spelen ze hoge noten en wanneer lage noten?</a:t>
            </a:r>
          </a:p>
          <a:p>
            <a:pPr>
              <a:spcBef>
                <a:spcPts val="0"/>
              </a:spcBef>
              <a:buSzPts val="1800"/>
            </a:pPr>
            <a:r>
              <a:rPr lang="nl-NL" sz="1600" dirty="0">
                <a:solidFill>
                  <a:schemeClr val="bg1"/>
                </a:solidFill>
                <a:latin typeface="Montserrat" pitchFamily="2" charset="77"/>
              </a:rPr>
              <a:t>Wanneer doen alle instrumenten mee en wanneer speelt een leerling solo.</a:t>
            </a:r>
          </a:p>
          <a:p>
            <a:pPr>
              <a:spcBef>
                <a:spcPts val="0"/>
              </a:spcBef>
              <a:buSzPts val="1800"/>
            </a:pPr>
            <a:r>
              <a:rPr lang="nl-NL" sz="1600" dirty="0">
                <a:solidFill>
                  <a:schemeClr val="bg1"/>
                </a:solidFill>
                <a:latin typeface="Montserrat" pitchFamily="2" charset="77"/>
              </a:rPr>
              <a:t>De leerlingen kunnen het muziekstukje ook opschrijven of tekenen.</a:t>
            </a:r>
          </a:p>
          <a:p>
            <a:pPr>
              <a:spcBef>
                <a:spcPts val="0"/>
              </a:spcBef>
              <a:buSzPts val="1800"/>
            </a:pPr>
            <a:r>
              <a:rPr lang="nl-NL" sz="1600" dirty="0">
                <a:solidFill>
                  <a:schemeClr val="bg1"/>
                </a:solidFill>
                <a:latin typeface="Montserrat" pitchFamily="2" charset="77"/>
              </a:rPr>
              <a:t>Als er een plan is dan kiezen ze muziekinstrumenten en gaan ze oefenen.</a:t>
            </a:r>
          </a:p>
          <a:p>
            <a:pPr marL="0" lvl="0" indent="0" algn="l" rtl="0">
              <a:spcBef>
                <a:spcPts val="0"/>
              </a:spcBef>
              <a:spcAft>
                <a:spcPts val="0"/>
              </a:spcAft>
              <a:buClr>
                <a:schemeClr val="dk1"/>
              </a:buClr>
              <a:buSzPts val="1100"/>
              <a:buFont typeface="Arial"/>
              <a:buNone/>
            </a:pPr>
            <a:endParaRPr lang="nl-NL" sz="1600" dirty="0">
              <a:solidFill>
                <a:schemeClr val="bg1"/>
              </a:solidFill>
              <a:latin typeface="Montserrat" pitchFamily="2" charset="77"/>
            </a:endParaRPr>
          </a:p>
          <a:p>
            <a:pPr marL="0" lvl="0" indent="0" algn="l" rtl="0">
              <a:spcBef>
                <a:spcPts val="0"/>
              </a:spcBef>
              <a:spcAft>
                <a:spcPts val="0"/>
              </a:spcAft>
              <a:buClr>
                <a:schemeClr val="dk1"/>
              </a:buClr>
              <a:buSzPts val="1100"/>
              <a:buFont typeface="Arial"/>
              <a:buNone/>
            </a:pPr>
            <a:endParaRPr lang="nl-NL" sz="1600" dirty="0">
              <a:solidFill>
                <a:schemeClr val="bg1"/>
              </a:solidFill>
              <a:latin typeface="Montserrat" pitchFamily="2" charset="77"/>
            </a:endParaRPr>
          </a:p>
          <a:p>
            <a:pPr marL="0" lvl="0" indent="0" algn="l" rtl="0">
              <a:spcBef>
                <a:spcPts val="0"/>
              </a:spcBef>
              <a:spcAft>
                <a:spcPts val="0"/>
              </a:spcAft>
              <a:buClr>
                <a:schemeClr val="dk1"/>
              </a:buClr>
              <a:buSzPts val="1100"/>
              <a:buFont typeface="Arial"/>
              <a:buNone/>
            </a:pPr>
            <a:endParaRPr lang="nl-NL" sz="1600" dirty="0">
              <a:solidFill>
                <a:schemeClr val="bg1"/>
              </a:solidFill>
              <a:latin typeface="Montserrat" pitchFamily="2" charset="77"/>
            </a:endParaRPr>
          </a:p>
          <a:p>
            <a:pPr marL="0" lvl="0" indent="0" algn="l" rtl="0">
              <a:spcBef>
                <a:spcPts val="0"/>
              </a:spcBef>
              <a:spcAft>
                <a:spcPts val="0"/>
              </a:spcAft>
              <a:buClr>
                <a:schemeClr val="dk1"/>
              </a:buClr>
              <a:buSzPts val="1100"/>
              <a:buFont typeface="Arial"/>
              <a:buNone/>
            </a:pPr>
            <a:endParaRPr lang="nl-NL" sz="1600" dirty="0">
              <a:solidFill>
                <a:schemeClr val="bg1"/>
              </a:solidFill>
              <a:latin typeface="Montserrat" pitchFamily="2" charset="77"/>
            </a:endParaRPr>
          </a:p>
        </p:txBody>
      </p:sp>
      <p:pic>
        <p:nvPicPr>
          <p:cNvPr id="3" name="Google Shape;82;p5" descr="oog Pictogram">
            <a:extLst>
              <a:ext uri="{FF2B5EF4-FFF2-40B4-BE49-F238E27FC236}">
                <a16:creationId xmlns:a16="http://schemas.microsoft.com/office/drawing/2014/main" id="{D87A456F-2DCD-4615-C209-0F4D3487204A}"/>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653981" y="84552"/>
            <a:ext cx="426804" cy="328126"/>
          </a:xfrm>
          <a:prstGeom prst="rect">
            <a:avLst/>
          </a:prstGeom>
          <a:noFill/>
          <a:ln>
            <a:noFill/>
          </a:ln>
        </p:spPr>
      </p:pic>
      <p:pic>
        <p:nvPicPr>
          <p:cNvPr id="5" name="Google Shape;85;p5" descr="Oor Vectoren, Illustraties En Clipart - 123RF">
            <a:extLst>
              <a:ext uri="{FF2B5EF4-FFF2-40B4-BE49-F238E27FC236}">
                <a16:creationId xmlns:a16="http://schemas.microsoft.com/office/drawing/2014/main" id="{3B9605C6-7F57-F9B5-0062-C0ECDD401422}"/>
              </a:ext>
            </a:extLst>
          </p:cNvPr>
          <p:cNvPicPr preferRelativeResize="0"/>
          <p:nvPr/>
        </p:nvPicPr>
        <p:blipFill rotWithShape="1">
          <a:blip r:embed="rId8">
            <a:alphaModFix amt="20000"/>
          </a:blip>
          <a:srcRect/>
          <a:stretch/>
        </p:blipFill>
        <p:spPr>
          <a:xfrm>
            <a:off x="8093234" y="0"/>
            <a:ext cx="598911" cy="461665"/>
          </a:xfrm>
          <a:prstGeom prst="rect">
            <a:avLst/>
          </a:prstGeom>
          <a:noFill/>
          <a:ln>
            <a:noFill/>
          </a:ln>
        </p:spPr>
      </p:pic>
      <p:pic>
        <p:nvPicPr>
          <p:cNvPr id="6" name="Google Shape;81;p5" descr="licht, lamp Pictogram">
            <a:extLst>
              <a:ext uri="{FF2B5EF4-FFF2-40B4-BE49-F238E27FC236}">
                <a16:creationId xmlns:a16="http://schemas.microsoft.com/office/drawing/2014/main" id="{B9D5612B-D42C-7C99-BF75-BEC7727AC129}"/>
              </a:ext>
            </a:extLst>
          </p:cNvPr>
          <p:cNvPicPr preferRelativeResize="0"/>
          <p:nvPr/>
        </p:nvPicPr>
        <p:blipFill rotWithShape="1">
          <a:blip r:embed="rId9">
            <a:duotone>
              <a:schemeClr val="accent2">
                <a:shade val="45000"/>
                <a:satMod val="135000"/>
              </a:schemeClr>
              <a:prstClr val="white"/>
            </a:duotone>
            <a:alphaModFix amt="70000"/>
          </a:blip>
          <a:srcRect/>
          <a:stretch/>
        </p:blipFill>
        <p:spPr>
          <a:xfrm>
            <a:off x="7742714" y="10292"/>
            <a:ext cx="520038" cy="427484"/>
          </a:xfrm>
          <a:prstGeom prst="rect">
            <a:avLst/>
          </a:prstGeom>
          <a:noFill/>
          <a:ln>
            <a:noFill/>
          </a:ln>
        </p:spPr>
      </p:pic>
      <p:pic>
        <p:nvPicPr>
          <p:cNvPr id="7" name="Google Shape;84;p5" descr="Gereedschap | Gratis Iconen">
            <a:extLst>
              <a:ext uri="{FF2B5EF4-FFF2-40B4-BE49-F238E27FC236}">
                <a16:creationId xmlns:a16="http://schemas.microsoft.com/office/drawing/2014/main" id="{13C2DEC3-A10E-3727-9D95-DC1247290F2D}"/>
              </a:ext>
            </a:extLst>
          </p:cNvPr>
          <p:cNvPicPr preferRelativeResize="0"/>
          <p:nvPr/>
        </p:nvPicPr>
        <p:blipFill rotWithShape="1">
          <a:blip r:embed="rId10">
            <a:duotone>
              <a:schemeClr val="accent2">
                <a:shade val="45000"/>
                <a:satMod val="135000"/>
              </a:schemeClr>
              <a:prstClr val="white"/>
            </a:duotone>
            <a:alphaModFix amt="50000"/>
          </a:blip>
          <a:srcRect/>
          <a:stretch/>
        </p:blipFill>
        <p:spPr>
          <a:xfrm>
            <a:off x="7383738" y="91833"/>
            <a:ext cx="388662" cy="290889"/>
          </a:xfrm>
          <a:prstGeom prst="rect">
            <a:avLst/>
          </a:prstGeom>
          <a:noFill/>
          <a:ln>
            <a:noFill/>
          </a:ln>
        </p:spPr>
      </p:pic>
    </p:spTree>
    <p:extLst>
      <p:ext uri="{BB962C8B-B14F-4D97-AF65-F5344CB8AC3E}">
        <p14:creationId xmlns:p14="http://schemas.microsoft.com/office/powerpoint/2010/main" val="391749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8100392"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1600" dirty="0">
              <a:solidFill>
                <a:schemeClr val="tx1">
                  <a:lumMod val="50000"/>
                  <a:lumOff val="50000"/>
                </a:schemeClr>
              </a:solidFill>
              <a:effectLst/>
              <a:latin typeface="Montserrat" pitchFamily="2" charset="77"/>
            </a:endParaRPr>
          </a:p>
        </p:txBody>
      </p:sp>
      <p:pic>
        <p:nvPicPr>
          <p:cNvPr id="16" name="Afbeelding 15" descr="OranjeLoseOnderdelen80%.png"/>
          <p:cNvPicPr>
            <a:picLocks noChangeAspect="1"/>
          </p:cNvPicPr>
          <p:nvPr/>
        </p:nvPicPr>
        <p:blipFill>
          <a:blip r:embed="rId3">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62298" y="438149"/>
            <a:ext cx="809301" cy="1159669"/>
          </a:xfrm>
          <a:prstGeom prst="rect">
            <a:avLst/>
          </a:prstGeom>
        </p:spPr>
      </p:pic>
      <p:sp>
        <p:nvSpPr>
          <p:cNvPr id="9" name="Tekstvak 8"/>
          <p:cNvSpPr txBox="1"/>
          <p:nvPr/>
        </p:nvSpPr>
        <p:spPr>
          <a:xfrm>
            <a:off x="1463426" y="131117"/>
            <a:ext cx="7704617" cy="461665"/>
          </a:xfrm>
          <a:prstGeom prst="rect">
            <a:avLst/>
          </a:prstGeom>
          <a:noFill/>
        </p:spPr>
        <p:txBody>
          <a:bodyPr wrap="square" numCol="2" rtlCol="0">
            <a:spAutoFit/>
          </a:bodyPr>
          <a:lstStyle/>
          <a:p>
            <a:r>
              <a:rPr lang="nl-NL" sz="2400" b="1" dirty="0">
                <a:solidFill>
                  <a:schemeClr val="tx1">
                    <a:lumMod val="50000"/>
                    <a:lumOff val="50000"/>
                  </a:schemeClr>
                </a:solidFill>
                <a:latin typeface="Montserrat" pitchFamily="2" charset="77"/>
                <a:cs typeface="Montserrat Regular"/>
              </a:rPr>
              <a:t>Benodigdheden:</a:t>
            </a:r>
          </a:p>
        </p:txBody>
      </p:sp>
      <p:pic>
        <p:nvPicPr>
          <p:cNvPr id="13" name="Afbeelding 12" descr="Footermuziek.psd"/>
          <p:cNvPicPr>
            <a:picLocks noChangeAspect="1"/>
          </p:cNvPicPr>
          <p:nvPr/>
        </p:nvPicPr>
        <p:blipFill>
          <a:blip r:embed="rId7"/>
          <a:stretch>
            <a:fillRect/>
          </a:stretch>
        </p:blipFill>
        <p:spPr>
          <a:xfrm>
            <a:off x="24043" y="4541730"/>
            <a:ext cx="9144000" cy="47963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5105400" y="361950"/>
            <a:ext cx="304800" cy="3048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5486400" y="361950"/>
            <a:ext cx="304800" cy="3048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5867400" y="361950"/>
            <a:ext cx="304800" cy="3048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6259068" y="361950"/>
            <a:ext cx="304800" cy="3048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6629400" y="361950"/>
            <a:ext cx="304800" cy="304800"/>
          </a:xfrm>
          <a:prstGeom prst="rect">
            <a:avLst/>
          </a:prstGeom>
        </p:spPr>
      </p:pic>
      <p:sp>
        <p:nvSpPr>
          <p:cNvPr id="8" name="Tekstvak 7">
            <a:extLst>
              <a:ext uri="{FF2B5EF4-FFF2-40B4-BE49-F238E27FC236}">
                <a16:creationId xmlns:a16="http://schemas.microsoft.com/office/drawing/2014/main" id="{18B602DE-8F37-CD1C-69BF-263C1F356FB7}"/>
              </a:ext>
            </a:extLst>
          </p:cNvPr>
          <p:cNvSpPr txBox="1"/>
          <p:nvPr/>
        </p:nvSpPr>
        <p:spPr>
          <a:xfrm>
            <a:off x="1430262" y="768273"/>
            <a:ext cx="7534226" cy="2400657"/>
          </a:xfrm>
          <a:prstGeom prst="rect">
            <a:avLst/>
          </a:prstGeom>
          <a:noFill/>
        </p:spPr>
        <p:txBody>
          <a:bodyPr wrap="square" rtlCol="0">
            <a:spAutoFit/>
          </a:bodyPr>
          <a:lstStyle/>
          <a:p>
            <a:r>
              <a:rPr lang="nl-NL" sz="2400" b="1" dirty="0">
                <a:solidFill>
                  <a:srgbClr val="FF6600"/>
                </a:solidFill>
                <a:latin typeface="Montserrat" pitchFamily="2" charset="77"/>
                <a:cs typeface="Montserrat Regular"/>
              </a:rPr>
              <a:t>les 4.1 Klinkende flessen.</a:t>
            </a:r>
            <a:endParaRPr lang="nl-NL" sz="2400" b="0" i="0" u="none" strike="noStrike" dirty="0">
              <a:solidFill>
                <a:schemeClr val="tx1">
                  <a:lumMod val="50000"/>
                  <a:lumOff val="50000"/>
                </a:schemeClr>
              </a:solidFill>
              <a:effectLst/>
              <a:latin typeface="Montserrat" pitchFamily="2" charset="77"/>
            </a:endParaRPr>
          </a:p>
          <a:p>
            <a:pPr marL="285750" indent="-285750">
              <a:buFont typeface="Arial" panose="020B0604020202020204" pitchFamily="34" charset="0"/>
              <a:buChar char="•"/>
            </a:pPr>
            <a:endParaRPr lang="nl-NL" sz="1800" dirty="0">
              <a:solidFill>
                <a:schemeClr val="tx1">
                  <a:lumMod val="50000"/>
                  <a:lumOff val="50000"/>
                </a:schemeClr>
              </a:solidFill>
              <a:effectLst/>
              <a:latin typeface="Montserrat" pitchFamily="2" charset="77"/>
            </a:endParaRPr>
          </a:p>
          <a:p>
            <a:pPr marL="285750" indent="-285750">
              <a:buFont typeface="Arial" panose="020B0604020202020204" pitchFamily="34" charset="0"/>
              <a:buChar char="•"/>
            </a:pPr>
            <a:r>
              <a:rPr lang="nl-NL" sz="1800" dirty="0">
                <a:solidFill>
                  <a:schemeClr val="tx1">
                    <a:lumMod val="50000"/>
                    <a:lumOff val="50000"/>
                  </a:schemeClr>
                </a:solidFill>
                <a:effectLst/>
                <a:latin typeface="Montserrat" pitchFamily="2" charset="77"/>
              </a:rPr>
              <a:t>1 à 2 flessen nodig per leerling, zowel glazen flessen als plastic flessen. </a:t>
            </a:r>
          </a:p>
          <a:p>
            <a:pPr marL="285750" indent="-285750">
              <a:buFont typeface="Arial" panose="020B0604020202020204" pitchFamily="34" charset="0"/>
              <a:buChar char="•"/>
            </a:pPr>
            <a:r>
              <a:rPr lang="nl-NL" sz="1800" dirty="0">
                <a:solidFill>
                  <a:schemeClr val="tx1">
                    <a:lumMod val="50000"/>
                    <a:lumOff val="50000"/>
                  </a:schemeClr>
                </a:solidFill>
                <a:effectLst/>
                <a:latin typeface="Montserrat" pitchFamily="2" charset="77"/>
              </a:rPr>
              <a:t>Diverse materialen om mee te tikken op flessen (lepels, houtje, stokken).</a:t>
            </a:r>
          </a:p>
          <a:p>
            <a:pPr marL="285750" indent="-285750">
              <a:buFont typeface="Arial" panose="020B0604020202020204" pitchFamily="34" charset="0"/>
              <a:buChar char="•"/>
            </a:pPr>
            <a:r>
              <a:rPr lang="nl-NL" sz="1800" dirty="0">
                <a:solidFill>
                  <a:schemeClr val="tx1">
                    <a:lumMod val="50000"/>
                    <a:lumOff val="50000"/>
                  </a:schemeClr>
                </a:solidFill>
                <a:effectLst/>
                <a:latin typeface="Montserrat" pitchFamily="2" charset="77"/>
              </a:rPr>
              <a:t>6 dezelfde glazen flessen per groepje van 4 leerlingen. </a:t>
            </a:r>
            <a:endParaRPr lang="nl-NL" dirty="0">
              <a:solidFill>
                <a:schemeClr val="tx1">
                  <a:lumMod val="50000"/>
                  <a:lumOff val="50000"/>
                </a:schemeClr>
              </a:solidFill>
              <a:latin typeface="Montserrat" pitchFamily="2" charset="77"/>
            </a:endParaRPr>
          </a:p>
          <a:p>
            <a:pPr marL="285750" indent="-285750">
              <a:buFont typeface="Arial" panose="020B0604020202020204" pitchFamily="34" charset="0"/>
              <a:buChar char="•"/>
            </a:pPr>
            <a:r>
              <a:rPr lang="nl-NL" sz="1800" dirty="0">
                <a:solidFill>
                  <a:schemeClr val="tx1">
                    <a:lumMod val="50000"/>
                    <a:lumOff val="50000"/>
                  </a:schemeClr>
                </a:solidFill>
                <a:effectLst/>
                <a:latin typeface="Montserrat" pitchFamily="2" charset="77"/>
              </a:rPr>
              <a:t>Per leerling een stevige kartonnen koker of pvc buis. </a:t>
            </a:r>
            <a:endParaRPr lang="nl-NL" dirty="0"/>
          </a:p>
        </p:txBody>
      </p:sp>
      <p:pic>
        <p:nvPicPr>
          <p:cNvPr id="7" name="Google Shape;91;p5">
            <a:extLst>
              <a:ext uri="{FF2B5EF4-FFF2-40B4-BE49-F238E27FC236}">
                <a16:creationId xmlns:a16="http://schemas.microsoft.com/office/drawing/2014/main" id="{A3F814B3-7AD1-B2DA-8B58-90272BD13A1A}"/>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extLst>
      <p:ext uri="{BB962C8B-B14F-4D97-AF65-F5344CB8AC3E}">
        <p14:creationId xmlns:p14="http://schemas.microsoft.com/office/powerpoint/2010/main" val="799368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4" name="Google Shape;232;p36">
            <a:extLst>
              <a:ext uri="{FF2B5EF4-FFF2-40B4-BE49-F238E27FC236}">
                <a16:creationId xmlns:a16="http://schemas.microsoft.com/office/drawing/2014/main" id="{C6ADAB14-B3D7-6947-8699-8A19A0EFFBFF}"/>
              </a:ext>
            </a:extLst>
          </p:cNvPr>
          <p:cNvSpPr txBox="1">
            <a:spLocks/>
          </p:cNvSpPr>
          <p:nvPr/>
        </p:nvSpPr>
        <p:spPr>
          <a:xfrm>
            <a:off x="1398317" y="121558"/>
            <a:ext cx="6709185" cy="3685241"/>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nl-NL" sz="1800" b="1" dirty="0">
                <a:solidFill>
                  <a:schemeClr val="bg1"/>
                </a:solidFill>
                <a:latin typeface="Montserrat" pitchFamily="2" charset="77"/>
                <a:ea typeface="Helvetica Neue"/>
                <a:cs typeface="Calibri" panose="020F0502020204030204" pitchFamily="34" charset="0"/>
                <a:sym typeface="Helvetica Neue"/>
              </a:rPr>
              <a:t>Uitvoering </a:t>
            </a:r>
            <a:r>
              <a:rPr lang="nl-NL" sz="1800" dirty="0">
                <a:solidFill>
                  <a:schemeClr val="bg1"/>
                </a:solidFill>
                <a:latin typeface="Montserrat" pitchFamily="2" charset="77"/>
                <a:ea typeface="Helvetica Neue"/>
                <a:cs typeface="Calibri" panose="020F0502020204030204" pitchFamily="34" charset="0"/>
                <a:sym typeface="Helvetica Neue"/>
              </a:rPr>
              <a:t>(20 minuten).</a:t>
            </a:r>
          </a:p>
          <a:p>
            <a:pPr marL="0" indent="0">
              <a:spcBef>
                <a:spcPts val="0"/>
              </a:spcBef>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buNone/>
            </a:pPr>
            <a:r>
              <a:rPr lang="nl-NL" sz="1600" dirty="0">
                <a:solidFill>
                  <a:schemeClr val="bg1"/>
                </a:solidFill>
                <a:latin typeface="Montserrat" pitchFamily="2" charset="77"/>
                <a:ea typeface="Helvetica Neue"/>
                <a:cs typeface="Calibri" panose="020F0502020204030204" pitchFamily="34" charset="0"/>
                <a:sym typeface="Helvetica Neue"/>
              </a:rPr>
              <a:t>De muziekgroepjes gaan de muziekstukjes uitvoeren. De andere leerlingen luisteren en kijken goed of de leerlingen samenspelen en op elkaar letten. Zit er een duidelijk eind aan het muziekstuk en was het spannend?</a:t>
            </a:r>
          </a:p>
          <a:p>
            <a:pPr marL="0" indent="0">
              <a:spcBef>
                <a:spcPts val="0"/>
              </a:spcBef>
              <a:buNone/>
            </a:pPr>
            <a:r>
              <a:rPr lang="nl-NL" sz="1600" dirty="0">
                <a:solidFill>
                  <a:schemeClr val="bg1"/>
                </a:solidFill>
                <a:latin typeface="Montserrat" pitchFamily="2" charset="77"/>
                <a:ea typeface="Helvetica Neue"/>
                <a:cs typeface="Calibri" panose="020F0502020204030204" pitchFamily="34" charset="0"/>
                <a:sym typeface="Helvetica Neue"/>
              </a:rPr>
              <a:t>Na de uitvoering krijgen de leerlingen applaus. De andere leerlingen geven aan wat goed was, wat beter kan en wat misschien niet bij de uitvoering hoort.</a:t>
            </a:r>
          </a:p>
          <a:p>
            <a:pPr marL="0" indent="0">
              <a:spcBef>
                <a:spcPts val="0"/>
              </a:spcBef>
              <a:buNone/>
            </a:pPr>
            <a:endParaRPr lang="nl-NL" sz="1800" b="1"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buNone/>
            </a:pPr>
            <a:r>
              <a:rPr lang="nl-NL" sz="1800" b="1" dirty="0">
                <a:solidFill>
                  <a:schemeClr val="bg1"/>
                </a:solidFill>
                <a:latin typeface="Montserrat" pitchFamily="2" charset="77"/>
                <a:ea typeface="Helvetica Neue"/>
                <a:cs typeface="Calibri" panose="020F0502020204030204" pitchFamily="34" charset="0"/>
                <a:sym typeface="Helvetica Neue"/>
              </a:rPr>
              <a:t>Oefenen en verbeteren.</a:t>
            </a:r>
          </a:p>
          <a:p>
            <a:pPr marL="0" indent="0">
              <a:spcBef>
                <a:spcPts val="0"/>
              </a:spcBef>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buNone/>
            </a:pPr>
            <a:r>
              <a:rPr lang="nl-NL" sz="1600" dirty="0">
                <a:solidFill>
                  <a:schemeClr val="bg1"/>
                </a:solidFill>
                <a:latin typeface="Montserrat" pitchFamily="2" charset="77"/>
                <a:ea typeface="Helvetica Neue"/>
                <a:cs typeface="Calibri" panose="020F0502020204030204" pitchFamily="34" charset="0"/>
                <a:sym typeface="Helvetica Neue"/>
              </a:rPr>
              <a:t>Als er nog tijd over is kunnen de leerlingen hun muziekstuk nog verbeteren en oefenen.</a:t>
            </a:r>
          </a:p>
          <a:p>
            <a:pPr marL="0" indent="0">
              <a:spcBef>
                <a:spcPts val="0"/>
              </a:spcBef>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0" indent="0">
              <a:spcBef>
                <a:spcPts val="0"/>
              </a:spcBef>
              <a:buNone/>
            </a:pPr>
            <a:endParaRPr lang="nl-NL" sz="1600" dirty="0">
              <a:solidFill>
                <a:schemeClr val="bg1"/>
              </a:solidFill>
              <a:latin typeface="Montserrat" pitchFamily="2" charset="77"/>
              <a:ea typeface="Helvetica Neue"/>
              <a:cs typeface="Calibri" panose="020F0502020204030204" pitchFamily="34" charset="0"/>
              <a:sym typeface="Helvetica Neue"/>
            </a:endParaRPr>
          </a:p>
          <a:p>
            <a:pPr marL="146050" indent="0">
              <a:spcBef>
                <a:spcPts val="0"/>
              </a:spcBef>
              <a:buSzPts val="1300"/>
              <a:buNone/>
            </a:pPr>
            <a:endParaRPr lang="nl-NL" sz="1600" dirty="0">
              <a:solidFill>
                <a:schemeClr val="bg1"/>
              </a:solidFill>
              <a:latin typeface="Montserrat" pitchFamily="2" charset="77"/>
              <a:ea typeface="Calibri"/>
              <a:cs typeface="Calibri"/>
              <a:sym typeface="Calibri"/>
            </a:endParaRPr>
          </a:p>
          <a:p>
            <a:pPr marL="139700" indent="0">
              <a:spcBef>
                <a:spcPts val="0"/>
              </a:spcBef>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buNone/>
            </a:pPr>
            <a:endParaRPr lang="nl-NL" sz="1600" dirty="0">
              <a:solidFill>
                <a:schemeClr val="bg1"/>
              </a:solidFill>
              <a:latin typeface="Montserrat" pitchFamily="2" charset="77"/>
              <a:ea typeface="Helvetica Neue"/>
              <a:cs typeface="Helvetica Neue"/>
              <a:sym typeface="Helvetica Neue"/>
            </a:endParaRPr>
          </a:p>
          <a:p>
            <a:pPr marL="0" indent="0">
              <a:spcBef>
                <a:spcPts val="0"/>
              </a:spcBef>
              <a:spcAft>
                <a:spcPts val="1600"/>
              </a:spcAft>
              <a:buNone/>
            </a:pPr>
            <a:endParaRPr lang="nl-NL" sz="1600" dirty="0">
              <a:solidFill>
                <a:schemeClr val="bg1"/>
              </a:solidFill>
              <a:latin typeface="Montserrat" pitchFamily="2" charset="77"/>
            </a:endParaRPr>
          </a:p>
        </p:txBody>
      </p:sp>
      <p:pic>
        <p:nvPicPr>
          <p:cNvPr id="2" name="Google Shape;86;p5">
            <a:extLst>
              <a:ext uri="{FF2B5EF4-FFF2-40B4-BE49-F238E27FC236}">
                <a16:creationId xmlns:a16="http://schemas.microsoft.com/office/drawing/2014/main" id="{6744BE61-D9B0-0F7D-68A5-769154670FE5}"/>
              </a:ext>
            </a:extLst>
          </p:cNvPr>
          <p:cNvPicPr preferRelativeResize="0"/>
          <p:nvPr/>
        </p:nvPicPr>
        <p:blipFill rotWithShape="1">
          <a:blip r:embed="rId7">
            <a:duotone>
              <a:schemeClr val="accent2">
                <a:shade val="45000"/>
                <a:satMod val="135000"/>
              </a:schemeClr>
              <a:prstClr val="white"/>
            </a:duotone>
            <a:alphaModFix amt="50000"/>
          </a:blip>
          <a:srcRect/>
          <a:stretch/>
        </p:blipFill>
        <p:spPr>
          <a:xfrm>
            <a:off x="8612335" y="121558"/>
            <a:ext cx="407028" cy="427475"/>
          </a:xfrm>
          <a:prstGeom prst="rect">
            <a:avLst/>
          </a:prstGeom>
          <a:noFill/>
          <a:ln>
            <a:noFill/>
          </a:ln>
        </p:spPr>
      </p:pic>
    </p:spTree>
    <p:extLst>
      <p:ext uri="{BB962C8B-B14F-4D97-AF65-F5344CB8AC3E}">
        <p14:creationId xmlns:p14="http://schemas.microsoft.com/office/powerpoint/2010/main" val="1026429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42074"/>
            <a:ext cx="9144000" cy="4408714"/>
          </a:xfrm>
          <a:prstGeom prst="rect">
            <a:avLst/>
          </a:prstGeom>
          <a:solidFill>
            <a:srgbClr val="EB511A"/>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NootWit.png"/>
          <p:cNvPicPr>
            <a:picLocks noChangeAspect="1"/>
          </p:cNvPicPr>
          <p:nvPr/>
        </p:nvPicPr>
        <p:blipFill>
          <a:blip r:embed="rId3"/>
          <a:stretch>
            <a:fillRect/>
          </a:stretch>
        </p:blipFill>
        <p:spPr>
          <a:xfrm>
            <a:off x="565489" y="437776"/>
            <a:ext cx="806111" cy="1160042"/>
          </a:xfrm>
          <a:prstGeom prst="rect">
            <a:avLst/>
          </a:prstGeom>
        </p:spPr>
      </p:pic>
      <p:pic>
        <p:nvPicPr>
          <p:cNvPr id="13" name="Afbeelding 12" descr="OranjeLoseOnderdelen80%.png"/>
          <p:cNvPicPr>
            <a:picLocks noChangeAspect="1"/>
          </p:cNvPicPr>
          <p:nvPr/>
        </p:nvPicPr>
        <p:blipFill>
          <a:blip r:embed="rId4"/>
          <a:stretch>
            <a:fillRect/>
          </a:stretch>
        </p:blipFill>
        <p:spPr>
          <a:xfrm>
            <a:off x="4658574" y="2495549"/>
            <a:ext cx="3113826" cy="1473976"/>
          </a:xfrm>
          <a:prstGeom prst="rect">
            <a:avLst/>
          </a:prstGeom>
        </p:spPr>
      </p:pic>
      <p:pic>
        <p:nvPicPr>
          <p:cNvPr id="16" name="Afbeelding 15" descr="OranjeLogo80%.png"/>
          <p:cNvPicPr>
            <a:picLocks noChangeAspect="1"/>
          </p:cNvPicPr>
          <p:nvPr/>
        </p:nvPicPr>
        <p:blipFill>
          <a:blip r:embed="rId5"/>
          <a:stretch>
            <a:fillRect/>
          </a:stretch>
        </p:blipFill>
        <p:spPr>
          <a:xfrm>
            <a:off x="7086600" y="361950"/>
            <a:ext cx="1752600" cy="829618"/>
          </a:xfrm>
          <a:prstGeom prst="rect">
            <a:avLst/>
          </a:prstGeom>
        </p:spPr>
      </p:pic>
      <p:pic>
        <p:nvPicPr>
          <p:cNvPr id="9" name="Afbeelding 8" descr="Footermuziek.psd"/>
          <p:cNvPicPr>
            <a:picLocks noChangeAspect="1"/>
          </p:cNvPicPr>
          <p:nvPr/>
        </p:nvPicPr>
        <p:blipFill>
          <a:blip r:embed="rId6"/>
          <a:stretch>
            <a:fillRect/>
          </a:stretch>
        </p:blipFill>
        <p:spPr>
          <a:xfrm>
            <a:off x="0" y="4542303"/>
            <a:ext cx="9144000" cy="479639"/>
          </a:xfrm>
          <a:prstGeom prst="rect">
            <a:avLst/>
          </a:prstGeom>
        </p:spPr>
      </p:pic>
      <p:sp>
        <p:nvSpPr>
          <p:cNvPr id="2" name="Tekstvak 1">
            <a:extLst>
              <a:ext uri="{FF2B5EF4-FFF2-40B4-BE49-F238E27FC236}">
                <a16:creationId xmlns:a16="http://schemas.microsoft.com/office/drawing/2014/main" id="{1D916B57-6E03-5A90-045D-632B6A6441C1}"/>
              </a:ext>
            </a:extLst>
          </p:cNvPr>
          <p:cNvSpPr txBox="1"/>
          <p:nvPr/>
        </p:nvSpPr>
        <p:spPr>
          <a:xfrm>
            <a:off x="1554762" y="786165"/>
            <a:ext cx="6034476" cy="1159292"/>
          </a:xfrm>
          <a:prstGeom prst="rect">
            <a:avLst/>
          </a:prstGeom>
          <a:noFill/>
        </p:spPr>
        <p:txBody>
          <a:bodyPr wrap="square" rtlCol="0">
            <a:spAutoFit/>
          </a:bodyPr>
          <a:lstStyle/>
          <a:p>
            <a:r>
              <a:rPr lang="nl-NL" sz="3600" b="1" baseline="30000">
                <a:solidFill>
                  <a:srgbClr val="FFFFFF"/>
                </a:solidFill>
                <a:latin typeface="Montserrat" pitchFamily="2" charset="77"/>
                <a:cs typeface="Montserrat Regular"/>
              </a:rPr>
              <a:t>Colofon</a:t>
            </a:r>
          </a:p>
          <a:p>
            <a:endParaRPr lang="nl-NL" sz="3200" baseline="30000">
              <a:solidFill>
                <a:srgbClr val="FFFFFF"/>
              </a:solidFill>
              <a:latin typeface="Montserrat" pitchFamily="2" charset="77"/>
              <a:cs typeface="Montserrat Regular"/>
            </a:endParaRPr>
          </a:p>
          <a:p>
            <a:endParaRPr lang="nl-NL" sz="3600" b="1" baseline="30000">
              <a:solidFill>
                <a:srgbClr val="FFFFFF"/>
              </a:solidFill>
              <a:latin typeface="Montserrat" pitchFamily="2" charset="77"/>
              <a:cs typeface="Montserrat Regular"/>
            </a:endParaRPr>
          </a:p>
        </p:txBody>
      </p:sp>
      <p:sp>
        <p:nvSpPr>
          <p:cNvPr id="3" name="TextBox 3">
            <a:extLst>
              <a:ext uri="{FF2B5EF4-FFF2-40B4-BE49-F238E27FC236}">
                <a16:creationId xmlns:a16="http://schemas.microsoft.com/office/drawing/2014/main" id="{86293AA7-3E6F-BE1D-86E5-AA7CFEC64661}"/>
              </a:ext>
            </a:extLst>
          </p:cNvPr>
          <p:cNvSpPr txBox="1"/>
          <p:nvPr/>
        </p:nvSpPr>
        <p:spPr>
          <a:xfrm>
            <a:off x="1475656" y="1265709"/>
            <a:ext cx="6909294" cy="3477875"/>
          </a:xfrm>
          <a:prstGeom prst="rect">
            <a:avLst/>
          </a:prstGeom>
          <a:noFill/>
        </p:spPr>
        <p:txBody>
          <a:bodyPr wrap="square" rtlCol="0">
            <a:spAutoFit/>
          </a:bodyPr>
          <a:lstStyle/>
          <a:p>
            <a:pPr marL="114300" algn="l" rtl="0">
              <a:spcBef>
                <a:spcPts val="0"/>
              </a:spcBef>
              <a:spcAft>
                <a:spcPts val="0"/>
              </a:spcAft>
            </a:pPr>
            <a:r>
              <a:rPr lang="nl-NL" b="1" dirty="0">
                <a:solidFill>
                  <a:schemeClr val="bg1"/>
                </a:solidFill>
                <a:latin typeface="Montserrat" pitchFamily="2" charset="77"/>
              </a:rPr>
              <a:t>Team </a:t>
            </a:r>
            <a:r>
              <a:rPr lang="nl-NL" b="1" dirty="0" err="1">
                <a:solidFill>
                  <a:schemeClr val="bg1"/>
                </a:solidFill>
                <a:latin typeface="Montserrat" pitchFamily="2" charset="77"/>
              </a:rPr>
              <a:t>Soundlab</a:t>
            </a:r>
            <a:r>
              <a:rPr lang="nl-NL" b="1" dirty="0">
                <a:solidFill>
                  <a:schemeClr val="bg1"/>
                </a:solidFill>
                <a:latin typeface="Montserrat" pitchFamily="2" charset="77"/>
              </a:rPr>
              <a:t>:</a:t>
            </a:r>
            <a:endParaRPr lang="nl-NL" b="1" i="0" u="none" strike="noStrike" dirty="0">
              <a:solidFill>
                <a:schemeClr val="bg1"/>
              </a:solidFill>
              <a:effectLst/>
              <a:latin typeface="Montserrat" pitchFamily="2" charset="77"/>
            </a:endParaRPr>
          </a:p>
          <a:p>
            <a:pPr marL="114300" algn="l" rtl="0">
              <a:spcBef>
                <a:spcPts val="0"/>
              </a:spcBef>
              <a:spcAft>
                <a:spcPts val="0"/>
              </a:spcAft>
            </a:pPr>
            <a:r>
              <a:rPr lang="nl-NL" b="0" i="0" u="none" strike="noStrike" dirty="0">
                <a:solidFill>
                  <a:schemeClr val="bg1"/>
                </a:solidFill>
                <a:effectLst/>
                <a:latin typeface="Montserrat" pitchFamily="2" charset="77"/>
              </a:rPr>
              <a:t>Jurriaan Berger, Dirk Beets, </a:t>
            </a:r>
            <a:r>
              <a:rPr lang="nl-NL" b="0" i="0" u="none" strike="noStrike" dirty="0" err="1">
                <a:solidFill>
                  <a:schemeClr val="bg1"/>
                </a:solidFill>
                <a:effectLst/>
                <a:latin typeface="Montserrat" pitchFamily="2" charset="77"/>
              </a:rPr>
              <a:t>Temo</a:t>
            </a:r>
            <a:r>
              <a:rPr lang="nl-NL" b="0" i="0" u="none" strike="noStrike" dirty="0">
                <a:solidFill>
                  <a:schemeClr val="bg1"/>
                </a:solidFill>
                <a:effectLst/>
                <a:latin typeface="Montserrat" pitchFamily="2" charset="77"/>
              </a:rPr>
              <a:t> </a:t>
            </a:r>
            <a:r>
              <a:rPr lang="nl-NL" b="0" i="0" u="none" strike="noStrike" dirty="0" err="1">
                <a:solidFill>
                  <a:schemeClr val="bg1"/>
                </a:solidFill>
                <a:effectLst/>
                <a:latin typeface="Montserrat" pitchFamily="2" charset="77"/>
              </a:rPr>
              <a:t>Gonzalez</a:t>
            </a:r>
            <a:r>
              <a:rPr lang="nl-NL" b="0" i="0" u="none" strike="noStrike" dirty="0">
                <a:solidFill>
                  <a:schemeClr val="bg1"/>
                </a:solidFill>
                <a:effectLst/>
                <a:latin typeface="Montserrat" pitchFamily="2" charset="77"/>
              </a:rPr>
              <a:t> Moreno,  </a:t>
            </a:r>
            <a:r>
              <a:rPr lang="nl-NL" b="0" i="0" u="none" strike="noStrike" dirty="0" err="1">
                <a:solidFill>
                  <a:schemeClr val="bg1"/>
                </a:solidFill>
                <a:effectLst/>
                <a:latin typeface="Montserrat" pitchFamily="2" charset="77"/>
              </a:rPr>
              <a:t>Meldrid</a:t>
            </a:r>
            <a:r>
              <a:rPr lang="nl-NL" b="0" i="0" u="none" strike="noStrike" dirty="0">
                <a:solidFill>
                  <a:schemeClr val="bg1"/>
                </a:solidFill>
                <a:effectLst/>
                <a:latin typeface="Montserrat" pitchFamily="2" charset="77"/>
              </a:rPr>
              <a:t> Ibrahim, Sarah </a:t>
            </a:r>
            <a:r>
              <a:rPr lang="nl-NL" b="0" i="0" u="none" strike="noStrike" dirty="0" err="1">
                <a:solidFill>
                  <a:schemeClr val="bg1"/>
                </a:solidFill>
                <a:effectLst/>
                <a:latin typeface="Montserrat" pitchFamily="2" charset="77"/>
              </a:rPr>
              <a:t>Jeffery</a:t>
            </a:r>
            <a:r>
              <a:rPr lang="nl-NL" b="0" i="0" u="none" strike="noStrike" dirty="0">
                <a:solidFill>
                  <a:schemeClr val="bg1"/>
                </a:solidFill>
                <a:effectLst/>
                <a:latin typeface="Montserrat" pitchFamily="2" charset="77"/>
              </a:rPr>
              <a:t>, Geert de Boer, Marie-Claire Vugts, Monique </a:t>
            </a:r>
            <a:r>
              <a:rPr lang="nl-NL" b="0" i="0" u="none" strike="noStrike" dirty="0" err="1">
                <a:solidFill>
                  <a:schemeClr val="bg1"/>
                </a:solidFill>
                <a:effectLst/>
                <a:latin typeface="Montserrat" pitchFamily="2" charset="77"/>
              </a:rPr>
              <a:t>Botschuijver</a:t>
            </a:r>
            <a:r>
              <a:rPr lang="nl-NL" b="0" i="0" u="none" strike="noStrike" dirty="0">
                <a:solidFill>
                  <a:schemeClr val="bg1"/>
                </a:solidFill>
                <a:effectLst/>
                <a:latin typeface="Montserrat" pitchFamily="2" charset="77"/>
              </a:rPr>
              <a:t>, </a:t>
            </a:r>
            <a:r>
              <a:rPr lang="nl-NL" b="0" i="0" u="none" strike="noStrike" dirty="0" err="1">
                <a:solidFill>
                  <a:schemeClr val="bg1"/>
                </a:solidFill>
                <a:effectLst/>
                <a:latin typeface="Montserrat" pitchFamily="2" charset="77"/>
              </a:rPr>
              <a:t>Arida</a:t>
            </a:r>
            <a:r>
              <a:rPr lang="nl-NL" b="0" i="0" u="none" strike="noStrike" dirty="0">
                <a:solidFill>
                  <a:schemeClr val="bg1"/>
                </a:solidFill>
                <a:effectLst/>
                <a:latin typeface="Montserrat" pitchFamily="2" charset="77"/>
              </a:rPr>
              <a:t> </a:t>
            </a:r>
            <a:r>
              <a:rPr lang="nl-NL" b="0" i="0" u="none" strike="noStrike" dirty="0" err="1">
                <a:solidFill>
                  <a:schemeClr val="bg1"/>
                </a:solidFill>
                <a:effectLst/>
                <a:latin typeface="Montserrat" pitchFamily="2" charset="77"/>
              </a:rPr>
              <a:t>Bandringa</a:t>
            </a:r>
            <a:r>
              <a:rPr lang="nl-NL" b="0" i="0" u="none" strike="noStrike" dirty="0">
                <a:solidFill>
                  <a:schemeClr val="bg1"/>
                </a:solidFill>
                <a:effectLst/>
                <a:latin typeface="Montserrat" pitchFamily="2" charset="77"/>
              </a:rPr>
              <a:t>-Hendriks</a:t>
            </a:r>
            <a:r>
              <a:rPr lang="nl-NL" b="1" dirty="0">
                <a:solidFill>
                  <a:schemeClr val="bg1"/>
                </a:solidFill>
                <a:latin typeface="Montserrat" pitchFamily="2" charset="77"/>
              </a:rPr>
              <a:t>, </a:t>
            </a:r>
            <a:r>
              <a:rPr lang="nl-NL" b="0" i="0" u="none" strike="noStrike" dirty="0">
                <a:solidFill>
                  <a:schemeClr val="bg1"/>
                </a:solidFill>
                <a:effectLst/>
                <a:latin typeface="Montserrat" pitchFamily="2" charset="77"/>
              </a:rPr>
              <a:t>Floortje </a:t>
            </a:r>
            <a:r>
              <a:rPr lang="nl-NL" b="0" i="0" u="none" strike="noStrike" dirty="0" err="1">
                <a:solidFill>
                  <a:schemeClr val="bg1"/>
                </a:solidFill>
                <a:effectLst/>
                <a:latin typeface="Montserrat" pitchFamily="2" charset="77"/>
              </a:rPr>
              <a:t>Smehuijzen</a:t>
            </a:r>
            <a:r>
              <a:rPr lang="nl-NL" b="0" i="0" u="none" strike="noStrike" dirty="0">
                <a:solidFill>
                  <a:schemeClr val="bg1"/>
                </a:solidFill>
                <a:effectLst/>
                <a:latin typeface="Montserrat" pitchFamily="2" charset="77"/>
              </a:rPr>
              <a:t>, Anouk Diepenbroek en Ester </a:t>
            </a:r>
            <a:r>
              <a:rPr lang="nl-NL" b="0" i="0" u="none" strike="noStrike" dirty="0" err="1">
                <a:solidFill>
                  <a:schemeClr val="bg1"/>
                </a:solidFill>
                <a:effectLst/>
                <a:latin typeface="Montserrat" pitchFamily="2" charset="77"/>
              </a:rPr>
              <a:t>Stoelinga</a:t>
            </a:r>
            <a:r>
              <a:rPr lang="nl-NL" b="0" i="0" u="none" strike="noStrike" dirty="0">
                <a:solidFill>
                  <a:schemeClr val="bg1"/>
                </a:solidFill>
                <a:effectLst/>
                <a:latin typeface="Montserrat" pitchFamily="2" charset="77"/>
              </a:rPr>
              <a:t> </a:t>
            </a:r>
          </a:p>
          <a:p>
            <a:br>
              <a:rPr lang="nl-NL" dirty="0">
                <a:latin typeface="Montserrat" pitchFamily="2" charset="77"/>
              </a:rPr>
            </a:br>
            <a:br>
              <a:rPr lang="nl-NL" sz="2400" dirty="0"/>
            </a:br>
            <a:br>
              <a:rPr lang="nl-NL" sz="2400" dirty="0"/>
            </a:br>
            <a:br>
              <a:rPr lang="nl-NL" sz="2400" dirty="0"/>
            </a:br>
            <a:endParaRPr lang="nl-NL" sz="2200" b="0" i="0" u="none" strike="noStrike" dirty="0">
              <a:solidFill>
                <a:schemeClr val="bg1"/>
              </a:solidFill>
              <a:effectLst/>
              <a:latin typeface="Montserrat" pitchFamily="2" charset="77"/>
            </a:endParaRPr>
          </a:p>
        </p:txBody>
      </p:sp>
      <p:pic>
        <p:nvPicPr>
          <p:cNvPr id="4" name="Google Shape;91;p5">
            <a:extLst>
              <a:ext uri="{FF2B5EF4-FFF2-40B4-BE49-F238E27FC236}">
                <a16:creationId xmlns:a16="http://schemas.microsoft.com/office/drawing/2014/main" id="{5006ADF2-933B-ACD9-B40D-3EC6111DD86E}"/>
              </a:ext>
            </a:extLst>
          </p:cNvPr>
          <p:cNvPicPr preferRelativeResize="0"/>
          <p:nvPr/>
        </p:nvPicPr>
        <p:blipFill rotWithShape="1">
          <a:blip r:embed="rId7">
            <a:alphaModFix amt="35000"/>
            <a:duotone>
              <a:schemeClr val="accent2">
                <a:shade val="45000"/>
                <a:satMod val="135000"/>
              </a:schemeClr>
              <a:prstClr val="white"/>
            </a:duotone>
          </a:blip>
          <a:srcRect/>
          <a:stretch/>
        </p:blipFill>
        <p:spPr>
          <a:xfrm>
            <a:off x="8637099" y="135300"/>
            <a:ext cx="354501" cy="354501"/>
          </a:xfrm>
          <a:prstGeom prst="rect">
            <a:avLst/>
          </a:prstGeom>
          <a:noFill/>
          <a:ln>
            <a:noFill/>
          </a:ln>
        </p:spPr>
      </p:pic>
    </p:spTree>
    <p:extLst>
      <p:ext uri="{BB962C8B-B14F-4D97-AF65-F5344CB8AC3E}">
        <p14:creationId xmlns:p14="http://schemas.microsoft.com/office/powerpoint/2010/main" val="9318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5029200"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OranjeLoseOnderdelen80%.png"/>
          <p:cNvPicPr>
            <a:picLocks noChangeAspect="1"/>
          </p:cNvPicPr>
          <p:nvPr/>
        </p:nvPicPr>
        <p:blipFill>
          <a:blip r:embed="rId3">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62298" y="438149"/>
            <a:ext cx="809301" cy="1159669"/>
          </a:xfrm>
          <a:prstGeom prst="rect">
            <a:avLst/>
          </a:prstGeom>
        </p:spPr>
      </p:pic>
      <p:sp>
        <p:nvSpPr>
          <p:cNvPr id="9" name="Tekstvak 8"/>
          <p:cNvSpPr txBox="1"/>
          <p:nvPr/>
        </p:nvSpPr>
        <p:spPr>
          <a:xfrm>
            <a:off x="1339914" y="361950"/>
            <a:ext cx="8844916" cy="8279190"/>
          </a:xfrm>
          <a:prstGeom prst="rect">
            <a:avLst/>
          </a:prstGeom>
          <a:noFill/>
        </p:spPr>
        <p:txBody>
          <a:bodyPr wrap="square" numCol="2" rtlCol="0">
            <a:spAutoFit/>
          </a:bodyPr>
          <a:lstStyle/>
          <a:p>
            <a:r>
              <a:rPr lang="nl-NL" sz="2400" b="1" dirty="0">
                <a:solidFill>
                  <a:schemeClr val="tx1">
                    <a:lumMod val="50000"/>
                    <a:lumOff val="50000"/>
                  </a:schemeClr>
                </a:solidFill>
                <a:latin typeface="Montserrat" pitchFamily="2" charset="77"/>
                <a:cs typeface="Montserrat Regular"/>
              </a:rPr>
              <a:t>Benodigdheden:</a:t>
            </a:r>
          </a:p>
          <a:p>
            <a:endParaRPr lang="nl-NL" sz="2400" b="1" dirty="0">
              <a:solidFill>
                <a:schemeClr val="tx1">
                  <a:lumMod val="50000"/>
                  <a:lumOff val="50000"/>
                </a:schemeClr>
              </a:solidFill>
              <a:latin typeface="Montserrat" pitchFamily="2" charset="77"/>
              <a:cs typeface="Montserrat Regular"/>
            </a:endParaRPr>
          </a:p>
          <a:p>
            <a:r>
              <a:rPr lang="nl-NL" sz="2400" b="1" dirty="0">
                <a:solidFill>
                  <a:srgbClr val="FF6600"/>
                </a:solidFill>
                <a:latin typeface="Montserrat" pitchFamily="2" charset="77"/>
                <a:cs typeface="Montserrat Regular"/>
              </a:rPr>
              <a:t>les 4.2 Fluitende flessen</a:t>
            </a:r>
            <a:endParaRPr lang="nl-NL" sz="2400" b="0" i="0" u="none" strike="noStrike" dirty="0">
              <a:solidFill>
                <a:schemeClr val="tx1">
                  <a:lumMod val="50000"/>
                  <a:lumOff val="50000"/>
                </a:schemeClr>
              </a:solidFill>
              <a:effectLst/>
              <a:latin typeface="Montserrat" pitchFamily="2" charset="77"/>
            </a:endParaRPr>
          </a:p>
          <a:p>
            <a:pPr algn="l"/>
            <a:endParaRPr lang="nl-NL" sz="1600" b="1" u="sng" dirty="0">
              <a:solidFill>
                <a:schemeClr val="tx1">
                  <a:lumMod val="50000"/>
                  <a:lumOff val="50000"/>
                </a:schemeClr>
              </a:solidFill>
              <a:latin typeface="Montserrat" pitchFamily="2" charset="77"/>
            </a:endParaRPr>
          </a:p>
          <a:p>
            <a:r>
              <a:rPr lang="nl-NL" sz="1600" dirty="0">
                <a:solidFill>
                  <a:schemeClr val="tx1">
                    <a:lumMod val="50000"/>
                    <a:lumOff val="50000"/>
                  </a:schemeClr>
                </a:solidFill>
                <a:effectLst/>
                <a:latin typeface="Montserrat" pitchFamily="2" charset="77"/>
              </a:rPr>
              <a:t>● </a:t>
            </a:r>
            <a:r>
              <a:rPr lang="nl-NL" sz="1600" dirty="0" err="1">
                <a:solidFill>
                  <a:schemeClr val="tx1">
                    <a:lumMod val="50000"/>
                    <a:lumOff val="50000"/>
                  </a:schemeClr>
                </a:solidFill>
                <a:effectLst/>
                <a:latin typeface="Montserrat" pitchFamily="2" charset="77"/>
              </a:rPr>
              <a:t>Digibord</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Twee plastic flessen </a:t>
            </a:r>
          </a:p>
          <a:p>
            <a:r>
              <a:rPr lang="nl-NL" sz="1600" dirty="0">
                <a:solidFill>
                  <a:schemeClr val="tx1">
                    <a:lumMod val="50000"/>
                    <a:lumOff val="50000"/>
                  </a:schemeClr>
                </a:solidFill>
                <a:effectLst/>
                <a:latin typeface="Montserrat" pitchFamily="2" charset="77"/>
              </a:rPr>
              <a:t>● Twee glazen flessen </a:t>
            </a:r>
          </a:p>
          <a:p>
            <a:r>
              <a:rPr lang="nl-NL" sz="1600" dirty="0">
                <a:solidFill>
                  <a:schemeClr val="tx1">
                    <a:lumMod val="50000"/>
                    <a:lumOff val="50000"/>
                  </a:schemeClr>
                </a:solidFill>
                <a:effectLst/>
                <a:latin typeface="Montserrat" pitchFamily="2" charset="77"/>
              </a:rPr>
              <a:t>● Glas water</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Rietje</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Lepel</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Stokje</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Emmer </a:t>
            </a:r>
          </a:p>
          <a:p>
            <a:pPr algn="l"/>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r>
              <a:rPr lang="nl-NL" sz="1600" b="1" dirty="0">
                <a:solidFill>
                  <a:schemeClr val="tx1">
                    <a:lumMod val="50000"/>
                    <a:lumOff val="50000"/>
                  </a:schemeClr>
                </a:solidFill>
                <a:latin typeface="Montserrat" pitchFamily="2" charset="77"/>
              </a:rPr>
              <a:t>P</a:t>
            </a:r>
            <a:r>
              <a:rPr lang="nl-NL" sz="1600" b="1" dirty="0">
                <a:solidFill>
                  <a:schemeClr val="tx1">
                    <a:lumMod val="50000"/>
                    <a:lumOff val="50000"/>
                  </a:schemeClr>
                </a:solidFill>
                <a:effectLst/>
                <a:latin typeface="Montserrat" pitchFamily="2" charset="77"/>
              </a:rPr>
              <a:t>er groepje van 4 leerlingen: </a:t>
            </a:r>
            <a:endParaRPr lang="nl-NL" sz="1600" dirty="0">
              <a:solidFill>
                <a:schemeClr val="tx1">
                  <a:lumMod val="50000"/>
                  <a:lumOff val="50000"/>
                </a:schemeClr>
              </a:solidFill>
              <a:effectLst/>
              <a:latin typeface="Montserrat" pitchFamily="2" charset="77"/>
            </a:endParaRPr>
          </a:p>
          <a:p>
            <a:r>
              <a:rPr lang="nl-NL" sz="1600" dirty="0">
                <a:solidFill>
                  <a:schemeClr val="tx1">
                    <a:lumMod val="50000"/>
                    <a:lumOff val="50000"/>
                  </a:schemeClr>
                </a:solidFill>
                <a:effectLst/>
                <a:latin typeface="Montserrat" pitchFamily="2" charset="77"/>
              </a:rPr>
              <a:t>●  Schaal of emmertje water.</a:t>
            </a:r>
          </a:p>
          <a:p>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V</a:t>
            </a:r>
            <a:r>
              <a:rPr lang="nl-NL" sz="1600" dirty="0">
                <a:solidFill>
                  <a:schemeClr val="tx1">
                    <a:lumMod val="50000"/>
                    <a:lumOff val="50000"/>
                  </a:schemeClr>
                </a:solidFill>
                <a:effectLst/>
                <a:latin typeface="Montserrat" pitchFamily="2" charset="77"/>
              </a:rPr>
              <a:t>ochtig doekje </a:t>
            </a:r>
          </a:p>
          <a:p>
            <a:r>
              <a:rPr lang="nl-NL" sz="1600" dirty="0">
                <a:solidFill>
                  <a:schemeClr val="tx1">
                    <a:lumMod val="50000"/>
                    <a:lumOff val="50000"/>
                  </a:schemeClr>
                </a:solidFill>
                <a:effectLst/>
                <a:latin typeface="Montserrat" pitchFamily="2" charset="77"/>
              </a:rPr>
              <a:t>●  Maatbeker </a:t>
            </a:r>
          </a:p>
          <a:p>
            <a:r>
              <a:rPr lang="nl-NL" sz="1600" dirty="0">
                <a:solidFill>
                  <a:schemeClr val="tx1">
                    <a:lumMod val="50000"/>
                    <a:lumOff val="50000"/>
                  </a:schemeClr>
                </a:solidFill>
                <a:effectLst/>
                <a:latin typeface="Montserrat" pitchFamily="2" charset="77"/>
              </a:rPr>
              <a:t>●  Vier glazen flessen in </a:t>
            </a:r>
          </a:p>
          <a:p>
            <a:r>
              <a:rPr lang="nl-NL" sz="1600" dirty="0">
                <a:solidFill>
                  <a:schemeClr val="tx1">
                    <a:lumMod val="50000"/>
                    <a:lumOff val="50000"/>
                  </a:schemeClr>
                </a:solidFill>
                <a:effectLst/>
                <a:latin typeface="Montserrat" pitchFamily="2" charset="77"/>
              </a:rPr>
              <a:t>verschillende maten en het </a:t>
            </a:r>
          </a:p>
          <a:p>
            <a:r>
              <a:rPr lang="nl-NL" sz="1600" dirty="0">
                <a:solidFill>
                  <a:schemeClr val="tx1">
                    <a:lumMod val="50000"/>
                    <a:lumOff val="50000"/>
                  </a:schemeClr>
                </a:solidFill>
                <a:effectLst/>
                <a:latin typeface="Montserrat" pitchFamily="2" charset="77"/>
              </a:rPr>
              <a:t>liefst wit glas </a:t>
            </a:r>
          </a:p>
          <a:p>
            <a:r>
              <a:rPr lang="nl-NL" sz="1600" dirty="0">
                <a:solidFill>
                  <a:schemeClr val="tx1">
                    <a:lumMod val="50000"/>
                    <a:lumOff val="50000"/>
                  </a:schemeClr>
                </a:solidFill>
                <a:effectLst/>
                <a:latin typeface="Montserrat" pitchFamily="2" charset="77"/>
              </a:rPr>
              <a:t>●  Vier werkbladen </a:t>
            </a:r>
          </a:p>
          <a:p>
            <a:r>
              <a:rPr lang="nl-NL" sz="1600" dirty="0">
                <a:solidFill>
                  <a:schemeClr val="tx1">
                    <a:lumMod val="50000"/>
                    <a:lumOff val="50000"/>
                  </a:schemeClr>
                </a:solidFill>
                <a:effectLst/>
                <a:latin typeface="Montserrat" pitchFamily="2" charset="77"/>
              </a:rPr>
              <a:t>●  Vier potloden </a:t>
            </a: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latin typeface="Montserrat" pitchFamily="2" charset="77"/>
              <a:cs typeface="Montserrat Regular"/>
            </a:endParaRPr>
          </a:p>
          <a:p>
            <a:endParaRPr lang="nl-NL" sz="1200" dirty="0"/>
          </a:p>
        </p:txBody>
      </p:sp>
      <p:pic>
        <p:nvPicPr>
          <p:cNvPr id="13" name="Afbeelding 12" descr="Footermuziek.psd"/>
          <p:cNvPicPr>
            <a:picLocks noChangeAspect="1"/>
          </p:cNvPicPr>
          <p:nvPr/>
        </p:nvPicPr>
        <p:blipFill>
          <a:blip r:embed="rId7"/>
          <a:stretch>
            <a:fillRect/>
          </a:stretch>
        </p:blipFill>
        <p:spPr>
          <a:xfrm>
            <a:off x="0" y="4541730"/>
            <a:ext cx="9144000" cy="47963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5105400" y="361950"/>
            <a:ext cx="304800" cy="3048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5486400" y="361950"/>
            <a:ext cx="304800" cy="3048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5867400" y="361950"/>
            <a:ext cx="304800" cy="3048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6259068" y="361950"/>
            <a:ext cx="304800" cy="3048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6629400" y="361950"/>
            <a:ext cx="304800" cy="304800"/>
          </a:xfrm>
          <a:prstGeom prst="rect">
            <a:avLst/>
          </a:prstGeom>
        </p:spPr>
      </p:pic>
      <p:pic>
        <p:nvPicPr>
          <p:cNvPr id="7" name="Google Shape;91;p5">
            <a:extLst>
              <a:ext uri="{FF2B5EF4-FFF2-40B4-BE49-F238E27FC236}">
                <a16:creationId xmlns:a16="http://schemas.microsoft.com/office/drawing/2014/main" id="{FFC4AF16-AAEB-DB1A-A3B0-EA93E6BC6F5A}"/>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extLst>
      <p:ext uri="{BB962C8B-B14F-4D97-AF65-F5344CB8AC3E}">
        <p14:creationId xmlns:p14="http://schemas.microsoft.com/office/powerpoint/2010/main" val="34871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5029200"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OranjeLoseOnderdelen80%.png"/>
          <p:cNvPicPr>
            <a:picLocks noChangeAspect="1"/>
          </p:cNvPicPr>
          <p:nvPr/>
        </p:nvPicPr>
        <p:blipFill>
          <a:blip r:embed="rId3">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62298" y="438149"/>
            <a:ext cx="809301" cy="1159669"/>
          </a:xfrm>
          <a:prstGeom prst="rect">
            <a:avLst/>
          </a:prstGeom>
        </p:spPr>
      </p:pic>
      <p:sp>
        <p:nvSpPr>
          <p:cNvPr id="9" name="Tekstvak 8"/>
          <p:cNvSpPr txBox="1"/>
          <p:nvPr/>
        </p:nvSpPr>
        <p:spPr>
          <a:xfrm>
            <a:off x="1368742" y="267494"/>
            <a:ext cx="8844916" cy="5139869"/>
          </a:xfrm>
          <a:prstGeom prst="rect">
            <a:avLst/>
          </a:prstGeom>
          <a:noFill/>
        </p:spPr>
        <p:txBody>
          <a:bodyPr wrap="square" numCol="2" rtlCol="0">
            <a:spAutoFit/>
          </a:bodyPr>
          <a:lstStyle/>
          <a:p>
            <a:r>
              <a:rPr lang="nl-NL" sz="2400" b="1" dirty="0">
                <a:solidFill>
                  <a:schemeClr val="tx1">
                    <a:lumMod val="50000"/>
                    <a:lumOff val="50000"/>
                  </a:schemeClr>
                </a:solidFill>
                <a:latin typeface="Montserrat" pitchFamily="2" charset="77"/>
                <a:cs typeface="Montserrat Regular"/>
              </a:rPr>
              <a:t>Benodigdheden:</a:t>
            </a:r>
          </a:p>
          <a:p>
            <a:endParaRPr lang="nl-NL" sz="2400" b="1" dirty="0">
              <a:solidFill>
                <a:schemeClr val="tx1">
                  <a:lumMod val="50000"/>
                  <a:lumOff val="50000"/>
                </a:schemeClr>
              </a:solidFill>
              <a:latin typeface="Montserrat" pitchFamily="2" charset="77"/>
              <a:cs typeface="Montserrat Regular"/>
            </a:endParaRPr>
          </a:p>
          <a:p>
            <a:r>
              <a:rPr lang="nl-NL" sz="2400" b="1" dirty="0">
                <a:solidFill>
                  <a:srgbClr val="FF6600"/>
                </a:solidFill>
                <a:latin typeface="Montserrat" pitchFamily="2" charset="77"/>
                <a:cs typeface="Montserrat Regular"/>
              </a:rPr>
              <a:t>les 4.3 Blazende ballonnen</a:t>
            </a:r>
            <a:endParaRPr lang="nl-NL" sz="2400" b="0" i="0" u="none" strike="noStrike" dirty="0">
              <a:solidFill>
                <a:schemeClr val="tx1">
                  <a:lumMod val="50000"/>
                  <a:lumOff val="50000"/>
                </a:schemeClr>
              </a:solidFill>
              <a:effectLst/>
              <a:latin typeface="Montserrat" pitchFamily="2" charset="77"/>
            </a:endParaRPr>
          </a:p>
          <a:p>
            <a:pPr algn="l"/>
            <a:endParaRPr lang="nl-NL" sz="1600" b="1" u="sng" dirty="0">
              <a:solidFill>
                <a:schemeClr val="tx1">
                  <a:lumMod val="50000"/>
                  <a:lumOff val="50000"/>
                </a:schemeClr>
              </a:solidFill>
              <a:latin typeface="Montserrat" pitchFamily="2" charset="77"/>
            </a:endParaRPr>
          </a:p>
          <a:p>
            <a:pPr marL="285750" indent="-285750">
              <a:buFont typeface="Arial" panose="020B0604020202020204" pitchFamily="34" charset="0"/>
              <a:buChar char="•"/>
            </a:pPr>
            <a:r>
              <a:rPr lang="nl-NL" sz="1600" dirty="0" err="1">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Digibord</a:t>
            </a:r>
            <a:endPar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Per leerling</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Times New Roman" panose="02020603050405020304" pitchFamily="18" charset="0"/>
                <a:cs typeface="Calibri" panose="020F0502020204030204" pitchFamily="34" charset="0"/>
              </a:rPr>
              <a:t>B</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allon</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rPr>
              <a:t>S</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tevige kartonnen koker of pvc-buis</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 E</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lektriciteitsbuis sok (bouwmarkt)</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rPr>
              <a:t>I</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solatietape. (Action)</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S</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chaar.</a:t>
            </a:r>
            <a:endPar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endParaRPr>
          </a:p>
          <a:p>
            <a:r>
              <a:rPr lang="nl-NL" sz="1600" dirty="0">
                <a:solidFill>
                  <a:schemeClr val="tx1">
                    <a:lumMod val="50000"/>
                    <a:lumOff val="50000"/>
                  </a:schemeClr>
                </a:solidFill>
                <a:latin typeface="Montserrat" pitchFamily="2" charset="77"/>
                <a:ea typeface="Times New Roman" panose="02020603050405020304" pitchFamily="18" charset="0"/>
                <a:cs typeface="Calibri" panose="020F0502020204030204" pitchFamily="34" charset="0"/>
              </a:rPr>
              <a:t>M</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aterialen om te versieren</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rPr>
              <a:t>P</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lakband</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S</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tiften</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G</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ekleurd papier</a:t>
            </a: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a:t>
            </a:r>
          </a:p>
          <a:p>
            <a:pPr marL="285750" indent="-285750">
              <a:buFont typeface="Arial" panose="020B0604020202020204" pitchFamily="34" charset="0"/>
              <a:buChar char="•"/>
            </a:pPr>
            <a:r>
              <a:rPr lang="nl-NL" sz="1600" dirty="0">
                <a:solidFill>
                  <a:schemeClr val="tx1">
                    <a:lumMod val="50000"/>
                    <a:lumOff val="50000"/>
                  </a:schemeClr>
                </a:solidFill>
                <a:latin typeface="Montserrat" pitchFamily="2" charset="77"/>
                <a:ea typeface="MS Mincho" panose="02020609040205080304" pitchFamily="49" charset="-128"/>
                <a:cs typeface="Times New Roman" panose="02020603050405020304" pitchFamily="18" charset="0"/>
              </a:rPr>
              <a:t>L</a:t>
            </a:r>
            <a:r>
              <a:rPr lang="nl-NL" sz="1600" dirty="0">
                <a:solidFill>
                  <a:schemeClr val="tx1">
                    <a:lumMod val="50000"/>
                    <a:lumOff val="50000"/>
                  </a:schemeClr>
                </a:solidFill>
                <a:effectLst/>
                <a:latin typeface="Montserrat" pitchFamily="2" charset="77"/>
                <a:ea typeface="Times New Roman" panose="02020603050405020304" pitchFamily="18" charset="0"/>
                <a:cs typeface="Calibri" panose="020F0502020204030204" pitchFamily="34" charset="0"/>
              </a:rPr>
              <a:t>ijm</a:t>
            </a:r>
            <a:endParaRPr lang="nl-NL" sz="1600" dirty="0">
              <a:solidFill>
                <a:schemeClr val="tx1">
                  <a:lumMod val="50000"/>
                  <a:lumOff val="50000"/>
                </a:schemeClr>
              </a:solidFill>
              <a:effectLst/>
              <a:latin typeface="Montserrat" pitchFamily="2" charset="77"/>
              <a:ea typeface="MS Mincho" panose="02020609040205080304" pitchFamily="49" charset="-128"/>
              <a:cs typeface="Times New Roman" panose="02020603050405020304" pitchFamily="18" charset="0"/>
            </a:endParaRPr>
          </a:p>
          <a:p>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p:txBody>
      </p:sp>
      <p:pic>
        <p:nvPicPr>
          <p:cNvPr id="13" name="Afbeelding 12" descr="Footermuziek.psd"/>
          <p:cNvPicPr>
            <a:picLocks noChangeAspect="1"/>
          </p:cNvPicPr>
          <p:nvPr/>
        </p:nvPicPr>
        <p:blipFill>
          <a:blip r:embed="rId7"/>
          <a:stretch>
            <a:fillRect/>
          </a:stretch>
        </p:blipFill>
        <p:spPr>
          <a:xfrm>
            <a:off x="0" y="4565339"/>
            <a:ext cx="9144000" cy="47963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5105400" y="361950"/>
            <a:ext cx="304800" cy="3048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5486400" y="361950"/>
            <a:ext cx="304800" cy="3048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5867400" y="361950"/>
            <a:ext cx="304800" cy="3048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6259068" y="361950"/>
            <a:ext cx="304800" cy="3048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6629400" y="361950"/>
            <a:ext cx="304800" cy="304800"/>
          </a:xfrm>
          <a:prstGeom prst="rect">
            <a:avLst/>
          </a:prstGeom>
        </p:spPr>
      </p:pic>
      <p:pic>
        <p:nvPicPr>
          <p:cNvPr id="7" name="Google Shape;91;p5">
            <a:extLst>
              <a:ext uri="{FF2B5EF4-FFF2-40B4-BE49-F238E27FC236}">
                <a16:creationId xmlns:a16="http://schemas.microsoft.com/office/drawing/2014/main" id="{51DD2419-8105-D314-8777-E06E44DCD4F9}"/>
              </a:ext>
            </a:extLst>
          </p:cNvPr>
          <p:cNvPicPr preferRelativeResize="0"/>
          <p:nvPr/>
        </p:nvPicPr>
        <p:blipFill rotWithShape="1">
          <a:blip r:embed="rId13">
            <a:alphaModFix amt="35000"/>
            <a:duotone>
              <a:schemeClr val="accent2">
                <a:shade val="45000"/>
                <a:satMod val="135000"/>
              </a:schemeClr>
              <a:prstClr val="white"/>
            </a:duotone>
          </a:blip>
          <a:srcRect/>
          <a:stretch/>
        </p:blipFill>
        <p:spPr>
          <a:xfrm>
            <a:off x="8613076" y="176449"/>
            <a:ext cx="354501" cy="354501"/>
          </a:xfrm>
          <a:prstGeom prst="rect">
            <a:avLst/>
          </a:prstGeom>
          <a:noFill/>
          <a:ln>
            <a:noFill/>
          </a:ln>
        </p:spPr>
      </p:pic>
    </p:spTree>
    <p:extLst>
      <p:ext uri="{BB962C8B-B14F-4D97-AF65-F5344CB8AC3E}">
        <p14:creationId xmlns:p14="http://schemas.microsoft.com/office/powerpoint/2010/main" val="406388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5029200" cy="5143500"/>
          </a:xfrm>
          <a:prstGeom prst="rect">
            <a:avLst/>
          </a:prstGeom>
          <a:gradFill flip="none" rotWithShape="1">
            <a:gsLst>
              <a:gs pos="0">
                <a:srgbClr val="EB511A"/>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OranjeLoseOnderdelen80%.png"/>
          <p:cNvPicPr>
            <a:picLocks noChangeAspect="1"/>
          </p:cNvPicPr>
          <p:nvPr/>
        </p:nvPicPr>
        <p:blipFill>
          <a:blip r:embed="rId3">
            <a:alphaModFix amt="10000"/>
          </a:blip>
          <a:stretch>
            <a:fillRect/>
          </a:stretch>
        </p:blipFill>
        <p:spPr>
          <a:xfrm>
            <a:off x="4658574" y="2495549"/>
            <a:ext cx="3113826" cy="1473976"/>
          </a:xfrm>
          <a:prstGeom prst="rect">
            <a:avLst/>
          </a:prstGeom>
        </p:spPr>
      </p:pic>
      <p:pic>
        <p:nvPicPr>
          <p:cNvPr id="17" name="Afbeelding 16" descr="OranjeLogo80%.png"/>
          <p:cNvPicPr>
            <a:picLocks noChangeAspect="1"/>
          </p:cNvPicPr>
          <p:nvPr/>
        </p:nvPicPr>
        <p:blipFill>
          <a:blip r:embed="rId4">
            <a:clrChange>
              <a:clrFrom>
                <a:srgbClr val="FFFFFF"/>
              </a:clrFrom>
              <a:clrTo>
                <a:srgbClr val="FFFFFF">
                  <a:alpha val="0"/>
                </a:srgbClr>
              </a:clrTo>
            </a:clrChange>
            <a:alphaModFix amt="10000"/>
          </a:blip>
          <a:stretch>
            <a:fillRect/>
          </a:stretch>
        </p:blipFill>
        <p:spPr>
          <a:xfrm>
            <a:off x="7086600" y="361950"/>
            <a:ext cx="1752600" cy="829618"/>
          </a:xfrm>
          <a:prstGeom prst="rect">
            <a:avLst/>
          </a:prstGeom>
          <a:solidFill>
            <a:schemeClr val="accent1">
              <a:alpha val="0"/>
            </a:schemeClr>
          </a:solidFill>
        </p:spPr>
      </p:pic>
      <p:pic>
        <p:nvPicPr>
          <p:cNvPr id="12" name="Afbeelding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562298" y="438149"/>
            <a:ext cx="809301" cy="1159669"/>
          </a:xfrm>
          <a:prstGeom prst="rect">
            <a:avLst/>
          </a:prstGeom>
        </p:spPr>
      </p:pic>
      <p:sp>
        <p:nvSpPr>
          <p:cNvPr id="9" name="Tekstvak 8"/>
          <p:cNvSpPr txBox="1"/>
          <p:nvPr/>
        </p:nvSpPr>
        <p:spPr>
          <a:xfrm>
            <a:off x="1339914" y="361950"/>
            <a:ext cx="8844916" cy="13696057"/>
          </a:xfrm>
          <a:prstGeom prst="rect">
            <a:avLst/>
          </a:prstGeom>
          <a:noFill/>
        </p:spPr>
        <p:txBody>
          <a:bodyPr wrap="square" numCol="1" rtlCol="0">
            <a:spAutoFit/>
          </a:bodyPr>
          <a:lstStyle/>
          <a:p>
            <a:r>
              <a:rPr lang="nl-NL" sz="2400" b="1" dirty="0">
                <a:solidFill>
                  <a:schemeClr val="tx1">
                    <a:lumMod val="50000"/>
                    <a:lumOff val="50000"/>
                  </a:schemeClr>
                </a:solidFill>
                <a:latin typeface="Montserrat" pitchFamily="2" charset="77"/>
                <a:cs typeface="Montserrat Regular"/>
              </a:rPr>
              <a:t>Benodigdheden:</a:t>
            </a:r>
          </a:p>
          <a:p>
            <a:endParaRPr lang="nl-NL" sz="2400" b="1" dirty="0">
              <a:solidFill>
                <a:schemeClr val="tx1">
                  <a:lumMod val="50000"/>
                  <a:lumOff val="50000"/>
                </a:schemeClr>
              </a:solidFill>
              <a:latin typeface="Montserrat" pitchFamily="2" charset="77"/>
              <a:cs typeface="Montserrat Regular"/>
            </a:endParaRPr>
          </a:p>
          <a:p>
            <a:r>
              <a:rPr lang="nl-NL" sz="2400" b="1" dirty="0">
                <a:solidFill>
                  <a:srgbClr val="FF6600"/>
                </a:solidFill>
                <a:latin typeface="Montserrat" pitchFamily="2" charset="77"/>
                <a:cs typeface="Montserrat Regular"/>
              </a:rPr>
              <a:t>les 4.4 Flessen- en ballonnencompositie.</a:t>
            </a:r>
            <a:endParaRPr lang="nl-NL" sz="2400" b="0" i="0" u="none" strike="noStrike" dirty="0">
              <a:solidFill>
                <a:schemeClr val="tx1">
                  <a:lumMod val="50000"/>
                  <a:lumOff val="50000"/>
                </a:schemeClr>
              </a:solidFill>
              <a:effectLst/>
              <a:latin typeface="Montserrat" pitchFamily="2" charset="77"/>
            </a:endParaRPr>
          </a:p>
          <a:p>
            <a:pPr algn="l"/>
            <a:endParaRPr lang="nl-NL" sz="1600" b="1" u="sng" dirty="0">
              <a:solidFill>
                <a:schemeClr val="tx1">
                  <a:lumMod val="50000"/>
                  <a:lumOff val="50000"/>
                </a:schemeClr>
              </a:solidFill>
              <a:latin typeface="Montserrat" pitchFamily="2" charset="77"/>
            </a:endParaRPr>
          </a:p>
          <a:p>
            <a:r>
              <a:rPr lang="nl-NL" sz="1600" dirty="0">
                <a:solidFill>
                  <a:schemeClr val="tx1">
                    <a:lumMod val="50000"/>
                    <a:lumOff val="50000"/>
                  </a:schemeClr>
                </a:solidFill>
                <a:effectLst/>
                <a:latin typeface="Montserrat" pitchFamily="2" charset="77"/>
              </a:rPr>
              <a:t>● </a:t>
            </a:r>
            <a:r>
              <a:rPr lang="nl-NL" sz="1600" dirty="0" err="1">
                <a:solidFill>
                  <a:schemeClr val="tx1">
                    <a:lumMod val="50000"/>
                    <a:lumOff val="50000"/>
                  </a:schemeClr>
                </a:solidFill>
                <a:effectLst/>
                <a:latin typeface="Montserrat" pitchFamily="2" charset="77"/>
              </a:rPr>
              <a:t>Digibord</a:t>
            </a:r>
            <a:r>
              <a:rPr lang="nl-NL" sz="1600" dirty="0">
                <a:solidFill>
                  <a:schemeClr val="tx1">
                    <a:lumMod val="50000"/>
                    <a:lumOff val="50000"/>
                  </a:schemeClr>
                </a:solidFill>
                <a:effectLst/>
                <a:latin typeface="Montserrat" pitchFamily="2" charset="77"/>
              </a:rPr>
              <a:t>.</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P</a:t>
            </a:r>
            <a:r>
              <a:rPr lang="nl-NL" sz="1600" dirty="0">
                <a:solidFill>
                  <a:schemeClr val="tx1">
                    <a:lumMod val="50000"/>
                    <a:lumOff val="50000"/>
                  </a:schemeClr>
                </a:solidFill>
                <a:effectLst/>
                <a:latin typeface="Montserrat" pitchFamily="2" charset="77"/>
              </a:rPr>
              <a:t>lastic flessen. </a:t>
            </a:r>
          </a:p>
          <a:p>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G</a:t>
            </a:r>
            <a:r>
              <a:rPr lang="nl-NL" sz="1600" dirty="0">
                <a:solidFill>
                  <a:schemeClr val="tx1">
                    <a:lumMod val="50000"/>
                    <a:lumOff val="50000"/>
                  </a:schemeClr>
                </a:solidFill>
                <a:effectLst/>
                <a:latin typeface="Montserrat" pitchFamily="2" charset="77"/>
              </a:rPr>
              <a:t>lazen flessen.</a:t>
            </a:r>
          </a:p>
          <a:p>
            <a:r>
              <a:rPr lang="nl-NL" sz="1600" dirty="0">
                <a:solidFill>
                  <a:schemeClr val="tx1">
                    <a:lumMod val="50000"/>
                    <a:lumOff val="50000"/>
                  </a:schemeClr>
                </a:solidFill>
                <a:effectLst/>
                <a:latin typeface="Montserrat" pitchFamily="2" charset="77"/>
              </a:rPr>
              <a:t>● Glas water</a:t>
            </a:r>
            <a:r>
              <a:rPr lang="nl-NL" sz="1600" dirty="0">
                <a:solidFill>
                  <a:schemeClr val="tx1">
                    <a:lumMod val="50000"/>
                    <a:lumOff val="50000"/>
                  </a:schemeClr>
                </a:solidFill>
                <a:latin typeface="Montserrat" pitchFamily="2" charset="77"/>
              </a:rPr>
              <a:t>.</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Lepel.</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Stokje.</a:t>
            </a:r>
            <a:br>
              <a:rPr lang="nl-NL" sz="1600" dirty="0">
                <a:solidFill>
                  <a:schemeClr val="tx1">
                    <a:lumMod val="50000"/>
                    <a:lumOff val="50000"/>
                  </a:schemeClr>
                </a:solidFill>
                <a:effectLst/>
                <a:latin typeface="Montserrat" pitchFamily="2" charset="77"/>
              </a:rPr>
            </a:br>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Ballonblazers.</a:t>
            </a:r>
            <a:r>
              <a:rPr lang="nl-NL" sz="1600" dirty="0">
                <a:solidFill>
                  <a:schemeClr val="tx1">
                    <a:lumMod val="50000"/>
                    <a:lumOff val="50000"/>
                  </a:schemeClr>
                </a:solidFill>
                <a:effectLst/>
                <a:latin typeface="Montserrat" pitchFamily="2" charset="77"/>
              </a:rPr>
              <a:t> </a:t>
            </a:r>
          </a:p>
          <a:p>
            <a:pPr algn="l"/>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effectLst/>
              <a:latin typeface="Montserrat" pitchFamily="2" charset="77"/>
            </a:endParaRPr>
          </a:p>
          <a:p>
            <a:endParaRPr lang="nl-NL" sz="1600"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endParaRPr lang="nl-NL" sz="1600" b="1" dirty="0">
              <a:solidFill>
                <a:schemeClr val="tx1">
                  <a:lumMod val="50000"/>
                  <a:lumOff val="50000"/>
                </a:schemeClr>
              </a:solidFill>
              <a:latin typeface="Montserrat" pitchFamily="2" charset="77"/>
            </a:endParaRPr>
          </a:p>
          <a:p>
            <a:r>
              <a:rPr lang="nl-NL" sz="1600" b="1" dirty="0">
                <a:solidFill>
                  <a:schemeClr val="tx1">
                    <a:lumMod val="50000"/>
                    <a:lumOff val="50000"/>
                  </a:schemeClr>
                </a:solidFill>
                <a:latin typeface="Montserrat" pitchFamily="2" charset="77"/>
              </a:rPr>
              <a:t>P</a:t>
            </a:r>
            <a:r>
              <a:rPr lang="nl-NL" sz="1600" b="1" dirty="0">
                <a:solidFill>
                  <a:schemeClr val="tx1">
                    <a:lumMod val="50000"/>
                    <a:lumOff val="50000"/>
                  </a:schemeClr>
                </a:solidFill>
                <a:effectLst/>
                <a:latin typeface="Montserrat" pitchFamily="2" charset="77"/>
              </a:rPr>
              <a:t>er groepje van 4 leerlingen: </a:t>
            </a:r>
            <a:endParaRPr lang="nl-NL" sz="1600" dirty="0">
              <a:solidFill>
                <a:schemeClr val="tx1">
                  <a:lumMod val="50000"/>
                  <a:lumOff val="50000"/>
                </a:schemeClr>
              </a:solidFill>
              <a:effectLst/>
              <a:latin typeface="Montserrat" pitchFamily="2" charset="77"/>
            </a:endParaRPr>
          </a:p>
          <a:p>
            <a:r>
              <a:rPr lang="nl-NL" sz="1600" dirty="0">
                <a:solidFill>
                  <a:schemeClr val="tx1">
                    <a:lumMod val="50000"/>
                    <a:lumOff val="50000"/>
                  </a:schemeClr>
                </a:solidFill>
                <a:effectLst/>
                <a:latin typeface="Montserrat" pitchFamily="2" charset="77"/>
              </a:rPr>
              <a:t>●  Schaal of emmertje water.</a:t>
            </a:r>
          </a:p>
          <a:p>
            <a:r>
              <a:rPr lang="nl-NL" sz="1600" dirty="0">
                <a:solidFill>
                  <a:schemeClr val="tx1">
                    <a:lumMod val="50000"/>
                    <a:lumOff val="50000"/>
                  </a:schemeClr>
                </a:solidFill>
                <a:effectLst/>
                <a:latin typeface="Montserrat" pitchFamily="2" charset="77"/>
              </a:rPr>
              <a:t>●  </a:t>
            </a:r>
            <a:r>
              <a:rPr lang="nl-NL" sz="1600" dirty="0">
                <a:solidFill>
                  <a:schemeClr val="tx1">
                    <a:lumMod val="50000"/>
                    <a:lumOff val="50000"/>
                  </a:schemeClr>
                </a:solidFill>
                <a:latin typeface="Montserrat" pitchFamily="2" charset="77"/>
              </a:rPr>
              <a:t>V</a:t>
            </a:r>
            <a:r>
              <a:rPr lang="nl-NL" sz="1600" dirty="0">
                <a:solidFill>
                  <a:schemeClr val="tx1">
                    <a:lumMod val="50000"/>
                    <a:lumOff val="50000"/>
                  </a:schemeClr>
                </a:solidFill>
                <a:effectLst/>
                <a:latin typeface="Montserrat" pitchFamily="2" charset="77"/>
              </a:rPr>
              <a:t>ochtig doekje </a:t>
            </a:r>
          </a:p>
          <a:p>
            <a:r>
              <a:rPr lang="nl-NL" sz="1600" dirty="0">
                <a:solidFill>
                  <a:schemeClr val="tx1">
                    <a:lumMod val="50000"/>
                    <a:lumOff val="50000"/>
                  </a:schemeClr>
                </a:solidFill>
                <a:effectLst/>
                <a:latin typeface="Montserrat" pitchFamily="2" charset="77"/>
              </a:rPr>
              <a:t>●  Maatbeker </a:t>
            </a:r>
          </a:p>
          <a:p>
            <a:r>
              <a:rPr lang="nl-NL" sz="1600" dirty="0">
                <a:solidFill>
                  <a:schemeClr val="tx1">
                    <a:lumMod val="50000"/>
                    <a:lumOff val="50000"/>
                  </a:schemeClr>
                </a:solidFill>
                <a:effectLst/>
                <a:latin typeface="Montserrat" pitchFamily="2" charset="77"/>
              </a:rPr>
              <a:t>●  Vier glazen flessen in </a:t>
            </a:r>
          </a:p>
          <a:p>
            <a:r>
              <a:rPr lang="nl-NL" sz="1600" dirty="0">
                <a:solidFill>
                  <a:schemeClr val="tx1">
                    <a:lumMod val="50000"/>
                    <a:lumOff val="50000"/>
                  </a:schemeClr>
                </a:solidFill>
                <a:effectLst/>
                <a:latin typeface="Montserrat" pitchFamily="2" charset="77"/>
              </a:rPr>
              <a:t>verschillende maten en het </a:t>
            </a:r>
          </a:p>
          <a:p>
            <a:r>
              <a:rPr lang="nl-NL" sz="1600" dirty="0">
                <a:solidFill>
                  <a:schemeClr val="tx1">
                    <a:lumMod val="50000"/>
                    <a:lumOff val="50000"/>
                  </a:schemeClr>
                </a:solidFill>
                <a:effectLst/>
                <a:latin typeface="Montserrat" pitchFamily="2" charset="77"/>
              </a:rPr>
              <a:t>liefst wit glas </a:t>
            </a:r>
          </a:p>
          <a:p>
            <a:r>
              <a:rPr lang="nl-NL" sz="1600" dirty="0">
                <a:solidFill>
                  <a:schemeClr val="tx1">
                    <a:lumMod val="50000"/>
                    <a:lumOff val="50000"/>
                  </a:schemeClr>
                </a:solidFill>
                <a:effectLst/>
                <a:latin typeface="Montserrat" pitchFamily="2" charset="77"/>
              </a:rPr>
              <a:t>●  Vier werkbladen </a:t>
            </a:r>
          </a:p>
          <a:p>
            <a:r>
              <a:rPr lang="nl-NL" sz="1600" dirty="0">
                <a:solidFill>
                  <a:schemeClr val="tx1">
                    <a:lumMod val="50000"/>
                    <a:lumOff val="50000"/>
                  </a:schemeClr>
                </a:solidFill>
                <a:effectLst/>
                <a:latin typeface="Montserrat" pitchFamily="2" charset="77"/>
              </a:rPr>
              <a:t>●  Vier potloden </a:t>
            </a: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pPr algn="l"/>
            <a:endParaRPr lang="nl-NL" sz="1600" b="1" u="sng" dirty="0">
              <a:solidFill>
                <a:schemeClr val="tx1">
                  <a:lumMod val="50000"/>
                  <a:lumOff val="50000"/>
                </a:schemeClr>
              </a:solidFill>
              <a:latin typeface="Montserrat" pitchFamily="2" charset="77"/>
            </a:endParaRPr>
          </a:p>
          <a:p>
            <a:endParaRPr lang="nl-NL" sz="1600" dirty="0">
              <a:solidFill>
                <a:schemeClr val="tx1">
                  <a:lumMod val="50000"/>
                  <a:lumOff val="50000"/>
                </a:schemeClr>
              </a:solidFill>
              <a:latin typeface="Montserrat" pitchFamily="2" charset="77"/>
              <a:cs typeface="Montserrat Regular"/>
            </a:endParaRPr>
          </a:p>
          <a:p>
            <a:endParaRPr lang="nl-NL" sz="1200" dirty="0"/>
          </a:p>
        </p:txBody>
      </p:sp>
      <p:pic>
        <p:nvPicPr>
          <p:cNvPr id="13" name="Afbeelding 12" descr="Footermuziek.psd"/>
          <p:cNvPicPr>
            <a:picLocks noChangeAspect="1"/>
          </p:cNvPicPr>
          <p:nvPr/>
        </p:nvPicPr>
        <p:blipFill>
          <a:blip r:embed="rId7"/>
          <a:stretch>
            <a:fillRect/>
          </a:stretch>
        </p:blipFill>
        <p:spPr>
          <a:xfrm>
            <a:off x="0" y="4541730"/>
            <a:ext cx="9144000" cy="479639"/>
          </a:xfrm>
          <a:prstGeom prst="rect">
            <a:avLst/>
          </a:prstGeom>
        </p:spPr>
      </p:pic>
      <p:pic>
        <p:nvPicPr>
          <p:cNvPr id="2" name="Afbeelding 1" descr="MuziekPictoContructie.png">
            <a:extLst>
              <a:ext uri="{FF2B5EF4-FFF2-40B4-BE49-F238E27FC236}">
                <a16:creationId xmlns:a16="http://schemas.microsoft.com/office/drawing/2014/main" id="{9DFB0564-4299-E318-BE26-AB79DCD81F32}"/>
              </a:ext>
            </a:extLst>
          </p:cNvPr>
          <p:cNvPicPr>
            <a:picLocks noChangeAspect="1"/>
          </p:cNvPicPr>
          <p:nvPr/>
        </p:nvPicPr>
        <p:blipFill>
          <a:blip r:embed="rId8"/>
          <a:stretch>
            <a:fillRect/>
          </a:stretch>
        </p:blipFill>
        <p:spPr>
          <a:xfrm>
            <a:off x="5105400" y="361950"/>
            <a:ext cx="304800" cy="304800"/>
          </a:xfrm>
          <a:prstGeom prst="rect">
            <a:avLst/>
          </a:prstGeom>
        </p:spPr>
      </p:pic>
      <p:pic>
        <p:nvPicPr>
          <p:cNvPr id="3" name="Afbeelding 2" descr="MuziekPictoOnderzoek.png">
            <a:extLst>
              <a:ext uri="{FF2B5EF4-FFF2-40B4-BE49-F238E27FC236}">
                <a16:creationId xmlns:a16="http://schemas.microsoft.com/office/drawing/2014/main" id="{3B71FC99-75AA-49B1-50CE-CB18F5034708}"/>
              </a:ext>
            </a:extLst>
          </p:cNvPr>
          <p:cNvPicPr>
            <a:picLocks noChangeAspect="1"/>
          </p:cNvPicPr>
          <p:nvPr/>
        </p:nvPicPr>
        <p:blipFill>
          <a:blip r:embed="rId9"/>
          <a:stretch>
            <a:fillRect/>
          </a:stretch>
        </p:blipFill>
        <p:spPr>
          <a:xfrm>
            <a:off x="5486400" y="361950"/>
            <a:ext cx="304800" cy="304800"/>
          </a:xfrm>
          <a:prstGeom prst="rect">
            <a:avLst/>
          </a:prstGeom>
        </p:spPr>
      </p:pic>
      <p:pic>
        <p:nvPicPr>
          <p:cNvPr id="4" name="Afbeelding 3" descr="MuziekPictoExperiment.png">
            <a:extLst>
              <a:ext uri="{FF2B5EF4-FFF2-40B4-BE49-F238E27FC236}">
                <a16:creationId xmlns:a16="http://schemas.microsoft.com/office/drawing/2014/main" id="{419C1B8E-C906-411C-B075-853C1313BF2A}"/>
              </a:ext>
            </a:extLst>
          </p:cNvPr>
          <p:cNvPicPr>
            <a:picLocks noChangeAspect="1"/>
          </p:cNvPicPr>
          <p:nvPr/>
        </p:nvPicPr>
        <p:blipFill>
          <a:blip r:embed="rId10"/>
          <a:stretch>
            <a:fillRect/>
          </a:stretch>
        </p:blipFill>
        <p:spPr>
          <a:xfrm>
            <a:off x="5867400" y="361950"/>
            <a:ext cx="304800" cy="304800"/>
          </a:xfrm>
          <a:prstGeom prst="rect">
            <a:avLst/>
          </a:prstGeom>
        </p:spPr>
      </p:pic>
      <p:pic>
        <p:nvPicPr>
          <p:cNvPr id="5" name="Afbeelding 4" descr="MuziekPictoCommunicatie.png">
            <a:extLst>
              <a:ext uri="{FF2B5EF4-FFF2-40B4-BE49-F238E27FC236}">
                <a16:creationId xmlns:a16="http://schemas.microsoft.com/office/drawing/2014/main" id="{204FBF2E-926B-954E-6CAA-DC7436552412}"/>
              </a:ext>
            </a:extLst>
          </p:cNvPr>
          <p:cNvPicPr>
            <a:picLocks noChangeAspect="1"/>
          </p:cNvPicPr>
          <p:nvPr/>
        </p:nvPicPr>
        <p:blipFill>
          <a:blip r:embed="rId11"/>
          <a:stretch>
            <a:fillRect/>
          </a:stretch>
        </p:blipFill>
        <p:spPr>
          <a:xfrm>
            <a:off x="6259068" y="361950"/>
            <a:ext cx="304800" cy="304800"/>
          </a:xfrm>
          <a:prstGeom prst="rect">
            <a:avLst/>
          </a:prstGeom>
        </p:spPr>
      </p:pic>
      <p:pic>
        <p:nvPicPr>
          <p:cNvPr id="6" name="Afbeelding 5" descr="MuziekPictoUitvinding.png">
            <a:extLst>
              <a:ext uri="{FF2B5EF4-FFF2-40B4-BE49-F238E27FC236}">
                <a16:creationId xmlns:a16="http://schemas.microsoft.com/office/drawing/2014/main" id="{99D8ADF4-7313-42A5-4660-1FAEC3F9FF94}"/>
              </a:ext>
            </a:extLst>
          </p:cNvPr>
          <p:cNvPicPr>
            <a:picLocks noChangeAspect="1"/>
          </p:cNvPicPr>
          <p:nvPr/>
        </p:nvPicPr>
        <p:blipFill>
          <a:blip r:embed="rId12"/>
          <a:stretch>
            <a:fillRect/>
          </a:stretch>
        </p:blipFill>
        <p:spPr>
          <a:xfrm>
            <a:off x="6629400" y="361950"/>
            <a:ext cx="304800" cy="304800"/>
          </a:xfrm>
          <a:prstGeom prst="rect">
            <a:avLst/>
          </a:prstGeom>
        </p:spPr>
      </p:pic>
    </p:spTree>
    <p:extLst>
      <p:ext uri="{BB962C8B-B14F-4D97-AF65-F5344CB8AC3E}">
        <p14:creationId xmlns:p14="http://schemas.microsoft.com/office/powerpoint/2010/main" val="3332200649"/>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22696</TotalTime>
  <Words>4465</Words>
  <Application>Microsoft Macintosh PowerPoint</Application>
  <PresentationFormat>Diavoorstelling (16:9)</PresentationFormat>
  <Paragraphs>755</Paragraphs>
  <Slides>61</Slides>
  <Notes>48</Notes>
  <HiddenSlides>0</HiddenSlides>
  <MMClips>6</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61</vt:i4>
      </vt:variant>
    </vt:vector>
  </HeadingPairs>
  <TitlesOfParts>
    <vt:vector size="68" baseType="lpstr">
      <vt:lpstr>Arial</vt:lpstr>
      <vt:lpstr>Calibri</vt:lpstr>
      <vt:lpstr>Comfortaa</vt:lpstr>
      <vt:lpstr>Helvetica Neue</vt:lpstr>
      <vt:lpstr>Montserrat</vt:lpstr>
      <vt:lpstr>Montserrat Regular</vt:lpstr>
      <vt:lpstr>Office-thema</vt:lpstr>
      <vt:lpstr>PowerPoint-presentatie</vt:lpstr>
      <vt:lpstr>PowerPoint-presentatie</vt:lpstr>
      <vt:lpstr>PowerPoint-presentatie</vt:lpstr>
      <vt:lpstr>PowerPoint-presentatie</vt:lpstr>
      <vt:lpstr>Leerdoelen.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Flessenmuziek van Dan Mace (10 minuten)</vt:lpstr>
      <vt:lpstr>PowerPoint-presentatie</vt:lpstr>
      <vt:lpstr>PowerPoint-presentatie</vt:lpstr>
      <vt:lpstr>Op zoek naar flessengeluiden (15 minuten).</vt:lpstr>
      <vt:lpstr>Onderzoeken.</vt:lpstr>
      <vt:lpstr>PowerPoint-presentatie</vt:lpstr>
      <vt:lpstr>Flessenmuziek (20 minuten)</vt:lpstr>
      <vt:lpstr>Flessenmuziek (20 minuten)</vt:lpstr>
      <vt:lpstr>Afsluiting: Wat hebben jullie ontdekt? (5 min)</vt:lpstr>
      <vt:lpstr>PowerPoint-presentatie</vt:lpstr>
      <vt:lpstr>PowerPoint-presentatie</vt:lpstr>
      <vt:lpstr>PowerPoint-presentatie</vt:lpstr>
      <vt:lpstr>Fluitende flessen - voorbeelden (10 minuten)</vt:lpstr>
      <vt:lpstr>Leren fluiten op een fles (10 minuten)</vt:lpstr>
      <vt:lpstr>PowerPoint-presentatie</vt:lpstr>
      <vt:lpstr>PowerPoint-presentatie</vt:lpstr>
      <vt:lpstr>PowerPoint-presentatie</vt:lpstr>
      <vt:lpstr>Proefjescircuit - Muziek met water (20 minuten)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Flessen- en ballonnencompositie.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Monique Botschuijver</dc:creator>
  <cp:lastModifiedBy>Dirk Beets</cp:lastModifiedBy>
  <cp:revision>328</cp:revision>
  <dcterms:created xsi:type="dcterms:W3CDTF">2022-12-30T15:34:19Z</dcterms:created>
  <dcterms:modified xsi:type="dcterms:W3CDTF">2023-10-26T12:51:17Z</dcterms:modified>
</cp:coreProperties>
</file>