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sldIdLst>
    <p:sldId id="260" r:id="rId2"/>
    <p:sldId id="259" r:id="rId3"/>
    <p:sldId id="265" r:id="rId4"/>
    <p:sldId id="263" r:id="rId5"/>
    <p:sldId id="338" r:id="rId6"/>
    <p:sldId id="340" r:id="rId7"/>
    <p:sldId id="261" r:id="rId8"/>
    <p:sldId id="276" r:id="rId9"/>
    <p:sldId id="257" r:id="rId10"/>
    <p:sldId id="277" r:id="rId11"/>
    <p:sldId id="258" r:id="rId12"/>
    <p:sldId id="268" r:id="rId13"/>
    <p:sldId id="278" r:id="rId14"/>
    <p:sldId id="279" r:id="rId15"/>
    <p:sldId id="341" r:id="rId16"/>
    <p:sldId id="342" r:id="rId17"/>
    <p:sldId id="280" r:id="rId18"/>
    <p:sldId id="281" r:id="rId19"/>
    <p:sldId id="282" r:id="rId20"/>
    <p:sldId id="343" r:id="rId21"/>
    <p:sldId id="283" r:id="rId22"/>
    <p:sldId id="284"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4" r:id="rId56"/>
    <p:sldId id="325" r:id="rId57"/>
    <p:sldId id="326" r:id="rId58"/>
    <p:sldId id="327" r:id="rId59"/>
    <p:sldId id="328" r:id="rId60"/>
    <p:sldId id="329" r:id="rId61"/>
    <p:sldId id="330" r:id="rId62"/>
    <p:sldId id="331" r:id="rId63"/>
    <p:sldId id="332" r:id="rId64"/>
    <p:sldId id="333" r:id="rId65"/>
    <p:sldId id="334" r:id="rId66"/>
    <p:sldId id="335" r:id="rId67"/>
    <p:sldId id="336" r:id="rId68"/>
    <p:sldId id="337" r:id="rId69"/>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58"/>
    <p:restoredTop sz="93250"/>
  </p:normalViewPr>
  <p:slideViewPr>
    <p:cSldViewPr snapToGrid="0" snapToObjects="1">
      <p:cViewPr varScale="1">
        <p:scale>
          <a:sx n="73" d="100"/>
          <a:sy n="73" d="100"/>
        </p:scale>
        <p:origin x="96" y="31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5DFB3-A0D8-8A4F-AF92-7B73231774A7}" type="datetimeFigureOut">
              <a:rPr lang="en-NL" smtClean="0"/>
              <a:t>03/29/2023</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589B6-F7AF-4E4C-91E7-D49D37C68759}" type="slidenum">
              <a:rPr lang="en-NL" smtClean="0"/>
              <a:t>‹nr.›</a:t>
            </a:fld>
            <a:endParaRPr lang="en-NL"/>
          </a:p>
        </p:txBody>
      </p:sp>
    </p:spTree>
    <p:extLst>
      <p:ext uri="{BB962C8B-B14F-4D97-AF65-F5344CB8AC3E}">
        <p14:creationId xmlns:p14="http://schemas.microsoft.com/office/powerpoint/2010/main" val="517931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AA7589B6-F7AF-4E4C-91E7-D49D37C68759}" type="slidenum">
              <a:rPr lang="en-NL" smtClean="0"/>
              <a:t>1</a:t>
            </a:fld>
            <a:endParaRPr lang="en-NL"/>
          </a:p>
        </p:txBody>
      </p:sp>
    </p:spTree>
    <p:extLst>
      <p:ext uri="{BB962C8B-B14F-4D97-AF65-F5344CB8AC3E}">
        <p14:creationId xmlns:p14="http://schemas.microsoft.com/office/powerpoint/2010/main" val="862406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rPr>
              <a:t> </a:t>
            </a:r>
            <a:endParaRPr lang="nl-NL" dirty="0"/>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15</a:t>
            </a:fld>
            <a:endParaRPr lang="nl-NL"/>
          </a:p>
        </p:txBody>
      </p:sp>
    </p:spTree>
    <p:extLst>
      <p:ext uri="{BB962C8B-B14F-4D97-AF65-F5344CB8AC3E}">
        <p14:creationId xmlns:p14="http://schemas.microsoft.com/office/powerpoint/2010/main" val="3387052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rPr>
              <a:t> </a:t>
            </a:r>
            <a:endParaRPr lang="nl-NL" dirty="0"/>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16</a:t>
            </a:fld>
            <a:endParaRPr lang="nl-NL"/>
          </a:p>
        </p:txBody>
      </p:sp>
    </p:spTree>
    <p:extLst>
      <p:ext uri="{BB962C8B-B14F-4D97-AF65-F5344CB8AC3E}">
        <p14:creationId xmlns:p14="http://schemas.microsoft.com/office/powerpoint/2010/main" val="3487686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rPr>
              <a:t> </a:t>
            </a:r>
            <a:endParaRPr lang="nl-NL" dirty="0"/>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17</a:t>
            </a:fld>
            <a:endParaRPr lang="nl-NL"/>
          </a:p>
        </p:txBody>
      </p:sp>
    </p:spTree>
    <p:extLst>
      <p:ext uri="{BB962C8B-B14F-4D97-AF65-F5344CB8AC3E}">
        <p14:creationId xmlns:p14="http://schemas.microsoft.com/office/powerpoint/2010/main" val="95783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rPr>
              <a:t> </a:t>
            </a:r>
            <a:endParaRPr lang="nl-NL" dirty="0"/>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18</a:t>
            </a:fld>
            <a:endParaRPr lang="nl-NL"/>
          </a:p>
        </p:txBody>
      </p:sp>
    </p:spTree>
    <p:extLst>
      <p:ext uri="{BB962C8B-B14F-4D97-AF65-F5344CB8AC3E}">
        <p14:creationId xmlns:p14="http://schemas.microsoft.com/office/powerpoint/2010/main" val="3196136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rPr>
              <a:t> </a:t>
            </a:r>
            <a:endParaRPr lang="nl-NL" dirty="0"/>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19</a:t>
            </a:fld>
            <a:endParaRPr lang="nl-NL"/>
          </a:p>
        </p:txBody>
      </p:sp>
    </p:spTree>
    <p:extLst>
      <p:ext uri="{BB962C8B-B14F-4D97-AF65-F5344CB8AC3E}">
        <p14:creationId xmlns:p14="http://schemas.microsoft.com/office/powerpoint/2010/main" val="3544967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rPr>
              <a:t> </a:t>
            </a:r>
            <a:endParaRPr lang="nl-NL" dirty="0"/>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20</a:t>
            </a:fld>
            <a:endParaRPr lang="nl-NL"/>
          </a:p>
        </p:txBody>
      </p:sp>
    </p:spTree>
    <p:extLst>
      <p:ext uri="{BB962C8B-B14F-4D97-AF65-F5344CB8AC3E}">
        <p14:creationId xmlns:p14="http://schemas.microsoft.com/office/powerpoint/2010/main" val="531805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rPr>
              <a:t> </a:t>
            </a:r>
            <a:endParaRPr lang="nl-NL" dirty="0"/>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21</a:t>
            </a:fld>
            <a:endParaRPr lang="nl-NL"/>
          </a:p>
        </p:txBody>
      </p:sp>
    </p:spTree>
    <p:extLst>
      <p:ext uri="{BB962C8B-B14F-4D97-AF65-F5344CB8AC3E}">
        <p14:creationId xmlns:p14="http://schemas.microsoft.com/office/powerpoint/2010/main" val="2971540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rPr>
              <a:t> </a:t>
            </a:r>
            <a:endParaRPr lang="nl-NL" dirty="0"/>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22</a:t>
            </a:fld>
            <a:endParaRPr lang="nl-NL"/>
          </a:p>
        </p:txBody>
      </p:sp>
    </p:spTree>
    <p:extLst>
      <p:ext uri="{BB962C8B-B14F-4D97-AF65-F5344CB8AC3E}">
        <p14:creationId xmlns:p14="http://schemas.microsoft.com/office/powerpoint/2010/main" val="1032335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23</a:t>
            </a:fld>
            <a:endParaRPr lang="nl-NL"/>
          </a:p>
        </p:txBody>
      </p:sp>
    </p:spTree>
    <p:extLst>
      <p:ext uri="{BB962C8B-B14F-4D97-AF65-F5344CB8AC3E}">
        <p14:creationId xmlns:p14="http://schemas.microsoft.com/office/powerpoint/2010/main" val="2840870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26</a:t>
            </a:fld>
            <a:endParaRPr lang="nl-NL"/>
          </a:p>
        </p:txBody>
      </p:sp>
    </p:spTree>
    <p:extLst>
      <p:ext uri="{BB962C8B-B14F-4D97-AF65-F5344CB8AC3E}">
        <p14:creationId xmlns:p14="http://schemas.microsoft.com/office/powerpoint/2010/main" val="3517400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AA7589B6-F7AF-4E4C-91E7-D49D37C68759}" type="slidenum">
              <a:rPr lang="en-NL" smtClean="0"/>
              <a:t>3</a:t>
            </a:fld>
            <a:endParaRPr lang="en-NL"/>
          </a:p>
        </p:txBody>
      </p:sp>
    </p:spTree>
    <p:extLst>
      <p:ext uri="{BB962C8B-B14F-4D97-AF65-F5344CB8AC3E}">
        <p14:creationId xmlns:p14="http://schemas.microsoft.com/office/powerpoint/2010/main" val="3365814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34</a:t>
            </a:fld>
            <a:endParaRPr lang="nl-NL"/>
          </a:p>
        </p:txBody>
      </p:sp>
    </p:spTree>
    <p:extLst>
      <p:ext uri="{BB962C8B-B14F-4D97-AF65-F5344CB8AC3E}">
        <p14:creationId xmlns:p14="http://schemas.microsoft.com/office/powerpoint/2010/main" val="4119698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37</a:t>
            </a:fld>
            <a:endParaRPr lang="nl-NL"/>
          </a:p>
        </p:txBody>
      </p:sp>
    </p:spTree>
    <p:extLst>
      <p:ext uri="{BB962C8B-B14F-4D97-AF65-F5344CB8AC3E}">
        <p14:creationId xmlns:p14="http://schemas.microsoft.com/office/powerpoint/2010/main" val="2090181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AA7589B6-F7AF-4E4C-91E7-D49D37C68759}" type="slidenum">
              <a:rPr lang="en-NL" smtClean="0"/>
              <a:t>39</a:t>
            </a:fld>
            <a:endParaRPr lang="en-NL"/>
          </a:p>
        </p:txBody>
      </p:sp>
    </p:spTree>
    <p:extLst>
      <p:ext uri="{BB962C8B-B14F-4D97-AF65-F5344CB8AC3E}">
        <p14:creationId xmlns:p14="http://schemas.microsoft.com/office/powerpoint/2010/main" val="65888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44</a:t>
            </a:fld>
            <a:endParaRPr lang="nl-NL"/>
          </a:p>
        </p:txBody>
      </p:sp>
    </p:spTree>
    <p:extLst>
      <p:ext uri="{BB962C8B-B14F-4D97-AF65-F5344CB8AC3E}">
        <p14:creationId xmlns:p14="http://schemas.microsoft.com/office/powerpoint/2010/main" val="150060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47</a:t>
            </a:fld>
            <a:endParaRPr lang="nl-NL"/>
          </a:p>
        </p:txBody>
      </p:sp>
    </p:spTree>
    <p:extLst>
      <p:ext uri="{BB962C8B-B14F-4D97-AF65-F5344CB8AC3E}">
        <p14:creationId xmlns:p14="http://schemas.microsoft.com/office/powerpoint/2010/main" val="3195603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53</a:t>
            </a:fld>
            <a:endParaRPr lang="nl-NL"/>
          </a:p>
        </p:txBody>
      </p:sp>
    </p:spTree>
    <p:extLst>
      <p:ext uri="{BB962C8B-B14F-4D97-AF65-F5344CB8AC3E}">
        <p14:creationId xmlns:p14="http://schemas.microsoft.com/office/powerpoint/2010/main" val="3412313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57</a:t>
            </a:fld>
            <a:endParaRPr lang="nl-NL"/>
          </a:p>
        </p:txBody>
      </p:sp>
    </p:spTree>
    <p:extLst>
      <p:ext uri="{BB962C8B-B14F-4D97-AF65-F5344CB8AC3E}">
        <p14:creationId xmlns:p14="http://schemas.microsoft.com/office/powerpoint/2010/main" val="3675225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60</a:t>
            </a:fld>
            <a:endParaRPr lang="nl-NL"/>
          </a:p>
        </p:txBody>
      </p:sp>
    </p:spTree>
    <p:extLst>
      <p:ext uri="{BB962C8B-B14F-4D97-AF65-F5344CB8AC3E}">
        <p14:creationId xmlns:p14="http://schemas.microsoft.com/office/powerpoint/2010/main" val="2390076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AA7589B6-F7AF-4E4C-91E7-D49D37C68759}" type="slidenum">
              <a:rPr lang="en-NL" smtClean="0"/>
              <a:t>64</a:t>
            </a:fld>
            <a:endParaRPr lang="en-NL"/>
          </a:p>
        </p:txBody>
      </p:sp>
    </p:spTree>
    <p:extLst>
      <p:ext uri="{BB962C8B-B14F-4D97-AF65-F5344CB8AC3E}">
        <p14:creationId xmlns:p14="http://schemas.microsoft.com/office/powerpoint/2010/main" val="1385956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AA7589B6-F7AF-4E4C-91E7-D49D37C68759}" type="slidenum">
              <a:rPr lang="en-NL" smtClean="0"/>
              <a:t>65</a:t>
            </a:fld>
            <a:endParaRPr lang="en-NL"/>
          </a:p>
        </p:txBody>
      </p:sp>
    </p:spTree>
    <p:extLst>
      <p:ext uri="{BB962C8B-B14F-4D97-AF65-F5344CB8AC3E}">
        <p14:creationId xmlns:p14="http://schemas.microsoft.com/office/powerpoint/2010/main" val="950852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7</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8</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9</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11</a:t>
            </a:fld>
            <a:endParaRPr lang="nl-NL"/>
          </a:p>
        </p:txBody>
      </p:sp>
    </p:spTree>
    <p:extLst>
      <p:ext uri="{BB962C8B-B14F-4D97-AF65-F5344CB8AC3E}">
        <p14:creationId xmlns:p14="http://schemas.microsoft.com/office/powerpoint/2010/main" val="999443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rPr>
              <a:t> </a:t>
            </a:r>
            <a:endParaRPr lang="nl-NL" dirty="0"/>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12</a:t>
            </a:fld>
            <a:endParaRPr lang="nl-NL"/>
          </a:p>
        </p:txBody>
      </p:sp>
    </p:spTree>
    <p:extLst>
      <p:ext uri="{BB962C8B-B14F-4D97-AF65-F5344CB8AC3E}">
        <p14:creationId xmlns:p14="http://schemas.microsoft.com/office/powerpoint/2010/main" val="2995893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rPr>
              <a:t> </a:t>
            </a:r>
            <a:endParaRPr lang="nl-NL" dirty="0"/>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13</a:t>
            </a:fld>
            <a:endParaRPr lang="nl-NL"/>
          </a:p>
        </p:txBody>
      </p:sp>
    </p:spTree>
    <p:extLst>
      <p:ext uri="{BB962C8B-B14F-4D97-AF65-F5344CB8AC3E}">
        <p14:creationId xmlns:p14="http://schemas.microsoft.com/office/powerpoint/2010/main" val="2682387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rPr>
              <a:t> </a:t>
            </a:r>
            <a:endParaRPr lang="nl-NL" dirty="0"/>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14</a:t>
            </a:fld>
            <a:endParaRPr lang="nl-NL"/>
          </a:p>
        </p:txBody>
      </p:sp>
    </p:spTree>
    <p:extLst>
      <p:ext uri="{BB962C8B-B14F-4D97-AF65-F5344CB8AC3E}">
        <p14:creationId xmlns:p14="http://schemas.microsoft.com/office/powerpoint/2010/main" val="2270317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A3DFC-D3EC-A722-4C32-176DCD973D3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BA413C16-FC7E-5F08-D45B-E2E7CF9F3E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89A3D563-3D16-E74B-3AFF-6EFD750FF339}"/>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78219802-2224-718F-97F3-2855ACEECCFF}"/>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EE842BAF-4A9B-6C5F-F418-52BC762132E1}"/>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37282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C01D8-32C5-F4EA-9875-215C180D2797}"/>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87D4C4CD-CA02-ECD8-D0AF-E0BE62E0B78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E66ABB06-300C-31A4-8E82-D4997EF22ACE}"/>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683AE0A3-717A-4D22-592F-A19C2F9F68DB}"/>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7F60FD8-1F00-F3E5-A92A-41D0AB80CDED}"/>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415460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B4E966-54B2-7BE5-9BD1-45353C72F2F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1E6E2811-C69D-4DBB-FD62-F7459FF2CFC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CCA290F8-3815-AF7F-7DB9-0F982E2FB418}"/>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9F25F502-2ACA-6630-F317-59D54C2BC9D6}"/>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C05E845C-2B10-69C0-D5CE-2B59EFC3B262}"/>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212746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FA40-2240-902D-C768-9A54E522A25D}"/>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5DE823AF-B208-416D-3609-111D3549DEE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65F58B81-4CD1-EE11-C23C-126D1ED8E49F}"/>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483D5637-C48A-C343-36A9-97FAF415712D}"/>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5559EC68-BDDB-1103-F176-62EEB4F2CC4C}"/>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1483452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FEE74-D77B-DFAC-A2F3-081A24C1501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4119BA2A-D7ED-A2F2-DFD4-0E728C6FED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0DDD29F-1106-FE45-D1FE-4DE32F9F4F19}"/>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9FED2FD5-9CC9-E617-BE10-CAF85BA495B9}"/>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6F0A74B-D467-7794-6E55-2253190D7482}"/>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252035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6F00-DD7C-AEE6-A2DC-4369AFC443DF}"/>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57EF0782-3DFE-ACDF-8083-4EBAB2A63B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B6BE4A12-9608-8420-BB0B-03B6FD67A7A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7A04174D-C9ED-A2AF-5C29-1885E2352DFC}"/>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6" name="Footer Placeholder 5">
            <a:extLst>
              <a:ext uri="{FF2B5EF4-FFF2-40B4-BE49-F238E27FC236}">
                <a16:creationId xmlns:a16="http://schemas.microsoft.com/office/drawing/2014/main" id="{A8EB5ED9-0182-B610-23F0-F57A8551FB74}"/>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47090F52-A321-89AD-96A9-017FAE3EAC5F}"/>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3479462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B9DC-ED1A-9F2B-C024-E5A2F089F797}"/>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1714429F-2F6C-C66D-F1A3-2B73076F0A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C336736-77D5-F22E-8741-94DF85090E3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3940B937-17EB-2951-5D96-A1F9CA80D6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61DFE6B-3DCE-8177-3A3D-29572940507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1D8A7396-E36E-69F0-85CD-D09B05CF3989}"/>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8" name="Footer Placeholder 7">
            <a:extLst>
              <a:ext uri="{FF2B5EF4-FFF2-40B4-BE49-F238E27FC236}">
                <a16:creationId xmlns:a16="http://schemas.microsoft.com/office/drawing/2014/main" id="{5DD61052-3E94-0312-9909-43CCB77DF91F}"/>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DC477BCA-DE83-33B5-42C1-A017F0D6F398}"/>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3465958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B61D-E687-9454-1B99-2ACB8433D077}"/>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B7D99445-96E5-57E8-A4C6-2B1DF1227BCD}"/>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4" name="Footer Placeholder 3">
            <a:extLst>
              <a:ext uri="{FF2B5EF4-FFF2-40B4-BE49-F238E27FC236}">
                <a16:creationId xmlns:a16="http://schemas.microsoft.com/office/drawing/2014/main" id="{0ACB3391-6ED4-FDA8-8A20-741939C4CB2A}"/>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EC00875D-6F3B-2226-366A-0E09008B2754}"/>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291465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407159-B8F4-B485-2485-8647A6A43E97}"/>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3" name="Footer Placeholder 2">
            <a:extLst>
              <a:ext uri="{FF2B5EF4-FFF2-40B4-BE49-F238E27FC236}">
                <a16:creationId xmlns:a16="http://schemas.microsoft.com/office/drawing/2014/main" id="{C325D764-42D8-DE9C-DA59-C482233CFDBD}"/>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F49BB8C8-D525-21BB-A542-3CD751C8E8A7}"/>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3335007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5BF0-1894-3FA6-211F-8CBAF39656D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F71D2EB4-01F4-5560-BB45-33D89AF57B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DCAF1947-9B5B-8568-4B84-6ED3153D5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4159B3-046F-1B6C-8AAE-BA68A0EF5002}"/>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6" name="Footer Placeholder 5">
            <a:extLst>
              <a:ext uri="{FF2B5EF4-FFF2-40B4-BE49-F238E27FC236}">
                <a16:creationId xmlns:a16="http://schemas.microsoft.com/office/drawing/2014/main" id="{A84CEF5F-F222-7F33-ACB4-0464DF3AD875}"/>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72EC368D-94DC-9935-DA8E-E8162AD19459}"/>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113648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6076F-BC3B-BB76-91B5-97195E33E4C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0DA1A56B-396B-2187-E988-36E1FAD0AF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FB18B2A9-B4B7-0982-A8D2-62FD19755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F17046C-5244-044F-6E1B-F6BDAB098F16}"/>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6" name="Footer Placeholder 5">
            <a:extLst>
              <a:ext uri="{FF2B5EF4-FFF2-40B4-BE49-F238E27FC236}">
                <a16:creationId xmlns:a16="http://schemas.microsoft.com/office/drawing/2014/main" id="{FF49E5B8-2ED5-8BF7-7197-036CB5254AFC}"/>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8519CD4C-63AC-9B34-6986-D6330B6D262F}"/>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2746702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F83545-E0FE-2FD7-AE65-B79D995B2B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CE0D9F1D-0DCE-4DCF-187D-D7CC5F5FAA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74DB5513-1846-AAE2-2885-CBEE4488B3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96477C45-98A2-4BEC-9C6A-0C4127D9CB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A2A778AF-F9A1-7D25-D3AB-E30102B5EE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C5F02-04B8-954E-8F6A-76895C46C291}" type="slidenum">
              <a:rPr lang="en-NL" smtClean="0"/>
              <a:t>‹nr.›</a:t>
            </a:fld>
            <a:endParaRPr lang="en-NL"/>
          </a:p>
        </p:txBody>
      </p:sp>
    </p:spTree>
    <p:extLst>
      <p:ext uri="{BB962C8B-B14F-4D97-AF65-F5344CB8AC3E}">
        <p14:creationId xmlns:p14="http://schemas.microsoft.com/office/powerpoint/2010/main" val="2412911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3.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7.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https://www.youtube.com/embed/sPR8eBN3PH0?feature=oembed" TargetMode="Externa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scratch.mit.edu/projects/41144773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11.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https://www.youtube.com/embed/svvlmV2XhCI?feature=oembed" TargetMode="Externa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notesSlide" Target="../notesSlides/notesSlide14.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https://www.youtube.com/embed/orei02uaq3Q?feature=oembed" TargetMode="Externa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hyperlink" Target="https://youtube.com/shorts/os3P0QeujdY" TargetMode="External"/><Relationship Id="rId3" Type="http://schemas.openxmlformats.org/officeDocument/2006/relationships/notesSlide" Target="../notesSlides/notesSlide17.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https://www.youtube.com/embed/os3P0QeujdY?feature=oembed" TargetMode="Externa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7.jpeg"/></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jpe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df"/><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2.png"/></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pdf"/><Relationship Id="rId7"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s://jeugdjournaal.nl/artikel/2327619-katy-perry-hoeft-toch-geen-boete-te-betalen.html?ext=html"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hyperlink" Target="https://jeugdjournaal.nl/artikel/2327619-katy-perry-hoeft-toch-geen-boete-te-betalen.html?ext=html" TargetMode="External"/><Relationship Id="rId2" Type="http://schemas.openxmlformats.org/officeDocument/2006/relationships/slideLayout" Target="../slideLayouts/slideLayout2.xml"/><Relationship Id="rId1" Type="http://schemas.openxmlformats.org/officeDocument/2006/relationships/video" Target="https://www.youtube.com/embed/Aw70LqYUUCY?feature=oembed" TargetMode="Externa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eGDAMKwWioY?feature=oembed"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8" Type="http://schemas.openxmlformats.org/officeDocument/2006/relationships/hyperlink" Target="https://scratch.mit.edu/projects/12069476/" TargetMode="External"/><Relationship Id="rId13" Type="http://schemas.openxmlformats.org/officeDocument/2006/relationships/hyperlink" Target="https://scratch.mit.edu/projects/78334714/" TargetMode="External"/><Relationship Id="rId3" Type="http://schemas.openxmlformats.org/officeDocument/2006/relationships/image" Target="../media/image29.png"/><Relationship Id="rId7" Type="http://schemas.openxmlformats.org/officeDocument/2006/relationships/hyperlink" Target="https://scratch.mit.edu/projects/106534506/" TargetMode="External"/><Relationship Id="rId12" Type="http://schemas.openxmlformats.org/officeDocument/2006/relationships/hyperlink" Target="https://scratch.mit.edu/projects/208231078/" TargetMode="External"/><Relationship Id="rId17" Type="http://schemas.openxmlformats.org/officeDocument/2006/relationships/image" Target="../media/image37.png"/><Relationship Id="rId2" Type="http://schemas.openxmlformats.org/officeDocument/2006/relationships/image" Target="../media/image28.png"/><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hyperlink" Target="https://scratch.mit.edu/projects/784403448/" TargetMode="External"/><Relationship Id="rId11" Type="http://schemas.openxmlformats.org/officeDocument/2006/relationships/hyperlink" Target="https://scratch.mit.edu/projects/136263666/" TargetMode="External"/><Relationship Id="rId5" Type="http://schemas.openxmlformats.org/officeDocument/2006/relationships/image" Target="../media/image32.png"/><Relationship Id="rId15" Type="http://schemas.openxmlformats.org/officeDocument/2006/relationships/image" Target="../media/image35.png"/><Relationship Id="rId10" Type="http://schemas.openxmlformats.org/officeDocument/2006/relationships/hyperlink" Target="https://scratch.mit.edu/projects/83184714/" TargetMode="External"/><Relationship Id="rId4" Type="http://schemas.openxmlformats.org/officeDocument/2006/relationships/image" Target="../media/image31.png"/><Relationship Id="rId9" Type="http://schemas.openxmlformats.org/officeDocument/2006/relationships/hyperlink" Target="https://scratch.mit.edu/projects/392306005/" TargetMode="External"/><Relationship Id="rId1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jpe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df"/><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2.png"/></Relationships>
</file>

<file path=ppt/slides/_rels/slide3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pdf"/><Relationship Id="rId7"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video" Target="https://www.youtube.com/embed/Y4D5t1yLvVA?feature=oembed" TargetMode="Externa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Layout" Target="../slideLayouts/slideLayout2.xml"/><Relationship Id="rId7" Type="http://schemas.openxmlformats.org/officeDocument/2006/relationships/image" Target="../media/image32.png"/><Relationship Id="rId2" Type="http://schemas.openxmlformats.org/officeDocument/2006/relationships/video" Target="https://www.youtube.com/embed/PUMNsfbfWp8?feature=oembed" TargetMode="External"/><Relationship Id="rId1" Type="http://schemas.openxmlformats.org/officeDocument/2006/relationships/video" Target="https://www.youtube.com/embed/os3P0QeujdY?feature=oembed" TargetMode="Externa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9.jpe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jpeg"/><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df"/><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2.png"/></Relationships>
</file>

<file path=ppt/slides/_rels/slide4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pdf"/><Relationship Id="rId7"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28.png"/><Relationship Id="rId7" Type="http://schemas.openxmlformats.org/officeDocument/2006/relationships/hyperlink" Target="https://scratch.mit.edu/projects/787194320/" TargetMode="External"/><Relationship Id="rId2" Type="http://schemas.openxmlformats.org/officeDocument/2006/relationships/slideLayout" Target="../slideLayouts/slideLayout2.xml"/><Relationship Id="rId1" Type="http://schemas.openxmlformats.org/officeDocument/2006/relationships/video" Target="https://www.youtube.com/embed/2v1MmTfTFIQ?feature=oembed" TargetMode="Externa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9.png"/><Relationship Id="rId9"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jpeg"/><Relationship Id="rId7"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df"/><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2.png"/></Relationships>
</file>

<file path=ppt/slides/_rels/slide5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pdf"/><Relationship Id="rId7"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8" Type="http://schemas.openxmlformats.org/officeDocument/2006/relationships/hyperlink" Target="https://scratch.mit.edu/projects/235761629/" TargetMode="External"/><Relationship Id="rId3" Type="http://schemas.openxmlformats.org/officeDocument/2006/relationships/slideLayout" Target="../slideLayouts/slideLayout2.xml"/><Relationship Id="rId7" Type="http://schemas.openxmlformats.org/officeDocument/2006/relationships/image" Target="../media/image32.png"/><Relationship Id="rId2" Type="http://schemas.openxmlformats.org/officeDocument/2006/relationships/video" Target="https://www.youtube.com/embed/H73ccl_6ayQ?feature=oembed" TargetMode="External"/><Relationship Id="rId1" Type="http://schemas.openxmlformats.org/officeDocument/2006/relationships/video" Target="https://www.youtube.com/embed/IRBnvCWIrP0?feature=oembed" TargetMode="External"/><Relationship Id="rId6" Type="http://schemas.openxmlformats.org/officeDocument/2006/relationships/image" Target="../media/image31.png"/><Relationship Id="rId11" Type="http://schemas.openxmlformats.org/officeDocument/2006/relationships/image" Target="../media/image43.jpeg"/><Relationship Id="rId5" Type="http://schemas.openxmlformats.org/officeDocument/2006/relationships/image" Target="../media/image29.png"/><Relationship Id="rId10" Type="http://schemas.openxmlformats.org/officeDocument/2006/relationships/image" Target="../media/image42.jpeg"/><Relationship Id="rId4" Type="http://schemas.openxmlformats.org/officeDocument/2006/relationships/image" Target="../media/image28.png"/><Relationship Id="rId9" Type="http://schemas.openxmlformats.org/officeDocument/2006/relationships/hyperlink" Target="https://scratch.mit.edu/projects/784016919/"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scratch.mit.edu/projects/676650192/" TargetMode="External"/><Relationship Id="rId3" Type="http://schemas.openxmlformats.org/officeDocument/2006/relationships/image" Target="../media/image28.png"/><Relationship Id="rId7"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video" Target="https://www.youtube.com/embed/PUMNsfbfWp8?feature=oembed" TargetMode="Externa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jpeg"/><Relationship Id="rId7"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df"/><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2.png"/></Relationships>
</file>

<file path=ppt/slides/_rels/slide5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pdf"/><Relationship Id="rId7"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9.png"/></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video" Target="https://www.youtube.com/embed/u4l9mmY7sTA?feature=oembed" TargetMode="Externa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9.png"/></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s://scratch.mit.edu/projects/392306005/" TargetMode="Externa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s://scratch.mit.edu/projects/12069476/"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6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notesSlide" Target="../notesSlides/notesSlide28.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ideo" Target="https://www.youtube.com/embed/PUMNsfbfWp8?feature=oembed" TargetMode="Externa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28.png"/></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9.png"/></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8.pdf"/><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df"/><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0.pdf"/><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fotoOpMaat.jpg"/>
          <p:cNvPicPr>
            <a:picLocks noChangeAspect="1"/>
          </p:cNvPicPr>
          <p:nvPr/>
        </p:nvPicPr>
        <p:blipFill>
          <a:blip r:embed="rId3"/>
          <a:stretch>
            <a:fillRect/>
          </a:stretch>
        </p:blipFill>
        <p:spPr>
          <a:xfrm>
            <a:off x="0" y="1"/>
            <a:ext cx="12192000" cy="5895233"/>
          </a:xfrm>
          <a:prstGeom prst="rect">
            <a:avLst/>
          </a:prstGeom>
        </p:spPr>
      </p:pic>
      <p:pic>
        <p:nvPicPr>
          <p:cNvPr id="6" name="Afbeelding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0" y="-1"/>
            <a:ext cx="6096000" cy="5895233"/>
          </a:xfrm>
          <a:prstGeom prst="rect">
            <a:avLst/>
          </a:prstGeom>
        </p:spPr>
      </p:pic>
      <p:pic>
        <p:nvPicPr>
          <p:cNvPr id="15" name="Afbeelding 14" descr="NootWit.png"/>
          <p:cNvPicPr>
            <a:picLocks noChangeAspect="1"/>
          </p:cNvPicPr>
          <p:nvPr/>
        </p:nvPicPr>
        <p:blipFill>
          <a:blip r:embed="rId6"/>
          <a:stretch>
            <a:fillRect/>
          </a:stretch>
        </p:blipFill>
        <p:spPr>
          <a:xfrm>
            <a:off x="753986" y="583701"/>
            <a:ext cx="1074815" cy="1546723"/>
          </a:xfrm>
          <a:prstGeom prst="rect">
            <a:avLst/>
          </a:prstGeom>
        </p:spPr>
      </p:pic>
      <p:pic>
        <p:nvPicPr>
          <p:cNvPr id="12" name="Afbeelding 11" descr="OranjeLoseOnderdelen80%.png"/>
          <p:cNvPicPr>
            <a:picLocks noChangeAspect="1"/>
          </p:cNvPicPr>
          <p:nvPr/>
        </p:nvPicPr>
        <p:blipFill>
          <a:blip r:embed="rId7"/>
          <a:stretch>
            <a:fillRect/>
          </a:stretch>
        </p:blipFill>
        <p:spPr>
          <a:xfrm>
            <a:off x="6211432" y="3327399"/>
            <a:ext cx="4151768" cy="1965301"/>
          </a:xfrm>
          <a:prstGeom prst="rect">
            <a:avLst/>
          </a:prstGeom>
        </p:spPr>
      </p:pic>
      <p:pic>
        <p:nvPicPr>
          <p:cNvPr id="13" name="Afbeelding 12" descr="OranjeLogo80%.png"/>
          <p:cNvPicPr>
            <a:picLocks noChangeAspect="1"/>
          </p:cNvPicPr>
          <p:nvPr/>
        </p:nvPicPr>
        <p:blipFill>
          <a:blip r:embed="rId8"/>
          <a:stretch>
            <a:fillRect/>
          </a:stretch>
        </p:blipFill>
        <p:spPr>
          <a:xfrm>
            <a:off x="9448800" y="482600"/>
            <a:ext cx="2336800" cy="1106157"/>
          </a:xfrm>
          <a:prstGeom prst="rect">
            <a:avLst/>
          </a:prstGeom>
        </p:spPr>
      </p:pic>
      <p:sp>
        <p:nvSpPr>
          <p:cNvPr id="10" name="Tekstvak 9"/>
          <p:cNvSpPr txBox="1"/>
          <p:nvPr/>
        </p:nvSpPr>
        <p:spPr>
          <a:xfrm>
            <a:off x="1914333" y="1905001"/>
            <a:ext cx="4414735" cy="943785"/>
          </a:xfrm>
          <a:prstGeom prst="rect">
            <a:avLst/>
          </a:prstGeom>
          <a:noFill/>
        </p:spPr>
        <p:txBody>
          <a:bodyPr wrap="none" lIns="121920" tIns="60960" rIns="121920" bIns="60960" rtlCol="0" anchor="t">
            <a:spAutoFit/>
          </a:bodyPr>
          <a:lstStyle/>
          <a:p>
            <a:r>
              <a:rPr lang="nl-NL" sz="5333" dirty="0">
                <a:solidFill>
                  <a:schemeClr val="bg1"/>
                </a:solidFill>
                <a:latin typeface="Comfortaa" panose="020F0603070200060003" pitchFamily="34" charset="0"/>
                <a:ea typeface="+mn-lt"/>
                <a:cs typeface="+mn-lt"/>
              </a:rPr>
              <a:t>Geleend geluid</a:t>
            </a:r>
            <a:endParaRPr lang="en-US" sz="2400" dirty="0">
              <a:solidFill>
                <a:schemeClr val="bg1"/>
              </a:solidFill>
              <a:latin typeface="Comfortaa" panose="020F0603070200060003" pitchFamily="34" charset="0"/>
            </a:endParaRPr>
          </a:p>
        </p:txBody>
      </p:sp>
      <p:pic>
        <p:nvPicPr>
          <p:cNvPr id="9" name="Afbeelding 8" descr="Footermuziek.psd"/>
          <p:cNvPicPr>
            <a:picLocks noChangeAspect="1"/>
          </p:cNvPicPr>
          <p:nvPr/>
        </p:nvPicPr>
        <p:blipFill>
          <a:blip r:embed="rId9"/>
          <a:stretch>
            <a:fillRect/>
          </a:stretch>
        </p:blipFill>
        <p:spPr>
          <a:xfrm>
            <a:off x="0" y="6056405"/>
            <a:ext cx="12192000" cy="639519"/>
          </a:xfrm>
          <a:prstGeom prst="rect">
            <a:avLst/>
          </a:prstGeom>
        </p:spPr>
      </p:pic>
      <p:sp>
        <p:nvSpPr>
          <p:cNvPr id="2" name="TextBox 1">
            <a:extLst>
              <a:ext uri="{FF2B5EF4-FFF2-40B4-BE49-F238E27FC236}">
                <a16:creationId xmlns:a16="http://schemas.microsoft.com/office/drawing/2014/main" id="{414F2287-A31F-CEB5-200B-E4D119A624F1}"/>
              </a:ext>
            </a:extLst>
          </p:cNvPr>
          <p:cNvSpPr txBox="1"/>
          <p:nvPr/>
        </p:nvSpPr>
        <p:spPr>
          <a:xfrm>
            <a:off x="1914334" y="482601"/>
            <a:ext cx="2874505" cy="995209"/>
          </a:xfrm>
          <a:prstGeom prst="rect">
            <a:avLst/>
          </a:prstGeom>
          <a:noFill/>
        </p:spPr>
        <p:txBody>
          <a:bodyPr wrap="none" rtlCol="0">
            <a:spAutoFit/>
          </a:bodyPr>
          <a:lstStyle/>
          <a:p>
            <a:r>
              <a:rPr lang="nl-NL" sz="5867" b="1" dirty="0">
                <a:solidFill>
                  <a:schemeClr val="bg1"/>
                </a:solidFill>
                <a:latin typeface="Comfortaa" panose="020F0603070200060003" pitchFamily="34" charset="0"/>
                <a:ea typeface="+mn-lt"/>
                <a:cs typeface="+mn-lt"/>
              </a:rPr>
              <a:t>Thema 7</a:t>
            </a:r>
            <a:endParaRPr lang="en-NL" sz="5867"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14599"/>
            <a:ext cx="12192000" cy="5878285"/>
          </a:xfrm>
          <a:prstGeom prst="rect">
            <a:avLst/>
          </a:prstGeom>
          <a:solidFill>
            <a:srgbClr val="3ABCE2"/>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9" name="Afbeelding 8" descr="WetenschapLoseOnderdelen80%.png"/>
          <p:cNvPicPr>
            <a:picLocks noChangeAspect="1"/>
          </p:cNvPicPr>
          <p:nvPr/>
        </p:nvPicPr>
        <p:blipFill>
          <a:blip r:embed="rId2"/>
          <a:stretch>
            <a:fillRect/>
          </a:stretch>
        </p:blipFill>
        <p:spPr>
          <a:xfrm>
            <a:off x="6211432" y="3327399"/>
            <a:ext cx="4151768" cy="1965301"/>
          </a:xfrm>
          <a:prstGeom prst="rect">
            <a:avLst/>
          </a:prstGeom>
        </p:spPr>
      </p:pic>
      <p:pic>
        <p:nvPicPr>
          <p:cNvPr id="12" name="Afbeelding 11" descr="Logo80%WeteschapMedia.png"/>
          <p:cNvPicPr>
            <a:picLocks noChangeAspect="1"/>
          </p:cNvPicPr>
          <p:nvPr/>
        </p:nvPicPr>
        <p:blipFill>
          <a:blip r:embed="rId3"/>
          <a:stretch>
            <a:fillRect/>
          </a:stretch>
        </p:blipFill>
        <p:spPr>
          <a:xfrm>
            <a:off x="9448800" y="482601"/>
            <a:ext cx="2336800" cy="1106159"/>
          </a:xfrm>
          <a:prstGeom prst="rect">
            <a:avLst/>
          </a:prstGeom>
        </p:spPr>
      </p:pic>
      <p:sp>
        <p:nvSpPr>
          <p:cNvPr id="10" name="Tekstvak 9"/>
          <p:cNvSpPr txBox="1"/>
          <p:nvPr/>
        </p:nvSpPr>
        <p:spPr>
          <a:xfrm>
            <a:off x="2028867" y="1079897"/>
            <a:ext cx="7219867" cy="4151393"/>
          </a:xfrm>
          <a:prstGeom prst="rect">
            <a:avLst/>
          </a:prstGeom>
          <a:noFill/>
        </p:spPr>
        <p:txBody>
          <a:bodyPr wrap="square" rtlCol="0">
            <a:spAutoFit/>
          </a:bodyPr>
          <a:lstStyle/>
          <a:p>
            <a:endParaRPr lang="nl-NL" sz="2400" baseline="30000" dirty="0">
              <a:solidFill>
                <a:srgbClr val="FFFFFF"/>
              </a:solidFill>
              <a:latin typeface="Montserrat" pitchFamily="2" charset="77"/>
              <a:cs typeface="Montserrat Regular"/>
            </a:endParaRPr>
          </a:p>
          <a:p>
            <a:endParaRPr lang="nl-NL" sz="3733" b="1" baseline="30000" dirty="0">
              <a:solidFill>
                <a:srgbClr val="FFFFFF"/>
              </a:solidFill>
              <a:latin typeface="Montserrat" pitchFamily="2" charset="77"/>
              <a:cs typeface="Montserrat Regular"/>
            </a:endParaRPr>
          </a:p>
          <a:p>
            <a:endParaRPr lang="nl-NL" sz="3733" b="1" baseline="30000" dirty="0">
              <a:solidFill>
                <a:srgbClr val="FFFFFF"/>
              </a:solidFill>
              <a:latin typeface="Montserrat" pitchFamily="2" charset="77"/>
              <a:cs typeface="Montserrat Regular"/>
            </a:endParaRPr>
          </a:p>
          <a:p>
            <a:r>
              <a:rPr lang="nl-NL" sz="2400" b="1" dirty="0">
                <a:solidFill>
                  <a:schemeClr val="bg1"/>
                </a:solidFill>
                <a:latin typeface="Montserrat" pitchFamily="2" charset="77"/>
              </a:rPr>
              <a:t>inleiding</a:t>
            </a:r>
          </a:p>
          <a:p>
            <a:r>
              <a:rPr lang="nl-NL" sz="2200" b="0" i="0" u="none" strike="noStrike" dirty="0">
                <a:solidFill>
                  <a:schemeClr val="bg1"/>
                </a:solidFill>
                <a:effectLst/>
                <a:latin typeface="Montserrat" pitchFamily="2" charset="77"/>
              </a:rPr>
              <a:t>Jullie gaan zelf geluiden opnemen en bewerken met een online programma. Jullie horen wat verschillende bewerkingen met geluid doen en vervolgens maken jullie samen met de klas muziek. ​</a:t>
            </a:r>
            <a:endParaRPr lang="nl-NL" sz="2200" dirty="0">
              <a:solidFill>
                <a:schemeClr val="bg1"/>
              </a:solidFill>
              <a:latin typeface="Montserrat" pitchFamily="2" charset="77"/>
            </a:endParaRPr>
          </a:p>
          <a:p>
            <a:br>
              <a:rPr lang="nl-NL" sz="2400" dirty="0">
                <a:solidFill>
                  <a:schemeClr val="bg1"/>
                </a:solidFill>
                <a:latin typeface="Montserrat" pitchFamily="2" charset="77"/>
              </a:rPr>
            </a:br>
            <a:br>
              <a:rPr lang="nl-NL" sz="2400" dirty="0"/>
            </a:br>
            <a:endParaRPr lang="nl-NL" sz="2400" baseline="30000" dirty="0">
              <a:solidFill>
                <a:srgbClr val="FFFFFF"/>
              </a:solidFill>
              <a:latin typeface="Montserrat Regular"/>
              <a:cs typeface="Montserrat Regular"/>
            </a:endParaRPr>
          </a:p>
        </p:txBody>
      </p:sp>
      <p:pic>
        <p:nvPicPr>
          <p:cNvPr id="8" name="Afbeelding 7" descr="FooterWetenschapMedia.png"/>
          <p:cNvPicPr>
            <a:picLocks noChangeAspect="1"/>
          </p:cNvPicPr>
          <p:nvPr/>
        </p:nvPicPr>
        <p:blipFill>
          <a:blip r:embed="rId4"/>
          <a:stretch>
            <a:fillRect/>
          </a:stretch>
        </p:blipFill>
        <p:spPr>
          <a:xfrm>
            <a:off x="0" y="6056405"/>
            <a:ext cx="12192000" cy="639519"/>
          </a:xfrm>
          <a:prstGeom prst="rect">
            <a:avLst/>
          </a:prstGeom>
        </p:spPr>
      </p:pic>
      <p:pic>
        <p:nvPicPr>
          <p:cNvPr id="14" name="Afbeelding 13" descr="wetenschapWit.png"/>
          <p:cNvPicPr>
            <a:picLocks noChangeAspect="1"/>
          </p:cNvPicPr>
          <p:nvPr/>
        </p:nvPicPr>
        <p:blipFill>
          <a:blip r:embed="rId5"/>
          <a:stretch>
            <a:fillRect/>
          </a:stretch>
        </p:blipFill>
        <p:spPr>
          <a:xfrm>
            <a:off x="753986" y="583701"/>
            <a:ext cx="1074815" cy="2804551"/>
          </a:xfrm>
          <a:prstGeom prst="rect">
            <a:avLst/>
          </a:prstGeom>
        </p:spPr>
      </p:pic>
      <p:sp>
        <p:nvSpPr>
          <p:cNvPr id="2" name="Tekstvak 1">
            <a:extLst>
              <a:ext uri="{FF2B5EF4-FFF2-40B4-BE49-F238E27FC236}">
                <a16:creationId xmlns:a16="http://schemas.microsoft.com/office/drawing/2014/main" id="{065448DE-1C01-FD42-E197-6047856D4406}"/>
              </a:ext>
            </a:extLst>
          </p:cNvPr>
          <p:cNvSpPr txBox="1"/>
          <p:nvPr/>
        </p:nvSpPr>
        <p:spPr>
          <a:xfrm>
            <a:off x="2044486" y="958466"/>
            <a:ext cx="3936437" cy="1446550"/>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Opnemen en bewerken</a:t>
            </a:r>
          </a:p>
          <a:p>
            <a:endParaRPr lang="nl-NL"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0" y="0"/>
            <a:ext cx="6705600" cy="6858000"/>
          </a:xfrm>
          <a:prstGeom prst="rect">
            <a:avLst/>
          </a:prstGeom>
          <a:gradFill flip="none" rotWithShape="1">
            <a:gsLst>
              <a:gs pos="0">
                <a:srgbClr val="3ABCE2"/>
              </a:gs>
              <a:gs pos="46000">
                <a:srgbClr val="FFFFFF"/>
              </a:gs>
            </a:gsLst>
            <a:lin ang="22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pic>
        <p:nvPicPr>
          <p:cNvPr id="19" name="Afbeelding 18" descr="wetenschapWit.png"/>
          <p:cNvPicPr>
            <a:picLocks noChangeAspect="1"/>
          </p:cNvPicPr>
          <p:nvPr/>
        </p:nvPicPr>
        <p:blipFill>
          <a:blip r:embed="rId3">
            <a:alphaModFix amt="60000"/>
          </a:blip>
          <a:stretch>
            <a:fillRect/>
          </a:stretch>
        </p:blipFill>
        <p:spPr>
          <a:xfrm>
            <a:off x="753986" y="583701"/>
            <a:ext cx="1074815" cy="2804551"/>
          </a:xfrm>
          <a:prstGeom prst="rect">
            <a:avLst/>
          </a:prstGeom>
        </p:spPr>
      </p:pic>
      <p:sp>
        <p:nvSpPr>
          <p:cNvPr id="8" name="Tekstvak 7"/>
          <p:cNvSpPr txBox="1"/>
          <p:nvPr/>
        </p:nvSpPr>
        <p:spPr>
          <a:xfrm>
            <a:off x="1930400" y="697776"/>
            <a:ext cx="6807200" cy="666786"/>
          </a:xfrm>
          <a:prstGeom prst="rect">
            <a:avLst/>
          </a:prstGeom>
          <a:noFill/>
        </p:spPr>
        <p:txBody>
          <a:bodyPr wrap="square" rtlCol="0">
            <a:spAutoFit/>
          </a:bodyPr>
          <a:lstStyle/>
          <a:p>
            <a:r>
              <a:rPr lang="nl-NL" sz="3733" b="1" dirty="0">
                <a:solidFill>
                  <a:srgbClr val="3ABCE2"/>
                </a:solidFill>
                <a:latin typeface="Montserrat" pitchFamily="2" charset="77"/>
                <a:cs typeface="Montserrat Regular"/>
              </a:rPr>
              <a:t>Les 7.1</a:t>
            </a:r>
          </a:p>
        </p:txBody>
      </p:sp>
      <p:sp>
        <p:nvSpPr>
          <p:cNvPr id="9" name="Tekstvak 8"/>
          <p:cNvSpPr txBox="1"/>
          <p:nvPr/>
        </p:nvSpPr>
        <p:spPr>
          <a:xfrm>
            <a:off x="1930400" y="1439325"/>
            <a:ext cx="6604000" cy="5385513"/>
          </a:xfrm>
          <a:prstGeom prst="rect">
            <a:avLst/>
          </a:prstGeom>
          <a:noFill/>
        </p:spPr>
        <p:txBody>
          <a:bodyPr wrap="square" rtlCol="0">
            <a:spAutoFit/>
          </a:bodyPr>
          <a:lstStyle/>
          <a:p>
            <a:r>
              <a:rPr lang="nl-NL" sz="3200" b="1" dirty="0">
                <a:solidFill>
                  <a:schemeClr val="tx1">
                    <a:lumMod val="50000"/>
                    <a:lumOff val="50000"/>
                  </a:schemeClr>
                </a:solidFill>
                <a:latin typeface="Montserrat" pitchFamily="2" charset="77"/>
                <a:cs typeface="Montserrat Regular"/>
              </a:rPr>
              <a:t>Benodigdheden</a:t>
            </a:r>
          </a:p>
          <a:p>
            <a:endParaRPr lang="nl-NL" sz="1600" b="1" dirty="0">
              <a:solidFill>
                <a:schemeClr val="tx1">
                  <a:lumMod val="50000"/>
                  <a:lumOff val="50000"/>
                </a:schemeClr>
              </a:solidFill>
              <a:latin typeface="Montserrat" pitchFamily="2" charset="77"/>
              <a:cs typeface="Montserrat Regular"/>
            </a:endParaRPr>
          </a:p>
          <a:p>
            <a:r>
              <a:rPr lang="nl-NL" sz="2400" dirty="0">
                <a:solidFill>
                  <a:schemeClr val="tx1">
                    <a:lumMod val="50000"/>
                    <a:lumOff val="50000"/>
                  </a:schemeClr>
                </a:solidFill>
                <a:latin typeface="Montserrat" pitchFamily="2" charset="77"/>
                <a:cs typeface="Montserrat Regular"/>
              </a:rPr>
              <a:t>Vooraf materiaal verzamelen</a:t>
            </a:r>
          </a:p>
          <a:p>
            <a:endParaRPr lang="nl-NL" sz="2133" dirty="0">
              <a:solidFill>
                <a:schemeClr val="tx1">
                  <a:lumMod val="50000"/>
                  <a:lumOff val="50000"/>
                </a:schemeClr>
              </a:solidFill>
              <a:latin typeface="Montserrat" pitchFamily="2" charset="77"/>
              <a:cs typeface="Montserrat Regular"/>
            </a:endParaRPr>
          </a:p>
          <a:p>
            <a:endParaRPr lang="nl-NL" sz="2133" dirty="0">
              <a:solidFill>
                <a:schemeClr val="tx1">
                  <a:lumMod val="50000"/>
                  <a:lumOff val="50000"/>
                </a:schemeClr>
              </a:solidFill>
              <a:latin typeface="Montserrat" pitchFamily="2" charset="77"/>
              <a:cs typeface="Montserrat Regular"/>
            </a:endParaRPr>
          </a:p>
          <a:p>
            <a:pPr marL="228594" indent="-228594">
              <a:buFont typeface="Arial" panose="020B0604020202020204" pitchFamily="34" charset="0"/>
              <a:buChar char="•"/>
            </a:pPr>
            <a:r>
              <a:rPr lang="nl-NL" sz="2133" dirty="0" err="1">
                <a:solidFill>
                  <a:schemeClr val="tx1">
                    <a:lumMod val="50000"/>
                    <a:lumOff val="50000"/>
                  </a:schemeClr>
                </a:solidFill>
                <a:latin typeface="Montserrat" pitchFamily="2" charset="77"/>
              </a:rPr>
              <a:t>Digibord</a:t>
            </a:r>
            <a:endParaRPr lang="nl-NL" sz="2133" dirty="0">
              <a:solidFill>
                <a:schemeClr val="tx1">
                  <a:lumMod val="50000"/>
                  <a:lumOff val="50000"/>
                </a:schemeClr>
              </a:solidFill>
              <a:latin typeface="Montserrat" pitchFamily="2" charset="77"/>
            </a:endParaRPr>
          </a:p>
          <a:p>
            <a:pPr marL="228594" indent="-228594">
              <a:buFont typeface="Arial" panose="020B0604020202020204" pitchFamily="34" charset="0"/>
              <a:buChar char="•"/>
            </a:pPr>
            <a:endParaRPr lang="nl-NL" sz="2133" dirty="0">
              <a:solidFill>
                <a:schemeClr val="tx1">
                  <a:lumMod val="50000"/>
                  <a:lumOff val="50000"/>
                </a:schemeClr>
              </a:solidFill>
              <a:latin typeface="Montserrat" pitchFamily="2" charset="77"/>
            </a:endParaRPr>
          </a:p>
          <a:p>
            <a:pPr marL="228594" indent="-228594">
              <a:buFont typeface="Arial" panose="020B0604020202020204" pitchFamily="34" charset="0"/>
              <a:buChar char="•"/>
            </a:pPr>
            <a:r>
              <a:rPr lang="nl-NL" sz="2133" dirty="0">
                <a:solidFill>
                  <a:schemeClr val="tx1">
                    <a:lumMod val="50000"/>
                    <a:lumOff val="50000"/>
                  </a:schemeClr>
                </a:solidFill>
                <a:latin typeface="Montserrat" pitchFamily="2" charset="77"/>
              </a:rPr>
              <a:t>Per leerling of duo: een laptop</a:t>
            </a:r>
          </a:p>
          <a:p>
            <a:pPr marL="228594" indent="-228594">
              <a:buFont typeface="Arial" panose="020B0604020202020204" pitchFamily="34" charset="0"/>
              <a:buChar char="•"/>
            </a:pPr>
            <a:endParaRPr lang="nl-NL" sz="2133" dirty="0">
              <a:solidFill>
                <a:schemeClr val="tx1">
                  <a:lumMod val="50000"/>
                  <a:lumOff val="50000"/>
                </a:schemeClr>
              </a:solidFill>
              <a:latin typeface="Montserrat" pitchFamily="2" charset="77"/>
            </a:endParaRPr>
          </a:p>
          <a:p>
            <a:pPr marL="228594" indent="-228594">
              <a:buFont typeface="Arial" panose="020B0604020202020204" pitchFamily="34" charset="0"/>
              <a:buChar char="•"/>
            </a:pPr>
            <a:r>
              <a:rPr lang="nl-NL" sz="2133" dirty="0">
                <a:solidFill>
                  <a:schemeClr val="tx1">
                    <a:lumMod val="50000"/>
                    <a:lumOff val="50000"/>
                  </a:schemeClr>
                </a:solidFill>
                <a:latin typeface="Montserrat" pitchFamily="2" charset="77"/>
              </a:rPr>
              <a:t>Per leerling: koptelefoon of oortjes en eventueel een splitter</a:t>
            </a:r>
          </a:p>
          <a:p>
            <a:pPr marL="228594" indent="-228594">
              <a:buFont typeface="Arial" panose="020B0604020202020204" pitchFamily="34" charset="0"/>
              <a:buChar char="•"/>
            </a:pPr>
            <a:endParaRPr lang="nl-NL" sz="2133" dirty="0">
              <a:solidFill>
                <a:schemeClr val="tx1">
                  <a:lumMod val="50000"/>
                  <a:lumOff val="50000"/>
                </a:schemeClr>
              </a:solidFill>
              <a:latin typeface="Montserrat" pitchFamily="2" charset="77"/>
            </a:endParaRPr>
          </a:p>
          <a:p>
            <a:br>
              <a:rPr lang="nl-NL" sz="1600" dirty="0">
                <a:solidFill>
                  <a:schemeClr val="tx1">
                    <a:lumMod val="50000"/>
                    <a:lumOff val="50000"/>
                  </a:schemeClr>
                </a:solidFill>
                <a:latin typeface="Montserrat" pitchFamily="2" charset="77"/>
              </a:rPr>
            </a:br>
            <a:br>
              <a:rPr lang="nl-NL" sz="1600" dirty="0">
                <a:solidFill>
                  <a:schemeClr val="tx1">
                    <a:lumMod val="50000"/>
                    <a:lumOff val="50000"/>
                  </a:schemeClr>
                </a:solidFill>
                <a:latin typeface="Montserrat" pitchFamily="2" charset="77"/>
              </a:rPr>
            </a:br>
            <a:endParaRPr lang="nl-NL" sz="1600" dirty="0">
              <a:solidFill>
                <a:schemeClr val="tx1">
                  <a:lumMod val="50000"/>
                  <a:lumOff val="50000"/>
                </a:schemeClr>
              </a:solidFill>
              <a:latin typeface="Montserrat" pitchFamily="2" charset="77"/>
              <a:cs typeface="Montserrat Regular"/>
            </a:endParaRPr>
          </a:p>
          <a:p>
            <a:endParaRPr lang="nl-NL" sz="1600" dirty="0">
              <a:solidFill>
                <a:schemeClr val="tx1">
                  <a:lumMod val="50000"/>
                  <a:lumOff val="50000"/>
                </a:schemeClr>
              </a:solidFill>
              <a:latin typeface="Montserrat" pitchFamily="2" charset="77"/>
              <a:cs typeface="Montserrat Regular"/>
            </a:endParaRPr>
          </a:p>
          <a:p>
            <a:endParaRPr lang="nl-NL" sz="1600" dirty="0">
              <a:solidFill>
                <a:schemeClr val="tx1">
                  <a:lumMod val="50000"/>
                  <a:lumOff val="50000"/>
                </a:schemeClr>
              </a:solidFill>
              <a:latin typeface="Montserrat Regular"/>
              <a:cs typeface="Montserrat Regular"/>
            </a:endParaRPr>
          </a:p>
        </p:txBody>
      </p:sp>
      <p:pic>
        <p:nvPicPr>
          <p:cNvPr id="11" name="Afbeelding 10" descr="FooterWetenschapMedia.png"/>
          <p:cNvPicPr>
            <a:picLocks noChangeAspect="1"/>
          </p:cNvPicPr>
          <p:nvPr/>
        </p:nvPicPr>
        <p:blipFill>
          <a:blip r:embed="rId4"/>
          <a:stretch>
            <a:fillRect/>
          </a:stretch>
        </p:blipFill>
        <p:spPr>
          <a:xfrm>
            <a:off x="0" y="6056405"/>
            <a:ext cx="12192000" cy="639519"/>
          </a:xfrm>
          <a:prstGeom prst="rect">
            <a:avLst/>
          </a:prstGeom>
        </p:spPr>
      </p:pic>
      <p:pic>
        <p:nvPicPr>
          <p:cNvPr id="16" name="Afbeelding 15" descr="WetenschapLoseOnderdelen80%.png"/>
          <p:cNvPicPr>
            <a:picLocks noChangeAspect="1"/>
          </p:cNvPicPr>
          <p:nvPr/>
        </p:nvPicPr>
        <p:blipFill>
          <a:blip r:embed="rId5">
            <a:alphaModFix amt="10000"/>
          </a:blip>
          <a:stretch>
            <a:fillRect/>
          </a:stretch>
        </p:blipFill>
        <p:spPr>
          <a:xfrm>
            <a:off x="6211432" y="3327399"/>
            <a:ext cx="4151768" cy="1965301"/>
          </a:xfrm>
          <a:prstGeom prst="rect">
            <a:avLst/>
          </a:prstGeom>
        </p:spPr>
      </p:pic>
      <p:pic>
        <p:nvPicPr>
          <p:cNvPr id="17" name="Afbeelding 16" descr="Logo80%WeteschapMedia.png"/>
          <p:cNvPicPr>
            <a:picLocks noChangeAspect="1"/>
          </p:cNvPicPr>
          <p:nvPr/>
        </p:nvPicPr>
        <p:blipFill>
          <a:blip r:embed="rId6">
            <a:alphaModFix amt="10000"/>
          </a:blip>
          <a:stretch>
            <a:fillRect/>
          </a:stretch>
        </p:blipFill>
        <p:spPr>
          <a:xfrm>
            <a:off x="9448800" y="482601"/>
            <a:ext cx="2336800" cy="1106159"/>
          </a:xfrm>
          <a:prstGeom prst="rect">
            <a:avLst/>
          </a:prstGeom>
        </p:spPr>
      </p:pic>
      <p:pic>
        <p:nvPicPr>
          <p:cNvPr id="2" name="Afbeelding 1" descr="WetenschapPictoUitvinding.png">
            <a:extLst>
              <a:ext uri="{FF2B5EF4-FFF2-40B4-BE49-F238E27FC236}">
                <a16:creationId xmlns:a16="http://schemas.microsoft.com/office/drawing/2014/main" id="{33A21620-48F1-292F-7B0D-104F29D28223}"/>
              </a:ext>
            </a:extLst>
          </p:cNvPr>
          <p:cNvPicPr>
            <a:picLocks noChangeAspect="1"/>
          </p:cNvPicPr>
          <p:nvPr/>
        </p:nvPicPr>
        <p:blipFill>
          <a:blip r:embed="rId7">
            <a:alphaModFix/>
          </a:blip>
          <a:stretch>
            <a:fillRect/>
          </a:stretch>
        </p:blipFill>
        <p:spPr>
          <a:xfrm>
            <a:off x="8839200" y="482600"/>
            <a:ext cx="406400" cy="406400"/>
          </a:xfrm>
          <a:prstGeom prst="rect">
            <a:avLst/>
          </a:prstGeom>
        </p:spPr>
      </p:pic>
      <p:pic>
        <p:nvPicPr>
          <p:cNvPr id="3" name="Afbeelding 2" descr="WetenschapPictoCommunicatie.png">
            <a:extLst>
              <a:ext uri="{FF2B5EF4-FFF2-40B4-BE49-F238E27FC236}">
                <a16:creationId xmlns:a16="http://schemas.microsoft.com/office/drawing/2014/main" id="{AE140B1D-44E6-2D27-4268-49D20F38A4A9}"/>
              </a:ext>
            </a:extLst>
          </p:cNvPr>
          <p:cNvPicPr>
            <a:picLocks noChangeAspect="1"/>
          </p:cNvPicPr>
          <p:nvPr/>
        </p:nvPicPr>
        <p:blipFill>
          <a:blip r:embed="rId8"/>
          <a:stretch>
            <a:fillRect/>
          </a:stretch>
        </p:blipFill>
        <p:spPr>
          <a:xfrm>
            <a:off x="8345424" y="482600"/>
            <a:ext cx="406400" cy="406400"/>
          </a:xfrm>
          <a:prstGeom prst="rect">
            <a:avLst/>
          </a:prstGeom>
        </p:spPr>
      </p:pic>
      <p:pic>
        <p:nvPicPr>
          <p:cNvPr id="4" name="Afbeelding 3" descr="WetenschapPictoExperiment.png">
            <a:extLst>
              <a:ext uri="{FF2B5EF4-FFF2-40B4-BE49-F238E27FC236}">
                <a16:creationId xmlns:a16="http://schemas.microsoft.com/office/drawing/2014/main" id="{0851E954-C611-73B2-CBC7-704A141759D2}"/>
              </a:ext>
            </a:extLst>
          </p:cNvPr>
          <p:cNvPicPr>
            <a:picLocks noChangeAspect="1"/>
          </p:cNvPicPr>
          <p:nvPr/>
        </p:nvPicPr>
        <p:blipFill>
          <a:blip r:embed="rId9"/>
          <a:stretch>
            <a:fillRect/>
          </a:stretch>
        </p:blipFill>
        <p:spPr>
          <a:xfrm>
            <a:off x="7823200" y="482600"/>
            <a:ext cx="406400" cy="406400"/>
          </a:xfrm>
          <a:prstGeom prst="rect">
            <a:avLst/>
          </a:prstGeom>
        </p:spPr>
      </p:pic>
      <p:pic>
        <p:nvPicPr>
          <p:cNvPr id="5" name="Afbeelding 4" descr="WetenschapPictoOnderzoek.png">
            <a:extLst>
              <a:ext uri="{FF2B5EF4-FFF2-40B4-BE49-F238E27FC236}">
                <a16:creationId xmlns:a16="http://schemas.microsoft.com/office/drawing/2014/main" id="{59D55701-4240-FA4E-9711-C22607391749}"/>
              </a:ext>
            </a:extLst>
          </p:cNvPr>
          <p:cNvPicPr>
            <a:picLocks noChangeAspect="1"/>
          </p:cNvPicPr>
          <p:nvPr/>
        </p:nvPicPr>
        <p:blipFill>
          <a:blip r:embed="rId10"/>
          <a:stretch>
            <a:fillRect/>
          </a:stretch>
        </p:blipFill>
        <p:spPr>
          <a:xfrm>
            <a:off x="7315200" y="482600"/>
            <a:ext cx="406400" cy="406400"/>
          </a:xfrm>
          <a:prstGeom prst="rect">
            <a:avLst/>
          </a:prstGeom>
        </p:spPr>
      </p:pic>
      <p:pic>
        <p:nvPicPr>
          <p:cNvPr id="6" name="Afbeelding 5" descr="WetenschapPictoConstructie.png">
            <a:extLst>
              <a:ext uri="{FF2B5EF4-FFF2-40B4-BE49-F238E27FC236}">
                <a16:creationId xmlns:a16="http://schemas.microsoft.com/office/drawing/2014/main" id="{E063A98A-E893-ED25-F06B-851D60220A1D}"/>
              </a:ext>
            </a:extLst>
          </p:cNvPr>
          <p:cNvPicPr>
            <a:picLocks noChangeAspect="1"/>
          </p:cNvPicPr>
          <p:nvPr/>
        </p:nvPicPr>
        <p:blipFill>
          <a:blip r:embed="rId11"/>
          <a:stretch>
            <a:fillRect/>
          </a:stretch>
        </p:blipFill>
        <p:spPr>
          <a:xfrm>
            <a:off x="6807200" y="482600"/>
            <a:ext cx="406400" cy="406400"/>
          </a:xfrm>
          <a:prstGeom prst="rect">
            <a:avLst/>
          </a:prstGeom>
        </p:spPr>
      </p:pic>
    </p:spTree>
    <p:extLst>
      <p:ext uri="{BB962C8B-B14F-4D97-AF65-F5344CB8AC3E}">
        <p14:creationId xmlns:p14="http://schemas.microsoft.com/office/powerpoint/2010/main" val="2199320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3ABCE2"/>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9" name="Afbeelding 8" descr="WetenschapLoseOnderdelen80%.png"/>
          <p:cNvPicPr>
            <a:picLocks noChangeAspect="1"/>
          </p:cNvPicPr>
          <p:nvPr/>
        </p:nvPicPr>
        <p:blipFill>
          <a:blip r:embed="rId4"/>
          <a:stretch>
            <a:fillRect/>
          </a:stretch>
        </p:blipFill>
        <p:spPr>
          <a:xfrm>
            <a:off x="6211432" y="3327399"/>
            <a:ext cx="4151768" cy="1965301"/>
          </a:xfrm>
          <a:prstGeom prst="rect">
            <a:avLst/>
          </a:prstGeom>
        </p:spPr>
      </p:pic>
      <p:pic>
        <p:nvPicPr>
          <p:cNvPr id="12" name="Afbeelding 11" descr="Logo80%WeteschapMedia.png"/>
          <p:cNvPicPr>
            <a:picLocks noChangeAspect="1"/>
          </p:cNvPicPr>
          <p:nvPr/>
        </p:nvPicPr>
        <p:blipFill>
          <a:blip r:embed="rId5"/>
          <a:stretch>
            <a:fillRect/>
          </a:stretch>
        </p:blipFill>
        <p:spPr>
          <a:xfrm>
            <a:off x="9448800" y="482601"/>
            <a:ext cx="2336800" cy="1106159"/>
          </a:xfrm>
          <a:prstGeom prst="rect">
            <a:avLst/>
          </a:prstGeom>
        </p:spPr>
      </p:pic>
      <p:pic>
        <p:nvPicPr>
          <p:cNvPr id="8" name="Afbeelding 7" descr="FooterWetenschapMedia.png"/>
          <p:cNvPicPr>
            <a:picLocks noChangeAspect="1"/>
          </p:cNvPicPr>
          <p:nvPr/>
        </p:nvPicPr>
        <p:blipFill>
          <a:blip r:embed="rId6"/>
          <a:stretch>
            <a:fillRect/>
          </a:stretch>
        </p:blipFill>
        <p:spPr>
          <a:xfrm>
            <a:off x="0" y="6056405"/>
            <a:ext cx="12192000" cy="639519"/>
          </a:xfrm>
          <a:prstGeom prst="rect">
            <a:avLst/>
          </a:prstGeom>
        </p:spPr>
      </p:pic>
      <p:pic>
        <p:nvPicPr>
          <p:cNvPr id="14" name="Afbeelding 13" descr="wetenschapWit.png"/>
          <p:cNvPicPr>
            <a:picLocks noChangeAspect="1"/>
          </p:cNvPicPr>
          <p:nvPr/>
        </p:nvPicPr>
        <p:blipFill>
          <a:blip r:embed="rId7"/>
          <a:stretch>
            <a:fillRect/>
          </a:stretch>
        </p:blipFill>
        <p:spPr>
          <a:xfrm>
            <a:off x="753986" y="583701"/>
            <a:ext cx="1074815" cy="2804551"/>
          </a:xfrm>
          <a:prstGeom prst="rect">
            <a:avLst/>
          </a:prstGeom>
        </p:spPr>
      </p:pic>
      <p:sp>
        <p:nvSpPr>
          <p:cNvPr id="2" name="Tekstvak 1">
            <a:extLst>
              <a:ext uri="{FF2B5EF4-FFF2-40B4-BE49-F238E27FC236}">
                <a16:creationId xmlns:a16="http://schemas.microsoft.com/office/drawing/2014/main" id="{065448DE-1C01-FD42-E197-6047856D4406}"/>
              </a:ext>
            </a:extLst>
          </p:cNvPr>
          <p:cNvSpPr txBox="1"/>
          <p:nvPr/>
        </p:nvSpPr>
        <p:spPr>
          <a:xfrm>
            <a:off x="2044485" y="958465"/>
            <a:ext cx="7507900" cy="3703578"/>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Loopstation</a:t>
            </a:r>
          </a:p>
          <a:p>
            <a:r>
              <a:rPr lang="nl-NL" sz="4000" baseline="30000" dirty="0">
                <a:solidFill>
                  <a:srgbClr val="FFFFFF"/>
                </a:solidFill>
                <a:latin typeface="Montserrat" pitchFamily="2" charset="77"/>
                <a:cs typeface="Montserrat Regular"/>
              </a:rPr>
              <a:t>Bespreek de video:</a:t>
            </a:r>
          </a:p>
          <a:p>
            <a:endParaRPr lang="nl-NL" sz="2200" b="0" i="0" u="none" strike="noStrike" dirty="0">
              <a:solidFill>
                <a:schemeClr val="bg1"/>
              </a:solidFill>
              <a:effectLst/>
              <a:latin typeface="Montserrat" pitchFamily="2" charset="77"/>
            </a:endParaRPr>
          </a:p>
          <a:p>
            <a:endParaRPr lang="nl-NL" sz="2200" dirty="0">
              <a:solidFill>
                <a:schemeClr val="bg1"/>
              </a:solidFill>
              <a:latin typeface="Montserrat" pitchFamily="2" charset="77"/>
            </a:endParaRPr>
          </a:p>
          <a:p>
            <a:endParaRPr lang="nl-NL" sz="2200" b="0" i="0" u="none" strike="noStrike" dirty="0">
              <a:solidFill>
                <a:schemeClr val="bg1"/>
              </a:solidFill>
              <a:effectLst/>
              <a:latin typeface="Montserrat" pitchFamily="2" charset="77"/>
            </a:endParaRPr>
          </a:p>
          <a:p>
            <a:endParaRPr lang="nl-NL" sz="2200" dirty="0">
              <a:solidFill>
                <a:schemeClr val="bg1"/>
              </a:solidFill>
              <a:latin typeface="Montserrat" pitchFamily="2" charset="77"/>
            </a:endParaRPr>
          </a:p>
          <a:p>
            <a:endParaRPr lang="nl-NL" sz="2200" b="0" i="0" u="none" strike="noStrike" dirty="0">
              <a:solidFill>
                <a:schemeClr val="bg1"/>
              </a:solidFill>
              <a:effectLst/>
              <a:latin typeface="Montserrat" pitchFamily="2" charset="77"/>
            </a:endParaRPr>
          </a:p>
          <a:p>
            <a:endParaRPr lang="nl-NL" sz="2200" dirty="0">
              <a:solidFill>
                <a:schemeClr val="bg1"/>
              </a:solidFill>
              <a:latin typeface="Montserrat" pitchFamily="2" charset="77"/>
            </a:endParaRPr>
          </a:p>
          <a:p>
            <a:r>
              <a:rPr lang="nl-NL" sz="2200" b="0" i="0" u="none" strike="noStrike" dirty="0">
                <a:solidFill>
                  <a:schemeClr val="bg1"/>
                </a:solidFill>
                <a:effectLst/>
                <a:latin typeface="Montserrat" pitchFamily="2" charset="77"/>
              </a:rPr>
              <a:t>Daarin zien jullie Tanya George, die een nummer van Billy </a:t>
            </a:r>
            <a:r>
              <a:rPr lang="nl-NL" sz="2200" b="0" i="0" u="none" strike="noStrike" dirty="0" err="1">
                <a:solidFill>
                  <a:schemeClr val="bg1"/>
                </a:solidFill>
                <a:effectLst/>
                <a:latin typeface="Montserrat" pitchFamily="2" charset="77"/>
              </a:rPr>
              <a:t>Eilish</a:t>
            </a:r>
            <a:r>
              <a:rPr lang="nl-NL" sz="2200" b="0" i="0" u="none" strike="noStrike" dirty="0">
                <a:solidFill>
                  <a:schemeClr val="bg1"/>
                </a:solidFill>
                <a:effectLst/>
                <a:latin typeface="Montserrat" pitchFamily="2" charset="77"/>
              </a:rPr>
              <a:t> op ​een loopstation nadoet. </a:t>
            </a:r>
            <a:endParaRPr lang="nl-NL" sz="2200" b="1" baseline="30000" dirty="0">
              <a:solidFill>
                <a:schemeClr val="bg1"/>
              </a:solidFill>
              <a:latin typeface="Montserrat" pitchFamily="2" charset="77"/>
              <a:cs typeface="Montserrat Regular"/>
            </a:endParaRPr>
          </a:p>
        </p:txBody>
      </p:sp>
      <p:sp>
        <p:nvSpPr>
          <p:cNvPr id="5" name="Rechthoek 3">
            <a:extLst>
              <a:ext uri="{FF2B5EF4-FFF2-40B4-BE49-F238E27FC236}">
                <a16:creationId xmlns:a16="http://schemas.microsoft.com/office/drawing/2014/main" id="{888CA54E-387D-0473-959E-16146B55757E}"/>
              </a:ext>
            </a:extLst>
          </p:cNvPr>
          <p:cNvSpPr/>
          <p:nvPr/>
        </p:nvSpPr>
        <p:spPr>
          <a:xfrm>
            <a:off x="6347160" y="583701"/>
            <a:ext cx="5438440" cy="3245349"/>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3" name="Online Media 2" descr="Billie Eilish - Bad Guy RC 505 loop station">
            <a:hlinkClick r:id="" action="ppaction://media"/>
            <a:extLst>
              <a:ext uri="{FF2B5EF4-FFF2-40B4-BE49-F238E27FC236}">
                <a16:creationId xmlns:a16="http://schemas.microsoft.com/office/drawing/2014/main" id="{8FA1B64A-DEDA-8AA4-4DF3-33F4778A0DC6}"/>
              </a:ext>
            </a:extLst>
          </p:cNvPr>
          <p:cNvPicPr>
            <a:picLocks noRot="1" noChangeAspect="1"/>
          </p:cNvPicPr>
          <p:nvPr>
            <a:videoFile r:link="rId1"/>
          </p:nvPr>
        </p:nvPicPr>
        <p:blipFill>
          <a:blip r:embed="rId8"/>
          <a:stretch>
            <a:fillRect/>
          </a:stretch>
        </p:blipFill>
        <p:spPr>
          <a:xfrm>
            <a:off x="6753560" y="901651"/>
            <a:ext cx="4700775" cy="2655937"/>
          </a:xfrm>
          <a:prstGeom prst="rect">
            <a:avLst/>
          </a:prstGeom>
        </p:spPr>
      </p:pic>
    </p:spTree>
    <p:extLst>
      <p:ext uri="{BB962C8B-B14F-4D97-AF65-F5344CB8AC3E}">
        <p14:creationId xmlns:p14="http://schemas.microsoft.com/office/powerpoint/2010/main" val="391051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3ABCE2"/>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9" name="Afbeelding 8" descr="WetenschapLoseOnderdelen80%.png"/>
          <p:cNvPicPr>
            <a:picLocks noChangeAspect="1"/>
          </p:cNvPicPr>
          <p:nvPr/>
        </p:nvPicPr>
        <p:blipFill>
          <a:blip r:embed="rId3"/>
          <a:stretch>
            <a:fillRect/>
          </a:stretch>
        </p:blipFill>
        <p:spPr>
          <a:xfrm>
            <a:off x="6211432" y="3327399"/>
            <a:ext cx="4151768" cy="1965301"/>
          </a:xfrm>
          <a:prstGeom prst="rect">
            <a:avLst/>
          </a:prstGeom>
        </p:spPr>
      </p:pic>
      <p:pic>
        <p:nvPicPr>
          <p:cNvPr id="12" name="Afbeelding 11" descr="Logo80%WeteschapMedia.png"/>
          <p:cNvPicPr>
            <a:picLocks noChangeAspect="1"/>
          </p:cNvPicPr>
          <p:nvPr/>
        </p:nvPicPr>
        <p:blipFill>
          <a:blip r:embed="rId4"/>
          <a:stretch>
            <a:fillRect/>
          </a:stretch>
        </p:blipFill>
        <p:spPr>
          <a:xfrm>
            <a:off x="9448800" y="482601"/>
            <a:ext cx="2336800" cy="1106159"/>
          </a:xfrm>
          <a:prstGeom prst="rect">
            <a:avLst/>
          </a:prstGeom>
        </p:spPr>
      </p:pic>
      <p:pic>
        <p:nvPicPr>
          <p:cNvPr id="8" name="Afbeelding 7" descr="FooterWetenschapMedia.png"/>
          <p:cNvPicPr>
            <a:picLocks noChangeAspect="1"/>
          </p:cNvPicPr>
          <p:nvPr/>
        </p:nvPicPr>
        <p:blipFill>
          <a:blip r:embed="rId5"/>
          <a:stretch>
            <a:fillRect/>
          </a:stretch>
        </p:blipFill>
        <p:spPr>
          <a:xfrm>
            <a:off x="0" y="6056405"/>
            <a:ext cx="12192000" cy="639519"/>
          </a:xfrm>
          <a:prstGeom prst="rect">
            <a:avLst/>
          </a:prstGeom>
        </p:spPr>
      </p:pic>
      <p:pic>
        <p:nvPicPr>
          <p:cNvPr id="14" name="Afbeelding 13" descr="wetenschapWit.png"/>
          <p:cNvPicPr>
            <a:picLocks noChangeAspect="1"/>
          </p:cNvPicPr>
          <p:nvPr/>
        </p:nvPicPr>
        <p:blipFill>
          <a:blip r:embed="rId6"/>
          <a:stretch>
            <a:fillRect/>
          </a:stretch>
        </p:blipFill>
        <p:spPr>
          <a:xfrm>
            <a:off x="753986" y="583701"/>
            <a:ext cx="1074815" cy="2804551"/>
          </a:xfrm>
          <a:prstGeom prst="rect">
            <a:avLst/>
          </a:prstGeom>
        </p:spPr>
      </p:pic>
      <p:sp>
        <p:nvSpPr>
          <p:cNvPr id="2" name="Tekstvak 1">
            <a:extLst>
              <a:ext uri="{FF2B5EF4-FFF2-40B4-BE49-F238E27FC236}">
                <a16:creationId xmlns:a16="http://schemas.microsoft.com/office/drawing/2014/main" id="{065448DE-1C01-FD42-E197-6047856D4406}"/>
              </a:ext>
            </a:extLst>
          </p:cNvPr>
          <p:cNvSpPr txBox="1"/>
          <p:nvPr/>
        </p:nvSpPr>
        <p:spPr>
          <a:xfrm>
            <a:off x="2044485" y="958465"/>
            <a:ext cx="7507900" cy="4821833"/>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Loopstation</a:t>
            </a:r>
          </a:p>
          <a:p>
            <a:r>
              <a:rPr lang="nl-NL" sz="4000" baseline="30000" dirty="0">
                <a:solidFill>
                  <a:srgbClr val="FFFFFF"/>
                </a:solidFill>
                <a:latin typeface="Montserrat" pitchFamily="2" charset="77"/>
                <a:cs typeface="Montserrat Regular"/>
              </a:rPr>
              <a:t>(10 minuten)</a:t>
            </a:r>
          </a:p>
          <a:p>
            <a:r>
              <a:rPr lang="nl-NL" sz="4000" baseline="30000" dirty="0">
                <a:solidFill>
                  <a:srgbClr val="FFFFFF"/>
                </a:solidFill>
                <a:latin typeface="Montserrat" pitchFamily="2" charset="77"/>
                <a:cs typeface="Montserrat Regular"/>
              </a:rPr>
              <a:t>Vraag de klas:</a:t>
            </a:r>
          </a:p>
          <a:p>
            <a:endParaRPr lang="nl-NL" sz="2200" dirty="0">
              <a:solidFill>
                <a:schemeClr val="bg1"/>
              </a:solidFill>
              <a:latin typeface="Montserrat" pitchFamily="2" charset="77"/>
            </a:endParaRPr>
          </a:p>
          <a:p>
            <a:pPr marL="342900" indent="-342900" algn="l" rtl="0" fontAlgn="base">
              <a:buFont typeface="Arial" panose="020B0604020202020204" pitchFamily="34" charset="0"/>
              <a:buChar char="•"/>
            </a:pPr>
            <a:r>
              <a:rPr lang="nl-NL" sz="2200" b="0" i="0" u="none" strike="noStrike" dirty="0">
                <a:solidFill>
                  <a:schemeClr val="bg1"/>
                </a:solidFill>
                <a:effectLst/>
                <a:latin typeface="Montserrat" pitchFamily="2" charset="77"/>
              </a:rPr>
              <a:t>Wat zagen en hoorden jullie? </a:t>
            </a:r>
            <a:r>
              <a:rPr lang="en-US" sz="2200" b="0" i="0" u="none" strike="noStrike" dirty="0">
                <a:solidFill>
                  <a:schemeClr val="bg1"/>
                </a:solidFill>
                <a:effectLst/>
                <a:latin typeface="Montserrat" pitchFamily="2" charset="77"/>
              </a:rPr>
              <a:t>​</a:t>
            </a:r>
          </a:p>
          <a:p>
            <a:pPr marL="342900" indent="-342900" algn="l" rtl="0" fontAlgn="base">
              <a:buFont typeface="Arial" panose="020B0604020202020204" pitchFamily="34" charset="0"/>
              <a:buChar char="•"/>
            </a:pPr>
            <a:endParaRPr lang="en-US" sz="2200" b="0" i="0" u="none" strike="noStrike" dirty="0">
              <a:solidFill>
                <a:schemeClr val="bg1"/>
              </a:solidFill>
              <a:effectLst/>
              <a:latin typeface="Montserrat" pitchFamily="2" charset="77"/>
            </a:endParaRPr>
          </a:p>
          <a:p>
            <a:pPr marL="342900" indent="-342900" algn="l" rtl="0" fontAlgn="base">
              <a:buFont typeface="Arial" panose="020B0604020202020204" pitchFamily="34" charset="0"/>
              <a:buChar char="•"/>
            </a:pPr>
            <a:r>
              <a:rPr lang="nl-NL" sz="2200" b="0" i="0" u="none" strike="noStrike" dirty="0">
                <a:solidFill>
                  <a:schemeClr val="bg1"/>
                </a:solidFill>
                <a:effectLst/>
                <a:latin typeface="Montserrat" pitchFamily="2" charset="77"/>
              </a:rPr>
              <a:t>Wat heeft de zangeres bedacht? ​</a:t>
            </a:r>
          </a:p>
          <a:p>
            <a:pPr marL="342900" indent="-342900" algn="l" rtl="0" fontAlgn="base">
              <a:buFont typeface="Arial" panose="020B0604020202020204" pitchFamily="34" charset="0"/>
              <a:buChar char="•"/>
            </a:pPr>
            <a:endParaRPr lang="nl-NL" sz="2200" b="0" i="0" u="none" strike="noStrike" dirty="0">
              <a:solidFill>
                <a:schemeClr val="bg1"/>
              </a:solidFill>
              <a:effectLst/>
              <a:latin typeface="Montserrat" pitchFamily="2" charset="77"/>
            </a:endParaRPr>
          </a:p>
          <a:p>
            <a:pPr marL="342900" indent="-342900" algn="l" rtl="0" fontAlgn="base">
              <a:buFont typeface="Arial" panose="020B0604020202020204" pitchFamily="34" charset="0"/>
              <a:buChar char="•"/>
            </a:pPr>
            <a:r>
              <a:rPr lang="nl-NL" sz="2200" b="0" i="0" u="none" strike="noStrike" dirty="0">
                <a:solidFill>
                  <a:schemeClr val="bg1"/>
                </a:solidFill>
                <a:effectLst/>
                <a:latin typeface="Montserrat" pitchFamily="2" charset="77"/>
              </a:rPr>
              <a:t>Is het beter/mooier als alle muziek live is? </a:t>
            </a:r>
          </a:p>
          <a:p>
            <a:pPr algn="l" rtl="0" fontAlgn="base"/>
            <a:endParaRPr lang="en-US" sz="2200" b="0" i="0" u="none" strike="noStrike" dirty="0">
              <a:solidFill>
                <a:schemeClr val="bg1"/>
              </a:solidFill>
              <a:effectLst/>
              <a:latin typeface="Montserrat" pitchFamily="2" charset="77"/>
            </a:endParaRPr>
          </a:p>
          <a:p>
            <a:pPr marL="342900" indent="-342900" algn="l" rtl="0" fontAlgn="base">
              <a:buFont typeface="Arial" panose="020B0604020202020204" pitchFamily="34" charset="0"/>
              <a:buChar char="•"/>
            </a:pPr>
            <a:r>
              <a:rPr lang="nl-NL" sz="2200" b="0" i="0" u="none" strike="noStrike" dirty="0">
                <a:solidFill>
                  <a:schemeClr val="bg1"/>
                </a:solidFill>
                <a:effectLst/>
                <a:latin typeface="Montserrat" pitchFamily="2" charset="77"/>
              </a:rPr>
              <a:t>Wat doet de zangeres zelf, en wat doet het apparaat? </a:t>
            </a:r>
            <a:r>
              <a:rPr lang="en-US" sz="2200" b="0" i="0" u="none" strike="noStrike" dirty="0">
                <a:solidFill>
                  <a:schemeClr val="bg1"/>
                </a:solidFill>
                <a:effectLst/>
                <a:latin typeface="Montserrat" pitchFamily="2" charset="77"/>
              </a:rPr>
              <a:t>​</a:t>
            </a:r>
            <a:br>
              <a:rPr lang="en-US" sz="2400" b="0" i="0" u="none" strike="noStrike" dirty="0">
                <a:solidFill>
                  <a:srgbClr val="000000"/>
                </a:solidFill>
                <a:effectLst/>
                <a:latin typeface="Calibri" panose="020F0502020204030204" pitchFamily="34" charset="0"/>
              </a:rPr>
            </a:br>
            <a:r>
              <a:rPr lang="en-US" sz="2400" b="0" i="0" u="none" strike="noStrike" dirty="0">
                <a:solidFill>
                  <a:srgbClr val="000000"/>
                </a:solidFill>
                <a:effectLst/>
                <a:latin typeface="Calibri" panose="020F0502020204030204" pitchFamily="34" charset="0"/>
              </a:rPr>
              <a:t>​</a:t>
            </a:r>
            <a:endParaRPr lang="en-US" sz="2400" b="0" i="0" u="none" strike="noStrike" dirty="0">
              <a:solidFill>
                <a:srgbClr val="000000"/>
              </a:solidFill>
              <a:effectLst/>
              <a:latin typeface="Arial" panose="020B0604020202020204" pitchFamily="34" charset="0"/>
            </a:endParaRPr>
          </a:p>
        </p:txBody>
      </p:sp>
      <p:sp>
        <p:nvSpPr>
          <p:cNvPr id="6" name="Rechthoek 3">
            <a:extLst>
              <a:ext uri="{FF2B5EF4-FFF2-40B4-BE49-F238E27FC236}">
                <a16:creationId xmlns:a16="http://schemas.microsoft.com/office/drawing/2014/main" id="{3A67C49D-FF12-F092-48CB-A103C65E2A20}"/>
              </a:ext>
            </a:extLst>
          </p:cNvPr>
          <p:cNvSpPr/>
          <p:nvPr/>
        </p:nvSpPr>
        <p:spPr>
          <a:xfrm>
            <a:off x="7158424" y="304482"/>
            <a:ext cx="4821782" cy="2523768"/>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4" name="TextBox 3">
            <a:extLst>
              <a:ext uri="{FF2B5EF4-FFF2-40B4-BE49-F238E27FC236}">
                <a16:creationId xmlns:a16="http://schemas.microsoft.com/office/drawing/2014/main" id="{19C2C566-0A66-D24B-E35D-0E2AC7E0A2AD}"/>
              </a:ext>
            </a:extLst>
          </p:cNvPr>
          <p:cNvSpPr txBox="1"/>
          <p:nvPr/>
        </p:nvSpPr>
        <p:spPr>
          <a:xfrm>
            <a:off x="7374108" y="482601"/>
            <a:ext cx="4839517" cy="2523768"/>
          </a:xfrm>
          <a:prstGeom prst="rect">
            <a:avLst/>
          </a:prstGeom>
          <a:noFill/>
        </p:spPr>
        <p:txBody>
          <a:bodyPr wrap="square" rtlCol="0">
            <a:spAutoFit/>
          </a:bodyPr>
          <a:lstStyle/>
          <a:p>
            <a:r>
              <a:rPr lang="nl-NL" sz="2000" dirty="0">
                <a:solidFill>
                  <a:schemeClr val="bg1"/>
                </a:solidFill>
                <a:latin typeface="Montserrat" pitchFamily="2" charset="77"/>
              </a:rPr>
              <a:t>J</a:t>
            </a:r>
            <a:r>
              <a:rPr lang="nl-NL" sz="2000" i="0" u="none" strike="noStrike" dirty="0">
                <a:solidFill>
                  <a:schemeClr val="bg1"/>
                </a:solidFill>
                <a:effectLst/>
                <a:latin typeface="Montserrat" pitchFamily="2" charset="77"/>
              </a:rPr>
              <a:t>ullie gaan tijdens deze lessen zelf </a:t>
            </a:r>
            <a:r>
              <a:rPr lang="nl-NL" sz="2000" i="1" u="none" strike="noStrike" dirty="0">
                <a:solidFill>
                  <a:schemeClr val="bg1"/>
                </a:solidFill>
                <a:effectLst/>
                <a:latin typeface="Montserrat" pitchFamily="2" charset="77"/>
              </a:rPr>
              <a:t>loops </a:t>
            </a:r>
            <a:r>
              <a:rPr lang="nl-NL" sz="2000" i="0" u="none" strike="noStrike" dirty="0">
                <a:solidFill>
                  <a:schemeClr val="bg1"/>
                </a:solidFill>
                <a:effectLst/>
                <a:latin typeface="Montserrat" pitchFamily="2" charset="77"/>
              </a:rPr>
              <a:t>maken. ​</a:t>
            </a:r>
            <a:br>
              <a:rPr lang="nl-NL" sz="2000" i="0" u="none" strike="noStrike" dirty="0">
                <a:solidFill>
                  <a:schemeClr val="bg1"/>
                </a:solidFill>
                <a:effectLst/>
                <a:latin typeface="Montserrat" pitchFamily="2" charset="77"/>
              </a:rPr>
            </a:br>
            <a:r>
              <a:rPr lang="nl-NL" sz="2000" i="0" u="none" strike="noStrike" dirty="0">
                <a:solidFill>
                  <a:schemeClr val="bg1"/>
                </a:solidFill>
                <a:effectLst/>
                <a:latin typeface="Montserrat" pitchFamily="2" charset="77"/>
              </a:rPr>
              <a:t>Jullie gaan </a:t>
            </a:r>
            <a:r>
              <a:rPr lang="nl-NL" sz="2000" b="0" i="0" u="none" strike="noStrike" dirty="0">
                <a:solidFill>
                  <a:schemeClr val="bg1"/>
                </a:solidFill>
                <a:effectLst/>
                <a:latin typeface="Montserrat" pitchFamily="2" charset="77"/>
              </a:rPr>
              <a:t>onderzoeken wat voor geluiden je kan maken met computers, en hoe je daar uiteindelijk samen een muziekstuk van kunt maken. </a:t>
            </a:r>
            <a:r>
              <a:rPr lang="nl-NL" b="0" i="0" u="none" strike="noStrike" dirty="0">
                <a:effectLst/>
                <a:latin typeface="Calibri" panose="020F0502020204030204" pitchFamily="34" charset="0"/>
              </a:rPr>
              <a:t>​</a:t>
            </a:r>
            <a:br>
              <a:rPr lang="nl-NL" b="0" i="0" u="none" strike="noStrike" dirty="0">
                <a:effectLst/>
                <a:latin typeface="Calibri" panose="020F0502020204030204" pitchFamily="34" charset="0"/>
              </a:rPr>
            </a:br>
            <a:endParaRPr lang="en-NL" dirty="0"/>
          </a:p>
        </p:txBody>
      </p:sp>
      <p:sp>
        <p:nvSpPr>
          <p:cNvPr id="7" name="Rechthoek 3">
            <a:extLst>
              <a:ext uri="{FF2B5EF4-FFF2-40B4-BE49-F238E27FC236}">
                <a16:creationId xmlns:a16="http://schemas.microsoft.com/office/drawing/2014/main" id="{319BF738-D4FD-A382-6D37-62315E7B8C3D}"/>
              </a:ext>
            </a:extLst>
          </p:cNvPr>
          <p:cNvSpPr/>
          <p:nvPr/>
        </p:nvSpPr>
        <p:spPr>
          <a:xfrm>
            <a:off x="9417574" y="3552832"/>
            <a:ext cx="2098422" cy="1965300"/>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0" name="TextBox 9">
            <a:extLst>
              <a:ext uri="{FF2B5EF4-FFF2-40B4-BE49-F238E27FC236}">
                <a16:creationId xmlns:a16="http://schemas.microsoft.com/office/drawing/2014/main" id="{3223DC8B-2164-60FD-C183-55CA6F4631E1}"/>
              </a:ext>
            </a:extLst>
          </p:cNvPr>
          <p:cNvSpPr txBox="1"/>
          <p:nvPr/>
        </p:nvSpPr>
        <p:spPr>
          <a:xfrm>
            <a:off x="9417574" y="3658319"/>
            <a:ext cx="2098422" cy="1754326"/>
          </a:xfrm>
          <a:prstGeom prst="rect">
            <a:avLst/>
          </a:prstGeom>
          <a:noFill/>
        </p:spPr>
        <p:txBody>
          <a:bodyPr wrap="square" rtlCol="0">
            <a:spAutoFit/>
          </a:bodyPr>
          <a:lstStyle/>
          <a:p>
            <a:pPr marL="285750" indent="-285750">
              <a:buFont typeface="Arial" panose="020B0604020202020204" pitchFamily="34" charset="0"/>
              <a:buChar char="•"/>
            </a:pPr>
            <a:r>
              <a:rPr lang="nl-NL" sz="1200" b="0" i="1" u="none" strike="noStrike" dirty="0">
                <a:solidFill>
                  <a:schemeClr val="bg1"/>
                </a:solidFill>
                <a:effectLst/>
                <a:latin typeface="Montserrat" pitchFamily="2" charset="77"/>
              </a:rPr>
              <a:t>Extra info voor leerkracht: de zangeres werkt met een loop station. Dit gaan jullie niet gebruiken. Jullie gaan zelf loops  maken in scratch.  </a:t>
            </a:r>
            <a:r>
              <a:rPr lang="nl-NL" sz="1200" b="0" i="0" u="none" strike="noStrike" dirty="0">
                <a:solidFill>
                  <a:schemeClr val="bg1"/>
                </a:solidFill>
                <a:effectLst/>
                <a:latin typeface="Montserrat" pitchFamily="2" charset="77"/>
              </a:rPr>
              <a:t>​</a:t>
            </a:r>
            <a:endParaRPr lang="en-NL" sz="1200" dirty="0">
              <a:solidFill>
                <a:schemeClr val="bg1"/>
              </a:solidFill>
              <a:latin typeface="Montserrat" pitchFamily="2" charset="77"/>
            </a:endParaRPr>
          </a:p>
        </p:txBody>
      </p:sp>
    </p:spTree>
    <p:extLst>
      <p:ext uri="{BB962C8B-B14F-4D97-AF65-F5344CB8AC3E}">
        <p14:creationId xmlns:p14="http://schemas.microsoft.com/office/powerpoint/2010/main" val="1109055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3ABCE2"/>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9" name="Afbeelding 8" descr="WetenschapLoseOnderdelen80%.png"/>
          <p:cNvPicPr>
            <a:picLocks noChangeAspect="1"/>
          </p:cNvPicPr>
          <p:nvPr/>
        </p:nvPicPr>
        <p:blipFill>
          <a:blip r:embed="rId3"/>
          <a:stretch>
            <a:fillRect/>
          </a:stretch>
        </p:blipFill>
        <p:spPr>
          <a:xfrm>
            <a:off x="6211432" y="3327399"/>
            <a:ext cx="4151768" cy="1965301"/>
          </a:xfrm>
          <a:prstGeom prst="rect">
            <a:avLst/>
          </a:prstGeom>
        </p:spPr>
      </p:pic>
      <p:pic>
        <p:nvPicPr>
          <p:cNvPr id="12" name="Afbeelding 11" descr="Logo80%WeteschapMedia.png"/>
          <p:cNvPicPr>
            <a:picLocks noChangeAspect="1"/>
          </p:cNvPicPr>
          <p:nvPr/>
        </p:nvPicPr>
        <p:blipFill>
          <a:blip r:embed="rId4"/>
          <a:stretch>
            <a:fillRect/>
          </a:stretch>
        </p:blipFill>
        <p:spPr>
          <a:xfrm>
            <a:off x="9448800" y="482601"/>
            <a:ext cx="2336800" cy="1106159"/>
          </a:xfrm>
          <a:prstGeom prst="rect">
            <a:avLst/>
          </a:prstGeom>
        </p:spPr>
      </p:pic>
      <p:pic>
        <p:nvPicPr>
          <p:cNvPr id="8" name="Afbeelding 7" descr="FooterWetenschapMedia.png"/>
          <p:cNvPicPr>
            <a:picLocks noChangeAspect="1"/>
          </p:cNvPicPr>
          <p:nvPr/>
        </p:nvPicPr>
        <p:blipFill>
          <a:blip r:embed="rId5"/>
          <a:stretch>
            <a:fillRect/>
          </a:stretch>
        </p:blipFill>
        <p:spPr>
          <a:xfrm>
            <a:off x="0" y="6056405"/>
            <a:ext cx="12192000" cy="639519"/>
          </a:xfrm>
          <a:prstGeom prst="rect">
            <a:avLst/>
          </a:prstGeom>
        </p:spPr>
      </p:pic>
      <p:pic>
        <p:nvPicPr>
          <p:cNvPr id="14" name="Afbeelding 13" descr="wetenschapWit.png"/>
          <p:cNvPicPr>
            <a:picLocks noChangeAspect="1"/>
          </p:cNvPicPr>
          <p:nvPr/>
        </p:nvPicPr>
        <p:blipFill>
          <a:blip r:embed="rId6"/>
          <a:stretch>
            <a:fillRect/>
          </a:stretch>
        </p:blipFill>
        <p:spPr>
          <a:xfrm>
            <a:off x="753986" y="583701"/>
            <a:ext cx="1074815" cy="2804551"/>
          </a:xfrm>
          <a:prstGeom prst="rect">
            <a:avLst/>
          </a:prstGeom>
        </p:spPr>
      </p:pic>
      <p:sp>
        <p:nvSpPr>
          <p:cNvPr id="2" name="Tekstvak 1">
            <a:extLst>
              <a:ext uri="{FF2B5EF4-FFF2-40B4-BE49-F238E27FC236}">
                <a16:creationId xmlns:a16="http://schemas.microsoft.com/office/drawing/2014/main" id="{065448DE-1C01-FD42-E197-6047856D4406}"/>
              </a:ext>
            </a:extLst>
          </p:cNvPr>
          <p:cNvSpPr txBox="1"/>
          <p:nvPr/>
        </p:nvSpPr>
        <p:spPr>
          <a:xfrm>
            <a:off x="2044485" y="-468458"/>
            <a:ext cx="10328491" cy="4165243"/>
          </a:xfrm>
          <a:prstGeom prst="rect">
            <a:avLst/>
          </a:prstGeom>
          <a:noFill/>
        </p:spPr>
        <p:txBody>
          <a:bodyPr wrap="square" numCol="2" rtlCol="0">
            <a:spAutoFit/>
          </a:bodyPr>
          <a:lstStyle/>
          <a:p>
            <a:endParaRPr lang="nl-NL" sz="4800" b="1" baseline="30000" dirty="0">
              <a:solidFill>
                <a:srgbClr val="FFFFFF"/>
              </a:solidFill>
              <a:latin typeface="Montserrat" pitchFamily="2" charset="77"/>
              <a:cs typeface="Montserrat Regular"/>
            </a:endParaRPr>
          </a:p>
          <a:p>
            <a:endParaRPr lang="nl-NL" sz="4800" b="1" baseline="30000" dirty="0">
              <a:solidFill>
                <a:srgbClr val="FFFFFF"/>
              </a:solidFill>
              <a:latin typeface="Montserrat" pitchFamily="2" charset="77"/>
              <a:cs typeface="Montserrat Regular"/>
            </a:endParaRPr>
          </a:p>
          <a:p>
            <a:r>
              <a:rPr lang="nl-NL" sz="4800" b="1" baseline="30000" dirty="0">
                <a:solidFill>
                  <a:srgbClr val="FFFFFF"/>
                </a:solidFill>
                <a:latin typeface="Montserrat" pitchFamily="2" charset="77"/>
                <a:cs typeface="Montserrat Regular"/>
              </a:rPr>
              <a:t>Wat is een loop en wat is een loopstation?</a:t>
            </a:r>
          </a:p>
          <a:p>
            <a:r>
              <a:rPr lang="nl-NL" sz="4000" baseline="30000" dirty="0">
                <a:solidFill>
                  <a:srgbClr val="FFFFFF"/>
                </a:solidFill>
                <a:latin typeface="Montserrat" pitchFamily="2" charset="77"/>
                <a:cs typeface="Montserrat Regular"/>
              </a:rPr>
              <a:t>(5 minuten)</a:t>
            </a:r>
          </a:p>
          <a:p>
            <a:pPr algn="l" rtl="0" fontAlgn="base"/>
            <a:endParaRPr lang="nl-NL" sz="2200" dirty="0">
              <a:solidFill>
                <a:schemeClr val="bg1"/>
              </a:solidFill>
              <a:latin typeface="Montserrat" pitchFamily="2" charset="77"/>
            </a:endParaRPr>
          </a:p>
          <a:p>
            <a:pPr fontAlgn="base"/>
            <a:endParaRPr lang="nl-NL" sz="2200" b="0" i="0" u="none" strike="noStrike" dirty="0">
              <a:solidFill>
                <a:schemeClr val="bg1"/>
              </a:solidFill>
              <a:effectLst/>
              <a:latin typeface="Montserrat" pitchFamily="2" charset="77"/>
            </a:endParaRPr>
          </a:p>
          <a:p>
            <a:pPr fontAlgn="base"/>
            <a:endParaRPr lang="nl-NL" sz="2200" dirty="0">
              <a:solidFill>
                <a:schemeClr val="bg1"/>
              </a:solidFill>
              <a:latin typeface="Montserrat" pitchFamily="2" charset="77"/>
            </a:endParaRPr>
          </a:p>
          <a:p>
            <a:pPr fontAlgn="base"/>
            <a:br>
              <a:rPr lang="en-US" sz="2200" b="0" i="0" u="none" strike="noStrike" dirty="0">
                <a:solidFill>
                  <a:srgbClr val="000000"/>
                </a:solidFill>
                <a:effectLst/>
                <a:latin typeface="Calibri" panose="020F0502020204030204" pitchFamily="34" charset="0"/>
              </a:rPr>
            </a:br>
            <a:r>
              <a:rPr lang="en-US" sz="2200" b="0" i="0" u="none" strike="noStrike" dirty="0">
                <a:solidFill>
                  <a:srgbClr val="000000"/>
                </a:solidFill>
                <a:effectLst/>
                <a:latin typeface="Calibri" panose="020F0502020204030204" pitchFamily="34" charset="0"/>
              </a:rPr>
              <a:t>​</a:t>
            </a:r>
            <a:endParaRPr lang="en-US" sz="2200" b="0" i="0" u="none" strike="noStrike" dirty="0">
              <a:solidFill>
                <a:srgbClr val="000000"/>
              </a:solidFill>
              <a:effectLst/>
              <a:latin typeface="Arial" panose="020B0604020202020204" pitchFamily="34" charset="0"/>
            </a:endParaRPr>
          </a:p>
        </p:txBody>
      </p:sp>
      <p:sp>
        <p:nvSpPr>
          <p:cNvPr id="10" name="Tekstvak 9">
            <a:extLst>
              <a:ext uri="{FF2B5EF4-FFF2-40B4-BE49-F238E27FC236}">
                <a16:creationId xmlns:a16="http://schemas.microsoft.com/office/drawing/2014/main" id="{BAAAED7F-7770-BF47-7AD0-813B5A518F5F}"/>
              </a:ext>
            </a:extLst>
          </p:cNvPr>
          <p:cNvSpPr txBox="1"/>
          <p:nvPr/>
        </p:nvSpPr>
        <p:spPr>
          <a:xfrm>
            <a:off x="2252133" y="1937829"/>
            <a:ext cx="9533467" cy="2585323"/>
          </a:xfrm>
          <a:prstGeom prst="rect">
            <a:avLst/>
          </a:prstGeom>
          <a:noFill/>
        </p:spPr>
        <p:txBody>
          <a:bodyPr wrap="square" rtlCol="0">
            <a:spAutoFit/>
          </a:bodyPr>
          <a:lstStyle/>
          <a:p>
            <a:r>
              <a:rPr lang="nl-NL" sz="2400" b="0" i="0" u="none" strike="noStrike" dirty="0">
                <a:solidFill>
                  <a:schemeClr val="bg1"/>
                </a:solidFill>
                <a:effectLst/>
                <a:latin typeface="Montserrat" pitchFamily="2" charset="77"/>
              </a:rPr>
              <a:t>Een ‘loop’ is een herhaling van een stukje muziek. Bijvoorbeeld een drum- of gitaarpartij, maar je kunt ook zangpartijen ‘</a:t>
            </a:r>
            <a:r>
              <a:rPr lang="nl-NL" sz="2400" b="0" i="0" u="none" strike="noStrike" dirty="0" err="1">
                <a:solidFill>
                  <a:schemeClr val="bg1"/>
                </a:solidFill>
                <a:effectLst/>
                <a:latin typeface="Montserrat" pitchFamily="2" charset="77"/>
              </a:rPr>
              <a:t>loopen</a:t>
            </a:r>
            <a:r>
              <a:rPr lang="nl-NL" sz="2400" b="0" i="0" u="none" strike="noStrike" dirty="0">
                <a:solidFill>
                  <a:schemeClr val="bg1"/>
                </a:solidFill>
                <a:effectLst/>
                <a:latin typeface="Montserrat" pitchFamily="2" charset="77"/>
              </a:rPr>
              <a:t>’. Je kan hiervoor gebruik maken van een loopstation. Met een loopstation kun je de muziek niet alleen herhalen, maar kun je ook eindeloos nieuwe opnames er bovenop stapelen, genaamd ‘</a:t>
            </a:r>
            <a:r>
              <a:rPr lang="nl-NL" sz="2400" b="0" i="0" u="none" strike="noStrike" dirty="0" err="1">
                <a:solidFill>
                  <a:schemeClr val="bg1"/>
                </a:solidFill>
                <a:effectLst/>
                <a:latin typeface="Montserrat" pitchFamily="2" charset="77"/>
              </a:rPr>
              <a:t>overdubs</a:t>
            </a:r>
            <a:r>
              <a:rPr lang="nl-NL" sz="2400" b="0" i="0" u="none" strike="noStrike" dirty="0">
                <a:solidFill>
                  <a:schemeClr val="bg1"/>
                </a:solidFill>
                <a:effectLst/>
                <a:latin typeface="Montserrat" pitchFamily="2" charset="77"/>
              </a:rPr>
              <a:t>’.</a:t>
            </a:r>
            <a:r>
              <a:rPr lang="en-US" sz="2400" b="0" i="0" u="none" strike="noStrike" dirty="0">
                <a:solidFill>
                  <a:schemeClr val="bg1"/>
                </a:solidFill>
                <a:effectLst/>
                <a:latin typeface="Montserrat" pitchFamily="2" charset="77"/>
              </a:rPr>
              <a:t>​</a:t>
            </a:r>
          </a:p>
          <a:p>
            <a:endParaRPr lang="nl-NL" dirty="0"/>
          </a:p>
        </p:txBody>
      </p:sp>
    </p:spTree>
    <p:extLst>
      <p:ext uri="{BB962C8B-B14F-4D97-AF65-F5344CB8AC3E}">
        <p14:creationId xmlns:p14="http://schemas.microsoft.com/office/powerpoint/2010/main" val="2522670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3ABCE2"/>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9" name="Afbeelding 8" descr="WetenschapLoseOnderdelen80%.png"/>
          <p:cNvPicPr>
            <a:picLocks noChangeAspect="1"/>
          </p:cNvPicPr>
          <p:nvPr/>
        </p:nvPicPr>
        <p:blipFill>
          <a:blip r:embed="rId3"/>
          <a:stretch>
            <a:fillRect/>
          </a:stretch>
        </p:blipFill>
        <p:spPr>
          <a:xfrm>
            <a:off x="6211432" y="3327399"/>
            <a:ext cx="4151768" cy="1965301"/>
          </a:xfrm>
          <a:prstGeom prst="rect">
            <a:avLst/>
          </a:prstGeom>
        </p:spPr>
      </p:pic>
      <p:pic>
        <p:nvPicPr>
          <p:cNvPr id="12" name="Afbeelding 11" descr="Logo80%WeteschapMedia.png"/>
          <p:cNvPicPr>
            <a:picLocks noChangeAspect="1"/>
          </p:cNvPicPr>
          <p:nvPr/>
        </p:nvPicPr>
        <p:blipFill>
          <a:blip r:embed="rId4"/>
          <a:stretch>
            <a:fillRect/>
          </a:stretch>
        </p:blipFill>
        <p:spPr>
          <a:xfrm>
            <a:off x="9448800" y="482601"/>
            <a:ext cx="2336800" cy="1106159"/>
          </a:xfrm>
          <a:prstGeom prst="rect">
            <a:avLst/>
          </a:prstGeom>
        </p:spPr>
      </p:pic>
      <p:pic>
        <p:nvPicPr>
          <p:cNvPr id="8" name="Afbeelding 7" descr="FooterWetenschapMedia.png"/>
          <p:cNvPicPr>
            <a:picLocks noChangeAspect="1"/>
          </p:cNvPicPr>
          <p:nvPr/>
        </p:nvPicPr>
        <p:blipFill>
          <a:blip r:embed="rId5"/>
          <a:stretch>
            <a:fillRect/>
          </a:stretch>
        </p:blipFill>
        <p:spPr>
          <a:xfrm>
            <a:off x="0" y="6056405"/>
            <a:ext cx="12192000" cy="639519"/>
          </a:xfrm>
          <a:prstGeom prst="rect">
            <a:avLst/>
          </a:prstGeom>
        </p:spPr>
      </p:pic>
      <p:pic>
        <p:nvPicPr>
          <p:cNvPr id="14" name="Afbeelding 13" descr="wetenschapWit.png"/>
          <p:cNvPicPr>
            <a:picLocks noChangeAspect="1"/>
          </p:cNvPicPr>
          <p:nvPr/>
        </p:nvPicPr>
        <p:blipFill>
          <a:blip r:embed="rId6"/>
          <a:stretch>
            <a:fillRect/>
          </a:stretch>
        </p:blipFill>
        <p:spPr>
          <a:xfrm>
            <a:off x="753986" y="583701"/>
            <a:ext cx="1074815" cy="2804551"/>
          </a:xfrm>
          <a:prstGeom prst="rect">
            <a:avLst/>
          </a:prstGeom>
        </p:spPr>
      </p:pic>
      <p:sp>
        <p:nvSpPr>
          <p:cNvPr id="2" name="Tekstvak 1">
            <a:extLst>
              <a:ext uri="{FF2B5EF4-FFF2-40B4-BE49-F238E27FC236}">
                <a16:creationId xmlns:a16="http://schemas.microsoft.com/office/drawing/2014/main" id="{065448DE-1C01-FD42-E197-6047856D4406}"/>
              </a:ext>
            </a:extLst>
          </p:cNvPr>
          <p:cNvSpPr txBox="1"/>
          <p:nvPr/>
        </p:nvSpPr>
        <p:spPr>
          <a:xfrm>
            <a:off x="2044485" y="-468458"/>
            <a:ext cx="12314982" cy="5519460"/>
          </a:xfrm>
          <a:prstGeom prst="rect">
            <a:avLst/>
          </a:prstGeom>
          <a:noFill/>
        </p:spPr>
        <p:txBody>
          <a:bodyPr wrap="square" numCol="2" rtlCol="0">
            <a:spAutoFit/>
          </a:bodyPr>
          <a:lstStyle/>
          <a:p>
            <a:endParaRPr lang="nl-NL" sz="4800" b="1" baseline="30000" dirty="0">
              <a:solidFill>
                <a:srgbClr val="FFFFFF"/>
              </a:solidFill>
              <a:latin typeface="Montserrat" pitchFamily="2" charset="77"/>
              <a:cs typeface="Montserrat Regular"/>
            </a:endParaRPr>
          </a:p>
          <a:p>
            <a:endParaRPr lang="nl-NL" sz="4800" b="1" baseline="30000" dirty="0">
              <a:solidFill>
                <a:srgbClr val="FFFFFF"/>
              </a:solidFill>
              <a:latin typeface="Montserrat" pitchFamily="2" charset="77"/>
              <a:cs typeface="Montserrat Regular"/>
            </a:endParaRPr>
          </a:p>
          <a:p>
            <a:r>
              <a:rPr lang="nl-NL" sz="4800" b="1" baseline="30000" dirty="0">
                <a:solidFill>
                  <a:srgbClr val="FFFFFF"/>
                </a:solidFill>
                <a:latin typeface="Montserrat" pitchFamily="2" charset="77"/>
                <a:cs typeface="Montserrat Regular"/>
              </a:rPr>
              <a:t>Wat is een loop en wat is een loopstation?</a:t>
            </a:r>
          </a:p>
          <a:p>
            <a:r>
              <a:rPr lang="nl-NL" sz="4000" baseline="30000" dirty="0">
                <a:solidFill>
                  <a:srgbClr val="FFFFFF"/>
                </a:solidFill>
                <a:latin typeface="Montserrat" pitchFamily="2" charset="77"/>
                <a:cs typeface="Montserrat Regular"/>
              </a:rPr>
              <a:t>(5 minuten)</a:t>
            </a:r>
            <a:r>
              <a:rPr lang="nl-NL" sz="2200" b="0" i="0" u="none" strike="noStrike" dirty="0">
                <a:solidFill>
                  <a:schemeClr val="bg1"/>
                </a:solidFill>
                <a:effectLst/>
                <a:latin typeface="Montserrat" pitchFamily="2" charset="77"/>
              </a:rPr>
              <a:t>Om een loop lekker te laten lopen heb je een vast tempo nodig om alle lagen lekker op elkaar te laten aansluiten. In scratch heb je </a:t>
            </a:r>
            <a:r>
              <a:rPr lang="nl-NL" sz="2200" b="0" i="0" u="sng" strike="noStrike" dirty="0">
                <a:solidFill>
                  <a:schemeClr val="bg1"/>
                </a:solidFill>
                <a:effectLst/>
                <a:latin typeface="Montserrat" pitchFamily="2" charset="77"/>
              </a:rPr>
              <a:t>de </a:t>
            </a:r>
            <a:r>
              <a:rPr lang="nl-NL" sz="2200" b="0" i="0" u="sng" strike="noStrike" dirty="0" err="1">
                <a:solidFill>
                  <a:schemeClr val="bg1"/>
                </a:solidFill>
                <a:effectLst/>
                <a:latin typeface="Montserrat" pitchFamily="2" charset="77"/>
              </a:rPr>
              <a:t>metronome</a:t>
            </a:r>
            <a:r>
              <a:rPr lang="nl-NL" sz="2200" b="0" i="0" u="sng" strike="noStrike" dirty="0">
                <a:solidFill>
                  <a:schemeClr val="bg1"/>
                </a:solidFill>
                <a:effectLst/>
                <a:latin typeface="Montserrat" pitchFamily="2" charset="77"/>
              </a:rPr>
              <a:t> (v.1.0). </a:t>
            </a:r>
          </a:p>
          <a:p>
            <a:pPr fontAlgn="base"/>
            <a:endParaRPr lang="nl-NL" sz="2200" u="sng" dirty="0">
              <a:solidFill>
                <a:schemeClr val="bg1"/>
              </a:solidFill>
              <a:latin typeface="Montserrat" pitchFamily="2" charset="77"/>
            </a:endParaRPr>
          </a:p>
          <a:p>
            <a:pPr fontAlgn="base"/>
            <a:endParaRPr lang="nl-NL" sz="2200" b="0" i="0" u="none" strike="noStrike" dirty="0">
              <a:solidFill>
                <a:schemeClr val="bg1"/>
              </a:solidFill>
              <a:effectLst/>
              <a:latin typeface="Montserrat" pitchFamily="2" charset="77"/>
            </a:endParaRPr>
          </a:p>
          <a:p>
            <a:pPr fontAlgn="base"/>
            <a:endParaRPr lang="nl-NL" sz="2200" b="0" i="0" u="none" strike="noStrike" dirty="0">
              <a:solidFill>
                <a:schemeClr val="bg1"/>
              </a:solidFill>
              <a:effectLst/>
              <a:latin typeface="Montserrat" pitchFamily="2" charset="77"/>
            </a:endParaRPr>
          </a:p>
          <a:p>
            <a:pPr fontAlgn="base"/>
            <a:r>
              <a:rPr lang="nl-NL" sz="2200" b="0" i="0" u="none" strike="noStrike" dirty="0">
                <a:solidFill>
                  <a:schemeClr val="bg1"/>
                </a:solidFill>
                <a:effectLst/>
                <a:latin typeface="Montserrat" pitchFamily="2" charset="77"/>
              </a:rPr>
              <a:t>Als je het tempo op 60 zet en de maatsoort op 4 dan krijgt iedereen hetzelfde tempo. De loops zijn zo eenvoudiger op elkaar af te stemmen. </a:t>
            </a:r>
            <a:br>
              <a:rPr lang="en-US" sz="2200" b="0" i="0" u="none" strike="noStrike" dirty="0">
                <a:solidFill>
                  <a:srgbClr val="000000"/>
                </a:solidFill>
                <a:effectLst/>
                <a:latin typeface="Calibri" panose="020F0502020204030204" pitchFamily="34" charset="0"/>
              </a:rPr>
            </a:br>
            <a:r>
              <a:rPr lang="en-US" sz="2200" b="0" i="0" u="none" strike="noStrike" dirty="0">
                <a:solidFill>
                  <a:srgbClr val="000000"/>
                </a:solidFill>
                <a:effectLst/>
                <a:latin typeface="Calibri" panose="020F0502020204030204" pitchFamily="34" charset="0"/>
              </a:rPr>
              <a:t>​</a:t>
            </a:r>
            <a:endParaRPr lang="en-US" sz="2200" b="0" i="0" u="none" strike="noStrike" dirty="0">
              <a:solidFill>
                <a:srgbClr val="000000"/>
              </a:solidFill>
              <a:effectLst/>
              <a:latin typeface="Arial" panose="020B0604020202020204" pitchFamily="34" charset="0"/>
            </a:endParaRPr>
          </a:p>
        </p:txBody>
      </p:sp>
      <p:sp>
        <p:nvSpPr>
          <p:cNvPr id="5" name="Rechthoek 3">
            <a:extLst>
              <a:ext uri="{FF2B5EF4-FFF2-40B4-BE49-F238E27FC236}">
                <a16:creationId xmlns:a16="http://schemas.microsoft.com/office/drawing/2014/main" id="{9213EDF3-CA46-65E5-16CE-39955B2E9571}"/>
              </a:ext>
            </a:extLst>
          </p:cNvPr>
          <p:cNvSpPr/>
          <p:nvPr/>
        </p:nvSpPr>
        <p:spPr>
          <a:xfrm>
            <a:off x="2044485" y="3108620"/>
            <a:ext cx="5058286" cy="621321"/>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3" name="TextBox 2">
            <a:extLst>
              <a:ext uri="{FF2B5EF4-FFF2-40B4-BE49-F238E27FC236}">
                <a16:creationId xmlns:a16="http://schemas.microsoft.com/office/drawing/2014/main" id="{76890614-CAED-698B-6672-C192E062B5DC}"/>
              </a:ext>
            </a:extLst>
          </p:cNvPr>
          <p:cNvSpPr txBox="1"/>
          <p:nvPr/>
        </p:nvSpPr>
        <p:spPr>
          <a:xfrm>
            <a:off x="2044485" y="3234614"/>
            <a:ext cx="5363571" cy="369332"/>
          </a:xfrm>
          <a:prstGeom prst="rect">
            <a:avLst/>
          </a:prstGeom>
          <a:noFill/>
        </p:spPr>
        <p:txBody>
          <a:bodyPr wrap="square" rtlCol="0">
            <a:spAutoFit/>
          </a:bodyPr>
          <a:lstStyle/>
          <a:p>
            <a:r>
              <a:rPr lang="nl-NL" sz="1800" b="0" i="0" u="sng" strike="noStrike" dirty="0">
                <a:solidFill>
                  <a:schemeClr val="bg1"/>
                </a:solidFill>
                <a:effectLst/>
                <a:latin typeface="Montserrat" pitchFamily="2" charset="77"/>
                <a:hlinkClick r:id="rId7">
                  <a:extLst>
                    <a:ext uri="{A12FA001-AC4F-418D-AE19-62706E023703}">
                      <ahyp:hlinkClr xmlns:ahyp="http://schemas.microsoft.com/office/drawing/2018/hyperlinkcolor" val="tx"/>
                    </a:ext>
                  </a:extLst>
                </a:hlinkClick>
              </a:rPr>
              <a:t>https://scratch.mit.edu/projects/411447738/</a:t>
            </a:r>
            <a:r>
              <a:rPr lang="nl-NL" sz="1800" b="0" i="0" u="none" strike="noStrike" dirty="0">
                <a:solidFill>
                  <a:schemeClr val="bg1"/>
                </a:solidFill>
                <a:effectLst/>
                <a:latin typeface="Montserrat" pitchFamily="2" charset="77"/>
              </a:rPr>
              <a:t>.</a:t>
            </a:r>
            <a:endParaRPr lang="en-NL" dirty="0"/>
          </a:p>
        </p:txBody>
      </p:sp>
    </p:spTree>
    <p:extLst>
      <p:ext uri="{BB962C8B-B14F-4D97-AF65-F5344CB8AC3E}">
        <p14:creationId xmlns:p14="http://schemas.microsoft.com/office/powerpoint/2010/main" val="1497040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3ABCE2"/>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9" name="Afbeelding 8" descr="WetenschapLoseOnderdelen80%.png"/>
          <p:cNvPicPr>
            <a:picLocks noChangeAspect="1"/>
          </p:cNvPicPr>
          <p:nvPr/>
        </p:nvPicPr>
        <p:blipFill>
          <a:blip r:embed="rId4"/>
          <a:stretch>
            <a:fillRect/>
          </a:stretch>
        </p:blipFill>
        <p:spPr>
          <a:xfrm>
            <a:off x="6211432" y="3327399"/>
            <a:ext cx="4151768" cy="1965301"/>
          </a:xfrm>
          <a:prstGeom prst="rect">
            <a:avLst/>
          </a:prstGeom>
        </p:spPr>
      </p:pic>
      <p:pic>
        <p:nvPicPr>
          <p:cNvPr id="12" name="Afbeelding 11" descr="Logo80%WeteschapMedia.png"/>
          <p:cNvPicPr>
            <a:picLocks noChangeAspect="1"/>
          </p:cNvPicPr>
          <p:nvPr/>
        </p:nvPicPr>
        <p:blipFill>
          <a:blip r:embed="rId5"/>
          <a:stretch>
            <a:fillRect/>
          </a:stretch>
        </p:blipFill>
        <p:spPr>
          <a:xfrm>
            <a:off x="9448800" y="482601"/>
            <a:ext cx="2336800" cy="1106159"/>
          </a:xfrm>
          <a:prstGeom prst="rect">
            <a:avLst/>
          </a:prstGeom>
        </p:spPr>
      </p:pic>
      <p:pic>
        <p:nvPicPr>
          <p:cNvPr id="8" name="Afbeelding 7" descr="FooterWetenschapMedia.png"/>
          <p:cNvPicPr>
            <a:picLocks noChangeAspect="1"/>
          </p:cNvPicPr>
          <p:nvPr/>
        </p:nvPicPr>
        <p:blipFill>
          <a:blip r:embed="rId6"/>
          <a:stretch>
            <a:fillRect/>
          </a:stretch>
        </p:blipFill>
        <p:spPr>
          <a:xfrm>
            <a:off x="0" y="6056405"/>
            <a:ext cx="12192000" cy="639519"/>
          </a:xfrm>
          <a:prstGeom prst="rect">
            <a:avLst/>
          </a:prstGeom>
        </p:spPr>
      </p:pic>
      <p:pic>
        <p:nvPicPr>
          <p:cNvPr id="14" name="Afbeelding 13" descr="wetenschapWit.png"/>
          <p:cNvPicPr>
            <a:picLocks noChangeAspect="1"/>
          </p:cNvPicPr>
          <p:nvPr/>
        </p:nvPicPr>
        <p:blipFill>
          <a:blip r:embed="rId7"/>
          <a:stretch>
            <a:fillRect/>
          </a:stretch>
        </p:blipFill>
        <p:spPr>
          <a:xfrm>
            <a:off x="753986" y="583701"/>
            <a:ext cx="1074815" cy="2804551"/>
          </a:xfrm>
          <a:prstGeom prst="rect">
            <a:avLst/>
          </a:prstGeom>
        </p:spPr>
      </p:pic>
      <p:sp>
        <p:nvSpPr>
          <p:cNvPr id="2" name="Tekstvak 1">
            <a:extLst>
              <a:ext uri="{FF2B5EF4-FFF2-40B4-BE49-F238E27FC236}">
                <a16:creationId xmlns:a16="http://schemas.microsoft.com/office/drawing/2014/main" id="{065448DE-1C01-FD42-E197-6047856D4406}"/>
              </a:ext>
            </a:extLst>
          </p:cNvPr>
          <p:cNvSpPr txBox="1"/>
          <p:nvPr/>
        </p:nvSpPr>
        <p:spPr>
          <a:xfrm>
            <a:off x="2044485" y="-468458"/>
            <a:ext cx="12314982" cy="2062103"/>
          </a:xfrm>
          <a:prstGeom prst="rect">
            <a:avLst/>
          </a:prstGeom>
          <a:noFill/>
        </p:spPr>
        <p:txBody>
          <a:bodyPr wrap="square" numCol="2" rtlCol="0">
            <a:spAutoFit/>
          </a:bodyPr>
          <a:lstStyle/>
          <a:p>
            <a:endParaRPr lang="nl-NL" sz="4800" b="1" baseline="30000" dirty="0">
              <a:solidFill>
                <a:srgbClr val="FFFFFF"/>
              </a:solidFill>
              <a:latin typeface="Montserrat" pitchFamily="2" charset="77"/>
              <a:cs typeface="Montserrat Regular"/>
            </a:endParaRPr>
          </a:p>
          <a:p>
            <a:endParaRPr lang="nl-NL" sz="4800" b="1" baseline="30000" dirty="0">
              <a:solidFill>
                <a:srgbClr val="FFFFFF"/>
              </a:solidFill>
              <a:latin typeface="Montserrat" pitchFamily="2" charset="77"/>
              <a:cs typeface="Montserrat Regular"/>
            </a:endParaRPr>
          </a:p>
          <a:p>
            <a:r>
              <a:rPr lang="nl-NL" sz="4800" b="1" baseline="30000" dirty="0">
                <a:solidFill>
                  <a:srgbClr val="FFFFFF"/>
                </a:solidFill>
                <a:latin typeface="Montserrat" pitchFamily="2" charset="77"/>
                <a:cs typeface="Montserrat Regular"/>
              </a:rPr>
              <a:t>Wat is een loop en wat is een loopstation?</a:t>
            </a:r>
          </a:p>
          <a:p>
            <a:r>
              <a:rPr lang="nl-NL" sz="4000" baseline="30000" dirty="0">
                <a:solidFill>
                  <a:srgbClr val="FFFFFF"/>
                </a:solidFill>
                <a:latin typeface="Montserrat" pitchFamily="2" charset="77"/>
                <a:cs typeface="Montserrat Regular"/>
              </a:rPr>
              <a:t>(5 minuten)</a:t>
            </a:r>
            <a:endParaRPr lang="en-US" sz="2200" b="0" i="0" u="none" strike="noStrike" dirty="0">
              <a:solidFill>
                <a:srgbClr val="000000"/>
              </a:solidFill>
              <a:effectLst/>
              <a:latin typeface="Arial" panose="020B0604020202020204" pitchFamily="34" charset="0"/>
            </a:endParaRPr>
          </a:p>
        </p:txBody>
      </p:sp>
      <p:sp>
        <p:nvSpPr>
          <p:cNvPr id="31" name="Rechthoek 3">
            <a:extLst>
              <a:ext uri="{FF2B5EF4-FFF2-40B4-BE49-F238E27FC236}">
                <a16:creationId xmlns:a16="http://schemas.microsoft.com/office/drawing/2014/main" id="{168BE8D0-463A-CFA4-7D57-DFCFEF244DE6}"/>
              </a:ext>
            </a:extLst>
          </p:cNvPr>
          <p:cNvSpPr/>
          <p:nvPr/>
        </p:nvSpPr>
        <p:spPr>
          <a:xfrm>
            <a:off x="3132667" y="1398068"/>
            <a:ext cx="5774266" cy="3748843"/>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24" name="Online Media 23" descr="Metronome">
            <a:hlinkClick r:id="" action="ppaction://media"/>
            <a:extLst>
              <a:ext uri="{FF2B5EF4-FFF2-40B4-BE49-F238E27FC236}">
                <a16:creationId xmlns:a16="http://schemas.microsoft.com/office/drawing/2014/main" id="{EC5F66E6-0C38-0602-CF4E-7455B2DFF7F3}"/>
              </a:ext>
            </a:extLst>
          </p:cNvPr>
          <p:cNvPicPr>
            <a:picLocks noRot="1" noChangeAspect="1"/>
          </p:cNvPicPr>
          <p:nvPr>
            <a:videoFile r:link="rId1"/>
          </p:nvPr>
        </p:nvPicPr>
        <p:blipFill>
          <a:blip r:embed="rId8"/>
          <a:stretch>
            <a:fillRect/>
          </a:stretch>
        </p:blipFill>
        <p:spPr>
          <a:xfrm>
            <a:off x="3488267" y="1600715"/>
            <a:ext cx="5063066" cy="3403491"/>
          </a:xfrm>
          <a:prstGeom prst="rect">
            <a:avLst/>
          </a:prstGeom>
        </p:spPr>
      </p:pic>
      <p:sp>
        <p:nvSpPr>
          <p:cNvPr id="40" name="TextBox 39">
            <a:extLst>
              <a:ext uri="{FF2B5EF4-FFF2-40B4-BE49-F238E27FC236}">
                <a16:creationId xmlns:a16="http://schemas.microsoft.com/office/drawing/2014/main" id="{26465708-0730-F49D-786A-B7C5712186B6}"/>
              </a:ext>
            </a:extLst>
          </p:cNvPr>
          <p:cNvSpPr txBox="1"/>
          <p:nvPr/>
        </p:nvSpPr>
        <p:spPr>
          <a:xfrm>
            <a:off x="1828800" y="5274944"/>
            <a:ext cx="10583333" cy="738664"/>
          </a:xfrm>
          <a:prstGeom prst="rect">
            <a:avLst/>
          </a:prstGeom>
          <a:noFill/>
        </p:spPr>
        <p:txBody>
          <a:bodyPr wrap="square" rtlCol="0">
            <a:spAutoFit/>
          </a:bodyPr>
          <a:lstStyle/>
          <a:p>
            <a:r>
              <a:rPr lang="nl-NL" sz="2400" b="0" i="0" u="none" strike="noStrike" dirty="0">
                <a:solidFill>
                  <a:schemeClr val="bg1"/>
                </a:solidFill>
                <a:effectLst/>
                <a:latin typeface="Montserrat" pitchFamily="2" charset="77"/>
              </a:rPr>
              <a:t>Kijk naar dit filmpje om te kijken wat een vast tempo is</a:t>
            </a:r>
            <a:r>
              <a:rPr lang="nl-NL" sz="1100" b="0" i="0" u="none" strike="noStrike" dirty="0">
                <a:solidFill>
                  <a:schemeClr val="bg1"/>
                </a:solidFill>
                <a:effectLst/>
                <a:latin typeface="Montserrat" pitchFamily="2" charset="77"/>
              </a:rPr>
              <a:t>. </a:t>
            </a:r>
            <a:r>
              <a:rPr lang="nl-NL" sz="1100" b="0" i="0" u="none" strike="noStrike" dirty="0">
                <a:solidFill>
                  <a:schemeClr val="bg1"/>
                </a:solidFill>
                <a:effectLst/>
                <a:latin typeface="Calibri" panose="020F0502020204030204" pitchFamily="34" charset="0"/>
              </a:rPr>
              <a:t>​</a:t>
            </a:r>
            <a:endParaRPr lang="nl-NL" sz="1100" b="0" i="0" u="none" strike="noStrike" dirty="0">
              <a:solidFill>
                <a:schemeClr val="bg1"/>
              </a:solidFill>
              <a:effectLst/>
              <a:latin typeface="Segoe UI" panose="020B0502040204020203" pitchFamily="34" charset="0"/>
            </a:endParaRPr>
          </a:p>
          <a:p>
            <a:endParaRPr lang="en-NL" dirty="0"/>
          </a:p>
        </p:txBody>
      </p:sp>
    </p:spTree>
    <p:extLst>
      <p:ext uri="{BB962C8B-B14F-4D97-AF65-F5344CB8AC3E}">
        <p14:creationId xmlns:p14="http://schemas.microsoft.com/office/powerpoint/2010/main" val="237800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4"/>
                </p:tgtEl>
              </p:cMediaNode>
            </p:video>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4"/>
                                        </p:tgtEl>
                                      </p:cBhvr>
                                    </p:cmd>
                                  </p:childTnLst>
                                </p:cTn>
                              </p:par>
                            </p:childTnLst>
                          </p:cTn>
                        </p:par>
                      </p:childTnLst>
                    </p:cTn>
                  </p:par>
                </p:childTnLst>
              </p:cTn>
              <p:nextCondLst>
                <p:cond evt="onClick" delay="0">
                  <p:tgtEl>
                    <p:spTgt spid="2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3ABCE2"/>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9" name="Afbeelding 8" descr="WetenschapLoseOnderdelen80%.png"/>
          <p:cNvPicPr>
            <a:picLocks noChangeAspect="1"/>
          </p:cNvPicPr>
          <p:nvPr/>
        </p:nvPicPr>
        <p:blipFill>
          <a:blip r:embed="rId3"/>
          <a:stretch>
            <a:fillRect/>
          </a:stretch>
        </p:blipFill>
        <p:spPr>
          <a:xfrm>
            <a:off x="6211432" y="3327399"/>
            <a:ext cx="4151768" cy="1965301"/>
          </a:xfrm>
          <a:prstGeom prst="rect">
            <a:avLst/>
          </a:prstGeom>
        </p:spPr>
      </p:pic>
      <p:pic>
        <p:nvPicPr>
          <p:cNvPr id="12" name="Afbeelding 11" descr="Logo80%WeteschapMedia.png"/>
          <p:cNvPicPr>
            <a:picLocks noChangeAspect="1"/>
          </p:cNvPicPr>
          <p:nvPr/>
        </p:nvPicPr>
        <p:blipFill>
          <a:blip r:embed="rId4"/>
          <a:stretch>
            <a:fillRect/>
          </a:stretch>
        </p:blipFill>
        <p:spPr>
          <a:xfrm>
            <a:off x="9448800" y="482601"/>
            <a:ext cx="2336800" cy="1106159"/>
          </a:xfrm>
          <a:prstGeom prst="rect">
            <a:avLst/>
          </a:prstGeom>
        </p:spPr>
      </p:pic>
      <p:pic>
        <p:nvPicPr>
          <p:cNvPr id="8" name="Afbeelding 7" descr="FooterWetenschapMedia.png"/>
          <p:cNvPicPr>
            <a:picLocks noChangeAspect="1"/>
          </p:cNvPicPr>
          <p:nvPr/>
        </p:nvPicPr>
        <p:blipFill>
          <a:blip r:embed="rId5"/>
          <a:stretch>
            <a:fillRect/>
          </a:stretch>
        </p:blipFill>
        <p:spPr>
          <a:xfrm>
            <a:off x="0" y="6056405"/>
            <a:ext cx="12192000" cy="639519"/>
          </a:xfrm>
          <a:prstGeom prst="rect">
            <a:avLst/>
          </a:prstGeom>
        </p:spPr>
      </p:pic>
      <p:pic>
        <p:nvPicPr>
          <p:cNvPr id="14" name="Afbeelding 13" descr="wetenschapWit.png"/>
          <p:cNvPicPr>
            <a:picLocks noChangeAspect="1"/>
          </p:cNvPicPr>
          <p:nvPr/>
        </p:nvPicPr>
        <p:blipFill>
          <a:blip r:embed="rId6"/>
          <a:stretch>
            <a:fillRect/>
          </a:stretch>
        </p:blipFill>
        <p:spPr>
          <a:xfrm>
            <a:off x="753986" y="583701"/>
            <a:ext cx="1074815" cy="2804551"/>
          </a:xfrm>
          <a:prstGeom prst="rect">
            <a:avLst/>
          </a:prstGeom>
        </p:spPr>
      </p:pic>
      <p:sp>
        <p:nvSpPr>
          <p:cNvPr id="2" name="Tekstvak 1">
            <a:extLst>
              <a:ext uri="{FF2B5EF4-FFF2-40B4-BE49-F238E27FC236}">
                <a16:creationId xmlns:a16="http://schemas.microsoft.com/office/drawing/2014/main" id="{065448DE-1C01-FD42-E197-6047856D4406}"/>
              </a:ext>
            </a:extLst>
          </p:cNvPr>
          <p:cNvSpPr txBox="1"/>
          <p:nvPr/>
        </p:nvSpPr>
        <p:spPr>
          <a:xfrm>
            <a:off x="2044485" y="958465"/>
            <a:ext cx="7507900" cy="5242461"/>
          </a:xfrm>
          <a:prstGeom prst="rect">
            <a:avLst/>
          </a:prstGeom>
          <a:noFill/>
        </p:spPr>
        <p:txBody>
          <a:bodyPr wrap="square" rtlCol="0">
            <a:spAutoFit/>
          </a:bodyPr>
          <a:lstStyle/>
          <a:p>
            <a:endParaRPr lang="nl-NL" sz="4000" b="1" baseline="30000" dirty="0">
              <a:solidFill>
                <a:srgbClr val="FFFFFF"/>
              </a:solidFill>
              <a:latin typeface="Montserrat" pitchFamily="2" charset="77"/>
              <a:cs typeface="Montserrat Regular"/>
            </a:endParaRPr>
          </a:p>
          <a:p>
            <a:r>
              <a:rPr lang="nl-NL" sz="4800" b="1" baseline="30000" dirty="0">
                <a:solidFill>
                  <a:srgbClr val="FFFFFF"/>
                </a:solidFill>
                <a:latin typeface="Montserrat" pitchFamily="2" charset="77"/>
                <a:cs typeface="Montserrat Regular"/>
              </a:rPr>
              <a:t>Wat is een loop en wat is een loopstation?</a:t>
            </a:r>
            <a:endParaRPr lang="nl-NL" sz="4800" baseline="30000" dirty="0">
              <a:solidFill>
                <a:srgbClr val="FFFFFF"/>
              </a:solidFill>
              <a:latin typeface="Montserrat" pitchFamily="2" charset="77"/>
              <a:cs typeface="Montserrat Regular"/>
            </a:endParaRPr>
          </a:p>
          <a:p>
            <a:r>
              <a:rPr lang="nl-NL" sz="4000" baseline="30000" dirty="0">
                <a:solidFill>
                  <a:srgbClr val="FFFFFF"/>
                </a:solidFill>
                <a:latin typeface="Montserrat" pitchFamily="2" charset="77"/>
                <a:cs typeface="Montserrat Regular"/>
              </a:rPr>
              <a:t>Vraag de klas:</a:t>
            </a:r>
          </a:p>
          <a:p>
            <a:endParaRPr lang="nl-NL" sz="2200" baseline="30000" dirty="0">
              <a:solidFill>
                <a:schemeClr val="bg1"/>
              </a:solidFill>
              <a:latin typeface="Montserrat" pitchFamily="2" charset="77"/>
              <a:cs typeface="Montserrat Regular"/>
            </a:endParaRPr>
          </a:p>
          <a:p>
            <a:pPr marL="342900" indent="-342900" algn="l" rtl="0" fontAlgn="base">
              <a:buFont typeface="Arial" panose="020B0604020202020204" pitchFamily="34" charset="0"/>
              <a:buChar char="•"/>
            </a:pPr>
            <a:r>
              <a:rPr lang="nl-NL" sz="2200" b="0" i="0" u="none" strike="noStrike" dirty="0">
                <a:solidFill>
                  <a:schemeClr val="bg1"/>
                </a:solidFill>
                <a:effectLst/>
                <a:latin typeface="Montserrat" pitchFamily="2" charset="77"/>
              </a:rPr>
              <a:t>Wat doet een metronoom?</a:t>
            </a:r>
            <a:r>
              <a:rPr lang="en-US" sz="2200" b="0" i="0" u="none" strike="noStrike" dirty="0">
                <a:solidFill>
                  <a:schemeClr val="bg1"/>
                </a:solidFill>
                <a:effectLst/>
                <a:latin typeface="Montserrat" pitchFamily="2" charset="77"/>
              </a:rPr>
              <a:t>​</a:t>
            </a:r>
          </a:p>
          <a:p>
            <a:pPr marL="342900" indent="-342900" algn="l" rtl="0" fontAlgn="base">
              <a:buFont typeface="Arial" panose="020B0604020202020204" pitchFamily="34" charset="0"/>
              <a:buChar char="•"/>
            </a:pPr>
            <a:endParaRPr lang="en-US" sz="2200" b="0" i="0" u="none" strike="noStrike" dirty="0">
              <a:solidFill>
                <a:schemeClr val="bg1"/>
              </a:solidFill>
              <a:effectLst/>
              <a:latin typeface="Montserrat" pitchFamily="2" charset="77"/>
            </a:endParaRPr>
          </a:p>
          <a:p>
            <a:pPr marL="342900" indent="-342900" algn="l" rtl="0" fontAlgn="base">
              <a:buFont typeface="Arial" panose="020B0604020202020204" pitchFamily="34" charset="0"/>
              <a:buChar char="•"/>
            </a:pPr>
            <a:r>
              <a:rPr lang="nl-NL" sz="2200" b="0" i="0" u="none" strike="noStrike" dirty="0">
                <a:solidFill>
                  <a:schemeClr val="bg1"/>
                </a:solidFill>
                <a:effectLst/>
                <a:latin typeface="Montserrat" pitchFamily="2" charset="77"/>
              </a:rPr>
              <a:t>Wat is een tempo?</a:t>
            </a:r>
            <a:r>
              <a:rPr lang="en-US" sz="2200" b="0" i="0" u="none" strike="noStrike" dirty="0">
                <a:solidFill>
                  <a:schemeClr val="bg1"/>
                </a:solidFill>
                <a:effectLst/>
                <a:latin typeface="Montserrat" pitchFamily="2" charset="77"/>
              </a:rPr>
              <a:t>​</a:t>
            </a:r>
          </a:p>
          <a:p>
            <a:pPr marL="342900" indent="-342900" algn="l" rtl="0" fontAlgn="base">
              <a:buFont typeface="Arial" panose="020B0604020202020204" pitchFamily="34" charset="0"/>
              <a:buChar char="•"/>
            </a:pPr>
            <a:endParaRPr lang="en-US" sz="2200" b="0" i="0" u="none" strike="noStrike" dirty="0">
              <a:solidFill>
                <a:schemeClr val="bg1"/>
              </a:solidFill>
              <a:effectLst/>
              <a:latin typeface="Montserrat" pitchFamily="2" charset="77"/>
            </a:endParaRPr>
          </a:p>
          <a:p>
            <a:pPr marL="342900" indent="-342900" algn="l" rtl="0" fontAlgn="base">
              <a:buFont typeface="Arial" panose="020B0604020202020204" pitchFamily="34" charset="0"/>
              <a:buChar char="•"/>
            </a:pPr>
            <a:r>
              <a:rPr lang="nl-NL" sz="2200" b="0" i="0" u="none" strike="noStrike" dirty="0">
                <a:solidFill>
                  <a:schemeClr val="bg1"/>
                </a:solidFill>
                <a:effectLst/>
                <a:latin typeface="Montserrat" pitchFamily="2" charset="77"/>
              </a:rPr>
              <a:t>Onder het tempo staan er ook getallen die je met een schuif kan veranderen van 0 naar 2 naar 3 naar 4 en naar 6. Wat verandert er?</a:t>
            </a:r>
            <a:r>
              <a:rPr lang="en-US" sz="2200" b="0" i="0" u="none" strike="noStrike" dirty="0">
                <a:solidFill>
                  <a:schemeClr val="bg1"/>
                </a:solidFill>
                <a:effectLst/>
                <a:latin typeface="Montserrat" pitchFamily="2" charset="77"/>
              </a:rPr>
              <a:t>​</a:t>
            </a:r>
          </a:p>
          <a:p>
            <a:pPr algn="l" rtl="0" fontAlgn="base"/>
            <a:r>
              <a:rPr lang="nl-NL" sz="2200" b="0" i="0" u="none" strike="noStrike" dirty="0">
                <a:solidFill>
                  <a:schemeClr val="bg1"/>
                </a:solidFill>
                <a:effectLst/>
                <a:latin typeface="Montserrat" pitchFamily="2" charset="77"/>
              </a:rPr>
              <a:t>​</a:t>
            </a:r>
          </a:p>
          <a:p>
            <a:endParaRPr lang="nl-NL" sz="4000" baseline="30000" dirty="0">
              <a:solidFill>
                <a:srgbClr val="FFFFFF"/>
              </a:solidFill>
              <a:latin typeface="Montserrat" pitchFamily="2" charset="77"/>
              <a:cs typeface="Montserrat Regular"/>
            </a:endParaRPr>
          </a:p>
        </p:txBody>
      </p:sp>
    </p:spTree>
    <p:extLst>
      <p:ext uri="{BB962C8B-B14F-4D97-AF65-F5344CB8AC3E}">
        <p14:creationId xmlns:p14="http://schemas.microsoft.com/office/powerpoint/2010/main" val="4274262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3ABCE2"/>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9" name="Afbeelding 8" descr="WetenschapLoseOnderdelen80%.png"/>
          <p:cNvPicPr>
            <a:picLocks noChangeAspect="1"/>
          </p:cNvPicPr>
          <p:nvPr/>
        </p:nvPicPr>
        <p:blipFill>
          <a:blip r:embed="rId3"/>
          <a:stretch>
            <a:fillRect/>
          </a:stretch>
        </p:blipFill>
        <p:spPr>
          <a:xfrm>
            <a:off x="6211432" y="3327399"/>
            <a:ext cx="4151768" cy="1965301"/>
          </a:xfrm>
          <a:prstGeom prst="rect">
            <a:avLst/>
          </a:prstGeom>
        </p:spPr>
      </p:pic>
      <p:pic>
        <p:nvPicPr>
          <p:cNvPr id="12" name="Afbeelding 11" descr="Logo80%WeteschapMedia.png"/>
          <p:cNvPicPr>
            <a:picLocks noChangeAspect="1"/>
          </p:cNvPicPr>
          <p:nvPr/>
        </p:nvPicPr>
        <p:blipFill>
          <a:blip r:embed="rId4"/>
          <a:stretch>
            <a:fillRect/>
          </a:stretch>
        </p:blipFill>
        <p:spPr>
          <a:xfrm>
            <a:off x="9448800" y="482601"/>
            <a:ext cx="2336800" cy="1106159"/>
          </a:xfrm>
          <a:prstGeom prst="rect">
            <a:avLst/>
          </a:prstGeom>
        </p:spPr>
      </p:pic>
      <p:pic>
        <p:nvPicPr>
          <p:cNvPr id="8" name="Afbeelding 7" descr="FooterWetenschapMedia.png"/>
          <p:cNvPicPr>
            <a:picLocks noChangeAspect="1"/>
          </p:cNvPicPr>
          <p:nvPr/>
        </p:nvPicPr>
        <p:blipFill>
          <a:blip r:embed="rId5"/>
          <a:stretch>
            <a:fillRect/>
          </a:stretch>
        </p:blipFill>
        <p:spPr>
          <a:xfrm>
            <a:off x="0" y="6056405"/>
            <a:ext cx="12192000" cy="639519"/>
          </a:xfrm>
          <a:prstGeom prst="rect">
            <a:avLst/>
          </a:prstGeom>
        </p:spPr>
      </p:pic>
      <p:pic>
        <p:nvPicPr>
          <p:cNvPr id="14" name="Afbeelding 13" descr="wetenschapWit.png"/>
          <p:cNvPicPr>
            <a:picLocks noChangeAspect="1"/>
          </p:cNvPicPr>
          <p:nvPr/>
        </p:nvPicPr>
        <p:blipFill>
          <a:blip r:embed="rId6"/>
          <a:stretch>
            <a:fillRect/>
          </a:stretch>
        </p:blipFill>
        <p:spPr>
          <a:xfrm>
            <a:off x="753986" y="583701"/>
            <a:ext cx="1074815" cy="2804551"/>
          </a:xfrm>
          <a:prstGeom prst="rect">
            <a:avLst/>
          </a:prstGeom>
        </p:spPr>
      </p:pic>
      <p:sp>
        <p:nvSpPr>
          <p:cNvPr id="2" name="Tekstvak 1">
            <a:extLst>
              <a:ext uri="{FF2B5EF4-FFF2-40B4-BE49-F238E27FC236}">
                <a16:creationId xmlns:a16="http://schemas.microsoft.com/office/drawing/2014/main" id="{065448DE-1C01-FD42-E197-6047856D4406}"/>
              </a:ext>
            </a:extLst>
          </p:cNvPr>
          <p:cNvSpPr txBox="1"/>
          <p:nvPr/>
        </p:nvSpPr>
        <p:spPr>
          <a:xfrm>
            <a:off x="2044485" y="958465"/>
            <a:ext cx="7507900" cy="4750018"/>
          </a:xfrm>
          <a:prstGeom prst="rect">
            <a:avLst/>
          </a:prstGeom>
          <a:noFill/>
        </p:spPr>
        <p:txBody>
          <a:bodyPr wrap="square" rtlCol="0">
            <a:spAutoFit/>
          </a:bodyPr>
          <a:lstStyle/>
          <a:p>
            <a:endParaRPr lang="nl-NL" sz="4000" b="1" baseline="30000" dirty="0">
              <a:solidFill>
                <a:srgbClr val="FFFFFF"/>
              </a:solidFill>
              <a:latin typeface="Montserrat" pitchFamily="2" charset="77"/>
              <a:cs typeface="Montserrat Regular"/>
            </a:endParaRPr>
          </a:p>
          <a:p>
            <a:r>
              <a:rPr lang="nl-NL" sz="4800" b="1" baseline="30000" dirty="0">
                <a:solidFill>
                  <a:srgbClr val="FFFFFF"/>
                </a:solidFill>
                <a:latin typeface="Montserrat" pitchFamily="2" charset="77"/>
                <a:cs typeface="Montserrat Regular"/>
              </a:rPr>
              <a:t>Geluiden opnemen en veranderen</a:t>
            </a:r>
          </a:p>
          <a:p>
            <a:r>
              <a:rPr lang="nl-NL" sz="4000" baseline="30000" dirty="0">
                <a:solidFill>
                  <a:srgbClr val="FFFFFF"/>
                </a:solidFill>
                <a:latin typeface="Montserrat" pitchFamily="2" charset="77"/>
                <a:cs typeface="Montserrat Regular"/>
              </a:rPr>
              <a:t>(40 minuten)</a:t>
            </a:r>
          </a:p>
          <a:p>
            <a:pPr marL="342900" indent="-342900">
              <a:buFont typeface="Arial" panose="020B0604020202020204" pitchFamily="34" charset="0"/>
              <a:buChar char="•"/>
            </a:pPr>
            <a:endParaRPr lang="nl-NL" sz="2200" baseline="30000" dirty="0">
              <a:solidFill>
                <a:schemeClr val="bg1"/>
              </a:solidFill>
              <a:latin typeface="Montserrat" pitchFamily="2" charset="77"/>
              <a:cs typeface="Montserrat Regular"/>
            </a:endParaRPr>
          </a:p>
          <a:p>
            <a:pPr algn="l" rtl="0" fontAlgn="base"/>
            <a:r>
              <a:rPr lang="nl-NL" sz="2200" i="0" u="none" strike="noStrike" dirty="0">
                <a:solidFill>
                  <a:schemeClr val="bg1"/>
                </a:solidFill>
                <a:effectLst/>
                <a:latin typeface="Montserrat" pitchFamily="2" charset="77"/>
              </a:rPr>
              <a:t>Jullie gaan met het programma scratch oefenen. In dit programma kunnen geluiden worden opgenomen en worden aangepast. Jullie bedenken eerst geluiden en deze nemen jullie op. Deze geluiden gaan jullie vervolgens aanpassen in het programma.</a:t>
            </a:r>
          </a:p>
          <a:p>
            <a:pPr marL="342900" indent="-342900" algn="l" rtl="0" fontAlgn="base">
              <a:buFont typeface="Arial" panose="020B0604020202020204" pitchFamily="34" charset="0"/>
              <a:buChar char="•"/>
            </a:pPr>
            <a:endParaRPr lang="nl-NL" sz="2200" dirty="0">
              <a:solidFill>
                <a:schemeClr val="bg1"/>
              </a:solidFill>
              <a:latin typeface="Montserrat" pitchFamily="2" charset="77"/>
            </a:endParaRPr>
          </a:p>
          <a:p>
            <a:pPr algn="l" rtl="0" fontAlgn="base"/>
            <a:r>
              <a:rPr lang="nl-NL" sz="2200" b="0" i="0" u="none" strike="noStrike" dirty="0">
                <a:solidFill>
                  <a:schemeClr val="bg1"/>
                </a:solidFill>
                <a:effectLst/>
                <a:latin typeface="Montserrat" pitchFamily="2" charset="77"/>
              </a:rPr>
              <a:t>​</a:t>
            </a:r>
          </a:p>
          <a:p>
            <a:endParaRPr lang="nl-NL" sz="4000" baseline="30000" dirty="0">
              <a:solidFill>
                <a:srgbClr val="FFFFFF"/>
              </a:solidFill>
              <a:latin typeface="Montserrat" pitchFamily="2" charset="77"/>
              <a:cs typeface="Montserrat Regular"/>
            </a:endParaRPr>
          </a:p>
        </p:txBody>
      </p:sp>
    </p:spTree>
    <p:extLst>
      <p:ext uri="{BB962C8B-B14F-4D97-AF65-F5344CB8AC3E}">
        <p14:creationId xmlns:p14="http://schemas.microsoft.com/office/powerpoint/2010/main" val="18467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50742"/>
            <a:ext cx="12192000" cy="5878285"/>
          </a:xfrm>
          <a:prstGeom prst="rect">
            <a:avLst/>
          </a:prstGeom>
          <a:solidFill>
            <a:srgbClr val="3ABCE2"/>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9" name="Afbeelding 8" descr="WetenschapLoseOnderdelen80%.png"/>
          <p:cNvPicPr>
            <a:picLocks noChangeAspect="1"/>
          </p:cNvPicPr>
          <p:nvPr/>
        </p:nvPicPr>
        <p:blipFill>
          <a:blip r:embed="rId4"/>
          <a:stretch>
            <a:fillRect/>
          </a:stretch>
        </p:blipFill>
        <p:spPr>
          <a:xfrm>
            <a:off x="6211432" y="3327399"/>
            <a:ext cx="4151768" cy="1965301"/>
          </a:xfrm>
          <a:prstGeom prst="rect">
            <a:avLst/>
          </a:prstGeom>
        </p:spPr>
      </p:pic>
      <p:pic>
        <p:nvPicPr>
          <p:cNvPr id="12" name="Afbeelding 11" descr="Logo80%WeteschapMedia.png"/>
          <p:cNvPicPr>
            <a:picLocks noChangeAspect="1"/>
          </p:cNvPicPr>
          <p:nvPr/>
        </p:nvPicPr>
        <p:blipFill>
          <a:blip r:embed="rId5"/>
          <a:stretch>
            <a:fillRect/>
          </a:stretch>
        </p:blipFill>
        <p:spPr>
          <a:xfrm>
            <a:off x="9448800" y="482601"/>
            <a:ext cx="2336800" cy="1106159"/>
          </a:xfrm>
          <a:prstGeom prst="rect">
            <a:avLst/>
          </a:prstGeom>
        </p:spPr>
      </p:pic>
      <p:pic>
        <p:nvPicPr>
          <p:cNvPr id="8" name="Afbeelding 7" descr="FooterWetenschapMedia.png"/>
          <p:cNvPicPr>
            <a:picLocks noChangeAspect="1"/>
          </p:cNvPicPr>
          <p:nvPr/>
        </p:nvPicPr>
        <p:blipFill>
          <a:blip r:embed="rId6"/>
          <a:stretch>
            <a:fillRect/>
          </a:stretch>
        </p:blipFill>
        <p:spPr>
          <a:xfrm>
            <a:off x="0" y="6056405"/>
            <a:ext cx="12192000" cy="639519"/>
          </a:xfrm>
          <a:prstGeom prst="rect">
            <a:avLst/>
          </a:prstGeom>
        </p:spPr>
      </p:pic>
      <p:pic>
        <p:nvPicPr>
          <p:cNvPr id="14" name="Afbeelding 13" descr="wetenschapWit.png"/>
          <p:cNvPicPr>
            <a:picLocks noChangeAspect="1"/>
          </p:cNvPicPr>
          <p:nvPr/>
        </p:nvPicPr>
        <p:blipFill>
          <a:blip r:embed="rId7"/>
          <a:stretch>
            <a:fillRect/>
          </a:stretch>
        </p:blipFill>
        <p:spPr>
          <a:xfrm>
            <a:off x="753986" y="583701"/>
            <a:ext cx="1074815" cy="2804551"/>
          </a:xfrm>
          <a:prstGeom prst="rect">
            <a:avLst/>
          </a:prstGeom>
        </p:spPr>
      </p:pic>
      <p:sp>
        <p:nvSpPr>
          <p:cNvPr id="2" name="Tekstvak 1">
            <a:extLst>
              <a:ext uri="{FF2B5EF4-FFF2-40B4-BE49-F238E27FC236}">
                <a16:creationId xmlns:a16="http://schemas.microsoft.com/office/drawing/2014/main" id="{065448DE-1C01-FD42-E197-6047856D4406}"/>
              </a:ext>
            </a:extLst>
          </p:cNvPr>
          <p:cNvSpPr txBox="1"/>
          <p:nvPr/>
        </p:nvSpPr>
        <p:spPr>
          <a:xfrm>
            <a:off x="2026492" y="182422"/>
            <a:ext cx="10399929" cy="2154436"/>
          </a:xfrm>
          <a:prstGeom prst="rect">
            <a:avLst/>
          </a:prstGeom>
          <a:noFill/>
        </p:spPr>
        <p:txBody>
          <a:bodyPr wrap="square" rtlCol="0">
            <a:spAutoFit/>
          </a:bodyPr>
          <a:lstStyle/>
          <a:p>
            <a:endParaRPr lang="nl-NL" sz="4000" b="1" baseline="30000" dirty="0">
              <a:solidFill>
                <a:srgbClr val="FFFFFF"/>
              </a:solidFill>
              <a:latin typeface="Montserrat" pitchFamily="2" charset="77"/>
              <a:cs typeface="Montserrat Regular"/>
            </a:endParaRPr>
          </a:p>
          <a:p>
            <a:r>
              <a:rPr lang="nl-NL" sz="4800" b="1" baseline="30000" dirty="0">
                <a:solidFill>
                  <a:srgbClr val="FFFFFF"/>
                </a:solidFill>
                <a:latin typeface="Montserrat" pitchFamily="2" charset="77"/>
                <a:cs typeface="Montserrat Regular"/>
              </a:rPr>
              <a:t>Geluiden opnemen</a:t>
            </a:r>
          </a:p>
          <a:p>
            <a:r>
              <a:rPr lang="nl-NL" sz="4000" baseline="30000" dirty="0">
                <a:solidFill>
                  <a:srgbClr val="FFFFFF"/>
                </a:solidFill>
                <a:latin typeface="Montserrat" pitchFamily="2" charset="77"/>
                <a:cs typeface="Montserrat Regular"/>
              </a:rPr>
              <a:t>(20 minuten)</a:t>
            </a:r>
          </a:p>
          <a:p>
            <a:pPr marL="342900" indent="-342900" algn="l" rtl="0" fontAlgn="base">
              <a:buFont typeface="Arial" panose="020B0604020202020204" pitchFamily="34" charset="0"/>
              <a:buChar char="•"/>
            </a:pPr>
            <a:endParaRPr lang="nl-NL" sz="2200" b="0" i="0" u="none" strike="noStrike" dirty="0">
              <a:solidFill>
                <a:schemeClr val="bg1"/>
              </a:solidFill>
              <a:effectLst/>
              <a:latin typeface="Montserrat" pitchFamily="2" charset="77"/>
            </a:endParaRPr>
          </a:p>
          <a:p>
            <a:endParaRPr lang="nl-NL" sz="4000" baseline="30000" dirty="0">
              <a:solidFill>
                <a:srgbClr val="FFFFFF"/>
              </a:solidFill>
              <a:latin typeface="Montserrat" pitchFamily="2" charset="77"/>
              <a:cs typeface="Montserrat Regular"/>
            </a:endParaRPr>
          </a:p>
        </p:txBody>
      </p:sp>
      <p:sp>
        <p:nvSpPr>
          <p:cNvPr id="4" name="Rechthoek 3">
            <a:extLst>
              <a:ext uri="{FF2B5EF4-FFF2-40B4-BE49-F238E27FC236}">
                <a16:creationId xmlns:a16="http://schemas.microsoft.com/office/drawing/2014/main" id="{CD893B53-9865-465F-D768-FB7B70DF66D2}"/>
              </a:ext>
            </a:extLst>
          </p:cNvPr>
          <p:cNvSpPr/>
          <p:nvPr/>
        </p:nvSpPr>
        <p:spPr>
          <a:xfrm>
            <a:off x="2467767" y="1534987"/>
            <a:ext cx="6637865" cy="4081679"/>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3" name="Online Media 2" descr="Geluid opnemen">
            <a:hlinkClick r:id="" action="ppaction://media"/>
            <a:extLst>
              <a:ext uri="{FF2B5EF4-FFF2-40B4-BE49-F238E27FC236}">
                <a16:creationId xmlns:a16="http://schemas.microsoft.com/office/drawing/2014/main" id="{8E59096D-779D-42BB-7676-B3E9752373B5}"/>
              </a:ext>
            </a:extLst>
          </p:cNvPr>
          <p:cNvPicPr>
            <a:picLocks noRot="1" noChangeAspect="1"/>
          </p:cNvPicPr>
          <p:nvPr>
            <a:videoFile r:link="rId1"/>
          </p:nvPr>
        </p:nvPicPr>
        <p:blipFill rotWithShape="1">
          <a:blip r:embed="rId8"/>
          <a:srcRect t="8058" b="11185"/>
          <a:stretch/>
        </p:blipFill>
        <p:spPr>
          <a:xfrm>
            <a:off x="2687632" y="1735396"/>
            <a:ext cx="6178675" cy="3742260"/>
          </a:xfrm>
          <a:prstGeom prst="rect">
            <a:avLst/>
          </a:prstGeom>
        </p:spPr>
      </p:pic>
      <p:sp>
        <p:nvSpPr>
          <p:cNvPr id="16" name="Rechthoek 3">
            <a:extLst>
              <a:ext uri="{FF2B5EF4-FFF2-40B4-BE49-F238E27FC236}">
                <a16:creationId xmlns:a16="http://schemas.microsoft.com/office/drawing/2014/main" id="{EE468DD4-F8ED-E545-B215-26D37C6D75D6}"/>
              </a:ext>
            </a:extLst>
          </p:cNvPr>
          <p:cNvSpPr/>
          <p:nvPr/>
        </p:nvSpPr>
        <p:spPr>
          <a:xfrm>
            <a:off x="9576107" y="2319626"/>
            <a:ext cx="2050966" cy="2209445"/>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1" name="TextBox 10">
            <a:extLst>
              <a:ext uri="{FF2B5EF4-FFF2-40B4-BE49-F238E27FC236}">
                <a16:creationId xmlns:a16="http://schemas.microsoft.com/office/drawing/2014/main" id="{71038CED-5A26-695B-C5BC-5FB58049B177}"/>
              </a:ext>
            </a:extLst>
          </p:cNvPr>
          <p:cNvSpPr txBox="1"/>
          <p:nvPr/>
        </p:nvSpPr>
        <p:spPr>
          <a:xfrm>
            <a:off x="9626815" y="2393296"/>
            <a:ext cx="2050966" cy="2062103"/>
          </a:xfrm>
          <a:prstGeom prst="rect">
            <a:avLst/>
          </a:prstGeom>
          <a:noFill/>
        </p:spPr>
        <p:txBody>
          <a:bodyPr wrap="square" rtlCol="0">
            <a:spAutoFit/>
          </a:bodyPr>
          <a:lstStyle/>
          <a:p>
            <a:r>
              <a:rPr lang="nl-NL" sz="1600" b="1" u="none" strike="noStrike" dirty="0">
                <a:solidFill>
                  <a:schemeClr val="bg1"/>
                </a:solidFill>
                <a:effectLst/>
                <a:latin typeface="Montserrat" pitchFamily="2" charset="77"/>
              </a:rPr>
              <a:t>Belangrijk: </a:t>
            </a:r>
          </a:p>
          <a:p>
            <a:r>
              <a:rPr lang="nl-NL" sz="1400" b="1" u="none" strike="noStrike" dirty="0">
                <a:solidFill>
                  <a:schemeClr val="bg1"/>
                </a:solidFill>
                <a:effectLst/>
                <a:latin typeface="Montserrat" pitchFamily="2" charset="77"/>
              </a:rPr>
              <a:t>Zorg ervoor dat je je project bewaard (save) door je project een naam te geven!! We gaan de zelf gemaakte geluiden bij 7.3 weer gebruiken.</a:t>
            </a:r>
            <a:endParaRPr lang="en-NL" sz="1400" b="1" dirty="0">
              <a:solidFill>
                <a:schemeClr val="bg1"/>
              </a:solidFill>
              <a:latin typeface="Montserrat" pitchFamily="2" charset="77"/>
            </a:endParaRPr>
          </a:p>
        </p:txBody>
      </p:sp>
    </p:spTree>
    <p:extLst>
      <p:ext uri="{BB962C8B-B14F-4D97-AF65-F5344CB8AC3E}">
        <p14:creationId xmlns:p14="http://schemas.microsoft.com/office/powerpoint/2010/main" val="273887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380811"/>
            <a:ext cx="12192000" cy="5878285"/>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1" name="Afbeelding 10" descr="NootWit.png"/>
          <p:cNvPicPr>
            <a:picLocks noChangeAspect="1"/>
          </p:cNvPicPr>
          <p:nvPr/>
        </p:nvPicPr>
        <p:blipFill>
          <a:blip r:embed="rId2"/>
          <a:stretch>
            <a:fillRect/>
          </a:stretch>
        </p:blipFill>
        <p:spPr>
          <a:xfrm>
            <a:off x="753986" y="583701"/>
            <a:ext cx="1074815" cy="1546723"/>
          </a:xfrm>
          <a:prstGeom prst="rect">
            <a:avLst/>
          </a:prstGeom>
        </p:spPr>
      </p:pic>
      <p:pic>
        <p:nvPicPr>
          <p:cNvPr id="13" name="Afbeelding 12" descr="OranjeLoseOnderdelen80%.png"/>
          <p:cNvPicPr>
            <a:picLocks noChangeAspect="1"/>
          </p:cNvPicPr>
          <p:nvPr/>
        </p:nvPicPr>
        <p:blipFill>
          <a:blip r:embed="rId3"/>
          <a:stretch>
            <a:fillRect/>
          </a:stretch>
        </p:blipFill>
        <p:spPr>
          <a:xfrm>
            <a:off x="6211432" y="3327399"/>
            <a:ext cx="4151768" cy="1965301"/>
          </a:xfrm>
          <a:prstGeom prst="rect">
            <a:avLst/>
          </a:prstGeom>
        </p:spPr>
      </p:pic>
      <p:pic>
        <p:nvPicPr>
          <p:cNvPr id="16" name="Afbeelding 15" descr="OranjeLogo80%.png"/>
          <p:cNvPicPr>
            <a:picLocks noChangeAspect="1"/>
          </p:cNvPicPr>
          <p:nvPr/>
        </p:nvPicPr>
        <p:blipFill>
          <a:blip r:embed="rId4"/>
          <a:stretch>
            <a:fillRect/>
          </a:stretch>
        </p:blipFill>
        <p:spPr>
          <a:xfrm>
            <a:off x="9448800" y="482600"/>
            <a:ext cx="2336800" cy="1106157"/>
          </a:xfrm>
          <a:prstGeom prst="rect">
            <a:avLst/>
          </a:prstGeom>
        </p:spPr>
      </p:pic>
      <p:sp>
        <p:nvSpPr>
          <p:cNvPr id="10" name="Tekstvak 9"/>
          <p:cNvSpPr txBox="1"/>
          <p:nvPr/>
        </p:nvSpPr>
        <p:spPr>
          <a:xfrm>
            <a:off x="1828800" y="1850886"/>
            <a:ext cx="9856381" cy="4206023"/>
          </a:xfrm>
          <a:prstGeom prst="rect">
            <a:avLst/>
          </a:prstGeom>
          <a:noFill/>
        </p:spPr>
        <p:txBody>
          <a:bodyPr wrap="square" lIns="121920" tIns="60960" rIns="121920" bIns="60960" rtlCol="0" anchor="t">
            <a:spAutoFit/>
          </a:bodyPr>
          <a:lstStyle/>
          <a:p>
            <a:r>
              <a:rPr lang="nl-NL" sz="3733" b="1" baseline="30000" dirty="0">
                <a:solidFill>
                  <a:srgbClr val="FFFFFF"/>
                </a:solidFill>
                <a:latin typeface="Montserrat" pitchFamily="2" charset="77"/>
                <a:cs typeface="Montserrat Regular"/>
              </a:rPr>
              <a:t>	</a:t>
            </a:r>
          </a:p>
          <a:p>
            <a:r>
              <a:rPr lang="nl-NL" sz="3733" b="1" baseline="30000" dirty="0">
                <a:solidFill>
                  <a:srgbClr val="FFFFFF"/>
                </a:solidFill>
                <a:latin typeface="Montserrat" pitchFamily="2" charset="77"/>
                <a:cs typeface="Montserrat Regular"/>
              </a:rPr>
              <a:t>Inleiding</a:t>
            </a:r>
            <a:endParaRPr lang="nl-NL" sz="3200" b="1" baseline="30000" dirty="0">
              <a:solidFill>
                <a:srgbClr val="FFFFFF"/>
              </a:solidFill>
              <a:latin typeface="Montserrat" pitchFamily="2" charset="77"/>
              <a:cs typeface="Montserrat Regular"/>
            </a:endParaRPr>
          </a:p>
          <a:p>
            <a:r>
              <a:rPr lang="nl-NL" sz="2200" b="0" i="0" u="none" strike="noStrike" dirty="0">
                <a:solidFill>
                  <a:schemeClr val="bg1"/>
                </a:solidFill>
                <a:effectLst/>
                <a:latin typeface="Montserrat" pitchFamily="2" charset="77"/>
              </a:rPr>
              <a:t>Tijdens dit thema onderzoeken jullie hoe je met eenvoudige, gratis beschikbare technologische middelen muziek kan maken, waarbij de aandacht vooral uitgaat naar muziek van ‘gevonden’ en ‘zelfgemaakt’ geluid. Jullie leren bestaand geluid te bewerken en te structureren en vervolgens al samenwerkend hier een muziekstuk van te maken. </a:t>
            </a:r>
            <a:r>
              <a:rPr lang="nl-NL" sz="2200" b="0" i="0" u="none" strike="noStrike" dirty="0">
                <a:effectLst/>
                <a:latin typeface="Calibri" panose="020F0502020204030204" pitchFamily="34" charset="0"/>
              </a:rPr>
              <a:t>​</a:t>
            </a:r>
            <a:br>
              <a:rPr lang="nl-NL" sz="2200" baseline="30000" dirty="0">
                <a:latin typeface="Montserrat" pitchFamily="2" charset="77"/>
                <a:ea typeface="+mn-lt"/>
                <a:cs typeface="+mn-lt"/>
              </a:rPr>
            </a:br>
            <a:endParaRPr lang="nl-NL" sz="2200" baseline="30000" dirty="0">
              <a:solidFill>
                <a:schemeClr val="bg1"/>
              </a:solidFill>
              <a:latin typeface="Montserrat" pitchFamily="2" charset="77"/>
              <a:ea typeface="+mn-lt"/>
              <a:cs typeface="+mn-lt"/>
            </a:endParaRPr>
          </a:p>
          <a:p>
            <a:r>
              <a:rPr lang="nl-NL" sz="3733" b="1" baseline="30000" dirty="0">
                <a:solidFill>
                  <a:schemeClr val="bg1"/>
                </a:solidFill>
                <a:latin typeface="Montserrat" pitchFamily="2" charset="77"/>
                <a:ea typeface="+mn-lt"/>
                <a:cs typeface="+mn-lt"/>
              </a:rPr>
              <a:t>Centrale opdracht</a:t>
            </a:r>
            <a:endParaRPr lang="nl-NL" sz="3200" baseline="30000" dirty="0">
              <a:solidFill>
                <a:schemeClr val="bg1"/>
              </a:solidFill>
              <a:latin typeface="Montserrat" pitchFamily="2" charset="77"/>
              <a:ea typeface="+mn-lt"/>
              <a:cs typeface="+mn-lt"/>
            </a:endParaRPr>
          </a:p>
          <a:p>
            <a:r>
              <a:rPr lang="nl-NL" sz="2200" i="0" u="none" strike="noStrike" dirty="0">
                <a:solidFill>
                  <a:schemeClr val="bg1"/>
                </a:solidFill>
                <a:effectLst/>
                <a:latin typeface="Montserrat" pitchFamily="2" charset="77"/>
              </a:rPr>
              <a:t>Maak een digitaal muziekstuk van zelf gevonden en gemaakte geluiden. ​</a:t>
            </a:r>
            <a:endParaRPr lang="nl-NL" sz="2200" baseline="30000" dirty="0">
              <a:solidFill>
                <a:schemeClr val="bg1"/>
              </a:solidFill>
              <a:latin typeface="Montserrat" pitchFamily="2" charset="77"/>
              <a:cs typeface="Calibri"/>
            </a:endParaRPr>
          </a:p>
        </p:txBody>
      </p:sp>
      <p:pic>
        <p:nvPicPr>
          <p:cNvPr id="9" name="Afbeelding 8" descr="Footermuziek.psd"/>
          <p:cNvPicPr>
            <a:picLocks noChangeAspect="1"/>
          </p:cNvPicPr>
          <p:nvPr/>
        </p:nvPicPr>
        <p:blipFill>
          <a:blip r:embed="rId5"/>
          <a:stretch>
            <a:fillRect/>
          </a:stretch>
        </p:blipFill>
        <p:spPr>
          <a:xfrm>
            <a:off x="0" y="6056405"/>
            <a:ext cx="12192000" cy="639519"/>
          </a:xfrm>
          <a:prstGeom prst="rect">
            <a:avLst/>
          </a:prstGeom>
        </p:spPr>
      </p:pic>
      <p:sp>
        <p:nvSpPr>
          <p:cNvPr id="2" name="Tekstvak 1">
            <a:extLst>
              <a:ext uri="{FF2B5EF4-FFF2-40B4-BE49-F238E27FC236}">
                <a16:creationId xmlns:a16="http://schemas.microsoft.com/office/drawing/2014/main" id="{D3A5E794-10AA-A63E-1342-DC69BE17705E}"/>
              </a:ext>
            </a:extLst>
          </p:cNvPr>
          <p:cNvSpPr txBox="1"/>
          <p:nvPr/>
        </p:nvSpPr>
        <p:spPr>
          <a:xfrm>
            <a:off x="1828800" y="862452"/>
            <a:ext cx="4171189" cy="584775"/>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Geleend geluid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3ABCE2"/>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9" name="Afbeelding 8" descr="WetenschapLoseOnderdelen80%.png"/>
          <p:cNvPicPr>
            <a:picLocks noChangeAspect="1"/>
          </p:cNvPicPr>
          <p:nvPr/>
        </p:nvPicPr>
        <p:blipFill>
          <a:blip r:embed="rId3"/>
          <a:stretch>
            <a:fillRect/>
          </a:stretch>
        </p:blipFill>
        <p:spPr>
          <a:xfrm>
            <a:off x="6211432" y="3327399"/>
            <a:ext cx="4151768" cy="1965301"/>
          </a:xfrm>
          <a:prstGeom prst="rect">
            <a:avLst/>
          </a:prstGeom>
        </p:spPr>
      </p:pic>
      <p:pic>
        <p:nvPicPr>
          <p:cNvPr id="12" name="Afbeelding 11" descr="Logo80%WeteschapMedia.png"/>
          <p:cNvPicPr>
            <a:picLocks noChangeAspect="1"/>
          </p:cNvPicPr>
          <p:nvPr/>
        </p:nvPicPr>
        <p:blipFill>
          <a:blip r:embed="rId4"/>
          <a:stretch>
            <a:fillRect/>
          </a:stretch>
        </p:blipFill>
        <p:spPr>
          <a:xfrm>
            <a:off x="9448800" y="482601"/>
            <a:ext cx="2336800" cy="1106159"/>
          </a:xfrm>
          <a:prstGeom prst="rect">
            <a:avLst/>
          </a:prstGeom>
        </p:spPr>
      </p:pic>
      <p:pic>
        <p:nvPicPr>
          <p:cNvPr id="8" name="Afbeelding 7" descr="FooterWetenschapMedia.png"/>
          <p:cNvPicPr>
            <a:picLocks noChangeAspect="1"/>
          </p:cNvPicPr>
          <p:nvPr/>
        </p:nvPicPr>
        <p:blipFill>
          <a:blip r:embed="rId5"/>
          <a:stretch>
            <a:fillRect/>
          </a:stretch>
        </p:blipFill>
        <p:spPr>
          <a:xfrm>
            <a:off x="0" y="6056405"/>
            <a:ext cx="12192000" cy="639519"/>
          </a:xfrm>
          <a:prstGeom prst="rect">
            <a:avLst/>
          </a:prstGeom>
        </p:spPr>
      </p:pic>
      <p:pic>
        <p:nvPicPr>
          <p:cNvPr id="14" name="Afbeelding 13" descr="wetenschapWit.png"/>
          <p:cNvPicPr>
            <a:picLocks noChangeAspect="1"/>
          </p:cNvPicPr>
          <p:nvPr/>
        </p:nvPicPr>
        <p:blipFill>
          <a:blip r:embed="rId6"/>
          <a:stretch>
            <a:fillRect/>
          </a:stretch>
        </p:blipFill>
        <p:spPr>
          <a:xfrm>
            <a:off x="753986" y="583701"/>
            <a:ext cx="1074815" cy="2804551"/>
          </a:xfrm>
          <a:prstGeom prst="rect">
            <a:avLst/>
          </a:prstGeom>
        </p:spPr>
      </p:pic>
      <p:sp>
        <p:nvSpPr>
          <p:cNvPr id="2" name="Tekstvak 1">
            <a:extLst>
              <a:ext uri="{FF2B5EF4-FFF2-40B4-BE49-F238E27FC236}">
                <a16:creationId xmlns:a16="http://schemas.microsoft.com/office/drawing/2014/main" id="{065448DE-1C01-FD42-E197-6047856D4406}"/>
              </a:ext>
            </a:extLst>
          </p:cNvPr>
          <p:cNvSpPr txBox="1"/>
          <p:nvPr/>
        </p:nvSpPr>
        <p:spPr>
          <a:xfrm>
            <a:off x="1958759" y="957411"/>
            <a:ext cx="10399929" cy="4862870"/>
          </a:xfrm>
          <a:prstGeom prst="rect">
            <a:avLst/>
          </a:prstGeom>
          <a:noFill/>
        </p:spPr>
        <p:txBody>
          <a:bodyPr wrap="square" rtlCol="0">
            <a:spAutoFit/>
          </a:bodyPr>
          <a:lstStyle/>
          <a:p>
            <a:endParaRPr lang="nl-NL" sz="4000" b="1" baseline="30000" dirty="0">
              <a:solidFill>
                <a:srgbClr val="FFFFFF"/>
              </a:solidFill>
              <a:latin typeface="Montserrat" pitchFamily="2" charset="77"/>
              <a:cs typeface="Montserrat Regular"/>
            </a:endParaRPr>
          </a:p>
          <a:p>
            <a:r>
              <a:rPr lang="nl-NL" sz="4800" b="1" baseline="30000" dirty="0">
                <a:solidFill>
                  <a:srgbClr val="FFFFFF"/>
                </a:solidFill>
                <a:latin typeface="Montserrat" pitchFamily="2" charset="77"/>
                <a:cs typeface="Montserrat Regular"/>
              </a:rPr>
              <a:t>Geluiden opnemen</a:t>
            </a:r>
          </a:p>
          <a:p>
            <a:r>
              <a:rPr lang="nl-NL" sz="4000" baseline="30000" dirty="0">
                <a:solidFill>
                  <a:srgbClr val="FFFFFF"/>
                </a:solidFill>
                <a:latin typeface="Montserrat" pitchFamily="2" charset="77"/>
                <a:cs typeface="Montserrat Regular"/>
              </a:rPr>
              <a:t>(20 minuten)</a:t>
            </a:r>
          </a:p>
          <a:p>
            <a:pPr marL="457200" indent="-457200" algn="l" rtl="0" fontAlgn="base">
              <a:buFont typeface="+mj-lt"/>
              <a:buAutoNum type="arabicPeriod"/>
            </a:pPr>
            <a:endParaRPr lang="nl-NL" sz="2200" dirty="0">
              <a:solidFill>
                <a:schemeClr val="bg1"/>
              </a:solidFill>
              <a:latin typeface="Montserrat" pitchFamily="2" charset="77"/>
            </a:endParaRPr>
          </a:p>
          <a:p>
            <a:pPr marL="457200" indent="-457200" algn="l" rtl="0" fontAlgn="base">
              <a:buFont typeface="+mj-lt"/>
              <a:buAutoNum type="arabicPeriod"/>
            </a:pPr>
            <a:r>
              <a:rPr lang="nl-NL" sz="2200" u="none" strike="noStrike" dirty="0">
                <a:solidFill>
                  <a:schemeClr val="bg1"/>
                </a:solidFill>
                <a:effectLst/>
                <a:latin typeface="Montserrat" pitchFamily="2" charset="77"/>
              </a:rPr>
              <a:t>Hoe neem je geluiden op in scratch?</a:t>
            </a:r>
            <a:r>
              <a:rPr lang="en-US" sz="2200" u="none" strike="noStrike" dirty="0">
                <a:solidFill>
                  <a:schemeClr val="bg1"/>
                </a:solidFill>
                <a:effectLst/>
                <a:latin typeface="Montserrat" pitchFamily="2" charset="77"/>
              </a:rPr>
              <a:t>​</a:t>
            </a:r>
            <a:br>
              <a:rPr lang="en-US" sz="2200" u="none" strike="noStrike" dirty="0">
                <a:solidFill>
                  <a:schemeClr val="bg1"/>
                </a:solidFill>
                <a:effectLst/>
                <a:latin typeface="Montserrat" pitchFamily="2" charset="77"/>
              </a:rPr>
            </a:br>
            <a:r>
              <a:rPr lang="nl-NL" sz="2200" u="none" strike="noStrike" dirty="0">
                <a:solidFill>
                  <a:schemeClr val="bg1"/>
                </a:solidFill>
                <a:effectLst/>
                <a:latin typeface="Montserrat" pitchFamily="2" charset="77"/>
              </a:rPr>
              <a:t>Denk bij geluiden aan je stem, de tafel, een fles of verzin zelf iets.</a:t>
            </a:r>
            <a:r>
              <a:rPr lang="en-US" sz="2200" u="none" strike="noStrike" dirty="0">
                <a:solidFill>
                  <a:schemeClr val="bg1"/>
                </a:solidFill>
                <a:effectLst/>
                <a:latin typeface="Montserrat" pitchFamily="2" charset="77"/>
              </a:rPr>
              <a:t>​</a:t>
            </a:r>
          </a:p>
          <a:p>
            <a:pPr marL="457200" indent="-457200" algn="l" rtl="0" fontAlgn="base">
              <a:buFont typeface="+mj-lt"/>
              <a:buAutoNum type="arabicPeriod"/>
            </a:pPr>
            <a:r>
              <a:rPr lang="nl-NL" sz="2200" u="none" strike="noStrike" dirty="0">
                <a:solidFill>
                  <a:schemeClr val="bg1"/>
                </a:solidFill>
                <a:effectLst/>
                <a:latin typeface="Montserrat" pitchFamily="2" charset="77"/>
              </a:rPr>
              <a:t>Werk in tweetallen samen en maak een geluid wat je opneemt. </a:t>
            </a:r>
            <a:r>
              <a:rPr lang="en-US" sz="2200" u="none" strike="noStrike" dirty="0">
                <a:solidFill>
                  <a:schemeClr val="bg1"/>
                </a:solidFill>
                <a:effectLst/>
                <a:latin typeface="Montserrat" pitchFamily="2" charset="77"/>
              </a:rPr>
              <a:t>​</a:t>
            </a:r>
          </a:p>
          <a:p>
            <a:pPr marL="457200" indent="-457200" algn="l" rtl="0" fontAlgn="base">
              <a:buFont typeface="+mj-lt"/>
              <a:buAutoNum type="arabicPeriod"/>
            </a:pPr>
            <a:r>
              <a:rPr lang="nl-NL" sz="2200" u="none" strike="noStrike" dirty="0">
                <a:solidFill>
                  <a:schemeClr val="bg1"/>
                </a:solidFill>
                <a:effectLst/>
                <a:latin typeface="Montserrat" pitchFamily="2" charset="77"/>
              </a:rPr>
              <a:t>Laat je geluid horen en beantwoord de volgende vragen:​</a:t>
            </a:r>
          </a:p>
          <a:p>
            <a:pPr marL="914400" lvl="1" indent="-457200" fontAlgn="base">
              <a:buFont typeface="Arial" panose="020B0604020202020204" pitchFamily="34" charset="0"/>
              <a:buChar char="•"/>
            </a:pPr>
            <a:r>
              <a:rPr lang="nl-NL" sz="2200" u="none" strike="noStrike" dirty="0">
                <a:solidFill>
                  <a:schemeClr val="bg1"/>
                </a:solidFill>
                <a:effectLst/>
                <a:latin typeface="Montserrat" pitchFamily="2" charset="77"/>
              </a:rPr>
              <a:t>Welk geluid hoor je?​</a:t>
            </a:r>
          </a:p>
          <a:p>
            <a:pPr marL="914400" lvl="1" indent="-457200" fontAlgn="base">
              <a:buFont typeface="Arial" panose="020B0604020202020204" pitchFamily="34" charset="0"/>
              <a:buChar char="•"/>
            </a:pPr>
            <a:r>
              <a:rPr lang="nl-NL" sz="2200" u="none" strike="noStrike" dirty="0">
                <a:solidFill>
                  <a:schemeClr val="bg1"/>
                </a:solidFill>
                <a:effectLst/>
                <a:latin typeface="Montserrat" pitchFamily="2" charset="77"/>
              </a:rPr>
              <a:t>Herken je het geluid?​</a:t>
            </a:r>
          </a:p>
          <a:p>
            <a:pPr marL="914400" lvl="1" indent="-457200" fontAlgn="base">
              <a:buFont typeface="Arial" panose="020B0604020202020204" pitchFamily="34" charset="0"/>
              <a:buChar char="•"/>
            </a:pPr>
            <a:r>
              <a:rPr lang="nl-NL" sz="2200" u="none" strike="noStrike" dirty="0">
                <a:solidFill>
                  <a:schemeClr val="bg1"/>
                </a:solidFill>
                <a:effectLst/>
                <a:latin typeface="Montserrat" pitchFamily="2" charset="77"/>
              </a:rPr>
              <a:t>Welke associaties heb je bij de geluiden?​</a:t>
            </a:r>
          </a:p>
          <a:p>
            <a:pPr marL="342900" indent="-342900" algn="l" rtl="0" fontAlgn="base">
              <a:buFont typeface="Arial" panose="020B0604020202020204" pitchFamily="34" charset="0"/>
              <a:buChar char="•"/>
            </a:pPr>
            <a:endParaRPr lang="nl-NL" sz="2200" b="0" i="0" u="none" strike="noStrike" dirty="0">
              <a:solidFill>
                <a:schemeClr val="bg1"/>
              </a:solidFill>
              <a:effectLst/>
              <a:latin typeface="Montserrat" pitchFamily="2" charset="77"/>
            </a:endParaRPr>
          </a:p>
          <a:p>
            <a:endParaRPr lang="nl-NL" sz="4000" baseline="30000" dirty="0">
              <a:solidFill>
                <a:srgbClr val="FFFFFF"/>
              </a:solidFill>
              <a:latin typeface="Montserrat" pitchFamily="2" charset="77"/>
              <a:cs typeface="Montserrat Regular"/>
            </a:endParaRPr>
          </a:p>
        </p:txBody>
      </p:sp>
      <p:sp>
        <p:nvSpPr>
          <p:cNvPr id="6" name="Rechthoek 3">
            <a:extLst>
              <a:ext uri="{FF2B5EF4-FFF2-40B4-BE49-F238E27FC236}">
                <a16:creationId xmlns:a16="http://schemas.microsoft.com/office/drawing/2014/main" id="{E97E9247-DDB8-4695-1433-0D55262BC719}"/>
              </a:ext>
            </a:extLst>
          </p:cNvPr>
          <p:cNvSpPr/>
          <p:nvPr/>
        </p:nvSpPr>
        <p:spPr>
          <a:xfrm>
            <a:off x="9633218" y="274754"/>
            <a:ext cx="2050966" cy="2209445"/>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7" name="TextBox 5">
            <a:extLst>
              <a:ext uri="{FF2B5EF4-FFF2-40B4-BE49-F238E27FC236}">
                <a16:creationId xmlns:a16="http://schemas.microsoft.com/office/drawing/2014/main" id="{9391E799-7691-AD32-E4DC-BE6D6D832819}"/>
              </a:ext>
            </a:extLst>
          </p:cNvPr>
          <p:cNvSpPr txBox="1"/>
          <p:nvPr/>
        </p:nvSpPr>
        <p:spPr>
          <a:xfrm>
            <a:off x="9660032" y="274755"/>
            <a:ext cx="2050966" cy="2062103"/>
          </a:xfrm>
          <a:prstGeom prst="rect">
            <a:avLst/>
          </a:prstGeom>
          <a:noFill/>
        </p:spPr>
        <p:txBody>
          <a:bodyPr wrap="square" rtlCol="0">
            <a:spAutoFit/>
          </a:bodyPr>
          <a:lstStyle/>
          <a:p>
            <a:r>
              <a:rPr lang="nl-NL" sz="1600" b="1" u="none" strike="noStrike" dirty="0">
                <a:solidFill>
                  <a:schemeClr val="bg1"/>
                </a:solidFill>
                <a:effectLst/>
                <a:latin typeface="Montserrat" pitchFamily="2" charset="77"/>
              </a:rPr>
              <a:t>Belangrijk: </a:t>
            </a:r>
          </a:p>
          <a:p>
            <a:r>
              <a:rPr lang="nl-NL" sz="1400" b="1" u="none" strike="noStrike" dirty="0">
                <a:solidFill>
                  <a:schemeClr val="bg1"/>
                </a:solidFill>
                <a:effectLst/>
                <a:latin typeface="Montserrat" pitchFamily="2" charset="77"/>
              </a:rPr>
              <a:t>Zorg ervoor dat je je project bewaard (save) door je project een naam te geven!! We gaan de zelf gemaakte geluiden bij 7.3 weer gebruiken.</a:t>
            </a:r>
            <a:endParaRPr lang="en-NL" sz="1400" b="1" dirty="0">
              <a:solidFill>
                <a:schemeClr val="bg1"/>
              </a:solidFill>
              <a:latin typeface="Montserrat" pitchFamily="2" charset="77"/>
            </a:endParaRPr>
          </a:p>
        </p:txBody>
      </p:sp>
    </p:spTree>
    <p:extLst>
      <p:ext uri="{BB962C8B-B14F-4D97-AF65-F5344CB8AC3E}">
        <p14:creationId xmlns:p14="http://schemas.microsoft.com/office/powerpoint/2010/main" val="3150293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3ABCE2"/>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9" name="Afbeelding 8" descr="WetenschapLoseOnderdelen80%.png"/>
          <p:cNvPicPr>
            <a:picLocks noChangeAspect="1"/>
          </p:cNvPicPr>
          <p:nvPr/>
        </p:nvPicPr>
        <p:blipFill>
          <a:blip r:embed="rId3"/>
          <a:stretch>
            <a:fillRect/>
          </a:stretch>
        </p:blipFill>
        <p:spPr>
          <a:xfrm>
            <a:off x="6211432" y="3327399"/>
            <a:ext cx="4151768" cy="1965301"/>
          </a:xfrm>
          <a:prstGeom prst="rect">
            <a:avLst/>
          </a:prstGeom>
        </p:spPr>
      </p:pic>
      <p:pic>
        <p:nvPicPr>
          <p:cNvPr id="12" name="Afbeelding 11" descr="Logo80%WeteschapMedia.png"/>
          <p:cNvPicPr>
            <a:picLocks noChangeAspect="1"/>
          </p:cNvPicPr>
          <p:nvPr/>
        </p:nvPicPr>
        <p:blipFill>
          <a:blip r:embed="rId4"/>
          <a:stretch>
            <a:fillRect/>
          </a:stretch>
        </p:blipFill>
        <p:spPr>
          <a:xfrm>
            <a:off x="9448800" y="482601"/>
            <a:ext cx="2336800" cy="1106159"/>
          </a:xfrm>
          <a:prstGeom prst="rect">
            <a:avLst/>
          </a:prstGeom>
        </p:spPr>
      </p:pic>
      <p:pic>
        <p:nvPicPr>
          <p:cNvPr id="8" name="Afbeelding 7" descr="FooterWetenschapMedia.png"/>
          <p:cNvPicPr>
            <a:picLocks noChangeAspect="1"/>
          </p:cNvPicPr>
          <p:nvPr/>
        </p:nvPicPr>
        <p:blipFill>
          <a:blip r:embed="rId5"/>
          <a:stretch>
            <a:fillRect/>
          </a:stretch>
        </p:blipFill>
        <p:spPr>
          <a:xfrm>
            <a:off x="0" y="6056405"/>
            <a:ext cx="12192000" cy="639519"/>
          </a:xfrm>
          <a:prstGeom prst="rect">
            <a:avLst/>
          </a:prstGeom>
        </p:spPr>
      </p:pic>
      <p:pic>
        <p:nvPicPr>
          <p:cNvPr id="14" name="Afbeelding 13" descr="wetenschapWit.png"/>
          <p:cNvPicPr>
            <a:picLocks noChangeAspect="1"/>
          </p:cNvPicPr>
          <p:nvPr/>
        </p:nvPicPr>
        <p:blipFill>
          <a:blip r:embed="rId6"/>
          <a:stretch>
            <a:fillRect/>
          </a:stretch>
        </p:blipFill>
        <p:spPr>
          <a:xfrm>
            <a:off x="753986" y="583701"/>
            <a:ext cx="1074815" cy="2804551"/>
          </a:xfrm>
          <a:prstGeom prst="rect">
            <a:avLst/>
          </a:prstGeom>
        </p:spPr>
      </p:pic>
      <p:sp>
        <p:nvSpPr>
          <p:cNvPr id="2" name="Tekstvak 1">
            <a:extLst>
              <a:ext uri="{FF2B5EF4-FFF2-40B4-BE49-F238E27FC236}">
                <a16:creationId xmlns:a16="http://schemas.microsoft.com/office/drawing/2014/main" id="{065448DE-1C01-FD42-E197-6047856D4406}"/>
              </a:ext>
            </a:extLst>
          </p:cNvPr>
          <p:cNvSpPr txBox="1"/>
          <p:nvPr/>
        </p:nvSpPr>
        <p:spPr>
          <a:xfrm>
            <a:off x="2044485" y="958465"/>
            <a:ext cx="7507900" cy="4524315"/>
          </a:xfrm>
          <a:prstGeom prst="rect">
            <a:avLst/>
          </a:prstGeom>
          <a:noFill/>
        </p:spPr>
        <p:txBody>
          <a:bodyPr wrap="square" rtlCol="0">
            <a:spAutoFit/>
          </a:bodyPr>
          <a:lstStyle/>
          <a:p>
            <a:endParaRPr lang="nl-NL" sz="4000" b="1" baseline="30000" dirty="0">
              <a:solidFill>
                <a:srgbClr val="FFFFFF"/>
              </a:solidFill>
              <a:latin typeface="Montserrat" pitchFamily="2" charset="77"/>
              <a:cs typeface="Montserrat Regular"/>
            </a:endParaRPr>
          </a:p>
          <a:p>
            <a:r>
              <a:rPr lang="nl-NL" sz="4800" b="1" baseline="30000" dirty="0">
                <a:solidFill>
                  <a:srgbClr val="FFFFFF"/>
                </a:solidFill>
                <a:latin typeface="Montserrat" pitchFamily="2" charset="77"/>
                <a:cs typeface="Montserrat Regular"/>
              </a:rPr>
              <a:t>Geluiden veranderen</a:t>
            </a:r>
          </a:p>
          <a:p>
            <a:r>
              <a:rPr lang="nl-NL" sz="4000" baseline="30000" dirty="0">
                <a:solidFill>
                  <a:srgbClr val="FFFFFF"/>
                </a:solidFill>
                <a:latin typeface="Montserrat" pitchFamily="2" charset="77"/>
                <a:cs typeface="Montserrat Regular"/>
              </a:rPr>
              <a:t>(20 minuten)</a:t>
            </a:r>
          </a:p>
          <a:p>
            <a:pPr algn="l" rtl="0" fontAlgn="base"/>
            <a:endParaRPr lang="nl-NL" sz="2200" dirty="0">
              <a:solidFill>
                <a:schemeClr val="bg1"/>
              </a:solidFill>
              <a:latin typeface="Montserrat" pitchFamily="2" charset="77"/>
            </a:endParaRPr>
          </a:p>
          <a:p>
            <a:pPr marL="457200" indent="-457200" algn="l" rtl="0" fontAlgn="base">
              <a:buFont typeface="+mj-lt"/>
              <a:buAutoNum type="arabicPeriod" startAt="4"/>
            </a:pPr>
            <a:r>
              <a:rPr lang="nl-NL" sz="2200" i="0" u="none" strike="noStrike" dirty="0">
                <a:solidFill>
                  <a:schemeClr val="bg1"/>
                </a:solidFill>
                <a:effectLst/>
                <a:latin typeface="Montserrat" pitchFamily="2" charset="77"/>
              </a:rPr>
              <a:t>Leg daarna uit op welke vier mogelijke manieren je dit geluid kan bewerken in scratch. </a:t>
            </a:r>
            <a:r>
              <a:rPr lang="en-US" sz="2200" i="0" u="none" strike="noStrike" dirty="0">
                <a:solidFill>
                  <a:schemeClr val="bg1"/>
                </a:solidFill>
                <a:effectLst/>
                <a:latin typeface="Montserrat" pitchFamily="2" charset="77"/>
              </a:rPr>
              <a:t>​</a:t>
            </a:r>
            <a:br>
              <a:rPr lang="en-US" sz="2200" i="0" u="none" strike="noStrike" dirty="0">
                <a:solidFill>
                  <a:schemeClr val="bg1"/>
                </a:solidFill>
                <a:effectLst/>
                <a:latin typeface="Montserrat" pitchFamily="2" charset="77"/>
              </a:rPr>
            </a:br>
            <a:r>
              <a:rPr lang="nl-NL" sz="2200" i="0" u="none" strike="noStrike" dirty="0">
                <a:solidFill>
                  <a:schemeClr val="bg1"/>
                </a:solidFill>
                <a:effectLst/>
                <a:latin typeface="Montserrat" pitchFamily="2" charset="77"/>
              </a:rPr>
              <a:t>robot, reverse en fade-in, fade-out . Doe dit aan de hand van de </a:t>
            </a:r>
            <a:r>
              <a:rPr lang="nl-NL" sz="2200" i="1" u="none" strike="noStrike" dirty="0">
                <a:solidFill>
                  <a:schemeClr val="bg1"/>
                </a:solidFill>
                <a:effectLst/>
                <a:latin typeface="Montserrat" pitchFamily="2" charset="77"/>
              </a:rPr>
              <a:t>tutorial of handleiding. </a:t>
            </a:r>
            <a:r>
              <a:rPr lang="en-US" sz="2200" i="0" u="none" strike="noStrike" dirty="0">
                <a:solidFill>
                  <a:schemeClr val="bg1"/>
                </a:solidFill>
                <a:effectLst/>
                <a:latin typeface="Montserrat" pitchFamily="2" charset="77"/>
              </a:rPr>
              <a:t>​</a:t>
            </a:r>
          </a:p>
          <a:p>
            <a:pPr marL="457200" indent="-457200" algn="l" rtl="0" fontAlgn="base">
              <a:buFont typeface="+mj-lt"/>
              <a:buAutoNum type="arabicPeriod" startAt="4"/>
            </a:pPr>
            <a:endParaRPr lang="en-US" sz="2200" i="0" u="none" strike="noStrike" dirty="0">
              <a:solidFill>
                <a:schemeClr val="bg1"/>
              </a:solidFill>
              <a:effectLst/>
              <a:latin typeface="Montserrat" pitchFamily="2" charset="77"/>
            </a:endParaRPr>
          </a:p>
          <a:p>
            <a:pPr marL="457200" indent="-457200" algn="l" rtl="0" fontAlgn="base">
              <a:buFont typeface="+mj-lt"/>
              <a:buAutoNum type="arabicPeriod" startAt="4"/>
            </a:pPr>
            <a:r>
              <a:rPr lang="nl-NL" sz="2200" i="0" u="none" strike="noStrike" dirty="0">
                <a:solidFill>
                  <a:schemeClr val="bg1"/>
                </a:solidFill>
                <a:effectLst/>
                <a:latin typeface="Montserrat" pitchFamily="2" charset="77"/>
              </a:rPr>
              <a:t>Probeer de vier toepassingen uit in scratch.</a:t>
            </a:r>
          </a:p>
          <a:p>
            <a:pPr marL="457200" indent="-457200" algn="l" rtl="0" fontAlgn="base">
              <a:buFont typeface="+mj-lt"/>
              <a:buAutoNum type="arabicPeriod" startAt="4"/>
            </a:pPr>
            <a:endParaRPr lang="nl-NL" sz="2200" b="0" i="0" u="none" strike="noStrike" dirty="0">
              <a:solidFill>
                <a:schemeClr val="bg1"/>
              </a:solidFill>
              <a:effectLst/>
              <a:latin typeface="Montserrat" pitchFamily="2" charset="77"/>
            </a:endParaRPr>
          </a:p>
          <a:p>
            <a:endParaRPr lang="nl-NL" sz="4000" baseline="30000" dirty="0">
              <a:solidFill>
                <a:srgbClr val="FFFFFF"/>
              </a:solidFill>
              <a:latin typeface="Montserrat" pitchFamily="2" charset="77"/>
              <a:cs typeface="Montserrat Regular"/>
            </a:endParaRPr>
          </a:p>
        </p:txBody>
      </p:sp>
      <p:sp>
        <p:nvSpPr>
          <p:cNvPr id="5" name="Rechthoek 3">
            <a:extLst>
              <a:ext uri="{FF2B5EF4-FFF2-40B4-BE49-F238E27FC236}">
                <a16:creationId xmlns:a16="http://schemas.microsoft.com/office/drawing/2014/main" id="{0E906D5F-24F7-737C-04B2-F22B76604DDD}"/>
              </a:ext>
            </a:extLst>
          </p:cNvPr>
          <p:cNvSpPr/>
          <p:nvPr/>
        </p:nvSpPr>
        <p:spPr>
          <a:xfrm>
            <a:off x="9633218" y="274754"/>
            <a:ext cx="2050966" cy="2209445"/>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6" name="TextBox 5">
            <a:extLst>
              <a:ext uri="{FF2B5EF4-FFF2-40B4-BE49-F238E27FC236}">
                <a16:creationId xmlns:a16="http://schemas.microsoft.com/office/drawing/2014/main" id="{58D5F5BC-0925-D8E0-FEA0-C375FB97E122}"/>
              </a:ext>
            </a:extLst>
          </p:cNvPr>
          <p:cNvSpPr txBox="1"/>
          <p:nvPr/>
        </p:nvSpPr>
        <p:spPr>
          <a:xfrm>
            <a:off x="9660032" y="274755"/>
            <a:ext cx="2050966" cy="2062103"/>
          </a:xfrm>
          <a:prstGeom prst="rect">
            <a:avLst/>
          </a:prstGeom>
          <a:noFill/>
        </p:spPr>
        <p:txBody>
          <a:bodyPr wrap="square" rtlCol="0">
            <a:spAutoFit/>
          </a:bodyPr>
          <a:lstStyle/>
          <a:p>
            <a:r>
              <a:rPr lang="nl-NL" sz="1600" b="1" u="none" strike="noStrike" dirty="0">
                <a:solidFill>
                  <a:schemeClr val="bg1"/>
                </a:solidFill>
                <a:effectLst/>
                <a:latin typeface="Montserrat" pitchFamily="2" charset="77"/>
              </a:rPr>
              <a:t>Belangrijk: </a:t>
            </a:r>
          </a:p>
          <a:p>
            <a:r>
              <a:rPr lang="nl-NL" sz="1400" b="1" u="none" strike="noStrike" dirty="0">
                <a:solidFill>
                  <a:schemeClr val="bg1"/>
                </a:solidFill>
                <a:effectLst/>
                <a:latin typeface="Montserrat" pitchFamily="2" charset="77"/>
              </a:rPr>
              <a:t>Zorg ervoor dat je je project bewaard (save) door je project een naam te geven!! We gaan de zelf gemaakte geluiden bij 7.3 weer gebruiken.</a:t>
            </a:r>
            <a:endParaRPr lang="en-NL" sz="1400" b="1" dirty="0">
              <a:solidFill>
                <a:schemeClr val="bg1"/>
              </a:solidFill>
              <a:latin typeface="Montserrat" pitchFamily="2" charset="77"/>
            </a:endParaRPr>
          </a:p>
        </p:txBody>
      </p:sp>
    </p:spTree>
    <p:extLst>
      <p:ext uri="{BB962C8B-B14F-4D97-AF65-F5344CB8AC3E}">
        <p14:creationId xmlns:p14="http://schemas.microsoft.com/office/powerpoint/2010/main" val="4060437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3ABCE2"/>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9" name="Afbeelding 8" descr="WetenschapLoseOnderdelen80%.png"/>
          <p:cNvPicPr>
            <a:picLocks noChangeAspect="1"/>
          </p:cNvPicPr>
          <p:nvPr/>
        </p:nvPicPr>
        <p:blipFill>
          <a:blip r:embed="rId4"/>
          <a:stretch>
            <a:fillRect/>
          </a:stretch>
        </p:blipFill>
        <p:spPr>
          <a:xfrm>
            <a:off x="6211432" y="3327399"/>
            <a:ext cx="4151768" cy="1965301"/>
          </a:xfrm>
          <a:prstGeom prst="rect">
            <a:avLst/>
          </a:prstGeom>
        </p:spPr>
      </p:pic>
      <p:pic>
        <p:nvPicPr>
          <p:cNvPr id="12" name="Afbeelding 11" descr="Logo80%WeteschapMedia.png"/>
          <p:cNvPicPr>
            <a:picLocks noChangeAspect="1"/>
          </p:cNvPicPr>
          <p:nvPr/>
        </p:nvPicPr>
        <p:blipFill>
          <a:blip r:embed="rId5"/>
          <a:stretch>
            <a:fillRect/>
          </a:stretch>
        </p:blipFill>
        <p:spPr>
          <a:xfrm>
            <a:off x="9448800" y="482601"/>
            <a:ext cx="2336800" cy="1106159"/>
          </a:xfrm>
          <a:prstGeom prst="rect">
            <a:avLst/>
          </a:prstGeom>
        </p:spPr>
      </p:pic>
      <p:pic>
        <p:nvPicPr>
          <p:cNvPr id="8" name="Afbeelding 7" descr="FooterWetenschapMedia.png"/>
          <p:cNvPicPr>
            <a:picLocks noChangeAspect="1"/>
          </p:cNvPicPr>
          <p:nvPr/>
        </p:nvPicPr>
        <p:blipFill>
          <a:blip r:embed="rId6"/>
          <a:stretch>
            <a:fillRect/>
          </a:stretch>
        </p:blipFill>
        <p:spPr>
          <a:xfrm>
            <a:off x="0" y="6056405"/>
            <a:ext cx="12192000" cy="639519"/>
          </a:xfrm>
          <a:prstGeom prst="rect">
            <a:avLst/>
          </a:prstGeom>
        </p:spPr>
      </p:pic>
      <p:pic>
        <p:nvPicPr>
          <p:cNvPr id="14" name="Afbeelding 13" descr="wetenschapWit.png"/>
          <p:cNvPicPr>
            <a:picLocks noChangeAspect="1"/>
          </p:cNvPicPr>
          <p:nvPr/>
        </p:nvPicPr>
        <p:blipFill>
          <a:blip r:embed="rId7"/>
          <a:stretch>
            <a:fillRect/>
          </a:stretch>
        </p:blipFill>
        <p:spPr>
          <a:xfrm>
            <a:off x="753986" y="583701"/>
            <a:ext cx="1074815" cy="2804551"/>
          </a:xfrm>
          <a:prstGeom prst="rect">
            <a:avLst/>
          </a:prstGeom>
        </p:spPr>
      </p:pic>
      <p:sp>
        <p:nvSpPr>
          <p:cNvPr id="2" name="Tekstvak 1">
            <a:extLst>
              <a:ext uri="{FF2B5EF4-FFF2-40B4-BE49-F238E27FC236}">
                <a16:creationId xmlns:a16="http://schemas.microsoft.com/office/drawing/2014/main" id="{065448DE-1C01-FD42-E197-6047856D4406}"/>
              </a:ext>
            </a:extLst>
          </p:cNvPr>
          <p:cNvSpPr txBox="1"/>
          <p:nvPr/>
        </p:nvSpPr>
        <p:spPr>
          <a:xfrm>
            <a:off x="2051082" y="435892"/>
            <a:ext cx="10007568" cy="5006499"/>
          </a:xfrm>
          <a:prstGeom prst="rect">
            <a:avLst/>
          </a:prstGeom>
          <a:noFill/>
        </p:spPr>
        <p:txBody>
          <a:bodyPr wrap="square" rtlCol="0">
            <a:spAutoFit/>
          </a:bodyPr>
          <a:lstStyle/>
          <a:p>
            <a:endParaRPr lang="nl-NL" sz="4000" b="1" baseline="30000" dirty="0">
              <a:solidFill>
                <a:srgbClr val="FFFFFF"/>
              </a:solidFill>
              <a:latin typeface="Montserrat" pitchFamily="2" charset="77"/>
              <a:cs typeface="Montserrat Regular"/>
            </a:endParaRPr>
          </a:p>
          <a:p>
            <a:r>
              <a:rPr lang="nl-NL" sz="4800" b="1" baseline="30000" dirty="0">
                <a:solidFill>
                  <a:srgbClr val="FFFFFF"/>
                </a:solidFill>
                <a:latin typeface="Montserrat" pitchFamily="2" charset="77"/>
                <a:cs typeface="Montserrat Regular"/>
              </a:rPr>
              <a:t>Muziek maken van de zelf gemaakte geluiden</a:t>
            </a:r>
          </a:p>
          <a:p>
            <a:r>
              <a:rPr lang="nl-NL" sz="4000" baseline="30000" dirty="0">
                <a:solidFill>
                  <a:srgbClr val="FFFFFF"/>
                </a:solidFill>
                <a:latin typeface="Montserrat" pitchFamily="2" charset="77"/>
                <a:cs typeface="Montserrat Regular"/>
              </a:rPr>
              <a:t>(10 minuten)</a:t>
            </a:r>
            <a:br>
              <a:rPr lang="en-GB" sz="2200" b="1" i="0" u="none" strike="noStrike" dirty="0">
                <a:solidFill>
                  <a:schemeClr val="bg1"/>
                </a:solidFill>
                <a:effectLst/>
                <a:latin typeface="Montserrat" pitchFamily="2" charset="77"/>
              </a:rPr>
            </a:br>
            <a:r>
              <a:rPr lang="en-GB" sz="2200" b="1" i="0" u="none" strike="noStrike" dirty="0">
                <a:solidFill>
                  <a:schemeClr val="bg1"/>
                </a:solidFill>
                <a:effectLst/>
                <a:latin typeface="Montserrat" pitchFamily="2" charset="77"/>
              </a:rPr>
              <a:t>De </a:t>
            </a:r>
            <a:r>
              <a:rPr lang="en-GB" sz="2200" b="1" i="0" u="none" strike="noStrike" dirty="0" err="1">
                <a:solidFill>
                  <a:schemeClr val="bg1"/>
                </a:solidFill>
                <a:effectLst/>
                <a:latin typeface="Montserrat" pitchFamily="2" charset="77"/>
              </a:rPr>
              <a:t>geluiden</a:t>
            </a:r>
            <a:r>
              <a:rPr lang="en-GB" sz="2200" b="1" i="0" u="none" strike="noStrike" dirty="0">
                <a:solidFill>
                  <a:schemeClr val="bg1"/>
                </a:solidFill>
                <a:effectLst/>
                <a:latin typeface="Montserrat" pitchFamily="2" charset="77"/>
              </a:rPr>
              <a:t> die </a:t>
            </a:r>
            <a:r>
              <a:rPr lang="en-GB" sz="2200" b="1" i="0" u="none" strike="noStrike" dirty="0" err="1">
                <a:solidFill>
                  <a:schemeClr val="bg1"/>
                </a:solidFill>
                <a:effectLst/>
                <a:latin typeface="Montserrat" pitchFamily="2" charset="77"/>
              </a:rPr>
              <a:t>jullie</a:t>
            </a:r>
            <a:r>
              <a:rPr lang="en-GB" sz="2200" b="1" i="0" u="none" strike="noStrike" dirty="0">
                <a:solidFill>
                  <a:schemeClr val="bg1"/>
                </a:solidFill>
                <a:effectLst/>
                <a:latin typeface="Montserrat" pitchFamily="2" charset="77"/>
              </a:rPr>
              <a:t> </a:t>
            </a:r>
            <a:r>
              <a:rPr lang="en-GB" sz="2200" b="1" i="0" u="none" strike="noStrike" dirty="0" err="1">
                <a:solidFill>
                  <a:schemeClr val="bg1"/>
                </a:solidFill>
                <a:effectLst/>
                <a:latin typeface="Montserrat" pitchFamily="2" charset="77"/>
              </a:rPr>
              <a:t>hebben</a:t>
            </a:r>
            <a:r>
              <a:rPr lang="en-GB" sz="2200" b="1" i="0" u="none" strike="noStrike" dirty="0">
                <a:solidFill>
                  <a:schemeClr val="bg1"/>
                </a:solidFill>
                <a:effectLst/>
                <a:latin typeface="Montserrat" pitchFamily="2" charset="77"/>
              </a:rPr>
              <a:t> </a:t>
            </a:r>
            <a:r>
              <a:rPr lang="en-GB" sz="2200" b="1" i="0" u="none" strike="noStrike" dirty="0" err="1">
                <a:solidFill>
                  <a:schemeClr val="bg1"/>
                </a:solidFill>
                <a:effectLst/>
                <a:latin typeface="Montserrat" pitchFamily="2" charset="77"/>
              </a:rPr>
              <a:t>gemaakt</a:t>
            </a:r>
            <a:r>
              <a:rPr lang="en-GB" sz="2200" b="1" i="0" u="none" strike="noStrike" dirty="0">
                <a:solidFill>
                  <a:schemeClr val="bg1"/>
                </a:solidFill>
                <a:effectLst/>
                <a:latin typeface="Montserrat" pitchFamily="2" charset="77"/>
              </a:rPr>
              <a:t> </a:t>
            </a:r>
            <a:r>
              <a:rPr lang="en-GB" sz="2200" b="1" i="0" u="none" strike="noStrike" dirty="0" err="1">
                <a:solidFill>
                  <a:schemeClr val="bg1"/>
                </a:solidFill>
                <a:effectLst/>
                <a:latin typeface="Montserrat" pitchFamily="2" charset="77"/>
              </a:rPr>
              <a:t>worden</a:t>
            </a:r>
            <a:r>
              <a:rPr lang="en-GB" sz="2200" b="1" i="0" u="none" strike="noStrike" dirty="0">
                <a:solidFill>
                  <a:schemeClr val="bg1"/>
                </a:solidFill>
                <a:effectLst/>
                <a:latin typeface="Montserrat" pitchFamily="2" charset="77"/>
              </a:rPr>
              <a:t> </a:t>
            </a:r>
            <a:r>
              <a:rPr lang="en-GB" sz="2200" b="1" i="0" u="none" strike="noStrike" dirty="0" err="1">
                <a:solidFill>
                  <a:schemeClr val="bg1"/>
                </a:solidFill>
                <a:effectLst/>
                <a:latin typeface="Montserrat" pitchFamily="2" charset="77"/>
              </a:rPr>
              <a:t>samengevoegd</a:t>
            </a:r>
            <a:r>
              <a:rPr lang="en-GB" sz="2200" b="1" i="0" u="none" strike="noStrike" dirty="0">
                <a:solidFill>
                  <a:schemeClr val="bg1"/>
                </a:solidFill>
                <a:effectLst/>
                <a:latin typeface="Montserrat" pitchFamily="2" charset="77"/>
              </a:rPr>
              <a:t> in </a:t>
            </a:r>
            <a:r>
              <a:rPr lang="en-GB" sz="2200" b="1" i="0" u="none" strike="noStrike" dirty="0" err="1">
                <a:solidFill>
                  <a:schemeClr val="bg1"/>
                </a:solidFill>
                <a:effectLst/>
                <a:latin typeface="Montserrat" pitchFamily="2" charset="77"/>
              </a:rPr>
              <a:t>een</a:t>
            </a:r>
            <a:r>
              <a:rPr lang="en-GB" sz="2200" b="1" i="0" u="none" strike="noStrike" dirty="0">
                <a:solidFill>
                  <a:schemeClr val="bg1"/>
                </a:solidFill>
                <a:effectLst/>
                <a:latin typeface="Montserrat" pitchFamily="2" charset="77"/>
              </a:rPr>
              <a:t> </a:t>
            </a:r>
            <a:r>
              <a:rPr lang="en-GB" sz="2200" b="1" i="0" u="none" strike="noStrike" dirty="0" err="1">
                <a:solidFill>
                  <a:schemeClr val="bg1"/>
                </a:solidFill>
                <a:effectLst/>
                <a:latin typeface="Montserrat" pitchFamily="2" charset="77"/>
              </a:rPr>
              <a:t>muziekstuk</a:t>
            </a:r>
            <a:r>
              <a:rPr lang="en-GB" sz="2200" b="1" i="0" u="none" strike="noStrike" dirty="0">
                <a:solidFill>
                  <a:schemeClr val="bg1"/>
                </a:solidFill>
                <a:effectLst/>
                <a:latin typeface="Montserrat" pitchFamily="2" charset="77"/>
              </a:rPr>
              <a:t>. </a:t>
            </a:r>
            <a:r>
              <a:rPr lang="en-GB" sz="2200" b="1" i="0" u="none" strike="noStrike" dirty="0" err="1">
                <a:solidFill>
                  <a:schemeClr val="bg1"/>
                </a:solidFill>
                <a:effectLst/>
                <a:latin typeface="Montserrat" pitchFamily="2" charset="77"/>
              </a:rPr>
              <a:t>Jullie</a:t>
            </a:r>
            <a:r>
              <a:rPr lang="en-GB" sz="2200" b="1" i="0" u="none" strike="noStrike" dirty="0">
                <a:solidFill>
                  <a:schemeClr val="bg1"/>
                </a:solidFill>
                <a:effectLst/>
                <a:latin typeface="Montserrat" pitchFamily="2" charset="77"/>
              </a:rPr>
              <a:t> </a:t>
            </a:r>
            <a:r>
              <a:rPr lang="en-GB" sz="2200" b="1" i="0" u="none" strike="noStrike" dirty="0" err="1">
                <a:solidFill>
                  <a:schemeClr val="bg1"/>
                </a:solidFill>
                <a:effectLst/>
                <a:latin typeface="Montserrat" pitchFamily="2" charset="77"/>
              </a:rPr>
              <a:t>gaan</a:t>
            </a:r>
            <a:r>
              <a:rPr lang="en-GB" sz="2200" b="1" i="0" u="none" strike="noStrike" dirty="0">
                <a:solidFill>
                  <a:schemeClr val="bg1"/>
                </a:solidFill>
                <a:effectLst/>
                <a:latin typeface="Montserrat" pitchFamily="2" charset="77"/>
              </a:rPr>
              <a:t> </a:t>
            </a:r>
            <a:r>
              <a:rPr lang="en-GB" sz="2200" b="1" i="0" u="none" strike="noStrike" dirty="0" err="1">
                <a:solidFill>
                  <a:schemeClr val="bg1"/>
                </a:solidFill>
                <a:effectLst/>
                <a:latin typeface="Montserrat" pitchFamily="2" charset="77"/>
              </a:rPr>
              <a:t>samenwerken</a:t>
            </a:r>
            <a:r>
              <a:rPr lang="en-GB" sz="2200" b="1" i="0" u="none" strike="noStrike" dirty="0">
                <a:solidFill>
                  <a:schemeClr val="bg1"/>
                </a:solidFill>
                <a:effectLst/>
                <a:latin typeface="Montserrat" pitchFamily="2" charset="77"/>
              </a:rPr>
              <a:t> </a:t>
            </a:r>
            <a:r>
              <a:rPr lang="en-GB" sz="2200" b="1" i="0" u="none" strike="noStrike" dirty="0" err="1">
                <a:solidFill>
                  <a:schemeClr val="bg1"/>
                </a:solidFill>
                <a:effectLst/>
                <a:latin typeface="Montserrat" pitchFamily="2" charset="77"/>
              </a:rPr>
              <a:t>en</a:t>
            </a:r>
            <a:r>
              <a:rPr lang="en-GB" sz="2200" b="1" i="0" u="none" strike="noStrike" dirty="0">
                <a:solidFill>
                  <a:schemeClr val="bg1"/>
                </a:solidFill>
                <a:effectLst/>
                <a:latin typeface="Montserrat" pitchFamily="2" charset="77"/>
              </a:rPr>
              <a:t> </a:t>
            </a:r>
            <a:r>
              <a:rPr lang="en-GB" sz="2200" b="1" i="0" u="none" strike="noStrike" dirty="0" err="1">
                <a:solidFill>
                  <a:schemeClr val="bg1"/>
                </a:solidFill>
                <a:effectLst/>
                <a:latin typeface="Montserrat" pitchFamily="2" charset="77"/>
              </a:rPr>
              <a:t>dirigeren</a:t>
            </a:r>
            <a:r>
              <a:rPr lang="en-GB" sz="2200" b="1" i="0" u="none" strike="noStrike" dirty="0">
                <a:solidFill>
                  <a:schemeClr val="bg1"/>
                </a:solidFill>
                <a:effectLst/>
                <a:latin typeface="Montserrat" pitchFamily="2" charset="77"/>
              </a:rPr>
              <a:t>. </a:t>
            </a:r>
          </a:p>
          <a:p>
            <a:endParaRPr lang="en-GB" sz="2200" b="1" dirty="0">
              <a:solidFill>
                <a:schemeClr val="bg1"/>
              </a:solidFill>
              <a:latin typeface="Montserrat" pitchFamily="2" charset="77"/>
            </a:endParaRPr>
          </a:p>
          <a:p>
            <a:br>
              <a:rPr lang="en-GB" sz="2400" b="0" i="0" u="none" strike="noStrike" dirty="0">
                <a:solidFill>
                  <a:srgbClr val="000000"/>
                </a:solidFill>
                <a:effectLst/>
              </a:rPr>
            </a:br>
            <a:br>
              <a:rPr lang="en-GB" sz="2400" dirty="0"/>
            </a:br>
            <a:endParaRPr lang="en-GB" sz="2200" b="1" i="0" u="none" strike="noStrike" dirty="0">
              <a:solidFill>
                <a:schemeClr val="bg1"/>
              </a:solidFill>
              <a:effectLst/>
              <a:latin typeface="Montserrat" pitchFamily="2" charset="77"/>
            </a:endParaRPr>
          </a:p>
          <a:p>
            <a:endParaRPr lang="nl-NL" sz="2200" dirty="0">
              <a:solidFill>
                <a:schemeClr val="bg1"/>
              </a:solidFill>
              <a:latin typeface="Montserrat" pitchFamily="2" charset="77"/>
            </a:endParaRPr>
          </a:p>
          <a:p>
            <a:endParaRPr lang="nl-NL" sz="2200" dirty="0">
              <a:solidFill>
                <a:schemeClr val="bg1"/>
              </a:solidFill>
              <a:latin typeface="Montserrat" pitchFamily="2" charset="77"/>
            </a:endParaRPr>
          </a:p>
        </p:txBody>
      </p:sp>
      <p:sp>
        <p:nvSpPr>
          <p:cNvPr id="5" name="Rechthoek 3">
            <a:extLst>
              <a:ext uri="{FF2B5EF4-FFF2-40B4-BE49-F238E27FC236}">
                <a16:creationId xmlns:a16="http://schemas.microsoft.com/office/drawing/2014/main" id="{E0900DED-5DA6-58E3-C4DC-DE17928B27EE}"/>
              </a:ext>
            </a:extLst>
          </p:cNvPr>
          <p:cNvSpPr/>
          <p:nvPr/>
        </p:nvSpPr>
        <p:spPr>
          <a:xfrm>
            <a:off x="133350" y="3388252"/>
            <a:ext cx="1890487" cy="2383577"/>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7" name="TextBox 6">
            <a:extLst>
              <a:ext uri="{FF2B5EF4-FFF2-40B4-BE49-F238E27FC236}">
                <a16:creationId xmlns:a16="http://schemas.microsoft.com/office/drawing/2014/main" id="{13D4B6D9-4055-C892-7D34-5CC6D4189B4F}"/>
              </a:ext>
            </a:extLst>
          </p:cNvPr>
          <p:cNvSpPr txBox="1"/>
          <p:nvPr/>
        </p:nvSpPr>
        <p:spPr>
          <a:xfrm>
            <a:off x="146967" y="3518211"/>
            <a:ext cx="1890487" cy="2123658"/>
          </a:xfrm>
          <a:prstGeom prst="rect">
            <a:avLst/>
          </a:prstGeom>
          <a:noFill/>
        </p:spPr>
        <p:txBody>
          <a:bodyPr wrap="square" rtlCol="0">
            <a:spAutoFit/>
          </a:bodyPr>
          <a:lstStyle/>
          <a:p>
            <a:pPr marL="342900" indent="-342900">
              <a:buFont typeface="+mj-lt"/>
              <a:buAutoNum type="arabicPeriod"/>
            </a:pPr>
            <a:r>
              <a:rPr lang="nl-NL" sz="1200" b="0" i="0" u="none" strike="noStrike" dirty="0">
                <a:solidFill>
                  <a:schemeClr val="bg1"/>
                </a:solidFill>
                <a:effectLst/>
                <a:latin typeface="Montserrat" pitchFamily="2" charset="77"/>
              </a:rPr>
              <a:t>Een tweetal laat zijn geluid horen. De leerling drukt op de spatiebalk als het geluid moet beginnen en ook weer op de spatiebalk als het geluid moet stoppen. </a:t>
            </a:r>
          </a:p>
          <a:p>
            <a:endParaRPr lang="nl-NL" sz="1200" dirty="0"/>
          </a:p>
        </p:txBody>
      </p:sp>
      <p:sp>
        <p:nvSpPr>
          <p:cNvPr id="16" name="Rechthoek 3">
            <a:extLst>
              <a:ext uri="{FF2B5EF4-FFF2-40B4-BE49-F238E27FC236}">
                <a16:creationId xmlns:a16="http://schemas.microsoft.com/office/drawing/2014/main" id="{3C65F7B1-D9ED-0D71-265D-00B680F9253C}"/>
              </a:ext>
            </a:extLst>
          </p:cNvPr>
          <p:cNvSpPr/>
          <p:nvPr/>
        </p:nvSpPr>
        <p:spPr>
          <a:xfrm>
            <a:off x="2090687" y="3383378"/>
            <a:ext cx="1890487" cy="2387566"/>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3" name="TextBox 12">
            <a:extLst>
              <a:ext uri="{FF2B5EF4-FFF2-40B4-BE49-F238E27FC236}">
                <a16:creationId xmlns:a16="http://schemas.microsoft.com/office/drawing/2014/main" id="{E8F6035D-3A7B-729B-8539-72CFC60247E7}"/>
              </a:ext>
            </a:extLst>
          </p:cNvPr>
          <p:cNvSpPr txBox="1"/>
          <p:nvPr/>
        </p:nvSpPr>
        <p:spPr>
          <a:xfrm>
            <a:off x="2110273" y="3518211"/>
            <a:ext cx="1890487" cy="1200329"/>
          </a:xfrm>
          <a:prstGeom prst="rect">
            <a:avLst/>
          </a:prstGeom>
          <a:noFill/>
        </p:spPr>
        <p:txBody>
          <a:bodyPr wrap="square" rtlCol="0">
            <a:spAutoFit/>
          </a:bodyPr>
          <a:lstStyle/>
          <a:p>
            <a:pPr marL="342900" indent="-342900" algn="l" rtl="0" fontAlgn="base">
              <a:spcBef>
                <a:spcPts val="0"/>
              </a:spcBef>
              <a:spcAft>
                <a:spcPts val="0"/>
              </a:spcAft>
              <a:buFont typeface="+mj-lt"/>
              <a:buAutoNum type="arabicPeriod" startAt="2"/>
            </a:pPr>
            <a:r>
              <a:rPr lang="nl-NL" sz="1200" b="0" i="0" u="none" strike="noStrike" dirty="0">
                <a:solidFill>
                  <a:schemeClr val="bg1"/>
                </a:solidFill>
                <a:effectLst/>
                <a:latin typeface="Montserrat" pitchFamily="2" charset="77"/>
              </a:rPr>
              <a:t>Vertel dat de leerlingen er samen muziek mee gaan maken. </a:t>
            </a:r>
          </a:p>
          <a:p>
            <a:endParaRPr lang="nl-NL" sz="1200" dirty="0"/>
          </a:p>
        </p:txBody>
      </p:sp>
      <p:sp>
        <p:nvSpPr>
          <p:cNvPr id="17" name="Rechthoek 3">
            <a:extLst>
              <a:ext uri="{FF2B5EF4-FFF2-40B4-BE49-F238E27FC236}">
                <a16:creationId xmlns:a16="http://schemas.microsoft.com/office/drawing/2014/main" id="{30B47E5B-4C89-6946-2439-B0D3AB06A5AC}"/>
              </a:ext>
            </a:extLst>
          </p:cNvPr>
          <p:cNvSpPr/>
          <p:nvPr/>
        </p:nvSpPr>
        <p:spPr>
          <a:xfrm>
            <a:off x="4042717" y="3383377"/>
            <a:ext cx="1890487" cy="2387566"/>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8" name="TextBox 17">
            <a:extLst>
              <a:ext uri="{FF2B5EF4-FFF2-40B4-BE49-F238E27FC236}">
                <a16:creationId xmlns:a16="http://schemas.microsoft.com/office/drawing/2014/main" id="{BB9A1377-5EB7-677A-1B3E-2B06BC7C9CDA}"/>
              </a:ext>
            </a:extLst>
          </p:cNvPr>
          <p:cNvSpPr txBox="1"/>
          <p:nvPr/>
        </p:nvSpPr>
        <p:spPr>
          <a:xfrm>
            <a:off x="4013728" y="3472919"/>
            <a:ext cx="1685725" cy="2492990"/>
          </a:xfrm>
          <a:prstGeom prst="rect">
            <a:avLst/>
          </a:prstGeom>
          <a:noFill/>
        </p:spPr>
        <p:txBody>
          <a:bodyPr wrap="square" rtlCol="0">
            <a:spAutoFit/>
          </a:bodyPr>
          <a:lstStyle/>
          <a:p>
            <a:pPr marL="342900" indent="-342900" algn="l" rtl="0" fontAlgn="base">
              <a:spcBef>
                <a:spcPts val="1600"/>
              </a:spcBef>
              <a:spcAft>
                <a:spcPts val="0"/>
              </a:spcAft>
              <a:buFont typeface="+mj-lt"/>
              <a:buAutoNum type="arabicPeriod" startAt="3"/>
            </a:pPr>
            <a:r>
              <a:rPr lang="nl-NL" sz="1200" b="0" i="0" u="none" strike="noStrike" dirty="0">
                <a:solidFill>
                  <a:schemeClr val="bg1"/>
                </a:solidFill>
                <a:effectLst/>
                <a:latin typeface="Montserrat" pitchFamily="2" charset="77"/>
              </a:rPr>
              <a:t>Bekijk de video om de gebaren voor </a:t>
            </a:r>
            <a:r>
              <a:rPr lang="nl-NL" sz="1200" b="1" i="1" u="none" strike="noStrike" dirty="0">
                <a:solidFill>
                  <a:schemeClr val="bg1"/>
                </a:solidFill>
                <a:effectLst/>
                <a:latin typeface="Montserrat" pitchFamily="2" charset="77"/>
              </a:rPr>
              <a:t>Start</a:t>
            </a:r>
            <a:r>
              <a:rPr lang="nl-NL" sz="1200" b="0" i="0" u="none" strike="noStrike" dirty="0">
                <a:solidFill>
                  <a:schemeClr val="bg1"/>
                </a:solidFill>
                <a:effectLst/>
                <a:latin typeface="Montserrat" pitchFamily="2" charset="77"/>
              </a:rPr>
              <a:t> en </a:t>
            </a:r>
            <a:r>
              <a:rPr lang="nl-NL" sz="1200" b="1" i="1" u="none" strike="noStrike" dirty="0">
                <a:solidFill>
                  <a:schemeClr val="bg1"/>
                </a:solidFill>
                <a:effectLst/>
                <a:latin typeface="Montserrat" pitchFamily="2" charset="77"/>
              </a:rPr>
              <a:t>Stop</a:t>
            </a:r>
            <a:r>
              <a:rPr lang="nl-NL" sz="1200" b="0" i="0" u="none" strike="noStrike" dirty="0">
                <a:solidFill>
                  <a:schemeClr val="bg1"/>
                </a:solidFill>
                <a:effectLst/>
                <a:latin typeface="Montserrat" pitchFamily="2" charset="77"/>
              </a:rPr>
              <a:t> met elkaar te oefenen. Neem de rol van dirigent op je. Oefen de gebaren met elkaar voor </a:t>
            </a:r>
            <a:r>
              <a:rPr lang="nl-NL" sz="1200" b="1" i="1" u="none" strike="noStrike" dirty="0">
                <a:solidFill>
                  <a:schemeClr val="bg1"/>
                </a:solidFill>
                <a:effectLst/>
                <a:latin typeface="Montserrat" pitchFamily="2" charset="77"/>
              </a:rPr>
              <a:t>Start</a:t>
            </a:r>
            <a:r>
              <a:rPr lang="nl-NL" sz="1200" b="0" i="0" u="none" strike="noStrike" dirty="0">
                <a:solidFill>
                  <a:schemeClr val="bg1"/>
                </a:solidFill>
                <a:effectLst/>
                <a:latin typeface="Montserrat" pitchFamily="2" charset="77"/>
              </a:rPr>
              <a:t> en </a:t>
            </a:r>
            <a:r>
              <a:rPr lang="nl-NL" sz="1200" b="1" i="1" u="none" strike="noStrike" dirty="0">
                <a:solidFill>
                  <a:schemeClr val="bg1"/>
                </a:solidFill>
                <a:effectLst/>
                <a:latin typeface="Montserrat" pitchFamily="2" charset="77"/>
              </a:rPr>
              <a:t>Stop</a:t>
            </a:r>
            <a:r>
              <a:rPr lang="nl-NL" sz="1200" b="0" i="0" u="none" strike="noStrike" dirty="0">
                <a:solidFill>
                  <a:schemeClr val="bg1"/>
                </a:solidFill>
                <a:effectLst/>
                <a:latin typeface="Montserrat" pitchFamily="2" charset="77"/>
              </a:rPr>
              <a:t>. </a:t>
            </a:r>
          </a:p>
          <a:p>
            <a:endParaRPr lang="nl-NL" sz="1200" dirty="0"/>
          </a:p>
        </p:txBody>
      </p:sp>
      <p:sp>
        <p:nvSpPr>
          <p:cNvPr id="19" name="TextBox 18">
            <a:extLst>
              <a:ext uri="{FF2B5EF4-FFF2-40B4-BE49-F238E27FC236}">
                <a16:creationId xmlns:a16="http://schemas.microsoft.com/office/drawing/2014/main" id="{86C7018D-E1B4-BF5D-D323-81681D10FB86}"/>
              </a:ext>
            </a:extLst>
          </p:cNvPr>
          <p:cNvSpPr txBox="1"/>
          <p:nvPr/>
        </p:nvSpPr>
        <p:spPr>
          <a:xfrm>
            <a:off x="6626193" y="-1134603"/>
            <a:ext cx="4960012" cy="646331"/>
          </a:xfrm>
          <a:prstGeom prst="rect">
            <a:avLst/>
          </a:prstGeom>
          <a:noFill/>
        </p:spPr>
        <p:txBody>
          <a:bodyPr wrap="none" rtlCol="0">
            <a:spAutoFit/>
          </a:bodyPr>
          <a:lstStyle/>
          <a:p>
            <a:r>
              <a:rPr lang="en-GB" sz="1800" b="0" i="0" u="sng" strike="noStrike" dirty="0">
                <a:solidFill>
                  <a:schemeClr val="bg1"/>
                </a:solidFill>
                <a:effectLst/>
                <a:latin typeface="Montserrat" pitchFamily="2" charset="77"/>
                <a:hlinkClick r:id="rId8">
                  <a:extLst>
                    <a:ext uri="{A12FA001-AC4F-418D-AE19-62706E023703}">
                      <ahyp:hlinkClr xmlns:ahyp="http://schemas.microsoft.com/office/drawing/2018/hyperlinkcolor" val="tx"/>
                    </a:ext>
                  </a:extLst>
                </a:hlinkClick>
              </a:rPr>
              <a:t>https://youtube.com/shorts/os3P0QeujdY</a:t>
            </a:r>
            <a:endParaRPr lang="en-GB" sz="1800" b="0" i="0" u="sng" strike="noStrike" dirty="0">
              <a:solidFill>
                <a:schemeClr val="bg1"/>
              </a:solidFill>
              <a:effectLst/>
              <a:latin typeface="Montserrat" pitchFamily="2" charset="77"/>
            </a:endParaRPr>
          </a:p>
          <a:p>
            <a:endParaRPr lang="en-GB" u="sng" dirty="0">
              <a:solidFill>
                <a:schemeClr val="bg1"/>
              </a:solidFill>
              <a:latin typeface="Montserrat" pitchFamily="2" charset="77"/>
            </a:endParaRPr>
          </a:p>
        </p:txBody>
      </p:sp>
      <p:sp>
        <p:nvSpPr>
          <p:cNvPr id="22" name="Rechthoek 3">
            <a:extLst>
              <a:ext uri="{FF2B5EF4-FFF2-40B4-BE49-F238E27FC236}">
                <a16:creationId xmlns:a16="http://schemas.microsoft.com/office/drawing/2014/main" id="{D8293861-59AB-6981-A80A-286AD19B9B62}"/>
              </a:ext>
            </a:extLst>
          </p:cNvPr>
          <p:cNvSpPr/>
          <p:nvPr/>
        </p:nvSpPr>
        <p:spPr>
          <a:xfrm>
            <a:off x="5994747" y="3383377"/>
            <a:ext cx="1890487" cy="2392948"/>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3" name="TextBox 22">
            <a:extLst>
              <a:ext uri="{FF2B5EF4-FFF2-40B4-BE49-F238E27FC236}">
                <a16:creationId xmlns:a16="http://schemas.microsoft.com/office/drawing/2014/main" id="{F26E1840-1ACF-5E86-1AF0-F5FD3B5A016E}"/>
              </a:ext>
            </a:extLst>
          </p:cNvPr>
          <p:cNvSpPr txBox="1"/>
          <p:nvPr/>
        </p:nvSpPr>
        <p:spPr>
          <a:xfrm>
            <a:off x="5979931" y="3511962"/>
            <a:ext cx="1952175" cy="1938992"/>
          </a:xfrm>
          <a:prstGeom prst="rect">
            <a:avLst/>
          </a:prstGeom>
          <a:noFill/>
        </p:spPr>
        <p:txBody>
          <a:bodyPr wrap="square" rtlCol="0">
            <a:spAutoFit/>
          </a:bodyPr>
          <a:lstStyle/>
          <a:p>
            <a:pPr marL="342900" indent="-342900" algn="l" rtl="0" fontAlgn="base">
              <a:spcBef>
                <a:spcPts val="0"/>
              </a:spcBef>
              <a:spcAft>
                <a:spcPts val="0"/>
              </a:spcAft>
              <a:buFont typeface="+mj-lt"/>
              <a:buAutoNum type="arabicPeriod" startAt="4"/>
            </a:pPr>
            <a:r>
              <a:rPr lang="nl-NL" sz="1200" b="0" i="0" u="none" strike="noStrike" dirty="0">
                <a:solidFill>
                  <a:schemeClr val="bg1"/>
                </a:solidFill>
                <a:effectLst/>
                <a:latin typeface="Montserrat" pitchFamily="2" charset="77"/>
              </a:rPr>
              <a:t>Maak combinaties van 2, 3, 4 of meer geluiden, bouw af en weer op. Oefen </a:t>
            </a:r>
            <a:br>
              <a:rPr lang="nl-NL" sz="1200" b="0" i="0" u="none" strike="noStrike" dirty="0">
                <a:solidFill>
                  <a:schemeClr val="bg1"/>
                </a:solidFill>
                <a:effectLst/>
                <a:latin typeface="Montserrat" pitchFamily="2" charset="77"/>
              </a:rPr>
            </a:br>
            <a:r>
              <a:rPr lang="nl-NL" sz="1200" b="0" i="0" u="none" strike="noStrike" dirty="0">
                <a:solidFill>
                  <a:schemeClr val="bg1"/>
                </a:solidFill>
                <a:effectLst/>
                <a:latin typeface="Montserrat" pitchFamily="2" charset="77"/>
              </a:rPr>
              <a:t>Optie: Experimenteer samen met de ritmes en tonen die zijn gemaakt. </a:t>
            </a:r>
          </a:p>
          <a:p>
            <a:endParaRPr lang="nl-NL" sz="1200" dirty="0"/>
          </a:p>
        </p:txBody>
      </p:sp>
      <p:sp>
        <p:nvSpPr>
          <p:cNvPr id="24" name="Rechthoek 3">
            <a:extLst>
              <a:ext uri="{FF2B5EF4-FFF2-40B4-BE49-F238E27FC236}">
                <a16:creationId xmlns:a16="http://schemas.microsoft.com/office/drawing/2014/main" id="{B7367339-BA6A-B455-4614-720F4E502D66}"/>
              </a:ext>
            </a:extLst>
          </p:cNvPr>
          <p:cNvSpPr/>
          <p:nvPr/>
        </p:nvSpPr>
        <p:spPr>
          <a:xfrm>
            <a:off x="7941216" y="3382869"/>
            <a:ext cx="1890487" cy="2392948"/>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5" name="TextBox 24">
            <a:extLst>
              <a:ext uri="{FF2B5EF4-FFF2-40B4-BE49-F238E27FC236}">
                <a16:creationId xmlns:a16="http://schemas.microsoft.com/office/drawing/2014/main" id="{C77F83BE-F395-3643-FBB8-5970E8874FE0}"/>
              </a:ext>
            </a:extLst>
          </p:cNvPr>
          <p:cNvSpPr txBox="1"/>
          <p:nvPr/>
        </p:nvSpPr>
        <p:spPr>
          <a:xfrm>
            <a:off x="7924839" y="3511962"/>
            <a:ext cx="1952175" cy="830997"/>
          </a:xfrm>
          <a:prstGeom prst="rect">
            <a:avLst/>
          </a:prstGeom>
          <a:noFill/>
        </p:spPr>
        <p:txBody>
          <a:bodyPr wrap="square" rtlCol="0">
            <a:spAutoFit/>
          </a:bodyPr>
          <a:lstStyle/>
          <a:p>
            <a:pPr marL="342900" indent="-342900" algn="l" rtl="0" fontAlgn="base">
              <a:spcBef>
                <a:spcPts val="0"/>
              </a:spcBef>
              <a:spcAft>
                <a:spcPts val="0"/>
              </a:spcAft>
              <a:buFont typeface="+mj-lt"/>
              <a:buAutoNum type="arabicPeriod" startAt="5"/>
            </a:pPr>
            <a:r>
              <a:rPr lang="nl-NL" sz="1200" b="0" i="0" u="none" strike="noStrike" dirty="0">
                <a:solidFill>
                  <a:schemeClr val="bg1"/>
                </a:solidFill>
                <a:effectLst/>
                <a:latin typeface="Montserrat" pitchFamily="2" charset="77"/>
              </a:rPr>
              <a:t>Luister naar wat je een mooie combinatie vindt. </a:t>
            </a:r>
          </a:p>
          <a:p>
            <a:endParaRPr lang="nl-NL" sz="1200" dirty="0"/>
          </a:p>
        </p:txBody>
      </p:sp>
      <p:sp>
        <p:nvSpPr>
          <p:cNvPr id="26" name="Rechthoek 3">
            <a:extLst>
              <a:ext uri="{FF2B5EF4-FFF2-40B4-BE49-F238E27FC236}">
                <a16:creationId xmlns:a16="http://schemas.microsoft.com/office/drawing/2014/main" id="{3E67AA0E-00F6-7E06-780F-66407B732157}"/>
              </a:ext>
            </a:extLst>
          </p:cNvPr>
          <p:cNvSpPr/>
          <p:nvPr/>
        </p:nvSpPr>
        <p:spPr>
          <a:xfrm>
            <a:off x="9892447" y="3561498"/>
            <a:ext cx="1890487" cy="2209445"/>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7" name="TextBox 26">
            <a:extLst>
              <a:ext uri="{FF2B5EF4-FFF2-40B4-BE49-F238E27FC236}">
                <a16:creationId xmlns:a16="http://schemas.microsoft.com/office/drawing/2014/main" id="{DDAFC759-3423-DBD4-770E-91F7BC05DE64}"/>
              </a:ext>
            </a:extLst>
          </p:cNvPr>
          <p:cNvSpPr txBox="1"/>
          <p:nvPr/>
        </p:nvSpPr>
        <p:spPr>
          <a:xfrm>
            <a:off x="7946203" y="4472052"/>
            <a:ext cx="1952175" cy="646331"/>
          </a:xfrm>
          <a:prstGeom prst="rect">
            <a:avLst/>
          </a:prstGeom>
          <a:noFill/>
        </p:spPr>
        <p:txBody>
          <a:bodyPr wrap="square" rtlCol="0">
            <a:spAutoFit/>
          </a:bodyPr>
          <a:lstStyle/>
          <a:p>
            <a:pPr marL="342900" indent="-342900" algn="l" rtl="0" fontAlgn="base">
              <a:spcBef>
                <a:spcPts val="0"/>
              </a:spcBef>
              <a:spcAft>
                <a:spcPts val="0"/>
              </a:spcAft>
              <a:buFont typeface="+mj-lt"/>
              <a:buAutoNum type="arabicPeriod" startAt="6"/>
            </a:pPr>
            <a:r>
              <a:rPr lang="en-GB" sz="1200" b="0" i="0" u="none" strike="noStrike" dirty="0">
                <a:solidFill>
                  <a:schemeClr val="bg1"/>
                </a:solidFill>
                <a:effectLst/>
                <a:latin typeface="Montserrat" pitchFamily="2" charset="77"/>
              </a:rPr>
              <a:t>Wie is er nu </a:t>
            </a:r>
            <a:r>
              <a:rPr lang="en-GB" sz="1200" b="0" i="0" u="none" strike="noStrike" dirty="0" err="1">
                <a:solidFill>
                  <a:schemeClr val="bg1"/>
                </a:solidFill>
                <a:effectLst/>
                <a:latin typeface="Montserrat" pitchFamily="2" charset="77"/>
              </a:rPr>
              <a:t>dirigent</a:t>
            </a:r>
            <a:r>
              <a:rPr lang="en-GB" sz="1200" b="0" i="0" u="none" strike="noStrike" dirty="0">
                <a:solidFill>
                  <a:schemeClr val="bg1"/>
                </a:solidFill>
                <a:effectLst/>
                <a:latin typeface="Montserrat" pitchFamily="2" charset="77"/>
              </a:rPr>
              <a:t>?</a:t>
            </a:r>
          </a:p>
          <a:p>
            <a:pPr marL="228600" indent="-228600">
              <a:buFont typeface="+mj-lt"/>
              <a:buAutoNum type="arabicPeriod" startAt="6"/>
            </a:pPr>
            <a:endParaRPr lang="nl-NL" sz="1200" dirty="0"/>
          </a:p>
        </p:txBody>
      </p:sp>
      <p:sp>
        <p:nvSpPr>
          <p:cNvPr id="28" name="Rechthoek 3">
            <a:extLst>
              <a:ext uri="{FF2B5EF4-FFF2-40B4-BE49-F238E27FC236}">
                <a16:creationId xmlns:a16="http://schemas.microsoft.com/office/drawing/2014/main" id="{F8CAB575-1D5F-EEFF-D321-E68E012D4875}"/>
              </a:ext>
            </a:extLst>
          </p:cNvPr>
          <p:cNvSpPr/>
          <p:nvPr/>
        </p:nvSpPr>
        <p:spPr>
          <a:xfrm>
            <a:off x="9887685" y="3382869"/>
            <a:ext cx="1890487" cy="2397157"/>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9" name="TextBox 28">
            <a:extLst>
              <a:ext uri="{FF2B5EF4-FFF2-40B4-BE49-F238E27FC236}">
                <a16:creationId xmlns:a16="http://schemas.microsoft.com/office/drawing/2014/main" id="{31841AFC-D78F-AE4B-BBD3-38A0758998FB}"/>
              </a:ext>
            </a:extLst>
          </p:cNvPr>
          <p:cNvSpPr txBox="1"/>
          <p:nvPr/>
        </p:nvSpPr>
        <p:spPr>
          <a:xfrm>
            <a:off x="9848080" y="3511962"/>
            <a:ext cx="1952175" cy="2123658"/>
          </a:xfrm>
          <a:prstGeom prst="rect">
            <a:avLst/>
          </a:prstGeom>
          <a:noFill/>
        </p:spPr>
        <p:txBody>
          <a:bodyPr wrap="square" rtlCol="0">
            <a:spAutoFit/>
          </a:bodyPr>
          <a:lstStyle/>
          <a:p>
            <a:pPr marL="228600" indent="-228600" algn="l" rtl="0" fontAlgn="base">
              <a:spcBef>
                <a:spcPts val="0"/>
              </a:spcBef>
              <a:spcAft>
                <a:spcPts val="0"/>
              </a:spcAft>
              <a:buFont typeface="+mj-lt"/>
              <a:buAutoNum type="arabicPeriod" startAt="7"/>
            </a:pPr>
            <a:r>
              <a:rPr lang="nl-NL" sz="1200" b="0" i="0" u="none" strike="noStrike" dirty="0">
                <a:solidFill>
                  <a:schemeClr val="bg1"/>
                </a:solidFill>
                <a:effectLst/>
                <a:latin typeface="Montserrat" pitchFamily="2" charset="77"/>
              </a:rPr>
              <a:t>Bespreek ook wat je van de gemaakte muziekstukken vond!</a:t>
            </a:r>
          </a:p>
          <a:p>
            <a:pPr marL="457200" algn="l" rtl="0">
              <a:spcBef>
                <a:spcPts val="0"/>
              </a:spcBef>
              <a:spcAft>
                <a:spcPts val="0"/>
              </a:spcAft>
            </a:pPr>
            <a:r>
              <a:rPr lang="nl-NL" sz="1200" b="0" i="1" u="none" strike="noStrike" dirty="0">
                <a:solidFill>
                  <a:schemeClr val="bg1"/>
                </a:solidFill>
                <a:effectLst/>
                <a:latin typeface="Montserrat" pitchFamily="2" charset="77"/>
              </a:rPr>
              <a:t>Wat was mooi? Wat niet, Waarom wel of niet….? </a:t>
            </a:r>
            <a:endParaRPr lang="nl-NL" sz="1200" b="0" i="0" u="none" strike="noStrike" dirty="0">
              <a:solidFill>
                <a:schemeClr val="bg1"/>
              </a:solidFill>
              <a:effectLst/>
              <a:latin typeface="Montserrat" pitchFamily="2" charset="77"/>
            </a:endParaRPr>
          </a:p>
          <a:p>
            <a:pPr marL="457200" algn="l" rtl="0">
              <a:spcBef>
                <a:spcPts val="0"/>
              </a:spcBef>
              <a:spcAft>
                <a:spcPts val="0"/>
              </a:spcAft>
            </a:pPr>
            <a:r>
              <a:rPr lang="nl-NL" sz="1200" b="0" i="1" u="none" strike="noStrike" dirty="0">
                <a:solidFill>
                  <a:schemeClr val="bg1"/>
                </a:solidFill>
                <a:effectLst/>
                <a:latin typeface="Montserrat" pitchFamily="2" charset="77"/>
              </a:rPr>
              <a:t>En…. Was het muziek? </a:t>
            </a:r>
            <a:endParaRPr lang="nl-NL" sz="1200" b="0" i="0" u="none" strike="noStrike" dirty="0">
              <a:solidFill>
                <a:schemeClr val="bg1"/>
              </a:solidFill>
              <a:effectLst/>
              <a:latin typeface="Montserrat" pitchFamily="2" charset="77"/>
            </a:endParaRPr>
          </a:p>
          <a:p>
            <a:pPr marL="228600" indent="-228600">
              <a:buFont typeface="+mj-lt"/>
              <a:buAutoNum type="arabicPeriod" startAt="6"/>
            </a:pPr>
            <a:endParaRPr lang="nl-NL" sz="1200" dirty="0"/>
          </a:p>
        </p:txBody>
      </p:sp>
      <p:pic>
        <p:nvPicPr>
          <p:cNvPr id="30" name="Online Media 29" descr="Gebaren voor het dirigeren">
            <a:hlinkClick r:id="" action="ppaction://media"/>
            <a:extLst>
              <a:ext uri="{FF2B5EF4-FFF2-40B4-BE49-F238E27FC236}">
                <a16:creationId xmlns:a16="http://schemas.microsoft.com/office/drawing/2014/main" id="{C9DEFAEB-0202-8415-D49F-656A16467E0B}"/>
              </a:ext>
            </a:extLst>
          </p:cNvPr>
          <p:cNvPicPr>
            <a:picLocks noRot="1" noChangeAspect="1"/>
          </p:cNvPicPr>
          <p:nvPr>
            <a:videoFile r:link="rId1"/>
          </p:nvPr>
        </p:nvPicPr>
        <p:blipFill rotWithShape="1">
          <a:blip r:embed="rId9"/>
          <a:srcRect l="28797" r="29126"/>
          <a:stretch/>
        </p:blipFill>
        <p:spPr>
          <a:xfrm>
            <a:off x="2627745" y="4634947"/>
            <a:ext cx="723667" cy="971720"/>
          </a:xfrm>
          <a:prstGeom prst="rect">
            <a:avLst/>
          </a:prstGeom>
        </p:spPr>
      </p:pic>
      <p:cxnSp>
        <p:nvCxnSpPr>
          <p:cNvPr id="38" name="Straight Arrow Connector 37">
            <a:extLst>
              <a:ext uri="{FF2B5EF4-FFF2-40B4-BE49-F238E27FC236}">
                <a16:creationId xmlns:a16="http://schemas.microsoft.com/office/drawing/2014/main" id="{57A8C9E8-763F-B0D5-17D4-7F00D0D2248A}"/>
              </a:ext>
            </a:extLst>
          </p:cNvPr>
          <p:cNvCxnSpPr>
            <a:cxnSpLocks/>
          </p:cNvCxnSpPr>
          <p:nvPr/>
        </p:nvCxnSpPr>
        <p:spPr>
          <a:xfrm flipH="1">
            <a:off x="3500438" y="3814763"/>
            <a:ext cx="885825" cy="903777"/>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5050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0"/>
                </p:tgtEl>
              </p:cMediaNode>
            </p:video>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0"/>
                                        </p:tgtEl>
                                      </p:cBhvr>
                                    </p:cmd>
                                  </p:childTnLst>
                                </p:cTn>
                              </p:par>
                            </p:childTnLst>
                          </p:cTn>
                        </p:par>
                      </p:childTnLst>
                    </p:cTn>
                  </p:par>
                </p:childTnLst>
              </p:cTn>
              <p:nextCondLst>
                <p:cond evt="onClick" delay="0">
                  <p:tgtEl>
                    <p:spTgt spid="30"/>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fotoOpMaat.jpg"/>
          <p:cNvPicPr>
            <a:picLocks noChangeAspect="1"/>
          </p:cNvPicPr>
          <p:nvPr/>
        </p:nvPicPr>
        <p:blipFill>
          <a:blip r:embed="rId3"/>
          <a:stretch>
            <a:fillRect/>
          </a:stretch>
        </p:blipFill>
        <p:spPr>
          <a:xfrm>
            <a:off x="0" y="1"/>
            <a:ext cx="12192000" cy="5895233"/>
          </a:xfrm>
          <a:prstGeom prst="rect">
            <a:avLst/>
          </a:prstGeom>
        </p:spPr>
      </p:pic>
      <p:pic>
        <p:nvPicPr>
          <p:cNvPr id="21" name="Afbeelding 20" descr="techniekLoseOnderdelen80%.png"/>
          <p:cNvPicPr>
            <a:picLocks noChangeAspect="1"/>
          </p:cNvPicPr>
          <p:nvPr/>
        </p:nvPicPr>
        <p:blipFill>
          <a:blip r:embed="rId4"/>
          <a:stretch>
            <a:fillRect/>
          </a:stretch>
        </p:blipFill>
        <p:spPr>
          <a:xfrm>
            <a:off x="6211432" y="3327399"/>
            <a:ext cx="4151768" cy="1965301"/>
          </a:xfrm>
          <a:prstGeom prst="rect">
            <a:avLst/>
          </a:prstGeom>
        </p:spPr>
      </p:pic>
      <p:pic>
        <p:nvPicPr>
          <p:cNvPr id="20" name="Afbeelding 19" descr="Logo80%Techniek.png"/>
          <p:cNvPicPr>
            <a:picLocks noChangeAspect="1"/>
          </p:cNvPicPr>
          <p:nvPr/>
        </p:nvPicPr>
        <p:blipFill>
          <a:blip r:embed="rId5"/>
          <a:stretch>
            <a:fillRect/>
          </a:stretch>
        </p:blipFill>
        <p:spPr>
          <a:xfrm>
            <a:off x="9448800" y="482601"/>
            <a:ext cx="2336800" cy="1106159"/>
          </a:xfrm>
          <a:prstGeom prst="rect">
            <a:avLst/>
          </a:prstGeom>
        </p:spPr>
      </p:pic>
      <p:pic>
        <p:nvPicPr>
          <p:cNvPr id="19" name="Afbeelding 18"/>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a:off x="0" y="-25399"/>
            <a:ext cx="6211432" cy="5920633"/>
          </a:xfrm>
          <a:prstGeom prst="rect">
            <a:avLst/>
          </a:prstGeom>
        </p:spPr>
      </p:pic>
      <p:pic>
        <p:nvPicPr>
          <p:cNvPr id="18" name="Afbeelding 17" descr="FooterTechniek.png"/>
          <p:cNvPicPr>
            <a:picLocks noChangeAspect="1"/>
          </p:cNvPicPr>
          <p:nvPr/>
        </p:nvPicPr>
        <p:blipFill>
          <a:blip r:embed="rId8"/>
          <a:stretch>
            <a:fillRect/>
          </a:stretch>
        </p:blipFill>
        <p:spPr>
          <a:xfrm>
            <a:off x="0" y="6056405"/>
            <a:ext cx="12192000" cy="639519"/>
          </a:xfrm>
          <a:prstGeom prst="rect">
            <a:avLst/>
          </a:prstGeom>
        </p:spPr>
      </p:pic>
      <p:sp>
        <p:nvSpPr>
          <p:cNvPr id="10" name="Tekstvak 9"/>
          <p:cNvSpPr txBox="1"/>
          <p:nvPr/>
        </p:nvSpPr>
        <p:spPr>
          <a:xfrm>
            <a:off x="1914333" y="1905001"/>
            <a:ext cx="2671116" cy="913007"/>
          </a:xfrm>
          <a:prstGeom prst="rect">
            <a:avLst/>
          </a:prstGeom>
          <a:noFill/>
        </p:spPr>
        <p:txBody>
          <a:bodyPr wrap="none" rtlCol="0">
            <a:spAutoFit/>
          </a:bodyPr>
          <a:lstStyle/>
          <a:p>
            <a:r>
              <a:rPr lang="nl-NL" sz="5333" b="1" dirty="0">
                <a:solidFill>
                  <a:schemeClr val="bg1"/>
                </a:solidFill>
                <a:latin typeface="Comfortaa"/>
                <a:cs typeface="Comfortaa"/>
              </a:rPr>
              <a:t>Techniek</a:t>
            </a:r>
          </a:p>
        </p:txBody>
      </p:sp>
      <p:pic>
        <p:nvPicPr>
          <p:cNvPr id="22" name="Afbeelding 21" descr="techniekWit.png"/>
          <p:cNvPicPr>
            <a:picLocks noChangeAspect="1"/>
          </p:cNvPicPr>
          <p:nvPr/>
        </p:nvPicPr>
        <p:blipFill>
          <a:blip r:embed="rId9"/>
          <a:stretch>
            <a:fillRect/>
          </a:stretch>
        </p:blipFill>
        <p:spPr>
          <a:xfrm>
            <a:off x="753986" y="583699"/>
            <a:ext cx="1160348" cy="1669812"/>
          </a:xfrm>
          <a:prstGeom prst="rect">
            <a:avLst/>
          </a:prstGeom>
        </p:spPr>
      </p:pic>
    </p:spTree>
    <p:extLst>
      <p:ext uri="{BB962C8B-B14F-4D97-AF65-F5344CB8AC3E}">
        <p14:creationId xmlns:p14="http://schemas.microsoft.com/office/powerpoint/2010/main" val="2576279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fotoOpMaat.jpg"/>
          <p:cNvPicPr>
            <a:picLocks noChangeAspect="1"/>
          </p:cNvPicPr>
          <p:nvPr/>
        </p:nvPicPr>
        <p:blipFill>
          <a:blip r:embed="rId2"/>
          <a:stretch>
            <a:fillRect/>
          </a:stretch>
        </p:blipFill>
        <p:spPr>
          <a:xfrm>
            <a:off x="0" y="1"/>
            <a:ext cx="12192000" cy="5895233"/>
          </a:xfrm>
          <a:prstGeom prst="rect">
            <a:avLst/>
          </a:prstGeom>
        </p:spPr>
      </p:pic>
      <p:pic>
        <p:nvPicPr>
          <p:cNvPr id="19" name="Afbeelding 18"/>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25399"/>
            <a:ext cx="6211432" cy="5920633"/>
          </a:xfrm>
          <a:prstGeom prst="rect">
            <a:avLst/>
          </a:prstGeom>
        </p:spPr>
      </p:pic>
      <p:pic>
        <p:nvPicPr>
          <p:cNvPr id="20" name="Afbeelding 19" descr="techniekLoseOnderdelen80%.png"/>
          <p:cNvPicPr>
            <a:picLocks noChangeAspect="1"/>
          </p:cNvPicPr>
          <p:nvPr/>
        </p:nvPicPr>
        <p:blipFill>
          <a:blip r:embed="rId5"/>
          <a:stretch>
            <a:fillRect/>
          </a:stretch>
        </p:blipFill>
        <p:spPr>
          <a:xfrm>
            <a:off x="6197600" y="3327399"/>
            <a:ext cx="4151768" cy="1965301"/>
          </a:xfrm>
          <a:prstGeom prst="rect">
            <a:avLst/>
          </a:prstGeom>
        </p:spPr>
      </p:pic>
      <p:pic>
        <p:nvPicPr>
          <p:cNvPr id="21" name="Afbeelding 20" descr="Logo80%Techniek.png"/>
          <p:cNvPicPr>
            <a:picLocks noChangeAspect="1"/>
          </p:cNvPicPr>
          <p:nvPr/>
        </p:nvPicPr>
        <p:blipFill>
          <a:blip r:embed="rId6"/>
          <a:stretch>
            <a:fillRect/>
          </a:stretch>
        </p:blipFill>
        <p:spPr>
          <a:xfrm>
            <a:off x="9434968" y="482601"/>
            <a:ext cx="2336800" cy="1106159"/>
          </a:xfrm>
          <a:prstGeom prst="rect">
            <a:avLst/>
          </a:prstGeom>
        </p:spPr>
      </p:pic>
      <p:sp>
        <p:nvSpPr>
          <p:cNvPr id="10" name="Tekstvak 9"/>
          <p:cNvSpPr txBox="1"/>
          <p:nvPr/>
        </p:nvSpPr>
        <p:spPr>
          <a:xfrm>
            <a:off x="1914334" y="1905001"/>
            <a:ext cx="10054932" cy="1733680"/>
          </a:xfrm>
          <a:prstGeom prst="rect">
            <a:avLst/>
          </a:prstGeom>
          <a:noFill/>
        </p:spPr>
        <p:txBody>
          <a:bodyPr wrap="none" rtlCol="0">
            <a:spAutoFit/>
          </a:bodyPr>
          <a:lstStyle/>
          <a:p>
            <a:r>
              <a:rPr lang="nl-NL" sz="5333" dirty="0">
                <a:solidFill>
                  <a:schemeClr val="bg1"/>
                </a:solidFill>
                <a:latin typeface="Comfortaa"/>
                <a:cs typeface="Comfortaa"/>
              </a:rPr>
              <a:t>Hergebruiken van bestaande </a:t>
            </a:r>
          </a:p>
          <a:p>
            <a:r>
              <a:rPr lang="nl-NL" sz="5333" dirty="0">
                <a:solidFill>
                  <a:schemeClr val="bg1"/>
                </a:solidFill>
                <a:latin typeface="Comfortaa"/>
                <a:cs typeface="Comfortaa"/>
              </a:rPr>
              <a:t>muziek</a:t>
            </a:r>
            <a:endParaRPr lang="nl-NL" sz="5333" b="1" dirty="0">
              <a:solidFill>
                <a:schemeClr val="bg1"/>
              </a:solidFill>
              <a:latin typeface="Comfortaa"/>
              <a:cs typeface="Comfortaa"/>
            </a:endParaRPr>
          </a:p>
        </p:txBody>
      </p:sp>
      <p:pic>
        <p:nvPicPr>
          <p:cNvPr id="17" name="Afbeelding 16" descr="FooterTechniek.png"/>
          <p:cNvPicPr>
            <a:picLocks noChangeAspect="1"/>
          </p:cNvPicPr>
          <p:nvPr/>
        </p:nvPicPr>
        <p:blipFill>
          <a:blip r:embed="rId7"/>
          <a:stretch>
            <a:fillRect/>
          </a:stretch>
        </p:blipFill>
        <p:spPr>
          <a:xfrm>
            <a:off x="0" y="6056405"/>
            <a:ext cx="12192000" cy="639519"/>
          </a:xfrm>
          <a:prstGeom prst="rect">
            <a:avLst/>
          </a:prstGeom>
        </p:spPr>
      </p:pic>
      <p:pic>
        <p:nvPicPr>
          <p:cNvPr id="22" name="Afbeelding 21" descr="techniekWit.png"/>
          <p:cNvPicPr>
            <a:picLocks noChangeAspect="1"/>
          </p:cNvPicPr>
          <p:nvPr/>
        </p:nvPicPr>
        <p:blipFill>
          <a:blip r:embed="rId8"/>
          <a:stretch>
            <a:fillRect/>
          </a:stretch>
        </p:blipFill>
        <p:spPr>
          <a:xfrm>
            <a:off x="753986" y="583699"/>
            <a:ext cx="1160348" cy="1669812"/>
          </a:xfrm>
          <a:prstGeom prst="rect">
            <a:avLst/>
          </a:prstGeom>
        </p:spPr>
      </p:pic>
      <p:sp>
        <p:nvSpPr>
          <p:cNvPr id="2" name="TextBox 1">
            <a:extLst>
              <a:ext uri="{FF2B5EF4-FFF2-40B4-BE49-F238E27FC236}">
                <a16:creationId xmlns:a16="http://schemas.microsoft.com/office/drawing/2014/main" id="{1922155F-E1FB-3196-2895-9103DA97996D}"/>
              </a:ext>
            </a:extLst>
          </p:cNvPr>
          <p:cNvSpPr txBox="1"/>
          <p:nvPr/>
        </p:nvSpPr>
        <p:spPr>
          <a:xfrm>
            <a:off x="1928898" y="677996"/>
            <a:ext cx="2313454" cy="995209"/>
          </a:xfrm>
          <a:prstGeom prst="rect">
            <a:avLst/>
          </a:prstGeom>
          <a:noFill/>
        </p:spPr>
        <p:txBody>
          <a:bodyPr wrap="none" rtlCol="0">
            <a:spAutoFit/>
          </a:bodyPr>
          <a:lstStyle/>
          <a:p>
            <a:r>
              <a:rPr lang="nl-NL" sz="5867" b="1" dirty="0">
                <a:solidFill>
                  <a:schemeClr val="bg1"/>
                </a:solidFill>
                <a:latin typeface="Comfortaa"/>
                <a:cs typeface="Comfortaa"/>
              </a:rPr>
              <a:t>Les 7.2</a:t>
            </a:r>
            <a:endParaRPr lang="en-NL" sz="2400" b="1" dirty="0"/>
          </a:p>
        </p:txBody>
      </p:sp>
    </p:spTree>
    <p:extLst>
      <p:ext uri="{BB962C8B-B14F-4D97-AF65-F5344CB8AC3E}">
        <p14:creationId xmlns:p14="http://schemas.microsoft.com/office/powerpoint/2010/main" val="2742016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2" name="Tekstvak 9">
            <a:extLst>
              <a:ext uri="{FF2B5EF4-FFF2-40B4-BE49-F238E27FC236}">
                <a16:creationId xmlns:a16="http://schemas.microsoft.com/office/drawing/2014/main" id="{B7F15F57-0094-89D1-49BA-06B3C334DA6F}"/>
              </a:ext>
            </a:extLst>
          </p:cNvPr>
          <p:cNvSpPr txBox="1"/>
          <p:nvPr/>
        </p:nvSpPr>
        <p:spPr>
          <a:xfrm>
            <a:off x="2028867" y="1079898"/>
            <a:ext cx="7219867" cy="5484771"/>
          </a:xfrm>
          <a:prstGeom prst="rect">
            <a:avLst/>
          </a:prstGeom>
          <a:noFill/>
        </p:spPr>
        <p:txBody>
          <a:bodyPr wrap="square" rtlCol="0">
            <a:spAutoFit/>
          </a:bodyPr>
          <a:lstStyle/>
          <a:p>
            <a:endParaRPr lang="nl-NL" sz="2400" baseline="30000">
              <a:solidFill>
                <a:srgbClr val="FFFFFF"/>
              </a:solidFill>
              <a:latin typeface="Montserrat" pitchFamily="2" charset="77"/>
              <a:cs typeface="Montserrat Regular"/>
            </a:endParaRPr>
          </a:p>
          <a:p>
            <a:endParaRPr lang="nl-NL" sz="3733" b="1" baseline="30000">
              <a:solidFill>
                <a:srgbClr val="FFFFFF"/>
              </a:solidFill>
              <a:latin typeface="Montserrat" pitchFamily="2" charset="77"/>
              <a:cs typeface="Montserrat Regular"/>
            </a:endParaRPr>
          </a:p>
          <a:p>
            <a:endParaRPr lang="nl-NL" sz="3733" b="1" baseline="30000">
              <a:solidFill>
                <a:srgbClr val="FFFFFF"/>
              </a:solidFill>
              <a:latin typeface="Montserrat" pitchFamily="2" charset="77"/>
              <a:cs typeface="Montserrat Regular"/>
            </a:endParaRPr>
          </a:p>
          <a:p>
            <a:r>
              <a:rPr lang="nl-NL" sz="2400" b="1">
                <a:solidFill>
                  <a:schemeClr val="bg1"/>
                </a:solidFill>
                <a:latin typeface="Montserrat" pitchFamily="2" charset="77"/>
              </a:rPr>
              <a:t>inleiding</a:t>
            </a:r>
          </a:p>
          <a:p>
            <a:pPr algn="l" rtl="0">
              <a:spcBef>
                <a:spcPts val="0"/>
              </a:spcBef>
              <a:spcAft>
                <a:spcPts val="0"/>
              </a:spcAft>
            </a:pPr>
            <a:r>
              <a:rPr lang="nl-NL" sz="2200" b="0" i="0" u="none" strike="noStrike">
                <a:solidFill>
                  <a:schemeClr val="bg1"/>
                </a:solidFill>
                <a:effectLst/>
                <a:latin typeface="Montserrat" pitchFamily="2" charset="77"/>
              </a:rPr>
              <a:t>Jullie gaan met elkaar filosoferen over het hergebruiken van bestaande muziek. En vervolgens gaan jullie muziek maken in scratch.</a:t>
            </a:r>
          </a:p>
          <a:p>
            <a:br>
              <a:rPr lang="nl-NL" sz="2400"/>
            </a:br>
            <a:br>
              <a:rPr lang="nl-NL" sz="2400"/>
            </a:br>
            <a:br>
              <a:rPr lang="nl-NL" sz="2133">
                <a:solidFill>
                  <a:srgbClr val="000000"/>
                </a:solidFill>
              </a:rPr>
            </a:br>
            <a:br>
              <a:rPr lang="nl-NL" sz="2133">
                <a:solidFill>
                  <a:srgbClr val="000000"/>
                </a:solidFill>
              </a:rPr>
            </a:br>
            <a:br>
              <a:rPr lang="nl-NL" sz="2133">
                <a:solidFill>
                  <a:schemeClr val="bg1"/>
                </a:solidFill>
                <a:latin typeface="Montserrat" pitchFamily="2" charset="77"/>
              </a:rPr>
            </a:br>
            <a:br>
              <a:rPr lang="nl-NL" sz="2133">
                <a:solidFill>
                  <a:schemeClr val="bg1"/>
                </a:solidFill>
                <a:latin typeface="Montserrat" pitchFamily="2" charset="77"/>
              </a:rPr>
            </a:br>
            <a:br>
              <a:rPr lang="nl-NL" sz="2133">
                <a:solidFill>
                  <a:schemeClr val="bg1"/>
                </a:solidFill>
                <a:latin typeface="Montserrat" pitchFamily="2" charset="77"/>
              </a:rPr>
            </a:br>
            <a:br>
              <a:rPr lang="nl-NL" sz="2400"/>
            </a:br>
            <a:endParaRPr lang="nl-NL" sz="2400" baseline="30000">
              <a:solidFill>
                <a:srgbClr val="FFFFFF"/>
              </a:solidFill>
              <a:latin typeface="Montserrat Regular"/>
              <a:cs typeface="Montserrat Regular"/>
            </a:endParaRPr>
          </a:p>
        </p:txBody>
      </p:sp>
      <p:sp>
        <p:nvSpPr>
          <p:cNvPr id="3" name="Tekstvak 1">
            <a:extLst>
              <a:ext uri="{FF2B5EF4-FFF2-40B4-BE49-F238E27FC236}">
                <a16:creationId xmlns:a16="http://schemas.microsoft.com/office/drawing/2014/main" id="{79D0D2E9-CB61-6C30-C8BF-FCD51908B7DA}"/>
              </a:ext>
            </a:extLst>
          </p:cNvPr>
          <p:cNvSpPr txBox="1"/>
          <p:nvPr/>
        </p:nvSpPr>
        <p:spPr>
          <a:xfrm>
            <a:off x="2044486" y="958465"/>
            <a:ext cx="6770902" cy="1446550"/>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Hergebruiken van bestaande muziek</a:t>
            </a:r>
          </a:p>
          <a:p>
            <a:endParaRPr lang="nl-NL" sz="2400" dirty="0"/>
          </a:p>
        </p:txBody>
      </p:sp>
    </p:spTree>
    <p:extLst>
      <p:ext uri="{BB962C8B-B14F-4D97-AF65-F5344CB8AC3E}">
        <p14:creationId xmlns:p14="http://schemas.microsoft.com/office/powerpoint/2010/main" val="2991942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0" y="0"/>
            <a:ext cx="6705600" cy="6858000"/>
          </a:xfrm>
          <a:prstGeom prst="rect">
            <a:avLst/>
          </a:prstGeom>
          <a:gradFill flip="none" rotWithShape="1">
            <a:gsLst>
              <a:gs pos="0">
                <a:srgbClr val="9AA003"/>
              </a:gs>
              <a:gs pos="46000">
                <a:srgbClr val="FFFFFF"/>
              </a:gs>
            </a:gsLst>
            <a:lin ang="22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pic>
        <p:nvPicPr>
          <p:cNvPr id="23" name="Afbeelding 22" descr="techniekLoseOnderdelen80%.png"/>
          <p:cNvPicPr>
            <a:picLocks noChangeAspect="1"/>
          </p:cNvPicPr>
          <p:nvPr/>
        </p:nvPicPr>
        <p:blipFill>
          <a:blip r:embed="rId3">
            <a:alphaModFix amt="10000"/>
          </a:blip>
          <a:stretch>
            <a:fillRect/>
          </a:stretch>
        </p:blipFill>
        <p:spPr>
          <a:xfrm>
            <a:off x="6197600" y="3327399"/>
            <a:ext cx="4151768" cy="1965301"/>
          </a:xfrm>
          <a:prstGeom prst="rect">
            <a:avLst/>
          </a:prstGeom>
        </p:spPr>
      </p:pic>
      <p:pic>
        <p:nvPicPr>
          <p:cNvPr id="24" name="Afbeelding 23" descr="Logo80%Techniek.png"/>
          <p:cNvPicPr>
            <a:picLocks noChangeAspect="1"/>
          </p:cNvPicPr>
          <p:nvPr/>
        </p:nvPicPr>
        <p:blipFill>
          <a:blip r:embed="rId4">
            <a:alphaModFix amt="10000"/>
          </a:blip>
          <a:stretch>
            <a:fillRect/>
          </a:stretch>
        </p:blipFill>
        <p:spPr>
          <a:xfrm>
            <a:off x="9434968" y="482601"/>
            <a:ext cx="2336800" cy="1106159"/>
          </a:xfrm>
          <a:prstGeom prst="rect">
            <a:avLst/>
          </a:prstGeom>
        </p:spPr>
      </p:pic>
      <p:pic>
        <p:nvPicPr>
          <p:cNvPr id="22" name="Afbeelding 21" descr="FooterTechniek.png"/>
          <p:cNvPicPr>
            <a:picLocks noChangeAspect="1"/>
          </p:cNvPicPr>
          <p:nvPr/>
        </p:nvPicPr>
        <p:blipFill>
          <a:blip r:embed="rId5"/>
          <a:stretch>
            <a:fillRect/>
          </a:stretch>
        </p:blipFill>
        <p:spPr>
          <a:xfrm>
            <a:off x="0" y="6056405"/>
            <a:ext cx="12192000" cy="639519"/>
          </a:xfrm>
          <a:prstGeom prst="rect">
            <a:avLst/>
          </a:prstGeom>
        </p:spPr>
      </p:pic>
      <p:pic>
        <p:nvPicPr>
          <p:cNvPr id="25" name="Afbeelding 24" descr="techniekWit.png"/>
          <p:cNvPicPr>
            <a:picLocks noChangeAspect="1"/>
          </p:cNvPicPr>
          <p:nvPr/>
        </p:nvPicPr>
        <p:blipFill>
          <a:blip r:embed="rId6">
            <a:alphaModFix amt="59000"/>
          </a:blip>
          <a:stretch>
            <a:fillRect/>
          </a:stretch>
        </p:blipFill>
        <p:spPr>
          <a:xfrm>
            <a:off x="753986" y="583699"/>
            <a:ext cx="1160348" cy="1669812"/>
          </a:xfrm>
          <a:prstGeom prst="rect">
            <a:avLst/>
          </a:prstGeom>
        </p:spPr>
      </p:pic>
      <p:sp>
        <p:nvSpPr>
          <p:cNvPr id="2" name="Tekstvak 7">
            <a:extLst>
              <a:ext uri="{FF2B5EF4-FFF2-40B4-BE49-F238E27FC236}">
                <a16:creationId xmlns:a16="http://schemas.microsoft.com/office/drawing/2014/main" id="{3E982AD6-ED18-0F0D-159A-35F9AEE06973}"/>
              </a:ext>
            </a:extLst>
          </p:cNvPr>
          <p:cNvSpPr txBox="1"/>
          <p:nvPr/>
        </p:nvSpPr>
        <p:spPr>
          <a:xfrm>
            <a:off x="1930400" y="697776"/>
            <a:ext cx="6807200" cy="666786"/>
          </a:xfrm>
          <a:prstGeom prst="rect">
            <a:avLst/>
          </a:prstGeom>
          <a:noFill/>
        </p:spPr>
        <p:txBody>
          <a:bodyPr wrap="square" rtlCol="0">
            <a:spAutoFit/>
          </a:bodyPr>
          <a:lstStyle/>
          <a:p>
            <a:r>
              <a:rPr lang="nl-NL" sz="3733" b="1" dirty="0">
                <a:solidFill>
                  <a:srgbClr val="9AA003"/>
                </a:solidFill>
                <a:latin typeface="Montserrat Regular"/>
                <a:cs typeface="Montserrat Regular"/>
              </a:rPr>
              <a:t>les 7.2</a:t>
            </a:r>
          </a:p>
        </p:txBody>
      </p:sp>
      <p:sp>
        <p:nvSpPr>
          <p:cNvPr id="4" name="Tekstvak 8">
            <a:extLst>
              <a:ext uri="{FF2B5EF4-FFF2-40B4-BE49-F238E27FC236}">
                <a16:creationId xmlns:a16="http://schemas.microsoft.com/office/drawing/2014/main" id="{24054DC4-1A1D-E819-BA9B-4FC98A5E6F21}"/>
              </a:ext>
            </a:extLst>
          </p:cNvPr>
          <p:cNvSpPr txBox="1"/>
          <p:nvPr/>
        </p:nvSpPr>
        <p:spPr>
          <a:xfrm>
            <a:off x="1930400" y="1439324"/>
            <a:ext cx="8678101" cy="5467715"/>
          </a:xfrm>
          <a:prstGeom prst="rect">
            <a:avLst/>
          </a:prstGeom>
          <a:noFill/>
        </p:spPr>
        <p:txBody>
          <a:bodyPr wrap="square" rtlCol="0">
            <a:spAutoFit/>
          </a:bodyPr>
          <a:lstStyle/>
          <a:p>
            <a:r>
              <a:rPr lang="nl-NL" sz="3200" b="1" dirty="0">
                <a:solidFill>
                  <a:schemeClr val="tx1">
                    <a:lumMod val="50000"/>
                    <a:lumOff val="50000"/>
                  </a:schemeClr>
                </a:solidFill>
                <a:latin typeface="Montserrat" pitchFamily="2" charset="77"/>
                <a:cs typeface="Montserrat Regular"/>
              </a:rPr>
              <a:t>Benodigdheden</a:t>
            </a:r>
          </a:p>
          <a:p>
            <a:endParaRPr lang="nl-NL" sz="1600" b="1" dirty="0">
              <a:solidFill>
                <a:schemeClr val="tx1">
                  <a:lumMod val="50000"/>
                  <a:lumOff val="50000"/>
                </a:schemeClr>
              </a:solidFill>
              <a:latin typeface="Montserrat" pitchFamily="2" charset="77"/>
              <a:cs typeface="Montserrat Regular"/>
            </a:endParaRPr>
          </a:p>
          <a:p>
            <a:r>
              <a:rPr lang="nl-NL" sz="2400" dirty="0">
                <a:solidFill>
                  <a:schemeClr val="tx1">
                    <a:lumMod val="50000"/>
                    <a:lumOff val="50000"/>
                  </a:schemeClr>
                </a:solidFill>
                <a:latin typeface="Montserrat" pitchFamily="2" charset="77"/>
                <a:cs typeface="Montserrat Regular"/>
              </a:rPr>
              <a:t>Vooraf materiaal verzamelen</a:t>
            </a:r>
          </a:p>
          <a:p>
            <a:endParaRPr lang="nl-NL" sz="2133" dirty="0">
              <a:solidFill>
                <a:schemeClr val="tx1">
                  <a:lumMod val="50000"/>
                  <a:lumOff val="50000"/>
                </a:schemeClr>
              </a:solidFill>
              <a:latin typeface="Montserrat" pitchFamily="2" charset="77"/>
              <a:cs typeface="Montserrat Regular"/>
            </a:endParaRPr>
          </a:p>
          <a:p>
            <a:endParaRPr lang="nl-NL" sz="2133" dirty="0">
              <a:solidFill>
                <a:schemeClr val="tx1">
                  <a:lumMod val="50000"/>
                  <a:lumOff val="50000"/>
                </a:schemeClr>
              </a:solidFill>
              <a:latin typeface="Montserrat" pitchFamily="2" charset="77"/>
              <a:cs typeface="Montserrat Regular"/>
            </a:endParaRPr>
          </a:p>
          <a:p>
            <a:pPr marL="380990" indent="-380990" fontAlgn="base">
              <a:buFont typeface="Arial" panose="020B0604020202020204" pitchFamily="34" charset="0"/>
              <a:buChar char="•"/>
            </a:pPr>
            <a:r>
              <a:rPr lang="nl-NL" sz="2133" dirty="0" err="1">
                <a:solidFill>
                  <a:schemeClr val="tx1">
                    <a:lumMod val="50000"/>
                    <a:lumOff val="50000"/>
                  </a:schemeClr>
                </a:solidFill>
                <a:latin typeface="Montserrat" pitchFamily="2" charset="77"/>
              </a:rPr>
              <a:t>Digibord</a:t>
            </a:r>
            <a:endParaRPr lang="nl-NL" sz="2133" dirty="0">
              <a:solidFill>
                <a:schemeClr val="tx1">
                  <a:lumMod val="50000"/>
                  <a:lumOff val="50000"/>
                </a:schemeClr>
              </a:solidFill>
              <a:latin typeface="Montserrat" pitchFamily="2" charset="77"/>
            </a:endParaRPr>
          </a:p>
          <a:p>
            <a:pPr marL="380990" indent="-380990" fontAlgn="base">
              <a:buFont typeface="Arial" panose="020B0604020202020204" pitchFamily="34" charset="0"/>
              <a:buChar char="•"/>
            </a:pPr>
            <a:endParaRPr lang="nl-NL" sz="2133" dirty="0">
              <a:solidFill>
                <a:schemeClr val="tx1">
                  <a:lumMod val="50000"/>
                  <a:lumOff val="50000"/>
                </a:schemeClr>
              </a:solidFill>
              <a:latin typeface="Montserrat" pitchFamily="2" charset="77"/>
            </a:endParaRPr>
          </a:p>
          <a:p>
            <a:pPr marL="380990" indent="-380990" fontAlgn="base">
              <a:buFont typeface="Arial" panose="020B0604020202020204" pitchFamily="34" charset="0"/>
              <a:buChar char="•"/>
            </a:pPr>
            <a:r>
              <a:rPr lang="nl-NL" sz="2133" dirty="0">
                <a:solidFill>
                  <a:schemeClr val="tx1">
                    <a:lumMod val="50000"/>
                    <a:lumOff val="50000"/>
                  </a:schemeClr>
                </a:solidFill>
                <a:latin typeface="Montserrat" pitchFamily="2" charset="77"/>
              </a:rPr>
              <a:t>Per leerling of duo: een laptop</a:t>
            </a:r>
          </a:p>
          <a:p>
            <a:pPr marL="380990" indent="-380990" fontAlgn="base">
              <a:buFont typeface="Arial" panose="020B0604020202020204" pitchFamily="34" charset="0"/>
              <a:buChar char="•"/>
            </a:pPr>
            <a:endParaRPr lang="nl-NL" sz="2133" dirty="0">
              <a:solidFill>
                <a:schemeClr val="tx1">
                  <a:lumMod val="50000"/>
                  <a:lumOff val="50000"/>
                </a:schemeClr>
              </a:solidFill>
              <a:latin typeface="Montserrat" pitchFamily="2" charset="77"/>
            </a:endParaRPr>
          </a:p>
          <a:p>
            <a:pPr marL="380990" indent="-380990" fontAlgn="base">
              <a:buFont typeface="Arial" panose="020B0604020202020204" pitchFamily="34" charset="0"/>
              <a:buChar char="•"/>
            </a:pPr>
            <a:r>
              <a:rPr lang="nl-NL" sz="2133" dirty="0">
                <a:solidFill>
                  <a:schemeClr val="tx1">
                    <a:lumMod val="50000"/>
                    <a:lumOff val="50000"/>
                  </a:schemeClr>
                </a:solidFill>
                <a:latin typeface="Montserrat" pitchFamily="2" charset="77"/>
              </a:rPr>
              <a:t>Per leerling: koptelefoon of oortjes en eventueel een splitter</a:t>
            </a:r>
          </a:p>
          <a:p>
            <a:br>
              <a:rPr lang="nl-NL" sz="1600" dirty="0">
                <a:solidFill>
                  <a:schemeClr val="tx1">
                    <a:lumMod val="50000"/>
                    <a:lumOff val="50000"/>
                  </a:schemeClr>
                </a:solidFill>
              </a:rPr>
            </a:br>
            <a:br>
              <a:rPr lang="nl-NL" sz="1600" dirty="0">
                <a:solidFill>
                  <a:schemeClr val="tx1">
                    <a:lumMod val="50000"/>
                    <a:lumOff val="50000"/>
                  </a:schemeClr>
                </a:solidFill>
              </a:rPr>
            </a:br>
            <a:br>
              <a:rPr lang="nl-NL" sz="1600" dirty="0">
                <a:solidFill>
                  <a:srgbClr val="000000"/>
                </a:solidFill>
              </a:rPr>
            </a:br>
            <a:br>
              <a:rPr lang="nl-NL" sz="1600" dirty="0">
                <a:solidFill>
                  <a:schemeClr val="bg1">
                    <a:lumMod val="65000"/>
                  </a:schemeClr>
                </a:solidFill>
                <a:latin typeface="Montserrat" pitchFamily="2" charset="77"/>
              </a:rPr>
            </a:br>
            <a:br>
              <a:rPr lang="nl-NL" sz="1600" dirty="0">
                <a:solidFill>
                  <a:schemeClr val="bg1">
                    <a:lumMod val="65000"/>
                  </a:schemeClr>
                </a:solidFill>
                <a:latin typeface="Montserrat" pitchFamily="2" charset="77"/>
              </a:rPr>
            </a:br>
            <a:endParaRPr lang="nl-NL" sz="1600" dirty="0">
              <a:solidFill>
                <a:schemeClr val="bg1">
                  <a:lumMod val="65000"/>
                </a:schemeClr>
              </a:solidFill>
              <a:latin typeface="Montserrat" pitchFamily="2" charset="77"/>
              <a:cs typeface="Montserrat Regular"/>
            </a:endParaRPr>
          </a:p>
          <a:p>
            <a:endParaRPr lang="nl-NL" sz="1600" dirty="0">
              <a:solidFill>
                <a:schemeClr val="tx1">
                  <a:lumMod val="50000"/>
                  <a:lumOff val="50000"/>
                </a:schemeClr>
              </a:solidFill>
              <a:latin typeface="Montserrat" pitchFamily="2" charset="77"/>
              <a:cs typeface="Montserrat Regular"/>
            </a:endParaRPr>
          </a:p>
          <a:p>
            <a:endParaRPr lang="nl-NL" sz="1600" dirty="0">
              <a:solidFill>
                <a:schemeClr val="tx1">
                  <a:lumMod val="50000"/>
                  <a:lumOff val="50000"/>
                </a:schemeClr>
              </a:solidFill>
              <a:latin typeface="Montserrat Regular"/>
              <a:cs typeface="Montserrat Regular"/>
            </a:endParaRPr>
          </a:p>
        </p:txBody>
      </p:sp>
    </p:spTree>
    <p:extLst>
      <p:ext uri="{BB962C8B-B14F-4D97-AF65-F5344CB8AC3E}">
        <p14:creationId xmlns:p14="http://schemas.microsoft.com/office/powerpoint/2010/main" val="1373660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73016" y="1048220"/>
            <a:ext cx="5156459" cy="3060710"/>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Inspiratie of jatten?</a:t>
            </a:r>
          </a:p>
          <a:p>
            <a:r>
              <a:rPr lang="nl-NL" sz="4267" baseline="30000" dirty="0">
                <a:solidFill>
                  <a:srgbClr val="FFFFFF"/>
                </a:solidFill>
                <a:latin typeface="Montserrat" pitchFamily="2" charset="77"/>
                <a:cs typeface="Montserrat Regular"/>
              </a:rPr>
              <a:t>(10 minuten)</a:t>
            </a:r>
          </a:p>
          <a:p>
            <a:r>
              <a:rPr lang="nl-NL" sz="2600" i="0" u="none" strike="noStrike" dirty="0">
                <a:solidFill>
                  <a:schemeClr val="bg1"/>
                </a:solidFill>
                <a:effectLst/>
                <a:latin typeface="Montserrat" pitchFamily="2" charset="77"/>
              </a:rPr>
              <a:t>Denk na over het verschil </a:t>
            </a:r>
            <a:br>
              <a:rPr lang="nl-NL" sz="2600" i="0" u="none" strike="noStrike" dirty="0">
                <a:solidFill>
                  <a:schemeClr val="bg1"/>
                </a:solidFill>
                <a:effectLst/>
                <a:latin typeface="Montserrat" pitchFamily="2" charset="77"/>
              </a:rPr>
            </a:br>
            <a:r>
              <a:rPr lang="nl-NL" sz="2600" i="0" u="none" strike="noStrike" dirty="0">
                <a:solidFill>
                  <a:schemeClr val="bg1"/>
                </a:solidFill>
                <a:effectLst/>
                <a:latin typeface="Montserrat" pitchFamily="2" charset="77"/>
              </a:rPr>
              <a:t>tussen inspiratie en jatten in de muziekwereld.</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31EFBF60-A6BD-C2BD-42DE-EAC7B7505A4F}"/>
              </a:ext>
            </a:extLst>
          </p:cNvPr>
          <p:cNvSpPr txBox="1"/>
          <p:nvPr/>
        </p:nvSpPr>
        <p:spPr>
          <a:xfrm>
            <a:off x="2093162" y="3581232"/>
            <a:ext cx="9244608" cy="2123658"/>
          </a:xfrm>
          <a:prstGeom prst="rect">
            <a:avLst/>
          </a:prstGeom>
          <a:noFill/>
        </p:spPr>
        <p:txBody>
          <a:bodyPr wrap="square" rtlCol="0">
            <a:spAutoFit/>
          </a:bodyPr>
          <a:lstStyle/>
          <a:p>
            <a:pPr marL="3429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Lees samen het artikel en bekijk het item van het Jeugdjournaal. Daarin gaat het over een rechtszaak waarbij </a:t>
            </a:r>
            <a:r>
              <a:rPr lang="nl-NL" sz="2200" b="0" i="0" u="none" strike="noStrike" dirty="0" err="1">
                <a:solidFill>
                  <a:schemeClr val="bg1"/>
                </a:solidFill>
                <a:effectLst/>
                <a:latin typeface="Montserrat" pitchFamily="2" charset="77"/>
              </a:rPr>
              <a:t>Katy</a:t>
            </a:r>
            <a:r>
              <a:rPr lang="nl-NL" sz="2200" b="0" i="0" u="none" strike="noStrike" dirty="0">
                <a:solidFill>
                  <a:schemeClr val="bg1"/>
                </a:solidFill>
                <a:effectLst/>
                <a:latin typeface="Montserrat" pitchFamily="2" charset="77"/>
              </a:rPr>
              <a:t> Perry werd aangeklaagd omdat ze onderdelen van een ander liedje gebruikt zou hebben in haar eigen liedje. In het fragment komen ook andere voorbeelden daarvan aan langs.</a:t>
            </a:r>
            <a:br>
              <a:rPr lang="nl-NL" sz="2200" b="0" i="0" u="none" strike="noStrike" dirty="0">
                <a:solidFill>
                  <a:schemeClr val="bg1"/>
                </a:solidFill>
                <a:effectLst/>
                <a:latin typeface="Montserrat" pitchFamily="2" charset="77"/>
                <a:hlinkClick r:id="rId6">
                  <a:extLst>
                    <a:ext uri="{A12FA001-AC4F-418D-AE19-62706E023703}">
                      <ahyp:hlinkClr xmlns:ahyp="http://schemas.microsoft.com/office/drawing/2018/hyperlinkcolor" val="tx"/>
                    </a:ext>
                  </a:extLst>
                </a:hlinkClick>
              </a:rPr>
            </a:br>
            <a:endParaRPr lang="nl-NL" sz="2200" b="0" i="0" u="none" strike="noStrike" dirty="0">
              <a:solidFill>
                <a:schemeClr val="bg1"/>
              </a:solidFill>
              <a:effectLst/>
              <a:latin typeface="Montserrat" pitchFamily="2" charset="77"/>
            </a:endParaRPr>
          </a:p>
        </p:txBody>
      </p:sp>
      <p:sp>
        <p:nvSpPr>
          <p:cNvPr id="9" name="Rechthoek 3">
            <a:extLst>
              <a:ext uri="{FF2B5EF4-FFF2-40B4-BE49-F238E27FC236}">
                <a16:creationId xmlns:a16="http://schemas.microsoft.com/office/drawing/2014/main" id="{54CCE12C-CDC7-FFCD-7073-80912F1C2EC6}"/>
              </a:ext>
            </a:extLst>
          </p:cNvPr>
          <p:cNvSpPr/>
          <p:nvPr/>
        </p:nvSpPr>
        <p:spPr>
          <a:xfrm>
            <a:off x="7784194" y="1766880"/>
            <a:ext cx="2850491" cy="733434"/>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6" name="TextBox 5">
            <a:extLst>
              <a:ext uri="{FF2B5EF4-FFF2-40B4-BE49-F238E27FC236}">
                <a16:creationId xmlns:a16="http://schemas.microsoft.com/office/drawing/2014/main" id="{EEF39F26-36E7-5B0F-1BD8-8CE723E3B4B6}"/>
              </a:ext>
            </a:extLst>
          </p:cNvPr>
          <p:cNvSpPr txBox="1"/>
          <p:nvPr/>
        </p:nvSpPr>
        <p:spPr>
          <a:xfrm>
            <a:off x="7784194" y="1806980"/>
            <a:ext cx="3832073" cy="923330"/>
          </a:xfrm>
          <a:prstGeom prst="rect">
            <a:avLst/>
          </a:prstGeom>
          <a:noFill/>
        </p:spPr>
        <p:txBody>
          <a:bodyPr wrap="square" rtlCol="0">
            <a:spAutoFit/>
          </a:bodyPr>
          <a:lstStyle/>
          <a:p>
            <a:r>
              <a:rPr lang="nl-NL" sz="1200" b="0" i="0" u="sng" strike="noStrike" dirty="0">
                <a:solidFill>
                  <a:schemeClr val="bg1"/>
                </a:solidFill>
                <a:effectLst/>
                <a:latin typeface="Montserrat" pitchFamily="2" charset="77"/>
                <a:hlinkClick r:id="rId6">
                  <a:extLst>
                    <a:ext uri="{A12FA001-AC4F-418D-AE19-62706E023703}">
                      <ahyp:hlinkClr xmlns:ahyp="http://schemas.microsoft.com/office/drawing/2018/hyperlinkcolor" val="tx"/>
                    </a:ext>
                  </a:extLst>
                </a:hlinkClick>
              </a:rPr>
              <a:t>https://jeugdjournaal.nl/artikel/2327619-katy-perry-hoeft-toch-geen-boete-te-betalen.html?ext=html</a:t>
            </a:r>
            <a:br>
              <a:rPr lang="nl-NL" sz="1800" b="0" i="0" u="none" strike="noStrike" dirty="0">
                <a:solidFill>
                  <a:schemeClr val="bg1"/>
                </a:solidFill>
                <a:effectLst/>
                <a:latin typeface="Montserrat" pitchFamily="2" charset="77"/>
                <a:hlinkClick r:id="rId6">
                  <a:extLst>
                    <a:ext uri="{A12FA001-AC4F-418D-AE19-62706E023703}">
                      <ahyp:hlinkClr xmlns:ahyp="http://schemas.microsoft.com/office/drawing/2018/hyperlinkcolor" val="tx"/>
                    </a:ext>
                  </a:extLst>
                </a:hlinkClick>
              </a:rPr>
            </a:br>
            <a:endParaRPr lang="en-NL" dirty="0"/>
          </a:p>
        </p:txBody>
      </p:sp>
    </p:spTree>
    <p:extLst>
      <p:ext uri="{BB962C8B-B14F-4D97-AF65-F5344CB8AC3E}">
        <p14:creationId xmlns:p14="http://schemas.microsoft.com/office/powerpoint/2010/main" val="1133880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73016" y="1048220"/>
            <a:ext cx="8045968" cy="1077218"/>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Inspiratie of jatten?</a:t>
            </a:r>
          </a:p>
          <a:p>
            <a:r>
              <a:rPr lang="nl-NL" sz="4400" baseline="30000" dirty="0">
                <a:solidFill>
                  <a:srgbClr val="FFFFFF"/>
                </a:solidFill>
                <a:latin typeface="Montserrat" pitchFamily="2" charset="77"/>
                <a:cs typeface="Montserrat Regular"/>
              </a:rPr>
              <a:t>Denk na over de stelling:</a:t>
            </a:r>
          </a:p>
        </p:txBody>
      </p:sp>
      <p:sp>
        <p:nvSpPr>
          <p:cNvPr id="4" name="TextBox 3">
            <a:extLst>
              <a:ext uri="{FF2B5EF4-FFF2-40B4-BE49-F238E27FC236}">
                <a16:creationId xmlns:a16="http://schemas.microsoft.com/office/drawing/2014/main" id="{31EFBF60-A6BD-C2BD-42DE-EAC7B7505A4F}"/>
              </a:ext>
            </a:extLst>
          </p:cNvPr>
          <p:cNvSpPr txBox="1"/>
          <p:nvPr/>
        </p:nvSpPr>
        <p:spPr>
          <a:xfrm>
            <a:off x="2073016" y="1428122"/>
            <a:ext cx="8204650" cy="4647426"/>
          </a:xfrm>
          <a:prstGeom prst="rect">
            <a:avLst/>
          </a:prstGeom>
          <a:noFill/>
        </p:spPr>
        <p:txBody>
          <a:bodyPr wrap="square" rtlCol="0">
            <a:spAutoFit/>
          </a:bodyPr>
          <a:lstStyle/>
          <a:p>
            <a:pPr algn="l" rtl="0" fontAlgn="base">
              <a:spcBef>
                <a:spcPts val="0"/>
              </a:spcBef>
              <a:spcAft>
                <a:spcPts val="0"/>
              </a:spcAft>
            </a:pPr>
            <a:endParaRPr lang="nl-NL" sz="2200" b="0" i="0" u="none" strike="noStrike" dirty="0">
              <a:solidFill>
                <a:schemeClr val="bg1"/>
              </a:solidFill>
              <a:effectLst/>
              <a:latin typeface="Montserrat" pitchFamily="2" charset="77"/>
            </a:endParaRPr>
          </a:p>
          <a:p>
            <a:pPr algn="l" rtl="0" fontAlgn="base">
              <a:spcBef>
                <a:spcPts val="0"/>
              </a:spcBef>
              <a:spcAft>
                <a:spcPts val="0"/>
              </a:spcAft>
            </a:pPr>
            <a:br>
              <a:rPr lang="nl-NL" sz="2200" b="0" i="0" u="none" strike="noStrike" dirty="0">
                <a:solidFill>
                  <a:schemeClr val="bg1"/>
                </a:solidFill>
                <a:effectLst/>
                <a:latin typeface="Montserrat" pitchFamily="2" charset="77"/>
              </a:rPr>
            </a:br>
            <a:r>
              <a:rPr lang="nl-NL" sz="2200" b="1" i="0" u="none" strike="noStrike" dirty="0">
                <a:solidFill>
                  <a:schemeClr val="bg1"/>
                </a:solidFill>
                <a:effectLst/>
                <a:latin typeface="Montserrat" pitchFamily="2" charset="77"/>
              </a:rPr>
              <a:t>Je laten inspireren door andermans muziek is hetzelfde als jatten</a:t>
            </a:r>
            <a:br>
              <a:rPr lang="nl-NL" sz="2200" b="1" i="0" u="none" strike="noStrike" dirty="0">
                <a:solidFill>
                  <a:schemeClr val="bg1"/>
                </a:solidFill>
                <a:effectLst/>
                <a:latin typeface="Montserrat" pitchFamily="2" charset="77"/>
              </a:rPr>
            </a:br>
            <a:endParaRPr lang="nl-NL" sz="2200" b="0" i="0" u="none" strike="noStrike" dirty="0">
              <a:solidFill>
                <a:schemeClr val="bg1"/>
              </a:solidFill>
              <a:effectLst/>
              <a:latin typeface="Montserrat" pitchFamily="2" charset="77"/>
            </a:endParaRPr>
          </a:p>
          <a:p>
            <a:pPr marL="342900" indent="-342900" algn="l" rtl="0" fontAlgn="base">
              <a:spcBef>
                <a:spcPts val="0"/>
              </a:spcBef>
              <a:spcAft>
                <a:spcPts val="0"/>
              </a:spcAft>
              <a:buFont typeface="Arial" panose="020B0604020202020204" pitchFamily="34" charset="0"/>
              <a:buChar char="•"/>
            </a:pPr>
            <a:endParaRPr lang="nl-NL" sz="2200" b="0" i="0" u="none" strike="noStrike" dirty="0">
              <a:solidFill>
                <a:schemeClr val="bg1"/>
              </a:solidFill>
              <a:effectLst/>
              <a:latin typeface="Montserrat" pitchFamily="2" charset="77"/>
            </a:endParaRPr>
          </a:p>
          <a:p>
            <a:pPr marL="3429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De ene kant van het lokaal is het ‘eens’, en de andere kant van het lokaal is het ‘oneens’. Neem een positie in. Ertussenin mag ook. Waarom ben je het er mee eens en waarom ben je het er mee oneens? Wat is het verschil tussen inspiratie en jatten? </a:t>
            </a:r>
          </a:p>
          <a:p>
            <a:br>
              <a:rPr lang="nl-NL" b="0" i="0" u="none" strike="noStrike" dirty="0">
                <a:solidFill>
                  <a:srgbClr val="000000"/>
                </a:solidFill>
                <a:effectLst/>
              </a:rPr>
            </a:br>
            <a:br>
              <a:rPr lang="nl-NL" dirty="0"/>
            </a:br>
            <a:endParaRPr lang="nl-NL" dirty="0"/>
          </a:p>
        </p:txBody>
      </p:sp>
    </p:spTree>
    <p:extLst>
      <p:ext uri="{BB962C8B-B14F-4D97-AF65-F5344CB8AC3E}">
        <p14:creationId xmlns:p14="http://schemas.microsoft.com/office/powerpoint/2010/main" val="2270473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3"/>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4"/>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5"/>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6"/>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73016" y="1048220"/>
            <a:ext cx="9885622" cy="3173626"/>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Sampling</a:t>
            </a:r>
          </a:p>
          <a:p>
            <a:r>
              <a:rPr lang="nl-NL" sz="4267" baseline="30000" dirty="0">
                <a:solidFill>
                  <a:srgbClr val="FFFFFF"/>
                </a:solidFill>
                <a:latin typeface="Montserrat" pitchFamily="2" charset="77"/>
                <a:cs typeface="Montserrat Regular"/>
              </a:rPr>
              <a:t>(5 minuten)</a:t>
            </a:r>
          </a:p>
          <a:p>
            <a:r>
              <a:rPr lang="nl-NL" sz="4267" baseline="30000" dirty="0">
                <a:solidFill>
                  <a:srgbClr val="FFFFFF"/>
                </a:solidFill>
                <a:latin typeface="Montserrat" pitchFamily="2" charset="77"/>
                <a:cs typeface="Montserrat Regular"/>
              </a:rPr>
              <a:t>Bekijk deze video waar gesampeld wordt en ontdek wat sampling is</a:t>
            </a:r>
          </a:p>
          <a:p>
            <a:endParaRPr lang="nl-NL" sz="4267" baseline="30000" dirty="0">
              <a:solidFill>
                <a:srgbClr val="FFFFFF"/>
              </a:solidFill>
              <a:latin typeface="Montserrat" pitchFamily="2" charset="77"/>
              <a:cs typeface="Montserrat Regular"/>
            </a:endParaRP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31EFBF60-A6BD-C2BD-42DE-EAC7B7505A4F}"/>
              </a:ext>
            </a:extLst>
          </p:cNvPr>
          <p:cNvSpPr txBox="1"/>
          <p:nvPr/>
        </p:nvSpPr>
        <p:spPr>
          <a:xfrm>
            <a:off x="2073016" y="2849059"/>
            <a:ext cx="10014209" cy="3816429"/>
          </a:xfrm>
          <a:prstGeom prst="rect">
            <a:avLst/>
          </a:prstGeom>
          <a:noFill/>
        </p:spPr>
        <p:txBody>
          <a:bodyPr wrap="square" rtlCol="0">
            <a:spAutoFit/>
          </a:bodyPr>
          <a:lstStyle/>
          <a:p>
            <a:pPr marL="342900" indent="-342900" rtl="0">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Een ‘sampler’ is een apparaat waar je stukjes geluid</a:t>
            </a:r>
            <a:br>
              <a:rPr lang="nl-NL" sz="2200" b="0" i="0" u="none" strike="noStrike" dirty="0">
                <a:solidFill>
                  <a:schemeClr val="bg1"/>
                </a:solidFill>
                <a:effectLst/>
                <a:latin typeface="Montserrat" pitchFamily="2" charset="77"/>
              </a:rPr>
            </a:br>
            <a:r>
              <a:rPr lang="nl-NL" sz="2200" b="0" i="0" u="none" strike="noStrike" dirty="0">
                <a:solidFill>
                  <a:schemeClr val="bg1"/>
                </a:solidFill>
                <a:effectLst/>
                <a:latin typeface="Montserrat" pitchFamily="2" charset="77"/>
              </a:rPr>
              <a:t>in stopt die je dan weer kunt gebruiken. </a:t>
            </a:r>
            <a:endParaRPr lang="nl-NL" sz="2200" dirty="0">
              <a:solidFill>
                <a:schemeClr val="bg1"/>
              </a:solidFill>
              <a:effectLst/>
              <a:latin typeface="Montserrat" pitchFamily="2" charset="77"/>
            </a:endParaRPr>
          </a:p>
          <a:p>
            <a:pPr marL="285750" indent="-285750" rtl="0">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Bekijk deze video van 0:15 tot 1:14.</a:t>
            </a:r>
            <a:endParaRPr lang="nl-NL" sz="2200" dirty="0">
              <a:solidFill>
                <a:schemeClr val="bg1"/>
              </a:solidFill>
              <a:effectLst/>
              <a:latin typeface="Montserrat" pitchFamily="2" charset="77"/>
            </a:endParaRPr>
          </a:p>
          <a:p>
            <a:pPr marL="285750" indent="-285750" rtl="0">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Wat doet de muzikant?</a:t>
            </a:r>
            <a:br>
              <a:rPr lang="nl-NL" sz="2200" b="0" i="0" u="none" strike="noStrike" dirty="0">
                <a:solidFill>
                  <a:schemeClr val="bg1"/>
                </a:solidFill>
                <a:effectLst/>
                <a:latin typeface="Montserrat" pitchFamily="2" charset="77"/>
              </a:rPr>
            </a:br>
            <a:r>
              <a:rPr lang="nl-NL" sz="2200" b="0" i="0" u="none" strike="noStrike" dirty="0">
                <a:solidFill>
                  <a:schemeClr val="bg1"/>
                </a:solidFill>
                <a:effectLst/>
                <a:latin typeface="Montserrat" pitchFamily="2" charset="77"/>
              </a:rPr>
              <a:t>Bekijk nu de video van 1:15 tot 2:17. </a:t>
            </a:r>
            <a:endParaRPr lang="nl-NL" sz="2200" dirty="0">
              <a:solidFill>
                <a:schemeClr val="bg1"/>
              </a:solidFill>
              <a:effectLst/>
              <a:latin typeface="Montserrat" pitchFamily="2" charset="77"/>
            </a:endParaRPr>
          </a:p>
          <a:p>
            <a:pPr marL="285750" indent="-285750" rtl="0">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Hij heeft dus nu al die korte stukjes van de eerste plaat een fijn drumritme gemaakt. </a:t>
            </a:r>
            <a:endParaRPr lang="nl-NL" sz="2200" dirty="0">
              <a:solidFill>
                <a:schemeClr val="bg1"/>
              </a:solidFill>
              <a:effectLst/>
              <a:latin typeface="Montserrat" pitchFamily="2" charset="77"/>
            </a:endParaRPr>
          </a:p>
          <a:p>
            <a:pPr marL="285750" indent="-285750" rtl="0">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Laat het filmpje lopen van 2:18 tot 3:00.</a:t>
            </a:r>
            <a:endParaRPr lang="nl-NL" sz="2200" dirty="0">
              <a:solidFill>
                <a:schemeClr val="bg1"/>
              </a:solidFill>
              <a:effectLst/>
              <a:latin typeface="Montserrat" pitchFamily="2" charset="77"/>
            </a:endParaRPr>
          </a:p>
          <a:p>
            <a:pPr marL="285750" indent="-285750" rtl="0">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Wat deed de artiest?</a:t>
            </a:r>
            <a:endParaRPr lang="nl-NL" sz="2200" dirty="0">
              <a:solidFill>
                <a:schemeClr val="bg1"/>
              </a:solidFill>
              <a:effectLst/>
              <a:latin typeface="Montserrat" pitchFamily="2" charset="77"/>
            </a:endParaRPr>
          </a:p>
          <a:p>
            <a:pPr marL="342900" indent="-342900" algn="l" rtl="0" fontAlgn="base">
              <a:spcBef>
                <a:spcPts val="0"/>
              </a:spcBef>
              <a:spcAft>
                <a:spcPts val="0"/>
              </a:spcAft>
              <a:buFont typeface="Arial" panose="020B0604020202020204" pitchFamily="34" charset="0"/>
              <a:buChar char="•"/>
            </a:pPr>
            <a:br>
              <a:rPr lang="nl-NL" sz="2200" b="0" i="0" u="none" strike="noStrike" dirty="0">
                <a:solidFill>
                  <a:schemeClr val="bg1"/>
                </a:solidFill>
                <a:effectLst/>
                <a:latin typeface="Montserrat" pitchFamily="2" charset="77"/>
                <a:hlinkClick r:id="rId7">
                  <a:extLst>
                    <a:ext uri="{A12FA001-AC4F-418D-AE19-62706E023703}">
                      <ahyp:hlinkClr xmlns:ahyp="http://schemas.microsoft.com/office/drawing/2018/hyperlinkcolor" val="tx"/>
                    </a:ext>
                  </a:extLst>
                </a:hlinkClick>
              </a:rPr>
            </a:br>
            <a:endParaRPr lang="nl-NL" sz="2200" b="0" i="0" u="none" strike="noStrike" dirty="0">
              <a:solidFill>
                <a:schemeClr val="bg1"/>
              </a:solidFill>
              <a:effectLst/>
              <a:latin typeface="Montserrat" pitchFamily="2" charset="77"/>
            </a:endParaRPr>
          </a:p>
        </p:txBody>
      </p:sp>
      <p:sp>
        <p:nvSpPr>
          <p:cNvPr id="3" name="Rechthoek 3">
            <a:extLst>
              <a:ext uri="{FF2B5EF4-FFF2-40B4-BE49-F238E27FC236}">
                <a16:creationId xmlns:a16="http://schemas.microsoft.com/office/drawing/2014/main" id="{1CD91CEB-A6C9-9992-F3EE-C1A48FF4D396}"/>
              </a:ext>
            </a:extLst>
          </p:cNvPr>
          <p:cNvSpPr/>
          <p:nvPr/>
        </p:nvSpPr>
        <p:spPr>
          <a:xfrm>
            <a:off x="6397607" y="118524"/>
            <a:ext cx="2336801" cy="1446776"/>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2" name="Online Media 1" descr="Classic Hip Hop Jazz Sample Beat Making Video Old School 90s">
            <a:hlinkClick r:id="" action="ppaction://media"/>
            <a:extLst>
              <a:ext uri="{FF2B5EF4-FFF2-40B4-BE49-F238E27FC236}">
                <a16:creationId xmlns:a16="http://schemas.microsoft.com/office/drawing/2014/main" id="{2A738709-E5EF-2B27-1AE7-4D76C9CD32B4}"/>
              </a:ext>
            </a:extLst>
          </p:cNvPr>
          <p:cNvPicPr>
            <a:picLocks noRot="1" noChangeAspect="1"/>
          </p:cNvPicPr>
          <p:nvPr>
            <a:videoFile r:link="rId1"/>
          </p:nvPr>
        </p:nvPicPr>
        <p:blipFill>
          <a:blip r:embed="rId8"/>
          <a:stretch>
            <a:fillRect/>
          </a:stretch>
        </p:blipFill>
        <p:spPr>
          <a:xfrm>
            <a:off x="6552853" y="256682"/>
            <a:ext cx="2082264" cy="1176479"/>
          </a:xfrm>
          <a:prstGeom prst="rect">
            <a:avLst/>
          </a:prstGeom>
        </p:spPr>
      </p:pic>
      <p:cxnSp>
        <p:nvCxnSpPr>
          <p:cNvPr id="25" name="Straight Arrow Connector 24">
            <a:extLst>
              <a:ext uri="{FF2B5EF4-FFF2-40B4-BE49-F238E27FC236}">
                <a16:creationId xmlns:a16="http://schemas.microsoft.com/office/drawing/2014/main" id="{3046AA91-11C3-FF1D-F262-C4FF6FAE47F5}"/>
              </a:ext>
            </a:extLst>
          </p:cNvPr>
          <p:cNvCxnSpPr>
            <a:cxnSpLocks/>
          </p:cNvCxnSpPr>
          <p:nvPr/>
        </p:nvCxnSpPr>
        <p:spPr>
          <a:xfrm flipV="1">
            <a:off x="5072063" y="1171575"/>
            <a:ext cx="1125537" cy="685800"/>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1866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380811"/>
            <a:ext cx="12192000" cy="5878285"/>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1" name="Afbeelding 10" descr="NootWit.png"/>
          <p:cNvPicPr>
            <a:picLocks noChangeAspect="1"/>
          </p:cNvPicPr>
          <p:nvPr/>
        </p:nvPicPr>
        <p:blipFill>
          <a:blip r:embed="rId4"/>
          <a:stretch>
            <a:fillRect/>
          </a:stretch>
        </p:blipFill>
        <p:spPr>
          <a:xfrm>
            <a:off x="753986" y="583701"/>
            <a:ext cx="1074815" cy="1546723"/>
          </a:xfrm>
          <a:prstGeom prst="rect">
            <a:avLst/>
          </a:prstGeom>
        </p:spPr>
      </p:pic>
      <p:pic>
        <p:nvPicPr>
          <p:cNvPr id="13" name="Afbeelding 12" descr="OranjeLoseOnderdelen80%.png"/>
          <p:cNvPicPr>
            <a:picLocks noChangeAspect="1"/>
          </p:cNvPicPr>
          <p:nvPr/>
        </p:nvPicPr>
        <p:blipFill>
          <a:blip r:embed="rId5"/>
          <a:stretch>
            <a:fillRect/>
          </a:stretch>
        </p:blipFill>
        <p:spPr>
          <a:xfrm>
            <a:off x="6211432" y="3327399"/>
            <a:ext cx="4151768" cy="1965301"/>
          </a:xfrm>
          <a:prstGeom prst="rect">
            <a:avLst/>
          </a:prstGeom>
        </p:spPr>
      </p:pic>
      <p:pic>
        <p:nvPicPr>
          <p:cNvPr id="16" name="Afbeelding 15" descr="OranjeLogo80%.png"/>
          <p:cNvPicPr>
            <a:picLocks noChangeAspect="1"/>
          </p:cNvPicPr>
          <p:nvPr/>
        </p:nvPicPr>
        <p:blipFill>
          <a:blip r:embed="rId6"/>
          <a:stretch>
            <a:fillRect/>
          </a:stretch>
        </p:blipFill>
        <p:spPr>
          <a:xfrm>
            <a:off x="9448800" y="482600"/>
            <a:ext cx="2336800" cy="1106157"/>
          </a:xfrm>
          <a:prstGeom prst="rect">
            <a:avLst/>
          </a:prstGeom>
        </p:spPr>
      </p:pic>
      <p:sp>
        <p:nvSpPr>
          <p:cNvPr id="10" name="Tekstvak 9"/>
          <p:cNvSpPr txBox="1"/>
          <p:nvPr/>
        </p:nvSpPr>
        <p:spPr>
          <a:xfrm>
            <a:off x="1828800" y="3448300"/>
            <a:ext cx="7620000" cy="2875915"/>
          </a:xfrm>
          <a:prstGeom prst="rect">
            <a:avLst/>
          </a:prstGeom>
          <a:noFill/>
        </p:spPr>
        <p:txBody>
          <a:bodyPr wrap="square" lIns="121920" tIns="60960" rIns="121920" bIns="60960" rtlCol="0" anchor="t">
            <a:spAutoFit/>
          </a:bodyPr>
          <a:lstStyle/>
          <a:p>
            <a:r>
              <a:rPr lang="nl-NL" sz="3733" b="1" baseline="30000" dirty="0">
                <a:solidFill>
                  <a:srgbClr val="FFFFFF"/>
                </a:solidFill>
                <a:latin typeface="Montserrat" pitchFamily="2" charset="77"/>
                <a:cs typeface="Montserrat Regular"/>
              </a:rPr>
              <a:t>	</a:t>
            </a:r>
          </a:p>
          <a:p>
            <a:r>
              <a:rPr lang="nl-NL" sz="2200" b="0" i="0" u="none" strike="noStrike" dirty="0">
                <a:solidFill>
                  <a:schemeClr val="bg1"/>
                </a:solidFill>
                <a:effectLst/>
                <a:latin typeface="Montserrat" pitchFamily="2" charset="77"/>
              </a:rPr>
              <a:t>De speelfilm August Rush gaat over een jongen die via de muziek zijn verdwenen ouders terugvindt. In deze scène zien we August die door de stad loopt. Alle geluiden die hij hoort vormen in zijn hoofd een muziekstuk. </a:t>
            </a:r>
          </a:p>
          <a:p>
            <a:endParaRPr lang="nl-NL" sz="2200" dirty="0">
              <a:solidFill>
                <a:schemeClr val="bg1"/>
              </a:solidFill>
              <a:latin typeface="Montserrat" pitchFamily="2" charset="77"/>
            </a:endParaRPr>
          </a:p>
          <a:p>
            <a:r>
              <a:rPr lang="nl-NL" sz="2200" b="0" i="0" u="none" strike="noStrike" dirty="0">
                <a:solidFill>
                  <a:schemeClr val="bg1"/>
                </a:solidFill>
                <a:effectLst/>
                <a:latin typeface="Montserrat" pitchFamily="2" charset="77"/>
              </a:rPr>
              <a:t>​</a:t>
            </a:r>
            <a:endParaRPr lang="nl-NL" sz="2200" baseline="30000" dirty="0">
              <a:solidFill>
                <a:schemeClr val="bg1"/>
              </a:solidFill>
              <a:latin typeface="Montserrat" pitchFamily="2" charset="77"/>
              <a:cs typeface="Calibri"/>
            </a:endParaRPr>
          </a:p>
        </p:txBody>
      </p:sp>
      <p:pic>
        <p:nvPicPr>
          <p:cNvPr id="9" name="Afbeelding 8" descr="Footermuziek.psd"/>
          <p:cNvPicPr>
            <a:picLocks noChangeAspect="1"/>
          </p:cNvPicPr>
          <p:nvPr/>
        </p:nvPicPr>
        <p:blipFill>
          <a:blip r:embed="rId7"/>
          <a:stretch>
            <a:fillRect/>
          </a:stretch>
        </p:blipFill>
        <p:spPr>
          <a:xfrm>
            <a:off x="0" y="6056405"/>
            <a:ext cx="12192000" cy="639519"/>
          </a:xfrm>
          <a:prstGeom prst="rect">
            <a:avLst/>
          </a:prstGeom>
        </p:spPr>
      </p:pic>
      <p:sp>
        <p:nvSpPr>
          <p:cNvPr id="2" name="Tekstvak 1">
            <a:extLst>
              <a:ext uri="{FF2B5EF4-FFF2-40B4-BE49-F238E27FC236}">
                <a16:creationId xmlns:a16="http://schemas.microsoft.com/office/drawing/2014/main" id="{D3A5E794-10AA-A63E-1342-DC69BE17705E}"/>
              </a:ext>
            </a:extLst>
          </p:cNvPr>
          <p:cNvSpPr txBox="1"/>
          <p:nvPr/>
        </p:nvSpPr>
        <p:spPr>
          <a:xfrm>
            <a:off x="1828800" y="862452"/>
            <a:ext cx="4171189" cy="1077218"/>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Inspiratie:</a:t>
            </a:r>
          </a:p>
          <a:p>
            <a:r>
              <a:rPr lang="nl-NL" sz="4400" baseline="30000" dirty="0">
                <a:solidFill>
                  <a:srgbClr val="FFFFFF"/>
                </a:solidFill>
                <a:latin typeface="Montserrat" pitchFamily="2" charset="77"/>
                <a:cs typeface="Montserrat Regular"/>
              </a:rPr>
              <a:t>August Rush</a:t>
            </a:r>
          </a:p>
        </p:txBody>
      </p:sp>
      <p:sp>
        <p:nvSpPr>
          <p:cNvPr id="4" name="Rechthoek 3">
            <a:extLst>
              <a:ext uri="{FF2B5EF4-FFF2-40B4-BE49-F238E27FC236}">
                <a16:creationId xmlns:a16="http://schemas.microsoft.com/office/drawing/2014/main" id="{218A117B-0F84-84B4-26A1-0AE4325FAD63}"/>
              </a:ext>
            </a:extLst>
          </p:cNvPr>
          <p:cNvSpPr/>
          <p:nvPr/>
        </p:nvSpPr>
        <p:spPr>
          <a:xfrm>
            <a:off x="6337353" y="638093"/>
            <a:ext cx="4734700" cy="2966598"/>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3" name="Onlinemedia 2" descr="August Rush ~ An Urban Soundscape">
            <a:hlinkClick r:id="" action="ppaction://media"/>
            <a:extLst>
              <a:ext uri="{FF2B5EF4-FFF2-40B4-BE49-F238E27FC236}">
                <a16:creationId xmlns:a16="http://schemas.microsoft.com/office/drawing/2014/main" id="{532E5BF5-0E2B-4F43-0CEF-529A5246F8F6}"/>
              </a:ext>
            </a:extLst>
          </p:cNvPr>
          <p:cNvPicPr>
            <a:picLocks noRot="1" noChangeAspect="1"/>
          </p:cNvPicPr>
          <p:nvPr>
            <a:videoFile r:link="rId1"/>
          </p:nvPr>
        </p:nvPicPr>
        <p:blipFill>
          <a:blip r:embed="rId8"/>
          <a:stretch>
            <a:fillRect/>
          </a:stretch>
        </p:blipFill>
        <p:spPr>
          <a:xfrm>
            <a:off x="6518995" y="862452"/>
            <a:ext cx="4362739" cy="2464947"/>
          </a:xfrm>
          <a:prstGeom prst="rect">
            <a:avLst/>
          </a:prstGeom>
        </p:spPr>
      </p:pic>
    </p:spTree>
    <p:extLst>
      <p:ext uri="{BB962C8B-B14F-4D97-AF65-F5344CB8AC3E}">
        <p14:creationId xmlns:p14="http://schemas.microsoft.com/office/powerpoint/2010/main" val="213616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73016" y="1048220"/>
            <a:ext cx="9885622" cy="2298130"/>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Groepsdiscussie</a:t>
            </a:r>
          </a:p>
          <a:p>
            <a:r>
              <a:rPr lang="nl-NL" sz="4267" baseline="30000" dirty="0">
                <a:solidFill>
                  <a:srgbClr val="FFFFFF"/>
                </a:solidFill>
                <a:latin typeface="Montserrat" pitchFamily="2" charset="77"/>
                <a:cs typeface="Montserrat Regular"/>
              </a:rPr>
              <a:t>(5 minuten)</a:t>
            </a:r>
          </a:p>
          <a:p>
            <a:endParaRPr lang="nl-NL" sz="4267" baseline="30000" dirty="0">
              <a:solidFill>
                <a:srgbClr val="FFFFFF"/>
              </a:solidFill>
              <a:latin typeface="Montserrat" pitchFamily="2" charset="77"/>
              <a:cs typeface="Montserrat Regular"/>
            </a:endParaRP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31EFBF60-A6BD-C2BD-42DE-EAC7B7505A4F}"/>
              </a:ext>
            </a:extLst>
          </p:cNvPr>
          <p:cNvSpPr txBox="1"/>
          <p:nvPr/>
        </p:nvSpPr>
        <p:spPr>
          <a:xfrm>
            <a:off x="2073017" y="2342308"/>
            <a:ext cx="8899784" cy="3477875"/>
          </a:xfrm>
          <a:prstGeom prst="rect">
            <a:avLst/>
          </a:prstGeom>
          <a:noFill/>
        </p:spPr>
        <p:txBody>
          <a:bodyPr wrap="square" rtlCol="0">
            <a:spAutoFit/>
          </a:bodyPr>
          <a:lstStyle/>
          <a:p>
            <a:pPr marL="3429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Was dit muziek</a:t>
            </a:r>
            <a:r>
              <a:rPr lang="nl-NL" sz="2200" b="0" i="0" u="none" strike="noStrike">
                <a:solidFill>
                  <a:schemeClr val="bg1"/>
                </a:solidFill>
                <a:effectLst/>
                <a:latin typeface="Montserrat" pitchFamily="2" charset="77"/>
              </a:rPr>
              <a:t>? </a:t>
            </a:r>
            <a:endParaRPr lang="nl-NL" sz="2200" b="0" i="0" u="none" strike="noStrike" dirty="0">
              <a:solidFill>
                <a:schemeClr val="bg1"/>
              </a:solidFill>
              <a:effectLst/>
              <a:latin typeface="Montserrat" pitchFamily="2" charset="77"/>
            </a:endParaRPr>
          </a:p>
          <a:p>
            <a:pPr marL="3429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Wanneer is muziek eigenlijk origineel? </a:t>
            </a:r>
          </a:p>
          <a:p>
            <a:pPr marL="3429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Mag je muziekfragmentjes van anderen ‘stelen’ zoals hij doet? </a:t>
            </a:r>
          </a:p>
          <a:p>
            <a:pPr marL="3429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Van wie is het nieuwe muziekstuk? Van de man die de plaat maakte of de man die het in stukjes hakt en opnieuw in elkaar zet? Of van allebei?</a:t>
            </a:r>
          </a:p>
          <a:p>
            <a:pPr marL="3429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Vanaf wanneer is een muziekstuk ‘gejat’? Geldt dat wel voor die melodietjes en niet voor de drumgeluiden?</a:t>
            </a:r>
          </a:p>
          <a:p>
            <a:pPr marL="342900" indent="-342900" algn="l" rtl="0" fontAlgn="base">
              <a:spcBef>
                <a:spcPts val="0"/>
              </a:spcBef>
              <a:spcAft>
                <a:spcPts val="0"/>
              </a:spcAft>
              <a:buFont typeface="Arial" panose="020B0604020202020204" pitchFamily="34" charset="0"/>
              <a:buChar char="•"/>
            </a:pPr>
            <a:endParaRPr lang="nl-NL" sz="2200" b="0" i="0" u="none" strike="noStrike" dirty="0">
              <a:solidFill>
                <a:schemeClr val="bg1"/>
              </a:solidFill>
              <a:effectLst/>
              <a:latin typeface="Montserrat" pitchFamily="2" charset="77"/>
            </a:endParaRPr>
          </a:p>
        </p:txBody>
      </p:sp>
    </p:spTree>
    <p:extLst>
      <p:ext uri="{BB962C8B-B14F-4D97-AF65-F5344CB8AC3E}">
        <p14:creationId xmlns:p14="http://schemas.microsoft.com/office/powerpoint/2010/main" val="1699889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73016" y="1048220"/>
            <a:ext cx="9885622" cy="2790572"/>
          </a:xfrm>
          <a:prstGeom prst="rect">
            <a:avLst/>
          </a:prstGeom>
          <a:noFill/>
        </p:spPr>
        <p:txBody>
          <a:bodyPr wrap="square" rtlCol="0">
            <a:spAutoFit/>
          </a:bodyPr>
          <a:lstStyle/>
          <a:p>
            <a:r>
              <a:rPr lang="nl-NL" sz="4800" b="1" baseline="30000" dirty="0" err="1">
                <a:solidFill>
                  <a:srgbClr val="FFFFFF"/>
                </a:solidFill>
                <a:latin typeface="Montserrat" pitchFamily="2" charset="77"/>
                <a:cs typeface="Montserrat Regular"/>
              </a:rPr>
              <a:t>Expirimenteren</a:t>
            </a:r>
            <a:r>
              <a:rPr lang="nl-NL" sz="4800" b="1" baseline="30000" dirty="0">
                <a:solidFill>
                  <a:srgbClr val="FFFFFF"/>
                </a:solidFill>
                <a:latin typeface="Montserrat" pitchFamily="2" charset="77"/>
                <a:cs typeface="Montserrat Regular"/>
              </a:rPr>
              <a:t> en bekijken van samplers in scratch</a:t>
            </a:r>
          </a:p>
          <a:p>
            <a:r>
              <a:rPr lang="nl-NL" sz="4267" baseline="30000" dirty="0">
                <a:solidFill>
                  <a:srgbClr val="FFFFFF"/>
                </a:solidFill>
                <a:latin typeface="Montserrat" pitchFamily="2" charset="77"/>
                <a:cs typeface="Montserrat Regular"/>
              </a:rPr>
              <a:t>(15 minuten)</a:t>
            </a:r>
          </a:p>
          <a:p>
            <a:endParaRPr lang="nl-NL" sz="4267" baseline="30000" dirty="0">
              <a:solidFill>
                <a:srgbClr val="FFFFFF"/>
              </a:solidFill>
              <a:latin typeface="Montserrat" pitchFamily="2" charset="77"/>
              <a:cs typeface="Montserrat Regular"/>
            </a:endParaRP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31EFBF60-A6BD-C2BD-42DE-EAC7B7505A4F}"/>
              </a:ext>
            </a:extLst>
          </p:cNvPr>
          <p:cNvSpPr txBox="1"/>
          <p:nvPr/>
        </p:nvSpPr>
        <p:spPr>
          <a:xfrm>
            <a:off x="2073016" y="2342308"/>
            <a:ext cx="9265543" cy="1785104"/>
          </a:xfrm>
          <a:prstGeom prst="rect">
            <a:avLst/>
          </a:prstGeom>
          <a:noFill/>
        </p:spPr>
        <p:txBody>
          <a:bodyPr wrap="square" rtlCol="0">
            <a:spAutoFit/>
          </a:bodyPr>
          <a:lstStyle/>
          <a:p>
            <a:pPr algn="l" rtl="0" fontAlgn="base">
              <a:spcBef>
                <a:spcPts val="0"/>
              </a:spcBef>
              <a:spcAft>
                <a:spcPts val="0"/>
              </a:spcAft>
            </a:pPr>
            <a:r>
              <a:rPr lang="nl-NL" sz="2200" i="0" u="none" strike="noStrike" dirty="0">
                <a:solidFill>
                  <a:schemeClr val="bg1"/>
                </a:solidFill>
                <a:effectLst/>
                <a:latin typeface="Montserrat" pitchFamily="2" charset="77"/>
              </a:rPr>
              <a:t>Jullie gaan met het programma scratch oefenen. In dit programma gaan jullie een aantal samplers bekijken, waarmee jullie experimenteren. Kies uit de samplers één sampler. Zoek vier stukjes die goed bij elkaar passen. De scratch programma’s zijn:</a:t>
            </a:r>
          </a:p>
        </p:txBody>
      </p:sp>
      <p:sp>
        <p:nvSpPr>
          <p:cNvPr id="2" name="Rechthoek 3">
            <a:extLst>
              <a:ext uri="{FF2B5EF4-FFF2-40B4-BE49-F238E27FC236}">
                <a16:creationId xmlns:a16="http://schemas.microsoft.com/office/drawing/2014/main" id="{5C0CE712-2F14-7772-4B19-2DDC64CA441E}"/>
              </a:ext>
            </a:extLst>
          </p:cNvPr>
          <p:cNvSpPr/>
          <p:nvPr/>
        </p:nvSpPr>
        <p:spPr>
          <a:xfrm>
            <a:off x="5315674" y="3961465"/>
            <a:ext cx="4008120" cy="1652208"/>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3" name="TextBox 2">
            <a:extLst>
              <a:ext uri="{FF2B5EF4-FFF2-40B4-BE49-F238E27FC236}">
                <a16:creationId xmlns:a16="http://schemas.microsoft.com/office/drawing/2014/main" id="{3FB1D768-DB34-23CF-102C-955FD070F6EF}"/>
              </a:ext>
            </a:extLst>
          </p:cNvPr>
          <p:cNvSpPr txBox="1"/>
          <p:nvPr/>
        </p:nvSpPr>
        <p:spPr>
          <a:xfrm>
            <a:off x="5003600" y="4016912"/>
            <a:ext cx="4429999" cy="1754326"/>
          </a:xfrm>
          <a:prstGeom prst="rect">
            <a:avLst/>
          </a:prstGeom>
          <a:noFill/>
        </p:spPr>
        <p:txBody>
          <a:bodyPr wrap="square" rtlCol="0">
            <a:spAutoFit/>
          </a:bodyPr>
          <a:lstStyle/>
          <a:p>
            <a:pPr marL="685800" indent="-228600" algn="l" rtl="0" fontAlgn="base">
              <a:spcBef>
                <a:spcPts val="0"/>
              </a:spcBef>
              <a:spcAft>
                <a:spcPts val="0"/>
              </a:spcAft>
              <a:buFont typeface="+mj-lt"/>
              <a:buAutoNum type="arabicPeriod"/>
            </a:pPr>
            <a:r>
              <a:rPr lang="en-GB" sz="1200" b="0" i="0" u="sng" strike="noStrike" dirty="0">
                <a:solidFill>
                  <a:schemeClr val="bg1"/>
                </a:solidFill>
                <a:effectLst/>
                <a:latin typeface="Montserrat" pitchFamily="2" charset="77"/>
                <a:hlinkClick r:id="rId6">
                  <a:extLst>
                    <a:ext uri="{A12FA001-AC4F-418D-AE19-62706E023703}">
                      <ahyp:hlinkClr xmlns:ahyp="http://schemas.microsoft.com/office/drawing/2018/hyperlinkcolor" val="tx"/>
                    </a:ext>
                  </a:extLst>
                </a:hlinkClick>
              </a:rPr>
              <a:t>https://scratch.mit.edu/projects/784403448</a:t>
            </a:r>
            <a:r>
              <a:rPr lang="en-GB" sz="1200" b="0" i="0" u="none" strike="noStrike" dirty="0">
                <a:solidFill>
                  <a:schemeClr val="bg1"/>
                </a:solidFill>
                <a:effectLst/>
                <a:latin typeface="Montserrat" pitchFamily="2" charset="77"/>
              </a:rPr>
              <a:t>/</a:t>
            </a:r>
          </a:p>
          <a:p>
            <a:pPr marL="685800" indent="-228600" algn="l" rtl="0" fontAlgn="base">
              <a:spcBef>
                <a:spcPts val="0"/>
              </a:spcBef>
              <a:spcAft>
                <a:spcPts val="0"/>
              </a:spcAft>
              <a:buFont typeface="+mj-lt"/>
              <a:buAutoNum type="arabicPeriod"/>
            </a:pPr>
            <a:r>
              <a:rPr lang="en-GB" sz="1200" b="0" i="0" u="sng" strike="noStrike" dirty="0">
                <a:solidFill>
                  <a:schemeClr val="bg1"/>
                </a:solidFill>
                <a:effectLst/>
                <a:latin typeface="Montserrat" pitchFamily="2" charset="77"/>
                <a:hlinkClick r:id="rId7">
                  <a:extLst>
                    <a:ext uri="{A12FA001-AC4F-418D-AE19-62706E023703}">
                      <ahyp:hlinkClr xmlns:ahyp="http://schemas.microsoft.com/office/drawing/2018/hyperlinkcolor" val="tx"/>
                    </a:ext>
                  </a:extLst>
                </a:hlinkClick>
              </a:rPr>
              <a:t>https://scratch.mit.edu/projects/106534506/</a:t>
            </a:r>
            <a:endParaRPr lang="en-GB" sz="1200" b="0" i="0" u="none" strike="noStrike" dirty="0">
              <a:solidFill>
                <a:schemeClr val="bg1"/>
              </a:solidFill>
              <a:effectLst/>
              <a:latin typeface="Montserrat" pitchFamily="2" charset="77"/>
            </a:endParaRPr>
          </a:p>
          <a:p>
            <a:pPr marL="685800" indent="-228600" algn="l" rtl="0" fontAlgn="base">
              <a:spcBef>
                <a:spcPts val="0"/>
              </a:spcBef>
              <a:spcAft>
                <a:spcPts val="0"/>
              </a:spcAft>
              <a:buFont typeface="+mj-lt"/>
              <a:buAutoNum type="arabicPeriod"/>
            </a:pPr>
            <a:r>
              <a:rPr lang="en-GB" sz="1200" b="0" i="0" u="sng" strike="noStrike" dirty="0">
                <a:solidFill>
                  <a:schemeClr val="bg1"/>
                </a:solidFill>
                <a:effectLst/>
                <a:latin typeface="Montserrat" pitchFamily="2" charset="77"/>
                <a:hlinkClick r:id="rId8">
                  <a:extLst>
                    <a:ext uri="{A12FA001-AC4F-418D-AE19-62706E023703}">
                      <ahyp:hlinkClr xmlns:ahyp="http://schemas.microsoft.com/office/drawing/2018/hyperlinkcolor" val="tx"/>
                    </a:ext>
                  </a:extLst>
                </a:hlinkClick>
              </a:rPr>
              <a:t>https://scratch.mit.edu/projects/12069476/</a:t>
            </a:r>
            <a:r>
              <a:rPr lang="en-GB" sz="1200" b="0" i="0" u="none" strike="noStrike" dirty="0">
                <a:solidFill>
                  <a:schemeClr val="bg1"/>
                </a:solidFill>
                <a:effectLst/>
                <a:latin typeface="Montserrat" pitchFamily="2" charset="77"/>
              </a:rPr>
              <a:t>,</a:t>
            </a:r>
          </a:p>
          <a:p>
            <a:pPr marL="685800" indent="-228600" algn="l" rtl="0" fontAlgn="base">
              <a:spcBef>
                <a:spcPts val="0"/>
              </a:spcBef>
              <a:spcAft>
                <a:spcPts val="0"/>
              </a:spcAft>
              <a:buFont typeface="+mj-lt"/>
              <a:buAutoNum type="arabicPeriod"/>
            </a:pPr>
            <a:r>
              <a:rPr lang="en-GB" sz="1200" b="0" i="0" u="sng" strike="noStrike" dirty="0">
                <a:solidFill>
                  <a:schemeClr val="bg1"/>
                </a:solidFill>
                <a:effectLst/>
                <a:latin typeface="Montserrat" pitchFamily="2" charset="77"/>
                <a:hlinkClick r:id="rId9">
                  <a:extLst>
                    <a:ext uri="{A12FA001-AC4F-418D-AE19-62706E023703}">
                      <ahyp:hlinkClr xmlns:ahyp="http://schemas.microsoft.com/office/drawing/2018/hyperlinkcolor" val="tx"/>
                    </a:ext>
                  </a:extLst>
                </a:hlinkClick>
              </a:rPr>
              <a:t>https://scratch.mit.edu/projects/392306005/</a:t>
            </a:r>
            <a:endParaRPr lang="en-GB" sz="1200" b="0" i="0" u="none" strike="noStrike" dirty="0">
              <a:solidFill>
                <a:schemeClr val="bg1"/>
              </a:solidFill>
              <a:effectLst/>
              <a:latin typeface="Montserrat" pitchFamily="2" charset="77"/>
            </a:endParaRPr>
          </a:p>
          <a:p>
            <a:pPr marL="685800" indent="-228600" algn="l" rtl="0" fontAlgn="base">
              <a:spcBef>
                <a:spcPts val="0"/>
              </a:spcBef>
              <a:spcAft>
                <a:spcPts val="0"/>
              </a:spcAft>
              <a:buFont typeface="+mj-lt"/>
              <a:buAutoNum type="arabicPeriod"/>
            </a:pPr>
            <a:r>
              <a:rPr lang="en-GB" sz="1200" b="0" i="0" u="sng" strike="noStrike" dirty="0">
                <a:solidFill>
                  <a:schemeClr val="bg1"/>
                </a:solidFill>
                <a:effectLst/>
                <a:latin typeface="Montserrat" pitchFamily="2" charset="77"/>
                <a:hlinkClick r:id="rId10">
                  <a:extLst>
                    <a:ext uri="{A12FA001-AC4F-418D-AE19-62706E023703}">
                      <ahyp:hlinkClr xmlns:ahyp="http://schemas.microsoft.com/office/drawing/2018/hyperlinkcolor" val="tx"/>
                    </a:ext>
                  </a:extLst>
                </a:hlinkClick>
              </a:rPr>
              <a:t>https://scratch.mit.edu/projects/83184714/</a:t>
            </a:r>
            <a:r>
              <a:rPr lang="en-GB" sz="1200" b="0" i="0" u="none" strike="noStrike" dirty="0">
                <a:solidFill>
                  <a:schemeClr val="bg1"/>
                </a:solidFill>
                <a:effectLst/>
                <a:latin typeface="Montserrat" pitchFamily="2" charset="77"/>
              </a:rPr>
              <a:t>,</a:t>
            </a:r>
          </a:p>
          <a:p>
            <a:pPr marL="685800" indent="-228600" algn="l" rtl="0" fontAlgn="base">
              <a:spcBef>
                <a:spcPts val="0"/>
              </a:spcBef>
              <a:spcAft>
                <a:spcPts val="0"/>
              </a:spcAft>
              <a:buFont typeface="+mj-lt"/>
              <a:buAutoNum type="arabicPeriod"/>
            </a:pPr>
            <a:r>
              <a:rPr lang="en-GB" sz="1200" b="0" i="0" u="sng" strike="noStrike" dirty="0">
                <a:solidFill>
                  <a:schemeClr val="bg1"/>
                </a:solidFill>
                <a:effectLst/>
                <a:latin typeface="Montserrat" pitchFamily="2" charset="77"/>
                <a:hlinkClick r:id="rId11">
                  <a:extLst>
                    <a:ext uri="{A12FA001-AC4F-418D-AE19-62706E023703}">
                      <ahyp:hlinkClr xmlns:ahyp="http://schemas.microsoft.com/office/drawing/2018/hyperlinkcolor" val="tx"/>
                    </a:ext>
                  </a:extLst>
                </a:hlinkClick>
              </a:rPr>
              <a:t>https://scratch.mit.edu/projects/136263666/</a:t>
            </a:r>
            <a:r>
              <a:rPr lang="en-GB" sz="1200" b="0" i="0" u="none" strike="noStrike" dirty="0">
                <a:solidFill>
                  <a:schemeClr val="bg1"/>
                </a:solidFill>
                <a:effectLst/>
                <a:latin typeface="Montserrat" pitchFamily="2" charset="77"/>
              </a:rPr>
              <a:t>,</a:t>
            </a:r>
          </a:p>
          <a:p>
            <a:pPr marL="685800" indent="-228600" algn="l" rtl="0" fontAlgn="base">
              <a:spcBef>
                <a:spcPts val="0"/>
              </a:spcBef>
              <a:spcAft>
                <a:spcPts val="0"/>
              </a:spcAft>
              <a:buFont typeface="+mj-lt"/>
              <a:buAutoNum type="arabicPeriod"/>
            </a:pPr>
            <a:r>
              <a:rPr lang="en-GB" sz="1200" b="0" i="0" u="sng" strike="noStrike" dirty="0">
                <a:solidFill>
                  <a:schemeClr val="bg1"/>
                </a:solidFill>
                <a:effectLst/>
                <a:latin typeface="Montserrat" pitchFamily="2" charset="77"/>
                <a:hlinkClick r:id="rId12">
                  <a:extLst>
                    <a:ext uri="{A12FA001-AC4F-418D-AE19-62706E023703}">
                      <ahyp:hlinkClr xmlns:ahyp="http://schemas.microsoft.com/office/drawing/2018/hyperlinkcolor" val="tx"/>
                    </a:ext>
                  </a:extLst>
                </a:hlinkClick>
              </a:rPr>
              <a:t>https://scratch.mit.edu/projects/208231078/</a:t>
            </a:r>
            <a:r>
              <a:rPr lang="en-GB" sz="1200" b="0" i="0" u="none" strike="noStrike" dirty="0">
                <a:solidFill>
                  <a:schemeClr val="bg1"/>
                </a:solidFill>
                <a:effectLst/>
                <a:latin typeface="Montserrat" pitchFamily="2" charset="77"/>
              </a:rPr>
              <a:t>,</a:t>
            </a:r>
          </a:p>
          <a:p>
            <a:pPr marL="685800" indent="-228600" algn="l" rtl="0" fontAlgn="base">
              <a:spcBef>
                <a:spcPts val="0"/>
              </a:spcBef>
              <a:spcAft>
                <a:spcPts val="0"/>
              </a:spcAft>
              <a:buFont typeface="+mj-lt"/>
              <a:buAutoNum type="arabicPeriod"/>
            </a:pPr>
            <a:r>
              <a:rPr lang="en-GB" sz="1200" b="0" i="0" u="sng" strike="noStrike" dirty="0">
                <a:solidFill>
                  <a:schemeClr val="bg1"/>
                </a:solidFill>
                <a:effectLst/>
                <a:latin typeface="Montserrat" pitchFamily="2" charset="77"/>
                <a:hlinkClick r:id="rId13">
                  <a:extLst>
                    <a:ext uri="{A12FA001-AC4F-418D-AE19-62706E023703}">
                      <ahyp:hlinkClr xmlns:ahyp="http://schemas.microsoft.com/office/drawing/2018/hyperlinkcolor" val="tx"/>
                    </a:ext>
                  </a:extLst>
                </a:hlinkClick>
              </a:rPr>
              <a:t>https://scratch.mit.edu/projects/78334714/</a:t>
            </a:r>
            <a:r>
              <a:rPr lang="en-GB" sz="1200" b="0" i="0" u="none" strike="noStrike" dirty="0">
                <a:solidFill>
                  <a:schemeClr val="bg1"/>
                </a:solidFill>
                <a:effectLst/>
                <a:latin typeface="Montserrat" pitchFamily="2" charset="77"/>
              </a:rPr>
              <a:t>,</a:t>
            </a:r>
          </a:p>
          <a:p>
            <a:endParaRPr lang="en-NL" sz="1200" dirty="0"/>
          </a:p>
        </p:txBody>
      </p:sp>
      <p:cxnSp>
        <p:nvCxnSpPr>
          <p:cNvPr id="6" name="Straight Arrow Connector 5">
            <a:extLst>
              <a:ext uri="{FF2B5EF4-FFF2-40B4-BE49-F238E27FC236}">
                <a16:creationId xmlns:a16="http://schemas.microsoft.com/office/drawing/2014/main" id="{73F40DBD-A985-BAAD-B285-4D6D67C0315C}"/>
              </a:ext>
            </a:extLst>
          </p:cNvPr>
          <p:cNvCxnSpPr>
            <a:cxnSpLocks/>
          </p:cNvCxnSpPr>
          <p:nvPr/>
        </p:nvCxnSpPr>
        <p:spPr>
          <a:xfrm>
            <a:off x="3048000" y="3961465"/>
            <a:ext cx="2024063" cy="747695"/>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
        <p:nvSpPr>
          <p:cNvPr id="14" name="Rechthoek 3">
            <a:extLst>
              <a:ext uri="{FF2B5EF4-FFF2-40B4-BE49-F238E27FC236}">
                <a16:creationId xmlns:a16="http://schemas.microsoft.com/office/drawing/2014/main" id="{043C2334-8C85-15F1-19AE-67338CE96DD2}"/>
              </a:ext>
            </a:extLst>
          </p:cNvPr>
          <p:cNvSpPr/>
          <p:nvPr/>
        </p:nvSpPr>
        <p:spPr>
          <a:xfrm>
            <a:off x="9906000" y="3841497"/>
            <a:ext cx="1600616" cy="1580003"/>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1026" name="Picture 2">
            <a:extLst>
              <a:ext uri="{FF2B5EF4-FFF2-40B4-BE49-F238E27FC236}">
                <a16:creationId xmlns:a16="http://schemas.microsoft.com/office/drawing/2014/main" id="{146A9A9F-E562-443A-E372-D55AC043ED4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27478" y="3942274"/>
            <a:ext cx="654874" cy="65857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485E8FF1-B0C1-0962-B958-AAD8AB53A30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87385" y="4404411"/>
            <a:ext cx="470633" cy="4361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F733EAF-5732-7867-CAB7-B9AB7BA05420}"/>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53276" t="1" b="1224"/>
          <a:stretch/>
        </p:blipFill>
        <p:spPr bwMode="auto">
          <a:xfrm>
            <a:off x="10761709" y="4661806"/>
            <a:ext cx="670080" cy="6633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C6FC0179-3272-8D9F-7C9C-85EE6A4146F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87385" y="5153187"/>
            <a:ext cx="470633" cy="4361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80E32431-FA99-9CDA-0867-AFC79F7CDC26}"/>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6725" r="54390" b="-6614"/>
          <a:stretch/>
        </p:blipFill>
        <p:spPr bwMode="auto">
          <a:xfrm>
            <a:off x="10027477" y="4661807"/>
            <a:ext cx="654874" cy="71995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AACDD87-01DD-40F7-A57A-AC4841AEEC10}"/>
              </a:ext>
            </a:extLst>
          </p:cNvPr>
          <p:cNvSpPr txBox="1"/>
          <p:nvPr/>
        </p:nvSpPr>
        <p:spPr>
          <a:xfrm>
            <a:off x="2395961" y="4410953"/>
            <a:ext cx="944489" cy="430887"/>
          </a:xfrm>
          <a:prstGeom prst="rect">
            <a:avLst/>
          </a:prstGeom>
          <a:noFill/>
        </p:spPr>
        <p:txBody>
          <a:bodyPr wrap="none" rtlCol="0">
            <a:spAutoFit/>
          </a:bodyPr>
          <a:lstStyle/>
          <a:p>
            <a:r>
              <a:rPr lang="en-NL" sz="2200" dirty="0">
                <a:solidFill>
                  <a:schemeClr val="bg1"/>
                </a:solidFill>
                <a:latin typeface="Montserrat" pitchFamily="2" charset="77"/>
              </a:rPr>
              <a:t>= aan</a:t>
            </a:r>
          </a:p>
        </p:txBody>
      </p:sp>
      <p:sp>
        <p:nvSpPr>
          <p:cNvPr id="13" name="TextBox 12">
            <a:extLst>
              <a:ext uri="{FF2B5EF4-FFF2-40B4-BE49-F238E27FC236}">
                <a16:creationId xmlns:a16="http://schemas.microsoft.com/office/drawing/2014/main" id="{38FA6760-C29A-1A47-9138-45DFE37B532E}"/>
              </a:ext>
            </a:extLst>
          </p:cNvPr>
          <p:cNvSpPr txBox="1"/>
          <p:nvPr/>
        </p:nvSpPr>
        <p:spPr>
          <a:xfrm>
            <a:off x="2395961" y="5206056"/>
            <a:ext cx="798617" cy="430887"/>
          </a:xfrm>
          <a:prstGeom prst="rect">
            <a:avLst/>
          </a:prstGeom>
          <a:noFill/>
        </p:spPr>
        <p:txBody>
          <a:bodyPr wrap="none" rtlCol="0">
            <a:spAutoFit/>
          </a:bodyPr>
          <a:lstStyle/>
          <a:p>
            <a:r>
              <a:rPr lang="en-NL" sz="2200" dirty="0">
                <a:solidFill>
                  <a:schemeClr val="bg1"/>
                </a:solidFill>
                <a:latin typeface="Montserrat" pitchFamily="2" charset="77"/>
              </a:rPr>
              <a:t>= uit</a:t>
            </a:r>
          </a:p>
        </p:txBody>
      </p:sp>
    </p:spTree>
    <p:extLst>
      <p:ext uri="{BB962C8B-B14F-4D97-AF65-F5344CB8AC3E}">
        <p14:creationId xmlns:p14="http://schemas.microsoft.com/office/powerpoint/2010/main" val="3942038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73016" y="1048220"/>
            <a:ext cx="9885622" cy="2352824"/>
          </a:xfrm>
          <a:prstGeom prst="rect">
            <a:avLst/>
          </a:prstGeom>
          <a:noFill/>
        </p:spPr>
        <p:txBody>
          <a:bodyPr wrap="square" rtlCol="0">
            <a:spAutoFit/>
          </a:bodyPr>
          <a:lstStyle/>
          <a:p>
            <a:r>
              <a:rPr lang="nl-NL" sz="4800" b="1" baseline="30000" dirty="0" err="1">
                <a:solidFill>
                  <a:srgbClr val="FFFFFF"/>
                </a:solidFill>
                <a:latin typeface="Montserrat" pitchFamily="2" charset="77"/>
                <a:cs typeface="Montserrat Regular"/>
              </a:rPr>
              <a:t>Expirimenteren</a:t>
            </a:r>
            <a:r>
              <a:rPr lang="nl-NL" sz="4800" b="1" baseline="30000" dirty="0">
                <a:solidFill>
                  <a:srgbClr val="FFFFFF"/>
                </a:solidFill>
                <a:latin typeface="Montserrat" pitchFamily="2" charset="77"/>
                <a:cs typeface="Montserrat Regular"/>
              </a:rPr>
              <a:t> en bekijken van samplers in scratch</a:t>
            </a:r>
          </a:p>
          <a:p>
            <a:r>
              <a:rPr lang="nl-NL" sz="4267" baseline="30000" dirty="0">
                <a:solidFill>
                  <a:srgbClr val="FFFFFF"/>
                </a:solidFill>
                <a:latin typeface="Montserrat" pitchFamily="2" charset="77"/>
                <a:cs typeface="Montserrat Regular"/>
              </a:rPr>
              <a:t>Werk in tweetallen</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31EFBF60-A6BD-C2BD-42DE-EAC7B7505A4F}"/>
              </a:ext>
            </a:extLst>
          </p:cNvPr>
          <p:cNvSpPr txBox="1"/>
          <p:nvPr/>
        </p:nvSpPr>
        <p:spPr>
          <a:xfrm>
            <a:off x="2073016" y="2636980"/>
            <a:ext cx="9698752" cy="2462213"/>
          </a:xfrm>
          <a:prstGeom prst="rect">
            <a:avLst/>
          </a:prstGeom>
          <a:noFill/>
        </p:spPr>
        <p:txBody>
          <a:bodyPr wrap="square" rtlCol="0">
            <a:spAutoFit/>
          </a:bodyPr>
          <a:lstStyle/>
          <a:p>
            <a:pPr marL="342900" indent="-342900" algn="l" rtl="0" fontAlgn="base">
              <a:spcBef>
                <a:spcPts val="0"/>
              </a:spcBef>
              <a:spcAft>
                <a:spcPts val="0"/>
              </a:spcAft>
              <a:buFont typeface="+mj-lt"/>
              <a:buAutoNum type="arabicPeriod"/>
            </a:pPr>
            <a:endParaRPr lang="nl-NL" sz="2200" dirty="0">
              <a:solidFill>
                <a:schemeClr val="bg1"/>
              </a:solidFill>
              <a:latin typeface="Montserrat" pitchFamily="2" charset="77"/>
            </a:endParaRPr>
          </a:p>
          <a:p>
            <a:pPr marL="342900" indent="-3429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Welke sampler vond je het mooist en leukst?</a:t>
            </a:r>
          </a:p>
          <a:p>
            <a:pPr marL="342900" indent="-3429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Wat vind je mooi aan deze geluidsfragmenten?</a:t>
            </a:r>
          </a:p>
          <a:p>
            <a:pPr marL="342900" indent="-3429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Waarom vind je deze fragmenten bij elkaar passen?</a:t>
            </a:r>
          </a:p>
          <a:p>
            <a:pPr marL="342900" indent="-3429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Wanneer passen geluidsfragmenten bij elkaar en wanneer niet?</a:t>
            </a:r>
          </a:p>
          <a:p>
            <a:pPr marL="342900" indent="-3429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Kan je met alle samplers muziek maken?</a:t>
            </a:r>
          </a:p>
          <a:p>
            <a:pPr marL="342900" indent="-3429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Welke sampler vond je lastig?</a:t>
            </a:r>
          </a:p>
        </p:txBody>
      </p:sp>
    </p:spTree>
    <p:extLst>
      <p:ext uri="{BB962C8B-B14F-4D97-AF65-F5344CB8AC3E}">
        <p14:creationId xmlns:p14="http://schemas.microsoft.com/office/powerpoint/2010/main" val="999267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73016" y="1048220"/>
            <a:ext cx="9885622" cy="2735877"/>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Presenteren</a:t>
            </a:r>
          </a:p>
          <a:p>
            <a:r>
              <a:rPr lang="nl-NL" sz="4267" baseline="30000" dirty="0">
                <a:solidFill>
                  <a:srgbClr val="FFFFFF"/>
                </a:solidFill>
                <a:latin typeface="Montserrat" pitchFamily="2" charset="77"/>
                <a:cs typeface="Montserrat Regular"/>
              </a:rPr>
              <a:t>(10 minuten)</a:t>
            </a:r>
          </a:p>
          <a:p>
            <a:r>
              <a:rPr lang="nl-NL" sz="4267" baseline="30000" dirty="0">
                <a:solidFill>
                  <a:srgbClr val="FFFFFF"/>
                </a:solidFill>
                <a:latin typeface="Montserrat" pitchFamily="2" charset="77"/>
                <a:cs typeface="Montserrat Regular"/>
              </a:rPr>
              <a:t>laat de samples aan elkaar horen</a:t>
            </a:r>
          </a:p>
          <a:p>
            <a:endParaRPr lang="nl-NL" sz="4267" baseline="30000" dirty="0">
              <a:solidFill>
                <a:srgbClr val="FFFFFF"/>
              </a:solidFill>
              <a:latin typeface="Montserrat" pitchFamily="2" charset="77"/>
              <a:cs typeface="Montserrat Regular"/>
            </a:endParaRP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31EFBF60-A6BD-C2BD-42DE-EAC7B7505A4F}"/>
              </a:ext>
            </a:extLst>
          </p:cNvPr>
          <p:cNvSpPr txBox="1"/>
          <p:nvPr/>
        </p:nvSpPr>
        <p:spPr>
          <a:xfrm>
            <a:off x="2073016" y="2091575"/>
            <a:ext cx="9698752" cy="4555093"/>
          </a:xfrm>
          <a:prstGeom prst="rect">
            <a:avLst/>
          </a:prstGeom>
          <a:noFill/>
        </p:spPr>
        <p:txBody>
          <a:bodyPr wrap="square" rtlCol="0">
            <a:spAutoFit/>
          </a:bodyPr>
          <a:lstStyle/>
          <a:p>
            <a:pPr algn="l" rtl="0" fontAlgn="base">
              <a:spcBef>
                <a:spcPts val="0"/>
              </a:spcBef>
              <a:spcAft>
                <a:spcPts val="0"/>
              </a:spcAft>
              <a:buFont typeface="+mj-lt"/>
              <a:buAutoNum type="arabicPeriod"/>
            </a:pPr>
            <a:endParaRPr lang="nl-NL" sz="2200" dirty="0">
              <a:solidFill>
                <a:schemeClr val="bg1"/>
              </a:solidFill>
              <a:latin typeface="Montserrat" pitchFamily="2" charset="77"/>
            </a:endParaRPr>
          </a:p>
          <a:p>
            <a:pPr algn="l" rtl="0" fontAlgn="base">
              <a:spcBef>
                <a:spcPts val="0"/>
              </a:spcBef>
              <a:spcAft>
                <a:spcPts val="0"/>
              </a:spcAft>
            </a:pPr>
            <a:r>
              <a:rPr lang="nl-NL" sz="2200" b="0" i="0" u="none" strike="noStrike" dirty="0">
                <a:solidFill>
                  <a:schemeClr val="bg1"/>
                </a:solidFill>
                <a:effectLst/>
                <a:latin typeface="Montserrat" pitchFamily="2" charset="77"/>
              </a:rPr>
              <a:t>Laat vier stukjes horen die het best bij elkaar passen. </a:t>
            </a:r>
          </a:p>
          <a:p>
            <a:pPr marL="457200" algn="l" rtl="0" fontAlgn="base">
              <a:spcBef>
                <a:spcPts val="0"/>
              </a:spcBef>
              <a:spcAft>
                <a:spcPts val="0"/>
              </a:spcAft>
              <a:buFont typeface="+mj-lt"/>
              <a:buAutoNum type="arabicPeriod"/>
            </a:pPr>
            <a:endParaRPr lang="nl-NL" sz="2200" dirty="0">
              <a:solidFill>
                <a:schemeClr val="bg1"/>
              </a:solidFill>
              <a:latin typeface="Montserrat" pitchFamily="2" charset="77"/>
            </a:endParaRPr>
          </a:p>
          <a:p>
            <a:pPr marL="9144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Wat vind je ervan? </a:t>
            </a:r>
          </a:p>
          <a:p>
            <a:pPr marL="9144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Kun je hierop dansen? </a:t>
            </a:r>
          </a:p>
          <a:p>
            <a:pPr marL="9144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Hoe zou het anders kunnen? </a:t>
            </a:r>
          </a:p>
          <a:p>
            <a:pPr marL="9144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Wat vond je leuk?</a:t>
            </a:r>
          </a:p>
          <a:p>
            <a:pPr marL="9144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Wat vond je niet zo leuk?</a:t>
            </a:r>
          </a:p>
          <a:p>
            <a:pPr marL="457200" algn="l" rtl="0" fontAlgn="base">
              <a:spcBef>
                <a:spcPts val="0"/>
              </a:spcBef>
              <a:spcAft>
                <a:spcPts val="0"/>
              </a:spcAft>
            </a:pPr>
            <a:br>
              <a:rPr lang="nl-NL" sz="2200" b="0" i="0" u="none" strike="noStrike" dirty="0">
                <a:solidFill>
                  <a:schemeClr val="bg1"/>
                </a:solidFill>
                <a:effectLst/>
                <a:latin typeface="Montserrat" pitchFamily="2" charset="77"/>
              </a:rPr>
            </a:br>
            <a:r>
              <a:rPr lang="nl-NL" sz="2200" b="1" i="0" u="none" strike="noStrike" dirty="0">
                <a:solidFill>
                  <a:schemeClr val="bg1"/>
                </a:solidFill>
                <a:effectLst/>
                <a:latin typeface="Montserrat" pitchFamily="2" charset="77"/>
              </a:rPr>
              <a:t>Volgende keer gaan we zelf een sampler maken.</a:t>
            </a:r>
            <a:endParaRPr lang="nl-NL" sz="2200" b="0" i="0" u="none" strike="noStrike" dirty="0">
              <a:solidFill>
                <a:schemeClr val="bg1"/>
              </a:solidFill>
              <a:effectLst/>
              <a:latin typeface="Montserrat" pitchFamily="2" charset="77"/>
            </a:endParaRPr>
          </a:p>
          <a:p>
            <a:br>
              <a:rPr lang="nl-NL" sz="2400" dirty="0"/>
            </a:br>
            <a:br>
              <a:rPr lang="nl-NL" sz="2400" dirty="0"/>
            </a:br>
            <a:endParaRPr lang="nl-NL" sz="2200" b="0" i="0" u="none" strike="noStrike" dirty="0">
              <a:solidFill>
                <a:schemeClr val="bg1"/>
              </a:solidFill>
              <a:effectLst/>
              <a:latin typeface="Montserrat" pitchFamily="2" charset="77"/>
            </a:endParaRPr>
          </a:p>
        </p:txBody>
      </p:sp>
    </p:spTree>
    <p:extLst>
      <p:ext uri="{BB962C8B-B14F-4D97-AF65-F5344CB8AC3E}">
        <p14:creationId xmlns:p14="http://schemas.microsoft.com/office/powerpoint/2010/main" val="830815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fotoOpMaat.jpg"/>
          <p:cNvPicPr>
            <a:picLocks noChangeAspect="1"/>
          </p:cNvPicPr>
          <p:nvPr/>
        </p:nvPicPr>
        <p:blipFill>
          <a:blip r:embed="rId3"/>
          <a:stretch>
            <a:fillRect/>
          </a:stretch>
        </p:blipFill>
        <p:spPr>
          <a:xfrm>
            <a:off x="0" y="1"/>
            <a:ext cx="12192000" cy="5895233"/>
          </a:xfrm>
          <a:prstGeom prst="rect">
            <a:avLst/>
          </a:prstGeom>
        </p:spPr>
      </p:pic>
      <p:pic>
        <p:nvPicPr>
          <p:cNvPr id="21" name="Afbeelding 20" descr="techniekLoseOnderdelen80%.png"/>
          <p:cNvPicPr>
            <a:picLocks noChangeAspect="1"/>
          </p:cNvPicPr>
          <p:nvPr/>
        </p:nvPicPr>
        <p:blipFill>
          <a:blip r:embed="rId4"/>
          <a:stretch>
            <a:fillRect/>
          </a:stretch>
        </p:blipFill>
        <p:spPr>
          <a:xfrm>
            <a:off x="6211432" y="3327399"/>
            <a:ext cx="4151768" cy="1965301"/>
          </a:xfrm>
          <a:prstGeom prst="rect">
            <a:avLst/>
          </a:prstGeom>
        </p:spPr>
      </p:pic>
      <p:pic>
        <p:nvPicPr>
          <p:cNvPr id="20" name="Afbeelding 19" descr="Logo80%Techniek.png"/>
          <p:cNvPicPr>
            <a:picLocks noChangeAspect="1"/>
          </p:cNvPicPr>
          <p:nvPr/>
        </p:nvPicPr>
        <p:blipFill>
          <a:blip r:embed="rId5"/>
          <a:stretch>
            <a:fillRect/>
          </a:stretch>
        </p:blipFill>
        <p:spPr>
          <a:xfrm>
            <a:off x="9448800" y="482601"/>
            <a:ext cx="2336800" cy="1106159"/>
          </a:xfrm>
          <a:prstGeom prst="rect">
            <a:avLst/>
          </a:prstGeom>
        </p:spPr>
      </p:pic>
      <p:pic>
        <p:nvPicPr>
          <p:cNvPr id="19" name="Afbeelding 18"/>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a:off x="0" y="-25399"/>
            <a:ext cx="6211432" cy="5920633"/>
          </a:xfrm>
          <a:prstGeom prst="rect">
            <a:avLst/>
          </a:prstGeom>
        </p:spPr>
      </p:pic>
      <p:pic>
        <p:nvPicPr>
          <p:cNvPr id="18" name="Afbeelding 17" descr="FooterTechniek.png"/>
          <p:cNvPicPr>
            <a:picLocks noChangeAspect="1"/>
          </p:cNvPicPr>
          <p:nvPr/>
        </p:nvPicPr>
        <p:blipFill>
          <a:blip r:embed="rId8"/>
          <a:stretch>
            <a:fillRect/>
          </a:stretch>
        </p:blipFill>
        <p:spPr>
          <a:xfrm>
            <a:off x="0" y="6056405"/>
            <a:ext cx="12192000" cy="639519"/>
          </a:xfrm>
          <a:prstGeom prst="rect">
            <a:avLst/>
          </a:prstGeom>
        </p:spPr>
      </p:pic>
      <p:sp>
        <p:nvSpPr>
          <p:cNvPr id="10" name="Tekstvak 9"/>
          <p:cNvSpPr txBox="1"/>
          <p:nvPr/>
        </p:nvSpPr>
        <p:spPr>
          <a:xfrm>
            <a:off x="1914333" y="1905001"/>
            <a:ext cx="2671116" cy="913007"/>
          </a:xfrm>
          <a:prstGeom prst="rect">
            <a:avLst/>
          </a:prstGeom>
          <a:noFill/>
        </p:spPr>
        <p:txBody>
          <a:bodyPr wrap="none" rtlCol="0">
            <a:spAutoFit/>
          </a:bodyPr>
          <a:lstStyle/>
          <a:p>
            <a:r>
              <a:rPr lang="nl-NL" sz="5333" b="1" dirty="0">
                <a:solidFill>
                  <a:schemeClr val="bg1"/>
                </a:solidFill>
                <a:latin typeface="Comfortaa"/>
                <a:cs typeface="Comfortaa"/>
              </a:rPr>
              <a:t>Techniek</a:t>
            </a:r>
          </a:p>
        </p:txBody>
      </p:sp>
      <p:pic>
        <p:nvPicPr>
          <p:cNvPr id="22" name="Afbeelding 21" descr="techniekWit.png"/>
          <p:cNvPicPr>
            <a:picLocks noChangeAspect="1"/>
          </p:cNvPicPr>
          <p:nvPr/>
        </p:nvPicPr>
        <p:blipFill>
          <a:blip r:embed="rId9"/>
          <a:stretch>
            <a:fillRect/>
          </a:stretch>
        </p:blipFill>
        <p:spPr>
          <a:xfrm>
            <a:off x="753986" y="583699"/>
            <a:ext cx="1160348" cy="1669812"/>
          </a:xfrm>
          <a:prstGeom prst="rect">
            <a:avLst/>
          </a:prstGeom>
        </p:spPr>
      </p:pic>
    </p:spTree>
    <p:extLst>
      <p:ext uri="{BB962C8B-B14F-4D97-AF65-F5344CB8AC3E}">
        <p14:creationId xmlns:p14="http://schemas.microsoft.com/office/powerpoint/2010/main" val="1871487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fotoOpMaat.jpg"/>
          <p:cNvPicPr>
            <a:picLocks noChangeAspect="1"/>
          </p:cNvPicPr>
          <p:nvPr/>
        </p:nvPicPr>
        <p:blipFill>
          <a:blip r:embed="rId2"/>
          <a:stretch>
            <a:fillRect/>
          </a:stretch>
        </p:blipFill>
        <p:spPr>
          <a:xfrm>
            <a:off x="0" y="1"/>
            <a:ext cx="12192000" cy="5895233"/>
          </a:xfrm>
          <a:prstGeom prst="rect">
            <a:avLst/>
          </a:prstGeom>
        </p:spPr>
      </p:pic>
      <p:pic>
        <p:nvPicPr>
          <p:cNvPr id="19" name="Afbeelding 18"/>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25399"/>
            <a:ext cx="6211432" cy="5920633"/>
          </a:xfrm>
          <a:prstGeom prst="rect">
            <a:avLst/>
          </a:prstGeom>
        </p:spPr>
      </p:pic>
      <p:pic>
        <p:nvPicPr>
          <p:cNvPr id="20" name="Afbeelding 19" descr="techniekLoseOnderdelen80%.png"/>
          <p:cNvPicPr>
            <a:picLocks noChangeAspect="1"/>
          </p:cNvPicPr>
          <p:nvPr/>
        </p:nvPicPr>
        <p:blipFill>
          <a:blip r:embed="rId5"/>
          <a:stretch>
            <a:fillRect/>
          </a:stretch>
        </p:blipFill>
        <p:spPr>
          <a:xfrm>
            <a:off x="6197600" y="3327399"/>
            <a:ext cx="4151768" cy="1965301"/>
          </a:xfrm>
          <a:prstGeom prst="rect">
            <a:avLst/>
          </a:prstGeom>
        </p:spPr>
      </p:pic>
      <p:pic>
        <p:nvPicPr>
          <p:cNvPr id="21" name="Afbeelding 20" descr="Logo80%Techniek.png"/>
          <p:cNvPicPr>
            <a:picLocks noChangeAspect="1"/>
          </p:cNvPicPr>
          <p:nvPr/>
        </p:nvPicPr>
        <p:blipFill>
          <a:blip r:embed="rId6"/>
          <a:stretch>
            <a:fillRect/>
          </a:stretch>
        </p:blipFill>
        <p:spPr>
          <a:xfrm>
            <a:off x="9434968" y="482601"/>
            <a:ext cx="2336800" cy="1106159"/>
          </a:xfrm>
          <a:prstGeom prst="rect">
            <a:avLst/>
          </a:prstGeom>
        </p:spPr>
      </p:pic>
      <p:sp>
        <p:nvSpPr>
          <p:cNvPr id="10" name="Tekstvak 9"/>
          <p:cNvSpPr txBox="1"/>
          <p:nvPr/>
        </p:nvSpPr>
        <p:spPr>
          <a:xfrm>
            <a:off x="1914334" y="1905001"/>
            <a:ext cx="8310417" cy="1733680"/>
          </a:xfrm>
          <a:prstGeom prst="rect">
            <a:avLst/>
          </a:prstGeom>
          <a:noFill/>
        </p:spPr>
        <p:txBody>
          <a:bodyPr wrap="none" rtlCol="0">
            <a:spAutoFit/>
          </a:bodyPr>
          <a:lstStyle/>
          <a:p>
            <a:r>
              <a:rPr lang="nl-NL" sz="5333" dirty="0">
                <a:solidFill>
                  <a:schemeClr val="bg1"/>
                </a:solidFill>
                <a:latin typeface="Comfortaa"/>
                <a:cs typeface="Comfortaa"/>
              </a:rPr>
              <a:t>Maken van een sampler </a:t>
            </a:r>
          </a:p>
          <a:p>
            <a:r>
              <a:rPr lang="nl-NL" sz="5333" dirty="0">
                <a:solidFill>
                  <a:schemeClr val="bg1"/>
                </a:solidFill>
                <a:latin typeface="Comfortaa"/>
                <a:cs typeface="Comfortaa"/>
              </a:rPr>
              <a:t>in scratch</a:t>
            </a:r>
            <a:endParaRPr lang="nl-NL" sz="5333" b="1" dirty="0">
              <a:solidFill>
                <a:schemeClr val="bg1"/>
              </a:solidFill>
              <a:latin typeface="Comfortaa"/>
              <a:cs typeface="Comfortaa"/>
            </a:endParaRPr>
          </a:p>
        </p:txBody>
      </p:sp>
      <p:pic>
        <p:nvPicPr>
          <p:cNvPr id="17" name="Afbeelding 16" descr="FooterTechniek.png"/>
          <p:cNvPicPr>
            <a:picLocks noChangeAspect="1"/>
          </p:cNvPicPr>
          <p:nvPr/>
        </p:nvPicPr>
        <p:blipFill>
          <a:blip r:embed="rId7"/>
          <a:stretch>
            <a:fillRect/>
          </a:stretch>
        </p:blipFill>
        <p:spPr>
          <a:xfrm>
            <a:off x="0" y="6056405"/>
            <a:ext cx="12192000" cy="639519"/>
          </a:xfrm>
          <a:prstGeom prst="rect">
            <a:avLst/>
          </a:prstGeom>
        </p:spPr>
      </p:pic>
      <p:pic>
        <p:nvPicPr>
          <p:cNvPr id="22" name="Afbeelding 21" descr="techniekWit.png"/>
          <p:cNvPicPr>
            <a:picLocks noChangeAspect="1"/>
          </p:cNvPicPr>
          <p:nvPr/>
        </p:nvPicPr>
        <p:blipFill>
          <a:blip r:embed="rId8"/>
          <a:stretch>
            <a:fillRect/>
          </a:stretch>
        </p:blipFill>
        <p:spPr>
          <a:xfrm>
            <a:off x="753986" y="583699"/>
            <a:ext cx="1160348" cy="1669812"/>
          </a:xfrm>
          <a:prstGeom prst="rect">
            <a:avLst/>
          </a:prstGeom>
        </p:spPr>
      </p:pic>
      <p:sp>
        <p:nvSpPr>
          <p:cNvPr id="2" name="TextBox 1">
            <a:extLst>
              <a:ext uri="{FF2B5EF4-FFF2-40B4-BE49-F238E27FC236}">
                <a16:creationId xmlns:a16="http://schemas.microsoft.com/office/drawing/2014/main" id="{1922155F-E1FB-3196-2895-9103DA97996D}"/>
              </a:ext>
            </a:extLst>
          </p:cNvPr>
          <p:cNvSpPr txBox="1"/>
          <p:nvPr/>
        </p:nvSpPr>
        <p:spPr>
          <a:xfrm>
            <a:off x="1928898" y="677996"/>
            <a:ext cx="2313454" cy="995209"/>
          </a:xfrm>
          <a:prstGeom prst="rect">
            <a:avLst/>
          </a:prstGeom>
          <a:noFill/>
        </p:spPr>
        <p:txBody>
          <a:bodyPr wrap="none" rtlCol="0">
            <a:spAutoFit/>
          </a:bodyPr>
          <a:lstStyle/>
          <a:p>
            <a:r>
              <a:rPr lang="nl-NL" sz="5867" b="1" dirty="0">
                <a:solidFill>
                  <a:schemeClr val="bg1"/>
                </a:solidFill>
                <a:latin typeface="Comfortaa"/>
                <a:cs typeface="Comfortaa"/>
              </a:rPr>
              <a:t>Les 7.3</a:t>
            </a:r>
            <a:endParaRPr lang="en-NL" sz="2400" b="1" dirty="0"/>
          </a:p>
        </p:txBody>
      </p:sp>
    </p:spTree>
    <p:extLst>
      <p:ext uri="{BB962C8B-B14F-4D97-AF65-F5344CB8AC3E}">
        <p14:creationId xmlns:p14="http://schemas.microsoft.com/office/powerpoint/2010/main" val="309141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2" name="Tekstvak 9">
            <a:extLst>
              <a:ext uri="{FF2B5EF4-FFF2-40B4-BE49-F238E27FC236}">
                <a16:creationId xmlns:a16="http://schemas.microsoft.com/office/drawing/2014/main" id="{B7F15F57-0094-89D1-49BA-06B3C334DA6F}"/>
              </a:ext>
            </a:extLst>
          </p:cNvPr>
          <p:cNvSpPr txBox="1"/>
          <p:nvPr/>
        </p:nvSpPr>
        <p:spPr>
          <a:xfrm>
            <a:off x="2028867" y="1079898"/>
            <a:ext cx="7219867" cy="4776885"/>
          </a:xfrm>
          <a:prstGeom prst="rect">
            <a:avLst/>
          </a:prstGeom>
          <a:noFill/>
        </p:spPr>
        <p:txBody>
          <a:bodyPr wrap="square" rtlCol="0">
            <a:spAutoFit/>
          </a:bodyPr>
          <a:lstStyle/>
          <a:p>
            <a:endParaRPr lang="nl-NL" sz="2400" baseline="30000">
              <a:solidFill>
                <a:srgbClr val="FFFFFF"/>
              </a:solidFill>
              <a:latin typeface="Montserrat" pitchFamily="2" charset="77"/>
              <a:cs typeface="Montserrat Regular"/>
            </a:endParaRPr>
          </a:p>
          <a:p>
            <a:endParaRPr lang="nl-NL" sz="3733" b="1" baseline="30000">
              <a:solidFill>
                <a:srgbClr val="FFFFFF"/>
              </a:solidFill>
              <a:latin typeface="Montserrat" pitchFamily="2" charset="77"/>
              <a:cs typeface="Montserrat Regular"/>
            </a:endParaRPr>
          </a:p>
          <a:p>
            <a:endParaRPr lang="nl-NL" sz="3733" b="1" baseline="30000">
              <a:solidFill>
                <a:srgbClr val="FFFFFF"/>
              </a:solidFill>
              <a:latin typeface="Montserrat" pitchFamily="2" charset="77"/>
              <a:cs typeface="Montserrat Regular"/>
            </a:endParaRPr>
          </a:p>
          <a:p>
            <a:r>
              <a:rPr lang="nl-NL" sz="2400" b="1">
                <a:solidFill>
                  <a:schemeClr val="bg1"/>
                </a:solidFill>
                <a:latin typeface="Montserrat" pitchFamily="2" charset="77"/>
              </a:rPr>
              <a:t>inleiding</a:t>
            </a:r>
          </a:p>
          <a:p>
            <a:pPr algn="l" rtl="0">
              <a:spcBef>
                <a:spcPts val="0"/>
              </a:spcBef>
              <a:spcAft>
                <a:spcPts val="0"/>
              </a:spcAft>
            </a:pPr>
            <a:r>
              <a:rPr lang="nl-NL" sz="2200" b="0" i="0" u="none" strike="noStrike">
                <a:solidFill>
                  <a:schemeClr val="bg1"/>
                </a:solidFill>
                <a:effectLst/>
                <a:latin typeface="Montserrat" pitchFamily="2" charset="77"/>
              </a:rPr>
              <a:t>Jullie gaan in actie met het maken van een sampler in scratch.</a:t>
            </a:r>
            <a:br>
              <a:rPr lang="nl-NL" sz="2400"/>
            </a:br>
            <a:br>
              <a:rPr lang="nl-NL" sz="2400"/>
            </a:br>
            <a:br>
              <a:rPr lang="nl-NL" sz="2133">
                <a:solidFill>
                  <a:srgbClr val="000000"/>
                </a:solidFill>
              </a:rPr>
            </a:br>
            <a:br>
              <a:rPr lang="nl-NL" sz="2133">
                <a:solidFill>
                  <a:srgbClr val="000000"/>
                </a:solidFill>
              </a:rPr>
            </a:br>
            <a:br>
              <a:rPr lang="nl-NL" sz="2133">
                <a:solidFill>
                  <a:schemeClr val="bg1"/>
                </a:solidFill>
                <a:latin typeface="Montserrat" pitchFamily="2" charset="77"/>
              </a:rPr>
            </a:br>
            <a:br>
              <a:rPr lang="nl-NL" sz="2133">
                <a:solidFill>
                  <a:schemeClr val="bg1"/>
                </a:solidFill>
                <a:latin typeface="Montserrat" pitchFamily="2" charset="77"/>
              </a:rPr>
            </a:br>
            <a:br>
              <a:rPr lang="nl-NL" sz="2133">
                <a:solidFill>
                  <a:schemeClr val="bg1"/>
                </a:solidFill>
                <a:latin typeface="Montserrat" pitchFamily="2" charset="77"/>
              </a:rPr>
            </a:br>
            <a:br>
              <a:rPr lang="nl-NL" sz="2400"/>
            </a:br>
            <a:endParaRPr lang="nl-NL" sz="2400" baseline="30000">
              <a:solidFill>
                <a:srgbClr val="FFFFFF"/>
              </a:solidFill>
              <a:latin typeface="Montserrat Regular"/>
              <a:cs typeface="Montserrat Regular"/>
            </a:endParaRPr>
          </a:p>
        </p:txBody>
      </p:sp>
      <p:sp>
        <p:nvSpPr>
          <p:cNvPr id="3" name="Tekstvak 1">
            <a:extLst>
              <a:ext uri="{FF2B5EF4-FFF2-40B4-BE49-F238E27FC236}">
                <a16:creationId xmlns:a16="http://schemas.microsoft.com/office/drawing/2014/main" id="{79D0D2E9-CB61-6C30-C8BF-FCD51908B7DA}"/>
              </a:ext>
            </a:extLst>
          </p:cNvPr>
          <p:cNvSpPr txBox="1"/>
          <p:nvPr/>
        </p:nvSpPr>
        <p:spPr>
          <a:xfrm>
            <a:off x="2044486" y="958465"/>
            <a:ext cx="6770902" cy="1446550"/>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Maken van een sampler in scratch</a:t>
            </a:r>
          </a:p>
          <a:p>
            <a:endParaRPr lang="nl-NL" sz="2400" dirty="0"/>
          </a:p>
        </p:txBody>
      </p:sp>
    </p:spTree>
    <p:extLst>
      <p:ext uri="{BB962C8B-B14F-4D97-AF65-F5344CB8AC3E}">
        <p14:creationId xmlns:p14="http://schemas.microsoft.com/office/powerpoint/2010/main" val="475822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0" y="0"/>
            <a:ext cx="6705600" cy="6858000"/>
          </a:xfrm>
          <a:prstGeom prst="rect">
            <a:avLst/>
          </a:prstGeom>
          <a:gradFill flip="none" rotWithShape="1">
            <a:gsLst>
              <a:gs pos="0">
                <a:srgbClr val="9AA003"/>
              </a:gs>
              <a:gs pos="46000">
                <a:srgbClr val="FFFFFF"/>
              </a:gs>
            </a:gsLst>
            <a:lin ang="22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pic>
        <p:nvPicPr>
          <p:cNvPr id="23" name="Afbeelding 22" descr="techniekLoseOnderdelen80%.png"/>
          <p:cNvPicPr>
            <a:picLocks noChangeAspect="1"/>
          </p:cNvPicPr>
          <p:nvPr/>
        </p:nvPicPr>
        <p:blipFill>
          <a:blip r:embed="rId3">
            <a:alphaModFix amt="10000"/>
          </a:blip>
          <a:stretch>
            <a:fillRect/>
          </a:stretch>
        </p:blipFill>
        <p:spPr>
          <a:xfrm>
            <a:off x="6197600" y="3327399"/>
            <a:ext cx="4151768" cy="1965301"/>
          </a:xfrm>
          <a:prstGeom prst="rect">
            <a:avLst/>
          </a:prstGeom>
        </p:spPr>
      </p:pic>
      <p:pic>
        <p:nvPicPr>
          <p:cNvPr id="24" name="Afbeelding 23" descr="Logo80%Techniek.png"/>
          <p:cNvPicPr>
            <a:picLocks noChangeAspect="1"/>
          </p:cNvPicPr>
          <p:nvPr/>
        </p:nvPicPr>
        <p:blipFill>
          <a:blip r:embed="rId4">
            <a:alphaModFix amt="10000"/>
          </a:blip>
          <a:stretch>
            <a:fillRect/>
          </a:stretch>
        </p:blipFill>
        <p:spPr>
          <a:xfrm>
            <a:off x="9434968" y="482601"/>
            <a:ext cx="2336800" cy="1106159"/>
          </a:xfrm>
          <a:prstGeom prst="rect">
            <a:avLst/>
          </a:prstGeom>
        </p:spPr>
      </p:pic>
      <p:pic>
        <p:nvPicPr>
          <p:cNvPr id="22" name="Afbeelding 21" descr="FooterTechniek.png"/>
          <p:cNvPicPr>
            <a:picLocks noChangeAspect="1"/>
          </p:cNvPicPr>
          <p:nvPr/>
        </p:nvPicPr>
        <p:blipFill>
          <a:blip r:embed="rId5"/>
          <a:stretch>
            <a:fillRect/>
          </a:stretch>
        </p:blipFill>
        <p:spPr>
          <a:xfrm>
            <a:off x="0" y="6056405"/>
            <a:ext cx="12192000" cy="639519"/>
          </a:xfrm>
          <a:prstGeom prst="rect">
            <a:avLst/>
          </a:prstGeom>
        </p:spPr>
      </p:pic>
      <p:pic>
        <p:nvPicPr>
          <p:cNvPr id="25" name="Afbeelding 24" descr="techniekWit.png"/>
          <p:cNvPicPr>
            <a:picLocks noChangeAspect="1"/>
          </p:cNvPicPr>
          <p:nvPr/>
        </p:nvPicPr>
        <p:blipFill>
          <a:blip r:embed="rId6">
            <a:alphaModFix amt="59000"/>
          </a:blip>
          <a:stretch>
            <a:fillRect/>
          </a:stretch>
        </p:blipFill>
        <p:spPr>
          <a:xfrm>
            <a:off x="753986" y="583699"/>
            <a:ext cx="1160348" cy="1669812"/>
          </a:xfrm>
          <a:prstGeom prst="rect">
            <a:avLst/>
          </a:prstGeom>
        </p:spPr>
      </p:pic>
      <p:sp>
        <p:nvSpPr>
          <p:cNvPr id="2" name="Tekstvak 7">
            <a:extLst>
              <a:ext uri="{FF2B5EF4-FFF2-40B4-BE49-F238E27FC236}">
                <a16:creationId xmlns:a16="http://schemas.microsoft.com/office/drawing/2014/main" id="{3E982AD6-ED18-0F0D-159A-35F9AEE06973}"/>
              </a:ext>
            </a:extLst>
          </p:cNvPr>
          <p:cNvSpPr txBox="1"/>
          <p:nvPr/>
        </p:nvSpPr>
        <p:spPr>
          <a:xfrm>
            <a:off x="1930400" y="697776"/>
            <a:ext cx="6807200" cy="666786"/>
          </a:xfrm>
          <a:prstGeom prst="rect">
            <a:avLst/>
          </a:prstGeom>
          <a:noFill/>
        </p:spPr>
        <p:txBody>
          <a:bodyPr wrap="square" rtlCol="0">
            <a:spAutoFit/>
          </a:bodyPr>
          <a:lstStyle/>
          <a:p>
            <a:r>
              <a:rPr lang="nl-NL" sz="3733" b="1" dirty="0">
                <a:solidFill>
                  <a:srgbClr val="9AA003"/>
                </a:solidFill>
                <a:latin typeface="Montserrat Regular"/>
                <a:cs typeface="Montserrat Regular"/>
              </a:rPr>
              <a:t>les 7.3</a:t>
            </a:r>
          </a:p>
        </p:txBody>
      </p:sp>
      <p:sp>
        <p:nvSpPr>
          <p:cNvPr id="4" name="Tekstvak 8">
            <a:extLst>
              <a:ext uri="{FF2B5EF4-FFF2-40B4-BE49-F238E27FC236}">
                <a16:creationId xmlns:a16="http://schemas.microsoft.com/office/drawing/2014/main" id="{24054DC4-1A1D-E819-BA9B-4FC98A5E6F21}"/>
              </a:ext>
            </a:extLst>
          </p:cNvPr>
          <p:cNvSpPr txBox="1"/>
          <p:nvPr/>
        </p:nvSpPr>
        <p:spPr>
          <a:xfrm>
            <a:off x="1930400" y="1439324"/>
            <a:ext cx="8678101" cy="5467715"/>
          </a:xfrm>
          <a:prstGeom prst="rect">
            <a:avLst/>
          </a:prstGeom>
          <a:noFill/>
        </p:spPr>
        <p:txBody>
          <a:bodyPr wrap="square" rtlCol="0">
            <a:spAutoFit/>
          </a:bodyPr>
          <a:lstStyle/>
          <a:p>
            <a:r>
              <a:rPr lang="nl-NL" sz="3200" b="1" dirty="0">
                <a:solidFill>
                  <a:schemeClr val="tx1">
                    <a:lumMod val="50000"/>
                    <a:lumOff val="50000"/>
                  </a:schemeClr>
                </a:solidFill>
                <a:latin typeface="Montserrat" pitchFamily="2" charset="77"/>
                <a:cs typeface="Montserrat Regular"/>
              </a:rPr>
              <a:t>Benodigdheden</a:t>
            </a:r>
          </a:p>
          <a:p>
            <a:endParaRPr lang="nl-NL" sz="1600" b="1" dirty="0">
              <a:solidFill>
                <a:schemeClr val="tx1">
                  <a:lumMod val="50000"/>
                  <a:lumOff val="50000"/>
                </a:schemeClr>
              </a:solidFill>
              <a:latin typeface="Montserrat" pitchFamily="2" charset="77"/>
              <a:cs typeface="Montserrat Regular"/>
            </a:endParaRPr>
          </a:p>
          <a:p>
            <a:r>
              <a:rPr lang="nl-NL" sz="2400" dirty="0">
                <a:solidFill>
                  <a:schemeClr val="tx1">
                    <a:lumMod val="50000"/>
                    <a:lumOff val="50000"/>
                  </a:schemeClr>
                </a:solidFill>
                <a:latin typeface="Montserrat" pitchFamily="2" charset="77"/>
                <a:cs typeface="Montserrat Regular"/>
              </a:rPr>
              <a:t>Vooraf materiaal verzamelen</a:t>
            </a:r>
          </a:p>
          <a:p>
            <a:endParaRPr lang="nl-NL" sz="2133" dirty="0">
              <a:solidFill>
                <a:schemeClr val="tx1">
                  <a:lumMod val="50000"/>
                  <a:lumOff val="50000"/>
                </a:schemeClr>
              </a:solidFill>
              <a:latin typeface="Montserrat" pitchFamily="2" charset="77"/>
              <a:cs typeface="Montserrat Regular"/>
            </a:endParaRPr>
          </a:p>
          <a:p>
            <a:endParaRPr lang="nl-NL" sz="2133" dirty="0">
              <a:solidFill>
                <a:schemeClr val="tx1">
                  <a:lumMod val="50000"/>
                  <a:lumOff val="50000"/>
                </a:schemeClr>
              </a:solidFill>
              <a:latin typeface="Montserrat" pitchFamily="2" charset="77"/>
              <a:cs typeface="Montserrat Regular"/>
            </a:endParaRPr>
          </a:p>
          <a:p>
            <a:pPr marL="380990" indent="-380990" fontAlgn="base">
              <a:buFont typeface="Arial" panose="020B0604020202020204" pitchFamily="34" charset="0"/>
              <a:buChar char="•"/>
            </a:pPr>
            <a:r>
              <a:rPr lang="nl-NL" sz="2133" dirty="0" err="1">
                <a:solidFill>
                  <a:schemeClr val="tx1">
                    <a:lumMod val="50000"/>
                    <a:lumOff val="50000"/>
                  </a:schemeClr>
                </a:solidFill>
                <a:latin typeface="Montserrat" pitchFamily="2" charset="77"/>
              </a:rPr>
              <a:t>Digibord</a:t>
            </a:r>
            <a:endParaRPr lang="nl-NL" sz="2133" dirty="0">
              <a:solidFill>
                <a:schemeClr val="tx1">
                  <a:lumMod val="50000"/>
                  <a:lumOff val="50000"/>
                </a:schemeClr>
              </a:solidFill>
              <a:latin typeface="Montserrat" pitchFamily="2" charset="77"/>
            </a:endParaRPr>
          </a:p>
          <a:p>
            <a:pPr marL="380990" indent="-380990" fontAlgn="base">
              <a:buFont typeface="Arial" panose="020B0604020202020204" pitchFamily="34" charset="0"/>
              <a:buChar char="•"/>
            </a:pPr>
            <a:endParaRPr lang="nl-NL" sz="2133" dirty="0">
              <a:solidFill>
                <a:schemeClr val="tx1">
                  <a:lumMod val="50000"/>
                  <a:lumOff val="50000"/>
                </a:schemeClr>
              </a:solidFill>
              <a:latin typeface="Montserrat" pitchFamily="2" charset="77"/>
            </a:endParaRPr>
          </a:p>
          <a:p>
            <a:pPr marL="380990" indent="-380990" fontAlgn="base">
              <a:buFont typeface="Arial" panose="020B0604020202020204" pitchFamily="34" charset="0"/>
              <a:buChar char="•"/>
            </a:pPr>
            <a:r>
              <a:rPr lang="nl-NL" sz="2133" dirty="0">
                <a:solidFill>
                  <a:schemeClr val="tx1">
                    <a:lumMod val="50000"/>
                    <a:lumOff val="50000"/>
                  </a:schemeClr>
                </a:solidFill>
                <a:latin typeface="Montserrat" pitchFamily="2" charset="77"/>
              </a:rPr>
              <a:t>Per leerling of duo: een laptop</a:t>
            </a:r>
          </a:p>
          <a:p>
            <a:pPr marL="380990" indent="-380990" fontAlgn="base">
              <a:buFont typeface="Arial" panose="020B0604020202020204" pitchFamily="34" charset="0"/>
              <a:buChar char="•"/>
            </a:pPr>
            <a:endParaRPr lang="nl-NL" sz="2133" dirty="0">
              <a:solidFill>
                <a:schemeClr val="tx1">
                  <a:lumMod val="50000"/>
                  <a:lumOff val="50000"/>
                </a:schemeClr>
              </a:solidFill>
              <a:latin typeface="Montserrat" pitchFamily="2" charset="77"/>
            </a:endParaRPr>
          </a:p>
          <a:p>
            <a:pPr marL="380990" indent="-380990" fontAlgn="base">
              <a:buFont typeface="Arial" panose="020B0604020202020204" pitchFamily="34" charset="0"/>
              <a:buChar char="•"/>
            </a:pPr>
            <a:r>
              <a:rPr lang="nl-NL" sz="2133" dirty="0">
                <a:solidFill>
                  <a:schemeClr val="tx1">
                    <a:lumMod val="50000"/>
                    <a:lumOff val="50000"/>
                  </a:schemeClr>
                </a:solidFill>
                <a:latin typeface="Montserrat" pitchFamily="2" charset="77"/>
              </a:rPr>
              <a:t>Per leerling: koptelefoon of oortjes en eventueel een splitter</a:t>
            </a:r>
          </a:p>
          <a:p>
            <a:br>
              <a:rPr lang="nl-NL" sz="1600" dirty="0">
                <a:solidFill>
                  <a:schemeClr val="tx1">
                    <a:lumMod val="50000"/>
                    <a:lumOff val="50000"/>
                  </a:schemeClr>
                </a:solidFill>
              </a:rPr>
            </a:br>
            <a:br>
              <a:rPr lang="nl-NL" sz="1600" dirty="0">
                <a:solidFill>
                  <a:schemeClr val="tx1">
                    <a:lumMod val="50000"/>
                    <a:lumOff val="50000"/>
                  </a:schemeClr>
                </a:solidFill>
              </a:rPr>
            </a:br>
            <a:br>
              <a:rPr lang="nl-NL" sz="1600" dirty="0">
                <a:solidFill>
                  <a:srgbClr val="000000"/>
                </a:solidFill>
              </a:rPr>
            </a:br>
            <a:br>
              <a:rPr lang="nl-NL" sz="1600" dirty="0">
                <a:solidFill>
                  <a:schemeClr val="bg1">
                    <a:lumMod val="65000"/>
                  </a:schemeClr>
                </a:solidFill>
                <a:latin typeface="Montserrat" pitchFamily="2" charset="77"/>
              </a:rPr>
            </a:br>
            <a:br>
              <a:rPr lang="nl-NL" sz="1600" dirty="0">
                <a:solidFill>
                  <a:schemeClr val="bg1">
                    <a:lumMod val="65000"/>
                  </a:schemeClr>
                </a:solidFill>
                <a:latin typeface="Montserrat" pitchFamily="2" charset="77"/>
              </a:rPr>
            </a:br>
            <a:endParaRPr lang="nl-NL" sz="1600" dirty="0">
              <a:solidFill>
                <a:schemeClr val="bg1">
                  <a:lumMod val="65000"/>
                </a:schemeClr>
              </a:solidFill>
              <a:latin typeface="Montserrat" pitchFamily="2" charset="77"/>
              <a:cs typeface="Montserrat Regular"/>
            </a:endParaRPr>
          </a:p>
          <a:p>
            <a:endParaRPr lang="nl-NL" sz="1600" dirty="0">
              <a:solidFill>
                <a:schemeClr val="tx1">
                  <a:lumMod val="50000"/>
                  <a:lumOff val="50000"/>
                </a:schemeClr>
              </a:solidFill>
              <a:latin typeface="Montserrat" pitchFamily="2" charset="77"/>
              <a:cs typeface="Montserrat Regular"/>
            </a:endParaRPr>
          </a:p>
          <a:p>
            <a:endParaRPr lang="nl-NL" sz="1600" dirty="0">
              <a:solidFill>
                <a:schemeClr val="tx1">
                  <a:lumMod val="50000"/>
                  <a:lumOff val="50000"/>
                </a:schemeClr>
              </a:solidFill>
              <a:latin typeface="Montserrat Regular"/>
              <a:cs typeface="Montserrat Regular"/>
            </a:endParaRPr>
          </a:p>
        </p:txBody>
      </p:sp>
    </p:spTree>
    <p:extLst>
      <p:ext uri="{BB962C8B-B14F-4D97-AF65-F5344CB8AC3E}">
        <p14:creationId xmlns:p14="http://schemas.microsoft.com/office/powerpoint/2010/main" val="4180612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52218" y="642200"/>
            <a:ext cx="5156459" cy="2352824"/>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Programmeren en muziek?</a:t>
            </a:r>
          </a:p>
          <a:p>
            <a:r>
              <a:rPr lang="nl-NL" sz="4267" baseline="30000" dirty="0">
                <a:solidFill>
                  <a:srgbClr val="FFFFFF"/>
                </a:solidFill>
                <a:latin typeface="Montserrat" pitchFamily="2" charset="77"/>
                <a:cs typeface="Montserrat Regular"/>
              </a:rPr>
              <a:t>(10 minuten)</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3" name="Rechthoek 3">
            <a:extLst>
              <a:ext uri="{FF2B5EF4-FFF2-40B4-BE49-F238E27FC236}">
                <a16:creationId xmlns:a16="http://schemas.microsoft.com/office/drawing/2014/main" id="{D7ED1887-4D77-EBE7-DAC6-6037BFDB053E}"/>
              </a:ext>
            </a:extLst>
          </p:cNvPr>
          <p:cNvSpPr/>
          <p:nvPr/>
        </p:nvSpPr>
        <p:spPr>
          <a:xfrm>
            <a:off x="2510448" y="2230960"/>
            <a:ext cx="8571889" cy="3348669"/>
          </a:xfrm>
          <a:prstGeom prst="corner">
            <a:avLst>
              <a:gd name="adj1" fmla="val 50000"/>
              <a:gd name="adj2" fmla="val 117307"/>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extBox 1">
            <a:extLst>
              <a:ext uri="{FF2B5EF4-FFF2-40B4-BE49-F238E27FC236}">
                <a16:creationId xmlns:a16="http://schemas.microsoft.com/office/drawing/2014/main" id="{F38D2B04-2125-1609-02FC-1A612FF0DC93}"/>
              </a:ext>
            </a:extLst>
          </p:cNvPr>
          <p:cNvSpPr txBox="1"/>
          <p:nvPr/>
        </p:nvSpPr>
        <p:spPr>
          <a:xfrm>
            <a:off x="2648332" y="2042981"/>
            <a:ext cx="8296120" cy="4555093"/>
          </a:xfrm>
          <a:prstGeom prst="rect">
            <a:avLst/>
          </a:prstGeom>
          <a:noFill/>
        </p:spPr>
        <p:txBody>
          <a:bodyPr wrap="square" rtlCol="0">
            <a:spAutoFit/>
          </a:bodyPr>
          <a:lstStyle/>
          <a:p>
            <a:pPr marL="146050" algn="l" rtl="0">
              <a:spcBef>
                <a:spcPts val="0"/>
              </a:spcBef>
              <a:spcAft>
                <a:spcPts val="0"/>
              </a:spcAft>
            </a:pPr>
            <a:br>
              <a:rPr lang="nl-NL" sz="1600" b="0" i="0" u="none" strike="noStrike" dirty="0">
                <a:solidFill>
                  <a:schemeClr val="bg1"/>
                </a:solidFill>
                <a:effectLst/>
                <a:latin typeface="Montserrat" pitchFamily="2" charset="77"/>
              </a:rPr>
            </a:br>
            <a:r>
              <a:rPr lang="nl-NL" sz="1600" b="0" i="0" u="none" strike="noStrike" dirty="0">
                <a:solidFill>
                  <a:schemeClr val="bg1"/>
                </a:solidFill>
                <a:effectLst/>
                <a:latin typeface="Montserrat" pitchFamily="2" charset="77"/>
              </a:rPr>
              <a:t>Het opnemen en bewerken van </a:t>
            </a:r>
          </a:p>
          <a:p>
            <a:pPr marL="146050" algn="l" rtl="0">
              <a:spcBef>
                <a:spcPts val="0"/>
              </a:spcBef>
              <a:spcAft>
                <a:spcPts val="0"/>
              </a:spcAft>
            </a:pPr>
            <a:r>
              <a:rPr lang="nl-NL" sz="1600" b="0" i="0" u="none" strike="noStrike" dirty="0">
                <a:solidFill>
                  <a:schemeClr val="bg1"/>
                </a:solidFill>
                <a:effectLst/>
                <a:latin typeface="Montserrat" pitchFamily="2" charset="77"/>
              </a:rPr>
              <a:t>muziek werd en wordt nog altijd </a:t>
            </a:r>
          </a:p>
          <a:p>
            <a:pPr marL="146050" algn="l" rtl="0">
              <a:spcBef>
                <a:spcPts val="0"/>
              </a:spcBef>
              <a:spcAft>
                <a:spcPts val="0"/>
              </a:spcAft>
            </a:pPr>
            <a:r>
              <a:rPr lang="nl-NL" sz="1600" b="0" i="0" u="none" strike="noStrike" dirty="0">
                <a:solidFill>
                  <a:schemeClr val="bg1"/>
                </a:solidFill>
                <a:effectLst/>
                <a:latin typeface="Montserrat" pitchFamily="2" charset="77"/>
              </a:rPr>
              <a:t>gedaan met programma’s </a:t>
            </a:r>
          </a:p>
          <a:p>
            <a:pPr marL="146050" algn="l" rtl="0">
              <a:spcBef>
                <a:spcPts val="0"/>
              </a:spcBef>
              <a:spcAft>
                <a:spcPts val="0"/>
              </a:spcAft>
            </a:pPr>
            <a:r>
              <a:rPr lang="nl-NL" sz="1600" b="0" i="0" u="none" strike="noStrike" dirty="0">
                <a:solidFill>
                  <a:schemeClr val="bg1"/>
                </a:solidFill>
                <a:effectLst/>
                <a:latin typeface="Montserrat" pitchFamily="2" charset="77"/>
              </a:rPr>
              <a:t>als </a:t>
            </a:r>
            <a:r>
              <a:rPr lang="nl-NL" sz="1600" b="1" i="1" u="none" strike="noStrike" dirty="0">
                <a:solidFill>
                  <a:schemeClr val="bg1"/>
                </a:solidFill>
                <a:effectLst/>
                <a:latin typeface="Montserrat" pitchFamily="2" charset="77"/>
              </a:rPr>
              <a:t>garageband, logic, </a:t>
            </a:r>
          </a:p>
          <a:p>
            <a:pPr marL="146050" algn="l" rtl="0">
              <a:spcBef>
                <a:spcPts val="0"/>
              </a:spcBef>
              <a:spcAft>
                <a:spcPts val="0"/>
              </a:spcAft>
            </a:pPr>
            <a:r>
              <a:rPr lang="nl-NL" sz="1600" b="1" i="1" u="none" strike="noStrike" dirty="0" err="1">
                <a:solidFill>
                  <a:schemeClr val="bg1"/>
                </a:solidFill>
                <a:effectLst/>
                <a:latin typeface="Montserrat" pitchFamily="2" charset="77"/>
              </a:rPr>
              <a:t>ableton</a:t>
            </a:r>
            <a:r>
              <a:rPr lang="nl-NL" sz="1600" b="1" i="1" u="none" strike="noStrike" dirty="0">
                <a:solidFill>
                  <a:schemeClr val="bg1"/>
                </a:solidFill>
                <a:effectLst/>
                <a:latin typeface="Montserrat" pitchFamily="2" charset="77"/>
              </a:rPr>
              <a:t> live, </a:t>
            </a:r>
            <a:r>
              <a:rPr lang="nl-NL" sz="1600" b="1" i="1" u="none" strike="noStrike" dirty="0" err="1">
                <a:solidFill>
                  <a:schemeClr val="bg1"/>
                </a:solidFill>
                <a:effectLst/>
                <a:latin typeface="Montserrat" pitchFamily="2" charset="77"/>
              </a:rPr>
              <a:t>protools</a:t>
            </a:r>
            <a:r>
              <a:rPr lang="nl-NL" sz="1600" b="1" i="1" u="none" strike="noStrike" dirty="0">
                <a:solidFill>
                  <a:schemeClr val="bg1"/>
                </a:solidFill>
                <a:effectLst/>
                <a:latin typeface="Montserrat" pitchFamily="2" charset="77"/>
              </a:rPr>
              <a:t> en </a:t>
            </a:r>
          </a:p>
          <a:p>
            <a:pPr marL="146050" algn="l" rtl="0">
              <a:spcBef>
                <a:spcPts val="0"/>
              </a:spcBef>
              <a:spcAft>
                <a:spcPts val="0"/>
              </a:spcAft>
            </a:pPr>
            <a:r>
              <a:rPr lang="nl-NL" sz="1600" b="1" i="1" u="none" strike="noStrike" dirty="0" err="1">
                <a:solidFill>
                  <a:schemeClr val="bg1"/>
                </a:solidFill>
                <a:effectLst/>
                <a:latin typeface="Montserrat" pitchFamily="2" charset="77"/>
              </a:rPr>
              <a:t>reason</a:t>
            </a:r>
            <a:r>
              <a:rPr lang="nl-NL" sz="1600" b="1" i="1" u="none" strike="noStrike" dirty="0">
                <a:solidFill>
                  <a:schemeClr val="bg1"/>
                </a:solidFill>
                <a:effectLst/>
                <a:latin typeface="Montserrat" pitchFamily="2" charset="77"/>
              </a:rPr>
              <a:t> </a:t>
            </a:r>
            <a:r>
              <a:rPr lang="nl-NL" sz="1600" b="0" i="0" u="none" strike="noStrike" dirty="0">
                <a:solidFill>
                  <a:schemeClr val="bg1"/>
                </a:solidFill>
                <a:effectLst/>
                <a:latin typeface="Montserrat" pitchFamily="2" charset="77"/>
              </a:rPr>
              <a:t>en</a:t>
            </a:r>
            <a:r>
              <a:rPr lang="nl-NL" sz="1600" b="1" i="1" u="none" strike="noStrike" dirty="0">
                <a:solidFill>
                  <a:schemeClr val="bg1"/>
                </a:solidFill>
                <a:effectLst/>
                <a:latin typeface="Montserrat" pitchFamily="2" charset="77"/>
              </a:rPr>
              <a:t> </a:t>
            </a:r>
            <a:r>
              <a:rPr lang="nl-NL" sz="1600" b="0" i="0" u="none" strike="noStrike" dirty="0">
                <a:solidFill>
                  <a:schemeClr val="bg1"/>
                </a:solidFill>
                <a:effectLst/>
                <a:latin typeface="Montserrat" pitchFamily="2" charset="77"/>
              </a:rPr>
              <a:t>de online </a:t>
            </a:r>
          </a:p>
          <a:p>
            <a:pPr marL="146050" algn="l" rtl="0">
              <a:spcBef>
                <a:spcPts val="0"/>
              </a:spcBef>
              <a:spcAft>
                <a:spcPts val="0"/>
              </a:spcAft>
            </a:pPr>
            <a:r>
              <a:rPr lang="nl-NL" sz="1600" b="0" i="0" u="none" strike="noStrike" dirty="0">
                <a:solidFill>
                  <a:schemeClr val="bg1"/>
                </a:solidFill>
                <a:effectLst/>
                <a:latin typeface="Montserrat" pitchFamily="2" charset="77"/>
              </a:rPr>
              <a:t>programma’s </a:t>
            </a:r>
            <a:r>
              <a:rPr lang="nl-NL" sz="1600" b="1" i="1" u="none" strike="noStrike" dirty="0">
                <a:solidFill>
                  <a:schemeClr val="bg1"/>
                </a:solidFill>
                <a:effectLst/>
                <a:latin typeface="Montserrat" pitchFamily="2" charset="77"/>
              </a:rPr>
              <a:t>audiotool, </a:t>
            </a:r>
          </a:p>
          <a:p>
            <a:pPr marL="146050" algn="l" rtl="0">
              <a:spcBef>
                <a:spcPts val="0"/>
              </a:spcBef>
              <a:spcAft>
                <a:spcPts val="0"/>
              </a:spcAft>
            </a:pPr>
            <a:r>
              <a:rPr lang="nl-NL" sz="1600" b="1" i="1" u="none" strike="noStrike" dirty="0">
                <a:solidFill>
                  <a:schemeClr val="bg1"/>
                </a:solidFill>
                <a:effectLst/>
                <a:latin typeface="Montserrat" pitchFamily="2" charset="77"/>
              </a:rPr>
              <a:t>songmaker en audiosauna.</a:t>
            </a:r>
            <a:r>
              <a:rPr lang="nl-NL" sz="1600" dirty="0">
                <a:solidFill>
                  <a:schemeClr val="bg1"/>
                </a:solidFill>
                <a:latin typeface="Montserrat" pitchFamily="2" charset="77"/>
              </a:rPr>
              <a:t> </a:t>
            </a:r>
          </a:p>
          <a:p>
            <a:pPr marL="146050" algn="l" rtl="0">
              <a:spcBef>
                <a:spcPts val="0"/>
              </a:spcBef>
              <a:spcAft>
                <a:spcPts val="0"/>
              </a:spcAft>
            </a:pPr>
            <a:r>
              <a:rPr lang="nl-NL" sz="1600" b="0" i="0" u="none" strike="noStrike" dirty="0">
                <a:solidFill>
                  <a:schemeClr val="bg1"/>
                </a:solidFill>
                <a:effectLst/>
                <a:latin typeface="Montserrat" pitchFamily="2" charset="77"/>
              </a:rPr>
              <a:t>Tegenwoordig wordt muziek ook gemaakt door direct te programmeren dit kan in </a:t>
            </a:r>
            <a:r>
              <a:rPr lang="nl-NL" sz="1600" b="1" i="1" u="none" strike="noStrike" dirty="0">
                <a:solidFill>
                  <a:schemeClr val="bg1"/>
                </a:solidFill>
                <a:effectLst/>
                <a:latin typeface="Montserrat" pitchFamily="2" charset="77"/>
              </a:rPr>
              <a:t>scratch </a:t>
            </a:r>
            <a:r>
              <a:rPr lang="nl-NL" sz="1600" b="0" i="0" u="none" strike="noStrike" dirty="0">
                <a:solidFill>
                  <a:schemeClr val="bg1"/>
                </a:solidFill>
                <a:effectLst/>
                <a:latin typeface="Montserrat" pitchFamily="2" charset="77"/>
              </a:rPr>
              <a:t>en </a:t>
            </a:r>
            <a:r>
              <a:rPr lang="nl-NL" sz="1600" b="1" i="1" u="none" strike="noStrike" dirty="0" err="1">
                <a:solidFill>
                  <a:schemeClr val="bg1"/>
                </a:solidFill>
                <a:effectLst/>
                <a:latin typeface="Montserrat" pitchFamily="2" charset="77"/>
              </a:rPr>
              <a:t>sonic</a:t>
            </a:r>
            <a:r>
              <a:rPr lang="nl-NL" sz="1600" b="1" i="1" u="none" strike="noStrike" dirty="0">
                <a:solidFill>
                  <a:schemeClr val="bg1"/>
                </a:solidFill>
                <a:effectLst/>
                <a:latin typeface="Montserrat" pitchFamily="2" charset="77"/>
              </a:rPr>
              <a:t>-pi.</a:t>
            </a:r>
            <a:r>
              <a:rPr lang="nl-NL" sz="1600" dirty="0">
                <a:solidFill>
                  <a:schemeClr val="bg1"/>
                </a:solidFill>
                <a:latin typeface="Montserrat" pitchFamily="2" charset="77"/>
              </a:rPr>
              <a:t> </a:t>
            </a:r>
            <a:r>
              <a:rPr lang="nl-NL" sz="1600" b="0" i="0" u="none" strike="noStrike" dirty="0">
                <a:solidFill>
                  <a:schemeClr val="bg1"/>
                </a:solidFill>
                <a:effectLst/>
                <a:latin typeface="Montserrat" pitchFamily="2" charset="77"/>
              </a:rPr>
              <a:t>Dat het maken van muziek nu ook gemaakt kan worden door te programmeren komt omdat de programmeer programma’s veel gebruikersvriendelijk zijn geworden. Kijk naar het volgende filmpje over programmeren in muziek tot 1:10:</a:t>
            </a:r>
          </a:p>
          <a:p>
            <a:br>
              <a:rPr lang="nl-NL" sz="2200" dirty="0">
                <a:solidFill>
                  <a:schemeClr val="bg1"/>
                </a:solidFill>
                <a:latin typeface="Montserrat" pitchFamily="2" charset="77"/>
              </a:rPr>
            </a:br>
            <a:br>
              <a:rPr lang="nl-NL" sz="2200" dirty="0">
                <a:solidFill>
                  <a:schemeClr val="bg1"/>
                </a:solidFill>
                <a:latin typeface="Montserrat" pitchFamily="2" charset="77"/>
              </a:rPr>
            </a:br>
            <a:endParaRPr lang="nl-NL" sz="2200" dirty="0">
              <a:solidFill>
                <a:schemeClr val="bg1"/>
              </a:solidFill>
              <a:latin typeface="Montserrat" pitchFamily="2" charset="77"/>
            </a:endParaRPr>
          </a:p>
        </p:txBody>
      </p:sp>
    </p:spTree>
    <p:extLst>
      <p:ext uri="{BB962C8B-B14F-4D97-AF65-F5344CB8AC3E}">
        <p14:creationId xmlns:p14="http://schemas.microsoft.com/office/powerpoint/2010/main" val="3830340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3"/>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4"/>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5"/>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6"/>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73016" y="1048220"/>
            <a:ext cx="5156459" cy="1915076"/>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Programmeren en muziek?</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7" name="TextBox 6">
            <a:extLst>
              <a:ext uri="{FF2B5EF4-FFF2-40B4-BE49-F238E27FC236}">
                <a16:creationId xmlns:a16="http://schemas.microsoft.com/office/drawing/2014/main" id="{8E38FA22-8B96-C33B-6E1E-328F70CFF0C6}"/>
              </a:ext>
            </a:extLst>
          </p:cNvPr>
          <p:cNvSpPr txBox="1"/>
          <p:nvPr/>
        </p:nvSpPr>
        <p:spPr>
          <a:xfrm>
            <a:off x="2073016" y="2284451"/>
            <a:ext cx="7464496" cy="3416320"/>
          </a:xfrm>
          <a:prstGeom prst="rect">
            <a:avLst/>
          </a:prstGeom>
          <a:noFill/>
        </p:spPr>
        <p:txBody>
          <a:bodyPr wrap="square" rtlCol="0">
            <a:spAutoFit/>
          </a:bodyPr>
          <a:lstStyle/>
          <a:p>
            <a:pPr marL="4572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Kan iemand iets vertellen over wat hij of zij gezien heeft?</a:t>
            </a:r>
          </a:p>
          <a:p>
            <a:pPr algn="l" rtl="0" fontAlgn="base">
              <a:spcBef>
                <a:spcPts val="0"/>
              </a:spcBef>
              <a:spcAft>
                <a:spcPts val="0"/>
              </a:spcAft>
            </a:pPr>
            <a:endParaRPr lang="nl-NL" sz="2200" b="0" i="0" u="none" strike="noStrike" dirty="0">
              <a:solidFill>
                <a:schemeClr val="bg1"/>
              </a:solidFill>
              <a:effectLst/>
              <a:latin typeface="Montserrat" pitchFamily="2" charset="77"/>
            </a:endParaRPr>
          </a:p>
          <a:p>
            <a:pPr marL="457200" indent="-457200" algn="l" rtl="0" fontAlgn="base">
              <a:spcBef>
                <a:spcPts val="0"/>
              </a:spcBef>
              <a:spcAft>
                <a:spcPts val="0"/>
              </a:spcAft>
              <a:buFont typeface="+mj-lt"/>
              <a:buAutoNum type="arabicPeriod" startAt="2"/>
            </a:pPr>
            <a:r>
              <a:rPr lang="nl-NL" sz="2200" b="0" i="0" u="none" strike="noStrike" dirty="0">
                <a:solidFill>
                  <a:schemeClr val="bg1"/>
                </a:solidFill>
                <a:effectLst/>
                <a:latin typeface="Montserrat" pitchFamily="2" charset="77"/>
              </a:rPr>
              <a:t>Wat vond je leuk aan dit filmpje?</a:t>
            </a:r>
          </a:p>
          <a:p>
            <a:pPr algn="l" rtl="0" fontAlgn="base">
              <a:spcBef>
                <a:spcPts val="0"/>
              </a:spcBef>
              <a:spcAft>
                <a:spcPts val="0"/>
              </a:spcAft>
              <a:buFont typeface="+mj-lt"/>
              <a:buAutoNum type="arabicPeriod" startAt="2"/>
            </a:pPr>
            <a:endParaRPr lang="nl-NL" sz="2200" b="0" i="0" u="none" strike="noStrike" dirty="0">
              <a:solidFill>
                <a:schemeClr val="bg1"/>
              </a:solidFill>
              <a:effectLst/>
              <a:latin typeface="Montserrat" pitchFamily="2" charset="77"/>
            </a:endParaRPr>
          </a:p>
          <a:p>
            <a:pPr marL="457200" indent="-457200" algn="l" rtl="0" fontAlgn="base">
              <a:spcBef>
                <a:spcPts val="0"/>
              </a:spcBef>
              <a:spcAft>
                <a:spcPts val="0"/>
              </a:spcAft>
              <a:buFont typeface="+mj-lt"/>
              <a:buAutoNum type="arabicPeriod" startAt="3"/>
            </a:pPr>
            <a:r>
              <a:rPr lang="nl-NL" sz="2200" b="0" i="0" u="none" strike="noStrike" dirty="0">
                <a:solidFill>
                  <a:schemeClr val="bg1"/>
                </a:solidFill>
                <a:effectLst/>
                <a:latin typeface="Montserrat" pitchFamily="2" charset="77"/>
              </a:rPr>
              <a:t>Wat vond je stom aan dit filmpje?</a:t>
            </a:r>
          </a:p>
          <a:p>
            <a:pPr algn="l" rtl="0" fontAlgn="base">
              <a:spcBef>
                <a:spcPts val="0"/>
              </a:spcBef>
              <a:spcAft>
                <a:spcPts val="0"/>
              </a:spcAft>
              <a:buFont typeface="+mj-lt"/>
              <a:buAutoNum type="arabicPeriod" startAt="2"/>
            </a:pPr>
            <a:endParaRPr lang="nl-NL" sz="2200" b="0" i="0" u="none" strike="noStrike" dirty="0">
              <a:solidFill>
                <a:schemeClr val="bg1"/>
              </a:solidFill>
              <a:effectLst/>
              <a:latin typeface="Montserrat" pitchFamily="2" charset="77"/>
            </a:endParaRPr>
          </a:p>
          <a:p>
            <a:pPr marL="457200" indent="-457200" algn="l" rtl="0" fontAlgn="base">
              <a:spcBef>
                <a:spcPts val="0"/>
              </a:spcBef>
              <a:spcAft>
                <a:spcPts val="0"/>
              </a:spcAft>
              <a:buFont typeface="+mj-lt"/>
              <a:buAutoNum type="arabicPeriod" startAt="4"/>
            </a:pPr>
            <a:r>
              <a:rPr lang="nl-NL" sz="2200" b="0" i="0" u="none" strike="noStrike" dirty="0">
                <a:solidFill>
                  <a:schemeClr val="bg1"/>
                </a:solidFill>
                <a:effectLst/>
                <a:latin typeface="Montserrat" pitchFamily="2" charset="77"/>
              </a:rPr>
              <a:t>Zou dat iets voor jou zijn muziekprogrammeren?</a:t>
            </a:r>
          </a:p>
          <a:p>
            <a:endParaRPr lang="en-NL" dirty="0"/>
          </a:p>
        </p:txBody>
      </p:sp>
    </p:spTree>
    <p:extLst>
      <p:ext uri="{BB962C8B-B14F-4D97-AF65-F5344CB8AC3E}">
        <p14:creationId xmlns:p14="http://schemas.microsoft.com/office/powerpoint/2010/main" val="1165132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379220"/>
            <a:ext cx="12192000" cy="5878285"/>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1" name="Afbeelding 10" descr="NootWit.png"/>
          <p:cNvPicPr>
            <a:picLocks noChangeAspect="1"/>
          </p:cNvPicPr>
          <p:nvPr/>
        </p:nvPicPr>
        <p:blipFill>
          <a:blip r:embed="rId2"/>
          <a:stretch>
            <a:fillRect/>
          </a:stretch>
        </p:blipFill>
        <p:spPr>
          <a:xfrm>
            <a:off x="753986" y="583701"/>
            <a:ext cx="1074815" cy="1546723"/>
          </a:xfrm>
          <a:prstGeom prst="rect">
            <a:avLst/>
          </a:prstGeom>
        </p:spPr>
      </p:pic>
      <p:pic>
        <p:nvPicPr>
          <p:cNvPr id="13" name="Afbeelding 12" descr="OranjeLoseOnderdelen80%.png"/>
          <p:cNvPicPr>
            <a:picLocks noChangeAspect="1"/>
          </p:cNvPicPr>
          <p:nvPr/>
        </p:nvPicPr>
        <p:blipFill>
          <a:blip r:embed="rId3"/>
          <a:stretch>
            <a:fillRect/>
          </a:stretch>
        </p:blipFill>
        <p:spPr>
          <a:xfrm>
            <a:off x="6211432" y="3327399"/>
            <a:ext cx="4151768" cy="1965301"/>
          </a:xfrm>
          <a:prstGeom prst="rect">
            <a:avLst/>
          </a:prstGeom>
        </p:spPr>
      </p:pic>
      <p:pic>
        <p:nvPicPr>
          <p:cNvPr id="16" name="Afbeelding 15" descr="OranjeLogo80%.png"/>
          <p:cNvPicPr>
            <a:picLocks noChangeAspect="1"/>
          </p:cNvPicPr>
          <p:nvPr/>
        </p:nvPicPr>
        <p:blipFill>
          <a:blip r:embed="rId4"/>
          <a:stretch>
            <a:fillRect/>
          </a:stretch>
        </p:blipFill>
        <p:spPr>
          <a:xfrm>
            <a:off x="9448800" y="482600"/>
            <a:ext cx="2336800" cy="1106157"/>
          </a:xfrm>
          <a:prstGeom prst="rect">
            <a:avLst/>
          </a:prstGeom>
        </p:spPr>
      </p:pic>
      <p:sp>
        <p:nvSpPr>
          <p:cNvPr id="10" name="Tekstvak 9"/>
          <p:cNvSpPr txBox="1"/>
          <p:nvPr/>
        </p:nvSpPr>
        <p:spPr>
          <a:xfrm>
            <a:off x="2929467" y="355752"/>
            <a:ext cx="13461999" cy="15589140"/>
          </a:xfrm>
          <a:prstGeom prst="rect">
            <a:avLst/>
          </a:prstGeom>
          <a:noFill/>
        </p:spPr>
        <p:txBody>
          <a:bodyPr wrap="square" lIns="121920" tIns="60960" rIns="121920" bIns="60960" numCol="2" rtlCol="0" anchor="t">
            <a:spAutoFit/>
          </a:bodyPr>
          <a:lstStyle/>
          <a:p>
            <a:pPr marL="380990" indent="-380990">
              <a:buFont typeface="Arial"/>
              <a:buChar char="•"/>
            </a:pPr>
            <a:endParaRPr lang="nl-NL" sz="3200" b="1" baseline="30000" dirty="0">
              <a:solidFill>
                <a:schemeClr val="bg1"/>
              </a:solidFill>
              <a:latin typeface="Montserrat" pitchFamily="2" charset="77"/>
              <a:ea typeface="+mn-lt"/>
              <a:cs typeface="+mn-lt"/>
            </a:endParaRPr>
          </a:p>
          <a:p>
            <a:pPr marL="380990" indent="-380990">
              <a:buFont typeface="Arial"/>
              <a:buChar char="•"/>
            </a:pPr>
            <a:endParaRPr lang="nl-NL" sz="3200" b="1" baseline="30000" dirty="0">
              <a:solidFill>
                <a:schemeClr val="bg1"/>
              </a:solidFill>
              <a:latin typeface="Montserrat" pitchFamily="2" charset="77"/>
              <a:ea typeface="+mn-lt"/>
              <a:cs typeface="+mn-lt"/>
            </a:endParaRPr>
          </a:p>
          <a:p>
            <a:pPr marL="380990" indent="-380990">
              <a:buFont typeface="Arial"/>
              <a:buChar char="•"/>
            </a:pPr>
            <a:endParaRPr lang="nl-NL" sz="3200" b="1" baseline="30000" dirty="0">
              <a:solidFill>
                <a:schemeClr val="bg1"/>
              </a:solidFill>
              <a:latin typeface="Montserrat" pitchFamily="2" charset="77"/>
              <a:ea typeface="+mn-lt"/>
              <a:cs typeface="+mn-lt"/>
            </a:endParaRPr>
          </a:p>
          <a:p>
            <a:endParaRPr lang="nl-NL" sz="3733" b="1" baseline="30000" dirty="0">
              <a:solidFill>
                <a:schemeClr val="bg1"/>
              </a:solidFill>
              <a:latin typeface="Montserrat" pitchFamily="2" charset="77"/>
              <a:ea typeface="+mn-lt"/>
              <a:cs typeface="+mn-lt"/>
            </a:endParaRPr>
          </a:p>
          <a:p>
            <a:r>
              <a:rPr lang="nl-NL" sz="3733" b="1" baseline="30000" dirty="0">
                <a:solidFill>
                  <a:schemeClr val="bg1"/>
                </a:solidFill>
                <a:latin typeface="Montserrat" pitchFamily="2" charset="77"/>
                <a:ea typeface="+mn-lt"/>
                <a:cs typeface="+mn-lt"/>
              </a:rPr>
              <a:t>	</a:t>
            </a:r>
          </a:p>
          <a:p>
            <a:r>
              <a:rPr lang="nl-NL" sz="3733" b="1" baseline="30000" dirty="0">
                <a:solidFill>
                  <a:schemeClr val="bg1"/>
                </a:solidFill>
                <a:latin typeface="Montserrat" pitchFamily="2" charset="77"/>
                <a:ea typeface="+mn-lt"/>
                <a:cs typeface="+mn-lt"/>
              </a:rPr>
              <a:t>	1. Opnemen en bewerken</a:t>
            </a:r>
            <a:r>
              <a:rPr lang="nl-NL" sz="3733" baseline="30000" dirty="0">
                <a:solidFill>
                  <a:schemeClr val="bg1"/>
                </a:solidFill>
                <a:latin typeface="Montserrat" pitchFamily="2" charset="77"/>
                <a:ea typeface="+mn-lt"/>
                <a:cs typeface="+mn-lt"/>
              </a:rPr>
              <a:t> </a:t>
            </a:r>
            <a:endParaRPr lang="nl-NL" sz="3733" dirty="0">
              <a:solidFill>
                <a:schemeClr val="bg1"/>
              </a:solidFill>
              <a:latin typeface="Montserrat" pitchFamily="2" charset="77"/>
              <a:ea typeface="+mn-lt"/>
              <a:cs typeface="+mn-lt"/>
            </a:endParaRPr>
          </a:p>
          <a:p>
            <a:pPr algn="l" rtl="0" fontAlgn="base"/>
            <a:r>
              <a:rPr lang="nl-NL" b="0" i="0" u="none" strike="noStrike" dirty="0">
                <a:solidFill>
                  <a:schemeClr val="bg1"/>
                </a:solidFill>
                <a:effectLst/>
                <a:latin typeface="Montserrat" pitchFamily="2" charset="77"/>
              </a:rPr>
              <a:t>Jullie gaan zelf geluiden opnemen en bewerken met een online programma. Jullie horen wat verschillende bewerkingen met geluid kunnen doen. Vervolgens maken jullie samen met de klas muziek. </a:t>
            </a:r>
            <a:r>
              <a:rPr lang="nl-NL" b="0" i="0" u="none" strike="noStrike" dirty="0">
                <a:solidFill>
                  <a:srgbClr val="000000"/>
                </a:solidFill>
                <a:effectLst/>
                <a:latin typeface="Montserrat" pitchFamily="2" charset="77"/>
              </a:rPr>
              <a:t>​</a:t>
            </a:r>
            <a:endParaRPr lang="nl-NL" sz="3733" dirty="0">
              <a:solidFill>
                <a:schemeClr val="bg1"/>
              </a:solidFill>
              <a:latin typeface="Montserrat" pitchFamily="2" charset="77"/>
              <a:cs typeface="Calibri"/>
            </a:endParaRPr>
          </a:p>
          <a:p>
            <a:r>
              <a:rPr lang="nl-NL" sz="3733" b="1" baseline="30000" dirty="0">
                <a:solidFill>
                  <a:schemeClr val="bg1"/>
                </a:solidFill>
                <a:latin typeface="Montserrat" pitchFamily="2" charset="77"/>
                <a:ea typeface="+mn-lt"/>
                <a:cs typeface="+mn-lt"/>
              </a:rPr>
              <a:t>	</a:t>
            </a:r>
          </a:p>
          <a:p>
            <a:r>
              <a:rPr lang="nl-NL" sz="3733" b="1" baseline="30000" dirty="0">
                <a:solidFill>
                  <a:schemeClr val="bg1"/>
                </a:solidFill>
                <a:latin typeface="Montserrat" pitchFamily="2" charset="77"/>
                <a:ea typeface="+mn-lt"/>
                <a:cs typeface="+mn-lt"/>
              </a:rPr>
              <a:t>	2. Hergebruiken van muziek</a:t>
            </a:r>
            <a:endParaRPr lang="nl-NL" sz="2800" b="0" i="0" u="none" strike="noStrike" dirty="0">
              <a:solidFill>
                <a:schemeClr val="bg1"/>
              </a:solidFill>
              <a:effectLst/>
              <a:latin typeface="Montserrat" pitchFamily="2" charset="77"/>
            </a:endParaRPr>
          </a:p>
          <a:p>
            <a:pPr algn="l" rtl="0" fontAlgn="base"/>
            <a:r>
              <a:rPr lang="nl-NL" b="0" i="0" u="none" strike="noStrike" dirty="0">
                <a:solidFill>
                  <a:schemeClr val="bg1"/>
                </a:solidFill>
                <a:effectLst/>
                <a:latin typeface="Montserrat" pitchFamily="2" charset="77"/>
              </a:rPr>
              <a:t>We gaan met elkaar filosoferen over samples en het hergebruiken van bestaande muziek. We gaan experimenteren met bestaande samplers in scratch.</a:t>
            </a:r>
          </a:p>
          <a:p>
            <a:pPr marL="457189" indent="-457189">
              <a:buFont typeface="Arial" panose="020B0604020202020204" pitchFamily="34" charset="0"/>
              <a:buChar char="•"/>
            </a:pPr>
            <a:endParaRPr lang="nl-NL" sz="2667" baseline="30000" dirty="0">
              <a:solidFill>
                <a:schemeClr val="bg1"/>
              </a:solidFill>
              <a:latin typeface="Montserrat" pitchFamily="2" charset="77"/>
              <a:ea typeface="+mn-lt"/>
              <a:cs typeface="+mn-lt"/>
            </a:endParaRPr>
          </a:p>
          <a:p>
            <a:endParaRPr lang="nl-NL" sz="2667"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endParaRPr lang="nl-NL" sz="3200" b="1" baseline="30000" dirty="0">
              <a:solidFill>
                <a:schemeClr val="bg1"/>
              </a:solidFill>
              <a:latin typeface="Montserrat" pitchFamily="2" charset="77"/>
              <a:ea typeface="+mn-lt"/>
              <a:cs typeface="+mn-lt"/>
            </a:endParaRPr>
          </a:p>
          <a:p>
            <a:endParaRPr lang="nl-NL" sz="2667" dirty="0">
              <a:solidFill>
                <a:schemeClr val="bg1"/>
              </a:solidFill>
              <a:latin typeface="Montserrat" pitchFamily="2" charset="77"/>
              <a:ea typeface="+mn-lt"/>
              <a:cs typeface="+mn-lt"/>
            </a:endParaRPr>
          </a:p>
          <a:p>
            <a:pPr lvl="1"/>
            <a:r>
              <a:rPr lang="nl-NL" sz="2667" baseline="30000" dirty="0">
                <a:solidFill>
                  <a:schemeClr val="bg1"/>
                </a:solidFill>
                <a:latin typeface="Montserrat" pitchFamily="2" charset="77"/>
                <a:ea typeface="+mn-lt"/>
                <a:cs typeface="+mn-lt"/>
              </a:rPr>
              <a:t>         </a:t>
            </a:r>
            <a:br>
              <a:rPr lang="nl-NL" sz="2400" dirty="0"/>
            </a:br>
            <a:br>
              <a:rPr lang="nl-NL" sz="2400" dirty="0"/>
            </a:br>
            <a:br>
              <a:rPr lang="nl-NL" sz="2400" b="1" baseline="30000" dirty="0">
                <a:latin typeface="Montserrat" pitchFamily="2" charset="77"/>
                <a:ea typeface="+mn-lt"/>
                <a:cs typeface="+mn-lt"/>
              </a:rPr>
            </a:br>
            <a:r>
              <a:rPr lang="nl-NL" sz="2400" b="1" baseline="30000" dirty="0">
                <a:latin typeface="Montserrat" pitchFamily="2" charset="77"/>
                <a:ea typeface="+mn-lt"/>
                <a:cs typeface="+mn-lt"/>
              </a:rPr>
              <a:t>		</a:t>
            </a:r>
            <a:br>
              <a:rPr lang="en-US" sz="2667" dirty="0">
                <a:latin typeface="Montserrat" pitchFamily="2" charset="77"/>
              </a:rPr>
            </a:br>
            <a:endParaRPr lang="en-US" sz="2667" dirty="0">
              <a:latin typeface="Montserrat" pitchFamily="2" charset="77"/>
              <a:cs typeface="Calibri"/>
            </a:endParaRPr>
          </a:p>
          <a:p>
            <a:br>
              <a:rPr lang="en-US" sz="2400" dirty="0"/>
            </a:br>
            <a:endParaRPr lang="en-US" sz="2400" dirty="0"/>
          </a:p>
          <a:p>
            <a:endParaRPr lang="nl-NL" sz="2400" baseline="30000" dirty="0">
              <a:solidFill>
                <a:srgbClr val="FFFFFF"/>
              </a:solidFill>
              <a:latin typeface="Montserrat Regular"/>
              <a:cs typeface="Montserrat Regular"/>
            </a:endParaRPr>
          </a:p>
        </p:txBody>
      </p:sp>
      <p:pic>
        <p:nvPicPr>
          <p:cNvPr id="9" name="Afbeelding 8" descr="Footermuziek.psd"/>
          <p:cNvPicPr>
            <a:picLocks noChangeAspect="1"/>
          </p:cNvPicPr>
          <p:nvPr/>
        </p:nvPicPr>
        <p:blipFill>
          <a:blip r:embed="rId5"/>
          <a:stretch>
            <a:fillRect/>
          </a:stretch>
        </p:blipFill>
        <p:spPr>
          <a:xfrm>
            <a:off x="0" y="6056405"/>
            <a:ext cx="12192000" cy="639519"/>
          </a:xfrm>
          <a:prstGeom prst="rect">
            <a:avLst/>
          </a:prstGeom>
        </p:spPr>
      </p:pic>
      <p:sp>
        <p:nvSpPr>
          <p:cNvPr id="3" name="Tekstvak 2">
            <a:extLst>
              <a:ext uri="{FF2B5EF4-FFF2-40B4-BE49-F238E27FC236}">
                <a16:creationId xmlns:a16="http://schemas.microsoft.com/office/drawing/2014/main" id="{BEF366FC-D121-85BB-4F07-98D392D6297F}"/>
              </a:ext>
            </a:extLst>
          </p:cNvPr>
          <p:cNvSpPr txBox="1"/>
          <p:nvPr/>
        </p:nvSpPr>
        <p:spPr>
          <a:xfrm>
            <a:off x="1857855" y="597575"/>
            <a:ext cx="4479747" cy="1487651"/>
          </a:xfrm>
          <a:prstGeom prst="rect">
            <a:avLst/>
          </a:prstGeom>
          <a:noFill/>
        </p:spPr>
        <p:txBody>
          <a:bodyPr wrap="square" rtlCol="0">
            <a:spAutoFit/>
          </a:bodyPr>
          <a:lstStyle/>
          <a:p>
            <a:r>
              <a:rPr lang="nl-NL" sz="3200" b="1" dirty="0">
                <a:solidFill>
                  <a:schemeClr val="bg1"/>
                </a:solidFill>
                <a:latin typeface="Montserrat" pitchFamily="2" charset="77"/>
              </a:rPr>
              <a:t>Inhoud Thema 7: Geleend geluid </a:t>
            </a:r>
          </a:p>
          <a:p>
            <a:r>
              <a:rPr lang="nl-NL" sz="2667" dirty="0">
                <a:solidFill>
                  <a:schemeClr val="bg1"/>
                </a:solidFill>
                <a:latin typeface="Montserrat" pitchFamily="2" charset="77"/>
              </a:rPr>
              <a:t>les 1 t/m 6</a:t>
            </a:r>
          </a:p>
        </p:txBody>
      </p:sp>
    </p:spTree>
    <p:extLst>
      <p:ext uri="{BB962C8B-B14F-4D97-AF65-F5344CB8AC3E}">
        <p14:creationId xmlns:p14="http://schemas.microsoft.com/office/powerpoint/2010/main" val="1815336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3"/>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4"/>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5"/>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6"/>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73016" y="741760"/>
            <a:ext cx="6202304" cy="2407519"/>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Maken van een sampler in scratch</a:t>
            </a:r>
          </a:p>
          <a:p>
            <a:r>
              <a:rPr lang="nl-NL" sz="4270" baseline="30000" dirty="0">
                <a:solidFill>
                  <a:srgbClr val="FFFFFF"/>
                </a:solidFill>
                <a:latin typeface="Montserrat" pitchFamily="2" charset="77"/>
                <a:cs typeface="Montserrat Regular"/>
              </a:rPr>
              <a:t>(30 minuten)</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7" name="TextBox 6">
            <a:extLst>
              <a:ext uri="{FF2B5EF4-FFF2-40B4-BE49-F238E27FC236}">
                <a16:creationId xmlns:a16="http://schemas.microsoft.com/office/drawing/2014/main" id="{8E38FA22-8B96-C33B-6E1E-328F70CFF0C6}"/>
              </a:ext>
            </a:extLst>
          </p:cNvPr>
          <p:cNvSpPr txBox="1"/>
          <p:nvPr/>
        </p:nvSpPr>
        <p:spPr>
          <a:xfrm>
            <a:off x="2073016" y="2284451"/>
            <a:ext cx="5580752" cy="3139321"/>
          </a:xfrm>
          <a:prstGeom prst="rect">
            <a:avLst/>
          </a:prstGeom>
          <a:noFill/>
        </p:spPr>
        <p:txBody>
          <a:bodyPr wrap="square" rtlCol="0">
            <a:spAutoFit/>
          </a:bodyPr>
          <a:lstStyle/>
          <a:p>
            <a:pPr algn="l" rtl="0">
              <a:spcBef>
                <a:spcPts val="0"/>
              </a:spcBef>
              <a:spcAft>
                <a:spcPts val="0"/>
              </a:spcAft>
            </a:pPr>
            <a:r>
              <a:rPr lang="nl-NL" sz="2200" i="0" u="none" strike="noStrike" dirty="0">
                <a:solidFill>
                  <a:schemeClr val="bg1"/>
                </a:solidFill>
                <a:effectLst/>
                <a:latin typeface="Montserrat" pitchFamily="2" charset="77"/>
              </a:rPr>
              <a:t>Jullie gaan programmeren in het programma scratch. Met deze sampler gaan jullie zelf een muziekstuk creëren van 20 seconden. Kijk voor de instructie film naar deze YouTube film.</a:t>
            </a:r>
          </a:p>
          <a:p>
            <a:br>
              <a:rPr lang="en-GB" sz="2400" dirty="0"/>
            </a:br>
            <a:br>
              <a:rPr lang="en-GB" sz="2400" dirty="0"/>
            </a:br>
            <a:endParaRPr lang="en-NL" dirty="0"/>
          </a:p>
        </p:txBody>
      </p:sp>
      <p:sp>
        <p:nvSpPr>
          <p:cNvPr id="3" name="Rechthoek 3">
            <a:extLst>
              <a:ext uri="{FF2B5EF4-FFF2-40B4-BE49-F238E27FC236}">
                <a16:creationId xmlns:a16="http://schemas.microsoft.com/office/drawing/2014/main" id="{100A1C35-81C2-E231-2FE3-3EBAAECE7377}"/>
              </a:ext>
            </a:extLst>
          </p:cNvPr>
          <p:cNvSpPr/>
          <p:nvPr/>
        </p:nvSpPr>
        <p:spPr>
          <a:xfrm>
            <a:off x="7909560" y="2253511"/>
            <a:ext cx="4017808" cy="3261964"/>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2" name="Online Media 1" descr="Maken van een sampler in scratch">
            <a:hlinkClick r:id="" action="ppaction://media"/>
            <a:extLst>
              <a:ext uri="{FF2B5EF4-FFF2-40B4-BE49-F238E27FC236}">
                <a16:creationId xmlns:a16="http://schemas.microsoft.com/office/drawing/2014/main" id="{FA46ED3F-6597-4AF1-4AED-59F6399D065B}"/>
              </a:ext>
            </a:extLst>
          </p:cNvPr>
          <p:cNvPicPr>
            <a:picLocks noRot="1" noChangeAspect="1"/>
          </p:cNvPicPr>
          <p:nvPr>
            <a:videoFile r:link="rId1"/>
          </p:nvPr>
        </p:nvPicPr>
        <p:blipFill>
          <a:blip r:embed="rId7"/>
          <a:stretch>
            <a:fillRect/>
          </a:stretch>
        </p:blipFill>
        <p:spPr>
          <a:xfrm>
            <a:off x="8118517" y="2594062"/>
            <a:ext cx="3653251" cy="2739938"/>
          </a:xfrm>
          <a:prstGeom prst="rect">
            <a:avLst/>
          </a:prstGeom>
        </p:spPr>
      </p:pic>
    </p:spTree>
    <p:extLst>
      <p:ext uri="{BB962C8B-B14F-4D97-AF65-F5344CB8AC3E}">
        <p14:creationId xmlns:p14="http://schemas.microsoft.com/office/powerpoint/2010/main" val="167134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73016" y="741760"/>
            <a:ext cx="6202304" cy="2407519"/>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Maken van een sampler in scratch</a:t>
            </a:r>
          </a:p>
          <a:p>
            <a:r>
              <a:rPr lang="nl-NL" sz="4270" baseline="30000" dirty="0">
                <a:solidFill>
                  <a:srgbClr val="FFFFFF"/>
                </a:solidFill>
                <a:latin typeface="Montserrat" pitchFamily="2" charset="77"/>
                <a:cs typeface="Montserrat Regular"/>
              </a:rPr>
              <a:t>Werk in Tweetallen</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7" name="TextBox 6">
            <a:extLst>
              <a:ext uri="{FF2B5EF4-FFF2-40B4-BE49-F238E27FC236}">
                <a16:creationId xmlns:a16="http://schemas.microsoft.com/office/drawing/2014/main" id="{8E38FA22-8B96-C33B-6E1E-328F70CFF0C6}"/>
              </a:ext>
            </a:extLst>
          </p:cNvPr>
          <p:cNvSpPr txBox="1"/>
          <p:nvPr/>
        </p:nvSpPr>
        <p:spPr>
          <a:xfrm>
            <a:off x="1684208" y="1928270"/>
            <a:ext cx="10507792" cy="4493538"/>
          </a:xfrm>
          <a:prstGeom prst="rect">
            <a:avLst/>
          </a:prstGeom>
          <a:noFill/>
        </p:spPr>
        <p:txBody>
          <a:bodyPr wrap="square" rtlCol="0">
            <a:spAutoFit/>
          </a:bodyPr>
          <a:lstStyle/>
          <a:p>
            <a:pPr marL="914400" indent="-457200" algn="l" rtl="0" fontAlgn="base">
              <a:spcBef>
                <a:spcPts val="0"/>
              </a:spcBef>
              <a:spcAft>
                <a:spcPts val="0"/>
              </a:spcAft>
              <a:buFont typeface="+mj-lt"/>
              <a:buAutoNum type="arabicPeriod"/>
            </a:pPr>
            <a:endParaRPr lang="nl-NL" sz="2200">
              <a:solidFill>
                <a:schemeClr val="bg1"/>
              </a:solidFill>
              <a:latin typeface="Montserrat" pitchFamily="2" charset="77"/>
            </a:endParaRPr>
          </a:p>
          <a:p>
            <a:pPr marL="914400" indent="-457200" algn="l" rtl="0" fontAlgn="base">
              <a:spcBef>
                <a:spcPts val="0"/>
              </a:spcBef>
              <a:spcAft>
                <a:spcPts val="0"/>
              </a:spcAft>
              <a:buFont typeface="+mj-lt"/>
              <a:buAutoNum type="arabicPeriod"/>
            </a:pPr>
            <a:r>
              <a:rPr lang="nl-NL" sz="2200" b="0" i="0" u="none" strike="noStrike">
                <a:solidFill>
                  <a:schemeClr val="bg1"/>
                </a:solidFill>
                <a:effectLst/>
                <a:latin typeface="Montserrat" pitchFamily="2" charset="77"/>
              </a:rPr>
              <a:t>Welke geluiden heb je gebruikt in je eigen sampler?</a:t>
            </a:r>
          </a:p>
          <a:p>
            <a:pPr marL="914400" indent="-457200" algn="l" rtl="0" fontAlgn="base">
              <a:spcBef>
                <a:spcPts val="0"/>
              </a:spcBef>
              <a:spcAft>
                <a:spcPts val="0"/>
              </a:spcAft>
              <a:buFont typeface="+mj-lt"/>
              <a:buAutoNum type="arabicPeriod"/>
            </a:pPr>
            <a:endParaRPr lang="nl-NL" sz="2200" b="0" i="0" u="none" strike="noStrike">
              <a:solidFill>
                <a:schemeClr val="bg1"/>
              </a:solidFill>
              <a:effectLst/>
              <a:latin typeface="Montserrat" pitchFamily="2" charset="77"/>
            </a:endParaRPr>
          </a:p>
          <a:p>
            <a:pPr marL="914400" indent="-457200" algn="l" rtl="0" fontAlgn="base">
              <a:spcBef>
                <a:spcPts val="0"/>
              </a:spcBef>
              <a:spcAft>
                <a:spcPts val="0"/>
              </a:spcAft>
              <a:buFont typeface="+mj-lt"/>
              <a:buAutoNum type="arabicPeriod"/>
            </a:pPr>
            <a:r>
              <a:rPr lang="nl-NL" sz="2200" b="0" i="0" u="none" strike="noStrike">
                <a:solidFill>
                  <a:schemeClr val="bg1"/>
                </a:solidFill>
                <a:effectLst/>
                <a:latin typeface="Montserrat" pitchFamily="2" charset="77"/>
              </a:rPr>
              <a:t>Wat vind je mooi aan deze geluidsfragmenten?</a:t>
            </a:r>
          </a:p>
          <a:p>
            <a:pPr marL="914400" indent="-457200" algn="l" rtl="0" fontAlgn="base">
              <a:spcBef>
                <a:spcPts val="0"/>
              </a:spcBef>
              <a:spcAft>
                <a:spcPts val="0"/>
              </a:spcAft>
              <a:buFont typeface="+mj-lt"/>
              <a:buAutoNum type="arabicPeriod"/>
            </a:pPr>
            <a:endParaRPr lang="nl-NL" sz="2200" b="0" i="0" u="none" strike="noStrike">
              <a:solidFill>
                <a:schemeClr val="bg1"/>
              </a:solidFill>
              <a:effectLst/>
              <a:latin typeface="Montserrat" pitchFamily="2" charset="77"/>
            </a:endParaRPr>
          </a:p>
          <a:p>
            <a:pPr marL="914400" indent="-457200" algn="l" rtl="0" fontAlgn="base">
              <a:spcBef>
                <a:spcPts val="0"/>
              </a:spcBef>
              <a:spcAft>
                <a:spcPts val="0"/>
              </a:spcAft>
              <a:buFont typeface="+mj-lt"/>
              <a:buAutoNum type="arabicPeriod"/>
            </a:pPr>
            <a:r>
              <a:rPr lang="nl-NL" sz="2200" b="0" i="0" u="none" strike="noStrike">
                <a:solidFill>
                  <a:schemeClr val="bg1"/>
                </a:solidFill>
                <a:effectLst/>
                <a:latin typeface="Montserrat" pitchFamily="2" charset="77"/>
              </a:rPr>
              <a:t>Waarom vind je deze fragmenten bij elkaar passen?</a:t>
            </a:r>
          </a:p>
          <a:p>
            <a:pPr marL="914400" indent="-457200" algn="l" rtl="0" fontAlgn="base">
              <a:spcBef>
                <a:spcPts val="0"/>
              </a:spcBef>
              <a:spcAft>
                <a:spcPts val="0"/>
              </a:spcAft>
              <a:buFont typeface="+mj-lt"/>
              <a:buAutoNum type="arabicPeriod"/>
            </a:pPr>
            <a:endParaRPr lang="nl-NL" sz="2200" b="0" i="0" u="none" strike="noStrike">
              <a:solidFill>
                <a:schemeClr val="bg1"/>
              </a:solidFill>
              <a:effectLst/>
              <a:latin typeface="Montserrat" pitchFamily="2" charset="77"/>
            </a:endParaRPr>
          </a:p>
          <a:p>
            <a:pPr marL="914400" indent="-457200" algn="l" rtl="0" fontAlgn="base">
              <a:spcBef>
                <a:spcPts val="0"/>
              </a:spcBef>
              <a:spcAft>
                <a:spcPts val="0"/>
              </a:spcAft>
              <a:buFont typeface="+mj-lt"/>
              <a:buAutoNum type="arabicPeriod"/>
            </a:pPr>
            <a:r>
              <a:rPr lang="nl-NL" sz="2200" b="0" i="0" u="none" strike="noStrike">
                <a:solidFill>
                  <a:schemeClr val="bg1"/>
                </a:solidFill>
                <a:effectLst/>
                <a:latin typeface="Montserrat" pitchFamily="2" charset="77"/>
              </a:rPr>
              <a:t>Wanneer passen geluidsfragmenten bij elkaar en wanneer niet?</a:t>
            </a:r>
          </a:p>
          <a:p>
            <a:pPr marL="914400" indent="-457200" algn="l" rtl="0" fontAlgn="base">
              <a:spcBef>
                <a:spcPts val="0"/>
              </a:spcBef>
              <a:spcAft>
                <a:spcPts val="0"/>
              </a:spcAft>
              <a:buFont typeface="+mj-lt"/>
              <a:buAutoNum type="arabicPeriod"/>
            </a:pPr>
            <a:endParaRPr lang="nl-NL" sz="2200" b="0" i="0" u="none" strike="noStrike">
              <a:solidFill>
                <a:schemeClr val="bg1"/>
              </a:solidFill>
              <a:effectLst/>
              <a:latin typeface="Montserrat" pitchFamily="2" charset="77"/>
            </a:endParaRPr>
          </a:p>
          <a:p>
            <a:pPr marL="914400" indent="-457200" algn="l" rtl="0" fontAlgn="base">
              <a:spcBef>
                <a:spcPts val="0"/>
              </a:spcBef>
              <a:spcAft>
                <a:spcPts val="0"/>
              </a:spcAft>
              <a:buFont typeface="+mj-lt"/>
              <a:buAutoNum type="arabicPeriod"/>
            </a:pPr>
            <a:r>
              <a:rPr lang="nl-NL" sz="2200" b="0" i="0" u="none" strike="noStrike">
                <a:solidFill>
                  <a:schemeClr val="bg1"/>
                </a:solidFill>
                <a:effectLst/>
                <a:latin typeface="Montserrat" pitchFamily="2" charset="77"/>
              </a:rPr>
              <a:t>Kan je met alle samplers muziek maken?</a:t>
            </a:r>
          </a:p>
          <a:p>
            <a:br>
              <a:rPr lang="nl-NL" sz="2400"/>
            </a:br>
            <a:br>
              <a:rPr lang="nl-NL" sz="2400"/>
            </a:br>
            <a:endParaRPr lang="nl-NL"/>
          </a:p>
        </p:txBody>
      </p:sp>
    </p:spTree>
    <p:extLst>
      <p:ext uri="{BB962C8B-B14F-4D97-AF65-F5344CB8AC3E}">
        <p14:creationId xmlns:p14="http://schemas.microsoft.com/office/powerpoint/2010/main" val="3508296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hthoek 3">
            <a:extLst>
              <a:ext uri="{FF2B5EF4-FFF2-40B4-BE49-F238E27FC236}">
                <a16:creationId xmlns:a16="http://schemas.microsoft.com/office/drawing/2014/main" id="{CC89FBDB-C826-0521-4013-4C6A1898ACA9}"/>
              </a:ext>
            </a:extLst>
          </p:cNvPr>
          <p:cNvSpPr/>
          <p:nvPr/>
        </p:nvSpPr>
        <p:spPr>
          <a:xfrm>
            <a:off x="444403" y="3230990"/>
            <a:ext cx="1160348" cy="1669813"/>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4"/>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5"/>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6"/>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7"/>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73016" y="1048220"/>
            <a:ext cx="9885622" cy="2735877"/>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Presenteren</a:t>
            </a:r>
          </a:p>
          <a:p>
            <a:r>
              <a:rPr lang="nl-NL" sz="4267" baseline="30000" dirty="0">
                <a:solidFill>
                  <a:srgbClr val="FFFFFF"/>
                </a:solidFill>
                <a:latin typeface="Montserrat" pitchFamily="2" charset="77"/>
                <a:cs typeface="Montserrat Regular"/>
              </a:rPr>
              <a:t>(10 minuten) </a:t>
            </a:r>
          </a:p>
          <a:p>
            <a:r>
              <a:rPr lang="nl-NL" sz="4267" baseline="30000" dirty="0">
                <a:solidFill>
                  <a:srgbClr val="FFFFFF"/>
                </a:solidFill>
                <a:latin typeface="Montserrat" pitchFamily="2" charset="77"/>
                <a:cs typeface="Montserrat Regular"/>
              </a:rPr>
              <a:t>laat de samples aan elkaar horen</a:t>
            </a:r>
          </a:p>
          <a:p>
            <a:endParaRPr lang="nl-NL" sz="4267" baseline="30000" dirty="0">
              <a:solidFill>
                <a:srgbClr val="FFFFFF"/>
              </a:solidFill>
              <a:latin typeface="Montserrat" pitchFamily="2" charset="77"/>
              <a:cs typeface="Montserrat Regular"/>
            </a:endParaRP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31EFBF60-A6BD-C2BD-42DE-EAC7B7505A4F}"/>
              </a:ext>
            </a:extLst>
          </p:cNvPr>
          <p:cNvSpPr txBox="1"/>
          <p:nvPr/>
        </p:nvSpPr>
        <p:spPr>
          <a:xfrm>
            <a:off x="2073016" y="2091575"/>
            <a:ext cx="10118984" cy="4185761"/>
          </a:xfrm>
          <a:prstGeom prst="rect">
            <a:avLst/>
          </a:prstGeom>
          <a:noFill/>
        </p:spPr>
        <p:txBody>
          <a:bodyPr wrap="square" rtlCol="0">
            <a:spAutoFit/>
          </a:bodyPr>
          <a:lstStyle/>
          <a:p>
            <a:pPr marL="457200" indent="-457200" algn="l" rtl="0" fontAlgn="base">
              <a:spcBef>
                <a:spcPts val="0"/>
              </a:spcBef>
              <a:spcAft>
                <a:spcPts val="0"/>
              </a:spcAft>
              <a:buFont typeface="+mj-lt"/>
              <a:buAutoNum type="arabicPeriod"/>
            </a:pPr>
            <a:endParaRPr lang="nl-NL" sz="2200" dirty="0">
              <a:solidFill>
                <a:schemeClr val="bg1"/>
              </a:solidFill>
              <a:latin typeface="Montserrat" pitchFamily="2" charset="77"/>
            </a:endParaRPr>
          </a:p>
          <a:p>
            <a:pPr marL="4572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Bekijk video 1 om de gebaren voor </a:t>
            </a:r>
            <a:r>
              <a:rPr lang="nl-NL" sz="2200" b="1" i="1" u="none" strike="noStrike" dirty="0">
                <a:solidFill>
                  <a:schemeClr val="bg1"/>
                </a:solidFill>
                <a:effectLst/>
                <a:latin typeface="Montserrat" pitchFamily="2" charset="77"/>
              </a:rPr>
              <a:t>Start</a:t>
            </a:r>
            <a:r>
              <a:rPr lang="nl-NL" sz="2200" b="0" i="0" u="none" strike="noStrike" dirty="0">
                <a:solidFill>
                  <a:schemeClr val="bg1"/>
                </a:solidFill>
                <a:effectLst/>
                <a:latin typeface="Montserrat" pitchFamily="2" charset="77"/>
              </a:rPr>
              <a:t> en </a:t>
            </a:r>
            <a:r>
              <a:rPr lang="nl-NL" sz="2200" b="1" i="1" u="none" strike="noStrike" dirty="0">
                <a:solidFill>
                  <a:schemeClr val="bg1"/>
                </a:solidFill>
                <a:effectLst/>
                <a:latin typeface="Montserrat" pitchFamily="2" charset="77"/>
              </a:rPr>
              <a:t>Stop</a:t>
            </a:r>
            <a:r>
              <a:rPr lang="nl-NL" sz="2200" b="0" i="0" u="none" strike="noStrike" dirty="0">
                <a:solidFill>
                  <a:schemeClr val="bg1"/>
                </a:solidFill>
                <a:effectLst/>
                <a:latin typeface="Montserrat" pitchFamily="2" charset="77"/>
              </a:rPr>
              <a:t> met elkaar te oefenen. Wie neemt de rol van dirigent op zich?. Oefen de gebaren met elkaar voor </a:t>
            </a:r>
            <a:r>
              <a:rPr lang="nl-NL" sz="2200" b="1" i="1" u="none" strike="noStrike" dirty="0">
                <a:solidFill>
                  <a:schemeClr val="bg1"/>
                </a:solidFill>
                <a:effectLst/>
                <a:latin typeface="Montserrat" pitchFamily="2" charset="77"/>
              </a:rPr>
              <a:t>Start</a:t>
            </a:r>
            <a:r>
              <a:rPr lang="nl-NL" sz="2200" b="0" i="0" u="none" strike="noStrike" dirty="0">
                <a:solidFill>
                  <a:schemeClr val="bg1"/>
                </a:solidFill>
                <a:effectLst/>
                <a:latin typeface="Montserrat" pitchFamily="2" charset="77"/>
              </a:rPr>
              <a:t> en </a:t>
            </a:r>
            <a:r>
              <a:rPr lang="nl-NL" sz="2200" b="1" i="1" u="none" strike="noStrike" dirty="0">
                <a:solidFill>
                  <a:schemeClr val="bg1"/>
                </a:solidFill>
                <a:effectLst/>
                <a:latin typeface="Montserrat" pitchFamily="2" charset="77"/>
              </a:rPr>
              <a:t>Stop</a:t>
            </a:r>
            <a:r>
              <a:rPr lang="nl-NL" sz="2200" b="0" i="0" u="none" strike="noStrike" dirty="0">
                <a:solidFill>
                  <a:schemeClr val="bg1"/>
                </a:solidFill>
                <a:effectLst/>
                <a:latin typeface="Montserrat" pitchFamily="2" charset="77"/>
              </a:rPr>
              <a:t>. </a:t>
            </a:r>
          </a:p>
          <a:p>
            <a:pPr marL="457200" indent="-457200" algn="l" rtl="0" fontAlgn="base">
              <a:spcBef>
                <a:spcPts val="0"/>
              </a:spcBef>
              <a:spcAft>
                <a:spcPts val="0"/>
              </a:spcAft>
              <a:buFont typeface="+mj-lt"/>
              <a:buAutoNum type="arabicPeriod"/>
            </a:pPr>
            <a:endParaRPr lang="nl-NL" sz="2200" b="0" i="0" u="none" strike="noStrike" dirty="0">
              <a:solidFill>
                <a:schemeClr val="bg1"/>
              </a:solidFill>
              <a:effectLst/>
              <a:latin typeface="Montserrat" pitchFamily="2" charset="77"/>
            </a:endParaRPr>
          </a:p>
          <a:p>
            <a:pPr marL="4572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Bekijk video 2 om de gebaren voor 					          … uit te leggen en te oefenen met elkaar.</a:t>
            </a:r>
          </a:p>
          <a:p>
            <a:pPr marL="457200" indent="-457200" algn="l" rtl="0" fontAlgn="base">
              <a:spcBef>
                <a:spcPts val="0"/>
              </a:spcBef>
              <a:spcAft>
                <a:spcPts val="0"/>
              </a:spcAft>
              <a:buFont typeface="+mj-lt"/>
              <a:buAutoNum type="arabicPeriod"/>
            </a:pPr>
            <a:endParaRPr lang="nl-NL" sz="2200" b="0" i="0" u="none" strike="noStrike" dirty="0">
              <a:solidFill>
                <a:schemeClr val="bg1"/>
              </a:solidFill>
              <a:effectLst/>
              <a:latin typeface="Montserrat" pitchFamily="2" charset="77"/>
            </a:endParaRPr>
          </a:p>
          <a:p>
            <a:pPr marL="4572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Wie is de dirigent? Maak een muziekstuk met de samples.</a:t>
            </a:r>
          </a:p>
          <a:p>
            <a:pPr algn="l" rtl="0" fontAlgn="base">
              <a:spcBef>
                <a:spcPts val="0"/>
              </a:spcBef>
              <a:spcAft>
                <a:spcPts val="0"/>
              </a:spcAft>
            </a:pPr>
            <a:br>
              <a:rPr lang="nl-NL" sz="2400" dirty="0"/>
            </a:br>
            <a:br>
              <a:rPr lang="nl-NL" sz="2400" dirty="0"/>
            </a:br>
            <a:endParaRPr lang="nl-NL" sz="2200" b="0" i="0" u="none" strike="noStrike" dirty="0">
              <a:solidFill>
                <a:schemeClr val="bg1"/>
              </a:solidFill>
              <a:effectLst/>
              <a:latin typeface="Montserrat" pitchFamily="2" charset="77"/>
            </a:endParaRPr>
          </a:p>
        </p:txBody>
      </p:sp>
      <p:sp>
        <p:nvSpPr>
          <p:cNvPr id="6" name="Rechthoek 3">
            <a:extLst>
              <a:ext uri="{FF2B5EF4-FFF2-40B4-BE49-F238E27FC236}">
                <a16:creationId xmlns:a16="http://schemas.microsoft.com/office/drawing/2014/main" id="{C121BC47-773D-6A0E-44B7-5D41280FE47F}"/>
              </a:ext>
            </a:extLst>
          </p:cNvPr>
          <p:cNvSpPr/>
          <p:nvPr/>
        </p:nvSpPr>
        <p:spPr>
          <a:xfrm>
            <a:off x="8209768" y="275229"/>
            <a:ext cx="1160348" cy="1669813"/>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2" name="Online Media 1" descr="Gebaren voor het dirigeren">
            <a:hlinkClick r:id="" action="ppaction://media"/>
            <a:extLst>
              <a:ext uri="{FF2B5EF4-FFF2-40B4-BE49-F238E27FC236}">
                <a16:creationId xmlns:a16="http://schemas.microsoft.com/office/drawing/2014/main" id="{79B6C11A-6FD4-EC10-5096-20590586213C}"/>
              </a:ext>
            </a:extLst>
          </p:cNvPr>
          <p:cNvPicPr>
            <a:picLocks noRot="1" noChangeAspect="1"/>
          </p:cNvPicPr>
          <p:nvPr>
            <a:videoFile r:link="rId1"/>
          </p:nvPr>
        </p:nvPicPr>
        <p:blipFill rotWithShape="1">
          <a:blip r:embed="rId8"/>
          <a:srcRect l="33455" r="28456"/>
          <a:stretch/>
        </p:blipFill>
        <p:spPr>
          <a:xfrm>
            <a:off x="8306210" y="405068"/>
            <a:ext cx="967464" cy="1435100"/>
          </a:xfrm>
          <a:prstGeom prst="rect">
            <a:avLst/>
          </a:prstGeom>
        </p:spPr>
      </p:pic>
      <p:sp>
        <p:nvSpPr>
          <p:cNvPr id="7" name="Rechthoek 3">
            <a:extLst>
              <a:ext uri="{FF2B5EF4-FFF2-40B4-BE49-F238E27FC236}">
                <a16:creationId xmlns:a16="http://schemas.microsoft.com/office/drawing/2014/main" id="{18C20807-7BF0-848A-495F-DA6CC28653CF}"/>
              </a:ext>
            </a:extLst>
          </p:cNvPr>
          <p:cNvSpPr/>
          <p:nvPr/>
        </p:nvSpPr>
        <p:spPr>
          <a:xfrm>
            <a:off x="10026227" y="275229"/>
            <a:ext cx="1160348" cy="1669813"/>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3" name="Online Media 2" descr="Alle gebaren voor het dirigeren">
            <a:hlinkClick r:id="" action="ppaction://media"/>
            <a:extLst>
              <a:ext uri="{FF2B5EF4-FFF2-40B4-BE49-F238E27FC236}">
                <a16:creationId xmlns:a16="http://schemas.microsoft.com/office/drawing/2014/main" id="{4E1436DA-B052-EEF1-3651-2C96471F5EEA}"/>
              </a:ext>
            </a:extLst>
          </p:cNvPr>
          <p:cNvPicPr>
            <a:picLocks noRot="1" noChangeAspect="1"/>
          </p:cNvPicPr>
          <p:nvPr>
            <a:videoFile r:link="rId2"/>
          </p:nvPr>
        </p:nvPicPr>
        <p:blipFill rotWithShape="1">
          <a:blip r:embed="rId9"/>
          <a:srcRect l="33179" r="28731"/>
          <a:stretch/>
        </p:blipFill>
        <p:spPr>
          <a:xfrm>
            <a:off x="10119636" y="405068"/>
            <a:ext cx="967464" cy="1435100"/>
          </a:xfrm>
          <a:prstGeom prst="rect">
            <a:avLst/>
          </a:prstGeom>
        </p:spPr>
      </p:pic>
      <p:sp>
        <p:nvSpPr>
          <p:cNvPr id="8" name="TextBox 7">
            <a:extLst>
              <a:ext uri="{FF2B5EF4-FFF2-40B4-BE49-F238E27FC236}">
                <a16:creationId xmlns:a16="http://schemas.microsoft.com/office/drawing/2014/main" id="{6FE0B989-196E-E62B-4F30-113D168458C8}"/>
              </a:ext>
            </a:extLst>
          </p:cNvPr>
          <p:cNvSpPr txBox="1"/>
          <p:nvPr/>
        </p:nvSpPr>
        <p:spPr>
          <a:xfrm>
            <a:off x="7931979" y="921135"/>
            <a:ext cx="295274" cy="430887"/>
          </a:xfrm>
          <a:prstGeom prst="rect">
            <a:avLst/>
          </a:prstGeom>
          <a:noFill/>
        </p:spPr>
        <p:txBody>
          <a:bodyPr wrap="none" rtlCol="0">
            <a:spAutoFit/>
          </a:bodyPr>
          <a:lstStyle/>
          <a:p>
            <a:r>
              <a:rPr lang="en-NL" sz="2200" b="1" dirty="0">
                <a:solidFill>
                  <a:schemeClr val="bg1"/>
                </a:solidFill>
                <a:latin typeface="Montserrat" pitchFamily="2" charset="77"/>
              </a:rPr>
              <a:t>1</a:t>
            </a:r>
          </a:p>
        </p:txBody>
      </p:sp>
      <p:sp>
        <p:nvSpPr>
          <p:cNvPr id="9" name="TextBox 8">
            <a:extLst>
              <a:ext uri="{FF2B5EF4-FFF2-40B4-BE49-F238E27FC236}">
                <a16:creationId xmlns:a16="http://schemas.microsoft.com/office/drawing/2014/main" id="{186A1E9F-0150-9633-2AE3-85E09E5D630E}"/>
              </a:ext>
            </a:extLst>
          </p:cNvPr>
          <p:cNvSpPr txBox="1"/>
          <p:nvPr/>
        </p:nvSpPr>
        <p:spPr>
          <a:xfrm>
            <a:off x="9717262" y="921135"/>
            <a:ext cx="351378" cy="430887"/>
          </a:xfrm>
          <a:prstGeom prst="rect">
            <a:avLst/>
          </a:prstGeom>
          <a:noFill/>
        </p:spPr>
        <p:txBody>
          <a:bodyPr wrap="none" rtlCol="0">
            <a:spAutoFit/>
          </a:bodyPr>
          <a:lstStyle/>
          <a:p>
            <a:r>
              <a:rPr lang="en-NL" sz="2200" b="1" dirty="0">
                <a:solidFill>
                  <a:schemeClr val="bg1"/>
                </a:solidFill>
                <a:latin typeface="Montserrat" pitchFamily="2" charset="77"/>
              </a:rPr>
              <a:t>2</a:t>
            </a:r>
          </a:p>
        </p:txBody>
      </p:sp>
      <p:sp>
        <p:nvSpPr>
          <p:cNvPr id="26" name="Rechthoek 3">
            <a:extLst>
              <a:ext uri="{FF2B5EF4-FFF2-40B4-BE49-F238E27FC236}">
                <a16:creationId xmlns:a16="http://schemas.microsoft.com/office/drawing/2014/main" id="{DF5A8375-90CF-F865-588B-6515DFB7AF0B}"/>
              </a:ext>
            </a:extLst>
          </p:cNvPr>
          <p:cNvSpPr/>
          <p:nvPr/>
        </p:nvSpPr>
        <p:spPr>
          <a:xfrm>
            <a:off x="390833" y="2253511"/>
            <a:ext cx="1652784" cy="3551324"/>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0" name="TextBox 9">
            <a:extLst>
              <a:ext uri="{FF2B5EF4-FFF2-40B4-BE49-F238E27FC236}">
                <a16:creationId xmlns:a16="http://schemas.microsoft.com/office/drawing/2014/main" id="{42AE43E4-C436-73B0-62A4-D57C033C166E}"/>
              </a:ext>
            </a:extLst>
          </p:cNvPr>
          <p:cNvSpPr txBox="1"/>
          <p:nvPr/>
        </p:nvSpPr>
        <p:spPr>
          <a:xfrm>
            <a:off x="420232" y="2326960"/>
            <a:ext cx="1623385" cy="3477875"/>
          </a:xfrm>
          <a:prstGeom prst="rect">
            <a:avLst/>
          </a:prstGeom>
          <a:noFill/>
        </p:spPr>
        <p:txBody>
          <a:bodyPr wrap="square" rtlCol="0">
            <a:spAutoFit/>
          </a:bodyPr>
          <a:lstStyle/>
          <a:p>
            <a:r>
              <a:rPr lang="nl-NL" sz="1100" b="0" i="0" u="none" strike="noStrike" dirty="0">
                <a:solidFill>
                  <a:schemeClr val="bg1"/>
                </a:solidFill>
                <a:effectLst/>
                <a:latin typeface="Montserrat" pitchFamily="2" charset="77"/>
              </a:rPr>
              <a:t>“</a:t>
            </a:r>
            <a:r>
              <a:rPr lang="nl-NL" sz="1100" b="1" i="1" u="none" strike="noStrike" dirty="0">
                <a:solidFill>
                  <a:schemeClr val="bg1"/>
                </a:solidFill>
                <a:effectLst/>
                <a:latin typeface="Montserrat" pitchFamily="2" charset="77"/>
              </a:rPr>
              <a:t>Start,</a:t>
            </a:r>
            <a:r>
              <a:rPr lang="nl-NL" sz="1100" b="0" i="0" u="none" strike="noStrike" dirty="0">
                <a:solidFill>
                  <a:schemeClr val="bg1"/>
                </a:solidFill>
                <a:effectLst/>
                <a:latin typeface="Montserrat" pitchFamily="2" charset="77"/>
              </a:rPr>
              <a:t> </a:t>
            </a:r>
            <a:r>
              <a:rPr lang="nl-NL" sz="1100" b="1" i="1" u="none" strike="noStrike" dirty="0">
                <a:solidFill>
                  <a:schemeClr val="bg1"/>
                </a:solidFill>
                <a:effectLst/>
                <a:latin typeface="Montserrat" pitchFamily="2" charset="77"/>
              </a:rPr>
              <a:t>Stop, lange toon (met lange toon worden de langere samples bedoeld), korte toon (met korte toon worden de kortere samples bedoeld), allemaal geluid maken, aanwijzen wie muziek maakt, zacht en hard, laag (denk bij laag aan de tuba, de contrabas) en hoog (denk bij hoog aan de dwarsfluit of de piccolo)”</a:t>
            </a:r>
            <a:endParaRPr lang="en-NL" sz="1100" dirty="0"/>
          </a:p>
        </p:txBody>
      </p:sp>
      <p:cxnSp>
        <p:nvCxnSpPr>
          <p:cNvPr id="11" name="Straight Arrow Connector 10">
            <a:extLst>
              <a:ext uri="{FF2B5EF4-FFF2-40B4-BE49-F238E27FC236}">
                <a16:creationId xmlns:a16="http://schemas.microsoft.com/office/drawing/2014/main" id="{951B27EE-1A02-7DDE-1F75-3D9CFA19D0B4}"/>
              </a:ext>
            </a:extLst>
          </p:cNvPr>
          <p:cNvCxnSpPr>
            <a:cxnSpLocks/>
          </p:cNvCxnSpPr>
          <p:nvPr/>
        </p:nvCxnSpPr>
        <p:spPr>
          <a:xfrm flipH="1" flipV="1">
            <a:off x="2043617" y="4233572"/>
            <a:ext cx="533024" cy="106680"/>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4800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hthoek 3">
            <a:extLst>
              <a:ext uri="{FF2B5EF4-FFF2-40B4-BE49-F238E27FC236}">
                <a16:creationId xmlns:a16="http://schemas.microsoft.com/office/drawing/2014/main" id="{CC89FBDB-C826-0521-4013-4C6A1898ACA9}"/>
              </a:ext>
            </a:extLst>
          </p:cNvPr>
          <p:cNvSpPr/>
          <p:nvPr/>
        </p:nvSpPr>
        <p:spPr>
          <a:xfrm>
            <a:off x="444403" y="3230990"/>
            <a:ext cx="1160348" cy="1669813"/>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73016" y="762230"/>
            <a:ext cx="9885622" cy="1860381"/>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Presenteren</a:t>
            </a:r>
          </a:p>
          <a:p>
            <a:endParaRPr lang="nl-NL" sz="4267" baseline="30000" dirty="0">
              <a:solidFill>
                <a:srgbClr val="FFFFFF"/>
              </a:solidFill>
              <a:latin typeface="Montserrat" pitchFamily="2" charset="77"/>
              <a:cs typeface="Montserrat Regular"/>
            </a:endParaRP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31EFBF60-A6BD-C2BD-42DE-EAC7B7505A4F}"/>
              </a:ext>
            </a:extLst>
          </p:cNvPr>
          <p:cNvSpPr txBox="1"/>
          <p:nvPr/>
        </p:nvSpPr>
        <p:spPr>
          <a:xfrm>
            <a:off x="2073016" y="1418605"/>
            <a:ext cx="10277666" cy="5201424"/>
          </a:xfrm>
          <a:prstGeom prst="rect">
            <a:avLst/>
          </a:prstGeom>
          <a:noFill/>
        </p:spPr>
        <p:txBody>
          <a:bodyPr wrap="square" rtlCol="0">
            <a:spAutoFit/>
          </a:bodyPr>
          <a:lstStyle/>
          <a:p>
            <a:pPr marL="457200" indent="-457200" algn="l" rtl="0" fontAlgn="base">
              <a:spcBef>
                <a:spcPts val="0"/>
              </a:spcBef>
              <a:spcAft>
                <a:spcPts val="0"/>
              </a:spcAft>
              <a:buFont typeface="+mj-lt"/>
              <a:buAutoNum type="arabicPeriod" startAt="4"/>
            </a:pPr>
            <a:r>
              <a:rPr lang="nl-NL" sz="2200" b="0" i="0" u="none" strike="noStrike" dirty="0">
                <a:solidFill>
                  <a:schemeClr val="bg1"/>
                </a:solidFill>
                <a:effectLst/>
                <a:latin typeface="Montserrat" pitchFamily="2" charset="77"/>
              </a:rPr>
              <a:t>Bespreek de samples. </a:t>
            </a:r>
          </a:p>
          <a:p>
            <a:pPr marL="457200" indent="-457200" algn="l" rtl="0" fontAlgn="base">
              <a:spcBef>
                <a:spcPts val="0"/>
              </a:spcBef>
              <a:spcAft>
                <a:spcPts val="0"/>
              </a:spcAft>
              <a:buFont typeface="+mj-lt"/>
              <a:buAutoNum type="arabicPeriod" startAt="4"/>
            </a:pPr>
            <a:endParaRPr lang="nl-NL" sz="2200" b="0" i="0" u="none" strike="noStrike" dirty="0">
              <a:solidFill>
                <a:schemeClr val="bg1"/>
              </a:solidFill>
              <a:effectLst/>
              <a:latin typeface="Montserrat" pitchFamily="2" charset="77"/>
            </a:endParaRPr>
          </a:p>
          <a:p>
            <a:pPr marL="914400" lvl="1"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Wat vind je ervan? </a:t>
            </a:r>
          </a:p>
          <a:p>
            <a:pPr marL="914400" lvl="1"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Kan je hier op dansen? </a:t>
            </a:r>
          </a:p>
          <a:p>
            <a:pPr marL="914400" lvl="1"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Hoe zou het anders kunnen? (soms is het een kwestie van tempo. Of van het verwijderen van al te drukken patroontjes). </a:t>
            </a:r>
          </a:p>
          <a:p>
            <a:pPr marL="914400" lvl="1"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Wat was moeilijk?</a:t>
            </a:r>
          </a:p>
          <a:p>
            <a:pPr marL="914400" lvl="1"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Wat was leuk en gaaf?</a:t>
            </a:r>
          </a:p>
          <a:p>
            <a:br>
              <a:rPr lang="nl-NL" sz="2200" b="0" i="0" u="none" strike="noStrike" dirty="0">
                <a:solidFill>
                  <a:schemeClr val="bg1"/>
                </a:solidFill>
                <a:effectLst/>
                <a:latin typeface="Montserrat" pitchFamily="2" charset="77"/>
              </a:rPr>
            </a:br>
            <a:r>
              <a:rPr lang="nl-NL" sz="2200" b="1" i="0" u="none" strike="noStrike" dirty="0">
                <a:solidFill>
                  <a:schemeClr val="bg1"/>
                </a:solidFill>
                <a:effectLst/>
                <a:latin typeface="Montserrat" pitchFamily="2" charset="77"/>
              </a:rPr>
              <a:t>Volgende keer gaan we aan de hand van een muziek </a:t>
            </a:r>
            <a:r>
              <a:rPr lang="nl-NL" sz="2200" b="1" i="0" u="none" strike="noStrike" dirty="0" err="1">
                <a:solidFill>
                  <a:schemeClr val="bg1"/>
                </a:solidFill>
                <a:effectLst/>
                <a:latin typeface="Montserrat" pitchFamily="2" charset="77"/>
              </a:rPr>
              <a:t>sequencer</a:t>
            </a:r>
            <a:r>
              <a:rPr lang="nl-NL" sz="2200" b="1" i="0" u="none" strike="noStrike" dirty="0">
                <a:solidFill>
                  <a:schemeClr val="bg1"/>
                </a:solidFill>
                <a:effectLst/>
                <a:latin typeface="Montserrat" pitchFamily="2" charset="77"/>
              </a:rPr>
              <a:t> muziek maken. ‘</a:t>
            </a:r>
            <a:r>
              <a:rPr lang="nl-NL" sz="2200" b="1" i="1" u="none" strike="noStrike" dirty="0">
                <a:solidFill>
                  <a:schemeClr val="bg1"/>
                </a:solidFill>
                <a:effectLst/>
                <a:latin typeface="Montserrat" pitchFamily="2" charset="77"/>
              </a:rPr>
              <a:t>Een </a:t>
            </a:r>
            <a:r>
              <a:rPr lang="nl-NL" sz="2200" b="1" i="1" u="none" strike="noStrike" dirty="0" err="1">
                <a:solidFill>
                  <a:schemeClr val="bg1"/>
                </a:solidFill>
                <a:effectLst/>
                <a:latin typeface="Montserrat" pitchFamily="2" charset="77"/>
              </a:rPr>
              <a:t>sequencer</a:t>
            </a:r>
            <a:r>
              <a:rPr lang="nl-NL" sz="2200" b="1" i="1" u="none" strike="noStrike" dirty="0">
                <a:solidFill>
                  <a:schemeClr val="bg1"/>
                </a:solidFill>
                <a:effectLst/>
                <a:latin typeface="Montserrat" pitchFamily="2" charset="77"/>
              </a:rPr>
              <a:t> is een lijstje opdrachten voor je computer, en je zegt: ‘computer, eerst wil ik dat je deze toon speelt, en dan die, en dan die’</a:t>
            </a:r>
            <a:br>
              <a:rPr lang="nl-NL" sz="2400" dirty="0"/>
            </a:br>
            <a:br>
              <a:rPr lang="nl-NL" sz="2400" dirty="0"/>
            </a:br>
            <a:endParaRPr lang="nl-NL" sz="2200" b="0" i="0" u="none" strike="noStrike" dirty="0">
              <a:solidFill>
                <a:schemeClr val="bg1"/>
              </a:solidFill>
              <a:effectLst/>
              <a:latin typeface="Montserrat" pitchFamily="2" charset="77"/>
            </a:endParaRPr>
          </a:p>
        </p:txBody>
      </p:sp>
    </p:spTree>
    <p:extLst>
      <p:ext uri="{BB962C8B-B14F-4D97-AF65-F5344CB8AC3E}">
        <p14:creationId xmlns:p14="http://schemas.microsoft.com/office/powerpoint/2010/main" val="2223177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fotoOpMaat.jpg"/>
          <p:cNvPicPr>
            <a:picLocks noChangeAspect="1"/>
          </p:cNvPicPr>
          <p:nvPr/>
        </p:nvPicPr>
        <p:blipFill>
          <a:blip r:embed="rId3"/>
          <a:stretch>
            <a:fillRect/>
          </a:stretch>
        </p:blipFill>
        <p:spPr>
          <a:xfrm>
            <a:off x="0" y="1"/>
            <a:ext cx="12192000" cy="5895233"/>
          </a:xfrm>
          <a:prstGeom prst="rect">
            <a:avLst/>
          </a:prstGeom>
        </p:spPr>
      </p:pic>
      <p:pic>
        <p:nvPicPr>
          <p:cNvPr id="21" name="Afbeelding 20" descr="techniekLoseOnderdelen80%.png"/>
          <p:cNvPicPr>
            <a:picLocks noChangeAspect="1"/>
          </p:cNvPicPr>
          <p:nvPr/>
        </p:nvPicPr>
        <p:blipFill>
          <a:blip r:embed="rId4"/>
          <a:stretch>
            <a:fillRect/>
          </a:stretch>
        </p:blipFill>
        <p:spPr>
          <a:xfrm>
            <a:off x="6211432" y="3327399"/>
            <a:ext cx="4151768" cy="1965301"/>
          </a:xfrm>
          <a:prstGeom prst="rect">
            <a:avLst/>
          </a:prstGeom>
        </p:spPr>
      </p:pic>
      <p:pic>
        <p:nvPicPr>
          <p:cNvPr id="20" name="Afbeelding 19" descr="Logo80%Techniek.png"/>
          <p:cNvPicPr>
            <a:picLocks noChangeAspect="1"/>
          </p:cNvPicPr>
          <p:nvPr/>
        </p:nvPicPr>
        <p:blipFill>
          <a:blip r:embed="rId5"/>
          <a:stretch>
            <a:fillRect/>
          </a:stretch>
        </p:blipFill>
        <p:spPr>
          <a:xfrm>
            <a:off x="9448800" y="482601"/>
            <a:ext cx="2336800" cy="1106159"/>
          </a:xfrm>
          <a:prstGeom prst="rect">
            <a:avLst/>
          </a:prstGeom>
        </p:spPr>
      </p:pic>
      <p:pic>
        <p:nvPicPr>
          <p:cNvPr id="19" name="Afbeelding 18"/>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a:off x="0" y="-25399"/>
            <a:ext cx="6211432" cy="5920633"/>
          </a:xfrm>
          <a:prstGeom prst="rect">
            <a:avLst/>
          </a:prstGeom>
        </p:spPr>
      </p:pic>
      <p:pic>
        <p:nvPicPr>
          <p:cNvPr id="18" name="Afbeelding 17" descr="FooterTechniek.png"/>
          <p:cNvPicPr>
            <a:picLocks noChangeAspect="1"/>
          </p:cNvPicPr>
          <p:nvPr/>
        </p:nvPicPr>
        <p:blipFill>
          <a:blip r:embed="rId8"/>
          <a:stretch>
            <a:fillRect/>
          </a:stretch>
        </p:blipFill>
        <p:spPr>
          <a:xfrm>
            <a:off x="0" y="6056405"/>
            <a:ext cx="12192000" cy="639519"/>
          </a:xfrm>
          <a:prstGeom prst="rect">
            <a:avLst/>
          </a:prstGeom>
        </p:spPr>
      </p:pic>
      <p:sp>
        <p:nvSpPr>
          <p:cNvPr id="10" name="Tekstvak 9"/>
          <p:cNvSpPr txBox="1"/>
          <p:nvPr/>
        </p:nvSpPr>
        <p:spPr>
          <a:xfrm>
            <a:off x="1914333" y="1905001"/>
            <a:ext cx="2671116" cy="913007"/>
          </a:xfrm>
          <a:prstGeom prst="rect">
            <a:avLst/>
          </a:prstGeom>
          <a:noFill/>
        </p:spPr>
        <p:txBody>
          <a:bodyPr wrap="none" rtlCol="0">
            <a:spAutoFit/>
          </a:bodyPr>
          <a:lstStyle/>
          <a:p>
            <a:r>
              <a:rPr lang="nl-NL" sz="5333" b="1" dirty="0">
                <a:solidFill>
                  <a:schemeClr val="bg1"/>
                </a:solidFill>
                <a:latin typeface="Comfortaa"/>
                <a:cs typeface="Comfortaa"/>
              </a:rPr>
              <a:t>Techniek</a:t>
            </a:r>
          </a:p>
        </p:txBody>
      </p:sp>
      <p:pic>
        <p:nvPicPr>
          <p:cNvPr id="22" name="Afbeelding 21" descr="techniekWit.png"/>
          <p:cNvPicPr>
            <a:picLocks noChangeAspect="1"/>
          </p:cNvPicPr>
          <p:nvPr/>
        </p:nvPicPr>
        <p:blipFill>
          <a:blip r:embed="rId9"/>
          <a:stretch>
            <a:fillRect/>
          </a:stretch>
        </p:blipFill>
        <p:spPr>
          <a:xfrm>
            <a:off x="753986" y="583699"/>
            <a:ext cx="1160348" cy="1669812"/>
          </a:xfrm>
          <a:prstGeom prst="rect">
            <a:avLst/>
          </a:prstGeom>
        </p:spPr>
      </p:pic>
    </p:spTree>
    <p:extLst>
      <p:ext uri="{BB962C8B-B14F-4D97-AF65-F5344CB8AC3E}">
        <p14:creationId xmlns:p14="http://schemas.microsoft.com/office/powerpoint/2010/main" val="17381213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fotoOpMaat.jpg"/>
          <p:cNvPicPr>
            <a:picLocks noChangeAspect="1"/>
          </p:cNvPicPr>
          <p:nvPr/>
        </p:nvPicPr>
        <p:blipFill>
          <a:blip r:embed="rId2"/>
          <a:stretch>
            <a:fillRect/>
          </a:stretch>
        </p:blipFill>
        <p:spPr>
          <a:xfrm>
            <a:off x="0" y="1"/>
            <a:ext cx="12192000" cy="5895233"/>
          </a:xfrm>
          <a:prstGeom prst="rect">
            <a:avLst/>
          </a:prstGeom>
        </p:spPr>
      </p:pic>
      <p:pic>
        <p:nvPicPr>
          <p:cNvPr id="19" name="Afbeelding 18"/>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25399"/>
            <a:ext cx="6211432" cy="5920633"/>
          </a:xfrm>
          <a:prstGeom prst="rect">
            <a:avLst/>
          </a:prstGeom>
        </p:spPr>
      </p:pic>
      <p:pic>
        <p:nvPicPr>
          <p:cNvPr id="20" name="Afbeelding 19" descr="techniekLoseOnderdelen80%.png"/>
          <p:cNvPicPr>
            <a:picLocks noChangeAspect="1"/>
          </p:cNvPicPr>
          <p:nvPr/>
        </p:nvPicPr>
        <p:blipFill>
          <a:blip r:embed="rId5"/>
          <a:stretch>
            <a:fillRect/>
          </a:stretch>
        </p:blipFill>
        <p:spPr>
          <a:xfrm>
            <a:off x="6197600" y="3327399"/>
            <a:ext cx="4151768" cy="1965301"/>
          </a:xfrm>
          <a:prstGeom prst="rect">
            <a:avLst/>
          </a:prstGeom>
        </p:spPr>
      </p:pic>
      <p:pic>
        <p:nvPicPr>
          <p:cNvPr id="21" name="Afbeelding 20" descr="Logo80%Techniek.png"/>
          <p:cNvPicPr>
            <a:picLocks noChangeAspect="1"/>
          </p:cNvPicPr>
          <p:nvPr/>
        </p:nvPicPr>
        <p:blipFill>
          <a:blip r:embed="rId6"/>
          <a:stretch>
            <a:fillRect/>
          </a:stretch>
        </p:blipFill>
        <p:spPr>
          <a:xfrm>
            <a:off x="9434968" y="482601"/>
            <a:ext cx="2336800" cy="1106159"/>
          </a:xfrm>
          <a:prstGeom prst="rect">
            <a:avLst/>
          </a:prstGeom>
        </p:spPr>
      </p:pic>
      <p:sp>
        <p:nvSpPr>
          <p:cNvPr id="10" name="Tekstvak 9"/>
          <p:cNvSpPr txBox="1"/>
          <p:nvPr/>
        </p:nvSpPr>
        <p:spPr>
          <a:xfrm>
            <a:off x="1914334" y="1905001"/>
            <a:ext cx="3122971" cy="913007"/>
          </a:xfrm>
          <a:prstGeom prst="rect">
            <a:avLst/>
          </a:prstGeom>
          <a:noFill/>
        </p:spPr>
        <p:txBody>
          <a:bodyPr wrap="none" rtlCol="0">
            <a:spAutoFit/>
          </a:bodyPr>
          <a:lstStyle/>
          <a:p>
            <a:r>
              <a:rPr lang="nl-NL" sz="5333" dirty="0" err="1">
                <a:solidFill>
                  <a:schemeClr val="bg1"/>
                </a:solidFill>
                <a:latin typeface="Comfortaa"/>
                <a:cs typeface="Comfortaa"/>
              </a:rPr>
              <a:t>Sequencer</a:t>
            </a:r>
            <a:endParaRPr lang="nl-NL" sz="5333" b="1" dirty="0">
              <a:solidFill>
                <a:schemeClr val="bg1"/>
              </a:solidFill>
              <a:latin typeface="Comfortaa"/>
              <a:cs typeface="Comfortaa"/>
            </a:endParaRPr>
          </a:p>
        </p:txBody>
      </p:sp>
      <p:pic>
        <p:nvPicPr>
          <p:cNvPr id="17" name="Afbeelding 16" descr="FooterTechniek.png"/>
          <p:cNvPicPr>
            <a:picLocks noChangeAspect="1"/>
          </p:cNvPicPr>
          <p:nvPr/>
        </p:nvPicPr>
        <p:blipFill>
          <a:blip r:embed="rId7"/>
          <a:stretch>
            <a:fillRect/>
          </a:stretch>
        </p:blipFill>
        <p:spPr>
          <a:xfrm>
            <a:off x="0" y="6056405"/>
            <a:ext cx="12192000" cy="639519"/>
          </a:xfrm>
          <a:prstGeom prst="rect">
            <a:avLst/>
          </a:prstGeom>
        </p:spPr>
      </p:pic>
      <p:pic>
        <p:nvPicPr>
          <p:cNvPr id="22" name="Afbeelding 21" descr="techniekWit.png"/>
          <p:cNvPicPr>
            <a:picLocks noChangeAspect="1"/>
          </p:cNvPicPr>
          <p:nvPr/>
        </p:nvPicPr>
        <p:blipFill>
          <a:blip r:embed="rId8"/>
          <a:stretch>
            <a:fillRect/>
          </a:stretch>
        </p:blipFill>
        <p:spPr>
          <a:xfrm>
            <a:off x="753986" y="583699"/>
            <a:ext cx="1160348" cy="1669812"/>
          </a:xfrm>
          <a:prstGeom prst="rect">
            <a:avLst/>
          </a:prstGeom>
        </p:spPr>
      </p:pic>
      <p:sp>
        <p:nvSpPr>
          <p:cNvPr id="2" name="TextBox 1">
            <a:extLst>
              <a:ext uri="{FF2B5EF4-FFF2-40B4-BE49-F238E27FC236}">
                <a16:creationId xmlns:a16="http://schemas.microsoft.com/office/drawing/2014/main" id="{1922155F-E1FB-3196-2895-9103DA97996D}"/>
              </a:ext>
            </a:extLst>
          </p:cNvPr>
          <p:cNvSpPr txBox="1"/>
          <p:nvPr/>
        </p:nvSpPr>
        <p:spPr>
          <a:xfrm>
            <a:off x="1928898" y="677996"/>
            <a:ext cx="2313454" cy="995209"/>
          </a:xfrm>
          <a:prstGeom prst="rect">
            <a:avLst/>
          </a:prstGeom>
          <a:noFill/>
        </p:spPr>
        <p:txBody>
          <a:bodyPr wrap="none" rtlCol="0">
            <a:spAutoFit/>
          </a:bodyPr>
          <a:lstStyle/>
          <a:p>
            <a:r>
              <a:rPr lang="nl-NL" sz="5867" b="1" dirty="0">
                <a:solidFill>
                  <a:schemeClr val="bg1"/>
                </a:solidFill>
                <a:latin typeface="Comfortaa"/>
                <a:cs typeface="Comfortaa"/>
              </a:rPr>
              <a:t>Les 7.4</a:t>
            </a:r>
            <a:endParaRPr lang="en-NL" sz="2400" b="1" dirty="0"/>
          </a:p>
        </p:txBody>
      </p:sp>
    </p:spTree>
    <p:extLst>
      <p:ext uri="{BB962C8B-B14F-4D97-AF65-F5344CB8AC3E}">
        <p14:creationId xmlns:p14="http://schemas.microsoft.com/office/powerpoint/2010/main" val="3513309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2" name="Tekstvak 9">
            <a:extLst>
              <a:ext uri="{FF2B5EF4-FFF2-40B4-BE49-F238E27FC236}">
                <a16:creationId xmlns:a16="http://schemas.microsoft.com/office/drawing/2014/main" id="{B7F15F57-0094-89D1-49BA-06B3C334DA6F}"/>
              </a:ext>
            </a:extLst>
          </p:cNvPr>
          <p:cNvSpPr txBox="1"/>
          <p:nvPr/>
        </p:nvSpPr>
        <p:spPr>
          <a:xfrm>
            <a:off x="2028867" y="1079898"/>
            <a:ext cx="7219867" cy="5884881"/>
          </a:xfrm>
          <a:prstGeom prst="rect">
            <a:avLst/>
          </a:prstGeom>
          <a:noFill/>
        </p:spPr>
        <p:txBody>
          <a:bodyPr wrap="square" rtlCol="0">
            <a:spAutoFit/>
          </a:bodyPr>
          <a:lstStyle/>
          <a:p>
            <a:endParaRPr lang="nl-NL" sz="2400" baseline="30000">
              <a:solidFill>
                <a:srgbClr val="FFFFFF"/>
              </a:solidFill>
              <a:latin typeface="Montserrat" pitchFamily="2" charset="77"/>
              <a:cs typeface="Montserrat Regular"/>
            </a:endParaRPr>
          </a:p>
          <a:p>
            <a:endParaRPr lang="nl-NL" sz="3733" b="1" baseline="30000">
              <a:solidFill>
                <a:srgbClr val="FFFFFF"/>
              </a:solidFill>
              <a:latin typeface="Montserrat" pitchFamily="2" charset="77"/>
              <a:cs typeface="Montserrat Regular"/>
            </a:endParaRPr>
          </a:p>
          <a:p>
            <a:endParaRPr lang="nl-NL" sz="3733" b="1" baseline="30000">
              <a:solidFill>
                <a:srgbClr val="FFFFFF"/>
              </a:solidFill>
              <a:latin typeface="Montserrat" pitchFamily="2" charset="77"/>
              <a:cs typeface="Montserrat Regular"/>
            </a:endParaRPr>
          </a:p>
          <a:p>
            <a:r>
              <a:rPr lang="nl-NL" sz="2400" b="1">
                <a:solidFill>
                  <a:schemeClr val="bg1"/>
                </a:solidFill>
                <a:latin typeface="Montserrat" pitchFamily="2" charset="77"/>
              </a:rPr>
              <a:t>inleiding</a:t>
            </a:r>
          </a:p>
          <a:p>
            <a:pPr algn="l" rtl="0">
              <a:spcBef>
                <a:spcPts val="0"/>
              </a:spcBef>
              <a:spcAft>
                <a:spcPts val="0"/>
              </a:spcAft>
            </a:pPr>
            <a:r>
              <a:rPr lang="nl-NL" sz="2200" b="0" i="0" u="none" strike="noStrike">
                <a:solidFill>
                  <a:schemeClr val="bg1"/>
                </a:solidFill>
                <a:effectLst/>
                <a:latin typeface="Montserrat" pitchFamily="2" charset="77"/>
              </a:rPr>
              <a:t>Maak een eigen melodie en programmeer die in een sequencer. Maak samen met de klas muziek. </a:t>
            </a:r>
          </a:p>
          <a:p>
            <a:br>
              <a:rPr lang="nl-NL" sz="2400"/>
            </a:br>
            <a:br>
              <a:rPr lang="nl-NL" sz="2400"/>
            </a:br>
            <a:br>
              <a:rPr lang="nl-NL" sz="2400"/>
            </a:br>
            <a:br>
              <a:rPr lang="nl-NL" sz="2400"/>
            </a:br>
            <a:br>
              <a:rPr lang="nl-NL" sz="2133">
                <a:solidFill>
                  <a:srgbClr val="000000"/>
                </a:solidFill>
              </a:rPr>
            </a:br>
            <a:br>
              <a:rPr lang="nl-NL" sz="2133">
                <a:solidFill>
                  <a:srgbClr val="000000"/>
                </a:solidFill>
              </a:rPr>
            </a:br>
            <a:br>
              <a:rPr lang="nl-NL" sz="2133">
                <a:solidFill>
                  <a:schemeClr val="bg1"/>
                </a:solidFill>
                <a:latin typeface="Montserrat" pitchFamily="2" charset="77"/>
              </a:rPr>
            </a:br>
            <a:br>
              <a:rPr lang="nl-NL" sz="2133">
                <a:solidFill>
                  <a:schemeClr val="bg1"/>
                </a:solidFill>
                <a:latin typeface="Montserrat" pitchFamily="2" charset="77"/>
              </a:rPr>
            </a:br>
            <a:br>
              <a:rPr lang="nl-NL" sz="2133">
                <a:solidFill>
                  <a:schemeClr val="bg1"/>
                </a:solidFill>
                <a:latin typeface="Montserrat" pitchFamily="2" charset="77"/>
              </a:rPr>
            </a:br>
            <a:br>
              <a:rPr lang="nl-NL" sz="2400"/>
            </a:br>
            <a:endParaRPr lang="nl-NL" sz="2400" baseline="30000">
              <a:solidFill>
                <a:srgbClr val="FFFFFF"/>
              </a:solidFill>
              <a:latin typeface="Montserrat Regular"/>
              <a:cs typeface="Montserrat Regular"/>
            </a:endParaRPr>
          </a:p>
        </p:txBody>
      </p:sp>
      <p:sp>
        <p:nvSpPr>
          <p:cNvPr id="3" name="Tekstvak 1">
            <a:extLst>
              <a:ext uri="{FF2B5EF4-FFF2-40B4-BE49-F238E27FC236}">
                <a16:creationId xmlns:a16="http://schemas.microsoft.com/office/drawing/2014/main" id="{79D0D2E9-CB61-6C30-C8BF-FCD51908B7DA}"/>
              </a:ext>
            </a:extLst>
          </p:cNvPr>
          <p:cNvSpPr txBox="1"/>
          <p:nvPr/>
        </p:nvSpPr>
        <p:spPr>
          <a:xfrm>
            <a:off x="2044486" y="958465"/>
            <a:ext cx="6770902" cy="954107"/>
          </a:xfrm>
          <a:prstGeom prst="rect">
            <a:avLst/>
          </a:prstGeom>
          <a:noFill/>
        </p:spPr>
        <p:txBody>
          <a:bodyPr wrap="square" rtlCol="0">
            <a:spAutoFit/>
          </a:bodyPr>
          <a:lstStyle/>
          <a:p>
            <a:r>
              <a:rPr lang="nl-NL" sz="4800" b="1" baseline="30000" dirty="0" err="1">
                <a:solidFill>
                  <a:srgbClr val="FFFFFF"/>
                </a:solidFill>
                <a:latin typeface="Montserrat" pitchFamily="2" charset="77"/>
                <a:cs typeface="Montserrat Regular"/>
              </a:rPr>
              <a:t>Sequencer</a:t>
            </a:r>
            <a:endParaRPr lang="nl-NL" sz="4800" b="1" baseline="30000" dirty="0">
              <a:solidFill>
                <a:srgbClr val="FFFFFF"/>
              </a:solidFill>
              <a:latin typeface="Montserrat" pitchFamily="2" charset="77"/>
              <a:cs typeface="Montserrat Regular"/>
            </a:endParaRPr>
          </a:p>
          <a:p>
            <a:endParaRPr lang="nl-NL" sz="2400" dirty="0"/>
          </a:p>
        </p:txBody>
      </p:sp>
    </p:spTree>
    <p:extLst>
      <p:ext uri="{BB962C8B-B14F-4D97-AF65-F5344CB8AC3E}">
        <p14:creationId xmlns:p14="http://schemas.microsoft.com/office/powerpoint/2010/main" val="49630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0" y="0"/>
            <a:ext cx="6705600" cy="6858000"/>
          </a:xfrm>
          <a:prstGeom prst="rect">
            <a:avLst/>
          </a:prstGeom>
          <a:gradFill flip="none" rotWithShape="1">
            <a:gsLst>
              <a:gs pos="0">
                <a:srgbClr val="9AA003"/>
              </a:gs>
              <a:gs pos="46000">
                <a:srgbClr val="FFFFFF"/>
              </a:gs>
            </a:gsLst>
            <a:lin ang="22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pic>
        <p:nvPicPr>
          <p:cNvPr id="23" name="Afbeelding 22" descr="techniekLoseOnderdelen80%.png"/>
          <p:cNvPicPr>
            <a:picLocks noChangeAspect="1"/>
          </p:cNvPicPr>
          <p:nvPr/>
        </p:nvPicPr>
        <p:blipFill>
          <a:blip r:embed="rId3">
            <a:alphaModFix amt="10000"/>
          </a:blip>
          <a:stretch>
            <a:fillRect/>
          </a:stretch>
        </p:blipFill>
        <p:spPr>
          <a:xfrm>
            <a:off x="6197600" y="3327399"/>
            <a:ext cx="4151768" cy="1965301"/>
          </a:xfrm>
          <a:prstGeom prst="rect">
            <a:avLst/>
          </a:prstGeom>
        </p:spPr>
      </p:pic>
      <p:pic>
        <p:nvPicPr>
          <p:cNvPr id="24" name="Afbeelding 23" descr="Logo80%Techniek.png"/>
          <p:cNvPicPr>
            <a:picLocks noChangeAspect="1"/>
          </p:cNvPicPr>
          <p:nvPr/>
        </p:nvPicPr>
        <p:blipFill>
          <a:blip r:embed="rId4">
            <a:alphaModFix amt="10000"/>
          </a:blip>
          <a:stretch>
            <a:fillRect/>
          </a:stretch>
        </p:blipFill>
        <p:spPr>
          <a:xfrm>
            <a:off x="9434968" y="482601"/>
            <a:ext cx="2336800" cy="1106159"/>
          </a:xfrm>
          <a:prstGeom prst="rect">
            <a:avLst/>
          </a:prstGeom>
        </p:spPr>
      </p:pic>
      <p:pic>
        <p:nvPicPr>
          <p:cNvPr id="22" name="Afbeelding 21" descr="FooterTechniek.png"/>
          <p:cNvPicPr>
            <a:picLocks noChangeAspect="1"/>
          </p:cNvPicPr>
          <p:nvPr/>
        </p:nvPicPr>
        <p:blipFill>
          <a:blip r:embed="rId5"/>
          <a:stretch>
            <a:fillRect/>
          </a:stretch>
        </p:blipFill>
        <p:spPr>
          <a:xfrm>
            <a:off x="0" y="6056405"/>
            <a:ext cx="12192000" cy="639519"/>
          </a:xfrm>
          <a:prstGeom prst="rect">
            <a:avLst/>
          </a:prstGeom>
        </p:spPr>
      </p:pic>
      <p:pic>
        <p:nvPicPr>
          <p:cNvPr id="25" name="Afbeelding 24" descr="techniekWit.png"/>
          <p:cNvPicPr>
            <a:picLocks noChangeAspect="1"/>
          </p:cNvPicPr>
          <p:nvPr/>
        </p:nvPicPr>
        <p:blipFill>
          <a:blip r:embed="rId6">
            <a:alphaModFix amt="59000"/>
          </a:blip>
          <a:stretch>
            <a:fillRect/>
          </a:stretch>
        </p:blipFill>
        <p:spPr>
          <a:xfrm>
            <a:off x="753986" y="583699"/>
            <a:ext cx="1160348" cy="1669812"/>
          </a:xfrm>
          <a:prstGeom prst="rect">
            <a:avLst/>
          </a:prstGeom>
        </p:spPr>
      </p:pic>
      <p:sp>
        <p:nvSpPr>
          <p:cNvPr id="2" name="Tekstvak 7">
            <a:extLst>
              <a:ext uri="{FF2B5EF4-FFF2-40B4-BE49-F238E27FC236}">
                <a16:creationId xmlns:a16="http://schemas.microsoft.com/office/drawing/2014/main" id="{3E982AD6-ED18-0F0D-159A-35F9AEE06973}"/>
              </a:ext>
            </a:extLst>
          </p:cNvPr>
          <p:cNvSpPr txBox="1"/>
          <p:nvPr/>
        </p:nvSpPr>
        <p:spPr>
          <a:xfrm>
            <a:off x="1930400" y="697776"/>
            <a:ext cx="6807200" cy="666786"/>
          </a:xfrm>
          <a:prstGeom prst="rect">
            <a:avLst/>
          </a:prstGeom>
          <a:noFill/>
        </p:spPr>
        <p:txBody>
          <a:bodyPr wrap="square" rtlCol="0">
            <a:spAutoFit/>
          </a:bodyPr>
          <a:lstStyle/>
          <a:p>
            <a:r>
              <a:rPr lang="nl-NL" sz="3733" b="1" dirty="0">
                <a:solidFill>
                  <a:srgbClr val="9AA003"/>
                </a:solidFill>
                <a:latin typeface="Montserrat Regular"/>
                <a:cs typeface="Montserrat Regular"/>
              </a:rPr>
              <a:t>les 7.4</a:t>
            </a:r>
          </a:p>
        </p:txBody>
      </p:sp>
      <p:sp>
        <p:nvSpPr>
          <p:cNvPr id="4" name="Tekstvak 8">
            <a:extLst>
              <a:ext uri="{FF2B5EF4-FFF2-40B4-BE49-F238E27FC236}">
                <a16:creationId xmlns:a16="http://schemas.microsoft.com/office/drawing/2014/main" id="{24054DC4-1A1D-E819-BA9B-4FC98A5E6F21}"/>
              </a:ext>
            </a:extLst>
          </p:cNvPr>
          <p:cNvSpPr txBox="1"/>
          <p:nvPr/>
        </p:nvSpPr>
        <p:spPr>
          <a:xfrm>
            <a:off x="1930400" y="1439324"/>
            <a:ext cx="8678101" cy="5467715"/>
          </a:xfrm>
          <a:prstGeom prst="rect">
            <a:avLst/>
          </a:prstGeom>
          <a:noFill/>
        </p:spPr>
        <p:txBody>
          <a:bodyPr wrap="square" rtlCol="0">
            <a:spAutoFit/>
          </a:bodyPr>
          <a:lstStyle/>
          <a:p>
            <a:r>
              <a:rPr lang="nl-NL" sz="3200" b="1" dirty="0">
                <a:solidFill>
                  <a:schemeClr val="tx1">
                    <a:lumMod val="50000"/>
                    <a:lumOff val="50000"/>
                  </a:schemeClr>
                </a:solidFill>
                <a:latin typeface="Montserrat" pitchFamily="2" charset="77"/>
                <a:cs typeface="Montserrat Regular"/>
              </a:rPr>
              <a:t>Benodigdheden</a:t>
            </a:r>
          </a:p>
          <a:p>
            <a:endParaRPr lang="nl-NL" sz="1600" b="1" dirty="0">
              <a:solidFill>
                <a:schemeClr val="tx1">
                  <a:lumMod val="50000"/>
                  <a:lumOff val="50000"/>
                </a:schemeClr>
              </a:solidFill>
              <a:latin typeface="Montserrat" pitchFamily="2" charset="77"/>
              <a:cs typeface="Montserrat Regular"/>
            </a:endParaRPr>
          </a:p>
          <a:p>
            <a:r>
              <a:rPr lang="nl-NL" sz="2400" dirty="0">
                <a:solidFill>
                  <a:schemeClr val="tx1">
                    <a:lumMod val="50000"/>
                    <a:lumOff val="50000"/>
                  </a:schemeClr>
                </a:solidFill>
                <a:latin typeface="Montserrat" pitchFamily="2" charset="77"/>
                <a:cs typeface="Montserrat Regular"/>
              </a:rPr>
              <a:t>Vooraf materiaal verzamelen</a:t>
            </a:r>
          </a:p>
          <a:p>
            <a:endParaRPr lang="nl-NL" sz="2133" dirty="0">
              <a:solidFill>
                <a:schemeClr val="tx1">
                  <a:lumMod val="50000"/>
                  <a:lumOff val="50000"/>
                </a:schemeClr>
              </a:solidFill>
              <a:latin typeface="Montserrat" pitchFamily="2" charset="77"/>
              <a:cs typeface="Montserrat Regular"/>
            </a:endParaRPr>
          </a:p>
          <a:p>
            <a:endParaRPr lang="nl-NL" sz="2133" dirty="0">
              <a:solidFill>
                <a:schemeClr val="tx1">
                  <a:lumMod val="50000"/>
                  <a:lumOff val="50000"/>
                </a:schemeClr>
              </a:solidFill>
              <a:latin typeface="Montserrat" pitchFamily="2" charset="77"/>
              <a:cs typeface="Montserrat Regular"/>
            </a:endParaRPr>
          </a:p>
          <a:p>
            <a:pPr marL="380990" indent="-380990" fontAlgn="base">
              <a:buFont typeface="Arial" panose="020B0604020202020204" pitchFamily="34" charset="0"/>
              <a:buChar char="•"/>
            </a:pPr>
            <a:r>
              <a:rPr lang="nl-NL" sz="2133" dirty="0" err="1">
                <a:solidFill>
                  <a:schemeClr val="tx1">
                    <a:lumMod val="50000"/>
                    <a:lumOff val="50000"/>
                  </a:schemeClr>
                </a:solidFill>
                <a:latin typeface="Montserrat" pitchFamily="2" charset="77"/>
              </a:rPr>
              <a:t>Digibord</a:t>
            </a:r>
            <a:endParaRPr lang="nl-NL" sz="2133" dirty="0">
              <a:solidFill>
                <a:schemeClr val="tx1">
                  <a:lumMod val="50000"/>
                  <a:lumOff val="50000"/>
                </a:schemeClr>
              </a:solidFill>
              <a:latin typeface="Montserrat" pitchFamily="2" charset="77"/>
            </a:endParaRPr>
          </a:p>
          <a:p>
            <a:pPr marL="380990" indent="-380990" fontAlgn="base">
              <a:buFont typeface="Arial" panose="020B0604020202020204" pitchFamily="34" charset="0"/>
              <a:buChar char="•"/>
            </a:pPr>
            <a:endParaRPr lang="nl-NL" sz="2133" dirty="0">
              <a:solidFill>
                <a:schemeClr val="tx1">
                  <a:lumMod val="50000"/>
                  <a:lumOff val="50000"/>
                </a:schemeClr>
              </a:solidFill>
              <a:latin typeface="Montserrat" pitchFamily="2" charset="77"/>
            </a:endParaRPr>
          </a:p>
          <a:p>
            <a:pPr marL="380990" indent="-380990" fontAlgn="base">
              <a:buFont typeface="Arial" panose="020B0604020202020204" pitchFamily="34" charset="0"/>
              <a:buChar char="•"/>
            </a:pPr>
            <a:r>
              <a:rPr lang="nl-NL" sz="2133" dirty="0">
                <a:solidFill>
                  <a:schemeClr val="tx1">
                    <a:lumMod val="50000"/>
                    <a:lumOff val="50000"/>
                  </a:schemeClr>
                </a:solidFill>
                <a:latin typeface="Montserrat" pitchFamily="2" charset="77"/>
              </a:rPr>
              <a:t>Per leerling of duo: een laptop</a:t>
            </a:r>
          </a:p>
          <a:p>
            <a:pPr marL="380990" indent="-380990" fontAlgn="base">
              <a:buFont typeface="Arial" panose="020B0604020202020204" pitchFamily="34" charset="0"/>
              <a:buChar char="•"/>
            </a:pPr>
            <a:endParaRPr lang="nl-NL" sz="2133" dirty="0">
              <a:solidFill>
                <a:schemeClr val="tx1">
                  <a:lumMod val="50000"/>
                  <a:lumOff val="50000"/>
                </a:schemeClr>
              </a:solidFill>
              <a:latin typeface="Montserrat" pitchFamily="2" charset="77"/>
            </a:endParaRPr>
          </a:p>
          <a:p>
            <a:pPr marL="380990" indent="-380990" fontAlgn="base">
              <a:buFont typeface="Arial" panose="020B0604020202020204" pitchFamily="34" charset="0"/>
              <a:buChar char="•"/>
            </a:pPr>
            <a:r>
              <a:rPr lang="nl-NL" sz="2133" dirty="0">
                <a:solidFill>
                  <a:schemeClr val="tx1">
                    <a:lumMod val="50000"/>
                    <a:lumOff val="50000"/>
                  </a:schemeClr>
                </a:solidFill>
                <a:latin typeface="Montserrat" pitchFamily="2" charset="77"/>
              </a:rPr>
              <a:t>Per leerling: koptelefoon of oortjes en eventueel een splitter</a:t>
            </a:r>
          </a:p>
          <a:p>
            <a:br>
              <a:rPr lang="nl-NL" sz="1600" dirty="0">
                <a:solidFill>
                  <a:schemeClr val="tx1">
                    <a:lumMod val="50000"/>
                    <a:lumOff val="50000"/>
                  </a:schemeClr>
                </a:solidFill>
              </a:rPr>
            </a:br>
            <a:br>
              <a:rPr lang="nl-NL" sz="1600" dirty="0">
                <a:solidFill>
                  <a:schemeClr val="tx1">
                    <a:lumMod val="50000"/>
                    <a:lumOff val="50000"/>
                  </a:schemeClr>
                </a:solidFill>
              </a:rPr>
            </a:br>
            <a:br>
              <a:rPr lang="nl-NL" sz="1600" dirty="0">
                <a:solidFill>
                  <a:srgbClr val="000000"/>
                </a:solidFill>
              </a:rPr>
            </a:br>
            <a:br>
              <a:rPr lang="nl-NL" sz="1600" dirty="0">
                <a:solidFill>
                  <a:schemeClr val="bg1">
                    <a:lumMod val="65000"/>
                  </a:schemeClr>
                </a:solidFill>
                <a:latin typeface="Montserrat" pitchFamily="2" charset="77"/>
              </a:rPr>
            </a:br>
            <a:br>
              <a:rPr lang="nl-NL" sz="1600" dirty="0">
                <a:solidFill>
                  <a:schemeClr val="bg1">
                    <a:lumMod val="65000"/>
                  </a:schemeClr>
                </a:solidFill>
                <a:latin typeface="Montserrat" pitchFamily="2" charset="77"/>
              </a:rPr>
            </a:br>
            <a:endParaRPr lang="nl-NL" sz="1600" dirty="0">
              <a:solidFill>
                <a:schemeClr val="bg1">
                  <a:lumMod val="65000"/>
                </a:schemeClr>
              </a:solidFill>
              <a:latin typeface="Montserrat" pitchFamily="2" charset="77"/>
              <a:cs typeface="Montserrat Regular"/>
            </a:endParaRPr>
          </a:p>
          <a:p>
            <a:endParaRPr lang="nl-NL" sz="1600" dirty="0">
              <a:solidFill>
                <a:schemeClr val="tx1">
                  <a:lumMod val="50000"/>
                  <a:lumOff val="50000"/>
                </a:schemeClr>
              </a:solidFill>
              <a:latin typeface="Montserrat" pitchFamily="2" charset="77"/>
              <a:cs typeface="Montserrat Regular"/>
            </a:endParaRPr>
          </a:p>
          <a:p>
            <a:endParaRPr lang="nl-NL" sz="1600" dirty="0">
              <a:solidFill>
                <a:schemeClr val="tx1">
                  <a:lumMod val="50000"/>
                  <a:lumOff val="50000"/>
                </a:schemeClr>
              </a:solidFill>
              <a:latin typeface="Montserrat Regular"/>
              <a:cs typeface="Montserrat Regular"/>
            </a:endParaRPr>
          </a:p>
        </p:txBody>
      </p:sp>
    </p:spTree>
    <p:extLst>
      <p:ext uri="{BB962C8B-B14F-4D97-AF65-F5344CB8AC3E}">
        <p14:creationId xmlns:p14="http://schemas.microsoft.com/office/powerpoint/2010/main" val="519630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52218" y="642200"/>
            <a:ext cx="7382750" cy="2298130"/>
          </a:xfrm>
          <a:prstGeom prst="rect">
            <a:avLst/>
          </a:prstGeom>
          <a:noFill/>
        </p:spPr>
        <p:txBody>
          <a:bodyPr wrap="square" rtlCol="0">
            <a:spAutoFit/>
          </a:bodyPr>
          <a:lstStyle/>
          <a:p>
            <a:r>
              <a:rPr lang="nl-NL" sz="4800" b="1" baseline="30000" dirty="0" err="1">
                <a:solidFill>
                  <a:srgbClr val="FFFFFF"/>
                </a:solidFill>
                <a:latin typeface="Montserrat" pitchFamily="2" charset="77"/>
                <a:cs typeface="Montserrat Regular"/>
              </a:rPr>
              <a:t>Sequence</a:t>
            </a:r>
            <a:r>
              <a:rPr lang="nl-NL" sz="4800" b="1" baseline="30000" dirty="0">
                <a:solidFill>
                  <a:srgbClr val="FFFFFF"/>
                </a:solidFill>
                <a:latin typeface="Montserrat" pitchFamily="2" charset="77"/>
                <a:cs typeface="Montserrat Regular"/>
              </a:rPr>
              <a:t> programma</a:t>
            </a:r>
          </a:p>
          <a:p>
            <a:r>
              <a:rPr lang="nl-NL" sz="4267" baseline="30000" dirty="0">
                <a:solidFill>
                  <a:srgbClr val="FFFFFF"/>
                </a:solidFill>
                <a:latin typeface="Montserrat" pitchFamily="2" charset="77"/>
                <a:cs typeface="Montserrat Regular"/>
              </a:rPr>
              <a:t>(5 minuten)</a:t>
            </a:r>
          </a:p>
          <a:p>
            <a:r>
              <a:rPr lang="nl-NL" sz="4267" baseline="30000" dirty="0">
                <a:solidFill>
                  <a:srgbClr val="FFFFFF"/>
                </a:solidFill>
                <a:latin typeface="Montserrat" pitchFamily="2" charset="77"/>
                <a:cs typeface="Montserrat Regular"/>
              </a:rPr>
              <a:t>Bekijk deze video van Martin </a:t>
            </a:r>
            <a:r>
              <a:rPr lang="nl-NL" sz="4267" baseline="30000" dirty="0" err="1">
                <a:solidFill>
                  <a:srgbClr val="FFFFFF"/>
                </a:solidFill>
                <a:latin typeface="Montserrat" pitchFamily="2" charset="77"/>
                <a:cs typeface="Montserrat Regular"/>
              </a:rPr>
              <a:t>Garrix</a:t>
            </a:r>
            <a:endParaRPr lang="nl-NL" sz="4267" baseline="30000" dirty="0">
              <a:solidFill>
                <a:srgbClr val="FFFFFF"/>
              </a:solidFill>
              <a:latin typeface="Montserrat" pitchFamily="2" charset="77"/>
              <a:cs typeface="Montserrat Regular"/>
            </a:endParaRP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D870AF17-1D95-270D-F881-B7E42BD3291C}"/>
              </a:ext>
            </a:extLst>
          </p:cNvPr>
          <p:cNvSpPr txBox="1"/>
          <p:nvPr/>
        </p:nvSpPr>
        <p:spPr>
          <a:xfrm>
            <a:off x="2052219" y="1859339"/>
            <a:ext cx="9719550" cy="4093428"/>
          </a:xfrm>
          <a:prstGeom prst="rect">
            <a:avLst/>
          </a:prstGeom>
          <a:noFill/>
        </p:spPr>
        <p:txBody>
          <a:bodyPr wrap="square" rtlCol="0">
            <a:spAutoFit/>
          </a:bodyPr>
          <a:lstStyle/>
          <a:p>
            <a:pPr algn="l" rtl="0">
              <a:spcBef>
                <a:spcPts val="0"/>
              </a:spcBef>
              <a:spcAft>
                <a:spcPts val="0"/>
              </a:spcAft>
            </a:pPr>
            <a:endParaRPr lang="nl-NL" sz="2200" b="1">
              <a:solidFill>
                <a:schemeClr val="bg1"/>
              </a:solidFill>
              <a:latin typeface="Montserrat" pitchFamily="2" charset="77"/>
            </a:endParaRPr>
          </a:p>
          <a:p>
            <a:pPr algn="l" rtl="0">
              <a:spcBef>
                <a:spcPts val="0"/>
              </a:spcBef>
              <a:spcAft>
                <a:spcPts val="0"/>
              </a:spcAft>
            </a:pPr>
            <a:r>
              <a:rPr lang="nl-NL" sz="2200" b="0" i="0" u="none" strike="noStrike">
                <a:solidFill>
                  <a:schemeClr val="bg1"/>
                </a:solidFill>
                <a:effectLst/>
                <a:latin typeface="Montserrat" pitchFamily="2" charset="77"/>
              </a:rPr>
              <a:t>Jullie gaan noten en drum geluiden in een volgorde zetten</a:t>
            </a:r>
            <a:br>
              <a:rPr lang="nl-NL" sz="2200" b="0" i="0" u="none" strike="noStrike">
                <a:solidFill>
                  <a:schemeClr val="bg1"/>
                </a:solidFill>
                <a:effectLst/>
                <a:latin typeface="Montserrat" pitchFamily="2" charset="77"/>
              </a:rPr>
            </a:br>
            <a:r>
              <a:rPr lang="nl-NL" sz="2200" b="0" i="0" u="none" strike="noStrike">
                <a:solidFill>
                  <a:schemeClr val="bg1"/>
                </a:solidFill>
                <a:effectLst/>
                <a:latin typeface="Montserrat" pitchFamily="2" charset="77"/>
              </a:rPr>
              <a:t>en zo muziek maken. </a:t>
            </a:r>
          </a:p>
          <a:p>
            <a:pPr marL="342900" indent="-342900" algn="l" rtl="0" fontAlgn="base">
              <a:spcBef>
                <a:spcPts val="0"/>
              </a:spcBef>
              <a:spcAft>
                <a:spcPts val="0"/>
              </a:spcAft>
              <a:buFont typeface="Arial" panose="020B0604020202020204" pitchFamily="34" charset="0"/>
              <a:buChar char="•"/>
            </a:pPr>
            <a:endParaRPr lang="nl-NL" sz="2200" b="0" i="0" u="none" strike="noStrike">
              <a:solidFill>
                <a:schemeClr val="bg1"/>
              </a:solidFill>
              <a:effectLst/>
              <a:latin typeface="Montserrat" pitchFamily="2" charset="77"/>
            </a:endParaRPr>
          </a:p>
          <a:p>
            <a:pPr marL="342900" indent="-342900" algn="l" rtl="0" fontAlgn="base">
              <a:spcBef>
                <a:spcPts val="0"/>
              </a:spcBef>
              <a:spcAft>
                <a:spcPts val="0"/>
              </a:spcAft>
              <a:buFont typeface="Arial" panose="020B0604020202020204" pitchFamily="34" charset="0"/>
              <a:buChar char="•"/>
            </a:pPr>
            <a:r>
              <a:rPr lang="nl-NL" sz="2200" b="0" i="0" u="none" strike="noStrike">
                <a:solidFill>
                  <a:schemeClr val="bg1"/>
                </a:solidFill>
                <a:effectLst/>
                <a:latin typeface="Montserrat" pitchFamily="2" charset="77"/>
              </a:rPr>
              <a:t>Wat hoorde je?</a:t>
            </a:r>
            <a:endParaRPr lang="nl-NL" sz="2200" b="0" i="1" u="none" strike="noStrike">
              <a:solidFill>
                <a:schemeClr val="bg1"/>
              </a:solidFill>
              <a:effectLst/>
              <a:latin typeface="Montserrat" pitchFamily="2" charset="77"/>
            </a:endParaRPr>
          </a:p>
          <a:p>
            <a:pPr marL="342900" indent="-342900" algn="l" rtl="0" fontAlgn="base">
              <a:spcBef>
                <a:spcPts val="0"/>
              </a:spcBef>
              <a:spcAft>
                <a:spcPts val="0"/>
              </a:spcAft>
              <a:buFont typeface="Arial" panose="020B0604020202020204" pitchFamily="34" charset="0"/>
              <a:buChar char="•"/>
            </a:pPr>
            <a:r>
              <a:rPr lang="nl-NL" sz="2200" b="0" i="0" u="none" strike="noStrike">
                <a:solidFill>
                  <a:schemeClr val="bg1"/>
                </a:solidFill>
                <a:effectLst/>
                <a:latin typeface="Montserrat" pitchFamily="2" charset="77"/>
              </a:rPr>
              <a:t>Wat zie je gebeuren? </a:t>
            </a:r>
          </a:p>
          <a:p>
            <a:pPr marL="342900" indent="-342900" algn="l" rtl="0" fontAlgn="base">
              <a:spcBef>
                <a:spcPts val="0"/>
              </a:spcBef>
              <a:spcAft>
                <a:spcPts val="0"/>
              </a:spcAft>
              <a:buFont typeface="Arial" panose="020B0604020202020204" pitchFamily="34" charset="0"/>
              <a:buChar char="•"/>
            </a:pPr>
            <a:r>
              <a:rPr lang="nl-NL" sz="2200" b="0" i="0" u="none" strike="noStrike">
                <a:solidFill>
                  <a:schemeClr val="bg1"/>
                </a:solidFill>
                <a:effectLst/>
                <a:latin typeface="Montserrat" pitchFamily="2" charset="77"/>
              </a:rPr>
              <a:t>Wat doet hij zelf? </a:t>
            </a:r>
          </a:p>
          <a:p>
            <a:pPr marL="342900" indent="-342900" algn="l" rtl="0" fontAlgn="base">
              <a:spcBef>
                <a:spcPts val="0"/>
              </a:spcBef>
              <a:spcAft>
                <a:spcPts val="0"/>
              </a:spcAft>
              <a:buFont typeface="Arial" panose="020B0604020202020204" pitchFamily="34" charset="0"/>
              <a:buChar char="•"/>
            </a:pPr>
            <a:r>
              <a:rPr lang="nl-NL" sz="2200" b="0" i="0" u="none" strike="noStrike">
                <a:solidFill>
                  <a:schemeClr val="bg1"/>
                </a:solidFill>
                <a:effectLst/>
                <a:latin typeface="Montserrat" pitchFamily="2" charset="77"/>
              </a:rPr>
              <a:t>Wat doet de sequencer?</a:t>
            </a:r>
          </a:p>
          <a:p>
            <a:pPr marL="342900" indent="-342900" algn="l" rtl="0" fontAlgn="base">
              <a:spcBef>
                <a:spcPts val="0"/>
              </a:spcBef>
              <a:spcAft>
                <a:spcPts val="0"/>
              </a:spcAft>
              <a:buFont typeface="Arial" panose="020B0604020202020204" pitchFamily="34" charset="0"/>
              <a:buChar char="•"/>
            </a:pPr>
            <a:endParaRPr lang="nl-NL" sz="2200" b="0" i="0" u="none" strike="noStrike">
              <a:solidFill>
                <a:schemeClr val="bg1"/>
              </a:solidFill>
              <a:effectLst/>
              <a:latin typeface="Montserrat" pitchFamily="2" charset="77"/>
            </a:endParaRPr>
          </a:p>
          <a:p>
            <a:pPr marL="342900" indent="-342900" algn="l" rtl="0" fontAlgn="base">
              <a:spcBef>
                <a:spcPts val="0"/>
              </a:spcBef>
              <a:spcAft>
                <a:spcPts val="0"/>
              </a:spcAft>
              <a:buFont typeface="Arial" panose="020B0604020202020204" pitchFamily="34" charset="0"/>
              <a:buChar char="•"/>
            </a:pPr>
            <a:r>
              <a:rPr lang="nl-NL" sz="2200" b="0" i="0" u="none" strike="noStrike">
                <a:solidFill>
                  <a:schemeClr val="bg1"/>
                </a:solidFill>
                <a:effectLst/>
                <a:latin typeface="Montserrat" pitchFamily="2" charset="77"/>
              </a:rPr>
              <a:t>Is dit ‘minder’ echt dan zelf een instrument bespelen? Of alleen anders?</a:t>
            </a:r>
          </a:p>
          <a:p>
            <a:endParaRPr lang="nl-NL"/>
          </a:p>
        </p:txBody>
      </p:sp>
    </p:spTree>
    <p:extLst>
      <p:ext uri="{BB962C8B-B14F-4D97-AF65-F5344CB8AC3E}">
        <p14:creationId xmlns:p14="http://schemas.microsoft.com/office/powerpoint/2010/main" val="40128962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3"/>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4"/>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5"/>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6"/>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52218" y="642200"/>
            <a:ext cx="7382750" cy="2298130"/>
          </a:xfrm>
          <a:prstGeom prst="rect">
            <a:avLst/>
          </a:prstGeom>
          <a:noFill/>
        </p:spPr>
        <p:txBody>
          <a:bodyPr wrap="square" rtlCol="0">
            <a:spAutoFit/>
          </a:bodyPr>
          <a:lstStyle/>
          <a:p>
            <a:r>
              <a:rPr lang="nl-NL" sz="4800" b="1" baseline="30000" dirty="0" err="1">
                <a:solidFill>
                  <a:srgbClr val="FFFFFF"/>
                </a:solidFill>
                <a:latin typeface="Montserrat" pitchFamily="2" charset="77"/>
                <a:cs typeface="Montserrat Regular"/>
              </a:rPr>
              <a:t>Sequencer</a:t>
            </a:r>
            <a:r>
              <a:rPr lang="nl-NL" sz="4800" b="1" baseline="30000" dirty="0">
                <a:solidFill>
                  <a:srgbClr val="FFFFFF"/>
                </a:solidFill>
                <a:latin typeface="Montserrat" pitchFamily="2" charset="77"/>
                <a:cs typeface="Montserrat Regular"/>
              </a:rPr>
              <a:t> </a:t>
            </a:r>
          </a:p>
          <a:p>
            <a:r>
              <a:rPr lang="nl-NL" sz="4267" baseline="30000" dirty="0">
                <a:solidFill>
                  <a:srgbClr val="FFFFFF"/>
                </a:solidFill>
                <a:latin typeface="Montserrat" pitchFamily="2" charset="77"/>
                <a:cs typeface="Montserrat Regular"/>
              </a:rPr>
              <a:t>(10 minuten)</a:t>
            </a:r>
          </a:p>
          <a:p>
            <a:r>
              <a:rPr lang="nl-NL" sz="4267" baseline="30000" dirty="0">
                <a:solidFill>
                  <a:srgbClr val="FFFFFF"/>
                </a:solidFill>
                <a:latin typeface="Montserrat" pitchFamily="2" charset="77"/>
                <a:cs typeface="Montserrat Regular"/>
              </a:rPr>
              <a:t>Ontdek hoe een </a:t>
            </a:r>
            <a:r>
              <a:rPr lang="nl-NL" sz="4267" baseline="30000" dirty="0" err="1">
                <a:solidFill>
                  <a:srgbClr val="FFFFFF"/>
                </a:solidFill>
                <a:latin typeface="Montserrat" pitchFamily="2" charset="77"/>
                <a:cs typeface="Montserrat Regular"/>
              </a:rPr>
              <a:t>sequencer</a:t>
            </a:r>
            <a:r>
              <a:rPr lang="nl-NL" sz="4267" baseline="30000" dirty="0">
                <a:solidFill>
                  <a:srgbClr val="FFFFFF"/>
                </a:solidFill>
                <a:latin typeface="Montserrat" pitchFamily="2" charset="77"/>
                <a:cs typeface="Montserrat Regular"/>
              </a:rPr>
              <a:t> werkt</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D870AF17-1D95-270D-F881-B7E42BD3291C}"/>
              </a:ext>
            </a:extLst>
          </p:cNvPr>
          <p:cNvSpPr txBox="1"/>
          <p:nvPr/>
        </p:nvSpPr>
        <p:spPr>
          <a:xfrm>
            <a:off x="2057451" y="2104073"/>
            <a:ext cx="9719550" cy="3683060"/>
          </a:xfrm>
          <a:prstGeom prst="rect">
            <a:avLst/>
          </a:prstGeom>
          <a:noFill/>
        </p:spPr>
        <p:txBody>
          <a:bodyPr wrap="square" rtlCol="0">
            <a:spAutoFit/>
          </a:bodyPr>
          <a:lstStyle/>
          <a:p>
            <a:pPr marL="457200" indent="-457200" algn="l" rtl="0" fontAlgn="base">
              <a:spcBef>
                <a:spcPts val="1600"/>
              </a:spcBef>
              <a:spcAft>
                <a:spcPts val="0"/>
              </a:spcAft>
              <a:buFont typeface="+mj-lt"/>
              <a:buAutoNum type="arabicPeriod"/>
            </a:pPr>
            <a:r>
              <a:rPr lang="nl-NL" sz="2200" b="0" i="0" u="none" strike="noStrike" dirty="0">
                <a:solidFill>
                  <a:schemeClr val="bg1"/>
                </a:solidFill>
                <a:effectLst/>
                <a:latin typeface="Montserrat" pitchFamily="2" charset="77"/>
              </a:rPr>
              <a:t>Een </a:t>
            </a:r>
            <a:r>
              <a:rPr lang="nl-NL" sz="2200" b="0" i="0" u="none" strike="noStrike" dirty="0" err="1">
                <a:solidFill>
                  <a:schemeClr val="bg1"/>
                </a:solidFill>
                <a:effectLst/>
                <a:latin typeface="Montserrat" pitchFamily="2" charset="77"/>
              </a:rPr>
              <a:t>sequencer</a:t>
            </a:r>
            <a:r>
              <a:rPr lang="nl-NL" sz="2200" b="0" i="0" u="none" strike="noStrike" dirty="0">
                <a:solidFill>
                  <a:schemeClr val="bg1"/>
                </a:solidFill>
                <a:effectLst/>
                <a:latin typeface="Montserrat" pitchFamily="2" charset="77"/>
              </a:rPr>
              <a:t> is een lijstje opdrachten voor je computer, en je zegt: ‘computer, eerst wil ik dat je deze toon speelt, en dan die, en dan die. De computer herhaalt </a:t>
            </a:r>
            <a:r>
              <a:rPr lang="nl-NL" sz="2200" b="0" i="0" u="none" strike="noStrike" dirty="0" err="1">
                <a:solidFill>
                  <a:schemeClr val="bg1"/>
                </a:solidFill>
                <a:effectLst/>
                <a:latin typeface="Montserrat" pitchFamily="2" charset="77"/>
              </a:rPr>
              <a:t>dit.Open</a:t>
            </a:r>
            <a:r>
              <a:rPr lang="nl-NL" sz="2200" b="0" i="0" u="none" strike="noStrike" dirty="0">
                <a:solidFill>
                  <a:schemeClr val="bg1"/>
                </a:solidFill>
                <a:effectLst/>
                <a:latin typeface="Montserrat" pitchFamily="2" charset="77"/>
              </a:rPr>
              <a:t> scratch. In het menu boven staat als derde </a:t>
            </a:r>
            <a:r>
              <a:rPr lang="nl-NL" sz="2200" b="0" i="1" u="none" strike="noStrike" dirty="0">
                <a:solidFill>
                  <a:schemeClr val="bg1"/>
                </a:solidFill>
                <a:effectLst/>
                <a:latin typeface="Montserrat" pitchFamily="2" charset="77"/>
              </a:rPr>
              <a:t>ontdek</a:t>
            </a:r>
            <a:r>
              <a:rPr lang="nl-NL" sz="2200" b="0" i="0" u="none" strike="noStrike" dirty="0">
                <a:solidFill>
                  <a:schemeClr val="bg1"/>
                </a:solidFill>
                <a:effectLst/>
                <a:latin typeface="Montserrat" pitchFamily="2" charset="77"/>
              </a:rPr>
              <a:t>. Druk op </a:t>
            </a:r>
            <a:r>
              <a:rPr lang="nl-NL" sz="2200" b="0" i="1" u="none" strike="noStrike" dirty="0">
                <a:solidFill>
                  <a:schemeClr val="bg1"/>
                </a:solidFill>
                <a:effectLst/>
                <a:latin typeface="Montserrat" pitchFamily="2" charset="77"/>
              </a:rPr>
              <a:t>ontdek. </a:t>
            </a:r>
            <a:r>
              <a:rPr lang="nl-NL" sz="2200" b="0" i="0" u="none" strike="noStrike" dirty="0">
                <a:solidFill>
                  <a:schemeClr val="bg1"/>
                </a:solidFill>
                <a:effectLst/>
                <a:latin typeface="Montserrat" pitchFamily="2" charset="77"/>
              </a:rPr>
              <a:t>Tik nu in het </a:t>
            </a:r>
            <a:r>
              <a:rPr lang="nl-NL" sz="2200" b="0" i="1" u="none" strike="noStrike" dirty="0">
                <a:solidFill>
                  <a:schemeClr val="bg1"/>
                </a:solidFill>
                <a:effectLst/>
                <a:latin typeface="Montserrat" pitchFamily="2" charset="77"/>
              </a:rPr>
              <a:t>zoeken </a:t>
            </a:r>
            <a:r>
              <a:rPr lang="nl-NL" sz="2200" b="0" i="0" u="none" strike="noStrike" dirty="0">
                <a:solidFill>
                  <a:schemeClr val="bg1"/>
                </a:solidFill>
                <a:effectLst/>
                <a:latin typeface="Montserrat" pitchFamily="2" charset="77"/>
              </a:rPr>
              <a:t>menu </a:t>
            </a:r>
            <a:r>
              <a:rPr lang="nl-NL" sz="2200" b="0" i="1" u="none" strike="noStrike" dirty="0">
                <a:solidFill>
                  <a:schemeClr val="bg1"/>
                </a:solidFill>
                <a:effectLst/>
                <a:latin typeface="Montserrat" pitchFamily="2" charset="77"/>
              </a:rPr>
              <a:t>Music maker. </a:t>
            </a:r>
            <a:r>
              <a:rPr lang="nl-NL" sz="2200" b="0" i="0" u="none" strike="noStrike" dirty="0">
                <a:solidFill>
                  <a:schemeClr val="bg1"/>
                </a:solidFill>
                <a:effectLst/>
                <a:latin typeface="Montserrat" pitchFamily="2" charset="77"/>
              </a:rPr>
              <a:t>Kies dan </a:t>
            </a:r>
            <a:r>
              <a:rPr lang="nl-NL" sz="2200" b="0" i="1" u="none" strike="noStrike" dirty="0">
                <a:solidFill>
                  <a:schemeClr val="bg1"/>
                </a:solidFill>
                <a:effectLst/>
                <a:latin typeface="Montserrat" pitchFamily="2" charset="77"/>
              </a:rPr>
              <a:t>Music maker </a:t>
            </a:r>
            <a:r>
              <a:rPr lang="nl-NL" sz="2200" b="0" i="0" u="none" strike="noStrike" dirty="0">
                <a:solidFill>
                  <a:schemeClr val="bg1"/>
                </a:solidFill>
                <a:effectLst/>
                <a:latin typeface="Montserrat" pitchFamily="2" charset="77"/>
              </a:rPr>
              <a:t>van </a:t>
            </a:r>
            <a:r>
              <a:rPr lang="nl-NL" sz="2200" b="0" i="1" u="none" strike="noStrike" dirty="0">
                <a:solidFill>
                  <a:schemeClr val="bg1"/>
                </a:solidFill>
                <a:effectLst/>
                <a:latin typeface="Montserrat" pitchFamily="2" charset="77"/>
              </a:rPr>
              <a:t>Pooky2007</a:t>
            </a:r>
          </a:p>
          <a:p>
            <a:pPr marL="457200" indent="-457200" algn="l" rtl="0" fontAlgn="base">
              <a:spcBef>
                <a:spcPts val="1600"/>
              </a:spcBef>
              <a:spcAft>
                <a:spcPts val="0"/>
              </a:spcAft>
              <a:buFont typeface="+mj-lt"/>
              <a:buAutoNum type="arabicPeriod"/>
            </a:pPr>
            <a:r>
              <a:rPr lang="nl-NL" sz="2200" b="0" i="0" u="none" strike="noStrike" dirty="0">
                <a:solidFill>
                  <a:schemeClr val="bg1"/>
                </a:solidFill>
                <a:effectLst/>
                <a:latin typeface="Montserrat" pitchFamily="2" charset="77"/>
              </a:rPr>
              <a:t>Druk de knop … in. Wat zie je?</a:t>
            </a:r>
          </a:p>
          <a:p>
            <a:pPr marL="4572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Experimenteer een paar minuten. </a:t>
            </a:r>
          </a:p>
          <a:p>
            <a:pPr marL="4572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Maak een tekening en speel deze af. </a:t>
            </a:r>
          </a:p>
          <a:p>
            <a:pPr marL="457200" indent="-457200">
              <a:buFont typeface="+mj-lt"/>
              <a:buAutoNum type="arabicPeriod"/>
            </a:pPr>
            <a:r>
              <a:rPr lang="nl-NL" sz="2200" b="0" i="0" u="none" strike="noStrike" dirty="0">
                <a:solidFill>
                  <a:schemeClr val="bg1"/>
                </a:solidFill>
                <a:effectLst/>
                <a:latin typeface="Montserrat" pitchFamily="2" charset="77"/>
              </a:rPr>
              <a:t>Bekijk deze video, om te begrijpen hoe het programma werkt</a:t>
            </a:r>
            <a:endParaRPr lang="nl-NL" sz="2200" dirty="0">
              <a:solidFill>
                <a:schemeClr val="bg1"/>
              </a:solidFill>
              <a:latin typeface="Montserrat" pitchFamily="2" charset="77"/>
            </a:endParaRPr>
          </a:p>
        </p:txBody>
      </p:sp>
      <p:sp>
        <p:nvSpPr>
          <p:cNvPr id="6" name="Rechthoek 3">
            <a:extLst>
              <a:ext uri="{FF2B5EF4-FFF2-40B4-BE49-F238E27FC236}">
                <a16:creationId xmlns:a16="http://schemas.microsoft.com/office/drawing/2014/main" id="{9BC4B72F-8ED7-F05F-2156-AF92CFD1060B}"/>
              </a:ext>
            </a:extLst>
          </p:cNvPr>
          <p:cNvSpPr/>
          <p:nvPr/>
        </p:nvSpPr>
        <p:spPr>
          <a:xfrm>
            <a:off x="374460" y="3161268"/>
            <a:ext cx="1468171" cy="1669812"/>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extBox 1">
            <a:extLst>
              <a:ext uri="{FF2B5EF4-FFF2-40B4-BE49-F238E27FC236}">
                <a16:creationId xmlns:a16="http://schemas.microsoft.com/office/drawing/2014/main" id="{494684AD-AC7E-D510-7AE8-9318E60B751D}"/>
              </a:ext>
            </a:extLst>
          </p:cNvPr>
          <p:cNvSpPr txBox="1"/>
          <p:nvPr/>
        </p:nvSpPr>
        <p:spPr>
          <a:xfrm>
            <a:off x="374461" y="2992983"/>
            <a:ext cx="1422401" cy="1754326"/>
          </a:xfrm>
          <a:prstGeom prst="rect">
            <a:avLst/>
          </a:prstGeom>
          <a:noFill/>
        </p:spPr>
        <p:txBody>
          <a:bodyPr wrap="square" rtlCol="0">
            <a:spAutoFit/>
          </a:bodyPr>
          <a:lstStyle/>
          <a:p>
            <a:r>
              <a:rPr lang="nl-NL" sz="1800" b="0" i="1" u="none" strike="noStrike" dirty="0">
                <a:solidFill>
                  <a:schemeClr val="bg1"/>
                </a:solidFill>
                <a:effectLst/>
                <a:latin typeface="Montserrat" pitchFamily="2" charset="77"/>
              </a:rPr>
              <a:t> </a:t>
            </a:r>
            <a:r>
              <a:rPr lang="nl-NL" sz="1800" b="0" i="1" u="sng" strike="noStrike" dirty="0">
                <a:solidFill>
                  <a:schemeClr val="bg1"/>
                </a:solidFill>
                <a:effectLst/>
                <a:latin typeface="Montserrat" pitchFamily="2" charset="77"/>
                <a:hlinkClick r:id="rId7">
                  <a:extLst>
                    <a:ext uri="{A12FA001-AC4F-418D-AE19-62706E023703}">
                      <ahyp:hlinkClr xmlns:ahyp="http://schemas.microsoft.com/office/drawing/2018/hyperlinkcolor" val="tx"/>
                    </a:ext>
                  </a:extLst>
                </a:hlinkClick>
              </a:rPr>
              <a:t>https://scratch.mit.edu/projects/787194320/</a:t>
            </a:r>
            <a:endParaRPr lang="en-NL" dirty="0"/>
          </a:p>
        </p:txBody>
      </p:sp>
      <p:sp>
        <p:nvSpPr>
          <p:cNvPr id="8" name="Rechthoek 3">
            <a:extLst>
              <a:ext uri="{FF2B5EF4-FFF2-40B4-BE49-F238E27FC236}">
                <a16:creationId xmlns:a16="http://schemas.microsoft.com/office/drawing/2014/main" id="{3D31DDF1-BFC2-4946-ACC3-E75D8C750B21}"/>
              </a:ext>
            </a:extLst>
          </p:cNvPr>
          <p:cNvSpPr/>
          <p:nvPr/>
        </p:nvSpPr>
        <p:spPr>
          <a:xfrm>
            <a:off x="9316983" y="3982060"/>
            <a:ext cx="1635132" cy="1310640"/>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7" name="Online Media 6" descr="Music maker">
            <a:hlinkClick r:id="" action="ppaction://media"/>
            <a:extLst>
              <a:ext uri="{FF2B5EF4-FFF2-40B4-BE49-F238E27FC236}">
                <a16:creationId xmlns:a16="http://schemas.microsoft.com/office/drawing/2014/main" id="{DB92DD5B-A5DB-5E69-45EC-5093B579512A}"/>
              </a:ext>
            </a:extLst>
          </p:cNvPr>
          <p:cNvPicPr>
            <a:picLocks noRot="1" noChangeAspect="1"/>
          </p:cNvPicPr>
          <p:nvPr>
            <a:videoFile r:link="rId1"/>
          </p:nvPr>
        </p:nvPicPr>
        <p:blipFill>
          <a:blip r:embed="rId8"/>
          <a:stretch>
            <a:fillRect/>
          </a:stretch>
        </p:blipFill>
        <p:spPr>
          <a:xfrm>
            <a:off x="9436210" y="4122514"/>
            <a:ext cx="1409025" cy="1056769"/>
          </a:xfrm>
          <a:prstGeom prst="rect">
            <a:avLst/>
          </a:prstGeom>
        </p:spPr>
      </p:pic>
      <p:cxnSp>
        <p:nvCxnSpPr>
          <p:cNvPr id="9" name="Straight Arrow Connector 8">
            <a:extLst>
              <a:ext uri="{FF2B5EF4-FFF2-40B4-BE49-F238E27FC236}">
                <a16:creationId xmlns:a16="http://schemas.microsoft.com/office/drawing/2014/main" id="{754E8602-8F69-19E1-DA8F-3C220CD1FDFC}"/>
              </a:ext>
            </a:extLst>
          </p:cNvPr>
          <p:cNvCxnSpPr>
            <a:cxnSpLocks/>
          </p:cNvCxnSpPr>
          <p:nvPr/>
        </p:nvCxnSpPr>
        <p:spPr>
          <a:xfrm flipH="1">
            <a:off x="1914334" y="3982060"/>
            <a:ext cx="569786" cy="140454"/>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3AAE08FA-3CE3-6090-83CA-091EF3A767CF}"/>
              </a:ext>
            </a:extLst>
          </p:cNvPr>
          <p:cNvCxnSpPr>
            <a:cxnSpLocks/>
          </p:cNvCxnSpPr>
          <p:nvPr/>
        </p:nvCxnSpPr>
        <p:spPr>
          <a:xfrm flipV="1">
            <a:off x="7955280" y="5179283"/>
            <a:ext cx="1051560" cy="230917"/>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pic>
        <p:nvPicPr>
          <p:cNvPr id="11266" name="Picture 2">
            <a:extLst>
              <a:ext uri="{FF2B5EF4-FFF2-40B4-BE49-F238E27FC236}">
                <a16:creationId xmlns:a16="http://schemas.microsoft.com/office/drawing/2014/main" id="{C35EF9C1-9AD3-8CD7-9DE9-B502BE2CC66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809" t="15525" r="6762" b="24105"/>
          <a:stretch/>
        </p:blipFill>
        <p:spPr bwMode="auto">
          <a:xfrm>
            <a:off x="4370259" y="3917671"/>
            <a:ext cx="1827341" cy="396347"/>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a:extLst>
              <a:ext uri="{FF2B5EF4-FFF2-40B4-BE49-F238E27FC236}">
                <a16:creationId xmlns:a16="http://schemas.microsoft.com/office/drawing/2014/main" id="{8BAF761B-D430-2D9D-5534-C402BFDF9EFF}"/>
              </a:ext>
            </a:extLst>
          </p:cNvPr>
          <p:cNvCxnSpPr>
            <a:cxnSpLocks/>
          </p:cNvCxnSpPr>
          <p:nvPr/>
        </p:nvCxnSpPr>
        <p:spPr>
          <a:xfrm flipV="1">
            <a:off x="4659474" y="4310049"/>
            <a:ext cx="220986" cy="235177"/>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431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379220"/>
            <a:ext cx="12192000" cy="5878285"/>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1" name="Afbeelding 10" descr="NootWit.png"/>
          <p:cNvPicPr>
            <a:picLocks noChangeAspect="1"/>
          </p:cNvPicPr>
          <p:nvPr/>
        </p:nvPicPr>
        <p:blipFill>
          <a:blip r:embed="rId2"/>
          <a:stretch>
            <a:fillRect/>
          </a:stretch>
        </p:blipFill>
        <p:spPr>
          <a:xfrm>
            <a:off x="753986" y="583701"/>
            <a:ext cx="1074815" cy="1546723"/>
          </a:xfrm>
          <a:prstGeom prst="rect">
            <a:avLst/>
          </a:prstGeom>
        </p:spPr>
      </p:pic>
      <p:pic>
        <p:nvPicPr>
          <p:cNvPr id="13" name="Afbeelding 12" descr="OranjeLoseOnderdelen80%.png"/>
          <p:cNvPicPr>
            <a:picLocks noChangeAspect="1"/>
          </p:cNvPicPr>
          <p:nvPr/>
        </p:nvPicPr>
        <p:blipFill>
          <a:blip r:embed="rId3"/>
          <a:stretch>
            <a:fillRect/>
          </a:stretch>
        </p:blipFill>
        <p:spPr>
          <a:xfrm>
            <a:off x="6211432" y="3327399"/>
            <a:ext cx="4151768" cy="1965301"/>
          </a:xfrm>
          <a:prstGeom prst="rect">
            <a:avLst/>
          </a:prstGeom>
        </p:spPr>
      </p:pic>
      <p:pic>
        <p:nvPicPr>
          <p:cNvPr id="16" name="Afbeelding 15" descr="OranjeLogo80%.png"/>
          <p:cNvPicPr>
            <a:picLocks noChangeAspect="1"/>
          </p:cNvPicPr>
          <p:nvPr/>
        </p:nvPicPr>
        <p:blipFill>
          <a:blip r:embed="rId4"/>
          <a:stretch>
            <a:fillRect/>
          </a:stretch>
        </p:blipFill>
        <p:spPr>
          <a:xfrm>
            <a:off x="9448800" y="482600"/>
            <a:ext cx="2336800" cy="1106157"/>
          </a:xfrm>
          <a:prstGeom prst="rect">
            <a:avLst/>
          </a:prstGeom>
        </p:spPr>
      </p:pic>
      <p:sp>
        <p:nvSpPr>
          <p:cNvPr id="10" name="Tekstvak 9"/>
          <p:cNvSpPr txBox="1"/>
          <p:nvPr/>
        </p:nvSpPr>
        <p:spPr>
          <a:xfrm>
            <a:off x="406401" y="597575"/>
            <a:ext cx="11969898" cy="15589140"/>
          </a:xfrm>
          <a:prstGeom prst="rect">
            <a:avLst/>
          </a:prstGeom>
          <a:noFill/>
        </p:spPr>
        <p:txBody>
          <a:bodyPr wrap="square" lIns="121920" tIns="60960" rIns="121920" bIns="60960" numCol="2" rtlCol="0" anchor="t">
            <a:spAutoFit/>
          </a:bodyPr>
          <a:lstStyle/>
          <a:p>
            <a:pPr marL="380990" indent="-380990">
              <a:buFont typeface="Arial"/>
              <a:buChar char="•"/>
            </a:pPr>
            <a:endParaRPr lang="nl-NL" sz="3200" b="1" baseline="30000" dirty="0">
              <a:solidFill>
                <a:schemeClr val="bg1"/>
              </a:solidFill>
              <a:latin typeface="Montserrat" pitchFamily="2" charset="77"/>
              <a:ea typeface="+mn-lt"/>
              <a:cs typeface="+mn-lt"/>
            </a:endParaRPr>
          </a:p>
          <a:p>
            <a:pPr marL="380990" indent="-380990">
              <a:buFont typeface="Arial"/>
              <a:buChar char="•"/>
            </a:pPr>
            <a:endParaRPr lang="nl-NL" sz="3200" b="1" baseline="30000" dirty="0">
              <a:solidFill>
                <a:schemeClr val="bg1"/>
              </a:solidFill>
              <a:latin typeface="Montserrat" pitchFamily="2" charset="77"/>
              <a:ea typeface="+mn-lt"/>
              <a:cs typeface="+mn-lt"/>
            </a:endParaRPr>
          </a:p>
          <a:p>
            <a:pPr marL="380990" indent="-380990">
              <a:buFont typeface="Arial"/>
              <a:buChar char="•"/>
            </a:pPr>
            <a:endParaRPr lang="nl-NL" sz="3200" b="1" baseline="30000" dirty="0">
              <a:solidFill>
                <a:schemeClr val="bg1"/>
              </a:solidFill>
              <a:latin typeface="Montserrat" pitchFamily="2" charset="77"/>
              <a:ea typeface="+mn-lt"/>
              <a:cs typeface="+mn-lt"/>
            </a:endParaRPr>
          </a:p>
          <a:p>
            <a:endParaRPr lang="nl-NL" sz="3733" b="1" baseline="30000" dirty="0">
              <a:solidFill>
                <a:schemeClr val="bg1"/>
              </a:solidFill>
              <a:latin typeface="Montserrat" pitchFamily="2" charset="77"/>
              <a:ea typeface="+mn-lt"/>
              <a:cs typeface="+mn-lt"/>
            </a:endParaRPr>
          </a:p>
          <a:p>
            <a:r>
              <a:rPr lang="nl-NL" sz="3733" b="1" baseline="30000" dirty="0">
                <a:solidFill>
                  <a:schemeClr val="bg1"/>
                </a:solidFill>
                <a:latin typeface="Montserrat" pitchFamily="2" charset="77"/>
                <a:ea typeface="+mn-lt"/>
                <a:cs typeface="+mn-lt"/>
              </a:rPr>
              <a:t>	</a:t>
            </a:r>
          </a:p>
          <a:p>
            <a:r>
              <a:rPr lang="nl-NL" sz="3733" b="1" baseline="30000" dirty="0">
                <a:solidFill>
                  <a:schemeClr val="bg1"/>
                </a:solidFill>
                <a:latin typeface="Montserrat" pitchFamily="2" charset="77"/>
                <a:ea typeface="+mn-lt"/>
                <a:cs typeface="+mn-lt"/>
              </a:rPr>
              <a:t>	</a:t>
            </a:r>
            <a:endParaRPr lang="nl-NL" sz="2667" baseline="30000" dirty="0">
              <a:solidFill>
                <a:schemeClr val="bg1"/>
              </a:solidFill>
              <a:latin typeface="Montserrat" pitchFamily="2" charset="77"/>
              <a:ea typeface="+mn-lt"/>
              <a:cs typeface="+mn-lt"/>
            </a:endParaRPr>
          </a:p>
          <a:p>
            <a:endParaRPr lang="nl-NL" sz="2667"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endParaRPr lang="nl-NL" sz="3200" b="1" baseline="30000" dirty="0">
              <a:solidFill>
                <a:schemeClr val="bg1"/>
              </a:solidFill>
              <a:latin typeface="Montserrat" pitchFamily="2" charset="77"/>
              <a:ea typeface="+mn-lt"/>
              <a:cs typeface="+mn-lt"/>
            </a:endParaRPr>
          </a:p>
          <a:p>
            <a:r>
              <a:rPr lang="nl-NL" b="0" i="0" u="none" strike="noStrike" dirty="0">
                <a:solidFill>
                  <a:schemeClr val="bg1"/>
                </a:solidFill>
                <a:effectLst/>
                <a:latin typeface="Montserrat" pitchFamily="2" charset="77"/>
              </a:rPr>
              <a:t>.</a:t>
            </a:r>
            <a:br>
              <a:rPr lang="nl-NL" sz="2670" dirty="0"/>
            </a:br>
            <a:endParaRPr lang="nl-NL" sz="2670" baseline="30000" dirty="0">
              <a:solidFill>
                <a:schemeClr val="bg1"/>
              </a:solidFill>
              <a:latin typeface="Montserrat" pitchFamily="2" charset="77"/>
              <a:ea typeface="+mn-lt"/>
              <a:cs typeface="+mn-lt"/>
            </a:endParaRPr>
          </a:p>
          <a:p>
            <a:endParaRPr lang="nl-NL" sz="2667" dirty="0">
              <a:solidFill>
                <a:schemeClr val="bg1"/>
              </a:solidFill>
              <a:latin typeface="Montserrat" pitchFamily="2" charset="77"/>
              <a:ea typeface="+mn-lt"/>
              <a:cs typeface="+mn-lt"/>
            </a:endParaRPr>
          </a:p>
          <a:p>
            <a:pPr lvl="1"/>
            <a:r>
              <a:rPr lang="nl-NL" sz="2667" baseline="30000" dirty="0">
                <a:solidFill>
                  <a:schemeClr val="bg1"/>
                </a:solidFill>
                <a:latin typeface="Montserrat" pitchFamily="2" charset="77"/>
                <a:ea typeface="+mn-lt"/>
                <a:cs typeface="+mn-lt"/>
              </a:rPr>
              <a:t>         </a:t>
            </a:r>
            <a:br>
              <a:rPr lang="nl-NL" sz="2400" dirty="0"/>
            </a:br>
            <a:br>
              <a:rPr lang="nl-NL" sz="2400" dirty="0"/>
            </a:br>
            <a:br>
              <a:rPr lang="nl-NL" sz="2400" b="1" baseline="30000" dirty="0">
                <a:latin typeface="Montserrat" pitchFamily="2" charset="77"/>
                <a:ea typeface="+mn-lt"/>
                <a:cs typeface="+mn-lt"/>
              </a:rPr>
            </a:br>
            <a:r>
              <a:rPr lang="nl-NL" sz="2400" b="1" baseline="30000" dirty="0">
                <a:latin typeface="Montserrat" pitchFamily="2" charset="77"/>
                <a:ea typeface="+mn-lt"/>
                <a:cs typeface="+mn-lt"/>
              </a:rPr>
              <a:t>		</a:t>
            </a:r>
            <a:br>
              <a:rPr lang="en-US" sz="2667" dirty="0">
                <a:latin typeface="Montserrat" pitchFamily="2" charset="77"/>
              </a:rPr>
            </a:br>
            <a:endParaRPr lang="en-US" sz="2667" dirty="0">
              <a:latin typeface="Montserrat" pitchFamily="2" charset="77"/>
              <a:cs typeface="Calibri"/>
            </a:endParaRPr>
          </a:p>
          <a:p>
            <a:br>
              <a:rPr lang="en-US" sz="2400" dirty="0"/>
            </a:br>
            <a:endParaRPr lang="en-US" sz="2400" dirty="0"/>
          </a:p>
          <a:p>
            <a:endParaRPr lang="nl-NL" sz="2400" baseline="30000" dirty="0">
              <a:solidFill>
                <a:srgbClr val="FFFFFF"/>
              </a:solidFill>
              <a:latin typeface="Montserrat Regular"/>
              <a:cs typeface="Montserrat Regular"/>
            </a:endParaRPr>
          </a:p>
        </p:txBody>
      </p:sp>
      <p:pic>
        <p:nvPicPr>
          <p:cNvPr id="9" name="Afbeelding 8" descr="Footermuziek.psd"/>
          <p:cNvPicPr>
            <a:picLocks noChangeAspect="1"/>
          </p:cNvPicPr>
          <p:nvPr/>
        </p:nvPicPr>
        <p:blipFill>
          <a:blip r:embed="rId5"/>
          <a:stretch>
            <a:fillRect/>
          </a:stretch>
        </p:blipFill>
        <p:spPr>
          <a:xfrm>
            <a:off x="0" y="5765939"/>
            <a:ext cx="12192000" cy="639519"/>
          </a:xfrm>
          <a:prstGeom prst="rect">
            <a:avLst/>
          </a:prstGeom>
        </p:spPr>
      </p:pic>
      <p:sp>
        <p:nvSpPr>
          <p:cNvPr id="3" name="Tekstvak 2">
            <a:extLst>
              <a:ext uri="{FF2B5EF4-FFF2-40B4-BE49-F238E27FC236}">
                <a16:creationId xmlns:a16="http://schemas.microsoft.com/office/drawing/2014/main" id="{BEF366FC-D121-85BB-4F07-98D392D6297F}"/>
              </a:ext>
            </a:extLst>
          </p:cNvPr>
          <p:cNvSpPr txBox="1"/>
          <p:nvPr/>
        </p:nvSpPr>
        <p:spPr>
          <a:xfrm>
            <a:off x="1911603" y="563392"/>
            <a:ext cx="4479747" cy="1487651"/>
          </a:xfrm>
          <a:prstGeom prst="rect">
            <a:avLst/>
          </a:prstGeom>
          <a:noFill/>
        </p:spPr>
        <p:txBody>
          <a:bodyPr wrap="square" rtlCol="0">
            <a:spAutoFit/>
          </a:bodyPr>
          <a:lstStyle/>
          <a:p>
            <a:r>
              <a:rPr lang="nl-NL" sz="3200" b="1" dirty="0">
                <a:solidFill>
                  <a:schemeClr val="bg1"/>
                </a:solidFill>
                <a:latin typeface="Montserrat" pitchFamily="2" charset="77"/>
              </a:rPr>
              <a:t>Inhoud Thema 7: Geleend geluid </a:t>
            </a:r>
          </a:p>
          <a:p>
            <a:r>
              <a:rPr lang="nl-NL" sz="2667" dirty="0">
                <a:solidFill>
                  <a:schemeClr val="bg1"/>
                </a:solidFill>
                <a:latin typeface="Montserrat" pitchFamily="2" charset="77"/>
              </a:rPr>
              <a:t>les 1 t/m 6</a:t>
            </a:r>
          </a:p>
        </p:txBody>
      </p:sp>
      <p:sp>
        <p:nvSpPr>
          <p:cNvPr id="2" name="Tekstvak 1">
            <a:extLst>
              <a:ext uri="{FF2B5EF4-FFF2-40B4-BE49-F238E27FC236}">
                <a16:creationId xmlns:a16="http://schemas.microsoft.com/office/drawing/2014/main" id="{867659D6-E5DE-C448-2538-C0DE86F591E8}"/>
              </a:ext>
            </a:extLst>
          </p:cNvPr>
          <p:cNvSpPr txBox="1"/>
          <p:nvPr/>
        </p:nvSpPr>
        <p:spPr>
          <a:xfrm>
            <a:off x="2988265" y="2085226"/>
            <a:ext cx="8449749" cy="4650697"/>
          </a:xfrm>
          <a:prstGeom prst="rect">
            <a:avLst/>
          </a:prstGeom>
          <a:noFill/>
        </p:spPr>
        <p:txBody>
          <a:bodyPr wrap="none" rtlCol="0">
            <a:spAutoFit/>
          </a:bodyPr>
          <a:lstStyle/>
          <a:p>
            <a:r>
              <a:rPr lang="nl-NL" sz="3733" b="1" baseline="30000" dirty="0">
                <a:solidFill>
                  <a:schemeClr val="bg1"/>
                </a:solidFill>
                <a:latin typeface="Montserrat" pitchFamily="2" charset="77"/>
                <a:ea typeface="+mn-lt"/>
                <a:cs typeface="+mn-lt"/>
              </a:rPr>
              <a:t>	3. Sampler maken in scratch</a:t>
            </a:r>
            <a:endParaRPr lang="nl-NL" sz="3733" baseline="30000" dirty="0">
              <a:solidFill>
                <a:schemeClr val="bg1"/>
              </a:solidFill>
              <a:latin typeface="Montserrat" pitchFamily="2" charset="77"/>
              <a:ea typeface="+mn-lt"/>
              <a:cs typeface="+mn-lt"/>
            </a:endParaRPr>
          </a:p>
          <a:p>
            <a:r>
              <a:rPr lang="en-GB" b="0" i="0" u="none" strike="noStrike" dirty="0" err="1">
                <a:solidFill>
                  <a:schemeClr val="bg1"/>
                </a:solidFill>
                <a:effectLst/>
                <a:latin typeface="Montserrat" pitchFamily="2" charset="77"/>
              </a:rPr>
              <a:t>Jullie</a:t>
            </a:r>
            <a:r>
              <a:rPr lang="en-GB" b="0" i="0" u="none" strike="noStrike" dirty="0">
                <a:solidFill>
                  <a:schemeClr val="bg1"/>
                </a:solidFill>
                <a:effectLst/>
                <a:latin typeface="Montserrat" pitchFamily="2" charset="77"/>
              </a:rPr>
              <a:t> </a:t>
            </a:r>
            <a:r>
              <a:rPr lang="en-GB" b="0" i="0" u="none" strike="noStrike" dirty="0" err="1">
                <a:solidFill>
                  <a:schemeClr val="bg1"/>
                </a:solidFill>
                <a:effectLst/>
                <a:latin typeface="Montserrat" pitchFamily="2" charset="77"/>
              </a:rPr>
              <a:t>maken</a:t>
            </a:r>
            <a:r>
              <a:rPr lang="en-GB" b="0" i="0" u="none" strike="noStrike" dirty="0">
                <a:solidFill>
                  <a:schemeClr val="bg1"/>
                </a:solidFill>
                <a:effectLst/>
                <a:latin typeface="Montserrat" pitchFamily="2" charset="77"/>
              </a:rPr>
              <a:t> in scratch </a:t>
            </a:r>
            <a:r>
              <a:rPr lang="en-GB" b="0" i="0" u="none" strike="noStrike" dirty="0" err="1">
                <a:solidFill>
                  <a:schemeClr val="bg1"/>
                </a:solidFill>
                <a:effectLst/>
                <a:latin typeface="Montserrat" pitchFamily="2" charset="77"/>
              </a:rPr>
              <a:t>jullie</a:t>
            </a:r>
            <a:r>
              <a:rPr lang="en-GB" b="0" i="0" u="none" strike="noStrike" dirty="0">
                <a:solidFill>
                  <a:schemeClr val="bg1"/>
                </a:solidFill>
                <a:effectLst/>
                <a:latin typeface="Montserrat" pitchFamily="2" charset="77"/>
              </a:rPr>
              <a:t> eigen sampler.</a:t>
            </a:r>
            <a:endParaRPr lang="nl-NL"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2667" baseline="30000" dirty="0">
              <a:solidFill>
                <a:schemeClr val="bg1"/>
              </a:solidFill>
              <a:latin typeface="Montserrat" pitchFamily="2" charset="77"/>
              <a:ea typeface="+mn-lt"/>
              <a:cs typeface="+mn-lt"/>
            </a:endParaRPr>
          </a:p>
          <a:p>
            <a:r>
              <a:rPr lang="nl-NL" sz="3200" b="1" baseline="30000" dirty="0">
                <a:solidFill>
                  <a:schemeClr val="bg1"/>
                </a:solidFill>
                <a:latin typeface="Montserrat" pitchFamily="2" charset="77"/>
                <a:ea typeface="+mn-lt"/>
                <a:cs typeface="+mn-lt"/>
              </a:rPr>
              <a:t>	</a:t>
            </a:r>
            <a:r>
              <a:rPr lang="nl-NL" sz="3733" b="1" baseline="30000" dirty="0">
                <a:solidFill>
                  <a:schemeClr val="bg1"/>
                </a:solidFill>
                <a:latin typeface="Montserrat" pitchFamily="2" charset="77"/>
                <a:ea typeface="+mn-lt"/>
                <a:cs typeface="+mn-lt"/>
              </a:rPr>
              <a:t>4. </a:t>
            </a:r>
            <a:r>
              <a:rPr lang="nl-NL" sz="3733" b="1" baseline="30000" dirty="0" err="1">
                <a:solidFill>
                  <a:schemeClr val="bg1"/>
                </a:solidFill>
                <a:latin typeface="Montserrat" pitchFamily="2" charset="77"/>
                <a:ea typeface="+mn-lt"/>
                <a:cs typeface="+mn-lt"/>
              </a:rPr>
              <a:t>Sequencer</a:t>
            </a:r>
            <a:endParaRPr lang="en-US" sz="2800" b="0" i="0" u="none" strike="noStrike" dirty="0">
              <a:solidFill>
                <a:srgbClr val="000000"/>
              </a:solidFill>
              <a:effectLst/>
              <a:latin typeface="Arial" panose="020B0604020202020204" pitchFamily="34" charset="0"/>
            </a:endParaRPr>
          </a:p>
          <a:p>
            <a:pPr algn="l" rtl="0" fontAlgn="base"/>
            <a:r>
              <a:rPr lang="nl-NL" b="0" i="0" u="none" strike="noStrike" dirty="0">
                <a:solidFill>
                  <a:schemeClr val="bg1"/>
                </a:solidFill>
                <a:effectLst/>
                <a:latin typeface="Montserrat" pitchFamily="2" charset="77"/>
              </a:rPr>
              <a:t>Jullie gaan een eigen melodie maken en die programmeren </a:t>
            </a:r>
          </a:p>
          <a:p>
            <a:pPr algn="l" rtl="0" fontAlgn="base"/>
            <a:r>
              <a:rPr lang="nl-NL" b="0" i="0" u="none" strike="noStrike" dirty="0">
                <a:solidFill>
                  <a:schemeClr val="bg1"/>
                </a:solidFill>
                <a:effectLst/>
                <a:latin typeface="Montserrat" pitchFamily="2" charset="77"/>
              </a:rPr>
              <a:t>in een </a:t>
            </a:r>
            <a:r>
              <a:rPr lang="nl-NL" b="0" i="0" u="none" strike="noStrike" dirty="0" err="1">
                <a:solidFill>
                  <a:schemeClr val="bg1"/>
                </a:solidFill>
                <a:effectLst/>
                <a:latin typeface="Montserrat" pitchFamily="2" charset="77"/>
              </a:rPr>
              <a:t>sequence</a:t>
            </a:r>
            <a:r>
              <a:rPr lang="nl-NL" b="0" i="0" u="none" strike="noStrike" dirty="0">
                <a:solidFill>
                  <a:schemeClr val="bg1"/>
                </a:solidFill>
                <a:effectLst/>
                <a:latin typeface="Montserrat" pitchFamily="2" charset="77"/>
              </a:rPr>
              <a:t> programma.</a:t>
            </a:r>
          </a:p>
          <a:p>
            <a:pPr marL="457189" indent="-457189">
              <a:buFont typeface="Arial" panose="020B0604020202020204" pitchFamily="34" charset="0"/>
              <a:buChar char="•"/>
            </a:pPr>
            <a:endParaRPr lang="nl-NL" sz="2667" baseline="30000" dirty="0">
              <a:solidFill>
                <a:schemeClr val="bg1"/>
              </a:solidFill>
              <a:latin typeface="Montserrat" pitchFamily="2" charset="77"/>
              <a:ea typeface="+mn-lt"/>
              <a:cs typeface="+mn-lt"/>
            </a:endParaRPr>
          </a:p>
          <a:p>
            <a:r>
              <a:rPr lang="nl-NL" sz="3200" b="1" baseline="30000" dirty="0">
                <a:solidFill>
                  <a:schemeClr val="bg1"/>
                </a:solidFill>
                <a:latin typeface="Montserrat" pitchFamily="2" charset="77"/>
                <a:ea typeface="+mn-lt"/>
                <a:cs typeface="+mn-lt"/>
              </a:rPr>
              <a:t>	</a:t>
            </a:r>
            <a:r>
              <a:rPr lang="nl-NL" sz="3730" b="1" baseline="30000" dirty="0">
                <a:solidFill>
                  <a:schemeClr val="bg1"/>
                </a:solidFill>
                <a:latin typeface="Montserrat" pitchFamily="2" charset="77"/>
                <a:ea typeface="+mn-lt"/>
                <a:cs typeface="+mn-lt"/>
              </a:rPr>
              <a:t>5. Drumcomputer</a:t>
            </a:r>
            <a:endParaRPr lang="nl-NL" sz="2800" b="0" i="0" u="none" strike="noStrike" dirty="0">
              <a:solidFill>
                <a:srgbClr val="000000"/>
              </a:solidFill>
              <a:effectLst/>
              <a:latin typeface="Arial" panose="020B0604020202020204" pitchFamily="34" charset="0"/>
            </a:endParaRPr>
          </a:p>
          <a:p>
            <a:pPr algn="l" rtl="0" fontAlgn="base"/>
            <a:r>
              <a:rPr lang="nl-NL" b="0" i="0" u="none" strike="noStrike" dirty="0">
                <a:solidFill>
                  <a:schemeClr val="bg1"/>
                </a:solidFill>
                <a:effectLst/>
                <a:latin typeface="Montserrat" pitchFamily="2" charset="77"/>
              </a:rPr>
              <a:t>Jullie maken een eigen ritme in een bestaande drummachine in scratch.</a:t>
            </a:r>
          </a:p>
          <a:p>
            <a:pPr algn="l" rtl="0" fontAlgn="base"/>
            <a:endParaRPr lang="nl-NL" sz="2667" dirty="0"/>
          </a:p>
          <a:p>
            <a:r>
              <a:rPr lang="nl-NL" sz="2667" dirty="0"/>
              <a:t>	</a:t>
            </a:r>
            <a:br>
              <a:rPr lang="nl-NL" sz="2670" dirty="0"/>
            </a:br>
            <a:endParaRPr lang="nl-NL" sz="2670" baseline="30000" dirty="0">
              <a:solidFill>
                <a:schemeClr val="bg1"/>
              </a:solidFill>
              <a:latin typeface="Montserrat" pitchFamily="2" charset="77"/>
              <a:ea typeface="+mn-lt"/>
              <a:cs typeface="+mn-lt"/>
            </a:endParaRPr>
          </a:p>
          <a:p>
            <a:endParaRPr lang="nl-NL" dirty="0"/>
          </a:p>
        </p:txBody>
      </p:sp>
    </p:spTree>
    <p:extLst>
      <p:ext uri="{BB962C8B-B14F-4D97-AF65-F5344CB8AC3E}">
        <p14:creationId xmlns:p14="http://schemas.microsoft.com/office/powerpoint/2010/main" val="1241558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57451" y="401250"/>
            <a:ext cx="8082331" cy="2298130"/>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Een eigen melodie </a:t>
            </a:r>
          </a:p>
          <a:p>
            <a:r>
              <a:rPr lang="nl-NL" sz="4267" baseline="30000" dirty="0">
                <a:solidFill>
                  <a:srgbClr val="FFFFFF"/>
                </a:solidFill>
                <a:latin typeface="Montserrat" pitchFamily="2" charset="77"/>
                <a:cs typeface="Montserrat Regular"/>
              </a:rPr>
              <a:t>(30 minuten)</a:t>
            </a:r>
          </a:p>
          <a:p>
            <a:r>
              <a:rPr lang="nl-NL" sz="4267" baseline="30000" dirty="0">
                <a:solidFill>
                  <a:srgbClr val="FFFFFF"/>
                </a:solidFill>
                <a:latin typeface="Montserrat" pitchFamily="2" charset="77"/>
                <a:cs typeface="Montserrat Regular"/>
              </a:rPr>
              <a:t>Maak een eigen melodie in Music maker.</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D870AF17-1D95-270D-F881-B7E42BD3291C}"/>
              </a:ext>
            </a:extLst>
          </p:cNvPr>
          <p:cNvSpPr txBox="1"/>
          <p:nvPr/>
        </p:nvSpPr>
        <p:spPr>
          <a:xfrm>
            <a:off x="2052218" y="1723301"/>
            <a:ext cx="10139782" cy="4154984"/>
          </a:xfrm>
          <a:prstGeom prst="rect">
            <a:avLst/>
          </a:prstGeom>
          <a:noFill/>
        </p:spPr>
        <p:txBody>
          <a:bodyPr wrap="square" rtlCol="0">
            <a:spAutoFit/>
          </a:bodyPr>
          <a:lstStyle/>
          <a:p>
            <a:pPr marL="342900" indent="-3429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Jullie gaan een eigen melodie maken. Klik op </a:t>
            </a:r>
            <a:r>
              <a:rPr lang="nl-NL" sz="2200" b="0" i="1" u="none" strike="noStrike" dirty="0" err="1">
                <a:solidFill>
                  <a:schemeClr val="bg1"/>
                </a:solidFill>
                <a:effectLst/>
                <a:latin typeface="Montserrat" pitchFamily="2" charset="77"/>
              </a:rPr>
              <a:t>Restart</a:t>
            </a:r>
            <a:r>
              <a:rPr lang="nl-NL" sz="2200" b="0" i="0" u="none" strike="noStrike" dirty="0">
                <a:solidFill>
                  <a:schemeClr val="bg1"/>
                </a:solidFill>
                <a:effectLst/>
                <a:latin typeface="Montserrat" pitchFamily="2" charset="77"/>
              </a:rPr>
              <a:t>, linksboven de rechthoekige blokjes.</a:t>
            </a:r>
          </a:p>
          <a:p>
            <a:pPr marL="342900" indent="-342900" algn="l" rtl="0" fontAlgn="base">
              <a:spcBef>
                <a:spcPts val="0"/>
              </a:spcBef>
              <a:spcAft>
                <a:spcPts val="0"/>
              </a:spcAft>
              <a:buFont typeface="+mj-lt"/>
              <a:buAutoNum type="arabicPeriod"/>
            </a:pPr>
            <a:endParaRPr lang="nl-NL" sz="2200" b="0" i="0" u="none" strike="noStrike" dirty="0">
              <a:solidFill>
                <a:schemeClr val="bg1"/>
              </a:solidFill>
              <a:effectLst/>
              <a:latin typeface="Montserrat" pitchFamily="2" charset="77"/>
            </a:endParaRPr>
          </a:p>
          <a:p>
            <a:pPr marL="342900" indent="-3429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Klik op een paar noten. Luister goed, pas het aan, luister nog eens, tot je iets hebt wat je mooi vindt.</a:t>
            </a:r>
            <a:br>
              <a:rPr lang="nl-NL" sz="2200" b="0" i="0" u="none" strike="noStrike" dirty="0">
                <a:solidFill>
                  <a:schemeClr val="bg1"/>
                </a:solidFill>
                <a:effectLst/>
                <a:latin typeface="Montserrat" pitchFamily="2" charset="77"/>
              </a:rPr>
            </a:br>
            <a:r>
              <a:rPr lang="nl-NL" sz="2200" b="0" i="0" u="none" strike="noStrike" dirty="0">
                <a:solidFill>
                  <a:schemeClr val="bg1"/>
                </a:solidFill>
                <a:effectLst/>
                <a:latin typeface="Montserrat" pitchFamily="2" charset="77"/>
              </a:rPr>
              <a:t>Doe maximaal 2 of 3 dingen tegelijk. Het gaat om hoe het klinkt, niet of het er mooi uitziet op het scherm.</a:t>
            </a:r>
          </a:p>
          <a:p>
            <a:pPr marL="342900" indent="-342900" algn="l" rtl="0" fontAlgn="base">
              <a:spcBef>
                <a:spcPts val="0"/>
              </a:spcBef>
              <a:spcAft>
                <a:spcPts val="0"/>
              </a:spcAft>
              <a:buFont typeface="+mj-lt"/>
              <a:buAutoNum type="arabicPeriod"/>
            </a:pPr>
            <a:endParaRPr lang="nl-NL" sz="2200" b="0" i="0" u="none" strike="noStrike" dirty="0">
              <a:solidFill>
                <a:schemeClr val="bg1"/>
              </a:solidFill>
              <a:effectLst/>
              <a:latin typeface="Montserrat" pitchFamily="2" charset="77"/>
            </a:endParaRPr>
          </a:p>
          <a:p>
            <a:pPr marL="342900" indent="-3429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Je kunt voor een ander geluid kiezen. Klik op de pijltjes voor een ander instrument en kijk welke je het mooist vindt. Je mag zelf kiezen welk geluid je neemt, een piano, een </a:t>
            </a:r>
            <a:r>
              <a:rPr lang="nl-NL" sz="2200" b="0" i="0" u="none" strike="noStrike" dirty="0" err="1">
                <a:solidFill>
                  <a:schemeClr val="bg1"/>
                </a:solidFill>
                <a:effectLst/>
                <a:latin typeface="Montserrat" pitchFamily="2" charset="77"/>
              </a:rPr>
              <a:t>choir</a:t>
            </a:r>
            <a:r>
              <a:rPr lang="nl-NL" sz="2200" b="0" i="0" u="none" strike="noStrike" dirty="0">
                <a:solidFill>
                  <a:schemeClr val="bg1"/>
                </a:solidFill>
                <a:effectLst/>
                <a:latin typeface="Montserrat" pitchFamily="2" charset="77"/>
              </a:rPr>
              <a:t>, een ‘</a:t>
            </a:r>
            <a:r>
              <a:rPr lang="nl-NL" sz="2200" b="0" i="0" u="none" strike="noStrike" dirty="0" err="1">
                <a:solidFill>
                  <a:schemeClr val="bg1"/>
                </a:solidFill>
                <a:effectLst/>
                <a:latin typeface="Montserrat" pitchFamily="2" charset="77"/>
              </a:rPr>
              <a:t>synth</a:t>
            </a:r>
            <a:r>
              <a:rPr lang="nl-NL" sz="2200" b="0" i="0" u="none" strike="noStrike" dirty="0">
                <a:solidFill>
                  <a:schemeClr val="bg1"/>
                </a:solidFill>
                <a:effectLst/>
                <a:latin typeface="Montserrat" pitchFamily="2" charset="77"/>
              </a:rPr>
              <a:t> lead’ of een gitaar. Je kunt later ook weer wisselen.</a:t>
            </a:r>
          </a:p>
        </p:txBody>
      </p:sp>
    </p:spTree>
    <p:extLst>
      <p:ext uri="{BB962C8B-B14F-4D97-AF65-F5344CB8AC3E}">
        <p14:creationId xmlns:p14="http://schemas.microsoft.com/office/powerpoint/2010/main" val="11629567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46981" y="820216"/>
            <a:ext cx="8082331" cy="1422634"/>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Een eigen melodie </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D870AF17-1D95-270D-F881-B7E42BD3291C}"/>
              </a:ext>
            </a:extLst>
          </p:cNvPr>
          <p:cNvSpPr txBox="1"/>
          <p:nvPr/>
        </p:nvSpPr>
        <p:spPr>
          <a:xfrm>
            <a:off x="2046981" y="1810405"/>
            <a:ext cx="10134547" cy="3477875"/>
          </a:xfrm>
          <a:prstGeom prst="rect">
            <a:avLst/>
          </a:prstGeom>
          <a:noFill/>
        </p:spPr>
        <p:txBody>
          <a:bodyPr wrap="square" rtlCol="0">
            <a:spAutoFit/>
          </a:bodyPr>
          <a:lstStyle/>
          <a:p>
            <a:pPr marL="457200" indent="-457200" algn="l" rtl="0" fontAlgn="base">
              <a:spcBef>
                <a:spcPts val="0"/>
              </a:spcBef>
              <a:spcAft>
                <a:spcPts val="0"/>
              </a:spcAft>
              <a:buFont typeface="+mj-lt"/>
              <a:buAutoNum type="arabicPeriod" startAt="4"/>
            </a:pPr>
            <a:r>
              <a:rPr lang="nl-NL" sz="2200" b="0" i="0" u="none" strike="noStrike">
                <a:solidFill>
                  <a:schemeClr val="bg1"/>
                </a:solidFill>
                <a:effectLst/>
                <a:latin typeface="Montserrat" pitchFamily="2" charset="77"/>
              </a:rPr>
              <a:t>Je kunt ook later het tempo aanpassen. Weet je nog dat we het in les 7.1 over tempo hebben gehad.</a:t>
            </a:r>
            <a:br>
              <a:rPr lang="nl-NL" sz="2200" b="0" i="0" u="none" strike="noStrike">
                <a:solidFill>
                  <a:schemeClr val="bg1"/>
                </a:solidFill>
                <a:effectLst/>
                <a:latin typeface="Montserrat" pitchFamily="2" charset="77"/>
              </a:rPr>
            </a:br>
            <a:r>
              <a:rPr lang="nl-NL" sz="2200" b="0" i="0" u="none" strike="noStrike">
                <a:solidFill>
                  <a:schemeClr val="bg1"/>
                </a:solidFill>
                <a:effectLst/>
                <a:latin typeface="Montserrat" pitchFamily="2" charset="77"/>
              </a:rPr>
              <a:t>Bespreek het begrip </a:t>
            </a:r>
            <a:r>
              <a:rPr lang="nl-NL" sz="2200" b="1" i="0" u="none" strike="noStrike">
                <a:solidFill>
                  <a:schemeClr val="bg1"/>
                </a:solidFill>
                <a:effectLst/>
                <a:latin typeface="Montserrat" pitchFamily="2" charset="77"/>
              </a:rPr>
              <a:t>tempo</a:t>
            </a:r>
            <a:r>
              <a:rPr lang="nl-NL" sz="2200" b="0" i="0" u="none" strike="noStrike">
                <a:solidFill>
                  <a:schemeClr val="bg1"/>
                </a:solidFill>
                <a:effectLst/>
                <a:latin typeface="Montserrat" pitchFamily="2" charset="77"/>
              </a:rPr>
              <a:t> (sneller of langzamer). Het tempo kan je aanpassen met de schuif onder aan. Het cijfer staat voor het aantal slagen per minuut, in het engels ‘beats per minute.’ 60 beats per minute betekent dat iedere tel in de muziek precies 1 seconde duurt. Standaard staat hij op 120, dat betekent dat 1 tel in de muziek een halve seconde duurt. Dit kun je de klas laten uitrekenen. </a:t>
            </a:r>
            <a:r>
              <a:rPr lang="nl-NL" sz="2200" b="1" i="1" u="none" strike="noStrike">
                <a:solidFill>
                  <a:schemeClr val="bg1"/>
                </a:solidFill>
                <a:effectLst/>
                <a:latin typeface="Montserrat" pitchFamily="2" charset="77"/>
              </a:rPr>
              <a:t>De sequencer moet op tempo 60 worden gezet om samen met de drumcomputer op 60, hetzelfde tempo te hebben.</a:t>
            </a:r>
            <a:endParaRPr lang="nl-NL" sz="2200" b="0" i="0" u="none" strike="noStrike">
              <a:solidFill>
                <a:schemeClr val="bg1"/>
              </a:solidFill>
              <a:effectLst/>
              <a:latin typeface="Montserrat" pitchFamily="2" charset="77"/>
            </a:endParaRPr>
          </a:p>
        </p:txBody>
      </p:sp>
    </p:spTree>
    <p:extLst>
      <p:ext uri="{BB962C8B-B14F-4D97-AF65-F5344CB8AC3E}">
        <p14:creationId xmlns:p14="http://schemas.microsoft.com/office/powerpoint/2010/main" val="14677513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46981" y="820216"/>
            <a:ext cx="8082331" cy="1422634"/>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Een eigen melodie </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2" name="Rechthoek 3">
            <a:extLst>
              <a:ext uri="{FF2B5EF4-FFF2-40B4-BE49-F238E27FC236}">
                <a16:creationId xmlns:a16="http://schemas.microsoft.com/office/drawing/2014/main" id="{4DB1D5B6-0302-2026-B642-F9EBB573E05C}"/>
              </a:ext>
            </a:extLst>
          </p:cNvPr>
          <p:cNvSpPr/>
          <p:nvPr/>
        </p:nvSpPr>
        <p:spPr>
          <a:xfrm>
            <a:off x="1914334" y="3725774"/>
            <a:ext cx="9880746" cy="1040502"/>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4" name="TextBox 3">
            <a:extLst>
              <a:ext uri="{FF2B5EF4-FFF2-40B4-BE49-F238E27FC236}">
                <a16:creationId xmlns:a16="http://schemas.microsoft.com/office/drawing/2014/main" id="{D870AF17-1D95-270D-F881-B7E42BD3291C}"/>
              </a:ext>
            </a:extLst>
          </p:cNvPr>
          <p:cNvSpPr txBox="1"/>
          <p:nvPr/>
        </p:nvSpPr>
        <p:spPr>
          <a:xfrm>
            <a:off x="2052217" y="1555449"/>
            <a:ext cx="10134547" cy="3139321"/>
          </a:xfrm>
          <a:prstGeom prst="rect">
            <a:avLst/>
          </a:prstGeom>
          <a:noFill/>
        </p:spPr>
        <p:txBody>
          <a:bodyPr wrap="square" rtlCol="0">
            <a:spAutoFit/>
          </a:bodyPr>
          <a:lstStyle/>
          <a:p>
            <a:pPr marL="457200" indent="-457200" algn="l" rtl="0" fontAlgn="base">
              <a:spcBef>
                <a:spcPts val="0"/>
              </a:spcBef>
              <a:spcAft>
                <a:spcPts val="0"/>
              </a:spcAft>
              <a:buFont typeface="+mj-lt"/>
              <a:buAutoNum type="arabicPeriod" startAt="5"/>
            </a:pPr>
            <a:r>
              <a:rPr lang="nl-NL" sz="2200" b="0" i="0" u="none" strike="noStrike" dirty="0">
                <a:solidFill>
                  <a:schemeClr val="bg1"/>
                </a:solidFill>
                <a:effectLst/>
                <a:latin typeface="Montserrat" pitchFamily="2" charset="77"/>
              </a:rPr>
              <a:t>Ga 10 minuten aan de slag. </a:t>
            </a:r>
            <a:br>
              <a:rPr lang="nl-NL" sz="2200" b="0" i="0" u="none" strike="noStrike" dirty="0">
                <a:solidFill>
                  <a:schemeClr val="bg1"/>
                </a:solidFill>
                <a:effectLst/>
                <a:latin typeface="Montserrat" pitchFamily="2" charset="77"/>
              </a:rPr>
            </a:br>
            <a:r>
              <a:rPr lang="nl-NL" sz="2200" b="0" i="0" u="none" strike="noStrike" dirty="0">
                <a:solidFill>
                  <a:schemeClr val="bg1"/>
                </a:solidFill>
                <a:effectLst/>
                <a:latin typeface="Montserrat" pitchFamily="2" charset="77"/>
              </a:rPr>
              <a:t>Zet niet teveel tegelijk aan dan krijg je een ‘muur van geluid’. Je mag van de drums 12 noten gebruiken en van de andere instrumenten 4 noten.</a:t>
            </a:r>
          </a:p>
          <a:p>
            <a:pPr marL="457200" indent="-457200" algn="l" rtl="0" fontAlgn="base">
              <a:spcBef>
                <a:spcPts val="0"/>
              </a:spcBef>
              <a:spcAft>
                <a:spcPts val="0"/>
              </a:spcAft>
              <a:buFont typeface="+mj-lt"/>
              <a:buAutoNum type="arabicPeriod" startAt="5"/>
            </a:pPr>
            <a:endParaRPr lang="nl-NL" sz="2200" b="0" i="0" u="none" strike="noStrike" dirty="0">
              <a:solidFill>
                <a:schemeClr val="bg1"/>
              </a:solidFill>
              <a:effectLst/>
              <a:latin typeface="Montserrat" pitchFamily="2" charset="77"/>
            </a:endParaRPr>
          </a:p>
          <a:p>
            <a:pPr marL="457200" indent="-457200" algn="l" rtl="0" fontAlgn="base">
              <a:spcBef>
                <a:spcPts val="0"/>
              </a:spcBef>
              <a:spcAft>
                <a:spcPts val="0"/>
              </a:spcAft>
              <a:buFont typeface="+mj-lt"/>
              <a:buAutoNum type="arabicPeriod" startAt="5"/>
            </a:pPr>
            <a:endParaRPr lang="nl-NL" sz="2200" dirty="0">
              <a:solidFill>
                <a:schemeClr val="bg1"/>
              </a:solidFill>
              <a:latin typeface="Montserrat" pitchFamily="2" charset="77"/>
            </a:endParaRPr>
          </a:p>
          <a:p>
            <a:pPr marL="457200" indent="-457200" algn="l" rtl="0" fontAlgn="base">
              <a:spcBef>
                <a:spcPts val="0"/>
              </a:spcBef>
              <a:spcAft>
                <a:spcPts val="0"/>
              </a:spcAft>
              <a:buFont typeface="+mj-lt"/>
              <a:buAutoNum type="arabicPeriod" startAt="5"/>
            </a:pPr>
            <a:endParaRPr lang="nl-NL" sz="2200" b="0" i="0" u="none" strike="noStrike" dirty="0">
              <a:solidFill>
                <a:schemeClr val="bg1"/>
              </a:solidFill>
              <a:effectLst/>
              <a:latin typeface="Montserrat" pitchFamily="2" charset="77"/>
            </a:endParaRPr>
          </a:p>
          <a:p>
            <a:pPr algn="l" rtl="0" fontAlgn="base">
              <a:spcBef>
                <a:spcPts val="0"/>
              </a:spcBef>
              <a:spcAft>
                <a:spcPts val="0"/>
              </a:spcAft>
            </a:pPr>
            <a:r>
              <a:rPr lang="nl-NL" sz="2200" b="1" i="0" u="none" strike="noStrike" dirty="0">
                <a:solidFill>
                  <a:schemeClr val="bg1"/>
                </a:solidFill>
                <a:effectLst/>
                <a:latin typeface="Montserrat" pitchFamily="2" charset="77"/>
              </a:rPr>
              <a:t>Belangrijk: Vergeet niet je project op te slaan!!! Als je een nieuwe melodie wil maken open dan een nieuw project.</a:t>
            </a:r>
          </a:p>
        </p:txBody>
      </p:sp>
    </p:spTree>
    <p:extLst>
      <p:ext uri="{BB962C8B-B14F-4D97-AF65-F5344CB8AC3E}">
        <p14:creationId xmlns:p14="http://schemas.microsoft.com/office/powerpoint/2010/main" val="25719938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fotoOpMaat.jpg"/>
          <p:cNvPicPr>
            <a:picLocks noChangeAspect="1"/>
          </p:cNvPicPr>
          <p:nvPr/>
        </p:nvPicPr>
        <p:blipFill>
          <a:blip r:embed="rId3"/>
          <a:stretch>
            <a:fillRect/>
          </a:stretch>
        </p:blipFill>
        <p:spPr>
          <a:xfrm>
            <a:off x="0" y="1"/>
            <a:ext cx="12192000" cy="5895233"/>
          </a:xfrm>
          <a:prstGeom prst="rect">
            <a:avLst/>
          </a:prstGeom>
        </p:spPr>
      </p:pic>
      <p:pic>
        <p:nvPicPr>
          <p:cNvPr id="21" name="Afbeelding 20" descr="techniekLoseOnderdelen80%.png"/>
          <p:cNvPicPr>
            <a:picLocks noChangeAspect="1"/>
          </p:cNvPicPr>
          <p:nvPr/>
        </p:nvPicPr>
        <p:blipFill>
          <a:blip r:embed="rId4"/>
          <a:stretch>
            <a:fillRect/>
          </a:stretch>
        </p:blipFill>
        <p:spPr>
          <a:xfrm>
            <a:off x="6211432" y="3327399"/>
            <a:ext cx="4151768" cy="1965301"/>
          </a:xfrm>
          <a:prstGeom prst="rect">
            <a:avLst/>
          </a:prstGeom>
        </p:spPr>
      </p:pic>
      <p:pic>
        <p:nvPicPr>
          <p:cNvPr id="20" name="Afbeelding 19" descr="Logo80%Techniek.png"/>
          <p:cNvPicPr>
            <a:picLocks noChangeAspect="1"/>
          </p:cNvPicPr>
          <p:nvPr/>
        </p:nvPicPr>
        <p:blipFill>
          <a:blip r:embed="rId5"/>
          <a:stretch>
            <a:fillRect/>
          </a:stretch>
        </p:blipFill>
        <p:spPr>
          <a:xfrm>
            <a:off x="9448800" y="482601"/>
            <a:ext cx="2336800" cy="1106159"/>
          </a:xfrm>
          <a:prstGeom prst="rect">
            <a:avLst/>
          </a:prstGeom>
        </p:spPr>
      </p:pic>
      <p:pic>
        <p:nvPicPr>
          <p:cNvPr id="19" name="Afbeelding 18"/>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a:off x="0" y="-25399"/>
            <a:ext cx="6211432" cy="5920633"/>
          </a:xfrm>
          <a:prstGeom prst="rect">
            <a:avLst/>
          </a:prstGeom>
        </p:spPr>
      </p:pic>
      <p:pic>
        <p:nvPicPr>
          <p:cNvPr id="18" name="Afbeelding 17" descr="FooterTechniek.png"/>
          <p:cNvPicPr>
            <a:picLocks noChangeAspect="1"/>
          </p:cNvPicPr>
          <p:nvPr/>
        </p:nvPicPr>
        <p:blipFill>
          <a:blip r:embed="rId8"/>
          <a:stretch>
            <a:fillRect/>
          </a:stretch>
        </p:blipFill>
        <p:spPr>
          <a:xfrm>
            <a:off x="0" y="6056405"/>
            <a:ext cx="12192000" cy="639519"/>
          </a:xfrm>
          <a:prstGeom prst="rect">
            <a:avLst/>
          </a:prstGeom>
        </p:spPr>
      </p:pic>
      <p:sp>
        <p:nvSpPr>
          <p:cNvPr id="10" name="Tekstvak 9"/>
          <p:cNvSpPr txBox="1"/>
          <p:nvPr/>
        </p:nvSpPr>
        <p:spPr>
          <a:xfrm>
            <a:off x="1914333" y="1905001"/>
            <a:ext cx="2671116" cy="913007"/>
          </a:xfrm>
          <a:prstGeom prst="rect">
            <a:avLst/>
          </a:prstGeom>
          <a:noFill/>
        </p:spPr>
        <p:txBody>
          <a:bodyPr wrap="none" rtlCol="0">
            <a:spAutoFit/>
          </a:bodyPr>
          <a:lstStyle/>
          <a:p>
            <a:r>
              <a:rPr lang="nl-NL" sz="5333" b="1" dirty="0">
                <a:solidFill>
                  <a:schemeClr val="bg1"/>
                </a:solidFill>
                <a:latin typeface="Comfortaa"/>
                <a:cs typeface="Comfortaa"/>
              </a:rPr>
              <a:t>Techniek</a:t>
            </a:r>
          </a:p>
        </p:txBody>
      </p:sp>
      <p:pic>
        <p:nvPicPr>
          <p:cNvPr id="22" name="Afbeelding 21" descr="techniekWit.png"/>
          <p:cNvPicPr>
            <a:picLocks noChangeAspect="1"/>
          </p:cNvPicPr>
          <p:nvPr/>
        </p:nvPicPr>
        <p:blipFill>
          <a:blip r:embed="rId9"/>
          <a:stretch>
            <a:fillRect/>
          </a:stretch>
        </p:blipFill>
        <p:spPr>
          <a:xfrm>
            <a:off x="753986" y="583699"/>
            <a:ext cx="1160348" cy="1669812"/>
          </a:xfrm>
          <a:prstGeom prst="rect">
            <a:avLst/>
          </a:prstGeom>
        </p:spPr>
      </p:pic>
    </p:spTree>
    <p:extLst>
      <p:ext uri="{BB962C8B-B14F-4D97-AF65-F5344CB8AC3E}">
        <p14:creationId xmlns:p14="http://schemas.microsoft.com/office/powerpoint/2010/main" val="39523607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fotoOpMaat.jpg"/>
          <p:cNvPicPr>
            <a:picLocks noChangeAspect="1"/>
          </p:cNvPicPr>
          <p:nvPr/>
        </p:nvPicPr>
        <p:blipFill>
          <a:blip r:embed="rId2"/>
          <a:stretch>
            <a:fillRect/>
          </a:stretch>
        </p:blipFill>
        <p:spPr>
          <a:xfrm>
            <a:off x="0" y="1"/>
            <a:ext cx="12192000" cy="5895233"/>
          </a:xfrm>
          <a:prstGeom prst="rect">
            <a:avLst/>
          </a:prstGeom>
        </p:spPr>
      </p:pic>
      <p:pic>
        <p:nvPicPr>
          <p:cNvPr id="19" name="Afbeelding 18"/>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25399"/>
            <a:ext cx="6211432" cy="5920633"/>
          </a:xfrm>
          <a:prstGeom prst="rect">
            <a:avLst/>
          </a:prstGeom>
        </p:spPr>
      </p:pic>
      <p:pic>
        <p:nvPicPr>
          <p:cNvPr id="20" name="Afbeelding 19" descr="techniekLoseOnderdelen80%.png"/>
          <p:cNvPicPr>
            <a:picLocks noChangeAspect="1"/>
          </p:cNvPicPr>
          <p:nvPr/>
        </p:nvPicPr>
        <p:blipFill>
          <a:blip r:embed="rId5"/>
          <a:stretch>
            <a:fillRect/>
          </a:stretch>
        </p:blipFill>
        <p:spPr>
          <a:xfrm>
            <a:off x="6197600" y="3327399"/>
            <a:ext cx="4151768" cy="1965301"/>
          </a:xfrm>
          <a:prstGeom prst="rect">
            <a:avLst/>
          </a:prstGeom>
        </p:spPr>
      </p:pic>
      <p:pic>
        <p:nvPicPr>
          <p:cNvPr id="21" name="Afbeelding 20" descr="Logo80%Techniek.png"/>
          <p:cNvPicPr>
            <a:picLocks noChangeAspect="1"/>
          </p:cNvPicPr>
          <p:nvPr/>
        </p:nvPicPr>
        <p:blipFill>
          <a:blip r:embed="rId6"/>
          <a:stretch>
            <a:fillRect/>
          </a:stretch>
        </p:blipFill>
        <p:spPr>
          <a:xfrm>
            <a:off x="9434968" y="482601"/>
            <a:ext cx="2336800" cy="1106159"/>
          </a:xfrm>
          <a:prstGeom prst="rect">
            <a:avLst/>
          </a:prstGeom>
        </p:spPr>
      </p:pic>
      <p:sp>
        <p:nvSpPr>
          <p:cNvPr id="10" name="Tekstvak 9"/>
          <p:cNvSpPr txBox="1"/>
          <p:nvPr/>
        </p:nvSpPr>
        <p:spPr>
          <a:xfrm>
            <a:off x="1914334" y="1905001"/>
            <a:ext cx="4458015" cy="913007"/>
          </a:xfrm>
          <a:prstGeom prst="rect">
            <a:avLst/>
          </a:prstGeom>
          <a:noFill/>
        </p:spPr>
        <p:txBody>
          <a:bodyPr wrap="none" rtlCol="0">
            <a:spAutoFit/>
          </a:bodyPr>
          <a:lstStyle/>
          <a:p>
            <a:r>
              <a:rPr lang="nl-NL" sz="5333" dirty="0">
                <a:solidFill>
                  <a:schemeClr val="bg1"/>
                </a:solidFill>
                <a:latin typeface="Comfortaa"/>
                <a:cs typeface="Comfortaa"/>
              </a:rPr>
              <a:t>Drumcomputer</a:t>
            </a:r>
            <a:endParaRPr lang="nl-NL" sz="5333" b="1" dirty="0">
              <a:solidFill>
                <a:schemeClr val="bg1"/>
              </a:solidFill>
              <a:latin typeface="Comfortaa"/>
              <a:cs typeface="Comfortaa"/>
            </a:endParaRPr>
          </a:p>
        </p:txBody>
      </p:sp>
      <p:pic>
        <p:nvPicPr>
          <p:cNvPr id="17" name="Afbeelding 16" descr="FooterTechniek.png"/>
          <p:cNvPicPr>
            <a:picLocks noChangeAspect="1"/>
          </p:cNvPicPr>
          <p:nvPr/>
        </p:nvPicPr>
        <p:blipFill>
          <a:blip r:embed="rId7"/>
          <a:stretch>
            <a:fillRect/>
          </a:stretch>
        </p:blipFill>
        <p:spPr>
          <a:xfrm>
            <a:off x="0" y="6056405"/>
            <a:ext cx="12192000" cy="639519"/>
          </a:xfrm>
          <a:prstGeom prst="rect">
            <a:avLst/>
          </a:prstGeom>
        </p:spPr>
      </p:pic>
      <p:pic>
        <p:nvPicPr>
          <p:cNvPr id="22" name="Afbeelding 21" descr="techniekWit.png"/>
          <p:cNvPicPr>
            <a:picLocks noChangeAspect="1"/>
          </p:cNvPicPr>
          <p:nvPr/>
        </p:nvPicPr>
        <p:blipFill>
          <a:blip r:embed="rId8"/>
          <a:stretch>
            <a:fillRect/>
          </a:stretch>
        </p:blipFill>
        <p:spPr>
          <a:xfrm>
            <a:off x="753986" y="583699"/>
            <a:ext cx="1160348" cy="1669812"/>
          </a:xfrm>
          <a:prstGeom prst="rect">
            <a:avLst/>
          </a:prstGeom>
        </p:spPr>
      </p:pic>
      <p:sp>
        <p:nvSpPr>
          <p:cNvPr id="2" name="TextBox 1">
            <a:extLst>
              <a:ext uri="{FF2B5EF4-FFF2-40B4-BE49-F238E27FC236}">
                <a16:creationId xmlns:a16="http://schemas.microsoft.com/office/drawing/2014/main" id="{1922155F-E1FB-3196-2895-9103DA97996D}"/>
              </a:ext>
            </a:extLst>
          </p:cNvPr>
          <p:cNvSpPr txBox="1"/>
          <p:nvPr/>
        </p:nvSpPr>
        <p:spPr>
          <a:xfrm>
            <a:off x="1928898" y="677996"/>
            <a:ext cx="2313454" cy="995209"/>
          </a:xfrm>
          <a:prstGeom prst="rect">
            <a:avLst/>
          </a:prstGeom>
          <a:noFill/>
        </p:spPr>
        <p:txBody>
          <a:bodyPr wrap="none" rtlCol="0">
            <a:spAutoFit/>
          </a:bodyPr>
          <a:lstStyle/>
          <a:p>
            <a:r>
              <a:rPr lang="nl-NL" sz="5867" b="1" dirty="0">
                <a:solidFill>
                  <a:schemeClr val="bg1"/>
                </a:solidFill>
                <a:latin typeface="Comfortaa"/>
                <a:cs typeface="Comfortaa"/>
              </a:rPr>
              <a:t>Les 7.5</a:t>
            </a:r>
            <a:endParaRPr lang="en-NL" sz="2400" b="1" dirty="0"/>
          </a:p>
        </p:txBody>
      </p:sp>
    </p:spTree>
    <p:extLst>
      <p:ext uri="{BB962C8B-B14F-4D97-AF65-F5344CB8AC3E}">
        <p14:creationId xmlns:p14="http://schemas.microsoft.com/office/powerpoint/2010/main" val="40421588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4"/>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5"/>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6"/>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7"/>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52218" y="642200"/>
            <a:ext cx="9857436" cy="2298130"/>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Drumcomputer</a:t>
            </a:r>
          </a:p>
          <a:p>
            <a:r>
              <a:rPr lang="nl-NL" sz="4267" baseline="30000" dirty="0">
                <a:solidFill>
                  <a:srgbClr val="FFFFFF"/>
                </a:solidFill>
                <a:latin typeface="Montserrat" pitchFamily="2" charset="77"/>
                <a:cs typeface="Montserrat Regular"/>
              </a:rPr>
              <a:t>(30 minuten)</a:t>
            </a:r>
          </a:p>
          <a:p>
            <a:r>
              <a:rPr lang="nl-NL" sz="4267" baseline="30000" dirty="0">
                <a:solidFill>
                  <a:srgbClr val="FFFFFF"/>
                </a:solidFill>
                <a:latin typeface="Montserrat" pitchFamily="2" charset="77"/>
                <a:cs typeface="Montserrat Regular"/>
              </a:rPr>
              <a:t>Ga aan de gang met een drumcomputer in scratch</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D870AF17-1D95-270D-F881-B7E42BD3291C}"/>
              </a:ext>
            </a:extLst>
          </p:cNvPr>
          <p:cNvSpPr txBox="1"/>
          <p:nvPr/>
        </p:nvSpPr>
        <p:spPr>
          <a:xfrm>
            <a:off x="2052219" y="1859339"/>
            <a:ext cx="9719550" cy="3785652"/>
          </a:xfrm>
          <a:prstGeom prst="rect">
            <a:avLst/>
          </a:prstGeom>
          <a:noFill/>
        </p:spPr>
        <p:txBody>
          <a:bodyPr wrap="square" rtlCol="0">
            <a:spAutoFit/>
          </a:bodyPr>
          <a:lstStyle/>
          <a:p>
            <a:pPr marL="4572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Ga naar ‘</a:t>
            </a:r>
            <a:r>
              <a:rPr lang="nl-NL" sz="2200" b="0" i="1" u="none" strike="noStrike" dirty="0">
                <a:solidFill>
                  <a:schemeClr val="bg1"/>
                </a:solidFill>
                <a:effectLst/>
                <a:latin typeface="Montserrat" pitchFamily="2" charset="77"/>
              </a:rPr>
              <a:t>scratch’</a:t>
            </a:r>
            <a:r>
              <a:rPr lang="nl-NL" sz="2200" b="0" i="0" u="none" strike="noStrike" dirty="0">
                <a:solidFill>
                  <a:schemeClr val="bg1"/>
                </a:solidFill>
                <a:effectLst/>
                <a:latin typeface="Montserrat" pitchFamily="2" charset="77"/>
              </a:rPr>
              <a:t> en selecteer Roland TSR-808 </a:t>
            </a:r>
            <a:r>
              <a:rPr lang="nl-NL" sz="2200" b="0" i="0" u="none" strike="noStrike" dirty="0" err="1">
                <a:solidFill>
                  <a:schemeClr val="bg1"/>
                </a:solidFill>
                <a:effectLst/>
                <a:latin typeface="Montserrat" pitchFamily="2" charset="77"/>
              </a:rPr>
              <a:t>simulation</a:t>
            </a:r>
            <a:r>
              <a:rPr lang="nl-NL" sz="2200" b="0" i="0" u="none" strike="noStrike" dirty="0">
                <a:solidFill>
                  <a:schemeClr val="bg1"/>
                </a:solidFill>
                <a:effectLst/>
                <a:latin typeface="Montserrat" pitchFamily="2" charset="77"/>
              </a:rPr>
              <a:t>, doe dit aan de hand van de </a:t>
            </a:r>
            <a:r>
              <a:rPr lang="nl-NL" sz="2200" b="0" i="1" u="none" strike="noStrike" dirty="0">
                <a:solidFill>
                  <a:schemeClr val="bg1"/>
                </a:solidFill>
                <a:effectLst/>
                <a:latin typeface="Montserrat" pitchFamily="2" charset="77"/>
              </a:rPr>
              <a:t>tutorial</a:t>
            </a:r>
            <a:r>
              <a:rPr lang="nl-NL" sz="2200" b="0" i="0" u="none" strike="noStrike" dirty="0">
                <a:solidFill>
                  <a:schemeClr val="bg1"/>
                </a:solidFill>
                <a:effectLst/>
                <a:latin typeface="Montserrat" pitchFamily="2" charset="77"/>
              </a:rPr>
              <a:t> of de </a:t>
            </a:r>
            <a:r>
              <a:rPr lang="nl-NL" sz="2200" b="0" i="1" u="none" strike="noStrike" dirty="0">
                <a:solidFill>
                  <a:schemeClr val="bg1"/>
                </a:solidFill>
                <a:effectLst/>
                <a:latin typeface="Montserrat" pitchFamily="2" charset="77"/>
              </a:rPr>
              <a:t>handleiding</a:t>
            </a:r>
            <a:r>
              <a:rPr lang="nl-NL" sz="2200" b="0" i="0" u="none" strike="noStrike" dirty="0">
                <a:solidFill>
                  <a:schemeClr val="bg1"/>
                </a:solidFill>
                <a:effectLst/>
                <a:latin typeface="Montserrat" pitchFamily="2" charset="77"/>
              </a:rPr>
              <a:t>. </a:t>
            </a:r>
          </a:p>
          <a:p>
            <a:pPr marL="457200" indent="-457200" algn="l" rtl="0" fontAlgn="base">
              <a:spcBef>
                <a:spcPts val="0"/>
              </a:spcBef>
              <a:spcAft>
                <a:spcPts val="0"/>
              </a:spcAft>
              <a:buFont typeface="+mj-lt"/>
              <a:buAutoNum type="arabicPeriod"/>
            </a:pPr>
            <a:endParaRPr lang="nl-NL" sz="2200" b="0" i="0" u="none" strike="noStrike" dirty="0">
              <a:solidFill>
                <a:schemeClr val="bg1"/>
              </a:solidFill>
              <a:effectLst/>
              <a:latin typeface="Montserrat" pitchFamily="2" charset="77"/>
            </a:endParaRPr>
          </a:p>
          <a:p>
            <a:pPr marL="4572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Bekijk de </a:t>
            </a:r>
            <a:r>
              <a:rPr lang="nl-NL" sz="2200" b="0" i="1" u="none" strike="noStrike" dirty="0">
                <a:solidFill>
                  <a:schemeClr val="bg1"/>
                </a:solidFill>
                <a:effectLst/>
                <a:latin typeface="Montserrat" pitchFamily="2" charset="77"/>
              </a:rPr>
              <a:t>tutorial</a:t>
            </a:r>
            <a:r>
              <a:rPr lang="nl-NL" sz="2200" b="0" i="0" u="none" strike="noStrike" dirty="0">
                <a:solidFill>
                  <a:schemeClr val="bg1"/>
                </a:solidFill>
                <a:effectLst/>
                <a:latin typeface="Montserrat" pitchFamily="2" charset="77"/>
              </a:rPr>
              <a:t> of de </a:t>
            </a:r>
            <a:r>
              <a:rPr lang="nl-NL" sz="2200" b="0" i="1" u="none" strike="noStrike" dirty="0">
                <a:solidFill>
                  <a:schemeClr val="bg1"/>
                </a:solidFill>
                <a:effectLst/>
                <a:latin typeface="Montserrat" pitchFamily="2" charset="77"/>
              </a:rPr>
              <a:t>handleiding</a:t>
            </a:r>
          </a:p>
          <a:p>
            <a:pPr marL="457200" indent="-457200" algn="l" rtl="0" fontAlgn="base">
              <a:spcBef>
                <a:spcPts val="0"/>
              </a:spcBef>
              <a:spcAft>
                <a:spcPts val="0"/>
              </a:spcAft>
              <a:buFont typeface="+mj-lt"/>
              <a:buAutoNum type="arabicPeriod"/>
            </a:pPr>
            <a:endParaRPr lang="nl-NL" sz="2200" i="1" dirty="0">
              <a:solidFill>
                <a:schemeClr val="bg1"/>
              </a:solidFill>
              <a:latin typeface="Montserrat" pitchFamily="2" charset="77"/>
            </a:endParaRPr>
          </a:p>
          <a:p>
            <a:pPr marL="457200" indent="-457200" algn="l" rtl="0" fontAlgn="base">
              <a:spcBef>
                <a:spcPts val="0"/>
              </a:spcBef>
              <a:spcAft>
                <a:spcPts val="0"/>
              </a:spcAft>
              <a:buFont typeface="+mj-lt"/>
              <a:buAutoNum type="arabicPeriod"/>
            </a:pPr>
            <a:endParaRPr lang="nl-NL" sz="2200" b="0" i="0" u="none" strike="noStrike" dirty="0">
              <a:solidFill>
                <a:schemeClr val="bg1"/>
              </a:solidFill>
              <a:effectLst/>
              <a:latin typeface="Montserrat" pitchFamily="2" charset="77"/>
            </a:endParaRPr>
          </a:p>
          <a:p>
            <a:pPr marL="4572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Ga zelf aan de gang. Je hebt 10 minuten om iets moois te maken. </a:t>
            </a:r>
          </a:p>
          <a:p>
            <a:pPr marL="146050" algn="l" rtl="0">
              <a:spcBef>
                <a:spcPts val="0"/>
              </a:spcBef>
              <a:spcAft>
                <a:spcPts val="0"/>
              </a:spcAft>
            </a:pPr>
            <a:br>
              <a:rPr lang="nl-NL" sz="2200" b="0" i="0" u="none" strike="noStrike" dirty="0">
                <a:solidFill>
                  <a:schemeClr val="bg1"/>
                </a:solidFill>
                <a:effectLst/>
                <a:latin typeface="Montserrat" pitchFamily="2" charset="77"/>
              </a:rPr>
            </a:br>
            <a:br>
              <a:rPr lang="nl-NL" sz="2400" dirty="0"/>
            </a:br>
            <a:endParaRPr lang="nl-NL" dirty="0"/>
          </a:p>
        </p:txBody>
      </p:sp>
      <p:sp>
        <p:nvSpPr>
          <p:cNvPr id="3" name="Rechthoek 3">
            <a:extLst>
              <a:ext uri="{FF2B5EF4-FFF2-40B4-BE49-F238E27FC236}">
                <a16:creationId xmlns:a16="http://schemas.microsoft.com/office/drawing/2014/main" id="{CE944BDF-5059-837C-ED96-F277F9D0C7D5}"/>
              </a:ext>
            </a:extLst>
          </p:cNvPr>
          <p:cNvSpPr/>
          <p:nvPr/>
        </p:nvSpPr>
        <p:spPr>
          <a:xfrm>
            <a:off x="241323" y="2396086"/>
            <a:ext cx="1565022" cy="1669812"/>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extBox 1">
            <a:extLst>
              <a:ext uri="{FF2B5EF4-FFF2-40B4-BE49-F238E27FC236}">
                <a16:creationId xmlns:a16="http://schemas.microsoft.com/office/drawing/2014/main" id="{E1732622-BFE2-D05B-2069-E4F42A86A74D}"/>
              </a:ext>
            </a:extLst>
          </p:cNvPr>
          <p:cNvSpPr txBox="1"/>
          <p:nvPr/>
        </p:nvSpPr>
        <p:spPr>
          <a:xfrm>
            <a:off x="282346" y="2590800"/>
            <a:ext cx="1523999" cy="1200329"/>
          </a:xfrm>
          <a:prstGeom prst="rect">
            <a:avLst/>
          </a:prstGeom>
          <a:noFill/>
        </p:spPr>
        <p:txBody>
          <a:bodyPr wrap="square" rtlCol="0">
            <a:spAutoFit/>
          </a:bodyPr>
          <a:lstStyle/>
          <a:p>
            <a:r>
              <a:rPr lang="en-GB" sz="1800" b="0" i="0" u="sng" strike="noStrike" dirty="0">
                <a:solidFill>
                  <a:schemeClr val="bg1"/>
                </a:solidFill>
                <a:effectLst/>
                <a:latin typeface="Montserrat" pitchFamily="2" charset="77"/>
                <a:hlinkClick r:id="rId8">
                  <a:extLst>
                    <a:ext uri="{A12FA001-AC4F-418D-AE19-62706E023703}">
                      <ahyp:hlinkClr xmlns:ahyp="http://schemas.microsoft.com/office/drawing/2018/hyperlinkcolor" val="tx"/>
                    </a:ext>
                  </a:extLst>
                </a:hlinkClick>
              </a:rPr>
              <a:t>‘</a:t>
            </a:r>
            <a:r>
              <a:rPr lang="en-GB" sz="1800" b="0" i="0" u="sng" strike="noStrike" dirty="0">
                <a:solidFill>
                  <a:schemeClr val="bg1"/>
                </a:solidFill>
                <a:effectLst/>
                <a:latin typeface="Montserrat" pitchFamily="2" charset="77"/>
                <a:hlinkClick r:id="rId9">
                  <a:extLst>
                    <a:ext uri="{A12FA001-AC4F-418D-AE19-62706E023703}">
                      <ahyp:hlinkClr xmlns:ahyp="http://schemas.microsoft.com/office/drawing/2018/hyperlinkcolor" val="tx"/>
                    </a:ext>
                  </a:extLst>
                </a:hlinkClick>
              </a:rPr>
              <a:t>https://scratch.mit.edu/projects/784016919/</a:t>
            </a:r>
            <a:r>
              <a:rPr lang="en-GB" sz="1800" b="0" i="0" u="none" strike="noStrike" dirty="0">
                <a:solidFill>
                  <a:schemeClr val="bg1"/>
                </a:solidFill>
                <a:effectLst/>
                <a:latin typeface="Montserrat" pitchFamily="2" charset="77"/>
              </a:rPr>
              <a:t>’, </a:t>
            </a:r>
            <a:endParaRPr lang="en-NL" dirty="0"/>
          </a:p>
        </p:txBody>
      </p:sp>
      <p:cxnSp>
        <p:nvCxnSpPr>
          <p:cNvPr id="6" name="Straight Arrow Connector 5">
            <a:extLst>
              <a:ext uri="{FF2B5EF4-FFF2-40B4-BE49-F238E27FC236}">
                <a16:creationId xmlns:a16="http://schemas.microsoft.com/office/drawing/2014/main" id="{2D58DDEB-D0E8-E161-186A-E3D9B86CE25E}"/>
              </a:ext>
            </a:extLst>
          </p:cNvPr>
          <p:cNvCxnSpPr>
            <a:cxnSpLocks/>
          </p:cNvCxnSpPr>
          <p:nvPr/>
        </p:nvCxnSpPr>
        <p:spPr>
          <a:xfrm flipH="1">
            <a:off x="1914334" y="2169442"/>
            <a:ext cx="630746" cy="491585"/>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
        <p:nvSpPr>
          <p:cNvPr id="10" name="Rechthoek 3">
            <a:extLst>
              <a:ext uri="{FF2B5EF4-FFF2-40B4-BE49-F238E27FC236}">
                <a16:creationId xmlns:a16="http://schemas.microsoft.com/office/drawing/2014/main" id="{A3D684B4-BF14-5C30-1230-9FB0B5DC51CC}"/>
              </a:ext>
            </a:extLst>
          </p:cNvPr>
          <p:cNvSpPr/>
          <p:nvPr/>
        </p:nvSpPr>
        <p:spPr>
          <a:xfrm>
            <a:off x="9921240" y="2253511"/>
            <a:ext cx="2126297" cy="1423650"/>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9" name="Online Media 8" descr="Roland TR 808 simulation">
            <a:hlinkClick r:id="" action="ppaction://media"/>
            <a:extLst>
              <a:ext uri="{FF2B5EF4-FFF2-40B4-BE49-F238E27FC236}">
                <a16:creationId xmlns:a16="http://schemas.microsoft.com/office/drawing/2014/main" id="{3088BBE2-0DF7-853A-447E-FBCA710714DA}"/>
              </a:ext>
            </a:extLst>
          </p:cNvPr>
          <p:cNvPicPr>
            <a:picLocks noRot="1" noChangeAspect="1"/>
          </p:cNvPicPr>
          <p:nvPr>
            <a:videoFile r:link="rId1"/>
          </p:nvPr>
        </p:nvPicPr>
        <p:blipFill rotWithShape="1">
          <a:blip r:embed="rId10"/>
          <a:srcRect t="9026" b="8440"/>
          <a:stretch/>
        </p:blipFill>
        <p:spPr>
          <a:xfrm>
            <a:off x="10085633" y="2415234"/>
            <a:ext cx="1818357" cy="1125568"/>
          </a:xfrm>
          <a:prstGeom prst="rect">
            <a:avLst/>
          </a:prstGeom>
        </p:spPr>
      </p:pic>
      <p:cxnSp>
        <p:nvCxnSpPr>
          <p:cNvPr id="11" name="Straight Arrow Connector 10">
            <a:extLst>
              <a:ext uri="{FF2B5EF4-FFF2-40B4-BE49-F238E27FC236}">
                <a16:creationId xmlns:a16="http://schemas.microsoft.com/office/drawing/2014/main" id="{0F1C26F7-2E19-A074-59E3-C93C8533D882}"/>
              </a:ext>
            </a:extLst>
          </p:cNvPr>
          <p:cNvCxnSpPr>
            <a:cxnSpLocks/>
          </p:cNvCxnSpPr>
          <p:nvPr/>
        </p:nvCxnSpPr>
        <p:spPr>
          <a:xfrm>
            <a:off x="8923054" y="2590800"/>
            <a:ext cx="860301" cy="119932"/>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
        <p:nvSpPr>
          <p:cNvPr id="21" name="Rechthoek 3">
            <a:extLst>
              <a:ext uri="{FF2B5EF4-FFF2-40B4-BE49-F238E27FC236}">
                <a16:creationId xmlns:a16="http://schemas.microsoft.com/office/drawing/2014/main" id="{A04859D0-18DA-0D78-CBF4-528FA6900796}"/>
              </a:ext>
            </a:extLst>
          </p:cNvPr>
          <p:cNvSpPr/>
          <p:nvPr/>
        </p:nvSpPr>
        <p:spPr>
          <a:xfrm>
            <a:off x="7819462" y="2726927"/>
            <a:ext cx="1695713" cy="1217139"/>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16" name="Online Media 15" descr="Uitbreiding drumbeat">
            <a:hlinkClick r:id="" action="ppaction://media"/>
            <a:extLst>
              <a:ext uri="{FF2B5EF4-FFF2-40B4-BE49-F238E27FC236}">
                <a16:creationId xmlns:a16="http://schemas.microsoft.com/office/drawing/2014/main" id="{5EFD59EF-EDF1-832C-3338-58407CCA884C}"/>
              </a:ext>
            </a:extLst>
          </p:cNvPr>
          <p:cNvPicPr>
            <a:picLocks noRot="1" noChangeAspect="1"/>
          </p:cNvPicPr>
          <p:nvPr>
            <a:videoFile r:link="rId2"/>
          </p:nvPr>
        </p:nvPicPr>
        <p:blipFill rotWithShape="1">
          <a:blip r:embed="rId11"/>
          <a:srcRect t="9058" r="3333" b="7657"/>
          <a:stretch/>
        </p:blipFill>
        <p:spPr>
          <a:xfrm>
            <a:off x="7907693" y="2830170"/>
            <a:ext cx="1538973" cy="994458"/>
          </a:xfrm>
          <a:prstGeom prst="rect">
            <a:avLst/>
          </a:prstGeom>
        </p:spPr>
      </p:pic>
      <p:cxnSp>
        <p:nvCxnSpPr>
          <p:cNvPr id="22" name="Straight Arrow Connector 21">
            <a:extLst>
              <a:ext uri="{FF2B5EF4-FFF2-40B4-BE49-F238E27FC236}">
                <a16:creationId xmlns:a16="http://schemas.microsoft.com/office/drawing/2014/main" id="{204F30C9-17A5-4BF9-EF25-D8514FAC1CEC}"/>
              </a:ext>
            </a:extLst>
          </p:cNvPr>
          <p:cNvCxnSpPr>
            <a:cxnSpLocks/>
          </p:cNvCxnSpPr>
          <p:nvPr/>
        </p:nvCxnSpPr>
        <p:spPr>
          <a:xfrm>
            <a:off x="6598920" y="3327399"/>
            <a:ext cx="1082657" cy="213403"/>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
        <p:nvSpPr>
          <p:cNvPr id="30" name="Rechthoek 3">
            <a:extLst>
              <a:ext uri="{FF2B5EF4-FFF2-40B4-BE49-F238E27FC236}">
                <a16:creationId xmlns:a16="http://schemas.microsoft.com/office/drawing/2014/main" id="{B2F41225-106B-A4EB-E333-0194C02A3495}"/>
              </a:ext>
            </a:extLst>
          </p:cNvPr>
          <p:cNvSpPr/>
          <p:nvPr/>
        </p:nvSpPr>
        <p:spPr>
          <a:xfrm>
            <a:off x="849477" y="4604490"/>
            <a:ext cx="4927892" cy="1040502"/>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8" name="TextBox 27">
            <a:extLst>
              <a:ext uri="{FF2B5EF4-FFF2-40B4-BE49-F238E27FC236}">
                <a16:creationId xmlns:a16="http://schemas.microsoft.com/office/drawing/2014/main" id="{5BE8A0CB-F68F-28EE-B2EA-2C250B5D7BF5}"/>
              </a:ext>
            </a:extLst>
          </p:cNvPr>
          <p:cNvSpPr txBox="1"/>
          <p:nvPr/>
        </p:nvSpPr>
        <p:spPr>
          <a:xfrm>
            <a:off x="743082" y="4687009"/>
            <a:ext cx="5110752" cy="1200329"/>
          </a:xfrm>
          <a:prstGeom prst="rect">
            <a:avLst/>
          </a:prstGeom>
          <a:noFill/>
        </p:spPr>
        <p:txBody>
          <a:bodyPr wrap="square" rtlCol="0">
            <a:spAutoFit/>
          </a:bodyPr>
          <a:lstStyle/>
          <a:p>
            <a:pPr marL="146050" algn="l" rtl="0">
              <a:spcBef>
                <a:spcPts val="0"/>
              </a:spcBef>
              <a:spcAft>
                <a:spcPts val="0"/>
              </a:spcAft>
            </a:pPr>
            <a:r>
              <a:rPr lang="nl-NL" sz="1800" b="1" i="1" u="none" strike="noStrike" dirty="0">
                <a:solidFill>
                  <a:schemeClr val="bg1"/>
                </a:solidFill>
                <a:effectLst/>
                <a:latin typeface="Montserrat" pitchFamily="2" charset="77"/>
              </a:rPr>
              <a:t>Belangrijk: Vergeet niet je project op te slaan. Als je een nieuw ritme wil maken open dan een nieuw project.</a:t>
            </a:r>
            <a:endParaRPr lang="nl-NL" sz="1800" b="0" i="0" u="none" strike="noStrike" dirty="0">
              <a:solidFill>
                <a:schemeClr val="bg1"/>
              </a:solidFill>
              <a:effectLst/>
              <a:latin typeface="Montserrat" pitchFamily="2" charset="77"/>
            </a:endParaRPr>
          </a:p>
          <a:p>
            <a:endParaRPr lang="en-NL" dirty="0"/>
          </a:p>
        </p:txBody>
      </p:sp>
      <p:sp>
        <p:nvSpPr>
          <p:cNvPr id="31" name="Rechthoek 3">
            <a:extLst>
              <a:ext uri="{FF2B5EF4-FFF2-40B4-BE49-F238E27FC236}">
                <a16:creationId xmlns:a16="http://schemas.microsoft.com/office/drawing/2014/main" id="{237AFA97-6488-8E96-063B-BD26ACFEE783}"/>
              </a:ext>
            </a:extLst>
          </p:cNvPr>
          <p:cNvSpPr/>
          <p:nvPr/>
        </p:nvSpPr>
        <p:spPr>
          <a:xfrm>
            <a:off x="6843876" y="4604490"/>
            <a:ext cx="4927892" cy="1040502"/>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9" name="TextBox 28">
            <a:extLst>
              <a:ext uri="{FF2B5EF4-FFF2-40B4-BE49-F238E27FC236}">
                <a16:creationId xmlns:a16="http://schemas.microsoft.com/office/drawing/2014/main" id="{CCBDAE47-2F63-74B1-F12F-4EE290763244}"/>
              </a:ext>
            </a:extLst>
          </p:cNvPr>
          <p:cNvSpPr txBox="1"/>
          <p:nvPr/>
        </p:nvSpPr>
        <p:spPr>
          <a:xfrm>
            <a:off x="6879943" y="4657140"/>
            <a:ext cx="4799829" cy="1200329"/>
          </a:xfrm>
          <a:prstGeom prst="rect">
            <a:avLst/>
          </a:prstGeom>
          <a:noFill/>
        </p:spPr>
        <p:txBody>
          <a:bodyPr wrap="square" rtlCol="0">
            <a:spAutoFit/>
          </a:bodyPr>
          <a:lstStyle/>
          <a:p>
            <a:r>
              <a:rPr lang="nl-NL" sz="1800" b="1" i="1" u="none" strike="noStrike" dirty="0">
                <a:solidFill>
                  <a:schemeClr val="bg1"/>
                </a:solidFill>
                <a:effectLst/>
                <a:latin typeface="Montserrat" pitchFamily="2" charset="77"/>
              </a:rPr>
              <a:t>Belangrijk: Zet de drumcomputer op tempo 60 en de </a:t>
            </a:r>
            <a:r>
              <a:rPr lang="nl-NL" sz="1800" b="1" i="1" u="none" strike="noStrike" dirty="0" err="1">
                <a:solidFill>
                  <a:schemeClr val="bg1"/>
                </a:solidFill>
                <a:effectLst/>
                <a:latin typeface="Montserrat" pitchFamily="2" charset="77"/>
              </a:rPr>
              <a:t>sequencer</a:t>
            </a:r>
            <a:r>
              <a:rPr lang="nl-NL" sz="1800" b="1" i="1" u="none" strike="noStrike" dirty="0">
                <a:solidFill>
                  <a:schemeClr val="bg1"/>
                </a:solidFill>
                <a:effectLst/>
                <a:latin typeface="Montserrat" pitchFamily="2" charset="77"/>
              </a:rPr>
              <a:t> op tempo 60 dan klinkt het goed samen.</a:t>
            </a:r>
            <a:endParaRPr lang="nl-NL" sz="1800" b="0" i="0" u="none" strike="noStrike" dirty="0">
              <a:solidFill>
                <a:schemeClr val="bg1"/>
              </a:solidFill>
              <a:effectLst/>
              <a:latin typeface="Montserrat" pitchFamily="2" charset="77"/>
            </a:endParaRPr>
          </a:p>
          <a:p>
            <a:endParaRPr lang="en-NL" dirty="0"/>
          </a:p>
        </p:txBody>
      </p:sp>
    </p:spTree>
    <p:extLst>
      <p:ext uri="{BB962C8B-B14F-4D97-AF65-F5344CB8AC3E}">
        <p14:creationId xmlns:p14="http://schemas.microsoft.com/office/powerpoint/2010/main" val="207518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9"/>
                </p:tgtEl>
              </p:cMediaNode>
            </p:video>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9"/>
                                        </p:tgtEl>
                                      </p:cBhvr>
                                    </p:cmd>
                                  </p:childTnLst>
                                </p:cTn>
                              </p:par>
                            </p:childTnLst>
                          </p:cTn>
                        </p:par>
                      </p:childTnLst>
                    </p:cTn>
                  </p:par>
                </p:childTnLst>
              </p:cTn>
              <p:nextCondLst>
                <p:cond evt="onClick" delay="0">
                  <p:tgtEl>
                    <p:spTgt spid="9"/>
                  </p:tgtEl>
                </p:cond>
              </p:nextCondLst>
            </p:seq>
            <p:video>
              <p:cMediaNode vol="80000">
                <p:cTn id="17" fill="hold" display="0">
                  <p:stCondLst>
                    <p:cond delay="indefinite"/>
                  </p:stCondLst>
                </p:cTn>
                <p:tgtEl>
                  <p:spTgt spid="16"/>
                </p:tgtEl>
              </p:cMediaNode>
            </p:video>
            <p:seq concurrent="1" nextAc="seek">
              <p:cTn id="18" restart="whenNotActive" fill="hold" evtFilter="cancelBubble" nodeType="interactiveSeq">
                <p:stCondLst>
                  <p:cond evt="onClick" delay="0">
                    <p:tgtEl>
                      <p:spTgt spid="1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hthoek 3">
            <a:extLst>
              <a:ext uri="{FF2B5EF4-FFF2-40B4-BE49-F238E27FC236}">
                <a16:creationId xmlns:a16="http://schemas.microsoft.com/office/drawing/2014/main" id="{CC89FBDB-C826-0521-4013-4C6A1898ACA9}"/>
              </a:ext>
            </a:extLst>
          </p:cNvPr>
          <p:cNvSpPr/>
          <p:nvPr/>
        </p:nvSpPr>
        <p:spPr>
          <a:xfrm>
            <a:off x="444403" y="3230990"/>
            <a:ext cx="1160348" cy="1669813"/>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3"/>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4"/>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5"/>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6"/>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1993675" y="270741"/>
            <a:ext cx="9859904" cy="3611373"/>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Presenteren</a:t>
            </a:r>
          </a:p>
          <a:p>
            <a:r>
              <a:rPr lang="nl-NL" sz="4267" baseline="30000" dirty="0">
                <a:solidFill>
                  <a:srgbClr val="FFFFFF"/>
                </a:solidFill>
                <a:latin typeface="Montserrat" pitchFamily="2" charset="77"/>
                <a:cs typeface="Montserrat Regular"/>
              </a:rPr>
              <a:t>(15 minuten) </a:t>
            </a:r>
          </a:p>
          <a:p>
            <a:r>
              <a:rPr lang="nl-NL" sz="4267" baseline="30000" dirty="0">
                <a:solidFill>
                  <a:srgbClr val="FFFFFF"/>
                </a:solidFill>
                <a:latin typeface="Montserrat" pitchFamily="2" charset="77"/>
                <a:cs typeface="Montserrat Regular"/>
              </a:rPr>
              <a:t>De geluiden die jullie hebben gemaakt worden samengevoegd in een muziekstuk. Jullie gaan samenwerken en dirigeren</a:t>
            </a:r>
          </a:p>
          <a:p>
            <a:endParaRPr lang="nl-NL" sz="4267" baseline="30000" dirty="0">
              <a:solidFill>
                <a:srgbClr val="FFFFFF"/>
              </a:solidFill>
              <a:latin typeface="Montserrat" pitchFamily="2" charset="77"/>
              <a:cs typeface="Montserrat Regular"/>
            </a:endParaRP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31EFBF60-A6BD-C2BD-42DE-EAC7B7505A4F}"/>
              </a:ext>
            </a:extLst>
          </p:cNvPr>
          <p:cNvSpPr txBox="1"/>
          <p:nvPr/>
        </p:nvSpPr>
        <p:spPr>
          <a:xfrm>
            <a:off x="2073016" y="2091575"/>
            <a:ext cx="10118984" cy="1508105"/>
          </a:xfrm>
          <a:prstGeom prst="rect">
            <a:avLst/>
          </a:prstGeom>
          <a:noFill/>
        </p:spPr>
        <p:txBody>
          <a:bodyPr wrap="square" rtlCol="0">
            <a:spAutoFit/>
          </a:bodyPr>
          <a:lstStyle/>
          <a:p>
            <a:pPr marL="457200" indent="-457200" algn="l" rtl="0" fontAlgn="base">
              <a:spcBef>
                <a:spcPts val="0"/>
              </a:spcBef>
              <a:spcAft>
                <a:spcPts val="0"/>
              </a:spcAft>
              <a:buFont typeface="+mj-lt"/>
              <a:buAutoNum type="arabicPeriod"/>
            </a:pPr>
            <a:endParaRPr lang="nl-NL" sz="2200" dirty="0">
              <a:solidFill>
                <a:schemeClr val="bg1"/>
              </a:solidFill>
              <a:latin typeface="Montserrat" pitchFamily="2" charset="77"/>
            </a:endParaRPr>
          </a:p>
          <a:p>
            <a:pPr algn="l" rtl="0" fontAlgn="base">
              <a:spcBef>
                <a:spcPts val="0"/>
              </a:spcBef>
              <a:spcAft>
                <a:spcPts val="0"/>
              </a:spcAft>
            </a:pPr>
            <a:br>
              <a:rPr lang="nl-NL" sz="2400" dirty="0"/>
            </a:br>
            <a:br>
              <a:rPr lang="nl-NL" sz="2400" dirty="0"/>
            </a:br>
            <a:endParaRPr lang="nl-NL" sz="2200" b="0" i="0" u="none" strike="noStrike" dirty="0">
              <a:solidFill>
                <a:schemeClr val="bg1"/>
              </a:solidFill>
              <a:effectLst/>
              <a:latin typeface="Montserrat" pitchFamily="2" charset="77"/>
            </a:endParaRPr>
          </a:p>
        </p:txBody>
      </p:sp>
      <p:sp>
        <p:nvSpPr>
          <p:cNvPr id="12" name="TextBox 11">
            <a:extLst>
              <a:ext uri="{FF2B5EF4-FFF2-40B4-BE49-F238E27FC236}">
                <a16:creationId xmlns:a16="http://schemas.microsoft.com/office/drawing/2014/main" id="{56FFB0CC-8CDD-4633-A1DB-76959EAA9CE1}"/>
              </a:ext>
            </a:extLst>
          </p:cNvPr>
          <p:cNvSpPr txBox="1"/>
          <p:nvPr/>
        </p:nvSpPr>
        <p:spPr>
          <a:xfrm>
            <a:off x="2232130" y="2365552"/>
            <a:ext cx="9988091" cy="4185761"/>
          </a:xfrm>
          <a:prstGeom prst="rect">
            <a:avLst/>
          </a:prstGeom>
          <a:noFill/>
        </p:spPr>
        <p:txBody>
          <a:bodyPr wrap="square" rtlCol="0">
            <a:spAutoFit/>
          </a:bodyPr>
          <a:lstStyle/>
          <a:p>
            <a:pPr marL="457200" indent="-457200" fontAlgn="base">
              <a:buFont typeface="+mj-lt"/>
              <a:buAutoNum type="arabicPeriod"/>
            </a:pPr>
            <a:r>
              <a:rPr lang="nl-NL" sz="2200" b="0" i="0" u="none" strike="noStrike" dirty="0">
                <a:solidFill>
                  <a:schemeClr val="bg1"/>
                </a:solidFill>
                <a:effectLst/>
                <a:latin typeface="Montserrat" pitchFamily="2" charset="77"/>
              </a:rPr>
              <a:t>Weten jullie de gebaren voor het dirigeren nog? Z</a:t>
            </a:r>
            <a:r>
              <a:rPr lang="nl-NL" sz="2200" dirty="0">
                <a:solidFill>
                  <a:schemeClr val="bg1"/>
                </a:solidFill>
                <a:latin typeface="Montserrat" pitchFamily="2" charset="77"/>
              </a:rPr>
              <a:t>o nee, oefen dan … met elkaar. Wie is k </a:t>
            </a:r>
            <a:r>
              <a:rPr lang="nl-NL" sz="2200" b="0" i="0" u="none" strike="noStrike" dirty="0">
                <a:solidFill>
                  <a:schemeClr val="bg1"/>
                </a:solidFill>
                <a:effectLst/>
                <a:latin typeface="Montserrat" pitchFamily="2" charset="77"/>
              </a:rPr>
              <a:t>met de </a:t>
            </a:r>
            <a:r>
              <a:rPr lang="nl-NL" sz="2200" b="0" i="0" u="none" strike="noStrike" dirty="0" err="1">
                <a:solidFill>
                  <a:schemeClr val="bg1"/>
                </a:solidFill>
                <a:effectLst/>
                <a:latin typeface="Montserrat" pitchFamily="2" charset="77"/>
              </a:rPr>
              <a:t>sequencer</a:t>
            </a:r>
            <a:r>
              <a:rPr lang="nl-NL" sz="2200" b="0" i="0" u="none" strike="noStrike" dirty="0">
                <a:solidFill>
                  <a:schemeClr val="bg1"/>
                </a:solidFill>
                <a:effectLst/>
                <a:latin typeface="Montserrat" pitchFamily="2" charset="77"/>
              </a:rPr>
              <a:t> en de drumcomputer.</a:t>
            </a:r>
          </a:p>
          <a:p>
            <a:pPr marL="4572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‘Waar doet het je aan denken?’</a:t>
            </a:r>
          </a:p>
          <a:p>
            <a:pPr marL="4572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Vind je het geluid mooi? Is het tempo goed?</a:t>
            </a:r>
            <a:br>
              <a:rPr lang="nl-NL" sz="2200" b="0" i="0" u="none" strike="noStrike" dirty="0">
                <a:solidFill>
                  <a:schemeClr val="bg1"/>
                </a:solidFill>
                <a:effectLst/>
                <a:latin typeface="Montserrat" pitchFamily="2" charset="77"/>
              </a:rPr>
            </a:br>
            <a:r>
              <a:rPr lang="nl-NL" sz="2200" b="0" i="0" u="none" strike="noStrike" dirty="0">
                <a:solidFill>
                  <a:schemeClr val="bg1"/>
                </a:solidFill>
                <a:effectLst/>
                <a:latin typeface="Montserrat" pitchFamily="2" charset="77"/>
              </a:rPr>
              <a:t>Nu jullie veel stukjes gehoord hebben, kun jullie deze vragen beantwoorden: </a:t>
            </a:r>
          </a:p>
          <a:p>
            <a:pPr marL="914400" lvl="1"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Wat maakt dat een liedje mooi is? </a:t>
            </a:r>
          </a:p>
          <a:p>
            <a:pPr marL="914400" lvl="1"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Is dit anders dan muziek maken op een instrument? </a:t>
            </a:r>
          </a:p>
          <a:p>
            <a:pPr marL="914400" lvl="1"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Wat is er anders aan?</a:t>
            </a:r>
          </a:p>
          <a:p>
            <a:pPr marL="4572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Voor thuis experimenteer ook met de </a:t>
            </a:r>
            <a:r>
              <a:rPr lang="nl-NL" sz="2200" b="0" i="0" u="none" strike="noStrike" dirty="0" err="1">
                <a:solidFill>
                  <a:schemeClr val="bg1"/>
                </a:solidFill>
                <a:effectLst/>
                <a:latin typeface="Montserrat" pitchFamily="2" charset="77"/>
              </a:rPr>
              <a:t>Tapband</a:t>
            </a:r>
            <a:r>
              <a:rPr lang="nl-NL" sz="2200" b="0" i="0" u="none" strike="noStrike" dirty="0">
                <a:solidFill>
                  <a:schemeClr val="bg1"/>
                </a:solidFill>
                <a:effectLst/>
                <a:latin typeface="Montserrat" pitchFamily="2" charset="77"/>
              </a:rPr>
              <a:t> </a:t>
            </a:r>
            <a:r>
              <a:rPr lang="nl-NL" sz="2200" b="0" i="0" u="none" strike="noStrike" dirty="0" err="1">
                <a:solidFill>
                  <a:schemeClr val="bg1"/>
                </a:solidFill>
                <a:effectLst/>
                <a:latin typeface="Montserrat" pitchFamily="2" charset="77"/>
              </a:rPr>
              <a:t>sequencer</a:t>
            </a:r>
            <a:r>
              <a:rPr lang="nl-NL" sz="2200" dirty="0">
                <a:solidFill>
                  <a:schemeClr val="bg1"/>
                </a:solidFill>
                <a:latin typeface="Montserrat" pitchFamily="2" charset="77"/>
              </a:rPr>
              <a:t>.</a:t>
            </a:r>
            <a:br>
              <a:rPr lang="nl-NL" sz="2400" dirty="0"/>
            </a:br>
            <a:br>
              <a:rPr lang="nl-NL" sz="2400" dirty="0"/>
            </a:br>
            <a:endParaRPr lang="nl-NL" sz="2200" b="0" i="0" u="none" strike="noStrike" dirty="0">
              <a:solidFill>
                <a:schemeClr val="bg1"/>
              </a:solidFill>
              <a:effectLst/>
              <a:latin typeface="Montserrat" pitchFamily="2" charset="77"/>
            </a:endParaRPr>
          </a:p>
        </p:txBody>
      </p:sp>
      <p:sp>
        <p:nvSpPr>
          <p:cNvPr id="16" name="Rechthoek 3">
            <a:extLst>
              <a:ext uri="{FF2B5EF4-FFF2-40B4-BE49-F238E27FC236}">
                <a16:creationId xmlns:a16="http://schemas.microsoft.com/office/drawing/2014/main" id="{32F39575-A559-2897-81C3-FA8DB74DFBC2}"/>
              </a:ext>
            </a:extLst>
          </p:cNvPr>
          <p:cNvSpPr/>
          <p:nvPr/>
        </p:nvSpPr>
        <p:spPr>
          <a:xfrm>
            <a:off x="86419" y="2401306"/>
            <a:ext cx="1907256" cy="3359414"/>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4" name="TextBox 13">
            <a:extLst>
              <a:ext uri="{FF2B5EF4-FFF2-40B4-BE49-F238E27FC236}">
                <a16:creationId xmlns:a16="http://schemas.microsoft.com/office/drawing/2014/main" id="{4AACDD45-2C8D-3E8A-E4F7-F72CA39E6870}"/>
              </a:ext>
            </a:extLst>
          </p:cNvPr>
          <p:cNvSpPr txBox="1"/>
          <p:nvPr/>
        </p:nvSpPr>
        <p:spPr>
          <a:xfrm>
            <a:off x="126090" y="2522297"/>
            <a:ext cx="1907256" cy="3231654"/>
          </a:xfrm>
          <a:prstGeom prst="rect">
            <a:avLst/>
          </a:prstGeom>
          <a:noFill/>
        </p:spPr>
        <p:txBody>
          <a:bodyPr wrap="square" rtlCol="0">
            <a:spAutoFit/>
          </a:bodyPr>
          <a:lstStyle/>
          <a:p>
            <a:r>
              <a:rPr lang="nl-NL" sz="1200" b="0" i="0" u="none" strike="noStrike" dirty="0">
                <a:solidFill>
                  <a:schemeClr val="bg1"/>
                </a:solidFill>
                <a:effectLst/>
                <a:latin typeface="Montserrat" pitchFamily="2" charset="77"/>
              </a:rPr>
              <a:t>“</a:t>
            </a:r>
            <a:r>
              <a:rPr lang="nl-NL" sz="1200" b="1" i="1" u="none" strike="noStrike" dirty="0">
                <a:solidFill>
                  <a:schemeClr val="bg1"/>
                </a:solidFill>
                <a:effectLst/>
                <a:latin typeface="Montserrat" pitchFamily="2" charset="77"/>
              </a:rPr>
              <a:t>Start,</a:t>
            </a:r>
            <a:r>
              <a:rPr lang="nl-NL" sz="1200" b="0" i="0" u="none" strike="noStrike" dirty="0">
                <a:solidFill>
                  <a:schemeClr val="bg1"/>
                </a:solidFill>
                <a:effectLst/>
                <a:latin typeface="Montserrat" pitchFamily="2" charset="77"/>
              </a:rPr>
              <a:t> </a:t>
            </a:r>
            <a:r>
              <a:rPr lang="nl-NL" sz="1200" b="1" i="1" u="none" strike="noStrike" dirty="0">
                <a:solidFill>
                  <a:schemeClr val="bg1"/>
                </a:solidFill>
                <a:effectLst/>
                <a:latin typeface="Montserrat" pitchFamily="2" charset="77"/>
              </a:rPr>
              <a:t>Stop, lange toon (met lange toon worden de langere samples bedoeld), korte toon (met korte toon worden de kortere samples bedoeld), allemaal geluid maken, aanwijzen wie muziek maakt, zacht en hard (laag (denk bij laag aan de tuba, de contrabas)) en hoog (denk bij hoog aan de dwarsfluit of de piccolo)”</a:t>
            </a:r>
            <a:endParaRPr lang="nl-NL" sz="1200" dirty="0">
              <a:solidFill>
                <a:schemeClr val="bg1"/>
              </a:solidFill>
            </a:endParaRPr>
          </a:p>
        </p:txBody>
      </p:sp>
      <p:cxnSp>
        <p:nvCxnSpPr>
          <p:cNvPr id="21" name="Straight Arrow Connector 20">
            <a:extLst>
              <a:ext uri="{FF2B5EF4-FFF2-40B4-BE49-F238E27FC236}">
                <a16:creationId xmlns:a16="http://schemas.microsoft.com/office/drawing/2014/main" id="{BDD97BBE-F980-562F-2406-B4703AE04B3B}"/>
              </a:ext>
            </a:extLst>
          </p:cNvPr>
          <p:cNvCxnSpPr>
            <a:cxnSpLocks/>
          </p:cNvCxnSpPr>
          <p:nvPr/>
        </p:nvCxnSpPr>
        <p:spPr>
          <a:xfrm flipH="1">
            <a:off x="2080094" y="2939142"/>
            <a:ext cx="663106" cy="124098"/>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
        <p:nvSpPr>
          <p:cNvPr id="27" name="Rechthoek 3">
            <a:extLst>
              <a:ext uri="{FF2B5EF4-FFF2-40B4-BE49-F238E27FC236}">
                <a16:creationId xmlns:a16="http://schemas.microsoft.com/office/drawing/2014/main" id="{81FF27BF-3F0F-ABEB-BA2A-EB146D4C1223}"/>
              </a:ext>
            </a:extLst>
          </p:cNvPr>
          <p:cNvSpPr/>
          <p:nvPr/>
        </p:nvSpPr>
        <p:spPr>
          <a:xfrm>
            <a:off x="10974160" y="1100320"/>
            <a:ext cx="958760" cy="1147076"/>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24" name="Online Media 23" descr="Alle gebaren voor het dirigeren">
            <a:hlinkClick r:id="" action="ppaction://media"/>
            <a:extLst>
              <a:ext uri="{FF2B5EF4-FFF2-40B4-BE49-F238E27FC236}">
                <a16:creationId xmlns:a16="http://schemas.microsoft.com/office/drawing/2014/main" id="{F938509C-2F62-E94C-8E16-FFFA576E05C1}"/>
              </a:ext>
            </a:extLst>
          </p:cNvPr>
          <p:cNvPicPr>
            <a:picLocks noRot="1" noChangeAspect="1"/>
          </p:cNvPicPr>
          <p:nvPr>
            <a:videoFile r:link="rId1"/>
          </p:nvPr>
        </p:nvPicPr>
        <p:blipFill rotWithShape="1">
          <a:blip r:embed="rId7"/>
          <a:srcRect l="28910" t="692" r="28856" b="641"/>
          <a:stretch/>
        </p:blipFill>
        <p:spPr>
          <a:xfrm>
            <a:off x="11151730" y="1292800"/>
            <a:ext cx="605768" cy="767401"/>
          </a:xfrm>
          <a:prstGeom prst="rect">
            <a:avLst/>
          </a:prstGeom>
        </p:spPr>
      </p:pic>
      <p:cxnSp>
        <p:nvCxnSpPr>
          <p:cNvPr id="28" name="Straight Arrow Connector 27">
            <a:extLst>
              <a:ext uri="{FF2B5EF4-FFF2-40B4-BE49-F238E27FC236}">
                <a16:creationId xmlns:a16="http://schemas.microsoft.com/office/drawing/2014/main" id="{A81C63EA-9811-865E-6EB2-3A84A0712A26}"/>
              </a:ext>
            </a:extLst>
          </p:cNvPr>
          <p:cNvCxnSpPr>
            <a:cxnSpLocks/>
          </p:cNvCxnSpPr>
          <p:nvPr/>
        </p:nvCxnSpPr>
        <p:spPr>
          <a:xfrm flipV="1">
            <a:off x="9291485" y="2019482"/>
            <a:ext cx="1525666" cy="381824"/>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
        <p:nvSpPr>
          <p:cNvPr id="45" name="Rechthoek 3">
            <a:extLst>
              <a:ext uri="{FF2B5EF4-FFF2-40B4-BE49-F238E27FC236}">
                <a16:creationId xmlns:a16="http://schemas.microsoft.com/office/drawing/2014/main" id="{975E37A2-7E2F-05C4-FB69-46228443AC98}"/>
              </a:ext>
            </a:extLst>
          </p:cNvPr>
          <p:cNvSpPr/>
          <p:nvPr/>
        </p:nvSpPr>
        <p:spPr>
          <a:xfrm>
            <a:off x="11335798" y="4492712"/>
            <a:ext cx="730112" cy="1147076"/>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41" name="TextBox 40">
            <a:extLst>
              <a:ext uri="{FF2B5EF4-FFF2-40B4-BE49-F238E27FC236}">
                <a16:creationId xmlns:a16="http://schemas.microsoft.com/office/drawing/2014/main" id="{981326C1-6C75-7481-8559-C9ADB1BBA364}"/>
              </a:ext>
            </a:extLst>
          </p:cNvPr>
          <p:cNvSpPr txBox="1"/>
          <p:nvPr/>
        </p:nvSpPr>
        <p:spPr>
          <a:xfrm>
            <a:off x="11381015" y="4467699"/>
            <a:ext cx="730112" cy="1107996"/>
          </a:xfrm>
          <a:prstGeom prst="rect">
            <a:avLst/>
          </a:prstGeom>
          <a:noFill/>
        </p:spPr>
        <p:txBody>
          <a:bodyPr wrap="square" rtlCol="0">
            <a:spAutoFit/>
          </a:bodyPr>
          <a:lstStyle/>
          <a:p>
            <a:r>
              <a:rPr lang="nl-NL" sz="1100" b="0" i="0" u="sng" strike="noStrike" dirty="0">
                <a:solidFill>
                  <a:schemeClr val="bg1"/>
                </a:solidFill>
                <a:effectLst/>
                <a:latin typeface="Montserrat" pitchFamily="2" charset="77"/>
                <a:hlinkClick r:id="rId8">
                  <a:extLst>
                    <a:ext uri="{A12FA001-AC4F-418D-AE19-62706E023703}">
                      <ahyp:hlinkClr xmlns:ahyp="http://schemas.microsoft.com/office/drawing/2018/hyperlinkcolor" val="tx"/>
                    </a:ext>
                  </a:extLst>
                </a:hlinkClick>
              </a:rPr>
              <a:t>https://scratch.mit.edu/projects/676650192</a:t>
            </a:r>
            <a:endParaRPr lang="en-NL" sz="1100" dirty="0">
              <a:solidFill>
                <a:schemeClr val="bg1"/>
              </a:solidFill>
            </a:endParaRPr>
          </a:p>
        </p:txBody>
      </p:sp>
      <p:cxnSp>
        <p:nvCxnSpPr>
          <p:cNvPr id="42" name="Straight Arrow Connector 41">
            <a:extLst>
              <a:ext uri="{FF2B5EF4-FFF2-40B4-BE49-F238E27FC236}">
                <a16:creationId xmlns:a16="http://schemas.microsoft.com/office/drawing/2014/main" id="{47AC7970-49D9-A3D8-C2F4-E8225279EDD7}"/>
              </a:ext>
            </a:extLst>
          </p:cNvPr>
          <p:cNvCxnSpPr>
            <a:cxnSpLocks/>
          </p:cNvCxnSpPr>
          <p:nvPr/>
        </p:nvCxnSpPr>
        <p:spPr>
          <a:xfrm flipV="1">
            <a:off x="10485120" y="5130986"/>
            <a:ext cx="724588" cy="324934"/>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817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4"/>
                </p:tgtEl>
              </p:cMediaNode>
            </p:video>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4"/>
                                        </p:tgtEl>
                                      </p:cBhvr>
                                    </p:cmd>
                                  </p:childTnLst>
                                </p:cTn>
                              </p:par>
                            </p:childTnLst>
                          </p:cTn>
                        </p:par>
                      </p:childTnLst>
                    </p:cTn>
                  </p:par>
                </p:childTnLst>
              </p:cTn>
              <p:nextCondLst>
                <p:cond evt="onClick" delay="0">
                  <p:tgtEl>
                    <p:spTgt spid="24"/>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fotoOpMaat.jpg"/>
          <p:cNvPicPr>
            <a:picLocks noChangeAspect="1"/>
          </p:cNvPicPr>
          <p:nvPr/>
        </p:nvPicPr>
        <p:blipFill>
          <a:blip r:embed="rId3"/>
          <a:stretch>
            <a:fillRect/>
          </a:stretch>
        </p:blipFill>
        <p:spPr>
          <a:xfrm>
            <a:off x="0" y="1"/>
            <a:ext cx="12192000" cy="5895233"/>
          </a:xfrm>
          <a:prstGeom prst="rect">
            <a:avLst/>
          </a:prstGeom>
        </p:spPr>
      </p:pic>
      <p:pic>
        <p:nvPicPr>
          <p:cNvPr id="21" name="Afbeelding 20" descr="techniekLoseOnderdelen80%.png"/>
          <p:cNvPicPr>
            <a:picLocks noChangeAspect="1"/>
          </p:cNvPicPr>
          <p:nvPr/>
        </p:nvPicPr>
        <p:blipFill>
          <a:blip r:embed="rId4"/>
          <a:stretch>
            <a:fillRect/>
          </a:stretch>
        </p:blipFill>
        <p:spPr>
          <a:xfrm>
            <a:off x="6211432" y="3327399"/>
            <a:ext cx="4151768" cy="1965301"/>
          </a:xfrm>
          <a:prstGeom prst="rect">
            <a:avLst/>
          </a:prstGeom>
        </p:spPr>
      </p:pic>
      <p:pic>
        <p:nvPicPr>
          <p:cNvPr id="20" name="Afbeelding 19" descr="Logo80%Techniek.png"/>
          <p:cNvPicPr>
            <a:picLocks noChangeAspect="1"/>
          </p:cNvPicPr>
          <p:nvPr/>
        </p:nvPicPr>
        <p:blipFill>
          <a:blip r:embed="rId5"/>
          <a:stretch>
            <a:fillRect/>
          </a:stretch>
        </p:blipFill>
        <p:spPr>
          <a:xfrm>
            <a:off x="9448800" y="482601"/>
            <a:ext cx="2336800" cy="1106159"/>
          </a:xfrm>
          <a:prstGeom prst="rect">
            <a:avLst/>
          </a:prstGeom>
        </p:spPr>
      </p:pic>
      <p:pic>
        <p:nvPicPr>
          <p:cNvPr id="19" name="Afbeelding 18"/>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a:off x="0" y="-25399"/>
            <a:ext cx="6211432" cy="5920633"/>
          </a:xfrm>
          <a:prstGeom prst="rect">
            <a:avLst/>
          </a:prstGeom>
        </p:spPr>
      </p:pic>
      <p:pic>
        <p:nvPicPr>
          <p:cNvPr id="18" name="Afbeelding 17" descr="FooterTechniek.png"/>
          <p:cNvPicPr>
            <a:picLocks noChangeAspect="1"/>
          </p:cNvPicPr>
          <p:nvPr/>
        </p:nvPicPr>
        <p:blipFill>
          <a:blip r:embed="rId8"/>
          <a:stretch>
            <a:fillRect/>
          </a:stretch>
        </p:blipFill>
        <p:spPr>
          <a:xfrm>
            <a:off x="0" y="6056405"/>
            <a:ext cx="12192000" cy="639519"/>
          </a:xfrm>
          <a:prstGeom prst="rect">
            <a:avLst/>
          </a:prstGeom>
        </p:spPr>
      </p:pic>
      <p:sp>
        <p:nvSpPr>
          <p:cNvPr id="10" name="Tekstvak 9"/>
          <p:cNvSpPr txBox="1"/>
          <p:nvPr/>
        </p:nvSpPr>
        <p:spPr>
          <a:xfrm>
            <a:off x="1914333" y="1905001"/>
            <a:ext cx="2671116" cy="913007"/>
          </a:xfrm>
          <a:prstGeom prst="rect">
            <a:avLst/>
          </a:prstGeom>
          <a:noFill/>
        </p:spPr>
        <p:txBody>
          <a:bodyPr wrap="none" rtlCol="0">
            <a:spAutoFit/>
          </a:bodyPr>
          <a:lstStyle/>
          <a:p>
            <a:r>
              <a:rPr lang="nl-NL" sz="5333" b="1" dirty="0">
                <a:solidFill>
                  <a:schemeClr val="bg1"/>
                </a:solidFill>
                <a:latin typeface="Comfortaa"/>
                <a:cs typeface="Comfortaa"/>
              </a:rPr>
              <a:t>Techniek</a:t>
            </a:r>
          </a:p>
        </p:txBody>
      </p:sp>
      <p:pic>
        <p:nvPicPr>
          <p:cNvPr id="22" name="Afbeelding 21" descr="techniekWit.png"/>
          <p:cNvPicPr>
            <a:picLocks noChangeAspect="1"/>
          </p:cNvPicPr>
          <p:nvPr/>
        </p:nvPicPr>
        <p:blipFill>
          <a:blip r:embed="rId9"/>
          <a:stretch>
            <a:fillRect/>
          </a:stretch>
        </p:blipFill>
        <p:spPr>
          <a:xfrm>
            <a:off x="753986" y="583699"/>
            <a:ext cx="1160348" cy="1669812"/>
          </a:xfrm>
          <a:prstGeom prst="rect">
            <a:avLst/>
          </a:prstGeom>
        </p:spPr>
      </p:pic>
    </p:spTree>
    <p:extLst>
      <p:ext uri="{BB962C8B-B14F-4D97-AF65-F5344CB8AC3E}">
        <p14:creationId xmlns:p14="http://schemas.microsoft.com/office/powerpoint/2010/main" val="31829330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fotoOpMaat.jpg"/>
          <p:cNvPicPr>
            <a:picLocks noChangeAspect="1"/>
          </p:cNvPicPr>
          <p:nvPr/>
        </p:nvPicPr>
        <p:blipFill>
          <a:blip r:embed="rId2"/>
          <a:stretch>
            <a:fillRect/>
          </a:stretch>
        </p:blipFill>
        <p:spPr>
          <a:xfrm>
            <a:off x="0" y="1"/>
            <a:ext cx="12192000" cy="5895233"/>
          </a:xfrm>
          <a:prstGeom prst="rect">
            <a:avLst/>
          </a:prstGeom>
        </p:spPr>
      </p:pic>
      <p:pic>
        <p:nvPicPr>
          <p:cNvPr id="19" name="Afbeelding 18"/>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25399"/>
            <a:ext cx="6211432" cy="5920633"/>
          </a:xfrm>
          <a:prstGeom prst="rect">
            <a:avLst/>
          </a:prstGeom>
        </p:spPr>
      </p:pic>
      <p:pic>
        <p:nvPicPr>
          <p:cNvPr id="20" name="Afbeelding 19" descr="techniekLoseOnderdelen80%.png"/>
          <p:cNvPicPr>
            <a:picLocks noChangeAspect="1"/>
          </p:cNvPicPr>
          <p:nvPr/>
        </p:nvPicPr>
        <p:blipFill>
          <a:blip r:embed="rId5"/>
          <a:stretch>
            <a:fillRect/>
          </a:stretch>
        </p:blipFill>
        <p:spPr>
          <a:xfrm>
            <a:off x="6197600" y="3327399"/>
            <a:ext cx="4151768" cy="1965301"/>
          </a:xfrm>
          <a:prstGeom prst="rect">
            <a:avLst/>
          </a:prstGeom>
        </p:spPr>
      </p:pic>
      <p:pic>
        <p:nvPicPr>
          <p:cNvPr id="21" name="Afbeelding 20" descr="Logo80%Techniek.png"/>
          <p:cNvPicPr>
            <a:picLocks noChangeAspect="1"/>
          </p:cNvPicPr>
          <p:nvPr/>
        </p:nvPicPr>
        <p:blipFill>
          <a:blip r:embed="rId6"/>
          <a:stretch>
            <a:fillRect/>
          </a:stretch>
        </p:blipFill>
        <p:spPr>
          <a:xfrm>
            <a:off x="9434968" y="482601"/>
            <a:ext cx="2336800" cy="1106159"/>
          </a:xfrm>
          <a:prstGeom prst="rect">
            <a:avLst/>
          </a:prstGeom>
        </p:spPr>
      </p:pic>
      <p:sp>
        <p:nvSpPr>
          <p:cNvPr id="10" name="Tekstvak 9"/>
          <p:cNvSpPr txBox="1"/>
          <p:nvPr/>
        </p:nvSpPr>
        <p:spPr>
          <a:xfrm>
            <a:off x="1914334" y="1905001"/>
            <a:ext cx="3360600" cy="913007"/>
          </a:xfrm>
          <a:prstGeom prst="rect">
            <a:avLst/>
          </a:prstGeom>
          <a:noFill/>
        </p:spPr>
        <p:txBody>
          <a:bodyPr wrap="none" rtlCol="0">
            <a:spAutoFit/>
          </a:bodyPr>
          <a:lstStyle/>
          <a:p>
            <a:r>
              <a:rPr lang="nl-NL" sz="5333" dirty="0">
                <a:solidFill>
                  <a:schemeClr val="bg1"/>
                </a:solidFill>
                <a:latin typeface="Comfortaa"/>
                <a:cs typeface="Comfortaa"/>
              </a:rPr>
              <a:t>Muziekstuk</a:t>
            </a:r>
            <a:endParaRPr lang="nl-NL" sz="5333" b="1" dirty="0">
              <a:solidFill>
                <a:schemeClr val="bg1"/>
              </a:solidFill>
              <a:latin typeface="Comfortaa"/>
              <a:cs typeface="Comfortaa"/>
            </a:endParaRPr>
          </a:p>
        </p:txBody>
      </p:sp>
      <p:pic>
        <p:nvPicPr>
          <p:cNvPr id="17" name="Afbeelding 16" descr="FooterTechniek.png"/>
          <p:cNvPicPr>
            <a:picLocks noChangeAspect="1"/>
          </p:cNvPicPr>
          <p:nvPr/>
        </p:nvPicPr>
        <p:blipFill>
          <a:blip r:embed="rId7"/>
          <a:stretch>
            <a:fillRect/>
          </a:stretch>
        </p:blipFill>
        <p:spPr>
          <a:xfrm>
            <a:off x="0" y="6056405"/>
            <a:ext cx="12192000" cy="639519"/>
          </a:xfrm>
          <a:prstGeom prst="rect">
            <a:avLst/>
          </a:prstGeom>
        </p:spPr>
      </p:pic>
      <p:pic>
        <p:nvPicPr>
          <p:cNvPr id="22" name="Afbeelding 21" descr="techniekWit.png"/>
          <p:cNvPicPr>
            <a:picLocks noChangeAspect="1"/>
          </p:cNvPicPr>
          <p:nvPr/>
        </p:nvPicPr>
        <p:blipFill>
          <a:blip r:embed="rId8"/>
          <a:stretch>
            <a:fillRect/>
          </a:stretch>
        </p:blipFill>
        <p:spPr>
          <a:xfrm>
            <a:off x="753986" y="583699"/>
            <a:ext cx="1160348" cy="1669812"/>
          </a:xfrm>
          <a:prstGeom prst="rect">
            <a:avLst/>
          </a:prstGeom>
        </p:spPr>
      </p:pic>
      <p:sp>
        <p:nvSpPr>
          <p:cNvPr id="2" name="TextBox 1">
            <a:extLst>
              <a:ext uri="{FF2B5EF4-FFF2-40B4-BE49-F238E27FC236}">
                <a16:creationId xmlns:a16="http://schemas.microsoft.com/office/drawing/2014/main" id="{1922155F-E1FB-3196-2895-9103DA97996D}"/>
              </a:ext>
            </a:extLst>
          </p:cNvPr>
          <p:cNvSpPr txBox="1"/>
          <p:nvPr/>
        </p:nvSpPr>
        <p:spPr>
          <a:xfrm>
            <a:off x="1928898" y="677996"/>
            <a:ext cx="2313454" cy="995209"/>
          </a:xfrm>
          <a:prstGeom prst="rect">
            <a:avLst/>
          </a:prstGeom>
          <a:noFill/>
        </p:spPr>
        <p:txBody>
          <a:bodyPr wrap="none" rtlCol="0">
            <a:spAutoFit/>
          </a:bodyPr>
          <a:lstStyle/>
          <a:p>
            <a:r>
              <a:rPr lang="nl-NL" sz="5867" b="1" dirty="0">
                <a:solidFill>
                  <a:schemeClr val="bg1"/>
                </a:solidFill>
                <a:latin typeface="Comfortaa"/>
                <a:cs typeface="Comfortaa"/>
              </a:rPr>
              <a:t>Les 7.6</a:t>
            </a:r>
            <a:endParaRPr lang="en-NL" sz="2400" b="1" dirty="0"/>
          </a:p>
        </p:txBody>
      </p:sp>
    </p:spTree>
    <p:extLst>
      <p:ext uri="{BB962C8B-B14F-4D97-AF65-F5344CB8AC3E}">
        <p14:creationId xmlns:p14="http://schemas.microsoft.com/office/powerpoint/2010/main" val="9845368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2" name="Tekstvak 9">
            <a:extLst>
              <a:ext uri="{FF2B5EF4-FFF2-40B4-BE49-F238E27FC236}">
                <a16:creationId xmlns:a16="http://schemas.microsoft.com/office/drawing/2014/main" id="{B7F15F57-0094-89D1-49BA-06B3C334DA6F}"/>
              </a:ext>
            </a:extLst>
          </p:cNvPr>
          <p:cNvSpPr txBox="1"/>
          <p:nvPr/>
        </p:nvSpPr>
        <p:spPr>
          <a:xfrm>
            <a:off x="2028867" y="1079898"/>
            <a:ext cx="7219867" cy="6192657"/>
          </a:xfrm>
          <a:prstGeom prst="rect">
            <a:avLst/>
          </a:prstGeom>
          <a:noFill/>
        </p:spPr>
        <p:txBody>
          <a:bodyPr wrap="square" rtlCol="0">
            <a:spAutoFit/>
          </a:bodyPr>
          <a:lstStyle/>
          <a:p>
            <a:endParaRPr lang="nl-NL" sz="2400" baseline="30000">
              <a:solidFill>
                <a:srgbClr val="FFFFFF"/>
              </a:solidFill>
              <a:latin typeface="Montserrat" pitchFamily="2" charset="77"/>
              <a:cs typeface="Montserrat Regular"/>
            </a:endParaRPr>
          </a:p>
          <a:p>
            <a:endParaRPr lang="nl-NL" sz="3733" b="1" baseline="30000">
              <a:solidFill>
                <a:srgbClr val="FFFFFF"/>
              </a:solidFill>
              <a:latin typeface="Montserrat" pitchFamily="2" charset="77"/>
              <a:cs typeface="Montserrat Regular"/>
            </a:endParaRPr>
          </a:p>
          <a:p>
            <a:endParaRPr lang="nl-NL" sz="3733" b="1" baseline="30000">
              <a:solidFill>
                <a:srgbClr val="FFFFFF"/>
              </a:solidFill>
              <a:latin typeface="Montserrat" pitchFamily="2" charset="77"/>
              <a:cs typeface="Montserrat Regular"/>
            </a:endParaRPr>
          </a:p>
          <a:p>
            <a:r>
              <a:rPr lang="nl-NL" sz="2400" b="1">
                <a:solidFill>
                  <a:schemeClr val="bg1"/>
                </a:solidFill>
                <a:latin typeface="Montserrat" pitchFamily="2" charset="77"/>
              </a:rPr>
              <a:t>inleiding</a:t>
            </a:r>
          </a:p>
          <a:p>
            <a:pPr algn="l" rtl="0">
              <a:spcBef>
                <a:spcPts val="0"/>
              </a:spcBef>
              <a:spcAft>
                <a:spcPts val="0"/>
              </a:spcAft>
            </a:pPr>
            <a:r>
              <a:rPr lang="nl-NL" sz="2200" b="0" i="0" u="none" strike="noStrike">
                <a:solidFill>
                  <a:schemeClr val="bg1"/>
                </a:solidFill>
                <a:effectLst/>
                <a:latin typeface="Montserrat" pitchFamily="2" charset="77"/>
              </a:rPr>
              <a:t>Integreer nu alles wat er in de voorgaande lessen geleerd is en voeg er het samenwerken aan toe. Maak nu samen muziek met eigen geluiden, ’gevonden’ geluiden en de drumcomputer.</a:t>
            </a:r>
            <a:br>
              <a:rPr lang="nl-NL" sz="2400"/>
            </a:br>
            <a:br>
              <a:rPr lang="nl-NL" sz="2400"/>
            </a:br>
            <a:br>
              <a:rPr lang="nl-NL" sz="2400"/>
            </a:br>
            <a:br>
              <a:rPr lang="nl-NL" sz="2400"/>
            </a:br>
            <a:br>
              <a:rPr lang="nl-NL" sz="2133">
                <a:solidFill>
                  <a:srgbClr val="000000"/>
                </a:solidFill>
              </a:rPr>
            </a:br>
            <a:br>
              <a:rPr lang="nl-NL" sz="2133">
                <a:solidFill>
                  <a:srgbClr val="000000"/>
                </a:solidFill>
              </a:rPr>
            </a:br>
            <a:br>
              <a:rPr lang="nl-NL" sz="2133">
                <a:solidFill>
                  <a:schemeClr val="bg1"/>
                </a:solidFill>
                <a:latin typeface="Montserrat" pitchFamily="2" charset="77"/>
              </a:rPr>
            </a:br>
            <a:br>
              <a:rPr lang="nl-NL" sz="2133">
                <a:solidFill>
                  <a:schemeClr val="bg1"/>
                </a:solidFill>
                <a:latin typeface="Montserrat" pitchFamily="2" charset="77"/>
              </a:rPr>
            </a:br>
            <a:br>
              <a:rPr lang="nl-NL" sz="2133">
                <a:solidFill>
                  <a:schemeClr val="bg1"/>
                </a:solidFill>
                <a:latin typeface="Montserrat" pitchFamily="2" charset="77"/>
              </a:rPr>
            </a:br>
            <a:br>
              <a:rPr lang="nl-NL" sz="2400"/>
            </a:br>
            <a:endParaRPr lang="nl-NL" sz="2400" baseline="30000">
              <a:solidFill>
                <a:srgbClr val="FFFFFF"/>
              </a:solidFill>
              <a:latin typeface="Montserrat Regular"/>
              <a:cs typeface="Montserrat Regular"/>
            </a:endParaRPr>
          </a:p>
        </p:txBody>
      </p:sp>
      <p:sp>
        <p:nvSpPr>
          <p:cNvPr id="3" name="Tekstvak 1">
            <a:extLst>
              <a:ext uri="{FF2B5EF4-FFF2-40B4-BE49-F238E27FC236}">
                <a16:creationId xmlns:a16="http://schemas.microsoft.com/office/drawing/2014/main" id="{79D0D2E9-CB61-6C30-C8BF-FCD51908B7DA}"/>
              </a:ext>
            </a:extLst>
          </p:cNvPr>
          <p:cNvSpPr txBox="1"/>
          <p:nvPr/>
        </p:nvSpPr>
        <p:spPr>
          <a:xfrm>
            <a:off x="2044486" y="958465"/>
            <a:ext cx="6770902" cy="954107"/>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Muziekstuk</a:t>
            </a:r>
          </a:p>
          <a:p>
            <a:endParaRPr lang="nl-NL" sz="2400" dirty="0"/>
          </a:p>
        </p:txBody>
      </p:sp>
    </p:spTree>
    <p:extLst>
      <p:ext uri="{BB962C8B-B14F-4D97-AF65-F5344CB8AC3E}">
        <p14:creationId xmlns:p14="http://schemas.microsoft.com/office/powerpoint/2010/main" val="786070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379220"/>
            <a:ext cx="12192000" cy="5878285"/>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1" name="Afbeelding 10" descr="NootWit.png"/>
          <p:cNvPicPr>
            <a:picLocks noChangeAspect="1"/>
          </p:cNvPicPr>
          <p:nvPr/>
        </p:nvPicPr>
        <p:blipFill>
          <a:blip r:embed="rId2"/>
          <a:stretch>
            <a:fillRect/>
          </a:stretch>
        </p:blipFill>
        <p:spPr>
          <a:xfrm>
            <a:off x="753986" y="583701"/>
            <a:ext cx="1074815" cy="1546723"/>
          </a:xfrm>
          <a:prstGeom prst="rect">
            <a:avLst/>
          </a:prstGeom>
        </p:spPr>
      </p:pic>
      <p:pic>
        <p:nvPicPr>
          <p:cNvPr id="13" name="Afbeelding 12" descr="OranjeLoseOnderdelen80%.png"/>
          <p:cNvPicPr>
            <a:picLocks noChangeAspect="1"/>
          </p:cNvPicPr>
          <p:nvPr/>
        </p:nvPicPr>
        <p:blipFill>
          <a:blip r:embed="rId3"/>
          <a:stretch>
            <a:fillRect/>
          </a:stretch>
        </p:blipFill>
        <p:spPr>
          <a:xfrm>
            <a:off x="6211432" y="3327399"/>
            <a:ext cx="4151768" cy="1965301"/>
          </a:xfrm>
          <a:prstGeom prst="rect">
            <a:avLst/>
          </a:prstGeom>
        </p:spPr>
      </p:pic>
      <p:pic>
        <p:nvPicPr>
          <p:cNvPr id="16" name="Afbeelding 15" descr="OranjeLogo80%.png"/>
          <p:cNvPicPr>
            <a:picLocks noChangeAspect="1"/>
          </p:cNvPicPr>
          <p:nvPr/>
        </p:nvPicPr>
        <p:blipFill>
          <a:blip r:embed="rId4"/>
          <a:stretch>
            <a:fillRect/>
          </a:stretch>
        </p:blipFill>
        <p:spPr>
          <a:xfrm>
            <a:off x="9448800" y="482600"/>
            <a:ext cx="2336800" cy="1106157"/>
          </a:xfrm>
          <a:prstGeom prst="rect">
            <a:avLst/>
          </a:prstGeom>
        </p:spPr>
      </p:pic>
      <p:sp>
        <p:nvSpPr>
          <p:cNvPr id="10" name="Tekstvak 9"/>
          <p:cNvSpPr txBox="1"/>
          <p:nvPr/>
        </p:nvSpPr>
        <p:spPr>
          <a:xfrm>
            <a:off x="406401" y="597575"/>
            <a:ext cx="11969898" cy="15589140"/>
          </a:xfrm>
          <a:prstGeom prst="rect">
            <a:avLst/>
          </a:prstGeom>
          <a:noFill/>
        </p:spPr>
        <p:txBody>
          <a:bodyPr wrap="square" lIns="121920" tIns="60960" rIns="121920" bIns="60960" numCol="2" rtlCol="0" anchor="t">
            <a:spAutoFit/>
          </a:bodyPr>
          <a:lstStyle/>
          <a:p>
            <a:pPr marL="380990" indent="-380990">
              <a:buFont typeface="Arial"/>
              <a:buChar char="•"/>
            </a:pPr>
            <a:endParaRPr lang="nl-NL" sz="3200" b="1" baseline="30000" dirty="0">
              <a:solidFill>
                <a:schemeClr val="bg1"/>
              </a:solidFill>
              <a:latin typeface="Montserrat" pitchFamily="2" charset="77"/>
              <a:ea typeface="+mn-lt"/>
              <a:cs typeface="+mn-lt"/>
            </a:endParaRPr>
          </a:p>
          <a:p>
            <a:pPr marL="380990" indent="-380990">
              <a:buFont typeface="Arial"/>
              <a:buChar char="•"/>
            </a:pPr>
            <a:endParaRPr lang="nl-NL" sz="3200" b="1" baseline="30000" dirty="0">
              <a:solidFill>
                <a:schemeClr val="bg1"/>
              </a:solidFill>
              <a:latin typeface="Montserrat" pitchFamily="2" charset="77"/>
              <a:ea typeface="+mn-lt"/>
              <a:cs typeface="+mn-lt"/>
            </a:endParaRPr>
          </a:p>
          <a:p>
            <a:pPr marL="380990" indent="-380990">
              <a:buFont typeface="Arial"/>
              <a:buChar char="•"/>
            </a:pPr>
            <a:endParaRPr lang="nl-NL" sz="3200" b="1" baseline="30000" dirty="0">
              <a:solidFill>
                <a:schemeClr val="bg1"/>
              </a:solidFill>
              <a:latin typeface="Montserrat" pitchFamily="2" charset="77"/>
              <a:ea typeface="+mn-lt"/>
              <a:cs typeface="+mn-lt"/>
            </a:endParaRPr>
          </a:p>
          <a:p>
            <a:endParaRPr lang="nl-NL" sz="3733" b="1" baseline="30000" dirty="0">
              <a:solidFill>
                <a:schemeClr val="bg1"/>
              </a:solidFill>
              <a:latin typeface="Montserrat" pitchFamily="2" charset="77"/>
              <a:ea typeface="+mn-lt"/>
              <a:cs typeface="+mn-lt"/>
            </a:endParaRPr>
          </a:p>
          <a:p>
            <a:r>
              <a:rPr lang="nl-NL" sz="3733" b="1" baseline="30000" dirty="0">
                <a:solidFill>
                  <a:schemeClr val="bg1"/>
                </a:solidFill>
                <a:latin typeface="Montserrat" pitchFamily="2" charset="77"/>
                <a:ea typeface="+mn-lt"/>
                <a:cs typeface="+mn-lt"/>
              </a:rPr>
              <a:t>	</a:t>
            </a:r>
          </a:p>
          <a:p>
            <a:r>
              <a:rPr lang="nl-NL" sz="3733" b="1" baseline="30000" dirty="0">
                <a:solidFill>
                  <a:schemeClr val="bg1"/>
                </a:solidFill>
                <a:latin typeface="Montserrat" pitchFamily="2" charset="77"/>
                <a:ea typeface="+mn-lt"/>
                <a:cs typeface="+mn-lt"/>
              </a:rPr>
              <a:t>	</a:t>
            </a:r>
            <a:endParaRPr lang="nl-NL" sz="2667" baseline="30000" dirty="0">
              <a:solidFill>
                <a:schemeClr val="bg1"/>
              </a:solidFill>
              <a:latin typeface="Montserrat" pitchFamily="2" charset="77"/>
              <a:ea typeface="+mn-lt"/>
              <a:cs typeface="+mn-lt"/>
            </a:endParaRPr>
          </a:p>
          <a:p>
            <a:endParaRPr lang="nl-NL" sz="2667"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pPr marL="457189" indent="-457189">
              <a:buFont typeface="Arial" panose="020B0604020202020204" pitchFamily="34" charset="0"/>
              <a:buChar char="•"/>
            </a:pPr>
            <a:endParaRPr lang="nl-NL" sz="3200" b="1" baseline="30000" dirty="0">
              <a:solidFill>
                <a:schemeClr val="bg1"/>
              </a:solidFill>
              <a:latin typeface="Montserrat" pitchFamily="2" charset="77"/>
              <a:ea typeface="+mn-lt"/>
              <a:cs typeface="+mn-lt"/>
            </a:endParaRPr>
          </a:p>
          <a:p>
            <a:endParaRPr lang="nl-NL" sz="3200" b="1" baseline="30000" dirty="0">
              <a:solidFill>
                <a:schemeClr val="bg1"/>
              </a:solidFill>
              <a:latin typeface="Montserrat" pitchFamily="2" charset="77"/>
              <a:ea typeface="+mn-lt"/>
              <a:cs typeface="+mn-lt"/>
            </a:endParaRPr>
          </a:p>
          <a:p>
            <a:r>
              <a:rPr lang="nl-NL" b="0" i="0" u="none" strike="noStrike" dirty="0">
                <a:solidFill>
                  <a:schemeClr val="bg1"/>
                </a:solidFill>
                <a:effectLst/>
                <a:latin typeface="Montserrat" pitchFamily="2" charset="77"/>
              </a:rPr>
              <a:t>.</a:t>
            </a:r>
            <a:br>
              <a:rPr lang="nl-NL" sz="2670" dirty="0"/>
            </a:br>
            <a:endParaRPr lang="nl-NL" sz="2670" baseline="30000" dirty="0">
              <a:solidFill>
                <a:schemeClr val="bg1"/>
              </a:solidFill>
              <a:latin typeface="Montserrat" pitchFamily="2" charset="77"/>
              <a:ea typeface="+mn-lt"/>
              <a:cs typeface="+mn-lt"/>
            </a:endParaRPr>
          </a:p>
          <a:p>
            <a:endParaRPr lang="nl-NL" sz="2667" dirty="0">
              <a:solidFill>
                <a:schemeClr val="bg1"/>
              </a:solidFill>
              <a:latin typeface="Montserrat" pitchFamily="2" charset="77"/>
              <a:ea typeface="+mn-lt"/>
              <a:cs typeface="+mn-lt"/>
            </a:endParaRPr>
          </a:p>
          <a:p>
            <a:pPr lvl="1"/>
            <a:r>
              <a:rPr lang="nl-NL" sz="2667" baseline="30000" dirty="0">
                <a:solidFill>
                  <a:schemeClr val="bg1"/>
                </a:solidFill>
                <a:latin typeface="Montserrat" pitchFamily="2" charset="77"/>
                <a:ea typeface="+mn-lt"/>
                <a:cs typeface="+mn-lt"/>
              </a:rPr>
              <a:t>         </a:t>
            </a:r>
            <a:br>
              <a:rPr lang="nl-NL" sz="2400" dirty="0"/>
            </a:br>
            <a:br>
              <a:rPr lang="nl-NL" sz="2400" dirty="0"/>
            </a:br>
            <a:br>
              <a:rPr lang="nl-NL" sz="2400" b="1" baseline="30000" dirty="0">
                <a:latin typeface="Montserrat" pitchFamily="2" charset="77"/>
                <a:ea typeface="+mn-lt"/>
                <a:cs typeface="+mn-lt"/>
              </a:rPr>
            </a:br>
            <a:r>
              <a:rPr lang="nl-NL" sz="2400" b="1" baseline="30000" dirty="0">
                <a:latin typeface="Montserrat" pitchFamily="2" charset="77"/>
                <a:ea typeface="+mn-lt"/>
                <a:cs typeface="+mn-lt"/>
              </a:rPr>
              <a:t>		</a:t>
            </a:r>
            <a:br>
              <a:rPr lang="en-US" sz="2667" dirty="0">
                <a:latin typeface="Montserrat" pitchFamily="2" charset="77"/>
              </a:rPr>
            </a:br>
            <a:endParaRPr lang="en-US" sz="2667" dirty="0">
              <a:latin typeface="Montserrat" pitchFamily="2" charset="77"/>
              <a:cs typeface="Calibri"/>
            </a:endParaRPr>
          </a:p>
          <a:p>
            <a:br>
              <a:rPr lang="en-US" sz="2400" dirty="0"/>
            </a:br>
            <a:endParaRPr lang="en-US" sz="2400" dirty="0"/>
          </a:p>
          <a:p>
            <a:endParaRPr lang="nl-NL" sz="2400" baseline="30000" dirty="0">
              <a:solidFill>
                <a:srgbClr val="FFFFFF"/>
              </a:solidFill>
              <a:latin typeface="Montserrat Regular"/>
              <a:cs typeface="Montserrat Regular"/>
            </a:endParaRPr>
          </a:p>
        </p:txBody>
      </p:sp>
      <p:pic>
        <p:nvPicPr>
          <p:cNvPr id="9" name="Afbeelding 8" descr="Footermuziek.psd"/>
          <p:cNvPicPr>
            <a:picLocks noChangeAspect="1"/>
          </p:cNvPicPr>
          <p:nvPr/>
        </p:nvPicPr>
        <p:blipFill>
          <a:blip r:embed="rId5"/>
          <a:stretch>
            <a:fillRect/>
          </a:stretch>
        </p:blipFill>
        <p:spPr>
          <a:xfrm>
            <a:off x="0" y="5765939"/>
            <a:ext cx="12192000" cy="639519"/>
          </a:xfrm>
          <a:prstGeom prst="rect">
            <a:avLst/>
          </a:prstGeom>
        </p:spPr>
      </p:pic>
      <p:sp>
        <p:nvSpPr>
          <p:cNvPr id="3" name="Tekstvak 2">
            <a:extLst>
              <a:ext uri="{FF2B5EF4-FFF2-40B4-BE49-F238E27FC236}">
                <a16:creationId xmlns:a16="http://schemas.microsoft.com/office/drawing/2014/main" id="{BEF366FC-D121-85BB-4F07-98D392D6297F}"/>
              </a:ext>
            </a:extLst>
          </p:cNvPr>
          <p:cNvSpPr txBox="1"/>
          <p:nvPr/>
        </p:nvSpPr>
        <p:spPr>
          <a:xfrm>
            <a:off x="1911603" y="563392"/>
            <a:ext cx="4479747" cy="1487651"/>
          </a:xfrm>
          <a:prstGeom prst="rect">
            <a:avLst/>
          </a:prstGeom>
          <a:noFill/>
        </p:spPr>
        <p:txBody>
          <a:bodyPr wrap="square" rtlCol="0">
            <a:spAutoFit/>
          </a:bodyPr>
          <a:lstStyle/>
          <a:p>
            <a:r>
              <a:rPr lang="nl-NL" sz="3200" b="1" dirty="0">
                <a:solidFill>
                  <a:schemeClr val="bg1"/>
                </a:solidFill>
                <a:latin typeface="Montserrat" pitchFamily="2" charset="77"/>
              </a:rPr>
              <a:t>Inhoud Thema 7: Geleend geluid </a:t>
            </a:r>
          </a:p>
          <a:p>
            <a:r>
              <a:rPr lang="nl-NL" sz="2667" dirty="0">
                <a:solidFill>
                  <a:schemeClr val="bg1"/>
                </a:solidFill>
                <a:latin typeface="Montserrat" pitchFamily="2" charset="77"/>
              </a:rPr>
              <a:t>les 1 t/m 6</a:t>
            </a:r>
          </a:p>
        </p:txBody>
      </p:sp>
      <p:sp>
        <p:nvSpPr>
          <p:cNvPr id="2" name="Tekstvak 1">
            <a:extLst>
              <a:ext uri="{FF2B5EF4-FFF2-40B4-BE49-F238E27FC236}">
                <a16:creationId xmlns:a16="http://schemas.microsoft.com/office/drawing/2014/main" id="{867659D6-E5DE-C448-2538-C0DE86F591E8}"/>
              </a:ext>
            </a:extLst>
          </p:cNvPr>
          <p:cNvSpPr txBox="1"/>
          <p:nvPr/>
        </p:nvSpPr>
        <p:spPr>
          <a:xfrm>
            <a:off x="2988265" y="2085226"/>
            <a:ext cx="1156086" cy="1847044"/>
          </a:xfrm>
          <a:prstGeom prst="rect">
            <a:avLst/>
          </a:prstGeom>
          <a:noFill/>
        </p:spPr>
        <p:txBody>
          <a:bodyPr wrap="none" rtlCol="0">
            <a:spAutoFit/>
          </a:bodyPr>
          <a:lstStyle/>
          <a:p>
            <a:r>
              <a:rPr lang="nl-NL" sz="3733" b="1" baseline="30000" dirty="0">
                <a:solidFill>
                  <a:schemeClr val="bg1"/>
                </a:solidFill>
                <a:latin typeface="Montserrat" pitchFamily="2" charset="77"/>
                <a:ea typeface="+mn-lt"/>
                <a:cs typeface="+mn-lt"/>
              </a:rPr>
              <a:t>	</a:t>
            </a:r>
            <a:r>
              <a:rPr lang="nl-NL" b="0" i="0" u="none" strike="noStrike" dirty="0">
                <a:solidFill>
                  <a:schemeClr val="bg1"/>
                </a:solidFill>
                <a:effectLst/>
                <a:latin typeface="Montserrat" pitchFamily="2" charset="77"/>
              </a:rPr>
              <a:t>.</a:t>
            </a:r>
          </a:p>
          <a:p>
            <a:pPr algn="l" rtl="0" fontAlgn="base"/>
            <a:endParaRPr lang="nl-NL" sz="2667" dirty="0"/>
          </a:p>
          <a:p>
            <a:r>
              <a:rPr lang="nl-NL" sz="2667" dirty="0"/>
              <a:t>	</a:t>
            </a:r>
            <a:br>
              <a:rPr lang="nl-NL" sz="2670" dirty="0"/>
            </a:br>
            <a:endParaRPr lang="nl-NL" sz="2670" baseline="30000" dirty="0">
              <a:solidFill>
                <a:schemeClr val="bg1"/>
              </a:solidFill>
              <a:latin typeface="Montserrat" pitchFamily="2" charset="77"/>
              <a:ea typeface="+mn-lt"/>
              <a:cs typeface="+mn-lt"/>
            </a:endParaRPr>
          </a:p>
          <a:p>
            <a:endParaRPr lang="nl-NL" dirty="0"/>
          </a:p>
        </p:txBody>
      </p:sp>
      <p:sp>
        <p:nvSpPr>
          <p:cNvPr id="4" name="Tekstvak 3">
            <a:extLst>
              <a:ext uri="{FF2B5EF4-FFF2-40B4-BE49-F238E27FC236}">
                <a16:creationId xmlns:a16="http://schemas.microsoft.com/office/drawing/2014/main" id="{5A83E6C1-F73F-D585-6D24-564769D8B0EE}"/>
              </a:ext>
            </a:extLst>
          </p:cNvPr>
          <p:cNvSpPr txBox="1"/>
          <p:nvPr/>
        </p:nvSpPr>
        <p:spPr>
          <a:xfrm>
            <a:off x="2649409" y="2781352"/>
            <a:ext cx="8187924" cy="1631216"/>
          </a:xfrm>
          <a:prstGeom prst="rect">
            <a:avLst/>
          </a:prstGeom>
          <a:noFill/>
        </p:spPr>
        <p:txBody>
          <a:bodyPr wrap="square" rtlCol="0">
            <a:spAutoFit/>
          </a:bodyPr>
          <a:lstStyle/>
          <a:p>
            <a:r>
              <a:rPr lang="nl-NL" sz="2800" b="1" dirty="0">
                <a:solidFill>
                  <a:schemeClr val="bg1"/>
                </a:solidFill>
                <a:latin typeface="Montserrat" pitchFamily="2" charset="77"/>
              </a:rPr>
              <a:t>	6. muziekstuk</a:t>
            </a:r>
          </a:p>
          <a:p>
            <a:r>
              <a:rPr lang="nl-NL" b="0" i="0" u="none" strike="noStrike" dirty="0">
                <a:solidFill>
                  <a:schemeClr val="bg1"/>
                </a:solidFill>
                <a:effectLst/>
                <a:latin typeface="Montserrat" pitchFamily="2" charset="77"/>
              </a:rPr>
              <a:t>Alles wat in de voorgaande lessen geleerd is wordt geïntegreerd </a:t>
            </a:r>
          </a:p>
          <a:p>
            <a:r>
              <a:rPr lang="nl-NL" b="0" i="0" u="none" strike="noStrike" dirty="0">
                <a:solidFill>
                  <a:schemeClr val="bg1"/>
                </a:solidFill>
                <a:effectLst/>
                <a:latin typeface="Montserrat" pitchFamily="2" charset="77"/>
              </a:rPr>
              <a:t>in een muziekstuk en hier wordt samenwerken aan toegevoegd: </a:t>
            </a:r>
          </a:p>
          <a:p>
            <a:r>
              <a:rPr lang="nl-NL" b="0" i="0" u="none" strike="noStrike" dirty="0">
                <a:solidFill>
                  <a:schemeClr val="bg1"/>
                </a:solidFill>
                <a:effectLst/>
                <a:latin typeface="Montserrat" pitchFamily="2" charset="77"/>
              </a:rPr>
              <a:t>samen muziek maken met eigen geluiden, ’gevonden’ geluiden </a:t>
            </a:r>
          </a:p>
          <a:p>
            <a:r>
              <a:rPr lang="nl-NL" b="0" i="0" u="none" strike="noStrike" dirty="0">
                <a:solidFill>
                  <a:schemeClr val="bg1"/>
                </a:solidFill>
                <a:effectLst/>
                <a:latin typeface="Montserrat" pitchFamily="2" charset="77"/>
              </a:rPr>
              <a:t>en de drumcomputer.</a:t>
            </a:r>
            <a:endParaRPr lang="nl-NL" dirty="0"/>
          </a:p>
        </p:txBody>
      </p:sp>
    </p:spTree>
    <p:extLst>
      <p:ext uri="{BB962C8B-B14F-4D97-AF65-F5344CB8AC3E}">
        <p14:creationId xmlns:p14="http://schemas.microsoft.com/office/powerpoint/2010/main" val="3998288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0" y="0"/>
            <a:ext cx="6705600" cy="6858000"/>
          </a:xfrm>
          <a:prstGeom prst="rect">
            <a:avLst/>
          </a:prstGeom>
          <a:gradFill flip="none" rotWithShape="1">
            <a:gsLst>
              <a:gs pos="0">
                <a:srgbClr val="9AA003"/>
              </a:gs>
              <a:gs pos="46000">
                <a:srgbClr val="FFFFFF"/>
              </a:gs>
            </a:gsLst>
            <a:lin ang="22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pic>
        <p:nvPicPr>
          <p:cNvPr id="23" name="Afbeelding 22" descr="techniekLoseOnderdelen80%.png"/>
          <p:cNvPicPr>
            <a:picLocks noChangeAspect="1"/>
          </p:cNvPicPr>
          <p:nvPr/>
        </p:nvPicPr>
        <p:blipFill>
          <a:blip r:embed="rId3">
            <a:alphaModFix amt="10000"/>
          </a:blip>
          <a:stretch>
            <a:fillRect/>
          </a:stretch>
        </p:blipFill>
        <p:spPr>
          <a:xfrm>
            <a:off x="6197600" y="3327399"/>
            <a:ext cx="4151768" cy="1965301"/>
          </a:xfrm>
          <a:prstGeom prst="rect">
            <a:avLst/>
          </a:prstGeom>
        </p:spPr>
      </p:pic>
      <p:pic>
        <p:nvPicPr>
          <p:cNvPr id="24" name="Afbeelding 23" descr="Logo80%Techniek.png"/>
          <p:cNvPicPr>
            <a:picLocks noChangeAspect="1"/>
          </p:cNvPicPr>
          <p:nvPr/>
        </p:nvPicPr>
        <p:blipFill>
          <a:blip r:embed="rId4">
            <a:alphaModFix amt="10000"/>
          </a:blip>
          <a:stretch>
            <a:fillRect/>
          </a:stretch>
        </p:blipFill>
        <p:spPr>
          <a:xfrm>
            <a:off x="9434968" y="482601"/>
            <a:ext cx="2336800" cy="1106159"/>
          </a:xfrm>
          <a:prstGeom prst="rect">
            <a:avLst/>
          </a:prstGeom>
        </p:spPr>
      </p:pic>
      <p:pic>
        <p:nvPicPr>
          <p:cNvPr id="22" name="Afbeelding 21" descr="FooterTechniek.png"/>
          <p:cNvPicPr>
            <a:picLocks noChangeAspect="1"/>
          </p:cNvPicPr>
          <p:nvPr/>
        </p:nvPicPr>
        <p:blipFill>
          <a:blip r:embed="rId5"/>
          <a:stretch>
            <a:fillRect/>
          </a:stretch>
        </p:blipFill>
        <p:spPr>
          <a:xfrm>
            <a:off x="0" y="6056405"/>
            <a:ext cx="12192000" cy="639519"/>
          </a:xfrm>
          <a:prstGeom prst="rect">
            <a:avLst/>
          </a:prstGeom>
        </p:spPr>
      </p:pic>
      <p:pic>
        <p:nvPicPr>
          <p:cNvPr id="25" name="Afbeelding 24" descr="techniekWit.png"/>
          <p:cNvPicPr>
            <a:picLocks noChangeAspect="1"/>
          </p:cNvPicPr>
          <p:nvPr/>
        </p:nvPicPr>
        <p:blipFill>
          <a:blip r:embed="rId6">
            <a:alphaModFix amt="59000"/>
          </a:blip>
          <a:stretch>
            <a:fillRect/>
          </a:stretch>
        </p:blipFill>
        <p:spPr>
          <a:xfrm>
            <a:off x="753986" y="583699"/>
            <a:ext cx="1160348" cy="1669812"/>
          </a:xfrm>
          <a:prstGeom prst="rect">
            <a:avLst/>
          </a:prstGeom>
        </p:spPr>
      </p:pic>
      <p:sp>
        <p:nvSpPr>
          <p:cNvPr id="2" name="Tekstvak 7">
            <a:extLst>
              <a:ext uri="{FF2B5EF4-FFF2-40B4-BE49-F238E27FC236}">
                <a16:creationId xmlns:a16="http://schemas.microsoft.com/office/drawing/2014/main" id="{3E982AD6-ED18-0F0D-159A-35F9AEE06973}"/>
              </a:ext>
            </a:extLst>
          </p:cNvPr>
          <p:cNvSpPr txBox="1"/>
          <p:nvPr/>
        </p:nvSpPr>
        <p:spPr>
          <a:xfrm>
            <a:off x="1930400" y="697776"/>
            <a:ext cx="6807200" cy="666786"/>
          </a:xfrm>
          <a:prstGeom prst="rect">
            <a:avLst/>
          </a:prstGeom>
          <a:noFill/>
        </p:spPr>
        <p:txBody>
          <a:bodyPr wrap="square" rtlCol="0">
            <a:spAutoFit/>
          </a:bodyPr>
          <a:lstStyle/>
          <a:p>
            <a:r>
              <a:rPr lang="nl-NL" sz="3733" b="1" dirty="0">
                <a:solidFill>
                  <a:srgbClr val="9AA003"/>
                </a:solidFill>
                <a:latin typeface="Montserrat Regular"/>
                <a:cs typeface="Montserrat Regular"/>
              </a:rPr>
              <a:t>les 7.6</a:t>
            </a:r>
          </a:p>
        </p:txBody>
      </p:sp>
      <p:sp>
        <p:nvSpPr>
          <p:cNvPr id="4" name="Tekstvak 8">
            <a:extLst>
              <a:ext uri="{FF2B5EF4-FFF2-40B4-BE49-F238E27FC236}">
                <a16:creationId xmlns:a16="http://schemas.microsoft.com/office/drawing/2014/main" id="{24054DC4-1A1D-E819-BA9B-4FC98A5E6F21}"/>
              </a:ext>
            </a:extLst>
          </p:cNvPr>
          <p:cNvSpPr txBox="1"/>
          <p:nvPr/>
        </p:nvSpPr>
        <p:spPr>
          <a:xfrm>
            <a:off x="1930400" y="1439324"/>
            <a:ext cx="8678101" cy="5467715"/>
          </a:xfrm>
          <a:prstGeom prst="rect">
            <a:avLst/>
          </a:prstGeom>
          <a:noFill/>
        </p:spPr>
        <p:txBody>
          <a:bodyPr wrap="square" rtlCol="0">
            <a:spAutoFit/>
          </a:bodyPr>
          <a:lstStyle/>
          <a:p>
            <a:r>
              <a:rPr lang="nl-NL" sz="3200" b="1" dirty="0">
                <a:solidFill>
                  <a:schemeClr val="tx1">
                    <a:lumMod val="50000"/>
                    <a:lumOff val="50000"/>
                  </a:schemeClr>
                </a:solidFill>
                <a:latin typeface="Montserrat" pitchFamily="2" charset="77"/>
                <a:cs typeface="Montserrat Regular"/>
              </a:rPr>
              <a:t>Benodigdheden</a:t>
            </a:r>
          </a:p>
          <a:p>
            <a:endParaRPr lang="nl-NL" sz="1600" b="1" dirty="0">
              <a:solidFill>
                <a:schemeClr val="tx1">
                  <a:lumMod val="50000"/>
                  <a:lumOff val="50000"/>
                </a:schemeClr>
              </a:solidFill>
              <a:latin typeface="Montserrat" pitchFamily="2" charset="77"/>
              <a:cs typeface="Montserrat Regular"/>
            </a:endParaRPr>
          </a:p>
          <a:p>
            <a:r>
              <a:rPr lang="nl-NL" sz="2400" dirty="0">
                <a:solidFill>
                  <a:schemeClr val="tx1">
                    <a:lumMod val="50000"/>
                    <a:lumOff val="50000"/>
                  </a:schemeClr>
                </a:solidFill>
                <a:latin typeface="Montserrat" pitchFamily="2" charset="77"/>
                <a:cs typeface="Montserrat Regular"/>
              </a:rPr>
              <a:t>Vooraf materiaal verzamelen</a:t>
            </a:r>
          </a:p>
          <a:p>
            <a:endParaRPr lang="nl-NL" sz="2133" dirty="0">
              <a:solidFill>
                <a:schemeClr val="tx1">
                  <a:lumMod val="50000"/>
                  <a:lumOff val="50000"/>
                </a:schemeClr>
              </a:solidFill>
              <a:latin typeface="Montserrat" pitchFamily="2" charset="77"/>
              <a:cs typeface="Montserrat Regular"/>
            </a:endParaRPr>
          </a:p>
          <a:p>
            <a:endParaRPr lang="nl-NL" sz="2133" dirty="0">
              <a:solidFill>
                <a:schemeClr val="tx1">
                  <a:lumMod val="50000"/>
                  <a:lumOff val="50000"/>
                </a:schemeClr>
              </a:solidFill>
              <a:latin typeface="Montserrat" pitchFamily="2" charset="77"/>
              <a:cs typeface="Montserrat Regular"/>
            </a:endParaRPr>
          </a:p>
          <a:p>
            <a:pPr marL="380990" indent="-380990" fontAlgn="base">
              <a:buFont typeface="Arial" panose="020B0604020202020204" pitchFamily="34" charset="0"/>
              <a:buChar char="•"/>
            </a:pPr>
            <a:r>
              <a:rPr lang="nl-NL" sz="2133" dirty="0" err="1">
                <a:solidFill>
                  <a:schemeClr val="tx1">
                    <a:lumMod val="50000"/>
                    <a:lumOff val="50000"/>
                  </a:schemeClr>
                </a:solidFill>
                <a:latin typeface="Montserrat" pitchFamily="2" charset="77"/>
              </a:rPr>
              <a:t>Digibord</a:t>
            </a:r>
            <a:endParaRPr lang="nl-NL" sz="2133" dirty="0">
              <a:solidFill>
                <a:schemeClr val="tx1">
                  <a:lumMod val="50000"/>
                  <a:lumOff val="50000"/>
                </a:schemeClr>
              </a:solidFill>
              <a:latin typeface="Montserrat" pitchFamily="2" charset="77"/>
            </a:endParaRPr>
          </a:p>
          <a:p>
            <a:pPr marL="380990" indent="-380990" fontAlgn="base">
              <a:buFont typeface="Arial" panose="020B0604020202020204" pitchFamily="34" charset="0"/>
              <a:buChar char="•"/>
            </a:pPr>
            <a:endParaRPr lang="nl-NL" sz="2133" dirty="0">
              <a:solidFill>
                <a:schemeClr val="tx1">
                  <a:lumMod val="50000"/>
                  <a:lumOff val="50000"/>
                </a:schemeClr>
              </a:solidFill>
              <a:latin typeface="Montserrat" pitchFamily="2" charset="77"/>
            </a:endParaRPr>
          </a:p>
          <a:p>
            <a:pPr marL="380990" indent="-380990" fontAlgn="base">
              <a:buFont typeface="Arial" panose="020B0604020202020204" pitchFamily="34" charset="0"/>
              <a:buChar char="•"/>
            </a:pPr>
            <a:r>
              <a:rPr lang="nl-NL" sz="2133" dirty="0">
                <a:solidFill>
                  <a:schemeClr val="tx1">
                    <a:lumMod val="50000"/>
                    <a:lumOff val="50000"/>
                  </a:schemeClr>
                </a:solidFill>
                <a:latin typeface="Montserrat" pitchFamily="2" charset="77"/>
              </a:rPr>
              <a:t>Per leerling of duo: een laptop</a:t>
            </a:r>
          </a:p>
          <a:p>
            <a:pPr marL="380990" indent="-380990" fontAlgn="base">
              <a:buFont typeface="Arial" panose="020B0604020202020204" pitchFamily="34" charset="0"/>
              <a:buChar char="•"/>
            </a:pPr>
            <a:endParaRPr lang="nl-NL" sz="2133" dirty="0">
              <a:solidFill>
                <a:schemeClr val="tx1">
                  <a:lumMod val="50000"/>
                  <a:lumOff val="50000"/>
                </a:schemeClr>
              </a:solidFill>
              <a:latin typeface="Montserrat" pitchFamily="2" charset="77"/>
            </a:endParaRPr>
          </a:p>
          <a:p>
            <a:pPr marL="380990" indent="-380990" fontAlgn="base">
              <a:buFont typeface="Arial" panose="020B0604020202020204" pitchFamily="34" charset="0"/>
              <a:buChar char="•"/>
            </a:pPr>
            <a:r>
              <a:rPr lang="nl-NL" sz="2133" dirty="0">
                <a:solidFill>
                  <a:schemeClr val="tx1">
                    <a:lumMod val="50000"/>
                    <a:lumOff val="50000"/>
                  </a:schemeClr>
                </a:solidFill>
                <a:latin typeface="Montserrat" pitchFamily="2" charset="77"/>
              </a:rPr>
              <a:t>Per leerling: koptelefoon of oortjes en eventueel een splitter</a:t>
            </a:r>
          </a:p>
          <a:p>
            <a:br>
              <a:rPr lang="nl-NL" sz="1600" dirty="0">
                <a:solidFill>
                  <a:schemeClr val="tx1">
                    <a:lumMod val="50000"/>
                    <a:lumOff val="50000"/>
                  </a:schemeClr>
                </a:solidFill>
              </a:rPr>
            </a:br>
            <a:br>
              <a:rPr lang="nl-NL" sz="1600" dirty="0">
                <a:solidFill>
                  <a:schemeClr val="tx1">
                    <a:lumMod val="50000"/>
                    <a:lumOff val="50000"/>
                  </a:schemeClr>
                </a:solidFill>
              </a:rPr>
            </a:br>
            <a:br>
              <a:rPr lang="nl-NL" sz="1600" dirty="0">
                <a:solidFill>
                  <a:srgbClr val="000000"/>
                </a:solidFill>
              </a:rPr>
            </a:br>
            <a:br>
              <a:rPr lang="nl-NL" sz="1600" dirty="0">
                <a:solidFill>
                  <a:schemeClr val="bg1">
                    <a:lumMod val="65000"/>
                  </a:schemeClr>
                </a:solidFill>
                <a:latin typeface="Montserrat" pitchFamily="2" charset="77"/>
              </a:rPr>
            </a:br>
            <a:br>
              <a:rPr lang="nl-NL" sz="1600" dirty="0">
                <a:solidFill>
                  <a:schemeClr val="bg1">
                    <a:lumMod val="65000"/>
                  </a:schemeClr>
                </a:solidFill>
                <a:latin typeface="Montserrat" pitchFamily="2" charset="77"/>
              </a:rPr>
            </a:br>
            <a:endParaRPr lang="nl-NL" sz="1600" dirty="0">
              <a:solidFill>
                <a:schemeClr val="bg1">
                  <a:lumMod val="65000"/>
                </a:schemeClr>
              </a:solidFill>
              <a:latin typeface="Montserrat" pitchFamily="2" charset="77"/>
              <a:cs typeface="Montserrat Regular"/>
            </a:endParaRPr>
          </a:p>
          <a:p>
            <a:endParaRPr lang="nl-NL" sz="1600" dirty="0">
              <a:solidFill>
                <a:schemeClr val="tx1">
                  <a:lumMod val="50000"/>
                  <a:lumOff val="50000"/>
                </a:schemeClr>
              </a:solidFill>
              <a:latin typeface="Montserrat" pitchFamily="2" charset="77"/>
              <a:cs typeface="Montserrat Regular"/>
            </a:endParaRPr>
          </a:p>
          <a:p>
            <a:endParaRPr lang="nl-NL" sz="1600" dirty="0">
              <a:solidFill>
                <a:schemeClr val="tx1">
                  <a:lumMod val="50000"/>
                  <a:lumOff val="50000"/>
                </a:schemeClr>
              </a:solidFill>
              <a:latin typeface="Montserrat Regular"/>
              <a:cs typeface="Montserrat Regular"/>
            </a:endParaRPr>
          </a:p>
        </p:txBody>
      </p:sp>
    </p:spTree>
    <p:extLst>
      <p:ext uri="{BB962C8B-B14F-4D97-AF65-F5344CB8AC3E}">
        <p14:creationId xmlns:p14="http://schemas.microsoft.com/office/powerpoint/2010/main" val="40041927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3"/>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4"/>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5"/>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6"/>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52218" y="443910"/>
            <a:ext cx="7382750" cy="2735877"/>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Bespreken bron</a:t>
            </a:r>
          </a:p>
          <a:p>
            <a:r>
              <a:rPr lang="nl-NL" sz="4267" baseline="30000" dirty="0">
                <a:solidFill>
                  <a:srgbClr val="FFFFFF"/>
                </a:solidFill>
                <a:latin typeface="Montserrat" pitchFamily="2" charset="77"/>
                <a:cs typeface="Montserrat Regular"/>
              </a:rPr>
              <a:t>(10 minuten)</a:t>
            </a:r>
          </a:p>
          <a:p>
            <a:r>
              <a:rPr lang="nl-NL" sz="4267" baseline="30000" dirty="0">
                <a:solidFill>
                  <a:srgbClr val="FFFFFF"/>
                </a:solidFill>
                <a:latin typeface="Montserrat" pitchFamily="2" charset="77"/>
                <a:cs typeface="Montserrat Regular"/>
              </a:rPr>
              <a:t>Bekijk deze video waar twee mensen samen muziek maken met computers</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D870AF17-1D95-270D-F881-B7E42BD3291C}"/>
              </a:ext>
            </a:extLst>
          </p:cNvPr>
          <p:cNvSpPr txBox="1"/>
          <p:nvPr/>
        </p:nvSpPr>
        <p:spPr>
          <a:xfrm>
            <a:off x="2171504" y="1939276"/>
            <a:ext cx="9719550" cy="3816429"/>
          </a:xfrm>
          <a:prstGeom prst="rect">
            <a:avLst/>
          </a:prstGeom>
          <a:noFill/>
        </p:spPr>
        <p:txBody>
          <a:bodyPr wrap="square" rtlCol="0">
            <a:spAutoFit/>
          </a:bodyPr>
          <a:lstStyle/>
          <a:p>
            <a:pPr marL="342900" indent="-342900" algn="l" rtl="0">
              <a:spcBef>
                <a:spcPts val="0"/>
              </a:spcBef>
              <a:spcAft>
                <a:spcPts val="0"/>
              </a:spcAft>
              <a:buFont typeface="Arial" panose="020B0604020202020204" pitchFamily="34" charset="0"/>
              <a:buChar char="•"/>
            </a:pPr>
            <a:endParaRPr lang="nl-NL" sz="2200" b="1" dirty="0">
              <a:solidFill>
                <a:schemeClr val="bg1"/>
              </a:solidFill>
              <a:latin typeface="Montserrat" pitchFamily="2" charset="77"/>
            </a:endParaRPr>
          </a:p>
          <a:p>
            <a:pPr marL="3429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We hebben geluid opgenomen en bewerkt. We hebben samplers getest en een sampler gemaakt en we hebben een  </a:t>
            </a:r>
            <a:r>
              <a:rPr lang="nl-NL" sz="2200" b="0" i="0" u="none" strike="noStrike" dirty="0" err="1">
                <a:solidFill>
                  <a:schemeClr val="bg1"/>
                </a:solidFill>
                <a:effectLst/>
                <a:latin typeface="Montserrat" pitchFamily="2" charset="77"/>
              </a:rPr>
              <a:t>sequencer</a:t>
            </a:r>
            <a:r>
              <a:rPr lang="nl-NL" sz="2200" b="0" i="0" u="none" strike="noStrike" dirty="0">
                <a:solidFill>
                  <a:schemeClr val="bg1"/>
                </a:solidFill>
                <a:effectLst/>
                <a:latin typeface="Montserrat" pitchFamily="2" charset="77"/>
              </a:rPr>
              <a:t> en een drumcomputer ontdekt.  Nu gaan we in groepjes samen een muziekstuk maken met de programma’s in scratch. </a:t>
            </a:r>
          </a:p>
          <a:p>
            <a:pPr marL="342900" indent="-342900" algn="l" rtl="0" fontAlgn="base">
              <a:spcBef>
                <a:spcPts val="0"/>
              </a:spcBef>
              <a:spcAft>
                <a:spcPts val="0"/>
              </a:spcAft>
              <a:buFont typeface="Arial" panose="020B0604020202020204" pitchFamily="34" charset="0"/>
              <a:buChar char="•"/>
            </a:pPr>
            <a:endParaRPr lang="nl-NL" sz="2200" b="0" i="0" u="none" strike="noStrike" dirty="0">
              <a:solidFill>
                <a:schemeClr val="bg1"/>
              </a:solidFill>
              <a:effectLst/>
              <a:latin typeface="Montserrat" pitchFamily="2" charset="77"/>
            </a:endParaRPr>
          </a:p>
          <a:p>
            <a:pPr marL="3429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Bekijk de video.</a:t>
            </a:r>
          </a:p>
          <a:p>
            <a:pPr marL="8001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Wat valt je op? </a:t>
            </a:r>
          </a:p>
          <a:p>
            <a:pPr marL="8001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Hoe werken de muzikanten samen? </a:t>
            </a:r>
          </a:p>
          <a:p>
            <a:pPr marL="8001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Waar moet je op letten als je muzikaal gaat samenwerken?</a:t>
            </a:r>
          </a:p>
        </p:txBody>
      </p:sp>
      <p:sp>
        <p:nvSpPr>
          <p:cNvPr id="3" name="Rechthoek 3">
            <a:extLst>
              <a:ext uri="{FF2B5EF4-FFF2-40B4-BE49-F238E27FC236}">
                <a16:creationId xmlns:a16="http://schemas.microsoft.com/office/drawing/2014/main" id="{C03789E2-A34D-DC1C-279C-A33580CDE74A}"/>
              </a:ext>
            </a:extLst>
          </p:cNvPr>
          <p:cNvSpPr/>
          <p:nvPr/>
        </p:nvSpPr>
        <p:spPr>
          <a:xfrm>
            <a:off x="158603" y="3121397"/>
            <a:ext cx="1893615" cy="2455490"/>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extBox 1">
            <a:extLst>
              <a:ext uri="{FF2B5EF4-FFF2-40B4-BE49-F238E27FC236}">
                <a16:creationId xmlns:a16="http://schemas.microsoft.com/office/drawing/2014/main" id="{58F4E060-0E9D-7EF2-9D61-0DB4603CDD82}"/>
              </a:ext>
            </a:extLst>
          </p:cNvPr>
          <p:cNvSpPr txBox="1"/>
          <p:nvPr/>
        </p:nvSpPr>
        <p:spPr>
          <a:xfrm>
            <a:off x="300946" y="3245611"/>
            <a:ext cx="1893614" cy="2585323"/>
          </a:xfrm>
          <a:prstGeom prst="rect">
            <a:avLst/>
          </a:prstGeom>
          <a:noFill/>
        </p:spPr>
        <p:txBody>
          <a:bodyPr wrap="square" rtlCol="0">
            <a:spAutoFit/>
          </a:bodyPr>
          <a:lstStyle/>
          <a:p>
            <a:r>
              <a:rPr lang="nl-NL" sz="1800" b="1" i="1" u="none" strike="noStrike" dirty="0">
                <a:solidFill>
                  <a:schemeClr val="bg1"/>
                </a:solidFill>
                <a:effectLst/>
                <a:latin typeface="Montserrat" pitchFamily="2" charset="77"/>
              </a:rPr>
              <a:t>Belangrijk: Luister naar elkaar, doe niet zomaar je eigen ding en blijf in hetzelfde ritme.</a:t>
            </a:r>
            <a:endParaRPr lang="nl-NL" sz="1800" b="1" i="0" u="none" strike="noStrike" dirty="0">
              <a:solidFill>
                <a:schemeClr val="bg1"/>
              </a:solidFill>
              <a:effectLst/>
              <a:latin typeface="Montserrat" pitchFamily="2" charset="77"/>
            </a:endParaRPr>
          </a:p>
          <a:p>
            <a:endParaRPr lang="en-NL" dirty="0"/>
          </a:p>
        </p:txBody>
      </p:sp>
      <p:sp>
        <p:nvSpPr>
          <p:cNvPr id="7" name="Rechthoek 3">
            <a:extLst>
              <a:ext uri="{FF2B5EF4-FFF2-40B4-BE49-F238E27FC236}">
                <a16:creationId xmlns:a16="http://schemas.microsoft.com/office/drawing/2014/main" id="{9B12F105-CE94-029C-D14C-935D8210547E}"/>
              </a:ext>
            </a:extLst>
          </p:cNvPr>
          <p:cNvSpPr/>
          <p:nvPr/>
        </p:nvSpPr>
        <p:spPr>
          <a:xfrm>
            <a:off x="9830280" y="853441"/>
            <a:ext cx="1893615" cy="1219200"/>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6" name="Online Media 5" descr="#PADBOYZ#VOL.1-AKAI MPC Live and IK Multimedia iRig Pads Live Performance">
            <a:hlinkClick r:id="" action="ppaction://media"/>
            <a:extLst>
              <a:ext uri="{FF2B5EF4-FFF2-40B4-BE49-F238E27FC236}">
                <a16:creationId xmlns:a16="http://schemas.microsoft.com/office/drawing/2014/main" id="{90DC3592-D4AD-431F-7B07-1DB46DAA55BA}"/>
              </a:ext>
            </a:extLst>
          </p:cNvPr>
          <p:cNvPicPr>
            <a:picLocks noRot="1" noChangeAspect="1"/>
          </p:cNvPicPr>
          <p:nvPr>
            <a:videoFile r:link="rId1"/>
          </p:nvPr>
        </p:nvPicPr>
        <p:blipFill>
          <a:blip r:embed="rId7"/>
          <a:stretch>
            <a:fillRect/>
          </a:stretch>
        </p:blipFill>
        <p:spPr>
          <a:xfrm>
            <a:off x="9964574" y="1021135"/>
            <a:ext cx="1625028" cy="918141"/>
          </a:xfrm>
          <a:prstGeom prst="rect">
            <a:avLst/>
          </a:prstGeom>
        </p:spPr>
      </p:pic>
    </p:spTree>
    <p:extLst>
      <p:ext uri="{BB962C8B-B14F-4D97-AF65-F5344CB8AC3E}">
        <p14:creationId xmlns:p14="http://schemas.microsoft.com/office/powerpoint/2010/main" val="131453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7056" y="484745"/>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124449" y="341000"/>
            <a:ext cx="9857436" cy="2298130"/>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Introductie samenwerken</a:t>
            </a:r>
          </a:p>
          <a:p>
            <a:r>
              <a:rPr lang="nl-NL" sz="4267" baseline="30000" dirty="0">
                <a:solidFill>
                  <a:srgbClr val="FFFFFF"/>
                </a:solidFill>
                <a:latin typeface="Montserrat" pitchFamily="2" charset="77"/>
                <a:cs typeface="Montserrat Regular"/>
              </a:rPr>
              <a:t>(10 minuten)</a:t>
            </a:r>
          </a:p>
          <a:p>
            <a:r>
              <a:rPr lang="nl-NL" sz="4267" baseline="30000" dirty="0">
                <a:solidFill>
                  <a:srgbClr val="FFFFFF"/>
                </a:solidFill>
                <a:latin typeface="Montserrat" pitchFamily="2" charset="77"/>
                <a:cs typeface="Montserrat Regular"/>
              </a:rPr>
              <a:t>De opdracht:</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8" name="TextBox 7">
            <a:extLst>
              <a:ext uri="{FF2B5EF4-FFF2-40B4-BE49-F238E27FC236}">
                <a16:creationId xmlns:a16="http://schemas.microsoft.com/office/drawing/2014/main" id="{5772012C-1A94-7385-62CE-3E838E96EE12}"/>
              </a:ext>
            </a:extLst>
          </p:cNvPr>
          <p:cNvSpPr txBox="1"/>
          <p:nvPr/>
        </p:nvSpPr>
        <p:spPr>
          <a:xfrm>
            <a:off x="2231756" y="1730361"/>
            <a:ext cx="10209003" cy="4154984"/>
          </a:xfrm>
          <a:prstGeom prst="rect">
            <a:avLst/>
          </a:prstGeom>
          <a:noFill/>
        </p:spPr>
        <p:txBody>
          <a:bodyPr wrap="square" rtlCol="0">
            <a:spAutoFit/>
          </a:bodyPr>
          <a:lstStyle/>
          <a:p>
            <a:pPr marL="3429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Jullie gaan straks in groepen samenwerken. Daarin krijgt iedereen een rol. Dat kan zijn: Melodie verzinnen, effecten maken, beat maken, eigen geluid maken, sampler maken. </a:t>
            </a:r>
            <a:br>
              <a:rPr lang="nl-NL" sz="2200" b="0" i="0" u="none" strike="noStrike" dirty="0">
                <a:solidFill>
                  <a:schemeClr val="bg1"/>
                </a:solidFill>
                <a:effectLst/>
                <a:latin typeface="Montserrat" pitchFamily="2" charset="77"/>
              </a:rPr>
            </a:br>
            <a:endParaRPr lang="nl-NL" sz="2200" b="0" i="0" u="none" strike="noStrike" dirty="0">
              <a:solidFill>
                <a:schemeClr val="bg1"/>
              </a:solidFill>
              <a:effectLst/>
              <a:latin typeface="Montserrat" pitchFamily="2" charset="77"/>
            </a:endParaRPr>
          </a:p>
          <a:p>
            <a:pPr marL="3429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Op de hand-out staat ‘rol’ en ‘ nummer van je groep’. </a:t>
            </a:r>
          </a:p>
          <a:p>
            <a:pPr marL="342900" indent="-342900" algn="l" rtl="0" fontAlgn="base">
              <a:spcBef>
                <a:spcPts val="0"/>
              </a:spcBef>
              <a:spcAft>
                <a:spcPts val="0"/>
              </a:spcAft>
              <a:buFont typeface="Arial" panose="020B0604020202020204" pitchFamily="34" charset="0"/>
              <a:buChar char="•"/>
            </a:pPr>
            <a:endParaRPr lang="nl-NL" sz="2200" b="0" i="0" u="none" strike="noStrike" dirty="0">
              <a:solidFill>
                <a:schemeClr val="bg1"/>
              </a:solidFill>
              <a:effectLst/>
              <a:latin typeface="Montserrat" pitchFamily="2" charset="77"/>
            </a:endParaRPr>
          </a:p>
          <a:p>
            <a:pPr marL="3429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Verdeel de rollen en de groepsnummers. </a:t>
            </a:r>
            <a:br>
              <a:rPr lang="nl-NL" sz="2200" b="0" i="0" u="none" strike="noStrike" dirty="0">
                <a:solidFill>
                  <a:schemeClr val="bg1"/>
                </a:solidFill>
                <a:effectLst/>
                <a:latin typeface="Montserrat" pitchFamily="2" charset="77"/>
              </a:rPr>
            </a:br>
            <a:r>
              <a:rPr lang="nl-NL" sz="2200" b="0" i="0" u="none" strike="noStrike" dirty="0">
                <a:solidFill>
                  <a:schemeClr val="bg1"/>
                </a:solidFill>
                <a:effectLst/>
                <a:latin typeface="Montserrat" pitchFamily="2" charset="77"/>
              </a:rPr>
              <a:t>Bij iedere groep zijn er 7 of 8 leerlingen. Schrijf je rol en groepsnummer op als je hem hoort. </a:t>
            </a:r>
          </a:p>
          <a:p>
            <a:pPr marL="342900" indent="-342900" algn="l" rtl="0" fontAlgn="base">
              <a:spcBef>
                <a:spcPts val="0"/>
              </a:spcBef>
              <a:spcAft>
                <a:spcPts val="0"/>
              </a:spcAft>
              <a:buFont typeface="Arial" panose="020B0604020202020204" pitchFamily="34" charset="0"/>
              <a:buChar char="•"/>
            </a:pPr>
            <a:endParaRPr lang="nl-NL" sz="2200" b="0" i="0" u="none" strike="noStrike" dirty="0">
              <a:solidFill>
                <a:schemeClr val="bg1"/>
              </a:solidFill>
              <a:effectLst/>
              <a:latin typeface="Montserrat" pitchFamily="2" charset="77"/>
            </a:endParaRPr>
          </a:p>
          <a:p>
            <a:pPr marL="3429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Hier zie je een voorbeeld van een klas van 28 leerlingen (4 groepen van 7). </a:t>
            </a:r>
            <a:endParaRPr lang="en-NL" dirty="0"/>
          </a:p>
        </p:txBody>
      </p:sp>
      <p:sp>
        <p:nvSpPr>
          <p:cNvPr id="23" name="Rechthoek 3">
            <a:extLst>
              <a:ext uri="{FF2B5EF4-FFF2-40B4-BE49-F238E27FC236}">
                <a16:creationId xmlns:a16="http://schemas.microsoft.com/office/drawing/2014/main" id="{918D2A8B-BDA5-8D52-645C-5AD34B2F75DF}"/>
              </a:ext>
            </a:extLst>
          </p:cNvPr>
          <p:cNvSpPr/>
          <p:nvPr/>
        </p:nvSpPr>
        <p:spPr>
          <a:xfrm>
            <a:off x="265910" y="2365269"/>
            <a:ext cx="1893615" cy="3354765"/>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2" name="TextBox 11">
            <a:extLst>
              <a:ext uri="{FF2B5EF4-FFF2-40B4-BE49-F238E27FC236}">
                <a16:creationId xmlns:a16="http://schemas.microsoft.com/office/drawing/2014/main" id="{F2C23693-C619-9191-285A-BB5EB70D9B9E}"/>
              </a:ext>
            </a:extLst>
          </p:cNvPr>
          <p:cNvSpPr txBox="1"/>
          <p:nvPr/>
        </p:nvSpPr>
        <p:spPr>
          <a:xfrm>
            <a:off x="218214" y="2475146"/>
            <a:ext cx="2013542" cy="3354765"/>
          </a:xfrm>
          <a:prstGeom prst="rect">
            <a:avLst/>
          </a:prstGeom>
          <a:noFill/>
        </p:spPr>
        <p:txBody>
          <a:bodyPr wrap="square" rtlCol="0">
            <a:spAutoFit/>
          </a:bodyPr>
          <a:lstStyle/>
          <a:p>
            <a:pPr marL="171450" indent="-171450" algn="l" rtl="0" fontAlgn="base">
              <a:spcBef>
                <a:spcPts val="0"/>
              </a:spcBef>
              <a:spcAft>
                <a:spcPts val="0"/>
              </a:spcAft>
              <a:buFont typeface="Arial" panose="020B0604020202020204" pitchFamily="34" charset="0"/>
              <a:buChar char="•"/>
            </a:pPr>
            <a:r>
              <a:rPr lang="nl-NL" sz="1000" b="0" i="1" u="none" strike="noStrike" dirty="0">
                <a:solidFill>
                  <a:schemeClr val="bg1"/>
                </a:solidFill>
                <a:effectLst/>
                <a:latin typeface="Montserrat" pitchFamily="2" charset="77"/>
              </a:rPr>
              <a:t>Melodie 1 t/m 4 (vraag wie dit wil gaan doen, en wijs aan)</a:t>
            </a:r>
          </a:p>
          <a:p>
            <a:pPr marL="171450" indent="-171450" algn="l" rtl="0" fontAlgn="base">
              <a:spcBef>
                <a:spcPts val="0"/>
              </a:spcBef>
              <a:spcAft>
                <a:spcPts val="0"/>
              </a:spcAft>
              <a:buFont typeface="Arial" panose="020B0604020202020204" pitchFamily="34" charset="0"/>
              <a:buChar char="•"/>
            </a:pPr>
            <a:r>
              <a:rPr lang="nl-NL" sz="1000" b="0" i="1" u="none" strike="noStrike" dirty="0">
                <a:solidFill>
                  <a:schemeClr val="bg1"/>
                </a:solidFill>
                <a:effectLst/>
                <a:latin typeface="Montserrat" pitchFamily="2" charset="77"/>
              </a:rPr>
              <a:t>Drums (zoals de vorige les met die drumcomputer Iedereen die nu nog over is heeft de rol ‘eigen geluid’ (tel even goed of dit er 4 zijn in dit voorbeeld en verdeel ze over de groepen 1 t/m 4).</a:t>
            </a:r>
          </a:p>
          <a:p>
            <a:pPr marL="171450" indent="-171450" algn="l" rtl="0" fontAlgn="base">
              <a:spcBef>
                <a:spcPts val="0"/>
              </a:spcBef>
              <a:spcAft>
                <a:spcPts val="0"/>
              </a:spcAft>
              <a:buFont typeface="Arial" panose="020B0604020202020204" pitchFamily="34" charset="0"/>
              <a:buChar char="•"/>
            </a:pPr>
            <a:r>
              <a:rPr lang="nl-NL" sz="1000" b="0" i="1" u="none" strike="noStrike" dirty="0">
                <a:solidFill>
                  <a:schemeClr val="bg1"/>
                </a:solidFill>
                <a:effectLst/>
                <a:latin typeface="Montserrat" pitchFamily="2" charset="77"/>
              </a:rPr>
              <a:t>Sampler: … </a:t>
            </a:r>
          </a:p>
          <a:p>
            <a:pPr marL="171450" indent="-171450" algn="l" rtl="0" fontAlgn="base">
              <a:spcBef>
                <a:spcPts val="0"/>
              </a:spcBef>
              <a:spcAft>
                <a:spcPts val="0"/>
              </a:spcAft>
              <a:buFont typeface="Arial" panose="020B0604020202020204" pitchFamily="34" charset="0"/>
              <a:buChar char="•"/>
            </a:pPr>
            <a:r>
              <a:rPr lang="nl-NL" sz="1000" b="0" i="1" u="none" strike="noStrike" dirty="0">
                <a:solidFill>
                  <a:schemeClr val="bg1"/>
                </a:solidFill>
                <a:effectLst/>
                <a:latin typeface="Montserrat" pitchFamily="2" charset="77"/>
              </a:rPr>
              <a:t>Eigen sampler, zie les 7.3</a:t>
            </a:r>
          </a:p>
          <a:p>
            <a:pPr marL="171450" indent="-171450" algn="l" rtl="0" fontAlgn="base">
              <a:spcBef>
                <a:spcPts val="0"/>
              </a:spcBef>
              <a:spcAft>
                <a:spcPts val="0"/>
              </a:spcAft>
              <a:buFont typeface="Arial" panose="020B0604020202020204" pitchFamily="34" charset="0"/>
              <a:buChar char="•"/>
            </a:pPr>
            <a:r>
              <a:rPr lang="nl-NL" sz="1000" b="0" i="1" u="none" strike="noStrike" dirty="0">
                <a:solidFill>
                  <a:schemeClr val="bg1"/>
                </a:solidFill>
                <a:effectLst/>
                <a:latin typeface="Montserrat" pitchFamily="2" charset="77"/>
              </a:rPr>
              <a:t>Dirigent 1 t/m 4 (je kunt die zelf kiezen op basis van wie goed aan een groepje kan leidinggeven óf vragen wie wil). Denk aan de gebaren.</a:t>
            </a:r>
          </a:p>
          <a:p>
            <a:endParaRPr lang="nl-NL" sz="1200" dirty="0">
              <a:solidFill>
                <a:schemeClr val="bg1"/>
              </a:solidFill>
              <a:latin typeface="Montserrat" pitchFamily="2" charset="77"/>
            </a:endParaRPr>
          </a:p>
        </p:txBody>
      </p:sp>
      <p:sp>
        <p:nvSpPr>
          <p:cNvPr id="67" name="Rechthoek 3">
            <a:extLst>
              <a:ext uri="{FF2B5EF4-FFF2-40B4-BE49-F238E27FC236}">
                <a16:creationId xmlns:a16="http://schemas.microsoft.com/office/drawing/2014/main" id="{5499B895-C4DA-C60D-2182-7C22BB15C8CF}"/>
              </a:ext>
            </a:extLst>
          </p:cNvPr>
          <p:cNvSpPr/>
          <p:nvPr/>
        </p:nvSpPr>
        <p:spPr>
          <a:xfrm>
            <a:off x="10421598" y="2465716"/>
            <a:ext cx="1022957" cy="1753156"/>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3" name="TextBox 12">
            <a:extLst>
              <a:ext uri="{FF2B5EF4-FFF2-40B4-BE49-F238E27FC236}">
                <a16:creationId xmlns:a16="http://schemas.microsoft.com/office/drawing/2014/main" id="{2F44D445-2BA2-51C7-06CA-17C5F5077B4B}"/>
              </a:ext>
            </a:extLst>
          </p:cNvPr>
          <p:cNvSpPr txBox="1"/>
          <p:nvPr/>
        </p:nvSpPr>
        <p:spPr>
          <a:xfrm>
            <a:off x="10456675" y="2635057"/>
            <a:ext cx="944880" cy="707886"/>
          </a:xfrm>
          <a:prstGeom prst="rect">
            <a:avLst/>
          </a:prstGeom>
          <a:noFill/>
        </p:spPr>
        <p:txBody>
          <a:bodyPr wrap="square" rtlCol="0">
            <a:spAutoFit/>
          </a:bodyPr>
          <a:lstStyle/>
          <a:p>
            <a:r>
              <a:rPr lang="nl-NL" sz="1000" b="0" i="0" u="sng" strike="noStrike" dirty="0">
                <a:solidFill>
                  <a:schemeClr val="bg1"/>
                </a:solidFill>
                <a:effectLst/>
                <a:latin typeface="Montserrat" pitchFamily="2" charset="77"/>
                <a:hlinkClick r:id="rId6">
                  <a:extLst>
                    <a:ext uri="{A12FA001-AC4F-418D-AE19-62706E023703}">
                      <ahyp:hlinkClr xmlns:ahyp="http://schemas.microsoft.com/office/drawing/2018/hyperlinkcolor" val="tx"/>
                    </a:ext>
                  </a:extLst>
                </a:hlinkClick>
              </a:rPr>
              <a:t>https://scratch.mit.edu/projects/12069476/</a:t>
            </a:r>
            <a:r>
              <a:rPr lang="nl-NL" sz="1000" b="0" i="0" u="none" strike="noStrike" dirty="0">
                <a:solidFill>
                  <a:schemeClr val="bg1"/>
                </a:solidFill>
                <a:effectLst/>
                <a:latin typeface="Montserrat" pitchFamily="2" charset="77"/>
              </a:rPr>
              <a:t>,</a:t>
            </a:r>
            <a:endParaRPr lang="en-NL" sz="1000" dirty="0">
              <a:solidFill>
                <a:schemeClr val="bg1"/>
              </a:solidFill>
            </a:endParaRPr>
          </a:p>
        </p:txBody>
      </p:sp>
      <p:sp>
        <p:nvSpPr>
          <p:cNvPr id="14" name="TextBox 13">
            <a:extLst>
              <a:ext uri="{FF2B5EF4-FFF2-40B4-BE49-F238E27FC236}">
                <a16:creationId xmlns:a16="http://schemas.microsoft.com/office/drawing/2014/main" id="{477BBE79-74E5-9023-694B-FC166AD0C0B2}"/>
              </a:ext>
            </a:extLst>
          </p:cNvPr>
          <p:cNvSpPr txBox="1"/>
          <p:nvPr/>
        </p:nvSpPr>
        <p:spPr>
          <a:xfrm>
            <a:off x="10456675" y="3396933"/>
            <a:ext cx="944879" cy="861774"/>
          </a:xfrm>
          <a:prstGeom prst="rect">
            <a:avLst/>
          </a:prstGeom>
          <a:noFill/>
        </p:spPr>
        <p:txBody>
          <a:bodyPr wrap="square" rtlCol="0">
            <a:spAutoFit/>
          </a:bodyPr>
          <a:lstStyle/>
          <a:p>
            <a:r>
              <a:rPr lang="nl-NL" sz="1000" b="0" i="0" u="sng" strike="noStrike" dirty="0">
                <a:solidFill>
                  <a:schemeClr val="bg1"/>
                </a:solidFill>
                <a:effectLst/>
                <a:latin typeface="Montserrat" pitchFamily="2" charset="77"/>
                <a:hlinkClick r:id="rId7">
                  <a:extLst>
                    <a:ext uri="{A12FA001-AC4F-418D-AE19-62706E023703}">
                      <ahyp:hlinkClr xmlns:ahyp="http://schemas.microsoft.com/office/drawing/2018/hyperlinkcolor" val="tx"/>
                    </a:ext>
                  </a:extLst>
                </a:hlinkClick>
              </a:rPr>
              <a:t>https://scratch.mit.edu/projects/392306005/</a:t>
            </a:r>
            <a:endParaRPr lang="nl-NL" sz="1000" b="0" i="1" u="none" strike="noStrike" dirty="0">
              <a:solidFill>
                <a:schemeClr val="bg1"/>
              </a:solidFill>
              <a:effectLst/>
              <a:latin typeface="Montserrat" pitchFamily="2" charset="77"/>
            </a:endParaRPr>
          </a:p>
          <a:p>
            <a:endParaRPr lang="en-NL" sz="1000" dirty="0">
              <a:solidFill>
                <a:schemeClr val="bg1"/>
              </a:solidFill>
            </a:endParaRPr>
          </a:p>
        </p:txBody>
      </p:sp>
      <p:cxnSp>
        <p:nvCxnSpPr>
          <p:cNvPr id="46" name="Elbow Connector 45">
            <a:extLst>
              <a:ext uri="{FF2B5EF4-FFF2-40B4-BE49-F238E27FC236}">
                <a16:creationId xmlns:a16="http://schemas.microsoft.com/office/drawing/2014/main" id="{8B0C1866-2768-BF05-BD14-DA53328F2A6F}"/>
              </a:ext>
            </a:extLst>
          </p:cNvPr>
          <p:cNvCxnSpPr>
            <a:cxnSpLocks/>
          </p:cNvCxnSpPr>
          <p:nvPr/>
        </p:nvCxnSpPr>
        <p:spPr>
          <a:xfrm flipV="1">
            <a:off x="1224983" y="3613029"/>
            <a:ext cx="9124385" cy="841348"/>
          </a:xfrm>
          <a:prstGeom prst="bentConnector3">
            <a:avLst>
              <a:gd name="adj1" fmla="val 11417"/>
            </a:avLst>
          </a:prstGeom>
          <a:ln>
            <a:solidFill>
              <a:schemeClr val="bg1"/>
            </a:solidFill>
            <a:tailEnd type="triangle"/>
          </a:ln>
        </p:spPr>
        <p:style>
          <a:lnRef idx="3">
            <a:schemeClr val="accent6"/>
          </a:lnRef>
          <a:fillRef idx="0">
            <a:schemeClr val="accent6"/>
          </a:fillRef>
          <a:effectRef idx="2">
            <a:schemeClr val="accent6"/>
          </a:effectRef>
          <a:fontRef idx="minor">
            <a:schemeClr val="tx1"/>
          </a:fontRef>
        </p:style>
      </p:cxnSp>
      <p:cxnSp>
        <p:nvCxnSpPr>
          <p:cNvPr id="68" name="Straight Arrow Connector 67">
            <a:extLst>
              <a:ext uri="{FF2B5EF4-FFF2-40B4-BE49-F238E27FC236}">
                <a16:creationId xmlns:a16="http://schemas.microsoft.com/office/drawing/2014/main" id="{4E58999A-05BA-4721-F7EA-51A5508C5F9D}"/>
              </a:ext>
            </a:extLst>
          </p:cNvPr>
          <p:cNvCxnSpPr>
            <a:cxnSpLocks/>
          </p:cNvCxnSpPr>
          <p:nvPr/>
        </p:nvCxnSpPr>
        <p:spPr>
          <a:xfrm flipH="1" flipV="1">
            <a:off x="2377440" y="4739640"/>
            <a:ext cx="640080" cy="411480"/>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95665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7056" y="484745"/>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125984" y="770559"/>
            <a:ext cx="9857436" cy="2298130"/>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Introductie samenwerken</a:t>
            </a:r>
          </a:p>
          <a:p>
            <a:r>
              <a:rPr lang="nl-NL" sz="4267" baseline="30000" dirty="0">
                <a:solidFill>
                  <a:srgbClr val="FFFFFF"/>
                </a:solidFill>
                <a:latin typeface="Montserrat" pitchFamily="2" charset="77"/>
                <a:cs typeface="Montserrat Regular"/>
              </a:rPr>
              <a:t>(10 minuten)</a:t>
            </a:r>
          </a:p>
          <a:p>
            <a:r>
              <a:rPr lang="nl-NL" sz="4267" baseline="30000" dirty="0">
                <a:solidFill>
                  <a:srgbClr val="FFFFFF"/>
                </a:solidFill>
                <a:latin typeface="Montserrat" pitchFamily="2" charset="77"/>
                <a:cs typeface="Montserrat Regular"/>
              </a:rPr>
              <a:t>De opdracht:</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8" name="TextBox 7">
            <a:extLst>
              <a:ext uri="{FF2B5EF4-FFF2-40B4-BE49-F238E27FC236}">
                <a16:creationId xmlns:a16="http://schemas.microsoft.com/office/drawing/2014/main" id="{5772012C-1A94-7385-62CE-3E838E96EE12}"/>
              </a:ext>
            </a:extLst>
          </p:cNvPr>
          <p:cNvSpPr txBox="1"/>
          <p:nvPr/>
        </p:nvSpPr>
        <p:spPr>
          <a:xfrm>
            <a:off x="2190042" y="2553489"/>
            <a:ext cx="10209003" cy="1384995"/>
          </a:xfrm>
          <a:prstGeom prst="rect">
            <a:avLst/>
          </a:prstGeom>
          <a:noFill/>
        </p:spPr>
        <p:txBody>
          <a:bodyPr wrap="square" rtlCol="0">
            <a:spAutoFit/>
          </a:bodyPr>
          <a:lstStyle/>
          <a:p>
            <a:pPr marL="3429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Jullie gaan na de instructie tien minuten individueel aan de slag. Daarna gaan jullie in je groep bij elkaar zitten. De dirigent zal dan muziek maken van alle verschillende geluiden!</a:t>
            </a:r>
          </a:p>
          <a:p>
            <a:endParaRPr lang="en-NL" dirty="0"/>
          </a:p>
        </p:txBody>
      </p:sp>
      <p:sp>
        <p:nvSpPr>
          <p:cNvPr id="4" name="Rechthoek 3">
            <a:extLst>
              <a:ext uri="{FF2B5EF4-FFF2-40B4-BE49-F238E27FC236}">
                <a16:creationId xmlns:a16="http://schemas.microsoft.com/office/drawing/2014/main" id="{0B2D07F3-F0CE-9E8E-2205-478F75D27F5B}"/>
              </a:ext>
            </a:extLst>
          </p:cNvPr>
          <p:cNvSpPr/>
          <p:nvPr/>
        </p:nvSpPr>
        <p:spPr>
          <a:xfrm>
            <a:off x="550011" y="4130737"/>
            <a:ext cx="4384466" cy="1384995"/>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extBox 1">
            <a:extLst>
              <a:ext uri="{FF2B5EF4-FFF2-40B4-BE49-F238E27FC236}">
                <a16:creationId xmlns:a16="http://schemas.microsoft.com/office/drawing/2014/main" id="{A7DF1D64-1B55-801A-1440-8D889B87FF37}"/>
              </a:ext>
            </a:extLst>
          </p:cNvPr>
          <p:cNvSpPr txBox="1"/>
          <p:nvPr/>
        </p:nvSpPr>
        <p:spPr>
          <a:xfrm>
            <a:off x="757056" y="4249260"/>
            <a:ext cx="4197821" cy="1477328"/>
          </a:xfrm>
          <a:prstGeom prst="rect">
            <a:avLst/>
          </a:prstGeom>
          <a:noFill/>
        </p:spPr>
        <p:txBody>
          <a:bodyPr wrap="square" rtlCol="0">
            <a:spAutoFit/>
          </a:bodyPr>
          <a:lstStyle/>
          <a:p>
            <a:r>
              <a:rPr lang="nl-NL" sz="1800" b="1" i="1" u="none" strike="noStrike">
                <a:solidFill>
                  <a:schemeClr val="bg1"/>
                </a:solidFill>
                <a:effectLst/>
                <a:latin typeface="Montserrat" pitchFamily="2" charset="77"/>
              </a:rPr>
              <a:t>Belangrijk: Vergeet niet je project op te slaan. Als je een nieuw ritme wil maken open dan een nieuw project.</a:t>
            </a:r>
          </a:p>
          <a:p>
            <a:endParaRPr lang="nl-NL"/>
          </a:p>
        </p:txBody>
      </p:sp>
      <p:sp>
        <p:nvSpPr>
          <p:cNvPr id="6" name="Rechthoek 3">
            <a:extLst>
              <a:ext uri="{FF2B5EF4-FFF2-40B4-BE49-F238E27FC236}">
                <a16:creationId xmlns:a16="http://schemas.microsoft.com/office/drawing/2014/main" id="{9E363293-1314-2D26-8A4D-AB219A1B511D}"/>
              </a:ext>
            </a:extLst>
          </p:cNvPr>
          <p:cNvSpPr/>
          <p:nvPr/>
        </p:nvSpPr>
        <p:spPr>
          <a:xfrm>
            <a:off x="5358838" y="4130737"/>
            <a:ext cx="4384466" cy="1384995"/>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3" name="TextBox 2">
            <a:extLst>
              <a:ext uri="{FF2B5EF4-FFF2-40B4-BE49-F238E27FC236}">
                <a16:creationId xmlns:a16="http://schemas.microsoft.com/office/drawing/2014/main" id="{4CAB44C1-7F5E-4160-7B23-B7A94B7AD2D3}"/>
              </a:ext>
            </a:extLst>
          </p:cNvPr>
          <p:cNvSpPr txBox="1"/>
          <p:nvPr/>
        </p:nvSpPr>
        <p:spPr>
          <a:xfrm>
            <a:off x="5484488" y="4210520"/>
            <a:ext cx="4384466" cy="1477328"/>
          </a:xfrm>
          <a:prstGeom prst="rect">
            <a:avLst/>
          </a:prstGeom>
          <a:noFill/>
        </p:spPr>
        <p:txBody>
          <a:bodyPr wrap="square" rtlCol="0">
            <a:spAutoFit/>
          </a:bodyPr>
          <a:lstStyle/>
          <a:p>
            <a:r>
              <a:rPr lang="nl-NL" sz="1800" b="1" i="1" u="none" strike="noStrike" dirty="0">
                <a:solidFill>
                  <a:schemeClr val="bg1"/>
                </a:solidFill>
                <a:effectLst/>
                <a:latin typeface="Montserrat" pitchFamily="2" charset="77"/>
              </a:rPr>
              <a:t>Belangrijk: Zet de drumcomputer op tempo 60 en de </a:t>
            </a:r>
            <a:r>
              <a:rPr lang="nl-NL" sz="1800" b="1" i="1" u="none" strike="noStrike" dirty="0" err="1">
                <a:solidFill>
                  <a:schemeClr val="bg1"/>
                </a:solidFill>
                <a:effectLst/>
                <a:latin typeface="Montserrat" pitchFamily="2" charset="77"/>
              </a:rPr>
              <a:t>sequencer</a:t>
            </a:r>
            <a:r>
              <a:rPr lang="nl-NL" sz="1800" b="1" i="1" u="none" strike="noStrike" dirty="0">
                <a:solidFill>
                  <a:schemeClr val="bg1"/>
                </a:solidFill>
                <a:effectLst/>
                <a:latin typeface="Montserrat" pitchFamily="2" charset="77"/>
              </a:rPr>
              <a:t> op tempo 60 dan klinkt het goed samen (of het dubbele 120)</a:t>
            </a:r>
          </a:p>
          <a:p>
            <a:endParaRPr lang="nl-NL" dirty="0"/>
          </a:p>
        </p:txBody>
      </p:sp>
    </p:spTree>
    <p:extLst>
      <p:ext uri="{BB962C8B-B14F-4D97-AF65-F5344CB8AC3E}">
        <p14:creationId xmlns:p14="http://schemas.microsoft.com/office/powerpoint/2010/main" val="2022861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4"/>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5"/>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6"/>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7"/>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52219" y="456700"/>
            <a:ext cx="9857436" cy="1952714"/>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Samen componeren onder leiding van een dirigent </a:t>
            </a:r>
          </a:p>
          <a:p>
            <a:r>
              <a:rPr lang="nl-NL" sz="4267" baseline="30000" dirty="0">
                <a:solidFill>
                  <a:srgbClr val="FFFFFF"/>
                </a:solidFill>
                <a:latin typeface="Montserrat" pitchFamily="2" charset="77"/>
                <a:cs typeface="Montserrat Regular"/>
              </a:rPr>
              <a:t>(15 minuten)</a:t>
            </a:r>
          </a:p>
          <a:p>
            <a:r>
              <a:rPr lang="nl-NL" sz="4267" baseline="30000" dirty="0">
                <a:solidFill>
                  <a:srgbClr val="FFFFFF"/>
                </a:solidFill>
                <a:latin typeface="Montserrat" pitchFamily="2" charset="77"/>
                <a:cs typeface="Montserrat Regular"/>
              </a:rPr>
              <a:t>Verzamel je bij je eigen groepsnummer. </a:t>
            </a:r>
          </a:p>
        </p:txBody>
      </p:sp>
      <p:sp>
        <p:nvSpPr>
          <p:cNvPr id="4" name="TextBox 3">
            <a:extLst>
              <a:ext uri="{FF2B5EF4-FFF2-40B4-BE49-F238E27FC236}">
                <a16:creationId xmlns:a16="http://schemas.microsoft.com/office/drawing/2014/main" id="{D870AF17-1D95-270D-F881-B7E42BD3291C}"/>
              </a:ext>
            </a:extLst>
          </p:cNvPr>
          <p:cNvSpPr txBox="1"/>
          <p:nvPr/>
        </p:nvSpPr>
        <p:spPr>
          <a:xfrm>
            <a:off x="2052218" y="2253511"/>
            <a:ext cx="10139782" cy="4462760"/>
          </a:xfrm>
          <a:prstGeom prst="rect">
            <a:avLst/>
          </a:prstGeom>
          <a:noFill/>
        </p:spPr>
        <p:txBody>
          <a:bodyPr wrap="square" rtlCol="0">
            <a:spAutoFit/>
          </a:bodyPr>
          <a:lstStyle/>
          <a:p>
            <a:pPr algn="l" rtl="0">
              <a:spcBef>
                <a:spcPts val="0"/>
              </a:spcBef>
              <a:spcAft>
                <a:spcPts val="0"/>
              </a:spcAft>
            </a:pPr>
            <a:r>
              <a:rPr lang="nl-NL" sz="2200" b="1" i="0" u="none" strike="noStrike" dirty="0">
                <a:solidFill>
                  <a:schemeClr val="bg1"/>
                </a:solidFill>
                <a:effectLst/>
                <a:latin typeface="Montserrat" pitchFamily="2" charset="77"/>
              </a:rPr>
              <a:t>Ga Dicht bij elkaar zitten op een rustige plek, zodat jullie elkaar goed kunnen horen. </a:t>
            </a:r>
          </a:p>
          <a:p>
            <a:pPr marL="3429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Iedereen laat aan de dirigent horen wat hij/zij voor geluid gemaakt heeft. De dirigent denkt alvast na wat mooi klinkt samen. De dirigent is ook alert op geluiden die veel zachter of harder zijn dan de rest. De leerlingen met harde geluiden zetten hun laptop wat zachter en de leerlingen met zachte geluiden wat harder.</a:t>
            </a:r>
          </a:p>
          <a:p>
            <a:pPr marL="285750" indent="-28575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De dirigent bekijkt de video om de gebaren voor </a:t>
            </a:r>
            <a:r>
              <a:rPr lang="nl-NL" sz="2200" b="1" i="1" u="none" strike="noStrike" dirty="0">
                <a:solidFill>
                  <a:schemeClr val="bg1"/>
                </a:solidFill>
                <a:effectLst/>
                <a:latin typeface="Montserrat" pitchFamily="2" charset="77"/>
              </a:rPr>
              <a:t>Start,</a:t>
            </a:r>
            <a:r>
              <a:rPr lang="nl-NL" sz="2200" b="0" i="0" u="none" strike="noStrike" dirty="0">
                <a:solidFill>
                  <a:schemeClr val="bg1"/>
                </a:solidFill>
                <a:effectLst/>
                <a:latin typeface="Montserrat" pitchFamily="2" charset="77"/>
              </a:rPr>
              <a:t> </a:t>
            </a:r>
            <a:r>
              <a:rPr lang="nl-NL" sz="2200" b="1" i="1" u="none" strike="noStrike" dirty="0">
                <a:solidFill>
                  <a:schemeClr val="bg1"/>
                </a:solidFill>
                <a:effectLst/>
                <a:latin typeface="Montserrat" pitchFamily="2" charset="77"/>
              </a:rPr>
              <a:t>Stop, lange toon, korte toon, allemaal, aanwijzen, zacht en hard, laag en hoog </a:t>
            </a:r>
            <a:r>
              <a:rPr lang="nl-NL" sz="2200" b="0" i="0" u="none" strike="noStrike" dirty="0">
                <a:solidFill>
                  <a:schemeClr val="bg1"/>
                </a:solidFill>
                <a:effectLst/>
                <a:latin typeface="Montserrat" pitchFamily="2" charset="77"/>
              </a:rPr>
              <a:t>uit te leggen en te oefenen met elkaar.</a:t>
            </a:r>
          </a:p>
          <a:p>
            <a:pPr algn="l" rtl="0" fontAlgn="base">
              <a:spcBef>
                <a:spcPts val="0"/>
              </a:spcBef>
              <a:spcAft>
                <a:spcPts val="0"/>
              </a:spcAft>
            </a:pPr>
            <a:br>
              <a:rPr lang="nl-NL" sz="2200" b="0" i="0" u="none" strike="noStrike" dirty="0">
                <a:solidFill>
                  <a:schemeClr val="bg1"/>
                </a:solidFill>
                <a:effectLst/>
                <a:latin typeface="Montserrat" pitchFamily="2" charset="77"/>
              </a:rPr>
            </a:br>
            <a:br>
              <a:rPr lang="nl-NL" sz="2400" dirty="0">
                <a:solidFill>
                  <a:schemeClr val="bg1"/>
                </a:solidFill>
                <a:latin typeface="Montserrat" pitchFamily="2" charset="77"/>
              </a:rPr>
            </a:br>
            <a:endParaRPr lang="nl-NL" dirty="0">
              <a:solidFill>
                <a:schemeClr val="bg1"/>
              </a:solidFill>
              <a:latin typeface="Montserrat" pitchFamily="2" charset="77"/>
            </a:endParaRPr>
          </a:p>
        </p:txBody>
      </p:sp>
      <p:sp>
        <p:nvSpPr>
          <p:cNvPr id="8" name="Rechthoek 3">
            <a:extLst>
              <a:ext uri="{FF2B5EF4-FFF2-40B4-BE49-F238E27FC236}">
                <a16:creationId xmlns:a16="http://schemas.microsoft.com/office/drawing/2014/main" id="{56F8B98E-DE42-7B0F-6A80-E5692D78DA4F}"/>
              </a:ext>
            </a:extLst>
          </p:cNvPr>
          <p:cNvSpPr/>
          <p:nvPr/>
        </p:nvSpPr>
        <p:spPr>
          <a:xfrm>
            <a:off x="354962" y="3124201"/>
            <a:ext cx="1336677" cy="1669812"/>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7" name="Online Media 6" descr="Alle gebaren voor het dirigeren">
            <a:hlinkClick r:id="" action="ppaction://media"/>
            <a:extLst>
              <a:ext uri="{FF2B5EF4-FFF2-40B4-BE49-F238E27FC236}">
                <a16:creationId xmlns:a16="http://schemas.microsoft.com/office/drawing/2014/main" id="{1DAA90EE-E2E1-8083-5E74-2591F1A04ED0}"/>
              </a:ext>
            </a:extLst>
          </p:cNvPr>
          <p:cNvPicPr>
            <a:picLocks noRot="1" noChangeAspect="1"/>
          </p:cNvPicPr>
          <p:nvPr>
            <a:videoFile r:link="rId1"/>
          </p:nvPr>
        </p:nvPicPr>
        <p:blipFill rotWithShape="1">
          <a:blip r:embed="rId8"/>
          <a:srcRect l="28914" r="29000"/>
          <a:stretch/>
        </p:blipFill>
        <p:spPr>
          <a:xfrm>
            <a:off x="536907" y="3291032"/>
            <a:ext cx="978404" cy="1313458"/>
          </a:xfrm>
          <a:prstGeom prst="rect">
            <a:avLst/>
          </a:prstGeom>
        </p:spPr>
      </p:pic>
      <p:cxnSp>
        <p:nvCxnSpPr>
          <p:cNvPr id="12" name="Straight Arrow Connector 11">
            <a:extLst>
              <a:ext uri="{FF2B5EF4-FFF2-40B4-BE49-F238E27FC236}">
                <a16:creationId xmlns:a16="http://schemas.microsoft.com/office/drawing/2014/main" id="{DBF5809F-0B46-582B-1DF9-61C29F2FBA06}"/>
              </a:ext>
            </a:extLst>
          </p:cNvPr>
          <p:cNvCxnSpPr>
            <a:cxnSpLocks/>
          </p:cNvCxnSpPr>
          <p:nvPr/>
        </p:nvCxnSpPr>
        <p:spPr>
          <a:xfrm flipH="1" flipV="1">
            <a:off x="1691639" y="4604490"/>
            <a:ext cx="360579" cy="189523"/>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907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3"/>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4"/>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5"/>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6"/>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52219" y="456700"/>
            <a:ext cx="9857436" cy="1514967"/>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Samen componeren onder leiding van een dirigent </a:t>
            </a:r>
          </a:p>
          <a:p>
            <a:r>
              <a:rPr lang="nl-NL" sz="4267" baseline="30000" dirty="0">
                <a:solidFill>
                  <a:srgbClr val="FFFFFF"/>
                </a:solidFill>
                <a:latin typeface="Montserrat" pitchFamily="2" charset="77"/>
                <a:cs typeface="Montserrat Regular"/>
              </a:rPr>
              <a:t>(15 minuten)</a:t>
            </a:r>
          </a:p>
        </p:txBody>
      </p:sp>
      <p:sp>
        <p:nvSpPr>
          <p:cNvPr id="4" name="TextBox 3">
            <a:extLst>
              <a:ext uri="{FF2B5EF4-FFF2-40B4-BE49-F238E27FC236}">
                <a16:creationId xmlns:a16="http://schemas.microsoft.com/office/drawing/2014/main" id="{D870AF17-1D95-270D-F881-B7E42BD3291C}"/>
              </a:ext>
            </a:extLst>
          </p:cNvPr>
          <p:cNvSpPr txBox="1"/>
          <p:nvPr/>
        </p:nvSpPr>
        <p:spPr>
          <a:xfrm>
            <a:off x="2052218" y="1819267"/>
            <a:ext cx="10139782" cy="4431983"/>
          </a:xfrm>
          <a:prstGeom prst="rect">
            <a:avLst/>
          </a:prstGeom>
          <a:noFill/>
        </p:spPr>
        <p:txBody>
          <a:bodyPr wrap="square" rtlCol="0">
            <a:spAutoFit/>
          </a:bodyPr>
          <a:lstStyle/>
          <a:p>
            <a:pPr marL="285750" indent="-28575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Werk goed samen en luister naar elkaar, net zoals de artiesten in de video deden. </a:t>
            </a:r>
          </a:p>
          <a:p>
            <a:pPr marL="285750" indent="-28575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Het is ook belangrijk dat er goed wordt geluisterd naar het ritme van de drumcomputer. Die wordt als eerste aangezet, want dan iedereen in hetzelfde ritme meedoen (dat is tempo 60 of 120 (2 x 60))</a:t>
            </a:r>
          </a:p>
          <a:p>
            <a:pPr marL="285750" indent="-28575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De dirigent kan eventueel aantekeningen maken en opschrijven wat er goed werkt. De rest van de groep mag ook met ideeën komen, maar de dirigent is de baas! Die mag bijvoorbeeld ook vragen aan de melodie programmeur om iets rustigere melodieën te bedenken. Luister met elkaar, stem op elkaar af en oefen!</a:t>
            </a:r>
          </a:p>
          <a:p>
            <a:pPr marL="285750" indent="-28575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Over 15 minuten laten de groepen de muziekstukken aan elkaar horen. </a:t>
            </a:r>
          </a:p>
          <a:p>
            <a:pPr marL="146050" algn="l" rtl="0">
              <a:spcBef>
                <a:spcPts val="0"/>
              </a:spcBef>
              <a:spcAft>
                <a:spcPts val="0"/>
              </a:spcAft>
            </a:pPr>
            <a:endParaRPr lang="nl-NL" dirty="0"/>
          </a:p>
        </p:txBody>
      </p:sp>
      <p:sp>
        <p:nvSpPr>
          <p:cNvPr id="3" name="Rechthoek 3">
            <a:extLst>
              <a:ext uri="{FF2B5EF4-FFF2-40B4-BE49-F238E27FC236}">
                <a16:creationId xmlns:a16="http://schemas.microsoft.com/office/drawing/2014/main" id="{ACAA0971-9C1B-AB14-FB19-6FCCD745C377}"/>
              </a:ext>
            </a:extLst>
          </p:cNvPr>
          <p:cNvSpPr/>
          <p:nvPr/>
        </p:nvSpPr>
        <p:spPr>
          <a:xfrm>
            <a:off x="209586" y="2555366"/>
            <a:ext cx="1842631" cy="3049552"/>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extBox 1">
            <a:extLst>
              <a:ext uri="{FF2B5EF4-FFF2-40B4-BE49-F238E27FC236}">
                <a16:creationId xmlns:a16="http://schemas.microsoft.com/office/drawing/2014/main" id="{B007E0CB-739F-70D0-157E-62A1C5A2B6DB}"/>
              </a:ext>
            </a:extLst>
          </p:cNvPr>
          <p:cNvSpPr txBox="1"/>
          <p:nvPr/>
        </p:nvSpPr>
        <p:spPr>
          <a:xfrm>
            <a:off x="330097" y="2634874"/>
            <a:ext cx="1722120" cy="2970044"/>
          </a:xfrm>
          <a:prstGeom prst="rect">
            <a:avLst/>
          </a:prstGeom>
          <a:noFill/>
        </p:spPr>
        <p:txBody>
          <a:bodyPr wrap="square" rtlCol="0">
            <a:spAutoFit/>
          </a:bodyPr>
          <a:lstStyle/>
          <a:p>
            <a:r>
              <a:rPr lang="nl-NL" sz="1600" b="1" i="1" u="none" strike="noStrike" dirty="0">
                <a:solidFill>
                  <a:schemeClr val="bg1"/>
                </a:solidFill>
                <a:effectLst/>
                <a:latin typeface="Montserrat" pitchFamily="2" charset="77"/>
              </a:rPr>
              <a:t>Belangrijk: Zet de drumcomputer op tempo 60 en de </a:t>
            </a:r>
            <a:r>
              <a:rPr lang="nl-NL" sz="1600" b="1" i="1" u="none" strike="noStrike" dirty="0" err="1">
                <a:solidFill>
                  <a:schemeClr val="bg1"/>
                </a:solidFill>
                <a:effectLst/>
                <a:latin typeface="Montserrat" pitchFamily="2" charset="77"/>
              </a:rPr>
              <a:t>sequencer</a:t>
            </a:r>
            <a:r>
              <a:rPr lang="nl-NL" sz="1600" b="1" i="1" u="none" strike="noStrike" dirty="0">
                <a:solidFill>
                  <a:schemeClr val="bg1"/>
                </a:solidFill>
                <a:effectLst/>
                <a:latin typeface="Montserrat" pitchFamily="2" charset="77"/>
              </a:rPr>
              <a:t> op tempo 60 (of het dubbele 120) dan klinkt het goed samen</a:t>
            </a:r>
            <a:endParaRPr lang="nl-NL" sz="1600" b="0" i="0" u="none" strike="noStrike" dirty="0">
              <a:solidFill>
                <a:schemeClr val="bg1"/>
              </a:solidFill>
              <a:effectLst/>
              <a:latin typeface="Montserrat" pitchFamily="2" charset="77"/>
            </a:endParaRPr>
          </a:p>
          <a:p>
            <a:endParaRPr lang="en-NL" sz="1100" dirty="0"/>
          </a:p>
        </p:txBody>
      </p:sp>
      <p:sp>
        <p:nvSpPr>
          <p:cNvPr id="7" name="Rechthoek 3">
            <a:extLst>
              <a:ext uri="{FF2B5EF4-FFF2-40B4-BE49-F238E27FC236}">
                <a16:creationId xmlns:a16="http://schemas.microsoft.com/office/drawing/2014/main" id="{60CBFF85-D60B-C5BD-4793-27A8C2CA48A4}"/>
              </a:ext>
            </a:extLst>
          </p:cNvPr>
          <p:cNvSpPr/>
          <p:nvPr/>
        </p:nvSpPr>
        <p:spPr>
          <a:xfrm>
            <a:off x="5110583" y="979714"/>
            <a:ext cx="6327431" cy="676533"/>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6" name="TextBox 5">
            <a:extLst>
              <a:ext uri="{FF2B5EF4-FFF2-40B4-BE49-F238E27FC236}">
                <a16:creationId xmlns:a16="http://schemas.microsoft.com/office/drawing/2014/main" id="{76EFA5B8-C4AD-992B-D3A4-E5534ECE610B}"/>
              </a:ext>
            </a:extLst>
          </p:cNvPr>
          <p:cNvSpPr txBox="1"/>
          <p:nvPr/>
        </p:nvSpPr>
        <p:spPr>
          <a:xfrm>
            <a:off x="5110585" y="995913"/>
            <a:ext cx="6596548" cy="1138773"/>
          </a:xfrm>
          <a:prstGeom prst="rect">
            <a:avLst/>
          </a:prstGeom>
          <a:noFill/>
        </p:spPr>
        <p:txBody>
          <a:bodyPr wrap="square" rtlCol="0">
            <a:spAutoFit/>
          </a:bodyPr>
          <a:lstStyle/>
          <a:p>
            <a:pPr marL="146050" algn="l" rtl="0">
              <a:spcBef>
                <a:spcPts val="0"/>
              </a:spcBef>
              <a:spcAft>
                <a:spcPts val="0"/>
              </a:spcAft>
            </a:pPr>
            <a:r>
              <a:rPr lang="nl-NL" sz="1600" b="1" i="1" u="none" strike="noStrike" dirty="0">
                <a:solidFill>
                  <a:schemeClr val="bg1"/>
                </a:solidFill>
                <a:effectLst/>
                <a:latin typeface="Montserrat" pitchFamily="2" charset="77"/>
              </a:rPr>
              <a:t>Belangrijk: Vergeet niet je project op te slaan. Als je een nieuw ritme wil maken open dan een nieuw project.</a:t>
            </a:r>
            <a:endParaRPr lang="nl-NL" sz="1600" b="0" i="0" u="none" strike="noStrike" dirty="0">
              <a:solidFill>
                <a:schemeClr val="bg1"/>
              </a:solidFill>
              <a:effectLst/>
              <a:latin typeface="Montserrat" pitchFamily="2" charset="77"/>
            </a:endParaRPr>
          </a:p>
          <a:p>
            <a:br>
              <a:rPr lang="nl-NL" sz="1800" dirty="0">
                <a:solidFill>
                  <a:schemeClr val="bg1"/>
                </a:solidFill>
              </a:rPr>
            </a:br>
            <a:endParaRPr lang="en-NL" dirty="0"/>
          </a:p>
        </p:txBody>
      </p:sp>
    </p:spTree>
    <p:extLst>
      <p:ext uri="{BB962C8B-B14F-4D97-AF65-F5344CB8AC3E}">
        <p14:creationId xmlns:p14="http://schemas.microsoft.com/office/powerpoint/2010/main" val="37591970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1946617" y="1035680"/>
            <a:ext cx="10256144" cy="2735877"/>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Presenteren</a:t>
            </a:r>
          </a:p>
          <a:p>
            <a:r>
              <a:rPr lang="nl-NL" sz="4267" baseline="30000" dirty="0">
                <a:solidFill>
                  <a:srgbClr val="FFFFFF"/>
                </a:solidFill>
                <a:latin typeface="Montserrat" pitchFamily="2" charset="77"/>
                <a:cs typeface="Montserrat Regular"/>
              </a:rPr>
              <a:t>(10 minuten)</a:t>
            </a:r>
          </a:p>
          <a:p>
            <a:r>
              <a:rPr lang="nl-NL" sz="4267" baseline="30000" dirty="0">
                <a:solidFill>
                  <a:srgbClr val="FFFFFF"/>
                </a:solidFill>
                <a:latin typeface="Montserrat" pitchFamily="2" charset="77"/>
                <a:cs typeface="Montserrat Regular"/>
              </a:rPr>
              <a:t>Jullie gaan jullie muziekstukken aan elkaar presenteren</a:t>
            </a:r>
          </a:p>
          <a:p>
            <a:endParaRPr lang="nl-NL" sz="4267" baseline="30000" dirty="0">
              <a:solidFill>
                <a:srgbClr val="FFFFFF"/>
              </a:solidFill>
              <a:latin typeface="Montserrat" pitchFamily="2" charset="77"/>
              <a:cs typeface="Montserrat Regular"/>
            </a:endParaRP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31EFBF60-A6BD-C2BD-42DE-EAC7B7505A4F}"/>
              </a:ext>
            </a:extLst>
          </p:cNvPr>
          <p:cNvSpPr txBox="1"/>
          <p:nvPr/>
        </p:nvSpPr>
        <p:spPr>
          <a:xfrm>
            <a:off x="1652784" y="2458470"/>
            <a:ext cx="10118984" cy="3877985"/>
          </a:xfrm>
          <a:prstGeom prst="rect">
            <a:avLst/>
          </a:prstGeom>
          <a:noFill/>
        </p:spPr>
        <p:txBody>
          <a:bodyPr wrap="square" rtlCol="0">
            <a:spAutoFit/>
          </a:bodyPr>
          <a:lstStyle/>
          <a:p>
            <a:pPr marL="514350" indent="-28575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Geef ieder muziekstuk ongeveer één tot drie minuten de tijd. Wie filmt dit?</a:t>
            </a:r>
          </a:p>
          <a:p>
            <a:pPr algn="l" rtl="0" fontAlgn="base">
              <a:spcBef>
                <a:spcPts val="0"/>
              </a:spcBef>
              <a:spcAft>
                <a:spcPts val="0"/>
              </a:spcAft>
            </a:pPr>
            <a:endParaRPr lang="nl-NL" sz="2200" b="0" i="1" u="none" strike="noStrike" dirty="0">
              <a:solidFill>
                <a:schemeClr val="bg1"/>
              </a:solidFill>
              <a:effectLst/>
              <a:latin typeface="Montserrat" pitchFamily="2" charset="77"/>
            </a:endParaRPr>
          </a:p>
          <a:p>
            <a:pPr algn="l" rtl="0" fontAlgn="base">
              <a:spcBef>
                <a:spcPts val="0"/>
              </a:spcBef>
              <a:spcAft>
                <a:spcPts val="0"/>
              </a:spcAft>
            </a:pPr>
            <a:endParaRPr lang="nl-NL" sz="2200" i="1" dirty="0">
              <a:solidFill>
                <a:schemeClr val="bg1"/>
              </a:solidFill>
              <a:latin typeface="Montserrat" pitchFamily="2" charset="77"/>
            </a:endParaRPr>
          </a:p>
          <a:p>
            <a:pPr algn="l" rtl="0" fontAlgn="base">
              <a:spcBef>
                <a:spcPts val="0"/>
              </a:spcBef>
              <a:spcAft>
                <a:spcPts val="0"/>
              </a:spcAft>
            </a:pPr>
            <a:br>
              <a:rPr lang="nl-NL" sz="2200" b="0" i="1" u="none" strike="noStrike" dirty="0">
                <a:solidFill>
                  <a:schemeClr val="bg1"/>
                </a:solidFill>
                <a:effectLst/>
                <a:latin typeface="Montserrat" pitchFamily="2" charset="77"/>
              </a:rPr>
            </a:br>
            <a:br>
              <a:rPr lang="nl-NL" sz="2200" b="0" i="1" u="none" strike="noStrike" dirty="0">
                <a:solidFill>
                  <a:schemeClr val="bg1"/>
                </a:solidFill>
                <a:effectLst/>
                <a:latin typeface="Montserrat" pitchFamily="2" charset="77"/>
              </a:rPr>
            </a:br>
            <a:endParaRPr lang="nl-NL" sz="2200" b="0" i="1" u="none" strike="noStrike" dirty="0">
              <a:solidFill>
                <a:schemeClr val="bg1"/>
              </a:solidFill>
              <a:effectLst/>
              <a:latin typeface="Montserrat" pitchFamily="2" charset="77"/>
            </a:endParaRPr>
          </a:p>
          <a:p>
            <a:pPr algn="l" rtl="0" fontAlgn="base">
              <a:spcBef>
                <a:spcPts val="0"/>
              </a:spcBef>
              <a:spcAft>
                <a:spcPts val="0"/>
              </a:spcAft>
            </a:pPr>
            <a:endParaRPr lang="nl-NL" sz="2200" i="1" dirty="0">
              <a:solidFill>
                <a:schemeClr val="bg1"/>
              </a:solidFill>
              <a:latin typeface="Montserrat" pitchFamily="2" charset="77"/>
            </a:endParaRPr>
          </a:p>
          <a:p>
            <a:br>
              <a:rPr lang="nl-NL" sz="2400" dirty="0"/>
            </a:br>
            <a:br>
              <a:rPr lang="nl-NL" sz="2400" dirty="0"/>
            </a:br>
            <a:endParaRPr lang="nl-NL" sz="2200" b="0" i="0" u="none" strike="noStrike" dirty="0">
              <a:solidFill>
                <a:schemeClr val="bg1"/>
              </a:solidFill>
              <a:effectLst/>
              <a:latin typeface="Montserrat" pitchFamily="2" charset="77"/>
            </a:endParaRPr>
          </a:p>
        </p:txBody>
      </p:sp>
      <p:sp>
        <p:nvSpPr>
          <p:cNvPr id="2" name="TextBox 1">
            <a:extLst>
              <a:ext uri="{FF2B5EF4-FFF2-40B4-BE49-F238E27FC236}">
                <a16:creationId xmlns:a16="http://schemas.microsoft.com/office/drawing/2014/main" id="{13A42A73-326C-9140-90BE-6270FECDF86D}"/>
              </a:ext>
            </a:extLst>
          </p:cNvPr>
          <p:cNvSpPr txBox="1"/>
          <p:nvPr/>
        </p:nvSpPr>
        <p:spPr>
          <a:xfrm>
            <a:off x="1914334" y="3395441"/>
            <a:ext cx="10208885" cy="2585323"/>
          </a:xfrm>
          <a:prstGeom prst="rect">
            <a:avLst/>
          </a:prstGeom>
          <a:noFill/>
        </p:spPr>
        <p:txBody>
          <a:bodyPr wrap="none" numCol="2" rtlCol="0">
            <a:spAutoFit/>
          </a:bodyPr>
          <a:lstStyle/>
          <a:p>
            <a:pPr marL="285750" indent="-285750" algn="l" rtl="0" fontAlgn="base">
              <a:spcBef>
                <a:spcPts val="0"/>
              </a:spcBef>
              <a:spcAft>
                <a:spcPts val="0"/>
              </a:spcAft>
              <a:buFont typeface="Arial" panose="020B0604020202020204" pitchFamily="34" charset="0"/>
              <a:buChar char="•"/>
            </a:pPr>
            <a:r>
              <a:rPr lang="nl-NL" sz="1800" b="0" i="1" u="none" strike="noStrike" dirty="0">
                <a:solidFill>
                  <a:schemeClr val="bg1"/>
                </a:solidFill>
                <a:effectLst/>
                <a:latin typeface="Montserrat" pitchFamily="2" charset="77"/>
              </a:rPr>
              <a:t>Hoe klonk het?</a:t>
            </a:r>
          </a:p>
          <a:p>
            <a:pPr marL="285750" indent="-285750" algn="l" rtl="0" fontAlgn="base">
              <a:spcBef>
                <a:spcPts val="0"/>
              </a:spcBef>
              <a:spcAft>
                <a:spcPts val="0"/>
              </a:spcAft>
              <a:buFont typeface="Arial" panose="020B0604020202020204" pitchFamily="34" charset="0"/>
              <a:buChar char="•"/>
            </a:pPr>
            <a:r>
              <a:rPr lang="nl-NL" sz="1800" b="0" i="1" u="none" strike="noStrike" dirty="0">
                <a:solidFill>
                  <a:schemeClr val="bg1"/>
                </a:solidFill>
                <a:effectLst/>
                <a:latin typeface="Montserrat" pitchFamily="2" charset="77"/>
              </a:rPr>
              <a:t>Wat voor sfeer had het? </a:t>
            </a:r>
          </a:p>
          <a:p>
            <a:pPr marL="285750" indent="-285750" algn="l" rtl="0" fontAlgn="base">
              <a:spcBef>
                <a:spcPts val="0"/>
              </a:spcBef>
              <a:spcAft>
                <a:spcPts val="0"/>
              </a:spcAft>
              <a:buFont typeface="Arial" panose="020B0604020202020204" pitchFamily="34" charset="0"/>
              <a:buChar char="•"/>
            </a:pPr>
            <a:r>
              <a:rPr lang="nl-NL" sz="1800" b="0" i="1" u="none" strike="noStrike" dirty="0">
                <a:solidFill>
                  <a:schemeClr val="bg1"/>
                </a:solidFill>
                <a:effectLst/>
                <a:latin typeface="Montserrat" pitchFamily="2" charset="77"/>
              </a:rPr>
              <a:t>Waar deed het je aan denken?</a:t>
            </a:r>
          </a:p>
          <a:p>
            <a:pPr marL="285750" indent="-285750" algn="l" rtl="0" fontAlgn="base">
              <a:spcBef>
                <a:spcPts val="0"/>
              </a:spcBef>
              <a:spcAft>
                <a:spcPts val="0"/>
              </a:spcAft>
              <a:buFont typeface="Arial" panose="020B0604020202020204" pitchFamily="34" charset="0"/>
              <a:buChar char="•"/>
            </a:pPr>
            <a:r>
              <a:rPr lang="nl-NL" sz="1800" b="0" i="1" u="none" strike="noStrike" dirty="0">
                <a:solidFill>
                  <a:schemeClr val="bg1"/>
                </a:solidFill>
                <a:effectLst/>
                <a:latin typeface="Montserrat" pitchFamily="2" charset="77"/>
              </a:rPr>
              <a:t>Hoe goed werkten ze samen? </a:t>
            </a:r>
          </a:p>
          <a:p>
            <a:pPr marL="285750" indent="-285750" algn="l" rtl="0" fontAlgn="base">
              <a:spcBef>
                <a:spcPts val="0"/>
              </a:spcBef>
              <a:spcAft>
                <a:spcPts val="0"/>
              </a:spcAft>
              <a:buFont typeface="Arial" panose="020B0604020202020204" pitchFamily="34" charset="0"/>
              <a:buChar char="•"/>
            </a:pPr>
            <a:r>
              <a:rPr lang="nl-NL" sz="1800" b="0" i="1" u="none" strike="noStrike" dirty="0">
                <a:solidFill>
                  <a:schemeClr val="bg1"/>
                </a:solidFill>
                <a:effectLst/>
                <a:latin typeface="Montserrat" pitchFamily="2" charset="77"/>
              </a:rPr>
              <a:t>Zaten ze in hetzelfde ritme? </a:t>
            </a:r>
          </a:p>
          <a:p>
            <a:pPr marL="285750" indent="-285750" algn="l" rtl="0" fontAlgn="base">
              <a:spcBef>
                <a:spcPts val="0"/>
              </a:spcBef>
              <a:spcAft>
                <a:spcPts val="0"/>
              </a:spcAft>
              <a:buFont typeface="Arial" panose="020B0604020202020204" pitchFamily="34" charset="0"/>
              <a:buChar char="•"/>
            </a:pPr>
            <a:r>
              <a:rPr lang="nl-NL" sz="1800" b="0" i="1" u="none" strike="noStrike" dirty="0">
                <a:solidFill>
                  <a:schemeClr val="bg1"/>
                </a:solidFill>
                <a:effectLst/>
                <a:latin typeface="Montserrat" pitchFamily="2" charset="77"/>
              </a:rPr>
              <a:t>En wat had samenwerken voor invloed op het klinkend resultaat?</a:t>
            </a:r>
          </a:p>
          <a:p>
            <a:pPr marL="285750" indent="-285750" algn="l" rtl="0" fontAlgn="base">
              <a:spcBef>
                <a:spcPts val="0"/>
              </a:spcBef>
              <a:spcAft>
                <a:spcPts val="0"/>
              </a:spcAft>
              <a:buFont typeface="Arial" panose="020B0604020202020204" pitchFamily="34" charset="0"/>
              <a:buChar char="•"/>
            </a:pPr>
            <a:endParaRPr lang="nl-NL" sz="1800" b="0" i="1" u="none" strike="noStrike" dirty="0">
              <a:solidFill>
                <a:schemeClr val="bg1"/>
              </a:solidFill>
              <a:effectLst/>
              <a:latin typeface="Montserrat" pitchFamily="2" charset="77"/>
            </a:endParaRPr>
          </a:p>
          <a:p>
            <a:pPr marL="285750" indent="-285750" algn="l" rtl="0" fontAlgn="base">
              <a:spcBef>
                <a:spcPts val="0"/>
              </a:spcBef>
              <a:spcAft>
                <a:spcPts val="0"/>
              </a:spcAft>
              <a:buFont typeface="Arial" panose="020B0604020202020204" pitchFamily="34" charset="0"/>
              <a:buChar char="•"/>
            </a:pPr>
            <a:endParaRPr lang="nl-NL" i="1" dirty="0">
              <a:solidFill>
                <a:schemeClr val="bg1"/>
              </a:solidFill>
              <a:latin typeface="Montserrat" pitchFamily="2" charset="77"/>
            </a:endParaRPr>
          </a:p>
          <a:p>
            <a:pPr marL="285750" indent="-285750" algn="l" rtl="0" fontAlgn="base">
              <a:spcBef>
                <a:spcPts val="0"/>
              </a:spcBef>
              <a:spcAft>
                <a:spcPts val="0"/>
              </a:spcAft>
              <a:buFont typeface="Arial" panose="020B0604020202020204" pitchFamily="34" charset="0"/>
              <a:buChar char="•"/>
            </a:pPr>
            <a:r>
              <a:rPr lang="nl-NL" sz="1800" b="0" i="1" u="none" strike="noStrike" dirty="0">
                <a:solidFill>
                  <a:schemeClr val="bg1"/>
                </a:solidFill>
                <a:effectLst/>
                <a:latin typeface="Montserrat" pitchFamily="2" charset="77"/>
              </a:rPr>
              <a:t>Was de dirigent helder en lette iedereen goed op de dirigent?</a:t>
            </a:r>
          </a:p>
          <a:p>
            <a:pPr marL="285750" indent="-285750" algn="l" rtl="0" fontAlgn="base">
              <a:spcBef>
                <a:spcPts val="0"/>
              </a:spcBef>
              <a:spcAft>
                <a:spcPts val="0"/>
              </a:spcAft>
              <a:buFont typeface="Arial" panose="020B0604020202020204" pitchFamily="34" charset="0"/>
              <a:buChar char="•"/>
            </a:pPr>
            <a:r>
              <a:rPr lang="nl-NL" sz="1800" b="0" i="1" u="none" strike="noStrike" dirty="0">
                <a:solidFill>
                  <a:schemeClr val="bg1"/>
                </a:solidFill>
                <a:effectLst/>
                <a:latin typeface="Montserrat" pitchFamily="2" charset="77"/>
              </a:rPr>
              <a:t>Hadden je inzicht in wat muzikaal ‘bij elkaar past’? </a:t>
            </a:r>
          </a:p>
          <a:p>
            <a:pPr marL="285750" indent="-285750" algn="l" rtl="0" fontAlgn="base">
              <a:spcBef>
                <a:spcPts val="0"/>
              </a:spcBef>
              <a:spcAft>
                <a:spcPts val="0"/>
              </a:spcAft>
              <a:buFont typeface="Arial" panose="020B0604020202020204" pitchFamily="34" charset="0"/>
              <a:buChar char="•"/>
            </a:pPr>
            <a:r>
              <a:rPr lang="nl-NL" sz="1800" b="0" i="1" u="none" strike="noStrike" dirty="0">
                <a:solidFill>
                  <a:schemeClr val="bg1"/>
                </a:solidFill>
                <a:effectLst/>
                <a:latin typeface="Montserrat" pitchFamily="2" charset="77"/>
              </a:rPr>
              <a:t>Was er een opbouw in het stuk, qua dynamiek (hard-zacht) en spanning (rustig-heftig)?</a:t>
            </a:r>
            <a:endParaRPr lang="nl-NL" dirty="0"/>
          </a:p>
        </p:txBody>
      </p:sp>
    </p:spTree>
    <p:extLst>
      <p:ext uri="{BB962C8B-B14F-4D97-AF65-F5344CB8AC3E}">
        <p14:creationId xmlns:p14="http://schemas.microsoft.com/office/powerpoint/2010/main" val="21228422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1946617" y="1035680"/>
            <a:ext cx="10256144" cy="1860381"/>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Presenteren</a:t>
            </a:r>
          </a:p>
          <a:p>
            <a:r>
              <a:rPr lang="nl-NL" sz="4267" baseline="30000" dirty="0">
                <a:solidFill>
                  <a:srgbClr val="FFFFFF"/>
                </a:solidFill>
                <a:latin typeface="Montserrat" pitchFamily="2" charset="77"/>
                <a:cs typeface="Montserrat Regular"/>
              </a:rPr>
              <a:t>(10 minuten)</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31EFBF60-A6BD-C2BD-42DE-EAC7B7505A4F}"/>
              </a:ext>
            </a:extLst>
          </p:cNvPr>
          <p:cNvSpPr txBox="1"/>
          <p:nvPr/>
        </p:nvSpPr>
        <p:spPr>
          <a:xfrm>
            <a:off x="1652784" y="2458470"/>
            <a:ext cx="10118984" cy="3539430"/>
          </a:xfrm>
          <a:prstGeom prst="rect">
            <a:avLst/>
          </a:prstGeom>
          <a:noFill/>
        </p:spPr>
        <p:txBody>
          <a:bodyPr wrap="square" rtlCol="0">
            <a:spAutoFit/>
          </a:bodyPr>
          <a:lstStyle/>
          <a:p>
            <a:pPr algn="l" rtl="0" fontAlgn="base">
              <a:spcBef>
                <a:spcPts val="0"/>
              </a:spcBef>
              <a:spcAft>
                <a:spcPts val="0"/>
              </a:spcAft>
            </a:pPr>
            <a:endParaRPr lang="nl-NL" sz="2200" b="0" i="1" u="none" strike="noStrike" dirty="0">
              <a:solidFill>
                <a:schemeClr val="bg1"/>
              </a:solidFill>
              <a:effectLst/>
              <a:latin typeface="Montserrat" pitchFamily="2" charset="77"/>
            </a:endParaRPr>
          </a:p>
          <a:p>
            <a:pPr marL="514350" indent="-28575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Hoe vonden jullie deze lessen?</a:t>
            </a:r>
          </a:p>
          <a:p>
            <a:pPr marL="514350" indent="-285750" algn="l" rtl="0" fontAlgn="base">
              <a:spcBef>
                <a:spcPts val="0"/>
              </a:spcBef>
              <a:spcAft>
                <a:spcPts val="0"/>
              </a:spcAft>
              <a:buFont typeface="Arial" panose="020B0604020202020204" pitchFamily="34" charset="0"/>
              <a:buChar char="•"/>
            </a:pPr>
            <a:endParaRPr lang="nl-NL" sz="2200" b="0" i="0" u="none" strike="noStrike" dirty="0">
              <a:solidFill>
                <a:schemeClr val="bg1"/>
              </a:solidFill>
              <a:effectLst/>
              <a:latin typeface="Montserrat" pitchFamily="2" charset="77"/>
            </a:endParaRPr>
          </a:p>
          <a:p>
            <a:pPr marL="514350" indent="-28575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Jullie hebben op allerlei manieren een inkijkje gekregen in muziektechnologie. Als je de smaak te pakken hebben kan je de website ook thuis opzoeken (die staan ook op hun hand-outs of in de </a:t>
            </a:r>
            <a:r>
              <a:rPr lang="nl-NL" sz="2200" b="0" i="0" u="none" strike="noStrike" dirty="0" err="1">
                <a:solidFill>
                  <a:schemeClr val="bg1"/>
                </a:solidFill>
                <a:effectLst/>
                <a:latin typeface="Montserrat" pitchFamily="2" charset="77"/>
              </a:rPr>
              <a:t>powerpoint</a:t>
            </a:r>
            <a:r>
              <a:rPr lang="nl-NL" sz="2200" b="0" i="0" u="none" strike="noStrike" dirty="0">
                <a:solidFill>
                  <a:schemeClr val="bg1"/>
                </a:solidFill>
                <a:effectLst/>
                <a:latin typeface="Montserrat" pitchFamily="2" charset="77"/>
              </a:rPr>
              <a:t>).</a:t>
            </a:r>
          </a:p>
          <a:p>
            <a:br>
              <a:rPr lang="nl-NL" sz="2400" dirty="0"/>
            </a:br>
            <a:br>
              <a:rPr lang="nl-NL" sz="2400" dirty="0"/>
            </a:br>
            <a:endParaRPr lang="nl-NL" sz="2200" b="0" i="0" u="none" strike="noStrike" dirty="0">
              <a:solidFill>
                <a:schemeClr val="bg1"/>
              </a:solidFill>
              <a:effectLst/>
              <a:latin typeface="Montserrat" pitchFamily="2" charset="77"/>
            </a:endParaRPr>
          </a:p>
        </p:txBody>
      </p:sp>
    </p:spTree>
    <p:extLst>
      <p:ext uri="{BB962C8B-B14F-4D97-AF65-F5344CB8AC3E}">
        <p14:creationId xmlns:p14="http://schemas.microsoft.com/office/powerpoint/2010/main" val="3997449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1946617" y="1035680"/>
            <a:ext cx="10256144" cy="1860381"/>
          </a:xfrm>
          <a:prstGeom prst="rect">
            <a:avLst/>
          </a:prstGeom>
          <a:noFill/>
        </p:spPr>
        <p:txBody>
          <a:bodyPr wrap="square" rtlCol="0">
            <a:spAutoFit/>
          </a:bodyPr>
          <a:lstStyle/>
          <a:p>
            <a:r>
              <a:rPr lang="nl-NL" sz="4800" b="1" baseline="30000">
                <a:solidFill>
                  <a:srgbClr val="FFFFFF"/>
                </a:solidFill>
                <a:latin typeface="Montserrat" pitchFamily="2" charset="77"/>
                <a:cs typeface="Montserrat Regular"/>
              </a:rPr>
              <a:t>Colofon</a:t>
            </a:r>
            <a:endParaRPr lang="nl-NL" sz="4800" b="1" baseline="30000" dirty="0">
              <a:solidFill>
                <a:srgbClr val="FFFFFF"/>
              </a:solidFill>
              <a:latin typeface="Montserrat" pitchFamily="2" charset="77"/>
              <a:cs typeface="Montserrat Regular"/>
            </a:endParaRPr>
          </a:p>
          <a:p>
            <a:r>
              <a:rPr lang="nl-NL" sz="4267" baseline="30000" dirty="0">
                <a:solidFill>
                  <a:srgbClr val="FFFFFF"/>
                </a:solidFill>
                <a:latin typeface="Montserrat" pitchFamily="2" charset="77"/>
                <a:cs typeface="Montserrat Regular"/>
              </a:rPr>
              <a:t>Deze les is ontwikkeld door:</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31EFBF60-A6BD-C2BD-42DE-EAC7B7505A4F}"/>
              </a:ext>
            </a:extLst>
          </p:cNvPr>
          <p:cNvSpPr txBox="1"/>
          <p:nvPr/>
        </p:nvSpPr>
        <p:spPr>
          <a:xfrm>
            <a:off x="1842632" y="2469802"/>
            <a:ext cx="10118984" cy="2923877"/>
          </a:xfrm>
          <a:prstGeom prst="rect">
            <a:avLst/>
          </a:prstGeom>
          <a:noFill/>
        </p:spPr>
        <p:txBody>
          <a:bodyPr wrap="square" rtlCol="0">
            <a:spAutoFit/>
          </a:bodyPr>
          <a:lstStyle/>
          <a:p>
            <a:pPr marL="114300" algn="l" rtl="0">
              <a:spcBef>
                <a:spcPts val="0"/>
              </a:spcBef>
              <a:spcAft>
                <a:spcPts val="0"/>
              </a:spcAft>
            </a:pPr>
            <a:r>
              <a:rPr lang="nl-NL" sz="2200" b="0" i="0" u="none" strike="noStrike">
                <a:solidFill>
                  <a:schemeClr val="bg1"/>
                </a:solidFill>
                <a:effectLst/>
                <a:latin typeface="Montserrat" pitchFamily="2" charset="77"/>
              </a:rPr>
              <a:t>Jurriaan Berger, Dirk Beets, december 2022. </a:t>
            </a:r>
          </a:p>
          <a:p>
            <a:pPr marL="114300" algn="l" rtl="0">
              <a:spcBef>
                <a:spcPts val="0"/>
              </a:spcBef>
              <a:spcAft>
                <a:spcPts val="0"/>
              </a:spcAft>
            </a:pPr>
            <a:r>
              <a:rPr lang="nl-NL" sz="2200" b="0" i="0" u="none" strike="noStrike">
                <a:solidFill>
                  <a:schemeClr val="bg1"/>
                </a:solidFill>
                <a:effectLst/>
                <a:latin typeface="Montserrat" pitchFamily="2" charset="77"/>
              </a:rPr>
              <a:t>Eindredactie: Floortje Smehuijzen, Meldrid Ibrahim, Anouk Diepenbroek, Ester Stoelinga </a:t>
            </a:r>
          </a:p>
          <a:p>
            <a:br>
              <a:rPr lang="nl-NL" sz="2400"/>
            </a:br>
            <a:br>
              <a:rPr lang="nl-NL" sz="2400"/>
            </a:br>
            <a:br>
              <a:rPr lang="nl-NL" sz="2400"/>
            </a:br>
            <a:br>
              <a:rPr lang="nl-NL" sz="2400"/>
            </a:br>
            <a:endParaRPr lang="nl-NL" sz="2200" b="0" i="0" u="none" strike="noStrike">
              <a:solidFill>
                <a:schemeClr val="bg1"/>
              </a:solidFill>
              <a:effectLst/>
              <a:latin typeface="Montserrat" pitchFamily="2" charset="77"/>
            </a:endParaRPr>
          </a:p>
        </p:txBody>
      </p:sp>
    </p:spTree>
    <p:extLst>
      <p:ext uri="{BB962C8B-B14F-4D97-AF65-F5344CB8AC3E}">
        <p14:creationId xmlns:p14="http://schemas.microsoft.com/office/powerpoint/2010/main" val="2747734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0" y="0"/>
            <a:ext cx="6705600" cy="6858000"/>
          </a:xfrm>
          <a:prstGeom prst="rect">
            <a:avLst/>
          </a:prstGeom>
          <a:gradFill flip="none" rotWithShape="1">
            <a:gsLst>
              <a:gs pos="0">
                <a:srgbClr val="EB511A"/>
              </a:gs>
              <a:gs pos="46000">
                <a:srgbClr val="FFFFFF"/>
              </a:gs>
            </a:gsLst>
            <a:lin ang="22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6" name="Afbeelding 15" descr="OranjeLoseOnderdelen80%.png"/>
          <p:cNvPicPr>
            <a:picLocks noChangeAspect="1"/>
          </p:cNvPicPr>
          <p:nvPr/>
        </p:nvPicPr>
        <p:blipFill>
          <a:blip r:embed="rId3">
            <a:alphaModFix amt="10000"/>
          </a:blip>
          <a:stretch>
            <a:fillRect/>
          </a:stretch>
        </p:blipFill>
        <p:spPr>
          <a:xfrm>
            <a:off x="6211432" y="3327399"/>
            <a:ext cx="4151768" cy="1965301"/>
          </a:xfrm>
          <a:prstGeom prst="rect">
            <a:avLst/>
          </a:prstGeom>
        </p:spPr>
      </p:pic>
      <p:pic>
        <p:nvPicPr>
          <p:cNvPr id="17" name="Afbeelding 16" descr="OranjeLogo80%.png"/>
          <p:cNvPicPr>
            <a:picLocks noChangeAspect="1"/>
          </p:cNvPicPr>
          <p:nvPr/>
        </p:nvPicPr>
        <p:blipFill>
          <a:blip r:embed="rId4">
            <a:clrChange>
              <a:clrFrom>
                <a:srgbClr val="FFFFFF"/>
              </a:clrFrom>
              <a:clrTo>
                <a:srgbClr val="FFFFFF">
                  <a:alpha val="0"/>
                </a:srgbClr>
              </a:clrTo>
            </a:clrChange>
            <a:alphaModFix amt="10000"/>
          </a:blip>
          <a:stretch>
            <a:fillRect/>
          </a:stretch>
        </p:blipFill>
        <p:spPr>
          <a:xfrm>
            <a:off x="9448800" y="482600"/>
            <a:ext cx="2336800" cy="1106157"/>
          </a:xfrm>
          <a:prstGeom prst="rect">
            <a:avLst/>
          </a:prstGeom>
          <a:solidFill>
            <a:schemeClr val="accent1">
              <a:alpha val="0"/>
            </a:schemeClr>
          </a:solidFill>
        </p:spPr>
      </p:pic>
      <p:pic>
        <p:nvPicPr>
          <p:cNvPr id="12" name="Afbeelding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749731" y="584200"/>
            <a:ext cx="1079068" cy="1546225"/>
          </a:xfrm>
          <a:prstGeom prst="rect">
            <a:avLst/>
          </a:prstGeom>
        </p:spPr>
      </p:pic>
      <p:sp>
        <p:nvSpPr>
          <p:cNvPr id="8" name="Tekstvak 7"/>
          <p:cNvSpPr txBox="1"/>
          <p:nvPr/>
        </p:nvSpPr>
        <p:spPr>
          <a:xfrm>
            <a:off x="2031999" y="700111"/>
            <a:ext cx="6807200" cy="666786"/>
          </a:xfrm>
          <a:prstGeom prst="rect">
            <a:avLst/>
          </a:prstGeom>
          <a:noFill/>
        </p:spPr>
        <p:txBody>
          <a:bodyPr wrap="square" rtlCol="0">
            <a:spAutoFit/>
          </a:bodyPr>
          <a:lstStyle/>
          <a:p>
            <a:r>
              <a:rPr lang="nl-NL" sz="3733" b="1" dirty="0">
                <a:solidFill>
                  <a:srgbClr val="FF6600"/>
                </a:solidFill>
                <a:latin typeface="Montserrat" pitchFamily="2" charset="77"/>
                <a:cs typeface="Montserrat Regular"/>
              </a:rPr>
              <a:t>les 1 t/m 6</a:t>
            </a:r>
          </a:p>
        </p:txBody>
      </p:sp>
      <p:sp>
        <p:nvSpPr>
          <p:cNvPr id="9" name="Tekstvak 8"/>
          <p:cNvSpPr txBox="1"/>
          <p:nvPr/>
        </p:nvSpPr>
        <p:spPr>
          <a:xfrm>
            <a:off x="2031999" y="2037962"/>
            <a:ext cx="9207794" cy="5505674"/>
          </a:xfrm>
          <a:prstGeom prst="rect">
            <a:avLst/>
          </a:prstGeom>
          <a:noFill/>
        </p:spPr>
        <p:txBody>
          <a:bodyPr wrap="square" rtlCol="0">
            <a:spAutoFit/>
          </a:bodyPr>
          <a:lstStyle/>
          <a:p>
            <a:r>
              <a:rPr lang="nl-NL" sz="3200" b="1" dirty="0">
                <a:solidFill>
                  <a:schemeClr val="tx1">
                    <a:lumMod val="50000"/>
                    <a:lumOff val="50000"/>
                  </a:schemeClr>
                </a:solidFill>
                <a:latin typeface="Montserrat" pitchFamily="2" charset="77"/>
                <a:cs typeface="Montserrat Regular"/>
              </a:rPr>
              <a:t>Benodigdheden:</a:t>
            </a:r>
          </a:p>
          <a:p>
            <a:endParaRPr lang="nl-NL" sz="1867" dirty="0">
              <a:solidFill>
                <a:schemeClr val="tx1">
                  <a:lumMod val="50000"/>
                  <a:lumOff val="50000"/>
                </a:schemeClr>
              </a:solidFill>
              <a:latin typeface="Montserrat" pitchFamily="2" charset="77"/>
              <a:cs typeface="Montserrat Regular"/>
            </a:endParaRPr>
          </a:p>
          <a:p>
            <a:r>
              <a:rPr lang="nl-NL" sz="2400" dirty="0">
                <a:solidFill>
                  <a:schemeClr val="tx1">
                    <a:lumMod val="50000"/>
                    <a:lumOff val="50000"/>
                  </a:schemeClr>
                </a:solidFill>
                <a:latin typeface="Montserrat" pitchFamily="2" charset="77"/>
                <a:cs typeface="Montserrat Regular"/>
              </a:rPr>
              <a:t>Vooraf materiaal verzamelen</a:t>
            </a:r>
          </a:p>
          <a:p>
            <a:endParaRPr lang="nl-NL" sz="2400" dirty="0">
              <a:solidFill>
                <a:schemeClr val="tx1">
                  <a:lumMod val="50000"/>
                  <a:lumOff val="50000"/>
                </a:schemeClr>
              </a:solidFill>
              <a:latin typeface="Montserrat" pitchFamily="2" charset="77"/>
              <a:cs typeface="Montserrat Regular"/>
            </a:endParaRPr>
          </a:p>
          <a:p>
            <a:pPr marL="342900" indent="-342900" algn="l" rtl="0" fontAlgn="base">
              <a:buFont typeface="Arial" panose="020B0604020202020204" pitchFamily="34" charset="0"/>
              <a:buChar char="•"/>
            </a:pPr>
            <a:r>
              <a:rPr lang="nl-NL" sz="2130" b="0" i="0" u="none" strike="noStrike" dirty="0">
                <a:solidFill>
                  <a:schemeClr val="tx1">
                    <a:lumMod val="50000"/>
                    <a:lumOff val="50000"/>
                  </a:schemeClr>
                </a:solidFill>
                <a:effectLst/>
                <a:latin typeface="Montserrat" pitchFamily="2" charset="77"/>
              </a:rPr>
              <a:t>Een laptop waarmee je op internet kan en die bovendien beschikt over een microfoon, camera, toetsenbord en speaker. </a:t>
            </a:r>
            <a:r>
              <a:rPr lang="en-US" sz="2130" b="0" i="0" u="none" strike="noStrike" dirty="0">
                <a:solidFill>
                  <a:schemeClr val="tx1">
                    <a:lumMod val="50000"/>
                    <a:lumOff val="50000"/>
                  </a:schemeClr>
                </a:solidFill>
                <a:effectLst/>
                <a:latin typeface="Montserrat" pitchFamily="2" charset="77"/>
              </a:rPr>
              <a:t>​</a:t>
            </a:r>
          </a:p>
          <a:p>
            <a:pPr marL="342900" indent="-342900" algn="l" rtl="0" fontAlgn="base">
              <a:buFont typeface="Arial" panose="020B0604020202020204" pitchFamily="34" charset="0"/>
              <a:buChar char="•"/>
            </a:pPr>
            <a:endParaRPr lang="en-US" sz="2130" b="0" i="0" u="none" strike="noStrike" dirty="0">
              <a:solidFill>
                <a:schemeClr val="tx1">
                  <a:lumMod val="50000"/>
                  <a:lumOff val="50000"/>
                </a:schemeClr>
              </a:solidFill>
              <a:effectLst/>
              <a:latin typeface="Montserrat" pitchFamily="2" charset="77"/>
            </a:endParaRPr>
          </a:p>
          <a:p>
            <a:pPr marL="342900" indent="-342900" algn="l" rtl="0" fontAlgn="base">
              <a:buFont typeface="Arial" panose="020B0604020202020204" pitchFamily="34" charset="0"/>
              <a:buChar char="•"/>
            </a:pPr>
            <a:r>
              <a:rPr lang="nl-NL" sz="2130" b="0" i="0" u="none" strike="noStrike" dirty="0">
                <a:solidFill>
                  <a:schemeClr val="tx1">
                    <a:lumMod val="50000"/>
                    <a:lumOff val="50000"/>
                  </a:schemeClr>
                </a:solidFill>
                <a:effectLst/>
                <a:latin typeface="Montserrat" pitchFamily="2" charset="77"/>
              </a:rPr>
              <a:t>Op Windows 10 en </a:t>
            </a:r>
            <a:r>
              <a:rPr lang="nl-NL" sz="2130" b="0" i="0" u="none" strike="noStrike" dirty="0" err="1">
                <a:solidFill>
                  <a:schemeClr val="tx1">
                    <a:lumMod val="50000"/>
                    <a:lumOff val="50000"/>
                  </a:schemeClr>
                </a:solidFill>
                <a:effectLst/>
                <a:latin typeface="Montserrat" pitchFamily="2" charset="77"/>
              </a:rPr>
              <a:t>Chromebooks</a:t>
            </a:r>
            <a:r>
              <a:rPr lang="nl-NL" sz="2130" b="0" i="0" u="none" strike="noStrike" dirty="0">
                <a:solidFill>
                  <a:schemeClr val="tx1">
                    <a:lumMod val="50000"/>
                    <a:lumOff val="50000"/>
                  </a:schemeClr>
                </a:solidFill>
                <a:effectLst/>
                <a:latin typeface="Montserrat" pitchFamily="2" charset="77"/>
              </a:rPr>
              <a:t> werkt alles naar behoren met de browsers Chrome, </a:t>
            </a:r>
            <a:r>
              <a:rPr lang="nl-NL" sz="2130" b="0" i="0" u="none" strike="noStrike" dirty="0" err="1">
                <a:solidFill>
                  <a:schemeClr val="tx1">
                    <a:lumMod val="50000"/>
                    <a:lumOff val="50000"/>
                  </a:schemeClr>
                </a:solidFill>
                <a:effectLst/>
                <a:latin typeface="Montserrat" pitchFamily="2" charset="77"/>
              </a:rPr>
              <a:t>Edge</a:t>
            </a:r>
            <a:r>
              <a:rPr lang="nl-NL" sz="2130" b="0" i="0" u="none" strike="noStrike" dirty="0">
                <a:solidFill>
                  <a:schemeClr val="tx1">
                    <a:lumMod val="50000"/>
                    <a:lumOff val="50000"/>
                  </a:schemeClr>
                </a:solidFill>
                <a:effectLst/>
                <a:latin typeface="Montserrat" pitchFamily="2" charset="77"/>
              </a:rPr>
              <a:t> of Firefox. </a:t>
            </a:r>
            <a:r>
              <a:rPr lang="en-US" sz="2130" b="0" i="0" u="none" strike="noStrike" dirty="0">
                <a:solidFill>
                  <a:schemeClr val="tx1">
                    <a:lumMod val="50000"/>
                    <a:lumOff val="50000"/>
                  </a:schemeClr>
                </a:solidFill>
                <a:effectLst/>
                <a:latin typeface="Montserrat" pitchFamily="2" charset="77"/>
              </a:rPr>
              <a:t>​</a:t>
            </a:r>
          </a:p>
          <a:p>
            <a:pPr marL="342900" indent="-342900" algn="l" rtl="0" fontAlgn="base">
              <a:buFont typeface="Arial" panose="020B0604020202020204" pitchFamily="34" charset="0"/>
              <a:buChar char="•"/>
            </a:pPr>
            <a:endParaRPr lang="en-US" sz="2130" b="0" i="0" u="none" strike="noStrike" dirty="0">
              <a:solidFill>
                <a:schemeClr val="tx1">
                  <a:lumMod val="50000"/>
                  <a:lumOff val="50000"/>
                </a:schemeClr>
              </a:solidFill>
              <a:effectLst/>
              <a:latin typeface="Montserrat" pitchFamily="2" charset="77"/>
            </a:endParaRPr>
          </a:p>
          <a:p>
            <a:pPr marL="342900" indent="-342900" algn="l" rtl="0" fontAlgn="base">
              <a:buFont typeface="Arial" panose="020B0604020202020204" pitchFamily="34" charset="0"/>
              <a:buChar char="•"/>
            </a:pPr>
            <a:r>
              <a:rPr lang="nl-NL" sz="2130" b="0" i="0" u="none" strike="noStrike" dirty="0">
                <a:solidFill>
                  <a:schemeClr val="tx1">
                    <a:lumMod val="50000"/>
                    <a:lumOff val="50000"/>
                  </a:schemeClr>
                </a:solidFill>
                <a:effectLst/>
                <a:latin typeface="Montserrat" pitchFamily="2" charset="77"/>
              </a:rPr>
              <a:t>Koptelefoons of oortjes </a:t>
            </a:r>
            <a:endParaRPr lang="en-US" sz="2130" b="0" i="0" u="none" strike="noStrike" dirty="0">
              <a:solidFill>
                <a:schemeClr val="tx1">
                  <a:lumMod val="50000"/>
                  <a:lumOff val="50000"/>
                </a:schemeClr>
              </a:solidFill>
              <a:effectLst/>
              <a:latin typeface="Montserrat" pitchFamily="2" charset="77"/>
            </a:endParaRPr>
          </a:p>
          <a:p>
            <a:endParaRPr lang="nl-NL" sz="2133" dirty="0">
              <a:solidFill>
                <a:schemeClr val="tx1">
                  <a:lumMod val="50000"/>
                  <a:lumOff val="50000"/>
                </a:schemeClr>
              </a:solidFill>
              <a:latin typeface="Montserrat" pitchFamily="2" charset="77"/>
              <a:cs typeface="Montserrat Regular"/>
            </a:endParaRPr>
          </a:p>
          <a:p>
            <a:pPr marL="380990" indent="-380990">
              <a:buFont typeface="Arial" panose="020B0604020202020204" pitchFamily="34" charset="0"/>
              <a:buChar char="•"/>
            </a:pPr>
            <a:endParaRPr lang="nl-NL" sz="1867" dirty="0">
              <a:solidFill>
                <a:schemeClr val="tx1">
                  <a:lumMod val="50000"/>
                  <a:lumOff val="50000"/>
                </a:schemeClr>
              </a:solidFill>
              <a:latin typeface="Montserrat" pitchFamily="2" charset="77"/>
              <a:cs typeface="Montserrat Regular"/>
            </a:endParaRPr>
          </a:p>
          <a:p>
            <a:pPr marL="228594" indent="-228594">
              <a:buFont typeface="Arial" panose="020B0604020202020204" pitchFamily="34" charset="0"/>
              <a:buChar char="•"/>
            </a:pPr>
            <a:endParaRPr lang="nl-NL" sz="1600" dirty="0">
              <a:solidFill>
                <a:schemeClr val="tx1">
                  <a:lumMod val="50000"/>
                  <a:lumOff val="50000"/>
                </a:schemeClr>
              </a:solidFill>
              <a:latin typeface="Montserrat" pitchFamily="2" charset="77"/>
              <a:cs typeface="Montserrat Regular"/>
            </a:endParaRPr>
          </a:p>
          <a:p>
            <a:pPr marL="228594" indent="-228594">
              <a:buFont typeface="Arial" panose="020B0604020202020204" pitchFamily="34" charset="0"/>
              <a:buChar char="•"/>
            </a:pPr>
            <a:endParaRPr lang="nl-NL" sz="1600" dirty="0">
              <a:solidFill>
                <a:schemeClr val="tx1">
                  <a:lumMod val="50000"/>
                  <a:lumOff val="50000"/>
                </a:schemeClr>
              </a:solidFill>
              <a:latin typeface="Montserrat" pitchFamily="2" charset="77"/>
              <a:cs typeface="Montserrat Regular"/>
            </a:endParaRPr>
          </a:p>
          <a:p>
            <a:endParaRPr lang="nl-NL" sz="1600" dirty="0">
              <a:solidFill>
                <a:schemeClr val="tx1">
                  <a:lumMod val="50000"/>
                  <a:lumOff val="50000"/>
                </a:schemeClr>
              </a:solidFill>
              <a:latin typeface="Montserrat Regular"/>
              <a:cs typeface="Montserrat Regular"/>
            </a:endParaRPr>
          </a:p>
          <a:p>
            <a:endParaRPr lang="nl-NL" sz="1600" dirty="0"/>
          </a:p>
        </p:txBody>
      </p:sp>
      <p:pic>
        <p:nvPicPr>
          <p:cNvPr id="13" name="Afbeelding 12" descr="Footermuziek.psd"/>
          <p:cNvPicPr>
            <a:picLocks noChangeAspect="1"/>
          </p:cNvPicPr>
          <p:nvPr/>
        </p:nvPicPr>
        <p:blipFill>
          <a:blip r:embed="rId7"/>
          <a:stretch>
            <a:fillRect/>
          </a:stretch>
        </p:blipFill>
        <p:spPr>
          <a:xfrm>
            <a:off x="0" y="6056405"/>
            <a:ext cx="12192000" cy="639519"/>
          </a:xfrm>
          <a:prstGeom prst="rect">
            <a:avLst/>
          </a:prstGeom>
        </p:spPr>
      </p:pic>
      <p:pic>
        <p:nvPicPr>
          <p:cNvPr id="2" name="Afbeelding 1" descr="MuziekPictoContructie.png">
            <a:extLst>
              <a:ext uri="{FF2B5EF4-FFF2-40B4-BE49-F238E27FC236}">
                <a16:creationId xmlns:a16="http://schemas.microsoft.com/office/drawing/2014/main" id="{9DFB0564-4299-E318-BE26-AB79DCD81F32}"/>
              </a:ext>
            </a:extLst>
          </p:cNvPr>
          <p:cNvPicPr>
            <a:picLocks noChangeAspect="1"/>
          </p:cNvPicPr>
          <p:nvPr/>
        </p:nvPicPr>
        <p:blipFill>
          <a:blip r:embed="rId8"/>
          <a:stretch>
            <a:fillRect/>
          </a:stretch>
        </p:blipFill>
        <p:spPr>
          <a:xfrm>
            <a:off x="6807200" y="482600"/>
            <a:ext cx="406400" cy="406400"/>
          </a:xfrm>
          <a:prstGeom prst="rect">
            <a:avLst/>
          </a:prstGeom>
        </p:spPr>
      </p:pic>
      <p:pic>
        <p:nvPicPr>
          <p:cNvPr id="3" name="Afbeelding 2" descr="MuziekPictoOnderzoek.png">
            <a:extLst>
              <a:ext uri="{FF2B5EF4-FFF2-40B4-BE49-F238E27FC236}">
                <a16:creationId xmlns:a16="http://schemas.microsoft.com/office/drawing/2014/main" id="{3B71FC99-75AA-49B1-50CE-CB18F5034708}"/>
              </a:ext>
            </a:extLst>
          </p:cNvPr>
          <p:cNvPicPr>
            <a:picLocks noChangeAspect="1"/>
          </p:cNvPicPr>
          <p:nvPr/>
        </p:nvPicPr>
        <p:blipFill>
          <a:blip r:embed="rId9"/>
          <a:stretch>
            <a:fillRect/>
          </a:stretch>
        </p:blipFill>
        <p:spPr>
          <a:xfrm>
            <a:off x="7315200" y="482600"/>
            <a:ext cx="406400" cy="406400"/>
          </a:xfrm>
          <a:prstGeom prst="rect">
            <a:avLst/>
          </a:prstGeom>
        </p:spPr>
      </p:pic>
      <p:pic>
        <p:nvPicPr>
          <p:cNvPr id="4" name="Afbeelding 3" descr="MuziekPictoExperiment.png">
            <a:extLst>
              <a:ext uri="{FF2B5EF4-FFF2-40B4-BE49-F238E27FC236}">
                <a16:creationId xmlns:a16="http://schemas.microsoft.com/office/drawing/2014/main" id="{419C1B8E-C906-411C-B075-853C1313BF2A}"/>
              </a:ext>
            </a:extLst>
          </p:cNvPr>
          <p:cNvPicPr>
            <a:picLocks noChangeAspect="1"/>
          </p:cNvPicPr>
          <p:nvPr/>
        </p:nvPicPr>
        <p:blipFill>
          <a:blip r:embed="rId10"/>
          <a:stretch>
            <a:fillRect/>
          </a:stretch>
        </p:blipFill>
        <p:spPr>
          <a:xfrm>
            <a:off x="7823200" y="482600"/>
            <a:ext cx="406400" cy="406400"/>
          </a:xfrm>
          <a:prstGeom prst="rect">
            <a:avLst/>
          </a:prstGeom>
        </p:spPr>
      </p:pic>
      <p:pic>
        <p:nvPicPr>
          <p:cNvPr id="5" name="Afbeelding 4" descr="MuziekPictoCommunicatie.png">
            <a:extLst>
              <a:ext uri="{FF2B5EF4-FFF2-40B4-BE49-F238E27FC236}">
                <a16:creationId xmlns:a16="http://schemas.microsoft.com/office/drawing/2014/main" id="{204FBF2E-926B-954E-6CAA-DC7436552412}"/>
              </a:ext>
            </a:extLst>
          </p:cNvPr>
          <p:cNvPicPr>
            <a:picLocks noChangeAspect="1"/>
          </p:cNvPicPr>
          <p:nvPr/>
        </p:nvPicPr>
        <p:blipFill>
          <a:blip r:embed="rId11"/>
          <a:stretch>
            <a:fillRect/>
          </a:stretch>
        </p:blipFill>
        <p:spPr>
          <a:xfrm>
            <a:off x="8345424" y="482600"/>
            <a:ext cx="406400" cy="406400"/>
          </a:xfrm>
          <a:prstGeom prst="rect">
            <a:avLst/>
          </a:prstGeom>
        </p:spPr>
      </p:pic>
      <p:pic>
        <p:nvPicPr>
          <p:cNvPr id="6" name="Afbeelding 5" descr="MuziekPictoUitvinding.png">
            <a:extLst>
              <a:ext uri="{FF2B5EF4-FFF2-40B4-BE49-F238E27FC236}">
                <a16:creationId xmlns:a16="http://schemas.microsoft.com/office/drawing/2014/main" id="{99D8ADF4-7313-42A5-4660-1FAEC3F9FF94}"/>
              </a:ext>
            </a:extLst>
          </p:cNvPr>
          <p:cNvPicPr>
            <a:picLocks noChangeAspect="1"/>
          </p:cNvPicPr>
          <p:nvPr/>
        </p:nvPicPr>
        <p:blipFill>
          <a:blip r:embed="rId12"/>
          <a:stretch>
            <a:fillRect/>
          </a:stretch>
        </p:blipFill>
        <p:spPr>
          <a:xfrm>
            <a:off x="8839200" y="482600"/>
            <a:ext cx="406400" cy="406400"/>
          </a:xfrm>
          <a:prstGeom prst="rect">
            <a:avLst/>
          </a:prstGeom>
        </p:spPr>
      </p:pic>
      <p:sp>
        <p:nvSpPr>
          <p:cNvPr id="18" name="Rechthoek 3">
            <a:extLst>
              <a:ext uri="{FF2B5EF4-FFF2-40B4-BE49-F238E27FC236}">
                <a16:creationId xmlns:a16="http://schemas.microsoft.com/office/drawing/2014/main" id="{420F0DF9-924F-6F24-A120-EB928C9E9760}"/>
              </a:ext>
            </a:extLst>
          </p:cNvPr>
          <p:cNvSpPr/>
          <p:nvPr/>
        </p:nvSpPr>
        <p:spPr>
          <a:xfrm>
            <a:off x="6916812" y="1172954"/>
            <a:ext cx="3994297" cy="2267779"/>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1" name="TextBox 10">
            <a:extLst>
              <a:ext uri="{FF2B5EF4-FFF2-40B4-BE49-F238E27FC236}">
                <a16:creationId xmlns:a16="http://schemas.microsoft.com/office/drawing/2014/main" id="{0B3C25FC-1570-3CA0-1B4B-7DD1D8ADC036}"/>
              </a:ext>
            </a:extLst>
          </p:cNvPr>
          <p:cNvSpPr txBox="1"/>
          <p:nvPr/>
        </p:nvSpPr>
        <p:spPr>
          <a:xfrm>
            <a:off x="6975548" y="1396402"/>
            <a:ext cx="3994297" cy="2108269"/>
          </a:xfrm>
          <a:prstGeom prst="rect">
            <a:avLst/>
          </a:prstGeom>
          <a:noFill/>
        </p:spPr>
        <p:txBody>
          <a:bodyPr wrap="square" rtlCol="0">
            <a:spAutoFit/>
          </a:bodyPr>
          <a:lstStyle/>
          <a:p>
            <a:pPr algn="l" rtl="0" fontAlgn="base"/>
            <a:r>
              <a:rPr lang="nl-NL" sz="1400" b="1" i="0" u="none" strike="noStrike" dirty="0">
                <a:solidFill>
                  <a:schemeClr val="bg1"/>
                </a:solidFill>
                <a:effectLst/>
                <a:latin typeface="Montserrat" pitchFamily="2" charset="77"/>
              </a:rPr>
              <a:t>Tips en tricks</a:t>
            </a:r>
            <a:r>
              <a:rPr lang="en-US" sz="1400" b="0" i="0" u="none" strike="noStrike" dirty="0">
                <a:solidFill>
                  <a:schemeClr val="bg1"/>
                </a:solidFill>
                <a:effectLst/>
                <a:latin typeface="Montserrat" pitchFamily="2" charset="77"/>
              </a:rPr>
              <a:t>​</a:t>
            </a:r>
          </a:p>
          <a:p>
            <a:pPr marL="171450" indent="-171450" algn="l" rtl="0" fontAlgn="base">
              <a:buFont typeface="Arial" panose="020B0604020202020204" pitchFamily="34" charset="0"/>
              <a:buChar char="•"/>
            </a:pPr>
            <a:r>
              <a:rPr lang="nl-NL" sz="900" b="0" i="0" u="none" strike="noStrike" dirty="0">
                <a:solidFill>
                  <a:schemeClr val="bg1"/>
                </a:solidFill>
                <a:effectLst/>
                <a:latin typeface="Montserrat" pitchFamily="2" charset="77"/>
              </a:rPr>
              <a:t>Idealiter hebben jullie een koptelefoon als je zelf met de opdrachten aan de slag moet gaan. Als er geen koptelefoons zijn moeten jullie zo ver mogelijk uit elkaar zitten en het volume zo instellen dat je jezelf kunt horen. Zet jezelf niet harder dan noodzakelijk, omdat je anders de buren stoort. </a:t>
            </a:r>
            <a:r>
              <a:rPr lang="en-US" sz="900" b="0" i="0" u="none" strike="noStrike" dirty="0">
                <a:solidFill>
                  <a:schemeClr val="bg1"/>
                </a:solidFill>
                <a:effectLst/>
                <a:latin typeface="Montserrat" pitchFamily="2" charset="77"/>
              </a:rPr>
              <a:t>​</a:t>
            </a:r>
          </a:p>
          <a:p>
            <a:pPr marL="171450" indent="-171450" algn="l" rtl="0" fontAlgn="base">
              <a:buFont typeface="Arial" panose="020B0604020202020204" pitchFamily="34" charset="0"/>
              <a:buChar char="•"/>
            </a:pPr>
            <a:r>
              <a:rPr lang="nl-NL" sz="900" b="0" i="0" u="none" strike="noStrike" dirty="0">
                <a:solidFill>
                  <a:schemeClr val="bg1"/>
                </a:solidFill>
                <a:effectLst/>
                <a:latin typeface="Montserrat" pitchFamily="2" charset="77"/>
              </a:rPr>
              <a:t>Een stabiel ritme kan bij het maken van een gezamenlijk muziekstuk ‘helpen’. Luister en bespreek met de klas welke beat geschikt is voor dat muziekstuk . </a:t>
            </a:r>
            <a:r>
              <a:rPr lang="en-US" sz="900" b="0" i="0" u="none" strike="noStrike" dirty="0">
                <a:solidFill>
                  <a:schemeClr val="bg1"/>
                </a:solidFill>
                <a:effectLst/>
                <a:latin typeface="Montserrat" pitchFamily="2" charset="77"/>
              </a:rPr>
              <a:t>​</a:t>
            </a:r>
          </a:p>
          <a:p>
            <a:pPr marL="171450" indent="-171450" algn="l" rtl="0" fontAlgn="base">
              <a:buFont typeface="Arial" panose="020B0604020202020204" pitchFamily="34" charset="0"/>
              <a:buChar char="•"/>
            </a:pPr>
            <a:r>
              <a:rPr lang="nl-NL" sz="900" b="0" i="0" u="none" strike="noStrike" dirty="0">
                <a:solidFill>
                  <a:schemeClr val="bg1"/>
                </a:solidFill>
                <a:effectLst/>
                <a:latin typeface="Montserrat" pitchFamily="2" charset="77"/>
              </a:rPr>
              <a:t>Maak muziekstukken van bijv. 1 minuut. Bedenk zelf of met de klas wat een goed begin, midden en eind van een muziekstuk zou kunnen zijn. </a:t>
            </a:r>
            <a:r>
              <a:rPr lang="en-US" sz="900" b="0" i="0" u="none" strike="noStrike" dirty="0">
                <a:solidFill>
                  <a:schemeClr val="bg1"/>
                </a:solidFill>
                <a:effectLst/>
                <a:latin typeface="Montserrat" pitchFamily="2" charset="77"/>
              </a:rPr>
              <a:t>​</a:t>
            </a:r>
          </a:p>
          <a:p>
            <a:endParaRPr lang="en-N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fotoOpMaat.jpg"/>
          <p:cNvPicPr>
            <a:picLocks noChangeAspect="1"/>
          </p:cNvPicPr>
          <p:nvPr/>
        </p:nvPicPr>
        <p:blipFill>
          <a:blip r:embed="rId3"/>
          <a:stretch>
            <a:fillRect/>
          </a:stretch>
        </p:blipFill>
        <p:spPr>
          <a:xfrm>
            <a:off x="0" y="1"/>
            <a:ext cx="12192000" cy="5895233"/>
          </a:xfrm>
          <a:prstGeom prst="rect">
            <a:avLst/>
          </a:prstGeom>
        </p:spPr>
      </p:pic>
      <p:pic>
        <p:nvPicPr>
          <p:cNvPr id="9" name="Afbeelding 8"/>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0" y="-25399"/>
            <a:ext cx="6267163" cy="5920633"/>
          </a:xfrm>
          <a:prstGeom prst="rect">
            <a:avLst/>
          </a:prstGeom>
        </p:spPr>
      </p:pic>
      <p:pic>
        <p:nvPicPr>
          <p:cNvPr id="15" name="Afbeelding 14" descr="WetenschapLoseOnderdelen80%.png"/>
          <p:cNvPicPr>
            <a:picLocks noChangeAspect="1"/>
          </p:cNvPicPr>
          <p:nvPr/>
        </p:nvPicPr>
        <p:blipFill>
          <a:blip r:embed="rId6"/>
          <a:stretch>
            <a:fillRect/>
          </a:stretch>
        </p:blipFill>
        <p:spPr>
          <a:xfrm>
            <a:off x="6211432" y="3327399"/>
            <a:ext cx="4151768" cy="1965301"/>
          </a:xfrm>
          <a:prstGeom prst="rect">
            <a:avLst/>
          </a:prstGeom>
        </p:spPr>
      </p:pic>
      <p:pic>
        <p:nvPicPr>
          <p:cNvPr id="16" name="Afbeelding 15" descr="Logo80%WeteschapMedia.png"/>
          <p:cNvPicPr>
            <a:picLocks noChangeAspect="1"/>
          </p:cNvPicPr>
          <p:nvPr/>
        </p:nvPicPr>
        <p:blipFill>
          <a:blip r:embed="rId7"/>
          <a:stretch>
            <a:fillRect/>
          </a:stretch>
        </p:blipFill>
        <p:spPr>
          <a:xfrm>
            <a:off x="9448800" y="482601"/>
            <a:ext cx="2336800" cy="1106159"/>
          </a:xfrm>
          <a:prstGeom prst="rect">
            <a:avLst/>
          </a:prstGeom>
        </p:spPr>
      </p:pic>
      <p:sp>
        <p:nvSpPr>
          <p:cNvPr id="10" name="Tekstvak 9"/>
          <p:cNvSpPr txBox="1"/>
          <p:nvPr/>
        </p:nvSpPr>
        <p:spPr>
          <a:xfrm>
            <a:off x="1914333" y="1905001"/>
            <a:ext cx="6299610" cy="913007"/>
          </a:xfrm>
          <a:prstGeom prst="rect">
            <a:avLst/>
          </a:prstGeom>
          <a:noFill/>
        </p:spPr>
        <p:txBody>
          <a:bodyPr wrap="none" rtlCol="0">
            <a:spAutoFit/>
          </a:bodyPr>
          <a:lstStyle/>
          <a:p>
            <a:r>
              <a:rPr lang="nl-NL" sz="5333" b="1" dirty="0">
                <a:solidFill>
                  <a:schemeClr val="bg1"/>
                </a:solidFill>
                <a:latin typeface="Comfortaa"/>
                <a:cs typeface="Comfortaa"/>
              </a:rPr>
              <a:t>Wetenschap &amp; Media</a:t>
            </a:r>
          </a:p>
        </p:txBody>
      </p:sp>
      <p:pic>
        <p:nvPicPr>
          <p:cNvPr id="17" name="Afbeelding 16" descr="FooterWetenschapMedia.png"/>
          <p:cNvPicPr>
            <a:picLocks noChangeAspect="1"/>
          </p:cNvPicPr>
          <p:nvPr/>
        </p:nvPicPr>
        <p:blipFill>
          <a:blip r:embed="rId8"/>
          <a:stretch>
            <a:fillRect/>
          </a:stretch>
        </p:blipFill>
        <p:spPr>
          <a:xfrm>
            <a:off x="0" y="6056405"/>
            <a:ext cx="12192000" cy="639519"/>
          </a:xfrm>
          <a:prstGeom prst="rect">
            <a:avLst/>
          </a:prstGeom>
        </p:spPr>
      </p:pic>
      <p:pic>
        <p:nvPicPr>
          <p:cNvPr id="12" name="Afbeelding 11" descr="wetenschapWit.png"/>
          <p:cNvPicPr>
            <a:picLocks noChangeAspect="1"/>
          </p:cNvPicPr>
          <p:nvPr/>
        </p:nvPicPr>
        <p:blipFill>
          <a:blip r:embed="rId9"/>
          <a:stretch>
            <a:fillRect/>
          </a:stretch>
        </p:blipFill>
        <p:spPr>
          <a:xfrm>
            <a:off x="753986" y="583701"/>
            <a:ext cx="1074815" cy="280455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fotoOpMaat.jpg"/>
          <p:cNvPicPr>
            <a:picLocks noChangeAspect="1"/>
          </p:cNvPicPr>
          <p:nvPr/>
        </p:nvPicPr>
        <p:blipFill>
          <a:blip r:embed="rId3"/>
          <a:stretch>
            <a:fillRect/>
          </a:stretch>
        </p:blipFill>
        <p:spPr>
          <a:xfrm>
            <a:off x="0" y="1"/>
            <a:ext cx="12192000" cy="5895233"/>
          </a:xfrm>
          <a:prstGeom prst="rect">
            <a:avLst/>
          </a:prstGeom>
        </p:spPr>
      </p:pic>
      <p:pic>
        <p:nvPicPr>
          <p:cNvPr id="9" name="Afbeelding 8"/>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0" y="1"/>
            <a:ext cx="6267163" cy="5920633"/>
          </a:xfrm>
          <a:prstGeom prst="rect">
            <a:avLst/>
          </a:prstGeom>
        </p:spPr>
      </p:pic>
      <p:pic>
        <p:nvPicPr>
          <p:cNvPr id="15" name="Afbeelding 14" descr="WetenschapLoseOnderdelen80%.png"/>
          <p:cNvPicPr>
            <a:picLocks noChangeAspect="1"/>
          </p:cNvPicPr>
          <p:nvPr/>
        </p:nvPicPr>
        <p:blipFill>
          <a:blip r:embed="rId6"/>
          <a:stretch>
            <a:fillRect/>
          </a:stretch>
        </p:blipFill>
        <p:spPr>
          <a:xfrm>
            <a:off x="6211432" y="3327399"/>
            <a:ext cx="4151768" cy="1965301"/>
          </a:xfrm>
          <a:prstGeom prst="rect">
            <a:avLst/>
          </a:prstGeom>
        </p:spPr>
      </p:pic>
      <p:pic>
        <p:nvPicPr>
          <p:cNvPr id="16" name="Afbeelding 15" descr="Logo80%WeteschapMedia.png"/>
          <p:cNvPicPr>
            <a:picLocks noChangeAspect="1"/>
          </p:cNvPicPr>
          <p:nvPr/>
        </p:nvPicPr>
        <p:blipFill>
          <a:blip r:embed="rId7"/>
          <a:stretch>
            <a:fillRect/>
          </a:stretch>
        </p:blipFill>
        <p:spPr>
          <a:xfrm>
            <a:off x="9448800" y="482601"/>
            <a:ext cx="2336800" cy="1106159"/>
          </a:xfrm>
          <a:prstGeom prst="rect">
            <a:avLst/>
          </a:prstGeom>
        </p:spPr>
      </p:pic>
      <p:sp>
        <p:nvSpPr>
          <p:cNvPr id="10" name="Tekstvak 9"/>
          <p:cNvSpPr txBox="1"/>
          <p:nvPr/>
        </p:nvSpPr>
        <p:spPr>
          <a:xfrm>
            <a:off x="1914333" y="1905001"/>
            <a:ext cx="6691897" cy="913007"/>
          </a:xfrm>
          <a:prstGeom prst="rect">
            <a:avLst/>
          </a:prstGeom>
          <a:noFill/>
        </p:spPr>
        <p:txBody>
          <a:bodyPr wrap="none" rtlCol="0">
            <a:spAutoFit/>
          </a:bodyPr>
          <a:lstStyle/>
          <a:p>
            <a:r>
              <a:rPr lang="nl-NL" sz="5333" dirty="0">
                <a:solidFill>
                  <a:schemeClr val="bg1"/>
                </a:solidFill>
                <a:latin typeface="Comfortaa"/>
                <a:cs typeface="Comfortaa"/>
              </a:rPr>
              <a:t>Opnemen en bewerken</a:t>
            </a:r>
          </a:p>
        </p:txBody>
      </p:sp>
      <p:pic>
        <p:nvPicPr>
          <p:cNvPr id="17" name="Afbeelding 16" descr="FooterWetenschapMedia.png"/>
          <p:cNvPicPr>
            <a:picLocks noChangeAspect="1"/>
          </p:cNvPicPr>
          <p:nvPr/>
        </p:nvPicPr>
        <p:blipFill>
          <a:blip r:embed="rId8"/>
          <a:stretch>
            <a:fillRect/>
          </a:stretch>
        </p:blipFill>
        <p:spPr>
          <a:xfrm>
            <a:off x="0" y="6056405"/>
            <a:ext cx="12192000" cy="639519"/>
          </a:xfrm>
          <a:prstGeom prst="rect">
            <a:avLst/>
          </a:prstGeom>
        </p:spPr>
      </p:pic>
      <p:pic>
        <p:nvPicPr>
          <p:cNvPr id="12" name="Afbeelding 11" descr="wetenschapWit.png"/>
          <p:cNvPicPr>
            <a:picLocks noChangeAspect="1"/>
          </p:cNvPicPr>
          <p:nvPr/>
        </p:nvPicPr>
        <p:blipFill>
          <a:blip r:embed="rId9"/>
          <a:stretch>
            <a:fillRect/>
          </a:stretch>
        </p:blipFill>
        <p:spPr>
          <a:xfrm>
            <a:off x="753986" y="583701"/>
            <a:ext cx="1074815" cy="2804551"/>
          </a:xfrm>
          <a:prstGeom prst="rect">
            <a:avLst/>
          </a:prstGeom>
        </p:spPr>
      </p:pic>
      <p:sp>
        <p:nvSpPr>
          <p:cNvPr id="2" name="Tekstvak 1">
            <a:extLst>
              <a:ext uri="{FF2B5EF4-FFF2-40B4-BE49-F238E27FC236}">
                <a16:creationId xmlns:a16="http://schemas.microsoft.com/office/drawing/2014/main" id="{AF05B612-467E-2132-D8AD-BA11C7D7719B}"/>
              </a:ext>
            </a:extLst>
          </p:cNvPr>
          <p:cNvSpPr txBox="1"/>
          <p:nvPr/>
        </p:nvSpPr>
        <p:spPr>
          <a:xfrm>
            <a:off x="1914334" y="582141"/>
            <a:ext cx="2549485" cy="995209"/>
          </a:xfrm>
          <a:prstGeom prst="rect">
            <a:avLst/>
          </a:prstGeom>
          <a:noFill/>
        </p:spPr>
        <p:txBody>
          <a:bodyPr wrap="square" rtlCol="0">
            <a:spAutoFit/>
          </a:bodyPr>
          <a:lstStyle/>
          <a:p>
            <a:r>
              <a:rPr lang="nl-NL" sz="5867" b="1" dirty="0">
                <a:solidFill>
                  <a:schemeClr val="bg1"/>
                </a:solidFill>
                <a:latin typeface="Comfortaa" panose="020F0603070200060003" pitchFamily="34" charset="0"/>
              </a:rPr>
              <a:t>Les 7.1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8272</TotalTime>
  <Words>4837</Words>
  <Application>Microsoft Office PowerPoint</Application>
  <PresentationFormat>Breedbeeld</PresentationFormat>
  <Paragraphs>714</Paragraphs>
  <Slides>68</Slides>
  <Notes>29</Notes>
  <HiddenSlides>0</HiddenSlides>
  <MMClips>15</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68</vt:i4>
      </vt:variant>
    </vt:vector>
  </HeadingPairs>
  <TitlesOfParts>
    <vt:vector size="76" baseType="lpstr">
      <vt:lpstr>Arial</vt:lpstr>
      <vt:lpstr>Calibri</vt:lpstr>
      <vt:lpstr>Calibri Light</vt:lpstr>
      <vt:lpstr>Comfortaa</vt:lpstr>
      <vt:lpstr>Montserrat</vt:lpstr>
      <vt:lpstr>Montserrat Regular</vt:lpstr>
      <vt:lpstr>Segoe UI</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Teun Beets</dc:creator>
  <cp:lastModifiedBy>Hanna van der Veen</cp:lastModifiedBy>
  <cp:revision>5</cp:revision>
  <dcterms:created xsi:type="dcterms:W3CDTF">2023-02-14T14:37:14Z</dcterms:created>
  <dcterms:modified xsi:type="dcterms:W3CDTF">2023-03-29T07:17:30Z</dcterms:modified>
</cp:coreProperties>
</file>