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4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2" r:id="rId2"/>
    <p:sldMasterId id="2147483773" r:id="rId3"/>
    <p:sldMasterId id="2147483866" r:id="rId4"/>
    <p:sldMasterId id="2147483879" r:id="rId5"/>
  </p:sldMasterIdLst>
  <p:notesMasterIdLst>
    <p:notesMasterId r:id="rId17"/>
  </p:notesMasterIdLst>
  <p:sldIdLst>
    <p:sldId id="391" r:id="rId6"/>
    <p:sldId id="539" r:id="rId7"/>
    <p:sldId id="532" r:id="rId8"/>
    <p:sldId id="529" r:id="rId9"/>
    <p:sldId id="537" r:id="rId10"/>
    <p:sldId id="544" r:id="rId11"/>
    <p:sldId id="545" r:id="rId12"/>
    <p:sldId id="406" r:id="rId13"/>
    <p:sldId id="497" r:id="rId14"/>
    <p:sldId id="536" r:id="rId15"/>
    <p:sldId id="53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826" autoAdjust="0"/>
  </p:normalViewPr>
  <p:slideViewPr>
    <p:cSldViewPr snapToGrid="0" snapToObjects="1">
      <p:cViewPr varScale="1">
        <p:scale>
          <a:sx n="75" d="100"/>
          <a:sy n="75" d="100"/>
        </p:scale>
        <p:origin x="300" y="56"/>
      </p:cViewPr>
      <p:guideLst/>
    </p:cSldViewPr>
  </p:slideViewPr>
  <p:outlineViewPr>
    <p:cViewPr>
      <p:scale>
        <a:sx n="33" d="100"/>
        <a:sy n="33" d="100"/>
      </p:scale>
      <p:origin x="0" y="-189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notesViewPr>
    <p:cSldViewPr snapToGrid="0" snapToObjects="1">
      <p:cViewPr varScale="1">
        <p:scale>
          <a:sx n="61" d="100"/>
          <a:sy n="61" d="100"/>
        </p:scale>
        <p:origin x="248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A036C-CA6F-4B05-9FAB-5E7ED2E055D1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8140E-314E-488A-92BE-E041F15E7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4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8140E-314E-488A-92BE-E041F15E7F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10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>
              <a:latin typeface="+mn-lt"/>
            </a:endParaRPr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01A9-ACE5-491D-AB6D-E093DA9854E2}" type="slidenum"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435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Major sustainability-related concepts are evolving to have similar scope ...but have different emphasis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B8140E-314E-488A-92BE-E041F15E7F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083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68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49AFB6-F62B-4F30-9DCB-54D227F7353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078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dirty="0">
              <a:latin typeface="Arial" pitchFamily="34" charset="0"/>
            </a:endParaRPr>
          </a:p>
        </p:txBody>
      </p:sp>
      <p:sp>
        <p:nvSpPr>
          <p:cNvPr id="250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45682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BD2588-B42B-43F5-AF8A-6851A673120E}" type="slidenum"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682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620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F2654-32C7-7243-B360-FD4C59FE4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C129A2-02CC-CF4C-8FE5-C3159A028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D1A16-CA6C-224E-B660-E0B9D54D6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6C69-6615-2149-8E3B-AE5A22556BA8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B6ABB-A618-0E4D-A103-376569D5B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E9328-1DD1-8B42-9251-8A74984E0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90EE-E298-D742-8C54-70C97A937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8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EFB64-FE2E-4244-A3DB-2C708287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408CAB-5EF6-5141-A194-2545CCB52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35D6B-FB86-EA44-B69B-B387E418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6C69-6615-2149-8E3B-AE5A22556BA8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593D9-6797-BE48-96D9-6C15CC20D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2BBF9-2E41-CB4F-B28A-705F55F9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90EE-E298-D742-8C54-70C97A937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5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1370FB-E24A-D245-955B-49DA63DA74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91639D-BEC0-FB41-A728-006C91AFD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2DA99-043A-C042-9B35-CB690F557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6C69-6615-2149-8E3B-AE5A22556BA8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F38FB-57BA-DF43-BD94-A890945D4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6FFAB-E13E-F240-AE74-6832E99B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90EE-E298-D742-8C54-70C97A937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13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429E0A7-5CC6-4121-86E4-841B89B929DA}" type="datetime1">
              <a:rPr lang="en-CA"/>
              <a:pPr>
                <a:defRPr/>
              </a:pPr>
              <a:t>2022-07-26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CA"/>
              <a:t>Stephenson et al. CFRN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8FA65CD-2269-4D11-B7C8-22BB97FB968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1171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F8A3299-C2A5-44BC-8201-46F851D9E9F6}" type="datetime1">
              <a:rPr lang="en-CA"/>
              <a:pPr>
                <a:defRPr/>
              </a:pPr>
              <a:t>2022-07-26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CA"/>
              <a:t>Stephenson et al. CFRN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27AEEBA-6397-40BD-B728-07521DC268D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838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6D99674-CFFE-4805-B45C-75DE8EDD2543}" type="datetime1">
              <a:rPr lang="en-CA"/>
              <a:pPr>
                <a:defRPr/>
              </a:pPr>
              <a:t>2022-07-26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CA"/>
              <a:t>Stephenson et al. CFRN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3A87DAD-5B5C-4C1E-8C0B-F99E49330FF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17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E04F51B-066C-4E16-8521-9DD31978DC4A}" type="datetime1">
              <a:rPr lang="en-CA"/>
              <a:pPr>
                <a:defRPr/>
              </a:pPr>
              <a:t>2022-07-26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CA"/>
              <a:t>Stephenson et al. CFRN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A6E6958-EE94-4AD3-9809-049976A600E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6916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2E7AF78-5096-4853-AFA4-676859ACA51D}" type="datetime1">
              <a:rPr lang="en-CA"/>
              <a:pPr>
                <a:defRPr/>
              </a:pPr>
              <a:t>2022-07-26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CA"/>
              <a:t>Stephenson et al. CFRN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DBB4C25-9E4F-4569-84BD-2D5AFE40B2E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2432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E09621A-D1A3-4E34-8265-D5F4663D6CCD}" type="datetime1">
              <a:rPr lang="en-CA"/>
              <a:pPr>
                <a:defRPr/>
              </a:pPr>
              <a:t>2022-07-26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CA"/>
              <a:t>Stephenson et al. CFRN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CC3074D-EF47-49C3-AC95-82911462B21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6493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3784145-17DE-4E0A-8743-2DFF900D37B7}" type="datetime1">
              <a:rPr lang="en-CA"/>
              <a:pPr>
                <a:defRPr/>
              </a:pPr>
              <a:t>2022-07-26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CA"/>
              <a:t>Stephenson et al. CFRN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309749E-2215-4C20-B965-C7DFE5C72CD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532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BD127AC-3125-4192-9B72-52D0ED4BAC1D}" type="datetime1">
              <a:rPr lang="en-CA"/>
              <a:pPr>
                <a:defRPr/>
              </a:pPr>
              <a:t>2022-07-26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CA"/>
              <a:t>Stephenson et al. CFRN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52D5E7C-870A-4F8E-8B95-B106F1A80C4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133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C24FD-06C4-A54D-86F0-F74A2440E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E0094-0387-4046-BBEB-71D1A6FF7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C61B0-1EBE-F143-9C82-9A249DCE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6C69-6615-2149-8E3B-AE5A22556BA8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474E2-9147-CD4A-B512-9F19E56F7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CE357-B509-3943-A4D6-6CB522270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90EE-E298-D742-8C54-70C97A937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29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23312A1-4A06-40CB-97B4-028AFA47EFCD}" type="datetime1">
              <a:rPr lang="en-CA"/>
              <a:pPr>
                <a:defRPr/>
              </a:pPr>
              <a:t>2022-07-26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CA"/>
              <a:t>Stephenson et al. CFRN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FAA7AAB-831C-407A-8180-CA37CE1694C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1240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BEDE779-6239-44F2-9A26-6B01291B92AF}" type="datetime1">
              <a:rPr lang="en-CA"/>
              <a:pPr>
                <a:defRPr/>
              </a:pPr>
              <a:t>2022-07-26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CA"/>
              <a:t>Stephenson et al. CFRN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C8D3AFB-AFB5-401C-9E8B-07DB6EF9573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9277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9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9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2AF6455-0BAA-4A7B-8164-152A53A17789}" type="datetime1">
              <a:rPr lang="en-CA"/>
              <a:pPr>
                <a:defRPr/>
              </a:pPr>
              <a:t>2022-07-26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CA"/>
              <a:t>Stephenson et al. CFRN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8B46373-117A-40F5-923E-23D04CC3FAF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6298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2FA6150-26FB-4E08-894D-55C1C1284B5C}" type="datetime1">
              <a:rPr lang="en-CA"/>
              <a:pPr>
                <a:defRPr/>
              </a:pPr>
              <a:t>2022-07-26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CA"/>
              <a:t>Stephenson et al. CFRN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68CC4BF2-7E9E-4D9C-8D20-624BD6719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07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9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C145E38-2799-47C2-954F-FC740B3DD2E6}" type="datetime1">
              <a:rPr lang="en-CA"/>
              <a:pPr>
                <a:defRPr/>
              </a:pPr>
              <a:t>2022-07-26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CA"/>
              <a:t>Stephenson et al. CFRN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F868BE2-1F9E-4DE8-AD63-C2E95AE4BBD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0958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172FCDA-05F7-4C85-A992-E2133082B953}" type="datetime1">
              <a:rPr lang="en-CA"/>
              <a:pPr>
                <a:defRPr/>
              </a:pPr>
              <a:t>2022-07-26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CA"/>
              <a:t>Stephenson et al. CFRN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473C167-43E0-4A66-B08C-FFC007FEB0C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404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71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3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4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0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7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BCB1BA9-B185-4FD7-B689-3341E28C202A}" type="datetime1">
              <a:rPr lang="en-CA"/>
              <a:pPr>
                <a:defRPr/>
              </a:pPr>
              <a:t>2022-07-26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CA"/>
              <a:t>Stephenson et al. CFRN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3066E75-5497-4783-8EAC-F17009C7257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1532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D27802E-211F-46F7-8258-A4FE54DA657C}" type="datetime1">
              <a:rPr lang="en-CA"/>
              <a:pPr>
                <a:defRPr/>
              </a:pPr>
              <a:t>2022-07-26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CA"/>
              <a:t>Stephenson et al. CFRN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89C36E0-F272-41C1-960C-B66ACA071EF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4953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21" indent="0">
              <a:buNone/>
              <a:defRPr sz="2000" b="1"/>
            </a:lvl2pPr>
            <a:lvl3pPr marL="913644" indent="0">
              <a:buNone/>
              <a:defRPr sz="1800" b="1"/>
            </a:lvl3pPr>
            <a:lvl4pPr marL="1370459" indent="0">
              <a:buNone/>
              <a:defRPr sz="1600" b="1"/>
            </a:lvl4pPr>
            <a:lvl5pPr marL="1827279" indent="0">
              <a:buNone/>
              <a:defRPr sz="1600" b="1"/>
            </a:lvl5pPr>
            <a:lvl6pPr marL="2284093" indent="0">
              <a:buNone/>
              <a:defRPr sz="1600" b="1"/>
            </a:lvl6pPr>
            <a:lvl7pPr marL="2740919" indent="0">
              <a:buNone/>
              <a:defRPr sz="1600" b="1"/>
            </a:lvl7pPr>
            <a:lvl8pPr marL="3197736" indent="0">
              <a:buNone/>
              <a:defRPr sz="1600" b="1"/>
            </a:lvl8pPr>
            <a:lvl9pPr marL="365455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88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21" indent="0">
              <a:buNone/>
              <a:defRPr sz="2000" b="1"/>
            </a:lvl2pPr>
            <a:lvl3pPr marL="913644" indent="0">
              <a:buNone/>
              <a:defRPr sz="1800" b="1"/>
            </a:lvl3pPr>
            <a:lvl4pPr marL="1370459" indent="0">
              <a:buNone/>
              <a:defRPr sz="1600" b="1"/>
            </a:lvl4pPr>
            <a:lvl5pPr marL="1827279" indent="0">
              <a:buNone/>
              <a:defRPr sz="1600" b="1"/>
            </a:lvl5pPr>
            <a:lvl6pPr marL="2284093" indent="0">
              <a:buNone/>
              <a:defRPr sz="1600" b="1"/>
            </a:lvl6pPr>
            <a:lvl7pPr marL="2740919" indent="0">
              <a:buNone/>
              <a:defRPr sz="1600" b="1"/>
            </a:lvl7pPr>
            <a:lvl8pPr marL="3197736" indent="0">
              <a:buNone/>
              <a:defRPr sz="1600" b="1"/>
            </a:lvl8pPr>
            <a:lvl9pPr marL="365455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174888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23C9F27-649E-4265-9426-18F0A6F46C76}" type="datetime1">
              <a:rPr lang="en-CA"/>
              <a:pPr>
                <a:defRPr/>
              </a:pPr>
              <a:t>2022-07-26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CA"/>
              <a:t>Stephenson et al. CFRN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E3A6D1F-5D37-4C0A-9798-0B2EFAEC9A8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11801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B5DF357-2406-4591-9DBE-50DE9B1A4235}" type="datetime1">
              <a:rPr lang="en-CA"/>
              <a:pPr>
                <a:defRPr/>
              </a:pPr>
              <a:t>2022-07-26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CA"/>
              <a:t>Stephenson et al. CFRN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15DFA98-D0F7-43BA-AA82-43DCEC68EC6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634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20706-9551-594E-B631-78679E986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5B593-A2E8-F543-8D8A-FFC267945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5B44F-919C-0542-8F35-29DC6CBB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6C69-6615-2149-8E3B-AE5A22556BA8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99203-8928-1D42-A1BC-0C596DECF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52441-4622-0B41-9DF9-FD430FE6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90EE-E298-D742-8C54-70C97A937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52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E69B9E0-69CF-421E-8595-8A639D40314F}" type="datetime1">
              <a:rPr lang="en-CA"/>
              <a:pPr>
                <a:defRPr/>
              </a:pPr>
              <a:t>2022-07-26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CA"/>
              <a:t>Stephenson et al. CFRN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70A4233-F88C-4402-A300-0594A7308E9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9854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2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21" indent="0">
              <a:buNone/>
              <a:defRPr sz="1200"/>
            </a:lvl2pPr>
            <a:lvl3pPr marL="913644" indent="0">
              <a:buNone/>
              <a:defRPr sz="1000"/>
            </a:lvl3pPr>
            <a:lvl4pPr marL="1370459" indent="0">
              <a:buNone/>
              <a:defRPr sz="900"/>
            </a:lvl4pPr>
            <a:lvl5pPr marL="1827279" indent="0">
              <a:buNone/>
              <a:defRPr sz="900"/>
            </a:lvl5pPr>
            <a:lvl6pPr marL="2284093" indent="0">
              <a:buNone/>
              <a:defRPr sz="900"/>
            </a:lvl6pPr>
            <a:lvl7pPr marL="2740919" indent="0">
              <a:buNone/>
              <a:defRPr sz="900"/>
            </a:lvl7pPr>
            <a:lvl8pPr marL="3197736" indent="0">
              <a:buNone/>
              <a:defRPr sz="900"/>
            </a:lvl8pPr>
            <a:lvl9pPr marL="365455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AB3B0B3-B866-4AF2-B5AE-5A8B51230C33}" type="datetime1">
              <a:rPr lang="en-CA"/>
              <a:pPr>
                <a:defRPr/>
              </a:pPr>
              <a:t>2022-07-26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CA"/>
              <a:t>Stephenson et al. CFRN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E0EBB0-E7B8-4F01-BE4A-1BC8367FE09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3519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3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88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21" indent="0">
              <a:buNone/>
              <a:defRPr sz="2800"/>
            </a:lvl2pPr>
            <a:lvl3pPr marL="913644" indent="0">
              <a:buNone/>
              <a:defRPr sz="2400"/>
            </a:lvl3pPr>
            <a:lvl4pPr marL="1370459" indent="0">
              <a:buNone/>
              <a:defRPr sz="2000"/>
            </a:lvl4pPr>
            <a:lvl5pPr marL="1827279" indent="0">
              <a:buNone/>
              <a:defRPr sz="2000"/>
            </a:lvl5pPr>
            <a:lvl6pPr marL="2284093" indent="0">
              <a:buNone/>
              <a:defRPr sz="2000"/>
            </a:lvl6pPr>
            <a:lvl7pPr marL="2740919" indent="0">
              <a:buNone/>
              <a:defRPr sz="2000"/>
            </a:lvl7pPr>
            <a:lvl8pPr marL="3197736" indent="0">
              <a:buNone/>
              <a:defRPr sz="2000"/>
            </a:lvl8pPr>
            <a:lvl9pPr marL="3654558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21" indent="0">
              <a:buNone/>
              <a:defRPr sz="1200"/>
            </a:lvl2pPr>
            <a:lvl3pPr marL="913644" indent="0">
              <a:buNone/>
              <a:defRPr sz="1000"/>
            </a:lvl3pPr>
            <a:lvl4pPr marL="1370459" indent="0">
              <a:buNone/>
              <a:defRPr sz="900"/>
            </a:lvl4pPr>
            <a:lvl5pPr marL="1827279" indent="0">
              <a:buNone/>
              <a:defRPr sz="900"/>
            </a:lvl5pPr>
            <a:lvl6pPr marL="2284093" indent="0">
              <a:buNone/>
              <a:defRPr sz="900"/>
            </a:lvl6pPr>
            <a:lvl7pPr marL="2740919" indent="0">
              <a:buNone/>
              <a:defRPr sz="900"/>
            </a:lvl7pPr>
            <a:lvl8pPr marL="3197736" indent="0">
              <a:buNone/>
              <a:defRPr sz="900"/>
            </a:lvl8pPr>
            <a:lvl9pPr marL="365455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35355B5-E3F9-4157-86BA-D8F61E16CE1A}" type="datetime1">
              <a:rPr lang="en-CA"/>
              <a:pPr>
                <a:defRPr/>
              </a:pPr>
              <a:t>2022-07-26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CA"/>
              <a:t>Stephenson et al. CFRN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449E91B-C70C-452A-ACFC-A97AB1083EE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3268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1854FD9-732D-4645-BCE8-630714DBA328}" type="datetime1">
              <a:rPr lang="en-CA"/>
              <a:pPr>
                <a:defRPr/>
              </a:pPr>
              <a:t>2022-07-26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CA"/>
              <a:t>Stephenson et al. CFRN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2CBB1A4-DD58-4452-9232-4E285234B1C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9316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7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29A8B2-B409-45A0-9926-CB46AF466BFD}" type="datetime1">
              <a:rPr lang="en-CA"/>
              <a:pPr>
                <a:defRPr/>
              </a:pPr>
              <a:t>2022-07-26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CA"/>
              <a:t>Stephenson et al. CFRN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B4219CA-357A-4B01-9976-801C03373FF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5049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82F4632-E8A9-4ECA-98C0-6B2CA9423D18}" type="datetime1">
              <a:rPr lang="en-CA"/>
              <a:pPr>
                <a:defRPr/>
              </a:pPr>
              <a:t>2022-07-26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CA"/>
              <a:t>Stephenson et al. CFRN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8BC90D2-626A-4151-8C32-19E77FB94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591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9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5E93-FCB1-4C8E-96CC-F06D3D7EFF9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2022-07-26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A56-4612-4C9D-ADF3-F18D4CF032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941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F33D-2622-4A16-8561-26EC4A2F726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2022-07-26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A56-4612-4C9D-ADF3-F18D4CF032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861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71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3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4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0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7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4084-30E6-44F3-801D-4D500C9E385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2022-07-26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A56-4612-4C9D-ADF3-F18D4CF032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205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F29-DCF9-474C-8FC4-1891C5575A00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2022-07-26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A56-4612-4C9D-ADF3-F18D4CF032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7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0486-7142-4341-94F5-C3787FB1D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28BE7-343D-714B-A032-A07312A72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7881F-2306-EE48-A7FF-F1411AD5C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6F5CF-D985-A14F-93DD-554A7D94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6C69-6615-2149-8E3B-AE5A22556BA8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5E5AB-0064-6444-8603-87D581C3C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9E79B-AE6C-3B4C-BBB7-390146146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90EE-E298-D742-8C54-70C97A937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599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21" indent="0">
              <a:buNone/>
              <a:defRPr sz="2000" b="1"/>
            </a:lvl2pPr>
            <a:lvl3pPr marL="913644" indent="0">
              <a:buNone/>
              <a:defRPr sz="1800" b="1"/>
            </a:lvl3pPr>
            <a:lvl4pPr marL="1370459" indent="0">
              <a:buNone/>
              <a:defRPr sz="1600" b="1"/>
            </a:lvl4pPr>
            <a:lvl5pPr marL="1827279" indent="0">
              <a:buNone/>
              <a:defRPr sz="1600" b="1"/>
            </a:lvl5pPr>
            <a:lvl6pPr marL="2284093" indent="0">
              <a:buNone/>
              <a:defRPr sz="1600" b="1"/>
            </a:lvl6pPr>
            <a:lvl7pPr marL="2740919" indent="0">
              <a:buNone/>
              <a:defRPr sz="1600" b="1"/>
            </a:lvl7pPr>
            <a:lvl8pPr marL="3197736" indent="0">
              <a:buNone/>
              <a:defRPr sz="1600" b="1"/>
            </a:lvl8pPr>
            <a:lvl9pPr marL="365455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88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21" indent="0">
              <a:buNone/>
              <a:defRPr sz="2000" b="1"/>
            </a:lvl2pPr>
            <a:lvl3pPr marL="913644" indent="0">
              <a:buNone/>
              <a:defRPr sz="1800" b="1"/>
            </a:lvl3pPr>
            <a:lvl4pPr marL="1370459" indent="0">
              <a:buNone/>
              <a:defRPr sz="1600" b="1"/>
            </a:lvl4pPr>
            <a:lvl5pPr marL="1827279" indent="0">
              <a:buNone/>
              <a:defRPr sz="1600" b="1"/>
            </a:lvl5pPr>
            <a:lvl6pPr marL="2284093" indent="0">
              <a:buNone/>
              <a:defRPr sz="1600" b="1"/>
            </a:lvl6pPr>
            <a:lvl7pPr marL="2740919" indent="0">
              <a:buNone/>
              <a:defRPr sz="1600" b="1"/>
            </a:lvl7pPr>
            <a:lvl8pPr marL="3197736" indent="0">
              <a:buNone/>
              <a:defRPr sz="1600" b="1"/>
            </a:lvl8pPr>
            <a:lvl9pPr marL="365455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174888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EAE1-0CBE-4747-907F-D30B419AB61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2022-07-26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A56-4612-4C9D-ADF3-F18D4CF032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131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00458-124E-4F95-951F-9A98C2B6105A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2022-07-26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A56-4612-4C9D-ADF3-F18D4CF032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892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2970-815E-4F24-B51A-0FC682A8E51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2022-07-26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A56-4612-4C9D-ADF3-F18D4CF032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102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2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21" indent="0">
              <a:buNone/>
              <a:defRPr sz="1200"/>
            </a:lvl2pPr>
            <a:lvl3pPr marL="913644" indent="0">
              <a:buNone/>
              <a:defRPr sz="1000"/>
            </a:lvl3pPr>
            <a:lvl4pPr marL="1370459" indent="0">
              <a:buNone/>
              <a:defRPr sz="900"/>
            </a:lvl4pPr>
            <a:lvl5pPr marL="1827279" indent="0">
              <a:buNone/>
              <a:defRPr sz="900"/>
            </a:lvl5pPr>
            <a:lvl6pPr marL="2284093" indent="0">
              <a:buNone/>
              <a:defRPr sz="900"/>
            </a:lvl6pPr>
            <a:lvl7pPr marL="2740919" indent="0">
              <a:buNone/>
              <a:defRPr sz="900"/>
            </a:lvl7pPr>
            <a:lvl8pPr marL="3197736" indent="0">
              <a:buNone/>
              <a:defRPr sz="900"/>
            </a:lvl8pPr>
            <a:lvl9pPr marL="365455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7A1B-993A-4D15-A137-3B1A6A2E351C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2022-07-26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A56-4612-4C9D-ADF3-F18D4CF032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74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3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88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21" indent="0">
              <a:buNone/>
              <a:defRPr sz="2800"/>
            </a:lvl2pPr>
            <a:lvl3pPr marL="913644" indent="0">
              <a:buNone/>
              <a:defRPr sz="2400"/>
            </a:lvl3pPr>
            <a:lvl4pPr marL="1370459" indent="0">
              <a:buNone/>
              <a:defRPr sz="2000"/>
            </a:lvl4pPr>
            <a:lvl5pPr marL="1827279" indent="0">
              <a:buNone/>
              <a:defRPr sz="2000"/>
            </a:lvl5pPr>
            <a:lvl6pPr marL="2284093" indent="0">
              <a:buNone/>
              <a:defRPr sz="2000"/>
            </a:lvl6pPr>
            <a:lvl7pPr marL="2740919" indent="0">
              <a:buNone/>
              <a:defRPr sz="2000"/>
            </a:lvl7pPr>
            <a:lvl8pPr marL="3197736" indent="0">
              <a:buNone/>
              <a:defRPr sz="2000"/>
            </a:lvl8pPr>
            <a:lvl9pPr marL="3654558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21" indent="0">
              <a:buNone/>
              <a:defRPr sz="1200"/>
            </a:lvl2pPr>
            <a:lvl3pPr marL="913644" indent="0">
              <a:buNone/>
              <a:defRPr sz="1000"/>
            </a:lvl3pPr>
            <a:lvl4pPr marL="1370459" indent="0">
              <a:buNone/>
              <a:defRPr sz="900"/>
            </a:lvl4pPr>
            <a:lvl5pPr marL="1827279" indent="0">
              <a:buNone/>
              <a:defRPr sz="900"/>
            </a:lvl5pPr>
            <a:lvl6pPr marL="2284093" indent="0">
              <a:buNone/>
              <a:defRPr sz="900"/>
            </a:lvl6pPr>
            <a:lvl7pPr marL="2740919" indent="0">
              <a:buNone/>
              <a:defRPr sz="900"/>
            </a:lvl7pPr>
            <a:lvl8pPr marL="3197736" indent="0">
              <a:buNone/>
              <a:defRPr sz="900"/>
            </a:lvl8pPr>
            <a:lvl9pPr marL="365455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2FF8-9ADC-45FC-9656-CA643C0F462B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2022-07-26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A56-4612-4C9D-ADF3-F18D4CF032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667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8344-EE32-489C-A1C7-BEEF77F1167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2022-07-26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A56-4612-4C9D-ADF3-F18D4CF032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546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7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C6A-FD7A-478A-AEDF-989952EE2930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2022-07-26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A56-4612-4C9D-ADF3-F18D4CF032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480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0D653-61EF-417C-9DD7-4B666A5C4D93}" type="datetime1">
              <a:rPr lang="en-CA" smtClean="0">
                <a:solidFill>
                  <a:srgbClr val="000000"/>
                </a:solidFill>
              </a:rPr>
              <a:pPr>
                <a:defRPr/>
              </a:pPr>
              <a:t>2022-07-26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1BE54-BF94-42DD-A62F-E1406ED2D6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219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BC266-C0F0-4A72-87C8-F26654C78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91E8A3-2828-4395-A12B-5D93DBB4A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77204-B344-4BC5-AD6B-E576DFD1C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E1C3-305C-4F86-AF83-ADFE8A2D309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4E615-3531-4721-B9E5-A19BFA97F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D4A77-21A8-4CB5-A90C-D4A04D51E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5912-3C79-4B5C-8F44-2AE83D83C6A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08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F4E70-9095-4AE8-8748-CFA9622D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F5C6E-8751-4584-805B-42A516425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0D12F-47BB-435E-B156-4092D9140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E1C3-305C-4F86-AF83-ADFE8A2D309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04736-B78B-4957-9FE3-A2F8F06A6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D9AA4-E615-4BC7-BA9E-18AF7D60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5912-3C79-4B5C-8F44-2AE83D83C6A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9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2640B-3AAB-D247-BE57-AF069FE44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6F307-A1D3-D64B-AD87-8583487B7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CB0A0-4574-CB4F-914B-A04CDBE85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B8145-2B39-6640-BA92-5F11E0FBDA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86548-5D4F-F241-8AD8-AAFB2426C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245382-CB99-514A-B10E-3ACD63C93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6C69-6615-2149-8E3B-AE5A22556BA8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FAF994-D729-F84A-9A01-FCBB7B269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0E12A3-A108-0F4D-BE15-736EA690A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90EE-E298-D742-8C54-70C97A937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385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C622-9E64-4189-9774-CC3DBF713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5" y="170982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8D16B-6350-4172-A035-1721625AF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5" y="458974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9197F-57ED-42BB-9D3E-CB39AF3E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E1C3-305C-4F86-AF83-ADFE8A2D309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5909B-36A0-4386-ADED-656E29719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2B2D5-507C-41B0-8DE3-CC5EBB05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5912-3C79-4B5C-8F44-2AE83D83C6A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624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05E14-14C1-470F-B464-3198C23B6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C133D-31EB-44D9-8D7E-790674D2A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CC6047-941B-4174-B88A-313FB88F9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779B5-2E5A-41C6-BD73-685A923D7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E1C3-305C-4F86-AF83-ADFE8A2D309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2A88D-81F7-4E29-B264-175D45CE5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83163-AA45-4BD2-91BC-1673B4F17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5912-3C79-4B5C-8F44-2AE83D83C6A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146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38109-51E7-4C95-9211-6B319A4B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15024-2FCC-479D-9888-C7390BD74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AEBF5A-08EA-4B79-BC95-154ABA6E3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9456E7-27FC-4206-A619-EB2A0543A4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7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19D264-BB83-48C5-AAF1-54CADBB01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7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DBB05A-4F7A-4F4C-B181-9576B2386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E1C3-305C-4F86-AF83-ADFE8A2D309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0D5BFF-574B-40DC-9AFF-F8024BEF5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108E4C-4D19-4B89-8BD5-EDB34FEFD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5912-3C79-4B5C-8F44-2AE83D83C6A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29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CECDF-FFC2-4A0F-B629-5F1FCBE5E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C6370D-27D7-47A7-BAA4-6630953D2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E1C3-305C-4F86-AF83-ADFE8A2D309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6AEAFC-1A93-40C4-947C-53CF526C0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AD69A-38B0-4871-84F5-57281772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5912-3C79-4B5C-8F44-2AE83D83C6A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328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24ED5F-DAE4-4845-9B22-7F8C1BD74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E1C3-305C-4F86-AF83-ADFE8A2D309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53B007-90F0-421D-9391-9B23AD6D2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B09B2-9FA5-4CC4-9608-E4064F76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5912-3C79-4B5C-8F44-2AE83D83C6A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880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C2A0C-59EA-45DC-B285-2F77CF76B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67B86-80FD-4F05-8DFF-465F4788D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1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A8F7F-048E-4215-BD63-E324EBF86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649CD-166F-46E0-BEC2-C015D2689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E1C3-305C-4F86-AF83-ADFE8A2D309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CCA91-67DE-4D65-AA52-334691CB0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49C91-5D3E-4514-9406-6F3AFCA72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5912-3C79-4B5C-8F44-2AE83D83C6A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688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C0823-84C3-4530-A3CA-E9DE69C68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A24D8-3836-4D5E-9864-1008818E31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1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56A92C-BB8A-4DF0-B1E6-A5D0A37A2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B2C63-DEA6-4AAB-9E1E-69CC9CEAC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E1C3-305C-4F86-AF83-ADFE8A2D309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E82C6-9B98-4965-9C89-C4EA43B32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6152F-5F12-4ACA-B3CC-61A114F6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5912-3C79-4B5C-8F44-2AE83D83C6A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9E2B3-1D32-49E5-A6BB-39DE9A030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7B6B8A-3AD2-460B-A628-FE4F38CE2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66069-BB54-49AF-BAD7-77DEED9CE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E1C3-305C-4F86-AF83-ADFE8A2D309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EF9CD-688D-4E94-B333-BCEC56141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1DA2D-CB05-416F-B741-18664ADD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5912-3C79-4B5C-8F44-2AE83D83C6A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85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6CF905-0279-43AD-8F70-B262D107E1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5D9BB-3A47-48E2-8D41-8E3EB76A8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A526C-B751-4E17-BE63-965916A8A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E1C3-305C-4F86-AF83-ADFE8A2D309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9FD54-A52A-442F-B5BD-E95884FD5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EB937-9E95-41F7-88FB-1BA0B3616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5912-3C79-4B5C-8F44-2AE83D83C6A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0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7517D-44EB-DF44-BA64-80E477B4F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3B7C6-0908-4245-A7D0-2A55F856E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6C69-6615-2149-8E3B-AE5A22556BA8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A62B8B-9E16-154D-B7BE-BA1335B83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357125-CE09-0046-9BF2-81E45B08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90EE-E298-D742-8C54-70C97A937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8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2E249E-B71A-284B-989C-49CC7E605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6C69-6615-2149-8E3B-AE5A22556BA8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C78377-2CA4-E049-AC95-DDF3B137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17C7E-DC09-D040-AEAA-1613BE75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90EE-E298-D742-8C54-70C97A937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6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52AA3-79D3-934E-8E82-6B07E002E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6EA31-20F2-EC4C-9CFA-E87AB062F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D67F0-C0C7-FD46-AD85-35109122E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E7D55-B7BC-774C-9E93-A51909A64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6C69-6615-2149-8E3B-AE5A22556BA8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3A38F-8040-2A4D-9874-67193C81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509B4-F5E2-FA4B-B287-7433197C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90EE-E298-D742-8C54-70C97A937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6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84A91-BE56-DC4C-8923-7BA0DB4B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2BCF98-9C07-5741-9296-D2D665A322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4B0952-11C1-4140-9E22-B509F4D4A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BABF2-35D2-BB42-B85E-AC4FC35BD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6C69-6615-2149-8E3B-AE5A22556BA8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75704-77A4-3F4E-AABD-6DDCD8C0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9B40A-564E-224F-AE7F-EF81C8E93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90EE-E298-D742-8C54-70C97A937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3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CEC36C-44D4-0F44-A7D9-98DC98578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9F1BE-09DC-274A-B534-2B350D483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4E6E2-63DF-0041-90E4-F558798328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46C69-6615-2149-8E3B-AE5A22556BA8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AEB6E-C7C5-044D-80D2-11BE62884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2A46B-EE26-4F4A-9F36-D6E74BD13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E90EE-E298-D742-8C54-70C97A937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4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0D328AD-C5BD-4DC9-866B-4AE3D81796BC}" type="datetime1">
              <a:rPr lang="en-CA"/>
              <a:pPr>
                <a:defRPr/>
              </a:pPr>
              <a:t>2022-07-26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CA"/>
              <a:t>Stephenson et al. CFRN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39C7C21-E251-4FF1-ABFE-8153DC3C161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58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25" tIns="45612" rIns="91225" bIns="456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1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25" tIns="45612" rIns="91225" bIns="456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69"/>
            <a:ext cx="2844800" cy="365125"/>
          </a:xfrm>
          <a:prstGeom prst="rect">
            <a:avLst/>
          </a:prstGeom>
        </p:spPr>
        <p:txBody>
          <a:bodyPr vert="horz" lIns="91225" tIns="45612" rIns="91225" bIns="4561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3644">
              <a:defRPr/>
            </a:pPr>
            <a:fld id="{97B3823C-85D9-468F-A3C8-2696AA509B5A}" type="datetime1">
              <a:rPr lang="en-CA" smtClean="0"/>
              <a:pPr defTabSz="913644">
                <a:defRPr/>
              </a:pPr>
              <a:t>2022-07-26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69"/>
            <a:ext cx="3860800" cy="365125"/>
          </a:xfrm>
          <a:prstGeom prst="rect">
            <a:avLst/>
          </a:prstGeom>
        </p:spPr>
        <p:txBody>
          <a:bodyPr vert="horz" lIns="91225" tIns="45612" rIns="91225" bIns="4561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3644">
              <a:defRPr/>
            </a:pPr>
            <a:r>
              <a:rPr lang="en-CA"/>
              <a:t>Stephenson et al. CFRN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69"/>
            <a:ext cx="2844800" cy="365125"/>
          </a:xfrm>
          <a:prstGeom prst="rect">
            <a:avLst/>
          </a:prstGeom>
        </p:spPr>
        <p:txBody>
          <a:bodyPr vert="horz" lIns="91225" tIns="45612" rIns="91225" bIns="4561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3644">
              <a:defRPr/>
            </a:pPr>
            <a:fld id="{E4726403-E6BE-4C5D-882B-066424E0A360}" type="slidenum">
              <a:rPr lang="en-CA" smtClean="0"/>
              <a:pPr defTabSz="913644"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340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2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64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45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27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614" indent="-34261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37" indent="-2855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51" indent="-2284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69" indent="-2284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693" indent="-2284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07" indent="-228408" algn="l" defTabSz="913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329" indent="-228408" algn="l" defTabSz="913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148" indent="-228408" algn="l" defTabSz="913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967" indent="-228408" algn="l" defTabSz="913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1" algn="l" defTabSz="913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44" algn="l" defTabSz="913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59" algn="l" defTabSz="913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79" algn="l" defTabSz="913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3" algn="l" defTabSz="913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19" algn="l" defTabSz="913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36" algn="l" defTabSz="913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58" algn="l" defTabSz="913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225" tIns="45612" rIns="91225" bIns="4561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25"/>
            <a:ext cx="10972800" cy="4525963"/>
          </a:xfrm>
          <a:prstGeom prst="rect">
            <a:avLst/>
          </a:prstGeom>
        </p:spPr>
        <p:txBody>
          <a:bodyPr vert="horz" lIns="91225" tIns="45612" rIns="91225" bIns="456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609"/>
            <a:ext cx="2844800" cy="365125"/>
          </a:xfrm>
          <a:prstGeom prst="rect">
            <a:avLst/>
          </a:prstGeom>
        </p:spPr>
        <p:txBody>
          <a:bodyPr vert="horz" lIns="91225" tIns="45612" rIns="91225" bIns="456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44"/>
            <a:fld id="{2DB161EA-02FD-444B-AD01-72E5968C0F3A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913644"/>
              <a:t>2022-07-26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609"/>
            <a:ext cx="3860800" cy="365125"/>
          </a:xfrm>
          <a:prstGeom prst="rect">
            <a:avLst/>
          </a:prstGeom>
        </p:spPr>
        <p:txBody>
          <a:bodyPr vert="horz" lIns="91225" tIns="45612" rIns="91225" bIns="456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44"/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609"/>
            <a:ext cx="2844800" cy="365125"/>
          </a:xfrm>
          <a:prstGeom prst="rect">
            <a:avLst/>
          </a:prstGeom>
        </p:spPr>
        <p:txBody>
          <a:bodyPr vert="horz" lIns="91225" tIns="45612" rIns="91225" bIns="456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44"/>
            <a:fld id="{71606A56-4612-4C9D-ADF3-F18D4CF032C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913644"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6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hf hdr="0" ftr="0" dt="0"/>
  <p:txStyles>
    <p:titleStyle>
      <a:lvl1pPr algn="ctr" defTabSz="91364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4" indent="-342614" algn="l" defTabSz="913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37" indent="-285511" algn="l" defTabSz="9136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51" indent="-228408" algn="l" defTabSz="913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69" indent="-228408" algn="l" defTabSz="9136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693" indent="-228408" algn="l" defTabSz="91364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07" indent="-228408" algn="l" defTabSz="913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329" indent="-228408" algn="l" defTabSz="913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148" indent="-228408" algn="l" defTabSz="913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967" indent="-228408" algn="l" defTabSz="913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1" algn="l" defTabSz="913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44" algn="l" defTabSz="913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59" algn="l" defTabSz="913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79" algn="l" defTabSz="913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3" algn="l" defTabSz="913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19" algn="l" defTabSz="913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36" algn="l" defTabSz="913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58" algn="l" defTabSz="913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21BFA9-496A-4584-BF1F-DB2936934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62840-CEE4-4153-BA7E-80B9BFBFF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9D5DD-B449-450E-A955-FFB01DD7D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3" y="63566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9E1C3-305C-4F86-AF83-ADFE8A2D309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26/07/2022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C8906-504F-4674-AE9E-E2EB02C3F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6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7E25C-366A-4B07-9593-8F527723A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75912-3C79-4B5C-8F44-2AE83D83C6A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3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doi.org/10.3389/fmars.2021.63054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oi.org/10.5751/ES-11509-250201" TargetMode="External"/><Relationship Id="rId5" Type="http://schemas.openxmlformats.org/officeDocument/2006/relationships/hyperlink" Target="https://doi.org/10.1139/cjfas-2017-0345" TargetMode="External"/><Relationship Id="rId4" Type="http://schemas.openxmlformats.org/officeDocument/2006/relationships/hyperlink" Target="https://doi.org/10.1111/faf.1229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hyperlink" Target="https://doi.org/10.3389/fmars.2021.63054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edia.fisheries.noaa.gov/2020-09/01-120-01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hyperlink" Target="https://doi.org/10.1111/faf.1229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100" y="1275412"/>
            <a:ext cx="10486239" cy="1828799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4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International experiences in </a:t>
            </a:r>
            <a:br>
              <a:rPr lang="en-GB" sz="4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implementing EAFM</a:t>
            </a:r>
            <a:b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220" y="3209845"/>
            <a:ext cx="9144000" cy="1191235"/>
          </a:xfrm>
        </p:spPr>
        <p:txBody>
          <a:bodyPr/>
          <a:lstStyle/>
          <a:p>
            <a:endParaRPr lang="en-US" dirty="0"/>
          </a:p>
          <a:p>
            <a:r>
              <a:rPr lang="en-US" sz="3200" dirty="0"/>
              <a:t>Robert Stephenson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84" y="5582588"/>
            <a:ext cx="7965637" cy="714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960" y="5462465"/>
            <a:ext cx="2202686" cy="9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5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CF35C52-17A3-4552-8529-CDF11224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-30201"/>
            <a:ext cx="10515600" cy="1325563"/>
          </a:xfrm>
        </p:spPr>
        <p:txBody>
          <a:bodyPr/>
          <a:lstStyle/>
          <a:p>
            <a:r>
              <a:rPr lang="en-US" dirty="0"/>
              <a:t>Evolution of Ecosystem Approach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49489D-CD49-4309-BB20-1F46D1D66680}"/>
              </a:ext>
            </a:extLst>
          </p:cNvPr>
          <p:cNvSpPr/>
          <p:nvPr/>
        </p:nvSpPr>
        <p:spPr>
          <a:xfrm>
            <a:off x="320657" y="3997859"/>
            <a:ext cx="2011679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EAFM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3292E5-3F9D-402C-BA60-4A65407D5E36}"/>
              </a:ext>
            </a:extLst>
          </p:cNvPr>
          <p:cNvSpPr/>
          <p:nvPr/>
        </p:nvSpPr>
        <p:spPr>
          <a:xfrm>
            <a:off x="2466033" y="3997859"/>
            <a:ext cx="2275839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EAFM + risk assessment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A6E4BC7-8F47-4888-B608-D3CC398FF270}"/>
              </a:ext>
            </a:extLst>
          </p:cNvPr>
          <p:cNvSpPr/>
          <p:nvPr/>
        </p:nvSpPr>
        <p:spPr>
          <a:xfrm>
            <a:off x="4873529" y="3981001"/>
            <a:ext cx="2275839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MSE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A95FC19-1408-4D33-962C-CBE994359A02}"/>
              </a:ext>
            </a:extLst>
          </p:cNvPr>
          <p:cNvSpPr/>
          <p:nvPr/>
        </p:nvSpPr>
        <p:spPr>
          <a:xfrm>
            <a:off x="7281025" y="3981001"/>
            <a:ext cx="2352041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Regional Ocean Management Plans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90B309B-BF8A-42EA-8FAE-67E46BFEE99C}"/>
              </a:ext>
            </a:extLst>
          </p:cNvPr>
          <p:cNvSpPr/>
          <p:nvPr/>
        </p:nvSpPr>
        <p:spPr>
          <a:xfrm>
            <a:off x="9764723" y="3997859"/>
            <a:ext cx="2275839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Integrated Management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00A057D-5EDB-4F70-9EFF-E7D86E45C591}"/>
              </a:ext>
            </a:extLst>
          </p:cNvPr>
          <p:cNvSpPr/>
          <p:nvPr/>
        </p:nvSpPr>
        <p:spPr>
          <a:xfrm>
            <a:off x="306728" y="2062430"/>
            <a:ext cx="1854200" cy="9144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Ecological, Single species</a:t>
            </a:r>
            <a:r>
              <a:rPr lang="en-US" dirty="0"/>
              <a:t>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F5F6BFB-9D96-4D54-83B3-0DDAA0DF9BD4}"/>
              </a:ext>
            </a:extLst>
          </p:cNvPr>
          <p:cNvSpPr/>
          <p:nvPr/>
        </p:nvSpPr>
        <p:spPr>
          <a:xfrm>
            <a:off x="2676853" y="2062430"/>
            <a:ext cx="1854200" cy="9144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Ecological, Multi-species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F805D89-7A69-4CCC-A307-638062ABE803}"/>
              </a:ext>
            </a:extLst>
          </p:cNvPr>
          <p:cNvSpPr/>
          <p:nvPr/>
        </p:nvSpPr>
        <p:spPr>
          <a:xfrm>
            <a:off x="7417103" y="2029637"/>
            <a:ext cx="1854200" cy="9144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Social/cultural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0D4D331-44E9-45C1-81E9-AB073E9FC74B}"/>
              </a:ext>
            </a:extLst>
          </p:cNvPr>
          <p:cNvSpPr/>
          <p:nvPr/>
        </p:nvSpPr>
        <p:spPr>
          <a:xfrm>
            <a:off x="5046978" y="2029637"/>
            <a:ext cx="1854200" cy="9144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Economic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7D5E39F-CD89-492E-85FC-2B4B0885DC2E}"/>
              </a:ext>
            </a:extLst>
          </p:cNvPr>
          <p:cNvSpPr/>
          <p:nvPr/>
        </p:nvSpPr>
        <p:spPr>
          <a:xfrm>
            <a:off x="9787228" y="2029637"/>
            <a:ext cx="1854200" cy="9144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Governance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76410-0897-4B4E-9546-06655767144A}"/>
              </a:ext>
            </a:extLst>
          </p:cNvPr>
          <p:cNvSpPr txBox="1"/>
          <p:nvPr/>
        </p:nvSpPr>
        <p:spPr>
          <a:xfrm>
            <a:off x="306728" y="1417286"/>
            <a:ext cx="5354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Expanding scope of considerations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E1BE11-E7A2-469F-8E82-1AFC93749543}"/>
              </a:ext>
            </a:extLst>
          </p:cNvPr>
          <p:cNvSpPr txBox="1"/>
          <p:nvPr/>
        </p:nvSpPr>
        <p:spPr>
          <a:xfrm>
            <a:off x="306728" y="3357951"/>
            <a:ext cx="312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Scale of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Application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856550-6692-49EE-BE98-18A1E82D4C18}"/>
              </a:ext>
            </a:extLst>
          </p:cNvPr>
          <p:cNvSpPr txBox="1"/>
          <p:nvPr/>
        </p:nvSpPr>
        <p:spPr>
          <a:xfrm>
            <a:off x="441317" y="5090390"/>
            <a:ext cx="885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Uses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: Diagonal Corners Snipped 23">
            <a:extLst>
              <a:ext uri="{FF2B5EF4-FFF2-40B4-BE49-F238E27FC236}">
                <a16:creationId xmlns:a16="http://schemas.microsoft.com/office/drawing/2014/main" id="{343B5489-7CDD-465C-A56D-4F7EB2277CBC}"/>
              </a:ext>
            </a:extLst>
          </p:cNvPr>
          <p:cNvSpPr/>
          <p:nvPr/>
        </p:nvSpPr>
        <p:spPr>
          <a:xfrm>
            <a:off x="320657" y="5613610"/>
            <a:ext cx="2011679" cy="914400"/>
          </a:xfrm>
          <a:prstGeom prst="snip2Diag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Development of objectives</a:t>
            </a:r>
          </a:p>
        </p:txBody>
      </p:sp>
      <p:sp>
        <p:nvSpPr>
          <p:cNvPr id="25" name="Rectangle: Diagonal Corners Snipped 24">
            <a:extLst>
              <a:ext uri="{FF2B5EF4-FFF2-40B4-BE49-F238E27FC236}">
                <a16:creationId xmlns:a16="http://schemas.microsoft.com/office/drawing/2014/main" id="{24141E50-D1E7-4231-A599-7F28AA79B558}"/>
              </a:ext>
            </a:extLst>
          </p:cNvPr>
          <p:cNvSpPr/>
          <p:nvPr/>
        </p:nvSpPr>
        <p:spPr>
          <a:xfrm>
            <a:off x="2598112" y="5613610"/>
            <a:ext cx="2011679" cy="914400"/>
          </a:xfrm>
          <a:prstGeom prst="snip2Diag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Framework for advice</a:t>
            </a:r>
          </a:p>
        </p:txBody>
      </p:sp>
      <p:sp>
        <p:nvSpPr>
          <p:cNvPr id="26" name="Rectangle: Diagonal Corners Snipped 25">
            <a:extLst>
              <a:ext uri="{FF2B5EF4-FFF2-40B4-BE49-F238E27FC236}">
                <a16:creationId xmlns:a16="http://schemas.microsoft.com/office/drawing/2014/main" id="{5FA4D882-E080-4DE0-9EBA-BE1B798B810C}"/>
              </a:ext>
            </a:extLst>
          </p:cNvPr>
          <p:cNvSpPr/>
          <p:nvPr/>
        </p:nvSpPr>
        <p:spPr>
          <a:xfrm>
            <a:off x="4998721" y="5629676"/>
            <a:ext cx="2011679" cy="914400"/>
          </a:xfrm>
          <a:prstGeom prst="snip2Diag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Scenario comparison</a:t>
            </a:r>
          </a:p>
        </p:txBody>
      </p:sp>
      <p:sp>
        <p:nvSpPr>
          <p:cNvPr id="27" name="Rectangle: Diagonal Corners Snipped 26">
            <a:extLst>
              <a:ext uri="{FF2B5EF4-FFF2-40B4-BE49-F238E27FC236}">
                <a16:creationId xmlns:a16="http://schemas.microsoft.com/office/drawing/2014/main" id="{6D13E2B6-48EC-4ECD-A69B-84862A0ECCD8}"/>
              </a:ext>
            </a:extLst>
          </p:cNvPr>
          <p:cNvSpPr/>
          <p:nvPr/>
        </p:nvSpPr>
        <p:spPr>
          <a:xfrm>
            <a:off x="7281025" y="5655286"/>
            <a:ext cx="2011679" cy="914400"/>
          </a:xfrm>
          <a:prstGeom prst="snip2Diag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Report card</a:t>
            </a:r>
          </a:p>
        </p:txBody>
      </p:sp>
      <p:sp>
        <p:nvSpPr>
          <p:cNvPr id="28" name="Rectangle: Diagonal Corners Snipped 27">
            <a:extLst>
              <a:ext uri="{FF2B5EF4-FFF2-40B4-BE49-F238E27FC236}">
                <a16:creationId xmlns:a16="http://schemas.microsoft.com/office/drawing/2014/main" id="{14D7E764-2DDA-4197-B52D-5DF2E8C5CF44}"/>
              </a:ext>
            </a:extLst>
          </p:cNvPr>
          <p:cNvSpPr/>
          <p:nvPr/>
        </p:nvSpPr>
        <p:spPr>
          <a:xfrm>
            <a:off x="9676785" y="5655286"/>
            <a:ext cx="2011679" cy="914400"/>
          </a:xfrm>
          <a:prstGeom prst="snip2Diag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Template for MSP and IM</a:t>
            </a:r>
          </a:p>
        </p:txBody>
      </p:sp>
    </p:spTree>
    <p:extLst>
      <p:ext uri="{BB962C8B-B14F-4D97-AF65-F5344CB8AC3E}">
        <p14:creationId xmlns:p14="http://schemas.microsoft.com/office/powerpoint/2010/main" val="1011166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8D9C8-B29E-4A44-AA43-584B51BD7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81" y="500062"/>
            <a:ext cx="10515600" cy="132556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Ecosystem approaches to fisheries management</a:t>
            </a: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...going forward: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24C41-D843-4FAD-99FC-03C99D720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526" y="2006600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Will evolve to include ecological, economic, social/cultural and institutional/governance considerations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Are the key to evaluation of trade-offs and cumulative effects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Can/should form the basis for integration across fishery plans as well as for MSP and IM.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Contact: robert.Stephenson@dfo-mpo.gc.ca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80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9267" y="0"/>
            <a:ext cx="11768666" cy="1143000"/>
          </a:xfrm>
        </p:spPr>
        <p:txBody>
          <a:bodyPr/>
          <a:lstStyle/>
          <a:p>
            <a:pPr eaLnBrk="1" hangingPunct="1"/>
            <a:r>
              <a:rPr lang="en-CA" altLang="en-US" sz="4000" dirty="0"/>
              <a:t>Full Spectrum Sustainability Objectives/Outcomes</a:t>
            </a:r>
            <a:endParaRPr lang="en-US" altLang="en-US" sz="4000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040" y="1143000"/>
            <a:ext cx="7738157" cy="5804429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CA" sz="2600" b="1" dirty="0"/>
              <a:t>Ecological objectives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2600" dirty="0"/>
              <a:t>Productivity and trophic structure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2600" dirty="0"/>
              <a:t>Biodiversity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2600" dirty="0"/>
              <a:t>Habitat and ecosystem integrity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600" b="1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CA" sz="2600" b="1" dirty="0"/>
              <a:t>Economic objectives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2600" dirty="0"/>
              <a:t>Economic viability and prosperity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2600" dirty="0"/>
              <a:t>Livelihoods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2600" dirty="0"/>
              <a:t>Distribution of access and benefits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2600" dirty="0"/>
              <a:t>Regional economic benefits to community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CA" sz="2600" b="1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CA" sz="2600" b="1" dirty="0"/>
              <a:t>Social (including cultural) objectives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2600" dirty="0"/>
              <a:t>Health and wellbeing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2600" dirty="0"/>
              <a:t>Sustainable communities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2600" dirty="0"/>
              <a:t>Indigenous and other cultures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2600" dirty="0"/>
              <a:t>Ethical activities</a:t>
            </a:r>
            <a:endParaRPr lang="en-CA" sz="2600" b="1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CA" sz="2600" b="1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CA" sz="2600" b="1" dirty="0"/>
              <a:t>Institutional objectives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2600" dirty="0"/>
              <a:t>Legal obligations including to indigenous peoples,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2600" dirty="0"/>
              <a:t>Good governance structure,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2600" dirty="0"/>
              <a:t>Effective decision-making processes</a:t>
            </a:r>
          </a:p>
        </p:txBody>
      </p:sp>
      <p:pic>
        <p:nvPicPr>
          <p:cNvPr id="1443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733" y="3680499"/>
            <a:ext cx="1531534" cy="148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39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fld id="{3AAF44EA-1449-42B9-8E2B-156046ADD1F9}" type="slidenum"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t>2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97333" y="5309465"/>
            <a:ext cx="40047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 Fish &amp; Fisheries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https://doi.org/10.1111/faf.12296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 CJFAS </a:t>
            </a:r>
            <a:r>
              <a:rPr kumimoji="0" lang="fr-CA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https://doi.org/10.1139/cjfas-2017-0345</a:t>
            </a:r>
            <a:endParaRPr kumimoji="0" lang="fr-CA" sz="1200" b="0" i="0" u="sng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 E&amp;S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https://doi.org/10.5751/ES-11509-250201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2021 FMARS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https://doi.org/10.3389/fmars.2021.630547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593EDE-FA15-4428-BA92-1D72FD742C04}"/>
              </a:ext>
            </a:extLst>
          </p:cNvPr>
          <p:cNvSpPr txBox="1"/>
          <p:nvPr/>
        </p:nvSpPr>
        <p:spPr>
          <a:xfrm>
            <a:off x="8170333" y="1930400"/>
            <a:ext cx="30944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The scope of EAFM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is increasing</a:t>
            </a:r>
          </a:p>
        </p:txBody>
      </p:sp>
    </p:spTree>
    <p:extLst>
      <p:ext uri="{BB962C8B-B14F-4D97-AF65-F5344CB8AC3E}">
        <p14:creationId xmlns:p14="http://schemas.microsoft.com/office/powerpoint/2010/main" val="242241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DC88C-73F7-4FD0-B153-6B60D2D78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27AEEBA-6397-40BD-B728-07521DC268D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62E6ABA-D387-771A-F8EE-55A1B3A4888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249285" y="411480"/>
            <a:ext cx="3851275" cy="4525963"/>
          </a:xfrm>
        </p:spPr>
        <p:txBody>
          <a:bodyPr/>
          <a:lstStyle/>
          <a:p>
            <a:pPr marL="0" indent="0">
              <a:buNone/>
            </a:pPr>
            <a:r>
              <a:rPr lang="en-CA" sz="2800" b="1" kern="0" dirty="0">
                <a:solidFill>
                  <a:prstClr val="black"/>
                </a:solidFill>
                <a:latin typeface="Arial"/>
              </a:rPr>
              <a:t>Ecosystem approach compared to </a:t>
            </a:r>
            <a:r>
              <a:rPr kumimoji="0" lang="en-CA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 sustainability-related concepts.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04EE1A-BA69-40AA-803F-7BA2811C66D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94640" y="538480"/>
            <a:ext cx="7437120" cy="566928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03A5B9-78F8-4416-B708-CA63843F19F2}"/>
              </a:ext>
            </a:extLst>
          </p:cNvPr>
          <p:cNvSpPr txBox="1"/>
          <p:nvPr/>
        </p:nvSpPr>
        <p:spPr>
          <a:xfrm>
            <a:off x="8329958" y="6124258"/>
            <a:ext cx="29558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Stephenson et al. 2021 FMARS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https://doi.org/10.3389/fmars.2021.630547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E9F42E-270A-4654-997D-9B21F1E7E9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7600" y="2608260"/>
            <a:ext cx="2404533" cy="341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A64A4-CB19-4625-9409-81A54325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65" y="123032"/>
            <a:ext cx="10515600" cy="1325563"/>
          </a:xfrm>
        </p:spPr>
        <p:txBody>
          <a:bodyPr/>
          <a:lstStyle/>
          <a:p>
            <a:r>
              <a:rPr lang="en-US" dirty="0"/>
              <a:t>USA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B866A7-21EE-4BC2-9E0F-883FE2FF0FDD}"/>
              </a:ext>
            </a:extLst>
          </p:cNvPr>
          <p:cNvSpPr txBox="1"/>
          <p:nvPr/>
        </p:nvSpPr>
        <p:spPr>
          <a:xfrm>
            <a:off x="4116576" y="6374604"/>
            <a:ext cx="7804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NOAA EBFM Roadmap:  </a:t>
            </a:r>
            <a:r>
              <a:rPr lang="en-US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https://media.fisheries.noaa.gov/2020-09/01-120-01.pdf</a:t>
            </a:r>
            <a:r>
              <a:rPr lang="en-US" dirty="0"/>
              <a:t> 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D3B931F-FAFB-49B9-ACBA-56C909553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1000" y="114064"/>
            <a:ext cx="9442089" cy="6244734"/>
          </a:xfrm>
        </p:spPr>
      </p:pic>
    </p:spTree>
    <p:extLst>
      <p:ext uri="{BB962C8B-B14F-4D97-AF65-F5344CB8AC3E}">
        <p14:creationId xmlns:p14="http://schemas.microsoft.com/office/powerpoint/2010/main" val="77536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F2D19-16D3-4D1A-8E19-36B6DFBE7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Australia: EBFM </a:t>
            </a:r>
            <a:r>
              <a:rPr lang="en-US" dirty="0">
                <a:sym typeface="Wingdings" panose="05000000000000000000" pitchFamily="2" charset="2"/>
              </a:rPr>
              <a:t> EBM with risk assessment  MSE 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Wingdings" panose="05000000000000000000" pitchFamily="2" charset="2"/>
              </a:rPr>
              <a:t>Fishery </a:t>
            </a:r>
            <a:r>
              <a:rPr lang="en-US" dirty="0">
                <a:sym typeface="Wingdings" panose="05000000000000000000" pitchFamily="2" charset="2"/>
              </a:rPr>
              <a:t>’</a:t>
            </a:r>
            <a:r>
              <a:rPr lang="en-US" dirty="0" err="1">
                <a:sym typeface="Wingdings" panose="05000000000000000000" pitchFamily="2" charset="2"/>
              </a:rPr>
              <a:t>Healthcheck</a:t>
            </a:r>
            <a:r>
              <a:rPr lang="en-US" dirty="0">
                <a:sym typeface="Wingdings" panose="05000000000000000000" pitchFamily="2" charset="2"/>
              </a:rPr>
              <a:t>’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0E75A5-18EB-45AF-ABAF-C938461E8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687" y="2371301"/>
            <a:ext cx="6630732" cy="412157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35ACB3-CB61-45A8-8E3B-E5A2BDA5F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459" y="2091691"/>
            <a:ext cx="4687776" cy="437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90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65297" y="2977419"/>
            <a:ext cx="1207464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Groundfish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705987" y="2977419"/>
            <a:ext cx="1207464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Herring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26863" y="2977419"/>
            <a:ext cx="1109343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Scallop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618" y="2977419"/>
            <a:ext cx="995665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Lobster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400103" y="2977419"/>
            <a:ext cx="1260969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887" name="TextBox 15"/>
          <p:cNvSpPr txBox="1">
            <a:spLocks noChangeArrowheads="1"/>
          </p:cNvSpPr>
          <p:nvPr/>
        </p:nvSpPr>
        <p:spPr bwMode="auto">
          <a:xfrm>
            <a:off x="4930858" y="3891819"/>
            <a:ext cx="14586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Fishery plans</a:t>
            </a:r>
          </a:p>
        </p:txBody>
      </p:sp>
      <p:sp>
        <p:nvSpPr>
          <p:cNvPr id="79890" name="TextBox 1"/>
          <p:cNvSpPr txBox="1">
            <a:spLocks noChangeArrowheads="1"/>
          </p:cNvSpPr>
          <p:nvPr/>
        </p:nvSpPr>
        <p:spPr bwMode="auto">
          <a:xfrm>
            <a:off x="1986543" y="1919457"/>
            <a:ext cx="6809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Current species-based management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747" y="4244488"/>
            <a:ext cx="741800" cy="12842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162" y="4244488"/>
            <a:ext cx="741800" cy="12842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634" y="4244488"/>
            <a:ext cx="741800" cy="12842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886" y="4244488"/>
            <a:ext cx="741800" cy="12842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888" y="4244488"/>
            <a:ext cx="741800" cy="12842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13157" y="491826"/>
            <a:ext cx="8194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dirty="0">
                <a:solidFill>
                  <a:prstClr val="black"/>
                </a:solidFill>
                <a:latin typeface="Calibri" panose="020F0502020204030204"/>
              </a:rPr>
              <a:t>EAM can overcome shortcomings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current management: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6F69BF7-36DD-44DA-834E-5645915CD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192" y="4348919"/>
            <a:ext cx="741800" cy="12842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939" y="4526149"/>
            <a:ext cx="741800" cy="12842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AE70206-18BC-4391-B409-5EDFD3637FA6}"/>
              </a:ext>
            </a:extLst>
          </p:cNvPr>
          <p:cNvSpPr txBox="1"/>
          <p:nvPr/>
        </p:nvSpPr>
        <p:spPr>
          <a:xfrm rot="19862760">
            <a:off x="329835" y="4338974"/>
            <a:ext cx="197845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Different and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Incomplete objectives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DF721E-D628-4B76-B152-E47563BF8196}"/>
              </a:ext>
            </a:extLst>
          </p:cNvPr>
          <p:cNvSpPr txBox="1"/>
          <p:nvPr/>
        </p:nvSpPr>
        <p:spPr>
          <a:xfrm rot="19595210">
            <a:off x="8885273" y="4095003"/>
            <a:ext cx="188285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evaluation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cumulative effects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7BF0E6-A1D1-483A-BD05-9E595C7644FC}"/>
              </a:ext>
            </a:extLst>
          </p:cNvPr>
          <p:cNvSpPr txBox="1"/>
          <p:nvPr/>
        </p:nvSpPr>
        <p:spPr>
          <a:xfrm rot="19939487">
            <a:off x="4829052" y="5856128"/>
            <a:ext cx="150496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evaluation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</a:t>
            </a:r>
            <a:r>
              <a:rPr kumimoji="0" lang="en-CA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tradeoffs</a:t>
            </a:r>
            <a:endParaRPr kumimoji="0" lang="en-CA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189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65297" y="2977419"/>
            <a:ext cx="1207464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Groundfish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705987" y="2977419"/>
            <a:ext cx="1207464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Herring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26863" y="2977419"/>
            <a:ext cx="1109343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Scallop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618" y="2977419"/>
            <a:ext cx="995665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Lobster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400103" y="2977419"/>
            <a:ext cx="1260969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887" name="TextBox 15"/>
          <p:cNvSpPr txBox="1">
            <a:spLocks noChangeArrowheads="1"/>
          </p:cNvSpPr>
          <p:nvPr/>
        </p:nvSpPr>
        <p:spPr bwMode="auto">
          <a:xfrm>
            <a:off x="4930858" y="3891819"/>
            <a:ext cx="14586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Fishery plans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747" y="4244488"/>
            <a:ext cx="741800" cy="12842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162" y="4244488"/>
            <a:ext cx="741800" cy="12842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634" y="4244488"/>
            <a:ext cx="741800" cy="12842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886" y="4244488"/>
            <a:ext cx="741800" cy="12842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888" y="4244488"/>
            <a:ext cx="741800" cy="12842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13157" y="491826"/>
            <a:ext cx="8194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Ecosystem approach should influence plans to have common objectives (with performance metrics):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6F69BF7-36DD-44DA-834E-5645915CD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192" y="4348919"/>
            <a:ext cx="741800" cy="12842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939" y="4526149"/>
            <a:ext cx="741800" cy="12842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AE70206-18BC-4391-B409-5EDFD3637FA6}"/>
              </a:ext>
            </a:extLst>
          </p:cNvPr>
          <p:cNvSpPr txBox="1"/>
          <p:nvPr/>
        </p:nvSpPr>
        <p:spPr>
          <a:xfrm>
            <a:off x="715554" y="4261590"/>
            <a:ext cx="1220495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altLang="en-US" sz="1350" b="1" dirty="0">
                <a:solidFill>
                  <a:srgbClr val="FF0000"/>
                </a:solidFill>
                <a:latin typeface="Arial" panose="020B0604020202020204" pitchFamily="34" charset="0"/>
              </a:rPr>
              <a:t>Key ecological, economic, social and governance </a:t>
            </a:r>
            <a:r>
              <a:rPr kumimoji="0" lang="en-CA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objectives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DF721E-D628-4B76-B152-E47563BF8196}"/>
              </a:ext>
            </a:extLst>
          </p:cNvPr>
          <p:cNvSpPr txBox="1"/>
          <p:nvPr/>
        </p:nvSpPr>
        <p:spPr>
          <a:xfrm>
            <a:off x="9344092" y="4442848"/>
            <a:ext cx="18828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altLang="en-US" sz="1350" b="1" dirty="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kumimoji="0" lang="en-CA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valuation of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cumulative effects of all fisheries in an area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7BF0E6-A1D1-483A-BD05-9E595C7644FC}"/>
              </a:ext>
            </a:extLst>
          </p:cNvPr>
          <p:cNvSpPr txBox="1"/>
          <p:nvPr/>
        </p:nvSpPr>
        <p:spPr>
          <a:xfrm>
            <a:off x="4309719" y="5941443"/>
            <a:ext cx="207188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altLang="en-US" sz="1350" b="1" dirty="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kumimoji="0" lang="en-CA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valuation of </a:t>
            </a:r>
            <a:r>
              <a:rPr kumimoji="0" lang="en-CA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tradeoffs</a:t>
            </a:r>
            <a:endParaRPr kumimoji="0" lang="en-CA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B576CD3-A533-4CD9-842C-9BB9D4033EC9}"/>
              </a:ext>
            </a:extLst>
          </p:cNvPr>
          <p:cNvSpPr/>
          <p:nvPr/>
        </p:nvSpPr>
        <p:spPr>
          <a:xfrm>
            <a:off x="2164355" y="4365369"/>
            <a:ext cx="7058588" cy="19210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B832FC77-2AA6-42F8-957A-4458F216F4C3}"/>
              </a:ext>
            </a:extLst>
          </p:cNvPr>
          <p:cNvSpPr/>
          <p:nvPr/>
        </p:nvSpPr>
        <p:spPr>
          <a:xfrm>
            <a:off x="2156532" y="4678549"/>
            <a:ext cx="7058588" cy="19210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C2AEC023-4777-4D9C-869B-3FB01A3572CB}"/>
              </a:ext>
            </a:extLst>
          </p:cNvPr>
          <p:cNvSpPr/>
          <p:nvPr/>
        </p:nvSpPr>
        <p:spPr>
          <a:xfrm>
            <a:off x="2156532" y="4974869"/>
            <a:ext cx="7058588" cy="19210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9776E309-531C-46F0-9D6E-A9825956FAA2}"/>
              </a:ext>
            </a:extLst>
          </p:cNvPr>
          <p:cNvSpPr/>
          <p:nvPr/>
        </p:nvSpPr>
        <p:spPr>
          <a:xfrm>
            <a:off x="2164355" y="5198642"/>
            <a:ext cx="7058588" cy="19210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9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0021" y="3070884"/>
            <a:ext cx="2142460" cy="1569442"/>
          </a:xfrm>
          <a:prstGeom prst="rect">
            <a:avLst/>
          </a:prstGeom>
          <a:noFill/>
        </p:spPr>
        <p:txBody>
          <a:bodyPr wrap="none" lIns="91225" tIns="45612" rIns="91225" bIns="45612" rtlCol="0">
            <a:spAutoFit/>
          </a:bodyPr>
          <a:lstStyle/>
          <a:p>
            <a:pPr marL="0" marR="0" lvl="0" indent="0" algn="ctr" defTabSz="9136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dirty="0">
                <a:solidFill>
                  <a:prstClr val="black"/>
                </a:solidFill>
                <a:latin typeface="Calibri"/>
              </a:rPr>
              <a:t>EAM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36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Framework</a:t>
            </a:r>
          </a:p>
          <a:p>
            <a:pPr marL="0" marR="0" lvl="0" indent="0" algn="ctr" defTabSz="9136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032" y="0"/>
            <a:ext cx="3714344" cy="278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20" y="4723137"/>
            <a:ext cx="2944283" cy="203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147" y="1959752"/>
            <a:ext cx="3158884" cy="236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852" y="4171834"/>
            <a:ext cx="3581554" cy="268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766" y="1189580"/>
            <a:ext cx="26003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1865" y="220001"/>
            <a:ext cx="435904" cy="369114"/>
          </a:xfrm>
          <a:prstGeom prst="rect">
            <a:avLst/>
          </a:prstGeom>
          <a:noFill/>
        </p:spPr>
        <p:txBody>
          <a:bodyPr wrap="none" lIns="91225" tIns="45612" rIns="91225" bIns="45612" rtlCol="0">
            <a:spAutoFit/>
          </a:bodyPr>
          <a:lstStyle/>
          <a:p>
            <a:pPr marL="0" marR="0" lvl="0" indent="0" algn="l" defTabSz="9136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44757" y="1189553"/>
            <a:ext cx="447124" cy="369114"/>
          </a:xfrm>
          <a:prstGeom prst="rect">
            <a:avLst/>
          </a:prstGeom>
          <a:noFill/>
        </p:spPr>
        <p:txBody>
          <a:bodyPr wrap="none" lIns="91225" tIns="45612" rIns="91225" bIns="45612" rtlCol="0">
            <a:spAutoFit/>
          </a:bodyPr>
          <a:lstStyle/>
          <a:p>
            <a:pPr marL="0" marR="0" lvl="0" indent="0" algn="l" defTabSz="9136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3304" y="1775056"/>
            <a:ext cx="423080" cy="369114"/>
          </a:xfrm>
          <a:prstGeom prst="rect">
            <a:avLst/>
          </a:prstGeom>
          <a:noFill/>
        </p:spPr>
        <p:txBody>
          <a:bodyPr wrap="none" lIns="91225" tIns="45612" rIns="91225" bIns="45612" rtlCol="0">
            <a:spAutoFit/>
          </a:bodyPr>
          <a:lstStyle/>
          <a:p>
            <a:pPr marL="0" marR="0" lvl="0" indent="0" algn="l" defTabSz="9136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9266" y="4358418"/>
            <a:ext cx="447124" cy="369114"/>
          </a:xfrm>
          <a:prstGeom prst="rect">
            <a:avLst/>
          </a:prstGeom>
          <a:noFill/>
        </p:spPr>
        <p:txBody>
          <a:bodyPr wrap="none" lIns="91225" tIns="45612" rIns="91225" bIns="45612" rtlCol="0">
            <a:spAutoFit/>
          </a:bodyPr>
          <a:lstStyle/>
          <a:p>
            <a:pPr marL="0" marR="0" lvl="0" indent="0" algn="l" defTabSz="9136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56047" y="4271201"/>
            <a:ext cx="440712" cy="369114"/>
          </a:xfrm>
          <a:prstGeom prst="rect">
            <a:avLst/>
          </a:prstGeom>
          <a:noFill/>
        </p:spPr>
        <p:txBody>
          <a:bodyPr wrap="none" lIns="91225" tIns="45612" rIns="91225" bIns="45612" rtlCol="0">
            <a:spAutoFit/>
          </a:bodyPr>
          <a:lstStyle/>
          <a:p>
            <a:pPr marL="0" marR="0" lvl="0" indent="0" algn="l" defTabSz="9136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(e)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663" y="132130"/>
            <a:ext cx="9445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F43C32-3358-452B-BCE6-61546CE6E234}"/>
              </a:ext>
            </a:extLst>
          </p:cNvPr>
          <p:cNvSpPr txBox="1"/>
          <p:nvPr/>
        </p:nvSpPr>
        <p:spPr>
          <a:xfrm>
            <a:off x="8407400" y="95534"/>
            <a:ext cx="3678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 Fish &amp; Fisheries </a:t>
            </a:r>
            <a:r>
              <a:rPr kumimoji="0" lang="en-US" sz="1200" b="0" i="0" u="sng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https://doi.org/10.1111/faf.12296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684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itle 1"/>
          <p:cNvSpPr>
            <a:spLocks noGrp="1"/>
          </p:cNvSpPr>
          <p:nvPr>
            <p:ph type="title"/>
          </p:nvPr>
        </p:nvSpPr>
        <p:spPr>
          <a:xfrm>
            <a:off x="487592" y="-41287"/>
            <a:ext cx="10935855" cy="1143000"/>
          </a:xfrm>
        </p:spPr>
        <p:txBody>
          <a:bodyPr/>
          <a:lstStyle/>
          <a:p>
            <a:pPr eaLnBrk="1" hangingPunct="1"/>
            <a:r>
              <a:rPr lang="en-CA" altLang="en-US" sz="2400" dirty="0"/>
              <a:t>A framework for scenario comparison, evaluation of </a:t>
            </a:r>
            <a:r>
              <a:rPr lang="en-CA" altLang="en-US" sz="2400" dirty="0" err="1"/>
              <a:t>tradeoffs</a:t>
            </a:r>
            <a:r>
              <a:rPr lang="en-CA" altLang="en-US" sz="2400" dirty="0"/>
              <a:t>, and advice: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09779" y="1398601"/>
          <a:ext cx="8647111" cy="4945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8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95">
                <a:tc>
                  <a:txBody>
                    <a:bodyPr/>
                    <a:lstStyle/>
                    <a:p>
                      <a:r>
                        <a:rPr lang="en-CA" sz="1800" dirty="0"/>
                        <a:t>         </a:t>
                      </a:r>
                    </a:p>
                    <a:p>
                      <a:endParaRPr lang="en-CA" sz="1800" dirty="0"/>
                    </a:p>
                    <a:p>
                      <a:endParaRPr lang="en-CA" sz="1800" dirty="0"/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    </a:t>
                      </a:r>
                    </a:p>
                    <a:p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    Scenario A</a:t>
                      </a:r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     </a:t>
                      </a:r>
                    </a:p>
                    <a:p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   Scenario B</a:t>
                      </a:r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   </a:t>
                      </a:r>
                    </a:p>
                    <a:p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   Scenario</a:t>
                      </a:r>
                      <a:r>
                        <a:rPr lang="en-CA" sz="1800" baseline="0" dirty="0">
                          <a:solidFill>
                            <a:schemeClr val="tx1"/>
                          </a:solidFill>
                        </a:rPr>
                        <a:t> C</a:t>
                      </a:r>
                    </a:p>
                  </a:txBody>
                  <a:tcPr marL="91444" marR="91444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683">
                <a:tc>
                  <a:txBody>
                    <a:bodyPr/>
                    <a:lstStyle/>
                    <a:p>
                      <a:r>
                        <a:rPr lang="en-CA" sz="1800" b="1" dirty="0"/>
                        <a:t>Ecological: </a:t>
                      </a:r>
                    </a:p>
                    <a:p>
                      <a:r>
                        <a:rPr lang="en-CA" sz="1800" b="0" dirty="0"/>
                        <a:t>-Objective 1</a:t>
                      </a:r>
                    </a:p>
                    <a:p>
                      <a:r>
                        <a:rPr lang="en-CA" sz="1800" b="0" dirty="0"/>
                        <a:t>-Objective 2 …</a:t>
                      </a:r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  <a:p>
                      <a:r>
                        <a:rPr lang="en-CA" sz="1800" dirty="0"/>
                        <a:t>      </a:t>
                      </a:r>
                    </a:p>
                  </a:txBody>
                  <a:tcPr marL="91444" marR="91444" marT="45718" marB="4571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  <a:p>
                      <a:r>
                        <a:rPr lang="en-CA" sz="1800" dirty="0"/>
                        <a:t>      </a:t>
                      </a:r>
                    </a:p>
                  </a:txBody>
                  <a:tcPr marL="91444" marR="91444" marT="45718" marB="4571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  <a:p>
                      <a:r>
                        <a:rPr lang="en-CA" sz="1800" dirty="0"/>
                        <a:t>   </a:t>
                      </a:r>
                    </a:p>
                  </a:txBody>
                  <a:tcPr marL="91444" marR="91444" marT="45718" marB="45718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95">
                <a:tc>
                  <a:txBody>
                    <a:bodyPr/>
                    <a:lstStyle/>
                    <a:p>
                      <a:r>
                        <a:rPr lang="en-CA" sz="1800" b="1" dirty="0"/>
                        <a:t>Economic:</a:t>
                      </a:r>
                    </a:p>
                    <a:p>
                      <a:pPr marL="0" marR="0" lvl="0" indent="0" algn="l" defTabSz="9136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-Objective 1</a:t>
                      </a:r>
                    </a:p>
                    <a:p>
                      <a:pPr marL="0" marR="0" lvl="0" indent="0" algn="l" defTabSz="9136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-Objective 2 …</a:t>
                      </a:r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  <a:p>
                      <a:endParaRPr lang="en-CA" sz="1800" dirty="0"/>
                    </a:p>
                  </a:txBody>
                  <a:tcPr marL="91444" marR="91444" marT="45718" marB="4571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44" marR="91444" marT="45718" marB="4571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18" marB="45718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314">
                <a:tc>
                  <a:txBody>
                    <a:bodyPr/>
                    <a:lstStyle/>
                    <a:p>
                      <a:pPr marL="0" marR="0" lvl="0" indent="0" algn="l" defTabSz="9136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/>
                        <a:t>Social and cultural:</a:t>
                      </a:r>
                      <a:endParaRPr kumimoji="0" lang="en-CA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36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-Objective 1</a:t>
                      </a:r>
                    </a:p>
                    <a:p>
                      <a:pPr marL="0" marR="0" lvl="0" indent="0" algn="l" defTabSz="9136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-Objective 2 …</a:t>
                      </a:r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44" marR="91444" marT="45718" marB="4571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44" marR="91444" marT="45718" marB="4571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44" marR="91444" marT="45718" marB="45718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075">
                <a:tc>
                  <a:txBody>
                    <a:bodyPr/>
                    <a:lstStyle/>
                    <a:p>
                      <a:r>
                        <a:rPr lang="en-CA" sz="1800" b="1" dirty="0"/>
                        <a:t>Institutional:</a:t>
                      </a:r>
                    </a:p>
                    <a:p>
                      <a:pPr marL="0" marR="0" lvl="0" indent="0" algn="l" defTabSz="9136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-Objective 1</a:t>
                      </a:r>
                    </a:p>
                    <a:p>
                      <a:pPr marL="0" marR="0" lvl="0" indent="0" algn="l" defTabSz="9136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-Objective 2 …</a:t>
                      </a:r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44" marR="91444" marT="45718" marB="4571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44" marR="91444" marT="45718" marB="4571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44" marR="91444" marT="45718" marB="45718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7603" name="TextBox 1"/>
          <p:cNvSpPr txBox="1">
            <a:spLocks noChangeArrowheads="1"/>
          </p:cNvSpPr>
          <p:nvPr/>
        </p:nvSpPr>
        <p:spPr bwMode="auto">
          <a:xfrm>
            <a:off x="4872186" y="876306"/>
            <a:ext cx="3386455" cy="52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25" tIns="45612" rIns="91225" bIns="45612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36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Management options</a:t>
            </a:r>
          </a:p>
        </p:txBody>
      </p:sp>
      <p:sp>
        <p:nvSpPr>
          <p:cNvPr id="237604" name="TextBox 2"/>
          <p:cNvSpPr txBox="1">
            <a:spLocks noChangeArrowheads="1"/>
          </p:cNvSpPr>
          <p:nvPr/>
        </p:nvSpPr>
        <p:spPr bwMode="auto">
          <a:xfrm rot="-5400000">
            <a:off x="-498644" y="3756180"/>
            <a:ext cx="3980014" cy="52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25" tIns="45612" rIns="91225" bIns="45612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36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Diverse </a:t>
            </a:r>
            <a:r>
              <a:rPr kumimoji="0" lang="en-CA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values/objectives</a:t>
            </a:r>
          </a:p>
        </p:txBody>
      </p:sp>
      <p:sp>
        <p:nvSpPr>
          <p:cNvPr id="237606" name="TextBox 3"/>
          <p:cNvSpPr txBox="1">
            <a:spLocks noChangeArrowheads="1"/>
          </p:cNvSpPr>
          <p:nvPr/>
        </p:nvSpPr>
        <p:spPr bwMode="auto">
          <a:xfrm>
            <a:off x="1800342" y="6411916"/>
            <a:ext cx="8130959" cy="36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25" tIns="45612" rIns="91225" bIns="45612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36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Scenarios may be compared in several ways…relatively, qualitatively or quantitatively</a:t>
            </a:r>
          </a:p>
        </p:txBody>
      </p:sp>
      <p:sp>
        <p:nvSpPr>
          <p:cNvPr id="237607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337" indent="-285511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051" indent="-228408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98869" indent="-228408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5693" indent="-228408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2507" indent="-22840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69329" indent="-22840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6148" indent="-22840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2967" indent="-22840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45682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EC54E9F4-F5F0-4361-B773-1E27B204C45F}" type="slidenum"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682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9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3760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811" y="2649538"/>
            <a:ext cx="1101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60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2952969"/>
            <a:ext cx="10493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610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2800582"/>
            <a:ext cx="10477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611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3" y="3627438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612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9" y="3627438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613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3627438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614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6" y="3630613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615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3627438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616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6" y="3630613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617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7" y="2273532"/>
            <a:ext cx="10493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618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865" y="2333857"/>
            <a:ext cx="104933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619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40" y="2644775"/>
            <a:ext cx="104933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620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2952969"/>
            <a:ext cx="10477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621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2273532"/>
            <a:ext cx="10477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622" name="Picture 2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698" y="4453157"/>
            <a:ext cx="4794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623" name="Picture 2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64" y="4475395"/>
            <a:ext cx="4810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624" name="Picture 2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536" y="4473794"/>
            <a:ext cx="48101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625" name="Picture 2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5" y="4469032"/>
            <a:ext cx="4810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626" name="Picture 3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073" y="4473794"/>
            <a:ext cx="48101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627" name="Picture 3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273" y="4473794"/>
            <a:ext cx="48101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628" name="Picture 3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260" y="4473794"/>
            <a:ext cx="4794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629" name="Picture 3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098" y="4469032"/>
            <a:ext cx="48101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630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5600700"/>
            <a:ext cx="57308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631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77" y="5614988"/>
            <a:ext cx="5730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632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5607050"/>
            <a:ext cx="57308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633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7" y="5619750"/>
            <a:ext cx="57308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634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78" y="5630876"/>
            <a:ext cx="5730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635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6" y="5583470"/>
            <a:ext cx="57308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636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829" y="5635625"/>
            <a:ext cx="57308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637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878" y="5630876"/>
            <a:ext cx="5730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733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DC44C132AFF9448CE3EFF058F87030" ma:contentTypeVersion="16" ma:contentTypeDescription="Create a new document." ma:contentTypeScope="" ma:versionID="f234c9b1ce1187417e38fa046384f84a">
  <xsd:schema xmlns:xsd="http://www.w3.org/2001/XMLSchema" xmlns:xs="http://www.w3.org/2001/XMLSchema" xmlns:p="http://schemas.microsoft.com/office/2006/metadata/properties" xmlns:ns2="f1ef2817-80e6-4b53-a8a0-7b83c7a0c892" xmlns:ns3="d690e760-475a-45b7-a891-e0408ba20f04" targetNamespace="http://schemas.microsoft.com/office/2006/metadata/properties" ma:root="true" ma:fieldsID="ca0874492806c7ffe5547617c7af8f12" ns2:_="" ns3:_="">
    <xsd:import namespace="f1ef2817-80e6-4b53-a8a0-7b83c7a0c892"/>
    <xsd:import namespace="d690e760-475a-45b7-a891-e0408ba20f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ef2817-80e6-4b53-a8a0-7b83c7a0c8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90e760-475a-45b7-a891-e0408ba20f0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1d453f-dfc8-429c-880c-49dc48419ee4}" ma:internalName="TaxCatchAll" ma:showField="CatchAllData" ma:web="d690e760-475a-45b7-a891-e0408ba20f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63A62B-2DF1-486D-B6AF-CD0392F1DC9E}"/>
</file>

<file path=customXml/itemProps2.xml><?xml version="1.0" encoding="utf-8"?>
<ds:datastoreItem xmlns:ds="http://schemas.openxmlformats.org/officeDocument/2006/customXml" ds:itemID="{E8902B48-5DAC-4C6C-B6B1-E3267BBFD412}"/>
</file>

<file path=docProps/app.xml><?xml version="1.0" encoding="utf-8"?>
<Properties xmlns="http://schemas.openxmlformats.org/officeDocument/2006/extended-properties" xmlns:vt="http://schemas.openxmlformats.org/officeDocument/2006/docPropsVTypes">
  <TotalTime>16493</TotalTime>
  <Words>522</Words>
  <Application>Microsoft Office PowerPoint</Application>
  <PresentationFormat>Widescreen</PresentationFormat>
  <Paragraphs>137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9_Office Theme</vt:lpstr>
      <vt:lpstr>8_Office Theme</vt:lpstr>
      <vt:lpstr>2_Office Theme</vt:lpstr>
      <vt:lpstr>12_Office Theme</vt:lpstr>
      <vt:lpstr>International experiences in  implementing EAFM </vt:lpstr>
      <vt:lpstr>Full Spectrum Sustainability Objectives/Outcomes</vt:lpstr>
      <vt:lpstr>PowerPoint Presentation</vt:lpstr>
      <vt:lpstr>USA</vt:lpstr>
      <vt:lpstr>Australia: EBFM  EBM with risk assessment  MSE  Fishery ’Healthcheck’</vt:lpstr>
      <vt:lpstr>PowerPoint Presentation</vt:lpstr>
      <vt:lpstr>PowerPoint Presentation</vt:lpstr>
      <vt:lpstr>PowerPoint Presentation</vt:lpstr>
      <vt:lpstr>A framework for scenario comparison, evaluation of tradeoffs, and advice:</vt:lpstr>
      <vt:lpstr>Evolution of Ecosystem Approach</vt:lpstr>
      <vt:lpstr>Ecosystem approaches to fisheries management...going forward: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Rachel Kelly</dc:creator>
  <cp:lastModifiedBy>Stephenson, Robert L</cp:lastModifiedBy>
  <cp:revision>211</cp:revision>
  <dcterms:created xsi:type="dcterms:W3CDTF">2020-01-16T01:55:55Z</dcterms:created>
  <dcterms:modified xsi:type="dcterms:W3CDTF">2022-07-26T11:29:04Z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bfb733f-faef-464c-9b6d-731b56f94973_Enabled">
    <vt:lpwstr>true</vt:lpwstr>
  </property>
  <property fmtid="{D5CDD505-2E9C-101B-9397-08002B2CF9AE}" pid="3" name="MSIP_Label_1bfb733f-faef-464c-9b6d-731b56f94973_SetDate">
    <vt:lpwstr>2020-09-22T21:39:03Z</vt:lpwstr>
  </property>
  <property fmtid="{D5CDD505-2E9C-101B-9397-08002B2CF9AE}" pid="4" name="MSIP_Label_1bfb733f-faef-464c-9b6d-731b56f94973_Method">
    <vt:lpwstr>Standard</vt:lpwstr>
  </property>
  <property fmtid="{D5CDD505-2E9C-101B-9397-08002B2CF9AE}" pid="5" name="MSIP_Label_1bfb733f-faef-464c-9b6d-731b56f94973_Name">
    <vt:lpwstr>Unclass - Non-Classifié</vt:lpwstr>
  </property>
  <property fmtid="{D5CDD505-2E9C-101B-9397-08002B2CF9AE}" pid="6" name="MSIP_Label_1bfb733f-faef-464c-9b6d-731b56f94973_SiteId">
    <vt:lpwstr>1594fdae-a1d9-4405-915d-011467234338</vt:lpwstr>
  </property>
  <property fmtid="{D5CDD505-2E9C-101B-9397-08002B2CF9AE}" pid="7" name="MSIP_Label_1bfb733f-faef-464c-9b6d-731b56f94973_ActionId">
    <vt:lpwstr>9078cb35-613e-466a-9be5-0000d6d55476</vt:lpwstr>
  </property>
</Properties>
</file>