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58" r:id="rId5"/>
    <p:sldId id="261" r:id="rId6"/>
    <p:sldId id="263" r:id="rId7"/>
    <p:sldId id="264" r:id="rId8"/>
    <p:sldId id="267" r:id="rId9"/>
    <p:sldId id="268" r:id="rId10"/>
    <p:sldId id="269" r:id="rId11"/>
    <p:sldId id="270" r:id="rId12"/>
    <p:sldId id="271" r:id="rId13"/>
    <p:sldId id="272" r:id="rId14"/>
  </p:sldIdLst>
  <p:sldSz cx="9144000" cy="6858000" type="screen4x3"/>
  <p:notesSz cx="6797675" cy="99282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1032125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3369845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486742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386643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281726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1485135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398776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1925188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121490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58727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Datumsplatzhalter 4"/>
          <p:cNvSpPr>
            <a:spLocks noGrp="1"/>
          </p:cNvSpPr>
          <p:nvPr>
            <p:ph type="dt" sz="half" idx="10"/>
          </p:nvPr>
        </p:nvSpPr>
        <p:spPr/>
        <p:txBody>
          <a:bodyPr/>
          <a:lstStyle/>
          <a:p>
            <a:fld id="{AD545607-6EB0-4FC8-A32A-1C5BD8FFF358}" type="datetimeFigureOut">
              <a:rPr lang="de-DE" smtClean="0"/>
              <a:pPr/>
              <a:t>01.06.2017</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B8A8B82-A28E-4B1C-A37D-9E568CA13843}" type="slidenum">
              <a:rPr lang="de-DE" smtClean="0"/>
              <a:pPr/>
              <a:t>‹Nr.›</a:t>
            </a:fld>
            <a:endParaRPr lang="de-DE"/>
          </a:p>
        </p:txBody>
      </p:sp>
    </p:spTree>
    <p:extLst>
      <p:ext uri="{BB962C8B-B14F-4D97-AF65-F5344CB8AC3E}">
        <p14:creationId xmlns:p14="http://schemas.microsoft.com/office/powerpoint/2010/main" val="2626430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26000" t="84000" r="-9000"/>
          </a:stretch>
        </a:blip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545607-6EB0-4FC8-A32A-1C5BD8FFF358}" type="datetimeFigureOut">
              <a:rPr lang="de-DE" smtClean="0"/>
              <a:pPr/>
              <a:t>01.06.2017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A8B82-A28E-4B1C-A37D-9E568CA13843}" type="slidenum">
              <a:rPr lang="de-DE" smtClean="0"/>
              <a:pPr/>
              <a:t>‹Nr.›</a:t>
            </a:fld>
            <a:endParaRPr lang="de-DE"/>
          </a:p>
        </p:txBody>
      </p:sp>
    </p:spTree>
    <p:extLst>
      <p:ext uri="{BB962C8B-B14F-4D97-AF65-F5344CB8AC3E}">
        <p14:creationId xmlns:p14="http://schemas.microsoft.com/office/powerpoint/2010/main" val="40438636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rettungskette-forst.de/" TargetMode="External"/><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hyperlink" Target="https://www.all-in.de/nachrichten/lokales/gemeinde.=buchloe/" TargetMode="External"/><Relationship Id="rId4" Type="http://schemas.openxmlformats.org/officeDocument/2006/relationships/hyperlink" Target="http://forstcast.waldradio.de/rettungskette/230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forstcast.waldradio.de/rettungskette/2300"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a:t>Rettungskette Forst</a:t>
            </a:r>
          </a:p>
        </p:txBody>
      </p:sp>
      <p:sp>
        <p:nvSpPr>
          <p:cNvPr id="3" name="Untertitel 2"/>
          <p:cNvSpPr>
            <a:spLocks noGrp="1"/>
          </p:cNvSpPr>
          <p:nvPr>
            <p:ph type="subTitle" idx="1"/>
          </p:nvPr>
        </p:nvSpPr>
        <p:spPr>
          <a:xfrm>
            <a:off x="3448" y="1628800"/>
            <a:ext cx="9140552" cy="4464496"/>
          </a:xfrm>
        </p:spPr>
        <p:txBody>
          <a:bodyPr>
            <a:normAutofit/>
          </a:bodyPr>
          <a:lstStyle/>
          <a:p>
            <a:pPr marL="457200" indent="-457200" algn="l">
              <a:buBlip>
                <a:blip r:embed="rId2"/>
              </a:buBlip>
            </a:pPr>
            <a:r>
              <a:rPr lang="de-DE" dirty="0" smtClean="0">
                <a:solidFill>
                  <a:schemeClr val="tx1"/>
                </a:solidFill>
              </a:rPr>
              <a:t>Allgemeines zur Rettungskette Forst</a:t>
            </a:r>
          </a:p>
          <a:p>
            <a:pPr marL="457200" indent="-457200" algn="l">
              <a:buBlip>
                <a:blip r:embed="rId2"/>
              </a:buBlip>
            </a:pPr>
            <a:r>
              <a:rPr lang="de-DE" dirty="0" smtClean="0">
                <a:solidFill>
                  <a:schemeClr val="tx1"/>
                </a:solidFill>
              </a:rPr>
              <a:t>Sammelpunkte in Hausen und Umgebung</a:t>
            </a:r>
          </a:p>
          <a:p>
            <a:pPr marL="457200" indent="-457200" algn="l">
              <a:buBlip>
                <a:blip r:embed="rId2"/>
              </a:buBlip>
            </a:pPr>
            <a:r>
              <a:rPr lang="de-DE" dirty="0" smtClean="0">
                <a:solidFill>
                  <a:schemeClr val="tx1"/>
                </a:solidFill>
              </a:rPr>
              <a:t>Ablaufplan nach schwerem Forstunfall</a:t>
            </a:r>
          </a:p>
          <a:p>
            <a:pPr marL="457200" indent="-457200" algn="l">
              <a:buBlip>
                <a:blip r:embed="rId2"/>
              </a:buBlip>
            </a:pPr>
            <a:r>
              <a:rPr lang="de-DE" dirty="0" smtClean="0">
                <a:solidFill>
                  <a:schemeClr val="tx1"/>
                </a:solidFill>
              </a:rPr>
              <a:t>DANKSAGUNG, Quellangabe</a:t>
            </a: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pic>
        <p:nvPicPr>
          <p:cNvPr id="1026" name="Picture 2" descr="http://www.fwbs.de/CMS/images/stories/03_Sonstige/02_News/2009/notfalltreffpunkt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476672"/>
            <a:ext cx="1872208" cy="1872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12511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Erstversorgung / Notruf</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smtClean="0">
                <a:solidFill>
                  <a:schemeClr val="tx1"/>
                </a:solidFill>
              </a:rPr>
              <a:t>Person ansprechen ggf. leicht anfassen</a:t>
            </a:r>
          </a:p>
          <a:p>
            <a:pPr marL="457200" indent="-457200" algn="l">
              <a:buBlip>
                <a:blip r:embed="rId2"/>
              </a:buBlip>
            </a:pPr>
            <a:r>
              <a:rPr lang="de-DE" dirty="0" smtClean="0">
                <a:solidFill>
                  <a:schemeClr val="tx1"/>
                </a:solidFill>
              </a:rPr>
              <a:t>Bei </a:t>
            </a:r>
            <a:r>
              <a:rPr lang="de-DE" b="1" dirty="0" smtClean="0">
                <a:solidFill>
                  <a:schemeClr val="tx1"/>
                </a:solidFill>
              </a:rPr>
              <a:t>akuter Lebensgefahr Crashrettung vor Notruf</a:t>
            </a:r>
            <a:r>
              <a:rPr lang="de-DE" dirty="0" smtClean="0">
                <a:solidFill>
                  <a:schemeClr val="tx1"/>
                </a:solidFill>
              </a:rPr>
              <a:t>!</a:t>
            </a:r>
            <a:br>
              <a:rPr lang="de-DE" dirty="0" smtClean="0">
                <a:solidFill>
                  <a:schemeClr val="tx1"/>
                </a:solidFill>
              </a:rPr>
            </a:br>
            <a:r>
              <a:rPr lang="de-DE" dirty="0" smtClean="0">
                <a:solidFill>
                  <a:schemeClr val="tx1"/>
                </a:solidFill>
              </a:rPr>
              <a:t>z.B. vorsichtiges Freischneiden wenn Person im Brustbereich eingequetscht</a:t>
            </a:r>
          </a:p>
          <a:p>
            <a:pPr marL="457200" indent="-457200" algn="l">
              <a:buBlip>
                <a:blip r:embed="rId2"/>
              </a:buBlip>
            </a:pPr>
            <a:r>
              <a:rPr lang="de-DE" dirty="0" smtClean="0">
                <a:solidFill>
                  <a:schemeClr val="tx1"/>
                </a:solidFill>
              </a:rPr>
              <a:t>Danach </a:t>
            </a:r>
            <a:r>
              <a:rPr lang="de-DE" dirty="0">
                <a:solidFill>
                  <a:schemeClr val="tx1"/>
                </a:solidFill>
              </a:rPr>
              <a:t>ggf. Vitalfunktion prüfen (Atmung, Puls Bewusstsein</a:t>
            </a:r>
            <a:r>
              <a:rPr lang="de-DE" dirty="0" smtClean="0">
                <a:solidFill>
                  <a:schemeClr val="tx1"/>
                </a:solidFill>
              </a:rPr>
              <a:t>)</a:t>
            </a:r>
          </a:p>
          <a:p>
            <a:pPr marL="457200" indent="-457200" algn="l">
              <a:buBlip>
                <a:blip r:embed="rId2"/>
              </a:buBlip>
            </a:pPr>
            <a:r>
              <a:rPr lang="de-DE" dirty="0">
                <a:solidFill>
                  <a:schemeClr val="tx1"/>
                </a:solidFill>
              </a:rPr>
              <a:t>Wenn Person </a:t>
            </a:r>
            <a:r>
              <a:rPr lang="de-DE" b="1" dirty="0">
                <a:solidFill>
                  <a:schemeClr val="tx1"/>
                </a:solidFill>
              </a:rPr>
              <a:t>ohne Atmung Notruf 112 </a:t>
            </a:r>
            <a:r>
              <a:rPr lang="de-DE" dirty="0">
                <a:solidFill>
                  <a:schemeClr val="tx1"/>
                </a:solidFill>
              </a:rPr>
              <a:t>absetzen und mit Wiederbelebung beginnen </a:t>
            </a:r>
          </a:p>
          <a:p>
            <a:pPr marL="457200" indent="-457200" algn="l">
              <a:buBlip>
                <a:blip r:embed="rId2"/>
              </a:buBlip>
            </a:pPr>
            <a:endParaRPr lang="de-DE" dirty="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spTree>
    <p:extLst>
      <p:ext uri="{BB962C8B-B14F-4D97-AF65-F5344CB8AC3E}">
        <p14:creationId xmlns:p14="http://schemas.microsoft.com/office/powerpoint/2010/main" val="33378353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Erstversorgung</a:t>
            </a:r>
            <a:endParaRPr lang="de-DE" b="1" dirty="0"/>
          </a:p>
        </p:txBody>
      </p:sp>
      <p:sp>
        <p:nvSpPr>
          <p:cNvPr id="3" name="Untertitel 2"/>
          <p:cNvSpPr>
            <a:spLocks noGrp="1"/>
          </p:cNvSpPr>
          <p:nvPr>
            <p:ph type="subTitle" idx="1"/>
          </p:nvPr>
        </p:nvSpPr>
        <p:spPr>
          <a:xfrm>
            <a:off x="3448" y="1484784"/>
            <a:ext cx="9140552" cy="4608512"/>
          </a:xfrm>
        </p:spPr>
        <p:txBody>
          <a:bodyPr>
            <a:normAutofit lnSpcReduction="10000"/>
          </a:bodyPr>
          <a:lstStyle/>
          <a:p>
            <a:pPr marL="457200" indent="-457200" algn="l">
              <a:buBlip>
                <a:blip r:embed="rId2"/>
              </a:buBlip>
            </a:pPr>
            <a:r>
              <a:rPr lang="de-DE" b="1" dirty="0" smtClean="0">
                <a:solidFill>
                  <a:schemeClr val="tx1"/>
                </a:solidFill>
              </a:rPr>
              <a:t>Wenn</a:t>
            </a:r>
            <a:r>
              <a:rPr lang="de-DE" dirty="0" smtClean="0">
                <a:solidFill>
                  <a:schemeClr val="tx1"/>
                </a:solidFill>
              </a:rPr>
              <a:t> Person ansprechbar und bei Bewusstsein</a:t>
            </a:r>
            <a:br>
              <a:rPr lang="de-DE" dirty="0" smtClean="0">
                <a:solidFill>
                  <a:schemeClr val="tx1"/>
                </a:solidFill>
              </a:rPr>
            </a:br>
            <a:r>
              <a:rPr lang="de-DE" dirty="0" smtClean="0">
                <a:solidFill>
                  <a:schemeClr val="tx1"/>
                </a:solidFill>
              </a:rPr>
              <a:t>und </a:t>
            </a:r>
            <a:r>
              <a:rPr lang="de-DE" b="1" dirty="0" smtClean="0">
                <a:solidFill>
                  <a:schemeClr val="tx1"/>
                </a:solidFill>
              </a:rPr>
              <a:t>z.B. „nur“ Beine eingeklemmt</a:t>
            </a:r>
            <a:r>
              <a:rPr lang="de-DE" dirty="0" smtClean="0">
                <a:solidFill>
                  <a:schemeClr val="tx1"/>
                </a:solidFill>
              </a:rPr>
              <a:t>, </a:t>
            </a:r>
            <a:r>
              <a:rPr lang="de-DE" b="1" dirty="0" smtClean="0">
                <a:solidFill>
                  <a:schemeClr val="tx1"/>
                </a:solidFill>
              </a:rPr>
              <a:t>Taubheitsgefühl in Beinen</a:t>
            </a:r>
            <a:r>
              <a:rPr lang="de-DE" dirty="0" smtClean="0">
                <a:solidFill>
                  <a:schemeClr val="tx1"/>
                </a:solidFill>
              </a:rPr>
              <a:t>, </a:t>
            </a:r>
            <a:r>
              <a:rPr lang="de-DE" b="1" dirty="0" smtClean="0">
                <a:solidFill>
                  <a:schemeClr val="tx1"/>
                </a:solidFill>
              </a:rPr>
              <a:t>Rückenschmerzen oder ähnliche Beschwerden</a:t>
            </a:r>
            <a:br>
              <a:rPr lang="de-DE" b="1" dirty="0" smtClean="0">
                <a:solidFill>
                  <a:schemeClr val="tx1"/>
                </a:solidFill>
              </a:rPr>
            </a:br>
            <a:r>
              <a:rPr lang="de-DE" dirty="0" smtClean="0">
                <a:solidFill>
                  <a:schemeClr val="tx1"/>
                </a:solidFill>
              </a:rPr>
              <a:t> ist die Person </a:t>
            </a:r>
            <a:r>
              <a:rPr lang="de-DE" b="1" dirty="0" smtClean="0">
                <a:solidFill>
                  <a:schemeClr val="tx1"/>
                </a:solidFill>
              </a:rPr>
              <a:t>möglichst nicht zu bewegen „Schonrettung hat Vorrang“</a:t>
            </a:r>
            <a:r>
              <a:rPr lang="de-DE" dirty="0" smtClean="0">
                <a:solidFill>
                  <a:schemeClr val="tx1"/>
                </a:solidFill>
              </a:rPr>
              <a:t>, stabile Seitenlage erst wenn Person das Bewusstsein verlieren sollte! </a:t>
            </a:r>
          </a:p>
          <a:p>
            <a:pPr marL="457200" indent="-457200" algn="l">
              <a:buBlip>
                <a:blip r:embed="rId2"/>
              </a:buBlip>
            </a:pPr>
            <a:r>
              <a:rPr lang="de-DE" dirty="0" smtClean="0">
                <a:solidFill>
                  <a:schemeClr val="tx1"/>
                </a:solidFill>
              </a:rPr>
              <a:t>Entscheidung obliegt </a:t>
            </a:r>
            <a:r>
              <a:rPr lang="de-DE" smtClean="0">
                <a:solidFill>
                  <a:schemeClr val="tx1"/>
                </a:solidFill>
              </a:rPr>
              <a:t>der Einsatzleitung</a:t>
            </a:r>
            <a:endParaRPr lang="de-DE" dirty="0" smtClean="0">
              <a:solidFill>
                <a:schemeClr val="tx1"/>
              </a:solidFill>
            </a:endParaRPr>
          </a:p>
          <a:p>
            <a:pPr algn="l"/>
            <a:r>
              <a:rPr lang="de-DE" dirty="0" smtClean="0">
                <a:solidFill>
                  <a:schemeClr val="tx1"/>
                </a:solidFill>
              </a:rPr>
              <a:t> </a:t>
            </a: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spTree>
    <p:extLst>
      <p:ext uri="{BB962C8B-B14F-4D97-AF65-F5344CB8AC3E}">
        <p14:creationId xmlns:p14="http://schemas.microsoft.com/office/powerpoint/2010/main" val="22620039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Unterstützung Rettungskräfte</a:t>
            </a:r>
            <a:endParaRPr lang="de-DE" b="1" dirty="0"/>
          </a:p>
        </p:txBody>
      </p:sp>
      <p:sp>
        <p:nvSpPr>
          <p:cNvPr id="3" name="Untertitel 2"/>
          <p:cNvSpPr>
            <a:spLocks noGrp="1"/>
          </p:cNvSpPr>
          <p:nvPr>
            <p:ph type="subTitle" idx="1"/>
          </p:nvPr>
        </p:nvSpPr>
        <p:spPr>
          <a:xfrm>
            <a:off x="3448" y="1484784"/>
            <a:ext cx="9140552" cy="4608512"/>
          </a:xfrm>
        </p:spPr>
        <p:txBody>
          <a:bodyPr>
            <a:normAutofit fontScale="92500" lnSpcReduction="10000"/>
          </a:bodyPr>
          <a:lstStyle/>
          <a:p>
            <a:pPr marL="457200" indent="-457200" algn="l">
              <a:buBlip>
                <a:blip r:embed="rId2"/>
              </a:buBlip>
            </a:pPr>
            <a:r>
              <a:rPr lang="de-DE" dirty="0" smtClean="0">
                <a:solidFill>
                  <a:schemeClr val="tx1"/>
                </a:solidFill>
              </a:rPr>
              <a:t>Ortskundige als Lotsen benachrichtigen </a:t>
            </a:r>
          </a:p>
          <a:p>
            <a:pPr marL="457200" indent="-457200" algn="l">
              <a:buBlip>
                <a:blip r:embed="rId2"/>
              </a:buBlip>
            </a:pPr>
            <a:r>
              <a:rPr lang="de-DE" dirty="0" smtClean="0">
                <a:solidFill>
                  <a:schemeClr val="tx1"/>
                </a:solidFill>
              </a:rPr>
              <a:t>Wenn genügend vorhanden bleiben alle an ihrer Position, Kreuzung, Abzweigung </a:t>
            </a:r>
            <a:r>
              <a:rPr lang="de-DE" dirty="0" smtClean="0">
                <a:solidFill>
                  <a:schemeClr val="tx1"/>
                </a:solidFill>
              </a:rPr>
              <a:t>etc., </a:t>
            </a:r>
            <a:r>
              <a:rPr lang="de-DE" dirty="0" smtClean="0">
                <a:solidFill>
                  <a:schemeClr val="tx1"/>
                </a:solidFill>
              </a:rPr>
              <a:t>bis alle Einsatzkräfte vor Ort sind. (RTW, Notarzt ggf. Hubschrauber oder sonstige Feuerwehren treffen nicht zeitgleich ein!</a:t>
            </a:r>
          </a:p>
          <a:p>
            <a:pPr marL="457200" indent="-457200" algn="l">
              <a:buBlip>
                <a:blip r:embed="rId2"/>
              </a:buBlip>
            </a:pPr>
            <a:r>
              <a:rPr lang="de-DE" dirty="0" smtClean="0">
                <a:solidFill>
                  <a:schemeClr val="tx1"/>
                </a:solidFill>
              </a:rPr>
              <a:t>Hinweise geben auf ggf. noch bestehende Gefahren z.B. hängende Bäume, Äste, Spannungen etc. </a:t>
            </a:r>
          </a:p>
          <a:p>
            <a:pPr marL="457200" indent="-457200" algn="l">
              <a:buBlip>
                <a:blip r:embed="rId2"/>
              </a:buBlip>
            </a:pPr>
            <a:r>
              <a:rPr lang="de-DE" dirty="0" smtClean="0">
                <a:solidFill>
                  <a:schemeClr val="tx1"/>
                </a:solidFill>
              </a:rPr>
              <a:t>Bergungsweg ggf. Freimachen, </a:t>
            </a:r>
            <a:r>
              <a:rPr lang="de-DE" dirty="0" err="1" smtClean="0">
                <a:solidFill>
                  <a:schemeClr val="tx1"/>
                </a:solidFill>
              </a:rPr>
              <a:t>umparken</a:t>
            </a:r>
            <a:r>
              <a:rPr lang="de-DE" dirty="0" smtClean="0">
                <a:solidFill>
                  <a:schemeClr val="tx1"/>
                </a:solidFill>
              </a:rPr>
              <a:t>, </a:t>
            </a:r>
            <a:r>
              <a:rPr lang="de-DE" dirty="0" smtClean="0">
                <a:solidFill>
                  <a:schemeClr val="tx1"/>
                </a:solidFill>
              </a:rPr>
              <a:t>freischneiden </a:t>
            </a:r>
            <a:r>
              <a:rPr lang="de-DE" dirty="0" smtClean="0">
                <a:solidFill>
                  <a:schemeClr val="tx1"/>
                </a:solidFill>
              </a:rPr>
              <a:t>etc. </a:t>
            </a:r>
          </a:p>
          <a:p>
            <a:pPr marL="457200" indent="-457200" algn="l">
              <a:buBlip>
                <a:blip r:embed="rId2"/>
              </a:buBlip>
            </a:pPr>
            <a:endParaRPr lang="de-DE" dirty="0" smtClean="0">
              <a:solidFill>
                <a:schemeClr val="tx1"/>
              </a:solidFill>
            </a:endParaRPr>
          </a:p>
          <a:p>
            <a:pPr marL="457200" indent="-457200" algn="l">
              <a:buBlip>
                <a:blip r:embed="rId2"/>
              </a:buBlip>
            </a:pPr>
            <a:endParaRPr lang="de-DE" b="1"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spTree>
    <p:extLst>
      <p:ext uri="{BB962C8B-B14F-4D97-AF65-F5344CB8AC3E}">
        <p14:creationId xmlns:p14="http://schemas.microsoft.com/office/powerpoint/2010/main" val="1543892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Danksagung /Quellenangabe</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a:solidFill>
                  <a:schemeClr val="tx1"/>
                </a:solidFill>
                <a:hlinkClick r:id="rId3"/>
              </a:rPr>
              <a:t>http://</a:t>
            </a:r>
            <a:r>
              <a:rPr lang="de-DE" dirty="0" smtClean="0">
                <a:solidFill>
                  <a:schemeClr val="tx1"/>
                </a:solidFill>
                <a:hlinkClick r:id="rId3"/>
              </a:rPr>
              <a:t>www.rettungskette-forst.de</a:t>
            </a:r>
            <a:endParaRPr lang="de-DE" dirty="0" smtClean="0">
              <a:solidFill>
                <a:schemeClr val="tx1"/>
              </a:solidFill>
            </a:endParaRPr>
          </a:p>
          <a:p>
            <a:pPr marL="457200" indent="-457200" algn="l">
              <a:buBlip>
                <a:blip r:embed="rId2"/>
              </a:buBlip>
            </a:pPr>
            <a:r>
              <a:rPr lang="de-DE" dirty="0" smtClean="0">
                <a:solidFill>
                  <a:schemeClr val="tx1"/>
                </a:solidFill>
              </a:rPr>
              <a:t>Kartenausschnitte </a:t>
            </a:r>
            <a:r>
              <a:rPr lang="de-DE" dirty="0" err="1" smtClean="0">
                <a:solidFill>
                  <a:schemeClr val="tx1"/>
                </a:solidFill>
              </a:rPr>
              <a:t>Googlemaps</a:t>
            </a:r>
            <a:endParaRPr lang="de-DE" dirty="0" smtClean="0">
              <a:solidFill>
                <a:schemeClr val="tx1"/>
              </a:solidFill>
            </a:endParaRPr>
          </a:p>
          <a:p>
            <a:pPr marL="457200" indent="-457200" algn="l">
              <a:buBlip>
                <a:blip r:embed="rId2"/>
              </a:buBlip>
            </a:pPr>
            <a:r>
              <a:rPr lang="de-DE" dirty="0">
                <a:solidFill>
                  <a:schemeClr val="tx1"/>
                </a:solidFill>
                <a:hlinkClick r:id="rId4"/>
              </a:rPr>
              <a:t>http://</a:t>
            </a:r>
            <a:r>
              <a:rPr lang="de-DE" dirty="0" smtClean="0">
                <a:solidFill>
                  <a:schemeClr val="tx1"/>
                </a:solidFill>
                <a:hlinkClick r:id="rId4"/>
              </a:rPr>
              <a:t>forstcast.waldradio.de/rettungskette/2300</a:t>
            </a:r>
            <a:endParaRPr lang="de-DE" dirty="0" smtClean="0">
              <a:solidFill>
                <a:schemeClr val="tx1"/>
              </a:solidFill>
            </a:endParaRPr>
          </a:p>
          <a:p>
            <a:pPr marL="457200" indent="-457200" algn="l">
              <a:buBlip>
                <a:blip r:embed="rId2"/>
              </a:buBlip>
            </a:pPr>
            <a:r>
              <a:rPr lang="de-DE" dirty="0" smtClean="0">
                <a:solidFill>
                  <a:schemeClr val="tx1"/>
                </a:solidFill>
              </a:rPr>
              <a:t>Auszug aus der </a:t>
            </a:r>
            <a:r>
              <a:rPr lang="de-DE" dirty="0" smtClean="0">
                <a:solidFill>
                  <a:schemeClr val="tx1"/>
                </a:solidFill>
                <a:hlinkClick r:id="rId5"/>
              </a:rPr>
              <a:t>Buchloer Zeitung</a:t>
            </a:r>
            <a:r>
              <a:rPr lang="de-DE" dirty="0" smtClean="0">
                <a:solidFill>
                  <a:schemeClr val="tx1"/>
                </a:solidFill>
              </a:rPr>
              <a:t> den wir mit freundlicher Genehmigung der Allgäuer Zeitung verwenden dürfen.</a:t>
            </a:r>
          </a:p>
          <a:p>
            <a:pPr marL="457200" indent="-457200" algn="l">
              <a:buBlip>
                <a:blip r:embed="rId2"/>
              </a:buBlip>
            </a:pPr>
            <a:r>
              <a:rPr lang="de-DE" sz="1500" b="1" dirty="0" smtClean="0">
                <a:solidFill>
                  <a:schemeClr val="tx1"/>
                </a:solidFill>
              </a:rPr>
              <a:t>Abschließender Hinweis: </a:t>
            </a:r>
            <a:r>
              <a:rPr lang="de-DE" sz="1500" dirty="0" smtClean="0">
                <a:solidFill>
                  <a:schemeClr val="tx1"/>
                </a:solidFill>
              </a:rPr>
              <a:t>Dies Ausarbeitung wurde von freiwilligen Helfern zu nicht kommerziellen Zwecken mit größter Sorgfalt erstellt und dient zur Schulung von freiwilligen Ersthelfern. Diese PowerPoint Unterlage steht unentgeltlich zur weiteren eigenverantwortlichen Nutzung zur Verfügung. Der Autor übernimmt keine Gewähr für Richtigkeit und Aktualität dieser Unterlage.  Vor etwaigen Urheberrechtsklagen appelliere ich an den logischen Menschenverstand. </a:t>
            </a:r>
            <a:r>
              <a:rPr lang="de-DE" sz="1500" dirty="0" smtClean="0">
                <a:solidFill>
                  <a:schemeClr val="tx1"/>
                </a:solidFill>
                <a:sym typeface="Wingdings" panose="05000000000000000000" pitchFamily="2" charset="2"/>
              </a:rPr>
              <a:t> unsere Freizeit für die allgemeine Sicherheit! </a:t>
            </a:r>
            <a:r>
              <a:rPr lang="de-DE" sz="1500" dirty="0">
                <a:solidFill>
                  <a:schemeClr val="tx1"/>
                </a:solidFill>
                <a:sym typeface="Wingdings" panose="05000000000000000000" pitchFamily="2" charset="2"/>
              </a:rPr>
              <a:t>#</a:t>
            </a:r>
            <a:r>
              <a:rPr lang="de-DE" sz="1500" dirty="0" smtClean="0">
                <a:solidFill>
                  <a:schemeClr val="tx1"/>
                </a:solidFill>
                <a:sym typeface="Wingdings" panose="05000000000000000000" pitchFamily="2" charset="2"/>
              </a:rPr>
              <a:t>DANKE!</a:t>
            </a:r>
            <a:endParaRPr lang="de-DE" sz="1500"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b="1"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spTree>
    <p:extLst>
      <p:ext uri="{BB962C8B-B14F-4D97-AF65-F5344CB8AC3E}">
        <p14:creationId xmlns:p14="http://schemas.microsoft.com/office/powerpoint/2010/main" val="23906247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normAutofit/>
          </a:bodyPr>
          <a:lstStyle/>
          <a:p>
            <a:pPr algn="l"/>
            <a:r>
              <a:rPr lang="de-DE" sz="4000" b="1" dirty="0" smtClean="0">
                <a:solidFill>
                  <a:srgbClr val="002060"/>
                </a:solidFill>
                <a:hlinkClick r:id="rId2"/>
              </a:rPr>
              <a:t>Allgemeine Information</a:t>
            </a:r>
            <a:endParaRPr lang="de-DE" sz="4000" b="1" dirty="0">
              <a:solidFill>
                <a:srgbClr val="002060"/>
              </a:solidFill>
            </a:endParaRPr>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3"/>
              </a:buBlip>
            </a:pPr>
            <a:r>
              <a:rPr lang="de-DE" dirty="0">
                <a:solidFill>
                  <a:schemeClr val="tx1"/>
                </a:solidFill>
              </a:rPr>
              <a:t>Da sich Waldunfälle i. d. R. in wenig erschlossenen Gebieten ereignen und solche Orte in einer Notfallsituation verbal oft schwer zu beschreiben sind, finden Rettungskräfte den Unfallort häufig nicht selbständig. In vielen Fällen ist es notwendig, die Rettungskräfte durch Dritte zum Unfallort zu führen. z.B. Ortsfeuerwehr</a:t>
            </a:r>
          </a:p>
          <a:p>
            <a:pPr marL="457200" indent="-457200" algn="l">
              <a:buBlip>
                <a:blip r:embed="rId3"/>
              </a:buBlip>
            </a:pPr>
            <a:r>
              <a:rPr lang="de-DE" dirty="0">
                <a:solidFill>
                  <a:schemeClr val="tx1"/>
                </a:solidFill>
              </a:rPr>
              <a:t>Seit Juni 2013 sind durch die bay. Forstverwaltung bayernweit Rettungstreffpunkte erfasst</a:t>
            </a:r>
          </a:p>
          <a:p>
            <a:pPr algn="l"/>
            <a:endParaRPr lang="de-DE" dirty="0" smtClean="0">
              <a:solidFill>
                <a:schemeClr val="tx1"/>
              </a:solidFill>
            </a:endParaRPr>
          </a:p>
        </p:txBody>
      </p:sp>
    </p:spTree>
    <p:extLst>
      <p:ext uri="{BB962C8B-B14F-4D97-AF65-F5344CB8AC3E}">
        <p14:creationId xmlns:p14="http://schemas.microsoft.com/office/powerpoint/2010/main" val="15908240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761" t="23214" r="3506" b="8730"/>
          <a:stretch/>
        </p:blipFill>
        <p:spPr bwMode="auto">
          <a:xfrm>
            <a:off x="251520" y="1124741"/>
            <a:ext cx="8512759" cy="467622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0" y="0"/>
            <a:ext cx="9144000" cy="1470025"/>
          </a:xfrm>
        </p:spPr>
        <p:txBody>
          <a:bodyPr/>
          <a:lstStyle/>
          <a:p>
            <a:pPr algn="l"/>
            <a:r>
              <a:rPr lang="de-DE" b="1" dirty="0" smtClean="0"/>
              <a:t>Rettungstreffpunkte in der Nähe </a:t>
            </a:r>
            <a:endParaRPr lang="de-DE" b="1" dirty="0"/>
          </a:p>
        </p:txBody>
      </p:sp>
    </p:spTree>
    <p:extLst>
      <p:ext uri="{BB962C8B-B14F-4D97-AF65-F5344CB8AC3E}">
        <p14:creationId xmlns:p14="http://schemas.microsoft.com/office/powerpoint/2010/main" val="36015691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r>
              <a:rPr lang="de-DE" b="1" dirty="0" smtClean="0"/>
              <a:t>Rettungstreffpunkt OAL-2210</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smtClean="0">
                <a:solidFill>
                  <a:schemeClr val="tx1"/>
                </a:solidFill>
              </a:rPr>
              <a:t>In Hausen bei Josef </a:t>
            </a:r>
            <a:r>
              <a:rPr lang="de-DE" dirty="0" err="1" smtClean="0">
                <a:solidFill>
                  <a:schemeClr val="tx1"/>
                </a:solidFill>
              </a:rPr>
              <a:t>Rampp</a:t>
            </a:r>
            <a:r>
              <a:rPr lang="de-DE" dirty="0" smtClean="0">
                <a:solidFill>
                  <a:schemeClr val="tx1"/>
                </a:solidFill>
              </a:rPr>
              <a:t> </a:t>
            </a:r>
            <a:r>
              <a:rPr lang="de-DE" dirty="0" err="1" smtClean="0">
                <a:solidFill>
                  <a:schemeClr val="tx1"/>
                </a:solidFill>
              </a:rPr>
              <a:t>Eschleweg</a:t>
            </a:r>
            <a:r>
              <a:rPr lang="de-DE" dirty="0" smtClean="0">
                <a:solidFill>
                  <a:schemeClr val="tx1"/>
                </a:solidFill>
              </a:rPr>
              <a:t> </a:t>
            </a:r>
            <a:br>
              <a:rPr lang="de-DE" dirty="0" smtClean="0">
                <a:solidFill>
                  <a:schemeClr val="tx1"/>
                </a:solidFill>
              </a:rPr>
            </a:br>
            <a:r>
              <a:rPr lang="de-DE" dirty="0" smtClean="0">
                <a:solidFill>
                  <a:schemeClr val="tx1"/>
                </a:solidFill>
              </a:rPr>
              <a:t>Ecke St.-Andreas-Str.  </a:t>
            </a:r>
          </a:p>
          <a:p>
            <a:pPr marL="457200" indent="-457200" algn="l">
              <a:buBlip>
                <a:blip r:embed="rId2"/>
              </a:buBlip>
            </a:pPr>
            <a:r>
              <a:rPr lang="de-DE" dirty="0">
                <a:solidFill>
                  <a:schemeClr val="tx1"/>
                </a:solidFill>
              </a:rPr>
              <a:t>WGS84_Länge 10,761</a:t>
            </a:r>
          </a:p>
          <a:p>
            <a:pPr marL="457200" indent="-457200" algn="l">
              <a:buBlip>
                <a:blip r:embed="rId2"/>
              </a:buBlip>
            </a:pPr>
            <a:r>
              <a:rPr lang="de-DE" dirty="0">
                <a:solidFill>
                  <a:schemeClr val="tx1"/>
                </a:solidFill>
              </a:rPr>
              <a:t>WGS84_Breite 48,011</a:t>
            </a:r>
          </a:p>
          <a:p>
            <a:pPr marL="457200" indent="-457200" algn="l">
              <a:buBlip>
                <a:blip r:embed="rId2"/>
              </a:buBlip>
            </a:pPr>
            <a:endParaRPr lang="de-DE" dirty="0"/>
          </a:p>
          <a:p>
            <a:pPr marL="457200" indent="-457200" algn="l">
              <a:buBlip>
                <a:blip r:embed="rId2"/>
              </a:buBlip>
            </a:pPr>
            <a:endParaRPr lang="de-DE" dirty="0"/>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pic>
        <p:nvPicPr>
          <p:cNvPr id="102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38820" t="23413" r="14440" b="12500"/>
          <a:stretch/>
        </p:blipFill>
        <p:spPr bwMode="auto">
          <a:xfrm>
            <a:off x="4499992" y="2492896"/>
            <a:ext cx="4322109" cy="33318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824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r>
              <a:rPr lang="de-DE" b="1" dirty="0" smtClean="0"/>
              <a:t>Rettungstreffpunkt OAL-2170</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smtClean="0">
                <a:solidFill>
                  <a:schemeClr val="tx1"/>
                </a:solidFill>
              </a:rPr>
              <a:t>Straße von Hausen nach Buchloe </a:t>
            </a:r>
            <a:br>
              <a:rPr lang="de-DE" dirty="0" smtClean="0">
                <a:solidFill>
                  <a:schemeClr val="tx1"/>
                </a:solidFill>
              </a:rPr>
            </a:br>
            <a:r>
              <a:rPr lang="de-DE" dirty="0" smtClean="0">
                <a:solidFill>
                  <a:schemeClr val="tx1"/>
                </a:solidFill>
              </a:rPr>
              <a:t>      am Parkplatz links Richtung </a:t>
            </a:r>
            <a:r>
              <a:rPr lang="de-DE" dirty="0" err="1" smtClean="0">
                <a:solidFill>
                  <a:schemeClr val="tx1"/>
                </a:solidFill>
              </a:rPr>
              <a:t>Lus</a:t>
            </a:r>
            <a:r>
              <a:rPr lang="de-DE" dirty="0" smtClean="0">
                <a:solidFill>
                  <a:schemeClr val="tx1"/>
                </a:solidFill>
              </a:rPr>
              <a:t> </a:t>
            </a:r>
          </a:p>
          <a:p>
            <a:pPr marL="457200" indent="-457200" algn="l">
              <a:buBlip>
                <a:blip r:embed="rId2"/>
              </a:buBlip>
            </a:pPr>
            <a:r>
              <a:rPr lang="de-DE" dirty="0">
                <a:solidFill>
                  <a:schemeClr val="tx1"/>
                </a:solidFill>
              </a:rPr>
              <a:t>WGS84_Länge 10,74905</a:t>
            </a:r>
          </a:p>
          <a:p>
            <a:pPr marL="457200" indent="-457200" algn="l">
              <a:buBlip>
                <a:blip r:embed="rId2"/>
              </a:buBlip>
            </a:pPr>
            <a:r>
              <a:rPr lang="de-DE" dirty="0">
                <a:solidFill>
                  <a:schemeClr val="tx1"/>
                </a:solidFill>
              </a:rPr>
              <a:t>WGS84_Breite 48,02000</a:t>
            </a:r>
          </a:p>
          <a:p>
            <a:pPr marL="457200" indent="-457200" algn="l">
              <a:buBlip>
                <a:blip r:embed="rId2"/>
              </a:buBlip>
            </a:pPr>
            <a:endParaRPr lang="de-DE" dirty="0">
              <a:solidFill>
                <a:schemeClr val="tx1"/>
              </a:solidFill>
            </a:endParaRPr>
          </a:p>
          <a:p>
            <a:pPr marL="457200" indent="-457200" algn="l">
              <a:buBlip>
                <a:blip r:embed="rId2"/>
              </a:buBlip>
            </a:pPr>
            <a:endParaRPr lang="de-DE" dirty="0"/>
          </a:p>
          <a:p>
            <a:pPr marL="457200" indent="-457200" algn="l">
              <a:buBlip>
                <a:blip r:embed="rId2"/>
              </a:buBlip>
            </a:pPr>
            <a:endParaRPr lang="de-DE" dirty="0"/>
          </a:p>
          <a:p>
            <a:pPr marL="457200" indent="-457200" algn="l">
              <a:buBlip>
                <a:blip r:embed="rId2"/>
              </a:buBlip>
            </a:pPr>
            <a:endParaRPr lang="de-DE" dirty="0" smtClean="0">
              <a:solidFill>
                <a:schemeClr val="tx1"/>
              </a:solidFill>
            </a:endParaRPr>
          </a:p>
          <a:p>
            <a:pPr marL="457200" indent="-457200" algn="l">
              <a:buBlip>
                <a:blip r:embed="rId2"/>
              </a:buBlip>
            </a:pPr>
            <a:endParaRPr lang="de-DE" dirty="0" smtClean="0">
              <a:solidFill>
                <a:schemeClr val="tx1"/>
              </a:solidFill>
            </a:endParaRPr>
          </a:p>
        </p:txBody>
      </p:sp>
      <p:pic>
        <p:nvPicPr>
          <p:cNvPr id="2049"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24876" t="24206" r="13435" b="10796"/>
          <a:stretch/>
        </p:blipFill>
        <p:spPr bwMode="auto">
          <a:xfrm>
            <a:off x="4847911" y="3298349"/>
            <a:ext cx="4013200" cy="237737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Verkehrszeichen - StVO Parkplatz"/>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3336" y="3778168"/>
            <a:ext cx="82880" cy="8288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05" y="2065397"/>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2163313">
            <a:off x="8099890" y="5184277"/>
            <a:ext cx="711632" cy="400110"/>
          </a:xfrm>
          <a:prstGeom prst="rect">
            <a:avLst/>
          </a:prstGeom>
          <a:noFill/>
        </p:spPr>
        <p:txBody>
          <a:bodyPr wrap="square" rtlCol="0">
            <a:spAutoFit/>
          </a:bodyPr>
          <a:lstStyle/>
          <a:p>
            <a:pPr algn="ctr"/>
            <a:r>
              <a:rPr lang="de-DE" sz="1000" dirty="0" smtClean="0"/>
              <a:t>Richtung Hausen</a:t>
            </a:r>
            <a:endParaRPr lang="de-DE" sz="1000" dirty="0"/>
          </a:p>
        </p:txBody>
      </p:sp>
      <p:sp>
        <p:nvSpPr>
          <p:cNvPr id="11" name="Textfeld 10"/>
          <p:cNvSpPr txBox="1"/>
          <p:nvPr/>
        </p:nvSpPr>
        <p:spPr>
          <a:xfrm rot="2163313">
            <a:off x="5634986" y="3098294"/>
            <a:ext cx="711632" cy="400110"/>
          </a:xfrm>
          <a:prstGeom prst="rect">
            <a:avLst/>
          </a:prstGeom>
          <a:noFill/>
        </p:spPr>
        <p:txBody>
          <a:bodyPr wrap="square" rtlCol="0">
            <a:spAutoFit/>
          </a:bodyPr>
          <a:lstStyle/>
          <a:p>
            <a:pPr algn="ctr"/>
            <a:r>
              <a:rPr lang="de-DE" sz="1000" dirty="0" smtClean="0"/>
              <a:t>Richtung Buchloe </a:t>
            </a:r>
            <a:endParaRPr lang="de-DE" sz="1000" dirty="0"/>
          </a:p>
        </p:txBody>
      </p:sp>
    </p:spTree>
    <p:extLst>
      <p:ext uri="{BB962C8B-B14F-4D97-AF65-F5344CB8AC3E}">
        <p14:creationId xmlns:p14="http://schemas.microsoft.com/office/powerpoint/2010/main" val="3601569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3873" t="24008" r="16001" b="12699"/>
          <a:stretch/>
        </p:blipFill>
        <p:spPr bwMode="auto">
          <a:xfrm>
            <a:off x="4067944" y="2616573"/>
            <a:ext cx="4934078" cy="29201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el 1"/>
          <p:cNvSpPr>
            <a:spLocks noGrp="1"/>
          </p:cNvSpPr>
          <p:nvPr>
            <p:ph type="ctrTitle"/>
          </p:nvPr>
        </p:nvSpPr>
        <p:spPr>
          <a:xfrm>
            <a:off x="0" y="0"/>
            <a:ext cx="9144000" cy="1470025"/>
          </a:xfrm>
        </p:spPr>
        <p:txBody>
          <a:bodyPr/>
          <a:lstStyle/>
          <a:p>
            <a:r>
              <a:rPr lang="de-DE" b="1" dirty="0" smtClean="0"/>
              <a:t>Rettungstreffpunkt OAL-2171</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3"/>
              </a:buBlip>
            </a:pPr>
            <a:r>
              <a:rPr lang="de-DE" dirty="0">
                <a:solidFill>
                  <a:schemeClr val="tx1"/>
                </a:solidFill>
              </a:rPr>
              <a:t>Beginn </a:t>
            </a:r>
            <a:r>
              <a:rPr lang="de-DE" dirty="0" err="1">
                <a:solidFill>
                  <a:schemeClr val="tx1"/>
                </a:solidFill>
              </a:rPr>
              <a:t>Maierholz</a:t>
            </a:r>
            <a:r>
              <a:rPr lang="de-DE" dirty="0">
                <a:solidFill>
                  <a:schemeClr val="tx1"/>
                </a:solidFill>
              </a:rPr>
              <a:t> von Lindenberg kommend </a:t>
            </a:r>
            <a:br>
              <a:rPr lang="de-DE" dirty="0">
                <a:solidFill>
                  <a:schemeClr val="tx1"/>
                </a:solidFill>
              </a:rPr>
            </a:br>
            <a:r>
              <a:rPr lang="de-DE" dirty="0" smtClean="0">
                <a:solidFill>
                  <a:schemeClr val="tx1"/>
                </a:solidFill>
              </a:rPr>
              <a:t>      am Parkplatz am Waldrand </a:t>
            </a:r>
          </a:p>
          <a:p>
            <a:pPr marL="457200" indent="-457200" algn="l">
              <a:buBlip>
                <a:blip r:embed="rId3"/>
              </a:buBlip>
            </a:pPr>
            <a:r>
              <a:rPr lang="de-DE" dirty="0" smtClean="0">
                <a:solidFill>
                  <a:schemeClr val="tx1"/>
                </a:solidFill>
              </a:rPr>
              <a:t>WGS84_Länge </a:t>
            </a:r>
            <a:r>
              <a:rPr lang="de-DE" dirty="0" smtClean="0"/>
              <a:t>10,737</a:t>
            </a:r>
          </a:p>
          <a:p>
            <a:pPr marL="457200" indent="-457200" algn="l">
              <a:buBlip>
                <a:blip r:embed="rId3"/>
              </a:buBlip>
            </a:pPr>
            <a:r>
              <a:rPr lang="de-DE" dirty="0" smtClean="0">
                <a:solidFill>
                  <a:schemeClr val="tx1"/>
                </a:solidFill>
              </a:rPr>
              <a:t>WGS84_Breite 48,0190</a:t>
            </a:r>
          </a:p>
          <a:p>
            <a:pPr marL="457200" indent="-457200" algn="l">
              <a:buBlip>
                <a:blip r:embed="rId3"/>
              </a:buBlip>
            </a:pPr>
            <a:endParaRPr lang="de-DE" dirty="0">
              <a:solidFill>
                <a:schemeClr val="tx1"/>
              </a:solidFill>
            </a:endParaRPr>
          </a:p>
          <a:p>
            <a:pPr marL="457200" indent="-457200" algn="l">
              <a:buBlip>
                <a:blip r:embed="rId3"/>
              </a:buBlip>
            </a:pPr>
            <a:endParaRPr lang="de-DE" dirty="0">
              <a:solidFill>
                <a:schemeClr val="tx1"/>
              </a:solidFill>
            </a:endParaRPr>
          </a:p>
          <a:p>
            <a:pPr marL="457200" indent="-457200" algn="l">
              <a:buBlip>
                <a:blip r:embed="rId3"/>
              </a:buBlip>
            </a:pPr>
            <a:endParaRPr lang="de-DE" dirty="0"/>
          </a:p>
          <a:p>
            <a:pPr marL="457200" indent="-457200" algn="l">
              <a:buBlip>
                <a:blip r:embed="rId3"/>
              </a:buBlip>
            </a:pPr>
            <a:endParaRPr lang="de-DE" dirty="0"/>
          </a:p>
          <a:p>
            <a:pPr marL="457200" indent="-457200" algn="l">
              <a:buBlip>
                <a:blip r:embed="rId3"/>
              </a:buBlip>
            </a:pPr>
            <a:endParaRPr lang="de-DE" dirty="0" smtClean="0">
              <a:solidFill>
                <a:schemeClr val="tx1"/>
              </a:solidFill>
            </a:endParaRPr>
          </a:p>
          <a:p>
            <a:pPr marL="457200" indent="-457200" algn="l">
              <a:buBlip>
                <a:blip r:embed="rId3"/>
              </a:buBlip>
            </a:pPr>
            <a:endParaRPr lang="de-DE" dirty="0" smtClean="0">
              <a:solidFill>
                <a:schemeClr val="tx1"/>
              </a:solidFill>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705" y="2065397"/>
            <a:ext cx="360040" cy="360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feld 5"/>
          <p:cNvSpPr txBox="1"/>
          <p:nvPr/>
        </p:nvSpPr>
        <p:spPr>
          <a:xfrm rot="21004685">
            <a:off x="4453456" y="5306629"/>
            <a:ext cx="1203315" cy="400110"/>
          </a:xfrm>
          <a:prstGeom prst="rect">
            <a:avLst/>
          </a:prstGeom>
          <a:noFill/>
        </p:spPr>
        <p:txBody>
          <a:bodyPr wrap="square" rtlCol="0">
            <a:spAutoFit/>
          </a:bodyPr>
          <a:lstStyle/>
          <a:p>
            <a:pPr algn="ctr"/>
            <a:r>
              <a:rPr lang="de-DE" sz="1000" dirty="0" smtClean="0"/>
              <a:t>Richtung  Lindenberg </a:t>
            </a:r>
            <a:endParaRPr lang="de-DE" sz="1000" dirty="0"/>
          </a:p>
        </p:txBody>
      </p:sp>
      <p:sp>
        <p:nvSpPr>
          <p:cNvPr id="10" name="Textfeld 9"/>
          <p:cNvSpPr txBox="1"/>
          <p:nvPr/>
        </p:nvSpPr>
        <p:spPr>
          <a:xfrm rot="21004685">
            <a:off x="6560078" y="3761212"/>
            <a:ext cx="824883" cy="246221"/>
          </a:xfrm>
          <a:prstGeom prst="rect">
            <a:avLst/>
          </a:prstGeom>
          <a:noFill/>
        </p:spPr>
        <p:txBody>
          <a:bodyPr wrap="square" rtlCol="0">
            <a:spAutoFit/>
          </a:bodyPr>
          <a:lstStyle/>
          <a:p>
            <a:pPr algn="ctr"/>
            <a:r>
              <a:rPr lang="de-DE" sz="1000" dirty="0" err="1" smtClean="0"/>
              <a:t>Mittlmayr</a:t>
            </a:r>
            <a:endParaRPr lang="de-DE" sz="1000" dirty="0"/>
          </a:p>
        </p:txBody>
      </p:sp>
    </p:spTree>
    <p:extLst>
      <p:ext uri="{BB962C8B-B14F-4D97-AF65-F5344CB8AC3E}">
        <p14:creationId xmlns:p14="http://schemas.microsoft.com/office/powerpoint/2010/main" val="29150258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Hinweise zu Rettungspunkten:</a:t>
            </a:r>
            <a:endParaRPr lang="de-DE" b="1" dirty="0"/>
          </a:p>
        </p:txBody>
      </p:sp>
      <p:sp>
        <p:nvSpPr>
          <p:cNvPr id="3" name="Untertitel 2"/>
          <p:cNvSpPr>
            <a:spLocks noGrp="1"/>
          </p:cNvSpPr>
          <p:nvPr>
            <p:ph type="subTitle" idx="1"/>
          </p:nvPr>
        </p:nvSpPr>
        <p:spPr>
          <a:xfrm>
            <a:off x="3448" y="1484784"/>
            <a:ext cx="9140552" cy="4608512"/>
          </a:xfrm>
        </p:spPr>
        <p:txBody>
          <a:bodyPr>
            <a:normAutofit fontScale="92500"/>
          </a:bodyPr>
          <a:lstStyle/>
          <a:p>
            <a:pPr marL="457200" indent="-457200" algn="l">
              <a:buBlip>
                <a:blip r:embed="rId2"/>
              </a:buBlip>
            </a:pPr>
            <a:r>
              <a:rPr lang="de-DE" dirty="0" smtClean="0">
                <a:solidFill>
                  <a:schemeClr val="tx1"/>
                </a:solidFill>
              </a:rPr>
              <a:t>Keine Verpflichtung  zur Nutzung, anderweitige </a:t>
            </a:r>
            <a:r>
              <a:rPr lang="de-DE" dirty="0">
                <a:solidFill>
                  <a:schemeClr val="tx1"/>
                </a:solidFill>
              </a:rPr>
              <a:t>Beschreibung ist auch </a:t>
            </a:r>
            <a:r>
              <a:rPr lang="de-DE" dirty="0" smtClean="0">
                <a:solidFill>
                  <a:schemeClr val="tx1"/>
                </a:solidFill>
              </a:rPr>
              <a:t>möglich</a:t>
            </a:r>
          </a:p>
          <a:p>
            <a:pPr marL="457200" indent="-457200" algn="l">
              <a:buBlip>
                <a:blip r:embed="rId2"/>
              </a:buBlip>
            </a:pPr>
            <a:r>
              <a:rPr lang="de-DE" dirty="0" smtClean="0">
                <a:solidFill>
                  <a:schemeClr val="tx1"/>
                </a:solidFill>
              </a:rPr>
              <a:t>Vorteil erkennen:  Über Notruf 112 kommt Rettungsdienst und Ortskundige mit einem Anruf ohne lange Erklärung oder weiteren Anrufen</a:t>
            </a:r>
          </a:p>
          <a:p>
            <a:pPr marL="457200" indent="-457200" algn="l">
              <a:buBlip>
                <a:blip r:embed="rId2"/>
              </a:buBlip>
            </a:pPr>
            <a:r>
              <a:rPr lang="de-DE" dirty="0" smtClean="0">
                <a:solidFill>
                  <a:schemeClr val="tx1"/>
                </a:solidFill>
              </a:rPr>
              <a:t>Keine Schwerverletzten allein liegen lassen um zu dem Rettungspunkt zu kommen </a:t>
            </a:r>
          </a:p>
          <a:p>
            <a:pPr marL="457200" indent="-457200" algn="l">
              <a:buBlip>
                <a:blip r:embed="rId2"/>
              </a:buBlip>
            </a:pPr>
            <a:r>
              <a:rPr lang="de-DE" dirty="0" smtClean="0">
                <a:solidFill>
                  <a:schemeClr val="tx1"/>
                </a:solidFill>
              </a:rPr>
              <a:t>Falls GPS-Angabe genaue Bezeichnung der Variante für  </a:t>
            </a:r>
            <a:r>
              <a:rPr lang="de-DE" dirty="0">
                <a:solidFill>
                  <a:schemeClr val="tx1"/>
                </a:solidFill>
              </a:rPr>
              <a:t>exakte Umrechnung in das Format der Leitstellen </a:t>
            </a:r>
          </a:p>
          <a:p>
            <a:pPr marL="457200" indent="-457200" algn="l">
              <a:buBlip>
                <a:blip r:embed="rId2"/>
              </a:buBlip>
            </a:pPr>
            <a:endParaRPr lang="de-DE" dirty="0" smtClean="0">
              <a:solidFill>
                <a:schemeClr val="tx1"/>
              </a:solidFill>
            </a:endParaRPr>
          </a:p>
        </p:txBody>
      </p:sp>
    </p:spTree>
    <p:extLst>
      <p:ext uri="{BB962C8B-B14F-4D97-AF65-F5344CB8AC3E}">
        <p14:creationId xmlns:p14="http://schemas.microsoft.com/office/powerpoint/2010/main" val="2213131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r>
              <a:rPr lang="de-DE" b="1" dirty="0" smtClean="0"/>
              <a:t> Was tun bei einem  schweren Forstunfall???</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smtClean="0">
                <a:solidFill>
                  <a:schemeClr val="tx1"/>
                </a:solidFill>
              </a:rPr>
              <a:t>Sechs Schritte-Plan regelmäßig verinnerlichen!!!</a:t>
            </a:r>
          </a:p>
        </p:txBody>
      </p:sp>
      <p:pic>
        <p:nvPicPr>
          <p:cNvPr id="4" name="Picture 2" descr="C:\Users\ProBook\Desktop\2016-09-23_Buchloer Zeitung_0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814" t="2454" r="17922" b="65037"/>
          <a:stretch/>
        </p:blipFill>
        <p:spPr bwMode="auto">
          <a:xfrm>
            <a:off x="2195736" y="2132856"/>
            <a:ext cx="5017329" cy="369854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586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0"/>
            <a:ext cx="9144000" cy="1470025"/>
          </a:xfrm>
        </p:spPr>
        <p:txBody>
          <a:bodyPr/>
          <a:lstStyle/>
          <a:p>
            <a:pPr algn="l"/>
            <a:r>
              <a:rPr lang="de-DE" b="1" dirty="0" smtClean="0"/>
              <a:t>Überblick verschaffen</a:t>
            </a:r>
            <a:endParaRPr lang="de-DE" b="1" dirty="0"/>
          </a:p>
        </p:txBody>
      </p:sp>
      <p:sp>
        <p:nvSpPr>
          <p:cNvPr id="3" name="Untertitel 2"/>
          <p:cNvSpPr>
            <a:spLocks noGrp="1"/>
          </p:cNvSpPr>
          <p:nvPr>
            <p:ph type="subTitle" idx="1"/>
          </p:nvPr>
        </p:nvSpPr>
        <p:spPr>
          <a:xfrm>
            <a:off x="3448" y="1484784"/>
            <a:ext cx="9140552" cy="4608512"/>
          </a:xfrm>
        </p:spPr>
        <p:txBody>
          <a:bodyPr>
            <a:normAutofit/>
          </a:bodyPr>
          <a:lstStyle/>
          <a:p>
            <a:pPr marL="457200" indent="-457200" algn="l">
              <a:buBlip>
                <a:blip r:embed="rId2"/>
              </a:buBlip>
            </a:pPr>
            <a:r>
              <a:rPr lang="de-DE" dirty="0" smtClean="0">
                <a:solidFill>
                  <a:schemeClr val="tx1"/>
                </a:solidFill>
              </a:rPr>
              <a:t>Sachliche  Situationsaufnahme (Was ist passiert, ohne Vorwürfe, Schuldfragen etc.?)</a:t>
            </a:r>
          </a:p>
          <a:p>
            <a:pPr marL="457200" indent="-457200" algn="l">
              <a:buBlip>
                <a:blip r:embed="rId2"/>
              </a:buBlip>
            </a:pPr>
            <a:r>
              <a:rPr lang="de-DE" dirty="0" smtClean="0">
                <a:solidFill>
                  <a:schemeClr val="tx1"/>
                </a:solidFill>
              </a:rPr>
              <a:t>EIGENSICHERUNG!!! </a:t>
            </a:r>
            <a:br>
              <a:rPr lang="de-DE" dirty="0" smtClean="0">
                <a:solidFill>
                  <a:schemeClr val="tx1"/>
                </a:solidFill>
              </a:rPr>
            </a:br>
            <a:r>
              <a:rPr lang="de-DE" dirty="0" smtClean="0">
                <a:solidFill>
                  <a:schemeClr val="tx1"/>
                </a:solidFill>
              </a:rPr>
              <a:t>Welcher Gefahr bin ich ausgesetzt? </a:t>
            </a:r>
            <a:br>
              <a:rPr lang="de-DE" dirty="0" smtClean="0">
                <a:solidFill>
                  <a:schemeClr val="tx1"/>
                </a:solidFill>
              </a:rPr>
            </a:br>
            <a:r>
              <a:rPr lang="de-DE" dirty="0" smtClean="0">
                <a:solidFill>
                  <a:schemeClr val="tx1"/>
                </a:solidFill>
              </a:rPr>
              <a:t>Abschalten laufender Maschinen z.B. Motorsäge</a:t>
            </a:r>
          </a:p>
          <a:p>
            <a:pPr marL="457200" indent="-457200" algn="l">
              <a:buBlip>
                <a:blip r:embed="rId2"/>
              </a:buBlip>
            </a:pPr>
            <a:r>
              <a:rPr lang="de-DE" dirty="0" smtClean="0">
                <a:solidFill>
                  <a:schemeClr val="tx1"/>
                </a:solidFill>
              </a:rPr>
              <a:t>Sichern der Unfallstelle</a:t>
            </a:r>
          </a:p>
        </p:txBody>
      </p:sp>
    </p:spTree>
    <p:extLst>
      <p:ext uri="{BB962C8B-B14F-4D97-AF65-F5344CB8AC3E}">
        <p14:creationId xmlns:p14="http://schemas.microsoft.com/office/powerpoint/2010/main" val="3104071227"/>
      </p:ext>
    </p:extLst>
  </p:cSld>
  <p:clrMapOvr>
    <a:masterClrMapping/>
  </p:clrMapOvr>
  <p:timing>
    <p:tnLst>
      <p:par>
        <p:cTn id="1" dur="indefinite" restart="never" nodeType="tmRoot"/>
      </p:par>
    </p:tnLst>
  </p:timing>
</p:sld>
</file>

<file path=ppt/theme/theme1.xml><?xml version="1.0" encoding="utf-8"?>
<a:theme xmlns:a="http://schemas.openxmlformats.org/drawingml/2006/main" name="Feuerwehr Hause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Feuerwehr Hausen</Template>
  <TotalTime>0</TotalTime>
  <Words>382</Words>
  <Application>Microsoft Office PowerPoint</Application>
  <PresentationFormat>Bildschirmpräsentation (4:3)</PresentationFormat>
  <Paragraphs>74</Paragraphs>
  <Slides>13</Slides>
  <Notes>0</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Feuerwehr Hausen</vt:lpstr>
      <vt:lpstr>Rettungskette Forst</vt:lpstr>
      <vt:lpstr>Allgemeine Information</vt:lpstr>
      <vt:lpstr>Rettungstreffpunkte in der Nähe </vt:lpstr>
      <vt:lpstr>Rettungstreffpunkt OAL-2210</vt:lpstr>
      <vt:lpstr>Rettungstreffpunkt OAL-2170</vt:lpstr>
      <vt:lpstr>Rettungstreffpunkt OAL-2171</vt:lpstr>
      <vt:lpstr>Hinweise zu Rettungspunkten:</vt:lpstr>
      <vt:lpstr> Was tun bei einem  schweren Forstunfall???</vt:lpstr>
      <vt:lpstr>Überblick verschaffen</vt:lpstr>
      <vt:lpstr>Erstversorgung / Notruf</vt:lpstr>
      <vt:lpstr>Erstversorgung</vt:lpstr>
      <vt:lpstr>Unterstützung Rettungskräfte</vt:lpstr>
      <vt:lpstr>Danksagung /Quellenangabe</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Matthias</dc:creator>
  <cp:lastModifiedBy>Matthias</cp:lastModifiedBy>
  <cp:revision>41</cp:revision>
  <cp:lastPrinted>2016-05-13T14:36:54Z</cp:lastPrinted>
  <dcterms:created xsi:type="dcterms:W3CDTF">2015-06-19T10:31:14Z</dcterms:created>
  <dcterms:modified xsi:type="dcterms:W3CDTF">2017-06-01T06:12:50Z</dcterms:modified>
  <cp:contentStatus/>
</cp:coreProperties>
</file>