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271" r:id="rId3"/>
    <p:sldId id="272" r:id="rId4"/>
    <p:sldId id="277" r:id="rId5"/>
    <p:sldId id="273" r:id="rId6"/>
    <p:sldId id="274" r:id="rId7"/>
    <p:sldId id="275" r:id="rId8"/>
    <p:sldId id="276" r:id="rId9"/>
  </p:sldIdLst>
  <p:sldSz cx="9144000" cy="6858000" type="screen4x3"/>
  <p:notesSz cx="6797675" cy="9928225"/>
  <p:defaultTextStyle>
    <a:defPPr lvl="0">
      <a:defRPr lang="de-DE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7FE38-32BF-45D1-AE17-B0997D19FFF6}" type="datetimeFigureOut">
              <a:rPr lang="de-DE" smtClean="0"/>
              <a:t>30.04.2017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5B045-5565-4A58-B934-1EFDEAFDF4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08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BA4A3-BAD8-41BD-8C33-30AC556CE3DD}" type="datetimeFigureOut">
              <a:rPr lang="de-DE" smtClean="0"/>
              <a:t>30.04.2017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D4F89-C6C8-4445-B74A-45085B9A9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6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D4F89-C6C8-4445-B74A-45085B9A91A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31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D4F89-C6C8-4445-B74A-45085B9A91A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93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5607-6EB0-4FC8-A32A-1C5BD8FFF358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8B82-A28E-4B1C-A37D-9E568CA138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12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5607-6EB0-4FC8-A32A-1C5BD8FFF358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8B82-A28E-4B1C-A37D-9E568CA138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84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5607-6EB0-4FC8-A32A-1C5BD8FFF358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8B82-A28E-4B1C-A37D-9E568CA138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74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5607-6EB0-4FC8-A32A-1C5BD8FFF358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8B82-A28E-4B1C-A37D-9E568CA138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43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5607-6EB0-4FC8-A32A-1C5BD8FFF358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8B82-A28E-4B1C-A37D-9E568CA138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26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5607-6EB0-4FC8-A32A-1C5BD8FFF358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8B82-A28E-4B1C-A37D-9E568CA138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13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5607-6EB0-4FC8-A32A-1C5BD8FFF358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8B82-A28E-4B1C-A37D-9E568CA138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76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5607-6EB0-4FC8-A32A-1C5BD8FFF358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8B82-A28E-4B1C-A37D-9E568CA138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18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5607-6EB0-4FC8-A32A-1C5BD8FFF358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8B82-A28E-4B1C-A37D-9E568CA138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9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5607-6EB0-4FC8-A32A-1C5BD8FFF358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8B82-A28E-4B1C-A37D-9E568CA138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2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5607-6EB0-4FC8-A32A-1C5BD8FFF358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8B82-A28E-4B1C-A37D-9E568CA138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43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t="84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5607-6EB0-4FC8-A32A-1C5BD8FFF358}" type="datetimeFigureOut">
              <a:rPr lang="de-DE" smtClean="0"/>
              <a:pPr/>
              <a:t>30.04.2017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A8B82-A28E-4B1C-A37D-9E568CA1384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86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5239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Wasserförderung Grundlagen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1" t="47312" r="7218" b="17563"/>
          <a:stretch/>
        </p:blipFill>
        <p:spPr>
          <a:xfrm>
            <a:off x="2186582" y="4296697"/>
            <a:ext cx="4731506" cy="1767102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48" y="865239"/>
            <a:ext cx="9140552" cy="5228057"/>
          </a:xfrm>
        </p:spPr>
        <p:txBody>
          <a:bodyPr>
            <a:normAutofit/>
          </a:bodyPr>
          <a:lstStyle/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Förderstrom</a:t>
            </a:r>
            <a:endParaRPr lang="de-DE" sz="2200" b="1" dirty="0">
              <a:solidFill>
                <a:schemeClr val="tx1"/>
              </a:solidFill>
            </a:endParaRPr>
          </a:p>
          <a:p>
            <a:pPr indent="452438" algn="l">
              <a:tabLst>
                <a:tab pos="452438" algn="l"/>
              </a:tabLst>
            </a:pPr>
            <a:r>
              <a:rPr lang="de-DE" sz="2200" dirty="0" smtClean="0">
                <a:solidFill>
                  <a:schemeClr val="tx1"/>
                </a:solidFill>
              </a:rPr>
              <a:t>Unter </a:t>
            </a:r>
            <a:r>
              <a:rPr lang="de-DE" sz="2200" dirty="0">
                <a:solidFill>
                  <a:schemeClr val="tx1"/>
                </a:solidFill>
              </a:rPr>
              <a:t>dem Förderstrom versteht man das Volumen an Wasser, das </a:t>
            </a:r>
            <a:r>
              <a:rPr lang="de-DE" sz="2200" dirty="0" smtClean="0">
                <a:solidFill>
                  <a:schemeClr val="tx1"/>
                </a:solidFill>
              </a:rPr>
              <a:t>sich    	innerhalb einer Zeiteinheit durch einen Querschnitt bewegt.</a:t>
            </a:r>
          </a:p>
          <a:p>
            <a:pPr indent="452438" algn="l">
              <a:tabLst>
                <a:tab pos="452438" algn="l"/>
              </a:tabLst>
            </a:pPr>
            <a:r>
              <a:rPr lang="de-DE" sz="2200" dirty="0" smtClean="0">
                <a:solidFill>
                  <a:schemeClr val="tx1"/>
                </a:solidFill>
              </a:rPr>
              <a:t> (Liter je Minute; l/min.)</a:t>
            </a:r>
          </a:p>
          <a:p>
            <a:pPr marL="457200" indent="-457200" algn="l">
              <a:buBlip>
                <a:blip r:embed="rId3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3"/>
              </a:buBlip>
            </a:pPr>
            <a:r>
              <a:rPr lang="de-DE" sz="2200" dirty="0" smtClean="0">
                <a:solidFill>
                  <a:schemeClr val="tx1"/>
                </a:solidFill>
              </a:rPr>
              <a:t>Je größer der Förderstrom, desto höher der Reibungsverlust </a:t>
            </a:r>
          </a:p>
          <a:p>
            <a:pPr marL="457200" indent="-457200" algn="l">
              <a:buBlip>
                <a:blip r:embed="rId3"/>
              </a:buBlip>
            </a:pPr>
            <a:r>
              <a:rPr lang="de-DE" sz="2200" dirty="0" smtClean="0">
                <a:solidFill>
                  <a:schemeClr val="tx1"/>
                </a:solidFill>
              </a:rPr>
              <a:t>Grundsätzlich wird deshalb eine B-Schlauchleitung mit 800 l/min geplant. </a:t>
            </a:r>
            <a:endParaRPr lang="de-DE" sz="2200" dirty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3"/>
              </a:buBlip>
            </a:pPr>
            <a:r>
              <a:rPr lang="de-DE" sz="2200" dirty="0" smtClean="0">
                <a:solidFill>
                  <a:schemeClr val="tx1"/>
                </a:solidFill>
              </a:rPr>
              <a:t>Der tatsächliche Förderstrom einer Schlauchleitung ist also die Summe der Durchflüsse aller über die Schlauchleitung gespeisten Strahlrohre. </a:t>
            </a:r>
          </a:p>
        </p:txBody>
      </p:sp>
    </p:spTree>
    <p:extLst>
      <p:ext uri="{BB962C8B-B14F-4D97-AF65-F5344CB8AC3E}">
        <p14:creationId xmlns:p14="http://schemas.microsoft.com/office/powerpoint/2010/main" val="12112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5239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Wasserförderung Grundlagen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48" y="865239"/>
            <a:ext cx="9140552" cy="5228057"/>
          </a:xfrm>
        </p:spPr>
        <p:txBody>
          <a:bodyPr>
            <a:normAutofit fontScale="92500"/>
          </a:bodyPr>
          <a:lstStyle/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Druck </a:t>
            </a:r>
          </a:p>
          <a:p>
            <a:pPr indent="452438" algn="l">
              <a:tabLst>
                <a:tab pos="452438" algn="l"/>
              </a:tabLst>
            </a:pPr>
            <a:r>
              <a:rPr lang="de-DE" sz="2200" dirty="0">
                <a:solidFill>
                  <a:schemeClr val="tx1"/>
                </a:solidFill>
              </a:rPr>
              <a:t>Mit der Pumpe wird ein Druck aufgebaut um (weite) Strecken überwinden 	zu </a:t>
            </a:r>
            <a:r>
              <a:rPr lang="de-DE" sz="2200" dirty="0" smtClean="0">
                <a:solidFill>
                  <a:schemeClr val="tx1"/>
                </a:solidFill>
              </a:rPr>
              <a:t>	können</a:t>
            </a:r>
            <a:r>
              <a:rPr lang="de-DE" sz="2200" dirty="0">
                <a:solidFill>
                  <a:schemeClr val="tx1"/>
                </a:solidFill>
              </a:rPr>
              <a:t>. In der Regel ist der Pumpenausgangsdruck bei 8 bar</a:t>
            </a:r>
          </a:p>
          <a:p>
            <a:pPr indent="452438" algn="l">
              <a:tabLst>
                <a:tab pos="452438" algn="l"/>
              </a:tabLst>
            </a:pPr>
            <a:r>
              <a:rPr lang="de-DE" sz="2200" dirty="0">
                <a:solidFill>
                  <a:schemeClr val="tx1"/>
                </a:solidFill>
              </a:rPr>
              <a:t>Unsere Pumpe 8/8 </a:t>
            </a:r>
          </a:p>
          <a:p>
            <a:pPr indent="452438" algn="l">
              <a:tabLst>
                <a:tab pos="452438" algn="l"/>
              </a:tabLst>
            </a:pPr>
            <a:r>
              <a:rPr lang="de-DE" sz="2200" dirty="0">
                <a:solidFill>
                  <a:schemeClr val="tx1"/>
                </a:solidFill>
              </a:rPr>
              <a:t>Bei einem Nennförderdruck von 8 bar haben wir einen Nennförderstrom  	von </a:t>
            </a:r>
            <a:r>
              <a:rPr lang="de-DE" sz="2200" dirty="0" smtClean="0">
                <a:solidFill>
                  <a:schemeClr val="tx1"/>
                </a:solidFill>
              </a:rPr>
              <a:t>	800 </a:t>
            </a:r>
            <a:r>
              <a:rPr lang="de-DE" sz="2200" dirty="0">
                <a:solidFill>
                  <a:schemeClr val="tx1"/>
                </a:solidFill>
              </a:rPr>
              <a:t>l/min, bei einer angenommenen </a:t>
            </a:r>
            <a:r>
              <a:rPr lang="de-DE" sz="2200" dirty="0" err="1">
                <a:solidFill>
                  <a:schemeClr val="tx1"/>
                </a:solidFill>
              </a:rPr>
              <a:t>Saughöhe</a:t>
            </a:r>
            <a:r>
              <a:rPr lang="de-DE" sz="2200" dirty="0">
                <a:solidFill>
                  <a:schemeClr val="tx1"/>
                </a:solidFill>
              </a:rPr>
              <a:t> von 3 Meter.</a:t>
            </a:r>
          </a:p>
          <a:p>
            <a:pPr algn="l"/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de-DE" sz="2200" dirty="0" smtClean="0">
                <a:solidFill>
                  <a:schemeClr val="tx1"/>
                </a:solidFill>
              </a:rPr>
              <a:t>Durch Reibungsverluste und Gefälle im Gelände fällt oder steigt der Druck.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2200" dirty="0" smtClean="0">
                <a:solidFill>
                  <a:schemeClr val="tx1"/>
                </a:solidFill>
              </a:rPr>
              <a:t>Pumpeneingangsdruck darf den Mindestwert von 1,5 bar nicht unterschreiten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2200" dirty="0" smtClean="0">
                <a:solidFill>
                  <a:schemeClr val="tx1"/>
                </a:solidFill>
              </a:rPr>
              <a:t>Je 10 Meter Höhenunterschied fällt der Druck um ca. 1 bar (Steigung), oder aber auch steigt der Druck bei Gefälle.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2200" dirty="0" smtClean="0">
                <a:solidFill>
                  <a:schemeClr val="tx1"/>
                </a:solidFill>
              </a:rPr>
              <a:t>Druckverlust bei 800/l min. </a:t>
            </a:r>
          </a:p>
          <a:p>
            <a:pPr algn="l"/>
            <a:r>
              <a:rPr lang="de-DE" sz="2200" dirty="0" smtClean="0">
                <a:solidFill>
                  <a:schemeClr val="tx1"/>
                </a:solidFill>
              </a:rPr>
              <a:t>	-0,24 bar je 20 m B-Schlauch </a:t>
            </a:r>
          </a:p>
          <a:p>
            <a:pPr algn="l"/>
            <a:r>
              <a:rPr lang="de-DE" sz="2200" dirty="0" smtClean="0">
                <a:solidFill>
                  <a:schemeClr val="tx1"/>
                </a:solidFill>
              </a:rPr>
              <a:t>	-ca. 1,2 bar auf 100 Meter</a:t>
            </a:r>
          </a:p>
          <a:p>
            <a:pPr indent="452438" algn="l">
              <a:tabLst>
                <a:tab pos="452438" algn="l"/>
              </a:tabLst>
            </a:pPr>
            <a:endParaRPr lang="de-DE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5239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Wasserförderung Grundlagen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48" y="865239"/>
            <a:ext cx="9140552" cy="5228057"/>
          </a:xfrm>
        </p:spPr>
        <p:txBody>
          <a:bodyPr>
            <a:normAutofit/>
          </a:bodyPr>
          <a:lstStyle/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Druckbegrenzungsventil</a:t>
            </a:r>
          </a:p>
          <a:p>
            <a:pPr indent="452438" algn="l">
              <a:tabLst>
                <a:tab pos="452438" algn="l"/>
              </a:tabLst>
            </a:pPr>
            <a:r>
              <a:rPr lang="de-DE" sz="2200" dirty="0" smtClean="0">
                <a:solidFill>
                  <a:schemeClr val="tx1"/>
                </a:solidFill>
              </a:rPr>
              <a:t>Sollen helfen, Schäden an Schläuchen und Pumpen zu vermeiden und 	Druckstöße reduzieren. Müssen jedoch nicht zwingend in eine 	Förderstrecke eingebaut werden. </a:t>
            </a:r>
            <a:endParaRPr lang="de-DE" sz="2200" dirty="0">
              <a:solidFill>
                <a:schemeClr val="tx1"/>
              </a:solidFill>
            </a:endParaRPr>
          </a:p>
          <a:p>
            <a:pPr algn="l"/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de-DE" sz="2200" dirty="0" smtClean="0">
                <a:solidFill>
                  <a:schemeClr val="tx1"/>
                </a:solidFill>
              </a:rPr>
              <a:t>Werden ca. 0,5 bar höher eingestellt als der angezeigte Pumpeneingangsdruck der folgenden Pumpe. Dadurch wird ein Wasserverlust vermieden und die Pumpenleistung ausgenutzt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2200" dirty="0" smtClean="0">
                <a:solidFill>
                  <a:schemeClr val="tx1"/>
                </a:solidFill>
              </a:rPr>
              <a:t>Eingesetzt wird es i.d.R. vor einer weiteren Pumpe innerhalb der Wasserförderstrecke vor dem Verteiler. 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2200" dirty="0" smtClean="0">
                <a:solidFill>
                  <a:schemeClr val="tx1"/>
                </a:solidFill>
              </a:rPr>
              <a:t>Nach dem Verteiler möglichst einen 5 Meter B-Schlauch zur nächsten Pumpe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2200" dirty="0" smtClean="0">
                <a:solidFill>
                  <a:schemeClr val="tx1"/>
                </a:solidFill>
              </a:rPr>
              <a:t>Ist nur ein Druckbegrenzungsventil vorhanden, setzt man es vor dem Verteiler in der Strahlrohrstrecke. </a:t>
            </a:r>
          </a:p>
          <a:p>
            <a:pPr marL="457200" indent="-457200" algn="l">
              <a:buBlip>
                <a:blip r:embed="rId2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indent="452438" algn="l">
              <a:tabLst>
                <a:tab pos="452438" algn="l"/>
              </a:tabLst>
            </a:pPr>
            <a:endParaRPr lang="de-DE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Book\Desktop\Wasserförderung Grundlage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5" b="15965"/>
          <a:stretch/>
        </p:blipFill>
        <p:spPr bwMode="auto">
          <a:xfrm>
            <a:off x="128990" y="2915098"/>
            <a:ext cx="8856985" cy="1911928"/>
          </a:xfrm>
          <a:prstGeom prst="rect">
            <a:avLst/>
          </a:prstGeom>
          <a:noFill/>
          <a:ln cmpd="dbl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pPr algn="l"/>
            <a:r>
              <a:rPr lang="de-DE" sz="2600" dirty="0" smtClean="0">
                <a:solidFill>
                  <a:schemeClr val="tx2">
                    <a:lumMod val="50000"/>
                  </a:schemeClr>
                </a:solidFill>
              </a:rPr>
              <a:t>Schaltschema - Wasserförderung einer langen Schlauchstrecke</a:t>
            </a:r>
            <a:endParaRPr lang="de-DE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0686" y="1288221"/>
            <a:ext cx="733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Förderstrecke	      				Strahlrohrstrecke</a:t>
            </a:r>
          </a:p>
          <a:p>
            <a:r>
              <a:rPr lang="de-DE" sz="1600" i="1" dirty="0" smtClean="0"/>
              <a:t>Erster Teilabschnitt	         weitere(r) Teilabschnitt(e)  </a:t>
            </a:r>
            <a:r>
              <a:rPr lang="de-DE" sz="1600" b="1" dirty="0" smtClean="0"/>
              <a:t>	</a:t>
            </a:r>
            <a:r>
              <a:rPr lang="de-DE" b="1" dirty="0" smtClean="0"/>
              <a:t>	</a:t>
            </a:r>
            <a:endParaRPr lang="de-DE" b="1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2411760" y="1288221"/>
            <a:ext cx="0" cy="37249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6" idx="1"/>
          </p:cNvCxnSpPr>
          <p:nvPr/>
        </p:nvCxnSpPr>
        <p:spPr>
          <a:xfrm flipV="1">
            <a:off x="360686" y="1611386"/>
            <a:ext cx="485938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5372472" y="1611387"/>
            <a:ext cx="33759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336959" y="2132856"/>
            <a:ext cx="207480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2785231" y="2132858"/>
            <a:ext cx="207480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411315" y="4387979"/>
            <a:ext cx="93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Eingangsdruck </a:t>
            </a:r>
            <a:br>
              <a:rPr lang="de-DE" sz="1000" dirty="0" smtClean="0"/>
            </a:br>
            <a:r>
              <a:rPr lang="de-DE" sz="1000" dirty="0" smtClean="0"/>
              <a:t>(min. 1,5 bar)</a:t>
            </a:r>
            <a:endParaRPr lang="de-DE" sz="1000" dirty="0"/>
          </a:p>
        </p:txBody>
      </p:sp>
      <p:sp>
        <p:nvSpPr>
          <p:cNvPr id="32" name="Legende mit Linie 2 31"/>
          <p:cNvSpPr/>
          <p:nvPr/>
        </p:nvSpPr>
        <p:spPr>
          <a:xfrm rot="5400000">
            <a:off x="3830876" y="1843786"/>
            <a:ext cx="207463" cy="1461519"/>
          </a:xfrm>
          <a:prstGeom prst="borderCallout2">
            <a:avLst>
              <a:gd name="adj1" fmla="val 5598"/>
              <a:gd name="adj2" fmla="val 64375"/>
              <a:gd name="adj3" fmla="val -7554"/>
              <a:gd name="adj4" fmla="val 61235"/>
              <a:gd name="adj5" fmla="val -6611"/>
              <a:gd name="adj6" fmla="val 479422"/>
            </a:avLst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Druckbegrenzungsventil*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3" name="Legende mit Linie 2 32"/>
          <p:cNvSpPr/>
          <p:nvPr/>
        </p:nvSpPr>
        <p:spPr>
          <a:xfrm>
            <a:off x="5148064" y="2503606"/>
            <a:ext cx="781324" cy="180081"/>
          </a:xfrm>
          <a:prstGeom prst="borderCallout2">
            <a:avLst>
              <a:gd name="adj1" fmla="val 45197"/>
              <a:gd name="adj2" fmla="val 200"/>
              <a:gd name="adj3" fmla="val 45196"/>
              <a:gd name="adj4" fmla="val -16667"/>
              <a:gd name="adj5" fmla="val 549789"/>
              <a:gd name="adj6" fmla="val -16932"/>
            </a:avLst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Verteiler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4" name="Legende mit Linie 2 33"/>
          <p:cNvSpPr/>
          <p:nvPr/>
        </p:nvSpPr>
        <p:spPr>
          <a:xfrm>
            <a:off x="7914181" y="2209552"/>
            <a:ext cx="781324" cy="18008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9789"/>
              <a:gd name="adj6" fmla="val -16932"/>
            </a:avLst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Verteiler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35" name="Legende mit Linie 2 34"/>
          <p:cNvSpPr/>
          <p:nvPr/>
        </p:nvSpPr>
        <p:spPr>
          <a:xfrm rot="5400000">
            <a:off x="6556500" y="1486610"/>
            <a:ext cx="207463" cy="1584176"/>
          </a:xfrm>
          <a:prstGeom prst="borderCallout2">
            <a:avLst>
              <a:gd name="adj1" fmla="val 5598"/>
              <a:gd name="adj2" fmla="val 64375"/>
              <a:gd name="adj3" fmla="val -7554"/>
              <a:gd name="adj4" fmla="val 61235"/>
              <a:gd name="adj5" fmla="val -6611"/>
              <a:gd name="adj6" fmla="val 479422"/>
            </a:avLst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Druckbegrenzungsventil</a:t>
            </a:r>
            <a:r>
              <a:rPr lang="de-DE" sz="1000" b="1" dirty="0" smtClean="0">
                <a:solidFill>
                  <a:srgbClr val="FF0000"/>
                </a:solidFill>
              </a:rPr>
              <a:t>**</a:t>
            </a:r>
            <a:endParaRPr lang="de-DE" sz="1000" b="1" dirty="0">
              <a:solidFill>
                <a:srgbClr val="FF0000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128990" y="3284984"/>
            <a:ext cx="338554" cy="19407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DE" sz="1000" dirty="0" smtClean="0"/>
              <a:t>Löschwasserentnahmestelle</a:t>
            </a:r>
            <a:endParaRPr lang="de-DE" sz="1000" dirty="0"/>
          </a:p>
        </p:txBody>
      </p:sp>
      <p:cxnSp>
        <p:nvCxnSpPr>
          <p:cNvPr id="39" name="Gerade Verbindung 38"/>
          <p:cNvCxnSpPr/>
          <p:nvPr/>
        </p:nvCxnSpPr>
        <p:spPr>
          <a:xfrm>
            <a:off x="5191869" y="1288220"/>
            <a:ext cx="0" cy="37249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5187250" y="4255351"/>
            <a:ext cx="1070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Eingangsdruck </a:t>
            </a:r>
            <a:br>
              <a:rPr lang="de-DE" sz="1000" dirty="0" smtClean="0"/>
            </a:br>
            <a:r>
              <a:rPr lang="de-DE" sz="1000" dirty="0" smtClean="0"/>
              <a:t>(min. 1,5 bar)</a:t>
            </a:r>
            <a:endParaRPr lang="de-DE" sz="1000" dirty="0"/>
          </a:p>
        </p:txBody>
      </p:sp>
      <p:sp>
        <p:nvSpPr>
          <p:cNvPr id="41" name="Textfeld 40"/>
          <p:cNvSpPr txBox="1"/>
          <p:nvPr/>
        </p:nvSpPr>
        <p:spPr>
          <a:xfrm>
            <a:off x="755576" y="4645214"/>
            <a:ext cx="142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Pumpenausgangsdruck </a:t>
            </a:r>
            <a:br>
              <a:rPr lang="de-DE" sz="1000" dirty="0" smtClean="0"/>
            </a:br>
            <a:r>
              <a:rPr lang="de-DE" sz="1000" dirty="0" smtClean="0"/>
              <a:t>(z.B. 8 bar oder 10 bar)</a:t>
            </a:r>
            <a:endParaRPr lang="de-DE" sz="1000" dirty="0"/>
          </a:p>
        </p:txBody>
      </p:sp>
      <p:sp>
        <p:nvSpPr>
          <p:cNvPr id="42" name="Textfeld 41"/>
          <p:cNvSpPr txBox="1"/>
          <p:nvPr/>
        </p:nvSpPr>
        <p:spPr>
          <a:xfrm>
            <a:off x="3617628" y="4387979"/>
            <a:ext cx="1429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Pumpenausgangsdruck </a:t>
            </a:r>
            <a:br>
              <a:rPr lang="de-DE" sz="1000" dirty="0" smtClean="0"/>
            </a:br>
            <a:r>
              <a:rPr lang="de-DE" sz="1000" dirty="0" smtClean="0"/>
              <a:t>(z.B. 8 bar oder 10 bar)</a:t>
            </a:r>
            <a:endParaRPr lang="de-DE" sz="1000" dirty="0"/>
          </a:p>
        </p:txBody>
      </p:sp>
      <p:sp>
        <p:nvSpPr>
          <p:cNvPr id="43" name="Textfeld 42"/>
          <p:cNvSpPr txBox="1"/>
          <p:nvPr/>
        </p:nvSpPr>
        <p:spPr>
          <a:xfrm>
            <a:off x="6269727" y="4253027"/>
            <a:ext cx="2042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Pumpenausgangsdruck </a:t>
            </a:r>
            <a:br>
              <a:rPr lang="de-DE" sz="1000" dirty="0" smtClean="0"/>
            </a:br>
            <a:r>
              <a:rPr lang="de-DE" sz="1000" dirty="0" smtClean="0"/>
              <a:t>(z.B. 8 bar bzw. nach Anordnung)</a:t>
            </a:r>
            <a:endParaRPr lang="de-DE" sz="1000" dirty="0"/>
          </a:p>
        </p:txBody>
      </p:sp>
      <p:sp>
        <p:nvSpPr>
          <p:cNvPr id="45" name="Legende mit Linie 2 44"/>
          <p:cNvSpPr/>
          <p:nvPr/>
        </p:nvSpPr>
        <p:spPr>
          <a:xfrm rot="5400000">
            <a:off x="1094572" y="2203649"/>
            <a:ext cx="207463" cy="1461519"/>
          </a:xfrm>
          <a:prstGeom prst="borderCallout2">
            <a:avLst>
              <a:gd name="adj1" fmla="val 5598"/>
              <a:gd name="adj2" fmla="val 64375"/>
              <a:gd name="adj3" fmla="val -7554"/>
              <a:gd name="adj4" fmla="val 61235"/>
              <a:gd name="adj5" fmla="val -7914"/>
              <a:gd name="adj6" fmla="val 442692"/>
            </a:avLst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Druckbegrenzungsventil*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46" name="Legende mit Linie 2 45"/>
          <p:cNvSpPr/>
          <p:nvPr/>
        </p:nvSpPr>
        <p:spPr>
          <a:xfrm>
            <a:off x="2394569" y="2836087"/>
            <a:ext cx="781324" cy="180081"/>
          </a:xfrm>
          <a:prstGeom prst="borderCallout2">
            <a:avLst>
              <a:gd name="adj1" fmla="val 45197"/>
              <a:gd name="adj2" fmla="val 200"/>
              <a:gd name="adj3" fmla="val 45196"/>
              <a:gd name="adj4" fmla="val -16667"/>
              <a:gd name="adj5" fmla="val 475739"/>
              <a:gd name="adj6" fmla="val -16932"/>
            </a:avLst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tx1"/>
                </a:solidFill>
              </a:rPr>
              <a:t>Verteiler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52" name="Freihandform 51"/>
          <p:cNvSpPr/>
          <p:nvPr/>
        </p:nvSpPr>
        <p:spPr>
          <a:xfrm>
            <a:off x="7839075" y="3276600"/>
            <a:ext cx="800473" cy="765028"/>
          </a:xfrm>
          <a:custGeom>
            <a:avLst/>
            <a:gdLst>
              <a:gd name="connsiteX0" fmla="*/ 0 w 1085850"/>
              <a:gd name="connsiteY0" fmla="*/ 0 h 765028"/>
              <a:gd name="connsiteX1" fmla="*/ 95250 w 1085850"/>
              <a:gd name="connsiteY1" fmla="*/ 9525 h 765028"/>
              <a:gd name="connsiteX2" fmla="*/ 161925 w 1085850"/>
              <a:gd name="connsiteY2" fmla="*/ 28575 h 765028"/>
              <a:gd name="connsiteX3" fmla="*/ 219075 w 1085850"/>
              <a:gd name="connsiteY3" fmla="*/ 142875 h 765028"/>
              <a:gd name="connsiteX4" fmla="*/ 228600 w 1085850"/>
              <a:gd name="connsiteY4" fmla="*/ 171450 h 765028"/>
              <a:gd name="connsiteX5" fmla="*/ 238125 w 1085850"/>
              <a:gd name="connsiteY5" fmla="*/ 247650 h 765028"/>
              <a:gd name="connsiteX6" fmla="*/ 247650 w 1085850"/>
              <a:gd name="connsiteY6" fmla="*/ 276225 h 765028"/>
              <a:gd name="connsiteX7" fmla="*/ 257175 w 1085850"/>
              <a:gd name="connsiteY7" fmla="*/ 323850 h 765028"/>
              <a:gd name="connsiteX8" fmla="*/ 285750 w 1085850"/>
              <a:gd name="connsiteY8" fmla="*/ 495300 h 765028"/>
              <a:gd name="connsiteX9" fmla="*/ 304800 w 1085850"/>
              <a:gd name="connsiteY9" fmla="*/ 561975 h 765028"/>
              <a:gd name="connsiteX10" fmla="*/ 333375 w 1085850"/>
              <a:gd name="connsiteY10" fmla="*/ 590550 h 765028"/>
              <a:gd name="connsiteX11" fmla="*/ 361950 w 1085850"/>
              <a:gd name="connsiteY11" fmla="*/ 552450 h 765028"/>
              <a:gd name="connsiteX12" fmla="*/ 381000 w 1085850"/>
              <a:gd name="connsiteY12" fmla="*/ 495300 h 765028"/>
              <a:gd name="connsiteX13" fmla="*/ 409575 w 1085850"/>
              <a:gd name="connsiteY13" fmla="*/ 390525 h 765028"/>
              <a:gd name="connsiteX14" fmla="*/ 419100 w 1085850"/>
              <a:gd name="connsiteY14" fmla="*/ 352425 h 765028"/>
              <a:gd name="connsiteX15" fmla="*/ 428625 w 1085850"/>
              <a:gd name="connsiteY15" fmla="*/ 314325 h 765028"/>
              <a:gd name="connsiteX16" fmla="*/ 438150 w 1085850"/>
              <a:gd name="connsiteY16" fmla="*/ 257175 h 765028"/>
              <a:gd name="connsiteX17" fmla="*/ 476250 w 1085850"/>
              <a:gd name="connsiteY17" fmla="*/ 171450 h 765028"/>
              <a:gd name="connsiteX18" fmla="*/ 485775 w 1085850"/>
              <a:gd name="connsiteY18" fmla="*/ 142875 h 765028"/>
              <a:gd name="connsiteX19" fmla="*/ 514350 w 1085850"/>
              <a:gd name="connsiteY19" fmla="*/ 133350 h 765028"/>
              <a:gd name="connsiteX20" fmla="*/ 533400 w 1085850"/>
              <a:gd name="connsiteY20" fmla="*/ 104775 h 765028"/>
              <a:gd name="connsiteX21" fmla="*/ 590550 w 1085850"/>
              <a:gd name="connsiteY21" fmla="*/ 57150 h 765028"/>
              <a:gd name="connsiteX22" fmla="*/ 647700 w 1085850"/>
              <a:gd name="connsiteY22" fmla="*/ 95250 h 765028"/>
              <a:gd name="connsiteX23" fmla="*/ 657225 w 1085850"/>
              <a:gd name="connsiteY23" fmla="*/ 123825 h 765028"/>
              <a:gd name="connsiteX24" fmla="*/ 676275 w 1085850"/>
              <a:gd name="connsiteY24" fmla="*/ 152400 h 765028"/>
              <a:gd name="connsiteX25" fmla="*/ 695325 w 1085850"/>
              <a:gd name="connsiteY25" fmla="*/ 209550 h 765028"/>
              <a:gd name="connsiteX26" fmla="*/ 666750 w 1085850"/>
              <a:gd name="connsiteY26" fmla="*/ 438150 h 765028"/>
              <a:gd name="connsiteX27" fmla="*/ 647700 w 1085850"/>
              <a:gd name="connsiteY27" fmla="*/ 504825 h 765028"/>
              <a:gd name="connsiteX28" fmla="*/ 628650 w 1085850"/>
              <a:gd name="connsiteY28" fmla="*/ 533400 h 765028"/>
              <a:gd name="connsiteX29" fmla="*/ 600075 w 1085850"/>
              <a:gd name="connsiteY29" fmla="*/ 638175 h 765028"/>
              <a:gd name="connsiteX30" fmla="*/ 590550 w 1085850"/>
              <a:gd name="connsiteY30" fmla="*/ 714375 h 765028"/>
              <a:gd name="connsiteX31" fmla="*/ 600075 w 1085850"/>
              <a:gd name="connsiteY31" fmla="*/ 762000 h 765028"/>
              <a:gd name="connsiteX32" fmla="*/ 657225 w 1085850"/>
              <a:gd name="connsiteY32" fmla="*/ 752475 h 765028"/>
              <a:gd name="connsiteX33" fmla="*/ 695325 w 1085850"/>
              <a:gd name="connsiteY33" fmla="*/ 733425 h 765028"/>
              <a:gd name="connsiteX34" fmla="*/ 752475 w 1085850"/>
              <a:gd name="connsiteY34" fmla="*/ 676275 h 765028"/>
              <a:gd name="connsiteX35" fmla="*/ 771525 w 1085850"/>
              <a:gd name="connsiteY35" fmla="*/ 647700 h 765028"/>
              <a:gd name="connsiteX36" fmla="*/ 828675 w 1085850"/>
              <a:gd name="connsiteY36" fmla="*/ 552450 h 765028"/>
              <a:gd name="connsiteX37" fmla="*/ 857250 w 1085850"/>
              <a:gd name="connsiteY37" fmla="*/ 523875 h 765028"/>
              <a:gd name="connsiteX38" fmla="*/ 866775 w 1085850"/>
              <a:gd name="connsiteY38" fmla="*/ 495300 h 765028"/>
              <a:gd name="connsiteX39" fmla="*/ 923925 w 1085850"/>
              <a:gd name="connsiteY39" fmla="*/ 428625 h 765028"/>
              <a:gd name="connsiteX40" fmla="*/ 952500 w 1085850"/>
              <a:gd name="connsiteY40" fmla="*/ 361950 h 765028"/>
              <a:gd name="connsiteX41" fmla="*/ 971550 w 1085850"/>
              <a:gd name="connsiteY41" fmla="*/ 333375 h 765028"/>
              <a:gd name="connsiteX42" fmla="*/ 1000125 w 1085850"/>
              <a:gd name="connsiteY42" fmla="*/ 314325 h 765028"/>
              <a:gd name="connsiteX43" fmla="*/ 1047750 w 1085850"/>
              <a:gd name="connsiteY43" fmla="*/ 276225 h 765028"/>
              <a:gd name="connsiteX44" fmla="*/ 1085850 w 1085850"/>
              <a:gd name="connsiteY44" fmla="*/ 238125 h 76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5850" h="765028">
                <a:moveTo>
                  <a:pt x="0" y="0"/>
                </a:moveTo>
                <a:cubicBezTo>
                  <a:pt x="31750" y="3175"/>
                  <a:pt x="63662" y="5012"/>
                  <a:pt x="95250" y="9525"/>
                </a:cubicBezTo>
                <a:cubicBezTo>
                  <a:pt x="116180" y="12515"/>
                  <a:pt x="141570" y="21790"/>
                  <a:pt x="161925" y="28575"/>
                </a:cubicBezTo>
                <a:cubicBezTo>
                  <a:pt x="211164" y="102433"/>
                  <a:pt x="192785" y="64005"/>
                  <a:pt x="219075" y="142875"/>
                </a:cubicBezTo>
                <a:lnTo>
                  <a:pt x="228600" y="171450"/>
                </a:lnTo>
                <a:cubicBezTo>
                  <a:pt x="231775" y="196850"/>
                  <a:pt x="233546" y="222465"/>
                  <a:pt x="238125" y="247650"/>
                </a:cubicBezTo>
                <a:cubicBezTo>
                  <a:pt x="239921" y="257528"/>
                  <a:pt x="245215" y="266485"/>
                  <a:pt x="247650" y="276225"/>
                </a:cubicBezTo>
                <a:cubicBezTo>
                  <a:pt x="251577" y="291931"/>
                  <a:pt x="254713" y="307849"/>
                  <a:pt x="257175" y="323850"/>
                </a:cubicBezTo>
                <a:cubicBezTo>
                  <a:pt x="271229" y="415202"/>
                  <a:pt x="261031" y="396424"/>
                  <a:pt x="285750" y="495300"/>
                </a:cubicBezTo>
                <a:cubicBezTo>
                  <a:pt x="287020" y="500381"/>
                  <a:pt x="299334" y="553776"/>
                  <a:pt x="304800" y="561975"/>
                </a:cubicBezTo>
                <a:cubicBezTo>
                  <a:pt x="312272" y="573183"/>
                  <a:pt x="323850" y="581025"/>
                  <a:pt x="333375" y="590550"/>
                </a:cubicBezTo>
                <a:cubicBezTo>
                  <a:pt x="342900" y="577850"/>
                  <a:pt x="354850" y="566649"/>
                  <a:pt x="361950" y="552450"/>
                </a:cubicBezTo>
                <a:cubicBezTo>
                  <a:pt x="370930" y="534489"/>
                  <a:pt x="374650" y="514350"/>
                  <a:pt x="381000" y="495300"/>
                </a:cubicBezTo>
                <a:cubicBezTo>
                  <a:pt x="398804" y="441887"/>
                  <a:pt x="388090" y="476465"/>
                  <a:pt x="409575" y="390525"/>
                </a:cubicBezTo>
                <a:lnTo>
                  <a:pt x="419100" y="352425"/>
                </a:lnTo>
                <a:cubicBezTo>
                  <a:pt x="422275" y="339725"/>
                  <a:pt x="426473" y="327238"/>
                  <a:pt x="428625" y="314325"/>
                </a:cubicBezTo>
                <a:cubicBezTo>
                  <a:pt x="431800" y="295275"/>
                  <a:pt x="433466" y="275911"/>
                  <a:pt x="438150" y="257175"/>
                </a:cubicBezTo>
                <a:cubicBezTo>
                  <a:pt x="462724" y="158881"/>
                  <a:pt x="444976" y="233998"/>
                  <a:pt x="476250" y="171450"/>
                </a:cubicBezTo>
                <a:cubicBezTo>
                  <a:pt x="480740" y="162470"/>
                  <a:pt x="478675" y="149975"/>
                  <a:pt x="485775" y="142875"/>
                </a:cubicBezTo>
                <a:cubicBezTo>
                  <a:pt x="492875" y="135775"/>
                  <a:pt x="504825" y="136525"/>
                  <a:pt x="514350" y="133350"/>
                </a:cubicBezTo>
                <a:cubicBezTo>
                  <a:pt x="520700" y="123825"/>
                  <a:pt x="526071" y="113569"/>
                  <a:pt x="533400" y="104775"/>
                </a:cubicBezTo>
                <a:cubicBezTo>
                  <a:pt x="556319" y="77273"/>
                  <a:pt x="562453" y="75881"/>
                  <a:pt x="590550" y="57150"/>
                </a:cubicBezTo>
                <a:cubicBezTo>
                  <a:pt x="620508" y="67136"/>
                  <a:pt x="627315" y="64672"/>
                  <a:pt x="647700" y="95250"/>
                </a:cubicBezTo>
                <a:cubicBezTo>
                  <a:pt x="653269" y="103604"/>
                  <a:pt x="652735" y="114845"/>
                  <a:pt x="657225" y="123825"/>
                </a:cubicBezTo>
                <a:cubicBezTo>
                  <a:pt x="662345" y="134064"/>
                  <a:pt x="671626" y="141939"/>
                  <a:pt x="676275" y="152400"/>
                </a:cubicBezTo>
                <a:cubicBezTo>
                  <a:pt x="684430" y="170750"/>
                  <a:pt x="695325" y="209550"/>
                  <a:pt x="695325" y="209550"/>
                </a:cubicBezTo>
                <a:cubicBezTo>
                  <a:pt x="684167" y="388081"/>
                  <a:pt x="698145" y="312571"/>
                  <a:pt x="666750" y="438150"/>
                </a:cubicBezTo>
                <a:cubicBezTo>
                  <a:pt x="663698" y="450357"/>
                  <a:pt x="654532" y="491160"/>
                  <a:pt x="647700" y="504825"/>
                </a:cubicBezTo>
                <a:cubicBezTo>
                  <a:pt x="642580" y="515064"/>
                  <a:pt x="635000" y="523875"/>
                  <a:pt x="628650" y="533400"/>
                </a:cubicBezTo>
                <a:cubicBezTo>
                  <a:pt x="607165" y="619340"/>
                  <a:pt x="617879" y="584762"/>
                  <a:pt x="600075" y="638175"/>
                </a:cubicBezTo>
                <a:cubicBezTo>
                  <a:pt x="596900" y="663575"/>
                  <a:pt x="590550" y="688777"/>
                  <a:pt x="590550" y="714375"/>
                </a:cubicBezTo>
                <a:cubicBezTo>
                  <a:pt x="590550" y="730564"/>
                  <a:pt x="586019" y="753968"/>
                  <a:pt x="600075" y="762000"/>
                </a:cubicBezTo>
                <a:cubicBezTo>
                  <a:pt x="616843" y="771582"/>
                  <a:pt x="638175" y="755650"/>
                  <a:pt x="657225" y="752475"/>
                </a:cubicBezTo>
                <a:cubicBezTo>
                  <a:pt x="669925" y="746125"/>
                  <a:pt x="684237" y="742295"/>
                  <a:pt x="695325" y="733425"/>
                </a:cubicBezTo>
                <a:cubicBezTo>
                  <a:pt x="716362" y="716595"/>
                  <a:pt x="737531" y="698691"/>
                  <a:pt x="752475" y="676275"/>
                </a:cubicBezTo>
                <a:cubicBezTo>
                  <a:pt x="758825" y="666750"/>
                  <a:pt x="765845" y="657639"/>
                  <a:pt x="771525" y="647700"/>
                </a:cubicBezTo>
                <a:cubicBezTo>
                  <a:pt x="791568" y="612624"/>
                  <a:pt x="797607" y="583518"/>
                  <a:pt x="828675" y="552450"/>
                </a:cubicBezTo>
                <a:lnTo>
                  <a:pt x="857250" y="523875"/>
                </a:lnTo>
                <a:cubicBezTo>
                  <a:pt x="860425" y="514350"/>
                  <a:pt x="861794" y="504017"/>
                  <a:pt x="866775" y="495300"/>
                </a:cubicBezTo>
                <a:cubicBezTo>
                  <a:pt x="883067" y="466789"/>
                  <a:pt x="901405" y="451145"/>
                  <a:pt x="923925" y="428625"/>
                </a:cubicBezTo>
                <a:cubicBezTo>
                  <a:pt x="934611" y="396567"/>
                  <a:pt x="933668" y="394906"/>
                  <a:pt x="952500" y="361950"/>
                </a:cubicBezTo>
                <a:cubicBezTo>
                  <a:pt x="958180" y="352011"/>
                  <a:pt x="963455" y="341470"/>
                  <a:pt x="971550" y="333375"/>
                </a:cubicBezTo>
                <a:cubicBezTo>
                  <a:pt x="979645" y="325280"/>
                  <a:pt x="990600" y="320675"/>
                  <a:pt x="1000125" y="314325"/>
                </a:cubicBezTo>
                <a:cubicBezTo>
                  <a:pt x="1054720" y="232433"/>
                  <a:pt x="982025" y="328805"/>
                  <a:pt x="1047750" y="276225"/>
                </a:cubicBezTo>
                <a:cubicBezTo>
                  <a:pt x="1124377" y="214923"/>
                  <a:pt x="1023295" y="269402"/>
                  <a:pt x="1085850" y="238125"/>
                </a:cubicBezTo>
              </a:path>
            </a:pathLst>
          </a:custGeom>
          <a:noFill/>
          <a:ln cmpd="dbl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C:\Users\ProBook\Desktop\fire-30231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548" y="3091783"/>
            <a:ext cx="570753" cy="79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Freihandform 54"/>
          <p:cNvSpPr/>
          <p:nvPr/>
        </p:nvSpPr>
        <p:spPr>
          <a:xfrm>
            <a:off x="7762875" y="2466975"/>
            <a:ext cx="971550" cy="657225"/>
          </a:xfrm>
          <a:custGeom>
            <a:avLst/>
            <a:gdLst>
              <a:gd name="connsiteX0" fmla="*/ 0 w 971550"/>
              <a:gd name="connsiteY0" fmla="*/ 657225 h 657225"/>
              <a:gd name="connsiteX1" fmla="*/ 28575 w 971550"/>
              <a:gd name="connsiteY1" fmla="*/ 609600 h 657225"/>
              <a:gd name="connsiteX2" fmla="*/ 85725 w 971550"/>
              <a:gd name="connsiteY2" fmla="*/ 552450 h 657225"/>
              <a:gd name="connsiteX3" fmla="*/ 133350 w 971550"/>
              <a:gd name="connsiteY3" fmla="*/ 466725 h 657225"/>
              <a:gd name="connsiteX4" fmla="*/ 152400 w 971550"/>
              <a:gd name="connsiteY4" fmla="*/ 428625 h 657225"/>
              <a:gd name="connsiteX5" fmla="*/ 171450 w 971550"/>
              <a:gd name="connsiteY5" fmla="*/ 400050 h 657225"/>
              <a:gd name="connsiteX6" fmla="*/ 190500 w 971550"/>
              <a:gd name="connsiteY6" fmla="*/ 342900 h 657225"/>
              <a:gd name="connsiteX7" fmla="*/ 228600 w 971550"/>
              <a:gd name="connsiteY7" fmla="*/ 285750 h 657225"/>
              <a:gd name="connsiteX8" fmla="*/ 257175 w 971550"/>
              <a:gd name="connsiteY8" fmla="*/ 219075 h 657225"/>
              <a:gd name="connsiteX9" fmla="*/ 285750 w 971550"/>
              <a:gd name="connsiteY9" fmla="*/ 190500 h 657225"/>
              <a:gd name="connsiteX10" fmla="*/ 295275 w 971550"/>
              <a:gd name="connsiteY10" fmla="*/ 152400 h 657225"/>
              <a:gd name="connsiteX11" fmla="*/ 361950 w 971550"/>
              <a:gd name="connsiteY11" fmla="*/ 66675 h 657225"/>
              <a:gd name="connsiteX12" fmla="*/ 381000 w 971550"/>
              <a:gd name="connsiteY12" fmla="*/ 38100 h 657225"/>
              <a:gd name="connsiteX13" fmla="*/ 438150 w 971550"/>
              <a:gd name="connsiteY13" fmla="*/ 0 h 657225"/>
              <a:gd name="connsiteX14" fmla="*/ 504825 w 971550"/>
              <a:gd name="connsiteY14" fmla="*/ 19050 h 657225"/>
              <a:gd name="connsiteX15" fmla="*/ 533400 w 971550"/>
              <a:gd name="connsiteY15" fmla="*/ 38100 h 657225"/>
              <a:gd name="connsiteX16" fmla="*/ 552450 w 971550"/>
              <a:gd name="connsiteY16" fmla="*/ 66675 h 657225"/>
              <a:gd name="connsiteX17" fmla="*/ 590550 w 971550"/>
              <a:gd name="connsiteY17" fmla="*/ 133350 h 657225"/>
              <a:gd name="connsiteX18" fmla="*/ 552450 w 971550"/>
              <a:gd name="connsiteY18" fmla="*/ 295275 h 657225"/>
              <a:gd name="connsiteX19" fmla="*/ 523875 w 971550"/>
              <a:gd name="connsiteY19" fmla="*/ 314325 h 657225"/>
              <a:gd name="connsiteX20" fmla="*/ 476250 w 971550"/>
              <a:gd name="connsiteY20" fmla="*/ 371475 h 657225"/>
              <a:gd name="connsiteX21" fmla="*/ 428625 w 971550"/>
              <a:gd name="connsiteY21" fmla="*/ 419100 h 657225"/>
              <a:gd name="connsiteX22" fmla="*/ 381000 w 971550"/>
              <a:gd name="connsiteY22" fmla="*/ 476250 h 657225"/>
              <a:gd name="connsiteX23" fmla="*/ 333375 w 971550"/>
              <a:gd name="connsiteY23" fmla="*/ 523875 h 657225"/>
              <a:gd name="connsiteX24" fmla="*/ 304800 w 971550"/>
              <a:gd name="connsiteY24" fmla="*/ 628650 h 657225"/>
              <a:gd name="connsiteX25" fmla="*/ 342900 w 971550"/>
              <a:gd name="connsiteY25" fmla="*/ 638175 h 657225"/>
              <a:gd name="connsiteX26" fmla="*/ 476250 w 971550"/>
              <a:gd name="connsiteY26" fmla="*/ 628650 h 657225"/>
              <a:gd name="connsiteX27" fmla="*/ 504825 w 971550"/>
              <a:gd name="connsiteY27" fmla="*/ 609600 h 657225"/>
              <a:gd name="connsiteX28" fmla="*/ 542925 w 971550"/>
              <a:gd name="connsiteY28" fmla="*/ 590550 h 657225"/>
              <a:gd name="connsiteX29" fmla="*/ 571500 w 971550"/>
              <a:gd name="connsiteY29" fmla="*/ 571500 h 657225"/>
              <a:gd name="connsiteX30" fmla="*/ 600075 w 971550"/>
              <a:gd name="connsiteY30" fmla="*/ 561975 h 657225"/>
              <a:gd name="connsiteX31" fmla="*/ 628650 w 971550"/>
              <a:gd name="connsiteY31" fmla="*/ 542925 h 657225"/>
              <a:gd name="connsiteX32" fmla="*/ 685800 w 971550"/>
              <a:gd name="connsiteY32" fmla="*/ 523875 h 657225"/>
              <a:gd name="connsiteX33" fmla="*/ 819150 w 971550"/>
              <a:gd name="connsiteY33" fmla="*/ 542925 h 657225"/>
              <a:gd name="connsiteX34" fmla="*/ 885825 w 971550"/>
              <a:gd name="connsiteY34" fmla="*/ 571500 h 657225"/>
              <a:gd name="connsiteX35" fmla="*/ 942975 w 971550"/>
              <a:gd name="connsiteY35" fmla="*/ 609600 h 657225"/>
              <a:gd name="connsiteX36" fmla="*/ 971550 w 971550"/>
              <a:gd name="connsiteY36" fmla="*/ 62865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71550" h="657225">
                <a:moveTo>
                  <a:pt x="0" y="657225"/>
                </a:moveTo>
                <a:cubicBezTo>
                  <a:pt x="9525" y="641350"/>
                  <a:pt x="16852" y="623928"/>
                  <a:pt x="28575" y="609600"/>
                </a:cubicBezTo>
                <a:cubicBezTo>
                  <a:pt x="45635" y="588749"/>
                  <a:pt x="85725" y="552450"/>
                  <a:pt x="85725" y="552450"/>
                </a:cubicBezTo>
                <a:cubicBezTo>
                  <a:pt x="112065" y="473429"/>
                  <a:pt x="67846" y="597733"/>
                  <a:pt x="133350" y="466725"/>
                </a:cubicBezTo>
                <a:cubicBezTo>
                  <a:pt x="139700" y="454025"/>
                  <a:pt x="145355" y="440953"/>
                  <a:pt x="152400" y="428625"/>
                </a:cubicBezTo>
                <a:cubicBezTo>
                  <a:pt x="158080" y="418686"/>
                  <a:pt x="166801" y="410511"/>
                  <a:pt x="171450" y="400050"/>
                </a:cubicBezTo>
                <a:cubicBezTo>
                  <a:pt x="179605" y="381700"/>
                  <a:pt x="179361" y="359608"/>
                  <a:pt x="190500" y="342900"/>
                </a:cubicBezTo>
                <a:cubicBezTo>
                  <a:pt x="203200" y="323850"/>
                  <a:pt x="221360" y="307470"/>
                  <a:pt x="228600" y="285750"/>
                </a:cubicBezTo>
                <a:cubicBezTo>
                  <a:pt x="236373" y="262431"/>
                  <a:pt x="242462" y="239673"/>
                  <a:pt x="257175" y="219075"/>
                </a:cubicBezTo>
                <a:cubicBezTo>
                  <a:pt x="265005" y="208114"/>
                  <a:pt x="276225" y="200025"/>
                  <a:pt x="285750" y="190500"/>
                </a:cubicBezTo>
                <a:cubicBezTo>
                  <a:pt x="288925" y="177800"/>
                  <a:pt x="289421" y="164109"/>
                  <a:pt x="295275" y="152400"/>
                </a:cubicBezTo>
                <a:cubicBezTo>
                  <a:pt x="331386" y="80179"/>
                  <a:pt x="322752" y="113712"/>
                  <a:pt x="361950" y="66675"/>
                </a:cubicBezTo>
                <a:cubicBezTo>
                  <a:pt x="369279" y="57881"/>
                  <a:pt x="372385" y="45638"/>
                  <a:pt x="381000" y="38100"/>
                </a:cubicBezTo>
                <a:cubicBezTo>
                  <a:pt x="398230" y="23023"/>
                  <a:pt x="438150" y="0"/>
                  <a:pt x="438150" y="0"/>
                </a:cubicBezTo>
                <a:cubicBezTo>
                  <a:pt x="450357" y="3052"/>
                  <a:pt x="491160" y="12218"/>
                  <a:pt x="504825" y="19050"/>
                </a:cubicBezTo>
                <a:cubicBezTo>
                  <a:pt x="515064" y="24170"/>
                  <a:pt x="523875" y="31750"/>
                  <a:pt x="533400" y="38100"/>
                </a:cubicBezTo>
                <a:cubicBezTo>
                  <a:pt x="539750" y="47625"/>
                  <a:pt x="546770" y="56736"/>
                  <a:pt x="552450" y="66675"/>
                </a:cubicBezTo>
                <a:cubicBezTo>
                  <a:pt x="600789" y="151268"/>
                  <a:pt x="544138" y="63732"/>
                  <a:pt x="590550" y="133350"/>
                </a:cubicBezTo>
                <a:cubicBezTo>
                  <a:pt x="584249" y="177459"/>
                  <a:pt x="592744" y="254981"/>
                  <a:pt x="552450" y="295275"/>
                </a:cubicBezTo>
                <a:cubicBezTo>
                  <a:pt x="544355" y="303370"/>
                  <a:pt x="533400" y="307975"/>
                  <a:pt x="523875" y="314325"/>
                </a:cubicBezTo>
                <a:cubicBezTo>
                  <a:pt x="476577" y="385271"/>
                  <a:pt x="537366" y="298136"/>
                  <a:pt x="476250" y="371475"/>
                </a:cubicBezTo>
                <a:cubicBezTo>
                  <a:pt x="436563" y="419100"/>
                  <a:pt x="481012" y="384175"/>
                  <a:pt x="428625" y="419100"/>
                </a:cubicBezTo>
                <a:cubicBezTo>
                  <a:pt x="381327" y="490046"/>
                  <a:pt x="442116" y="402911"/>
                  <a:pt x="381000" y="476250"/>
                </a:cubicBezTo>
                <a:cubicBezTo>
                  <a:pt x="341313" y="523875"/>
                  <a:pt x="385762" y="488950"/>
                  <a:pt x="333375" y="523875"/>
                </a:cubicBezTo>
                <a:cubicBezTo>
                  <a:pt x="314190" y="552652"/>
                  <a:pt x="271060" y="588162"/>
                  <a:pt x="304800" y="628650"/>
                </a:cubicBezTo>
                <a:cubicBezTo>
                  <a:pt x="313181" y="638707"/>
                  <a:pt x="330200" y="635000"/>
                  <a:pt x="342900" y="638175"/>
                </a:cubicBezTo>
                <a:cubicBezTo>
                  <a:pt x="387350" y="635000"/>
                  <a:pt x="432365" y="636394"/>
                  <a:pt x="476250" y="628650"/>
                </a:cubicBezTo>
                <a:cubicBezTo>
                  <a:pt x="487523" y="626661"/>
                  <a:pt x="494886" y="615280"/>
                  <a:pt x="504825" y="609600"/>
                </a:cubicBezTo>
                <a:cubicBezTo>
                  <a:pt x="517153" y="602555"/>
                  <a:pt x="530597" y="597595"/>
                  <a:pt x="542925" y="590550"/>
                </a:cubicBezTo>
                <a:cubicBezTo>
                  <a:pt x="552864" y="584870"/>
                  <a:pt x="561261" y="576620"/>
                  <a:pt x="571500" y="571500"/>
                </a:cubicBezTo>
                <a:cubicBezTo>
                  <a:pt x="580480" y="567010"/>
                  <a:pt x="591095" y="566465"/>
                  <a:pt x="600075" y="561975"/>
                </a:cubicBezTo>
                <a:cubicBezTo>
                  <a:pt x="610314" y="556855"/>
                  <a:pt x="618189" y="547574"/>
                  <a:pt x="628650" y="542925"/>
                </a:cubicBezTo>
                <a:cubicBezTo>
                  <a:pt x="647000" y="534770"/>
                  <a:pt x="685800" y="523875"/>
                  <a:pt x="685800" y="523875"/>
                </a:cubicBezTo>
                <a:cubicBezTo>
                  <a:pt x="739143" y="529802"/>
                  <a:pt x="770627" y="530794"/>
                  <a:pt x="819150" y="542925"/>
                </a:cubicBezTo>
                <a:cubicBezTo>
                  <a:pt x="841673" y="548556"/>
                  <a:pt x="866354" y="559817"/>
                  <a:pt x="885825" y="571500"/>
                </a:cubicBezTo>
                <a:cubicBezTo>
                  <a:pt x="905458" y="583280"/>
                  <a:pt x="923925" y="596900"/>
                  <a:pt x="942975" y="609600"/>
                </a:cubicBezTo>
                <a:lnTo>
                  <a:pt x="971550" y="628650"/>
                </a:lnTo>
              </a:path>
            </a:pathLst>
          </a:custGeom>
          <a:noFill/>
          <a:ln cmpd="dbl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Freihandform 55"/>
          <p:cNvSpPr/>
          <p:nvPr/>
        </p:nvSpPr>
        <p:spPr>
          <a:xfrm>
            <a:off x="7762875" y="3371850"/>
            <a:ext cx="847725" cy="1066800"/>
          </a:xfrm>
          <a:custGeom>
            <a:avLst/>
            <a:gdLst>
              <a:gd name="connsiteX0" fmla="*/ 0 w 847725"/>
              <a:gd name="connsiteY0" fmla="*/ 0 h 1066800"/>
              <a:gd name="connsiteX1" fmla="*/ 47625 w 847725"/>
              <a:gd name="connsiteY1" fmla="*/ 114300 h 1066800"/>
              <a:gd name="connsiteX2" fmla="*/ 66675 w 847725"/>
              <a:gd name="connsiteY2" fmla="*/ 209550 h 1066800"/>
              <a:gd name="connsiteX3" fmla="*/ 76200 w 847725"/>
              <a:gd name="connsiteY3" fmla="*/ 247650 h 1066800"/>
              <a:gd name="connsiteX4" fmla="*/ 85725 w 847725"/>
              <a:gd name="connsiteY4" fmla="*/ 295275 h 1066800"/>
              <a:gd name="connsiteX5" fmla="*/ 104775 w 847725"/>
              <a:gd name="connsiteY5" fmla="*/ 361950 h 1066800"/>
              <a:gd name="connsiteX6" fmla="*/ 114300 w 847725"/>
              <a:gd name="connsiteY6" fmla="*/ 400050 h 1066800"/>
              <a:gd name="connsiteX7" fmla="*/ 104775 w 847725"/>
              <a:gd name="connsiteY7" fmla="*/ 704850 h 1066800"/>
              <a:gd name="connsiteX8" fmla="*/ 95250 w 847725"/>
              <a:gd name="connsiteY8" fmla="*/ 733425 h 1066800"/>
              <a:gd name="connsiteX9" fmla="*/ 76200 w 847725"/>
              <a:gd name="connsiteY9" fmla="*/ 857250 h 1066800"/>
              <a:gd name="connsiteX10" fmla="*/ 76200 w 847725"/>
              <a:gd name="connsiteY10" fmla="*/ 1028700 h 1066800"/>
              <a:gd name="connsiteX11" fmla="*/ 95250 w 847725"/>
              <a:gd name="connsiteY11" fmla="*/ 1057275 h 1066800"/>
              <a:gd name="connsiteX12" fmla="*/ 123825 w 847725"/>
              <a:gd name="connsiteY12" fmla="*/ 1066800 h 1066800"/>
              <a:gd name="connsiteX13" fmla="*/ 266700 w 847725"/>
              <a:gd name="connsiteY13" fmla="*/ 1057275 h 1066800"/>
              <a:gd name="connsiteX14" fmla="*/ 314325 w 847725"/>
              <a:gd name="connsiteY14" fmla="*/ 1019175 h 1066800"/>
              <a:gd name="connsiteX15" fmla="*/ 342900 w 847725"/>
              <a:gd name="connsiteY15" fmla="*/ 1009650 h 1066800"/>
              <a:gd name="connsiteX16" fmla="*/ 371475 w 847725"/>
              <a:gd name="connsiteY16" fmla="*/ 990600 h 1066800"/>
              <a:gd name="connsiteX17" fmla="*/ 381000 w 847725"/>
              <a:gd name="connsiteY17" fmla="*/ 962025 h 1066800"/>
              <a:gd name="connsiteX18" fmla="*/ 409575 w 847725"/>
              <a:gd name="connsiteY18" fmla="*/ 933450 h 1066800"/>
              <a:gd name="connsiteX19" fmla="*/ 476250 w 847725"/>
              <a:gd name="connsiteY19" fmla="*/ 895350 h 1066800"/>
              <a:gd name="connsiteX20" fmla="*/ 504825 w 847725"/>
              <a:gd name="connsiteY20" fmla="*/ 866775 h 1066800"/>
              <a:gd name="connsiteX21" fmla="*/ 561975 w 847725"/>
              <a:gd name="connsiteY21" fmla="*/ 828675 h 1066800"/>
              <a:gd name="connsiteX22" fmla="*/ 590550 w 847725"/>
              <a:gd name="connsiteY22" fmla="*/ 809625 h 1066800"/>
              <a:gd name="connsiteX23" fmla="*/ 657225 w 847725"/>
              <a:gd name="connsiteY23" fmla="*/ 771525 h 1066800"/>
              <a:gd name="connsiteX24" fmla="*/ 714375 w 847725"/>
              <a:gd name="connsiteY24" fmla="*/ 733425 h 1066800"/>
              <a:gd name="connsiteX25" fmla="*/ 733425 w 847725"/>
              <a:gd name="connsiteY25" fmla="*/ 704850 h 1066800"/>
              <a:gd name="connsiteX26" fmla="*/ 762000 w 847725"/>
              <a:gd name="connsiteY26" fmla="*/ 685800 h 1066800"/>
              <a:gd name="connsiteX27" fmla="*/ 781050 w 847725"/>
              <a:gd name="connsiteY27" fmla="*/ 628650 h 1066800"/>
              <a:gd name="connsiteX28" fmla="*/ 847725 w 847725"/>
              <a:gd name="connsiteY28" fmla="*/ 581025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47725" h="1066800">
                <a:moveTo>
                  <a:pt x="0" y="0"/>
                </a:moveTo>
                <a:cubicBezTo>
                  <a:pt x="15875" y="38100"/>
                  <a:pt x="37614" y="74257"/>
                  <a:pt x="47625" y="114300"/>
                </a:cubicBezTo>
                <a:cubicBezTo>
                  <a:pt x="69749" y="202797"/>
                  <a:pt x="43321" y="92779"/>
                  <a:pt x="66675" y="209550"/>
                </a:cubicBezTo>
                <a:cubicBezTo>
                  <a:pt x="69242" y="222387"/>
                  <a:pt x="73360" y="234871"/>
                  <a:pt x="76200" y="247650"/>
                </a:cubicBezTo>
                <a:cubicBezTo>
                  <a:pt x="79712" y="263454"/>
                  <a:pt x="82213" y="279471"/>
                  <a:pt x="85725" y="295275"/>
                </a:cubicBezTo>
                <a:cubicBezTo>
                  <a:pt x="100613" y="362273"/>
                  <a:pt x="88864" y="306263"/>
                  <a:pt x="104775" y="361950"/>
                </a:cubicBezTo>
                <a:cubicBezTo>
                  <a:pt x="108371" y="374537"/>
                  <a:pt x="111125" y="387350"/>
                  <a:pt x="114300" y="400050"/>
                </a:cubicBezTo>
                <a:cubicBezTo>
                  <a:pt x="111125" y="501650"/>
                  <a:pt x="110574" y="603366"/>
                  <a:pt x="104775" y="704850"/>
                </a:cubicBezTo>
                <a:cubicBezTo>
                  <a:pt x="104202" y="714874"/>
                  <a:pt x="96777" y="723502"/>
                  <a:pt x="95250" y="733425"/>
                </a:cubicBezTo>
                <a:cubicBezTo>
                  <a:pt x="74202" y="870238"/>
                  <a:pt x="99127" y="788470"/>
                  <a:pt x="76200" y="857250"/>
                </a:cubicBezTo>
                <a:cubicBezTo>
                  <a:pt x="68385" y="927588"/>
                  <a:pt x="58615" y="958362"/>
                  <a:pt x="76200" y="1028700"/>
                </a:cubicBezTo>
                <a:cubicBezTo>
                  <a:pt x="78976" y="1039806"/>
                  <a:pt x="86311" y="1050124"/>
                  <a:pt x="95250" y="1057275"/>
                </a:cubicBezTo>
                <a:cubicBezTo>
                  <a:pt x="103090" y="1063547"/>
                  <a:pt x="114300" y="1063625"/>
                  <a:pt x="123825" y="1066800"/>
                </a:cubicBezTo>
                <a:cubicBezTo>
                  <a:pt x="171450" y="1063625"/>
                  <a:pt x="219261" y="1062546"/>
                  <a:pt x="266700" y="1057275"/>
                </a:cubicBezTo>
                <a:cubicBezTo>
                  <a:pt x="315355" y="1051869"/>
                  <a:pt x="279193" y="1047280"/>
                  <a:pt x="314325" y="1019175"/>
                </a:cubicBezTo>
                <a:cubicBezTo>
                  <a:pt x="322165" y="1012903"/>
                  <a:pt x="333920" y="1014140"/>
                  <a:pt x="342900" y="1009650"/>
                </a:cubicBezTo>
                <a:cubicBezTo>
                  <a:pt x="353139" y="1004530"/>
                  <a:pt x="361950" y="996950"/>
                  <a:pt x="371475" y="990600"/>
                </a:cubicBezTo>
                <a:cubicBezTo>
                  <a:pt x="374650" y="981075"/>
                  <a:pt x="375431" y="970379"/>
                  <a:pt x="381000" y="962025"/>
                </a:cubicBezTo>
                <a:cubicBezTo>
                  <a:pt x="388472" y="950817"/>
                  <a:pt x="398614" y="941280"/>
                  <a:pt x="409575" y="933450"/>
                </a:cubicBezTo>
                <a:cubicBezTo>
                  <a:pt x="474789" y="886869"/>
                  <a:pt x="422256" y="940345"/>
                  <a:pt x="476250" y="895350"/>
                </a:cubicBezTo>
                <a:cubicBezTo>
                  <a:pt x="486598" y="886726"/>
                  <a:pt x="494192" y="875045"/>
                  <a:pt x="504825" y="866775"/>
                </a:cubicBezTo>
                <a:cubicBezTo>
                  <a:pt x="522897" y="852719"/>
                  <a:pt x="542925" y="841375"/>
                  <a:pt x="561975" y="828675"/>
                </a:cubicBezTo>
                <a:lnTo>
                  <a:pt x="590550" y="809625"/>
                </a:lnTo>
                <a:cubicBezTo>
                  <a:pt x="689398" y="743727"/>
                  <a:pt x="536377" y="844034"/>
                  <a:pt x="657225" y="771525"/>
                </a:cubicBezTo>
                <a:cubicBezTo>
                  <a:pt x="676858" y="759745"/>
                  <a:pt x="714375" y="733425"/>
                  <a:pt x="714375" y="733425"/>
                </a:cubicBezTo>
                <a:cubicBezTo>
                  <a:pt x="720725" y="723900"/>
                  <a:pt x="725330" y="712945"/>
                  <a:pt x="733425" y="704850"/>
                </a:cubicBezTo>
                <a:cubicBezTo>
                  <a:pt x="741520" y="696755"/>
                  <a:pt x="755933" y="695508"/>
                  <a:pt x="762000" y="685800"/>
                </a:cubicBezTo>
                <a:cubicBezTo>
                  <a:pt x="772643" y="668772"/>
                  <a:pt x="764342" y="639789"/>
                  <a:pt x="781050" y="628650"/>
                </a:cubicBezTo>
                <a:cubicBezTo>
                  <a:pt x="841936" y="588059"/>
                  <a:pt x="822011" y="606739"/>
                  <a:pt x="847725" y="581025"/>
                </a:cubicBezTo>
              </a:path>
            </a:pathLst>
          </a:custGeom>
          <a:noFill/>
          <a:ln cmpd="dbl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2084943" y="4929908"/>
            <a:ext cx="1410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5m  B-Druckschlauch</a:t>
            </a:r>
            <a:endParaRPr lang="de-DE" sz="900" dirty="0"/>
          </a:p>
        </p:txBody>
      </p:sp>
      <p:sp>
        <p:nvSpPr>
          <p:cNvPr id="60" name="Legende mit Linie 2 59"/>
          <p:cNvSpPr/>
          <p:nvPr/>
        </p:nvSpPr>
        <p:spPr>
          <a:xfrm>
            <a:off x="2772679" y="3150699"/>
            <a:ext cx="1439282" cy="221152"/>
          </a:xfrm>
          <a:prstGeom prst="borderCallout2">
            <a:avLst>
              <a:gd name="adj1" fmla="val 45197"/>
              <a:gd name="adj2" fmla="val 200"/>
              <a:gd name="adj3" fmla="val 45196"/>
              <a:gd name="adj4" fmla="val -16667"/>
              <a:gd name="adj5" fmla="val 280831"/>
              <a:gd name="adj6" fmla="val -17037"/>
            </a:avLst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5m  </a:t>
            </a:r>
            <a:r>
              <a:rPr lang="de-DE" sz="1000" dirty="0" smtClean="0">
                <a:solidFill>
                  <a:schemeClr val="tx1"/>
                </a:solidFill>
              </a:rPr>
              <a:t>B-Druckschlauch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1" name="Legende mit Linie 2 60"/>
          <p:cNvSpPr/>
          <p:nvPr/>
        </p:nvSpPr>
        <p:spPr>
          <a:xfrm>
            <a:off x="5537751" y="2896049"/>
            <a:ext cx="1439282" cy="221152"/>
          </a:xfrm>
          <a:prstGeom prst="borderCallout2">
            <a:avLst>
              <a:gd name="adj1" fmla="val 45197"/>
              <a:gd name="adj2" fmla="val 200"/>
              <a:gd name="adj3" fmla="val 45196"/>
              <a:gd name="adj4" fmla="val -16667"/>
              <a:gd name="adj5" fmla="val 280831"/>
              <a:gd name="adj6" fmla="val -17037"/>
            </a:avLst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5m  </a:t>
            </a:r>
            <a:r>
              <a:rPr lang="de-DE" sz="1000" dirty="0" smtClean="0">
                <a:solidFill>
                  <a:schemeClr val="tx1"/>
                </a:solidFill>
              </a:rPr>
              <a:t>B-Druckschlauch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2483546" y="354043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Sammelstück</a:t>
            </a:r>
            <a:endParaRPr lang="de-DE" sz="800" dirty="0"/>
          </a:p>
        </p:txBody>
      </p:sp>
      <p:sp>
        <p:nvSpPr>
          <p:cNvPr id="64" name="Textfeld 63"/>
          <p:cNvSpPr txBox="1"/>
          <p:nvPr/>
        </p:nvSpPr>
        <p:spPr>
          <a:xfrm>
            <a:off x="5224003" y="3168878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Sammelstück</a:t>
            </a:r>
            <a:endParaRPr lang="de-DE" sz="800" dirty="0"/>
          </a:p>
        </p:txBody>
      </p:sp>
      <p:cxnSp>
        <p:nvCxnSpPr>
          <p:cNvPr id="62" name="Gerade Verbindung 61"/>
          <p:cNvCxnSpPr/>
          <p:nvPr/>
        </p:nvCxnSpPr>
        <p:spPr>
          <a:xfrm>
            <a:off x="5722321" y="3384322"/>
            <a:ext cx="0" cy="26383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>
            <a:off x="332533" y="5445224"/>
            <a:ext cx="67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*das Druckbegrenzungsventil wird ca. 0,5 bar höher eingestellt als der </a:t>
            </a:r>
            <a:r>
              <a:rPr lang="de-DE" sz="1200" b="1" dirty="0" smtClean="0"/>
              <a:t>Eingangs</a:t>
            </a:r>
            <a:r>
              <a:rPr lang="de-DE" sz="1200" dirty="0" smtClean="0"/>
              <a:t>druck der nächsten Pumpe  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**</a:t>
            </a:r>
            <a:r>
              <a:rPr lang="de-DE" sz="1200" dirty="0" smtClean="0"/>
              <a:t>das Druckbegrenzungsventil vor den Strahlrohren wird entsprechend dem angeordneten </a:t>
            </a:r>
            <a:r>
              <a:rPr lang="de-DE" sz="1200" b="1" dirty="0" smtClean="0"/>
              <a:t>Pumpenausgangs</a:t>
            </a:r>
            <a:r>
              <a:rPr lang="de-DE" sz="1200" dirty="0" smtClean="0"/>
              <a:t>druck der letzten Pumpe eingestellt!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411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5239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Wasserförderung Grundlagen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48" y="865239"/>
            <a:ext cx="9140552" cy="5228057"/>
          </a:xfrm>
        </p:spPr>
        <p:txBody>
          <a:bodyPr>
            <a:normAutofit/>
          </a:bodyPr>
          <a:lstStyle/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B-Schlauchleitung 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1800" dirty="0" smtClean="0">
                <a:solidFill>
                  <a:schemeClr val="tx1"/>
                </a:solidFill>
              </a:rPr>
              <a:t>Sollte möglichst gestreckt, am Rande der Straßen und Wege verlegt werden (möglichst selten über Straßen queren, falls unvermeidbar beachten: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1800" dirty="0" smtClean="0">
                <a:solidFill>
                  <a:schemeClr val="tx1"/>
                </a:solidFill>
              </a:rPr>
              <a:t>So verlegen, dass Schlauchbrücken sinnvoll integriert werden können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1800" dirty="0" smtClean="0">
                <a:solidFill>
                  <a:schemeClr val="tx1"/>
                </a:solidFill>
              </a:rPr>
              <a:t>Schlauchbrücken sollten durch Trupp überwacht werden. (Warndreieck, Warnleuchte, Warnweste und Warnflagge, ggf. Kelle, bei Nacht auch ggf. Beleuchten. ) ggf. müssen die Elemente auch angepasst, verschoben werden.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1800" dirty="0" smtClean="0">
                <a:solidFill>
                  <a:schemeClr val="tx1"/>
                </a:solidFill>
              </a:rPr>
              <a:t>Schlauchleitung gut beobachten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1800" dirty="0" smtClean="0">
                <a:solidFill>
                  <a:schemeClr val="tx1"/>
                </a:solidFill>
              </a:rPr>
              <a:t>Je 3 Pumpen ist eine Reservepumpe einzuplanen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1800" dirty="0" smtClean="0">
                <a:solidFill>
                  <a:schemeClr val="tx1"/>
                </a:solidFill>
              </a:rPr>
              <a:t>Je Pumpe sind 2 Reserve B-Druckschläuche vorzusehen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1800" dirty="0" smtClean="0">
                <a:solidFill>
                  <a:schemeClr val="tx1"/>
                </a:solidFill>
              </a:rPr>
              <a:t>Bei Schlauch- oder Pumpenwechsel, im vorherigen Abschnitt Druck verringern und ggf. C-Abgang öffnen (Kommunikation an EL oder Abschnittsleitung)</a:t>
            </a:r>
          </a:p>
          <a:p>
            <a:pPr marL="457200" indent="-457200" algn="l">
              <a:buBlip>
                <a:blip r:embed="rId2"/>
              </a:buBlip>
            </a:pPr>
            <a:r>
              <a:rPr lang="de-DE" sz="1800" dirty="0" smtClean="0">
                <a:solidFill>
                  <a:schemeClr val="tx1"/>
                </a:solidFill>
              </a:rPr>
              <a:t>In der Ebene nächste Pumpe</a:t>
            </a:r>
          </a:p>
          <a:p>
            <a:pPr marL="457200" indent="-457200" algn="l">
              <a:buBlip>
                <a:blip r:embed="rId2"/>
              </a:buBlip>
            </a:pPr>
            <a:endParaRPr lang="de-DE" sz="2000" dirty="0" smtClean="0">
              <a:solidFill>
                <a:schemeClr val="tx1"/>
              </a:solidFill>
            </a:endParaRPr>
          </a:p>
          <a:p>
            <a:pPr algn="l"/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indent="452438" algn="l">
              <a:tabLst>
                <a:tab pos="452438" algn="l"/>
              </a:tabLst>
            </a:pPr>
            <a:endParaRPr lang="de-DE" sz="2200" dirty="0" smtClean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t="59183" r="28594" b="24382"/>
          <a:stretch/>
        </p:blipFill>
        <p:spPr>
          <a:xfrm>
            <a:off x="3255819" y="4691475"/>
            <a:ext cx="4895464" cy="12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5239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Einsatztaktischer Ablauf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48" y="865239"/>
            <a:ext cx="9140552" cy="5228057"/>
          </a:xfrm>
        </p:spPr>
        <p:txBody>
          <a:bodyPr>
            <a:normAutofit/>
          </a:bodyPr>
          <a:lstStyle/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Gruppenführer gibt Einsatzbefehl:</a:t>
            </a:r>
          </a:p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z. B. </a:t>
            </a:r>
          </a:p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Wasserentnahme am Bach/ bzw. Verteiler der vorhergehenden Gruppe</a:t>
            </a:r>
          </a:p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Verteiler zum….. </a:t>
            </a:r>
          </a:p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Ausgangsdruck 8 bar</a:t>
            </a:r>
          </a:p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Wasserförderung über lange Schlauchstrecke zum Einsatz fertig! </a:t>
            </a:r>
          </a:p>
          <a:p>
            <a:pPr algn="l"/>
            <a:endParaRPr lang="de-DE" sz="2200" b="1" dirty="0">
              <a:solidFill>
                <a:schemeClr val="tx1"/>
              </a:solidFill>
            </a:endParaRPr>
          </a:p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Melder </a:t>
            </a:r>
          </a:p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arbeitet nach Weisung des Gruppenführers, Sonderaufgaben</a:t>
            </a:r>
          </a:p>
          <a:p>
            <a:pPr algn="l"/>
            <a:endParaRPr lang="de-DE" sz="2200" b="1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indent="452438" algn="l">
              <a:tabLst>
                <a:tab pos="452438" algn="l"/>
              </a:tabLst>
            </a:pPr>
            <a:endParaRPr lang="de-DE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5239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Einsatztaktischer Ablauf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48" y="865239"/>
            <a:ext cx="9140552" cy="5228057"/>
          </a:xfrm>
        </p:spPr>
        <p:txBody>
          <a:bodyPr>
            <a:normAutofit/>
          </a:bodyPr>
          <a:lstStyle/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Gruppenführer gibt Einsatzbefehl:</a:t>
            </a:r>
          </a:p>
          <a:p>
            <a:pPr algn="l"/>
            <a:r>
              <a:rPr lang="de-DE" sz="2200" dirty="0" smtClean="0">
                <a:solidFill>
                  <a:schemeClr val="tx1"/>
                </a:solidFill>
              </a:rPr>
              <a:t>z. B. Wasserentnahme am Bach/ bzw. Verteiler der vorhergehenden Gruppe</a:t>
            </a:r>
          </a:p>
          <a:p>
            <a:pPr algn="l"/>
            <a:r>
              <a:rPr lang="de-DE" sz="2200" dirty="0" smtClean="0">
                <a:solidFill>
                  <a:schemeClr val="tx1"/>
                </a:solidFill>
              </a:rPr>
              <a:t>Verteiler zum….. </a:t>
            </a:r>
          </a:p>
          <a:p>
            <a:pPr algn="l"/>
            <a:r>
              <a:rPr lang="de-DE" sz="2200" dirty="0" smtClean="0">
                <a:solidFill>
                  <a:schemeClr val="tx1"/>
                </a:solidFill>
              </a:rPr>
              <a:t>Ausgangsdruck 8 bar</a:t>
            </a:r>
          </a:p>
          <a:p>
            <a:pPr algn="l"/>
            <a:r>
              <a:rPr lang="de-DE" sz="2200" dirty="0" smtClean="0">
                <a:solidFill>
                  <a:schemeClr val="tx1"/>
                </a:solidFill>
              </a:rPr>
              <a:t>Wasserförderung über lange Schlauchstrecke zum Einsatz fertig! </a:t>
            </a:r>
          </a:p>
          <a:p>
            <a:pPr algn="l"/>
            <a:endParaRPr lang="de-DE" sz="2200" b="1" dirty="0">
              <a:solidFill>
                <a:schemeClr val="tx1"/>
              </a:solidFill>
            </a:endParaRPr>
          </a:p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Melder </a:t>
            </a:r>
          </a:p>
          <a:p>
            <a:pPr algn="l"/>
            <a:r>
              <a:rPr lang="de-DE" sz="2200" dirty="0" smtClean="0">
                <a:solidFill>
                  <a:schemeClr val="tx1"/>
                </a:solidFill>
              </a:rPr>
              <a:t>arbeitet nach Weisung des Gruppenführers, Sonderaufgaben</a:t>
            </a:r>
          </a:p>
          <a:p>
            <a:pPr algn="l"/>
            <a:endParaRPr lang="de-DE" sz="2200" dirty="0" smtClean="0">
              <a:solidFill>
                <a:schemeClr val="tx1"/>
              </a:solidFill>
            </a:endParaRPr>
          </a:p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Maschinist</a:t>
            </a:r>
          </a:p>
          <a:p>
            <a:pPr algn="l"/>
            <a:r>
              <a:rPr lang="de-DE" sz="2200" dirty="0" smtClean="0">
                <a:solidFill>
                  <a:schemeClr val="tx1"/>
                </a:solidFill>
              </a:rPr>
              <a:t>Nimmt vom Fahrzeug das Sammelstück A-2B (notfalls Übergangsstück A/B) und Kupplungsschlüssel, bringt alles zum angegebenen Standort der Pumpe</a:t>
            </a:r>
          </a:p>
          <a:p>
            <a:pPr algn="l"/>
            <a:r>
              <a:rPr lang="de-DE" sz="2200" dirty="0" smtClean="0">
                <a:solidFill>
                  <a:schemeClr val="tx1"/>
                </a:solidFill>
              </a:rPr>
              <a:t>Und kuppelt das Sammelstück am Saugeingang der Pumpe an. </a:t>
            </a:r>
          </a:p>
          <a:p>
            <a:pPr algn="l"/>
            <a:endParaRPr lang="de-DE" sz="2200" b="1" dirty="0" smtClean="0">
              <a:solidFill>
                <a:schemeClr val="tx1"/>
              </a:solidFill>
            </a:endParaRPr>
          </a:p>
          <a:p>
            <a:pPr algn="l"/>
            <a:endParaRPr lang="de-DE" sz="2200" b="1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3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3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3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3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indent="452438" algn="l">
              <a:tabLst>
                <a:tab pos="452438" algn="l"/>
              </a:tabLst>
            </a:pPr>
            <a:endParaRPr lang="de-DE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5239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tx2">
                    <a:lumMod val="50000"/>
                  </a:schemeClr>
                </a:solidFill>
              </a:rPr>
              <a:t>Einsatztaktischer Ablauf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48" y="865239"/>
            <a:ext cx="9140552" cy="5228057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 smtClean="0">
                <a:solidFill>
                  <a:schemeClr val="tx1"/>
                </a:solidFill>
              </a:rPr>
              <a:t>Angriffstrupp</a:t>
            </a:r>
          </a:p>
          <a:p>
            <a:pPr algn="l"/>
            <a:r>
              <a:rPr lang="de-DE" sz="1800" dirty="0" smtClean="0">
                <a:solidFill>
                  <a:schemeClr val="tx1"/>
                </a:solidFill>
              </a:rPr>
              <a:t>Beginnt mit der Verlegung der B-Leitung zum Verteiler, Nach Verlegung der B-Schlauchleitung stellt sich der Angriffstrupp zur weiteren Verfügung am Verteiler auf. Ggf. Schlauchbrücken, Verkehrsabsicherung etc.</a:t>
            </a:r>
          </a:p>
          <a:p>
            <a:pPr algn="l"/>
            <a:r>
              <a:rPr lang="de-DE" sz="2000" b="1" dirty="0">
                <a:solidFill>
                  <a:schemeClr val="tx1"/>
                </a:solidFill>
              </a:rPr>
              <a:t>Wassertrupp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</a:rPr>
              <a:t>Zusammen mit Schlauchtrupp ggf. Saugleitungsaufbau. Danach Unterstützung beim Verlegen der B-Leitung. </a:t>
            </a:r>
            <a:r>
              <a:rPr lang="de-DE" sz="1800" dirty="0" err="1">
                <a:solidFill>
                  <a:schemeClr val="tx1"/>
                </a:solidFill>
              </a:rPr>
              <a:t>Wassertruppführer</a:t>
            </a:r>
            <a:r>
              <a:rPr lang="de-DE" sz="1800" dirty="0">
                <a:solidFill>
                  <a:schemeClr val="tx1"/>
                </a:solidFill>
              </a:rPr>
              <a:t> kontrolliert die Strecke und gibt den Befehl „Wasser marsch!“ an den Maschinisten. </a:t>
            </a:r>
            <a:r>
              <a:rPr lang="de-DE" sz="1800" dirty="0" err="1">
                <a:solidFill>
                  <a:schemeClr val="tx1"/>
                </a:solidFill>
              </a:rPr>
              <a:t>Wassertruppmann</a:t>
            </a:r>
            <a:r>
              <a:rPr lang="de-DE" sz="1800" dirty="0">
                <a:solidFill>
                  <a:schemeClr val="tx1"/>
                </a:solidFill>
              </a:rPr>
              <a:t> legt 2 B-Reserveschläuche bei der Pumpe ab und übernimmt gemeinsam als Wassertrupp die Schlauchaufsicht.</a:t>
            </a:r>
          </a:p>
          <a:p>
            <a:pPr algn="l"/>
            <a:r>
              <a:rPr lang="de-DE" sz="2200" b="1" dirty="0" smtClean="0">
                <a:solidFill>
                  <a:schemeClr val="tx1"/>
                </a:solidFill>
              </a:rPr>
              <a:t>Der </a:t>
            </a:r>
            <a:r>
              <a:rPr lang="de-DE" sz="2000" b="1" dirty="0">
                <a:solidFill>
                  <a:schemeClr val="tx1"/>
                </a:solidFill>
              </a:rPr>
              <a:t>Schlauchtrupp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</a:rPr>
              <a:t>Zusammen mit Wassertrupp ggf. Saugleitungsaufbau. Danach ausrüsten mit 2 B-Schläuchen, Druckbegrenzungsventil (DBV)und 5 Meter-B-Schlauch; zum Verteiler </a:t>
            </a:r>
          </a:p>
          <a:p>
            <a:pPr algn="l"/>
            <a:r>
              <a:rPr lang="de-DE" sz="1800" i="1" dirty="0" err="1">
                <a:solidFill>
                  <a:schemeClr val="tx1"/>
                </a:solidFill>
              </a:rPr>
              <a:t>Schlauchtruppführer</a:t>
            </a:r>
            <a:r>
              <a:rPr lang="de-DE" sz="1800" i="1" dirty="0">
                <a:solidFill>
                  <a:schemeClr val="tx1"/>
                </a:solidFill>
              </a:rPr>
              <a:t> </a:t>
            </a:r>
            <a:r>
              <a:rPr lang="de-DE" sz="1800" dirty="0">
                <a:solidFill>
                  <a:schemeClr val="tx1"/>
                </a:solidFill>
              </a:rPr>
              <a:t>kuppelt (DBV) vor Verteiler und stellt das Ventil ein 2 bar wenn weitere Pumpe  folgt, am Abgang (Überlauf) 5 Meter Schlauch anschließen und Verteiler </a:t>
            </a:r>
            <a:r>
              <a:rPr lang="de-DE" sz="1800" dirty="0" smtClean="0">
                <a:solidFill>
                  <a:schemeClr val="tx1"/>
                </a:solidFill>
              </a:rPr>
              <a:t>bedienen!</a:t>
            </a:r>
          </a:p>
          <a:p>
            <a:pPr algn="l"/>
            <a:r>
              <a:rPr lang="de-DE" sz="1800" dirty="0" err="1" smtClean="0">
                <a:solidFill>
                  <a:schemeClr val="tx1"/>
                </a:solidFill>
              </a:rPr>
              <a:t>Schlauchtruppmann</a:t>
            </a:r>
            <a:r>
              <a:rPr lang="de-DE" sz="1800" dirty="0" smtClean="0">
                <a:solidFill>
                  <a:schemeClr val="tx1"/>
                </a:solidFill>
              </a:rPr>
              <a:t>: unterstützt ggf. und übernimmt ebenfalls Schlauchaufsicht, insbesondere Straßenüberquerungen und Schlauchbrücken etc. </a:t>
            </a:r>
            <a:endParaRPr lang="de-DE" sz="1800" dirty="0">
              <a:solidFill>
                <a:schemeClr val="tx1"/>
              </a:solidFill>
            </a:endParaRPr>
          </a:p>
          <a:p>
            <a:pPr algn="l"/>
            <a:endParaRPr lang="de-DE" sz="2000" dirty="0" smtClean="0">
              <a:solidFill>
                <a:schemeClr val="tx1"/>
              </a:solidFill>
            </a:endParaRPr>
          </a:p>
          <a:p>
            <a:pPr algn="l"/>
            <a:endParaRPr lang="de-DE" sz="2200" dirty="0">
              <a:solidFill>
                <a:schemeClr val="tx1"/>
              </a:solidFill>
            </a:endParaRPr>
          </a:p>
          <a:p>
            <a:pPr algn="l"/>
            <a:endParaRPr lang="de-DE" sz="2200" b="1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3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3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3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457200" indent="-457200" algn="l">
              <a:buBlip>
                <a:blip r:embed="rId3"/>
              </a:buBlip>
            </a:pPr>
            <a:endParaRPr lang="de-DE" sz="2200" dirty="0" smtClean="0">
              <a:solidFill>
                <a:schemeClr val="tx1"/>
              </a:solidFill>
            </a:endParaRPr>
          </a:p>
          <a:p>
            <a:pPr indent="452438" algn="l">
              <a:tabLst>
                <a:tab pos="452438" algn="l"/>
              </a:tabLst>
            </a:pPr>
            <a:endParaRPr lang="de-DE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88487"/>
      </p:ext>
    </p:extLst>
  </p:cSld>
  <p:clrMapOvr>
    <a:masterClrMapping/>
  </p:clrMapOvr>
</p:sld>
</file>

<file path=ppt/theme/theme1.xml><?xml version="1.0" encoding="utf-8"?>
<a:theme xmlns:a="http://schemas.openxmlformats.org/drawingml/2006/main" name="Feuerwehr Haus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Bildschirmpräsentation (4:3)</PresentationFormat>
  <Paragraphs>116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Feuerwehr Hausen</vt:lpstr>
      <vt:lpstr>Wasserförderung Grundlagen</vt:lpstr>
      <vt:lpstr>Wasserförderung Grundlagen</vt:lpstr>
      <vt:lpstr>Wasserförderung Grundlagen</vt:lpstr>
      <vt:lpstr>Schaltschema - Wasserförderung einer langen Schlauchstrecke</vt:lpstr>
      <vt:lpstr>Wasserförderung Grundlagen</vt:lpstr>
      <vt:lpstr>Einsatztaktischer Ablauf</vt:lpstr>
      <vt:lpstr>Einsatztaktischer Ablauf</vt:lpstr>
      <vt:lpstr>Einsatztaktischer Ablauf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Funkgrundlagen Hausen</dc:title>
  <dc:creator>Jäger, Matthias  ERS-G-UI</dc:creator>
  <cp:lastModifiedBy>Matthias</cp:lastModifiedBy>
  <cp:revision>15</cp:revision>
  <cp:lastPrinted>2016-07-15T15:00:38Z</cp:lastPrinted>
  <dcterms:modified xsi:type="dcterms:W3CDTF">2017-04-30T13:15:20Z</dcterms:modified>
</cp:coreProperties>
</file>