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Stamtavler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62-453A-9B46-87ADA06C29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62-453A-9B46-87ADA06C29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62-453A-9B46-87ADA06C29C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62-453A-9B46-87ADA06C29C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862-453A-9B46-87ADA06C29C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862-453A-9B46-87ADA06C29C6}"/>
              </c:ext>
            </c:extLst>
          </c:dPt>
          <c:cat>
            <c:strRef>
              <c:f>Sheet1!$A$2:$A$7</c:f>
              <c:strCache>
                <c:ptCount val="5"/>
                <c:pt idx="0">
                  <c:v>Kategorier</c:v>
                </c:pt>
                <c:pt idx="1">
                  <c:v>Kat. 1</c:v>
                </c:pt>
                <c:pt idx="2">
                  <c:v>Kat. 2</c:v>
                </c:pt>
                <c:pt idx="3">
                  <c:v>Kat. 3</c:v>
                </c:pt>
                <c:pt idx="4">
                  <c:v>Kat. 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902</c:v>
                </c:pt>
                <c:pt idx="2">
                  <c:v>1300</c:v>
                </c:pt>
                <c:pt idx="3">
                  <c:v>750</c:v>
                </c:pt>
                <c:pt idx="4">
                  <c:v>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E-40C6-9B8A-459134FC7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9B-48E7-9CE1-390588FCEA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69B-48E7-9CE1-390588FCEA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69B-48E7-9CE1-390588FCEA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69B-48E7-9CE1-390588FCEA06}"/>
              </c:ext>
            </c:extLst>
          </c:dPt>
          <c:cat>
            <c:strRef>
              <c:f>Sheet1!$A$2:$A$5</c:f>
              <c:strCache>
                <c:ptCount val="4"/>
                <c:pt idx="0">
                  <c:v>DARAK</c:v>
                </c:pt>
                <c:pt idx="1">
                  <c:v>JYRAK</c:v>
                </c:pt>
                <c:pt idx="2">
                  <c:v>KATTEKLUBBEN</c:v>
                </c:pt>
                <c:pt idx="3">
                  <c:v>RACEKATTEN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786</c:v>
                </c:pt>
                <c:pt idx="1">
                  <c:v>1087</c:v>
                </c:pt>
                <c:pt idx="2">
                  <c:v>763</c:v>
                </c:pt>
                <c:pt idx="3">
                  <c:v>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E7-4B18-A059-34E75455B9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E8-4AAB-805F-B10584EEA5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E8-4AAB-805F-B10584EEA5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E8-4AAB-805F-B10584EEA5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E8-4AAB-805F-B10584EEA5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Kat. 1</c:v>
                </c:pt>
                <c:pt idx="1">
                  <c:v>Kat. 2</c:v>
                </c:pt>
                <c:pt idx="2">
                  <c:v>Kat. 3</c:v>
                </c:pt>
                <c:pt idx="3">
                  <c:v>Kat.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902</c:v>
                </c:pt>
                <c:pt idx="1">
                  <c:v>1300</c:v>
                </c:pt>
                <c:pt idx="2">
                  <c:v>750</c:v>
                </c:pt>
                <c:pt idx="3">
                  <c:v>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D-4035-98B5-6546D7235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813385602248817"/>
          <c:y val="0.2768108365920568"/>
          <c:w val="0.11502268803225944"/>
          <c:h val="0.32267112848185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163-42B2-A79B-168EE3C740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3AA-499B-AA68-1476E49A49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3AA-499B-AA68-1476E49A49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3AA-499B-AA68-1476E49A49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63-42B2-A79B-168EE3C740F5}"/>
              </c:ext>
            </c:extLst>
          </c:dPt>
          <c:dLbls>
            <c:dLbl>
              <c:idx val="0"/>
              <c:layout>
                <c:manualLayout>
                  <c:x val="5.6250000000000001E-2"/>
                  <c:y val="-0.161718740051750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63-42B2-A79B-168EE3C740F5}"/>
                </c:ext>
              </c:extLst>
            </c:dLbl>
            <c:dLbl>
              <c:idx val="4"/>
              <c:layout>
                <c:manualLayout>
                  <c:x val="-7.3437500000000003E-2"/>
                  <c:y val="-0.154687490484283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63-42B2-A79B-168EE3C740F5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Exotic</c:v>
                </c:pt>
                <c:pt idx="1">
                  <c:v>Hellig Birma</c:v>
                </c:pt>
                <c:pt idx="2">
                  <c:v>Perser</c:v>
                </c:pt>
                <c:pt idx="3">
                  <c:v>Ragdoll</c:v>
                </c:pt>
                <c:pt idx="4">
                  <c:v>Tyrkisk Van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69</c:v>
                </c:pt>
                <c:pt idx="1">
                  <c:v>356</c:v>
                </c:pt>
                <c:pt idx="2">
                  <c:v>219</c:v>
                </c:pt>
                <c:pt idx="3">
                  <c:v>249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3-42B2-A79B-168EE3C740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35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61-42CC-9A2D-6FF1B2F000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61-42CC-9A2D-6FF1B2F000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61-42CC-9A2D-6FF1B2F000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B61-42CC-9A2D-6FF1B2F000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B61-42CC-9A2D-6FF1B2F000B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B61-42CC-9A2D-6FF1B2F000B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B61-42CC-9A2D-6FF1B2F000B1}"/>
              </c:ext>
            </c:extLst>
          </c:dPt>
          <c:dLbls>
            <c:dLbl>
              <c:idx val="0"/>
              <c:layout>
                <c:manualLayout>
                  <c:x val="0.20000855448624477"/>
                  <c:y val="-9.2766023627473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61-42CC-9A2D-6FF1B2F000B1}"/>
                </c:ext>
              </c:extLst>
            </c:dLbl>
            <c:dLbl>
              <c:idx val="2"/>
              <c:layout>
                <c:manualLayout>
                  <c:x val="-8.9986282578875212E-2"/>
                  <c:y val="0.164596829715840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61-42CC-9A2D-6FF1B2F000B1}"/>
                </c:ext>
              </c:extLst>
            </c:dLbl>
            <c:dLbl>
              <c:idx val="4"/>
              <c:layout>
                <c:manualLayout>
                  <c:x val="-0.14367069548405217"/>
                  <c:y val="-0.1190990644181691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61-42CC-9A2D-6FF1B2F000B1}"/>
                </c:ext>
              </c:extLst>
            </c:dLbl>
            <c:dLbl>
              <c:idx val="5"/>
              <c:layout>
                <c:manualLayout>
                  <c:x val="-0.21069958847736625"/>
                  <c:y val="4.448562965292977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B61-42CC-9A2D-6FF1B2F000B1}"/>
                </c:ext>
              </c:extLst>
            </c:dLbl>
            <c:dLbl>
              <c:idx val="6"/>
              <c:layout>
                <c:manualLayout>
                  <c:x val="-5.2674897119341563E-2"/>
                  <c:y val="-0.1668211111984866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B61-42CC-9A2D-6FF1B2F000B1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Sheet1!$A$2:$A$8</c:f>
              <c:strCache>
                <c:ptCount val="7"/>
                <c:pt idx="0">
                  <c:v>American Curl Langhår</c:v>
                </c:pt>
                <c:pt idx="1">
                  <c:v>Maine Coon</c:v>
                </c:pt>
                <c:pt idx="2">
                  <c:v>Neva Masquerade</c:v>
                </c:pt>
                <c:pt idx="3">
                  <c:v>Norsk Skovkat</c:v>
                </c:pt>
                <c:pt idx="4">
                  <c:v>Selkirk Rex Korthår</c:v>
                </c:pt>
                <c:pt idx="5">
                  <c:v>Selkirk Rex Langhår</c:v>
                </c:pt>
                <c:pt idx="6">
                  <c:v>Sibirisk Kat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1">
                  <c:v>706</c:v>
                </c:pt>
                <c:pt idx="2">
                  <c:v>2</c:v>
                </c:pt>
                <c:pt idx="3">
                  <c:v>496</c:v>
                </c:pt>
                <c:pt idx="4">
                  <c:v>4</c:v>
                </c:pt>
                <c:pt idx="5">
                  <c:v>14</c:v>
                </c:pt>
                <c:pt idx="6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B61-42CC-9A2D-6FF1B2F00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35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163-42B2-A79B-168EE3C740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B916-4ECE-8668-99BEF2BC2F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449-4E83-9F2C-D10E4D64E8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16-4ECE-8668-99BEF2BC2FB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63-42B2-A79B-168EE3C740F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2449-4E83-9F2C-D10E4D64E84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49-4E83-9F2C-D10E4D64E84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16-4ECE-8668-99BEF2BC2FB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916-4ECE-8668-99BEF2BC2FB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16-4ECE-8668-99BEF2BC2FB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916-4ECE-8668-99BEF2BC2FB5}"/>
              </c:ext>
            </c:extLst>
          </c:dPt>
          <c:dLbls>
            <c:dLbl>
              <c:idx val="0"/>
              <c:layout>
                <c:manualLayout>
                  <c:x val="0.12151394307397752"/>
                  <c:y val="-2.577601086346801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63-42B2-A79B-168EE3C740F5}"/>
                </c:ext>
              </c:extLst>
            </c:dLbl>
            <c:dLbl>
              <c:idx val="1"/>
              <c:layout>
                <c:manualLayout>
                  <c:x val="0.10779926575193181"/>
                  <c:y val="-3.768191289609900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16-4ECE-8668-99BEF2BC2FB5}"/>
                </c:ext>
              </c:extLst>
            </c:dLbl>
            <c:dLbl>
              <c:idx val="2"/>
              <c:layout>
                <c:manualLayout>
                  <c:x val="0.11409968411790723"/>
                  <c:y val="-1.125215545981427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49-4E83-9F2C-D10E4D64E840}"/>
                </c:ext>
              </c:extLst>
            </c:dLbl>
            <c:dLbl>
              <c:idx val="3"/>
              <c:layout>
                <c:manualLayout>
                  <c:x val="-0.10989245537818292"/>
                  <c:y val="4.396223171211546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16-4ECE-8668-99BEF2BC2FB5}"/>
                </c:ext>
              </c:extLst>
            </c:dLbl>
            <c:dLbl>
              <c:idx val="4"/>
              <c:layout>
                <c:manualLayout>
                  <c:x val="-0.15727641747463927"/>
                  <c:y val="4.209577370807990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63-42B2-A79B-168EE3C740F5}"/>
                </c:ext>
              </c:extLst>
            </c:dLbl>
            <c:dLbl>
              <c:idx val="5"/>
              <c:layout>
                <c:manualLayout>
                  <c:x val="-0.17302214800647175"/>
                  <c:y val="-4.34388718107807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49-4E83-9F2C-D10E4D64E840}"/>
                </c:ext>
              </c:extLst>
            </c:dLbl>
            <c:dLbl>
              <c:idx val="6"/>
              <c:layout>
                <c:manualLayout>
                  <c:x val="-0.16570710953504736"/>
                  <c:y val="-9.983102480791868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49-4E83-9F2C-D10E4D64E840}"/>
                </c:ext>
              </c:extLst>
            </c:dLbl>
            <c:dLbl>
              <c:idx val="7"/>
              <c:layout>
                <c:manualLayout>
                  <c:x val="-0.12768456720131732"/>
                  <c:y val="-0.163288289216428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16-4ECE-8668-99BEF2BC2FB5}"/>
                </c:ext>
              </c:extLst>
            </c:dLbl>
            <c:dLbl>
              <c:idx val="8"/>
              <c:layout>
                <c:manualLayout>
                  <c:x val="3.6630818459394303E-2"/>
                  <c:y val="-0.1967833229018501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16-4ECE-8668-99BEF2BC2FB5}"/>
                </c:ext>
              </c:extLst>
            </c:dLbl>
            <c:dLbl>
              <c:idx val="9"/>
              <c:layout>
                <c:manualLayout>
                  <c:x val="0.17582792860509266"/>
                  <c:y val="-0.1653817288217676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16-4ECE-8668-99BEF2BC2FB5}"/>
                </c:ext>
              </c:extLst>
            </c:dLbl>
            <c:dLbl>
              <c:idx val="10"/>
              <c:layout>
                <c:manualLayout>
                  <c:x val="0.23443723814012354"/>
                  <c:y val="-5.861630894948727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16-4ECE-8668-99BEF2BC2FB5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Sheet1!$A$2:$A$12</c:f>
              <c:strCache>
                <c:ptCount val="11"/>
                <c:pt idx="0">
                  <c:v>Bengal</c:v>
                </c:pt>
                <c:pt idx="1">
                  <c:v>British Longhair</c:v>
                </c:pt>
                <c:pt idx="2">
                  <c:v>British Shorthair</c:v>
                </c:pt>
                <c:pt idx="3">
                  <c:v>Burmeser</c:v>
                </c:pt>
                <c:pt idx="4">
                  <c:v>Burmilla</c:v>
                </c:pt>
                <c:pt idx="5">
                  <c:v>Europé</c:v>
                </c:pt>
                <c:pt idx="6">
                  <c:v>Korat</c:v>
                </c:pt>
                <c:pt idx="7">
                  <c:v>Kurilean Bobtail KH</c:v>
                </c:pt>
                <c:pt idx="8">
                  <c:v>Kurilean Bobtail LH</c:v>
                </c:pt>
                <c:pt idx="9">
                  <c:v>Ocicat</c:v>
                </c:pt>
                <c:pt idx="10">
                  <c:v>Singapura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136</c:v>
                </c:pt>
                <c:pt idx="1">
                  <c:v>8</c:v>
                </c:pt>
                <c:pt idx="2">
                  <c:v>343</c:v>
                </c:pt>
                <c:pt idx="3">
                  <c:v>141</c:v>
                </c:pt>
                <c:pt idx="4">
                  <c:v>19</c:v>
                </c:pt>
                <c:pt idx="5">
                  <c:v>45</c:v>
                </c:pt>
                <c:pt idx="6">
                  <c:v>16</c:v>
                </c:pt>
                <c:pt idx="7">
                  <c:v>1</c:v>
                </c:pt>
                <c:pt idx="8">
                  <c:v>24</c:v>
                </c:pt>
                <c:pt idx="9">
                  <c:v>16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3-42B2-A79B-168EE3C740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35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163-42B2-A79B-168EE3C740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B916-4ECE-8668-99BEF2BC2F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449-4E83-9F2C-D10E4D64E8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16-4ECE-8668-99BEF2BC2FB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63-42B2-A79B-168EE3C740F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2449-4E83-9F2C-D10E4D64E84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49-4E83-9F2C-D10E4D64E84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16-4ECE-8668-99BEF2BC2FB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916-4ECE-8668-99BEF2BC2FB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16-4ECE-8668-99BEF2BC2FB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916-4ECE-8668-99BEF2BC2FB5}"/>
              </c:ext>
            </c:extLst>
          </c:dPt>
          <c:dLbls>
            <c:dLbl>
              <c:idx val="0"/>
              <c:layout>
                <c:manualLayout>
                  <c:x val="2.4180625453301074E-2"/>
                  <c:y val="-0.17859710205320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63-42B2-A79B-168EE3C740F5}"/>
                </c:ext>
              </c:extLst>
            </c:dLbl>
            <c:dLbl>
              <c:idx val="1"/>
              <c:layout>
                <c:manualLayout>
                  <c:x val="0.10779926575193181"/>
                  <c:y val="-3.768191289609900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16-4ECE-8668-99BEF2BC2FB5}"/>
                </c:ext>
              </c:extLst>
            </c:dLbl>
            <c:dLbl>
              <c:idx val="2"/>
              <c:layout>
                <c:manualLayout>
                  <c:x val="0.13398498556729255"/>
                  <c:y val="2.014943862026827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49-4E83-9F2C-D10E4D64E840}"/>
                </c:ext>
              </c:extLst>
            </c:dLbl>
            <c:dLbl>
              <c:idx val="3"/>
              <c:layout>
                <c:manualLayout>
                  <c:x val="0.1360573257063217"/>
                  <c:y val="5.652286934414837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16-4ECE-8668-99BEF2BC2FB5}"/>
                </c:ext>
              </c:extLst>
            </c:dLbl>
            <c:dLbl>
              <c:idx val="4"/>
              <c:layout>
                <c:manualLayout>
                  <c:x val="0.11379163912487877"/>
                  <c:y val="5.884329055079055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63-42B2-A79B-168EE3C740F5}"/>
                </c:ext>
              </c:extLst>
            </c:dLbl>
            <c:dLbl>
              <c:idx val="5"/>
              <c:layout>
                <c:manualLayout>
                  <c:x val="0.17235414032496013"/>
                  <c:y val="0.1114756589842927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49-4E83-9F2C-D10E4D64E840}"/>
                </c:ext>
              </c:extLst>
            </c:dLbl>
            <c:dLbl>
              <c:idx val="6"/>
              <c:layout>
                <c:manualLayout>
                  <c:x val="4.1518663463811764E-2"/>
                  <c:y val="0.1869702011235010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49-4E83-9F2C-D10E4D64E840}"/>
                </c:ext>
              </c:extLst>
            </c:dLbl>
            <c:dLbl>
              <c:idx val="7"/>
              <c:layout>
                <c:manualLayout>
                  <c:x val="-0.10151969687317851"/>
                  <c:y val="0.148634211979057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16-4ECE-8668-99BEF2BC2FB5}"/>
                </c:ext>
              </c:extLst>
            </c:dLbl>
            <c:dLbl>
              <c:idx val="8"/>
              <c:layout>
                <c:manualLayout>
                  <c:x val="-0.10361288649942964"/>
                  <c:y val="2.93081544747435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16-4ECE-8668-99BEF2BC2FB5}"/>
                </c:ext>
              </c:extLst>
            </c:dLbl>
            <c:dLbl>
              <c:idx val="9"/>
              <c:layout>
                <c:manualLayout>
                  <c:x val="-0.15175624790320502"/>
                  <c:y val="-0.119326057504313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16-4ECE-8668-99BEF2BC2FB5}"/>
                </c:ext>
              </c:extLst>
            </c:dLbl>
            <c:dLbl>
              <c:idx val="10"/>
              <c:layout>
                <c:manualLayout>
                  <c:x val="-9.0007153928797434E-2"/>
                  <c:y val="-0.1465407723737182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16-4ECE-8668-99BEF2BC2FB5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Sheet1!$A$2:$A$12</c:f>
              <c:strCache>
                <c:ptCount val="11"/>
                <c:pt idx="0">
                  <c:v>Abyssinier</c:v>
                </c:pt>
                <c:pt idx="1">
                  <c:v>Balineser</c:v>
                </c:pt>
                <c:pt idx="2">
                  <c:v>Cornish Rex</c:v>
                </c:pt>
                <c:pt idx="3">
                  <c:v>Don Sphynx</c:v>
                </c:pt>
                <c:pt idx="4">
                  <c:v>Orientalsk Korthår</c:v>
                </c:pt>
                <c:pt idx="5">
                  <c:v>Orientalsk Langhår</c:v>
                </c:pt>
                <c:pt idx="6">
                  <c:v>Peterbald</c:v>
                </c:pt>
                <c:pt idx="7">
                  <c:v>Russian Blue</c:v>
                </c:pt>
                <c:pt idx="8">
                  <c:v>Siameser</c:v>
                </c:pt>
                <c:pt idx="9">
                  <c:v>Somali</c:v>
                </c:pt>
                <c:pt idx="10">
                  <c:v>Sphynx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87</c:v>
                </c:pt>
                <c:pt idx="1">
                  <c:v>13</c:v>
                </c:pt>
                <c:pt idx="2">
                  <c:v>3</c:v>
                </c:pt>
                <c:pt idx="3">
                  <c:v>8</c:v>
                </c:pt>
                <c:pt idx="4">
                  <c:v>45</c:v>
                </c:pt>
                <c:pt idx="5">
                  <c:v>19</c:v>
                </c:pt>
                <c:pt idx="6">
                  <c:v>1</c:v>
                </c:pt>
                <c:pt idx="7">
                  <c:v>49</c:v>
                </c:pt>
                <c:pt idx="8">
                  <c:v>96</c:v>
                </c:pt>
                <c:pt idx="9">
                  <c:v>20</c:v>
                </c:pt>
                <c:pt idx="1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3-42B2-A79B-168EE3C740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35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02" y="286603"/>
            <a:ext cx="10631978" cy="1450757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702" y="1845734"/>
            <a:ext cx="10631978" cy="402336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02" y="286603"/>
            <a:ext cx="10631978" cy="1450757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02" y="1845734"/>
            <a:ext cx="10631978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15389" y="286603"/>
            <a:ext cx="10640291" cy="1450757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5390" y="1845734"/>
            <a:ext cx="5170516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3724" y="1845735"/>
            <a:ext cx="5261956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32015" y="286603"/>
            <a:ext cx="10623665" cy="1450757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015" y="1846052"/>
            <a:ext cx="5220393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016" y="2582334"/>
            <a:ext cx="5220392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1789" y="1846052"/>
            <a:ext cx="5153891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1789" y="2582334"/>
            <a:ext cx="5153891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2015" y="286604"/>
            <a:ext cx="10623665" cy="13262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015" y="1845734"/>
            <a:ext cx="1062366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32015" y="1720735"/>
            <a:ext cx="10628477" cy="1711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a-DK" dirty="0"/>
              <a:t>Felis Danica </a:t>
            </a:r>
            <a:br>
              <a:rPr lang="da-DK"/>
            </a:br>
            <a:r>
              <a:rPr lang="da-DK"/>
              <a:t>statistik </a:t>
            </a:r>
            <a:r>
              <a:rPr lang="da-DK" dirty="0"/>
              <a:t>2016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308" y="151251"/>
            <a:ext cx="1801372" cy="181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73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Fordeling på Kategori:</a:t>
            </a:r>
          </a:p>
        </p:txBody>
      </p:sp>
      <p:sp>
        <p:nvSpPr>
          <p:cNvPr id="9" name="Rectangle 8"/>
          <p:cNvSpPr/>
          <p:nvPr/>
        </p:nvSpPr>
        <p:spPr>
          <a:xfrm>
            <a:off x="8296713" y="5679347"/>
            <a:ext cx="2858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Grand Total:</a:t>
            </a:r>
            <a:r>
              <a:rPr lang="da-D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3335</a:t>
            </a:r>
            <a:r>
              <a:rPr lang="da-D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695214"/>
              </p:ext>
            </p:extLst>
          </p:nvPr>
        </p:nvGraphicFramePr>
        <p:xfrm>
          <a:off x="523702" y="1992772"/>
          <a:ext cx="1948855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6052">
                  <a:extLst>
                    <a:ext uri="{9D8B030D-6E8A-4147-A177-3AD203B41FA5}">
                      <a16:colId xmlns:a16="http://schemas.microsoft.com/office/drawing/2014/main" val="1215720153"/>
                    </a:ext>
                  </a:extLst>
                </a:gridCol>
                <a:gridCol w="622803">
                  <a:extLst>
                    <a:ext uri="{9D8B030D-6E8A-4147-A177-3AD203B41FA5}">
                      <a16:colId xmlns:a16="http://schemas.microsoft.com/office/drawing/2014/main" val="3934613043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u="none" strike="noStrike" dirty="0">
                          <a:effectLst/>
                        </a:rPr>
                        <a:t>Kat. 1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u="none" strike="noStrike" dirty="0">
                          <a:effectLst/>
                        </a:rPr>
                        <a:t>902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887964"/>
                  </a:ext>
                </a:extLst>
              </a:tr>
              <a:tr h="165316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 err="1">
                          <a:effectLst/>
                        </a:rPr>
                        <a:t>Exotic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69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1449925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Hellig Birma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356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1308728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Perser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219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2319909"/>
                  </a:ext>
                </a:extLst>
              </a:tr>
              <a:tr h="165316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Ragdoll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249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1732718"/>
                  </a:ext>
                </a:extLst>
              </a:tr>
              <a:tr h="165316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Tyrkisk Van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9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190392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93758"/>
              </p:ext>
            </p:extLst>
          </p:nvPr>
        </p:nvGraphicFramePr>
        <p:xfrm>
          <a:off x="3098141" y="1992772"/>
          <a:ext cx="2458527" cy="1783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797">
                  <a:extLst>
                    <a:ext uri="{9D8B030D-6E8A-4147-A177-3AD203B41FA5}">
                      <a16:colId xmlns:a16="http://schemas.microsoft.com/office/drawing/2014/main" val="2531770739"/>
                    </a:ext>
                  </a:extLst>
                </a:gridCol>
                <a:gridCol w="449730">
                  <a:extLst>
                    <a:ext uri="{9D8B030D-6E8A-4147-A177-3AD203B41FA5}">
                      <a16:colId xmlns:a16="http://schemas.microsoft.com/office/drawing/2014/main" val="1466227214"/>
                    </a:ext>
                  </a:extLst>
                </a:gridCol>
              </a:tblGrid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u="none" strike="noStrike" dirty="0">
                          <a:effectLst/>
                        </a:rPr>
                        <a:t>Kat. 2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u="none" strike="noStrike" dirty="0">
                          <a:effectLst/>
                        </a:rPr>
                        <a:t>1300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490543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American Curl Langhår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1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9775938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Maine Coon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706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7638832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Neva </a:t>
                      </a:r>
                      <a:r>
                        <a:rPr lang="da-DK" sz="1400" u="none" strike="noStrike" dirty="0" err="1">
                          <a:effectLst/>
                        </a:rPr>
                        <a:t>Masquerade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2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68704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Norsk Skovkat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496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8051371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Selkirk Rex Korthår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4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1020411"/>
                  </a:ext>
                </a:extLst>
              </a:tr>
              <a:tr h="165317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Selkirk Rex Langhår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14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2083307"/>
                  </a:ext>
                </a:extLst>
              </a:tr>
              <a:tr h="173189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Sibirisk Kat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77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438706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171543"/>
              </p:ext>
            </p:extLst>
          </p:nvPr>
        </p:nvGraphicFramePr>
        <p:xfrm>
          <a:off x="6182252" y="1975484"/>
          <a:ext cx="2189211" cy="2674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8745">
                  <a:extLst>
                    <a:ext uri="{9D8B030D-6E8A-4147-A177-3AD203B41FA5}">
                      <a16:colId xmlns:a16="http://schemas.microsoft.com/office/drawing/2014/main" val="2444927754"/>
                    </a:ext>
                  </a:extLst>
                </a:gridCol>
                <a:gridCol w="400466">
                  <a:extLst>
                    <a:ext uri="{9D8B030D-6E8A-4147-A177-3AD203B41FA5}">
                      <a16:colId xmlns:a16="http://schemas.microsoft.com/office/drawing/2014/main" val="1946932541"/>
                    </a:ext>
                  </a:extLst>
                </a:gridCol>
              </a:tblGrid>
              <a:tr h="146423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9010949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Bengal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634383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British </a:t>
                      </a:r>
                      <a:r>
                        <a:rPr lang="da-DK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Longhair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7776933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British Shorthair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0047521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Burmeser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8482483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Burmilla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7555625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Europé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3039624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Korat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8323157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Kurilean Bobtail KH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913575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Kurilean Bobtail LH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92094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Ocicat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1873631"/>
                  </a:ext>
                </a:extLst>
              </a:tr>
              <a:tr h="15744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Singapura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436886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23610"/>
              </p:ext>
            </p:extLst>
          </p:nvPr>
        </p:nvGraphicFramePr>
        <p:xfrm>
          <a:off x="8997046" y="1975519"/>
          <a:ext cx="2158634" cy="2674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4800">
                  <a:extLst>
                    <a:ext uri="{9D8B030D-6E8A-4147-A177-3AD203B41FA5}">
                      <a16:colId xmlns:a16="http://schemas.microsoft.com/office/drawing/2014/main" val="3717700155"/>
                    </a:ext>
                  </a:extLst>
                </a:gridCol>
                <a:gridCol w="523834">
                  <a:extLst>
                    <a:ext uri="{9D8B030D-6E8A-4147-A177-3AD203B41FA5}">
                      <a16:colId xmlns:a16="http://schemas.microsoft.com/office/drawing/2014/main" val="1895105593"/>
                    </a:ext>
                  </a:extLst>
                </a:gridCol>
              </a:tblGrid>
              <a:tr h="10913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u="none" strike="noStrike" dirty="0">
                          <a:effectLst/>
                        </a:rPr>
                        <a:t>Kat. 4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u="none" strike="noStrike" dirty="0">
                          <a:effectLst/>
                        </a:rPr>
                        <a:t>383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4987076"/>
                  </a:ext>
                </a:extLst>
              </a:tr>
              <a:tr h="10913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Abyssinier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87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8114134"/>
                  </a:ext>
                </a:extLst>
              </a:tr>
              <a:tr h="10913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 err="1">
                          <a:effectLst/>
                        </a:rPr>
                        <a:t>Balineser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13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1315800"/>
                  </a:ext>
                </a:extLst>
              </a:tr>
              <a:tr h="10913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 err="1">
                          <a:effectLst/>
                        </a:rPr>
                        <a:t>Cornish</a:t>
                      </a:r>
                      <a:r>
                        <a:rPr lang="da-DK" sz="1400" u="none" strike="noStrike" dirty="0">
                          <a:effectLst/>
                        </a:rPr>
                        <a:t> Rex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3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008552"/>
                  </a:ext>
                </a:extLst>
              </a:tr>
              <a:tr h="10913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Don </a:t>
                      </a:r>
                      <a:r>
                        <a:rPr lang="da-DK" sz="1400" u="none" strike="noStrike" dirty="0" err="1">
                          <a:effectLst/>
                        </a:rPr>
                        <a:t>Sphynx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8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905788"/>
                  </a:ext>
                </a:extLst>
              </a:tr>
              <a:tr h="143487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Orientalsk Korthår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45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731390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Orientalsk Langhår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19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0847695"/>
                  </a:ext>
                </a:extLst>
              </a:tr>
              <a:tr h="151466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Peterbald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1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340825"/>
                  </a:ext>
                </a:extLst>
              </a:tr>
              <a:tr h="69192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Russian Blue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49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4662040"/>
                  </a:ext>
                </a:extLst>
              </a:tr>
              <a:tr h="81808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Siameser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96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8409412"/>
                  </a:ext>
                </a:extLst>
              </a:tr>
              <a:tr h="12030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Somali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>
                          <a:effectLst/>
                        </a:rPr>
                        <a:t>20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8327894"/>
                  </a:ext>
                </a:extLst>
              </a:tr>
              <a:tr h="204083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Sphynx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42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4754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55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015" y="269352"/>
            <a:ext cx="10623665" cy="1326242"/>
          </a:xfrm>
        </p:spPr>
        <p:txBody>
          <a:bodyPr/>
          <a:lstStyle/>
          <a:p>
            <a:r>
              <a:rPr lang="da-DK" dirty="0"/>
              <a:t>Overordnet fordeling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010731"/>
              </p:ext>
            </p:extLst>
          </p:nvPr>
        </p:nvGraphicFramePr>
        <p:xfrm>
          <a:off x="1283419" y="2008747"/>
          <a:ext cx="2082800" cy="1388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748">
                  <a:extLst>
                    <a:ext uri="{9D8B030D-6E8A-4147-A177-3AD203B41FA5}">
                      <a16:colId xmlns:a16="http://schemas.microsoft.com/office/drawing/2014/main" val="1577913044"/>
                    </a:ext>
                  </a:extLst>
                </a:gridCol>
                <a:gridCol w="659052">
                  <a:extLst>
                    <a:ext uri="{9D8B030D-6E8A-4147-A177-3AD203B41FA5}">
                      <a16:colId xmlns:a16="http://schemas.microsoft.com/office/drawing/2014/main" val="4104564092"/>
                    </a:ext>
                  </a:extLst>
                </a:gridCol>
              </a:tblGrid>
              <a:tr h="231359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u="none" strike="noStrike" dirty="0">
                          <a:effectLst/>
                        </a:rPr>
                        <a:t>Kategorier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u="none" strike="noStrike" dirty="0">
                          <a:effectLst/>
                        </a:rPr>
                        <a:t>Antal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4036574"/>
                  </a:ext>
                </a:extLst>
              </a:tr>
              <a:tr h="231359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Kat. 1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902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7033726"/>
                  </a:ext>
                </a:extLst>
              </a:tr>
              <a:tr h="231359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Kat. 2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1300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096116"/>
                  </a:ext>
                </a:extLst>
              </a:tr>
              <a:tr h="231359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Kat. 3</a:t>
                      </a:r>
                      <a:endParaRPr lang="da-D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750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1761947"/>
                  </a:ext>
                </a:extLst>
              </a:tr>
              <a:tr h="231359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Kat. 4</a:t>
                      </a:r>
                      <a:endParaRPr lang="da-D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383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219923"/>
                  </a:ext>
                </a:extLst>
              </a:tr>
              <a:tr h="231359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u="none" strike="noStrike" dirty="0">
                          <a:effectLst/>
                        </a:rPr>
                        <a:t>Grand Total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u="none" strike="noStrike" dirty="0">
                          <a:effectLst/>
                        </a:rPr>
                        <a:t>3335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558601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039086"/>
              </p:ext>
            </p:extLst>
          </p:nvPr>
        </p:nvGraphicFramePr>
        <p:xfrm>
          <a:off x="8229053" y="1957903"/>
          <a:ext cx="1880644" cy="143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8397">
                  <a:extLst>
                    <a:ext uri="{9D8B030D-6E8A-4147-A177-3AD203B41FA5}">
                      <a16:colId xmlns:a16="http://schemas.microsoft.com/office/drawing/2014/main" val="1040196789"/>
                    </a:ext>
                  </a:extLst>
                </a:gridCol>
                <a:gridCol w="452247">
                  <a:extLst>
                    <a:ext uri="{9D8B030D-6E8A-4147-A177-3AD203B41FA5}">
                      <a16:colId xmlns:a16="http://schemas.microsoft.com/office/drawing/2014/main" val="2925241537"/>
                    </a:ext>
                  </a:extLst>
                </a:gridCol>
              </a:tblGrid>
              <a:tr h="22608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u="none" strike="noStrike" dirty="0">
                          <a:effectLst/>
                        </a:rPr>
                        <a:t>Klub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u="none" strike="noStrike" dirty="0">
                          <a:effectLst/>
                        </a:rPr>
                        <a:t>Antal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989748"/>
                  </a:ext>
                </a:extLst>
              </a:tr>
              <a:tr h="24671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DARAK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786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934100"/>
                  </a:ext>
                </a:extLst>
              </a:tr>
              <a:tr h="24671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JYRAK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1087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6992553"/>
                  </a:ext>
                </a:extLst>
              </a:tr>
              <a:tr h="24671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KATTEKLUBBEN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763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6273862"/>
                  </a:ext>
                </a:extLst>
              </a:tr>
              <a:tr h="24671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RACEKATTEN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u="none" strike="noStrike" dirty="0">
                          <a:effectLst/>
                        </a:rPr>
                        <a:t>699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9700978"/>
                  </a:ext>
                </a:extLst>
              </a:tr>
              <a:tr h="22608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u="none" strike="noStrike" dirty="0">
                          <a:effectLst/>
                        </a:rPr>
                        <a:t>Grand Total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u="none" strike="noStrike" dirty="0">
                          <a:effectLst/>
                        </a:rPr>
                        <a:t>3335</a:t>
                      </a:r>
                      <a:endParaRPr lang="da-D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926107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966965373"/>
              </p:ext>
            </p:extLst>
          </p:nvPr>
        </p:nvGraphicFramePr>
        <p:xfrm>
          <a:off x="0" y="3536830"/>
          <a:ext cx="4649638" cy="2820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70515369"/>
              </p:ext>
            </p:extLst>
          </p:nvPr>
        </p:nvGraphicFramePr>
        <p:xfrm>
          <a:off x="6743700" y="3448619"/>
          <a:ext cx="4676775" cy="2909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423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Sammenligning 2014 – 2016 (gl. kategorier)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74778"/>
              </p:ext>
            </p:extLst>
          </p:nvPr>
        </p:nvGraphicFramePr>
        <p:xfrm>
          <a:off x="331990" y="1890713"/>
          <a:ext cx="3526754" cy="77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948">
                  <a:extLst>
                    <a:ext uri="{9D8B030D-6E8A-4147-A177-3AD203B41FA5}">
                      <a16:colId xmlns:a16="http://schemas.microsoft.com/office/drawing/2014/main" val="2777774538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4110943041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3897696074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88201749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019538472"/>
                    </a:ext>
                  </a:extLst>
                </a:gridCol>
                <a:gridCol w="609173">
                  <a:extLst>
                    <a:ext uri="{9D8B030D-6E8A-4147-A177-3AD203B41FA5}">
                      <a16:colId xmlns:a16="http://schemas.microsoft.com/office/drawing/2014/main" val="19822386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Race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2015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% </a:t>
                      </a:r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90599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EXO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125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80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69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-11 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-13,75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80293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PER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319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269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219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-50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-18,59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1321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Kategori I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444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349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288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-61 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-17,48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375184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827228"/>
              </p:ext>
            </p:extLst>
          </p:nvPr>
        </p:nvGraphicFramePr>
        <p:xfrm>
          <a:off x="331990" y="2940105"/>
          <a:ext cx="3566441" cy="2524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948">
                  <a:extLst>
                    <a:ext uri="{9D8B030D-6E8A-4147-A177-3AD203B41FA5}">
                      <a16:colId xmlns:a16="http://schemas.microsoft.com/office/drawing/2014/main" val="3110305726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3392301850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3361419481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3088192133"/>
                    </a:ext>
                  </a:extLst>
                </a:gridCol>
                <a:gridCol w="339725">
                  <a:extLst>
                    <a:ext uri="{9D8B030D-6E8A-4147-A177-3AD203B41FA5}">
                      <a16:colId xmlns:a16="http://schemas.microsoft.com/office/drawing/2014/main" val="358359171"/>
                    </a:ext>
                  </a:extLst>
                </a:gridCol>
                <a:gridCol w="609173">
                  <a:extLst>
                    <a:ext uri="{9D8B030D-6E8A-4147-A177-3AD203B41FA5}">
                      <a16:colId xmlns:a16="http://schemas.microsoft.com/office/drawing/2014/main" val="34560244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Race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2015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% </a:t>
                      </a:r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54597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ACL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-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8299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MCO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724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708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706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-2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-0,28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06216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NFO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542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569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496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-73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-12,83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04633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RAG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249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246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249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3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1,22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09172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SBI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525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473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356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-117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-24,74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6083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SIB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85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74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77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3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4,05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475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NEM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-33,33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1088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SRS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26800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SRL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14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9702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TUA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0,00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22305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TUV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-10,00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085739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Kategori II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2143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2084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1914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-170 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-8,16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688848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472117"/>
              </p:ext>
            </p:extLst>
          </p:nvPr>
        </p:nvGraphicFramePr>
        <p:xfrm>
          <a:off x="4406739" y="1890713"/>
          <a:ext cx="3104050" cy="4204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442">
                  <a:extLst>
                    <a:ext uri="{9D8B030D-6E8A-4147-A177-3AD203B41FA5}">
                      <a16:colId xmlns:a16="http://schemas.microsoft.com/office/drawing/2014/main" val="3437726364"/>
                    </a:ext>
                  </a:extLst>
                </a:gridCol>
                <a:gridCol w="540400">
                  <a:extLst>
                    <a:ext uri="{9D8B030D-6E8A-4147-A177-3AD203B41FA5}">
                      <a16:colId xmlns:a16="http://schemas.microsoft.com/office/drawing/2014/main" val="2055493963"/>
                    </a:ext>
                  </a:extLst>
                </a:gridCol>
                <a:gridCol w="540400">
                  <a:extLst>
                    <a:ext uri="{9D8B030D-6E8A-4147-A177-3AD203B41FA5}">
                      <a16:colId xmlns:a16="http://schemas.microsoft.com/office/drawing/2014/main" val="2185304806"/>
                    </a:ext>
                  </a:extLst>
                </a:gridCol>
                <a:gridCol w="540400">
                  <a:extLst>
                    <a:ext uri="{9D8B030D-6E8A-4147-A177-3AD203B41FA5}">
                      <a16:colId xmlns:a16="http://schemas.microsoft.com/office/drawing/2014/main" val="330501835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1016843267"/>
                    </a:ext>
                  </a:extLst>
                </a:gridCol>
                <a:gridCol w="529370">
                  <a:extLst>
                    <a:ext uri="{9D8B030D-6E8A-4147-A177-3AD203B41FA5}">
                      <a16:colId xmlns:a16="http://schemas.microsoft.com/office/drawing/2014/main" val="4173256493"/>
                    </a:ext>
                  </a:extLst>
                </a:gridCol>
              </a:tblGrid>
              <a:tr h="182099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Race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2015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% </a:t>
                      </a:r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970651"/>
                  </a:ext>
                </a:extLst>
              </a:tr>
              <a:tr h="182099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ABY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85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76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87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11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14,47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3061499637"/>
                  </a:ext>
                </a:extLst>
              </a:tr>
              <a:tr h="173821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BEN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119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87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136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49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56,32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1633357555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BML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9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19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12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171,43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493100325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BSH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315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294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343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49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16,67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992249805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BSL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700,00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735549010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BUR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136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117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141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24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20,51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787900000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CHA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-1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0,00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356169033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CRX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5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-5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-62,50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674558387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DRX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5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-5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0,00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847582291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DSP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15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9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-1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-11,11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35518537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EUR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74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60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45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-15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-25,00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3074636546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KBL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33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52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24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-28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-53,85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457569255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KBS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14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-13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-92,86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258436594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KOR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13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16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23,08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401806965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MAU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-3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0,00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020437930"/>
                  </a:ext>
                </a:extLst>
              </a:tr>
              <a:tr h="173821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OCI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14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16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14,29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3616954021"/>
                  </a:ext>
                </a:extLst>
              </a:tr>
              <a:tr h="173821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RUS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46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34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49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15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44,12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137338082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SIN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4099656568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SNO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-1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0,00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126214476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SOM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39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32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-12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-37,50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3312027690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SPH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28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29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42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13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44,83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738112443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MAN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0,00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3116326377"/>
                  </a:ext>
                </a:extLst>
              </a:tr>
              <a:tr h="16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CYM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 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0,00</a:t>
                      </a:r>
                      <a:endParaRPr lang="da-D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683169578"/>
                  </a:ext>
                </a:extLst>
              </a:tr>
              <a:tr h="173821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>
                          <a:effectLst/>
                        </a:rPr>
                        <a:t>Kategori III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935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857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959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102 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11,90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7" marR="8277" marT="8277" marB="0" anchor="b"/>
                </a:tc>
                <a:extLst>
                  <a:ext uri="{0D108BD9-81ED-4DB2-BD59-A6C34878D82A}">
                    <a16:rowId xmlns:a16="http://schemas.microsoft.com/office/drawing/2014/main" val="265707515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224612"/>
              </p:ext>
            </p:extLst>
          </p:nvPr>
        </p:nvGraphicFramePr>
        <p:xfrm>
          <a:off x="7765096" y="1890713"/>
          <a:ext cx="3526753" cy="1762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948">
                  <a:extLst>
                    <a:ext uri="{9D8B030D-6E8A-4147-A177-3AD203B41FA5}">
                      <a16:colId xmlns:a16="http://schemas.microsoft.com/office/drawing/2014/main" val="4265649668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2404689808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3176411907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2092899470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1346833038"/>
                    </a:ext>
                  </a:extLst>
                </a:gridCol>
                <a:gridCol w="609173">
                  <a:extLst>
                    <a:ext uri="{9D8B030D-6E8A-4147-A177-3AD203B41FA5}">
                      <a16:colId xmlns:a16="http://schemas.microsoft.com/office/drawing/2014/main" val="404291479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Race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2015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% </a:t>
                      </a:r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74531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BAL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9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9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225,00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12190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OLH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12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171,43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7819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OSH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85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-40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-47,06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10588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PEB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-12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-92,31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5530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SIA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109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96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-4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-4,00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781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SYL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-3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0,00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5276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SYS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-5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0,00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49992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Kategori IV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178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218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174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-44 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-20,18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407276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548352"/>
              </p:ext>
            </p:extLst>
          </p:nvPr>
        </p:nvGraphicFramePr>
        <p:xfrm>
          <a:off x="7765096" y="4202167"/>
          <a:ext cx="3526753" cy="744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948">
                  <a:extLst>
                    <a:ext uri="{9D8B030D-6E8A-4147-A177-3AD203B41FA5}">
                      <a16:colId xmlns:a16="http://schemas.microsoft.com/office/drawing/2014/main" val="132822333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2662276372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4039460643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926139362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352641423"/>
                    </a:ext>
                  </a:extLst>
                </a:gridCol>
                <a:gridCol w="609173">
                  <a:extLst>
                    <a:ext uri="{9D8B030D-6E8A-4147-A177-3AD203B41FA5}">
                      <a16:colId xmlns:a16="http://schemas.microsoft.com/office/drawing/2014/main" val="2004317746"/>
                    </a:ext>
                  </a:extLst>
                </a:gridCol>
              </a:tblGrid>
              <a:tr h="13335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Race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2015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% </a:t>
                      </a:r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7482681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XLH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5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0,00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12558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XSH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-2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0,00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5749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Øvrige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-2 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0,00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137274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722378"/>
              </p:ext>
            </p:extLst>
          </p:nvPr>
        </p:nvGraphicFramePr>
        <p:xfrm>
          <a:off x="7765096" y="5730461"/>
          <a:ext cx="3533631" cy="365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9138">
                  <a:extLst>
                    <a:ext uri="{9D8B030D-6E8A-4147-A177-3AD203B41FA5}">
                      <a16:colId xmlns:a16="http://schemas.microsoft.com/office/drawing/2014/main" val="2643608804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196748492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1892327297"/>
                    </a:ext>
                  </a:extLst>
                </a:gridCol>
                <a:gridCol w="621865">
                  <a:extLst>
                    <a:ext uri="{9D8B030D-6E8A-4147-A177-3AD203B41FA5}">
                      <a16:colId xmlns:a16="http://schemas.microsoft.com/office/drawing/2014/main" val="4134866681"/>
                    </a:ext>
                  </a:extLst>
                </a:gridCol>
                <a:gridCol w="339725">
                  <a:extLst>
                    <a:ext uri="{9D8B030D-6E8A-4147-A177-3AD203B41FA5}">
                      <a16:colId xmlns:a16="http://schemas.microsoft.com/office/drawing/2014/main" val="767541030"/>
                    </a:ext>
                  </a:extLst>
                </a:gridCol>
                <a:gridCol w="609173">
                  <a:extLst>
                    <a:ext uri="{9D8B030D-6E8A-4147-A177-3AD203B41FA5}">
                      <a16:colId xmlns:a16="http://schemas.microsoft.com/office/drawing/2014/main" val="3855993890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algn="l" fontAlgn="b"/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2015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2016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% </a:t>
                      </a:r>
                      <a:r>
                        <a:rPr lang="da-DK" sz="1100" b="1" u="none" strike="noStrike" dirty="0" err="1">
                          <a:effectLst/>
                        </a:rPr>
                        <a:t>Diff</a:t>
                      </a:r>
                      <a:r>
                        <a:rPr lang="da-DK" sz="1100" b="1" u="none" strike="noStrike" dirty="0">
                          <a:effectLst/>
                        </a:rPr>
                        <a:t>.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6980266"/>
                  </a:ext>
                </a:extLst>
              </a:tr>
              <a:tr h="18790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Grand Total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3709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3508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3335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-173 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1" u="none" strike="noStrike" dirty="0">
                          <a:effectLst/>
                        </a:rPr>
                        <a:t>-4,93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200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1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Overblik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072770125"/>
              </p:ext>
            </p:extLst>
          </p:nvPr>
        </p:nvGraphicFramePr>
        <p:xfrm>
          <a:off x="0" y="286604"/>
          <a:ext cx="12192000" cy="6037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01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Kat. 1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95985172"/>
              </p:ext>
            </p:extLst>
          </p:nvPr>
        </p:nvGraphicFramePr>
        <p:xfrm>
          <a:off x="619125" y="624416"/>
          <a:ext cx="11572875" cy="5709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672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015" y="286604"/>
            <a:ext cx="10623665" cy="1326242"/>
          </a:xfrm>
        </p:spPr>
        <p:txBody>
          <a:bodyPr/>
          <a:lstStyle/>
          <a:p>
            <a:r>
              <a:rPr lang="da-DK" dirty="0"/>
              <a:t>Kat. 2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65227886"/>
              </p:ext>
            </p:extLst>
          </p:nvPr>
        </p:nvGraphicFramePr>
        <p:xfrm>
          <a:off x="180975" y="286604"/>
          <a:ext cx="11572875" cy="5709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90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Kat. 3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87794234"/>
              </p:ext>
            </p:extLst>
          </p:nvPr>
        </p:nvGraphicFramePr>
        <p:xfrm>
          <a:off x="57409" y="286604"/>
          <a:ext cx="12134591" cy="6066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323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Kat. 3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590370418"/>
              </p:ext>
            </p:extLst>
          </p:nvPr>
        </p:nvGraphicFramePr>
        <p:xfrm>
          <a:off x="57409" y="286604"/>
          <a:ext cx="12134591" cy="6066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94271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203</TotalTime>
  <Words>587</Words>
  <Application>Microsoft Office PowerPoint</Application>
  <PresentationFormat>Widescreen</PresentationFormat>
  <Paragraphs>451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Felis Danica  statistik 2016</vt:lpstr>
      <vt:lpstr>Fordeling på Kategori:</vt:lpstr>
      <vt:lpstr>Overordnet fordeling</vt:lpstr>
      <vt:lpstr>Sammenligning 2014 – 2016 (gl. kategorier)</vt:lpstr>
      <vt:lpstr>Overblik</vt:lpstr>
      <vt:lpstr>Kat. 1</vt:lpstr>
      <vt:lpstr>Kat. 2</vt:lpstr>
      <vt:lpstr>Kat. 3</vt:lpstr>
      <vt:lpstr>Kat.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Felis Danica  statistics 2014</dc:title>
  <dc:creator>Bette Lind</dc:creator>
  <cp:lastModifiedBy>Bette Lind</cp:lastModifiedBy>
  <cp:revision>38</cp:revision>
  <dcterms:created xsi:type="dcterms:W3CDTF">2015-01-17T07:15:05Z</dcterms:created>
  <dcterms:modified xsi:type="dcterms:W3CDTF">2017-02-25T11:39:09Z</dcterms:modified>
</cp:coreProperties>
</file>