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9" r:id="rId6"/>
    <p:sldId id="264" r:id="rId7"/>
    <p:sldId id="261" r:id="rId8"/>
    <p:sldId id="268"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2"/>
    <p:restoredTop sz="95840"/>
  </p:normalViewPr>
  <p:slideViewPr>
    <p:cSldViewPr snapToGrid="0">
      <p:cViewPr varScale="1">
        <p:scale>
          <a:sx n="149" d="100"/>
          <a:sy n="149" d="100"/>
        </p:scale>
        <p:origin x="19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Users/cillalindh/Library/Containers/com.microsoft.Outlook/Data/Library/Caches/Signatures/signature_1190549642"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563C8-2E9F-7898-61D1-C6DFD6E3BA1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9E8FF65-594D-41A2-E91F-5C8134E72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E7C8944-753F-2D95-5273-11708951D5D8}"/>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5" name="Platshållare för sidfot 4">
            <a:extLst>
              <a:ext uri="{FF2B5EF4-FFF2-40B4-BE49-F238E27FC236}">
                <a16:creationId xmlns:a16="http://schemas.microsoft.com/office/drawing/2014/main" id="{56BEE878-8224-03B5-FF4B-3D9CCA6C5E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F85443-306A-240B-3199-6C610771DFD0}"/>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7" name="Rectangle 2">
            <a:extLst>
              <a:ext uri="{FF2B5EF4-FFF2-40B4-BE49-F238E27FC236}">
                <a16:creationId xmlns:a16="http://schemas.microsoft.com/office/drawing/2014/main" id="{DB8B570B-5A9C-37C0-3B17-629C46967A8D}"/>
              </a:ext>
            </a:extLst>
          </p:cNvPr>
          <p:cNvSpPr>
            <a:spLocks noChangeArrowheads="1"/>
          </p:cNvSpPr>
          <p:nvPr userDrawn="1"/>
        </p:nvSpPr>
        <p:spPr bwMode="auto">
          <a:xfrm flipV="1">
            <a:off x="-2715474" y="969962"/>
            <a:ext cx="161480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025" name="Bildobjekt 1" descr="page1image49070080">
            <a:extLst>
              <a:ext uri="{FF2B5EF4-FFF2-40B4-BE49-F238E27FC236}">
                <a16:creationId xmlns:a16="http://schemas.microsoft.com/office/drawing/2014/main" id="{3F6F5A80-1F37-69B1-E55C-46A87B764C5B}"/>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11392" y="368229"/>
            <a:ext cx="2094822" cy="133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6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0CDD2-C969-9432-496B-22E7094DDC9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E4444DD-C399-AD83-FA11-FA4AF48DEFF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E5B076-74B1-8FC8-B70A-896B1F5AA32A}"/>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5" name="Platshållare för sidfot 4">
            <a:extLst>
              <a:ext uri="{FF2B5EF4-FFF2-40B4-BE49-F238E27FC236}">
                <a16:creationId xmlns:a16="http://schemas.microsoft.com/office/drawing/2014/main" id="{1B31B3C2-7F7B-7BDB-FEC9-7CC587EF63B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857277-58C2-FBDF-61BC-0D53B4E2B2D1}"/>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7" name="Rectangle 2">
            <a:extLst>
              <a:ext uri="{FF2B5EF4-FFF2-40B4-BE49-F238E27FC236}">
                <a16:creationId xmlns:a16="http://schemas.microsoft.com/office/drawing/2014/main" id="{E6850009-19ED-F234-4B35-29BDCF75E3A6}"/>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8" name="Bildobjekt 1" descr="page1image49070080">
            <a:extLst>
              <a:ext uri="{FF2B5EF4-FFF2-40B4-BE49-F238E27FC236}">
                <a16:creationId xmlns:a16="http://schemas.microsoft.com/office/drawing/2014/main" id="{2C35A205-E449-BF11-150D-73F4E8640048}"/>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755" y="185738"/>
            <a:ext cx="832043" cy="5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0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0AD035C-9E11-BEB4-C91B-812FDED8EAA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CA2150F-3176-363B-6700-F8120FE6559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2815B0-E5E4-3300-73AC-8C631A08E07E}"/>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5" name="Platshållare för sidfot 4">
            <a:extLst>
              <a:ext uri="{FF2B5EF4-FFF2-40B4-BE49-F238E27FC236}">
                <a16:creationId xmlns:a16="http://schemas.microsoft.com/office/drawing/2014/main" id="{FC752402-37F2-3E77-023A-E6FCA54463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4ED2C0-169D-84BE-99ED-02B0CD606339}"/>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7" name="Rectangle 2">
            <a:extLst>
              <a:ext uri="{FF2B5EF4-FFF2-40B4-BE49-F238E27FC236}">
                <a16:creationId xmlns:a16="http://schemas.microsoft.com/office/drawing/2014/main" id="{C3A88010-F015-9153-F567-E51A90396EFB}"/>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8" name="Bildobjekt 1" descr="page1image49070080">
            <a:extLst>
              <a:ext uri="{FF2B5EF4-FFF2-40B4-BE49-F238E27FC236}">
                <a16:creationId xmlns:a16="http://schemas.microsoft.com/office/drawing/2014/main" id="{E973E90D-2437-546D-5642-D1D579D725E8}"/>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755" y="185738"/>
            <a:ext cx="832043" cy="5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7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6EAD28-F7CD-580C-0CB5-E5768D8613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E73536-47B5-A230-8404-09353C1E655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EEED788-A074-F5C4-C7ED-EF3084318D07}"/>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5" name="Platshållare för sidfot 4">
            <a:extLst>
              <a:ext uri="{FF2B5EF4-FFF2-40B4-BE49-F238E27FC236}">
                <a16:creationId xmlns:a16="http://schemas.microsoft.com/office/drawing/2014/main" id="{FA7E1D9E-C49D-CFC6-BFA5-684DC3CAD9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4A5A7E-CE27-3B45-CFF3-840FA9B1BE2E}"/>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7" name="Rectangle 2">
            <a:extLst>
              <a:ext uri="{FF2B5EF4-FFF2-40B4-BE49-F238E27FC236}">
                <a16:creationId xmlns:a16="http://schemas.microsoft.com/office/drawing/2014/main" id="{256DD03B-3AE0-1ACE-73F9-B161BB1E910D}"/>
              </a:ext>
            </a:extLst>
          </p:cNvPr>
          <p:cNvSpPr>
            <a:spLocks noChangeArrowheads="1"/>
          </p:cNvSpPr>
          <p:nvPr userDrawn="1"/>
        </p:nvSpPr>
        <p:spPr bwMode="auto">
          <a:xfrm>
            <a:off x="180975" y="7676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2049" name="Bildobjekt 1" descr="page1image49070080">
            <a:extLst>
              <a:ext uri="{FF2B5EF4-FFF2-40B4-BE49-F238E27FC236}">
                <a16:creationId xmlns:a16="http://schemas.microsoft.com/office/drawing/2014/main" id="{829462EA-761B-D887-49F2-9F47253D26C8}"/>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75142" y="213568"/>
            <a:ext cx="868892" cy="55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B3065-56CF-3DD7-DEC2-14C62EA386E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4224716-0A29-7600-2243-236D7669AA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D802E84-6A77-DD0A-2BD4-C662BFD7A6B1}"/>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5" name="Platshållare för sidfot 4">
            <a:extLst>
              <a:ext uri="{FF2B5EF4-FFF2-40B4-BE49-F238E27FC236}">
                <a16:creationId xmlns:a16="http://schemas.microsoft.com/office/drawing/2014/main" id="{F9D1B965-0B31-EEBD-9C48-0E1EE9301F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EC60F6-1440-F38E-89C8-016A92CEEE2A}"/>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7" name="Rectangle 2">
            <a:extLst>
              <a:ext uri="{FF2B5EF4-FFF2-40B4-BE49-F238E27FC236}">
                <a16:creationId xmlns:a16="http://schemas.microsoft.com/office/drawing/2014/main" id="{6953ECFA-2573-DACD-3D2B-5A2C521E1375}"/>
              </a:ext>
            </a:extLst>
          </p:cNvPr>
          <p:cNvSpPr>
            <a:spLocks noChangeArrowheads="1"/>
          </p:cNvSpPr>
          <p:nvPr userDrawn="1"/>
        </p:nvSpPr>
        <p:spPr bwMode="auto">
          <a:xfrm>
            <a:off x="304799" y="428977"/>
            <a:ext cx="249206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3073" name="Bildobjekt 1" descr="page1image49070080">
            <a:extLst>
              <a:ext uri="{FF2B5EF4-FFF2-40B4-BE49-F238E27FC236}">
                <a16:creationId xmlns:a16="http://schemas.microsoft.com/office/drawing/2014/main" id="{9D87AEA5-092D-3636-7942-E3F072C3362C}"/>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304800" y="428977"/>
            <a:ext cx="2566940" cy="163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5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D204E-45A5-CDEC-00FF-28085CB0FA1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FA71E37-DACC-630B-AF1D-876D832A075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437B670-F5C1-0A5A-481B-E9DB360AF66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28F1EBD-107E-566C-9240-EC6F796E2B18}"/>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6" name="Platshållare för sidfot 5">
            <a:extLst>
              <a:ext uri="{FF2B5EF4-FFF2-40B4-BE49-F238E27FC236}">
                <a16:creationId xmlns:a16="http://schemas.microsoft.com/office/drawing/2014/main" id="{41AA266D-4F81-E03E-DA9F-7DE7D718A8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B296FC1-598F-55C3-8480-1CA5E61749B7}"/>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8" name="Rectangle 2">
            <a:extLst>
              <a:ext uri="{FF2B5EF4-FFF2-40B4-BE49-F238E27FC236}">
                <a16:creationId xmlns:a16="http://schemas.microsoft.com/office/drawing/2014/main" id="{230D3FB7-2D33-090E-0CB6-8417C3921F5F}"/>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5121" name="Bildobjekt 1" descr="page1image49070080">
            <a:extLst>
              <a:ext uri="{FF2B5EF4-FFF2-40B4-BE49-F238E27FC236}">
                <a16:creationId xmlns:a16="http://schemas.microsoft.com/office/drawing/2014/main" id="{EA8AAB1D-9173-52AE-3C43-3FBEE11E8A77}"/>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755" y="185738"/>
            <a:ext cx="832043" cy="5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4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BB3E0-44B3-C53D-011B-66801CBA2EA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3B25021-437C-C020-6AE2-BF4FB1BC8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4DC8112-A71A-6A48-2889-78111273480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39B1E-3F60-3857-0FF3-98A9D95DB0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032DD34-2F19-A697-E942-9C6E19F55EF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4E950FE-EBE6-022A-6021-4BF0974EA6D5}"/>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8" name="Platshållare för sidfot 7">
            <a:extLst>
              <a:ext uri="{FF2B5EF4-FFF2-40B4-BE49-F238E27FC236}">
                <a16:creationId xmlns:a16="http://schemas.microsoft.com/office/drawing/2014/main" id="{DC64A929-D5E4-0DC8-1C7F-75973DE3E71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D69502-37C9-80C5-4A7C-473C18D2E3E0}"/>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10" name="Rectangle 2">
            <a:extLst>
              <a:ext uri="{FF2B5EF4-FFF2-40B4-BE49-F238E27FC236}">
                <a16:creationId xmlns:a16="http://schemas.microsoft.com/office/drawing/2014/main" id="{F3EC3097-54D8-20D2-C636-130091189B72}"/>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1" name="Bildobjekt 1" descr="page1image49070080">
            <a:extLst>
              <a:ext uri="{FF2B5EF4-FFF2-40B4-BE49-F238E27FC236}">
                <a16:creationId xmlns:a16="http://schemas.microsoft.com/office/drawing/2014/main" id="{445B1FE9-61B8-D3A7-338D-0C06715D47CD}"/>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755" y="185738"/>
            <a:ext cx="832043" cy="5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74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F4737-5C06-CE72-A2FC-1EDB009CEA5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1CB41E1-4115-892F-C82F-FC0908050857}"/>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4" name="Platshållare för sidfot 3">
            <a:extLst>
              <a:ext uri="{FF2B5EF4-FFF2-40B4-BE49-F238E27FC236}">
                <a16:creationId xmlns:a16="http://schemas.microsoft.com/office/drawing/2014/main" id="{D41A5C77-07B7-D0CD-A340-E91B285996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1B32A61-87B6-0F3D-E1D8-1EF13FF79189}"/>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6" name="Rectangle 2">
            <a:extLst>
              <a:ext uri="{FF2B5EF4-FFF2-40B4-BE49-F238E27FC236}">
                <a16:creationId xmlns:a16="http://schemas.microsoft.com/office/drawing/2014/main" id="{5E118B6E-C3EB-7F68-6570-38651B2853CA}"/>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7" name="Bildobjekt 1" descr="page1image49070080">
            <a:extLst>
              <a:ext uri="{FF2B5EF4-FFF2-40B4-BE49-F238E27FC236}">
                <a16:creationId xmlns:a16="http://schemas.microsoft.com/office/drawing/2014/main" id="{73DDE069-4C13-B535-4474-71D15C97BB49}"/>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755" y="185738"/>
            <a:ext cx="832043" cy="5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C3CBE53-182C-6C74-50C5-9656B63429DC}"/>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3" name="Platshållare för sidfot 2">
            <a:extLst>
              <a:ext uri="{FF2B5EF4-FFF2-40B4-BE49-F238E27FC236}">
                <a16:creationId xmlns:a16="http://schemas.microsoft.com/office/drawing/2014/main" id="{27757C7C-E738-FCDA-F4C7-AF53F063088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FEAE98D-2710-D2E1-A598-4C85087163E8}"/>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5" name="Rectangle 2">
            <a:extLst>
              <a:ext uri="{FF2B5EF4-FFF2-40B4-BE49-F238E27FC236}">
                <a16:creationId xmlns:a16="http://schemas.microsoft.com/office/drawing/2014/main" id="{661C191F-978F-0181-6286-F7DE45460EFF}"/>
              </a:ext>
            </a:extLst>
          </p:cNvPr>
          <p:cNvSpPr>
            <a:spLocks noChangeArrowheads="1"/>
          </p:cNvSpPr>
          <p:nvPr userDrawn="1"/>
        </p:nvSpPr>
        <p:spPr bwMode="auto">
          <a:xfrm>
            <a:off x="101600" y="176741"/>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4097" name="Bildobjekt 1" descr="page1image49070080">
            <a:extLst>
              <a:ext uri="{FF2B5EF4-FFF2-40B4-BE49-F238E27FC236}">
                <a16:creationId xmlns:a16="http://schemas.microsoft.com/office/drawing/2014/main" id="{D3496185-1B2D-50FD-9B81-5D8D75E6C7A6}"/>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01600" y="176741"/>
            <a:ext cx="849746" cy="54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3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CD240-5D39-63B1-2EDD-A3370FCEF4B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2BF720-6BDC-12AC-CE10-74833C932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5EF7924-BE8D-1D3B-3E08-2CDEE85BC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FC6657A-A87F-DE49-DDF3-0B598FA1B151}"/>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6" name="Platshållare för sidfot 5">
            <a:extLst>
              <a:ext uri="{FF2B5EF4-FFF2-40B4-BE49-F238E27FC236}">
                <a16:creationId xmlns:a16="http://schemas.microsoft.com/office/drawing/2014/main" id="{B4C28444-B261-A26E-8D20-2E16E380BD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43C1098-8E09-F8BE-8FDA-FE5F70375C6E}"/>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8" name="Rectangle 2">
            <a:extLst>
              <a:ext uri="{FF2B5EF4-FFF2-40B4-BE49-F238E27FC236}">
                <a16:creationId xmlns:a16="http://schemas.microsoft.com/office/drawing/2014/main" id="{B94500A9-0DBB-8735-DF6A-47ADDA0556EF}"/>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9" name="Bildobjekt 1" descr="page1image49070080">
            <a:extLst>
              <a:ext uri="{FF2B5EF4-FFF2-40B4-BE49-F238E27FC236}">
                <a16:creationId xmlns:a16="http://schemas.microsoft.com/office/drawing/2014/main" id="{7AD3C63A-3FFF-3830-BD48-AEB1E8196E1F}"/>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755" y="185738"/>
            <a:ext cx="832043" cy="5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63530B-2F6A-90FA-CC48-9CA4D83FB5D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42CD636-D693-968B-7871-F44B80D0F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69ED4DB-8B16-3FF5-9239-0E3D23AF0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5E9015-2B10-D321-5CCB-BEDD592CD892}"/>
              </a:ext>
            </a:extLst>
          </p:cNvPr>
          <p:cNvSpPr>
            <a:spLocks noGrp="1"/>
          </p:cNvSpPr>
          <p:nvPr>
            <p:ph type="dt" sz="half" idx="10"/>
          </p:nvPr>
        </p:nvSpPr>
        <p:spPr/>
        <p:txBody>
          <a:bodyPr/>
          <a:lstStyle/>
          <a:p>
            <a:fld id="{166DF059-5BDC-434F-A9B9-AC9FF9726478}" type="datetimeFigureOut">
              <a:rPr lang="sv-SE" smtClean="0"/>
              <a:t>2023-05-16</a:t>
            </a:fld>
            <a:endParaRPr lang="sv-SE"/>
          </a:p>
        </p:txBody>
      </p:sp>
      <p:sp>
        <p:nvSpPr>
          <p:cNvPr id="6" name="Platshållare för sidfot 5">
            <a:extLst>
              <a:ext uri="{FF2B5EF4-FFF2-40B4-BE49-F238E27FC236}">
                <a16:creationId xmlns:a16="http://schemas.microsoft.com/office/drawing/2014/main" id="{66BB1011-9809-F7AB-198F-9E923FCC37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8D53D3B-B7EC-8500-2E21-EEC8038793DB}"/>
              </a:ext>
            </a:extLst>
          </p:cNvPr>
          <p:cNvSpPr>
            <a:spLocks noGrp="1"/>
          </p:cNvSpPr>
          <p:nvPr>
            <p:ph type="sldNum" sz="quarter" idx="12"/>
          </p:nvPr>
        </p:nvSpPr>
        <p:spPr/>
        <p:txBody>
          <a:bodyPr/>
          <a:lstStyle/>
          <a:p>
            <a:fld id="{6A4F6580-B349-9E4F-B2A9-71C0B7B493B5}" type="slidenum">
              <a:rPr lang="sv-SE" smtClean="0"/>
              <a:t>‹#›</a:t>
            </a:fld>
            <a:endParaRPr lang="sv-SE"/>
          </a:p>
        </p:txBody>
      </p:sp>
      <p:sp>
        <p:nvSpPr>
          <p:cNvPr id="8" name="Rectangle 2">
            <a:extLst>
              <a:ext uri="{FF2B5EF4-FFF2-40B4-BE49-F238E27FC236}">
                <a16:creationId xmlns:a16="http://schemas.microsoft.com/office/drawing/2014/main" id="{691518D1-8E94-AC53-73FA-D93EE1ACBB9B}"/>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9" name="Bildobjekt 1" descr="page1image49070080">
            <a:extLst>
              <a:ext uri="{FF2B5EF4-FFF2-40B4-BE49-F238E27FC236}">
                <a16:creationId xmlns:a16="http://schemas.microsoft.com/office/drawing/2014/main" id="{08ACA7AE-0E43-6DC0-D913-F357643152CE}"/>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755" y="185738"/>
            <a:ext cx="832043" cy="53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5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4A9C59A-FD36-10C2-7F09-AD375398A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2014AD-D132-9724-69B0-684FC7497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CA71FA-F797-9C41-538E-0A6EAF0B7A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DF059-5BDC-434F-A9B9-AC9FF9726478}" type="datetimeFigureOut">
              <a:rPr lang="sv-SE" smtClean="0"/>
              <a:t>2023-05-16</a:t>
            </a:fld>
            <a:endParaRPr lang="sv-SE"/>
          </a:p>
        </p:txBody>
      </p:sp>
      <p:sp>
        <p:nvSpPr>
          <p:cNvPr id="5" name="Platshållare för sidfot 4">
            <a:extLst>
              <a:ext uri="{FF2B5EF4-FFF2-40B4-BE49-F238E27FC236}">
                <a16:creationId xmlns:a16="http://schemas.microsoft.com/office/drawing/2014/main" id="{846C7EDA-5336-4FE9-A9A1-3C6413CEB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1DDF59-9159-E53D-8805-B38838BAA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F6580-B349-9E4F-B2A9-71C0B7B493B5}" type="slidenum">
              <a:rPr lang="sv-SE" smtClean="0"/>
              <a:t>‹#›</a:t>
            </a:fld>
            <a:endParaRPr lang="sv-SE"/>
          </a:p>
        </p:txBody>
      </p:sp>
      <p:sp>
        <p:nvSpPr>
          <p:cNvPr id="7" name="Rectangle 2">
            <a:extLst>
              <a:ext uri="{FF2B5EF4-FFF2-40B4-BE49-F238E27FC236}">
                <a16:creationId xmlns:a16="http://schemas.microsoft.com/office/drawing/2014/main" id="{1E287118-9102-E300-C813-0FB9D248B111}"/>
              </a:ext>
            </a:extLst>
          </p:cNvPr>
          <p:cNvSpPr>
            <a:spLocks noChangeArrowheads="1"/>
          </p:cNvSpPr>
          <p:nvPr userDrawn="1"/>
        </p:nvSpPr>
        <p:spPr bwMode="auto">
          <a:xfrm>
            <a:off x="146755" y="185737"/>
            <a:ext cx="125650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94404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4CF2D3-0CC6-FE07-F718-09673DD97840}"/>
              </a:ext>
            </a:extLst>
          </p:cNvPr>
          <p:cNvSpPr>
            <a:spLocks noGrp="1"/>
          </p:cNvSpPr>
          <p:nvPr>
            <p:ph type="ctrTitle"/>
          </p:nvPr>
        </p:nvSpPr>
        <p:spPr/>
        <p:txBody>
          <a:bodyPr/>
          <a:lstStyle/>
          <a:p>
            <a:r>
              <a:rPr lang="sv-SE" dirty="0" err="1">
                <a:latin typeface="Garamond" panose="02020404030301010803" pitchFamily="18" charset="0"/>
              </a:rPr>
              <a:t>ChatGPT</a:t>
            </a:r>
            <a:r>
              <a:rPr lang="sv-SE" dirty="0">
                <a:latin typeface="Garamond" panose="02020404030301010803" pitchFamily="18" charset="0"/>
              </a:rPr>
              <a:t>: </a:t>
            </a:r>
            <a:r>
              <a:rPr lang="sv-SE" dirty="0" err="1">
                <a:latin typeface="Garamond" panose="02020404030301010803" pitchFamily="18" charset="0"/>
              </a:rPr>
              <a:t>open</a:t>
            </a:r>
            <a:r>
              <a:rPr lang="sv-SE" dirty="0">
                <a:latin typeface="Garamond" panose="02020404030301010803" pitchFamily="18" charset="0"/>
              </a:rPr>
              <a:t> AI</a:t>
            </a:r>
          </a:p>
        </p:txBody>
      </p:sp>
      <p:sp>
        <p:nvSpPr>
          <p:cNvPr id="3" name="Underrubrik 2">
            <a:extLst>
              <a:ext uri="{FF2B5EF4-FFF2-40B4-BE49-F238E27FC236}">
                <a16:creationId xmlns:a16="http://schemas.microsoft.com/office/drawing/2014/main" id="{0BFF7C87-F2B9-6402-E5A6-EA66985AE522}"/>
              </a:ext>
            </a:extLst>
          </p:cNvPr>
          <p:cNvSpPr>
            <a:spLocks noGrp="1"/>
          </p:cNvSpPr>
          <p:nvPr>
            <p:ph type="subTitle" idx="1"/>
          </p:nvPr>
        </p:nvSpPr>
        <p:spPr/>
        <p:txBody>
          <a:bodyPr/>
          <a:lstStyle/>
          <a:p>
            <a:r>
              <a:rPr lang="sv-SE" dirty="0">
                <a:latin typeface="Garamond" panose="02020404030301010803" pitchFamily="18" charset="0"/>
              </a:rPr>
              <a:t>Den finns nu och kommer att finnas även sen…</a:t>
            </a:r>
          </a:p>
          <a:p>
            <a:r>
              <a:rPr lang="sv-SE" dirty="0">
                <a:latin typeface="Garamond" panose="02020404030301010803" pitchFamily="18" charset="0"/>
              </a:rPr>
              <a:t>Cecilia Lindh</a:t>
            </a:r>
          </a:p>
        </p:txBody>
      </p:sp>
    </p:spTree>
    <p:extLst>
      <p:ext uri="{BB962C8B-B14F-4D97-AF65-F5344CB8AC3E}">
        <p14:creationId xmlns:p14="http://schemas.microsoft.com/office/powerpoint/2010/main" val="404414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E0B7E-44DE-72DA-7431-EDFAB959A516}"/>
              </a:ext>
            </a:extLst>
          </p:cNvPr>
          <p:cNvSpPr>
            <a:spLocks noGrp="1"/>
          </p:cNvSpPr>
          <p:nvPr>
            <p:ph type="title"/>
          </p:nvPr>
        </p:nvSpPr>
        <p:spPr/>
        <p:txBody>
          <a:bodyPr/>
          <a:lstStyle/>
          <a:p>
            <a:r>
              <a:rPr lang="sv-SE" dirty="0"/>
              <a:t>Idag </a:t>
            </a:r>
          </a:p>
        </p:txBody>
      </p:sp>
      <p:sp>
        <p:nvSpPr>
          <p:cNvPr id="3" name="Platshållare för innehåll 2">
            <a:extLst>
              <a:ext uri="{FF2B5EF4-FFF2-40B4-BE49-F238E27FC236}">
                <a16:creationId xmlns:a16="http://schemas.microsoft.com/office/drawing/2014/main" id="{5D05C082-A19A-3DAD-27B6-2C1FC2B3F23B}"/>
              </a:ext>
            </a:extLst>
          </p:cNvPr>
          <p:cNvSpPr>
            <a:spLocks noGrp="1"/>
          </p:cNvSpPr>
          <p:nvPr>
            <p:ph idx="1"/>
          </p:nvPr>
        </p:nvSpPr>
        <p:spPr/>
        <p:txBody>
          <a:bodyPr/>
          <a:lstStyle/>
          <a:p>
            <a:r>
              <a:rPr lang="sv-SE" dirty="0"/>
              <a:t>Vad är </a:t>
            </a:r>
            <a:r>
              <a:rPr lang="sv-SE" dirty="0" err="1"/>
              <a:t>ChatGPT</a:t>
            </a:r>
            <a:r>
              <a:rPr lang="sv-SE" dirty="0"/>
              <a:t> och vad är AI? </a:t>
            </a:r>
          </a:p>
          <a:p>
            <a:r>
              <a:rPr lang="sv-SE" dirty="0"/>
              <a:t>Vad kan den användas till? </a:t>
            </a:r>
          </a:p>
          <a:p>
            <a:r>
              <a:rPr lang="sv-SE" dirty="0"/>
              <a:t>Vad vill studenter använda till? </a:t>
            </a:r>
          </a:p>
          <a:p>
            <a:r>
              <a:rPr lang="sv-SE" dirty="0"/>
              <a:t>Vilka konsekvenser får det för vårt arbete som pedagoger? </a:t>
            </a:r>
          </a:p>
          <a:p>
            <a:r>
              <a:rPr lang="sv-SE" dirty="0"/>
              <a:t>Vilka konsekvenser för högre utbildning? </a:t>
            </a:r>
          </a:p>
          <a:p>
            <a:r>
              <a:rPr lang="sv-SE" dirty="0"/>
              <a:t>Vad tror vi den kan användas till i företag och organisationer (andra än universitet?) </a:t>
            </a:r>
          </a:p>
        </p:txBody>
      </p:sp>
    </p:spTree>
    <p:extLst>
      <p:ext uri="{BB962C8B-B14F-4D97-AF65-F5344CB8AC3E}">
        <p14:creationId xmlns:p14="http://schemas.microsoft.com/office/powerpoint/2010/main" val="233103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7DD8C8-B691-95FD-5458-8DE401F8BF2F}"/>
              </a:ext>
            </a:extLst>
          </p:cNvPr>
          <p:cNvSpPr>
            <a:spLocks noGrp="1"/>
          </p:cNvSpPr>
          <p:nvPr>
            <p:ph type="title"/>
          </p:nvPr>
        </p:nvSpPr>
        <p:spPr/>
        <p:txBody>
          <a:bodyPr/>
          <a:lstStyle/>
          <a:p>
            <a:r>
              <a:rPr lang="sv-SE" dirty="0"/>
              <a:t>Vad är AI och </a:t>
            </a:r>
            <a:r>
              <a:rPr lang="sv-SE" dirty="0" err="1"/>
              <a:t>ChatGPT</a:t>
            </a:r>
            <a:r>
              <a:rPr lang="sv-SE" dirty="0"/>
              <a:t>? </a:t>
            </a:r>
          </a:p>
        </p:txBody>
      </p:sp>
      <p:sp>
        <p:nvSpPr>
          <p:cNvPr id="3" name="Platshållare för innehåll 2">
            <a:extLst>
              <a:ext uri="{FF2B5EF4-FFF2-40B4-BE49-F238E27FC236}">
                <a16:creationId xmlns:a16="http://schemas.microsoft.com/office/drawing/2014/main" id="{7772BEBD-D25D-F023-14FE-74619470B749}"/>
              </a:ext>
            </a:extLst>
          </p:cNvPr>
          <p:cNvSpPr>
            <a:spLocks noGrp="1"/>
          </p:cNvSpPr>
          <p:nvPr>
            <p:ph idx="1"/>
          </p:nvPr>
        </p:nvSpPr>
        <p:spPr/>
        <p:txBody>
          <a:bodyPr/>
          <a:lstStyle/>
          <a:p>
            <a:r>
              <a:rPr lang="sv-SE" dirty="0"/>
              <a:t>AI är automation, men som kan förbättra sig</a:t>
            </a:r>
          </a:p>
          <a:p>
            <a:r>
              <a:rPr lang="sv-SE" dirty="0"/>
              <a:t>AI är generativ, vilket betyder att den genererar saker. Tidigare har vi måste göra det själva utifrån information på webben. </a:t>
            </a:r>
          </a:p>
          <a:p>
            <a:r>
              <a:rPr lang="sv-SE" dirty="0" err="1"/>
              <a:t>ChatGPT</a:t>
            </a:r>
            <a:r>
              <a:rPr lang="sv-SE" dirty="0"/>
              <a:t> är ett system av nycklar som gör sannolikhetsberäkningar utifrån det som är ”vanligast”, baserat på den data som den har tillgång till. </a:t>
            </a:r>
          </a:p>
          <a:p>
            <a:r>
              <a:rPr lang="sv-SE" dirty="0" err="1"/>
              <a:t>ChatGPT</a:t>
            </a:r>
            <a:r>
              <a:rPr lang="sv-SE" dirty="0"/>
              <a:t> framstår som smart och förbättrar sig genom ”lärande”. </a:t>
            </a:r>
          </a:p>
          <a:p>
            <a:endParaRPr lang="sv-SE" dirty="0"/>
          </a:p>
        </p:txBody>
      </p:sp>
    </p:spTree>
    <p:extLst>
      <p:ext uri="{BB962C8B-B14F-4D97-AF65-F5344CB8AC3E}">
        <p14:creationId xmlns:p14="http://schemas.microsoft.com/office/powerpoint/2010/main" val="32676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B1E7932-9607-9333-AC11-8BCFCB2F4DB3}"/>
              </a:ext>
            </a:extLst>
          </p:cNvPr>
          <p:cNvPicPr>
            <a:picLocks noChangeAspect="1"/>
          </p:cNvPicPr>
          <p:nvPr/>
        </p:nvPicPr>
        <p:blipFill>
          <a:blip r:embed="rId2"/>
          <a:stretch>
            <a:fillRect/>
          </a:stretch>
        </p:blipFill>
        <p:spPr>
          <a:xfrm>
            <a:off x="555383" y="2074372"/>
            <a:ext cx="6602655" cy="4665771"/>
          </a:xfrm>
          <a:prstGeom prst="rect">
            <a:avLst/>
          </a:prstGeom>
        </p:spPr>
      </p:pic>
      <p:pic>
        <p:nvPicPr>
          <p:cNvPr id="5" name="Bildobjekt 4" descr="En bild som visar text&#10;&#10;Automatiskt genererad beskrivning">
            <a:extLst>
              <a:ext uri="{FF2B5EF4-FFF2-40B4-BE49-F238E27FC236}">
                <a16:creationId xmlns:a16="http://schemas.microsoft.com/office/drawing/2014/main" id="{53AB3C81-FA29-09CD-1FF2-6E1888BA0DCF}"/>
              </a:ext>
            </a:extLst>
          </p:cNvPr>
          <p:cNvPicPr>
            <a:picLocks noChangeAspect="1"/>
          </p:cNvPicPr>
          <p:nvPr/>
        </p:nvPicPr>
        <p:blipFill>
          <a:blip r:embed="rId3"/>
          <a:stretch>
            <a:fillRect/>
          </a:stretch>
        </p:blipFill>
        <p:spPr>
          <a:xfrm>
            <a:off x="8366760" y="0"/>
            <a:ext cx="3414385" cy="6858000"/>
          </a:xfrm>
          <a:prstGeom prst="rect">
            <a:avLst/>
          </a:prstGeom>
        </p:spPr>
      </p:pic>
      <p:sp>
        <p:nvSpPr>
          <p:cNvPr id="6" name="textruta 5">
            <a:extLst>
              <a:ext uri="{FF2B5EF4-FFF2-40B4-BE49-F238E27FC236}">
                <a16:creationId xmlns:a16="http://schemas.microsoft.com/office/drawing/2014/main" id="{101EB3D5-9381-F646-FE4F-524520CCF48C}"/>
              </a:ext>
            </a:extLst>
          </p:cNvPr>
          <p:cNvSpPr txBox="1"/>
          <p:nvPr/>
        </p:nvSpPr>
        <p:spPr>
          <a:xfrm>
            <a:off x="174308" y="753436"/>
            <a:ext cx="10118408" cy="584775"/>
          </a:xfrm>
          <a:prstGeom prst="rect">
            <a:avLst/>
          </a:prstGeom>
          <a:noFill/>
        </p:spPr>
        <p:txBody>
          <a:bodyPr wrap="square" rtlCol="0">
            <a:spAutoFit/>
          </a:bodyPr>
          <a:lstStyle/>
          <a:p>
            <a:r>
              <a:rPr lang="sv-SE" sz="3200" dirty="0">
                <a:latin typeface="Garamond" panose="02020404030301010803" pitchFamily="18" charset="0"/>
              </a:rPr>
              <a:t>1. Med studenter på tredje året </a:t>
            </a:r>
            <a:r>
              <a:rPr lang="sv-SE" sz="2000" dirty="0">
                <a:latin typeface="Garamond" panose="02020404030301010803" pitchFamily="18" charset="0"/>
              </a:rPr>
              <a:t>(föreläsning om B2B och DT)</a:t>
            </a:r>
            <a:endParaRPr lang="sv-SE" sz="3200" dirty="0">
              <a:latin typeface="Garamond" panose="02020404030301010803" pitchFamily="18" charset="0"/>
            </a:endParaRPr>
          </a:p>
        </p:txBody>
      </p:sp>
      <p:sp>
        <p:nvSpPr>
          <p:cNvPr id="7" name="textruta 6">
            <a:extLst>
              <a:ext uri="{FF2B5EF4-FFF2-40B4-BE49-F238E27FC236}">
                <a16:creationId xmlns:a16="http://schemas.microsoft.com/office/drawing/2014/main" id="{160C4E35-8920-E6B1-A15A-0BBE4A85474C}"/>
              </a:ext>
            </a:extLst>
          </p:cNvPr>
          <p:cNvSpPr txBox="1"/>
          <p:nvPr/>
        </p:nvSpPr>
        <p:spPr>
          <a:xfrm>
            <a:off x="502295" y="1520374"/>
            <a:ext cx="6392584" cy="369332"/>
          </a:xfrm>
          <a:prstGeom prst="rect">
            <a:avLst/>
          </a:prstGeom>
          <a:noFill/>
        </p:spPr>
        <p:txBody>
          <a:bodyPr wrap="none" rtlCol="0">
            <a:spAutoFit/>
          </a:bodyPr>
          <a:lstStyle/>
          <a:p>
            <a:r>
              <a:rPr lang="sv-SE" dirty="0">
                <a:latin typeface="Garamond" panose="02020404030301010803" pitchFamily="18" charset="0"/>
              </a:rPr>
              <a:t>- Kul, men inte så mycket mer hjälp än det vi redan har på Internet</a:t>
            </a:r>
          </a:p>
        </p:txBody>
      </p:sp>
      <p:sp>
        <p:nvSpPr>
          <p:cNvPr id="8" name="textruta 7">
            <a:extLst>
              <a:ext uri="{FF2B5EF4-FFF2-40B4-BE49-F238E27FC236}">
                <a16:creationId xmlns:a16="http://schemas.microsoft.com/office/drawing/2014/main" id="{D909DD51-1010-0248-4D5F-40BF30E1799C}"/>
              </a:ext>
            </a:extLst>
          </p:cNvPr>
          <p:cNvSpPr txBox="1"/>
          <p:nvPr/>
        </p:nvSpPr>
        <p:spPr>
          <a:xfrm>
            <a:off x="502295" y="1889706"/>
            <a:ext cx="7946984" cy="369332"/>
          </a:xfrm>
          <a:prstGeom prst="rect">
            <a:avLst/>
          </a:prstGeom>
          <a:noFill/>
        </p:spPr>
        <p:txBody>
          <a:bodyPr wrap="none" rtlCol="0">
            <a:spAutoFit/>
          </a:bodyPr>
          <a:lstStyle/>
          <a:p>
            <a:r>
              <a:rPr lang="sv-SE" dirty="0">
                <a:latin typeface="Garamond" panose="02020404030301010803" pitchFamily="18" charset="0"/>
              </a:rPr>
              <a:t>- Problematisering, värdering (kritiskt tänkande) och interaktion får man inte hjälp med</a:t>
            </a:r>
          </a:p>
        </p:txBody>
      </p:sp>
    </p:spTree>
    <p:extLst>
      <p:ext uri="{BB962C8B-B14F-4D97-AF65-F5344CB8AC3E}">
        <p14:creationId xmlns:p14="http://schemas.microsoft.com/office/powerpoint/2010/main" val="77508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90528BE-1872-32F1-D044-3B8573815558}"/>
              </a:ext>
            </a:extLst>
          </p:cNvPr>
          <p:cNvPicPr>
            <a:picLocks noChangeAspect="1"/>
          </p:cNvPicPr>
          <p:nvPr/>
        </p:nvPicPr>
        <p:blipFill rotWithShape="1">
          <a:blip r:embed="rId2"/>
          <a:srcRect l="28752" t="16837" r="2089" b="14615"/>
          <a:stretch/>
        </p:blipFill>
        <p:spPr>
          <a:xfrm>
            <a:off x="3067940" y="844797"/>
            <a:ext cx="7631395" cy="4889431"/>
          </a:xfrm>
          <a:prstGeom prst="rect">
            <a:avLst/>
          </a:prstGeom>
        </p:spPr>
      </p:pic>
      <p:sp>
        <p:nvSpPr>
          <p:cNvPr id="3" name="textruta 2">
            <a:extLst>
              <a:ext uri="{FF2B5EF4-FFF2-40B4-BE49-F238E27FC236}">
                <a16:creationId xmlns:a16="http://schemas.microsoft.com/office/drawing/2014/main" id="{3618B1CA-ADAA-34EB-1889-443432612F03}"/>
              </a:ext>
            </a:extLst>
          </p:cNvPr>
          <p:cNvSpPr txBox="1"/>
          <p:nvPr/>
        </p:nvSpPr>
        <p:spPr>
          <a:xfrm>
            <a:off x="307648" y="2597922"/>
            <a:ext cx="2545890" cy="1015663"/>
          </a:xfrm>
          <a:prstGeom prst="rect">
            <a:avLst/>
          </a:prstGeom>
          <a:noFill/>
        </p:spPr>
        <p:txBody>
          <a:bodyPr wrap="none" rtlCol="0">
            <a:spAutoFit/>
          </a:bodyPr>
          <a:lstStyle/>
          <a:p>
            <a:r>
              <a:rPr lang="sv-SE" sz="2000" dirty="0">
                <a:latin typeface="Book Antiqua" panose="02040602050305030304" pitchFamily="18" charset="0"/>
              </a:rPr>
              <a:t>BING</a:t>
            </a:r>
          </a:p>
          <a:p>
            <a:r>
              <a:rPr lang="sv-SE" sz="2000" dirty="0">
                <a:latin typeface="Book Antiqua" panose="02040602050305030304" pitchFamily="18" charset="0"/>
              </a:rPr>
              <a:t>Liknande tjänst som </a:t>
            </a:r>
          </a:p>
          <a:p>
            <a:r>
              <a:rPr lang="sv-SE" sz="2000" dirty="0">
                <a:latin typeface="Book Antiqua" panose="02040602050305030304" pitchFamily="18" charset="0"/>
              </a:rPr>
              <a:t>Våra studenter gillar</a:t>
            </a:r>
            <a:endParaRPr lang="sv-SE" dirty="0">
              <a:latin typeface="Book Antiqua" panose="02040602050305030304" pitchFamily="18" charset="0"/>
            </a:endParaRPr>
          </a:p>
        </p:txBody>
      </p:sp>
    </p:spTree>
    <p:extLst>
      <p:ext uri="{BB962C8B-B14F-4D97-AF65-F5344CB8AC3E}">
        <p14:creationId xmlns:p14="http://schemas.microsoft.com/office/powerpoint/2010/main" val="76610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783630-B519-4ACF-24B3-F5A2C58C7D26}"/>
              </a:ext>
            </a:extLst>
          </p:cNvPr>
          <p:cNvSpPr>
            <a:spLocks noGrp="1"/>
          </p:cNvSpPr>
          <p:nvPr>
            <p:ph type="title"/>
          </p:nvPr>
        </p:nvSpPr>
        <p:spPr/>
        <p:txBody>
          <a:bodyPr/>
          <a:lstStyle/>
          <a:p>
            <a:r>
              <a:rPr lang="sv-SE" dirty="0">
                <a:latin typeface="Garamond" panose="02020404030301010803" pitchFamily="18" charset="0"/>
              </a:rPr>
              <a:t>2. Med studenter på första året</a:t>
            </a:r>
          </a:p>
        </p:txBody>
      </p:sp>
      <p:sp>
        <p:nvSpPr>
          <p:cNvPr id="3" name="Platshållare för innehåll 2">
            <a:extLst>
              <a:ext uri="{FF2B5EF4-FFF2-40B4-BE49-F238E27FC236}">
                <a16:creationId xmlns:a16="http://schemas.microsoft.com/office/drawing/2014/main" id="{8318282B-831A-E106-7AA7-B70C29EE96D7}"/>
              </a:ext>
            </a:extLst>
          </p:cNvPr>
          <p:cNvSpPr>
            <a:spLocks noGrp="1"/>
          </p:cNvSpPr>
          <p:nvPr>
            <p:ph idx="1"/>
          </p:nvPr>
        </p:nvSpPr>
        <p:spPr>
          <a:xfrm>
            <a:off x="838200" y="1974495"/>
            <a:ext cx="6691313" cy="2924869"/>
          </a:xfrm>
        </p:spPr>
        <p:txBody>
          <a:bodyPr>
            <a:normAutofit/>
          </a:bodyPr>
          <a:lstStyle/>
          <a:p>
            <a:r>
              <a:rPr lang="sv-SE" sz="2400" dirty="0">
                <a:latin typeface="Garamond" panose="02020404030301010803" pitchFamily="18" charset="0"/>
              </a:rPr>
              <a:t>De gör inte stor skillnad på </a:t>
            </a:r>
            <a:r>
              <a:rPr lang="sv-SE" sz="2400" dirty="0" err="1">
                <a:latin typeface="Garamond" panose="02020404030301010803" pitchFamily="18" charset="0"/>
              </a:rPr>
              <a:t>ChatGPT</a:t>
            </a:r>
            <a:r>
              <a:rPr lang="sv-SE" sz="2400" dirty="0">
                <a:latin typeface="Garamond" panose="02020404030301010803" pitchFamily="18" charset="0"/>
              </a:rPr>
              <a:t>, BING eller andra liknande tjänster</a:t>
            </a:r>
          </a:p>
          <a:p>
            <a:r>
              <a:rPr lang="sv-SE" sz="2400" dirty="0">
                <a:latin typeface="Garamond" panose="02020404030301010803" pitchFamily="18" charset="0"/>
              </a:rPr>
              <a:t>Vi behöver fundera över hur deras datorvana påverkar</a:t>
            </a:r>
          </a:p>
          <a:p>
            <a:r>
              <a:rPr lang="sv-SE" sz="2400" dirty="0">
                <a:latin typeface="Garamond" panose="02020404030301010803" pitchFamily="18" charset="0"/>
              </a:rPr>
              <a:t>Vad är det studenter ska lära sig? (tycker vi)</a:t>
            </a:r>
          </a:p>
          <a:p>
            <a:endParaRPr lang="sv-SE" sz="3600" dirty="0">
              <a:latin typeface="Garamond" panose="02020404030301010803" pitchFamily="18" charset="0"/>
            </a:endParaRPr>
          </a:p>
        </p:txBody>
      </p:sp>
      <p:cxnSp>
        <p:nvCxnSpPr>
          <p:cNvPr id="5" name="Rak pil 4">
            <a:extLst>
              <a:ext uri="{FF2B5EF4-FFF2-40B4-BE49-F238E27FC236}">
                <a16:creationId xmlns:a16="http://schemas.microsoft.com/office/drawing/2014/main" id="{3DFE5B2D-08E0-6E14-835A-1E25FA6E40DE}"/>
              </a:ext>
            </a:extLst>
          </p:cNvPr>
          <p:cNvCxnSpPr>
            <a:cxnSpLocks/>
          </p:cNvCxnSpPr>
          <p:nvPr/>
        </p:nvCxnSpPr>
        <p:spPr>
          <a:xfrm>
            <a:off x="1254149" y="4511214"/>
            <a:ext cx="17710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DDBABCDF-86DB-8FAD-D7F4-5C8E45E6A87F}"/>
              </a:ext>
            </a:extLst>
          </p:cNvPr>
          <p:cNvSpPr txBox="1"/>
          <p:nvPr/>
        </p:nvSpPr>
        <p:spPr>
          <a:xfrm>
            <a:off x="991339" y="5048231"/>
            <a:ext cx="8129598" cy="830997"/>
          </a:xfrm>
          <a:prstGeom prst="rect">
            <a:avLst/>
          </a:prstGeom>
          <a:noFill/>
        </p:spPr>
        <p:txBody>
          <a:bodyPr wrap="none" rtlCol="0">
            <a:spAutoFit/>
          </a:bodyPr>
          <a:lstStyle/>
          <a:p>
            <a:pPr marL="457200" indent="-457200">
              <a:buFont typeface="+mj-lt"/>
              <a:buAutoNum type="arabicPeriod"/>
            </a:pPr>
            <a:r>
              <a:rPr lang="sv-SE" sz="2400" dirty="0">
                <a:latin typeface="Garamond" panose="02020404030301010803" pitchFamily="18" charset="0"/>
              </a:rPr>
              <a:t>Måste kunna sitt område för att bedöma det som </a:t>
            </a:r>
            <a:r>
              <a:rPr lang="sv-SE" sz="2400" dirty="0" err="1">
                <a:latin typeface="Garamond" panose="02020404030301010803" pitchFamily="18" charset="0"/>
              </a:rPr>
              <a:t>chatGPT</a:t>
            </a:r>
            <a:r>
              <a:rPr lang="sv-SE" sz="2400" dirty="0">
                <a:latin typeface="Garamond" panose="02020404030301010803" pitchFamily="18" charset="0"/>
              </a:rPr>
              <a:t> gör</a:t>
            </a:r>
          </a:p>
          <a:p>
            <a:pPr marL="457200" indent="-457200">
              <a:buFont typeface="+mj-lt"/>
              <a:buAutoNum type="arabicPeriod"/>
            </a:pPr>
            <a:r>
              <a:rPr lang="sv-SE" sz="2400" dirty="0">
                <a:latin typeface="Garamond" panose="02020404030301010803" pitchFamily="18" charset="0"/>
              </a:rPr>
              <a:t>Lyfter fram vikten av expertis och förmåga till bedömning</a:t>
            </a:r>
          </a:p>
        </p:txBody>
      </p:sp>
      <p:pic>
        <p:nvPicPr>
          <p:cNvPr id="7" name="Bildobjekt 6" descr="En bild som visar bord, person, inomhus, vägg&#10;&#10;Automatiskt genererad beskrivning">
            <a:extLst>
              <a:ext uri="{FF2B5EF4-FFF2-40B4-BE49-F238E27FC236}">
                <a16:creationId xmlns:a16="http://schemas.microsoft.com/office/drawing/2014/main" id="{8D651C62-49B7-4A89-6553-46D5B541FEFB}"/>
              </a:ext>
            </a:extLst>
          </p:cNvPr>
          <p:cNvPicPr>
            <a:picLocks noChangeAspect="1"/>
          </p:cNvPicPr>
          <p:nvPr/>
        </p:nvPicPr>
        <p:blipFill>
          <a:blip r:embed="rId2"/>
          <a:stretch>
            <a:fillRect/>
          </a:stretch>
        </p:blipFill>
        <p:spPr>
          <a:xfrm>
            <a:off x="7729538" y="1579102"/>
            <a:ext cx="4228527" cy="3171395"/>
          </a:xfrm>
          <a:prstGeom prst="rect">
            <a:avLst/>
          </a:prstGeom>
        </p:spPr>
      </p:pic>
    </p:spTree>
    <p:extLst>
      <p:ext uri="{BB962C8B-B14F-4D97-AF65-F5344CB8AC3E}">
        <p14:creationId xmlns:p14="http://schemas.microsoft.com/office/powerpoint/2010/main" val="251770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D50C393C-8B85-0A52-D21E-FD5965BC879F}"/>
              </a:ext>
            </a:extLst>
          </p:cNvPr>
          <p:cNvSpPr/>
          <p:nvPr/>
        </p:nvSpPr>
        <p:spPr>
          <a:xfrm>
            <a:off x="1633287" y="1515979"/>
            <a:ext cx="5005136" cy="264454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Ellips 2">
            <a:extLst>
              <a:ext uri="{FF2B5EF4-FFF2-40B4-BE49-F238E27FC236}">
                <a16:creationId xmlns:a16="http://schemas.microsoft.com/office/drawing/2014/main" id="{0ED416B6-B6A8-1F5B-9C92-3EA4F82FE3BF}"/>
              </a:ext>
            </a:extLst>
          </p:cNvPr>
          <p:cNvSpPr/>
          <p:nvPr/>
        </p:nvSpPr>
        <p:spPr>
          <a:xfrm>
            <a:off x="6229349" y="1515979"/>
            <a:ext cx="4129839" cy="300549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FE813D25-0743-F553-FE6D-BEF8949DD785}"/>
              </a:ext>
            </a:extLst>
          </p:cNvPr>
          <p:cNvSpPr txBox="1"/>
          <p:nvPr/>
        </p:nvSpPr>
        <p:spPr>
          <a:xfrm>
            <a:off x="2484426" y="2064616"/>
            <a:ext cx="3706574" cy="1908215"/>
          </a:xfrm>
          <a:prstGeom prst="rect">
            <a:avLst/>
          </a:prstGeom>
          <a:noFill/>
        </p:spPr>
        <p:txBody>
          <a:bodyPr wrap="square" rtlCol="0">
            <a:spAutoFit/>
          </a:bodyPr>
          <a:lstStyle/>
          <a:p>
            <a:r>
              <a:rPr lang="sv-SE" sz="2000" u="sng" dirty="0">
                <a:latin typeface="Garamond" panose="02020404030301010803" pitchFamily="18" charset="0"/>
              </a:rPr>
              <a:t>Roboten kan allt vi programmerar den till </a:t>
            </a:r>
          </a:p>
          <a:p>
            <a:pPr marL="342900" indent="-342900">
              <a:buFont typeface="Arial" panose="020B0604020202020204" pitchFamily="34" charset="0"/>
              <a:buChar char="•"/>
            </a:pPr>
            <a:r>
              <a:rPr lang="sv-SE" sz="2000" dirty="0">
                <a:latin typeface="Garamond" panose="02020404030301010803" pitchFamily="18" charset="0"/>
              </a:rPr>
              <a:t>Hantera stora mängder data</a:t>
            </a:r>
          </a:p>
          <a:p>
            <a:pPr marL="342900" indent="-342900">
              <a:buFont typeface="Arial" panose="020B0604020202020204" pitchFamily="34" charset="0"/>
              <a:buChar char="•"/>
            </a:pPr>
            <a:r>
              <a:rPr lang="sv-SE" sz="2000" dirty="0">
                <a:latin typeface="Garamond" panose="02020404030301010803" pitchFamily="18" charset="0"/>
              </a:rPr>
              <a:t>Kan generera text</a:t>
            </a:r>
          </a:p>
          <a:p>
            <a:pPr marL="342900" indent="-342900">
              <a:buFont typeface="Arial" panose="020B0604020202020204" pitchFamily="34" charset="0"/>
              <a:buChar char="•"/>
            </a:pPr>
            <a:r>
              <a:rPr lang="sv-SE" sz="2000" dirty="0">
                <a:latin typeface="Garamond" panose="02020404030301010803" pitchFamily="18" charset="0"/>
              </a:rPr>
              <a:t>Lära sig (?)</a:t>
            </a:r>
          </a:p>
          <a:p>
            <a:endParaRPr lang="sv-SE" dirty="0"/>
          </a:p>
        </p:txBody>
      </p:sp>
      <p:sp>
        <p:nvSpPr>
          <p:cNvPr id="5" name="textruta 4">
            <a:extLst>
              <a:ext uri="{FF2B5EF4-FFF2-40B4-BE49-F238E27FC236}">
                <a16:creationId xmlns:a16="http://schemas.microsoft.com/office/drawing/2014/main" id="{90427D7E-38BD-F4B7-7143-27BAB0AFABF8}"/>
              </a:ext>
            </a:extLst>
          </p:cNvPr>
          <p:cNvSpPr txBox="1"/>
          <p:nvPr/>
        </p:nvSpPr>
        <p:spPr>
          <a:xfrm>
            <a:off x="6714622" y="2190345"/>
            <a:ext cx="3343992" cy="1600438"/>
          </a:xfrm>
          <a:prstGeom prst="rect">
            <a:avLst/>
          </a:prstGeom>
          <a:noFill/>
        </p:spPr>
        <p:txBody>
          <a:bodyPr wrap="none" rtlCol="0">
            <a:spAutoFit/>
          </a:bodyPr>
          <a:lstStyle/>
          <a:p>
            <a:r>
              <a:rPr lang="sv-SE" sz="2000" u="sng" dirty="0">
                <a:latin typeface="Garamond" panose="02020404030301010803" pitchFamily="18" charset="0"/>
              </a:rPr>
              <a:t>Människan har känslor och vilja</a:t>
            </a:r>
          </a:p>
          <a:p>
            <a:pPr marL="342900" indent="-342900">
              <a:buFont typeface="Arial" panose="020B0604020202020204" pitchFamily="34" charset="0"/>
              <a:buChar char="•"/>
            </a:pPr>
            <a:r>
              <a:rPr lang="sv-SE" sz="2000" dirty="0">
                <a:latin typeface="Garamond" panose="02020404030301010803" pitchFamily="18" charset="0"/>
              </a:rPr>
              <a:t>Förstå och värdera </a:t>
            </a:r>
          </a:p>
          <a:p>
            <a:pPr marL="342900" indent="-342900">
              <a:buFont typeface="Arial" panose="020B0604020202020204" pitchFamily="34" charset="0"/>
              <a:buChar char="•"/>
            </a:pPr>
            <a:r>
              <a:rPr lang="sv-SE" sz="2000" dirty="0">
                <a:latin typeface="Garamond" panose="02020404030301010803" pitchFamily="18" charset="0"/>
              </a:rPr>
              <a:t>Tänka kritiskt</a:t>
            </a:r>
          </a:p>
          <a:p>
            <a:pPr marL="342900" indent="-342900">
              <a:buFont typeface="Arial" panose="020B0604020202020204" pitchFamily="34" charset="0"/>
              <a:buChar char="•"/>
            </a:pPr>
            <a:r>
              <a:rPr lang="sv-SE" sz="2000" dirty="0">
                <a:latin typeface="Garamond" panose="02020404030301010803" pitchFamily="18" charset="0"/>
              </a:rPr>
              <a:t>Interagera</a:t>
            </a:r>
          </a:p>
          <a:p>
            <a:endParaRPr lang="sv-SE" dirty="0"/>
          </a:p>
        </p:txBody>
      </p:sp>
      <p:cxnSp>
        <p:nvCxnSpPr>
          <p:cNvPr id="7" name="Rak pil 6">
            <a:extLst>
              <a:ext uri="{FF2B5EF4-FFF2-40B4-BE49-F238E27FC236}">
                <a16:creationId xmlns:a16="http://schemas.microsoft.com/office/drawing/2014/main" id="{CCD47EC6-3AF7-2227-DC69-6D1EEF1474EC}"/>
              </a:ext>
            </a:extLst>
          </p:cNvPr>
          <p:cNvCxnSpPr>
            <a:cxnSpLocks/>
          </p:cNvCxnSpPr>
          <p:nvPr/>
        </p:nvCxnSpPr>
        <p:spPr>
          <a:xfrm>
            <a:off x="6372099" y="1053005"/>
            <a:ext cx="0" cy="19375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034DA4F5-67A2-0326-C9C5-ED23CB3325EB}"/>
              </a:ext>
            </a:extLst>
          </p:cNvPr>
          <p:cNvSpPr txBox="1"/>
          <p:nvPr/>
        </p:nvSpPr>
        <p:spPr>
          <a:xfrm>
            <a:off x="4520071" y="573018"/>
            <a:ext cx="4699876" cy="400110"/>
          </a:xfrm>
          <a:prstGeom prst="rect">
            <a:avLst/>
          </a:prstGeom>
          <a:noFill/>
        </p:spPr>
        <p:txBody>
          <a:bodyPr wrap="none" rtlCol="0">
            <a:spAutoFit/>
          </a:bodyPr>
          <a:lstStyle/>
          <a:p>
            <a:r>
              <a:rPr lang="sv-SE" sz="2000" dirty="0">
                <a:latin typeface="Garamond" panose="02020404030301010803" pitchFamily="18" charset="0"/>
              </a:rPr>
              <a:t>Det båda kan behöver vi människor lära oss? </a:t>
            </a:r>
          </a:p>
        </p:txBody>
      </p:sp>
      <p:sp>
        <p:nvSpPr>
          <p:cNvPr id="9" name="textruta 8">
            <a:extLst>
              <a:ext uri="{FF2B5EF4-FFF2-40B4-BE49-F238E27FC236}">
                <a16:creationId xmlns:a16="http://schemas.microsoft.com/office/drawing/2014/main" id="{EBEB4521-C714-C187-8DFA-63F4A411FF62}"/>
              </a:ext>
            </a:extLst>
          </p:cNvPr>
          <p:cNvSpPr txBox="1"/>
          <p:nvPr/>
        </p:nvSpPr>
        <p:spPr>
          <a:xfrm>
            <a:off x="979943" y="233373"/>
            <a:ext cx="3008965" cy="954107"/>
          </a:xfrm>
          <a:prstGeom prst="rect">
            <a:avLst/>
          </a:prstGeom>
          <a:noFill/>
        </p:spPr>
        <p:txBody>
          <a:bodyPr wrap="none" rtlCol="0">
            <a:spAutoFit/>
          </a:bodyPr>
          <a:lstStyle/>
          <a:p>
            <a:r>
              <a:rPr lang="sv-SE" sz="2800" dirty="0">
                <a:latin typeface="Garamond" panose="02020404030301010803" pitchFamily="18" charset="0"/>
              </a:rPr>
              <a:t>Artificiell Intelligens</a:t>
            </a:r>
          </a:p>
          <a:p>
            <a:r>
              <a:rPr lang="sv-SE" sz="2800" dirty="0" err="1">
                <a:latin typeface="Garamond" panose="02020404030301010803" pitchFamily="18" charset="0"/>
              </a:rPr>
              <a:t>ChatGPT</a:t>
            </a:r>
            <a:r>
              <a:rPr lang="sv-SE" sz="2800" dirty="0">
                <a:latin typeface="Garamond" panose="02020404030301010803" pitchFamily="18" charset="0"/>
              </a:rPr>
              <a:t> </a:t>
            </a:r>
          </a:p>
        </p:txBody>
      </p:sp>
      <p:sp>
        <p:nvSpPr>
          <p:cNvPr id="10" name="textruta 9">
            <a:extLst>
              <a:ext uri="{FF2B5EF4-FFF2-40B4-BE49-F238E27FC236}">
                <a16:creationId xmlns:a16="http://schemas.microsoft.com/office/drawing/2014/main" id="{704090BF-F124-1521-E1BA-78DEF857A9C8}"/>
              </a:ext>
            </a:extLst>
          </p:cNvPr>
          <p:cNvSpPr txBox="1"/>
          <p:nvPr/>
        </p:nvSpPr>
        <p:spPr>
          <a:xfrm>
            <a:off x="577214" y="4521468"/>
            <a:ext cx="11304270" cy="2031325"/>
          </a:xfrm>
          <a:prstGeom prst="rect">
            <a:avLst/>
          </a:prstGeom>
          <a:noFill/>
        </p:spPr>
        <p:txBody>
          <a:bodyPr wrap="square" rtlCol="0">
            <a:spAutoFit/>
          </a:bodyPr>
          <a:lstStyle/>
          <a:p>
            <a:r>
              <a:rPr lang="sv-SE" dirty="0"/>
              <a:t>Kunskap i termer av fakta kommer båda människan och roboten ha. Vi behöver kunskap för att kunna granska det som roboten skapar.  Att tänka kritiskt, genom att tillämpa teori på verkligheten, vända och vrida på saker oh argumentera för och emot olika handlingsalternativ, eller se konsekvenser av olika handlingsalternativ på kort eller lång sikt, för människa, ekonomi och miljö, är mycket viktigt för beslut och något som varje ekonomstudent utvecklar. Färdigheter handlar om att kunna argumentera, presentera idéer och även att ta till sig information som är svårtillgänglig, se helheter och bedöma olika typer av information. Förståelse för olika problem, scenario och förmåga att agera i givna situationer är färdigheter som roboten inte har, och därför är de extra viktiga för studenterna att uppnå. </a:t>
            </a:r>
            <a:endParaRPr lang="sv-SE" i="1" dirty="0"/>
          </a:p>
        </p:txBody>
      </p:sp>
    </p:spTree>
    <p:extLst>
      <p:ext uri="{BB962C8B-B14F-4D97-AF65-F5344CB8AC3E}">
        <p14:creationId xmlns:p14="http://schemas.microsoft.com/office/powerpoint/2010/main" val="60387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16B8A-61BE-50F0-17AA-63B925F4A7BA}"/>
              </a:ext>
            </a:extLst>
          </p:cNvPr>
          <p:cNvSpPr>
            <a:spLocks noGrp="1"/>
          </p:cNvSpPr>
          <p:nvPr>
            <p:ph type="title"/>
          </p:nvPr>
        </p:nvSpPr>
        <p:spPr/>
        <p:txBody>
          <a:bodyPr/>
          <a:lstStyle/>
          <a:p>
            <a:r>
              <a:rPr lang="sv-SE" dirty="0"/>
              <a:t>Frågor att diskutera </a:t>
            </a:r>
          </a:p>
        </p:txBody>
      </p:sp>
      <p:sp>
        <p:nvSpPr>
          <p:cNvPr id="3" name="Platshållare för innehåll 2">
            <a:extLst>
              <a:ext uri="{FF2B5EF4-FFF2-40B4-BE49-F238E27FC236}">
                <a16:creationId xmlns:a16="http://schemas.microsoft.com/office/drawing/2014/main" id="{29B8386F-3619-2499-FCE2-0C4FF8718E17}"/>
              </a:ext>
            </a:extLst>
          </p:cNvPr>
          <p:cNvSpPr>
            <a:spLocks noGrp="1"/>
          </p:cNvSpPr>
          <p:nvPr>
            <p:ph idx="1"/>
          </p:nvPr>
        </p:nvSpPr>
        <p:spPr/>
        <p:txBody>
          <a:bodyPr/>
          <a:lstStyle/>
          <a:p>
            <a:r>
              <a:rPr lang="sv-SE" dirty="0"/>
              <a:t>Hur långt är steget mellan att ”skriva av” olika webbsidor och att låta </a:t>
            </a:r>
            <a:r>
              <a:rPr lang="sv-SE" dirty="0" err="1"/>
              <a:t>ChatGPT</a:t>
            </a:r>
            <a:r>
              <a:rPr lang="sv-SE" dirty="0"/>
              <a:t> generera text? </a:t>
            </a:r>
          </a:p>
          <a:p>
            <a:r>
              <a:rPr lang="sv-SE" dirty="0"/>
              <a:t>Hur kan vi tänka kritiskt till det som </a:t>
            </a:r>
            <a:r>
              <a:rPr lang="sv-SE" dirty="0" err="1"/>
              <a:t>ChatGPT</a:t>
            </a:r>
            <a:r>
              <a:rPr lang="sv-SE" dirty="0"/>
              <a:t> gör? </a:t>
            </a:r>
          </a:p>
          <a:p>
            <a:r>
              <a:rPr lang="sv-SE" dirty="0"/>
              <a:t>Hur kan vi förmedla det till våra studenter? </a:t>
            </a:r>
          </a:p>
          <a:p>
            <a:r>
              <a:rPr lang="sv-SE" dirty="0"/>
              <a:t>Finns upplägg för utbildning som innebär att </a:t>
            </a:r>
            <a:r>
              <a:rPr lang="sv-SE" dirty="0" err="1"/>
              <a:t>ChatGPT</a:t>
            </a:r>
            <a:r>
              <a:rPr lang="sv-SE" dirty="0"/>
              <a:t> inkluderas som verktyg, och ”omöjliggör” fusk? </a:t>
            </a:r>
          </a:p>
        </p:txBody>
      </p:sp>
    </p:spTree>
    <p:extLst>
      <p:ext uri="{BB962C8B-B14F-4D97-AF65-F5344CB8AC3E}">
        <p14:creationId xmlns:p14="http://schemas.microsoft.com/office/powerpoint/2010/main" val="19676906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495</Words>
  <Application>Microsoft Macintosh PowerPoint</Application>
  <PresentationFormat>Bredbild</PresentationFormat>
  <Paragraphs>44</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Book Antiqua</vt:lpstr>
      <vt:lpstr>Calibri</vt:lpstr>
      <vt:lpstr>Calibri Light</vt:lpstr>
      <vt:lpstr>Garamond</vt:lpstr>
      <vt:lpstr>Office-tema</vt:lpstr>
      <vt:lpstr>ChatGPT: open AI</vt:lpstr>
      <vt:lpstr>Idag </vt:lpstr>
      <vt:lpstr>Vad är AI och ChatGPT? </vt:lpstr>
      <vt:lpstr>PowerPoint-presentation</vt:lpstr>
      <vt:lpstr>PowerPoint-presentation</vt:lpstr>
      <vt:lpstr>2. Med studenter på första året</vt:lpstr>
      <vt:lpstr>PowerPoint-presentation</vt:lpstr>
      <vt:lpstr>Frågor att diskutera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open AI</dc:title>
  <dc:creator>Cecilia Lindh</dc:creator>
  <cp:lastModifiedBy>Cecilia Lindh</cp:lastModifiedBy>
  <cp:revision>10</cp:revision>
  <dcterms:created xsi:type="dcterms:W3CDTF">2023-03-22T19:42:05Z</dcterms:created>
  <dcterms:modified xsi:type="dcterms:W3CDTF">2023-05-16T10:25:27Z</dcterms:modified>
</cp:coreProperties>
</file>