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sldIdLst>
    <p:sldId id="258" r:id="rId2"/>
    <p:sldId id="257" r:id="rId3"/>
    <p:sldId id="263" r:id="rId4"/>
    <p:sldId id="259" r:id="rId5"/>
    <p:sldId id="262" r:id="rId6"/>
    <p:sldId id="264" r:id="rId7"/>
    <p:sldId id="265" r:id="rId8"/>
    <p:sldId id="266" r:id="rId9"/>
    <p:sldId id="261" r:id="rId10"/>
    <p:sldId id="260" r:id="rId11"/>
    <p:sldId id="267" r:id="rId12"/>
    <p:sldId id="268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00"/>
    <a:srgbClr val="9E3500"/>
    <a:srgbClr val="517D33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75" d="100"/>
          <a:sy n="75" d="100"/>
        </p:scale>
        <p:origin x="-79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4907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4269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2408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2260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251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6787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0618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6292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2788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8848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3882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277E9-6D41-4ABA-B04D-05C0D09DE921}" type="datetimeFigureOut">
              <a:rPr lang="es-ES" smtClean="0"/>
              <a:pPr/>
              <a:t>18/09/2017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8F551-18A1-4283-B38C-64E3221936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3484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41756" y="1637876"/>
            <a:ext cx="9850244" cy="1367449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rgbClr val="B40000"/>
                </a:solidFill>
              </a:rPr>
              <a:t>Quiche de espinacas y tomates </a:t>
            </a:r>
            <a:r>
              <a:rPr lang="es-ES_tradnl" dirty="0" err="1" smtClean="0">
                <a:solidFill>
                  <a:srgbClr val="B40000"/>
                </a:solidFill>
              </a:rPr>
              <a:t>cherry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41756" y="4822841"/>
            <a:ext cx="9850244" cy="16557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s-ES" sz="3600" dirty="0" smtClean="0">
                <a:solidFill>
                  <a:srgbClr val="517D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sz="3600" baseline="30000" dirty="0" smtClean="0">
                <a:solidFill>
                  <a:srgbClr val="517D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s-ES" sz="3600" dirty="0" smtClean="0">
                <a:solidFill>
                  <a:srgbClr val="517D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Taller de dieta </a:t>
            </a:r>
            <a:r>
              <a:rPr lang="es-ES" sz="3600" dirty="0" err="1" smtClean="0">
                <a:solidFill>
                  <a:srgbClr val="517D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hipoproteica</a:t>
            </a:r>
            <a:r>
              <a:rPr lang="es-ES" sz="3600" dirty="0" smtClean="0">
                <a:solidFill>
                  <a:srgbClr val="517D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pacientes con enfermedades metabólicas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s-ES" sz="1300" dirty="0" smtClean="0">
              <a:solidFill>
                <a:srgbClr val="517D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s-ES" sz="3000" dirty="0" smtClean="0">
                <a:solidFill>
                  <a:srgbClr val="517D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Jornada científico-gastronómica</a:t>
            </a:r>
          </a:p>
          <a:p>
            <a:endParaRPr lang="es-ES" dirty="0"/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94" t="-246" r="23647" b="808"/>
          <a:stretch/>
        </p:blipFill>
        <p:spPr>
          <a:xfrm>
            <a:off x="-275422" y="11430"/>
            <a:ext cx="2617178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6279502" y="3434715"/>
            <a:ext cx="5355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rgbClr val="9E3500"/>
                </a:solidFill>
              </a:rPr>
              <a:t>Delia Barrio Carreras</a:t>
            </a:r>
          </a:p>
          <a:p>
            <a:r>
              <a:rPr lang="es-ES_tradnl" sz="2000" dirty="0" smtClean="0">
                <a:solidFill>
                  <a:srgbClr val="9E3500"/>
                </a:solidFill>
              </a:rPr>
              <a:t>Dietista </a:t>
            </a:r>
            <a:r>
              <a:rPr lang="es-ES_tradnl" sz="2000" dirty="0" err="1" smtClean="0">
                <a:solidFill>
                  <a:srgbClr val="9E3500"/>
                </a:solidFill>
              </a:rPr>
              <a:t>Enf</a:t>
            </a:r>
            <a:r>
              <a:rPr lang="es-ES_tradnl" sz="2000" dirty="0" smtClean="0">
                <a:solidFill>
                  <a:srgbClr val="9E3500"/>
                </a:solidFill>
              </a:rPr>
              <a:t>. Metabólicas. Hospital 12 de Octubre</a:t>
            </a:r>
            <a:endParaRPr lang="es-ES" sz="2000" dirty="0">
              <a:solidFill>
                <a:srgbClr val="9E35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278"/>
          <a:stretch/>
        </p:blipFill>
        <p:spPr>
          <a:xfrm>
            <a:off x="9305693" y="187955"/>
            <a:ext cx="2590800" cy="5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27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Valor nutricional</a:t>
            </a:r>
            <a:endParaRPr lang="es-ES" dirty="0">
              <a:solidFill>
                <a:srgbClr val="B40000"/>
              </a:solidFill>
            </a:endParaRPr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734670" y="1880596"/>
          <a:ext cx="9651456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26857"/>
                <a:gridCol w="3107447"/>
                <a:gridCol w="3217152"/>
              </a:tblGrid>
              <a:tr h="370840">
                <a:tc>
                  <a:txBody>
                    <a:bodyPr/>
                    <a:lstStyle/>
                    <a:p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aseline="0" dirty="0" smtClean="0"/>
                        <a:t>Energía (</a:t>
                      </a:r>
                      <a:r>
                        <a:rPr lang="es-ES_tradnl" sz="2400" baseline="0" dirty="0" err="1" smtClean="0"/>
                        <a:t>kcal</a:t>
                      </a:r>
                      <a:r>
                        <a:rPr lang="es-ES_tradnl" sz="2400" baseline="0" dirty="0" smtClean="0"/>
                        <a:t>)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Proteínas</a:t>
                      </a:r>
                      <a:r>
                        <a:rPr lang="es-ES_tradnl" sz="2400" baseline="0" dirty="0" smtClean="0"/>
                        <a:t> (gramos)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280g</a:t>
                      </a:r>
                      <a:r>
                        <a:rPr lang="es-ES_tradnl" sz="2400" baseline="0" dirty="0" smtClean="0"/>
                        <a:t> </a:t>
                      </a:r>
                      <a:r>
                        <a:rPr lang="es-ES_tradnl" sz="2400" dirty="0" smtClean="0"/>
                        <a:t>de harina </a:t>
                      </a:r>
                      <a:r>
                        <a:rPr lang="es-ES_tradnl" sz="2400" dirty="0" err="1" smtClean="0"/>
                        <a:t>Harifen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983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0,84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125g</a:t>
                      </a:r>
                      <a:r>
                        <a:rPr lang="es-ES_tradnl" sz="2400" baseline="0" dirty="0" smtClean="0"/>
                        <a:t> margarina vegetal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893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0,62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400g de queso</a:t>
                      </a:r>
                      <a:r>
                        <a:rPr lang="es-ES_tradnl" sz="2400" baseline="0" dirty="0" smtClean="0"/>
                        <a:t> </a:t>
                      </a:r>
                      <a:r>
                        <a:rPr lang="es-ES_tradnl" sz="2400" baseline="0" dirty="0" err="1" smtClean="0"/>
                        <a:t>Violife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1140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0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30ml de aceite de oliva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270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0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200g de espinacas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46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5,72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100</a:t>
                      </a:r>
                      <a:r>
                        <a:rPr lang="es-ES_tradnl" sz="2400" baseline="0" dirty="0" smtClean="0"/>
                        <a:t>g de </a:t>
                      </a:r>
                      <a:r>
                        <a:rPr lang="es-ES_tradnl" sz="2400" baseline="0" dirty="0" err="1" smtClean="0"/>
                        <a:t>cherrys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18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0,88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16g de pan</a:t>
                      </a:r>
                      <a:r>
                        <a:rPr lang="es-ES_tradnl" sz="2400" baseline="0" dirty="0" smtClean="0"/>
                        <a:t> rallado </a:t>
                      </a:r>
                      <a:r>
                        <a:rPr lang="es-ES_tradnl" sz="2400" baseline="0" dirty="0" err="1" smtClean="0"/>
                        <a:t>Beiker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65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0,36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_tradnl" sz="2400" b="1" dirty="0" smtClean="0"/>
                        <a:t>TOTAL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3415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8,42</a:t>
                      </a:r>
                      <a:endParaRPr lang="es-ES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848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Valor </a:t>
            </a:r>
            <a:r>
              <a:rPr lang="es-ES" dirty="0" smtClean="0">
                <a:solidFill>
                  <a:srgbClr val="B40000"/>
                </a:solidFill>
              </a:rPr>
              <a:t>nutricional </a:t>
            </a:r>
            <a:br>
              <a:rPr lang="es-ES" dirty="0" smtClean="0">
                <a:solidFill>
                  <a:srgbClr val="B40000"/>
                </a:solidFill>
              </a:rPr>
            </a:br>
            <a:r>
              <a:rPr lang="es-ES" dirty="0" smtClean="0">
                <a:solidFill>
                  <a:srgbClr val="B40000"/>
                </a:solidFill>
              </a:rPr>
              <a:t>	</a:t>
            </a:r>
            <a:r>
              <a:rPr lang="es-ES" dirty="0" smtClean="0">
                <a:solidFill>
                  <a:srgbClr val="B40000"/>
                </a:solidFill>
              </a:rPr>
              <a:t>por quiche completa (8 raciones)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7276" y="1825625"/>
            <a:ext cx="986652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smtClean="0"/>
              <a:t>Calorías: 3415KCal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Proteínas totales (PT</a:t>
            </a:r>
            <a:r>
              <a:rPr lang="es-ES" dirty="0" smtClean="0"/>
              <a:t>): 8,42g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Proteínas de Alto Valor Biológico (PNAVB</a:t>
            </a:r>
            <a:r>
              <a:rPr lang="es-ES" dirty="0" smtClean="0"/>
              <a:t>): 0,62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Proteínas de Bajo Valor Biológico (PNBVB</a:t>
            </a:r>
            <a:r>
              <a:rPr lang="es-ES" dirty="0" smtClean="0"/>
              <a:t>): 7,80g</a:t>
            </a:r>
            <a:endParaRPr lang="es-ES" dirty="0" smtClean="0"/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848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Valor </a:t>
            </a:r>
            <a:r>
              <a:rPr lang="es-ES" dirty="0" smtClean="0">
                <a:solidFill>
                  <a:srgbClr val="B40000"/>
                </a:solidFill>
              </a:rPr>
              <a:t>nutricional </a:t>
            </a:r>
            <a:br>
              <a:rPr lang="es-ES" dirty="0" smtClean="0">
                <a:solidFill>
                  <a:srgbClr val="B40000"/>
                </a:solidFill>
              </a:rPr>
            </a:br>
            <a:r>
              <a:rPr lang="es-ES" dirty="0" smtClean="0">
                <a:solidFill>
                  <a:srgbClr val="B40000"/>
                </a:solidFill>
              </a:rPr>
              <a:t>	</a:t>
            </a:r>
            <a:r>
              <a:rPr lang="es-ES" dirty="0" smtClean="0">
                <a:solidFill>
                  <a:srgbClr val="B40000"/>
                </a:solidFill>
              </a:rPr>
              <a:t>por ración (1/8 de la quiche)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7276" y="1825624"/>
            <a:ext cx="9866524" cy="503237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" dirty="0" smtClean="0"/>
              <a:t>Calorías: 427KCal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Proteínas totales (PT</a:t>
            </a:r>
            <a:r>
              <a:rPr lang="es-ES" dirty="0" smtClean="0"/>
              <a:t>): 1,05g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Proteínas de Alto Valor Biológico (PNAVB</a:t>
            </a:r>
            <a:r>
              <a:rPr lang="es-ES" dirty="0" smtClean="0"/>
              <a:t>): 0,08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Proteínas de Bajo Valor Biológico (PNBVB</a:t>
            </a:r>
            <a:r>
              <a:rPr lang="es-ES" dirty="0" smtClean="0"/>
              <a:t>): 0,98g</a:t>
            </a:r>
          </a:p>
          <a:p>
            <a:pPr>
              <a:lnSpc>
                <a:spcPct val="150000"/>
              </a:lnSpc>
            </a:pPr>
            <a:r>
              <a:rPr lang="es-ES_tradnl" dirty="0" smtClean="0"/>
              <a:t>Particularidades: receta alta en calorías en proporción con las proteínas. Opción para cuando es necesario aumentar las calorías de la alimentación. </a:t>
            </a:r>
            <a:endParaRPr lang="es-ES" dirty="0" smtClean="0"/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848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Ingredientes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7276" y="1825625"/>
            <a:ext cx="9866524" cy="37750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dirty="0" smtClean="0"/>
              <a:t>Para la masa:</a:t>
            </a:r>
          </a:p>
          <a:p>
            <a:pPr lvl="1">
              <a:lnSpc>
                <a:spcPct val="150000"/>
              </a:lnSpc>
            </a:pPr>
            <a:r>
              <a:rPr lang="es-ES_tradnl" dirty="0" smtClean="0"/>
              <a:t>250g de harina baja en proteínas (</a:t>
            </a:r>
            <a:r>
              <a:rPr lang="es-ES_tradnl" dirty="0" err="1" smtClean="0"/>
              <a:t>Harifen</a:t>
            </a:r>
            <a:r>
              <a:rPr lang="es-ES_tradnl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es-ES_tradnl" dirty="0" smtClean="0"/>
              <a:t>120g de margarina vegetal fría en trozos</a:t>
            </a:r>
          </a:p>
          <a:p>
            <a:pPr lvl="1">
              <a:lnSpc>
                <a:spcPct val="150000"/>
              </a:lnSpc>
            </a:pPr>
            <a:r>
              <a:rPr lang="es-ES_tradnl" dirty="0" smtClean="0"/>
              <a:t>60 ml de agua fría</a:t>
            </a:r>
          </a:p>
          <a:p>
            <a:pPr lvl="1">
              <a:lnSpc>
                <a:spcPct val="150000"/>
              </a:lnSpc>
            </a:pPr>
            <a:r>
              <a:rPr lang="es-ES_tradnl" dirty="0" smtClean="0"/>
              <a:t>½ cucharadita de sal</a:t>
            </a:r>
            <a:endParaRPr lang="es-ES" dirty="0" smtClean="0"/>
          </a:p>
          <a:p>
            <a:pPr marL="817563" lvl="2" indent="-360363">
              <a:lnSpc>
                <a:spcPct val="150000"/>
              </a:lnSpc>
              <a:buNone/>
            </a:pPr>
            <a:endParaRPr lang="es-ES_tradnl" dirty="0" smtClean="0"/>
          </a:p>
          <a:p>
            <a:pPr marL="817563" lvl="2" indent="-360363">
              <a:lnSpc>
                <a:spcPct val="150000"/>
              </a:lnSpc>
            </a:pPr>
            <a:endParaRPr lang="es-ES_tradnl" dirty="0" smtClean="0"/>
          </a:p>
          <a:p>
            <a:pPr lvl="1">
              <a:lnSpc>
                <a:spcPct val="150000"/>
              </a:lnSpc>
              <a:buNone/>
            </a:pPr>
            <a:endParaRPr lang="es-ES_tradnl" dirty="0" smtClean="0"/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975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51350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Ingredientes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4920" y="1181499"/>
            <a:ext cx="10027920" cy="5032375"/>
          </a:xfrm>
        </p:spPr>
        <p:txBody>
          <a:bodyPr numCol="2">
            <a:noAutofit/>
          </a:bodyPr>
          <a:lstStyle/>
          <a:p>
            <a:pPr marL="360363" lvl="1" indent="-360363">
              <a:lnSpc>
                <a:spcPct val="100000"/>
              </a:lnSpc>
              <a:buFont typeface="Wingdings" pitchFamily="2" charset="2"/>
              <a:buChar char="Ø"/>
            </a:pPr>
            <a:r>
              <a:rPr lang="es-ES_tradnl" dirty="0" smtClean="0"/>
              <a:t>Para el relleno: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1 cucharadita de margarina vegetal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1-2 dientes de ajo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30g de harina baja en </a:t>
            </a:r>
            <a:r>
              <a:rPr lang="es-ES_tradnl" sz="2400" dirty="0" err="1" smtClean="0"/>
              <a:t>proteinas</a:t>
            </a:r>
            <a:endParaRPr lang="es-ES_tradnl" sz="2400" dirty="0" smtClean="0"/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60ml de agua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400g de queso </a:t>
            </a:r>
            <a:r>
              <a:rPr lang="es-ES_tradnl" sz="2400" dirty="0" err="1" smtClean="0"/>
              <a:t>hipoproteico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Violife</a:t>
            </a:r>
            <a:endParaRPr lang="es-ES_tradnl" sz="2400" dirty="0" smtClean="0"/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30g de aceite de oliva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1 cucharada y media de maicena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Una pizca de pimienta negra molida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Una pizca de nuez moscada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200g de espinacas crudas (si son congeladas, descongelar previamente)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2 cucharadas de pan rallado</a:t>
            </a:r>
          </a:p>
          <a:p>
            <a:pPr marL="817563" lvl="2" indent="-360363">
              <a:lnSpc>
                <a:spcPct val="100000"/>
              </a:lnSpc>
            </a:pPr>
            <a:r>
              <a:rPr lang="es-ES_tradnl" sz="2400" dirty="0" smtClean="0"/>
              <a:t>100g de tomates </a:t>
            </a:r>
            <a:r>
              <a:rPr lang="es-ES_tradnl" sz="2400" dirty="0" err="1" smtClean="0"/>
              <a:t>cherry</a:t>
            </a:r>
            <a:endParaRPr lang="es-ES_tradnl" sz="2400" dirty="0" smtClean="0"/>
          </a:p>
          <a:p>
            <a:pPr marL="817563" lvl="2" indent="-360363">
              <a:lnSpc>
                <a:spcPct val="100000"/>
              </a:lnSpc>
            </a:pPr>
            <a:endParaRPr lang="es-ES_tradnl" sz="2400" dirty="0" smtClean="0"/>
          </a:p>
          <a:p>
            <a:pPr marL="817563" lvl="2" indent="-360363">
              <a:lnSpc>
                <a:spcPct val="100000"/>
              </a:lnSpc>
            </a:pPr>
            <a:endParaRPr lang="es-ES_tradnl" sz="2400" dirty="0" smtClean="0"/>
          </a:p>
          <a:p>
            <a:pPr lvl="1">
              <a:lnSpc>
                <a:spcPct val="100000"/>
              </a:lnSpc>
              <a:buNone/>
            </a:pPr>
            <a:endParaRPr lang="es-ES_tradnl" dirty="0" smtClean="0"/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389" y="3667801"/>
            <a:ext cx="4253600" cy="319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975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Preparación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7276" y="1825625"/>
            <a:ext cx="7641484" cy="4351338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s-ES_tradnl" dirty="0" smtClean="0"/>
              <a:t> </a:t>
            </a:r>
            <a:r>
              <a:rPr lang="es-ES_tradnl" dirty="0" smtClean="0"/>
              <a:t>Masa: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Poner en un bol la harina, la margarina, el agua y la sal, 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Mezclar hasta que quede una masa uniforme (debe quedar de textura tipo a la plastilina de los niños)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Formar una bola con la masa, envolver en film transparente y reservar en la nevera mientras se hace el relleno. </a:t>
            </a:r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8288" y="2095500"/>
            <a:ext cx="2503170" cy="33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438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Preparación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16947" y="1467037"/>
            <a:ext cx="9866524" cy="24505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s-ES" sz="2400" dirty="0" smtClean="0"/>
              <a:t>Para el relleno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En primer lugar, engrasar un molde redondo para horno con 1 cucharada de margarina vegetal. Reservar. 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Machar 1-2 ajos. Reservar. 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Diluir 30g de harina en 60ml de agua. Reservar.</a:t>
            </a:r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8441" y="2357717"/>
            <a:ext cx="3209135" cy="427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1326775" y="3707374"/>
            <a:ext cx="70731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S_tradnl" sz="2400" dirty="0" smtClean="0"/>
              <a:t>Mezclar el queso </a:t>
            </a:r>
            <a:r>
              <a:rPr lang="es-ES_tradnl" sz="2400" dirty="0" err="1" smtClean="0"/>
              <a:t>Violife</a:t>
            </a:r>
            <a:r>
              <a:rPr lang="es-ES_tradnl" sz="2400" dirty="0" smtClean="0"/>
              <a:t> con la pimienta negra, la nuez moscada y la sal. (si se usa el queso en bloque, picar muy bien con ayuda de una picadora; también puede usarse queso rallado </a:t>
            </a:r>
            <a:r>
              <a:rPr lang="es-ES_tradnl" sz="2400" dirty="0" err="1" smtClean="0"/>
              <a:t>Violife</a:t>
            </a:r>
            <a:r>
              <a:rPr lang="es-ES_tradnl" sz="24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468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Preparación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16947" y="1718049"/>
            <a:ext cx="6706465" cy="51399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s-ES" sz="2400" dirty="0" smtClean="0"/>
              <a:t> Para el relleno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En un bol, mezclar: el ajo machado, con la mezcla de harina y agua, el queso picado y los 30ml de aceite de oliva. Mezclar bien.</a:t>
            </a:r>
          </a:p>
          <a:p>
            <a:pPr lvl="1">
              <a:lnSpc>
                <a:spcPct val="100000"/>
              </a:lnSpc>
            </a:pPr>
            <a:r>
              <a:rPr lang="es-ES_tradnl" dirty="0" smtClean="0"/>
              <a:t>Añadir a la mezcla los 200g de espinacas y mezclar de nuevo.</a:t>
            </a:r>
            <a:endParaRPr lang="es-ES" dirty="0" smtClean="0"/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13649" b="7376"/>
          <a:stretch>
            <a:fillRect/>
          </a:stretch>
        </p:blipFill>
        <p:spPr bwMode="auto">
          <a:xfrm>
            <a:off x="8042212" y="1864659"/>
            <a:ext cx="3737411" cy="393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68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Preparación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16947" y="1467036"/>
            <a:ext cx="10489571" cy="51399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s-ES_tradnl" dirty="0" smtClean="0"/>
              <a:t> Montaje:</a:t>
            </a:r>
          </a:p>
          <a:p>
            <a:pPr marL="725488" lvl="2" indent="-268288">
              <a:lnSpc>
                <a:spcPct val="100000"/>
              </a:lnSpc>
            </a:pPr>
            <a:r>
              <a:rPr lang="es-ES_tradnl" sz="2400" dirty="0" smtClean="0"/>
              <a:t>En el molde previamente engrasado con margarina, poner la bola de masa e irla aplastando hasta cubrir toda la base y los bordes hasta 1-2cm</a:t>
            </a:r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505" y="3012049"/>
            <a:ext cx="4518333" cy="338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1325907" y="2865595"/>
            <a:ext cx="5424517" cy="356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25488" marR="0" lvl="2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Después espolvorear pan rallado 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hipoproteico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(unas 2 cucharaditas). Yo utilicé los biscotes de </a:t>
            </a:r>
            <a:r>
              <a:rPr lang="es-ES_tradnl" sz="2400" dirty="0" smtClean="0"/>
              <a:t>B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eiker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® (los puedes encontrar en </a:t>
            </a:r>
            <a:r>
              <a:rPr lang="es-ES_tradnl" sz="2400" dirty="0" err="1" smtClean="0"/>
              <a:t>M</a:t>
            </a:r>
            <a:r>
              <a:rPr kumimoji="0" lang="es-ES_trad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ercadona</a:t>
            </a: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que contienen 2,2g proteínas / 100g (con 2 biscotes rallados/triturados es suficiente; la mitad utilizar en este paso y la otra mitad reservar)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r>
              <a:rPr lang="es-ES_tradnl" sz="2400" dirty="0" smtClean="0"/>
              <a:t>1 biscote tiene 0,18g de proteínas.</a:t>
            </a: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276" y="365125"/>
            <a:ext cx="9866523" cy="1325563"/>
          </a:xfrm>
        </p:spPr>
        <p:txBody>
          <a:bodyPr/>
          <a:lstStyle/>
          <a:p>
            <a:r>
              <a:rPr lang="es-ES" dirty="0" smtClean="0">
                <a:solidFill>
                  <a:srgbClr val="B40000"/>
                </a:solidFill>
              </a:rPr>
              <a:t>Preparación</a:t>
            </a:r>
            <a:endParaRPr lang="es-ES" dirty="0">
              <a:solidFill>
                <a:srgbClr val="B4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16947" y="1467036"/>
            <a:ext cx="10489571" cy="51399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s-ES_tradnl" dirty="0" smtClean="0"/>
              <a:t> Montaje:</a:t>
            </a:r>
          </a:p>
          <a:p>
            <a:pPr marL="725488" lvl="2" indent="-268288">
              <a:lnSpc>
                <a:spcPct val="100000"/>
              </a:lnSpc>
            </a:pPr>
            <a:r>
              <a:rPr lang="es-ES_tradnl" sz="2400" dirty="0" smtClean="0"/>
              <a:t>Añadir la mezcla con las espinacas dentro del molde. </a:t>
            </a:r>
          </a:p>
          <a:p>
            <a:pPr marL="725488" lvl="2" indent="-268288">
              <a:lnSpc>
                <a:spcPct val="100000"/>
              </a:lnSpc>
            </a:pPr>
            <a:r>
              <a:rPr lang="es-ES_tradnl" sz="2400" dirty="0" smtClean="0"/>
              <a:t>Partir los </a:t>
            </a:r>
            <a:r>
              <a:rPr lang="es-ES_tradnl" sz="2400" dirty="0" err="1" smtClean="0"/>
              <a:t>cherrys</a:t>
            </a:r>
            <a:r>
              <a:rPr lang="es-ES_tradnl" sz="2400" dirty="0" smtClean="0"/>
              <a:t> a la mitad y poner por encima, con el corte hacia arriba.</a:t>
            </a:r>
          </a:p>
          <a:p>
            <a:pPr marL="725488" lvl="2" indent="-268288">
              <a:lnSpc>
                <a:spcPct val="100000"/>
              </a:lnSpc>
            </a:pPr>
            <a:r>
              <a:rPr lang="es-ES_tradnl" sz="2400" dirty="0" smtClean="0"/>
              <a:t>Espolvorear un poco de pan rallado por encima. </a:t>
            </a:r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1325907" y="3269020"/>
            <a:ext cx="5424517" cy="356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25488" marR="0" lvl="2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_trad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Hornear</a:t>
            </a:r>
            <a:r>
              <a:rPr kumimoji="0" lang="es-ES_tradnl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180-190º entre 45-50min. </a:t>
            </a:r>
          </a:p>
          <a:p>
            <a:pPr marL="725488" marR="0" lvl="2" indent="-2682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sz="2400" baseline="0" dirty="0" smtClean="0"/>
              <a:t>Sacar del horno,</a:t>
            </a:r>
            <a:r>
              <a:rPr lang="es-ES_tradnl" sz="2400" dirty="0" smtClean="0"/>
              <a:t> dejar enfriar 10 minutos y lista para comer!!</a:t>
            </a:r>
            <a:endParaRPr kumimoji="0" lang="es-ES_trad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4239"/>
          <a:stretch>
            <a:fillRect/>
          </a:stretch>
        </p:blipFill>
        <p:spPr bwMode="auto">
          <a:xfrm rot="16200000">
            <a:off x="7644911" y="2427941"/>
            <a:ext cx="3257604" cy="506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68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1418" y="1387102"/>
            <a:ext cx="5039030" cy="1325563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B40000"/>
                </a:solidFill>
              </a:rPr>
              <a:t>Fotografía del plato acabado</a:t>
            </a:r>
            <a:endParaRPr lang="es-ES" dirty="0">
              <a:solidFill>
                <a:srgbClr val="B40000"/>
              </a:solidFill>
            </a:endParaRPr>
          </a:p>
        </p:txBody>
      </p:sp>
      <p:pic>
        <p:nvPicPr>
          <p:cNvPr id="4" name="Immagine 6" descr="48521967-Fumo-colorato-spazio-spirale-nebulosa-Immagine-astratta-Sfondo-frattale-sul-desktop-opere-d-arte-dig-Archivio-Fotografic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30" t="-246" r="33567" b="808"/>
          <a:stretch/>
        </p:blipFill>
        <p:spPr>
          <a:xfrm>
            <a:off x="0" y="0"/>
            <a:ext cx="1048214" cy="68465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4893" y="0"/>
            <a:ext cx="5154109" cy="687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58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603</Words>
  <Application>Microsoft Office PowerPoint</Application>
  <PresentationFormat>Personalizado</PresentationFormat>
  <Paragraphs>93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Quiche de espinacas y tomates cherry</vt:lpstr>
      <vt:lpstr>Ingredientes</vt:lpstr>
      <vt:lpstr>Ingredientes</vt:lpstr>
      <vt:lpstr>Preparación</vt:lpstr>
      <vt:lpstr>Preparación</vt:lpstr>
      <vt:lpstr>Preparación</vt:lpstr>
      <vt:lpstr>Preparación</vt:lpstr>
      <vt:lpstr>Preparación</vt:lpstr>
      <vt:lpstr>Fotografía del plato acabado</vt:lpstr>
      <vt:lpstr>Valor nutricional</vt:lpstr>
      <vt:lpstr>Valor nutricional   por quiche completa (8 raciones)</vt:lpstr>
      <vt:lpstr>Valor nutricional   por ración (1/8 de la quiche)</vt:lpstr>
    </vt:vector>
  </TitlesOfParts>
  <Company>Comunidad de Madrid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Receta…</dc:title>
  <dc:creator>BARRIO CARRERAS, DELIA</dc:creator>
  <cp:lastModifiedBy>Delia</cp:lastModifiedBy>
  <cp:revision>17</cp:revision>
  <dcterms:created xsi:type="dcterms:W3CDTF">2017-08-28T10:26:18Z</dcterms:created>
  <dcterms:modified xsi:type="dcterms:W3CDTF">2017-09-18T21:56:17Z</dcterms:modified>
</cp:coreProperties>
</file>