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64" r:id="rId4"/>
    <p:sldId id="265" r:id="rId5"/>
    <p:sldId id="267" r:id="rId6"/>
    <p:sldId id="270" r:id="rId7"/>
    <p:sldId id="269" r:id="rId8"/>
    <p:sldId id="259" r:id="rId9"/>
    <p:sldId id="260" r:id="rId10"/>
    <p:sldId id="261" r:id="rId11"/>
    <p:sldId id="271" r:id="rId12"/>
    <p:sldId id="272" r:id="rId13"/>
    <p:sldId id="273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6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" y="1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88D5-8DE3-4BED-A49E-8BD189A7E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EF6A7-C26F-4CE8-82B9-89B3CE9CA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FAD83-B46B-47A7-A04D-A41D01CBC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7E717-9817-4FA9-84AA-967D97F9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D1BB1-C3CE-4EBA-9F38-8E5AA4FEA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0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278F-A9BE-4389-A537-DCF538EE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F8B40-5AC0-46AA-BE5C-C5DA32D67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D99D2-D41F-4FC1-917D-513842AB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AE376-B094-41BB-9B7C-A3459965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52194-9B7A-4DD5-B74A-D8B45E0B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2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B7E4D-EAD7-4D81-B8D8-4D942D929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1ECC39-4692-433F-B81A-AC5C0839A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A07FD-1889-4955-AFA9-69FC3426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A5239-A18A-4488-AE82-0CEBB847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FA20B-C4CC-480D-9C70-BE5D45C2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1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F5348-7C12-4CE3-8B79-DA8350FCD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125B2-2A5C-4DCE-B761-437D44AE7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C86AA-7BB6-4EDD-BF75-92AD25B6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144BC-C6EF-43F7-B8F2-08BDEB04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F279B-2A7E-4795-8A56-ABB011D4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0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273C-60E7-4182-AB1B-83DE1122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8C754-4DA1-45A7-9D6B-E4D3F651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554E1-62A7-4050-8B0D-95AA3C9E2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4BFC0-70EA-42D8-AFA1-13C5CAF2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7A79E-2EA3-407F-A0E6-D32ED3BA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A383E-CFDC-4B9E-B2F0-8729377E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CB66A-EFE1-4EFE-91F3-D17E509C5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8B5CA-97D2-47F4-8285-CA431F873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8B0CA-C142-474E-8FAB-26DAC6FE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A7CF3-C060-45C8-9DCA-511DB61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BBE9D-B83A-478F-9457-7D9D62BC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59C2-BE61-4DA5-B167-B9BFDD66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029D-3F9E-4C7D-A2E8-24B3A1FC6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F9385D-F03E-4695-8A7F-23C82CD93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833E35-017F-4DDB-A45F-F0C248D6B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7C2E5-F9D7-4FDD-8F19-77F1E14CB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AF28B-76AA-45DB-9478-5EB2F54A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9366D4-4404-455A-945C-7A0681FB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45AFAB-767C-4F5F-B96D-D1B5BC9A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EC1E-37C1-4D63-B3E8-9874A795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288AA-8627-42B3-BAAC-8BD39330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7B588-597C-4756-99E9-F5353C00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C833B9-0996-4155-BCCC-BBEDED17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0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44DF23-5AD6-4D6D-B424-1BF5E457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13F8E-B4D6-4F17-869B-EAEF5E264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8604E-FEDE-4BA8-A2C5-39590C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6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763B-0CBE-4E1D-ACB8-80CBB8480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4AE3F-8FC5-4264-A4A0-647B9D90E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6AF7CF-9A05-4677-94A6-66A3DA763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76995-EA07-4390-8E26-3F8C6FA6D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F0DFC-589B-4A89-9614-63E1484AB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7F8F1-CB92-492D-BB13-7B0397A8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9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CE129-6330-4D1F-B7FE-DD672E5E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2CE53-1AA2-4345-B676-3B2B523E6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A0DC8-00FA-47E2-AA5A-9C0DD4AFB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F1778-CE1B-4F5A-92C7-F9ACD63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33954-9D32-41F4-8B1D-4805E1AD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36458-3AE2-4CF9-8F2F-E7DD0266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0B6E28-9929-477C-8067-C4156DFD3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C709C-6010-4B8C-B491-585B38E4B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7CB45-6220-46F5-999D-F4A140B09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08CC4-04E1-410E-96BB-EA5D846A635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E577D-DA14-4CB7-84BF-A2D7E504A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C9ED9-7A36-4D3F-B80B-09D059730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3AB4A-616E-4776-ABF8-785AC9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4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rance" TargetMode="External" /><Relationship Id="rId7" Type="http://schemas.openxmlformats.org/officeDocument/2006/relationships/hyperlink" Target="https://en.wikipedia.org/wiki/Maryam_Rajavi" TargetMode="External" /><Relationship Id="rId2" Type="http://schemas.openxmlformats.org/officeDocument/2006/relationships/hyperlink" Target="https://en.wikipedia.org/wiki/Political_organization" TargetMode="External" /><Relationship Id="rId1" Type="http://schemas.openxmlformats.org/officeDocument/2006/relationships/slideLayout" Target="../slideLayouts/slideLayout1.xml" /><Relationship Id="rId6" Type="http://schemas.openxmlformats.org/officeDocument/2006/relationships/hyperlink" Target="https://en.wikipedia.org/wiki/Massoud_Rajavi" TargetMode="External" /><Relationship Id="rId5" Type="http://schemas.openxmlformats.org/officeDocument/2006/relationships/hyperlink" Target="https://en.wikipedia.org/wiki/Front_organization" TargetMode="External" /><Relationship Id="rId4" Type="http://schemas.openxmlformats.org/officeDocument/2006/relationships/hyperlink" Target="https://en.wikipedia.org/wiki/People%27s_Mujahedin_of_Iran" TargetMode="Externa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07150-BE83-468D-A3A4-DDB4A33C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Why are we here?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79764D5-072B-4890-A1E0-BF3EC58EE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96368"/>
              </p:ext>
            </p:extLst>
          </p:nvPr>
        </p:nvGraphicFramePr>
        <p:xfrm>
          <a:off x="695689" y="1437911"/>
          <a:ext cx="6794015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4015">
                  <a:extLst>
                    <a:ext uri="{9D8B030D-6E8A-4147-A177-3AD203B41FA5}">
                      <a16:colId xmlns:a16="http://schemas.microsoft.com/office/drawing/2014/main" val="1481765335"/>
                    </a:ext>
                  </a:extLst>
                </a:gridCol>
              </a:tblGrid>
              <a:tr h="4739052"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direction Revolution is going 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Look back on the past 9 years;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we started out activism;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humanitarian, demonstrations,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DC’s advocacy and , Media </a:t>
                      </a:r>
                    </a:p>
                    <a:p>
                      <a:pPr marL="457200" indent="-457200">
                        <a:buFont typeface="Wingdings" panose="05000000000000000000" pitchFamily="2" charset="2"/>
                        <a:buChar char="q"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Examine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Time to take step back, RE-EVALUATE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WHY &amp; HOW WE ENDED UP HERE? </a:t>
                      </a:r>
                    </a:p>
                    <a:p>
                      <a:endParaRPr lang="en-US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911450"/>
                  </a:ext>
                </a:extLst>
              </a:tr>
            </a:tbl>
          </a:graphicData>
        </a:graphic>
      </p:graphicFrame>
      <p:pic>
        <p:nvPicPr>
          <p:cNvPr id="4098" name="Picture 2" descr="Image result for down slope image">
            <a:extLst>
              <a:ext uri="{FF2B5EF4-FFF2-40B4-BE49-F238E27FC236}">
                <a16:creationId xmlns:a16="http://schemas.microsoft.com/office/drawing/2014/main" id="{18E7EFE8-35A2-4166-A5A3-EC5C27842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524" y="3873985"/>
            <a:ext cx="3943785" cy="261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909671A-A13F-4D4E-8A95-CBD4F4320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644" y="1437911"/>
            <a:ext cx="10727913" cy="4893086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1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5512848-7A30-404F-A29D-F429855A3352}"/>
              </a:ext>
            </a:extLst>
          </p:cNvPr>
          <p:cNvSpPr/>
          <p:nvPr/>
        </p:nvSpPr>
        <p:spPr>
          <a:xfrm>
            <a:off x="3030561" y="204169"/>
            <a:ext cx="5659729" cy="103480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Assembly of Syrian American Community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E18743C-8008-4951-A9AE-0F37A918B11B}"/>
              </a:ext>
            </a:extLst>
          </p:cNvPr>
          <p:cNvSpPr/>
          <p:nvPr/>
        </p:nvSpPr>
        <p:spPr>
          <a:xfrm>
            <a:off x="1399518" y="1444892"/>
            <a:ext cx="8899698" cy="11168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National Board </a:t>
            </a:r>
            <a:br>
              <a:rPr lang="en-US" sz="2400" b="1" dirty="0"/>
            </a:br>
            <a:r>
              <a:rPr lang="en-US" sz="2400" b="1" dirty="0"/>
              <a:t>(19-21)</a:t>
            </a:r>
          </a:p>
          <a:p>
            <a:pPr algn="ctr"/>
            <a:r>
              <a:rPr lang="en-US" sz="2400" b="1" dirty="0"/>
              <a:t>President &amp; VP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E285EA5-108A-411E-A25F-FEC32F24A835}"/>
              </a:ext>
            </a:extLst>
          </p:cNvPr>
          <p:cNvSpPr/>
          <p:nvPr/>
        </p:nvSpPr>
        <p:spPr>
          <a:xfrm>
            <a:off x="579353" y="2971799"/>
            <a:ext cx="1821819" cy="14815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Humanitarian</a:t>
            </a:r>
          </a:p>
          <a:p>
            <a:pPr algn="ctr"/>
            <a:r>
              <a:rPr lang="en-US" sz="2000" b="1" dirty="0"/>
              <a:t>Committee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3A9D504-A109-4AF1-A92F-5E98736C63B4}"/>
              </a:ext>
            </a:extLst>
          </p:cNvPr>
          <p:cNvSpPr/>
          <p:nvPr/>
        </p:nvSpPr>
        <p:spPr>
          <a:xfrm>
            <a:off x="2401172" y="2909849"/>
            <a:ext cx="1586236" cy="15914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Human Rights Committee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A09B4E8-1AD9-4EC1-AB41-B00F4958B910}"/>
              </a:ext>
            </a:extLst>
          </p:cNvPr>
          <p:cNvSpPr/>
          <p:nvPr/>
        </p:nvSpPr>
        <p:spPr>
          <a:xfrm>
            <a:off x="3987408" y="2963945"/>
            <a:ext cx="1576169" cy="15373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Media Campaign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8C2F194-EFF2-478B-AF84-19D605EBFE6A}"/>
              </a:ext>
            </a:extLst>
          </p:cNvPr>
          <p:cNvSpPr/>
          <p:nvPr/>
        </p:nvSpPr>
        <p:spPr>
          <a:xfrm>
            <a:off x="5563577" y="2963945"/>
            <a:ext cx="1744643" cy="15591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Advocacy </a:t>
            </a:r>
            <a:br>
              <a:rPr lang="en-US" sz="2000" b="1" dirty="0"/>
            </a:br>
            <a:r>
              <a:rPr lang="en-US" sz="2000" b="1" dirty="0"/>
              <a:t>&amp; </a:t>
            </a:r>
            <a:br>
              <a:rPr lang="en-US" sz="2000" b="1" dirty="0"/>
            </a:br>
            <a:r>
              <a:rPr lang="en-US" sz="2000" b="1" dirty="0"/>
              <a:t>lobbying</a:t>
            </a:r>
          </a:p>
          <a:p>
            <a:pPr algn="ctr"/>
            <a:r>
              <a:rPr lang="en-US" sz="2000" b="1" dirty="0"/>
              <a:t>Committee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1873B5E-ED42-4E79-AF44-C91124EF0492}"/>
              </a:ext>
            </a:extLst>
          </p:cNvPr>
          <p:cNvSpPr/>
          <p:nvPr/>
        </p:nvSpPr>
        <p:spPr>
          <a:xfrm>
            <a:off x="7308220" y="2909849"/>
            <a:ext cx="1744643" cy="16132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Rapid Response Committee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D058056-2CEA-4FC8-B3FE-90C5C6CA46A9}"/>
              </a:ext>
            </a:extLst>
          </p:cNvPr>
          <p:cNvSpPr/>
          <p:nvPr/>
        </p:nvSpPr>
        <p:spPr>
          <a:xfrm>
            <a:off x="984202" y="4704622"/>
            <a:ext cx="1329716" cy="124944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1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CADBABD-B043-4FCC-BBC3-3C6E737E469E}"/>
              </a:ext>
            </a:extLst>
          </p:cNvPr>
          <p:cNvSpPr/>
          <p:nvPr/>
        </p:nvSpPr>
        <p:spPr>
          <a:xfrm>
            <a:off x="2432578" y="4704623"/>
            <a:ext cx="1244795" cy="1249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2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4B8DB89-F781-4522-8B40-3E7F6A8FCD60}"/>
              </a:ext>
            </a:extLst>
          </p:cNvPr>
          <p:cNvSpPr/>
          <p:nvPr/>
        </p:nvSpPr>
        <p:spPr>
          <a:xfrm>
            <a:off x="3796033" y="4704623"/>
            <a:ext cx="1204090" cy="1249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3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7014EC9-8AE6-469D-A6A2-59886D8D8A29}"/>
              </a:ext>
            </a:extLst>
          </p:cNvPr>
          <p:cNvSpPr/>
          <p:nvPr/>
        </p:nvSpPr>
        <p:spPr>
          <a:xfrm>
            <a:off x="6029116" y="4704623"/>
            <a:ext cx="1095877" cy="1249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4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DF0845-8B29-47AE-A8E2-19FC0923A80C}"/>
              </a:ext>
            </a:extLst>
          </p:cNvPr>
          <p:cNvSpPr/>
          <p:nvPr/>
        </p:nvSpPr>
        <p:spPr>
          <a:xfrm>
            <a:off x="7237266" y="4704623"/>
            <a:ext cx="1095877" cy="12494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5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D69883F-FEA5-4EB5-9342-F8E23589E697}"/>
              </a:ext>
            </a:extLst>
          </p:cNvPr>
          <p:cNvSpPr/>
          <p:nvPr/>
        </p:nvSpPr>
        <p:spPr>
          <a:xfrm>
            <a:off x="9052863" y="2885420"/>
            <a:ext cx="1744643" cy="16377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Political Committee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09C9840-B5E9-4B10-916A-9A4BBE1F3BCD}"/>
              </a:ext>
            </a:extLst>
          </p:cNvPr>
          <p:cNvSpPr/>
          <p:nvPr/>
        </p:nvSpPr>
        <p:spPr>
          <a:xfrm>
            <a:off x="8447743" y="4704621"/>
            <a:ext cx="1095877" cy="12494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Regional Board 6 </a:t>
            </a:r>
          </a:p>
        </p:txBody>
      </p:sp>
    </p:spTree>
    <p:extLst>
      <p:ext uri="{BB962C8B-B14F-4D97-AF65-F5344CB8AC3E}">
        <p14:creationId xmlns:p14="http://schemas.microsoft.com/office/powerpoint/2010/main" val="3568708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71F3F-D080-4CEA-918A-28D268BB0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D2551-B096-498D-8F67-6A0673751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6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17CC1-BD93-4217-BBA5-015676D7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2C3F2-A7FF-4E5A-9F33-2FD500499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2743-9AFE-44F4-91B8-2E32883FA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C198B-9FB9-42A7-B44C-CEA2E5A73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20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626A-976E-46A0-B9C4-29E82093E2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AA1FB4-8D6C-4286-A1AA-8210B38FCA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5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88D4-98E0-4EF7-A0AE-B5CCDD41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Image result for blood drops image">
            <a:extLst>
              <a:ext uri="{FF2B5EF4-FFF2-40B4-BE49-F238E27FC236}">
                <a16:creationId xmlns:a16="http://schemas.microsoft.com/office/drawing/2014/main" id="{F19CA999-37A9-4326-A39D-E5DF750715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814" y="2477954"/>
            <a:ext cx="7274421" cy="413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CC990A-AE4A-4F67-84D3-D11E9E40B7E2}"/>
              </a:ext>
            </a:extLst>
          </p:cNvPr>
          <p:cNvSpPr/>
          <p:nvPr/>
        </p:nvSpPr>
        <p:spPr>
          <a:xfrm>
            <a:off x="232012" y="365125"/>
            <a:ext cx="115801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Your , Our Vision …….</a:t>
            </a:r>
            <a:endParaRPr lang="en-US" sz="6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1FB00BA-27BA-4BC5-B92B-691EA3E74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70151"/>
              </p:ext>
            </p:extLst>
          </p:nvPr>
        </p:nvGraphicFramePr>
        <p:xfrm>
          <a:off x="566382" y="1380789"/>
          <a:ext cx="9080189" cy="4747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0189">
                  <a:extLst>
                    <a:ext uri="{9D8B030D-6E8A-4147-A177-3AD203B41FA5}">
                      <a16:colId xmlns:a16="http://schemas.microsoft.com/office/drawing/2014/main" val="2593977469"/>
                    </a:ext>
                  </a:extLst>
                </a:gridCol>
              </a:tblGrid>
              <a:tr h="4747786"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Long Path, longer than expected </a:t>
                      </a:r>
                    </a:p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Assad, Iran, Shia Militia Groups persistent  </a:t>
                      </a:r>
                    </a:p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Struggle may be longer , certainly not easier </a:t>
                      </a:r>
                    </a:p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More Challenges on the way</a:t>
                      </a:r>
                    </a:p>
                    <a:p>
                      <a:pPr marL="571500" indent="-571500">
                        <a:buFont typeface="Wingdings" panose="05000000000000000000" pitchFamily="2" charset="2"/>
                        <a:buChar char="q"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Don’t Think will get easier 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ARE WE PREPARED ?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  So What We Should Do?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474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0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776D5-4212-4C45-B0C9-8153608B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Ideology Struggle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330ED-3B43-43B4-BA34-7EE85D173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73" y="1690688"/>
            <a:ext cx="7650247" cy="4486275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2800" b="1" dirty="0">
                <a:solidFill>
                  <a:srgbClr val="FF0000"/>
                </a:solidFill>
              </a:rPr>
              <a:t>Satanic</a:t>
            </a:r>
            <a:r>
              <a:rPr lang="en-US" sz="12800" dirty="0"/>
              <a:t> </a:t>
            </a:r>
            <a:r>
              <a:rPr lang="en-US" sz="12800" b="1" dirty="0"/>
              <a:t>Regime of Iran won’t give in /up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2800" b="1" dirty="0"/>
              <a:t>Mission of Domination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2800" b="1" dirty="0"/>
              <a:t>Preparing &amp; Building generations of hate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2800" b="1" dirty="0"/>
              <a:t>Planning for generations to come</a:t>
            </a:r>
          </a:p>
          <a:p>
            <a:pPr marL="0" indent="0">
              <a:buNone/>
            </a:pPr>
            <a:r>
              <a:rPr lang="en-US" sz="12800" b="1" dirty="0"/>
              <a:t>  </a:t>
            </a:r>
            <a:br>
              <a:rPr lang="en-US" sz="12800" b="1" dirty="0"/>
            </a:br>
            <a:r>
              <a:rPr lang="en-US" sz="12800" b="1" dirty="0"/>
              <a:t> How to Stop them, Push back,&amp; Conquer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17600" b="1" dirty="0">
                <a:solidFill>
                  <a:srgbClr val="FF0000"/>
                </a:solidFill>
              </a:rPr>
              <a:t>Are we PREAPRED ???? </a:t>
            </a:r>
          </a:p>
          <a:p>
            <a:pPr marL="0" indent="0">
              <a:buNone/>
            </a:pPr>
            <a:r>
              <a:rPr lang="en-US" sz="17600" b="1" dirty="0">
                <a:solidFill>
                  <a:srgbClr val="FF0000"/>
                </a:solidFill>
              </a:rPr>
              <a:t>What’s OUR plan ??? 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3074" name="Picture 2" descr="Image result for shia militia groups">
            <a:extLst>
              <a:ext uri="{FF2B5EF4-FFF2-40B4-BE49-F238E27FC236}">
                <a16:creationId xmlns:a16="http://schemas.microsoft.com/office/drawing/2014/main" id="{7A62E730-A38B-4EE7-9634-4CFAE1C78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39" y="4453337"/>
            <a:ext cx="5123432" cy="1661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80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82D4-0B84-4A68-A0AC-0E1B573AF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ASSAD IS NOT ALONE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0D529-FE4A-4A9C-9FA7-9F34864E9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520719" cy="4351338"/>
          </a:xfrm>
        </p:spPr>
        <p:txBody>
          <a:bodyPr/>
          <a:lstStyle/>
          <a:p>
            <a:r>
              <a:rPr lang="en-US" dirty="0"/>
              <a:t>Assad, Iranian Regime, Militias, Russia fighting us </a:t>
            </a:r>
            <a:r>
              <a:rPr lang="en-US" sz="4400" u="sng" dirty="0">
                <a:solidFill>
                  <a:srgbClr val="FF0000"/>
                </a:solidFill>
              </a:rPr>
              <a:t>UNITED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</a:p>
          <a:p>
            <a:r>
              <a:rPr lang="en-US" sz="4400" dirty="0">
                <a:solidFill>
                  <a:srgbClr val="FF0000"/>
                </a:solidFill>
              </a:rPr>
              <a:t>Are we??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  <a:p>
            <a:r>
              <a:rPr lang="en-US" sz="3200" dirty="0"/>
              <a:t>How and Why the Russian-Iranian-Hezbollah Axis Has Won the War in Syria</a:t>
            </a:r>
          </a:p>
          <a:p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Image result for ASSAD IRAN RUSSIA UNITED">
            <a:extLst>
              <a:ext uri="{FF2B5EF4-FFF2-40B4-BE49-F238E27FC236}">
                <a16:creationId xmlns:a16="http://schemas.microsoft.com/office/drawing/2014/main" id="{66E8FC9D-0293-4AF7-A134-FA8D92744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919" y="1825625"/>
            <a:ext cx="522115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74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EC90C-1635-4F1B-9EF9-2B26E97E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SYRIANS GOOD AND BAD </a:t>
            </a:r>
            <a:br>
              <a:rPr lang="en-US" b="1" dirty="0"/>
            </a:br>
            <a:r>
              <a:rPr lang="en-US" sz="3200" b="1" dirty="0">
                <a:solidFill>
                  <a:srgbClr val="FF0000"/>
                </a:solidFill>
              </a:rPr>
              <a:t>Away from politics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A307F-6E86-4E54-85AB-3B02402F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 WORKING    </a:t>
            </a:r>
          </a:p>
          <a:p>
            <a:r>
              <a:rPr lang="en-US" dirty="0"/>
              <a:t>ACHIEVERS </a:t>
            </a:r>
          </a:p>
          <a:p>
            <a:r>
              <a:rPr lang="en-US" dirty="0"/>
              <a:t>SMART,</a:t>
            </a:r>
          </a:p>
          <a:p>
            <a:r>
              <a:rPr lang="en-US" dirty="0"/>
              <a:t>PRIDE AND PROUD </a:t>
            </a:r>
          </a:p>
          <a:p>
            <a:r>
              <a:rPr lang="en-US" dirty="0"/>
              <a:t>COMPETE WEO</a:t>
            </a:r>
          </a:p>
          <a:p>
            <a:r>
              <a:rPr lang="en-US" dirty="0"/>
              <a:t>ATTITUDE WHYTO FOLLOW, I CAN DO THE SAME </a:t>
            </a:r>
          </a:p>
          <a:p>
            <a:r>
              <a:rPr lang="en-US" dirty="0"/>
              <a:t>DISLIKE TO FOLLOW A PATH, I MAKE MY OWN, LEAVE ME ALONE,</a:t>
            </a:r>
          </a:p>
          <a:p>
            <a:r>
              <a:rPr lang="en-US" dirty="0"/>
              <a:t>FUNDS TO TAKE THE CREDIT OR COMPETING TOWARDS IT </a:t>
            </a:r>
          </a:p>
        </p:txBody>
      </p:sp>
    </p:spTree>
    <p:extLst>
      <p:ext uri="{BB962C8B-B14F-4D97-AF65-F5344CB8AC3E}">
        <p14:creationId xmlns:p14="http://schemas.microsoft.com/office/powerpoint/2010/main" val="2831872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06BD-C5CA-4E43-B594-08D25716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CAESAR &amp; Syrian DC’s Lobby Groups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D2D26-4C1E-4BD5-BC0E-3ECD8F2F8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0076"/>
          </a:xfrm>
        </p:spPr>
        <p:txBody>
          <a:bodyPr>
            <a:normAutofit/>
          </a:bodyPr>
          <a:lstStyle/>
          <a:p>
            <a:r>
              <a:rPr lang="en-US" dirty="0"/>
              <a:t>Leverage over the regime </a:t>
            </a:r>
          </a:p>
          <a:p>
            <a:r>
              <a:rPr lang="en-US" dirty="0"/>
              <a:t>Our lobbying groups; responsibility of enforcement of its application </a:t>
            </a:r>
          </a:p>
          <a:p>
            <a:endParaRPr lang="en-US" dirty="0"/>
          </a:p>
          <a:p>
            <a:r>
              <a:rPr lang="en-US" dirty="0"/>
              <a:t>New Bill in the Senates on the way </a:t>
            </a:r>
          </a:p>
          <a:p>
            <a:r>
              <a:rPr lang="en-US" dirty="0"/>
              <a:t>Will strip Assad’s legitimacy </a:t>
            </a:r>
          </a:p>
          <a:p>
            <a:endParaRPr lang="en-US" dirty="0"/>
          </a:p>
          <a:p>
            <a:r>
              <a:rPr lang="en-US" dirty="0"/>
              <a:t>They </a:t>
            </a:r>
            <a:r>
              <a:rPr lang="en-US" dirty="0" err="1"/>
              <a:t>responsiblie</a:t>
            </a:r>
            <a:r>
              <a:rPr lang="en-US" dirty="0"/>
              <a:t> of making Assad release: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Before Caesar is not similar to After Caesar </a:t>
            </a:r>
          </a:p>
        </p:txBody>
      </p:sp>
    </p:spTree>
    <p:extLst>
      <p:ext uri="{BB962C8B-B14F-4D97-AF65-F5344CB8AC3E}">
        <p14:creationId xmlns:p14="http://schemas.microsoft.com/office/powerpoint/2010/main" val="255941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A22F-0025-413E-8A97-5F9C1CE4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Idlib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1352A-3E77-4B2A-B6FE-9E0B4BDBB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862" y="1563554"/>
            <a:ext cx="10515600" cy="46622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BEFORE Idlib WON’T be similar to AFTER Idlib </a:t>
            </a:r>
          </a:p>
          <a:p>
            <a:r>
              <a:rPr lang="en-US" dirty="0"/>
              <a:t>MUST SHOW THEM THAT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Fall of Idlib is not equal end of </a:t>
            </a:r>
            <a:r>
              <a:rPr lang="en-US" dirty="0" err="1"/>
              <a:t>Revlution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Look back at the HISTORY, many Revolutions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Time to RE-CALCULATE , RE-GROUPING, RE-ORGNIZE, </a:t>
            </a:r>
          </a:p>
          <a:p>
            <a:pPr marL="0" indent="0">
              <a:buNone/>
            </a:pPr>
            <a:r>
              <a:rPr lang="en-US" dirty="0"/>
              <a:t>RE-STRUCTURE OUR UNITY, OUR ORGNIZING EFFORTS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WE –RESTRUCTURE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LOOK AT OTHERS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7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772B-E9AC-49BA-A91A-5789DC34F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2226"/>
            <a:ext cx="9144000" cy="893459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Council of Resistance of Iran</a:t>
            </a:r>
            <a:r>
              <a:rPr lang="en-US" altLang="en-US" sz="3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E6727A6-AF65-45AE-85B0-6BB9DCB47E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00293" y="2516576"/>
            <a:ext cx="11070522" cy="38266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(NCRI)  Iranian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Political organization"/>
              </a:rPr>
              <a:t>political organization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based in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France"/>
              </a:rPr>
              <a:t>France</a:t>
            </a:r>
            <a:endParaRPr lang="en-US" altLang="en-US" sz="28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222222"/>
                </a:solidFill>
                <a:cs typeface="Arial" panose="020B0604020202020204" pitchFamily="34" charset="0"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broad-based coalition;  NCRI and the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People's Mujahedin of Iran"/>
              </a:rPr>
              <a:t>People's Mujahedin of Iran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(MEK) to be synonymous,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222222"/>
                </a:solidFill>
                <a:cs typeface="Arial" panose="020B0604020202020204" pitchFamily="34" charset="0"/>
              </a:rPr>
              <a:t>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mbrella organization or alias for the MEK</a:t>
            </a:r>
            <a:endParaRPr lang="en-US" altLang="en-US" sz="2800" baseline="30000" dirty="0">
              <a:solidFill>
                <a:srgbClr val="0B0080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222222"/>
                </a:solidFill>
                <a:cs typeface="Arial" panose="020B0604020202020204" pitchFamily="34" charset="0"/>
              </a:rPr>
              <a:t>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nly "nominally independent" political wing or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Front organization"/>
              </a:rPr>
              <a:t>front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for MEK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baseline="30000" dirty="0">
              <a:solidFill>
                <a:srgbClr val="0B0080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Both led by 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Massoud Rajavi"/>
              </a:rPr>
              <a:t>Massoud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Massoud Rajavi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 tooltip="Massoud Rajavi"/>
              </a:rPr>
              <a:t>Rajavi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and his wife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Maryam Rajavi"/>
              </a:rPr>
              <a:t>Maryam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 tooltip="Maryam Rajavi"/>
              </a:rPr>
              <a:t>Rajavi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2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13B2-A8A5-466C-8B26-95163011A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896" y="704995"/>
            <a:ext cx="10498150" cy="558413"/>
          </a:xfrm>
        </p:spPr>
        <p:txBody>
          <a:bodyPr>
            <a:normAutofit/>
          </a:bodyPr>
          <a:lstStyle/>
          <a:p>
            <a:r>
              <a:rPr lang="en-US" sz="3200" b="1" dirty="0"/>
              <a:t>The American Pakistan Foundation (APF)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D505B-8A65-413D-B38D-3BAB6E816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1603" y="3078247"/>
            <a:ext cx="1461291" cy="215861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 descr="APF Board Retreat in Washington, DC, where APF Board engaged community and youth leaders and partner organizations.">
            <a:extLst>
              <a:ext uri="{FF2B5EF4-FFF2-40B4-BE49-F238E27FC236}">
                <a16:creationId xmlns:a16="http://schemas.microsoft.com/office/drawing/2014/main" id="{F8EFD7CD-3CEB-4447-8651-51A433C79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39" y="3357453"/>
            <a:ext cx="10372507" cy="262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AED515-61C3-476E-9579-8550E8719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51783"/>
              </p:ext>
            </p:extLst>
          </p:nvPr>
        </p:nvGraphicFramePr>
        <p:xfrm>
          <a:off x="593313" y="1423951"/>
          <a:ext cx="10721514" cy="165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1514">
                  <a:extLst>
                    <a:ext uri="{9D8B030D-6E8A-4147-A177-3AD203B41FA5}">
                      <a16:colId xmlns:a16="http://schemas.microsoft.com/office/drawing/2014/main" val="1896956532"/>
                    </a:ext>
                  </a:extLst>
                </a:gridCol>
              </a:tblGrid>
              <a:tr h="1654296">
                <a:tc>
                  <a:txBody>
                    <a:bodyPr/>
                    <a:lstStyle/>
                    <a:p>
                      <a:pPr algn="l"/>
                      <a:r>
                        <a:rPr lang="en-US" b="1" i="0" dirty="0">
                          <a:solidFill>
                            <a:srgbClr val="000000"/>
                          </a:solidFill>
                          <a:effectLst/>
                          <a:latin typeface="Fjalla One"/>
                        </a:rPr>
                        <a:t>Empower the Pakistani American community and build bridges between the United States and Pakistan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000000"/>
                        </a:solidFill>
                        <a:effectLst/>
                        <a:latin typeface="Fjalla On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000000"/>
                          </a:solidFill>
                          <a:effectLst/>
                          <a:latin typeface="Libre Franklin"/>
                        </a:rPr>
                        <a:t>Pakistani Americans represent a vibrant and successful community that prioritizes charity, giving back to local communities, and investing in its homeland of Pakistan.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tan. </a:t>
                      </a:r>
                      <a:endParaRPr lang="en-US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3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22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499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             Why are we here? </vt:lpstr>
      <vt:lpstr>                               </vt:lpstr>
      <vt:lpstr>Ideology Struggle </vt:lpstr>
      <vt:lpstr>ASSAD IS NOT ALONE </vt:lpstr>
      <vt:lpstr>THE SYRIANS GOOD AND BAD  Away from politics  </vt:lpstr>
      <vt:lpstr>CAESAR &amp; Syrian DC’s Lobby Groups </vt:lpstr>
      <vt:lpstr>                    Idlib</vt:lpstr>
      <vt:lpstr>National Council of Resistance of Iran </vt:lpstr>
      <vt:lpstr>The American Pakistan Foundation (APF)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, Our Vision …….</dc:title>
  <dc:creator>Hicham Alnachawati</dc:creator>
  <cp:lastModifiedBy>Issam Khoury</cp:lastModifiedBy>
  <cp:revision>21</cp:revision>
  <dcterms:created xsi:type="dcterms:W3CDTF">2020-02-09T00:48:07Z</dcterms:created>
  <dcterms:modified xsi:type="dcterms:W3CDTF">2020-02-10T22:22:24Z</dcterms:modified>
</cp:coreProperties>
</file>