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57" r:id="rId4"/>
    <p:sldId id="258" r:id="rId5"/>
    <p:sldId id="262" r:id="rId6"/>
    <p:sldId id="259" r:id="rId7"/>
    <p:sldId id="261" r:id="rId8"/>
    <p:sldId id="268" r:id="rId9"/>
    <p:sldId id="264" r:id="rId10"/>
    <p:sldId id="304" r:id="rId11"/>
    <p:sldId id="265" r:id="rId12"/>
    <p:sldId id="312" r:id="rId13"/>
    <p:sldId id="269" r:id="rId14"/>
    <p:sldId id="282" r:id="rId15"/>
    <p:sldId id="283" r:id="rId16"/>
    <p:sldId id="285" r:id="rId17"/>
    <p:sldId id="280" r:id="rId18"/>
    <p:sldId id="281" r:id="rId19"/>
    <p:sldId id="284" r:id="rId20"/>
    <p:sldId id="298" r:id="rId21"/>
    <p:sldId id="272" r:id="rId22"/>
    <p:sldId id="273" r:id="rId23"/>
    <p:sldId id="270" r:id="rId24"/>
    <p:sldId id="271" r:id="rId25"/>
    <p:sldId id="274" r:id="rId26"/>
    <p:sldId id="275" r:id="rId27"/>
    <p:sldId id="276" r:id="rId28"/>
    <p:sldId id="277" r:id="rId29"/>
    <p:sldId id="279" r:id="rId30"/>
    <p:sldId id="299" r:id="rId31"/>
    <p:sldId id="278" r:id="rId32"/>
    <p:sldId id="286" r:id="rId33"/>
    <p:sldId id="291" r:id="rId34"/>
    <p:sldId id="292" r:id="rId35"/>
    <p:sldId id="293" r:id="rId36"/>
    <p:sldId id="297" r:id="rId37"/>
    <p:sldId id="294" r:id="rId38"/>
    <p:sldId id="295" r:id="rId39"/>
    <p:sldId id="296" r:id="rId40"/>
    <p:sldId id="302" r:id="rId41"/>
    <p:sldId id="305" r:id="rId42"/>
    <p:sldId id="306" r:id="rId43"/>
    <p:sldId id="307" r:id="rId44"/>
    <p:sldId id="308" r:id="rId45"/>
    <p:sldId id="309" r:id="rId46"/>
    <p:sldId id="310" r:id="rId47"/>
    <p:sldId id="311" r:id="rId48"/>
    <p:sldId id="315" r:id="rId49"/>
    <p:sldId id="287" r:id="rId50"/>
    <p:sldId id="288" r:id="rId51"/>
    <p:sldId id="313" r:id="rId52"/>
    <p:sldId id="314" r:id="rId53"/>
    <p:sldId id="290" r:id="rId54"/>
    <p:sldId id="289" r:id="rId55"/>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0" d="100"/>
          <a:sy n="90" d="100"/>
        </p:scale>
        <p:origin x="-1234" y="16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811E708E-6959-473D-8CA3-EA0C3D88F4E0}" type="datetimeFigureOut">
              <a:rPr lang="sv-SE" smtClean="0"/>
              <a:t>2019-12-06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F698CBE-013A-4A90-9CC3-3CDDDA6003B7}" type="slidenum">
              <a:rPr lang="sv-SE" smtClean="0"/>
              <a:t>‹#›</a:t>
            </a:fld>
            <a:endParaRPr lang="sv-SE"/>
          </a:p>
        </p:txBody>
      </p:sp>
    </p:spTree>
    <p:extLst>
      <p:ext uri="{BB962C8B-B14F-4D97-AF65-F5344CB8AC3E}">
        <p14:creationId xmlns:p14="http://schemas.microsoft.com/office/powerpoint/2010/main" val="3219875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811E708E-6959-473D-8CA3-EA0C3D88F4E0}" type="datetimeFigureOut">
              <a:rPr lang="sv-SE" smtClean="0"/>
              <a:t>2019-12-06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F698CBE-013A-4A90-9CC3-3CDDDA6003B7}" type="slidenum">
              <a:rPr lang="sv-SE" smtClean="0"/>
              <a:t>‹#›</a:t>
            </a:fld>
            <a:endParaRPr lang="sv-SE"/>
          </a:p>
        </p:txBody>
      </p:sp>
    </p:spTree>
    <p:extLst>
      <p:ext uri="{BB962C8B-B14F-4D97-AF65-F5344CB8AC3E}">
        <p14:creationId xmlns:p14="http://schemas.microsoft.com/office/powerpoint/2010/main" val="4224097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811E708E-6959-473D-8CA3-EA0C3D88F4E0}" type="datetimeFigureOut">
              <a:rPr lang="sv-SE" smtClean="0"/>
              <a:t>2019-12-06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F698CBE-013A-4A90-9CC3-3CDDDA6003B7}" type="slidenum">
              <a:rPr lang="sv-SE" smtClean="0"/>
              <a:t>‹#›</a:t>
            </a:fld>
            <a:endParaRPr lang="sv-SE"/>
          </a:p>
        </p:txBody>
      </p:sp>
    </p:spTree>
    <p:extLst>
      <p:ext uri="{BB962C8B-B14F-4D97-AF65-F5344CB8AC3E}">
        <p14:creationId xmlns:p14="http://schemas.microsoft.com/office/powerpoint/2010/main" val="251469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811E708E-6959-473D-8CA3-EA0C3D88F4E0}" type="datetimeFigureOut">
              <a:rPr lang="sv-SE" smtClean="0"/>
              <a:t>2019-12-06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F698CBE-013A-4A90-9CC3-3CDDDA6003B7}" type="slidenum">
              <a:rPr lang="sv-SE" smtClean="0"/>
              <a:t>‹#›</a:t>
            </a:fld>
            <a:endParaRPr lang="sv-SE"/>
          </a:p>
        </p:txBody>
      </p:sp>
    </p:spTree>
    <p:extLst>
      <p:ext uri="{BB962C8B-B14F-4D97-AF65-F5344CB8AC3E}">
        <p14:creationId xmlns:p14="http://schemas.microsoft.com/office/powerpoint/2010/main" val="3284538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811E708E-6959-473D-8CA3-EA0C3D88F4E0}" type="datetimeFigureOut">
              <a:rPr lang="sv-SE" smtClean="0"/>
              <a:t>2019-12-06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F698CBE-013A-4A90-9CC3-3CDDDA6003B7}" type="slidenum">
              <a:rPr lang="sv-SE" smtClean="0"/>
              <a:t>‹#›</a:t>
            </a:fld>
            <a:endParaRPr lang="sv-SE"/>
          </a:p>
        </p:txBody>
      </p:sp>
    </p:spTree>
    <p:extLst>
      <p:ext uri="{BB962C8B-B14F-4D97-AF65-F5344CB8AC3E}">
        <p14:creationId xmlns:p14="http://schemas.microsoft.com/office/powerpoint/2010/main" val="3612805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811E708E-6959-473D-8CA3-EA0C3D88F4E0}" type="datetimeFigureOut">
              <a:rPr lang="sv-SE" smtClean="0"/>
              <a:t>2019-12-06</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3F698CBE-013A-4A90-9CC3-3CDDDA6003B7}" type="slidenum">
              <a:rPr lang="sv-SE" smtClean="0"/>
              <a:t>‹#›</a:t>
            </a:fld>
            <a:endParaRPr lang="sv-SE"/>
          </a:p>
        </p:txBody>
      </p:sp>
    </p:spTree>
    <p:extLst>
      <p:ext uri="{BB962C8B-B14F-4D97-AF65-F5344CB8AC3E}">
        <p14:creationId xmlns:p14="http://schemas.microsoft.com/office/powerpoint/2010/main" val="3394165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811E708E-6959-473D-8CA3-EA0C3D88F4E0}" type="datetimeFigureOut">
              <a:rPr lang="sv-SE" smtClean="0"/>
              <a:t>2019-12-06</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3F698CBE-013A-4A90-9CC3-3CDDDA6003B7}" type="slidenum">
              <a:rPr lang="sv-SE" smtClean="0"/>
              <a:t>‹#›</a:t>
            </a:fld>
            <a:endParaRPr lang="sv-SE"/>
          </a:p>
        </p:txBody>
      </p:sp>
    </p:spTree>
    <p:extLst>
      <p:ext uri="{BB962C8B-B14F-4D97-AF65-F5344CB8AC3E}">
        <p14:creationId xmlns:p14="http://schemas.microsoft.com/office/powerpoint/2010/main" val="1695967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811E708E-6959-473D-8CA3-EA0C3D88F4E0}" type="datetimeFigureOut">
              <a:rPr lang="sv-SE" smtClean="0"/>
              <a:t>2019-12-06</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3F698CBE-013A-4A90-9CC3-3CDDDA6003B7}" type="slidenum">
              <a:rPr lang="sv-SE" smtClean="0"/>
              <a:t>‹#›</a:t>
            </a:fld>
            <a:endParaRPr lang="sv-SE"/>
          </a:p>
        </p:txBody>
      </p:sp>
    </p:spTree>
    <p:extLst>
      <p:ext uri="{BB962C8B-B14F-4D97-AF65-F5344CB8AC3E}">
        <p14:creationId xmlns:p14="http://schemas.microsoft.com/office/powerpoint/2010/main" val="2866884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811E708E-6959-473D-8CA3-EA0C3D88F4E0}" type="datetimeFigureOut">
              <a:rPr lang="sv-SE" smtClean="0"/>
              <a:t>2019-12-06</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3F698CBE-013A-4A90-9CC3-3CDDDA6003B7}" type="slidenum">
              <a:rPr lang="sv-SE" smtClean="0"/>
              <a:t>‹#›</a:t>
            </a:fld>
            <a:endParaRPr lang="sv-SE"/>
          </a:p>
        </p:txBody>
      </p:sp>
    </p:spTree>
    <p:extLst>
      <p:ext uri="{BB962C8B-B14F-4D97-AF65-F5344CB8AC3E}">
        <p14:creationId xmlns:p14="http://schemas.microsoft.com/office/powerpoint/2010/main" val="3426104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811E708E-6959-473D-8CA3-EA0C3D88F4E0}" type="datetimeFigureOut">
              <a:rPr lang="sv-SE" smtClean="0"/>
              <a:t>2019-12-06</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3F698CBE-013A-4A90-9CC3-3CDDDA6003B7}" type="slidenum">
              <a:rPr lang="sv-SE" smtClean="0"/>
              <a:t>‹#›</a:t>
            </a:fld>
            <a:endParaRPr lang="sv-SE"/>
          </a:p>
        </p:txBody>
      </p:sp>
    </p:spTree>
    <p:extLst>
      <p:ext uri="{BB962C8B-B14F-4D97-AF65-F5344CB8AC3E}">
        <p14:creationId xmlns:p14="http://schemas.microsoft.com/office/powerpoint/2010/main" val="2382056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811E708E-6959-473D-8CA3-EA0C3D88F4E0}" type="datetimeFigureOut">
              <a:rPr lang="sv-SE" smtClean="0"/>
              <a:t>2019-12-06</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3F698CBE-013A-4A90-9CC3-3CDDDA6003B7}" type="slidenum">
              <a:rPr lang="sv-SE" smtClean="0"/>
              <a:t>‹#›</a:t>
            </a:fld>
            <a:endParaRPr lang="sv-SE"/>
          </a:p>
        </p:txBody>
      </p:sp>
    </p:spTree>
    <p:extLst>
      <p:ext uri="{BB962C8B-B14F-4D97-AF65-F5344CB8AC3E}">
        <p14:creationId xmlns:p14="http://schemas.microsoft.com/office/powerpoint/2010/main" val="3816998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1E708E-6959-473D-8CA3-EA0C3D88F4E0}" type="datetimeFigureOut">
              <a:rPr lang="sv-SE" smtClean="0"/>
              <a:t>2019-12-06</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698CBE-013A-4A90-9CC3-3CDDDA6003B7}" type="slidenum">
              <a:rPr lang="sv-SE" smtClean="0"/>
              <a:t>‹#›</a:t>
            </a:fld>
            <a:endParaRPr lang="sv-SE"/>
          </a:p>
        </p:txBody>
      </p:sp>
    </p:spTree>
    <p:extLst>
      <p:ext uri="{BB962C8B-B14F-4D97-AF65-F5344CB8AC3E}">
        <p14:creationId xmlns:p14="http://schemas.microsoft.com/office/powerpoint/2010/main" val="41504229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hyperlink" Target="http://kungsangensbatsallskap.se/?q=sv/content/kommunen-sk%C3%A4rper-milj%C3%B6kraven-p%C3%A5-kbs-och-dess-medlemmar"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www.enkopingssegelsallskap.se/giftfri-batklubb-finns-det-intresse-for-subventionerad-blastring-av-batbotten/" TargetMode="External"/><Relationship Id="rId2" Type="http://schemas.openxmlformats.org/officeDocument/2006/relationships/hyperlink" Target="http://www.enkopingssegelsallskap.se/author/kommunikator/" TargetMode="External"/><Relationship Id="rId1" Type="http://schemas.openxmlformats.org/officeDocument/2006/relationships/slideLayout" Target="../slideLayouts/slideLayout7.xml"/><Relationship Id="rId4" Type="http://schemas.openxmlformats.org/officeDocument/2006/relationships/hyperlink" Target="http://www.enkopingssegelsallskap.se/category/allman-information/" TargetMode="External"/></Relationships>
</file>

<file path=ppt/slides/_rels/slide7.xml.rels><?xml version="1.0" encoding="UTF-8" standalone="yes"?>
<Relationships xmlns="http://schemas.openxmlformats.org/package/2006/relationships"><Relationship Id="rId2" Type="http://schemas.openxmlformats.org/officeDocument/2006/relationships/hyperlink" Target="mailto:sten.stabo@telia.com"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07396"/>
            <a:ext cx="9144000" cy="5143500"/>
          </a:xfrm>
          <a:prstGeom prst="rect">
            <a:avLst/>
          </a:prstGeom>
        </p:spPr>
      </p:pic>
      <p:sp>
        <p:nvSpPr>
          <p:cNvPr id="5" name="textruta 4"/>
          <p:cNvSpPr txBox="1"/>
          <p:nvPr/>
        </p:nvSpPr>
        <p:spPr>
          <a:xfrm>
            <a:off x="395536" y="188640"/>
            <a:ext cx="8352928" cy="1815882"/>
          </a:xfrm>
          <a:prstGeom prst="rect">
            <a:avLst/>
          </a:prstGeom>
          <a:noFill/>
        </p:spPr>
        <p:txBody>
          <a:bodyPr wrap="square" rtlCol="0">
            <a:spAutoFit/>
          </a:bodyPr>
          <a:lstStyle/>
          <a:p>
            <a:r>
              <a:rPr lang="sv-SE" sz="2800" b="1" dirty="0" smtClean="0"/>
              <a:t>Erfarenheter från bottenblästring och Epoxibehandling</a:t>
            </a:r>
          </a:p>
          <a:p>
            <a:r>
              <a:rPr lang="sv-SE" sz="2800" b="1" dirty="0" smtClean="0"/>
              <a:t>2018-2019</a:t>
            </a:r>
          </a:p>
          <a:p>
            <a:r>
              <a:rPr lang="sv-SE" sz="2800" b="1" dirty="0" smtClean="0"/>
              <a:t>Sten Stabo </a:t>
            </a:r>
            <a:r>
              <a:rPr lang="sv-SE" sz="2800" b="1" dirty="0" err="1" smtClean="0"/>
              <a:t>mfl</a:t>
            </a:r>
            <a:r>
              <a:rPr lang="sv-SE" sz="2800" b="1" dirty="0" smtClean="0"/>
              <a:t> 2019-12-06 </a:t>
            </a:r>
            <a:endParaRPr lang="sv-SE" sz="2800" b="1" dirty="0" smtClean="0"/>
          </a:p>
          <a:p>
            <a:r>
              <a:rPr lang="sv-SE" sz="2800" b="1" dirty="0" smtClean="0"/>
              <a:t>+ lite om det här med bottenfärger i allmänhet</a:t>
            </a:r>
            <a:endParaRPr lang="sv-SE" sz="2800" b="1" dirty="0"/>
          </a:p>
        </p:txBody>
      </p:sp>
      <p:sp>
        <p:nvSpPr>
          <p:cNvPr id="6" name="textruta 5"/>
          <p:cNvSpPr txBox="1"/>
          <p:nvPr/>
        </p:nvSpPr>
        <p:spPr>
          <a:xfrm>
            <a:off x="899592" y="5085184"/>
            <a:ext cx="4320480" cy="523220"/>
          </a:xfrm>
          <a:prstGeom prst="rect">
            <a:avLst/>
          </a:prstGeom>
          <a:noFill/>
        </p:spPr>
        <p:txBody>
          <a:bodyPr wrap="square" rtlCol="0">
            <a:spAutoFit/>
          </a:bodyPr>
          <a:lstStyle/>
          <a:p>
            <a:r>
              <a:rPr lang="sv-SE" sz="2800" dirty="0" smtClean="0">
                <a:solidFill>
                  <a:srgbClr val="C00000"/>
                </a:solidFill>
              </a:rPr>
              <a:t>Sjösättning maj 2019</a:t>
            </a:r>
            <a:endParaRPr lang="sv-SE" sz="2800" dirty="0">
              <a:solidFill>
                <a:srgbClr val="C00000"/>
              </a:solidFill>
            </a:endParaRPr>
          </a:p>
        </p:txBody>
      </p:sp>
    </p:spTree>
    <p:extLst>
      <p:ext uri="{BB962C8B-B14F-4D97-AF65-F5344CB8AC3E}">
        <p14:creationId xmlns:p14="http://schemas.microsoft.com/office/powerpoint/2010/main" val="33261210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43" y="1412776"/>
            <a:ext cx="9144000" cy="5143500"/>
          </a:xfrm>
          <a:prstGeom prst="rect">
            <a:avLst/>
          </a:prstGeom>
        </p:spPr>
      </p:pic>
      <p:sp>
        <p:nvSpPr>
          <p:cNvPr id="4" name="Rektangel 3"/>
          <p:cNvSpPr/>
          <p:nvPr/>
        </p:nvSpPr>
        <p:spPr>
          <a:xfrm>
            <a:off x="-27443" y="116632"/>
            <a:ext cx="9144000" cy="1200329"/>
          </a:xfrm>
          <a:prstGeom prst="rect">
            <a:avLst/>
          </a:prstGeom>
        </p:spPr>
        <p:txBody>
          <a:bodyPr wrap="square">
            <a:spAutoFit/>
          </a:bodyPr>
          <a:lstStyle/>
          <a:p>
            <a:pPr marL="457200" indent="-457200">
              <a:buFont typeface="Arial" panose="020B0604020202020204" pitchFamily="34" charset="0"/>
              <a:buChar char="•"/>
            </a:pPr>
            <a:r>
              <a:rPr lang="sv-SE" sz="2400" b="1" dirty="0"/>
              <a:t>Måndag 22 oktober körde blästrarna igång på spolplattan med två aggregat</a:t>
            </a:r>
          </a:p>
          <a:p>
            <a:pPr marL="457200" indent="-457200">
              <a:buFont typeface="Arial" panose="020B0604020202020204" pitchFamily="34" charset="0"/>
              <a:buChar char="•"/>
            </a:pPr>
            <a:r>
              <a:rPr lang="sv-SE" sz="2400" b="1" dirty="0"/>
              <a:t>Lite sink i början med önskemål om extra skyddspressar</a:t>
            </a:r>
          </a:p>
        </p:txBody>
      </p:sp>
    </p:spTree>
    <p:extLst>
      <p:ext uri="{BB962C8B-B14F-4D97-AF65-F5344CB8AC3E}">
        <p14:creationId xmlns:p14="http://schemas.microsoft.com/office/powerpoint/2010/main" val="14166863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ten\Pictures\2014-08-12 Sommaren 2014\P100049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15"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p:cNvSpPr txBox="1"/>
          <p:nvPr/>
        </p:nvSpPr>
        <p:spPr>
          <a:xfrm>
            <a:off x="539552" y="476672"/>
            <a:ext cx="8352928" cy="4401205"/>
          </a:xfrm>
          <a:prstGeom prst="rect">
            <a:avLst/>
          </a:prstGeom>
          <a:noFill/>
        </p:spPr>
        <p:txBody>
          <a:bodyPr wrap="square" rtlCol="0">
            <a:spAutoFit/>
          </a:bodyPr>
          <a:lstStyle/>
          <a:p>
            <a:pPr marL="457200" indent="-457200">
              <a:buFont typeface="Arial" panose="020B0604020202020204" pitchFamily="34" charset="0"/>
              <a:buChar char="•"/>
            </a:pPr>
            <a:r>
              <a:rPr lang="sv-SE" sz="2800" b="1" dirty="0" smtClean="0"/>
              <a:t>Första erfarenhet att det skiljer mycket mellan olika båtar hur </a:t>
            </a:r>
            <a:r>
              <a:rPr lang="sv-SE" sz="2800" b="1" dirty="0" err="1" smtClean="0"/>
              <a:t>svårblästrat</a:t>
            </a:r>
            <a:r>
              <a:rPr lang="sv-SE" sz="2800" b="1" dirty="0" smtClean="0"/>
              <a:t> det är</a:t>
            </a:r>
          </a:p>
          <a:p>
            <a:pPr marL="457200" indent="-457200">
              <a:buFont typeface="Arial" panose="020B0604020202020204" pitchFamily="34" charset="0"/>
              <a:buChar char="•"/>
            </a:pPr>
            <a:r>
              <a:rPr lang="sv-SE" sz="2800" b="1" dirty="0" smtClean="0"/>
              <a:t>Blästrarna vill ha en dialog med ägaren om hur hårt man skall köra</a:t>
            </a:r>
          </a:p>
          <a:p>
            <a:pPr marL="457200" indent="-457200">
              <a:buFont typeface="Arial" panose="020B0604020202020204" pitchFamily="34" charset="0"/>
              <a:buChar char="•"/>
            </a:pPr>
            <a:r>
              <a:rPr lang="sv-SE" sz="2800" b="1" dirty="0" smtClean="0"/>
              <a:t>Gick i genomsnitt lite snabbare än förväntat</a:t>
            </a:r>
          </a:p>
          <a:p>
            <a:pPr marL="457200" indent="-457200">
              <a:buFont typeface="Arial" panose="020B0604020202020204" pitchFamily="34" charset="0"/>
              <a:buChar char="•"/>
            </a:pPr>
            <a:r>
              <a:rPr lang="sv-SE" sz="2800" b="1" dirty="0" smtClean="0"/>
              <a:t>Men en del förbättringsförslag i slutrapporten</a:t>
            </a:r>
          </a:p>
          <a:p>
            <a:pPr marL="457200" indent="-457200">
              <a:buFont typeface="Arial" panose="020B0604020202020204" pitchFamily="34" charset="0"/>
              <a:buChar char="•"/>
            </a:pPr>
            <a:endParaRPr lang="sv-SE" sz="2800" b="1" dirty="0"/>
          </a:p>
          <a:p>
            <a:pPr marL="457200" indent="-457200">
              <a:buFont typeface="Arial" panose="020B0604020202020204" pitchFamily="34" charset="0"/>
              <a:buChar char="•"/>
            </a:pPr>
            <a:r>
              <a:rPr lang="sv-SE" sz="2800" b="1" dirty="0" smtClean="0"/>
              <a:t>Blästermäster erbjöd miljökontoret att inspektera, men dom dök aldrig upp.</a:t>
            </a:r>
          </a:p>
          <a:p>
            <a:endParaRPr lang="sv-SE" sz="2800" b="1" dirty="0" smtClean="0"/>
          </a:p>
        </p:txBody>
      </p:sp>
    </p:spTree>
    <p:extLst>
      <p:ext uri="{BB962C8B-B14F-4D97-AF65-F5344CB8AC3E}">
        <p14:creationId xmlns:p14="http://schemas.microsoft.com/office/powerpoint/2010/main" val="7768694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35496" y="620688"/>
            <a:ext cx="9108504" cy="5632311"/>
          </a:xfrm>
          <a:prstGeom prst="rect">
            <a:avLst/>
          </a:prstGeom>
        </p:spPr>
        <p:txBody>
          <a:bodyPr wrap="square">
            <a:spAutoFit/>
          </a:bodyPr>
          <a:lstStyle/>
          <a:p>
            <a:pPr marL="342900" indent="-342900">
              <a:buFont typeface="Arial" panose="020B0604020202020204" pitchFamily="34" charset="0"/>
              <a:buChar char="•"/>
            </a:pPr>
            <a:r>
              <a:rPr lang="sv-SE" sz="2400" b="1" dirty="0"/>
              <a:t>Blästring totalt 65 timmar + etablering mm (ca 123 000 totalt)</a:t>
            </a:r>
          </a:p>
          <a:p>
            <a:pPr marL="342900" indent="-342900">
              <a:buFont typeface="Arial" panose="020B0604020202020204" pitchFamily="34" charset="0"/>
              <a:buChar char="•"/>
            </a:pPr>
            <a:r>
              <a:rPr lang="sv-SE" sz="2400" b="1" dirty="0"/>
              <a:t>Fungerade väl, duktiga blästrare</a:t>
            </a:r>
          </a:p>
          <a:p>
            <a:pPr marL="342900" indent="-342900">
              <a:buFont typeface="Arial" panose="020B0604020202020204" pitchFamily="34" charset="0"/>
              <a:buChar char="•"/>
            </a:pPr>
            <a:r>
              <a:rPr lang="sv-SE" sz="2400" b="1" dirty="0"/>
              <a:t>Lite onödiga ställtider, ägaren bör vara med, dialog + hjälp</a:t>
            </a:r>
          </a:p>
          <a:p>
            <a:pPr marL="342900" indent="-342900">
              <a:buFont typeface="Arial" panose="020B0604020202020204" pitchFamily="34" charset="0"/>
              <a:buChar char="•"/>
            </a:pPr>
            <a:r>
              <a:rPr lang="sv-SE" sz="2400" b="1" dirty="0"/>
              <a:t>Skyddspressar skulle kunna ha förberetts med tex ramar</a:t>
            </a:r>
          </a:p>
          <a:p>
            <a:pPr marL="342900" indent="-342900">
              <a:buFont typeface="Arial" panose="020B0604020202020204" pitchFamily="34" charset="0"/>
              <a:buChar char="•"/>
            </a:pPr>
            <a:r>
              <a:rPr lang="sv-SE" sz="2400" b="1" dirty="0"/>
              <a:t>Skyddspressar på spolplatta, mer strul än nytta</a:t>
            </a:r>
          </a:p>
          <a:p>
            <a:pPr marL="342900" indent="-342900">
              <a:buFont typeface="Arial" panose="020B0604020202020204" pitchFamily="34" charset="0"/>
              <a:buChar char="•"/>
            </a:pPr>
            <a:r>
              <a:rPr lang="sv-SE" sz="2400" b="1" dirty="0"/>
              <a:t>Noggrant skydd av däck mm betalar sig, sinksam sanering annars, </a:t>
            </a:r>
            <a:r>
              <a:rPr lang="sv-SE" sz="2400" b="1" dirty="0" err="1"/>
              <a:t>våtsanden</a:t>
            </a:r>
            <a:r>
              <a:rPr lang="sv-SE" sz="2400" b="1" dirty="0"/>
              <a:t> tränger in i minsta hål</a:t>
            </a:r>
          </a:p>
          <a:p>
            <a:pPr marL="342900" indent="-342900">
              <a:buFont typeface="Arial" panose="020B0604020202020204" pitchFamily="34" charset="0"/>
              <a:buChar char="•"/>
            </a:pPr>
            <a:r>
              <a:rPr lang="sv-SE" sz="2400" b="1" dirty="0"/>
              <a:t>Blästertejp bra vid vattenlinjen, trots att den knappt fäster</a:t>
            </a:r>
          </a:p>
          <a:p>
            <a:pPr marL="342900" indent="-342900">
              <a:buFont typeface="Arial" panose="020B0604020202020204" pitchFamily="34" charset="0"/>
              <a:buChar char="•"/>
            </a:pPr>
            <a:r>
              <a:rPr lang="sv-SE" sz="2400" b="1" dirty="0"/>
              <a:t>Traktorskopa bra att sanera spolplatta med</a:t>
            </a:r>
          </a:p>
          <a:p>
            <a:pPr marL="342900" indent="-342900">
              <a:buFont typeface="Arial" panose="020B0604020202020204" pitchFamily="34" charset="0"/>
              <a:buChar char="•"/>
            </a:pPr>
            <a:r>
              <a:rPr lang="sv-SE" sz="2400" b="1" dirty="0"/>
              <a:t>3 ton sand blev 6.6 ton avfall till slut</a:t>
            </a:r>
          </a:p>
          <a:p>
            <a:pPr marL="342900" indent="-342900">
              <a:buFont typeface="Arial" panose="020B0604020202020204" pitchFamily="34" charset="0"/>
              <a:buChar char="•"/>
            </a:pPr>
            <a:r>
              <a:rPr lang="sv-SE" sz="2400" b="1" dirty="0" smtClean="0"/>
              <a:t>När </a:t>
            </a:r>
            <a:r>
              <a:rPr lang="sv-SE" sz="2400" b="1" dirty="0"/>
              <a:t>blästring var klart hade vi bara använt 190 av 250 </a:t>
            </a:r>
            <a:r>
              <a:rPr lang="sv-SE" sz="2400" b="1" dirty="0" err="1"/>
              <a:t>kSEK</a:t>
            </a:r>
            <a:r>
              <a:rPr lang="sv-SE" sz="2400" b="1" dirty="0"/>
              <a:t> inklusive egeninsatser enligt ESS standardersättning</a:t>
            </a:r>
          </a:p>
          <a:p>
            <a:pPr marL="342900" indent="-342900">
              <a:buFont typeface="Arial" panose="020B0604020202020204" pitchFamily="34" charset="0"/>
              <a:buChar char="•"/>
            </a:pPr>
            <a:r>
              <a:rPr lang="sv-SE" sz="2400" b="1" dirty="0"/>
              <a:t>Förhandling med Länsstyrelsen resulterade i att vi kunde få ut resten som ”materialstöd” (skall egentligen inte ge bidrag)</a:t>
            </a:r>
          </a:p>
          <a:p>
            <a:pPr marL="342900" indent="-342900">
              <a:buFont typeface="Arial" panose="020B0604020202020204" pitchFamily="34" charset="0"/>
              <a:buChar char="•"/>
            </a:pPr>
            <a:r>
              <a:rPr lang="sv-SE" sz="2400" b="1" dirty="0" err="1"/>
              <a:t>Nycklades</a:t>
            </a:r>
            <a:r>
              <a:rPr lang="sv-SE" sz="2400" b="1" dirty="0"/>
              <a:t> ut efter antal betalda blästertimmar (500 per timme)</a:t>
            </a:r>
          </a:p>
        </p:txBody>
      </p:sp>
    </p:spTree>
    <p:extLst>
      <p:ext uri="{BB962C8B-B14F-4D97-AF65-F5344CB8AC3E}">
        <p14:creationId xmlns:p14="http://schemas.microsoft.com/office/powerpoint/2010/main" val="3807773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63" y="1817440"/>
            <a:ext cx="9226417"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ruta 1"/>
          <p:cNvSpPr txBox="1"/>
          <p:nvPr/>
        </p:nvSpPr>
        <p:spPr>
          <a:xfrm>
            <a:off x="305182" y="210540"/>
            <a:ext cx="8496944" cy="2246769"/>
          </a:xfrm>
          <a:prstGeom prst="rect">
            <a:avLst/>
          </a:prstGeom>
          <a:noFill/>
        </p:spPr>
        <p:txBody>
          <a:bodyPr wrap="square" rtlCol="0">
            <a:spAutoFit/>
          </a:bodyPr>
          <a:lstStyle/>
          <a:p>
            <a:r>
              <a:rPr lang="sv-SE" sz="2800" b="1" dirty="0" smtClean="0"/>
              <a:t>Vad gör vi nu, (läget hösten 2018)? </a:t>
            </a:r>
          </a:p>
          <a:p>
            <a:r>
              <a:rPr lang="sv-SE" sz="2800" b="1" dirty="0" smtClean="0"/>
              <a:t>19 blästrade bottnar väntar på behandling, </a:t>
            </a:r>
            <a:r>
              <a:rPr lang="sv-SE" sz="2800" b="1" dirty="0"/>
              <a:t>v</a:t>
            </a:r>
            <a:r>
              <a:rPr lang="sv-SE" sz="2800" b="1" dirty="0" smtClean="0"/>
              <a:t>issa båtar väldigt släta och fina, vissa mer poriga</a:t>
            </a:r>
          </a:p>
          <a:p>
            <a:r>
              <a:rPr lang="sv-SE" sz="2800" b="1" dirty="0" smtClean="0"/>
              <a:t>Besök hos Tommy Gullberg 2019-01-10 för att resonera om olika lösningar för bottenbehandling</a:t>
            </a:r>
          </a:p>
        </p:txBody>
      </p:sp>
    </p:spTree>
    <p:extLst>
      <p:ext uri="{BB962C8B-B14F-4D97-AF65-F5344CB8AC3E}">
        <p14:creationId xmlns:p14="http://schemas.microsoft.com/office/powerpoint/2010/main" val="21270361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168876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685355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p:cNvSpPr txBox="1"/>
          <p:nvPr/>
        </p:nvSpPr>
        <p:spPr>
          <a:xfrm>
            <a:off x="467544" y="404664"/>
            <a:ext cx="8136904" cy="2062103"/>
          </a:xfrm>
          <a:prstGeom prst="rect">
            <a:avLst/>
          </a:prstGeom>
          <a:noFill/>
        </p:spPr>
        <p:txBody>
          <a:bodyPr wrap="square" rtlCol="0">
            <a:spAutoFit/>
          </a:bodyPr>
          <a:lstStyle/>
          <a:p>
            <a:r>
              <a:rPr lang="sv-SE" sz="3200" b="1" dirty="0" smtClean="0"/>
              <a:t>Fanns många metoder att välja emellan, men epoxi är epoxi, dvs temperatur och underarbete viktigt.</a:t>
            </a:r>
          </a:p>
          <a:p>
            <a:endParaRPr lang="sv-SE" sz="2800" b="1" dirty="0"/>
          </a:p>
        </p:txBody>
      </p:sp>
      <p:sp>
        <p:nvSpPr>
          <p:cNvPr id="4" name="textruta 3"/>
          <p:cNvSpPr txBox="1"/>
          <p:nvPr/>
        </p:nvSpPr>
        <p:spPr>
          <a:xfrm>
            <a:off x="683568" y="2187011"/>
            <a:ext cx="8064896" cy="2246769"/>
          </a:xfrm>
          <a:prstGeom prst="rect">
            <a:avLst/>
          </a:prstGeom>
          <a:noFill/>
        </p:spPr>
        <p:txBody>
          <a:bodyPr wrap="square" rtlCol="0">
            <a:spAutoFit/>
          </a:bodyPr>
          <a:lstStyle/>
          <a:p>
            <a:pPr marL="457200" indent="-457200">
              <a:buFont typeface="Arial" panose="020B0604020202020204" pitchFamily="34" charset="0"/>
              <a:buChar char="•"/>
            </a:pPr>
            <a:r>
              <a:rPr lang="sv-SE" sz="2800" dirty="0" smtClean="0"/>
              <a:t>Primer och slutlager återkommer hos de flesta</a:t>
            </a:r>
          </a:p>
          <a:p>
            <a:pPr marL="457200" indent="-457200">
              <a:buFont typeface="Arial" panose="020B0604020202020204" pitchFamily="34" charset="0"/>
              <a:buChar char="•"/>
            </a:pPr>
            <a:r>
              <a:rPr lang="sv-SE" sz="2800" dirty="0" err="1" smtClean="0"/>
              <a:t>Lefant</a:t>
            </a:r>
            <a:endParaRPr lang="sv-SE" sz="2800" dirty="0" smtClean="0"/>
          </a:p>
          <a:p>
            <a:pPr marL="457200" indent="-457200">
              <a:buFont typeface="Arial" panose="020B0604020202020204" pitchFamily="34" charset="0"/>
              <a:buChar char="•"/>
            </a:pPr>
            <a:r>
              <a:rPr lang="sv-SE" sz="2800" dirty="0" err="1" smtClean="0"/>
              <a:t>Hempel</a:t>
            </a:r>
            <a:endParaRPr lang="sv-SE" sz="2800" dirty="0" smtClean="0"/>
          </a:p>
          <a:p>
            <a:pPr marL="457200" indent="-457200">
              <a:buFont typeface="Arial" panose="020B0604020202020204" pitchFamily="34" charset="0"/>
              <a:buChar char="•"/>
            </a:pPr>
            <a:r>
              <a:rPr lang="sv-SE" sz="2800" dirty="0" smtClean="0"/>
              <a:t>International</a:t>
            </a:r>
          </a:p>
          <a:p>
            <a:pPr marL="457200" indent="-457200">
              <a:buFont typeface="Arial" panose="020B0604020202020204" pitchFamily="34" charset="0"/>
              <a:buChar char="•"/>
            </a:pPr>
            <a:r>
              <a:rPr lang="sv-SE" sz="2800" dirty="0" smtClean="0"/>
              <a:t>NM</a:t>
            </a:r>
            <a:endParaRPr lang="sv-SE" sz="2800" dirty="0"/>
          </a:p>
        </p:txBody>
      </p:sp>
    </p:spTree>
    <p:extLst>
      <p:ext uri="{BB962C8B-B14F-4D97-AF65-F5344CB8AC3E}">
        <p14:creationId xmlns:p14="http://schemas.microsoft.com/office/powerpoint/2010/main" val="33135251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97011" y="856357"/>
            <a:ext cx="8928992" cy="6001643"/>
          </a:xfrm>
          <a:prstGeom prst="rect">
            <a:avLst/>
          </a:prstGeom>
        </p:spPr>
        <p:txBody>
          <a:bodyPr wrap="square">
            <a:spAutoFit/>
          </a:bodyPr>
          <a:lstStyle/>
          <a:p>
            <a:pPr marL="342900" lvl="0" indent="-342900">
              <a:buFont typeface="Arial" panose="020B0604020202020204" pitchFamily="34" charset="0"/>
              <a:buChar char="•"/>
            </a:pPr>
            <a:r>
              <a:rPr lang="sv-SE" sz="2400" dirty="0"/>
              <a:t>Tvätta noga, gärna med LEFANT </a:t>
            </a:r>
            <a:r>
              <a:rPr lang="sv-SE" sz="2400" dirty="0" err="1"/>
              <a:t>boat-cleaner</a:t>
            </a:r>
            <a:r>
              <a:rPr lang="sv-SE" sz="2400" dirty="0"/>
              <a:t> och vatten som Tommy har bra erfarenhet av, och se till att båten får torka ut ordentligt. Efter avtvättning kan ett par dagar räcka.</a:t>
            </a:r>
          </a:p>
          <a:p>
            <a:pPr marL="342900" lvl="0" indent="-342900">
              <a:buFont typeface="Arial" panose="020B0604020202020204" pitchFamily="34" charset="0"/>
              <a:buChar char="•"/>
            </a:pPr>
            <a:r>
              <a:rPr lang="sv-SE" sz="2400" dirty="0"/>
              <a:t>Finns områden med gelcoatkratrar med skarpa kanter kan man med fördel slipa lite försiktigt där.</a:t>
            </a:r>
          </a:p>
          <a:p>
            <a:pPr marL="342900" lvl="0" indent="-342900">
              <a:buFont typeface="Arial" panose="020B0604020202020204" pitchFamily="34" charset="0"/>
              <a:buChar char="•"/>
            </a:pPr>
            <a:r>
              <a:rPr lang="sv-SE" sz="2400" dirty="0"/>
              <a:t>Måla ett lager Epoxi primer med en färg som avviker lite från bottenfärgen efter spackling. Rolla och jämna ut med pensel. Behandla gropar noga.</a:t>
            </a:r>
          </a:p>
          <a:p>
            <a:pPr marL="342900" lvl="0" indent="-342900">
              <a:buFont typeface="Arial" panose="020B0604020202020204" pitchFamily="34" charset="0"/>
              <a:buChar char="•"/>
            </a:pPr>
            <a:r>
              <a:rPr lang="sv-SE" sz="2400" dirty="0"/>
              <a:t>Bedöm om någon form av spackling behöver göras. Rekommenderar NMs spackel (Tommy har på lager, finns olika sorter beroende på typ/storlek på skada).</a:t>
            </a:r>
          </a:p>
          <a:p>
            <a:pPr marL="342900" lvl="0" indent="-342900">
              <a:buFont typeface="Arial" panose="020B0604020202020204" pitchFamily="34" charset="0"/>
              <a:buChar char="•"/>
            </a:pPr>
            <a:r>
              <a:rPr lang="sv-SE" sz="2400" dirty="0"/>
              <a:t>För fogen köl-plast finns en flexibel epoxispackel som lämpar sig om det finns en liten springa där. Tommy har på lager.</a:t>
            </a:r>
          </a:p>
          <a:p>
            <a:pPr marL="342900" lvl="0" indent="-342900">
              <a:buFont typeface="Arial" panose="020B0604020202020204" pitchFamily="34" charset="0"/>
              <a:buChar char="•"/>
            </a:pPr>
            <a:r>
              <a:rPr lang="sv-SE" sz="2400" dirty="0"/>
              <a:t>Måla nästa lager Epoxi primer med avvikande färg för att se till att det täcker den gamla väl.</a:t>
            </a:r>
          </a:p>
          <a:p>
            <a:pPr marL="342900" lvl="0" indent="-342900">
              <a:buFont typeface="Arial" panose="020B0604020202020204" pitchFamily="34" charset="0"/>
              <a:buChar char="•"/>
            </a:pPr>
            <a:endParaRPr lang="sv-SE" sz="2400" dirty="0"/>
          </a:p>
        </p:txBody>
      </p:sp>
      <p:sp>
        <p:nvSpPr>
          <p:cNvPr id="5" name="textruta 4"/>
          <p:cNvSpPr txBox="1"/>
          <p:nvPr/>
        </p:nvSpPr>
        <p:spPr>
          <a:xfrm>
            <a:off x="539552" y="260648"/>
            <a:ext cx="8208912" cy="523220"/>
          </a:xfrm>
          <a:prstGeom prst="rect">
            <a:avLst/>
          </a:prstGeom>
          <a:noFill/>
        </p:spPr>
        <p:txBody>
          <a:bodyPr wrap="square" rtlCol="0">
            <a:spAutoFit/>
          </a:bodyPr>
          <a:lstStyle/>
          <a:p>
            <a:r>
              <a:rPr lang="sv-SE" sz="2800" b="1" dirty="0" smtClean="0"/>
              <a:t>Jag valde </a:t>
            </a:r>
            <a:r>
              <a:rPr lang="sv-SE" sz="2800" b="1" dirty="0" err="1" smtClean="0"/>
              <a:t>LeFant</a:t>
            </a:r>
            <a:r>
              <a:rPr lang="sv-SE" sz="2800" b="1" dirty="0" smtClean="0"/>
              <a:t> med Gullbergs rekommendationer</a:t>
            </a:r>
            <a:endParaRPr lang="sv-SE" sz="2800" b="1" dirty="0"/>
          </a:p>
        </p:txBody>
      </p:sp>
    </p:spTree>
    <p:extLst>
      <p:ext uri="{BB962C8B-B14F-4D97-AF65-F5344CB8AC3E}">
        <p14:creationId xmlns:p14="http://schemas.microsoft.com/office/powerpoint/2010/main" val="13246179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179512" y="332656"/>
            <a:ext cx="8640960" cy="4154984"/>
          </a:xfrm>
          <a:prstGeom prst="rect">
            <a:avLst/>
          </a:prstGeom>
        </p:spPr>
        <p:txBody>
          <a:bodyPr wrap="square">
            <a:spAutoFit/>
          </a:bodyPr>
          <a:lstStyle/>
          <a:p>
            <a:pPr marL="342900" lvl="0" indent="-342900">
              <a:buFont typeface="Arial" panose="020B0604020202020204" pitchFamily="34" charset="0"/>
              <a:buChar char="•"/>
            </a:pPr>
            <a:r>
              <a:rPr lang="sv-SE" sz="2400" dirty="0" smtClean="0"/>
              <a:t>Måla ett lager med LEFANT T-</a:t>
            </a:r>
            <a:r>
              <a:rPr lang="sv-SE" sz="2400" dirty="0" err="1" smtClean="0"/>
              <a:t>coat</a:t>
            </a:r>
            <a:r>
              <a:rPr lang="sv-SE" sz="2400" dirty="0" smtClean="0"/>
              <a:t>. Avvikande färg.</a:t>
            </a:r>
            <a:endParaRPr lang="sv-SE" sz="2400" dirty="0"/>
          </a:p>
          <a:p>
            <a:pPr marL="342900" lvl="0" indent="-342900">
              <a:buFont typeface="Arial" panose="020B0604020202020204" pitchFamily="34" charset="0"/>
              <a:buChar char="•"/>
            </a:pPr>
            <a:r>
              <a:rPr lang="sv-SE" sz="2400" dirty="0"/>
              <a:t>Måla nästa lager T-</a:t>
            </a:r>
            <a:r>
              <a:rPr lang="sv-SE" sz="2400" dirty="0" err="1"/>
              <a:t>coat</a:t>
            </a:r>
            <a:r>
              <a:rPr lang="sv-SE" sz="2400" dirty="0"/>
              <a:t>. Nu Ok att köra samma färg som det tidigare. Även om Tommy säger att slipning mellan lagren inte behövs om man ligger inom övermålningsfönstret rekommenderas detta av LEFANT, så för säkerhets skull och för att få bästa </a:t>
            </a:r>
            <a:r>
              <a:rPr lang="sv-SE" sz="2400" dirty="0" err="1"/>
              <a:t>slutfinnish</a:t>
            </a:r>
            <a:r>
              <a:rPr lang="sv-SE" sz="2400" dirty="0"/>
              <a:t> bör man nog slipa lätt i alla fall.</a:t>
            </a:r>
          </a:p>
          <a:p>
            <a:pPr marL="342900" lvl="0" indent="-342900">
              <a:buFont typeface="Arial" panose="020B0604020202020204" pitchFamily="34" charset="0"/>
              <a:buChar char="•"/>
            </a:pPr>
            <a:r>
              <a:rPr lang="sv-SE" sz="2400" dirty="0"/>
              <a:t>Järn slipas noga, blyköl inte så noga men bägge målas enligt ovan.</a:t>
            </a:r>
          </a:p>
          <a:p>
            <a:pPr marL="342900" lvl="0" indent="-342900">
              <a:buFont typeface="Arial" panose="020B0604020202020204" pitchFamily="34" charset="0"/>
              <a:buChar char="•"/>
            </a:pPr>
            <a:r>
              <a:rPr lang="sv-SE" sz="2400" dirty="0"/>
              <a:t>Drev- specialfärg för aluminium.</a:t>
            </a:r>
          </a:p>
          <a:p>
            <a:pPr marL="342900" lvl="0" indent="-342900">
              <a:buFont typeface="Arial" panose="020B0604020202020204" pitchFamily="34" charset="0"/>
              <a:buChar char="•"/>
            </a:pPr>
            <a:r>
              <a:rPr lang="sv-SE" sz="2400" dirty="0"/>
              <a:t>Nu har vi en hård vattenbeständig botten med förhoppningsvis lång livslängd! Om något behöver bättras, slipa och lägg på nytt T-</a:t>
            </a:r>
            <a:r>
              <a:rPr lang="sv-SE" sz="2400" dirty="0" err="1"/>
              <a:t>coat</a:t>
            </a:r>
            <a:r>
              <a:rPr lang="sv-SE" sz="2400" dirty="0"/>
              <a:t> lager.</a:t>
            </a:r>
          </a:p>
        </p:txBody>
      </p:sp>
      <p:sp>
        <p:nvSpPr>
          <p:cNvPr id="4" name="textruta 3"/>
          <p:cNvSpPr txBox="1"/>
          <p:nvPr/>
        </p:nvSpPr>
        <p:spPr>
          <a:xfrm>
            <a:off x="611560" y="4797152"/>
            <a:ext cx="8280920" cy="1384995"/>
          </a:xfrm>
          <a:prstGeom prst="rect">
            <a:avLst/>
          </a:prstGeom>
          <a:noFill/>
        </p:spPr>
        <p:txBody>
          <a:bodyPr wrap="square" rtlCol="0">
            <a:spAutoFit/>
          </a:bodyPr>
          <a:lstStyle/>
          <a:p>
            <a:r>
              <a:rPr lang="sv-SE" sz="2800" dirty="0" smtClean="0">
                <a:solidFill>
                  <a:schemeClr val="accent1"/>
                </a:solidFill>
              </a:rPr>
              <a:t>Jobbet gjordes i slutet av april. Idealisk temperatur, över +10 hela tiden i oisolerat skjul. En behandling per dag och ett 5e lager under vattenlinjen.</a:t>
            </a:r>
            <a:endParaRPr lang="sv-SE" sz="2800" dirty="0">
              <a:solidFill>
                <a:schemeClr val="accent1"/>
              </a:solidFill>
            </a:endParaRPr>
          </a:p>
        </p:txBody>
      </p:sp>
    </p:spTree>
    <p:extLst>
      <p:ext uri="{BB962C8B-B14F-4D97-AF65-F5344CB8AC3E}">
        <p14:creationId xmlns:p14="http://schemas.microsoft.com/office/powerpoint/2010/main" val="18564679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68760"/>
            <a:ext cx="9144000" cy="5143500"/>
          </a:xfrm>
          <a:prstGeom prst="rect">
            <a:avLst/>
          </a:prstGeom>
        </p:spPr>
      </p:pic>
      <p:sp>
        <p:nvSpPr>
          <p:cNvPr id="3" name="textruta 2"/>
          <p:cNvSpPr txBox="1"/>
          <p:nvPr/>
        </p:nvSpPr>
        <p:spPr>
          <a:xfrm>
            <a:off x="467544" y="332656"/>
            <a:ext cx="5832648" cy="523220"/>
          </a:xfrm>
          <a:prstGeom prst="rect">
            <a:avLst/>
          </a:prstGeom>
          <a:noFill/>
        </p:spPr>
        <p:txBody>
          <a:bodyPr wrap="square" rtlCol="0">
            <a:spAutoFit/>
          </a:bodyPr>
          <a:lstStyle/>
          <a:p>
            <a:r>
              <a:rPr lang="sv-SE" sz="2800" b="1" dirty="0" smtClean="0"/>
              <a:t>Sjösättning maj 2019</a:t>
            </a:r>
            <a:endParaRPr lang="sv-SE" sz="2800" b="1" dirty="0"/>
          </a:p>
        </p:txBody>
      </p:sp>
    </p:spTree>
    <p:extLst>
      <p:ext uri="{BB962C8B-B14F-4D97-AF65-F5344CB8AC3E}">
        <p14:creationId xmlns:p14="http://schemas.microsoft.com/office/powerpoint/2010/main" val="33033043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ruta 4"/>
          <p:cNvSpPr txBox="1"/>
          <p:nvPr/>
        </p:nvSpPr>
        <p:spPr>
          <a:xfrm>
            <a:off x="899592" y="548680"/>
            <a:ext cx="7920880" cy="1077218"/>
          </a:xfrm>
          <a:prstGeom prst="rect">
            <a:avLst/>
          </a:prstGeom>
          <a:noFill/>
        </p:spPr>
        <p:txBody>
          <a:bodyPr wrap="square" rtlCol="0">
            <a:spAutoFit/>
          </a:bodyPr>
          <a:lstStyle/>
          <a:p>
            <a:r>
              <a:rPr lang="sv-SE" sz="3200" b="1" dirty="0" smtClean="0"/>
              <a:t>Skrovet vid upptagning 5 månader senare</a:t>
            </a:r>
          </a:p>
          <a:p>
            <a:r>
              <a:rPr lang="sv-SE" sz="3200" b="1" dirty="0" smtClean="0"/>
              <a:t>Oktober 2019</a:t>
            </a:r>
            <a:endParaRPr lang="sv-SE" sz="3200" b="1" dirty="0"/>
          </a:p>
        </p:txBody>
      </p:sp>
    </p:spTree>
    <p:extLst>
      <p:ext uri="{BB962C8B-B14F-4D97-AF65-F5344CB8AC3E}">
        <p14:creationId xmlns:p14="http://schemas.microsoft.com/office/powerpoint/2010/main" val="26203124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ten\Documents\ESS Blästring 2018\Erfarenhetsåterföring\Foto - Google Foto_files\DSC_0000_BURST2019051610261153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051" y="4956"/>
            <a:ext cx="9389843" cy="5278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7334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Sten\Documents\ESS Blästring 2018\Erfarenhetsåterföring\Blåsutbilder upptagning 2019\20191018_0959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p:cNvSpPr txBox="1"/>
          <p:nvPr/>
        </p:nvSpPr>
        <p:spPr>
          <a:xfrm>
            <a:off x="755576" y="260648"/>
            <a:ext cx="7344816" cy="523220"/>
          </a:xfrm>
          <a:prstGeom prst="rect">
            <a:avLst/>
          </a:prstGeom>
          <a:noFill/>
        </p:spPr>
        <p:txBody>
          <a:bodyPr wrap="square" rtlCol="0">
            <a:spAutoFit/>
          </a:bodyPr>
          <a:lstStyle/>
          <a:p>
            <a:r>
              <a:rPr lang="sv-SE" sz="2800" b="1" dirty="0" smtClean="0"/>
              <a:t>Upptagning oktober 2019, vackert var det ju inte</a:t>
            </a:r>
            <a:endParaRPr lang="sv-SE" sz="2800" b="1" dirty="0"/>
          </a:p>
        </p:txBody>
      </p:sp>
    </p:spTree>
    <p:extLst>
      <p:ext uri="{BB962C8B-B14F-4D97-AF65-F5344CB8AC3E}">
        <p14:creationId xmlns:p14="http://schemas.microsoft.com/office/powerpoint/2010/main" val="40697356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Sten\Documents\ESS Blästring 2018\Erfarenhetsåterföring\Blåsutbilder upptagning 2019\20191018_1001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p:cNvSpPr txBox="1"/>
          <p:nvPr/>
        </p:nvSpPr>
        <p:spPr>
          <a:xfrm>
            <a:off x="2605480" y="1925639"/>
            <a:ext cx="5832648" cy="954107"/>
          </a:xfrm>
          <a:prstGeom prst="rect">
            <a:avLst/>
          </a:prstGeom>
          <a:noFill/>
        </p:spPr>
        <p:txBody>
          <a:bodyPr wrap="square" rtlCol="0">
            <a:spAutoFit/>
          </a:bodyPr>
          <a:lstStyle/>
          <a:p>
            <a:r>
              <a:rPr lang="sv-SE" sz="2800" b="1" dirty="0" smtClean="0"/>
              <a:t>Översta delen tvättad med ”</a:t>
            </a:r>
            <a:r>
              <a:rPr lang="sv-SE" sz="2800" b="1" dirty="0" err="1" smtClean="0"/>
              <a:t>scrubbis</a:t>
            </a:r>
            <a:r>
              <a:rPr lang="sv-SE" sz="2800" b="1" dirty="0" smtClean="0"/>
              <a:t>” på sommaren</a:t>
            </a:r>
            <a:endParaRPr lang="sv-SE" sz="2800" b="1" dirty="0"/>
          </a:p>
        </p:txBody>
      </p:sp>
      <p:sp>
        <p:nvSpPr>
          <p:cNvPr id="3" name="textruta 2"/>
          <p:cNvSpPr txBox="1"/>
          <p:nvPr/>
        </p:nvSpPr>
        <p:spPr>
          <a:xfrm>
            <a:off x="5940152" y="4221088"/>
            <a:ext cx="3384376" cy="830997"/>
          </a:xfrm>
          <a:prstGeom prst="rect">
            <a:avLst/>
          </a:prstGeom>
          <a:noFill/>
        </p:spPr>
        <p:txBody>
          <a:bodyPr wrap="square" rtlCol="0">
            <a:spAutoFit/>
          </a:bodyPr>
          <a:lstStyle/>
          <a:p>
            <a:r>
              <a:rPr lang="sv-SE" sz="2400" b="1" dirty="0" smtClean="0"/>
              <a:t>Mer påväxt där </a:t>
            </a:r>
            <a:r>
              <a:rPr lang="sv-SE" sz="2400" b="1" dirty="0" err="1" smtClean="0"/>
              <a:t>scrubbis</a:t>
            </a:r>
            <a:r>
              <a:rPr lang="sv-SE" sz="2400" b="1" dirty="0" smtClean="0"/>
              <a:t> inte når</a:t>
            </a:r>
            <a:endParaRPr lang="sv-SE" sz="2400" b="1" dirty="0"/>
          </a:p>
        </p:txBody>
      </p:sp>
    </p:spTree>
    <p:extLst>
      <p:ext uri="{BB962C8B-B14F-4D97-AF65-F5344CB8AC3E}">
        <p14:creationId xmlns:p14="http://schemas.microsoft.com/office/powerpoint/2010/main" val="18942241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ten\Documents\ESS Blästring 2018\Erfarenhetsåterföring\Blåsutbilder upptagning 2019\20191018_1007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ruta 3"/>
          <p:cNvSpPr txBox="1"/>
          <p:nvPr/>
        </p:nvSpPr>
        <p:spPr>
          <a:xfrm>
            <a:off x="6876256" y="4365104"/>
            <a:ext cx="1440160" cy="523220"/>
          </a:xfrm>
          <a:prstGeom prst="rect">
            <a:avLst/>
          </a:prstGeom>
          <a:noFill/>
        </p:spPr>
        <p:txBody>
          <a:bodyPr wrap="square" rtlCol="0">
            <a:spAutoFit/>
          </a:bodyPr>
          <a:lstStyle/>
          <a:p>
            <a:r>
              <a:rPr lang="sv-SE" sz="2800" dirty="0" smtClean="0">
                <a:solidFill>
                  <a:schemeClr val="bg1"/>
                </a:solidFill>
              </a:rPr>
              <a:t>Otvättat</a:t>
            </a:r>
            <a:endParaRPr lang="sv-SE" sz="2800" dirty="0">
              <a:solidFill>
                <a:schemeClr val="bg1"/>
              </a:solidFill>
            </a:endParaRPr>
          </a:p>
        </p:txBody>
      </p:sp>
      <p:sp>
        <p:nvSpPr>
          <p:cNvPr id="5" name="textruta 4"/>
          <p:cNvSpPr txBox="1"/>
          <p:nvPr/>
        </p:nvSpPr>
        <p:spPr>
          <a:xfrm>
            <a:off x="796586" y="2942488"/>
            <a:ext cx="5143566" cy="954107"/>
          </a:xfrm>
          <a:prstGeom prst="rect">
            <a:avLst/>
          </a:prstGeom>
          <a:noFill/>
        </p:spPr>
        <p:txBody>
          <a:bodyPr wrap="square" rtlCol="0">
            <a:spAutoFit/>
          </a:bodyPr>
          <a:lstStyle/>
          <a:p>
            <a:r>
              <a:rPr lang="sv-SE" sz="2800" b="1" dirty="0" smtClean="0"/>
              <a:t>Efter högtryckstvätt</a:t>
            </a:r>
          </a:p>
          <a:p>
            <a:r>
              <a:rPr lang="sv-SE" sz="2800" b="1" dirty="0" smtClean="0"/>
              <a:t>Mycket löst ”</a:t>
            </a:r>
            <a:r>
              <a:rPr lang="sv-SE" sz="2800" b="1" dirty="0" err="1" smtClean="0"/>
              <a:t>slime</a:t>
            </a:r>
            <a:r>
              <a:rPr lang="sv-SE" sz="2800" b="1" dirty="0" smtClean="0"/>
              <a:t>” sitter kvar</a:t>
            </a:r>
            <a:endParaRPr lang="sv-SE" sz="2800" b="1" dirty="0"/>
          </a:p>
        </p:txBody>
      </p:sp>
    </p:spTree>
    <p:extLst>
      <p:ext uri="{BB962C8B-B14F-4D97-AF65-F5344CB8AC3E}">
        <p14:creationId xmlns:p14="http://schemas.microsoft.com/office/powerpoint/2010/main" val="17971016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Sten\Documents\ESS Blästring 2018\Erfarenhetsåterföring\Blåsutbilder upptagning 2019\20191018_1010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1720" y="-3470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p:cNvSpPr txBox="1"/>
          <p:nvPr/>
        </p:nvSpPr>
        <p:spPr>
          <a:xfrm>
            <a:off x="4067944" y="4221088"/>
            <a:ext cx="3240360" cy="954107"/>
          </a:xfrm>
          <a:prstGeom prst="rect">
            <a:avLst/>
          </a:prstGeom>
          <a:noFill/>
        </p:spPr>
        <p:txBody>
          <a:bodyPr wrap="square" rtlCol="0">
            <a:spAutoFit/>
          </a:bodyPr>
          <a:lstStyle/>
          <a:p>
            <a:r>
              <a:rPr lang="sv-SE" sz="2800" b="1" dirty="0" smtClean="0"/>
              <a:t>Blykölen blev ren direkt</a:t>
            </a:r>
            <a:endParaRPr lang="sv-SE" sz="2800" b="1" dirty="0"/>
          </a:p>
        </p:txBody>
      </p:sp>
    </p:spTree>
    <p:extLst>
      <p:ext uri="{BB962C8B-B14F-4D97-AF65-F5344CB8AC3E}">
        <p14:creationId xmlns:p14="http://schemas.microsoft.com/office/powerpoint/2010/main" val="22735932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Sten\Documents\ESS Blästring 2018\Erfarenhetsåterföring\Blåsutbilder upptagning 2019\20191018_1053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p:cNvSpPr txBox="1"/>
          <p:nvPr/>
        </p:nvSpPr>
        <p:spPr>
          <a:xfrm>
            <a:off x="611560" y="692696"/>
            <a:ext cx="4896544" cy="1384995"/>
          </a:xfrm>
          <a:prstGeom prst="rect">
            <a:avLst/>
          </a:prstGeom>
          <a:noFill/>
        </p:spPr>
        <p:txBody>
          <a:bodyPr wrap="square" rtlCol="0">
            <a:spAutoFit/>
          </a:bodyPr>
          <a:lstStyle/>
          <a:p>
            <a:r>
              <a:rPr lang="sv-SE" sz="2800" b="1" dirty="0" smtClean="0"/>
              <a:t>Efter tvätt med mjuk borste och oxalsyra plus BLT båttvätt ser det bättre ut</a:t>
            </a:r>
            <a:endParaRPr lang="sv-SE" sz="2800" b="1" dirty="0"/>
          </a:p>
        </p:txBody>
      </p:sp>
    </p:spTree>
    <p:extLst>
      <p:ext uri="{BB962C8B-B14F-4D97-AF65-F5344CB8AC3E}">
        <p14:creationId xmlns:p14="http://schemas.microsoft.com/office/powerpoint/2010/main" val="22051544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Sten\Documents\ESS Blästring 2018\Erfarenhetsåterföring\Blåsutbilder upptagning 2019\20191018_1106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p:cNvSpPr txBox="1"/>
          <p:nvPr/>
        </p:nvSpPr>
        <p:spPr>
          <a:xfrm>
            <a:off x="1187624" y="476672"/>
            <a:ext cx="5328592" cy="954107"/>
          </a:xfrm>
          <a:prstGeom prst="rect">
            <a:avLst/>
          </a:prstGeom>
          <a:noFill/>
        </p:spPr>
        <p:txBody>
          <a:bodyPr wrap="square" rtlCol="0">
            <a:spAutoFit/>
          </a:bodyPr>
          <a:lstStyle/>
          <a:p>
            <a:r>
              <a:rPr lang="sv-SE" sz="2800" b="1" dirty="0" smtClean="0"/>
              <a:t>Efter avspolning med högtryck ännu bättre, men…</a:t>
            </a:r>
            <a:endParaRPr lang="sv-SE" sz="2800" b="1" dirty="0"/>
          </a:p>
        </p:txBody>
      </p:sp>
    </p:spTree>
    <p:extLst>
      <p:ext uri="{BB962C8B-B14F-4D97-AF65-F5344CB8AC3E}">
        <p14:creationId xmlns:p14="http://schemas.microsoft.com/office/powerpoint/2010/main" val="2626466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Sten\Documents\ESS Blästring 2018\Erfarenhetsåterföring\Blåsutbilder upptagning 2019\20191018_1053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p:cNvSpPr txBox="1"/>
          <p:nvPr/>
        </p:nvSpPr>
        <p:spPr>
          <a:xfrm>
            <a:off x="1043608" y="980728"/>
            <a:ext cx="7128792" cy="3539430"/>
          </a:xfrm>
          <a:prstGeom prst="rect">
            <a:avLst/>
          </a:prstGeom>
          <a:noFill/>
        </p:spPr>
        <p:txBody>
          <a:bodyPr wrap="square" rtlCol="0">
            <a:spAutoFit/>
          </a:bodyPr>
          <a:lstStyle/>
          <a:p>
            <a:r>
              <a:rPr lang="sv-SE" sz="2800" b="1" dirty="0" smtClean="0"/>
              <a:t>…vissa partier (inte hela) har frekventa små gröna prickar</a:t>
            </a:r>
          </a:p>
          <a:p>
            <a:endParaRPr lang="sv-SE" sz="2800" b="1" dirty="0" smtClean="0"/>
          </a:p>
          <a:p>
            <a:r>
              <a:rPr lang="sv-SE" sz="2800" b="1" dirty="0" smtClean="0"/>
              <a:t>Prickarna hyfsat mjuka men svåra att ta med mjuk borste eller högtryckstvätt</a:t>
            </a:r>
          </a:p>
          <a:p>
            <a:endParaRPr lang="sv-SE" sz="2800" b="1" dirty="0" smtClean="0"/>
          </a:p>
          <a:p>
            <a:r>
              <a:rPr lang="sv-SE" sz="2800" b="1" dirty="0" smtClean="0"/>
              <a:t>Möjligen borde man ha provat med koncentrerat </a:t>
            </a:r>
            <a:r>
              <a:rPr lang="sv-SE" sz="2800" b="1" dirty="0" err="1" smtClean="0"/>
              <a:t>båttvättsmedel</a:t>
            </a:r>
            <a:endParaRPr lang="sv-SE" sz="2800" b="1" dirty="0"/>
          </a:p>
        </p:txBody>
      </p:sp>
    </p:spTree>
    <p:extLst>
      <p:ext uri="{BB962C8B-B14F-4D97-AF65-F5344CB8AC3E}">
        <p14:creationId xmlns:p14="http://schemas.microsoft.com/office/powerpoint/2010/main" val="27471606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Sten\Documents\ESS Blästring 2018\Erfarenhetsåterföring\DSC_024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p:cNvSpPr txBox="1"/>
          <p:nvPr/>
        </p:nvSpPr>
        <p:spPr>
          <a:xfrm>
            <a:off x="2483768" y="548680"/>
            <a:ext cx="6192688" cy="2246769"/>
          </a:xfrm>
          <a:prstGeom prst="rect">
            <a:avLst/>
          </a:prstGeom>
          <a:noFill/>
        </p:spPr>
        <p:txBody>
          <a:bodyPr wrap="square" rtlCol="0">
            <a:spAutoFit/>
          </a:bodyPr>
          <a:lstStyle/>
          <a:p>
            <a:pPr marL="457200" indent="-457200">
              <a:buFont typeface="Arial" panose="020B0604020202020204" pitchFamily="34" charset="0"/>
              <a:buChar char="•"/>
            </a:pPr>
            <a:r>
              <a:rPr lang="sv-SE" sz="2800" b="1" dirty="0" smtClean="0"/>
              <a:t>Tvättade av skrovet en gång till med stor ”</a:t>
            </a:r>
            <a:r>
              <a:rPr lang="sv-SE" sz="2800" b="1" dirty="0" err="1" smtClean="0"/>
              <a:t>scotchbrite</a:t>
            </a:r>
            <a:r>
              <a:rPr lang="sv-SE" sz="2800" b="1" dirty="0" smtClean="0"/>
              <a:t>”-svamp tog en timme eller två </a:t>
            </a:r>
          </a:p>
          <a:p>
            <a:pPr marL="457200" indent="-457200">
              <a:buFont typeface="Arial" panose="020B0604020202020204" pitchFamily="34" charset="0"/>
              <a:buChar char="•"/>
            </a:pPr>
            <a:r>
              <a:rPr lang="sv-SE" sz="2800" b="1" dirty="0" smtClean="0"/>
              <a:t>Sköljde med vatten</a:t>
            </a:r>
          </a:p>
          <a:p>
            <a:pPr marL="457200" indent="-457200">
              <a:buFont typeface="Arial" panose="020B0604020202020204" pitchFamily="34" charset="0"/>
              <a:buChar char="•"/>
            </a:pPr>
            <a:r>
              <a:rPr lang="sv-SE" sz="2800" b="1" dirty="0" smtClean="0"/>
              <a:t>Nu såg det riktigt bra ut</a:t>
            </a:r>
            <a:endParaRPr lang="sv-SE" sz="2800" b="1" dirty="0"/>
          </a:p>
        </p:txBody>
      </p:sp>
    </p:spTree>
    <p:extLst>
      <p:ext uri="{BB962C8B-B14F-4D97-AF65-F5344CB8AC3E}">
        <p14:creationId xmlns:p14="http://schemas.microsoft.com/office/powerpoint/2010/main" val="27448424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Sten\Documents\ESS Blästring 2018\Erfarenhetsåterföring\DSC_024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p:cNvSpPr txBox="1"/>
          <p:nvPr/>
        </p:nvSpPr>
        <p:spPr>
          <a:xfrm>
            <a:off x="683568" y="1124744"/>
            <a:ext cx="4464496" cy="954107"/>
          </a:xfrm>
          <a:prstGeom prst="rect">
            <a:avLst/>
          </a:prstGeom>
          <a:noFill/>
        </p:spPr>
        <p:txBody>
          <a:bodyPr wrap="square" rtlCol="0">
            <a:spAutoFit/>
          </a:bodyPr>
          <a:lstStyle/>
          <a:p>
            <a:r>
              <a:rPr lang="sv-SE" sz="2800" b="1" dirty="0" smtClean="0"/>
              <a:t>Hösten 2019</a:t>
            </a:r>
          </a:p>
          <a:p>
            <a:r>
              <a:rPr lang="sv-SE" sz="2800" b="1" dirty="0" err="1" smtClean="0"/>
              <a:t>Orginalskick</a:t>
            </a:r>
            <a:r>
              <a:rPr lang="sv-SE" sz="2800" b="1" dirty="0" smtClean="0"/>
              <a:t>?</a:t>
            </a:r>
            <a:endParaRPr lang="sv-SE" sz="2800" b="1" dirty="0"/>
          </a:p>
        </p:txBody>
      </p:sp>
    </p:spTree>
    <p:extLst>
      <p:ext uri="{BB962C8B-B14F-4D97-AF65-F5344CB8AC3E}">
        <p14:creationId xmlns:p14="http://schemas.microsoft.com/office/powerpoint/2010/main" val="19743984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ruta 2"/>
          <p:cNvSpPr txBox="1"/>
          <p:nvPr/>
        </p:nvSpPr>
        <p:spPr>
          <a:xfrm>
            <a:off x="971600" y="1052736"/>
            <a:ext cx="4176464" cy="1815882"/>
          </a:xfrm>
          <a:prstGeom prst="rect">
            <a:avLst/>
          </a:prstGeom>
          <a:noFill/>
        </p:spPr>
        <p:txBody>
          <a:bodyPr wrap="square" rtlCol="0">
            <a:spAutoFit/>
          </a:bodyPr>
          <a:lstStyle/>
          <a:p>
            <a:r>
              <a:rPr lang="sv-SE" sz="2800" dirty="0" smtClean="0">
                <a:solidFill>
                  <a:schemeClr val="bg1"/>
                </a:solidFill>
              </a:rPr>
              <a:t>Tankarna började här 2014</a:t>
            </a:r>
          </a:p>
          <a:p>
            <a:endParaRPr lang="sv-SE" sz="2800" dirty="0">
              <a:solidFill>
                <a:schemeClr val="bg1"/>
              </a:solidFill>
            </a:endParaRPr>
          </a:p>
          <a:p>
            <a:r>
              <a:rPr lang="sv-SE" sz="2800" dirty="0" smtClean="0">
                <a:solidFill>
                  <a:schemeClr val="bg1"/>
                </a:solidFill>
              </a:rPr>
              <a:t>Blödande bottenfärg i många lager</a:t>
            </a:r>
          </a:p>
        </p:txBody>
      </p:sp>
    </p:spTree>
    <p:extLst>
      <p:ext uri="{BB962C8B-B14F-4D97-AF65-F5344CB8AC3E}">
        <p14:creationId xmlns:p14="http://schemas.microsoft.com/office/powerpoint/2010/main" val="39645439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ten\Pictures\2019-11-27 Vinter 2019-20\DSC_036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91333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Sten\Documents\ESS Blästring 2018\Erfarenhetsåterföring\DSC_00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12802"/>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p:cNvSpPr txBox="1"/>
          <p:nvPr/>
        </p:nvSpPr>
        <p:spPr>
          <a:xfrm>
            <a:off x="395536" y="333699"/>
            <a:ext cx="7992888" cy="954107"/>
          </a:xfrm>
          <a:prstGeom prst="rect">
            <a:avLst/>
          </a:prstGeom>
          <a:noFill/>
        </p:spPr>
        <p:txBody>
          <a:bodyPr wrap="square" rtlCol="0">
            <a:spAutoFit/>
          </a:bodyPr>
          <a:lstStyle/>
          <a:p>
            <a:r>
              <a:rPr lang="sv-SE" sz="2800" b="1" dirty="0" smtClean="0"/>
              <a:t>Kan man göra något för att få lite mindre påväxt och tvättbehov våren 2020?</a:t>
            </a:r>
            <a:endParaRPr lang="sv-SE" sz="2800" b="1" dirty="0"/>
          </a:p>
        </p:txBody>
      </p:sp>
    </p:spTree>
    <p:extLst>
      <p:ext uri="{BB962C8B-B14F-4D97-AF65-F5344CB8AC3E}">
        <p14:creationId xmlns:p14="http://schemas.microsoft.com/office/powerpoint/2010/main" val="16445241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323527" y="620688"/>
            <a:ext cx="8496945" cy="5355312"/>
          </a:xfrm>
          <a:prstGeom prst="rect">
            <a:avLst/>
          </a:prstGeom>
        </p:spPr>
        <p:txBody>
          <a:bodyPr wrap="square">
            <a:spAutoFit/>
          </a:bodyPr>
          <a:lstStyle/>
          <a:p>
            <a:r>
              <a:rPr lang="sv-SE" b="1" dirty="0"/>
              <a:t>E</a:t>
            </a:r>
            <a:r>
              <a:rPr lang="sv-SE" b="1" dirty="0" smtClean="0">
                <a:effectLst/>
              </a:rPr>
              <a:t>rfarenheter från Lars Hoppe (mail)</a:t>
            </a:r>
          </a:p>
          <a:p>
            <a:r>
              <a:rPr lang="sv-SE" b="1" dirty="0" smtClean="0">
                <a:effectLst/>
              </a:rPr>
              <a:t/>
            </a:r>
            <a:br>
              <a:rPr lang="sv-SE" b="1" dirty="0" smtClean="0">
                <a:effectLst/>
              </a:rPr>
            </a:br>
            <a:r>
              <a:rPr lang="sv-SE" b="1" dirty="0" smtClean="0">
                <a:effectLst/>
              </a:rPr>
              <a:t>Jag hade min båt knappast i sjön och körde hela 8 timmar i år. Så min erfarenhet är inte så givande ....men det jag kan nämna är att båten går lika fort som innan och inte fortare fast färgen är mycket slätare. Konstigt-det blev 38 kn. </a:t>
            </a:r>
          </a:p>
          <a:p>
            <a:r>
              <a:rPr lang="sv-SE" b="1" dirty="0" smtClean="0">
                <a:effectLst/>
              </a:rPr>
              <a:t/>
            </a:r>
            <a:br>
              <a:rPr lang="sv-SE" b="1" dirty="0" smtClean="0">
                <a:effectLst/>
              </a:rPr>
            </a:br>
            <a:r>
              <a:rPr lang="sv-SE" b="1" dirty="0" smtClean="0">
                <a:effectLst/>
              </a:rPr>
              <a:t>Tillväxt vart det hos mig med men gick skapligt att tvätta bort. </a:t>
            </a:r>
            <a:br>
              <a:rPr lang="sv-SE" b="1" dirty="0" smtClean="0">
                <a:effectLst/>
              </a:rPr>
            </a:br>
            <a:r>
              <a:rPr lang="sv-SE" b="1" dirty="0" smtClean="0">
                <a:effectLst/>
              </a:rPr>
              <a:t>Jag använde internationell färg som jag köpte hos Ackes (2 komponents) och körde 5 strykningar. Sen på det Internationells 2 komponents slutfärg. Resultatet blev bra och så långt är jag nöjd. </a:t>
            </a:r>
          </a:p>
          <a:p>
            <a:r>
              <a:rPr lang="sv-SE" b="1" dirty="0" smtClean="0">
                <a:effectLst/>
              </a:rPr>
              <a:t>Dock </a:t>
            </a:r>
            <a:r>
              <a:rPr lang="sv-SE" b="1" dirty="0" err="1" smtClean="0">
                <a:effectLst/>
              </a:rPr>
              <a:t>kändejag</a:t>
            </a:r>
            <a:r>
              <a:rPr lang="sv-SE" b="1" dirty="0" smtClean="0">
                <a:effectLst/>
              </a:rPr>
              <a:t> att det var en hel del jobb och kostnader och frågan dök ett antal ggr upp...- varför gör jag det egentligen ....? </a:t>
            </a:r>
            <a:br>
              <a:rPr lang="sv-SE" b="1" dirty="0" smtClean="0">
                <a:effectLst/>
              </a:rPr>
            </a:br>
            <a:r>
              <a:rPr lang="sv-SE" b="1" dirty="0" smtClean="0">
                <a:effectLst/>
              </a:rPr>
              <a:t>Men jag trösta mig med miljöaspekten och att det hela är mera underhållsfritt. </a:t>
            </a:r>
          </a:p>
          <a:p>
            <a:r>
              <a:rPr lang="sv-SE" b="1" dirty="0" smtClean="0">
                <a:effectLst/>
              </a:rPr>
              <a:t/>
            </a:r>
            <a:br>
              <a:rPr lang="sv-SE" b="1" dirty="0" smtClean="0">
                <a:effectLst/>
              </a:rPr>
            </a:br>
            <a:r>
              <a:rPr lang="sv-SE" b="1" dirty="0" smtClean="0">
                <a:effectLst/>
              </a:rPr>
              <a:t>I diskussioner tycker jag ska just miljöaspekten vägas in mycket-det är för mig den största anledningen och värt varenda krona som jag investerade. </a:t>
            </a:r>
            <a:br>
              <a:rPr lang="sv-SE" b="1" dirty="0" smtClean="0">
                <a:effectLst/>
              </a:rPr>
            </a:br>
            <a:r>
              <a:rPr lang="sv-SE" b="1" dirty="0" smtClean="0">
                <a:effectLst/>
              </a:rPr>
              <a:t>Med vänlig hälsning, </a:t>
            </a:r>
            <a:br>
              <a:rPr lang="sv-SE" b="1" dirty="0" smtClean="0">
                <a:effectLst/>
              </a:rPr>
            </a:br>
            <a:r>
              <a:rPr lang="sv-SE" b="1" dirty="0" smtClean="0">
                <a:effectLst/>
              </a:rPr>
              <a:t>Lars Hoppe </a:t>
            </a:r>
            <a:br>
              <a:rPr lang="sv-SE" b="1" dirty="0" smtClean="0">
                <a:effectLst/>
              </a:rPr>
            </a:br>
            <a:r>
              <a:rPr lang="sv-SE" b="1" dirty="0" err="1" smtClean="0">
                <a:effectLst/>
              </a:rPr>
              <a:t>Örnvik</a:t>
            </a:r>
            <a:r>
              <a:rPr lang="sv-SE" b="1" dirty="0" smtClean="0">
                <a:effectLst/>
              </a:rPr>
              <a:t> 630 Motorbåt (6,3 x 2,45 m) med utombordare.</a:t>
            </a:r>
            <a:endParaRPr lang="sv-SE" b="1" dirty="0"/>
          </a:p>
        </p:txBody>
      </p:sp>
    </p:spTree>
    <p:extLst>
      <p:ext uri="{BB962C8B-B14F-4D97-AF65-F5344CB8AC3E}">
        <p14:creationId xmlns:p14="http://schemas.microsoft.com/office/powerpoint/2010/main" val="15017322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223346" y="847737"/>
            <a:ext cx="6756785" cy="5067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ruta 2"/>
          <p:cNvSpPr txBox="1"/>
          <p:nvPr/>
        </p:nvSpPr>
        <p:spPr>
          <a:xfrm>
            <a:off x="971600" y="5445224"/>
            <a:ext cx="4752528" cy="523220"/>
          </a:xfrm>
          <a:prstGeom prst="rect">
            <a:avLst/>
          </a:prstGeom>
          <a:noFill/>
        </p:spPr>
        <p:txBody>
          <a:bodyPr wrap="square" rtlCol="0">
            <a:spAutoFit/>
          </a:bodyPr>
          <a:lstStyle/>
          <a:p>
            <a:r>
              <a:rPr lang="sv-SE" sz="2800" dirty="0" smtClean="0"/>
              <a:t>Anders Fällman</a:t>
            </a:r>
            <a:endParaRPr lang="sv-SE" sz="3200" dirty="0"/>
          </a:p>
        </p:txBody>
      </p:sp>
    </p:spTree>
    <p:extLst>
      <p:ext uri="{BB962C8B-B14F-4D97-AF65-F5344CB8AC3E}">
        <p14:creationId xmlns:p14="http://schemas.microsoft.com/office/powerpoint/2010/main" val="33873998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315416"/>
            <a:ext cx="9697078" cy="7272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46215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26" y="-24138"/>
            <a:ext cx="9176184" cy="688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93361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382"/>
            <a:ext cx="9156509" cy="6867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4962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177" y="18864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ruta 1"/>
          <p:cNvSpPr txBox="1"/>
          <p:nvPr/>
        </p:nvSpPr>
        <p:spPr>
          <a:xfrm>
            <a:off x="2843808" y="4509120"/>
            <a:ext cx="6052990" cy="1384995"/>
          </a:xfrm>
          <a:prstGeom prst="rect">
            <a:avLst/>
          </a:prstGeom>
          <a:noFill/>
        </p:spPr>
        <p:txBody>
          <a:bodyPr wrap="square" rtlCol="0">
            <a:spAutoFit/>
          </a:bodyPr>
          <a:lstStyle/>
          <a:p>
            <a:r>
              <a:rPr lang="sv-SE" sz="2800" b="1" dirty="0" smtClean="0">
                <a:solidFill>
                  <a:srgbClr val="FFC000"/>
                </a:solidFill>
              </a:rPr>
              <a:t>Anders hade mycket påväxt tog upp och tvättade en gång under hösten hos Gullbergs i Västerås</a:t>
            </a:r>
            <a:endParaRPr lang="sv-SE" sz="2800" b="1" dirty="0">
              <a:solidFill>
                <a:srgbClr val="FFC000"/>
              </a:solidFill>
            </a:endParaRPr>
          </a:p>
        </p:txBody>
      </p:sp>
    </p:spTree>
    <p:extLst>
      <p:ext uri="{BB962C8B-B14F-4D97-AF65-F5344CB8AC3E}">
        <p14:creationId xmlns:p14="http://schemas.microsoft.com/office/powerpoint/2010/main" val="11166995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773"/>
            <a:ext cx="9117823" cy="6838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41616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88640"/>
            <a:ext cx="9221888" cy="6916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42030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0500" y="0"/>
            <a:ext cx="5143500" cy="6858000"/>
          </a:xfrm>
          <a:prstGeom prst="rect">
            <a:avLst/>
          </a:prstGeom>
        </p:spPr>
      </p:pic>
      <p:sp>
        <p:nvSpPr>
          <p:cNvPr id="3" name="textruta 2"/>
          <p:cNvSpPr txBox="1"/>
          <p:nvPr/>
        </p:nvSpPr>
        <p:spPr>
          <a:xfrm>
            <a:off x="611560" y="476672"/>
            <a:ext cx="2880320" cy="6124754"/>
          </a:xfrm>
          <a:prstGeom prst="rect">
            <a:avLst/>
          </a:prstGeom>
          <a:noFill/>
        </p:spPr>
        <p:txBody>
          <a:bodyPr wrap="square" rtlCol="0">
            <a:spAutoFit/>
          </a:bodyPr>
          <a:lstStyle/>
          <a:p>
            <a:r>
              <a:rPr lang="sv-SE" sz="2800" dirty="0" smtClean="0"/>
              <a:t>Provade att skrapa bort färg.</a:t>
            </a:r>
          </a:p>
          <a:p>
            <a:endParaRPr lang="sv-SE" sz="2800" dirty="0" smtClean="0"/>
          </a:p>
          <a:p>
            <a:r>
              <a:rPr lang="sv-SE" sz="2800" dirty="0" smtClean="0"/>
              <a:t>Gick hyfsat lätt, men det var alltid ett lager till….</a:t>
            </a:r>
          </a:p>
          <a:p>
            <a:endParaRPr lang="sv-SE" sz="2800" dirty="0"/>
          </a:p>
          <a:p>
            <a:r>
              <a:rPr lang="sv-SE" sz="2800" dirty="0" smtClean="0"/>
              <a:t>Skrovet svårare att skrapa.</a:t>
            </a:r>
          </a:p>
          <a:p>
            <a:endParaRPr lang="sv-SE" sz="2800" dirty="0"/>
          </a:p>
          <a:p>
            <a:r>
              <a:rPr lang="sv-SE" sz="2800" dirty="0" smtClean="0"/>
              <a:t>Blev väldigt lätt repor ner i gelcoaten.</a:t>
            </a:r>
          </a:p>
          <a:p>
            <a:endParaRPr lang="sv-SE" sz="2800" dirty="0"/>
          </a:p>
        </p:txBody>
      </p:sp>
    </p:spTree>
    <p:extLst>
      <p:ext uri="{BB962C8B-B14F-4D97-AF65-F5344CB8AC3E}">
        <p14:creationId xmlns:p14="http://schemas.microsoft.com/office/powerpoint/2010/main" val="12920010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ten\Documents\ESS Blästring 2018\Erfarenhetsåterföring\Ingvar Olsforser\20190604_1801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0"/>
            <a:ext cx="514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Sten\Documents\ESS Blästring 2018\Erfarenhetsåterföring\Ingvar Olsforser\20191124_1114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44624"/>
            <a:ext cx="33337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p:cNvSpPr txBox="1"/>
          <p:nvPr/>
        </p:nvSpPr>
        <p:spPr>
          <a:xfrm>
            <a:off x="1115616" y="2204864"/>
            <a:ext cx="3600400" cy="830997"/>
          </a:xfrm>
          <a:prstGeom prst="rect">
            <a:avLst/>
          </a:prstGeom>
          <a:noFill/>
        </p:spPr>
        <p:txBody>
          <a:bodyPr wrap="square" rtlCol="0">
            <a:spAutoFit/>
          </a:bodyPr>
          <a:lstStyle/>
          <a:p>
            <a:r>
              <a:rPr lang="sv-SE" sz="2400" b="1" dirty="0" smtClean="0">
                <a:solidFill>
                  <a:srgbClr val="C00000"/>
                </a:solidFill>
              </a:rPr>
              <a:t>Ingvar </a:t>
            </a:r>
            <a:r>
              <a:rPr lang="sv-SE" sz="2400" b="1" dirty="0" err="1" smtClean="0">
                <a:solidFill>
                  <a:srgbClr val="C00000"/>
                </a:solidFill>
              </a:rPr>
              <a:t>Olforser</a:t>
            </a:r>
            <a:endParaRPr lang="sv-SE" sz="2400" b="1" dirty="0" smtClean="0">
              <a:solidFill>
                <a:srgbClr val="C00000"/>
              </a:solidFill>
            </a:endParaRPr>
          </a:p>
          <a:p>
            <a:endParaRPr lang="sv-SE" sz="2400" b="1" dirty="0">
              <a:solidFill>
                <a:srgbClr val="C00000"/>
              </a:solidFill>
            </a:endParaRPr>
          </a:p>
        </p:txBody>
      </p:sp>
      <p:sp>
        <p:nvSpPr>
          <p:cNvPr id="3" name="textruta 2"/>
          <p:cNvSpPr txBox="1"/>
          <p:nvPr/>
        </p:nvSpPr>
        <p:spPr>
          <a:xfrm>
            <a:off x="6228184" y="4509120"/>
            <a:ext cx="2664296" cy="954107"/>
          </a:xfrm>
          <a:prstGeom prst="rect">
            <a:avLst/>
          </a:prstGeom>
          <a:noFill/>
        </p:spPr>
        <p:txBody>
          <a:bodyPr wrap="square" rtlCol="0">
            <a:spAutoFit/>
          </a:bodyPr>
          <a:lstStyle/>
          <a:p>
            <a:r>
              <a:rPr lang="sv-SE" sz="2800" b="1" dirty="0" smtClean="0">
                <a:solidFill>
                  <a:srgbClr val="FFC000"/>
                </a:solidFill>
              </a:rPr>
              <a:t>Problem med påväxt</a:t>
            </a:r>
            <a:endParaRPr lang="sv-SE" sz="2800" b="1" dirty="0">
              <a:solidFill>
                <a:srgbClr val="FFC000"/>
              </a:solidFill>
            </a:endParaRPr>
          </a:p>
        </p:txBody>
      </p:sp>
    </p:spTree>
    <p:extLst>
      <p:ext uri="{BB962C8B-B14F-4D97-AF65-F5344CB8AC3E}">
        <p14:creationId xmlns:p14="http://schemas.microsoft.com/office/powerpoint/2010/main" val="38663812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9872" y="11997"/>
            <a:ext cx="5143500" cy="6858000"/>
          </a:xfrm>
          <a:prstGeom prst="rect">
            <a:avLst/>
          </a:prstGeom>
        </p:spPr>
      </p:pic>
      <p:sp>
        <p:nvSpPr>
          <p:cNvPr id="3" name="textruta 2"/>
          <p:cNvSpPr txBox="1"/>
          <p:nvPr/>
        </p:nvSpPr>
        <p:spPr>
          <a:xfrm>
            <a:off x="179512" y="836712"/>
            <a:ext cx="3024336" cy="461665"/>
          </a:xfrm>
          <a:prstGeom prst="rect">
            <a:avLst/>
          </a:prstGeom>
          <a:noFill/>
        </p:spPr>
        <p:txBody>
          <a:bodyPr wrap="square" rtlCol="0">
            <a:spAutoFit/>
          </a:bodyPr>
          <a:lstStyle/>
          <a:p>
            <a:r>
              <a:rPr lang="sv-SE" sz="2400" b="1" dirty="0" smtClean="0"/>
              <a:t>Peter </a:t>
            </a:r>
            <a:r>
              <a:rPr lang="sv-SE" sz="2400" b="1" dirty="0" err="1" smtClean="0"/>
              <a:t>Brickner</a:t>
            </a:r>
            <a:endParaRPr lang="sv-SE" sz="2400" b="1" dirty="0"/>
          </a:p>
        </p:txBody>
      </p:sp>
    </p:spTree>
    <p:extLst>
      <p:ext uri="{BB962C8B-B14F-4D97-AF65-F5344CB8AC3E}">
        <p14:creationId xmlns:p14="http://schemas.microsoft.com/office/powerpoint/2010/main" val="27276548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220610322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18656349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3728" y="24739"/>
            <a:ext cx="5143500" cy="6858000"/>
          </a:xfrm>
          <a:prstGeom prst="rect">
            <a:avLst/>
          </a:prstGeom>
        </p:spPr>
      </p:pic>
      <p:sp>
        <p:nvSpPr>
          <p:cNvPr id="3" name="textruta 2"/>
          <p:cNvSpPr txBox="1"/>
          <p:nvPr/>
        </p:nvSpPr>
        <p:spPr>
          <a:xfrm>
            <a:off x="-1404664" y="1484784"/>
            <a:ext cx="184731" cy="369332"/>
          </a:xfrm>
          <a:prstGeom prst="rect">
            <a:avLst/>
          </a:prstGeom>
          <a:noFill/>
        </p:spPr>
        <p:txBody>
          <a:bodyPr wrap="none" rtlCol="0">
            <a:spAutoFit/>
          </a:bodyPr>
          <a:lstStyle/>
          <a:p>
            <a:endParaRPr lang="sv-SE" dirty="0"/>
          </a:p>
        </p:txBody>
      </p:sp>
    </p:spTree>
    <p:extLst>
      <p:ext uri="{BB962C8B-B14F-4D97-AF65-F5344CB8AC3E}">
        <p14:creationId xmlns:p14="http://schemas.microsoft.com/office/powerpoint/2010/main" val="1923977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818069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737659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669167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0" y="1714500"/>
            <a:ext cx="9144000" cy="5143500"/>
          </a:xfrm>
          <a:prstGeom prst="rect">
            <a:avLst/>
          </a:prstGeom>
        </p:spPr>
      </p:pic>
      <p:sp>
        <p:nvSpPr>
          <p:cNvPr id="3" name="textruta 2"/>
          <p:cNvSpPr txBox="1"/>
          <p:nvPr/>
        </p:nvSpPr>
        <p:spPr>
          <a:xfrm>
            <a:off x="0" y="0"/>
            <a:ext cx="9144000" cy="2308324"/>
          </a:xfrm>
          <a:prstGeom prst="rect">
            <a:avLst/>
          </a:prstGeom>
          <a:noFill/>
        </p:spPr>
        <p:txBody>
          <a:bodyPr wrap="square" rtlCol="0">
            <a:spAutoFit/>
          </a:bodyPr>
          <a:lstStyle/>
          <a:p>
            <a:pPr fontAlgn="b"/>
            <a:r>
              <a:rPr lang="sv-SE" b="1" dirty="0" smtClean="0"/>
              <a:t>Hej</a:t>
            </a:r>
            <a:endParaRPr lang="sv-SE" b="1" dirty="0"/>
          </a:p>
          <a:p>
            <a:pPr fontAlgn="b"/>
            <a:r>
              <a:rPr lang="sv-SE" b="1" dirty="0"/>
              <a:t>Jag tyvärr inte möjlighet att vara med den 6/12.</a:t>
            </a:r>
          </a:p>
          <a:p>
            <a:pPr fontAlgn="b"/>
            <a:r>
              <a:rPr lang="sv-SE" b="1" dirty="0"/>
              <a:t>De bilder som jag har är från själva blästringen. </a:t>
            </a:r>
          </a:p>
          <a:p>
            <a:pPr fontAlgn="b"/>
            <a:r>
              <a:rPr lang="sv-SE" b="1" dirty="0"/>
              <a:t>En erfarenhet är att vi nog borde ha slipat lätt mellan varje epoxilager för att få en ännu jämnare yta. Det ser ut som </a:t>
            </a:r>
            <a:r>
              <a:rPr lang="sv-SE" b="1" dirty="0" err="1"/>
              <a:t>påväxningen</a:t>
            </a:r>
            <a:r>
              <a:rPr lang="sv-SE" b="1" dirty="0"/>
              <a:t> fäster i de små ojämnheter som finns.  Inför sommaren planerar vi att slipa slätt och lägga på ett lager till</a:t>
            </a:r>
            <a:r>
              <a:rPr lang="sv-SE" b="1" dirty="0" smtClean="0"/>
              <a:t>.</a:t>
            </a:r>
            <a:endParaRPr lang="sv-SE" b="1" dirty="0"/>
          </a:p>
          <a:p>
            <a:pPr fontAlgn="b"/>
            <a:r>
              <a:rPr lang="sv-SE" b="1" dirty="0"/>
              <a:t>Mvh Fredrik Bergh</a:t>
            </a:r>
            <a:r>
              <a:rPr lang="sv-SE" dirty="0"/>
              <a:t> </a:t>
            </a:r>
          </a:p>
          <a:p>
            <a:endParaRPr lang="sv-SE" dirty="0"/>
          </a:p>
        </p:txBody>
      </p:sp>
    </p:spTree>
    <p:extLst>
      <p:ext uri="{BB962C8B-B14F-4D97-AF65-F5344CB8AC3E}">
        <p14:creationId xmlns:p14="http://schemas.microsoft.com/office/powerpoint/2010/main" val="208411683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ten\Pictures\2015-10-05 Gysinge Hamnen\P101038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12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p:cNvSpPr txBox="1"/>
          <p:nvPr/>
        </p:nvSpPr>
        <p:spPr>
          <a:xfrm>
            <a:off x="305933" y="908720"/>
            <a:ext cx="9073008" cy="4585871"/>
          </a:xfrm>
          <a:prstGeom prst="rect">
            <a:avLst/>
          </a:prstGeom>
          <a:noFill/>
        </p:spPr>
        <p:txBody>
          <a:bodyPr wrap="square" rtlCol="0">
            <a:spAutoFit/>
          </a:bodyPr>
          <a:lstStyle/>
          <a:p>
            <a:r>
              <a:rPr lang="sv-SE" sz="3200" b="1" dirty="0" smtClean="0">
                <a:solidFill>
                  <a:srgbClr val="C00000"/>
                </a:solidFill>
              </a:rPr>
              <a:t>Vem bestämmer hur båtar får bottenmålas?</a:t>
            </a:r>
          </a:p>
          <a:p>
            <a:endParaRPr lang="sv-SE" sz="3200" b="1" dirty="0" smtClean="0">
              <a:solidFill>
                <a:srgbClr val="C00000"/>
              </a:solidFill>
            </a:endParaRPr>
          </a:p>
          <a:p>
            <a:endParaRPr lang="sv-SE" sz="3200" b="1" dirty="0">
              <a:solidFill>
                <a:srgbClr val="C00000"/>
              </a:solidFill>
            </a:endParaRPr>
          </a:p>
          <a:p>
            <a:pPr marL="457200" indent="-457200">
              <a:buFont typeface="Arial" panose="020B0604020202020204" pitchFamily="34" charset="0"/>
              <a:buChar char="•"/>
            </a:pPr>
            <a:r>
              <a:rPr lang="sv-SE" sz="2800" b="1" dirty="0" smtClean="0">
                <a:solidFill>
                  <a:srgbClr val="C00000"/>
                </a:solidFill>
              </a:rPr>
              <a:t>De enskilda kommunerna har ansvar för de lokala bestämmelserna</a:t>
            </a:r>
            <a:endParaRPr lang="sv-SE" sz="2800" b="1" dirty="0">
              <a:solidFill>
                <a:srgbClr val="C00000"/>
              </a:solidFill>
            </a:endParaRPr>
          </a:p>
          <a:p>
            <a:pPr marL="457200" indent="-457200">
              <a:buFont typeface="Arial" panose="020B0604020202020204" pitchFamily="34" charset="0"/>
              <a:buChar char="•"/>
            </a:pPr>
            <a:r>
              <a:rPr lang="sv-SE" sz="2800" b="1" dirty="0" smtClean="0">
                <a:solidFill>
                  <a:srgbClr val="C00000"/>
                </a:solidFill>
              </a:rPr>
              <a:t>Transportstyrelsen har ett överordnat ansvar</a:t>
            </a:r>
            <a:endParaRPr lang="sv-SE" sz="2800" b="1" dirty="0">
              <a:solidFill>
                <a:srgbClr val="C00000"/>
              </a:solidFill>
            </a:endParaRPr>
          </a:p>
          <a:p>
            <a:pPr marL="457200" indent="-457200">
              <a:buFont typeface="Arial" panose="020B0604020202020204" pitchFamily="34" charset="0"/>
              <a:buChar char="•"/>
            </a:pPr>
            <a:r>
              <a:rPr lang="sv-SE" sz="2800" b="1" dirty="0" smtClean="0">
                <a:solidFill>
                  <a:srgbClr val="C00000"/>
                </a:solidFill>
              </a:rPr>
              <a:t>Hav och vattenmyndigheten likaså</a:t>
            </a:r>
            <a:endParaRPr lang="sv-SE" sz="2800" b="1" dirty="0">
              <a:solidFill>
                <a:srgbClr val="C00000"/>
              </a:solidFill>
            </a:endParaRPr>
          </a:p>
          <a:p>
            <a:pPr marL="457200" indent="-457200">
              <a:buFont typeface="Arial" panose="020B0604020202020204" pitchFamily="34" charset="0"/>
              <a:buChar char="•"/>
            </a:pPr>
            <a:r>
              <a:rPr lang="sv-SE" sz="2800" b="1" dirty="0" smtClean="0">
                <a:solidFill>
                  <a:srgbClr val="C00000"/>
                </a:solidFill>
              </a:rPr>
              <a:t>Kemikalieinspektionen har ansvar för att testa färgers farlighet</a:t>
            </a:r>
            <a:endParaRPr lang="sv-SE" sz="2800" dirty="0">
              <a:solidFill>
                <a:srgbClr val="C00000"/>
              </a:solidFill>
            </a:endParaRPr>
          </a:p>
          <a:p>
            <a:pPr marL="457200" indent="-457200">
              <a:buFont typeface="Arial" panose="020B0604020202020204" pitchFamily="34" charset="0"/>
              <a:buChar char="•"/>
            </a:pPr>
            <a:r>
              <a:rPr lang="sv-SE" sz="2800" b="1" dirty="0" smtClean="0">
                <a:solidFill>
                  <a:srgbClr val="C00000"/>
                </a:solidFill>
              </a:rPr>
              <a:t>Miljöbalken och EU regler är grunden</a:t>
            </a:r>
            <a:endParaRPr lang="sv-SE" sz="2800" b="1" dirty="0">
              <a:solidFill>
                <a:srgbClr val="C00000"/>
              </a:solidFill>
            </a:endParaRPr>
          </a:p>
        </p:txBody>
      </p:sp>
    </p:spTree>
    <p:extLst>
      <p:ext uri="{BB962C8B-B14F-4D97-AF65-F5344CB8AC3E}">
        <p14:creationId xmlns:p14="http://schemas.microsoft.com/office/powerpoint/2010/main" val="11668433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ten\Pictures\2018-12-06 Sommar höst skridsko\DSC_06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4" y="3678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p:cNvSpPr txBox="1"/>
          <p:nvPr/>
        </p:nvSpPr>
        <p:spPr>
          <a:xfrm>
            <a:off x="2411760" y="260648"/>
            <a:ext cx="6408712" cy="3539430"/>
          </a:xfrm>
          <a:prstGeom prst="rect">
            <a:avLst/>
          </a:prstGeom>
          <a:noFill/>
        </p:spPr>
        <p:txBody>
          <a:bodyPr wrap="square" rtlCol="0">
            <a:spAutoFit/>
          </a:bodyPr>
          <a:lstStyle/>
          <a:p>
            <a:r>
              <a:rPr lang="sv-SE" sz="2800" b="1" dirty="0" smtClean="0">
                <a:solidFill>
                  <a:schemeClr val="bg1"/>
                </a:solidFill>
              </a:rPr>
              <a:t>Fram till 2017</a:t>
            </a:r>
          </a:p>
          <a:p>
            <a:pPr marL="457200" indent="-457200">
              <a:buFontTx/>
              <a:buChar char="-"/>
            </a:pPr>
            <a:r>
              <a:rPr lang="sv-SE" sz="2800" b="1" dirty="0" smtClean="0">
                <a:solidFill>
                  <a:schemeClr val="bg1"/>
                </a:solidFill>
              </a:rPr>
              <a:t>Funderingar</a:t>
            </a:r>
          </a:p>
          <a:p>
            <a:pPr marL="457200" indent="-457200">
              <a:buFontTx/>
              <a:buChar char="-"/>
            </a:pPr>
            <a:r>
              <a:rPr lang="sv-SE" sz="2800" b="1" dirty="0" smtClean="0">
                <a:solidFill>
                  <a:schemeClr val="bg1"/>
                </a:solidFill>
              </a:rPr>
              <a:t>Kontakter med andra klubbar</a:t>
            </a:r>
          </a:p>
          <a:p>
            <a:pPr marL="457200" indent="-457200">
              <a:buFontTx/>
              <a:buChar char="-"/>
            </a:pPr>
            <a:r>
              <a:rPr lang="sv-SE" sz="2800" b="1" dirty="0" smtClean="0">
                <a:solidFill>
                  <a:schemeClr val="bg1"/>
                </a:solidFill>
              </a:rPr>
              <a:t>Kontakter med ESS medlemmar</a:t>
            </a:r>
          </a:p>
          <a:p>
            <a:pPr marL="457200" indent="-457200">
              <a:buFontTx/>
              <a:buChar char="-"/>
            </a:pPr>
            <a:r>
              <a:rPr lang="sv-SE" sz="2800" b="1" dirty="0" smtClean="0">
                <a:solidFill>
                  <a:schemeClr val="bg1"/>
                </a:solidFill>
              </a:rPr>
              <a:t>Miljökrav? Spretar rejält, men speciellt Stockholm ställer krav </a:t>
            </a:r>
            <a:r>
              <a:rPr lang="sv-SE" sz="2800" b="1" dirty="0" err="1" smtClean="0">
                <a:solidFill>
                  <a:schemeClr val="bg1"/>
                </a:solidFill>
              </a:rPr>
              <a:t>fom</a:t>
            </a:r>
            <a:r>
              <a:rPr lang="sv-SE" sz="2800" b="1" dirty="0" smtClean="0">
                <a:solidFill>
                  <a:schemeClr val="bg1"/>
                </a:solidFill>
              </a:rPr>
              <a:t> 2020</a:t>
            </a:r>
          </a:p>
          <a:p>
            <a:pPr marL="457200" indent="-457200">
              <a:buFontTx/>
              <a:buChar char="-"/>
            </a:pPr>
            <a:r>
              <a:rPr lang="sv-SE" sz="2800" b="1" dirty="0" smtClean="0">
                <a:solidFill>
                  <a:schemeClr val="bg1"/>
                </a:solidFill>
              </a:rPr>
              <a:t>Möjlighet till LOVA-bidrag från länsstyrelsen</a:t>
            </a:r>
          </a:p>
        </p:txBody>
      </p:sp>
    </p:spTree>
    <p:extLst>
      <p:ext uri="{BB962C8B-B14F-4D97-AF65-F5344CB8AC3E}">
        <p14:creationId xmlns:p14="http://schemas.microsoft.com/office/powerpoint/2010/main" val="31521407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ten\Pictures\2015-10-05 Gysinge Hamnen\P101039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p:cNvSpPr txBox="1"/>
          <p:nvPr/>
        </p:nvSpPr>
        <p:spPr>
          <a:xfrm>
            <a:off x="575556" y="548680"/>
            <a:ext cx="7992888" cy="5693866"/>
          </a:xfrm>
          <a:prstGeom prst="rect">
            <a:avLst/>
          </a:prstGeom>
          <a:noFill/>
        </p:spPr>
        <p:txBody>
          <a:bodyPr wrap="square" rtlCol="0">
            <a:spAutoFit/>
          </a:bodyPr>
          <a:lstStyle/>
          <a:p>
            <a:r>
              <a:rPr lang="sv-SE" sz="2800" b="1" dirty="0" smtClean="0">
                <a:solidFill>
                  <a:srgbClr val="FFFF00"/>
                </a:solidFill>
              </a:rPr>
              <a:t>Framtiden för bottenfärger?</a:t>
            </a:r>
          </a:p>
          <a:p>
            <a:endParaRPr lang="sv-SE" sz="2800" b="1" dirty="0">
              <a:solidFill>
                <a:srgbClr val="FFFF00"/>
              </a:solidFill>
            </a:endParaRPr>
          </a:p>
          <a:p>
            <a:pPr marL="457200" indent="-457200">
              <a:buFont typeface="Arial" panose="020B0604020202020204" pitchFamily="34" charset="0"/>
              <a:buChar char="•"/>
            </a:pPr>
            <a:r>
              <a:rPr lang="sv-SE" sz="2800" b="1" dirty="0" smtClean="0">
                <a:solidFill>
                  <a:srgbClr val="FFFF00"/>
                </a:solidFill>
              </a:rPr>
              <a:t>Stockholm – Har ålagt alla </a:t>
            </a:r>
            <a:r>
              <a:rPr lang="sv-SE" sz="2800" b="1" dirty="0" err="1" smtClean="0">
                <a:solidFill>
                  <a:srgbClr val="FFFF00"/>
                </a:solidFill>
              </a:rPr>
              <a:t>Mälarklubbar</a:t>
            </a:r>
            <a:r>
              <a:rPr lang="sv-SE" sz="2800" b="1" dirty="0" smtClean="0">
                <a:solidFill>
                  <a:srgbClr val="FFFF00"/>
                </a:solidFill>
              </a:rPr>
              <a:t> att båtar skall vara sanerade senast 2020</a:t>
            </a:r>
          </a:p>
          <a:p>
            <a:r>
              <a:rPr lang="sv-SE" sz="2800" b="1" dirty="0">
                <a:solidFill>
                  <a:srgbClr val="FFFF00"/>
                </a:solidFill>
              </a:rPr>
              <a:t> </a:t>
            </a:r>
            <a:r>
              <a:rPr lang="sv-SE" sz="2800" b="1" dirty="0" smtClean="0">
                <a:solidFill>
                  <a:srgbClr val="FFFF00"/>
                </a:solidFill>
              </a:rPr>
              <a:t>     Ett omfattande mätarbete har pågått i    flera år</a:t>
            </a:r>
          </a:p>
          <a:p>
            <a:pPr marL="457200" indent="-457200">
              <a:buFont typeface="Arial" panose="020B0604020202020204" pitchFamily="34" charset="0"/>
              <a:buChar char="•"/>
            </a:pPr>
            <a:r>
              <a:rPr lang="sv-SE" sz="2800" b="1" dirty="0" smtClean="0">
                <a:solidFill>
                  <a:srgbClr val="FFFF00"/>
                </a:solidFill>
              </a:rPr>
              <a:t>Upplands Bro, Sigtuna m </a:t>
            </a:r>
            <a:r>
              <a:rPr lang="sv-SE" sz="2800" b="1" dirty="0" err="1" smtClean="0">
                <a:solidFill>
                  <a:srgbClr val="FFFF00"/>
                </a:solidFill>
              </a:rPr>
              <a:t>fl</a:t>
            </a:r>
            <a:r>
              <a:rPr lang="sv-SE" sz="2800" b="1" dirty="0" smtClean="0">
                <a:solidFill>
                  <a:srgbClr val="FFFF00"/>
                </a:solidFill>
              </a:rPr>
              <a:t> – liknande upplägg</a:t>
            </a:r>
          </a:p>
          <a:p>
            <a:pPr marL="457200" indent="-457200">
              <a:buFont typeface="Arial" panose="020B0604020202020204" pitchFamily="34" charset="0"/>
              <a:buChar char="•"/>
            </a:pPr>
            <a:r>
              <a:rPr lang="sv-SE" sz="2800" b="1" dirty="0" smtClean="0">
                <a:solidFill>
                  <a:srgbClr val="FFFF00"/>
                </a:solidFill>
              </a:rPr>
              <a:t>Västerås – ingen blödande färg</a:t>
            </a:r>
          </a:p>
          <a:p>
            <a:pPr marL="457200" indent="-457200">
              <a:buFont typeface="Arial" panose="020B0604020202020204" pitchFamily="34" charset="0"/>
              <a:buChar char="•"/>
            </a:pPr>
            <a:r>
              <a:rPr lang="sv-SE" sz="2800" b="1" dirty="0" smtClean="0">
                <a:solidFill>
                  <a:srgbClr val="FFFF00"/>
                </a:solidFill>
              </a:rPr>
              <a:t>Enköping – ligger lågt på kravsidan</a:t>
            </a:r>
          </a:p>
          <a:p>
            <a:pPr marL="457200" indent="-457200">
              <a:buFont typeface="Arial" panose="020B0604020202020204" pitchFamily="34" charset="0"/>
              <a:buChar char="•"/>
            </a:pPr>
            <a:r>
              <a:rPr lang="sv-SE" sz="2800" b="1" dirty="0" smtClean="0">
                <a:solidFill>
                  <a:srgbClr val="FFFF00"/>
                </a:solidFill>
              </a:rPr>
              <a:t>Spretar en hel del mellan olika kommuner och båtklubbar</a:t>
            </a:r>
          </a:p>
          <a:p>
            <a:endParaRPr lang="sv-SE" sz="2800" b="1" dirty="0">
              <a:solidFill>
                <a:srgbClr val="FFFF00"/>
              </a:solidFill>
            </a:endParaRPr>
          </a:p>
          <a:p>
            <a:pPr marL="457200" indent="-457200">
              <a:buFont typeface="Arial" panose="020B0604020202020204" pitchFamily="34" charset="0"/>
              <a:buChar char="•"/>
            </a:pPr>
            <a:r>
              <a:rPr lang="sv-SE" sz="2800" b="1" dirty="0" smtClean="0">
                <a:solidFill>
                  <a:srgbClr val="FFFF00"/>
                </a:solidFill>
              </a:rPr>
              <a:t>Dock helt klart att inga biocidfärger är tillåtna längre i Mälaren</a:t>
            </a:r>
            <a:endParaRPr lang="sv-SE" sz="2800" b="1" dirty="0">
              <a:solidFill>
                <a:srgbClr val="FFFF00"/>
              </a:solidFill>
            </a:endParaRPr>
          </a:p>
        </p:txBody>
      </p:sp>
    </p:spTree>
    <p:extLst>
      <p:ext uri="{BB962C8B-B14F-4D97-AF65-F5344CB8AC3E}">
        <p14:creationId xmlns:p14="http://schemas.microsoft.com/office/powerpoint/2010/main" val="77647357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35496" y="0"/>
            <a:ext cx="9108504" cy="6463308"/>
          </a:xfrm>
          <a:prstGeom prst="rect">
            <a:avLst/>
          </a:prstGeom>
        </p:spPr>
        <p:txBody>
          <a:bodyPr wrap="square">
            <a:spAutoFit/>
          </a:bodyPr>
          <a:lstStyle/>
          <a:p>
            <a:r>
              <a:rPr lang="sv-SE" b="1" dirty="0">
                <a:hlinkClick r:id="rId2"/>
              </a:rPr>
              <a:t>Kommunen skärper miljökraven på KBS och dess medlemmar</a:t>
            </a:r>
            <a:endParaRPr lang="sv-SE" b="1" dirty="0"/>
          </a:p>
          <a:p>
            <a:r>
              <a:rPr lang="sv-SE" b="1" dirty="0"/>
              <a:t>Ingen ny biocidfärg (giftfärg) får målas på båtar som sjösätts i Upplands Bro Kommun.</a:t>
            </a:r>
            <a:endParaRPr lang="sv-SE" dirty="0"/>
          </a:p>
          <a:p>
            <a:r>
              <a:rPr lang="sv-SE" b="1" dirty="0"/>
              <a:t>Senast 30 december 2020 skall all gammal biocidfärg vara avlägsnad från båtbottnarna genom blästring eller slipning.</a:t>
            </a:r>
            <a:endParaRPr lang="sv-SE" dirty="0"/>
          </a:p>
          <a:p>
            <a:r>
              <a:rPr lang="sv-SE" dirty="0"/>
              <a:t> </a:t>
            </a:r>
          </a:p>
          <a:p>
            <a:r>
              <a:rPr lang="sv-SE" dirty="0"/>
              <a:t>Tidigare under våren hade vi miljöinspektion från kommunen. Nu har kommunen återkommit med </a:t>
            </a:r>
            <a:r>
              <a:rPr lang="sv-SE" dirty="0" err="1"/>
              <a:t>annmodan</a:t>
            </a:r>
            <a:r>
              <a:rPr lang="sv-SE" dirty="0"/>
              <a:t> om vad KBS ska göra för att skydda miljön och inte försämra den samt att vidta åtgärder för att inte skada människors hälsa.</a:t>
            </a:r>
          </a:p>
          <a:p>
            <a:r>
              <a:rPr lang="sv-SE" dirty="0"/>
              <a:t>Båtklubbar och dess verksamhet utgör miljöfarlig verksamhet och klubbarna anses vara verksamhetsutövare. KBS har alltså ansvar för sin verksamhet och kan ev. bli ansvarig för skadesanering. Den enskilde medlemmen är normalt inte ansvarig för skadesanering såvida inte medlemmen har agerat i strid mot båtklubbens regelverk. </a:t>
            </a:r>
          </a:p>
          <a:p>
            <a:r>
              <a:rPr lang="sv-SE" dirty="0"/>
              <a:t> </a:t>
            </a:r>
          </a:p>
          <a:p>
            <a:r>
              <a:rPr lang="sv-SE" dirty="0"/>
              <a:t>Kommunens föreläggande</a:t>
            </a:r>
          </a:p>
          <a:p>
            <a:r>
              <a:rPr lang="sv-SE" b="1" dirty="0"/>
              <a:t>1. Utfasning av biocidfärg</a:t>
            </a:r>
            <a:endParaRPr lang="sv-SE" dirty="0"/>
          </a:p>
          <a:p>
            <a:r>
              <a:rPr lang="sv-SE" dirty="0"/>
              <a:t>a/ Upprätta en utfasningsfasningsplan senast 29 dec. 2017. Planen ska redovisa hur användning av biocidfärg ska upphöra och hur båtar med biocidfärg görs skrovrena från biocidfärg. Blästring eller slipning av båtbottnarna är metoder för skrovrengöring av gammal biocidfärg.</a:t>
            </a:r>
          </a:p>
          <a:p>
            <a:r>
              <a:rPr lang="sv-SE" dirty="0"/>
              <a:t>b/  Upphöra med användningen av biocidfärger och göra båtar med biocidfärg skrovrena innan 30 dec. 2020.</a:t>
            </a:r>
          </a:p>
          <a:p>
            <a:r>
              <a:rPr lang="sv-SE" dirty="0"/>
              <a:t>c/ KBS som verksamhetsutövare ska tillse att ingen inom klubben sjösätter båtar nymålade med biocidfärg i kommunen, oavsett om båtarna större delen av seglationstiden ligger i Saltsjön.</a:t>
            </a:r>
          </a:p>
          <a:p>
            <a:r>
              <a:rPr lang="sv-SE" dirty="0"/>
              <a:t>d/ Medlemmarna ska informeras om ovanstående beslutspunkter.</a:t>
            </a:r>
            <a:endParaRPr lang="sv-SE" dirty="0">
              <a:effectLst/>
            </a:endParaRPr>
          </a:p>
        </p:txBody>
      </p:sp>
    </p:spTree>
    <p:extLst>
      <p:ext uri="{BB962C8B-B14F-4D97-AF65-F5344CB8AC3E}">
        <p14:creationId xmlns:p14="http://schemas.microsoft.com/office/powerpoint/2010/main" val="369973932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2291" y="-315416"/>
            <a:ext cx="9144000" cy="6986528"/>
          </a:xfrm>
          <a:prstGeom prst="rect">
            <a:avLst/>
          </a:prstGeom>
        </p:spPr>
        <p:txBody>
          <a:bodyPr wrap="square">
            <a:spAutoFit/>
          </a:bodyPr>
          <a:lstStyle/>
          <a:p>
            <a:endParaRPr lang="sv-SE" sz="1400" dirty="0"/>
          </a:p>
          <a:p>
            <a:r>
              <a:rPr lang="sv-SE" sz="1400" dirty="0"/>
              <a:t> 1(1) </a:t>
            </a:r>
          </a:p>
          <a:p>
            <a:endParaRPr lang="sv-SE" sz="1400" dirty="0"/>
          </a:p>
          <a:p>
            <a:r>
              <a:rPr lang="sv-SE" sz="1400" dirty="0"/>
              <a:t> KBS utfasningsplan för biocid bottenfärg 2017-12-01 Utfasningsplan för båtbottenfärg innehållande biocider. Kungsängens Båtsällskap </a:t>
            </a:r>
          </a:p>
          <a:p>
            <a:endParaRPr lang="sv-SE" sz="1400" dirty="0"/>
          </a:p>
          <a:p>
            <a:r>
              <a:rPr lang="sv-SE" sz="1400" dirty="0"/>
              <a:t> Utfasningsplan för båtbottenfärg innehållande biocider. Kungsängens Båtsällskap </a:t>
            </a:r>
          </a:p>
          <a:p>
            <a:r>
              <a:rPr lang="sv-SE" sz="1400" b="1" dirty="0"/>
              <a:t>Målsättning </a:t>
            </a:r>
            <a:endParaRPr lang="sv-SE" sz="1400" dirty="0"/>
          </a:p>
          <a:p>
            <a:r>
              <a:rPr lang="sv-SE" sz="1400" dirty="0"/>
              <a:t>Kungsängens Båtsällskap (KBS) arbetar med att få KBS medlemmarna att inte använda båtbottenfärg av typ TBT och biocidfärg. Inga båtar sjösätts med nymålad TBT eller biocidfärg och 2021 sjösätts ingen båt med gammal TBT eller biocidfärg. </a:t>
            </a:r>
          </a:p>
          <a:p>
            <a:r>
              <a:rPr lang="sv-SE" sz="1400" b="1" dirty="0"/>
              <a:t>Krav </a:t>
            </a:r>
            <a:endParaRPr lang="sv-SE" sz="1400" dirty="0"/>
          </a:p>
          <a:p>
            <a:r>
              <a:rPr lang="sv-SE" sz="1400" dirty="0"/>
              <a:t>Ingen målning av biocid- eller TBT-färg tillåts i KBS. </a:t>
            </a:r>
          </a:p>
          <a:p>
            <a:r>
              <a:rPr lang="sv-SE" sz="1400" dirty="0"/>
              <a:t>Efter den 30 december 2020 kommer inte KBS att sjösätta båtar som har bottenfärg av TBT-och biocid-typ. För båtar som har denna typ av färg idag kan avlägsnandet ske t.ex. genom blästring, slipning, skrapning eller färgborttagningsmedel. Kungsängens båtsällskap tar på sig ett samordningsansvar för att underlätta för medlemmar i arbetet med att avlägsna icke tillåten bottenfärg. </a:t>
            </a:r>
          </a:p>
          <a:p>
            <a:r>
              <a:rPr lang="sv-SE" sz="1400" b="1" dirty="0"/>
              <a:t>Medlemsinformation </a:t>
            </a:r>
            <a:endParaRPr lang="sv-SE" sz="1400" dirty="0"/>
          </a:p>
          <a:p>
            <a:r>
              <a:rPr lang="sv-SE" sz="1400" dirty="0"/>
              <a:t>Alla medlemmar informeras om miljökraven för båtbotten genom brevutskick och via KBS hemsida. KBS håller även informationsmöten för nya medlemmar, där man informeras om gällande miljökrav </a:t>
            </a:r>
          </a:p>
          <a:p>
            <a:r>
              <a:rPr lang="sv-SE" sz="1400" dirty="0"/>
              <a:t>Alla aktiva medlemmar (innehavare av båt i hamn eller på uppläggningsplatsen) informeras genom miljöföredrag i klubbens regi där alla deltagare registreras. Samtliga aktiva medlemmar planeras ha deltagit på föredraget senast maj 2019. </a:t>
            </a:r>
          </a:p>
          <a:p>
            <a:r>
              <a:rPr lang="sv-SE" sz="1400" dirty="0"/>
              <a:t>Nya aktiva medlemmar som står i tur att tilldelas brygg- eller uppläggningsplats informeras om KBS miljöregler innan tilldelning av båtplats. </a:t>
            </a:r>
          </a:p>
          <a:p>
            <a:r>
              <a:rPr lang="sv-SE" sz="1400" b="1" dirty="0"/>
              <a:t>Dokumentation av medlemmarnas godkännande av KBS miljöregler </a:t>
            </a:r>
            <a:endParaRPr lang="sv-SE" sz="1400" dirty="0"/>
          </a:p>
          <a:p>
            <a:r>
              <a:rPr lang="sv-SE" sz="1400" dirty="0"/>
              <a:t>Efter deltagande vid miljöföredrag upphör befintligt båtplatsavtal att gälla och ersätts med ett nytt, där KBS intygar att medlemmen tilldelats nödvändig kunskap inom området samt att medlemmen intygar att denne förstått och kommer att efterleva KBS stadgar och regler. </a:t>
            </a:r>
          </a:p>
          <a:p>
            <a:r>
              <a:rPr lang="sv-SE" sz="1400" dirty="0"/>
              <a:t>2020-12-31 upphävs alla gamla båtplatsavtal och medlemmen erhåller båtplats endast om nytt båtplatsavtal är tecknat efter deltagande vid miljöföredrag. </a:t>
            </a:r>
          </a:p>
          <a:p>
            <a:r>
              <a:rPr lang="sv-SE" sz="1400" dirty="0"/>
              <a:t>Nya aktiva medlemmar skriver under det uppdaterade båtplatsavtalet innehållande KBS miljöregler innan brygg- eller uppläggningsplats tilldelas</a:t>
            </a:r>
            <a:r>
              <a:rPr lang="sv-SE" sz="1200" dirty="0"/>
              <a:t>. </a:t>
            </a:r>
          </a:p>
        </p:txBody>
      </p:sp>
    </p:spTree>
    <p:extLst>
      <p:ext uri="{BB962C8B-B14F-4D97-AF65-F5344CB8AC3E}">
        <p14:creationId xmlns:p14="http://schemas.microsoft.com/office/powerpoint/2010/main" val="6432770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ten\Documents\ESS Blästring 2018\Erfarenhetsåterföring\P100068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ruta 2"/>
          <p:cNvSpPr txBox="1"/>
          <p:nvPr/>
        </p:nvSpPr>
        <p:spPr>
          <a:xfrm>
            <a:off x="323528" y="476672"/>
            <a:ext cx="8640960" cy="6278642"/>
          </a:xfrm>
          <a:prstGeom prst="rect">
            <a:avLst/>
          </a:prstGeom>
          <a:noFill/>
        </p:spPr>
        <p:txBody>
          <a:bodyPr wrap="square" rtlCol="0">
            <a:spAutoFit/>
          </a:bodyPr>
          <a:lstStyle/>
          <a:p>
            <a:r>
              <a:rPr lang="sv-SE" sz="2400" b="1" dirty="0" smtClean="0">
                <a:solidFill>
                  <a:schemeClr val="bg1"/>
                </a:solidFill>
              </a:rPr>
              <a:t>Jakobsbergs </a:t>
            </a:r>
            <a:r>
              <a:rPr lang="sv-SE" sz="2400" b="1" smtClean="0">
                <a:solidFill>
                  <a:schemeClr val="bg1"/>
                </a:solidFill>
              </a:rPr>
              <a:t>Båtsällskap.</a:t>
            </a:r>
          </a:p>
          <a:p>
            <a:r>
              <a:rPr lang="sv-SE" sz="2400" b="1" smtClean="0">
                <a:solidFill>
                  <a:schemeClr val="bg1"/>
                </a:solidFill>
              </a:rPr>
              <a:t>Tillåtna </a:t>
            </a:r>
            <a:r>
              <a:rPr lang="sv-SE" sz="2400" b="1" dirty="0">
                <a:solidFill>
                  <a:schemeClr val="bg1"/>
                </a:solidFill>
              </a:rPr>
              <a:t>färger för Mälaren  och andra insjöar (2019</a:t>
            </a:r>
            <a:r>
              <a:rPr lang="sv-SE" sz="2400" b="1" dirty="0" smtClean="0">
                <a:solidFill>
                  <a:schemeClr val="bg1"/>
                </a:solidFill>
              </a:rPr>
              <a:t>):</a:t>
            </a:r>
          </a:p>
          <a:p>
            <a:endParaRPr lang="sv-SE" sz="2400" dirty="0">
              <a:solidFill>
                <a:schemeClr val="bg1"/>
              </a:solidFill>
            </a:endParaRPr>
          </a:p>
          <a:p>
            <a:r>
              <a:rPr lang="sv-SE" sz="2400" dirty="0">
                <a:solidFill>
                  <a:schemeClr val="bg1"/>
                </a:solidFill>
              </a:rPr>
              <a:t>Ekomarine </a:t>
            </a:r>
            <a:r>
              <a:rPr lang="sv-SE" sz="2400" dirty="0" err="1">
                <a:solidFill>
                  <a:schemeClr val="bg1"/>
                </a:solidFill>
              </a:rPr>
              <a:t>Neptune</a:t>
            </a:r>
            <a:r>
              <a:rPr lang="sv-SE" sz="2400" dirty="0">
                <a:solidFill>
                  <a:schemeClr val="bg1"/>
                </a:solidFill>
              </a:rPr>
              <a:t> Formula New Generation</a:t>
            </a:r>
          </a:p>
          <a:p>
            <a:r>
              <a:rPr lang="sv-SE" sz="2400" dirty="0">
                <a:solidFill>
                  <a:schemeClr val="bg1"/>
                </a:solidFill>
              </a:rPr>
              <a:t>International Lago Racing II</a:t>
            </a:r>
          </a:p>
          <a:p>
            <a:r>
              <a:rPr lang="sv-SE" sz="2400" dirty="0">
                <a:solidFill>
                  <a:schemeClr val="bg1"/>
                </a:solidFill>
              </a:rPr>
              <a:t>International VC17m ECO</a:t>
            </a:r>
          </a:p>
          <a:p>
            <a:r>
              <a:rPr lang="sv-SE" sz="2400" dirty="0">
                <a:solidFill>
                  <a:schemeClr val="bg1"/>
                </a:solidFill>
              </a:rPr>
              <a:t>International </a:t>
            </a:r>
            <a:r>
              <a:rPr lang="sv-SE" sz="2400" dirty="0" err="1">
                <a:solidFill>
                  <a:schemeClr val="bg1"/>
                </a:solidFill>
              </a:rPr>
              <a:t>Trilux</a:t>
            </a:r>
            <a:r>
              <a:rPr lang="sv-SE" sz="2400" dirty="0">
                <a:solidFill>
                  <a:schemeClr val="bg1"/>
                </a:solidFill>
              </a:rPr>
              <a:t> Hard Eco</a:t>
            </a:r>
          </a:p>
          <a:p>
            <a:r>
              <a:rPr lang="sv-SE" sz="2400" dirty="0" err="1">
                <a:solidFill>
                  <a:schemeClr val="bg1"/>
                </a:solidFill>
              </a:rPr>
              <a:t>Jotun</a:t>
            </a:r>
            <a:r>
              <a:rPr lang="sv-SE" sz="2400" dirty="0">
                <a:solidFill>
                  <a:schemeClr val="bg1"/>
                </a:solidFill>
              </a:rPr>
              <a:t> </a:t>
            </a:r>
            <a:r>
              <a:rPr lang="sv-SE" sz="2400" dirty="0" err="1">
                <a:solidFill>
                  <a:schemeClr val="bg1"/>
                </a:solidFill>
              </a:rPr>
              <a:t>Watershield</a:t>
            </a:r>
            <a:endParaRPr lang="sv-SE" sz="2400" dirty="0">
              <a:solidFill>
                <a:schemeClr val="bg1"/>
              </a:solidFill>
            </a:endParaRPr>
          </a:p>
          <a:p>
            <a:r>
              <a:rPr lang="sv-SE" sz="2400" dirty="0" err="1">
                <a:solidFill>
                  <a:schemeClr val="bg1"/>
                </a:solidFill>
              </a:rPr>
              <a:t>Lefant</a:t>
            </a:r>
            <a:r>
              <a:rPr lang="sv-SE" sz="2400" dirty="0">
                <a:solidFill>
                  <a:schemeClr val="bg1"/>
                </a:solidFill>
              </a:rPr>
              <a:t> T- </a:t>
            </a:r>
            <a:r>
              <a:rPr lang="sv-SE" sz="2400" dirty="0" err="1">
                <a:solidFill>
                  <a:schemeClr val="bg1"/>
                </a:solidFill>
              </a:rPr>
              <a:t>Coat</a:t>
            </a:r>
            <a:endParaRPr lang="sv-SE" sz="2400" dirty="0">
              <a:solidFill>
                <a:schemeClr val="bg1"/>
              </a:solidFill>
            </a:endParaRPr>
          </a:p>
          <a:p>
            <a:r>
              <a:rPr lang="sv-SE" sz="2400" dirty="0" err="1">
                <a:solidFill>
                  <a:schemeClr val="bg1"/>
                </a:solidFill>
              </a:rPr>
              <a:t>Hempel</a:t>
            </a:r>
            <a:r>
              <a:rPr lang="sv-SE" sz="2400" dirty="0">
                <a:solidFill>
                  <a:schemeClr val="bg1"/>
                </a:solidFill>
              </a:rPr>
              <a:t> </a:t>
            </a:r>
            <a:r>
              <a:rPr lang="sv-SE" sz="2400" dirty="0" err="1">
                <a:solidFill>
                  <a:schemeClr val="bg1"/>
                </a:solidFill>
              </a:rPr>
              <a:t>Silic</a:t>
            </a:r>
            <a:r>
              <a:rPr lang="sv-SE" sz="2400" dirty="0">
                <a:solidFill>
                  <a:schemeClr val="bg1"/>
                </a:solidFill>
              </a:rPr>
              <a:t> </a:t>
            </a:r>
            <a:r>
              <a:rPr lang="sv-SE" sz="2400" dirty="0" err="1">
                <a:solidFill>
                  <a:schemeClr val="bg1"/>
                </a:solidFill>
              </a:rPr>
              <a:t>One</a:t>
            </a:r>
            <a:r>
              <a:rPr lang="sv-SE" sz="2400" dirty="0">
                <a:solidFill>
                  <a:schemeClr val="bg1"/>
                </a:solidFill>
              </a:rPr>
              <a:t> (ej för träbåtar)</a:t>
            </a:r>
          </a:p>
          <a:p>
            <a:r>
              <a:rPr lang="sv-SE" sz="2400" dirty="0" err="1">
                <a:solidFill>
                  <a:schemeClr val="bg1"/>
                </a:solidFill>
              </a:rPr>
              <a:t>Hempel</a:t>
            </a:r>
            <a:r>
              <a:rPr lang="sv-SE" sz="2400" dirty="0">
                <a:solidFill>
                  <a:schemeClr val="bg1"/>
                </a:solidFill>
              </a:rPr>
              <a:t> </a:t>
            </a:r>
            <a:r>
              <a:rPr lang="sv-SE" sz="2400" dirty="0" err="1">
                <a:solidFill>
                  <a:schemeClr val="bg1"/>
                </a:solidFill>
              </a:rPr>
              <a:t>Ecopower</a:t>
            </a:r>
            <a:r>
              <a:rPr lang="sv-SE" sz="2400" dirty="0">
                <a:solidFill>
                  <a:schemeClr val="bg1"/>
                </a:solidFill>
              </a:rPr>
              <a:t> Cruise</a:t>
            </a:r>
          </a:p>
          <a:p>
            <a:r>
              <a:rPr lang="sv-SE" sz="2400" dirty="0" err="1">
                <a:solidFill>
                  <a:schemeClr val="bg1"/>
                </a:solidFill>
              </a:rPr>
              <a:t>Hempel</a:t>
            </a:r>
            <a:r>
              <a:rPr lang="sv-SE" sz="2400" dirty="0">
                <a:solidFill>
                  <a:schemeClr val="bg1"/>
                </a:solidFill>
              </a:rPr>
              <a:t> </a:t>
            </a:r>
            <a:r>
              <a:rPr lang="sv-SE" sz="2400" dirty="0" err="1">
                <a:solidFill>
                  <a:schemeClr val="bg1"/>
                </a:solidFill>
              </a:rPr>
              <a:t>Ecopower</a:t>
            </a:r>
            <a:r>
              <a:rPr lang="sv-SE" sz="2400" dirty="0">
                <a:solidFill>
                  <a:schemeClr val="bg1"/>
                </a:solidFill>
              </a:rPr>
              <a:t> Racing</a:t>
            </a:r>
          </a:p>
          <a:p>
            <a:r>
              <a:rPr lang="sv-SE" sz="2400" dirty="0" err="1">
                <a:solidFill>
                  <a:schemeClr val="bg1"/>
                </a:solidFill>
              </a:rPr>
              <a:t>Scrubbis</a:t>
            </a:r>
            <a:r>
              <a:rPr lang="sv-SE" sz="2400" dirty="0">
                <a:solidFill>
                  <a:schemeClr val="bg1"/>
                </a:solidFill>
              </a:rPr>
              <a:t> Paint Silicon</a:t>
            </a:r>
          </a:p>
          <a:p>
            <a:r>
              <a:rPr lang="sv-SE" sz="2400" dirty="0" err="1">
                <a:solidFill>
                  <a:schemeClr val="bg1"/>
                </a:solidFill>
              </a:rPr>
              <a:t>Biltema</a:t>
            </a:r>
            <a:r>
              <a:rPr lang="sv-SE" sz="2400" dirty="0">
                <a:solidFill>
                  <a:schemeClr val="bg1"/>
                </a:solidFill>
              </a:rPr>
              <a:t> </a:t>
            </a:r>
            <a:r>
              <a:rPr lang="sv-SE" sz="2400" dirty="0" err="1">
                <a:solidFill>
                  <a:schemeClr val="bg1"/>
                </a:solidFill>
              </a:rPr>
              <a:t>Antifouling</a:t>
            </a:r>
            <a:r>
              <a:rPr lang="sv-SE" sz="2400" dirty="0">
                <a:solidFill>
                  <a:schemeClr val="bg1"/>
                </a:solidFill>
              </a:rPr>
              <a:t> Alu Lake </a:t>
            </a:r>
          </a:p>
          <a:p>
            <a:r>
              <a:rPr lang="sv-SE" sz="2400" dirty="0" err="1">
                <a:solidFill>
                  <a:schemeClr val="bg1"/>
                </a:solidFill>
              </a:rPr>
              <a:t>Seaboost</a:t>
            </a:r>
            <a:r>
              <a:rPr lang="sv-SE" sz="2400" dirty="0">
                <a:solidFill>
                  <a:schemeClr val="bg1"/>
                </a:solidFill>
              </a:rPr>
              <a:t> </a:t>
            </a:r>
            <a:r>
              <a:rPr lang="sv-SE" sz="2400" dirty="0" err="1">
                <a:solidFill>
                  <a:schemeClr val="bg1"/>
                </a:solidFill>
              </a:rPr>
              <a:t>Overdrive</a:t>
            </a:r>
            <a:endParaRPr lang="sv-SE" sz="2400" dirty="0">
              <a:solidFill>
                <a:schemeClr val="bg1"/>
              </a:solidFill>
            </a:endParaRPr>
          </a:p>
          <a:p>
            <a:r>
              <a:rPr lang="sv-SE" sz="2400" dirty="0">
                <a:solidFill>
                  <a:schemeClr val="bg1"/>
                </a:solidFill>
              </a:rPr>
              <a:t>Ren epoxifärg</a:t>
            </a:r>
          </a:p>
          <a:p>
            <a:endParaRPr lang="sv-SE" dirty="0"/>
          </a:p>
        </p:txBody>
      </p:sp>
    </p:spTree>
    <p:extLst>
      <p:ext uri="{BB962C8B-B14F-4D97-AF65-F5344CB8AC3E}">
        <p14:creationId xmlns:p14="http://schemas.microsoft.com/office/powerpoint/2010/main" val="28257423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ten\Pictures\2019-08-17 Från juni till aug Morskoga båt husbil\DSC_008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p:cNvSpPr txBox="1"/>
          <p:nvPr/>
        </p:nvSpPr>
        <p:spPr>
          <a:xfrm>
            <a:off x="539552" y="548680"/>
            <a:ext cx="7848872" cy="3970318"/>
          </a:xfrm>
          <a:prstGeom prst="rect">
            <a:avLst/>
          </a:prstGeom>
          <a:noFill/>
        </p:spPr>
        <p:txBody>
          <a:bodyPr wrap="square" rtlCol="0">
            <a:spAutoFit/>
          </a:bodyPr>
          <a:lstStyle/>
          <a:p>
            <a:r>
              <a:rPr lang="sv-SE" sz="2800" b="1" dirty="0" smtClean="0"/>
              <a:t>Tvättanläggning för bottentvätt</a:t>
            </a:r>
          </a:p>
          <a:p>
            <a:endParaRPr lang="sv-SE" sz="2800" b="1" dirty="0"/>
          </a:p>
          <a:p>
            <a:pPr marL="457200" indent="-457200">
              <a:buFont typeface="Arial" panose="020B0604020202020204" pitchFamily="34" charset="0"/>
              <a:buChar char="•"/>
            </a:pPr>
            <a:r>
              <a:rPr lang="sv-SE" sz="2800" b="1" dirty="0" smtClean="0"/>
              <a:t>Om bara sanerade båtar tvättas så behövs inte reningsverk</a:t>
            </a:r>
          </a:p>
          <a:p>
            <a:pPr marL="457200" indent="-457200">
              <a:buFont typeface="Arial" panose="020B0604020202020204" pitchFamily="34" charset="0"/>
              <a:buChar char="•"/>
            </a:pPr>
            <a:endParaRPr lang="sv-SE" sz="2800" b="1" dirty="0">
              <a:solidFill>
                <a:srgbClr val="FFC000"/>
              </a:solidFill>
            </a:endParaRPr>
          </a:p>
          <a:p>
            <a:pPr marL="457200" indent="-457200">
              <a:buFont typeface="Arial" panose="020B0604020202020204" pitchFamily="34" charset="0"/>
              <a:buChar char="•"/>
            </a:pPr>
            <a:r>
              <a:rPr lang="sv-SE" sz="2800" b="1" dirty="0" smtClean="0">
                <a:solidFill>
                  <a:srgbClr val="FFC000"/>
                </a:solidFill>
              </a:rPr>
              <a:t>Upp till 80-90 % av 1,5 MSEK kan fås som LOVA bidrag</a:t>
            </a:r>
          </a:p>
          <a:p>
            <a:pPr marL="457200" indent="-457200">
              <a:buFont typeface="Arial" panose="020B0604020202020204" pitchFamily="34" charset="0"/>
              <a:buChar char="•"/>
            </a:pPr>
            <a:endParaRPr lang="sv-SE" sz="2800" b="1" dirty="0">
              <a:solidFill>
                <a:srgbClr val="FFC000"/>
              </a:solidFill>
            </a:endParaRPr>
          </a:p>
          <a:p>
            <a:pPr marL="457200" indent="-457200">
              <a:buFont typeface="Arial" panose="020B0604020202020204" pitchFamily="34" charset="0"/>
              <a:buChar char="•"/>
            </a:pPr>
            <a:r>
              <a:rPr lang="sv-SE" sz="2800" b="1" dirty="0" smtClean="0">
                <a:solidFill>
                  <a:srgbClr val="FFC000"/>
                </a:solidFill>
              </a:rPr>
              <a:t>Möjliggör att reningsverk till spolplatta kan utgå</a:t>
            </a:r>
            <a:endParaRPr lang="sv-SE" sz="2800" b="1" dirty="0">
              <a:solidFill>
                <a:srgbClr val="FFC000"/>
              </a:solidFill>
            </a:endParaRPr>
          </a:p>
        </p:txBody>
      </p:sp>
    </p:spTree>
    <p:extLst>
      <p:ext uri="{BB962C8B-B14F-4D97-AF65-F5344CB8AC3E}">
        <p14:creationId xmlns:p14="http://schemas.microsoft.com/office/powerpoint/2010/main" val="13078923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29079" y="1124744"/>
            <a:ext cx="9144000" cy="5632311"/>
          </a:xfrm>
          <a:prstGeom prst="rect">
            <a:avLst/>
          </a:prstGeom>
        </p:spPr>
        <p:txBody>
          <a:bodyPr wrap="square">
            <a:spAutoFit/>
          </a:bodyPr>
          <a:lstStyle/>
          <a:p>
            <a:r>
              <a:rPr lang="sv-SE" b="1" dirty="0"/>
              <a:t>Giftfri båtklubb – finns det intresse för subventionerad blästring av båtbotten</a:t>
            </a:r>
            <a:r>
              <a:rPr lang="sv-SE" b="1" dirty="0" smtClean="0"/>
              <a:t>?</a:t>
            </a:r>
          </a:p>
          <a:p>
            <a:endParaRPr lang="sv-SE" b="1" dirty="0"/>
          </a:p>
          <a:p>
            <a:r>
              <a:rPr lang="sv-SE" dirty="0"/>
              <a:t>By </a:t>
            </a:r>
            <a:r>
              <a:rPr lang="sv-SE" dirty="0">
                <a:hlinkClick r:id="rId2" tooltip="View all posts by Kommunikatör"/>
              </a:rPr>
              <a:t>Kommunikatör</a:t>
            </a:r>
            <a:r>
              <a:rPr lang="sv-SE" dirty="0"/>
              <a:t> | </a:t>
            </a:r>
            <a:r>
              <a:rPr lang="sv-SE" dirty="0">
                <a:hlinkClick r:id="rId3" tooltip="19:55"/>
              </a:rPr>
              <a:t>22 oktober, 2017 - 19:55</a:t>
            </a:r>
            <a:r>
              <a:rPr lang="sv-SE" dirty="0"/>
              <a:t> |22 oktober, 2017 </a:t>
            </a:r>
            <a:r>
              <a:rPr lang="sv-SE" dirty="0">
                <a:hlinkClick r:id="rId4"/>
              </a:rPr>
              <a:t>Allmän information</a:t>
            </a:r>
            <a:r>
              <a:rPr lang="sv-SE" dirty="0"/>
              <a:t> </a:t>
            </a:r>
          </a:p>
          <a:p>
            <a:r>
              <a:rPr lang="sv-SE" dirty="0"/>
              <a:t>Vi är några som är intresserade av att blästra bort våra gamla bottenfärger och gå över till moderna </a:t>
            </a:r>
            <a:r>
              <a:rPr lang="sv-SE" dirty="0">
                <a:solidFill>
                  <a:srgbClr val="FF0000"/>
                </a:solidFill>
              </a:rPr>
              <a:t>giftfria hårda bottenfärger </a:t>
            </a:r>
            <a:r>
              <a:rPr lang="sv-SE" dirty="0"/>
              <a:t>som fungerar väl i vår vattenmiljö och som pallar även för semester ute i Östersjön. Många vill dessutom avlägsna tjocka lager av gammal blödande färg som ser mer ut som månlandskap än en effektiv botten.</a:t>
            </a:r>
          </a:p>
          <a:p>
            <a:r>
              <a:rPr lang="sv-SE" dirty="0"/>
              <a:t>Tekniken för att få bort detta är blästring, företrädesvis med </a:t>
            </a:r>
            <a:r>
              <a:rPr lang="sv-SE" dirty="0">
                <a:solidFill>
                  <a:srgbClr val="FF0000"/>
                </a:solidFill>
              </a:rPr>
              <a:t>kolsyreis</a:t>
            </a:r>
            <a:r>
              <a:rPr lang="sv-SE" dirty="0"/>
              <a:t> som är snäll mot underliggande gelcoat, men också </a:t>
            </a:r>
            <a:r>
              <a:rPr lang="sv-SE" dirty="0">
                <a:solidFill>
                  <a:srgbClr val="FF0000"/>
                </a:solidFill>
              </a:rPr>
              <a:t>dyrare</a:t>
            </a:r>
            <a:r>
              <a:rPr lang="sv-SE" dirty="0"/>
              <a:t> än sandblästring. Entreprenören måste </a:t>
            </a:r>
            <a:r>
              <a:rPr lang="sv-SE" dirty="0" err="1"/>
              <a:t>bla</a:t>
            </a:r>
            <a:r>
              <a:rPr lang="sv-SE" dirty="0"/>
              <a:t> sätta upp skyddstält och ta hand om färgrester. Genom att vara flera kan vi dela på dessa startkostnader och komma ner till en </a:t>
            </a:r>
            <a:r>
              <a:rPr lang="sv-SE" dirty="0">
                <a:solidFill>
                  <a:srgbClr val="FF0000"/>
                </a:solidFill>
              </a:rPr>
              <a:t>nivå runt 10 000 SEK </a:t>
            </a:r>
            <a:r>
              <a:rPr lang="sv-SE" dirty="0"/>
              <a:t>för en normal båt.</a:t>
            </a:r>
          </a:p>
          <a:p>
            <a:r>
              <a:rPr lang="sv-SE" dirty="0" smtClean="0"/>
              <a:t>Kontakter med Länsstyrelsen har visat att vi kan få upp till 50 % bidrag för kostnadsuppskattningen ovan från ett upplägg kallat </a:t>
            </a:r>
            <a:r>
              <a:rPr lang="sv-SE" dirty="0" smtClean="0">
                <a:solidFill>
                  <a:srgbClr val="FF0000"/>
                </a:solidFill>
              </a:rPr>
              <a:t>LOVA</a:t>
            </a:r>
            <a:r>
              <a:rPr lang="sv-SE" dirty="0" smtClean="0"/>
              <a:t> som går ut på att minska giftbelastning på speciellt insjöar och kustvatten. Detta bidrag utgår även till den ”ideella” delen av arbetet, tex ESS kostnader om vi skulle utnyttja klubbens resurser med spolplatta och reningsverk tillsammans med klubbens traktorer för att flytta båtarna.</a:t>
            </a:r>
          </a:p>
          <a:p>
            <a:r>
              <a:rPr lang="sv-SE" dirty="0" smtClean="0"/>
              <a:t>I en nära framtid kommer myndigheterna med stor sannolikhet kräva att alla båtklubbar med insjöbas övergår till att bli giftfria och övergå till systematisk båttvätt någon/några gånger per säsong. Vi kan då söka ytterligare LOVA bidrag även för dessa steg. En besparing för ESS med denna utveckling är att vi kan avveckla vårt eget reningsverk som i sig är kostsamt.</a:t>
            </a:r>
          </a:p>
        </p:txBody>
      </p:sp>
      <p:sp>
        <p:nvSpPr>
          <p:cNvPr id="3" name="textruta 2"/>
          <p:cNvSpPr txBox="1"/>
          <p:nvPr/>
        </p:nvSpPr>
        <p:spPr>
          <a:xfrm>
            <a:off x="467544" y="476672"/>
            <a:ext cx="7848872" cy="523220"/>
          </a:xfrm>
          <a:prstGeom prst="rect">
            <a:avLst/>
          </a:prstGeom>
          <a:noFill/>
        </p:spPr>
        <p:txBody>
          <a:bodyPr wrap="square" rtlCol="0">
            <a:spAutoFit/>
          </a:bodyPr>
          <a:lstStyle/>
          <a:p>
            <a:r>
              <a:rPr lang="sv-SE" sz="2800" b="1" dirty="0" smtClean="0">
                <a:solidFill>
                  <a:srgbClr val="C00000"/>
                </a:solidFill>
              </a:rPr>
              <a:t>Upprop och intresseanmälan ESS hemsida okt 2017</a:t>
            </a:r>
            <a:endParaRPr lang="sv-SE" sz="2800" b="1" dirty="0">
              <a:solidFill>
                <a:srgbClr val="C00000"/>
              </a:solidFill>
            </a:endParaRPr>
          </a:p>
        </p:txBody>
      </p:sp>
    </p:spTree>
    <p:extLst>
      <p:ext uri="{BB962C8B-B14F-4D97-AF65-F5344CB8AC3E}">
        <p14:creationId xmlns:p14="http://schemas.microsoft.com/office/powerpoint/2010/main" val="19544332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79512" y="197346"/>
            <a:ext cx="8496944" cy="3970318"/>
          </a:xfrm>
          <a:prstGeom prst="rect">
            <a:avLst/>
          </a:prstGeom>
        </p:spPr>
        <p:txBody>
          <a:bodyPr wrap="square">
            <a:spAutoFit/>
          </a:bodyPr>
          <a:lstStyle/>
          <a:p>
            <a:r>
              <a:rPr lang="sv-SE" dirty="0" smtClean="0"/>
              <a:t>För att det skall vara meningsfullt att göra ett LOVA-projekt av detta första steg och få bidrag krävs, enligt Länsstyrelsens bedömning, att vi blir ca </a:t>
            </a:r>
            <a:r>
              <a:rPr lang="sv-SE" dirty="0" smtClean="0">
                <a:solidFill>
                  <a:srgbClr val="FF0000"/>
                </a:solidFill>
              </a:rPr>
              <a:t>15-20 båtar</a:t>
            </a:r>
            <a:r>
              <a:rPr lang="sv-SE" dirty="0" smtClean="0"/>
              <a:t>. Sista dag för LOVA ansökan är 30 november, beslut kommer i mars varför det är mest realistiskt att genomföra det </a:t>
            </a:r>
            <a:r>
              <a:rPr lang="sv-SE" dirty="0" smtClean="0">
                <a:solidFill>
                  <a:srgbClr val="FF0000"/>
                </a:solidFill>
              </a:rPr>
              <a:t>hösten 2018</a:t>
            </a:r>
            <a:r>
              <a:rPr lang="sv-SE" dirty="0" smtClean="0"/>
              <a:t>. I bästa fall att vi snabbt kommer till skott våren 2018.</a:t>
            </a:r>
          </a:p>
          <a:p>
            <a:r>
              <a:rPr lang="sv-SE" dirty="0" smtClean="0"/>
              <a:t>För att få underlag för att gå vidare med en ansökan för detta första steg, som måste ske med ideella föreningen </a:t>
            </a:r>
            <a:r>
              <a:rPr lang="sv-SE" dirty="0" smtClean="0">
                <a:solidFill>
                  <a:srgbClr val="FF0000"/>
                </a:solidFill>
              </a:rPr>
              <a:t>ESS</a:t>
            </a:r>
            <a:r>
              <a:rPr lang="sv-SE" dirty="0" smtClean="0"/>
              <a:t> som huvudman, vill undertecknad ha en intresseanmälan senast 2017-11-20. Anmälan behöver inte vara 100 % bindande men ändå vara en seriös avsiktsförklaring.</a:t>
            </a:r>
          </a:p>
          <a:p>
            <a:r>
              <a:rPr lang="sv-SE" dirty="0" smtClean="0"/>
              <a:t>Skicka ett mail med era kontaktuppgifter, båttyp och båtstorlek till</a:t>
            </a:r>
          </a:p>
          <a:p>
            <a:r>
              <a:rPr lang="sv-SE" dirty="0" smtClean="0">
                <a:hlinkClick r:id="rId2"/>
              </a:rPr>
              <a:t>sten.stabo@telia.com</a:t>
            </a:r>
            <a:endParaRPr lang="sv-SE" dirty="0" smtClean="0"/>
          </a:p>
          <a:p>
            <a:r>
              <a:rPr lang="sv-SE" dirty="0" smtClean="0"/>
              <a:t>Sprid gärna informationen till medlemmar ni känner som eventuellt inte läser så ofta på vår hemsida.</a:t>
            </a:r>
          </a:p>
          <a:p>
            <a:r>
              <a:rPr lang="sv-SE" dirty="0" smtClean="0"/>
              <a:t>Sten Stabo/vice ordförande</a:t>
            </a:r>
          </a:p>
          <a:p>
            <a:r>
              <a:rPr lang="sv-SE" dirty="0" smtClean="0"/>
              <a:t>0705 320414</a:t>
            </a:r>
            <a:endParaRPr lang="sv-SE" dirty="0"/>
          </a:p>
        </p:txBody>
      </p:sp>
    </p:spTree>
    <p:extLst>
      <p:ext uri="{BB962C8B-B14F-4D97-AF65-F5344CB8AC3E}">
        <p14:creationId xmlns:p14="http://schemas.microsoft.com/office/powerpoint/2010/main" val="21496574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endParaRPr lang="sv-SE"/>
          </a:p>
        </p:txBody>
      </p:sp>
      <p:sp>
        <p:nvSpPr>
          <p:cNvPr id="3" name="Underrubrik 2"/>
          <p:cNvSpPr>
            <a:spLocks noGrp="1"/>
          </p:cNvSpPr>
          <p:nvPr>
            <p:ph type="subTitle" idx="1"/>
          </p:nvPr>
        </p:nvSpPr>
        <p:spPr/>
        <p:txBody>
          <a:bodyPr/>
          <a:lstStyle/>
          <a:p>
            <a:endParaRPr lang="sv-SE"/>
          </a:p>
        </p:txBody>
      </p:sp>
      <p:pic>
        <p:nvPicPr>
          <p:cNvPr id="4" name="Bildobjekt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132" y="0"/>
            <a:ext cx="9741042" cy="6858000"/>
          </a:xfrm>
          <a:prstGeom prst="rect">
            <a:avLst/>
          </a:prstGeom>
        </p:spPr>
      </p:pic>
      <p:sp>
        <p:nvSpPr>
          <p:cNvPr id="5" name="Rektangel 4"/>
          <p:cNvSpPr/>
          <p:nvPr/>
        </p:nvSpPr>
        <p:spPr>
          <a:xfrm>
            <a:off x="251520" y="366623"/>
            <a:ext cx="8784976" cy="5262979"/>
          </a:xfrm>
          <a:prstGeom prst="rect">
            <a:avLst/>
          </a:prstGeom>
        </p:spPr>
        <p:txBody>
          <a:bodyPr wrap="square">
            <a:spAutoFit/>
          </a:bodyPr>
          <a:lstStyle/>
          <a:p>
            <a:r>
              <a:rPr lang="sv-SE" sz="2400" b="1" dirty="0" smtClean="0">
                <a:solidFill>
                  <a:srgbClr val="FFFF00"/>
                </a:solidFill>
              </a:rPr>
              <a:t>20-talet intresseanmälningar kom in</a:t>
            </a:r>
          </a:p>
          <a:p>
            <a:endParaRPr lang="sv-SE" sz="2400" b="1" dirty="0" smtClean="0">
              <a:solidFill>
                <a:srgbClr val="FFFF00"/>
              </a:solidFill>
            </a:endParaRPr>
          </a:p>
          <a:p>
            <a:r>
              <a:rPr lang="sv-SE" sz="2400" b="1" dirty="0" smtClean="0">
                <a:solidFill>
                  <a:srgbClr val="FFFF00"/>
                </a:solidFill>
              </a:rPr>
              <a:t>Ansökan om LOVA-stöd (Lokala Vattenvårdsprojekt) 2017-11-26</a:t>
            </a:r>
          </a:p>
          <a:p>
            <a:endParaRPr lang="sv-SE" sz="2400" b="1" dirty="0" smtClean="0">
              <a:solidFill>
                <a:srgbClr val="FFFF00"/>
              </a:solidFill>
            </a:endParaRPr>
          </a:p>
          <a:p>
            <a:r>
              <a:rPr lang="sv-SE" sz="2400" b="1" dirty="0" smtClean="0">
                <a:solidFill>
                  <a:srgbClr val="FFFF00"/>
                </a:solidFill>
              </a:rPr>
              <a:t>Projekt för 250 000 varav 125 000 som LOVA stöd</a:t>
            </a:r>
          </a:p>
          <a:p>
            <a:endParaRPr lang="sv-SE" sz="2400" b="1" dirty="0" smtClean="0">
              <a:solidFill>
                <a:srgbClr val="FFFF00"/>
              </a:solidFill>
            </a:endParaRPr>
          </a:p>
          <a:p>
            <a:r>
              <a:rPr lang="sv-SE" sz="2400" b="1" dirty="0" smtClean="0">
                <a:solidFill>
                  <a:srgbClr val="FFFF00"/>
                </a:solidFill>
              </a:rPr>
              <a:t>Formellt antagande kom inte förrän 2018-05-24, dvs att försöka göra något på våren 2018 ej att tänka på</a:t>
            </a:r>
          </a:p>
          <a:p>
            <a:endParaRPr lang="sv-SE" sz="2400" b="1" dirty="0" smtClean="0">
              <a:solidFill>
                <a:srgbClr val="FFFF00"/>
              </a:solidFill>
            </a:endParaRPr>
          </a:p>
          <a:p>
            <a:r>
              <a:rPr lang="sv-SE" sz="2400" b="1" dirty="0" smtClean="0">
                <a:solidFill>
                  <a:srgbClr val="FFFF00"/>
                </a:solidFill>
              </a:rPr>
              <a:t>Komplex blankett, men OK från början</a:t>
            </a:r>
          </a:p>
          <a:p>
            <a:endParaRPr lang="sv-SE" sz="2400" b="1" dirty="0" smtClean="0">
              <a:solidFill>
                <a:srgbClr val="FFFF00"/>
              </a:solidFill>
            </a:endParaRPr>
          </a:p>
          <a:p>
            <a:r>
              <a:rPr lang="sv-SE" sz="2400" b="1" dirty="0" smtClean="0">
                <a:solidFill>
                  <a:srgbClr val="FFFF00"/>
                </a:solidFill>
              </a:rPr>
              <a:t>Länsstyrelsen har varit duktiga att informera informellt lite i förväg</a:t>
            </a:r>
          </a:p>
          <a:p>
            <a:endParaRPr lang="sv-SE" sz="2400" b="1" dirty="0">
              <a:solidFill>
                <a:srgbClr val="FFFF00"/>
              </a:solidFill>
            </a:endParaRPr>
          </a:p>
          <a:p>
            <a:r>
              <a:rPr lang="sv-SE" sz="2400" b="1" dirty="0" smtClean="0">
                <a:solidFill>
                  <a:srgbClr val="FFFF00"/>
                </a:solidFill>
              </a:rPr>
              <a:t>Måste gå via </a:t>
            </a:r>
            <a:r>
              <a:rPr lang="sv-SE" sz="2400" b="1" dirty="0" err="1" smtClean="0">
                <a:solidFill>
                  <a:srgbClr val="FFFF00"/>
                </a:solidFill>
              </a:rPr>
              <a:t>idell</a:t>
            </a:r>
            <a:r>
              <a:rPr lang="sv-SE" sz="2400" b="1" dirty="0" smtClean="0">
                <a:solidFill>
                  <a:srgbClr val="FFFF00"/>
                </a:solidFill>
              </a:rPr>
              <a:t> förening</a:t>
            </a:r>
            <a:endParaRPr lang="sv-SE" sz="2400" b="1" dirty="0">
              <a:solidFill>
                <a:srgbClr val="FFFF00"/>
              </a:solidFill>
            </a:endParaRPr>
          </a:p>
        </p:txBody>
      </p:sp>
    </p:spTree>
    <p:extLst>
      <p:ext uri="{BB962C8B-B14F-4D97-AF65-F5344CB8AC3E}">
        <p14:creationId xmlns:p14="http://schemas.microsoft.com/office/powerpoint/2010/main" val="38586382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ten\Pictures\2014-08-12 Sommaren 2014\P100046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p:cNvSpPr txBox="1"/>
          <p:nvPr/>
        </p:nvSpPr>
        <p:spPr>
          <a:xfrm>
            <a:off x="467544" y="116632"/>
            <a:ext cx="8424936" cy="6124754"/>
          </a:xfrm>
          <a:prstGeom prst="rect">
            <a:avLst/>
          </a:prstGeom>
          <a:noFill/>
        </p:spPr>
        <p:txBody>
          <a:bodyPr wrap="square" rtlCol="0">
            <a:spAutoFit/>
          </a:bodyPr>
          <a:lstStyle/>
          <a:p>
            <a:pPr marL="514350" indent="-514350">
              <a:buFont typeface="Arial" panose="020B0604020202020204" pitchFamily="34" charset="0"/>
              <a:buChar char="•"/>
            </a:pPr>
            <a:r>
              <a:rPr lang="sv-SE" sz="2800" b="1" dirty="0" smtClean="0"/>
              <a:t>Projektplanering sommaren 2018</a:t>
            </a:r>
          </a:p>
          <a:p>
            <a:pPr marL="514350" indent="-514350">
              <a:buFont typeface="Arial" panose="020B0604020202020204" pitchFamily="34" charset="0"/>
              <a:buChar char="•"/>
            </a:pPr>
            <a:r>
              <a:rPr lang="sv-SE" sz="2800" b="1" dirty="0" smtClean="0"/>
              <a:t>Kolsyreblästrarna fanns inte kvar</a:t>
            </a:r>
          </a:p>
          <a:p>
            <a:pPr marL="514350" indent="-514350">
              <a:buFont typeface="Arial" panose="020B0604020202020204" pitchFamily="34" charset="0"/>
              <a:buChar char="•"/>
            </a:pPr>
            <a:r>
              <a:rPr lang="sv-SE" sz="2800" b="1" dirty="0" smtClean="0"/>
              <a:t>Bokade in Blästermäster från Örebro som fått bra referenser från </a:t>
            </a:r>
            <a:r>
              <a:rPr lang="sv-SE" sz="2800" b="1" dirty="0" err="1" smtClean="0"/>
              <a:t>bla</a:t>
            </a:r>
            <a:r>
              <a:rPr lang="sv-SE" sz="2800" b="1" dirty="0" smtClean="0"/>
              <a:t> Västerås med </a:t>
            </a:r>
            <a:r>
              <a:rPr lang="sv-SE" sz="2800" b="1" dirty="0" err="1" smtClean="0"/>
              <a:t>våtsandblästring</a:t>
            </a:r>
            <a:r>
              <a:rPr lang="sv-SE" sz="2800" b="1" dirty="0" smtClean="0"/>
              <a:t> (w 43 och 44 bokades)</a:t>
            </a:r>
          </a:p>
          <a:p>
            <a:pPr marL="514350" indent="-514350">
              <a:buFont typeface="Arial" panose="020B0604020202020204" pitchFamily="34" charset="0"/>
              <a:buChar char="•"/>
            </a:pPr>
            <a:r>
              <a:rPr lang="sv-SE" sz="2800" b="1" dirty="0" smtClean="0"/>
              <a:t>Till slut blev vi 19 deltagare med blandning av såväl storlek som segel och motorbåtar</a:t>
            </a:r>
          </a:p>
          <a:p>
            <a:pPr marL="514350" indent="-514350">
              <a:buFont typeface="Arial" panose="020B0604020202020204" pitchFamily="34" charset="0"/>
              <a:buChar char="•"/>
            </a:pPr>
            <a:endParaRPr lang="sv-SE" sz="2800" b="1" dirty="0"/>
          </a:p>
          <a:p>
            <a:pPr marL="514350" indent="-514350">
              <a:buFont typeface="Arial" panose="020B0604020202020204" pitchFamily="34" charset="0"/>
              <a:buChar char="•"/>
            </a:pPr>
            <a:endParaRPr lang="sv-SE" sz="2800" b="1" dirty="0" smtClean="0"/>
          </a:p>
          <a:p>
            <a:pPr marL="514350" indent="-514350">
              <a:buFont typeface="Arial" panose="020B0604020202020204" pitchFamily="34" charset="0"/>
              <a:buChar char="•"/>
            </a:pPr>
            <a:endParaRPr lang="sv-SE" sz="2800" b="1" dirty="0"/>
          </a:p>
          <a:p>
            <a:pPr marL="514350" indent="-514350">
              <a:buFont typeface="Arial" panose="020B0604020202020204" pitchFamily="34" charset="0"/>
              <a:buChar char="•"/>
            </a:pPr>
            <a:r>
              <a:rPr lang="sv-SE" sz="2800" b="1" dirty="0" smtClean="0"/>
              <a:t>Avfallsfrågan ville inte VAFAB ta i men Ragnsells gav direkt vettig offert</a:t>
            </a:r>
          </a:p>
          <a:p>
            <a:pPr marL="514350" indent="-514350">
              <a:buFont typeface="Arial" panose="020B0604020202020204" pitchFamily="34" charset="0"/>
              <a:buChar char="•"/>
            </a:pPr>
            <a:r>
              <a:rPr lang="sv-SE" sz="2800" b="1" dirty="0" smtClean="0"/>
              <a:t>Traktorhjälp bokades in</a:t>
            </a:r>
          </a:p>
          <a:p>
            <a:pPr marL="514350" indent="-514350">
              <a:buFont typeface="Arial" panose="020B0604020202020204" pitchFamily="34" charset="0"/>
              <a:buChar char="•"/>
            </a:pPr>
            <a:r>
              <a:rPr lang="sv-SE" sz="2800" b="1" dirty="0" smtClean="0"/>
              <a:t>Ekonomin rattades av Lars Eklind</a:t>
            </a:r>
            <a:endParaRPr lang="sv-SE" sz="2800" b="1" dirty="0"/>
          </a:p>
        </p:txBody>
      </p:sp>
    </p:spTree>
    <p:extLst>
      <p:ext uri="{BB962C8B-B14F-4D97-AF65-F5344CB8AC3E}">
        <p14:creationId xmlns:p14="http://schemas.microsoft.com/office/powerpoint/2010/main" val="42920303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866</TotalTime>
  <Words>1766</Words>
  <Application>Microsoft Office PowerPoint</Application>
  <PresentationFormat>Bildspel på skärmen (4:3)</PresentationFormat>
  <Paragraphs>212</Paragraphs>
  <Slides>54</Slides>
  <Notes>0</Notes>
  <HiddenSlides>0</HiddenSlides>
  <MMClips>0</MMClips>
  <ScaleCrop>false</ScaleCrop>
  <HeadingPairs>
    <vt:vector size="4" baseType="variant">
      <vt:variant>
        <vt:lpstr>Tema</vt:lpstr>
      </vt:variant>
      <vt:variant>
        <vt:i4>1</vt:i4>
      </vt:variant>
      <vt:variant>
        <vt:lpstr>Bildrubriker</vt:lpstr>
      </vt:variant>
      <vt:variant>
        <vt:i4>54</vt:i4>
      </vt:variant>
    </vt:vector>
  </HeadingPairs>
  <TitlesOfParts>
    <vt:vector size="55" baseType="lpstr">
      <vt:lpstr>Office-tema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Sten</dc:creator>
  <cp:lastModifiedBy>Sten</cp:lastModifiedBy>
  <cp:revision>66</cp:revision>
  <dcterms:created xsi:type="dcterms:W3CDTF">2019-11-15T14:19:37Z</dcterms:created>
  <dcterms:modified xsi:type="dcterms:W3CDTF">2019-12-06T15:41:11Z</dcterms:modified>
</cp:coreProperties>
</file>