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1" r:id="rId4"/>
    <p:sldId id="275" r:id="rId5"/>
    <p:sldId id="291" r:id="rId6"/>
    <p:sldId id="266" r:id="rId7"/>
    <p:sldId id="308" r:id="rId8"/>
    <p:sldId id="267" r:id="rId9"/>
    <p:sldId id="268" r:id="rId10"/>
    <p:sldId id="282" r:id="rId11"/>
    <p:sldId id="301" r:id="rId12"/>
    <p:sldId id="302" r:id="rId13"/>
    <p:sldId id="303" r:id="rId14"/>
    <p:sldId id="304" r:id="rId15"/>
    <p:sldId id="305" r:id="rId16"/>
    <p:sldId id="299" r:id="rId17"/>
    <p:sldId id="298" r:id="rId18"/>
    <p:sldId id="283" r:id="rId19"/>
    <p:sldId id="279" r:id="rId20"/>
    <p:sldId id="300" r:id="rId21"/>
    <p:sldId id="287" r:id="rId22"/>
    <p:sldId id="271" r:id="rId23"/>
    <p:sldId id="286" r:id="rId24"/>
    <p:sldId id="288" r:id="rId25"/>
    <p:sldId id="289" r:id="rId26"/>
    <p:sldId id="290" r:id="rId27"/>
    <p:sldId id="285" r:id="rId28"/>
    <p:sldId id="307" r:id="rId29"/>
    <p:sldId id="262" r:id="rId30"/>
    <p:sldId id="306" r:id="rId31"/>
    <p:sldId id="273" r:id="rId32"/>
    <p:sldId id="263" r:id="rId3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1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20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31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77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23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22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16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7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8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94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328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35AA-0AB8-4AB4-9124-9EA6A204A228}" type="datetimeFigureOut">
              <a:rPr lang="sv-SE" smtClean="0"/>
              <a:t>2021-03-08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66F68-EBDF-47D4-BD8E-BF11375767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19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9144000" cy="679704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1520" y="29628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rgbClr val="C00000"/>
                </a:solidFill>
              </a:rPr>
              <a:t>Välkomna till ESS digitala årsmöte 2021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95536" y="18448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Klubbholmen 1909</a:t>
            </a:r>
          </a:p>
        </p:txBody>
      </p:sp>
    </p:spTree>
    <p:extLst>
      <p:ext uri="{BB962C8B-B14F-4D97-AF65-F5344CB8AC3E}">
        <p14:creationId xmlns:p14="http://schemas.microsoft.com/office/powerpoint/2010/main" val="34416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>
            <a:extLst>
              <a:ext uri="{FF2B5EF4-FFF2-40B4-BE49-F238E27FC236}">
                <a16:creationId xmlns="" xmlns:a16="http://schemas.microsoft.com/office/drawing/2014/main" id="{878856BC-770A-4FC4-849A-392F444B621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  <a:noFill/>
        </p:spPr>
      </p:pic>
      <p:pic>
        <p:nvPicPr>
          <p:cNvPr id="6147" name="Picture 9">
            <a:extLst>
              <a:ext uri="{FF2B5EF4-FFF2-40B4-BE49-F238E27FC236}">
                <a16:creationId xmlns="" xmlns:a16="http://schemas.microsoft.com/office/drawing/2014/main" id="{DA125951-B950-4F28-A5A8-05FC5584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="" xmlns:a16="http://schemas.microsoft.com/office/drawing/2014/main" id="{6419D08D-610F-4261-9499-47B7E8D8634B}"/>
              </a:ext>
            </a:extLst>
          </p:cNvPr>
          <p:cNvSpPr txBox="1"/>
          <p:nvPr/>
        </p:nvSpPr>
        <p:spPr>
          <a:xfrm>
            <a:off x="1116013" y="620713"/>
            <a:ext cx="7272337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2000" b="1" dirty="0">
                <a:latin typeface="Arial" charset="0"/>
              </a:rPr>
              <a:t>Verksamheten 2020 i stort – 3/3</a:t>
            </a:r>
          </a:p>
          <a:p>
            <a:pPr>
              <a:defRPr/>
            </a:pPr>
            <a:endParaRPr lang="sv-SE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Tävling:</a:t>
            </a:r>
            <a:endParaRPr lang="sv-SE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Alla tävlingar har genomförts nästan som planerat men begränsningar i evenemangen runt omkring.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Ungdom:</a:t>
            </a:r>
            <a:endParaRPr lang="sv-SE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Även ungdomarna har genomfört sin säsong enligt plan, men det är klart att tex lägret blev dagläger samt Corona-begränsning av vissa verksamheter.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2000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Allmänt: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Många nya medlemmar i år ca 80 </a:t>
            </a:r>
            <a:r>
              <a:rPr lang="sv-SE" dirty="0" err="1">
                <a:latin typeface="Arial" charset="0"/>
              </a:rPr>
              <a:t>st</a:t>
            </a:r>
            <a:endParaRPr lang="sv-SE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Möte för nya medlemmar inställt av Coronaskäl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Delar av vår administration, tex fakturering och medlemsregister flyttat till Båtförbundets IT system BAS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>
            <a:extLst>
              <a:ext uri="{FF2B5EF4-FFF2-40B4-BE49-F238E27FC236}">
                <a16:creationId xmlns="" xmlns:a16="http://schemas.microsoft.com/office/drawing/2014/main" id="{878856BC-770A-4FC4-849A-392F444B621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  <a:noFill/>
        </p:spPr>
      </p:pic>
      <p:pic>
        <p:nvPicPr>
          <p:cNvPr id="6147" name="Picture 9">
            <a:extLst>
              <a:ext uri="{FF2B5EF4-FFF2-40B4-BE49-F238E27FC236}">
                <a16:creationId xmlns="" xmlns:a16="http://schemas.microsoft.com/office/drawing/2014/main" id="{DA125951-B950-4F28-A5A8-05FC5584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>
            <a:extLst>
              <a:ext uri="{FF2B5EF4-FFF2-40B4-BE49-F238E27FC236}">
                <a16:creationId xmlns="" xmlns:a16="http://schemas.microsoft.com/office/drawing/2014/main" id="{878856BC-770A-4FC4-849A-392F444B621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  <a:noFill/>
        </p:spPr>
      </p:pic>
      <p:pic>
        <p:nvPicPr>
          <p:cNvPr id="6147" name="Picture 9">
            <a:extLst>
              <a:ext uri="{FF2B5EF4-FFF2-40B4-BE49-F238E27FC236}">
                <a16:creationId xmlns="" xmlns:a16="http://schemas.microsoft.com/office/drawing/2014/main" id="{DA125951-B950-4F28-A5A8-05FC5584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>
            <a:extLst>
              <a:ext uri="{FF2B5EF4-FFF2-40B4-BE49-F238E27FC236}">
                <a16:creationId xmlns="" xmlns:a16="http://schemas.microsoft.com/office/drawing/2014/main" id="{878856BC-770A-4FC4-849A-392F444B621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  <a:noFill/>
        </p:spPr>
      </p:pic>
      <p:pic>
        <p:nvPicPr>
          <p:cNvPr id="6147" name="Picture 9">
            <a:extLst>
              <a:ext uri="{FF2B5EF4-FFF2-40B4-BE49-F238E27FC236}">
                <a16:creationId xmlns="" xmlns:a16="http://schemas.microsoft.com/office/drawing/2014/main" id="{DA125951-B950-4F28-A5A8-05FC5584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>
            <a:extLst>
              <a:ext uri="{FF2B5EF4-FFF2-40B4-BE49-F238E27FC236}">
                <a16:creationId xmlns="" xmlns:a16="http://schemas.microsoft.com/office/drawing/2014/main" id="{878856BC-770A-4FC4-849A-392F444B621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  <a:noFill/>
        </p:spPr>
      </p:pic>
      <p:pic>
        <p:nvPicPr>
          <p:cNvPr id="6147" name="Picture 9">
            <a:extLst>
              <a:ext uri="{FF2B5EF4-FFF2-40B4-BE49-F238E27FC236}">
                <a16:creationId xmlns="" xmlns:a16="http://schemas.microsoft.com/office/drawing/2014/main" id="{DA125951-B950-4F28-A5A8-05FC5584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>
            <a:extLst>
              <a:ext uri="{FF2B5EF4-FFF2-40B4-BE49-F238E27FC236}">
                <a16:creationId xmlns="" xmlns:a16="http://schemas.microsoft.com/office/drawing/2014/main" id="{878856BC-770A-4FC4-849A-392F444B621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  <a:noFill/>
        </p:spPr>
      </p:pic>
      <p:pic>
        <p:nvPicPr>
          <p:cNvPr id="6147" name="Picture 9">
            <a:extLst>
              <a:ext uri="{FF2B5EF4-FFF2-40B4-BE49-F238E27FC236}">
                <a16:creationId xmlns="" xmlns:a16="http://schemas.microsoft.com/office/drawing/2014/main" id="{DA125951-B950-4F28-A5A8-05FC5584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>
            <a:extLst>
              <a:ext uri="{FF2B5EF4-FFF2-40B4-BE49-F238E27FC236}">
                <a16:creationId xmlns="" xmlns:a16="http://schemas.microsoft.com/office/drawing/2014/main" id="{878856BC-770A-4FC4-849A-392F444B621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  <a:noFill/>
        </p:spPr>
      </p:pic>
      <p:pic>
        <p:nvPicPr>
          <p:cNvPr id="6147" name="Picture 9">
            <a:extLst>
              <a:ext uri="{FF2B5EF4-FFF2-40B4-BE49-F238E27FC236}">
                <a16:creationId xmlns="" xmlns:a16="http://schemas.microsoft.com/office/drawing/2014/main" id="{DA125951-B950-4F28-A5A8-05FC5584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754" y="-387424"/>
            <a:ext cx="14977664" cy="842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5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>
            <a:extLst>
              <a:ext uri="{FF2B5EF4-FFF2-40B4-BE49-F238E27FC236}">
                <a16:creationId xmlns="" xmlns:a16="http://schemas.microsoft.com/office/drawing/2014/main" id="{878856BC-770A-4FC4-849A-392F444B621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  <a:noFill/>
        </p:spPr>
      </p:pic>
      <p:pic>
        <p:nvPicPr>
          <p:cNvPr id="6147" name="Picture 9">
            <a:extLst>
              <a:ext uri="{FF2B5EF4-FFF2-40B4-BE49-F238E27FC236}">
                <a16:creationId xmlns="" xmlns:a16="http://schemas.microsoft.com/office/drawing/2014/main" id="{DA125951-B950-4F28-A5A8-05FC5584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403376" y="1196752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</a:t>
            </a:r>
            <a:r>
              <a:rPr lang="sv-SE" sz="2800" b="1" dirty="0"/>
              <a:t>Fastställande av Balans och Resultatrapport</a:t>
            </a:r>
          </a:p>
          <a:p>
            <a:r>
              <a:rPr lang="sv-SE" sz="2800" b="1" dirty="0"/>
              <a:t> </a:t>
            </a:r>
          </a:p>
          <a:p>
            <a:r>
              <a:rPr lang="sv-SE" sz="2800" b="1" dirty="0" smtClean="0"/>
              <a:t>Årsmötet </a:t>
            </a:r>
            <a:r>
              <a:rPr lang="sv-SE" sz="2800" b="1" dirty="0"/>
              <a:t>beslutar att:</a:t>
            </a:r>
          </a:p>
          <a:p>
            <a:r>
              <a:rPr lang="sv-SE" sz="2800" b="1" dirty="0"/>
              <a:t>Fastställa balans-och resultaträkning för 2020</a:t>
            </a:r>
          </a:p>
          <a:p>
            <a:r>
              <a:rPr lang="sv-SE" sz="2800" b="1" dirty="0"/>
              <a:t> </a:t>
            </a:r>
          </a:p>
          <a:p>
            <a:r>
              <a:rPr lang="sv-SE" sz="2800" b="1" dirty="0"/>
              <a:t>Balanserad vinst 124.335kr överförs till 2021</a:t>
            </a:r>
          </a:p>
        </p:txBody>
      </p:sp>
    </p:spTree>
    <p:extLst>
      <p:ext uri="{BB962C8B-B14F-4D97-AF65-F5344CB8AC3E}">
        <p14:creationId xmlns:p14="http://schemas.microsoft.com/office/powerpoint/2010/main" val="17481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>
            <a:extLst>
              <a:ext uri="{FF2B5EF4-FFF2-40B4-BE49-F238E27FC236}">
                <a16:creationId xmlns="" xmlns:a16="http://schemas.microsoft.com/office/drawing/2014/main" id="{FF1716B6-B87E-42A1-8C58-177EAADCB9A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  <a:noFill/>
        </p:spPr>
      </p:pic>
      <p:pic>
        <p:nvPicPr>
          <p:cNvPr id="5123" name="Picture 9">
            <a:extLst>
              <a:ext uri="{FF2B5EF4-FFF2-40B4-BE49-F238E27FC236}">
                <a16:creationId xmlns="" xmlns:a16="http://schemas.microsoft.com/office/drawing/2014/main" id="{2AA77BE5-AC16-4E0F-9218-07389791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1259632" y="657503"/>
            <a:ext cx="6375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3200" b="1" dirty="0"/>
              <a:t>Fråga om ansvarsfrihet för styrelsen.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01344" y="1844824"/>
            <a:ext cx="6422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Kan mötet baserat på redovisningen av verksamheten 2020 och revisorernas rapport godkänna att ge styrelsen ansvarsfrihet för år 2020 ?</a:t>
            </a:r>
          </a:p>
        </p:txBody>
      </p:sp>
    </p:spTree>
    <p:extLst>
      <p:ext uri="{BB962C8B-B14F-4D97-AF65-F5344CB8AC3E}">
        <p14:creationId xmlns:p14="http://schemas.microsoft.com/office/powerpoint/2010/main" val="10313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en\Pictures\Enköpings hamn\126118398_3646781208698279_87995246937530240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12" y="-310072"/>
            <a:ext cx="9232712" cy="71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39212" y="116632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C00000"/>
                </a:solidFill>
              </a:rPr>
              <a:t>    Motioner och propositioner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rgbClr val="C00000"/>
                </a:solidFill>
              </a:rPr>
              <a:t>Inga motioner har inkommit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rgbClr val="C00000"/>
                </a:solidFill>
              </a:rPr>
              <a:t>Styrelsen har ingen proposition</a:t>
            </a:r>
          </a:p>
        </p:txBody>
      </p:sp>
    </p:spTree>
    <p:extLst>
      <p:ext uri="{BB962C8B-B14F-4D97-AF65-F5344CB8AC3E}">
        <p14:creationId xmlns:p14="http://schemas.microsoft.com/office/powerpoint/2010/main" val="1201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v-SE" sz="3600" b="1" dirty="0"/>
              <a:t>Fråga om mötets stadgeenliga kallelse</a:t>
            </a:r>
            <a:r>
              <a:rPr lang="sv-SE" dirty="0"/>
              <a:t/>
            </a:r>
            <a:br>
              <a:rPr lang="sv-SE" dirty="0"/>
            </a:br>
            <a:endParaRPr lang="sv-SE" altLang="sv-SE" dirty="0"/>
          </a:p>
        </p:txBody>
      </p:sp>
      <p:pic>
        <p:nvPicPr>
          <p:cNvPr id="3277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132138" y="325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078163" y="37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/>
          </a:p>
        </p:txBody>
      </p:sp>
      <p:sp>
        <p:nvSpPr>
          <p:cNvPr id="2" name="textruta 1"/>
          <p:cNvSpPr txBox="1"/>
          <p:nvPr/>
        </p:nvSpPr>
        <p:spPr>
          <a:xfrm>
            <a:off x="971600" y="1988840"/>
            <a:ext cx="6732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Stadgarna: Kallelse till möte skall skriftligen ske minst 14 dagar före mötet (senast 26/2).</a:t>
            </a:r>
          </a:p>
          <a:p>
            <a:endParaRPr lang="sv-SE" sz="2800" b="1" dirty="0"/>
          </a:p>
          <a:p>
            <a:r>
              <a:rPr lang="sv-SE" sz="2800" b="1" dirty="0"/>
              <a:t>Information om nytt datum (11/3)  i ordförandebrev 25/1 </a:t>
            </a:r>
          </a:p>
          <a:p>
            <a:endParaRPr lang="sv-SE" sz="2800" b="1" dirty="0"/>
          </a:p>
          <a:p>
            <a:r>
              <a:rPr lang="sv-SE" sz="2800" b="1" dirty="0"/>
              <a:t>Kallelse på hemsidan, anslag i hamnstugan, SMS och utskick per mail 16/2</a:t>
            </a:r>
          </a:p>
          <a:p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7747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3100" b="1" dirty="0"/>
              <a:t>ESS årsmöte 2021, förslag på dagordning</a:t>
            </a:r>
            <a:r>
              <a:rPr lang="sv-SE" b="1" dirty="0"/>
              <a:t/>
            </a:r>
            <a:br>
              <a:rPr lang="sv-SE" b="1" dirty="0"/>
            </a:br>
            <a:endParaRPr lang="sv-SE" altLang="sv-SE" dirty="0"/>
          </a:p>
        </p:txBody>
      </p:sp>
      <p:pic>
        <p:nvPicPr>
          <p:cNvPr id="3277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132138" y="325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078163" y="37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/>
          </a:p>
        </p:txBody>
      </p:sp>
      <p:sp>
        <p:nvSpPr>
          <p:cNvPr id="2" name="textruta 1"/>
          <p:cNvSpPr txBox="1"/>
          <p:nvPr/>
        </p:nvSpPr>
        <p:spPr>
          <a:xfrm>
            <a:off x="1187624" y="908720"/>
            <a:ext cx="6516514" cy="588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Mötets öppnande.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Fråga om mötets stadgeenliga kallelse.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b="1" i="1" dirty="0"/>
              <a:t>Fastställande av dagordning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Meddelande om inval och utträden.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b="1" i="1" dirty="0"/>
              <a:t>Röstlängd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ordförande för mötet.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sekreterare för mötet. 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två protokollsjusterare tillika rösträknare.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Föredragning av styrelsens verksamhetsberättelse.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Föredragning av balans- och resultaträkning.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Föredragning av revisionsberättelse.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Fråga om ansvarsfrihet för styrelsen.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Propositioner och motioner.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2000" b="1" dirty="0">
                <a:solidFill>
                  <a:srgbClr val="FF0000"/>
                </a:solidFill>
              </a:rPr>
              <a:t>Val av styrelse.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Beslut om firmatecknare.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revisorer och revisorssuppleanter.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förtjänstmärkesnämnd.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valberedning.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Styrelsearvoden.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i="1" dirty="0"/>
              <a:t>Förtjänstmärken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i="1" dirty="0"/>
              <a:t>Avtackning av avgående styrelsemedlemmar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dirty="0"/>
              <a:t>Rapporter och ämnen för diskussion.</a:t>
            </a:r>
            <a:endParaRPr lang="sv-SE" sz="1600" b="1" i="1" dirty="0"/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dirty="0"/>
              <a:t>Mötets avslutning.</a:t>
            </a:r>
          </a:p>
        </p:txBody>
      </p:sp>
    </p:spTree>
    <p:extLst>
      <p:ext uri="{BB962C8B-B14F-4D97-AF65-F5344CB8AC3E}">
        <p14:creationId xmlns:p14="http://schemas.microsoft.com/office/powerpoint/2010/main" val="30019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8640" y="3495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Val till styrelsen</a:t>
            </a:r>
            <a:br>
              <a:rPr lang="sv-SE" b="1" dirty="0"/>
            </a:br>
            <a:r>
              <a:rPr lang="sv-SE" sz="3100" b="1" dirty="0"/>
              <a:t>Ledamöter på 2 år. Valberedningens förslag: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67544" y="1628800"/>
            <a:ext cx="8186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Vice Ordförande: Alexander Bergwall, omval.</a:t>
            </a:r>
          </a:p>
          <a:p>
            <a:endParaRPr lang="sv-SE" sz="2800" b="1" dirty="0"/>
          </a:p>
          <a:p>
            <a:r>
              <a:rPr lang="sv-SE" sz="2800" b="1" dirty="0"/>
              <a:t>Kassör: Camilla </a:t>
            </a:r>
            <a:r>
              <a:rPr lang="sv-SE" sz="2800" b="1" dirty="0" err="1"/>
              <a:t>Erleving</a:t>
            </a:r>
            <a:r>
              <a:rPr lang="sv-SE" sz="2800" b="1" dirty="0"/>
              <a:t>, omval.</a:t>
            </a:r>
          </a:p>
          <a:p>
            <a:r>
              <a:rPr lang="sv-SE" sz="2800" b="1" dirty="0"/>
              <a:t> </a:t>
            </a:r>
          </a:p>
          <a:p>
            <a:r>
              <a:rPr lang="sv-SE" sz="2800" b="1" dirty="0"/>
              <a:t>Ledamot 1 (Varvschef): Christoffer Carlsson, nyval. </a:t>
            </a:r>
          </a:p>
          <a:p>
            <a:endParaRPr lang="sv-SE" sz="2800" b="1" dirty="0"/>
          </a:p>
          <a:p>
            <a:r>
              <a:rPr lang="sv-SE" sz="2800" b="1" dirty="0"/>
              <a:t>Ledamot 2 (Tävlingsledare): Jonas Lindberg, nyval. </a:t>
            </a:r>
          </a:p>
          <a:p>
            <a:endParaRPr lang="sv-SE" sz="2800" b="1" dirty="0"/>
          </a:p>
          <a:p>
            <a:r>
              <a:rPr lang="sv-SE" sz="2800" b="1" dirty="0"/>
              <a:t>Ledamot 3 (Båtplatsansvarig): Niclas Erkenstål, nyval. </a:t>
            </a:r>
          </a:p>
          <a:p>
            <a:endParaRPr lang="sv-SE" sz="2800" b="1" dirty="0"/>
          </a:p>
          <a:p>
            <a:r>
              <a:rPr lang="sv-SE" sz="2800" b="1" dirty="0"/>
              <a:t>Ordförande för Ungdomssektionen: Daniel Andersson, omval.</a:t>
            </a:r>
          </a:p>
        </p:txBody>
      </p:sp>
    </p:spTree>
    <p:extLst>
      <p:ext uri="{BB962C8B-B14F-4D97-AF65-F5344CB8AC3E}">
        <p14:creationId xmlns:p14="http://schemas.microsoft.com/office/powerpoint/2010/main" val="32087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b="1" dirty="0"/>
              <a:t>Firmatecknare</a:t>
            </a:r>
          </a:p>
        </p:txBody>
      </p:sp>
      <p:pic>
        <p:nvPicPr>
          <p:cNvPr id="31747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87624" y="1844824"/>
            <a:ext cx="706154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b="1" dirty="0"/>
              <a:t>Beslutsförslag: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b="1" dirty="0"/>
              <a:t>Sällskapets firma tecknas av: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b="1" dirty="0"/>
              <a:t>Ordförande, sekreterare och kassör var för sig.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Beslutet förklarades omedelbart justerat.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(</a:t>
            </a:r>
            <a:r>
              <a:rPr lang="sv-SE" altLang="sv-SE" sz="1800" dirty="0" err="1"/>
              <a:t>Enl</a:t>
            </a:r>
            <a:r>
              <a:rPr lang="sv-SE" altLang="sv-SE" sz="1800" dirty="0"/>
              <a:t> Stadgarna § 11)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i="1" dirty="0"/>
          </a:p>
        </p:txBody>
      </p:sp>
    </p:spTree>
    <p:extLst>
      <p:ext uri="{BB962C8B-B14F-4D97-AF65-F5344CB8AC3E}">
        <p14:creationId xmlns:p14="http://schemas.microsoft.com/office/powerpoint/2010/main" val="10507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Val revisorer</a:t>
            </a:r>
            <a:br>
              <a:rPr lang="sv-SE" b="1" dirty="0"/>
            </a:br>
            <a:r>
              <a:rPr lang="sv-SE" sz="3600" b="1" dirty="0"/>
              <a:t>Valperiod ett år. Valberedningens förslag: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259632" y="2348880"/>
            <a:ext cx="7272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Två revisorer: </a:t>
            </a:r>
          </a:p>
          <a:p>
            <a:r>
              <a:rPr lang="sv-SE" sz="2800" b="1" dirty="0"/>
              <a:t>Roger Larsson, omval </a:t>
            </a:r>
          </a:p>
          <a:p>
            <a:r>
              <a:rPr lang="sv-SE" sz="2800" b="1" dirty="0"/>
              <a:t>Jan Sjöman omval </a:t>
            </a:r>
          </a:p>
          <a:p>
            <a:endParaRPr lang="sv-SE" sz="2800" b="1" dirty="0"/>
          </a:p>
          <a:p>
            <a:r>
              <a:rPr lang="sv-SE" sz="2800" b="1" dirty="0"/>
              <a:t>Två revisorssuppleanter: </a:t>
            </a:r>
          </a:p>
          <a:p>
            <a:r>
              <a:rPr lang="sv-SE" sz="2800" b="1" dirty="0"/>
              <a:t>Kersti Zetterström, omval</a:t>
            </a:r>
          </a:p>
          <a:p>
            <a:r>
              <a:rPr lang="sv-SE" sz="2800" b="1" dirty="0"/>
              <a:t>Mathias </a:t>
            </a:r>
            <a:r>
              <a:rPr lang="sv-SE" sz="2800" b="1" dirty="0" err="1"/>
              <a:t>Kaneberg</a:t>
            </a:r>
            <a:r>
              <a:rPr lang="sv-SE" sz="2800" b="1" dirty="0"/>
              <a:t>, omval</a:t>
            </a:r>
          </a:p>
        </p:txBody>
      </p:sp>
    </p:spTree>
    <p:extLst>
      <p:ext uri="{BB962C8B-B14F-4D97-AF65-F5344CB8AC3E}">
        <p14:creationId xmlns:p14="http://schemas.microsoft.com/office/powerpoint/2010/main" val="32087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662446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sz="3600" b="1" dirty="0"/>
              <a:t>Val till förtjänstmärkesnämnden</a:t>
            </a:r>
          </a:p>
        </p:txBody>
      </p:sp>
      <p:pic>
        <p:nvPicPr>
          <p:cNvPr id="31747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99592" y="1844824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Tommy Redefalk, omval på 4 år.</a:t>
            </a:r>
          </a:p>
          <a:p>
            <a:r>
              <a:rPr lang="sv-SE" sz="2800" b="1" dirty="0"/>
              <a:t> </a:t>
            </a:r>
          </a:p>
          <a:p>
            <a:r>
              <a:rPr lang="sv-SE" sz="2800" b="1" dirty="0"/>
              <a:t>Valda sedan tidigare är: </a:t>
            </a:r>
          </a:p>
          <a:p>
            <a:r>
              <a:rPr lang="sv-SE" sz="2800" b="1" dirty="0"/>
              <a:t>Jonas Jonsson 1 år kvar, </a:t>
            </a:r>
          </a:p>
          <a:p>
            <a:r>
              <a:rPr lang="sv-SE" sz="2800" b="1" dirty="0"/>
              <a:t>Sören Krantz 2 år kvar</a:t>
            </a:r>
          </a:p>
          <a:p>
            <a:r>
              <a:rPr lang="sv-SE" sz="2800" b="1" dirty="0"/>
              <a:t>Rolf Sjögren 3 år kvar.</a:t>
            </a:r>
          </a:p>
        </p:txBody>
      </p:sp>
    </p:spTree>
    <p:extLst>
      <p:ext uri="{BB962C8B-B14F-4D97-AF65-F5344CB8AC3E}">
        <p14:creationId xmlns:p14="http://schemas.microsoft.com/office/powerpoint/2010/main" val="5310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altLang="sv-SE" b="1" dirty="0"/>
              <a:t>Val av valberedning</a:t>
            </a:r>
            <a:br>
              <a:rPr lang="sv-SE" altLang="sv-SE" b="1" dirty="0"/>
            </a:br>
            <a:r>
              <a:rPr lang="sv-SE" altLang="sv-SE" b="1" dirty="0"/>
              <a:t>valperiod ett år</a:t>
            </a:r>
          </a:p>
        </p:txBody>
      </p:sp>
      <p:pic>
        <p:nvPicPr>
          <p:cNvPr id="31747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11560" y="1844824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I ESS stadgar anges att Valberedningen även ska föreslå ny Valberedning. </a:t>
            </a:r>
          </a:p>
          <a:p>
            <a:endParaRPr lang="sv-SE" sz="2800" b="1" dirty="0"/>
          </a:p>
          <a:p>
            <a:r>
              <a:rPr lang="sv-SE" sz="2800" b="1" dirty="0"/>
              <a:t>Förslaget är: </a:t>
            </a:r>
          </a:p>
          <a:p>
            <a:r>
              <a:rPr lang="sv-SE" sz="2800" b="1" dirty="0"/>
              <a:t>Thomas Hammarström (Sammankallande) omval, </a:t>
            </a:r>
          </a:p>
          <a:p>
            <a:r>
              <a:rPr lang="sv-SE" sz="2800" b="1" dirty="0"/>
              <a:t>Tommy Redefalk, omval, </a:t>
            </a:r>
          </a:p>
          <a:p>
            <a:r>
              <a:rPr lang="sv-SE" sz="2800" b="1" dirty="0"/>
              <a:t>Lars Eklind, omval och </a:t>
            </a:r>
          </a:p>
          <a:p>
            <a:r>
              <a:rPr lang="sv-SE" sz="2800" b="1" dirty="0"/>
              <a:t>Anna </a:t>
            </a:r>
            <a:r>
              <a:rPr lang="sv-SE" sz="2800" b="1" dirty="0" err="1"/>
              <a:t>Bennitz</a:t>
            </a:r>
            <a:r>
              <a:rPr lang="sv-SE" sz="2800" b="1" dirty="0"/>
              <a:t> nyval.</a:t>
            </a:r>
          </a:p>
        </p:txBody>
      </p:sp>
    </p:spTree>
    <p:extLst>
      <p:ext uri="{BB962C8B-B14F-4D97-AF65-F5344CB8AC3E}">
        <p14:creationId xmlns:p14="http://schemas.microsoft.com/office/powerpoint/2010/main" val="37095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662446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sz="3600" b="1" dirty="0"/>
              <a:t>Fyllnadsval kommittéer</a:t>
            </a:r>
            <a:br>
              <a:rPr lang="sv-SE" altLang="sv-SE" sz="3600" b="1" dirty="0"/>
            </a:br>
            <a:r>
              <a:rPr lang="sv-SE" altLang="sv-SE" sz="3600" b="1" dirty="0"/>
              <a:t>valperiod fram till vårmötet 2021</a:t>
            </a:r>
          </a:p>
        </p:txBody>
      </p:sp>
      <p:pic>
        <p:nvPicPr>
          <p:cNvPr id="31747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755576" y="1408175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Varvskommittén: </a:t>
            </a:r>
          </a:p>
          <a:p>
            <a:r>
              <a:rPr lang="sv-SE" sz="2800" b="1" dirty="0"/>
              <a:t>Jonas Jonsson</a:t>
            </a:r>
          </a:p>
          <a:p>
            <a:endParaRPr lang="sv-SE" sz="2800" b="1" dirty="0"/>
          </a:p>
          <a:p>
            <a:r>
              <a:rPr lang="sv-SE" sz="2800" b="1" dirty="0"/>
              <a:t>Båtplatskommittén:</a:t>
            </a:r>
          </a:p>
          <a:p>
            <a:r>
              <a:rPr lang="sv-SE" sz="2800" b="1" dirty="0"/>
              <a:t>Johan Wilén</a:t>
            </a:r>
          </a:p>
          <a:p>
            <a:endParaRPr lang="sv-SE" sz="2800" b="1" dirty="0"/>
          </a:p>
          <a:p>
            <a:r>
              <a:rPr lang="sv-SE" sz="2800" b="1" dirty="0"/>
              <a:t>Tävlingskommittén: </a:t>
            </a:r>
          </a:p>
          <a:p>
            <a:r>
              <a:rPr lang="sv-SE" sz="2800" b="1" dirty="0"/>
              <a:t>Johan Eriksson</a:t>
            </a:r>
          </a:p>
          <a:p>
            <a:r>
              <a:rPr lang="sv-SE" sz="2800" b="1" dirty="0"/>
              <a:t>Håkan Andersson</a:t>
            </a:r>
          </a:p>
          <a:p>
            <a:endParaRPr lang="sv-SE" sz="2800" b="1" dirty="0"/>
          </a:p>
          <a:p>
            <a:r>
              <a:rPr lang="sv-SE" sz="2800" b="1" dirty="0"/>
              <a:t> Samtliga fyllnadsval är nyval. </a:t>
            </a:r>
          </a:p>
        </p:txBody>
      </p:sp>
    </p:spTree>
    <p:extLst>
      <p:ext uri="{BB962C8B-B14F-4D97-AF65-F5344CB8AC3E}">
        <p14:creationId xmlns:p14="http://schemas.microsoft.com/office/powerpoint/2010/main" val="79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Styrelsearvode 2021</a:t>
            </a:r>
          </a:p>
        </p:txBody>
      </p:sp>
      <p:pic>
        <p:nvPicPr>
          <p:cNvPr id="3277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132138" y="325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078163" y="37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/>
          </a:p>
        </p:txBody>
      </p:sp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6D63F4A6-1769-4B05-B64A-3ABBA0F82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368964"/>
            <a:ext cx="6984776" cy="51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3100" b="1" dirty="0"/>
              <a:t>ESS årsmöte 2021, förslag på dagordning</a:t>
            </a:r>
            <a:r>
              <a:rPr lang="sv-SE" b="1" dirty="0"/>
              <a:t/>
            </a:r>
            <a:br>
              <a:rPr lang="sv-SE" b="1" dirty="0"/>
            </a:br>
            <a:endParaRPr lang="sv-SE" altLang="sv-SE" dirty="0"/>
          </a:p>
        </p:txBody>
      </p:sp>
      <p:pic>
        <p:nvPicPr>
          <p:cNvPr id="3277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132138" y="325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078163" y="37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/>
          </a:p>
        </p:txBody>
      </p:sp>
      <p:sp>
        <p:nvSpPr>
          <p:cNvPr id="2" name="textruta 1"/>
          <p:cNvSpPr txBox="1"/>
          <p:nvPr/>
        </p:nvSpPr>
        <p:spPr>
          <a:xfrm>
            <a:off x="1187624" y="908720"/>
            <a:ext cx="6516514" cy="5890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Mötets öppnande.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Fråga om mötets stadgeenliga kallelse.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b="1" i="1" dirty="0"/>
              <a:t>Fastställande av dagordning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Meddelande om inval och utträden.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b="1" i="1" dirty="0"/>
              <a:t>Röstlängd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ordförande för mötet.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sekreterare för mötet. 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två protokollsjusterare tillika rösträknare.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Föredragning av styrelsens verksamhetsberättelse.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Föredragning av balans- och resultaträkning.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Föredragning av revisionsberättelse.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Fråga om ansvarsfrihet för styrelsen.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Propositioner och motioner.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styrelse.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Beslut om firmatecknare.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revisorer och revisorssuppleanter.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förtjänstmärkesnämnd.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valberedning.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Styrelsearvoden.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2000" b="1" i="1" dirty="0">
                <a:solidFill>
                  <a:srgbClr val="FF0000"/>
                </a:solidFill>
              </a:rPr>
              <a:t>Förtjänstmärken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i="1" dirty="0"/>
              <a:t>Avtackning av avgående styrelsemedlemmar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dirty="0"/>
              <a:t>Rapporter och ämnen för diskussion.</a:t>
            </a:r>
            <a:endParaRPr lang="sv-SE" sz="1600" b="1" i="1" dirty="0"/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dirty="0"/>
              <a:t>Mötets avslutning.</a:t>
            </a:r>
          </a:p>
        </p:txBody>
      </p:sp>
    </p:spTree>
    <p:extLst>
      <p:ext uri="{BB962C8B-B14F-4D97-AF65-F5344CB8AC3E}">
        <p14:creationId xmlns:p14="http://schemas.microsoft.com/office/powerpoint/2010/main" val="38880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Förtjänstmärken 2021</a:t>
            </a:r>
          </a:p>
        </p:txBody>
      </p:sp>
      <p:pic>
        <p:nvPicPr>
          <p:cNvPr id="3277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132138" y="325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078163" y="37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/>
          </a:p>
        </p:txBody>
      </p:sp>
      <p:pic>
        <p:nvPicPr>
          <p:cNvPr id="9" name="Bildobjekt 8">
            <a:extLst>
              <a:ext uri="{FF2B5EF4-FFF2-40B4-BE49-F238E27FC236}">
                <a16:creationId xmlns="" xmlns:a16="http://schemas.microsoft.com/office/drawing/2014/main" id="{74621D7F-0A73-45B0-8930-1782D76F6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84" y="1268769"/>
            <a:ext cx="6646863" cy="52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3100" b="1" dirty="0"/>
              <a:t>ESS årsmöte 2021, förslag på dagordning</a:t>
            </a:r>
            <a:r>
              <a:rPr lang="sv-SE" b="1" dirty="0"/>
              <a:t/>
            </a:r>
            <a:br>
              <a:rPr lang="sv-SE" b="1" dirty="0"/>
            </a:br>
            <a:endParaRPr lang="sv-SE" altLang="sv-SE" dirty="0"/>
          </a:p>
        </p:txBody>
      </p:sp>
      <p:pic>
        <p:nvPicPr>
          <p:cNvPr id="3277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132138" y="325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078163" y="37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/>
          </a:p>
        </p:txBody>
      </p:sp>
      <p:sp>
        <p:nvSpPr>
          <p:cNvPr id="2" name="textruta 1"/>
          <p:cNvSpPr txBox="1"/>
          <p:nvPr/>
        </p:nvSpPr>
        <p:spPr>
          <a:xfrm>
            <a:off x="1187624" y="908720"/>
            <a:ext cx="6516514" cy="582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Mötets öppnande.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Fråga om mötets stadgeenliga kallelse.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b="1" i="1" dirty="0"/>
              <a:t>Fastställande av dagordning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Meddelande om inval och utträden.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b="1" i="1" dirty="0"/>
              <a:t>Röstlängd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ordförande för mötet.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sekreterare för mötet. 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två protokollsjusterare tillika rösträknare.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Föredragning av styrelsens verksamhetsberättelse.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Föredragning av balans- och resultaträkning.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Föredragning av revisionsberättelse.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Fråga om ansvarsfrihet för styrelsen.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Propositioner och motioner.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styrelse.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Beslut om firmatecknare.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revisorer och revisorssuppleanter.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förtjänstmärkesnämnd.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valberedning.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Styrelsearvoden.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i="1" dirty="0"/>
              <a:t>Förtjänstmärken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i="1" dirty="0"/>
              <a:t>Avtackning av avgående styrelsemedlemmar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dirty="0"/>
              <a:t>Rapporter och ämnen för diskussion.</a:t>
            </a:r>
            <a:endParaRPr lang="sv-SE" sz="1600" b="1" i="1" dirty="0"/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dirty="0"/>
              <a:t>Mötets avslutning.</a:t>
            </a:r>
          </a:p>
        </p:txBody>
      </p:sp>
    </p:spTree>
    <p:extLst>
      <p:ext uri="{BB962C8B-B14F-4D97-AF65-F5344CB8AC3E}">
        <p14:creationId xmlns:p14="http://schemas.microsoft.com/office/powerpoint/2010/main" val="23756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2800" b="1" dirty="0" smtClean="0"/>
              <a:t>Avtackning av avgående styrelseledamöter</a:t>
            </a:r>
            <a:endParaRPr lang="sv-SE" altLang="sv-SE" sz="2800" b="1" dirty="0"/>
          </a:p>
        </p:txBody>
      </p:sp>
      <p:pic>
        <p:nvPicPr>
          <p:cNvPr id="3277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132138" y="325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078163" y="37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/>
          </a:p>
        </p:txBody>
      </p:sp>
      <p:sp>
        <p:nvSpPr>
          <p:cNvPr id="2" name="textruta 1"/>
          <p:cNvSpPr txBox="1"/>
          <p:nvPr/>
        </p:nvSpPr>
        <p:spPr>
          <a:xfrm>
            <a:off x="924472" y="1383835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Så här i Coronatider får det bli en preliminär digital avtackning av de ledamöter som i och med detta årsmöte lämnar över sina poster. Glädjande att alla avgående </a:t>
            </a:r>
            <a:r>
              <a:rPr lang="sv-SE" sz="2400" b="1" dirty="0"/>
              <a:t>s</a:t>
            </a:r>
            <a:r>
              <a:rPr lang="sv-SE" sz="2400" b="1" dirty="0" smtClean="0"/>
              <a:t>tyrelseledamöter fortsätter att vara aktiva i respektive kommittéer:</a:t>
            </a:r>
          </a:p>
          <a:p>
            <a:endParaRPr lang="sv-S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b="1" dirty="0" smtClean="0"/>
              <a:t>Jonas </a:t>
            </a:r>
            <a:r>
              <a:rPr lang="sv-SE" sz="3200" b="1" dirty="0"/>
              <a:t>J</a:t>
            </a:r>
            <a:r>
              <a:rPr lang="sv-SE" sz="3200" b="1" dirty="0" smtClean="0"/>
              <a:t>onsson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b="1" dirty="0" smtClean="0"/>
              <a:t>Johan Eriksson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b="1" dirty="0" smtClean="0"/>
              <a:t>Johan Wilen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20486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n\Pictures\2014-10-14 Blekinge med husbil\P1000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115616" y="17044"/>
            <a:ext cx="70567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C00000"/>
                </a:solidFill>
              </a:rPr>
              <a:t>Verksamhetsplan 2021</a:t>
            </a:r>
          </a:p>
          <a:p>
            <a:endParaRPr lang="sv-SE" sz="2800" b="1" dirty="0">
              <a:solidFill>
                <a:srgbClr val="C00000"/>
              </a:solidFill>
            </a:endParaRPr>
          </a:p>
          <a:p>
            <a:r>
              <a:rPr lang="sv-SE" sz="2800" b="1" dirty="0">
                <a:solidFill>
                  <a:srgbClr val="C00000"/>
                </a:solidFill>
              </a:rPr>
              <a:t>Verksamhet och budget för 2021 enligt beslut på höstmötet </a:t>
            </a:r>
            <a:r>
              <a:rPr lang="sv-SE" sz="2800" b="1" dirty="0" smtClean="0">
                <a:solidFill>
                  <a:srgbClr val="C00000"/>
                </a:solidFill>
              </a:rPr>
              <a:t>2020-11-26.</a:t>
            </a:r>
          </a:p>
          <a:p>
            <a:r>
              <a:rPr lang="sv-SE" sz="2800" b="1" dirty="0" err="1" smtClean="0">
                <a:solidFill>
                  <a:srgbClr val="C00000"/>
                </a:solidFill>
              </a:rPr>
              <a:t>Coronan</a:t>
            </a:r>
            <a:r>
              <a:rPr lang="sv-SE" sz="2800" b="1" dirty="0" smtClean="0">
                <a:solidFill>
                  <a:srgbClr val="C00000"/>
                </a:solidFill>
              </a:rPr>
              <a:t> kan påverka planerna.</a:t>
            </a:r>
            <a:endParaRPr lang="sv-SE" sz="2800" b="1" dirty="0" smtClean="0">
              <a:solidFill>
                <a:srgbClr val="C00000"/>
              </a:solidFill>
            </a:endParaRPr>
          </a:p>
          <a:p>
            <a:r>
              <a:rPr lang="sv-SE" sz="2800" b="1" dirty="0" smtClean="0">
                <a:solidFill>
                  <a:srgbClr val="C00000"/>
                </a:solidFill>
              </a:rPr>
              <a:t>Mer information på det </a:t>
            </a:r>
            <a:r>
              <a:rPr lang="sv-SE" sz="2800" b="1" smtClean="0">
                <a:solidFill>
                  <a:srgbClr val="C00000"/>
                </a:solidFill>
              </a:rPr>
              <a:t>digitala vårmötet.</a:t>
            </a:r>
            <a:endParaRPr lang="sv-S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5575"/>
            <a:ext cx="8856984" cy="698594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547664" y="11663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C00000"/>
                </a:solidFill>
              </a:rPr>
              <a:t>Tack för i dag</a:t>
            </a:r>
          </a:p>
          <a:p>
            <a:r>
              <a:rPr lang="sv-SE" sz="2800" b="1" dirty="0">
                <a:solidFill>
                  <a:srgbClr val="C00000"/>
                </a:solidFill>
              </a:rPr>
              <a:t>Väl mött till båtsäsongen 2021</a:t>
            </a:r>
          </a:p>
        </p:txBody>
      </p:sp>
    </p:spTree>
    <p:extLst>
      <p:ext uri="{BB962C8B-B14F-4D97-AF65-F5344CB8AC3E}">
        <p14:creationId xmlns:p14="http://schemas.microsoft.com/office/powerpoint/2010/main" val="29579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524000"/>
          </a:xfrm>
        </p:spPr>
        <p:txBody>
          <a:bodyPr/>
          <a:lstStyle/>
          <a:p>
            <a:pPr eaLnBrk="1" hangingPunct="1"/>
            <a:r>
              <a:rPr lang="sv-SE" altLang="sv-SE" sz="3600" b="1" dirty="0"/>
              <a:t>Medlemsredovisning 2020/21</a:t>
            </a:r>
            <a:br>
              <a:rPr lang="sv-SE" altLang="sv-SE" sz="3600" b="1" dirty="0"/>
            </a:br>
            <a:r>
              <a:rPr lang="sv-SE" altLang="sv-SE" sz="3600" b="1" dirty="0"/>
              <a:t>totalt 668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65400"/>
            <a:ext cx="7086600" cy="3095625"/>
          </a:xfrm>
        </p:spPr>
        <p:txBody>
          <a:bodyPr/>
          <a:lstStyle/>
          <a:p>
            <a:pPr algn="l" eaLnBrk="1" hangingPunct="1"/>
            <a:endParaRPr lang="sv-SE" altLang="sv-SE" sz="2800" dirty="0">
              <a:solidFill>
                <a:srgbClr val="00CC00"/>
              </a:solidFill>
            </a:endParaRPr>
          </a:p>
        </p:txBody>
      </p:sp>
      <p:pic>
        <p:nvPicPr>
          <p:cNvPr id="6148" name="Bildobjekt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objekt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0638"/>
            <a:ext cx="1390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 1">
            <a:extLst>
              <a:ext uri="{FF2B5EF4-FFF2-40B4-BE49-F238E27FC236}">
                <a16:creationId xmlns="" xmlns:a16="http://schemas.microsoft.com/office/drawing/2014/main" id="{2B459E7D-A43F-4DCA-B65C-7B489F5FB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36124"/>
              </p:ext>
            </p:extLst>
          </p:nvPr>
        </p:nvGraphicFramePr>
        <p:xfrm>
          <a:off x="1390650" y="2565399"/>
          <a:ext cx="7067550" cy="3243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70">
                  <a:extLst>
                    <a:ext uri="{9D8B030D-6E8A-4147-A177-3AD203B41FA5}">
                      <a16:colId xmlns="" xmlns:a16="http://schemas.microsoft.com/office/drawing/2014/main" val="1966716749"/>
                    </a:ext>
                  </a:extLst>
                </a:gridCol>
                <a:gridCol w="2204932">
                  <a:extLst>
                    <a:ext uri="{9D8B030D-6E8A-4147-A177-3AD203B41FA5}">
                      <a16:colId xmlns="" xmlns:a16="http://schemas.microsoft.com/office/drawing/2014/main" val="2107448195"/>
                    </a:ext>
                  </a:extLst>
                </a:gridCol>
                <a:gridCol w="2401348">
                  <a:extLst>
                    <a:ext uri="{9D8B030D-6E8A-4147-A177-3AD203B41FA5}">
                      <a16:colId xmlns="" xmlns:a16="http://schemas.microsoft.com/office/drawing/2014/main" val="2771875137"/>
                    </a:ext>
                  </a:extLst>
                </a:gridCol>
              </a:tblGrid>
              <a:tr h="89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Medlemmar vid årsskiftet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2020/2021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95387954"/>
                  </a:ext>
                </a:extLst>
              </a:tr>
              <a:tr h="439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dirty="0">
                          <a:effectLst/>
                        </a:rPr>
                        <a:t>Aktiva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dirty="0">
                          <a:effectLst/>
                        </a:rPr>
                        <a:t>514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dirty="0">
                          <a:effectLst/>
                        </a:rPr>
                        <a:t>540 varav 80 nya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24714769"/>
                  </a:ext>
                </a:extLst>
              </a:tr>
              <a:tr h="439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>
                          <a:effectLst/>
                        </a:rPr>
                        <a:t>Familj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dirty="0">
                          <a:effectLst/>
                        </a:rPr>
                        <a:t>5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8277876"/>
                  </a:ext>
                </a:extLst>
              </a:tr>
              <a:tr h="439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>
                          <a:effectLst/>
                        </a:rPr>
                        <a:t>Ständiga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>
                          <a:effectLst/>
                        </a:rPr>
                        <a:t>52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dirty="0">
                          <a:effectLst/>
                        </a:rPr>
                        <a:t>52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182458"/>
                  </a:ext>
                </a:extLst>
              </a:tr>
              <a:tr h="439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dirty="0">
                          <a:effectLst/>
                        </a:rPr>
                        <a:t>Ungdomar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dirty="0">
                          <a:effectLst/>
                        </a:rPr>
                        <a:t>90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dirty="0">
                          <a:effectLst/>
                        </a:rPr>
                        <a:t>71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81391318"/>
                  </a:ext>
                </a:extLst>
              </a:tr>
              <a:tr h="439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3200" dirty="0">
                          <a:effectLst/>
                        </a:rPr>
                        <a:t>Totalt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3600" b="1" dirty="0">
                          <a:effectLst/>
                        </a:rPr>
                        <a:t>661</a:t>
                      </a:r>
                      <a:endParaRPr lang="sv-S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36702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3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19759"/>
            <a:ext cx="8229600" cy="3672408"/>
          </a:xfrm>
        </p:spPr>
        <p:txBody>
          <a:bodyPr>
            <a:noAutofit/>
          </a:bodyPr>
          <a:lstStyle/>
          <a:p>
            <a:pPr marL="342900" lvl="0" indent="-342900"/>
            <a:r>
              <a:rPr lang="sv-SE" sz="4000" dirty="0"/>
              <a:t/>
            </a:r>
            <a:br>
              <a:rPr lang="sv-SE" sz="4000" dirty="0"/>
            </a:br>
            <a:r>
              <a:rPr lang="sv-SE" sz="4000" dirty="0"/>
              <a:t/>
            </a:r>
            <a:br>
              <a:rPr lang="sv-SE" sz="4000" dirty="0"/>
            </a:br>
            <a:endParaRPr lang="sv-SE" altLang="sv-SE" sz="6000" dirty="0"/>
          </a:p>
        </p:txBody>
      </p:sp>
      <p:pic>
        <p:nvPicPr>
          <p:cNvPr id="3277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132138" y="325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078163" y="37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/>
          </a:p>
        </p:txBody>
      </p:sp>
      <p:sp>
        <p:nvSpPr>
          <p:cNvPr id="8" name="textruta 7">
            <a:extLst>
              <a:ext uri="{FF2B5EF4-FFF2-40B4-BE49-F238E27FC236}">
                <a16:creationId xmlns="" xmlns:a16="http://schemas.microsoft.com/office/drawing/2014/main" id="{95DF4549-DF46-4749-B415-2C3934443130}"/>
              </a:ext>
            </a:extLst>
          </p:cNvPr>
          <p:cNvSpPr txBox="1"/>
          <p:nvPr/>
        </p:nvSpPr>
        <p:spPr>
          <a:xfrm>
            <a:off x="2286000" y="2300839"/>
            <a:ext cx="457200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="" xmlns:a16="http://schemas.microsoft.com/office/drawing/2014/main" id="{F7781E07-CC81-449A-BC51-0D6A87E9F85E}"/>
              </a:ext>
            </a:extLst>
          </p:cNvPr>
          <p:cNvSpPr txBox="1"/>
          <p:nvPr/>
        </p:nvSpPr>
        <p:spPr>
          <a:xfrm>
            <a:off x="755576" y="1402517"/>
            <a:ext cx="7704856" cy="402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Röstlängd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Röstberättigade på årsmötet är de röstberättigade medlemmar som anmält sitt deltagande på årsmötet på ”Min sida” i BAS och dessutom accepterat den inbjudan med länk till zoommötet som sänts ut och på så sätt deltar i årsmötet.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Antalet deltagande är nu XX </a:t>
            </a:r>
            <a:r>
              <a:rPr lang="sv-SE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sv-S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medlemmar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1366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19759"/>
            <a:ext cx="8229600" cy="3672408"/>
          </a:xfrm>
        </p:spPr>
        <p:txBody>
          <a:bodyPr>
            <a:noAutofit/>
          </a:bodyPr>
          <a:lstStyle/>
          <a:p>
            <a:pPr marL="342900" lvl="0" indent="-342900"/>
            <a:r>
              <a:rPr lang="sv-SE" sz="4000" dirty="0"/>
              <a:t/>
            </a:r>
            <a:br>
              <a:rPr lang="sv-SE" sz="4000" dirty="0"/>
            </a:br>
            <a:r>
              <a:rPr lang="sv-SE" sz="3200" b="1" dirty="0"/>
              <a:t>Val av ordförande för mötet.</a:t>
            </a:r>
            <a:br>
              <a:rPr lang="sv-SE" sz="3200" b="1" dirty="0"/>
            </a:br>
            <a:r>
              <a:rPr lang="sv-SE" sz="2800" dirty="0"/>
              <a:t>Valberedningens förslag: Sten Stabo</a:t>
            </a:r>
            <a:r>
              <a:rPr lang="sv-SE" sz="3200" dirty="0"/>
              <a:t/>
            </a:r>
            <a:br>
              <a:rPr lang="sv-SE" sz="3200" dirty="0"/>
            </a:br>
            <a:r>
              <a:rPr lang="sv-SE" sz="3200" b="1" dirty="0"/>
              <a:t/>
            </a:r>
            <a:br>
              <a:rPr lang="sv-SE" sz="3200" b="1" dirty="0"/>
            </a:br>
            <a:r>
              <a:rPr lang="sv-SE" sz="3200" b="1" dirty="0"/>
              <a:t>Val av sekreterare för mötet.</a:t>
            </a:r>
            <a:br>
              <a:rPr lang="sv-SE" sz="3200" b="1" dirty="0"/>
            </a:br>
            <a:r>
              <a:rPr lang="sv-SE" sz="2800" dirty="0"/>
              <a:t>Valberedningens förslag: Leif Eriksson</a:t>
            </a:r>
            <a:r>
              <a:rPr lang="sv-SE" sz="3200" dirty="0"/>
              <a:t/>
            </a:r>
            <a:br>
              <a:rPr lang="sv-SE" sz="3200" dirty="0"/>
            </a:br>
            <a:r>
              <a:rPr lang="sv-SE" sz="3200" b="1" dirty="0"/>
              <a:t/>
            </a:r>
            <a:br>
              <a:rPr lang="sv-SE" sz="3200" b="1" dirty="0"/>
            </a:br>
            <a:r>
              <a:rPr lang="sv-SE" sz="3200" b="1" dirty="0"/>
              <a:t>Val av två protokollsjusterare tillika rösträknare.</a:t>
            </a:r>
            <a:br>
              <a:rPr lang="sv-SE" sz="3200" b="1" dirty="0"/>
            </a:br>
            <a:r>
              <a:rPr lang="sv-SE" sz="2800" dirty="0"/>
              <a:t>Valberedningens förslag: xx </a:t>
            </a:r>
            <a:r>
              <a:rPr lang="sv-SE" sz="2800" dirty="0" err="1"/>
              <a:t>yy</a:t>
            </a:r>
            <a:r>
              <a:rPr lang="sv-SE" sz="4800" b="1" dirty="0"/>
              <a:t/>
            </a:r>
            <a:br>
              <a:rPr lang="sv-SE" sz="4800" b="1" dirty="0"/>
            </a:br>
            <a:r>
              <a:rPr lang="sv-SE" sz="4000" dirty="0"/>
              <a:t/>
            </a:r>
            <a:br>
              <a:rPr lang="sv-SE" sz="4000" dirty="0"/>
            </a:br>
            <a:endParaRPr lang="sv-SE" altLang="sv-SE" sz="6000" dirty="0"/>
          </a:p>
        </p:txBody>
      </p:sp>
      <p:pic>
        <p:nvPicPr>
          <p:cNvPr id="3277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132138" y="325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078163" y="37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/>
          </a:p>
        </p:txBody>
      </p:sp>
    </p:spTree>
    <p:extLst>
      <p:ext uri="{BB962C8B-B14F-4D97-AF65-F5344CB8AC3E}">
        <p14:creationId xmlns:p14="http://schemas.microsoft.com/office/powerpoint/2010/main" val="10828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3100" b="1" dirty="0"/>
              <a:t>ESS årsmöte 2021, förslag på dagordning</a:t>
            </a:r>
            <a:r>
              <a:rPr lang="sv-SE" b="1" dirty="0"/>
              <a:t/>
            </a:r>
            <a:br>
              <a:rPr lang="sv-SE" b="1" dirty="0"/>
            </a:br>
            <a:endParaRPr lang="sv-SE" altLang="sv-SE" dirty="0"/>
          </a:p>
        </p:txBody>
      </p:sp>
      <p:pic>
        <p:nvPicPr>
          <p:cNvPr id="3277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132138" y="325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078163" y="37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/>
          </a:p>
        </p:txBody>
      </p:sp>
      <p:sp>
        <p:nvSpPr>
          <p:cNvPr id="2" name="textruta 1"/>
          <p:cNvSpPr txBox="1"/>
          <p:nvPr/>
        </p:nvSpPr>
        <p:spPr>
          <a:xfrm>
            <a:off x="1187624" y="908719"/>
            <a:ext cx="6516514" cy="588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Mötets öppnande.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Fråga om mötets stadgeenliga kallelse.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b="1" i="1" dirty="0"/>
              <a:t>Fastställande av dagordning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Meddelande om inval och utträden.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b="1" i="1" dirty="0"/>
              <a:t>Röstlängd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ordförande för mötet.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sekreterare för mötet. 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två protokollsjusterare tillika rösträknare.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2000" b="1" dirty="0">
                <a:solidFill>
                  <a:srgbClr val="FF0000"/>
                </a:solidFill>
              </a:rPr>
              <a:t>Föredragning av styrelsens verksamhetsberättelse.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Föredragning av balans- och resultaträkning.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Föredragning av revisionsberättelse.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Fråga om ansvarsfrihet för styrelsen.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Propositioner och motioner.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styrelse.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Beslut om firmatecknare.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revisorer och revisorssuppleanter.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förtjänstmärkesnämnd.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Val av valberedning.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600" b="1" dirty="0"/>
              <a:t>Styrelsearvoden.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i="1" dirty="0"/>
              <a:t>Förtjänstmärken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i="1" dirty="0"/>
              <a:t>Avtackning av avgående styrelsemedlemmar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dirty="0"/>
              <a:t>Rapporter och ämnen för diskussion.</a:t>
            </a:r>
            <a:endParaRPr lang="sv-SE" sz="1600" b="1" i="1" dirty="0"/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b="1" dirty="0"/>
              <a:t>Mötets avslutning.</a:t>
            </a:r>
          </a:p>
        </p:txBody>
      </p:sp>
    </p:spTree>
    <p:extLst>
      <p:ext uri="{BB962C8B-B14F-4D97-AF65-F5344CB8AC3E}">
        <p14:creationId xmlns:p14="http://schemas.microsoft.com/office/powerpoint/2010/main" val="208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>
            <a:extLst>
              <a:ext uri="{FF2B5EF4-FFF2-40B4-BE49-F238E27FC236}">
                <a16:creationId xmlns="" xmlns:a16="http://schemas.microsoft.com/office/drawing/2014/main" id="{463C80E6-70FA-410D-B135-AD1AD934C93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  <a:noFill/>
        </p:spPr>
      </p:pic>
      <p:pic>
        <p:nvPicPr>
          <p:cNvPr id="4099" name="Picture 9">
            <a:extLst>
              <a:ext uri="{FF2B5EF4-FFF2-40B4-BE49-F238E27FC236}">
                <a16:creationId xmlns="" xmlns:a16="http://schemas.microsoft.com/office/drawing/2014/main" id="{D97AC4FD-7DB8-49CB-A2A0-7D0F1738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="" xmlns:a16="http://schemas.microsoft.com/office/drawing/2014/main" id="{1CAC140E-E8F3-4030-BD56-17BE99E00D73}"/>
              </a:ext>
            </a:extLst>
          </p:cNvPr>
          <p:cNvSpPr txBox="1"/>
          <p:nvPr/>
        </p:nvSpPr>
        <p:spPr>
          <a:xfrm>
            <a:off x="1331913" y="620713"/>
            <a:ext cx="6480175" cy="560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2400" b="1" dirty="0">
                <a:latin typeface="Arial" charset="0"/>
              </a:rPr>
              <a:t>Verksamheten 2020, kortfattat – 1/3</a:t>
            </a:r>
          </a:p>
          <a:p>
            <a:pPr>
              <a:defRPr/>
            </a:pPr>
            <a:endParaRPr lang="sv-SE" sz="2400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b="1" dirty="0">
                <a:latin typeface="Arial" charset="0"/>
              </a:rPr>
              <a:t>Coronapandemin har gjort 2020 till ett annorlunda år där vi försökt minimera onödiga fysiska kontakter och sociala event.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b="1" dirty="0">
                <a:latin typeface="Arial" charset="0"/>
              </a:rPr>
              <a:t>Trots detta har vi tillsammans lyckats få till en nästan normal båtsäsong.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Varvet:</a:t>
            </a:r>
            <a:endParaRPr lang="sv-SE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Dränering mellan några skjulrader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Börjat med renovering av elsystemet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Påbörjat utbyte/förbättring av belysning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Jobbat med mer ”kollektivt” sommarunderhåll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Installerat mer säkerhetsutrustning längs våra bryggor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Mer Coronaanpassad sjösättning/upptagning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Vaktgången:</a:t>
            </a:r>
            <a:endParaRPr lang="sv-SE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Har i stort fungerat enligt plan, men med några Corona-anpassningar</a:t>
            </a:r>
          </a:p>
        </p:txBody>
      </p:sp>
    </p:spTree>
    <p:extLst>
      <p:ext uri="{BB962C8B-B14F-4D97-AF65-F5344CB8AC3E}">
        <p14:creationId xmlns:p14="http://schemas.microsoft.com/office/powerpoint/2010/main" val="20211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>
            <a:extLst>
              <a:ext uri="{FF2B5EF4-FFF2-40B4-BE49-F238E27FC236}">
                <a16:creationId xmlns="" xmlns:a16="http://schemas.microsoft.com/office/drawing/2014/main" id="{FF1716B6-B87E-42A1-8C58-177EAADCB9A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914400" cy="1017588"/>
          </a:xfrm>
          <a:noFill/>
        </p:spPr>
      </p:pic>
      <p:pic>
        <p:nvPicPr>
          <p:cNvPr id="5123" name="Picture 9">
            <a:extLst>
              <a:ext uri="{FF2B5EF4-FFF2-40B4-BE49-F238E27FC236}">
                <a16:creationId xmlns="" xmlns:a16="http://schemas.microsoft.com/office/drawing/2014/main" id="{2AA77BE5-AC16-4E0F-9218-07389791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914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="" xmlns:a16="http://schemas.microsoft.com/office/drawing/2014/main" id="{B572AE95-D95D-4E60-8BEB-9C27C21881C9}"/>
              </a:ext>
            </a:extLst>
          </p:cNvPr>
          <p:cNvSpPr txBox="1"/>
          <p:nvPr/>
        </p:nvSpPr>
        <p:spPr>
          <a:xfrm>
            <a:off x="1116013" y="620713"/>
            <a:ext cx="7272337" cy="6124754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sv-SE" sz="2000" b="1" dirty="0">
                <a:latin typeface="Arial" charset="0"/>
              </a:rPr>
              <a:t>Verksamheten 2020 i stort – 2/3</a:t>
            </a:r>
          </a:p>
          <a:p>
            <a:pPr>
              <a:defRPr/>
            </a:pPr>
            <a:endParaRPr lang="sv-SE" sz="2400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Klubbholmen:</a:t>
            </a:r>
            <a:endParaRPr lang="sv-SE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Installerat säkerhetsutrustning längs bryggorna, ”säker hamn”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Ny sjösättningsramp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Ny dansbana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Byte av havererad bom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Renovering av Klubbhus påbörjad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Båtplats:</a:t>
            </a:r>
            <a:endParaRPr lang="sv-SE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/>
                <a:cs typeface="Arial"/>
              </a:rPr>
              <a:t>Tillströmning av nya medlemmar har medfört fler förmedlade platser än någonsin. Alla har inte fått plats, utan det har varit i stort fullsatt. Kön är lång och vi har därför beslutat att man behöver vara medlem för att ställa sig i kö. Skjulgruppen har av Corona-skäl tagit paus, men står startklara.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16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Båtliv:</a:t>
            </a:r>
            <a:endParaRPr lang="sv-SE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Drabbade av Corona-restriktioner, men ett antal event tex  ESS dagar och Midsommar genomförda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Kiosken har fungerat väl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1110</Words>
  <Application>Microsoft Office PowerPoint</Application>
  <PresentationFormat>Bildspel på skärmen (4:3)</PresentationFormat>
  <Paragraphs>255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3" baseType="lpstr">
      <vt:lpstr>Office-tema</vt:lpstr>
      <vt:lpstr>PowerPoint-presentation</vt:lpstr>
      <vt:lpstr>Fråga om mötets stadgeenliga kallelse </vt:lpstr>
      <vt:lpstr>ESS årsmöte 2021, förslag på dagordning </vt:lpstr>
      <vt:lpstr>Medlemsredovisning 2020/21 totalt 668</vt:lpstr>
      <vt:lpstr>  </vt:lpstr>
      <vt:lpstr> Val av ordförande för mötet. Valberedningens förslag: Sten Stabo  Val av sekreterare för mötet. Valberedningens förslag: Leif Eriksson  Val av två protokollsjusterare tillika rösträknare. Valberedningens förslag: xx yy  </vt:lpstr>
      <vt:lpstr>ESS årsmöte 2021, förslag på dagordning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ESS årsmöte 2021, förslag på dagordning </vt:lpstr>
      <vt:lpstr>Val till styrelsen Ledamöter på 2 år. Valberedningens förslag: </vt:lpstr>
      <vt:lpstr>Firmatecknare</vt:lpstr>
      <vt:lpstr>Val revisorer Valperiod ett år. Valberedningens förslag:</vt:lpstr>
      <vt:lpstr>Val till förtjänstmärkesnämnden</vt:lpstr>
      <vt:lpstr>Val av valberedning valperiod ett år</vt:lpstr>
      <vt:lpstr>Fyllnadsval kommittéer valperiod fram till vårmötet 2021</vt:lpstr>
      <vt:lpstr>Styrelsearvode 2021</vt:lpstr>
      <vt:lpstr>ESS årsmöte 2021, förslag på dagordning </vt:lpstr>
      <vt:lpstr>Förtjänstmärken 2021</vt:lpstr>
      <vt:lpstr>Avtackning av avgående styrelseledamöter</vt:lpstr>
      <vt:lpstr>PowerPoint-presentation</vt:lpstr>
      <vt:lpstr>PowerPoint-presentation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Sten</dc:creator>
  <cp:lastModifiedBy>Sten</cp:lastModifiedBy>
  <cp:revision>61</cp:revision>
  <dcterms:created xsi:type="dcterms:W3CDTF">2021-02-08T14:45:33Z</dcterms:created>
  <dcterms:modified xsi:type="dcterms:W3CDTF">2021-03-08T19:29:19Z</dcterms:modified>
</cp:coreProperties>
</file>