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9"/>
  </p:notesMasterIdLst>
  <p:sldIdLst>
    <p:sldId id="256" r:id="rId2"/>
    <p:sldId id="266" r:id="rId3"/>
    <p:sldId id="262" r:id="rId4"/>
    <p:sldId id="265" r:id="rId5"/>
    <p:sldId id="260" r:id="rId6"/>
    <p:sldId id="261" r:id="rId7"/>
    <p:sldId id="264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88"/>
    <p:restoredTop sz="94681"/>
  </p:normalViewPr>
  <p:slideViewPr>
    <p:cSldViewPr snapToGrid="0">
      <p:cViewPr varScale="1">
        <p:scale>
          <a:sx n="108" d="100"/>
          <a:sy n="108" d="100"/>
        </p:scale>
        <p:origin x="117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C2F85-C05B-8343-BCA4-08C3F9A609A7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52DAF-915B-C747-8D77-B5906BDD99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3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52DAF-915B-C747-8D77-B5906BDD993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166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8808-26D1-4F4B-96F4-F3082078D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008" y="1122362"/>
            <a:ext cx="8816632" cy="357155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0C639-B0CD-4365-98A9-C1E5FF6CF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008" y="5521960"/>
            <a:ext cx="8816632" cy="94487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80C52-E6BB-4B27-B5D8-2D33B249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7C649-4A0C-4EF2-8FC1-2BCF0BF9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E03F2-D0FE-49BB-8AEC-E99C4DB2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‹N°›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A7CC8F-56A6-423D-B67A-8BA89D3EC911}"/>
              </a:ext>
            </a:extLst>
          </p:cNvPr>
          <p:cNvCxnSpPr>
            <a:cxnSpLocks/>
          </p:cNvCxnSpPr>
          <p:nvPr/>
        </p:nvCxnSpPr>
        <p:spPr>
          <a:xfrm flipH="1">
            <a:off x="4" y="5143500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05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6D52-667C-4E67-9038-A0BDFD8CC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E72AC-0272-475A-BD25-2AB7AC1DE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FBFF2-9ECB-4CDD-87FA-9DD1F87B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C12B3-DAF5-4BA7-A3A6-D0284716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71AE-4A11-4035-A072-9AC4053F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21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52E95-2F50-48D3-B00E-4C259644E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50174" y="838199"/>
            <a:ext cx="2303626" cy="5338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17C9B-4E02-49C8-B6DF-65ED3C990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38199"/>
            <a:ext cx="7734300" cy="5338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CA10C-AC31-4D80-B78F-08E48CDC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B5B7-F312-4BC9-A5D3-72E065D1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2E489-5442-4698-B6E3-3421A97C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F3A7E1-F157-4338-B7F7-9C0A2D60B7FF}"/>
              </a:ext>
            </a:extLst>
          </p:cNvPr>
          <p:cNvCxnSpPr>
            <a:cxnSpLocks/>
          </p:cNvCxnSpPr>
          <p:nvPr/>
        </p:nvCxnSpPr>
        <p:spPr>
          <a:xfrm>
            <a:off x="881133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680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5B5E-C545-4763-BA47-4C2C0FCA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63F8-8E34-4910-BF7A-F1C5A996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E74E5-D20D-4AB7-8D98-F336CE0E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D23AA-8F22-4B09-8FAA-CD16E5D6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8A028-A0C8-45E7-915E-B83FF59C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31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F01F-198D-4AAD-B4FB-AD3B4498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9438640" cy="4114800"/>
          </a:xfrm>
        </p:spPr>
        <p:txBody>
          <a:bodyPr anchor="t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BCC2B-311B-4FB6-B3A5-26F6805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217160"/>
            <a:ext cx="9438640" cy="802640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CB73D-2D6B-4FA6-89A4-DCC89F80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0C188-FF43-44C1-A005-679168D5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D1188-DA27-47B2-8176-31193EEC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24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5A25-7E99-42A8-8D6D-648EFE20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501DC-62B7-42BD-A941-D34E92719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5C5C1-4FD4-4958-99A0-BDADECA33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1B234-5D54-44E5-B41D-B205AAF5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7BCDB-6B96-45D6-B5E9-823A96EB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39C5F-F16F-4AFD-98D1-FA3BB96A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66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C1F-0040-4BBF-81A6-FD2E3063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97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894A7-1DA1-44C1-8ED0-716279430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24035"/>
            <a:ext cx="4997132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AB945-31E2-4B60-9076-CBB8F8594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9713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1B3EA-2E84-4B8B-A104-81BD57742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5080" y="1824035"/>
            <a:ext cx="5000308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11AB8-302C-476E-B80A-AA739911E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5080" y="2505075"/>
            <a:ext cx="50003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47C29-FE34-4E6E-9921-78C54673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F6B420-A9CE-4BB6-A653-5C3ABC7D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DF8FE-1179-4798-B16D-AF1DFA26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31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6F1A-0A68-4048-808F-CD7A9F3B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592"/>
            <a:ext cx="10515600" cy="1573223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CB3E6-5365-48F5-8D2A-0B002BA35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D8EE9-4D97-4B2F-8D38-41CB9EE7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C5952-0A27-4FAB-A3FD-12003787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1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D08427-909D-4679-9192-BC99557A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E39A6-1E09-42B5-85B4-7E8B5AB2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8940-01DD-4C97-8649-E01C3B0E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7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3B3D-D568-40B4-A73A-1C8EA9AB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1818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86EB3-917A-43B7-85BB-D00B5D2F0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798" y="987425"/>
            <a:ext cx="5840589" cy="503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AC029-3BC1-4637-A7F9-BC786DC26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72360"/>
            <a:ext cx="3691817" cy="34966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0B948-89C5-4AC5-B7A0-17136F5C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6C8C5-652F-46CB-BD26-E262B057F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B50CB-E91F-4B71-81F0-800F2B51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69B885-FDB8-4C62-A285-A0CDC49A6B0C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191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941E-6445-4840-81AE-104EF7A4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6652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8B866-E32B-4AE7-AEF3-6974AE3288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86120" y="838200"/>
            <a:ext cx="5603238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BB7A-E157-499A-B224-C2313181F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67280"/>
            <a:ext cx="3696652" cy="35017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77283-E2B8-405E-BB6E-9F121140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21F05-EB94-417F-B19B-96FF3D9EC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7C3C7-B6DB-4064-8E66-9FB770C8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‹N°›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E233FA-220A-423F-907E-5F81526A28A0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181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76A66-BE83-43F9-A28B-02DF7879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990"/>
            <a:ext cx="10515600" cy="111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76E94-F276-4F0F-8DD9-B1F8A319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1469"/>
            <a:ext cx="1051560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964E-3A2E-4DB9-B96A-EDE144A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25981" y="4687095"/>
            <a:ext cx="270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6CCBF3A-D7FB-4B97-8FD5-6FFB20CB1E84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B382-EE11-430D-941A-DB76EEB7F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131161" y="1592957"/>
            <a:ext cx="29735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562FE-ACD1-43F2-A3DE-5B11E10B7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5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3109D357-8067-4A1F-97B2-93C5160B78D9}" type="slidenum">
              <a:rPr lang="en-US" smtClean="0"/>
              <a:t>‹N°›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B34A3B-1FD5-48FF-9982-1E64C864C01D}"/>
              </a:ext>
            </a:extLst>
          </p:cNvPr>
          <p:cNvCxnSpPr>
            <a:cxnSpLocks/>
          </p:cNvCxnSpPr>
          <p:nvPr/>
        </p:nvCxnSpPr>
        <p:spPr>
          <a:xfrm flipH="1">
            <a:off x="4" y="1824111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45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enklaasen/11157860885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www.pexels.com/de/foto/analogkamera-kamera-linse-pentax-35538/" TargetMode="Externa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626F98-F213-4034-8836-88A71501D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8A01AE-B94E-881F-5019-DD6D55B35F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l="3111" r="1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6B3DAACF-D844-4480-94BE-2DE00ABEE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75199" y="726177"/>
            <a:ext cx="5241603" cy="5343721"/>
          </a:xfrm>
          <a:custGeom>
            <a:avLst/>
            <a:gdLst>
              <a:gd name="connsiteX0" fmla="*/ 5325805 w 5325805"/>
              <a:gd name="connsiteY0" fmla="*/ 2714782 h 5429563"/>
              <a:gd name="connsiteX1" fmla="*/ 2611024 w 5325805"/>
              <a:gd name="connsiteY1" fmla="*/ 5429563 h 5429563"/>
              <a:gd name="connsiteX2" fmla="*/ 1942188 w 5325805"/>
              <a:gd name="connsiteY2" fmla="*/ 5429563 h 5429563"/>
              <a:gd name="connsiteX3" fmla="*/ 668836 w 5325805"/>
              <a:gd name="connsiteY3" fmla="*/ 5429563 h 5429563"/>
              <a:gd name="connsiteX4" fmla="*/ 0 w 5325805"/>
              <a:gd name="connsiteY4" fmla="*/ 5429563 h 5429563"/>
              <a:gd name="connsiteX5" fmla="*/ 0 w 5325805"/>
              <a:gd name="connsiteY5" fmla="*/ 0 h 5429563"/>
              <a:gd name="connsiteX6" fmla="*/ 668836 w 5325805"/>
              <a:gd name="connsiteY6" fmla="*/ 0 h 5429563"/>
              <a:gd name="connsiteX7" fmla="*/ 1942188 w 5325805"/>
              <a:gd name="connsiteY7" fmla="*/ 0 h 5429563"/>
              <a:gd name="connsiteX8" fmla="*/ 2611024 w 5325805"/>
              <a:gd name="connsiteY8" fmla="*/ 0 h 5429563"/>
              <a:gd name="connsiteX9" fmla="*/ 5325805 w 5325805"/>
              <a:gd name="connsiteY9" fmla="*/ 2714782 h 542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25805" h="5429563">
                <a:moveTo>
                  <a:pt x="5325805" y="2714782"/>
                </a:moveTo>
                <a:cubicBezTo>
                  <a:pt x="5325805" y="4214114"/>
                  <a:pt x="4110356" y="5429563"/>
                  <a:pt x="2611024" y="5429563"/>
                </a:cubicBezTo>
                <a:lnTo>
                  <a:pt x="1942188" y="5429563"/>
                </a:lnTo>
                <a:lnTo>
                  <a:pt x="668836" y="5429563"/>
                </a:lnTo>
                <a:lnTo>
                  <a:pt x="0" y="5429563"/>
                </a:lnTo>
                <a:lnTo>
                  <a:pt x="0" y="0"/>
                </a:lnTo>
                <a:lnTo>
                  <a:pt x="668836" y="0"/>
                </a:lnTo>
                <a:lnTo>
                  <a:pt x="1942188" y="0"/>
                </a:lnTo>
                <a:lnTo>
                  <a:pt x="2611024" y="0"/>
                </a:lnTo>
                <a:cubicBezTo>
                  <a:pt x="4110356" y="0"/>
                  <a:pt x="5325805" y="1215450"/>
                  <a:pt x="5325805" y="2714782"/>
                </a:cubicBez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B195681-644A-BD60-A651-D1E80BCC3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6430"/>
            <a:ext cx="9144000" cy="28205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effectLst/>
              </a:rPr>
              <a:t>Hast du </a:t>
            </a:r>
            <a:r>
              <a:rPr lang="en-US" sz="6600" dirty="0" err="1">
                <a:effectLst/>
              </a:rPr>
              <a:t>Netz</a:t>
            </a:r>
            <a:r>
              <a:rPr lang="en-US" sz="6600" dirty="0">
                <a:effectLst/>
              </a:rPr>
              <a:t>?</a:t>
            </a:r>
            <a:br>
              <a:rPr lang="en-US" sz="6600" dirty="0">
                <a:effectLst/>
              </a:rPr>
            </a:br>
            <a:endParaRPr lang="en-US" sz="66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7916B51-6DF3-7449-7B9D-470FF80AD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8218" y="3622431"/>
            <a:ext cx="4054288" cy="10691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Global context: </a:t>
            </a:r>
            <a:r>
              <a:rPr lang="en-US" dirty="0">
                <a:effectLst/>
              </a:rPr>
              <a:t>Scientific and Technical innovation </a:t>
            </a:r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3F8538E-17B5-8410-3A8E-1FE3BE92ED17}"/>
              </a:ext>
            </a:extLst>
          </p:cNvPr>
          <p:cNvSpPr txBox="1"/>
          <p:nvPr/>
        </p:nvSpPr>
        <p:spPr>
          <a:xfrm>
            <a:off x="200416" y="298884"/>
            <a:ext cx="1872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Kapitel</a:t>
            </a:r>
            <a:r>
              <a:rPr lang="fr-FR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5626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Dessin animé, illustration, Bandes dessinées&#10;&#10;Description générée automatiquement">
            <a:extLst>
              <a:ext uri="{FF2B5EF4-FFF2-40B4-BE49-F238E27FC236}">
                <a16:creationId xmlns:a16="http://schemas.microsoft.com/office/drawing/2014/main" id="{0D270C92-0F1D-9D3F-FFFC-FDA930BCE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658530"/>
            <a:ext cx="3517119" cy="353479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 descr="Une image contenant texte, capture d’écran, dessin humoristique&#10;&#10;Description générée automatiquement">
            <a:extLst>
              <a:ext uri="{FF2B5EF4-FFF2-40B4-BE49-F238E27FC236}">
                <a16:creationId xmlns:a16="http://schemas.microsoft.com/office/drawing/2014/main" id="{81537BE4-CDC4-B2DB-F642-CE312BCA2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1652821"/>
            <a:ext cx="3537345" cy="354621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texte, Dessin animé, Visage humain, personne&#10;&#10;Description générée automatiquement">
            <a:extLst>
              <a:ext uri="{FF2B5EF4-FFF2-40B4-BE49-F238E27FC236}">
                <a16:creationId xmlns:a16="http://schemas.microsoft.com/office/drawing/2014/main" id="{EF135AA4-11E1-F292-BE5E-A433D8721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36" y="1662960"/>
            <a:ext cx="3517120" cy="352593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57596B5-7173-A46D-D705-E03248239EFF}"/>
              </a:ext>
            </a:extLst>
          </p:cNvPr>
          <p:cNvSpPr txBox="1"/>
          <p:nvPr/>
        </p:nvSpPr>
        <p:spPr>
          <a:xfrm>
            <a:off x="2842055" y="210066"/>
            <a:ext cx="5851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/>
              <a:t>Was</a:t>
            </a:r>
            <a:r>
              <a:rPr lang="fr-FR" sz="4000" dirty="0"/>
              <a:t> </a:t>
            </a:r>
            <a:r>
              <a:rPr lang="fr-FR" sz="4000" dirty="0" err="1"/>
              <a:t>ist</a:t>
            </a:r>
            <a:r>
              <a:rPr lang="fr-FR" sz="4000" dirty="0"/>
              <a:t> </a:t>
            </a:r>
            <a:r>
              <a:rPr lang="fr-FR" sz="4000" dirty="0" err="1"/>
              <a:t>heute</a:t>
            </a:r>
            <a:r>
              <a:rPr lang="fr-FR" sz="4000" dirty="0"/>
              <a:t> </a:t>
            </a:r>
            <a:r>
              <a:rPr lang="fr-FR" sz="4000" dirty="0" err="1"/>
              <a:t>unser</a:t>
            </a:r>
            <a:r>
              <a:rPr lang="fr-FR" sz="4000" dirty="0"/>
              <a:t> Thema?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FF13538-977F-324A-6970-40FFD2B6D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31" y="384552"/>
            <a:ext cx="2212347" cy="1238914"/>
          </a:xfrm>
          <a:prstGeom prst="rect">
            <a:avLst/>
          </a:prstGeom>
        </p:spPr>
      </p:pic>
      <p:pic>
        <p:nvPicPr>
          <p:cNvPr id="16" name="Image 15" descr="Une image contenant personne, plein air, habits, arbre&#10;&#10;Description générée automatiquement">
            <a:extLst>
              <a:ext uri="{FF2B5EF4-FFF2-40B4-BE49-F238E27FC236}">
                <a16:creationId xmlns:a16="http://schemas.microsoft.com/office/drawing/2014/main" id="{548BEEA4-2279-D536-7B68-31BD9F5E4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700" y="210066"/>
            <a:ext cx="2212342" cy="1466965"/>
          </a:xfrm>
          <a:prstGeom prst="rect">
            <a:avLst/>
          </a:prstGeom>
        </p:spPr>
      </p:pic>
      <p:pic>
        <p:nvPicPr>
          <p:cNvPr id="20" name="Image 19" descr="Une image contenant personne, Visage humain, habits, sourire&#10;&#10;Description générée automatiquement">
            <a:extLst>
              <a:ext uri="{FF2B5EF4-FFF2-40B4-BE49-F238E27FC236}">
                <a16:creationId xmlns:a16="http://schemas.microsoft.com/office/drawing/2014/main" id="{C4BD7F3B-BB8D-324B-1648-84429DB7A6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1857" y="5210149"/>
            <a:ext cx="2239051" cy="1574618"/>
          </a:xfrm>
          <a:prstGeom prst="rect">
            <a:avLst/>
          </a:prstGeom>
        </p:spPr>
      </p:pic>
      <p:pic>
        <p:nvPicPr>
          <p:cNvPr id="22" name="Image 21" descr="Une image contenant habits, texte, personne, Visage humain&#10;&#10;Description générée automatiquement">
            <a:extLst>
              <a:ext uri="{FF2B5EF4-FFF2-40B4-BE49-F238E27FC236}">
                <a16:creationId xmlns:a16="http://schemas.microsoft.com/office/drawing/2014/main" id="{B10CC063-916C-6C1F-7CB9-B3A0C9462A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7635" y="5196062"/>
            <a:ext cx="2454408" cy="1588706"/>
          </a:xfrm>
          <a:prstGeom prst="rect">
            <a:avLst/>
          </a:prstGeom>
        </p:spPr>
      </p:pic>
      <p:pic>
        <p:nvPicPr>
          <p:cNvPr id="24" name="Image 23" descr="Une image contenant texte, Téléphone mobile, panier, Appareil de communication&#10;&#10;Description générée automatiquement">
            <a:extLst>
              <a:ext uri="{FF2B5EF4-FFF2-40B4-BE49-F238E27FC236}">
                <a16:creationId xmlns:a16="http://schemas.microsoft.com/office/drawing/2014/main" id="{0D48EA36-FA69-5555-7068-0AF5B5FE1D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0660" y="5199032"/>
            <a:ext cx="2454408" cy="163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14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4A7CC8F-56A6-423D-B67A-8BA89D3EC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" y="5143500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8217BAF7-495D-4AE2-A669-84D390A7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ppareil mobile avec applications">
            <a:extLst>
              <a:ext uri="{FF2B5EF4-FFF2-40B4-BE49-F238E27FC236}">
                <a16:creationId xmlns:a16="http://schemas.microsoft.com/office/drawing/2014/main" id="{164F0652-60C5-8F44-B2F3-6B8B9BAD5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47" name="Freeform: Shape 46">
            <a:extLst>
              <a:ext uri="{FF2B5EF4-FFF2-40B4-BE49-F238E27FC236}">
                <a16:creationId xmlns:a16="http://schemas.microsoft.com/office/drawing/2014/main" id="{0239B030-DB2E-426C-94C8-B23C31360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75199" y="726177"/>
            <a:ext cx="5241603" cy="5343721"/>
          </a:xfrm>
          <a:custGeom>
            <a:avLst/>
            <a:gdLst>
              <a:gd name="connsiteX0" fmla="*/ 5325805 w 5325805"/>
              <a:gd name="connsiteY0" fmla="*/ 2714782 h 5429563"/>
              <a:gd name="connsiteX1" fmla="*/ 2611024 w 5325805"/>
              <a:gd name="connsiteY1" fmla="*/ 5429563 h 5429563"/>
              <a:gd name="connsiteX2" fmla="*/ 1942188 w 5325805"/>
              <a:gd name="connsiteY2" fmla="*/ 5429563 h 5429563"/>
              <a:gd name="connsiteX3" fmla="*/ 668836 w 5325805"/>
              <a:gd name="connsiteY3" fmla="*/ 5429563 h 5429563"/>
              <a:gd name="connsiteX4" fmla="*/ 0 w 5325805"/>
              <a:gd name="connsiteY4" fmla="*/ 5429563 h 5429563"/>
              <a:gd name="connsiteX5" fmla="*/ 0 w 5325805"/>
              <a:gd name="connsiteY5" fmla="*/ 0 h 5429563"/>
              <a:gd name="connsiteX6" fmla="*/ 668836 w 5325805"/>
              <a:gd name="connsiteY6" fmla="*/ 0 h 5429563"/>
              <a:gd name="connsiteX7" fmla="*/ 1942188 w 5325805"/>
              <a:gd name="connsiteY7" fmla="*/ 0 h 5429563"/>
              <a:gd name="connsiteX8" fmla="*/ 2611024 w 5325805"/>
              <a:gd name="connsiteY8" fmla="*/ 0 h 5429563"/>
              <a:gd name="connsiteX9" fmla="*/ 5325805 w 5325805"/>
              <a:gd name="connsiteY9" fmla="*/ 2714782 h 542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25805" h="5429563">
                <a:moveTo>
                  <a:pt x="5325805" y="2714782"/>
                </a:moveTo>
                <a:cubicBezTo>
                  <a:pt x="5325805" y="4214114"/>
                  <a:pt x="4110356" y="5429563"/>
                  <a:pt x="2611024" y="5429563"/>
                </a:cubicBezTo>
                <a:lnTo>
                  <a:pt x="1942188" y="5429563"/>
                </a:lnTo>
                <a:lnTo>
                  <a:pt x="668836" y="5429563"/>
                </a:lnTo>
                <a:lnTo>
                  <a:pt x="0" y="5429563"/>
                </a:lnTo>
                <a:lnTo>
                  <a:pt x="0" y="0"/>
                </a:lnTo>
                <a:lnTo>
                  <a:pt x="668836" y="0"/>
                </a:lnTo>
                <a:lnTo>
                  <a:pt x="1942188" y="0"/>
                </a:lnTo>
                <a:lnTo>
                  <a:pt x="2611024" y="0"/>
                </a:lnTo>
                <a:cubicBezTo>
                  <a:pt x="4110356" y="0"/>
                  <a:pt x="5325805" y="1215450"/>
                  <a:pt x="5325805" y="2714782"/>
                </a:cubicBez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5AD62F-41F3-0298-348D-F367B4BC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549" y="1452880"/>
            <a:ext cx="4674231" cy="28524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600" b="0" i="0" dirty="0">
                <a:effectLst/>
                <a:latin typeface="Arial Rounded MT Bold" panose="020F0704030504030204" pitchFamily="34" charset="0"/>
              </a:rPr>
              <a:t>The devices we use daily shape our interactions, routines, and understanding of the world around us.</a:t>
            </a:r>
            <a:endParaRPr lang="en-US" sz="2600" dirty="0">
              <a:latin typeface="Arial Rounded MT Bold" panose="020F0704030504030204" pitchFamily="34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3DA5E53-9B26-3584-46D2-FF70C4B3F84F}"/>
              </a:ext>
            </a:extLst>
          </p:cNvPr>
          <p:cNvSpPr/>
          <p:nvPr/>
        </p:nvSpPr>
        <p:spPr>
          <a:xfrm>
            <a:off x="420130" y="86497"/>
            <a:ext cx="1828800" cy="172994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/>
              <a:t>Factual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037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854E37-13D9-E36C-8582-D8A972651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0D7C452-88EA-36E9-BAD2-7908E779E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" y="5143500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E247E929-5529-95CB-7567-5D3DCC93B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ppareil mobile avec applications">
            <a:extLst>
              <a:ext uri="{FF2B5EF4-FFF2-40B4-BE49-F238E27FC236}">
                <a16:creationId xmlns:a16="http://schemas.microsoft.com/office/drawing/2014/main" id="{B77249AE-E8C9-0DE8-3068-21D8DBD2EC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47" name="Freeform: Shape 46">
            <a:extLst>
              <a:ext uri="{FF2B5EF4-FFF2-40B4-BE49-F238E27FC236}">
                <a16:creationId xmlns:a16="http://schemas.microsoft.com/office/drawing/2014/main" id="{AE61AE04-F0C9-F087-303D-885FD5493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75199" y="726177"/>
            <a:ext cx="5241603" cy="5343721"/>
          </a:xfrm>
          <a:custGeom>
            <a:avLst/>
            <a:gdLst>
              <a:gd name="connsiteX0" fmla="*/ 5325805 w 5325805"/>
              <a:gd name="connsiteY0" fmla="*/ 2714782 h 5429563"/>
              <a:gd name="connsiteX1" fmla="*/ 2611024 w 5325805"/>
              <a:gd name="connsiteY1" fmla="*/ 5429563 h 5429563"/>
              <a:gd name="connsiteX2" fmla="*/ 1942188 w 5325805"/>
              <a:gd name="connsiteY2" fmla="*/ 5429563 h 5429563"/>
              <a:gd name="connsiteX3" fmla="*/ 668836 w 5325805"/>
              <a:gd name="connsiteY3" fmla="*/ 5429563 h 5429563"/>
              <a:gd name="connsiteX4" fmla="*/ 0 w 5325805"/>
              <a:gd name="connsiteY4" fmla="*/ 5429563 h 5429563"/>
              <a:gd name="connsiteX5" fmla="*/ 0 w 5325805"/>
              <a:gd name="connsiteY5" fmla="*/ 0 h 5429563"/>
              <a:gd name="connsiteX6" fmla="*/ 668836 w 5325805"/>
              <a:gd name="connsiteY6" fmla="*/ 0 h 5429563"/>
              <a:gd name="connsiteX7" fmla="*/ 1942188 w 5325805"/>
              <a:gd name="connsiteY7" fmla="*/ 0 h 5429563"/>
              <a:gd name="connsiteX8" fmla="*/ 2611024 w 5325805"/>
              <a:gd name="connsiteY8" fmla="*/ 0 h 5429563"/>
              <a:gd name="connsiteX9" fmla="*/ 5325805 w 5325805"/>
              <a:gd name="connsiteY9" fmla="*/ 2714782 h 542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25805" h="5429563">
                <a:moveTo>
                  <a:pt x="5325805" y="2714782"/>
                </a:moveTo>
                <a:cubicBezTo>
                  <a:pt x="5325805" y="4214114"/>
                  <a:pt x="4110356" y="5429563"/>
                  <a:pt x="2611024" y="5429563"/>
                </a:cubicBezTo>
                <a:lnTo>
                  <a:pt x="1942188" y="5429563"/>
                </a:lnTo>
                <a:lnTo>
                  <a:pt x="668836" y="5429563"/>
                </a:lnTo>
                <a:lnTo>
                  <a:pt x="0" y="5429563"/>
                </a:lnTo>
                <a:lnTo>
                  <a:pt x="0" y="0"/>
                </a:lnTo>
                <a:lnTo>
                  <a:pt x="668836" y="0"/>
                </a:lnTo>
                <a:lnTo>
                  <a:pt x="1942188" y="0"/>
                </a:lnTo>
                <a:lnTo>
                  <a:pt x="2611024" y="0"/>
                </a:lnTo>
                <a:cubicBezTo>
                  <a:pt x="4110356" y="0"/>
                  <a:pt x="5325805" y="1215450"/>
                  <a:pt x="5325805" y="2714782"/>
                </a:cubicBez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01D716A-4BDA-1F05-9A22-9A8E871BE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8884" y="1816443"/>
            <a:ext cx="4674231" cy="28524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r-CH" sz="2800" dirty="0">
                <a:latin typeface="Arial Rounded MT Bold" panose="020F0704030504030204" pitchFamily="34" charset="0"/>
              </a:rPr>
              <a:t>Die </a:t>
            </a:r>
            <a:r>
              <a:rPr lang="fr-CH" sz="2800" dirty="0" err="1">
                <a:latin typeface="Arial Rounded MT Bold" panose="020F0704030504030204" pitchFamily="34" charset="0"/>
              </a:rPr>
              <a:t>Geräte</a:t>
            </a:r>
            <a:r>
              <a:rPr lang="fr-CH" sz="2800" dirty="0">
                <a:latin typeface="Arial Rounded MT Bold" panose="020F0704030504030204" pitchFamily="34" charset="0"/>
              </a:rPr>
              <a:t>, die </a:t>
            </a:r>
            <a:r>
              <a:rPr lang="fr-CH" sz="2800" dirty="0" err="1">
                <a:latin typeface="Arial Rounded MT Bold" panose="020F0704030504030204" pitchFamily="34" charset="0"/>
              </a:rPr>
              <a:t>wir</a:t>
            </a:r>
            <a:r>
              <a:rPr lang="fr-CH" sz="2800" dirty="0">
                <a:latin typeface="Arial Rounded MT Bold" panose="020F0704030504030204" pitchFamily="34" charset="0"/>
              </a:rPr>
              <a:t> </a:t>
            </a:r>
            <a:r>
              <a:rPr lang="fr-CH" sz="2800" dirty="0" err="1">
                <a:latin typeface="Arial Rounded MT Bold" panose="020F0704030504030204" pitchFamily="34" charset="0"/>
              </a:rPr>
              <a:t>täglich</a:t>
            </a:r>
            <a:r>
              <a:rPr lang="fr-CH" sz="2800" dirty="0">
                <a:latin typeface="Arial Rounded MT Bold" panose="020F0704030504030204" pitchFamily="34" charset="0"/>
              </a:rPr>
              <a:t> </a:t>
            </a:r>
            <a:r>
              <a:rPr lang="fr-CH" sz="2800" dirty="0" err="1">
                <a:latin typeface="Arial Rounded MT Bold" panose="020F0704030504030204" pitchFamily="34" charset="0"/>
              </a:rPr>
              <a:t>verwenden</a:t>
            </a:r>
            <a:r>
              <a:rPr lang="fr-CH" sz="2800" dirty="0">
                <a:latin typeface="Arial Rounded MT Bold" panose="020F0704030504030204" pitchFamily="34" charset="0"/>
              </a:rPr>
              <a:t>, </a:t>
            </a:r>
            <a:r>
              <a:rPr lang="fr-CH" sz="2800" dirty="0" err="1">
                <a:latin typeface="Arial Rounded MT Bold" panose="020F0704030504030204" pitchFamily="34" charset="0"/>
              </a:rPr>
              <a:t>prägen</a:t>
            </a:r>
            <a:r>
              <a:rPr lang="fr-CH" sz="2800" dirty="0">
                <a:latin typeface="Arial Rounded MT Bold" panose="020F0704030504030204" pitchFamily="34" charset="0"/>
              </a:rPr>
              <a:t> </a:t>
            </a:r>
            <a:r>
              <a:rPr lang="fr-CH" sz="2800" dirty="0" err="1">
                <a:latin typeface="Arial Rounded MT Bold" panose="020F0704030504030204" pitchFamily="34" charset="0"/>
              </a:rPr>
              <a:t>unsere</a:t>
            </a:r>
            <a:r>
              <a:rPr lang="fr-CH" sz="2800" dirty="0">
                <a:latin typeface="Arial Rounded MT Bold" panose="020F0704030504030204" pitchFamily="34" charset="0"/>
              </a:rPr>
              <a:t> </a:t>
            </a:r>
            <a:r>
              <a:rPr lang="fr-CH" sz="2800" dirty="0" err="1">
                <a:latin typeface="Arial Rounded MT Bold" panose="020F0704030504030204" pitchFamily="34" charset="0"/>
              </a:rPr>
              <a:t>Interaktionen</a:t>
            </a:r>
            <a:r>
              <a:rPr lang="fr-CH" sz="2800" dirty="0">
                <a:latin typeface="Arial Rounded MT Bold" panose="020F0704030504030204" pitchFamily="34" charset="0"/>
              </a:rPr>
              <a:t>, </a:t>
            </a:r>
            <a:r>
              <a:rPr lang="fr-CH" sz="2800" dirty="0" err="1">
                <a:latin typeface="Arial Rounded MT Bold" panose="020F0704030504030204" pitchFamily="34" charset="0"/>
              </a:rPr>
              <a:t>Routinen</a:t>
            </a:r>
            <a:r>
              <a:rPr lang="fr-CH" sz="2800" dirty="0">
                <a:latin typeface="Arial Rounded MT Bold" panose="020F0704030504030204" pitchFamily="34" charset="0"/>
              </a:rPr>
              <a:t> </a:t>
            </a:r>
            <a:r>
              <a:rPr lang="fr-CH" sz="2800" dirty="0" err="1">
                <a:latin typeface="Arial Rounded MT Bold" panose="020F0704030504030204" pitchFamily="34" charset="0"/>
              </a:rPr>
              <a:t>und</a:t>
            </a:r>
            <a:r>
              <a:rPr lang="fr-CH" sz="2800" dirty="0">
                <a:latin typeface="Arial Rounded MT Bold" panose="020F0704030504030204" pitchFamily="34" charset="0"/>
              </a:rPr>
              <a:t> </a:t>
            </a:r>
            <a:r>
              <a:rPr lang="fr-CH" sz="2800" dirty="0" err="1">
                <a:latin typeface="Arial Rounded MT Bold" panose="020F0704030504030204" pitchFamily="34" charset="0"/>
              </a:rPr>
              <a:t>unser</a:t>
            </a:r>
            <a:r>
              <a:rPr lang="fr-CH" sz="2800" dirty="0">
                <a:latin typeface="Arial Rounded MT Bold" panose="020F0704030504030204" pitchFamily="34" charset="0"/>
              </a:rPr>
              <a:t> </a:t>
            </a:r>
            <a:r>
              <a:rPr lang="fr-CH" sz="2800" dirty="0" err="1">
                <a:latin typeface="Arial Rounded MT Bold" panose="020F0704030504030204" pitchFamily="34" charset="0"/>
              </a:rPr>
              <a:t>Verständnis</a:t>
            </a:r>
            <a:r>
              <a:rPr lang="fr-CH" sz="2800" dirty="0">
                <a:latin typeface="Arial Rounded MT Bold" panose="020F0704030504030204" pitchFamily="34" charset="0"/>
              </a:rPr>
              <a:t> der </a:t>
            </a:r>
            <a:r>
              <a:rPr lang="fr-CH" sz="2800" dirty="0" err="1">
                <a:latin typeface="Arial Rounded MT Bold" panose="020F0704030504030204" pitchFamily="34" charset="0"/>
              </a:rPr>
              <a:t>Welt</a:t>
            </a:r>
            <a:r>
              <a:rPr lang="fr-CH" sz="2800" dirty="0">
                <a:latin typeface="Arial Rounded MT Bold" panose="020F0704030504030204" pitchFamily="34" charset="0"/>
              </a:rPr>
              <a:t> um uns </a:t>
            </a:r>
            <a:r>
              <a:rPr lang="fr-CH" sz="2800" dirty="0" err="1">
                <a:latin typeface="Arial Rounded MT Bold" panose="020F0704030504030204" pitchFamily="34" charset="0"/>
              </a:rPr>
              <a:t>herum</a:t>
            </a:r>
            <a:r>
              <a:rPr lang="fr-CH" sz="2800" dirty="0">
                <a:latin typeface="Arial Rounded MT Bold" panose="020F0704030504030204" pitchFamily="34" charset="0"/>
              </a:rPr>
              <a:t>.</a:t>
            </a:r>
            <a:endParaRPr lang="en-US" sz="2600" dirty="0">
              <a:latin typeface="Arial Rounded MT Bold" panose="020F0704030504030204" pitchFamily="34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458E5E0-0D45-14DC-9DE8-013C725AE854}"/>
              </a:ext>
            </a:extLst>
          </p:cNvPr>
          <p:cNvSpPr/>
          <p:nvPr/>
        </p:nvSpPr>
        <p:spPr>
          <a:xfrm>
            <a:off x="420130" y="86497"/>
            <a:ext cx="1828800" cy="172994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/>
              <a:t>Factual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348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4A7CC8F-56A6-423D-B67A-8BA89D3EC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" y="5143500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217BAF7-495D-4AE2-A669-84D390A7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Casques, ordinateur, Appareil électronique, gadget&#10;&#10;Description générée automatiquement">
            <a:extLst>
              <a:ext uri="{FF2B5EF4-FFF2-40B4-BE49-F238E27FC236}">
                <a16:creationId xmlns:a16="http://schemas.microsoft.com/office/drawing/2014/main" id="{E062B17A-2358-D31A-2062-70E3D8CF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1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0239B030-DB2E-426C-94C8-B23C31360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75199" y="726177"/>
            <a:ext cx="5241603" cy="5343721"/>
          </a:xfrm>
          <a:custGeom>
            <a:avLst/>
            <a:gdLst>
              <a:gd name="connsiteX0" fmla="*/ 5325805 w 5325805"/>
              <a:gd name="connsiteY0" fmla="*/ 2714782 h 5429563"/>
              <a:gd name="connsiteX1" fmla="*/ 2611024 w 5325805"/>
              <a:gd name="connsiteY1" fmla="*/ 5429563 h 5429563"/>
              <a:gd name="connsiteX2" fmla="*/ 1942188 w 5325805"/>
              <a:gd name="connsiteY2" fmla="*/ 5429563 h 5429563"/>
              <a:gd name="connsiteX3" fmla="*/ 668836 w 5325805"/>
              <a:gd name="connsiteY3" fmla="*/ 5429563 h 5429563"/>
              <a:gd name="connsiteX4" fmla="*/ 0 w 5325805"/>
              <a:gd name="connsiteY4" fmla="*/ 5429563 h 5429563"/>
              <a:gd name="connsiteX5" fmla="*/ 0 w 5325805"/>
              <a:gd name="connsiteY5" fmla="*/ 0 h 5429563"/>
              <a:gd name="connsiteX6" fmla="*/ 668836 w 5325805"/>
              <a:gd name="connsiteY6" fmla="*/ 0 h 5429563"/>
              <a:gd name="connsiteX7" fmla="*/ 1942188 w 5325805"/>
              <a:gd name="connsiteY7" fmla="*/ 0 h 5429563"/>
              <a:gd name="connsiteX8" fmla="*/ 2611024 w 5325805"/>
              <a:gd name="connsiteY8" fmla="*/ 0 h 5429563"/>
              <a:gd name="connsiteX9" fmla="*/ 5325805 w 5325805"/>
              <a:gd name="connsiteY9" fmla="*/ 2714782 h 5429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25805" h="5429563">
                <a:moveTo>
                  <a:pt x="5325805" y="2714782"/>
                </a:moveTo>
                <a:cubicBezTo>
                  <a:pt x="5325805" y="4214114"/>
                  <a:pt x="4110356" y="5429563"/>
                  <a:pt x="2611024" y="5429563"/>
                </a:cubicBezTo>
                <a:lnTo>
                  <a:pt x="1942188" y="5429563"/>
                </a:lnTo>
                <a:lnTo>
                  <a:pt x="668836" y="5429563"/>
                </a:lnTo>
                <a:lnTo>
                  <a:pt x="0" y="5429563"/>
                </a:lnTo>
                <a:lnTo>
                  <a:pt x="0" y="0"/>
                </a:lnTo>
                <a:lnTo>
                  <a:pt x="668836" y="0"/>
                </a:lnTo>
                <a:lnTo>
                  <a:pt x="1942188" y="0"/>
                </a:lnTo>
                <a:lnTo>
                  <a:pt x="2611024" y="0"/>
                </a:lnTo>
                <a:cubicBezTo>
                  <a:pt x="4110356" y="0"/>
                  <a:pt x="5325805" y="1215450"/>
                  <a:pt x="5325805" y="2714782"/>
                </a:cubicBez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17C08B1-51A6-8194-290D-ED1A0BEF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549" y="1452880"/>
            <a:ext cx="4891894" cy="28524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dirty="0">
                <a:latin typeface="Arial Rounded MT Bold" panose="020F0704030504030204" pitchFamily="34" charset="0"/>
              </a:rPr>
              <a:t>1.</a:t>
            </a:r>
            <a:br>
              <a:rPr lang="en-US" sz="3800" dirty="0">
                <a:latin typeface="Arial Rounded MT Bold" panose="020F0704030504030204" pitchFamily="34" charset="0"/>
              </a:rPr>
            </a:br>
            <a:r>
              <a:rPr lang="en-US" sz="3800" dirty="0" err="1">
                <a:latin typeface="Arial Rounded MT Bold" panose="020F0704030504030204" pitchFamily="34" charset="0"/>
              </a:rPr>
              <a:t>Welche</a:t>
            </a:r>
            <a:br>
              <a:rPr lang="en-US" sz="3800" dirty="0">
                <a:latin typeface="Arial Rounded MT Bold" panose="020F0704030504030204" pitchFamily="34" charset="0"/>
              </a:rPr>
            </a:br>
            <a:r>
              <a:rPr lang="en-US" sz="3800" dirty="0" err="1">
                <a:latin typeface="Arial Rounded MT Bold" panose="020F0704030504030204" pitchFamily="34" charset="0"/>
              </a:rPr>
              <a:t>elektronische</a:t>
            </a:r>
            <a:r>
              <a:rPr lang="en-US" sz="3800" dirty="0">
                <a:latin typeface="Arial Rounded MT Bold" panose="020F0704030504030204" pitchFamily="34" charset="0"/>
              </a:rPr>
              <a:t> </a:t>
            </a:r>
            <a:r>
              <a:rPr lang="en-US" sz="3800" dirty="0" err="1">
                <a:latin typeface="Arial Rounded MT Bold" panose="020F0704030504030204" pitchFamily="34" charset="0"/>
              </a:rPr>
              <a:t>Geräte</a:t>
            </a:r>
            <a:r>
              <a:rPr lang="en-US" sz="3800" dirty="0">
                <a:latin typeface="Arial Rounded MT Bold" panose="020F0704030504030204" pitchFamily="34" charset="0"/>
              </a:rPr>
              <a:t> </a:t>
            </a:r>
            <a:r>
              <a:rPr lang="en-US" sz="3800" dirty="0" err="1">
                <a:latin typeface="Arial Rounded MT Bold" panose="020F0704030504030204" pitchFamily="34" charset="0"/>
              </a:rPr>
              <a:t>benutzen</a:t>
            </a:r>
            <a:r>
              <a:rPr lang="en-US" sz="3800" dirty="0">
                <a:latin typeface="Arial Rounded MT Bold" panose="020F0704030504030204" pitchFamily="34" charset="0"/>
              </a:rPr>
              <a:t> </a:t>
            </a:r>
            <a:r>
              <a:rPr lang="en-US" sz="3800" dirty="0" err="1">
                <a:latin typeface="Arial Rounded MT Bold" panose="020F0704030504030204" pitchFamily="34" charset="0"/>
              </a:rPr>
              <a:t>wir</a:t>
            </a:r>
            <a:r>
              <a:rPr lang="en-US" sz="3800" dirty="0">
                <a:latin typeface="Arial Rounded MT Bold" panose="020F0704030504030204" pitchFamily="34" charset="0"/>
              </a:rPr>
              <a:t> </a:t>
            </a:r>
            <a:r>
              <a:rPr lang="en-US" sz="3800" dirty="0" err="1">
                <a:latin typeface="Arial Rounded MT Bold" panose="020F0704030504030204" pitchFamily="34" charset="0"/>
              </a:rPr>
              <a:t>täglich</a:t>
            </a:r>
            <a:r>
              <a:rPr lang="en-US" sz="3800" dirty="0">
                <a:latin typeface="Arial Rounded MT Bold" panose="020F07040305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0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sques, ordinateur, Appareil électronique, gadget&#10;&#10;Description générée automatiquement">
            <a:extLst>
              <a:ext uri="{FF2B5EF4-FFF2-40B4-BE49-F238E27FC236}">
                <a16:creationId xmlns:a16="http://schemas.microsoft.com/office/drawing/2014/main" id="{6E5A47C7-0961-376E-1400-25320B0CA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0562" y="321966"/>
            <a:ext cx="9039889" cy="6214067"/>
          </a:xfr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AB3662FE-D223-009A-A8C1-06C688367897}"/>
              </a:ext>
            </a:extLst>
          </p:cNvPr>
          <p:cNvSpPr/>
          <p:nvPr/>
        </p:nvSpPr>
        <p:spPr>
          <a:xfrm>
            <a:off x="0" y="45733"/>
            <a:ext cx="1935271" cy="8580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Der Computer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220ABAC-90A2-BA4C-DA90-B03B45FA99C9}"/>
              </a:ext>
            </a:extLst>
          </p:cNvPr>
          <p:cNvSpPr/>
          <p:nvPr/>
        </p:nvSpPr>
        <p:spPr>
          <a:xfrm>
            <a:off x="-41289" y="2171829"/>
            <a:ext cx="1935271" cy="8580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Der Laptop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2686DF5-E606-D6F6-1A82-F6515D3F7ECD}"/>
              </a:ext>
            </a:extLst>
          </p:cNvPr>
          <p:cNvSpPr/>
          <p:nvPr/>
        </p:nvSpPr>
        <p:spPr>
          <a:xfrm>
            <a:off x="-56396" y="3149706"/>
            <a:ext cx="1935271" cy="8580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Das Tablet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9542068-4826-56F9-D022-565121FE8227}"/>
              </a:ext>
            </a:extLst>
          </p:cNvPr>
          <p:cNvSpPr/>
          <p:nvPr/>
        </p:nvSpPr>
        <p:spPr>
          <a:xfrm>
            <a:off x="16787" y="4164442"/>
            <a:ext cx="1935271" cy="8580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Das Handy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87A8A7D-ACDF-CDBB-FD9F-9CFEEDBFAD83}"/>
              </a:ext>
            </a:extLst>
          </p:cNvPr>
          <p:cNvSpPr/>
          <p:nvPr/>
        </p:nvSpPr>
        <p:spPr>
          <a:xfrm>
            <a:off x="-56396" y="1193952"/>
            <a:ext cx="1935271" cy="8580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Die VR-Brille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BE23168-5E28-4D7A-B134-A239A67774C6}"/>
              </a:ext>
            </a:extLst>
          </p:cNvPr>
          <p:cNvSpPr/>
          <p:nvPr/>
        </p:nvSpPr>
        <p:spPr>
          <a:xfrm>
            <a:off x="-56397" y="5235032"/>
            <a:ext cx="1935271" cy="8580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Das </a:t>
            </a:r>
            <a:r>
              <a:rPr lang="fr-FR" dirty="0" err="1"/>
              <a:t>Smartwatch</a:t>
            </a:r>
            <a:endParaRPr lang="fr-FR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0653CC1-2B86-41DA-C614-76B99ED595EF}"/>
              </a:ext>
            </a:extLst>
          </p:cNvPr>
          <p:cNvSpPr/>
          <p:nvPr/>
        </p:nvSpPr>
        <p:spPr>
          <a:xfrm>
            <a:off x="10006179" y="83116"/>
            <a:ext cx="1935271" cy="8580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Der USB-Stick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ACAD61C-5F98-E32E-E53A-26FD8F46A845}"/>
              </a:ext>
            </a:extLst>
          </p:cNvPr>
          <p:cNvSpPr/>
          <p:nvPr/>
        </p:nvSpPr>
        <p:spPr>
          <a:xfrm>
            <a:off x="10081335" y="1042428"/>
            <a:ext cx="1935271" cy="8580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Der Computer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A2F8DB2-226D-88A6-36DE-9DFCB094C4E8}"/>
              </a:ext>
            </a:extLst>
          </p:cNvPr>
          <p:cNvSpPr/>
          <p:nvPr/>
        </p:nvSpPr>
        <p:spPr>
          <a:xfrm>
            <a:off x="10181543" y="2052029"/>
            <a:ext cx="1935271" cy="8580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Der </a:t>
            </a:r>
            <a:r>
              <a:rPr lang="fr-FR" dirty="0" err="1"/>
              <a:t>Fernseher</a:t>
            </a:r>
            <a:endParaRPr lang="fr-FR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EE5752C-821C-CE0C-158E-537C61240024}"/>
              </a:ext>
            </a:extLst>
          </p:cNvPr>
          <p:cNvSpPr/>
          <p:nvPr/>
        </p:nvSpPr>
        <p:spPr>
          <a:xfrm>
            <a:off x="10239942" y="3045127"/>
            <a:ext cx="1935271" cy="8580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Die externe </a:t>
            </a:r>
            <a:r>
              <a:rPr lang="fr-FR" dirty="0" err="1"/>
              <a:t>Festplatte</a:t>
            </a:r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4EEA2D4-F397-7369-77EF-5BEA8B36581F}"/>
              </a:ext>
            </a:extLst>
          </p:cNvPr>
          <p:cNvSpPr/>
          <p:nvPr/>
        </p:nvSpPr>
        <p:spPr>
          <a:xfrm>
            <a:off x="10181543" y="4108554"/>
            <a:ext cx="1935271" cy="8580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Die </a:t>
            </a:r>
            <a:r>
              <a:rPr lang="fr-FR" dirty="0" err="1"/>
              <a:t>Kopfhörer</a:t>
            </a:r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5DBCEA2-F98B-D35E-CD74-734EF17B571A}"/>
              </a:ext>
            </a:extLst>
          </p:cNvPr>
          <p:cNvSpPr/>
          <p:nvPr/>
        </p:nvSpPr>
        <p:spPr>
          <a:xfrm>
            <a:off x="10181543" y="5246290"/>
            <a:ext cx="1935271" cy="8580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Das </a:t>
            </a:r>
            <a:r>
              <a:rPr lang="fr-FR" dirty="0" err="1"/>
              <a:t>Zeichentablet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6696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C7C648-2E78-2FE0-21A4-6FFBAA6ED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Vintage? </a:t>
            </a:r>
          </a:p>
        </p:txBody>
      </p:sp>
      <p:pic>
        <p:nvPicPr>
          <p:cNvPr id="4" name="Image 3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66E441E8-133F-1BAA-6C58-F6D0327DB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80848" y="3217884"/>
            <a:ext cx="3723010" cy="291561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age 4" descr="Une image contenant Appareils électroniques, caméra, Caméras et optique, Instrument optique&#10;&#10;Description générée automatiquement">
            <a:extLst>
              <a:ext uri="{FF2B5EF4-FFF2-40B4-BE49-F238E27FC236}">
                <a16:creationId xmlns:a16="http://schemas.microsoft.com/office/drawing/2014/main" id="{ED17B78D-F9AE-6D3D-3E4D-F7DBFA065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79992" y="1914744"/>
            <a:ext cx="3799112" cy="21340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81E79C-6A64-FF44-87AA-6F7D75CA3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3459" y="3429000"/>
            <a:ext cx="3974789" cy="26401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1B4B87C7-CB47-F769-0E88-15A415B530A8}"/>
              </a:ext>
            </a:extLst>
          </p:cNvPr>
          <p:cNvSpPr/>
          <p:nvPr/>
        </p:nvSpPr>
        <p:spPr>
          <a:xfrm>
            <a:off x="9860073" y="788812"/>
            <a:ext cx="2004164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Das </a:t>
            </a:r>
            <a:r>
              <a:rPr lang="fr-FR" dirty="0" err="1"/>
              <a:t>Fotoapparat</a:t>
            </a:r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5147B31-F504-89C4-4237-C47B15CB1E1F}"/>
              </a:ext>
            </a:extLst>
          </p:cNvPr>
          <p:cNvSpPr/>
          <p:nvPr/>
        </p:nvSpPr>
        <p:spPr>
          <a:xfrm>
            <a:off x="4091836" y="787401"/>
            <a:ext cx="2004164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Das Radio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BA344C9-4F06-16A4-4B4A-A9D7917295DC}"/>
              </a:ext>
            </a:extLst>
          </p:cNvPr>
          <p:cNvSpPr/>
          <p:nvPr/>
        </p:nvSpPr>
        <p:spPr>
          <a:xfrm>
            <a:off x="7035453" y="787401"/>
            <a:ext cx="2004164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Das CD-Player</a:t>
            </a:r>
          </a:p>
        </p:txBody>
      </p:sp>
    </p:spTree>
    <p:extLst>
      <p:ext uri="{BB962C8B-B14F-4D97-AF65-F5344CB8AC3E}">
        <p14:creationId xmlns:p14="http://schemas.microsoft.com/office/powerpoint/2010/main" val="1872191561"/>
      </p:ext>
    </p:extLst>
  </p:cSld>
  <p:clrMapOvr>
    <a:masterClrMapping/>
  </p:clrMapOvr>
</p:sld>
</file>

<file path=ppt/theme/theme1.xml><?xml version="1.0" encoding="utf-8"?>
<a:theme xmlns:a="http://schemas.openxmlformats.org/drawingml/2006/main" name="ArchwayVTI">
  <a:themeElements>
    <a:clrScheme name="AnalogousFromRegularSeed_2SEEDS">
      <a:dk1>
        <a:srgbClr val="000000"/>
      </a:dk1>
      <a:lt1>
        <a:srgbClr val="FFFFFF"/>
      </a:lt1>
      <a:dk2>
        <a:srgbClr val="2A2441"/>
      </a:dk2>
      <a:lt2>
        <a:srgbClr val="E2E8E6"/>
      </a:lt2>
      <a:accent1>
        <a:srgbClr val="D21A4B"/>
      </a:accent1>
      <a:accent2>
        <a:srgbClr val="E42CA9"/>
      </a:accent2>
      <a:accent3>
        <a:srgbClr val="E4482C"/>
      </a:accent3>
      <a:accent4>
        <a:srgbClr val="17BA5A"/>
      </a:accent4>
      <a:accent5>
        <a:srgbClr val="23B79E"/>
      </a:accent5>
      <a:accent6>
        <a:srgbClr val="1AA5D2"/>
      </a:accent6>
      <a:hlink>
        <a:srgbClr val="319379"/>
      </a:hlink>
      <a:folHlink>
        <a:srgbClr val="7F7F7F"/>
      </a:folHlink>
    </a:clrScheme>
    <a:fontScheme name="Archway">
      <a:majorFont>
        <a:latin typeface="Felix Titling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wayVTI" id="{309F1D27-9968-4F93-BA7C-3666A757FD2E}" vid="{76D8E8FD-8787-4E56-A14A-C28BF58ABEE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108</Words>
  <Application>Microsoft Office PowerPoint</Application>
  <PresentationFormat>Grand écran</PresentationFormat>
  <Paragraphs>26</Paragraphs>
  <Slides>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3" baseType="lpstr">
      <vt:lpstr>Aptos</vt:lpstr>
      <vt:lpstr>Arial</vt:lpstr>
      <vt:lpstr>Arial Rounded MT Bold</vt:lpstr>
      <vt:lpstr>Felix Titling</vt:lpstr>
      <vt:lpstr>Goudy Old Style</vt:lpstr>
      <vt:lpstr>ArchwayVTI</vt:lpstr>
      <vt:lpstr>Hast du Netz? </vt:lpstr>
      <vt:lpstr>Présentation PowerPoint</vt:lpstr>
      <vt:lpstr>The devices we use daily shape our interactions, routines, and understanding of the world around us.</vt:lpstr>
      <vt:lpstr>Die Geräte, die wir täglich verwenden, prägen unsere Interaktionen, Routinen und unser Verständnis der Welt um uns herum.</vt:lpstr>
      <vt:lpstr>1. Welche elektronische Geräte benutzen wir täglich?</vt:lpstr>
      <vt:lpstr>Présentation PowerPoint</vt:lpstr>
      <vt:lpstr>Vintage?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Hast du Netz? </dc:title>
  <dc:creator>Luis-Aurel Glorius</dc:creator>
  <cp:lastModifiedBy>Emmanuelle LOPEZ</cp:lastModifiedBy>
  <cp:revision>6</cp:revision>
  <dcterms:created xsi:type="dcterms:W3CDTF">2024-11-06T16:54:05Z</dcterms:created>
  <dcterms:modified xsi:type="dcterms:W3CDTF">2024-11-07T10:39:31Z</dcterms:modified>
</cp:coreProperties>
</file>