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B87"/>
    <a:srgbClr val="A91A19"/>
    <a:srgbClr val="37ECFA"/>
    <a:srgbClr val="D58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49"/>
    <p:restoredTop sz="94681"/>
  </p:normalViewPr>
  <p:slideViewPr>
    <p:cSldViewPr snapToGrid="0">
      <p:cViewPr varScale="1">
        <p:scale>
          <a:sx n="215" d="100"/>
          <a:sy n="215" d="100"/>
        </p:scale>
        <p:origin x="10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9605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451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55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69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410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6916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3785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8530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027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794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9876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C476-69FA-1040-860E-F22D368CF1B1}" type="datetimeFigureOut">
              <a:rPr lang="fr-FR" smtClean="0"/>
              <a:t>29/10/2023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F3A6F-8FF8-0843-835D-67B01748AD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56715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3.glb"/><Relationship Id="rId5" Type="http://schemas.openxmlformats.org/officeDocument/2006/relationships/image" Target="../media/image2.png"/><Relationship Id="rId4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5" Type="http://schemas.openxmlformats.org/officeDocument/2006/relationships/image" Target="../media/image5.png"/><Relationship Id="rId4" Type="http://schemas.microsoft.com/office/2017/06/relationships/model3d" Target="../media/model3d3.glb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microsoft.com/office/2017/06/relationships/model3d" Target="../media/model3d4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6.glb"/><Relationship Id="rId5" Type="http://schemas.openxmlformats.org/officeDocument/2006/relationships/image" Target="../media/image8.png"/><Relationship Id="rId4" Type="http://schemas.microsoft.com/office/2017/06/relationships/model3d" Target="../media/model3d5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16D55D7-DB87-E9A8-0C27-B620D6EC1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DATIV des VERBES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4E973BA-D8C0-9A4C-C711-CDF6B931E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fr-FR" dirty="0"/>
              <a:t>Le datif comme complément du verbe.</a:t>
            </a:r>
          </a:p>
        </p:txBody>
      </p:sp>
    </p:spTree>
    <p:extLst>
      <p:ext uri="{BB962C8B-B14F-4D97-AF65-F5344CB8AC3E}">
        <p14:creationId xmlns:p14="http://schemas.microsoft.com/office/powerpoint/2010/main" val="316290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49BC6C-DB69-3A87-F1AF-B5C5E87EF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fr-FR" sz="4100" dirty="0">
                <a:solidFill>
                  <a:srgbClr val="FFFFFF"/>
                </a:solidFill>
              </a:rPr>
              <a:t>Un complément de verbe au datif : </a:t>
            </a:r>
            <a:br>
              <a:rPr lang="fr-FR" sz="4100" dirty="0">
                <a:solidFill>
                  <a:srgbClr val="FFFFFF"/>
                </a:solidFill>
              </a:rPr>
            </a:br>
            <a:r>
              <a:rPr lang="fr-FR" sz="4100" dirty="0">
                <a:solidFill>
                  <a:srgbClr val="FFFFFF"/>
                </a:solidFill>
              </a:rPr>
              <a:t>WAS </a:t>
            </a:r>
            <a:r>
              <a:rPr lang="fr-FR" sz="4100" dirty="0" err="1">
                <a:solidFill>
                  <a:srgbClr val="FFFFFF"/>
                </a:solidFill>
              </a:rPr>
              <a:t>ist</a:t>
            </a:r>
            <a:r>
              <a:rPr lang="fr-FR" sz="4100" dirty="0">
                <a:solidFill>
                  <a:srgbClr val="FFFFFF"/>
                </a:solidFill>
              </a:rPr>
              <a:t> </a:t>
            </a:r>
            <a:r>
              <a:rPr lang="fr-FR" sz="4100" dirty="0" err="1">
                <a:solidFill>
                  <a:srgbClr val="FFFFFF"/>
                </a:solidFill>
              </a:rPr>
              <a:t>das</a:t>
            </a:r>
            <a:r>
              <a:rPr lang="fr-FR" sz="4100"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331772E-19A2-AEC8-4C6B-3362D9353170}"/>
              </a:ext>
            </a:extLst>
          </p:cNvPr>
          <p:cNvSpPr/>
          <p:nvPr/>
        </p:nvSpPr>
        <p:spPr>
          <a:xfrm>
            <a:off x="7139836" y="2545915"/>
            <a:ext cx="1784959" cy="176617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VERBE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type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« </a:t>
            </a:r>
            <a:r>
              <a:rPr lang="fr-FR" dirty="0" err="1">
                <a:solidFill>
                  <a:schemeClr val="bg1"/>
                </a:solidFill>
              </a:rPr>
              <a:t>geben</a:t>
            </a:r>
            <a:r>
              <a:rPr lang="fr-FR" dirty="0">
                <a:solidFill>
                  <a:schemeClr val="bg1"/>
                </a:solidFill>
              </a:rPr>
              <a:t> »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BA3B0CF7-EAF8-ADF0-95F8-9824B97EC19A}"/>
              </a:ext>
            </a:extLst>
          </p:cNvPr>
          <p:cNvSpPr/>
          <p:nvPr/>
        </p:nvSpPr>
        <p:spPr>
          <a:xfrm>
            <a:off x="5726562" y="1494712"/>
            <a:ext cx="1924545" cy="851771"/>
          </a:xfrm>
          <a:prstGeom prst="ellipse">
            <a:avLst/>
          </a:prstGeom>
          <a:solidFill>
            <a:srgbClr val="523B87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Sujet</a:t>
            </a:r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fr-FR" sz="1200" dirty="0"/>
              <a:t>NOMINATIF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301D649-7C4D-686F-B2A7-D103349A3342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6989425" y="2346483"/>
            <a:ext cx="411812" cy="458082"/>
          </a:xfrm>
          <a:prstGeom prst="straightConnector1">
            <a:avLst/>
          </a:prstGeom>
          <a:ln w="76200">
            <a:solidFill>
              <a:srgbClr val="523B87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51A8AEC7-0814-8888-626E-4AC6296D81C5}"/>
              </a:ext>
            </a:extLst>
          </p:cNvPr>
          <p:cNvCxnSpPr>
            <a:cxnSpLocks/>
          </p:cNvCxnSpPr>
          <p:nvPr/>
        </p:nvCxnSpPr>
        <p:spPr>
          <a:xfrm flipV="1">
            <a:off x="8712781" y="2241818"/>
            <a:ext cx="600880" cy="562747"/>
          </a:xfrm>
          <a:prstGeom prst="straightConnector1">
            <a:avLst/>
          </a:prstGeom>
          <a:ln w="76200">
            <a:solidFill>
              <a:srgbClr val="A91A19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4E09A28-AFA1-6C6C-2CDF-19DCAEBDECCD}"/>
              </a:ext>
            </a:extLst>
          </p:cNvPr>
          <p:cNvCxnSpPr>
            <a:cxnSpLocks/>
          </p:cNvCxnSpPr>
          <p:nvPr/>
        </p:nvCxnSpPr>
        <p:spPr>
          <a:xfrm>
            <a:off x="8528829" y="4259059"/>
            <a:ext cx="183445" cy="624325"/>
          </a:xfrm>
          <a:prstGeom prst="straightConnector1">
            <a:avLst/>
          </a:prstGeom>
          <a:ln w="76200">
            <a:solidFill>
              <a:srgbClr val="37ECF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EF597F84-A668-C656-DBF6-093F5FF5345E}"/>
              </a:ext>
            </a:extLst>
          </p:cNvPr>
          <p:cNvSpPr/>
          <p:nvPr/>
        </p:nvSpPr>
        <p:spPr>
          <a:xfrm>
            <a:off x="9340453" y="1510324"/>
            <a:ext cx="1515649" cy="1067844"/>
          </a:xfrm>
          <a:prstGeom prst="roundRect">
            <a:avLst/>
          </a:prstGeom>
          <a:solidFill>
            <a:srgbClr val="A91A1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CVD</a:t>
            </a:r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fr-FR" dirty="0"/>
              <a:t>ACCUSATIF</a:t>
            </a:r>
          </a:p>
        </p:txBody>
      </p:sp>
      <p:sp>
        <p:nvSpPr>
          <p:cNvPr id="16" name="Coeur 15">
            <a:extLst>
              <a:ext uri="{FF2B5EF4-FFF2-40B4-BE49-F238E27FC236}">
                <a16:creationId xmlns:a16="http://schemas.microsoft.com/office/drawing/2014/main" id="{67A7BEFA-E02D-0245-C90B-F49A63E25EC7}"/>
              </a:ext>
            </a:extLst>
          </p:cNvPr>
          <p:cNvSpPr/>
          <p:nvPr/>
        </p:nvSpPr>
        <p:spPr>
          <a:xfrm>
            <a:off x="7760296" y="4694169"/>
            <a:ext cx="1903956" cy="1643709"/>
          </a:xfrm>
          <a:prstGeom prst="heart">
            <a:avLst/>
          </a:prstGeom>
          <a:solidFill>
            <a:srgbClr val="37ECFA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  <a:p>
            <a:pPr algn="ctr"/>
            <a:r>
              <a:rPr lang="fr-FR" dirty="0"/>
              <a:t>CVI</a:t>
            </a:r>
          </a:p>
          <a:p>
            <a:pPr algn="ctr"/>
            <a:r>
              <a:rPr lang="fr-FR" dirty="0"/>
              <a:t>=</a:t>
            </a:r>
          </a:p>
          <a:p>
            <a:pPr algn="ctr"/>
            <a:r>
              <a:rPr lang="fr-FR" dirty="0"/>
              <a:t>DATIF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Espace réservé du contenu 18" descr="Pomme">
                <a:extLst>
                  <a:ext uri="{FF2B5EF4-FFF2-40B4-BE49-F238E27FC236}">
                    <a16:creationId xmlns:a16="http://schemas.microsoft.com/office/drawing/2014/main" id="{9B7B41A7-A40E-3F99-4235-715FDC730039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96331260"/>
                  </p:ext>
                </p:extLst>
              </p:nvPr>
            </p:nvGraphicFramePr>
            <p:xfrm>
              <a:off x="8879163" y="1085378"/>
              <a:ext cx="846402" cy="112432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846402" cy="1124325"/>
                    </a:xfrm>
                    <a:prstGeom prst="rect">
                      <a:avLst/>
                    </a:prstGeom>
                  </am3d:spPr>
                  <am3d:camera>
                    <am3d:pos x="0" y="0" z="691128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21396" d="1000000"/>
                    <am3d:preTrans dx="0" dy="-1800954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619688" ay="349404" az="177523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5538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Espace réservé du contenu 18" descr="Pomme">
                <a:extLst>
                  <a:ext uri="{FF2B5EF4-FFF2-40B4-BE49-F238E27FC236}">
                    <a16:creationId xmlns:a16="http://schemas.microsoft.com/office/drawing/2014/main" id="{9B7B41A7-A40E-3F99-4235-715FDC73003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79163" y="1085378"/>
                <a:ext cx="846402" cy="11243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Modèle 3D 19" descr="Tête de sorcière">
                <a:extLst>
                  <a:ext uri="{FF2B5EF4-FFF2-40B4-BE49-F238E27FC236}">
                    <a16:creationId xmlns:a16="http://schemas.microsoft.com/office/drawing/2014/main" id="{D06BAF20-D923-17D9-8B38-225B7A5B7BF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33932437"/>
                  </p:ext>
                </p:extLst>
              </p:nvPr>
            </p:nvGraphicFramePr>
            <p:xfrm>
              <a:off x="4745319" y="206082"/>
              <a:ext cx="1515649" cy="2577259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15649" cy="2577259"/>
                    </a:xfrm>
                    <a:prstGeom prst="rect">
                      <a:avLst/>
                    </a:prstGeom>
                  </am3d:spPr>
                  <am3d:camera>
                    <am3d:pos x="0" y="0" z="67669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073526" d="1000000"/>
                    <am3d:preTrans dx="0" dy="-18027665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584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Modèle 3D 19" descr="Tête de sorcière">
                <a:extLst>
                  <a:ext uri="{FF2B5EF4-FFF2-40B4-BE49-F238E27FC236}">
                    <a16:creationId xmlns:a16="http://schemas.microsoft.com/office/drawing/2014/main" id="{D06BAF20-D923-17D9-8B38-225B7A5B7B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5319" y="206082"/>
                <a:ext cx="1515649" cy="25772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3" name="Modèle 3D 22" descr="Princesse">
                <a:extLst>
                  <a:ext uri="{FF2B5EF4-FFF2-40B4-BE49-F238E27FC236}">
                    <a16:creationId xmlns:a16="http://schemas.microsoft.com/office/drawing/2014/main" id="{49253875-B1AE-8AA5-D760-411587D254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5333700"/>
                  </p:ext>
                </p:extLst>
              </p:nvPr>
            </p:nvGraphicFramePr>
            <p:xfrm>
              <a:off x="9034907" y="4155318"/>
              <a:ext cx="1039911" cy="205269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39911" cy="2052694"/>
                    </a:xfrm>
                    <a:prstGeom prst="rect">
                      <a:avLst/>
                    </a:prstGeom>
                  </am3d:spPr>
                  <am3d:camera>
                    <am3d:pos x="0" y="0" z="566099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5788" d="1000000"/>
                    <am3d:preTrans dx="0" dy="-179971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400056" ay="143367" az="16763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3782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3" name="Modèle 3D 22" descr="Princesse">
                <a:extLst>
                  <a:ext uri="{FF2B5EF4-FFF2-40B4-BE49-F238E27FC236}">
                    <a16:creationId xmlns:a16="http://schemas.microsoft.com/office/drawing/2014/main" id="{49253875-B1AE-8AA5-D760-411587D254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34907" y="4155318"/>
                <a:ext cx="1039911" cy="2052694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3E269F83-C181-838E-DF77-FF9AD8AF1F4A}"/>
              </a:ext>
            </a:extLst>
          </p:cNvPr>
          <p:cNvSpPr txBox="1"/>
          <p:nvPr/>
        </p:nvSpPr>
        <p:spPr>
          <a:xfrm>
            <a:off x="6214458" y="5421690"/>
            <a:ext cx="18063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/>
              <a:t>Wem</a:t>
            </a:r>
            <a:r>
              <a:rPr lang="fr-FR" sz="4400" dirty="0"/>
              <a:t>?</a:t>
            </a:r>
          </a:p>
          <a:p>
            <a:pPr algn="ctr"/>
            <a:r>
              <a:rPr lang="fr-FR" sz="1600" dirty="0"/>
              <a:t>A qui?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800FC68-EA30-AB01-39BD-C960BA9135F6}"/>
              </a:ext>
            </a:extLst>
          </p:cNvPr>
          <p:cNvSpPr txBox="1"/>
          <p:nvPr/>
        </p:nvSpPr>
        <p:spPr>
          <a:xfrm>
            <a:off x="5901565" y="287968"/>
            <a:ext cx="144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/>
              <a:t>Wer</a:t>
            </a:r>
            <a:r>
              <a:rPr lang="fr-FR" sz="4400" dirty="0"/>
              <a:t>?</a:t>
            </a:r>
          </a:p>
          <a:p>
            <a:pPr algn="ctr"/>
            <a:r>
              <a:rPr lang="fr-FR" sz="1600" dirty="0"/>
              <a:t>Qui?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F3E4E062-EC99-29D0-222E-E037FCC6DA15}"/>
              </a:ext>
            </a:extLst>
          </p:cNvPr>
          <p:cNvSpPr txBox="1"/>
          <p:nvPr/>
        </p:nvSpPr>
        <p:spPr>
          <a:xfrm>
            <a:off x="10553180" y="793315"/>
            <a:ext cx="144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/>
              <a:t>Was</a:t>
            </a:r>
            <a:r>
              <a:rPr lang="fr-FR" sz="4400" dirty="0"/>
              <a:t>?</a:t>
            </a:r>
          </a:p>
          <a:p>
            <a:pPr algn="ctr"/>
            <a:r>
              <a:rPr lang="fr-FR" sz="1600" dirty="0"/>
              <a:t>Quoi? </a:t>
            </a:r>
          </a:p>
        </p:txBody>
      </p:sp>
    </p:spTree>
    <p:extLst>
      <p:ext uri="{BB962C8B-B14F-4D97-AF65-F5344CB8AC3E}">
        <p14:creationId xmlns:p14="http://schemas.microsoft.com/office/powerpoint/2010/main" val="3114073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28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C77E9A-D620-482F-BB5E-C7195EB74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1939159"/>
            <a:ext cx="7644627" cy="275108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600" kern="1200" dirty="0">
                <a:solidFill>
                  <a:srgbClr val="523B87"/>
                </a:solidFill>
                <a:latin typeface="+mj-lt"/>
                <a:ea typeface="+mj-ea"/>
                <a:cs typeface="+mj-cs"/>
              </a:rPr>
              <a:t>Die Hexe </a:t>
            </a:r>
            <a:r>
              <a:rPr lang="en-US" sz="3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gibt</a:t>
            </a: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>
                <a:solidFill>
                  <a:srgbClr val="37ECFA"/>
                </a:solidFill>
                <a:latin typeface="+mj-lt"/>
                <a:ea typeface="+mj-ea"/>
                <a:cs typeface="+mj-cs"/>
              </a:rPr>
              <a:t>dem </a:t>
            </a:r>
            <a:r>
              <a:rPr lang="en-US" sz="3600" kern="1200" dirty="0" err="1">
                <a:solidFill>
                  <a:srgbClr val="37ECFA"/>
                </a:solidFill>
                <a:latin typeface="+mj-lt"/>
                <a:ea typeface="+mj-ea"/>
                <a:cs typeface="+mj-cs"/>
              </a:rPr>
              <a:t>Mädchen</a:t>
            </a:r>
            <a:r>
              <a:rPr lang="en-US" sz="3600" kern="1200" dirty="0">
                <a:solidFill>
                  <a:srgbClr val="37ECFA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A91A19"/>
                </a:solidFill>
                <a:latin typeface="+mj-lt"/>
                <a:ea typeface="+mj-ea"/>
                <a:cs typeface="+mj-cs"/>
              </a:rPr>
              <a:t>einen</a:t>
            </a:r>
            <a:r>
              <a:rPr lang="en-US" sz="3600" kern="1200" dirty="0">
                <a:solidFill>
                  <a:srgbClr val="A91A19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rgbClr val="A91A19"/>
                </a:solidFill>
                <a:latin typeface="+mj-lt"/>
                <a:ea typeface="+mj-ea"/>
                <a:cs typeface="+mj-cs"/>
              </a:rPr>
              <a:t>Apfel</a:t>
            </a:r>
            <a:endParaRPr lang="en-US" sz="3600" kern="1200" dirty="0">
              <a:solidFill>
                <a:srgbClr val="A91A19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èle 3D 3" descr="Tête de sorcière">
                <a:extLst>
                  <a:ext uri="{FF2B5EF4-FFF2-40B4-BE49-F238E27FC236}">
                    <a16:creationId xmlns:a16="http://schemas.microsoft.com/office/drawing/2014/main" id="{1BCFB3DE-1218-429B-08AE-E57626024F4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1232827"/>
                  </p:ext>
                </p:extLst>
              </p:nvPr>
            </p:nvGraphicFramePr>
            <p:xfrm>
              <a:off x="4851008" y="1623700"/>
              <a:ext cx="1214744" cy="2176416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214744" cy="2176416"/>
                    </a:xfrm>
                    <a:prstGeom prst="rect">
                      <a:avLst/>
                    </a:prstGeom>
                  </am3d:spPr>
                  <am3d:camera>
                    <am3d:pos x="0" y="0" z="676691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7073526" d="1000000"/>
                    <am3d:preTrans dx="0" dy="-18027665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2414138" ay="3900839" az="224916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7584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èle 3D 3" descr="Tête de sorcière">
                <a:extLst>
                  <a:ext uri="{FF2B5EF4-FFF2-40B4-BE49-F238E27FC236}">
                    <a16:creationId xmlns:a16="http://schemas.microsoft.com/office/drawing/2014/main" id="{1BCFB3DE-1218-429B-08AE-E57626024F4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51008" y="1623700"/>
                <a:ext cx="1214744" cy="21764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Modèle 3D 4" descr="Princesse">
                <a:extLst>
                  <a:ext uri="{FF2B5EF4-FFF2-40B4-BE49-F238E27FC236}">
                    <a16:creationId xmlns:a16="http://schemas.microsoft.com/office/drawing/2014/main" id="{EA45A397-8D7C-7450-AABA-7EC441FC431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9253990"/>
                  </p:ext>
                </p:extLst>
              </p:nvPr>
            </p:nvGraphicFramePr>
            <p:xfrm>
              <a:off x="7973421" y="2302689"/>
              <a:ext cx="1062613" cy="2024026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62613" cy="2024026"/>
                    </a:xfrm>
                    <a:prstGeom prst="rect">
                      <a:avLst/>
                    </a:prstGeom>
                  </am3d:spPr>
                  <am3d:camera>
                    <am3d:pos x="0" y="0" z="566099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835788" d="1000000"/>
                    <am3d:preTrans dx="0" dy="-17997151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122096" ay="-2245847" az="-69754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3782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Modèle 3D 4" descr="Princesse">
                <a:extLst>
                  <a:ext uri="{FF2B5EF4-FFF2-40B4-BE49-F238E27FC236}">
                    <a16:creationId xmlns:a16="http://schemas.microsoft.com/office/drawing/2014/main" id="{EA45A397-8D7C-7450-AABA-7EC441FC431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73421" y="2302689"/>
                <a:ext cx="1062613" cy="20240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Espace réservé du contenu 18" descr="Pomme">
                <a:extLst>
                  <a:ext uri="{FF2B5EF4-FFF2-40B4-BE49-F238E27FC236}">
                    <a16:creationId xmlns:a16="http://schemas.microsoft.com/office/drawing/2014/main" id="{1DCC5995-2E68-F51E-7295-FA5F2D52612D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620901509"/>
                  </p:ext>
                </p:extLst>
              </p:nvPr>
            </p:nvGraphicFramePr>
            <p:xfrm>
              <a:off x="10668011" y="2864922"/>
              <a:ext cx="846401" cy="112432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846401" cy="1124324"/>
                    </a:xfrm>
                    <a:prstGeom prst="rect">
                      <a:avLst/>
                    </a:prstGeom>
                  </am3d:spPr>
                  <am3d:camera>
                    <am3d:pos x="0" y="0" z="6911288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21396" d="1000000"/>
                    <am3d:preTrans dx="0" dy="-18009544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285955" ay="2177131" az="1049428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55384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Espace réservé du contenu 18" descr="Pomme">
                <a:extLst>
                  <a:ext uri="{FF2B5EF4-FFF2-40B4-BE49-F238E27FC236}">
                    <a16:creationId xmlns:a16="http://schemas.microsoft.com/office/drawing/2014/main" id="{1DCC5995-2E68-F51E-7295-FA5F2D52612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68011" y="2864922"/>
                <a:ext cx="846401" cy="112432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Demi-tour 6">
            <a:extLst>
              <a:ext uri="{FF2B5EF4-FFF2-40B4-BE49-F238E27FC236}">
                <a16:creationId xmlns:a16="http://schemas.microsoft.com/office/drawing/2014/main" id="{212FC08D-C93A-AC9F-65EF-A7DC6F2F2F2F}"/>
              </a:ext>
            </a:extLst>
          </p:cNvPr>
          <p:cNvSpPr/>
          <p:nvPr/>
        </p:nvSpPr>
        <p:spPr>
          <a:xfrm flipV="1">
            <a:off x="6300591" y="4690245"/>
            <a:ext cx="2467627" cy="589476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37ECF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Demi-tour 8">
            <a:extLst>
              <a:ext uri="{FF2B5EF4-FFF2-40B4-BE49-F238E27FC236}">
                <a16:creationId xmlns:a16="http://schemas.microsoft.com/office/drawing/2014/main" id="{856D1DC9-990C-4AAD-DE1D-47DB5D6DFBBB}"/>
              </a:ext>
            </a:extLst>
          </p:cNvPr>
          <p:cNvSpPr/>
          <p:nvPr/>
        </p:nvSpPr>
        <p:spPr>
          <a:xfrm flipV="1">
            <a:off x="6027704" y="4740433"/>
            <a:ext cx="5486707" cy="902818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A91A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994DB4-8736-F5CB-5426-AD0B74827C64}"/>
              </a:ext>
            </a:extLst>
          </p:cNvPr>
          <p:cNvSpPr txBox="1"/>
          <p:nvPr/>
        </p:nvSpPr>
        <p:spPr>
          <a:xfrm>
            <a:off x="9550561" y="5112953"/>
            <a:ext cx="1890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CVD = Accusatif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BBA2DA-2D22-6EA8-668E-981490BC7700}"/>
              </a:ext>
            </a:extLst>
          </p:cNvPr>
          <p:cNvSpPr txBox="1"/>
          <p:nvPr/>
        </p:nvSpPr>
        <p:spPr>
          <a:xfrm>
            <a:off x="6999382" y="4869109"/>
            <a:ext cx="1733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CVI = Datif</a:t>
            </a:r>
          </a:p>
        </p:txBody>
      </p:sp>
    </p:spTree>
    <p:extLst>
      <p:ext uri="{BB962C8B-B14F-4D97-AF65-F5344CB8AC3E}">
        <p14:creationId xmlns:p14="http://schemas.microsoft.com/office/powerpoint/2010/main" val="293514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B98873-62CE-89D4-44D0-6A46EC1D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Le datif précède l’accusatif</a:t>
            </a:r>
            <a:br>
              <a:rPr lang="fr-FR" dirty="0">
                <a:solidFill>
                  <a:srgbClr val="FFFFFF"/>
                </a:solidFill>
              </a:rPr>
            </a:br>
            <a:r>
              <a:rPr lang="fr-FR" sz="2800" dirty="0">
                <a:solidFill>
                  <a:srgbClr val="FFFFFF"/>
                </a:solidFill>
              </a:rPr>
              <a:t>(s’il y en a un)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6397BD-E9C3-9886-F0A4-9567CB973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584603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Marta </a:t>
            </a:r>
            <a:r>
              <a:rPr lang="fr-FR" dirty="0" err="1"/>
              <a:t>schreibt</a:t>
            </a:r>
            <a:r>
              <a:rPr lang="fr-FR" dirty="0"/>
              <a:t> </a:t>
            </a:r>
            <a:r>
              <a:rPr lang="fr-FR" i="1" dirty="0" err="1">
                <a:solidFill>
                  <a:schemeClr val="accent2"/>
                </a:solidFill>
              </a:rPr>
              <a:t>ihrem</a:t>
            </a:r>
            <a:r>
              <a:rPr lang="fr-FR" i="1" dirty="0">
                <a:solidFill>
                  <a:schemeClr val="accent2"/>
                </a:solidFill>
              </a:rPr>
              <a:t> Mann </a:t>
            </a:r>
            <a:r>
              <a:rPr lang="fr-FR" dirty="0" err="1"/>
              <a:t>eine</a:t>
            </a:r>
            <a:r>
              <a:rPr lang="fr-FR" dirty="0"/>
              <a:t> Email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AC9667-4E21-0876-B4BD-FE691A985B8C}"/>
              </a:ext>
            </a:extLst>
          </p:cNvPr>
          <p:cNvSpPr txBox="1"/>
          <p:nvPr/>
        </p:nvSpPr>
        <p:spPr>
          <a:xfrm>
            <a:off x="5555293" y="2167003"/>
            <a:ext cx="55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Lisa  </a:t>
            </a:r>
            <a:r>
              <a:rPr lang="fr-FR" sz="2400" dirty="0" err="1"/>
              <a:t>sagt</a:t>
            </a:r>
            <a:r>
              <a:rPr lang="fr-FR" sz="2400" dirty="0"/>
              <a:t> </a:t>
            </a:r>
            <a:r>
              <a:rPr lang="fr-FR" sz="2400" i="1" dirty="0" err="1">
                <a:solidFill>
                  <a:schemeClr val="accent2"/>
                </a:solidFill>
              </a:rPr>
              <a:t>ihrem</a:t>
            </a:r>
            <a:r>
              <a:rPr lang="fr-FR" sz="2400" i="1" dirty="0">
                <a:solidFill>
                  <a:schemeClr val="accent2"/>
                </a:solidFill>
              </a:rPr>
              <a:t> Freund </a:t>
            </a:r>
            <a:r>
              <a:rPr lang="fr-FR" sz="2400" dirty="0"/>
              <a:t>die </a:t>
            </a:r>
            <a:r>
              <a:rPr lang="fr-FR" sz="2400" dirty="0" err="1"/>
              <a:t>Wahrheit</a:t>
            </a:r>
            <a:endParaRPr lang="fr-FR" sz="24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FC8637-82A6-6AF0-9A77-C964E1133E6A}"/>
              </a:ext>
            </a:extLst>
          </p:cNvPr>
          <p:cNvSpPr txBox="1"/>
          <p:nvPr/>
        </p:nvSpPr>
        <p:spPr>
          <a:xfrm>
            <a:off x="5672067" y="2840763"/>
            <a:ext cx="55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Paul </a:t>
            </a:r>
            <a:r>
              <a:rPr lang="fr-FR" sz="2400" dirty="0" err="1"/>
              <a:t>schenkt</a:t>
            </a:r>
            <a:r>
              <a:rPr lang="fr-FR" sz="2400" dirty="0"/>
              <a:t> </a:t>
            </a:r>
            <a:r>
              <a:rPr lang="fr-FR" sz="2400" i="1" dirty="0">
                <a:solidFill>
                  <a:schemeClr val="accent2"/>
                </a:solidFill>
              </a:rPr>
              <a:t>Maria</a:t>
            </a:r>
            <a:r>
              <a:rPr lang="fr-FR" sz="2400" dirty="0">
                <a:solidFill>
                  <a:schemeClr val="accent2"/>
                </a:solidFill>
              </a:rPr>
              <a:t> </a:t>
            </a:r>
            <a:r>
              <a:rPr lang="fr-FR" sz="2400" dirty="0" err="1"/>
              <a:t>eine</a:t>
            </a:r>
            <a:r>
              <a:rPr lang="fr-FR" sz="2400" dirty="0"/>
              <a:t> </a:t>
            </a:r>
            <a:r>
              <a:rPr lang="fr-FR" sz="2400" dirty="0" err="1"/>
              <a:t>Überraschung</a:t>
            </a:r>
            <a:endParaRPr lang="fr-FR" sz="2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odèle 3D 5" descr="Cadeau rouge plat">
                <a:extLst>
                  <a:ext uri="{FF2B5EF4-FFF2-40B4-BE49-F238E27FC236}">
                    <a16:creationId xmlns:a16="http://schemas.microsoft.com/office/drawing/2014/main" id="{30CF7B81-70CA-7BEB-FD21-F5DA87A9C5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95246691"/>
                  </p:ext>
                </p:extLst>
              </p:nvPr>
            </p:nvGraphicFramePr>
            <p:xfrm>
              <a:off x="4241899" y="2222882"/>
              <a:ext cx="1549113" cy="15572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549113" cy="1557267"/>
                    </a:xfrm>
                    <a:prstGeom prst="rect">
                      <a:avLst/>
                    </a:prstGeom>
                  </am3d:spPr>
                  <am3d:camera>
                    <am3d:pos x="0" y="0" z="6075567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936994" d="1000000"/>
                    <am3d:preTrans dx="-1539" dy="-6386382" dz="-5685"/>
                    <am3d:scale>
                      <am3d:sx n="1000000" d="1000000"/>
                      <am3d:sy n="1000000" d="1000000"/>
                      <am3d:sz n="1000000" d="1000000"/>
                    </am3d:scale>
                    <am3d:rot ax="3062467" ay="1732373" az="185065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7203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odèle 3D 5" descr="Cadeau rouge plat">
                <a:extLst>
                  <a:ext uri="{FF2B5EF4-FFF2-40B4-BE49-F238E27FC236}">
                    <a16:creationId xmlns:a16="http://schemas.microsoft.com/office/drawing/2014/main" id="{30CF7B81-70CA-7BEB-FD21-F5DA87A9C5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41899" y="2222882"/>
                <a:ext cx="1549113" cy="1557267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ABC381-AF09-E202-483A-BE6199C15B56}"/>
              </a:ext>
            </a:extLst>
          </p:cNvPr>
          <p:cNvSpPr txBox="1"/>
          <p:nvPr/>
        </p:nvSpPr>
        <p:spPr>
          <a:xfrm>
            <a:off x="5555293" y="3589628"/>
            <a:ext cx="55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Lola  </a:t>
            </a:r>
            <a:r>
              <a:rPr lang="fr-FR" sz="2400" dirty="0" err="1"/>
              <a:t>bietet</a:t>
            </a:r>
            <a:r>
              <a:rPr lang="fr-FR" sz="2400" dirty="0"/>
              <a:t> </a:t>
            </a:r>
            <a:r>
              <a:rPr lang="fr-FR" sz="2400" i="1" dirty="0">
                <a:solidFill>
                  <a:schemeClr val="accent2"/>
                </a:solidFill>
                <a:cs typeface="ADLaM Display" panose="020F0502020204030204" pitchFamily="34" charset="0"/>
              </a:rPr>
              <a:t>den </a:t>
            </a:r>
            <a:r>
              <a:rPr lang="fr-FR" sz="2400" i="1" dirty="0" err="1">
                <a:solidFill>
                  <a:schemeClr val="accent2"/>
                </a:solidFill>
                <a:cs typeface="ADLaM Display" panose="020F0502020204030204" pitchFamily="34" charset="0"/>
              </a:rPr>
              <a:t>Gästen</a:t>
            </a:r>
            <a:r>
              <a:rPr lang="fr-FR" sz="2400" i="1" dirty="0">
                <a:solidFill>
                  <a:schemeClr val="accent2"/>
                </a:solidFill>
                <a:cs typeface="ADLaM Display" panose="020F0502020204030204" pitchFamily="34" charset="0"/>
              </a:rPr>
              <a:t> </a:t>
            </a:r>
            <a:r>
              <a:rPr lang="fr-FR" sz="2400" dirty="0" err="1"/>
              <a:t>ein</a:t>
            </a:r>
            <a:r>
              <a:rPr lang="fr-FR" sz="2400" dirty="0"/>
              <a:t> Glas </a:t>
            </a:r>
            <a:r>
              <a:rPr lang="fr-FR" sz="2400" dirty="0" err="1"/>
              <a:t>Wein</a:t>
            </a:r>
            <a:r>
              <a:rPr lang="fr-FR" sz="2400" dirty="0"/>
              <a:t> an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3" name="Modèle 3D 12" descr="Envoyer un courrier ">
                <a:extLst>
                  <a:ext uri="{FF2B5EF4-FFF2-40B4-BE49-F238E27FC236}">
                    <a16:creationId xmlns:a16="http://schemas.microsoft.com/office/drawing/2014/main" id="{451BA00F-4F51-C23C-381E-7C67298472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7501430"/>
                  </p:ext>
                </p:extLst>
              </p:nvPr>
            </p:nvGraphicFramePr>
            <p:xfrm>
              <a:off x="4101970" y="216665"/>
              <a:ext cx="1828969" cy="2044335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28969" cy="2044335"/>
                    </a:xfrm>
                    <a:prstGeom prst="rect">
                      <a:avLst/>
                    </a:prstGeom>
                  </am3d:spPr>
                  <am3d:camera>
                    <am3d:pos x="0" y="0" z="651425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8618" d="1000000"/>
                    <am3d:preTrans dx="-6021863" dy="-14836497" dz="-78682"/>
                    <am3d:scale>
                      <am3d:sx n="1000000" d="1000000"/>
                      <am3d:sy n="1000000" d="1000000"/>
                      <am3d:sz n="1000000" d="1000000"/>
                    </am3d:scale>
                    <am3d:rot ax="976269" ay="1163714" az="33216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57479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3" name="Modèle 3D 12" descr="Envoyer un courrier ">
                <a:extLst>
                  <a:ext uri="{FF2B5EF4-FFF2-40B4-BE49-F238E27FC236}">
                    <a16:creationId xmlns:a16="http://schemas.microsoft.com/office/drawing/2014/main" id="{451BA00F-4F51-C23C-381E-7C67298472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1970" y="216665"/>
                <a:ext cx="1828969" cy="2044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Modèle 3D 14" descr="Verre de vin">
                <a:extLst>
                  <a:ext uri="{FF2B5EF4-FFF2-40B4-BE49-F238E27FC236}">
                    <a16:creationId xmlns:a16="http://schemas.microsoft.com/office/drawing/2014/main" id="{A29CE59A-A48A-A9F1-970A-96A1048B4F3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0749528"/>
                  </p:ext>
                </p:extLst>
              </p:nvPr>
            </p:nvGraphicFramePr>
            <p:xfrm>
              <a:off x="4087886" y="3963953"/>
              <a:ext cx="954765" cy="1840093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954765" cy="1840093"/>
                    </a:xfrm>
                    <a:prstGeom prst="rect">
                      <a:avLst/>
                    </a:prstGeom>
                  </am3d:spPr>
                  <am3d:camera>
                    <am3d:pos x="0" y="0" z="5838340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161596" d="1000000"/>
                    <am3d:preTrans dx="-90" dy="-18000000" dz="3652"/>
                    <am3d:scale>
                      <am3d:sx n="1000000" d="1000000"/>
                      <am3d:sy n="1000000" d="1000000"/>
                      <am3d:sz n="1000000" d="1000000"/>
                    </am3d:scale>
                    <am3d:rot ax="1597790" ay="559942" az="27890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1178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Modèle 3D 14" descr="Verre de vin">
                <a:extLst>
                  <a:ext uri="{FF2B5EF4-FFF2-40B4-BE49-F238E27FC236}">
                    <a16:creationId xmlns:a16="http://schemas.microsoft.com/office/drawing/2014/main" id="{A29CE59A-A48A-A9F1-970A-96A1048B4F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87886" y="3963953"/>
                <a:ext cx="954765" cy="1840093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607751ED-8F85-21B4-1667-9806E174E512}"/>
              </a:ext>
            </a:extLst>
          </p:cNvPr>
          <p:cNvSpPr txBox="1"/>
          <p:nvPr/>
        </p:nvSpPr>
        <p:spPr>
          <a:xfrm>
            <a:off x="5370153" y="4380001"/>
            <a:ext cx="55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Lena </a:t>
            </a:r>
            <a:r>
              <a:rPr lang="fr-FR" sz="2400" dirty="0" err="1"/>
              <a:t>antwortet</a:t>
            </a:r>
            <a:r>
              <a:rPr lang="fr-FR" sz="2400" dirty="0"/>
              <a:t> </a:t>
            </a:r>
            <a:r>
              <a:rPr lang="fr-FR" sz="2400" i="1" dirty="0">
                <a:solidFill>
                  <a:schemeClr val="accent2"/>
                </a:solidFill>
              </a:rPr>
              <a:t>mir</a:t>
            </a:r>
            <a:r>
              <a:rPr lang="fr-FR" sz="2400" dirty="0"/>
              <a:t> </a:t>
            </a:r>
            <a:r>
              <a:rPr lang="fr-FR" sz="2400" dirty="0" err="1"/>
              <a:t>nicht</a:t>
            </a:r>
            <a:r>
              <a:rPr lang="fr-FR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059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7" grpId="0"/>
      <p:bldP spid="16" grpId="0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95</TotalTime>
  <Words>104</Words>
  <Application>Microsoft Macintosh PowerPoint</Application>
  <PresentationFormat>Grand écran</PresentationFormat>
  <Paragraphs>31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Thème Office</vt:lpstr>
      <vt:lpstr>DATIV des VERBES</vt:lpstr>
      <vt:lpstr>Un complément de verbe au datif :  WAS ist das?</vt:lpstr>
      <vt:lpstr>Die Hexe gibt dem Mädchen einen Apfel</vt:lpstr>
      <vt:lpstr>Le datif précède l’accusatif (s’il y en a un)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DATIV des VERBES</dc:title>
  <dc:creator>Emmanuelle LOPEZ</dc:creator>
  <cp:lastModifiedBy>Emmanuelle LOPEZ</cp:lastModifiedBy>
  <cp:revision>1</cp:revision>
  <dcterms:created xsi:type="dcterms:W3CDTF">2023-10-29T13:22:19Z</dcterms:created>
  <dcterms:modified xsi:type="dcterms:W3CDTF">2023-10-29T14:58:08Z</dcterms:modified>
</cp:coreProperties>
</file>