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57" r:id="rId3"/>
    <p:sldId id="260" r:id="rId4"/>
    <p:sldId id="272" r:id="rId5"/>
    <p:sldId id="274" r:id="rId6"/>
    <p:sldId id="278" r:id="rId7"/>
    <p:sldId id="273" r:id="rId8"/>
    <p:sldId id="281" r:id="rId9"/>
    <p:sldId id="258" r:id="rId10"/>
    <p:sldId id="264" r:id="rId11"/>
    <p:sldId id="265" r:id="rId12"/>
    <p:sldId id="279" r:id="rId13"/>
    <p:sldId id="266" r:id="rId14"/>
    <p:sldId id="275" r:id="rId15"/>
    <p:sldId id="276" r:id="rId16"/>
    <p:sldId id="277" r:id="rId17"/>
    <p:sldId id="259" r:id="rId18"/>
    <p:sldId id="269" r:id="rId19"/>
    <p:sldId id="268" r:id="rId20"/>
    <p:sldId id="283" r:id="rId21"/>
    <p:sldId id="267" r:id="rId22"/>
    <p:sldId id="282" r:id="rId23"/>
    <p:sldId id="270" r:id="rId24"/>
    <p:sldId id="287" r:id="rId25"/>
    <p:sldId id="285" r:id="rId26"/>
    <p:sldId id="280" r:id="rId27"/>
    <p:sldId id="286" r:id="rId28"/>
    <p:sldId id="289" r:id="rId29"/>
    <p:sldId id="271" r:id="rId30"/>
    <p:sldId id="28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FE4CA8-A6F3-4C72-9882-AC2C130998B0}" v="474" dt="2023-07-11T16:22:22.0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85169" autoAdjust="0"/>
  </p:normalViewPr>
  <p:slideViewPr>
    <p:cSldViewPr snapToGrid="0">
      <p:cViewPr varScale="1">
        <p:scale>
          <a:sx n="101" d="100"/>
          <a:sy n="101" d="100"/>
        </p:scale>
        <p:origin x="82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9C3E1321-2E3D-44A1-8780-A32DCC88935F}" type="doc">
      <dgm:prSet loTypeId="urn:microsoft.com/office/officeart/2018/2/layout/Icon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0B427A39-20E0-4A10-B07C-77369D6C49C9}">
      <dgm:prSet custT="1"/>
      <dgm:spPr/>
      <dgm:t>
        <a:bodyPr/>
        <a:lstStyle/>
        <a:p>
          <a:pPr algn="l"/>
          <a:r>
            <a:rPr lang="nb-NO" sz="1800" dirty="0"/>
            <a:t>I dagligtalen bruker vi det som om det skulle vært en teknologi, men det er et fagfelt som kobler sammen datateknikk, logikk, matematikk, psykologi og nevrovitenskap for å finne nye løsninger. </a:t>
          </a:r>
        </a:p>
      </dgm:t>
    </dgm:pt>
    <dgm:pt modelId="{359A9D46-6588-4E86-96CC-87C10ACFE7FF}" type="parTrans" cxnId="{D0D08207-DB34-4785-B8E7-91CA3C384549}">
      <dgm:prSet/>
      <dgm:spPr/>
      <dgm:t>
        <a:bodyPr/>
        <a:lstStyle/>
        <a:p>
          <a:endParaRPr lang="en-US"/>
        </a:p>
      </dgm:t>
    </dgm:pt>
    <dgm:pt modelId="{361BA931-8434-43F5-A15B-BFC9A1B3C760}" type="sibTrans" cxnId="{D0D08207-DB34-4785-B8E7-91CA3C384549}">
      <dgm:prSet/>
      <dgm:spPr/>
      <dgm:t>
        <a:bodyPr/>
        <a:lstStyle/>
        <a:p>
          <a:endParaRPr lang="en-US"/>
        </a:p>
      </dgm:t>
    </dgm:pt>
    <dgm:pt modelId="{E03FA6D4-1AB6-4DD4-98F0-A26399973801}">
      <dgm:prSet/>
      <dgm:spPr/>
      <dgm:t>
        <a:bodyPr/>
        <a:lstStyle/>
        <a:p>
          <a:pPr algn="l"/>
          <a:r>
            <a:rPr lang="nb-NO" dirty="0"/>
            <a:t>Målet med denne </a:t>
          </a:r>
          <a:r>
            <a:rPr lang="nb-NO" dirty="0" err="1"/>
            <a:t>powerpointen</a:t>
          </a:r>
          <a:r>
            <a:rPr lang="nb-NO" dirty="0"/>
            <a:t> er at du får en oversikt over hva AI er. På slutten er det mulighet for å ta en </a:t>
          </a:r>
          <a:r>
            <a:rPr lang="nb-NO" dirty="0" err="1"/>
            <a:t>kahoot</a:t>
          </a:r>
          <a:r>
            <a:rPr lang="nb-NO" dirty="0"/>
            <a:t>, og prøve ut noen AI-er</a:t>
          </a:r>
          <a:endParaRPr lang="en-US" dirty="0"/>
        </a:p>
      </dgm:t>
    </dgm:pt>
    <dgm:pt modelId="{AD7EDFE9-1842-4F33-B654-A1635EE400AC}" type="parTrans" cxnId="{C5BAA8F4-B7FE-4366-A331-AC7925D39FD7}">
      <dgm:prSet/>
      <dgm:spPr/>
      <dgm:t>
        <a:bodyPr/>
        <a:lstStyle/>
        <a:p>
          <a:endParaRPr lang="en-US"/>
        </a:p>
      </dgm:t>
    </dgm:pt>
    <dgm:pt modelId="{C491ACA7-3A8A-49A9-AA7D-113948BA39B0}" type="sibTrans" cxnId="{C5BAA8F4-B7FE-4366-A331-AC7925D39FD7}">
      <dgm:prSet/>
      <dgm:spPr/>
      <dgm:t>
        <a:bodyPr/>
        <a:lstStyle/>
        <a:p>
          <a:endParaRPr lang="en-US"/>
        </a:p>
      </dgm:t>
    </dgm:pt>
    <dgm:pt modelId="{CC712262-A05D-499C-93FC-23AED7545669}" type="pres">
      <dgm:prSet presAssocID="{9C3E1321-2E3D-44A1-8780-A32DCC88935F}" presName="root" presStyleCnt="0">
        <dgm:presLayoutVars>
          <dgm:dir/>
          <dgm:resizeHandles val="exact"/>
        </dgm:presLayoutVars>
      </dgm:prSet>
      <dgm:spPr/>
    </dgm:pt>
    <dgm:pt modelId="{3E7C6BD9-A6EF-4211-A298-6FFEC53825F7}" type="pres">
      <dgm:prSet presAssocID="{0B427A39-20E0-4A10-B07C-77369D6C49C9}" presName="compNode" presStyleCnt="0"/>
      <dgm:spPr/>
    </dgm:pt>
    <dgm:pt modelId="{8B67323C-0E94-46B6-A465-8984B01208AC}" type="pres">
      <dgm:prSet presAssocID="{0B427A39-20E0-4A10-B07C-77369D6C49C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orsker"/>
        </a:ext>
      </dgm:extLst>
    </dgm:pt>
    <dgm:pt modelId="{A9E37AC3-DBF0-4BBB-BABA-CC4155FEA8F4}" type="pres">
      <dgm:prSet presAssocID="{0B427A39-20E0-4A10-B07C-77369D6C49C9}" presName="spaceRect" presStyleCnt="0"/>
      <dgm:spPr/>
    </dgm:pt>
    <dgm:pt modelId="{C6068B1B-E29E-425C-880E-28938A011609}" type="pres">
      <dgm:prSet presAssocID="{0B427A39-20E0-4A10-B07C-77369D6C49C9}" presName="textRect" presStyleLbl="revTx" presStyleIdx="0" presStyleCnt="2" custScaleX="120903" custScaleY="137128">
        <dgm:presLayoutVars>
          <dgm:chMax val="1"/>
          <dgm:chPref val="1"/>
        </dgm:presLayoutVars>
      </dgm:prSet>
      <dgm:spPr/>
    </dgm:pt>
    <dgm:pt modelId="{9809246A-EB96-4391-A5C3-4EA50C2A6C3C}" type="pres">
      <dgm:prSet presAssocID="{361BA931-8434-43F5-A15B-BFC9A1B3C760}" presName="sibTrans" presStyleCnt="0"/>
      <dgm:spPr/>
    </dgm:pt>
    <dgm:pt modelId="{B95384F5-B06A-4DFF-A17F-C236A396F800}" type="pres">
      <dgm:prSet presAssocID="{E03FA6D4-1AB6-4DD4-98F0-A26399973801}" presName="compNode" presStyleCnt="0"/>
      <dgm:spPr/>
    </dgm:pt>
    <dgm:pt modelId="{AA611BD1-1F5C-42EA-B82C-B427E8B3F844}" type="pres">
      <dgm:prSet presAssocID="{E03FA6D4-1AB6-4DD4-98F0-A2639997380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7A2748EE-346D-480E-AF22-3A74159164AB}" type="pres">
      <dgm:prSet presAssocID="{E03FA6D4-1AB6-4DD4-98F0-A26399973801}" presName="spaceRect" presStyleCnt="0"/>
      <dgm:spPr/>
    </dgm:pt>
    <dgm:pt modelId="{A2EA1662-C102-4966-8952-CC1C7AF9C92E}" type="pres">
      <dgm:prSet presAssocID="{E03FA6D4-1AB6-4DD4-98F0-A26399973801}" presName="textRect" presStyleLbl="revTx" presStyleIdx="1" presStyleCnt="2" custScaleY="144350">
        <dgm:presLayoutVars>
          <dgm:chMax val="1"/>
          <dgm:chPref val="1"/>
        </dgm:presLayoutVars>
      </dgm:prSet>
      <dgm:spPr/>
    </dgm:pt>
  </dgm:ptLst>
  <dgm:cxnLst>
    <dgm:cxn modelId="{D0D08207-DB34-4785-B8E7-91CA3C384549}" srcId="{9C3E1321-2E3D-44A1-8780-A32DCC88935F}" destId="{0B427A39-20E0-4A10-B07C-77369D6C49C9}" srcOrd="0" destOrd="0" parTransId="{359A9D46-6588-4E86-96CC-87C10ACFE7FF}" sibTransId="{361BA931-8434-43F5-A15B-BFC9A1B3C760}"/>
    <dgm:cxn modelId="{63B3493F-35FF-4D25-AC74-588131F0DCF0}" type="presOf" srcId="{9C3E1321-2E3D-44A1-8780-A32DCC88935F}" destId="{CC712262-A05D-499C-93FC-23AED7545669}" srcOrd="0" destOrd="0" presId="urn:microsoft.com/office/officeart/2018/2/layout/IconLabelList"/>
    <dgm:cxn modelId="{1FA09C48-710A-4D3C-81D9-759F49B70AE3}" type="presOf" srcId="{E03FA6D4-1AB6-4DD4-98F0-A26399973801}" destId="{A2EA1662-C102-4966-8952-CC1C7AF9C92E}" srcOrd="0" destOrd="0" presId="urn:microsoft.com/office/officeart/2018/2/layout/IconLabelList"/>
    <dgm:cxn modelId="{BDCD8671-14F0-4A93-BF9C-ED196AB9486C}" type="presOf" srcId="{0B427A39-20E0-4A10-B07C-77369D6C49C9}" destId="{C6068B1B-E29E-425C-880E-28938A011609}" srcOrd="0" destOrd="0" presId="urn:microsoft.com/office/officeart/2018/2/layout/IconLabelList"/>
    <dgm:cxn modelId="{C5BAA8F4-B7FE-4366-A331-AC7925D39FD7}" srcId="{9C3E1321-2E3D-44A1-8780-A32DCC88935F}" destId="{E03FA6D4-1AB6-4DD4-98F0-A26399973801}" srcOrd="1" destOrd="0" parTransId="{AD7EDFE9-1842-4F33-B654-A1635EE400AC}" sibTransId="{C491ACA7-3A8A-49A9-AA7D-113948BA39B0}"/>
    <dgm:cxn modelId="{B21AEAC0-6BA0-4B67-B21D-8BD5E20FC44D}" type="presParOf" srcId="{CC712262-A05D-499C-93FC-23AED7545669}" destId="{3E7C6BD9-A6EF-4211-A298-6FFEC53825F7}" srcOrd="0" destOrd="0" presId="urn:microsoft.com/office/officeart/2018/2/layout/IconLabelList"/>
    <dgm:cxn modelId="{100BCA40-1B2E-4B3B-BFDE-168F9B0137F8}" type="presParOf" srcId="{3E7C6BD9-A6EF-4211-A298-6FFEC53825F7}" destId="{8B67323C-0E94-46B6-A465-8984B01208AC}" srcOrd="0" destOrd="0" presId="urn:microsoft.com/office/officeart/2018/2/layout/IconLabelList"/>
    <dgm:cxn modelId="{FD5C5F2E-FBD3-4DF0-B140-8A762A0A8845}" type="presParOf" srcId="{3E7C6BD9-A6EF-4211-A298-6FFEC53825F7}" destId="{A9E37AC3-DBF0-4BBB-BABA-CC4155FEA8F4}" srcOrd="1" destOrd="0" presId="urn:microsoft.com/office/officeart/2018/2/layout/IconLabelList"/>
    <dgm:cxn modelId="{A380D227-F023-486E-966E-C077CB3E9B6D}" type="presParOf" srcId="{3E7C6BD9-A6EF-4211-A298-6FFEC53825F7}" destId="{C6068B1B-E29E-425C-880E-28938A011609}" srcOrd="2" destOrd="0" presId="urn:microsoft.com/office/officeart/2018/2/layout/IconLabelList"/>
    <dgm:cxn modelId="{010232F9-E2DD-4EAC-A09C-D2A5F6D62A37}" type="presParOf" srcId="{CC712262-A05D-499C-93FC-23AED7545669}" destId="{9809246A-EB96-4391-A5C3-4EA50C2A6C3C}" srcOrd="1" destOrd="0" presId="urn:microsoft.com/office/officeart/2018/2/layout/IconLabelList"/>
    <dgm:cxn modelId="{544C513A-AFC2-4F94-9B3A-5020CBF4CA4A}" type="presParOf" srcId="{CC712262-A05D-499C-93FC-23AED7545669}" destId="{B95384F5-B06A-4DFF-A17F-C236A396F800}" srcOrd="2" destOrd="0" presId="urn:microsoft.com/office/officeart/2018/2/layout/IconLabelList"/>
    <dgm:cxn modelId="{383F8235-A3B0-4187-9595-0450C7A29697}" type="presParOf" srcId="{B95384F5-B06A-4DFF-A17F-C236A396F800}" destId="{AA611BD1-1F5C-42EA-B82C-B427E8B3F844}" srcOrd="0" destOrd="0" presId="urn:microsoft.com/office/officeart/2018/2/layout/IconLabelList"/>
    <dgm:cxn modelId="{2AF7012E-6CDD-4F73-9B7E-4AD2318E97A3}" type="presParOf" srcId="{B95384F5-B06A-4DFF-A17F-C236A396F800}" destId="{7A2748EE-346D-480E-AF22-3A74159164AB}" srcOrd="1" destOrd="0" presId="urn:microsoft.com/office/officeart/2018/2/layout/IconLabelList"/>
    <dgm:cxn modelId="{A6222D0A-D35A-40E2-9FBF-BB77951842E1}" type="presParOf" srcId="{B95384F5-B06A-4DFF-A17F-C236A396F800}" destId="{A2EA1662-C102-4966-8952-CC1C7AF9C92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5F1D8F-3236-4A65-A99B-00090AFCC230}" type="doc">
      <dgm:prSet loTypeId="urn:microsoft.com/office/officeart/2018/5/layout/IconCircleLabelList" loCatId="icon" qsTypeId="urn:microsoft.com/office/officeart/2005/8/quickstyle/3d3" qsCatId="3D" csTypeId="urn:microsoft.com/office/officeart/2018/5/colors/Iconchunking_neutralicon_colorful1" csCatId="colorful" phldr="1"/>
      <dgm:spPr/>
      <dgm:t>
        <a:bodyPr/>
        <a:lstStyle/>
        <a:p>
          <a:endParaRPr lang="en-US"/>
        </a:p>
      </dgm:t>
    </dgm:pt>
    <dgm:pt modelId="{28CC8F58-BFA2-4DD3-9E2F-74841522A5DA}">
      <dgm:prSet/>
      <dgm:spPr/>
      <dgm:t>
        <a:bodyPr/>
        <a:lstStyle/>
        <a:p>
          <a:pPr>
            <a:lnSpc>
              <a:spcPct val="100000"/>
            </a:lnSpc>
            <a:defRPr cap="all"/>
          </a:pPr>
          <a:r>
            <a:rPr lang="nb-NO" baseline="0"/>
            <a:t>ANI</a:t>
          </a:r>
          <a:endParaRPr lang="en-US"/>
        </a:p>
      </dgm:t>
    </dgm:pt>
    <dgm:pt modelId="{40023C7D-F186-407A-8751-1E550918E467}" type="parTrans" cxnId="{7DB36AF8-F687-46AD-9A74-F5AE8FBAA197}">
      <dgm:prSet/>
      <dgm:spPr/>
      <dgm:t>
        <a:bodyPr/>
        <a:lstStyle/>
        <a:p>
          <a:endParaRPr lang="en-US"/>
        </a:p>
      </dgm:t>
    </dgm:pt>
    <dgm:pt modelId="{62DEA8FB-572A-4686-B54D-478C03E35BCF}" type="sibTrans" cxnId="{7DB36AF8-F687-46AD-9A74-F5AE8FBAA197}">
      <dgm:prSet/>
      <dgm:spPr/>
      <dgm:t>
        <a:bodyPr/>
        <a:lstStyle/>
        <a:p>
          <a:endParaRPr lang="en-US"/>
        </a:p>
      </dgm:t>
    </dgm:pt>
    <dgm:pt modelId="{072DD10A-8A60-4E13-89CE-799600FB9085}">
      <dgm:prSet/>
      <dgm:spPr/>
      <dgm:t>
        <a:bodyPr/>
        <a:lstStyle/>
        <a:p>
          <a:pPr>
            <a:lnSpc>
              <a:spcPct val="100000"/>
            </a:lnSpc>
            <a:defRPr cap="all"/>
          </a:pPr>
          <a:r>
            <a:rPr lang="nb-NO" baseline="0"/>
            <a:t>AGI</a:t>
          </a:r>
          <a:endParaRPr lang="en-US"/>
        </a:p>
      </dgm:t>
    </dgm:pt>
    <dgm:pt modelId="{E0F667B2-E9E8-4EB3-8F54-0FAEFECD6D6D}" type="parTrans" cxnId="{20DE49B3-F700-4544-A0AD-78019BB19880}">
      <dgm:prSet/>
      <dgm:spPr/>
      <dgm:t>
        <a:bodyPr/>
        <a:lstStyle/>
        <a:p>
          <a:endParaRPr lang="en-US"/>
        </a:p>
      </dgm:t>
    </dgm:pt>
    <dgm:pt modelId="{966ABAE4-FB72-48E2-95D7-EC7999A40813}" type="sibTrans" cxnId="{20DE49B3-F700-4544-A0AD-78019BB19880}">
      <dgm:prSet/>
      <dgm:spPr/>
      <dgm:t>
        <a:bodyPr/>
        <a:lstStyle/>
        <a:p>
          <a:endParaRPr lang="en-US"/>
        </a:p>
      </dgm:t>
    </dgm:pt>
    <dgm:pt modelId="{12F375F1-C0FC-42B2-B051-963A24DFD8B0}">
      <dgm:prSet/>
      <dgm:spPr/>
      <dgm:t>
        <a:bodyPr/>
        <a:lstStyle/>
        <a:p>
          <a:pPr>
            <a:lnSpc>
              <a:spcPct val="100000"/>
            </a:lnSpc>
            <a:defRPr cap="all"/>
          </a:pPr>
          <a:r>
            <a:rPr lang="nb-NO" baseline="0"/>
            <a:t>ASI</a:t>
          </a:r>
          <a:endParaRPr lang="en-US"/>
        </a:p>
      </dgm:t>
    </dgm:pt>
    <dgm:pt modelId="{5329140E-4A17-4497-BD1B-BE50B7562935}" type="parTrans" cxnId="{6FDC2867-8336-4E0B-9B3A-E0B673DB3968}">
      <dgm:prSet/>
      <dgm:spPr/>
      <dgm:t>
        <a:bodyPr/>
        <a:lstStyle/>
        <a:p>
          <a:endParaRPr lang="en-US"/>
        </a:p>
      </dgm:t>
    </dgm:pt>
    <dgm:pt modelId="{CE7DF88C-40FF-4FF2-AE5B-5809C6DFC269}" type="sibTrans" cxnId="{6FDC2867-8336-4E0B-9B3A-E0B673DB3968}">
      <dgm:prSet/>
      <dgm:spPr/>
      <dgm:t>
        <a:bodyPr/>
        <a:lstStyle/>
        <a:p>
          <a:endParaRPr lang="en-US"/>
        </a:p>
      </dgm:t>
    </dgm:pt>
    <dgm:pt modelId="{CD4A4660-9903-4A21-B85A-A76AD6D7C677}" type="pres">
      <dgm:prSet presAssocID="{1B5F1D8F-3236-4A65-A99B-00090AFCC230}" presName="root" presStyleCnt="0">
        <dgm:presLayoutVars>
          <dgm:dir/>
          <dgm:resizeHandles val="exact"/>
        </dgm:presLayoutVars>
      </dgm:prSet>
      <dgm:spPr/>
    </dgm:pt>
    <dgm:pt modelId="{F807CB1E-51E6-4BE0-8E34-1FBA4A865051}" type="pres">
      <dgm:prSet presAssocID="{28CC8F58-BFA2-4DD3-9E2F-74841522A5DA}" presName="compNode" presStyleCnt="0"/>
      <dgm:spPr/>
    </dgm:pt>
    <dgm:pt modelId="{B29A5DA9-84CD-47B6-9096-7C625E6DFF07}" type="pres">
      <dgm:prSet presAssocID="{28CC8F58-BFA2-4DD3-9E2F-74841522A5DA}" presName="iconBgRect" presStyleLbl="bgShp" presStyleIdx="0" presStyleCnt="3"/>
      <dgm:spPr/>
    </dgm:pt>
    <dgm:pt modelId="{E404BB91-2581-4F44-8DB1-AED07EFBA12B}" type="pres">
      <dgm:prSet presAssocID="{28CC8F58-BFA2-4DD3-9E2F-74841522A5DA}"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Kunstig intelligens med heldekkende fyll"/>
        </a:ext>
      </dgm:extLst>
    </dgm:pt>
    <dgm:pt modelId="{AFB7B3ED-2F80-4B18-8B4D-18736282B577}" type="pres">
      <dgm:prSet presAssocID="{28CC8F58-BFA2-4DD3-9E2F-74841522A5DA}" presName="spaceRect" presStyleCnt="0"/>
      <dgm:spPr/>
    </dgm:pt>
    <dgm:pt modelId="{B9F8850A-E464-4F1D-91B7-9B2528876C44}" type="pres">
      <dgm:prSet presAssocID="{28CC8F58-BFA2-4DD3-9E2F-74841522A5DA}" presName="textRect" presStyleLbl="revTx" presStyleIdx="0" presStyleCnt="3">
        <dgm:presLayoutVars>
          <dgm:chMax val="1"/>
          <dgm:chPref val="1"/>
        </dgm:presLayoutVars>
      </dgm:prSet>
      <dgm:spPr/>
    </dgm:pt>
    <dgm:pt modelId="{9F0FE628-CD33-4CF2-A9E5-81212D1C60C6}" type="pres">
      <dgm:prSet presAssocID="{62DEA8FB-572A-4686-B54D-478C03E35BCF}" presName="sibTrans" presStyleCnt="0"/>
      <dgm:spPr/>
    </dgm:pt>
    <dgm:pt modelId="{4561CD27-8EEE-4B49-BC73-9E94B38A7B5D}" type="pres">
      <dgm:prSet presAssocID="{072DD10A-8A60-4E13-89CE-799600FB9085}" presName="compNode" presStyleCnt="0"/>
      <dgm:spPr/>
    </dgm:pt>
    <dgm:pt modelId="{08F9A1C9-DBF3-4906-8656-650C9F4B603E}" type="pres">
      <dgm:prSet presAssocID="{072DD10A-8A60-4E13-89CE-799600FB9085}" presName="iconBgRect" presStyleLbl="bgShp" presStyleIdx="1" presStyleCnt="3"/>
      <dgm:spPr/>
    </dgm:pt>
    <dgm:pt modelId="{B115FBDC-ED9F-42B4-95B6-6D4FAEA7BB3A}" type="pres">
      <dgm:prSet presAssocID="{072DD10A-8A60-4E13-89CE-799600FB908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Kunstig intelligens kontur"/>
        </a:ext>
      </dgm:extLst>
    </dgm:pt>
    <dgm:pt modelId="{AA966901-00A9-4CFF-82DA-D48B45B5387D}" type="pres">
      <dgm:prSet presAssocID="{072DD10A-8A60-4E13-89CE-799600FB9085}" presName="spaceRect" presStyleCnt="0"/>
      <dgm:spPr/>
    </dgm:pt>
    <dgm:pt modelId="{4F15DBE2-E150-43BB-ABA8-AB38C7BA95BD}" type="pres">
      <dgm:prSet presAssocID="{072DD10A-8A60-4E13-89CE-799600FB9085}" presName="textRect" presStyleLbl="revTx" presStyleIdx="1" presStyleCnt="3">
        <dgm:presLayoutVars>
          <dgm:chMax val="1"/>
          <dgm:chPref val="1"/>
        </dgm:presLayoutVars>
      </dgm:prSet>
      <dgm:spPr/>
    </dgm:pt>
    <dgm:pt modelId="{90734DB2-BDFE-40EE-8447-3881EE64072A}" type="pres">
      <dgm:prSet presAssocID="{966ABAE4-FB72-48E2-95D7-EC7999A40813}" presName="sibTrans" presStyleCnt="0"/>
      <dgm:spPr/>
    </dgm:pt>
    <dgm:pt modelId="{8DEFB1A4-7031-440C-9ABE-57CC442F73B0}" type="pres">
      <dgm:prSet presAssocID="{12F375F1-C0FC-42B2-B051-963A24DFD8B0}" presName="compNode" presStyleCnt="0"/>
      <dgm:spPr/>
    </dgm:pt>
    <dgm:pt modelId="{6C275094-E11A-4613-BEAC-C5B136D8CC1A}" type="pres">
      <dgm:prSet presAssocID="{12F375F1-C0FC-42B2-B051-963A24DFD8B0}" presName="iconBgRect" presStyleLbl="bgShp" presStyleIdx="2" presStyleCnt="3"/>
      <dgm:spPr/>
    </dgm:pt>
    <dgm:pt modelId="{B1BF7D7B-FF93-4C15-A25A-3B149F6CFC39}" type="pres">
      <dgm:prSet presAssocID="{12F375F1-C0FC-42B2-B051-963A24DFD8B0}" presName="iconRect" presStyleLbl="node1" presStyleIdx="2" presStyleCnt="3" custLinFactNeighborX="-1720" custLinFactNeighborY="-208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effectLst>
          <a:innerShdw blurRad="63500" dist="50800" dir="16200000">
            <a:prstClr val="black">
              <a:alpha val="50000"/>
            </a:prstClr>
          </a:innerShdw>
        </a:effectLst>
      </dgm:spPr>
      <dgm:extLst>
        <a:ext uri="{E40237B7-FDA0-4F09-8148-C483321AD2D9}">
          <dgm14:cNvPr xmlns:dgm14="http://schemas.microsoft.com/office/drawing/2010/diagram" id="0" name="" descr="Dia de muertos (De dødes dag) kontur"/>
        </a:ext>
      </dgm:extLst>
    </dgm:pt>
    <dgm:pt modelId="{8B691E4C-B715-47B0-A920-D1B97789D0D8}" type="pres">
      <dgm:prSet presAssocID="{12F375F1-C0FC-42B2-B051-963A24DFD8B0}" presName="spaceRect" presStyleCnt="0"/>
      <dgm:spPr/>
    </dgm:pt>
    <dgm:pt modelId="{2F7D53C9-76C1-4D4D-82E2-53BD24DEBF30}" type="pres">
      <dgm:prSet presAssocID="{12F375F1-C0FC-42B2-B051-963A24DFD8B0}" presName="textRect" presStyleLbl="revTx" presStyleIdx="2" presStyleCnt="3">
        <dgm:presLayoutVars>
          <dgm:chMax val="1"/>
          <dgm:chPref val="1"/>
        </dgm:presLayoutVars>
      </dgm:prSet>
      <dgm:spPr/>
    </dgm:pt>
  </dgm:ptLst>
  <dgm:cxnLst>
    <dgm:cxn modelId="{D566FA42-6C80-41A3-9021-7637202F0A7A}" type="presOf" srcId="{12F375F1-C0FC-42B2-B051-963A24DFD8B0}" destId="{2F7D53C9-76C1-4D4D-82E2-53BD24DEBF30}" srcOrd="0" destOrd="0" presId="urn:microsoft.com/office/officeart/2018/5/layout/IconCircleLabelList"/>
    <dgm:cxn modelId="{6FDC2867-8336-4E0B-9B3A-E0B673DB3968}" srcId="{1B5F1D8F-3236-4A65-A99B-00090AFCC230}" destId="{12F375F1-C0FC-42B2-B051-963A24DFD8B0}" srcOrd="2" destOrd="0" parTransId="{5329140E-4A17-4497-BD1B-BE50B7562935}" sibTransId="{CE7DF88C-40FF-4FF2-AE5B-5809C6DFC269}"/>
    <dgm:cxn modelId="{20DE49B3-F700-4544-A0AD-78019BB19880}" srcId="{1B5F1D8F-3236-4A65-A99B-00090AFCC230}" destId="{072DD10A-8A60-4E13-89CE-799600FB9085}" srcOrd="1" destOrd="0" parTransId="{E0F667B2-E9E8-4EB3-8F54-0FAEFECD6D6D}" sibTransId="{966ABAE4-FB72-48E2-95D7-EC7999A40813}"/>
    <dgm:cxn modelId="{530D26BA-78B7-4582-9AFD-70A6DEB07551}" type="presOf" srcId="{072DD10A-8A60-4E13-89CE-799600FB9085}" destId="{4F15DBE2-E150-43BB-ABA8-AB38C7BA95BD}" srcOrd="0" destOrd="0" presId="urn:microsoft.com/office/officeart/2018/5/layout/IconCircleLabelList"/>
    <dgm:cxn modelId="{378000BF-9BDC-4DA6-B2BB-BF794B0A7958}" type="presOf" srcId="{28CC8F58-BFA2-4DD3-9E2F-74841522A5DA}" destId="{B9F8850A-E464-4F1D-91B7-9B2528876C44}" srcOrd="0" destOrd="0" presId="urn:microsoft.com/office/officeart/2018/5/layout/IconCircleLabelList"/>
    <dgm:cxn modelId="{9530DDCC-AC4B-42CF-BDE8-1AFAE25AC25F}" type="presOf" srcId="{1B5F1D8F-3236-4A65-A99B-00090AFCC230}" destId="{CD4A4660-9903-4A21-B85A-A76AD6D7C677}" srcOrd="0" destOrd="0" presId="urn:microsoft.com/office/officeart/2018/5/layout/IconCircleLabelList"/>
    <dgm:cxn modelId="{7DB36AF8-F687-46AD-9A74-F5AE8FBAA197}" srcId="{1B5F1D8F-3236-4A65-A99B-00090AFCC230}" destId="{28CC8F58-BFA2-4DD3-9E2F-74841522A5DA}" srcOrd="0" destOrd="0" parTransId="{40023C7D-F186-407A-8751-1E550918E467}" sibTransId="{62DEA8FB-572A-4686-B54D-478C03E35BCF}"/>
    <dgm:cxn modelId="{6418FC69-BF41-4A95-806B-B233B91C6A4A}" type="presParOf" srcId="{CD4A4660-9903-4A21-B85A-A76AD6D7C677}" destId="{F807CB1E-51E6-4BE0-8E34-1FBA4A865051}" srcOrd="0" destOrd="0" presId="urn:microsoft.com/office/officeart/2018/5/layout/IconCircleLabelList"/>
    <dgm:cxn modelId="{5A56D95B-11C6-4775-87AD-26A6433E4A7B}" type="presParOf" srcId="{F807CB1E-51E6-4BE0-8E34-1FBA4A865051}" destId="{B29A5DA9-84CD-47B6-9096-7C625E6DFF07}" srcOrd="0" destOrd="0" presId="urn:microsoft.com/office/officeart/2018/5/layout/IconCircleLabelList"/>
    <dgm:cxn modelId="{815716F6-A29A-4689-98BF-8F1F54E117D4}" type="presParOf" srcId="{F807CB1E-51E6-4BE0-8E34-1FBA4A865051}" destId="{E404BB91-2581-4F44-8DB1-AED07EFBA12B}" srcOrd="1" destOrd="0" presId="urn:microsoft.com/office/officeart/2018/5/layout/IconCircleLabelList"/>
    <dgm:cxn modelId="{1A34830F-DE65-4331-A729-23D8B14B0468}" type="presParOf" srcId="{F807CB1E-51E6-4BE0-8E34-1FBA4A865051}" destId="{AFB7B3ED-2F80-4B18-8B4D-18736282B577}" srcOrd="2" destOrd="0" presId="urn:microsoft.com/office/officeart/2018/5/layout/IconCircleLabelList"/>
    <dgm:cxn modelId="{11C73BDE-C6AD-428B-BDF7-1BD73E76500C}" type="presParOf" srcId="{F807CB1E-51E6-4BE0-8E34-1FBA4A865051}" destId="{B9F8850A-E464-4F1D-91B7-9B2528876C44}" srcOrd="3" destOrd="0" presId="urn:microsoft.com/office/officeart/2018/5/layout/IconCircleLabelList"/>
    <dgm:cxn modelId="{7E282C65-D004-465B-97E3-38FC1501B520}" type="presParOf" srcId="{CD4A4660-9903-4A21-B85A-A76AD6D7C677}" destId="{9F0FE628-CD33-4CF2-A9E5-81212D1C60C6}" srcOrd="1" destOrd="0" presId="urn:microsoft.com/office/officeart/2018/5/layout/IconCircleLabelList"/>
    <dgm:cxn modelId="{171FDAFF-3055-47D1-81EF-65FC84A4289C}" type="presParOf" srcId="{CD4A4660-9903-4A21-B85A-A76AD6D7C677}" destId="{4561CD27-8EEE-4B49-BC73-9E94B38A7B5D}" srcOrd="2" destOrd="0" presId="urn:microsoft.com/office/officeart/2018/5/layout/IconCircleLabelList"/>
    <dgm:cxn modelId="{BB992A51-55B2-48D8-9CC4-77D0A3F2D724}" type="presParOf" srcId="{4561CD27-8EEE-4B49-BC73-9E94B38A7B5D}" destId="{08F9A1C9-DBF3-4906-8656-650C9F4B603E}" srcOrd="0" destOrd="0" presId="urn:microsoft.com/office/officeart/2018/5/layout/IconCircleLabelList"/>
    <dgm:cxn modelId="{2E2F8F36-9797-41A5-8276-EBDB69E583FD}" type="presParOf" srcId="{4561CD27-8EEE-4B49-BC73-9E94B38A7B5D}" destId="{B115FBDC-ED9F-42B4-95B6-6D4FAEA7BB3A}" srcOrd="1" destOrd="0" presId="urn:microsoft.com/office/officeart/2018/5/layout/IconCircleLabelList"/>
    <dgm:cxn modelId="{F612B693-F850-45BB-A454-D6F0D4B01182}" type="presParOf" srcId="{4561CD27-8EEE-4B49-BC73-9E94B38A7B5D}" destId="{AA966901-00A9-4CFF-82DA-D48B45B5387D}" srcOrd="2" destOrd="0" presId="urn:microsoft.com/office/officeart/2018/5/layout/IconCircleLabelList"/>
    <dgm:cxn modelId="{C250C333-5524-4C6D-99CA-66A7D4EF72DE}" type="presParOf" srcId="{4561CD27-8EEE-4B49-BC73-9E94B38A7B5D}" destId="{4F15DBE2-E150-43BB-ABA8-AB38C7BA95BD}" srcOrd="3" destOrd="0" presId="urn:microsoft.com/office/officeart/2018/5/layout/IconCircleLabelList"/>
    <dgm:cxn modelId="{15E7442B-2067-41A2-86B5-CFB67B2DC085}" type="presParOf" srcId="{CD4A4660-9903-4A21-B85A-A76AD6D7C677}" destId="{90734DB2-BDFE-40EE-8447-3881EE64072A}" srcOrd="3" destOrd="0" presId="urn:microsoft.com/office/officeart/2018/5/layout/IconCircleLabelList"/>
    <dgm:cxn modelId="{7F125D23-C2B0-4906-9D86-653ED4878CD9}" type="presParOf" srcId="{CD4A4660-9903-4A21-B85A-A76AD6D7C677}" destId="{8DEFB1A4-7031-440C-9ABE-57CC442F73B0}" srcOrd="4" destOrd="0" presId="urn:microsoft.com/office/officeart/2018/5/layout/IconCircleLabelList"/>
    <dgm:cxn modelId="{8F58EC2B-056F-4135-AE5D-B17FC38D9CBC}" type="presParOf" srcId="{8DEFB1A4-7031-440C-9ABE-57CC442F73B0}" destId="{6C275094-E11A-4613-BEAC-C5B136D8CC1A}" srcOrd="0" destOrd="0" presId="urn:microsoft.com/office/officeart/2018/5/layout/IconCircleLabelList"/>
    <dgm:cxn modelId="{C6098DA3-A8C6-48B8-AEDA-89ADB033996A}" type="presParOf" srcId="{8DEFB1A4-7031-440C-9ABE-57CC442F73B0}" destId="{B1BF7D7B-FF93-4C15-A25A-3B149F6CFC39}" srcOrd="1" destOrd="0" presId="urn:microsoft.com/office/officeart/2018/5/layout/IconCircleLabelList"/>
    <dgm:cxn modelId="{A25F42C1-6561-4A6A-8BB8-E6097D4017E0}" type="presParOf" srcId="{8DEFB1A4-7031-440C-9ABE-57CC442F73B0}" destId="{8B691E4C-B715-47B0-A920-D1B97789D0D8}" srcOrd="2" destOrd="0" presId="urn:microsoft.com/office/officeart/2018/5/layout/IconCircleLabelList"/>
    <dgm:cxn modelId="{0C15401B-04BE-4748-973D-62D04F9D2FEA}" type="presParOf" srcId="{8DEFB1A4-7031-440C-9ABE-57CC442F73B0}" destId="{2F7D53C9-76C1-4D4D-82E2-53BD24DEBF30}"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3CEAB1-9224-468D-ABED-5878A192598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B923CAA-CF74-425B-A72A-5CB08572498C}">
      <dgm:prSet/>
      <dgm:spPr/>
      <dgm:t>
        <a:bodyPr/>
        <a:lstStyle/>
        <a:p>
          <a:r>
            <a:rPr lang="nb-NO" baseline="0"/>
            <a:t>Maskinlæring kan brukes til bilde- og talegjenkjenning, personlige anbefalinger til strømmetjenester eller shopping, språkanalyse, chatbots osv</a:t>
          </a:r>
          <a:endParaRPr lang="en-US"/>
        </a:p>
      </dgm:t>
    </dgm:pt>
    <dgm:pt modelId="{4CCFE15C-D8C0-4259-AF1A-42343E871E95}" type="parTrans" cxnId="{0D474BDF-4E01-40AA-A6B5-4F9DEFDC273A}">
      <dgm:prSet/>
      <dgm:spPr/>
      <dgm:t>
        <a:bodyPr/>
        <a:lstStyle/>
        <a:p>
          <a:endParaRPr lang="en-US"/>
        </a:p>
      </dgm:t>
    </dgm:pt>
    <dgm:pt modelId="{91EC5F42-7759-4132-9C99-DCB151EC8821}" type="sibTrans" cxnId="{0D474BDF-4E01-40AA-A6B5-4F9DEFDC273A}">
      <dgm:prSet/>
      <dgm:spPr/>
      <dgm:t>
        <a:bodyPr/>
        <a:lstStyle/>
        <a:p>
          <a:endParaRPr lang="en-US"/>
        </a:p>
      </dgm:t>
    </dgm:pt>
    <dgm:pt modelId="{95837BB3-81D2-4DAE-8083-E27938AB2CBA}">
      <dgm:prSet/>
      <dgm:spPr/>
      <dgm:t>
        <a:bodyPr/>
        <a:lstStyle/>
        <a:p>
          <a:r>
            <a:rPr lang="nb-NO" baseline="0" dirty="0"/>
            <a:t>Maskinlæring automatiserer oppgaver og muliggjør raskere beslutninger </a:t>
          </a:r>
          <a:endParaRPr lang="en-US" dirty="0"/>
        </a:p>
      </dgm:t>
    </dgm:pt>
    <dgm:pt modelId="{4CDB6E21-3398-4058-96A1-CDBB0FE3D928}" type="parTrans" cxnId="{D503905E-5374-40AE-9420-D1ACA2DECF24}">
      <dgm:prSet/>
      <dgm:spPr/>
      <dgm:t>
        <a:bodyPr/>
        <a:lstStyle/>
        <a:p>
          <a:endParaRPr lang="en-US"/>
        </a:p>
      </dgm:t>
    </dgm:pt>
    <dgm:pt modelId="{3E0CF063-BC99-4AB5-84D4-060A7C60F45E}" type="sibTrans" cxnId="{D503905E-5374-40AE-9420-D1ACA2DECF24}">
      <dgm:prSet/>
      <dgm:spPr/>
      <dgm:t>
        <a:bodyPr/>
        <a:lstStyle/>
        <a:p>
          <a:endParaRPr lang="en-US"/>
        </a:p>
      </dgm:t>
    </dgm:pt>
    <dgm:pt modelId="{420EB3E5-8664-4722-8D59-DB47D9949263}">
      <dgm:prSet/>
      <dgm:spPr/>
      <dgm:t>
        <a:bodyPr/>
        <a:lstStyle/>
        <a:p>
          <a:r>
            <a:rPr lang="nb-NO" baseline="0" dirty="0"/>
            <a:t>AI-er kan også tilpasse seg ny data, og lærer kontinuerlig</a:t>
          </a:r>
          <a:endParaRPr lang="en-US" dirty="0"/>
        </a:p>
      </dgm:t>
    </dgm:pt>
    <dgm:pt modelId="{8359C15E-6256-481F-B9D5-8EE76C2079BD}" type="parTrans" cxnId="{4E19E3E4-A5ED-4373-8362-040E6DB08803}">
      <dgm:prSet/>
      <dgm:spPr/>
      <dgm:t>
        <a:bodyPr/>
        <a:lstStyle/>
        <a:p>
          <a:endParaRPr lang="en-US"/>
        </a:p>
      </dgm:t>
    </dgm:pt>
    <dgm:pt modelId="{D35DAC32-7EDF-4313-A858-CAD28C30DEEE}" type="sibTrans" cxnId="{4E19E3E4-A5ED-4373-8362-040E6DB08803}">
      <dgm:prSet/>
      <dgm:spPr/>
      <dgm:t>
        <a:bodyPr/>
        <a:lstStyle/>
        <a:p>
          <a:endParaRPr lang="en-US"/>
        </a:p>
      </dgm:t>
    </dgm:pt>
    <dgm:pt modelId="{EB553C21-7C14-49D5-BA61-EC0001BD75B8}" type="pres">
      <dgm:prSet presAssocID="{C53CEAB1-9224-468D-ABED-5878A1925987}" presName="root" presStyleCnt="0">
        <dgm:presLayoutVars>
          <dgm:dir/>
          <dgm:resizeHandles val="exact"/>
        </dgm:presLayoutVars>
      </dgm:prSet>
      <dgm:spPr/>
    </dgm:pt>
    <dgm:pt modelId="{BA020904-1A54-4920-9A5D-D1B7ADD9B701}" type="pres">
      <dgm:prSet presAssocID="{0B923CAA-CF74-425B-A72A-5CB08572498C}" presName="compNode" presStyleCnt="0"/>
      <dgm:spPr/>
    </dgm:pt>
    <dgm:pt modelId="{63D46C1D-7770-4127-B850-9F028E32BA8D}" type="pres">
      <dgm:prSet presAssocID="{0B923CAA-CF74-425B-A72A-5CB08572498C}" presName="bgRect" presStyleLbl="bgShp" presStyleIdx="0" presStyleCnt="3"/>
      <dgm:spPr/>
    </dgm:pt>
    <dgm:pt modelId="{F3683DC5-1057-4DE6-B3F5-9CC4033D728C}" type="pres">
      <dgm:prSet presAssocID="{0B923CAA-CF74-425B-A72A-5CB08572498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ustomer Review"/>
        </a:ext>
      </dgm:extLst>
    </dgm:pt>
    <dgm:pt modelId="{CE81AA55-7863-45C3-86BE-7F8E7BF38F05}" type="pres">
      <dgm:prSet presAssocID="{0B923CAA-CF74-425B-A72A-5CB08572498C}" presName="spaceRect" presStyleCnt="0"/>
      <dgm:spPr/>
    </dgm:pt>
    <dgm:pt modelId="{6309887A-D6CF-40FE-AE90-AE1D4970CF84}" type="pres">
      <dgm:prSet presAssocID="{0B923CAA-CF74-425B-A72A-5CB08572498C}" presName="parTx" presStyleLbl="revTx" presStyleIdx="0" presStyleCnt="3">
        <dgm:presLayoutVars>
          <dgm:chMax val="0"/>
          <dgm:chPref val="0"/>
        </dgm:presLayoutVars>
      </dgm:prSet>
      <dgm:spPr/>
    </dgm:pt>
    <dgm:pt modelId="{6785CA9C-A33B-4B4F-86F2-909FB5D2E069}" type="pres">
      <dgm:prSet presAssocID="{91EC5F42-7759-4132-9C99-DCB151EC8821}" presName="sibTrans" presStyleCnt="0"/>
      <dgm:spPr/>
    </dgm:pt>
    <dgm:pt modelId="{37FCA9CF-E082-4E8D-8A46-DB92148C0C81}" type="pres">
      <dgm:prSet presAssocID="{95837BB3-81D2-4DAE-8083-E27938AB2CBA}" presName="compNode" presStyleCnt="0"/>
      <dgm:spPr/>
    </dgm:pt>
    <dgm:pt modelId="{BA54AAEC-E205-49A9-BC4F-A5C6B28B9E35}" type="pres">
      <dgm:prSet presAssocID="{95837BB3-81D2-4DAE-8083-E27938AB2CBA}" presName="bgRect" presStyleLbl="bgShp" presStyleIdx="1" presStyleCnt="3"/>
      <dgm:spPr/>
    </dgm:pt>
    <dgm:pt modelId="{AAA3B7C3-3524-42A3-A342-6653977EC67D}" type="pres">
      <dgm:prSet presAssocID="{95837BB3-81D2-4DAE-8083-E27938AB2CB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EEF6F594-A1EC-40B7-BDFC-13087656E6CE}" type="pres">
      <dgm:prSet presAssocID="{95837BB3-81D2-4DAE-8083-E27938AB2CBA}" presName="spaceRect" presStyleCnt="0"/>
      <dgm:spPr/>
    </dgm:pt>
    <dgm:pt modelId="{A540B088-EA88-4205-A0BF-BC8B8A41B415}" type="pres">
      <dgm:prSet presAssocID="{95837BB3-81D2-4DAE-8083-E27938AB2CBA}" presName="parTx" presStyleLbl="revTx" presStyleIdx="1" presStyleCnt="3">
        <dgm:presLayoutVars>
          <dgm:chMax val="0"/>
          <dgm:chPref val="0"/>
        </dgm:presLayoutVars>
      </dgm:prSet>
      <dgm:spPr/>
    </dgm:pt>
    <dgm:pt modelId="{E77B7657-3AB2-4680-9C1A-2C4AD52A4032}" type="pres">
      <dgm:prSet presAssocID="{3E0CF063-BC99-4AB5-84D4-060A7C60F45E}" presName="sibTrans" presStyleCnt="0"/>
      <dgm:spPr/>
    </dgm:pt>
    <dgm:pt modelId="{6DB62989-F964-4B5E-BD02-7EF284842F39}" type="pres">
      <dgm:prSet presAssocID="{420EB3E5-8664-4722-8D59-DB47D9949263}" presName="compNode" presStyleCnt="0"/>
      <dgm:spPr/>
    </dgm:pt>
    <dgm:pt modelId="{6E82F41F-61FD-4644-B9C9-3EAB6C569577}" type="pres">
      <dgm:prSet presAssocID="{420EB3E5-8664-4722-8D59-DB47D9949263}" presName="bgRect" presStyleLbl="bgShp" presStyleIdx="2" presStyleCnt="3"/>
      <dgm:spPr/>
    </dgm:pt>
    <dgm:pt modelId="{B751223E-5901-42D9-9504-C04A26B22738}" type="pres">
      <dgm:prSet presAssocID="{420EB3E5-8664-4722-8D59-DB47D994926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lasserom"/>
        </a:ext>
      </dgm:extLst>
    </dgm:pt>
    <dgm:pt modelId="{FCDC782B-B8EB-4F6A-A0B0-0114A42692F3}" type="pres">
      <dgm:prSet presAssocID="{420EB3E5-8664-4722-8D59-DB47D9949263}" presName="spaceRect" presStyleCnt="0"/>
      <dgm:spPr/>
    </dgm:pt>
    <dgm:pt modelId="{33335F74-D6C4-40C7-A83E-6F3C64E90E12}" type="pres">
      <dgm:prSet presAssocID="{420EB3E5-8664-4722-8D59-DB47D9949263}" presName="parTx" presStyleLbl="revTx" presStyleIdx="2" presStyleCnt="3">
        <dgm:presLayoutVars>
          <dgm:chMax val="0"/>
          <dgm:chPref val="0"/>
        </dgm:presLayoutVars>
      </dgm:prSet>
      <dgm:spPr/>
    </dgm:pt>
  </dgm:ptLst>
  <dgm:cxnLst>
    <dgm:cxn modelId="{7A822F23-2604-4D4A-8513-19696A38C6BB}" type="presOf" srcId="{0B923CAA-CF74-425B-A72A-5CB08572498C}" destId="{6309887A-D6CF-40FE-AE90-AE1D4970CF84}" srcOrd="0" destOrd="0" presId="urn:microsoft.com/office/officeart/2018/2/layout/IconVerticalSolidList"/>
    <dgm:cxn modelId="{D503905E-5374-40AE-9420-D1ACA2DECF24}" srcId="{C53CEAB1-9224-468D-ABED-5878A1925987}" destId="{95837BB3-81D2-4DAE-8083-E27938AB2CBA}" srcOrd="1" destOrd="0" parTransId="{4CDB6E21-3398-4058-96A1-CDBB0FE3D928}" sibTransId="{3E0CF063-BC99-4AB5-84D4-060A7C60F45E}"/>
    <dgm:cxn modelId="{866A4487-6294-46D0-A250-589CB6E3D0B0}" type="presOf" srcId="{95837BB3-81D2-4DAE-8083-E27938AB2CBA}" destId="{A540B088-EA88-4205-A0BF-BC8B8A41B415}" srcOrd="0" destOrd="0" presId="urn:microsoft.com/office/officeart/2018/2/layout/IconVerticalSolidList"/>
    <dgm:cxn modelId="{37A001D6-709D-4D3E-AB73-28129FE217C7}" type="presOf" srcId="{C53CEAB1-9224-468D-ABED-5878A1925987}" destId="{EB553C21-7C14-49D5-BA61-EC0001BD75B8}" srcOrd="0" destOrd="0" presId="urn:microsoft.com/office/officeart/2018/2/layout/IconVerticalSolidList"/>
    <dgm:cxn modelId="{F49835DF-EEA6-4F66-92FB-13B90FC88B38}" type="presOf" srcId="{420EB3E5-8664-4722-8D59-DB47D9949263}" destId="{33335F74-D6C4-40C7-A83E-6F3C64E90E12}" srcOrd="0" destOrd="0" presId="urn:microsoft.com/office/officeart/2018/2/layout/IconVerticalSolidList"/>
    <dgm:cxn modelId="{0D474BDF-4E01-40AA-A6B5-4F9DEFDC273A}" srcId="{C53CEAB1-9224-468D-ABED-5878A1925987}" destId="{0B923CAA-CF74-425B-A72A-5CB08572498C}" srcOrd="0" destOrd="0" parTransId="{4CCFE15C-D8C0-4259-AF1A-42343E871E95}" sibTransId="{91EC5F42-7759-4132-9C99-DCB151EC8821}"/>
    <dgm:cxn modelId="{4E19E3E4-A5ED-4373-8362-040E6DB08803}" srcId="{C53CEAB1-9224-468D-ABED-5878A1925987}" destId="{420EB3E5-8664-4722-8D59-DB47D9949263}" srcOrd="2" destOrd="0" parTransId="{8359C15E-6256-481F-B9D5-8EE76C2079BD}" sibTransId="{D35DAC32-7EDF-4313-A858-CAD28C30DEEE}"/>
    <dgm:cxn modelId="{887FD34F-F6F5-4B5C-ADFE-7971C5F1296E}" type="presParOf" srcId="{EB553C21-7C14-49D5-BA61-EC0001BD75B8}" destId="{BA020904-1A54-4920-9A5D-D1B7ADD9B701}" srcOrd="0" destOrd="0" presId="urn:microsoft.com/office/officeart/2018/2/layout/IconVerticalSolidList"/>
    <dgm:cxn modelId="{8B0B3796-E2CD-4A3A-8071-80A078C304F4}" type="presParOf" srcId="{BA020904-1A54-4920-9A5D-D1B7ADD9B701}" destId="{63D46C1D-7770-4127-B850-9F028E32BA8D}" srcOrd="0" destOrd="0" presId="urn:microsoft.com/office/officeart/2018/2/layout/IconVerticalSolidList"/>
    <dgm:cxn modelId="{2DE4C226-15DC-4A24-A355-760D363DF7FE}" type="presParOf" srcId="{BA020904-1A54-4920-9A5D-D1B7ADD9B701}" destId="{F3683DC5-1057-4DE6-B3F5-9CC4033D728C}" srcOrd="1" destOrd="0" presId="urn:microsoft.com/office/officeart/2018/2/layout/IconVerticalSolidList"/>
    <dgm:cxn modelId="{63967763-4F12-4255-B60C-560A163D108F}" type="presParOf" srcId="{BA020904-1A54-4920-9A5D-D1B7ADD9B701}" destId="{CE81AA55-7863-45C3-86BE-7F8E7BF38F05}" srcOrd="2" destOrd="0" presId="urn:microsoft.com/office/officeart/2018/2/layout/IconVerticalSolidList"/>
    <dgm:cxn modelId="{BDA53C57-1A28-42D3-8863-6F1C72D86ECB}" type="presParOf" srcId="{BA020904-1A54-4920-9A5D-D1B7ADD9B701}" destId="{6309887A-D6CF-40FE-AE90-AE1D4970CF84}" srcOrd="3" destOrd="0" presId="urn:microsoft.com/office/officeart/2018/2/layout/IconVerticalSolidList"/>
    <dgm:cxn modelId="{29951EB8-202E-4A31-A0F9-00F6E9BA5F0A}" type="presParOf" srcId="{EB553C21-7C14-49D5-BA61-EC0001BD75B8}" destId="{6785CA9C-A33B-4B4F-86F2-909FB5D2E069}" srcOrd="1" destOrd="0" presId="urn:microsoft.com/office/officeart/2018/2/layout/IconVerticalSolidList"/>
    <dgm:cxn modelId="{3358DD4B-BDFD-4533-B235-1C2C9AACBB25}" type="presParOf" srcId="{EB553C21-7C14-49D5-BA61-EC0001BD75B8}" destId="{37FCA9CF-E082-4E8D-8A46-DB92148C0C81}" srcOrd="2" destOrd="0" presId="urn:microsoft.com/office/officeart/2018/2/layout/IconVerticalSolidList"/>
    <dgm:cxn modelId="{392E505E-B4CC-47F9-9738-028163FED5CE}" type="presParOf" srcId="{37FCA9CF-E082-4E8D-8A46-DB92148C0C81}" destId="{BA54AAEC-E205-49A9-BC4F-A5C6B28B9E35}" srcOrd="0" destOrd="0" presId="urn:microsoft.com/office/officeart/2018/2/layout/IconVerticalSolidList"/>
    <dgm:cxn modelId="{2D4B0B1B-C51B-4E4F-9A36-CB97FDE180BE}" type="presParOf" srcId="{37FCA9CF-E082-4E8D-8A46-DB92148C0C81}" destId="{AAA3B7C3-3524-42A3-A342-6653977EC67D}" srcOrd="1" destOrd="0" presId="urn:microsoft.com/office/officeart/2018/2/layout/IconVerticalSolidList"/>
    <dgm:cxn modelId="{C04BD633-A981-4A17-8A60-8F7EA28432CF}" type="presParOf" srcId="{37FCA9CF-E082-4E8D-8A46-DB92148C0C81}" destId="{EEF6F594-A1EC-40B7-BDFC-13087656E6CE}" srcOrd="2" destOrd="0" presId="urn:microsoft.com/office/officeart/2018/2/layout/IconVerticalSolidList"/>
    <dgm:cxn modelId="{63C14642-ABAD-430E-835F-EE9A7E7B7022}" type="presParOf" srcId="{37FCA9CF-E082-4E8D-8A46-DB92148C0C81}" destId="{A540B088-EA88-4205-A0BF-BC8B8A41B415}" srcOrd="3" destOrd="0" presId="urn:microsoft.com/office/officeart/2018/2/layout/IconVerticalSolidList"/>
    <dgm:cxn modelId="{0F0F44B3-4779-414D-A5EF-0290F053E7D9}" type="presParOf" srcId="{EB553C21-7C14-49D5-BA61-EC0001BD75B8}" destId="{E77B7657-3AB2-4680-9C1A-2C4AD52A4032}" srcOrd="3" destOrd="0" presId="urn:microsoft.com/office/officeart/2018/2/layout/IconVerticalSolidList"/>
    <dgm:cxn modelId="{A54B35AB-258B-495E-B8E8-9163BC32761E}" type="presParOf" srcId="{EB553C21-7C14-49D5-BA61-EC0001BD75B8}" destId="{6DB62989-F964-4B5E-BD02-7EF284842F39}" srcOrd="4" destOrd="0" presId="urn:microsoft.com/office/officeart/2018/2/layout/IconVerticalSolidList"/>
    <dgm:cxn modelId="{28CECCFB-1B0E-4C42-80BF-788674064B67}" type="presParOf" srcId="{6DB62989-F964-4B5E-BD02-7EF284842F39}" destId="{6E82F41F-61FD-4644-B9C9-3EAB6C569577}" srcOrd="0" destOrd="0" presId="urn:microsoft.com/office/officeart/2018/2/layout/IconVerticalSolidList"/>
    <dgm:cxn modelId="{58A43BF9-11AD-4CA8-AF94-9AB38E753987}" type="presParOf" srcId="{6DB62989-F964-4B5E-BD02-7EF284842F39}" destId="{B751223E-5901-42D9-9504-C04A26B22738}" srcOrd="1" destOrd="0" presId="urn:microsoft.com/office/officeart/2018/2/layout/IconVerticalSolidList"/>
    <dgm:cxn modelId="{F6751443-528B-4777-AE2B-626C6C2CA0A3}" type="presParOf" srcId="{6DB62989-F964-4B5E-BD02-7EF284842F39}" destId="{FCDC782B-B8EB-4F6A-A0B0-0114A42692F3}" srcOrd="2" destOrd="0" presId="urn:microsoft.com/office/officeart/2018/2/layout/IconVerticalSolidList"/>
    <dgm:cxn modelId="{61AAAF3F-F7C2-4124-8347-07B9A72C9E7F}" type="presParOf" srcId="{6DB62989-F964-4B5E-BD02-7EF284842F39}" destId="{33335F74-D6C4-40C7-A83E-6F3C64E90E1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67323C-0E94-46B6-A465-8984B01208AC}">
      <dsp:nvSpPr>
        <dsp:cNvPr id="0" name=""/>
        <dsp:cNvSpPr/>
      </dsp:nvSpPr>
      <dsp:spPr>
        <a:xfrm>
          <a:off x="1546537" y="233783"/>
          <a:ext cx="1802250" cy="18022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C6068B1B-E29E-425C-880E-28938A011609}">
      <dsp:nvSpPr>
        <dsp:cNvPr id="0" name=""/>
        <dsp:cNvSpPr/>
      </dsp:nvSpPr>
      <dsp:spPr>
        <a:xfrm>
          <a:off x="26579" y="2332569"/>
          <a:ext cx="4842165" cy="1599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nb-NO" sz="1800" kern="1200" dirty="0"/>
            <a:t>I dagligtalen bruker vi det som om det skulle vært en teknologi, men det er et fagfelt som kobler sammen datateknikk, logikk, matematikk, psykologi og nevrovitenskap for å finne nye løsninger. </a:t>
          </a:r>
        </a:p>
      </dsp:txBody>
      <dsp:txXfrm>
        <a:off x="26579" y="2332569"/>
        <a:ext cx="4842165" cy="1599247"/>
      </dsp:txXfrm>
    </dsp:sp>
    <dsp:sp modelId="{AA611BD1-1F5C-42EA-B82C-B427E8B3F844}">
      <dsp:nvSpPr>
        <dsp:cNvPr id="0" name=""/>
        <dsp:cNvSpPr/>
      </dsp:nvSpPr>
      <dsp:spPr>
        <a:xfrm>
          <a:off x="6670995" y="207318"/>
          <a:ext cx="1802250" cy="1802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2EA1662-C102-4966-8952-CC1C7AF9C92E}">
      <dsp:nvSpPr>
        <dsp:cNvPr id="0" name=""/>
        <dsp:cNvSpPr/>
      </dsp:nvSpPr>
      <dsp:spPr>
        <a:xfrm>
          <a:off x="5569620" y="2274807"/>
          <a:ext cx="4005000" cy="1683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33450">
            <a:lnSpc>
              <a:spcPct val="90000"/>
            </a:lnSpc>
            <a:spcBef>
              <a:spcPct val="0"/>
            </a:spcBef>
            <a:spcAft>
              <a:spcPct val="35000"/>
            </a:spcAft>
            <a:buNone/>
          </a:pPr>
          <a:r>
            <a:rPr lang="nb-NO" sz="2100" kern="1200" dirty="0"/>
            <a:t>Målet med denne </a:t>
          </a:r>
          <a:r>
            <a:rPr lang="nb-NO" sz="2100" kern="1200" dirty="0" err="1"/>
            <a:t>powerpointen</a:t>
          </a:r>
          <a:r>
            <a:rPr lang="nb-NO" sz="2100" kern="1200" dirty="0"/>
            <a:t> er at du får en oversikt over hva AI er. På slutten er det mulighet for å ta en </a:t>
          </a:r>
          <a:r>
            <a:rPr lang="nb-NO" sz="2100" kern="1200" dirty="0" err="1"/>
            <a:t>kahoot</a:t>
          </a:r>
          <a:r>
            <a:rPr lang="nb-NO" sz="2100" kern="1200" dirty="0"/>
            <a:t>, og prøve ut noen AI-er</a:t>
          </a:r>
          <a:endParaRPr lang="en-US" sz="2100" kern="1200" dirty="0"/>
        </a:p>
      </dsp:txBody>
      <dsp:txXfrm>
        <a:off x="5569620" y="2274807"/>
        <a:ext cx="4005000" cy="16834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A5DA9-84CD-47B6-9096-7C625E6DFF07}">
      <dsp:nvSpPr>
        <dsp:cNvPr id="0" name=""/>
        <dsp:cNvSpPr/>
      </dsp:nvSpPr>
      <dsp:spPr>
        <a:xfrm>
          <a:off x="638099" y="305700"/>
          <a:ext cx="1715625" cy="1715625"/>
        </a:xfrm>
        <a:prstGeom prst="ellipse">
          <a:avLst/>
        </a:prstGeom>
        <a:solidFill>
          <a:schemeClr val="accent2">
            <a:hueOff val="0"/>
            <a:satOff val="0"/>
            <a:lumOff val="0"/>
            <a:alphaOff val="0"/>
          </a:schemeClr>
        </a:solidFill>
        <a:ln w="6350" cap="flat" cmpd="sng" algn="in">
          <a:solidFill>
            <a:schemeClr val="lt1">
              <a:alpha val="0"/>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404BB91-2581-4F44-8DB1-AED07EFBA12B}">
      <dsp:nvSpPr>
        <dsp:cNvPr id="0" name=""/>
        <dsp:cNvSpPr/>
      </dsp:nvSpPr>
      <dsp:spPr>
        <a:xfrm>
          <a:off x="1003724" y="671325"/>
          <a:ext cx="984375" cy="98437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9F8850A-E464-4F1D-91B7-9B2528876C44}">
      <dsp:nvSpPr>
        <dsp:cNvPr id="0" name=""/>
        <dsp:cNvSpPr/>
      </dsp:nvSpPr>
      <dsp:spPr>
        <a:xfrm>
          <a:off x="89662" y="2555700"/>
          <a:ext cx="2812500" cy="720000"/>
        </a:xfrm>
        <a:prstGeom prst="rect">
          <a:avLst/>
        </a:prstGeom>
        <a:noFill/>
        <a:ln w="6350" cap="flat" cmpd="sng" algn="in">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nb-NO" sz="4000" kern="1200" baseline="0"/>
            <a:t>ANI</a:t>
          </a:r>
          <a:endParaRPr lang="en-US" sz="4000" kern="1200"/>
        </a:p>
      </dsp:txBody>
      <dsp:txXfrm>
        <a:off x="89662" y="2555700"/>
        <a:ext cx="2812500" cy="720000"/>
      </dsp:txXfrm>
    </dsp:sp>
    <dsp:sp modelId="{08F9A1C9-DBF3-4906-8656-650C9F4B603E}">
      <dsp:nvSpPr>
        <dsp:cNvPr id="0" name=""/>
        <dsp:cNvSpPr/>
      </dsp:nvSpPr>
      <dsp:spPr>
        <a:xfrm>
          <a:off x="3942787" y="305700"/>
          <a:ext cx="1715625" cy="1715625"/>
        </a:xfrm>
        <a:prstGeom prst="ellipse">
          <a:avLst/>
        </a:prstGeom>
        <a:solidFill>
          <a:schemeClr val="accent3">
            <a:hueOff val="0"/>
            <a:satOff val="0"/>
            <a:lumOff val="0"/>
            <a:alphaOff val="0"/>
          </a:schemeClr>
        </a:solidFill>
        <a:ln w="6350" cap="flat" cmpd="sng" algn="in">
          <a:solidFill>
            <a:schemeClr val="lt1">
              <a:alpha val="0"/>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B115FBDC-ED9F-42B4-95B6-6D4FAEA7BB3A}">
      <dsp:nvSpPr>
        <dsp:cNvPr id="0" name=""/>
        <dsp:cNvSpPr/>
      </dsp:nvSpPr>
      <dsp:spPr>
        <a:xfrm>
          <a:off x="4308412" y="671325"/>
          <a:ext cx="984375" cy="984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F15DBE2-E150-43BB-ABA8-AB38C7BA95BD}">
      <dsp:nvSpPr>
        <dsp:cNvPr id="0" name=""/>
        <dsp:cNvSpPr/>
      </dsp:nvSpPr>
      <dsp:spPr>
        <a:xfrm>
          <a:off x="3394350" y="2555700"/>
          <a:ext cx="2812500" cy="720000"/>
        </a:xfrm>
        <a:prstGeom prst="rect">
          <a:avLst/>
        </a:prstGeom>
        <a:noFill/>
        <a:ln w="6350" cap="flat" cmpd="sng" algn="in">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nb-NO" sz="4000" kern="1200" baseline="0"/>
            <a:t>AGI</a:t>
          </a:r>
          <a:endParaRPr lang="en-US" sz="4000" kern="1200"/>
        </a:p>
      </dsp:txBody>
      <dsp:txXfrm>
        <a:off x="3394350" y="2555700"/>
        <a:ext cx="2812500" cy="720000"/>
      </dsp:txXfrm>
    </dsp:sp>
    <dsp:sp modelId="{6C275094-E11A-4613-BEAC-C5B136D8CC1A}">
      <dsp:nvSpPr>
        <dsp:cNvPr id="0" name=""/>
        <dsp:cNvSpPr/>
      </dsp:nvSpPr>
      <dsp:spPr>
        <a:xfrm>
          <a:off x="7247475" y="305700"/>
          <a:ext cx="1715625" cy="1715625"/>
        </a:xfrm>
        <a:prstGeom prst="ellipse">
          <a:avLst/>
        </a:prstGeom>
        <a:solidFill>
          <a:schemeClr val="accent4">
            <a:hueOff val="0"/>
            <a:satOff val="0"/>
            <a:lumOff val="0"/>
            <a:alphaOff val="0"/>
          </a:schemeClr>
        </a:solidFill>
        <a:ln w="6350" cap="flat" cmpd="sng" algn="in">
          <a:solidFill>
            <a:schemeClr val="lt1">
              <a:alpha val="0"/>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B1BF7D7B-FF93-4C15-A25A-3B149F6CFC39}">
      <dsp:nvSpPr>
        <dsp:cNvPr id="0" name=""/>
        <dsp:cNvSpPr/>
      </dsp:nvSpPr>
      <dsp:spPr>
        <a:xfrm>
          <a:off x="7596168" y="650810"/>
          <a:ext cx="984375" cy="98437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a:innerShdw blurRad="63500" dist="50800" dir="16200000">
            <a:prstClr val="black">
              <a:alpha val="50000"/>
            </a:prst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F7D53C9-76C1-4D4D-82E2-53BD24DEBF30}">
      <dsp:nvSpPr>
        <dsp:cNvPr id="0" name=""/>
        <dsp:cNvSpPr/>
      </dsp:nvSpPr>
      <dsp:spPr>
        <a:xfrm>
          <a:off x="6699037" y="2555700"/>
          <a:ext cx="2812500" cy="720000"/>
        </a:xfrm>
        <a:prstGeom prst="rect">
          <a:avLst/>
        </a:prstGeom>
        <a:noFill/>
        <a:ln w="6350" cap="flat" cmpd="sng" algn="in">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nb-NO" sz="4000" kern="1200" baseline="0"/>
            <a:t>ASI</a:t>
          </a:r>
          <a:endParaRPr lang="en-US" sz="4000" kern="1200"/>
        </a:p>
      </dsp:txBody>
      <dsp:txXfrm>
        <a:off x="6699037" y="2555700"/>
        <a:ext cx="28125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46C1D-7770-4127-B850-9F028E32BA8D}">
      <dsp:nvSpPr>
        <dsp:cNvPr id="0" name=""/>
        <dsp:cNvSpPr/>
      </dsp:nvSpPr>
      <dsp:spPr>
        <a:xfrm>
          <a:off x="0" y="680"/>
          <a:ext cx="6506304" cy="159327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683DC5-1057-4DE6-B3F5-9CC4033D728C}">
      <dsp:nvSpPr>
        <dsp:cNvPr id="0" name=""/>
        <dsp:cNvSpPr/>
      </dsp:nvSpPr>
      <dsp:spPr>
        <a:xfrm>
          <a:off x="481967" y="359168"/>
          <a:ext cx="876303" cy="8763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6309887A-D6CF-40FE-AE90-AE1D4970CF84}">
      <dsp:nvSpPr>
        <dsp:cNvPr id="0" name=""/>
        <dsp:cNvSpPr/>
      </dsp:nvSpPr>
      <dsp:spPr>
        <a:xfrm>
          <a:off x="1840237" y="680"/>
          <a:ext cx="4666066" cy="159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2" tIns="168622" rIns="168622" bIns="168622" numCol="1" spcCol="1270" anchor="ctr" anchorCtr="0">
          <a:noAutofit/>
        </a:bodyPr>
        <a:lstStyle/>
        <a:p>
          <a:pPr marL="0" lvl="0" indent="0" algn="l" defTabSz="889000">
            <a:lnSpc>
              <a:spcPct val="90000"/>
            </a:lnSpc>
            <a:spcBef>
              <a:spcPct val="0"/>
            </a:spcBef>
            <a:spcAft>
              <a:spcPct val="35000"/>
            </a:spcAft>
            <a:buNone/>
          </a:pPr>
          <a:r>
            <a:rPr lang="nb-NO" sz="2000" kern="1200" baseline="0"/>
            <a:t>Maskinlæring kan brukes til bilde- og talegjenkjenning, personlige anbefalinger til strømmetjenester eller shopping, språkanalyse, chatbots osv</a:t>
          </a:r>
          <a:endParaRPr lang="en-US" sz="2000" kern="1200"/>
        </a:p>
      </dsp:txBody>
      <dsp:txXfrm>
        <a:off x="1840237" y="680"/>
        <a:ext cx="4666066" cy="1593279"/>
      </dsp:txXfrm>
    </dsp:sp>
    <dsp:sp modelId="{BA54AAEC-E205-49A9-BC4F-A5C6B28B9E35}">
      <dsp:nvSpPr>
        <dsp:cNvPr id="0" name=""/>
        <dsp:cNvSpPr/>
      </dsp:nvSpPr>
      <dsp:spPr>
        <a:xfrm>
          <a:off x="0" y="1992280"/>
          <a:ext cx="6506304" cy="159327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A3B7C3-3524-42A3-A342-6653977EC67D}">
      <dsp:nvSpPr>
        <dsp:cNvPr id="0" name=""/>
        <dsp:cNvSpPr/>
      </dsp:nvSpPr>
      <dsp:spPr>
        <a:xfrm>
          <a:off x="481967" y="2350768"/>
          <a:ext cx="876303" cy="8763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540B088-EA88-4205-A0BF-BC8B8A41B415}">
      <dsp:nvSpPr>
        <dsp:cNvPr id="0" name=""/>
        <dsp:cNvSpPr/>
      </dsp:nvSpPr>
      <dsp:spPr>
        <a:xfrm>
          <a:off x="1840237" y="1992280"/>
          <a:ext cx="4666066" cy="159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2" tIns="168622" rIns="168622" bIns="168622" numCol="1" spcCol="1270" anchor="ctr" anchorCtr="0">
          <a:noAutofit/>
        </a:bodyPr>
        <a:lstStyle/>
        <a:p>
          <a:pPr marL="0" lvl="0" indent="0" algn="l" defTabSz="889000">
            <a:lnSpc>
              <a:spcPct val="90000"/>
            </a:lnSpc>
            <a:spcBef>
              <a:spcPct val="0"/>
            </a:spcBef>
            <a:spcAft>
              <a:spcPct val="35000"/>
            </a:spcAft>
            <a:buNone/>
          </a:pPr>
          <a:r>
            <a:rPr lang="nb-NO" sz="2000" kern="1200" baseline="0" dirty="0"/>
            <a:t>Maskinlæring automatiserer oppgaver og muliggjør raskere beslutninger </a:t>
          </a:r>
          <a:endParaRPr lang="en-US" sz="2000" kern="1200" dirty="0"/>
        </a:p>
      </dsp:txBody>
      <dsp:txXfrm>
        <a:off x="1840237" y="1992280"/>
        <a:ext cx="4666066" cy="1593279"/>
      </dsp:txXfrm>
    </dsp:sp>
    <dsp:sp modelId="{6E82F41F-61FD-4644-B9C9-3EAB6C569577}">
      <dsp:nvSpPr>
        <dsp:cNvPr id="0" name=""/>
        <dsp:cNvSpPr/>
      </dsp:nvSpPr>
      <dsp:spPr>
        <a:xfrm>
          <a:off x="0" y="3983879"/>
          <a:ext cx="6506304" cy="159327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51223E-5901-42D9-9504-C04A26B22738}">
      <dsp:nvSpPr>
        <dsp:cNvPr id="0" name=""/>
        <dsp:cNvSpPr/>
      </dsp:nvSpPr>
      <dsp:spPr>
        <a:xfrm>
          <a:off x="481967" y="4342367"/>
          <a:ext cx="876303" cy="8763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33335F74-D6C4-40C7-A83E-6F3C64E90E12}">
      <dsp:nvSpPr>
        <dsp:cNvPr id="0" name=""/>
        <dsp:cNvSpPr/>
      </dsp:nvSpPr>
      <dsp:spPr>
        <a:xfrm>
          <a:off x="1840237" y="3983879"/>
          <a:ext cx="4666066" cy="159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2" tIns="168622" rIns="168622" bIns="168622" numCol="1" spcCol="1270" anchor="ctr" anchorCtr="0">
          <a:noAutofit/>
        </a:bodyPr>
        <a:lstStyle/>
        <a:p>
          <a:pPr marL="0" lvl="0" indent="0" algn="l" defTabSz="889000">
            <a:lnSpc>
              <a:spcPct val="90000"/>
            </a:lnSpc>
            <a:spcBef>
              <a:spcPct val="0"/>
            </a:spcBef>
            <a:spcAft>
              <a:spcPct val="35000"/>
            </a:spcAft>
            <a:buNone/>
          </a:pPr>
          <a:r>
            <a:rPr lang="nb-NO" sz="2000" kern="1200" baseline="0" dirty="0"/>
            <a:t>AI-er kan også tilpasse seg ny data, og lærer kontinuerlig</a:t>
          </a:r>
          <a:endParaRPr lang="en-US" sz="2000" kern="1200" dirty="0"/>
        </a:p>
      </dsp:txBody>
      <dsp:txXfrm>
        <a:off x="1840237" y="3983879"/>
        <a:ext cx="4666066" cy="1593279"/>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21C42-0DE5-4C0D-92D1-C393B3C08D3C}" type="datetimeFigureOut">
              <a:rPr lang="nb-NO" smtClean="0"/>
              <a:t>11.07.2023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3997C7-F0F5-4E20-916C-926BEF2C4FB8}" type="slidenum">
              <a:rPr lang="nb-NO" smtClean="0"/>
              <a:t>‹#›</a:t>
            </a:fld>
            <a:endParaRPr lang="nb-NO"/>
          </a:p>
        </p:txBody>
      </p:sp>
    </p:spTree>
    <p:extLst>
      <p:ext uri="{BB962C8B-B14F-4D97-AF65-F5344CB8AC3E}">
        <p14:creationId xmlns:p14="http://schemas.microsoft.com/office/powerpoint/2010/main" val="1167204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echopedia.com/definition/32874/narrow-artificial-intelligence-narrow-ai"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I dag skal vi ha en innføring i kunstig intelligens. Dere har jo fått med dere teknologien gjennom for eksempel </a:t>
            </a:r>
            <a:r>
              <a:rPr lang="nb-NO" sz="1800" kern="100" dirty="0" err="1">
                <a:effectLst/>
                <a:latin typeface="Calibri" panose="020F0502020204030204" pitchFamily="34" charset="0"/>
                <a:ea typeface="Calibri" panose="020F0502020204030204" pitchFamily="34" charset="0"/>
                <a:cs typeface="Times New Roman" panose="02020603050405020304" pitchFamily="18" charset="0"/>
              </a:rPr>
              <a:t>ChatGPT</a:t>
            </a: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 og Snapchat. </a:t>
            </a:r>
            <a:br>
              <a:rPr lang="nb-NO" sz="1800" kern="100" dirty="0">
                <a:effectLst/>
                <a:latin typeface="Calibri" panose="020F0502020204030204" pitchFamily="34" charset="0"/>
                <a:ea typeface="Calibri" panose="020F0502020204030204" pitchFamily="34" charset="0"/>
                <a:cs typeface="Times New Roman" panose="02020603050405020304" pitchFamily="18" charset="0"/>
              </a:rPr>
            </a:br>
            <a:br>
              <a:rPr lang="nb-NO" sz="1800" kern="100" dirty="0">
                <a:effectLst/>
                <a:latin typeface="Calibri" panose="020F0502020204030204" pitchFamily="34" charset="0"/>
                <a:ea typeface="Calibri" panose="020F0502020204030204" pitchFamily="34" charset="0"/>
                <a:cs typeface="Times New Roman" panose="02020603050405020304" pitchFamily="18" charset="0"/>
              </a:rPr>
            </a:b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AI kan være så viktig for oss at vi må vite hva det er før vi bruker det mer enn det vi gjør i dag.</a:t>
            </a:r>
          </a:p>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Før vi starter, hva vet dere om kunstig intelligens fra før av?</a:t>
            </a:r>
          </a:p>
          <a:p>
            <a:endParaRPr lang="nb-NO" dirty="0"/>
          </a:p>
        </p:txBody>
      </p:sp>
      <p:sp>
        <p:nvSpPr>
          <p:cNvPr id="4" name="Plassholder for lysbildenummer 3"/>
          <p:cNvSpPr>
            <a:spLocks noGrp="1"/>
          </p:cNvSpPr>
          <p:nvPr>
            <p:ph type="sldNum" sz="quarter" idx="5"/>
          </p:nvPr>
        </p:nvSpPr>
        <p:spPr/>
        <p:txBody>
          <a:bodyPr/>
          <a:lstStyle/>
          <a:p>
            <a:fld id="{A23997C7-F0F5-4E20-916C-926BEF2C4FB8}" type="slidenum">
              <a:rPr lang="nb-NO" smtClean="0"/>
              <a:t>1</a:t>
            </a:fld>
            <a:endParaRPr lang="nb-NO"/>
          </a:p>
        </p:txBody>
      </p:sp>
    </p:spTree>
    <p:extLst>
      <p:ext uri="{BB962C8B-B14F-4D97-AF65-F5344CB8AC3E}">
        <p14:creationId xmlns:p14="http://schemas.microsoft.com/office/powerpoint/2010/main" val="2063531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Andre eksempler på svake AI-er er oversettere, kamerafunksjoner, </a:t>
            </a:r>
            <a:r>
              <a:rPr lang="nb-NO" sz="1800" kern="100" dirty="0" err="1">
                <a:effectLst/>
                <a:latin typeface="Calibri" panose="020F0502020204030204" pitchFamily="34" charset="0"/>
                <a:ea typeface="Calibri" panose="020F0502020204030204" pitchFamily="34" charset="0"/>
                <a:cs typeface="Times New Roman" panose="02020603050405020304" pitchFamily="18" charset="0"/>
              </a:rPr>
              <a:t>chatgpt</a:t>
            </a: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 (2023), presentasjonsverktøy</a:t>
            </a:r>
          </a:p>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Viss du vil lese mer:</a:t>
            </a:r>
          </a:p>
          <a:p>
            <a:pPr>
              <a:lnSpc>
                <a:spcPct val="107000"/>
              </a:lnSpc>
              <a:spcAft>
                <a:spcPts val="800"/>
              </a:spcAft>
            </a:pPr>
            <a:r>
              <a:rPr lang="nb-NO"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https://www.techopedia.com/definition/32874/narrow-artificial-intelligence-narrow-ai</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A23997C7-F0F5-4E20-916C-926BEF2C4FB8}" type="slidenum">
              <a:rPr lang="nb-NO" smtClean="0"/>
              <a:t>10</a:t>
            </a:fld>
            <a:endParaRPr lang="nb-NO"/>
          </a:p>
        </p:txBody>
      </p:sp>
    </p:spTree>
    <p:extLst>
      <p:ext uri="{BB962C8B-B14F-4D97-AF65-F5344CB8AC3E}">
        <p14:creationId xmlns:p14="http://schemas.microsoft.com/office/powerpoint/2010/main" val="3095065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Viss du vil lese mer: https://en.wikipedia.org/wiki/Artificial_general_intelligence</a:t>
            </a:r>
          </a:p>
        </p:txBody>
      </p:sp>
      <p:sp>
        <p:nvSpPr>
          <p:cNvPr id="4" name="Plassholder for lysbildenummer 3"/>
          <p:cNvSpPr>
            <a:spLocks noGrp="1"/>
          </p:cNvSpPr>
          <p:nvPr>
            <p:ph type="sldNum" sz="quarter" idx="5"/>
          </p:nvPr>
        </p:nvSpPr>
        <p:spPr/>
        <p:txBody>
          <a:bodyPr/>
          <a:lstStyle/>
          <a:p>
            <a:fld id="{A23997C7-F0F5-4E20-916C-926BEF2C4FB8}" type="slidenum">
              <a:rPr lang="nb-NO" smtClean="0"/>
              <a:t>11</a:t>
            </a:fld>
            <a:endParaRPr lang="nb-NO"/>
          </a:p>
        </p:txBody>
      </p:sp>
    </p:spTree>
    <p:extLst>
      <p:ext uri="{BB962C8B-B14F-4D97-AF65-F5344CB8AC3E}">
        <p14:creationId xmlns:p14="http://schemas.microsoft.com/office/powerpoint/2010/main" val="646151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dirty="0">
                <a:effectLst/>
                <a:latin typeface="Calibri" panose="020F0502020204030204" pitchFamily="34" charset="0"/>
                <a:ea typeface="Calibri" panose="020F0502020204030204" pitchFamily="34" charset="0"/>
                <a:cs typeface="Times New Roman" panose="02020603050405020304" pitchFamily="18" charset="0"/>
              </a:rPr>
              <a:t>Tillegg til punkt 1:</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r>
              <a:rPr lang="nb-NO" sz="1800" dirty="0">
                <a:effectLst/>
                <a:latin typeface="Calibri" panose="020F0502020204030204" pitchFamily="34" charset="0"/>
                <a:ea typeface="Calibri" panose="020F0502020204030204" pitchFamily="34" charset="0"/>
                <a:cs typeface="Times New Roman" panose="02020603050405020304" pitchFamily="18" charset="0"/>
              </a:rPr>
              <a:t>Problemer innen medisin kan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f.eks</a:t>
            </a:r>
            <a:r>
              <a:rPr lang="nb-NO" sz="1800" dirty="0">
                <a:effectLst/>
                <a:latin typeface="Calibri" panose="020F0502020204030204" pitchFamily="34" charset="0"/>
                <a:ea typeface="Calibri" panose="020F0502020204030204" pitchFamily="34" charset="0"/>
                <a:cs typeface="Times New Roman" panose="02020603050405020304" pitchFamily="18" charset="0"/>
              </a:rPr>
              <a:t> være kreft, ulike andre sykdommer, beste løsninger med individuell tilpasning. Et konkret eksempel er Google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DeepMind</a:t>
            </a:r>
            <a:r>
              <a:rPr lang="nb-NO" sz="1800" dirty="0">
                <a:effectLst/>
                <a:latin typeface="Calibri" panose="020F0502020204030204" pitchFamily="34" charset="0"/>
                <a:ea typeface="Calibri" panose="020F0502020204030204" pitchFamily="34" charset="0"/>
                <a:cs typeface="Times New Roman" panose="02020603050405020304" pitchFamily="18" charset="0"/>
              </a:rPr>
              <a:t> som foldet 200 millioner proteiner på kort tid, hvor det for et menneske tar omtrent en doktorgrad for å folde ett protein. </a:t>
            </a:r>
            <a:endParaRPr lang="nb-NO" dirty="0"/>
          </a:p>
        </p:txBody>
      </p:sp>
      <p:sp>
        <p:nvSpPr>
          <p:cNvPr id="4" name="Plassholder for lysbildenummer 3"/>
          <p:cNvSpPr>
            <a:spLocks noGrp="1"/>
          </p:cNvSpPr>
          <p:nvPr>
            <p:ph type="sldNum" sz="quarter" idx="5"/>
          </p:nvPr>
        </p:nvSpPr>
        <p:spPr/>
        <p:txBody>
          <a:bodyPr/>
          <a:lstStyle/>
          <a:p>
            <a:fld id="{A23997C7-F0F5-4E20-916C-926BEF2C4FB8}" type="slidenum">
              <a:rPr lang="nb-NO" smtClean="0"/>
              <a:t>12</a:t>
            </a:fld>
            <a:endParaRPr lang="nb-NO"/>
          </a:p>
        </p:txBody>
      </p:sp>
    </p:spTree>
    <p:extLst>
      <p:ext uri="{BB962C8B-B14F-4D97-AF65-F5344CB8AC3E}">
        <p14:creationId xmlns:p14="http://schemas.microsoft.com/office/powerpoint/2010/main" val="3294478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buFont typeface="Arial" panose="020B0604020202020204" pitchFamily="34" charset="0"/>
              <a:buChar char="•"/>
            </a:pPr>
            <a:r>
              <a:rPr lang="nb-NO" b="0" i="0" dirty="0">
                <a:solidFill>
                  <a:srgbClr val="D1D5DB"/>
                </a:solidFill>
                <a:effectLst/>
                <a:latin typeface="Söhne"/>
              </a:rPr>
              <a:t>Maskinlæring er en gren av kunstig intelligens (AI) som gjør det mulig for systemer å automatisk lære og forbedre seg basert på erfaring uten å bli eksplisitt programmert.</a:t>
            </a:r>
          </a:p>
          <a:p>
            <a:pPr algn="l">
              <a:buFont typeface="Arial" panose="020B0604020202020204" pitchFamily="34" charset="0"/>
              <a:buChar char="•"/>
            </a:pPr>
            <a:r>
              <a:rPr lang="nb-NO" b="0" i="0" dirty="0">
                <a:solidFill>
                  <a:srgbClr val="D1D5DB"/>
                </a:solidFill>
                <a:effectLst/>
                <a:latin typeface="Söhne"/>
              </a:rPr>
              <a:t>Viktige komponenter:</a:t>
            </a:r>
          </a:p>
          <a:p>
            <a:pPr marL="742950" lvl="1" indent="-285750" algn="l">
              <a:buFont typeface="Arial" panose="020B0604020202020204" pitchFamily="34" charset="0"/>
              <a:buChar char="•"/>
            </a:pPr>
            <a:r>
              <a:rPr lang="nb-NO" b="0" i="0" dirty="0">
                <a:solidFill>
                  <a:srgbClr val="D1D5DB"/>
                </a:solidFill>
                <a:effectLst/>
                <a:latin typeface="Söhne"/>
              </a:rPr>
              <a:t>Algoritmer: Maskinlæringsalgoritmer danner grunnlaget for læringsprosessen. De analyserer data, identifiserer mønstre og gjør prediksjoner eller beslutninger.</a:t>
            </a:r>
          </a:p>
          <a:p>
            <a:pPr marL="742950" lvl="1" indent="-285750" algn="l">
              <a:buFont typeface="Arial" panose="020B0604020202020204" pitchFamily="34" charset="0"/>
              <a:buChar char="•"/>
            </a:pPr>
            <a:r>
              <a:rPr lang="nb-NO" b="0" i="0" dirty="0">
                <a:solidFill>
                  <a:srgbClr val="D1D5DB"/>
                </a:solidFill>
                <a:effectLst/>
                <a:latin typeface="Söhne"/>
              </a:rPr>
              <a:t>Data: Høykvalitets, variert og merket data er avgjørende for opplæring av maskinlæringsmodeller. Det fungerer som drivstoff for læring og generalisering.</a:t>
            </a:r>
          </a:p>
          <a:p>
            <a:pPr marL="742950" lvl="1" indent="-285750" algn="l">
              <a:buFont typeface="Arial" panose="020B0604020202020204" pitchFamily="34" charset="0"/>
              <a:buChar char="•"/>
            </a:pPr>
            <a:r>
              <a:rPr lang="nb-NO" b="0" i="0" dirty="0">
                <a:solidFill>
                  <a:srgbClr val="D1D5DB"/>
                </a:solidFill>
                <a:effectLst/>
                <a:latin typeface="Söhne"/>
              </a:rPr>
              <a:t>Opplæring: Maskinlæringsmodeller trenes ved å eksponere dem for store mengder data, der de justerer sine interne parametere for å optimalisere ytelsen.</a:t>
            </a:r>
          </a:p>
          <a:p>
            <a:pPr algn="l">
              <a:buFont typeface="Arial" panose="020B0604020202020204" pitchFamily="34" charset="0"/>
              <a:buChar char="•"/>
            </a:pPr>
            <a:r>
              <a:rPr lang="nb-NO" b="0" i="0" dirty="0">
                <a:solidFill>
                  <a:srgbClr val="D1D5DB"/>
                </a:solidFill>
                <a:effectLst/>
                <a:latin typeface="Söhne"/>
              </a:rPr>
              <a:t>Typer maskinlæring:</a:t>
            </a:r>
          </a:p>
          <a:p>
            <a:pPr marL="742950" lvl="1" indent="-285750" algn="l">
              <a:buFont typeface="Arial" panose="020B0604020202020204" pitchFamily="34" charset="0"/>
              <a:buChar char="•"/>
            </a:pPr>
            <a:r>
              <a:rPr lang="nb-NO" b="0" i="0" dirty="0">
                <a:solidFill>
                  <a:srgbClr val="D1D5DB"/>
                </a:solidFill>
                <a:effectLst/>
                <a:latin typeface="Söhne"/>
              </a:rPr>
              <a:t>Overvåket læring: Modeller trenes på merket data og gjør prediksjoner eller klassifiseringer basert på inndata-utdata-par.</a:t>
            </a:r>
          </a:p>
          <a:p>
            <a:pPr marL="742950" lvl="1" indent="-285750" algn="l">
              <a:buFont typeface="Arial" panose="020B0604020202020204" pitchFamily="34" charset="0"/>
              <a:buChar char="•"/>
            </a:pPr>
            <a:r>
              <a:rPr lang="nb-NO" b="0" i="0" dirty="0" err="1">
                <a:solidFill>
                  <a:srgbClr val="D1D5DB"/>
                </a:solidFill>
                <a:effectLst/>
                <a:latin typeface="Söhne"/>
              </a:rPr>
              <a:t>Usupervisert</a:t>
            </a:r>
            <a:r>
              <a:rPr lang="nb-NO" b="0" i="0" dirty="0">
                <a:solidFill>
                  <a:srgbClr val="D1D5DB"/>
                </a:solidFill>
                <a:effectLst/>
                <a:latin typeface="Söhne"/>
              </a:rPr>
              <a:t> læring: Modeller identifiserer mønstre og strukturer i umerket data uten spesifikk veiledning.</a:t>
            </a:r>
          </a:p>
          <a:p>
            <a:pPr marL="742950" lvl="1" indent="-285750" algn="l">
              <a:buFont typeface="Arial" panose="020B0604020202020204" pitchFamily="34" charset="0"/>
              <a:buChar char="•"/>
            </a:pPr>
            <a:r>
              <a:rPr lang="nb-NO" b="0" i="0" dirty="0">
                <a:solidFill>
                  <a:srgbClr val="D1D5DB"/>
                </a:solidFill>
                <a:effectLst/>
                <a:latin typeface="Söhne"/>
              </a:rPr>
              <a:t>Forsterkningslæring: Agenter lærer gjennom interaksjoner med en omgivelse, og mottar belønninger eller straffer basert på handlingene sine.</a:t>
            </a:r>
          </a:p>
          <a:p>
            <a:pPr algn="l">
              <a:buFont typeface="Arial" panose="020B0604020202020204" pitchFamily="34" charset="0"/>
              <a:buChar char="•"/>
            </a:pPr>
            <a:r>
              <a:rPr lang="nb-NO" b="0" i="0" dirty="0">
                <a:solidFill>
                  <a:srgbClr val="D1D5DB"/>
                </a:solidFill>
                <a:effectLst/>
                <a:latin typeface="Söhne"/>
              </a:rPr>
              <a:t>Applikasjoner:</a:t>
            </a:r>
          </a:p>
          <a:p>
            <a:pPr marL="742950" lvl="1" indent="-285750" algn="l">
              <a:buFont typeface="Arial" panose="020B0604020202020204" pitchFamily="34" charset="0"/>
              <a:buChar char="•"/>
            </a:pPr>
            <a:r>
              <a:rPr lang="nb-NO" b="0" i="0" dirty="0">
                <a:solidFill>
                  <a:srgbClr val="D1D5DB"/>
                </a:solidFill>
                <a:effectLst/>
                <a:latin typeface="Söhne"/>
              </a:rPr>
              <a:t>Prediktiv analyse: Maskinlæringsmodeller er dyktige til å gjøre nøyaktige prediksjoner, for eksempel aksjemarkedsprognoser og etterspørselsprediksjon.</a:t>
            </a:r>
          </a:p>
          <a:p>
            <a:pPr marL="742950" lvl="1" indent="-285750" algn="l">
              <a:buFont typeface="Arial" panose="020B0604020202020204" pitchFamily="34" charset="0"/>
              <a:buChar char="•"/>
            </a:pPr>
            <a:r>
              <a:rPr lang="nb-NO" b="0" i="0" dirty="0">
                <a:solidFill>
                  <a:srgbClr val="D1D5DB"/>
                </a:solidFill>
                <a:effectLst/>
                <a:latin typeface="Söhne"/>
              </a:rPr>
              <a:t>Bilde- og talegjenkjenning: Maskinlæring driver ansiktsgjenkjenning, </a:t>
            </a:r>
            <a:r>
              <a:rPr lang="nb-NO" b="0" i="0" dirty="0" err="1">
                <a:solidFill>
                  <a:srgbClr val="D1D5DB"/>
                </a:solidFill>
                <a:effectLst/>
                <a:latin typeface="Söhne"/>
              </a:rPr>
              <a:t>objektdeteksjon</a:t>
            </a:r>
            <a:r>
              <a:rPr lang="nb-NO" b="0" i="0" dirty="0">
                <a:solidFill>
                  <a:srgbClr val="D1D5DB"/>
                </a:solidFill>
                <a:effectLst/>
                <a:latin typeface="Söhne"/>
              </a:rPr>
              <a:t> og tale-til-tekst-omforming.</a:t>
            </a:r>
          </a:p>
          <a:p>
            <a:pPr marL="742950" lvl="1" indent="-285750" algn="l">
              <a:buFont typeface="Arial" panose="020B0604020202020204" pitchFamily="34" charset="0"/>
              <a:buChar char="•"/>
            </a:pPr>
            <a:r>
              <a:rPr lang="nb-NO" b="0" i="0" dirty="0">
                <a:solidFill>
                  <a:srgbClr val="D1D5DB"/>
                </a:solidFill>
                <a:effectLst/>
                <a:latin typeface="Söhne"/>
              </a:rPr>
              <a:t>Anbefalingssystemer: Personlige anbefalinger i e-handel og strømmetjenester baserer seg på maskinlæringsalgoritmer.</a:t>
            </a:r>
          </a:p>
          <a:p>
            <a:pPr marL="742950" lvl="1" indent="-285750" algn="l">
              <a:buFont typeface="Arial" panose="020B0604020202020204" pitchFamily="34" charset="0"/>
              <a:buChar char="•"/>
            </a:pPr>
            <a:r>
              <a:rPr lang="nb-NO" b="0" i="0" dirty="0">
                <a:solidFill>
                  <a:srgbClr val="D1D5DB"/>
                </a:solidFill>
                <a:effectLst/>
                <a:latin typeface="Söhne"/>
              </a:rPr>
              <a:t>Naturlig språkbehandling: Maskinlæring muliggjør språkoversettelse, </a:t>
            </a:r>
            <a:r>
              <a:rPr lang="nb-NO" b="0" i="0" dirty="0" err="1">
                <a:solidFill>
                  <a:srgbClr val="D1D5DB"/>
                </a:solidFill>
                <a:effectLst/>
                <a:latin typeface="Söhne"/>
              </a:rPr>
              <a:t>sentimentanalyse</a:t>
            </a:r>
            <a:r>
              <a:rPr lang="nb-NO" b="0" i="0" dirty="0">
                <a:solidFill>
                  <a:srgbClr val="D1D5DB"/>
                </a:solidFill>
                <a:effectLst/>
                <a:latin typeface="Söhne"/>
              </a:rPr>
              <a:t> og chatbots.</a:t>
            </a:r>
          </a:p>
          <a:p>
            <a:pPr algn="l">
              <a:buFont typeface="Arial" panose="020B0604020202020204" pitchFamily="34" charset="0"/>
              <a:buChar char="•"/>
            </a:pPr>
            <a:r>
              <a:rPr lang="nb-NO" b="0" i="0" dirty="0">
                <a:solidFill>
                  <a:srgbClr val="D1D5DB"/>
                </a:solidFill>
                <a:effectLst/>
                <a:latin typeface="Söhne"/>
              </a:rPr>
              <a:t>Fordeler:</a:t>
            </a:r>
          </a:p>
          <a:p>
            <a:pPr marL="742950" lvl="1" indent="-285750" algn="l">
              <a:buFont typeface="Arial" panose="020B0604020202020204" pitchFamily="34" charset="0"/>
              <a:buChar char="•"/>
            </a:pPr>
            <a:r>
              <a:rPr lang="nb-NO" b="0" i="0" dirty="0">
                <a:solidFill>
                  <a:srgbClr val="D1D5DB"/>
                </a:solidFill>
                <a:effectLst/>
                <a:latin typeface="Söhne"/>
              </a:rPr>
              <a:t>Automatisering og effektivitet: Maskinlæring automatiserer oppgaver og muliggjør raskere og mer effektiv beslutningstaking.</a:t>
            </a:r>
          </a:p>
          <a:p>
            <a:pPr marL="742950" lvl="1" indent="-285750" algn="l">
              <a:buFont typeface="Arial" panose="020B0604020202020204" pitchFamily="34" charset="0"/>
              <a:buChar char="•"/>
            </a:pPr>
            <a:r>
              <a:rPr lang="nb-NO" b="0" i="0" dirty="0" err="1">
                <a:solidFill>
                  <a:srgbClr val="D1D5DB"/>
                </a:solidFill>
                <a:effectLst/>
                <a:latin typeface="Söhne"/>
              </a:rPr>
              <a:t>Skalerbarhet</a:t>
            </a:r>
            <a:r>
              <a:rPr lang="nb-NO" b="0" i="0" dirty="0">
                <a:solidFill>
                  <a:srgbClr val="D1D5DB"/>
                </a:solidFill>
                <a:effectLst/>
                <a:latin typeface="Söhne"/>
              </a:rPr>
              <a:t>: Maskinlæringsmodeller kan håndtere store datasett og tilpasse seg ny data.</a:t>
            </a:r>
          </a:p>
          <a:p>
            <a:pPr marL="742950" lvl="1" indent="-285750" algn="l">
              <a:buFont typeface="Arial" panose="020B0604020202020204" pitchFamily="34" charset="0"/>
              <a:buChar char="•"/>
            </a:pPr>
            <a:r>
              <a:rPr lang="nb-NO" b="0" i="0" dirty="0">
                <a:solidFill>
                  <a:srgbClr val="D1D5DB"/>
                </a:solidFill>
                <a:effectLst/>
                <a:latin typeface="Söhne"/>
              </a:rPr>
              <a:t>Kontinuerlig læring: Maskinlæringssystemer kan fortsette å lære og forbedre seg når ny data blir tilgjengelig.</a:t>
            </a:r>
          </a:p>
          <a:p>
            <a:pPr algn="l">
              <a:buFont typeface="Arial" panose="020B0604020202020204" pitchFamily="34" charset="0"/>
              <a:buChar char="•"/>
            </a:pPr>
            <a:r>
              <a:rPr lang="nb-NO" b="0" i="0" dirty="0">
                <a:solidFill>
                  <a:srgbClr val="D1D5DB"/>
                </a:solidFill>
                <a:effectLst/>
                <a:latin typeface="Söhne"/>
              </a:rPr>
              <a:t>Utfordringer:</a:t>
            </a:r>
          </a:p>
          <a:p>
            <a:pPr marL="742950" lvl="1" indent="-285750" algn="l">
              <a:buFont typeface="Arial" panose="020B0604020202020204" pitchFamily="34" charset="0"/>
              <a:buChar char="•"/>
            </a:pPr>
            <a:r>
              <a:rPr lang="nb-NO" b="0" i="0" dirty="0">
                <a:solidFill>
                  <a:srgbClr val="D1D5DB"/>
                </a:solidFill>
                <a:effectLst/>
                <a:latin typeface="Söhne"/>
              </a:rPr>
              <a:t>Datakvalitet og -mengde: Å skaffe merket og variert data kan være tidkrevende og ressurskrevende.</a:t>
            </a:r>
          </a:p>
          <a:p>
            <a:pPr marL="742950" lvl="1" indent="-285750" algn="l">
              <a:buFont typeface="Arial" panose="020B0604020202020204" pitchFamily="34" charset="0"/>
              <a:buChar char="•"/>
            </a:pPr>
            <a:r>
              <a:rPr lang="nb-NO" b="0" i="0" dirty="0">
                <a:solidFill>
                  <a:srgbClr val="D1D5DB"/>
                </a:solidFill>
                <a:effectLst/>
                <a:latin typeface="Söhne"/>
              </a:rPr>
              <a:t>Tolkningsbarhet av modeller: Komplekse maskinlæringsmodeller kan mangle gjennomsiktighet, noe som gjør det utfordrende</a:t>
            </a:r>
          </a:p>
          <a:p>
            <a:endParaRPr lang="nb-NO" dirty="0"/>
          </a:p>
        </p:txBody>
      </p:sp>
      <p:sp>
        <p:nvSpPr>
          <p:cNvPr id="4" name="Plassholder for lysbildenummer 3"/>
          <p:cNvSpPr>
            <a:spLocks noGrp="1"/>
          </p:cNvSpPr>
          <p:nvPr>
            <p:ph type="sldNum" sz="quarter" idx="5"/>
          </p:nvPr>
        </p:nvSpPr>
        <p:spPr/>
        <p:txBody>
          <a:bodyPr/>
          <a:lstStyle/>
          <a:p>
            <a:fld id="{A23997C7-F0F5-4E20-916C-926BEF2C4FB8}" type="slidenum">
              <a:rPr lang="nb-NO" smtClean="0"/>
              <a:t>19</a:t>
            </a:fld>
            <a:endParaRPr lang="nb-NO"/>
          </a:p>
        </p:txBody>
      </p:sp>
    </p:spTree>
    <p:extLst>
      <p:ext uri="{BB962C8B-B14F-4D97-AF65-F5344CB8AC3E}">
        <p14:creationId xmlns:p14="http://schemas.microsoft.com/office/powerpoint/2010/main" val="3824098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buFont typeface="Arial" panose="020B0604020202020204" pitchFamily="34" charset="0"/>
              <a:buChar char="•"/>
            </a:pPr>
            <a:r>
              <a:rPr lang="nb-NO" b="0" i="0" dirty="0">
                <a:solidFill>
                  <a:srgbClr val="D1D5DB"/>
                </a:solidFill>
                <a:effectLst/>
                <a:latin typeface="Söhne"/>
              </a:rPr>
              <a:t>Deep </a:t>
            </a:r>
            <a:r>
              <a:rPr lang="nb-NO" b="0" i="0" dirty="0" err="1">
                <a:solidFill>
                  <a:srgbClr val="D1D5DB"/>
                </a:solidFill>
                <a:effectLst/>
                <a:latin typeface="Söhne"/>
              </a:rPr>
              <a:t>learning</a:t>
            </a:r>
            <a:r>
              <a:rPr lang="nb-NO" b="0" i="0" dirty="0">
                <a:solidFill>
                  <a:srgbClr val="D1D5DB"/>
                </a:solidFill>
                <a:effectLst/>
                <a:latin typeface="Söhne"/>
              </a:rPr>
              <a:t> er et underfelt innen kunstig intelligens (AI) som har revolusjonert ulike områder.</a:t>
            </a:r>
          </a:p>
          <a:p>
            <a:pPr algn="l">
              <a:buFont typeface="Arial" panose="020B0604020202020204" pitchFamily="34" charset="0"/>
              <a:buChar char="•"/>
            </a:pPr>
            <a:r>
              <a:rPr lang="nb-NO" b="0" i="0" dirty="0">
                <a:solidFill>
                  <a:srgbClr val="D1D5DB"/>
                </a:solidFill>
                <a:effectLst/>
                <a:latin typeface="Söhne"/>
              </a:rPr>
              <a:t>Det innebærer å trene kunstige nevrale nettverk med flere lag for å lære representasjoner av data og ta nøyaktige prediksjoner eller beslutninger.</a:t>
            </a:r>
          </a:p>
          <a:p>
            <a:pPr algn="l">
              <a:buFont typeface="Arial" panose="020B0604020202020204" pitchFamily="34" charset="0"/>
              <a:buChar char="•"/>
            </a:pPr>
            <a:r>
              <a:rPr lang="nb-NO" b="0" i="0" dirty="0">
                <a:solidFill>
                  <a:srgbClr val="D1D5DB"/>
                </a:solidFill>
                <a:effectLst/>
                <a:latin typeface="Söhne"/>
              </a:rPr>
              <a:t>Viktige kjennetegn:</a:t>
            </a:r>
          </a:p>
          <a:p>
            <a:pPr marL="742950" lvl="1" indent="-285750" algn="l">
              <a:buFont typeface="Arial" panose="020B0604020202020204" pitchFamily="34" charset="0"/>
              <a:buChar char="•"/>
            </a:pPr>
            <a:r>
              <a:rPr lang="nb-NO" b="0" i="0" dirty="0">
                <a:solidFill>
                  <a:srgbClr val="D1D5DB"/>
                </a:solidFill>
                <a:effectLst/>
                <a:latin typeface="Söhne"/>
              </a:rPr>
              <a:t>Flere skjulte lag: Deep </a:t>
            </a:r>
            <a:r>
              <a:rPr lang="nb-NO" b="0" i="0" dirty="0" err="1">
                <a:solidFill>
                  <a:srgbClr val="D1D5DB"/>
                </a:solidFill>
                <a:effectLst/>
                <a:latin typeface="Söhne"/>
              </a:rPr>
              <a:t>learning</a:t>
            </a:r>
            <a:r>
              <a:rPr lang="nb-NO" b="0" i="0" dirty="0">
                <a:solidFill>
                  <a:srgbClr val="D1D5DB"/>
                </a:solidFill>
                <a:effectLst/>
                <a:latin typeface="Söhne"/>
              </a:rPr>
              <a:t>-nettverk har flere lag som gjør det mulig å lære hierarkiske representasjoner av data.</a:t>
            </a:r>
          </a:p>
          <a:p>
            <a:pPr marL="742950" lvl="1" indent="-285750" algn="l">
              <a:buFont typeface="Arial" panose="020B0604020202020204" pitchFamily="34" charset="0"/>
              <a:buChar char="•"/>
            </a:pPr>
            <a:r>
              <a:rPr lang="nb-NO" b="0" i="0" dirty="0">
                <a:solidFill>
                  <a:srgbClr val="D1D5DB"/>
                </a:solidFill>
                <a:effectLst/>
                <a:latin typeface="Söhne"/>
              </a:rPr>
              <a:t>Funksjonsutvinning: Deep </a:t>
            </a:r>
            <a:r>
              <a:rPr lang="nb-NO" b="0" i="0" dirty="0" err="1">
                <a:solidFill>
                  <a:srgbClr val="D1D5DB"/>
                </a:solidFill>
                <a:effectLst/>
                <a:latin typeface="Söhne"/>
              </a:rPr>
              <a:t>learning</a:t>
            </a:r>
            <a:r>
              <a:rPr lang="nb-NO" b="0" i="0" dirty="0">
                <a:solidFill>
                  <a:srgbClr val="D1D5DB"/>
                </a:solidFill>
                <a:effectLst/>
                <a:latin typeface="Söhne"/>
              </a:rPr>
              <a:t>-algoritmer lærer automatisk relevante egenskaper fra rådata, og eliminerer behovet for manuell egenskapsutvikling.</a:t>
            </a:r>
          </a:p>
          <a:p>
            <a:pPr marL="742950" lvl="1" indent="-285750" algn="l">
              <a:buFont typeface="Arial" panose="020B0604020202020204" pitchFamily="34" charset="0"/>
              <a:buChar char="•"/>
            </a:pPr>
            <a:r>
              <a:rPr lang="nb-NO" b="0" i="0" dirty="0">
                <a:solidFill>
                  <a:srgbClr val="D1D5DB"/>
                </a:solidFill>
                <a:effectLst/>
                <a:latin typeface="Söhne"/>
              </a:rPr>
              <a:t>Treningsprosess: Nettverkene trenes på store etiketterte datasett ved hjelp av </a:t>
            </a:r>
            <a:r>
              <a:rPr lang="nb-NO" b="0" i="0" dirty="0" err="1">
                <a:solidFill>
                  <a:srgbClr val="D1D5DB"/>
                </a:solidFill>
                <a:effectLst/>
                <a:latin typeface="Söhne"/>
              </a:rPr>
              <a:t>tilbakepropagering</a:t>
            </a:r>
            <a:r>
              <a:rPr lang="nb-NO" b="0" i="0" dirty="0">
                <a:solidFill>
                  <a:srgbClr val="D1D5DB"/>
                </a:solidFill>
                <a:effectLst/>
                <a:latin typeface="Söhne"/>
              </a:rPr>
              <a:t>, der nettverket justerer </a:t>
            </a:r>
            <a:r>
              <a:rPr lang="nb-NO" b="0" i="0" dirty="0" err="1">
                <a:solidFill>
                  <a:srgbClr val="D1D5DB"/>
                </a:solidFill>
                <a:effectLst/>
                <a:latin typeface="Söhne"/>
              </a:rPr>
              <a:t>parametrene</a:t>
            </a:r>
            <a:r>
              <a:rPr lang="nb-NO" b="0" i="0" dirty="0">
                <a:solidFill>
                  <a:srgbClr val="D1D5DB"/>
                </a:solidFill>
                <a:effectLst/>
                <a:latin typeface="Söhne"/>
              </a:rPr>
              <a:t> sine iterativt.</a:t>
            </a:r>
          </a:p>
          <a:p>
            <a:pPr algn="l">
              <a:buFont typeface="Arial" panose="020B0604020202020204" pitchFamily="34" charset="0"/>
              <a:buChar char="•"/>
            </a:pPr>
            <a:r>
              <a:rPr lang="nb-NO" b="0" i="0" dirty="0">
                <a:solidFill>
                  <a:srgbClr val="D1D5DB"/>
                </a:solidFill>
                <a:effectLst/>
                <a:latin typeface="Söhne"/>
              </a:rPr>
              <a:t>Applikasjoner:</a:t>
            </a:r>
          </a:p>
          <a:p>
            <a:pPr marL="742950" lvl="1" indent="-285750" algn="l">
              <a:buFont typeface="Arial" panose="020B0604020202020204" pitchFamily="34" charset="0"/>
              <a:buChar char="•"/>
            </a:pPr>
            <a:r>
              <a:rPr lang="nb-NO" b="0" i="0" dirty="0">
                <a:solidFill>
                  <a:srgbClr val="D1D5DB"/>
                </a:solidFill>
                <a:effectLst/>
                <a:latin typeface="Söhne"/>
              </a:rPr>
              <a:t>Datavisjon: Deep </a:t>
            </a:r>
            <a:r>
              <a:rPr lang="nb-NO" b="0" i="0" dirty="0" err="1">
                <a:solidFill>
                  <a:srgbClr val="D1D5DB"/>
                </a:solidFill>
                <a:effectLst/>
                <a:latin typeface="Söhne"/>
              </a:rPr>
              <a:t>learning</a:t>
            </a:r>
            <a:r>
              <a:rPr lang="nb-NO" b="0" i="0" dirty="0">
                <a:solidFill>
                  <a:srgbClr val="D1D5DB"/>
                </a:solidFill>
                <a:effectLst/>
                <a:latin typeface="Söhne"/>
              </a:rPr>
              <a:t> har muliggjort betydelige fremskritt innen oppgaver som bildegjenkjenning, </a:t>
            </a:r>
            <a:r>
              <a:rPr lang="nb-NO" b="0" i="0" dirty="0" err="1">
                <a:solidFill>
                  <a:srgbClr val="D1D5DB"/>
                </a:solidFill>
                <a:effectLst/>
                <a:latin typeface="Söhne"/>
              </a:rPr>
              <a:t>objektdeteksjon</a:t>
            </a:r>
            <a:r>
              <a:rPr lang="nb-NO" b="0" i="0" dirty="0">
                <a:solidFill>
                  <a:srgbClr val="D1D5DB"/>
                </a:solidFill>
                <a:effectLst/>
                <a:latin typeface="Söhne"/>
              </a:rPr>
              <a:t> og ansiktsgjenkjenning.</a:t>
            </a:r>
          </a:p>
          <a:p>
            <a:pPr marL="742950" lvl="1" indent="-285750" algn="l">
              <a:buFont typeface="Arial" panose="020B0604020202020204" pitchFamily="34" charset="0"/>
              <a:buChar char="•"/>
            </a:pPr>
            <a:r>
              <a:rPr lang="nb-NO" b="0" i="0" dirty="0">
                <a:solidFill>
                  <a:srgbClr val="D1D5DB"/>
                </a:solidFill>
                <a:effectLst/>
                <a:latin typeface="Söhne"/>
              </a:rPr>
              <a:t>Naturlig språkbehandling: Deep </a:t>
            </a:r>
            <a:r>
              <a:rPr lang="nb-NO" b="0" i="0" dirty="0" err="1">
                <a:solidFill>
                  <a:srgbClr val="D1D5DB"/>
                </a:solidFill>
                <a:effectLst/>
                <a:latin typeface="Söhne"/>
              </a:rPr>
              <a:t>learning</a:t>
            </a:r>
            <a:r>
              <a:rPr lang="nb-NO" b="0" i="0" dirty="0">
                <a:solidFill>
                  <a:srgbClr val="D1D5DB"/>
                </a:solidFill>
                <a:effectLst/>
                <a:latin typeface="Söhne"/>
              </a:rPr>
              <a:t> driver språkoversettelse, </a:t>
            </a:r>
            <a:r>
              <a:rPr lang="nb-NO" b="0" i="0" dirty="0" err="1">
                <a:solidFill>
                  <a:srgbClr val="D1D5DB"/>
                </a:solidFill>
                <a:effectLst/>
                <a:latin typeface="Söhne"/>
              </a:rPr>
              <a:t>sentimentanalyse</a:t>
            </a:r>
            <a:r>
              <a:rPr lang="nb-NO" b="0" i="0" dirty="0">
                <a:solidFill>
                  <a:srgbClr val="D1D5DB"/>
                </a:solidFill>
                <a:effectLst/>
                <a:latin typeface="Söhne"/>
              </a:rPr>
              <a:t> og chatbots.</a:t>
            </a:r>
          </a:p>
          <a:p>
            <a:pPr marL="742950" lvl="1" indent="-285750" algn="l">
              <a:buFont typeface="Arial" panose="020B0604020202020204" pitchFamily="34" charset="0"/>
              <a:buChar char="•"/>
            </a:pPr>
            <a:r>
              <a:rPr lang="nb-NO" b="0" i="0" dirty="0">
                <a:solidFill>
                  <a:srgbClr val="D1D5DB"/>
                </a:solidFill>
                <a:effectLst/>
                <a:latin typeface="Söhne"/>
              </a:rPr>
              <a:t>Talegjenkjenning: Det muliggjør nøyaktig konvertering av tale til tekst og taleassistenter.</a:t>
            </a:r>
          </a:p>
          <a:p>
            <a:pPr algn="l">
              <a:buFont typeface="Arial" panose="020B0604020202020204" pitchFamily="34" charset="0"/>
              <a:buChar char="•"/>
            </a:pPr>
            <a:r>
              <a:rPr lang="nb-NO" b="0" i="0" dirty="0">
                <a:solidFill>
                  <a:srgbClr val="D1D5DB"/>
                </a:solidFill>
                <a:effectLst/>
                <a:latin typeface="Söhne"/>
              </a:rPr>
              <a:t>Fordeler:</a:t>
            </a:r>
          </a:p>
          <a:p>
            <a:pPr marL="742950" lvl="1" indent="-285750" algn="l">
              <a:buFont typeface="Arial" panose="020B0604020202020204" pitchFamily="34" charset="0"/>
              <a:buChar char="•"/>
            </a:pPr>
            <a:r>
              <a:rPr lang="nb-NO" b="0" i="0" dirty="0">
                <a:solidFill>
                  <a:srgbClr val="D1D5DB"/>
                </a:solidFill>
                <a:effectLst/>
                <a:latin typeface="Söhne"/>
              </a:rPr>
              <a:t>Evnen til å håndtere komplekse, høydimensjonale data.</a:t>
            </a:r>
          </a:p>
          <a:p>
            <a:pPr marL="742950" lvl="1" indent="-285750" algn="l">
              <a:buFont typeface="Arial" panose="020B0604020202020204" pitchFamily="34" charset="0"/>
              <a:buChar char="•"/>
            </a:pPr>
            <a:r>
              <a:rPr lang="nb-NO" b="0" i="0" dirty="0">
                <a:solidFill>
                  <a:srgbClr val="D1D5DB"/>
                </a:solidFill>
                <a:effectLst/>
                <a:latin typeface="Söhne"/>
              </a:rPr>
              <a:t>Overlegen ytelse i store datasett.</a:t>
            </a:r>
          </a:p>
          <a:p>
            <a:pPr marL="742950" lvl="1" indent="-285750" algn="l">
              <a:buFont typeface="Arial" panose="020B0604020202020204" pitchFamily="34" charset="0"/>
              <a:buChar char="•"/>
            </a:pPr>
            <a:r>
              <a:rPr lang="nb-NO" b="0" i="0" dirty="0">
                <a:solidFill>
                  <a:srgbClr val="D1D5DB"/>
                </a:solidFill>
                <a:effectLst/>
                <a:latin typeface="Söhne"/>
              </a:rPr>
              <a:t>Tilpasningsevne til ulike domener og oppgaver gjennom overføringslæring.</a:t>
            </a:r>
          </a:p>
          <a:p>
            <a:pPr algn="l">
              <a:buFont typeface="Arial" panose="020B0604020202020204" pitchFamily="34" charset="0"/>
              <a:buChar char="•"/>
            </a:pPr>
            <a:r>
              <a:rPr lang="nb-NO" b="0" i="0" dirty="0">
                <a:solidFill>
                  <a:srgbClr val="D1D5DB"/>
                </a:solidFill>
                <a:effectLst/>
                <a:latin typeface="Söhne"/>
              </a:rPr>
              <a:t>Utfordringer:</a:t>
            </a:r>
          </a:p>
          <a:p>
            <a:pPr marL="742950" lvl="1" indent="-285750" algn="l">
              <a:buFont typeface="Arial" panose="020B0604020202020204" pitchFamily="34" charset="0"/>
              <a:buChar char="•"/>
            </a:pPr>
            <a:r>
              <a:rPr lang="nb-NO" b="0" i="0" dirty="0">
                <a:solidFill>
                  <a:srgbClr val="D1D5DB"/>
                </a:solidFill>
                <a:effectLst/>
                <a:latin typeface="Söhne"/>
              </a:rPr>
              <a:t>Krever betydelige databehandlingsressurser og store mengder etiketterte data.</a:t>
            </a:r>
          </a:p>
          <a:p>
            <a:pPr marL="742950" lvl="1" indent="-285750" algn="l">
              <a:buFont typeface="Arial" panose="020B0604020202020204" pitchFamily="34" charset="0"/>
              <a:buChar char="•"/>
            </a:pPr>
            <a:r>
              <a:rPr lang="nb-NO" b="0" i="0" dirty="0">
                <a:solidFill>
                  <a:srgbClr val="D1D5DB"/>
                </a:solidFill>
                <a:effectLst/>
                <a:latin typeface="Söhne"/>
              </a:rPr>
              <a:t>Tolkningsbarhet og </a:t>
            </a:r>
            <a:r>
              <a:rPr lang="nb-NO" b="0" i="0" dirty="0" err="1">
                <a:solidFill>
                  <a:srgbClr val="D1D5DB"/>
                </a:solidFill>
                <a:effectLst/>
                <a:latin typeface="Söhne"/>
              </a:rPr>
              <a:t>forklarlighet</a:t>
            </a:r>
            <a:r>
              <a:rPr lang="nb-NO" b="0" i="0" dirty="0">
                <a:solidFill>
                  <a:srgbClr val="D1D5DB"/>
                </a:solidFill>
                <a:effectLst/>
                <a:latin typeface="Söhne"/>
              </a:rPr>
              <a:t> kan være utfordrende i dype nevrale nettverk.</a:t>
            </a:r>
          </a:p>
          <a:p>
            <a:pPr algn="l">
              <a:buFont typeface="Arial" panose="020B0604020202020204" pitchFamily="34" charset="0"/>
              <a:buChar char="•"/>
            </a:pPr>
            <a:r>
              <a:rPr lang="nb-NO" b="0" i="0" dirty="0">
                <a:solidFill>
                  <a:srgbClr val="D1D5DB"/>
                </a:solidFill>
                <a:effectLst/>
                <a:latin typeface="Söhne"/>
              </a:rPr>
              <a:t>Fremtidige retninger:</a:t>
            </a:r>
          </a:p>
          <a:p>
            <a:pPr marL="742950" lvl="1" indent="-285750" algn="l">
              <a:buFont typeface="Arial" panose="020B0604020202020204" pitchFamily="34" charset="0"/>
              <a:buChar char="•"/>
            </a:pPr>
            <a:r>
              <a:rPr lang="nb-NO" b="0" i="0" dirty="0">
                <a:solidFill>
                  <a:srgbClr val="D1D5DB"/>
                </a:solidFill>
                <a:effectLst/>
                <a:latin typeface="Söhne"/>
              </a:rPr>
              <a:t>Kontinuerlig utvikling av dype læringssystemer og algoritmer.</a:t>
            </a:r>
          </a:p>
          <a:p>
            <a:pPr marL="742950" lvl="1" indent="-285750" algn="l">
              <a:buFont typeface="Arial" panose="020B0604020202020204" pitchFamily="34" charset="0"/>
              <a:buChar char="•"/>
            </a:pPr>
            <a:r>
              <a:rPr lang="nb-NO" b="0" i="0" dirty="0">
                <a:solidFill>
                  <a:srgbClr val="D1D5DB"/>
                </a:solidFill>
                <a:effectLst/>
                <a:latin typeface="Söhne"/>
              </a:rPr>
              <a:t>Utforskning av nye applikasjoner innenfor områder som helsevesen, finans og autonome systemer.</a:t>
            </a:r>
          </a:p>
          <a:p>
            <a:pPr algn="l">
              <a:buFont typeface="Arial" panose="020B0604020202020204" pitchFamily="34" charset="0"/>
              <a:buChar char="•"/>
            </a:pPr>
            <a:r>
              <a:rPr lang="nb-NO" b="0" i="0" dirty="0">
                <a:solidFill>
                  <a:srgbClr val="D1D5DB"/>
                </a:solidFill>
                <a:effectLst/>
                <a:latin typeface="Söhne"/>
              </a:rPr>
              <a:t>Deep </a:t>
            </a:r>
            <a:r>
              <a:rPr lang="nb-NO" b="0" i="0" dirty="0" err="1">
                <a:solidFill>
                  <a:srgbClr val="D1D5DB"/>
                </a:solidFill>
                <a:effectLst/>
                <a:latin typeface="Söhne"/>
              </a:rPr>
              <a:t>learning</a:t>
            </a:r>
            <a:r>
              <a:rPr lang="nb-NO" b="0" i="0" dirty="0">
                <a:solidFill>
                  <a:srgbClr val="D1D5DB"/>
                </a:solidFill>
                <a:effectLst/>
                <a:latin typeface="Söhne"/>
              </a:rPr>
              <a:t> har transformert AI og har enormt potensial for å løse komplekse problemer, åpne nye muligheter og forme fremtiden for teknologi.</a:t>
            </a:r>
          </a:p>
          <a:p>
            <a:endParaRPr lang="nb-NO" dirty="0"/>
          </a:p>
        </p:txBody>
      </p:sp>
      <p:sp>
        <p:nvSpPr>
          <p:cNvPr id="4" name="Plassholder for lysbildenummer 3"/>
          <p:cNvSpPr>
            <a:spLocks noGrp="1"/>
          </p:cNvSpPr>
          <p:nvPr>
            <p:ph type="sldNum" sz="quarter" idx="5"/>
          </p:nvPr>
        </p:nvSpPr>
        <p:spPr/>
        <p:txBody>
          <a:bodyPr/>
          <a:lstStyle/>
          <a:p>
            <a:fld id="{A23997C7-F0F5-4E20-916C-926BEF2C4FB8}" type="slidenum">
              <a:rPr lang="nb-NO" smtClean="0"/>
              <a:t>21</a:t>
            </a:fld>
            <a:endParaRPr lang="nb-NO"/>
          </a:p>
        </p:txBody>
      </p:sp>
    </p:spTree>
    <p:extLst>
      <p:ext uri="{BB962C8B-B14F-4D97-AF65-F5344CB8AC3E}">
        <p14:creationId xmlns:p14="http://schemas.microsoft.com/office/powerpoint/2010/main" val="2810190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23997C7-F0F5-4E20-916C-926BEF2C4FB8}" type="slidenum">
              <a:rPr lang="nb-NO" smtClean="0"/>
              <a:t>22</a:t>
            </a:fld>
            <a:endParaRPr lang="nb-NO"/>
          </a:p>
        </p:txBody>
      </p:sp>
    </p:spTree>
    <p:extLst>
      <p:ext uri="{BB962C8B-B14F-4D97-AF65-F5344CB8AC3E}">
        <p14:creationId xmlns:p14="http://schemas.microsoft.com/office/powerpoint/2010/main" val="2290051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23997C7-F0F5-4E20-916C-926BEF2C4FB8}" type="slidenum">
              <a:rPr lang="nb-NO" smtClean="0"/>
              <a:t>23</a:t>
            </a:fld>
            <a:endParaRPr lang="nb-NO"/>
          </a:p>
        </p:txBody>
      </p:sp>
    </p:spTree>
    <p:extLst>
      <p:ext uri="{BB962C8B-B14F-4D97-AF65-F5344CB8AC3E}">
        <p14:creationId xmlns:p14="http://schemas.microsoft.com/office/powerpoint/2010/main" val="592920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23997C7-F0F5-4E20-916C-926BEF2C4FB8}" type="slidenum">
              <a:rPr lang="nb-NO" smtClean="0"/>
              <a:t>26</a:t>
            </a:fld>
            <a:endParaRPr lang="nb-NO"/>
          </a:p>
        </p:txBody>
      </p:sp>
    </p:spTree>
    <p:extLst>
      <p:ext uri="{BB962C8B-B14F-4D97-AF65-F5344CB8AC3E}">
        <p14:creationId xmlns:p14="http://schemas.microsoft.com/office/powerpoint/2010/main" val="3955209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Bruk lysbildet</a:t>
            </a:r>
          </a:p>
        </p:txBody>
      </p:sp>
      <p:sp>
        <p:nvSpPr>
          <p:cNvPr id="4" name="Plassholder for lysbildenummer 3"/>
          <p:cNvSpPr>
            <a:spLocks noGrp="1"/>
          </p:cNvSpPr>
          <p:nvPr>
            <p:ph type="sldNum" sz="quarter" idx="5"/>
          </p:nvPr>
        </p:nvSpPr>
        <p:spPr/>
        <p:txBody>
          <a:bodyPr/>
          <a:lstStyle/>
          <a:p>
            <a:fld id="{A23997C7-F0F5-4E20-916C-926BEF2C4FB8}" type="slidenum">
              <a:rPr lang="nb-NO" smtClean="0"/>
              <a:t>2</a:t>
            </a:fld>
            <a:endParaRPr lang="nb-NO"/>
          </a:p>
        </p:txBody>
      </p:sp>
    </p:spTree>
    <p:extLst>
      <p:ext uri="{BB962C8B-B14F-4D97-AF65-F5344CB8AC3E}">
        <p14:creationId xmlns:p14="http://schemas.microsoft.com/office/powerpoint/2010/main" val="644291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Når det kommer nye ting inn i språket vårt, prøver vi å fornorske nye ord. Språkrådet har kommet med sin fortolkning som er kunstig intelligens og forkortelsen KI. </a:t>
            </a:r>
            <a:br>
              <a:rPr lang="nb-NO" sz="1800" kern="100" dirty="0">
                <a:effectLst/>
                <a:latin typeface="Calibri" panose="020F0502020204030204" pitchFamily="34" charset="0"/>
                <a:ea typeface="Calibri" panose="020F0502020204030204" pitchFamily="34" charset="0"/>
                <a:cs typeface="Times New Roman" panose="02020603050405020304" pitchFamily="18" charset="0"/>
              </a:rPr>
            </a:br>
            <a:br>
              <a:rPr lang="nb-NO" sz="1800" kern="100" dirty="0">
                <a:effectLst/>
                <a:latin typeface="Calibri" panose="020F0502020204030204" pitchFamily="34" charset="0"/>
                <a:ea typeface="Calibri" panose="020F0502020204030204" pitchFamily="34" charset="0"/>
                <a:cs typeface="Times New Roman" panose="02020603050405020304" pitchFamily="18" charset="0"/>
              </a:rPr>
            </a:b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Mange som forsker på feltet tror at vi til slutt kommer til å kalle det for kunstig intelligens, men med forkortelsen AI.</a:t>
            </a:r>
          </a:p>
          <a:p>
            <a:endParaRPr lang="nb-NO" dirty="0"/>
          </a:p>
        </p:txBody>
      </p:sp>
      <p:sp>
        <p:nvSpPr>
          <p:cNvPr id="4" name="Plassholder for lysbildenummer 3"/>
          <p:cNvSpPr>
            <a:spLocks noGrp="1"/>
          </p:cNvSpPr>
          <p:nvPr>
            <p:ph type="sldNum" sz="quarter" idx="5"/>
          </p:nvPr>
        </p:nvSpPr>
        <p:spPr/>
        <p:txBody>
          <a:bodyPr/>
          <a:lstStyle/>
          <a:p>
            <a:fld id="{A23997C7-F0F5-4E20-916C-926BEF2C4FB8}" type="slidenum">
              <a:rPr lang="nb-NO" smtClean="0"/>
              <a:t>3</a:t>
            </a:fld>
            <a:endParaRPr lang="nb-NO"/>
          </a:p>
        </p:txBody>
      </p:sp>
    </p:spTree>
    <p:extLst>
      <p:ext uri="{BB962C8B-B14F-4D97-AF65-F5344CB8AC3E}">
        <p14:creationId xmlns:p14="http://schemas.microsoft.com/office/powerpoint/2010/main" val="1243511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Bruk lysbildet</a:t>
            </a:r>
          </a:p>
          <a:p>
            <a:endParaRPr lang="nb-NO" dirty="0"/>
          </a:p>
        </p:txBody>
      </p:sp>
      <p:sp>
        <p:nvSpPr>
          <p:cNvPr id="4" name="Plassholder for lysbildenummer 3"/>
          <p:cNvSpPr>
            <a:spLocks noGrp="1"/>
          </p:cNvSpPr>
          <p:nvPr>
            <p:ph type="sldNum" sz="quarter" idx="5"/>
          </p:nvPr>
        </p:nvSpPr>
        <p:spPr/>
        <p:txBody>
          <a:bodyPr/>
          <a:lstStyle/>
          <a:p>
            <a:fld id="{A23997C7-F0F5-4E20-916C-926BEF2C4FB8}" type="slidenum">
              <a:rPr lang="nb-NO" smtClean="0"/>
              <a:t>4</a:t>
            </a:fld>
            <a:endParaRPr lang="nb-NO"/>
          </a:p>
        </p:txBody>
      </p:sp>
    </p:spTree>
    <p:extLst>
      <p:ext uri="{BB962C8B-B14F-4D97-AF65-F5344CB8AC3E}">
        <p14:creationId xmlns:p14="http://schemas.microsoft.com/office/powerpoint/2010/main" val="3432968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Bruk lysbildet + </a:t>
            </a: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Før du går videre, vet du/dere om programmer eller andre løsninger som gjør ting for deg?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Det er ikke gitt at all automasjon er AI!</a:t>
            </a:r>
          </a:p>
          <a:p>
            <a:endParaRPr lang="nb-NO" dirty="0"/>
          </a:p>
        </p:txBody>
      </p:sp>
      <p:sp>
        <p:nvSpPr>
          <p:cNvPr id="4" name="Plassholder for lysbildenummer 3"/>
          <p:cNvSpPr>
            <a:spLocks noGrp="1"/>
          </p:cNvSpPr>
          <p:nvPr>
            <p:ph type="sldNum" sz="quarter" idx="5"/>
          </p:nvPr>
        </p:nvSpPr>
        <p:spPr/>
        <p:txBody>
          <a:bodyPr/>
          <a:lstStyle/>
          <a:p>
            <a:fld id="{A23997C7-F0F5-4E20-916C-926BEF2C4FB8}" type="slidenum">
              <a:rPr lang="nb-NO" smtClean="0"/>
              <a:t>5</a:t>
            </a:fld>
            <a:endParaRPr lang="nb-NO"/>
          </a:p>
        </p:txBody>
      </p:sp>
    </p:spTree>
    <p:extLst>
      <p:ext uri="{BB962C8B-B14F-4D97-AF65-F5344CB8AC3E}">
        <p14:creationId xmlns:p14="http://schemas.microsoft.com/office/powerpoint/2010/main" val="1049588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Bruk lysbildet</a:t>
            </a:r>
          </a:p>
        </p:txBody>
      </p:sp>
      <p:sp>
        <p:nvSpPr>
          <p:cNvPr id="4" name="Plassholder for lysbildenummer 3"/>
          <p:cNvSpPr>
            <a:spLocks noGrp="1"/>
          </p:cNvSpPr>
          <p:nvPr>
            <p:ph type="sldNum" sz="quarter" idx="5"/>
          </p:nvPr>
        </p:nvSpPr>
        <p:spPr/>
        <p:txBody>
          <a:bodyPr/>
          <a:lstStyle/>
          <a:p>
            <a:fld id="{A23997C7-F0F5-4E20-916C-926BEF2C4FB8}" type="slidenum">
              <a:rPr lang="nb-NO" smtClean="0"/>
              <a:t>6</a:t>
            </a:fld>
            <a:endParaRPr lang="nb-NO"/>
          </a:p>
        </p:txBody>
      </p:sp>
    </p:spTree>
    <p:extLst>
      <p:ext uri="{BB962C8B-B14F-4D97-AF65-F5344CB8AC3E}">
        <p14:creationId xmlns:p14="http://schemas.microsoft.com/office/powerpoint/2010/main" val="2630067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«For å skjønne hvor det kommer fra, så må vi se litt på historien. </a:t>
            </a:r>
            <a:br>
              <a:rPr lang="nb-NO" sz="1800" kern="100" dirty="0">
                <a:effectLst/>
                <a:latin typeface="Calibri" panose="020F0502020204030204" pitchFamily="34" charset="0"/>
                <a:ea typeface="Calibri" panose="020F0502020204030204" pitchFamily="34" charset="0"/>
                <a:cs typeface="Times New Roman" panose="02020603050405020304" pitchFamily="18" charset="0"/>
              </a:rPr>
            </a:b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Det er noen ord her som kanskje er litt uforståelige, og jeg forstår knapt nok hva det er for noe jeg også. Det er helt greit at man ikke forstår for eksempel </a:t>
            </a:r>
            <a:r>
              <a:rPr lang="nb-NO" sz="1800" kern="100" dirty="0" err="1">
                <a:effectLst/>
                <a:latin typeface="Calibri" panose="020F0502020204030204" pitchFamily="34" charset="0"/>
                <a:ea typeface="Calibri" panose="020F0502020204030204" pitchFamily="34" charset="0"/>
                <a:cs typeface="Times New Roman" panose="02020603050405020304" pitchFamily="18" charset="0"/>
              </a:rPr>
              <a:t>perseptroner</a:t>
            </a: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nb-NO" dirty="0"/>
          </a:p>
        </p:txBody>
      </p:sp>
      <p:sp>
        <p:nvSpPr>
          <p:cNvPr id="4" name="Plassholder for lysbildenummer 3"/>
          <p:cNvSpPr>
            <a:spLocks noGrp="1"/>
          </p:cNvSpPr>
          <p:nvPr>
            <p:ph type="sldNum" sz="quarter" idx="5"/>
          </p:nvPr>
        </p:nvSpPr>
        <p:spPr/>
        <p:txBody>
          <a:bodyPr/>
          <a:lstStyle/>
          <a:p>
            <a:fld id="{A23997C7-F0F5-4E20-916C-926BEF2C4FB8}" type="slidenum">
              <a:rPr lang="nb-NO" smtClean="0"/>
              <a:t>7</a:t>
            </a:fld>
            <a:endParaRPr lang="nb-NO"/>
          </a:p>
        </p:txBody>
      </p:sp>
    </p:spTree>
    <p:extLst>
      <p:ext uri="{BB962C8B-B14F-4D97-AF65-F5344CB8AC3E}">
        <p14:creationId xmlns:p14="http://schemas.microsoft.com/office/powerpoint/2010/main" val="3531464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23997C7-F0F5-4E20-916C-926BEF2C4FB8}" type="slidenum">
              <a:rPr lang="nb-NO" smtClean="0"/>
              <a:t>8</a:t>
            </a:fld>
            <a:endParaRPr lang="nb-NO"/>
          </a:p>
        </p:txBody>
      </p:sp>
    </p:spTree>
    <p:extLst>
      <p:ext uri="{BB962C8B-B14F-4D97-AF65-F5344CB8AC3E}">
        <p14:creationId xmlns:p14="http://schemas.microsoft.com/office/powerpoint/2010/main" val="1057409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200" kern="100" dirty="0">
                <a:effectLst/>
                <a:latin typeface="Calibri" panose="020F0502020204030204" pitchFamily="34" charset="0"/>
                <a:ea typeface="Calibri" panose="020F0502020204030204" pitchFamily="34" charset="0"/>
                <a:cs typeface="Times New Roman" panose="02020603050405020304" pitchFamily="18" charset="0"/>
              </a:rPr>
              <a:t>Det finnes tre ulike </a:t>
            </a:r>
            <a:r>
              <a:rPr lang="nb-NO" sz="1200" kern="100" dirty="0" err="1">
                <a:effectLst/>
                <a:latin typeface="Calibri" panose="020F0502020204030204" pitchFamily="34" charset="0"/>
                <a:ea typeface="Calibri" panose="020F0502020204030204" pitchFamily="34" charset="0"/>
                <a:cs typeface="Times New Roman" panose="02020603050405020304" pitchFamily="18" charset="0"/>
              </a:rPr>
              <a:t>utviklingsstader</a:t>
            </a:r>
            <a:r>
              <a:rPr lang="nb-NO" sz="1200" kern="100" dirty="0">
                <a:effectLst/>
                <a:latin typeface="Calibri" panose="020F0502020204030204" pitchFamily="34" charset="0"/>
                <a:ea typeface="Calibri" panose="020F0502020204030204" pitchFamily="34" charset="0"/>
                <a:cs typeface="Times New Roman" panose="02020603050405020304" pitchFamily="18" charset="0"/>
              </a:rPr>
              <a:t> av </a:t>
            </a:r>
            <a:r>
              <a:rPr lang="nb-NO" sz="1200" kern="100" dirty="0" err="1">
                <a:effectLst/>
                <a:latin typeface="Calibri" panose="020F0502020204030204" pitchFamily="34" charset="0"/>
                <a:ea typeface="Calibri" panose="020F0502020204030204" pitchFamily="34" charset="0"/>
                <a:cs typeface="Times New Roman" panose="02020603050405020304" pitchFamily="18" charset="0"/>
              </a:rPr>
              <a:t>kuntig</a:t>
            </a:r>
            <a:r>
              <a:rPr lang="nb-NO" sz="1200" kern="100" dirty="0">
                <a:effectLst/>
                <a:latin typeface="Calibri" panose="020F0502020204030204" pitchFamily="34" charset="0"/>
                <a:ea typeface="Calibri" panose="020F0502020204030204" pitchFamily="34" charset="0"/>
                <a:cs typeface="Times New Roman" panose="02020603050405020304" pitchFamily="18" charset="0"/>
              </a:rPr>
              <a:t> intelligens. Litt sånn som at vi mennesker er barn, blir ungdom og så voksne.</a:t>
            </a:r>
            <a:br>
              <a:rPr lang="nb-NO" sz="1200" kern="100" dirty="0">
                <a:effectLst/>
                <a:latin typeface="Calibri" panose="020F0502020204030204" pitchFamily="34" charset="0"/>
                <a:ea typeface="Calibri" panose="020F0502020204030204" pitchFamily="34" charset="0"/>
                <a:cs typeface="Times New Roman" panose="02020603050405020304" pitchFamily="18" charset="0"/>
              </a:rPr>
            </a:br>
            <a:r>
              <a:rPr lang="nb-NO" sz="1200" kern="100" dirty="0">
                <a:effectLst/>
                <a:latin typeface="Calibri" panose="020F0502020204030204" pitchFamily="34" charset="0"/>
                <a:ea typeface="Calibri" panose="020F0502020204030204" pitchFamily="34" charset="0"/>
                <a:cs typeface="Times New Roman" panose="02020603050405020304" pitchFamily="18" charset="0"/>
              </a:rPr>
              <a:t> </a:t>
            </a:r>
            <a:br>
              <a:rPr lang="nb-NO" sz="1200" kern="100" dirty="0">
                <a:effectLst/>
                <a:latin typeface="Calibri" panose="020F0502020204030204" pitchFamily="34" charset="0"/>
                <a:ea typeface="Calibri" panose="020F0502020204030204" pitchFamily="34" charset="0"/>
                <a:cs typeface="Times New Roman" panose="02020603050405020304" pitchFamily="18" charset="0"/>
              </a:rPr>
            </a:br>
            <a:r>
              <a:rPr lang="nb-NO" sz="1200" kern="100" dirty="0">
                <a:effectLst/>
                <a:latin typeface="Calibri" panose="020F0502020204030204" pitchFamily="34" charset="0"/>
                <a:ea typeface="Calibri" panose="020F0502020204030204" pitchFamily="34" charset="0"/>
                <a:cs typeface="Times New Roman" panose="02020603050405020304" pitchFamily="18" charset="0"/>
              </a:rPr>
              <a:t>ANI som står for </a:t>
            </a:r>
            <a:r>
              <a:rPr lang="nb-NO" sz="1200" kern="100" dirty="0" err="1">
                <a:effectLst/>
                <a:latin typeface="Calibri" panose="020F0502020204030204" pitchFamily="34" charset="0"/>
                <a:ea typeface="Calibri" panose="020F0502020204030204" pitchFamily="34" charset="0"/>
                <a:cs typeface="Times New Roman" panose="02020603050405020304" pitchFamily="18" charset="0"/>
              </a:rPr>
              <a:t>Artificial</a:t>
            </a:r>
            <a:r>
              <a:rPr lang="nb-NO"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nb-NO" sz="1200" kern="100" dirty="0" err="1">
                <a:effectLst/>
                <a:latin typeface="Calibri" panose="020F0502020204030204" pitchFamily="34" charset="0"/>
                <a:ea typeface="Calibri" panose="020F0502020204030204" pitchFamily="34" charset="0"/>
                <a:cs typeface="Times New Roman" panose="02020603050405020304" pitchFamily="18" charset="0"/>
              </a:rPr>
              <a:t>Narrow</a:t>
            </a:r>
            <a:r>
              <a:rPr lang="nb-NO"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nb-NO" sz="1200" kern="100" dirty="0" err="1">
                <a:effectLst/>
                <a:latin typeface="Calibri" panose="020F0502020204030204" pitchFamily="34" charset="0"/>
                <a:ea typeface="Calibri" panose="020F0502020204030204" pitchFamily="34" charset="0"/>
                <a:cs typeface="Times New Roman" panose="02020603050405020304" pitchFamily="18" charset="0"/>
              </a:rPr>
              <a:t>Intelligence</a:t>
            </a:r>
            <a:endParaRPr lang="nb-NO"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200" kern="100" dirty="0">
                <a:effectLst/>
                <a:latin typeface="Calibri" panose="020F0502020204030204" pitchFamily="34" charset="0"/>
                <a:ea typeface="Calibri" panose="020F0502020204030204" pitchFamily="34" charset="0"/>
                <a:cs typeface="Times New Roman" panose="02020603050405020304" pitchFamily="18" charset="0"/>
              </a:rPr>
              <a:t>AGI som står for </a:t>
            </a:r>
            <a:r>
              <a:rPr lang="nb-NO" sz="1200" kern="100" dirty="0" err="1">
                <a:effectLst/>
                <a:latin typeface="Calibri" panose="020F0502020204030204" pitchFamily="34" charset="0"/>
                <a:ea typeface="Calibri" panose="020F0502020204030204" pitchFamily="34" charset="0"/>
                <a:cs typeface="Times New Roman" panose="02020603050405020304" pitchFamily="18" charset="0"/>
              </a:rPr>
              <a:t>Artificial</a:t>
            </a:r>
            <a:r>
              <a:rPr lang="nb-NO" sz="1200" kern="100" dirty="0">
                <a:effectLst/>
                <a:latin typeface="Calibri" panose="020F0502020204030204" pitchFamily="34" charset="0"/>
                <a:ea typeface="Calibri" panose="020F0502020204030204" pitchFamily="34" charset="0"/>
                <a:cs typeface="Times New Roman" panose="02020603050405020304" pitchFamily="18" charset="0"/>
              </a:rPr>
              <a:t> General </a:t>
            </a:r>
            <a:r>
              <a:rPr lang="nb-NO" sz="1200" kern="100" dirty="0" err="1">
                <a:effectLst/>
                <a:latin typeface="Calibri" panose="020F0502020204030204" pitchFamily="34" charset="0"/>
                <a:ea typeface="Calibri" panose="020F0502020204030204" pitchFamily="34" charset="0"/>
                <a:cs typeface="Times New Roman" panose="02020603050405020304" pitchFamily="18" charset="0"/>
              </a:rPr>
              <a:t>Intelligence</a:t>
            </a:r>
            <a:r>
              <a:rPr lang="nb-NO"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b-NO" sz="1200" kern="100" dirty="0">
                <a:effectLst/>
                <a:latin typeface="Calibri" panose="020F0502020204030204" pitchFamily="34" charset="0"/>
                <a:ea typeface="Calibri" panose="020F0502020204030204" pitchFamily="34" charset="0"/>
                <a:cs typeface="Times New Roman" panose="02020603050405020304" pitchFamily="18" charset="0"/>
              </a:rPr>
              <a:t>Og ASI som står for </a:t>
            </a:r>
            <a:r>
              <a:rPr lang="nb-NO" sz="1200" kern="100" dirty="0" err="1">
                <a:effectLst/>
                <a:latin typeface="Calibri" panose="020F0502020204030204" pitchFamily="34" charset="0"/>
                <a:ea typeface="Calibri" panose="020F0502020204030204" pitchFamily="34" charset="0"/>
                <a:cs typeface="Times New Roman" panose="02020603050405020304" pitchFamily="18" charset="0"/>
              </a:rPr>
              <a:t>Artificial</a:t>
            </a:r>
            <a:r>
              <a:rPr lang="nb-NO" sz="1200" kern="100" dirty="0">
                <a:effectLst/>
                <a:latin typeface="Calibri" panose="020F0502020204030204" pitchFamily="34" charset="0"/>
                <a:ea typeface="Calibri" panose="020F0502020204030204" pitchFamily="34" charset="0"/>
                <a:cs typeface="Times New Roman" panose="02020603050405020304" pitchFamily="18" charset="0"/>
              </a:rPr>
              <a:t> Super </a:t>
            </a:r>
            <a:r>
              <a:rPr lang="nb-NO" sz="1200" kern="100" dirty="0" err="1">
                <a:effectLst/>
                <a:latin typeface="Calibri" panose="020F0502020204030204" pitchFamily="34" charset="0"/>
                <a:ea typeface="Calibri" panose="020F0502020204030204" pitchFamily="34" charset="0"/>
                <a:cs typeface="Times New Roman" panose="02020603050405020304" pitchFamily="18" charset="0"/>
              </a:rPr>
              <a:t>Intelligence</a:t>
            </a:r>
            <a:endParaRPr lang="nb-NO"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A23997C7-F0F5-4E20-916C-926BEF2C4FB8}" type="slidenum">
              <a:rPr lang="nb-NO" smtClean="0"/>
              <a:t>9</a:t>
            </a:fld>
            <a:endParaRPr lang="nb-NO"/>
          </a:p>
        </p:txBody>
      </p:sp>
    </p:spTree>
    <p:extLst>
      <p:ext uri="{BB962C8B-B14F-4D97-AF65-F5344CB8AC3E}">
        <p14:creationId xmlns:p14="http://schemas.microsoft.com/office/powerpoint/2010/main" val="3673725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nb-NO"/>
              <a:t>Klikk for å redigere tittelstil</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E9424BEB-6FFD-4672-A450-33817F711980}" type="datetimeFigureOut">
              <a:rPr lang="nb-NO" smtClean="0"/>
              <a:t>11.07.2023</a:t>
            </a:fld>
            <a:endParaRPr lang="nb-NO"/>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nb-NO"/>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7C0E4C94-51B6-4606-9255-4708745841DF}" type="slidenum">
              <a:rPr lang="nb-NO" smtClean="0"/>
              <a:t>‹#›</a:t>
            </a:fld>
            <a:endParaRPr lang="nb-NO"/>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56552939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E9424BEB-6FFD-4672-A450-33817F711980}" type="datetimeFigureOut">
              <a:rPr lang="nb-NO" smtClean="0"/>
              <a:t>11.07.2023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C0E4C94-51B6-4606-9255-4708745841DF}" type="slidenum">
              <a:rPr lang="nb-NO" smtClean="0"/>
              <a:t>‹#›</a:t>
            </a:fld>
            <a:endParaRPr lang="nb-NO"/>
          </a:p>
        </p:txBody>
      </p:sp>
    </p:spTree>
    <p:extLst>
      <p:ext uri="{BB962C8B-B14F-4D97-AF65-F5344CB8AC3E}">
        <p14:creationId xmlns:p14="http://schemas.microsoft.com/office/powerpoint/2010/main" val="369571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E9424BEB-6FFD-4672-A450-33817F711980}" type="datetimeFigureOut">
              <a:rPr lang="nb-NO" smtClean="0"/>
              <a:t>11.07.2023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C0E4C94-51B6-4606-9255-4708745841DF}" type="slidenum">
              <a:rPr lang="nb-NO" smtClean="0"/>
              <a:t>‹#›</a:t>
            </a:fld>
            <a:endParaRPr lang="nb-NO"/>
          </a:p>
        </p:txBody>
      </p:sp>
    </p:spTree>
    <p:extLst>
      <p:ext uri="{BB962C8B-B14F-4D97-AF65-F5344CB8AC3E}">
        <p14:creationId xmlns:p14="http://schemas.microsoft.com/office/powerpoint/2010/main" val="3218798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E9424BEB-6FFD-4672-A450-33817F711980}" type="datetimeFigureOut">
              <a:rPr lang="nb-NO" smtClean="0"/>
              <a:t>11.07.2023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C0E4C94-51B6-4606-9255-4708745841DF}" type="slidenum">
              <a:rPr lang="nb-NO" smtClean="0"/>
              <a:t>‹#›</a:t>
            </a:fld>
            <a:endParaRPr lang="nb-NO"/>
          </a:p>
        </p:txBody>
      </p:sp>
    </p:spTree>
    <p:extLst>
      <p:ext uri="{BB962C8B-B14F-4D97-AF65-F5344CB8AC3E}">
        <p14:creationId xmlns:p14="http://schemas.microsoft.com/office/powerpoint/2010/main" val="1802896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nb-NO"/>
              <a:t>Klikk for å redigere tittelstil</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E9424BEB-6FFD-4672-A450-33817F711980}" type="datetimeFigureOut">
              <a:rPr lang="nb-NO" smtClean="0"/>
              <a:t>11.07.2023</a:t>
            </a:fld>
            <a:endParaRPr lang="nb-NO"/>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nb-NO"/>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7C0E4C94-51B6-4606-9255-4708745841DF}" type="slidenum">
              <a:rPr lang="nb-NO" smtClean="0"/>
              <a:t>‹#›</a:t>
            </a:fld>
            <a:endParaRPr lang="nb-NO"/>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40194437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nb-NO"/>
              <a:t>Klikk for å redigere tittelstil</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E9424BEB-6FFD-4672-A450-33817F711980}" type="datetimeFigureOut">
              <a:rPr lang="nb-NO" smtClean="0"/>
              <a:t>11.07.2023</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7C0E4C94-51B6-4606-9255-4708745841DF}" type="slidenum">
              <a:rPr lang="nb-NO" smtClean="0"/>
              <a:t>‹#›</a:t>
            </a:fld>
            <a:endParaRPr lang="nb-NO"/>
          </a:p>
        </p:txBody>
      </p:sp>
    </p:spTree>
    <p:extLst>
      <p:ext uri="{BB962C8B-B14F-4D97-AF65-F5344CB8AC3E}">
        <p14:creationId xmlns:p14="http://schemas.microsoft.com/office/powerpoint/2010/main" val="1864552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nb-NO"/>
              <a:t>Klikk for å redigere tittelstil</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E9424BEB-6FFD-4672-A450-33817F711980}" type="datetimeFigureOut">
              <a:rPr lang="nb-NO" smtClean="0"/>
              <a:t>11.07.2023</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7C0E4C94-51B6-4606-9255-4708745841DF}" type="slidenum">
              <a:rPr lang="nb-NO" smtClean="0"/>
              <a:t>‹#›</a:t>
            </a:fld>
            <a:endParaRPr lang="nb-NO"/>
          </a:p>
        </p:txBody>
      </p:sp>
    </p:spTree>
    <p:extLst>
      <p:ext uri="{BB962C8B-B14F-4D97-AF65-F5344CB8AC3E}">
        <p14:creationId xmlns:p14="http://schemas.microsoft.com/office/powerpoint/2010/main" val="3450170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E9424BEB-6FFD-4672-A450-33817F711980}" type="datetimeFigureOut">
              <a:rPr lang="nb-NO" smtClean="0"/>
              <a:t>11.07.2023</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7C0E4C94-51B6-4606-9255-4708745841DF}" type="slidenum">
              <a:rPr lang="nb-NO" smtClean="0"/>
              <a:t>‹#›</a:t>
            </a:fld>
            <a:endParaRPr lang="nb-NO"/>
          </a:p>
        </p:txBody>
      </p:sp>
    </p:spTree>
    <p:extLst>
      <p:ext uri="{BB962C8B-B14F-4D97-AF65-F5344CB8AC3E}">
        <p14:creationId xmlns:p14="http://schemas.microsoft.com/office/powerpoint/2010/main" val="2805566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424BEB-6FFD-4672-A450-33817F711980}" type="datetimeFigureOut">
              <a:rPr lang="nb-NO" smtClean="0"/>
              <a:t>11.07.2023</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7C0E4C94-51B6-4606-9255-4708745841DF}" type="slidenum">
              <a:rPr lang="nb-NO" smtClean="0"/>
              <a:t>‹#›</a:t>
            </a:fld>
            <a:endParaRPr lang="nb-NO"/>
          </a:p>
        </p:txBody>
      </p:sp>
    </p:spTree>
    <p:extLst>
      <p:ext uri="{BB962C8B-B14F-4D97-AF65-F5344CB8AC3E}">
        <p14:creationId xmlns:p14="http://schemas.microsoft.com/office/powerpoint/2010/main" val="2592054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nb-NO"/>
              <a:t>Klikk for å redigere tittelstil</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9424BEB-6FFD-4672-A450-33817F711980}" type="datetimeFigureOut">
              <a:rPr lang="nb-NO" smtClean="0"/>
              <a:t>11.07.2023</a:t>
            </a:fld>
            <a:endParaRPr lang="nb-NO"/>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nb-NO"/>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C0E4C94-51B6-4606-9255-4708745841DF}" type="slidenum">
              <a:rPr lang="nb-NO" smtClean="0"/>
              <a:t>‹#›</a:t>
            </a:fld>
            <a:endParaRPr lang="nb-NO"/>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47163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nb-NO"/>
              <a:t>Klikk for å redigere tittelstil</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9424BEB-6FFD-4672-A450-33817F711980}" type="datetimeFigureOut">
              <a:rPr lang="nb-NO" smtClean="0"/>
              <a:t>11.07.2023</a:t>
            </a:fld>
            <a:endParaRPr lang="nb-NO"/>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nb-NO"/>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C0E4C94-51B6-4606-9255-4708745841DF}" type="slidenum">
              <a:rPr lang="nb-NO" smtClean="0"/>
              <a:t>‹#›</a:t>
            </a:fld>
            <a:endParaRPr lang="nb-NO"/>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37912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nb-NO"/>
              <a:t>Klikk for å redigere tittelstil</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E9424BEB-6FFD-4672-A450-33817F711980}" type="datetimeFigureOut">
              <a:rPr lang="nb-NO" smtClean="0"/>
              <a:t>11.07.2023</a:t>
            </a:fld>
            <a:endParaRPr lang="nb-NO"/>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nb-NO"/>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7C0E4C94-51B6-4606-9255-4708745841DF}" type="slidenum">
              <a:rPr lang="nb-NO" smtClean="0"/>
              <a:t>‹#›</a:t>
            </a:fld>
            <a:endParaRPr lang="nb-NO"/>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875278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0.svg"/></Relationships>
</file>

<file path=ppt/slides/_rels/slide2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42.png"/><Relationship Id="rId7" Type="http://schemas.openxmlformats.org/officeDocument/2006/relationships/image" Target="../media/image46.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png"/><Relationship Id="rId9" Type="http://schemas.openxmlformats.org/officeDocument/2006/relationships/image" Target="../media/image4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create.kahoot.it/share/kunstig-intelligens-innfring/3aad83ac-c0d6-4d64-8d3e-53def89b1aad" TargetMode="External"/><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digitalpedagogen.no/utvalgte-ai-er/"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digitalpedagogen.no/ai-kompetanse/" TargetMode="External"/><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nl.no/I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snl.no/intelligen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0CDA5809-5664-4520-ADC8-6959936A1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D4C54414-6E76-4C63-9BDF-ED19F3B33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412340"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17" name="Bilde 16" descr="Et bilde som inneholder klær, dress, skjermbilde&#10;&#10;Automatisk generert beskrivelse">
            <a:extLst>
              <a:ext uri="{FF2B5EF4-FFF2-40B4-BE49-F238E27FC236}">
                <a16:creationId xmlns:a16="http://schemas.microsoft.com/office/drawing/2014/main" id="{5057BC24-9E39-AC10-1505-7FAC93EE99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Sylinder 5">
            <a:extLst>
              <a:ext uri="{FF2B5EF4-FFF2-40B4-BE49-F238E27FC236}">
                <a16:creationId xmlns:a16="http://schemas.microsoft.com/office/drawing/2014/main" id="{0D7C36CF-7A8C-D8B1-E177-EEFC98C570F5}"/>
              </a:ext>
            </a:extLst>
          </p:cNvPr>
          <p:cNvSpPr txBox="1"/>
          <p:nvPr/>
        </p:nvSpPr>
        <p:spPr>
          <a:xfrm>
            <a:off x="2114706" y="1221577"/>
            <a:ext cx="5816511" cy="2185214"/>
          </a:xfrm>
          <a:prstGeom prst="rect">
            <a:avLst/>
          </a:prstGeom>
          <a:noFill/>
        </p:spPr>
        <p:txBody>
          <a:bodyPr wrap="square" rtlCol="0">
            <a:spAutoFit/>
          </a:bodyPr>
          <a:lstStyle/>
          <a:p>
            <a:r>
              <a:rPr lang="nb-NO" sz="6800" b="1" dirty="0">
                <a:highlight>
                  <a:srgbClr val="000000"/>
                </a:highlight>
              </a:rPr>
              <a:t>Hva er kunstig intelligens?</a:t>
            </a:r>
          </a:p>
        </p:txBody>
      </p:sp>
      <p:sp>
        <p:nvSpPr>
          <p:cNvPr id="8" name="TekstSylinder 7">
            <a:extLst>
              <a:ext uri="{FF2B5EF4-FFF2-40B4-BE49-F238E27FC236}">
                <a16:creationId xmlns:a16="http://schemas.microsoft.com/office/drawing/2014/main" id="{82D6083A-2C8C-3AC3-6D56-50EDD8AA9A09}"/>
              </a:ext>
            </a:extLst>
          </p:cNvPr>
          <p:cNvSpPr txBox="1"/>
          <p:nvPr/>
        </p:nvSpPr>
        <p:spPr>
          <a:xfrm>
            <a:off x="2269558" y="3450702"/>
            <a:ext cx="5765800" cy="461665"/>
          </a:xfrm>
          <a:prstGeom prst="rect">
            <a:avLst/>
          </a:prstGeom>
          <a:noFill/>
        </p:spPr>
        <p:txBody>
          <a:bodyPr wrap="square" rtlCol="0">
            <a:spAutoFit/>
          </a:bodyPr>
          <a:lstStyle/>
          <a:p>
            <a:r>
              <a:rPr lang="nb-NO" sz="2400" dirty="0">
                <a:highlight>
                  <a:srgbClr val="000000"/>
                </a:highlight>
              </a:rPr>
              <a:t>En innføring</a:t>
            </a:r>
          </a:p>
        </p:txBody>
      </p:sp>
      <p:sp>
        <p:nvSpPr>
          <p:cNvPr id="13" name="Undertittel 12">
            <a:extLst>
              <a:ext uri="{FF2B5EF4-FFF2-40B4-BE49-F238E27FC236}">
                <a16:creationId xmlns:a16="http://schemas.microsoft.com/office/drawing/2014/main" id="{40AF38FE-8C6A-7518-5B00-F3213A3F59AE}"/>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108292697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B868D297-4975-9C24-D473-81A0997B62DB}"/>
              </a:ext>
            </a:extLst>
          </p:cNvPr>
          <p:cNvSpPr>
            <a:spLocks noGrp="1"/>
          </p:cNvSpPr>
          <p:nvPr>
            <p:ph type="title"/>
          </p:nvPr>
        </p:nvSpPr>
        <p:spPr>
          <a:xfrm>
            <a:off x="784743" y="685800"/>
            <a:ext cx="5793475" cy="1485900"/>
          </a:xfrm>
        </p:spPr>
        <p:txBody>
          <a:bodyPr>
            <a:normAutofit/>
          </a:bodyPr>
          <a:lstStyle/>
          <a:p>
            <a:r>
              <a:rPr lang="nb-NO" dirty="0" err="1"/>
              <a:t>Artifical</a:t>
            </a:r>
            <a:r>
              <a:rPr lang="nb-NO" dirty="0"/>
              <a:t> </a:t>
            </a:r>
            <a:r>
              <a:rPr lang="nb-NO" dirty="0" err="1"/>
              <a:t>Narrow</a:t>
            </a:r>
            <a:r>
              <a:rPr lang="nb-NO" dirty="0"/>
              <a:t> </a:t>
            </a:r>
            <a:r>
              <a:rPr lang="nb-NO" dirty="0" err="1"/>
              <a:t>Intelligence</a:t>
            </a:r>
            <a:r>
              <a:rPr lang="nb-NO" dirty="0"/>
              <a:t> (ANI)</a:t>
            </a:r>
          </a:p>
        </p:txBody>
      </p:sp>
      <p:sp>
        <p:nvSpPr>
          <p:cNvPr id="3" name="Plassholder for innhold 2">
            <a:extLst>
              <a:ext uri="{FF2B5EF4-FFF2-40B4-BE49-F238E27FC236}">
                <a16:creationId xmlns:a16="http://schemas.microsoft.com/office/drawing/2014/main" id="{D20B6242-C4C6-08A3-E86C-449BCD6D74A7}"/>
              </a:ext>
            </a:extLst>
          </p:cNvPr>
          <p:cNvSpPr>
            <a:spLocks noGrp="1"/>
          </p:cNvSpPr>
          <p:nvPr>
            <p:ph idx="1"/>
          </p:nvPr>
        </p:nvSpPr>
        <p:spPr>
          <a:xfrm>
            <a:off x="784743" y="2286000"/>
            <a:ext cx="5793475" cy="3581400"/>
          </a:xfrm>
        </p:spPr>
        <p:txBody>
          <a:bodyPr>
            <a:normAutofit/>
          </a:bodyPr>
          <a:lstStyle/>
          <a:p>
            <a:r>
              <a:rPr lang="nb-NO" dirty="0"/>
              <a:t>Er såkalt svak AI. Dette er AI som passer til smale oppgaver, men kan ikke tilpasse seg selv</a:t>
            </a:r>
          </a:p>
          <a:p>
            <a:r>
              <a:rPr lang="nb-NO" dirty="0"/>
              <a:t>Man kan utvikle selvkjørende biler i bymiljøer, men den sammen bilen kan ikke tilpasse seg slik at den kan kjøre i skikkelig vintervær på Finnmarksvidda</a:t>
            </a:r>
          </a:p>
          <a:p>
            <a:r>
              <a:rPr lang="nb-NO" dirty="0"/>
              <a:t>I 2023 er vi i denne fasen</a:t>
            </a:r>
          </a:p>
        </p:txBody>
      </p:sp>
      <p:sp>
        <p:nvSpPr>
          <p:cNvPr id="12" name="Rectangle 11">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Bilde 4" descr="Et bilde som inneholder tekst, utendørs, kjøretøy, transport&#10;&#10;Automatisk generert beskrivelse">
            <a:extLst>
              <a:ext uri="{FF2B5EF4-FFF2-40B4-BE49-F238E27FC236}">
                <a16:creationId xmlns:a16="http://schemas.microsoft.com/office/drawing/2014/main" id="{4B297CDB-E562-2EA4-38F8-0FDBDF5202EC}"/>
              </a:ext>
            </a:extLst>
          </p:cNvPr>
          <p:cNvPicPr>
            <a:picLocks noChangeAspect="1"/>
          </p:cNvPicPr>
          <p:nvPr/>
        </p:nvPicPr>
        <p:blipFill rotWithShape="1">
          <a:blip r:embed="rId3">
            <a:extLst>
              <a:ext uri="{28A0092B-C50C-407E-A947-70E740481C1C}">
                <a14:useLocalDpi xmlns:a14="http://schemas.microsoft.com/office/drawing/2010/main" val="0"/>
              </a:ext>
            </a:extLst>
          </a:blip>
          <a:srcRect l="35464" r="17790" b="1"/>
          <a:stretch/>
        </p:blipFill>
        <p:spPr>
          <a:xfrm>
            <a:off x="7612260" y="10"/>
            <a:ext cx="4579739" cy="6857990"/>
          </a:xfrm>
          <a:prstGeom prst="rect">
            <a:avLst/>
          </a:prstGeom>
        </p:spPr>
      </p:pic>
    </p:spTree>
    <p:extLst>
      <p:ext uri="{BB962C8B-B14F-4D97-AF65-F5344CB8AC3E}">
        <p14:creationId xmlns:p14="http://schemas.microsoft.com/office/powerpoint/2010/main" val="2326787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2A2F3799-6FDB-5E90-86C7-C6BEF0526D56}"/>
              </a:ext>
            </a:extLst>
          </p:cNvPr>
          <p:cNvSpPr>
            <a:spLocks noGrp="1"/>
          </p:cNvSpPr>
          <p:nvPr>
            <p:ph type="title"/>
          </p:nvPr>
        </p:nvSpPr>
        <p:spPr>
          <a:xfrm>
            <a:off x="784743" y="685800"/>
            <a:ext cx="5793475" cy="1485900"/>
          </a:xfrm>
        </p:spPr>
        <p:txBody>
          <a:bodyPr>
            <a:normAutofit/>
          </a:bodyPr>
          <a:lstStyle/>
          <a:p>
            <a:r>
              <a:rPr lang="nb-NO" dirty="0" err="1"/>
              <a:t>Artificial</a:t>
            </a:r>
            <a:r>
              <a:rPr lang="nb-NO" dirty="0"/>
              <a:t> General </a:t>
            </a:r>
            <a:r>
              <a:rPr lang="nb-NO" dirty="0" err="1"/>
              <a:t>Intelligence</a:t>
            </a:r>
            <a:endParaRPr lang="nb-NO" dirty="0"/>
          </a:p>
        </p:txBody>
      </p:sp>
      <p:sp>
        <p:nvSpPr>
          <p:cNvPr id="3" name="Plassholder for innhold 2">
            <a:extLst>
              <a:ext uri="{FF2B5EF4-FFF2-40B4-BE49-F238E27FC236}">
                <a16:creationId xmlns:a16="http://schemas.microsoft.com/office/drawing/2014/main" id="{2092D32B-2FFF-00C4-A886-E77AD35DBACC}"/>
              </a:ext>
            </a:extLst>
          </p:cNvPr>
          <p:cNvSpPr>
            <a:spLocks noGrp="1"/>
          </p:cNvSpPr>
          <p:nvPr>
            <p:ph idx="1"/>
          </p:nvPr>
        </p:nvSpPr>
        <p:spPr>
          <a:xfrm>
            <a:off x="784743" y="2286000"/>
            <a:ext cx="5793475" cy="3581400"/>
          </a:xfrm>
        </p:spPr>
        <p:txBody>
          <a:bodyPr>
            <a:normAutofit/>
          </a:bodyPr>
          <a:lstStyle/>
          <a:p>
            <a:r>
              <a:rPr lang="nb-NO" dirty="0"/>
              <a:t>Vi nærmer oss </a:t>
            </a:r>
            <a:r>
              <a:rPr lang="nb-NO" dirty="0" err="1"/>
              <a:t>Artificial</a:t>
            </a:r>
            <a:r>
              <a:rPr lang="nb-NO" dirty="0"/>
              <a:t> General </a:t>
            </a:r>
            <a:r>
              <a:rPr lang="nb-NO" dirty="0" err="1"/>
              <a:t>Intelligence</a:t>
            </a:r>
            <a:r>
              <a:rPr lang="nb-NO" dirty="0"/>
              <a:t> (AGI), men vi er ikke der, enda</a:t>
            </a:r>
          </a:p>
          <a:p>
            <a:r>
              <a:rPr lang="nb-NO" dirty="0"/>
              <a:t>På dette stadiet tenker og utfører AI det samme som vi mennesker kan</a:t>
            </a:r>
          </a:p>
          <a:p>
            <a:r>
              <a:rPr lang="nb-NO" dirty="0"/>
              <a:t>Dette er sterk AI som kan tilpasse seg ulike situasjoner den blir satt i. For eksempel en selvkjørende bil som kan kjøre i alle situasjoner</a:t>
            </a:r>
          </a:p>
        </p:txBody>
      </p:sp>
      <p:sp>
        <p:nvSpPr>
          <p:cNvPr id="12" name="Rectangle 11">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Bilde 4" descr="Et bilde som inneholder tegning, sketch, kunst, Doodle&#10;&#10;Automatisk generert beskrivelse">
            <a:extLst>
              <a:ext uri="{FF2B5EF4-FFF2-40B4-BE49-F238E27FC236}">
                <a16:creationId xmlns:a16="http://schemas.microsoft.com/office/drawing/2014/main" id="{FD79ECAA-925A-1F10-16D9-E26A9A4CB618}"/>
              </a:ext>
            </a:extLst>
          </p:cNvPr>
          <p:cNvPicPr>
            <a:picLocks noChangeAspect="1"/>
          </p:cNvPicPr>
          <p:nvPr/>
        </p:nvPicPr>
        <p:blipFill rotWithShape="1">
          <a:blip r:embed="rId3">
            <a:extLst>
              <a:ext uri="{28A0092B-C50C-407E-A947-70E740481C1C}">
                <a14:useLocalDpi xmlns:a14="http://schemas.microsoft.com/office/drawing/2010/main" val="0"/>
              </a:ext>
            </a:extLst>
          </a:blip>
          <a:srcRect l="40034" r="18229"/>
          <a:stretch/>
        </p:blipFill>
        <p:spPr>
          <a:xfrm>
            <a:off x="7612260" y="10"/>
            <a:ext cx="4579739" cy="6857990"/>
          </a:xfrm>
          <a:prstGeom prst="rect">
            <a:avLst/>
          </a:prstGeom>
        </p:spPr>
      </p:pic>
    </p:spTree>
    <p:extLst>
      <p:ext uri="{BB962C8B-B14F-4D97-AF65-F5344CB8AC3E}">
        <p14:creationId xmlns:p14="http://schemas.microsoft.com/office/powerpoint/2010/main" val="2839559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8B8794-3F53-C99E-0288-BD579AFEA152}"/>
              </a:ext>
            </a:extLst>
          </p:cNvPr>
          <p:cNvSpPr>
            <a:spLocks noGrp="1"/>
          </p:cNvSpPr>
          <p:nvPr>
            <p:ph type="title"/>
          </p:nvPr>
        </p:nvSpPr>
        <p:spPr>
          <a:xfrm>
            <a:off x="1390650" y="685800"/>
            <a:ext cx="4705346" cy="1485900"/>
          </a:xfrm>
        </p:spPr>
        <p:txBody>
          <a:bodyPr>
            <a:normAutofit/>
          </a:bodyPr>
          <a:lstStyle/>
          <a:p>
            <a:r>
              <a:rPr lang="nb-NO" dirty="0"/>
              <a:t>Hva håper vi på å få ut av AGI?</a:t>
            </a:r>
          </a:p>
        </p:txBody>
      </p:sp>
      <p:sp>
        <p:nvSpPr>
          <p:cNvPr id="3" name="Plassholder for innhold 2">
            <a:extLst>
              <a:ext uri="{FF2B5EF4-FFF2-40B4-BE49-F238E27FC236}">
                <a16:creationId xmlns:a16="http://schemas.microsoft.com/office/drawing/2014/main" id="{BEFD8269-2584-7016-0F85-AE1251F38020}"/>
              </a:ext>
            </a:extLst>
          </p:cNvPr>
          <p:cNvSpPr>
            <a:spLocks noGrp="1"/>
          </p:cNvSpPr>
          <p:nvPr>
            <p:ph idx="1"/>
          </p:nvPr>
        </p:nvSpPr>
        <p:spPr>
          <a:xfrm>
            <a:off x="1390649" y="2286000"/>
            <a:ext cx="4743353" cy="3581400"/>
          </a:xfrm>
        </p:spPr>
        <p:txBody>
          <a:bodyPr>
            <a:normAutofit/>
          </a:bodyPr>
          <a:lstStyle/>
          <a:p>
            <a:r>
              <a:rPr lang="nb-NO" dirty="0"/>
              <a:t>Man antar at AGI kan løse en rekke av de største problemene vi har innenfor medisin, klima, teknologi </a:t>
            </a:r>
            <a:r>
              <a:rPr lang="nb-NO" dirty="0" err="1"/>
              <a:t>osv</a:t>
            </a:r>
            <a:endParaRPr lang="nb-NO" dirty="0"/>
          </a:p>
          <a:p>
            <a:r>
              <a:rPr lang="nb-NO" dirty="0"/>
              <a:t>Mange sammenligner denne perioden med hvor man kan ansette 10 000-vis av de smarteste menneskene som kan jobbe døgnet rundt, tenke på nye måter, aldri sove eller bli syke. </a:t>
            </a:r>
          </a:p>
        </p:txBody>
      </p:sp>
      <p:pic>
        <p:nvPicPr>
          <p:cNvPr id="7" name="Bilde 6" descr="Et bilde som inneholder Kjøtt, ledd, kvinne, person&#10;&#10;Automatisk generert beskrivelse">
            <a:extLst>
              <a:ext uri="{FF2B5EF4-FFF2-40B4-BE49-F238E27FC236}">
                <a16:creationId xmlns:a16="http://schemas.microsoft.com/office/drawing/2014/main" id="{D76CDFAF-0093-151F-D354-318A142FFA45}"/>
              </a:ext>
            </a:extLst>
          </p:cNvPr>
          <p:cNvPicPr>
            <a:picLocks noChangeAspect="1"/>
          </p:cNvPicPr>
          <p:nvPr/>
        </p:nvPicPr>
        <p:blipFill rotWithShape="1">
          <a:blip r:embed="rId3">
            <a:extLst>
              <a:ext uri="{28A0092B-C50C-407E-A947-70E740481C1C}">
                <a14:useLocalDpi xmlns:a14="http://schemas.microsoft.com/office/drawing/2010/main" val="0"/>
              </a:ext>
            </a:extLst>
          </a:blip>
          <a:srcRect t="7407" r="-2" b="44405"/>
          <a:stretch/>
        </p:blipFill>
        <p:spPr>
          <a:xfrm>
            <a:off x="6742277" y="685800"/>
            <a:ext cx="4806252" cy="3368663"/>
          </a:xfrm>
          <a:prstGeom prst="rect">
            <a:avLst/>
          </a:prstGeom>
        </p:spPr>
      </p:pic>
      <p:pic>
        <p:nvPicPr>
          <p:cNvPr id="9" name="Bilde 8" descr="Et bilde som inneholder sanddyne, sand, Eolisk landform, natur&#10;&#10;Automatisk generert beskrivelse">
            <a:extLst>
              <a:ext uri="{FF2B5EF4-FFF2-40B4-BE49-F238E27FC236}">
                <a16:creationId xmlns:a16="http://schemas.microsoft.com/office/drawing/2014/main" id="{9BC1D8BE-60D8-2D2D-8885-F6873BA033FA}"/>
              </a:ext>
            </a:extLst>
          </p:cNvPr>
          <p:cNvPicPr>
            <a:picLocks noChangeAspect="1"/>
          </p:cNvPicPr>
          <p:nvPr/>
        </p:nvPicPr>
        <p:blipFill rotWithShape="1">
          <a:blip r:embed="rId4">
            <a:extLst>
              <a:ext uri="{28A0092B-C50C-407E-A947-70E740481C1C}">
                <a14:useLocalDpi xmlns:a14="http://schemas.microsoft.com/office/drawing/2010/main" val="0"/>
              </a:ext>
            </a:extLst>
          </a:blip>
          <a:srcRect t="36347" r="-2" b="-2"/>
          <a:stretch/>
        </p:blipFill>
        <p:spPr>
          <a:xfrm>
            <a:off x="6729220" y="4145903"/>
            <a:ext cx="4819307" cy="2047663"/>
          </a:xfrm>
          <a:prstGeom prst="rect">
            <a:avLst/>
          </a:prstGeom>
        </p:spPr>
      </p:pic>
    </p:spTree>
    <p:extLst>
      <p:ext uri="{BB962C8B-B14F-4D97-AF65-F5344CB8AC3E}">
        <p14:creationId xmlns:p14="http://schemas.microsoft.com/office/powerpoint/2010/main" val="3692410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28" name="Rectangle 1030">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E6D5EB14-1417-64E0-FD7B-09444D377B08}"/>
              </a:ext>
            </a:extLst>
          </p:cNvPr>
          <p:cNvSpPr>
            <a:spLocks noGrp="1"/>
          </p:cNvSpPr>
          <p:nvPr>
            <p:ph type="title"/>
          </p:nvPr>
        </p:nvSpPr>
        <p:spPr>
          <a:xfrm>
            <a:off x="784743" y="685800"/>
            <a:ext cx="5793475" cy="1485900"/>
          </a:xfrm>
        </p:spPr>
        <p:txBody>
          <a:bodyPr>
            <a:normAutofit/>
          </a:bodyPr>
          <a:lstStyle/>
          <a:p>
            <a:r>
              <a:rPr lang="nb-NO"/>
              <a:t>Artificial Super Intelligence</a:t>
            </a:r>
          </a:p>
        </p:txBody>
      </p:sp>
      <p:sp>
        <p:nvSpPr>
          <p:cNvPr id="3" name="Plassholder for innhold 2">
            <a:extLst>
              <a:ext uri="{FF2B5EF4-FFF2-40B4-BE49-F238E27FC236}">
                <a16:creationId xmlns:a16="http://schemas.microsoft.com/office/drawing/2014/main" id="{B7C36F7F-8AF6-59AE-3071-B746AD02311B}"/>
              </a:ext>
            </a:extLst>
          </p:cNvPr>
          <p:cNvSpPr>
            <a:spLocks noGrp="1"/>
          </p:cNvSpPr>
          <p:nvPr>
            <p:ph idx="1"/>
          </p:nvPr>
        </p:nvSpPr>
        <p:spPr>
          <a:xfrm>
            <a:off x="784743" y="2286000"/>
            <a:ext cx="5793475" cy="3581400"/>
          </a:xfrm>
        </p:spPr>
        <p:txBody>
          <a:bodyPr>
            <a:normAutofit/>
          </a:bodyPr>
          <a:lstStyle/>
          <a:p>
            <a:r>
              <a:rPr lang="nb-NO" dirty="0"/>
              <a:t>Dette er i dag ikke mulig, og blir beregnet som science </a:t>
            </a:r>
            <a:r>
              <a:rPr lang="nb-NO" dirty="0" err="1"/>
              <a:t>fiction</a:t>
            </a:r>
            <a:endParaRPr lang="nb-NO" dirty="0"/>
          </a:p>
          <a:p>
            <a:r>
              <a:rPr lang="nb-NO" dirty="0"/>
              <a:t>Dette stadiet av AI er da maskinene blir så smarte og selvstendige at de tar over verden ala «Matrix» (1999), «Terminator» (1984), eller «I, Robot» (2004)</a:t>
            </a:r>
          </a:p>
        </p:txBody>
      </p:sp>
      <p:sp>
        <p:nvSpPr>
          <p:cNvPr id="1029" name="Rectangle 1032">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a:extLst>
              <a:ext uri="{FF2B5EF4-FFF2-40B4-BE49-F238E27FC236}">
                <a16:creationId xmlns:a16="http://schemas.microsoft.com/office/drawing/2014/main" id="{F9814F6A-439F-DD2C-8168-E78575C479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526" r="34084"/>
          <a:stretch/>
        </p:blipFill>
        <p:spPr bwMode="auto">
          <a:xfrm>
            <a:off x="7612260" y="10"/>
            <a:ext cx="4579739"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598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8E2B8A2D-F46F-4DA5-8AFF-BC57461C2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03FF317-5909-DBDB-CFBE-EF3D280A1D5A}"/>
              </a:ext>
            </a:extLst>
          </p:cNvPr>
          <p:cNvSpPr>
            <a:spLocks noGrp="1"/>
          </p:cNvSpPr>
          <p:nvPr>
            <p:ph type="title"/>
          </p:nvPr>
        </p:nvSpPr>
        <p:spPr>
          <a:xfrm>
            <a:off x="784743" y="685800"/>
            <a:ext cx="5793475" cy="1485900"/>
          </a:xfrm>
        </p:spPr>
        <p:txBody>
          <a:bodyPr>
            <a:normAutofit/>
          </a:bodyPr>
          <a:lstStyle/>
          <a:p>
            <a:r>
              <a:rPr lang="nb-NO" dirty="0"/>
              <a:t>Algoritme og datasett</a:t>
            </a:r>
          </a:p>
        </p:txBody>
      </p:sp>
      <p:sp>
        <p:nvSpPr>
          <p:cNvPr id="3" name="Plassholder for innhold 2">
            <a:extLst>
              <a:ext uri="{FF2B5EF4-FFF2-40B4-BE49-F238E27FC236}">
                <a16:creationId xmlns:a16="http://schemas.microsoft.com/office/drawing/2014/main" id="{EF92E583-427F-76DF-4940-A83F253C1A90}"/>
              </a:ext>
            </a:extLst>
          </p:cNvPr>
          <p:cNvSpPr>
            <a:spLocks noGrp="1"/>
          </p:cNvSpPr>
          <p:nvPr>
            <p:ph idx="1"/>
          </p:nvPr>
        </p:nvSpPr>
        <p:spPr>
          <a:xfrm>
            <a:off x="784743" y="2286000"/>
            <a:ext cx="5793475" cy="3581400"/>
          </a:xfrm>
        </p:spPr>
        <p:txBody>
          <a:bodyPr>
            <a:normAutofit/>
          </a:bodyPr>
          <a:lstStyle/>
          <a:p>
            <a:r>
              <a:rPr lang="nb-NO" dirty="0"/>
              <a:t>For å forstå hva en AI kan eller ikke kan gjøre, må vi forstå minst to begreper: algoritme og datasett</a:t>
            </a:r>
          </a:p>
          <a:p>
            <a:r>
              <a:rPr lang="nb-NO" dirty="0"/>
              <a:t>En algoritme er en instruks på hvordan noe skal gjøres</a:t>
            </a:r>
          </a:p>
          <a:p>
            <a:r>
              <a:rPr lang="nb-NO" dirty="0"/>
              <a:t>Når en kokk lager mat etter en oppskrift, så gjør han eller hun en algoritme</a:t>
            </a:r>
          </a:p>
        </p:txBody>
      </p:sp>
      <p:sp>
        <p:nvSpPr>
          <p:cNvPr id="17" name="Rectangle 13">
            <a:extLst>
              <a:ext uri="{FF2B5EF4-FFF2-40B4-BE49-F238E27FC236}">
                <a16:creationId xmlns:a16="http://schemas.microsoft.com/office/drawing/2014/main" id="{292BAD85-00E4-4D0A-993C-8372E78E1A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Bilde 4" descr="Et bilde som inneholder Mat, pasta, mat, Italienske retter&#10;&#10;Automatisk generert beskrivelse">
            <a:extLst>
              <a:ext uri="{FF2B5EF4-FFF2-40B4-BE49-F238E27FC236}">
                <a16:creationId xmlns:a16="http://schemas.microsoft.com/office/drawing/2014/main" id="{8C6AFECC-9F0C-839A-5CFE-71ADD55D5A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7717" y="319640"/>
            <a:ext cx="2271695" cy="3028927"/>
          </a:xfrm>
          <a:prstGeom prst="rect">
            <a:avLst/>
          </a:prstGeom>
          <a:ln>
            <a:noFill/>
          </a:ln>
          <a:effectLst/>
        </p:spPr>
      </p:pic>
      <p:pic>
        <p:nvPicPr>
          <p:cNvPr id="7" name="Bilde 6" descr="Et bilde som inneholder tekst, mønster, Rektangel, skjermbilde&#10;&#10;Automatisk generert beskrivelse">
            <a:extLst>
              <a:ext uri="{FF2B5EF4-FFF2-40B4-BE49-F238E27FC236}">
                <a16:creationId xmlns:a16="http://schemas.microsoft.com/office/drawing/2014/main" id="{84A95C78-FF42-4FCC-4EB0-DB992A3529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1165" y="3509434"/>
            <a:ext cx="2789802" cy="3040656"/>
          </a:xfrm>
          <a:prstGeom prst="rect">
            <a:avLst/>
          </a:prstGeom>
          <a:ln>
            <a:noFill/>
          </a:ln>
          <a:effectLst/>
        </p:spPr>
      </p:pic>
    </p:spTree>
    <p:extLst>
      <p:ext uri="{BB962C8B-B14F-4D97-AF65-F5344CB8AC3E}">
        <p14:creationId xmlns:p14="http://schemas.microsoft.com/office/powerpoint/2010/main" val="1004592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206620-DF14-13EA-2F90-735AF9A7FE4D}"/>
              </a:ext>
            </a:extLst>
          </p:cNvPr>
          <p:cNvSpPr>
            <a:spLocks noGrp="1"/>
          </p:cNvSpPr>
          <p:nvPr>
            <p:ph type="title"/>
          </p:nvPr>
        </p:nvSpPr>
        <p:spPr>
          <a:xfrm>
            <a:off x="1088580" y="685800"/>
            <a:ext cx="4495788" cy="1485900"/>
          </a:xfrm>
        </p:spPr>
        <p:txBody>
          <a:bodyPr>
            <a:normAutofit/>
          </a:bodyPr>
          <a:lstStyle/>
          <a:p>
            <a:r>
              <a:rPr lang="nb-NO" dirty="0"/>
              <a:t>Datasett</a:t>
            </a:r>
          </a:p>
        </p:txBody>
      </p:sp>
      <p:sp>
        <p:nvSpPr>
          <p:cNvPr id="3" name="Plassholder for innhold 2">
            <a:extLst>
              <a:ext uri="{FF2B5EF4-FFF2-40B4-BE49-F238E27FC236}">
                <a16:creationId xmlns:a16="http://schemas.microsoft.com/office/drawing/2014/main" id="{B84D5C3B-01C0-3C89-2EBB-72D93EAC85DA}"/>
              </a:ext>
            </a:extLst>
          </p:cNvPr>
          <p:cNvSpPr>
            <a:spLocks noGrp="1"/>
          </p:cNvSpPr>
          <p:nvPr>
            <p:ph idx="1"/>
          </p:nvPr>
        </p:nvSpPr>
        <p:spPr>
          <a:xfrm>
            <a:off x="1088579" y="2286000"/>
            <a:ext cx="4495788" cy="3886200"/>
          </a:xfrm>
        </p:spPr>
        <p:txBody>
          <a:bodyPr>
            <a:normAutofit/>
          </a:bodyPr>
          <a:lstStyle/>
          <a:p>
            <a:r>
              <a:rPr lang="nb-NO" dirty="0"/>
              <a:t>Et datasett er en bestemt type data (tall, bilder, skrift, mattestykker, artikler </a:t>
            </a:r>
            <a:r>
              <a:rPr lang="nb-NO" dirty="0" err="1"/>
              <a:t>osv</a:t>
            </a:r>
            <a:r>
              <a:rPr lang="nb-NO" dirty="0"/>
              <a:t>)</a:t>
            </a:r>
          </a:p>
          <a:p>
            <a:r>
              <a:rPr lang="nb-NO" dirty="0"/>
              <a:t>For en kokk som trener på å lage mat, kan det være kakeoppskrifter, middagsoppskrifter, frokostoppskrifter </a:t>
            </a:r>
            <a:r>
              <a:rPr lang="nb-NO" dirty="0" err="1"/>
              <a:t>osv</a:t>
            </a:r>
            <a:endParaRPr lang="nb-NO" dirty="0"/>
          </a:p>
        </p:txBody>
      </p:sp>
      <p:pic>
        <p:nvPicPr>
          <p:cNvPr id="5" name="Bilde 4" descr="Et bilde som inneholder Mat, pasta, mat, Italienske retter&#10;&#10;Automatisk generert beskrivelse">
            <a:extLst>
              <a:ext uri="{FF2B5EF4-FFF2-40B4-BE49-F238E27FC236}">
                <a16:creationId xmlns:a16="http://schemas.microsoft.com/office/drawing/2014/main" id="{0C9207B6-1B9F-C8ED-AE3F-A1E804E0AD45}"/>
              </a:ext>
            </a:extLst>
          </p:cNvPr>
          <p:cNvPicPr>
            <a:picLocks noChangeAspect="1"/>
          </p:cNvPicPr>
          <p:nvPr/>
        </p:nvPicPr>
        <p:blipFill rotWithShape="1">
          <a:blip r:embed="rId2">
            <a:extLst>
              <a:ext uri="{28A0092B-C50C-407E-A947-70E740481C1C}">
                <a14:useLocalDpi xmlns:a14="http://schemas.microsoft.com/office/drawing/2010/main" val="0"/>
              </a:ext>
            </a:extLst>
          </a:blip>
          <a:srcRect t="13746" r="2" b="1564"/>
          <a:stretch/>
        </p:blipFill>
        <p:spPr>
          <a:xfrm>
            <a:off x="6102096" y="10"/>
            <a:ext cx="3044952" cy="3438410"/>
          </a:xfrm>
          <a:prstGeom prst="rect">
            <a:avLst/>
          </a:prstGeom>
        </p:spPr>
      </p:pic>
      <p:pic>
        <p:nvPicPr>
          <p:cNvPr id="9" name="Bilde 8" descr="Et bilde som inneholder dessert, mat, muffins, Cupcakes&#10;&#10;Automatisk generert beskrivelse">
            <a:extLst>
              <a:ext uri="{FF2B5EF4-FFF2-40B4-BE49-F238E27FC236}">
                <a16:creationId xmlns:a16="http://schemas.microsoft.com/office/drawing/2014/main" id="{70BC64FE-ECD6-F05A-08C9-A9B5FA31CACF}"/>
              </a:ext>
            </a:extLst>
          </p:cNvPr>
          <p:cNvPicPr>
            <a:picLocks noChangeAspect="1"/>
          </p:cNvPicPr>
          <p:nvPr/>
        </p:nvPicPr>
        <p:blipFill rotWithShape="1">
          <a:blip r:embed="rId3">
            <a:extLst>
              <a:ext uri="{28A0092B-C50C-407E-A947-70E740481C1C}">
                <a14:useLocalDpi xmlns:a14="http://schemas.microsoft.com/office/drawing/2010/main" val="0"/>
              </a:ext>
            </a:extLst>
          </a:blip>
          <a:srcRect l="1182" r="7286" b="-1"/>
          <a:stretch/>
        </p:blipFill>
        <p:spPr>
          <a:xfrm>
            <a:off x="9147049" y="-279"/>
            <a:ext cx="3044952" cy="3438420"/>
          </a:xfrm>
          <a:prstGeom prst="rect">
            <a:avLst/>
          </a:prstGeom>
        </p:spPr>
      </p:pic>
      <p:pic>
        <p:nvPicPr>
          <p:cNvPr id="7" name="Bilde 6" descr="Et bilde som inneholder tegning, clip art, illustrasjon, tegnefilm&#10;&#10;Automatisk generert beskrivelse">
            <a:extLst>
              <a:ext uri="{FF2B5EF4-FFF2-40B4-BE49-F238E27FC236}">
                <a16:creationId xmlns:a16="http://schemas.microsoft.com/office/drawing/2014/main" id="{D8F70BDB-5916-C7A0-236C-8B58EFE29012}"/>
              </a:ext>
            </a:extLst>
          </p:cNvPr>
          <p:cNvPicPr>
            <a:picLocks noChangeAspect="1"/>
          </p:cNvPicPr>
          <p:nvPr/>
        </p:nvPicPr>
        <p:blipFill rotWithShape="1">
          <a:blip r:embed="rId4">
            <a:extLst>
              <a:ext uri="{28A0092B-C50C-407E-A947-70E740481C1C}">
                <a14:useLocalDpi xmlns:a14="http://schemas.microsoft.com/office/drawing/2010/main" val="0"/>
              </a:ext>
            </a:extLst>
          </a:blip>
          <a:srcRect l="31447" r="22695" b="1"/>
          <a:stretch/>
        </p:blipFill>
        <p:spPr>
          <a:xfrm>
            <a:off x="6102096" y="3438421"/>
            <a:ext cx="3044952" cy="3419581"/>
          </a:xfrm>
          <a:prstGeom prst="rect">
            <a:avLst/>
          </a:prstGeom>
        </p:spPr>
      </p:pic>
      <p:pic>
        <p:nvPicPr>
          <p:cNvPr id="11" name="Bilde 10" descr="Et bilde som inneholder fat, mat, ovnsbakt mat, kake&#10;&#10;Automatisk generert beskrivelse">
            <a:extLst>
              <a:ext uri="{FF2B5EF4-FFF2-40B4-BE49-F238E27FC236}">
                <a16:creationId xmlns:a16="http://schemas.microsoft.com/office/drawing/2014/main" id="{B539C53E-424D-32FE-635A-0915E70BAF48}"/>
              </a:ext>
            </a:extLst>
          </p:cNvPr>
          <p:cNvPicPr>
            <a:picLocks noChangeAspect="1"/>
          </p:cNvPicPr>
          <p:nvPr/>
        </p:nvPicPr>
        <p:blipFill rotWithShape="1">
          <a:blip r:embed="rId5">
            <a:extLst>
              <a:ext uri="{28A0092B-C50C-407E-A947-70E740481C1C}">
                <a14:useLocalDpi xmlns:a14="http://schemas.microsoft.com/office/drawing/2010/main" val="0"/>
              </a:ext>
            </a:extLst>
          </a:blip>
          <a:srcRect l="17464" r="21990"/>
          <a:stretch/>
        </p:blipFill>
        <p:spPr>
          <a:xfrm>
            <a:off x="9147048" y="3438144"/>
            <a:ext cx="3044952" cy="3419856"/>
          </a:xfrm>
          <a:prstGeom prst="rect">
            <a:avLst/>
          </a:prstGeom>
        </p:spPr>
      </p:pic>
    </p:spTree>
    <p:extLst>
      <p:ext uri="{BB962C8B-B14F-4D97-AF65-F5344CB8AC3E}">
        <p14:creationId xmlns:p14="http://schemas.microsoft.com/office/powerpoint/2010/main" val="3712728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31FD4924-7515-8DD4-F318-7596E275B89D}"/>
              </a:ext>
            </a:extLst>
          </p:cNvPr>
          <p:cNvSpPr>
            <a:spLocks noGrp="1"/>
          </p:cNvSpPr>
          <p:nvPr>
            <p:ph type="title"/>
          </p:nvPr>
        </p:nvSpPr>
        <p:spPr>
          <a:xfrm>
            <a:off x="784743" y="685800"/>
            <a:ext cx="5793475" cy="1485900"/>
          </a:xfrm>
        </p:spPr>
        <p:txBody>
          <a:bodyPr>
            <a:normAutofit/>
          </a:bodyPr>
          <a:lstStyle/>
          <a:p>
            <a:r>
              <a:rPr lang="nb-NO" dirty="0"/>
              <a:t>Algoritme og datasett</a:t>
            </a:r>
          </a:p>
        </p:txBody>
      </p:sp>
      <p:sp>
        <p:nvSpPr>
          <p:cNvPr id="3" name="Plassholder for innhold 2">
            <a:extLst>
              <a:ext uri="{FF2B5EF4-FFF2-40B4-BE49-F238E27FC236}">
                <a16:creationId xmlns:a16="http://schemas.microsoft.com/office/drawing/2014/main" id="{B107F730-04FB-AF1B-0710-62A3C7798038}"/>
              </a:ext>
            </a:extLst>
          </p:cNvPr>
          <p:cNvSpPr>
            <a:spLocks noGrp="1"/>
          </p:cNvSpPr>
          <p:nvPr>
            <p:ph idx="1"/>
          </p:nvPr>
        </p:nvSpPr>
        <p:spPr>
          <a:xfrm>
            <a:off x="784743" y="2286000"/>
            <a:ext cx="5793475" cy="3581400"/>
          </a:xfrm>
        </p:spPr>
        <p:txBody>
          <a:bodyPr>
            <a:normAutofit/>
          </a:bodyPr>
          <a:lstStyle/>
          <a:p>
            <a:r>
              <a:rPr lang="nb-NO" dirty="0"/>
              <a:t>Når algoritmer blir matet med datasett blir algoritmen god på det den trener på</a:t>
            </a:r>
          </a:p>
          <a:p>
            <a:r>
              <a:rPr lang="nb-NO" dirty="0"/>
              <a:t>En kokk som trener på middager, men aldri tatt i en hammer, vil ikke være god på å bygge hus</a:t>
            </a:r>
          </a:p>
        </p:txBody>
      </p:sp>
      <p:sp>
        <p:nvSpPr>
          <p:cNvPr id="12" name="Rectangle 11">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Bilde 4" descr="Et bilde som inneholder gress, utendørs, konstruksjon, Skur&#10;&#10;Automatisk generert beskrivelse">
            <a:extLst>
              <a:ext uri="{FF2B5EF4-FFF2-40B4-BE49-F238E27FC236}">
                <a16:creationId xmlns:a16="http://schemas.microsoft.com/office/drawing/2014/main" id="{1B24A66F-E9DA-A204-B18B-119D7B2FF696}"/>
              </a:ext>
            </a:extLst>
          </p:cNvPr>
          <p:cNvPicPr>
            <a:picLocks noChangeAspect="1"/>
          </p:cNvPicPr>
          <p:nvPr/>
        </p:nvPicPr>
        <p:blipFill rotWithShape="1">
          <a:blip r:embed="rId2">
            <a:extLst>
              <a:ext uri="{28A0092B-C50C-407E-A947-70E740481C1C}">
                <a14:useLocalDpi xmlns:a14="http://schemas.microsoft.com/office/drawing/2010/main" val="0"/>
              </a:ext>
            </a:extLst>
          </a:blip>
          <a:srcRect l="30138" r="25286" b="-1"/>
          <a:stretch/>
        </p:blipFill>
        <p:spPr>
          <a:xfrm>
            <a:off x="7612260" y="10"/>
            <a:ext cx="4579739" cy="6857990"/>
          </a:xfrm>
          <a:prstGeom prst="rect">
            <a:avLst/>
          </a:prstGeom>
        </p:spPr>
      </p:pic>
    </p:spTree>
    <p:extLst>
      <p:ext uri="{BB962C8B-B14F-4D97-AF65-F5344CB8AC3E}">
        <p14:creationId xmlns:p14="http://schemas.microsoft.com/office/powerpoint/2010/main" val="1942318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9A204626-2220-4678-A939-FD94EA7B53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A80BD788-4E17-8841-EA46-35CEC8368B2B}"/>
              </a:ext>
            </a:extLst>
          </p:cNvPr>
          <p:cNvSpPr>
            <a:spLocks noGrp="1"/>
          </p:cNvSpPr>
          <p:nvPr>
            <p:ph type="title"/>
          </p:nvPr>
        </p:nvSpPr>
        <p:spPr>
          <a:xfrm>
            <a:off x="784743" y="685800"/>
            <a:ext cx="5958837" cy="1485900"/>
          </a:xfrm>
        </p:spPr>
        <p:txBody>
          <a:bodyPr>
            <a:normAutofit/>
          </a:bodyPr>
          <a:lstStyle/>
          <a:p>
            <a:r>
              <a:rPr lang="nb-NO"/>
              <a:t>Ulike typer kunstig intelligens</a:t>
            </a:r>
            <a:endParaRPr lang="nb-NO" dirty="0"/>
          </a:p>
        </p:txBody>
      </p:sp>
      <p:sp>
        <p:nvSpPr>
          <p:cNvPr id="3" name="Plassholder for innhold 2">
            <a:extLst>
              <a:ext uri="{FF2B5EF4-FFF2-40B4-BE49-F238E27FC236}">
                <a16:creationId xmlns:a16="http://schemas.microsoft.com/office/drawing/2014/main" id="{04D3F90F-5FF5-E5B2-499B-53A059C20109}"/>
              </a:ext>
            </a:extLst>
          </p:cNvPr>
          <p:cNvSpPr>
            <a:spLocks noGrp="1"/>
          </p:cNvSpPr>
          <p:nvPr>
            <p:ph idx="1"/>
          </p:nvPr>
        </p:nvSpPr>
        <p:spPr>
          <a:xfrm>
            <a:off x="784743" y="2286000"/>
            <a:ext cx="5958837" cy="3581400"/>
          </a:xfrm>
        </p:spPr>
        <p:txBody>
          <a:bodyPr>
            <a:normAutofit/>
          </a:bodyPr>
          <a:lstStyle/>
          <a:p>
            <a:r>
              <a:rPr lang="nb-NO"/>
              <a:t>Det finnes hovedsakelig tre metoder for at kunstig intelligens kan utføre handlinger:</a:t>
            </a:r>
            <a:br>
              <a:rPr lang="nb-NO"/>
            </a:br>
            <a:r>
              <a:rPr lang="nb-NO"/>
              <a:t>	</a:t>
            </a:r>
          </a:p>
          <a:p>
            <a:pPr lvl="2"/>
            <a:r>
              <a:rPr lang="nb-NO"/>
              <a:t>Ekspertsystemer</a:t>
            </a:r>
          </a:p>
          <a:p>
            <a:pPr lvl="2"/>
            <a:r>
              <a:rPr lang="nb-NO"/>
              <a:t>Maskinlæring</a:t>
            </a:r>
          </a:p>
          <a:p>
            <a:pPr lvl="2"/>
            <a:r>
              <a:rPr lang="nb-NO"/>
              <a:t>Dyp læring</a:t>
            </a:r>
          </a:p>
          <a:p>
            <a:pPr lvl="2"/>
            <a:endParaRPr lang="nb-NO" dirty="0"/>
          </a:p>
        </p:txBody>
      </p:sp>
      <p:sp>
        <p:nvSpPr>
          <p:cNvPr id="10" name="Rectangle 13">
            <a:extLst>
              <a:ext uri="{FF2B5EF4-FFF2-40B4-BE49-F238E27FC236}">
                <a16:creationId xmlns:a16="http://schemas.microsoft.com/office/drawing/2014/main" id="{EB97D8A6-1C5A-42B6-AE78-F3D0F9BDF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Grafikk 6">
            <a:extLst>
              <a:ext uri="{FF2B5EF4-FFF2-40B4-BE49-F238E27FC236}">
                <a16:creationId xmlns:a16="http://schemas.microsoft.com/office/drawing/2014/main" id="{122540D5-6707-046E-784D-A7D52318F0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72398" y="1265194"/>
            <a:ext cx="4327611" cy="4327611"/>
          </a:xfrm>
          <a:prstGeom prst="rect">
            <a:avLst/>
          </a:prstGeom>
        </p:spPr>
      </p:pic>
    </p:spTree>
    <p:extLst>
      <p:ext uri="{BB962C8B-B14F-4D97-AF65-F5344CB8AC3E}">
        <p14:creationId xmlns:p14="http://schemas.microsoft.com/office/powerpoint/2010/main" val="4169023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66971B5-1AE8-A462-A20F-F205103F8260}"/>
              </a:ext>
            </a:extLst>
          </p:cNvPr>
          <p:cNvSpPr>
            <a:spLocks noGrp="1"/>
          </p:cNvSpPr>
          <p:nvPr>
            <p:ph type="title"/>
          </p:nvPr>
        </p:nvSpPr>
        <p:spPr>
          <a:xfrm>
            <a:off x="1023562" y="685800"/>
            <a:ext cx="10493524" cy="1485900"/>
          </a:xfrm>
        </p:spPr>
        <p:txBody>
          <a:bodyPr>
            <a:normAutofit/>
          </a:bodyPr>
          <a:lstStyle/>
          <a:p>
            <a:r>
              <a:rPr lang="nb-NO" dirty="0"/>
              <a:t>Ekspertlæring</a:t>
            </a:r>
          </a:p>
        </p:txBody>
      </p:sp>
      <p:sp>
        <p:nvSpPr>
          <p:cNvPr id="10" name="Rectangle 9">
            <a:extLst>
              <a:ext uri="{FF2B5EF4-FFF2-40B4-BE49-F238E27FC236}">
                <a16:creationId xmlns:a16="http://schemas.microsoft.com/office/drawing/2014/main" id="{B9F89C22-0475-4427-B7C8-0269AD40E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lassholder for innhold 2">
            <a:extLst>
              <a:ext uri="{FF2B5EF4-FFF2-40B4-BE49-F238E27FC236}">
                <a16:creationId xmlns:a16="http://schemas.microsoft.com/office/drawing/2014/main" id="{DD66DC38-300B-FAEF-5266-5D542B44449A}"/>
              </a:ext>
            </a:extLst>
          </p:cNvPr>
          <p:cNvSpPr>
            <a:spLocks noGrp="1"/>
          </p:cNvSpPr>
          <p:nvPr>
            <p:ph idx="1"/>
          </p:nvPr>
        </p:nvSpPr>
        <p:spPr>
          <a:xfrm>
            <a:off x="1023562" y="2286000"/>
            <a:ext cx="5072437" cy="3581400"/>
          </a:xfrm>
        </p:spPr>
        <p:txBody>
          <a:bodyPr>
            <a:normAutofit/>
          </a:bodyPr>
          <a:lstStyle/>
          <a:p>
            <a:r>
              <a:rPr lang="nb-NO" sz="1800" dirty="0"/>
              <a:t>Dette er systemer hvor alt er programmert inn på forhånd</a:t>
            </a:r>
          </a:p>
          <a:p>
            <a:r>
              <a:rPr lang="nb-NO" sz="1800" dirty="0"/>
              <a:t>Disse lærer ikke noe nytt, og er den enkleste formen for AI</a:t>
            </a:r>
          </a:p>
          <a:p>
            <a:r>
              <a:rPr lang="nb-NO" sz="1800" dirty="0"/>
              <a:t>Ekspertlæring anses som det sikreste for å automatisere bestemte oppgaver siden mennesker setter strenge rammer for hva AI-en skal gjøre</a:t>
            </a:r>
          </a:p>
          <a:p>
            <a:r>
              <a:rPr lang="nb-NO" sz="1800" dirty="0"/>
              <a:t>Kan minne om det typiske flytskjemaet</a:t>
            </a:r>
          </a:p>
        </p:txBody>
      </p:sp>
      <p:pic>
        <p:nvPicPr>
          <p:cNvPr id="5" name="Bilde 4" descr="Et bilde som inneholder finger, person&#10;&#10;Automatisk generert beskrivelse">
            <a:extLst>
              <a:ext uri="{FF2B5EF4-FFF2-40B4-BE49-F238E27FC236}">
                <a16:creationId xmlns:a16="http://schemas.microsoft.com/office/drawing/2014/main" id="{6BCBDCD6-F273-F3AC-F330-C5930D621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0747" y="2350235"/>
            <a:ext cx="5007233" cy="3542618"/>
          </a:xfrm>
          <a:prstGeom prst="rect">
            <a:avLst/>
          </a:prstGeom>
        </p:spPr>
      </p:pic>
    </p:spTree>
    <p:extLst>
      <p:ext uri="{BB962C8B-B14F-4D97-AF65-F5344CB8AC3E}">
        <p14:creationId xmlns:p14="http://schemas.microsoft.com/office/powerpoint/2010/main" val="3208329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4">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DA5765F2-764E-424F-2470-18382E1FBCB4}"/>
              </a:ext>
            </a:extLst>
          </p:cNvPr>
          <p:cNvSpPr>
            <a:spLocks noGrp="1"/>
          </p:cNvSpPr>
          <p:nvPr>
            <p:ph type="title"/>
          </p:nvPr>
        </p:nvSpPr>
        <p:spPr>
          <a:xfrm>
            <a:off x="5100824" y="685800"/>
            <a:ext cx="6176776" cy="1485900"/>
          </a:xfrm>
        </p:spPr>
        <p:txBody>
          <a:bodyPr>
            <a:normAutofit/>
          </a:bodyPr>
          <a:lstStyle/>
          <a:p>
            <a:r>
              <a:rPr lang="nb-NO" dirty="0"/>
              <a:t>Maskinlæring</a:t>
            </a:r>
          </a:p>
        </p:txBody>
      </p:sp>
      <p:pic>
        <p:nvPicPr>
          <p:cNvPr id="7" name="Bilde 6" descr="Et bilde som inneholder tegnefilm, illustrasjon, design&#10;&#10;Automatisk generert beskrivelse">
            <a:extLst>
              <a:ext uri="{FF2B5EF4-FFF2-40B4-BE49-F238E27FC236}">
                <a16:creationId xmlns:a16="http://schemas.microsoft.com/office/drawing/2014/main" id="{0486D6BB-5184-DD3A-DBBD-A39E14A998CA}"/>
              </a:ext>
            </a:extLst>
          </p:cNvPr>
          <p:cNvPicPr>
            <a:picLocks noChangeAspect="1"/>
          </p:cNvPicPr>
          <p:nvPr/>
        </p:nvPicPr>
        <p:blipFill rotWithShape="1">
          <a:blip r:embed="rId3">
            <a:extLst>
              <a:ext uri="{28A0092B-C50C-407E-A947-70E740481C1C}">
                <a14:useLocalDpi xmlns:a14="http://schemas.microsoft.com/office/drawing/2010/main" val="0"/>
              </a:ext>
            </a:extLst>
          </a:blip>
          <a:srcRect l="24973" r="31820" b="-1"/>
          <a:stretch/>
        </p:blipFill>
        <p:spPr>
          <a:xfrm>
            <a:off x="-1" y="10"/>
            <a:ext cx="4373546" cy="6857990"/>
          </a:xfrm>
          <a:prstGeom prst="rect">
            <a:avLst/>
          </a:prstGeom>
        </p:spPr>
      </p:pic>
      <p:sp>
        <p:nvSpPr>
          <p:cNvPr id="13" name="Rectangle 16">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lassholder for innhold 2">
            <a:extLst>
              <a:ext uri="{FF2B5EF4-FFF2-40B4-BE49-F238E27FC236}">
                <a16:creationId xmlns:a16="http://schemas.microsoft.com/office/drawing/2014/main" id="{2F4524E9-8A5E-2DEE-0B1D-2B32DAC6F86A}"/>
              </a:ext>
            </a:extLst>
          </p:cNvPr>
          <p:cNvSpPr>
            <a:spLocks noGrp="1"/>
          </p:cNvSpPr>
          <p:nvPr>
            <p:ph idx="1"/>
          </p:nvPr>
        </p:nvSpPr>
        <p:spPr>
          <a:xfrm>
            <a:off x="5100824" y="2286000"/>
            <a:ext cx="6176776" cy="3581400"/>
          </a:xfrm>
        </p:spPr>
        <p:txBody>
          <a:bodyPr>
            <a:normAutofit/>
          </a:bodyPr>
          <a:lstStyle/>
          <a:p>
            <a:r>
              <a:rPr lang="nb-NO" sz="1900" dirty="0"/>
              <a:t>Maskinlæring er en gren av kunstig intelligens (AI) som gjør det mulig for systemer å lære automatisk, og forbedre seg selv</a:t>
            </a:r>
          </a:p>
          <a:p>
            <a:r>
              <a:rPr lang="nb-NO" sz="1900" dirty="0"/>
              <a:t>Maskinlæringsalgoritmer analyserer data, identifiserer mønstre, og gjør det smarteste valget</a:t>
            </a:r>
          </a:p>
          <a:p>
            <a:r>
              <a:rPr lang="nb-NO" sz="1900" dirty="0"/>
              <a:t>Er avhengig av datasett med variasjon og høy kvalitet</a:t>
            </a:r>
          </a:p>
          <a:p>
            <a:r>
              <a:rPr lang="nb-NO" sz="1900" dirty="0"/>
              <a:t>Maskinlæringsmodeller trenes ved å trene dem med store mengder data, der de justerer seg selv for å bli best mulig</a:t>
            </a:r>
          </a:p>
        </p:txBody>
      </p:sp>
    </p:spTree>
    <p:extLst>
      <p:ext uri="{BB962C8B-B14F-4D97-AF65-F5344CB8AC3E}">
        <p14:creationId xmlns:p14="http://schemas.microsoft.com/office/powerpoint/2010/main" val="661887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7F2FAEC-1577-0B79-B5A7-32110773A376}"/>
              </a:ext>
            </a:extLst>
          </p:cNvPr>
          <p:cNvSpPr>
            <a:spLocks noGrp="1"/>
          </p:cNvSpPr>
          <p:nvPr>
            <p:ph type="title"/>
          </p:nvPr>
        </p:nvSpPr>
        <p:spPr>
          <a:xfrm>
            <a:off x="1371600" y="685800"/>
            <a:ext cx="9601200" cy="1485900"/>
          </a:xfrm>
        </p:spPr>
        <p:txBody>
          <a:bodyPr>
            <a:normAutofit/>
          </a:bodyPr>
          <a:lstStyle/>
          <a:p>
            <a:r>
              <a:rPr lang="nb-NO"/>
              <a:t>Hva er kunstig intelligens?</a:t>
            </a:r>
          </a:p>
        </p:txBody>
      </p:sp>
      <p:graphicFrame>
        <p:nvGraphicFramePr>
          <p:cNvPr id="5" name="Plassholder for innhold 2">
            <a:extLst>
              <a:ext uri="{FF2B5EF4-FFF2-40B4-BE49-F238E27FC236}">
                <a16:creationId xmlns:a16="http://schemas.microsoft.com/office/drawing/2014/main" id="{705EDC96-AB1E-F0D7-5DBA-3CEEA4DB6BA1}"/>
              </a:ext>
            </a:extLst>
          </p:cNvPr>
          <p:cNvGraphicFramePr>
            <a:graphicFrameLocks noGrp="1"/>
          </p:cNvGraphicFramePr>
          <p:nvPr>
            <p:ph idx="1"/>
            <p:extLst>
              <p:ext uri="{D42A27DB-BD31-4B8C-83A1-F6EECF244321}">
                <p14:modId xmlns:p14="http://schemas.microsoft.com/office/powerpoint/2010/main" val="543929913"/>
              </p:ext>
            </p:extLst>
          </p:nvPr>
        </p:nvGraphicFramePr>
        <p:xfrm>
          <a:off x="1371600" y="1701800"/>
          <a:ext cx="9601200" cy="416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5680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9463D22F-C740-999A-5EA6-896674F1BD54}"/>
              </a:ext>
            </a:extLst>
          </p:cNvPr>
          <p:cNvSpPr>
            <a:spLocks noGrp="1"/>
          </p:cNvSpPr>
          <p:nvPr>
            <p:ph type="title"/>
          </p:nvPr>
        </p:nvSpPr>
        <p:spPr>
          <a:xfrm>
            <a:off x="640080" y="639704"/>
            <a:ext cx="3299579" cy="5577840"/>
          </a:xfrm>
        </p:spPr>
        <p:txBody>
          <a:bodyPr anchor="ctr">
            <a:normAutofit/>
          </a:bodyPr>
          <a:lstStyle/>
          <a:p>
            <a:pPr algn="ctr"/>
            <a:r>
              <a:rPr lang="nb-NO" sz="4100"/>
              <a:t>Maskinlæring kan brukes til</a:t>
            </a:r>
          </a:p>
        </p:txBody>
      </p:sp>
      <p:graphicFrame>
        <p:nvGraphicFramePr>
          <p:cNvPr id="5" name="Plassholder for innhold 2">
            <a:extLst>
              <a:ext uri="{FF2B5EF4-FFF2-40B4-BE49-F238E27FC236}">
                <a16:creationId xmlns:a16="http://schemas.microsoft.com/office/drawing/2014/main" id="{AF66BC41-1372-FB59-1C35-515A857C4427}"/>
              </a:ext>
            </a:extLst>
          </p:cNvPr>
          <p:cNvGraphicFramePr>
            <a:graphicFrameLocks noGrp="1"/>
          </p:cNvGraphicFramePr>
          <p:nvPr>
            <p:ph idx="1"/>
            <p:extLst>
              <p:ext uri="{D42A27DB-BD31-4B8C-83A1-F6EECF244321}">
                <p14:modId xmlns:p14="http://schemas.microsoft.com/office/powerpoint/2010/main" val="3005184985"/>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042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D14578-4B80-90DD-2E8B-8238C9A5065C}"/>
              </a:ext>
            </a:extLst>
          </p:cNvPr>
          <p:cNvSpPr>
            <a:spLocks noGrp="1"/>
          </p:cNvSpPr>
          <p:nvPr>
            <p:ph type="title"/>
          </p:nvPr>
        </p:nvSpPr>
        <p:spPr>
          <a:xfrm>
            <a:off x="1371600" y="685800"/>
            <a:ext cx="3282695" cy="1485900"/>
          </a:xfrm>
        </p:spPr>
        <p:txBody>
          <a:bodyPr>
            <a:normAutofit/>
          </a:bodyPr>
          <a:lstStyle/>
          <a:p>
            <a:r>
              <a:rPr lang="nb-NO" dirty="0"/>
              <a:t>Dyp læring</a:t>
            </a:r>
          </a:p>
        </p:txBody>
      </p:sp>
      <p:sp>
        <p:nvSpPr>
          <p:cNvPr id="3" name="Plassholder for innhold 2">
            <a:extLst>
              <a:ext uri="{FF2B5EF4-FFF2-40B4-BE49-F238E27FC236}">
                <a16:creationId xmlns:a16="http://schemas.microsoft.com/office/drawing/2014/main" id="{F8973C69-0BAC-18C9-E429-84663F1FD393}"/>
              </a:ext>
            </a:extLst>
          </p:cNvPr>
          <p:cNvSpPr>
            <a:spLocks noGrp="1"/>
          </p:cNvSpPr>
          <p:nvPr>
            <p:ph idx="1"/>
          </p:nvPr>
        </p:nvSpPr>
        <p:spPr>
          <a:xfrm>
            <a:off x="1371600" y="2286000"/>
            <a:ext cx="3282694" cy="3581400"/>
          </a:xfrm>
        </p:spPr>
        <p:txBody>
          <a:bodyPr>
            <a:normAutofit/>
          </a:bodyPr>
          <a:lstStyle/>
          <a:p>
            <a:r>
              <a:rPr lang="nb-NO" dirty="0"/>
              <a:t>Er et underfelt innen kunstig intelligens som har revolusjonert ulike områder</a:t>
            </a:r>
          </a:p>
          <a:p>
            <a:r>
              <a:rPr lang="nb-NO" dirty="0"/>
              <a:t>Det innebærer å trene kunstige nevrale nettverk med flere lag for å lære representasjoner av data og ta nøyaktige prediksjoner eller beslutninger.</a:t>
            </a:r>
          </a:p>
        </p:txBody>
      </p:sp>
      <p:pic>
        <p:nvPicPr>
          <p:cNvPr id="5" name="Grafikk 4">
            <a:extLst>
              <a:ext uri="{FF2B5EF4-FFF2-40B4-BE49-F238E27FC236}">
                <a16:creationId xmlns:a16="http://schemas.microsoft.com/office/drawing/2014/main" id="{3E19AD61-7E30-D68A-2AA7-39170B7E42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1261" y="645106"/>
            <a:ext cx="5877476" cy="5247747"/>
          </a:xfrm>
          <a:prstGeom prst="rect">
            <a:avLst/>
          </a:prstGeom>
        </p:spPr>
      </p:pic>
    </p:spTree>
    <p:extLst>
      <p:ext uri="{BB962C8B-B14F-4D97-AF65-F5344CB8AC3E}">
        <p14:creationId xmlns:p14="http://schemas.microsoft.com/office/powerpoint/2010/main" val="2007089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DDFFF13A-54E4-32B6-AC23-23CABB8263EE}"/>
              </a:ext>
            </a:extLst>
          </p:cNvPr>
          <p:cNvSpPr>
            <a:spLocks noGrp="1"/>
          </p:cNvSpPr>
          <p:nvPr>
            <p:ph type="title"/>
          </p:nvPr>
        </p:nvSpPr>
        <p:spPr>
          <a:xfrm>
            <a:off x="784743" y="685800"/>
            <a:ext cx="5793475" cy="1485900"/>
          </a:xfrm>
        </p:spPr>
        <p:txBody>
          <a:bodyPr>
            <a:normAutofit/>
          </a:bodyPr>
          <a:lstStyle/>
          <a:p>
            <a:r>
              <a:rPr lang="nb-NO" dirty="0"/>
              <a:t>Dyp læring</a:t>
            </a:r>
          </a:p>
        </p:txBody>
      </p:sp>
      <p:sp>
        <p:nvSpPr>
          <p:cNvPr id="3" name="Plassholder for innhold 2">
            <a:extLst>
              <a:ext uri="{FF2B5EF4-FFF2-40B4-BE49-F238E27FC236}">
                <a16:creationId xmlns:a16="http://schemas.microsoft.com/office/drawing/2014/main" id="{36CC901C-24DD-D950-B5A2-248B3971E323}"/>
              </a:ext>
            </a:extLst>
          </p:cNvPr>
          <p:cNvSpPr>
            <a:spLocks noGrp="1"/>
          </p:cNvSpPr>
          <p:nvPr>
            <p:ph idx="1"/>
          </p:nvPr>
        </p:nvSpPr>
        <p:spPr>
          <a:xfrm>
            <a:off x="784743" y="2286000"/>
            <a:ext cx="5793475" cy="3581400"/>
          </a:xfrm>
        </p:spPr>
        <p:txBody>
          <a:bodyPr>
            <a:normAutofit/>
          </a:bodyPr>
          <a:lstStyle/>
          <a:p>
            <a:r>
              <a:rPr lang="nb-NO" dirty="0"/>
              <a:t>Nettverkene trenes på store etiketterte datasett </a:t>
            </a:r>
          </a:p>
          <a:p>
            <a:r>
              <a:rPr lang="nb-NO" dirty="0"/>
              <a:t>Finner feil og retter opp feilene</a:t>
            </a:r>
          </a:p>
          <a:p>
            <a:r>
              <a:rPr lang="nb-NO" dirty="0"/>
              <a:t>Dyp læring har muliggjort betydelige fremskritt innen oppgaver som går på å kjenne igjen ulike objekter, bilder, ansikter mm.   </a:t>
            </a:r>
          </a:p>
          <a:p>
            <a:r>
              <a:rPr lang="nb-NO" dirty="0"/>
              <a:t>Er det som driver språkoversettelse og </a:t>
            </a:r>
            <a:r>
              <a:rPr lang="nb-NO" dirty="0" err="1"/>
              <a:t>chatboter</a:t>
            </a:r>
            <a:endParaRPr lang="nb-NO" dirty="0"/>
          </a:p>
          <a:p>
            <a:r>
              <a:rPr lang="nb-NO" dirty="0"/>
              <a:t>Det muliggjør nøyaktig konvertering av tale til tekst og taleassistenter </a:t>
            </a:r>
            <a:br>
              <a:rPr lang="nb-NO" dirty="0"/>
            </a:br>
            <a:r>
              <a:rPr lang="nb-NO" dirty="0"/>
              <a:t>(Engasjerende leser).</a:t>
            </a:r>
          </a:p>
          <a:p>
            <a:pPr marL="0" indent="0">
              <a:buNone/>
            </a:pPr>
            <a:endParaRPr lang="nb-NO" dirty="0"/>
          </a:p>
        </p:txBody>
      </p:sp>
      <p:sp>
        <p:nvSpPr>
          <p:cNvPr id="15" name="Rectangle 11">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Bilde 4">
            <a:extLst>
              <a:ext uri="{FF2B5EF4-FFF2-40B4-BE49-F238E27FC236}">
                <a16:creationId xmlns:a16="http://schemas.microsoft.com/office/drawing/2014/main" id="{E80DD741-9677-89EC-33BD-917675550479}"/>
              </a:ext>
            </a:extLst>
          </p:cNvPr>
          <p:cNvPicPr>
            <a:picLocks noChangeAspect="1"/>
          </p:cNvPicPr>
          <p:nvPr/>
        </p:nvPicPr>
        <p:blipFill rotWithShape="1">
          <a:blip r:embed="rId3">
            <a:extLst>
              <a:ext uri="{28A0092B-C50C-407E-A947-70E740481C1C}">
                <a14:useLocalDpi xmlns:a14="http://schemas.microsoft.com/office/drawing/2010/main" val="0"/>
              </a:ext>
            </a:extLst>
          </a:blip>
          <a:srcRect l="42505" r="13254" b="-1"/>
          <a:stretch/>
        </p:blipFill>
        <p:spPr>
          <a:xfrm>
            <a:off x="7612260" y="10"/>
            <a:ext cx="4579739" cy="6857990"/>
          </a:xfrm>
          <a:prstGeom prst="rect">
            <a:avLst/>
          </a:prstGeom>
        </p:spPr>
      </p:pic>
    </p:spTree>
    <p:extLst>
      <p:ext uri="{BB962C8B-B14F-4D97-AF65-F5344CB8AC3E}">
        <p14:creationId xmlns:p14="http://schemas.microsoft.com/office/powerpoint/2010/main" val="343238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66DA70-7FB3-F67B-CB27-5FE45A43F9A6}"/>
              </a:ext>
            </a:extLst>
          </p:cNvPr>
          <p:cNvSpPr>
            <a:spLocks noGrp="1"/>
          </p:cNvSpPr>
          <p:nvPr>
            <p:ph type="title"/>
          </p:nvPr>
        </p:nvSpPr>
        <p:spPr/>
        <p:txBody>
          <a:bodyPr/>
          <a:lstStyle/>
          <a:p>
            <a:r>
              <a:rPr lang="nb-NO" dirty="0"/>
              <a:t>Generative modeller</a:t>
            </a:r>
          </a:p>
        </p:txBody>
      </p:sp>
      <p:sp>
        <p:nvSpPr>
          <p:cNvPr id="3" name="Plassholder for innhold 2">
            <a:extLst>
              <a:ext uri="{FF2B5EF4-FFF2-40B4-BE49-F238E27FC236}">
                <a16:creationId xmlns:a16="http://schemas.microsoft.com/office/drawing/2014/main" id="{037F38D0-70C6-F97A-20D1-1A2A585099F5}"/>
              </a:ext>
            </a:extLst>
          </p:cNvPr>
          <p:cNvSpPr>
            <a:spLocks noGrp="1"/>
          </p:cNvSpPr>
          <p:nvPr>
            <p:ph idx="1"/>
          </p:nvPr>
        </p:nvSpPr>
        <p:spPr>
          <a:xfrm>
            <a:off x="1160345" y="1428457"/>
            <a:ext cx="9601200" cy="3581400"/>
          </a:xfrm>
        </p:spPr>
        <p:txBody>
          <a:bodyPr/>
          <a:lstStyle/>
          <a:p>
            <a:r>
              <a:rPr lang="nb-NO" dirty="0"/>
              <a:t>Dette er løsninger som kan lage noe nytt </a:t>
            </a:r>
          </a:p>
          <a:p>
            <a:r>
              <a:rPr lang="nb-NO" dirty="0"/>
              <a:t>Dette er </a:t>
            </a:r>
            <a:r>
              <a:rPr lang="nb-NO" dirty="0" err="1"/>
              <a:t>ChatGPT</a:t>
            </a:r>
            <a:r>
              <a:rPr lang="nb-NO" dirty="0"/>
              <a:t>, </a:t>
            </a:r>
            <a:r>
              <a:rPr lang="nb-NO" dirty="0" err="1"/>
              <a:t>MyAI</a:t>
            </a:r>
            <a:r>
              <a:rPr lang="nb-NO" dirty="0"/>
              <a:t> på Snapchat, </a:t>
            </a:r>
            <a:r>
              <a:rPr lang="nb-NO" dirty="0" err="1"/>
              <a:t>Dall</a:t>
            </a:r>
            <a:r>
              <a:rPr lang="nb-NO" dirty="0"/>
              <a:t>-e, </a:t>
            </a:r>
            <a:r>
              <a:rPr lang="nb-NO" dirty="0" err="1"/>
              <a:t>Midjourney</a:t>
            </a:r>
            <a:r>
              <a:rPr lang="nb-NO" dirty="0"/>
              <a:t> </a:t>
            </a:r>
            <a:r>
              <a:rPr lang="nb-NO" dirty="0" err="1"/>
              <a:t>osv</a:t>
            </a:r>
            <a:endParaRPr lang="nb-NO" dirty="0"/>
          </a:p>
          <a:p>
            <a:r>
              <a:rPr lang="nb-NO" dirty="0"/>
              <a:t>Det er disse som har gjort AI populære for allmennheten</a:t>
            </a:r>
          </a:p>
          <a:p>
            <a:r>
              <a:rPr lang="nb-NO" dirty="0"/>
              <a:t>De kan skape en del av det mennesker kan skape</a:t>
            </a:r>
          </a:p>
          <a:p>
            <a:r>
              <a:rPr lang="nb-NO" dirty="0"/>
              <a:t>Alle bildene under er laget med </a:t>
            </a:r>
            <a:r>
              <a:rPr lang="nb-NO" dirty="0" err="1"/>
              <a:t>Nightcafe.studio</a:t>
            </a:r>
            <a:endParaRPr lang="nb-NO" dirty="0"/>
          </a:p>
        </p:txBody>
      </p:sp>
      <p:pic>
        <p:nvPicPr>
          <p:cNvPr id="5" name="Bilde 4" descr="Et bilde som inneholder symbol, logo, Font, Grafikk&#10;&#10;Automatisk generert beskrivelse">
            <a:extLst>
              <a:ext uri="{FF2B5EF4-FFF2-40B4-BE49-F238E27FC236}">
                <a16:creationId xmlns:a16="http://schemas.microsoft.com/office/drawing/2014/main" id="{90A94F54-AD94-6892-B96B-6C1C2B17F1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1306" y="-7732"/>
            <a:ext cx="1381318" cy="1381318"/>
          </a:xfrm>
          <a:prstGeom prst="rect">
            <a:avLst/>
          </a:prstGeom>
        </p:spPr>
      </p:pic>
      <p:pic>
        <p:nvPicPr>
          <p:cNvPr id="7" name="Bilde 6" descr="Et bilde som inneholder symbol, logo, Font, Grafikk&#10;&#10;Automatisk generert beskrivelse">
            <a:extLst>
              <a:ext uri="{FF2B5EF4-FFF2-40B4-BE49-F238E27FC236}">
                <a16:creationId xmlns:a16="http://schemas.microsoft.com/office/drawing/2014/main" id="{8B2A8361-A90C-9875-5DDE-64E6194EC9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4627" y="47139"/>
            <a:ext cx="1381318" cy="1381318"/>
          </a:xfrm>
          <a:prstGeom prst="rect">
            <a:avLst/>
          </a:prstGeom>
        </p:spPr>
      </p:pic>
      <p:pic>
        <p:nvPicPr>
          <p:cNvPr id="9" name="Bilde 8" descr="Et bilde som inneholder person, Menneskeansikt, klær, mann&#10;&#10;Automatisk generert beskrivelse">
            <a:extLst>
              <a:ext uri="{FF2B5EF4-FFF2-40B4-BE49-F238E27FC236}">
                <a16:creationId xmlns:a16="http://schemas.microsoft.com/office/drawing/2014/main" id="{D0A34130-F8FE-F145-C9FE-B129D653FB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9890" y="1395801"/>
            <a:ext cx="2912110" cy="2923397"/>
          </a:xfrm>
          <a:prstGeom prst="rect">
            <a:avLst/>
          </a:prstGeom>
        </p:spPr>
      </p:pic>
      <p:pic>
        <p:nvPicPr>
          <p:cNvPr id="11" name="Bilde 10" descr="Et bilde som inneholder leppestift, øyevipper, Øyeskygge, Eyeliner&#10;&#10;Automatisk generert beskrivelse">
            <a:extLst>
              <a:ext uri="{FF2B5EF4-FFF2-40B4-BE49-F238E27FC236}">
                <a16:creationId xmlns:a16="http://schemas.microsoft.com/office/drawing/2014/main" id="{DFB73E3F-04D3-0A0F-FEB7-F4BB7D6887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7723" y="4135162"/>
            <a:ext cx="2732167" cy="2732167"/>
          </a:xfrm>
          <a:prstGeom prst="rect">
            <a:avLst/>
          </a:prstGeom>
        </p:spPr>
      </p:pic>
      <p:pic>
        <p:nvPicPr>
          <p:cNvPr id="13" name="Bilde 12" descr="Et bilde som inneholder automaton, robot, maskin, leke&#10;&#10;Automatisk generert beskrivelse">
            <a:extLst>
              <a:ext uri="{FF2B5EF4-FFF2-40B4-BE49-F238E27FC236}">
                <a16:creationId xmlns:a16="http://schemas.microsoft.com/office/drawing/2014/main" id="{D3CC48CF-ED72-927B-5C2B-775003D6FC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65865" y="4167088"/>
            <a:ext cx="2687216" cy="2687216"/>
          </a:xfrm>
          <a:prstGeom prst="rect">
            <a:avLst/>
          </a:prstGeom>
        </p:spPr>
      </p:pic>
      <p:pic>
        <p:nvPicPr>
          <p:cNvPr id="15" name="Bilde 14" descr="Et bilde som inneholder dessert, mat, Søtt og godt, ovnsbakt mat&#10;&#10;Automatisk generert beskrivelse">
            <a:extLst>
              <a:ext uri="{FF2B5EF4-FFF2-40B4-BE49-F238E27FC236}">
                <a16:creationId xmlns:a16="http://schemas.microsoft.com/office/drawing/2014/main" id="{FBFC7AF2-7374-20ED-BF51-FA76696341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3468" y="4167089"/>
            <a:ext cx="2687216" cy="2687216"/>
          </a:xfrm>
          <a:prstGeom prst="rect">
            <a:avLst/>
          </a:prstGeom>
        </p:spPr>
      </p:pic>
      <p:pic>
        <p:nvPicPr>
          <p:cNvPr id="17" name="Bilde 16" descr="Et bilde som inneholder person, innendørs, vindu, computer&#10;&#10;Automatisk generert beskrivelse">
            <a:extLst>
              <a:ext uri="{FF2B5EF4-FFF2-40B4-BE49-F238E27FC236}">
                <a16:creationId xmlns:a16="http://schemas.microsoft.com/office/drawing/2014/main" id="{A7BCBCBC-C23F-E338-CE33-2CF575DF1D3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29897" y="4055233"/>
            <a:ext cx="2812096" cy="2812096"/>
          </a:xfrm>
          <a:prstGeom prst="rect">
            <a:avLst/>
          </a:prstGeom>
        </p:spPr>
      </p:pic>
    </p:spTree>
    <p:extLst>
      <p:ext uri="{BB962C8B-B14F-4D97-AF65-F5344CB8AC3E}">
        <p14:creationId xmlns:p14="http://schemas.microsoft.com/office/powerpoint/2010/main" val="4267620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0A8B82-91DF-63A4-2772-82A118D76426}"/>
              </a:ext>
            </a:extLst>
          </p:cNvPr>
          <p:cNvSpPr>
            <a:spLocks noGrp="1"/>
          </p:cNvSpPr>
          <p:nvPr>
            <p:ph type="title"/>
          </p:nvPr>
        </p:nvSpPr>
        <p:spPr/>
        <p:txBody>
          <a:bodyPr/>
          <a:lstStyle/>
          <a:p>
            <a:r>
              <a:rPr lang="nb-NO" dirty="0"/>
              <a:t>Diskusjonsspørsmål</a:t>
            </a:r>
          </a:p>
        </p:txBody>
      </p:sp>
      <p:sp>
        <p:nvSpPr>
          <p:cNvPr id="3" name="Plassholder for innhold 2">
            <a:extLst>
              <a:ext uri="{FF2B5EF4-FFF2-40B4-BE49-F238E27FC236}">
                <a16:creationId xmlns:a16="http://schemas.microsoft.com/office/drawing/2014/main" id="{38BA79B4-AA4D-35DA-EF57-59D4EBADEE64}"/>
              </a:ext>
            </a:extLst>
          </p:cNvPr>
          <p:cNvSpPr>
            <a:spLocks noGrp="1"/>
          </p:cNvSpPr>
          <p:nvPr>
            <p:ph idx="1"/>
          </p:nvPr>
        </p:nvSpPr>
        <p:spPr/>
        <p:txBody>
          <a:bodyPr/>
          <a:lstStyle/>
          <a:p>
            <a:pPr>
              <a:lnSpc>
                <a:spcPct val="150000"/>
              </a:lnSpc>
            </a:pPr>
            <a:r>
              <a:rPr lang="nb-NO" dirty="0"/>
              <a:t>Hvorfor skal vi lære når AI kan skrive tekster og lage bilder for oss?</a:t>
            </a:r>
          </a:p>
          <a:p>
            <a:pPr>
              <a:lnSpc>
                <a:spcPct val="150000"/>
              </a:lnSpc>
            </a:pPr>
            <a:r>
              <a:rPr lang="nb-NO" dirty="0"/>
              <a:t>Viss AI gjør at evnene dine blir forsterket, vil det gjør at forskjellene blir forsterket?</a:t>
            </a:r>
          </a:p>
          <a:p>
            <a:pPr>
              <a:lnSpc>
                <a:spcPct val="150000"/>
              </a:lnSpc>
            </a:pPr>
            <a:r>
              <a:rPr lang="nb-NO" dirty="0"/>
              <a:t>Hvorfor skal en bedrift ansette mennesker når en AI kan utføre arbeidet for dem billigere og bedre?  </a:t>
            </a:r>
          </a:p>
          <a:p>
            <a:pPr>
              <a:lnSpc>
                <a:spcPct val="150000"/>
              </a:lnSpc>
            </a:pPr>
            <a:r>
              <a:rPr lang="nb-NO" dirty="0"/>
              <a:t>Kan vi bruke AI på noen gode måter i skolen? </a:t>
            </a:r>
          </a:p>
        </p:txBody>
      </p:sp>
    </p:spTree>
    <p:extLst>
      <p:ext uri="{BB962C8B-B14F-4D97-AF65-F5344CB8AC3E}">
        <p14:creationId xmlns:p14="http://schemas.microsoft.com/office/powerpoint/2010/main" val="2450941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Et bilde som inneholder skjermbilde&#10;&#10;Automatisk generert beskrivelse">
            <a:extLst>
              <a:ext uri="{FF2B5EF4-FFF2-40B4-BE49-F238E27FC236}">
                <a16:creationId xmlns:a16="http://schemas.microsoft.com/office/drawing/2014/main" id="{AC81876D-5BE0-28CE-6043-83EA9215FF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65C61460-7D5F-2AFE-A574-BCC2122B653F}"/>
              </a:ext>
            </a:extLst>
          </p:cNvPr>
          <p:cNvSpPr>
            <a:spLocks noGrp="1"/>
          </p:cNvSpPr>
          <p:nvPr>
            <p:ph type="title"/>
          </p:nvPr>
        </p:nvSpPr>
        <p:spPr/>
        <p:txBody>
          <a:bodyPr/>
          <a:lstStyle/>
          <a:p>
            <a:r>
              <a:rPr lang="nb-NO" dirty="0" err="1">
                <a:solidFill>
                  <a:schemeClr val="bg1"/>
                </a:solidFill>
              </a:rPr>
              <a:t>Kahoot</a:t>
            </a:r>
            <a:endParaRPr lang="nb-NO" dirty="0">
              <a:solidFill>
                <a:schemeClr val="bg1"/>
              </a:solidFill>
            </a:endParaRPr>
          </a:p>
        </p:txBody>
      </p:sp>
      <p:sp>
        <p:nvSpPr>
          <p:cNvPr id="3" name="Plassholder for innhold 2">
            <a:extLst>
              <a:ext uri="{FF2B5EF4-FFF2-40B4-BE49-F238E27FC236}">
                <a16:creationId xmlns:a16="http://schemas.microsoft.com/office/drawing/2014/main" id="{9E477FF1-E8AF-3F0D-1AEA-27B438B7498F}"/>
              </a:ext>
            </a:extLst>
          </p:cNvPr>
          <p:cNvSpPr>
            <a:spLocks noGrp="1"/>
          </p:cNvSpPr>
          <p:nvPr>
            <p:ph idx="1"/>
          </p:nvPr>
        </p:nvSpPr>
        <p:spPr>
          <a:xfrm>
            <a:off x="1371600" y="2286000"/>
            <a:ext cx="8360229" cy="3581400"/>
          </a:xfrm>
        </p:spPr>
        <p:txBody>
          <a:bodyPr/>
          <a:lstStyle/>
          <a:p>
            <a:r>
              <a:rPr lang="nb-NO" dirty="0">
                <a:hlinkClick r:id="rId3"/>
              </a:rPr>
              <a:t>https://create.kahoot.it/share/kunstig-intelligens-innfring/3aad83ac-c0d6-4d64-8d3e-53def89b1aad</a:t>
            </a:r>
            <a:endParaRPr lang="nb-NO" dirty="0"/>
          </a:p>
        </p:txBody>
      </p:sp>
    </p:spTree>
    <p:extLst>
      <p:ext uri="{BB962C8B-B14F-4D97-AF65-F5344CB8AC3E}">
        <p14:creationId xmlns:p14="http://schemas.microsoft.com/office/powerpoint/2010/main" val="1742723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Et bilde som inneholder skjermbilde&#10;&#10;Automatisk generert beskrivelse">
            <a:extLst>
              <a:ext uri="{FF2B5EF4-FFF2-40B4-BE49-F238E27FC236}">
                <a16:creationId xmlns:a16="http://schemas.microsoft.com/office/drawing/2014/main" id="{EE602ABD-27F7-90CF-E20D-7C20B0AC4E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CC0787CA-982B-8651-9808-D1F0E7E210A4}"/>
              </a:ext>
            </a:extLst>
          </p:cNvPr>
          <p:cNvSpPr>
            <a:spLocks noGrp="1"/>
          </p:cNvSpPr>
          <p:nvPr>
            <p:ph type="title"/>
          </p:nvPr>
        </p:nvSpPr>
        <p:spPr/>
        <p:txBody>
          <a:bodyPr/>
          <a:lstStyle/>
          <a:p>
            <a:r>
              <a:rPr lang="nb-NO" dirty="0">
                <a:solidFill>
                  <a:schemeClr val="bg1"/>
                </a:solidFill>
              </a:rPr>
              <a:t>Ulike AI-er som er verdt å prøve ut		</a:t>
            </a:r>
          </a:p>
        </p:txBody>
      </p:sp>
      <p:sp>
        <p:nvSpPr>
          <p:cNvPr id="3" name="Plassholder for innhold 2">
            <a:extLst>
              <a:ext uri="{FF2B5EF4-FFF2-40B4-BE49-F238E27FC236}">
                <a16:creationId xmlns:a16="http://schemas.microsoft.com/office/drawing/2014/main" id="{AFBDAAB3-5ED2-046C-BABC-6F5EF58C6AE8}"/>
              </a:ext>
            </a:extLst>
          </p:cNvPr>
          <p:cNvSpPr>
            <a:spLocks noGrp="1"/>
          </p:cNvSpPr>
          <p:nvPr>
            <p:ph idx="1"/>
          </p:nvPr>
        </p:nvSpPr>
        <p:spPr>
          <a:xfrm>
            <a:off x="1371600" y="2286000"/>
            <a:ext cx="8500188" cy="3581400"/>
          </a:xfrm>
        </p:spPr>
        <p:txBody>
          <a:bodyPr/>
          <a:lstStyle/>
          <a:p>
            <a:r>
              <a:rPr lang="nb-NO" dirty="0">
                <a:solidFill>
                  <a:schemeClr val="bg1"/>
                </a:solidFill>
              </a:rPr>
              <a:t>På denne nettadressen vil du finne utvalgte verktøy eller sider som benytter seg av kunstig intelligens</a:t>
            </a:r>
          </a:p>
          <a:p>
            <a:r>
              <a:rPr lang="nb-NO" dirty="0">
                <a:solidFill>
                  <a:schemeClr val="bg1"/>
                </a:solidFill>
              </a:rPr>
              <a:t>Det kan hende at du/dere må logge inn med Google, Microsoft eller andre tredjepartstjenester</a:t>
            </a:r>
          </a:p>
          <a:p>
            <a:r>
              <a:rPr lang="nb-NO" dirty="0">
                <a:hlinkClick r:id="rId4"/>
              </a:rPr>
              <a:t>https://www.digitalpedagogen.no/utvalgte-ai-er/</a:t>
            </a:r>
            <a:endParaRPr lang="nb-NO" dirty="0"/>
          </a:p>
        </p:txBody>
      </p:sp>
    </p:spTree>
    <p:extLst>
      <p:ext uri="{BB962C8B-B14F-4D97-AF65-F5344CB8AC3E}">
        <p14:creationId xmlns:p14="http://schemas.microsoft.com/office/powerpoint/2010/main" val="4059326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skjermbilde&#10;&#10;Automatisk generert beskrivelse">
            <a:extLst>
              <a:ext uri="{FF2B5EF4-FFF2-40B4-BE49-F238E27FC236}">
                <a16:creationId xmlns:a16="http://schemas.microsoft.com/office/drawing/2014/main" id="{ADC23D52-AA3B-5153-B073-AB1FBB648A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7E093E1B-30A9-4C82-EA37-4525B2839694}"/>
              </a:ext>
            </a:extLst>
          </p:cNvPr>
          <p:cNvSpPr>
            <a:spLocks noGrp="1"/>
          </p:cNvSpPr>
          <p:nvPr>
            <p:ph type="title"/>
          </p:nvPr>
        </p:nvSpPr>
        <p:spPr/>
        <p:txBody>
          <a:bodyPr/>
          <a:lstStyle/>
          <a:p>
            <a:r>
              <a:rPr lang="nb-NO" dirty="0">
                <a:solidFill>
                  <a:schemeClr val="bg1"/>
                </a:solidFill>
              </a:rPr>
              <a:t>Filmer</a:t>
            </a:r>
          </a:p>
        </p:txBody>
      </p:sp>
      <p:sp>
        <p:nvSpPr>
          <p:cNvPr id="3" name="Plassholder for innhold 2">
            <a:extLst>
              <a:ext uri="{FF2B5EF4-FFF2-40B4-BE49-F238E27FC236}">
                <a16:creationId xmlns:a16="http://schemas.microsoft.com/office/drawing/2014/main" id="{0F6A9EF2-48CC-D273-F8DC-58B6C586ADB8}"/>
              </a:ext>
            </a:extLst>
          </p:cNvPr>
          <p:cNvSpPr>
            <a:spLocks noGrp="1"/>
          </p:cNvSpPr>
          <p:nvPr>
            <p:ph idx="1"/>
          </p:nvPr>
        </p:nvSpPr>
        <p:spPr>
          <a:xfrm>
            <a:off x="1371600" y="1558212"/>
            <a:ext cx="8406882" cy="3581400"/>
          </a:xfrm>
        </p:spPr>
        <p:txBody>
          <a:bodyPr/>
          <a:lstStyle/>
          <a:p>
            <a:r>
              <a:rPr lang="nb-NO" dirty="0">
                <a:solidFill>
                  <a:schemeClr val="bg1"/>
                </a:solidFill>
              </a:rPr>
              <a:t>Det finnes en rekke filmer som handler om </a:t>
            </a:r>
            <a:r>
              <a:rPr lang="nb-NO" dirty="0" err="1">
                <a:solidFill>
                  <a:schemeClr val="bg1"/>
                </a:solidFill>
              </a:rPr>
              <a:t>Artificial</a:t>
            </a:r>
            <a:r>
              <a:rPr lang="nb-NO" dirty="0">
                <a:solidFill>
                  <a:schemeClr val="bg1"/>
                </a:solidFill>
              </a:rPr>
              <a:t> Super </a:t>
            </a:r>
            <a:r>
              <a:rPr lang="nb-NO" dirty="0" err="1">
                <a:solidFill>
                  <a:schemeClr val="bg1"/>
                </a:solidFill>
              </a:rPr>
              <a:t>Intelligence</a:t>
            </a:r>
            <a:r>
              <a:rPr lang="nb-NO" dirty="0">
                <a:solidFill>
                  <a:schemeClr val="bg1"/>
                </a:solidFill>
              </a:rPr>
              <a:t>, hvor de fleste er dystopiske </a:t>
            </a:r>
          </a:p>
          <a:p>
            <a:r>
              <a:rPr lang="nb-NO" dirty="0">
                <a:solidFill>
                  <a:schemeClr val="bg1"/>
                </a:solidFill>
              </a:rPr>
              <a:t>I, Robot (2004)</a:t>
            </a:r>
          </a:p>
          <a:p>
            <a:r>
              <a:rPr lang="nb-NO" dirty="0">
                <a:solidFill>
                  <a:schemeClr val="bg1"/>
                </a:solidFill>
              </a:rPr>
              <a:t>Terminator (1984)</a:t>
            </a:r>
          </a:p>
          <a:p>
            <a:r>
              <a:rPr lang="nb-NO" dirty="0">
                <a:solidFill>
                  <a:schemeClr val="bg1"/>
                </a:solidFill>
              </a:rPr>
              <a:t>Eagle </a:t>
            </a:r>
            <a:r>
              <a:rPr lang="nb-NO" dirty="0" err="1">
                <a:solidFill>
                  <a:schemeClr val="bg1"/>
                </a:solidFill>
              </a:rPr>
              <a:t>Eye</a:t>
            </a:r>
            <a:r>
              <a:rPr lang="nb-NO" dirty="0">
                <a:solidFill>
                  <a:schemeClr val="bg1"/>
                </a:solidFill>
              </a:rPr>
              <a:t> (2008)</a:t>
            </a:r>
          </a:p>
          <a:p>
            <a:r>
              <a:rPr lang="nb-NO" dirty="0">
                <a:solidFill>
                  <a:schemeClr val="bg1"/>
                </a:solidFill>
              </a:rPr>
              <a:t>Matrix (1999)</a:t>
            </a:r>
          </a:p>
        </p:txBody>
      </p:sp>
    </p:spTree>
    <p:extLst>
      <p:ext uri="{BB962C8B-B14F-4D97-AF65-F5344CB8AC3E}">
        <p14:creationId xmlns:p14="http://schemas.microsoft.com/office/powerpoint/2010/main" val="188861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skjermbilde&#10;&#10;Automatisk generert beskrivelse">
            <a:extLst>
              <a:ext uri="{FF2B5EF4-FFF2-40B4-BE49-F238E27FC236}">
                <a16:creationId xmlns:a16="http://schemas.microsoft.com/office/drawing/2014/main" id="{ADC23D52-AA3B-5153-B073-AB1FBB648A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7E093E1B-30A9-4C82-EA37-4525B2839694}"/>
              </a:ext>
            </a:extLst>
          </p:cNvPr>
          <p:cNvSpPr>
            <a:spLocks noGrp="1"/>
          </p:cNvSpPr>
          <p:nvPr>
            <p:ph type="title"/>
          </p:nvPr>
        </p:nvSpPr>
        <p:spPr/>
        <p:txBody>
          <a:bodyPr/>
          <a:lstStyle/>
          <a:p>
            <a:r>
              <a:rPr lang="nb-NO" dirty="0">
                <a:solidFill>
                  <a:schemeClr val="bg1"/>
                </a:solidFill>
              </a:rPr>
              <a:t>Lyst til å lære mer om AI?</a:t>
            </a:r>
          </a:p>
        </p:txBody>
      </p:sp>
      <p:sp>
        <p:nvSpPr>
          <p:cNvPr id="3" name="Plassholder for innhold 2">
            <a:extLst>
              <a:ext uri="{FF2B5EF4-FFF2-40B4-BE49-F238E27FC236}">
                <a16:creationId xmlns:a16="http://schemas.microsoft.com/office/drawing/2014/main" id="{0F6A9EF2-48CC-D273-F8DC-58B6C586ADB8}"/>
              </a:ext>
            </a:extLst>
          </p:cNvPr>
          <p:cNvSpPr>
            <a:spLocks noGrp="1"/>
          </p:cNvSpPr>
          <p:nvPr>
            <p:ph idx="1"/>
          </p:nvPr>
        </p:nvSpPr>
        <p:spPr>
          <a:xfrm>
            <a:off x="1371600" y="1558212"/>
            <a:ext cx="8406882" cy="3581400"/>
          </a:xfrm>
        </p:spPr>
        <p:txBody>
          <a:bodyPr/>
          <a:lstStyle/>
          <a:p>
            <a:r>
              <a:rPr lang="nb-NO">
                <a:solidFill>
                  <a:schemeClr val="bg1"/>
                </a:solidFill>
              </a:rPr>
              <a:t>Viss </a:t>
            </a:r>
            <a:r>
              <a:rPr lang="nb-NO" dirty="0">
                <a:solidFill>
                  <a:schemeClr val="bg1"/>
                </a:solidFill>
              </a:rPr>
              <a:t>du har lyst til å lære mer om AI, så har vi samlet videoer, bøker og artikler her:</a:t>
            </a:r>
            <a:br>
              <a:rPr lang="nb-NO" dirty="0">
                <a:solidFill>
                  <a:schemeClr val="bg1"/>
                </a:solidFill>
              </a:rPr>
            </a:br>
            <a:br>
              <a:rPr lang="nb-NO" dirty="0">
                <a:solidFill>
                  <a:schemeClr val="bg1"/>
                </a:solidFill>
              </a:rPr>
            </a:br>
            <a:r>
              <a:rPr lang="nb-NO" dirty="0">
                <a:solidFill>
                  <a:schemeClr val="bg1"/>
                </a:solidFill>
                <a:hlinkClick r:id="rId3"/>
              </a:rPr>
              <a:t>https://www.digitalpedagogen.no/ai-kompetanse/</a:t>
            </a:r>
            <a:endParaRPr lang="nb-NO" dirty="0">
              <a:solidFill>
                <a:schemeClr val="bg1"/>
              </a:solidFill>
            </a:endParaRPr>
          </a:p>
          <a:p>
            <a:endParaRPr lang="nb-NO" dirty="0">
              <a:solidFill>
                <a:schemeClr val="bg1"/>
              </a:solidFill>
            </a:endParaRPr>
          </a:p>
        </p:txBody>
      </p:sp>
    </p:spTree>
    <p:extLst>
      <p:ext uri="{BB962C8B-B14F-4D97-AF65-F5344CB8AC3E}">
        <p14:creationId xmlns:p14="http://schemas.microsoft.com/office/powerpoint/2010/main" val="41588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Et bilde som inneholder skjermbilde&#10;&#10;Automatisk generert beskrivelse">
            <a:extLst>
              <a:ext uri="{FF2B5EF4-FFF2-40B4-BE49-F238E27FC236}">
                <a16:creationId xmlns:a16="http://schemas.microsoft.com/office/drawing/2014/main" id="{D7EDD6B0-DF1C-D985-37DD-63DBC5C435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B3B80ACB-2858-9014-7BD5-4F97265972CD}"/>
              </a:ext>
            </a:extLst>
          </p:cNvPr>
          <p:cNvSpPr>
            <a:spLocks noGrp="1"/>
          </p:cNvSpPr>
          <p:nvPr>
            <p:ph type="title"/>
          </p:nvPr>
        </p:nvSpPr>
        <p:spPr/>
        <p:txBody>
          <a:bodyPr/>
          <a:lstStyle/>
          <a:p>
            <a:r>
              <a:rPr lang="nb-NO" dirty="0">
                <a:solidFill>
                  <a:schemeClr val="bg1"/>
                </a:solidFill>
              </a:rPr>
              <a:t>Kilder</a:t>
            </a:r>
          </a:p>
        </p:txBody>
      </p:sp>
      <p:sp>
        <p:nvSpPr>
          <p:cNvPr id="3" name="Plassholder for innhold 2">
            <a:extLst>
              <a:ext uri="{FF2B5EF4-FFF2-40B4-BE49-F238E27FC236}">
                <a16:creationId xmlns:a16="http://schemas.microsoft.com/office/drawing/2014/main" id="{73AFDA8A-A7DB-521B-8CC3-9C307514E480}"/>
              </a:ext>
            </a:extLst>
          </p:cNvPr>
          <p:cNvSpPr>
            <a:spLocks noGrp="1"/>
          </p:cNvSpPr>
          <p:nvPr>
            <p:ph idx="1"/>
          </p:nvPr>
        </p:nvSpPr>
        <p:spPr>
          <a:xfrm>
            <a:off x="1371600" y="1638300"/>
            <a:ext cx="9601200" cy="3581400"/>
          </a:xfrm>
        </p:spPr>
        <p:txBody>
          <a:bodyPr>
            <a:normAutofit/>
          </a:bodyPr>
          <a:lstStyle/>
          <a:p>
            <a:r>
              <a:rPr lang="nb-NO"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Goodwin, M. (2020). </a:t>
            </a:r>
            <a:r>
              <a:rPr lang="nb-NO"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AI : myten om maskinene</a:t>
            </a:r>
            <a:r>
              <a:rPr lang="nb-NO"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Humanist forlag. </a:t>
            </a:r>
          </a:p>
          <a:p>
            <a:r>
              <a:rPr lang="en-US" sz="1800" dirty="0">
                <a:solidFill>
                  <a:schemeClr val="bg1"/>
                </a:solidFill>
                <a:effectLst/>
                <a:latin typeface="Calibri" panose="020F0502020204030204" pitchFamily="34" charset="0"/>
                <a:ea typeface="Calibri" panose="020F0502020204030204" pitchFamily="34" charset="0"/>
              </a:rPr>
              <a:t>Ravindran, A. (2022). </a:t>
            </a:r>
            <a:r>
              <a:rPr lang="en-US" sz="1800" i="1" dirty="0">
                <a:solidFill>
                  <a:schemeClr val="bg1"/>
                </a:solidFill>
                <a:effectLst/>
                <a:latin typeface="Calibri" panose="020F0502020204030204" pitchFamily="34" charset="0"/>
                <a:ea typeface="Calibri" panose="020F0502020204030204" pitchFamily="34" charset="0"/>
              </a:rPr>
              <a:t>Will AI </a:t>
            </a:r>
            <a:r>
              <a:rPr lang="en-US" sz="1800" i="1" dirty="0" err="1">
                <a:solidFill>
                  <a:schemeClr val="bg1"/>
                </a:solidFill>
                <a:effectLst/>
                <a:latin typeface="Calibri" panose="020F0502020204030204" pitchFamily="34" charset="0"/>
                <a:ea typeface="Calibri" panose="020F0502020204030204" pitchFamily="34" charset="0"/>
              </a:rPr>
              <a:t>Dicate</a:t>
            </a:r>
            <a:r>
              <a:rPr lang="en-US" sz="1800" i="1" dirty="0">
                <a:solidFill>
                  <a:schemeClr val="bg1"/>
                </a:solidFill>
                <a:effectLst/>
                <a:latin typeface="Calibri" panose="020F0502020204030204" pitchFamily="34" charset="0"/>
                <a:ea typeface="Calibri" panose="020F0502020204030204" pitchFamily="34" charset="0"/>
              </a:rPr>
              <a:t> the Future</a:t>
            </a:r>
            <a:r>
              <a:rPr lang="en-US" sz="1800" dirty="0">
                <a:solidFill>
                  <a:schemeClr val="bg1"/>
                </a:solidFill>
                <a:effectLst/>
                <a:latin typeface="Calibri" panose="020F0502020204030204" pitchFamily="34" charset="0"/>
                <a:ea typeface="Calibri" panose="020F0502020204030204" pitchFamily="34" charset="0"/>
              </a:rPr>
              <a:t>. Marshall Cavendish International. </a:t>
            </a:r>
            <a:endParaRPr lang="nb-NO" sz="1800" dirty="0">
              <a:solidFill>
                <a:schemeClr val="bg1"/>
              </a:solidFill>
              <a:latin typeface="Calibri" panose="020F0502020204030204" pitchFamily="34" charset="0"/>
              <a:ea typeface="Calibri" panose="020F0502020204030204" pitchFamily="34" charset="0"/>
            </a:endParaRPr>
          </a:p>
          <a:p>
            <a:r>
              <a:rPr lang="en-US" sz="1800" dirty="0" err="1">
                <a:solidFill>
                  <a:schemeClr val="bg1"/>
                </a:solidFill>
                <a:effectLst/>
                <a:latin typeface="Calibri" panose="020F0502020204030204" pitchFamily="34" charset="0"/>
                <a:ea typeface="Calibri" panose="020F0502020204030204" pitchFamily="34" charset="0"/>
              </a:rPr>
              <a:t>Tørresen</a:t>
            </a:r>
            <a:r>
              <a:rPr lang="en-US" sz="1800" dirty="0">
                <a:solidFill>
                  <a:schemeClr val="bg1"/>
                </a:solidFill>
                <a:effectLst/>
                <a:latin typeface="Calibri" panose="020F0502020204030204" pitchFamily="34" charset="0"/>
                <a:ea typeface="Calibri" panose="020F0502020204030204" pitchFamily="34" charset="0"/>
              </a:rPr>
              <a:t>, J. (2013). </a:t>
            </a:r>
            <a:r>
              <a:rPr lang="en-US" sz="1800" i="1" dirty="0" err="1">
                <a:solidFill>
                  <a:schemeClr val="bg1"/>
                </a:solidFill>
                <a:effectLst/>
                <a:latin typeface="Calibri" panose="020F0502020204030204" pitchFamily="34" charset="0"/>
                <a:ea typeface="Calibri" panose="020F0502020204030204" pitchFamily="34" charset="0"/>
              </a:rPr>
              <a:t>Hva</a:t>
            </a:r>
            <a:r>
              <a:rPr lang="en-US" sz="1800" i="1" dirty="0">
                <a:solidFill>
                  <a:schemeClr val="bg1"/>
                </a:solidFill>
                <a:effectLst/>
                <a:latin typeface="Calibri" panose="020F0502020204030204" pitchFamily="34" charset="0"/>
                <a:ea typeface="Calibri" panose="020F0502020204030204" pitchFamily="34" charset="0"/>
              </a:rPr>
              <a:t> er </a:t>
            </a:r>
            <a:r>
              <a:rPr lang="en-US" sz="1800" i="1" dirty="0" err="1">
                <a:solidFill>
                  <a:schemeClr val="bg1"/>
                </a:solidFill>
                <a:effectLst/>
                <a:latin typeface="Calibri" panose="020F0502020204030204" pitchFamily="34" charset="0"/>
                <a:ea typeface="Calibri" panose="020F0502020204030204" pitchFamily="34" charset="0"/>
              </a:rPr>
              <a:t>kunstig</a:t>
            </a:r>
            <a:r>
              <a:rPr lang="en-US" sz="1800" i="1" dirty="0">
                <a:solidFill>
                  <a:schemeClr val="bg1"/>
                </a:solidFill>
                <a:effectLst/>
                <a:latin typeface="Calibri" panose="020F0502020204030204" pitchFamily="34" charset="0"/>
                <a:ea typeface="Calibri" panose="020F0502020204030204" pitchFamily="34" charset="0"/>
              </a:rPr>
              <a:t> </a:t>
            </a:r>
            <a:r>
              <a:rPr lang="en-US" sz="1800" i="1" dirty="0" err="1">
                <a:solidFill>
                  <a:schemeClr val="bg1"/>
                </a:solidFill>
                <a:effectLst/>
                <a:latin typeface="Calibri" panose="020F0502020204030204" pitchFamily="34" charset="0"/>
                <a:ea typeface="Calibri" panose="020F0502020204030204" pitchFamily="34" charset="0"/>
              </a:rPr>
              <a:t>intelligens</a:t>
            </a:r>
            <a:r>
              <a:rPr lang="en-US" sz="1800" dirty="0">
                <a:solidFill>
                  <a:schemeClr val="bg1"/>
                </a:solidFill>
                <a:effectLst/>
                <a:latin typeface="Calibri" panose="020F0502020204030204" pitchFamily="34" charset="0"/>
                <a:ea typeface="Calibri" panose="020F0502020204030204" pitchFamily="34" charset="0"/>
              </a:rPr>
              <a:t> (Bd. 49). </a:t>
            </a:r>
            <a:r>
              <a:rPr lang="en-US" sz="1800" dirty="0" err="1">
                <a:solidFill>
                  <a:schemeClr val="bg1"/>
                </a:solidFill>
                <a:effectLst/>
                <a:latin typeface="Calibri" panose="020F0502020204030204" pitchFamily="34" charset="0"/>
                <a:ea typeface="Calibri" panose="020F0502020204030204" pitchFamily="34" charset="0"/>
              </a:rPr>
              <a:t>Universitetsforl</a:t>
            </a:r>
            <a:r>
              <a:rPr lang="en-US" sz="1800" dirty="0">
                <a:solidFill>
                  <a:schemeClr val="bg1"/>
                </a:solidFill>
                <a:effectLst/>
                <a:latin typeface="Calibri" panose="020F0502020204030204" pitchFamily="34" charset="0"/>
                <a:ea typeface="Calibri" panose="020F0502020204030204" pitchFamily="34" charset="0"/>
              </a:rPr>
              <a:t>. </a:t>
            </a:r>
            <a:endParaRPr lang="nb-NO" sz="1800" dirty="0">
              <a:solidFill>
                <a:schemeClr val="bg1"/>
              </a:solidFill>
              <a:effectLst/>
              <a:latin typeface="Calibri" panose="020F0502020204030204" pitchFamily="34" charset="0"/>
              <a:ea typeface="Calibri" panose="020F0502020204030204" pitchFamily="34" charset="0"/>
            </a:endParaRPr>
          </a:p>
          <a:p>
            <a:r>
              <a:rPr lang="nb-NO" sz="1800" dirty="0" err="1">
                <a:solidFill>
                  <a:schemeClr val="bg1"/>
                </a:solidFill>
              </a:rPr>
              <a:t>Strumke</a:t>
            </a:r>
            <a:r>
              <a:rPr lang="nb-NO" sz="1800" dirty="0">
                <a:solidFill>
                  <a:schemeClr val="bg1"/>
                </a:solidFill>
              </a:rPr>
              <a:t>, I. (2023) Maskiner som tenker. Kagge forlag.</a:t>
            </a:r>
          </a:p>
          <a:p>
            <a:r>
              <a:rPr lang="nb-NO" sz="1800" dirty="0">
                <a:solidFill>
                  <a:schemeClr val="bg1"/>
                </a:solidFill>
              </a:rPr>
              <a:t>Tidemann, A. (2023 16.mai). Kunstig intelligens. I Store norske leksikon. , https://snl.no/kunstig_intelligens</a:t>
            </a:r>
          </a:p>
          <a:p>
            <a:r>
              <a:rPr lang="nb-NO" sz="1800" dirty="0">
                <a:solidFill>
                  <a:schemeClr val="bg1"/>
                </a:solidFill>
              </a:rPr>
              <a:t>Kunnskapsdepartementet. (2023, 5.juli). Strategi for kunstig intelligens. https://www.regjeringen.no/no/tema/statlig-forvaltning/ikt-politikk/KI-strategi/id2639883/ </a:t>
            </a:r>
          </a:p>
        </p:txBody>
      </p:sp>
    </p:spTree>
    <p:extLst>
      <p:ext uri="{BB962C8B-B14F-4D97-AF65-F5344CB8AC3E}">
        <p14:creationId xmlns:p14="http://schemas.microsoft.com/office/powerpoint/2010/main" val="2885661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F35E25F-8EFB-58D4-32F8-C10AF03A67D7}"/>
              </a:ext>
            </a:extLst>
          </p:cNvPr>
          <p:cNvSpPr>
            <a:spLocks noGrp="1"/>
          </p:cNvSpPr>
          <p:nvPr>
            <p:ph type="title"/>
          </p:nvPr>
        </p:nvSpPr>
        <p:spPr>
          <a:xfrm>
            <a:off x="1371600" y="685800"/>
            <a:ext cx="3282695" cy="1485900"/>
          </a:xfrm>
        </p:spPr>
        <p:txBody>
          <a:bodyPr>
            <a:normAutofit/>
          </a:bodyPr>
          <a:lstStyle/>
          <a:p>
            <a:r>
              <a:rPr lang="nb-NO"/>
              <a:t>Hva skal vi kalle AI?	</a:t>
            </a:r>
          </a:p>
        </p:txBody>
      </p:sp>
      <p:sp>
        <p:nvSpPr>
          <p:cNvPr id="3" name="Plassholder for innhold 2">
            <a:extLst>
              <a:ext uri="{FF2B5EF4-FFF2-40B4-BE49-F238E27FC236}">
                <a16:creationId xmlns:a16="http://schemas.microsoft.com/office/drawing/2014/main" id="{9D4BD4F0-737F-9D61-BBAA-B44C016A838F}"/>
              </a:ext>
            </a:extLst>
          </p:cNvPr>
          <p:cNvSpPr>
            <a:spLocks noGrp="1"/>
          </p:cNvSpPr>
          <p:nvPr>
            <p:ph idx="1"/>
          </p:nvPr>
        </p:nvSpPr>
        <p:spPr>
          <a:xfrm>
            <a:off x="1371600" y="2286000"/>
            <a:ext cx="3282694" cy="3581400"/>
          </a:xfrm>
        </p:spPr>
        <p:txBody>
          <a:bodyPr>
            <a:normAutofit/>
          </a:bodyPr>
          <a:lstStyle/>
          <a:p>
            <a:r>
              <a:rPr lang="nb-NO" dirty="0"/>
              <a:t>Språkrådet mener at vi skal kalle det kunstig intelligens med forkortelsen KI</a:t>
            </a:r>
          </a:p>
          <a:p>
            <a:r>
              <a:rPr lang="nb-NO" dirty="0"/>
              <a:t>De fleste kommer nok til å kalle det kunstig intelligens og AI</a:t>
            </a:r>
          </a:p>
          <a:p>
            <a:r>
              <a:rPr lang="nb-NO" dirty="0"/>
              <a:t>Eller navnet på den bestemte AI-en, appen eller funksjonen</a:t>
            </a:r>
          </a:p>
          <a:p>
            <a:endParaRPr lang="nb-NO" dirty="0"/>
          </a:p>
        </p:txBody>
      </p:sp>
      <p:pic>
        <p:nvPicPr>
          <p:cNvPr id="1026" name="Picture 2" descr="Språkrådet vil ikke vrake «nordmann»">
            <a:extLst>
              <a:ext uri="{FF2B5EF4-FFF2-40B4-BE49-F238E27FC236}">
                <a16:creationId xmlns:a16="http://schemas.microsoft.com/office/drawing/2014/main" id="{1C530094-BB3B-8E5E-C08C-8B44764F897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31467" y="1566396"/>
            <a:ext cx="6517065" cy="3405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763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Et bilde som inneholder skjermbilde&#10;&#10;Automatisk generert beskrivelse">
            <a:extLst>
              <a:ext uri="{FF2B5EF4-FFF2-40B4-BE49-F238E27FC236}">
                <a16:creationId xmlns:a16="http://schemas.microsoft.com/office/drawing/2014/main" id="{3E32BEC8-1020-ADEA-02FD-A4A8AEDE01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FE4C72BD-140D-5615-4659-DCAB5805393E}"/>
              </a:ext>
            </a:extLst>
          </p:cNvPr>
          <p:cNvSpPr>
            <a:spLocks noGrp="1"/>
          </p:cNvSpPr>
          <p:nvPr>
            <p:ph type="title"/>
          </p:nvPr>
        </p:nvSpPr>
        <p:spPr/>
        <p:txBody>
          <a:bodyPr/>
          <a:lstStyle/>
          <a:p>
            <a:r>
              <a:rPr lang="nb-NO" dirty="0">
                <a:solidFill>
                  <a:schemeClr val="bg1"/>
                </a:solidFill>
              </a:rPr>
              <a:t>Bildeliste		</a:t>
            </a:r>
          </a:p>
        </p:txBody>
      </p:sp>
      <p:sp>
        <p:nvSpPr>
          <p:cNvPr id="3" name="Plassholder for innhold 2">
            <a:extLst>
              <a:ext uri="{FF2B5EF4-FFF2-40B4-BE49-F238E27FC236}">
                <a16:creationId xmlns:a16="http://schemas.microsoft.com/office/drawing/2014/main" id="{84175365-4BA3-03E2-C218-7613B07B4CC5}"/>
              </a:ext>
            </a:extLst>
          </p:cNvPr>
          <p:cNvSpPr>
            <a:spLocks noGrp="1"/>
          </p:cNvSpPr>
          <p:nvPr>
            <p:ph idx="1"/>
          </p:nvPr>
        </p:nvSpPr>
        <p:spPr/>
        <p:txBody>
          <a:bodyPr/>
          <a:lstStyle/>
          <a:p>
            <a:r>
              <a:rPr lang="nb-NO" dirty="0">
                <a:solidFill>
                  <a:schemeClr val="bg1"/>
                </a:solidFill>
              </a:rPr>
              <a:t>Pixabay.com</a:t>
            </a:r>
          </a:p>
          <a:p>
            <a:r>
              <a:rPr lang="nb-NO" dirty="0">
                <a:solidFill>
                  <a:schemeClr val="bg1"/>
                </a:solidFill>
              </a:rPr>
              <a:t>Sprakradet.no</a:t>
            </a:r>
          </a:p>
          <a:p>
            <a:r>
              <a:rPr lang="nb-NO" dirty="0">
                <a:solidFill>
                  <a:schemeClr val="bg1"/>
                </a:solidFill>
              </a:rPr>
              <a:t>Wikipedia </a:t>
            </a:r>
            <a:r>
              <a:rPr lang="nb-NO" dirty="0" err="1">
                <a:solidFill>
                  <a:schemeClr val="bg1"/>
                </a:solidFill>
              </a:rPr>
              <a:t>commons</a:t>
            </a:r>
            <a:endParaRPr lang="nb-NO" dirty="0">
              <a:solidFill>
                <a:schemeClr val="bg1"/>
              </a:solidFill>
            </a:endParaRPr>
          </a:p>
        </p:txBody>
      </p:sp>
    </p:spTree>
    <p:extLst>
      <p:ext uri="{BB962C8B-B14F-4D97-AF65-F5344CB8AC3E}">
        <p14:creationId xmlns:p14="http://schemas.microsoft.com/office/powerpoint/2010/main" val="617140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530ED1A-4D75-B9B5-82B8-6081DA221929}"/>
              </a:ext>
            </a:extLst>
          </p:cNvPr>
          <p:cNvSpPr>
            <a:spLocks noGrp="1"/>
          </p:cNvSpPr>
          <p:nvPr>
            <p:ph type="title"/>
          </p:nvPr>
        </p:nvSpPr>
        <p:spPr/>
        <p:txBody>
          <a:bodyPr/>
          <a:lstStyle/>
          <a:p>
            <a:r>
              <a:rPr lang="nb-NO" dirty="0"/>
              <a:t>Hva er definisjonen av AI?		</a:t>
            </a:r>
          </a:p>
        </p:txBody>
      </p:sp>
      <p:sp>
        <p:nvSpPr>
          <p:cNvPr id="3" name="Plassholder for innhold 2">
            <a:extLst>
              <a:ext uri="{FF2B5EF4-FFF2-40B4-BE49-F238E27FC236}">
                <a16:creationId xmlns:a16="http://schemas.microsoft.com/office/drawing/2014/main" id="{178A0710-6830-F304-6A76-BF4A34A7C107}"/>
              </a:ext>
            </a:extLst>
          </p:cNvPr>
          <p:cNvSpPr>
            <a:spLocks noGrp="1"/>
          </p:cNvSpPr>
          <p:nvPr>
            <p:ph idx="1"/>
          </p:nvPr>
        </p:nvSpPr>
        <p:spPr>
          <a:xfrm>
            <a:off x="1371600" y="1608667"/>
            <a:ext cx="9601200" cy="4258733"/>
          </a:xfrm>
        </p:spPr>
        <p:txBody>
          <a:bodyPr/>
          <a:lstStyle/>
          <a:p>
            <a:r>
              <a:rPr lang="nb-NO" b="1" dirty="0"/>
              <a:t>SNL bruker denne definisjonen:</a:t>
            </a:r>
          </a:p>
          <a:p>
            <a:pPr marL="0" indent="0">
              <a:buNone/>
            </a:pPr>
            <a:r>
              <a:rPr lang="nb-NO" dirty="0"/>
              <a:t>«</a:t>
            </a:r>
            <a:r>
              <a:rPr lang="nb-NO" b="0" i="0" dirty="0">
                <a:solidFill>
                  <a:srgbClr val="203E51"/>
                </a:solidFill>
                <a:effectLst/>
                <a:latin typeface="Publico text"/>
              </a:rPr>
              <a:t>Kunstig intelligens er </a:t>
            </a:r>
            <a:r>
              <a:rPr lang="nb-NO" b="0" i="0" u="none" strike="noStrike" dirty="0">
                <a:solidFill>
                  <a:srgbClr val="203E51"/>
                </a:solidFill>
                <a:effectLst/>
                <a:latin typeface="Publico text"/>
                <a:hlinkClick r:id="rId3"/>
              </a:rPr>
              <a:t>informasjonsteknologi</a:t>
            </a:r>
            <a:r>
              <a:rPr lang="nb-NO" b="0" i="0" dirty="0">
                <a:solidFill>
                  <a:srgbClr val="203E51"/>
                </a:solidFill>
                <a:effectLst/>
                <a:latin typeface="Publico text"/>
              </a:rPr>
              <a:t> som justerer sin egen aktivitet og derfor tilsynelatende framstår som </a:t>
            </a:r>
            <a:r>
              <a:rPr lang="nb-NO" b="0" i="0" u="none" strike="noStrike" dirty="0">
                <a:solidFill>
                  <a:srgbClr val="203E51"/>
                </a:solidFill>
                <a:effectLst/>
                <a:latin typeface="Publico text"/>
                <a:hlinkClick r:id="rId4"/>
              </a:rPr>
              <a:t>intelligent</a:t>
            </a:r>
            <a:r>
              <a:rPr lang="nb-NO" b="0" i="0" dirty="0">
                <a:solidFill>
                  <a:srgbClr val="203E51"/>
                </a:solidFill>
                <a:effectLst/>
                <a:latin typeface="Publico text"/>
              </a:rPr>
              <a:t>.</a:t>
            </a:r>
            <a:r>
              <a:rPr lang="nb-NO" dirty="0"/>
              <a:t>»</a:t>
            </a:r>
          </a:p>
          <a:p>
            <a:pPr marL="0" indent="0">
              <a:buNone/>
            </a:pPr>
            <a:endParaRPr lang="nb-NO" dirty="0"/>
          </a:p>
          <a:p>
            <a:pPr marL="0" indent="0">
              <a:buNone/>
            </a:pPr>
            <a:r>
              <a:rPr lang="nb-NO" b="1" dirty="0"/>
              <a:t>Kunnskapsdepartementet sier dette:</a:t>
            </a:r>
            <a:br>
              <a:rPr lang="nb-NO" dirty="0"/>
            </a:br>
            <a:r>
              <a:rPr lang="nb-NO" dirty="0"/>
              <a:t>«Kunstig intelligente (KI) systemer utfører handlinger, fysisk eller digitalt, basert på tolkning og behandling av strukturerte eller ustrukturerte data, i den hensikt å oppnå et gitt mål. Enkelte KI-systemer kan også tilpasse seg gjennom å analysere og ta hensyn til hvordan tidligere handlinger har påvirket omgivelsene»</a:t>
            </a:r>
          </a:p>
        </p:txBody>
      </p:sp>
    </p:spTree>
    <p:extLst>
      <p:ext uri="{BB962C8B-B14F-4D97-AF65-F5344CB8AC3E}">
        <p14:creationId xmlns:p14="http://schemas.microsoft.com/office/powerpoint/2010/main" val="2443888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8E2B8A2D-F46F-4DA5-8AFF-BC57461C2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BEA0FB41-1591-11DB-CA68-24EF17B303F4}"/>
              </a:ext>
            </a:extLst>
          </p:cNvPr>
          <p:cNvSpPr>
            <a:spLocks noGrp="1"/>
          </p:cNvSpPr>
          <p:nvPr>
            <p:ph type="title"/>
          </p:nvPr>
        </p:nvSpPr>
        <p:spPr>
          <a:xfrm>
            <a:off x="784743" y="685800"/>
            <a:ext cx="5793475" cy="1485900"/>
          </a:xfrm>
        </p:spPr>
        <p:txBody>
          <a:bodyPr>
            <a:normAutofit/>
          </a:bodyPr>
          <a:lstStyle/>
          <a:p>
            <a:r>
              <a:rPr lang="nb-NO" dirty="0"/>
              <a:t>Hva er </a:t>
            </a:r>
            <a:r>
              <a:rPr lang="nb-NO" dirty="0" err="1"/>
              <a:t>definsjonen</a:t>
            </a:r>
            <a:r>
              <a:rPr lang="nb-NO" dirty="0"/>
              <a:t> av AI</a:t>
            </a:r>
          </a:p>
        </p:txBody>
      </p:sp>
      <p:sp>
        <p:nvSpPr>
          <p:cNvPr id="3" name="Plassholder for innhold 2">
            <a:extLst>
              <a:ext uri="{FF2B5EF4-FFF2-40B4-BE49-F238E27FC236}">
                <a16:creationId xmlns:a16="http://schemas.microsoft.com/office/drawing/2014/main" id="{BCC67149-A3D5-9677-F5BB-68065CB58735}"/>
              </a:ext>
            </a:extLst>
          </p:cNvPr>
          <p:cNvSpPr>
            <a:spLocks noGrp="1"/>
          </p:cNvSpPr>
          <p:nvPr>
            <p:ph idx="1"/>
          </p:nvPr>
        </p:nvSpPr>
        <p:spPr>
          <a:xfrm>
            <a:off x="784743" y="2286000"/>
            <a:ext cx="5793475" cy="3581400"/>
          </a:xfrm>
        </p:spPr>
        <p:txBody>
          <a:bodyPr>
            <a:normAutofit/>
          </a:bodyPr>
          <a:lstStyle/>
          <a:p>
            <a:r>
              <a:rPr lang="nb-NO" dirty="0"/>
              <a:t>Skal vi forklare det enkelt, kan vi si at AI er et avansert dataprogram som har trent seg opp for å utføre ulike type oppgaver.</a:t>
            </a:r>
          </a:p>
          <a:p>
            <a:r>
              <a:rPr lang="nb-NO" dirty="0"/>
              <a:t>Vet du om noen slike apper som gjør ting for deg?</a:t>
            </a:r>
          </a:p>
        </p:txBody>
      </p:sp>
      <p:sp>
        <p:nvSpPr>
          <p:cNvPr id="19" name="Rectangle 13">
            <a:extLst>
              <a:ext uri="{FF2B5EF4-FFF2-40B4-BE49-F238E27FC236}">
                <a16:creationId xmlns:a16="http://schemas.microsoft.com/office/drawing/2014/main" id="{292BAD85-00E4-4D0A-993C-8372E78E1A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Bilde 4" descr="Et bilde som inneholder Fargerikt, Grafikk, sirkel, skjermbilde&#10;&#10;Automatisk generert beskrivelse">
            <a:extLst>
              <a:ext uri="{FF2B5EF4-FFF2-40B4-BE49-F238E27FC236}">
                <a16:creationId xmlns:a16="http://schemas.microsoft.com/office/drawing/2014/main" id="{C8F37C1C-1CEB-DB7D-FCA8-91BE08FC5F7B}"/>
              </a:ext>
            </a:extLst>
          </p:cNvPr>
          <p:cNvPicPr>
            <a:picLocks noChangeAspect="1"/>
          </p:cNvPicPr>
          <p:nvPr/>
        </p:nvPicPr>
        <p:blipFill rotWithShape="1">
          <a:blip r:embed="rId3">
            <a:extLst>
              <a:ext uri="{28A0092B-C50C-407E-A947-70E740481C1C}">
                <a14:useLocalDpi xmlns:a14="http://schemas.microsoft.com/office/drawing/2010/main" val="0"/>
              </a:ext>
            </a:extLst>
          </a:blip>
          <a:srcRect t="23264" r="3" b="1738"/>
          <a:stretch/>
        </p:blipFill>
        <p:spPr>
          <a:xfrm>
            <a:off x="8549584" y="643467"/>
            <a:ext cx="2705091" cy="2705100"/>
          </a:xfrm>
          <a:prstGeom prst="rect">
            <a:avLst/>
          </a:prstGeom>
          <a:ln>
            <a:noFill/>
          </a:ln>
          <a:effectLst/>
        </p:spPr>
      </p:pic>
      <p:pic>
        <p:nvPicPr>
          <p:cNvPr id="7" name="Bilde 6" descr="Et bilde som inneholder automaton, maskin, robot, innendørs&#10;&#10;Automatisk generert beskrivelse">
            <a:extLst>
              <a:ext uri="{FF2B5EF4-FFF2-40B4-BE49-F238E27FC236}">
                <a16:creationId xmlns:a16="http://schemas.microsoft.com/office/drawing/2014/main" id="{9437547B-F551-C527-570E-E1BCDC08DD70}"/>
              </a:ext>
            </a:extLst>
          </p:cNvPr>
          <p:cNvPicPr>
            <a:picLocks noChangeAspect="1"/>
          </p:cNvPicPr>
          <p:nvPr/>
        </p:nvPicPr>
        <p:blipFill rotWithShape="1">
          <a:blip r:embed="rId4">
            <a:extLst>
              <a:ext uri="{28A0092B-C50C-407E-A947-70E740481C1C}">
                <a14:useLocalDpi xmlns:a14="http://schemas.microsoft.com/office/drawing/2010/main" val="0"/>
              </a:ext>
            </a:extLst>
          </a:blip>
          <a:srcRect r="3" b="3"/>
          <a:stretch/>
        </p:blipFill>
        <p:spPr>
          <a:xfrm>
            <a:off x="8549579" y="3509434"/>
            <a:ext cx="2705100" cy="2705100"/>
          </a:xfrm>
          <a:prstGeom prst="rect">
            <a:avLst/>
          </a:prstGeom>
          <a:ln>
            <a:noFill/>
          </a:ln>
          <a:effectLst/>
        </p:spPr>
      </p:pic>
    </p:spTree>
    <p:extLst>
      <p:ext uri="{BB962C8B-B14F-4D97-AF65-F5344CB8AC3E}">
        <p14:creationId xmlns:p14="http://schemas.microsoft.com/office/powerpoint/2010/main" val="2325209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86DA25-A280-6C09-0D5C-2FCB57D55507}"/>
              </a:ext>
            </a:extLst>
          </p:cNvPr>
          <p:cNvSpPr>
            <a:spLocks noGrp="1"/>
          </p:cNvSpPr>
          <p:nvPr>
            <p:ph type="title"/>
          </p:nvPr>
        </p:nvSpPr>
        <p:spPr>
          <a:xfrm>
            <a:off x="1390650" y="685800"/>
            <a:ext cx="6176775" cy="1485900"/>
          </a:xfrm>
        </p:spPr>
        <p:txBody>
          <a:bodyPr>
            <a:normAutofit/>
          </a:bodyPr>
          <a:lstStyle/>
          <a:p>
            <a:r>
              <a:rPr lang="nb-NO" dirty="0"/>
              <a:t>Du bruker allerede kunstig intelligens</a:t>
            </a:r>
          </a:p>
        </p:txBody>
      </p:sp>
      <p:pic>
        <p:nvPicPr>
          <p:cNvPr id="5" name="Bilde 4" descr="Et bilde som inneholder skjermbilde, vann, Elektrisk blå, Majorelle-blå&#10;&#10;Automatisk generert beskrivelse">
            <a:extLst>
              <a:ext uri="{FF2B5EF4-FFF2-40B4-BE49-F238E27FC236}">
                <a16:creationId xmlns:a16="http://schemas.microsoft.com/office/drawing/2014/main" id="{D7C329BA-D052-E34A-F21B-B647E14EA191}"/>
              </a:ext>
            </a:extLst>
          </p:cNvPr>
          <p:cNvPicPr>
            <a:picLocks noChangeAspect="1"/>
          </p:cNvPicPr>
          <p:nvPr/>
        </p:nvPicPr>
        <p:blipFill rotWithShape="1">
          <a:blip r:embed="rId3">
            <a:extLst>
              <a:ext uri="{28A0092B-C50C-407E-A947-70E740481C1C}">
                <a14:useLocalDpi xmlns:a14="http://schemas.microsoft.com/office/drawing/2010/main" val="0"/>
              </a:ext>
            </a:extLst>
          </a:blip>
          <a:srcRect t="1366" r="-4" b="26016"/>
          <a:stretch/>
        </p:blipFill>
        <p:spPr>
          <a:xfrm>
            <a:off x="8055599" y="587782"/>
            <a:ext cx="3217333" cy="1652907"/>
          </a:xfrm>
          <a:prstGeom prst="rect">
            <a:avLst/>
          </a:prstGeom>
        </p:spPr>
      </p:pic>
      <p:sp>
        <p:nvSpPr>
          <p:cNvPr id="3" name="Plassholder for innhold 2">
            <a:extLst>
              <a:ext uri="{FF2B5EF4-FFF2-40B4-BE49-F238E27FC236}">
                <a16:creationId xmlns:a16="http://schemas.microsoft.com/office/drawing/2014/main" id="{BB84DE33-9B51-B5AF-7D11-2498EEF1D952}"/>
              </a:ext>
            </a:extLst>
          </p:cNvPr>
          <p:cNvSpPr>
            <a:spLocks noGrp="1"/>
          </p:cNvSpPr>
          <p:nvPr>
            <p:ph idx="1"/>
          </p:nvPr>
        </p:nvSpPr>
        <p:spPr>
          <a:xfrm>
            <a:off x="1390649" y="2286000"/>
            <a:ext cx="6176776" cy="3581400"/>
          </a:xfrm>
        </p:spPr>
        <p:txBody>
          <a:bodyPr>
            <a:normAutofit/>
          </a:bodyPr>
          <a:lstStyle/>
          <a:p>
            <a:r>
              <a:rPr lang="nb-NO" dirty="0"/>
              <a:t>Google </a:t>
            </a:r>
            <a:r>
              <a:rPr lang="nb-NO" dirty="0" err="1"/>
              <a:t>Translator</a:t>
            </a:r>
            <a:endParaRPr lang="nb-NO" dirty="0"/>
          </a:p>
          <a:p>
            <a:r>
              <a:rPr lang="nb-NO" dirty="0"/>
              <a:t>Assistentene på ulike telefoner</a:t>
            </a:r>
          </a:p>
          <a:p>
            <a:r>
              <a:rPr lang="nb-NO" dirty="0"/>
              <a:t>Ulike </a:t>
            </a:r>
            <a:r>
              <a:rPr lang="nb-NO" dirty="0" err="1"/>
              <a:t>filtere</a:t>
            </a:r>
            <a:r>
              <a:rPr lang="nb-NO" dirty="0"/>
              <a:t> på </a:t>
            </a:r>
            <a:r>
              <a:rPr lang="nb-NO" dirty="0" err="1"/>
              <a:t>snapchat</a:t>
            </a:r>
            <a:r>
              <a:rPr lang="nb-NO" dirty="0"/>
              <a:t> og </a:t>
            </a:r>
            <a:r>
              <a:rPr lang="nb-NO" dirty="0" err="1"/>
              <a:t>tiktok</a:t>
            </a:r>
            <a:endParaRPr lang="nb-NO" dirty="0"/>
          </a:p>
          <a:p>
            <a:r>
              <a:rPr lang="nb-NO" dirty="0"/>
              <a:t>Kameraer som tilpasser lysstyrke </a:t>
            </a:r>
            <a:r>
              <a:rPr lang="nb-NO" dirty="0" err="1"/>
              <a:t>osv</a:t>
            </a:r>
            <a:endParaRPr lang="nb-NO" dirty="0"/>
          </a:p>
          <a:p>
            <a:r>
              <a:rPr lang="nb-NO" dirty="0"/>
              <a:t>Opplesing av tekst </a:t>
            </a:r>
          </a:p>
          <a:p>
            <a:r>
              <a:rPr lang="nb-NO" dirty="0" err="1"/>
              <a:t>Osv</a:t>
            </a:r>
            <a:r>
              <a:rPr lang="nb-NO" dirty="0"/>
              <a:t> </a:t>
            </a:r>
          </a:p>
          <a:p>
            <a:r>
              <a:rPr lang="nb-NO" dirty="0"/>
              <a:t>Kan du noen andre AI-er du bruker, uten at du tenker over det?</a:t>
            </a:r>
          </a:p>
        </p:txBody>
      </p:sp>
      <p:pic>
        <p:nvPicPr>
          <p:cNvPr id="7" name="Bilde 6" descr="Et bilde som inneholder duppeditt, multimedia, Kommunikasjonsenhet, Mobiltelefon&#10;&#10;Automatisk generert beskrivelse">
            <a:extLst>
              <a:ext uri="{FF2B5EF4-FFF2-40B4-BE49-F238E27FC236}">
                <a16:creationId xmlns:a16="http://schemas.microsoft.com/office/drawing/2014/main" id="{1CC1E5A1-F47D-62AF-884A-746BFD7D0CCB}"/>
              </a:ext>
            </a:extLst>
          </p:cNvPr>
          <p:cNvPicPr>
            <a:picLocks noChangeAspect="1"/>
          </p:cNvPicPr>
          <p:nvPr/>
        </p:nvPicPr>
        <p:blipFill rotWithShape="1">
          <a:blip r:embed="rId4">
            <a:extLst>
              <a:ext uri="{28A0092B-C50C-407E-A947-70E740481C1C}">
                <a14:useLocalDpi xmlns:a14="http://schemas.microsoft.com/office/drawing/2010/main" val="0"/>
              </a:ext>
            </a:extLst>
          </a:blip>
          <a:srcRect t="38215" r="-3" b="35150"/>
          <a:stretch/>
        </p:blipFill>
        <p:spPr>
          <a:xfrm>
            <a:off x="8061437" y="2401556"/>
            <a:ext cx="3211495" cy="1652907"/>
          </a:xfrm>
          <a:prstGeom prst="rect">
            <a:avLst/>
          </a:prstGeom>
        </p:spPr>
      </p:pic>
      <p:pic>
        <p:nvPicPr>
          <p:cNvPr id="9" name="Bilde 8" descr="Et bilde som inneholder skjermbilde, design, illustrasjon&#10;&#10;Automatisk generert beskrivelse">
            <a:extLst>
              <a:ext uri="{FF2B5EF4-FFF2-40B4-BE49-F238E27FC236}">
                <a16:creationId xmlns:a16="http://schemas.microsoft.com/office/drawing/2014/main" id="{B066551A-305F-F436-27D9-6A57B53B9A99}"/>
              </a:ext>
            </a:extLst>
          </p:cNvPr>
          <p:cNvPicPr>
            <a:picLocks noChangeAspect="1"/>
          </p:cNvPicPr>
          <p:nvPr/>
        </p:nvPicPr>
        <p:blipFill rotWithShape="1">
          <a:blip r:embed="rId5">
            <a:extLst>
              <a:ext uri="{28A0092B-C50C-407E-A947-70E740481C1C}">
                <a14:useLocalDpi xmlns:a14="http://schemas.microsoft.com/office/drawing/2010/main" val="0"/>
              </a:ext>
            </a:extLst>
          </a:blip>
          <a:srcRect t="18403" r="3" b="8852"/>
          <a:stretch/>
        </p:blipFill>
        <p:spPr>
          <a:xfrm>
            <a:off x="8061437" y="4215330"/>
            <a:ext cx="3211495" cy="1652907"/>
          </a:xfrm>
          <a:prstGeom prst="rect">
            <a:avLst/>
          </a:prstGeom>
        </p:spPr>
      </p:pic>
    </p:spTree>
    <p:extLst>
      <p:ext uri="{BB962C8B-B14F-4D97-AF65-F5344CB8AC3E}">
        <p14:creationId xmlns:p14="http://schemas.microsoft.com/office/powerpoint/2010/main" val="1324552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37E899-1A26-449D-9A99-B8D7B9564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16E74905-05A1-D71D-82BD-4E7F6BA2662C}"/>
              </a:ext>
            </a:extLst>
          </p:cNvPr>
          <p:cNvSpPr>
            <a:spLocks noGrp="1"/>
          </p:cNvSpPr>
          <p:nvPr>
            <p:ph type="title"/>
          </p:nvPr>
        </p:nvSpPr>
        <p:spPr>
          <a:xfrm>
            <a:off x="5100824" y="685800"/>
            <a:ext cx="6176776" cy="1485900"/>
          </a:xfrm>
        </p:spPr>
        <p:txBody>
          <a:bodyPr>
            <a:normAutofit/>
          </a:bodyPr>
          <a:lstStyle/>
          <a:p>
            <a:r>
              <a:rPr lang="nb-NO" dirty="0"/>
              <a:t>Kort historisk tilbakeblikk </a:t>
            </a:r>
          </a:p>
        </p:txBody>
      </p:sp>
      <p:pic>
        <p:nvPicPr>
          <p:cNvPr id="5" name="Bilde 4" descr="Et bilde som inneholder tegning, sketch, kunst, Doodle&#10;&#10;Automatisk generert beskrivelse">
            <a:extLst>
              <a:ext uri="{FF2B5EF4-FFF2-40B4-BE49-F238E27FC236}">
                <a16:creationId xmlns:a16="http://schemas.microsoft.com/office/drawing/2014/main" id="{1B00579F-B1EA-11DA-C448-E3EF393D9008}"/>
              </a:ext>
            </a:extLst>
          </p:cNvPr>
          <p:cNvPicPr>
            <a:picLocks noChangeAspect="1"/>
          </p:cNvPicPr>
          <p:nvPr/>
        </p:nvPicPr>
        <p:blipFill rotWithShape="1">
          <a:blip r:embed="rId3">
            <a:extLst>
              <a:ext uri="{28A0092B-C50C-407E-A947-70E740481C1C}">
                <a14:useLocalDpi xmlns:a14="http://schemas.microsoft.com/office/drawing/2010/main" val="0"/>
              </a:ext>
            </a:extLst>
          </a:blip>
          <a:srcRect l="39931" r="18127"/>
          <a:stretch/>
        </p:blipFill>
        <p:spPr>
          <a:xfrm>
            <a:off x="-1" y="10"/>
            <a:ext cx="4602146" cy="6857990"/>
          </a:xfrm>
          <a:prstGeom prst="rect">
            <a:avLst/>
          </a:prstGeom>
        </p:spPr>
      </p:pic>
      <p:sp>
        <p:nvSpPr>
          <p:cNvPr id="12" name="Rectangle 11">
            <a:extLst>
              <a:ext uri="{FF2B5EF4-FFF2-40B4-BE49-F238E27FC236}">
                <a16:creationId xmlns:a16="http://schemas.microsoft.com/office/drawing/2014/main" id="{A9023BA4-63D6-4B04-BC2C-6D126A23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lassholder for innhold 2">
            <a:extLst>
              <a:ext uri="{FF2B5EF4-FFF2-40B4-BE49-F238E27FC236}">
                <a16:creationId xmlns:a16="http://schemas.microsoft.com/office/drawing/2014/main" id="{2CA46205-36CB-E117-D07E-2388C9A93B17}"/>
              </a:ext>
            </a:extLst>
          </p:cNvPr>
          <p:cNvSpPr>
            <a:spLocks noGrp="1"/>
          </p:cNvSpPr>
          <p:nvPr>
            <p:ph idx="1"/>
          </p:nvPr>
        </p:nvSpPr>
        <p:spPr>
          <a:xfrm>
            <a:off x="5100824" y="2286000"/>
            <a:ext cx="6176776" cy="3581400"/>
          </a:xfrm>
        </p:spPr>
        <p:txBody>
          <a:bodyPr>
            <a:normAutofit/>
          </a:bodyPr>
          <a:lstStyle/>
          <a:p>
            <a:r>
              <a:rPr lang="nb-NO" sz="1700" dirty="0"/>
              <a:t>1956 - </a:t>
            </a:r>
            <a:r>
              <a:rPr lang="nb-NO" sz="1700" dirty="0" err="1"/>
              <a:t>Dartmouth</a:t>
            </a:r>
            <a:r>
              <a:rPr lang="nb-NO" sz="1700" dirty="0"/>
              <a:t>-konferansen markerer fødselen av AI som et felt. John McCarthy introduserte begrepet </a:t>
            </a:r>
            <a:r>
              <a:rPr lang="nb-NO" sz="1700" dirty="0" err="1"/>
              <a:t>artificial</a:t>
            </a:r>
            <a:r>
              <a:rPr lang="nb-NO" sz="1700" dirty="0"/>
              <a:t> </a:t>
            </a:r>
            <a:r>
              <a:rPr lang="nb-NO" sz="1700" dirty="0" err="1"/>
              <a:t>intelligence</a:t>
            </a:r>
            <a:endParaRPr lang="nb-NO" sz="1700" dirty="0"/>
          </a:p>
          <a:p>
            <a:endParaRPr lang="nb-NO" sz="1700" dirty="0"/>
          </a:p>
          <a:p>
            <a:r>
              <a:rPr lang="nb-NO" sz="1700" dirty="0"/>
              <a:t>1956 -  Allen Newell og Herbert A. Simon utviklet Logic </a:t>
            </a:r>
            <a:r>
              <a:rPr lang="nb-NO" sz="1700" dirty="0" err="1"/>
              <a:t>Theorist</a:t>
            </a:r>
            <a:r>
              <a:rPr lang="nb-NO" sz="1700" dirty="0"/>
              <a:t>, et AI-program som kunne bevise matematiske teoremer. </a:t>
            </a:r>
            <a:br>
              <a:rPr lang="nb-NO" sz="1700" dirty="0"/>
            </a:br>
            <a:endParaRPr lang="nb-NO" sz="1700" dirty="0"/>
          </a:p>
          <a:p>
            <a:r>
              <a:rPr lang="nb-NO" sz="1700" dirty="0"/>
              <a:t>1958 - Frank </a:t>
            </a:r>
            <a:r>
              <a:rPr lang="nb-NO" sz="1700" dirty="0" err="1"/>
              <a:t>Rosenblatt</a:t>
            </a:r>
            <a:r>
              <a:rPr lang="nb-NO" sz="1700" dirty="0"/>
              <a:t> introduserte konseptet </a:t>
            </a:r>
            <a:r>
              <a:rPr lang="nb-NO" sz="1700" dirty="0" err="1"/>
              <a:t>perseptroner</a:t>
            </a:r>
            <a:r>
              <a:rPr lang="nb-NO" sz="1700" dirty="0"/>
              <a:t>, de første praktiske nevrale nettverkene som kunne lære</a:t>
            </a:r>
            <a:br>
              <a:rPr lang="nb-NO" sz="1700" dirty="0"/>
            </a:br>
            <a:endParaRPr lang="nb-NO" sz="1700" dirty="0"/>
          </a:p>
        </p:txBody>
      </p:sp>
    </p:spTree>
    <p:extLst>
      <p:ext uri="{BB962C8B-B14F-4D97-AF65-F5344CB8AC3E}">
        <p14:creationId xmlns:p14="http://schemas.microsoft.com/office/powerpoint/2010/main" val="167317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37E899-1A26-449D-9A99-B8D7B9564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89966886-F28F-5B03-5061-B7EF54C31B02}"/>
              </a:ext>
            </a:extLst>
          </p:cNvPr>
          <p:cNvSpPr>
            <a:spLocks noGrp="1"/>
          </p:cNvSpPr>
          <p:nvPr>
            <p:ph type="title"/>
          </p:nvPr>
        </p:nvSpPr>
        <p:spPr>
          <a:xfrm>
            <a:off x="5100824" y="685800"/>
            <a:ext cx="6176776" cy="1485900"/>
          </a:xfrm>
        </p:spPr>
        <p:txBody>
          <a:bodyPr>
            <a:normAutofit/>
          </a:bodyPr>
          <a:lstStyle/>
          <a:p>
            <a:r>
              <a:rPr lang="nb-NO" dirty="0"/>
              <a:t>Kort historisk tilbakeblikk</a:t>
            </a:r>
          </a:p>
        </p:txBody>
      </p:sp>
      <p:pic>
        <p:nvPicPr>
          <p:cNvPr id="5" name="Bilde 4" descr="Et bilde som inneholder automaton, maskin, robot, innendørs&#10;&#10;Automatisk generert beskrivelse">
            <a:extLst>
              <a:ext uri="{FF2B5EF4-FFF2-40B4-BE49-F238E27FC236}">
                <a16:creationId xmlns:a16="http://schemas.microsoft.com/office/drawing/2014/main" id="{00F18AB7-FEDF-9AA2-B79F-2214E2E8378F}"/>
              </a:ext>
            </a:extLst>
          </p:cNvPr>
          <p:cNvPicPr>
            <a:picLocks noChangeAspect="1"/>
          </p:cNvPicPr>
          <p:nvPr/>
        </p:nvPicPr>
        <p:blipFill rotWithShape="1">
          <a:blip r:embed="rId3">
            <a:extLst>
              <a:ext uri="{28A0092B-C50C-407E-A947-70E740481C1C}">
                <a14:useLocalDpi xmlns:a14="http://schemas.microsoft.com/office/drawing/2010/main" val="0"/>
              </a:ext>
            </a:extLst>
          </a:blip>
          <a:srcRect l="19121" r="13773"/>
          <a:stretch/>
        </p:blipFill>
        <p:spPr>
          <a:xfrm>
            <a:off x="-1" y="10"/>
            <a:ext cx="4602146" cy="6857990"/>
          </a:xfrm>
          <a:prstGeom prst="rect">
            <a:avLst/>
          </a:prstGeom>
        </p:spPr>
      </p:pic>
      <p:sp>
        <p:nvSpPr>
          <p:cNvPr id="12" name="Rectangle 11">
            <a:extLst>
              <a:ext uri="{FF2B5EF4-FFF2-40B4-BE49-F238E27FC236}">
                <a16:creationId xmlns:a16="http://schemas.microsoft.com/office/drawing/2014/main" id="{A9023BA4-63D6-4B04-BC2C-6D126A23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lassholder for innhold 2">
            <a:extLst>
              <a:ext uri="{FF2B5EF4-FFF2-40B4-BE49-F238E27FC236}">
                <a16:creationId xmlns:a16="http://schemas.microsoft.com/office/drawing/2014/main" id="{ADCC4B1F-4332-1A71-999D-A915B2DC2F3B}"/>
              </a:ext>
            </a:extLst>
          </p:cNvPr>
          <p:cNvSpPr>
            <a:spLocks noGrp="1"/>
          </p:cNvSpPr>
          <p:nvPr>
            <p:ph idx="1"/>
          </p:nvPr>
        </p:nvSpPr>
        <p:spPr>
          <a:xfrm>
            <a:off x="5100824" y="2286000"/>
            <a:ext cx="6176776" cy="3581400"/>
          </a:xfrm>
        </p:spPr>
        <p:txBody>
          <a:bodyPr>
            <a:normAutofit/>
          </a:bodyPr>
          <a:lstStyle/>
          <a:p>
            <a:r>
              <a:rPr lang="nb-NO" dirty="0"/>
              <a:t>1963 - Newell og Simon utviklet General Problem </a:t>
            </a:r>
            <a:r>
              <a:rPr lang="nb-NO" dirty="0" err="1"/>
              <a:t>Solver</a:t>
            </a:r>
            <a:r>
              <a:rPr lang="nb-NO" dirty="0"/>
              <a:t>, et program designet for å løse et bredt spekter av problemer</a:t>
            </a:r>
          </a:p>
          <a:p>
            <a:r>
              <a:rPr lang="nb-NO" dirty="0"/>
              <a:t>1966 - Joseph </a:t>
            </a:r>
            <a:r>
              <a:rPr lang="nb-NO" dirty="0" err="1"/>
              <a:t>Weizenbaum</a:t>
            </a:r>
            <a:r>
              <a:rPr lang="nb-NO" dirty="0"/>
              <a:t> skapte ELIZA, en tidlig chatbot som simulerte samtaler ved hjelp av enkle mønstergjenkjenningsteknikker. </a:t>
            </a:r>
          </a:p>
          <a:p>
            <a:r>
              <a:rPr lang="nb-NO" dirty="0"/>
              <a:t>Det har skjedd mye siden den gang, og vi fikk et offentlig gjennombrudd ved hjelp av </a:t>
            </a:r>
            <a:r>
              <a:rPr lang="nb-NO" dirty="0" err="1"/>
              <a:t>ChatGPT</a:t>
            </a:r>
            <a:r>
              <a:rPr lang="nb-NO" dirty="0"/>
              <a:t> i 2022</a:t>
            </a:r>
          </a:p>
          <a:p>
            <a:endParaRPr lang="nb-NO" dirty="0"/>
          </a:p>
        </p:txBody>
      </p:sp>
    </p:spTree>
    <p:extLst>
      <p:ext uri="{BB962C8B-B14F-4D97-AF65-F5344CB8AC3E}">
        <p14:creationId xmlns:p14="http://schemas.microsoft.com/office/powerpoint/2010/main" val="1387821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F91C34E-6233-5249-B7C6-EE72EE2D4CEB}"/>
              </a:ext>
            </a:extLst>
          </p:cNvPr>
          <p:cNvSpPr>
            <a:spLocks noGrp="1"/>
          </p:cNvSpPr>
          <p:nvPr>
            <p:ph type="title"/>
          </p:nvPr>
        </p:nvSpPr>
        <p:spPr>
          <a:xfrm>
            <a:off x="1371600" y="685800"/>
            <a:ext cx="9601200" cy="1485900"/>
          </a:xfrm>
        </p:spPr>
        <p:txBody>
          <a:bodyPr>
            <a:normAutofit/>
          </a:bodyPr>
          <a:lstStyle/>
          <a:p>
            <a:r>
              <a:rPr lang="nb-NO" dirty="0"/>
              <a:t>Tre </a:t>
            </a:r>
            <a:r>
              <a:rPr lang="nb-NO"/>
              <a:t>faser av AI </a:t>
            </a:r>
            <a:endParaRPr lang="nb-NO" dirty="0"/>
          </a:p>
        </p:txBody>
      </p:sp>
      <p:graphicFrame>
        <p:nvGraphicFramePr>
          <p:cNvPr id="5" name="Plassholder for innhold 2">
            <a:extLst>
              <a:ext uri="{FF2B5EF4-FFF2-40B4-BE49-F238E27FC236}">
                <a16:creationId xmlns:a16="http://schemas.microsoft.com/office/drawing/2014/main" id="{FA1894EB-8F90-995B-AEAB-0DBB83391F46}"/>
              </a:ext>
            </a:extLst>
          </p:cNvPr>
          <p:cNvGraphicFramePr>
            <a:graphicFrameLocks noGrp="1"/>
          </p:cNvGraphicFramePr>
          <p:nvPr>
            <p:ph idx="1"/>
            <p:extLst>
              <p:ext uri="{D42A27DB-BD31-4B8C-83A1-F6EECF244321}">
                <p14:modId xmlns:p14="http://schemas.microsoft.com/office/powerpoint/2010/main" val="945659168"/>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0418453"/>
      </p:ext>
    </p:extLst>
  </p:cSld>
  <p:clrMapOvr>
    <a:masterClrMapping/>
  </p:clrMapOvr>
</p:sld>
</file>

<file path=ppt/theme/theme1.xml><?xml version="1.0" encoding="utf-8"?>
<a:theme xmlns:a="http://schemas.openxmlformats.org/drawingml/2006/main" name="Beskjæring">
  <a:themeElements>
    <a:clrScheme name="Beskjæring">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Beskjæring">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eskjæring">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eca1ec4-5a64-407b-9778-9f9147b7a293}" enabled="0" method="" siteId="{5eca1ec4-5a64-407b-9778-9f9147b7a293}" removed="1"/>
</clbl:labelList>
</file>

<file path=docProps/app.xml><?xml version="1.0" encoding="utf-8"?>
<Properties xmlns="http://schemas.openxmlformats.org/officeDocument/2006/extended-properties" xmlns:vt="http://schemas.openxmlformats.org/officeDocument/2006/docPropsVTypes">
  <Template>TM10001105[[fn=Beskjæring]]</Template>
  <TotalTime>1473</TotalTime>
  <Words>2391</Words>
  <Application>Microsoft Office PowerPoint</Application>
  <PresentationFormat>Widescreen</PresentationFormat>
  <Paragraphs>203</Paragraphs>
  <Slides>30</Slides>
  <Notes>17</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30</vt:i4>
      </vt:variant>
    </vt:vector>
  </HeadingPairs>
  <TitlesOfParts>
    <vt:vector size="36" baseType="lpstr">
      <vt:lpstr>Arial</vt:lpstr>
      <vt:lpstr>Calibri</vt:lpstr>
      <vt:lpstr>Franklin Gothic Book</vt:lpstr>
      <vt:lpstr>Publico text</vt:lpstr>
      <vt:lpstr>Söhne</vt:lpstr>
      <vt:lpstr>Beskjæring</vt:lpstr>
      <vt:lpstr>PowerPoint-presentasjon</vt:lpstr>
      <vt:lpstr>Hva er kunstig intelligens?</vt:lpstr>
      <vt:lpstr>Hva skal vi kalle AI? </vt:lpstr>
      <vt:lpstr>Hva er definisjonen av AI?  </vt:lpstr>
      <vt:lpstr>Hva er definsjonen av AI</vt:lpstr>
      <vt:lpstr>Du bruker allerede kunstig intelligens</vt:lpstr>
      <vt:lpstr>Kort historisk tilbakeblikk </vt:lpstr>
      <vt:lpstr>Kort historisk tilbakeblikk</vt:lpstr>
      <vt:lpstr>Tre faser av AI </vt:lpstr>
      <vt:lpstr>Artifical Narrow Intelligence (ANI)</vt:lpstr>
      <vt:lpstr>Artificial General Intelligence</vt:lpstr>
      <vt:lpstr>Hva håper vi på å få ut av AGI?</vt:lpstr>
      <vt:lpstr>Artificial Super Intelligence</vt:lpstr>
      <vt:lpstr>Algoritme og datasett</vt:lpstr>
      <vt:lpstr>Datasett</vt:lpstr>
      <vt:lpstr>Algoritme og datasett</vt:lpstr>
      <vt:lpstr>Ulike typer kunstig intelligens</vt:lpstr>
      <vt:lpstr>Ekspertlæring</vt:lpstr>
      <vt:lpstr>Maskinlæring</vt:lpstr>
      <vt:lpstr>Maskinlæring kan brukes til</vt:lpstr>
      <vt:lpstr>Dyp læring</vt:lpstr>
      <vt:lpstr>Dyp læring</vt:lpstr>
      <vt:lpstr>Generative modeller</vt:lpstr>
      <vt:lpstr>Diskusjonsspørsmål</vt:lpstr>
      <vt:lpstr>Kahoot</vt:lpstr>
      <vt:lpstr>Ulike AI-er som er verdt å prøve ut  </vt:lpstr>
      <vt:lpstr>Filmer</vt:lpstr>
      <vt:lpstr>Lyst til å lære mer om AI?</vt:lpstr>
      <vt:lpstr>Kilder</vt:lpstr>
      <vt:lpstr>Bildeliste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Dette er AI</dc:title>
  <dc:creator>Karl Kristoffer Olsen</dc:creator>
  <cp:lastModifiedBy>Karl Kristoffer Olsen</cp:lastModifiedBy>
  <cp:revision>2</cp:revision>
  <dcterms:created xsi:type="dcterms:W3CDTF">2023-02-23T16:07:31Z</dcterms:created>
  <dcterms:modified xsi:type="dcterms:W3CDTF">2023-07-11T17:04:41Z</dcterms:modified>
</cp:coreProperties>
</file>