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58" r:id="rId1"/>
  </p:sldMasterIdLst>
  <p:notesMasterIdLst>
    <p:notesMasterId r:id="rId16"/>
  </p:notesMasterIdLst>
  <p:sldIdLst>
    <p:sldId id="256" r:id="rId2"/>
    <p:sldId id="257" r:id="rId3"/>
    <p:sldId id="280" r:id="rId4"/>
    <p:sldId id="272" r:id="rId5"/>
    <p:sldId id="273" r:id="rId6"/>
    <p:sldId id="281" r:id="rId7"/>
    <p:sldId id="282" r:id="rId8"/>
    <p:sldId id="275" r:id="rId9"/>
    <p:sldId id="283" r:id="rId10"/>
    <p:sldId id="277" r:id="rId11"/>
    <p:sldId id="284" r:id="rId12"/>
    <p:sldId id="279" r:id="rId13"/>
    <p:sldId id="271" r:id="rId14"/>
    <p:sldId id="270" r:id="rId1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C1B6"/>
    <a:srgbClr val="EACA24"/>
    <a:srgbClr val="D99827"/>
    <a:srgbClr val="C31924"/>
    <a:srgbClr val="A0C53B"/>
    <a:srgbClr val="256D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91" y="1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74112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409575" y="-3572"/>
            <a:ext cx="3761184" cy="5147072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6301" y="1035052"/>
            <a:ext cx="6430967" cy="1962149"/>
          </a:xfrm>
        </p:spPr>
        <p:txBody>
          <a:bodyPr anchor="b">
            <a:normAutofit/>
          </a:bodyPr>
          <a:lstStyle>
            <a:lvl1pPr algn="r">
              <a:defRPr sz="4500">
                <a:effectLst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86533" y="2997200"/>
            <a:ext cx="5240734" cy="1041401"/>
          </a:xfrm>
        </p:spPr>
        <p:txBody>
          <a:bodyPr anchor="t">
            <a:normAutofit/>
          </a:bodyPr>
          <a:lstStyle>
            <a:lvl1pPr marL="0" indent="0" algn="r">
              <a:buNone/>
              <a:defRPr sz="1575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99309" y="4412457"/>
            <a:ext cx="3243033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4933415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4" y="3549649"/>
            <a:ext cx="7514033" cy="425054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509" y="699084"/>
            <a:ext cx="6169458" cy="2373732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234" y="3974702"/>
            <a:ext cx="7514033" cy="370284"/>
          </a:xfrm>
        </p:spPr>
        <p:txBody>
          <a:bodyPr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3966505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514350"/>
            <a:ext cx="7514033" cy="2286000"/>
          </a:xfrm>
        </p:spPr>
        <p:txBody>
          <a:bodyPr anchor="ctr">
            <a:normAutofit/>
          </a:bodyPr>
          <a:lstStyle>
            <a:lvl1pPr algn="ctr">
              <a:defRPr sz="2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3257550"/>
            <a:ext cx="7514035" cy="1085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2738994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98959" y="64726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0069" y="2114549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159" y="514351"/>
            <a:ext cx="6742509" cy="2057399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827609" y="2571749"/>
            <a:ext cx="6399611" cy="28575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35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3257550"/>
            <a:ext cx="7514033" cy="1085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0037576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2481436"/>
            <a:ext cx="7514032" cy="1101600"/>
          </a:xfrm>
        </p:spPr>
        <p:txBody>
          <a:bodyPr anchor="b">
            <a:normAutofit/>
          </a:bodyPr>
          <a:lstStyle>
            <a:lvl1pPr algn="r">
              <a:defRPr sz="2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3583036"/>
            <a:ext cx="7514033" cy="645300"/>
          </a:xfrm>
        </p:spPr>
        <p:txBody>
          <a:bodyPr anchor="t">
            <a:normAutofit/>
          </a:bodyPr>
          <a:lstStyle>
            <a:lvl1pPr marL="0" indent="0" algn="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4935120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98959" y="64726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0069" y="2114549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159" y="514351"/>
            <a:ext cx="6742509" cy="2057399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235" y="2914650"/>
            <a:ext cx="7514033" cy="66675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1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3581400"/>
            <a:ext cx="7514033" cy="762000"/>
          </a:xfrm>
        </p:spPr>
        <p:txBody>
          <a:bodyPr anchor="t">
            <a:normAutofit/>
          </a:bodyPr>
          <a:lstStyle>
            <a:lvl1pPr marL="0" indent="0" algn="r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9599868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514350"/>
            <a:ext cx="7514034" cy="2045494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234" y="2628900"/>
            <a:ext cx="7514035" cy="62865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1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3257550"/>
            <a:ext cx="7514035" cy="108585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3169550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25633327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9492" y="514350"/>
            <a:ext cx="1327777" cy="3829050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234" y="514350"/>
            <a:ext cx="6014807" cy="3829050"/>
          </a:xfrm>
        </p:spPr>
        <p:txBody>
          <a:bodyPr vert="eaVert" anchor="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0831257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13893" y="4400349"/>
            <a:ext cx="41337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9122481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9210" y="2000249"/>
            <a:ext cx="6698060" cy="1582787"/>
          </a:xfrm>
        </p:spPr>
        <p:txBody>
          <a:bodyPr anchor="b"/>
          <a:lstStyle>
            <a:lvl1pPr algn="r">
              <a:defRPr sz="30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9209" y="3583036"/>
            <a:ext cx="6698061" cy="645300"/>
          </a:xfrm>
        </p:spPr>
        <p:txBody>
          <a:bodyPr anchor="t">
            <a:normAutofit/>
          </a:bodyPr>
          <a:lstStyle>
            <a:lvl1pPr marL="0" indent="0" algn="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7208540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4" y="514351"/>
            <a:ext cx="7514035" cy="1314449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3235" y="2000250"/>
            <a:ext cx="3671291" cy="2343151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5975" y="2000250"/>
            <a:ext cx="3671292" cy="234315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2/15/2021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7664433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134" y="1993900"/>
            <a:ext cx="3455391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233" y="2501503"/>
            <a:ext cx="3671292" cy="1841897"/>
          </a:xfrm>
        </p:spPr>
        <p:txBody>
          <a:bodyPr anchor="t"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366" y="2000250"/>
            <a:ext cx="3466903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5975" y="2501503"/>
            <a:ext cx="3671292" cy="1841897"/>
          </a:xfrm>
        </p:spPr>
        <p:txBody>
          <a:bodyPr anchor="t"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1003816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3654235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8815355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4" y="1200150"/>
            <a:ext cx="2661841" cy="10287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6525" y="514350"/>
            <a:ext cx="4680743" cy="3829051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234" y="2228850"/>
            <a:ext cx="2661841" cy="13716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2/15/2021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6144277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43" y="1314449"/>
            <a:ext cx="4069619" cy="1028700"/>
          </a:xfrm>
        </p:spPr>
        <p:txBody>
          <a:bodyPr anchor="b">
            <a:normAutofit/>
          </a:bodyPr>
          <a:lstStyle>
            <a:lvl1pPr algn="ctr">
              <a:defRPr sz="21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6011" y="685800"/>
            <a:ext cx="2460731" cy="3429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043" y="2343149"/>
            <a:ext cx="4069619" cy="1371600"/>
          </a:xfrm>
        </p:spPr>
        <p:txBody>
          <a:bodyPr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0395771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3109" y="0"/>
            <a:ext cx="1827610" cy="51435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3234" y="514351"/>
            <a:ext cx="7514035" cy="131444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3" y="2000250"/>
            <a:ext cx="7514035" cy="23431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9492" y="4412457"/>
            <a:ext cx="8572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9210" y="4412457"/>
            <a:ext cx="531313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13893" y="4412457"/>
            <a:ext cx="4133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66562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</p:sldLayoutIdLst>
  <p:hf sldNum="0" hdr="0" ftr="0" dt="0"/>
  <p:txStyles>
    <p:titleStyle>
      <a:lvl1pPr algn="ctr" defTabSz="342900" rtl="0" eaLnBrk="1" latinLnBrk="0" hangingPunct="1">
        <a:spcBef>
          <a:spcPct val="0"/>
        </a:spcBef>
        <a:buNone/>
        <a:defRPr sz="3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5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3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0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0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0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0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0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media11.m4a"/><Relationship Id="rId7" Type="http://schemas.openxmlformats.org/officeDocument/2006/relationships/image" Target="../media/image37.png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36.png"/><Relationship Id="rId11" Type="http://schemas.openxmlformats.org/officeDocument/2006/relationships/image" Target="../media/image3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3.png"/><Relationship Id="rId5" Type="http://schemas.openxmlformats.org/officeDocument/2006/relationships/image" Target="../media/image41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hyperlink" Target="mailto:mortsel@clb-ami2.be" TargetMode="Externa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hyperlink" Target="mailto:erik.prims@lint.be" TargetMode="External"/><Relationship Id="rId5" Type="http://schemas.openxmlformats.org/officeDocument/2006/relationships/hyperlink" Target="mailto:karen.dierckx@gbslint.be" TargetMode="External"/><Relationship Id="rId4" Type="http://schemas.openxmlformats.org/officeDocument/2006/relationships/hyperlink" Target="mailto:voornaam.achternaam@gbslint.be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2.png"/><Relationship Id="rId5" Type="http://schemas.openxmlformats.org/officeDocument/2006/relationships/hyperlink" Target="mailto:karen.dierckx@gbslint.be" TargetMode="External"/><Relationship Id="rId4" Type="http://schemas.openxmlformats.org/officeDocument/2006/relationships/hyperlink" Target="mailto:hilde.nies@gbslint.b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3.m4a"/><Relationship Id="rId7" Type="http://schemas.openxmlformats.org/officeDocument/2006/relationships/image" Target="../media/image6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audio" Target="../media/media6.m4a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3.png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audio" Target="../media/media7.m4a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3.png"/><Relationship Id="rId1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media9.m4a"/><Relationship Id="rId7" Type="http://schemas.openxmlformats.org/officeDocument/2006/relationships/image" Target="../media/image30.png"/><Relationship Id="rId12" Type="http://schemas.openxmlformats.org/officeDocument/2006/relationships/image" Target="../media/image3.png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BS De Lintwijzer">
            <a:extLst>
              <a:ext uri="{FF2B5EF4-FFF2-40B4-BE49-F238E27FC236}">
                <a16:creationId xmlns:a16="http://schemas.microsoft.com/office/drawing/2014/main" id="{0A653581-B5B7-4959-A1D7-ABF06B297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926" y="747538"/>
            <a:ext cx="6432639" cy="236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520F941D-F354-4FF4-AC21-962E44DCF4C1}"/>
              </a:ext>
            </a:extLst>
          </p:cNvPr>
          <p:cNvSpPr/>
          <p:nvPr/>
        </p:nvSpPr>
        <p:spPr>
          <a:xfrm>
            <a:off x="4263657" y="3538976"/>
            <a:ext cx="3190388" cy="555868"/>
          </a:xfrm>
          <a:prstGeom prst="roundRect">
            <a:avLst/>
          </a:prstGeom>
          <a:solidFill>
            <a:srgbClr val="D99827"/>
          </a:solidFill>
          <a:ln>
            <a:solidFill>
              <a:srgbClr val="D998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000" dirty="0">
                <a:solidFill>
                  <a:schemeClr val="bg1"/>
                </a:solidFill>
              </a:rPr>
              <a:t>Z</a:t>
            </a:r>
            <a:r>
              <a:rPr lang="nl-BE" sz="3000" dirty="0" err="1">
                <a:solidFill>
                  <a:schemeClr val="bg1"/>
                </a:solidFill>
              </a:rPr>
              <a:t>orgbeleid</a:t>
            </a:r>
            <a:endParaRPr lang="nl-BE" sz="3000" dirty="0">
              <a:solidFill>
                <a:schemeClr val="bg1"/>
              </a:solidFill>
            </a:endParaRP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467ACFFB-E7A1-4735-B536-D74B7053CF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25"/>
    </mc:Choice>
    <mc:Fallback xmlns="">
      <p:transition spd="slow" advTm="16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C1BB9C-0926-4B5D-B301-1AFF80CF5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34" y="514352"/>
            <a:ext cx="7514035" cy="693724"/>
          </a:xfrm>
        </p:spPr>
        <p:txBody>
          <a:bodyPr>
            <a:normAutofit/>
          </a:bodyPr>
          <a:lstStyle/>
          <a:p>
            <a:pPr algn="l"/>
            <a:r>
              <a:rPr lang="nl-NL" sz="3200" b="1" dirty="0">
                <a:solidFill>
                  <a:srgbClr val="256D7B"/>
                </a:solidFill>
              </a:rPr>
              <a:t>FASE 2: UITBREIDING VAN DE ZORG</a:t>
            </a:r>
            <a:endParaRPr lang="nl-BE" b="1" dirty="0">
              <a:solidFill>
                <a:srgbClr val="256D7B"/>
              </a:solidFill>
              <a:latin typeface="Eras Medium ITC" panose="020B06020305040208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48D2D0F-6D7A-4506-AA96-CC511E3C2410}"/>
              </a:ext>
            </a:extLst>
          </p:cNvPr>
          <p:cNvSpPr txBox="1"/>
          <p:nvPr/>
        </p:nvSpPr>
        <p:spPr>
          <a:xfrm>
            <a:off x="1222825" y="1208076"/>
            <a:ext cx="75140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b="1" dirty="0"/>
          </a:p>
          <a:p>
            <a:r>
              <a:rPr lang="nl-NL" dirty="0">
                <a:solidFill>
                  <a:srgbClr val="A0C53B"/>
                </a:solidFill>
              </a:rPr>
              <a:t>Verhoogde basiszorg  = onvoldoende</a:t>
            </a:r>
          </a:p>
          <a:p>
            <a:endParaRPr lang="nl-NL" dirty="0">
              <a:solidFill>
                <a:srgbClr val="A0C53B"/>
              </a:solidFill>
            </a:endParaRPr>
          </a:p>
          <a:p>
            <a:r>
              <a:rPr lang="nl-NL" dirty="0">
                <a:solidFill>
                  <a:srgbClr val="A0C53B"/>
                </a:solidFill>
              </a:rPr>
              <a:t>Hulpvraag aan het CLB – het ondersteuningsnetwerk: </a:t>
            </a:r>
          </a:p>
          <a:p>
            <a:r>
              <a:rPr lang="nl-NL" dirty="0">
                <a:solidFill>
                  <a:srgbClr val="A0C53B"/>
                </a:solidFill>
              </a:rPr>
              <a:t>	zoeken naar </a:t>
            </a:r>
            <a:r>
              <a:rPr lang="nl-NL" b="1" dirty="0">
                <a:solidFill>
                  <a:srgbClr val="A0C53B"/>
                </a:solidFill>
              </a:rPr>
              <a:t>externe expertise</a:t>
            </a:r>
          </a:p>
          <a:p>
            <a:endParaRPr lang="nl-NL" dirty="0">
              <a:solidFill>
                <a:srgbClr val="A0C53B"/>
              </a:solidFill>
            </a:endParaRPr>
          </a:p>
          <a:p>
            <a:r>
              <a:rPr lang="nl-NL" dirty="0">
                <a:solidFill>
                  <a:srgbClr val="A0C53B"/>
                </a:solidFill>
              </a:rPr>
              <a:t>Na overleg worden er </a:t>
            </a:r>
            <a:r>
              <a:rPr lang="nl-NL" b="1" dirty="0">
                <a:solidFill>
                  <a:srgbClr val="A0C53B"/>
                </a:solidFill>
              </a:rPr>
              <a:t>bijkomende</a:t>
            </a:r>
            <a:r>
              <a:rPr lang="nl-NL" dirty="0">
                <a:solidFill>
                  <a:srgbClr val="A0C53B"/>
                </a:solidFill>
              </a:rPr>
              <a:t> </a:t>
            </a:r>
            <a:r>
              <a:rPr lang="nl-NL" b="1" dirty="0">
                <a:solidFill>
                  <a:srgbClr val="A0C53B"/>
                </a:solidFill>
              </a:rPr>
              <a:t>maatregelen</a:t>
            </a:r>
            <a:r>
              <a:rPr lang="nl-NL" dirty="0">
                <a:solidFill>
                  <a:srgbClr val="A0C53B"/>
                </a:solidFill>
              </a:rPr>
              <a:t> genomen voor het kind.</a:t>
            </a:r>
          </a:p>
          <a:p>
            <a:endParaRPr lang="nl-NL" dirty="0">
              <a:solidFill>
                <a:srgbClr val="256D7B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322CBC2-B843-42E6-9641-1BEB549D0796}"/>
              </a:ext>
            </a:extLst>
          </p:cNvPr>
          <p:cNvSpPr txBox="1"/>
          <p:nvPr/>
        </p:nvSpPr>
        <p:spPr>
          <a:xfrm>
            <a:off x="1661940" y="3750758"/>
            <a:ext cx="7188385" cy="369332"/>
          </a:xfrm>
          <a:prstGeom prst="rect">
            <a:avLst/>
          </a:prstGeom>
          <a:noFill/>
          <a:ln w="19050">
            <a:solidFill>
              <a:srgbClr val="94C1B6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256D7B"/>
                </a:solidFill>
              </a:rPr>
              <a:t>De ontwikkeling van jullie kind wordt besproken tijdens een zorggesprek.</a:t>
            </a:r>
            <a:endParaRPr lang="nl-BE" dirty="0">
              <a:solidFill>
                <a:srgbClr val="256D7B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6D88614-9E65-4968-9F84-A49FF52193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182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55"/>
    </mc:Choice>
    <mc:Fallback xmlns="">
      <p:transition spd="slow" advTm="27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F4722150-F20B-4A66-BB89-241C61C671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0773" y="3448816"/>
            <a:ext cx="3856496" cy="10953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AC1BB9C-0926-4B5D-B301-1AFF80CF5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34" y="514352"/>
            <a:ext cx="7514035" cy="693724"/>
          </a:xfrm>
        </p:spPr>
        <p:txBody>
          <a:bodyPr>
            <a:normAutofit/>
          </a:bodyPr>
          <a:lstStyle/>
          <a:p>
            <a:pPr algn="l"/>
            <a:r>
              <a:rPr lang="nl-NL" b="1" dirty="0">
                <a:solidFill>
                  <a:srgbClr val="256D7B"/>
                </a:solidFill>
                <a:latin typeface="Eras Medium ITC" panose="020B0602030504020804" pitchFamily="34" charset="0"/>
              </a:rPr>
              <a:t>Uitbreiding van de zorg</a:t>
            </a:r>
            <a:endParaRPr lang="nl-BE" b="1" dirty="0">
              <a:solidFill>
                <a:srgbClr val="256D7B"/>
              </a:solidFill>
              <a:latin typeface="Eras Medium ITC" panose="020B06020305040208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BFFD637-8F19-471B-A9F9-31AE9808BC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2687" y="1208076"/>
            <a:ext cx="1021415" cy="102141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0701453-5756-4771-8773-D7DF187C37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2288" y="1343027"/>
            <a:ext cx="2171700" cy="158115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EABF7CE-726B-4A09-82A2-89785EB433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1320" y="2458423"/>
            <a:ext cx="1591875" cy="911174"/>
          </a:xfrm>
          <a:prstGeom prst="rect">
            <a:avLst/>
          </a:prstGeom>
        </p:spPr>
      </p:pic>
      <p:sp>
        <p:nvSpPr>
          <p:cNvPr id="12" name="Rechthoek: afgeronde hoeken 11">
            <a:extLst>
              <a:ext uri="{FF2B5EF4-FFF2-40B4-BE49-F238E27FC236}">
                <a16:creationId xmlns:a16="http://schemas.microsoft.com/office/drawing/2014/main" id="{9E494542-3C38-455A-98E5-2DF3E611BB1F}"/>
              </a:ext>
            </a:extLst>
          </p:cNvPr>
          <p:cNvSpPr/>
          <p:nvPr/>
        </p:nvSpPr>
        <p:spPr>
          <a:xfrm>
            <a:off x="5484161" y="1338438"/>
            <a:ext cx="2962412" cy="6937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Leerstof schrappen</a:t>
            </a:r>
          </a:p>
        </p:txBody>
      </p:sp>
      <p:sp>
        <p:nvSpPr>
          <p:cNvPr id="15" name="Rechthoek: afgeronde hoeken 14">
            <a:extLst>
              <a:ext uri="{FF2B5EF4-FFF2-40B4-BE49-F238E27FC236}">
                <a16:creationId xmlns:a16="http://schemas.microsoft.com/office/drawing/2014/main" id="{4708B4B7-9B79-4B54-865F-E312DDE3053C}"/>
              </a:ext>
            </a:extLst>
          </p:cNvPr>
          <p:cNvSpPr/>
          <p:nvPr/>
        </p:nvSpPr>
        <p:spPr>
          <a:xfrm>
            <a:off x="5553144" y="2366933"/>
            <a:ext cx="3399575" cy="6937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Minimumdoelen hanteren</a:t>
            </a:r>
          </a:p>
          <a:p>
            <a:pPr algn="ctr"/>
            <a:r>
              <a:rPr lang="nl-BE" dirty="0"/>
              <a:t>Eindtermen worden behaald.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A388D188-8563-4D6D-BFC9-C7E76233B0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05767" y="2713795"/>
            <a:ext cx="2170179" cy="1658637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85AD0774-9D64-483A-86C9-32B3A73661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1320" y="3507047"/>
            <a:ext cx="1483863" cy="111289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AA2BDB7-0541-44B2-948C-D7AE3CB189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755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17"/>
    </mc:Choice>
    <mc:Fallback xmlns="">
      <p:transition spd="slow" advTm="44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C1BB9C-0926-4B5D-B301-1AFF80CF5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33" y="480562"/>
            <a:ext cx="7803835" cy="727514"/>
          </a:xfrm>
        </p:spPr>
        <p:txBody>
          <a:bodyPr>
            <a:normAutofit fontScale="90000"/>
          </a:bodyPr>
          <a:lstStyle/>
          <a:p>
            <a:pPr algn="l"/>
            <a:br>
              <a:rPr lang="nl-NL" sz="2800" b="1" dirty="0">
                <a:solidFill>
                  <a:srgbClr val="A0C53B"/>
                </a:solidFill>
              </a:rPr>
            </a:br>
            <a:r>
              <a:rPr lang="nl-NL" sz="2800" b="1" dirty="0">
                <a:solidFill>
                  <a:srgbClr val="256D7B"/>
                </a:solidFill>
              </a:rPr>
              <a:t>FASE 3: INDIVIDUEEL AANGEPAST CURRICULUM (IAC)</a:t>
            </a:r>
            <a:br>
              <a:rPr lang="nl-NL" sz="3200" b="1" dirty="0">
                <a:solidFill>
                  <a:srgbClr val="256D7B"/>
                </a:solidFill>
              </a:rPr>
            </a:br>
            <a:endParaRPr lang="nl-BE" b="1" dirty="0">
              <a:solidFill>
                <a:srgbClr val="256D7B"/>
              </a:solidFill>
              <a:latin typeface="Eras Medium ITC" panose="020B06020305040208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48D2D0F-6D7A-4506-AA96-CC511E3C2410}"/>
              </a:ext>
            </a:extLst>
          </p:cNvPr>
          <p:cNvSpPr txBox="1"/>
          <p:nvPr/>
        </p:nvSpPr>
        <p:spPr>
          <a:xfrm>
            <a:off x="1148293" y="1208076"/>
            <a:ext cx="75140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A0C53B"/>
                </a:solidFill>
              </a:rPr>
              <a:t>Uitbreiding van de zorg  = onvoldoende</a:t>
            </a:r>
          </a:p>
          <a:p>
            <a:endParaRPr lang="nl-NL" dirty="0">
              <a:solidFill>
                <a:srgbClr val="A0C53B"/>
              </a:solidFill>
            </a:endParaRPr>
          </a:p>
          <a:p>
            <a:r>
              <a:rPr lang="nl-NL" dirty="0">
                <a:solidFill>
                  <a:srgbClr val="A0C53B"/>
                </a:solidFill>
              </a:rPr>
              <a:t>Hulpvraag aan het CLB – het ondersteuningsnetwerk: </a:t>
            </a:r>
          </a:p>
          <a:p>
            <a:r>
              <a:rPr lang="nl-NL" dirty="0">
                <a:solidFill>
                  <a:srgbClr val="A0C53B"/>
                </a:solidFill>
              </a:rPr>
              <a:t>	zoeken naar </a:t>
            </a:r>
            <a:r>
              <a:rPr lang="nl-NL" b="1" dirty="0">
                <a:solidFill>
                  <a:srgbClr val="A0C53B"/>
                </a:solidFill>
              </a:rPr>
              <a:t>externe expertise</a:t>
            </a:r>
          </a:p>
          <a:p>
            <a:endParaRPr lang="nl-NL" dirty="0">
              <a:solidFill>
                <a:srgbClr val="A0C53B"/>
              </a:solidFill>
            </a:endParaRPr>
          </a:p>
          <a:p>
            <a:r>
              <a:rPr lang="nl-NL" dirty="0">
                <a:solidFill>
                  <a:srgbClr val="A0C53B"/>
                </a:solidFill>
              </a:rPr>
              <a:t>Na overleg worden een </a:t>
            </a:r>
            <a:r>
              <a:rPr lang="nl-NL" b="1" dirty="0">
                <a:solidFill>
                  <a:srgbClr val="A0C53B"/>
                </a:solidFill>
              </a:rPr>
              <a:t>IAC</a:t>
            </a:r>
            <a:r>
              <a:rPr lang="nl-NL" dirty="0">
                <a:solidFill>
                  <a:srgbClr val="A0C53B"/>
                </a:solidFill>
              </a:rPr>
              <a:t> opgemaakt voor het kind.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322CBC2-B843-42E6-9641-1BEB549D0796}"/>
              </a:ext>
            </a:extLst>
          </p:cNvPr>
          <p:cNvSpPr txBox="1"/>
          <p:nvPr/>
        </p:nvSpPr>
        <p:spPr>
          <a:xfrm>
            <a:off x="1858422" y="4464007"/>
            <a:ext cx="7188385" cy="369332"/>
          </a:xfrm>
          <a:prstGeom prst="rect">
            <a:avLst/>
          </a:prstGeom>
          <a:noFill/>
          <a:ln w="19050">
            <a:solidFill>
              <a:srgbClr val="94C1B6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256D7B"/>
                </a:solidFill>
              </a:rPr>
              <a:t>De ontwikkeling van jullie kind wordt besproken tijdens een zorggesprek.</a:t>
            </a:r>
            <a:endParaRPr lang="nl-BE" dirty="0">
              <a:solidFill>
                <a:srgbClr val="256D7B"/>
              </a:solidFill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43F6BD1-1D2D-4514-8303-45DBC3B74F2B}"/>
              </a:ext>
            </a:extLst>
          </p:cNvPr>
          <p:cNvSpPr txBox="1"/>
          <p:nvPr/>
        </p:nvSpPr>
        <p:spPr>
          <a:xfrm>
            <a:off x="1607431" y="3187826"/>
            <a:ext cx="7188385" cy="923330"/>
          </a:xfrm>
          <a:prstGeom prst="rect">
            <a:avLst/>
          </a:prstGeom>
          <a:noFill/>
          <a:ln w="19050">
            <a:solidFill>
              <a:srgbClr val="94C1B6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256D7B"/>
                </a:solidFill>
              </a:rPr>
              <a:t>= curriculum waarbij leerdoelen op maat van de leerling, met een verslag buitengewoon onderwijs, worden geformuleerd. </a:t>
            </a:r>
          </a:p>
          <a:p>
            <a:r>
              <a:rPr lang="nl-NL" dirty="0">
                <a:solidFill>
                  <a:srgbClr val="256D7B"/>
                </a:solidFill>
              </a:rPr>
              <a:t>De eindtermen worden hoogstwaarschijnlijk niet behaald.</a:t>
            </a:r>
            <a:endParaRPr lang="nl-BE" dirty="0">
              <a:solidFill>
                <a:srgbClr val="256D7B"/>
              </a:solidFill>
            </a:endParaRPr>
          </a:p>
        </p:txBody>
      </p: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249AADEB-6E0C-430E-BF18-44DB13CA89FA}"/>
              </a:ext>
            </a:extLst>
          </p:cNvPr>
          <p:cNvCxnSpPr>
            <a:cxnSpLocks/>
          </p:cNvCxnSpPr>
          <p:nvPr/>
        </p:nvCxnSpPr>
        <p:spPr>
          <a:xfrm flipH="1">
            <a:off x="1755382" y="2917526"/>
            <a:ext cx="1848823" cy="267507"/>
          </a:xfrm>
          <a:prstGeom prst="straightConnector1">
            <a:avLst/>
          </a:prstGeom>
          <a:ln w="28575">
            <a:solidFill>
              <a:srgbClr val="A0C5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fbeelding 5">
            <a:extLst>
              <a:ext uri="{FF2B5EF4-FFF2-40B4-BE49-F238E27FC236}">
                <a16:creationId xmlns:a16="http://schemas.microsoft.com/office/drawing/2014/main" id="{4F641476-C4CF-48B1-A98F-097A54F411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6445" y="1308673"/>
            <a:ext cx="1599829" cy="1152715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1492C46-FE27-4C73-BFE1-65032F8B3B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767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73"/>
    </mc:Choice>
    <mc:Fallback xmlns="">
      <p:transition spd="slow" advTm="51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C1BB9C-0926-4B5D-B301-1AFF80CF5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34" y="514352"/>
            <a:ext cx="7514035" cy="693724"/>
          </a:xfrm>
        </p:spPr>
        <p:txBody>
          <a:bodyPr>
            <a:normAutofit/>
          </a:bodyPr>
          <a:lstStyle/>
          <a:p>
            <a:pPr algn="l"/>
            <a:r>
              <a:rPr lang="nl-NL" b="1" dirty="0">
                <a:solidFill>
                  <a:srgbClr val="256D7B"/>
                </a:solidFill>
                <a:latin typeface="Eras Medium ITC" panose="020B0602030504020804" pitchFamily="34" charset="0"/>
              </a:rPr>
              <a:t>BIJ WIE KUNNEN JULLIE TERECHT?</a:t>
            </a:r>
            <a:endParaRPr lang="nl-BE" b="1" dirty="0">
              <a:solidFill>
                <a:srgbClr val="256D7B"/>
              </a:solidFill>
              <a:latin typeface="Eras Medium ITC" panose="020B0602030504020804" pitchFamily="34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9323EC95-F038-431A-85A2-C6E8A7F57E44}"/>
              </a:ext>
            </a:extLst>
          </p:cNvPr>
          <p:cNvSpPr txBox="1"/>
          <p:nvPr/>
        </p:nvSpPr>
        <p:spPr>
          <a:xfrm>
            <a:off x="1543036" y="1067913"/>
            <a:ext cx="6654429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Vragen over of problemen met jullie kind?</a:t>
            </a:r>
          </a:p>
          <a:p>
            <a:r>
              <a:rPr lang="nl-NL" dirty="0"/>
              <a:t>   		</a:t>
            </a:r>
          </a:p>
          <a:p>
            <a:r>
              <a:rPr lang="nl-NL" dirty="0"/>
              <a:t>STAP 1: overleg met de leerkracht van jullie kind.</a:t>
            </a:r>
          </a:p>
          <a:p>
            <a:r>
              <a:rPr lang="nl-NL" dirty="0">
                <a:hlinkClick r:id="rId4"/>
              </a:rPr>
              <a:t>voornaam.achternaam@gbslint.be</a:t>
            </a:r>
            <a:r>
              <a:rPr lang="nl-NL" dirty="0"/>
              <a:t> </a:t>
            </a:r>
          </a:p>
          <a:p>
            <a:endParaRPr lang="nl-NL" sz="1500" dirty="0"/>
          </a:p>
          <a:p>
            <a:r>
              <a:rPr lang="nl-NL" dirty="0"/>
              <a:t>STAP 2: overleg met de zorgcoördinator of de directie. </a:t>
            </a:r>
          </a:p>
          <a:p>
            <a:r>
              <a:rPr lang="nl-NL" dirty="0">
                <a:hlinkClick r:id="rId5"/>
              </a:rPr>
              <a:t>hilde.nies@gbslint.be</a:t>
            </a:r>
          </a:p>
          <a:p>
            <a:r>
              <a:rPr lang="nl-NL" dirty="0">
                <a:hlinkClick r:id="rId5"/>
              </a:rPr>
              <a:t>karen.dierckx@gbslint.be</a:t>
            </a:r>
            <a:r>
              <a:rPr lang="nl-NL" dirty="0"/>
              <a:t> </a:t>
            </a:r>
          </a:p>
          <a:p>
            <a:endParaRPr lang="nl-NL" sz="1500" dirty="0"/>
          </a:p>
          <a:p>
            <a:r>
              <a:rPr lang="nl-NL" dirty="0"/>
              <a:t>STAP 3: overleg met het bestuur. </a:t>
            </a:r>
          </a:p>
          <a:p>
            <a:r>
              <a:rPr lang="nl-NL" dirty="0">
                <a:hlinkClick r:id="rId6"/>
              </a:rPr>
              <a:t>erik.prims@lint.be</a:t>
            </a:r>
            <a:r>
              <a:rPr lang="nl-NL" dirty="0"/>
              <a:t> </a:t>
            </a:r>
          </a:p>
          <a:p>
            <a:endParaRPr lang="nl-NL" sz="1500" dirty="0"/>
          </a:p>
          <a:p>
            <a:r>
              <a:rPr lang="nl-NL" dirty="0"/>
              <a:t>Ook bij het CLB kunnen jullie als ouders steeds terecht.</a:t>
            </a:r>
          </a:p>
          <a:p>
            <a:r>
              <a:rPr lang="nl-NL" dirty="0"/>
              <a:t> </a:t>
            </a:r>
            <a:r>
              <a:rPr lang="nl-NL" dirty="0">
                <a:hlinkClick r:id="rId7"/>
              </a:rPr>
              <a:t>mortsel@clb-ami2.be</a:t>
            </a:r>
            <a:r>
              <a:rPr lang="nl-NL" dirty="0"/>
              <a:t>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00A377C-CD6D-4AA2-BACE-DCDC9E44EC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65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21"/>
    </mc:Choice>
    <mc:Fallback xmlns="">
      <p:transition spd="slow" advTm="58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C1BB9C-0926-4B5D-B301-1AFF80CF5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34" y="514352"/>
            <a:ext cx="7514035" cy="861774"/>
          </a:xfrm>
        </p:spPr>
        <p:txBody>
          <a:bodyPr/>
          <a:lstStyle/>
          <a:p>
            <a:pPr algn="l"/>
            <a:r>
              <a:rPr lang="nl-BE" b="1" dirty="0">
                <a:solidFill>
                  <a:srgbClr val="256D7B"/>
                </a:solidFill>
                <a:latin typeface="Eras Medium ITC" panose="020B0602030504020804" pitchFamily="34" charset="0"/>
              </a:rPr>
              <a:t>VRAGEN OVER HET ZORGBELEID?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EAF7921-AE4F-420B-964A-FF2F525607D7}"/>
              </a:ext>
            </a:extLst>
          </p:cNvPr>
          <p:cNvSpPr txBox="1"/>
          <p:nvPr/>
        </p:nvSpPr>
        <p:spPr>
          <a:xfrm>
            <a:off x="2743201" y="3001326"/>
            <a:ext cx="31236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>
              <a:solidFill>
                <a:srgbClr val="256D7B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nl-NL" dirty="0">
                <a:solidFill>
                  <a:srgbClr val="A0C53B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hilde.nies@gbslint.be</a:t>
            </a:r>
            <a:endParaRPr lang="nl-NL" dirty="0">
              <a:solidFill>
                <a:srgbClr val="A0C53B"/>
              </a:solidFill>
            </a:endParaRPr>
          </a:p>
          <a:p>
            <a:r>
              <a:rPr lang="nl-NL" dirty="0">
                <a:solidFill>
                  <a:srgbClr val="A0C53B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karen.dierckx@gbslint.be</a:t>
            </a:r>
            <a:r>
              <a:rPr lang="nl-NL" dirty="0">
                <a:solidFill>
                  <a:srgbClr val="A0C53B"/>
                </a:solidFill>
              </a:rPr>
              <a:t> </a:t>
            </a:r>
            <a:endParaRPr lang="nl-BE" dirty="0">
              <a:solidFill>
                <a:srgbClr val="A0C53B"/>
              </a:solidFill>
            </a:endParaRPr>
          </a:p>
        </p:txBody>
      </p:sp>
      <p:pic>
        <p:nvPicPr>
          <p:cNvPr id="1026" name="Picture 2" descr="Bellen, telefoon Gratis Pictogram van Contact Us Glyph">
            <a:extLst>
              <a:ext uri="{FF2B5EF4-FFF2-40B4-BE49-F238E27FC236}">
                <a16:creationId xmlns:a16="http://schemas.microsoft.com/office/drawing/2014/main" id="{7A057A66-1F98-486C-BD80-EB0966D78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474" y="1659720"/>
            <a:ext cx="1071562" cy="107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ADCF6C0E-E0EC-42CC-96A3-CAB034289B13}"/>
              </a:ext>
            </a:extLst>
          </p:cNvPr>
          <p:cNvSpPr txBox="1"/>
          <p:nvPr/>
        </p:nvSpPr>
        <p:spPr>
          <a:xfrm>
            <a:off x="2743201" y="2188433"/>
            <a:ext cx="1452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A0C53B"/>
                </a:solidFill>
              </a:rPr>
              <a:t>03 455 48 25</a:t>
            </a:r>
            <a:endParaRPr lang="nl-BE" dirty="0">
              <a:solidFill>
                <a:srgbClr val="A0C53B"/>
              </a:solidFill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4A6AB1A0-79BF-4CC5-8066-4BAB53F145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3234" y="3001326"/>
            <a:ext cx="1533088" cy="86635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FCD45BE-8082-4202-A4E9-5F0C10FB9C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88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99"/>
    </mc:Choice>
    <mc:Fallback xmlns="">
      <p:transition spd="slow" advTm="32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C1BB9C-0926-4B5D-B301-1AFF80CF5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33" y="539381"/>
            <a:ext cx="7514035" cy="914400"/>
          </a:xfrm>
        </p:spPr>
        <p:txBody>
          <a:bodyPr/>
          <a:lstStyle/>
          <a:p>
            <a:pPr algn="l"/>
            <a:r>
              <a:rPr lang="nl-NL" b="1" dirty="0">
                <a:solidFill>
                  <a:srgbClr val="256D7B"/>
                </a:solidFill>
                <a:latin typeface="Eras Medium ITC" panose="020B0602030504020804" pitchFamily="34" charset="0"/>
              </a:rPr>
              <a:t>I</a:t>
            </a:r>
            <a:r>
              <a:rPr lang="nl-BE" b="1" dirty="0">
                <a:solidFill>
                  <a:srgbClr val="256D7B"/>
                </a:solidFill>
                <a:latin typeface="Eras Medium ITC" panose="020B0602030504020804" pitchFamily="34" charset="0"/>
              </a:rPr>
              <a:t>NHOUD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30F34B0-8F68-495F-8B1B-07C74C0DB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3233" y="1453781"/>
            <a:ext cx="7823859" cy="2911311"/>
          </a:xfrm>
          <a:ln w="19050">
            <a:noFill/>
          </a:ln>
        </p:spPr>
        <p:txBody>
          <a:bodyPr anchor="t">
            <a:normAutofit fontScale="92500" lnSpcReduction="10000"/>
          </a:bodyPr>
          <a:lstStyle/>
          <a:p>
            <a:r>
              <a:rPr lang="nl-NL" dirty="0">
                <a:solidFill>
                  <a:srgbClr val="94C1B6"/>
                </a:solidFill>
                <a:latin typeface="Eras Medium ITC" panose="020B0602030504020804" pitchFamily="34" charset="0"/>
              </a:rPr>
              <a:t>Visie op </a:t>
            </a:r>
            <a:r>
              <a:rPr lang="nl-BE" dirty="0">
                <a:solidFill>
                  <a:srgbClr val="94C1B6"/>
                </a:solidFill>
                <a:latin typeface="Eras Medium ITC" panose="020B0602030504020804" pitchFamily="34" charset="0"/>
              </a:rPr>
              <a:t>kwaliteitsvolle leerlingbegeleiding </a:t>
            </a:r>
          </a:p>
          <a:p>
            <a:r>
              <a:rPr lang="nl-NL" dirty="0">
                <a:solidFill>
                  <a:srgbClr val="94C1B6"/>
                </a:solidFill>
                <a:latin typeface="Eras Medium ITC" panose="020B0602030504020804" pitchFamily="34" charset="0"/>
              </a:rPr>
              <a:t>Z</a:t>
            </a:r>
            <a:r>
              <a:rPr lang="nl-BE" dirty="0" err="1">
                <a:solidFill>
                  <a:srgbClr val="94C1B6"/>
                </a:solidFill>
                <a:latin typeface="Eras Medium ITC" panose="020B0602030504020804" pitchFamily="34" charset="0"/>
              </a:rPr>
              <a:t>orgbeleid</a:t>
            </a:r>
            <a:endParaRPr lang="nl-BE" dirty="0">
              <a:solidFill>
                <a:srgbClr val="94C1B6"/>
              </a:solidFill>
              <a:latin typeface="Eras Medium ITC" panose="020B0602030504020804" pitchFamily="34" charset="0"/>
            </a:endParaRPr>
          </a:p>
          <a:p>
            <a:r>
              <a:rPr lang="nl-NL" dirty="0">
                <a:solidFill>
                  <a:srgbClr val="94C1B6"/>
                </a:solidFill>
                <a:latin typeface="Eras Medium ITC" panose="020B0602030504020804" pitchFamily="34" charset="0"/>
              </a:rPr>
              <a:t>F</a:t>
            </a:r>
            <a:r>
              <a:rPr lang="nl-BE" dirty="0" err="1">
                <a:solidFill>
                  <a:srgbClr val="94C1B6"/>
                </a:solidFill>
                <a:latin typeface="Eras Medium ITC" panose="020B0602030504020804" pitchFamily="34" charset="0"/>
              </a:rPr>
              <a:t>ase</a:t>
            </a:r>
            <a:r>
              <a:rPr lang="nl-BE" dirty="0">
                <a:solidFill>
                  <a:srgbClr val="94C1B6"/>
                </a:solidFill>
                <a:latin typeface="Eras Medium ITC" panose="020B0602030504020804" pitchFamily="34" charset="0"/>
              </a:rPr>
              <a:t> 0 = brede basiszorg</a:t>
            </a:r>
          </a:p>
          <a:p>
            <a:r>
              <a:rPr lang="nl-NL" dirty="0">
                <a:solidFill>
                  <a:srgbClr val="94C1B6"/>
                </a:solidFill>
                <a:latin typeface="Eras Medium ITC" panose="020B0602030504020804" pitchFamily="34" charset="0"/>
              </a:rPr>
              <a:t>F</a:t>
            </a:r>
            <a:r>
              <a:rPr lang="nl-BE" dirty="0" err="1">
                <a:solidFill>
                  <a:srgbClr val="94C1B6"/>
                </a:solidFill>
                <a:latin typeface="Eras Medium ITC" panose="020B0602030504020804" pitchFamily="34" charset="0"/>
              </a:rPr>
              <a:t>ase</a:t>
            </a:r>
            <a:r>
              <a:rPr lang="nl-BE" dirty="0">
                <a:solidFill>
                  <a:srgbClr val="94C1B6"/>
                </a:solidFill>
                <a:latin typeface="Eras Medium ITC" panose="020B0602030504020804" pitchFamily="34" charset="0"/>
              </a:rPr>
              <a:t> 1 = verhoogde zorg</a:t>
            </a:r>
          </a:p>
          <a:p>
            <a:r>
              <a:rPr lang="nl-NL" dirty="0">
                <a:solidFill>
                  <a:srgbClr val="94C1B6"/>
                </a:solidFill>
                <a:latin typeface="Eras Medium ITC" panose="020B0602030504020804" pitchFamily="34" charset="0"/>
              </a:rPr>
              <a:t>Fase 2 = uitbreiding van de zorg</a:t>
            </a:r>
          </a:p>
          <a:p>
            <a:r>
              <a:rPr lang="nl-NL" dirty="0">
                <a:solidFill>
                  <a:srgbClr val="94C1B6"/>
                </a:solidFill>
                <a:latin typeface="Eras Medium ITC" panose="020B0602030504020804" pitchFamily="34" charset="0"/>
              </a:rPr>
              <a:t>Fase3 = individueel aangepast curriculum</a:t>
            </a:r>
          </a:p>
          <a:p>
            <a:r>
              <a:rPr lang="nl-NL" dirty="0">
                <a:solidFill>
                  <a:srgbClr val="94C1B6"/>
                </a:solidFill>
                <a:latin typeface="Eras Medium ITC" panose="020B0602030504020804" pitchFamily="34" charset="0"/>
              </a:rPr>
              <a:t>Bij wie kunnen jullie, ouders, terecht?</a:t>
            </a:r>
          </a:p>
          <a:p>
            <a:r>
              <a:rPr lang="nl-NL" dirty="0">
                <a:solidFill>
                  <a:srgbClr val="94C1B6"/>
                </a:solidFill>
                <a:latin typeface="Eras Medium ITC" panose="020B0602030504020804" pitchFamily="34" charset="0"/>
              </a:rPr>
              <a:t>Vragen over het zorgbeleid?</a:t>
            </a:r>
            <a:endParaRPr lang="nl-BE" dirty="0">
              <a:solidFill>
                <a:srgbClr val="94C1B6"/>
              </a:solidFill>
              <a:latin typeface="Eras Medium ITC" panose="020B0602030504020804" pitchFamily="34" charset="0"/>
            </a:endParaRPr>
          </a:p>
          <a:p>
            <a:endParaRPr lang="nl-BE" dirty="0">
              <a:solidFill>
                <a:srgbClr val="94C1B6"/>
              </a:solidFill>
              <a:latin typeface="Eras Medium ITC" panose="020B0602030504020804" pitchFamily="34" charset="0"/>
            </a:endParaRPr>
          </a:p>
          <a:p>
            <a:pPr lvl="1"/>
            <a:endParaRPr lang="nl-BE" dirty="0">
              <a:solidFill>
                <a:srgbClr val="94C1B6"/>
              </a:solidFill>
              <a:latin typeface="Eras Medium ITC" panose="020B0602030504020804" pitchFamily="34" charset="0"/>
            </a:endParaRP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8ED42A80-6C1B-4D06-BDA5-0707FE8721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6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75"/>
    </mc:Choice>
    <mc:Fallback xmlns="">
      <p:transition spd="slow" advTm="23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C1BB9C-0926-4B5D-B301-1AFF80CF5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33" y="547305"/>
            <a:ext cx="7870580" cy="587352"/>
          </a:xfrm>
        </p:spPr>
        <p:txBody>
          <a:bodyPr>
            <a:normAutofit/>
          </a:bodyPr>
          <a:lstStyle/>
          <a:p>
            <a:pPr algn="l"/>
            <a:r>
              <a:rPr lang="nl-NL" sz="2500" b="1" dirty="0">
                <a:solidFill>
                  <a:srgbClr val="256D7B"/>
                </a:solidFill>
                <a:latin typeface="Eras Medium ITC" panose="020B0602030504020804" pitchFamily="34" charset="0"/>
              </a:rPr>
              <a:t>VISIE OP K</a:t>
            </a:r>
            <a:r>
              <a:rPr lang="nl-BE" sz="2500" b="1" dirty="0">
                <a:solidFill>
                  <a:srgbClr val="256D7B"/>
                </a:solidFill>
                <a:latin typeface="Eras Medium ITC" panose="020B0602030504020804" pitchFamily="34" charset="0"/>
              </a:rPr>
              <a:t>WALITEITSVOLLE LEERLINGBEGELEIDING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30F34B0-8F68-495F-8B1B-07C74C0DB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4618" y="1807596"/>
            <a:ext cx="4193490" cy="480813"/>
          </a:xfrm>
          <a:ln w="19050">
            <a:noFill/>
          </a:ln>
        </p:spPr>
        <p:txBody>
          <a:bodyPr anchor="t">
            <a:normAutofit/>
          </a:bodyPr>
          <a:lstStyle/>
          <a:p>
            <a:pPr marL="0" lvl="0" indent="0" algn="ctr">
              <a:buNone/>
            </a:pPr>
            <a:r>
              <a:rPr lang="nl-BE" dirty="0">
                <a:solidFill>
                  <a:srgbClr val="D99827"/>
                </a:solidFill>
              </a:rPr>
              <a:t>Maximale mogelijkheden voor elk kind</a:t>
            </a:r>
          </a:p>
          <a:p>
            <a:pPr marL="0" indent="0">
              <a:buNone/>
            </a:pPr>
            <a:endParaRPr lang="nl-BE" dirty="0">
              <a:solidFill>
                <a:srgbClr val="94C1B6"/>
              </a:solidFill>
              <a:latin typeface="Eras Medium ITC" panose="020B06020305040208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FD4EF4A-A6B4-44E7-A8A2-B20D127455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104" t="11177" r="48549" b="72359"/>
          <a:stretch/>
        </p:blipFill>
        <p:spPr>
          <a:xfrm>
            <a:off x="1113233" y="2785365"/>
            <a:ext cx="2376105" cy="443144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36336390-86FC-45E9-98B6-E17CF8F00199}"/>
              </a:ext>
            </a:extLst>
          </p:cNvPr>
          <p:cNvSpPr txBox="1"/>
          <p:nvPr/>
        </p:nvSpPr>
        <p:spPr>
          <a:xfrm>
            <a:off x="1113233" y="3159448"/>
            <a:ext cx="2298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rgbClr val="C31924"/>
                </a:solidFill>
              </a:rPr>
              <a:t>Zorgen voor elkaar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9BD20ED-E963-466D-A1A5-321BE0BAFC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211" t="14645" r="53140" b="64474"/>
          <a:stretch/>
        </p:blipFill>
        <p:spPr>
          <a:xfrm>
            <a:off x="2021659" y="1238213"/>
            <a:ext cx="2203969" cy="63380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49455F1-DD0B-44F3-BD24-9CA9B02E673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935" t="6966" r="53009" b="74647"/>
          <a:stretch/>
        </p:blipFill>
        <p:spPr>
          <a:xfrm>
            <a:off x="6271884" y="1975903"/>
            <a:ext cx="1983713" cy="448325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864D760F-5023-4C4D-9D30-BDF20C127E9E}"/>
              </a:ext>
            </a:extLst>
          </p:cNvPr>
          <p:cNvSpPr txBox="1"/>
          <p:nvPr/>
        </p:nvSpPr>
        <p:spPr>
          <a:xfrm>
            <a:off x="5945534" y="2405172"/>
            <a:ext cx="2903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EACA24"/>
                </a:solidFill>
              </a:rPr>
              <a:t>Welbevinden staat centraal</a:t>
            </a:r>
            <a:endParaRPr lang="nl-BE" dirty="0">
              <a:solidFill>
                <a:srgbClr val="EACA24"/>
              </a:solidFill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974023B1-584F-4931-B56E-2593F001444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239" t="11061" r="60739" b="68687"/>
          <a:stretch/>
        </p:blipFill>
        <p:spPr>
          <a:xfrm>
            <a:off x="3649525" y="3587270"/>
            <a:ext cx="1563221" cy="510247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72706703-A2F6-4901-8A6C-5EDF848F730E}"/>
              </a:ext>
            </a:extLst>
          </p:cNvPr>
          <p:cNvSpPr txBox="1"/>
          <p:nvPr/>
        </p:nvSpPr>
        <p:spPr>
          <a:xfrm>
            <a:off x="3123644" y="3978787"/>
            <a:ext cx="2614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Sportieve kijk &amp; houding</a:t>
            </a:r>
            <a:endParaRPr lang="nl-BE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F5775488-425D-423C-A795-4306C0D0CBD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315" t="16628" r="59770" b="62281"/>
          <a:stretch/>
        </p:blipFill>
        <p:spPr>
          <a:xfrm>
            <a:off x="6271884" y="3133498"/>
            <a:ext cx="1621892" cy="517551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54B45A29-A503-4632-BDF7-B50C49756A12}"/>
              </a:ext>
            </a:extLst>
          </p:cNvPr>
          <p:cNvSpPr txBox="1"/>
          <p:nvPr/>
        </p:nvSpPr>
        <p:spPr>
          <a:xfrm>
            <a:off x="5732639" y="3517122"/>
            <a:ext cx="2861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BE" dirty="0">
                <a:solidFill>
                  <a:srgbClr val="94C1B6"/>
                </a:solidFill>
              </a:rPr>
              <a:t>oplossingsgericht denken &amp; ontwikkelen van talenten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5EC24C9C-85CB-4A18-BD57-8EFF72E9CA92}"/>
              </a:ext>
            </a:extLst>
          </p:cNvPr>
          <p:cNvSpPr txBox="1"/>
          <p:nvPr/>
        </p:nvSpPr>
        <p:spPr>
          <a:xfrm>
            <a:off x="4572000" y="1119338"/>
            <a:ext cx="4078791" cy="369332"/>
          </a:xfrm>
          <a:prstGeom prst="rect">
            <a:avLst/>
          </a:prstGeom>
          <a:noFill/>
          <a:ln w="19050">
            <a:solidFill>
              <a:srgbClr val="94C1B6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256D7B"/>
                </a:solidFill>
              </a:rPr>
              <a:t>Geïnspireerd op het pedagogisch project</a:t>
            </a:r>
            <a:endParaRPr lang="nl-BE" dirty="0">
              <a:solidFill>
                <a:srgbClr val="256D7B"/>
              </a:solidFill>
            </a:endParaRPr>
          </a:p>
        </p:txBody>
      </p:sp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A07F11BD-2918-4CE0-942E-BDD5C52172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503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63"/>
    </mc:Choice>
    <mc:Fallback xmlns="">
      <p:transition spd="slow" advTm="62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3" grpId="0" build="p"/>
      <p:bldP spid="6" grpId="0"/>
      <p:bldP spid="9" grpId="0"/>
      <p:bldP spid="11" grpId="0"/>
      <p:bldP spid="15" grpId="0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C1BB9C-0926-4B5D-B301-1AFF80CF5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34" y="514352"/>
            <a:ext cx="7514035" cy="693724"/>
          </a:xfrm>
        </p:spPr>
        <p:txBody>
          <a:bodyPr>
            <a:normAutofit/>
          </a:bodyPr>
          <a:lstStyle/>
          <a:p>
            <a:pPr algn="l"/>
            <a:r>
              <a:rPr lang="nl-NL" b="1" dirty="0">
                <a:solidFill>
                  <a:srgbClr val="256D7B"/>
                </a:solidFill>
                <a:latin typeface="Eras Medium ITC" panose="020B0602030504020804" pitchFamily="34" charset="0"/>
              </a:rPr>
              <a:t>ZORGBELEID</a:t>
            </a:r>
            <a:endParaRPr lang="nl-BE" b="1" dirty="0">
              <a:solidFill>
                <a:srgbClr val="256D7B"/>
              </a:solidFill>
              <a:latin typeface="Eras Medium ITC" panose="020B06020305040208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A202361-5B24-4455-B07D-6BC043BFBC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4750" y="1077893"/>
            <a:ext cx="3303854" cy="3323677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9323EC95-F038-431A-85A2-C6E8A7F57E44}"/>
              </a:ext>
            </a:extLst>
          </p:cNvPr>
          <p:cNvSpPr txBox="1"/>
          <p:nvPr/>
        </p:nvSpPr>
        <p:spPr>
          <a:xfrm>
            <a:off x="4648488" y="2957360"/>
            <a:ext cx="2960118" cy="369332"/>
          </a:xfrm>
          <a:prstGeom prst="rect">
            <a:avLst/>
          </a:prstGeom>
          <a:noFill/>
          <a:ln w="19050">
            <a:solidFill>
              <a:srgbClr val="A0C53B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A0C53B"/>
                </a:solidFill>
              </a:rPr>
              <a:t>Regie = de leerkracht </a:t>
            </a:r>
          </a:p>
        </p:txBody>
      </p:sp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188CF0C0-D464-4C53-84EE-5962AD6F07C4}"/>
              </a:ext>
            </a:extLst>
          </p:cNvPr>
          <p:cNvCxnSpPr>
            <a:cxnSpLocks/>
          </p:cNvCxnSpPr>
          <p:nvPr/>
        </p:nvCxnSpPr>
        <p:spPr>
          <a:xfrm flipH="1">
            <a:off x="3757717" y="3142026"/>
            <a:ext cx="950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vak 6">
            <a:extLst>
              <a:ext uri="{FF2B5EF4-FFF2-40B4-BE49-F238E27FC236}">
                <a16:creationId xmlns:a16="http://schemas.microsoft.com/office/drawing/2014/main" id="{5512C944-1C5B-436F-A73F-1AC616D74BBA}"/>
              </a:ext>
            </a:extLst>
          </p:cNvPr>
          <p:cNvSpPr txBox="1"/>
          <p:nvPr/>
        </p:nvSpPr>
        <p:spPr>
          <a:xfrm>
            <a:off x="4648487" y="2306355"/>
            <a:ext cx="2960119" cy="369332"/>
          </a:xfrm>
          <a:prstGeom prst="rect">
            <a:avLst/>
          </a:prstGeom>
          <a:noFill/>
          <a:ln w="19050">
            <a:solidFill>
              <a:srgbClr val="A0C53B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A0C53B"/>
                </a:solidFill>
              </a:rPr>
              <a:t>Regie = de zorgcoördinator 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92738C0B-6A97-4350-96EA-05302EA103B2}"/>
              </a:ext>
            </a:extLst>
          </p:cNvPr>
          <p:cNvSpPr txBox="1"/>
          <p:nvPr/>
        </p:nvSpPr>
        <p:spPr>
          <a:xfrm>
            <a:off x="4648487" y="1387883"/>
            <a:ext cx="2960118" cy="369332"/>
          </a:xfrm>
          <a:prstGeom prst="rect">
            <a:avLst/>
          </a:prstGeom>
          <a:noFill/>
          <a:ln w="19050">
            <a:solidFill>
              <a:srgbClr val="A0C53B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A0C53B"/>
                </a:solidFill>
              </a:rPr>
              <a:t>Regie = het CLB </a:t>
            </a:r>
          </a:p>
        </p:txBody>
      </p: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0C5B5253-76EF-4F39-B0B7-D94DA8A8A068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3544137" y="2491021"/>
            <a:ext cx="1104350" cy="99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D83B822E-58A9-42EC-8672-B6823D2835C6}"/>
              </a:ext>
            </a:extLst>
          </p:cNvPr>
          <p:cNvCxnSpPr>
            <a:cxnSpLocks/>
          </p:cNvCxnSpPr>
          <p:nvPr/>
        </p:nvCxnSpPr>
        <p:spPr>
          <a:xfrm flipH="1">
            <a:off x="3217086" y="1649807"/>
            <a:ext cx="1490632" cy="257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D0DAC626-0C4B-4D8F-B4C2-C13962BE57EF}"/>
              </a:ext>
            </a:extLst>
          </p:cNvPr>
          <p:cNvCxnSpPr>
            <a:cxnSpLocks/>
          </p:cNvCxnSpPr>
          <p:nvPr/>
        </p:nvCxnSpPr>
        <p:spPr>
          <a:xfrm flipH="1">
            <a:off x="3043550" y="1570567"/>
            <a:ext cx="1664168" cy="368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8B6B3FEC-72B4-4AF5-AE81-46ECB27AE3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580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01"/>
    </mc:Choice>
    <mc:Fallback xmlns="">
      <p:transition spd="slow" advTm="68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 animBg="1"/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C1BB9C-0926-4B5D-B301-1AFF80CF5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30" y="520608"/>
            <a:ext cx="7514035" cy="679309"/>
          </a:xfrm>
        </p:spPr>
        <p:txBody>
          <a:bodyPr>
            <a:normAutofit/>
          </a:bodyPr>
          <a:lstStyle/>
          <a:p>
            <a:pPr algn="l"/>
            <a:r>
              <a:rPr lang="nl-NL" sz="3200" b="1" dirty="0">
                <a:solidFill>
                  <a:srgbClr val="256D7B"/>
                </a:solidFill>
              </a:rPr>
              <a:t>FASE 0: BREDE BASISZORG</a:t>
            </a:r>
            <a:endParaRPr lang="nl-BE" b="1" dirty="0">
              <a:solidFill>
                <a:srgbClr val="256D7B"/>
              </a:solidFill>
              <a:latin typeface="Eras Medium ITC" panose="020B06020305040208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48D2D0F-6D7A-4506-AA96-CC511E3C2410}"/>
              </a:ext>
            </a:extLst>
          </p:cNvPr>
          <p:cNvSpPr txBox="1"/>
          <p:nvPr/>
        </p:nvSpPr>
        <p:spPr>
          <a:xfrm>
            <a:off x="1113235" y="1081261"/>
            <a:ext cx="75140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b="1" dirty="0">
              <a:solidFill>
                <a:srgbClr val="A0C53B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nl-BE" dirty="0">
                <a:solidFill>
                  <a:srgbClr val="A0C53B"/>
                </a:solidFill>
              </a:rPr>
              <a:t>BASISHOUDING VAN DE LEERKRACHT:</a:t>
            </a:r>
            <a:r>
              <a:rPr lang="nl-BE" dirty="0"/>
              <a:t> </a:t>
            </a:r>
            <a:r>
              <a:rPr lang="nl-BE" dirty="0">
                <a:solidFill>
                  <a:srgbClr val="256D7B"/>
                </a:solidFill>
              </a:rPr>
              <a:t>positief klasklimaat</a:t>
            </a:r>
          </a:p>
          <a:p>
            <a:pPr marL="342900" indent="-342900">
              <a:buFont typeface="+mj-lt"/>
              <a:buAutoNum type="arabicPeriod"/>
            </a:pPr>
            <a:endParaRPr lang="nl-BE" dirty="0"/>
          </a:p>
          <a:p>
            <a:pPr marL="342900" indent="-342900">
              <a:buFont typeface="+mj-lt"/>
              <a:buAutoNum type="arabicPeriod"/>
            </a:pPr>
            <a:r>
              <a:rPr lang="nl-BE" dirty="0">
                <a:solidFill>
                  <a:srgbClr val="A0C53B"/>
                </a:solidFill>
              </a:rPr>
              <a:t>OMGAAN MET VERSCHILLEN TUSSEN LEERLINGEN</a:t>
            </a:r>
            <a:r>
              <a:rPr lang="nl-BE" dirty="0"/>
              <a:t>: </a:t>
            </a:r>
            <a:r>
              <a:rPr lang="nl-BE" dirty="0">
                <a:solidFill>
                  <a:srgbClr val="256D7B"/>
                </a:solidFill>
              </a:rPr>
              <a:t>differentiatie</a:t>
            </a:r>
          </a:p>
          <a:p>
            <a:pPr marL="342900" indent="-342900">
              <a:buFont typeface="+mj-lt"/>
              <a:buAutoNum type="arabicPeriod"/>
            </a:pPr>
            <a:endParaRPr lang="nl-BE" dirty="0"/>
          </a:p>
          <a:p>
            <a:pPr marL="342900" indent="-342900">
              <a:buFont typeface="+mj-lt"/>
              <a:buAutoNum type="arabicPeriod"/>
            </a:pPr>
            <a:r>
              <a:rPr lang="nl-BE" dirty="0">
                <a:solidFill>
                  <a:srgbClr val="A0C53B"/>
                </a:solidFill>
              </a:rPr>
              <a:t>KWALITEIT VAN INSTRUCTIE EN BEGELEIDING: </a:t>
            </a:r>
            <a:r>
              <a:rPr lang="nl-BE" dirty="0">
                <a:solidFill>
                  <a:srgbClr val="256D7B"/>
                </a:solidFill>
              </a:rPr>
              <a:t>degelijke instructie</a:t>
            </a:r>
          </a:p>
          <a:p>
            <a:pPr marL="342900" indent="-342900">
              <a:buFont typeface="+mj-lt"/>
              <a:buAutoNum type="arabicPeriod"/>
            </a:pPr>
            <a:endParaRPr lang="nl-BE" dirty="0"/>
          </a:p>
          <a:p>
            <a:pPr marL="342900" indent="-342900">
              <a:buFont typeface="+mj-lt"/>
              <a:buAutoNum type="arabicPeriod"/>
            </a:pPr>
            <a:r>
              <a:rPr lang="nl-BE" dirty="0">
                <a:solidFill>
                  <a:srgbClr val="A0C53B"/>
                </a:solidFill>
              </a:rPr>
              <a:t>GOED KLASMANAGEMENT: </a:t>
            </a:r>
            <a:r>
              <a:rPr lang="nl-BE" dirty="0">
                <a:solidFill>
                  <a:srgbClr val="256D7B"/>
                </a:solidFill>
              </a:rPr>
              <a:t>organisatie van de klas in tijd en ruimte</a:t>
            </a:r>
          </a:p>
          <a:p>
            <a:pPr marL="342900" indent="-342900">
              <a:buFont typeface="+mj-lt"/>
              <a:buAutoNum type="arabicPeriod"/>
            </a:pPr>
            <a:endParaRPr lang="nl-BE" dirty="0"/>
          </a:p>
          <a:p>
            <a:pPr marL="342900" indent="-342900">
              <a:buFont typeface="+mj-lt"/>
              <a:buAutoNum type="arabicPeriod"/>
            </a:pPr>
            <a:r>
              <a:rPr lang="nl-BE" dirty="0">
                <a:solidFill>
                  <a:srgbClr val="A0C53B"/>
                </a:solidFill>
              </a:rPr>
              <a:t>DE SAMENHANG TUSSEN SCHOOL -EN KLASNIVEAU: </a:t>
            </a:r>
            <a:r>
              <a:rPr lang="nl-BE" dirty="0">
                <a:solidFill>
                  <a:srgbClr val="256D7B"/>
                </a:solidFill>
              </a:rPr>
              <a:t>schoolafspraken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F4586D2-4C88-4451-91B3-F468086603A1}"/>
              </a:ext>
            </a:extLst>
          </p:cNvPr>
          <p:cNvSpPr txBox="1"/>
          <p:nvPr/>
        </p:nvSpPr>
        <p:spPr>
          <a:xfrm>
            <a:off x="1728684" y="4134904"/>
            <a:ext cx="7188385" cy="369332"/>
          </a:xfrm>
          <a:prstGeom prst="rect">
            <a:avLst/>
          </a:prstGeom>
          <a:noFill/>
          <a:ln w="19050">
            <a:solidFill>
              <a:srgbClr val="94C1B6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256D7B"/>
                </a:solidFill>
              </a:rPr>
              <a:t>De ontwikkeling van jullie kind wordt besproken tijdens het oudercontact.</a:t>
            </a:r>
            <a:endParaRPr lang="nl-BE" dirty="0">
              <a:solidFill>
                <a:srgbClr val="256D7B"/>
              </a:solidFill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5424DE46-76C5-47FA-A7B5-DFD239AE11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185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09"/>
    </mc:Choice>
    <mc:Fallback xmlns="">
      <p:transition spd="slow" advTm="65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C1BB9C-0926-4B5D-B301-1AFF80CF5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34" y="514352"/>
            <a:ext cx="7514035" cy="693724"/>
          </a:xfrm>
        </p:spPr>
        <p:txBody>
          <a:bodyPr>
            <a:normAutofit/>
          </a:bodyPr>
          <a:lstStyle/>
          <a:p>
            <a:pPr algn="l"/>
            <a:r>
              <a:rPr lang="nl-NL" b="1" dirty="0">
                <a:solidFill>
                  <a:srgbClr val="256D7B"/>
                </a:solidFill>
                <a:latin typeface="Eras Medium ITC" panose="020B0602030504020804" pitchFamily="34" charset="0"/>
              </a:rPr>
              <a:t>Werken aan welbevinden</a:t>
            </a:r>
            <a:endParaRPr lang="nl-BE" b="1" dirty="0">
              <a:solidFill>
                <a:srgbClr val="256D7B"/>
              </a:solidFill>
              <a:latin typeface="Eras Medium ITC" panose="020B06020305040208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E93F682-A047-4996-874D-252E3CB4C2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3234" y="1259107"/>
            <a:ext cx="1361484" cy="181531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5D4E995-0822-424E-8DD1-C45401A6FE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7522" y="1111751"/>
            <a:ext cx="2109128" cy="2344614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0B83C0B3-BD5C-4D5F-B6F5-C9F8360DC5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93878" y="1173521"/>
            <a:ext cx="1388987" cy="1986484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12698C5F-46F3-460D-834B-5F747E50D4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8862" y="3809728"/>
            <a:ext cx="2031051" cy="1154107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28C608C9-9F5B-455B-A322-6014241863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7451" y="1168873"/>
            <a:ext cx="1807444" cy="1986483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016B7412-6FDD-4AB9-9B0F-F188141167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6861" y="3155356"/>
            <a:ext cx="1361484" cy="1589397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590301A6-1434-4769-B9E8-AE92F19D454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49874" y="3683461"/>
            <a:ext cx="1875521" cy="1406642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6E9BD200-6E38-4C6B-BBAC-902E8C0D07A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40263" y="3220351"/>
            <a:ext cx="2970130" cy="1188052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5A179D0A-D1D4-43A5-95E2-F025B917791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98345" y="2305264"/>
            <a:ext cx="2893931" cy="170018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C4D5932-1A2B-43BB-8B12-3A12E69371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382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243"/>
    </mc:Choice>
    <mc:Fallback xmlns="">
      <p:transition spd="slow" advTm="86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>
            <a:extLst>
              <a:ext uri="{FF2B5EF4-FFF2-40B4-BE49-F238E27FC236}">
                <a16:creationId xmlns:a16="http://schemas.microsoft.com/office/drawing/2014/main" id="{494B27E8-3265-4113-8907-B809F44138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9479" y="594024"/>
            <a:ext cx="1062420" cy="106242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AC1BB9C-0926-4B5D-B301-1AFF80CF5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34" y="514352"/>
            <a:ext cx="7514035" cy="693724"/>
          </a:xfrm>
        </p:spPr>
        <p:txBody>
          <a:bodyPr>
            <a:normAutofit/>
          </a:bodyPr>
          <a:lstStyle/>
          <a:p>
            <a:pPr algn="l"/>
            <a:r>
              <a:rPr lang="nl-NL" b="1" dirty="0">
                <a:solidFill>
                  <a:srgbClr val="256D7B"/>
                </a:solidFill>
                <a:latin typeface="Eras Medium ITC" panose="020B0602030504020804" pitchFamily="34" charset="0"/>
              </a:rPr>
              <a:t>Creëren van leerkansen </a:t>
            </a:r>
            <a:endParaRPr lang="nl-BE" b="1" dirty="0">
              <a:solidFill>
                <a:srgbClr val="256D7B"/>
              </a:solidFill>
              <a:latin typeface="Eras Medium ITC" panose="020B06020305040208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D403A3A-B35A-4FCF-876A-6BB41987B6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3235" y="1145087"/>
            <a:ext cx="1977037" cy="164131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A09C8BC9-3E09-4DE1-9AA6-287C49355F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3761" y="1324332"/>
            <a:ext cx="2122475" cy="1684699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9B8D490F-1DEA-4AFB-AE00-D3D57B502A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3234" y="2870013"/>
            <a:ext cx="1625653" cy="1552645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834EFB23-3C38-4135-B46A-0EA5F83F6A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49991" y="3143523"/>
            <a:ext cx="3617553" cy="1279135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74868C74-7C3D-42A9-8808-3058E5979E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5594529" y="1094610"/>
            <a:ext cx="918402" cy="1152177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2B47568D-314F-47B2-9949-725C8FD32C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87659" y="1523754"/>
            <a:ext cx="1135913" cy="883979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8601E9B1-8298-443D-8CFF-241FAE52B4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39754" y="444197"/>
            <a:ext cx="1101999" cy="1152177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57905A49-6316-4293-B0C4-A3F0300916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01033" y="2786401"/>
            <a:ext cx="2275988" cy="110906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A5BBE6D-D73E-467A-BE22-BB15A831270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478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996"/>
    </mc:Choice>
    <mc:Fallback xmlns="">
      <p:transition spd="slow" advTm="106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C1BB9C-0926-4B5D-B301-1AFF80CF5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34" y="410908"/>
            <a:ext cx="7514035" cy="693724"/>
          </a:xfrm>
        </p:spPr>
        <p:txBody>
          <a:bodyPr>
            <a:normAutofit/>
          </a:bodyPr>
          <a:lstStyle/>
          <a:p>
            <a:pPr algn="l"/>
            <a:r>
              <a:rPr lang="nl-NL" sz="3200" b="1" dirty="0">
                <a:solidFill>
                  <a:srgbClr val="256D7B"/>
                </a:solidFill>
              </a:rPr>
              <a:t>FASE 1: VERHOOGDE ZORG</a:t>
            </a:r>
            <a:endParaRPr lang="nl-BE" b="1" dirty="0">
              <a:solidFill>
                <a:srgbClr val="256D7B"/>
              </a:solidFill>
              <a:latin typeface="Eras Medium ITC" panose="020B06020305040208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48D2D0F-6D7A-4506-AA96-CC511E3C2410}"/>
              </a:ext>
            </a:extLst>
          </p:cNvPr>
          <p:cNvSpPr txBox="1"/>
          <p:nvPr/>
        </p:nvSpPr>
        <p:spPr>
          <a:xfrm>
            <a:off x="1196127" y="1188053"/>
            <a:ext cx="75140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b="1" dirty="0"/>
          </a:p>
          <a:p>
            <a:r>
              <a:rPr lang="nl-NL" dirty="0">
                <a:solidFill>
                  <a:srgbClr val="A0C53B"/>
                </a:solidFill>
              </a:rPr>
              <a:t>Brede basiszorg  = onvoldoende</a:t>
            </a:r>
          </a:p>
          <a:p>
            <a:endParaRPr lang="nl-NL" dirty="0">
              <a:solidFill>
                <a:srgbClr val="A0C53B"/>
              </a:solidFill>
            </a:endParaRPr>
          </a:p>
          <a:p>
            <a:r>
              <a:rPr lang="nl-NL" dirty="0">
                <a:solidFill>
                  <a:srgbClr val="A0C53B"/>
                </a:solidFill>
              </a:rPr>
              <a:t>Hulpvraag aan zorgcoördinator</a:t>
            </a:r>
          </a:p>
          <a:p>
            <a:endParaRPr lang="nl-NL" dirty="0">
              <a:solidFill>
                <a:srgbClr val="A0C53B"/>
              </a:solidFill>
            </a:endParaRPr>
          </a:p>
          <a:p>
            <a:r>
              <a:rPr lang="nl-NL" dirty="0">
                <a:solidFill>
                  <a:srgbClr val="A0C53B"/>
                </a:solidFill>
              </a:rPr>
              <a:t>Na overleg worden er </a:t>
            </a:r>
            <a:r>
              <a:rPr lang="nl-NL" b="1" dirty="0">
                <a:solidFill>
                  <a:srgbClr val="A0C53B"/>
                </a:solidFill>
              </a:rPr>
              <a:t>maatregelen</a:t>
            </a:r>
            <a:r>
              <a:rPr lang="nl-NL" dirty="0">
                <a:solidFill>
                  <a:srgbClr val="A0C53B"/>
                </a:solidFill>
              </a:rPr>
              <a:t> genomen voor het kind.</a:t>
            </a:r>
          </a:p>
          <a:p>
            <a:endParaRPr lang="nl-NL" dirty="0">
              <a:solidFill>
                <a:srgbClr val="256D7B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322CBC2-B843-42E6-9641-1BEB549D0796}"/>
              </a:ext>
            </a:extLst>
          </p:cNvPr>
          <p:cNvSpPr txBox="1"/>
          <p:nvPr/>
        </p:nvSpPr>
        <p:spPr>
          <a:xfrm>
            <a:off x="1521776" y="3442604"/>
            <a:ext cx="7188385" cy="369332"/>
          </a:xfrm>
          <a:prstGeom prst="rect">
            <a:avLst/>
          </a:prstGeom>
          <a:noFill/>
          <a:ln w="19050">
            <a:solidFill>
              <a:srgbClr val="94C1B6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256D7B"/>
                </a:solidFill>
              </a:rPr>
              <a:t>De ontwikkeling van jullie kind wordt besproken tijdens een zorggesprek.</a:t>
            </a:r>
            <a:endParaRPr lang="nl-BE" dirty="0">
              <a:solidFill>
                <a:srgbClr val="256D7B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BE61FC7-D4F7-4FBD-AF90-94576657FC9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820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95"/>
    </mc:Choice>
    <mc:Fallback xmlns="">
      <p:transition spd="slow" advTm="32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C1BB9C-0926-4B5D-B301-1AFF80CF5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34" y="514352"/>
            <a:ext cx="7514035" cy="693724"/>
          </a:xfrm>
        </p:spPr>
        <p:txBody>
          <a:bodyPr>
            <a:normAutofit/>
          </a:bodyPr>
          <a:lstStyle/>
          <a:p>
            <a:pPr algn="l"/>
            <a:r>
              <a:rPr lang="nl-NL" b="1" dirty="0">
                <a:solidFill>
                  <a:srgbClr val="256D7B"/>
                </a:solidFill>
                <a:latin typeface="Eras Medium ITC" panose="020B0602030504020804" pitchFamily="34" charset="0"/>
              </a:rPr>
              <a:t>Bieden van verhoogde zorg</a:t>
            </a:r>
            <a:endParaRPr lang="nl-BE" b="1" dirty="0">
              <a:solidFill>
                <a:srgbClr val="256D7B"/>
              </a:solidFill>
              <a:latin typeface="Eras Medium ITC" panose="020B06020305040208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BFAF4F1-40C2-4C34-BA1D-E22D308CC4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8193" y="1363118"/>
            <a:ext cx="5022522" cy="1046359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8A0D7976-EB2C-4AEF-8107-E285DD64DA2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286" r="18571" b="9040"/>
          <a:stretch/>
        </p:blipFill>
        <p:spPr>
          <a:xfrm>
            <a:off x="1497488" y="2703383"/>
            <a:ext cx="1161356" cy="169990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254B2D22-3A94-4C0F-8554-037E6BEEF3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2453" y="2855795"/>
            <a:ext cx="1577118" cy="1564535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A8041A3C-73DF-43D0-855C-3C89FF5E49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5243" y="1140880"/>
            <a:ext cx="1683349" cy="693724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DAB11185-3F6B-432F-A1EE-4BA356045F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69215" y="1717937"/>
            <a:ext cx="2226255" cy="935501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54720E3E-6D16-4FC5-B042-3082643ABB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74638" y="2461132"/>
            <a:ext cx="1894214" cy="789326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D1D2F683-7117-465B-ACD4-C923C73166F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26789" y="3163299"/>
            <a:ext cx="1495698" cy="99912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1426A7A-9207-4005-ABE0-3ADB13F7D9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249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69"/>
    </mc:Choice>
    <mc:Fallback xmlns="">
      <p:transition spd="slow" advTm="37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8.1|5.1|2.6|3.9|4.8|2.5|7.5|2.8|11.5|2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2|2.1|9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4|4.1|8.8|3.1|8|2.7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4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12.1|9.1|6.1|5.2|11.3|4.7|9.2|5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9.1|9.4|12.1|4.7|24.9|10.4|10.3|7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8.2|10.3|3.1|1.6|2.5|2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4.1|2.8|2.9|5.3|4.3|8.7|7.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Aangepast 7">
      <a:dk1>
        <a:srgbClr val="C7D830"/>
      </a:dk1>
      <a:lt1>
        <a:sysClr val="window" lastClr="FFFFFF"/>
      </a:lt1>
      <a:dk2>
        <a:srgbClr val="212121"/>
      </a:dk2>
      <a:lt2>
        <a:srgbClr val="CDD0D1"/>
      </a:lt2>
      <a:accent1>
        <a:srgbClr val="94C1B6"/>
      </a:accent1>
      <a:accent2>
        <a:srgbClr val="C7D830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833</TotalTime>
  <Words>443</Words>
  <Application>Microsoft Office PowerPoint</Application>
  <PresentationFormat>Diavoorstelling (16:9)</PresentationFormat>
  <Paragraphs>87</Paragraphs>
  <Slides>14</Slides>
  <Notes>2</Notes>
  <HiddenSlides>0</HiddenSlides>
  <MMClips>14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8" baseType="lpstr">
      <vt:lpstr>Arial</vt:lpstr>
      <vt:lpstr>Corbel</vt:lpstr>
      <vt:lpstr>Eras Medium ITC</vt:lpstr>
      <vt:lpstr>Parallax</vt:lpstr>
      <vt:lpstr>PowerPoint-presentatie</vt:lpstr>
      <vt:lpstr>INHOUD</vt:lpstr>
      <vt:lpstr>VISIE OP KWALITEITSVOLLE LEERLINGBEGELEIDING</vt:lpstr>
      <vt:lpstr>ZORGBELEID</vt:lpstr>
      <vt:lpstr>FASE 0: BREDE BASISZORG</vt:lpstr>
      <vt:lpstr>Werken aan welbevinden</vt:lpstr>
      <vt:lpstr>Creëren van leerkansen </vt:lpstr>
      <vt:lpstr>FASE 1: VERHOOGDE ZORG</vt:lpstr>
      <vt:lpstr>Bieden van verhoogde zorg</vt:lpstr>
      <vt:lpstr>FASE 2: UITBREIDING VAN DE ZORG</vt:lpstr>
      <vt:lpstr>Uitbreiding van de zorg</vt:lpstr>
      <vt:lpstr> FASE 3: INDIVIDUEEL AANGEPAST CURRICULUM (IAC) </vt:lpstr>
      <vt:lpstr>BIJ WIE KUNNEN JULLIE TERECHT?</vt:lpstr>
      <vt:lpstr>VRAGEN OVER HET ZORGBELEID?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Karen Dierckx</dc:creator>
  <cp:lastModifiedBy>Karen Dierckx</cp:lastModifiedBy>
  <cp:revision>81</cp:revision>
  <dcterms:modified xsi:type="dcterms:W3CDTF">2021-02-15T15:30:30Z</dcterms:modified>
</cp:coreProperties>
</file>