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sldIdLst>
    <p:sldId id="256" r:id="rId2"/>
    <p:sldId id="261" r:id="rId3"/>
    <p:sldId id="266" r:id="rId4"/>
    <p:sldId id="268" r:id="rId5"/>
    <p:sldId id="257" r:id="rId6"/>
    <p:sldId id="267" r:id="rId7"/>
    <p:sldId id="265" r:id="rId8"/>
    <p:sldId id="269" r:id="rId9"/>
    <p:sldId id="270" r:id="rId10"/>
  </p:sldIdLst>
  <p:sldSz cx="9144000" cy="6858000" type="screen4x3"/>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2D04"/>
    <a:srgbClr val="FC411C"/>
    <a:srgbClr val="23BF2A"/>
    <a:srgbClr val="005024"/>
    <a:srgbClr val="33D93B"/>
    <a:srgbClr val="800080"/>
    <a:srgbClr val="CC99FF"/>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166"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9F0E239-BFB6-49C1-8C72-D881D83729CE}" type="datetimeFigureOut">
              <a:rPr lang="da-DK" smtClean="0"/>
              <a:t>23-02-2017</a:t>
            </a:fld>
            <a:endParaRPr lang="da-DK"/>
          </a:p>
        </p:txBody>
      </p:sp>
      <p:sp>
        <p:nvSpPr>
          <p:cNvPr id="4" name="Pladsholder til diasbille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a-DK"/>
          </a:p>
        </p:txBody>
      </p:sp>
      <p:sp>
        <p:nvSpPr>
          <p:cNvPr id="7" name="Pladsholder til dias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F3CBCC-3A60-4696-A972-9186ADADC42B}" type="slidenum">
              <a:rPr lang="da-DK" smtClean="0"/>
              <a:t>‹nr.›</a:t>
            </a:fld>
            <a:endParaRPr lang="da-DK"/>
          </a:p>
        </p:txBody>
      </p:sp>
    </p:spTree>
    <p:extLst>
      <p:ext uri="{BB962C8B-B14F-4D97-AF65-F5344CB8AC3E}">
        <p14:creationId xmlns:p14="http://schemas.microsoft.com/office/powerpoint/2010/main" val="25226886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a:t>Klik for at redigere i master</a:t>
            </a:r>
            <a:endParaRPr lang="da-DK" dirty="0"/>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a:t>Klik for at redigere i master</a:t>
            </a:r>
          </a:p>
        </p:txBody>
      </p:sp>
      <p:sp>
        <p:nvSpPr>
          <p:cNvPr id="4" name="Pladsholder til dato 3"/>
          <p:cNvSpPr>
            <a:spLocks noGrp="1"/>
          </p:cNvSpPr>
          <p:nvPr>
            <p:ph type="dt" sz="half" idx="10"/>
          </p:nvPr>
        </p:nvSpPr>
        <p:spPr/>
        <p:txBody>
          <a:bodyPr/>
          <a:lstStyle/>
          <a:p>
            <a:fld id="{A2409C3E-F603-4A80-B8EC-4A62C33CEFA4}" type="datetime1">
              <a:rPr lang="da-DK" smtClean="0"/>
              <a:t>23-02-2017</a:t>
            </a:fld>
            <a:endParaRPr lang="da-DK"/>
          </a:p>
        </p:txBody>
      </p:sp>
      <p:sp>
        <p:nvSpPr>
          <p:cNvPr id="5" name="Pladsholder til sidefod 4"/>
          <p:cNvSpPr>
            <a:spLocks noGrp="1"/>
          </p:cNvSpPr>
          <p:nvPr>
            <p:ph type="ftr" sz="quarter" idx="11"/>
          </p:nvPr>
        </p:nvSpPr>
        <p:spPr/>
        <p:txBody>
          <a:bodyPr/>
          <a:lstStyle/>
          <a:p>
            <a:r>
              <a:rPr lang="da-DK"/>
              <a:t>MS</a:t>
            </a:r>
          </a:p>
        </p:txBody>
      </p:sp>
      <p:sp>
        <p:nvSpPr>
          <p:cNvPr id="6" name="Pladsholder til diasnummer 5"/>
          <p:cNvSpPr>
            <a:spLocks noGrp="1"/>
          </p:cNvSpPr>
          <p:nvPr>
            <p:ph type="sldNum" sz="quarter" idx="12"/>
          </p:nvPr>
        </p:nvSpPr>
        <p:spPr/>
        <p:txBody>
          <a:bodyPr/>
          <a:lstStyle/>
          <a:p>
            <a:fld id="{2ED2E5B8-E753-4B6D-B6D0-60C9FEDF0909}" type="slidenum">
              <a:rPr lang="da-DK" smtClean="0"/>
              <a:t>‹nr.›</a:t>
            </a:fld>
            <a:endParaRPr lang="da-DK"/>
          </a:p>
        </p:txBody>
      </p:sp>
    </p:spTree>
    <p:extLst>
      <p:ext uri="{BB962C8B-B14F-4D97-AF65-F5344CB8AC3E}">
        <p14:creationId xmlns:p14="http://schemas.microsoft.com/office/powerpoint/2010/main" val="4082910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lodret titel 2"/>
          <p:cNvSpPr>
            <a:spLocks noGrp="1"/>
          </p:cNvSpPr>
          <p:nvPr>
            <p:ph type="body" orient="vert" idx="1"/>
          </p:nvPr>
        </p:nvSpPr>
        <p:spPr/>
        <p:txBody>
          <a:bodyPr vert="eaVert"/>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A50BB4B0-2198-4AD1-8230-6E271A1B80F8}" type="datetime1">
              <a:rPr lang="da-DK" smtClean="0"/>
              <a:t>23-02-2017</a:t>
            </a:fld>
            <a:endParaRPr lang="da-DK"/>
          </a:p>
        </p:txBody>
      </p:sp>
      <p:sp>
        <p:nvSpPr>
          <p:cNvPr id="5" name="Pladsholder til sidefod 4"/>
          <p:cNvSpPr>
            <a:spLocks noGrp="1"/>
          </p:cNvSpPr>
          <p:nvPr>
            <p:ph type="ftr" sz="quarter" idx="11"/>
          </p:nvPr>
        </p:nvSpPr>
        <p:spPr/>
        <p:txBody>
          <a:bodyPr/>
          <a:lstStyle/>
          <a:p>
            <a:r>
              <a:rPr lang="da-DK"/>
              <a:t>MS</a:t>
            </a:r>
          </a:p>
        </p:txBody>
      </p:sp>
      <p:sp>
        <p:nvSpPr>
          <p:cNvPr id="6" name="Pladsholder til diasnummer 5"/>
          <p:cNvSpPr>
            <a:spLocks noGrp="1"/>
          </p:cNvSpPr>
          <p:nvPr>
            <p:ph type="sldNum" sz="quarter" idx="12"/>
          </p:nvPr>
        </p:nvSpPr>
        <p:spPr/>
        <p:txBody>
          <a:bodyPr/>
          <a:lstStyle/>
          <a:p>
            <a:fld id="{2ED2E5B8-E753-4B6D-B6D0-60C9FEDF0909}" type="slidenum">
              <a:rPr lang="da-DK" smtClean="0"/>
              <a:t>‹nr.›</a:t>
            </a:fld>
            <a:endParaRPr lang="da-DK"/>
          </a:p>
        </p:txBody>
      </p:sp>
    </p:spTree>
    <p:extLst>
      <p:ext uri="{BB962C8B-B14F-4D97-AF65-F5344CB8AC3E}">
        <p14:creationId xmlns:p14="http://schemas.microsoft.com/office/powerpoint/2010/main" val="3676352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a:t>Klik for at redigere i master</a:t>
            </a:r>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566EDCA2-CA1F-4FF5-9CD6-FC022A3FABA8}" type="datetime1">
              <a:rPr lang="da-DK" smtClean="0"/>
              <a:t>23-02-2017</a:t>
            </a:fld>
            <a:endParaRPr lang="da-DK"/>
          </a:p>
        </p:txBody>
      </p:sp>
      <p:sp>
        <p:nvSpPr>
          <p:cNvPr id="5" name="Pladsholder til sidefod 4"/>
          <p:cNvSpPr>
            <a:spLocks noGrp="1"/>
          </p:cNvSpPr>
          <p:nvPr>
            <p:ph type="ftr" sz="quarter" idx="11"/>
          </p:nvPr>
        </p:nvSpPr>
        <p:spPr/>
        <p:txBody>
          <a:bodyPr/>
          <a:lstStyle/>
          <a:p>
            <a:r>
              <a:rPr lang="da-DK"/>
              <a:t>MS</a:t>
            </a:r>
          </a:p>
        </p:txBody>
      </p:sp>
      <p:sp>
        <p:nvSpPr>
          <p:cNvPr id="6" name="Pladsholder til diasnummer 5"/>
          <p:cNvSpPr>
            <a:spLocks noGrp="1"/>
          </p:cNvSpPr>
          <p:nvPr>
            <p:ph type="sldNum" sz="quarter" idx="12"/>
          </p:nvPr>
        </p:nvSpPr>
        <p:spPr/>
        <p:txBody>
          <a:bodyPr/>
          <a:lstStyle/>
          <a:p>
            <a:fld id="{2ED2E5B8-E753-4B6D-B6D0-60C9FEDF0909}" type="slidenum">
              <a:rPr lang="da-DK" smtClean="0"/>
              <a:t>‹nr.›</a:t>
            </a:fld>
            <a:endParaRPr lang="da-DK"/>
          </a:p>
        </p:txBody>
      </p:sp>
    </p:spTree>
    <p:extLst>
      <p:ext uri="{BB962C8B-B14F-4D97-AF65-F5344CB8AC3E}">
        <p14:creationId xmlns:p14="http://schemas.microsoft.com/office/powerpoint/2010/main" val="3114068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indhold 2"/>
          <p:cNvSpPr>
            <a:spLocks noGrp="1"/>
          </p:cNvSpPr>
          <p:nvPr>
            <p:ph idx="1"/>
          </p:nvPr>
        </p:nvSpPr>
        <p:spPr/>
        <p:txBody>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635BBDF0-AD95-4544-9E3A-111DF271C302}" type="datetime1">
              <a:rPr lang="da-DK" smtClean="0"/>
              <a:t>23-02-2017</a:t>
            </a:fld>
            <a:endParaRPr lang="da-DK"/>
          </a:p>
        </p:txBody>
      </p:sp>
      <p:sp>
        <p:nvSpPr>
          <p:cNvPr id="5" name="Pladsholder til sidefod 4"/>
          <p:cNvSpPr>
            <a:spLocks noGrp="1"/>
          </p:cNvSpPr>
          <p:nvPr>
            <p:ph type="ftr" sz="quarter" idx="11"/>
          </p:nvPr>
        </p:nvSpPr>
        <p:spPr/>
        <p:txBody>
          <a:bodyPr/>
          <a:lstStyle/>
          <a:p>
            <a:r>
              <a:rPr lang="da-DK"/>
              <a:t>MS</a:t>
            </a:r>
          </a:p>
        </p:txBody>
      </p:sp>
      <p:sp>
        <p:nvSpPr>
          <p:cNvPr id="6" name="Pladsholder til diasnummer 5"/>
          <p:cNvSpPr>
            <a:spLocks noGrp="1"/>
          </p:cNvSpPr>
          <p:nvPr>
            <p:ph type="sldNum" sz="quarter" idx="12"/>
          </p:nvPr>
        </p:nvSpPr>
        <p:spPr/>
        <p:txBody>
          <a:bodyPr/>
          <a:lstStyle/>
          <a:p>
            <a:fld id="{2ED2E5B8-E753-4B6D-B6D0-60C9FEDF0909}" type="slidenum">
              <a:rPr lang="da-DK" smtClean="0"/>
              <a:t>‹nr.›</a:t>
            </a:fld>
            <a:endParaRPr lang="da-DK"/>
          </a:p>
        </p:txBody>
      </p:sp>
    </p:spTree>
    <p:extLst>
      <p:ext uri="{BB962C8B-B14F-4D97-AF65-F5344CB8AC3E}">
        <p14:creationId xmlns:p14="http://schemas.microsoft.com/office/powerpoint/2010/main" val="2295494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a:t>Klik for at redigere i master</a:t>
            </a:r>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Klik for at redigere i master</a:t>
            </a:r>
          </a:p>
        </p:txBody>
      </p:sp>
      <p:sp>
        <p:nvSpPr>
          <p:cNvPr id="4" name="Pladsholder til dato 3"/>
          <p:cNvSpPr>
            <a:spLocks noGrp="1"/>
          </p:cNvSpPr>
          <p:nvPr>
            <p:ph type="dt" sz="half" idx="10"/>
          </p:nvPr>
        </p:nvSpPr>
        <p:spPr/>
        <p:txBody>
          <a:bodyPr/>
          <a:lstStyle/>
          <a:p>
            <a:fld id="{0F7145D3-67F3-482C-BABE-3E2E8C59C743}" type="datetime1">
              <a:rPr lang="da-DK" smtClean="0"/>
              <a:t>23-02-2017</a:t>
            </a:fld>
            <a:endParaRPr lang="da-DK"/>
          </a:p>
        </p:txBody>
      </p:sp>
      <p:sp>
        <p:nvSpPr>
          <p:cNvPr id="5" name="Pladsholder til sidefod 4"/>
          <p:cNvSpPr>
            <a:spLocks noGrp="1"/>
          </p:cNvSpPr>
          <p:nvPr>
            <p:ph type="ftr" sz="quarter" idx="11"/>
          </p:nvPr>
        </p:nvSpPr>
        <p:spPr/>
        <p:txBody>
          <a:bodyPr/>
          <a:lstStyle/>
          <a:p>
            <a:r>
              <a:rPr lang="da-DK"/>
              <a:t>MS</a:t>
            </a:r>
          </a:p>
        </p:txBody>
      </p:sp>
      <p:sp>
        <p:nvSpPr>
          <p:cNvPr id="6" name="Pladsholder til diasnummer 5"/>
          <p:cNvSpPr>
            <a:spLocks noGrp="1"/>
          </p:cNvSpPr>
          <p:nvPr>
            <p:ph type="sldNum" sz="quarter" idx="12"/>
          </p:nvPr>
        </p:nvSpPr>
        <p:spPr/>
        <p:txBody>
          <a:bodyPr/>
          <a:lstStyle/>
          <a:p>
            <a:fld id="{2ED2E5B8-E753-4B6D-B6D0-60C9FEDF0909}" type="slidenum">
              <a:rPr lang="da-DK" smtClean="0"/>
              <a:t>‹nr.›</a:t>
            </a:fld>
            <a:endParaRPr lang="da-DK"/>
          </a:p>
        </p:txBody>
      </p:sp>
    </p:spTree>
    <p:extLst>
      <p:ext uri="{BB962C8B-B14F-4D97-AF65-F5344CB8AC3E}">
        <p14:creationId xmlns:p14="http://schemas.microsoft.com/office/powerpoint/2010/main" val="2330810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p:cNvSpPr>
            <a:spLocks noGrp="1"/>
          </p:cNvSpPr>
          <p:nvPr>
            <p:ph type="dt" sz="half" idx="10"/>
          </p:nvPr>
        </p:nvSpPr>
        <p:spPr/>
        <p:txBody>
          <a:bodyPr/>
          <a:lstStyle/>
          <a:p>
            <a:fld id="{71EC666B-967D-4823-A3FA-E32614E3B056}" type="datetime1">
              <a:rPr lang="da-DK" smtClean="0"/>
              <a:t>23-02-2017</a:t>
            </a:fld>
            <a:endParaRPr lang="da-DK"/>
          </a:p>
        </p:txBody>
      </p:sp>
      <p:sp>
        <p:nvSpPr>
          <p:cNvPr id="6" name="Pladsholder til sidefod 5"/>
          <p:cNvSpPr>
            <a:spLocks noGrp="1"/>
          </p:cNvSpPr>
          <p:nvPr>
            <p:ph type="ftr" sz="quarter" idx="11"/>
          </p:nvPr>
        </p:nvSpPr>
        <p:spPr/>
        <p:txBody>
          <a:bodyPr/>
          <a:lstStyle/>
          <a:p>
            <a:r>
              <a:rPr lang="da-DK"/>
              <a:t>MS</a:t>
            </a:r>
          </a:p>
        </p:txBody>
      </p:sp>
      <p:sp>
        <p:nvSpPr>
          <p:cNvPr id="7" name="Pladsholder til diasnummer 6"/>
          <p:cNvSpPr>
            <a:spLocks noGrp="1"/>
          </p:cNvSpPr>
          <p:nvPr>
            <p:ph type="sldNum" sz="quarter" idx="12"/>
          </p:nvPr>
        </p:nvSpPr>
        <p:spPr/>
        <p:txBody>
          <a:bodyPr/>
          <a:lstStyle/>
          <a:p>
            <a:fld id="{2ED2E5B8-E753-4B6D-B6D0-60C9FEDF0909}" type="slidenum">
              <a:rPr lang="da-DK" smtClean="0"/>
              <a:t>‹nr.›</a:t>
            </a:fld>
            <a:endParaRPr lang="da-DK"/>
          </a:p>
        </p:txBody>
      </p:sp>
    </p:spTree>
    <p:extLst>
      <p:ext uri="{BB962C8B-B14F-4D97-AF65-F5344CB8AC3E}">
        <p14:creationId xmlns:p14="http://schemas.microsoft.com/office/powerpoint/2010/main" val="1019254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a:t>Klik for at redigere i master</a:t>
            </a:r>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i master</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i master</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p:cNvSpPr>
            <a:spLocks noGrp="1"/>
          </p:cNvSpPr>
          <p:nvPr>
            <p:ph type="dt" sz="half" idx="10"/>
          </p:nvPr>
        </p:nvSpPr>
        <p:spPr/>
        <p:txBody>
          <a:bodyPr/>
          <a:lstStyle/>
          <a:p>
            <a:fld id="{D3C88CC7-C963-40A3-ACE3-F7844DF70C42}" type="datetime1">
              <a:rPr lang="da-DK" smtClean="0"/>
              <a:t>23-02-2017</a:t>
            </a:fld>
            <a:endParaRPr lang="da-DK"/>
          </a:p>
        </p:txBody>
      </p:sp>
      <p:sp>
        <p:nvSpPr>
          <p:cNvPr id="8" name="Pladsholder til sidefod 7"/>
          <p:cNvSpPr>
            <a:spLocks noGrp="1"/>
          </p:cNvSpPr>
          <p:nvPr>
            <p:ph type="ftr" sz="quarter" idx="11"/>
          </p:nvPr>
        </p:nvSpPr>
        <p:spPr/>
        <p:txBody>
          <a:bodyPr/>
          <a:lstStyle/>
          <a:p>
            <a:r>
              <a:rPr lang="da-DK"/>
              <a:t>MS</a:t>
            </a:r>
          </a:p>
        </p:txBody>
      </p:sp>
      <p:sp>
        <p:nvSpPr>
          <p:cNvPr id="9" name="Pladsholder til diasnummer 8"/>
          <p:cNvSpPr>
            <a:spLocks noGrp="1"/>
          </p:cNvSpPr>
          <p:nvPr>
            <p:ph type="sldNum" sz="quarter" idx="12"/>
          </p:nvPr>
        </p:nvSpPr>
        <p:spPr/>
        <p:txBody>
          <a:bodyPr/>
          <a:lstStyle/>
          <a:p>
            <a:fld id="{2ED2E5B8-E753-4B6D-B6D0-60C9FEDF0909}" type="slidenum">
              <a:rPr lang="da-DK" smtClean="0"/>
              <a:t>‹nr.›</a:t>
            </a:fld>
            <a:endParaRPr lang="da-DK"/>
          </a:p>
        </p:txBody>
      </p:sp>
    </p:spTree>
    <p:extLst>
      <p:ext uri="{BB962C8B-B14F-4D97-AF65-F5344CB8AC3E}">
        <p14:creationId xmlns:p14="http://schemas.microsoft.com/office/powerpoint/2010/main" val="2106498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a:t>
            </a:r>
          </a:p>
        </p:txBody>
      </p:sp>
      <p:sp>
        <p:nvSpPr>
          <p:cNvPr id="3" name="Pladsholder til dato 2"/>
          <p:cNvSpPr>
            <a:spLocks noGrp="1"/>
          </p:cNvSpPr>
          <p:nvPr>
            <p:ph type="dt" sz="half" idx="10"/>
          </p:nvPr>
        </p:nvSpPr>
        <p:spPr/>
        <p:txBody>
          <a:bodyPr/>
          <a:lstStyle/>
          <a:p>
            <a:fld id="{E0421BB1-9C24-4E43-B952-DF8A08E4B703}" type="datetime1">
              <a:rPr lang="da-DK" smtClean="0"/>
              <a:t>23-02-2017</a:t>
            </a:fld>
            <a:endParaRPr lang="da-DK"/>
          </a:p>
        </p:txBody>
      </p:sp>
      <p:sp>
        <p:nvSpPr>
          <p:cNvPr id="4" name="Pladsholder til sidefod 3"/>
          <p:cNvSpPr>
            <a:spLocks noGrp="1"/>
          </p:cNvSpPr>
          <p:nvPr>
            <p:ph type="ftr" sz="quarter" idx="11"/>
          </p:nvPr>
        </p:nvSpPr>
        <p:spPr/>
        <p:txBody>
          <a:bodyPr/>
          <a:lstStyle/>
          <a:p>
            <a:r>
              <a:rPr lang="da-DK"/>
              <a:t>MS</a:t>
            </a:r>
          </a:p>
        </p:txBody>
      </p:sp>
      <p:sp>
        <p:nvSpPr>
          <p:cNvPr id="5" name="Pladsholder til diasnummer 4"/>
          <p:cNvSpPr>
            <a:spLocks noGrp="1"/>
          </p:cNvSpPr>
          <p:nvPr>
            <p:ph type="sldNum" sz="quarter" idx="12"/>
          </p:nvPr>
        </p:nvSpPr>
        <p:spPr/>
        <p:txBody>
          <a:bodyPr/>
          <a:lstStyle/>
          <a:p>
            <a:fld id="{2ED2E5B8-E753-4B6D-B6D0-60C9FEDF0909}" type="slidenum">
              <a:rPr lang="da-DK" smtClean="0"/>
              <a:t>‹nr.›</a:t>
            </a:fld>
            <a:endParaRPr lang="da-DK"/>
          </a:p>
        </p:txBody>
      </p:sp>
    </p:spTree>
    <p:extLst>
      <p:ext uri="{BB962C8B-B14F-4D97-AF65-F5344CB8AC3E}">
        <p14:creationId xmlns:p14="http://schemas.microsoft.com/office/powerpoint/2010/main" val="3209195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8D5C0366-BD89-490F-BFC1-CB0DD97D9EC4}" type="datetime1">
              <a:rPr lang="da-DK" smtClean="0"/>
              <a:t>23-02-2017</a:t>
            </a:fld>
            <a:endParaRPr lang="da-DK"/>
          </a:p>
        </p:txBody>
      </p:sp>
      <p:sp>
        <p:nvSpPr>
          <p:cNvPr id="3" name="Pladsholder til sidefod 2"/>
          <p:cNvSpPr>
            <a:spLocks noGrp="1"/>
          </p:cNvSpPr>
          <p:nvPr>
            <p:ph type="ftr" sz="quarter" idx="11"/>
          </p:nvPr>
        </p:nvSpPr>
        <p:spPr/>
        <p:txBody>
          <a:bodyPr/>
          <a:lstStyle/>
          <a:p>
            <a:r>
              <a:rPr lang="da-DK"/>
              <a:t>MS</a:t>
            </a:r>
          </a:p>
        </p:txBody>
      </p:sp>
      <p:sp>
        <p:nvSpPr>
          <p:cNvPr id="4" name="Pladsholder til diasnummer 3"/>
          <p:cNvSpPr>
            <a:spLocks noGrp="1"/>
          </p:cNvSpPr>
          <p:nvPr>
            <p:ph type="sldNum" sz="quarter" idx="12"/>
          </p:nvPr>
        </p:nvSpPr>
        <p:spPr/>
        <p:txBody>
          <a:bodyPr/>
          <a:lstStyle/>
          <a:p>
            <a:fld id="{2ED2E5B8-E753-4B6D-B6D0-60C9FEDF0909}" type="slidenum">
              <a:rPr lang="da-DK" smtClean="0"/>
              <a:t>‹nr.›</a:t>
            </a:fld>
            <a:endParaRPr lang="da-DK"/>
          </a:p>
        </p:txBody>
      </p:sp>
    </p:spTree>
    <p:extLst>
      <p:ext uri="{BB962C8B-B14F-4D97-AF65-F5344CB8AC3E}">
        <p14:creationId xmlns:p14="http://schemas.microsoft.com/office/powerpoint/2010/main" val="4258307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a:t>Klik for at redigere i master</a:t>
            </a:r>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i master</a:t>
            </a:r>
          </a:p>
        </p:txBody>
      </p:sp>
      <p:sp>
        <p:nvSpPr>
          <p:cNvPr id="5" name="Pladsholder til dato 4"/>
          <p:cNvSpPr>
            <a:spLocks noGrp="1"/>
          </p:cNvSpPr>
          <p:nvPr>
            <p:ph type="dt" sz="half" idx="10"/>
          </p:nvPr>
        </p:nvSpPr>
        <p:spPr/>
        <p:txBody>
          <a:bodyPr/>
          <a:lstStyle/>
          <a:p>
            <a:fld id="{EF5773E3-656B-4D64-B749-DD65A72FDB0A}" type="datetime1">
              <a:rPr lang="da-DK" smtClean="0"/>
              <a:t>23-02-2017</a:t>
            </a:fld>
            <a:endParaRPr lang="da-DK"/>
          </a:p>
        </p:txBody>
      </p:sp>
      <p:sp>
        <p:nvSpPr>
          <p:cNvPr id="6" name="Pladsholder til sidefod 5"/>
          <p:cNvSpPr>
            <a:spLocks noGrp="1"/>
          </p:cNvSpPr>
          <p:nvPr>
            <p:ph type="ftr" sz="quarter" idx="11"/>
          </p:nvPr>
        </p:nvSpPr>
        <p:spPr/>
        <p:txBody>
          <a:bodyPr/>
          <a:lstStyle/>
          <a:p>
            <a:r>
              <a:rPr lang="da-DK"/>
              <a:t>MS</a:t>
            </a:r>
          </a:p>
        </p:txBody>
      </p:sp>
      <p:sp>
        <p:nvSpPr>
          <p:cNvPr id="7" name="Pladsholder til diasnummer 6"/>
          <p:cNvSpPr>
            <a:spLocks noGrp="1"/>
          </p:cNvSpPr>
          <p:nvPr>
            <p:ph type="sldNum" sz="quarter" idx="12"/>
          </p:nvPr>
        </p:nvSpPr>
        <p:spPr/>
        <p:txBody>
          <a:bodyPr/>
          <a:lstStyle/>
          <a:p>
            <a:fld id="{2ED2E5B8-E753-4B6D-B6D0-60C9FEDF0909}" type="slidenum">
              <a:rPr lang="da-DK" smtClean="0"/>
              <a:t>‹nr.›</a:t>
            </a:fld>
            <a:endParaRPr lang="da-DK"/>
          </a:p>
        </p:txBody>
      </p:sp>
    </p:spTree>
    <p:extLst>
      <p:ext uri="{BB962C8B-B14F-4D97-AF65-F5344CB8AC3E}">
        <p14:creationId xmlns:p14="http://schemas.microsoft.com/office/powerpoint/2010/main" val="2695582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a:t>Klik for at redigere i master</a:t>
            </a:r>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a-DK"/>
              <a:t>Klik på ikonet for at tilføje et billede</a:t>
            </a:r>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i master</a:t>
            </a:r>
          </a:p>
        </p:txBody>
      </p:sp>
      <p:sp>
        <p:nvSpPr>
          <p:cNvPr id="5" name="Pladsholder til dato 4"/>
          <p:cNvSpPr>
            <a:spLocks noGrp="1"/>
          </p:cNvSpPr>
          <p:nvPr>
            <p:ph type="dt" sz="half" idx="10"/>
          </p:nvPr>
        </p:nvSpPr>
        <p:spPr/>
        <p:txBody>
          <a:bodyPr/>
          <a:lstStyle/>
          <a:p>
            <a:fld id="{6C9C544F-3C1D-41D1-A422-B9B308EC5635}" type="datetime1">
              <a:rPr lang="da-DK" smtClean="0"/>
              <a:t>23-02-2017</a:t>
            </a:fld>
            <a:endParaRPr lang="da-DK"/>
          </a:p>
        </p:txBody>
      </p:sp>
      <p:sp>
        <p:nvSpPr>
          <p:cNvPr id="6" name="Pladsholder til sidefod 5"/>
          <p:cNvSpPr>
            <a:spLocks noGrp="1"/>
          </p:cNvSpPr>
          <p:nvPr>
            <p:ph type="ftr" sz="quarter" idx="11"/>
          </p:nvPr>
        </p:nvSpPr>
        <p:spPr/>
        <p:txBody>
          <a:bodyPr/>
          <a:lstStyle/>
          <a:p>
            <a:r>
              <a:rPr lang="da-DK"/>
              <a:t>MS</a:t>
            </a:r>
          </a:p>
        </p:txBody>
      </p:sp>
      <p:sp>
        <p:nvSpPr>
          <p:cNvPr id="7" name="Pladsholder til diasnummer 6"/>
          <p:cNvSpPr>
            <a:spLocks noGrp="1"/>
          </p:cNvSpPr>
          <p:nvPr>
            <p:ph type="sldNum" sz="quarter" idx="12"/>
          </p:nvPr>
        </p:nvSpPr>
        <p:spPr/>
        <p:txBody>
          <a:bodyPr/>
          <a:lstStyle/>
          <a:p>
            <a:fld id="{2ED2E5B8-E753-4B6D-B6D0-60C9FEDF0909}" type="slidenum">
              <a:rPr lang="da-DK" smtClean="0"/>
              <a:t>‹nr.›</a:t>
            </a:fld>
            <a:endParaRPr lang="da-DK"/>
          </a:p>
        </p:txBody>
      </p:sp>
    </p:spTree>
    <p:extLst>
      <p:ext uri="{BB962C8B-B14F-4D97-AF65-F5344CB8AC3E}">
        <p14:creationId xmlns:p14="http://schemas.microsoft.com/office/powerpoint/2010/main" val="367708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dirty="0"/>
              <a:t>Klik for at redigere i master</a:t>
            </a:r>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9A4763-6C6F-45C3-A0D0-C09BC14A771F}" type="datetime1">
              <a:rPr lang="da-DK" smtClean="0"/>
              <a:t>23-02-2017</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a-DK"/>
              <a:t>MS</a:t>
            </a:r>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D2E5B8-E753-4B6D-B6D0-60C9FEDF0909}" type="slidenum">
              <a:rPr lang="da-DK" smtClean="0"/>
              <a:t>‹nr.›</a:t>
            </a:fld>
            <a:endParaRPr lang="da-DK"/>
          </a:p>
        </p:txBody>
      </p:sp>
      <p:grpSp>
        <p:nvGrpSpPr>
          <p:cNvPr id="7" name="Gruppe 6"/>
          <p:cNvGrpSpPr/>
          <p:nvPr/>
        </p:nvGrpSpPr>
        <p:grpSpPr>
          <a:xfrm>
            <a:off x="8316416" y="368661"/>
            <a:ext cx="432048" cy="648071"/>
            <a:chOff x="7380312" y="692696"/>
            <a:chExt cx="786904" cy="1095613"/>
          </a:xfrm>
        </p:grpSpPr>
        <p:pic>
          <p:nvPicPr>
            <p:cNvPr id="8" name="Billede 7"/>
            <p:cNvPicPr>
              <a:picLocks noChangeAspect="1"/>
            </p:cNvPicPr>
            <p:nvPr/>
          </p:nvPicPr>
          <p:blipFill>
            <a:blip r:embed="rId13"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7380312" y="692696"/>
              <a:ext cx="786904" cy="1095613"/>
            </a:xfrm>
            <a:prstGeom prst="rect">
              <a:avLst/>
            </a:prstGeom>
          </p:spPr>
        </p:pic>
        <p:pic>
          <p:nvPicPr>
            <p:cNvPr id="9" name="Picture 2" descr="Billedresultat for dannebro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rot="870641">
              <a:off x="7477408" y="793505"/>
              <a:ext cx="259591" cy="233303"/>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4569749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247007"/>
            <a:ext cx="7772400" cy="1470025"/>
          </a:xfrm>
        </p:spPr>
        <p:txBody>
          <a:bodyPr>
            <a:normAutofit fontScale="90000"/>
          </a:bodyPr>
          <a:lstStyle/>
          <a:p>
            <a:r>
              <a:rPr lang="da-DK" dirty="0"/>
              <a:t>Kommunikationsplan for</a:t>
            </a:r>
            <a:br>
              <a:rPr lang="da-DK" dirty="0"/>
            </a:br>
            <a:br>
              <a:rPr lang="da-DK" dirty="0"/>
            </a:br>
            <a:r>
              <a:rPr lang="da-DK" i="1" dirty="0"/>
              <a:t>Den venlige Finnjolle</a:t>
            </a:r>
            <a:endParaRPr lang="da-DK" dirty="0"/>
          </a:p>
        </p:txBody>
      </p:sp>
      <p:sp>
        <p:nvSpPr>
          <p:cNvPr id="3" name="Undertitel 2"/>
          <p:cNvSpPr>
            <a:spLocks noGrp="1"/>
          </p:cNvSpPr>
          <p:nvPr>
            <p:ph type="subTitle" idx="1"/>
          </p:nvPr>
        </p:nvSpPr>
        <p:spPr>
          <a:xfrm>
            <a:off x="1371600" y="4700736"/>
            <a:ext cx="6400800" cy="1752600"/>
          </a:xfrm>
        </p:spPr>
        <p:txBody>
          <a:bodyPr>
            <a:normAutofit/>
          </a:bodyPr>
          <a:lstStyle/>
          <a:p>
            <a:r>
              <a:rPr lang="da-DK" sz="2400" dirty="0"/>
              <a:t>Bestyrelsen</a:t>
            </a:r>
          </a:p>
          <a:p>
            <a:r>
              <a:rPr lang="da-DK" sz="2400" dirty="0"/>
              <a:t>Dansk Finnjolle Klub</a:t>
            </a:r>
          </a:p>
          <a:p>
            <a:r>
              <a:rPr lang="da-DK" sz="2400" dirty="0"/>
              <a:t>Januar 2017</a:t>
            </a:r>
          </a:p>
        </p:txBody>
      </p:sp>
      <p:sp>
        <p:nvSpPr>
          <p:cNvPr id="4" name="Tekstboks 3"/>
          <p:cNvSpPr txBox="1"/>
          <p:nvPr/>
        </p:nvSpPr>
        <p:spPr>
          <a:xfrm>
            <a:off x="2518658" y="6309320"/>
            <a:ext cx="4717638" cy="276999"/>
          </a:xfrm>
          <a:prstGeom prst="rect">
            <a:avLst/>
          </a:prstGeom>
          <a:noFill/>
        </p:spPr>
        <p:txBody>
          <a:bodyPr wrap="none" rtlCol="0">
            <a:spAutoFit/>
          </a:bodyPr>
          <a:lstStyle/>
          <a:p>
            <a:r>
              <a:rPr lang="da-DK" sz="1200" b="1" i="1" dirty="0"/>
              <a:t>Den hurtige og fornuftige vej til venskabelig og udviklende jollesejlads </a:t>
            </a:r>
          </a:p>
        </p:txBody>
      </p:sp>
      <p:sp>
        <p:nvSpPr>
          <p:cNvPr id="5" name="Højrepil 4"/>
          <p:cNvSpPr/>
          <p:nvPr/>
        </p:nvSpPr>
        <p:spPr>
          <a:xfrm>
            <a:off x="1654562" y="6371570"/>
            <a:ext cx="864096" cy="149533"/>
          </a:xfrm>
          <a:prstGeom prst="rightArrow">
            <a:avLst/>
          </a:prstGeom>
          <a:solidFill>
            <a:srgbClr val="FF0000"/>
          </a:solidFill>
          <a:ln>
            <a:solidFill>
              <a:srgbClr val="BE042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sz="1200"/>
          </a:p>
        </p:txBody>
      </p:sp>
    </p:spTree>
    <p:extLst>
      <p:ext uri="{BB962C8B-B14F-4D97-AF65-F5344CB8AC3E}">
        <p14:creationId xmlns:p14="http://schemas.microsoft.com/office/powerpoint/2010/main" val="3951234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da-DK" dirty="0"/>
              <a:t>Proces</a:t>
            </a:r>
          </a:p>
        </p:txBody>
      </p:sp>
      <p:sp>
        <p:nvSpPr>
          <p:cNvPr id="3" name="Pladsholder til dato 2"/>
          <p:cNvSpPr>
            <a:spLocks noGrp="1"/>
          </p:cNvSpPr>
          <p:nvPr>
            <p:ph type="dt" sz="half" idx="10"/>
          </p:nvPr>
        </p:nvSpPr>
        <p:spPr/>
        <p:txBody>
          <a:bodyPr/>
          <a:lstStyle/>
          <a:p>
            <a:fld id="{E0421BB1-9C24-4E43-B952-DF8A08E4B703}" type="datetime1">
              <a:rPr lang="da-DK" smtClean="0"/>
              <a:t>23-02-2017</a:t>
            </a:fld>
            <a:endParaRPr lang="da-DK"/>
          </a:p>
        </p:txBody>
      </p:sp>
      <p:sp>
        <p:nvSpPr>
          <p:cNvPr id="4" name="Pladsholder til sidefod 3"/>
          <p:cNvSpPr>
            <a:spLocks noGrp="1"/>
          </p:cNvSpPr>
          <p:nvPr>
            <p:ph type="ftr" sz="quarter" idx="11"/>
          </p:nvPr>
        </p:nvSpPr>
        <p:spPr/>
        <p:txBody>
          <a:bodyPr/>
          <a:lstStyle/>
          <a:p>
            <a:r>
              <a:rPr lang="da-DK"/>
              <a:t>MS</a:t>
            </a:r>
          </a:p>
        </p:txBody>
      </p:sp>
      <p:sp>
        <p:nvSpPr>
          <p:cNvPr id="5" name="Pladsholder til diasnummer 4"/>
          <p:cNvSpPr>
            <a:spLocks noGrp="1"/>
          </p:cNvSpPr>
          <p:nvPr>
            <p:ph type="sldNum" sz="quarter" idx="12"/>
          </p:nvPr>
        </p:nvSpPr>
        <p:spPr/>
        <p:txBody>
          <a:bodyPr/>
          <a:lstStyle/>
          <a:p>
            <a:fld id="{2ED2E5B8-E753-4B6D-B6D0-60C9FEDF0909}" type="slidenum">
              <a:rPr lang="da-DK" smtClean="0"/>
              <a:t>2</a:t>
            </a:fld>
            <a:endParaRPr lang="da-DK"/>
          </a:p>
        </p:txBody>
      </p:sp>
      <p:cxnSp>
        <p:nvCxnSpPr>
          <p:cNvPr id="7" name="Lige pilforbindelse 6"/>
          <p:cNvCxnSpPr/>
          <p:nvPr/>
        </p:nvCxnSpPr>
        <p:spPr>
          <a:xfrm>
            <a:off x="431540" y="5661248"/>
            <a:ext cx="8136904" cy="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9" name="Afrundet rektangel 8"/>
          <p:cNvSpPr/>
          <p:nvPr/>
        </p:nvSpPr>
        <p:spPr>
          <a:xfrm>
            <a:off x="1115616" y="4005064"/>
            <a:ext cx="1152128" cy="8640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1200" dirty="0"/>
              <a:t>Hvem er vi?</a:t>
            </a:r>
          </a:p>
          <a:p>
            <a:r>
              <a:rPr lang="da-DK" sz="1200" dirty="0"/>
              <a:t>Hvorfor er det lige os der sejler Finn?</a:t>
            </a:r>
          </a:p>
        </p:txBody>
      </p:sp>
      <p:sp>
        <p:nvSpPr>
          <p:cNvPr id="12" name="Afrundet rektangel 11"/>
          <p:cNvSpPr/>
          <p:nvPr/>
        </p:nvSpPr>
        <p:spPr>
          <a:xfrm>
            <a:off x="2409622" y="3695260"/>
            <a:ext cx="1152128" cy="1605948"/>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da-DK" sz="1200" dirty="0"/>
              <a:t>Beslutning om ‘hvem vi er’ og hvem der skal sejle Finn i fremtiden.</a:t>
            </a:r>
          </a:p>
          <a:p>
            <a:r>
              <a:rPr lang="da-DK" sz="1200" dirty="0"/>
              <a:t>=&gt; ‘strategi’</a:t>
            </a:r>
          </a:p>
        </p:txBody>
      </p:sp>
      <p:sp>
        <p:nvSpPr>
          <p:cNvPr id="13" name="Afrundet rektangel 12"/>
          <p:cNvSpPr/>
          <p:nvPr/>
        </p:nvSpPr>
        <p:spPr>
          <a:xfrm>
            <a:off x="3705766" y="2780928"/>
            <a:ext cx="1368152" cy="1605948"/>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da-DK" sz="1200" dirty="0"/>
              <a:t>Udvikle kommunikations-plan:</a:t>
            </a:r>
          </a:p>
          <a:p>
            <a:pPr marL="171450" indent="-171450">
              <a:buFont typeface="Arial" panose="020B0604020202020204" pitchFamily="34" charset="0"/>
              <a:buChar char="•"/>
            </a:pPr>
            <a:r>
              <a:rPr lang="da-DK" sz="1200" dirty="0"/>
              <a:t>Målgrupper</a:t>
            </a:r>
          </a:p>
          <a:p>
            <a:pPr marL="171450" indent="-171450">
              <a:buFont typeface="Arial" panose="020B0604020202020204" pitchFamily="34" charset="0"/>
              <a:buChar char="•"/>
            </a:pPr>
            <a:r>
              <a:rPr lang="da-DK" sz="1200" dirty="0"/>
              <a:t>Budskaber</a:t>
            </a:r>
          </a:p>
          <a:p>
            <a:pPr marL="171450" indent="-171450">
              <a:buFont typeface="Arial" panose="020B0604020202020204" pitchFamily="34" charset="0"/>
              <a:buChar char="•"/>
            </a:pPr>
            <a:r>
              <a:rPr lang="da-DK" sz="1200" dirty="0"/>
              <a:t>Medier</a:t>
            </a:r>
          </a:p>
          <a:p>
            <a:pPr marL="171450" indent="-171450">
              <a:buFont typeface="Arial" panose="020B0604020202020204" pitchFamily="34" charset="0"/>
              <a:buChar char="•"/>
            </a:pPr>
            <a:r>
              <a:rPr lang="da-DK" sz="1200" dirty="0"/>
              <a:t>Aktiviteter</a:t>
            </a:r>
          </a:p>
          <a:p>
            <a:pPr marL="171450" indent="-171450">
              <a:buFont typeface="Arial" panose="020B0604020202020204" pitchFamily="34" charset="0"/>
              <a:buChar char="•"/>
            </a:pPr>
            <a:r>
              <a:rPr lang="da-DK" sz="1200" dirty="0"/>
              <a:t>…</a:t>
            </a:r>
          </a:p>
        </p:txBody>
      </p:sp>
      <p:sp>
        <p:nvSpPr>
          <p:cNvPr id="14" name="Afrundet rektangel 13"/>
          <p:cNvSpPr/>
          <p:nvPr/>
        </p:nvSpPr>
        <p:spPr>
          <a:xfrm>
            <a:off x="5217934" y="2780928"/>
            <a:ext cx="1368152" cy="1717306"/>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da-DK" sz="1200" dirty="0"/>
              <a:t>Implementere kommunikations-plan:</a:t>
            </a:r>
          </a:p>
          <a:p>
            <a:pPr marL="171450" indent="-171450">
              <a:buFont typeface="Arial" panose="020B0604020202020204" pitchFamily="34" charset="0"/>
              <a:buChar char="•"/>
            </a:pPr>
            <a:r>
              <a:rPr lang="da-DK" sz="1200" dirty="0"/>
              <a:t>Målgrupper</a:t>
            </a:r>
          </a:p>
          <a:p>
            <a:pPr marL="171450" indent="-171450">
              <a:buFont typeface="Arial" panose="020B0604020202020204" pitchFamily="34" charset="0"/>
              <a:buChar char="•"/>
            </a:pPr>
            <a:r>
              <a:rPr lang="da-DK" sz="1200" dirty="0"/>
              <a:t>Budskaber</a:t>
            </a:r>
          </a:p>
          <a:p>
            <a:pPr marL="171450" indent="-171450">
              <a:buFont typeface="Arial" panose="020B0604020202020204" pitchFamily="34" charset="0"/>
              <a:buChar char="•"/>
            </a:pPr>
            <a:r>
              <a:rPr lang="da-DK" sz="1200" dirty="0"/>
              <a:t>Medier</a:t>
            </a:r>
          </a:p>
          <a:p>
            <a:pPr marL="171450" indent="-171450">
              <a:buFont typeface="Arial" panose="020B0604020202020204" pitchFamily="34" charset="0"/>
              <a:buChar char="•"/>
            </a:pPr>
            <a:r>
              <a:rPr lang="da-DK" sz="1200" dirty="0"/>
              <a:t>Aktiviteter</a:t>
            </a:r>
          </a:p>
          <a:p>
            <a:pPr marL="171450" indent="-171450">
              <a:buFont typeface="Arial" panose="020B0604020202020204" pitchFamily="34" charset="0"/>
              <a:buChar char="•"/>
            </a:pPr>
            <a:r>
              <a:rPr lang="da-DK" sz="1200" dirty="0"/>
              <a:t>Tidsplan</a:t>
            </a:r>
          </a:p>
          <a:p>
            <a:pPr marL="171450" indent="-171450">
              <a:buFont typeface="Arial" panose="020B0604020202020204" pitchFamily="34" charset="0"/>
              <a:buChar char="•"/>
            </a:pPr>
            <a:r>
              <a:rPr lang="da-DK" sz="1200" dirty="0"/>
              <a:t>…</a:t>
            </a:r>
          </a:p>
        </p:txBody>
      </p:sp>
      <p:sp>
        <p:nvSpPr>
          <p:cNvPr id="16" name="Afrundet rektangel 15"/>
          <p:cNvSpPr/>
          <p:nvPr/>
        </p:nvSpPr>
        <p:spPr>
          <a:xfrm>
            <a:off x="6730102" y="3911284"/>
            <a:ext cx="1152128" cy="81386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da-DK" sz="1200" dirty="0"/>
              <a:t>Evaluering af resultater i forhold til ‘strategi’</a:t>
            </a:r>
          </a:p>
        </p:txBody>
      </p:sp>
      <p:sp>
        <p:nvSpPr>
          <p:cNvPr id="17" name="Afrundet rektangel 16"/>
          <p:cNvSpPr/>
          <p:nvPr/>
        </p:nvSpPr>
        <p:spPr>
          <a:xfrm>
            <a:off x="6730102" y="2831164"/>
            <a:ext cx="1152128" cy="81386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da-DK" sz="1200" dirty="0"/>
              <a:t>Opfølgning</a:t>
            </a:r>
          </a:p>
          <a:p>
            <a:r>
              <a:rPr lang="da-DK" sz="1200" dirty="0"/>
              <a:t>Opfølgning</a:t>
            </a:r>
          </a:p>
          <a:p>
            <a:r>
              <a:rPr lang="da-DK" sz="1200" dirty="0"/>
              <a:t>…</a:t>
            </a:r>
          </a:p>
        </p:txBody>
      </p:sp>
      <p:sp>
        <p:nvSpPr>
          <p:cNvPr id="18" name="Afrundet rektangel 17"/>
          <p:cNvSpPr/>
          <p:nvPr/>
        </p:nvSpPr>
        <p:spPr>
          <a:xfrm>
            <a:off x="6730102" y="1751044"/>
            <a:ext cx="1152128" cy="81386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r>
              <a:rPr lang="da-DK" sz="1200" dirty="0"/>
              <a:t>Aktiviteter</a:t>
            </a:r>
          </a:p>
          <a:p>
            <a:r>
              <a:rPr lang="da-DK" sz="1200" dirty="0"/>
              <a:t>Aktiviteter</a:t>
            </a:r>
          </a:p>
          <a:p>
            <a:r>
              <a:rPr lang="da-DK" sz="1200" dirty="0"/>
              <a:t>….</a:t>
            </a:r>
          </a:p>
        </p:txBody>
      </p:sp>
      <p:sp>
        <p:nvSpPr>
          <p:cNvPr id="19" name="Afrundet rektangel 18"/>
          <p:cNvSpPr/>
          <p:nvPr/>
        </p:nvSpPr>
        <p:spPr>
          <a:xfrm>
            <a:off x="1115616" y="4941168"/>
            <a:ext cx="1152128"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1200" dirty="0"/>
              <a:t>Af hvilke årsager falder folk fra?</a:t>
            </a:r>
          </a:p>
        </p:txBody>
      </p:sp>
      <p:sp>
        <p:nvSpPr>
          <p:cNvPr id="20" name="Tekstboks 19"/>
          <p:cNvSpPr txBox="1"/>
          <p:nvPr/>
        </p:nvSpPr>
        <p:spPr>
          <a:xfrm>
            <a:off x="2353843" y="5758626"/>
            <a:ext cx="1260281" cy="369332"/>
          </a:xfrm>
          <a:prstGeom prst="rect">
            <a:avLst/>
          </a:prstGeom>
          <a:noFill/>
        </p:spPr>
        <p:txBody>
          <a:bodyPr wrap="none" rtlCol="0">
            <a:spAutoFit/>
          </a:bodyPr>
          <a:lstStyle/>
          <a:p>
            <a:r>
              <a:rPr lang="da-DK" dirty="0"/>
              <a:t>Marts 2017</a:t>
            </a:r>
          </a:p>
        </p:txBody>
      </p:sp>
      <p:cxnSp>
        <p:nvCxnSpPr>
          <p:cNvPr id="22" name="Lige forbindelse 21"/>
          <p:cNvCxnSpPr>
            <a:stCxn id="20" idx="0"/>
            <a:endCxn id="12" idx="2"/>
          </p:cNvCxnSpPr>
          <p:nvPr/>
        </p:nvCxnSpPr>
        <p:spPr>
          <a:xfrm flipV="1">
            <a:off x="2983984" y="5301208"/>
            <a:ext cx="1702" cy="457418"/>
          </a:xfrm>
          <a:prstGeom prst="line">
            <a:avLst/>
          </a:prstGeom>
        </p:spPr>
        <p:style>
          <a:lnRef idx="1">
            <a:schemeClr val="accent1"/>
          </a:lnRef>
          <a:fillRef idx="0">
            <a:schemeClr val="accent1"/>
          </a:fillRef>
          <a:effectRef idx="0">
            <a:schemeClr val="accent1"/>
          </a:effectRef>
          <a:fontRef idx="minor">
            <a:schemeClr val="tx1"/>
          </a:fontRef>
        </p:style>
      </p:cxnSp>
      <p:sp>
        <p:nvSpPr>
          <p:cNvPr id="23" name="Tekstboks 22"/>
          <p:cNvSpPr txBox="1"/>
          <p:nvPr/>
        </p:nvSpPr>
        <p:spPr>
          <a:xfrm>
            <a:off x="3763401" y="5758626"/>
            <a:ext cx="1260281" cy="369332"/>
          </a:xfrm>
          <a:prstGeom prst="rect">
            <a:avLst/>
          </a:prstGeom>
          <a:noFill/>
        </p:spPr>
        <p:txBody>
          <a:bodyPr wrap="none" rtlCol="0">
            <a:spAutoFit/>
          </a:bodyPr>
          <a:lstStyle/>
          <a:p>
            <a:r>
              <a:rPr lang="da-DK" dirty="0"/>
              <a:t>Marts 2017</a:t>
            </a:r>
          </a:p>
        </p:txBody>
      </p:sp>
      <p:cxnSp>
        <p:nvCxnSpPr>
          <p:cNvPr id="24" name="Lige forbindelse 23"/>
          <p:cNvCxnSpPr>
            <a:stCxn id="23" idx="0"/>
            <a:endCxn id="13" idx="2"/>
          </p:cNvCxnSpPr>
          <p:nvPr/>
        </p:nvCxnSpPr>
        <p:spPr>
          <a:xfrm flipH="1" flipV="1">
            <a:off x="4389842" y="4386876"/>
            <a:ext cx="3700" cy="1371750"/>
          </a:xfrm>
          <a:prstGeom prst="line">
            <a:avLst/>
          </a:prstGeom>
        </p:spPr>
        <p:style>
          <a:lnRef idx="1">
            <a:schemeClr val="accent1"/>
          </a:lnRef>
          <a:fillRef idx="0">
            <a:schemeClr val="accent1"/>
          </a:fillRef>
          <a:effectRef idx="0">
            <a:schemeClr val="accent1"/>
          </a:effectRef>
          <a:fontRef idx="minor">
            <a:schemeClr val="tx1"/>
          </a:fontRef>
        </p:style>
      </p:cxnSp>
      <p:sp>
        <p:nvSpPr>
          <p:cNvPr id="26" name="Tekstboks 25"/>
          <p:cNvSpPr txBox="1"/>
          <p:nvPr/>
        </p:nvSpPr>
        <p:spPr>
          <a:xfrm>
            <a:off x="1137388" y="5755028"/>
            <a:ext cx="1128835" cy="369332"/>
          </a:xfrm>
          <a:prstGeom prst="rect">
            <a:avLst/>
          </a:prstGeom>
          <a:noFill/>
        </p:spPr>
        <p:txBody>
          <a:bodyPr wrap="none" rtlCol="0">
            <a:spAutoFit/>
          </a:bodyPr>
          <a:lstStyle/>
          <a:p>
            <a:r>
              <a:rPr lang="da-DK" dirty="0"/>
              <a:t>14. januar</a:t>
            </a:r>
          </a:p>
        </p:txBody>
      </p:sp>
      <p:sp>
        <p:nvSpPr>
          <p:cNvPr id="25" name="Tekstboks 24"/>
          <p:cNvSpPr txBox="1"/>
          <p:nvPr/>
        </p:nvSpPr>
        <p:spPr>
          <a:xfrm>
            <a:off x="5255935" y="5755028"/>
            <a:ext cx="1430200" cy="369332"/>
          </a:xfrm>
          <a:prstGeom prst="rect">
            <a:avLst/>
          </a:prstGeom>
          <a:noFill/>
        </p:spPr>
        <p:txBody>
          <a:bodyPr wrap="none" rtlCol="0">
            <a:spAutoFit/>
          </a:bodyPr>
          <a:lstStyle/>
          <a:p>
            <a:r>
              <a:rPr lang="da-DK" dirty="0"/>
              <a:t>April 2017 =&gt;</a:t>
            </a:r>
          </a:p>
        </p:txBody>
      </p:sp>
      <p:sp>
        <p:nvSpPr>
          <p:cNvPr id="6" name="Sky 5"/>
          <p:cNvSpPr/>
          <p:nvPr/>
        </p:nvSpPr>
        <p:spPr>
          <a:xfrm>
            <a:off x="4932040" y="1484785"/>
            <a:ext cx="1754095" cy="1152128"/>
          </a:xfrm>
          <a:prstGeom prst="cloud">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lIns="0" rIns="0" rtlCol="0" anchor="ctr"/>
          <a:lstStyle/>
          <a:p>
            <a:pPr algn="ctr"/>
            <a:r>
              <a:rPr lang="da-DK" sz="1400" dirty="0"/>
              <a:t>Aktivering af medlemmer i kommunikation</a:t>
            </a:r>
          </a:p>
        </p:txBody>
      </p:sp>
    </p:spTree>
    <p:extLst>
      <p:ext uri="{BB962C8B-B14F-4D97-AF65-F5344CB8AC3E}">
        <p14:creationId xmlns:p14="http://schemas.microsoft.com/office/powerpoint/2010/main" val="2561020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a-DK" sz="3600" dirty="0"/>
              <a:t>Hvem er vi?</a:t>
            </a:r>
          </a:p>
        </p:txBody>
      </p:sp>
      <p:sp>
        <p:nvSpPr>
          <p:cNvPr id="6" name="Pladsholder til indhold 5"/>
          <p:cNvSpPr>
            <a:spLocks noGrp="1"/>
          </p:cNvSpPr>
          <p:nvPr>
            <p:ph idx="1"/>
          </p:nvPr>
        </p:nvSpPr>
        <p:spPr>
          <a:xfrm>
            <a:off x="457200" y="1340768"/>
            <a:ext cx="8229600" cy="4785395"/>
          </a:xfrm>
        </p:spPr>
        <p:txBody>
          <a:bodyPr>
            <a:normAutofit fontScale="32500" lnSpcReduction="20000"/>
          </a:bodyPr>
          <a:lstStyle/>
          <a:p>
            <a:pPr marL="0" indent="0">
              <a:buNone/>
            </a:pPr>
            <a:r>
              <a:rPr lang="da-DK" dirty="0"/>
              <a:t>Personerne:</a:t>
            </a:r>
          </a:p>
          <a:p>
            <a:r>
              <a:rPr lang="da-DK" dirty="0"/>
              <a:t>Har tidligere sejlet i en jolle og/eller kapsejlads i kølbåd.</a:t>
            </a:r>
          </a:p>
          <a:p>
            <a:r>
              <a:rPr lang="da-DK" dirty="0"/>
              <a:t>Har lyst til selv at gribe rorpinden (igen).</a:t>
            </a:r>
          </a:p>
          <a:p>
            <a:r>
              <a:rPr lang="da-DK" dirty="0"/>
              <a:t>Kan opføre sig pænt (kaster ikke med maden).</a:t>
            </a:r>
          </a:p>
          <a:p>
            <a:r>
              <a:rPr lang="da-DK" dirty="0"/>
              <a:t>Er fra +20 til +70 år ‘unge’ med en koncentration omkring aldersklassen 40-60 år.</a:t>
            </a:r>
          </a:p>
          <a:p>
            <a:r>
              <a:rPr lang="da-DK" dirty="0"/>
              <a:t>Vejer 85 kg til 115 kg  og er 1,8 til 2,15 meter høje.</a:t>
            </a:r>
          </a:p>
          <a:p>
            <a:r>
              <a:rPr lang="da-DK" dirty="0"/>
              <a:t>Har en god fysik . De vil gerne holde sig i god form og relevant stærke og er motiverede for lettere fysisk træning året rundt (cykling, løb, vandring, gymnastik, fitness, ..)</a:t>
            </a:r>
          </a:p>
          <a:p>
            <a:r>
              <a:rPr lang="da-DK" dirty="0"/>
              <a:t>Har lyst til at sejle i gennemsnit 1 gang per uge set over et helt år. Mindre kan også gøre det, når man har lært at holde balancen. Og nogle sejler en hel del oftere.</a:t>
            </a:r>
          </a:p>
          <a:p>
            <a:r>
              <a:rPr lang="da-DK" dirty="0"/>
              <a:t>Har lyst til at træne jævnligt sammen med de andre sejlere i deres lokale </a:t>
            </a:r>
            <a:r>
              <a:rPr lang="da-DK" dirty="0" err="1"/>
              <a:t>fleet</a:t>
            </a:r>
            <a:r>
              <a:rPr lang="da-DK" dirty="0"/>
              <a:t>.</a:t>
            </a:r>
          </a:p>
          <a:p>
            <a:r>
              <a:rPr lang="da-DK" dirty="0"/>
              <a:t>Har lyst til at deltage i op til 5 kapsejladsstævner </a:t>
            </a:r>
            <a:r>
              <a:rPr lang="da-DK" dirty="0" err="1"/>
              <a:t>incl</a:t>
            </a:r>
            <a:r>
              <a:rPr lang="da-DK" dirty="0"/>
              <a:t> DM hvert år. Flere har også lyst til at deltage i kapsejladser i det nære udland og Masters VM.</a:t>
            </a:r>
          </a:p>
          <a:p>
            <a:r>
              <a:rPr lang="da-DK" dirty="0"/>
              <a:t>Er for nogens  vedkommende er temmelig dygtige sejlere på internationalt plan, som de andre kan lære rigtig meget af.</a:t>
            </a:r>
          </a:p>
          <a:p>
            <a:r>
              <a:rPr lang="da-DK" dirty="0"/>
              <a:t>Bidrager alle til den gode stemning i klassen, er hjælpsomme, deler ud af viden, holder ikke på hemmeligheder, ..</a:t>
            </a:r>
          </a:p>
          <a:p>
            <a:r>
              <a:rPr lang="da-DK" dirty="0"/>
              <a:t>Er nysgerrige og gode til at stille spørgsmål  til og motivere  hinanden.</a:t>
            </a:r>
          </a:p>
          <a:p>
            <a:r>
              <a:rPr lang="da-DK" dirty="0"/>
              <a:t>Har for nogens vedkommende en lang historie i Finnjolle og er altid gode for en historie, hvoraf nogle udover at være lærerige også er underholdende</a:t>
            </a:r>
          </a:p>
          <a:p>
            <a:pPr marL="0" indent="0">
              <a:buNone/>
            </a:pPr>
            <a:endParaRPr lang="da-DK" dirty="0"/>
          </a:p>
          <a:p>
            <a:pPr marL="0" indent="0">
              <a:buNone/>
            </a:pPr>
            <a:r>
              <a:rPr lang="da-DK" dirty="0"/>
              <a:t>Finnjollen:</a:t>
            </a:r>
          </a:p>
          <a:p>
            <a:r>
              <a:rPr lang="da-DK" dirty="0"/>
              <a:t>Er let at sejle når man har almindelige sejlkundskaber, og rigtig let hvis man har sejlet jolle tidligere i sit liv.</a:t>
            </a:r>
          </a:p>
          <a:p>
            <a:r>
              <a:rPr lang="da-DK" dirty="0"/>
              <a:t>Er dog en stor udfordring at lære at sejle optimalt . I +10 m/s er den fysisk krævende at sejle.</a:t>
            </a:r>
          </a:p>
          <a:p>
            <a:r>
              <a:rPr lang="da-DK" dirty="0"/>
              <a:t>Er forholdsvis </a:t>
            </a:r>
            <a:r>
              <a:rPr lang="da-DK" i="1" u="sng" dirty="0"/>
              <a:t>lidt</a:t>
            </a:r>
            <a:r>
              <a:rPr lang="da-DK" dirty="0"/>
              <a:t> vægtfølsom og kan sejles på optimalt  niveau i alle vindforhold, hvis man vejer mellem 90-110 kg.</a:t>
            </a:r>
          </a:p>
          <a:p>
            <a:r>
              <a:rPr lang="da-DK" dirty="0"/>
              <a:t>Er ‘jollernes kondicykel’ og sjov motion i det fri. 2 timer i Finn jollen svarer til 1 times </a:t>
            </a:r>
            <a:r>
              <a:rPr lang="da-DK" dirty="0" err="1"/>
              <a:t>cross-fit</a:t>
            </a:r>
            <a:r>
              <a:rPr lang="da-DK" dirty="0"/>
              <a:t> eller en hel fodboldkamp.</a:t>
            </a:r>
          </a:p>
          <a:p>
            <a:r>
              <a:rPr lang="da-DK" dirty="0"/>
              <a:t>Der er mange recepter og kombinationer for at få jollen til at sejle stærkt, og i den henseende er der heller ingen hemmeligheder. Viden og </a:t>
            </a:r>
            <a:r>
              <a:rPr lang="da-DK" dirty="0" err="1"/>
              <a:t>trimguides</a:t>
            </a:r>
            <a:r>
              <a:rPr lang="da-DK" dirty="0"/>
              <a:t> er ‘open source’.</a:t>
            </a:r>
          </a:p>
          <a:p>
            <a:r>
              <a:rPr lang="da-DK" dirty="0"/>
              <a:t>Jolle, mast og sejl er utrolig holdbare. De rigtige joller og master er konkurrencedygtige i +20 år med helt almindelig vedligeholdelse. Sejl er konkurrencedygtige i 2 år.</a:t>
            </a:r>
          </a:p>
          <a:p>
            <a:r>
              <a:rPr lang="da-DK" dirty="0"/>
              <a:t>Kræver et minimum af vedligeholdelse – 2-5 timer per sejlsæson er rigelig til at holde den både pæn og kampdygtig.</a:t>
            </a:r>
          </a:p>
          <a:p>
            <a:r>
              <a:rPr lang="da-DK" dirty="0"/>
              <a:t>Er en ekstrem velorganiseret international </a:t>
            </a:r>
            <a:r>
              <a:rPr lang="da-DK" dirty="0" err="1"/>
              <a:t>éntype</a:t>
            </a:r>
            <a:r>
              <a:rPr lang="da-DK" dirty="0"/>
              <a:t>-jolle med alle de fordele det medfører (klare måleregler, klasseregler, kompatibilitet mellem producenters udstyr, ..)</a:t>
            </a:r>
          </a:p>
        </p:txBody>
      </p:sp>
      <p:sp>
        <p:nvSpPr>
          <p:cNvPr id="3" name="Pladsholder til dato 2"/>
          <p:cNvSpPr>
            <a:spLocks noGrp="1"/>
          </p:cNvSpPr>
          <p:nvPr>
            <p:ph type="dt" sz="half" idx="10"/>
          </p:nvPr>
        </p:nvSpPr>
        <p:spPr/>
        <p:txBody>
          <a:bodyPr/>
          <a:lstStyle/>
          <a:p>
            <a:fld id="{E0421BB1-9C24-4E43-B952-DF8A08E4B703}" type="datetime1">
              <a:rPr lang="da-DK" smtClean="0"/>
              <a:t>23-02-2017</a:t>
            </a:fld>
            <a:endParaRPr lang="da-DK"/>
          </a:p>
        </p:txBody>
      </p:sp>
      <p:sp>
        <p:nvSpPr>
          <p:cNvPr id="4" name="Pladsholder til sidefod 3"/>
          <p:cNvSpPr>
            <a:spLocks noGrp="1"/>
          </p:cNvSpPr>
          <p:nvPr>
            <p:ph type="ftr" sz="quarter" idx="11"/>
          </p:nvPr>
        </p:nvSpPr>
        <p:spPr/>
        <p:txBody>
          <a:bodyPr/>
          <a:lstStyle/>
          <a:p>
            <a:r>
              <a:rPr lang="da-DK"/>
              <a:t>MS</a:t>
            </a:r>
          </a:p>
        </p:txBody>
      </p:sp>
      <p:sp>
        <p:nvSpPr>
          <p:cNvPr id="5" name="Pladsholder til diasnummer 4"/>
          <p:cNvSpPr>
            <a:spLocks noGrp="1"/>
          </p:cNvSpPr>
          <p:nvPr>
            <p:ph type="sldNum" sz="quarter" idx="12"/>
          </p:nvPr>
        </p:nvSpPr>
        <p:spPr/>
        <p:txBody>
          <a:bodyPr/>
          <a:lstStyle/>
          <a:p>
            <a:fld id="{2ED2E5B8-E753-4B6D-B6D0-60C9FEDF0909}" type="slidenum">
              <a:rPr lang="da-DK" smtClean="0"/>
              <a:t>3</a:t>
            </a:fld>
            <a:endParaRPr lang="da-DK"/>
          </a:p>
        </p:txBody>
      </p:sp>
    </p:spTree>
    <p:extLst>
      <p:ext uri="{BB962C8B-B14F-4D97-AF65-F5344CB8AC3E}">
        <p14:creationId xmlns:p14="http://schemas.microsoft.com/office/powerpoint/2010/main" val="19220493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a-DK" sz="3600" dirty="0"/>
              <a:t>Hvem er vi?</a:t>
            </a:r>
          </a:p>
        </p:txBody>
      </p:sp>
      <p:sp>
        <p:nvSpPr>
          <p:cNvPr id="6" name="Pladsholder til indhold 5"/>
          <p:cNvSpPr>
            <a:spLocks noGrp="1"/>
          </p:cNvSpPr>
          <p:nvPr>
            <p:ph idx="1"/>
          </p:nvPr>
        </p:nvSpPr>
        <p:spPr>
          <a:xfrm>
            <a:off x="457200" y="1340768"/>
            <a:ext cx="8229600" cy="4785395"/>
          </a:xfrm>
        </p:spPr>
        <p:txBody>
          <a:bodyPr>
            <a:normAutofit fontScale="25000" lnSpcReduction="20000"/>
          </a:bodyPr>
          <a:lstStyle/>
          <a:p>
            <a:pPr marL="57150" indent="0">
              <a:buNone/>
            </a:pPr>
            <a:r>
              <a:rPr lang="da-DK" dirty="0"/>
              <a:t>Hvad er vi anerkendte for?</a:t>
            </a:r>
            <a:br>
              <a:rPr lang="da-DK" dirty="0"/>
            </a:br>
            <a:endParaRPr lang="da-DK" dirty="0"/>
          </a:p>
          <a:p>
            <a:r>
              <a:rPr lang="da-DK" dirty="0"/>
              <a:t>At vi aktivt plejer vore </a:t>
            </a:r>
            <a:r>
              <a:rPr lang="da-DK" dirty="0" err="1"/>
              <a:t>fleets</a:t>
            </a:r>
            <a:r>
              <a:rPr lang="da-DK" dirty="0"/>
              <a:t> på udvalgte destinationer i Danmark, så der altid er aktivitet på aftalte tidspunkter.</a:t>
            </a:r>
            <a:br>
              <a:rPr lang="da-DK" dirty="0"/>
            </a:br>
            <a:r>
              <a:rPr lang="da-DK" dirty="0"/>
              <a:t>Aktiviteterne er: sejlads med forskellige former for træning og ‘for sjov kapsejlads’, landtrim, </a:t>
            </a:r>
            <a:r>
              <a:rPr lang="da-DK" dirty="0" err="1"/>
              <a:t>mastenørderi</a:t>
            </a:r>
            <a:r>
              <a:rPr lang="da-DK" dirty="0"/>
              <a:t>, logistik koordinering, kaffedrikning, julefrokost, vintersejlads…</a:t>
            </a:r>
          </a:p>
          <a:p>
            <a:r>
              <a:rPr lang="da-DK" dirty="0"/>
              <a:t>At vi hjælper hinanden med at komme rundt til stævner. Vi deles om det praktiske med transporter og transportudgifterne.</a:t>
            </a:r>
          </a:p>
          <a:p>
            <a:r>
              <a:rPr lang="da-DK" dirty="0"/>
              <a:t>At nye medlemmer bliver vejledt og hjulpet med indkøb af det rette grej inden for det budget man vælger at starte op med. Alle der ønsker hjælp modtager det i det omfang de ønsker det.</a:t>
            </a:r>
          </a:p>
          <a:p>
            <a:r>
              <a:rPr lang="da-DK" dirty="0"/>
              <a:t>At det er hurtigt og let at for nye medlemmer at blive optaget i aktiviteter og det sociale liv rundt om Finnjollen.</a:t>
            </a:r>
          </a:p>
          <a:p>
            <a:pPr marL="0" indent="0">
              <a:buNone/>
            </a:pPr>
            <a:endParaRPr lang="da-DK" dirty="0"/>
          </a:p>
          <a:p>
            <a:pPr marL="0" indent="0">
              <a:buNone/>
            </a:pPr>
            <a:r>
              <a:rPr lang="da-DK" dirty="0"/>
              <a:t>Hvad bliver vi misundt?</a:t>
            </a:r>
          </a:p>
          <a:p>
            <a:r>
              <a:rPr lang="da-DK" dirty="0"/>
              <a:t>Man kan som Master sejler (+40 år) være fuldt konkurrencedygtig i Danmark med en investering i grej for 25-40.000 kr.</a:t>
            </a:r>
            <a:br>
              <a:rPr lang="da-DK" dirty="0"/>
            </a:br>
            <a:r>
              <a:rPr lang="da-DK" dirty="0"/>
              <a:t>Grundpakken består af: 1 jolle, 1 mast, 1 sejl, jollevogn og presenning.</a:t>
            </a:r>
          </a:p>
          <a:p>
            <a:r>
              <a:rPr lang="da-DK" dirty="0"/>
              <a:t>Man kan være udstyrsnørd og boltre sig med lækkert grej for en hel del penge, men med den fordel, at udstyret er relativt værdifast. </a:t>
            </a:r>
            <a:br>
              <a:rPr lang="da-DK" dirty="0"/>
            </a:br>
            <a:r>
              <a:rPr lang="da-DK" dirty="0"/>
              <a:t>Til gengæld er det ikke sikkert man bliver hurtigere! Men det er da lækkert med en flot og velholdt båd.</a:t>
            </a:r>
          </a:p>
          <a:p>
            <a:r>
              <a:rPr lang="da-DK" dirty="0"/>
              <a:t>Når først man har en ‘grundpakke’ at sejle med, så er de årlige omkostninger for at holde sig konkurrencedygtig </a:t>
            </a:r>
            <a:r>
              <a:rPr lang="da-DK" dirty="0" err="1"/>
              <a:t>ca</a:t>
            </a:r>
            <a:r>
              <a:rPr lang="da-DK" dirty="0"/>
              <a:t> 5-10.000 </a:t>
            </a:r>
            <a:r>
              <a:rPr lang="da-DK" dirty="0" err="1"/>
              <a:t>kr</a:t>
            </a:r>
            <a:r>
              <a:rPr lang="da-DK" dirty="0"/>
              <a:t> </a:t>
            </a:r>
            <a:r>
              <a:rPr lang="da-DK" dirty="0" err="1"/>
              <a:t>incl</a:t>
            </a:r>
            <a:r>
              <a:rPr lang="da-DK" dirty="0"/>
              <a:t> sejl, </a:t>
            </a:r>
            <a:r>
              <a:rPr lang="da-DK" dirty="0" err="1"/>
              <a:t>pressening</a:t>
            </a:r>
            <a:r>
              <a:rPr lang="da-DK" dirty="0"/>
              <a:t>, medlemskaber, beklædning, …. Man kan også bruge flere penge på sejl mm, men som sagt er det ikke sikkert man bliver hurtigere.</a:t>
            </a:r>
          </a:p>
          <a:p>
            <a:r>
              <a:rPr lang="da-DK" dirty="0"/>
              <a:t>At man kan nøjes med 1 allround sejl til alle vindstyrker. </a:t>
            </a:r>
            <a:br>
              <a:rPr lang="da-DK" dirty="0"/>
            </a:br>
            <a:r>
              <a:rPr lang="da-DK" dirty="0"/>
              <a:t>Det giver mulighed for at fokusere sin farttræning på teknik og taktik på banen.</a:t>
            </a:r>
          </a:p>
          <a:p>
            <a:r>
              <a:rPr lang="da-DK" dirty="0"/>
              <a:t>At man kan komme på havet og sejle med/mod ligesindede med max 5-10 minutter </a:t>
            </a:r>
            <a:r>
              <a:rPr lang="da-DK" dirty="0" err="1"/>
              <a:t>tilrigning</a:t>
            </a:r>
            <a:r>
              <a:rPr lang="da-DK" dirty="0"/>
              <a:t> – og selv bestemme hvornår og hvor længe man sejler.</a:t>
            </a:r>
          </a:p>
          <a:p>
            <a:r>
              <a:rPr lang="da-DK" dirty="0"/>
              <a:t>At der også er sejladsaktivitet om vinteren, når ikke isen lukker os inde.</a:t>
            </a:r>
          </a:p>
          <a:p>
            <a:r>
              <a:rPr lang="da-DK" dirty="0"/>
              <a:t>At man kan deltage i godt besøgte stævner i Danmark, Sverige, Tyskland, Holland samt hvert år et internationalt Master stævne et eller andet sted i verden (Europa) med +200 deltagere fra over 30 lande.</a:t>
            </a:r>
          </a:p>
          <a:p>
            <a:r>
              <a:rPr lang="da-DK" dirty="0"/>
              <a:t>At der internationalt er en tilsvarende kultur til den danske i alle lande. Finnjolle sejlere hjælper også hinanden på tværs af geografi og nationalitet.</a:t>
            </a:r>
          </a:p>
          <a:p>
            <a:r>
              <a:rPr lang="da-DK" dirty="0"/>
              <a:t>At der ikke er tvivl om måleregler i klassen og kontrolmåling kræver ingen tid fra sejleren. Alt udstyr er forhåndsmålt og godkendt fra producenten.</a:t>
            </a:r>
          </a:p>
          <a:p>
            <a:r>
              <a:rPr lang="da-DK" dirty="0"/>
              <a:t>At vi kan spise op og tage en ekstra småkage uden at vi mister vores konkurrenceevne.</a:t>
            </a:r>
          </a:p>
          <a:p>
            <a:pPr lvl="1"/>
            <a:endParaRPr lang="da-DK" dirty="0"/>
          </a:p>
          <a:p>
            <a:pPr marL="0" indent="0">
              <a:buNone/>
            </a:pPr>
            <a:r>
              <a:rPr lang="da-DK" dirty="0"/>
              <a:t>Hvad skal vi blive bedre til?</a:t>
            </a:r>
          </a:p>
          <a:p>
            <a:r>
              <a:rPr lang="da-DK" dirty="0"/>
              <a:t>Vi skal blive endnu bedre til at hjælpe og motivere den del af midterfeltet og bagtroppen, som risikerer at falde fra fordi de ikke har lært jollen at kende.</a:t>
            </a:r>
            <a:br>
              <a:rPr lang="da-DK" dirty="0"/>
            </a:br>
            <a:r>
              <a:rPr lang="da-DK" dirty="0"/>
              <a:t>Koncept og gennemførelse af </a:t>
            </a:r>
            <a:r>
              <a:rPr lang="da-DK" dirty="0" err="1"/>
              <a:t>clinic</a:t>
            </a:r>
            <a:r>
              <a:rPr lang="da-DK" dirty="0"/>
              <a:t> kan i endnu højere grad tilpasses midterfelt, bagtrop og nye medlemmer. De erfarne og gode sejlere investerer 1 fuld dag på at få alle andre op i gear.</a:t>
            </a:r>
          </a:p>
          <a:p>
            <a:r>
              <a:rPr lang="da-DK" dirty="0"/>
              <a:t>Vi skal blive endnu bedre til at fortælle alle potentielle Finnjolle sejlere om ‘hvem vi er’ og ‘hvordan Finnjollen er’.</a:t>
            </a:r>
            <a:br>
              <a:rPr lang="da-DK" dirty="0"/>
            </a:br>
            <a:r>
              <a:rPr lang="da-DK" dirty="0"/>
              <a:t>Vi skal være ærlige omkring fortællingerne, men vi skal også passe på, at vi ikke unødvendigt skræmmer gode folk til at fravælge Finnjollen (for eksempel ved at kalde den ‘brutal’). Finnjollen er brutal i OL sammenhæng, men ikke i en Masters sammenhæng.</a:t>
            </a:r>
          </a:p>
          <a:p>
            <a:r>
              <a:rPr lang="da-DK" dirty="0"/>
              <a:t>Vi skal blive endnu bedre til at hjælpe nye sejlere ind i klassen.</a:t>
            </a:r>
          </a:p>
          <a:p>
            <a:r>
              <a:rPr lang="da-DK" dirty="0"/>
              <a:t>Vi skal blive væsentligt bedre til at kommunikere med vores omgivelser og internt i klassen.</a:t>
            </a:r>
          </a:p>
          <a:p>
            <a:r>
              <a:rPr lang="da-DK" dirty="0"/>
              <a:t>Vi skal blive bedre til, hver for sig, at planlægge vores deltagelse i de vigtigste kapsejladsstævner.</a:t>
            </a:r>
          </a:p>
          <a:p>
            <a:r>
              <a:rPr lang="da-DK" dirty="0"/>
              <a:t>Vi skal blive bedre til at deltage i andre nationers nationale mesterskaber, især i de lande som </a:t>
            </a:r>
            <a:r>
              <a:rPr lang="da-DK" dirty="0" err="1"/>
              <a:t>ofter</a:t>
            </a:r>
            <a:r>
              <a:rPr lang="da-DK" dirty="0"/>
              <a:t> sender deltagere til DM (Holland, Sverige, Tyskland, Norge).</a:t>
            </a:r>
          </a:p>
        </p:txBody>
      </p:sp>
      <p:sp>
        <p:nvSpPr>
          <p:cNvPr id="3" name="Pladsholder til dato 2"/>
          <p:cNvSpPr>
            <a:spLocks noGrp="1"/>
          </p:cNvSpPr>
          <p:nvPr>
            <p:ph type="dt" sz="half" idx="10"/>
          </p:nvPr>
        </p:nvSpPr>
        <p:spPr/>
        <p:txBody>
          <a:bodyPr/>
          <a:lstStyle/>
          <a:p>
            <a:fld id="{E0421BB1-9C24-4E43-B952-DF8A08E4B703}" type="datetime1">
              <a:rPr lang="da-DK" smtClean="0"/>
              <a:t>23-02-2017</a:t>
            </a:fld>
            <a:endParaRPr lang="da-DK"/>
          </a:p>
        </p:txBody>
      </p:sp>
      <p:sp>
        <p:nvSpPr>
          <p:cNvPr id="4" name="Pladsholder til sidefod 3"/>
          <p:cNvSpPr>
            <a:spLocks noGrp="1"/>
          </p:cNvSpPr>
          <p:nvPr>
            <p:ph type="ftr" sz="quarter" idx="11"/>
          </p:nvPr>
        </p:nvSpPr>
        <p:spPr/>
        <p:txBody>
          <a:bodyPr/>
          <a:lstStyle/>
          <a:p>
            <a:r>
              <a:rPr lang="da-DK"/>
              <a:t>MS</a:t>
            </a:r>
          </a:p>
        </p:txBody>
      </p:sp>
      <p:sp>
        <p:nvSpPr>
          <p:cNvPr id="5" name="Pladsholder til diasnummer 4"/>
          <p:cNvSpPr>
            <a:spLocks noGrp="1"/>
          </p:cNvSpPr>
          <p:nvPr>
            <p:ph type="sldNum" sz="quarter" idx="12"/>
          </p:nvPr>
        </p:nvSpPr>
        <p:spPr/>
        <p:txBody>
          <a:bodyPr/>
          <a:lstStyle/>
          <a:p>
            <a:fld id="{2ED2E5B8-E753-4B6D-B6D0-60C9FEDF0909}" type="slidenum">
              <a:rPr lang="da-DK" smtClean="0"/>
              <a:t>4</a:t>
            </a:fld>
            <a:endParaRPr lang="da-DK"/>
          </a:p>
        </p:txBody>
      </p:sp>
    </p:spTree>
    <p:extLst>
      <p:ext uri="{BB962C8B-B14F-4D97-AF65-F5344CB8AC3E}">
        <p14:creationId xmlns:p14="http://schemas.microsoft.com/office/powerpoint/2010/main" val="31047555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a-DK" sz="2800" u="sng" dirty="0"/>
              <a:t>Placering</a:t>
            </a:r>
            <a:r>
              <a:rPr lang="da-DK" sz="2800" dirty="0"/>
              <a:t> i sejlsportsmarkedet:</a:t>
            </a:r>
            <a:br>
              <a:rPr lang="da-DK" sz="2800" dirty="0"/>
            </a:br>
            <a:r>
              <a:rPr lang="da-DK" sz="2800" dirty="0"/>
              <a:t>Vi har potentiale til at rekruttere fra alle segmenter!</a:t>
            </a:r>
          </a:p>
        </p:txBody>
      </p:sp>
      <p:sp>
        <p:nvSpPr>
          <p:cNvPr id="4" name="Pladsholder til dato 3"/>
          <p:cNvSpPr>
            <a:spLocks noGrp="1"/>
          </p:cNvSpPr>
          <p:nvPr>
            <p:ph type="dt" sz="half" idx="10"/>
          </p:nvPr>
        </p:nvSpPr>
        <p:spPr/>
        <p:txBody>
          <a:bodyPr/>
          <a:lstStyle/>
          <a:p>
            <a:fld id="{635BBDF0-AD95-4544-9E3A-111DF271C302}" type="datetime1">
              <a:rPr lang="da-DK" smtClean="0"/>
              <a:t>23-02-2017</a:t>
            </a:fld>
            <a:endParaRPr lang="da-DK"/>
          </a:p>
        </p:txBody>
      </p:sp>
      <p:sp>
        <p:nvSpPr>
          <p:cNvPr id="5" name="Pladsholder til sidefod 4"/>
          <p:cNvSpPr>
            <a:spLocks noGrp="1"/>
          </p:cNvSpPr>
          <p:nvPr>
            <p:ph type="ftr" sz="quarter" idx="11"/>
          </p:nvPr>
        </p:nvSpPr>
        <p:spPr/>
        <p:txBody>
          <a:bodyPr/>
          <a:lstStyle/>
          <a:p>
            <a:r>
              <a:rPr lang="da-DK"/>
              <a:t>MS</a:t>
            </a:r>
          </a:p>
        </p:txBody>
      </p:sp>
      <p:sp>
        <p:nvSpPr>
          <p:cNvPr id="6" name="Pladsholder til diasnummer 5"/>
          <p:cNvSpPr>
            <a:spLocks noGrp="1"/>
          </p:cNvSpPr>
          <p:nvPr>
            <p:ph type="sldNum" sz="quarter" idx="12"/>
          </p:nvPr>
        </p:nvSpPr>
        <p:spPr/>
        <p:txBody>
          <a:bodyPr/>
          <a:lstStyle/>
          <a:p>
            <a:fld id="{2ED2E5B8-E753-4B6D-B6D0-60C9FEDF0909}" type="slidenum">
              <a:rPr lang="da-DK" smtClean="0"/>
              <a:t>5</a:t>
            </a:fld>
            <a:endParaRPr lang="da-DK"/>
          </a:p>
        </p:txBody>
      </p:sp>
      <p:sp>
        <p:nvSpPr>
          <p:cNvPr id="7" name="Afrundet rektangel 6"/>
          <p:cNvSpPr/>
          <p:nvPr/>
        </p:nvSpPr>
        <p:spPr>
          <a:xfrm>
            <a:off x="899592" y="1556792"/>
            <a:ext cx="7344816" cy="44644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8" name="Afrundet rektangel 7"/>
          <p:cNvSpPr/>
          <p:nvPr/>
        </p:nvSpPr>
        <p:spPr>
          <a:xfrm>
            <a:off x="1475656" y="1988840"/>
            <a:ext cx="3096344" cy="1512168"/>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da-DK" dirty="0"/>
              <a:t>Voksenjoller</a:t>
            </a:r>
          </a:p>
          <a:p>
            <a:endParaRPr lang="da-DK" dirty="0"/>
          </a:p>
          <a:p>
            <a:endParaRPr lang="da-DK" dirty="0"/>
          </a:p>
          <a:p>
            <a:pPr algn="ctr"/>
            <a:endParaRPr lang="da-DK" dirty="0"/>
          </a:p>
          <a:p>
            <a:endParaRPr lang="da-DK" dirty="0"/>
          </a:p>
        </p:txBody>
      </p:sp>
      <p:sp>
        <p:nvSpPr>
          <p:cNvPr id="9" name="Afrundet rektangel 8"/>
          <p:cNvSpPr/>
          <p:nvPr/>
        </p:nvSpPr>
        <p:spPr>
          <a:xfrm>
            <a:off x="1619672" y="2420888"/>
            <a:ext cx="1404156" cy="936104"/>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da-DK" sz="1200" dirty="0"/>
              <a:t>1 mandsjoller:</a:t>
            </a:r>
          </a:p>
          <a:p>
            <a:pPr algn="ctr"/>
            <a:r>
              <a:rPr lang="da-DK" sz="1200" dirty="0"/>
              <a:t>Finn</a:t>
            </a:r>
          </a:p>
          <a:p>
            <a:pPr algn="ctr"/>
            <a:r>
              <a:rPr lang="da-DK" sz="1200" dirty="0"/>
              <a:t>OK</a:t>
            </a:r>
          </a:p>
          <a:p>
            <a:pPr algn="ctr"/>
            <a:r>
              <a:rPr lang="da-DK" sz="1200" dirty="0" err="1"/>
              <a:t>Contender</a:t>
            </a:r>
            <a:endParaRPr lang="da-DK" sz="1200" dirty="0"/>
          </a:p>
          <a:p>
            <a:pPr algn="ctr"/>
            <a:r>
              <a:rPr lang="da-DK" sz="1200" dirty="0"/>
              <a:t>Laser</a:t>
            </a:r>
          </a:p>
        </p:txBody>
      </p:sp>
      <p:sp>
        <p:nvSpPr>
          <p:cNvPr id="10" name="Afrundet rektangel 9"/>
          <p:cNvSpPr/>
          <p:nvPr/>
        </p:nvSpPr>
        <p:spPr>
          <a:xfrm>
            <a:off x="3203848" y="2420888"/>
            <a:ext cx="1224136" cy="936104"/>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da-DK" sz="1200" dirty="0"/>
              <a:t>2 mandsjoller:</a:t>
            </a:r>
          </a:p>
          <a:p>
            <a:pPr algn="ctr"/>
            <a:r>
              <a:rPr lang="da-DK" sz="1200" dirty="0" err="1"/>
              <a:t>Wayfarer</a:t>
            </a:r>
            <a:endParaRPr lang="da-DK" sz="1200" dirty="0"/>
          </a:p>
          <a:p>
            <a:pPr algn="ctr"/>
            <a:r>
              <a:rPr lang="da-DK" sz="1200" dirty="0"/>
              <a:t>49er</a:t>
            </a:r>
          </a:p>
          <a:p>
            <a:pPr algn="ctr"/>
            <a:r>
              <a:rPr lang="da-DK" sz="1200" dirty="0"/>
              <a:t>505</a:t>
            </a:r>
          </a:p>
          <a:p>
            <a:pPr algn="ctr"/>
            <a:r>
              <a:rPr lang="da-DK" sz="1200" dirty="0"/>
              <a:t>…</a:t>
            </a:r>
          </a:p>
        </p:txBody>
      </p:sp>
      <p:sp>
        <p:nvSpPr>
          <p:cNvPr id="11" name="Afrundet rektangel 10"/>
          <p:cNvSpPr/>
          <p:nvPr/>
        </p:nvSpPr>
        <p:spPr>
          <a:xfrm>
            <a:off x="1475656" y="3933056"/>
            <a:ext cx="1152128" cy="108012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da-DK" sz="1600" dirty="0"/>
              <a:t>Ungdoms-</a:t>
            </a:r>
          </a:p>
          <a:p>
            <a:pPr algn="ctr"/>
            <a:r>
              <a:rPr lang="da-DK" sz="1600" dirty="0"/>
              <a:t>joller</a:t>
            </a:r>
          </a:p>
        </p:txBody>
      </p:sp>
      <p:sp>
        <p:nvSpPr>
          <p:cNvPr id="12" name="Afrundet rektangel 11"/>
          <p:cNvSpPr/>
          <p:nvPr/>
        </p:nvSpPr>
        <p:spPr>
          <a:xfrm>
            <a:off x="3419872" y="3933056"/>
            <a:ext cx="1152128" cy="792088"/>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da-DK" sz="1600" dirty="0"/>
              <a:t>Windsurf</a:t>
            </a:r>
          </a:p>
        </p:txBody>
      </p:sp>
      <p:sp>
        <p:nvSpPr>
          <p:cNvPr id="13" name="Afrundet rektangel 12"/>
          <p:cNvSpPr/>
          <p:nvPr/>
        </p:nvSpPr>
        <p:spPr>
          <a:xfrm>
            <a:off x="3419872" y="4869160"/>
            <a:ext cx="1152128" cy="792088"/>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da-DK" sz="1600" dirty="0" err="1"/>
              <a:t>Kitesurf</a:t>
            </a:r>
            <a:endParaRPr lang="da-DK" sz="1600" dirty="0"/>
          </a:p>
        </p:txBody>
      </p:sp>
      <p:sp>
        <p:nvSpPr>
          <p:cNvPr id="14" name="Afrundet rektangel 13"/>
          <p:cNvSpPr/>
          <p:nvPr/>
        </p:nvSpPr>
        <p:spPr>
          <a:xfrm>
            <a:off x="5292080" y="1988840"/>
            <a:ext cx="2592288" cy="3672408"/>
          </a:xfrm>
          <a:prstGeom prst="roundRect">
            <a:avLst/>
          </a:prstGeom>
          <a:solidFill>
            <a:srgbClr val="FC2D04"/>
          </a:solidFill>
          <a:ln>
            <a:solidFill>
              <a:srgbClr val="80008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r>
              <a:rPr lang="da-DK" dirty="0"/>
              <a:t>Kølbåde</a:t>
            </a:r>
          </a:p>
          <a:p>
            <a:endParaRPr lang="da-DK" dirty="0"/>
          </a:p>
          <a:p>
            <a:endParaRPr lang="da-DK" dirty="0"/>
          </a:p>
          <a:p>
            <a:endParaRPr lang="da-DK" dirty="0"/>
          </a:p>
          <a:p>
            <a:endParaRPr lang="da-DK" dirty="0"/>
          </a:p>
          <a:p>
            <a:endParaRPr lang="da-DK" dirty="0"/>
          </a:p>
          <a:p>
            <a:endParaRPr lang="da-DK" dirty="0"/>
          </a:p>
          <a:p>
            <a:endParaRPr lang="da-DK" dirty="0"/>
          </a:p>
          <a:p>
            <a:endParaRPr lang="da-DK" dirty="0"/>
          </a:p>
          <a:p>
            <a:endParaRPr lang="da-DK" dirty="0"/>
          </a:p>
          <a:p>
            <a:endParaRPr lang="da-DK" dirty="0"/>
          </a:p>
          <a:p>
            <a:endParaRPr lang="da-DK" dirty="0"/>
          </a:p>
          <a:p>
            <a:endParaRPr lang="da-DK" dirty="0"/>
          </a:p>
        </p:txBody>
      </p:sp>
      <p:sp>
        <p:nvSpPr>
          <p:cNvPr id="15" name="Afrundet rektangel 14"/>
          <p:cNvSpPr/>
          <p:nvPr/>
        </p:nvSpPr>
        <p:spPr>
          <a:xfrm>
            <a:off x="5508104" y="2420888"/>
            <a:ext cx="2160240" cy="720080"/>
          </a:xfrm>
          <a:prstGeom prst="roundRect">
            <a:avLst/>
          </a:prstGeom>
          <a:solidFill>
            <a:srgbClr val="23BF2A"/>
          </a:solidFill>
          <a:ln>
            <a:solidFill>
              <a:srgbClr val="0050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1400" dirty="0"/>
              <a:t>Klassebåde:</a:t>
            </a:r>
          </a:p>
          <a:p>
            <a:r>
              <a:rPr lang="da-DK" sz="1400" dirty="0"/>
              <a:t>H-Båd, Drage, Knarr, NF, IF, BB10M, Ylva, Express, ..</a:t>
            </a:r>
          </a:p>
        </p:txBody>
      </p:sp>
      <p:sp>
        <p:nvSpPr>
          <p:cNvPr id="16" name="Afrundet rektangel 15"/>
          <p:cNvSpPr/>
          <p:nvPr/>
        </p:nvSpPr>
        <p:spPr>
          <a:xfrm>
            <a:off x="5508104" y="4293096"/>
            <a:ext cx="2160240" cy="972108"/>
          </a:xfrm>
          <a:prstGeom prst="roundRect">
            <a:avLst/>
          </a:prstGeom>
          <a:solidFill>
            <a:srgbClr val="23BF2A"/>
          </a:solidFill>
          <a:ln>
            <a:solidFill>
              <a:srgbClr val="0050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1400" dirty="0"/>
              <a:t>Diverse andre både:</a:t>
            </a:r>
          </a:p>
          <a:p>
            <a:r>
              <a:rPr lang="da-DK" sz="1400" dirty="0"/>
              <a:t>Kapsejlere</a:t>
            </a:r>
          </a:p>
          <a:p>
            <a:r>
              <a:rPr lang="da-DK" sz="1400" dirty="0"/>
              <a:t>Tursejlere (</a:t>
            </a:r>
            <a:r>
              <a:rPr lang="da-DK" sz="1400" dirty="0" err="1"/>
              <a:t>incl</a:t>
            </a:r>
            <a:r>
              <a:rPr lang="da-DK" sz="1400" dirty="0"/>
              <a:t> ex kapsejlere)</a:t>
            </a:r>
          </a:p>
        </p:txBody>
      </p:sp>
      <p:sp>
        <p:nvSpPr>
          <p:cNvPr id="17" name="Afrundet rektangel 16"/>
          <p:cNvSpPr/>
          <p:nvPr/>
        </p:nvSpPr>
        <p:spPr>
          <a:xfrm>
            <a:off x="5508104" y="3356992"/>
            <a:ext cx="2160240" cy="720080"/>
          </a:xfrm>
          <a:prstGeom prst="roundRect">
            <a:avLst/>
          </a:prstGeom>
          <a:solidFill>
            <a:srgbClr val="23BF2A"/>
          </a:solidFill>
          <a:ln>
            <a:solidFill>
              <a:srgbClr val="00502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a-DK" sz="1400" dirty="0"/>
              <a:t>Sportsbåde:</a:t>
            </a:r>
          </a:p>
          <a:p>
            <a:r>
              <a:rPr lang="da-DK" sz="1400" dirty="0" err="1"/>
              <a:t>Melges</a:t>
            </a:r>
            <a:r>
              <a:rPr lang="da-DK" sz="1400" dirty="0"/>
              <a:t>, CB66, J80, J70, ..</a:t>
            </a:r>
          </a:p>
        </p:txBody>
      </p:sp>
    </p:spTree>
    <p:extLst>
      <p:ext uri="{BB962C8B-B14F-4D97-AF65-F5344CB8AC3E}">
        <p14:creationId xmlns:p14="http://schemas.microsoft.com/office/powerpoint/2010/main" val="1676531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pPr algn="l"/>
            <a:r>
              <a:rPr lang="da-DK" sz="2800" dirty="0"/>
              <a:t>Hvem ønsker vi at rekruttere i fremtiden?</a:t>
            </a:r>
          </a:p>
        </p:txBody>
      </p:sp>
      <p:sp>
        <p:nvSpPr>
          <p:cNvPr id="6" name="Pladsholder til indhold 5"/>
          <p:cNvSpPr>
            <a:spLocks noGrp="1"/>
          </p:cNvSpPr>
          <p:nvPr>
            <p:ph idx="1"/>
          </p:nvPr>
        </p:nvSpPr>
        <p:spPr/>
        <p:txBody>
          <a:bodyPr>
            <a:normAutofit fontScale="47500" lnSpcReduction="20000"/>
          </a:bodyPr>
          <a:lstStyle/>
          <a:p>
            <a:pPr marL="57150" indent="0">
              <a:buNone/>
            </a:pPr>
            <a:r>
              <a:rPr lang="da-DK" dirty="0"/>
              <a:t>Ordentlige mennesker …</a:t>
            </a:r>
            <a:br>
              <a:rPr lang="da-DK" dirty="0"/>
            </a:br>
            <a:endParaRPr lang="da-DK" dirty="0"/>
          </a:p>
          <a:p>
            <a:pPr marL="514350" indent="-457200"/>
            <a:r>
              <a:rPr lang="da-DK" dirty="0"/>
              <a:t>Der ikke er bange for at få tæv på kapsejladsbanen! Det tager nogle år at lære sig disciplinen (man kan ikke forvente, at man er god i Finnjolle bare fordi man er god i en anden klasse).</a:t>
            </a:r>
            <a:br>
              <a:rPr lang="da-DK" dirty="0"/>
            </a:br>
            <a:endParaRPr lang="da-DK" dirty="0"/>
          </a:p>
          <a:p>
            <a:pPr marL="514350" indent="-457200"/>
            <a:r>
              <a:rPr lang="da-DK" dirty="0"/>
              <a:t>Der ikke bare kommer for at ‘vinde’, men de må meget gerne have ambitionen.</a:t>
            </a:r>
            <a:br>
              <a:rPr lang="da-DK" dirty="0"/>
            </a:br>
            <a:endParaRPr lang="da-DK" dirty="0"/>
          </a:p>
          <a:p>
            <a:pPr marL="514350" indent="-457200"/>
            <a:r>
              <a:rPr lang="da-DK" dirty="0"/>
              <a:t>Der sætter pris på en god sejloplevelse, godt kammeratligt samvær med andre sejlere og er interesserede i at lære hver gang de er </a:t>
            </a:r>
            <a:r>
              <a:rPr lang="da-DK"/>
              <a:t>på vandet og havnen.</a:t>
            </a:r>
            <a:br>
              <a:rPr lang="da-DK" dirty="0"/>
            </a:br>
            <a:endParaRPr lang="da-DK" dirty="0"/>
          </a:p>
          <a:p>
            <a:pPr marL="514350" indent="-457200"/>
            <a:r>
              <a:rPr lang="da-DK" dirty="0"/>
              <a:t>Der er over 40 år, men vi tager også meget gerne imod yngre.</a:t>
            </a:r>
            <a:br>
              <a:rPr lang="da-DK" dirty="0"/>
            </a:br>
            <a:endParaRPr lang="da-DK" dirty="0"/>
          </a:p>
          <a:p>
            <a:pPr marL="514350" indent="-457200"/>
            <a:r>
              <a:rPr lang="da-DK" dirty="0"/>
              <a:t>På tværs af alle kategorier af sejlbådstyper og klasser.. </a:t>
            </a:r>
            <a:br>
              <a:rPr lang="da-DK" dirty="0"/>
            </a:br>
            <a:r>
              <a:rPr lang="da-DK" dirty="0"/>
              <a:t>.. som synes kapsejlads er sjov ..</a:t>
            </a:r>
            <a:br>
              <a:rPr lang="da-DK" dirty="0"/>
            </a:br>
            <a:r>
              <a:rPr lang="da-DK" dirty="0"/>
              <a:t>.. synes det at træne og dygtiggøre sig løbende er sjov ..</a:t>
            </a:r>
            <a:br>
              <a:rPr lang="da-DK" dirty="0"/>
            </a:br>
            <a:r>
              <a:rPr lang="da-DK" dirty="0"/>
              <a:t>.. og har glæde ved at dyrke sejlads som en sport med et betydende element af fysisk udfoldelse.</a:t>
            </a:r>
            <a:br>
              <a:rPr lang="da-DK" dirty="0"/>
            </a:br>
            <a:endParaRPr lang="da-DK" dirty="0"/>
          </a:p>
          <a:p>
            <a:pPr marL="514350" indent="-457200"/>
            <a:r>
              <a:rPr lang="da-DK" dirty="0"/>
              <a:t>Der bor i nærheden af hovedstadsområdet </a:t>
            </a:r>
            <a:r>
              <a:rPr lang="da-DK" dirty="0" err="1"/>
              <a:t>incl</a:t>
            </a:r>
            <a:r>
              <a:rPr lang="da-DK" dirty="0"/>
              <a:t> guld- og remouladekysten, Roskilde fjord, Trekantsområdet (Middelfart) og Århus området.</a:t>
            </a:r>
            <a:br>
              <a:rPr lang="da-DK" dirty="0"/>
            </a:br>
            <a:r>
              <a:rPr lang="da-DK" dirty="0"/>
              <a:t>Eller er interesseret i at starte en ny </a:t>
            </a:r>
            <a:r>
              <a:rPr lang="da-DK" dirty="0" err="1"/>
              <a:t>fleet</a:t>
            </a:r>
            <a:r>
              <a:rPr lang="da-DK" dirty="0"/>
              <a:t> op på et andet velegnet sted i Danmark.</a:t>
            </a:r>
            <a:br>
              <a:rPr lang="da-DK" dirty="0"/>
            </a:br>
            <a:endParaRPr lang="da-DK" dirty="0"/>
          </a:p>
          <a:p>
            <a:pPr marL="514350" indent="-457200"/>
            <a:endParaRPr lang="da-DK" dirty="0"/>
          </a:p>
        </p:txBody>
      </p:sp>
      <p:sp>
        <p:nvSpPr>
          <p:cNvPr id="3" name="Pladsholder til dato 2"/>
          <p:cNvSpPr>
            <a:spLocks noGrp="1"/>
          </p:cNvSpPr>
          <p:nvPr>
            <p:ph type="dt" sz="half" idx="10"/>
          </p:nvPr>
        </p:nvSpPr>
        <p:spPr/>
        <p:txBody>
          <a:bodyPr/>
          <a:lstStyle/>
          <a:p>
            <a:fld id="{E0421BB1-9C24-4E43-B952-DF8A08E4B703}" type="datetime1">
              <a:rPr lang="da-DK" smtClean="0"/>
              <a:t>23-02-2017</a:t>
            </a:fld>
            <a:endParaRPr lang="da-DK"/>
          </a:p>
        </p:txBody>
      </p:sp>
      <p:sp>
        <p:nvSpPr>
          <p:cNvPr id="4" name="Pladsholder til sidefod 3"/>
          <p:cNvSpPr>
            <a:spLocks noGrp="1"/>
          </p:cNvSpPr>
          <p:nvPr>
            <p:ph type="ftr" sz="quarter" idx="11"/>
          </p:nvPr>
        </p:nvSpPr>
        <p:spPr/>
        <p:txBody>
          <a:bodyPr/>
          <a:lstStyle/>
          <a:p>
            <a:r>
              <a:rPr lang="da-DK"/>
              <a:t>MS</a:t>
            </a:r>
          </a:p>
        </p:txBody>
      </p:sp>
      <p:sp>
        <p:nvSpPr>
          <p:cNvPr id="5" name="Pladsholder til diasnummer 4"/>
          <p:cNvSpPr>
            <a:spLocks noGrp="1"/>
          </p:cNvSpPr>
          <p:nvPr>
            <p:ph type="sldNum" sz="quarter" idx="12"/>
          </p:nvPr>
        </p:nvSpPr>
        <p:spPr/>
        <p:txBody>
          <a:bodyPr/>
          <a:lstStyle/>
          <a:p>
            <a:fld id="{2ED2E5B8-E753-4B6D-B6D0-60C9FEDF0909}" type="slidenum">
              <a:rPr lang="da-DK" smtClean="0"/>
              <a:t>6</a:t>
            </a:fld>
            <a:endParaRPr lang="da-DK"/>
          </a:p>
        </p:txBody>
      </p:sp>
    </p:spTree>
    <p:extLst>
      <p:ext uri="{BB962C8B-B14F-4D97-AF65-F5344CB8AC3E}">
        <p14:creationId xmlns:p14="http://schemas.microsoft.com/office/powerpoint/2010/main" val="2504022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title"/>
          </p:nvPr>
        </p:nvSpPr>
        <p:spPr/>
        <p:txBody>
          <a:bodyPr>
            <a:normAutofit/>
          </a:bodyPr>
          <a:lstStyle/>
          <a:p>
            <a:pPr algn="l"/>
            <a:r>
              <a:rPr lang="da-DK" sz="3600" dirty="0"/>
              <a:t>Skitse: kommunikationsplan</a:t>
            </a:r>
          </a:p>
        </p:txBody>
      </p:sp>
      <p:sp>
        <p:nvSpPr>
          <p:cNvPr id="10" name="Pladsholder til indhold 9"/>
          <p:cNvSpPr>
            <a:spLocks noGrp="1"/>
          </p:cNvSpPr>
          <p:nvPr>
            <p:ph idx="1"/>
          </p:nvPr>
        </p:nvSpPr>
        <p:spPr/>
        <p:txBody>
          <a:bodyPr>
            <a:normAutofit fontScale="47500" lnSpcReduction="20000"/>
          </a:bodyPr>
          <a:lstStyle/>
          <a:p>
            <a:pPr marL="0" indent="0">
              <a:buNone/>
            </a:pPr>
            <a:r>
              <a:rPr lang="da-DK" dirty="0"/>
              <a:t>Når vi er blevet enige om ‘hvem vi er’ og ‘hvem vi vil rekruttere’, så bliver der lavet en plan for den fremtidige kommunikation, hvem der gør hvad etc.</a:t>
            </a:r>
          </a:p>
          <a:p>
            <a:pPr marL="0" indent="0">
              <a:buNone/>
            </a:pPr>
            <a:endParaRPr lang="da-DK" dirty="0"/>
          </a:p>
          <a:p>
            <a:pPr marL="0" indent="0">
              <a:buNone/>
            </a:pPr>
            <a:r>
              <a:rPr lang="da-DK" dirty="0"/>
              <a:t>Derudover skal vi have organiseret den statiske information på hjemmesiden, så interesserede kan finde frem til den viden, de leder efter. Denne viden skal være struktureret i overensstemmelse med de budskaber vi sender om, ‘hvem vi er’.</a:t>
            </a:r>
          </a:p>
          <a:p>
            <a:pPr marL="0" indent="0">
              <a:buNone/>
            </a:pPr>
            <a:endParaRPr lang="da-DK" dirty="0"/>
          </a:p>
          <a:p>
            <a:pPr marL="0" indent="0">
              <a:buNone/>
            </a:pPr>
            <a:r>
              <a:rPr lang="da-DK" dirty="0"/>
              <a:t>Planen:</a:t>
            </a:r>
          </a:p>
          <a:p>
            <a:r>
              <a:rPr lang="da-DK" dirty="0"/>
              <a:t>Målgrupper (ny og eksisterende medlemmer, interessenter)</a:t>
            </a:r>
          </a:p>
          <a:p>
            <a:r>
              <a:rPr lang="da-DK" dirty="0"/>
              <a:t>Budskaber (per målgruppe)</a:t>
            </a:r>
          </a:p>
          <a:p>
            <a:r>
              <a:rPr lang="da-DK" dirty="0"/>
              <a:t>Kanaler (Sociale medier, website, sejlsportsmedier, lokalaviser, …)</a:t>
            </a:r>
          </a:p>
          <a:p>
            <a:r>
              <a:rPr lang="da-DK" dirty="0"/>
              <a:t>Mål (per budskab per målgruppe)</a:t>
            </a:r>
          </a:p>
          <a:p>
            <a:r>
              <a:rPr lang="da-DK" dirty="0"/>
              <a:t>Tid (.. Over tid … bygge en fortælling op … vedligeholde fortællingen …)</a:t>
            </a:r>
          </a:p>
          <a:p>
            <a:r>
              <a:rPr lang="da-DK" dirty="0"/>
              <a:t>Aktiviteter (der understøtter budskaber, hvor vi er, hvad vi gør, synergi mellem aktiviteter og kommunikation, …)</a:t>
            </a:r>
          </a:p>
          <a:p>
            <a:r>
              <a:rPr lang="da-DK" dirty="0"/>
              <a:t>‘Medarbejdere’, ressourcer og budget (tid, IT, foto/video, penge, ..)</a:t>
            </a:r>
          </a:p>
          <a:p>
            <a:r>
              <a:rPr lang="da-DK" dirty="0"/>
              <a:t>Måling af effekt (spredning, holdninger, rekrutteringer, ‘stemning’ ..)</a:t>
            </a:r>
          </a:p>
          <a:p>
            <a:r>
              <a:rPr lang="da-DK" dirty="0"/>
              <a:t>Evaluering, succeskriterier (</a:t>
            </a:r>
            <a:r>
              <a:rPr lang="da-DK" dirty="0" err="1"/>
              <a:t>tbd</a:t>
            </a:r>
            <a:r>
              <a:rPr lang="da-DK" dirty="0"/>
              <a:t>)</a:t>
            </a:r>
          </a:p>
          <a:p>
            <a:endParaRPr lang="da-DK" dirty="0"/>
          </a:p>
          <a:p>
            <a:endParaRPr lang="da-DK" dirty="0"/>
          </a:p>
        </p:txBody>
      </p:sp>
      <p:sp>
        <p:nvSpPr>
          <p:cNvPr id="7" name="Pladsholder til sidefod 6"/>
          <p:cNvSpPr>
            <a:spLocks noGrp="1"/>
          </p:cNvSpPr>
          <p:nvPr>
            <p:ph type="ftr" sz="quarter" idx="11"/>
          </p:nvPr>
        </p:nvSpPr>
        <p:spPr/>
        <p:txBody>
          <a:bodyPr/>
          <a:lstStyle/>
          <a:p>
            <a:r>
              <a:rPr lang="da-DK"/>
              <a:t>MS, november 2016, kommunikationsplan DFA</a:t>
            </a:r>
          </a:p>
        </p:txBody>
      </p:sp>
      <p:sp>
        <p:nvSpPr>
          <p:cNvPr id="8" name="Pladsholder til diasnummer 7"/>
          <p:cNvSpPr>
            <a:spLocks noGrp="1"/>
          </p:cNvSpPr>
          <p:nvPr>
            <p:ph type="sldNum" sz="quarter" idx="12"/>
          </p:nvPr>
        </p:nvSpPr>
        <p:spPr/>
        <p:txBody>
          <a:bodyPr/>
          <a:lstStyle/>
          <a:p>
            <a:fld id="{91BAEA1C-972C-4D75-B5D9-F823759414E9}" type="slidenum">
              <a:rPr lang="da-DK" smtClean="0"/>
              <a:t>7</a:t>
            </a:fld>
            <a:endParaRPr lang="da-DK"/>
          </a:p>
        </p:txBody>
      </p:sp>
    </p:spTree>
    <p:extLst>
      <p:ext uri="{BB962C8B-B14F-4D97-AF65-F5344CB8AC3E}">
        <p14:creationId xmlns:p14="http://schemas.microsoft.com/office/powerpoint/2010/main" val="30322690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title"/>
          </p:nvPr>
        </p:nvSpPr>
        <p:spPr/>
        <p:txBody>
          <a:bodyPr>
            <a:normAutofit/>
          </a:bodyPr>
          <a:lstStyle/>
          <a:p>
            <a:pPr algn="l"/>
            <a:r>
              <a:rPr lang="da-DK" sz="3600" dirty="0"/>
              <a:t>Skitse: gruppearbejde</a:t>
            </a:r>
          </a:p>
        </p:txBody>
      </p:sp>
      <p:sp>
        <p:nvSpPr>
          <p:cNvPr id="10" name="Pladsholder til indhold 9"/>
          <p:cNvSpPr>
            <a:spLocks noGrp="1"/>
          </p:cNvSpPr>
          <p:nvPr>
            <p:ph idx="1"/>
          </p:nvPr>
        </p:nvSpPr>
        <p:spPr/>
        <p:txBody>
          <a:bodyPr>
            <a:normAutofit fontScale="70000" lnSpcReduction="20000"/>
          </a:bodyPr>
          <a:lstStyle/>
          <a:p>
            <a:pPr marL="514350" indent="-514350">
              <a:buFont typeface="+mj-lt"/>
              <a:buAutoNum type="arabicPeriod"/>
            </a:pPr>
            <a:r>
              <a:rPr lang="da-DK" dirty="0"/>
              <a:t>Inddel udsagnene fra hvert af de 3 områder i undergrupperinger ..</a:t>
            </a:r>
            <a:br>
              <a:rPr lang="da-DK" dirty="0"/>
            </a:br>
            <a:r>
              <a:rPr lang="da-DK" dirty="0"/>
              <a:t>.. og give dem en meningsfuld overskrift.</a:t>
            </a:r>
            <a:br>
              <a:rPr lang="da-DK" dirty="0"/>
            </a:br>
            <a:br>
              <a:rPr lang="da-DK" dirty="0"/>
            </a:br>
            <a:r>
              <a:rPr lang="da-DK" dirty="0"/>
              <a:t>Tilføj gerne flere udsagn. </a:t>
            </a:r>
            <a:br>
              <a:rPr lang="da-DK" dirty="0"/>
            </a:br>
            <a:r>
              <a:rPr lang="da-DK" dirty="0"/>
              <a:t>Sorter udsagn fra I ikke er enige i.</a:t>
            </a:r>
            <a:br>
              <a:rPr lang="da-DK" dirty="0"/>
            </a:br>
            <a:endParaRPr lang="da-DK" dirty="0"/>
          </a:p>
          <a:p>
            <a:pPr marL="514350" indent="-514350">
              <a:buFont typeface="+mj-lt"/>
              <a:buAutoNum type="arabicPeriod"/>
            </a:pPr>
            <a:r>
              <a:rPr lang="da-DK" dirty="0"/>
              <a:t>Noter betydning for at hverve </a:t>
            </a:r>
            <a:r>
              <a:rPr lang="da-DK"/>
              <a:t>nye medlemmer: </a:t>
            </a:r>
            <a:r>
              <a:rPr lang="da-DK">
                <a:solidFill>
                  <a:srgbClr val="FF0000"/>
                </a:solidFill>
              </a:rPr>
              <a:t>++ / + / 0 / - / --</a:t>
            </a:r>
            <a:br>
              <a:rPr lang="da-DK" dirty="0"/>
            </a:br>
            <a:endParaRPr lang="da-DK" dirty="0"/>
          </a:p>
          <a:p>
            <a:pPr marL="514350" indent="-514350">
              <a:buFont typeface="+mj-lt"/>
              <a:buAutoNum type="arabicPeriod"/>
            </a:pPr>
            <a:r>
              <a:rPr lang="da-DK" dirty="0"/>
              <a:t>Markér med </a:t>
            </a:r>
            <a:r>
              <a:rPr lang="da-DK" dirty="0">
                <a:solidFill>
                  <a:srgbClr val="FF0000"/>
                </a:solidFill>
              </a:rPr>
              <a:t>!</a:t>
            </a:r>
            <a:r>
              <a:rPr lang="da-DK" dirty="0"/>
              <a:t> hvad der er vigtigst for eksisterende medlemmer.</a:t>
            </a:r>
            <a:br>
              <a:rPr lang="da-DK" dirty="0"/>
            </a:br>
            <a:endParaRPr lang="da-DK" dirty="0"/>
          </a:p>
          <a:p>
            <a:pPr marL="514350" indent="-514350">
              <a:buFont typeface="+mj-lt"/>
              <a:buAutoNum type="arabicPeriod"/>
            </a:pPr>
            <a:r>
              <a:rPr lang="da-DK" dirty="0"/>
              <a:t>Diskutér hvor vi skal rekruttere fra.</a:t>
            </a:r>
            <a:br>
              <a:rPr lang="da-DK" dirty="0"/>
            </a:br>
            <a:endParaRPr lang="da-DK" dirty="0"/>
          </a:p>
          <a:p>
            <a:pPr marL="514350" indent="-514350">
              <a:buFont typeface="+mj-lt"/>
              <a:buAutoNum type="arabicPeriod"/>
            </a:pPr>
            <a:r>
              <a:rPr lang="da-DK" dirty="0"/>
              <a:t>Vælg en person der fremlægger gruppens resultater.</a:t>
            </a:r>
          </a:p>
          <a:p>
            <a:endParaRPr lang="da-DK" dirty="0"/>
          </a:p>
        </p:txBody>
      </p:sp>
      <p:sp>
        <p:nvSpPr>
          <p:cNvPr id="7" name="Pladsholder til sidefod 6"/>
          <p:cNvSpPr>
            <a:spLocks noGrp="1"/>
          </p:cNvSpPr>
          <p:nvPr>
            <p:ph type="ftr" sz="quarter" idx="11"/>
          </p:nvPr>
        </p:nvSpPr>
        <p:spPr/>
        <p:txBody>
          <a:bodyPr/>
          <a:lstStyle/>
          <a:p>
            <a:r>
              <a:rPr lang="da-DK"/>
              <a:t>MS, november 2016, kommunikationsplan DFA</a:t>
            </a:r>
          </a:p>
        </p:txBody>
      </p:sp>
      <p:sp>
        <p:nvSpPr>
          <p:cNvPr id="8" name="Pladsholder til diasnummer 7"/>
          <p:cNvSpPr>
            <a:spLocks noGrp="1"/>
          </p:cNvSpPr>
          <p:nvPr>
            <p:ph type="sldNum" sz="quarter" idx="12"/>
          </p:nvPr>
        </p:nvSpPr>
        <p:spPr/>
        <p:txBody>
          <a:bodyPr/>
          <a:lstStyle/>
          <a:p>
            <a:fld id="{91BAEA1C-972C-4D75-B5D9-F823759414E9}" type="slidenum">
              <a:rPr lang="da-DK" smtClean="0"/>
              <a:t>8</a:t>
            </a:fld>
            <a:endParaRPr lang="da-DK"/>
          </a:p>
        </p:txBody>
      </p:sp>
    </p:spTree>
    <p:extLst>
      <p:ext uri="{BB962C8B-B14F-4D97-AF65-F5344CB8AC3E}">
        <p14:creationId xmlns:p14="http://schemas.microsoft.com/office/powerpoint/2010/main" val="1577806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el 8"/>
          <p:cNvSpPr>
            <a:spLocks noGrp="1"/>
          </p:cNvSpPr>
          <p:nvPr>
            <p:ph type="title"/>
          </p:nvPr>
        </p:nvSpPr>
        <p:spPr/>
        <p:txBody>
          <a:bodyPr>
            <a:normAutofit fontScale="90000"/>
          </a:bodyPr>
          <a:lstStyle/>
          <a:p>
            <a:pPr algn="l"/>
            <a:r>
              <a:rPr lang="da-DK" sz="3600" dirty="0"/>
              <a:t>De 6 områder bestyrelsen har udarbejdet </a:t>
            </a:r>
            <a:br>
              <a:rPr lang="da-DK" sz="3600" dirty="0"/>
            </a:br>
            <a:r>
              <a:rPr lang="da-DK" sz="3600" dirty="0"/>
              <a:t>forslag til …</a:t>
            </a:r>
          </a:p>
        </p:txBody>
      </p:sp>
      <p:sp>
        <p:nvSpPr>
          <p:cNvPr id="10" name="Pladsholder til indhold 9"/>
          <p:cNvSpPr>
            <a:spLocks noGrp="1"/>
          </p:cNvSpPr>
          <p:nvPr>
            <p:ph idx="1"/>
          </p:nvPr>
        </p:nvSpPr>
        <p:spPr/>
        <p:txBody>
          <a:bodyPr>
            <a:normAutofit/>
          </a:bodyPr>
          <a:lstStyle/>
          <a:p>
            <a:pPr marL="514350" indent="-514350">
              <a:buFont typeface="+mj-lt"/>
              <a:buAutoNum type="arabicPeriod"/>
            </a:pPr>
            <a:r>
              <a:rPr lang="da-DK" sz="2400" dirty="0"/>
              <a:t>Hvad er det, der konkret karakteriserer de nuværende danske Finnjolle sejlere?</a:t>
            </a:r>
          </a:p>
          <a:p>
            <a:pPr marL="914400" lvl="1"/>
            <a:r>
              <a:rPr lang="da-DK" sz="2000" dirty="0"/>
              <a:t>Beskriv den danske Finnjolle sejler</a:t>
            </a:r>
          </a:p>
          <a:p>
            <a:pPr marL="514350" indent="-514350">
              <a:buFont typeface="+mj-lt"/>
              <a:buAutoNum type="arabicPeriod"/>
            </a:pPr>
            <a:r>
              <a:rPr lang="da-DK" sz="2400" dirty="0"/>
              <a:t>Hvad er kendetegnende for en Finnjolle?</a:t>
            </a:r>
          </a:p>
          <a:p>
            <a:pPr marL="514350" indent="-514350">
              <a:buFont typeface="+mj-lt"/>
              <a:buAutoNum type="arabicPeriod"/>
            </a:pPr>
            <a:r>
              <a:rPr lang="da-DK" sz="2400" dirty="0"/>
              <a:t>Hvad anerkendes Finnjolleklassen for i Danmark i dag?</a:t>
            </a:r>
          </a:p>
          <a:p>
            <a:pPr marL="914400" lvl="1"/>
            <a:r>
              <a:rPr lang="da-DK" sz="2000" dirty="0"/>
              <a:t>Hvordan ser andre sejlere i Danmark på os i dag?</a:t>
            </a:r>
          </a:p>
          <a:p>
            <a:pPr marL="514350" indent="-514350">
              <a:buFont typeface="+mj-lt"/>
              <a:buAutoNum type="arabicPeriod"/>
            </a:pPr>
            <a:r>
              <a:rPr lang="da-DK" sz="2400" dirty="0"/>
              <a:t>Hvad misunder andre den danske Finnjolleklasse for?</a:t>
            </a:r>
          </a:p>
          <a:p>
            <a:pPr marL="914400" lvl="1"/>
            <a:r>
              <a:rPr lang="da-DK" sz="2000" dirty="0"/>
              <a:t>Hvad er det vi har, som andre sejlere ikke lige kan få?</a:t>
            </a:r>
          </a:p>
          <a:p>
            <a:pPr marL="514350" indent="-514350">
              <a:buFont typeface="+mj-lt"/>
              <a:buAutoNum type="arabicPeriod"/>
            </a:pPr>
            <a:r>
              <a:rPr lang="da-DK" sz="2400" dirty="0"/>
              <a:t>Hvem ønsker vi at rekruttere til Finnjolleklassen?</a:t>
            </a:r>
          </a:p>
          <a:p>
            <a:pPr marL="514350" indent="-514350">
              <a:buFont typeface="+mj-lt"/>
              <a:buAutoNum type="arabicPeriod"/>
            </a:pPr>
            <a:r>
              <a:rPr lang="da-DK" sz="2400" dirty="0"/>
              <a:t>Hvad skal vi derudover blive bedre til i Finnjolleklassen?</a:t>
            </a:r>
          </a:p>
          <a:p>
            <a:endParaRPr lang="da-DK" sz="2400" dirty="0"/>
          </a:p>
        </p:txBody>
      </p:sp>
      <p:sp>
        <p:nvSpPr>
          <p:cNvPr id="7" name="Pladsholder til sidefod 6"/>
          <p:cNvSpPr>
            <a:spLocks noGrp="1"/>
          </p:cNvSpPr>
          <p:nvPr>
            <p:ph type="ftr" sz="quarter" idx="11"/>
          </p:nvPr>
        </p:nvSpPr>
        <p:spPr/>
        <p:txBody>
          <a:bodyPr/>
          <a:lstStyle/>
          <a:p>
            <a:r>
              <a:rPr lang="da-DK"/>
              <a:t>MS, november 2016, kommunikationsplan DFA</a:t>
            </a:r>
          </a:p>
        </p:txBody>
      </p:sp>
      <p:sp>
        <p:nvSpPr>
          <p:cNvPr id="8" name="Pladsholder til diasnummer 7"/>
          <p:cNvSpPr>
            <a:spLocks noGrp="1"/>
          </p:cNvSpPr>
          <p:nvPr>
            <p:ph type="sldNum" sz="quarter" idx="12"/>
          </p:nvPr>
        </p:nvSpPr>
        <p:spPr/>
        <p:txBody>
          <a:bodyPr/>
          <a:lstStyle/>
          <a:p>
            <a:fld id="{91BAEA1C-972C-4D75-B5D9-F823759414E9}" type="slidenum">
              <a:rPr lang="da-DK" smtClean="0"/>
              <a:t>9</a:t>
            </a:fld>
            <a:endParaRPr lang="da-DK"/>
          </a:p>
        </p:txBody>
      </p:sp>
    </p:spTree>
    <p:extLst>
      <p:ext uri="{BB962C8B-B14F-4D97-AF65-F5344CB8AC3E}">
        <p14:creationId xmlns:p14="http://schemas.microsoft.com/office/powerpoint/2010/main" val="3683582557"/>
      </p:ext>
    </p:extLst>
  </p:cSld>
  <p:clrMapOvr>
    <a:masterClrMapping/>
  </p:clrMapOvr>
</p:sld>
</file>

<file path=ppt/theme/theme1.xml><?xml version="1.0" encoding="utf-8"?>
<a:theme xmlns:a="http://schemas.openxmlformats.org/drawingml/2006/main" name="DF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DFA</Template>
  <TotalTime>3667</TotalTime>
  <Words>1010</Words>
  <Application>Microsoft Office PowerPoint</Application>
  <PresentationFormat>Skærmshow (4:3)</PresentationFormat>
  <Paragraphs>183</Paragraphs>
  <Slides>9</Slides>
  <Notes>0</Notes>
  <HiddenSlides>0</HiddenSlides>
  <MMClips>0</MMClips>
  <ScaleCrop>false</ScaleCrop>
  <HeadingPairs>
    <vt:vector size="6" baseType="variant">
      <vt:variant>
        <vt:lpstr>Benyttede skrifttyper</vt:lpstr>
      </vt:variant>
      <vt:variant>
        <vt:i4>2</vt:i4>
      </vt:variant>
      <vt:variant>
        <vt:lpstr>Tema</vt:lpstr>
      </vt:variant>
      <vt:variant>
        <vt:i4>1</vt:i4>
      </vt:variant>
      <vt:variant>
        <vt:lpstr>Slidetitler</vt:lpstr>
      </vt:variant>
      <vt:variant>
        <vt:i4>9</vt:i4>
      </vt:variant>
    </vt:vector>
  </HeadingPairs>
  <TitlesOfParts>
    <vt:vector size="12" baseType="lpstr">
      <vt:lpstr>Arial</vt:lpstr>
      <vt:lpstr>Calibri</vt:lpstr>
      <vt:lpstr>DFA</vt:lpstr>
      <vt:lpstr>Kommunikationsplan for  Den venlige Finnjolle</vt:lpstr>
      <vt:lpstr>Proces</vt:lpstr>
      <vt:lpstr>Hvem er vi?</vt:lpstr>
      <vt:lpstr>Hvem er vi?</vt:lpstr>
      <vt:lpstr>Placering i sejlsportsmarkedet: Vi har potentiale til at rekruttere fra alle segmenter!</vt:lpstr>
      <vt:lpstr>Hvem ønsker vi at rekruttere i fremtiden?</vt:lpstr>
      <vt:lpstr>Skitse: kommunikationsplan</vt:lpstr>
      <vt:lpstr>Skitse: gruppearbejde</vt:lpstr>
      <vt:lpstr>De 6 områder bestyrelsen har udarbejdet  forslag til …</vt:lpstr>
    </vt:vector>
  </TitlesOfParts>
  <Company>Brunata 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Kommunikationsplan Dansk Finnjolle Klub</dc:title>
  <dc:creator>brun_std</dc:creator>
  <cp:lastModifiedBy>Michael Staal</cp:lastModifiedBy>
  <cp:revision>66</cp:revision>
  <dcterms:created xsi:type="dcterms:W3CDTF">2017-01-13T08:57:25Z</dcterms:created>
  <dcterms:modified xsi:type="dcterms:W3CDTF">2017-02-23T16:31:21Z</dcterms:modified>
</cp:coreProperties>
</file>