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257" r:id="rId6"/>
    <p:sldId id="274" r:id="rId7"/>
    <p:sldId id="259" r:id="rId8"/>
    <p:sldId id="276" r:id="rId9"/>
    <p:sldId id="277" r:id="rId10"/>
    <p:sldId id="261" r:id="rId11"/>
    <p:sldId id="263" r:id="rId12"/>
    <p:sldId id="303" r:id="rId13"/>
    <p:sldId id="304" r:id="rId14"/>
    <p:sldId id="275" r:id="rId15"/>
    <p:sldId id="281" r:id="rId16"/>
    <p:sldId id="283" r:id="rId17"/>
    <p:sldId id="285" r:id="rId18"/>
    <p:sldId id="287" r:id="rId19"/>
    <p:sldId id="297" r:id="rId20"/>
    <p:sldId id="300" r:id="rId21"/>
    <p:sldId id="288" r:id="rId22"/>
    <p:sldId id="294" r:id="rId23"/>
    <p:sldId id="295" r:id="rId24"/>
    <p:sldId id="296" r:id="rId25"/>
    <p:sldId id="289" r:id="rId26"/>
    <p:sldId id="298" r:id="rId27"/>
    <p:sldId id="290" r:id="rId28"/>
    <p:sldId id="301" r:id="rId29"/>
    <p:sldId id="302" r:id="rId30"/>
    <p:sldId id="291" r:id="rId31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88AF05-A1CA-052B-5C8D-10F0575DF642}" name="Michael Trinskjær" initials="MT" userId="S::mit@danmission.dk::84502c37-abba-43ac-af35-3d2ca2e6a4c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8E14"/>
    <a:srgbClr val="337700"/>
    <a:srgbClr val="FFCC66"/>
    <a:srgbClr val="00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1768" autoAdjust="0"/>
  </p:normalViewPr>
  <p:slideViewPr>
    <p:cSldViewPr snapToGrid="0">
      <p:cViewPr varScale="1">
        <p:scale>
          <a:sx n="61" d="100"/>
          <a:sy n="61" d="100"/>
        </p:scale>
        <p:origin x="8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Trinskjær" userId="84502c37-abba-43ac-af35-3d2ca2e6a4c1" providerId="ADAL" clId="{F8A6BFCD-4C59-42AB-90D9-4907F997F396}"/>
    <pc:docChg chg="delSld">
      <pc:chgData name="Michael Trinskjær" userId="84502c37-abba-43ac-af35-3d2ca2e6a4c1" providerId="ADAL" clId="{F8A6BFCD-4C59-42AB-90D9-4907F997F396}" dt="2021-12-22T22:25:56.746" v="2" actId="47"/>
      <pc:docMkLst>
        <pc:docMk/>
      </pc:docMkLst>
      <pc:sldChg chg="del">
        <pc:chgData name="Michael Trinskjær" userId="84502c37-abba-43ac-af35-3d2ca2e6a4c1" providerId="ADAL" clId="{F8A6BFCD-4C59-42AB-90D9-4907F997F396}" dt="2021-12-22T22:25:44.793" v="0" actId="47"/>
        <pc:sldMkLst>
          <pc:docMk/>
          <pc:sldMk cId="3716542886" sldId="272"/>
        </pc:sldMkLst>
      </pc:sldChg>
      <pc:sldChg chg="del">
        <pc:chgData name="Michael Trinskjær" userId="84502c37-abba-43ac-af35-3d2ca2e6a4c1" providerId="ADAL" clId="{F8A6BFCD-4C59-42AB-90D9-4907F997F396}" dt="2021-12-22T22:25:56.746" v="2" actId="47"/>
        <pc:sldMkLst>
          <pc:docMk/>
          <pc:sldMk cId="2491784454" sldId="273"/>
        </pc:sldMkLst>
      </pc:sldChg>
      <pc:sldChg chg="del">
        <pc:chgData name="Michael Trinskjær" userId="84502c37-abba-43ac-af35-3d2ca2e6a4c1" providerId="ADAL" clId="{F8A6BFCD-4C59-42AB-90D9-4907F997F396}" dt="2021-12-22T22:25:56.746" v="2" actId="47"/>
        <pc:sldMkLst>
          <pc:docMk/>
          <pc:sldMk cId="777041643" sldId="286"/>
        </pc:sldMkLst>
      </pc:sldChg>
      <pc:sldChg chg="del">
        <pc:chgData name="Michael Trinskjær" userId="84502c37-abba-43ac-af35-3d2ca2e6a4c1" providerId="ADAL" clId="{F8A6BFCD-4C59-42AB-90D9-4907F997F396}" dt="2021-12-22T22:25:56.746" v="2" actId="47"/>
        <pc:sldMkLst>
          <pc:docMk/>
          <pc:sldMk cId="2125079479" sldId="292"/>
        </pc:sldMkLst>
      </pc:sldChg>
      <pc:sldChg chg="del">
        <pc:chgData name="Michael Trinskjær" userId="84502c37-abba-43ac-af35-3d2ca2e6a4c1" providerId="ADAL" clId="{F8A6BFCD-4C59-42AB-90D9-4907F997F396}" dt="2021-12-22T22:25:56.746" v="2" actId="47"/>
        <pc:sldMkLst>
          <pc:docMk/>
          <pc:sldMk cId="3428802480" sldId="305"/>
        </pc:sldMkLst>
      </pc:sldChg>
      <pc:sldChg chg="del">
        <pc:chgData name="Michael Trinskjær" userId="84502c37-abba-43ac-af35-3d2ca2e6a4c1" providerId="ADAL" clId="{F8A6BFCD-4C59-42AB-90D9-4907F997F396}" dt="2021-12-22T22:25:56.746" v="2" actId="47"/>
        <pc:sldMkLst>
          <pc:docMk/>
          <pc:sldMk cId="1348957568" sldId="306"/>
        </pc:sldMkLst>
      </pc:sldChg>
      <pc:sldChg chg="del">
        <pc:chgData name="Michael Trinskjær" userId="84502c37-abba-43ac-af35-3d2ca2e6a4c1" providerId="ADAL" clId="{F8A6BFCD-4C59-42AB-90D9-4907F997F396}" dt="2021-12-22T22:25:56.746" v="2" actId="47"/>
        <pc:sldMkLst>
          <pc:docMk/>
          <pc:sldMk cId="530776899" sldId="307"/>
        </pc:sldMkLst>
      </pc:sldChg>
      <pc:sldChg chg="del">
        <pc:chgData name="Michael Trinskjær" userId="84502c37-abba-43ac-af35-3d2ca2e6a4c1" providerId="ADAL" clId="{F8A6BFCD-4C59-42AB-90D9-4907F997F396}" dt="2021-12-22T22:25:47.938" v="1" actId="47"/>
        <pc:sldMkLst>
          <pc:docMk/>
          <pc:sldMk cId="3480147183" sldId="3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5B0AF-CA31-4CB9-A2FB-37537E457EBB}" type="datetimeFigureOut">
              <a:rPr lang="da-DK" smtClean="0"/>
              <a:t>22-12-2021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00459-6634-4963-97C5-F97BF55F45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348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00459-6634-4963-97C5-F97BF55F451B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245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F255D-BC0A-451E-9E1E-18F695063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807278C-E325-44C5-96BD-420B81F1D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C9ABD84-2541-4F88-8415-AD19CD0E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D8D-4CE7-49AC-8720-CB740A6EBF88}" type="datetimeFigureOut">
              <a:rPr lang="da-DK" smtClean="0"/>
              <a:t>22-12-2021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A4D9AA5-8D31-4999-A988-6E10315D2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D59E417-9EF9-437F-ABAA-06794416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220-58EC-4176-8BFD-609BBFDA3B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017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68F590-05AA-4358-8C1E-608782760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8420438-07B7-45E0-A2C0-440BF8569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E4EFDDB-E33E-4330-BFD8-8F474221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D8D-4CE7-49AC-8720-CB740A6EBF88}" type="datetimeFigureOut">
              <a:rPr lang="da-DK" smtClean="0"/>
              <a:t>22-12-2021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ABA9EFB-A9EC-4CC4-A4AB-29040F54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F439750-143E-4DC2-B2DC-7C57D4D5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220-58EC-4176-8BFD-609BBFDA3B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837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C9C81DE-125B-4658-A922-E4466D9A0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D301635-CBD2-4374-A5C2-B275EB0D5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DB79436-51D2-4B05-AA53-12356CFC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D8D-4CE7-49AC-8720-CB740A6EBF88}" type="datetimeFigureOut">
              <a:rPr lang="da-DK" smtClean="0"/>
              <a:t>22-12-2021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6390F2-42DD-46AB-9CA0-1B4D54FF0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4F0D02B-474D-408D-9DC3-9F4B37103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220-58EC-4176-8BFD-609BBFDA3B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999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DDDCE-34A7-48D6-A00D-205E29A73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8AA23D-2E9A-42A0-8710-2384026BE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16E9EBA-911A-4406-8213-28623F4BF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D8D-4CE7-49AC-8720-CB740A6EBF88}" type="datetimeFigureOut">
              <a:rPr lang="da-DK" smtClean="0"/>
              <a:t>22-12-2021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83C8BC-AD4B-464F-9651-E2B72EA3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8040865-CA06-4633-A9D7-139A3AE1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220-58EC-4176-8BFD-609BBFDA3B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098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8D90C4-A23E-445D-A4FD-A89D74A0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CD5C809-8171-4408-BF68-E00563841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5E2FB84-B2BF-4378-9817-7C911C00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D8D-4CE7-49AC-8720-CB740A6EBF88}" type="datetimeFigureOut">
              <a:rPr lang="da-DK" smtClean="0"/>
              <a:t>22-12-2021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E7E26C-3F53-452C-90B0-8EB20D2D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87EAEDA-9106-4260-BE78-4F64BBB4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220-58EC-4176-8BFD-609BBFDA3B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73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F8763-DC54-4F5B-BDD1-D19F693E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D538EBF-E4FC-469A-AEA0-B0EF2B327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D7DC8A-D31C-40D5-82F4-FCC879DD0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09E180B-C4DA-4FE6-8B1B-C202DB47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D8D-4CE7-49AC-8720-CB740A6EBF88}" type="datetimeFigureOut">
              <a:rPr lang="da-DK" smtClean="0"/>
              <a:t>22-12-2021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033F5F1-31FC-48E5-9AD0-41B8F3CC8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5AE3BEE-FAED-4F43-B2F3-1FF2E50D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220-58EC-4176-8BFD-609BBFDA3B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035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E4A0EC-6135-4115-979E-272D6793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E365268-34C2-4D33-A536-5C5B4D47A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51CFC38-1E92-4C33-892A-210C99E92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08B51DA-C79C-4223-BB0F-10979730B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26D8F50-352F-4B32-B33C-34445F3DF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2F010D9-5109-472E-91FB-96E059BB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D8D-4CE7-49AC-8720-CB740A6EBF88}" type="datetimeFigureOut">
              <a:rPr lang="da-DK" smtClean="0"/>
              <a:t>22-12-2021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11CF6EF-2FAB-4CB5-8842-A745B1DA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69B8E81-0B8B-4729-A764-7C881B59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220-58EC-4176-8BFD-609BBFDA3B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883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CC98D-1374-432A-93F7-45EE0799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C38BC61-66AF-440E-BD59-56C05892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D8D-4CE7-49AC-8720-CB740A6EBF88}" type="datetimeFigureOut">
              <a:rPr lang="da-DK" smtClean="0"/>
              <a:t>22-12-2021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DF182CE-4C2E-4789-A65E-7C489B54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9600CC0-541F-42C4-B954-41D41529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220-58EC-4176-8BFD-609BBFDA3B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504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9908CB1-F37C-413A-A191-3D3FDE467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D8D-4CE7-49AC-8720-CB740A6EBF88}" type="datetimeFigureOut">
              <a:rPr lang="da-DK" smtClean="0"/>
              <a:t>22-12-2021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05EB99F-6555-4751-8F6D-F9CE1BFF7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D58DB60-E916-4D1F-9DA7-56DEFCBF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220-58EC-4176-8BFD-609BBFDA3B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130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F030E4-0B78-428A-BE23-0B0BBE97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01363F-ADF5-4465-8A61-FBB65ECD5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E7033A7-A23F-49F0-9FED-7946F8025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279CFE2-517E-4753-ACCE-49B357983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D8D-4CE7-49AC-8720-CB740A6EBF88}" type="datetimeFigureOut">
              <a:rPr lang="da-DK" smtClean="0"/>
              <a:t>22-12-2021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F06D14-9D19-4F4C-9225-545C3634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0E6F715-8FF4-42E5-A268-0EAF50E0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220-58EC-4176-8BFD-609BBFDA3B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42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53A9ED-78E3-4626-8D62-AA0C1E90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265B297-84FF-4DA6-AEB7-1A4FFFF83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11D1FBB-917B-45DC-A868-2F3CB34BD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2CCCBA4-5186-4A9C-948B-17D0DE43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D8D-4CE7-49AC-8720-CB740A6EBF88}" type="datetimeFigureOut">
              <a:rPr lang="da-DK" smtClean="0"/>
              <a:t>22-12-2021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D90C549-1DA3-4C21-AAED-A1B658C0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61069AE-7EC0-41E8-B4BD-7594E752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220-58EC-4176-8BFD-609BBFDA3B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14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6C9BAF8-044C-4731-976C-8158C984A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5D50488-FE59-4CC3-9406-B1541332F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E68C7-751C-4DBF-8F88-DBA9D9668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EAD8D-4CE7-49AC-8720-CB740A6EBF88}" type="datetimeFigureOut">
              <a:rPr lang="da-DK" smtClean="0"/>
              <a:t>22-12-2021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DED451-E146-4C74-9211-72E74320C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867F6A-F143-491D-9954-97C868041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28220-58EC-4176-8BFD-609BBFDA3B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882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nnn@danmission.dk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D18B9D50-687B-444D-9EEA-F8B2EDF1C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699" y="4876585"/>
            <a:ext cx="3071035" cy="1673829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45C7B480-028D-44C2-97AA-DDED350298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latin typeface="Montserrat SemiBold" panose="00000700000000000000" pitchFamily="50" charset="0"/>
              </a:rPr>
              <a:t>Titel</a:t>
            </a:r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F6C84C85-172E-4E98-B7CD-661FD54CDB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2800" dirty="0">
                <a:latin typeface="Montserrat SemiBold" panose="00000700000000000000" pitchFamily="50" charset="0"/>
              </a:rPr>
              <a:t>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286669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01D9A87A-3A6E-42FE-B491-47D789C1757F}"/>
              </a:ext>
            </a:extLst>
          </p:cNvPr>
          <p:cNvSpPr txBox="1"/>
          <p:nvPr/>
        </p:nvSpPr>
        <p:spPr>
          <a:xfrm>
            <a:off x="1034370" y="1376738"/>
            <a:ext cx="7139062" cy="489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da-DK" sz="2400" dirty="0">
              <a:latin typeface="Montserrat" panose="00000500000000000000" pitchFamily="50" charset="0"/>
            </a:endParaRPr>
          </a:p>
          <a:p>
            <a:endParaRPr lang="da-DK" sz="2400" dirty="0">
              <a:latin typeface="Montserrat" panose="00000500000000000000" pitchFamily="50" charset="0"/>
            </a:endParaRPr>
          </a:p>
          <a:p>
            <a:pPr>
              <a:lnSpc>
                <a:spcPct val="115000"/>
              </a:lnSpc>
            </a:pPr>
            <a:r>
              <a:rPr lang="da-DK" sz="2400" b="1" kern="1200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Livet</a:t>
            </a:r>
            <a:r>
              <a:rPr lang="da-DK" sz="2400" kern="1200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 en gave fra Gud, og vi er blevet givet ansvar for at bevare livet i sin mangfoldighed og sikre bæredygtige sammenhænge mellem natur og menneskeliv. </a:t>
            </a:r>
          </a:p>
          <a:p>
            <a:pPr>
              <a:lnSpc>
                <a:spcPct val="115000"/>
              </a:lnSpc>
            </a:pPr>
            <a:endParaRPr lang="da-DK" sz="2400" dirty="0">
              <a:latin typeface="Montserrat" panose="000005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da-DK" sz="2400" b="1" kern="1200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Vores opgave </a:t>
            </a:r>
            <a:r>
              <a:rPr lang="da-DK" sz="2400" kern="1200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 Danmission er at bidrage til en verden med liv og sammenhæng, der respekterer verden og det enkelte menneske, som Gud skabte det.</a:t>
            </a:r>
            <a:endParaRPr lang="da-DK" sz="2400" dirty="0">
              <a:effectLst/>
              <a:latin typeface="Montserrat" panose="00000500000000000000" pitchFamily="50" charset="0"/>
              <a:ea typeface="Times New Roman" panose="02020603050405020304" pitchFamily="18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F835F7F-107C-45E4-BF4C-08BE15540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70" y="5912889"/>
            <a:ext cx="3619020" cy="611195"/>
          </a:xfrm>
          <a:prstGeom prst="rect">
            <a:avLst/>
          </a:prstGeom>
        </p:spPr>
      </p:pic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2E797D3-5409-4AF2-98AD-B81BBDBFF84E}"/>
              </a:ext>
            </a:extLst>
          </p:cNvPr>
          <p:cNvCxnSpPr>
            <a:cxnSpLocks/>
          </p:cNvCxnSpPr>
          <p:nvPr/>
        </p:nvCxnSpPr>
        <p:spPr>
          <a:xfrm>
            <a:off x="612809" y="2324100"/>
            <a:ext cx="0" cy="37846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E302D0EC-A2E1-47B0-8544-366C7D23ED29}"/>
              </a:ext>
            </a:extLst>
          </p:cNvPr>
          <p:cNvSpPr txBox="1"/>
          <p:nvPr/>
        </p:nvSpPr>
        <p:spPr>
          <a:xfrm>
            <a:off x="-1147815" y="654067"/>
            <a:ext cx="80710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6000" dirty="0">
                <a:latin typeface="Montserrat SemiBold" panose="00000700000000000000" pitchFamily="50" charset="0"/>
              </a:rPr>
              <a:t>Der er liv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8BFAA83B-44A7-4C22-ABAD-25419CB47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8" b="5243"/>
          <a:stretch/>
        </p:blipFill>
        <p:spPr bwMode="auto">
          <a:xfrm>
            <a:off x="8704043" y="2138123"/>
            <a:ext cx="2760473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037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kort&#10;&#10;Automatisk genereret beskrivelse">
            <a:extLst>
              <a:ext uri="{FF2B5EF4-FFF2-40B4-BE49-F238E27FC236}">
                <a16:creationId xmlns:a16="http://schemas.microsoft.com/office/drawing/2014/main" id="{AB845081-19F7-488F-A351-3778837EA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832B620E-32CE-44E6-BB19-EE07B9EC31F7}"/>
              </a:ext>
            </a:extLst>
          </p:cNvPr>
          <p:cNvSpPr txBox="1"/>
          <p:nvPr/>
        </p:nvSpPr>
        <p:spPr>
          <a:xfrm>
            <a:off x="511360" y="966150"/>
            <a:ext cx="8750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spc="-150" dirty="0">
                <a:latin typeface="Montserrat SemiBold" panose="00000700000000000000" pitchFamily="50" charset="0"/>
              </a:rPr>
              <a:t>Her arbejder vi i dag…</a:t>
            </a:r>
          </a:p>
        </p:txBody>
      </p:sp>
    </p:spTree>
    <p:extLst>
      <p:ext uri="{BB962C8B-B14F-4D97-AF65-F5344CB8AC3E}">
        <p14:creationId xmlns:p14="http://schemas.microsoft.com/office/powerpoint/2010/main" val="14827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78DA673D-E8B3-4954-AA6D-C05A3BC4AE5F}"/>
              </a:ext>
            </a:extLst>
          </p:cNvPr>
          <p:cNvSpPr txBox="1"/>
          <p:nvPr/>
        </p:nvSpPr>
        <p:spPr>
          <a:xfrm>
            <a:off x="911602" y="475467"/>
            <a:ext cx="7064375" cy="5907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b="1" dirty="0">
                <a:latin typeface="Montserrat SemiBold" panose="00000700000000000000" pitchFamily="50" charset="0"/>
              </a:rPr>
              <a:t>Programlande</a:t>
            </a:r>
          </a:p>
          <a:p>
            <a:endParaRPr lang="da-DK" sz="3600" b="1" dirty="0">
              <a:latin typeface="Montserrat SemiBold" panose="00000700000000000000" pitchFamily="50" charset="0"/>
            </a:endParaRPr>
          </a:p>
          <a:p>
            <a:pPr>
              <a:lnSpc>
                <a:spcPct val="200000"/>
              </a:lnSpc>
            </a:pPr>
            <a:r>
              <a:rPr lang="da-DK" sz="3200" b="1" dirty="0">
                <a:latin typeface="Wingdings 3" panose="05040102010807070707" pitchFamily="18" charset="2"/>
              </a:rPr>
              <a:t> </a:t>
            </a:r>
            <a:r>
              <a:rPr lang="da-DK" sz="3200" dirty="0">
                <a:latin typeface="Montserrat" panose="00000500000000000000" pitchFamily="50" charset="0"/>
              </a:rPr>
              <a:t>Tanzania</a:t>
            </a:r>
            <a:endParaRPr lang="da-DK" sz="3200" b="1" dirty="0">
              <a:latin typeface="Novecento wide Light" panose="00000405000000000000" pitchFamily="50" charset="0"/>
            </a:endParaRPr>
          </a:p>
          <a:p>
            <a:pPr>
              <a:lnSpc>
                <a:spcPct val="200000"/>
              </a:lnSpc>
            </a:pPr>
            <a:r>
              <a:rPr lang="da-DK" sz="3200" b="1" dirty="0">
                <a:latin typeface="Wingdings 3" panose="05040102010807070707" pitchFamily="18" charset="2"/>
              </a:rPr>
              <a:t> </a:t>
            </a:r>
            <a:r>
              <a:rPr lang="da-DK" sz="3200" dirty="0">
                <a:latin typeface="Montserrat" panose="00000500000000000000" pitchFamily="50" charset="0"/>
              </a:rPr>
              <a:t>Myanmar</a:t>
            </a:r>
          </a:p>
          <a:p>
            <a:pPr>
              <a:lnSpc>
                <a:spcPct val="200000"/>
              </a:lnSpc>
            </a:pPr>
            <a:r>
              <a:rPr lang="da-DK" sz="3200" b="1" dirty="0">
                <a:latin typeface="Wingdings 3" panose="05040102010807070707" pitchFamily="18" charset="2"/>
              </a:rPr>
              <a:t> </a:t>
            </a:r>
            <a:r>
              <a:rPr lang="da-DK" sz="3200" dirty="0">
                <a:latin typeface="Montserrat" panose="00000500000000000000" pitchFamily="50" charset="0"/>
              </a:rPr>
              <a:t>Cambodja</a:t>
            </a:r>
          </a:p>
          <a:p>
            <a:pPr>
              <a:lnSpc>
                <a:spcPct val="150000"/>
              </a:lnSpc>
            </a:pPr>
            <a:r>
              <a:rPr lang="da-DK" sz="2800" b="1" dirty="0">
                <a:latin typeface="Wingdings 3" panose="05040102010807070707" pitchFamily="18" charset="2"/>
              </a:rPr>
              <a:t> </a:t>
            </a:r>
            <a:r>
              <a:rPr lang="da-DK" sz="3200" dirty="0">
                <a:latin typeface="Montserrat" panose="00000500000000000000" pitchFamily="50" charset="0"/>
              </a:rPr>
              <a:t>Mellemøsten (Egypten, Libanon, Syrien, Irak, Jordan)</a:t>
            </a:r>
            <a:endParaRPr lang="da-DK" sz="3200" b="1" dirty="0">
              <a:latin typeface="Novecento wide Light" panose="00000405000000000000" pitchFamily="50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87D29E5-5E1A-4E81-AE72-18E66EA23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70" y="886895"/>
            <a:ext cx="3295650" cy="484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A75A1AB9-E0E3-4385-91B8-9D1DF30AD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70" y="5912889"/>
            <a:ext cx="3619020" cy="611195"/>
          </a:xfrm>
          <a:prstGeom prst="rect">
            <a:avLst/>
          </a:prstGeom>
        </p:spPr>
      </p:pic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EDF8C8DF-5541-4D8A-B618-776EA88DE7A1}"/>
              </a:ext>
            </a:extLst>
          </p:cNvPr>
          <p:cNvCxnSpPr>
            <a:cxnSpLocks/>
          </p:cNvCxnSpPr>
          <p:nvPr/>
        </p:nvCxnSpPr>
        <p:spPr>
          <a:xfrm>
            <a:off x="612809" y="2324100"/>
            <a:ext cx="0" cy="37846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18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78DA673D-E8B3-4954-AA6D-C05A3BC4AE5F}"/>
              </a:ext>
            </a:extLst>
          </p:cNvPr>
          <p:cNvSpPr txBox="1"/>
          <p:nvPr/>
        </p:nvSpPr>
        <p:spPr>
          <a:xfrm>
            <a:off x="911602" y="570802"/>
            <a:ext cx="7064375" cy="5168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b="1" dirty="0">
                <a:latin typeface="Montserrat SemiBold" panose="00000700000000000000" pitchFamily="50" charset="0"/>
              </a:rPr>
              <a:t>Netværkslande</a:t>
            </a:r>
          </a:p>
          <a:p>
            <a:endParaRPr lang="da-DK" sz="3600" b="1" dirty="0">
              <a:latin typeface="Montserrat SemiBold" panose="00000700000000000000" pitchFamily="50" charset="0"/>
            </a:endParaRPr>
          </a:p>
          <a:p>
            <a:pPr>
              <a:lnSpc>
                <a:spcPct val="200000"/>
              </a:lnSpc>
            </a:pPr>
            <a:r>
              <a:rPr lang="da-DK" sz="3200" b="1" dirty="0">
                <a:latin typeface="Wingdings 3" panose="05040102010807070707" pitchFamily="18" charset="2"/>
              </a:rPr>
              <a:t> </a:t>
            </a:r>
            <a:r>
              <a:rPr lang="da-DK" sz="3200" dirty="0">
                <a:latin typeface="Montserrat" panose="00000500000000000000" pitchFamily="50" charset="0"/>
              </a:rPr>
              <a:t>Indien</a:t>
            </a:r>
            <a:endParaRPr lang="da-DK" sz="3200" b="1" dirty="0">
              <a:latin typeface="Novecento wide Light" panose="00000405000000000000" pitchFamily="50" charset="0"/>
            </a:endParaRPr>
          </a:p>
          <a:p>
            <a:pPr>
              <a:lnSpc>
                <a:spcPct val="200000"/>
              </a:lnSpc>
            </a:pPr>
            <a:r>
              <a:rPr lang="da-DK" sz="3200" b="1" dirty="0">
                <a:latin typeface="Wingdings 3" panose="05040102010807070707" pitchFamily="18" charset="2"/>
              </a:rPr>
              <a:t> </a:t>
            </a:r>
            <a:r>
              <a:rPr lang="da-DK" sz="3200" dirty="0">
                <a:latin typeface="Montserrat" panose="00000500000000000000" pitchFamily="50" charset="0"/>
              </a:rPr>
              <a:t>Bangladesh</a:t>
            </a:r>
          </a:p>
          <a:p>
            <a:pPr>
              <a:lnSpc>
                <a:spcPct val="200000"/>
              </a:lnSpc>
            </a:pPr>
            <a:r>
              <a:rPr lang="da-DK" sz="3200" b="1" dirty="0">
                <a:latin typeface="Wingdings 3" panose="05040102010807070707" pitchFamily="18" charset="2"/>
              </a:rPr>
              <a:t> </a:t>
            </a:r>
            <a:r>
              <a:rPr lang="da-DK" sz="3200" dirty="0">
                <a:latin typeface="Montserrat" panose="00000500000000000000" pitchFamily="50" charset="0"/>
              </a:rPr>
              <a:t>Pakistan</a:t>
            </a:r>
          </a:p>
          <a:p>
            <a:pPr>
              <a:lnSpc>
                <a:spcPct val="150000"/>
              </a:lnSpc>
            </a:pPr>
            <a:r>
              <a:rPr lang="da-DK" sz="2800" b="1" dirty="0">
                <a:latin typeface="Wingdings 3" panose="05040102010807070707" pitchFamily="18" charset="2"/>
              </a:rPr>
              <a:t> </a:t>
            </a:r>
            <a:r>
              <a:rPr lang="da-DK" sz="3200" dirty="0" err="1">
                <a:latin typeface="Montserrat" panose="00000500000000000000" pitchFamily="50" charset="0"/>
              </a:rPr>
              <a:t>Madagascar</a:t>
            </a:r>
            <a:endParaRPr lang="da-DK" sz="3200" b="1" dirty="0">
              <a:latin typeface="Novecento wide Light" panose="00000405000000000000" pitchFamily="50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87D29E5-5E1A-4E81-AE72-18E66EA23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70" y="892661"/>
            <a:ext cx="3295650" cy="484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A75A1AB9-E0E3-4385-91B8-9D1DF30AD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70" y="5912889"/>
            <a:ext cx="3619020" cy="611195"/>
          </a:xfrm>
          <a:prstGeom prst="rect">
            <a:avLst/>
          </a:prstGeom>
        </p:spPr>
      </p:pic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CA92CC3E-D37C-42B6-B188-77E709C10B48}"/>
              </a:ext>
            </a:extLst>
          </p:cNvPr>
          <p:cNvCxnSpPr>
            <a:cxnSpLocks/>
          </p:cNvCxnSpPr>
          <p:nvPr/>
        </p:nvCxnSpPr>
        <p:spPr>
          <a:xfrm>
            <a:off x="612809" y="2324100"/>
            <a:ext cx="0" cy="37846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06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78DA673D-E8B3-4954-AA6D-C05A3BC4AE5F}"/>
              </a:ext>
            </a:extLst>
          </p:cNvPr>
          <p:cNvSpPr txBox="1"/>
          <p:nvPr/>
        </p:nvSpPr>
        <p:spPr>
          <a:xfrm>
            <a:off x="748007" y="479654"/>
            <a:ext cx="7603257" cy="615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b="1" dirty="0">
                <a:latin typeface="Montserrat SemiBold" panose="00000700000000000000" pitchFamily="50" charset="0"/>
              </a:rPr>
              <a:t>Programtemaer</a:t>
            </a:r>
          </a:p>
          <a:p>
            <a:endParaRPr lang="da-DK" sz="3600" b="1" dirty="0">
              <a:latin typeface="Montserrat SemiBold" panose="00000700000000000000" pitchFamily="50" charset="0"/>
            </a:endParaRPr>
          </a:p>
          <a:p>
            <a:pPr>
              <a:spcAft>
                <a:spcPts val="800"/>
              </a:spcAft>
            </a:pPr>
            <a:r>
              <a:rPr lang="da-DK" sz="2400" b="1" dirty="0">
                <a:latin typeface="Wingdings 3" panose="05040102010807070707" pitchFamily="18" charset="2"/>
              </a:rPr>
              <a:t> </a:t>
            </a:r>
            <a:r>
              <a:rPr lang="da-DK" sz="1800" b="1" kern="1200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Samfundsrelevant teologi</a:t>
            </a:r>
            <a:endParaRPr lang="da-DK" sz="1800" b="1" dirty="0">
              <a:effectLst/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800" kern="1200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styrker kirkerne i de enkelte lande ved at udvikle teologien og gøre den nærværende og nutidig i lokale og nationale sammenhænge</a:t>
            </a:r>
            <a:endParaRPr lang="da-DK" sz="18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da-DK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da-DK" sz="2400" b="1" dirty="0">
              <a:latin typeface="Novecento wide Light" panose="00000405000000000000" pitchFamily="50" charset="0"/>
            </a:endParaRPr>
          </a:p>
          <a:p>
            <a:pPr>
              <a:lnSpc>
                <a:spcPct val="115000"/>
              </a:lnSpc>
            </a:pPr>
            <a:r>
              <a:rPr lang="da-DK" sz="2400" b="1" dirty="0">
                <a:latin typeface="Wingdings 3" panose="05040102010807070707" pitchFamily="18" charset="2"/>
              </a:rPr>
              <a:t> </a:t>
            </a:r>
            <a:r>
              <a:rPr lang="da-DK" sz="1800" b="1" kern="1200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Dialog og fredsopbygning</a:t>
            </a:r>
            <a:endParaRPr lang="da-DK" sz="1800" b="1" dirty="0">
              <a:effectLst/>
              <a:latin typeface="Montserrat" panose="00000500000000000000" pitchFamily="50" charset="0"/>
              <a:ea typeface="Times New Roman" panose="02020603050405020304" pitchFamily="18" charset="0"/>
            </a:endParaRPr>
          </a:p>
          <a:p>
            <a:r>
              <a:rPr lang="da-DK" sz="1800" kern="1200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arbejder for dialog og fred ved at understøtte menneskers vilje og evne til at tale sammen og håndtere konflikter trods forskelligheder</a:t>
            </a:r>
          </a:p>
          <a:p>
            <a:endParaRPr lang="da-DK" sz="18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da-DK" sz="2400" b="1" dirty="0">
                <a:latin typeface="Wingdings 3" panose="05040102010807070707" pitchFamily="18" charset="2"/>
              </a:rPr>
              <a:t> </a:t>
            </a:r>
            <a:r>
              <a:rPr lang="da-DK" sz="1800" b="1" kern="1200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Bæredygtighed og retfærdighed</a:t>
            </a:r>
            <a:endParaRPr lang="da-DK" sz="1800" b="1" dirty="0">
              <a:effectLst/>
              <a:latin typeface="Montserrat" panose="00000500000000000000" pitchFamily="50" charset="0"/>
              <a:ea typeface="Times New Roman" panose="02020603050405020304" pitchFamily="18" charset="0"/>
            </a:endParaRPr>
          </a:p>
          <a:p>
            <a:r>
              <a:rPr lang="da-DK" sz="1800" kern="1200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fremmer bæredygtig og retfærdig brug af naturens ressourcer, så mennesker og lokalsamfund kan komme ud af fattigdom, leve værdigt og samtidig passe på natur og miljø</a:t>
            </a:r>
            <a:endParaRPr lang="da-DK" sz="3200" b="1" dirty="0">
              <a:latin typeface="Montserrat" panose="00000500000000000000" pitchFamily="50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75A1AB9-E0E3-4385-91B8-9D1DF30AD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70" y="5912889"/>
            <a:ext cx="3619020" cy="61119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446D4B5-8BEB-45E4-9A6E-18559987D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461" y="1052631"/>
            <a:ext cx="3195638" cy="473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B0CD35-0700-4CD1-A06C-AE7C67F34472}"/>
              </a:ext>
            </a:extLst>
          </p:cNvPr>
          <p:cNvCxnSpPr>
            <a:cxnSpLocks/>
          </p:cNvCxnSpPr>
          <p:nvPr/>
        </p:nvCxnSpPr>
        <p:spPr>
          <a:xfrm>
            <a:off x="612809" y="2324100"/>
            <a:ext cx="0" cy="37846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808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ræ, udendørs, person, jord&#10;&#10;Automatisk genereret beskrivelse">
            <a:extLst>
              <a:ext uri="{FF2B5EF4-FFF2-40B4-BE49-F238E27FC236}">
                <a16:creationId xmlns:a16="http://schemas.microsoft.com/office/drawing/2014/main" id="{53775C7D-A633-448E-943B-1664B531F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8DA673D-E8B3-4954-AA6D-C05A3BC4AE5F}"/>
              </a:ext>
            </a:extLst>
          </p:cNvPr>
          <p:cNvSpPr txBox="1"/>
          <p:nvPr/>
        </p:nvSpPr>
        <p:spPr>
          <a:xfrm>
            <a:off x="509901" y="339954"/>
            <a:ext cx="10056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b="1" dirty="0">
                <a:latin typeface="Montserrat SemiBold" panose="00000700000000000000" pitchFamily="50" charset="0"/>
              </a:rPr>
              <a:t>Danmission i Myanmar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75A1AB9-E0E3-4385-91B8-9D1DF30AD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70" y="5912889"/>
            <a:ext cx="3619020" cy="61119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E5C40E5-A374-496E-BF55-8DCF51AB153F}"/>
              </a:ext>
            </a:extLst>
          </p:cNvPr>
          <p:cNvSpPr/>
          <p:nvPr/>
        </p:nvSpPr>
        <p:spPr>
          <a:xfrm>
            <a:off x="509902" y="1848890"/>
            <a:ext cx="5090799" cy="4063999"/>
          </a:xfrm>
          <a:prstGeom prst="rect">
            <a:avLst/>
          </a:prstGeom>
          <a:solidFill>
            <a:schemeClr val="accent6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da-DK" sz="2400" b="1" dirty="0">
                <a:solidFill>
                  <a:schemeClr val="tx1"/>
                </a:solidFill>
                <a:latin typeface="Montserrat" panose="00000500000000000000" pitchFamily="50" charset="0"/>
              </a:rPr>
              <a:t>Myanmar </a:t>
            </a:r>
            <a:r>
              <a:rPr lang="da-DK" sz="2400" dirty="0">
                <a:solidFill>
                  <a:schemeClr val="tx1"/>
                </a:solidFill>
                <a:latin typeface="Montserrat" panose="00000500000000000000" pitchFamily="50" charset="0"/>
              </a:rPr>
              <a:t>er en forbundsstat i Sydøstasien. </a:t>
            </a:r>
            <a:r>
              <a:rPr lang="da-DK" sz="2400" b="0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Fra </a:t>
            </a:r>
            <a:r>
              <a:rPr lang="da-DK" sz="2400" b="0" i="0" u="none" strike="noStrike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2015</a:t>
            </a:r>
            <a:r>
              <a:rPr lang="da-DK" sz="2400" b="0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 blev landet demokratisk styret under ledelse af </a:t>
            </a:r>
            <a:r>
              <a:rPr lang="da-DK" sz="2400" b="0" i="0" u="none" strike="noStrike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Aung San Suu Kyi</a:t>
            </a:r>
            <a:r>
              <a:rPr lang="da-DK" sz="2400" b="0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 i samarbejde med militæret indtil den </a:t>
            </a:r>
            <a:r>
              <a:rPr lang="da-DK" sz="2400" b="0" i="0" u="none" strike="noStrike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1. februar</a:t>
            </a:r>
            <a:r>
              <a:rPr lang="da-DK" sz="2400" b="0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 </a:t>
            </a:r>
            <a:r>
              <a:rPr lang="da-DK" sz="2400" b="0" i="0" u="none" strike="noStrike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2021</a:t>
            </a:r>
            <a:r>
              <a:rPr lang="da-DK" sz="2400" b="0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, hvor der gennemførtes </a:t>
            </a:r>
            <a:r>
              <a:rPr lang="da-DK" sz="2400" b="0" i="0" u="none" strike="noStrike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endnu et militærkup</a:t>
            </a:r>
            <a:r>
              <a:rPr lang="da-DK" sz="2400" b="0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, og Aung San Suu Kyi igen blev </a:t>
            </a:r>
            <a:r>
              <a:rPr lang="da-DK" sz="2400" b="0" i="0" u="none" strike="noStrike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anholdt</a:t>
            </a:r>
            <a:r>
              <a:rPr lang="da-DK" sz="2400" b="0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.</a:t>
            </a:r>
            <a:endParaRPr lang="da-DK" sz="2400" b="1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7ECF40-6ACC-463C-B24C-DDE37ACEE9D8}"/>
              </a:ext>
            </a:extLst>
          </p:cNvPr>
          <p:cNvSpPr/>
          <p:nvPr/>
        </p:nvSpPr>
        <p:spPr>
          <a:xfrm>
            <a:off x="6591300" y="2113368"/>
            <a:ext cx="5090799" cy="3041770"/>
          </a:xfrm>
          <a:prstGeom prst="rect">
            <a:avLst/>
          </a:prstGeom>
          <a:solidFill>
            <a:schemeClr val="accent6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da-DK" sz="2400" b="1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Danmission</a:t>
            </a:r>
            <a:r>
              <a:rPr lang="da-DK" sz="2400" b="0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 arbejder for at styrke udsatte og splittede kirkesamfund i Myanmar, skabe fred mellem forskellige religiøse og etniske grupperinger og styrke mennesker i lokalsamfundet.</a:t>
            </a:r>
            <a:endParaRPr lang="da-DK" sz="2400" b="1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013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ræ, udendørs, person, jord&#10;&#10;Automatisk genereret beskrivelse">
            <a:extLst>
              <a:ext uri="{FF2B5EF4-FFF2-40B4-BE49-F238E27FC236}">
                <a16:creationId xmlns:a16="http://schemas.microsoft.com/office/drawing/2014/main" id="{53775C7D-A633-448E-943B-1664B531F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8DA673D-E8B3-4954-AA6D-C05A3BC4AE5F}"/>
              </a:ext>
            </a:extLst>
          </p:cNvPr>
          <p:cNvSpPr txBox="1"/>
          <p:nvPr/>
        </p:nvSpPr>
        <p:spPr>
          <a:xfrm>
            <a:off x="509901" y="339954"/>
            <a:ext cx="10056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b="1" dirty="0">
                <a:latin typeface="Montserrat SemiBold" panose="00000700000000000000" pitchFamily="50" charset="0"/>
              </a:rPr>
              <a:t>Projekter i Myanmar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75A1AB9-E0E3-4385-91B8-9D1DF30AD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70" y="5912889"/>
            <a:ext cx="3619020" cy="611195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BA7ECF40-6ACC-463C-B24C-DDE37ACEE9D8}"/>
              </a:ext>
            </a:extLst>
          </p:cNvPr>
          <p:cNvSpPr/>
          <p:nvPr/>
        </p:nvSpPr>
        <p:spPr>
          <a:xfrm>
            <a:off x="663251" y="1695571"/>
            <a:ext cx="5090799" cy="4217318"/>
          </a:xfrm>
          <a:prstGeom prst="rect">
            <a:avLst/>
          </a:prstGeom>
          <a:solidFill>
            <a:schemeClr val="accent6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da-DK" sz="2400" b="1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Hjælp til internt fordrevne</a:t>
            </a:r>
          </a:p>
          <a:p>
            <a:r>
              <a:rPr lang="da-DK" sz="2400" b="0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St. Josephs flygtningelejr for 2.000 internt fordrevne er skudt op ved siden af én af </a:t>
            </a:r>
            <a:r>
              <a:rPr lang="da-DK" sz="2400" b="0" i="0" dirty="0" err="1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Danmissions</a:t>
            </a:r>
            <a:r>
              <a:rPr lang="da-DK" sz="2400" b="0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 partnere: Den Katolske Kirke i Myanmar. Kirken står for flere lejre, hvor de kæmper for at skaffe mad, medicin og et sted at sove til de mange nødstedte.</a:t>
            </a:r>
            <a:endParaRPr lang="da-DK" sz="24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33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ræ, udendørs, person, jord&#10;&#10;Automatisk genereret beskrivelse">
            <a:extLst>
              <a:ext uri="{FF2B5EF4-FFF2-40B4-BE49-F238E27FC236}">
                <a16:creationId xmlns:a16="http://schemas.microsoft.com/office/drawing/2014/main" id="{53775C7D-A633-448E-943B-1664B531F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8DA673D-E8B3-4954-AA6D-C05A3BC4AE5F}"/>
              </a:ext>
            </a:extLst>
          </p:cNvPr>
          <p:cNvSpPr txBox="1"/>
          <p:nvPr/>
        </p:nvSpPr>
        <p:spPr>
          <a:xfrm>
            <a:off x="509901" y="339954"/>
            <a:ext cx="10056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b="1" dirty="0">
                <a:latin typeface="Montserrat SemiBold" panose="00000700000000000000" pitchFamily="50" charset="0"/>
              </a:rPr>
              <a:t>Projekter i Myanmar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75A1AB9-E0E3-4385-91B8-9D1DF30AD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70" y="5912889"/>
            <a:ext cx="3619020" cy="61119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E5C40E5-A374-496E-BF55-8DCF51AB153F}"/>
              </a:ext>
            </a:extLst>
          </p:cNvPr>
          <p:cNvSpPr/>
          <p:nvPr/>
        </p:nvSpPr>
        <p:spPr>
          <a:xfrm>
            <a:off x="509901" y="1854023"/>
            <a:ext cx="5090799" cy="4217318"/>
          </a:xfrm>
          <a:prstGeom prst="rect">
            <a:avLst/>
          </a:prstGeom>
          <a:solidFill>
            <a:schemeClr val="accent6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da-DK" sz="2400" b="1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Akuttelefon</a:t>
            </a:r>
          </a:p>
          <a:p>
            <a:r>
              <a:rPr lang="da-DK" sz="2400" b="0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Danmission har etableret en vigtig livslinje i samarbejde med kirkepartnerne i Myanmar. En akuttelefon håndterer konflikter og brud på rettigheder og hjælper de mange mennesker, der lever på flugt, bor i flygtningelejre eller er udsat for overgreb, anholdelse og fængsling.</a:t>
            </a:r>
            <a:endParaRPr lang="da-DK" sz="24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47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E2945DC4-3961-47A6-BA61-B27A674DFE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8DA673D-E8B3-4954-AA6D-C05A3BC4AE5F}"/>
              </a:ext>
            </a:extLst>
          </p:cNvPr>
          <p:cNvSpPr txBox="1"/>
          <p:nvPr/>
        </p:nvSpPr>
        <p:spPr>
          <a:xfrm>
            <a:off x="509901" y="339954"/>
            <a:ext cx="10767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b="1" dirty="0">
                <a:latin typeface="Montserrat SemiBold" panose="00000700000000000000" pitchFamily="50" charset="0"/>
              </a:rPr>
              <a:t>Danmission i Cambodja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B7451E6-BE8F-4A60-A0B9-D70BAD420204}"/>
              </a:ext>
            </a:extLst>
          </p:cNvPr>
          <p:cNvSpPr/>
          <p:nvPr/>
        </p:nvSpPr>
        <p:spPr>
          <a:xfrm>
            <a:off x="509901" y="2286000"/>
            <a:ext cx="5090799" cy="4063999"/>
          </a:xfrm>
          <a:prstGeom prst="rect">
            <a:avLst/>
          </a:prstGeom>
          <a:solidFill>
            <a:schemeClr val="accent6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da-DK" sz="2400" b="1" dirty="0">
                <a:solidFill>
                  <a:schemeClr val="tx1"/>
                </a:solidFill>
                <a:latin typeface="Montserrat" panose="00000500000000000000" pitchFamily="50" charset="0"/>
              </a:rPr>
              <a:t>Cambodja </a:t>
            </a:r>
            <a:r>
              <a:rPr lang="da-DK" sz="2400" b="0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er en </a:t>
            </a:r>
            <a:r>
              <a:rPr lang="da-DK" sz="2400" b="0" i="0" strike="noStrike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suveræn stat</a:t>
            </a:r>
            <a:r>
              <a:rPr lang="da-DK" sz="2400" b="0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 i </a:t>
            </a:r>
            <a:r>
              <a:rPr lang="da-DK" sz="2400" b="0" i="0" strike="noStrike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Sydøstasien</a:t>
            </a:r>
            <a:r>
              <a:rPr lang="da-DK" sz="2400" b="0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. Det grænser til </a:t>
            </a:r>
            <a:r>
              <a:rPr lang="da-DK" sz="2400" b="0" i="0" strike="noStrike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Thailand</a:t>
            </a:r>
            <a:r>
              <a:rPr lang="da-DK" sz="2400" b="0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 i vest og nordvest, </a:t>
            </a:r>
            <a:r>
              <a:rPr lang="da-DK" sz="2400" b="0" i="0" strike="noStrike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Laos</a:t>
            </a:r>
            <a:r>
              <a:rPr lang="da-DK" sz="2400" b="0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 i nord, </a:t>
            </a:r>
            <a:r>
              <a:rPr lang="da-DK" sz="2400" b="0" i="0" strike="noStrike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Vietnam</a:t>
            </a:r>
            <a:r>
              <a:rPr lang="da-DK" sz="2400" b="0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 i øst og sydøst og </a:t>
            </a:r>
            <a:r>
              <a:rPr lang="da-DK" sz="2400" b="0" i="0" strike="noStrike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Siambugten</a:t>
            </a:r>
            <a:r>
              <a:rPr lang="da-DK" sz="2400" b="0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 i syd. Cambodja dækker et areal på ca. 181.035 km², og har en befolkning på cirka 14,8 millioner. Hovedstaden er </a:t>
            </a:r>
            <a:r>
              <a:rPr lang="da-DK" sz="2400" b="0" i="0" strike="noStrike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Phnom Penh</a:t>
            </a:r>
            <a:r>
              <a:rPr lang="da-DK" sz="2400" b="0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.</a:t>
            </a:r>
            <a:endParaRPr lang="da-DK" sz="2400" b="1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73181C2-D867-4336-B55E-8DEB41549C54}"/>
              </a:ext>
            </a:extLst>
          </p:cNvPr>
          <p:cNvSpPr/>
          <p:nvPr/>
        </p:nvSpPr>
        <p:spPr>
          <a:xfrm>
            <a:off x="6096000" y="2722509"/>
            <a:ext cx="5090799" cy="2768598"/>
          </a:xfrm>
          <a:prstGeom prst="rect">
            <a:avLst/>
          </a:prstGeom>
          <a:solidFill>
            <a:schemeClr val="accent6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da-DK" sz="2400" b="1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Danmission</a:t>
            </a:r>
            <a:r>
              <a:rPr lang="da-DK" sz="2400" b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 </a:t>
            </a:r>
            <a:r>
              <a:rPr lang="da-DK" sz="2400" dirty="0">
                <a:solidFill>
                  <a:srgbClr val="1D1D1D"/>
                </a:solidFill>
                <a:latin typeface="Montserrat" panose="00000500000000000000" pitchFamily="50" charset="0"/>
              </a:rPr>
              <a:t>arbejder</a:t>
            </a:r>
            <a:r>
              <a:rPr lang="da-DK" sz="2400" b="0" dirty="0">
                <a:solidFill>
                  <a:srgbClr val="1D1D1D"/>
                </a:solidFill>
                <a:effectLst/>
                <a:latin typeface="Montserrat" panose="00000500000000000000" pitchFamily="50" charset="0"/>
              </a:rPr>
              <a:t> for at styrke den kristne kirke, forbedre fattige folks muligheder for at komme ud af fattigdommen og skabe dialog i et land med en voldsom fortid.</a:t>
            </a:r>
            <a:endParaRPr lang="da-DK" sz="24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B3B6D7BC-05E6-4A86-8091-7A2090E65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70" y="5912889"/>
            <a:ext cx="3619020" cy="61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92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ræ, udendørs, jord, personer&#10;&#10;Automatisk genereret beskrivelse">
            <a:extLst>
              <a:ext uri="{FF2B5EF4-FFF2-40B4-BE49-F238E27FC236}">
                <a16:creationId xmlns:a16="http://schemas.microsoft.com/office/drawing/2014/main" id="{949064D2-6BFF-4AEC-B803-D7A0974CFF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0"/>
            <a:ext cx="12534900" cy="68580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8DA673D-E8B3-4954-AA6D-C05A3BC4AE5F}"/>
              </a:ext>
            </a:extLst>
          </p:cNvPr>
          <p:cNvSpPr txBox="1"/>
          <p:nvPr/>
        </p:nvSpPr>
        <p:spPr>
          <a:xfrm>
            <a:off x="509901" y="339954"/>
            <a:ext cx="10767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b="1" dirty="0">
                <a:latin typeface="Montserrat SemiBold" panose="00000700000000000000" pitchFamily="50" charset="0"/>
              </a:rPr>
              <a:t>Projekter i Cambodja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75A1AB9-E0E3-4385-91B8-9D1DF30AD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70" y="5912889"/>
            <a:ext cx="3619020" cy="61119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B7451E6-BE8F-4A60-A0B9-D70BAD420204}"/>
              </a:ext>
            </a:extLst>
          </p:cNvPr>
          <p:cNvSpPr/>
          <p:nvPr/>
        </p:nvSpPr>
        <p:spPr>
          <a:xfrm>
            <a:off x="509901" y="2082800"/>
            <a:ext cx="5090799" cy="3683000"/>
          </a:xfrm>
          <a:prstGeom prst="rect">
            <a:avLst/>
          </a:prstGeom>
          <a:solidFill>
            <a:schemeClr val="accent6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da-DK" sz="2800" kern="1200" dirty="0">
                <a:solidFill>
                  <a:schemeClr val="tx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Danmission yder</a:t>
            </a:r>
            <a:r>
              <a:rPr lang="da-DK" sz="2800" kern="1200" dirty="0">
                <a:solidFill>
                  <a:schemeClr val="tx1"/>
                </a:solidFill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støtte til skovpatruljer, der er med til at forhindre ulovlig fældning af </a:t>
            </a:r>
            <a:r>
              <a:rPr lang="da-DK" sz="2800" b="1" kern="1200" dirty="0" err="1">
                <a:solidFill>
                  <a:schemeClr val="tx1"/>
                </a:solidFill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Prey</a:t>
            </a:r>
            <a:r>
              <a:rPr lang="da-DK" sz="2800" b="1" kern="1200" dirty="0">
                <a:solidFill>
                  <a:schemeClr val="tx1"/>
                </a:solidFill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Lang regnskoven </a:t>
            </a:r>
            <a:r>
              <a:rPr lang="da-DK" sz="2800" kern="1200" dirty="0">
                <a:solidFill>
                  <a:schemeClr val="tx1"/>
                </a:solidFill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 beskytter </a:t>
            </a:r>
            <a:r>
              <a:rPr lang="da-DK" sz="2800" kern="1200" dirty="0" err="1">
                <a:solidFill>
                  <a:schemeClr val="tx1"/>
                </a:solidFill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Kuy</a:t>
            </a:r>
            <a:r>
              <a:rPr lang="da-DK" sz="2800" kern="1200" dirty="0">
                <a:solidFill>
                  <a:schemeClr val="tx1"/>
                </a:solidFill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-folkets livsgrundlag.</a:t>
            </a:r>
            <a:endParaRPr lang="da-DK" sz="2800" dirty="0">
              <a:solidFill>
                <a:schemeClr val="tx1"/>
              </a:solidFill>
              <a:effectLst/>
              <a:latin typeface="Montserrat" panose="00000500000000000000" pitchFamily="50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65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D18B9D50-687B-444D-9EEA-F8B2EDF1C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164" y="5039360"/>
            <a:ext cx="2682395" cy="146200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F4DF8D4-5671-4CCF-8AFB-594B87292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419735"/>
            <a:ext cx="41433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C8F5A80-AD1A-4498-80DE-D0E01B46F22C}"/>
              </a:ext>
            </a:extLst>
          </p:cNvPr>
          <p:cNvSpPr txBox="1"/>
          <p:nvPr/>
        </p:nvSpPr>
        <p:spPr>
          <a:xfrm>
            <a:off x="5801359" y="2175550"/>
            <a:ext cx="579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Montserrat" panose="00000500000000000000" pitchFamily="50" charset="0"/>
              </a:rPr>
              <a:t>Den 17. juni 1821 stifter Bone Falck Rønne sammen med en kreds af engagerede mennesker , </a:t>
            </a:r>
            <a:r>
              <a:rPr lang="da-DK" sz="2400" b="1" i="1" dirty="0">
                <a:latin typeface="Montserrat" panose="00000500000000000000" pitchFamily="50" charset="0"/>
              </a:rPr>
              <a:t>Det Danske Missionsselskab </a:t>
            </a:r>
            <a:r>
              <a:rPr lang="da-DK" sz="2400" dirty="0">
                <a:latin typeface="Montserrat" panose="00000500000000000000" pitchFamily="50" charset="0"/>
              </a:rPr>
              <a:t>i Lyngby Taarbæk nord for København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9FA61DA0-6833-4AB5-A807-BE063E17BCC7}"/>
              </a:ext>
            </a:extLst>
          </p:cNvPr>
          <p:cNvSpPr txBox="1"/>
          <p:nvPr/>
        </p:nvSpPr>
        <p:spPr>
          <a:xfrm>
            <a:off x="4891087" y="419735"/>
            <a:ext cx="68913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Montserrat SemiBold" panose="00000700000000000000" pitchFamily="50" charset="0"/>
              </a:rPr>
              <a:t>Det Danske Missionsselskab stiftes</a:t>
            </a:r>
          </a:p>
        </p:txBody>
      </p:sp>
    </p:spTree>
    <p:extLst>
      <p:ext uri="{BB962C8B-B14F-4D97-AF65-F5344CB8AC3E}">
        <p14:creationId xmlns:p14="http://schemas.microsoft.com/office/powerpoint/2010/main" val="3848770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040AC69-DDE3-4F12-95AA-D7A551F29E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14"/>
            <a:ext cx="12192000" cy="6900614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8DA673D-E8B3-4954-AA6D-C05A3BC4AE5F}"/>
              </a:ext>
            </a:extLst>
          </p:cNvPr>
          <p:cNvSpPr txBox="1"/>
          <p:nvPr/>
        </p:nvSpPr>
        <p:spPr>
          <a:xfrm>
            <a:off x="509901" y="339954"/>
            <a:ext cx="10767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b="1" dirty="0">
                <a:latin typeface="Montserrat SemiBold" panose="00000700000000000000" pitchFamily="50" charset="0"/>
              </a:rPr>
              <a:t>Projekter i Cambodja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75A1AB9-E0E3-4385-91B8-9D1DF30AD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70" y="5912889"/>
            <a:ext cx="3619020" cy="61119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B7451E6-BE8F-4A60-A0B9-D70BAD420204}"/>
              </a:ext>
            </a:extLst>
          </p:cNvPr>
          <p:cNvSpPr/>
          <p:nvPr/>
        </p:nvSpPr>
        <p:spPr>
          <a:xfrm>
            <a:off x="509901" y="1738185"/>
            <a:ext cx="5090799" cy="4688015"/>
          </a:xfrm>
          <a:prstGeom prst="rect">
            <a:avLst/>
          </a:prstGeom>
          <a:solidFill>
            <a:schemeClr val="accent6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da-DK" sz="2400" b="1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Efteruddannelse af præster</a:t>
            </a:r>
          </a:p>
          <a:p>
            <a:r>
              <a:rPr lang="da-DK" sz="2400" b="0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Mange præster i Cambodja er unge og mangler teologisk uddannelse. De skal lede menigheder i buddhistiske lokalsamfund. På efteruddannelsen lærer de om dialog og samtaler med andre religiøse ledere. De bliver også indført i kunsten at yde sjælesorg.</a:t>
            </a:r>
            <a:endParaRPr lang="da-DK" sz="24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93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040AC69-DDE3-4F12-95AA-D7A551F29E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14"/>
            <a:ext cx="12192000" cy="6900614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8DA673D-E8B3-4954-AA6D-C05A3BC4AE5F}"/>
              </a:ext>
            </a:extLst>
          </p:cNvPr>
          <p:cNvSpPr txBox="1"/>
          <p:nvPr/>
        </p:nvSpPr>
        <p:spPr>
          <a:xfrm>
            <a:off x="509901" y="339954"/>
            <a:ext cx="10767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b="1" dirty="0">
                <a:latin typeface="Montserrat SemiBold" panose="00000700000000000000" pitchFamily="50" charset="0"/>
              </a:rPr>
              <a:t>Projekter i Cambodja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75A1AB9-E0E3-4385-91B8-9D1DF30AD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70" y="5912889"/>
            <a:ext cx="3619020" cy="611195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8851DC54-73C8-48F7-A883-E6C1C06224C9}"/>
              </a:ext>
            </a:extLst>
          </p:cNvPr>
          <p:cNvSpPr/>
          <p:nvPr/>
        </p:nvSpPr>
        <p:spPr>
          <a:xfrm>
            <a:off x="636901" y="1761389"/>
            <a:ext cx="5090799" cy="4557272"/>
          </a:xfrm>
          <a:prstGeom prst="rect">
            <a:avLst/>
          </a:prstGeom>
          <a:solidFill>
            <a:schemeClr val="accent6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da-DK" sz="2400" b="1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Grøn religionsdialog</a:t>
            </a:r>
          </a:p>
          <a:p>
            <a:r>
              <a:rPr lang="da-DK" sz="2400" b="0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Danmission støtter "grøn religions-dialog" mellem kristne, buddhister, muslimer og </a:t>
            </a:r>
            <a:r>
              <a:rPr lang="da-DK" sz="2400" b="0" i="0" dirty="0" err="1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animister</a:t>
            </a:r>
            <a:r>
              <a:rPr lang="da-DK" sz="2400" b="0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 ud fra en fælles bekymring for livet – både menneskelivet og andre livsformer. Derved skabes forbindelse mellem mennesker af forskellig tro, som sammen tager initiativer til naturbeskyttelse.</a:t>
            </a:r>
            <a:endParaRPr lang="da-DK" sz="24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22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indendørs, gulv, loft&#10;&#10;Automatisk genereret beskrivelse">
            <a:extLst>
              <a:ext uri="{FF2B5EF4-FFF2-40B4-BE49-F238E27FC236}">
                <a16:creationId xmlns:a16="http://schemas.microsoft.com/office/drawing/2014/main" id="{862799DD-CECF-439A-A396-7FD76B76D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8914" r="817" b="86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8DA673D-E8B3-4954-AA6D-C05A3BC4AE5F}"/>
              </a:ext>
            </a:extLst>
          </p:cNvPr>
          <p:cNvSpPr txBox="1"/>
          <p:nvPr/>
        </p:nvSpPr>
        <p:spPr>
          <a:xfrm>
            <a:off x="509901" y="339954"/>
            <a:ext cx="11199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b="1" dirty="0">
                <a:latin typeface="Montserrat SemiBold" panose="00000700000000000000" pitchFamily="50" charset="0"/>
              </a:rPr>
              <a:t>Danmission i Mellemøsten</a:t>
            </a:r>
          </a:p>
          <a:p>
            <a:endParaRPr lang="da-DK" sz="3600" b="1" dirty="0">
              <a:latin typeface="Montserrat SemiBold" panose="00000700000000000000" pitchFamily="50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75A1AB9-E0E3-4385-91B8-9D1DF30AD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70" y="5912889"/>
            <a:ext cx="3619020" cy="61119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1088348-05F6-4FC9-8731-8126D342DFDF}"/>
              </a:ext>
            </a:extLst>
          </p:cNvPr>
          <p:cNvSpPr/>
          <p:nvPr/>
        </p:nvSpPr>
        <p:spPr>
          <a:xfrm>
            <a:off x="626390" y="2249568"/>
            <a:ext cx="5090799" cy="3051911"/>
          </a:xfrm>
          <a:prstGeom prst="rect">
            <a:avLst/>
          </a:prstGeom>
          <a:solidFill>
            <a:schemeClr val="accent6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da-DK" sz="2400" b="1" dirty="0">
                <a:solidFill>
                  <a:schemeClr val="tx1"/>
                </a:solidFill>
                <a:latin typeface="Montserrat" panose="00000500000000000000" pitchFamily="50" charset="0"/>
              </a:rPr>
              <a:t>Danmission </a:t>
            </a:r>
            <a:r>
              <a:rPr lang="da-DK" sz="2400" dirty="0">
                <a:solidFill>
                  <a:schemeClr val="tx1"/>
                </a:solidFill>
                <a:latin typeface="Montserrat" panose="00000500000000000000" pitchFamily="50" charset="0"/>
              </a:rPr>
              <a:t>arbejder i Egypten, Libanon, Syrien, Irak og Jordan med dialog, fredsskabelse, fattigdomsbekæmpelse og kirkeudvikling.  </a:t>
            </a:r>
          </a:p>
        </p:txBody>
      </p:sp>
    </p:spTree>
    <p:extLst>
      <p:ext uri="{BB962C8B-B14F-4D97-AF65-F5344CB8AC3E}">
        <p14:creationId xmlns:p14="http://schemas.microsoft.com/office/powerpoint/2010/main" val="1634940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indendørs, gulv, loft&#10;&#10;Automatisk genereret beskrivelse">
            <a:extLst>
              <a:ext uri="{FF2B5EF4-FFF2-40B4-BE49-F238E27FC236}">
                <a16:creationId xmlns:a16="http://schemas.microsoft.com/office/drawing/2014/main" id="{862799DD-CECF-439A-A396-7FD76B76D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8914" r="817" b="86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8DA673D-E8B3-4954-AA6D-C05A3BC4AE5F}"/>
              </a:ext>
            </a:extLst>
          </p:cNvPr>
          <p:cNvSpPr txBox="1"/>
          <p:nvPr/>
        </p:nvSpPr>
        <p:spPr>
          <a:xfrm>
            <a:off x="509901" y="339954"/>
            <a:ext cx="11199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b="1" dirty="0">
                <a:latin typeface="Montserrat SemiBold" panose="00000700000000000000" pitchFamily="50" charset="0"/>
              </a:rPr>
              <a:t>Projekter i Mellemøsten</a:t>
            </a:r>
          </a:p>
          <a:p>
            <a:endParaRPr lang="da-DK" sz="3600" b="1" dirty="0">
              <a:latin typeface="Montserrat SemiBold" panose="00000700000000000000" pitchFamily="50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75A1AB9-E0E3-4385-91B8-9D1DF30AD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70" y="5912889"/>
            <a:ext cx="3619020" cy="61119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1088348-05F6-4FC9-8731-8126D342DFDF}"/>
              </a:ext>
            </a:extLst>
          </p:cNvPr>
          <p:cNvSpPr/>
          <p:nvPr/>
        </p:nvSpPr>
        <p:spPr>
          <a:xfrm>
            <a:off x="509901" y="1610054"/>
            <a:ext cx="4404999" cy="4608432"/>
          </a:xfrm>
          <a:prstGeom prst="rect">
            <a:avLst/>
          </a:prstGeom>
          <a:solidFill>
            <a:schemeClr val="accent6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da-DK" sz="2400" b="1" dirty="0" err="1">
                <a:solidFill>
                  <a:schemeClr val="tx1"/>
                </a:solidFill>
                <a:latin typeface="Montserrat" panose="00000500000000000000" pitchFamily="50" charset="0"/>
              </a:rPr>
              <a:t>Hiwarouna</a:t>
            </a:r>
            <a:r>
              <a:rPr lang="da-DK" sz="2400" b="1" dirty="0">
                <a:solidFill>
                  <a:schemeClr val="tx1"/>
                </a:solidFill>
                <a:latin typeface="Montserrat" panose="00000500000000000000" pitchFamily="50" charset="0"/>
              </a:rPr>
              <a:t> – vores dialog</a:t>
            </a:r>
          </a:p>
          <a:p>
            <a:r>
              <a:rPr lang="da-DK" sz="2400" b="0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Projektet bidrager til kulturel og religiøs mangfoldighed, tolerance og fredelig sameksistens på tværs af religioner, professioner og sociale lag. Det sker bl.a. ved at uddanne unge i fred og forsoning ud fra deres egen kultur.</a:t>
            </a:r>
            <a:endParaRPr lang="da-DK" sz="24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BE19390-2761-45F5-9E74-44C8AA0228F2}"/>
              </a:ext>
            </a:extLst>
          </p:cNvPr>
          <p:cNvSpPr/>
          <p:nvPr/>
        </p:nvSpPr>
        <p:spPr>
          <a:xfrm>
            <a:off x="6096000" y="1607927"/>
            <a:ext cx="5612450" cy="3971046"/>
          </a:xfrm>
          <a:prstGeom prst="rect">
            <a:avLst/>
          </a:prstGeom>
          <a:solidFill>
            <a:schemeClr val="accent6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da-DK" sz="2400" b="1" dirty="0">
                <a:solidFill>
                  <a:schemeClr val="tx1"/>
                </a:solidFill>
                <a:latin typeface="Montserrat" panose="00000500000000000000" pitchFamily="50" charset="0"/>
              </a:rPr>
              <a:t>Traumebehandling og sjælesorg</a:t>
            </a:r>
          </a:p>
          <a:p>
            <a:r>
              <a:rPr lang="da-DK" sz="2400" b="0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Danmission samarbejder med Mellemøstens Kirkeråd om kurser i traumebehandling, sjælesorg og åndelig vejledning for præster og kirkelige medarbejdere i Syrien, Jordan, Irak og Egypten. Deltagerne er ofte psykisk drænede efter langvarig belastning fra krig og forfølgelse.</a:t>
            </a:r>
            <a:endParaRPr lang="da-DK" sz="24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7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person, loft, indendørs, væg&#10;&#10;Automatisk genereret beskrivelse">
            <a:extLst>
              <a:ext uri="{FF2B5EF4-FFF2-40B4-BE49-F238E27FC236}">
                <a16:creationId xmlns:a16="http://schemas.microsoft.com/office/drawing/2014/main" id="{182A36DE-9BE5-4553-AF15-3FD990BF66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8" t="6701" b="9099"/>
          <a:stretch/>
        </p:blipFill>
        <p:spPr>
          <a:xfrm>
            <a:off x="-127000" y="-50800"/>
            <a:ext cx="12319000" cy="68580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8DA673D-E8B3-4954-AA6D-C05A3BC4AE5F}"/>
              </a:ext>
            </a:extLst>
          </p:cNvPr>
          <p:cNvSpPr txBox="1"/>
          <p:nvPr/>
        </p:nvSpPr>
        <p:spPr>
          <a:xfrm>
            <a:off x="509901" y="339954"/>
            <a:ext cx="9968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b="1" dirty="0">
                <a:latin typeface="Montserrat SemiBold" panose="00000700000000000000" pitchFamily="50" charset="0"/>
              </a:rPr>
              <a:t>Danmission i Tanzania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75A1AB9-E0E3-4385-91B8-9D1DF30AD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70" y="5912889"/>
            <a:ext cx="3619020" cy="61119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162C4D9A-063E-4171-947C-5DAB2701886A}"/>
              </a:ext>
            </a:extLst>
          </p:cNvPr>
          <p:cNvSpPr/>
          <p:nvPr/>
        </p:nvSpPr>
        <p:spPr>
          <a:xfrm>
            <a:off x="509901" y="1610054"/>
            <a:ext cx="5827399" cy="4562146"/>
          </a:xfrm>
          <a:prstGeom prst="rect">
            <a:avLst/>
          </a:prstGeom>
          <a:solidFill>
            <a:schemeClr val="accent6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da-DK" sz="2400" b="1" dirty="0">
                <a:solidFill>
                  <a:schemeClr val="tx1"/>
                </a:solidFill>
                <a:latin typeface="Montserrat" panose="00000500000000000000" pitchFamily="50" charset="0"/>
              </a:rPr>
              <a:t>Tanzania </a:t>
            </a:r>
            <a:r>
              <a:rPr lang="da-DK" sz="2400" dirty="0">
                <a:solidFill>
                  <a:schemeClr val="tx1"/>
                </a:solidFill>
                <a:latin typeface="Montserrat" panose="00000500000000000000" pitchFamily="50" charset="0"/>
              </a:rPr>
              <a:t>ligger ved Afrikas Østkyst, og der anslås at bo </a:t>
            </a:r>
            <a:r>
              <a:rPr lang="da-DK" sz="2400" b="0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57.3 mil. mennesker i landet. Landet er præget af malaria, korruption, fattigdom og underernæring. Det er barske udfordringer for de fleste, men for de svageste i samfundet er det katastrofalt. Danmission støtter den lutherske kirke med at hjælpe de svageste i menighederne og lokalsamfundet.</a:t>
            </a:r>
            <a:endParaRPr lang="da-DK" sz="24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65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indendørs, rodet&#10;&#10;Automatisk genereret beskrivelse">
            <a:extLst>
              <a:ext uri="{FF2B5EF4-FFF2-40B4-BE49-F238E27FC236}">
                <a16:creationId xmlns:a16="http://schemas.microsoft.com/office/drawing/2014/main" id="{0AAE45AC-2E74-4454-B277-F00287DD49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90" b="8629"/>
          <a:stretch/>
        </p:blipFill>
        <p:spPr>
          <a:xfrm>
            <a:off x="1" y="-689774"/>
            <a:ext cx="12192000" cy="7547774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8DA673D-E8B3-4954-AA6D-C05A3BC4AE5F}"/>
              </a:ext>
            </a:extLst>
          </p:cNvPr>
          <p:cNvSpPr txBox="1"/>
          <p:nvPr/>
        </p:nvSpPr>
        <p:spPr>
          <a:xfrm>
            <a:off x="509901" y="339954"/>
            <a:ext cx="9968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b="1" dirty="0">
                <a:latin typeface="Montserrat SemiBold" panose="00000700000000000000" pitchFamily="50" charset="0"/>
              </a:rPr>
              <a:t>Projekter i Tanzania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75A1AB9-E0E3-4385-91B8-9D1DF30AD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70" y="5912889"/>
            <a:ext cx="3619020" cy="61119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162C4D9A-063E-4171-947C-5DAB2701886A}"/>
              </a:ext>
            </a:extLst>
          </p:cNvPr>
          <p:cNvSpPr/>
          <p:nvPr/>
        </p:nvSpPr>
        <p:spPr>
          <a:xfrm>
            <a:off x="509901" y="1790700"/>
            <a:ext cx="4620899" cy="4381500"/>
          </a:xfrm>
          <a:prstGeom prst="rect">
            <a:avLst/>
          </a:prstGeom>
          <a:solidFill>
            <a:schemeClr val="accent6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da-DK" sz="2400" b="1" dirty="0" err="1">
                <a:solidFill>
                  <a:schemeClr val="tx1"/>
                </a:solidFill>
                <a:latin typeface="Montserrat" panose="00000500000000000000" pitchFamily="50" charset="0"/>
              </a:rPr>
              <a:t>Upendo</a:t>
            </a:r>
            <a:r>
              <a:rPr lang="da-DK" sz="2400" b="1" dirty="0">
                <a:solidFill>
                  <a:schemeClr val="tx1"/>
                </a:solidFill>
                <a:latin typeface="Montserrat" panose="00000500000000000000" pitchFamily="50" charset="0"/>
              </a:rPr>
              <a:t> </a:t>
            </a:r>
            <a:r>
              <a:rPr lang="da-DK" sz="2400" b="1" dirty="0" err="1">
                <a:solidFill>
                  <a:schemeClr val="tx1"/>
                </a:solidFill>
                <a:latin typeface="Montserrat" panose="00000500000000000000" pitchFamily="50" charset="0"/>
              </a:rPr>
              <a:t>Syskole</a:t>
            </a:r>
            <a:endParaRPr lang="da-DK" sz="2400" b="1" dirty="0">
              <a:solidFill>
                <a:schemeClr val="tx1"/>
              </a:solidFill>
              <a:latin typeface="Montserrat" panose="00000500000000000000" pitchFamily="50" charset="0"/>
            </a:endParaRPr>
          </a:p>
          <a:p>
            <a:r>
              <a:rPr lang="da-DK" sz="2400" b="0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Mange tanzaniske kvinder har hverken uddannelse eller job, og det gør dem sårbare. På </a:t>
            </a:r>
            <a:r>
              <a:rPr lang="da-DK" sz="2400" b="0" i="0" dirty="0" err="1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syskolen</a:t>
            </a:r>
            <a:r>
              <a:rPr lang="da-DK" sz="2400" b="0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 lærer de at sy tøj og skabe deres egen indtjening. De får også undervisning i demokrati, sundhed og rettigheder. Uddannelsen er åben for både kristne og muslimer.</a:t>
            </a:r>
            <a:endParaRPr lang="da-DK" sz="24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77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person, loft, indendørs, væg&#10;&#10;Automatisk genereret beskrivelse">
            <a:extLst>
              <a:ext uri="{FF2B5EF4-FFF2-40B4-BE49-F238E27FC236}">
                <a16:creationId xmlns:a16="http://schemas.microsoft.com/office/drawing/2014/main" id="{8B320B8C-76E2-4ED3-A4C4-225D47F7B6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8" t="6701" b="9099"/>
          <a:stretch/>
        </p:blipFill>
        <p:spPr>
          <a:xfrm>
            <a:off x="-127000" y="-50800"/>
            <a:ext cx="12319000" cy="69977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8DA673D-E8B3-4954-AA6D-C05A3BC4AE5F}"/>
              </a:ext>
            </a:extLst>
          </p:cNvPr>
          <p:cNvSpPr txBox="1"/>
          <p:nvPr/>
        </p:nvSpPr>
        <p:spPr>
          <a:xfrm>
            <a:off x="509901" y="339954"/>
            <a:ext cx="9968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b="1" dirty="0">
                <a:latin typeface="Montserrat SemiBold" panose="00000700000000000000" pitchFamily="50" charset="0"/>
              </a:rPr>
              <a:t>Projekter i Tanzania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75A1AB9-E0E3-4385-91B8-9D1DF30AD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70" y="5912889"/>
            <a:ext cx="3619020" cy="61119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162C4D9A-063E-4171-947C-5DAB2701886A}"/>
              </a:ext>
            </a:extLst>
          </p:cNvPr>
          <p:cNvSpPr/>
          <p:nvPr/>
        </p:nvSpPr>
        <p:spPr>
          <a:xfrm>
            <a:off x="509901" y="1790700"/>
            <a:ext cx="5344799" cy="4381500"/>
          </a:xfrm>
          <a:prstGeom prst="rect">
            <a:avLst/>
          </a:prstGeom>
          <a:solidFill>
            <a:schemeClr val="accent6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da-DK" sz="2400" b="1" dirty="0" err="1">
                <a:solidFill>
                  <a:schemeClr val="tx1"/>
                </a:solidFill>
                <a:latin typeface="Montserrat" panose="00000500000000000000" pitchFamily="50" charset="0"/>
              </a:rPr>
              <a:t>Shauku</a:t>
            </a:r>
            <a:r>
              <a:rPr lang="da-DK" sz="2400" b="1" dirty="0">
                <a:solidFill>
                  <a:schemeClr val="tx1"/>
                </a:solidFill>
                <a:latin typeface="Montserrat" panose="00000500000000000000" pitchFamily="50" charset="0"/>
              </a:rPr>
              <a:t> Landsbykomitéer</a:t>
            </a:r>
          </a:p>
          <a:p>
            <a:r>
              <a:rPr lang="da-DK" sz="2400" b="0" i="0" dirty="0"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Lokale landsbykomitéer mødes jævnligt for at løse områdets problemer og hjælpe især landsbyens kvinder, børn og personer, der lider af albinisme. Danmission har startet landsbykomitéerne i samarbejde med Den Lutherske Kirke for at gøre lokalbefolkningen selvhjulpen.</a:t>
            </a:r>
            <a:endParaRPr lang="da-DK" sz="24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16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13CD6D33-4EE6-44EE-8215-C0FE1D7CD0F1}"/>
              </a:ext>
            </a:extLst>
          </p:cNvPr>
          <p:cNvSpPr txBox="1"/>
          <p:nvPr/>
        </p:nvSpPr>
        <p:spPr>
          <a:xfrm>
            <a:off x="511360" y="429555"/>
            <a:ext cx="1142914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0" spc="-300" dirty="0">
                <a:solidFill>
                  <a:schemeClr val="accent6"/>
                </a:solidFill>
                <a:latin typeface="Montserrat SemiBold" panose="00000700000000000000" pitchFamily="50" charset="0"/>
              </a:rPr>
              <a:t>Tak </a:t>
            </a:r>
          </a:p>
          <a:p>
            <a:r>
              <a:rPr lang="da-DK" sz="4400" spc="-150" dirty="0">
                <a:latin typeface="Montserrat Medium" panose="00000600000000000000" pitchFamily="50" charset="0"/>
              </a:rPr>
              <a:t>- for jeres opmærksomhed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4780B27E-36FA-4043-934A-1615D61FCE83}"/>
              </a:ext>
            </a:extLst>
          </p:cNvPr>
          <p:cNvSpPr txBox="1"/>
          <p:nvPr/>
        </p:nvSpPr>
        <p:spPr>
          <a:xfrm>
            <a:off x="1036217" y="4212454"/>
            <a:ext cx="49197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latin typeface="Montserrat Medium" panose="00000600000000000000" pitchFamily="50" charset="0"/>
              </a:rPr>
              <a:t>NN</a:t>
            </a:r>
          </a:p>
          <a:p>
            <a:r>
              <a:rPr lang="da-DK" sz="3200" dirty="0">
                <a:latin typeface="Montserrat Medium" panose="00000600000000000000" pitchFamily="50" charset="0"/>
                <a:hlinkClick r:id="rId2"/>
              </a:rPr>
              <a:t>nnn@danmission.dk</a:t>
            </a:r>
            <a:endParaRPr lang="da-DK" sz="3200" dirty="0">
              <a:latin typeface="Montserrat Medium" panose="00000600000000000000" pitchFamily="50" charset="0"/>
            </a:endParaRPr>
          </a:p>
          <a:p>
            <a:r>
              <a:rPr lang="da-DK" sz="3200" dirty="0">
                <a:latin typeface="Montserrat Medium" panose="00000600000000000000" pitchFamily="50" charset="0"/>
              </a:rPr>
              <a:t>Mobil:</a:t>
            </a:r>
          </a:p>
          <a:p>
            <a:endParaRPr lang="da-DK" sz="1000" dirty="0">
              <a:latin typeface="Montserrat Medium" panose="00000600000000000000" pitchFamily="50" charset="0"/>
            </a:endParaRPr>
          </a:p>
          <a:p>
            <a:r>
              <a:rPr lang="da-DK" sz="3200" dirty="0">
                <a:latin typeface="Montserrat Medium" panose="00000600000000000000" pitchFamily="50" charset="0"/>
              </a:rPr>
              <a:t>www.danmission.dk</a:t>
            </a: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95559161-664E-4FFE-A20E-9B46E9AC3035}"/>
              </a:ext>
            </a:extLst>
          </p:cNvPr>
          <p:cNvCxnSpPr>
            <a:cxnSpLocks/>
          </p:cNvCxnSpPr>
          <p:nvPr/>
        </p:nvCxnSpPr>
        <p:spPr>
          <a:xfrm>
            <a:off x="612809" y="4229842"/>
            <a:ext cx="0" cy="219860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>
            <a:extLst>
              <a:ext uri="{FF2B5EF4-FFF2-40B4-BE49-F238E27FC236}">
                <a16:creationId xmlns:a16="http://schemas.microsoft.com/office/drawing/2014/main" id="{380D2006-8CAC-4BAA-AD0B-95982C830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0" y="5118156"/>
            <a:ext cx="2682395" cy="146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6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D18B9D50-687B-444D-9EEA-F8B2EDF1C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164" y="5039360"/>
            <a:ext cx="2682395" cy="1462006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C8F5A80-AD1A-4498-80DE-D0E01B46F22C}"/>
              </a:ext>
            </a:extLst>
          </p:cNvPr>
          <p:cNvSpPr txBox="1"/>
          <p:nvPr/>
        </p:nvSpPr>
        <p:spPr>
          <a:xfrm>
            <a:off x="5801359" y="2175550"/>
            <a:ext cx="579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Montserrat" panose="00000500000000000000" pitchFamily="50" charset="0"/>
              </a:rPr>
              <a:t>”Men, kunne vi da være Mennesker, end sige </a:t>
            </a:r>
            <a:r>
              <a:rPr lang="da-DK" sz="2400" dirty="0" err="1">
                <a:latin typeface="Montserrat" panose="00000500000000000000" pitchFamily="50" charset="0"/>
              </a:rPr>
              <a:t>Christne</a:t>
            </a:r>
            <a:r>
              <a:rPr lang="da-DK" sz="2400" dirty="0">
                <a:latin typeface="Montserrat" panose="00000500000000000000" pitchFamily="50" charset="0"/>
              </a:rPr>
              <a:t>, og Medlidenheden skulde ikke røre vore Hjerter? […] Skulde vi ikke bringe dem Kundskaber om den eneste sande Gud og den han udsendte, </a:t>
            </a:r>
            <a:r>
              <a:rPr lang="da-DK" sz="2400" dirty="0" err="1">
                <a:latin typeface="Montserrat" panose="00000500000000000000" pitchFamily="50" charset="0"/>
              </a:rPr>
              <a:t>Jesum</a:t>
            </a:r>
            <a:r>
              <a:rPr lang="da-DK" sz="2400" dirty="0">
                <a:latin typeface="Montserrat" panose="00000500000000000000" pitchFamily="50" charset="0"/>
              </a:rPr>
              <a:t> </a:t>
            </a:r>
            <a:r>
              <a:rPr lang="da-DK" sz="2400" dirty="0" err="1">
                <a:latin typeface="Montserrat" panose="00000500000000000000" pitchFamily="50" charset="0"/>
              </a:rPr>
              <a:t>Christum</a:t>
            </a:r>
            <a:r>
              <a:rPr lang="da-DK" sz="2400" dirty="0">
                <a:latin typeface="Montserrat" panose="00000500000000000000" pitchFamily="50" charset="0"/>
              </a:rPr>
              <a:t>?”</a:t>
            </a:r>
          </a:p>
          <a:p>
            <a:endParaRPr lang="da-DK" sz="2400" dirty="0">
              <a:latin typeface="Montserrat" panose="00000500000000000000" pitchFamily="50" charset="0"/>
            </a:endParaRPr>
          </a:p>
          <a:p>
            <a:r>
              <a:rPr lang="da-DK" sz="2000" i="1" dirty="0">
                <a:latin typeface="Montserrat" panose="00000500000000000000" pitchFamily="50" charset="0"/>
              </a:rPr>
              <a:t>- Bone Falck Rønne 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9FA61DA0-6833-4AB5-A807-BE063E17BCC7}"/>
              </a:ext>
            </a:extLst>
          </p:cNvPr>
          <p:cNvSpPr txBox="1"/>
          <p:nvPr/>
        </p:nvSpPr>
        <p:spPr>
          <a:xfrm>
            <a:off x="4891087" y="419735"/>
            <a:ext cx="68913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Montserrat SemiBold" panose="00000700000000000000" pitchFamily="50" charset="0"/>
              </a:rPr>
              <a:t>Det Danske Missionsselskab stiftes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0930639-C55D-4A79-A8AE-B8367F394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419735"/>
            <a:ext cx="41433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051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36EA96C-FFAC-4322-BA0F-E6178D390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10074" r="12333" b="6371"/>
          <a:stretch/>
        </p:blipFill>
        <p:spPr>
          <a:xfrm>
            <a:off x="454387" y="1504115"/>
            <a:ext cx="7692789" cy="4810125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418256B5-643D-4A90-9B60-FC50E56F02A2}"/>
              </a:ext>
            </a:extLst>
          </p:cNvPr>
          <p:cNvSpPr txBox="1"/>
          <p:nvPr/>
        </p:nvSpPr>
        <p:spPr>
          <a:xfrm>
            <a:off x="454387" y="269559"/>
            <a:ext cx="8156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Montserrat SemiBold" panose="00000700000000000000" pitchFamily="50" charset="0"/>
              </a:rPr>
              <a:t>200 års arbejde i mission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698CDF3-6C54-4A23-82AF-6BE7B7B83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208" y="269559"/>
            <a:ext cx="3310020" cy="64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2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73AF4-4A1A-41DA-913A-825B73C6D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4048679"/>
            <a:ext cx="8739187" cy="2452687"/>
          </a:xfrm>
        </p:spPr>
        <p:txBody>
          <a:bodyPr anchor="ctr">
            <a:normAutofit fontScale="90000"/>
          </a:bodyPr>
          <a:lstStyle/>
          <a:p>
            <a:r>
              <a:rPr lang="da-DK" b="1" dirty="0">
                <a:latin typeface="Montserrat SemiBold" panose="00000700000000000000" pitchFamily="50" charset="0"/>
              </a:rPr>
              <a:t>Find historien i </a:t>
            </a:r>
            <a:r>
              <a:rPr lang="da-DK" b="1" dirty="0" err="1">
                <a:latin typeface="Montserrat SemiBold" panose="00000700000000000000" pitchFamily="50" charset="0"/>
              </a:rPr>
              <a:t>Danmissions</a:t>
            </a:r>
            <a:r>
              <a:rPr lang="da-DK" b="1" dirty="0">
                <a:latin typeface="Montserrat SemiBold" panose="00000700000000000000" pitchFamily="50" charset="0"/>
              </a:rPr>
              <a:t> historiske fotoarkiv:</a:t>
            </a:r>
            <a:br>
              <a:rPr lang="da-DK" sz="3600" b="1" dirty="0">
                <a:solidFill>
                  <a:srgbClr val="568E14"/>
                </a:solidFill>
                <a:latin typeface="Montserrat SemiBold" panose="00000700000000000000" pitchFamily="50" charset="0"/>
              </a:rPr>
            </a:br>
            <a:br>
              <a:rPr lang="da-DK" sz="3600" b="1" dirty="0">
                <a:solidFill>
                  <a:srgbClr val="568E14"/>
                </a:solidFill>
                <a:latin typeface="Montserrat SemiBold" panose="00000700000000000000" pitchFamily="50" charset="0"/>
              </a:rPr>
            </a:br>
            <a:r>
              <a:rPr lang="da-DK" sz="3600" b="1" dirty="0">
                <a:solidFill>
                  <a:schemeClr val="accent6"/>
                </a:solidFill>
                <a:latin typeface="Montserrat SemiBold" panose="00000700000000000000" pitchFamily="50" charset="0"/>
              </a:rPr>
              <a:t>www.danmission.dk/photoarchive</a:t>
            </a:r>
            <a:br>
              <a:rPr lang="da-DK" sz="3600" b="1" dirty="0">
                <a:solidFill>
                  <a:srgbClr val="568E14"/>
                </a:solidFill>
                <a:latin typeface="Montserrat SemiBold" panose="00000700000000000000" pitchFamily="50" charset="0"/>
              </a:rPr>
            </a:br>
            <a:endParaRPr lang="da-DK" sz="3600" dirty="0"/>
          </a:p>
        </p:txBody>
      </p:sp>
      <p:pic>
        <p:nvPicPr>
          <p:cNvPr id="9" name="Pladsholder til indhold 8" descr="Et billede, der indeholder tekst, person, gruppe, restaurant&#10;&#10;Automatisk genereret beskrivelse">
            <a:extLst>
              <a:ext uri="{FF2B5EF4-FFF2-40B4-BE49-F238E27FC236}">
                <a16:creationId xmlns:a16="http://schemas.microsoft.com/office/drawing/2014/main" id="{D7D8D39A-DFEF-4BBC-84E9-87BD614B6C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3" b="3155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F3C53031-4371-47AA-9A78-A9C0A3E7D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164" y="5039360"/>
            <a:ext cx="2682395" cy="146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2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C5C83668-FD99-474D-8BAE-3656C7C01ABD}"/>
              </a:ext>
            </a:extLst>
          </p:cNvPr>
          <p:cNvSpPr txBox="1"/>
          <p:nvPr/>
        </p:nvSpPr>
        <p:spPr>
          <a:xfrm>
            <a:off x="803532" y="274290"/>
            <a:ext cx="791590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latin typeface="Montserrat SemiBold" panose="00000700000000000000" pitchFamily="50" charset="0"/>
              </a:rPr>
              <a:t>Det Danske Missionsselskab bliver til Danmission gennem fusioner med andre missionsselskaber</a:t>
            </a:r>
          </a:p>
          <a:p>
            <a:endParaRPr lang="da-DK" sz="3600" dirty="0"/>
          </a:p>
          <a:p>
            <a:pPr>
              <a:lnSpc>
                <a:spcPct val="200000"/>
              </a:lnSpc>
            </a:pPr>
            <a:r>
              <a:rPr lang="da-DK" sz="2400" b="1" dirty="0">
                <a:latin typeface="Wingdings 3" panose="05040102010807070707" pitchFamily="18" charset="2"/>
              </a:rPr>
              <a:t> </a:t>
            </a:r>
            <a:r>
              <a:rPr lang="da-DK" sz="2400" dirty="0">
                <a:latin typeface="Montserrat" panose="00000500000000000000" pitchFamily="50" charset="0"/>
              </a:rPr>
              <a:t>1948: Dansk kirkemission i Arabien</a:t>
            </a:r>
            <a:endParaRPr lang="da-DK" sz="2400" b="1" dirty="0">
              <a:latin typeface="Novecento wide Light" panose="00000405000000000000" pitchFamily="50" charset="0"/>
            </a:endParaRPr>
          </a:p>
          <a:p>
            <a:pPr>
              <a:lnSpc>
                <a:spcPct val="200000"/>
              </a:lnSpc>
            </a:pPr>
            <a:r>
              <a:rPr lang="da-DK" sz="2400" b="1" dirty="0">
                <a:latin typeface="Wingdings 3" panose="05040102010807070707" pitchFamily="18" charset="2"/>
              </a:rPr>
              <a:t> </a:t>
            </a:r>
            <a:r>
              <a:rPr lang="da-DK" sz="2400" dirty="0">
                <a:latin typeface="Montserrat" panose="00000500000000000000" pitchFamily="50" charset="0"/>
              </a:rPr>
              <a:t>1974: Østerlandsmissionen</a:t>
            </a:r>
            <a:endParaRPr lang="da-DK" sz="2400" b="1" dirty="0">
              <a:latin typeface="Novecento wide Light" panose="00000405000000000000" pitchFamily="50" charset="0"/>
            </a:endParaRPr>
          </a:p>
          <a:p>
            <a:pPr>
              <a:lnSpc>
                <a:spcPct val="200000"/>
              </a:lnSpc>
            </a:pPr>
            <a:r>
              <a:rPr lang="da-DK" sz="2400" b="1" dirty="0">
                <a:latin typeface="Wingdings 3" panose="05040102010807070707" pitchFamily="18" charset="2"/>
              </a:rPr>
              <a:t> </a:t>
            </a:r>
            <a:r>
              <a:rPr lang="da-DK" sz="2400" dirty="0">
                <a:latin typeface="Montserrat" panose="00000500000000000000" pitchFamily="50" charset="0"/>
              </a:rPr>
              <a:t>1975: Dansk </a:t>
            </a:r>
            <a:r>
              <a:rPr lang="da-DK" sz="2400" dirty="0" err="1">
                <a:latin typeface="Montserrat" panose="00000500000000000000" pitchFamily="50" charset="0"/>
              </a:rPr>
              <a:t>Panthanmission</a:t>
            </a:r>
            <a:endParaRPr lang="da-DK" sz="2400" dirty="0">
              <a:latin typeface="Montserrat" panose="00000500000000000000" pitchFamily="50" charset="0"/>
            </a:endParaRPr>
          </a:p>
          <a:p>
            <a:pPr>
              <a:lnSpc>
                <a:spcPct val="200000"/>
              </a:lnSpc>
            </a:pPr>
            <a:r>
              <a:rPr lang="da-DK" sz="2400" b="1" dirty="0">
                <a:latin typeface="Wingdings 3" panose="05040102010807070707" pitchFamily="18" charset="2"/>
              </a:rPr>
              <a:t> </a:t>
            </a:r>
            <a:r>
              <a:rPr lang="da-DK" sz="2400" dirty="0">
                <a:latin typeface="Montserrat" panose="00000500000000000000" pitchFamily="50" charset="0"/>
              </a:rPr>
              <a:t>2000: Dansk </a:t>
            </a:r>
            <a:r>
              <a:rPr lang="da-DK" sz="2400" dirty="0" err="1">
                <a:latin typeface="Montserrat" panose="00000500000000000000" pitchFamily="50" charset="0"/>
              </a:rPr>
              <a:t>Santalmission</a:t>
            </a:r>
            <a:endParaRPr lang="da-DK" sz="2400" b="1" dirty="0">
              <a:latin typeface="Novecento wide Light" panose="00000405000000000000" pitchFamily="50" charset="0"/>
            </a:endParaRPr>
          </a:p>
          <a:p>
            <a:endParaRPr lang="da-DK" sz="3200" dirty="0">
              <a:latin typeface="Montserrat" panose="00000500000000000000" pitchFamily="50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C992F7A-6FF4-42A1-A192-C0FBD9F4D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680" y="356634"/>
            <a:ext cx="3726179" cy="51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D18B9D50-687B-444D-9EEA-F8B2EDF1C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164" y="5039360"/>
            <a:ext cx="2682395" cy="1462006"/>
          </a:xfrm>
          <a:prstGeom prst="rect">
            <a:avLst/>
          </a:prstGeom>
        </p:spPr>
      </p:pic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4B95C277-ADF3-4F59-97B5-8642432CE74C}"/>
              </a:ext>
            </a:extLst>
          </p:cNvPr>
          <p:cNvCxnSpPr>
            <a:cxnSpLocks/>
          </p:cNvCxnSpPr>
          <p:nvPr/>
        </p:nvCxnSpPr>
        <p:spPr>
          <a:xfrm>
            <a:off x="612809" y="3225800"/>
            <a:ext cx="0" cy="28829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137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ED03F5F-A6F0-496A-A7B6-DE70FB6D7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70" y="5912889"/>
            <a:ext cx="3619020" cy="611195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4BE9F33B-7CCA-4868-B798-4657790E848C}"/>
              </a:ext>
            </a:extLst>
          </p:cNvPr>
          <p:cNvSpPr txBox="1"/>
          <p:nvPr/>
        </p:nvSpPr>
        <p:spPr>
          <a:xfrm>
            <a:off x="686120" y="505732"/>
            <a:ext cx="105762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6000" dirty="0" err="1">
                <a:latin typeface="Montserrat SemiBold" panose="00000700000000000000" pitchFamily="50" charset="0"/>
              </a:rPr>
              <a:t>Danmissions</a:t>
            </a:r>
            <a:r>
              <a:rPr lang="da-DK" sz="6000" dirty="0">
                <a:latin typeface="Montserrat SemiBold" panose="00000700000000000000" pitchFamily="50" charset="0"/>
              </a:rPr>
              <a:t> missionssyn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03246D-C68F-43AB-B0A4-34543A948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" r="18215"/>
          <a:stretch/>
        </p:blipFill>
        <p:spPr bwMode="auto">
          <a:xfrm>
            <a:off x="8181908" y="2897404"/>
            <a:ext cx="3804744" cy="28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6E28A08C-47FF-4D6B-8567-7B79F77466D4}"/>
              </a:ext>
            </a:extLst>
          </p:cNvPr>
          <p:cNvCxnSpPr>
            <a:cxnSpLocks/>
          </p:cNvCxnSpPr>
          <p:nvPr/>
        </p:nvCxnSpPr>
        <p:spPr>
          <a:xfrm>
            <a:off x="612809" y="3216166"/>
            <a:ext cx="0" cy="289253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felt 12">
            <a:extLst>
              <a:ext uri="{FF2B5EF4-FFF2-40B4-BE49-F238E27FC236}">
                <a16:creationId xmlns:a16="http://schemas.microsoft.com/office/drawing/2014/main" id="{4721B7DC-0347-4295-91A9-1D47C33CEC17}"/>
              </a:ext>
            </a:extLst>
          </p:cNvPr>
          <p:cNvSpPr txBox="1"/>
          <p:nvPr/>
        </p:nvSpPr>
        <p:spPr>
          <a:xfrm>
            <a:off x="1135118" y="3367192"/>
            <a:ext cx="6096000" cy="2545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a-DK" sz="2800" b="1" dirty="0">
                <a:latin typeface="Wingdings 3" panose="05040102010807070707" pitchFamily="18" charset="2"/>
              </a:rPr>
              <a:t> </a:t>
            </a:r>
            <a:r>
              <a:rPr lang="da-DK" sz="2800" dirty="0">
                <a:latin typeface="Montserrat" panose="00000500000000000000" pitchFamily="50" charset="0"/>
              </a:rPr>
              <a:t>Håb</a:t>
            </a:r>
            <a:endParaRPr lang="da-DK" sz="2800" b="1" dirty="0">
              <a:latin typeface="Novecento wide Light" panose="00000405000000000000" pitchFamily="50" charset="0"/>
            </a:endParaRPr>
          </a:p>
          <a:p>
            <a:pPr>
              <a:lnSpc>
                <a:spcPct val="200000"/>
              </a:lnSpc>
            </a:pPr>
            <a:r>
              <a:rPr lang="da-DK" sz="2800" b="1" dirty="0">
                <a:latin typeface="Wingdings 3" panose="05040102010807070707" pitchFamily="18" charset="2"/>
              </a:rPr>
              <a:t> </a:t>
            </a:r>
            <a:r>
              <a:rPr lang="da-DK" sz="2800" dirty="0">
                <a:latin typeface="Montserrat" panose="00000500000000000000" pitchFamily="50" charset="0"/>
              </a:rPr>
              <a:t>Tilgivelse</a:t>
            </a:r>
            <a:endParaRPr lang="da-DK" sz="2800" b="1" dirty="0">
              <a:latin typeface="Novecento wide Light" panose="00000405000000000000" pitchFamily="50" charset="0"/>
            </a:endParaRPr>
          </a:p>
          <a:p>
            <a:pPr>
              <a:lnSpc>
                <a:spcPct val="200000"/>
              </a:lnSpc>
            </a:pPr>
            <a:r>
              <a:rPr lang="da-DK" sz="2800" b="1" dirty="0">
                <a:latin typeface="Wingdings 3" panose="05040102010807070707" pitchFamily="18" charset="2"/>
              </a:rPr>
              <a:t> </a:t>
            </a:r>
            <a:r>
              <a:rPr lang="da-DK" sz="2800" dirty="0">
                <a:latin typeface="Montserrat" panose="00000500000000000000" pitchFamily="50" charset="0"/>
              </a:rPr>
              <a:t>Liv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09FF3C3F-F461-4368-A6AC-CEA9DB1F80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1" b="-1"/>
          <a:stretch/>
        </p:blipFill>
        <p:spPr>
          <a:xfrm>
            <a:off x="3686071" y="1679050"/>
            <a:ext cx="4094014" cy="139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8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01D9A87A-3A6E-42FE-B491-47D789C1757F}"/>
              </a:ext>
            </a:extLst>
          </p:cNvPr>
          <p:cNvSpPr txBox="1"/>
          <p:nvPr/>
        </p:nvSpPr>
        <p:spPr>
          <a:xfrm>
            <a:off x="1034370" y="1644172"/>
            <a:ext cx="713906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da-DK" sz="2400" dirty="0">
              <a:latin typeface="Montserrat" panose="00000500000000000000" pitchFamily="50" charset="0"/>
            </a:endParaRPr>
          </a:p>
          <a:p>
            <a:endParaRPr lang="da-DK" sz="2400" dirty="0">
              <a:latin typeface="Montserrat" panose="00000500000000000000" pitchFamily="50" charset="0"/>
            </a:endParaRPr>
          </a:p>
          <a:p>
            <a:r>
              <a:rPr lang="da-DK" sz="2400" b="1" dirty="0">
                <a:latin typeface="Montserrat" panose="00000500000000000000" pitchFamily="50" charset="0"/>
              </a:rPr>
              <a:t>Håbet</a:t>
            </a:r>
            <a:r>
              <a:rPr lang="da-DK" sz="2400" dirty="0">
                <a:latin typeface="Montserrat" panose="00000500000000000000" pitchFamily="50" charset="0"/>
              </a:rPr>
              <a:t> gør os i stand til at tro på forandring, og evangeliet viser os, at der altid er flere muligheder, end vi umiddelbart kan se. </a:t>
            </a:r>
          </a:p>
          <a:p>
            <a:endParaRPr lang="da-DK" sz="2400" dirty="0">
              <a:latin typeface="Montserrat" panose="00000500000000000000" pitchFamily="50" charset="0"/>
            </a:endParaRPr>
          </a:p>
          <a:p>
            <a:endParaRPr lang="da-DK" sz="2400" dirty="0">
              <a:latin typeface="Montserrat" panose="00000500000000000000" pitchFamily="50" charset="0"/>
            </a:endParaRPr>
          </a:p>
          <a:p>
            <a:r>
              <a:rPr lang="da-DK" sz="2400" b="1" dirty="0">
                <a:latin typeface="Montserrat" panose="00000500000000000000" pitchFamily="50" charset="0"/>
              </a:rPr>
              <a:t>Vores opgave </a:t>
            </a:r>
            <a:r>
              <a:rPr lang="da-DK" sz="2400" dirty="0">
                <a:latin typeface="Montserrat" panose="00000500000000000000" pitchFamily="50" charset="0"/>
              </a:rPr>
              <a:t>som Danmission er i ord og gerning at bringe håb i verden i samarbejde med lokale kirker og partnere.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66ECFA5-D3FB-4C96-826F-245B10060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993" y="1195070"/>
            <a:ext cx="2978573" cy="446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AF835F7F-107C-45E4-BF4C-08BE15540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70" y="5912889"/>
            <a:ext cx="3619020" cy="611195"/>
          </a:xfrm>
          <a:prstGeom prst="rect">
            <a:avLst/>
          </a:prstGeom>
        </p:spPr>
      </p:pic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2E797D3-5409-4AF2-98AD-B81BBDBFF84E}"/>
              </a:ext>
            </a:extLst>
          </p:cNvPr>
          <p:cNvCxnSpPr>
            <a:cxnSpLocks/>
          </p:cNvCxnSpPr>
          <p:nvPr/>
        </p:nvCxnSpPr>
        <p:spPr>
          <a:xfrm>
            <a:off x="612809" y="2324100"/>
            <a:ext cx="0" cy="37846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E302D0EC-A2E1-47B0-8544-366C7D23ED29}"/>
              </a:ext>
            </a:extLst>
          </p:cNvPr>
          <p:cNvSpPr txBox="1"/>
          <p:nvPr/>
        </p:nvSpPr>
        <p:spPr>
          <a:xfrm>
            <a:off x="-783920" y="643345"/>
            <a:ext cx="80710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6000" dirty="0">
                <a:latin typeface="Montserrat SemiBold" panose="00000700000000000000" pitchFamily="50" charset="0"/>
              </a:rPr>
              <a:t>Der er håb</a:t>
            </a:r>
          </a:p>
        </p:txBody>
      </p:sp>
    </p:spTree>
    <p:extLst>
      <p:ext uri="{BB962C8B-B14F-4D97-AF65-F5344CB8AC3E}">
        <p14:creationId xmlns:p14="http://schemas.microsoft.com/office/powerpoint/2010/main" val="4255246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01D9A87A-3A6E-42FE-B491-47D789C1757F}"/>
              </a:ext>
            </a:extLst>
          </p:cNvPr>
          <p:cNvSpPr txBox="1"/>
          <p:nvPr/>
        </p:nvSpPr>
        <p:spPr>
          <a:xfrm>
            <a:off x="1034370" y="1454248"/>
            <a:ext cx="7139062" cy="447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da-DK" sz="2400" dirty="0">
              <a:latin typeface="Montserrat" panose="00000500000000000000" pitchFamily="50" charset="0"/>
            </a:endParaRPr>
          </a:p>
          <a:p>
            <a:endParaRPr lang="da-DK" sz="2400" dirty="0">
              <a:latin typeface="Montserrat" panose="00000500000000000000" pitchFamily="50" charset="0"/>
            </a:endParaRPr>
          </a:p>
          <a:p>
            <a:pPr>
              <a:lnSpc>
                <a:spcPct val="115000"/>
              </a:lnSpc>
            </a:pPr>
            <a:r>
              <a:rPr lang="da-DK" sz="2400" b="1" kern="1200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Tilgivelsen</a:t>
            </a:r>
            <a:r>
              <a:rPr lang="da-DK" sz="2400" kern="1200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 kærlighedens gave, og den kan ikke kræves eller forhandles, men alene gives. </a:t>
            </a:r>
          </a:p>
          <a:p>
            <a:pPr>
              <a:lnSpc>
                <a:spcPct val="115000"/>
              </a:lnSpc>
            </a:pPr>
            <a:endParaRPr lang="da-DK" sz="2400" dirty="0">
              <a:latin typeface="Montserrat" panose="000005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da-DK" sz="2400" b="1" kern="1200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Vores opgave </a:t>
            </a:r>
            <a:r>
              <a:rPr lang="da-DK" sz="2400" kern="1200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 Danmission er at formidle tilgivelsens evangelium og at arbejde for fred, retfærdighed og forsoning, hvor der er ufred i verden.</a:t>
            </a:r>
            <a:endParaRPr lang="da-DK" sz="2400" dirty="0">
              <a:effectLst/>
              <a:latin typeface="Montserrat" panose="00000500000000000000" pitchFamily="50" charset="0"/>
              <a:ea typeface="Times New Roman" panose="02020603050405020304" pitchFamily="18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F835F7F-107C-45E4-BF4C-08BE15540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70" y="5912889"/>
            <a:ext cx="3619020" cy="611195"/>
          </a:xfrm>
          <a:prstGeom prst="rect">
            <a:avLst/>
          </a:prstGeom>
        </p:spPr>
      </p:pic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2E797D3-5409-4AF2-98AD-B81BBDBFF84E}"/>
              </a:ext>
            </a:extLst>
          </p:cNvPr>
          <p:cNvCxnSpPr>
            <a:cxnSpLocks/>
          </p:cNvCxnSpPr>
          <p:nvPr/>
        </p:nvCxnSpPr>
        <p:spPr>
          <a:xfrm>
            <a:off x="612809" y="2324100"/>
            <a:ext cx="0" cy="37846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E302D0EC-A2E1-47B0-8544-366C7D23ED29}"/>
              </a:ext>
            </a:extLst>
          </p:cNvPr>
          <p:cNvSpPr txBox="1"/>
          <p:nvPr/>
        </p:nvSpPr>
        <p:spPr>
          <a:xfrm>
            <a:off x="102342" y="624847"/>
            <a:ext cx="80710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6000" dirty="0">
                <a:latin typeface="Montserrat SemiBold" panose="00000700000000000000" pitchFamily="50" charset="0"/>
              </a:rPr>
              <a:t>Der er tilgivelse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BE8070E-E493-4D21-930C-9EB88E24D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9"/>
          <a:stretch/>
        </p:blipFill>
        <p:spPr bwMode="auto">
          <a:xfrm>
            <a:off x="8935564" y="2324099"/>
            <a:ext cx="2745232" cy="330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730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54cc36c-393c-4185-b263-5657792c87d1">
      <UserInfo>
        <DisplayName>Michael Trinskjær</DisplayName>
        <AccountId>41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6A2F80A360524D83D8D68F3B16C699" ma:contentTypeVersion="13" ma:contentTypeDescription="Opret et nyt dokument." ma:contentTypeScope="" ma:versionID="db8a47f642b15705a54e607afd347a06">
  <xsd:schema xmlns:xsd="http://www.w3.org/2001/XMLSchema" xmlns:xs="http://www.w3.org/2001/XMLSchema" xmlns:p="http://schemas.microsoft.com/office/2006/metadata/properties" xmlns:ns2="254cc36c-393c-4185-b263-5657792c87d1" xmlns:ns3="2e7618b4-f6de-4cde-be0b-f19ec962baa8" targetNamespace="http://schemas.microsoft.com/office/2006/metadata/properties" ma:root="true" ma:fieldsID="5573b45e2b313188f3604de063541343" ns2:_="" ns3:_="">
    <xsd:import namespace="254cc36c-393c-4185-b263-5657792c87d1"/>
    <xsd:import namespace="2e7618b4-f6de-4cde-be0b-f19ec962ba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cc36c-393c-4185-b263-5657792c87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618b4-f6de-4cde-be0b-f19ec962ba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E0FC87-CAFA-43A2-A5D2-BB28AF1CC26A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254cc36c-393c-4185-b263-5657792c87d1"/>
    <ds:schemaRef ds:uri="http://schemas.microsoft.com/office/2006/documentManagement/types"/>
    <ds:schemaRef ds:uri="2e7618b4-f6de-4cde-be0b-f19ec962baa8"/>
  </ds:schemaRefs>
</ds:datastoreItem>
</file>

<file path=customXml/itemProps2.xml><?xml version="1.0" encoding="utf-8"?>
<ds:datastoreItem xmlns:ds="http://schemas.openxmlformats.org/officeDocument/2006/customXml" ds:itemID="{3DABE521-4538-4F79-81F5-C7C64BED9E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4cc36c-393c-4185-b263-5657792c87d1"/>
    <ds:schemaRef ds:uri="2e7618b4-f6de-4cde-be0b-f19ec962ba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E901EF-DF8C-40F9-812D-89AF73997E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1117</Words>
  <Application>Microsoft Office PowerPoint</Application>
  <PresentationFormat>Widescreen</PresentationFormat>
  <Paragraphs>108</Paragraphs>
  <Slides>27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Montserrat</vt:lpstr>
      <vt:lpstr>Montserrat Medium</vt:lpstr>
      <vt:lpstr>Montserrat SemiBold</vt:lpstr>
      <vt:lpstr>Novecento wide Light</vt:lpstr>
      <vt:lpstr>Wingdings 3</vt:lpstr>
      <vt:lpstr>Office-tema</vt:lpstr>
      <vt:lpstr>Titel</vt:lpstr>
      <vt:lpstr>PowerPoint-præsentation</vt:lpstr>
      <vt:lpstr>PowerPoint-præsentation</vt:lpstr>
      <vt:lpstr>PowerPoint-præsentation</vt:lpstr>
      <vt:lpstr>Find historien i Danmissions historiske fotoarkiv:  www.danmission.dk/photoarchive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Tom Bangslund Hansen</dc:creator>
  <cp:lastModifiedBy>Michael Trinskjær</cp:lastModifiedBy>
  <cp:revision>6</cp:revision>
  <cp:lastPrinted>2021-12-09T09:11:51Z</cp:lastPrinted>
  <dcterms:created xsi:type="dcterms:W3CDTF">2021-10-08T07:06:36Z</dcterms:created>
  <dcterms:modified xsi:type="dcterms:W3CDTF">2021-12-22T22:26:07Z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0x0101006F6A2F80A360524D83D8D68F3B16C699</vt:lpwstr>
  </property>
</Properties>
</file>