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8" r:id="rId5"/>
    <p:sldId id="257" r:id="rId6"/>
    <p:sldId id="271" r:id="rId7"/>
    <p:sldId id="260" r:id="rId8"/>
    <p:sldId id="259" r:id="rId9"/>
    <p:sldId id="258" r:id="rId10"/>
    <p:sldId id="262" r:id="rId11"/>
    <p:sldId id="264" r:id="rId12"/>
    <p:sldId id="263" r:id="rId13"/>
    <p:sldId id="261" r:id="rId14"/>
    <p:sldId id="268" r:id="rId15"/>
    <p:sldId id="267" r:id="rId16"/>
    <p:sldId id="266" r:id="rId17"/>
    <p:sldId id="265" r:id="rId18"/>
    <p:sldId id="270" r:id="rId19"/>
    <p:sldId id="287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9"/>
    <a:srgbClr val="C5E86C"/>
    <a:srgbClr val="64A70B"/>
    <a:srgbClr val="6AA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7056F-E661-46D2-B774-4EEFF16AC9AC}" v="7" dt="2021-10-29T06:48:16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14446-2169-493F-8200-BC96E512D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6D631A-BCD2-4663-AFE2-ABDE02199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833F47-B301-4C9F-A505-CDE71057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609D7F-8638-421E-AE56-7EB33539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4C01E7-C26F-4469-AE2F-1F117360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411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9901F-8DBA-4CFB-9DBD-7D06E1F8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82E02C9-21CC-4295-B5E9-0D6BF0FE8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8BC3673-5A7B-4069-9C33-D8B89FB4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143324-5832-406C-AAA0-ACBB697D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DE4A60-0C68-493A-8C0E-C6A84BCD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758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4B6FB31-2EB4-47FF-9FFA-1542E8BFB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86FCF9E-6A7F-421C-8675-249681B5C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5370C9-CC02-4690-AB00-0A6FD7D1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7E58DD-EB99-4389-A1BD-8CDCDAAA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9F96560-35B7-4DA2-9899-91E0A98E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3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38764-B249-40D7-B3DE-8C4E94E6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EA4352-E7EA-4121-AA53-A00C875AA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18267C4-C8C7-4F40-9214-54C95C01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64533D-6F5D-4486-8BDD-8F6D5BF0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B46679-9A81-4132-81B5-CBEDD24F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053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EBC13-8E01-4822-BA57-387E46FE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E13D25-7A5A-4ED1-BFD5-AC944AEB7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B0B038-0F2C-44E7-BDA2-355F1183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A15DF0-A5B9-4FFC-A10F-F24A8EED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873CF6-FB42-414F-B788-91A99B4F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064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DC323-4AB1-41C1-9F63-8B319A4E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829E52-4E49-45E9-A238-11D5D84C8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473487-DEC7-41A1-A612-4CA6268C4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A34EE5F-746D-490F-9E91-714223F3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49BE967-BEA5-4D9E-A130-F8BD1F02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ADC3C96-7D24-4962-B182-03814200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29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E5662-CA8D-4BDB-ACA8-E3EB14E3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0749F57-4E36-4681-B01B-362BA8528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D5EFA28-8EA7-4F6F-AF33-5B6C962BA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497E130-AD25-46DC-B96E-2AB076B5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46AE300-4949-4054-874D-EA8AD9CBD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911696B-A514-48F7-A0DB-90DD45EB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34C6274-6F5A-462B-B798-D0F60142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2E75A10-59D8-4F8A-BBF0-7FE38AC3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755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42C5C-E018-4D38-86BF-991A4C3D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BA63254-C8A2-47DC-8B4F-3F20B5D8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56F09A8-FE5C-491B-BF69-A8CEBA92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542430-2337-44BE-B3E9-9E354468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922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8DCE2D5-3235-43BC-8EB0-C64BB2A2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501E6A8-C3A6-4694-93B2-D009C591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85EFC6-B58E-4685-91DB-87944582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12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966E8-5ED0-4B80-8446-49E5E628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E3E699-B988-4E11-ABDD-5B464B72D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16B90D6-84E0-4210-AE2D-4A2C72B49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9B3B517-38CF-4E07-8632-94D83BA1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764A159-6DF6-4ABD-A329-FBCC8C9C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95032C0-5EE5-4AAE-A851-AAE515EB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92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BAAA9-C7CD-4A2F-BEB7-02DE51BD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E833800-61E5-4952-8CF3-41BB3462A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E7DCDBE-7478-4FAD-BE07-406F48AAC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5212B2-3697-4CA6-8EE8-553C949F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7B9940-CD74-487E-8B0E-24FC820F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20E45E0-FE32-4602-8E1D-7C8DBD9E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649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27C3869-A196-402A-8F1E-D69B1D24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072396-AAE7-4D58-A0AD-2472CD6E2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3DB4BE-E92D-4312-AC32-A59BA163E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93EA-B073-4E17-801A-6800324175A6}" type="datetimeFigureOut">
              <a:rPr lang="da-DK" smtClean="0"/>
              <a:t>01-12-2021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DE57CC-A744-467F-A0CD-EA2CC0D5A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ECA9DD-2C14-487B-A7EA-FA3796891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A54B0-349D-4C01-90CF-8C8964411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85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mission.dk/20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rtew@bib.sdu.d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9017F82C-7ACC-4C2A-A0A4-6AE8918BC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210" y="2772077"/>
            <a:ext cx="5746282" cy="2204184"/>
          </a:xfrm>
        </p:spPr>
        <p:txBody>
          <a:bodyPr anchor="b">
            <a:noAutofit/>
          </a:bodyPr>
          <a:lstStyle/>
          <a:p>
            <a:r>
              <a:rPr lang="da-DK" sz="3600" dirty="0">
                <a:solidFill>
                  <a:srgbClr val="000000"/>
                </a:solidFill>
                <a:latin typeface="Montserrat Light" panose="00000400000000000000" pitchFamily="50" charset="0"/>
              </a:rPr>
              <a:t>Hjælp til planlægning af aktiviteter i stifterne</a:t>
            </a: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0C9C87-A5DE-456D-B859-22C7B747F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10" y="815625"/>
            <a:ext cx="8845912" cy="1297115"/>
          </a:xfrm>
        </p:spPr>
        <p:txBody>
          <a:bodyPr anchor="t">
            <a:noAutofit/>
          </a:bodyPr>
          <a:lstStyle/>
          <a:p>
            <a:pPr algn="l"/>
            <a:r>
              <a:rPr lang="da-DK" sz="4800" dirty="0">
                <a:solidFill>
                  <a:srgbClr val="000000"/>
                </a:solidFill>
                <a:latin typeface="Montserrat ExtraBold" panose="00000900000000000000" pitchFamily="50" charset="0"/>
              </a:rPr>
              <a:t>Aktivitetsgeneratoren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D7AFCC5-C759-4A67-A75D-312A403D9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75" y="2729919"/>
            <a:ext cx="4537515" cy="24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0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44880" y="755412"/>
            <a:ext cx="112471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Hvor skal aktiviteten afholdes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I brugsen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På sportspladsen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I skoven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I kirken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På efterskolen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I genbrugsbutikken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I svømmehallen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Andet sted ?</a:t>
            </a:r>
          </a:p>
        </p:txBody>
      </p:sp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2CF5129-0CED-4609-B6B4-EB8876C66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58459"/>
            <a:ext cx="4320209" cy="336225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F30EB8C-9482-4FFA-BEA7-24A55A5F1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2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15063" y="584117"/>
            <a:ext cx="1001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Hvad skal der ske i aktiviteten ?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1CA7ED2-6A16-4D35-9A7D-C1DD71845DA2}"/>
              </a:ext>
            </a:extLst>
          </p:cNvPr>
          <p:cNvSpPr txBox="1"/>
          <p:nvPr/>
        </p:nvSpPr>
        <p:spPr>
          <a:xfrm>
            <a:off x="1252329" y="1464139"/>
            <a:ext cx="8547653" cy="463844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Koncert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Cykelløb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Pilgrimsvandring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Foredrag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Gudstjeneste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 err="1">
                <a:latin typeface="Novecento wide Normal" panose="00000505000000000000" pitchFamily="50" charset="0"/>
              </a:rPr>
              <a:t>upcyklingsværksted</a:t>
            </a:r>
            <a:endParaRPr lang="da-DK" sz="2400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Rejse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 err="1">
                <a:latin typeface="Novecento wide Normal" panose="00000505000000000000" pitchFamily="50" charset="0"/>
              </a:rPr>
              <a:t>Danmissionweekend</a:t>
            </a:r>
            <a:endParaRPr lang="da-DK" sz="2400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Ølsmagning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 err="1">
                <a:latin typeface="Novecento wide Normal" panose="00000505000000000000" pitchFamily="50" charset="0"/>
              </a:rPr>
              <a:t>Nørkleri</a:t>
            </a:r>
            <a:endParaRPr lang="da-DK" sz="2400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Andet ?</a:t>
            </a:r>
          </a:p>
        </p:txBody>
      </p:sp>
      <p:pic>
        <p:nvPicPr>
          <p:cNvPr id="4" name="Billede 3" descr="Et billede, der indeholder tegning, krus&#10;&#10;Automatisk genereret beskrivelse">
            <a:extLst>
              <a:ext uri="{FF2B5EF4-FFF2-40B4-BE49-F238E27FC236}">
                <a16:creationId xmlns:a16="http://schemas.microsoft.com/office/drawing/2014/main" id="{F69F3A70-5809-47C3-87D2-3FA0AC786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83" y="2113854"/>
            <a:ext cx="3465095" cy="346509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61F3B4C-D18E-4F6D-9821-CBA3CA893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7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741680" y="567507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kender du nogen til programmet ?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3C913EB-396D-4211-BBEC-CA9CB34F3380}"/>
              </a:ext>
            </a:extLst>
          </p:cNvPr>
          <p:cNvSpPr txBox="1"/>
          <p:nvPr/>
        </p:nvSpPr>
        <p:spPr>
          <a:xfrm>
            <a:off x="904775" y="1290121"/>
            <a:ext cx="55345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Kor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Eventyrer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Fortæller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Tryllekunstner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Danmission medarbejder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Gymnastikhold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Journalist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Den lokale helt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Andre ?</a:t>
            </a:r>
          </a:p>
        </p:txBody>
      </p:sp>
      <p:pic>
        <p:nvPicPr>
          <p:cNvPr id="4" name="Billede 3" descr="Et billede, der indeholder værelse&#10;&#10;Automatisk genereret beskrivelse">
            <a:extLst>
              <a:ext uri="{FF2B5EF4-FFF2-40B4-BE49-F238E27FC236}">
                <a16:creationId xmlns:a16="http://schemas.microsoft.com/office/drawing/2014/main" id="{AE9499F6-BD4B-4229-AF12-C752761D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42" y="1275393"/>
            <a:ext cx="5534527" cy="472638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F33686A-5596-48E8-84B0-48236FBF2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9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670560" y="755412"/>
            <a:ext cx="112471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Øvrige programpunkter i aktiviteten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Spisning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Kaffe &amp; kage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Bobler og kransekage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Snobrød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Pølser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Andagt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Lotteri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Andet ?</a:t>
            </a:r>
          </a:p>
        </p:txBody>
      </p:sp>
      <p:pic>
        <p:nvPicPr>
          <p:cNvPr id="3" name="Billede 2" descr="Et billede, der indeholder tegning, lys&#10;&#10;Automatisk genereret beskrivelse">
            <a:extLst>
              <a:ext uri="{FF2B5EF4-FFF2-40B4-BE49-F238E27FC236}">
                <a16:creationId xmlns:a16="http://schemas.microsoft.com/office/drawing/2014/main" id="{638E43E6-CD54-460B-B474-FE545DD1A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82" y="1635743"/>
            <a:ext cx="4037999" cy="420319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A97FEA1-0BC6-4DDF-BCD2-55685D5D0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8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ransport, vej, lastbil, bus&#10;&#10;Automatisk genereret beskrivelse">
            <a:extLst>
              <a:ext uri="{FF2B5EF4-FFF2-40B4-BE49-F238E27FC236}">
                <a16:creationId xmlns:a16="http://schemas.microsoft.com/office/drawing/2014/main" id="{966D3063-5D8F-4D08-B96D-1D4B34F6D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8715">
            <a:off x="6210623" y="1636314"/>
            <a:ext cx="5414745" cy="3045794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44880" y="755412"/>
            <a:ext cx="112471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Hvad skal vi have hjælp til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Kagebagning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Servering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Praktiske 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Trykning af indbydelse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Artikel i kirkeblad/lokalavis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Transport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Oprydning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Andet ?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B370850-E8BC-4F26-A732-3B6891E8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7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741680" y="489734"/>
            <a:ext cx="112471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Hvem kan hjælpe med aktiviteten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Familie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Venner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Kolleger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Konfirmander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Spejdere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Yogaholdet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Fodboldklubben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Y´s men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andre</a:t>
            </a:r>
          </a:p>
        </p:txBody>
      </p:sp>
      <p:pic>
        <p:nvPicPr>
          <p:cNvPr id="3" name="Billede 2" descr="Et billede, der indeholder græs, person, udendørs, gruppe&#10;&#10;Automatisk genereret beskrivelse">
            <a:extLst>
              <a:ext uri="{FF2B5EF4-FFF2-40B4-BE49-F238E27FC236}">
                <a16:creationId xmlns:a16="http://schemas.microsoft.com/office/drawing/2014/main" id="{C069C152-726B-445E-B5FB-8982FB251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03" y="1848051"/>
            <a:ext cx="6316946" cy="355427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C10D646-F902-43A6-844B-138D9F74D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3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C10D646-F902-43A6-844B-138D9F74D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9DEA676-1F77-4819-8C59-30E0813E719A}"/>
              </a:ext>
            </a:extLst>
          </p:cNvPr>
          <p:cNvSpPr txBox="1"/>
          <p:nvPr/>
        </p:nvSpPr>
        <p:spPr>
          <a:xfrm>
            <a:off x="752476" y="2724150"/>
            <a:ext cx="10001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b="1" dirty="0">
                <a:solidFill>
                  <a:srgbClr val="00B2A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www.danmission.dk/200</a:t>
            </a:r>
            <a:r>
              <a:rPr lang="da-DK" sz="6000" b="1" dirty="0">
                <a:solidFill>
                  <a:srgbClr val="00B2A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5162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1095676" y="755412"/>
            <a:ext cx="93878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Novecento wide Normal" panose="00000505000000000000" pitchFamily="50" charset="0"/>
              </a:rPr>
              <a:t>Hvilken slags aktivitet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2C7D7E5-DDB6-4F2C-8043-61CB45128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4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736600" y="755412"/>
            <a:ext cx="1154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Hvem har ansvaret for aktiviteten 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8DB7EBD-5481-4CEE-B0DC-512FC37F0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4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9624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699198" y="700395"/>
            <a:ext cx="1027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Novecento wide Normal" panose="00000505000000000000" pitchFamily="50" charset="0"/>
              </a:rPr>
              <a:t>Hvem skal stå for aktiviteten 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0F85D15-A4D7-4482-B0BB-F8B4AADB0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3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 descr="Et billede, der indeholder ur, værelse&#10;&#10;Automatisk genereret beskrivelse">
            <a:extLst>
              <a:ext uri="{FF2B5EF4-FFF2-40B4-BE49-F238E27FC236}">
                <a16:creationId xmlns:a16="http://schemas.microsoft.com/office/drawing/2014/main" id="{0D0471CE-AF7A-4634-B6FC-817BD44BB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06" y="1915427"/>
            <a:ext cx="3715935" cy="3980046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31339" y="367030"/>
            <a:ext cx="11714480" cy="6014720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C5E86C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dortew@bib.sdu.dk </a:t>
            </a:r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466959" y="962527"/>
            <a:ext cx="109439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Novecento wide Normal" panose="00000505000000000000" pitchFamily="50" charset="0"/>
              </a:rPr>
              <a:t>Aktivitetsgeneratoren </a:t>
            </a:r>
          </a:p>
          <a:p>
            <a:r>
              <a:rPr lang="da-DK" sz="4400" dirty="0">
                <a:latin typeface="Novecento wide Normal" panose="00000505000000000000" pitchFamily="50" charset="0"/>
              </a:rPr>
              <a:t>hjælper med…</a:t>
            </a:r>
          </a:p>
          <a:p>
            <a:endParaRPr lang="da-DK" sz="2400" dirty="0">
              <a:latin typeface="Novecento wide Normal" panose="00000505000000000000" pitchFamily="50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At planlægge nye aktiviteter i </a:t>
            </a:r>
            <a:r>
              <a:rPr lang="da-DK" sz="2400" dirty="0" err="1">
                <a:latin typeface="Novecento wide Normal" panose="00000505000000000000" pitchFamily="50" charset="0"/>
              </a:rPr>
              <a:t>danmission</a:t>
            </a:r>
            <a:endParaRPr lang="da-DK" sz="2400" dirty="0">
              <a:latin typeface="Novecento wide Normal" panose="00000505000000000000" pitchFamily="50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At tænke på nye måder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At aktivere nye netværk og personer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At skabe værdi for </a:t>
            </a:r>
            <a:r>
              <a:rPr lang="da-DK" sz="2400" dirty="0" err="1">
                <a:latin typeface="Novecento wide Normal" panose="00000505000000000000" pitchFamily="50" charset="0"/>
              </a:rPr>
              <a:t>danmissions</a:t>
            </a:r>
            <a:r>
              <a:rPr lang="da-DK" sz="2400" dirty="0">
                <a:latin typeface="Novecento wide Normal" panose="00000505000000000000" pitchFamily="50" charset="0"/>
              </a:rPr>
              <a:t> arbejde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68C7C87-E158-4D61-B03F-FCEBDAEF8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570291"/>
            <a:ext cx="1193244" cy="65036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6AF2181-55D0-4D7A-96FD-25C6F772E543}"/>
              </a:ext>
            </a:extLst>
          </p:cNvPr>
          <p:cNvSpPr txBox="1"/>
          <p:nvPr/>
        </p:nvSpPr>
        <p:spPr>
          <a:xfrm>
            <a:off x="5055000" y="3244334"/>
            <a:ext cx="2067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mkrejkkjkjkjkkjjkjjk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30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44880" y="755412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Hvad er formålet med aktiviteten 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E17BF9A-E1F8-49F8-9BE0-5C65D10E2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2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741680" y="737437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Hvem er målgruppen for aktiviteten 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9FBB1D7-3193-4EC4-875E-BBC23EFF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7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44880" y="755412"/>
            <a:ext cx="11247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Målbare mål for aktiviteten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r>
              <a:rPr lang="da-DK" sz="3200" dirty="0">
                <a:latin typeface="Novecento wide Normal" panose="00000505000000000000" pitchFamily="50" charset="0"/>
              </a:rPr>
              <a:t>Hvor mange…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777BCFD-B3B7-40EC-BE12-5639D80B3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64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44880" y="755412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Hvornår skal aktiviteten foregå 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4B28B74-AA2D-4F54-AD6C-E2D743529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5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44880" y="755412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Hvor skal aktiviteten afholdes 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EC004A5-9F9B-4E6C-9D60-470E0B17D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01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15063" y="584117"/>
            <a:ext cx="1001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Hvad skal der ske i aktiviteten 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F3DAD06-4F26-4574-9460-2A6722F10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91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741680" y="567507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kender du nogen til programmet 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421946F-398E-44A7-891B-8660D02D7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02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670560" y="755412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Øvrige programpunkter i aktiviteten 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8E29194-24D6-46D2-AE2F-6BAAC9248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7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44880" y="755412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Hvad skal vi have hjælp til 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FE4EF29-EE9A-4DE7-9841-9C902DCDA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28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00B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741680" y="489734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Hvem kan hjælpe med aktiviteten ?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054696E-2E25-4F6D-8170-C5A63BB3B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2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1066800" y="1229360"/>
            <a:ext cx="93878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Novecento wide Normal" panose="00000505000000000000" pitchFamily="50" charset="0"/>
              </a:rPr>
              <a:t>Hvilken slags aktivitet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Møde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Gudstjeneste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Event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Biograf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Konkurrence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Andet ?</a:t>
            </a:r>
          </a:p>
        </p:txBody>
      </p:sp>
      <p:pic>
        <p:nvPicPr>
          <p:cNvPr id="3" name="Billede 2" descr="Et billede, der indeholder kop, mad, hat&#10;&#10;Automatisk genereret beskrivelse">
            <a:extLst>
              <a:ext uri="{FF2B5EF4-FFF2-40B4-BE49-F238E27FC236}">
                <a16:creationId xmlns:a16="http://schemas.microsoft.com/office/drawing/2014/main" id="{C452D93B-1D99-4A8C-B5A6-3EF028970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45" y="2079098"/>
            <a:ext cx="5429404" cy="361302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461E903-30CA-41ED-823D-92873AA21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28640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20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e 48">
            <a:extLst>
              <a:ext uri="{FF2B5EF4-FFF2-40B4-BE49-F238E27FC236}">
                <a16:creationId xmlns:a16="http://schemas.microsoft.com/office/drawing/2014/main" id="{CB2AA41D-DD40-4FEF-9E91-6C81D0A5BF13}"/>
              </a:ext>
            </a:extLst>
          </p:cNvPr>
          <p:cNvGrpSpPr/>
          <p:nvPr/>
        </p:nvGrpSpPr>
        <p:grpSpPr>
          <a:xfrm>
            <a:off x="166255" y="233916"/>
            <a:ext cx="11946900" cy="6450348"/>
            <a:chOff x="166255" y="233916"/>
            <a:chExt cx="11946900" cy="6450348"/>
          </a:xfrm>
        </p:grpSpPr>
        <p:sp>
          <p:nvSpPr>
            <p:cNvPr id="2" name="Rektangel: afrundede hjørner 1">
              <a:extLst>
                <a:ext uri="{FF2B5EF4-FFF2-40B4-BE49-F238E27FC236}">
                  <a16:creationId xmlns:a16="http://schemas.microsoft.com/office/drawing/2014/main" id="{10CE3251-0AE2-4320-A155-0FEB7C4ABEC6}"/>
                </a:ext>
              </a:extLst>
            </p:cNvPr>
            <p:cNvSpPr/>
            <p:nvPr/>
          </p:nvSpPr>
          <p:spPr>
            <a:xfrm>
              <a:off x="299041" y="1934819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" name="Rektangel: afrundede hjørner 2">
              <a:extLst>
                <a:ext uri="{FF2B5EF4-FFF2-40B4-BE49-F238E27FC236}">
                  <a16:creationId xmlns:a16="http://schemas.microsoft.com/office/drawing/2014/main" id="{B4ED4318-4C64-4CC4-80A5-0144B8073B0F}"/>
                </a:ext>
              </a:extLst>
            </p:cNvPr>
            <p:cNvSpPr/>
            <p:nvPr/>
          </p:nvSpPr>
          <p:spPr>
            <a:xfrm>
              <a:off x="299041" y="3599360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ektangel: afrundede hjørner 3">
              <a:extLst>
                <a:ext uri="{FF2B5EF4-FFF2-40B4-BE49-F238E27FC236}">
                  <a16:creationId xmlns:a16="http://schemas.microsoft.com/office/drawing/2014/main" id="{4F82177C-63B1-4054-BC3E-EA1AF4B6578E}"/>
                </a:ext>
              </a:extLst>
            </p:cNvPr>
            <p:cNvSpPr/>
            <p:nvPr/>
          </p:nvSpPr>
          <p:spPr>
            <a:xfrm>
              <a:off x="244549" y="5231954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ktangel: afrundede hjørner 4">
              <a:extLst>
                <a:ext uri="{FF2B5EF4-FFF2-40B4-BE49-F238E27FC236}">
                  <a16:creationId xmlns:a16="http://schemas.microsoft.com/office/drawing/2014/main" id="{65BDEC01-5579-4EA5-9CDE-58D410151E08}"/>
                </a:ext>
              </a:extLst>
            </p:cNvPr>
            <p:cNvSpPr/>
            <p:nvPr/>
          </p:nvSpPr>
          <p:spPr>
            <a:xfrm>
              <a:off x="3210462" y="5231954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ktangel: afrundede hjørner 5">
              <a:extLst>
                <a:ext uri="{FF2B5EF4-FFF2-40B4-BE49-F238E27FC236}">
                  <a16:creationId xmlns:a16="http://schemas.microsoft.com/office/drawing/2014/main" id="{19630199-1CF1-461B-B6EC-34DD5A1805D6}"/>
                </a:ext>
              </a:extLst>
            </p:cNvPr>
            <p:cNvSpPr/>
            <p:nvPr/>
          </p:nvSpPr>
          <p:spPr>
            <a:xfrm>
              <a:off x="6207513" y="5231954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ktangel: afrundede hjørner 6">
              <a:extLst>
                <a:ext uri="{FF2B5EF4-FFF2-40B4-BE49-F238E27FC236}">
                  <a16:creationId xmlns:a16="http://schemas.microsoft.com/office/drawing/2014/main" id="{5F41F6A4-CD92-418F-8013-A9024673F883}"/>
                </a:ext>
              </a:extLst>
            </p:cNvPr>
            <p:cNvSpPr/>
            <p:nvPr/>
          </p:nvSpPr>
          <p:spPr>
            <a:xfrm>
              <a:off x="231226" y="241354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latin typeface="Novecento wide Normal" panose="00000505000000000000" pitchFamily="50" charset="0"/>
              </a:endParaRPr>
            </a:p>
          </p:txBody>
        </p:sp>
        <p:sp>
          <p:nvSpPr>
            <p:cNvPr id="8" name="Rektangel: afrundede hjørner 7">
              <a:extLst>
                <a:ext uri="{FF2B5EF4-FFF2-40B4-BE49-F238E27FC236}">
                  <a16:creationId xmlns:a16="http://schemas.microsoft.com/office/drawing/2014/main" id="{C2DFF267-AA6B-41CB-B2A9-7559A5A4ADB4}"/>
                </a:ext>
              </a:extLst>
            </p:cNvPr>
            <p:cNvSpPr/>
            <p:nvPr/>
          </p:nvSpPr>
          <p:spPr>
            <a:xfrm>
              <a:off x="3210462" y="233916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ktangel: afrundede hjørner 8">
              <a:extLst>
                <a:ext uri="{FF2B5EF4-FFF2-40B4-BE49-F238E27FC236}">
                  <a16:creationId xmlns:a16="http://schemas.microsoft.com/office/drawing/2014/main" id="{6B59A9C8-F421-4999-9B8E-C3C4D7BDAFA9}"/>
                </a:ext>
              </a:extLst>
            </p:cNvPr>
            <p:cNvSpPr/>
            <p:nvPr/>
          </p:nvSpPr>
          <p:spPr>
            <a:xfrm>
              <a:off x="6176375" y="233916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ktangel: afrundede hjørner 9">
              <a:extLst>
                <a:ext uri="{FF2B5EF4-FFF2-40B4-BE49-F238E27FC236}">
                  <a16:creationId xmlns:a16="http://schemas.microsoft.com/office/drawing/2014/main" id="{B9970AED-F454-46CE-8844-53487871BCE3}"/>
                </a:ext>
              </a:extLst>
            </p:cNvPr>
            <p:cNvSpPr/>
            <p:nvPr/>
          </p:nvSpPr>
          <p:spPr>
            <a:xfrm>
              <a:off x="9142288" y="233916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ektangel: afrundede hjørner 10">
              <a:extLst>
                <a:ext uri="{FF2B5EF4-FFF2-40B4-BE49-F238E27FC236}">
                  <a16:creationId xmlns:a16="http://schemas.microsoft.com/office/drawing/2014/main" id="{2D23CF79-9FF4-447E-A842-3E9376E10289}"/>
                </a:ext>
              </a:extLst>
            </p:cNvPr>
            <p:cNvSpPr/>
            <p:nvPr/>
          </p:nvSpPr>
          <p:spPr>
            <a:xfrm>
              <a:off x="9142288" y="1907738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ktangel: afrundede hjørner 11">
              <a:extLst>
                <a:ext uri="{FF2B5EF4-FFF2-40B4-BE49-F238E27FC236}">
                  <a16:creationId xmlns:a16="http://schemas.microsoft.com/office/drawing/2014/main" id="{6283845C-D17D-4DAF-B637-0C35C47D0063}"/>
                </a:ext>
              </a:extLst>
            </p:cNvPr>
            <p:cNvSpPr/>
            <p:nvPr/>
          </p:nvSpPr>
          <p:spPr>
            <a:xfrm>
              <a:off x="9142288" y="3581561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ktangel: afrundede hjørner 12">
              <a:extLst>
                <a:ext uri="{FF2B5EF4-FFF2-40B4-BE49-F238E27FC236}">
                  <a16:creationId xmlns:a16="http://schemas.microsoft.com/office/drawing/2014/main" id="{11756139-9017-439C-8570-84AD01D29248}"/>
                </a:ext>
              </a:extLst>
            </p:cNvPr>
            <p:cNvSpPr/>
            <p:nvPr/>
          </p:nvSpPr>
          <p:spPr>
            <a:xfrm>
              <a:off x="9142288" y="5231954"/>
              <a:ext cx="2724592" cy="145231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976F486D-48D6-43C5-876F-8697CE8156A7}"/>
                </a:ext>
              </a:extLst>
            </p:cNvPr>
            <p:cNvSpPr txBox="1"/>
            <p:nvPr/>
          </p:nvSpPr>
          <p:spPr>
            <a:xfrm>
              <a:off x="325120" y="286250"/>
              <a:ext cx="2431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Hvem skal stå for aktiviteten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FBD183BD-B856-4FDE-BA18-D7EB20BCB7FF}"/>
                </a:ext>
              </a:extLst>
            </p:cNvPr>
            <p:cNvSpPr txBox="1"/>
            <p:nvPr/>
          </p:nvSpPr>
          <p:spPr>
            <a:xfrm>
              <a:off x="9033763" y="1957397"/>
              <a:ext cx="28591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Hvornår skal aktiviteten foregå</a:t>
              </a:r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5C6D21BF-625A-45AE-BF95-4C852BCFF0AF}"/>
                </a:ext>
              </a:extLst>
            </p:cNvPr>
            <p:cNvSpPr txBox="1"/>
            <p:nvPr/>
          </p:nvSpPr>
          <p:spPr>
            <a:xfrm>
              <a:off x="9126621" y="241354"/>
              <a:ext cx="2673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Målbare mål for aktiviteten</a:t>
              </a:r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FA71D174-99F5-4BDB-93DD-ECE46404D782}"/>
                </a:ext>
              </a:extLst>
            </p:cNvPr>
            <p:cNvSpPr txBox="1"/>
            <p:nvPr/>
          </p:nvSpPr>
          <p:spPr>
            <a:xfrm>
              <a:off x="6207513" y="241354"/>
              <a:ext cx="2693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Hvem er målgruppen for aktiviteten</a:t>
              </a:r>
            </a:p>
          </p:txBody>
        </p:sp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312B3DB6-54E5-456A-939B-39525BBDFF43}"/>
                </a:ext>
              </a:extLst>
            </p:cNvPr>
            <p:cNvSpPr txBox="1"/>
            <p:nvPr/>
          </p:nvSpPr>
          <p:spPr>
            <a:xfrm>
              <a:off x="3265784" y="269195"/>
              <a:ext cx="2669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Hvad er formålet med aktiviteten</a:t>
              </a:r>
            </a:p>
          </p:txBody>
        </p:sp>
        <p:sp>
          <p:nvSpPr>
            <p:cNvPr id="21" name="Tekstfelt 20">
              <a:extLst>
                <a:ext uri="{FF2B5EF4-FFF2-40B4-BE49-F238E27FC236}">
                  <a16:creationId xmlns:a16="http://schemas.microsoft.com/office/drawing/2014/main" id="{44C0C3A6-22B7-496A-B383-1377EB6D17C2}"/>
                </a:ext>
              </a:extLst>
            </p:cNvPr>
            <p:cNvSpPr txBox="1"/>
            <p:nvPr/>
          </p:nvSpPr>
          <p:spPr>
            <a:xfrm>
              <a:off x="299041" y="1952528"/>
              <a:ext cx="2724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Hvem har ansvaret for aktiviteten</a:t>
              </a:r>
            </a:p>
          </p:txBody>
        </p:sp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A706EAED-FF8A-4A91-85A0-F93DB13E8ABC}"/>
                </a:ext>
              </a:extLst>
            </p:cNvPr>
            <p:cNvSpPr txBox="1"/>
            <p:nvPr/>
          </p:nvSpPr>
          <p:spPr>
            <a:xfrm>
              <a:off x="375036" y="3599360"/>
              <a:ext cx="2572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Hvem kan hjælpe med aktiviteten</a:t>
              </a:r>
            </a:p>
          </p:txBody>
        </p:sp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123AB436-7F87-433C-B3F9-6A950347FE1E}"/>
                </a:ext>
              </a:extLst>
            </p:cNvPr>
            <p:cNvSpPr txBox="1"/>
            <p:nvPr/>
          </p:nvSpPr>
          <p:spPr>
            <a:xfrm>
              <a:off x="379191" y="5264250"/>
              <a:ext cx="24286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Hvad skal vi have hjælp til</a:t>
              </a: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D7CF59A6-B418-4FC7-B5A1-2F801143D691}"/>
                </a:ext>
              </a:extLst>
            </p:cNvPr>
            <p:cNvSpPr txBox="1"/>
            <p:nvPr/>
          </p:nvSpPr>
          <p:spPr>
            <a:xfrm>
              <a:off x="3169349" y="5229503"/>
              <a:ext cx="2779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Øvrige programpunkter til aktiviteten</a:t>
              </a: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29D7703D-5B86-4800-9B6E-6B565CB337F0}"/>
                </a:ext>
              </a:extLst>
            </p:cNvPr>
            <p:cNvSpPr txBox="1"/>
            <p:nvPr/>
          </p:nvSpPr>
          <p:spPr>
            <a:xfrm>
              <a:off x="6252180" y="5221651"/>
              <a:ext cx="2643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Kender du nogen til programmet</a:t>
              </a:r>
            </a:p>
          </p:txBody>
        </p:sp>
        <p:sp>
          <p:nvSpPr>
            <p:cNvPr id="27" name="Tekstfelt 26">
              <a:extLst>
                <a:ext uri="{FF2B5EF4-FFF2-40B4-BE49-F238E27FC236}">
                  <a16:creationId xmlns:a16="http://schemas.microsoft.com/office/drawing/2014/main" id="{058FB6CB-5DA5-4D2B-B07A-5DDFF3626DED}"/>
                </a:ext>
              </a:extLst>
            </p:cNvPr>
            <p:cNvSpPr txBox="1"/>
            <p:nvPr/>
          </p:nvSpPr>
          <p:spPr>
            <a:xfrm>
              <a:off x="9033764" y="5245348"/>
              <a:ext cx="28591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Hvad skal der ske i aktiviteten</a:t>
              </a:r>
            </a:p>
          </p:txBody>
        </p:sp>
        <p:sp>
          <p:nvSpPr>
            <p:cNvPr id="14" name="Rektangel: afrundede hjørner 13">
              <a:extLst>
                <a:ext uri="{FF2B5EF4-FFF2-40B4-BE49-F238E27FC236}">
                  <a16:creationId xmlns:a16="http://schemas.microsoft.com/office/drawing/2014/main" id="{639C9406-A545-44CE-9450-FE6B507CF7E7}"/>
                </a:ext>
              </a:extLst>
            </p:cNvPr>
            <p:cNvSpPr/>
            <p:nvPr/>
          </p:nvSpPr>
          <p:spPr>
            <a:xfrm>
              <a:off x="3210462" y="1934820"/>
              <a:ext cx="5690505" cy="1452309"/>
            </a:xfrm>
            <a:prstGeom prst="roundRect">
              <a:avLst/>
            </a:prstGeom>
            <a:noFill/>
            <a:ln w="635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3" name="Rektangel: afrundede hjørner 42">
              <a:extLst>
                <a:ext uri="{FF2B5EF4-FFF2-40B4-BE49-F238E27FC236}">
                  <a16:creationId xmlns:a16="http://schemas.microsoft.com/office/drawing/2014/main" id="{DF763E4B-430F-4BE5-B094-DF22BB43B587}"/>
                </a:ext>
              </a:extLst>
            </p:cNvPr>
            <p:cNvSpPr/>
            <p:nvPr/>
          </p:nvSpPr>
          <p:spPr>
            <a:xfrm>
              <a:off x="3238350" y="3576309"/>
              <a:ext cx="5690505" cy="1452309"/>
            </a:xfrm>
            <a:prstGeom prst="roundRect">
              <a:avLst/>
            </a:prstGeom>
            <a:solidFill>
              <a:schemeClr val="bg1"/>
            </a:solidFill>
            <a:ln w="666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Tekstfelt 44">
              <a:extLst>
                <a:ext uri="{FF2B5EF4-FFF2-40B4-BE49-F238E27FC236}">
                  <a16:creationId xmlns:a16="http://schemas.microsoft.com/office/drawing/2014/main" id="{187C161A-8A3D-4F7D-8320-9DAE31F1593F}"/>
                </a:ext>
              </a:extLst>
            </p:cNvPr>
            <p:cNvSpPr txBox="1"/>
            <p:nvPr/>
          </p:nvSpPr>
          <p:spPr>
            <a:xfrm>
              <a:off x="3279600" y="1952528"/>
              <a:ext cx="53109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>
                  <a:latin typeface="Novecento wide Normal" panose="00000505000000000000" pitchFamily="50" charset="0"/>
                </a:rPr>
                <a:t>Hvilken slags aktivitet</a:t>
              </a:r>
            </a:p>
          </p:txBody>
        </p:sp>
        <p:sp>
          <p:nvSpPr>
            <p:cNvPr id="46" name="Tekstfelt 45">
              <a:extLst>
                <a:ext uri="{FF2B5EF4-FFF2-40B4-BE49-F238E27FC236}">
                  <a16:creationId xmlns:a16="http://schemas.microsoft.com/office/drawing/2014/main" id="{C6482259-E847-4446-AD81-77C2AFBBE88A}"/>
                </a:ext>
              </a:extLst>
            </p:cNvPr>
            <p:cNvSpPr txBox="1"/>
            <p:nvPr/>
          </p:nvSpPr>
          <p:spPr>
            <a:xfrm>
              <a:off x="3363881" y="3575024"/>
              <a:ext cx="5252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dirty="0">
                  <a:latin typeface="Novecento wide Normal" panose="00000505000000000000" pitchFamily="50" charset="0"/>
                </a:rPr>
                <a:t>Alt det andet…</a:t>
              </a:r>
            </a:p>
          </p:txBody>
        </p:sp>
        <p:sp>
          <p:nvSpPr>
            <p:cNvPr id="47" name="Tekstfelt 46">
              <a:extLst>
                <a:ext uri="{FF2B5EF4-FFF2-40B4-BE49-F238E27FC236}">
                  <a16:creationId xmlns:a16="http://schemas.microsoft.com/office/drawing/2014/main" id="{640CD20B-D2DE-445E-A748-7D73ADE8217F}"/>
                </a:ext>
              </a:extLst>
            </p:cNvPr>
            <p:cNvSpPr txBox="1"/>
            <p:nvPr/>
          </p:nvSpPr>
          <p:spPr>
            <a:xfrm>
              <a:off x="8896013" y="3589524"/>
              <a:ext cx="3217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dirty="0">
                  <a:latin typeface="Novecento wide Normal" panose="00000505000000000000" pitchFamily="50" charset="0"/>
                </a:rPr>
                <a:t>Hvor skal aktiviteten afholdes</a:t>
              </a:r>
            </a:p>
          </p:txBody>
        </p:sp>
        <p:sp>
          <p:nvSpPr>
            <p:cNvPr id="48" name="Rektangel: afrundede hjørner 47">
              <a:extLst>
                <a:ext uri="{FF2B5EF4-FFF2-40B4-BE49-F238E27FC236}">
                  <a16:creationId xmlns:a16="http://schemas.microsoft.com/office/drawing/2014/main" id="{455327A1-55F5-4171-BAA4-F30964DA2215}"/>
                </a:ext>
              </a:extLst>
            </p:cNvPr>
            <p:cNvSpPr/>
            <p:nvPr/>
          </p:nvSpPr>
          <p:spPr>
            <a:xfrm>
              <a:off x="166255" y="1768264"/>
              <a:ext cx="8867508" cy="1715088"/>
            </a:xfrm>
            <a:prstGeom prst="roundRect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19282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>
            <a:extLst>
              <a:ext uri="{FF2B5EF4-FFF2-40B4-BE49-F238E27FC236}">
                <a16:creationId xmlns:a16="http://schemas.microsoft.com/office/drawing/2014/main" id="{9B7B76F0-55EE-45D1-8576-B265A751AAAB}"/>
              </a:ext>
            </a:extLst>
          </p:cNvPr>
          <p:cNvGrpSpPr/>
          <p:nvPr/>
        </p:nvGrpSpPr>
        <p:grpSpPr>
          <a:xfrm>
            <a:off x="244549" y="233916"/>
            <a:ext cx="11622331" cy="6450348"/>
            <a:chOff x="4282440" y="1544320"/>
            <a:chExt cx="7584440" cy="5008880"/>
          </a:xfrm>
        </p:grpSpPr>
        <p:sp>
          <p:nvSpPr>
            <p:cNvPr id="2" name="Rektangel: afrundede hjørner 1">
              <a:extLst>
                <a:ext uri="{FF2B5EF4-FFF2-40B4-BE49-F238E27FC236}">
                  <a16:creationId xmlns:a16="http://schemas.microsoft.com/office/drawing/2014/main" id="{10CE3251-0AE2-4320-A155-0FEB7C4ABEC6}"/>
                </a:ext>
              </a:extLst>
            </p:cNvPr>
            <p:cNvSpPr/>
            <p:nvPr/>
          </p:nvSpPr>
          <p:spPr>
            <a:xfrm>
              <a:off x="4318000" y="2865120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" name="Rektangel: afrundede hjørner 2">
              <a:extLst>
                <a:ext uri="{FF2B5EF4-FFF2-40B4-BE49-F238E27FC236}">
                  <a16:creationId xmlns:a16="http://schemas.microsoft.com/office/drawing/2014/main" id="{B4ED4318-4C64-4CC4-80A5-0144B8073B0F}"/>
                </a:ext>
              </a:extLst>
            </p:cNvPr>
            <p:cNvSpPr/>
            <p:nvPr/>
          </p:nvSpPr>
          <p:spPr>
            <a:xfrm>
              <a:off x="4318000" y="4157684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Rektangel: afrundede hjørner 3">
              <a:extLst>
                <a:ext uri="{FF2B5EF4-FFF2-40B4-BE49-F238E27FC236}">
                  <a16:creationId xmlns:a16="http://schemas.microsoft.com/office/drawing/2014/main" id="{4F82177C-63B1-4054-BC3E-EA1AF4B6578E}"/>
                </a:ext>
              </a:extLst>
            </p:cNvPr>
            <p:cNvSpPr/>
            <p:nvPr/>
          </p:nvSpPr>
          <p:spPr>
            <a:xfrm>
              <a:off x="4282440" y="5425440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Rektangel: afrundede hjørner 4">
              <a:extLst>
                <a:ext uri="{FF2B5EF4-FFF2-40B4-BE49-F238E27FC236}">
                  <a16:creationId xmlns:a16="http://schemas.microsoft.com/office/drawing/2014/main" id="{65BDEC01-5579-4EA5-9CDE-58D410151E08}"/>
                </a:ext>
              </a:extLst>
            </p:cNvPr>
            <p:cNvSpPr/>
            <p:nvPr/>
          </p:nvSpPr>
          <p:spPr>
            <a:xfrm>
              <a:off x="6217920" y="5425440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" name="Rektangel: afrundede hjørner 5">
              <a:extLst>
                <a:ext uri="{FF2B5EF4-FFF2-40B4-BE49-F238E27FC236}">
                  <a16:creationId xmlns:a16="http://schemas.microsoft.com/office/drawing/2014/main" id="{19630199-1CF1-461B-B6EC-34DD5A1805D6}"/>
                </a:ext>
              </a:extLst>
            </p:cNvPr>
            <p:cNvSpPr/>
            <p:nvPr/>
          </p:nvSpPr>
          <p:spPr>
            <a:xfrm>
              <a:off x="8173720" y="5425440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ktangel: afrundede hjørner 6">
              <a:extLst>
                <a:ext uri="{FF2B5EF4-FFF2-40B4-BE49-F238E27FC236}">
                  <a16:creationId xmlns:a16="http://schemas.microsoft.com/office/drawing/2014/main" id="{5F41F6A4-CD92-418F-8013-A9024673F883}"/>
                </a:ext>
              </a:extLst>
            </p:cNvPr>
            <p:cNvSpPr/>
            <p:nvPr/>
          </p:nvSpPr>
          <p:spPr>
            <a:xfrm>
              <a:off x="4282440" y="1584959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latin typeface="Novecento wide Normal" panose="00000505000000000000" pitchFamily="50" charset="0"/>
              </a:endParaRPr>
            </a:p>
          </p:txBody>
        </p:sp>
        <p:sp>
          <p:nvSpPr>
            <p:cNvPr id="8" name="Rektangel: afrundede hjørner 7">
              <a:extLst>
                <a:ext uri="{FF2B5EF4-FFF2-40B4-BE49-F238E27FC236}">
                  <a16:creationId xmlns:a16="http://schemas.microsoft.com/office/drawing/2014/main" id="{C2DFF267-AA6B-41CB-B2A9-7559A5A4ADB4}"/>
                </a:ext>
              </a:extLst>
            </p:cNvPr>
            <p:cNvSpPr/>
            <p:nvPr/>
          </p:nvSpPr>
          <p:spPr>
            <a:xfrm>
              <a:off x="6217920" y="1544320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ktangel: afrundede hjørner 8">
              <a:extLst>
                <a:ext uri="{FF2B5EF4-FFF2-40B4-BE49-F238E27FC236}">
                  <a16:creationId xmlns:a16="http://schemas.microsoft.com/office/drawing/2014/main" id="{6B59A9C8-F421-4999-9B8E-C3C4D7BDAFA9}"/>
                </a:ext>
              </a:extLst>
            </p:cNvPr>
            <p:cNvSpPr/>
            <p:nvPr/>
          </p:nvSpPr>
          <p:spPr>
            <a:xfrm>
              <a:off x="8153400" y="1544320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ektangel: afrundede hjørner 9">
              <a:extLst>
                <a:ext uri="{FF2B5EF4-FFF2-40B4-BE49-F238E27FC236}">
                  <a16:creationId xmlns:a16="http://schemas.microsoft.com/office/drawing/2014/main" id="{B9970AED-F454-46CE-8844-53487871BCE3}"/>
                </a:ext>
              </a:extLst>
            </p:cNvPr>
            <p:cNvSpPr/>
            <p:nvPr/>
          </p:nvSpPr>
          <p:spPr>
            <a:xfrm>
              <a:off x="10088880" y="1544320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ektangel: afrundede hjørner 10">
              <a:extLst>
                <a:ext uri="{FF2B5EF4-FFF2-40B4-BE49-F238E27FC236}">
                  <a16:creationId xmlns:a16="http://schemas.microsoft.com/office/drawing/2014/main" id="{2D23CF79-9FF4-447E-A842-3E9376E10289}"/>
                </a:ext>
              </a:extLst>
            </p:cNvPr>
            <p:cNvSpPr/>
            <p:nvPr/>
          </p:nvSpPr>
          <p:spPr>
            <a:xfrm>
              <a:off x="10088880" y="2844091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ktangel: afrundede hjørner 11">
              <a:extLst>
                <a:ext uri="{FF2B5EF4-FFF2-40B4-BE49-F238E27FC236}">
                  <a16:creationId xmlns:a16="http://schemas.microsoft.com/office/drawing/2014/main" id="{6283845C-D17D-4DAF-B637-0C35C47D0063}"/>
                </a:ext>
              </a:extLst>
            </p:cNvPr>
            <p:cNvSpPr/>
            <p:nvPr/>
          </p:nvSpPr>
          <p:spPr>
            <a:xfrm>
              <a:off x="10088880" y="4143862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ktangel: afrundede hjørner 12">
              <a:extLst>
                <a:ext uri="{FF2B5EF4-FFF2-40B4-BE49-F238E27FC236}">
                  <a16:creationId xmlns:a16="http://schemas.microsoft.com/office/drawing/2014/main" id="{11756139-9017-439C-8570-84AD01D29248}"/>
                </a:ext>
              </a:extLst>
            </p:cNvPr>
            <p:cNvSpPr/>
            <p:nvPr/>
          </p:nvSpPr>
          <p:spPr>
            <a:xfrm>
              <a:off x="10088880" y="5425440"/>
              <a:ext cx="1778000" cy="1127760"/>
            </a:xfrm>
            <a:prstGeom prst="roundRect">
              <a:avLst/>
            </a:prstGeom>
            <a:noFill/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6" name="Tekstfelt 15">
            <a:extLst>
              <a:ext uri="{FF2B5EF4-FFF2-40B4-BE49-F238E27FC236}">
                <a16:creationId xmlns:a16="http://schemas.microsoft.com/office/drawing/2014/main" id="{976F486D-48D6-43C5-876F-8697CE8156A7}"/>
              </a:ext>
            </a:extLst>
          </p:cNvPr>
          <p:cNvSpPr txBox="1"/>
          <p:nvPr/>
        </p:nvSpPr>
        <p:spPr>
          <a:xfrm>
            <a:off x="376235" y="31859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januar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BD183BD-B856-4FDE-BA18-D7EB20BCB7FF}"/>
              </a:ext>
            </a:extLst>
          </p:cNvPr>
          <p:cNvSpPr txBox="1"/>
          <p:nvPr/>
        </p:nvSpPr>
        <p:spPr>
          <a:xfrm>
            <a:off x="9033764" y="1957397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maj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C6D21BF-625A-45AE-BF95-4C852BCFF0AF}"/>
              </a:ext>
            </a:extLst>
          </p:cNvPr>
          <p:cNvSpPr txBox="1"/>
          <p:nvPr/>
        </p:nvSpPr>
        <p:spPr>
          <a:xfrm>
            <a:off x="9142288" y="286250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april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A71D174-99F5-4BDB-93DD-ECE46404D782}"/>
              </a:ext>
            </a:extLst>
          </p:cNvPr>
          <p:cNvSpPr txBox="1"/>
          <p:nvPr/>
        </p:nvSpPr>
        <p:spPr>
          <a:xfrm>
            <a:off x="6207513" y="241354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marts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12B3DB6-54E5-456A-939B-39525BBDFF43}"/>
              </a:ext>
            </a:extLst>
          </p:cNvPr>
          <p:cNvSpPr txBox="1"/>
          <p:nvPr/>
        </p:nvSpPr>
        <p:spPr>
          <a:xfrm>
            <a:off x="3265784" y="269195"/>
            <a:ext cx="130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februar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44C0C3A6-22B7-496A-B383-1377EB6D17C2}"/>
              </a:ext>
            </a:extLst>
          </p:cNvPr>
          <p:cNvSpPr txBox="1"/>
          <p:nvPr/>
        </p:nvSpPr>
        <p:spPr>
          <a:xfrm>
            <a:off x="376235" y="2029888"/>
            <a:ext cx="153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december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706EAED-FF8A-4A91-85A0-F93DB13E8ABC}"/>
              </a:ext>
            </a:extLst>
          </p:cNvPr>
          <p:cNvSpPr txBox="1"/>
          <p:nvPr/>
        </p:nvSpPr>
        <p:spPr>
          <a:xfrm>
            <a:off x="382132" y="3676763"/>
            <a:ext cx="152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november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123AB436-7F87-433C-B3F9-6A950347FE1E}"/>
              </a:ext>
            </a:extLst>
          </p:cNvPr>
          <p:cNvSpPr txBox="1"/>
          <p:nvPr/>
        </p:nvSpPr>
        <p:spPr>
          <a:xfrm>
            <a:off x="379192" y="5264250"/>
            <a:ext cx="133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oktober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7CF59A6-B418-4FC7-B5A1-2F801143D691}"/>
              </a:ext>
            </a:extLst>
          </p:cNvPr>
          <p:cNvSpPr txBox="1"/>
          <p:nvPr/>
        </p:nvSpPr>
        <p:spPr>
          <a:xfrm>
            <a:off x="3265784" y="5308698"/>
            <a:ext cx="166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september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29D7703D-5B86-4800-9B6E-6B565CB337F0}"/>
              </a:ext>
            </a:extLst>
          </p:cNvPr>
          <p:cNvSpPr txBox="1"/>
          <p:nvPr/>
        </p:nvSpPr>
        <p:spPr>
          <a:xfrm>
            <a:off x="6285022" y="5297969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august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CF38ECAD-26C8-4772-9654-42CDCB28030D}"/>
              </a:ext>
            </a:extLst>
          </p:cNvPr>
          <p:cNvSpPr txBox="1"/>
          <p:nvPr/>
        </p:nvSpPr>
        <p:spPr>
          <a:xfrm>
            <a:off x="9014223" y="3648543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juni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058FB6CB-5DA5-4D2B-B07A-5DDFF3626DED}"/>
              </a:ext>
            </a:extLst>
          </p:cNvPr>
          <p:cNvSpPr txBox="1"/>
          <p:nvPr/>
        </p:nvSpPr>
        <p:spPr>
          <a:xfrm>
            <a:off x="8928855" y="5307092"/>
            <a:ext cx="118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latin typeface="Novecento wide Normal" panose="00000505000000000000" pitchFamily="50" charset="0"/>
              </a:rPr>
              <a:t>juli</a:t>
            </a:r>
          </a:p>
        </p:txBody>
      </p:sp>
      <p:sp>
        <p:nvSpPr>
          <p:cNvPr id="28" name="Rektangel: afrundede hjørner 27">
            <a:extLst>
              <a:ext uri="{FF2B5EF4-FFF2-40B4-BE49-F238E27FC236}">
                <a16:creationId xmlns:a16="http://schemas.microsoft.com/office/drawing/2014/main" id="{6E2DCB26-EE7F-4225-BEA5-0648823E061C}"/>
              </a:ext>
            </a:extLst>
          </p:cNvPr>
          <p:cNvSpPr/>
          <p:nvPr/>
        </p:nvSpPr>
        <p:spPr>
          <a:xfrm>
            <a:off x="3215783" y="1910720"/>
            <a:ext cx="5713072" cy="314095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8A70CDAD-4615-4FE0-9683-F8DF50E6D0C1}"/>
              </a:ext>
            </a:extLst>
          </p:cNvPr>
          <p:cNvSpPr txBox="1"/>
          <p:nvPr/>
        </p:nvSpPr>
        <p:spPr>
          <a:xfrm>
            <a:off x="3355611" y="2049352"/>
            <a:ext cx="401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Novecento wide Normal" panose="00000505000000000000" pitchFamily="50" charset="0"/>
              </a:rPr>
              <a:t>Årsplan ______</a:t>
            </a:r>
          </a:p>
          <a:p>
            <a:endParaRPr lang="da-DK" sz="1600">
              <a:latin typeface="Novecento wide Normal" panose="00000505000000000000" pitchFamily="50" charset="0"/>
            </a:endParaRPr>
          </a:p>
          <a:p>
            <a:r>
              <a:rPr lang="da-DK" sz="1600">
                <a:latin typeface="Novecento wide Normal" panose="00000505000000000000" pitchFamily="50" charset="0"/>
              </a:rPr>
              <a:t>Nye </a:t>
            </a:r>
            <a:r>
              <a:rPr lang="da-DK" sz="1600" dirty="0">
                <a:latin typeface="Novecento wide Normal" panose="00000505000000000000" pitchFamily="50" charset="0"/>
              </a:rPr>
              <a:t>bestyrelsesmedlemmer </a:t>
            </a:r>
          </a:p>
          <a:p>
            <a:endParaRPr lang="da-DK" sz="1600" dirty="0">
              <a:latin typeface="Novecento wide Normal" panose="00000505000000000000" pitchFamily="50" charset="0"/>
            </a:endParaRPr>
          </a:p>
          <a:p>
            <a:endParaRPr lang="da-DK" sz="1600" dirty="0">
              <a:latin typeface="Novecento wide Normal" panose="00000505000000000000" pitchFamily="50" charset="0"/>
            </a:endParaRPr>
          </a:p>
          <a:p>
            <a:endParaRPr lang="da-DK" sz="1600" dirty="0">
              <a:latin typeface="Novecento wide Normal" panose="00000505000000000000" pitchFamily="50" charset="0"/>
            </a:endParaRPr>
          </a:p>
          <a:p>
            <a:r>
              <a:rPr lang="da-DK" sz="1600" dirty="0">
                <a:latin typeface="Novecento wide Normal" panose="00000505000000000000" pitchFamily="50" charset="0"/>
              </a:rPr>
              <a:t>Nye repræsentanter</a:t>
            </a:r>
          </a:p>
        </p:txBody>
      </p:sp>
    </p:spTree>
    <p:extLst>
      <p:ext uri="{BB962C8B-B14F-4D97-AF65-F5344CB8AC3E}">
        <p14:creationId xmlns:p14="http://schemas.microsoft.com/office/powerpoint/2010/main" val="307096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645160" y="955040"/>
            <a:ext cx="115417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Hvem har ansvaret for aktiviteten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Én person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Et udvalg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Nogen der skal engageres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En virksomhed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En efterskole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Andre muligheder ?</a:t>
            </a: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83CDCDE-2317-4A36-8B97-EDED81A87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90" y="1924513"/>
            <a:ext cx="3724172" cy="372417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EEB6361-12AB-4E7F-B6BB-8CBA5515F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ur, graffiti, tegning&#10;&#10;Automatisk genereret beskrivelse">
            <a:extLst>
              <a:ext uri="{FF2B5EF4-FFF2-40B4-BE49-F238E27FC236}">
                <a16:creationId xmlns:a16="http://schemas.microsoft.com/office/drawing/2014/main" id="{0FE16812-BC67-41D4-AACB-AEAA582A6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7" y="2296483"/>
            <a:ext cx="4971925" cy="2793590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699198" y="700395"/>
            <a:ext cx="102717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Novecento wide Normal" panose="00000505000000000000" pitchFamily="50" charset="0"/>
              </a:rPr>
              <a:t>Hvem skal stå for aktiviteten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Hele stiftsbestyrelsen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Et udvalg fra stiftsbestyrelsen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En genbrugsbutiks frivillige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En virksomheds medarbejdere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En forenings medlemmer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Et menighedsråd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Andre muligheder 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da-DK" sz="2400" dirty="0">
              <a:latin typeface="Novecento wide Normal" panose="00000505000000000000" pitchFamily="50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2DA492F-19BC-4278-B8C5-C0AECD32C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1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mad, klip&#10;&#10;Automatisk genereret beskrivelse">
            <a:extLst>
              <a:ext uri="{FF2B5EF4-FFF2-40B4-BE49-F238E27FC236}">
                <a16:creationId xmlns:a16="http://schemas.microsoft.com/office/drawing/2014/main" id="{E11E588B-8D98-40DE-A7B9-C2CB659C7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58" y="1700571"/>
            <a:ext cx="7779526" cy="4245733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44880" y="755412"/>
            <a:ext cx="112471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Hvad er formålet med aktiviteten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Generel oplysning om </a:t>
            </a:r>
            <a:r>
              <a:rPr lang="da-DK" sz="2400" dirty="0" err="1">
                <a:latin typeface="Novecento wide Normal" panose="00000505000000000000" pitchFamily="50" charset="0"/>
              </a:rPr>
              <a:t>danmission</a:t>
            </a:r>
            <a:endParaRPr lang="da-DK" sz="2400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Indsamle penge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Oplyse om et </a:t>
            </a:r>
            <a:r>
              <a:rPr lang="da-DK" sz="2400" dirty="0" err="1">
                <a:latin typeface="Novecento wide Normal" panose="00000505000000000000" pitchFamily="50" charset="0"/>
              </a:rPr>
              <a:t>danmissionprojekt</a:t>
            </a:r>
            <a:endParaRPr lang="da-DK" sz="2400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Rekruttere frivillige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Skaffe flere medlemmer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Andet formål ?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3C7FC83-F3C4-4C54-9FB6-17A7F1376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2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741680" y="737437"/>
            <a:ext cx="112471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Hvem er målgruppen for aktiviteten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Lokalsamfundet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Handicappede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En boligforening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Unge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Menigheden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En erhvervsskole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Det lokale erhvervsliv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Y´s men klubben</a:t>
            </a:r>
          </a:p>
        </p:txBody>
      </p:sp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2538A86-9BEF-479B-BF4F-BFD296270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1966453"/>
            <a:ext cx="6247171" cy="351011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A3D4CC2-1B4F-4AF9-AA1D-3D2CD6759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8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44880" y="755412"/>
            <a:ext cx="112471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Målbare mål for aktiviteten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r>
              <a:rPr lang="da-DK" sz="3200" dirty="0">
                <a:latin typeface="Novecento wide Normal" panose="00000505000000000000" pitchFamily="50" charset="0"/>
              </a:rPr>
              <a:t>Hvor mange…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Penge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Medlemmer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Engagerede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Frivillige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Andet ?</a:t>
            </a:r>
          </a:p>
        </p:txBody>
      </p:sp>
      <p:pic>
        <p:nvPicPr>
          <p:cNvPr id="3" name="Billede 2" descr="Et billede, der indeholder bygning, tegning, ur, vindue&#10;&#10;Automatisk genereret beskrivelse">
            <a:extLst>
              <a:ext uri="{FF2B5EF4-FFF2-40B4-BE49-F238E27FC236}">
                <a16:creationId xmlns:a16="http://schemas.microsoft.com/office/drawing/2014/main" id="{D60D8E83-E59C-43ED-A693-DAAE5AE2A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r="23453"/>
          <a:stretch/>
        </p:blipFill>
        <p:spPr>
          <a:xfrm>
            <a:off x="5582652" y="1734981"/>
            <a:ext cx="4100363" cy="407944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3A39AC8-0DFA-47B1-B3D8-8FFE49AAE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80E89EF3-1A15-4A5B-9175-3079142E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16" y="1328154"/>
            <a:ext cx="3574513" cy="5328432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6994552-3708-493B-BDA9-7718239160BE}"/>
              </a:ext>
            </a:extLst>
          </p:cNvPr>
          <p:cNvSpPr/>
          <p:nvPr/>
        </p:nvSpPr>
        <p:spPr>
          <a:xfrm>
            <a:off x="203200" y="386080"/>
            <a:ext cx="11714480" cy="6014720"/>
          </a:xfrm>
          <a:prstGeom prst="roundRect">
            <a:avLst/>
          </a:prstGeom>
          <a:noFill/>
          <a:ln w="127000">
            <a:solidFill>
              <a:srgbClr val="C5E86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B45542F-5FA2-4C86-B864-B188A6BCEF43}"/>
              </a:ext>
            </a:extLst>
          </p:cNvPr>
          <p:cNvSpPr txBox="1"/>
          <p:nvPr/>
        </p:nvSpPr>
        <p:spPr>
          <a:xfrm>
            <a:off x="7406640" y="201414"/>
            <a:ext cx="32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Novecento wide Normal" panose="00000505000000000000" pitchFamily="50" charset="0"/>
              </a:rPr>
              <a:t>aktivitetsgeneratoren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B46282B-319F-46A8-BCE5-008C5D4F3651}"/>
              </a:ext>
            </a:extLst>
          </p:cNvPr>
          <p:cNvSpPr txBox="1"/>
          <p:nvPr/>
        </p:nvSpPr>
        <p:spPr>
          <a:xfrm>
            <a:off x="944880" y="755412"/>
            <a:ext cx="112471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latin typeface="Novecento wide Normal" panose="00000505000000000000" pitchFamily="50" charset="0"/>
              </a:rPr>
              <a:t>Hvornår skal aktiviteten foregå ?</a:t>
            </a:r>
          </a:p>
          <a:p>
            <a:endParaRPr lang="da-DK" dirty="0">
              <a:latin typeface="Novecento wide Normal" panose="00000505000000000000" pitchFamily="50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Årstid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Højtid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Mærkedag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Sammen med en lokal event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Festival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Black Friday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Valentines dag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latin typeface="Novecento wide Normal" panose="00000505000000000000" pitchFamily="50" charset="0"/>
              </a:rPr>
              <a:t>Andet ?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C526B08-F38A-44FD-ABD6-546599890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78" y="5648685"/>
            <a:ext cx="1193244" cy="6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8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df45307-90fd-41b9-b23b-a760167f44da">
      <UserInfo>
        <DisplayName>Jannie Zillig</DisplayName>
        <AccountId>294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0ACD6EB2096F4186DC179BE1FA2A11" ma:contentTypeVersion="13" ma:contentTypeDescription="Opret et nyt dokument." ma:contentTypeScope="" ma:versionID="a1ec1c76c1f0618d33ff304b46f01ab8">
  <xsd:schema xmlns:xsd="http://www.w3.org/2001/XMLSchema" xmlns:xs="http://www.w3.org/2001/XMLSchema" xmlns:p="http://schemas.microsoft.com/office/2006/metadata/properties" xmlns:ns2="ddf45307-90fd-41b9-b23b-a760167f44da" xmlns:ns3="23038b49-606d-4d30-aa46-b44b10eebe45" targetNamespace="http://schemas.microsoft.com/office/2006/metadata/properties" ma:root="true" ma:fieldsID="663f2903ae76b9c9eb1824a6916d9f3c" ns2:_="" ns3:_="">
    <xsd:import namespace="ddf45307-90fd-41b9-b23b-a760167f44da"/>
    <xsd:import namespace="23038b49-606d-4d30-aa46-b44b10eebe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45307-90fd-41b9-b23b-a760167f44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38b49-606d-4d30-aa46-b44b10eeb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5B72FE-2897-467F-9694-0A9B01CC54BF}">
  <ds:schemaRefs>
    <ds:schemaRef ds:uri="23038b49-606d-4d30-aa46-b44b10eebe45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ddf45307-90fd-41b9-b23b-a760167f44d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22E7FC-28F7-4124-9342-63F3379817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6A9EA-CC6E-4C8B-980E-6F5765572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f45307-90fd-41b9-b23b-a760167f44da"/>
    <ds:schemaRef ds:uri="23038b49-606d-4d30-aa46-b44b10eebe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496</Words>
  <Application>Microsoft Office PowerPoint</Application>
  <PresentationFormat>Widescreen</PresentationFormat>
  <Paragraphs>214</Paragraphs>
  <Slides>31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Montserrat ExtraBold</vt:lpstr>
      <vt:lpstr>Montserrat Light</vt:lpstr>
      <vt:lpstr>Novecento wide Normal</vt:lpstr>
      <vt:lpstr>Wingdings</vt:lpstr>
      <vt:lpstr>Office-tema</vt:lpstr>
      <vt:lpstr>Aktivitetsgeneratoren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aktivitetsgeneratoren</dc:title>
  <dc:creator>Tom Bangslund Hansen</dc:creator>
  <cp:lastModifiedBy>Ole Krabbe-Poulsen</cp:lastModifiedBy>
  <cp:revision>16</cp:revision>
  <cp:lastPrinted>2020-02-19T12:33:33Z</cp:lastPrinted>
  <dcterms:created xsi:type="dcterms:W3CDTF">2020-02-12T13:39:17Z</dcterms:created>
  <dcterms:modified xsi:type="dcterms:W3CDTF">2021-12-01T13:05:59Z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0x0101001E0ACD6EB2096F4186DC179BE1FA2A11</vt:lpwstr>
  </property>
</Properties>
</file>