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385C4A-9D64-464B-872B-802D2B8CEFB5}" type="datetimeFigureOut">
              <a:rPr lang="de-DE" smtClean="0"/>
              <a:pPr/>
              <a:t>21.06.2014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649ACD-5B18-43DF-BD76-8B17530BED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fa-IR" sz="2000" dirty="0" smtClean="0"/>
          </a:p>
          <a:p>
            <a:r>
              <a:rPr lang="fa-IR" sz="2000" dirty="0" smtClean="0"/>
              <a:t> </a:t>
            </a:r>
            <a:r>
              <a:rPr lang="fa-IR" sz="2000" dirty="0" smtClean="0">
                <a:solidFill>
                  <a:schemeClr val="tx1"/>
                </a:solidFill>
              </a:rPr>
              <a:t>حسن شریعتمداری</a:t>
            </a:r>
            <a:endParaRPr lang="fa-IR" sz="2000" dirty="0" smtClean="0">
              <a:solidFill>
                <a:schemeClr val="tx1"/>
              </a:solidFill>
            </a:endParaRPr>
          </a:p>
          <a:p>
            <a:pPr algn="ctr"/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انجمن پیشبرد دموکراسی </a:t>
            </a:r>
            <a:r>
              <a:rPr lang="fa-I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وانتخابات </a:t>
            </a:r>
            <a:r>
              <a:rPr lang="fa-I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آزاد(دانا)     </a:t>
            </a:r>
            <a:endParaRPr lang="de-DE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a-IR" sz="2000" dirty="0" smtClean="0"/>
          </a:p>
          <a:p>
            <a:r>
              <a:rPr 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Verein zur Förderung der Demokratie und   freien Wahlen e.V.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چالش سنت ودموکراسی درایران          </a:t>
            </a:r>
            <a:endParaRPr lang="de-DE" dirty="0"/>
          </a:p>
        </p:txBody>
      </p:sp>
      <p:pic>
        <p:nvPicPr>
          <p:cNvPr id="2050" name="Picture 2" descr="dan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127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0" y="1676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200" dirty="0" smtClean="0"/>
              <a:t>انجمن آموزشی </a:t>
            </a:r>
            <a:r>
              <a:rPr lang="fa-IR" sz="1200" dirty="0" smtClean="0"/>
              <a:t>دانا 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181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‌</a:t>
            </a:r>
            <a:r>
              <a:rPr lang="fa-IR" dirty="0" smtClean="0"/>
              <a:t>تجربه</a:t>
            </a:r>
            <a:r>
              <a:rPr lang="ar-SA" dirty="0" smtClean="0"/>
              <a:t> نشان می هد که نه آنچه که استبداد بود و پادشاهی مشروطه خوانده می</a:t>
            </a:r>
            <a:r>
              <a:rPr lang="fa-IR" dirty="0" smtClean="0"/>
              <a:t> شد ونه نظامی که جمهوری اسلامی</a:t>
            </a:r>
            <a:br>
              <a:rPr lang="fa-IR" dirty="0" smtClean="0"/>
            </a:br>
            <a:r>
              <a:rPr lang="en-US" dirty="0" smtClean="0"/>
              <a:t>‌</a:t>
            </a:r>
            <a:r>
              <a:rPr lang="ar-SA" dirty="0" smtClean="0"/>
              <a:t> نام گرفت -و جمهوری ن</a:t>
            </a:r>
            <a:r>
              <a:rPr lang="fa-IR" dirty="0" smtClean="0"/>
              <a:t>یست</a:t>
            </a:r>
            <a:r>
              <a:rPr lang="ar-SA" dirty="0" smtClean="0"/>
              <a:t> - عملاً راه </a:t>
            </a:r>
            <a:r>
              <a:rPr lang="en-US" dirty="0" smtClean="0"/>
              <a:t>‌</a:t>
            </a:r>
            <a:r>
              <a:rPr lang="ar-SA" dirty="0" smtClean="0"/>
              <a:t> جبران عقب </a:t>
            </a:r>
            <a:r>
              <a:rPr lang="fa-IR" dirty="0" smtClean="0"/>
              <a:t>ا</a:t>
            </a:r>
            <a:r>
              <a:rPr lang="ar-SA" dirty="0" smtClean="0"/>
              <a:t>فتادگی</a:t>
            </a:r>
            <a:r>
              <a:rPr lang="fa-IR" dirty="0" smtClean="0"/>
              <a:t> ما</a:t>
            </a:r>
            <a:r>
              <a:rPr lang="ar-SA" dirty="0" smtClean="0"/>
              <a:t> نبود</a:t>
            </a:r>
            <a:r>
              <a:rPr lang="fa-IR" dirty="0" smtClean="0"/>
              <a:t>ه</a:t>
            </a:r>
            <a:r>
              <a:rPr lang="ar-SA" dirty="0" smtClean="0"/>
              <a:t> و نیست.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د</a:t>
            </a:r>
            <a:r>
              <a:rPr lang="ar-SA" dirty="0" smtClean="0"/>
              <a:t>یکتاتوری</a:t>
            </a:r>
            <a:r>
              <a:rPr lang="fa-IR" dirty="0" smtClean="0"/>
              <a:t> ها</a:t>
            </a:r>
            <a:r>
              <a:rPr lang="ar-SA" dirty="0" smtClean="0"/>
              <a:t> قادر به برقراری درازمؔ</a:t>
            </a:r>
            <a:r>
              <a:rPr lang="fa-IR" dirty="0" smtClean="0"/>
              <a:t>د</a:t>
            </a:r>
            <a:r>
              <a:rPr lang="ar-SA" dirty="0" smtClean="0"/>
              <a:t>ت </a:t>
            </a:r>
            <a:r>
              <a:rPr lang="fa-IR" dirty="0" smtClean="0"/>
              <a:t> </a:t>
            </a:r>
            <a:br>
              <a:rPr lang="fa-IR" dirty="0" smtClean="0"/>
            </a:br>
            <a:r>
              <a:rPr lang="ar-SA" dirty="0" smtClean="0"/>
              <a:t>امنیت و نظم آهنینی که مدعی آن هستند،  نیستند و دموکراسی</a:t>
            </a:r>
            <a:r>
              <a:rPr lang="fa-IR" dirty="0" smtClean="0"/>
              <a:t> ها</a:t>
            </a:r>
            <a:r>
              <a:rPr lang="ar-SA" dirty="0" smtClean="0"/>
              <a:t> به قدری از ضعف بنیادین برخوردارند که متولد نشده و پا</a:t>
            </a:r>
            <a:r>
              <a:rPr lang="fa-IR" dirty="0" smtClean="0"/>
              <a:t>نگرفته</a:t>
            </a:r>
            <a:r>
              <a:rPr lang="ar-SA" dirty="0" smtClean="0"/>
              <a:t> </a:t>
            </a:r>
            <a:r>
              <a:rPr lang="en-US" dirty="0" smtClean="0"/>
              <a:t>‌</a:t>
            </a:r>
            <a:r>
              <a:rPr lang="ar-SA" dirty="0" smtClean="0"/>
              <a:t> به هرج </a:t>
            </a:r>
            <a:r>
              <a:rPr lang="fa-IR" dirty="0" smtClean="0"/>
              <a:t>و</a:t>
            </a:r>
            <a:r>
              <a:rPr lang="ar-SA" dirty="0" smtClean="0"/>
              <a:t>مرج اجتماعی منجر می شوند</a:t>
            </a:r>
            <a:r>
              <a:rPr lang="fa-IR" dirty="0" smtClean="0"/>
              <a:t>.</a:t>
            </a:r>
            <a:r>
              <a:rPr lang="ar-SA" dirty="0" smtClean="0"/>
              <a:t> 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581400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به عبارت دیگر ما در دوران معاصر با مسئله قدرت سیاسی مشکل اساسی داریم.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ar-SA" dirty="0" smtClean="0"/>
              <a:t>اگر با خود صادق باشیم، آزادی اجتماعی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ar-SA" dirty="0" smtClean="0"/>
              <a:t> برای اغلب ما معادل هر</a:t>
            </a:r>
            <a:r>
              <a:rPr lang="fa-IR" dirty="0" smtClean="0"/>
              <a:t>ج</a:t>
            </a:r>
            <a:r>
              <a:rPr lang="ar-SA" dirty="0" smtClean="0"/>
              <a:t> ومرج </a:t>
            </a:r>
            <a:r>
              <a:rPr lang="fa-IR" dirty="0" smtClean="0"/>
              <a:t>و</a:t>
            </a:r>
            <a:br>
              <a:rPr lang="fa-IR" dirty="0" smtClean="0"/>
            </a:br>
            <a:r>
              <a:rPr lang="ar-SA" dirty="0" smtClean="0"/>
              <a:t> </a:t>
            </a:r>
            <a:r>
              <a:rPr lang="en-US" dirty="0" smtClean="0"/>
              <a:t>‌</a:t>
            </a:r>
            <a:r>
              <a:rPr lang="ar-SA" dirty="0" smtClean="0"/>
              <a:t>ثباتی است</a:t>
            </a:r>
            <a:r>
              <a:rPr lang="en-US" dirty="0" smtClean="0"/>
              <a:t>‌</a:t>
            </a:r>
            <a:r>
              <a:rPr lang="fa-IR" dirty="0" smtClean="0"/>
              <a:t>بی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algn="r"/>
            <a:r>
              <a:rPr lang="fa-IR" dirty="0" smtClean="0"/>
              <a:t>چرا؟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برای یافتن پاسخ ناگزیربایدتاریخ شرق راباغرب مقایسه کنیم.</a:t>
            </a:r>
            <a:br>
              <a:rPr lang="fa-IR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153400" cy="44958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 درغرب همیشه نوعی ازحکومت قانون وجود داشته است.</a:t>
            </a:r>
            <a:br>
              <a:rPr lang="fa-IR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153400" cy="48006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</a:t>
            </a:r>
            <a:r>
              <a:rPr lang="ar-SA" dirty="0" smtClean="0"/>
              <a:t>در ایران که مورد بحث اصلی ماست، هیچ نشانی از حکومت قانون، حتی به فرض </a:t>
            </a:r>
            <a:r>
              <a:rPr lang="en-US" dirty="0" smtClean="0"/>
              <a:t>‌‌</a:t>
            </a:r>
            <a:r>
              <a:rPr lang="ar-SA" dirty="0" smtClean="0"/>
              <a:t>ا وجود آن در</a:t>
            </a:r>
            <a:r>
              <a:rPr lang="fa-IR" dirty="0" smtClean="0"/>
              <a:t>ا</a:t>
            </a:r>
            <a:r>
              <a:rPr lang="ar-SA" dirty="0" smtClean="0"/>
              <a:t>لنهرین نیز نیست. آنچه که تحت عنوان قوانین و مقررات به دست آمده بیشتر مربوط به قوانین مالیات، خراج و قواعد تقسیم آب </a:t>
            </a:r>
            <a:r>
              <a:rPr lang="fa-IR" dirty="0" smtClean="0"/>
              <a:t>است.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7244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 برعکس در غرب ،</a:t>
            </a:r>
            <a:r>
              <a:rPr lang="ar-SA" dirty="0" smtClean="0"/>
              <a:t>مجموعه مدون و کاملی از قوانین از روم باستان باقی مانده که به طور تاریخی شالوده مکاتب حقوقی کنونی دنیای غرب به شمار می</a:t>
            </a:r>
            <a:r>
              <a:rPr lang="fa-IR" dirty="0" smtClean="0"/>
              <a:t>رود.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 </a:t>
            </a:r>
            <a:r>
              <a:rPr lang="ar-SA" dirty="0" smtClean="0"/>
              <a:t>دیکتاتور</a:t>
            </a:r>
            <a:r>
              <a:rPr lang="fa-IR" dirty="0" smtClean="0"/>
              <a:t>غربی٬</a:t>
            </a:r>
            <a:r>
              <a:rPr lang="ar-SA" dirty="0" smtClean="0"/>
              <a:t> معادل سلطان مستبد ما </a:t>
            </a:r>
            <a:r>
              <a:rPr lang="fa-IR" dirty="0" smtClean="0"/>
              <a:t>نیست</a:t>
            </a:r>
            <a:r>
              <a:rPr lang="ar-SA" dirty="0" smtClean="0"/>
              <a:t>. </a:t>
            </a:r>
            <a:r>
              <a:rPr lang="fa-IR" dirty="0" smtClean="0"/>
              <a:t>اوبرای مدت محدودی ازسنا اختیارات فوق العاده میگرفت ودرچهارچوب آن اختیارات حکم میراند . </a:t>
            </a:r>
            <a:r>
              <a:rPr lang="ar-SA" dirty="0" smtClean="0"/>
              <a:t>ولی سلطان </a:t>
            </a:r>
            <a:r>
              <a:rPr lang="fa-IR" dirty="0" smtClean="0"/>
              <a:t>مستبد در</a:t>
            </a:r>
            <a:r>
              <a:rPr lang="ar-SA" dirty="0" smtClean="0"/>
              <a:t>شرق ‘هر لحظه می توانست هر آنچه را که م</a:t>
            </a:r>
            <a:r>
              <a:rPr lang="fa-IR" dirty="0" smtClean="0"/>
              <a:t>ی</a:t>
            </a:r>
            <a:r>
              <a:rPr lang="ar-SA" dirty="0" smtClean="0"/>
              <a:t> خواست انجام دهد </a:t>
            </a:r>
            <a:r>
              <a:rPr lang="fa-IR" dirty="0" smtClean="0"/>
              <a:t>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پیش درآمد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مشکل چیست؟ 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مساله کدامست؟  </a:t>
            </a:r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 با این وجود،ش</a:t>
            </a:r>
            <a:r>
              <a:rPr lang="ar-SA" dirty="0" smtClean="0"/>
              <a:t>رق و غرب حدودا تا اواخر قرن شانزدهم پا</a:t>
            </a:r>
            <a:r>
              <a:rPr lang="fa-IR" dirty="0" smtClean="0"/>
              <a:t> به </a:t>
            </a:r>
            <a:r>
              <a:rPr lang="ar-SA" dirty="0" smtClean="0"/>
              <a:t> پا ی هم پیش رفتند </a:t>
            </a:r>
            <a:r>
              <a:rPr lang="fa-IR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 </a:t>
            </a:r>
            <a:r>
              <a:rPr lang="fa-IR" dirty="0" smtClean="0"/>
              <a:t>- </a:t>
            </a:r>
            <a:r>
              <a:rPr lang="ar-SA" dirty="0" smtClean="0"/>
              <a:t>در قرن 17میلادی</a:t>
            </a:r>
            <a:r>
              <a:rPr lang="fa-IR" dirty="0" smtClean="0"/>
              <a:t> ٬</a:t>
            </a:r>
            <a:r>
              <a:rPr lang="ar-SA" dirty="0" smtClean="0"/>
              <a:t>آنگاه که عثمانیان تا پشت دیوارهای وین رسیدند ، هنوز اثر محسوسی از پیشرفت یکی و عقب افتادگی دیگری به چشم نمی خورد.</a:t>
            </a: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- ولی</a:t>
            </a:r>
            <a:r>
              <a:rPr lang="ar-SA" dirty="0" smtClean="0"/>
              <a:t> برتری ای که در آغاز قرن بیستم، در جنگ اول و دوم جهانی (حداقل ابتدا در بعد نظامی) با تکه تکه شدن امپراتوری عثمانی به اثبات رسید ٬ جای تردیدی برای هیچ ناظری باقی نگذاشت.</a:t>
            </a: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ایرانیان بسیار زود</a:t>
            </a:r>
            <a:r>
              <a:rPr lang="fa-IR" dirty="0" smtClean="0"/>
              <a:t>تر</a:t>
            </a:r>
            <a:r>
              <a:rPr lang="ar-SA" dirty="0" smtClean="0"/>
              <a:t> پی بردند که یگانه رمز </a:t>
            </a:r>
            <a:r>
              <a:rPr lang="en-US" dirty="0" smtClean="0"/>
              <a:t>‌</a:t>
            </a:r>
            <a:r>
              <a:rPr lang="ar-SA" dirty="0" smtClean="0"/>
              <a:t> </a:t>
            </a:r>
            <a:r>
              <a:rPr lang="en-US" dirty="0" smtClean="0"/>
              <a:t>‌</a:t>
            </a:r>
            <a:r>
              <a:rPr lang="ar-SA" dirty="0" smtClean="0"/>
              <a:t>عقب </a:t>
            </a:r>
            <a:r>
              <a:rPr lang="fa-IR" dirty="0" smtClean="0"/>
              <a:t>ا</a:t>
            </a:r>
            <a:r>
              <a:rPr lang="ar-SA" dirty="0" smtClean="0"/>
              <a:t>فتادگی اجتماعی</a:t>
            </a:r>
            <a:r>
              <a:rPr lang="fa-IR" dirty="0" smtClean="0"/>
              <a:t> انها</a:t>
            </a:r>
            <a:r>
              <a:rPr lang="ar-SA" dirty="0" smtClean="0"/>
              <a:t>، عقب </a:t>
            </a:r>
            <a:r>
              <a:rPr lang="fa-IR" dirty="0" smtClean="0"/>
              <a:t>افتادگی </a:t>
            </a:r>
            <a:r>
              <a:rPr lang="ar-SA" dirty="0" smtClean="0"/>
              <a:t>نظام سیاسی ایران است.</a:t>
            </a: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‌‌</a:t>
            </a:r>
            <a:r>
              <a:rPr lang="ar-SA" b="1" dirty="0" smtClean="0"/>
              <a:t> </a:t>
            </a:r>
            <a:r>
              <a:rPr lang="ar-SA" dirty="0" smtClean="0"/>
              <a:t>آن </a:t>
            </a:r>
            <a:r>
              <a:rPr lang="fa-IR" dirty="0" smtClean="0"/>
              <a:t>ها </a:t>
            </a:r>
            <a:r>
              <a:rPr lang="ar-SA" dirty="0" smtClean="0"/>
              <a:t>رمز</a:t>
            </a:r>
            <a:r>
              <a:rPr lang="fa-IR" dirty="0" smtClean="0"/>
              <a:t>این</a:t>
            </a:r>
            <a:r>
              <a:rPr lang="ar-SA" dirty="0" smtClean="0"/>
              <a:t> </a:t>
            </a:r>
            <a:r>
              <a:rPr lang="ar-SA" b="1" dirty="0" smtClean="0"/>
              <a:t>عقب ماندگی</a:t>
            </a:r>
            <a:r>
              <a:rPr lang="fa-IR" b="1" dirty="0" smtClean="0"/>
              <a:t> </a:t>
            </a:r>
            <a:r>
              <a:rPr lang="fa-IR" dirty="0" smtClean="0"/>
              <a:t>رااستبداد شاه  وفساددربار </a:t>
            </a:r>
            <a:r>
              <a:rPr lang="ar-SA" dirty="0" smtClean="0"/>
              <a:t>م</a:t>
            </a:r>
            <a:r>
              <a:rPr lang="fa-IR" dirty="0" smtClean="0"/>
              <a:t>یدانستند.</a:t>
            </a:r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57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‌</a:t>
            </a:r>
            <a:r>
              <a:rPr lang="fa-IR" dirty="0" smtClean="0"/>
              <a:t>همان </a:t>
            </a:r>
            <a:r>
              <a:rPr lang="ar-SA" dirty="0" smtClean="0"/>
              <a:t>طور که مستشارالدوله در رساله "یک کلمه" نوشت، این رمز را در یک کلمه خلاصه میدیدند و آن فقدان </a:t>
            </a:r>
            <a:r>
              <a:rPr lang="ar-SA" b="1" dirty="0" smtClean="0"/>
              <a:t>"قانون" </a:t>
            </a:r>
            <a:r>
              <a:rPr lang="ar-SA" dirty="0" smtClean="0"/>
              <a:t>بود.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اکنون یکصدواندی سال پس از</a:t>
            </a:r>
            <a:r>
              <a:rPr lang="fa-IR" b="1" dirty="0" smtClean="0"/>
              <a:t>انقلاب</a:t>
            </a:r>
            <a:r>
              <a:rPr lang="fa-IR" dirty="0" smtClean="0"/>
              <a:t> </a:t>
            </a:r>
            <a:r>
              <a:rPr lang="fa-IR" b="1" dirty="0" smtClean="0"/>
              <a:t>مشروطیت</a:t>
            </a:r>
            <a:r>
              <a:rPr lang="fa-IR" dirty="0" smtClean="0"/>
              <a:t> درهنوزبرهمان پاشنه میچرخد.</a:t>
            </a:r>
            <a:br>
              <a:rPr lang="fa-IR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زیرا ما با مستبدها مخالفیم ولی درعین حال استبداد پروریم</a:t>
            </a: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u="sng" dirty="0" smtClean="0"/>
              <a:t>ذهنیت استبدادی اغلب ما ایرانیان نه تغییر جهت قدرت از بالا به پایین را، در لایه</a:t>
            </a:r>
            <a:r>
              <a:rPr lang="en-US" u="sng" dirty="0" smtClean="0"/>
              <a:t>‌</a:t>
            </a:r>
            <a:r>
              <a:rPr lang="fa-IR" u="sng" dirty="0" smtClean="0"/>
              <a:t>های عمیق ناخودآگاه خود پذیرفته است و نه تقسیم قدرت از طریق احترام به قانون، برایش قابل قبول است. ناخودآگاه ما نه تقسیم قدرت و تغییر جهت آن یعنی تغییر جهت قدرت از بالا به پایین را می</a:t>
            </a:r>
            <a:r>
              <a:rPr lang="en-US" u="sng" dirty="0" smtClean="0"/>
              <a:t>‌</a:t>
            </a:r>
            <a:r>
              <a:rPr lang="fa-IR" u="sng" dirty="0" smtClean="0"/>
              <a:t>پذیرد و نه تقسیم قدرت را ممکن و عملی می</a:t>
            </a:r>
            <a:r>
              <a:rPr lang="en-US" u="sng" dirty="0" smtClean="0"/>
              <a:t>‌</a:t>
            </a:r>
            <a:r>
              <a:rPr lang="fa-IR" u="sng" dirty="0" smtClean="0"/>
              <a:t>داند</a:t>
            </a:r>
            <a:r>
              <a:rPr lang="fa-IR" dirty="0" smtClean="0"/>
              <a:t>. 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ما عدم تمرکز قدرت را باطناً و در ناخودآگاه </a:t>
            </a:r>
            <a:r>
              <a:rPr lang="en-US" dirty="0" smtClean="0"/>
              <a:t>‌</a:t>
            </a:r>
            <a:r>
              <a:rPr lang="fa-IR" dirty="0" smtClean="0"/>
              <a:t> خود مترادف با هرج ومرج میدانیم و از عدم امنیت احتمالی ناشی از آن می هراسیم 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81000" y="533400"/>
            <a:ext cx="8458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قدرت سیاسی واجتماعی وفرهنگی شکل دهنده جوامع انسانی است</a:t>
            </a:r>
          </a:p>
          <a:p>
            <a:pPr algn="r"/>
            <a:endParaRPr lang="fa-IR" sz="2800" dirty="0"/>
          </a:p>
          <a:p>
            <a:pPr algn="r"/>
            <a:r>
              <a:rPr lang="fa-IR" sz="2800" dirty="0" smtClean="0"/>
              <a:t>هیچ زاویه‌ای از سیاست و هیچ کنجی از جامعه را نمی‌توان یافت که در خلأ وجود قدرت شکل گرفته و یا تغییر یافته و یا در مسیر تغییرات جدیدی باشد. </a:t>
            </a:r>
          </a:p>
          <a:p>
            <a:pPr algn="r"/>
            <a:r>
              <a:rPr lang="fa-IR" sz="2800" dirty="0" smtClean="0"/>
              <a:t>  </a:t>
            </a:r>
          </a:p>
          <a:p>
            <a:pPr algn="r"/>
            <a:r>
              <a:rPr lang="ar-SA" sz="2800" dirty="0" smtClean="0"/>
              <a:t>تصادفی </a:t>
            </a:r>
            <a:r>
              <a:rPr lang="ar-SA" sz="2800" dirty="0"/>
              <a:t>نیست که حکومت و جامعه ما شکل و محتوای کنونی خود را </a:t>
            </a:r>
            <a:r>
              <a:rPr lang="ar-SA" sz="2800" dirty="0" smtClean="0"/>
              <a:t>دارن</a:t>
            </a:r>
            <a:r>
              <a:rPr lang="fa-IR" sz="2800" dirty="0" smtClean="0"/>
              <a:t>د.</a:t>
            </a:r>
          </a:p>
          <a:p>
            <a:pPr algn="r"/>
            <a:endParaRPr lang="fa-IR" sz="2800" dirty="0" smtClean="0"/>
          </a:p>
          <a:p>
            <a:pPr algn="r"/>
            <a:r>
              <a:rPr lang="ar-SA" sz="2800" dirty="0" smtClean="0"/>
              <a:t>پذیرش </a:t>
            </a:r>
            <a:r>
              <a:rPr lang="ar-SA" sz="2800" dirty="0"/>
              <a:t>ذهنی نوع خاصی از قدرت سیاسی، در طول </a:t>
            </a:r>
            <a:r>
              <a:rPr lang="ar-SA" sz="2800" dirty="0" smtClean="0"/>
              <a:t>قر</a:t>
            </a:r>
            <a:r>
              <a:rPr lang="fa-IR" sz="2800" dirty="0" smtClean="0"/>
              <a:t>ن</a:t>
            </a:r>
            <a:r>
              <a:rPr lang="ar-SA" sz="2800" dirty="0" smtClean="0"/>
              <a:t>های متمادی جامعه را به</a:t>
            </a:r>
            <a:r>
              <a:rPr lang="fa-IR" sz="2800" dirty="0"/>
              <a:t> </a:t>
            </a:r>
            <a:r>
              <a:rPr lang="ar-SA" sz="2800" dirty="0" smtClean="0"/>
              <a:t>شکل کنونی خود درآورده</a:t>
            </a:r>
            <a:r>
              <a:rPr lang="fa-IR" sz="2800" dirty="0"/>
              <a:t> </a:t>
            </a:r>
            <a:r>
              <a:rPr lang="ar-SA" sz="2800" dirty="0" smtClean="0"/>
              <a:t>و </a:t>
            </a:r>
            <a:r>
              <a:rPr lang="ar-SA" sz="2800" dirty="0"/>
              <a:t>مناسبات اجتماعی و سیاسی معینی را در آن استوار </a:t>
            </a:r>
            <a:r>
              <a:rPr lang="fa-IR" sz="2800" dirty="0" smtClean="0"/>
              <a:t> </a:t>
            </a:r>
            <a:r>
              <a:rPr lang="ar-SA" sz="2800" dirty="0" smtClean="0"/>
              <a:t>نموده اس</a:t>
            </a:r>
            <a:r>
              <a:rPr lang="fa-IR" sz="2800" dirty="0" smtClean="0"/>
              <a:t>ت .</a:t>
            </a:r>
            <a:endParaRPr lang="fa-IR" sz="2800" dirty="0"/>
          </a:p>
          <a:p>
            <a:pPr algn="r"/>
            <a:endParaRPr lang="fa-IR" sz="2800" dirty="0" smtClean="0"/>
          </a:p>
          <a:p>
            <a:pPr algn="r"/>
            <a:endParaRPr lang="fa-IR" sz="2400" dirty="0"/>
          </a:p>
          <a:p>
            <a:pPr algn="r"/>
            <a:endParaRPr lang="fa-IR" sz="2400" dirty="0"/>
          </a:p>
          <a:p>
            <a:pPr algn="r"/>
            <a:r>
              <a:rPr lang="fa-IR" sz="2400" dirty="0" smtClean="0"/>
              <a:t>                          </a:t>
            </a:r>
            <a:endParaRPr lang="de-DE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اغلب ما اطمینان نداریم که جایی که قانون </a:t>
            </a:r>
            <a:r>
              <a:rPr lang="en-US" dirty="0" smtClean="0"/>
              <a:t>‌</a:t>
            </a:r>
            <a:r>
              <a:rPr lang="fa-IR" dirty="0" smtClean="0"/>
              <a:t>کند برای ما فراهم می کند ،جایی در خور و شایسته ماست. </a:t>
            </a:r>
            <a:br>
              <a:rPr lang="fa-IR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algn="r"/>
            <a:r>
              <a:rPr lang="fa-IR" smtClean="0"/>
              <a:t>محوراصلی درسهای ما در این دوره٬ </a:t>
            </a:r>
            <a:r>
              <a:rPr lang="en-US" smtClean="0"/>
              <a:t>‌</a:t>
            </a:r>
            <a:r>
              <a:rPr lang="fa-IR" smtClean="0"/>
              <a:t> </a:t>
            </a:r>
            <a:r>
              <a:rPr lang="en-US" smtClean="0"/>
              <a:t>‌</a:t>
            </a:r>
            <a:r>
              <a:rPr lang="fa-IR" smtClean="0"/>
              <a:t>بررسی وجوه مختلف این مفهوم </a:t>
            </a:r>
            <a:r>
              <a:rPr lang="ar-SA" smtClean="0"/>
              <a:t>،</a:t>
            </a:r>
            <a:r>
              <a:rPr lang="fa-IR" smtClean="0"/>
              <a:t>یعنی قدرت در حوزه های </a:t>
            </a:r>
            <a:r>
              <a:rPr lang="fa-IR" b="1" smtClean="0"/>
              <a:t>فلسفی، دینی، تاریخی، اجتماعی، فرهنگی و اقتصادی</a:t>
            </a:r>
            <a:r>
              <a:rPr lang="fa-IR" smtClean="0"/>
              <a:t> است.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153400" cy="34290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</a:rPr>
              <a:t>ازتوجه وشرکتتان دردرس متشکرم</a:t>
            </a:r>
            <a:br>
              <a:rPr lang="fa-IR" dirty="0" smtClean="0">
                <a:solidFill>
                  <a:srgbClr val="C00000"/>
                </a:solidFill>
              </a:rPr>
            </a:br>
            <a:r>
              <a:rPr lang="fa-IR" dirty="0" smtClean="0">
                <a:solidFill>
                  <a:srgbClr val="C00000"/>
                </a:solidFill>
              </a:rPr>
              <a:t>به امید دیدار در جلسه بعد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6670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‌</a:t>
            </a:r>
            <a:r>
              <a:rPr lang="fa-IR" dirty="0" smtClean="0"/>
              <a:t>می</a:t>
            </a:r>
            <a:r>
              <a:rPr lang="ar-SA" dirty="0" smtClean="0"/>
              <a:t>توان به دنبال این مسئله بود که چرا ذهن ما ها به خصوص ایرانی ها </a:t>
            </a:r>
            <a:r>
              <a:rPr lang="fa-IR" dirty="0" smtClean="0"/>
              <a:t>به</a:t>
            </a:r>
            <a:r>
              <a:rPr lang="en-US" dirty="0" smtClean="0"/>
              <a:t>‌</a:t>
            </a:r>
            <a:r>
              <a:rPr lang="ar-SA" dirty="0" smtClean="0"/>
              <a:t>مشرق زمینی</a:t>
            </a:r>
            <a:r>
              <a:rPr lang="en-US" dirty="0" smtClean="0"/>
              <a:t>‌</a:t>
            </a:r>
            <a:r>
              <a:rPr lang="ar-SA" dirty="0" smtClean="0"/>
              <a:t> </a:t>
            </a:r>
            <a:r>
              <a:rPr lang="fa-IR" dirty="0" smtClean="0"/>
              <a:t> </a:t>
            </a:r>
            <a:r>
              <a:rPr lang="ar-SA" dirty="0" smtClean="0"/>
              <a:t>طور عمده ، این شکل خا</a:t>
            </a:r>
            <a:r>
              <a:rPr lang="fa-IR" dirty="0" smtClean="0"/>
              <a:t>ص</a:t>
            </a:r>
            <a:r>
              <a:rPr lang="ar-SA" dirty="0" smtClean="0"/>
              <a:t> از قدرت یعنی </a:t>
            </a:r>
            <a:r>
              <a:rPr lang="fa-IR" dirty="0" smtClean="0"/>
              <a:t> </a:t>
            </a:r>
            <a:r>
              <a:rPr lang="ar-SA" dirty="0" smtClean="0"/>
              <a:t>قدرت استبدادی را بر م</a:t>
            </a:r>
            <a:r>
              <a:rPr lang="fa-IR" dirty="0" smtClean="0"/>
              <a:t>یتابد؟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آیا شرایط عینی ویژه ای مانند شرایط جغرافیایی، اقتصادی، شرایط تاریخی، </a:t>
            </a:r>
            <a:r>
              <a:rPr lang="en-US" dirty="0" smtClean="0"/>
              <a:t>‌</a:t>
            </a:r>
            <a:r>
              <a:rPr lang="ar-SA" dirty="0" smtClean="0"/>
              <a:t> جنگ</a:t>
            </a:r>
            <a:r>
              <a:rPr lang="fa-IR" dirty="0" smtClean="0"/>
              <a:t>ها و</a:t>
            </a:r>
            <a:r>
              <a:rPr lang="ar-SA" dirty="0" smtClean="0"/>
              <a:t> </a:t>
            </a:r>
            <a:r>
              <a:rPr lang="fa-IR" dirty="0" smtClean="0"/>
              <a:t>ه</a:t>
            </a:r>
            <a:r>
              <a:rPr lang="ar-SA" dirty="0" smtClean="0"/>
              <a:t>جوم ها بر این ذهنیت سخت جان </a:t>
            </a:r>
            <a:r>
              <a:rPr lang="fa-IR" dirty="0" smtClean="0"/>
              <a:t> </a:t>
            </a:r>
            <a:r>
              <a:rPr lang="ar-SA" dirty="0" smtClean="0"/>
              <a:t>اثرگذار بود</a:t>
            </a:r>
            <a:r>
              <a:rPr lang="fa-IR" dirty="0" smtClean="0"/>
              <a:t>ه اند؟.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یا شرایط ذهنی مانند فرهنگ، دین ، اسطوره</a:t>
            </a:r>
            <a:r>
              <a:rPr lang="fa-IR" dirty="0" smtClean="0"/>
              <a:t>ها</a:t>
            </a:r>
            <a:r>
              <a:rPr lang="en-US" dirty="0" smtClean="0"/>
              <a:t>‌</a:t>
            </a:r>
            <a:r>
              <a:rPr lang="ar-SA" dirty="0" smtClean="0"/>
              <a:t>تصلب اندیشه وسترونی فرهنگی ، زوال فکر و اندیشه و یا وجود شریعت و طریقت سبب آن بوده است</a:t>
            </a:r>
            <a:r>
              <a:rPr lang="fa-IR" dirty="0" smtClean="0"/>
              <a:t>؟</a:t>
            </a:r>
            <a:r>
              <a:rPr lang="ar-SA" dirty="0" smtClean="0"/>
              <a:t> .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میت</a:t>
            </a:r>
            <a:r>
              <a:rPr lang="ar-SA" dirty="0" smtClean="0"/>
              <a:t>وان سال های متمادی بحث را در این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‌‌ ‌</a:t>
            </a:r>
            <a:r>
              <a:rPr lang="ar-SA" dirty="0" smtClean="0"/>
              <a:t>حوزه ها متمرکز نمود </a:t>
            </a:r>
            <a:r>
              <a:rPr lang="fa-IR" dirty="0" smtClean="0"/>
              <a:t>.</a:t>
            </a:r>
            <a:br>
              <a:rPr lang="fa-IR" dirty="0" smtClean="0"/>
            </a:br>
            <a:r>
              <a:rPr lang="ar-SA" dirty="0" smtClean="0"/>
              <a:t> </a:t>
            </a:r>
            <a:r>
              <a:rPr lang="fa-IR" dirty="0" smtClean="0"/>
              <a:t>اما٬ </a:t>
            </a:r>
            <a:r>
              <a:rPr lang="ar-SA" dirty="0" smtClean="0"/>
              <a:t>ما ترجیح م</a:t>
            </a:r>
            <a:r>
              <a:rPr lang="fa-IR" dirty="0" smtClean="0"/>
              <a:t>ی</a:t>
            </a:r>
            <a:r>
              <a:rPr lang="ar-SA" dirty="0" smtClean="0"/>
              <a:t> دهیم ک</a:t>
            </a:r>
            <a:r>
              <a:rPr lang="fa-IR" dirty="0" smtClean="0"/>
              <a:t>ه</a:t>
            </a:r>
            <a:r>
              <a:rPr lang="ar-SA" dirty="0" smtClean="0"/>
              <a:t> به جای تمرکز در </a:t>
            </a:r>
            <a:r>
              <a:rPr lang="en-US" dirty="0" smtClean="0"/>
              <a:t>‌</a:t>
            </a:r>
            <a:r>
              <a:rPr lang="ar-SA" dirty="0" smtClean="0"/>
              <a:t>این سنخ مباحث، مستقیماً به مشکل اصلی بپردازیم: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algn="r"/>
            <a:r>
              <a:rPr lang="fa-IR" sz="6000" dirty="0" smtClean="0"/>
              <a:t>مشکل چیست ؟</a:t>
            </a:r>
            <a:endParaRPr lang="de-DE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‌</a:t>
            </a:r>
            <a:r>
              <a:rPr lang="ar-SA" dirty="0" smtClean="0"/>
              <a:t> می توان گفت که ما از زمان انقلاب مشروطه به بعد ، آشنایی بیشتری با </a:t>
            </a:r>
            <a:r>
              <a:rPr lang="en-US" dirty="0" smtClean="0"/>
              <a:t>‌</a:t>
            </a:r>
            <a:r>
              <a:rPr lang="ar-SA" dirty="0" smtClean="0"/>
              <a:t>افتادگی عقب خود پیدا کرد</a:t>
            </a:r>
            <a:r>
              <a:rPr lang="fa-IR" dirty="0" smtClean="0"/>
              <a:t>ه</a:t>
            </a:r>
            <a:r>
              <a:rPr lang="ar-SA" dirty="0" smtClean="0"/>
              <a:t> ایم </a:t>
            </a:r>
            <a:r>
              <a:rPr lang="fa-IR" dirty="0" smtClean="0"/>
              <a:t>.</a:t>
            </a:r>
            <a:r>
              <a:rPr lang="en-US" dirty="0" smtClean="0"/>
              <a:t>‌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798</Words>
  <Application>Microsoft Office PowerPoint</Application>
  <PresentationFormat>Bildschirmpräsentation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Galathea</vt:lpstr>
      <vt:lpstr>چالش سنت ودموکراسی درایران          </vt:lpstr>
      <vt:lpstr>پیش درآمد</vt:lpstr>
      <vt:lpstr>Folie 3</vt:lpstr>
      <vt:lpstr>‌میتوان به دنبال این مسئله بود که چرا ذهن ما ها به خصوص ایرانی ها به‌مشرق زمینی‌  طور عمده ، این شکل خاص از قدرت یعنی  قدرت استبدادی را بر میتابد؟‌</vt:lpstr>
      <vt:lpstr>آیا شرایط عینی ویژه ای مانند شرایط جغرافیایی، اقتصادی، شرایط تاریخی، ‌ جنگها و هجوم ها بر این ذهنیت سخت جان  اثرگذار بوده اند؟.‌</vt:lpstr>
      <vt:lpstr>یا شرایط ذهنی مانند فرهنگ، دین ، اسطورهها‌تصلب اندیشه وسترونی فرهنگی ، زوال فکر و اندیشه و یا وجود شریعت و طریقت سبب آن بوده است؟ .</vt:lpstr>
      <vt:lpstr>میتوان سال های متمادی بحث را در این  ‌‌ ‌حوزه ها متمرکز نمود .  اما٬ ما ترجیح می دهیم که به جای تمرکز در ‌این سنخ مباحث، مستقیماً به مشکل اصلی بپردازیم: </vt:lpstr>
      <vt:lpstr>مشکل چیست ؟</vt:lpstr>
      <vt:lpstr>‌ می توان گفت که ما از زمان انقلاب مشروطه به بعد ، آشنایی بیشتری با ‌افتادگی عقب خود پیدا کرده ایم .‌</vt:lpstr>
      <vt:lpstr>‌تجربه نشان می هد که نه آنچه که استبداد بود و پادشاهی مشروطه خوانده می شد ونه نظامی که جمهوری اسلامی ‌ نام گرفت -و جمهوری نیست - عملاً راه ‌ جبران عقب افتادگی ما نبوده و نیست.</vt:lpstr>
      <vt:lpstr> دیکتاتوری ها قادر به برقراری درازمؔدت   امنیت و نظم آهنینی که مدعی آن هستند،  نیستند و دموکراسی ها به قدری از ضعف بنیادین برخوردارند که متولد نشده و پانگرفته ‌ به هرج ومرج اجتماعی منجر می شوند. ‌</vt:lpstr>
      <vt:lpstr>به عبارت دیگر ما در دوران معاصر با مسئله قدرت سیاسی مشکل اساسی داریم.</vt:lpstr>
      <vt:lpstr>اگر با خود صادق باشیم، آزادی اجتماعی  برای اغلب ما معادل هرج ومرج و  ‌ثباتی است‌بی</vt:lpstr>
      <vt:lpstr>چرا؟</vt:lpstr>
      <vt:lpstr>برای یافتن پاسخ ناگزیربایدتاریخ شرق راباغرب مقایسه کنیم. </vt:lpstr>
      <vt:lpstr>- درغرب همیشه نوعی ازحکومت قانون وجود داشته است. </vt:lpstr>
      <vt:lpstr>-در ایران که مورد بحث اصلی ماست، هیچ نشانی از حکومت قانون، حتی به فرض ‌‌ا وجود آن درالنهرین نیز نیست. آنچه که تحت عنوان قوانین و مقررات به دست آمده بیشتر مربوط به قوانین مالیات، خراج و قواعد تقسیم آب است.‌</vt:lpstr>
      <vt:lpstr>- برعکس در غرب ،مجموعه مدون و کاملی از قوانین از روم باستان باقی مانده که به طور تاریخی شالوده مکاتب حقوقی کنونی دنیای غرب به شمار میرود.‌</vt:lpstr>
      <vt:lpstr>- دیکتاتورغربی٬ معادل سلطان مستبد ما نیست. اوبرای مدت محدودی ازسنا اختیارات فوق العاده میگرفت ودرچهارچوب آن اختیارات حکم میراند . ولی سلطان مستبد درشرق ‘هر لحظه می توانست هر آنچه را که می خواست انجام دهد .‌</vt:lpstr>
      <vt:lpstr>- با این وجود،شرق و غرب حدودا تا اواخر قرن شانزدهم پا به  پا ی هم پیش رفتند .</vt:lpstr>
      <vt:lpstr> - در قرن 17میلادی ٬آنگاه که عثمانیان تا پشت دیوارهای وین رسیدند ، هنوز اثر محسوسی از پیشرفت یکی و عقب افتادگی دیگری به چشم نمی خورد.</vt:lpstr>
      <vt:lpstr>- ولی برتری ای که در آغاز قرن بیستم، در جنگ اول و دوم جهانی (حداقل ابتدا در بعد نظامی) با تکه تکه شدن امپراتوری عثمانی به اثبات رسید ٬ جای تردیدی برای هیچ ناظری باقی نگذاشت.</vt:lpstr>
      <vt:lpstr>ایرانیان بسیار زودتر پی بردند که یگانه رمز ‌ ‌عقب افتادگی اجتماعی انها، عقب افتادگی نظام سیاسی ایران است.</vt:lpstr>
      <vt:lpstr>‌‌ آن ها رمزاین عقب ماندگی رااستبداد شاه  وفساددربار میدانستند.</vt:lpstr>
      <vt:lpstr>‌همان طور که مستشارالدوله در رساله "یک کلمه" نوشت، این رمز را در یک کلمه خلاصه میدیدند و آن فقدان "قانون" بود.  </vt:lpstr>
      <vt:lpstr>اکنون یکصدواندی سال پس ازانقلاب مشروطیت درهنوزبرهمان پاشنه میچرخد. </vt:lpstr>
      <vt:lpstr>زیرا ما با مستبدها مخالفیم ولی درعین حال استبداد پروریم</vt:lpstr>
      <vt:lpstr>ذهنیت استبدادی اغلب ما ایرانیان نه تغییر جهت قدرت از بالا به پایین را، در لایه‌های عمیق ناخودآگاه خود پذیرفته است و نه تقسیم قدرت از طریق احترام به قانون، برایش قابل قبول است. ناخودآگاه ما نه تقسیم قدرت و تغییر جهت آن یعنی تغییر جهت قدرت از بالا به پایین را می‌پذیرد و نه تقسیم قدرت را ممکن و عملی می‌داند. </vt:lpstr>
      <vt:lpstr>ما عدم تمرکز قدرت را باطناً و در ناخودآگاه ‌ خود مترادف با هرج ومرج میدانیم و از عدم امنیت احتمالی ناشی از آن می هراسیم .‌</vt:lpstr>
      <vt:lpstr>اغلب ما اطمینان نداریم که جایی که قانون ‌کند برای ما فراهم می کند ،جایی در خور و شایسته ماست.  </vt:lpstr>
      <vt:lpstr>محوراصلی درسهای ما در این دوره٬ ‌ ‌بررسی وجوه مختلف این مفهوم ،یعنی قدرت در حوزه های فلسفی، دینی، تاریخی، اجتماعی، فرهنگی و اقتصادی است.</vt:lpstr>
      <vt:lpstr>ازتوجه وشرکتتان دردرس متشکرم به امید دیدار در جلسه بعد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چالش سنت ودموکراسی درایران معاصر</dc:title>
  <dc:creator>Faezeh</dc:creator>
  <cp:lastModifiedBy>Hassan</cp:lastModifiedBy>
  <cp:revision>80</cp:revision>
  <dcterms:created xsi:type="dcterms:W3CDTF">2014-04-15T13:40:36Z</dcterms:created>
  <dcterms:modified xsi:type="dcterms:W3CDTF">2014-06-21T15:06:02Z</dcterms:modified>
</cp:coreProperties>
</file>