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78" r:id="rId3"/>
    <p:sldId id="377" r:id="rId4"/>
    <p:sldId id="346" r:id="rId5"/>
    <p:sldId id="366" r:id="rId6"/>
    <p:sldId id="322" r:id="rId7"/>
    <p:sldId id="361" r:id="rId8"/>
    <p:sldId id="362" r:id="rId9"/>
    <p:sldId id="384" r:id="rId10"/>
    <p:sldId id="386" r:id="rId11"/>
    <p:sldId id="368" r:id="rId12"/>
    <p:sldId id="369" r:id="rId13"/>
    <p:sldId id="376" r:id="rId14"/>
    <p:sldId id="373" r:id="rId15"/>
    <p:sldId id="385" r:id="rId16"/>
    <p:sldId id="297" r:id="rId17"/>
  </p:sldIdLst>
  <p:sldSz cx="9144000" cy="6858000" type="screen4x3"/>
  <p:notesSz cx="6858000" cy="9144000"/>
  <p:embeddedFontLst>
    <p:embeddedFont>
      <p:font typeface="Constantia" pitchFamily="18" charset="0"/>
      <p:regular r:id="rId20"/>
      <p:bold r:id="rId21"/>
      <p:italic r:id="rId22"/>
      <p:boldItalic r:id="rId23"/>
    </p:embeddedFont>
    <p:embeddedFont>
      <p:font typeface="Wingdings 2" pitchFamily="18" charset="2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0" autoAdjust="0"/>
    <p:restoredTop sz="86471" autoAdjust="0"/>
  </p:normalViewPr>
  <p:slideViewPr>
    <p:cSldViewPr>
      <p:cViewPr varScale="1">
        <p:scale>
          <a:sx n="96" d="100"/>
          <a:sy n="96" d="100"/>
        </p:scale>
        <p:origin x="-13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E3A28-E3DF-4BFD-B225-E07B88572A73}" type="datetimeFigureOut">
              <a:rPr lang="da-DK" smtClean="0"/>
              <a:pPr/>
              <a:t>27-11-2012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562A0-1940-414F-AEA2-18CA04396C3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31279-D49C-4AEF-B848-17F6A4B39836}" type="datetimeFigureOut">
              <a:rPr lang="da-DK" smtClean="0"/>
              <a:pPr/>
              <a:t>27-11-2012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B366F-8129-4ECA-9C5F-086723DD9D6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B366F-8129-4ECA-9C5F-086723DD9D60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B366F-8129-4ECA-9C5F-086723DD9D60}" type="slidenum">
              <a:rPr lang="da-DK" smtClean="0"/>
              <a:pPr/>
              <a:t>12</a:t>
            </a:fld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E39CE0-1C41-4746-A8E5-7D166E3BB367}" type="slidenum">
              <a:rPr lang="en-US"/>
              <a:pPr/>
              <a:t>13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B366F-8129-4ECA-9C5F-086723DD9D60}" type="slidenum">
              <a:rPr lang="da-DK" smtClean="0"/>
              <a:pPr/>
              <a:t>14</a:t>
            </a:fld>
            <a:endParaRPr 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C4918-B181-4C3B-ADE8-9003DE040CBA}" type="slidenum">
              <a:rPr lang="en-US"/>
              <a:pPr/>
              <a:t>16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B366F-8129-4ECA-9C5F-086723DD9D60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B366F-8129-4ECA-9C5F-086723DD9D60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B366F-8129-4ECA-9C5F-086723DD9D60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B366F-8129-4ECA-9C5F-086723DD9D60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B366F-8129-4ECA-9C5F-086723DD9D60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B366F-8129-4ECA-9C5F-086723DD9D60}" type="slidenum">
              <a:rPr lang="da-DK" smtClean="0"/>
              <a:pPr/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B366F-8129-4ECA-9C5F-086723DD9D60}" type="slidenum">
              <a:rPr lang="da-DK" smtClean="0"/>
              <a:pPr/>
              <a:t>11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511D-6E0A-42FE-BFD6-DD92CE26ECF7}" type="datetimeFigureOut">
              <a:rPr lang="da-DK" smtClean="0"/>
              <a:pPr/>
              <a:t>27-11-2012</a:t>
            </a:fld>
            <a:endParaRPr lang="da-D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24CF-19C9-4EDA-88B1-37C22582004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511D-6E0A-42FE-BFD6-DD92CE26ECF7}" type="datetimeFigureOut">
              <a:rPr lang="da-DK" smtClean="0"/>
              <a:pPr/>
              <a:t>27-11-2012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24CF-19C9-4EDA-88B1-37C22582004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511D-6E0A-42FE-BFD6-DD92CE26ECF7}" type="datetimeFigureOut">
              <a:rPr lang="da-DK" smtClean="0"/>
              <a:pPr/>
              <a:t>27-11-2012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24CF-19C9-4EDA-88B1-37C22582004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1F0C5-F3F1-49E8-9C50-878BB70DDE0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FAFE8-EB8A-4DD1-B387-DE9F315B6C9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DED2B-AB71-4796-9113-7B5DA807BB0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511D-6E0A-42FE-BFD6-DD92CE26ECF7}" type="datetimeFigureOut">
              <a:rPr lang="da-DK" smtClean="0"/>
              <a:pPr/>
              <a:t>27-11-2012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24CF-19C9-4EDA-88B1-37C22582004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511D-6E0A-42FE-BFD6-DD92CE26ECF7}" type="datetimeFigureOut">
              <a:rPr lang="da-DK" smtClean="0"/>
              <a:pPr/>
              <a:t>27-11-2012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24CF-19C9-4EDA-88B1-37C22582004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511D-6E0A-42FE-BFD6-DD92CE26ECF7}" type="datetimeFigureOut">
              <a:rPr lang="da-DK" smtClean="0"/>
              <a:pPr/>
              <a:t>27-11-2012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24CF-19C9-4EDA-88B1-37C22582004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511D-6E0A-42FE-BFD6-DD92CE26ECF7}" type="datetimeFigureOut">
              <a:rPr lang="da-DK" smtClean="0"/>
              <a:pPr/>
              <a:t>27-11-2012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24CF-19C9-4EDA-88B1-37C22582004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511D-6E0A-42FE-BFD6-DD92CE26ECF7}" type="datetimeFigureOut">
              <a:rPr lang="da-DK" smtClean="0"/>
              <a:pPr/>
              <a:t>27-11-2012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24CF-19C9-4EDA-88B1-37C22582004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511D-6E0A-42FE-BFD6-DD92CE26ECF7}" type="datetimeFigureOut">
              <a:rPr lang="da-DK" smtClean="0"/>
              <a:pPr/>
              <a:t>27-11-2012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24CF-19C9-4EDA-88B1-37C22582004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511D-6E0A-42FE-BFD6-DD92CE26ECF7}" type="datetimeFigureOut">
              <a:rPr lang="da-DK" smtClean="0"/>
              <a:pPr/>
              <a:t>27-11-2012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24CF-19C9-4EDA-88B1-37C22582004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511D-6E0A-42FE-BFD6-DD92CE26ECF7}" type="datetimeFigureOut">
              <a:rPr lang="da-DK" smtClean="0"/>
              <a:pPr/>
              <a:t>27-11-2012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0E24CF-19C9-4EDA-88B1-37C225820049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3B511D-6E0A-42FE-BFD6-DD92CE26ECF7}" type="datetimeFigureOut">
              <a:rPr lang="da-DK" smtClean="0"/>
              <a:pPr/>
              <a:t>27-11-2012</a:t>
            </a:fld>
            <a:endParaRPr lang="da-D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0E24CF-19C9-4EDA-88B1-37C225820049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1" r:id="rId12"/>
    <p:sldLayoutId id="2147483712" r:id="rId13"/>
    <p:sldLayoutId id="2147483713" r:id="rId14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conservation.org/publications/Pages/blue_frontiers_aquaculture.aspx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???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8105554" cy="1354217"/>
          </a:xfrm>
        </p:spPr>
        <p:txBody>
          <a:bodyPr wrap="square">
            <a:spAutoFit/>
          </a:bodyPr>
          <a:lstStyle/>
          <a:p>
            <a:r>
              <a:rPr lang="da-DK" sz="4400" dirty="0" smtClean="0">
                <a:solidFill>
                  <a:srgbClr val="373737"/>
                </a:solidFill>
                <a:latin typeface="Arial"/>
              </a:rPr>
              <a:t>Dansk Biologisk Produktion </a:t>
            </a:r>
            <a:br>
              <a:rPr lang="da-DK" sz="4400" dirty="0" smtClean="0">
                <a:solidFill>
                  <a:srgbClr val="373737"/>
                </a:solidFill>
                <a:latin typeface="Arial"/>
              </a:rPr>
            </a:br>
            <a:r>
              <a:rPr lang="da-DK" sz="4400" dirty="0" smtClean="0">
                <a:solidFill>
                  <a:srgbClr val="373737"/>
                </a:solidFill>
                <a:latin typeface="Arial"/>
              </a:rPr>
              <a:t>- Der er plads nok på havet</a:t>
            </a:r>
            <a:endParaRPr lang="da-DK" sz="4400" dirty="0">
              <a:solidFill>
                <a:srgbClr val="373737"/>
              </a:solidFill>
              <a:latin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4725144"/>
            <a:ext cx="7854696" cy="202809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da-DK" sz="3800" dirty="0" err="1" smtClean="0"/>
              <a:t>First</a:t>
            </a:r>
            <a:r>
              <a:rPr lang="da-DK" sz="3800" dirty="0" smtClean="0"/>
              <a:t> Hotel Copenhagen, November 2012</a:t>
            </a:r>
          </a:p>
          <a:p>
            <a:pPr algn="l"/>
            <a:r>
              <a:rPr lang="da-DK" sz="3800" dirty="0" smtClean="0"/>
              <a:t>Karl Iver Dahl-Madsen</a:t>
            </a:r>
          </a:p>
          <a:p>
            <a:pPr algn="l"/>
            <a:r>
              <a:rPr lang="da-DK" dirty="0" smtClean="0"/>
              <a:t>Formand for Dansk Akvakultur</a:t>
            </a:r>
          </a:p>
          <a:p>
            <a:pPr algn="l"/>
            <a:r>
              <a:rPr lang="da-DK" dirty="0" smtClean="0"/>
              <a:t>Medlem af Primærbestyrelsen i L&amp;F</a:t>
            </a:r>
          </a:p>
          <a:p>
            <a:pPr algn="l"/>
            <a:r>
              <a:rPr lang="da-DK" dirty="0" smtClean="0"/>
              <a:t>Formand for Instituttet for Fremtidsforsknings  Styrelse</a:t>
            </a:r>
          </a:p>
          <a:p>
            <a:pPr algn="l"/>
            <a:endParaRPr lang="da-DK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24CF-19C9-4EDA-88B1-37C225820049}" type="slidenum">
              <a:rPr lang="da-DK" smtClean="0"/>
              <a:pPr/>
              <a:t>1</a:t>
            </a:fld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Eller plads til naturen og kulturen</a:t>
            </a:r>
            <a:endParaRPr lang="en-US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24CF-19C9-4EDA-88B1-37C225820049}" type="slidenum">
              <a:rPr lang="da-DK" smtClean="0"/>
              <a:pPr/>
              <a:t>10</a:t>
            </a:fld>
            <a:endParaRPr lang="da-DK"/>
          </a:p>
        </p:txBody>
      </p:sp>
      <p:pic>
        <p:nvPicPr>
          <p:cNvPr id="10" name="Picture 2" descr="C:\Users\lisbeth\AppData\Local\Microsoft\Windows\Temporary Internet Files\Content.Outlook\74Z5Y9TI\Havbrugsplaceringer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916832"/>
            <a:ext cx="662344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4" name="Picture 2" descr="C:\Users\Ejer\AppData\Local\Microsoft\Windows\Temporary Internet Files\Content.Outlook\C2L9KPAA\Havbrugsplaceringer_2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4650" y="2996952"/>
            <a:ext cx="2419350" cy="145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 smtClean="0"/>
              <a:t>Hvorfor Havbrug?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79512" y="1788840"/>
            <a:ext cx="5941894" cy="3584376"/>
          </a:xfrm>
        </p:spPr>
        <p:txBody>
          <a:bodyPr/>
          <a:lstStyle/>
          <a:p>
            <a:r>
              <a:rPr lang="da-DK" sz="2400" dirty="0" smtClean="0"/>
              <a:t>Landjorden er trængt: </a:t>
            </a:r>
            <a:br>
              <a:rPr lang="da-DK" sz="2400" dirty="0" smtClean="0"/>
            </a:br>
            <a:r>
              <a:rPr lang="da-DK" sz="2400" dirty="0" smtClean="0"/>
              <a:t>brug havet</a:t>
            </a:r>
          </a:p>
          <a:p>
            <a:r>
              <a:rPr lang="da-DK" sz="2400" dirty="0" smtClean="0"/>
              <a:t>Rigtig meget plads: 105.000 km</a:t>
            </a:r>
            <a:r>
              <a:rPr lang="da-DK" sz="2400" baseline="30000" dirty="0" smtClean="0"/>
              <a:t>2</a:t>
            </a:r>
            <a:r>
              <a:rPr lang="da-DK" sz="2400" dirty="0" smtClean="0"/>
              <a:t> dansk søterritorium</a:t>
            </a:r>
          </a:p>
          <a:p>
            <a:r>
              <a:rPr lang="da-DK" sz="2400" dirty="0" smtClean="0"/>
              <a:t>Vand er der nok af på havet</a:t>
            </a:r>
          </a:p>
          <a:p>
            <a:pPr lvl="1"/>
            <a:r>
              <a:rPr lang="da-DK" sz="2000" dirty="0" smtClean="0"/>
              <a:t>1 tons korn kræver 1000 tons vand</a:t>
            </a:r>
          </a:p>
          <a:p>
            <a:r>
              <a:rPr lang="da-DK" sz="2400" dirty="0" smtClean="0"/>
              <a:t>Næringsstoffer og Kuldioxid i overflod</a:t>
            </a:r>
          </a:p>
          <a:p>
            <a:r>
              <a:rPr lang="da-DK" sz="2400" dirty="0" smtClean="0"/>
              <a:t>Vi skal dyrke flere fisk, muslinger &amp; tang</a:t>
            </a:r>
          </a:p>
          <a:p>
            <a:pPr>
              <a:buNone/>
            </a:pPr>
            <a:endParaRPr lang="da-DK" sz="2400" dirty="0" smtClean="0"/>
          </a:p>
        </p:txBody>
      </p:sp>
      <p:pic>
        <p:nvPicPr>
          <p:cNvPr id="27650" name="Picture 2" descr="http://www.sintef.no/upload/Fiskeri_og_havbruk/Havbruksteknologi/IntelliSTRUCT/splash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3092" y="0"/>
            <a:ext cx="2850908" cy="6842180"/>
          </a:xfrm>
          <a:prstGeom prst="rect">
            <a:avLst/>
          </a:prstGeom>
          <a:noFill/>
        </p:spPr>
      </p:pic>
      <p:sp>
        <p:nvSpPr>
          <p:cNvPr id="7" name="Tekstboks 6"/>
          <p:cNvSpPr txBox="1"/>
          <p:nvPr/>
        </p:nvSpPr>
        <p:spPr>
          <a:xfrm>
            <a:off x="7452320" y="6237312"/>
            <a:ext cx="862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solidFill>
                  <a:schemeClr val="bg2"/>
                </a:solidFill>
              </a:rPr>
              <a:t>Sintef</a:t>
            </a:r>
            <a:endParaRPr lang="da-DK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Det danske potentiale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57200" y="1844824"/>
            <a:ext cx="8229600" cy="1944539"/>
          </a:xfrm>
        </p:spPr>
        <p:txBody>
          <a:bodyPr/>
          <a:lstStyle/>
          <a:p>
            <a:r>
              <a:rPr lang="da-DK" dirty="0" smtClean="0"/>
              <a:t>1 % af det danske søterritorium = 1050 km</a:t>
            </a:r>
            <a:r>
              <a:rPr lang="da-DK" baseline="30000" dirty="0" smtClean="0"/>
              <a:t>2</a:t>
            </a:r>
          </a:p>
          <a:p>
            <a:r>
              <a:rPr lang="da-DK" dirty="0" smtClean="0"/>
              <a:t>15 mia. </a:t>
            </a:r>
            <a:r>
              <a:rPr lang="da-DK" dirty="0" err="1" smtClean="0"/>
              <a:t>kr</a:t>
            </a:r>
            <a:r>
              <a:rPr lang="da-DK" dirty="0" smtClean="0"/>
              <a:t> / år</a:t>
            </a:r>
            <a:endParaRPr lang="da-DK" dirty="0"/>
          </a:p>
        </p:txBody>
      </p:sp>
      <p:pic>
        <p:nvPicPr>
          <p:cNvPr id="1576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8520411" cy="173825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Omega-3: Den store flaskehals</a:t>
            </a: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da-DK" sz="3600" dirty="0" smtClean="0"/>
              <a:t>Nye råvarer:</a:t>
            </a:r>
          </a:p>
          <a:p>
            <a:pPr lvl="1"/>
            <a:r>
              <a:rPr lang="da-DK" dirty="0" smtClean="0"/>
              <a:t>Planter på land</a:t>
            </a:r>
          </a:p>
          <a:p>
            <a:pPr lvl="1"/>
            <a:r>
              <a:rPr lang="da-DK" dirty="0" smtClean="0"/>
              <a:t>Skaldyr &amp; Tang</a:t>
            </a:r>
          </a:p>
          <a:p>
            <a:r>
              <a:rPr lang="da-DK" dirty="0" smtClean="0"/>
              <a:t>Øge fiskens </a:t>
            </a:r>
            <a:r>
              <a:rPr lang="da-DK" dirty="0" err="1" smtClean="0"/>
              <a:t>egensyntese</a:t>
            </a:r>
            <a:endParaRPr lang="da-DK" dirty="0" smtClean="0"/>
          </a:p>
          <a:p>
            <a:r>
              <a:rPr lang="da-DK" dirty="0" smtClean="0"/>
              <a:t>GMO: uundgåeligt nødvendigt og meget ønskværdigt</a:t>
            </a:r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en-US" sz="3600" dirty="0"/>
          </a:p>
        </p:txBody>
      </p:sp>
      <p:pic>
        <p:nvPicPr>
          <p:cNvPr id="124930" name="Picture 2" descr="http://www.aquabounty.com/images/aquadvanta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20888"/>
            <a:ext cx="4038600" cy="2737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 smtClean="0"/>
              <a:t>OffCoast</a:t>
            </a:r>
            <a:r>
              <a:rPr lang="da-DK" b="1" dirty="0" smtClean="0"/>
              <a:t> Havbrug</a:t>
            </a:r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Havbrug i Nordsøen: GUDP</a:t>
            </a:r>
          </a:p>
          <a:p>
            <a:r>
              <a:rPr lang="da-DK" sz="3200" dirty="0" smtClean="0"/>
              <a:t>Havbrug &amp; Vindmøller: </a:t>
            </a:r>
            <a:r>
              <a:rPr lang="da-DK" sz="3200" dirty="0" err="1" smtClean="0"/>
              <a:t>Mermaid</a:t>
            </a:r>
            <a:endParaRPr lang="da-DK" sz="3200" dirty="0" smtClean="0"/>
          </a:p>
          <a:p>
            <a:r>
              <a:rPr lang="da-DK" sz="3200" dirty="0" smtClean="0"/>
              <a:t>Fangkulturer: </a:t>
            </a:r>
            <a:r>
              <a:rPr lang="da-DK" sz="3200" dirty="0" err="1" smtClean="0"/>
              <a:t>Kombiprojekt</a:t>
            </a:r>
            <a:endParaRPr lang="da-DK" sz="3200" dirty="0" smtClean="0"/>
          </a:p>
          <a:p>
            <a:endParaRPr lang="en-US" sz="3200" dirty="0"/>
          </a:p>
        </p:txBody>
      </p:sp>
      <p:pic>
        <p:nvPicPr>
          <p:cNvPr id="17" name="Picture 2" descr="http://www.hvalpsund.com/uploads/RTEmagicC_akvakultur_hvalpsund_net_500.jpg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620514"/>
            <a:ext cx="4038600" cy="2148535"/>
          </a:xfrm>
          <a:prstGeom prst="rect">
            <a:avLst/>
          </a:prstGeom>
          <a:noFill/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FAFE8-EB8A-4DD1-B387-DE9F315B6C9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5" name="Pladsholder til indhold 11"/>
          <p:cNvSpPr txBox="1">
            <a:spLocks/>
          </p:cNvSpPr>
          <p:nvPr/>
        </p:nvSpPr>
        <p:spPr>
          <a:xfrm>
            <a:off x="467544" y="1916832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da-DK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lisbeth\Pictures\Kombi besigtigelse 30 maj 2012\P1000133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b="20997"/>
          <a:stretch>
            <a:fillRect/>
          </a:stretch>
        </p:blipFill>
        <p:spPr bwMode="auto">
          <a:xfrm>
            <a:off x="4644008" y="3861048"/>
            <a:ext cx="4032448" cy="2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Hilsen fra den nye dreng i klassen</a:t>
            </a:r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Giv os det nødvendige råderum:</a:t>
            </a:r>
          </a:p>
          <a:p>
            <a:pPr lvl="1"/>
            <a:r>
              <a:rPr lang="da-DK" dirty="0" smtClean="0"/>
              <a:t>Så kan vi producere og sælge på markedsvilkår uden statsstøtte</a:t>
            </a:r>
          </a:p>
          <a:p>
            <a:pPr lvl="1"/>
            <a:r>
              <a:rPr lang="da-DK" dirty="0" smtClean="0"/>
              <a:t>Løse vigtige miljø- og ressourceproblemer</a:t>
            </a:r>
          </a:p>
          <a:p>
            <a:pPr lvl="1"/>
            <a:r>
              <a:rPr lang="da-DK" dirty="0" smtClean="0"/>
              <a:t>Og sikre, at I aldrig kommer til at mangle fisk, skaldyr eller tang</a:t>
            </a:r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ED2B-AB71-4796-9113-7B5DA807BB0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2" descr="C:\Users\lisbeth\Pictures\Kombi besigtigelse 30 maj 2012\P10001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www.artchive.com/artchive/h/homer/gulf_stre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056" y="1357298"/>
            <a:ext cx="9161056" cy="5500702"/>
          </a:xfrm>
          <a:prstGeom prst="rect">
            <a:avLst/>
          </a:prstGeom>
          <a:noFill/>
        </p:spPr>
      </p:pic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1043608" y="188640"/>
            <a:ext cx="65722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Modgang</a:t>
            </a:r>
            <a:r>
              <a:rPr lang="en-GB" sz="6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gør</a:t>
            </a:r>
            <a:r>
              <a:rPr lang="en-GB" sz="6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stærk</a:t>
            </a:r>
            <a:endParaRPr lang="en-GB" sz="6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Du danskes vej til ros &amp; magt – sortladne hav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251520" y="5877272"/>
            <a:ext cx="4040188" cy="659352"/>
          </a:xfrm>
        </p:spPr>
        <p:txBody>
          <a:bodyPr/>
          <a:lstStyle/>
          <a:p>
            <a:r>
              <a:rPr lang="da-DK" dirty="0" err="1" smtClean="0"/>
              <a:t>Kolberger</a:t>
            </a:r>
            <a:r>
              <a:rPr lang="da-DK" dirty="0" smtClean="0"/>
              <a:t> Heide</a:t>
            </a:r>
            <a:endParaRPr lang="en-US" dirty="0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half" idx="3"/>
          </p:nvPr>
        </p:nvSpPr>
        <p:spPr>
          <a:xfrm>
            <a:off x="4427984" y="5892205"/>
            <a:ext cx="4041775" cy="654843"/>
          </a:xfrm>
        </p:spPr>
        <p:txBody>
          <a:bodyPr/>
          <a:lstStyle/>
          <a:p>
            <a:r>
              <a:rPr lang="da-DK" dirty="0" smtClean="0"/>
              <a:t>Golfstrømmen</a:t>
            </a:r>
            <a:endParaRPr lang="en-US" dirty="0"/>
          </a:p>
        </p:txBody>
      </p:sp>
      <p:pic>
        <p:nvPicPr>
          <p:cNvPr id="116738" name="Picture 2" descr="Kolberger Heid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1520" y="2636912"/>
            <a:ext cx="4002636" cy="3348565"/>
          </a:xfrm>
          <a:prstGeom prst="rect">
            <a:avLst/>
          </a:prstGeom>
          <a:noFill/>
        </p:spPr>
      </p:pic>
      <p:pic>
        <p:nvPicPr>
          <p:cNvPr id="116740" name="Picture 4" descr="http://klimaleksikon.dk/sites/klimaleksikon.dk/files/imagecache/800/Golfstr%C3%B8m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427984" y="2636912"/>
            <a:ext cx="4496415" cy="3312368"/>
          </a:xfrm>
          <a:prstGeom prst="rect">
            <a:avLst/>
          </a:prstGeom>
          <a:noFill/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24CF-19C9-4EDA-88B1-37C225820049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Om Dansk Biologisk Produktion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a-DK" sz="3200" dirty="0" smtClean="0"/>
              <a:t>Er verdens mest miljøvenlige</a:t>
            </a:r>
          </a:p>
          <a:p>
            <a:pPr lvl="1"/>
            <a:r>
              <a:rPr lang="da-DK" sz="3200" dirty="0" smtClean="0"/>
              <a:t>Udfasning skader natur, miljø &amp; klima</a:t>
            </a:r>
          </a:p>
          <a:p>
            <a:r>
              <a:rPr lang="da-DK" sz="3400" dirty="0" smtClean="0"/>
              <a:t>Det man ikke ser!</a:t>
            </a:r>
          </a:p>
          <a:p>
            <a:pPr lvl="1"/>
            <a:r>
              <a:rPr lang="da-DK" sz="3200" dirty="0" smtClean="0"/>
              <a:t>80 mia. tabt produktion</a:t>
            </a:r>
          </a:p>
          <a:p>
            <a:r>
              <a:rPr lang="da-DK" sz="3200" dirty="0" smtClean="0"/>
              <a:t>En aftale med samfundet om Blå Vækst</a:t>
            </a:r>
          </a:p>
          <a:p>
            <a:endParaRPr lang="da-DK" sz="3200" dirty="0" smtClean="0"/>
          </a:p>
          <a:p>
            <a:endParaRPr lang="da-DK" sz="32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24CF-19C9-4EDA-88B1-37C225820049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93188" name="Billede 4" descr="image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0848"/>
            <a:ext cx="4134105" cy="399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At kende sin besøgelsestid</a:t>
            </a:r>
            <a:endParaRPr lang="da-DK" dirty="0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8229600" cy="820688"/>
          </a:xfrm>
        </p:spPr>
        <p:txBody>
          <a:bodyPr>
            <a:normAutofit lnSpcReduction="10000"/>
          </a:bodyPr>
          <a:lstStyle/>
          <a:p>
            <a:r>
              <a:rPr lang="da-DK" dirty="0" smtClean="0"/>
              <a:t>Den hurtigst voksende fødevareproduktion i verden: 8,4 % om året siden 1970</a:t>
            </a:r>
            <a:endParaRPr lang="da-DK" dirty="0"/>
          </a:p>
        </p:txBody>
      </p:sp>
      <p:pic>
        <p:nvPicPr>
          <p:cNvPr id="17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5656" y="2492896"/>
            <a:ext cx="5904656" cy="3402157"/>
          </a:xfr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24CF-19C9-4EDA-88B1-37C225820049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18" name="Tekstboks 17"/>
          <p:cNvSpPr txBox="1"/>
          <p:nvPr/>
        </p:nvSpPr>
        <p:spPr>
          <a:xfrm>
            <a:off x="1547664" y="59492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Fao</a:t>
            </a:r>
            <a:r>
              <a:rPr lang="da-DK" dirty="0" smtClean="0"/>
              <a:t> 2010. Tang mangler = 13 mio. tons / år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 miljøeffektiv </a:t>
            </a:r>
            <a:r>
              <a:rPr lang="da-DK" dirty="0" err="1" smtClean="0"/>
              <a:t>madproduktion</a:t>
            </a:r>
            <a:endParaRPr lang="da-DK" dirty="0"/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7503" y="2204864"/>
            <a:ext cx="660016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FAFE8-EB8A-4DD1-B387-DE9F315B6C9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0" y="4869160"/>
            <a:ext cx="5256584" cy="216024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11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204864"/>
            <a:ext cx="2615591" cy="335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ktangel 12"/>
          <p:cNvSpPr/>
          <p:nvPr/>
        </p:nvSpPr>
        <p:spPr>
          <a:xfrm>
            <a:off x="1907704" y="5877272"/>
            <a:ext cx="637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smtClean="0">
                <a:hlinkClick r:id="rId5"/>
              </a:rPr>
              <a:t>http://www.conservation.org/publications/Pages/blue_frontiers_aquaculture.aspx</a:t>
            </a:r>
            <a:endParaRPr lang="da-DK" sz="1200" dirty="0"/>
          </a:p>
        </p:txBody>
      </p:sp>
      <p:sp>
        <p:nvSpPr>
          <p:cNvPr id="9" name="Rektangel 8"/>
          <p:cNvSpPr/>
          <p:nvPr/>
        </p:nvSpPr>
        <p:spPr>
          <a:xfrm>
            <a:off x="0" y="3861048"/>
            <a:ext cx="5256584" cy="216024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Akvakulturen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Danmark</a:t>
            </a:r>
            <a:r>
              <a:rPr lang="en-GB" dirty="0" smtClean="0"/>
              <a:t> (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EU)??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"/>
          </p:nvPr>
        </p:nvSpPr>
        <p:spPr>
          <a:xfrm>
            <a:off x="0" y="5805264"/>
            <a:ext cx="9144000" cy="913057"/>
          </a:xfrm>
        </p:spPr>
        <p:txBody>
          <a:bodyPr>
            <a:normAutofit fontScale="85000" lnSpcReduction="10000"/>
          </a:bodyPr>
          <a:lstStyle/>
          <a:p>
            <a:r>
              <a:rPr lang="en-GB" sz="2800" dirty="0" smtClean="0">
                <a:latin typeface="Times New Roman" pitchFamily="18" charset="0"/>
              </a:rPr>
              <a:t>Stagnation/</a:t>
            </a:r>
            <a:r>
              <a:rPr lang="en-GB" sz="2800" dirty="0" err="1" smtClean="0">
                <a:latin typeface="Times New Roman" pitchFamily="18" charset="0"/>
              </a:rPr>
              <a:t>tilbagegang</a:t>
            </a:r>
            <a:r>
              <a:rPr lang="en-GB" sz="2800" dirty="0" smtClean="0">
                <a:latin typeface="Times New Roman" pitchFamily="18" charset="0"/>
              </a:rPr>
              <a:t>. </a:t>
            </a:r>
            <a:r>
              <a:rPr lang="en-GB" sz="2800" dirty="0" err="1" smtClean="0">
                <a:latin typeface="Times New Roman" pitchFamily="18" charset="0"/>
              </a:rPr>
              <a:t>På</a:t>
            </a:r>
            <a:r>
              <a:rPr lang="en-GB" sz="2800" dirty="0" smtClean="0">
                <a:latin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</a:rPr>
              <a:t>grund</a:t>
            </a:r>
            <a:r>
              <a:rPr lang="en-GB" sz="2800" dirty="0" smtClean="0">
                <a:latin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</a:rPr>
              <a:t>af</a:t>
            </a:r>
            <a:r>
              <a:rPr lang="en-GB" sz="2800" dirty="0" smtClean="0">
                <a:latin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</a:rPr>
              <a:t>totalt</a:t>
            </a:r>
            <a:r>
              <a:rPr lang="en-GB" sz="2800" dirty="0" smtClean="0">
                <a:latin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</a:rPr>
              <a:t>mislykket</a:t>
            </a:r>
            <a:r>
              <a:rPr lang="en-GB" sz="2800" dirty="0" smtClean="0">
                <a:latin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</a:rPr>
              <a:t>miljøregulering</a:t>
            </a:r>
            <a:endParaRPr lang="en-GB" sz="2800" dirty="0" smtClean="0">
              <a:latin typeface="Times New Roman" pitchFamily="18" charset="0"/>
            </a:endParaRPr>
          </a:p>
          <a:p>
            <a:r>
              <a:rPr lang="en-GB" sz="2800" dirty="0" err="1" smtClean="0">
                <a:latin typeface="Times New Roman" pitchFamily="18" charset="0"/>
              </a:rPr>
              <a:t>Det</a:t>
            </a:r>
            <a:r>
              <a:rPr lang="en-GB" sz="2800" dirty="0" smtClean="0">
                <a:latin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</a:rPr>
              <a:t>har</a:t>
            </a:r>
            <a:r>
              <a:rPr lang="en-GB" sz="2800" dirty="0" smtClean="0">
                <a:latin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</a:rPr>
              <a:t>kostet</a:t>
            </a:r>
            <a:r>
              <a:rPr lang="en-GB" sz="2800" dirty="0" smtClean="0">
                <a:latin typeface="Times New Roman" pitchFamily="18" charset="0"/>
              </a:rPr>
              <a:t> (</a:t>
            </a:r>
            <a:r>
              <a:rPr lang="en-GB" sz="2800" dirty="0" err="1" smtClean="0">
                <a:latin typeface="Times New Roman" pitchFamily="18" charset="0"/>
              </a:rPr>
              <a:t>mindst</a:t>
            </a:r>
            <a:r>
              <a:rPr lang="en-GB" sz="2800" dirty="0" smtClean="0">
                <a:latin typeface="Times New Roman" pitchFamily="18" charset="0"/>
              </a:rPr>
              <a:t>) een </a:t>
            </a:r>
            <a:r>
              <a:rPr lang="en-GB" sz="2800" dirty="0" err="1" smtClean="0">
                <a:latin typeface="Times New Roman" pitchFamily="18" charset="0"/>
              </a:rPr>
              <a:t>Storebæltsbro</a:t>
            </a:r>
            <a:r>
              <a:rPr lang="en-GB" sz="2800" dirty="0" smtClean="0">
                <a:latin typeface="Times New Roman" pitchFamily="18" charset="0"/>
              </a:rPr>
              <a:t>! </a:t>
            </a:r>
            <a:r>
              <a:rPr lang="en-GB" sz="2800" dirty="0" err="1" smtClean="0">
                <a:latin typeface="Times New Roman" pitchFamily="18" charset="0"/>
              </a:rPr>
              <a:t>Tænk</a:t>
            </a:r>
            <a:r>
              <a:rPr lang="en-GB" sz="2800" dirty="0" smtClean="0">
                <a:latin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</a:rPr>
              <a:t>på</a:t>
            </a:r>
            <a:r>
              <a:rPr lang="en-GB" sz="2800" dirty="0" smtClean="0">
                <a:latin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</a:rPr>
              <a:t>Norge</a:t>
            </a:r>
            <a:r>
              <a:rPr lang="en-GB" sz="2800" dirty="0" smtClean="0"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10240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285875" y="1571625"/>
          <a:ext cx="6572250" cy="4030663"/>
        </p:xfrm>
        <a:graphic>
          <a:graphicData uri="http://schemas.openxmlformats.org/presentationml/2006/ole">
            <p:oleObj spid="_x0000_s31746" name="Worksheet" r:id="rId4" imgW="5591255" imgH="3429077" progId="Excel.Sheet.8">
              <p:link updateAutomatic="1"/>
            </p:oleObj>
          </a:graphicData>
        </a:graphic>
      </p:graphicFrame>
      <p:sp>
        <p:nvSpPr>
          <p:cNvPr id="161796" name="Line 4"/>
          <p:cNvSpPr>
            <a:spLocks noChangeShapeType="1"/>
          </p:cNvSpPr>
          <p:nvPr/>
        </p:nvSpPr>
        <p:spPr bwMode="auto">
          <a:xfrm>
            <a:off x="4929190" y="4214818"/>
            <a:ext cx="20161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61797" name="Line 5"/>
          <p:cNvSpPr>
            <a:spLocks noChangeShapeType="1"/>
          </p:cNvSpPr>
          <p:nvPr/>
        </p:nvSpPr>
        <p:spPr bwMode="auto">
          <a:xfrm>
            <a:off x="5148064" y="2492896"/>
            <a:ext cx="1656184" cy="14401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038002"/>
          </a:xfrm>
        </p:spPr>
        <p:txBody>
          <a:bodyPr>
            <a:noAutofit/>
          </a:bodyPr>
          <a:lstStyle/>
          <a:p>
            <a:r>
              <a:rPr lang="da-DK" sz="4000" dirty="0" smtClean="0"/>
              <a:t>Dansk Akvakulturs tilbud til samfundet</a:t>
            </a:r>
            <a:endParaRPr lang="da-DK" sz="4000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r>
              <a:rPr lang="da-DK" dirty="0" smtClean="0"/>
              <a:t>Produktionsstigning til 180.000 tons / år</a:t>
            </a:r>
          </a:p>
          <a:p>
            <a:r>
              <a:rPr lang="da-DK" dirty="0" smtClean="0"/>
              <a:t>Til en værdi af 5 milliarder kr., det meste til eksport</a:t>
            </a:r>
          </a:p>
          <a:p>
            <a:r>
              <a:rPr lang="da-DK" dirty="0" smtClean="0"/>
              <a:t>4000 nye arbejdspladser i tyndt befolkede områder</a:t>
            </a:r>
          </a:p>
          <a:p>
            <a:r>
              <a:rPr lang="da-DK" dirty="0" smtClean="0"/>
              <a:t>Overholdelse af samfundets miljømål for N,P etc.</a:t>
            </a:r>
          </a:p>
          <a:p>
            <a:r>
              <a:rPr lang="da-DK" dirty="0" smtClean="0"/>
              <a:t>Reel Fri faunapassage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24CF-19C9-4EDA-88B1-37C225820049}" type="slidenum">
              <a:rPr lang="da-DK" smtClean="0"/>
              <a:pPr/>
              <a:t>7</a:t>
            </a:fld>
            <a:endParaRPr lang="da-DK"/>
          </a:p>
        </p:txBody>
      </p:sp>
      <p:pic>
        <p:nvPicPr>
          <p:cNvPr id="11" name="Picture 2" descr="http://www.skaldyrcenter.dk/images/9_Linemuslinger-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ønsker vi af samfundet?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Politisk godkendelse af akvakulturudvalgets anbefalinger, her er de centrale:</a:t>
            </a:r>
          </a:p>
          <a:p>
            <a:pPr lvl="1"/>
            <a:r>
              <a:rPr lang="da-DK" dirty="0" smtClean="0"/>
              <a:t>Resultatbaseret forvaltning = Regulering ved udlederkrav og minimum BAT</a:t>
            </a:r>
          </a:p>
          <a:p>
            <a:pPr lvl="1"/>
            <a:r>
              <a:rPr lang="da-DK" dirty="0" smtClean="0"/>
              <a:t>Det nødvendige miljømæssige råderum: Plads og kvælstof</a:t>
            </a:r>
          </a:p>
          <a:p>
            <a:pPr lvl="1"/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1F0C5-F3F1-49E8-9C50-878BB70DDE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2" name="Picture 6"/>
          <p:cNvPicPr>
            <a:picLocks noGrp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06848" y="1920874"/>
            <a:ext cx="2921303" cy="446045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3" name="Tekstboks 12"/>
          <p:cNvSpPr txBox="1"/>
          <p:nvPr/>
        </p:nvSpPr>
        <p:spPr>
          <a:xfrm>
            <a:off x="5076056" y="6488668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Væk med miljøbureaukratiet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Skidt for sig og…. 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2060848"/>
            <a:ext cx="6408712" cy="448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24CF-19C9-4EDA-88B1-37C225820049}" type="slidenum">
              <a:rPr lang="da-DK" smtClean="0"/>
              <a:pPr/>
              <a:t>9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3559</TotalTime>
  <Words>359</Words>
  <Application>Microsoft Office PowerPoint</Application>
  <PresentationFormat>Skærmshow (4:3)</PresentationFormat>
  <Paragraphs>86</Paragraphs>
  <Slides>16</Slides>
  <Notes>13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Kæder</vt:lpstr>
      </vt:variant>
      <vt:variant>
        <vt:i4>1</vt:i4>
      </vt:variant>
      <vt:variant>
        <vt:lpstr>Diastitler</vt:lpstr>
      </vt:variant>
      <vt:variant>
        <vt:i4>16</vt:i4>
      </vt:variant>
    </vt:vector>
  </HeadingPairs>
  <TitlesOfParts>
    <vt:vector size="23" baseType="lpstr">
      <vt:lpstr>Arial</vt:lpstr>
      <vt:lpstr>Constantia</vt:lpstr>
      <vt:lpstr>Wingdings 2</vt:lpstr>
      <vt:lpstr>Calibri</vt:lpstr>
      <vt:lpstr>Times New Roman</vt:lpstr>
      <vt:lpstr>Flow</vt:lpstr>
      <vt:lpstr>???</vt:lpstr>
      <vt:lpstr>Dansk Biologisk Produktion  - Der er plads nok på havet</vt:lpstr>
      <vt:lpstr>Du danskes vej til ros &amp; magt – sortladne hav</vt:lpstr>
      <vt:lpstr>Om Dansk Biologisk Produktion</vt:lpstr>
      <vt:lpstr>At kende sin besøgelsestid</vt:lpstr>
      <vt:lpstr>En miljøeffektiv madproduktion</vt:lpstr>
      <vt:lpstr>Akvakulturen i Danmark (og i EU)??</vt:lpstr>
      <vt:lpstr>Dansk Akvakulturs tilbud til samfundet</vt:lpstr>
      <vt:lpstr>Hvad ønsker vi af samfundet?</vt:lpstr>
      <vt:lpstr>Skidt for sig og…. </vt:lpstr>
      <vt:lpstr>Eller plads til naturen og kulturen</vt:lpstr>
      <vt:lpstr>Hvorfor Havbrug?</vt:lpstr>
      <vt:lpstr>Det danske potentiale</vt:lpstr>
      <vt:lpstr>Omega-3: Den store flaskehals</vt:lpstr>
      <vt:lpstr>OffCoast Havbrug</vt:lpstr>
      <vt:lpstr>Hilsen fra den nye dreng i klassen</vt:lpstr>
      <vt:lpstr>Dias nummer 16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Plan 26. maj 2008</dc:title>
  <dc:creator>Karl Iver Dahl-Madsen</dc:creator>
  <cp:lastModifiedBy>Ejer</cp:lastModifiedBy>
  <cp:revision>153</cp:revision>
  <dcterms:created xsi:type="dcterms:W3CDTF">2008-05-28T08:24:01Z</dcterms:created>
  <dcterms:modified xsi:type="dcterms:W3CDTF">2012-11-27T20:35:09Z</dcterms:modified>
</cp:coreProperties>
</file>