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07_F2BE0A18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86" r:id="rId8"/>
    <p:sldId id="271" r:id="rId9"/>
    <p:sldId id="267" r:id="rId10"/>
    <p:sldId id="259" r:id="rId11"/>
    <p:sldId id="292" r:id="rId12"/>
    <p:sldId id="273" r:id="rId13"/>
    <p:sldId id="261" r:id="rId14"/>
    <p:sldId id="262" r:id="rId15"/>
    <p:sldId id="293" r:id="rId16"/>
    <p:sldId id="289" r:id="rId17"/>
    <p:sldId id="263" r:id="rId18"/>
    <p:sldId id="274" r:id="rId19"/>
    <p:sldId id="288" r:id="rId20"/>
    <p:sldId id="283" r:id="rId21"/>
    <p:sldId id="266" r:id="rId22"/>
    <p:sldId id="264" r:id="rId23"/>
    <p:sldId id="265" r:id="rId24"/>
    <p:sldId id="270" r:id="rId25"/>
    <p:sldId id="276" r:id="rId26"/>
    <p:sldId id="275" r:id="rId27"/>
    <p:sldId id="284" r:id="rId28"/>
    <p:sldId id="294" r:id="rId29"/>
    <p:sldId id="290" r:id="rId30"/>
    <p:sldId id="277" r:id="rId31"/>
    <p:sldId id="285" r:id="rId32"/>
    <p:sldId id="278" r:id="rId33"/>
    <p:sldId id="279" r:id="rId34"/>
    <p:sldId id="287" r:id="rId35"/>
    <p:sldId id="28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CB2138-5A4F-24AC-9D27-2EE983EDDF3E}" name="Olav  Schjørring" initials="OS" userId="S-1-5-21-1673736473-632763291-1232828436-137375" providerId="AD"/>
  <p188:author id="{9959D0E1-894B-98DE-8E0D-0C6D4BA765DC}" name="Marie Schjødt Worm" initials="MW" userId="S::marie.worm@rn.dk::3020e9d6-0917-467f-9eba-f7f71bacae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5542" autoAdjust="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/Relationships>
</file>

<file path=ppt/comments/modernComment_107_F2BE0A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5921BF-4C0F-4697-B1AF-F5B176C3E078}" authorId="{68CB2138-5A4F-24AC-9D27-2EE983EDDF3E}" status="resolved" created="2024-10-21T12:43:31.57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72540696" sldId="263"/>
      <ac:spMk id="3" creationId="{7CB9DF8C-7F33-483F-1D69-4B4F58B2ECF7}"/>
      <ac:txMk cp="667">
        <ac:context len="1044" hash="3957136451"/>
      </ac:txMk>
    </ac:txMkLst>
    <p188:pos x="2531165" y="3968889"/>
    <p188:replyLst>
      <p188:reply id="{4FA529DF-ABCD-44B8-B405-4DBEAFAC7DF7}" authorId="{9959D0E1-894B-98DE-8E0D-0C6D4BA765DC}" created="2024-10-23T07:43:01.406">
        <p188:txBody>
          <a:bodyPr/>
          <a:lstStyle/>
          <a:p>
            <a:r>
              <a:rPr lang="en-GB"/>
              <a:t>Disse er ting jeg har med i noterne, som skal nævnes. Synes lidt slidet her er "wall of text", så har forsøgt at barbere det ned men med tanke om at man så må uddybe mundtligt?</a:t>
            </a:r>
          </a:p>
        </p188:txBody>
      </p188:reply>
    </p188:replyLst>
    <p188:txBody>
      <a:bodyPr/>
      <a:lstStyle/>
      <a:p>
        <a:r>
          <a:rPr lang="da-DK"/>
          <a:t>Tror du skal have parentesen med her: (i.e., ongoing involuntary hospital admission or under correctional authorities’ jurisdiction).
Og så sige på dansk at det gælder patienter der er indlagt under tvang jævnfør psykiatrilovgivningen og patienter i kriminalforsorgens varetægt (inkl. patienter med fodlænke)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40EE0-32FA-40D1-8A64-694753CB0CB0}" type="datetimeFigureOut">
              <a:rPr lang="da-DK" smtClean="0"/>
              <a:t>20-03-2026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935C-799C-40AA-9EB4-88535F011E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150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rn.dk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rn.d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47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Anbefaling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protokollen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til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UL: For ultrasonographic assessment, we recommend assessing pleural fluid in a transverse section perpendicular to the body axis at the lung basis along a perpendicular line between the parietal and visceral pleurae at the largest pleural separation point with the patient in supine position and a 15 ° elevation of the torso.</a:t>
            </a:r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0829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screene</a:t>
            </a:r>
            <a:r>
              <a:rPr lang="en-GB" dirty="0"/>
              <a:t> alle </a:t>
            </a:r>
            <a:r>
              <a:rPr lang="en-GB" dirty="0" err="1"/>
              <a:t>potentielle</a:t>
            </a:r>
            <a:r>
              <a:rPr lang="en-GB" dirty="0"/>
              <a:t> </a:t>
            </a:r>
            <a:r>
              <a:rPr lang="en-GB" dirty="0" err="1"/>
              <a:t>deltagere</a:t>
            </a:r>
            <a:r>
              <a:rPr lang="en-GB" dirty="0"/>
              <a:t>, </a:t>
            </a:r>
            <a:r>
              <a:rPr lang="en-GB" dirty="0" err="1"/>
              <a:t>så</a:t>
            </a:r>
            <a:r>
              <a:rPr lang="en-GB" dirty="0"/>
              <a:t> vi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nogle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feasibility outcomes at </a:t>
            </a:r>
            <a:r>
              <a:rPr lang="en-GB" dirty="0" err="1"/>
              <a:t>vurdere</a:t>
            </a:r>
            <a:r>
              <a:rPr lang="en-GB" dirty="0"/>
              <a:t> – </a:t>
            </a:r>
            <a:r>
              <a:rPr lang="en-GB" dirty="0" err="1"/>
              <a:t>derfor</a:t>
            </a:r>
            <a:r>
              <a:rPr lang="en-GB" dirty="0"/>
              <a:t> er det </a:t>
            </a:r>
            <a:r>
              <a:rPr lang="en-GB" dirty="0" err="1"/>
              <a:t>vigtigt</a:t>
            </a:r>
            <a:r>
              <a:rPr lang="en-GB" dirty="0"/>
              <a:t> at </a:t>
            </a:r>
            <a:r>
              <a:rPr lang="en-GB" dirty="0" err="1"/>
              <a:t>screene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patient </a:t>
            </a:r>
            <a:r>
              <a:rPr lang="en-GB" dirty="0" err="1"/>
              <a:t>selvom</a:t>
            </a:r>
            <a:r>
              <a:rPr lang="en-GB" dirty="0"/>
              <a:t> </a:t>
            </a:r>
            <a:r>
              <a:rPr lang="en-GB" dirty="0" err="1"/>
              <a:t>vedkommende</a:t>
            </a:r>
            <a:r>
              <a:rPr lang="en-GB" dirty="0"/>
              <a:t> </a:t>
            </a:r>
            <a:r>
              <a:rPr lang="en-GB" dirty="0" err="1"/>
              <a:t>måske</a:t>
            </a:r>
            <a:r>
              <a:rPr lang="en-GB" dirty="0"/>
              <a:t> </a:t>
            </a:r>
            <a:r>
              <a:rPr lang="en-GB" dirty="0" err="1"/>
              <a:t>opfylder</a:t>
            </a:r>
            <a:r>
              <a:rPr lang="en-GB" dirty="0"/>
              <a:t> et </a:t>
            </a:r>
            <a:r>
              <a:rPr lang="en-GB" dirty="0" err="1"/>
              <a:t>ekslusionskriterie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brugernavn</a:t>
            </a:r>
            <a:r>
              <a:rPr lang="en-GB" dirty="0"/>
              <a:t>/</a:t>
            </a:r>
            <a:r>
              <a:rPr lang="en-GB" dirty="0" err="1"/>
              <a:t>adgang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projektet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undervisning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https://redcap.rn.dk/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8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screene</a:t>
            </a:r>
            <a:r>
              <a:rPr lang="en-GB" dirty="0"/>
              <a:t> alle </a:t>
            </a:r>
            <a:r>
              <a:rPr lang="en-GB" dirty="0" err="1"/>
              <a:t>potentielle</a:t>
            </a:r>
            <a:r>
              <a:rPr lang="en-GB" dirty="0"/>
              <a:t> </a:t>
            </a:r>
            <a:r>
              <a:rPr lang="en-GB" dirty="0" err="1"/>
              <a:t>deltagere</a:t>
            </a:r>
            <a:r>
              <a:rPr lang="en-GB" dirty="0"/>
              <a:t>, </a:t>
            </a:r>
            <a:r>
              <a:rPr lang="en-GB" dirty="0" err="1"/>
              <a:t>så</a:t>
            </a:r>
            <a:r>
              <a:rPr lang="en-GB" dirty="0"/>
              <a:t> vi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nogle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feasibility outcomes at </a:t>
            </a:r>
            <a:r>
              <a:rPr lang="en-GB" dirty="0" err="1"/>
              <a:t>vurdere</a:t>
            </a:r>
            <a:r>
              <a:rPr lang="en-GB" dirty="0"/>
              <a:t> – </a:t>
            </a:r>
            <a:r>
              <a:rPr lang="en-GB" dirty="0" err="1"/>
              <a:t>derfor</a:t>
            </a:r>
            <a:r>
              <a:rPr lang="en-GB" dirty="0"/>
              <a:t> er det </a:t>
            </a:r>
            <a:r>
              <a:rPr lang="en-GB" dirty="0" err="1"/>
              <a:t>vigtigt</a:t>
            </a:r>
            <a:r>
              <a:rPr lang="en-GB" dirty="0"/>
              <a:t> at </a:t>
            </a:r>
            <a:r>
              <a:rPr lang="en-GB" dirty="0" err="1"/>
              <a:t>screene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patient </a:t>
            </a:r>
            <a:r>
              <a:rPr lang="en-GB" dirty="0" err="1"/>
              <a:t>selvom</a:t>
            </a:r>
            <a:r>
              <a:rPr lang="en-GB" dirty="0"/>
              <a:t> </a:t>
            </a:r>
            <a:r>
              <a:rPr lang="en-GB" dirty="0" err="1"/>
              <a:t>vedkommende</a:t>
            </a:r>
            <a:r>
              <a:rPr lang="en-GB" dirty="0"/>
              <a:t> </a:t>
            </a:r>
            <a:r>
              <a:rPr lang="en-GB" dirty="0" err="1"/>
              <a:t>måske</a:t>
            </a:r>
            <a:r>
              <a:rPr lang="en-GB" dirty="0"/>
              <a:t> </a:t>
            </a:r>
            <a:r>
              <a:rPr lang="en-GB" dirty="0" err="1"/>
              <a:t>opfylder</a:t>
            </a:r>
            <a:r>
              <a:rPr lang="en-GB" dirty="0"/>
              <a:t> et </a:t>
            </a:r>
            <a:r>
              <a:rPr lang="en-GB" dirty="0" err="1"/>
              <a:t>ekslusionskriterie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brugernavn</a:t>
            </a:r>
            <a:r>
              <a:rPr lang="en-GB" dirty="0"/>
              <a:t>/</a:t>
            </a:r>
            <a:r>
              <a:rPr lang="en-GB" dirty="0" err="1"/>
              <a:t>adgang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projektet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undervisning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https://redcap.rn.dk/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81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screene</a:t>
            </a:r>
            <a:r>
              <a:rPr lang="en-GB" dirty="0"/>
              <a:t> alle </a:t>
            </a:r>
            <a:r>
              <a:rPr lang="en-GB" dirty="0" err="1"/>
              <a:t>potentielle</a:t>
            </a:r>
            <a:r>
              <a:rPr lang="en-GB" dirty="0"/>
              <a:t> </a:t>
            </a:r>
            <a:r>
              <a:rPr lang="en-GB" dirty="0" err="1"/>
              <a:t>deltagere</a:t>
            </a:r>
            <a:r>
              <a:rPr lang="en-GB" dirty="0"/>
              <a:t>, </a:t>
            </a:r>
            <a:r>
              <a:rPr lang="en-GB" dirty="0" err="1"/>
              <a:t>så</a:t>
            </a:r>
            <a:r>
              <a:rPr lang="en-GB" dirty="0"/>
              <a:t> vi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nogle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feasibility outcomes at </a:t>
            </a:r>
            <a:r>
              <a:rPr lang="en-GB" dirty="0" err="1"/>
              <a:t>vurdere</a:t>
            </a:r>
            <a:r>
              <a:rPr lang="en-GB" dirty="0"/>
              <a:t> – </a:t>
            </a:r>
            <a:r>
              <a:rPr lang="en-GB" dirty="0" err="1"/>
              <a:t>derfor</a:t>
            </a:r>
            <a:r>
              <a:rPr lang="en-GB" dirty="0"/>
              <a:t> er det </a:t>
            </a:r>
            <a:r>
              <a:rPr lang="en-GB" dirty="0" err="1"/>
              <a:t>vigtigt</a:t>
            </a:r>
            <a:r>
              <a:rPr lang="en-GB" dirty="0"/>
              <a:t> at </a:t>
            </a:r>
            <a:r>
              <a:rPr lang="en-GB" dirty="0" err="1"/>
              <a:t>screene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patienten</a:t>
            </a:r>
            <a:r>
              <a:rPr lang="en-GB" dirty="0"/>
              <a:t> </a:t>
            </a:r>
            <a:r>
              <a:rPr lang="en-GB" dirty="0" err="1"/>
              <a:t>selvom</a:t>
            </a:r>
            <a:r>
              <a:rPr lang="en-GB" dirty="0"/>
              <a:t> </a:t>
            </a:r>
            <a:r>
              <a:rPr lang="en-GB" dirty="0" err="1"/>
              <a:t>vedkommen</a:t>
            </a:r>
            <a:r>
              <a:rPr lang="en-GB" dirty="0"/>
              <a:t> </a:t>
            </a:r>
            <a:r>
              <a:rPr lang="en-GB" dirty="0" err="1"/>
              <a:t>måske</a:t>
            </a:r>
            <a:r>
              <a:rPr lang="en-GB" dirty="0"/>
              <a:t> </a:t>
            </a:r>
            <a:r>
              <a:rPr lang="en-GB" dirty="0" err="1"/>
              <a:t>opfylder</a:t>
            </a:r>
            <a:r>
              <a:rPr lang="en-GB" dirty="0"/>
              <a:t> et </a:t>
            </a:r>
            <a:r>
              <a:rPr lang="en-GB" dirty="0" err="1"/>
              <a:t>ekslusionskriterie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“Add new record” (</a:t>
            </a:r>
            <a:r>
              <a:rPr lang="en-GB" dirty="0" err="1"/>
              <a:t>grøn</a:t>
            </a:r>
            <a:r>
              <a:rPr lang="en-GB" dirty="0"/>
              <a:t> knap)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klik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på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rund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grå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prik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ud</a:t>
            </a:r>
            <a:r>
              <a:rPr lang="en-GB" dirty="0">
                <a:sym typeface="Wingdings" panose="05000000000000000000" pitchFamily="2" charset="2"/>
              </a:rPr>
              <a:t> for screening form   guides </a:t>
            </a:r>
            <a:r>
              <a:rPr lang="en-GB" dirty="0" err="1">
                <a:sym typeface="Wingdings" panose="05000000000000000000" pitchFamily="2" charset="2"/>
              </a:rPr>
              <a:t>af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billederne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når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screenet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og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hvis</a:t>
            </a:r>
            <a:r>
              <a:rPr lang="en-GB" dirty="0">
                <a:sym typeface="Wingdings" panose="05000000000000000000" pitchFamily="2" charset="2"/>
              </a:rPr>
              <a:t> pt </a:t>
            </a:r>
            <a:r>
              <a:rPr lang="en-GB" dirty="0" err="1">
                <a:sym typeface="Wingdings" panose="05000000000000000000" pitchFamily="2" charset="2"/>
              </a:rPr>
              <a:t>kan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inkluderes</a:t>
            </a:r>
            <a:r>
              <a:rPr lang="en-GB" dirty="0">
                <a:sym typeface="Wingdings" panose="05000000000000000000" pitchFamily="2" charset="2"/>
              </a:rPr>
              <a:t>, </a:t>
            </a:r>
            <a:r>
              <a:rPr lang="en-GB" dirty="0" err="1">
                <a:sym typeface="Wingdings" panose="05000000000000000000" pitchFamily="2" charset="2"/>
              </a:rPr>
              <a:t>tryk</a:t>
            </a:r>
            <a:r>
              <a:rPr lang="en-GB" dirty="0">
                <a:sym typeface="Wingdings" panose="05000000000000000000" pitchFamily="2" charset="2"/>
              </a:rPr>
              <a:t> “complete” </a:t>
            </a:r>
            <a:r>
              <a:rPr lang="en-GB" dirty="0" err="1">
                <a:sym typeface="Wingdings" panose="05000000000000000000" pitchFamily="2" charset="2"/>
              </a:rPr>
              <a:t>og</a:t>
            </a:r>
            <a:r>
              <a:rPr lang="en-GB" dirty="0">
                <a:sym typeface="Wingdings" panose="05000000000000000000" pitchFamily="2" charset="2"/>
              </a:rPr>
              <a:t> “save go to next form”, </a:t>
            </a:r>
            <a:r>
              <a:rPr lang="en-GB" dirty="0" err="1">
                <a:sym typeface="Wingdings" panose="05000000000000000000" pitchFamily="2" charset="2"/>
              </a:rPr>
              <a:t>ellers</a:t>
            </a:r>
            <a:r>
              <a:rPr lang="en-GB" dirty="0">
                <a:sym typeface="Wingdings" panose="05000000000000000000" pitchFamily="2" charset="2"/>
              </a:rPr>
              <a:t> complete </a:t>
            </a:r>
            <a:r>
              <a:rPr lang="en-GB" dirty="0" err="1">
                <a:sym typeface="Wingdings" panose="05000000000000000000" pitchFamily="2" charset="2"/>
              </a:rPr>
              <a:t>og</a:t>
            </a:r>
            <a:r>
              <a:rPr lang="en-GB" dirty="0">
                <a:sym typeface="Wingdings" panose="05000000000000000000" pitchFamily="2" charset="2"/>
              </a:rPr>
              <a:t> save and exit.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 </a:t>
            </a:r>
            <a:r>
              <a:rPr lang="en-GB" dirty="0" err="1">
                <a:sym typeface="Wingdings" panose="05000000000000000000" pitchFamily="2" charset="2"/>
              </a:rPr>
              <a:t>starten</a:t>
            </a:r>
            <a:r>
              <a:rPr lang="en-GB" dirty="0">
                <a:sym typeface="Wingdings" panose="05000000000000000000" pitchFamily="2" charset="2"/>
              </a:rPr>
              <a:t> er Aalborg </a:t>
            </a:r>
            <a:r>
              <a:rPr lang="en-GB" dirty="0" err="1">
                <a:sym typeface="Wingdings" panose="05000000000000000000" pitchFamily="2" charset="2"/>
              </a:rPr>
              <a:t>eneste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valgmulighed</a:t>
            </a:r>
            <a:r>
              <a:rPr lang="en-GB" dirty="0">
                <a:sym typeface="Wingdings" panose="05000000000000000000" pitchFamily="2" charset="2"/>
              </a:rPr>
              <a:t> – I takt med at der </a:t>
            </a:r>
            <a:r>
              <a:rPr lang="en-GB" dirty="0" err="1">
                <a:sym typeface="Wingdings" panose="05000000000000000000" pitchFamily="2" charset="2"/>
              </a:rPr>
              <a:t>kommer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flere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afdelinger</a:t>
            </a:r>
            <a:r>
              <a:rPr lang="en-GB" dirty="0">
                <a:sym typeface="Wingdings" panose="05000000000000000000" pitchFamily="2" charset="2"/>
              </a:rPr>
              <a:t> med, da </a:t>
            </a:r>
            <a:r>
              <a:rPr lang="en-GB" dirty="0" err="1">
                <a:sym typeface="Wingdings" panose="05000000000000000000" pitchFamily="2" charset="2"/>
              </a:rPr>
              <a:t>obs</a:t>
            </a:r>
            <a:r>
              <a:rPr lang="en-GB" dirty="0">
                <a:sym typeface="Wingdings" panose="05000000000000000000" pitchFamily="2" charset="2"/>
              </a:rPr>
              <a:t>!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27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Pkt. 2-5 er situationer, hvor man vil behandle med dræn eller tage </a:t>
            </a:r>
            <a:r>
              <a:rPr lang="da-DK" noProof="0" dirty="0" err="1"/>
              <a:t>pleurapunktur</a:t>
            </a:r>
            <a:r>
              <a:rPr lang="da-DK" noProof="0" dirty="0"/>
              <a:t> i diagnostisk øjemed.</a:t>
            </a:r>
          </a:p>
          <a:p>
            <a:r>
              <a:rPr lang="da-DK" noProof="0" dirty="0" err="1"/>
              <a:t>Pkt</a:t>
            </a:r>
            <a:r>
              <a:rPr lang="da-DK" noProof="0" dirty="0"/>
              <a:t> 6 – blødningsforstyrrelse som kontraindikation</a:t>
            </a:r>
          </a:p>
          <a:p>
            <a:r>
              <a:rPr lang="da-DK" noProof="0" dirty="0" err="1"/>
              <a:t>Pkt</a:t>
            </a:r>
            <a:r>
              <a:rPr lang="da-DK" noProof="0" dirty="0"/>
              <a:t> 7 – svært respiratorisk svigt, svær ARDS</a:t>
            </a:r>
          </a:p>
          <a:p>
            <a:r>
              <a:rPr lang="da-DK" noProof="0" dirty="0" err="1"/>
              <a:t>Pkt</a:t>
            </a:r>
            <a:r>
              <a:rPr lang="da-DK" noProof="0" dirty="0"/>
              <a:t> 8-11 ikke etisk forsvarligt at gøre forskning herpå + nær død, </a:t>
            </a:r>
            <a:r>
              <a:rPr lang="da-DK" noProof="0" dirty="0" err="1"/>
              <a:t>pkt</a:t>
            </a:r>
            <a:r>
              <a:rPr lang="da-DK" noProof="0" dirty="0"/>
              <a:t> 10: </a:t>
            </a:r>
            <a:r>
              <a:rPr lang="da-DK" noProof="0" dirty="0" err="1"/>
              <a:t>pt’er</a:t>
            </a:r>
            <a:r>
              <a:rPr lang="da-DK" noProof="0" dirty="0"/>
              <a:t> indlagt under tvang </a:t>
            </a:r>
            <a:r>
              <a:rPr lang="da-DK" noProof="0" dirty="0" err="1"/>
              <a:t>jf</a:t>
            </a:r>
            <a:r>
              <a:rPr lang="da-DK" noProof="0" dirty="0"/>
              <a:t> psykiatriloven og </a:t>
            </a:r>
            <a:r>
              <a:rPr lang="da-DK" noProof="0" dirty="0" err="1"/>
              <a:t>pt’er</a:t>
            </a:r>
            <a:r>
              <a:rPr lang="da-DK" noProof="0" dirty="0"/>
              <a:t> i kriminalforsorgens varetægt inkl. folk med fodlænke.</a:t>
            </a:r>
          </a:p>
          <a:p>
            <a:r>
              <a:rPr lang="da-DK" noProof="0" dirty="0" err="1"/>
              <a:t>Pkt</a:t>
            </a:r>
            <a:r>
              <a:rPr lang="da-DK" noProof="0" dirty="0"/>
              <a:t> 12 - </a:t>
            </a:r>
            <a:r>
              <a:rPr lang="da-DK" noProof="0" dirty="0" err="1"/>
              <a:t>Pt</a:t>
            </a:r>
            <a:r>
              <a:rPr lang="da-DK" noProof="0" dirty="0"/>
              <a:t> er til at tale med og nægter at deltage. Markeret med stjerne, da VEK Region Nordjylland har pointeret dette i forbindelse med godkendelse af protokol.</a:t>
            </a:r>
          </a:p>
          <a:p>
            <a:r>
              <a:rPr lang="da-DK" noProof="0" dirty="0" err="1"/>
              <a:t>Pkt</a:t>
            </a:r>
            <a:r>
              <a:rPr lang="da-DK" noProof="0" dirty="0"/>
              <a:t> 13 – pt deltager allerede..</a:t>
            </a:r>
          </a:p>
          <a:p>
            <a:endParaRPr lang="da-DK" noProof="0" dirty="0"/>
          </a:p>
          <a:p>
            <a:r>
              <a:rPr lang="da-DK" noProof="0" dirty="0"/>
              <a:t>Vi er kun interesserede i de terapeutiske drænager – dem til lindring af det respiratoriske arbejde.</a:t>
            </a:r>
          </a:p>
          <a:p>
            <a:endParaRPr lang="da-DK" noProof="0" dirty="0"/>
          </a:p>
          <a:p>
            <a:r>
              <a:rPr lang="en-GB" noProof="0" dirty="0" err="1"/>
              <a:t>Til</a:t>
            </a:r>
            <a:r>
              <a:rPr lang="en-GB" noProof="0" dirty="0"/>
              <a:t> </a:t>
            </a:r>
            <a:r>
              <a:rPr lang="en-GB" noProof="0" dirty="0" err="1"/>
              <a:t>pkt</a:t>
            </a:r>
            <a:r>
              <a:rPr lang="en-GB" noProof="0" dirty="0"/>
              <a:t> 12:</a:t>
            </a:r>
          </a:p>
          <a:p>
            <a:r>
              <a:rPr lang="en-GB" noProof="0" dirty="0" err="1"/>
              <a:t>Lovtekst</a:t>
            </a:r>
            <a:r>
              <a:rPr lang="en-GB" noProof="0" dirty="0"/>
              <a:t> </a:t>
            </a:r>
            <a:r>
              <a:rPr lang="en-GB" noProof="0" dirty="0" err="1"/>
              <a:t>fra</a:t>
            </a:r>
            <a:r>
              <a:rPr lang="en-GB" noProof="0" dirty="0"/>
              <a:t> </a:t>
            </a:r>
            <a:r>
              <a:rPr lang="da-DK" b="0" i="0" dirty="0">
                <a:effectLst/>
                <a:latin typeface="Questa-Regular"/>
              </a:rPr>
              <a:t>BEK </a:t>
            </a:r>
            <a:r>
              <a:rPr lang="da-DK" b="0" i="0" dirty="0" err="1">
                <a:effectLst/>
                <a:latin typeface="Questa-Regular"/>
              </a:rPr>
              <a:t>nr</a:t>
            </a:r>
            <a:r>
              <a:rPr lang="da-DK" b="0" i="0" dirty="0">
                <a:effectLst/>
                <a:latin typeface="Questa-Regular"/>
              </a:rPr>
              <a:t> 825 af 04/06/2020, 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Bekendtgørelse om anmeldelsespligtige sundhedsvidenskabelige og sundhedsdatavidenskabelige forskningsprojekter:</a:t>
            </a:r>
            <a:endParaRPr lang="en-GB" noProof="0" dirty="0"/>
          </a:p>
          <a:p>
            <a:pPr algn="ctr">
              <a:spcBef>
                <a:spcPts val="1500"/>
              </a:spcBef>
              <a:spcAft>
                <a:spcPts val="500"/>
              </a:spcAft>
            </a:pPr>
            <a:r>
              <a:rPr lang="en-GB" noProof="0" dirty="0"/>
              <a:t>“</a:t>
            </a:r>
            <a:r>
              <a:rPr lang="da-DK" b="0" i="1" dirty="0">
                <a:solidFill>
                  <a:srgbClr val="212529"/>
                </a:solidFill>
                <a:effectLst/>
                <a:latin typeface="Questa-Regular"/>
              </a:rPr>
              <a:t>Opdatering af samtykke for forsøgspersoner uden handleevne</a:t>
            </a:r>
          </a:p>
          <a:p>
            <a:pPr indent="152400" algn="l">
              <a:spcBef>
                <a:spcPts val="1000"/>
              </a:spcBef>
            </a:pPr>
            <a:r>
              <a:rPr lang="da-DK" b="1" i="0" dirty="0">
                <a:solidFill>
                  <a:srgbClr val="212529"/>
                </a:solidFill>
                <a:effectLst/>
                <a:latin typeface="Questa-Regular"/>
              </a:rPr>
              <a:t>§ 19.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 Opnår eller genvinder forsøgspersonen sin handleevne under afviklingen af det sundhedsvidenskabelige forskningsprojekt, skal der, før projektet kan videreføres, indhentes informeret samtykke fra forsøgspersonen.</a:t>
            </a:r>
          </a:p>
          <a:p>
            <a:pPr indent="152400" algn="l"/>
            <a:r>
              <a:rPr lang="da-DK" b="0" i="1" dirty="0">
                <a:solidFill>
                  <a:srgbClr val="212529"/>
                </a:solidFill>
                <a:effectLst/>
                <a:latin typeface="Questa-Regular"/>
              </a:rPr>
              <a:t>Stk. 2.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 Et sundhedsvidenskabeligt forskningsprojekt kan ikke udføres på baggrund af et stedfortrædende samtykke, hvis forsøgspersonen protesterer herimod mundtligt eller ved handling.”</a:t>
            </a:r>
          </a:p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017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205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3251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1236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Vigtigt</a:t>
            </a:r>
            <a:r>
              <a:rPr lang="en-GB" noProof="0" dirty="0"/>
              <a:t>: </a:t>
            </a:r>
            <a:r>
              <a:rPr lang="en-GB" noProof="0" dirty="0" err="1"/>
              <a:t>indhentning</a:t>
            </a:r>
            <a:r>
              <a:rPr lang="en-GB" noProof="0" dirty="0"/>
              <a:t> </a:t>
            </a:r>
            <a:r>
              <a:rPr lang="en-GB" noProof="0" dirty="0" err="1"/>
              <a:t>af</a:t>
            </a:r>
            <a:r>
              <a:rPr lang="en-GB" noProof="0" dirty="0"/>
              <a:t> </a:t>
            </a:r>
            <a:r>
              <a:rPr lang="en-GB" noProof="0" dirty="0" err="1"/>
              <a:t>samtykke</a:t>
            </a:r>
            <a:r>
              <a:rPr lang="en-GB" noProof="0" dirty="0"/>
              <a:t> </a:t>
            </a:r>
            <a:r>
              <a:rPr lang="en-GB" noProof="0" dirty="0" err="1"/>
              <a:t>kan</a:t>
            </a:r>
            <a:r>
              <a:rPr lang="en-GB" noProof="0" dirty="0"/>
              <a:t> </a:t>
            </a:r>
            <a:r>
              <a:rPr lang="en-GB" noProof="0" dirty="0" err="1"/>
              <a:t>foregå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dagstid</a:t>
            </a:r>
            <a:r>
              <a:rPr lang="en-GB" noProof="0" dirty="0"/>
              <a:t>. </a:t>
            </a:r>
            <a:r>
              <a:rPr lang="en-GB" noProof="0" dirty="0" err="1"/>
              <a:t>Hvis</a:t>
            </a:r>
            <a:r>
              <a:rPr lang="en-GB" noProof="0" dirty="0"/>
              <a:t> pt </a:t>
            </a:r>
            <a:r>
              <a:rPr lang="en-GB" noProof="0" dirty="0" err="1"/>
              <a:t>vurderes</a:t>
            </a:r>
            <a:r>
              <a:rPr lang="en-GB" noProof="0" dirty="0"/>
              <a:t> at var </a:t>
            </a:r>
            <a:r>
              <a:rPr lang="en-GB" noProof="0" dirty="0" err="1"/>
              <a:t>bevidst</a:t>
            </a:r>
            <a:r>
              <a:rPr lang="en-GB" noProof="0" dirty="0"/>
              <a:t> </a:t>
            </a:r>
            <a:r>
              <a:rPr lang="en-GB" noProof="0" dirty="0" err="1"/>
              <a:t>nok</a:t>
            </a:r>
            <a:r>
              <a:rPr lang="en-GB" noProof="0" dirty="0"/>
              <a:t> </a:t>
            </a:r>
            <a:r>
              <a:rPr lang="en-GB" noProof="0" dirty="0" err="1"/>
              <a:t>til</a:t>
            </a:r>
            <a:r>
              <a:rPr lang="en-GB" noProof="0" dirty="0"/>
              <a:t> at </a:t>
            </a:r>
            <a:r>
              <a:rPr lang="en-GB" noProof="0" dirty="0" err="1"/>
              <a:t>kunne</a:t>
            </a:r>
            <a:r>
              <a:rPr lang="en-GB" noProof="0" dirty="0"/>
              <a:t> tale med, da </a:t>
            </a:r>
            <a:r>
              <a:rPr lang="en-GB" noProof="0" dirty="0" err="1"/>
              <a:t>skal</a:t>
            </a:r>
            <a:r>
              <a:rPr lang="en-GB" noProof="0" dirty="0"/>
              <a:t> </a:t>
            </a:r>
            <a:r>
              <a:rPr lang="en-GB" noProof="0" dirty="0" err="1"/>
              <a:t>patienten</a:t>
            </a:r>
            <a:r>
              <a:rPr lang="en-GB" noProof="0" dirty="0"/>
              <a:t> </a:t>
            </a:r>
            <a:r>
              <a:rPr lang="en-GB" noProof="0" dirty="0" err="1"/>
              <a:t>altid</a:t>
            </a:r>
            <a:r>
              <a:rPr lang="en-GB" noProof="0" dirty="0"/>
              <a:t> </a:t>
            </a:r>
            <a:r>
              <a:rPr lang="en-GB" noProof="0" dirty="0" err="1"/>
              <a:t>spørges</a:t>
            </a:r>
            <a:r>
              <a:rPr lang="en-GB" noProof="0" dirty="0"/>
              <a:t> </a:t>
            </a:r>
            <a:r>
              <a:rPr lang="en-GB" noProof="0" dirty="0" err="1"/>
              <a:t>og</a:t>
            </a:r>
            <a:r>
              <a:rPr lang="en-GB" noProof="0" dirty="0"/>
              <a:t> </a:t>
            </a:r>
            <a:r>
              <a:rPr lang="en-GB" noProof="0" dirty="0" err="1"/>
              <a:t>informeres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Skal indhentes af klinikerne. Samtykke indhentning kan ske i dagstid.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i="0" dirty="0">
              <a:solidFill>
                <a:srgbClr val="212529"/>
              </a:solidFill>
              <a:effectLst/>
              <a:latin typeface="Questa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OBS:  hvis pt eller pårørende tilbagetrækker samtykke for deltagelse vil de blive spurgt om vi fortsat må registrere data – separat samtykkeerklæring skal underskrives.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 err="1"/>
              <a:t>Lovtekst</a:t>
            </a:r>
            <a:r>
              <a:rPr lang="en-GB" noProof="0" dirty="0"/>
              <a:t> </a:t>
            </a:r>
            <a:r>
              <a:rPr lang="en-GB" noProof="0" dirty="0" err="1"/>
              <a:t>fra</a:t>
            </a:r>
            <a:r>
              <a:rPr lang="en-GB" noProof="0" dirty="0"/>
              <a:t> </a:t>
            </a:r>
            <a:r>
              <a:rPr lang="da-DK" b="0" i="0" dirty="0">
                <a:effectLst/>
                <a:latin typeface="Questa-Regular"/>
              </a:rPr>
              <a:t>BEK </a:t>
            </a:r>
            <a:r>
              <a:rPr lang="da-DK" b="0" i="0" dirty="0" err="1">
                <a:effectLst/>
                <a:latin typeface="Questa-Regular"/>
              </a:rPr>
              <a:t>nr</a:t>
            </a:r>
            <a:r>
              <a:rPr lang="da-DK" b="0" i="0" dirty="0">
                <a:effectLst/>
                <a:latin typeface="Questa-Regular"/>
              </a:rPr>
              <a:t> 825 af 04/06/2020, 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Bekendtgørelse om anmeldelsespligtige sundhedsvidenskabelige og sundhedsdatavidenskabelige forskningsprojekter:</a:t>
            </a:r>
            <a:endParaRPr lang="en-GB" noProof="0" dirty="0"/>
          </a:p>
          <a:p>
            <a:pPr algn="ctr">
              <a:spcBef>
                <a:spcPts val="1500"/>
              </a:spcBef>
              <a:spcAft>
                <a:spcPts val="500"/>
              </a:spcAft>
            </a:pPr>
            <a:r>
              <a:rPr lang="en-GB" noProof="0" dirty="0"/>
              <a:t>“</a:t>
            </a:r>
            <a:r>
              <a:rPr lang="da-DK" b="0" i="1" dirty="0">
                <a:solidFill>
                  <a:srgbClr val="212529"/>
                </a:solidFill>
                <a:effectLst/>
                <a:latin typeface="Questa-Regular"/>
              </a:rPr>
              <a:t>Opdatering af samtykke for forsøgspersoner uden handleevne</a:t>
            </a:r>
          </a:p>
          <a:p>
            <a:pPr indent="152400" algn="l">
              <a:spcBef>
                <a:spcPts val="1000"/>
              </a:spcBef>
            </a:pPr>
            <a:r>
              <a:rPr lang="da-DK" b="1" i="0" dirty="0">
                <a:solidFill>
                  <a:srgbClr val="212529"/>
                </a:solidFill>
                <a:effectLst/>
                <a:latin typeface="Questa-Regular"/>
              </a:rPr>
              <a:t>§ 19.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 Opnår eller genvinder forsøgspersonen sin handleevne under afviklingen af det sundhedsvidenskabelige forskningsprojekt, skal der, før projektet kan videreføres, indhentes informeret samtykke fra forsøgspersonen.</a:t>
            </a:r>
          </a:p>
          <a:p>
            <a:pPr indent="152400" algn="l"/>
            <a:r>
              <a:rPr lang="da-DK" b="0" i="1" dirty="0">
                <a:solidFill>
                  <a:srgbClr val="212529"/>
                </a:solidFill>
                <a:effectLst/>
                <a:latin typeface="Questa-Regular"/>
              </a:rPr>
              <a:t>Stk. 2.</a:t>
            </a:r>
            <a:r>
              <a:rPr lang="da-DK" b="0" i="0" dirty="0">
                <a:solidFill>
                  <a:srgbClr val="212529"/>
                </a:solidFill>
                <a:effectLst/>
                <a:latin typeface="Questa-Regular"/>
              </a:rPr>
              <a:t> Et sundhedsvidenskabeligt forskningsprojekt kan ikke udføres på baggrund af et stedfortrædende samtykke, hvis forsøgspersonen protesterer herimod mundtligt eller ved handling.”</a:t>
            </a:r>
          </a:p>
          <a:p>
            <a:pPr indent="152400" algn="l"/>
            <a:endParaRPr lang="da-DK" b="0" i="0" dirty="0">
              <a:solidFill>
                <a:srgbClr val="212529"/>
              </a:solidFill>
              <a:effectLst/>
              <a:latin typeface="Questa-Regular"/>
            </a:endParaRPr>
          </a:p>
          <a:p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501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Nærmest magen til punkterne for eksklusionskriterierne for tilstande der kræver dræn eller svært </a:t>
            </a:r>
            <a:r>
              <a:rPr lang="da-DK" noProof="0" dirty="0" err="1"/>
              <a:t>resp</a:t>
            </a:r>
            <a:r>
              <a:rPr lang="da-DK" noProof="0" dirty="0"/>
              <a:t>. svigt/svær ARDS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3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78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823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/>
              <a:t>Pneumothorax </a:t>
            </a:r>
            <a:r>
              <a:rPr lang="da-DK" noProof="0" dirty="0" err="1"/>
              <a:t>requiring</a:t>
            </a:r>
            <a:r>
              <a:rPr lang="da-DK" noProof="0" dirty="0"/>
              <a:t> invasive </a:t>
            </a:r>
            <a:r>
              <a:rPr lang="da-DK" noProof="0" dirty="0" err="1"/>
              <a:t>treatment</a:t>
            </a:r>
            <a:r>
              <a:rPr lang="da-DK" noProof="0" dirty="0"/>
              <a:t> </a:t>
            </a:r>
          </a:p>
          <a:p>
            <a:r>
              <a:rPr lang="da-DK" noProof="0" dirty="0" err="1"/>
              <a:t>Haemothorax</a:t>
            </a:r>
            <a:r>
              <a:rPr lang="da-DK" noProof="0" dirty="0"/>
              <a:t> </a:t>
            </a:r>
            <a:r>
              <a:rPr lang="da-DK" noProof="0" dirty="0" err="1"/>
              <a:t>requiring</a:t>
            </a:r>
            <a:r>
              <a:rPr lang="da-DK" noProof="0" dirty="0"/>
              <a:t> red </a:t>
            </a:r>
            <a:r>
              <a:rPr lang="da-DK" noProof="0" dirty="0" err="1"/>
              <a:t>blood</a:t>
            </a:r>
            <a:r>
              <a:rPr lang="da-DK" noProof="0" dirty="0"/>
              <a:t> </a:t>
            </a:r>
            <a:r>
              <a:rPr lang="da-DK" noProof="0" dirty="0" err="1"/>
              <a:t>cell</a:t>
            </a:r>
            <a:r>
              <a:rPr lang="da-DK" noProof="0" dirty="0"/>
              <a:t> transfusion </a:t>
            </a:r>
          </a:p>
          <a:p>
            <a:r>
              <a:rPr lang="da-DK" noProof="0" dirty="0"/>
              <a:t>New </a:t>
            </a:r>
            <a:r>
              <a:rPr lang="da-DK" noProof="0" dirty="0" err="1"/>
              <a:t>blood</a:t>
            </a:r>
            <a:r>
              <a:rPr lang="da-DK" noProof="0" dirty="0"/>
              <a:t> stream </a:t>
            </a:r>
            <a:r>
              <a:rPr lang="da-DK" noProof="0" dirty="0" err="1"/>
              <a:t>infection</a:t>
            </a:r>
            <a:r>
              <a:rPr lang="da-DK" noProof="0" dirty="0"/>
              <a:t> </a:t>
            </a:r>
            <a:r>
              <a:rPr lang="da-DK" noProof="0" dirty="0" err="1"/>
              <a:t>defined</a:t>
            </a:r>
            <a:r>
              <a:rPr lang="da-DK" noProof="0" dirty="0"/>
              <a:t> as positive </a:t>
            </a:r>
            <a:r>
              <a:rPr lang="da-DK" noProof="0" dirty="0" err="1"/>
              <a:t>blood</a:t>
            </a:r>
            <a:r>
              <a:rPr lang="da-DK" noProof="0" dirty="0"/>
              <a:t> </a:t>
            </a:r>
            <a:r>
              <a:rPr lang="da-DK" noProof="0" dirty="0" err="1"/>
              <a:t>culture</a:t>
            </a:r>
            <a:r>
              <a:rPr lang="da-DK" noProof="0" dirty="0"/>
              <a:t> </a:t>
            </a:r>
            <a:r>
              <a:rPr lang="da-DK" noProof="0" dirty="0" err="1"/>
              <a:t>except</a:t>
            </a:r>
            <a:r>
              <a:rPr lang="da-DK" noProof="0" dirty="0"/>
              <a:t> </a:t>
            </a:r>
            <a:r>
              <a:rPr lang="da-DK" noProof="0" dirty="0" err="1"/>
              <a:t>microorganisms</a:t>
            </a:r>
            <a:r>
              <a:rPr lang="da-DK" noProof="0" dirty="0"/>
              <a:t> </a:t>
            </a:r>
            <a:r>
              <a:rPr lang="da-DK" noProof="0" dirty="0" err="1"/>
              <a:t>clearly</a:t>
            </a:r>
            <a:r>
              <a:rPr lang="da-DK" noProof="0" dirty="0"/>
              <a:t> </a:t>
            </a:r>
            <a:r>
              <a:rPr lang="da-DK" noProof="0" dirty="0" err="1"/>
              <a:t>specified</a:t>
            </a:r>
            <a:r>
              <a:rPr lang="da-DK" noProof="0" dirty="0"/>
              <a:t> as </a:t>
            </a:r>
            <a:r>
              <a:rPr lang="da-DK" noProof="0" dirty="0" err="1"/>
              <a:t>contaminants</a:t>
            </a:r>
            <a:r>
              <a:rPr lang="da-DK" noProof="0" dirty="0"/>
              <a:t> </a:t>
            </a:r>
          </a:p>
          <a:p>
            <a:r>
              <a:rPr lang="da-DK" noProof="0" dirty="0"/>
              <a:t>New episode of </a:t>
            </a:r>
            <a:r>
              <a:rPr lang="da-DK" noProof="0" dirty="0" err="1"/>
              <a:t>mec</a:t>
            </a:r>
            <a:r>
              <a:rPr lang="da-DK" noProof="0" dirty="0"/>
              <a:t> vent </a:t>
            </a:r>
            <a:r>
              <a:rPr lang="da-DK" noProof="0" dirty="0" err="1"/>
              <a:t>defined</a:t>
            </a:r>
            <a:r>
              <a:rPr lang="da-DK" noProof="0" dirty="0"/>
              <a:t> as </a:t>
            </a:r>
            <a:r>
              <a:rPr lang="da-DK" noProof="0" dirty="0" err="1"/>
              <a:t>endotracheal</a:t>
            </a:r>
            <a:r>
              <a:rPr lang="da-DK" noProof="0" dirty="0"/>
              <a:t> </a:t>
            </a:r>
            <a:r>
              <a:rPr lang="da-DK" noProof="0" dirty="0" err="1"/>
              <a:t>intubation</a:t>
            </a:r>
            <a:r>
              <a:rPr lang="da-DK" noProof="0" dirty="0"/>
              <a:t> or re-</a:t>
            </a:r>
            <a:r>
              <a:rPr lang="da-DK" noProof="0" dirty="0" err="1"/>
              <a:t>intubation</a:t>
            </a:r>
            <a:r>
              <a:rPr lang="da-DK" noProof="0" dirty="0"/>
              <a:t> </a:t>
            </a:r>
            <a:r>
              <a:rPr lang="da-DK" noProof="0" dirty="0" err="1"/>
              <a:t>after</a:t>
            </a:r>
            <a:r>
              <a:rPr lang="da-DK" noProof="0" dirty="0"/>
              <a:t> </a:t>
            </a:r>
            <a:r>
              <a:rPr lang="da-DK" noProof="0" dirty="0" err="1"/>
              <a:t>extubation</a:t>
            </a:r>
            <a:r>
              <a:rPr lang="da-DK" noProof="0" dirty="0"/>
              <a:t> or </a:t>
            </a:r>
            <a:r>
              <a:rPr lang="da-DK" noProof="0" dirty="0" err="1"/>
              <a:t>tracheal</a:t>
            </a:r>
            <a:r>
              <a:rPr lang="da-DK" noProof="0" dirty="0"/>
              <a:t> </a:t>
            </a:r>
            <a:r>
              <a:rPr lang="da-DK" noProof="0" dirty="0" err="1"/>
              <a:t>decannulation</a:t>
            </a:r>
            <a:r>
              <a:rPr lang="da-DK" noProof="0" dirty="0"/>
              <a:t>.</a:t>
            </a:r>
          </a:p>
          <a:p>
            <a:endParaRPr lang="da-DK" noProof="0" dirty="0"/>
          </a:p>
          <a:p>
            <a:r>
              <a:rPr lang="da-DK" noProof="0" dirty="0"/>
              <a:t>In </a:t>
            </a:r>
            <a:r>
              <a:rPr lang="da-DK" noProof="0" dirty="0" err="1"/>
              <a:t>secondary</a:t>
            </a:r>
            <a:r>
              <a:rPr lang="da-DK" noProof="0" dirty="0"/>
              <a:t> </a:t>
            </a:r>
            <a:r>
              <a:rPr lang="da-DK" noProof="0" dirty="0" err="1"/>
              <a:t>process</a:t>
            </a:r>
            <a:r>
              <a:rPr lang="da-DK" noProof="0" dirty="0"/>
              <a:t> </a:t>
            </a:r>
            <a:r>
              <a:rPr lang="da-DK" noProof="0" dirty="0" err="1"/>
              <a:t>outcomes</a:t>
            </a:r>
            <a:r>
              <a:rPr lang="da-DK" noProof="0" dirty="0"/>
              <a:t> it is </a:t>
            </a:r>
            <a:r>
              <a:rPr lang="da-DK" noProof="0" dirty="0" err="1"/>
              <a:t>monitored</a:t>
            </a:r>
            <a:r>
              <a:rPr lang="da-DK" noProof="0" dirty="0"/>
              <a:t> </a:t>
            </a:r>
            <a:r>
              <a:rPr lang="da-DK" noProof="0" dirty="0" err="1"/>
              <a:t>how</a:t>
            </a:r>
            <a:r>
              <a:rPr lang="da-DK" noProof="0" dirty="0"/>
              <a:t> </a:t>
            </a:r>
            <a:r>
              <a:rPr lang="da-DK" noProof="0" dirty="0" err="1"/>
              <a:t>many</a:t>
            </a:r>
            <a:r>
              <a:rPr lang="da-DK" noProof="0" dirty="0"/>
              <a:t> new </a:t>
            </a:r>
            <a:r>
              <a:rPr lang="da-DK" noProof="0" dirty="0" err="1"/>
              <a:t>pleural</a:t>
            </a:r>
            <a:r>
              <a:rPr lang="da-DK" noProof="0" dirty="0"/>
              <a:t> </a:t>
            </a:r>
            <a:r>
              <a:rPr lang="da-DK" noProof="0" dirty="0" err="1"/>
              <a:t>infections</a:t>
            </a:r>
            <a:r>
              <a:rPr lang="da-DK" noProof="0" dirty="0"/>
              <a:t> </a:t>
            </a:r>
            <a:r>
              <a:rPr lang="da-DK" noProof="0" dirty="0" err="1"/>
              <a:t>after</a:t>
            </a:r>
            <a:r>
              <a:rPr lang="da-DK" noProof="0" dirty="0"/>
              <a:t> 24 post </a:t>
            </a:r>
            <a:r>
              <a:rPr lang="da-DK" noProof="0" dirty="0" err="1"/>
              <a:t>randomisation</a:t>
            </a:r>
            <a:r>
              <a:rPr lang="da-DK" noProof="0" dirty="0"/>
              <a:t> </a:t>
            </a:r>
            <a:r>
              <a:rPr lang="da-DK" noProof="0" dirty="0" err="1"/>
              <a:t>defined</a:t>
            </a:r>
            <a:r>
              <a:rPr lang="da-DK" noProof="0" dirty="0"/>
              <a:t> as a positive </a:t>
            </a:r>
            <a:r>
              <a:rPr lang="da-DK" noProof="0" dirty="0" err="1"/>
              <a:t>pleural</a:t>
            </a:r>
            <a:r>
              <a:rPr lang="da-DK" noProof="0" dirty="0"/>
              <a:t> fluid </a:t>
            </a:r>
            <a:r>
              <a:rPr lang="da-DK" noProof="0" dirty="0" err="1"/>
              <a:t>cultures</a:t>
            </a:r>
            <a:r>
              <a:rPr lang="da-DK" noProof="0" dirty="0"/>
              <a:t> </a:t>
            </a:r>
            <a:r>
              <a:rPr lang="da-DK" noProof="0" dirty="0" err="1"/>
              <a:t>except</a:t>
            </a:r>
            <a:r>
              <a:rPr lang="da-DK" noProof="0" dirty="0"/>
              <a:t> </a:t>
            </a:r>
            <a:r>
              <a:rPr lang="da-DK" noProof="0" dirty="0" err="1"/>
              <a:t>contaminants</a:t>
            </a:r>
            <a:r>
              <a:rPr lang="da-DK" noProof="0" dirty="0"/>
              <a:t> (</a:t>
            </a:r>
            <a:r>
              <a:rPr lang="da-DK" noProof="0" dirty="0" err="1"/>
              <a:t>coag</a:t>
            </a:r>
            <a:r>
              <a:rPr lang="da-DK" noProof="0" dirty="0"/>
              <a:t>. Neg. </a:t>
            </a:r>
            <a:r>
              <a:rPr lang="da-DK" noProof="0" dirty="0" err="1"/>
              <a:t>Staph</a:t>
            </a:r>
            <a:r>
              <a:rPr lang="da-DK" noProof="0" dirty="0"/>
              <a:t>., </a:t>
            </a:r>
            <a:r>
              <a:rPr lang="da-DK" noProof="0" dirty="0" err="1"/>
              <a:t>enterococci</a:t>
            </a:r>
            <a:r>
              <a:rPr lang="da-DK" noProof="0" dirty="0"/>
              <a:t>, </a:t>
            </a:r>
            <a:r>
              <a:rPr lang="da-DK" noProof="0" dirty="0" err="1"/>
              <a:t>corynebacterium</a:t>
            </a:r>
            <a:r>
              <a:rPr lang="da-DK" noProof="0" dirty="0"/>
              <a:t>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2209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726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247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930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551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386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120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73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Ca. 1/3 udvikler PE på 2cm eller over ( 3) </a:t>
            </a:r>
            <a:r>
              <a:rPr lang="en-GB" dirty="0" err="1"/>
              <a:t>Fjaereide</a:t>
            </a:r>
            <a:r>
              <a:rPr lang="en-GB" dirty="0"/>
              <a:t> KW, et.al., ACTA 2023, 67:943-952</a:t>
            </a:r>
            <a:r>
              <a:rPr lang="da-DK" dirty="0"/>
              <a:t>.) – tal meget </a:t>
            </a:r>
            <a:r>
              <a:rPr lang="da-DK" dirty="0" err="1"/>
              <a:t>variende</a:t>
            </a:r>
            <a:r>
              <a:rPr lang="da-DK" dirty="0"/>
              <a:t> afhængigt at metode til at angive dette. Find kilder. 1) </a:t>
            </a:r>
            <a:r>
              <a:rPr lang="da-DK" dirty="0" err="1"/>
              <a:t>Fartoukh</a:t>
            </a:r>
            <a:r>
              <a:rPr lang="da-DK" dirty="0"/>
              <a:t> M., et.al., </a:t>
            </a:r>
            <a:r>
              <a:rPr lang="da-DK" dirty="0" err="1"/>
              <a:t>Chest</a:t>
            </a:r>
            <a:r>
              <a:rPr lang="da-DK" dirty="0"/>
              <a:t> 2002, 121:178-184. 2) </a:t>
            </a:r>
            <a:r>
              <a:rPr lang="da-DK" dirty="0" err="1"/>
              <a:t>Mattison</a:t>
            </a:r>
            <a:r>
              <a:rPr lang="da-DK" dirty="0"/>
              <a:t> LE. et.al., </a:t>
            </a:r>
            <a:r>
              <a:rPr lang="da-DK" dirty="0" err="1"/>
              <a:t>Chest</a:t>
            </a:r>
            <a:r>
              <a:rPr lang="da-DK" dirty="0"/>
              <a:t> 1997, 11:1018-1023 </a:t>
            </a:r>
            <a:r>
              <a:rPr lang="da-DK" dirty="0">
                <a:sym typeface="Wingdings" panose="05000000000000000000" pitchFamily="2" charset="2"/>
              </a:rPr>
              <a:t> 62 %,</a:t>
            </a:r>
            <a:r>
              <a:rPr lang="da-DK" dirty="0"/>
              <a:t> 4) </a:t>
            </a:r>
            <a:r>
              <a:rPr lang="da-DK" dirty="0" err="1"/>
              <a:t>Bateman</a:t>
            </a:r>
            <a:r>
              <a:rPr lang="da-DK" dirty="0"/>
              <a:t> M. et.al., J of intensive </a:t>
            </a:r>
            <a:r>
              <a:rPr lang="da-DK" dirty="0" err="1"/>
              <a:t>care</a:t>
            </a:r>
            <a:r>
              <a:rPr lang="da-DK" dirty="0"/>
              <a:t> 2020, 1:48-55 </a:t>
            </a:r>
            <a:r>
              <a:rPr lang="da-DK" dirty="0">
                <a:sym typeface="Wingdings" panose="05000000000000000000" pitchFamily="2" charset="2"/>
              </a:rPr>
              <a:t> 7,7% af ICU pt har PE 5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 err="1"/>
              <a:t>Vetrugno</a:t>
            </a:r>
            <a:r>
              <a:rPr lang="da-DK" dirty="0"/>
              <a:t> et. al. metaanalyse er kilde til lav forekomst af komplikationer. </a:t>
            </a:r>
          </a:p>
          <a:p>
            <a:endParaRPr lang="da-DK" dirty="0"/>
          </a:p>
          <a:p>
            <a:r>
              <a:rPr lang="da-DK" dirty="0" err="1"/>
              <a:t>Outcomes</a:t>
            </a:r>
            <a:r>
              <a:rPr lang="da-DK" dirty="0"/>
              <a:t>: bedrer PF-ratio, men indlæggelsestid på ITA, mortalitet, </a:t>
            </a:r>
            <a:r>
              <a:rPr lang="da-DK" dirty="0" err="1"/>
              <a:t>days</a:t>
            </a:r>
            <a:r>
              <a:rPr lang="da-DK" dirty="0"/>
              <a:t> on </a:t>
            </a:r>
            <a:r>
              <a:rPr lang="da-DK" dirty="0" err="1"/>
              <a:t>mek</a:t>
            </a:r>
            <a:r>
              <a:rPr lang="da-DK" dirty="0"/>
              <a:t> vent muligvis forlængede eller uændrede. </a:t>
            </a:r>
            <a:r>
              <a:rPr lang="da-DK" dirty="0" err="1"/>
              <a:t>Bateman</a:t>
            </a:r>
            <a:r>
              <a:rPr lang="da-DK" dirty="0"/>
              <a:t> M., Journal of Intensive Care, 35:48-54</a:t>
            </a:r>
          </a:p>
          <a:p>
            <a:endParaRPr lang="da-DK" dirty="0"/>
          </a:p>
          <a:p>
            <a:r>
              <a:rPr lang="da-DK" dirty="0"/>
              <a:t>Ultralyd </a:t>
            </a:r>
            <a:r>
              <a:rPr lang="da-DK" dirty="0" err="1"/>
              <a:t>superior</a:t>
            </a:r>
            <a:r>
              <a:rPr lang="da-DK" dirty="0"/>
              <a:t> til </a:t>
            </a:r>
            <a:r>
              <a:rPr lang="da-DK" dirty="0" err="1"/>
              <a:t>rtg</a:t>
            </a:r>
            <a:r>
              <a:rPr lang="da-DK" dirty="0"/>
              <a:t> thorax på </a:t>
            </a:r>
            <a:r>
              <a:rPr lang="da-DK" dirty="0" err="1"/>
              <a:t>MekVentPt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 err="1">
                <a:sym typeface="Wingdings" panose="05000000000000000000" pitchFamily="2" charset="2"/>
              </a:rPr>
              <a:t>Maslove</a:t>
            </a:r>
            <a:r>
              <a:rPr lang="da-DK" dirty="0">
                <a:sym typeface="Wingdings" panose="05000000000000000000" pitchFamily="2" charset="2"/>
              </a:rPr>
              <a:t>, 2013.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tabeller</a:t>
            </a:r>
            <a:r>
              <a:rPr lang="en-GB" dirty="0"/>
              <a:t> der </a:t>
            </a:r>
            <a:r>
              <a:rPr lang="en-GB" dirty="0" err="1"/>
              <a:t>evt</a:t>
            </a:r>
            <a:r>
              <a:rPr lang="en-GB" dirty="0"/>
              <a:t>. Kan </a:t>
            </a:r>
            <a:r>
              <a:rPr lang="en-GB" dirty="0" err="1"/>
              <a:t>benyttes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et slide.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33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Hyppigste årsager til </a:t>
            </a:r>
            <a:r>
              <a:rPr lang="da-DK" dirty="0" err="1"/>
              <a:t>pleuraeffusion</a:t>
            </a:r>
            <a:r>
              <a:rPr lang="da-DK" dirty="0"/>
              <a:t> på intensiv: hjertesvigt, væske </a:t>
            </a:r>
            <a:r>
              <a:rPr lang="da-DK" dirty="0" err="1"/>
              <a:t>overload</a:t>
            </a:r>
            <a:r>
              <a:rPr lang="da-DK" dirty="0"/>
              <a:t>, immobilisering/paralyse </a:t>
            </a: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 err="1">
                <a:sym typeface="Wingdings" panose="05000000000000000000" pitchFamily="2" charset="2"/>
              </a:rPr>
              <a:t>ateklektase</a:t>
            </a:r>
            <a:r>
              <a:rPr lang="da-DK" dirty="0">
                <a:sym typeface="Wingdings" panose="05000000000000000000" pitchFamily="2" charset="2"/>
              </a:rPr>
              <a:t>, hypoalbuminæmi, </a:t>
            </a:r>
            <a:r>
              <a:rPr lang="da-DK" dirty="0" err="1">
                <a:sym typeface="Wingdings" panose="05000000000000000000" pitchFamily="2" charset="2"/>
              </a:rPr>
              <a:t>malignitet</a:t>
            </a:r>
            <a:r>
              <a:rPr lang="da-DK" dirty="0">
                <a:sym typeface="Wingdings" panose="05000000000000000000" pitchFamily="2" charset="2"/>
              </a:rPr>
              <a:t>, infektion, leversvigt, inflammation pga. </a:t>
            </a:r>
            <a:r>
              <a:rPr lang="da-DK" dirty="0" err="1">
                <a:sym typeface="Wingdings" panose="05000000000000000000" pitchFamily="2" charset="2"/>
              </a:rPr>
              <a:t>inflam</a:t>
            </a:r>
            <a:r>
              <a:rPr lang="da-DK" dirty="0">
                <a:sym typeface="Wingdings" panose="05000000000000000000" pitchFamily="2" charset="2"/>
              </a:rPr>
              <a:t>. Sygdom eller </a:t>
            </a:r>
            <a:r>
              <a:rPr lang="da-DK" dirty="0" err="1">
                <a:sym typeface="Wingdings" panose="05000000000000000000" pitchFamily="2" charset="2"/>
              </a:rPr>
              <a:t>pulm.emb</a:t>
            </a:r>
            <a:r>
              <a:rPr lang="da-DK" dirty="0">
                <a:sym typeface="Wingdings" panose="05000000000000000000" pitchFamily="2" charset="2"/>
              </a:rPr>
              <a:t>. (</a:t>
            </a:r>
            <a:r>
              <a:rPr lang="da-DK" dirty="0" err="1">
                <a:sym typeface="Wingdings" panose="05000000000000000000" pitchFamily="2" charset="2"/>
              </a:rPr>
              <a:t>maslove</a:t>
            </a:r>
            <a:r>
              <a:rPr lang="da-DK" dirty="0">
                <a:sym typeface="Wingdings" panose="05000000000000000000" pitchFamily="2" charset="2"/>
              </a:rPr>
              <a:t> 2013)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208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Fjæreide</a:t>
            </a:r>
            <a:r>
              <a:rPr lang="en-GB" dirty="0"/>
              <a:t> KW, et.al., ACTA 2023, 67:943-952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03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Dansk formål: At undersøge gennemførligheden (</a:t>
            </a:r>
            <a:r>
              <a:rPr lang="da-DK" dirty="0" err="1"/>
              <a:t>feasibility</a:t>
            </a:r>
            <a:r>
              <a:rPr lang="da-DK" dirty="0"/>
              <a:t>) af et randomiseret klinisk forsøg vedrørende </a:t>
            </a:r>
            <a:r>
              <a:rPr lang="da-DK" dirty="0" err="1"/>
              <a:t>pleuradrænage</a:t>
            </a:r>
            <a:r>
              <a:rPr lang="da-DK" dirty="0"/>
              <a:t> på voksne intensivpatienter med respiratorisk svigt og </a:t>
            </a:r>
            <a:r>
              <a:rPr lang="da-DK" dirty="0" err="1"/>
              <a:t>pleuraeffusion</a:t>
            </a:r>
            <a:r>
              <a:rPr lang="da-DK" dirty="0"/>
              <a:t> ≥ 2 cm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Sekundære mål: </a:t>
            </a:r>
            <a:r>
              <a:rPr lang="da-DK" dirty="0" err="1"/>
              <a:t>feasibility</a:t>
            </a:r>
            <a:r>
              <a:rPr lang="da-DK" dirty="0"/>
              <a:t> mål – relateret til udførelsen af studiet fx proportion af pt med en eller flere </a:t>
            </a:r>
            <a:r>
              <a:rPr lang="da-DK" dirty="0" err="1"/>
              <a:t>prokolbrud</a:t>
            </a:r>
            <a:r>
              <a:rPr lang="da-DK" dirty="0"/>
              <a:t>, proportion af patienter inkluderet ud af mulige, prop. pt der tilbagetrækker samtykke, kliniske – 90 dages mortalitet, indlæggelsestid, dage i live uden livsunderstøttende behandling, antal </a:t>
            </a:r>
            <a:r>
              <a:rPr lang="da-DK" dirty="0" err="1"/>
              <a:t>pt’er</a:t>
            </a:r>
            <a:r>
              <a:rPr lang="da-DK" dirty="0"/>
              <a:t> med en eller flere SAE etc. og </a:t>
            </a:r>
            <a:r>
              <a:rPr lang="da-DK" dirty="0" err="1"/>
              <a:t>process</a:t>
            </a:r>
            <a:r>
              <a:rPr lang="da-DK" dirty="0"/>
              <a:t> parametre – PF-ratio, ny </a:t>
            </a:r>
            <a:r>
              <a:rPr lang="da-DK" dirty="0" err="1"/>
              <a:t>pleurainfektion</a:t>
            </a:r>
            <a:r>
              <a:rPr lang="da-DK" dirty="0"/>
              <a:t>, pH, PaCO2 24 og 72timer post </a:t>
            </a:r>
            <a:r>
              <a:rPr lang="da-DK" dirty="0" err="1"/>
              <a:t>randomisering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67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Sekundære mål: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feasibility</a:t>
            </a:r>
            <a:r>
              <a:rPr lang="da-DK" dirty="0"/>
              <a:t> mål – relateret til udførelsen af studiet fx proportion af pt med en eller flere </a:t>
            </a:r>
            <a:r>
              <a:rPr lang="da-DK" dirty="0" err="1"/>
              <a:t>prokolbrud</a:t>
            </a:r>
            <a:r>
              <a:rPr lang="da-DK" dirty="0"/>
              <a:t>, proportion af patienter inkluderet ud af mulige, prop. pt der tilbagetrækker samtykke,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kliniske – 90 dages mortalitet, indlæggelsestid, dage i live uden livsunderstøttende behandling, antal </a:t>
            </a:r>
            <a:r>
              <a:rPr lang="da-DK" dirty="0" err="1"/>
              <a:t>pt’er</a:t>
            </a:r>
            <a:r>
              <a:rPr lang="da-DK" dirty="0"/>
              <a:t> med en eller flere SAE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process</a:t>
            </a:r>
            <a:r>
              <a:rPr lang="da-DK" dirty="0"/>
              <a:t> parametre – PF-ratio, ny </a:t>
            </a:r>
            <a:r>
              <a:rPr lang="da-DK" dirty="0" err="1"/>
              <a:t>pleurainfektion</a:t>
            </a:r>
            <a:r>
              <a:rPr lang="da-DK" dirty="0"/>
              <a:t>, pH, PaCO2 24 og 72timer post </a:t>
            </a:r>
            <a:r>
              <a:rPr lang="da-DK" dirty="0" err="1"/>
              <a:t>randomisering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84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935C-799C-40AA-9EB4-88535F011E0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1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c.nu/dope-ic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F2BE0A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.png"/><Relationship Id="rId10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2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ixabay.com/en/documents-paper-files-148079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hyperlink" Target="http://www.cric.nu/dope-ic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.schjoerring@rn.d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elespanol.com/sociedad/horoscopo/cancer-horoscopo-caracteristicas-personalidad-signo-zodiaco-h0922/678432447_0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stockphoto.com/photos/overflowing-water" TargetMode="External"/><Relationship Id="rId12" Type="http://schemas.openxmlformats.org/officeDocument/2006/relationships/image" Target="../media/image10.jpeg"/><Relationship Id="rId17" Type="http://schemas.openxmlformats.org/officeDocument/2006/relationships/hyperlink" Target="https://www.vecteezy.com/vector-art/15736043-liver-character-healthy-and-unhealthy-comparison-mascot-good-and-bad-condition-cartoon-exocrine-system-gland-internal-organ-scared-and-illness-sad-strong-and-damaged-insides-vector-illustration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s://healthjade.com/albumin/" TargetMode="External"/><Relationship Id="rId5" Type="http://schemas.openxmlformats.org/officeDocument/2006/relationships/hyperlink" Target="https://myheart.net/articles/what-is-heart-failure-everything-you-need-to-know/" TargetMode="External"/><Relationship Id="rId15" Type="http://schemas.openxmlformats.org/officeDocument/2006/relationships/hyperlink" Target="https://stock.adobe.com/de/images/bacteria-pneumococci-streptococcus-pneumoniae-gram-positive-spherical-bacteria-diplococci-which-cause-pneumonia/104492686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g"/><Relationship Id="rId9" Type="http://schemas.openxmlformats.org/officeDocument/2006/relationships/hyperlink" Target="https://www.hum-online.de/index.php/en/immobilization-and-transport.html" TargetMode="Externa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openoregon.pressbooks.pub/portlandpeopleandplaces/chapter/a-flip-of-the-coi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5999" y="2529129"/>
            <a:ext cx="9900000" cy="1799741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Drainage Of Pleural Effusions in the Intensive Care Unit (DOPE-ICU) – feasibility trial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4566515"/>
            <a:ext cx="12192000" cy="146130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Marie S. Worm, læge, ph.d.-studerende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Olav L. Schjørring. overlæge, klinisk lektor, sponsor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Anæstesi- og Intensivafdeling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a-DK" sz="1600" dirty="0">
                <a:latin typeface="Calibri" panose="020F0502020204030204" pitchFamily="34" charset="0"/>
                <a:cs typeface="Calibri" panose="020F0502020204030204" pitchFamily="34" charset="0"/>
              </a:rPr>
              <a:t>Aalborg Universitetshospital</a:t>
            </a:r>
          </a:p>
        </p:txBody>
      </p:sp>
      <p:pic>
        <p:nvPicPr>
          <p:cNvPr id="5" name="Billede 4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0268F0FE-B319-53A0-E02C-593CB962D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4235116" y="635722"/>
            <a:ext cx="3731021" cy="2349915"/>
          </a:xfrm>
          <a:prstGeom prst="rect">
            <a:avLst/>
          </a:prstGeom>
        </p:spPr>
      </p:pic>
      <p:pic>
        <p:nvPicPr>
          <p:cNvPr id="4" name="Billede 3" descr="Et billede, der indeholder Font/skrifttype, tekst, logo, Grafik&#10;&#10;Automatisk genereret beskrivelse">
            <a:extLst>
              <a:ext uri="{FF2B5EF4-FFF2-40B4-BE49-F238E27FC236}">
                <a16:creationId xmlns:a16="http://schemas.microsoft.com/office/drawing/2014/main" id="{A76D42CB-944B-CDFF-7E49-EAB3F15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999" y="0"/>
            <a:ext cx="266400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E6144-78C5-EA10-2EFA-3E51FD22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Inklusions kriterier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EF9914-964A-1E7E-842B-E4C094A65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Akut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indlagt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intensive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afdeling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(ITA)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Alder ≥ 18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år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Drænerbar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pleuraeffusion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≥ 2 cm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ultralyd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CT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eller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MR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Respiratorisk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svigt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Enhver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form for </a:t>
            </a: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ilttilskud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ELLER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Mekanisk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ventilation (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Inkl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non-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invasiv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ventilation </a:t>
            </a:r>
            <a:r>
              <a:rPr lang="en-GB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CPAP) ELLER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Hyperkapnisk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svigt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seneste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a-gas med PaCO</a:t>
            </a:r>
            <a:r>
              <a:rPr lang="en-GB" sz="1400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&gt; 6.0 kPa </a:t>
            </a:r>
            <a:r>
              <a:rPr lang="en-GB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</a:t>
            </a: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 &lt; 7.35</a:t>
            </a:r>
            <a:endParaRPr lang="da-DK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E875F47D-B4E9-C1E8-F677-C8085F0B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63ED24AB-10A0-C50A-2361-3293992F815C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AC50936C-8913-BBD5-555B-47B8D19DD821}"/>
              </a:ext>
            </a:extLst>
          </p:cNvPr>
          <p:cNvSpPr txBox="1"/>
          <p:nvPr/>
        </p:nvSpPr>
        <p:spPr>
          <a:xfrm rot="881015">
            <a:off x="8059557" y="3326734"/>
            <a:ext cx="3451780" cy="107721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opfordrer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daglig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ultralydsskanning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pleura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patienter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med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respiratorisk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svigt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for at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sikre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tidlig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identicering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inkluderbare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patienter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07C5F-2DA3-A6D7-6172-9222D54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8B297C-4594-6093-5AB1-F76AA2E0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45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Hvis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patient, der 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akut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indlagt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ITA,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har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pleuraeffusion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≥ 2 cm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opfylder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alle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inklusionskriterierne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https://www.cric.nu/dope-icu/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Screen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patienten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deltagelse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DOPE-ICU feasibility trial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910CB106-40F4-B348-8E1B-8F4D0A1B8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5043684" y="5190758"/>
            <a:ext cx="2104631" cy="1325563"/>
          </a:xfrm>
          <a:prstGeom prst="rect">
            <a:avLst/>
          </a:prstGeom>
        </p:spPr>
      </p:pic>
      <p:pic>
        <p:nvPicPr>
          <p:cNvPr id="6" name="Billede 5" descr="Et billede, der indeholder tekst, Font/skrifttype, logo, Grafik&#10;&#10;Automatisk genereret beskrivelse">
            <a:extLst>
              <a:ext uri="{FF2B5EF4-FFF2-40B4-BE49-F238E27FC236}">
                <a16:creationId xmlns:a16="http://schemas.microsoft.com/office/drawing/2014/main" id="{7555B920-E745-0B96-90CA-00CA758D8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496">
            <a:off x="8684422" y="2861799"/>
            <a:ext cx="3258254" cy="1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07C5F-2DA3-A6D7-6172-9222D54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BAB21DCE-7DD1-9FC8-6FFF-27CD9BDF0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506" t="7089" r="4469" b="6435"/>
          <a:stretch/>
        </p:blipFill>
        <p:spPr>
          <a:xfrm>
            <a:off x="2731477" y="1690688"/>
            <a:ext cx="7804740" cy="5126907"/>
          </a:xfrm>
        </p:spPr>
      </p:pic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AD95E71A-2CB0-95A1-225B-5DD1E6A7C507}"/>
              </a:ext>
            </a:extLst>
          </p:cNvPr>
          <p:cNvSpPr/>
          <p:nvPr/>
        </p:nvSpPr>
        <p:spPr>
          <a:xfrm>
            <a:off x="3950677" y="4551850"/>
            <a:ext cx="1758461" cy="1301262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07C5F-2DA3-A6D7-6172-9222D54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3" y="388937"/>
            <a:ext cx="121920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8B297C-4594-6093-5AB1-F76AA2E0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45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REDCap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Vælg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“DOPE-ICU feasibility” under “My Projects”</a:t>
            </a:r>
          </a:p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Vælg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“Record status dashboard”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“Add / Edit Records”</a:t>
            </a:r>
          </a:p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Vælg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“add new record”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grøn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knap)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klik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den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runde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grå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 “screening form”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910CB106-40F4-B348-8E1B-8F4D0A1B8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5043684" y="5190758"/>
            <a:ext cx="2104631" cy="132556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CC46D4A-FDC7-BA5F-C7F6-F495D54531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3"/>
          <a:stretch/>
        </p:blipFill>
        <p:spPr>
          <a:xfrm>
            <a:off x="2413855" y="1806094"/>
            <a:ext cx="7124577" cy="483596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0C74019-061F-8C69-1D05-B7598AE3F4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447" y="1714500"/>
            <a:ext cx="8301029" cy="46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2D8E4-3861-696F-36F6-95FBD7AC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Eksklusionskriterier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9DF8C-7F33-483F-1D69-4B4F58B2E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en-GB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Mediastinaldræn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eller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situ</a:t>
            </a:r>
            <a:endParaRPr lang="da-DK" sz="1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hæmothorax</a:t>
            </a:r>
            <a:endParaRPr lang="da-DK" sz="15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pneumothorax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pleuraempyem</a:t>
            </a:r>
            <a:endParaRPr lang="da-DK" sz="15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pleuramalignitet</a:t>
            </a:r>
            <a:endParaRPr lang="da-DK" sz="15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Antitrombotisk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behandling/</a:t>
            </a:r>
            <a:r>
              <a:rPr lang="da-DK" sz="150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oagulationsdefekt uforenelig med </a:t>
            </a:r>
            <a:r>
              <a:rPr lang="da-DK" sz="150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foretagelse af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pleuradrænage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 kontraindikation til reversering af denne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Absolut indikation for terapeutisk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pleuradrænage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og: </a:t>
            </a:r>
          </a:p>
          <a:p>
            <a:pPr marL="539750" lvl="1" indent="-176213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invasiv </a:t>
            </a:r>
            <a:r>
              <a:rPr lang="da-DK" sz="150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 non-invasiv mekanisk ventilation eller maske CPAP med PaO</a:t>
            </a:r>
            <a:r>
              <a:rPr lang="da-DK" sz="1500" baseline="-25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/FiO</a:t>
            </a:r>
            <a:r>
              <a:rPr lang="da-DK" sz="1500" baseline="-25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ratio ≤ 13.3 kPa</a:t>
            </a:r>
          </a:p>
          <a:p>
            <a:pPr marL="539750" lvl="1" indent="-176213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high-flow fugtet ilt terapi med flow ≥ 50 L/min og PaO</a:t>
            </a:r>
            <a:r>
              <a:rPr lang="da-DK" sz="1500" baseline="-25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/FiO</a:t>
            </a:r>
            <a:r>
              <a:rPr lang="da-DK" sz="1500" baseline="-25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ratio ≤ 13.3 kPa.</a:t>
            </a:r>
          </a:p>
          <a:p>
            <a:pPr marL="539750" lvl="1" indent="-1762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persisterende respiratorisk acidose med pH &lt; 7.25 og PaCO</a:t>
            </a:r>
            <a:r>
              <a:rPr lang="da-DK" sz="1500" baseline="-250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&gt; 6.0 kPa </a:t>
            </a:r>
            <a:r>
              <a:rPr lang="da-DK" sz="150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til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trods for &gt; 1 times NIV-behandling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Aktiv terapi indstillet eller patienten er hjernedød, eller disse er nært forestående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Forventet indlæggelse på ITA &lt;24timer fra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randomisering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Gravid 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(negativ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hcg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hos kvinder &lt; 60 år)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Indlagt under tvang</a:t>
            </a:r>
            <a:r>
              <a:rPr lang="da-DK" sz="1500" noProof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jf. psykiatrilovens forskrifter eller i kriminalforsorgens varetægt</a:t>
            </a:r>
            <a:endParaRPr lang="da-DK" sz="15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Ikke muligt at indhente samtykke jf. dansk lovgivning*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Tidligere randomiseret i DOPE-ICU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feasibility</a:t>
            </a:r>
            <a:r>
              <a:rPr lang="da-DK" sz="15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15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trial</a:t>
            </a:r>
            <a:endParaRPr lang="da-DK" sz="1500" noProof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E4477B65-0CFC-B5FF-2852-B21348539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C84E3C5-120D-B97C-1C7A-DD33976ACE5A}"/>
              </a:ext>
            </a:extLst>
          </p:cNvPr>
          <p:cNvCxnSpPr>
            <a:cxnSpLocks/>
          </p:cNvCxnSpPr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07C5F-2DA3-A6D7-6172-9222D54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Randomisering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8B297C-4594-6093-5AB1-F76AA2E0F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80040" cy="4351338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Patienter der opfylder alle inklusionskriterier uden at opfylde eksklusionskriterier vil automatisk blive randomiseret til: </a:t>
            </a:r>
          </a:p>
          <a:p>
            <a:pPr algn="ctr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b="1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Pleuradrænage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(intervention)	eller 	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ingen </a:t>
            </a:r>
            <a:r>
              <a:rPr lang="da-DK" b="1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pleuradrænage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(kontrol)</a:t>
            </a:r>
          </a:p>
          <a:p>
            <a:pPr marL="0" indent="0" algn="ctr"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Noter i patientens journal hvilken behandlingsstrategi patienten er allokeret til</a:t>
            </a:r>
          </a:p>
          <a:p>
            <a:pPr algn="ctr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Udfør ultralydsvejledt </a:t>
            </a:r>
            <a:r>
              <a:rPr lang="da-DK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pleuradrænage</a:t>
            </a: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 hurtigst muligt jf. lokal praksis og standarder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910CB106-40F4-B348-8E1B-8F4D0A1B8B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26" r="3500" b="7855"/>
          <a:stretch/>
        </p:blipFill>
        <p:spPr>
          <a:xfrm>
            <a:off x="10087369" y="5715002"/>
            <a:ext cx="2104631" cy="1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07C5F-2DA3-A6D7-6172-9222D54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Randomisering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8B297C-4594-6093-5AB1-F76AA2E0F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910CB106-40F4-B348-8E1B-8F4D0A1B8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26" r="3500" b="7855"/>
          <a:stretch/>
        </p:blipFill>
        <p:spPr>
          <a:xfrm>
            <a:off x="10087369" y="5715002"/>
            <a:ext cx="2104631" cy="113096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25CCC97-DE0B-FC4D-BDF9-5FA65A045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1400" y="1724376"/>
            <a:ext cx="6829201" cy="484508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A8FA3AA-76D3-8CB9-9876-8B7151F6DE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701" y="1724376"/>
            <a:ext cx="7586599" cy="476849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B13A4FE-E581-ECAC-F136-6476E95B07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2264504" y="1690688"/>
            <a:ext cx="7662993" cy="50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5F2FD1-9492-E93B-28D5-121E5688A914}"/>
              </a:ext>
            </a:extLst>
          </p:cNvPr>
          <p:cNvSpPr txBox="1">
            <a:spLocks/>
          </p:cNvSpPr>
          <p:nvPr/>
        </p:nvSpPr>
        <p:spPr>
          <a:xfrm>
            <a:off x="374324" y="0"/>
            <a:ext cx="289158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Forløb:</a:t>
            </a:r>
          </a:p>
          <a:p>
            <a:r>
              <a:rPr lang="da-DK" sz="2800" dirty="0">
                <a:latin typeface="Calibri" panose="020F0502020204030204" pitchFamily="34" charset="0"/>
                <a:cs typeface="Calibri" panose="020F0502020204030204" pitchFamily="34" charset="0"/>
              </a:rPr>
              <a:t>Informeret samtykke</a:t>
            </a:r>
          </a:p>
          <a:p>
            <a:r>
              <a:rPr lang="da-DK" sz="2800" dirty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r>
              <a:rPr lang="da-DK" sz="2800" dirty="0">
                <a:latin typeface="Calibri" panose="020F0502020204030204" pitchFamily="34" charset="0"/>
                <a:cs typeface="Calibri" panose="020F0502020204030204" pitchFamily="34" charset="0"/>
              </a:rPr>
              <a:t>Escape kriterier</a:t>
            </a:r>
          </a:p>
          <a:p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1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67E6A-8CE6-711F-9160-B5F272B97D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Informeret samtykke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977110-815C-2019-AC5E-E299059A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Patienten inkluderes </a:t>
            </a:r>
            <a:r>
              <a:rPr lang="da-DK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før</a:t>
            </a:r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indhentning af stedfortrædende samtykke</a:t>
            </a:r>
          </a:p>
          <a:p>
            <a:endParaRPr lang="da-DK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Skal indhentes hurtigst muligt efter inkludering fra forsøgsværge og pårørende</a:t>
            </a:r>
          </a:p>
          <a:p>
            <a:pPr lvl="1"/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Umiddelbart efter inklusion eller næste dag</a:t>
            </a:r>
          </a:p>
          <a:p>
            <a:pPr lvl="1"/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Samtykket skal være både mundtligt og skriftligt</a:t>
            </a:r>
          </a:p>
          <a:p>
            <a:endParaRPr lang="da-DK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Samtykke fra patienten indhentes så snart patient vurderes habil</a:t>
            </a:r>
          </a:p>
          <a:p>
            <a:endParaRPr lang="da-DK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Samtykke kan til enhver tid tilbagetrækkes uden forklaring</a:t>
            </a:r>
          </a:p>
          <a:p>
            <a:pPr lvl="1"/>
            <a:r>
              <a:rPr lang="da-DK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OBS!</a:t>
            </a:r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Separat samtykkeerklæring ved fortsat dataregistrering 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51099572-610E-0C9E-5B86-5BDD8C874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4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4DB76-1D42-7554-0C8D-29CF1E4309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Interventions-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kontrolgruppe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6DB845-E407-9E4E-A6F3-0117AF29C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Interventionsgruppe: 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efter anlæggelse af dræn følges lokale standarder i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fht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. håndtering af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Ved bilateral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pleuraeffusion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– op til 24 timer mellem drænanlæggelse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Kontrolgruppe: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escapekriterier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Derudover behandles patienten ”as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usual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95E811B9-A83E-70AD-9A61-8A3D2FCDD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85A39-C782-3E82-7F55-F6605B9B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901700" indent="-7938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Disposition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C9CD07-9F88-95FA-367B-370B7AC8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Baggrund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Formål og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Design, inklusions- og eksklusionskriterier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Interventions og kontrolgruppe</a:t>
            </a:r>
          </a:p>
          <a:p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Escapeprocedure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1DCFFD17-C8B3-5205-6C82-7A30F8C8FF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4"/>
            <a:ext cx="2104631" cy="13255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Billede 4" descr="Et billede, der indeholder Font/skrifttype, tekst, logo, Grafik&#10;&#10;Automatisk genereret beskrivelse">
            <a:extLst>
              <a:ext uri="{FF2B5EF4-FFF2-40B4-BE49-F238E27FC236}">
                <a16:creationId xmlns:a16="http://schemas.microsoft.com/office/drawing/2014/main" id="{6BB27ABF-4A58-6DC6-0C44-38418A63D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238" y="5796000"/>
            <a:ext cx="2124000" cy="10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7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A8F4-1CEA-C72E-FBEC-DF530BE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indent="893763"/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Escapekriterier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E09E7-7FD1-AC8C-BB7F-5800BB9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540385" algn="l"/>
              </a:tabLst>
            </a:pP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Pleuradrænage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vurderet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højt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indiceret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behandlende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læge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minimum 1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nedenstående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</a:t>
            </a: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hæmothorax</a:t>
            </a:r>
            <a:endParaRPr lang="da-DK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pneumothorax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</a:t>
            </a: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pleuraempyem</a:t>
            </a:r>
            <a:endParaRPr lang="da-DK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Mistænkt eller bekræftet </a:t>
            </a: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pleuramalignitet</a:t>
            </a:r>
            <a:endParaRPr lang="da-DK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Invasiv eller non-invasiv mekanisk ventilation eller maske CPAP med PaO</a:t>
            </a:r>
            <a:r>
              <a:rPr lang="da-DK" sz="1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/FiO</a:t>
            </a:r>
            <a:r>
              <a:rPr lang="da-DK" sz="1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ratio ≤ 13.3 kPa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High-flow fugtet ilt terapi med flow ≥ 50 L/min og PaO</a:t>
            </a:r>
            <a:r>
              <a:rPr lang="da-DK" sz="1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/FiO</a:t>
            </a:r>
            <a:r>
              <a:rPr lang="da-DK" sz="1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ratio ≤ 13.3 kPa.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Tx/>
              <a:buChar char="-"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Persisterende respiratorisk acidose med pH &lt; 7.25 og PaCO</a:t>
            </a:r>
            <a:r>
              <a:rPr lang="da-DK" sz="18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&gt; 6.0 kPa til trods for &gt; 1 times NIV behandling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7330D6B4-4BD6-5D15-9474-EBAD1A835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4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A8F4-1CEA-C72E-FBEC-DF530BE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  <a:solidFill>
            <a:srgbClr val="F2F2F2"/>
          </a:solidFill>
        </p:spPr>
        <p:txBody>
          <a:bodyPr/>
          <a:lstStyle/>
          <a:p>
            <a:pPr indent="893763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Escapeprotokol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E09E7-7FD1-AC8C-BB7F-5800BB9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Hvis </a:t>
            </a: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</a:t>
            </a: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 i kontrolgruppen (intet dræn) får anlagt et </a:t>
            </a:r>
            <a:r>
              <a:rPr lang="da-D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</a:t>
            </a: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540385" algn="l"/>
              </a:tabLst>
            </a:pP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Forbliver i den allokerede behandlingsstrategi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tabLst>
                <a:tab pos="540385" algn="l"/>
              </a:tabLst>
            </a:pPr>
            <a:r>
              <a:rPr lang="da-DK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Dvs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Yderligere 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anlæggelse af </a:t>
            </a: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under intensivindlæggelse indtil 90 dage efter </a:t>
            </a: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randomisering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følger den allokerede strategi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540385" algn="l"/>
              </a:tabLst>
            </a:pP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Registrér indikation for </a:t>
            </a:r>
            <a:r>
              <a:rPr lang="da-DK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pleuradrænage</a:t>
            </a:r>
            <a:r>
              <a:rPr lang="da-DK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patientens journal og i Day Forms i REDcap.</a:t>
            </a:r>
            <a:endParaRPr lang="da-DK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4661CF7D-7C5D-96F5-282B-D675FB96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A8F4-1CEA-C72E-FBEC-DF530BE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Serious Adverse Events (SAEs)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E09E7-7FD1-AC8C-BB7F-5800BB9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Ny pneumothorax</a:t>
            </a:r>
          </a:p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Ny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hæmothorax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Ny positiv bloddyrkning</a:t>
            </a:r>
          </a:p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Ny episode med invasiv mekanisk ventilation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4661CF7D-7C5D-96F5-282B-D675FB96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9396253" y="4986337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A8F4-1CEA-C72E-FBEC-DF530BE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2F2F2"/>
          </a:solidFill>
        </p:spPr>
        <p:txBody>
          <a:bodyPr/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Afbrydelse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af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forsøget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E09E7-7FD1-AC8C-BB7F-5800BB9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Afbrydelse af patientens deltagelse i DOPE-ICU kan ske hvis: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Samtykke tilbagetrækkes eller hvis samtykke ikke gives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endParaRPr lang="da-DK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Investigator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eller kliniker kan afvige fra den tildelte behandlingsstrategi hvis: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Patienten har intolerable </a:t>
            </a:r>
            <a:r>
              <a:rPr lang="da-DK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adverse</a:t>
            </a: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events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Vurderet i bedste interesse for patienten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Bliver indlagt under tvang og/eller modtager behandling under tvang efter inklusion</a:t>
            </a:r>
          </a:p>
          <a:p>
            <a:pPr marL="457200" lvl="1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disse tilfælde fortsætter data indhentning og </a:t>
            </a:r>
            <a:r>
              <a:rPr lang="da-DK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follow-up</a:t>
            </a: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og patient forbliver i ”intention to </a:t>
            </a:r>
            <a:r>
              <a:rPr lang="da-DK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treat</a:t>
            </a:r>
            <a:r>
              <a:rPr lang="da-DK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gruppen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4661CF7D-7C5D-96F5-282B-D675FB96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lede 24" descr="Et billede, der indeholder håndskrift, kalligrafi, Font/skrifttype&#10;&#10;Automatisk genereret beskrivelse">
            <a:extLst>
              <a:ext uri="{FF2B5EF4-FFF2-40B4-BE49-F238E27FC236}">
                <a16:creationId xmlns:a16="http://schemas.microsoft.com/office/drawing/2014/main" id="{ACC4A13B-EEDB-FA2C-2968-F2602A33823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492846">
            <a:off x="3367676" y="3755247"/>
            <a:ext cx="1682116" cy="18356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FBA8F4-1CEA-C72E-FBEC-DF530BE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Genindlæggelse og overflytning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E09E7-7FD1-AC8C-BB7F-5800BB9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Patienten forbliver i den allokerede interventionsgruppe, hvis patienten genindlægges eller overflyttes til anden deltagende intensiv afdelingen indenfor 90 dages interventionsperioden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4661CF7D-7C5D-96F5-282B-D675FB96E2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5524814"/>
            <a:ext cx="2104631" cy="1325563"/>
          </a:xfrm>
          <a:prstGeom prst="rect">
            <a:avLst/>
          </a:prstGeom>
        </p:spPr>
      </p:pic>
      <p:pic>
        <p:nvPicPr>
          <p:cNvPr id="8" name="Grafik 7" descr="Sygehus kontur">
            <a:extLst>
              <a:ext uri="{FF2B5EF4-FFF2-40B4-BE49-F238E27FC236}">
                <a16:creationId xmlns:a16="http://schemas.microsoft.com/office/drawing/2014/main" id="{13103FD8-AF09-01CF-7A69-50D05C637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3012" y="4077381"/>
            <a:ext cx="2595725" cy="2595725"/>
          </a:xfrm>
          <a:prstGeom prst="rect">
            <a:avLst/>
          </a:prstGeom>
        </p:spPr>
      </p:pic>
      <p:pic>
        <p:nvPicPr>
          <p:cNvPr id="10" name="Grafik 9" descr="Sygehus med massiv udfyldning">
            <a:extLst>
              <a:ext uri="{FF2B5EF4-FFF2-40B4-BE49-F238E27FC236}">
                <a16:creationId xmlns:a16="http://schemas.microsoft.com/office/drawing/2014/main" id="{19C871E4-BF2B-7DBC-82E1-FD0378B95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7068" y="3985046"/>
            <a:ext cx="1019750" cy="1019750"/>
          </a:xfrm>
          <a:prstGeom prst="rect">
            <a:avLst/>
          </a:prstGeom>
        </p:spPr>
      </p:pic>
      <p:pic>
        <p:nvPicPr>
          <p:cNvPr id="12" name="Grafik 11" descr="Ambulance kontur">
            <a:extLst>
              <a:ext uri="{FF2B5EF4-FFF2-40B4-BE49-F238E27FC236}">
                <a16:creationId xmlns:a16="http://schemas.microsoft.com/office/drawing/2014/main" id="{633C23C0-BECB-9C30-BF8E-504FA11E8F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8203" y="4336146"/>
            <a:ext cx="668650" cy="6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67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BA8F4-1CEA-C72E-FBEC-DF530BE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enrolment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AE09E7-7FD1-AC8C-BB7F-5800BB96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endParaRPr lang="da-DK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</a:t>
            </a:r>
            <a:r>
              <a:rPr lang="da-DK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enrolment</a:t>
            </a:r>
            <a:r>
              <a:rPr lang="da-DK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list:</a:t>
            </a:r>
            <a:endParaRPr lang="da-D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GODIF</a:t>
            </a:r>
          </a:p>
          <a:p>
            <a:pPr marL="0" lvl="0" indent="0" algn="ctr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DANOHCA</a:t>
            </a:r>
          </a:p>
          <a:p>
            <a:pPr marL="0" lvl="0" indent="0" algn="ctr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PEGASUS</a:t>
            </a:r>
          </a:p>
          <a:p>
            <a:pPr marL="0" lvl="0" indent="0" algn="ctr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da-DK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COMBAT-ARF</a:t>
            </a:r>
            <a:endParaRPr lang="da-DK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4661CF7D-7C5D-96F5-282B-D675FB96E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5524814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9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e 83">
            <a:extLst>
              <a:ext uri="{FF2B5EF4-FFF2-40B4-BE49-F238E27FC236}">
                <a16:creationId xmlns:a16="http://schemas.microsoft.com/office/drawing/2014/main" id="{FE16B9CD-8EB4-6F16-B9A2-E6E27D5CADE9}"/>
              </a:ext>
            </a:extLst>
          </p:cNvPr>
          <p:cNvGrpSpPr/>
          <p:nvPr/>
        </p:nvGrpSpPr>
        <p:grpSpPr>
          <a:xfrm>
            <a:off x="5029199" y="692962"/>
            <a:ext cx="1590806" cy="1611150"/>
            <a:chOff x="5029199" y="692962"/>
            <a:chExt cx="1590806" cy="1611150"/>
          </a:xfrm>
        </p:grpSpPr>
        <p:sp>
          <p:nvSpPr>
            <p:cNvPr id="4" name="Tekstfelt 3">
              <a:extLst>
                <a:ext uri="{FF2B5EF4-FFF2-40B4-BE49-F238E27FC236}">
                  <a16:creationId xmlns:a16="http://schemas.microsoft.com/office/drawing/2014/main" id="{9357C737-801C-21D9-12A9-2526D8F8E5DE}"/>
                </a:ext>
              </a:extLst>
            </p:cNvPr>
            <p:cNvSpPr txBox="1"/>
            <p:nvPr/>
          </p:nvSpPr>
          <p:spPr>
            <a:xfrm>
              <a:off x="5248405" y="692962"/>
              <a:ext cx="1164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Pleural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effusion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≥ 2 cm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cxnSp>
          <p:nvCxnSpPr>
            <p:cNvPr id="6" name="Lige pilforbindelse 5">
              <a:extLst>
                <a:ext uri="{FF2B5EF4-FFF2-40B4-BE49-F238E27FC236}">
                  <a16:creationId xmlns:a16="http://schemas.microsoft.com/office/drawing/2014/main" id="{FAC40830-9208-7BAC-338A-326051D29626}"/>
                </a:ext>
              </a:extLst>
            </p:cNvPr>
            <p:cNvCxnSpPr>
              <a:cxnSpLocks/>
            </p:cNvCxnSpPr>
            <p:nvPr/>
          </p:nvCxnSpPr>
          <p:spPr>
            <a:xfrm>
              <a:off x="5824602" y="1179679"/>
              <a:ext cx="0" cy="4236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B497F640-5952-A575-C283-27C96F11E974}"/>
                </a:ext>
              </a:extLst>
            </p:cNvPr>
            <p:cNvSpPr txBox="1"/>
            <p:nvPr/>
          </p:nvSpPr>
          <p:spPr>
            <a:xfrm>
              <a:off x="5029199" y="1657781"/>
              <a:ext cx="15908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Screening </a:t>
              </a:r>
            </a:p>
            <a:p>
              <a:pPr algn="ctr"/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Inclusion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Randomisation</a:t>
              </a:r>
              <a:endParaRPr lang="da-DK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FA71CB07-04B9-97EE-D629-A09BF0AC80D7}"/>
              </a:ext>
            </a:extLst>
          </p:cNvPr>
          <p:cNvGrpSpPr/>
          <p:nvPr/>
        </p:nvGrpSpPr>
        <p:grpSpPr>
          <a:xfrm>
            <a:off x="4642190" y="2365045"/>
            <a:ext cx="2641643" cy="928104"/>
            <a:chOff x="4642190" y="2365045"/>
            <a:chExt cx="2641643" cy="928104"/>
          </a:xfrm>
        </p:grpSpPr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A3217A89-E7EA-19DF-7F55-EB9CDEE547DF}"/>
                </a:ext>
              </a:extLst>
            </p:cNvPr>
            <p:cNvGrpSpPr/>
            <p:nvPr/>
          </p:nvGrpSpPr>
          <p:grpSpPr>
            <a:xfrm>
              <a:off x="5279799" y="2365045"/>
              <a:ext cx="1051281" cy="625011"/>
              <a:chOff x="5348614" y="2304112"/>
              <a:chExt cx="925186" cy="539296"/>
            </a:xfrm>
          </p:grpSpPr>
          <p:cxnSp>
            <p:nvCxnSpPr>
              <p:cNvPr id="12" name="Lige pilforbindelse 11">
                <a:extLst>
                  <a:ext uri="{FF2B5EF4-FFF2-40B4-BE49-F238E27FC236}">
                    <a16:creationId xmlns:a16="http://schemas.microsoft.com/office/drawing/2014/main" id="{7AB60385-E0B1-2604-89F2-4DC0A49BC85F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5348614" y="2304112"/>
                <a:ext cx="475988" cy="5392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Lige pilforbindelse 12">
                <a:extLst>
                  <a:ext uri="{FF2B5EF4-FFF2-40B4-BE49-F238E27FC236}">
                    <a16:creationId xmlns:a16="http://schemas.microsoft.com/office/drawing/2014/main" id="{F231338A-9DB8-0796-5AF1-155B3186A8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6135" y="2304112"/>
                <a:ext cx="457665" cy="5392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8936A1F2-CE33-40BA-CCD9-BEBD03268E08}"/>
                </a:ext>
              </a:extLst>
            </p:cNvPr>
            <p:cNvSpPr txBox="1"/>
            <p:nvPr/>
          </p:nvSpPr>
          <p:spPr>
            <a:xfrm>
              <a:off x="4642190" y="3001467"/>
              <a:ext cx="1246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Pleural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drain</a:t>
              </a:r>
              <a:endParaRPr lang="da-DK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D70242F8-51B9-E19C-798B-A2A1C561287C}"/>
                </a:ext>
              </a:extLst>
            </p:cNvPr>
            <p:cNvSpPr txBox="1"/>
            <p:nvPr/>
          </p:nvSpPr>
          <p:spPr>
            <a:xfrm>
              <a:off x="5942284" y="3016150"/>
              <a:ext cx="13415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No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pleural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drain</a:t>
              </a:r>
              <a:endParaRPr lang="da-DK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E0F284CD-5DC1-7F62-0B60-29E2359DC447}"/>
              </a:ext>
            </a:extLst>
          </p:cNvPr>
          <p:cNvGrpSpPr/>
          <p:nvPr/>
        </p:nvGrpSpPr>
        <p:grpSpPr>
          <a:xfrm>
            <a:off x="5059065" y="3282664"/>
            <a:ext cx="2046051" cy="1096531"/>
            <a:chOff x="5059065" y="3282664"/>
            <a:chExt cx="2046051" cy="1096531"/>
          </a:xfrm>
        </p:grpSpPr>
        <p:cxnSp>
          <p:nvCxnSpPr>
            <p:cNvPr id="21" name="Lige pilforbindelse 20">
              <a:extLst>
                <a:ext uri="{FF2B5EF4-FFF2-40B4-BE49-F238E27FC236}">
                  <a16:creationId xmlns:a16="http://schemas.microsoft.com/office/drawing/2014/main" id="{AABB0C9C-21A6-4477-7F1B-EE2C9B134814}"/>
                </a:ext>
              </a:extLst>
            </p:cNvPr>
            <p:cNvCxnSpPr>
              <a:cxnSpLocks/>
            </p:cNvCxnSpPr>
            <p:nvPr/>
          </p:nvCxnSpPr>
          <p:spPr>
            <a:xfrm>
              <a:off x="5290569" y="3282664"/>
              <a:ext cx="0" cy="827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3040D09-61C0-CF0F-9369-39F1CF0DA3AD}"/>
                </a:ext>
              </a:extLst>
            </p:cNvPr>
            <p:cNvSpPr txBox="1"/>
            <p:nvPr/>
          </p:nvSpPr>
          <p:spPr>
            <a:xfrm>
              <a:off x="5059065" y="4102196"/>
              <a:ext cx="1557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Treat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patient as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usual</a:t>
              </a:r>
              <a:endParaRPr lang="da-DK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F34D1293-31C2-0CA1-192F-68A02C5281DB}"/>
                </a:ext>
              </a:extLst>
            </p:cNvPr>
            <p:cNvGrpSpPr/>
            <p:nvPr/>
          </p:nvGrpSpPr>
          <p:grpSpPr>
            <a:xfrm>
              <a:off x="5924478" y="3293700"/>
              <a:ext cx="1180638" cy="816963"/>
              <a:chOff x="5924478" y="3293700"/>
              <a:chExt cx="1180638" cy="816963"/>
            </a:xfrm>
          </p:grpSpPr>
          <p:cxnSp>
            <p:nvCxnSpPr>
              <p:cNvPr id="22" name="Lige pilforbindelse 21">
                <a:extLst>
                  <a:ext uri="{FF2B5EF4-FFF2-40B4-BE49-F238E27FC236}">
                    <a16:creationId xmlns:a16="http://schemas.microsoft.com/office/drawing/2014/main" id="{6CAD2AE8-3CE9-2392-7913-0FCD4200B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059" y="3293700"/>
                <a:ext cx="0" cy="276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E7D7EBE9-F92A-A501-A148-DBF7A595CE03}"/>
                  </a:ext>
                </a:extLst>
              </p:cNvPr>
              <p:cNvSpPr txBox="1"/>
              <p:nvPr/>
            </p:nvSpPr>
            <p:spPr>
              <a:xfrm>
                <a:off x="5924478" y="3572767"/>
                <a:ext cx="11806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Escape </a:t>
                </a:r>
                <a:r>
                  <a:rPr lang="da-DK" sz="1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criteria</a:t>
                </a:r>
                <a:r>
                  <a:rPr lang="da-DK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  <p:cxnSp>
            <p:nvCxnSpPr>
              <p:cNvPr id="30" name="Lige pilforbindelse 29">
                <a:extLst>
                  <a:ext uri="{FF2B5EF4-FFF2-40B4-BE49-F238E27FC236}">
                    <a16:creationId xmlns:a16="http://schemas.microsoft.com/office/drawing/2014/main" id="{B9536CF3-3910-A2A3-2944-299E4420A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059" y="3834075"/>
                <a:ext cx="0" cy="2765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Gruppe 90">
            <a:extLst>
              <a:ext uri="{FF2B5EF4-FFF2-40B4-BE49-F238E27FC236}">
                <a16:creationId xmlns:a16="http://schemas.microsoft.com/office/drawing/2014/main" id="{A2176709-A4AE-1505-21B2-FE48F2FC89CE}"/>
              </a:ext>
            </a:extLst>
          </p:cNvPr>
          <p:cNvGrpSpPr/>
          <p:nvPr/>
        </p:nvGrpSpPr>
        <p:grpSpPr>
          <a:xfrm>
            <a:off x="6616930" y="2645047"/>
            <a:ext cx="2576683" cy="1223733"/>
            <a:chOff x="6616930" y="2645047"/>
            <a:chExt cx="2576683" cy="1223733"/>
          </a:xfrm>
        </p:grpSpPr>
        <p:cxnSp>
          <p:nvCxnSpPr>
            <p:cNvPr id="42" name="Lige pilforbindelse 41">
              <a:extLst>
                <a:ext uri="{FF2B5EF4-FFF2-40B4-BE49-F238E27FC236}">
                  <a16:creationId xmlns:a16="http://schemas.microsoft.com/office/drawing/2014/main" id="{69010AA6-145F-A9D3-897F-67BF9C7D981B}"/>
                </a:ext>
              </a:extLst>
            </p:cNvPr>
            <p:cNvCxnSpPr/>
            <p:nvPr/>
          </p:nvCxnSpPr>
          <p:spPr>
            <a:xfrm>
              <a:off x="7205132" y="3725278"/>
              <a:ext cx="546003" cy="0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955ABD4F-F0C2-7A36-3E22-C0500823869A}"/>
                </a:ext>
              </a:extLst>
            </p:cNvPr>
            <p:cNvSpPr txBox="1"/>
            <p:nvPr/>
          </p:nvSpPr>
          <p:spPr>
            <a:xfrm>
              <a:off x="7751135" y="3591781"/>
              <a:ext cx="457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820A7D01-25DC-1100-CC6C-EFE13C886437}"/>
                </a:ext>
              </a:extLst>
            </p:cNvPr>
            <p:cNvSpPr txBox="1"/>
            <p:nvPr/>
          </p:nvSpPr>
          <p:spPr>
            <a:xfrm>
              <a:off x="8208332" y="2974240"/>
              <a:ext cx="985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Pleural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drain</a:t>
              </a:r>
              <a:endParaRPr lang="da-DK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Lige pilforbindelse 45">
              <a:extLst>
                <a:ext uri="{FF2B5EF4-FFF2-40B4-BE49-F238E27FC236}">
                  <a16:creationId xmlns:a16="http://schemas.microsoft.com/office/drawing/2014/main" id="{D94F7CBE-6E86-B28C-D85A-A2E3C83324CD}"/>
                </a:ext>
              </a:extLst>
            </p:cNvPr>
            <p:cNvCxnSpPr/>
            <p:nvPr/>
          </p:nvCxnSpPr>
          <p:spPr>
            <a:xfrm flipV="1">
              <a:off x="8112642" y="3282664"/>
              <a:ext cx="287079" cy="30439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FC9A415B-4A72-38E9-013D-F8293F0B8B25}"/>
                </a:ext>
              </a:extLst>
            </p:cNvPr>
            <p:cNvGrpSpPr/>
            <p:nvPr/>
          </p:nvGrpSpPr>
          <p:grpSpPr>
            <a:xfrm>
              <a:off x="6616930" y="2645047"/>
              <a:ext cx="1789780" cy="331624"/>
              <a:chOff x="6976872" y="2624328"/>
              <a:chExt cx="1429837" cy="331624"/>
            </a:xfrm>
          </p:grpSpPr>
          <p:cxnSp>
            <p:nvCxnSpPr>
              <p:cNvPr id="48" name="Lige forbindelse 47">
                <a:extLst>
                  <a:ext uri="{FF2B5EF4-FFF2-40B4-BE49-F238E27FC236}">
                    <a16:creationId xmlns:a16="http://schemas.microsoft.com/office/drawing/2014/main" id="{A17F8802-5104-177C-5572-3E06FFC44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9721" y="2642616"/>
                <a:ext cx="0" cy="25524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Lige forbindelse 48">
                <a:extLst>
                  <a:ext uri="{FF2B5EF4-FFF2-40B4-BE49-F238E27FC236}">
                    <a16:creationId xmlns:a16="http://schemas.microsoft.com/office/drawing/2014/main" id="{613B7A1B-B81C-BFF8-B579-3BD1CF97F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872" y="2628210"/>
                <a:ext cx="1429837" cy="14406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Lige pilforbindelse 54">
                <a:extLst>
                  <a:ext uri="{FF2B5EF4-FFF2-40B4-BE49-F238E27FC236}">
                    <a16:creationId xmlns:a16="http://schemas.microsoft.com/office/drawing/2014/main" id="{71A1596A-3E31-701D-E9A3-578D543A9333}"/>
                  </a:ext>
                </a:extLst>
              </p:cNvPr>
              <p:cNvCxnSpPr/>
              <p:nvPr/>
            </p:nvCxnSpPr>
            <p:spPr>
              <a:xfrm>
                <a:off x="6986016" y="2624328"/>
                <a:ext cx="0" cy="331624"/>
              </a:xfrm>
              <a:prstGeom prst="straightConnector1">
                <a:avLst/>
              </a:prstGeom>
              <a:ln>
                <a:prstDash val="sys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DC286378-3DFF-627A-BE3B-65901B28B865}"/>
              </a:ext>
            </a:extLst>
          </p:cNvPr>
          <p:cNvGrpSpPr/>
          <p:nvPr/>
        </p:nvGrpSpPr>
        <p:grpSpPr>
          <a:xfrm>
            <a:off x="5059065" y="4434840"/>
            <a:ext cx="1557864" cy="570788"/>
            <a:chOff x="5059065" y="4434840"/>
            <a:chExt cx="1557864" cy="570788"/>
          </a:xfrm>
        </p:grpSpPr>
        <p:cxnSp>
          <p:nvCxnSpPr>
            <p:cNvPr id="59" name="Lige pilforbindelse 58">
              <a:extLst>
                <a:ext uri="{FF2B5EF4-FFF2-40B4-BE49-F238E27FC236}">
                  <a16:creationId xmlns:a16="http://schemas.microsoft.com/office/drawing/2014/main" id="{0367D892-F60B-C72D-F3FC-85F35BD138A4}"/>
                </a:ext>
              </a:extLst>
            </p:cNvPr>
            <p:cNvCxnSpPr/>
            <p:nvPr/>
          </p:nvCxnSpPr>
          <p:spPr>
            <a:xfrm>
              <a:off x="5795133" y="4434840"/>
              <a:ext cx="0" cy="2926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kstfelt 59">
              <a:extLst>
                <a:ext uri="{FF2B5EF4-FFF2-40B4-BE49-F238E27FC236}">
                  <a16:creationId xmlns:a16="http://schemas.microsoft.com/office/drawing/2014/main" id="{DDEB2D3B-07FE-6502-7112-A6EF0DA76DC3}"/>
                </a:ext>
              </a:extLst>
            </p:cNvPr>
            <p:cNvSpPr txBox="1"/>
            <p:nvPr/>
          </p:nvSpPr>
          <p:spPr>
            <a:xfrm>
              <a:off x="5059065" y="4728629"/>
              <a:ext cx="1557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Discharge from ICU</a:t>
              </a:r>
            </a:p>
          </p:txBody>
        </p:sp>
      </p:grpSp>
      <p:grpSp>
        <p:nvGrpSpPr>
          <p:cNvPr id="5" name="Gruppe 4">
            <a:extLst>
              <a:ext uri="{FF2B5EF4-FFF2-40B4-BE49-F238E27FC236}">
                <a16:creationId xmlns:a16="http://schemas.microsoft.com/office/drawing/2014/main" id="{455ED804-2F0C-81A6-CB05-35CCE10B91BC}"/>
              </a:ext>
            </a:extLst>
          </p:cNvPr>
          <p:cNvGrpSpPr/>
          <p:nvPr/>
        </p:nvGrpSpPr>
        <p:grpSpPr>
          <a:xfrm>
            <a:off x="5050598" y="5005628"/>
            <a:ext cx="1557864" cy="586372"/>
            <a:chOff x="5050598" y="5005628"/>
            <a:chExt cx="1557864" cy="586372"/>
          </a:xfrm>
        </p:grpSpPr>
        <p:cxnSp>
          <p:nvCxnSpPr>
            <p:cNvPr id="61" name="Lige pilforbindelse 60">
              <a:extLst>
                <a:ext uri="{FF2B5EF4-FFF2-40B4-BE49-F238E27FC236}">
                  <a16:creationId xmlns:a16="http://schemas.microsoft.com/office/drawing/2014/main" id="{04034AC1-D907-E15C-B0AA-41E612D3D372}"/>
                </a:ext>
              </a:extLst>
            </p:cNvPr>
            <p:cNvCxnSpPr/>
            <p:nvPr/>
          </p:nvCxnSpPr>
          <p:spPr>
            <a:xfrm>
              <a:off x="5797564" y="5005628"/>
              <a:ext cx="0" cy="2926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9A659B80-E7E4-31E8-C202-94986EF07BB0}"/>
                </a:ext>
              </a:extLst>
            </p:cNvPr>
            <p:cNvSpPr txBox="1"/>
            <p:nvPr/>
          </p:nvSpPr>
          <p:spPr>
            <a:xfrm>
              <a:off x="5050598" y="5315001"/>
              <a:ext cx="1557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Readmitted</a:t>
              </a:r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to ICU?</a:t>
              </a:r>
            </a:p>
          </p:txBody>
        </p:sp>
      </p:grpSp>
      <p:grpSp>
        <p:nvGrpSpPr>
          <p:cNvPr id="95" name="Gruppe 94">
            <a:extLst>
              <a:ext uri="{FF2B5EF4-FFF2-40B4-BE49-F238E27FC236}">
                <a16:creationId xmlns:a16="http://schemas.microsoft.com/office/drawing/2014/main" id="{66A36ACB-95AA-4E17-9117-B1EAFF72C2C4}"/>
              </a:ext>
            </a:extLst>
          </p:cNvPr>
          <p:cNvGrpSpPr/>
          <p:nvPr/>
        </p:nvGrpSpPr>
        <p:grpSpPr>
          <a:xfrm>
            <a:off x="4949337" y="5592000"/>
            <a:ext cx="1557864" cy="754273"/>
            <a:chOff x="4949337" y="5592000"/>
            <a:chExt cx="1557864" cy="754273"/>
          </a:xfrm>
        </p:grpSpPr>
        <p:cxnSp>
          <p:nvCxnSpPr>
            <p:cNvPr id="63" name="Lige pilforbindelse 62">
              <a:extLst>
                <a:ext uri="{FF2B5EF4-FFF2-40B4-BE49-F238E27FC236}">
                  <a16:creationId xmlns:a16="http://schemas.microsoft.com/office/drawing/2014/main" id="{DEFCA48A-A134-920B-2A1F-4104CF615325}"/>
                </a:ext>
              </a:extLst>
            </p:cNvPr>
            <p:cNvCxnSpPr/>
            <p:nvPr/>
          </p:nvCxnSpPr>
          <p:spPr>
            <a:xfrm>
              <a:off x="5786666" y="5592000"/>
              <a:ext cx="0" cy="2926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felt 63">
              <a:extLst>
                <a:ext uri="{FF2B5EF4-FFF2-40B4-BE49-F238E27FC236}">
                  <a16:creationId xmlns:a16="http://schemas.microsoft.com/office/drawing/2014/main" id="{5E27D4BC-243C-C444-68DA-CA7DD3E9E346}"/>
                </a:ext>
              </a:extLst>
            </p:cNvPr>
            <p:cNvSpPr txBox="1"/>
            <p:nvPr/>
          </p:nvSpPr>
          <p:spPr>
            <a:xfrm>
              <a:off x="4949337" y="5884608"/>
              <a:ext cx="1557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90-day </a:t>
              </a:r>
              <a:r>
                <a:rPr lang="da-DK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follow-up</a:t>
              </a:r>
              <a:endParaRPr lang="da-DK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The end</a:t>
              </a:r>
            </a:p>
          </p:txBody>
        </p:sp>
      </p:grpSp>
      <p:grpSp>
        <p:nvGrpSpPr>
          <p:cNvPr id="96" name="Gruppe 95">
            <a:extLst>
              <a:ext uri="{FF2B5EF4-FFF2-40B4-BE49-F238E27FC236}">
                <a16:creationId xmlns:a16="http://schemas.microsoft.com/office/drawing/2014/main" id="{D106FA51-900F-63C3-5CC4-1CA5F56D5469}"/>
              </a:ext>
            </a:extLst>
          </p:cNvPr>
          <p:cNvGrpSpPr/>
          <p:nvPr/>
        </p:nvGrpSpPr>
        <p:grpSpPr>
          <a:xfrm>
            <a:off x="3959352" y="2551176"/>
            <a:ext cx="1289053" cy="3040824"/>
            <a:chOff x="3959352" y="2551176"/>
            <a:chExt cx="1289053" cy="3040824"/>
          </a:xfrm>
        </p:grpSpPr>
        <p:cxnSp>
          <p:nvCxnSpPr>
            <p:cNvPr id="69" name="Lige pilforbindelse 68">
              <a:extLst>
                <a:ext uri="{FF2B5EF4-FFF2-40B4-BE49-F238E27FC236}">
                  <a16:creationId xmlns:a16="http://schemas.microsoft.com/office/drawing/2014/main" id="{34E749E2-3104-2CBC-5073-14A3682842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4296" y="5471788"/>
              <a:ext cx="394268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felt 70">
              <a:extLst>
                <a:ext uri="{FF2B5EF4-FFF2-40B4-BE49-F238E27FC236}">
                  <a16:creationId xmlns:a16="http://schemas.microsoft.com/office/drawing/2014/main" id="{3FDF91F8-C607-9AD9-ECAE-D3D536FCC1FD}"/>
                </a:ext>
              </a:extLst>
            </p:cNvPr>
            <p:cNvSpPr txBox="1"/>
            <p:nvPr/>
          </p:nvSpPr>
          <p:spPr>
            <a:xfrm>
              <a:off x="4289104" y="5315001"/>
              <a:ext cx="457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grpSp>
          <p:nvGrpSpPr>
            <p:cNvPr id="82" name="Gruppe 81">
              <a:extLst>
                <a:ext uri="{FF2B5EF4-FFF2-40B4-BE49-F238E27FC236}">
                  <a16:creationId xmlns:a16="http://schemas.microsoft.com/office/drawing/2014/main" id="{BC431D51-A1F2-0030-0F56-7DA857AD6165}"/>
                </a:ext>
              </a:extLst>
            </p:cNvPr>
            <p:cNvGrpSpPr/>
            <p:nvPr/>
          </p:nvGrpSpPr>
          <p:grpSpPr>
            <a:xfrm>
              <a:off x="3959352" y="2551176"/>
              <a:ext cx="1289053" cy="2911468"/>
              <a:chOff x="3959352" y="2551176"/>
              <a:chExt cx="1289053" cy="2911468"/>
            </a:xfrm>
          </p:grpSpPr>
          <p:cxnSp>
            <p:nvCxnSpPr>
              <p:cNvPr id="73" name="Lige forbindelse 72">
                <a:extLst>
                  <a:ext uri="{FF2B5EF4-FFF2-40B4-BE49-F238E27FC236}">
                    <a16:creationId xmlns:a16="http://schemas.microsoft.com/office/drawing/2014/main" id="{63500687-145B-1E55-FC8F-68DBC8CCC32D}"/>
                  </a:ext>
                </a:extLst>
              </p:cNvPr>
              <p:cNvCxnSpPr>
                <a:stCxn id="71" idx="1"/>
              </p:cNvCxnSpPr>
              <p:nvPr/>
            </p:nvCxnSpPr>
            <p:spPr>
              <a:xfrm flipH="1" flipV="1">
                <a:off x="3959352" y="5453500"/>
                <a:ext cx="329752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Lige forbindelse 73">
                <a:extLst>
                  <a:ext uri="{FF2B5EF4-FFF2-40B4-BE49-F238E27FC236}">
                    <a16:creationId xmlns:a16="http://schemas.microsoft.com/office/drawing/2014/main" id="{51392D13-FA86-DBD5-6441-FB9E04BC73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2935" y="2551176"/>
                <a:ext cx="0" cy="291146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Lige pilforbindelse 77">
                <a:extLst>
                  <a:ext uri="{FF2B5EF4-FFF2-40B4-BE49-F238E27FC236}">
                    <a16:creationId xmlns:a16="http://schemas.microsoft.com/office/drawing/2014/main" id="{1BE3A7BF-178D-493C-AFA6-42EAB9F39785}"/>
                  </a:ext>
                </a:extLst>
              </p:cNvPr>
              <p:cNvCxnSpPr/>
              <p:nvPr/>
            </p:nvCxnSpPr>
            <p:spPr>
              <a:xfrm>
                <a:off x="3959352" y="2551176"/>
                <a:ext cx="1289053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" name="Lige forbindelse 97">
            <a:extLst>
              <a:ext uri="{FF2B5EF4-FFF2-40B4-BE49-F238E27FC236}">
                <a16:creationId xmlns:a16="http://schemas.microsoft.com/office/drawing/2014/main" id="{13B9C32D-52ED-7CF7-5350-485AC82C864E}"/>
              </a:ext>
            </a:extLst>
          </p:cNvPr>
          <p:cNvCxnSpPr>
            <a:cxnSpLocks/>
          </p:cNvCxnSpPr>
          <p:nvPr/>
        </p:nvCxnSpPr>
        <p:spPr>
          <a:xfrm>
            <a:off x="9529763" y="2376304"/>
            <a:ext cx="0" cy="1052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kstfelt 98">
            <a:extLst>
              <a:ext uri="{FF2B5EF4-FFF2-40B4-BE49-F238E27FC236}">
                <a16:creationId xmlns:a16="http://schemas.microsoft.com/office/drawing/2014/main" id="{89DA1B3A-611F-1FB7-DA8D-20F5443146DC}"/>
              </a:ext>
            </a:extLst>
          </p:cNvPr>
          <p:cNvSpPr txBox="1"/>
          <p:nvPr/>
        </p:nvSpPr>
        <p:spPr>
          <a:xfrm>
            <a:off x="9561713" y="2551866"/>
            <a:ext cx="15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Informed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trial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guardian and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kin</a:t>
            </a:r>
            <a:endParaRPr lang="da-DK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4D83DF8A-724A-22FF-677B-2B09D742DC58}"/>
              </a:ext>
            </a:extLst>
          </p:cNvPr>
          <p:cNvCxnSpPr>
            <a:cxnSpLocks/>
          </p:cNvCxnSpPr>
          <p:nvPr/>
        </p:nvCxnSpPr>
        <p:spPr>
          <a:xfrm>
            <a:off x="9529763" y="4909992"/>
            <a:ext cx="0" cy="7248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kstfelt 101">
            <a:extLst>
              <a:ext uri="{FF2B5EF4-FFF2-40B4-BE49-F238E27FC236}">
                <a16:creationId xmlns:a16="http://schemas.microsoft.com/office/drawing/2014/main" id="{A8771CC4-1F02-0529-E71B-8E5F24A3A694}"/>
              </a:ext>
            </a:extLst>
          </p:cNvPr>
          <p:cNvSpPr txBox="1"/>
          <p:nvPr/>
        </p:nvSpPr>
        <p:spPr>
          <a:xfrm>
            <a:off x="9567067" y="4988533"/>
            <a:ext cx="150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Informed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consent</a:t>
            </a:r>
            <a:r>
              <a:rPr lang="da-DK" sz="1200" dirty="0">
                <a:latin typeface="Calibri" panose="020F0502020204030204" pitchFamily="34" charset="0"/>
                <a:cs typeface="Calibri" panose="020F0502020204030204" pitchFamily="34" charset="0"/>
              </a:rPr>
              <a:t> from patient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C5F2FD1-9492-E93B-28D5-121E5688A914}"/>
              </a:ext>
            </a:extLst>
          </p:cNvPr>
          <p:cNvSpPr txBox="1">
            <a:spLocks/>
          </p:cNvSpPr>
          <p:nvPr/>
        </p:nvSpPr>
        <p:spPr>
          <a:xfrm>
            <a:off x="374324" y="0"/>
            <a:ext cx="289158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The proces:</a:t>
            </a: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4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Day forms: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4CD6AD-BDC8-F779-DA85-B1E1BA9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Et intensivdøgn er defineret fra kl. 06.00h til kl. 05.59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Dag 1 fra tidspunkt for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randomisering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til kl. 05.59</a:t>
            </a: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Day forms skal udfyldes kronologisk og kontinuerligt under intensivindlæggelse og genindlæggelse på intensiv til og med 90 dage post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randomisering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05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Day 2 and 4 forms: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4CD6AD-BDC8-F779-DA85-B1E1BA9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ABG analysis closest to 24 hrs and 72 hrs from randomisation: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Oxygen saturation and FiO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– closed system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Oxygen saturation, oxygen fraction and flow – open system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PaCO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Udskrivelse, overflytning eller død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4CD6AD-BDC8-F779-DA85-B1E1BA9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Udskrivelse, overflyttelse eller død registreres i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form</a:t>
            </a: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Hvis en patient bliver genindlagt på intensiv indenfor 90 dages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perioden, skal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a-DK" b="1" dirty="0" err="1">
                <a:latin typeface="Calibri" panose="020F0502020204030204" pitchFamily="34" charset="0"/>
                <a:cs typeface="Calibri" panose="020F0502020204030204" pitchFamily="34" charset="0"/>
              </a:rPr>
              <a:t>readmission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 form”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udfyldes inden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a-DK" b="1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 form”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Fortsæt  med at udfylde ”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form” under genindlæggelsesperioden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Patienten forbliver i den tildelte behandlingsstrategi indtil 90 dage efter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randomisering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A9423-8ECC-C0D8-35D3-172F597D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365125"/>
            <a:ext cx="9377507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180975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Baggrund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677B67-A97F-0DFB-E753-50A9ADCB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Mellem 8-60% udvikler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pleuraeffusion</a:t>
            </a:r>
            <a:r>
              <a:rPr lang="da-DK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(1,2,3)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Associeret til øget mortalitet og intensivindlæggelse </a:t>
            </a:r>
            <a:r>
              <a:rPr lang="da-DK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Pleuradrænage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hyppigt – 40%</a:t>
            </a:r>
            <a:r>
              <a:rPr lang="da-DK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(3,4)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Lille risiko for komplikationer</a:t>
            </a:r>
            <a:r>
              <a:rPr lang="da-DK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Uklart om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pleuradrænage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bedrer patient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da-DK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(4,6)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Ingen randomiserede kliniske studier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1067C25A-C0EE-C4F4-C527-E531E7875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4"/>
            <a:ext cx="2104631" cy="132556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C8A2B89-399E-67DF-0D82-D293C15381FA}"/>
              </a:ext>
            </a:extLst>
          </p:cNvPr>
          <p:cNvSpPr txBox="1"/>
          <p:nvPr/>
        </p:nvSpPr>
        <p:spPr>
          <a:xfrm>
            <a:off x="8376431" y="5827514"/>
            <a:ext cx="381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AutoNum type="arabicParenR"/>
            </a:pPr>
            <a:r>
              <a:rPr lang="da-DK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Fartoukh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 M., et.al., </a:t>
            </a:r>
            <a:r>
              <a:rPr lang="da-DK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 2002, </a:t>
            </a:r>
            <a:r>
              <a:rPr lang="da-DK" sz="1000" b="1" dirty="0">
                <a:latin typeface="Calibri" panose="020F0502020204030204" pitchFamily="34" charset="0"/>
                <a:cs typeface="Calibri" panose="020F0502020204030204" pitchFamily="34" charset="0"/>
              </a:rPr>
              <a:t>121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:178-184. </a:t>
            </a:r>
          </a:p>
          <a:p>
            <a:pPr marL="180975" indent="-180975">
              <a:buAutoNum type="arabicParenR"/>
            </a:pPr>
            <a:r>
              <a:rPr lang="da-DK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Mattison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 LE. et.al., </a:t>
            </a:r>
            <a:r>
              <a:rPr lang="da-DK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 1997, </a:t>
            </a:r>
            <a:r>
              <a:rPr lang="da-DK" sz="10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:1018-1023</a:t>
            </a:r>
          </a:p>
          <a:p>
            <a:pPr marL="180975" indent="-180975">
              <a:buAutoNum type="arabicParenR"/>
            </a:pP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Fjæreide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KW, et.al., ACTA 2023,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:943-952</a:t>
            </a:r>
          </a:p>
          <a:p>
            <a:pPr marL="180975" indent="-180975">
              <a:buAutoNum type="arabicParenR"/>
            </a:pPr>
            <a:r>
              <a:rPr lang="da-DK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Bateman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 M. et.al, J. of Intensive Care 2020, </a:t>
            </a:r>
            <a:r>
              <a:rPr lang="da-DK" sz="1000" b="1" dirty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da-DK" sz="1000" dirty="0">
                <a:latin typeface="Calibri" panose="020F0502020204030204" pitchFamily="34" charset="0"/>
                <a:cs typeface="Calibri" panose="020F0502020204030204" pitchFamily="34" charset="0"/>
              </a:rPr>
              <a:t>:48-54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>
              <a:buAutoNum type="arabicParenR"/>
            </a:pP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Vetrugno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L. et.al., J. of Critical Care 2019,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:22-32</a:t>
            </a:r>
          </a:p>
          <a:p>
            <a:pPr marL="180975" indent="-180975">
              <a:buAutoNum type="arabicParenR"/>
            </a:pP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Goligher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E. et.al., Critical Care 2011,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:R46</a:t>
            </a:r>
          </a:p>
        </p:txBody>
      </p:sp>
    </p:spTree>
    <p:extLst>
      <p:ext uri="{BB962C8B-B14F-4D97-AF65-F5344CB8AC3E}">
        <p14:creationId xmlns:p14="http://schemas.microsoft.com/office/powerpoint/2010/main" val="862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90-day follow up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4CD6AD-BDC8-F779-DA85-B1E1BA9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Pleural drainage conducted outside of the ICU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90-day mortality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Days with mechanical ventilation, dialysis, vasopressors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outside participating ICU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Discharge from hospital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Readmission to hospital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6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Trial documents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0" y="5526000"/>
            <a:ext cx="2104631" cy="132556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4DF9806-308C-DCBF-90AF-A275BA4FB3DB}"/>
              </a:ext>
            </a:extLst>
          </p:cNvPr>
          <p:cNvSpPr txBox="1"/>
          <p:nvPr/>
        </p:nvSpPr>
        <p:spPr>
          <a:xfrm>
            <a:off x="3756000" y="2786009"/>
            <a:ext cx="46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www.cric.nu/dope-icu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Billede 9" descr="Et billede, der indeholder Font/skrifttype, tekst, logo, Grafik&#10;&#10;Automatisk genereret beskrivelse">
            <a:extLst>
              <a:ext uri="{FF2B5EF4-FFF2-40B4-BE49-F238E27FC236}">
                <a16:creationId xmlns:a16="http://schemas.microsoft.com/office/drawing/2014/main" id="{5F07AEB0-EA7C-9C2A-2348-E2AF5DD8A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999" y="5526000"/>
            <a:ext cx="2664001" cy="1332000"/>
          </a:xfrm>
          <a:prstGeom prst="rect">
            <a:avLst/>
          </a:prstGeom>
        </p:spPr>
      </p:pic>
      <p:pic>
        <p:nvPicPr>
          <p:cNvPr id="5" name="Billede 4" descr="Et billede, der indeholder hvid, Grafik, Rektangel, sort-hvid&#10;&#10;Automatisk genereret beskrivelse">
            <a:extLst>
              <a:ext uri="{FF2B5EF4-FFF2-40B4-BE49-F238E27FC236}">
                <a16:creationId xmlns:a16="http://schemas.microsoft.com/office/drawing/2014/main" id="{04B4560A-9177-CB05-16DB-7835E1517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89227" y="3561907"/>
            <a:ext cx="2213546" cy="21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3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722313"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info</a:t>
            </a: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0" y="5526000"/>
            <a:ext cx="2104631" cy="132556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57F2ECC-BA89-C44B-36C9-FBF73341CA45}"/>
              </a:ext>
            </a:extLst>
          </p:cNvPr>
          <p:cNvSpPr txBox="1"/>
          <p:nvPr/>
        </p:nvSpPr>
        <p:spPr>
          <a:xfrm>
            <a:off x="2983832" y="2093495"/>
            <a:ext cx="6328610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Brug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hjælp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Spørgsmål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Ring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DOPE-ICU feasibility trial hotline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+45 41 46 76 02</a:t>
            </a:r>
          </a:p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Åben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24/7</a:t>
            </a:r>
          </a:p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4DF9806-308C-DCBF-90AF-A275BA4FB3DB}"/>
              </a:ext>
            </a:extLst>
          </p:cNvPr>
          <p:cNvSpPr txBox="1"/>
          <p:nvPr/>
        </p:nvSpPr>
        <p:spPr>
          <a:xfrm>
            <a:off x="4247147" y="5305926"/>
            <a:ext cx="406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Eller 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o.schjoerring@rn.dk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Billede 9" descr="Et billede, der indeholder Font/skrifttype, tekst, logo, Grafik&#10;&#10;Automatisk genereret beskrivelse">
            <a:extLst>
              <a:ext uri="{FF2B5EF4-FFF2-40B4-BE49-F238E27FC236}">
                <a16:creationId xmlns:a16="http://schemas.microsoft.com/office/drawing/2014/main" id="{5F07AEB0-EA7C-9C2A-2348-E2AF5DD8A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999" y="5526000"/>
            <a:ext cx="266400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062-9B80-ECAE-B9A1-C74B2D6D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Tak for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jeres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BC7937B6-9006-A931-62AA-DC26D92C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0" y="5526000"/>
            <a:ext cx="2104631" cy="132556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4DF9806-308C-DCBF-90AF-A275BA4FB3DB}"/>
              </a:ext>
            </a:extLst>
          </p:cNvPr>
          <p:cNvSpPr txBox="1"/>
          <p:nvPr/>
        </p:nvSpPr>
        <p:spPr>
          <a:xfrm>
            <a:off x="4062663" y="5305925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www.cric.nu/dope-icu</a:t>
            </a:r>
          </a:p>
        </p:txBody>
      </p:sp>
      <p:pic>
        <p:nvPicPr>
          <p:cNvPr id="10" name="Billede 9" descr="Et billede, der indeholder Font/skrifttype, tekst, logo, Grafik&#10;&#10;Automatisk genereret beskrivelse">
            <a:extLst>
              <a:ext uri="{FF2B5EF4-FFF2-40B4-BE49-F238E27FC236}">
                <a16:creationId xmlns:a16="http://schemas.microsoft.com/office/drawing/2014/main" id="{5F07AEB0-EA7C-9C2A-2348-E2AF5DD8A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7999" y="5526000"/>
            <a:ext cx="2664001" cy="1332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1836418-0179-5B69-EF53-B43DB56BC7D4}"/>
              </a:ext>
            </a:extLst>
          </p:cNvPr>
          <p:cNvSpPr txBox="1"/>
          <p:nvPr/>
        </p:nvSpPr>
        <p:spPr>
          <a:xfrm>
            <a:off x="4975058" y="2211621"/>
            <a:ext cx="22418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3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39AA0-7AAF-0AF3-0480-DC878AA6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Bateman et.al. 2020 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7016A8E1-6334-ADD2-D51F-7D4153632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88" y="1363012"/>
            <a:ext cx="4182857" cy="2669726"/>
          </a:xfrm>
        </p:spPr>
      </p:pic>
      <p:pic>
        <p:nvPicPr>
          <p:cNvPr id="10" name="Pladsholder til indhold 8">
            <a:extLst>
              <a:ext uri="{FF2B5EF4-FFF2-40B4-BE49-F238E27FC236}">
                <a16:creationId xmlns:a16="http://schemas.microsoft.com/office/drawing/2014/main" id="{D723A46D-A24A-462F-6A31-CFAE827633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5" r="7591" b="2777"/>
          <a:stretch/>
        </p:blipFill>
        <p:spPr>
          <a:xfrm>
            <a:off x="6857999" y="1463040"/>
            <a:ext cx="4495801" cy="4781006"/>
          </a:xfrm>
          <a:prstGeom prst="rect">
            <a:avLst/>
          </a:prstGeom>
        </p:spPr>
      </p:pic>
      <p:pic>
        <p:nvPicPr>
          <p:cNvPr id="11" name="Pladsholder til indhold 8">
            <a:extLst>
              <a:ext uri="{FF2B5EF4-FFF2-40B4-BE49-F238E27FC236}">
                <a16:creationId xmlns:a16="http://schemas.microsoft.com/office/drawing/2014/main" id="{83D2ED58-2D18-DD2C-8182-4233F6D636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0091" y="4033594"/>
            <a:ext cx="4001881" cy="26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A9423-8ECC-C0D8-35D3-172F597D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365125"/>
            <a:ext cx="9377507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180975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677B67-A97F-0DFB-E753-50A9ADCBA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Common causes in the intensive care unit: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1067C25A-C0EE-C4F4-C527-E531E7875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4"/>
            <a:ext cx="2104631" cy="1325563"/>
          </a:xfrm>
          <a:prstGeom prst="rect">
            <a:avLst/>
          </a:prstGeom>
        </p:spPr>
      </p:pic>
      <p:pic>
        <p:nvPicPr>
          <p:cNvPr id="6" name="Billede 5" descr="Et billede, der indeholder tegning, kunst, maleri, tegneserie&#10;&#10;Automatisk genereret beskrivelse">
            <a:extLst>
              <a:ext uri="{FF2B5EF4-FFF2-40B4-BE49-F238E27FC236}">
                <a16:creationId xmlns:a16="http://schemas.microsoft.com/office/drawing/2014/main" id="{5FB6160A-23D2-6914-5A33-305CF7E17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9299" y="2674052"/>
            <a:ext cx="1826528" cy="1953447"/>
          </a:xfrm>
          <a:prstGeom prst="rect">
            <a:avLst/>
          </a:prstGeom>
        </p:spPr>
      </p:pic>
      <p:pic>
        <p:nvPicPr>
          <p:cNvPr id="8" name="Billede 7" descr="Et billede, der indeholder container, glas, væske, sodavand&#10;&#10;Automatisk genereret beskrivelse">
            <a:extLst>
              <a:ext uri="{FF2B5EF4-FFF2-40B4-BE49-F238E27FC236}">
                <a16:creationId xmlns:a16="http://schemas.microsoft.com/office/drawing/2014/main" id="{AC658C34-AF06-E31B-C1ED-74832C2574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76921" y="4629223"/>
            <a:ext cx="1865376" cy="1865376"/>
          </a:xfrm>
          <a:prstGeom prst="rect">
            <a:avLst/>
          </a:prstGeom>
        </p:spPr>
      </p:pic>
      <p:pic>
        <p:nvPicPr>
          <p:cNvPr id="10" name="Billede 9" descr="Et billede, der indeholder person, Ansigt, liggende&#10;&#10;Automatisk genereret beskrivelse">
            <a:extLst>
              <a:ext uri="{FF2B5EF4-FFF2-40B4-BE49-F238E27FC236}">
                <a16:creationId xmlns:a16="http://schemas.microsoft.com/office/drawing/2014/main" id="{B11197F0-7968-AC6A-6D12-3AB21CC6A1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99955" y="2674052"/>
            <a:ext cx="2061411" cy="2061411"/>
          </a:xfrm>
          <a:prstGeom prst="rect">
            <a:avLst/>
          </a:prstGeom>
        </p:spPr>
      </p:pic>
      <p:pic>
        <p:nvPicPr>
          <p:cNvPr id="14" name="Billede 13" descr="Et billede, der indeholder tekst, lægemiddel/medikament/narko, medicin, Receptmedicin&#10;&#10;Automatisk genereret beskrivelse">
            <a:extLst>
              <a:ext uri="{FF2B5EF4-FFF2-40B4-BE49-F238E27FC236}">
                <a16:creationId xmlns:a16="http://schemas.microsoft.com/office/drawing/2014/main" id="{A7EAA002-E64B-2BB0-2DAF-027DF7ABF4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4074917" y="4934671"/>
            <a:ext cx="2973775" cy="1559928"/>
          </a:xfrm>
          <a:prstGeom prst="rect">
            <a:avLst/>
          </a:prstGeom>
        </p:spPr>
      </p:pic>
      <p:pic>
        <p:nvPicPr>
          <p:cNvPr id="16" name="Billede 15" descr="Et billede, der indeholder tekst, håndskrift, tegning, cirkel&#10;&#10;Automatisk genereret beskrivelse">
            <a:extLst>
              <a:ext uri="{FF2B5EF4-FFF2-40B4-BE49-F238E27FC236}">
                <a16:creationId xmlns:a16="http://schemas.microsoft.com/office/drawing/2014/main" id="{76625561-0DD0-FBAD-2B04-51DC8CA38F9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>
            <a:off x="8767339" y="4243362"/>
            <a:ext cx="1826528" cy="2249513"/>
          </a:xfrm>
          <a:prstGeom prst="rect">
            <a:avLst/>
          </a:prstGeom>
        </p:spPr>
      </p:pic>
      <p:pic>
        <p:nvPicPr>
          <p:cNvPr id="18" name="Billede 17" descr="Et billede, der indeholder mad, fersken&#10;&#10;Automatisk genereret beskrivelse">
            <a:extLst>
              <a:ext uri="{FF2B5EF4-FFF2-40B4-BE49-F238E27FC236}">
                <a16:creationId xmlns:a16="http://schemas.microsoft.com/office/drawing/2014/main" id="{DD7963C8-11FB-8522-EF3D-B0E5598013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766205" y="2278960"/>
            <a:ext cx="2649978" cy="1767535"/>
          </a:xfrm>
          <a:prstGeom prst="rect">
            <a:avLst/>
          </a:prstGeom>
        </p:spPr>
      </p:pic>
      <p:pic>
        <p:nvPicPr>
          <p:cNvPr id="22" name="Billede 21" descr="Et billede, der indeholder Børnekunst, tegning, clipart, tegneserie&#10;&#10;Automatisk genereret beskrivelse">
            <a:extLst>
              <a:ext uri="{FF2B5EF4-FFF2-40B4-BE49-F238E27FC236}">
                <a16:creationId xmlns:a16="http://schemas.microsoft.com/office/drawing/2014/main" id="{01A239DC-535E-9CD4-5598-3178E810F48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/>
          <a:stretch/>
        </p:blipFill>
        <p:spPr>
          <a:xfrm>
            <a:off x="6389901" y="2674052"/>
            <a:ext cx="1463040" cy="146304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2E3CC0A-AC8F-D556-73C2-A9EDEF4AC01C}"/>
              </a:ext>
            </a:extLst>
          </p:cNvPr>
          <p:cNvSpPr txBox="1"/>
          <p:nvPr/>
        </p:nvSpPr>
        <p:spPr>
          <a:xfrm>
            <a:off x="5561366" y="6570696"/>
            <a:ext cx="6630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Maslove</a:t>
            </a:r>
            <a:r>
              <a:rPr lang="en-GB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D. M. </a:t>
            </a:r>
            <a:r>
              <a:rPr lang="en-GB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al</a:t>
            </a:r>
            <a:r>
              <a:rPr lang="en-GB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The Diagnosis and Management of Pleural Effusions in the ICU. </a:t>
            </a:r>
            <a:r>
              <a:rPr lang="da-DK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 Intensive Care Med</a:t>
            </a:r>
            <a:r>
              <a:rPr lang="da-DK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2013, 28</a:t>
            </a:r>
            <a:r>
              <a:rPr lang="da-DK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da-DK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24–36 </a:t>
            </a:r>
            <a:endParaRPr lang="en-GB" sz="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DD799-7D55-BB3C-836F-D402DC2E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365125"/>
            <a:ext cx="10631905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indent="180975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15" name="Pladsholder til indhold 14">
            <a:extLst>
              <a:ext uri="{FF2B5EF4-FFF2-40B4-BE49-F238E27FC236}">
                <a16:creationId xmlns:a16="http://schemas.microsoft.com/office/drawing/2014/main" id="{4B141759-2E11-4139-4BE5-E35E9B64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97127"/>
            <a:ext cx="10269683" cy="435133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Ultrasonographical evaluation daily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Blinded for the clinician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1/3 of pt’s with PE ≥ 2 cm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40% received pleural drainage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60% managed without 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 decreased </a:t>
            </a:r>
          </a:p>
        </p:txBody>
      </p:sp>
      <p:pic>
        <p:nvPicPr>
          <p:cNvPr id="21" name="Pladsholder til indhold 20" descr="Et billede, der indeholder tekst, skærmbillede, Font/skrifttype, Webside&#10;&#10;Automatisk genereret beskrivelse">
            <a:extLst>
              <a:ext uri="{FF2B5EF4-FFF2-40B4-BE49-F238E27FC236}">
                <a16:creationId xmlns:a16="http://schemas.microsoft.com/office/drawing/2014/main" id="{4E31F672-DDF1-89ED-3AA1-1B1C88396D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258" y="3681663"/>
            <a:ext cx="5781647" cy="2878089"/>
          </a:xfrm>
        </p:spPr>
      </p:pic>
      <p:pic>
        <p:nvPicPr>
          <p:cNvPr id="23" name="Billede 22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3EF04A7B-99AD-B486-5FE8-013CE1B3D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4"/>
            <a:ext cx="21046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324EB-F4F9-0C7E-35DF-C9A36513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Formål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D81D92-D6E6-9171-617A-800A724F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i="1" dirty="0">
                <a:latin typeface="Calibri" panose="020F0502020204030204" pitchFamily="34" charset="0"/>
                <a:cs typeface="Calibri" panose="020F0502020204030204" pitchFamily="34" charset="0"/>
              </a:rPr>
              <a:t>To assess the feasibility of evaluating the effects and safety of therapeutic pleural drainage in adult patients with pleural effusion of ≥ 2 cm and respiratory failure in the ICU</a:t>
            </a:r>
          </a:p>
          <a:p>
            <a:pPr marL="0" indent="0" algn="ctr">
              <a:buNone/>
            </a:pPr>
            <a:endParaRPr lang="en-GB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Dansk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: At undersøge gennemførligheden af et randomiseret klinisk forsøg vedrørende terapeutisk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pleuradrænage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på voksne intensivpatienter med respiratorisk svigt og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pleuraeffusion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≥ 2 cm</a:t>
            </a:r>
          </a:p>
          <a:p>
            <a:pPr marL="0" indent="0" algn="ctr">
              <a:buNone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E5C778FD-3015-AEA2-7E33-761AB6301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48875" y="5502059"/>
            <a:ext cx="2143125" cy="1349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59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324EB-F4F9-0C7E-35DF-C9A36513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D81D92-D6E6-9171-617A-800A724F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Primært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outcome: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gruppeseparation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Sekundære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outcomes:</a:t>
            </a:r>
          </a:p>
          <a:p>
            <a:pPr marL="0" indent="0" algn="ct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Feasibility		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Kliniske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E5C778FD-3015-AEA2-7E33-761AB6301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48875" y="5502059"/>
            <a:ext cx="2143125" cy="1349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91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Font/skrifttype, tekst, Grafik, logo&#10;&#10;Automatisk genereret beskrivelse">
            <a:extLst>
              <a:ext uri="{FF2B5EF4-FFF2-40B4-BE49-F238E27FC236}">
                <a16:creationId xmlns:a16="http://schemas.microsoft.com/office/drawing/2014/main" id="{E7561522-3B9C-6CEE-7E34-C0B34AEBC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"/>
          <a:stretch/>
        </p:blipFill>
        <p:spPr>
          <a:xfrm>
            <a:off x="10087369" y="365125"/>
            <a:ext cx="2104631" cy="132556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01B8841-3429-0ADC-C714-0636C3D554E2}"/>
              </a:ext>
            </a:extLst>
          </p:cNvPr>
          <p:cNvSpPr txBox="1">
            <a:spLocks/>
          </p:cNvSpPr>
          <p:nvPr/>
        </p:nvSpPr>
        <p:spPr>
          <a:xfrm>
            <a:off x="392200" y="0"/>
            <a:ext cx="289158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b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Forløb</a:t>
            </a:r>
          </a:p>
          <a:p>
            <a:r>
              <a:rPr lang="da-DK" sz="2800" dirty="0">
                <a:latin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r>
              <a:rPr lang="da-DK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Randomisering</a:t>
            </a:r>
            <a:endParaRPr lang="da-D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C4DBB04B-D03C-96F4-6C3A-28FDDFEED46B}"/>
              </a:ext>
            </a:extLst>
          </p:cNvPr>
          <p:cNvGrpSpPr/>
          <p:nvPr/>
        </p:nvGrpSpPr>
        <p:grpSpPr>
          <a:xfrm>
            <a:off x="4636739" y="1905912"/>
            <a:ext cx="5450630" cy="4032000"/>
            <a:chOff x="6096000" y="2126630"/>
            <a:chExt cx="5450630" cy="4032000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81C96CE-BDC0-F5BD-365B-E996AAF00F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6000" y="2126630"/>
              <a:ext cx="5450630" cy="4032000"/>
              <a:chOff x="3553690" y="2111449"/>
              <a:chExt cx="5039592" cy="3728242"/>
            </a:xfrm>
          </p:grpSpPr>
          <p:pic>
            <p:nvPicPr>
              <p:cNvPr id="18" name="Billede 17" descr="Et billede, der indeholder sort-hvid, kable&#10;&#10;Automatisk genereret beskrivelse med lav tillid">
                <a:extLst>
                  <a:ext uri="{FF2B5EF4-FFF2-40B4-BE49-F238E27FC236}">
                    <a16:creationId xmlns:a16="http://schemas.microsoft.com/office/drawing/2014/main" id="{7A675CA8-241F-47CD-C199-C5EB6F3F3A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53690" y="3896591"/>
                <a:ext cx="1978559" cy="1943100"/>
              </a:xfrm>
              <a:prstGeom prst="rect">
                <a:avLst/>
              </a:prstGeom>
            </p:spPr>
          </p:pic>
          <p:grpSp>
            <p:nvGrpSpPr>
              <p:cNvPr id="19" name="Gruppe 18">
                <a:extLst>
                  <a:ext uri="{FF2B5EF4-FFF2-40B4-BE49-F238E27FC236}">
                    <a16:creationId xmlns:a16="http://schemas.microsoft.com/office/drawing/2014/main" id="{F1077613-4649-1C9A-71EB-C8C88CF12601}"/>
                  </a:ext>
                </a:extLst>
              </p:cNvPr>
              <p:cNvGrpSpPr/>
              <p:nvPr/>
            </p:nvGrpSpPr>
            <p:grpSpPr>
              <a:xfrm>
                <a:off x="4500995" y="2535381"/>
                <a:ext cx="3179619" cy="1631373"/>
                <a:chOff x="4500995" y="2535381"/>
                <a:chExt cx="3179619" cy="1631373"/>
              </a:xfrm>
            </p:grpSpPr>
            <p:cxnSp>
              <p:nvCxnSpPr>
                <p:cNvPr id="22" name="Lige pilforbindelse 21">
                  <a:extLst>
                    <a:ext uri="{FF2B5EF4-FFF2-40B4-BE49-F238E27FC236}">
                      <a16:creationId xmlns:a16="http://schemas.microsoft.com/office/drawing/2014/main" id="{3A7F36E5-C323-17B3-3117-7288912AB51E}"/>
                    </a:ext>
                  </a:extLst>
                </p:cNvPr>
                <p:cNvCxnSpPr/>
                <p:nvPr/>
              </p:nvCxnSpPr>
              <p:spPr>
                <a:xfrm flipH="1">
                  <a:off x="4500995" y="2535381"/>
                  <a:ext cx="1595005" cy="16313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Lige pilforbindelse 22">
                  <a:extLst>
                    <a:ext uri="{FF2B5EF4-FFF2-40B4-BE49-F238E27FC236}">
                      <a16:creationId xmlns:a16="http://schemas.microsoft.com/office/drawing/2014/main" id="{8A0B37D2-BBD9-9723-BF4F-F059CD160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85609" y="2535381"/>
                  <a:ext cx="1595005" cy="163137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kstfelt 19">
                <a:extLst>
                  <a:ext uri="{FF2B5EF4-FFF2-40B4-BE49-F238E27FC236}">
                    <a16:creationId xmlns:a16="http://schemas.microsoft.com/office/drawing/2014/main" id="{66B2A105-4A0D-4EA4-75FF-428873E5AD51}"/>
                  </a:ext>
                </a:extLst>
              </p:cNvPr>
              <p:cNvSpPr txBox="1"/>
              <p:nvPr/>
            </p:nvSpPr>
            <p:spPr>
              <a:xfrm>
                <a:off x="5444836" y="2111449"/>
                <a:ext cx="1278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88 patients</a:t>
                </a:r>
              </a:p>
            </p:txBody>
          </p:sp>
          <p:sp>
            <p:nvSpPr>
              <p:cNvPr id="21" name="Tekstfelt 20">
                <a:extLst>
                  <a:ext uri="{FF2B5EF4-FFF2-40B4-BE49-F238E27FC236}">
                    <a16:creationId xmlns:a16="http://schemas.microsoft.com/office/drawing/2014/main" id="{5E24413C-B9D6-F56D-8E70-9EE071A0C06C}"/>
                  </a:ext>
                </a:extLst>
              </p:cNvPr>
              <p:cNvSpPr txBox="1"/>
              <p:nvPr/>
            </p:nvSpPr>
            <p:spPr>
              <a:xfrm>
                <a:off x="6998277" y="4318512"/>
                <a:ext cx="15950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drain</a:t>
                </a:r>
              </a:p>
            </p:txBody>
          </p:sp>
        </p:grp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71847ED1-630F-32DF-3BDD-9C7FAC9DC1DA}"/>
                </a:ext>
              </a:extLst>
            </p:cNvPr>
            <p:cNvSpPr txBox="1"/>
            <p:nvPr/>
          </p:nvSpPr>
          <p:spPr>
            <a:xfrm>
              <a:off x="8154502" y="4246786"/>
              <a:ext cx="1382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1:1</a:t>
              </a:r>
            </a:p>
          </p:txBody>
        </p:sp>
        <p:pic>
          <p:nvPicPr>
            <p:cNvPr id="17" name="Billede 16" descr="Et billede, der indeholder skitse, Stregtegning, tegning, stregtegning&#10;&#10;Automatisk genereret beskrivelse">
              <a:extLst>
                <a:ext uri="{FF2B5EF4-FFF2-40B4-BE49-F238E27FC236}">
                  <a16:creationId xmlns:a16="http://schemas.microsoft.com/office/drawing/2014/main" id="{99431E98-01F6-5C06-7065-7E18B8F9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498647" y="2961995"/>
              <a:ext cx="69720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80987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ont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3284650035D4EA0B37817779699B2" ma:contentTypeVersion="10" ma:contentTypeDescription="Create a new document." ma:contentTypeScope="" ma:versionID="c015fd5e1c748e09902e3f29b64d8a67">
  <xsd:schema xmlns:xsd="http://www.w3.org/2001/XMLSchema" xmlns:xs="http://www.w3.org/2001/XMLSchema" xmlns:p="http://schemas.microsoft.com/office/2006/metadata/properties" xmlns:ns3="171d4247-1a20-4c45-b307-abb45405aa2e" targetNamespace="http://schemas.microsoft.com/office/2006/metadata/properties" ma:root="true" ma:fieldsID="686e28c05027f4d0528fe030af787dd8" ns3:_="">
    <xsd:import namespace="171d4247-1a20-4c45-b307-abb45405aa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d4247-1a20-4c45-b307-abb45405a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1d4247-1a20-4c45-b307-abb45405aa2e" xsi:nil="true"/>
  </documentManagement>
</p:properties>
</file>

<file path=customXml/itemProps1.xml><?xml version="1.0" encoding="utf-8"?>
<ds:datastoreItem xmlns:ds="http://schemas.openxmlformats.org/officeDocument/2006/customXml" ds:itemID="{1E69D243-5CEA-449F-9A90-6239D4A304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CB81A1-695D-4B91-B9A8-9F20C57CF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d4247-1a20-4c45-b307-abb45405a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8DEF4-C11C-4A35-892E-E8C4434CBF8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71d4247-1a20-4c45-b307-abb45405aa2e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2504</Words>
  <Application>Microsoft Office PowerPoint</Application>
  <PresentationFormat>Widescreen</PresentationFormat>
  <Paragraphs>320</Paragraphs>
  <Slides>33</Slides>
  <Notes>28</Notes>
  <HiddenSlides>6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Questa-Regular</vt:lpstr>
      <vt:lpstr>Wingdings</vt:lpstr>
      <vt:lpstr>Kontortema</vt:lpstr>
      <vt:lpstr>Drainage Of Pleural Effusions in the Intensive Care Unit (DOPE-ICU) – feasibility trial</vt:lpstr>
      <vt:lpstr>Disposition</vt:lpstr>
      <vt:lpstr>Baggrund</vt:lpstr>
      <vt:lpstr>Bateman et.al. 2020 </vt:lpstr>
      <vt:lpstr>Background</vt:lpstr>
      <vt:lpstr>Background</vt:lpstr>
      <vt:lpstr>Formål</vt:lpstr>
      <vt:lpstr>Outcome</vt:lpstr>
      <vt:lpstr>PowerPoint-præsentation</vt:lpstr>
      <vt:lpstr>Inklusions kriterier</vt:lpstr>
      <vt:lpstr>Screening</vt:lpstr>
      <vt:lpstr>Screening</vt:lpstr>
      <vt:lpstr>Screening</vt:lpstr>
      <vt:lpstr>Eksklusionskriterier</vt:lpstr>
      <vt:lpstr>Randomisering </vt:lpstr>
      <vt:lpstr>Randomisering</vt:lpstr>
      <vt:lpstr>PowerPoint-præsentation</vt:lpstr>
      <vt:lpstr>Informeret samtykke </vt:lpstr>
      <vt:lpstr>Interventions- og kontrolgruppe</vt:lpstr>
      <vt:lpstr>Escapekriterier</vt:lpstr>
      <vt:lpstr>Escapeprotokol</vt:lpstr>
      <vt:lpstr>Serious Adverse Events (SAEs)</vt:lpstr>
      <vt:lpstr>Afbrydelse af forsøget</vt:lpstr>
      <vt:lpstr>Genindlæggelse og overflytning</vt:lpstr>
      <vt:lpstr>Co-enrolment</vt:lpstr>
      <vt:lpstr>PowerPoint-præsentation</vt:lpstr>
      <vt:lpstr>Day forms:</vt:lpstr>
      <vt:lpstr>Day 2 and 4 forms:</vt:lpstr>
      <vt:lpstr>Udskrivelse, overflytning eller død</vt:lpstr>
      <vt:lpstr>90-day follow up</vt:lpstr>
      <vt:lpstr>Trial documents</vt:lpstr>
      <vt:lpstr>Kontakt info</vt:lpstr>
      <vt:lpstr>Tak for jeres tid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Drainage Of Pleural Effusions in the Intensive Care Unit (DOPE-ICU) – feasibility trial</dc:title>
  <dc:creator>Marie Schjødt Worm</dc:creator>
  <cp:lastModifiedBy>Marie Schjødt Worm</cp:lastModifiedBy>
  <cp:revision>39</cp:revision>
  <dcterms:created xsi:type="dcterms:W3CDTF">2024-10-03T08:18:20Z</dcterms:created>
  <dcterms:modified xsi:type="dcterms:W3CDTF">2026-03-20T08:59:50Z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0x010100B223284650035D4EA0B37817779699B2</vt:lpwstr>
  </property>
</Properties>
</file>