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3" r:id="rId2"/>
    <p:sldId id="257" r:id="rId3"/>
    <p:sldId id="258" r:id="rId4"/>
    <p:sldId id="259" r:id="rId5"/>
    <p:sldId id="260" r:id="rId6"/>
    <p:sldId id="269" r:id="rId7"/>
    <p:sldId id="268" r:id="rId8"/>
    <p:sldId id="261" r:id="rId9"/>
    <p:sldId id="262" r:id="rId10"/>
    <p:sldId id="264" r:id="rId11"/>
    <p:sldId id="270" r:id="rId12"/>
    <p:sldId id="265" r:id="rId13"/>
    <p:sldId id="267" r:id="rId14"/>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2" autoAdjust="0"/>
    <p:restoredTop sz="94660"/>
  </p:normalViewPr>
  <p:slideViewPr>
    <p:cSldViewPr>
      <p:cViewPr varScale="1">
        <p:scale>
          <a:sx n="110" d="100"/>
          <a:sy n="110" d="100"/>
        </p:scale>
        <p:origin x="166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5CFA50-CB47-4542-A7E8-8F9D3B4C185C}" type="datetimeFigureOut">
              <a:rPr lang="da-DK" smtClean="0"/>
              <a:t>14-12-2020</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2FA1F8-2BD2-499C-A3C8-057AEBDC7062}" type="slidenum">
              <a:rPr lang="da-DK" smtClean="0"/>
              <a:t>‹nr.›</a:t>
            </a:fld>
            <a:endParaRPr lang="da-DK"/>
          </a:p>
        </p:txBody>
      </p:sp>
    </p:spTree>
    <p:extLst>
      <p:ext uri="{BB962C8B-B14F-4D97-AF65-F5344CB8AC3E}">
        <p14:creationId xmlns:p14="http://schemas.microsoft.com/office/powerpoint/2010/main" val="2581194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diasnummer 3"/>
          <p:cNvSpPr>
            <a:spLocks noGrp="1"/>
          </p:cNvSpPr>
          <p:nvPr>
            <p:ph type="sldNum" sz="quarter" idx="10"/>
          </p:nvPr>
        </p:nvSpPr>
        <p:spPr/>
        <p:txBody>
          <a:bodyPr/>
          <a:lstStyle/>
          <a:p>
            <a:fld id="{C76B3B06-E8F5-4B4E-B33A-0F9B531A29E5}" type="slidenum">
              <a:rPr lang="da-DK" smtClean="0"/>
              <a:t>1</a:t>
            </a:fld>
            <a:endParaRPr lang="da-DK"/>
          </a:p>
        </p:txBody>
      </p:sp>
    </p:spTree>
    <p:extLst>
      <p:ext uri="{BB962C8B-B14F-4D97-AF65-F5344CB8AC3E}">
        <p14:creationId xmlns:p14="http://schemas.microsoft.com/office/powerpoint/2010/main" val="3726068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10</a:t>
            </a:fld>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11</a:t>
            </a:fld>
            <a:endParaRPr lang="da-DK"/>
          </a:p>
        </p:txBody>
      </p:sp>
    </p:spTree>
    <p:extLst>
      <p:ext uri="{BB962C8B-B14F-4D97-AF65-F5344CB8AC3E}">
        <p14:creationId xmlns:p14="http://schemas.microsoft.com/office/powerpoint/2010/main" val="3510169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12</a:t>
            </a:fld>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13</a:t>
            </a:fld>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2</a:t>
            </a:fld>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3</a:t>
            </a:fld>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4</a:t>
            </a:fld>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5</a:t>
            </a:fld>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6</a:t>
            </a:fld>
            <a:endParaRPr lang="da-DK"/>
          </a:p>
        </p:txBody>
      </p:sp>
    </p:spTree>
    <p:extLst>
      <p:ext uri="{BB962C8B-B14F-4D97-AF65-F5344CB8AC3E}">
        <p14:creationId xmlns:p14="http://schemas.microsoft.com/office/powerpoint/2010/main" val="830110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7</a:t>
            </a:fld>
            <a:endParaRPr lang="da-DK"/>
          </a:p>
        </p:txBody>
      </p:sp>
    </p:spTree>
    <p:extLst>
      <p:ext uri="{BB962C8B-B14F-4D97-AF65-F5344CB8AC3E}">
        <p14:creationId xmlns:p14="http://schemas.microsoft.com/office/powerpoint/2010/main" val="3576281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8</a:t>
            </a:fld>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9</a:t>
            </a:fld>
            <a:endParaRPr lang="da-DK"/>
          </a:p>
        </p:txBody>
      </p:sp>
    </p:spTree>
    <p:extLst>
      <p:ext uri="{BB962C8B-B14F-4D97-AF65-F5344CB8AC3E}">
        <p14:creationId xmlns:p14="http://schemas.microsoft.com/office/powerpoint/2010/main" val="4195298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A26C12F9-DAE2-4DE4-9234-DEA9AA606B3C}" type="datetimeFigureOut">
              <a:rPr lang="da-DK" smtClean="0"/>
              <a:t>14-12-2020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CE0C8A8-7398-4846-8A51-BA0F56AE6CF6}" type="slidenum">
              <a:rPr lang="da-DK" smtClean="0"/>
              <a:t>‹nr.›</a:t>
            </a:fld>
            <a:endParaRPr lang="da-DK"/>
          </a:p>
        </p:txBody>
      </p:sp>
    </p:spTree>
    <p:extLst>
      <p:ext uri="{BB962C8B-B14F-4D97-AF65-F5344CB8AC3E}">
        <p14:creationId xmlns:p14="http://schemas.microsoft.com/office/powerpoint/2010/main" val="176315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A26C12F9-DAE2-4DE4-9234-DEA9AA606B3C}" type="datetimeFigureOut">
              <a:rPr lang="da-DK" smtClean="0"/>
              <a:t>14-12-2020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CE0C8A8-7398-4846-8A51-BA0F56AE6CF6}" type="slidenum">
              <a:rPr lang="da-DK" smtClean="0"/>
              <a:t>‹nr.›</a:t>
            </a:fld>
            <a:endParaRPr lang="da-DK"/>
          </a:p>
        </p:txBody>
      </p:sp>
    </p:spTree>
    <p:extLst>
      <p:ext uri="{BB962C8B-B14F-4D97-AF65-F5344CB8AC3E}">
        <p14:creationId xmlns:p14="http://schemas.microsoft.com/office/powerpoint/2010/main" val="3732361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A26C12F9-DAE2-4DE4-9234-DEA9AA606B3C}" type="datetimeFigureOut">
              <a:rPr lang="da-DK" smtClean="0"/>
              <a:t>14-12-2020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CE0C8A8-7398-4846-8A51-BA0F56AE6CF6}" type="slidenum">
              <a:rPr lang="da-DK" smtClean="0"/>
              <a:t>‹nr.›</a:t>
            </a:fld>
            <a:endParaRPr lang="da-DK"/>
          </a:p>
        </p:txBody>
      </p:sp>
    </p:spTree>
    <p:extLst>
      <p:ext uri="{BB962C8B-B14F-4D97-AF65-F5344CB8AC3E}">
        <p14:creationId xmlns:p14="http://schemas.microsoft.com/office/powerpoint/2010/main" val="372213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A26C12F9-DAE2-4DE4-9234-DEA9AA606B3C}" type="datetimeFigureOut">
              <a:rPr lang="da-DK" smtClean="0"/>
              <a:t>14-12-2020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CE0C8A8-7398-4846-8A51-BA0F56AE6CF6}" type="slidenum">
              <a:rPr lang="da-DK" smtClean="0"/>
              <a:t>‹nr.›</a:t>
            </a:fld>
            <a:endParaRPr lang="da-DK"/>
          </a:p>
        </p:txBody>
      </p:sp>
    </p:spTree>
    <p:extLst>
      <p:ext uri="{BB962C8B-B14F-4D97-AF65-F5344CB8AC3E}">
        <p14:creationId xmlns:p14="http://schemas.microsoft.com/office/powerpoint/2010/main" val="2129445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A26C12F9-DAE2-4DE4-9234-DEA9AA606B3C}" type="datetimeFigureOut">
              <a:rPr lang="da-DK" smtClean="0"/>
              <a:t>14-12-2020</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CCE0C8A8-7398-4846-8A51-BA0F56AE6CF6}" type="slidenum">
              <a:rPr lang="da-DK" smtClean="0"/>
              <a:t>‹nr.›</a:t>
            </a:fld>
            <a:endParaRPr lang="da-DK"/>
          </a:p>
        </p:txBody>
      </p:sp>
    </p:spTree>
    <p:extLst>
      <p:ext uri="{BB962C8B-B14F-4D97-AF65-F5344CB8AC3E}">
        <p14:creationId xmlns:p14="http://schemas.microsoft.com/office/powerpoint/2010/main" val="3550230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A26C12F9-DAE2-4DE4-9234-DEA9AA606B3C}" type="datetimeFigureOut">
              <a:rPr lang="da-DK" smtClean="0"/>
              <a:t>14-12-2020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CE0C8A8-7398-4846-8A51-BA0F56AE6CF6}" type="slidenum">
              <a:rPr lang="da-DK" smtClean="0"/>
              <a:t>‹nr.›</a:t>
            </a:fld>
            <a:endParaRPr lang="da-DK"/>
          </a:p>
        </p:txBody>
      </p:sp>
    </p:spTree>
    <p:extLst>
      <p:ext uri="{BB962C8B-B14F-4D97-AF65-F5344CB8AC3E}">
        <p14:creationId xmlns:p14="http://schemas.microsoft.com/office/powerpoint/2010/main" val="2560209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A26C12F9-DAE2-4DE4-9234-DEA9AA606B3C}" type="datetimeFigureOut">
              <a:rPr lang="da-DK" smtClean="0"/>
              <a:t>14-12-2020</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CCE0C8A8-7398-4846-8A51-BA0F56AE6CF6}" type="slidenum">
              <a:rPr lang="da-DK" smtClean="0"/>
              <a:t>‹nr.›</a:t>
            </a:fld>
            <a:endParaRPr lang="da-DK"/>
          </a:p>
        </p:txBody>
      </p:sp>
    </p:spTree>
    <p:extLst>
      <p:ext uri="{BB962C8B-B14F-4D97-AF65-F5344CB8AC3E}">
        <p14:creationId xmlns:p14="http://schemas.microsoft.com/office/powerpoint/2010/main" val="253377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A26C12F9-DAE2-4DE4-9234-DEA9AA606B3C}" type="datetimeFigureOut">
              <a:rPr lang="da-DK" smtClean="0"/>
              <a:t>14-12-2020</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CCE0C8A8-7398-4846-8A51-BA0F56AE6CF6}" type="slidenum">
              <a:rPr lang="da-DK" smtClean="0"/>
              <a:t>‹nr.›</a:t>
            </a:fld>
            <a:endParaRPr lang="da-DK"/>
          </a:p>
        </p:txBody>
      </p:sp>
    </p:spTree>
    <p:extLst>
      <p:ext uri="{BB962C8B-B14F-4D97-AF65-F5344CB8AC3E}">
        <p14:creationId xmlns:p14="http://schemas.microsoft.com/office/powerpoint/2010/main" val="1908330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A26C12F9-DAE2-4DE4-9234-DEA9AA606B3C}" type="datetimeFigureOut">
              <a:rPr lang="da-DK" smtClean="0"/>
              <a:t>14-12-2020</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CCE0C8A8-7398-4846-8A51-BA0F56AE6CF6}" type="slidenum">
              <a:rPr lang="da-DK" smtClean="0"/>
              <a:t>‹nr.›</a:t>
            </a:fld>
            <a:endParaRPr lang="da-DK"/>
          </a:p>
        </p:txBody>
      </p:sp>
    </p:spTree>
    <p:extLst>
      <p:ext uri="{BB962C8B-B14F-4D97-AF65-F5344CB8AC3E}">
        <p14:creationId xmlns:p14="http://schemas.microsoft.com/office/powerpoint/2010/main" val="168693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A26C12F9-DAE2-4DE4-9234-DEA9AA606B3C}" type="datetimeFigureOut">
              <a:rPr lang="da-DK" smtClean="0"/>
              <a:t>14-12-2020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CE0C8A8-7398-4846-8A51-BA0F56AE6CF6}" type="slidenum">
              <a:rPr lang="da-DK" smtClean="0"/>
              <a:t>‹nr.›</a:t>
            </a:fld>
            <a:endParaRPr lang="da-DK"/>
          </a:p>
        </p:txBody>
      </p:sp>
    </p:spTree>
    <p:extLst>
      <p:ext uri="{BB962C8B-B14F-4D97-AF65-F5344CB8AC3E}">
        <p14:creationId xmlns:p14="http://schemas.microsoft.com/office/powerpoint/2010/main" val="1974660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A26C12F9-DAE2-4DE4-9234-DEA9AA606B3C}" type="datetimeFigureOut">
              <a:rPr lang="da-DK" smtClean="0"/>
              <a:t>14-12-2020</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CE0C8A8-7398-4846-8A51-BA0F56AE6CF6}" type="slidenum">
              <a:rPr lang="da-DK" smtClean="0"/>
              <a:t>‹nr.›</a:t>
            </a:fld>
            <a:endParaRPr lang="da-DK"/>
          </a:p>
        </p:txBody>
      </p:sp>
    </p:spTree>
    <p:extLst>
      <p:ext uri="{BB962C8B-B14F-4D97-AF65-F5344CB8AC3E}">
        <p14:creationId xmlns:p14="http://schemas.microsoft.com/office/powerpoint/2010/main" val="751834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6C12F9-DAE2-4DE4-9234-DEA9AA606B3C}" type="datetimeFigureOut">
              <a:rPr lang="da-DK" smtClean="0"/>
              <a:t>14-12-2020</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E0C8A8-7398-4846-8A51-BA0F56AE6CF6}" type="slidenum">
              <a:rPr lang="da-DK" smtClean="0"/>
              <a:t>‹nr.›</a:t>
            </a:fld>
            <a:endParaRPr lang="da-DK"/>
          </a:p>
        </p:txBody>
      </p:sp>
    </p:spTree>
    <p:extLst>
      <p:ext uri="{BB962C8B-B14F-4D97-AF65-F5344CB8AC3E}">
        <p14:creationId xmlns:p14="http://schemas.microsoft.com/office/powerpoint/2010/main" val="1692834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id-icu@cric.n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hyperlink" Target="http://www.cric.nu/aid-ic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8.png"/><Relationship Id="rId4" Type="http://schemas.openxmlformats.org/officeDocument/2006/relationships/image" Target="cid:6F4DC5A4-6DDC-49C5-976B-1E06D7A9B7A4@cs.au.d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13.png"/><Relationship Id="rId4" Type="http://schemas.openxmlformats.org/officeDocument/2006/relationships/image" Target="cid:6F4DC5A4-6DDC-49C5-976B-1E06D7A9B7A4@cs.au.dk"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cid:6F4DC5A4-6DDC-49C5-976B-1E06D7A9B7A4@cs.au.dk" TargetMode="Externa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cid:6F4DC5A4-6DDC-49C5-976B-1E06D7A9B7A4@cs.au.d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cid:6F4DC5A4-6DDC-49C5-976B-1E06D7A9B7A4@cs.au.d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cid:6F4DC5A4-6DDC-49C5-976B-1E06D7A9B7A4@cs.au.dk" TargetMode="Externa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cid:6F4DC5A4-6DDC-49C5-976B-1E06D7A9B7A4@cs.au.dk"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8.png"/><Relationship Id="rId4" Type="http://schemas.openxmlformats.org/officeDocument/2006/relationships/image" Target="cid:6F4DC5A4-6DDC-49C5-976B-1E06D7A9B7A4@cs.au.d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cid:6F4DC5A4-6DDC-49C5-976B-1E06D7A9B7A4@cs.au.d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cid:6F4DC5A4-6DDC-49C5-976B-1E06D7A9B7A4@cs.au.dk" TargetMode="Externa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cid:6F4DC5A4-6DDC-49C5-976B-1E06D7A9B7A4@cs.au.dk" TargetMode="Externa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12.png"/><Relationship Id="rId4" Type="http://schemas.openxmlformats.org/officeDocument/2006/relationships/image" Target="cid:6F4DC5A4-6DDC-49C5-976B-1E06D7A9B7A4@cs.au.d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ctrTitle"/>
          </p:nvPr>
        </p:nvSpPr>
        <p:spPr>
          <a:xfrm>
            <a:off x="685800" y="2687638"/>
            <a:ext cx="7772400" cy="1176337"/>
          </a:xfrm>
        </p:spPr>
        <p:txBody>
          <a:bodyPr>
            <a:normAutofit/>
          </a:bodyPr>
          <a:lstStyle/>
          <a:p>
            <a:pPr eaLnBrk="1" hangingPunct="1"/>
            <a:r>
              <a:rPr lang="en-GB" sz="2300" b="1" dirty="0">
                <a:latin typeface="Calibri" charset="0"/>
              </a:rPr>
              <a:t>Agents Intervening against Delirium in the intensive care unit (AID-ICU)</a:t>
            </a:r>
            <a:br>
              <a:rPr lang="en-GB" sz="2300" b="1" dirty="0">
                <a:latin typeface="Calibri" charset="0"/>
              </a:rPr>
            </a:br>
            <a:r>
              <a:rPr lang="en-GB" sz="2300" b="1" i="1" dirty="0">
                <a:latin typeface="Calibri" charset="0"/>
              </a:rPr>
              <a:t>Trial medication</a:t>
            </a:r>
            <a:endParaRPr lang="en-GB" sz="2300" b="1" dirty="0">
              <a:latin typeface="Calibri" charset="0"/>
            </a:endParaRPr>
          </a:p>
        </p:txBody>
      </p:sp>
      <p:sp>
        <p:nvSpPr>
          <p:cNvPr id="3" name="Undertitel 2"/>
          <p:cNvSpPr>
            <a:spLocks noGrp="1"/>
          </p:cNvSpPr>
          <p:nvPr>
            <p:ph type="subTitle" idx="1"/>
          </p:nvPr>
        </p:nvSpPr>
        <p:spPr>
          <a:xfrm>
            <a:off x="1371600" y="3590925"/>
            <a:ext cx="6400800" cy="2151063"/>
          </a:xfrm>
        </p:spPr>
        <p:txBody>
          <a:bodyPr rtlCol="0">
            <a:normAutofit fontScale="92500" lnSpcReduction="10000"/>
          </a:bodyPr>
          <a:lstStyle/>
          <a:p>
            <a:endParaRPr lang="da-DK" sz="1800" dirty="0">
              <a:solidFill>
                <a:schemeClr val="tx1">
                  <a:lumMod val="50000"/>
                  <a:lumOff val="50000"/>
                </a:schemeClr>
              </a:solidFill>
            </a:endParaRPr>
          </a:p>
          <a:p>
            <a:r>
              <a:rPr lang="da-DK" sz="1800" dirty="0">
                <a:solidFill>
                  <a:schemeClr val="bg1">
                    <a:lumMod val="50000"/>
                  </a:schemeClr>
                </a:solidFill>
              </a:rPr>
              <a:t>Nina Christine </a:t>
            </a:r>
            <a:r>
              <a:rPr lang="da-DK" sz="1800" dirty="0" smtClean="0">
                <a:solidFill>
                  <a:schemeClr val="bg1">
                    <a:lumMod val="50000"/>
                  </a:schemeClr>
                </a:solidFill>
              </a:rPr>
              <a:t>Andersen-Ranberg</a:t>
            </a:r>
            <a:endParaRPr lang="da-DK" sz="1800" dirty="0">
              <a:solidFill>
                <a:schemeClr val="bg1">
                  <a:lumMod val="50000"/>
                </a:schemeClr>
              </a:solidFill>
            </a:endParaRPr>
          </a:p>
          <a:p>
            <a:r>
              <a:rPr lang="da-DK" sz="1800" dirty="0">
                <a:solidFill>
                  <a:schemeClr val="bg1">
                    <a:lumMod val="50000"/>
                  </a:schemeClr>
                </a:solidFill>
              </a:rPr>
              <a:t>Lone Musaeus Poulsen (sponsor)</a:t>
            </a:r>
          </a:p>
          <a:p>
            <a:r>
              <a:rPr lang="da-DK" sz="1800" dirty="0">
                <a:solidFill>
                  <a:schemeClr val="bg1">
                    <a:lumMod val="50000"/>
                  </a:schemeClr>
                </a:solidFill>
              </a:rPr>
              <a:t>Department of </a:t>
            </a:r>
            <a:r>
              <a:rPr lang="da-DK" sz="1800" dirty="0" err="1">
                <a:solidFill>
                  <a:schemeClr val="bg1">
                    <a:lumMod val="50000"/>
                  </a:schemeClr>
                </a:solidFill>
              </a:rPr>
              <a:t>Anaesthesiology</a:t>
            </a:r>
            <a:r>
              <a:rPr lang="da-DK" sz="1800" dirty="0">
                <a:solidFill>
                  <a:schemeClr val="bg1">
                    <a:lumMod val="50000"/>
                  </a:schemeClr>
                </a:solidFill>
              </a:rPr>
              <a:t> and Intensive Care </a:t>
            </a:r>
            <a:r>
              <a:rPr lang="da-DK" sz="1800" dirty="0" err="1">
                <a:solidFill>
                  <a:schemeClr val="bg1">
                    <a:lumMod val="50000"/>
                  </a:schemeClr>
                </a:solidFill>
              </a:rPr>
              <a:t>Medicine</a:t>
            </a:r>
            <a:endParaRPr lang="da-DK" sz="1800" dirty="0">
              <a:solidFill>
                <a:schemeClr val="bg1">
                  <a:lumMod val="50000"/>
                </a:schemeClr>
              </a:solidFill>
            </a:endParaRPr>
          </a:p>
          <a:p>
            <a:pPr>
              <a:lnSpc>
                <a:spcPct val="110000"/>
              </a:lnSpc>
            </a:pPr>
            <a:r>
              <a:rPr lang="en-GB" sz="1800" dirty="0">
                <a:solidFill>
                  <a:schemeClr val="tx1">
                    <a:lumMod val="50000"/>
                    <a:lumOff val="50000"/>
                  </a:schemeClr>
                </a:solidFill>
              </a:rPr>
              <a:t>Zealand University Hospital </a:t>
            </a:r>
            <a:r>
              <a:rPr lang="en-GB" sz="1800" dirty="0" err="1">
                <a:solidFill>
                  <a:schemeClr val="tx1">
                    <a:lumMod val="50000"/>
                    <a:lumOff val="50000"/>
                  </a:schemeClr>
                </a:solidFill>
              </a:rPr>
              <a:t>Koege</a:t>
            </a:r>
            <a:r>
              <a:rPr lang="en-GB" sz="1800" dirty="0">
                <a:solidFill>
                  <a:schemeClr val="tx1">
                    <a:lumMod val="50000"/>
                    <a:lumOff val="50000"/>
                  </a:schemeClr>
                </a:solidFill>
              </a:rPr>
              <a:t>, Denmark</a:t>
            </a:r>
          </a:p>
          <a:p>
            <a:pPr>
              <a:lnSpc>
                <a:spcPct val="110000"/>
              </a:lnSpc>
            </a:pPr>
            <a:r>
              <a:rPr lang="en-GB" sz="1800" dirty="0">
                <a:solidFill>
                  <a:schemeClr val="tx1">
                    <a:lumMod val="50000"/>
                    <a:lumOff val="50000"/>
                  </a:schemeClr>
                </a:solidFill>
                <a:hlinkClick r:id="rId3"/>
              </a:rPr>
              <a:t>aid-icu@cric.nu</a:t>
            </a:r>
            <a:r>
              <a:rPr lang="en-GB" sz="1800" dirty="0">
                <a:solidFill>
                  <a:schemeClr val="tx1">
                    <a:lumMod val="50000"/>
                    <a:lumOff val="50000"/>
                  </a:schemeClr>
                </a:solidFill>
              </a:rPr>
              <a:t> </a:t>
            </a:r>
          </a:p>
          <a:p>
            <a:pPr>
              <a:lnSpc>
                <a:spcPct val="110000"/>
              </a:lnSpc>
            </a:pPr>
            <a:r>
              <a:rPr lang="en-GB" sz="1800" dirty="0">
                <a:solidFill>
                  <a:schemeClr val="tx1">
                    <a:lumMod val="50000"/>
                    <a:lumOff val="50000"/>
                  </a:schemeClr>
                </a:solidFill>
                <a:hlinkClick r:id="rId4"/>
              </a:rPr>
              <a:t>www.cric.nu/aid-icu</a:t>
            </a:r>
            <a:r>
              <a:rPr lang="en-GB" sz="1800" dirty="0">
                <a:solidFill>
                  <a:schemeClr val="tx1">
                    <a:lumMod val="50000"/>
                    <a:lumOff val="50000"/>
                  </a:schemeClr>
                </a:solidFill>
              </a:rPr>
              <a:t> </a:t>
            </a:r>
          </a:p>
        </p:txBody>
      </p:sp>
      <p:sp>
        <p:nvSpPr>
          <p:cNvPr id="4" name="Pladsholder til sidefod 3"/>
          <p:cNvSpPr>
            <a:spLocks noGrp="1"/>
          </p:cNvSpPr>
          <p:nvPr>
            <p:ph type="ftr" sz="quarter" idx="11"/>
          </p:nvPr>
        </p:nvSpPr>
        <p:spPr/>
        <p:txBody>
          <a:bodyPr/>
          <a:lstStyle/>
          <a:p>
            <a:pPr>
              <a:defRPr/>
            </a:pPr>
            <a:r>
              <a:rPr lang="da-DK" dirty="0"/>
              <a:t>AID-ICU</a:t>
            </a:r>
          </a:p>
        </p:txBody>
      </p:sp>
      <p:sp>
        <p:nvSpPr>
          <p:cNvPr id="6" name="Rektangel 5"/>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dirty="0"/>
          </a:p>
        </p:txBody>
      </p:sp>
      <p:pic>
        <p:nvPicPr>
          <p:cNvPr id="1026" name="Picture 2">
            <a:extLst>
              <a:ext uri="{FF2B5EF4-FFF2-40B4-BE49-F238E27FC236}">
                <a16:creationId xmlns="" xmlns:a16="http://schemas.microsoft.com/office/drawing/2014/main" id="{51EBE8A3-F93E-4737-B2F8-435C4DA741E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97696" y="682606"/>
            <a:ext cx="1948607" cy="2105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lede 5">
            <a:extLst>
              <a:ext uri="{FF2B5EF4-FFF2-40B4-BE49-F238E27FC236}">
                <a16:creationId xmlns="" xmlns:a16="http://schemas.microsoft.com/office/drawing/2014/main" id="{94CB1414-4606-4C0F-8876-3135A8DE3BD1}"/>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92280" y="5573569"/>
            <a:ext cx="1513465" cy="782781"/>
          </a:xfrm>
          <a:prstGeom prst="rect">
            <a:avLst/>
          </a:prstGeom>
          <a:noFill/>
          <a:ln>
            <a:noFill/>
          </a:ln>
        </p:spPr>
      </p:pic>
    </p:spTree>
    <p:extLst>
      <p:ext uri="{BB962C8B-B14F-4D97-AF65-F5344CB8AC3E}">
        <p14:creationId xmlns:p14="http://schemas.microsoft.com/office/powerpoint/2010/main" val="181378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a:xfrm>
            <a:off x="457200" y="274638"/>
            <a:ext cx="7571184" cy="1143000"/>
          </a:xfrm>
        </p:spPr>
        <p:txBody>
          <a:bodyPr>
            <a:normAutofit/>
          </a:bodyPr>
          <a:lstStyle/>
          <a:p>
            <a:pPr eaLnBrk="1" hangingPunct="1"/>
            <a:r>
              <a:rPr lang="en-GB" sz="3200" dirty="0">
                <a:latin typeface="Calibri" charset="0"/>
              </a:rPr>
              <a:t>Finding previously allocated ampules</a:t>
            </a: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a:p>
          <a:p>
            <a:pPr marL="457200" lvl="1" indent="0">
              <a:buNone/>
              <a:defRPr/>
            </a:pPr>
            <a:endParaRPr lang="da-DK" sz="2600" b="1" dirty="0"/>
          </a:p>
          <a:p>
            <a:pPr marL="457200" lvl="1" indent="0">
              <a:buNone/>
              <a:defRPr/>
            </a:pPr>
            <a:r>
              <a:rPr lang="da-DK" sz="2600" b="1" dirty="0"/>
              <a:t> </a:t>
            </a:r>
          </a:p>
          <a:p>
            <a:pPr marL="457200" lvl="1" indent="0">
              <a:buNone/>
              <a:defRPr/>
            </a:pPr>
            <a:endParaRPr lang="da-DK" sz="2600" b="1" dirty="0"/>
          </a:p>
          <a:p>
            <a:pPr marL="457200" lvl="1" indent="0">
              <a:buNone/>
              <a:defRPr/>
            </a:pPr>
            <a:endParaRPr lang="da-DK" sz="2200" b="1" dirty="0"/>
          </a:p>
          <a:p>
            <a:pPr marL="457200" lvl="1" indent="0">
              <a:buNone/>
              <a:defRPr/>
            </a:pPr>
            <a:endParaRPr lang="da-DK" sz="2600" b="1" dirty="0"/>
          </a:p>
          <a:p>
            <a:pPr lvl="1">
              <a:buFont typeface="Arial"/>
              <a:buChar char="•"/>
              <a:defRPr/>
            </a:pPr>
            <a:endParaRPr lang="da-DK" sz="2600" b="1" dirty="0"/>
          </a:p>
          <a:p>
            <a:pPr lvl="1">
              <a:buFont typeface="Arial"/>
              <a:buChar char="•"/>
              <a:defRPr/>
            </a:pPr>
            <a:endParaRPr lang="da-DK" sz="2600" b="1" dirty="0"/>
          </a:p>
        </p:txBody>
      </p:sp>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pic>
        <p:nvPicPr>
          <p:cNvPr id="18" name="Billede 6" descr="cid:6F4DC5A4-6DDC-49C5-976B-1E06D7A9B7A4@cs.au.dk">
            <a:extLst>
              <a:ext uri="{FF2B5EF4-FFF2-40B4-BE49-F238E27FC236}">
                <a16:creationId xmlns="" xmlns:a16="http://schemas.microsoft.com/office/drawing/2014/main" id="{4AEB2D93-02F1-4B97-AF6B-F34BCE2137C2}"/>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7537618" y="200699"/>
            <a:ext cx="1149182" cy="1169314"/>
          </a:xfrm>
          <a:prstGeom prst="rect">
            <a:avLst/>
          </a:prstGeom>
          <a:noFill/>
          <a:ln>
            <a:noFill/>
          </a:ln>
        </p:spPr>
      </p:pic>
      <p:sp>
        <p:nvSpPr>
          <p:cNvPr id="19" name="Pladsholder til sidefod 3">
            <a:extLst>
              <a:ext uri="{FF2B5EF4-FFF2-40B4-BE49-F238E27FC236}">
                <a16:creationId xmlns="" xmlns:a16="http://schemas.microsoft.com/office/drawing/2014/main" id="{A70DE715-B75C-476F-A9F8-793EA35455B9}"/>
              </a:ext>
            </a:extLst>
          </p:cNvPr>
          <p:cNvSpPr>
            <a:spLocks noGrp="1"/>
          </p:cNvSpPr>
          <p:nvPr>
            <p:ph type="ftr" sz="quarter" idx="11"/>
          </p:nvPr>
        </p:nvSpPr>
        <p:spPr>
          <a:xfrm>
            <a:off x="3124200" y="6356350"/>
            <a:ext cx="2895600" cy="365125"/>
          </a:xfrm>
        </p:spPr>
        <p:txBody>
          <a:bodyPr/>
          <a:lstStyle/>
          <a:p>
            <a:pPr>
              <a:defRPr/>
            </a:pPr>
            <a:r>
              <a:rPr lang="da-DK" dirty="0"/>
              <a:t>AID-ICU</a:t>
            </a:r>
          </a:p>
        </p:txBody>
      </p:sp>
      <p:pic>
        <p:nvPicPr>
          <p:cNvPr id="15" name="Picture 14">
            <a:extLst>
              <a:ext uri="{FF2B5EF4-FFF2-40B4-BE49-F238E27FC236}">
                <a16:creationId xmlns="" xmlns:a16="http://schemas.microsoft.com/office/drawing/2014/main" id="{9A0DD00D-D4F7-4A49-9B09-BBF86E45719A}"/>
              </a:ext>
            </a:extLst>
          </p:cNvPr>
          <p:cNvPicPr>
            <a:picLocks noChangeAspect="1"/>
          </p:cNvPicPr>
          <p:nvPr/>
        </p:nvPicPr>
        <p:blipFill>
          <a:blip r:embed="rId5"/>
          <a:stretch>
            <a:fillRect/>
          </a:stretch>
        </p:blipFill>
        <p:spPr>
          <a:xfrm>
            <a:off x="292100" y="1443952"/>
            <a:ext cx="8559800" cy="4318394"/>
          </a:xfrm>
          <a:prstGeom prst="rect">
            <a:avLst/>
          </a:prstGeom>
        </p:spPr>
      </p:pic>
      <p:cxnSp>
        <p:nvCxnSpPr>
          <p:cNvPr id="20" name="Straight Arrow Connector 19">
            <a:extLst>
              <a:ext uri="{FF2B5EF4-FFF2-40B4-BE49-F238E27FC236}">
                <a16:creationId xmlns="" xmlns:a16="http://schemas.microsoft.com/office/drawing/2014/main" id="{533F9FB4-5110-4092-ADE5-AE323F72DCAE}"/>
              </a:ext>
            </a:extLst>
          </p:cNvPr>
          <p:cNvCxnSpPr>
            <a:cxnSpLocks/>
          </p:cNvCxnSpPr>
          <p:nvPr/>
        </p:nvCxnSpPr>
        <p:spPr>
          <a:xfrm flipH="1">
            <a:off x="3347864" y="2780928"/>
            <a:ext cx="360040" cy="368424"/>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Tekstboks 1">
            <a:extLst>
              <a:ext uri="{FF2B5EF4-FFF2-40B4-BE49-F238E27FC236}">
                <a16:creationId xmlns="" xmlns:a16="http://schemas.microsoft.com/office/drawing/2014/main" id="{ACFCF339-F983-49D9-A708-3A518BD25A72}"/>
              </a:ext>
            </a:extLst>
          </p:cNvPr>
          <p:cNvSpPr txBox="1"/>
          <p:nvPr/>
        </p:nvSpPr>
        <p:spPr>
          <a:xfrm>
            <a:off x="2166377" y="5710490"/>
            <a:ext cx="4500500" cy="553998"/>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457200" indent="-457200">
              <a:lnSpc>
                <a:spcPct val="150000"/>
              </a:lnSpc>
              <a:buFont typeface="+mj-lt"/>
              <a:buAutoNum type="arabicPeriod"/>
            </a:pPr>
            <a:r>
              <a:rPr lang="en-GB" sz="2000" b="1" dirty="0">
                <a:latin typeface="Calibri" charset="0"/>
              </a:rPr>
              <a:t>Mark the relevant patient at the list</a:t>
            </a:r>
          </a:p>
        </p:txBody>
      </p:sp>
      <p:pic>
        <p:nvPicPr>
          <p:cNvPr id="11" name="Billede 5">
            <a:extLst>
              <a:ext uri="{FF2B5EF4-FFF2-40B4-BE49-F238E27FC236}">
                <a16:creationId xmlns="" xmlns:a16="http://schemas.microsoft.com/office/drawing/2014/main" id="{15A49F12-3F64-4615-8DC7-2A2453C37C32}"/>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0311" y="6183204"/>
            <a:ext cx="1171996" cy="606169"/>
          </a:xfrm>
          <a:prstGeom prst="rect">
            <a:avLst/>
          </a:prstGeom>
          <a:noFill/>
          <a:ln>
            <a:noFill/>
          </a:ln>
        </p:spPr>
      </p:pic>
    </p:spTree>
    <p:extLst>
      <p:ext uri="{BB962C8B-B14F-4D97-AF65-F5344CB8AC3E}">
        <p14:creationId xmlns:p14="http://schemas.microsoft.com/office/powerpoint/2010/main" val="2214374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3200" dirty="0">
                <a:latin typeface="Calibri" charset="0"/>
              </a:rPr>
              <a:t>Find previously allocated ampules </a:t>
            </a: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a:p>
          <a:p>
            <a:pPr marL="457200" lvl="1" indent="0">
              <a:buNone/>
              <a:defRPr/>
            </a:pPr>
            <a:endParaRPr lang="da-DK" sz="2600" b="1" dirty="0"/>
          </a:p>
          <a:p>
            <a:pPr marL="457200" lvl="1" indent="0">
              <a:buNone/>
              <a:defRPr/>
            </a:pPr>
            <a:r>
              <a:rPr lang="da-DK" sz="2600" b="1" dirty="0"/>
              <a:t> </a:t>
            </a:r>
          </a:p>
          <a:p>
            <a:pPr marL="457200" lvl="1" indent="0">
              <a:buNone/>
              <a:defRPr/>
            </a:pPr>
            <a:endParaRPr lang="da-DK" sz="2600" b="1" dirty="0"/>
          </a:p>
          <a:p>
            <a:pPr marL="457200" lvl="1" indent="0">
              <a:buNone/>
              <a:defRPr/>
            </a:pPr>
            <a:endParaRPr lang="da-DK" sz="2200" b="1" dirty="0"/>
          </a:p>
          <a:p>
            <a:pPr marL="457200" lvl="1" indent="0">
              <a:buNone/>
              <a:defRPr/>
            </a:pPr>
            <a:endParaRPr lang="da-DK" sz="2600" b="1" dirty="0"/>
          </a:p>
          <a:p>
            <a:pPr lvl="1">
              <a:buFont typeface="Arial"/>
              <a:buChar char="•"/>
              <a:defRPr/>
            </a:pPr>
            <a:endParaRPr lang="da-DK" sz="2600" b="1" dirty="0"/>
          </a:p>
          <a:p>
            <a:pPr lvl="1">
              <a:buFont typeface="Arial"/>
              <a:buChar char="•"/>
              <a:defRPr/>
            </a:pPr>
            <a:endParaRPr lang="da-DK" sz="2600" b="1" dirty="0"/>
          </a:p>
        </p:txBody>
      </p:sp>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pic>
        <p:nvPicPr>
          <p:cNvPr id="18" name="Billede 6" descr="cid:6F4DC5A4-6DDC-49C5-976B-1E06D7A9B7A4@cs.au.dk">
            <a:extLst>
              <a:ext uri="{FF2B5EF4-FFF2-40B4-BE49-F238E27FC236}">
                <a16:creationId xmlns="" xmlns:a16="http://schemas.microsoft.com/office/drawing/2014/main" id="{4AEB2D93-02F1-4B97-AF6B-F34BCE2137C2}"/>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7537618" y="200699"/>
            <a:ext cx="1149182" cy="1169314"/>
          </a:xfrm>
          <a:prstGeom prst="rect">
            <a:avLst/>
          </a:prstGeom>
          <a:noFill/>
          <a:ln>
            <a:noFill/>
          </a:ln>
        </p:spPr>
      </p:pic>
      <p:sp>
        <p:nvSpPr>
          <p:cNvPr id="19" name="Pladsholder til sidefod 3">
            <a:extLst>
              <a:ext uri="{FF2B5EF4-FFF2-40B4-BE49-F238E27FC236}">
                <a16:creationId xmlns="" xmlns:a16="http://schemas.microsoft.com/office/drawing/2014/main" id="{A70DE715-B75C-476F-A9F8-793EA35455B9}"/>
              </a:ext>
            </a:extLst>
          </p:cNvPr>
          <p:cNvSpPr>
            <a:spLocks noGrp="1"/>
          </p:cNvSpPr>
          <p:nvPr>
            <p:ph type="ftr" sz="quarter" idx="11"/>
          </p:nvPr>
        </p:nvSpPr>
        <p:spPr>
          <a:xfrm>
            <a:off x="3124200" y="6356350"/>
            <a:ext cx="2895600" cy="365125"/>
          </a:xfrm>
        </p:spPr>
        <p:txBody>
          <a:bodyPr/>
          <a:lstStyle/>
          <a:p>
            <a:pPr>
              <a:defRPr/>
            </a:pPr>
            <a:r>
              <a:rPr lang="da-DK" dirty="0"/>
              <a:t>AID-ICU</a:t>
            </a:r>
          </a:p>
        </p:txBody>
      </p:sp>
      <p:pic>
        <p:nvPicPr>
          <p:cNvPr id="4" name="Picture 3">
            <a:extLst>
              <a:ext uri="{FF2B5EF4-FFF2-40B4-BE49-F238E27FC236}">
                <a16:creationId xmlns="" xmlns:a16="http://schemas.microsoft.com/office/drawing/2014/main" id="{F4E362E1-DDC5-45C8-9110-DE1A39920D6E}"/>
              </a:ext>
            </a:extLst>
          </p:cNvPr>
          <p:cNvPicPr>
            <a:picLocks noChangeAspect="1"/>
          </p:cNvPicPr>
          <p:nvPr/>
        </p:nvPicPr>
        <p:blipFill>
          <a:blip r:embed="rId5"/>
          <a:stretch>
            <a:fillRect/>
          </a:stretch>
        </p:blipFill>
        <p:spPr>
          <a:xfrm>
            <a:off x="329205" y="1426471"/>
            <a:ext cx="8485590" cy="4735662"/>
          </a:xfrm>
          <a:prstGeom prst="rect">
            <a:avLst/>
          </a:prstGeom>
        </p:spPr>
      </p:pic>
      <p:sp>
        <p:nvSpPr>
          <p:cNvPr id="2" name="Rektangel 1"/>
          <p:cNvSpPr/>
          <p:nvPr/>
        </p:nvSpPr>
        <p:spPr>
          <a:xfrm>
            <a:off x="509990" y="3580731"/>
            <a:ext cx="4306860" cy="120032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en-GB" b="1" dirty="0"/>
              <a:t>A list of ampule/package identification numbers previously allocated to the patient will be shown in the bottom of the main screen. </a:t>
            </a:r>
            <a:endParaRPr lang="da-DK" b="1" dirty="0"/>
          </a:p>
        </p:txBody>
      </p:sp>
      <p:sp>
        <p:nvSpPr>
          <p:cNvPr id="16" name="Rektangel 15"/>
          <p:cNvSpPr/>
          <p:nvPr/>
        </p:nvSpPr>
        <p:spPr>
          <a:xfrm>
            <a:off x="3923928" y="6102111"/>
            <a:ext cx="2614672" cy="369332"/>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en-GB" b="1" dirty="0"/>
              <a:t>Option to print the list. </a:t>
            </a:r>
            <a:endParaRPr lang="da-DK" b="1" dirty="0"/>
          </a:p>
        </p:txBody>
      </p:sp>
      <p:cxnSp>
        <p:nvCxnSpPr>
          <p:cNvPr id="14" name="Straight Arrow Connector 13">
            <a:extLst>
              <a:ext uri="{FF2B5EF4-FFF2-40B4-BE49-F238E27FC236}">
                <a16:creationId xmlns="" xmlns:a16="http://schemas.microsoft.com/office/drawing/2014/main" id="{0115D9C4-4535-4F7B-A1A8-AB016513E6A3}"/>
              </a:ext>
            </a:extLst>
          </p:cNvPr>
          <p:cNvCxnSpPr>
            <a:cxnSpLocks/>
          </p:cNvCxnSpPr>
          <p:nvPr/>
        </p:nvCxnSpPr>
        <p:spPr>
          <a:xfrm>
            <a:off x="3275856" y="4758234"/>
            <a:ext cx="0" cy="46780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 xmlns:a16="http://schemas.microsoft.com/office/drawing/2014/main" id="{F2AAC38E-7321-46BA-A025-EC2736B19288}"/>
              </a:ext>
            </a:extLst>
          </p:cNvPr>
          <p:cNvCxnSpPr>
            <a:cxnSpLocks/>
          </p:cNvCxnSpPr>
          <p:nvPr/>
        </p:nvCxnSpPr>
        <p:spPr>
          <a:xfrm flipV="1">
            <a:off x="6538600" y="6261100"/>
            <a:ext cx="503275" cy="130313"/>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3" name="Billede 5">
            <a:extLst>
              <a:ext uri="{FF2B5EF4-FFF2-40B4-BE49-F238E27FC236}">
                <a16:creationId xmlns="" xmlns:a16="http://schemas.microsoft.com/office/drawing/2014/main" id="{4EF5600D-4A39-4B2F-B7DB-95615155FAF6}"/>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0311" y="6183204"/>
            <a:ext cx="1171996" cy="606169"/>
          </a:xfrm>
          <a:prstGeom prst="rect">
            <a:avLst/>
          </a:prstGeom>
          <a:noFill/>
          <a:ln>
            <a:noFill/>
          </a:ln>
        </p:spPr>
      </p:pic>
    </p:spTree>
    <p:extLst>
      <p:ext uri="{BB962C8B-B14F-4D97-AF65-F5344CB8AC3E}">
        <p14:creationId xmlns:p14="http://schemas.microsoft.com/office/powerpoint/2010/main" val="1229379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 xmlns:a16="http://schemas.microsoft.com/office/drawing/2014/main" id="{4230DC30-EF2A-4391-AED5-400CE27C4E3A}"/>
              </a:ext>
            </a:extLst>
          </p:cNvPr>
          <p:cNvPicPr>
            <a:picLocks noChangeAspect="1"/>
          </p:cNvPicPr>
          <p:nvPr/>
        </p:nvPicPr>
        <p:blipFill>
          <a:blip r:embed="rId3"/>
          <a:stretch>
            <a:fillRect/>
          </a:stretch>
        </p:blipFill>
        <p:spPr>
          <a:xfrm>
            <a:off x="201210" y="1465263"/>
            <a:ext cx="8741580" cy="4878526"/>
          </a:xfrm>
          <a:prstGeom prst="rect">
            <a:avLst/>
          </a:prstGeom>
        </p:spPr>
      </p:pic>
      <p:sp>
        <p:nvSpPr>
          <p:cNvPr id="21505" name="Titel 1"/>
          <p:cNvSpPr>
            <a:spLocks noGrp="1"/>
          </p:cNvSpPr>
          <p:nvPr>
            <p:ph type="title"/>
          </p:nvPr>
        </p:nvSpPr>
        <p:spPr>
          <a:xfrm>
            <a:off x="457200" y="274638"/>
            <a:ext cx="8229600" cy="1143000"/>
          </a:xfrm>
        </p:spPr>
        <p:txBody>
          <a:bodyPr>
            <a:normAutofit/>
          </a:bodyPr>
          <a:lstStyle/>
          <a:p>
            <a:pPr eaLnBrk="1" hangingPunct="1"/>
            <a:r>
              <a:rPr lang="en-GB" sz="3200" dirty="0">
                <a:latin typeface="Calibri" charset="0"/>
              </a:rPr>
              <a:t>If problems, use ‘Add comment’</a:t>
            </a: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a:p>
          <a:p>
            <a:pPr marL="457200" lvl="1" indent="0">
              <a:buNone/>
              <a:defRPr/>
            </a:pPr>
            <a:endParaRPr lang="da-DK" sz="2600" b="1" dirty="0"/>
          </a:p>
          <a:p>
            <a:pPr marL="457200" lvl="1" indent="0">
              <a:buNone/>
              <a:defRPr/>
            </a:pPr>
            <a:r>
              <a:rPr lang="da-DK" sz="2600" b="1" dirty="0"/>
              <a:t> </a:t>
            </a:r>
          </a:p>
          <a:p>
            <a:pPr marL="457200" lvl="1" indent="0">
              <a:buNone/>
              <a:defRPr/>
            </a:pPr>
            <a:endParaRPr lang="da-DK" sz="2600" b="1" dirty="0"/>
          </a:p>
          <a:p>
            <a:pPr marL="457200" lvl="1" indent="0">
              <a:buNone/>
              <a:defRPr/>
            </a:pPr>
            <a:endParaRPr lang="da-DK" sz="2200" b="1" dirty="0"/>
          </a:p>
          <a:p>
            <a:pPr marL="457200" lvl="1" indent="0">
              <a:buNone/>
              <a:defRPr/>
            </a:pPr>
            <a:endParaRPr lang="da-DK" sz="2600" b="1" dirty="0"/>
          </a:p>
          <a:p>
            <a:pPr lvl="1">
              <a:buFont typeface="Arial"/>
              <a:buChar char="•"/>
              <a:defRPr/>
            </a:pPr>
            <a:endParaRPr lang="da-DK" sz="2600" b="1" dirty="0"/>
          </a:p>
          <a:p>
            <a:pPr lvl="1">
              <a:buFont typeface="Arial"/>
              <a:buChar char="•"/>
              <a:defRPr/>
            </a:pPr>
            <a:endParaRPr lang="da-DK" sz="2600" b="1" dirty="0"/>
          </a:p>
        </p:txBody>
      </p:sp>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sp>
        <p:nvSpPr>
          <p:cNvPr id="2" name="Rektangel 1"/>
          <p:cNvSpPr/>
          <p:nvPr/>
        </p:nvSpPr>
        <p:spPr>
          <a:xfrm>
            <a:off x="818991" y="3501008"/>
            <a:ext cx="7506017" cy="1200329"/>
          </a:xfrm>
          <a:prstGeom prst="rect">
            <a:avLst/>
          </a:prstGeom>
          <a:ln w="85725">
            <a:solidFill>
              <a:srgbClr val="FF0000"/>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en-GB" b="1" dirty="0"/>
              <a:t>If you experience a problem with the ampule or an issue during administration of the medication, please use the ‘Add comment’ button in the right side. If necessary, run through the procedure again to allocate a new ampule/package identification number. </a:t>
            </a:r>
            <a:endParaRPr lang="da-DK" dirty="0">
              <a:effectLst/>
            </a:endParaRPr>
          </a:p>
        </p:txBody>
      </p:sp>
      <p:pic>
        <p:nvPicPr>
          <p:cNvPr id="14" name="Billede 6" descr="cid:6F4DC5A4-6DDC-49C5-976B-1E06D7A9B7A4@cs.au.dk">
            <a:extLst>
              <a:ext uri="{FF2B5EF4-FFF2-40B4-BE49-F238E27FC236}">
                <a16:creationId xmlns="" xmlns:a16="http://schemas.microsoft.com/office/drawing/2014/main" id="{D44533A6-B43A-4DE7-8FF8-5E979FF09F19}"/>
              </a:ext>
            </a:extLst>
          </p:cNvPr>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7537618" y="200699"/>
            <a:ext cx="1149182" cy="1169314"/>
          </a:xfrm>
          <a:prstGeom prst="rect">
            <a:avLst/>
          </a:prstGeom>
          <a:noFill/>
          <a:ln>
            <a:noFill/>
          </a:ln>
        </p:spPr>
      </p:pic>
      <p:sp>
        <p:nvSpPr>
          <p:cNvPr id="15" name="Pladsholder til sidefod 3">
            <a:extLst>
              <a:ext uri="{FF2B5EF4-FFF2-40B4-BE49-F238E27FC236}">
                <a16:creationId xmlns="" xmlns:a16="http://schemas.microsoft.com/office/drawing/2014/main" id="{1B416C06-5E0D-4133-9AFF-E1BB7417AB40}"/>
              </a:ext>
            </a:extLst>
          </p:cNvPr>
          <p:cNvSpPr>
            <a:spLocks noGrp="1"/>
          </p:cNvSpPr>
          <p:nvPr>
            <p:ph type="ftr" sz="quarter" idx="11"/>
          </p:nvPr>
        </p:nvSpPr>
        <p:spPr>
          <a:xfrm>
            <a:off x="3124200" y="6356350"/>
            <a:ext cx="2895600" cy="365125"/>
          </a:xfrm>
        </p:spPr>
        <p:txBody>
          <a:bodyPr/>
          <a:lstStyle/>
          <a:p>
            <a:pPr>
              <a:defRPr/>
            </a:pPr>
            <a:r>
              <a:rPr lang="da-DK" dirty="0"/>
              <a:t>AID-ICU</a:t>
            </a:r>
          </a:p>
        </p:txBody>
      </p:sp>
      <p:cxnSp>
        <p:nvCxnSpPr>
          <p:cNvPr id="16" name="Straight Arrow Connector 15">
            <a:extLst>
              <a:ext uri="{FF2B5EF4-FFF2-40B4-BE49-F238E27FC236}">
                <a16:creationId xmlns="" xmlns:a16="http://schemas.microsoft.com/office/drawing/2014/main" id="{459BB637-1840-4D74-B3E3-B8A9E320D635}"/>
              </a:ext>
            </a:extLst>
          </p:cNvPr>
          <p:cNvCxnSpPr>
            <a:cxnSpLocks/>
          </p:cNvCxnSpPr>
          <p:nvPr/>
        </p:nvCxnSpPr>
        <p:spPr>
          <a:xfrm>
            <a:off x="6732240" y="4701337"/>
            <a:ext cx="1379969" cy="959911"/>
          </a:xfrm>
          <a:prstGeom prst="straightConnector1">
            <a:avLst/>
          </a:prstGeom>
          <a:ln w="1270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1" name="Billede 5">
            <a:extLst>
              <a:ext uri="{FF2B5EF4-FFF2-40B4-BE49-F238E27FC236}">
                <a16:creationId xmlns="" xmlns:a16="http://schemas.microsoft.com/office/drawing/2014/main" id="{C735E26C-25AA-4B26-8073-BC5C94A33B3F}"/>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0311" y="6183204"/>
            <a:ext cx="1171996" cy="606169"/>
          </a:xfrm>
          <a:prstGeom prst="rect">
            <a:avLst/>
          </a:prstGeom>
          <a:noFill/>
          <a:ln>
            <a:noFill/>
          </a:ln>
        </p:spPr>
      </p:pic>
    </p:spTree>
    <p:extLst>
      <p:ext uri="{BB962C8B-B14F-4D97-AF65-F5344CB8AC3E}">
        <p14:creationId xmlns:p14="http://schemas.microsoft.com/office/powerpoint/2010/main" val="1003860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3200" dirty="0">
                <a:latin typeface="Calibri" charset="0"/>
              </a:rPr>
              <a:t>Summary</a:t>
            </a:r>
          </a:p>
        </p:txBody>
      </p:sp>
      <p:sp>
        <p:nvSpPr>
          <p:cNvPr id="3" name="Pladsholder til indhold 2"/>
          <p:cNvSpPr>
            <a:spLocks noGrp="1"/>
          </p:cNvSpPr>
          <p:nvPr>
            <p:ph idx="1"/>
          </p:nvPr>
        </p:nvSpPr>
        <p:spPr>
          <a:xfrm>
            <a:off x="457200" y="1600200"/>
            <a:ext cx="8507288" cy="4525963"/>
          </a:xfrm>
        </p:spPr>
        <p:txBody>
          <a:bodyPr rtlCol="0">
            <a:normAutofit lnSpcReduction="10000"/>
          </a:bodyPr>
          <a:lstStyle/>
          <a:p>
            <a:pPr>
              <a:defRPr/>
            </a:pPr>
            <a:r>
              <a:rPr lang="en-GB" sz="2400" b="1" dirty="0"/>
              <a:t>A new package has to be allocated every day at cric.nu/aid-</a:t>
            </a:r>
            <a:r>
              <a:rPr lang="en-GB" sz="2400" b="1" dirty="0" err="1"/>
              <a:t>icu</a:t>
            </a:r>
            <a:r>
              <a:rPr lang="en-GB" sz="2400" b="1" dirty="0"/>
              <a:t> during the intervention period as long as the patient does not meet pausing criteria</a:t>
            </a:r>
          </a:p>
          <a:p>
            <a:pPr>
              <a:defRPr/>
            </a:pPr>
            <a:endParaRPr lang="en-GB" sz="2400" b="1" dirty="0"/>
          </a:p>
          <a:p>
            <a:pPr>
              <a:defRPr/>
            </a:pPr>
            <a:r>
              <a:rPr lang="en-GB" sz="2400" b="1" dirty="0"/>
              <a:t>If p.n. medication is needed, additional packages can be dispensed. Max daily dose is 20 mg</a:t>
            </a:r>
          </a:p>
          <a:p>
            <a:pPr marL="0" indent="0">
              <a:buNone/>
              <a:defRPr/>
            </a:pPr>
            <a:endParaRPr lang="en-GB" sz="2400" b="1" dirty="0"/>
          </a:p>
          <a:p>
            <a:pPr>
              <a:defRPr/>
            </a:pPr>
            <a:r>
              <a:rPr lang="en-GB" sz="2400" b="1" dirty="0"/>
              <a:t>Mark the patient, write your name, press “Dispense trial medication”</a:t>
            </a:r>
          </a:p>
          <a:p>
            <a:pPr marL="0" indent="0">
              <a:buNone/>
              <a:defRPr/>
            </a:pPr>
            <a:endParaRPr lang="en-GB" sz="2400" b="1" dirty="0"/>
          </a:p>
          <a:p>
            <a:pPr>
              <a:defRPr/>
            </a:pPr>
            <a:r>
              <a:rPr lang="en-GB" sz="2400" b="1" dirty="0"/>
              <a:t>Use ‘Add comment’ if you identify a problem with the package/ampule and allocate a new one if necessary </a:t>
            </a:r>
            <a:endParaRPr lang="da-DK" sz="2600" b="1" dirty="0"/>
          </a:p>
          <a:p>
            <a:pPr lvl="1">
              <a:buFont typeface="Arial"/>
              <a:buChar char="•"/>
              <a:defRPr/>
            </a:pPr>
            <a:endParaRPr lang="da-DK" sz="2600" b="1" dirty="0"/>
          </a:p>
        </p:txBody>
      </p:sp>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pic>
        <p:nvPicPr>
          <p:cNvPr id="9" name="Billede 6" descr="cid:6F4DC5A4-6DDC-49C5-976B-1E06D7A9B7A4@cs.au.dk">
            <a:extLst>
              <a:ext uri="{FF2B5EF4-FFF2-40B4-BE49-F238E27FC236}">
                <a16:creationId xmlns="" xmlns:a16="http://schemas.microsoft.com/office/drawing/2014/main" id="{40D1F66F-457A-4E55-B10B-9EF6F8CCA922}"/>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7537618" y="200699"/>
            <a:ext cx="1149182" cy="1169314"/>
          </a:xfrm>
          <a:prstGeom prst="rect">
            <a:avLst/>
          </a:prstGeom>
          <a:noFill/>
          <a:ln>
            <a:noFill/>
          </a:ln>
        </p:spPr>
      </p:pic>
      <p:sp>
        <p:nvSpPr>
          <p:cNvPr id="10" name="Pladsholder til sidefod 3">
            <a:extLst>
              <a:ext uri="{FF2B5EF4-FFF2-40B4-BE49-F238E27FC236}">
                <a16:creationId xmlns="" xmlns:a16="http://schemas.microsoft.com/office/drawing/2014/main" id="{718EB9C5-D09C-4B39-90AE-AFBC28521E2E}"/>
              </a:ext>
            </a:extLst>
          </p:cNvPr>
          <p:cNvSpPr>
            <a:spLocks noGrp="1"/>
          </p:cNvSpPr>
          <p:nvPr>
            <p:ph type="ftr" sz="quarter" idx="11"/>
          </p:nvPr>
        </p:nvSpPr>
        <p:spPr>
          <a:xfrm>
            <a:off x="3124200" y="6356350"/>
            <a:ext cx="2895600" cy="365125"/>
          </a:xfrm>
        </p:spPr>
        <p:txBody>
          <a:bodyPr/>
          <a:lstStyle/>
          <a:p>
            <a:pPr>
              <a:defRPr/>
            </a:pPr>
            <a:r>
              <a:rPr lang="da-DK" dirty="0"/>
              <a:t>AID-ICU</a:t>
            </a:r>
          </a:p>
        </p:txBody>
      </p:sp>
      <p:pic>
        <p:nvPicPr>
          <p:cNvPr id="8" name="Billede 5">
            <a:extLst>
              <a:ext uri="{FF2B5EF4-FFF2-40B4-BE49-F238E27FC236}">
                <a16:creationId xmlns="" xmlns:a16="http://schemas.microsoft.com/office/drawing/2014/main" id="{69D6984A-78FB-46FD-9711-D4B084F258ED}"/>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0311" y="6183204"/>
            <a:ext cx="1171996" cy="606169"/>
          </a:xfrm>
          <a:prstGeom prst="rect">
            <a:avLst/>
          </a:prstGeom>
          <a:noFill/>
          <a:ln>
            <a:noFill/>
          </a:ln>
        </p:spPr>
      </p:pic>
    </p:spTree>
    <p:extLst>
      <p:ext uri="{BB962C8B-B14F-4D97-AF65-F5344CB8AC3E}">
        <p14:creationId xmlns:p14="http://schemas.microsoft.com/office/powerpoint/2010/main" val="3840943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3600" dirty="0">
                <a:latin typeface="Calibri" charset="0"/>
              </a:rPr>
              <a:t>Trial medication</a:t>
            </a: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a:p>
          <a:p>
            <a:pPr marL="457200" lvl="1" indent="0">
              <a:buNone/>
              <a:defRPr/>
            </a:pPr>
            <a:endParaRPr lang="da-DK" sz="2600" b="1" dirty="0"/>
          </a:p>
          <a:p>
            <a:pPr marL="457200" lvl="1" indent="0">
              <a:buNone/>
              <a:defRPr/>
            </a:pPr>
            <a:endParaRPr lang="da-DK" sz="2600" b="1" dirty="0"/>
          </a:p>
          <a:p>
            <a:pPr marL="457200" lvl="1" indent="0">
              <a:buNone/>
              <a:defRPr/>
            </a:pPr>
            <a:r>
              <a:rPr lang="da-DK" sz="2600" b="1" dirty="0"/>
              <a:t> </a:t>
            </a:r>
          </a:p>
          <a:p>
            <a:pPr marL="457200" lvl="1" indent="0">
              <a:buNone/>
              <a:defRPr/>
            </a:pPr>
            <a:endParaRPr lang="da-DK" sz="2600" b="1" dirty="0"/>
          </a:p>
          <a:p>
            <a:pPr marL="457200" lvl="1" indent="0">
              <a:buNone/>
              <a:defRPr/>
            </a:pPr>
            <a:endParaRPr lang="da-DK" sz="2200" b="1" dirty="0"/>
          </a:p>
          <a:p>
            <a:pPr marL="457200" lvl="1" indent="0">
              <a:buNone/>
              <a:defRPr/>
            </a:pPr>
            <a:endParaRPr lang="da-DK" sz="2600" b="1" dirty="0"/>
          </a:p>
          <a:p>
            <a:pPr lvl="1">
              <a:buFont typeface="Arial"/>
              <a:buChar char="•"/>
              <a:defRPr/>
            </a:pPr>
            <a:endParaRPr lang="da-DK" sz="2600" b="1" dirty="0"/>
          </a:p>
          <a:p>
            <a:pPr lvl="1">
              <a:buFont typeface="Arial"/>
              <a:buChar char="•"/>
              <a:defRPr/>
            </a:pPr>
            <a:endParaRPr lang="da-DK" sz="2600" b="1" dirty="0"/>
          </a:p>
        </p:txBody>
      </p:sp>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pic>
        <p:nvPicPr>
          <p:cNvPr id="10" name="Billede 6" descr="cid:6F4DC5A4-6DDC-49C5-976B-1E06D7A9B7A4@cs.au.dk">
            <a:extLst>
              <a:ext uri="{FF2B5EF4-FFF2-40B4-BE49-F238E27FC236}">
                <a16:creationId xmlns="" xmlns:a16="http://schemas.microsoft.com/office/drawing/2014/main" id="{16FD36D3-0E42-410E-8073-5C27C53E3858}"/>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7537618" y="200699"/>
            <a:ext cx="1149182" cy="1169314"/>
          </a:xfrm>
          <a:prstGeom prst="rect">
            <a:avLst/>
          </a:prstGeom>
          <a:noFill/>
          <a:ln>
            <a:noFill/>
          </a:ln>
        </p:spPr>
      </p:pic>
      <p:sp>
        <p:nvSpPr>
          <p:cNvPr id="11" name="Pladsholder til sidefod 3">
            <a:extLst>
              <a:ext uri="{FF2B5EF4-FFF2-40B4-BE49-F238E27FC236}">
                <a16:creationId xmlns="" xmlns:a16="http://schemas.microsoft.com/office/drawing/2014/main" id="{2F2F2301-EE48-441E-9D70-65AAC829D601}"/>
              </a:ext>
            </a:extLst>
          </p:cNvPr>
          <p:cNvSpPr>
            <a:spLocks noGrp="1"/>
          </p:cNvSpPr>
          <p:nvPr>
            <p:ph type="ftr" sz="quarter" idx="11"/>
          </p:nvPr>
        </p:nvSpPr>
        <p:spPr>
          <a:xfrm>
            <a:off x="3124200" y="6356350"/>
            <a:ext cx="2895600" cy="365125"/>
          </a:xfrm>
        </p:spPr>
        <p:txBody>
          <a:bodyPr/>
          <a:lstStyle/>
          <a:p>
            <a:pPr>
              <a:defRPr/>
            </a:pPr>
            <a:r>
              <a:rPr lang="da-DK" dirty="0"/>
              <a:t>AID-ICU</a:t>
            </a:r>
          </a:p>
        </p:txBody>
      </p:sp>
      <p:pic>
        <p:nvPicPr>
          <p:cNvPr id="9" name="Billede 5">
            <a:extLst>
              <a:ext uri="{FF2B5EF4-FFF2-40B4-BE49-F238E27FC236}">
                <a16:creationId xmlns="" xmlns:a16="http://schemas.microsoft.com/office/drawing/2014/main" id="{4A3F5413-D095-4C56-8BD2-F573F3964799}"/>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92280" y="5573569"/>
            <a:ext cx="1513465" cy="782781"/>
          </a:xfrm>
          <a:prstGeom prst="rect">
            <a:avLst/>
          </a:prstGeom>
          <a:noFill/>
          <a:ln>
            <a:noFill/>
          </a:ln>
        </p:spPr>
      </p:pic>
      <p:pic>
        <p:nvPicPr>
          <p:cNvPr id="2" name="Billede 1"/>
          <p:cNvPicPr>
            <a:picLocks noChangeAspect="1"/>
          </p:cNvPicPr>
          <p:nvPr/>
        </p:nvPicPr>
        <p:blipFill>
          <a:blip r:embed="rId6"/>
          <a:stretch>
            <a:fillRect/>
          </a:stretch>
        </p:blipFill>
        <p:spPr>
          <a:xfrm>
            <a:off x="2771800" y="2132856"/>
            <a:ext cx="3674227" cy="3552205"/>
          </a:xfrm>
          <a:prstGeom prst="rect">
            <a:avLst/>
          </a:prstGeom>
        </p:spPr>
      </p:pic>
    </p:spTree>
    <p:extLst>
      <p:ext uri="{BB962C8B-B14F-4D97-AF65-F5344CB8AC3E}">
        <p14:creationId xmlns:p14="http://schemas.microsoft.com/office/powerpoint/2010/main" val="2842158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3"/>
          <a:stretch>
            <a:fillRect/>
          </a:stretch>
        </p:blipFill>
        <p:spPr>
          <a:xfrm>
            <a:off x="1648292" y="1735138"/>
            <a:ext cx="6246440" cy="4181395"/>
          </a:xfrm>
          <a:prstGeom prst="rect">
            <a:avLst/>
          </a:prstGeom>
        </p:spPr>
      </p:pic>
      <p:sp>
        <p:nvSpPr>
          <p:cNvPr id="21505" name="Titel 1"/>
          <p:cNvSpPr>
            <a:spLocks noGrp="1"/>
          </p:cNvSpPr>
          <p:nvPr>
            <p:ph type="title"/>
          </p:nvPr>
        </p:nvSpPr>
        <p:spPr/>
        <p:txBody>
          <a:bodyPr>
            <a:normAutofit/>
          </a:bodyPr>
          <a:lstStyle/>
          <a:p>
            <a:r>
              <a:rPr lang="da-DK" sz="4000" b="1" dirty="0"/>
              <a:t>Go to </a:t>
            </a:r>
            <a:r>
              <a:rPr lang="da-DK" sz="4000" b="1" u="sng" dirty="0"/>
              <a:t>www.cric.nu/aid-icu</a:t>
            </a:r>
            <a:endParaRPr lang="da-DK" sz="4000" u="sng"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a:p>
          <a:p>
            <a:pPr marL="457200" lvl="1" indent="0">
              <a:buNone/>
              <a:defRPr/>
            </a:pPr>
            <a:endParaRPr lang="da-DK" sz="2600" b="1" dirty="0"/>
          </a:p>
          <a:p>
            <a:pPr marL="457200" lvl="1" indent="0">
              <a:buNone/>
              <a:defRPr/>
            </a:pPr>
            <a:endParaRPr lang="da-DK" sz="2600" b="1" dirty="0"/>
          </a:p>
          <a:p>
            <a:pPr marL="457200" lvl="1" indent="0">
              <a:buNone/>
              <a:defRPr/>
            </a:pPr>
            <a:endParaRPr lang="da-DK" sz="2200" b="1" dirty="0"/>
          </a:p>
          <a:p>
            <a:pPr marL="457200" lvl="1" indent="0">
              <a:buNone/>
              <a:defRPr/>
            </a:pPr>
            <a:endParaRPr lang="da-DK" sz="2600" b="1" dirty="0"/>
          </a:p>
          <a:p>
            <a:pPr lvl="1">
              <a:buFont typeface="Arial"/>
              <a:buChar char="•"/>
              <a:defRPr/>
            </a:pPr>
            <a:endParaRPr lang="da-DK" sz="2600" b="1" dirty="0"/>
          </a:p>
          <a:p>
            <a:pPr lvl="1">
              <a:buFont typeface="Arial"/>
              <a:buChar char="•"/>
              <a:defRPr/>
            </a:pPr>
            <a:endParaRPr lang="da-DK" sz="2600" b="1" dirty="0"/>
          </a:p>
        </p:txBody>
      </p:sp>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pic>
        <p:nvPicPr>
          <p:cNvPr id="13" name="Billede 6" descr="cid:6F4DC5A4-6DDC-49C5-976B-1E06D7A9B7A4@cs.au.dk">
            <a:extLst>
              <a:ext uri="{FF2B5EF4-FFF2-40B4-BE49-F238E27FC236}">
                <a16:creationId xmlns="" xmlns:a16="http://schemas.microsoft.com/office/drawing/2014/main" id="{38FE4747-EBB0-44BD-9E6A-A1F34C54F2FB}"/>
              </a:ext>
            </a:extLst>
          </p:cNvPr>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7537618" y="200699"/>
            <a:ext cx="1149182" cy="1169314"/>
          </a:xfrm>
          <a:prstGeom prst="rect">
            <a:avLst/>
          </a:prstGeom>
          <a:noFill/>
          <a:ln>
            <a:noFill/>
          </a:ln>
        </p:spPr>
      </p:pic>
      <p:sp>
        <p:nvSpPr>
          <p:cNvPr id="14" name="Pladsholder til sidefod 3">
            <a:extLst>
              <a:ext uri="{FF2B5EF4-FFF2-40B4-BE49-F238E27FC236}">
                <a16:creationId xmlns="" xmlns:a16="http://schemas.microsoft.com/office/drawing/2014/main" id="{4A58BF50-65E4-419E-8318-1E4026EBD103}"/>
              </a:ext>
            </a:extLst>
          </p:cNvPr>
          <p:cNvSpPr>
            <a:spLocks noGrp="1"/>
          </p:cNvSpPr>
          <p:nvPr>
            <p:ph type="ftr" sz="quarter" idx="11"/>
          </p:nvPr>
        </p:nvSpPr>
        <p:spPr>
          <a:xfrm>
            <a:off x="3124200" y="6356350"/>
            <a:ext cx="2895600" cy="365125"/>
          </a:xfrm>
        </p:spPr>
        <p:txBody>
          <a:bodyPr/>
          <a:lstStyle/>
          <a:p>
            <a:pPr>
              <a:defRPr/>
            </a:pPr>
            <a:r>
              <a:rPr lang="da-DK" dirty="0"/>
              <a:t>AID-ICU</a:t>
            </a:r>
          </a:p>
        </p:txBody>
      </p:sp>
      <p:cxnSp>
        <p:nvCxnSpPr>
          <p:cNvPr id="8" name="Straight Arrow Connector 7">
            <a:extLst>
              <a:ext uri="{FF2B5EF4-FFF2-40B4-BE49-F238E27FC236}">
                <a16:creationId xmlns="" xmlns:a16="http://schemas.microsoft.com/office/drawing/2014/main" id="{F94D71FE-45E4-4A05-9B47-ECB388A7790F}"/>
              </a:ext>
            </a:extLst>
          </p:cNvPr>
          <p:cNvCxnSpPr/>
          <p:nvPr/>
        </p:nvCxnSpPr>
        <p:spPr>
          <a:xfrm flipH="1">
            <a:off x="5436096" y="3990569"/>
            <a:ext cx="684000" cy="61200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0" name="Billede 5">
            <a:extLst>
              <a:ext uri="{FF2B5EF4-FFF2-40B4-BE49-F238E27FC236}">
                <a16:creationId xmlns="" xmlns:a16="http://schemas.microsoft.com/office/drawing/2014/main" id="{44F65835-5D08-44B7-8AE1-BD00A982869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92280" y="5573569"/>
            <a:ext cx="1513465" cy="782781"/>
          </a:xfrm>
          <a:prstGeom prst="rect">
            <a:avLst/>
          </a:prstGeom>
          <a:noFill/>
          <a:ln>
            <a:noFill/>
          </a:ln>
        </p:spPr>
      </p:pic>
    </p:spTree>
    <p:extLst>
      <p:ext uri="{BB962C8B-B14F-4D97-AF65-F5344CB8AC3E}">
        <p14:creationId xmlns:p14="http://schemas.microsoft.com/office/powerpoint/2010/main" val="1945077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lvl="1" algn="ctr" rtl="0">
              <a:spcBef>
                <a:spcPct val="0"/>
              </a:spcBef>
            </a:pPr>
            <a:r>
              <a:rPr lang="da-DK" sz="3200" b="1" dirty="0">
                <a:latin typeface="Calibri" charset="0"/>
              </a:rPr>
              <a:t>Login</a:t>
            </a:r>
            <a:endParaRPr lang="da-DK" sz="3200" dirty="0">
              <a:latin typeface="Calibri" charset="0"/>
            </a:endParaRPr>
          </a:p>
        </p:txBody>
      </p:sp>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sp>
        <p:nvSpPr>
          <p:cNvPr id="2" name="Tekstboks 1"/>
          <p:cNvSpPr txBox="1"/>
          <p:nvPr/>
        </p:nvSpPr>
        <p:spPr>
          <a:xfrm>
            <a:off x="1241688" y="4287497"/>
            <a:ext cx="6480720" cy="461665"/>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400" b="1" dirty="0">
                <a:latin typeface="Calibri" charset="0"/>
              </a:rPr>
              <a:t>Login with the </a:t>
            </a:r>
            <a:r>
              <a:rPr lang="en-GB" sz="2400" b="1" u="sng" dirty="0">
                <a:latin typeface="Calibri" charset="0"/>
              </a:rPr>
              <a:t>shared</a:t>
            </a:r>
            <a:r>
              <a:rPr lang="en-GB" sz="2400" b="1" dirty="0">
                <a:latin typeface="Calibri" charset="0"/>
              </a:rPr>
              <a:t> login of your department</a:t>
            </a:r>
          </a:p>
        </p:txBody>
      </p:sp>
      <p:pic>
        <p:nvPicPr>
          <p:cNvPr id="3" name="Picture 2">
            <a:extLst>
              <a:ext uri="{FF2B5EF4-FFF2-40B4-BE49-F238E27FC236}">
                <a16:creationId xmlns="" xmlns:a16="http://schemas.microsoft.com/office/drawing/2014/main" id="{3E637890-9350-4714-8D96-384A9C0624A8}"/>
              </a:ext>
            </a:extLst>
          </p:cNvPr>
          <p:cNvPicPr>
            <a:picLocks noChangeAspect="1"/>
          </p:cNvPicPr>
          <p:nvPr/>
        </p:nvPicPr>
        <p:blipFill>
          <a:blip r:embed="rId3"/>
          <a:stretch>
            <a:fillRect/>
          </a:stretch>
        </p:blipFill>
        <p:spPr>
          <a:xfrm>
            <a:off x="2848190" y="2105778"/>
            <a:ext cx="3447619" cy="1838095"/>
          </a:xfrm>
          <a:prstGeom prst="rect">
            <a:avLst/>
          </a:prstGeom>
        </p:spPr>
      </p:pic>
      <p:pic>
        <p:nvPicPr>
          <p:cNvPr id="10" name="Billede 6" descr="cid:6F4DC5A4-6DDC-49C5-976B-1E06D7A9B7A4@cs.au.dk">
            <a:extLst>
              <a:ext uri="{FF2B5EF4-FFF2-40B4-BE49-F238E27FC236}">
                <a16:creationId xmlns="" xmlns:a16="http://schemas.microsoft.com/office/drawing/2014/main" id="{EE01C88B-9392-40EE-B5FA-045176B19B67}"/>
              </a:ext>
            </a:extLst>
          </p:cNvPr>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7537618" y="200699"/>
            <a:ext cx="1149182" cy="1169314"/>
          </a:xfrm>
          <a:prstGeom prst="rect">
            <a:avLst/>
          </a:prstGeom>
          <a:noFill/>
          <a:ln>
            <a:noFill/>
          </a:ln>
        </p:spPr>
      </p:pic>
      <p:sp>
        <p:nvSpPr>
          <p:cNvPr id="11" name="Pladsholder til sidefod 3">
            <a:extLst>
              <a:ext uri="{FF2B5EF4-FFF2-40B4-BE49-F238E27FC236}">
                <a16:creationId xmlns="" xmlns:a16="http://schemas.microsoft.com/office/drawing/2014/main" id="{5D28B5A7-A2DB-4EDC-966C-831F39F148A5}"/>
              </a:ext>
            </a:extLst>
          </p:cNvPr>
          <p:cNvSpPr>
            <a:spLocks noGrp="1"/>
          </p:cNvSpPr>
          <p:nvPr>
            <p:ph type="ftr" sz="quarter" idx="11"/>
          </p:nvPr>
        </p:nvSpPr>
        <p:spPr>
          <a:xfrm>
            <a:off x="3124200" y="6356350"/>
            <a:ext cx="2895600" cy="365125"/>
          </a:xfrm>
        </p:spPr>
        <p:txBody>
          <a:bodyPr/>
          <a:lstStyle/>
          <a:p>
            <a:pPr>
              <a:defRPr/>
            </a:pPr>
            <a:r>
              <a:rPr lang="da-DK" dirty="0"/>
              <a:t>AID-ICU</a:t>
            </a:r>
          </a:p>
        </p:txBody>
      </p:sp>
      <p:pic>
        <p:nvPicPr>
          <p:cNvPr id="12" name="Billede 5">
            <a:extLst>
              <a:ext uri="{FF2B5EF4-FFF2-40B4-BE49-F238E27FC236}">
                <a16:creationId xmlns="" xmlns:a16="http://schemas.microsoft.com/office/drawing/2014/main" id="{1113179C-F166-40AE-98AA-30D2621B6F40}"/>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0311" y="6183204"/>
            <a:ext cx="1171996" cy="606169"/>
          </a:xfrm>
          <a:prstGeom prst="rect">
            <a:avLst/>
          </a:prstGeom>
          <a:noFill/>
          <a:ln>
            <a:noFill/>
          </a:ln>
        </p:spPr>
      </p:pic>
    </p:spTree>
    <p:extLst>
      <p:ext uri="{BB962C8B-B14F-4D97-AF65-F5344CB8AC3E}">
        <p14:creationId xmlns:p14="http://schemas.microsoft.com/office/powerpoint/2010/main" val="2961115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3600" dirty="0">
                <a:latin typeface="Calibri" charset="0"/>
              </a:rPr>
              <a:t>Dispensing trial medication</a:t>
            </a: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a:p>
          <a:p>
            <a:pPr marL="457200" lvl="1" indent="0">
              <a:buNone/>
              <a:defRPr/>
            </a:pPr>
            <a:endParaRPr lang="da-DK" sz="2600" b="1" dirty="0"/>
          </a:p>
          <a:p>
            <a:pPr marL="457200" lvl="1" indent="0">
              <a:buNone/>
              <a:defRPr/>
            </a:pPr>
            <a:r>
              <a:rPr lang="da-DK" sz="2600" b="1" dirty="0"/>
              <a:t> </a:t>
            </a:r>
          </a:p>
          <a:p>
            <a:pPr marL="457200" lvl="1" indent="0">
              <a:buNone/>
              <a:defRPr/>
            </a:pPr>
            <a:endParaRPr lang="da-DK" sz="2600" b="1" dirty="0"/>
          </a:p>
          <a:p>
            <a:pPr marL="457200" lvl="1" indent="0">
              <a:buNone/>
              <a:defRPr/>
            </a:pPr>
            <a:endParaRPr lang="da-DK" sz="2200" b="1" dirty="0"/>
          </a:p>
          <a:p>
            <a:pPr marL="457200" lvl="1" indent="0">
              <a:buNone/>
              <a:defRPr/>
            </a:pPr>
            <a:endParaRPr lang="da-DK" sz="2600" b="1" dirty="0"/>
          </a:p>
          <a:p>
            <a:pPr lvl="1">
              <a:buFont typeface="Arial"/>
              <a:buChar char="•"/>
              <a:defRPr/>
            </a:pPr>
            <a:endParaRPr lang="da-DK" sz="2600" b="1" dirty="0"/>
          </a:p>
          <a:p>
            <a:pPr lvl="1">
              <a:buFont typeface="Arial"/>
              <a:buChar char="•"/>
              <a:defRPr/>
            </a:pPr>
            <a:endParaRPr lang="da-DK" sz="2600" b="1" dirty="0"/>
          </a:p>
        </p:txBody>
      </p:sp>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pic>
        <p:nvPicPr>
          <p:cNvPr id="14" name="Billede 6" descr="cid:6F4DC5A4-6DDC-49C5-976B-1E06D7A9B7A4@cs.au.dk">
            <a:extLst>
              <a:ext uri="{FF2B5EF4-FFF2-40B4-BE49-F238E27FC236}">
                <a16:creationId xmlns="" xmlns:a16="http://schemas.microsoft.com/office/drawing/2014/main" id="{422F2925-E8FD-463B-9605-5550BD7F032B}"/>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7537618" y="188640"/>
            <a:ext cx="1149182" cy="1169314"/>
          </a:xfrm>
          <a:prstGeom prst="rect">
            <a:avLst/>
          </a:prstGeom>
          <a:noFill/>
          <a:ln>
            <a:noFill/>
          </a:ln>
        </p:spPr>
      </p:pic>
      <p:sp>
        <p:nvSpPr>
          <p:cNvPr id="16" name="Pladsholder til sidefod 3">
            <a:extLst>
              <a:ext uri="{FF2B5EF4-FFF2-40B4-BE49-F238E27FC236}">
                <a16:creationId xmlns="" xmlns:a16="http://schemas.microsoft.com/office/drawing/2014/main" id="{7B3752A4-8E5D-4BC2-A64E-60539BA6FD32}"/>
              </a:ext>
            </a:extLst>
          </p:cNvPr>
          <p:cNvSpPr>
            <a:spLocks noGrp="1"/>
          </p:cNvSpPr>
          <p:nvPr>
            <p:ph type="ftr" sz="quarter" idx="11"/>
          </p:nvPr>
        </p:nvSpPr>
        <p:spPr>
          <a:xfrm>
            <a:off x="3124200" y="6356350"/>
            <a:ext cx="2895600" cy="365125"/>
          </a:xfrm>
        </p:spPr>
        <p:txBody>
          <a:bodyPr/>
          <a:lstStyle/>
          <a:p>
            <a:pPr>
              <a:defRPr/>
            </a:pPr>
            <a:r>
              <a:rPr lang="da-DK" dirty="0"/>
              <a:t>AID-ICU</a:t>
            </a:r>
          </a:p>
        </p:txBody>
      </p:sp>
      <p:pic>
        <p:nvPicPr>
          <p:cNvPr id="8" name="Picture 7">
            <a:extLst>
              <a:ext uri="{FF2B5EF4-FFF2-40B4-BE49-F238E27FC236}">
                <a16:creationId xmlns="" xmlns:a16="http://schemas.microsoft.com/office/drawing/2014/main" id="{F1F32A31-CC4F-4F17-9B4B-B46828583803}"/>
              </a:ext>
            </a:extLst>
          </p:cNvPr>
          <p:cNvPicPr>
            <a:picLocks noChangeAspect="1"/>
          </p:cNvPicPr>
          <p:nvPr/>
        </p:nvPicPr>
        <p:blipFill>
          <a:blip r:embed="rId5"/>
          <a:stretch>
            <a:fillRect/>
          </a:stretch>
        </p:blipFill>
        <p:spPr>
          <a:xfrm>
            <a:off x="292100" y="1503636"/>
            <a:ext cx="8559800" cy="4318394"/>
          </a:xfrm>
          <a:prstGeom prst="rect">
            <a:avLst/>
          </a:prstGeom>
        </p:spPr>
      </p:pic>
      <p:sp>
        <p:nvSpPr>
          <p:cNvPr id="11" name="AutoShape 2" descr="Billedresultat for hand cursor">
            <a:extLst>
              <a:ext uri="{FF2B5EF4-FFF2-40B4-BE49-F238E27FC236}">
                <a16:creationId xmlns="" xmlns:a16="http://schemas.microsoft.com/office/drawing/2014/main" id="{5998007E-99B4-4F36-B7D3-258C95DAC457}"/>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 name="Tekstboks 1"/>
          <p:cNvSpPr txBox="1"/>
          <p:nvPr/>
        </p:nvSpPr>
        <p:spPr>
          <a:xfrm>
            <a:off x="2166377" y="5710490"/>
            <a:ext cx="4500500" cy="553998"/>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457200" indent="-457200">
              <a:lnSpc>
                <a:spcPct val="150000"/>
              </a:lnSpc>
              <a:buFont typeface="+mj-lt"/>
              <a:buAutoNum type="arabicPeriod"/>
            </a:pPr>
            <a:r>
              <a:rPr lang="en-GB" sz="2000" b="1" dirty="0">
                <a:latin typeface="Calibri" charset="0"/>
              </a:rPr>
              <a:t>Mark the relevant patient at the list</a:t>
            </a:r>
          </a:p>
        </p:txBody>
      </p:sp>
      <p:cxnSp>
        <p:nvCxnSpPr>
          <p:cNvPr id="21" name="Straight Arrow Connector 20">
            <a:extLst>
              <a:ext uri="{FF2B5EF4-FFF2-40B4-BE49-F238E27FC236}">
                <a16:creationId xmlns="" xmlns:a16="http://schemas.microsoft.com/office/drawing/2014/main" id="{4C7CB9CF-F27E-41E8-8355-C2779754CEC5}"/>
              </a:ext>
            </a:extLst>
          </p:cNvPr>
          <p:cNvCxnSpPr>
            <a:cxnSpLocks/>
          </p:cNvCxnSpPr>
          <p:nvPr/>
        </p:nvCxnSpPr>
        <p:spPr>
          <a:xfrm flipH="1">
            <a:off x="3347864" y="2848189"/>
            <a:ext cx="360040" cy="368424"/>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3" name="Billede 5">
            <a:extLst>
              <a:ext uri="{FF2B5EF4-FFF2-40B4-BE49-F238E27FC236}">
                <a16:creationId xmlns="" xmlns:a16="http://schemas.microsoft.com/office/drawing/2014/main" id="{22A4B3D3-BF95-4B30-BA03-449768D15480}"/>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0311" y="6183204"/>
            <a:ext cx="1171996" cy="606169"/>
          </a:xfrm>
          <a:prstGeom prst="rect">
            <a:avLst/>
          </a:prstGeom>
          <a:noFill/>
          <a:ln>
            <a:noFill/>
          </a:ln>
        </p:spPr>
      </p:pic>
    </p:spTree>
    <p:extLst>
      <p:ext uri="{BB962C8B-B14F-4D97-AF65-F5344CB8AC3E}">
        <p14:creationId xmlns:p14="http://schemas.microsoft.com/office/powerpoint/2010/main" val="2702579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3600" dirty="0">
                <a:latin typeface="Calibri" charset="0"/>
              </a:rPr>
              <a:t>Dispensing trial medication</a:t>
            </a: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a:p>
          <a:p>
            <a:pPr marL="457200" lvl="1" indent="0">
              <a:buNone/>
              <a:defRPr/>
            </a:pPr>
            <a:endParaRPr lang="da-DK" sz="2600" b="1" dirty="0"/>
          </a:p>
          <a:p>
            <a:pPr marL="457200" lvl="1" indent="0">
              <a:buNone/>
              <a:defRPr/>
            </a:pPr>
            <a:r>
              <a:rPr lang="da-DK" sz="2600" b="1" dirty="0"/>
              <a:t> </a:t>
            </a:r>
          </a:p>
          <a:p>
            <a:pPr marL="457200" lvl="1" indent="0">
              <a:buNone/>
              <a:defRPr/>
            </a:pPr>
            <a:endParaRPr lang="da-DK" sz="2600" b="1" dirty="0"/>
          </a:p>
          <a:p>
            <a:pPr marL="457200" lvl="1" indent="0">
              <a:buNone/>
              <a:defRPr/>
            </a:pPr>
            <a:endParaRPr lang="da-DK" sz="2200" b="1" dirty="0"/>
          </a:p>
          <a:p>
            <a:pPr marL="457200" lvl="1" indent="0">
              <a:buNone/>
              <a:defRPr/>
            </a:pPr>
            <a:endParaRPr lang="da-DK" sz="2600" b="1" dirty="0"/>
          </a:p>
          <a:p>
            <a:pPr lvl="1">
              <a:buFont typeface="Arial"/>
              <a:buChar char="•"/>
              <a:defRPr/>
            </a:pPr>
            <a:endParaRPr lang="da-DK" sz="2600" b="1" dirty="0"/>
          </a:p>
          <a:p>
            <a:pPr lvl="1">
              <a:buFont typeface="Arial"/>
              <a:buChar char="•"/>
              <a:defRPr/>
            </a:pPr>
            <a:endParaRPr lang="da-DK" sz="2600" b="1" dirty="0"/>
          </a:p>
        </p:txBody>
      </p:sp>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cxnSp>
        <p:nvCxnSpPr>
          <p:cNvPr id="12" name="Lige pilforbindelse 11"/>
          <p:cNvCxnSpPr/>
          <p:nvPr/>
        </p:nvCxnSpPr>
        <p:spPr>
          <a:xfrm flipH="1">
            <a:off x="6232002" y="3429000"/>
            <a:ext cx="1011356"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Lige pilforbindelse 9"/>
          <p:cNvCxnSpPr/>
          <p:nvPr/>
        </p:nvCxnSpPr>
        <p:spPr>
          <a:xfrm flipH="1">
            <a:off x="6232002" y="3245743"/>
            <a:ext cx="1011356"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Lige pilforbindelse 8"/>
          <p:cNvCxnSpPr/>
          <p:nvPr/>
        </p:nvCxnSpPr>
        <p:spPr>
          <a:xfrm flipH="1">
            <a:off x="6232002" y="2484337"/>
            <a:ext cx="716262" cy="30956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4" name="Billede 6" descr="cid:6F4DC5A4-6DDC-49C5-976B-1E06D7A9B7A4@cs.au.dk">
            <a:extLst>
              <a:ext uri="{FF2B5EF4-FFF2-40B4-BE49-F238E27FC236}">
                <a16:creationId xmlns="" xmlns:a16="http://schemas.microsoft.com/office/drawing/2014/main" id="{422F2925-E8FD-463B-9605-5550BD7F032B}"/>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7537618" y="188640"/>
            <a:ext cx="1149182" cy="1169314"/>
          </a:xfrm>
          <a:prstGeom prst="rect">
            <a:avLst/>
          </a:prstGeom>
          <a:noFill/>
          <a:ln>
            <a:noFill/>
          </a:ln>
        </p:spPr>
      </p:pic>
      <p:sp>
        <p:nvSpPr>
          <p:cNvPr id="16" name="Pladsholder til sidefod 3">
            <a:extLst>
              <a:ext uri="{FF2B5EF4-FFF2-40B4-BE49-F238E27FC236}">
                <a16:creationId xmlns="" xmlns:a16="http://schemas.microsoft.com/office/drawing/2014/main" id="{7B3752A4-8E5D-4BC2-A64E-60539BA6FD32}"/>
              </a:ext>
            </a:extLst>
          </p:cNvPr>
          <p:cNvSpPr>
            <a:spLocks noGrp="1"/>
          </p:cNvSpPr>
          <p:nvPr>
            <p:ph type="ftr" sz="quarter" idx="11"/>
          </p:nvPr>
        </p:nvSpPr>
        <p:spPr>
          <a:xfrm>
            <a:off x="3124200" y="6356350"/>
            <a:ext cx="2895600" cy="365125"/>
          </a:xfrm>
        </p:spPr>
        <p:txBody>
          <a:bodyPr/>
          <a:lstStyle/>
          <a:p>
            <a:pPr>
              <a:defRPr/>
            </a:pPr>
            <a:r>
              <a:rPr lang="da-DK" dirty="0"/>
              <a:t>AID-ICU</a:t>
            </a:r>
          </a:p>
        </p:txBody>
      </p:sp>
      <p:pic>
        <p:nvPicPr>
          <p:cNvPr id="5" name="Picture 4">
            <a:extLst>
              <a:ext uri="{FF2B5EF4-FFF2-40B4-BE49-F238E27FC236}">
                <a16:creationId xmlns="" xmlns:a16="http://schemas.microsoft.com/office/drawing/2014/main" id="{94AFBA48-94AF-4BB2-BE0E-8ABF03840D75}"/>
              </a:ext>
            </a:extLst>
          </p:cNvPr>
          <p:cNvPicPr>
            <a:picLocks noChangeAspect="1"/>
          </p:cNvPicPr>
          <p:nvPr/>
        </p:nvPicPr>
        <p:blipFill>
          <a:blip r:embed="rId5"/>
          <a:stretch>
            <a:fillRect/>
          </a:stretch>
        </p:blipFill>
        <p:spPr>
          <a:xfrm>
            <a:off x="371141" y="1548494"/>
            <a:ext cx="8401717" cy="4543506"/>
          </a:xfrm>
          <a:prstGeom prst="rect">
            <a:avLst/>
          </a:prstGeom>
        </p:spPr>
      </p:pic>
      <p:sp>
        <p:nvSpPr>
          <p:cNvPr id="2" name="Tekstboks 1"/>
          <p:cNvSpPr txBox="1"/>
          <p:nvPr/>
        </p:nvSpPr>
        <p:spPr>
          <a:xfrm>
            <a:off x="3242571" y="5866946"/>
            <a:ext cx="2658856" cy="553998"/>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50000"/>
              </a:lnSpc>
            </a:pPr>
            <a:r>
              <a:rPr lang="en-GB" sz="2000" b="1" dirty="0">
                <a:latin typeface="Calibri" charset="0"/>
              </a:rPr>
              <a:t>2.       Enter your name</a:t>
            </a:r>
          </a:p>
        </p:txBody>
      </p:sp>
      <p:cxnSp>
        <p:nvCxnSpPr>
          <p:cNvPr id="13" name="Straight Arrow Connector 12">
            <a:extLst>
              <a:ext uri="{FF2B5EF4-FFF2-40B4-BE49-F238E27FC236}">
                <a16:creationId xmlns="" xmlns:a16="http://schemas.microsoft.com/office/drawing/2014/main" id="{B5515174-A46C-4830-877C-7D4B2D49A056}"/>
              </a:ext>
            </a:extLst>
          </p:cNvPr>
          <p:cNvCxnSpPr>
            <a:cxnSpLocks/>
          </p:cNvCxnSpPr>
          <p:nvPr/>
        </p:nvCxnSpPr>
        <p:spPr>
          <a:xfrm flipH="1">
            <a:off x="7063338" y="4179514"/>
            <a:ext cx="360040" cy="368424"/>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7" name="Billede 5">
            <a:extLst>
              <a:ext uri="{FF2B5EF4-FFF2-40B4-BE49-F238E27FC236}">
                <a16:creationId xmlns="" xmlns:a16="http://schemas.microsoft.com/office/drawing/2014/main" id="{7A557159-0F16-4B92-972E-851B5DFD687D}"/>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0311" y="6183204"/>
            <a:ext cx="1171996" cy="606169"/>
          </a:xfrm>
          <a:prstGeom prst="rect">
            <a:avLst/>
          </a:prstGeom>
          <a:noFill/>
          <a:ln>
            <a:noFill/>
          </a:ln>
        </p:spPr>
      </p:pic>
    </p:spTree>
    <p:extLst>
      <p:ext uri="{BB962C8B-B14F-4D97-AF65-F5344CB8AC3E}">
        <p14:creationId xmlns:p14="http://schemas.microsoft.com/office/powerpoint/2010/main" val="4072671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3318105D-A089-41E0-B44A-EEAE32D8AE47}"/>
              </a:ext>
            </a:extLst>
          </p:cNvPr>
          <p:cNvPicPr>
            <a:picLocks noChangeAspect="1"/>
          </p:cNvPicPr>
          <p:nvPr/>
        </p:nvPicPr>
        <p:blipFill>
          <a:blip r:embed="rId3"/>
          <a:stretch>
            <a:fillRect/>
          </a:stretch>
        </p:blipFill>
        <p:spPr>
          <a:xfrm>
            <a:off x="395536" y="1569802"/>
            <a:ext cx="8558197" cy="4303551"/>
          </a:xfrm>
          <a:prstGeom prst="rect">
            <a:avLst/>
          </a:prstGeom>
        </p:spPr>
      </p:pic>
      <p:sp>
        <p:nvSpPr>
          <p:cNvPr id="21505" name="Titel 1"/>
          <p:cNvSpPr>
            <a:spLocks noGrp="1"/>
          </p:cNvSpPr>
          <p:nvPr>
            <p:ph type="title"/>
          </p:nvPr>
        </p:nvSpPr>
        <p:spPr/>
        <p:txBody>
          <a:bodyPr>
            <a:normAutofit/>
          </a:bodyPr>
          <a:lstStyle/>
          <a:p>
            <a:pPr eaLnBrk="1" hangingPunct="1"/>
            <a:r>
              <a:rPr lang="en-GB" sz="3600" dirty="0">
                <a:latin typeface="Calibri" charset="0"/>
              </a:rPr>
              <a:t>Dispensing trial medication</a:t>
            </a: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a:p>
          <a:p>
            <a:pPr marL="457200" lvl="1" indent="0">
              <a:buNone/>
              <a:defRPr/>
            </a:pPr>
            <a:endParaRPr lang="da-DK" sz="2600" b="1" dirty="0"/>
          </a:p>
          <a:p>
            <a:pPr marL="457200" lvl="1" indent="0">
              <a:buNone/>
              <a:defRPr/>
            </a:pPr>
            <a:r>
              <a:rPr lang="da-DK" sz="2600" b="1" dirty="0"/>
              <a:t> </a:t>
            </a:r>
          </a:p>
          <a:p>
            <a:pPr marL="457200" lvl="1" indent="0">
              <a:buNone/>
              <a:defRPr/>
            </a:pPr>
            <a:endParaRPr lang="da-DK" sz="2600" b="1" dirty="0"/>
          </a:p>
          <a:p>
            <a:pPr marL="457200" lvl="1" indent="0">
              <a:buNone/>
              <a:defRPr/>
            </a:pPr>
            <a:endParaRPr lang="da-DK" sz="2200" b="1" dirty="0"/>
          </a:p>
          <a:p>
            <a:pPr marL="457200" lvl="1" indent="0">
              <a:buNone/>
              <a:defRPr/>
            </a:pPr>
            <a:endParaRPr lang="da-DK" sz="2600" b="1" dirty="0"/>
          </a:p>
          <a:p>
            <a:pPr lvl="1">
              <a:buFont typeface="Arial"/>
              <a:buChar char="•"/>
              <a:defRPr/>
            </a:pPr>
            <a:endParaRPr lang="da-DK" sz="2600" b="1" dirty="0"/>
          </a:p>
          <a:p>
            <a:pPr lvl="1">
              <a:buFont typeface="Arial"/>
              <a:buChar char="•"/>
              <a:defRPr/>
            </a:pPr>
            <a:endParaRPr lang="da-DK" sz="2600" b="1" dirty="0"/>
          </a:p>
        </p:txBody>
      </p:sp>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pic>
        <p:nvPicPr>
          <p:cNvPr id="14" name="Billede 6" descr="cid:6F4DC5A4-6DDC-49C5-976B-1E06D7A9B7A4@cs.au.dk">
            <a:extLst>
              <a:ext uri="{FF2B5EF4-FFF2-40B4-BE49-F238E27FC236}">
                <a16:creationId xmlns="" xmlns:a16="http://schemas.microsoft.com/office/drawing/2014/main" id="{422F2925-E8FD-463B-9605-5550BD7F032B}"/>
              </a:ext>
            </a:extLst>
          </p:cNvPr>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7537618" y="188640"/>
            <a:ext cx="1149182" cy="1169314"/>
          </a:xfrm>
          <a:prstGeom prst="rect">
            <a:avLst/>
          </a:prstGeom>
          <a:noFill/>
          <a:ln>
            <a:noFill/>
          </a:ln>
        </p:spPr>
      </p:pic>
      <p:sp>
        <p:nvSpPr>
          <p:cNvPr id="16" name="Pladsholder til sidefod 3">
            <a:extLst>
              <a:ext uri="{FF2B5EF4-FFF2-40B4-BE49-F238E27FC236}">
                <a16:creationId xmlns="" xmlns:a16="http://schemas.microsoft.com/office/drawing/2014/main" id="{7B3752A4-8E5D-4BC2-A64E-60539BA6FD32}"/>
              </a:ext>
            </a:extLst>
          </p:cNvPr>
          <p:cNvSpPr>
            <a:spLocks noGrp="1"/>
          </p:cNvSpPr>
          <p:nvPr>
            <p:ph type="ftr" sz="quarter" idx="11"/>
          </p:nvPr>
        </p:nvSpPr>
        <p:spPr>
          <a:xfrm>
            <a:off x="3124200" y="6356350"/>
            <a:ext cx="2895600" cy="365125"/>
          </a:xfrm>
        </p:spPr>
        <p:txBody>
          <a:bodyPr/>
          <a:lstStyle/>
          <a:p>
            <a:pPr>
              <a:defRPr/>
            </a:pPr>
            <a:r>
              <a:rPr lang="da-DK" dirty="0"/>
              <a:t>AID-ICU</a:t>
            </a:r>
          </a:p>
        </p:txBody>
      </p:sp>
      <p:sp>
        <p:nvSpPr>
          <p:cNvPr id="2" name="Tekstboks 1"/>
          <p:cNvSpPr txBox="1"/>
          <p:nvPr/>
        </p:nvSpPr>
        <p:spPr>
          <a:xfrm>
            <a:off x="1767310" y="5808202"/>
            <a:ext cx="5814648" cy="553998"/>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50000"/>
              </a:lnSpc>
            </a:pPr>
            <a:r>
              <a:rPr lang="en-GB" sz="2000" b="1" dirty="0">
                <a:latin typeface="Calibri" charset="0"/>
              </a:rPr>
              <a:t>3.      Press ‘Dispense medicine pack to participant’</a:t>
            </a:r>
            <a:endParaRPr lang="da-DK" sz="2000" b="1" dirty="0"/>
          </a:p>
        </p:txBody>
      </p:sp>
      <p:cxnSp>
        <p:nvCxnSpPr>
          <p:cNvPr id="13" name="Straight Arrow Connector 12">
            <a:extLst>
              <a:ext uri="{FF2B5EF4-FFF2-40B4-BE49-F238E27FC236}">
                <a16:creationId xmlns="" xmlns:a16="http://schemas.microsoft.com/office/drawing/2014/main" id="{CCC1451B-239B-48A4-B5BD-CFAEF60899AD}"/>
              </a:ext>
            </a:extLst>
          </p:cNvPr>
          <p:cNvCxnSpPr>
            <a:cxnSpLocks/>
          </p:cNvCxnSpPr>
          <p:nvPr/>
        </p:nvCxnSpPr>
        <p:spPr>
          <a:xfrm flipH="1">
            <a:off x="7357598" y="4437112"/>
            <a:ext cx="360040" cy="368424"/>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2" name="Billede 5">
            <a:extLst>
              <a:ext uri="{FF2B5EF4-FFF2-40B4-BE49-F238E27FC236}">
                <a16:creationId xmlns="" xmlns:a16="http://schemas.microsoft.com/office/drawing/2014/main" id="{F982A283-5833-4689-AB4D-82EFEFC6D795}"/>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0311" y="6183204"/>
            <a:ext cx="1171996" cy="606169"/>
          </a:xfrm>
          <a:prstGeom prst="rect">
            <a:avLst/>
          </a:prstGeom>
          <a:noFill/>
          <a:ln>
            <a:noFill/>
          </a:ln>
        </p:spPr>
      </p:pic>
    </p:spTree>
    <p:extLst>
      <p:ext uri="{BB962C8B-B14F-4D97-AF65-F5344CB8AC3E}">
        <p14:creationId xmlns:p14="http://schemas.microsoft.com/office/powerpoint/2010/main" val="393060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7222C141-3C8F-450B-AF72-3C1AD258A21A}"/>
              </a:ext>
            </a:extLst>
          </p:cNvPr>
          <p:cNvPicPr>
            <a:picLocks noChangeAspect="1"/>
          </p:cNvPicPr>
          <p:nvPr/>
        </p:nvPicPr>
        <p:blipFill>
          <a:blip r:embed="rId3"/>
          <a:stretch>
            <a:fillRect/>
          </a:stretch>
        </p:blipFill>
        <p:spPr>
          <a:xfrm>
            <a:off x="1909762" y="2560638"/>
            <a:ext cx="5324475" cy="3228975"/>
          </a:xfrm>
          <a:prstGeom prst="rect">
            <a:avLst/>
          </a:prstGeom>
        </p:spPr>
      </p:pic>
      <p:sp>
        <p:nvSpPr>
          <p:cNvPr id="21505" name="Titel 1"/>
          <p:cNvSpPr>
            <a:spLocks noGrp="1"/>
          </p:cNvSpPr>
          <p:nvPr>
            <p:ph type="title"/>
          </p:nvPr>
        </p:nvSpPr>
        <p:spPr/>
        <p:txBody>
          <a:bodyPr/>
          <a:lstStyle/>
          <a:p>
            <a:pPr eaLnBrk="1" hangingPunct="1"/>
            <a:r>
              <a:rPr lang="en-GB" dirty="0">
                <a:latin typeface="Calibri" charset="0"/>
              </a:rPr>
              <a:t>Confirm</a:t>
            </a: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a:p>
          <a:p>
            <a:pPr marL="457200" lvl="1" indent="0">
              <a:buNone/>
              <a:defRPr/>
            </a:pPr>
            <a:endParaRPr lang="da-DK" sz="2600" b="1" dirty="0"/>
          </a:p>
          <a:p>
            <a:pPr marL="457200" lvl="1" indent="0">
              <a:buNone/>
              <a:defRPr/>
            </a:pPr>
            <a:r>
              <a:rPr lang="da-DK" sz="2600" b="1" dirty="0"/>
              <a:t> </a:t>
            </a:r>
          </a:p>
          <a:p>
            <a:pPr marL="457200" lvl="1" indent="0">
              <a:buNone/>
              <a:defRPr/>
            </a:pPr>
            <a:endParaRPr lang="da-DK" sz="2600" b="1" dirty="0"/>
          </a:p>
          <a:p>
            <a:pPr marL="457200" lvl="1" indent="0">
              <a:buNone/>
              <a:defRPr/>
            </a:pPr>
            <a:endParaRPr lang="da-DK" sz="2200" b="1" dirty="0"/>
          </a:p>
          <a:p>
            <a:pPr marL="457200" lvl="1" indent="0">
              <a:buNone/>
              <a:defRPr/>
            </a:pPr>
            <a:endParaRPr lang="da-DK" sz="2600" b="1" dirty="0"/>
          </a:p>
          <a:p>
            <a:pPr lvl="1">
              <a:buFont typeface="Arial"/>
              <a:buChar char="•"/>
              <a:defRPr/>
            </a:pPr>
            <a:endParaRPr lang="da-DK" sz="2600" b="1" dirty="0"/>
          </a:p>
          <a:p>
            <a:pPr lvl="1">
              <a:buFont typeface="Arial"/>
              <a:buChar char="•"/>
              <a:defRPr/>
            </a:pPr>
            <a:endParaRPr lang="da-DK" sz="2600" b="1" dirty="0"/>
          </a:p>
        </p:txBody>
      </p:sp>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cxnSp>
        <p:nvCxnSpPr>
          <p:cNvPr id="10" name="Lige pilforbindelse 9"/>
          <p:cNvCxnSpPr/>
          <p:nvPr/>
        </p:nvCxnSpPr>
        <p:spPr>
          <a:xfrm rot="16200000" flipH="1">
            <a:off x="2869882" y="4876482"/>
            <a:ext cx="508635" cy="61912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3" name="Billede 6" descr="cid:6F4DC5A4-6DDC-49C5-976B-1E06D7A9B7A4@cs.au.dk">
            <a:extLst>
              <a:ext uri="{FF2B5EF4-FFF2-40B4-BE49-F238E27FC236}">
                <a16:creationId xmlns="" xmlns:a16="http://schemas.microsoft.com/office/drawing/2014/main" id="{99E7F8F6-FA7D-44E9-85E1-4B170BB33762}"/>
              </a:ext>
            </a:extLst>
          </p:cNvPr>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7537618" y="200699"/>
            <a:ext cx="1149182" cy="1169314"/>
          </a:xfrm>
          <a:prstGeom prst="rect">
            <a:avLst/>
          </a:prstGeom>
          <a:noFill/>
          <a:ln>
            <a:noFill/>
          </a:ln>
        </p:spPr>
      </p:pic>
      <p:sp>
        <p:nvSpPr>
          <p:cNvPr id="14" name="Pladsholder til sidefod 3">
            <a:extLst>
              <a:ext uri="{FF2B5EF4-FFF2-40B4-BE49-F238E27FC236}">
                <a16:creationId xmlns="" xmlns:a16="http://schemas.microsoft.com/office/drawing/2014/main" id="{25024D72-3688-4578-B164-CADD158932A6}"/>
              </a:ext>
            </a:extLst>
          </p:cNvPr>
          <p:cNvSpPr>
            <a:spLocks noGrp="1"/>
          </p:cNvSpPr>
          <p:nvPr>
            <p:ph type="ftr" sz="quarter" idx="11"/>
          </p:nvPr>
        </p:nvSpPr>
        <p:spPr>
          <a:xfrm>
            <a:off x="3124200" y="6356350"/>
            <a:ext cx="2895600" cy="365125"/>
          </a:xfrm>
        </p:spPr>
        <p:txBody>
          <a:bodyPr/>
          <a:lstStyle/>
          <a:p>
            <a:pPr>
              <a:defRPr/>
            </a:pPr>
            <a:r>
              <a:rPr lang="da-DK" dirty="0"/>
              <a:t>AID-ICU</a:t>
            </a:r>
          </a:p>
        </p:txBody>
      </p:sp>
      <p:pic>
        <p:nvPicPr>
          <p:cNvPr id="11" name="Billede 5">
            <a:extLst>
              <a:ext uri="{FF2B5EF4-FFF2-40B4-BE49-F238E27FC236}">
                <a16:creationId xmlns="" xmlns:a16="http://schemas.microsoft.com/office/drawing/2014/main" id="{3A6E9171-E686-4F09-9A4D-9F6228DD5E96}"/>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0311" y="6183204"/>
            <a:ext cx="1171996" cy="606169"/>
          </a:xfrm>
          <a:prstGeom prst="rect">
            <a:avLst/>
          </a:prstGeom>
          <a:noFill/>
          <a:ln>
            <a:noFill/>
          </a:ln>
        </p:spPr>
      </p:pic>
    </p:spTree>
    <p:extLst>
      <p:ext uri="{BB962C8B-B14F-4D97-AF65-F5344CB8AC3E}">
        <p14:creationId xmlns:p14="http://schemas.microsoft.com/office/powerpoint/2010/main" val="304973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a:xfrm>
            <a:off x="251048" y="245904"/>
            <a:ext cx="7425695" cy="1143000"/>
          </a:xfrm>
        </p:spPr>
        <p:txBody>
          <a:bodyPr>
            <a:normAutofit/>
          </a:bodyPr>
          <a:lstStyle/>
          <a:p>
            <a:pPr eaLnBrk="1" hangingPunct="1"/>
            <a:r>
              <a:rPr lang="en-GB" sz="3200" dirty="0">
                <a:latin typeface="Calibri" charset="0"/>
              </a:rPr>
              <a:t>Package identification number is allocated</a:t>
            </a:r>
          </a:p>
        </p:txBody>
      </p:sp>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sp>
        <p:nvSpPr>
          <p:cNvPr id="2" name="Rektangel 1"/>
          <p:cNvSpPr/>
          <p:nvPr/>
        </p:nvSpPr>
        <p:spPr>
          <a:xfrm>
            <a:off x="614325" y="1588446"/>
            <a:ext cx="4306860" cy="923330"/>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en-GB" b="1" dirty="0"/>
              <a:t>Find the package and administer the allocated trial medication to the patient.</a:t>
            </a:r>
          </a:p>
          <a:p>
            <a:r>
              <a:rPr lang="en-GB" b="1" dirty="0"/>
              <a:t>One package contain 3 identic ampules </a:t>
            </a:r>
            <a:endParaRPr lang="da-DK" b="1" dirty="0"/>
          </a:p>
        </p:txBody>
      </p:sp>
      <p:sp>
        <p:nvSpPr>
          <p:cNvPr id="16" name="Rektangel 15"/>
          <p:cNvSpPr/>
          <p:nvPr/>
        </p:nvSpPr>
        <p:spPr>
          <a:xfrm>
            <a:off x="4559294" y="5481470"/>
            <a:ext cx="4032967" cy="646331"/>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en-GB" b="1" dirty="0"/>
              <a:t>You have the option to print the package identification number.</a:t>
            </a:r>
            <a:endParaRPr lang="da-DK" b="1" dirty="0"/>
          </a:p>
        </p:txBody>
      </p:sp>
      <p:pic>
        <p:nvPicPr>
          <p:cNvPr id="17" name="Billede 6" descr="cid:6F4DC5A4-6DDC-49C5-976B-1E06D7A9B7A4@cs.au.dk">
            <a:extLst>
              <a:ext uri="{FF2B5EF4-FFF2-40B4-BE49-F238E27FC236}">
                <a16:creationId xmlns="" xmlns:a16="http://schemas.microsoft.com/office/drawing/2014/main" id="{A2C0D072-984E-4FBC-93C1-8E80519C644A}"/>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7537618" y="200699"/>
            <a:ext cx="1149182" cy="1169314"/>
          </a:xfrm>
          <a:prstGeom prst="rect">
            <a:avLst/>
          </a:prstGeom>
          <a:noFill/>
          <a:ln>
            <a:noFill/>
          </a:ln>
        </p:spPr>
      </p:pic>
      <p:sp>
        <p:nvSpPr>
          <p:cNvPr id="19" name="Pladsholder til sidefod 3">
            <a:extLst>
              <a:ext uri="{FF2B5EF4-FFF2-40B4-BE49-F238E27FC236}">
                <a16:creationId xmlns="" xmlns:a16="http://schemas.microsoft.com/office/drawing/2014/main" id="{485568AF-FAB6-4253-8755-E3C113A6C4D3}"/>
              </a:ext>
            </a:extLst>
          </p:cNvPr>
          <p:cNvSpPr>
            <a:spLocks noGrp="1"/>
          </p:cNvSpPr>
          <p:nvPr>
            <p:ph type="ftr" sz="quarter" idx="11"/>
          </p:nvPr>
        </p:nvSpPr>
        <p:spPr>
          <a:xfrm>
            <a:off x="3124200" y="6356350"/>
            <a:ext cx="2895600" cy="365125"/>
          </a:xfrm>
        </p:spPr>
        <p:txBody>
          <a:bodyPr/>
          <a:lstStyle/>
          <a:p>
            <a:pPr>
              <a:defRPr/>
            </a:pPr>
            <a:r>
              <a:rPr lang="da-DK" dirty="0"/>
              <a:t>AID-ICU</a:t>
            </a:r>
          </a:p>
        </p:txBody>
      </p:sp>
      <p:pic>
        <p:nvPicPr>
          <p:cNvPr id="4" name="Picture 3">
            <a:extLst>
              <a:ext uri="{FF2B5EF4-FFF2-40B4-BE49-F238E27FC236}">
                <a16:creationId xmlns="" xmlns:a16="http://schemas.microsoft.com/office/drawing/2014/main" id="{9EDCF7C6-40D2-4C8C-A477-7C7E12592564}"/>
              </a:ext>
            </a:extLst>
          </p:cNvPr>
          <p:cNvPicPr>
            <a:picLocks noChangeAspect="1"/>
          </p:cNvPicPr>
          <p:nvPr/>
        </p:nvPicPr>
        <p:blipFill>
          <a:blip r:embed="rId5"/>
          <a:stretch>
            <a:fillRect/>
          </a:stretch>
        </p:blipFill>
        <p:spPr>
          <a:xfrm>
            <a:off x="2532313" y="2729113"/>
            <a:ext cx="3619048" cy="2523809"/>
          </a:xfrm>
          <a:prstGeom prst="rect">
            <a:avLst/>
          </a:prstGeom>
        </p:spPr>
      </p:pic>
      <p:cxnSp>
        <p:nvCxnSpPr>
          <p:cNvPr id="12" name="Straight Arrow Connector 11">
            <a:extLst>
              <a:ext uri="{FF2B5EF4-FFF2-40B4-BE49-F238E27FC236}">
                <a16:creationId xmlns="" xmlns:a16="http://schemas.microsoft.com/office/drawing/2014/main" id="{68FC9936-1DF7-4E1D-AE18-E00767BDE7EC}"/>
              </a:ext>
            </a:extLst>
          </p:cNvPr>
          <p:cNvCxnSpPr/>
          <p:nvPr/>
        </p:nvCxnSpPr>
        <p:spPr>
          <a:xfrm>
            <a:off x="4716016" y="2500564"/>
            <a:ext cx="504056" cy="640404"/>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 xmlns:a16="http://schemas.microsoft.com/office/drawing/2014/main" id="{8154B2F6-8F68-4204-81C4-FF7DAEB2F820}"/>
              </a:ext>
            </a:extLst>
          </p:cNvPr>
          <p:cNvCxnSpPr>
            <a:cxnSpLocks/>
          </p:cNvCxnSpPr>
          <p:nvPr/>
        </p:nvCxnSpPr>
        <p:spPr>
          <a:xfrm flipV="1">
            <a:off x="5220072" y="5097707"/>
            <a:ext cx="0" cy="383763"/>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3" name="Billede 5">
            <a:extLst>
              <a:ext uri="{FF2B5EF4-FFF2-40B4-BE49-F238E27FC236}">
                <a16:creationId xmlns="" xmlns:a16="http://schemas.microsoft.com/office/drawing/2014/main" id="{65A4F5D4-4609-4F81-9D62-C26CA017615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0311" y="6183204"/>
            <a:ext cx="1171996" cy="606169"/>
          </a:xfrm>
          <a:prstGeom prst="rect">
            <a:avLst/>
          </a:prstGeom>
          <a:noFill/>
          <a:ln>
            <a:noFill/>
          </a:ln>
        </p:spPr>
      </p:pic>
    </p:spTree>
    <p:extLst>
      <p:ext uri="{BB962C8B-B14F-4D97-AF65-F5344CB8AC3E}">
        <p14:creationId xmlns:p14="http://schemas.microsoft.com/office/powerpoint/2010/main" val="778114044"/>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628</TotalTime>
  <Words>327</Words>
  <Application>Microsoft Office PowerPoint</Application>
  <PresentationFormat>Skærmshow (4:3)</PresentationFormat>
  <Paragraphs>118</Paragraphs>
  <Slides>13</Slides>
  <Notes>13</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13</vt:i4>
      </vt:variant>
    </vt:vector>
  </HeadingPairs>
  <TitlesOfParts>
    <vt:vector size="16" baseType="lpstr">
      <vt:lpstr>Arial</vt:lpstr>
      <vt:lpstr>Calibri</vt:lpstr>
      <vt:lpstr>Kontortema</vt:lpstr>
      <vt:lpstr>Agents Intervening against Delirium in the intensive care unit (AID-ICU) Trial medication</vt:lpstr>
      <vt:lpstr>Trial medication</vt:lpstr>
      <vt:lpstr>Go to www.cric.nu/aid-icu</vt:lpstr>
      <vt:lpstr>Login</vt:lpstr>
      <vt:lpstr>Dispensing trial medication</vt:lpstr>
      <vt:lpstr>Dispensing trial medication</vt:lpstr>
      <vt:lpstr>Dispensing trial medication</vt:lpstr>
      <vt:lpstr>Confirm</vt:lpstr>
      <vt:lpstr>Package identification number is allocated</vt:lpstr>
      <vt:lpstr>Finding previously allocated ampules</vt:lpstr>
      <vt:lpstr>Find previously allocated ampules </vt:lpstr>
      <vt:lpstr>If problems, use ‘Add comment’</vt:lpstr>
      <vt:lpstr>Summary</vt:lpstr>
    </vt:vector>
  </TitlesOfParts>
  <Company>Region Hovedstaden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Ulcer Prophylaxis in the Intensive Care Unit (SUP-ICU) Screening and randomisation</dc:title>
  <dc:creator>Mette Krag</dc:creator>
  <cp:lastModifiedBy>Nina Christine Andersen-Ranberg</cp:lastModifiedBy>
  <cp:revision>40</cp:revision>
  <dcterms:created xsi:type="dcterms:W3CDTF">2015-07-29T13:26:08Z</dcterms:created>
  <dcterms:modified xsi:type="dcterms:W3CDTF">2020-12-14T09:38:03Z</dcterms:modified>
</cp:coreProperties>
</file>