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6" r:id="rId3"/>
    <p:sldId id="258" r:id="rId4"/>
    <p:sldId id="259" r:id="rId5"/>
    <p:sldId id="265" r:id="rId6"/>
    <p:sldId id="268" r:id="rId7"/>
    <p:sldId id="278" r:id="rId8"/>
    <p:sldId id="280" r:id="rId9"/>
    <p:sldId id="281" r:id="rId10"/>
    <p:sldId id="282" r:id="rId11"/>
    <p:sldId id="279" r:id="rId12"/>
    <p:sldId id="284" r:id="rId13"/>
    <p:sldId id="297" r:id="rId14"/>
    <p:sldId id="287" r:id="rId15"/>
    <p:sldId id="288" r:id="rId16"/>
    <p:sldId id="299" r:id="rId17"/>
    <p:sldId id="301" r:id="rId18"/>
    <p:sldId id="302" r:id="rId19"/>
    <p:sldId id="290" r:id="rId20"/>
    <p:sldId id="292" r:id="rId21"/>
    <p:sldId id="293" r:id="rId22"/>
    <p:sldId id="294" r:id="rId23"/>
    <p:sldId id="295" r:id="rId24"/>
    <p:sldId id="296" r:id="rId2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Christine Andersen-Ranberg" initials="NCA" lastIdx="2" clrIdx="0">
    <p:extLst>
      <p:ext uri="{19B8F6BF-5375-455C-9EA6-DF929625EA0E}">
        <p15:presenceInfo xmlns:p15="http://schemas.microsoft.com/office/powerpoint/2012/main" userId="S-1-5-21-2124253774-71482904-3017945337-1327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8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4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58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4BB98-4684-45F5-BB0E-ED900309B95C}" type="datetimeFigureOut">
              <a:rPr lang="da-DK" smtClean="0"/>
              <a:t>10-12-2020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C56DF-EFD2-4155-AD48-41B394760B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2405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C56DF-EFD2-4155-AD48-41B394760BB7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950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7DDD-FC0E-44F9-8BD8-032743811A05}" type="datetimeFigureOut">
              <a:rPr lang="da-DK" smtClean="0"/>
              <a:t>10-12-2020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8179-158E-41CA-87B7-E4BFDAC94F17}" type="slidenum">
              <a:rPr lang="da-DK" smtClean="0"/>
              <a:t>‹nr.›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64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7DDD-FC0E-44F9-8BD8-032743811A05}" type="datetimeFigureOut">
              <a:rPr lang="da-DK" smtClean="0"/>
              <a:t>10-12-2020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8179-158E-41CA-87B7-E4BFDAC94F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563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7DDD-FC0E-44F9-8BD8-032743811A05}" type="datetimeFigureOut">
              <a:rPr lang="da-DK" smtClean="0"/>
              <a:t>10-12-2020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8179-158E-41CA-87B7-E4BFDAC94F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5266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7DDD-FC0E-44F9-8BD8-032743811A05}" type="datetimeFigureOut">
              <a:rPr lang="da-DK" smtClean="0"/>
              <a:t>10-12-2020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8179-158E-41CA-87B7-E4BFDAC94F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821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7DDD-FC0E-44F9-8BD8-032743811A05}" type="datetimeFigureOut">
              <a:rPr lang="da-DK" smtClean="0"/>
              <a:t>10-12-2020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8179-158E-41CA-87B7-E4BFDAC94F17}" type="slidenum">
              <a:rPr lang="da-DK" smtClean="0"/>
              <a:t>‹nr.›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27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7DDD-FC0E-44F9-8BD8-032743811A05}" type="datetimeFigureOut">
              <a:rPr lang="da-DK" smtClean="0"/>
              <a:t>10-12-2020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8179-158E-41CA-87B7-E4BFDAC94F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0880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7DDD-FC0E-44F9-8BD8-032743811A05}" type="datetimeFigureOut">
              <a:rPr lang="da-DK" smtClean="0"/>
              <a:t>10-12-2020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8179-158E-41CA-87B7-E4BFDAC94F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560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7DDD-FC0E-44F9-8BD8-032743811A05}" type="datetimeFigureOut">
              <a:rPr lang="da-DK" smtClean="0"/>
              <a:t>10-12-2020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8179-158E-41CA-87B7-E4BFDAC94F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615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7DDD-FC0E-44F9-8BD8-032743811A05}" type="datetimeFigureOut">
              <a:rPr lang="da-DK" smtClean="0"/>
              <a:t>10-12-2020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8179-158E-41CA-87B7-E4BFDAC94F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876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7067DDD-FC0E-44F9-8BD8-032743811A05}" type="datetimeFigureOut">
              <a:rPr lang="da-DK" smtClean="0"/>
              <a:t>10-12-2020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FD8179-158E-41CA-87B7-E4BFDAC94F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685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7DDD-FC0E-44F9-8BD8-032743811A05}" type="datetimeFigureOut">
              <a:rPr lang="da-DK" smtClean="0"/>
              <a:t>10-12-2020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8179-158E-41CA-87B7-E4BFDAC94F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60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7067DDD-FC0E-44F9-8BD8-032743811A05}" type="datetimeFigureOut">
              <a:rPr lang="da-DK" smtClean="0"/>
              <a:t>10-12-2020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2FD8179-158E-41CA-87B7-E4BFDAC94F17}" type="slidenum">
              <a:rPr lang="da-DK" smtClean="0"/>
              <a:t>‹nr.›</a:t>
            </a:fld>
            <a:endParaRPr lang="da-DK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56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6F4DC5A4-6DDC-49C5-976B-1E06D7A9B7A4@cs.au.dk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ric.nu/aid-icu" TargetMode="External"/><Relationship Id="rId5" Type="http://schemas.openxmlformats.org/officeDocument/2006/relationships/hyperlink" Target="mailto:aid-icu@cric.nu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6F4DC5A4-6DDC-49C5-976B-1E06D7A9B7A4@cs.au.dk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cid:6F4DC5A4-6DDC-49C5-976B-1E06D7A9B7A4@cs.au.d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cid:6F4DC5A4-6DDC-49C5-976B-1E06D7A9B7A4@cs.au.d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cid:6F4DC5A4-6DDC-49C5-976B-1E06D7A9B7A4@cs.au.d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cid:6F4DC5A4-6DDC-49C5-976B-1E06D7A9B7A4@cs.au.d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cric.nu/aid-ic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cid:6F4DC5A4-6DDC-49C5-976B-1E06D7A9B7A4@cs.au.dk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cric.n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cid:6F4DC5A4-6DDC-49C5-976B-1E06D7A9B7A4@cs.au.dk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cid:6F4DC5A4-6DDC-49C5-976B-1E06D7A9B7A4@cs.au.dk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cid:6F4DC5A4-6DDC-49C5-976B-1E06D7A9B7A4@cs.au.dk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ric.nu/hot-ic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cid:6F4DC5A4-6DDC-49C5-976B-1E06D7A9B7A4@cs.au.dk" TargetMode="Externa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cid:6F4DC5A4-6DDC-49C5-976B-1E06D7A9B7A4@cs.au.dk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ric.nu/aid-ic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cid:6F4DC5A4-6DDC-49C5-976B-1E06D7A9B7A4@cs.au.dk" TargetMode="Externa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ric.nu/aid-ic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cid:6F4DC5A4-6DDC-49C5-976B-1E06D7A9B7A4@cs.au.dk" TargetMode="Externa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ic.nu/aid-icu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cid:6F4DC5A4-6DDC-49C5-976B-1E06D7A9B7A4@cs.au.dk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cid:6F4DC5A4-6DDC-49C5-976B-1E06D7A9B7A4@cs.au.dk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ic.nu/AID-ICU" TargetMode="External"/><Relationship Id="rId2" Type="http://schemas.openxmlformats.org/officeDocument/2006/relationships/hyperlink" Target="mailto:AID-ICU@CRIC.N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cid:6F4DC5A4-6DDC-49C5-976B-1E06D7A9B7A4@cs.au.dk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cid:6F4DC5A4-6DDC-49C5-976B-1E06D7A9B7A4@cs.au.d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cid:6F4DC5A4-6DDC-49C5-976B-1E06D7A9B7A4@cs.au.d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cid:6F4DC5A4-6DDC-49C5-976B-1E06D7A9B7A4@cs.au.d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cid:6F4DC5A4-6DDC-49C5-976B-1E06D7A9B7A4@cs.au.d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cid:6F4DC5A4-6DDC-49C5-976B-1E06D7A9B7A4@cs.au.dk" TargetMode="Externa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cid:6F4DC5A4-6DDC-49C5-976B-1E06D7A9B7A4@cs.au.d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6F4DC5A4-6DDC-49C5-976B-1E06D7A9B7A4@cs.au.dk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cid:6F4DC5A4-6DDC-49C5-976B-1E06D7A9B7A4@cs.au.dk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275" y="847465"/>
            <a:ext cx="1816442" cy="1779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felt 3"/>
          <p:cNvSpPr txBox="1"/>
          <p:nvPr/>
        </p:nvSpPr>
        <p:spPr>
          <a:xfrm>
            <a:off x="593120" y="2866768"/>
            <a:ext cx="1091102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a-DK" sz="2800" b="1" dirty="0"/>
              <a:t>Agents </a:t>
            </a:r>
            <a:r>
              <a:rPr lang="da-DK" sz="2800" b="1" dirty="0" err="1"/>
              <a:t>Intervening</a:t>
            </a:r>
            <a:r>
              <a:rPr lang="da-DK" sz="2800" b="1" dirty="0"/>
              <a:t> </a:t>
            </a:r>
            <a:r>
              <a:rPr lang="da-DK" sz="2800" b="1" dirty="0" err="1"/>
              <a:t>against</a:t>
            </a:r>
            <a:r>
              <a:rPr lang="da-DK" sz="2800" b="1" dirty="0"/>
              <a:t> Delirium in the Intensive Care Unit (AID-ICU)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1235676" y="4510216"/>
            <a:ext cx="99471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Nina Christine Andersen-Ranberg 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coordinating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a-DK" smtClean="0">
                <a:solidFill>
                  <a:schemeClr val="bg1">
                    <a:lumMod val="50000"/>
                  </a:schemeClr>
                </a:solidFill>
              </a:rPr>
              <a:t>investigator)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Lone Musaeus Poulsen (sponsor)</a:t>
            </a:r>
          </a:p>
          <a:p>
            <a:pPr algn="ctr"/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Department of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Anaesthesiology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 and Intensive Care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Medicine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Zealand University Hospital,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Koege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Email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  <a:hlinkClick r:id="rId5"/>
              </a:rPr>
              <a:t>aid-icu@cric.nu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da-DK" dirty="0">
                <a:solidFill>
                  <a:schemeClr val="bg1">
                    <a:lumMod val="50000"/>
                  </a:schemeClr>
                </a:solidFill>
                <a:hlinkClick r:id="rId6"/>
              </a:rPr>
              <a:t>www.cric.nu/aid-icu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9895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ICDSC</a:t>
            </a:r>
          </a:p>
        </p:txBody>
      </p:sp>
      <p:pic>
        <p:nvPicPr>
          <p:cNvPr id="7" name="Billede 6" descr="cid:6F4DC5A4-6DDC-49C5-976B-1E06D7A9B7A4@cs.au.dk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86603"/>
            <a:ext cx="1149182" cy="1169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>
            <a:extLst>
              <a:ext uri="{FF2B5EF4-FFF2-40B4-BE49-F238E27FC236}">
                <a16:creationId xmlns="" xmlns:a16="http://schemas.microsoft.com/office/drawing/2014/main" id="{6337DD6A-7C8B-433E-A8F2-2A02FB405F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195" y="1780870"/>
            <a:ext cx="5417143" cy="3025715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5338" y="1962237"/>
            <a:ext cx="5391428" cy="438000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5338" y="1798727"/>
            <a:ext cx="5417143" cy="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53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Inclusion criteria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1097280" y="2258973"/>
            <a:ext cx="10058400" cy="3610486"/>
          </a:xfrm>
        </p:spPr>
        <p:txBody>
          <a:bodyPr>
            <a:normAutofit/>
          </a:bodyPr>
          <a:lstStyle/>
          <a:p>
            <a:pPr>
              <a:buClr>
                <a:srgbClr val="00682F"/>
              </a:buClr>
              <a:buFont typeface="Wingdings" panose="05000000000000000000" pitchFamily="2" charset="2"/>
              <a:buChar char="ü"/>
            </a:pPr>
            <a:r>
              <a:rPr lang="en-GB" sz="2400" dirty="0"/>
              <a:t> Acute (unplanned) admission to the ICU</a:t>
            </a:r>
          </a:p>
          <a:p>
            <a:pPr>
              <a:buClr>
                <a:srgbClr val="00682F"/>
              </a:buClr>
              <a:buFont typeface="Wingdings" panose="05000000000000000000" pitchFamily="2" charset="2"/>
              <a:buChar char="ü"/>
            </a:pPr>
            <a:r>
              <a:rPr lang="en-GB" sz="2400" dirty="0"/>
              <a:t> Aged 18 years or above</a:t>
            </a:r>
          </a:p>
          <a:p>
            <a:pPr>
              <a:buClr>
                <a:srgbClr val="00682F"/>
              </a:buClr>
              <a:buFont typeface="Wingdings" panose="05000000000000000000" pitchFamily="2" charset="2"/>
              <a:buChar char="ü"/>
            </a:pPr>
            <a:r>
              <a:rPr lang="en-GB" sz="2400" dirty="0"/>
              <a:t> Diagnosed delirium with validated screening tool (CAM-ICU, ICDSC</a:t>
            </a:r>
            <a:r>
              <a:rPr lang="en-GB" sz="2400" dirty="0" smtClean="0"/>
              <a:t>)</a:t>
            </a:r>
          </a:p>
          <a:p>
            <a:pPr marL="0" indent="0">
              <a:buClr>
                <a:srgbClr val="00682F"/>
              </a:buClr>
              <a:buNone/>
            </a:pPr>
            <a:endParaRPr lang="en-GB" sz="2400" dirty="0"/>
          </a:p>
          <a:p>
            <a:pPr marL="0" indent="0">
              <a:buClr>
                <a:srgbClr val="00682F"/>
              </a:buClr>
              <a:buNone/>
            </a:pPr>
            <a:r>
              <a:rPr lang="en-GB" sz="2400" dirty="0" smtClean="0"/>
              <a:t>All patients that fulfil inclusion criteria are screened for inclusion in the AID-ICU database. If the patient fulfil one or more exclusion criteria this is registered in the screening process and the patient is not included </a:t>
            </a:r>
            <a:endParaRPr lang="en-GB" sz="2400" dirty="0" smtClean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 descr="cid:6F4DC5A4-6DDC-49C5-976B-1E06D7A9B7A4@cs.au.dk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86603"/>
            <a:ext cx="1149182" cy="1169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0321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Exclusion criteria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1097280" y="2065542"/>
            <a:ext cx="10148516" cy="4095328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"/>
            </a:pPr>
            <a:r>
              <a:rPr lang="en-GB" sz="2400" dirty="0"/>
              <a:t> Contraindications to haloperidol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"/>
            </a:pPr>
            <a:r>
              <a:rPr lang="en-GB" sz="2400" dirty="0"/>
              <a:t> Habitual treatment with any antipsychotic medication or treatment with antipsychotics in the ICU prior to inclusion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"/>
            </a:pPr>
            <a:r>
              <a:rPr lang="en-GB" sz="2400" dirty="0"/>
              <a:t> Permanently incompetent (e.g. dementia, metal retardation)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"/>
            </a:pPr>
            <a:r>
              <a:rPr lang="en-GB" sz="2400" dirty="0"/>
              <a:t> Delirium assessment non-applicable (language barriers, blind, deaf)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"/>
            </a:pPr>
            <a:r>
              <a:rPr lang="en-GB" sz="2400" dirty="0"/>
              <a:t> Withdrawal from active therapy or brain death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"/>
            </a:pPr>
            <a:r>
              <a:rPr lang="en-GB" sz="2400" dirty="0"/>
              <a:t> Fertile women (&lt;50 years) with positive urine </a:t>
            </a:r>
            <a:r>
              <a:rPr lang="en-GB" sz="2400" dirty="0" err="1"/>
              <a:t>hCG</a:t>
            </a:r>
            <a:r>
              <a:rPr lang="en-GB" sz="2400" dirty="0"/>
              <a:t> or plasma </a:t>
            </a:r>
            <a:r>
              <a:rPr lang="en-GB" sz="2400" dirty="0" err="1"/>
              <a:t>hCG</a:t>
            </a:r>
            <a:endParaRPr lang="en-GB" sz="24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"/>
            </a:pPr>
            <a:r>
              <a:rPr lang="en-GB" sz="2400" dirty="0"/>
              <a:t> Patients under coercive measures by regulatory authorities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"/>
            </a:pPr>
            <a:r>
              <a:rPr lang="en-GB" sz="2400" dirty="0"/>
              <a:t> Patients with alcohol induced delirium (delirium tremens)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"/>
            </a:pPr>
            <a:r>
              <a:rPr lang="en-GB" sz="2400" dirty="0"/>
              <a:t>Consent unobtainable according to national regulations 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 descr="cid:6F4DC5A4-6DDC-49C5-976B-1E06D7A9B7A4@cs.au.dk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86603"/>
            <a:ext cx="1149182" cy="1169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4957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Tekstfelt 32"/>
          <p:cNvSpPr txBox="1"/>
          <p:nvPr/>
        </p:nvSpPr>
        <p:spPr>
          <a:xfrm>
            <a:off x="9266757" y="4750539"/>
            <a:ext cx="2194417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2000" dirty="0"/>
              <a:t>Placebo: NaCl 0.5 ml  x 3</a:t>
            </a:r>
          </a:p>
        </p:txBody>
      </p:sp>
      <p:sp>
        <p:nvSpPr>
          <p:cNvPr id="41" name="Nedadgående pil 40"/>
          <p:cNvSpPr/>
          <p:nvPr/>
        </p:nvSpPr>
        <p:spPr>
          <a:xfrm>
            <a:off x="4605104" y="3004689"/>
            <a:ext cx="2402822" cy="8887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0" name="Lige pilforbindelse 6"/>
          <p:cNvCxnSpPr/>
          <p:nvPr/>
        </p:nvCxnSpPr>
        <p:spPr>
          <a:xfrm flipV="1">
            <a:off x="1841547" y="2567881"/>
            <a:ext cx="3491075" cy="1"/>
          </a:xfrm>
          <a:prstGeom prst="straightConnector1">
            <a:avLst/>
          </a:prstGeom>
          <a:ln w="3175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Interventions</a:t>
            </a:r>
          </a:p>
        </p:txBody>
      </p:sp>
      <p:pic>
        <p:nvPicPr>
          <p:cNvPr id="7" name="Billede 6" descr="cid:6F4DC5A4-6DDC-49C5-976B-1E06D7A9B7A4@cs.au.dk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86603"/>
            <a:ext cx="1149182" cy="11693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ktangel 2"/>
          <p:cNvSpPr/>
          <p:nvPr/>
        </p:nvSpPr>
        <p:spPr>
          <a:xfrm>
            <a:off x="559197" y="2262797"/>
            <a:ext cx="1310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Acute ICU admittance </a:t>
            </a:r>
          </a:p>
        </p:txBody>
      </p:sp>
      <p:sp>
        <p:nvSpPr>
          <p:cNvPr id="9" name="Tekstfelt 20"/>
          <p:cNvSpPr txBox="1"/>
          <p:nvPr/>
        </p:nvSpPr>
        <p:spPr>
          <a:xfrm>
            <a:off x="1885978" y="2401296"/>
            <a:ext cx="294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Delirium screening x 2 </a:t>
            </a:r>
            <a:r>
              <a:rPr lang="da-DK" dirty="0" err="1"/>
              <a:t>daily</a:t>
            </a:r>
            <a:endParaRPr lang="da-DK" dirty="0"/>
          </a:p>
        </p:txBody>
      </p:sp>
      <p:cxnSp>
        <p:nvCxnSpPr>
          <p:cNvPr id="12" name="Lige pilforbindelse 27"/>
          <p:cNvCxnSpPr/>
          <p:nvPr/>
        </p:nvCxnSpPr>
        <p:spPr>
          <a:xfrm>
            <a:off x="8050730" y="4500107"/>
            <a:ext cx="698415" cy="604842"/>
          </a:xfrm>
          <a:prstGeom prst="straightConnector1">
            <a:avLst/>
          </a:prstGeom>
          <a:ln w="4762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felt 15"/>
          <p:cNvSpPr txBox="1"/>
          <p:nvPr/>
        </p:nvSpPr>
        <p:spPr>
          <a:xfrm>
            <a:off x="5277198" y="2257690"/>
            <a:ext cx="1256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Positive for delirium</a:t>
            </a:r>
          </a:p>
        </p:txBody>
      </p:sp>
      <p:sp>
        <p:nvSpPr>
          <p:cNvPr id="23" name="Tekstfelt 23"/>
          <p:cNvSpPr txBox="1"/>
          <p:nvPr/>
        </p:nvSpPr>
        <p:spPr>
          <a:xfrm>
            <a:off x="7264352" y="4130774"/>
            <a:ext cx="173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Randomisation</a:t>
            </a:r>
            <a:endParaRPr lang="da-DK" dirty="0"/>
          </a:p>
        </p:txBody>
      </p:sp>
      <p:sp>
        <p:nvSpPr>
          <p:cNvPr id="31" name="Tekstfelt 19"/>
          <p:cNvSpPr txBox="1"/>
          <p:nvPr/>
        </p:nvSpPr>
        <p:spPr>
          <a:xfrm>
            <a:off x="5202027" y="3156601"/>
            <a:ext cx="1270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 Screening</a:t>
            </a:r>
          </a:p>
        </p:txBody>
      </p:sp>
      <p:sp>
        <p:nvSpPr>
          <p:cNvPr id="33" name="Tekstfelt 32"/>
          <p:cNvSpPr txBox="1"/>
          <p:nvPr/>
        </p:nvSpPr>
        <p:spPr>
          <a:xfrm>
            <a:off x="9266758" y="3132999"/>
            <a:ext cx="219441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2000" dirty="0"/>
              <a:t>H</a:t>
            </a:r>
            <a:r>
              <a:rPr lang="en-US" sz="2000" dirty="0"/>
              <a:t>a</a:t>
            </a:r>
            <a:r>
              <a:rPr lang="da-DK" sz="2000" dirty="0" err="1"/>
              <a:t>loperidol</a:t>
            </a:r>
            <a:r>
              <a:rPr lang="da-DK" sz="2000" dirty="0"/>
              <a:t> 2.5 mg (0.5ml) x 3</a:t>
            </a:r>
          </a:p>
        </p:txBody>
      </p:sp>
      <p:sp>
        <p:nvSpPr>
          <p:cNvPr id="34" name="TextBox 28"/>
          <p:cNvSpPr txBox="1"/>
          <p:nvPr/>
        </p:nvSpPr>
        <p:spPr>
          <a:xfrm>
            <a:off x="262802" y="5237540"/>
            <a:ext cx="293759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P.n. haloperidol/placebo to a total of 20 mg daily</a:t>
            </a:r>
          </a:p>
          <a:p>
            <a:r>
              <a:rPr lang="en-US" dirty="0"/>
              <a:t>(5 additional administrations)</a:t>
            </a:r>
          </a:p>
        </p:txBody>
      </p:sp>
      <p:sp>
        <p:nvSpPr>
          <p:cNvPr id="42" name="Tekstfelt 15"/>
          <p:cNvSpPr txBox="1"/>
          <p:nvPr/>
        </p:nvSpPr>
        <p:spPr>
          <a:xfrm>
            <a:off x="4898582" y="3994140"/>
            <a:ext cx="1815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Does</a:t>
            </a:r>
            <a:r>
              <a:rPr lang="da-DK" dirty="0"/>
              <a:t> not </a:t>
            </a:r>
            <a:r>
              <a:rPr lang="da-DK" dirty="0" err="1"/>
              <a:t>meet</a:t>
            </a:r>
            <a:r>
              <a:rPr lang="da-DK" dirty="0"/>
              <a:t> </a:t>
            </a:r>
            <a:r>
              <a:rPr lang="da-DK" dirty="0" err="1"/>
              <a:t>exclusion</a:t>
            </a:r>
            <a:r>
              <a:rPr lang="da-DK" dirty="0"/>
              <a:t> </a:t>
            </a:r>
            <a:r>
              <a:rPr lang="da-DK" dirty="0" err="1"/>
              <a:t>criteria</a:t>
            </a:r>
            <a:r>
              <a:rPr lang="da-DK" dirty="0"/>
              <a:t> </a:t>
            </a:r>
          </a:p>
        </p:txBody>
      </p:sp>
      <p:sp>
        <p:nvSpPr>
          <p:cNvPr id="43" name="Højrepil 42"/>
          <p:cNvSpPr/>
          <p:nvPr/>
        </p:nvSpPr>
        <p:spPr>
          <a:xfrm>
            <a:off x="6734415" y="4093381"/>
            <a:ext cx="529937" cy="436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47" name="Lige pilforbindelse 27"/>
          <p:cNvCxnSpPr/>
          <p:nvPr/>
        </p:nvCxnSpPr>
        <p:spPr>
          <a:xfrm flipV="1">
            <a:off x="8050745" y="3496630"/>
            <a:ext cx="698400" cy="604800"/>
          </a:xfrm>
          <a:prstGeom prst="straightConnector1">
            <a:avLst/>
          </a:prstGeom>
          <a:ln w="4762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Lige pilforbindelse 27"/>
          <p:cNvCxnSpPr/>
          <p:nvPr/>
        </p:nvCxnSpPr>
        <p:spPr>
          <a:xfrm flipV="1">
            <a:off x="8749145" y="3486942"/>
            <a:ext cx="599622" cy="9687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Lige pilforbindelse 27"/>
          <p:cNvCxnSpPr/>
          <p:nvPr/>
        </p:nvCxnSpPr>
        <p:spPr>
          <a:xfrm flipV="1">
            <a:off x="8749145" y="5104482"/>
            <a:ext cx="599622" cy="9687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29"/>
          <p:cNvSpPr txBox="1"/>
          <p:nvPr/>
        </p:nvSpPr>
        <p:spPr>
          <a:xfrm>
            <a:off x="3360879" y="5237540"/>
            <a:ext cx="372438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Escape medicine: </a:t>
            </a:r>
          </a:p>
          <a:p>
            <a:r>
              <a:rPr lang="en-US" dirty="0"/>
              <a:t>Propofol sedation, benzodiazepines and dexmedetomidine/</a:t>
            </a:r>
            <a:r>
              <a:rPr lang="el-GR" dirty="0"/>
              <a:t>α</a:t>
            </a:r>
            <a:r>
              <a:rPr lang="da-DK" dirty="0"/>
              <a:t>2-agonist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9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724FFB4-75C9-47E8-A554-BC56F679A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Pausing</a:t>
            </a:r>
            <a:r>
              <a:rPr lang="da-DK" dirty="0"/>
              <a:t> and stopping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="" xmlns:a16="http://schemas.microsoft.com/office/drawing/2014/main" id="{E19E81BF-2178-42A9-8A8C-B7219964E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/>
              <a:t>Pausing criteria: 2 consecutive negative delirium scores </a:t>
            </a:r>
            <a:r>
              <a:rPr lang="en-US" sz="2200" u="sng" dirty="0"/>
              <a:t>in the same day </a:t>
            </a:r>
          </a:p>
          <a:p>
            <a:pPr marL="0" indent="0">
              <a:buNone/>
            </a:pPr>
            <a:r>
              <a:rPr lang="en-US" sz="2200" b="1" dirty="0"/>
              <a:t>OR </a:t>
            </a:r>
            <a:r>
              <a:rPr lang="en-US" sz="2200" dirty="0"/>
              <a:t>unexplained coma (and all other relevant medication stopped)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200" dirty="0"/>
              <a:t>Stopping criteria: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 Discharge from the ICU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 Transfer to another ICU (non AID-ICU trial site)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 Maximum of 90 day intervention period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 Death</a:t>
            </a:r>
          </a:p>
          <a:p>
            <a:pPr marL="0" indent="0">
              <a:buNone/>
            </a:pPr>
            <a:endParaRPr lang="en-US" dirty="0"/>
          </a:p>
          <a:p>
            <a:endParaRPr lang="en-US" b="1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="" xmlns:a16="http://schemas.microsoft.com/office/drawing/2014/main" id="{4D350A50-34C2-4E7B-B7A9-D48C4338E4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 descr="cid:6F4DC5A4-6DDC-49C5-976B-1E06D7A9B7A4@cs.au.dk">
            <a:extLst>
              <a:ext uri="{FF2B5EF4-FFF2-40B4-BE49-F238E27FC236}">
                <a16:creationId xmlns="" xmlns:a16="http://schemas.microsoft.com/office/drawing/2014/main" id="{78655EDF-33A1-4376-94C5-AA8944993410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86603"/>
            <a:ext cx="1149182" cy="1169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8752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4486313-2127-48D7-B6EF-847EFBB1A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Administration of </a:t>
            </a:r>
            <a:r>
              <a:rPr lang="da-DK" dirty="0" err="1"/>
              <a:t>trial</a:t>
            </a:r>
            <a:r>
              <a:rPr lang="da-DK" dirty="0"/>
              <a:t> </a:t>
            </a:r>
            <a:r>
              <a:rPr lang="da-DK" dirty="0" err="1"/>
              <a:t>medicine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="" xmlns:a16="http://schemas.microsoft.com/office/drawing/2014/main" id="{AEA057FF-2CB6-4C6A-8072-77973F033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a-DK" sz="2200" dirty="0"/>
              <a:t> </a:t>
            </a:r>
            <a:r>
              <a:rPr lang="da-DK" sz="2200" dirty="0" err="1"/>
              <a:t>Dispensed</a:t>
            </a:r>
            <a:r>
              <a:rPr lang="da-DK" sz="2200" dirty="0"/>
              <a:t> from the database with a common login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200" dirty="0"/>
              <a:t> Packs of 3 </a:t>
            </a:r>
            <a:r>
              <a:rPr lang="da-DK" sz="2200" dirty="0" err="1"/>
              <a:t>vials</a:t>
            </a:r>
            <a:r>
              <a:rPr lang="da-DK" sz="2200" dirty="0"/>
              <a:t>, all of </a:t>
            </a:r>
            <a:r>
              <a:rPr lang="da-DK" sz="2200" dirty="0" err="1"/>
              <a:t>which</a:t>
            </a:r>
            <a:r>
              <a:rPr lang="da-DK" sz="2200" dirty="0"/>
              <a:t> </a:t>
            </a:r>
            <a:r>
              <a:rPr lang="da-DK" sz="2200" dirty="0" err="1"/>
              <a:t>are</a:t>
            </a:r>
            <a:r>
              <a:rPr lang="da-DK" sz="2200" dirty="0"/>
              <a:t> </a:t>
            </a:r>
            <a:r>
              <a:rPr lang="da-DK" sz="2200" dirty="0" err="1"/>
              <a:t>used</a:t>
            </a:r>
            <a:r>
              <a:rPr lang="da-DK" sz="2200" dirty="0"/>
              <a:t> for a single patient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200" dirty="0"/>
              <a:t> Extra </a:t>
            </a:r>
            <a:r>
              <a:rPr lang="da-DK" sz="2200" dirty="0" err="1"/>
              <a:t>packs</a:t>
            </a:r>
            <a:r>
              <a:rPr lang="da-DK" sz="2200" dirty="0"/>
              <a:t> </a:t>
            </a:r>
            <a:r>
              <a:rPr lang="da-DK" sz="2200" dirty="0" err="1"/>
              <a:t>can</a:t>
            </a:r>
            <a:r>
              <a:rPr lang="da-DK" sz="2200" dirty="0"/>
              <a:t> </a:t>
            </a:r>
            <a:r>
              <a:rPr lang="da-DK" sz="2200" dirty="0" err="1"/>
              <a:t>be</a:t>
            </a:r>
            <a:r>
              <a:rPr lang="da-DK" sz="2200" dirty="0"/>
              <a:t> </a:t>
            </a:r>
            <a:r>
              <a:rPr lang="da-DK" sz="2200" dirty="0" err="1"/>
              <a:t>drawn</a:t>
            </a:r>
            <a:r>
              <a:rPr lang="da-DK" sz="2200" dirty="0"/>
              <a:t> as </a:t>
            </a:r>
            <a:r>
              <a:rPr lang="da-DK" sz="2200" dirty="0" err="1"/>
              <a:t>needed</a:t>
            </a:r>
            <a:endParaRPr lang="da-DK" sz="2200" dirty="0"/>
          </a:p>
          <a:p>
            <a:pPr>
              <a:buFont typeface="Wingdings" panose="05000000000000000000" pitchFamily="2" charset="2"/>
              <a:buChar char="§"/>
            </a:pPr>
            <a:endParaRPr lang="da-DK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da-DK" sz="2200" dirty="0"/>
              <a:t> </a:t>
            </a:r>
            <a:r>
              <a:rPr lang="da-DK" sz="2200" dirty="0" err="1"/>
              <a:t>Educational</a:t>
            </a:r>
            <a:r>
              <a:rPr lang="da-DK" sz="2200" dirty="0"/>
              <a:t> </a:t>
            </a:r>
            <a:r>
              <a:rPr lang="da-DK" sz="2200" dirty="0" err="1"/>
              <a:t>material</a:t>
            </a:r>
            <a:r>
              <a:rPr lang="da-DK" sz="2200" dirty="0"/>
              <a:t> is </a:t>
            </a:r>
            <a:r>
              <a:rPr lang="da-DK" sz="2200" dirty="0" err="1"/>
              <a:t>available</a:t>
            </a:r>
            <a:r>
              <a:rPr lang="da-DK" sz="2200" dirty="0"/>
              <a:t> from </a:t>
            </a:r>
            <a:r>
              <a:rPr lang="da-DK" sz="2200" dirty="0">
                <a:hlinkClick r:id="rId2"/>
              </a:rPr>
              <a:t>www.cric.nu/aid-icu</a:t>
            </a:r>
            <a:r>
              <a:rPr lang="da-DK" sz="2200" dirty="0"/>
              <a:t> </a:t>
            </a:r>
          </a:p>
          <a:p>
            <a:endParaRPr lang="da-DK" sz="2200" dirty="0"/>
          </a:p>
          <a:p>
            <a:endParaRPr lang="da-DK" sz="2200" dirty="0"/>
          </a:p>
        </p:txBody>
      </p:sp>
      <p:pic>
        <p:nvPicPr>
          <p:cNvPr id="4" name="Billede 3" descr="cid:6F4DC5A4-6DDC-49C5-976B-1E06D7A9B7A4@cs.au.dk">
            <a:extLst>
              <a:ext uri="{FF2B5EF4-FFF2-40B4-BE49-F238E27FC236}">
                <a16:creationId xmlns="" xmlns:a16="http://schemas.microsoft.com/office/drawing/2014/main" id="{FCA372A5-E1DE-41E6-B236-A74CA25BFC0F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98177"/>
            <a:ext cx="1149182" cy="1169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>
            <a:extLst>
              <a:ext uri="{FF2B5EF4-FFF2-40B4-BE49-F238E27FC236}">
                <a16:creationId xmlns="" xmlns:a16="http://schemas.microsoft.com/office/drawing/2014/main" id="{1183BB7A-AD9B-4D4D-A515-CF3DE699AA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9906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4486313-2127-48D7-B6EF-847EFBB1A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Administration of </a:t>
            </a:r>
            <a:r>
              <a:rPr lang="da-DK" dirty="0" err="1"/>
              <a:t>trial</a:t>
            </a:r>
            <a:r>
              <a:rPr lang="da-DK" dirty="0"/>
              <a:t> </a:t>
            </a:r>
            <a:r>
              <a:rPr lang="da-DK" dirty="0" err="1"/>
              <a:t>medicine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="" xmlns:a16="http://schemas.microsoft.com/office/drawing/2014/main" id="{AEA057FF-2CB6-4C6A-8072-77973F033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3242579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a-DK" sz="2200" dirty="0" smtClean="0"/>
              <a:t> Go to </a:t>
            </a:r>
            <a:r>
              <a:rPr lang="da-DK" sz="2200" dirty="0" smtClean="0">
                <a:hlinkClick r:id="rId2"/>
              </a:rPr>
              <a:t>www.cric.nu</a:t>
            </a:r>
            <a:endParaRPr lang="da-DK" sz="2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a-DK" sz="2200" dirty="0" smtClean="0"/>
              <a:t> </a:t>
            </a:r>
            <a:r>
              <a:rPr lang="da-DK" sz="2200" dirty="0" err="1" smtClean="0"/>
              <a:t>Click</a:t>
            </a:r>
            <a:r>
              <a:rPr lang="da-DK" sz="2200" dirty="0" smtClean="0"/>
              <a:t> on AID-ICU </a:t>
            </a:r>
            <a:r>
              <a:rPr lang="da-DK" sz="2200" dirty="0" err="1" smtClean="0"/>
              <a:t>trial</a:t>
            </a:r>
            <a:endParaRPr lang="da-DK" sz="2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a-DK" sz="2200" dirty="0"/>
              <a:t> </a:t>
            </a:r>
            <a:r>
              <a:rPr lang="da-DK" sz="2200" dirty="0" err="1" smtClean="0"/>
              <a:t>Click</a:t>
            </a:r>
            <a:r>
              <a:rPr lang="da-DK" sz="2200" dirty="0" smtClean="0"/>
              <a:t> on Trial </a:t>
            </a:r>
            <a:r>
              <a:rPr lang="da-DK" sz="2200" dirty="0" err="1" smtClean="0"/>
              <a:t>Medication</a:t>
            </a:r>
            <a:endParaRPr lang="da-DK" sz="2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a-DK" sz="2200" dirty="0"/>
              <a:t> </a:t>
            </a:r>
            <a:r>
              <a:rPr lang="da-DK" sz="2200" dirty="0" smtClean="0"/>
              <a:t>Common login with site ID and password</a:t>
            </a:r>
          </a:p>
          <a:p>
            <a:pPr>
              <a:buFont typeface="Wingdings" panose="05000000000000000000" pitchFamily="2" charset="2"/>
              <a:buChar char="§"/>
            </a:pPr>
            <a:endParaRPr lang="da-DK" sz="2200" dirty="0"/>
          </a:p>
          <a:p>
            <a:endParaRPr lang="da-DK" sz="2200" dirty="0"/>
          </a:p>
        </p:txBody>
      </p:sp>
      <p:pic>
        <p:nvPicPr>
          <p:cNvPr id="4" name="Billede 3" descr="cid:6F4DC5A4-6DDC-49C5-976B-1E06D7A9B7A4@cs.au.dk">
            <a:extLst>
              <a:ext uri="{FF2B5EF4-FFF2-40B4-BE49-F238E27FC236}">
                <a16:creationId xmlns="" xmlns:a16="http://schemas.microsoft.com/office/drawing/2014/main" id="{FCA372A5-E1DE-41E6-B236-A74CA25BFC0F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98177"/>
            <a:ext cx="1149182" cy="1169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1788" y="3130355"/>
            <a:ext cx="2762864" cy="1591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0466" y="2455757"/>
            <a:ext cx="3959576" cy="2803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Lige pilforbindelse 10"/>
          <p:cNvCxnSpPr/>
          <p:nvPr/>
        </p:nvCxnSpPr>
        <p:spPr>
          <a:xfrm>
            <a:off x="4229100" y="3033346"/>
            <a:ext cx="1858670" cy="13674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øjrepil 11"/>
          <p:cNvSpPr/>
          <p:nvPr/>
        </p:nvSpPr>
        <p:spPr>
          <a:xfrm>
            <a:off x="8361975" y="3576060"/>
            <a:ext cx="571500" cy="56270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2154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4486313-2127-48D7-B6EF-847EFBB1A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Administration of </a:t>
            </a:r>
            <a:r>
              <a:rPr lang="da-DK" dirty="0" err="1"/>
              <a:t>trial</a:t>
            </a:r>
            <a:r>
              <a:rPr lang="da-DK" dirty="0"/>
              <a:t> </a:t>
            </a:r>
            <a:r>
              <a:rPr lang="da-DK" dirty="0" err="1"/>
              <a:t>medicine</a:t>
            </a:r>
            <a:endParaRPr lang="da-DK" dirty="0"/>
          </a:p>
        </p:txBody>
      </p:sp>
      <p:pic>
        <p:nvPicPr>
          <p:cNvPr id="4" name="Billede 3" descr="cid:6F4DC5A4-6DDC-49C5-976B-1E06D7A9B7A4@cs.au.dk">
            <a:extLst>
              <a:ext uri="{FF2B5EF4-FFF2-40B4-BE49-F238E27FC236}">
                <a16:creationId xmlns="" xmlns:a16="http://schemas.microsoft.com/office/drawing/2014/main" id="{FCA372A5-E1DE-41E6-B236-A74CA25BFC0F}"/>
              </a:ext>
            </a:extLst>
          </p:cNvPr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98177"/>
            <a:ext cx="1149182" cy="11693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" name="Picture 7">
            <a:extLst>
              <a:ext uri="{FF2B5EF4-FFF2-40B4-BE49-F238E27FC236}">
                <a16:creationId xmlns="" xmlns:a16="http://schemas.microsoft.com/office/drawing/2014/main" id="{F1F32A31-CC4F-4F17-9B4B-B46828583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638" y="1845734"/>
            <a:ext cx="8559800" cy="431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02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4486313-2127-48D7-B6EF-847EFBB1A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Administration of </a:t>
            </a:r>
            <a:r>
              <a:rPr lang="da-DK" dirty="0" err="1"/>
              <a:t>trial</a:t>
            </a:r>
            <a:r>
              <a:rPr lang="da-DK" dirty="0"/>
              <a:t> </a:t>
            </a:r>
            <a:r>
              <a:rPr lang="da-DK" dirty="0" err="1"/>
              <a:t>medicine</a:t>
            </a:r>
            <a:endParaRPr lang="da-DK" dirty="0"/>
          </a:p>
        </p:txBody>
      </p:sp>
      <p:pic>
        <p:nvPicPr>
          <p:cNvPr id="4" name="Billede 3" descr="cid:6F4DC5A4-6DDC-49C5-976B-1E06D7A9B7A4@cs.au.dk">
            <a:extLst>
              <a:ext uri="{FF2B5EF4-FFF2-40B4-BE49-F238E27FC236}">
                <a16:creationId xmlns="" xmlns:a16="http://schemas.microsoft.com/office/drawing/2014/main" id="{FCA372A5-E1DE-41E6-B236-A74CA25BFC0F}"/>
              </a:ext>
            </a:extLst>
          </p:cNvPr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98177"/>
            <a:ext cx="1149182" cy="1169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9EDCF7C6-40D2-4C8C-A477-7C7E12592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6136" y="2500514"/>
            <a:ext cx="3619048" cy="2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39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F7A21E7-2DE1-49A1-9534-A5D693DC5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Withdrawal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="" xmlns:a16="http://schemas.microsoft.com/office/drawing/2014/main" id="{8410CA7A-63F7-4602-8632-A3B0E82EA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64592" indent="0">
              <a:buNone/>
              <a:defRPr/>
            </a:pPr>
            <a:r>
              <a:rPr lang="en-GB" sz="2400" dirty="0"/>
              <a:t>A patient can be withdrawn from the trial if: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GB" dirty="0"/>
              <a:t>Consent is withdrawn or not given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GB" dirty="0"/>
              <a:t>The patient experiences intolerable adverse reactions (including SAR and SUSAR) suspected to be related to the trial intervention.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GB" dirty="0"/>
              <a:t>Clinicians discretion in conjunction with the coordinating investigator decide it is in the patient’s interest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GB" dirty="0"/>
              <a:t>The patient after inclusion is subject to involuntary hospitalization (coercive measures)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GB" dirty="0"/>
              <a:t>The patient after inclusion experiences QTc prolongation.</a:t>
            </a:r>
          </a:p>
          <a:p>
            <a:pPr marL="457200" lvl="1" indent="0">
              <a:buNone/>
              <a:defRPr/>
            </a:pPr>
            <a:endParaRPr lang="en-GB" b="1" dirty="0"/>
          </a:p>
          <a:p>
            <a:pPr lvl="4">
              <a:defRPr/>
            </a:pPr>
            <a:r>
              <a:rPr lang="en-GB" sz="2200" b="1" dirty="0"/>
              <a:t>Fill in the withdrawal form in the </a:t>
            </a:r>
            <a:r>
              <a:rPr lang="en-GB" sz="2200" b="1" dirty="0" err="1"/>
              <a:t>eCRF</a:t>
            </a:r>
            <a:r>
              <a:rPr lang="en-GB" sz="2200" b="1" dirty="0"/>
              <a:t> (</a:t>
            </a:r>
            <a:r>
              <a:rPr lang="en-GB" sz="2200" b="1" dirty="0">
                <a:hlinkClick r:id="rId2"/>
              </a:rPr>
              <a:t>www.cric.nu/aid-icu</a:t>
            </a:r>
            <a:r>
              <a:rPr lang="en-GB" sz="2200" b="1" dirty="0"/>
              <a:t>)</a:t>
            </a:r>
          </a:p>
          <a:p>
            <a:pPr lvl="4">
              <a:defRPr/>
            </a:pPr>
            <a:r>
              <a:rPr lang="en-GB" sz="2200" b="1" dirty="0"/>
              <a:t>Continue data registration (daily forms) unless consent for this is also withdrawn</a:t>
            </a:r>
          </a:p>
          <a:p>
            <a:endParaRPr lang="da-DK" sz="2200" dirty="0"/>
          </a:p>
        </p:txBody>
      </p:sp>
      <p:pic>
        <p:nvPicPr>
          <p:cNvPr id="4" name="Billede 3">
            <a:extLst>
              <a:ext uri="{FF2B5EF4-FFF2-40B4-BE49-F238E27FC236}">
                <a16:creationId xmlns="" xmlns:a16="http://schemas.microsoft.com/office/drawing/2014/main" id="{C4779929-A676-4072-91D9-CF2AD704FF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 descr="cid:6F4DC5A4-6DDC-49C5-976B-1E06D7A9B7A4@cs.au.dk">
            <a:extLst>
              <a:ext uri="{FF2B5EF4-FFF2-40B4-BE49-F238E27FC236}">
                <a16:creationId xmlns="" xmlns:a16="http://schemas.microsoft.com/office/drawing/2014/main" id="{16CDD10C-FEFD-4A3D-89FB-8CCAB012D6AB}"/>
              </a:ext>
            </a:extLst>
          </p:cNvPr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98177"/>
            <a:ext cx="1149182" cy="1169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316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Delirium in the Intensive Care Unit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 Critically ill patients are at risk of developing delirium during ICU stay</a:t>
            </a:r>
            <a:br>
              <a:rPr lang="en-GB" sz="2400" dirty="0"/>
            </a:br>
            <a:r>
              <a:rPr lang="en-GB" sz="2400" dirty="0"/>
              <a:t>incidence: 32-84%</a:t>
            </a:r>
            <a:r>
              <a:rPr lang="en-GB" sz="2400" baseline="30000" dirty="0"/>
              <a:t>1,2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Delirium is associated with: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GB" sz="2400" dirty="0"/>
              <a:t>Increased morbidity</a:t>
            </a:r>
            <a:r>
              <a:rPr lang="en-GB" sz="2400" baseline="30000" dirty="0"/>
              <a:t>3,4</a:t>
            </a:r>
            <a:endParaRPr lang="en-GB" sz="2400" dirty="0"/>
          </a:p>
          <a:p>
            <a:pPr lvl="3">
              <a:buFont typeface="Wingdings" panose="05000000000000000000" pitchFamily="2" charset="2"/>
              <a:buChar char="§"/>
            </a:pPr>
            <a:r>
              <a:rPr lang="en-GB" sz="2400" dirty="0"/>
              <a:t>Increased days on mechanical ventilation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GB" sz="2400" dirty="0"/>
              <a:t>Longer hospital admittances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GB" sz="2400" dirty="0"/>
              <a:t>Long-term cognitive impairment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GB" sz="2400" dirty="0"/>
              <a:t>Long-term disability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GB" sz="2400" dirty="0"/>
              <a:t>Higher cost of care</a:t>
            </a:r>
          </a:p>
          <a:p>
            <a:pPr marL="566928" lvl="3" indent="0">
              <a:buNone/>
            </a:pPr>
            <a:r>
              <a:rPr lang="en-GB" sz="2400" dirty="0"/>
              <a:t>And is an independent predictor of mortality</a:t>
            </a:r>
            <a:r>
              <a:rPr lang="en-GB" sz="2400" baseline="30000" dirty="0"/>
              <a:t>5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 descr="cid:6F4DC5A4-6DDC-49C5-976B-1E06D7A9B7A4@cs.au.dk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86603"/>
            <a:ext cx="1149182" cy="11693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felt 1"/>
          <p:cNvSpPr txBox="1"/>
          <p:nvPr/>
        </p:nvSpPr>
        <p:spPr>
          <a:xfrm>
            <a:off x="7265724" y="3857414"/>
            <a:ext cx="356639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Delirium is expensive to the individual and society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75235" y="5683816"/>
            <a:ext cx="6899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1) </a:t>
            </a:r>
            <a:r>
              <a:rPr lang="en-GB" sz="800" dirty="0" err="1"/>
              <a:t>Salluh</a:t>
            </a:r>
            <a:r>
              <a:rPr lang="en-GB" sz="800" dirty="0"/>
              <a:t>, J.I., et al., </a:t>
            </a:r>
            <a:r>
              <a:rPr lang="en-GB" sz="800" i="1" dirty="0"/>
              <a:t>Outcome of delirium in critically ill patients: systematic review and meta-analysis.</a:t>
            </a:r>
            <a:r>
              <a:rPr lang="en-GB" sz="800" dirty="0"/>
              <a:t> BMJ, 2015. </a:t>
            </a:r>
            <a:r>
              <a:rPr lang="en-GB" sz="800" b="1" dirty="0"/>
              <a:t>350</a:t>
            </a:r>
            <a:r>
              <a:rPr lang="en-GB" sz="800" dirty="0"/>
              <a:t>: p. h2538.</a:t>
            </a:r>
            <a:endParaRPr lang="da-DK" sz="800" dirty="0"/>
          </a:p>
          <a:p>
            <a:r>
              <a:rPr lang="en-GB" sz="800" dirty="0"/>
              <a:t>2) Brummel, N.E., et al., </a:t>
            </a:r>
            <a:r>
              <a:rPr lang="en-GB" sz="800" i="1" dirty="0"/>
              <a:t>Delirium in the ICU and subsequent long-term disability among survivors of mechanical ventilation.</a:t>
            </a:r>
            <a:r>
              <a:rPr lang="en-GB" sz="800" dirty="0"/>
              <a:t> </a:t>
            </a:r>
            <a:r>
              <a:rPr lang="en-GB" sz="800" dirty="0" err="1"/>
              <a:t>Crit</a:t>
            </a:r>
            <a:r>
              <a:rPr lang="en-GB" sz="800" dirty="0"/>
              <a:t> Care Med, 2014. </a:t>
            </a:r>
            <a:r>
              <a:rPr lang="en-GB" sz="800" b="1" dirty="0"/>
              <a:t>42</a:t>
            </a:r>
            <a:r>
              <a:rPr lang="en-GB" sz="800" dirty="0"/>
              <a:t>(2): p. 369-77.</a:t>
            </a:r>
          </a:p>
          <a:p>
            <a:r>
              <a:rPr lang="en-GB" sz="800" dirty="0"/>
              <a:t>3) </a:t>
            </a:r>
            <a:r>
              <a:rPr lang="en-GB" sz="800" dirty="0" err="1"/>
              <a:t>Pandharipande</a:t>
            </a:r>
            <a:r>
              <a:rPr lang="en-GB" sz="800" dirty="0"/>
              <a:t>, P.P., et al., </a:t>
            </a:r>
            <a:r>
              <a:rPr lang="en-GB" sz="800" i="1" dirty="0"/>
              <a:t>Long-term cognitive impairment after critical illness.</a:t>
            </a:r>
            <a:r>
              <a:rPr lang="en-GB" sz="800" dirty="0"/>
              <a:t> N </a:t>
            </a:r>
            <a:r>
              <a:rPr lang="en-GB" sz="800" dirty="0" err="1"/>
              <a:t>Engl</a:t>
            </a:r>
            <a:r>
              <a:rPr lang="en-GB" sz="800" dirty="0"/>
              <a:t> J Med, 2013. </a:t>
            </a:r>
            <a:r>
              <a:rPr lang="en-GB" sz="800" b="1" dirty="0"/>
              <a:t>369</a:t>
            </a:r>
            <a:r>
              <a:rPr lang="en-GB" sz="800" dirty="0"/>
              <a:t>(14): p. 1306-16.</a:t>
            </a:r>
            <a:endParaRPr lang="da-DK" sz="800" dirty="0"/>
          </a:p>
          <a:p>
            <a:r>
              <a:rPr lang="en-GB" sz="800" dirty="0"/>
              <a:t>4) </a:t>
            </a:r>
            <a:r>
              <a:rPr lang="en-GB" sz="800" dirty="0" err="1"/>
              <a:t>Lat</a:t>
            </a:r>
            <a:r>
              <a:rPr lang="en-GB" sz="800" dirty="0"/>
              <a:t>, I., et al., </a:t>
            </a:r>
            <a:r>
              <a:rPr lang="en-GB" sz="800" i="1" dirty="0"/>
              <a:t>The impact of delirium on clinical outcomes in mechanically ventilated surgical and trauma patients.</a:t>
            </a:r>
            <a:r>
              <a:rPr lang="en-GB" sz="800" dirty="0"/>
              <a:t> </a:t>
            </a:r>
            <a:r>
              <a:rPr lang="en-GB" sz="800" dirty="0" err="1"/>
              <a:t>Crit</a:t>
            </a:r>
            <a:r>
              <a:rPr lang="en-GB" sz="800" dirty="0"/>
              <a:t> Care Med, 2009. </a:t>
            </a:r>
            <a:r>
              <a:rPr lang="en-GB" sz="800" b="1" dirty="0"/>
              <a:t>37</a:t>
            </a:r>
            <a:r>
              <a:rPr lang="en-GB" sz="800" dirty="0"/>
              <a:t>(6): p. 1898-905.</a:t>
            </a:r>
            <a:endParaRPr lang="da-DK" sz="800" dirty="0"/>
          </a:p>
          <a:p>
            <a:r>
              <a:rPr lang="da-DK" sz="800" dirty="0"/>
              <a:t>5) </a:t>
            </a:r>
            <a:r>
              <a:rPr lang="en-GB" sz="800" dirty="0"/>
              <a:t>Ely, E.W., et al., </a:t>
            </a:r>
            <a:r>
              <a:rPr lang="en-GB" sz="800" i="1" dirty="0"/>
              <a:t>Delirium as a predictor of mortality in mechanically ventilated patients in the intensive care unit.</a:t>
            </a:r>
            <a:r>
              <a:rPr lang="en-GB" sz="800" dirty="0"/>
              <a:t> JAMA, 2004. </a:t>
            </a:r>
            <a:r>
              <a:rPr lang="en-GB" sz="800" b="1" dirty="0"/>
              <a:t>291</a:t>
            </a:r>
            <a:r>
              <a:rPr lang="en-GB" sz="800" dirty="0"/>
              <a:t>(14): p. 1753-62.</a:t>
            </a:r>
            <a:endParaRPr lang="da-DK" sz="800" dirty="0"/>
          </a:p>
          <a:p>
            <a:endParaRPr lang="da-DK" sz="800" dirty="0"/>
          </a:p>
          <a:p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2888347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D1F1F24-0D1E-40AC-87BF-408E310B5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90-day </a:t>
            </a:r>
            <a:r>
              <a:rPr lang="da-DK" dirty="0" err="1" smtClean="0"/>
              <a:t>follow-up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="" xmlns:a16="http://schemas.microsoft.com/office/drawing/2014/main" id="{13C51BBD-8224-4EF9-8D18-B7F2CD00D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 algn="ctr">
              <a:buFont typeface="Arial" panose="020B0604020202020204" pitchFamily="34" charset="0"/>
              <a:buNone/>
              <a:defRPr/>
            </a:pPr>
            <a:r>
              <a:rPr lang="en-GB" sz="3200" dirty="0" smtClean="0">
                <a:hlinkClick r:id="rId2"/>
              </a:rPr>
              <a:t>www.cric.nu/aid-icu</a:t>
            </a:r>
            <a:endParaRPr lang="en-GB" dirty="0"/>
          </a:p>
          <a:p>
            <a:pPr marL="514350" indent="-457200">
              <a:buFontTx/>
              <a:buChar char="-"/>
              <a:defRPr/>
            </a:pPr>
            <a:endParaRPr lang="en-GB" sz="800" dirty="0"/>
          </a:p>
          <a:p>
            <a:pPr marL="514350" indent="-457200">
              <a:buFontTx/>
              <a:buChar char="-"/>
              <a:defRPr/>
            </a:pPr>
            <a:r>
              <a:rPr lang="en-GB" sz="2200" dirty="0"/>
              <a:t>Mortality (including date of death)</a:t>
            </a:r>
          </a:p>
          <a:p>
            <a:pPr marL="514350" indent="-457200">
              <a:buFontTx/>
              <a:buChar char="-"/>
              <a:defRPr/>
            </a:pPr>
            <a:endParaRPr lang="en-GB" sz="2200" dirty="0"/>
          </a:p>
          <a:p>
            <a:pPr marL="514350" indent="-457200">
              <a:buFontTx/>
              <a:buChar char="-"/>
              <a:defRPr/>
            </a:pPr>
            <a:r>
              <a:rPr lang="en-GB" sz="2200" dirty="0"/>
              <a:t>Discharge from hospital (date of discharge)</a:t>
            </a:r>
          </a:p>
          <a:p>
            <a:pPr marL="514350" indent="-457200">
              <a:buFontTx/>
              <a:buChar char="-"/>
              <a:defRPr/>
            </a:pPr>
            <a:endParaRPr lang="en-GB" sz="2200" dirty="0"/>
          </a:p>
          <a:p>
            <a:pPr marL="514350" indent="-457200">
              <a:buFontTx/>
              <a:buChar char="-"/>
              <a:defRPr/>
            </a:pPr>
            <a:r>
              <a:rPr lang="en-GB" sz="2200" dirty="0"/>
              <a:t>Readmission to hospital (days readmitted within the 90-day period)</a:t>
            </a: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="" xmlns:a16="http://schemas.microsoft.com/office/drawing/2014/main" id="{F214C703-CEC5-43D9-B139-5EF403C15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 descr="cid:6F4DC5A4-6DDC-49C5-976B-1E06D7A9B7A4@cs.au.dk">
            <a:extLst>
              <a:ext uri="{FF2B5EF4-FFF2-40B4-BE49-F238E27FC236}">
                <a16:creationId xmlns="" xmlns:a16="http://schemas.microsoft.com/office/drawing/2014/main" id="{6C929C37-D668-4A34-82FE-D4CACD692CAA}"/>
              </a:ext>
            </a:extLst>
          </p:cNvPr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98177"/>
            <a:ext cx="1149182" cy="1169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296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E6E37AC-4205-48DA-9DF8-5A09C037F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One-</a:t>
            </a:r>
            <a:r>
              <a:rPr lang="da-DK" dirty="0" err="1"/>
              <a:t>year</a:t>
            </a:r>
            <a:r>
              <a:rPr lang="da-DK" dirty="0"/>
              <a:t> </a:t>
            </a:r>
            <a:r>
              <a:rPr lang="da-DK" dirty="0" err="1" smtClean="0"/>
              <a:t>follow-up</a:t>
            </a:r>
            <a:r>
              <a:rPr lang="da-DK" dirty="0"/>
              <a:t> 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="" xmlns:a16="http://schemas.microsoft.com/office/drawing/2014/main" id="{4280480F-D779-494B-8B34-EFDF50182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 algn="ctr">
              <a:buFont typeface="Arial" panose="020B0604020202020204" pitchFamily="34" charset="0"/>
              <a:buNone/>
              <a:defRPr/>
            </a:pPr>
            <a:endParaRPr lang="en-GB" sz="3200" dirty="0"/>
          </a:p>
          <a:p>
            <a:pPr marL="57150" indent="0" algn="ctr">
              <a:buFont typeface="Arial" panose="020B0604020202020204" pitchFamily="34" charset="0"/>
              <a:buNone/>
              <a:defRPr/>
            </a:pPr>
            <a:r>
              <a:rPr lang="en-GB" sz="3200" dirty="0">
                <a:hlinkClick r:id="rId2"/>
              </a:rPr>
              <a:t>www.cric.nu/aid-icu</a:t>
            </a:r>
            <a:endParaRPr lang="en-GB" sz="3200" dirty="0"/>
          </a:p>
          <a:p>
            <a:pPr marL="57150" indent="0" algn="ctr">
              <a:buFont typeface="Arial" panose="020B0604020202020204" pitchFamily="34" charset="0"/>
              <a:buNone/>
              <a:defRPr/>
            </a:pPr>
            <a:endParaRPr lang="en-GB" dirty="0"/>
          </a:p>
          <a:p>
            <a:pPr marL="514350" indent="-457200">
              <a:buFontTx/>
              <a:buChar char="-"/>
              <a:defRPr/>
            </a:pPr>
            <a:r>
              <a:rPr lang="en-GB" dirty="0"/>
              <a:t>Mortality (also drawn from the CPR registry in Denmark)</a:t>
            </a:r>
          </a:p>
          <a:p>
            <a:pPr marL="514350" indent="-457200">
              <a:buFontTx/>
              <a:buChar char="-"/>
              <a:defRPr/>
            </a:pPr>
            <a:endParaRPr lang="en-GB" dirty="0"/>
          </a:p>
          <a:p>
            <a:pPr marL="514350" indent="-457200">
              <a:buFontTx/>
              <a:buChar char="-"/>
              <a:defRPr/>
            </a:pPr>
            <a:r>
              <a:rPr lang="en-GB" dirty="0" err="1"/>
              <a:t>EuroQoL</a:t>
            </a:r>
            <a:r>
              <a:rPr lang="en-GB" dirty="0"/>
              <a:t> (EQ-5D-5L + EQ-VAS)</a:t>
            </a:r>
          </a:p>
          <a:p>
            <a:pPr marL="514350" indent="-457200">
              <a:buFontTx/>
              <a:buChar char="-"/>
              <a:defRPr/>
            </a:pPr>
            <a:endParaRPr lang="en-GB" dirty="0"/>
          </a:p>
          <a:p>
            <a:pPr marL="514350" indent="-457200">
              <a:buFontTx/>
              <a:buChar char="-"/>
              <a:defRPr/>
            </a:pPr>
            <a:r>
              <a:rPr lang="en-GB" dirty="0"/>
              <a:t>RBANS (Cognitive function score) at selected sites</a:t>
            </a:r>
          </a:p>
          <a:p>
            <a:pPr marL="57150" indent="0">
              <a:buFont typeface="Arial" panose="020B0604020202020204" pitchFamily="34" charset="0"/>
              <a:buNone/>
              <a:defRPr/>
            </a:pPr>
            <a:endParaRPr lang="en-GB" b="1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="" xmlns:a16="http://schemas.microsoft.com/office/drawing/2014/main" id="{3FBE6787-3A4A-436F-99D3-D90A476136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 descr="cid:6F4DC5A4-6DDC-49C5-976B-1E06D7A9B7A4@cs.au.dk">
            <a:extLst>
              <a:ext uri="{FF2B5EF4-FFF2-40B4-BE49-F238E27FC236}">
                <a16:creationId xmlns="" xmlns:a16="http://schemas.microsoft.com/office/drawing/2014/main" id="{9CFFBF28-97C7-4391-A511-8FE50FD67EF9}"/>
              </a:ext>
            </a:extLst>
          </p:cNvPr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98177"/>
            <a:ext cx="1149182" cy="1169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3297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417" y="2023009"/>
            <a:ext cx="5600231" cy="3846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9451BF81-FF3E-46AD-98D3-E9E5BF127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Trial </a:t>
            </a:r>
            <a:r>
              <a:rPr lang="da-DK" dirty="0" err="1"/>
              <a:t>documents</a:t>
            </a:r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="" xmlns:a16="http://schemas.microsoft.com/office/drawing/2014/main" id="{DAE23712-FDCD-4060-9B28-825D00DCC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hlinkClick r:id="rId3"/>
              </a:rPr>
              <a:t>www.cric.nu/aid-icu</a:t>
            </a:r>
            <a:endParaRPr lang="da-DK" dirty="0"/>
          </a:p>
          <a:p>
            <a:endParaRPr lang="da-DK" dirty="0"/>
          </a:p>
        </p:txBody>
      </p:sp>
      <p:cxnSp>
        <p:nvCxnSpPr>
          <p:cNvPr id="10" name="Lige pilforbindelse 9">
            <a:extLst>
              <a:ext uri="{FF2B5EF4-FFF2-40B4-BE49-F238E27FC236}">
                <a16:creationId xmlns="" xmlns:a16="http://schemas.microsoft.com/office/drawing/2014/main" id="{D3DA6455-98B4-4778-842E-AC5828CE8787}"/>
              </a:ext>
            </a:extLst>
          </p:cNvPr>
          <p:cNvCxnSpPr/>
          <p:nvPr/>
        </p:nvCxnSpPr>
        <p:spPr>
          <a:xfrm flipH="1">
            <a:off x="8710483" y="4142364"/>
            <a:ext cx="537726" cy="62814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pic>
        <p:nvPicPr>
          <p:cNvPr id="8" name="Billede 7">
            <a:extLst>
              <a:ext uri="{FF2B5EF4-FFF2-40B4-BE49-F238E27FC236}">
                <a16:creationId xmlns="" xmlns:a16="http://schemas.microsoft.com/office/drawing/2014/main" id="{7DE37F61-D400-4826-BB4B-26D559F9E6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lede 8" descr="cid:6F4DC5A4-6DDC-49C5-976B-1E06D7A9B7A4@cs.au.dk">
            <a:extLst>
              <a:ext uri="{FF2B5EF4-FFF2-40B4-BE49-F238E27FC236}">
                <a16:creationId xmlns="" xmlns:a16="http://schemas.microsoft.com/office/drawing/2014/main" id="{BB649791-2B63-470B-A4AA-CB9819A598FF}"/>
              </a:ext>
            </a:extLst>
          </p:cNvPr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98177"/>
            <a:ext cx="1149182" cy="1169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500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DAD6B45-3366-484A-8D01-414BC26EB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Contact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="" xmlns:a16="http://schemas.microsoft.com/office/drawing/2014/main" id="{5832D66B-C35F-4FAB-86C6-A9D4BE61B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0741" y="1983474"/>
            <a:ext cx="6310517" cy="3137167"/>
          </a:xfrm>
          <a:ln w="57150"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pPr marL="457200" lvl="1" indent="0" algn="ctr">
              <a:buNone/>
              <a:defRPr/>
            </a:pPr>
            <a:r>
              <a:rPr lang="da-DK" sz="2600" b="1" dirty="0"/>
              <a:t>Do </a:t>
            </a:r>
            <a:r>
              <a:rPr lang="da-DK" sz="2600" b="1" dirty="0" err="1"/>
              <a:t>you</a:t>
            </a:r>
            <a:r>
              <a:rPr lang="da-DK" sz="2600" b="1" dirty="0"/>
              <a:t> </a:t>
            </a:r>
            <a:r>
              <a:rPr lang="da-DK" sz="2600" b="1" dirty="0" err="1"/>
              <a:t>need</a:t>
            </a:r>
            <a:r>
              <a:rPr lang="da-DK" sz="2600" b="1" dirty="0"/>
              <a:t> </a:t>
            </a:r>
            <a:r>
              <a:rPr lang="da-DK" sz="2600" b="1" dirty="0" err="1"/>
              <a:t>help</a:t>
            </a:r>
            <a:r>
              <a:rPr lang="da-DK" sz="2600" b="1" dirty="0"/>
              <a:t>?</a:t>
            </a:r>
          </a:p>
          <a:p>
            <a:pPr marL="457200" lvl="1" indent="0" algn="ctr">
              <a:buNone/>
              <a:defRPr/>
            </a:pPr>
            <a:r>
              <a:rPr lang="da-DK" sz="2600" b="1" dirty="0"/>
              <a:t>Call the </a:t>
            </a:r>
            <a:r>
              <a:rPr lang="da-DK" sz="2600" b="1" dirty="0">
                <a:solidFill>
                  <a:srgbClr val="FF0000"/>
                </a:solidFill>
              </a:rPr>
              <a:t>AID-ICU hotline </a:t>
            </a:r>
            <a:r>
              <a:rPr lang="da-DK" sz="2600" b="1" dirty="0"/>
              <a:t>at:</a:t>
            </a:r>
          </a:p>
          <a:p>
            <a:pPr marL="57150" indent="0" algn="ctr">
              <a:buNone/>
              <a:defRPr/>
            </a:pPr>
            <a:endParaRPr lang="da-DK" sz="2600" b="1" dirty="0">
              <a:solidFill>
                <a:srgbClr val="FF0000"/>
              </a:solidFill>
            </a:endParaRPr>
          </a:p>
          <a:p>
            <a:pPr marL="57150" indent="0" algn="ctr">
              <a:buNone/>
              <a:defRPr/>
            </a:pPr>
            <a:r>
              <a:rPr lang="da-DK" sz="4500" b="1" dirty="0">
                <a:solidFill>
                  <a:srgbClr val="FF0000"/>
                </a:solidFill>
              </a:rPr>
              <a:t>+45 9357 7750</a:t>
            </a:r>
          </a:p>
          <a:p>
            <a:pPr marL="57150" indent="0" algn="ctr">
              <a:buNone/>
              <a:defRPr/>
            </a:pPr>
            <a:r>
              <a:rPr lang="da-DK" sz="2600" b="1" dirty="0" err="1"/>
              <a:t>Available</a:t>
            </a:r>
            <a:r>
              <a:rPr lang="da-DK" sz="2600" b="1" dirty="0"/>
              <a:t> 24/7</a:t>
            </a:r>
            <a:endParaRPr lang="da-DK" sz="22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  <a:p>
            <a:pPr marL="201168" lvl="1" indent="0">
              <a:buNone/>
              <a:defRPr/>
            </a:pPr>
            <a:endParaRPr lang="da-DK" sz="2600" b="1" dirty="0"/>
          </a:p>
        </p:txBody>
      </p:sp>
      <p:pic>
        <p:nvPicPr>
          <p:cNvPr id="5" name="Billede 4">
            <a:extLst>
              <a:ext uri="{FF2B5EF4-FFF2-40B4-BE49-F238E27FC236}">
                <a16:creationId xmlns="" xmlns:a16="http://schemas.microsoft.com/office/drawing/2014/main" id="{450786EB-A296-46AF-8DD9-398CBBF08C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 descr="cid:6F4DC5A4-6DDC-49C5-976B-1E06D7A9B7A4@cs.au.dk">
            <a:extLst>
              <a:ext uri="{FF2B5EF4-FFF2-40B4-BE49-F238E27FC236}">
                <a16:creationId xmlns="" xmlns:a16="http://schemas.microsoft.com/office/drawing/2014/main" id="{EC3C8C5B-3AAC-4401-AD66-90306D16711B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98177"/>
            <a:ext cx="1149182" cy="1169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7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B7EDD33-0900-419C-BBC7-556308F68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Thank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!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="" xmlns:a16="http://schemas.microsoft.com/office/drawing/2014/main" id="{DEFAC804-3DA7-4DF4-B7F5-E38C383BC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a-DK" dirty="0">
              <a:hlinkClick r:id="rId2"/>
            </a:endParaRPr>
          </a:p>
          <a:p>
            <a:pPr algn="ctr"/>
            <a:endParaRPr lang="da-DK" dirty="0">
              <a:hlinkClick r:id="rId2"/>
            </a:endParaRPr>
          </a:p>
          <a:p>
            <a:pPr algn="ctr"/>
            <a:endParaRPr lang="da-DK" dirty="0">
              <a:hlinkClick r:id="rId2"/>
            </a:endParaRPr>
          </a:p>
          <a:p>
            <a:pPr algn="ctr"/>
            <a:endParaRPr lang="da-DK" dirty="0">
              <a:hlinkClick r:id="rId2"/>
            </a:endParaRPr>
          </a:p>
          <a:p>
            <a:pPr algn="ctr"/>
            <a:r>
              <a:rPr lang="da-DK" dirty="0">
                <a:hlinkClick r:id="rId2"/>
              </a:rPr>
              <a:t>AID-ICU@CRIC.NU</a:t>
            </a:r>
            <a:r>
              <a:rPr lang="da-DK" dirty="0"/>
              <a:t> </a:t>
            </a:r>
          </a:p>
          <a:p>
            <a:pPr algn="ctr"/>
            <a:endParaRPr lang="da-DK" dirty="0"/>
          </a:p>
          <a:p>
            <a:pPr algn="ctr"/>
            <a:r>
              <a:rPr lang="da-DK" dirty="0">
                <a:hlinkClick r:id="rId3"/>
              </a:rPr>
              <a:t>WWW.CRIC.NU/AID-ICU</a:t>
            </a:r>
            <a:r>
              <a:rPr lang="da-DK" dirty="0"/>
              <a:t>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="" xmlns:a16="http://schemas.microsoft.com/office/drawing/2014/main" id="{DFFAABF5-2012-4F87-B7F3-30CBED715C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 descr="cid:6F4DC5A4-6DDC-49C5-976B-1E06D7A9B7A4@cs.au.dk">
            <a:extLst>
              <a:ext uri="{FF2B5EF4-FFF2-40B4-BE49-F238E27FC236}">
                <a16:creationId xmlns="" xmlns:a16="http://schemas.microsoft.com/office/drawing/2014/main" id="{61E1380D-B416-4B5B-92BC-140AC66F7963}"/>
              </a:ext>
            </a:extLst>
          </p:cNvPr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98177"/>
            <a:ext cx="1149182" cy="1169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0956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Delirium and </a:t>
            </a:r>
            <a:r>
              <a:rPr lang="da-DK" dirty="0" err="1"/>
              <a:t>mortality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 descr="cid:6F4DC5A4-6DDC-49C5-976B-1E06D7A9B7A4@cs.au.dk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86603"/>
            <a:ext cx="1149182" cy="1169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/>
          <p:cNvPicPr/>
          <p:nvPr/>
        </p:nvPicPr>
        <p:blipFill rotWithShape="1">
          <a:blip r:embed="rId5"/>
          <a:srcRect l="2272" t="14879" r="72652" b="6086"/>
          <a:stretch/>
        </p:blipFill>
        <p:spPr bwMode="auto">
          <a:xfrm>
            <a:off x="3033017" y="1813302"/>
            <a:ext cx="4957686" cy="44556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Tekstfelt 1"/>
          <p:cNvSpPr txBox="1"/>
          <p:nvPr/>
        </p:nvSpPr>
        <p:spPr>
          <a:xfrm>
            <a:off x="8377881" y="2586681"/>
            <a:ext cx="3138616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400" dirty="0"/>
              <a:t>Kaplan-Meier </a:t>
            </a:r>
            <a:r>
              <a:rPr lang="da-DK" sz="1400" dirty="0" err="1"/>
              <a:t>survival</a:t>
            </a:r>
            <a:r>
              <a:rPr lang="da-DK" sz="1400" dirty="0"/>
              <a:t> </a:t>
            </a:r>
            <a:r>
              <a:rPr lang="da-DK" sz="1400" dirty="0" err="1"/>
              <a:t>curve</a:t>
            </a:r>
            <a:r>
              <a:rPr lang="da-DK" sz="1400" dirty="0"/>
              <a:t> for 1-year </a:t>
            </a:r>
            <a:r>
              <a:rPr lang="da-DK" sz="1400" dirty="0" err="1"/>
              <a:t>mortality</a:t>
            </a:r>
            <a:r>
              <a:rPr lang="da-DK" sz="1400" dirty="0"/>
              <a:t> post-intensive </a:t>
            </a:r>
            <a:r>
              <a:rPr lang="da-DK" sz="1400" dirty="0" err="1"/>
              <a:t>care</a:t>
            </a:r>
            <a:r>
              <a:rPr lang="da-DK" sz="1400" dirty="0"/>
              <a:t> unit (ICU) admission (ICU delirium </a:t>
            </a:r>
            <a:r>
              <a:rPr lang="da-DK" sz="1400" dirty="0" err="1"/>
              <a:t>days</a:t>
            </a:r>
            <a:r>
              <a:rPr lang="da-DK" sz="1400" dirty="0"/>
              <a:t> </a:t>
            </a:r>
            <a:r>
              <a:rPr lang="da-DK" sz="1400" dirty="0" err="1"/>
              <a:t>predictor</a:t>
            </a:r>
            <a:r>
              <a:rPr lang="da-DK" sz="1400" dirty="0"/>
              <a:t>). 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172995" y="5972432"/>
            <a:ext cx="4423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err="1"/>
              <a:t>Pisani</a:t>
            </a:r>
            <a:r>
              <a:rPr lang="da-DK" sz="800" dirty="0"/>
              <a:t>, Kong, </a:t>
            </a:r>
            <a:r>
              <a:rPr lang="da-DK" sz="800" dirty="0" err="1"/>
              <a:t>Kasl</a:t>
            </a:r>
            <a:r>
              <a:rPr lang="da-DK" sz="800" dirty="0"/>
              <a:t>, et al.: Delirium and </a:t>
            </a:r>
            <a:r>
              <a:rPr lang="da-DK" sz="800" dirty="0" err="1"/>
              <a:t>Mortality</a:t>
            </a:r>
            <a:r>
              <a:rPr lang="da-DK" sz="800" dirty="0"/>
              <a:t> in </a:t>
            </a:r>
            <a:r>
              <a:rPr lang="da-DK" sz="800" dirty="0" err="1"/>
              <a:t>Older</a:t>
            </a:r>
            <a:r>
              <a:rPr lang="da-DK" sz="800" dirty="0"/>
              <a:t> ICU Patients. </a:t>
            </a:r>
            <a:r>
              <a:rPr lang="da-DK" sz="800" i="1" dirty="0"/>
              <a:t>American Journal of </a:t>
            </a:r>
            <a:r>
              <a:rPr lang="da-DK" sz="800" i="1" dirty="0" err="1"/>
              <a:t>respiratory</a:t>
            </a:r>
            <a:r>
              <a:rPr lang="da-DK" sz="800" i="1" dirty="0"/>
              <a:t> and </a:t>
            </a:r>
            <a:r>
              <a:rPr lang="da-DK" sz="800" i="1" dirty="0" err="1"/>
              <a:t>critical</a:t>
            </a:r>
            <a:r>
              <a:rPr lang="da-DK" sz="800" i="1" dirty="0"/>
              <a:t> </a:t>
            </a:r>
            <a:r>
              <a:rPr lang="da-DK" sz="800" i="1" dirty="0" err="1"/>
              <a:t>care</a:t>
            </a:r>
            <a:r>
              <a:rPr lang="da-DK" sz="800" i="1" dirty="0"/>
              <a:t> 2009. </a:t>
            </a:r>
            <a:r>
              <a:rPr lang="da-DK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1274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guidelines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 descr="cid:6F4DC5A4-6DDC-49C5-976B-1E06D7A9B7A4@cs.au.dk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86603"/>
            <a:ext cx="1149182" cy="116931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felt 7"/>
          <p:cNvSpPr txBox="1"/>
          <p:nvPr/>
        </p:nvSpPr>
        <p:spPr>
          <a:xfrm>
            <a:off x="1244010" y="1922481"/>
            <a:ext cx="7026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a-DK" sz="2400" dirty="0"/>
              <a:t>The Danish society of </a:t>
            </a:r>
            <a:r>
              <a:rPr lang="da-DK" sz="2400" dirty="0" err="1"/>
              <a:t>Anaesthesiology</a:t>
            </a:r>
            <a:r>
              <a:rPr lang="da-DK" sz="2400" dirty="0"/>
              <a:t> and Intensive Care </a:t>
            </a:r>
            <a:r>
              <a:rPr lang="da-DK" sz="2400" dirty="0" err="1"/>
              <a:t>Medicine</a:t>
            </a:r>
            <a:r>
              <a:rPr lang="da-DK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da-DK" sz="2400" dirty="0"/>
              <a:t>The Intensive Care Society in the UK</a:t>
            </a:r>
          </a:p>
          <a:p>
            <a:pPr marL="342900" indent="-342900">
              <a:buFontTx/>
              <a:buChar char="-"/>
            </a:pPr>
            <a:r>
              <a:rPr lang="da-DK" sz="2400" dirty="0"/>
              <a:t>German guidelines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1227438" y="4135395"/>
            <a:ext cx="8732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2400" dirty="0"/>
              <a:t>The American College of Critical Care </a:t>
            </a:r>
            <a:r>
              <a:rPr lang="da-DK" sz="2400" dirty="0" err="1"/>
              <a:t>Medicine</a:t>
            </a:r>
            <a:r>
              <a:rPr lang="da-DK" sz="2400" dirty="0"/>
              <a:t> and the Society of Critical Care </a:t>
            </a:r>
            <a:r>
              <a:rPr lang="da-DK" sz="2400" dirty="0" err="1"/>
              <a:t>Medicine</a:t>
            </a:r>
            <a:r>
              <a:rPr lang="da-DK" sz="2400" dirty="0"/>
              <a:t> (USA)</a:t>
            </a:r>
          </a:p>
          <a:p>
            <a:endParaRPr lang="da-DK" sz="2400" dirty="0"/>
          </a:p>
        </p:txBody>
      </p:sp>
      <p:cxnSp>
        <p:nvCxnSpPr>
          <p:cNvPr id="10" name="Lige pilforbindelse 9"/>
          <p:cNvCxnSpPr/>
          <p:nvPr/>
        </p:nvCxnSpPr>
        <p:spPr>
          <a:xfrm>
            <a:off x="7677665" y="2751438"/>
            <a:ext cx="1565189" cy="247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felt 10"/>
          <p:cNvSpPr txBox="1"/>
          <p:nvPr/>
        </p:nvSpPr>
        <p:spPr>
          <a:xfrm>
            <a:off x="9669307" y="2353368"/>
            <a:ext cx="222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/>
              <a:t>Haloperidol</a:t>
            </a:r>
            <a:endParaRPr lang="da-DK" b="1" dirty="0"/>
          </a:p>
          <a:p>
            <a:r>
              <a:rPr lang="da-DK" b="1" dirty="0" err="1"/>
              <a:t>Olanzapin</a:t>
            </a:r>
            <a:endParaRPr lang="da-DK" b="1" dirty="0"/>
          </a:p>
          <a:p>
            <a:r>
              <a:rPr lang="da-DK" b="1" dirty="0" err="1"/>
              <a:t>Risperidon</a:t>
            </a:r>
            <a:endParaRPr lang="da-DK" b="1" dirty="0"/>
          </a:p>
          <a:p>
            <a:endParaRPr lang="da-DK" dirty="0"/>
          </a:p>
        </p:txBody>
      </p:sp>
      <p:cxnSp>
        <p:nvCxnSpPr>
          <p:cNvPr id="12" name="Lige pilforbindelse 11"/>
          <p:cNvCxnSpPr/>
          <p:nvPr/>
        </p:nvCxnSpPr>
        <p:spPr>
          <a:xfrm>
            <a:off x="4254843" y="5034012"/>
            <a:ext cx="1305698" cy="30410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felt 12"/>
          <p:cNvSpPr txBox="1"/>
          <p:nvPr/>
        </p:nvSpPr>
        <p:spPr>
          <a:xfrm>
            <a:off x="5941749" y="4975654"/>
            <a:ext cx="4339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No </a:t>
            </a:r>
            <a:r>
              <a:rPr lang="da-DK" b="1" dirty="0" err="1"/>
              <a:t>evidence</a:t>
            </a:r>
            <a:r>
              <a:rPr lang="da-DK" b="1" dirty="0"/>
              <a:t> of </a:t>
            </a:r>
            <a:r>
              <a:rPr lang="da-DK" b="1" dirty="0" err="1"/>
              <a:t>haloperidol</a:t>
            </a:r>
            <a:endParaRPr lang="da-DK" b="1" dirty="0"/>
          </a:p>
          <a:p>
            <a:r>
              <a:rPr lang="da-DK" b="1" dirty="0" err="1"/>
              <a:t>Olanzapin</a:t>
            </a:r>
            <a:r>
              <a:rPr lang="da-DK" b="1" dirty="0"/>
              <a:t> </a:t>
            </a:r>
            <a:r>
              <a:rPr lang="da-DK" b="1" dirty="0" err="1"/>
              <a:t>may</a:t>
            </a:r>
            <a:r>
              <a:rPr lang="da-DK" b="1" dirty="0"/>
              <a:t> </a:t>
            </a:r>
            <a:r>
              <a:rPr lang="da-DK" b="1" dirty="0" err="1"/>
              <a:t>reduce</a:t>
            </a:r>
            <a:r>
              <a:rPr lang="da-DK" b="1" dirty="0"/>
              <a:t> delirium </a:t>
            </a:r>
            <a:r>
              <a:rPr lang="da-DK" b="1" dirty="0" err="1"/>
              <a:t>duration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4160742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of the AID-ICU trial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 descr="cid:6F4DC5A4-6DDC-49C5-976B-1E06D7A9B7A4@cs.au.dk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86603"/>
            <a:ext cx="1149182" cy="1169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19346" y="2758331"/>
            <a:ext cx="5014268" cy="340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3522630" y="2112000"/>
            <a:ext cx="538089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To </a:t>
            </a:r>
            <a:r>
              <a:rPr lang="da-DK" dirty="0" err="1"/>
              <a:t>assess</a:t>
            </a:r>
            <a:r>
              <a:rPr lang="da-DK" dirty="0"/>
              <a:t> the </a:t>
            </a:r>
            <a:r>
              <a:rPr lang="da-DK" dirty="0" err="1"/>
              <a:t>benefits</a:t>
            </a:r>
            <a:r>
              <a:rPr lang="da-DK" dirty="0"/>
              <a:t> and harms of </a:t>
            </a:r>
            <a:r>
              <a:rPr lang="da-DK" dirty="0" err="1"/>
              <a:t>haloperidol</a:t>
            </a:r>
            <a:r>
              <a:rPr lang="da-DK" dirty="0"/>
              <a:t> </a:t>
            </a:r>
            <a:r>
              <a:rPr lang="da-DK" dirty="0" err="1"/>
              <a:t>treatment</a:t>
            </a:r>
            <a:r>
              <a:rPr lang="da-DK" dirty="0"/>
              <a:t> in </a:t>
            </a:r>
            <a:r>
              <a:rPr lang="da-DK" dirty="0" err="1"/>
              <a:t>critically</a:t>
            </a:r>
            <a:r>
              <a:rPr lang="da-DK" dirty="0"/>
              <a:t> </a:t>
            </a:r>
            <a:r>
              <a:rPr lang="da-DK" dirty="0" err="1"/>
              <a:t>ill</a:t>
            </a:r>
            <a:r>
              <a:rPr lang="da-DK" dirty="0"/>
              <a:t> </a:t>
            </a:r>
            <a:r>
              <a:rPr lang="da-DK" dirty="0" err="1"/>
              <a:t>adults</a:t>
            </a:r>
            <a:r>
              <a:rPr lang="da-DK" dirty="0"/>
              <a:t> with delirium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2322480" y="3767103"/>
            <a:ext cx="1248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err="1"/>
              <a:t>Benefits</a:t>
            </a:r>
            <a:endParaRPr lang="da-DK" sz="2400" b="1" dirty="0"/>
          </a:p>
        </p:txBody>
      </p:sp>
      <p:sp>
        <p:nvSpPr>
          <p:cNvPr id="12" name="Tekstfelt 11"/>
          <p:cNvSpPr txBox="1"/>
          <p:nvPr/>
        </p:nvSpPr>
        <p:spPr>
          <a:xfrm>
            <a:off x="8730330" y="3767102"/>
            <a:ext cx="1248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Harms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5191348" y="5769479"/>
            <a:ext cx="2202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 err="1"/>
              <a:t>Mortality</a:t>
            </a:r>
            <a:endParaRPr lang="da-DK" sz="3200" b="1" dirty="0"/>
          </a:p>
        </p:txBody>
      </p:sp>
    </p:spTree>
    <p:extLst>
      <p:ext uri="{BB962C8B-B14F-4D97-AF65-F5344CB8AC3E}">
        <p14:creationId xmlns:p14="http://schemas.microsoft.com/office/powerpoint/2010/main" val="146099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Methods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 Design: Investigator-initiated, randomised multicentre placebo-controlled clinical trial with blinding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 Setting: approx. 25 ICUs in Europe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 Population: Adult ICU patients with diagnosed delirium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 Start </a:t>
            </a:r>
            <a:r>
              <a:rPr lang="en-GB" sz="2400" dirty="0" smtClean="0"/>
              <a:t>June 2018, </a:t>
            </a:r>
            <a:r>
              <a:rPr lang="en-GB" sz="2400" dirty="0"/>
              <a:t>Zealand University Hospital </a:t>
            </a:r>
            <a:r>
              <a:rPr lang="en-GB" sz="2400" dirty="0" err="1"/>
              <a:t>Køge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 descr="cid:6F4DC5A4-6DDC-49C5-976B-1E06D7A9B7A4@cs.au.dk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86603"/>
            <a:ext cx="1149182" cy="1169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9796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Design 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 descr="cid:6F4DC5A4-6DDC-49C5-976B-1E06D7A9B7A4@cs.au.dk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92390"/>
            <a:ext cx="1149182" cy="11693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felt 2"/>
          <p:cNvSpPr txBox="1"/>
          <p:nvPr/>
        </p:nvSpPr>
        <p:spPr>
          <a:xfrm>
            <a:off x="3780692" y="2303581"/>
            <a:ext cx="3974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/>
              <a:t>1000 patients </a:t>
            </a:r>
          </a:p>
        </p:txBody>
      </p:sp>
      <p:cxnSp>
        <p:nvCxnSpPr>
          <p:cNvPr id="9" name="Lige pilforbindelse 8"/>
          <p:cNvCxnSpPr/>
          <p:nvPr/>
        </p:nvCxnSpPr>
        <p:spPr>
          <a:xfrm flipH="1">
            <a:off x="3780692" y="3256085"/>
            <a:ext cx="1846386" cy="10785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pilforbindelse 9"/>
          <p:cNvCxnSpPr/>
          <p:nvPr/>
        </p:nvCxnSpPr>
        <p:spPr>
          <a:xfrm>
            <a:off x="5627078" y="3256085"/>
            <a:ext cx="1943099" cy="11400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felt 14"/>
          <p:cNvSpPr txBox="1"/>
          <p:nvPr/>
        </p:nvSpPr>
        <p:spPr>
          <a:xfrm>
            <a:off x="2972250" y="3431130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Intervention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6812695" y="3431130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Control 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1793629" y="4509653"/>
            <a:ext cx="36839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400" b="1" dirty="0" err="1"/>
              <a:t>Haloperidol</a:t>
            </a:r>
            <a:r>
              <a:rPr lang="da-DK" sz="2400" b="1" dirty="0"/>
              <a:t> 2.5mg x 3 </a:t>
            </a:r>
            <a:r>
              <a:rPr lang="da-DK" sz="2400" b="1" dirty="0" err="1"/>
              <a:t>daily</a:t>
            </a:r>
            <a:r>
              <a:rPr lang="da-DK" sz="2400" b="1" dirty="0"/>
              <a:t> </a:t>
            </a:r>
          </a:p>
        </p:txBody>
      </p:sp>
      <p:sp>
        <p:nvSpPr>
          <p:cNvPr id="19" name="Tekstfelt 18"/>
          <p:cNvSpPr txBox="1"/>
          <p:nvPr/>
        </p:nvSpPr>
        <p:spPr>
          <a:xfrm>
            <a:off x="6721718" y="4536389"/>
            <a:ext cx="331796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400" b="1" dirty="0"/>
              <a:t>Placebo: </a:t>
            </a:r>
            <a:r>
              <a:rPr lang="da-DK" sz="2400" b="1" dirty="0" err="1" smtClean="0"/>
              <a:t>isotonic</a:t>
            </a:r>
            <a:r>
              <a:rPr lang="da-DK" sz="2400" b="1" dirty="0" smtClean="0"/>
              <a:t> </a:t>
            </a:r>
            <a:r>
              <a:rPr lang="da-DK" sz="2400" b="1" dirty="0"/>
              <a:t>saline </a:t>
            </a:r>
          </a:p>
        </p:txBody>
      </p:sp>
      <p:sp>
        <p:nvSpPr>
          <p:cNvPr id="20" name="Tekstfelt 19"/>
          <p:cNvSpPr txBox="1"/>
          <p:nvPr/>
        </p:nvSpPr>
        <p:spPr>
          <a:xfrm>
            <a:off x="1565031" y="5284177"/>
            <a:ext cx="86868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Primary outcome: Days alive out of the hospital within 90 days</a:t>
            </a:r>
          </a:p>
        </p:txBody>
      </p:sp>
    </p:spTree>
    <p:extLst>
      <p:ext uri="{BB962C8B-B14F-4D97-AF65-F5344CB8AC3E}">
        <p14:creationId xmlns:p14="http://schemas.microsoft.com/office/powerpoint/2010/main" val="1659712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Delirium screening is essential!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1097280" y="2123972"/>
            <a:ext cx="10058400" cy="30634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 Screening for delirium twice daily should be implemented as standard care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/>
              <a:t>1 time during the morning shift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/>
              <a:t>1 time during the evening shift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 Screen with validated screening tool </a:t>
            </a:r>
            <a:r>
              <a:rPr lang="en-GB" sz="2400" dirty="0">
                <a:sym typeface="Wingdings" panose="05000000000000000000" pitchFamily="2" charset="2"/>
              </a:rPr>
              <a:t> CAM-ICU or ICDSC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ym typeface="Wingdings" panose="05000000000000000000" pitchFamily="2" charset="2"/>
              </a:rPr>
              <a:t> When a patient is diagnosed with delirium  check if the patient comply with inclusion criteria. 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 descr="cid:6F4DC5A4-6DDC-49C5-976B-1E06D7A9B7A4@cs.au.dk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86603"/>
            <a:ext cx="1149182" cy="1169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2586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CAM-ICU</a:t>
            </a:r>
          </a:p>
        </p:txBody>
      </p:sp>
      <p:pic>
        <p:nvPicPr>
          <p:cNvPr id="7" name="Billede 6" descr="cid:6F4DC5A4-6DDC-49C5-976B-1E06D7A9B7A4@cs.au.dk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86603"/>
            <a:ext cx="1149182" cy="1169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7" t="17875" r="35162" b="8963"/>
          <a:stretch/>
        </p:blipFill>
        <p:spPr bwMode="auto">
          <a:xfrm>
            <a:off x="1143001" y="1914185"/>
            <a:ext cx="4890923" cy="44162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7" t="16934" r="30026" b="7324"/>
          <a:stretch/>
        </p:blipFill>
        <p:spPr bwMode="auto">
          <a:xfrm>
            <a:off x="6033924" y="1913262"/>
            <a:ext cx="4892400" cy="441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223085083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">
  <a:themeElements>
    <a:clrScheme name="Retr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3288</TotalTime>
  <Words>1016</Words>
  <Application>Microsoft Office PowerPoint</Application>
  <PresentationFormat>Widescreen</PresentationFormat>
  <Paragraphs>158</Paragraphs>
  <Slides>24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Retro</vt:lpstr>
      <vt:lpstr>PowerPoint-præsentation</vt:lpstr>
      <vt:lpstr>Delirium in the Intensive Care Unit</vt:lpstr>
      <vt:lpstr>Delirium and mortality</vt:lpstr>
      <vt:lpstr>Current guidelines</vt:lpstr>
      <vt:lpstr>Aim of the AID-ICU trial</vt:lpstr>
      <vt:lpstr>Methods</vt:lpstr>
      <vt:lpstr>Design </vt:lpstr>
      <vt:lpstr>Delirium screening is essential!</vt:lpstr>
      <vt:lpstr>CAM-ICU</vt:lpstr>
      <vt:lpstr>ICDSC</vt:lpstr>
      <vt:lpstr>Inclusion criteria</vt:lpstr>
      <vt:lpstr>Exclusion criteria</vt:lpstr>
      <vt:lpstr>Interventions</vt:lpstr>
      <vt:lpstr>Pausing and stopping</vt:lpstr>
      <vt:lpstr>Administration of trial medicine</vt:lpstr>
      <vt:lpstr>Administration of trial medicine</vt:lpstr>
      <vt:lpstr>Administration of trial medicine</vt:lpstr>
      <vt:lpstr>Administration of trial medicine</vt:lpstr>
      <vt:lpstr>Withdrawal</vt:lpstr>
      <vt:lpstr>90-day follow-up</vt:lpstr>
      <vt:lpstr>One-year follow-up </vt:lpstr>
      <vt:lpstr>Trial documents</vt:lpstr>
      <vt:lpstr>Contact</vt:lpstr>
      <vt:lpstr>Thank you!</vt:lpstr>
    </vt:vector>
  </TitlesOfParts>
  <Company>Region Sjaelland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Nina Christine Andersen-Ranberg</dc:creator>
  <cp:lastModifiedBy>Nina Christine Andersen-Ranberg</cp:lastModifiedBy>
  <cp:revision>62</cp:revision>
  <dcterms:created xsi:type="dcterms:W3CDTF">2017-11-29T11:26:57Z</dcterms:created>
  <dcterms:modified xsi:type="dcterms:W3CDTF">2020-12-10T10:11:40Z</dcterms:modified>
</cp:coreProperties>
</file>