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57" r:id="rId3"/>
    <p:sldId id="271" r:id="rId4"/>
    <p:sldId id="258" r:id="rId5"/>
    <p:sldId id="259" r:id="rId6"/>
    <p:sldId id="260" r:id="rId7"/>
    <p:sldId id="269" r:id="rId8"/>
    <p:sldId id="268" r:id="rId9"/>
    <p:sldId id="261" r:id="rId10"/>
    <p:sldId id="262" r:id="rId11"/>
    <p:sldId id="272" r:id="rId12"/>
    <p:sldId id="264" r:id="rId13"/>
    <p:sldId id="270" r:id="rId14"/>
    <p:sldId id="265" r:id="rId15"/>
    <p:sldId id="267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 varScale="1">
        <p:scale>
          <a:sx n="103" d="100"/>
          <a:sy n="103" d="100"/>
        </p:scale>
        <p:origin x="18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1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25-05-2020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d-icu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ric.nu/aid-ic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godi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6F4DC5A4-6DDC-49C5-976B-1E06D7A9B7A4@cs.au.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 eaLnBrk="1" hangingPunct="1"/>
            <a:r>
              <a:rPr lang="en-GB" sz="2300" b="1" dirty="0">
                <a:latin typeface="Calibri" charset="0"/>
              </a:rPr>
              <a:t>Agents Intervening against Delirium in the Intensive Care Unit (AID-ICU)</a:t>
            </a:r>
            <a:br>
              <a:rPr lang="en-GB" sz="2300" b="1" dirty="0">
                <a:latin typeface="Calibri" charset="0"/>
              </a:rPr>
            </a:br>
            <a:r>
              <a:rPr lang="da-DK" sz="2300" b="1" i="1" dirty="0">
                <a:latin typeface="Calibri" charset="0"/>
              </a:rPr>
              <a:t>Forsøgsmedicin</a:t>
            </a:r>
            <a:endParaRPr lang="da-DK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 fontScale="92500" lnSpcReduction="1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Nina Christine Andersen-Ranberg (koordinerende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investigator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Lone Musaeus Poulsen (sponsor)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>
              <a:lnSpc>
                <a:spcPct val="110000"/>
              </a:lnSpc>
            </a:pP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Sjællands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Universitetshospital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Køge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Danmark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aid-icu@cric.nu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www.cric.nu/aid-icu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EBE8A3-F93E-4737-B2F8-435C4DA74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96" y="682606"/>
            <a:ext cx="1948607" cy="21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lede 5">
            <a:extLst>
              <a:ext uri="{FF2B5EF4-FFF2-40B4-BE49-F238E27FC236}">
                <a16:creationId xmlns:a16="http://schemas.microsoft.com/office/drawing/2014/main" id="{11A20DD2-7511-4DBF-823B-904E6EA590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felt 1"/>
          <p:cNvSpPr txBox="1"/>
          <p:nvPr/>
        </p:nvSpPr>
        <p:spPr>
          <a:xfrm>
            <a:off x="6372200" y="188640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9c_Præsentation_medicindispensering_2.0_120420419</a:t>
            </a:r>
          </a:p>
        </p:txBody>
      </p:sp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Nummeret på den tildelte medicinpakke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det tildelte hætteglas og adminstrer forsøgsmedicinen efter protokollen. Der er et hætteglas på 50 ml forsøgsmedicin pr trækning.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Du kan printe medicinpakke-nummeret, hvis du har brug for at huske det</a:t>
            </a:r>
          </a:p>
        </p:txBody>
      </p:sp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485568AF-FAB6-4253-8755-E3C113A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DCF7C6-40D2-4C8C-A477-7C7E12592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313" y="2729113"/>
            <a:ext cx="3619048" cy="2523809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FC9936-1DF7-4E1D-AE18-E00767BDE7EC}"/>
              </a:ext>
            </a:extLst>
          </p:cNvPr>
          <p:cNvCxnSpPr/>
          <p:nvPr/>
        </p:nvCxnSpPr>
        <p:spPr>
          <a:xfrm>
            <a:off x="4716016" y="2500564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522007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62062FE3-1DDE-4B6B-BEA2-E6B849A12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112" y="334713"/>
            <a:ext cx="1108422" cy="28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Problem 2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/>
              <a:t>Der står et ubrudt hætteglas med GODIF medicin ved computeren.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dirty="0"/>
              <a:t>Du vil gerne tjekke om medicinen er allokeret til din patient.</a:t>
            </a:r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5DC3FCD0-E480-499A-A388-9DDEBA889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00" y="384238"/>
            <a:ext cx="1374800" cy="3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0DD00D-D4F7-4A49-9B09-BBF86E457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1443952"/>
            <a:ext cx="8559800" cy="4318394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3F9FB4-5110-4092-ADE5-AE323F72DCAE}"/>
              </a:ext>
            </a:extLst>
          </p:cNvPr>
          <p:cNvCxnSpPr>
            <a:cxnSpLocks/>
          </p:cNvCxnSpPr>
          <p:nvPr/>
        </p:nvCxnSpPr>
        <p:spPr>
          <a:xfrm flipH="1">
            <a:off x="3347864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">
            <a:extLst>
              <a:ext uri="{FF2B5EF4-FFF2-40B4-BE49-F238E27FC236}">
                <a16:creationId xmlns:a16="http://schemas.microsoft.com/office/drawing/2014/main" id="{DECC178B-85E9-453D-8F79-C08C8CE869FC}"/>
              </a:ext>
            </a:extLst>
          </p:cNvPr>
          <p:cNvSpPr txBox="1"/>
          <p:nvPr/>
        </p:nvSpPr>
        <p:spPr>
          <a:xfrm>
            <a:off x="1992652" y="5711725"/>
            <a:ext cx="4853895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den aktuelle patient på listen ved at klikke på på rækken</a:t>
            </a:r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51969CB-6B1C-4691-9A27-214614F0EF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609850"/>
            <a:ext cx="1518816" cy="39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E362E1-DDC5-45C8-9110-DE1A39920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0" y="1465263"/>
            <a:ext cx="8741580" cy="487852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15061" y="3839340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En liste over de medicinpakker/ampuller der er tildelt patienten, kan ses under listen over forsøgspersoner.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923928" y="6183204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Her kan du printe listen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15D9C4-4535-4F7B-A1A8-AB016513E6A3}"/>
              </a:ext>
            </a:extLst>
          </p:cNvPr>
          <p:cNvCxnSpPr>
            <a:cxnSpLocks/>
          </p:cNvCxnSpPr>
          <p:nvPr/>
        </p:nvCxnSpPr>
        <p:spPr>
          <a:xfrm>
            <a:off x="3275856" y="4758234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2AAC38E-7321-46BA-A025-EC2736B19288}"/>
              </a:ext>
            </a:extLst>
          </p:cNvPr>
          <p:cNvCxnSpPr>
            <a:cxnSpLocks/>
          </p:cNvCxnSpPr>
          <p:nvPr/>
        </p:nvCxnSpPr>
        <p:spPr>
          <a:xfrm flipV="1">
            <a:off x="6538600" y="6261100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>
            <a:extLst>
              <a:ext uri="{FF2B5EF4-FFF2-40B4-BE49-F238E27FC236}">
                <a16:creationId xmlns:a16="http://schemas.microsoft.com/office/drawing/2014/main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722040A-4034-407F-A216-68D14E0CE3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59846"/>
            <a:ext cx="1274446" cy="32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230DC30-EF2A-4391-AED5-400CE27C4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0" y="1465263"/>
            <a:ext cx="8741580" cy="4878526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Tryk ‘Add comment’ hvis der er problemer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5210" y="3429000"/>
            <a:ext cx="7506017" cy="1477328"/>
          </a:xfrm>
          <a:prstGeom prst="rect">
            <a:avLst/>
          </a:prstGeom>
          <a:ln w="857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>
                <a:effectLst/>
              </a:rPr>
              <a:t>Hvis du oplever et problem med en ampul/pakke eller der opstår fejl ved administration af medicinen, kan du skrive en kommentar </a:t>
            </a:r>
            <a:br>
              <a:rPr lang="da-DK" b="1" dirty="0">
                <a:effectLst/>
              </a:rPr>
            </a:br>
            <a:r>
              <a:rPr lang="da-DK" b="1" dirty="0">
                <a:effectLst/>
              </a:rPr>
              <a:t>(ud for det aktuelle pakke/ampul-nummer).</a:t>
            </a:r>
          </a:p>
          <a:p>
            <a:endParaRPr lang="da-DK" b="1" dirty="0">
              <a:effectLst/>
            </a:endParaRPr>
          </a:p>
          <a:p>
            <a:r>
              <a:rPr lang="da-DK" b="1" dirty="0"/>
              <a:t>Hent en ny pakke, hvis der er behov.</a:t>
            </a:r>
            <a:endParaRPr lang="da-DK" b="1" dirty="0">
              <a:effectLst/>
            </a:endParaRPr>
          </a:p>
        </p:txBody>
      </p:sp>
      <p:sp>
        <p:nvSpPr>
          <p:cNvPr id="15" name="Pladsholder til sidefod 3">
            <a:extLst>
              <a:ext uri="{FF2B5EF4-FFF2-40B4-BE49-F238E27FC236}">
                <a16:creationId xmlns:a16="http://schemas.microsoft.com/office/drawing/2014/main" id="{1B416C06-5E0D-4133-9AFF-E1BB7417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9BB637-1840-4D74-B3E3-B8A9E320D635}"/>
              </a:ext>
            </a:extLst>
          </p:cNvPr>
          <p:cNvCxnSpPr>
            <a:cxnSpLocks/>
          </p:cNvCxnSpPr>
          <p:nvPr/>
        </p:nvCxnSpPr>
        <p:spPr>
          <a:xfrm>
            <a:off x="6948264" y="4906328"/>
            <a:ext cx="1163945" cy="75492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6C68665-83B7-4666-BED3-AC6C9A6969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87" y="266332"/>
            <a:ext cx="1373004" cy="35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da-DK" sz="2400" b="1" dirty="0"/>
              <a:t>Forsøgsmedicin hentes på </a:t>
            </a:r>
            <a:r>
              <a:rPr lang="da-DK" sz="2400" b="1" dirty="0">
                <a:hlinkClick r:id="rId3"/>
              </a:rPr>
              <a:t>www.cric.nu/godif</a:t>
            </a:r>
            <a:r>
              <a:rPr lang="da-DK" sz="2400" b="1" dirty="0"/>
              <a:t>	 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Marker patienten, skriv dit navn, tryk ”</a:t>
            </a:r>
            <a:r>
              <a:rPr lang="da-DK" sz="2400" b="1" dirty="0" err="1"/>
              <a:t>Dispense</a:t>
            </a:r>
            <a:r>
              <a:rPr lang="da-DK" sz="2400" b="1" dirty="0"/>
              <a:t> </a:t>
            </a:r>
            <a:r>
              <a:rPr lang="da-DK" sz="2400" b="1" dirty="0" err="1"/>
              <a:t>trial</a:t>
            </a:r>
            <a:r>
              <a:rPr lang="da-DK" sz="2400" b="1" dirty="0"/>
              <a:t> </a:t>
            </a:r>
            <a:r>
              <a:rPr lang="da-DK" sz="2400" b="1" dirty="0" err="1"/>
              <a:t>medication</a:t>
            </a:r>
            <a:r>
              <a:rPr lang="da-DK" sz="2400" b="1" dirty="0"/>
              <a:t>”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Ved behov for yderligere hætteglas. 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Tilføj en kommentar hvis du oplever et problem med hætteglassene.</a:t>
            </a: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" name="Pladsholder til sidefod 3">
            <a:extLst>
              <a:ext uri="{FF2B5EF4-FFF2-40B4-BE49-F238E27FC236}">
                <a16:creationId xmlns:a16="http://schemas.microsoft.com/office/drawing/2014/main" id="{718EB9C5-D09C-4B39-90AE-AFBC2852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A2ECEC6-38F7-460F-998F-DCE826A0BB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05" y="265485"/>
            <a:ext cx="1500395" cy="38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Medicinmodul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32856"/>
            <a:ext cx="3705200" cy="312913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DEDCE55E-D38C-4A49-9A44-B06AA0CE18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1995"/>
            <a:ext cx="1941735" cy="50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Problem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/>
              <a:t>Patienten er delirøs og I har derfor inkluderet patienten i AID-ICU.</a:t>
            </a:r>
            <a:br>
              <a:rPr lang="da-DK" sz="2600" dirty="0"/>
            </a:b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dirty="0"/>
              <a:t>Du vil hente en ny pakke med 3 ampuller forsøgsmedicin.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0" name="Billede 6" descr="cid:6F4DC5A4-6DDC-49C5-976B-1E06D7A9B7A4@cs.au.dk">
            <a:extLst>
              <a:ext uri="{FF2B5EF4-FFF2-40B4-BE49-F238E27FC236}">
                <a16:creationId xmlns:a16="http://schemas.microsoft.com/office/drawing/2014/main" id="{16FD36D3-0E42-410E-8073-5C27C53E3858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18" y="200699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12" name="Billede 5">
            <a:extLst>
              <a:ext uri="{FF2B5EF4-FFF2-40B4-BE49-F238E27FC236}">
                <a16:creationId xmlns:a16="http://schemas.microsoft.com/office/drawing/2014/main" id="{9C1AD9FC-E7EF-452C-A48E-28FB31B403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1" y="6183204"/>
            <a:ext cx="1171996" cy="60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2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85" y="1495970"/>
            <a:ext cx="6866165" cy="4631527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Tilgå </a:t>
            </a:r>
            <a:r>
              <a:rPr lang="da-DK" sz="4000" b="1" u="sng" dirty="0"/>
              <a:t>www.cric.nu/godif</a:t>
            </a:r>
            <a:endParaRPr lang="da-DK" sz="40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4D71FE-45E4-4A05-9B47-ECB388A7790F}"/>
              </a:ext>
            </a:extLst>
          </p:cNvPr>
          <p:cNvCxnSpPr/>
          <p:nvPr/>
        </p:nvCxnSpPr>
        <p:spPr>
          <a:xfrm flipH="1">
            <a:off x="5436096" y="3645024"/>
            <a:ext cx="684000" cy="612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E10A68E-7C83-4F23-8949-869F189514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3124"/>
            <a:ext cx="1374800" cy="3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på medicinmodulet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296569"/>
            <a:ext cx="621063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Calibri" charset="0"/>
              </a:rPr>
              <a:t>Brug afdelingens </a:t>
            </a:r>
            <a:r>
              <a:rPr lang="da-DK" sz="2400" b="1" u="sng" dirty="0">
                <a:latin typeface="Calibri" charset="0"/>
              </a:rPr>
              <a:t>fælles</a:t>
            </a:r>
            <a:r>
              <a:rPr lang="da-DK" sz="2400" b="1" dirty="0">
                <a:latin typeface="Calibri" charset="0"/>
              </a:rPr>
              <a:t> brugernavn og kodeord</a:t>
            </a:r>
            <a:endParaRPr lang="da-DK" sz="2400" b="1" u="sng" dirty="0">
              <a:latin typeface="Calibri" charset="0"/>
            </a:endParaRPr>
          </a:p>
        </p:txBody>
      </p:sp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5D28B5A7-A2DB-4EDC-966C-831F39F1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647" y="1532209"/>
            <a:ext cx="4324350" cy="47625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2128649"/>
            <a:ext cx="2571750" cy="1485900"/>
          </a:xfrm>
          <a:prstGeom prst="rect">
            <a:avLst/>
          </a:prstGeom>
        </p:spPr>
      </p:pic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42A5189-D73A-49A3-B308-FF8995670D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48" y="274637"/>
            <a:ext cx="1221252" cy="31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400" dirty="0">
                <a:latin typeface="Calibri" charset="0"/>
              </a:rPr>
              <a:t>Hent forsøgsmedicin i medicinmodulet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F32A31-CC4F-4F17-9B4B-B46828583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1503636"/>
            <a:ext cx="8559800" cy="4318394"/>
          </a:xfrm>
          <a:prstGeom prst="rect">
            <a:avLst/>
          </a:prstGeom>
        </p:spPr>
      </p:pic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992652" y="5711725"/>
            <a:ext cx="4853895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en patient på listen ved at klikke på navnet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3347864" y="2848189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DD3624A-BCC5-427C-BF1B-1758FC9AF0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39" y="225917"/>
            <a:ext cx="1302680" cy="33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2" name="Lige pilforbindelse 11"/>
          <p:cNvCxnSpPr/>
          <p:nvPr/>
        </p:nvCxnSpPr>
        <p:spPr>
          <a:xfrm flipH="1">
            <a:off x="6232002" y="3429000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>
            <a:off x="6232002" y="3245743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6232002" y="2484337"/>
            <a:ext cx="716262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AFBA48-94AF-4BB2-BE0E-8ABF03840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41" y="1548494"/>
            <a:ext cx="8401717" cy="4543506"/>
          </a:xfrm>
          <a:prstGeom prst="rect">
            <a:avLst/>
          </a:prstGeom>
        </p:spPr>
      </p:pic>
      <p:sp>
        <p:nvSpPr>
          <p:cNvPr id="2" name="Tekstboks 1"/>
          <p:cNvSpPr txBox="1"/>
          <p:nvPr/>
        </p:nvSpPr>
        <p:spPr>
          <a:xfrm>
            <a:off x="3077283" y="5866706"/>
            <a:ext cx="3154719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Skriv dit navn i feltet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5515174-A46C-4830-877C-7D4B2D49A056}"/>
              </a:ext>
            </a:extLst>
          </p:cNvPr>
          <p:cNvCxnSpPr>
            <a:cxnSpLocks/>
          </p:cNvCxnSpPr>
          <p:nvPr/>
        </p:nvCxnSpPr>
        <p:spPr>
          <a:xfrm flipH="1">
            <a:off x="7063338" y="4179514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el 1">
            <a:extLst>
              <a:ext uri="{FF2B5EF4-FFF2-40B4-BE49-F238E27FC236}">
                <a16:creationId xmlns:a16="http://schemas.microsoft.com/office/drawing/2014/main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400" dirty="0">
                <a:latin typeface="Calibri" charset="0"/>
              </a:rPr>
              <a:t>Hent forsøgsmedicin i medicinmodulet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C4767C0-7232-4B4B-8929-E8C8D00398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39" y="262910"/>
            <a:ext cx="1302792" cy="33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18105D-A089-41E0-B44A-EEAE32D8A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69802"/>
            <a:ext cx="8558197" cy="4303551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1880700" y="5897448"/>
            <a:ext cx="5476898" cy="555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Klik ‘Dispense medicine pack to participant’</a:t>
            </a:r>
            <a:endParaRPr lang="da-DK" sz="2000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C1451B-239B-48A4-B5BD-CFAEF60899AD}"/>
              </a:ext>
            </a:extLst>
          </p:cNvPr>
          <p:cNvCxnSpPr>
            <a:cxnSpLocks/>
          </p:cNvCxnSpPr>
          <p:nvPr/>
        </p:nvCxnSpPr>
        <p:spPr>
          <a:xfrm flipH="1">
            <a:off x="7357598" y="4437112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>
            <a:extLst>
              <a:ext uri="{FF2B5EF4-FFF2-40B4-BE49-F238E27FC236}">
                <a16:creationId xmlns:a16="http://schemas.microsoft.com/office/drawing/2014/main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400" dirty="0" err="1">
                <a:latin typeface="Calibri" charset="0"/>
              </a:rPr>
              <a:t>Hent</a:t>
            </a:r>
            <a:r>
              <a:rPr lang="en-GB" sz="3400" dirty="0">
                <a:latin typeface="Calibri" charset="0"/>
              </a:rPr>
              <a:t> </a:t>
            </a:r>
            <a:r>
              <a:rPr lang="en-GB" sz="3400" dirty="0" err="1">
                <a:latin typeface="Calibri" charset="0"/>
              </a:rPr>
              <a:t>forsøgsmedicin</a:t>
            </a:r>
            <a:r>
              <a:rPr lang="en-GB" sz="3400" dirty="0">
                <a:latin typeface="Calibri" charset="0"/>
              </a:rPr>
              <a:t> I </a:t>
            </a:r>
            <a:r>
              <a:rPr lang="en-GB" sz="3400" dirty="0" err="1">
                <a:latin typeface="Calibri" charset="0"/>
              </a:rPr>
              <a:t>medicinmodulet</a:t>
            </a:r>
            <a:endParaRPr lang="en-GB" sz="3400" dirty="0">
              <a:latin typeface="Calibri" charset="0"/>
            </a:endParaRP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8BF8E73C-CB91-419F-AB64-42641AD4B3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17" y="242017"/>
            <a:ext cx="1518816" cy="39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22C141-3C8F-450B-AF72-3C1AD258A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62" y="2060848"/>
            <a:ext cx="5324475" cy="3228975"/>
          </a:xfrm>
          <a:prstGeom prst="rect">
            <a:avLst/>
          </a:prstGeom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Calibri" charset="0"/>
              </a:rPr>
              <a:t>Bekræft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25024D72-3688-4578-B164-CADD1589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11" name="Tekstboks 1"/>
          <p:cNvSpPr txBox="1"/>
          <p:nvPr/>
        </p:nvSpPr>
        <p:spPr>
          <a:xfrm>
            <a:off x="1548155" y="5515048"/>
            <a:ext cx="6047687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/>
              <a:t>Der skelnes ikke mellem den faste medicin og pn. doser</a:t>
            </a:r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67C74F51-D878-4402-81AF-B751A9F37C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05" y="351834"/>
            <a:ext cx="1500395" cy="38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317</Words>
  <Application>Microsoft Office PowerPoint</Application>
  <PresentationFormat>Skærmshow (4:3)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Kontortema</vt:lpstr>
      <vt:lpstr>Agents Intervening against Delirium in the Intensive Care Unit (AID-ICU) Forsøgsmedicin</vt:lpstr>
      <vt:lpstr>Medicinmodul</vt:lpstr>
      <vt:lpstr>Problem 1</vt:lpstr>
      <vt:lpstr>Tilgå www.cric.nu/godif</vt:lpstr>
      <vt:lpstr>Log på medicinmodulet</vt:lpstr>
      <vt:lpstr>Hent forsøgsmedicin i medicinmodulet</vt:lpstr>
      <vt:lpstr>Hent forsøgsmedicin i medicinmodulet</vt:lpstr>
      <vt:lpstr>Hent forsøgsmedicin I medicinmodulet</vt:lpstr>
      <vt:lpstr>Bekræft</vt:lpstr>
      <vt:lpstr>Nummeret på den tildelte medicinpakke </vt:lpstr>
      <vt:lpstr>Problem 2</vt:lpstr>
      <vt:lpstr>Find tidligere tildelte medicinpakker</vt:lpstr>
      <vt:lpstr>Find tidligere tildelte medicinpakker</vt:lpstr>
      <vt:lpstr>Tryk ‘Add comment’ hvis der er problemer</vt:lpstr>
      <vt:lpstr>Opsummering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Sine Wichmann</cp:lastModifiedBy>
  <cp:revision>55</cp:revision>
  <dcterms:created xsi:type="dcterms:W3CDTF">2015-07-29T13:26:08Z</dcterms:created>
  <dcterms:modified xsi:type="dcterms:W3CDTF">2020-05-25T11:55:46Z</dcterms:modified>
</cp:coreProperties>
</file>