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3"/>
  </p:notesMasterIdLst>
  <p:sldIdLst>
    <p:sldId id="256"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D5ABB26-0587-4C30-8999-92F81FD0307C}" styleName="Ingen typografi, intet git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ema til typografi 1 - Markering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83" autoAdjust="0"/>
    <p:restoredTop sz="94660"/>
  </p:normalViewPr>
  <p:slideViewPr>
    <p:cSldViewPr snapToGrid="0">
      <p:cViewPr varScale="1">
        <p:scale>
          <a:sx n="76" d="100"/>
          <a:sy n="76" d="100"/>
        </p:scale>
        <p:origin x="3210"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1ED40E-3057-421A-BDBD-EE86E4578AD6}" type="datetimeFigureOut">
              <a:rPr lang="da-DK" smtClean="0"/>
              <a:t>18-02-2020</a:t>
            </a:fld>
            <a:endParaRPr lang="da-DK"/>
          </a:p>
        </p:txBody>
      </p:sp>
      <p:sp>
        <p:nvSpPr>
          <p:cNvPr id="4" name="Pladsholder til slidebillede 3"/>
          <p:cNvSpPr>
            <a:spLocks noGrp="1" noRot="1" noChangeAspect="1"/>
          </p:cNvSpPr>
          <p:nvPr>
            <p:ph type="sldImg" idx="2"/>
          </p:nvPr>
        </p:nvSpPr>
        <p:spPr>
          <a:xfrm>
            <a:off x="2362200" y="1143000"/>
            <a:ext cx="21336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45BE5D-FD32-4FD4-9A72-4C3189F4047C}" type="slidenum">
              <a:rPr lang="da-DK" smtClean="0"/>
              <a:t>‹nr.›</a:t>
            </a:fld>
            <a:endParaRPr lang="da-DK"/>
          </a:p>
        </p:txBody>
      </p:sp>
    </p:spTree>
    <p:extLst>
      <p:ext uri="{BB962C8B-B14F-4D97-AF65-F5344CB8AC3E}">
        <p14:creationId xmlns:p14="http://schemas.microsoft.com/office/powerpoint/2010/main" val="16481211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da-DK"/>
              <a:t>Klik for at redigere titeltypografien i masteren</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da-DK"/>
              <a:t>Klik for at redigere undertiteltypografien i masteren</a:t>
            </a:r>
            <a:endParaRPr lang="en-US" dirty="0"/>
          </a:p>
        </p:txBody>
      </p:sp>
      <p:sp>
        <p:nvSpPr>
          <p:cNvPr id="4" name="Date Placeholder 3"/>
          <p:cNvSpPr>
            <a:spLocks noGrp="1"/>
          </p:cNvSpPr>
          <p:nvPr>
            <p:ph type="dt" sz="half" idx="10"/>
          </p:nvPr>
        </p:nvSpPr>
        <p:spPr/>
        <p:txBody>
          <a:bodyPr/>
          <a:lstStyle/>
          <a:p>
            <a:fld id="{21EBD763-411A-4DCD-9AB0-F4DD5EB545FB}" type="datetimeFigureOut">
              <a:rPr lang="da-DK" smtClean="0"/>
              <a:t>18-02-2020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1017242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Vertical Text Placeholder 2"/>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1EBD763-411A-4DCD-9AB0-F4DD5EB545FB}" type="datetimeFigureOut">
              <a:rPr lang="da-DK" smtClean="0"/>
              <a:t>18-02-2020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440916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da-DK"/>
              <a:t>Klik for at redigere titeltypografien i masteren</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1EBD763-411A-4DCD-9AB0-F4DD5EB545FB}" type="datetimeFigureOut">
              <a:rPr lang="da-DK" smtClean="0"/>
              <a:t>18-02-2020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2840109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10"/>
          </p:nvPr>
        </p:nvSpPr>
        <p:spPr/>
        <p:txBody>
          <a:bodyPr/>
          <a:lstStyle/>
          <a:p>
            <a:fld id="{21EBD763-411A-4DCD-9AB0-F4DD5EB545FB}" type="datetimeFigureOut">
              <a:rPr lang="da-DK" smtClean="0"/>
              <a:t>18-02-2020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362387172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da-DK"/>
              <a:t>Klik for at redigere titeltypografien i masteren</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da-DK"/>
              <a:t>Klik for at redigere teksttypografierne i masteren</a:t>
            </a:r>
          </a:p>
        </p:txBody>
      </p:sp>
      <p:sp>
        <p:nvSpPr>
          <p:cNvPr id="4" name="Date Placeholder 3"/>
          <p:cNvSpPr>
            <a:spLocks noGrp="1"/>
          </p:cNvSpPr>
          <p:nvPr>
            <p:ph type="dt" sz="half" idx="10"/>
          </p:nvPr>
        </p:nvSpPr>
        <p:spPr/>
        <p:txBody>
          <a:bodyPr/>
          <a:lstStyle/>
          <a:p>
            <a:fld id="{21EBD763-411A-4DCD-9AB0-F4DD5EB545FB}" type="datetimeFigureOut">
              <a:rPr lang="da-DK" smtClean="0"/>
              <a:t>18-02-2020</a:t>
            </a:fld>
            <a:endParaRPr lang="da-DK"/>
          </a:p>
        </p:txBody>
      </p:sp>
      <p:sp>
        <p:nvSpPr>
          <p:cNvPr id="5" name="Footer Placeholder 4"/>
          <p:cNvSpPr>
            <a:spLocks noGrp="1"/>
          </p:cNvSpPr>
          <p:nvPr>
            <p:ph type="ftr" sz="quarter" idx="11"/>
          </p:nvPr>
        </p:nvSpPr>
        <p:spPr/>
        <p:txBody>
          <a:bodyPr/>
          <a:lstStyle/>
          <a:p>
            <a:endParaRPr lang="da-DK"/>
          </a:p>
        </p:txBody>
      </p:sp>
      <p:sp>
        <p:nvSpPr>
          <p:cNvPr id="6" name="Slide Number Placeholder 5"/>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1561331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Date Placeholder 4"/>
          <p:cNvSpPr>
            <a:spLocks noGrp="1"/>
          </p:cNvSpPr>
          <p:nvPr>
            <p:ph type="dt" sz="half" idx="10"/>
          </p:nvPr>
        </p:nvSpPr>
        <p:spPr/>
        <p:txBody>
          <a:bodyPr/>
          <a:lstStyle/>
          <a:p>
            <a:fld id="{21EBD763-411A-4DCD-9AB0-F4DD5EB545FB}" type="datetimeFigureOut">
              <a:rPr lang="da-DK" smtClean="0"/>
              <a:t>18-02-2020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25583270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da-DK"/>
              <a:t>Klik for at redigere titeltypografien i masteren</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4" name="Content Placeholder 3"/>
          <p:cNvSpPr>
            <a:spLocks noGrp="1"/>
          </p:cNvSpPr>
          <p:nvPr>
            <p:ph sz="half" idx="2"/>
          </p:nvPr>
        </p:nvSpPr>
        <p:spPr>
          <a:xfrm>
            <a:off x="472381" y="3618442"/>
            <a:ext cx="2901255"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da-DK"/>
              <a:t>Klik for at redigere teksttypografierne i masteren</a:t>
            </a:r>
          </a:p>
        </p:txBody>
      </p:sp>
      <p:sp>
        <p:nvSpPr>
          <p:cNvPr id="6" name="Content Placeholder 5"/>
          <p:cNvSpPr>
            <a:spLocks noGrp="1"/>
          </p:cNvSpPr>
          <p:nvPr>
            <p:ph sz="quarter" idx="4"/>
          </p:nvPr>
        </p:nvSpPr>
        <p:spPr>
          <a:xfrm>
            <a:off x="3471863" y="3618442"/>
            <a:ext cx="2915543" cy="5322183"/>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7" name="Date Placeholder 6"/>
          <p:cNvSpPr>
            <a:spLocks noGrp="1"/>
          </p:cNvSpPr>
          <p:nvPr>
            <p:ph type="dt" sz="half" idx="10"/>
          </p:nvPr>
        </p:nvSpPr>
        <p:spPr/>
        <p:txBody>
          <a:bodyPr/>
          <a:lstStyle/>
          <a:p>
            <a:fld id="{21EBD763-411A-4DCD-9AB0-F4DD5EB545FB}" type="datetimeFigureOut">
              <a:rPr lang="da-DK" smtClean="0"/>
              <a:t>18-02-2020</a:t>
            </a:fld>
            <a:endParaRPr lang="da-DK"/>
          </a:p>
        </p:txBody>
      </p:sp>
      <p:sp>
        <p:nvSpPr>
          <p:cNvPr id="8" name="Footer Placeholder 7"/>
          <p:cNvSpPr>
            <a:spLocks noGrp="1"/>
          </p:cNvSpPr>
          <p:nvPr>
            <p:ph type="ftr" sz="quarter" idx="11"/>
          </p:nvPr>
        </p:nvSpPr>
        <p:spPr/>
        <p:txBody>
          <a:bodyPr/>
          <a:lstStyle/>
          <a:p>
            <a:endParaRPr lang="da-DK"/>
          </a:p>
        </p:txBody>
      </p:sp>
      <p:sp>
        <p:nvSpPr>
          <p:cNvPr id="9" name="Slide Number Placeholder 8"/>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234680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a-DK"/>
              <a:t>Klik for at redigere titeltypografien i masteren</a:t>
            </a:r>
            <a:endParaRPr lang="en-US" dirty="0"/>
          </a:p>
        </p:txBody>
      </p:sp>
      <p:sp>
        <p:nvSpPr>
          <p:cNvPr id="3" name="Date Placeholder 2"/>
          <p:cNvSpPr>
            <a:spLocks noGrp="1"/>
          </p:cNvSpPr>
          <p:nvPr>
            <p:ph type="dt" sz="half" idx="10"/>
          </p:nvPr>
        </p:nvSpPr>
        <p:spPr/>
        <p:txBody>
          <a:bodyPr/>
          <a:lstStyle/>
          <a:p>
            <a:fld id="{21EBD763-411A-4DCD-9AB0-F4DD5EB545FB}" type="datetimeFigureOut">
              <a:rPr lang="da-DK" smtClean="0"/>
              <a:t>18-02-2020</a:t>
            </a:fld>
            <a:endParaRPr lang="da-DK"/>
          </a:p>
        </p:txBody>
      </p:sp>
      <p:sp>
        <p:nvSpPr>
          <p:cNvPr id="4" name="Footer Placeholder 3"/>
          <p:cNvSpPr>
            <a:spLocks noGrp="1"/>
          </p:cNvSpPr>
          <p:nvPr>
            <p:ph type="ftr" sz="quarter" idx="11"/>
          </p:nvPr>
        </p:nvSpPr>
        <p:spPr/>
        <p:txBody>
          <a:bodyPr/>
          <a:lstStyle/>
          <a:p>
            <a:endParaRPr lang="da-DK"/>
          </a:p>
        </p:txBody>
      </p:sp>
      <p:sp>
        <p:nvSpPr>
          <p:cNvPr id="5" name="Slide Number Placeholder 4"/>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28319854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EBD763-411A-4DCD-9AB0-F4DD5EB545FB}" type="datetimeFigureOut">
              <a:rPr lang="da-DK" smtClean="0"/>
              <a:t>18-02-2020</a:t>
            </a:fld>
            <a:endParaRPr lang="da-DK"/>
          </a:p>
        </p:txBody>
      </p:sp>
      <p:sp>
        <p:nvSpPr>
          <p:cNvPr id="3" name="Footer Placeholder 2"/>
          <p:cNvSpPr>
            <a:spLocks noGrp="1"/>
          </p:cNvSpPr>
          <p:nvPr>
            <p:ph type="ftr" sz="quarter" idx="11"/>
          </p:nvPr>
        </p:nvSpPr>
        <p:spPr/>
        <p:txBody>
          <a:bodyPr/>
          <a:lstStyle/>
          <a:p>
            <a:endParaRPr lang="da-DK"/>
          </a:p>
        </p:txBody>
      </p:sp>
      <p:sp>
        <p:nvSpPr>
          <p:cNvPr id="4" name="Slide Number Placeholder 3"/>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2683777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21EBD763-411A-4DCD-9AB0-F4DD5EB545FB}" type="datetimeFigureOut">
              <a:rPr lang="da-DK" smtClean="0"/>
              <a:t>18-02-2020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39797176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da-DK"/>
              <a:t>Klik for at redigere titeltypografien i masteren</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da-DK"/>
              <a:t>Klik på ikonet for at tilføje et billede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da-DK"/>
              <a:t>Klik for at redigere teksttypografierne i masteren</a:t>
            </a:r>
          </a:p>
        </p:txBody>
      </p:sp>
      <p:sp>
        <p:nvSpPr>
          <p:cNvPr id="5" name="Date Placeholder 4"/>
          <p:cNvSpPr>
            <a:spLocks noGrp="1"/>
          </p:cNvSpPr>
          <p:nvPr>
            <p:ph type="dt" sz="half" idx="10"/>
          </p:nvPr>
        </p:nvSpPr>
        <p:spPr/>
        <p:txBody>
          <a:bodyPr/>
          <a:lstStyle/>
          <a:p>
            <a:fld id="{21EBD763-411A-4DCD-9AB0-F4DD5EB545FB}" type="datetimeFigureOut">
              <a:rPr lang="da-DK" smtClean="0"/>
              <a:t>18-02-2020</a:t>
            </a:fld>
            <a:endParaRPr lang="da-DK"/>
          </a:p>
        </p:txBody>
      </p:sp>
      <p:sp>
        <p:nvSpPr>
          <p:cNvPr id="6" name="Footer Placeholder 5"/>
          <p:cNvSpPr>
            <a:spLocks noGrp="1"/>
          </p:cNvSpPr>
          <p:nvPr>
            <p:ph type="ftr" sz="quarter" idx="11"/>
          </p:nvPr>
        </p:nvSpPr>
        <p:spPr/>
        <p:txBody>
          <a:bodyPr/>
          <a:lstStyle/>
          <a:p>
            <a:endParaRPr lang="da-DK"/>
          </a:p>
        </p:txBody>
      </p:sp>
      <p:sp>
        <p:nvSpPr>
          <p:cNvPr id="7" name="Slide Number Placeholder 6"/>
          <p:cNvSpPr>
            <a:spLocks noGrp="1"/>
          </p:cNvSpPr>
          <p:nvPr>
            <p:ph type="sldNum" sz="quarter" idx="12"/>
          </p:nvPr>
        </p:nvSpPr>
        <p:spPr/>
        <p:txBody>
          <a:bodyPr/>
          <a:lstStyle/>
          <a:p>
            <a:fld id="{06347A13-95E4-4A1E-A35F-F9DD56B12A32}" type="slidenum">
              <a:rPr lang="da-DK" smtClean="0"/>
              <a:t>‹nr.›</a:t>
            </a:fld>
            <a:endParaRPr lang="da-DK"/>
          </a:p>
        </p:txBody>
      </p:sp>
    </p:spTree>
    <p:extLst>
      <p:ext uri="{BB962C8B-B14F-4D97-AF65-F5344CB8AC3E}">
        <p14:creationId xmlns:p14="http://schemas.microsoft.com/office/powerpoint/2010/main" val="4084028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da-DK"/>
              <a:t>Klik for at redigere titeltypografien i masteren</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21EBD763-411A-4DCD-9AB0-F4DD5EB545FB}" type="datetimeFigureOut">
              <a:rPr lang="da-DK" smtClean="0"/>
              <a:t>18-02-2020</a:t>
            </a:fld>
            <a:endParaRPr lang="da-DK"/>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a-DK"/>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6347A13-95E4-4A1E-A35F-F9DD56B12A32}" type="slidenum">
              <a:rPr lang="da-DK" smtClean="0"/>
              <a:t>‹nr.›</a:t>
            </a:fld>
            <a:endParaRPr lang="da-DK"/>
          </a:p>
        </p:txBody>
      </p:sp>
    </p:spTree>
    <p:extLst>
      <p:ext uri="{BB962C8B-B14F-4D97-AF65-F5344CB8AC3E}">
        <p14:creationId xmlns:p14="http://schemas.microsoft.com/office/powerpoint/2010/main" val="341167442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felt 3">
            <a:extLst>
              <a:ext uri="{FF2B5EF4-FFF2-40B4-BE49-F238E27FC236}">
                <a16:creationId xmlns:a16="http://schemas.microsoft.com/office/drawing/2014/main" id="{43D48F12-2621-4996-AE2B-05CE820E2AC0}"/>
              </a:ext>
            </a:extLst>
          </p:cNvPr>
          <p:cNvSpPr txBox="1"/>
          <p:nvPr/>
        </p:nvSpPr>
        <p:spPr>
          <a:xfrm>
            <a:off x="251666" y="831603"/>
            <a:ext cx="5516190" cy="338554"/>
          </a:xfrm>
          <a:prstGeom prst="rect">
            <a:avLst/>
          </a:prstGeom>
          <a:noFill/>
        </p:spPr>
        <p:txBody>
          <a:bodyPr wrap="none" rtlCol="0">
            <a:spAutoFit/>
          </a:bodyPr>
          <a:lstStyle/>
          <a:p>
            <a:r>
              <a:rPr lang="nb-NO" sz="1600" b="1"/>
              <a:t>Mini Montreal Cognitive Assessment (Mini MoCA) - short guide</a:t>
            </a:r>
            <a:endParaRPr lang="nb-NO" sz="1600"/>
          </a:p>
        </p:txBody>
      </p:sp>
      <p:pic>
        <p:nvPicPr>
          <p:cNvPr id="6" name="Billede 5">
            <a:extLst>
              <a:ext uri="{FF2B5EF4-FFF2-40B4-BE49-F238E27FC236}">
                <a16:creationId xmlns:a16="http://schemas.microsoft.com/office/drawing/2014/main" id="{C692037E-9DEF-458D-B4D1-6F4BA1B30F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985091" y="94667"/>
            <a:ext cx="1517850" cy="794342"/>
          </a:xfrm>
          <a:prstGeom prst="rect">
            <a:avLst/>
          </a:prstGeom>
        </p:spPr>
      </p:pic>
      <p:sp>
        <p:nvSpPr>
          <p:cNvPr id="7" name="Pladsholder til sidefod 6">
            <a:extLst>
              <a:ext uri="{FF2B5EF4-FFF2-40B4-BE49-F238E27FC236}">
                <a16:creationId xmlns:a16="http://schemas.microsoft.com/office/drawing/2014/main" id="{1AB67ABB-A9BC-4C24-B30A-6FE26236B26E}"/>
              </a:ext>
            </a:extLst>
          </p:cNvPr>
          <p:cNvSpPr>
            <a:spLocks noGrp="1"/>
          </p:cNvSpPr>
          <p:nvPr>
            <p:ph type="ftr" sz="quarter" idx="11"/>
          </p:nvPr>
        </p:nvSpPr>
        <p:spPr>
          <a:xfrm>
            <a:off x="1595596" y="9753028"/>
            <a:ext cx="3494692" cy="64794"/>
          </a:xfrm>
        </p:spPr>
        <p:txBody>
          <a:bodyPr/>
          <a:lstStyle/>
          <a:p>
            <a:r>
              <a:rPr lang="nb-NO" sz="800"/>
              <a:t>Short guide for the Mini MoCA by Maj-Brit N. Kjær, RN, PhD student</a:t>
            </a:r>
          </a:p>
          <a:p>
            <a:r>
              <a:rPr lang="nb-NO" sz="800"/>
              <a:t>Based on the on MoCA Instructions Norwegian</a:t>
            </a:r>
          </a:p>
        </p:txBody>
      </p:sp>
      <p:sp>
        <p:nvSpPr>
          <p:cNvPr id="8" name="Tekstfelt 7">
            <a:extLst>
              <a:ext uri="{FF2B5EF4-FFF2-40B4-BE49-F238E27FC236}">
                <a16:creationId xmlns:a16="http://schemas.microsoft.com/office/drawing/2014/main" id="{A9284DCB-40D7-4FA8-B8CA-2107018B6B82}"/>
              </a:ext>
            </a:extLst>
          </p:cNvPr>
          <p:cNvSpPr txBox="1"/>
          <p:nvPr/>
        </p:nvSpPr>
        <p:spPr>
          <a:xfrm>
            <a:off x="356863" y="1236547"/>
            <a:ext cx="5916937" cy="769441"/>
          </a:xfrm>
          <a:prstGeom prst="rect">
            <a:avLst/>
          </a:prstGeom>
          <a:noFill/>
          <a:ln w="19050">
            <a:solidFill>
              <a:srgbClr val="00B050"/>
            </a:solidFill>
          </a:ln>
        </p:spPr>
        <p:txBody>
          <a:bodyPr wrap="square" rtlCol="0">
            <a:spAutoFit/>
          </a:bodyPr>
          <a:lstStyle/>
          <a:p>
            <a:pPr marL="171450" indent="-171450">
              <a:buFont typeface="Arial" panose="020B0604020202020204" pitchFamily="34" charset="0"/>
              <a:buChar char="•"/>
            </a:pPr>
            <a:r>
              <a:rPr lang="nb-NO" sz="1100" b="1" dirty="0"/>
              <a:t>Forberedelse:</a:t>
            </a:r>
            <a:r>
              <a:rPr lang="nb-NO" sz="1100" dirty="0"/>
              <a:t> Stoppeklokke, denne instruks og begge spørreskjemaer (Mini </a:t>
            </a:r>
            <a:r>
              <a:rPr lang="nb-NO" sz="1100" dirty="0" err="1"/>
              <a:t>MoCA</a:t>
            </a:r>
            <a:r>
              <a:rPr lang="nb-NO" sz="1100" dirty="0"/>
              <a:t> og EQ-5D-5L)</a:t>
            </a:r>
          </a:p>
          <a:p>
            <a:pPr marL="171450" indent="-171450">
              <a:buFont typeface="Arial" panose="020B0604020202020204" pitchFamily="34" charset="0"/>
              <a:buChar char="•"/>
            </a:pPr>
            <a:r>
              <a:rPr lang="nb-NO" sz="1100" b="1" dirty="0"/>
              <a:t>Informer personen</a:t>
            </a:r>
            <a:r>
              <a:rPr lang="nb-NO" sz="1100" dirty="0"/>
              <a:t> om at han/hun skal sitte uforstyrret i et rom uten klokke og kalender og les alt som står i kursiv høyt for pasienten.</a:t>
            </a:r>
          </a:p>
          <a:p>
            <a:pPr marL="171450" indent="-171450">
              <a:buFont typeface="Arial" panose="020B0604020202020204" pitchFamily="34" charset="0"/>
              <a:buChar char="•"/>
            </a:pPr>
            <a:r>
              <a:rPr lang="nb-NO" sz="1100" dirty="0"/>
              <a:t>Husk å spørre om </a:t>
            </a:r>
            <a:r>
              <a:rPr lang="nb-NO" sz="1100" b="1" dirty="0"/>
              <a:t>antall års skolegang</a:t>
            </a:r>
            <a:r>
              <a:rPr lang="nb-NO" sz="1100" dirty="0"/>
              <a:t> før du går i gang med spørreskjemaene</a:t>
            </a:r>
          </a:p>
        </p:txBody>
      </p:sp>
      <p:sp>
        <p:nvSpPr>
          <p:cNvPr id="9" name="Tekstfelt 8">
            <a:extLst>
              <a:ext uri="{FF2B5EF4-FFF2-40B4-BE49-F238E27FC236}">
                <a16:creationId xmlns:a16="http://schemas.microsoft.com/office/drawing/2014/main" id="{5CEA97F7-F6F6-45CD-AA81-297CDDA09BB0}"/>
              </a:ext>
            </a:extLst>
          </p:cNvPr>
          <p:cNvSpPr txBox="1"/>
          <p:nvPr/>
        </p:nvSpPr>
        <p:spPr>
          <a:xfrm>
            <a:off x="355582" y="2199026"/>
            <a:ext cx="5916937" cy="1107996"/>
          </a:xfrm>
          <a:prstGeom prst="rect">
            <a:avLst/>
          </a:prstGeom>
          <a:noFill/>
          <a:ln>
            <a:solidFill>
              <a:srgbClr val="92D050"/>
            </a:solidFill>
          </a:ln>
        </p:spPr>
        <p:txBody>
          <a:bodyPr wrap="square" rtlCol="0">
            <a:spAutoFit/>
          </a:bodyPr>
          <a:lstStyle/>
          <a:p>
            <a:r>
              <a:rPr lang="nb-NO" sz="1100" b="1" dirty="0"/>
              <a:t>1.Opmerksomhet</a:t>
            </a:r>
            <a:endParaRPr lang="nb-NO" sz="1100" dirty="0"/>
          </a:p>
          <a:p>
            <a:r>
              <a:rPr lang="nb-NO" sz="1100" dirty="0"/>
              <a:t>Undersøker leser en liste på 5 ord med en hastighet på 1 ord i sekundet, og gir følgende instruksjon: ”</a:t>
            </a:r>
            <a:r>
              <a:rPr lang="nb-NO" sz="1100" i="1" dirty="0"/>
              <a:t>Dette er en hukommelsestest. Jeg skal lese en liste med ord som du skal huske nå og senere. Hør nøye etter. Når jeg er ferdig, fortell meg hvor mange ord du kan huske. Det er ikke viktig i hvilken rekkefølge du husker dem”</a:t>
            </a:r>
            <a:r>
              <a:rPr lang="nb-NO" sz="1100" dirty="0"/>
              <a:t> </a:t>
            </a:r>
          </a:p>
          <a:p>
            <a:r>
              <a:rPr lang="nb-NO" sz="1100" dirty="0"/>
              <a:t>Marker i boksene hvilke ord deltakeren husker i første forsøk.</a:t>
            </a:r>
          </a:p>
        </p:txBody>
      </p:sp>
      <p:sp>
        <p:nvSpPr>
          <p:cNvPr id="10" name="Tekstfelt 9">
            <a:extLst>
              <a:ext uri="{FF2B5EF4-FFF2-40B4-BE49-F238E27FC236}">
                <a16:creationId xmlns:a16="http://schemas.microsoft.com/office/drawing/2014/main" id="{771551E2-C072-476E-954F-61FE1F1E1955}"/>
              </a:ext>
            </a:extLst>
          </p:cNvPr>
          <p:cNvSpPr txBox="1"/>
          <p:nvPr/>
        </p:nvSpPr>
        <p:spPr>
          <a:xfrm>
            <a:off x="355582" y="3532118"/>
            <a:ext cx="5916936" cy="1446550"/>
          </a:xfrm>
          <a:prstGeom prst="rect">
            <a:avLst/>
          </a:prstGeom>
          <a:noFill/>
          <a:ln>
            <a:solidFill>
              <a:srgbClr val="92D050"/>
            </a:solidFill>
          </a:ln>
        </p:spPr>
        <p:txBody>
          <a:bodyPr wrap="square" rtlCol="0">
            <a:spAutoFit/>
          </a:bodyPr>
          <a:lstStyle/>
          <a:p>
            <a:r>
              <a:rPr lang="nb-NO" sz="1100" b="1" dirty="0"/>
              <a:t>2.Verbal o</a:t>
            </a:r>
            <a:r>
              <a:rPr lang="nb-NO" sz="1100" b="1"/>
              <a:t>rdflyt</a:t>
            </a:r>
            <a:endParaRPr lang="nb-NO" sz="1100" dirty="0"/>
          </a:p>
          <a:p>
            <a:r>
              <a:rPr lang="nb-NO" sz="1100" dirty="0"/>
              <a:t>Undersøker gir følgende instruksjon: </a:t>
            </a:r>
            <a:r>
              <a:rPr lang="nb-NO" sz="1100" i="1" dirty="0"/>
              <a:t>”Si meg så mange ord som du kan komme på som begynner med en bestemt bokstav i alfabetet som jeg skal si til deg om et øyeblikk. Du kan si hvilke som helst ord bortsett fra egennavn (som Bjørn eller Bergen), tall eller ord som begynner med samme grunnstamme men har en annen ending, for eksem å sykle, sykling, sykler. Jeg vil be deg om å slutter etter et minutt. Er du klar? (pause) Si nå så mange ord du kan komme på som begynner med bokstaven F”. </a:t>
            </a:r>
          </a:p>
          <a:p>
            <a:r>
              <a:rPr lang="nb-NO" sz="1100" i="1" dirty="0"/>
              <a:t>Ta tiden i 60 sekunder. ”Stopp”.</a:t>
            </a:r>
            <a:endParaRPr lang="nb-NO" sz="1100" dirty="0"/>
          </a:p>
        </p:txBody>
      </p:sp>
      <p:sp>
        <p:nvSpPr>
          <p:cNvPr id="11" name="Tekstfelt 10">
            <a:extLst>
              <a:ext uri="{FF2B5EF4-FFF2-40B4-BE49-F238E27FC236}">
                <a16:creationId xmlns:a16="http://schemas.microsoft.com/office/drawing/2014/main" id="{240C79F4-64A9-4781-BA0E-9DC6333902C2}"/>
              </a:ext>
            </a:extLst>
          </p:cNvPr>
          <p:cNvSpPr txBox="1"/>
          <p:nvPr/>
        </p:nvSpPr>
        <p:spPr>
          <a:xfrm>
            <a:off x="355582" y="5065507"/>
            <a:ext cx="5916936" cy="769441"/>
          </a:xfrm>
          <a:prstGeom prst="rect">
            <a:avLst/>
          </a:prstGeom>
          <a:noFill/>
          <a:ln>
            <a:solidFill>
              <a:srgbClr val="92D050"/>
            </a:solidFill>
          </a:ln>
        </p:spPr>
        <p:txBody>
          <a:bodyPr wrap="square" rtlCol="0">
            <a:spAutoFit/>
          </a:bodyPr>
          <a:lstStyle/>
          <a:p>
            <a:r>
              <a:rPr lang="nb-NO" sz="1100" b="1" dirty="0"/>
              <a:t>3.Orientering</a:t>
            </a:r>
            <a:endParaRPr lang="nb-NO" sz="1100" dirty="0"/>
          </a:p>
          <a:p>
            <a:r>
              <a:rPr lang="nb-NO" sz="1100" dirty="0"/>
              <a:t>Undersøker gir følgende instruksjon: </a:t>
            </a:r>
            <a:r>
              <a:rPr lang="nb-NO" sz="1100" i="1" dirty="0"/>
              <a:t>”Fortell meg hvilken dato det er i dag”. Hvis deltakeren ikke gir komplett svar, så hjelp til med å si: ”Fortell meg (året, måneden, eksakt dato og ukedag).</a:t>
            </a:r>
            <a:r>
              <a:rPr lang="nb-NO" sz="1100" dirty="0"/>
              <a:t> </a:t>
            </a:r>
            <a:r>
              <a:rPr lang="nb-NO" sz="1100" i="1" dirty="0"/>
              <a:t>Si deretter: ”Kan du nå si meg hva dette stedet heter og i hvilken by vi er i”.</a:t>
            </a:r>
          </a:p>
        </p:txBody>
      </p:sp>
      <p:sp>
        <p:nvSpPr>
          <p:cNvPr id="12" name="Tekstfelt 11">
            <a:extLst>
              <a:ext uri="{FF2B5EF4-FFF2-40B4-BE49-F238E27FC236}">
                <a16:creationId xmlns:a16="http://schemas.microsoft.com/office/drawing/2014/main" id="{E19CF132-9CE1-451C-BCFA-FE717DDB26B6}"/>
              </a:ext>
            </a:extLst>
          </p:cNvPr>
          <p:cNvSpPr txBox="1"/>
          <p:nvPr/>
        </p:nvSpPr>
        <p:spPr>
          <a:xfrm>
            <a:off x="356860" y="5921787"/>
            <a:ext cx="5900640" cy="3647152"/>
          </a:xfrm>
          <a:prstGeom prst="rect">
            <a:avLst/>
          </a:prstGeom>
          <a:noFill/>
          <a:ln>
            <a:solidFill>
              <a:srgbClr val="92D050"/>
            </a:solidFill>
          </a:ln>
        </p:spPr>
        <p:txBody>
          <a:bodyPr wrap="square" rtlCol="0">
            <a:spAutoFit/>
          </a:bodyPr>
          <a:lstStyle/>
          <a:p>
            <a:r>
              <a:rPr lang="nb-NO" sz="1100" b="1" dirty="0"/>
              <a:t>4.Hukommelse</a:t>
            </a:r>
            <a:endParaRPr lang="nb-NO" sz="1100" dirty="0"/>
          </a:p>
          <a:p>
            <a:r>
              <a:rPr lang="nb-NO" sz="1100" dirty="0"/>
              <a:t>Utsatt gjengivelse. </a:t>
            </a:r>
            <a:r>
              <a:rPr lang="nb-NO" sz="1100" i="1" dirty="0"/>
              <a:t>”Jeg leste noen ord for deg for litt siden som jeg ba deg å huske. Si så mange av de ordene som du husker”.</a:t>
            </a:r>
            <a:r>
              <a:rPr lang="nb-NO" sz="1100" dirty="0"/>
              <a:t> Sett et merke for hver av ordene som gjenkalles spontant uten stikkord på angitt plass på arket.</a:t>
            </a:r>
          </a:p>
          <a:p>
            <a:endParaRPr lang="nb-NO" sz="1100" dirty="0"/>
          </a:p>
          <a:p>
            <a:r>
              <a:rPr lang="nb-NO" sz="1100" dirty="0"/>
              <a:t>Sett et merke på angitt plass på arket hvis deltakeren husker ordet med hjelp av et kategori-stikkord eller multiple </a:t>
            </a:r>
            <a:r>
              <a:rPr lang="nb-NO" sz="1100" dirty="0" err="1"/>
              <a:t>choice</a:t>
            </a:r>
            <a:r>
              <a:rPr lang="nb-NO" sz="1100" dirty="0"/>
              <a:t>. Hvis deltageren ikke husker ordet ved hjelp av kategori-stikkord, gi ham/henne et forsøk på multiple </a:t>
            </a:r>
            <a:r>
              <a:rPr lang="nb-NO" sz="1100" dirty="0" err="1"/>
              <a:t>choice</a:t>
            </a:r>
            <a:r>
              <a:rPr lang="nb-NO" sz="1100" dirty="0"/>
              <a:t> med bruk av følgende instruksjon: </a:t>
            </a:r>
            <a:r>
              <a:rPr lang="nb-NO" sz="1100" i="1" dirty="0"/>
              <a:t>”Hvilket av følgende ord tror du det var, NESE, ANSIKT, eller HÅND?”</a:t>
            </a:r>
            <a:endParaRPr lang="nb-NO" sz="1100" dirty="0"/>
          </a:p>
          <a:p>
            <a:endParaRPr lang="nb-NO" sz="1100" dirty="0"/>
          </a:p>
          <a:p>
            <a:r>
              <a:rPr lang="nb-NO" sz="1100" dirty="0"/>
              <a:t>Bruk følgende kategori og /eller ved behov multiple-</a:t>
            </a:r>
            <a:r>
              <a:rPr lang="nb-NO" sz="1100" dirty="0" err="1"/>
              <a:t>choice</a:t>
            </a:r>
            <a:r>
              <a:rPr lang="nb-NO" sz="1100" dirty="0"/>
              <a:t> alternativer som stikkord/hjelp for hvert ord:</a:t>
            </a:r>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a:p>
            <a:endParaRPr lang="nb-NO" sz="1100" dirty="0"/>
          </a:p>
        </p:txBody>
      </p:sp>
      <p:graphicFrame>
        <p:nvGraphicFramePr>
          <p:cNvPr id="14" name="Tabel 13">
            <a:extLst>
              <a:ext uri="{FF2B5EF4-FFF2-40B4-BE49-F238E27FC236}">
                <a16:creationId xmlns:a16="http://schemas.microsoft.com/office/drawing/2014/main" id="{8E18DF14-2FCC-4DA9-987A-5D13315467E1}"/>
              </a:ext>
            </a:extLst>
          </p:cNvPr>
          <p:cNvGraphicFramePr>
            <a:graphicFrameLocks noGrp="1"/>
          </p:cNvGraphicFramePr>
          <p:nvPr>
            <p:extLst>
              <p:ext uri="{D42A27DB-BD31-4B8C-83A1-F6EECF244321}">
                <p14:modId xmlns:p14="http://schemas.microsoft.com/office/powerpoint/2010/main" val="4235377550"/>
              </p:ext>
            </p:extLst>
          </p:nvPr>
        </p:nvGraphicFramePr>
        <p:xfrm>
          <a:off x="522906" y="8163776"/>
          <a:ext cx="5435575" cy="1327013"/>
        </p:xfrm>
        <a:graphic>
          <a:graphicData uri="http://schemas.openxmlformats.org/drawingml/2006/table">
            <a:tbl>
              <a:tblPr firstRow="1" bandRow="1">
                <a:tableStyleId>{2D5ABB26-0587-4C30-8999-92F81FD0307C}</a:tableStyleId>
              </a:tblPr>
              <a:tblGrid>
                <a:gridCol w="1795779">
                  <a:extLst>
                    <a:ext uri="{9D8B030D-6E8A-4147-A177-3AD203B41FA5}">
                      <a16:colId xmlns:a16="http://schemas.microsoft.com/office/drawing/2014/main" val="1589358359"/>
                    </a:ext>
                  </a:extLst>
                </a:gridCol>
                <a:gridCol w="1819898">
                  <a:extLst>
                    <a:ext uri="{9D8B030D-6E8A-4147-A177-3AD203B41FA5}">
                      <a16:colId xmlns:a16="http://schemas.microsoft.com/office/drawing/2014/main" val="2374817347"/>
                    </a:ext>
                  </a:extLst>
                </a:gridCol>
                <a:gridCol w="1819898">
                  <a:extLst>
                    <a:ext uri="{9D8B030D-6E8A-4147-A177-3AD203B41FA5}">
                      <a16:colId xmlns:a16="http://schemas.microsoft.com/office/drawing/2014/main" val="2199038529"/>
                    </a:ext>
                  </a:extLst>
                </a:gridCol>
              </a:tblGrid>
              <a:tr h="216000">
                <a:tc>
                  <a:txBody>
                    <a:bodyPr/>
                    <a:lstStyle/>
                    <a:p>
                      <a:endParaRPr lang="da-DK" sz="1000" dirty="0">
                        <a:solidFill>
                          <a:schemeClr val="tx1"/>
                        </a:solidFill>
                      </a:endParaRPr>
                    </a:p>
                  </a:txBody>
                  <a:tcPr/>
                </a:tc>
                <a:tc>
                  <a:txBody>
                    <a:bodyPr/>
                    <a:lstStyle/>
                    <a:p>
                      <a:pPr>
                        <a:lnSpc>
                          <a:spcPct val="107000"/>
                        </a:lnSpc>
                        <a:spcAft>
                          <a:spcPts val="0"/>
                        </a:spcAft>
                      </a:pPr>
                      <a:r>
                        <a:rPr lang="en-GB" sz="1000" b="1" dirty="0" err="1">
                          <a:effectLst/>
                          <a:latin typeface="Calibri" panose="020F0502020204030204" pitchFamily="34" charset="0"/>
                          <a:ea typeface="Calibri" panose="020F0502020204030204" pitchFamily="34" charset="0"/>
                          <a:cs typeface="Times New Roman" panose="02020603050405020304" pitchFamily="18" charset="0"/>
                        </a:rPr>
                        <a:t>Kategori</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Multiple-choice</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72616638"/>
                  </a:ext>
                </a:extLst>
              </a:tr>
              <a:tr h="216000">
                <a:tc>
                  <a:txBody>
                    <a:bodyPr/>
                    <a:lstStyle/>
                    <a:p>
                      <a:pPr>
                        <a:lnSpc>
                          <a:spcPct val="107000"/>
                        </a:lnSpc>
                        <a:spcAft>
                          <a:spcPts val="0"/>
                        </a:spcAft>
                      </a:pPr>
                      <a:r>
                        <a:rPr lang="en-GB" sz="1000" b="1" dirty="0" err="1">
                          <a:effectLst/>
                          <a:latin typeface="Calibri" panose="020F0502020204030204" pitchFamily="34" charset="0"/>
                          <a:ea typeface="Calibri" panose="020F0502020204030204" pitchFamily="34" charset="0"/>
                          <a:cs typeface="Times New Roman" panose="02020603050405020304" pitchFamily="18" charset="0"/>
                        </a:rPr>
                        <a:t>Ansikt</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Del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av</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kroppen</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err="1">
                          <a:effectLst/>
                          <a:latin typeface="Calibri" panose="020F0502020204030204" pitchFamily="34" charset="0"/>
                          <a:ea typeface="Calibri" panose="020F0502020204030204" pitchFamily="34" charset="0"/>
                          <a:cs typeface="Times New Roman" panose="02020603050405020304" pitchFamily="18" charset="0"/>
                        </a:rPr>
                        <a:t>Nese</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ansikt</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hånd</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38959500"/>
                  </a:ext>
                </a:extLst>
              </a:tr>
              <a:tr h="219173">
                <a:tc>
                  <a:txBody>
                    <a:bodyPr/>
                    <a:lstStyle/>
                    <a:p>
                      <a:pPr>
                        <a:lnSpc>
                          <a:spcPct val="107000"/>
                        </a:lnSpc>
                        <a:spcAft>
                          <a:spcPts val="0"/>
                        </a:spcAft>
                      </a:pPr>
                      <a:r>
                        <a:rPr lang="en-GB" sz="1000" b="1" dirty="0" err="1">
                          <a:effectLst/>
                          <a:latin typeface="Calibri" panose="020F0502020204030204" pitchFamily="34" charset="0"/>
                          <a:ea typeface="Calibri" panose="020F0502020204030204" pitchFamily="34" charset="0"/>
                          <a:cs typeface="Times New Roman" panose="02020603050405020304" pitchFamily="18" charset="0"/>
                        </a:rPr>
                        <a:t>Fløyel</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Et slags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stoff</a:t>
                      </a:r>
                      <a:r>
                        <a:rPr lang="en-GB" sz="1000" dirty="0">
                          <a:effectLst/>
                          <a:latin typeface="Calibri" panose="020F0502020204030204" pitchFamily="34" charset="0"/>
                          <a:ea typeface="Calibri" panose="020F0502020204030204" pitchFamily="34" charset="0"/>
                          <a:cs typeface="Times New Roman" panose="02020603050405020304" pitchFamily="18" charset="0"/>
                        </a:rPr>
                        <a:t>/</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tekstil</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Jeans,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bomull</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fløyel</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724751"/>
                  </a:ext>
                </a:extLst>
              </a:tr>
              <a:tr h="216000">
                <a:tc>
                  <a:txBody>
                    <a:bodyPr/>
                    <a:lstStyle/>
                    <a:p>
                      <a:pPr>
                        <a:lnSpc>
                          <a:spcPct val="107000"/>
                        </a:lnSpc>
                        <a:spcAft>
                          <a:spcPts val="0"/>
                        </a:spcAft>
                      </a:pPr>
                      <a:r>
                        <a:rPr lang="en-GB" sz="1000" b="1" dirty="0">
                          <a:effectLst/>
                          <a:latin typeface="Calibri" panose="020F0502020204030204" pitchFamily="34" charset="0"/>
                          <a:ea typeface="Calibri" panose="020F0502020204030204" pitchFamily="34" charset="0"/>
                          <a:cs typeface="Times New Roman" panose="02020603050405020304" pitchFamily="18" charset="0"/>
                        </a:rPr>
                        <a:t>Kirke</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err="1">
                          <a:effectLst/>
                          <a:latin typeface="Calibri" panose="020F0502020204030204" pitchFamily="34" charset="0"/>
                          <a:ea typeface="Calibri" panose="020F0502020204030204" pitchFamily="34" charset="0"/>
                          <a:cs typeface="Times New Roman" panose="02020603050405020304" pitchFamily="18" charset="0"/>
                        </a:rPr>
                        <a:t>En</a:t>
                      </a:r>
                      <a:r>
                        <a:rPr lang="en-GB" sz="1000" dirty="0">
                          <a:effectLst/>
                          <a:latin typeface="Calibri" panose="020F0502020204030204" pitchFamily="34" charset="0"/>
                          <a:ea typeface="Calibri" panose="020F0502020204030204" pitchFamily="34" charset="0"/>
                          <a:cs typeface="Times New Roman" panose="02020603050405020304" pitchFamily="18" charset="0"/>
                        </a:rPr>
                        <a:t> type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bygning</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Kirke,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skole</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sykehus</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52253674"/>
                  </a:ext>
                </a:extLst>
              </a:tr>
              <a:tr h="216000">
                <a:tc>
                  <a:txBody>
                    <a:bodyPr/>
                    <a:lstStyle/>
                    <a:p>
                      <a:pPr>
                        <a:lnSpc>
                          <a:spcPct val="107000"/>
                        </a:lnSpc>
                        <a:spcAft>
                          <a:spcPts val="0"/>
                        </a:spcAft>
                      </a:pPr>
                      <a:r>
                        <a:rPr lang="en-GB" sz="1000" b="1" dirty="0" err="1">
                          <a:effectLst/>
                          <a:latin typeface="Calibri" panose="020F0502020204030204" pitchFamily="34" charset="0"/>
                          <a:ea typeface="Calibri" panose="020F0502020204030204" pitchFamily="34" charset="0"/>
                          <a:cs typeface="Times New Roman" panose="02020603050405020304" pitchFamily="18" charset="0"/>
                        </a:rPr>
                        <a:t>Tusenfryd</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err="1">
                          <a:effectLst/>
                          <a:latin typeface="Calibri" panose="020F0502020204030204" pitchFamily="34" charset="0"/>
                          <a:ea typeface="Calibri" panose="020F0502020204030204" pitchFamily="34" charset="0"/>
                          <a:cs typeface="Times New Roman" panose="02020603050405020304" pitchFamily="18" charset="0"/>
                        </a:rPr>
                        <a:t>En</a:t>
                      </a:r>
                      <a:r>
                        <a:rPr lang="en-GB" sz="1000" dirty="0">
                          <a:effectLst/>
                          <a:latin typeface="Calibri" panose="020F0502020204030204" pitchFamily="34" charset="0"/>
                          <a:ea typeface="Calibri" panose="020F0502020204030204" pitchFamily="34" charset="0"/>
                          <a:cs typeface="Times New Roman" panose="02020603050405020304" pitchFamily="18" charset="0"/>
                        </a:rPr>
                        <a:t> type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blomst</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a:effectLst/>
                          <a:latin typeface="Calibri" panose="020F0502020204030204" pitchFamily="34" charset="0"/>
                          <a:ea typeface="Calibri" panose="020F0502020204030204" pitchFamily="34" charset="0"/>
                          <a:cs typeface="Times New Roman" panose="02020603050405020304" pitchFamily="18" charset="0"/>
                        </a:rPr>
                        <a:t>Rose,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tusenfryd</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tulipan</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135038389"/>
                  </a:ext>
                </a:extLst>
              </a:tr>
              <a:tr h="216000">
                <a:tc>
                  <a:txBody>
                    <a:bodyPr/>
                    <a:lstStyle/>
                    <a:p>
                      <a:pPr>
                        <a:lnSpc>
                          <a:spcPct val="107000"/>
                        </a:lnSpc>
                        <a:spcAft>
                          <a:spcPts val="0"/>
                        </a:spcAft>
                      </a:pPr>
                      <a:r>
                        <a:rPr lang="en-GB" sz="1000" b="1" dirty="0" err="1">
                          <a:effectLst/>
                          <a:latin typeface="Calibri" panose="020F0502020204030204" pitchFamily="34" charset="0"/>
                          <a:ea typeface="Calibri" panose="020F0502020204030204" pitchFamily="34" charset="0"/>
                          <a:cs typeface="Times New Roman" panose="02020603050405020304" pitchFamily="18" charset="0"/>
                        </a:rPr>
                        <a:t>Rød</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err="1">
                          <a:effectLst/>
                          <a:latin typeface="Calibri" panose="020F0502020204030204" pitchFamily="34" charset="0"/>
                          <a:ea typeface="Calibri" panose="020F0502020204030204" pitchFamily="34" charset="0"/>
                          <a:cs typeface="Times New Roman" panose="02020603050405020304" pitchFamily="18" charset="0"/>
                        </a:rPr>
                        <a:t>En</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farge</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0"/>
                        </a:spcAft>
                      </a:pPr>
                      <a:r>
                        <a:rPr lang="en-GB" sz="1000" dirty="0" err="1">
                          <a:effectLst/>
                          <a:latin typeface="Calibri" panose="020F0502020204030204" pitchFamily="34" charset="0"/>
                          <a:ea typeface="Calibri" panose="020F0502020204030204" pitchFamily="34" charset="0"/>
                          <a:cs typeface="Times New Roman" panose="02020603050405020304" pitchFamily="18" charset="0"/>
                        </a:rPr>
                        <a:t>Rød</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blå</a:t>
                      </a:r>
                      <a:r>
                        <a:rPr lang="en-GB" sz="1000" dirty="0">
                          <a:effectLst/>
                          <a:latin typeface="Calibri" panose="020F0502020204030204" pitchFamily="34" charset="0"/>
                          <a:ea typeface="Calibri" panose="020F0502020204030204" pitchFamily="34" charset="0"/>
                          <a:cs typeface="Times New Roman" panose="02020603050405020304" pitchFamily="18" charset="0"/>
                        </a:rPr>
                        <a:t>, </a:t>
                      </a:r>
                      <a:r>
                        <a:rPr lang="en-GB" sz="1000" dirty="0" err="1">
                          <a:effectLst/>
                          <a:latin typeface="Calibri" panose="020F0502020204030204" pitchFamily="34" charset="0"/>
                          <a:ea typeface="Calibri" panose="020F0502020204030204" pitchFamily="34" charset="0"/>
                          <a:cs typeface="Times New Roman" panose="02020603050405020304" pitchFamily="18" charset="0"/>
                        </a:rPr>
                        <a:t>grønn</a:t>
                      </a:r>
                      <a:endParaRPr lang="da-DK" sz="1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5023216"/>
                  </a:ext>
                </a:extLst>
              </a:tr>
            </a:tbl>
          </a:graphicData>
        </a:graphic>
      </p:graphicFrame>
    </p:spTree>
    <p:extLst>
      <p:ext uri="{BB962C8B-B14F-4D97-AF65-F5344CB8AC3E}">
        <p14:creationId xmlns:p14="http://schemas.microsoft.com/office/powerpoint/2010/main" val="1588153052"/>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161</TotalTime>
  <Words>541</Words>
  <Application>Microsoft Office PowerPoint</Application>
  <PresentationFormat>A4-papir (210 x 297 mm)</PresentationFormat>
  <Paragraphs>44</Paragraphs>
  <Slides>1</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vt:i4>
      </vt:variant>
    </vt:vector>
  </HeadingPairs>
  <TitlesOfParts>
    <vt:vector size="5" baseType="lpstr">
      <vt:lpstr>Arial</vt:lpstr>
      <vt:lpstr>Calibri</vt:lpstr>
      <vt:lpstr>Calibri Light</vt:lpstr>
      <vt:lpstr>Office-tema</vt:lpstr>
      <vt:lpstr>PowerPoint-præsentation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Maj-Brit Nørregaard Kjær</dc:creator>
  <cp:lastModifiedBy>Maj-Brit Nørregaard Kjær</cp:lastModifiedBy>
  <cp:revision>17</cp:revision>
  <dcterms:created xsi:type="dcterms:W3CDTF">2019-12-05T07:05:45Z</dcterms:created>
  <dcterms:modified xsi:type="dcterms:W3CDTF">2020-02-18T13:48:46Z</dcterms:modified>
</cp:coreProperties>
</file>