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37222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5048F-6802-41BE-A869-FD91B243D31F}" type="datetimeFigureOut">
              <a:rPr lang="da-DK" smtClean="0"/>
              <a:t>04-05-2020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95263" y="1241425"/>
            <a:ext cx="64071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E8E22-2B13-4EC0-B549-FA461893394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6010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2862"/>
            <a:ext cx="9144000" cy="2218478"/>
          </a:xfrm>
        </p:spPr>
        <p:txBody>
          <a:bodyPr anchor="b"/>
          <a:lstStyle>
            <a:lvl1pPr algn="ctr">
              <a:defRPr sz="5575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6894"/>
            <a:ext cx="9144000" cy="1538479"/>
          </a:xfrm>
        </p:spPr>
        <p:txBody>
          <a:bodyPr/>
          <a:lstStyle>
            <a:lvl1pPr marL="0" indent="0" algn="ctr">
              <a:buNone/>
              <a:defRPr sz="2230"/>
            </a:lvl1pPr>
            <a:lvl2pPr marL="424830" indent="0" algn="ctr">
              <a:buNone/>
              <a:defRPr sz="1858"/>
            </a:lvl2pPr>
            <a:lvl3pPr marL="849660" indent="0" algn="ctr">
              <a:buNone/>
              <a:defRPr sz="1673"/>
            </a:lvl3pPr>
            <a:lvl4pPr marL="1274491" indent="0" algn="ctr">
              <a:buNone/>
              <a:defRPr sz="1487"/>
            </a:lvl4pPr>
            <a:lvl5pPr marL="1699321" indent="0" algn="ctr">
              <a:buNone/>
              <a:defRPr sz="1487"/>
            </a:lvl5pPr>
            <a:lvl6pPr marL="2124151" indent="0" algn="ctr">
              <a:buNone/>
              <a:defRPr sz="1487"/>
            </a:lvl6pPr>
            <a:lvl7pPr marL="2548981" indent="0" algn="ctr">
              <a:buNone/>
              <a:defRPr sz="1487"/>
            </a:lvl7pPr>
            <a:lvl8pPr marL="2973812" indent="0" algn="ctr">
              <a:buNone/>
              <a:defRPr sz="1487"/>
            </a:lvl8pPr>
            <a:lvl9pPr marL="3398642" indent="0" algn="ctr">
              <a:buNone/>
              <a:defRPr sz="1487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5235-8050-44AE-AFEA-23CCE7644441}" type="datetimeFigureOut">
              <a:rPr lang="da-DK" smtClean="0"/>
              <a:t>04-05-2020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7E0-9D2B-4162-8C53-F7F3138C4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221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5235-8050-44AE-AFEA-23CCE7644441}" type="datetimeFigureOut">
              <a:rPr lang="da-DK" smtClean="0"/>
              <a:t>04-05-2020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7E0-9D2B-4162-8C53-F7F3138C4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908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39262"/>
            <a:ext cx="2628900" cy="5400166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39262"/>
            <a:ext cx="7734300" cy="5400166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5235-8050-44AE-AFEA-23CCE7644441}" type="datetimeFigureOut">
              <a:rPr lang="da-DK" smtClean="0"/>
              <a:t>04-05-2020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7E0-9D2B-4162-8C53-F7F3138C4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174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5235-8050-44AE-AFEA-23CCE7644441}" type="datetimeFigureOut">
              <a:rPr lang="da-DK" smtClean="0"/>
              <a:t>04-05-2020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7E0-9D2B-4162-8C53-F7F3138C4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293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588632"/>
            <a:ext cx="10515600" cy="2650668"/>
          </a:xfrm>
        </p:spPr>
        <p:txBody>
          <a:bodyPr anchor="b"/>
          <a:lstStyle>
            <a:lvl1pPr>
              <a:defRPr sz="5575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264376"/>
            <a:ext cx="10515600" cy="1393924"/>
          </a:xfrm>
        </p:spPr>
        <p:txBody>
          <a:bodyPr/>
          <a:lstStyle>
            <a:lvl1pPr marL="0" indent="0">
              <a:buNone/>
              <a:defRPr sz="2230">
                <a:solidFill>
                  <a:schemeClr val="tx1">
                    <a:tint val="75000"/>
                  </a:schemeClr>
                </a:solidFill>
              </a:defRPr>
            </a:lvl1pPr>
            <a:lvl2pPr marL="424830" indent="0">
              <a:buNone/>
              <a:defRPr sz="1858">
                <a:solidFill>
                  <a:schemeClr val="tx1">
                    <a:tint val="75000"/>
                  </a:schemeClr>
                </a:solidFill>
              </a:defRPr>
            </a:lvl2pPr>
            <a:lvl3pPr marL="849660" indent="0">
              <a:buNone/>
              <a:defRPr sz="1673">
                <a:solidFill>
                  <a:schemeClr val="tx1">
                    <a:tint val="75000"/>
                  </a:schemeClr>
                </a:solidFill>
              </a:defRPr>
            </a:lvl3pPr>
            <a:lvl4pPr marL="1274491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4pPr>
            <a:lvl5pPr marL="1699321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5pPr>
            <a:lvl6pPr marL="2124151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6pPr>
            <a:lvl7pPr marL="2548981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7pPr>
            <a:lvl8pPr marL="2973812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8pPr>
            <a:lvl9pPr marL="3398642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5235-8050-44AE-AFEA-23CCE7644441}" type="datetimeFigureOut">
              <a:rPr lang="da-DK" smtClean="0"/>
              <a:t>04-05-2020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7E0-9D2B-4162-8C53-F7F3138C4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0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96310"/>
            <a:ext cx="5181600" cy="404311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96310"/>
            <a:ext cx="5181600" cy="404311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5235-8050-44AE-AFEA-23CCE7644441}" type="datetimeFigureOut">
              <a:rPr lang="da-DK" smtClean="0"/>
              <a:t>04-05-2020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7E0-9D2B-4162-8C53-F7F3138C4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982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39262"/>
            <a:ext cx="10515600" cy="123166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562080"/>
            <a:ext cx="5157787" cy="765552"/>
          </a:xfrm>
        </p:spPr>
        <p:txBody>
          <a:bodyPr anchor="b"/>
          <a:lstStyle>
            <a:lvl1pPr marL="0" indent="0">
              <a:buNone/>
              <a:defRPr sz="2230" b="1"/>
            </a:lvl1pPr>
            <a:lvl2pPr marL="424830" indent="0">
              <a:buNone/>
              <a:defRPr sz="1858" b="1"/>
            </a:lvl2pPr>
            <a:lvl3pPr marL="849660" indent="0">
              <a:buNone/>
              <a:defRPr sz="1673" b="1"/>
            </a:lvl3pPr>
            <a:lvl4pPr marL="1274491" indent="0">
              <a:buNone/>
              <a:defRPr sz="1487" b="1"/>
            </a:lvl4pPr>
            <a:lvl5pPr marL="1699321" indent="0">
              <a:buNone/>
              <a:defRPr sz="1487" b="1"/>
            </a:lvl5pPr>
            <a:lvl6pPr marL="2124151" indent="0">
              <a:buNone/>
              <a:defRPr sz="1487" b="1"/>
            </a:lvl6pPr>
            <a:lvl7pPr marL="2548981" indent="0">
              <a:buNone/>
              <a:defRPr sz="1487" b="1"/>
            </a:lvl7pPr>
            <a:lvl8pPr marL="2973812" indent="0">
              <a:buNone/>
              <a:defRPr sz="1487" b="1"/>
            </a:lvl8pPr>
            <a:lvl9pPr marL="3398642" indent="0">
              <a:buNone/>
              <a:defRPr sz="1487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27632"/>
            <a:ext cx="5157787" cy="342359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62080"/>
            <a:ext cx="5183188" cy="765552"/>
          </a:xfrm>
        </p:spPr>
        <p:txBody>
          <a:bodyPr anchor="b"/>
          <a:lstStyle>
            <a:lvl1pPr marL="0" indent="0">
              <a:buNone/>
              <a:defRPr sz="2230" b="1"/>
            </a:lvl1pPr>
            <a:lvl2pPr marL="424830" indent="0">
              <a:buNone/>
              <a:defRPr sz="1858" b="1"/>
            </a:lvl2pPr>
            <a:lvl3pPr marL="849660" indent="0">
              <a:buNone/>
              <a:defRPr sz="1673" b="1"/>
            </a:lvl3pPr>
            <a:lvl4pPr marL="1274491" indent="0">
              <a:buNone/>
              <a:defRPr sz="1487" b="1"/>
            </a:lvl4pPr>
            <a:lvl5pPr marL="1699321" indent="0">
              <a:buNone/>
              <a:defRPr sz="1487" b="1"/>
            </a:lvl5pPr>
            <a:lvl6pPr marL="2124151" indent="0">
              <a:buNone/>
              <a:defRPr sz="1487" b="1"/>
            </a:lvl6pPr>
            <a:lvl7pPr marL="2548981" indent="0">
              <a:buNone/>
              <a:defRPr sz="1487" b="1"/>
            </a:lvl7pPr>
            <a:lvl8pPr marL="2973812" indent="0">
              <a:buNone/>
              <a:defRPr sz="1487" b="1"/>
            </a:lvl8pPr>
            <a:lvl9pPr marL="3398642" indent="0">
              <a:buNone/>
              <a:defRPr sz="1487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27632"/>
            <a:ext cx="5183188" cy="342359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5235-8050-44AE-AFEA-23CCE7644441}" type="datetimeFigureOut">
              <a:rPr lang="da-DK" smtClean="0"/>
              <a:t>04-05-2020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7E0-9D2B-4162-8C53-F7F3138C4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941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5235-8050-44AE-AFEA-23CCE7644441}" type="datetimeFigureOut">
              <a:rPr lang="da-DK" smtClean="0"/>
              <a:t>04-05-2020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7E0-9D2B-4162-8C53-F7F3138C4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939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5235-8050-44AE-AFEA-23CCE7644441}" type="datetimeFigureOut">
              <a:rPr lang="da-DK" smtClean="0"/>
              <a:t>04-05-2020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7E0-9D2B-4162-8C53-F7F3138C4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531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24815"/>
            <a:ext cx="3932237" cy="1486853"/>
          </a:xfrm>
        </p:spPr>
        <p:txBody>
          <a:bodyPr anchor="b"/>
          <a:lstStyle>
            <a:lvl1pPr>
              <a:defRPr sz="2973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17483"/>
            <a:ext cx="6172200" cy="4528410"/>
          </a:xfrm>
        </p:spPr>
        <p:txBody>
          <a:bodyPr/>
          <a:lstStyle>
            <a:lvl1pPr>
              <a:defRPr sz="2973"/>
            </a:lvl1pPr>
            <a:lvl2pPr>
              <a:defRPr sz="2602"/>
            </a:lvl2pPr>
            <a:lvl3pPr>
              <a:defRPr sz="2230"/>
            </a:lvl3pPr>
            <a:lvl4pPr>
              <a:defRPr sz="1858"/>
            </a:lvl4pPr>
            <a:lvl5pPr>
              <a:defRPr sz="1858"/>
            </a:lvl5pPr>
            <a:lvl6pPr>
              <a:defRPr sz="1858"/>
            </a:lvl6pPr>
            <a:lvl7pPr>
              <a:defRPr sz="1858"/>
            </a:lvl7pPr>
            <a:lvl8pPr>
              <a:defRPr sz="1858"/>
            </a:lvl8pPr>
            <a:lvl9pPr>
              <a:defRPr sz="1858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1911667"/>
            <a:ext cx="3932237" cy="3541601"/>
          </a:xfrm>
        </p:spPr>
        <p:txBody>
          <a:bodyPr/>
          <a:lstStyle>
            <a:lvl1pPr marL="0" indent="0">
              <a:buNone/>
              <a:defRPr sz="1487"/>
            </a:lvl1pPr>
            <a:lvl2pPr marL="424830" indent="0">
              <a:buNone/>
              <a:defRPr sz="1301"/>
            </a:lvl2pPr>
            <a:lvl3pPr marL="849660" indent="0">
              <a:buNone/>
              <a:defRPr sz="1115"/>
            </a:lvl3pPr>
            <a:lvl4pPr marL="1274491" indent="0">
              <a:buNone/>
              <a:defRPr sz="929"/>
            </a:lvl4pPr>
            <a:lvl5pPr marL="1699321" indent="0">
              <a:buNone/>
              <a:defRPr sz="929"/>
            </a:lvl5pPr>
            <a:lvl6pPr marL="2124151" indent="0">
              <a:buNone/>
              <a:defRPr sz="929"/>
            </a:lvl6pPr>
            <a:lvl7pPr marL="2548981" indent="0">
              <a:buNone/>
              <a:defRPr sz="929"/>
            </a:lvl7pPr>
            <a:lvl8pPr marL="2973812" indent="0">
              <a:buNone/>
              <a:defRPr sz="929"/>
            </a:lvl8pPr>
            <a:lvl9pPr marL="3398642" indent="0">
              <a:buNone/>
              <a:defRPr sz="929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5235-8050-44AE-AFEA-23CCE7644441}" type="datetimeFigureOut">
              <a:rPr lang="da-DK" smtClean="0"/>
              <a:t>04-05-2020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7E0-9D2B-4162-8C53-F7F3138C4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606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24815"/>
            <a:ext cx="3932237" cy="1486853"/>
          </a:xfrm>
        </p:spPr>
        <p:txBody>
          <a:bodyPr anchor="b"/>
          <a:lstStyle>
            <a:lvl1pPr>
              <a:defRPr sz="2973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17483"/>
            <a:ext cx="6172200" cy="4528410"/>
          </a:xfrm>
        </p:spPr>
        <p:txBody>
          <a:bodyPr anchor="t"/>
          <a:lstStyle>
            <a:lvl1pPr marL="0" indent="0">
              <a:buNone/>
              <a:defRPr sz="2973"/>
            </a:lvl1pPr>
            <a:lvl2pPr marL="424830" indent="0">
              <a:buNone/>
              <a:defRPr sz="2602"/>
            </a:lvl2pPr>
            <a:lvl3pPr marL="849660" indent="0">
              <a:buNone/>
              <a:defRPr sz="2230"/>
            </a:lvl3pPr>
            <a:lvl4pPr marL="1274491" indent="0">
              <a:buNone/>
              <a:defRPr sz="1858"/>
            </a:lvl4pPr>
            <a:lvl5pPr marL="1699321" indent="0">
              <a:buNone/>
              <a:defRPr sz="1858"/>
            </a:lvl5pPr>
            <a:lvl6pPr marL="2124151" indent="0">
              <a:buNone/>
              <a:defRPr sz="1858"/>
            </a:lvl6pPr>
            <a:lvl7pPr marL="2548981" indent="0">
              <a:buNone/>
              <a:defRPr sz="1858"/>
            </a:lvl7pPr>
            <a:lvl8pPr marL="2973812" indent="0">
              <a:buNone/>
              <a:defRPr sz="1858"/>
            </a:lvl8pPr>
            <a:lvl9pPr marL="3398642" indent="0">
              <a:buNone/>
              <a:defRPr sz="1858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1911667"/>
            <a:ext cx="3932237" cy="3541601"/>
          </a:xfrm>
        </p:spPr>
        <p:txBody>
          <a:bodyPr/>
          <a:lstStyle>
            <a:lvl1pPr marL="0" indent="0">
              <a:buNone/>
              <a:defRPr sz="1487"/>
            </a:lvl1pPr>
            <a:lvl2pPr marL="424830" indent="0">
              <a:buNone/>
              <a:defRPr sz="1301"/>
            </a:lvl2pPr>
            <a:lvl3pPr marL="849660" indent="0">
              <a:buNone/>
              <a:defRPr sz="1115"/>
            </a:lvl3pPr>
            <a:lvl4pPr marL="1274491" indent="0">
              <a:buNone/>
              <a:defRPr sz="929"/>
            </a:lvl4pPr>
            <a:lvl5pPr marL="1699321" indent="0">
              <a:buNone/>
              <a:defRPr sz="929"/>
            </a:lvl5pPr>
            <a:lvl6pPr marL="2124151" indent="0">
              <a:buNone/>
              <a:defRPr sz="929"/>
            </a:lvl6pPr>
            <a:lvl7pPr marL="2548981" indent="0">
              <a:buNone/>
              <a:defRPr sz="929"/>
            </a:lvl7pPr>
            <a:lvl8pPr marL="2973812" indent="0">
              <a:buNone/>
              <a:defRPr sz="929"/>
            </a:lvl8pPr>
            <a:lvl9pPr marL="3398642" indent="0">
              <a:buNone/>
              <a:defRPr sz="929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5235-8050-44AE-AFEA-23CCE7644441}" type="datetimeFigureOut">
              <a:rPr lang="da-DK" smtClean="0"/>
              <a:t>04-05-2020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7E0-9D2B-4162-8C53-F7F3138C4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310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39262"/>
            <a:ext cx="10515600" cy="1231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96310"/>
            <a:ext cx="10515600" cy="4043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5906109"/>
            <a:ext cx="2743200" cy="339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C5235-8050-44AE-AFEA-23CCE7644441}" type="datetimeFigureOut">
              <a:rPr lang="da-DK" smtClean="0"/>
              <a:t>04-05-2020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5906109"/>
            <a:ext cx="4114800" cy="339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5906109"/>
            <a:ext cx="2743200" cy="3392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A57E0-9D2B-4162-8C53-F7F3138C4DA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817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49660" rtl="0" eaLnBrk="1" latinLnBrk="0" hangingPunct="1">
        <a:lnSpc>
          <a:spcPct val="90000"/>
        </a:lnSpc>
        <a:spcBef>
          <a:spcPct val="0"/>
        </a:spcBef>
        <a:buNone/>
        <a:defRPr sz="40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2415" indent="-212415" algn="l" defTabSz="849660" rtl="0" eaLnBrk="1" latinLnBrk="0" hangingPunct="1">
        <a:lnSpc>
          <a:spcPct val="90000"/>
        </a:lnSpc>
        <a:spcBef>
          <a:spcPts val="929"/>
        </a:spcBef>
        <a:buFont typeface="Arial" panose="020B0604020202020204" pitchFamily="34" charset="0"/>
        <a:buChar char="•"/>
        <a:defRPr sz="2602" kern="1200">
          <a:solidFill>
            <a:schemeClr val="tx1"/>
          </a:solidFill>
          <a:latin typeface="+mn-lt"/>
          <a:ea typeface="+mn-ea"/>
          <a:cs typeface="+mn-cs"/>
        </a:defRPr>
      </a:lvl1pPr>
      <a:lvl2pPr marL="637245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2230" kern="1200">
          <a:solidFill>
            <a:schemeClr val="tx1"/>
          </a:solidFill>
          <a:latin typeface="+mn-lt"/>
          <a:ea typeface="+mn-ea"/>
          <a:cs typeface="+mn-cs"/>
        </a:defRPr>
      </a:lvl2pPr>
      <a:lvl3pPr marL="1062076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858" kern="1200">
          <a:solidFill>
            <a:schemeClr val="tx1"/>
          </a:solidFill>
          <a:latin typeface="+mn-lt"/>
          <a:ea typeface="+mn-ea"/>
          <a:cs typeface="+mn-cs"/>
        </a:defRPr>
      </a:lvl3pPr>
      <a:lvl4pPr marL="1486906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4pPr>
      <a:lvl5pPr marL="1911736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5pPr>
      <a:lvl6pPr marL="2336566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6pPr>
      <a:lvl7pPr marL="2761397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7pPr>
      <a:lvl8pPr marL="3186227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8pPr>
      <a:lvl9pPr marL="3611057" indent="-212415" algn="l" defTabSz="849660" rtl="0" eaLnBrk="1" latinLnBrk="0" hangingPunct="1">
        <a:lnSpc>
          <a:spcPct val="90000"/>
        </a:lnSpc>
        <a:spcBef>
          <a:spcPts val="465"/>
        </a:spcBef>
        <a:buFont typeface="Arial" panose="020B0604020202020204" pitchFamily="34" charset="0"/>
        <a:buChar char="•"/>
        <a:defRPr sz="16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1pPr>
      <a:lvl2pPr marL="424830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2pPr>
      <a:lvl3pPr marL="849660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3pPr>
      <a:lvl4pPr marL="1274491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4pPr>
      <a:lvl5pPr marL="1699321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5pPr>
      <a:lvl6pPr marL="2124151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6pPr>
      <a:lvl7pPr marL="2548981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7pPr>
      <a:lvl8pPr marL="2973812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8pPr>
      <a:lvl9pPr marL="3398642" algn="l" defTabSz="849660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cates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CB5F6D93-6DA4-44F4-A2F2-53D2ED5CD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238"/>
            <a:ext cx="5059680" cy="449884"/>
          </a:xfrm>
        </p:spPr>
        <p:txBody>
          <a:bodyPr>
            <a:normAutofit fontScale="90000"/>
          </a:bodyPr>
          <a:lstStyle/>
          <a:p>
            <a:r>
              <a:rPr lang="en-GB" sz="1800" b="1" dirty="0"/>
              <a:t>Montreal Cognitive Assessment (MoCA), 5-minute protocol</a:t>
            </a:r>
            <a:br>
              <a:rPr lang="en-GB" sz="1800" b="1" dirty="0"/>
            </a:br>
            <a:r>
              <a:rPr lang="en-GB" sz="1800" b="1" dirty="0"/>
              <a:t>‘Mini MoCA’</a:t>
            </a:r>
          </a:p>
        </p:txBody>
      </p:sp>
      <p:sp>
        <p:nvSpPr>
          <p:cNvPr id="10" name="Pladsholder til indhold 9">
            <a:extLst>
              <a:ext uri="{FF2B5EF4-FFF2-40B4-BE49-F238E27FC236}">
                <a16:creationId xmlns:a16="http://schemas.microsoft.com/office/drawing/2014/main" id="{4278C153-B2D9-4058-A232-AA0BEEDCA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712" y="1006389"/>
            <a:ext cx="5178288" cy="3311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b="1" dirty="0"/>
              <a:t>1. Attention, ´Repeat 5 Words Immediately´</a:t>
            </a:r>
            <a:endParaRPr lang="en-GB" sz="1600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9A14D7E2-3ADC-43C1-8ACF-CB08C73E78CA}"/>
              </a:ext>
            </a:extLst>
          </p:cNvPr>
          <p:cNvSpPr txBox="1"/>
          <p:nvPr/>
        </p:nvSpPr>
        <p:spPr>
          <a:xfrm>
            <a:off x="7662505" y="30697"/>
            <a:ext cx="423406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Name:				Date:</a:t>
            </a:r>
          </a:p>
          <a:p>
            <a:r>
              <a:rPr lang="en-GB" sz="1600" dirty="0"/>
              <a:t>Education (in Years):</a:t>
            </a:r>
            <a:r>
              <a:rPr lang="en-GB" dirty="0"/>
              <a:t>		Subj.: 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5AE379B3-3864-4C8F-953B-12A334343EC5}"/>
              </a:ext>
            </a:extLst>
          </p:cNvPr>
          <p:cNvSpPr txBox="1"/>
          <p:nvPr/>
        </p:nvSpPr>
        <p:spPr>
          <a:xfrm>
            <a:off x="917713" y="1329893"/>
            <a:ext cx="7178055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/>
              <a:t>Read the List with 5 words for 1 second per word</a:t>
            </a:r>
          </a:p>
          <a:p>
            <a:r>
              <a:rPr lang="en-GB" sz="1300" dirty="0"/>
              <a:t>(</a:t>
            </a:r>
            <a:r>
              <a:rPr lang="en-GB" sz="1200" dirty="0"/>
              <a:t>The Participant must repeat the 5 words on the first try immediately and repeat them again on the second time)</a:t>
            </a:r>
          </a:p>
          <a:p>
            <a:endParaRPr lang="en-GB" sz="1300" dirty="0"/>
          </a:p>
        </p:txBody>
      </p:sp>
      <p:graphicFrame>
        <p:nvGraphicFramePr>
          <p:cNvPr id="13" name="Tabel 12">
            <a:extLst>
              <a:ext uri="{FF2B5EF4-FFF2-40B4-BE49-F238E27FC236}">
                <a16:creationId xmlns:a16="http://schemas.microsoft.com/office/drawing/2014/main" id="{8B50146D-8D7F-4AB5-8652-3ECE6D112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60390"/>
              </p:ext>
            </p:extLst>
          </p:nvPr>
        </p:nvGraphicFramePr>
        <p:xfrm>
          <a:off x="917711" y="1763557"/>
          <a:ext cx="7275445" cy="6511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16765">
                  <a:extLst>
                    <a:ext uri="{9D8B030D-6E8A-4147-A177-3AD203B41FA5}">
                      <a16:colId xmlns:a16="http://schemas.microsoft.com/office/drawing/2014/main" val="3680046604"/>
                    </a:ext>
                  </a:extLst>
                </a:gridCol>
                <a:gridCol w="983974">
                  <a:extLst>
                    <a:ext uri="{9D8B030D-6E8A-4147-A177-3AD203B41FA5}">
                      <a16:colId xmlns:a16="http://schemas.microsoft.com/office/drawing/2014/main" val="3622107896"/>
                    </a:ext>
                  </a:extLst>
                </a:gridCol>
                <a:gridCol w="1043609">
                  <a:extLst>
                    <a:ext uri="{9D8B030D-6E8A-4147-A177-3AD203B41FA5}">
                      <a16:colId xmlns:a16="http://schemas.microsoft.com/office/drawing/2014/main" val="509636152"/>
                    </a:ext>
                  </a:extLst>
                </a:gridCol>
                <a:gridCol w="1103243">
                  <a:extLst>
                    <a:ext uri="{9D8B030D-6E8A-4147-A177-3AD203B41FA5}">
                      <a16:colId xmlns:a16="http://schemas.microsoft.com/office/drawing/2014/main" val="1498887260"/>
                    </a:ext>
                  </a:extLst>
                </a:gridCol>
                <a:gridCol w="1053548">
                  <a:extLst>
                    <a:ext uri="{9D8B030D-6E8A-4147-A177-3AD203B41FA5}">
                      <a16:colId xmlns:a16="http://schemas.microsoft.com/office/drawing/2014/main" val="1603649687"/>
                    </a:ext>
                  </a:extLst>
                </a:gridCol>
                <a:gridCol w="1474306">
                  <a:extLst>
                    <a:ext uri="{9D8B030D-6E8A-4147-A177-3AD203B41FA5}">
                      <a16:colId xmlns:a16="http://schemas.microsoft.com/office/drawing/2014/main" val="2077093091"/>
                    </a:ext>
                  </a:extLst>
                </a:gridCol>
              </a:tblGrid>
              <a:tr h="285599">
                <a:tc>
                  <a:txBody>
                    <a:bodyPr/>
                    <a:lstStyle/>
                    <a:p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Velvet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Church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Tulip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21521"/>
                  </a:ext>
                </a:extLst>
              </a:tr>
              <a:tr h="342719">
                <a:tc>
                  <a:txBody>
                    <a:bodyPr/>
                    <a:lstStyle/>
                    <a:p>
                      <a:r>
                        <a:rPr lang="da-DK" sz="1200" b="1" dirty="0"/>
                        <a:t>First 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303583"/>
                  </a:ext>
                </a:extLst>
              </a:tr>
            </a:tbl>
          </a:graphicData>
        </a:graphic>
      </p:graphicFrame>
      <p:sp>
        <p:nvSpPr>
          <p:cNvPr id="15" name="Rektangel 14">
            <a:extLst>
              <a:ext uri="{FF2B5EF4-FFF2-40B4-BE49-F238E27FC236}">
                <a16:creationId xmlns:a16="http://schemas.microsoft.com/office/drawing/2014/main" id="{95C7A170-39B2-4FE2-9449-1BDB48852E34}"/>
              </a:ext>
            </a:extLst>
          </p:cNvPr>
          <p:cNvSpPr/>
          <p:nvPr/>
        </p:nvSpPr>
        <p:spPr>
          <a:xfrm>
            <a:off x="951322" y="2704083"/>
            <a:ext cx="4163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2. Language, ´Speak fluently for 1 minute´</a:t>
            </a:r>
            <a:endParaRPr lang="en-GB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26EA9CB5-A483-44F2-92C7-124113575B39}"/>
              </a:ext>
            </a:extLst>
          </p:cNvPr>
          <p:cNvSpPr/>
          <p:nvPr/>
        </p:nvSpPr>
        <p:spPr>
          <a:xfrm>
            <a:off x="951322" y="2947731"/>
            <a:ext cx="68852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Name as many words as possible that begins with the Letter F in 1 minute	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5DBD0372-FD27-4041-9CCE-5A667586DDE3}"/>
              </a:ext>
            </a:extLst>
          </p:cNvPr>
          <p:cNvSpPr/>
          <p:nvPr/>
        </p:nvSpPr>
        <p:spPr>
          <a:xfrm>
            <a:off x="917712" y="3466753"/>
            <a:ext cx="6373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3. Orientation, ´6 Points Orientation from Date and Geography´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55F3DB6A-D9EC-41A0-B99D-AEE1F9216F5C}"/>
              </a:ext>
            </a:extLst>
          </p:cNvPr>
          <p:cNvSpPr/>
          <p:nvPr/>
        </p:nvSpPr>
        <p:spPr>
          <a:xfrm>
            <a:off x="917711" y="3724582"/>
            <a:ext cx="8295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Make sure that the Participant doesn’t see any Calendar or Clock around</a:t>
            </a:r>
          </a:p>
          <a:p>
            <a:r>
              <a:rPr lang="en-GB" sz="1400" b="1" dirty="0"/>
              <a:t>Question	</a:t>
            </a:r>
            <a:r>
              <a:rPr lang="en-GB" sz="1400" dirty="0"/>
              <a:t>Date _______   			Month ________		Year _______ 	</a:t>
            </a:r>
          </a:p>
          <a:p>
            <a:r>
              <a:rPr lang="en-GB" sz="1400" dirty="0"/>
              <a:t>		Weekday__________		Place __________		City____________	</a:t>
            </a:r>
          </a:p>
          <a:p>
            <a:endParaRPr lang="en-GB" sz="1400" dirty="0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18CE2B63-2691-43C5-936C-EC3E2ED76FB3}"/>
              </a:ext>
            </a:extLst>
          </p:cNvPr>
          <p:cNvSpPr/>
          <p:nvPr/>
        </p:nvSpPr>
        <p:spPr>
          <a:xfrm>
            <a:off x="892732" y="4602409"/>
            <a:ext cx="6656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4. Memory, ´Recall and Repetition of the 5 words from the Point 1´</a:t>
            </a:r>
            <a:endParaRPr lang="en-GB" dirty="0"/>
          </a:p>
        </p:txBody>
      </p:sp>
      <p:graphicFrame>
        <p:nvGraphicFramePr>
          <p:cNvPr id="21" name="Tabel 20">
            <a:extLst>
              <a:ext uri="{FF2B5EF4-FFF2-40B4-BE49-F238E27FC236}">
                <a16:creationId xmlns:a16="http://schemas.microsoft.com/office/drawing/2014/main" id="{5CF8783C-5E4F-451D-A07A-271E6CA992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682277"/>
              </p:ext>
            </p:extLst>
          </p:nvPr>
        </p:nvGraphicFramePr>
        <p:xfrm>
          <a:off x="951322" y="4943510"/>
          <a:ext cx="7275445" cy="76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16765">
                  <a:extLst>
                    <a:ext uri="{9D8B030D-6E8A-4147-A177-3AD203B41FA5}">
                      <a16:colId xmlns:a16="http://schemas.microsoft.com/office/drawing/2014/main" val="3680046604"/>
                    </a:ext>
                  </a:extLst>
                </a:gridCol>
                <a:gridCol w="983974">
                  <a:extLst>
                    <a:ext uri="{9D8B030D-6E8A-4147-A177-3AD203B41FA5}">
                      <a16:colId xmlns:a16="http://schemas.microsoft.com/office/drawing/2014/main" val="3622107896"/>
                    </a:ext>
                  </a:extLst>
                </a:gridCol>
                <a:gridCol w="1043609">
                  <a:extLst>
                    <a:ext uri="{9D8B030D-6E8A-4147-A177-3AD203B41FA5}">
                      <a16:colId xmlns:a16="http://schemas.microsoft.com/office/drawing/2014/main" val="509636152"/>
                    </a:ext>
                  </a:extLst>
                </a:gridCol>
                <a:gridCol w="1103243">
                  <a:extLst>
                    <a:ext uri="{9D8B030D-6E8A-4147-A177-3AD203B41FA5}">
                      <a16:colId xmlns:a16="http://schemas.microsoft.com/office/drawing/2014/main" val="1498887260"/>
                    </a:ext>
                  </a:extLst>
                </a:gridCol>
                <a:gridCol w="1053548">
                  <a:extLst>
                    <a:ext uri="{9D8B030D-6E8A-4147-A177-3AD203B41FA5}">
                      <a16:colId xmlns:a16="http://schemas.microsoft.com/office/drawing/2014/main" val="1603649687"/>
                    </a:ext>
                  </a:extLst>
                </a:gridCol>
                <a:gridCol w="1474306">
                  <a:extLst>
                    <a:ext uri="{9D8B030D-6E8A-4147-A177-3AD203B41FA5}">
                      <a16:colId xmlns:a16="http://schemas.microsoft.com/office/drawing/2014/main" val="2077093091"/>
                    </a:ext>
                  </a:extLst>
                </a:gridCol>
              </a:tblGrid>
              <a:tr h="251769">
                <a:tc>
                  <a:txBody>
                    <a:bodyPr/>
                    <a:lstStyle/>
                    <a:p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Velvet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Church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Tulip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21521"/>
                  </a:ext>
                </a:extLst>
              </a:tr>
              <a:tr h="292943">
                <a:tc>
                  <a:txBody>
                    <a:bodyPr/>
                    <a:lstStyle/>
                    <a:p>
                      <a:r>
                        <a:rPr lang="da-DK" sz="1200" b="1" dirty="0"/>
                        <a:t>Second</a:t>
                      </a:r>
                      <a:r>
                        <a:rPr lang="da-DK" sz="1200" b="1" baseline="0" dirty="0"/>
                        <a:t> Try after 5 min.</a:t>
                      </a:r>
                      <a:endParaRPr lang="da-DK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303583"/>
                  </a:ext>
                </a:extLst>
              </a:tr>
            </a:tbl>
          </a:graphicData>
        </a:graphic>
      </p:graphicFrame>
      <p:sp>
        <p:nvSpPr>
          <p:cNvPr id="23" name="Tekstfelt 22">
            <a:extLst>
              <a:ext uri="{FF2B5EF4-FFF2-40B4-BE49-F238E27FC236}">
                <a16:creationId xmlns:a16="http://schemas.microsoft.com/office/drawing/2014/main" id="{C9EDAB66-AAC1-471C-AA9C-1780088620D6}"/>
              </a:ext>
            </a:extLst>
          </p:cNvPr>
          <p:cNvSpPr txBox="1"/>
          <p:nvPr/>
        </p:nvSpPr>
        <p:spPr>
          <a:xfrm>
            <a:off x="8387863" y="1487869"/>
            <a:ext cx="2226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1. First Area, Attention</a:t>
            </a:r>
          </a:p>
          <a:p>
            <a:r>
              <a:rPr lang="en-GB" sz="1200" dirty="0"/>
              <a:t>1 Point for every correct repeated Word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E77AF531-1F03-4FD0-88E4-5D4C419FA524}"/>
              </a:ext>
            </a:extLst>
          </p:cNvPr>
          <p:cNvSpPr txBox="1"/>
          <p:nvPr/>
        </p:nvSpPr>
        <p:spPr>
          <a:xfrm>
            <a:off x="11274287" y="1551023"/>
            <a:ext cx="6222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/>
              <a:t>__/5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7AFDB285-9721-42A3-966C-5EE578BB2F9C}"/>
              </a:ext>
            </a:extLst>
          </p:cNvPr>
          <p:cNvSpPr/>
          <p:nvPr/>
        </p:nvSpPr>
        <p:spPr>
          <a:xfrm>
            <a:off x="8387861" y="2557950"/>
            <a:ext cx="26539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2. Second Area, Language</a:t>
            </a:r>
          </a:p>
          <a:p>
            <a:r>
              <a:rPr lang="en-GB" sz="1200" dirty="0"/>
              <a:t>0.5 Point for every correct Word</a:t>
            </a:r>
          </a:p>
          <a:p>
            <a:r>
              <a:rPr lang="en-GB" sz="1200" dirty="0"/>
              <a:t>(Multiply the number of words by 0.5)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5BB8FD88-CBA6-45DD-94C2-3862FC1BAB2A}"/>
              </a:ext>
            </a:extLst>
          </p:cNvPr>
          <p:cNvSpPr txBox="1"/>
          <p:nvPr/>
        </p:nvSpPr>
        <p:spPr>
          <a:xfrm>
            <a:off x="11158871" y="2608599"/>
            <a:ext cx="7377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/>
              <a:t>___/9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5DF435E9-4455-40AB-91F2-C6A75DCBF1D8}"/>
              </a:ext>
            </a:extLst>
          </p:cNvPr>
          <p:cNvSpPr/>
          <p:nvPr/>
        </p:nvSpPr>
        <p:spPr>
          <a:xfrm>
            <a:off x="8407090" y="3574507"/>
            <a:ext cx="2534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3. Third Area, Orientation </a:t>
            </a:r>
          </a:p>
          <a:p>
            <a:r>
              <a:rPr lang="en-GB" sz="1200" dirty="0"/>
              <a:t>1 Point for every right answer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DC9402D7-C76E-4A8F-ACE2-CACB26F86E91}"/>
              </a:ext>
            </a:extLst>
          </p:cNvPr>
          <p:cNvSpPr txBox="1"/>
          <p:nvPr/>
        </p:nvSpPr>
        <p:spPr>
          <a:xfrm>
            <a:off x="11274287" y="3539916"/>
            <a:ext cx="6222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/>
              <a:t>__/6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D1DAE4CA-5C0B-4969-AC1F-84533671157A}"/>
              </a:ext>
            </a:extLst>
          </p:cNvPr>
          <p:cNvSpPr/>
          <p:nvPr/>
        </p:nvSpPr>
        <p:spPr>
          <a:xfrm>
            <a:off x="8387862" y="4479868"/>
            <a:ext cx="272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4. Fourth Area, Memory</a:t>
            </a:r>
          </a:p>
          <a:p>
            <a:r>
              <a:rPr lang="en-GB" sz="1200" dirty="0"/>
              <a:t>2 Points for every spontaneously named Word, and</a:t>
            </a:r>
          </a:p>
          <a:p>
            <a:r>
              <a:rPr lang="en-GB" sz="1200" dirty="0"/>
              <a:t>1 Point for every word, which was named after a hint but not spontaneously ( see MOCA Instructions )  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CA47195E-9893-4563-AB16-CF18203713DD}"/>
              </a:ext>
            </a:extLst>
          </p:cNvPr>
          <p:cNvSpPr txBox="1"/>
          <p:nvPr/>
        </p:nvSpPr>
        <p:spPr>
          <a:xfrm>
            <a:off x="11041853" y="4558924"/>
            <a:ext cx="8547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/>
              <a:t>___/10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8DCD1904-FC17-4CD5-9AAD-544A7EFC8170}"/>
              </a:ext>
            </a:extLst>
          </p:cNvPr>
          <p:cNvSpPr txBox="1"/>
          <p:nvPr/>
        </p:nvSpPr>
        <p:spPr>
          <a:xfrm>
            <a:off x="8387863" y="987306"/>
            <a:ext cx="35087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Points System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F2D9AA8-6647-4835-854E-59361442AAE8}"/>
              </a:ext>
            </a:extLst>
          </p:cNvPr>
          <p:cNvSpPr txBox="1"/>
          <p:nvPr/>
        </p:nvSpPr>
        <p:spPr>
          <a:xfrm>
            <a:off x="838200" y="6191206"/>
            <a:ext cx="76408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©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</a:rPr>
              <a:t>Z.Nasreddine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 MD, MoCA 5-minute protocol, 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www.mocatest.org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. English version by Maj-Brit Nørregaard Kjær, RN, MSc (</a:t>
            </a:r>
            <a:r>
              <a:rPr lang="en-GB" sz="1000">
                <a:solidFill>
                  <a:schemeClr val="bg1">
                    <a:lumMod val="50000"/>
                  </a:schemeClr>
                </a:solidFill>
              </a:rPr>
              <a:t>Health Science)</a:t>
            </a:r>
            <a:endParaRPr lang="en-GB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99C6DDF-16DB-41EC-BE8F-E5D637A35B32}"/>
              </a:ext>
            </a:extLst>
          </p:cNvPr>
          <p:cNvSpPr txBox="1"/>
          <p:nvPr/>
        </p:nvSpPr>
        <p:spPr>
          <a:xfrm>
            <a:off x="951322" y="5768976"/>
            <a:ext cx="6096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Date / Signature: 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888939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266</Words>
  <Application>Microsoft Office PowerPoint</Application>
  <PresentationFormat>Brugerdefineret</PresentationFormat>
  <Paragraphs>42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Montreal Cognitive Assessment (MoCA), 5-minute protocol ‘Mini MoCA’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Montreal Cognitive Assesment 5-minute protocol (Mini MoCA) vs. Danish</dc:title>
  <dc:creator>Maj-Brit Nørregaard Kjær</dc:creator>
  <cp:lastModifiedBy>Maj-Brit Nørregaard Kjær</cp:lastModifiedBy>
  <cp:revision>42</cp:revision>
  <cp:lastPrinted>2020-01-30T09:22:35Z</cp:lastPrinted>
  <dcterms:created xsi:type="dcterms:W3CDTF">2019-10-30T13:29:08Z</dcterms:created>
  <dcterms:modified xsi:type="dcterms:W3CDTF">2020-05-04T17:39:37Z</dcterms:modified>
</cp:coreProperties>
</file>