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70" r:id="rId4"/>
    <p:sldId id="271" r:id="rId5"/>
    <p:sldId id="272" r:id="rId6"/>
    <p:sldId id="258" r:id="rId7"/>
    <p:sldId id="259" r:id="rId8"/>
    <p:sldId id="282" r:id="rId9"/>
    <p:sldId id="283" r:id="rId10"/>
    <p:sldId id="263" r:id="rId11"/>
    <p:sldId id="287" r:id="rId12"/>
    <p:sldId id="265" r:id="rId13"/>
    <p:sldId id="266" r:id="rId14"/>
    <p:sldId id="267" r:id="rId15"/>
    <p:sldId id="268" r:id="rId16"/>
    <p:sldId id="284" r:id="rId17"/>
    <p:sldId id="278" r:id="rId18"/>
    <p:sldId id="274" r:id="rId19"/>
    <p:sldId id="275" r:id="rId20"/>
    <p:sldId id="276" r:id="rId21"/>
    <p:sldId id="277" r:id="rId22"/>
    <p:sldId id="285" r:id="rId23"/>
    <p:sldId id="286" r:id="rId24"/>
    <p:sldId id="281" r:id="rId25"/>
    <p:sldId id="280" r:id="rId26"/>
  </p:sldIdLst>
  <p:sldSz cx="12192000" cy="6858000"/>
  <p:notesSz cx="6761163" cy="99425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CA47A6-B8FC-4EEA-832A-2EEC834C79D0}">
  <a:tblStyle styleId="{59CA47A6-B8FC-4EEA-832A-2EEC834C79D0}"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41" y="16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30525" cy="4984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29050" y="0"/>
            <a:ext cx="2930525" cy="49847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6275" y="4784725"/>
            <a:ext cx="5408613" cy="391477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4038"/>
            <a:ext cx="2930525" cy="4984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29050" y="9444038"/>
            <a:ext cx="2930525" cy="49847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8: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0: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txBox="1">
            <a:spLocks noGrp="1"/>
          </p:cNvSpPr>
          <p:nvPr>
            <p:ph type="body" idx="1"/>
          </p:nvPr>
        </p:nvSpPr>
        <p:spPr>
          <a:xfrm>
            <a:off x="676275" y="4784725"/>
            <a:ext cx="5408613" cy="3914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3: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31"/>
        <p:cNvGrpSpPr/>
        <p:nvPr/>
      </p:nvGrpSpPr>
      <p:grpSpPr>
        <a:xfrm>
          <a:off x="0" y="0"/>
          <a:ext cx="0" cy="0"/>
          <a:chOff x="0" y="0"/>
          <a:chExt cx="0" cy="0"/>
        </a:xfrm>
      </p:grpSpPr>
      <p:sp>
        <p:nvSpPr>
          <p:cNvPr id="32" name="Google Shape;3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5400"/>
              <a:buFont typeface="Calibri"/>
              <a:buNone/>
            </a:pPr>
            <a:r>
              <a:rPr lang="nl-NL" sz="5400" dirty="0"/>
              <a:t>Gebruik van de KMO P(</a:t>
            </a:r>
            <a:r>
              <a:rPr lang="nl-NL" sz="5400" dirty="0" err="1"/>
              <a:t>ortefeuille</a:t>
            </a:r>
            <a:r>
              <a:rPr lang="nl-NL" sz="5400" dirty="0"/>
              <a:t>) bij SCV-Vlaanderen</a:t>
            </a:r>
            <a:br>
              <a:rPr lang="nl-NL" sz="5400" dirty="0"/>
            </a:br>
            <a:r>
              <a:rPr lang="nl-NL" sz="5400" dirty="0"/>
              <a:t/>
            </a:r>
            <a:br>
              <a:rPr lang="nl-NL" sz="5400" dirty="0"/>
            </a:br>
            <a:r>
              <a:rPr lang="nl-NL" sz="3600" dirty="0"/>
              <a:t>opleiding/motivatie voor de consultants</a:t>
            </a:r>
            <a:endParaRPr sz="5400" dirty="0"/>
          </a:p>
        </p:txBody>
      </p:sp>
      <p:sp>
        <p:nvSpPr>
          <p:cNvPr id="89" name="Google Shape;8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90" name="Google Shape;9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0" name="Google Shape;140;p20"/>
          <p:cNvGraphicFramePr/>
          <p:nvPr/>
        </p:nvGraphicFramePr>
        <p:xfrm>
          <a:off x="1789044" y="4195808"/>
          <a:ext cx="7629950" cy="2448015"/>
        </p:xfrm>
        <a:graphic>
          <a:graphicData uri="http://schemas.openxmlformats.org/drawingml/2006/table">
            <a:tbl>
              <a:tblPr firstRow="1" firstCol="1" bandRow="1">
                <a:noFill/>
                <a:tableStyleId>{59CA47A6-B8FC-4EEA-832A-2EEC834C79D0}</a:tableStyleId>
              </a:tblPr>
              <a:tblGrid>
                <a:gridCol w="2033000">
                  <a:extLst>
                    <a:ext uri="{9D8B030D-6E8A-4147-A177-3AD203B41FA5}">
                      <a16:colId xmlns:a16="http://schemas.microsoft.com/office/drawing/2014/main" val="20000"/>
                    </a:ext>
                  </a:extLst>
                </a:gridCol>
                <a:gridCol w="2217600">
                  <a:extLst>
                    <a:ext uri="{9D8B030D-6E8A-4147-A177-3AD203B41FA5}">
                      <a16:colId xmlns:a16="http://schemas.microsoft.com/office/drawing/2014/main" val="20001"/>
                    </a:ext>
                  </a:extLst>
                </a:gridCol>
                <a:gridCol w="3379350">
                  <a:extLst>
                    <a:ext uri="{9D8B030D-6E8A-4147-A177-3AD203B41FA5}">
                      <a16:colId xmlns:a16="http://schemas.microsoft.com/office/drawing/2014/main" val="20002"/>
                    </a:ext>
                  </a:extLst>
                </a:gridCol>
              </a:tblGrid>
              <a:tr h="522300">
                <a:tc>
                  <a:txBody>
                    <a:bodyPr/>
                    <a:lstStyle/>
                    <a:p>
                      <a:pPr marL="0" marR="0" lvl="0" indent="0" algn="l" rtl="0">
                        <a:lnSpc>
                          <a:spcPct val="107000"/>
                        </a:lnSpc>
                        <a:spcBef>
                          <a:spcPts val="0"/>
                        </a:spcBef>
                        <a:spcAft>
                          <a:spcPts val="0"/>
                        </a:spcAft>
                        <a:buNone/>
                      </a:pPr>
                      <a:r>
                        <a:rPr lang="nl-NL" sz="1800" u="none" strike="noStrike" cap="none"/>
                        <a:t>Te storten bedrag: </a:t>
                      </a:r>
                      <a:endParaRPr sz="1800" u="none" strike="noStrike" cap="none">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u="none" strike="noStrike" cap="none"/>
                        <a:t>840,00 euro</a:t>
                      </a:r>
                      <a:endParaRPr sz="1800" u="none" strike="noStrike" cap="none">
                        <a:latin typeface="Calibri"/>
                        <a:ea typeface="Calibri"/>
                        <a:cs typeface="Calibri"/>
                        <a:sym typeface="Calibri"/>
                      </a:endParaRPr>
                    </a:p>
                  </a:txBody>
                  <a:tcPr marL="9525" marR="9525" marT="9525" marB="9525" anchor="ctr"/>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0"/>
                  </a:ext>
                </a:extLst>
              </a:tr>
              <a:tr h="166500">
                <a:tc>
                  <a:txBody>
                    <a:bodyPr/>
                    <a:lstStyle/>
                    <a:p>
                      <a:pPr marL="0" marR="0" lvl="0" indent="0" algn="l" rtl="0">
                        <a:lnSpc>
                          <a:spcPct val="107000"/>
                        </a:lnSpc>
                        <a:spcBef>
                          <a:spcPts val="0"/>
                        </a:spcBef>
                        <a:spcAft>
                          <a:spcPts val="0"/>
                        </a:spcAft>
                        <a:buNone/>
                      </a:pPr>
                      <a:r>
                        <a:rPr lang="nl-NL" sz="1800"/>
                        <a:t>Begunstigde: </a:t>
                      </a: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Naam: </a:t>
                      </a: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Sodexo Pass Belgium nv</a:t>
                      </a:r>
                      <a:endParaRPr sz="18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1"/>
                  </a:ext>
                </a:extLst>
              </a:tr>
              <a:tr h="166500">
                <a:tc>
                  <a:txBody>
                    <a:bodyPr/>
                    <a:lstStyle/>
                    <a:p>
                      <a:pPr marL="0" marR="0" lvl="0" indent="0" algn="l" rtl="0">
                        <a:lnSpc>
                          <a:spcPct val="107000"/>
                        </a:lnSpc>
                        <a:spcBef>
                          <a:spcPts val="0"/>
                        </a:spcBef>
                        <a:spcAft>
                          <a:spcPts val="0"/>
                        </a:spcAft>
                        <a:buNone/>
                      </a:pP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Adres: </a:t>
                      </a: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Pleinlaan 15, 1050 Brussel</a:t>
                      </a:r>
                      <a:endParaRPr sz="18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2"/>
                  </a:ext>
                </a:extLst>
              </a:tr>
              <a:tr h="166500">
                <a:tc>
                  <a:txBody>
                    <a:bodyPr/>
                    <a:lstStyle/>
                    <a:p>
                      <a:pPr marL="0" marR="0" lvl="0" indent="0" algn="l" rtl="0">
                        <a:lnSpc>
                          <a:spcPct val="107000"/>
                        </a:lnSpc>
                        <a:spcBef>
                          <a:spcPts val="0"/>
                        </a:spcBef>
                        <a:spcAft>
                          <a:spcPts val="0"/>
                        </a:spcAft>
                        <a:buNone/>
                      </a:pP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Rekeningnummer: </a:t>
                      </a: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(KREDBEBB)BE64733033797052</a:t>
                      </a:r>
                      <a:endParaRPr sz="18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3"/>
                  </a:ext>
                </a:extLst>
              </a:tr>
              <a:tr h="1027125">
                <a:tc>
                  <a:txBody>
                    <a:bodyPr/>
                    <a:lstStyle/>
                    <a:p>
                      <a:pPr marL="0" marR="0" lvl="0" indent="0" algn="l" rtl="0">
                        <a:lnSpc>
                          <a:spcPct val="107000"/>
                        </a:lnSpc>
                        <a:spcBef>
                          <a:spcPts val="0"/>
                        </a:spcBef>
                        <a:spcAft>
                          <a:spcPts val="0"/>
                        </a:spcAft>
                        <a:buNone/>
                      </a:pP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Gestructureerde mededeling: </a:t>
                      </a:r>
                      <a:endParaRPr sz="18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nl-NL" sz="1800"/>
                        <a:t>180/1309/25145</a:t>
                      </a:r>
                      <a:endParaRPr sz="18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4"/>
                  </a:ext>
                </a:extLst>
              </a:tr>
            </a:tbl>
          </a:graphicData>
        </a:graphic>
      </p:graphicFrame>
      <p:sp>
        <p:nvSpPr>
          <p:cNvPr id="141" name="Google Shape;141;p20"/>
          <p:cNvSpPr txBox="1"/>
          <p:nvPr/>
        </p:nvSpPr>
        <p:spPr>
          <a:xfrm>
            <a:off x="159026" y="901149"/>
            <a:ext cx="12261048" cy="31700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2000">
                <a:solidFill>
                  <a:schemeClr val="dk1"/>
                </a:solidFill>
                <a:latin typeface="Calibri"/>
                <a:ea typeface="Calibri"/>
                <a:cs typeface="Calibri"/>
                <a:sym typeface="Calibri"/>
              </a:rPr>
              <a:t>Beste ondernemer,</a:t>
            </a:r>
            <a:br>
              <a:rPr lang="nl-NL" sz="2000">
                <a:solidFill>
                  <a:schemeClr val="dk1"/>
                </a:solidFill>
                <a:latin typeface="Calibri"/>
                <a:ea typeface="Calibri"/>
                <a:cs typeface="Calibri"/>
                <a:sym typeface="Calibri"/>
              </a:rPr>
            </a:br>
            <a:r>
              <a:rPr lang="nl-NL" sz="2000">
                <a:solidFill>
                  <a:schemeClr val="dk1"/>
                </a:solidFill>
                <a:latin typeface="Calibri"/>
                <a:ea typeface="Calibri"/>
                <a:cs typeface="Calibri"/>
                <a:sym typeface="Calibri"/>
              </a:rPr>
              <a:t/>
            </a:r>
            <a:br>
              <a:rPr lang="nl-NL" sz="2000">
                <a:solidFill>
                  <a:schemeClr val="dk1"/>
                </a:solidFill>
                <a:latin typeface="Calibri"/>
                <a:ea typeface="Calibri"/>
                <a:cs typeface="Calibri"/>
                <a:sym typeface="Calibri"/>
              </a:rPr>
            </a:br>
            <a:r>
              <a:rPr lang="nl-NL" sz="2000">
                <a:solidFill>
                  <a:schemeClr val="dk1"/>
                </a:solidFill>
                <a:latin typeface="Calibri"/>
                <a:ea typeface="Calibri"/>
                <a:cs typeface="Calibri"/>
                <a:sym typeface="Calibri"/>
              </a:rPr>
              <a:t>Uw subsidieaanvraag voor een Advies op naam van de onderneming ‘XXXXX' bij dienstverlener 'Senior Consultants </a:t>
            </a:r>
            <a:endParaRPr/>
          </a:p>
          <a:p>
            <a:pPr marL="0" marR="0" lvl="0" indent="0" algn="l" rtl="0">
              <a:spcBef>
                <a:spcPts val="0"/>
              </a:spcBef>
              <a:spcAft>
                <a:spcPts val="0"/>
              </a:spcAft>
              <a:buNone/>
            </a:pPr>
            <a:r>
              <a:rPr lang="nl-NL" sz="2000">
                <a:solidFill>
                  <a:schemeClr val="dk1"/>
                </a:solidFill>
                <a:latin typeface="Calibri"/>
                <a:ea typeface="Calibri"/>
                <a:cs typeface="Calibri"/>
                <a:sym typeface="Calibri"/>
              </a:rPr>
              <a:t>Vlaanderen' werd succesvol geregistreerd onder nummer 2020KMOXXXXXX. U vroeg subsidie voor volgend project : </a:t>
            </a:r>
            <a:endParaRPr/>
          </a:p>
          <a:p>
            <a:pPr marL="0" marR="0" lvl="0" indent="0" algn="l" rtl="0">
              <a:spcBef>
                <a:spcPts val="0"/>
              </a:spcBef>
              <a:spcAft>
                <a:spcPts val="0"/>
              </a:spcAft>
              <a:buNone/>
            </a:pPr>
            <a:r>
              <a:rPr lang="nl-NL" sz="2000">
                <a:solidFill>
                  <a:schemeClr val="dk1"/>
                </a:solidFill>
                <a:latin typeface="Calibri"/>
                <a:ea typeface="Calibri"/>
                <a:cs typeface="Calibri"/>
                <a:sym typeface="Calibri"/>
              </a:rPr>
              <a:t>Advies bij overname verzekeringsportefeuille.</a:t>
            </a:r>
            <a:br>
              <a:rPr lang="nl-NL" sz="2000">
                <a:solidFill>
                  <a:schemeClr val="dk1"/>
                </a:solidFill>
                <a:latin typeface="Calibri"/>
                <a:ea typeface="Calibri"/>
                <a:cs typeface="Calibri"/>
                <a:sym typeface="Calibri"/>
              </a:rPr>
            </a:br>
            <a:r>
              <a:rPr lang="nl-NL" sz="2000">
                <a:solidFill>
                  <a:schemeClr val="dk1"/>
                </a:solidFill>
                <a:latin typeface="Calibri"/>
                <a:ea typeface="Calibri"/>
                <a:cs typeface="Calibri"/>
                <a:sym typeface="Calibri"/>
              </a:rPr>
              <a:t/>
            </a:r>
            <a:br>
              <a:rPr lang="nl-NL" sz="2000">
                <a:solidFill>
                  <a:schemeClr val="dk1"/>
                </a:solidFill>
                <a:latin typeface="Calibri"/>
                <a:ea typeface="Calibri"/>
                <a:cs typeface="Calibri"/>
                <a:sym typeface="Calibri"/>
              </a:rPr>
            </a:br>
            <a:r>
              <a:rPr lang="nl-NL" sz="2000">
                <a:solidFill>
                  <a:schemeClr val="dk1"/>
                </a:solidFill>
                <a:latin typeface="Calibri"/>
                <a:ea typeface="Calibri"/>
                <a:cs typeface="Calibri"/>
                <a:sym typeface="Calibri"/>
              </a:rPr>
              <a:t>Om uw subsidie te verkrijgen, dient u eerst uw eigen bijdrage te storten op de kmo-portefeuille rekening die wij </a:t>
            </a:r>
            <a:endParaRPr/>
          </a:p>
          <a:p>
            <a:pPr marL="0" marR="0" lvl="0" indent="0" algn="l" rtl="0">
              <a:spcBef>
                <a:spcPts val="0"/>
              </a:spcBef>
              <a:spcAft>
                <a:spcPts val="0"/>
              </a:spcAft>
              <a:buNone/>
            </a:pPr>
            <a:r>
              <a:rPr lang="nl-NL" sz="2000">
                <a:solidFill>
                  <a:schemeClr val="dk1"/>
                </a:solidFill>
                <a:latin typeface="Calibri"/>
                <a:ea typeface="Calibri"/>
                <a:cs typeface="Calibri"/>
                <a:sym typeface="Calibri"/>
              </a:rPr>
              <a:t>openen bij onze financiële partner, Sodexo Pass Belgium nv.</a:t>
            </a:r>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r>
              <a:rPr lang="nl-NL" sz="2000">
                <a:solidFill>
                  <a:schemeClr val="dk1"/>
                </a:solidFill>
                <a:latin typeface="Calibri"/>
                <a:ea typeface="Calibri"/>
                <a:cs typeface="Calibri"/>
                <a:sym typeface="Calibri"/>
              </a:rPr>
              <a:t>Uiterste datum waarop uw bijdrage op de rekening moet staan : 18/11/2020.</a:t>
            </a:r>
            <a:endParaRPr sz="2000">
              <a:solidFill>
                <a:schemeClr val="dk1"/>
              </a:solidFill>
              <a:latin typeface="Calibri"/>
              <a:ea typeface="Calibri"/>
              <a:cs typeface="Calibri"/>
              <a:sym typeface="Calibri"/>
            </a:endParaRPr>
          </a:p>
        </p:txBody>
      </p:sp>
      <p:sp>
        <p:nvSpPr>
          <p:cNvPr id="142" name="Google Shape;142;p20"/>
          <p:cNvSpPr txBox="1"/>
          <p:nvPr/>
        </p:nvSpPr>
        <p:spPr>
          <a:xfrm>
            <a:off x="291548" y="314924"/>
            <a:ext cx="9555693"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2400" b="1">
                <a:solidFill>
                  <a:schemeClr val="dk1"/>
                </a:solidFill>
                <a:latin typeface="Calibri"/>
                <a:ea typeface="Calibri"/>
                <a:cs typeface="Calibri"/>
                <a:sym typeface="Calibri"/>
              </a:rPr>
              <a:t>Voorbeeld: antwoord FOD-fin. – KMO-Portefeuille   ….    (Gaat heel snel!)</a:t>
            </a:r>
            <a:endParaRPr/>
          </a:p>
        </p:txBody>
      </p:sp>
      <p:sp>
        <p:nvSpPr>
          <p:cNvPr id="143" name="Google Shape;14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44" name="Google Shape;14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517AA36-D2A9-4E4D-A7C3-26ED6448E557}"/>
              </a:ext>
            </a:extLst>
          </p:cNvPr>
          <p:cNvSpPr>
            <a:spLocks noGrp="1"/>
          </p:cNvSpPr>
          <p:nvPr>
            <p:ph type="title"/>
          </p:nvPr>
        </p:nvSpPr>
        <p:spPr>
          <a:xfrm>
            <a:off x="838200" y="365125"/>
            <a:ext cx="10515600" cy="1085303"/>
          </a:xfrm>
        </p:spPr>
        <p:txBody>
          <a:bodyPr/>
          <a:lstStyle/>
          <a:p>
            <a:r>
              <a:rPr lang="nl-NL" sz="4400" b="1" dirty="0">
                <a:solidFill>
                  <a:schemeClr val="dk1"/>
                </a:solidFill>
                <a:latin typeface="Calibri"/>
                <a:ea typeface="Calibri"/>
                <a:cs typeface="Calibri"/>
                <a:sym typeface="Calibri"/>
              </a:rPr>
              <a:t>Verloop ADVIES periode:</a:t>
            </a:r>
            <a:endParaRPr lang="nl-BE" dirty="0"/>
          </a:p>
        </p:txBody>
      </p:sp>
      <p:sp>
        <p:nvSpPr>
          <p:cNvPr id="4" name="Tijdelijke aanduiding voor tekst 3">
            <a:extLst>
              <a:ext uri="{FF2B5EF4-FFF2-40B4-BE49-F238E27FC236}">
                <a16:creationId xmlns:a16="http://schemas.microsoft.com/office/drawing/2014/main" id="{7AE6D5C1-4803-49FE-BD89-DD95C8B95792}"/>
              </a:ext>
            </a:extLst>
          </p:cNvPr>
          <p:cNvSpPr>
            <a:spLocks noGrp="1"/>
          </p:cNvSpPr>
          <p:nvPr>
            <p:ph type="body" idx="1"/>
          </p:nvPr>
        </p:nvSpPr>
        <p:spPr>
          <a:xfrm>
            <a:off x="627993" y="1363169"/>
            <a:ext cx="10515600" cy="4351338"/>
          </a:xfrm>
        </p:spPr>
        <p:txBody>
          <a:bodyPr/>
          <a:lstStyle/>
          <a:p>
            <a:pPr marL="342900" marR="0" lvl="0" indent="-342900" rtl="0">
              <a:spcBef>
                <a:spcPts val="0"/>
              </a:spcBef>
              <a:spcAft>
                <a:spcPts val="0"/>
              </a:spcAft>
              <a:buClr>
                <a:schemeClr val="dk1"/>
              </a:buClr>
              <a:buSzPts val="24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Dossier openen in G-drive (zie specifieke opleiding)</a:t>
            </a:r>
          </a:p>
          <a:p>
            <a:pPr marL="342900" marR="0" lvl="0" indent="-342900" rtl="0">
              <a:spcBef>
                <a:spcPts val="0"/>
              </a:spcBef>
              <a:spcAft>
                <a:spcPts val="0"/>
              </a:spcAft>
              <a:buClr>
                <a:schemeClr val="dk1"/>
              </a:buClr>
              <a:buSzPts val="24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In dit dossier opslaan:</a:t>
            </a:r>
            <a:endParaRPr lang="nl-NL" sz="2400" dirty="0">
              <a:latin typeface="Calibri" panose="020F0502020204030204" pitchFamily="34" charset="0"/>
              <a:cs typeface="Calibri" panose="020F0502020204030204" pitchFamily="34" charset="0"/>
            </a:endParaRPr>
          </a:p>
          <a:p>
            <a:pPr marL="1371600" lvl="2" indent="-457200">
              <a:buClr>
                <a:schemeClr val="dk1"/>
              </a:buClr>
              <a:buSzPts val="2400"/>
              <a:buFont typeface="+mj-lt"/>
              <a:buAutoNum type="arabicPeriod"/>
            </a:pPr>
            <a:r>
              <a:rPr lang="nl-NL" sz="2400" dirty="0">
                <a:solidFill>
                  <a:schemeClr val="dk1"/>
                </a:solidFill>
                <a:highlight>
                  <a:srgbClr val="FFFF00"/>
                </a:highlight>
                <a:latin typeface="Calibri" panose="020F0502020204030204" pitchFamily="34" charset="0"/>
                <a:ea typeface="Calibri"/>
                <a:cs typeface="Calibri" panose="020F0502020204030204" pitchFamily="34" charset="0"/>
                <a:sym typeface="Calibri"/>
              </a:rPr>
              <a:t>Het ingevulde formulier</a:t>
            </a:r>
            <a:r>
              <a:rPr lang="nl-NL" sz="2400" b="0" i="0" u="none" strike="noStrike" cap="none" dirty="0">
                <a:solidFill>
                  <a:schemeClr val="dk1"/>
                </a:solidFill>
                <a:highlight>
                  <a:srgbClr val="FFFF00"/>
                </a:highlight>
                <a:latin typeface="Calibri" panose="020F0502020204030204" pitchFamily="34" charset="0"/>
                <a:ea typeface="Calibri"/>
                <a:cs typeface="Calibri" panose="020F0502020204030204" pitchFamily="34" charset="0"/>
                <a:sym typeface="Calibri"/>
              </a:rPr>
              <a:t> “overeenkomst voor advies”</a:t>
            </a:r>
            <a:endParaRPr lang="nl-NL" sz="2400" dirty="0">
              <a:highlight>
                <a:srgbClr val="FFFF00"/>
              </a:highlight>
              <a:latin typeface="Calibri" panose="020F0502020204030204" pitchFamily="34" charset="0"/>
              <a:cs typeface="Calibri" panose="020F0502020204030204" pitchFamily="34" charset="0"/>
            </a:endParaRPr>
          </a:p>
          <a:p>
            <a:pPr marL="1371600" lvl="2" indent="-457200">
              <a:buClr>
                <a:schemeClr val="dk1"/>
              </a:buClr>
              <a:buSzPts val="2400"/>
              <a:buFont typeface="+mj-lt"/>
              <a:buAutoNum type="arabicPeriod"/>
            </a:pPr>
            <a:r>
              <a:rPr lang="nl-NL" sz="2400" b="0" i="0" u="none" strike="noStrike" cap="none" dirty="0">
                <a:solidFill>
                  <a:schemeClr val="dk1"/>
                </a:solidFill>
                <a:latin typeface="Calibri" panose="020F0502020204030204" pitchFamily="34" charset="0"/>
                <a:ea typeface="Calibri"/>
                <a:cs typeface="Calibri" panose="020F0502020204030204" pitchFamily="34" charset="0"/>
                <a:sym typeface="Calibri"/>
              </a:rPr>
              <a:t>Het verslag van het intakegesprek, de diverse verslagen (of relevante E-mails)</a:t>
            </a:r>
            <a:endParaRPr lang="nl-NL" sz="2400" dirty="0">
              <a:latin typeface="Calibri" panose="020F0502020204030204" pitchFamily="34" charset="0"/>
              <a:cs typeface="Calibri" panose="020F0502020204030204" pitchFamily="34" charset="0"/>
            </a:endParaRPr>
          </a:p>
          <a:p>
            <a:pPr marL="1371600" lvl="2" indent="-457200">
              <a:buClr>
                <a:schemeClr val="dk1"/>
              </a:buClr>
              <a:buSzPts val="2400"/>
              <a:buFont typeface="+mj-lt"/>
              <a:buAutoNum type="arabicPeriod"/>
            </a:pPr>
            <a:r>
              <a:rPr lang="nl-NL" sz="2400" b="0" i="0" u="none" strike="noStrike" cap="none" dirty="0">
                <a:solidFill>
                  <a:schemeClr val="dk1"/>
                </a:solidFill>
                <a:highlight>
                  <a:srgbClr val="FFFF00"/>
                </a:highlight>
                <a:latin typeface="Calibri" panose="020F0502020204030204" pitchFamily="34" charset="0"/>
                <a:ea typeface="Calibri"/>
                <a:cs typeface="Calibri" panose="020F0502020204030204" pitchFamily="34" charset="0"/>
                <a:sym typeface="Calibri"/>
              </a:rPr>
              <a:t>De facturen</a:t>
            </a:r>
            <a:endParaRPr lang="nl-NL" sz="2400" dirty="0">
              <a:highlight>
                <a:srgbClr val="FFFF00"/>
              </a:highlight>
              <a:latin typeface="Calibri" panose="020F0502020204030204" pitchFamily="34" charset="0"/>
              <a:cs typeface="Calibri" panose="020F0502020204030204" pitchFamily="34" charset="0"/>
            </a:endParaRPr>
          </a:p>
          <a:p>
            <a:pPr marL="1371600" lvl="2" indent="-457200">
              <a:buClr>
                <a:schemeClr val="dk1"/>
              </a:buClr>
              <a:buSzPts val="2400"/>
              <a:buFont typeface="+mj-lt"/>
              <a:buAutoNum type="arabicPeriod"/>
            </a:pPr>
            <a:r>
              <a:rPr lang="nl-NL" sz="2400" b="0" i="0" u="none" strike="noStrike" cap="none" dirty="0">
                <a:solidFill>
                  <a:schemeClr val="dk1"/>
                </a:solidFill>
                <a:highlight>
                  <a:srgbClr val="FFFF00"/>
                </a:highlight>
                <a:latin typeface="Calibri" panose="020F0502020204030204" pitchFamily="34" charset="0"/>
                <a:ea typeface="Calibri"/>
                <a:cs typeface="Calibri" panose="020F0502020204030204" pitchFamily="34" charset="0"/>
                <a:sym typeface="Calibri"/>
              </a:rPr>
              <a:t>Het eindverslag volgens model</a:t>
            </a:r>
            <a:endParaRPr lang="nl-NL" sz="2400" dirty="0">
              <a:highlight>
                <a:srgbClr val="FFFF00"/>
              </a:highlight>
              <a:latin typeface="Calibri" panose="020F0502020204030204" pitchFamily="34" charset="0"/>
              <a:cs typeface="Calibri" panose="020F0502020204030204" pitchFamily="34" charset="0"/>
            </a:endParaRPr>
          </a:p>
          <a:p>
            <a:pPr marL="0" marR="0" lvl="0" indent="0" rtl="0">
              <a:spcBef>
                <a:spcPts val="0"/>
              </a:spcBef>
              <a:spcAft>
                <a:spcPts val="0"/>
              </a:spcAft>
              <a:buNone/>
            </a:pPr>
            <a:r>
              <a:rPr lang="nl-NL" sz="2400" dirty="0">
                <a:solidFill>
                  <a:schemeClr val="dk1"/>
                </a:solidFill>
                <a:latin typeface="Calibri" panose="020F0502020204030204" pitchFamily="34" charset="0"/>
                <a:ea typeface="Calibri"/>
                <a:cs typeface="Calibri" panose="020F0502020204030204" pitchFamily="34" charset="0"/>
                <a:sym typeface="Calibri"/>
              </a:rPr>
              <a:t>	</a:t>
            </a:r>
            <a:r>
              <a:rPr lang="nl-NL" sz="1600" dirty="0">
                <a:solidFill>
                  <a:schemeClr val="dk1"/>
                </a:solidFill>
                <a:latin typeface="Calibri" panose="020F0502020204030204" pitchFamily="34" charset="0"/>
                <a:ea typeface="Calibri"/>
                <a:cs typeface="Calibri" panose="020F0502020204030204" pitchFamily="34" charset="0"/>
                <a:sym typeface="Calibri"/>
              </a:rPr>
              <a:t>(enkel het gemarkeerde is strikt vereist door KMO P)</a:t>
            </a:r>
          </a:p>
          <a:p>
            <a:pPr marL="342900" marR="0" lvl="0" indent="-342900" rtl="0">
              <a:spcBef>
                <a:spcPts val="0"/>
              </a:spcBef>
              <a:spcAft>
                <a:spcPts val="0"/>
              </a:spcAft>
              <a:buClr>
                <a:schemeClr val="dk1"/>
              </a:buClr>
              <a:buSzPts val="24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De datum en de naam van de betrokken consultant(s) en van eventuele externe contacten vermelden</a:t>
            </a:r>
          </a:p>
          <a:p>
            <a:pPr marL="342900" marR="0" lvl="0" indent="-342900" rtl="0">
              <a:spcBef>
                <a:spcPts val="0"/>
              </a:spcBef>
              <a:spcAft>
                <a:spcPts val="0"/>
              </a:spcAft>
              <a:buClr>
                <a:schemeClr val="dk1"/>
              </a:buClr>
              <a:buSzPts val="1000"/>
              <a:buFont typeface="Arial" panose="020B0604020202020204" pitchFamily="34" charset="0"/>
              <a:buChar char="•"/>
            </a:pPr>
            <a:r>
              <a:rPr lang="nl-NL" sz="2400" dirty="0">
                <a:latin typeface="Calibri" panose="020F0502020204030204" pitchFamily="34" charset="0"/>
                <a:cs typeface="Calibri" panose="020F0502020204030204" pitchFamily="34" charset="0"/>
              </a:rPr>
              <a:t>Facturen: klant geeft vrij in KMO P en stort BTW direct aan SCV</a:t>
            </a:r>
          </a:p>
          <a:p>
            <a:pPr marL="342900" marR="0" lvl="0" indent="-342900" algn="l" rtl="0">
              <a:spcBef>
                <a:spcPts val="0"/>
              </a:spcBef>
              <a:spcAft>
                <a:spcPts val="0"/>
              </a:spcAft>
              <a:buClr>
                <a:schemeClr val="dk1"/>
              </a:buClr>
              <a:buSzPts val="2400"/>
              <a:buFont typeface="Arial"/>
              <a:buChar char="•"/>
            </a:pPr>
            <a:endParaRPr lang="nl-NL" dirty="0"/>
          </a:p>
          <a:p>
            <a:endParaRPr lang="nl-BE" dirty="0"/>
          </a:p>
        </p:txBody>
      </p:sp>
      <p:sp>
        <p:nvSpPr>
          <p:cNvPr id="2" name="Tijdelijke aanduiding voor dianummer 1">
            <a:extLst>
              <a:ext uri="{FF2B5EF4-FFF2-40B4-BE49-F238E27FC236}">
                <a16:creationId xmlns:a16="http://schemas.microsoft.com/office/drawing/2014/main" id="{FD7534C1-AD15-44FC-902E-9D1F08FE2F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11</a:t>
            </a:fld>
            <a:endParaRPr lang="nl-NL"/>
          </a:p>
        </p:txBody>
      </p:sp>
    </p:spTree>
    <p:extLst>
      <p:ext uri="{BB962C8B-B14F-4D97-AF65-F5344CB8AC3E}">
        <p14:creationId xmlns:p14="http://schemas.microsoft.com/office/powerpoint/2010/main" val="2646902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2"/>
          <p:cNvSpPr txBox="1"/>
          <p:nvPr/>
        </p:nvSpPr>
        <p:spPr>
          <a:xfrm>
            <a:off x="275083" y="220984"/>
            <a:ext cx="11346303" cy="574889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2400" b="1" dirty="0">
                <a:solidFill>
                  <a:schemeClr val="dk1"/>
                </a:solidFill>
                <a:latin typeface="Calibri"/>
                <a:ea typeface="Calibri"/>
                <a:cs typeface="Calibri"/>
                <a:sym typeface="Calibri"/>
              </a:rPr>
              <a:t>Einde opdracht</a:t>
            </a:r>
          </a:p>
          <a:p>
            <a:pPr marL="0" marR="0" lvl="0" indent="0" algn="l" rtl="0">
              <a:spcBef>
                <a:spcPts val="0"/>
              </a:spcBef>
              <a:spcAft>
                <a:spcPts val="0"/>
              </a:spcAft>
              <a:buNone/>
            </a:pPr>
            <a:endParaRPr lang="nl-NL" sz="2400" b="1" dirty="0">
              <a:solidFill>
                <a:schemeClr val="dk1"/>
              </a:solidFill>
              <a:latin typeface="Calibri"/>
              <a:ea typeface="Calibri"/>
              <a:cs typeface="Calibri"/>
              <a:sym typeface="Calibri"/>
            </a:endParaRPr>
          </a:p>
          <a:p>
            <a:pPr marL="285750" marR="0" lvl="0" indent="-285750" algn="l" rtl="0">
              <a:spcBef>
                <a:spcPts val="0"/>
              </a:spcBef>
              <a:spcAft>
                <a:spcPts val="0"/>
              </a:spcAft>
              <a:buFont typeface="Arial" panose="020B0604020202020204" pitchFamily="34" charset="0"/>
              <a:buChar char="•"/>
            </a:pPr>
            <a:r>
              <a:rPr lang="nl-NL" sz="2400" dirty="0">
                <a:solidFill>
                  <a:schemeClr val="dk1"/>
                </a:solidFill>
                <a:latin typeface="Calibri"/>
                <a:cs typeface="Calibri"/>
                <a:sym typeface="Calibri"/>
              </a:rPr>
              <a:t>Laatste factuur moet afgerekend zijn voor 31/12 van het jaar na de steunaanvraag</a:t>
            </a:r>
            <a:endParaRPr sz="2400" dirty="0"/>
          </a:p>
          <a:p>
            <a:pPr marL="342900" marR="0" lvl="0" indent="-342900" algn="l" rtl="0">
              <a:spcBef>
                <a:spcPts val="0"/>
              </a:spcBef>
              <a:spcAft>
                <a:spcPts val="0"/>
              </a:spcAft>
              <a:buClr>
                <a:schemeClr val="dk1"/>
              </a:buClr>
              <a:buSzPts val="2000"/>
              <a:buFont typeface="Arial" panose="020B0604020202020204" pitchFamily="34" charset="0"/>
              <a:buChar char="•"/>
            </a:pPr>
            <a:r>
              <a:rPr lang="nl-NL" sz="2400" dirty="0">
                <a:solidFill>
                  <a:schemeClr val="dk1"/>
                </a:solidFill>
                <a:latin typeface="Calibri"/>
                <a:ea typeface="Calibri"/>
                <a:cs typeface="Calibri"/>
                <a:sym typeface="Calibri"/>
              </a:rPr>
              <a:t>Klant en/of dienstverlener beslissen over het </a:t>
            </a:r>
            <a:r>
              <a:rPr lang="nl-NL" sz="2400" b="1" dirty="0">
                <a:solidFill>
                  <a:schemeClr val="dk1"/>
                </a:solidFill>
                <a:latin typeface="Calibri"/>
                <a:ea typeface="Calibri"/>
                <a:cs typeface="Calibri"/>
                <a:sym typeface="Calibri"/>
              </a:rPr>
              <a:t>einde van de opdracht</a:t>
            </a:r>
            <a:endParaRPr sz="20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nl-NL" sz="2400" b="1" u="sng" dirty="0">
                <a:solidFill>
                  <a:schemeClr val="dk1"/>
                </a:solidFill>
                <a:latin typeface="Calibri"/>
                <a:ea typeface="Calibri"/>
                <a:cs typeface="Calibri"/>
                <a:sym typeface="Calibri"/>
              </a:rPr>
              <a:t>Verplicht voor het dossier is het beknopt (1 A4) eindverslag </a:t>
            </a:r>
            <a:r>
              <a:rPr lang="nl-NL" sz="2400" dirty="0">
                <a:solidFill>
                  <a:schemeClr val="dk1"/>
                </a:solidFill>
                <a:latin typeface="Calibri"/>
                <a:ea typeface="Calibri"/>
                <a:cs typeface="Calibri"/>
                <a:sym typeface="Calibri"/>
              </a:rPr>
              <a:t>volgens het invulmodel (zie volgende slide)</a:t>
            </a:r>
            <a:endParaRPr sz="20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nl-NL" sz="2400" dirty="0">
                <a:solidFill>
                  <a:schemeClr val="dk1"/>
                </a:solidFill>
                <a:latin typeface="Calibri"/>
                <a:ea typeface="Calibri"/>
                <a:cs typeface="Calibri"/>
                <a:sym typeface="Calibri"/>
              </a:rPr>
              <a:t>Volgens afspraak met de klant, of afspraken binnen lokale afdelingen wordt </a:t>
            </a:r>
            <a:r>
              <a:rPr lang="nl-NL" sz="2400" b="1" u="sng" dirty="0">
                <a:solidFill>
                  <a:schemeClr val="dk1"/>
                </a:solidFill>
                <a:latin typeface="Calibri"/>
                <a:ea typeface="Calibri"/>
                <a:cs typeface="Calibri"/>
                <a:sym typeface="Calibri"/>
              </a:rPr>
              <a:t>eventueel bijkomend een uitgebreid eindverslag </a:t>
            </a:r>
            <a:r>
              <a:rPr lang="nl-NL" sz="2400" dirty="0">
                <a:solidFill>
                  <a:schemeClr val="dk1"/>
                </a:solidFill>
                <a:latin typeface="Calibri"/>
                <a:ea typeface="Calibri"/>
                <a:cs typeface="Calibri"/>
                <a:sym typeface="Calibri"/>
              </a:rPr>
              <a:t>gemaakt, waarin volgende elementen kunnen opgenomen zijn:</a:t>
            </a:r>
            <a:endParaRPr sz="2400"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De administratieve gegevens over het project / dossier</a:t>
            </a:r>
            <a:endParaRPr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De evolutie van de initiële probleemstelling, kort beschreven</a:t>
            </a:r>
            <a:endParaRPr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de analyse stappen doorlopen gedurende het project</a:t>
            </a:r>
            <a:endParaRPr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het advies dat gegeven werd</a:t>
            </a:r>
            <a:endParaRPr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het implementatieplan (als er onderaannemers gebruikt werden kan dit vermeld worden)</a:t>
            </a:r>
            <a:endParaRPr dirty="0"/>
          </a:p>
          <a:p>
            <a:pPr marL="1257300" marR="0" lvl="2" indent="-342900" algn="l" rtl="0">
              <a:spcBef>
                <a:spcPts val="0"/>
              </a:spcBef>
              <a:spcAft>
                <a:spcPts val="0"/>
              </a:spcAft>
              <a:buClr>
                <a:schemeClr val="dk1"/>
              </a:buClr>
              <a:buSzPts val="1800"/>
              <a:buFont typeface="Arial"/>
              <a:buChar char="•"/>
            </a:pPr>
            <a:r>
              <a:rPr lang="nl-NL" sz="1800" b="0" i="0" u="none" strike="noStrike" cap="none" dirty="0">
                <a:solidFill>
                  <a:schemeClr val="dk1"/>
                </a:solidFill>
                <a:latin typeface="Calibri"/>
                <a:ea typeface="Calibri"/>
                <a:cs typeface="Calibri"/>
                <a:sym typeface="Calibri"/>
              </a:rPr>
              <a:t>Eventuele bemerkingen/suggesties van de klant voor toekomstige projecten (klanttevredenheid)</a:t>
            </a:r>
            <a:endParaRPr sz="1800" dirty="0">
              <a:solidFill>
                <a:srgbClr val="FF0000"/>
              </a:solidFill>
              <a:latin typeface="Calibri"/>
              <a:ea typeface="Calibri"/>
              <a:cs typeface="Calibri"/>
              <a:sym typeface="Calibri"/>
            </a:endParaRPr>
          </a:p>
          <a:p>
            <a:pPr marL="0" marR="0" lvl="0" indent="0" algn="l" rtl="0">
              <a:spcBef>
                <a:spcPts val="0"/>
              </a:spcBef>
              <a:spcAft>
                <a:spcPts val="0"/>
              </a:spcAft>
              <a:buNone/>
            </a:pPr>
            <a:r>
              <a:rPr lang="nl-NL" sz="1800" b="1" dirty="0">
                <a:solidFill>
                  <a:srgbClr val="FF0000"/>
                </a:solidFill>
                <a:latin typeface="Calibri"/>
                <a:ea typeface="Calibri"/>
                <a:cs typeface="Calibri"/>
                <a:sym typeface="Calibri"/>
              </a:rPr>
              <a:t>!!! Indien het aangevraagde bedrag niet volstaat om het project te beëindigen kan geen verlenging op de bestaande overeenkomst (en toegekend nummer) aangevraagd worden maar dient een nieuw project, met andere probleemstelling, aangevraagd te worden</a:t>
            </a:r>
            <a:endParaRPr dirty="0"/>
          </a:p>
        </p:txBody>
      </p:sp>
      <p:sp>
        <p:nvSpPr>
          <p:cNvPr id="157" name="Google Shape;15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58" name="Google Shape;15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23"/>
          <p:cNvPicPr preferRelativeResize="0"/>
          <p:nvPr/>
        </p:nvPicPr>
        <p:blipFill rotWithShape="1">
          <a:blip r:embed="rId3">
            <a:alphaModFix/>
          </a:blip>
          <a:srcRect/>
          <a:stretch/>
        </p:blipFill>
        <p:spPr>
          <a:xfrm>
            <a:off x="981040" y="462396"/>
            <a:ext cx="4412207" cy="6115049"/>
          </a:xfrm>
          <a:prstGeom prst="rect">
            <a:avLst/>
          </a:prstGeom>
          <a:noFill/>
          <a:ln>
            <a:noFill/>
          </a:ln>
        </p:spPr>
      </p:pic>
      <p:sp>
        <p:nvSpPr>
          <p:cNvPr id="164" name="Google Shape;16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65" name="Google Shape;16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p:cNvSpPr txBox="1"/>
          <p:nvPr/>
        </p:nvSpPr>
        <p:spPr>
          <a:xfrm>
            <a:off x="294861" y="872360"/>
            <a:ext cx="11602278" cy="5710472"/>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333333"/>
              </a:buClr>
              <a:buSzPts val="1000"/>
              <a:buFont typeface="Arial"/>
              <a:buChar char="•"/>
            </a:pPr>
            <a:r>
              <a:rPr lang="nl-NL" sz="2400" b="1" dirty="0">
                <a:solidFill>
                  <a:srgbClr val="333333"/>
                </a:solidFill>
                <a:latin typeface="Calibri" panose="020F0502020204030204" pitchFamily="34" charset="0"/>
                <a:cs typeface="Calibri" panose="020F0502020204030204" pitchFamily="34" charset="0"/>
                <a:sym typeface="Arial"/>
              </a:rPr>
              <a:t>Aanvraag te laat:   </a:t>
            </a:r>
            <a:r>
              <a:rPr lang="nl-NL" sz="2400" dirty="0">
                <a:solidFill>
                  <a:srgbClr val="333333"/>
                </a:solidFill>
                <a:latin typeface="Calibri" panose="020F0502020204030204" pitchFamily="34" charset="0"/>
                <a:cs typeface="Calibri" panose="020F0502020204030204" pitchFamily="34" charset="0"/>
                <a:sym typeface="Arial"/>
              </a:rPr>
              <a:t>de subsidie dient ten laatste 14 dagen na de start van het advies te zijn aangevraagd. Bij een projectaanvraag die hierbuiten gebeurt moet een dienstverlener de aanvraag weigeren.  </a:t>
            </a:r>
            <a:endParaRPr sz="2400" dirty="0">
              <a:latin typeface="Calibri" panose="020F0502020204030204" pitchFamily="34" charset="0"/>
              <a:cs typeface="Calibri" panose="020F0502020204030204" pitchFamily="34" charset="0"/>
            </a:endParaRPr>
          </a:p>
          <a:p>
            <a:pPr marL="800100" marR="0" lvl="1" indent="-279400" algn="l" rtl="0">
              <a:spcBef>
                <a:spcPts val="0"/>
              </a:spcBef>
              <a:spcAft>
                <a:spcPts val="0"/>
              </a:spcAft>
              <a:buClr>
                <a:schemeClr val="dk1"/>
              </a:buClr>
              <a:buSzPts val="1000"/>
              <a:buFont typeface="Arial"/>
              <a:buNone/>
            </a:pPr>
            <a:endParaRPr sz="2400" b="0" i="0" u="none" strike="noStrike" cap="none" dirty="0">
              <a:solidFill>
                <a:srgbClr val="333333"/>
              </a:solidFill>
              <a:latin typeface="Calibri" panose="020F0502020204030204" pitchFamily="34" charset="0"/>
              <a:cs typeface="Calibri" panose="020F0502020204030204" pitchFamily="34" charset="0"/>
              <a:sym typeface="Arial"/>
            </a:endParaRPr>
          </a:p>
          <a:p>
            <a:pPr marL="342900" marR="0" lvl="0" indent="-342900" algn="l" rtl="0">
              <a:spcBef>
                <a:spcPts val="0"/>
              </a:spcBef>
              <a:spcAft>
                <a:spcPts val="0"/>
              </a:spcAft>
              <a:buClr>
                <a:srgbClr val="333333"/>
              </a:buClr>
              <a:buSzPts val="1000"/>
              <a:buFont typeface="Arial"/>
              <a:buChar char="•"/>
            </a:pPr>
            <a:r>
              <a:rPr lang="nl-NL" sz="2400" b="1" dirty="0">
                <a:solidFill>
                  <a:srgbClr val="333333"/>
                </a:solidFill>
                <a:latin typeface="Calibri" panose="020F0502020204030204" pitchFamily="34" charset="0"/>
                <a:cs typeface="Calibri" panose="020F0502020204030204" pitchFamily="34" charset="0"/>
                <a:sym typeface="Arial"/>
              </a:rPr>
              <a:t>Schriftelijk</a:t>
            </a:r>
            <a:r>
              <a:rPr lang="nl-NL" sz="2400" dirty="0">
                <a:solidFill>
                  <a:srgbClr val="333333"/>
                </a:solidFill>
                <a:latin typeface="Calibri" panose="020F0502020204030204" pitchFamily="34" charset="0"/>
                <a:cs typeface="Calibri" panose="020F0502020204030204" pitchFamily="34" charset="0"/>
                <a:sym typeface="Arial"/>
              </a:rPr>
              <a:t>:  kort verslag van de meeting met vermelding van de actiepunten: e-mail of een “word” verslag </a:t>
            </a:r>
            <a:endParaRPr sz="2400" dirty="0">
              <a:latin typeface="Calibri" panose="020F0502020204030204" pitchFamily="34" charset="0"/>
              <a:cs typeface="Calibri" panose="020F0502020204030204" pitchFamily="34" charset="0"/>
            </a:endParaRPr>
          </a:p>
          <a:p>
            <a:pPr marL="342900" marR="0" lvl="0" indent="-279400" algn="l" rtl="0">
              <a:spcBef>
                <a:spcPts val="0"/>
              </a:spcBef>
              <a:spcAft>
                <a:spcPts val="0"/>
              </a:spcAft>
              <a:buClr>
                <a:schemeClr val="dk1"/>
              </a:buClr>
              <a:buSzPts val="1000"/>
              <a:buFont typeface="Arial"/>
              <a:buNone/>
            </a:pPr>
            <a:endParaRPr sz="2400" u="sng" dirty="0">
              <a:solidFill>
                <a:srgbClr val="333333"/>
              </a:solidFill>
              <a:latin typeface="Calibri" panose="020F0502020204030204" pitchFamily="34" charset="0"/>
              <a:cs typeface="Calibri" panose="020F0502020204030204" pitchFamily="34" charset="0"/>
              <a:sym typeface="Arial"/>
            </a:endParaRPr>
          </a:p>
          <a:p>
            <a:pPr marL="342900" marR="0" lvl="0" indent="-342900" algn="l" rtl="0">
              <a:spcBef>
                <a:spcPts val="0"/>
              </a:spcBef>
              <a:spcAft>
                <a:spcPts val="0"/>
              </a:spcAft>
              <a:buClr>
                <a:schemeClr val="dk1"/>
              </a:buClr>
              <a:buSzPts val="10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De </a:t>
            </a:r>
            <a:r>
              <a:rPr lang="nl-NL" sz="2400" b="1" dirty="0">
                <a:solidFill>
                  <a:schemeClr val="dk1"/>
                </a:solidFill>
                <a:latin typeface="Calibri" panose="020F0502020204030204" pitchFamily="34" charset="0"/>
                <a:ea typeface="Calibri"/>
                <a:cs typeface="Calibri" panose="020F0502020204030204" pitchFamily="34" charset="0"/>
                <a:sym typeface="Calibri"/>
              </a:rPr>
              <a:t>penningmeesters</a:t>
            </a:r>
            <a:r>
              <a:rPr lang="nl-NL" sz="2400" dirty="0">
                <a:solidFill>
                  <a:schemeClr val="dk1"/>
                </a:solidFill>
                <a:latin typeface="Calibri" panose="020F0502020204030204" pitchFamily="34" charset="0"/>
                <a:ea typeface="Calibri"/>
                <a:cs typeface="Calibri" panose="020F0502020204030204" pitchFamily="34" charset="0"/>
                <a:sym typeface="Calibri"/>
              </a:rPr>
              <a:t> maken de facturen volgens de instructies en zetten een copy ervan in de betreffende dossiers in G-drive</a:t>
            </a:r>
            <a:endParaRPr sz="2400" dirty="0">
              <a:latin typeface="Calibri" panose="020F0502020204030204" pitchFamily="34" charset="0"/>
              <a:cs typeface="Calibri" panose="020F0502020204030204" pitchFamily="34" charset="0"/>
            </a:endParaRPr>
          </a:p>
          <a:p>
            <a:pPr marL="342900" marR="0" lvl="0" indent="-279400" algn="l" rtl="0">
              <a:spcBef>
                <a:spcPts val="0"/>
              </a:spcBef>
              <a:spcAft>
                <a:spcPts val="0"/>
              </a:spcAft>
              <a:buClr>
                <a:schemeClr val="dk1"/>
              </a:buClr>
              <a:buSzPts val="1000"/>
              <a:buFont typeface="Arial"/>
              <a:buNone/>
            </a:pPr>
            <a:endParaRPr sz="2400" dirty="0">
              <a:solidFill>
                <a:schemeClr val="dk1"/>
              </a:solidFill>
              <a:latin typeface="Calibri" panose="020F0502020204030204" pitchFamily="34" charset="0"/>
              <a:ea typeface="Calibri"/>
              <a:cs typeface="Calibri" panose="020F0502020204030204" pitchFamily="34" charset="0"/>
              <a:sym typeface="Calibri"/>
            </a:endParaRPr>
          </a:p>
          <a:p>
            <a:pPr marL="342900" marR="0" lvl="0" indent="-342900" algn="l" rtl="0">
              <a:spcBef>
                <a:spcPts val="0"/>
              </a:spcBef>
              <a:spcAft>
                <a:spcPts val="0"/>
              </a:spcAft>
              <a:buClr>
                <a:schemeClr val="dk1"/>
              </a:buClr>
              <a:buSzPts val="10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SCV als dienstverlener is </a:t>
            </a:r>
            <a:r>
              <a:rPr lang="nl-NL" sz="2400" b="1" dirty="0">
                <a:solidFill>
                  <a:schemeClr val="dk1"/>
                </a:solidFill>
                <a:latin typeface="Calibri" panose="020F0502020204030204" pitchFamily="34" charset="0"/>
                <a:ea typeface="Calibri"/>
                <a:cs typeface="Calibri" panose="020F0502020204030204" pitchFamily="34" charset="0"/>
                <a:sym typeface="Calibri"/>
              </a:rPr>
              <a:t>juridisch verantwoordelijk </a:t>
            </a:r>
            <a:r>
              <a:rPr lang="nl-NL" sz="2400" dirty="0">
                <a:solidFill>
                  <a:schemeClr val="dk1"/>
                </a:solidFill>
                <a:latin typeface="Calibri" panose="020F0502020204030204" pitchFamily="34" charset="0"/>
                <a:ea typeface="Calibri"/>
                <a:cs typeface="Calibri" panose="020F0502020204030204" pitchFamily="34" charset="0"/>
                <a:sym typeface="Calibri"/>
              </a:rPr>
              <a:t>dat de KMO portefeuille normen</a:t>
            </a:r>
            <a:endParaRPr sz="2400" dirty="0">
              <a:latin typeface="Calibri" panose="020F0502020204030204" pitchFamily="34" charset="0"/>
              <a:cs typeface="Calibri" panose="020F0502020204030204" pitchFamily="34" charset="0"/>
            </a:endParaRPr>
          </a:p>
          <a:p>
            <a:pPr marL="457200" marR="0" lvl="1" indent="0" algn="l" rtl="0">
              <a:spcBef>
                <a:spcPts val="0"/>
              </a:spcBef>
              <a:spcAft>
                <a:spcPts val="0"/>
              </a:spcAft>
              <a:buNone/>
            </a:pPr>
            <a:r>
              <a:rPr lang="nl-NL" sz="2400" b="0" i="0" u="none" strike="noStrike" cap="none" dirty="0">
                <a:solidFill>
                  <a:schemeClr val="dk1"/>
                </a:solidFill>
                <a:latin typeface="Calibri" panose="020F0502020204030204" pitchFamily="34" charset="0"/>
                <a:ea typeface="Calibri"/>
                <a:cs typeface="Calibri" panose="020F0502020204030204" pitchFamily="34" charset="0"/>
                <a:sym typeface="Calibri"/>
              </a:rPr>
              <a:t>correct worden nageleefd</a:t>
            </a:r>
            <a:endParaRPr sz="2400"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endParaRPr sz="2400" dirty="0">
              <a:solidFill>
                <a:srgbClr val="333333"/>
              </a:solidFill>
              <a:latin typeface="Arial"/>
              <a:ea typeface="Arial"/>
              <a:cs typeface="Arial"/>
              <a:sym typeface="Arial"/>
            </a:endParaRPr>
          </a:p>
          <a:p>
            <a:pPr marL="0" marR="0" lvl="0" indent="0" algn="l" rtl="0">
              <a:spcBef>
                <a:spcPts val="0"/>
              </a:spcBef>
              <a:spcAft>
                <a:spcPts val="0"/>
              </a:spcAft>
              <a:buNone/>
            </a:pPr>
            <a:endParaRPr sz="2400" dirty="0">
              <a:solidFill>
                <a:schemeClr val="dk1"/>
              </a:solidFill>
              <a:latin typeface="Arial"/>
              <a:ea typeface="Arial"/>
              <a:cs typeface="Arial"/>
              <a:sym typeface="Arial"/>
            </a:endParaRPr>
          </a:p>
        </p:txBody>
      </p:sp>
      <p:sp>
        <p:nvSpPr>
          <p:cNvPr id="171" name="Google Shape;171;p24"/>
          <p:cNvSpPr txBox="1"/>
          <p:nvPr/>
        </p:nvSpPr>
        <p:spPr>
          <a:xfrm>
            <a:off x="582043" y="145774"/>
            <a:ext cx="5800178"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2800" b="1">
                <a:solidFill>
                  <a:schemeClr val="dk1"/>
                </a:solidFill>
                <a:latin typeface="Calibri"/>
                <a:ea typeface="Calibri"/>
                <a:cs typeface="Calibri"/>
                <a:sym typeface="Calibri"/>
              </a:rPr>
              <a:t>Herhaling aandachtspunten/valkuilen</a:t>
            </a:r>
            <a:endParaRPr/>
          </a:p>
        </p:txBody>
      </p:sp>
      <p:sp>
        <p:nvSpPr>
          <p:cNvPr id="172" name="Google Shape;17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73" name="Google Shape;17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5"/>
          <p:cNvSpPr txBox="1"/>
          <p:nvPr/>
        </p:nvSpPr>
        <p:spPr>
          <a:xfrm>
            <a:off x="569844" y="1046921"/>
            <a:ext cx="11261609" cy="3785652"/>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333333"/>
              </a:buClr>
              <a:buSzPts val="2000"/>
              <a:buFont typeface="Arial"/>
              <a:buChar char="•"/>
            </a:pPr>
            <a:r>
              <a:rPr lang="nl-NL" sz="2400" b="1" dirty="0">
                <a:solidFill>
                  <a:srgbClr val="333333"/>
                </a:solidFill>
                <a:latin typeface="Calibri" panose="020F0502020204030204" pitchFamily="34" charset="0"/>
                <a:cs typeface="Calibri" panose="020F0502020204030204" pitchFamily="34" charset="0"/>
                <a:sym typeface="Arial"/>
              </a:rPr>
              <a:t>Archivering</a:t>
            </a:r>
            <a:r>
              <a:rPr lang="nl-NL" sz="2400" dirty="0">
                <a:solidFill>
                  <a:srgbClr val="333333"/>
                </a:solidFill>
                <a:latin typeface="Calibri" panose="020F0502020204030204" pitchFamily="34" charset="0"/>
                <a:cs typeface="Calibri" panose="020F0502020204030204" pitchFamily="34" charset="0"/>
                <a:sym typeface="Arial"/>
              </a:rPr>
              <a:t>: dossiers moeten 10 jaar bewaard worden … G-drive met back-up is absoluut noodzakelijk … niet enkel eindverslag maar ook overeenkomst, facturen</a:t>
            </a:r>
            <a:endParaRPr sz="2400" dirty="0">
              <a:latin typeface="Calibri" panose="020F0502020204030204" pitchFamily="34" charset="0"/>
              <a:cs typeface="Calibri" panose="020F0502020204030204" pitchFamily="34" charset="0"/>
            </a:endParaRPr>
          </a:p>
          <a:p>
            <a:pPr marL="342900" marR="0" lvl="0" indent="-215900" algn="l" rtl="0">
              <a:spcBef>
                <a:spcPts val="0"/>
              </a:spcBef>
              <a:spcAft>
                <a:spcPts val="0"/>
              </a:spcAft>
              <a:buClr>
                <a:schemeClr val="dk1"/>
              </a:buClr>
              <a:buSzPts val="2000"/>
              <a:buFont typeface="Arial"/>
              <a:buNone/>
            </a:pPr>
            <a:endParaRPr sz="2400" dirty="0">
              <a:solidFill>
                <a:srgbClr val="333333"/>
              </a:solidFill>
              <a:latin typeface="Calibri" panose="020F0502020204030204" pitchFamily="34" charset="0"/>
              <a:cs typeface="Calibri" panose="020F0502020204030204" pitchFamily="34" charset="0"/>
              <a:sym typeface="Arial"/>
            </a:endParaRPr>
          </a:p>
          <a:p>
            <a:pPr marL="342900" marR="0" lvl="0" indent="-342900" algn="l" rtl="0">
              <a:spcBef>
                <a:spcPts val="0"/>
              </a:spcBef>
              <a:spcAft>
                <a:spcPts val="0"/>
              </a:spcAft>
              <a:buClr>
                <a:srgbClr val="333333"/>
              </a:buClr>
              <a:buSzPts val="2000"/>
              <a:buFont typeface="Arial"/>
              <a:buChar char="•"/>
            </a:pPr>
            <a:r>
              <a:rPr lang="nl-NL" sz="2400" dirty="0">
                <a:solidFill>
                  <a:srgbClr val="333333"/>
                </a:solidFill>
                <a:latin typeface="Calibri" panose="020F0502020204030204" pitchFamily="34" charset="0"/>
                <a:cs typeface="Calibri" panose="020F0502020204030204" pitchFamily="34" charset="0"/>
                <a:sym typeface="Arial"/>
              </a:rPr>
              <a:t>Zie </a:t>
            </a:r>
            <a:r>
              <a:rPr lang="nl-NL" sz="2400" b="1" dirty="0">
                <a:solidFill>
                  <a:srgbClr val="333333"/>
                </a:solidFill>
                <a:latin typeface="Calibri" panose="020F0502020204030204" pitchFamily="34" charset="0"/>
                <a:cs typeface="Calibri" panose="020F0502020204030204" pitchFamily="34" charset="0"/>
                <a:sym typeface="Arial"/>
              </a:rPr>
              <a:t>opleiding G-drive </a:t>
            </a:r>
            <a:r>
              <a:rPr lang="nl-NL" sz="2400" dirty="0">
                <a:solidFill>
                  <a:srgbClr val="333333"/>
                </a:solidFill>
                <a:latin typeface="Calibri" panose="020F0502020204030204" pitchFamily="34" charset="0"/>
                <a:cs typeface="Calibri" panose="020F0502020204030204" pitchFamily="34" charset="0"/>
                <a:sym typeface="Arial"/>
              </a:rPr>
              <a:t>=&gt; bij problemen: spreek af met een collega  (of de webmaster?)</a:t>
            </a:r>
            <a:endParaRPr sz="2400" dirty="0">
              <a:latin typeface="Calibri" panose="020F0502020204030204" pitchFamily="34" charset="0"/>
              <a:cs typeface="Calibri" panose="020F0502020204030204" pitchFamily="34" charset="0"/>
            </a:endParaRPr>
          </a:p>
          <a:p>
            <a:pPr marL="342900" marR="0" lvl="0" indent="-215900" algn="l" rtl="0">
              <a:spcBef>
                <a:spcPts val="0"/>
              </a:spcBef>
              <a:spcAft>
                <a:spcPts val="0"/>
              </a:spcAft>
              <a:buClr>
                <a:schemeClr val="dk1"/>
              </a:buClr>
              <a:buSzPts val="2000"/>
              <a:buFont typeface="Arial"/>
              <a:buNone/>
            </a:pPr>
            <a:endParaRPr sz="2400" b="1" dirty="0">
              <a:solidFill>
                <a:srgbClr val="333333"/>
              </a:solidFill>
              <a:latin typeface="Calibri" panose="020F0502020204030204" pitchFamily="34" charset="0"/>
              <a:cs typeface="Calibri" panose="020F0502020204030204" pitchFamily="34" charset="0"/>
              <a:sym typeface="Arial"/>
            </a:endParaRPr>
          </a:p>
          <a:p>
            <a:pPr marL="342900" marR="0" lvl="0" indent="-342900" algn="l" rtl="0">
              <a:spcBef>
                <a:spcPts val="0"/>
              </a:spcBef>
              <a:spcAft>
                <a:spcPts val="0"/>
              </a:spcAft>
              <a:buClr>
                <a:schemeClr val="dk1"/>
              </a:buClr>
              <a:buSzPts val="2000"/>
              <a:buFont typeface="Arial"/>
              <a:buChar char="•"/>
            </a:pPr>
            <a:r>
              <a:rPr lang="nl-NL" sz="2400" b="1" dirty="0">
                <a:solidFill>
                  <a:schemeClr val="dk1"/>
                </a:solidFill>
                <a:latin typeface="Calibri" panose="020F0502020204030204" pitchFamily="34" charset="0"/>
                <a:cs typeface="Calibri" panose="020F0502020204030204" pitchFamily="34" charset="0"/>
                <a:sym typeface="Arial"/>
              </a:rPr>
              <a:t>Welk advies komt niet in aanmerking</a:t>
            </a:r>
            <a:r>
              <a:rPr lang="nl-NL" sz="2400" dirty="0">
                <a:solidFill>
                  <a:schemeClr val="dk1"/>
                </a:solidFill>
                <a:latin typeface="Calibri" panose="020F0502020204030204" pitchFamily="34" charset="0"/>
                <a:cs typeface="Calibri" panose="020F0502020204030204" pitchFamily="34" charset="0"/>
                <a:sym typeface="Arial"/>
              </a:rPr>
              <a:t>?</a:t>
            </a:r>
            <a:r>
              <a:rPr lang="nl-NL" sz="2400" dirty="0">
                <a:solidFill>
                  <a:schemeClr val="dk1"/>
                </a:solidFill>
                <a:latin typeface="Calibri" panose="020F0502020204030204" pitchFamily="34" charset="0"/>
                <a:ea typeface="Calibri"/>
                <a:cs typeface="Calibri" panose="020F0502020204030204" pitchFamily="34" charset="0"/>
                <a:sym typeface="Calibri"/>
              </a:rPr>
              <a:t> </a:t>
            </a:r>
            <a:endParaRPr sz="2400" dirty="0">
              <a:latin typeface="Calibri" panose="020F0502020204030204" pitchFamily="34" charset="0"/>
              <a:cs typeface="Calibri" panose="020F0502020204030204" pitchFamily="34" charset="0"/>
            </a:endParaRPr>
          </a:p>
          <a:p>
            <a:pPr marL="800100" marR="0" lvl="1" indent="-342900" algn="l" rtl="0">
              <a:spcBef>
                <a:spcPts val="0"/>
              </a:spcBef>
              <a:spcAft>
                <a:spcPts val="0"/>
              </a:spcAft>
              <a:buClr>
                <a:srgbClr val="333333"/>
              </a:buClr>
              <a:buSzPts val="2000"/>
              <a:buFont typeface="Arial"/>
              <a:buChar char="•"/>
            </a:pPr>
            <a:r>
              <a:rPr lang="nl-NL" sz="2400" b="0" i="0" u="none" strike="noStrike" cap="none" dirty="0">
                <a:solidFill>
                  <a:srgbClr val="333333"/>
                </a:solidFill>
                <a:latin typeface="Calibri" panose="020F0502020204030204" pitchFamily="34" charset="0"/>
                <a:cs typeface="Calibri" panose="020F0502020204030204" pitchFamily="34" charset="0"/>
                <a:sym typeface="Arial"/>
              </a:rPr>
              <a:t>advies over gewone bedrijfsuitgaven of wettelijk verplichte diensten</a:t>
            </a:r>
            <a:endParaRPr sz="2400" dirty="0">
              <a:latin typeface="Calibri" panose="020F0502020204030204" pitchFamily="34" charset="0"/>
              <a:cs typeface="Calibri" panose="020F0502020204030204" pitchFamily="34" charset="0"/>
            </a:endParaRPr>
          </a:p>
          <a:p>
            <a:pPr marL="800100" marR="0" lvl="1" indent="-342900" algn="l" rtl="0">
              <a:spcBef>
                <a:spcPts val="0"/>
              </a:spcBef>
              <a:spcAft>
                <a:spcPts val="0"/>
              </a:spcAft>
              <a:buClr>
                <a:srgbClr val="333333"/>
              </a:buClr>
              <a:buSzPts val="2000"/>
              <a:buFont typeface="Arial"/>
              <a:buChar char="•"/>
            </a:pPr>
            <a:r>
              <a:rPr lang="nl-NL" sz="2400" b="0" i="0" u="none" strike="noStrike" cap="none" dirty="0">
                <a:solidFill>
                  <a:srgbClr val="333333"/>
                </a:solidFill>
                <a:latin typeface="Calibri" panose="020F0502020204030204" pitchFamily="34" charset="0"/>
                <a:cs typeface="Calibri" panose="020F0502020204030204" pitchFamily="34" charset="0"/>
                <a:sym typeface="Arial"/>
              </a:rPr>
              <a:t>aanvragen van subsidies</a:t>
            </a:r>
            <a:endParaRPr sz="2400" b="0" i="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l" rtl="0">
              <a:spcBef>
                <a:spcPts val="0"/>
              </a:spcBef>
              <a:spcAft>
                <a:spcPts val="0"/>
              </a:spcAft>
              <a:buNone/>
            </a:pPr>
            <a:endParaRPr sz="2400" dirty="0">
              <a:solidFill>
                <a:schemeClr val="dk1"/>
              </a:solidFill>
              <a:latin typeface="Calibri" panose="020F0502020204030204" pitchFamily="34" charset="0"/>
              <a:ea typeface="Calibri"/>
              <a:cs typeface="Calibri" panose="020F0502020204030204" pitchFamily="34" charset="0"/>
              <a:sym typeface="Calibri"/>
            </a:endParaRPr>
          </a:p>
          <a:p>
            <a:pPr marL="342900" marR="0" lvl="0" indent="-342900" algn="l" rtl="0">
              <a:spcBef>
                <a:spcPts val="0"/>
              </a:spcBef>
              <a:spcAft>
                <a:spcPts val="0"/>
              </a:spcAft>
              <a:buClr>
                <a:schemeClr val="dk1"/>
              </a:buClr>
              <a:buSzPts val="2000"/>
              <a:buFont typeface="Arial"/>
              <a:buChar char="•"/>
            </a:pPr>
            <a:r>
              <a:rPr lang="nl-NL" sz="2400" b="1" dirty="0">
                <a:solidFill>
                  <a:schemeClr val="dk1"/>
                </a:solidFill>
                <a:latin typeface="Calibri" panose="020F0502020204030204" pitchFamily="34" charset="0"/>
                <a:ea typeface="Calibri"/>
                <a:cs typeface="Calibri" panose="020F0502020204030204" pitchFamily="34" charset="0"/>
                <a:sym typeface="Calibri"/>
              </a:rPr>
              <a:t>Q-For</a:t>
            </a:r>
            <a:r>
              <a:rPr lang="nl-NL" sz="2400" dirty="0">
                <a:solidFill>
                  <a:schemeClr val="dk1"/>
                </a:solidFill>
                <a:latin typeface="Calibri" panose="020F0502020204030204" pitchFamily="34" charset="0"/>
                <a:ea typeface="Calibri"/>
                <a:cs typeface="Calibri" panose="020F0502020204030204" pitchFamily="34" charset="0"/>
                <a:sym typeface="Calibri"/>
              </a:rPr>
              <a:t> erkenning blijft (voorlopig?) noodzakelijk</a:t>
            </a:r>
            <a:endParaRPr sz="2400" dirty="0">
              <a:latin typeface="Calibri" panose="020F0502020204030204" pitchFamily="34" charset="0"/>
              <a:cs typeface="Calibri" panose="020F0502020204030204" pitchFamily="34" charset="0"/>
            </a:endParaRPr>
          </a:p>
          <a:p>
            <a:pPr marL="342900" marR="0" lvl="0" indent="-215900" algn="l" rtl="0">
              <a:spcBef>
                <a:spcPts val="0"/>
              </a:spcBef>
              <a:spcAft>
                <a:spcPts val="0"/>
              </a:spcAft>
              <a:buClr>
                <a:schemeClr val="dk1"/>
              </a:buClr>
              <a:buSzPts val="2000"/>
              <a:buFont typeface="Arial"/>
              <a:buNone/>
            </a:pPr>
            <a:endParaRPr sz="2400" dirty="0">
              <a:solidFill>
                <a:schemeClr val="dk1"/>
              </a:solidFill>
              <a:latin typeface="Calibri" panose="020F0502020204030204" pitchFamily="34" charset="0"/>
              <a:ea typeface="Calibri"/>
              <a:cs typeface="Calibri" panose="020F0502020204030204" pitchFamily="34" charset="0"/>
              <a:sym typeface="Calibri"/>
            </a:endParaRPr>
          </a:p>
          <a:p>
            <a:pPr marL="342900" marR="0" lvl="0" indent="-342900" algn="l" rtl="0">
              <a:spcBef>
                <a:spcPts val="0"/>
              </a:spcBef>
              <a:spcAft>
                <a:spcPts val="0"/>
              </a:spcAft>
              <a:buClr>
                <a:schemeClr val="dk1"/>
              </a:buClr>
              <a:buSzPts val="2000"/>
              <a:buFont typeface="Arial"/>
              <a:buChar char="•"/>
            </a:pPr>
            <a:r>
              <a:rPr lang="nl-NL" sz="2400" dirty="0">
                <a:solidFill>
                  <a:schemeClr val="dk1"/>
                </a:solidFill>
                <a:latin typeface="Calibri" panose="020F0502020204030204" pitchFamily="34" charset="0"/>
                <a:ea typeface="Calibri"/>
                <a:cs typeface="Calibri" panose="020F0502020204030204" pitchFamily="34" charset="0"/>
                <a:sym typeface="Calibri"/>
              </a:rPr>
              <a:t>Interne audits: minstens 2 maal per jaar, en 2 weken voor de externe audit</a:t>
            </a:r>
            <a:endParaRPr sz="2400" dirty="0">
              <a:latin typeface="Calibri" panose="020F0502020204030204" pitchFamily="34" charset="0"/>
              <a:cs typeface="Calibri" panose="020F0502020204030204" pitchFamily="34" charset="0"/>
            </a:endParaRPr>
          </a:p>
        </p:txBody>
      </p:sp>
      <p:sp>
        <p:nvSpPr>
          <p:cNvPr id="179" name="Google Shape;179;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80" name="Google Shape;18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8E036A1-DDAD-40EB-A893-B6C419A1AC38}"/>
              </a:ext>
            </a:extLst>
          </p:cNvPr>
          <p:cNvSpPr>
            <a:spLocks noGrp="1"/>
          </p:cNvSpPr>
          <p:nvPr>
            <p:ph type="title"/>
          </p:nvPr>
        </p:nvSpPr>
        <p:spPr/>
        <p:txBody>
          <a:bodyPr/>
          <a:lstStyle/>
          <a:p>
            <a:r>
              <a:rPr lang="nl-BE" dirty="0"/>
              <a:t>Tot slot </a:t>
            </a:r>
          </a:p>
        </p:txBody>
      </p:sp>
      <p:sp>
        <p:nvSpPr>
          <p:cNvPr id="4" name="Tijdelijke aanduiding voor tekst 3">
            <a:extLst>
              <a:ext uri="{FF2B5EF4-FFF2-40B4-BE49-F238E27FC236}">
                <a16:creationId xmlns:a16="http://schemas.microsoft.com/office/drawing/2014/main" id="{10C32614-7C8A-46E2-A2D2-0707D0F9DA61}"/>
              </a:ext>
            </a:extLst>
          </p:cNvPr>
          <p:cNvSpPr>
            <a:spLocks noGrp="1"/>
          </p:cNvSpPr>
          <p:nvPr>
            <p:ph type="body" idx="1"/>
          </p:nvPr>
        </p:nvSpPr>
        <p:spPr/>
        <p:txBody>
          <a:bodyPr/>
          <a:lstStyle/>
          <a:p>
            <a:r>
              <a:rPr lang="nl-BE" dirty="0"/>
              <a:t>Er zijn duidelijke voordelen aan het gebruik van KMO P</a:t>
            </a:r>
          </a:p>
          <a:p>
            <a:r>
              <a:rPr lang="nl-BE" dirty="0"/>
              <a:t>De afdelingen volgen zelf op maar kunnen steeds beroep doen op hulp van de andere afdelingen</a:t>
            </a:r>
          </a:p>
          <a:p>
            <a:r>
              <a:rPr lang="nl-BE" dirty="0"/>
              <a:t>Ook de penningmeester KMO P en de penningmeester - bestuurder kunnen bevraagd worden</a:t>
            </a:r>
          </a:p>
          <a:p>
            <a:r>
              <a:rPr lang="nl-BE" dirty="0"/>
              <a:t>Verdere vragen?</a:t>
            </a:r>
          </a:p>
          <a:p>
            <a:endParaRPr lang="nl-BE" dirty="0"/>
          </a:p>
          <a:p>
            <a:endParaRPr lang="nl-BE" dirty="0"/>
          </a:p>
        </p:txBody>
      </p:sp>
      <p:sp>
        <p:nvSpPr>
          <p:cNvPr id="2" name="Tijdelijke aanduiding voor dianummer 1">
            <a:extLst>
              <a:ext uri="{FF2B5EF4-FFF2-40B4-BE49-F238E27FC236}">
                <a16:creationId xmlns:a16="http://schemas.microsoft.com/office/drawing/2014/main" id="{281BFD4B-8CE4-46C2-842A-DBDB351CE67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16</a:t>
            </a:fld>
            <a:endParaRPr lang="nl-NL"/>
          </a:p>
        </p:txBody>
      </p:sp>
    </p:spTree>
    <p:extLst>
      <p:ext uri="{BB962C8B-B14F-4D97-AF65-F5344CB8AC3E}">
        <p14:creationId xmlns:p14="http://schemas.microsoft.com/office/powerpoint/2010/main" val="388714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57D886B-A8F0-43C6-9FAC-4C5F948101DD}"/>
              </a:ext>
            </a:extLst>
          </p:cNvPr>
          <p:cNvSpPr>
            <a:spLocks noGrp="1"/>
          </p:cNvSpPr>
          <p:nvPr>
            <p:ph type="title"/>
          </p:nvPr>
        </p:nvSpPr>
        <p:spPr>
          <a:xfrm>
            <a:off x="838200" y="365126"/>
            <a:ext cx="10515600" cy="905916"/>
          </a:xfrm>
        </p:spPr>
        <p:txBody>
          <a:bodyPr/>
          <a:lstStyle/>
          <a:p>
            <a:r>
              <a:rPr lang="nl-BE" dirty="0"/>
              <a:t>Samenvatting uit KMO P:</a:t>
            </a:r>
          </a:p>
        </p:txBody>
      </p:sp>
      <p:sp>
        <p:nvSpPr>
          <p:cNvPr id="5" name="Tijdelijke aanduiding voor tekst 4">
            <a:extLst>
              <a:ext uri="{FF2B5EF4-FFF2-40B4-BE49-F238E27FC236}">
                <a16:creationId xmlns:a16="http://schemas.microsoft.com/office/drawing/2014/main" id="{B0403235-C002-4562-BA44-4E3C747674EA}"/>
              </a:ext>
            </a:extLst>
          </p:cNvPr>
          <p:cNvSpPr>
            <a:spLocks noGrp="1"/>
          </p:cNvSpPr>
          <p:nvPr>
            <p:ph type="body" idx="1"/>
          </p:nvPr>
        </p:nvSpPr>
        <p:spPr>
          <a:xfrm>
            <a:off x="838200" y="1450428"/>
            <a:ext cx="10515600" cy="4905922"/>
          </a:xfrm>
        </p:spPr>
        <p:txBody>
          <a:bodyPr lIns="72000"/>
          <a:lstStyle/>
          <a:p>
            <a:pPr marL="114300" indent="0" fontAlgn="base">
              <a:lnSpc>
                <a:spcPct val="100000"/>
              </a:lnSpc>
              <a:spcAft>
                <a:spcPts val="800"/>
              </a:spcAft>
              <a:buNone/>
            </a:pPr>
            <a:r>
              <a:rPr lang="nl-BE" sz="2000" b="1" u="sng"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 dienstverlening moet voldoen aan volgende voorwaarden:</a:t>
            </a:r>
            <a:endParaRPr lang="nl-BE" sz="2000" b="1" u="sng" dirty="0">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Het advies vertrekt vanuit een concrete probleemstelling en zorgt dat je bedrijfsbeslissingen neemt op basis van analyse (onderzoek), advies (suggesties, raadgevingen) en een implementatieplan (actieplan, stappenplan, concreet advies).</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Het advies staat in een geschreven document.</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 dienstverlening kost minimaal 500 euro, exclusief btw.</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Je sluit een overeenkomst met een geregistreerde dienstverlener.</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Het adviesproject moet betaald zijn voor 31 december van het jaar na je steunaanvraag.</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Je vraagt de steun online aan vanaf het sluiten van de overeenkomst tot maximaal veertien dagen na de start van de samenwerking.</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0" lvl="0" indent="0" fontAlgn="base">
              <a:lnSpc>
                <a:spcPct val="100000"/>
              </a:lnSpc>
              <a:spcAft>
                <a:spcPts val="800"/>
              </a:spcAft>
              <a:buSzPts val="1000"/>
              <a:buNone/>
              <a:tabLst>
                <a:tab pos="457200" algn="l"/>
              </a:tabLst>
            </a:pPr>
            <a:r>
              <a:rPr lang="nl-B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Na de adviesprestaties krijg je een gepersonaliseerd adviesrapport van je dienstverlener.</a:t>
            </a:r>
            <a:endPar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endParaRPr lang="nl-BE" dirty="0"/>
          </a:p>
        </p:txBody>
      </p:sp>
      <p:sp>
        <p:nvSpPr>
          <p:cNvPr id="2" name="Tijdelijke aanduiding voor dianummer 1">
            <a:extLst>
              <a:ext uri="{FF2B5EF4-FFF2-40B4-BE49-F238E27FC236}">
                <a16:creationId xmlns:a16="http://schemas.microsoft.com/office/drawing/2014/main" id="{34F4F0E2-D857-41B8-B9AC-15D9C921E6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17</a:t>
            </a:fld>
            <a:endParaRPr lang="nl-NL"/>
          </a:p>
        </p:txBody>
      </p:sp>
    </p:spTree>
    <p:extLst>
      <p:ext uri="{BB962C8B-B14F-4D97-AF65-F5344CB8AC3E}">
        <p14:creationId xmlns:p14="http://schemas.microsoft.com/office/powerpoint/2010/main" val="1112963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8B7EDE-1695-43D3-B9FB-45BC10AAB6F0}"/>
              </a:ext>
            </a:extLst>
          </p:cNvPr>
          <p:cNvSpPr>
            <a:spLocks noGrp="1"/>
          </p:cNvSpPr>
          <p:nvPr>
            <p:ph type="title"/>
          </p:nvPr>
        </p:nvSpPr>
        <p:spPr>
          <a:xfrm>
            <a:off x="838200" y="365126"/>
            <a:ext cx="10515600" cy="1001220"/>
          </a:xfrm>
        </p:spPr>
        <p:txBody>
          <a:bodyPr/>
          <a:lstStyle/>
          <a:p>
            <a:r>
              <a:rPr lang="nl-BE" dirty="0"/>
              <a:t>Bijlage 1: Voor welke adviestypes? </a:t>
            </a:r>
          </a:p>
        </p:txBody>
      </p:sp>
      <p:sp>
        <p:nvSpPr>
          <p:cNvPr id="3" name="Tijdelijke aanduiding voor tekst 2">
            <a:extLst>
              <a:ext uri="{FF2B5EF4-FFF2-40B4-BE49-F238E27FC236}">
                <a16:creationId xmlns:a16="http://schemas.microsoft.com/office/drawing/2014/main" id="{EF4BB85B-01B8-4A42-86B3-FCAB9E22499C}"/>
              </a:ext>
            </a:extLst>
          </p:cNvPr>
          <p:cNvSpPr>
            <a:spLocks noGrp="1"/>
          </p:cNvSpPr>
          <p:nvPr>
            <p:ph type="body" idx="1"/>
          </p:nvPr>
        </p:nvSpPr>
        <p:spPr>
          <a:xfrm>
            <a:off x="838200" y="1502979"/>
            <a:ext cx="10515600" cy="4673984"/>
          </a:xfrm>
        </p:spPr>
        <p:txBody>
          <a:bodyPr/>
          <a:lstStyle/>
          <a:p>
            <a:pPr marL="114300" indent="0" fontAlgn="base">
              <a:lnSpc>
                <a:spcPct val="107000"/>
              </a:lnSpc>
              <a:spcAft>
                <a:spcPts val="800"/>
              </a:spcAft>
              <a:buNone/>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Twee types komen in aanmerking voor een subsidie:</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Schriftelijke raadgevingen en aanbevelingen die bestaan uit een analyse van de probleemstelling, een eigenlijk advies, een implementatieplan en de begeleiding bij de implementatie.</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Schriftelijke raadgevingen en aanbevelingen die bestaan uit het identificeren, in kaart brengen en onderzoeken van opportuniteiten en oplossingen met betrekking tot het </a:t>
            </a:r>
            <a:r>
              <a:rPr lang="nl-BE" sz="2800" dirty="0" err="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bedrijfsfunctioneren</a:t>
            </a: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van de onderneming.</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a:extLst>
              <a:ext uri="{FF2B5EF4-FFF2-40B4-BE49-F238E27FC236}">
                <a16:creationId xmlns:a16="http://schemas.microsoft.com/office/drawing/2014/main" id="{983173DF-07F7-4979-9A19-CF26048C6C3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18</a:t>
            </a:fld>
            <a:endParaRPr lang="nl-NL"/>
          </a:p>
        </p:txBody>
      </p:sp>
    </p:spTree>
    <p:extLst>
      <p:ext uri="{BB962C8B-B14F-4D97-AF65-F5344CB8AC3E}">
        <p14:creationId xmlns:p14="http://schemas.microsoft.com/office/powerpoint/2010/main" val="2936961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F6C600-3A63-43F0-AEFF-F899D02CA20F}"/>
              </a:ext>
            </a:extLst>
          </p:cNvPr>
          <p:cNvSpPr>
            <a:spLocks noGrp="1"/>
          </p:cNvSpPr>
          <p:nvPr>
            <p:ph type="title"/>
          </p:nvPr>
        </p:nvSpPr>
        <p:spPr>
          <a:xfrm>
            <a:off x="838200" y="365125"/>
            <a:ext cx="10515600" cy="990709"/>
          </a:xfrm>
        </p:spPr>
        <p:txBody>
          <a:bodyPr/>
          <a:lstStyle/>
          <a:p>
            <a:r>
              <a:rPr lang="nl-BE" dirty="0"/>
              <a:t>Bijlage 2.1 </a:t>
            </a:r>
            <a:br>
              <a:rPr lang="nl-BE" dirty="0"/>
            </a:br>
            <a:r>
              <a:rPr lang="nl-BE" dirty="0"/>
              <a:t>Adviesdomeinen (recente publicatie)</a:t>
            </a:r>
          </a:p>
        </p:txBody>
      </p:sp>
      <p:sp>
        <p:nvSpPr>
          <p:cNvPr id="3" name="Tijdelijke aanduiding voor tekst 2">
            <a:extLst>
              <a:ext uri="{FF2B5EF4-FFF2-40B4-BE49-F238E27FC236}">
                <a16:creationId xmlns:a16="http://schemas.microsoft.com/office/drawing/2014/main" id="{484E7EFD-0593-4FB7-9549-213DAE090AF1}"/>
              </a:ext>
            </a:extLst>
          </p:cNvPr>
          <p:cNvSpPr>
            <a:spLocks noGrp="1"/>
          </p:cNvSpPr>
          <p:nvPr>
            <p:ph type="body" idx="1"/>
          </p:nvPr>
        </p:nvSpPr>
        <p:spPr>
          <a:xfrm>
            <a:off x="838200" y="1492469"/>
            <a:ext cx="10515600" cy="4684494"/>
          </a:xfrm>
        </p:spPr>
        <p:txBody>
          <a:bodyPr/>
          <a:lstStyle/>
          <a:p>
            <a:pPr marL="342900" lvl="0" indent="-342900" fontAlgn="base">
              <a:lnSpc>
                <a:spcPct val="107000"/>
              </a:lnSpc>
              <a:spcAft>
                <a:spcPts val="800"/>
              </a:spcAft>
              <a:buSzPts val="1000"/>
              <a:buFont typeface="Symbol" panose="05050102010706020507" pitchFamily="18" charset="2"/>
              <a:buChar char=""/>
              <a:tabLst>
                <a:tab pos="457200" algn="l"/>
              </a:tabLst>
            </a:pPr>
            <a:r>
              <a:rPr lang="nl-BE" sz="1800" b="1" dirty="0">
                <a:solidFill>
                  <a:srgbClr val="333333"/>
                </a:solidFill>
                <a:effectLst/>
                <a:latin typeface="+mj-lt"/>
                <a:ea typeface="Times New Roman" panose="02020603050405020304" pitchFamily="18" charset="0"/>
                <a:cs typeface="Arial" panose="020B0604020202020204" pitchFamily="34" charset="0"/>
              </a:rPr>
              <a:t>bedrijfsstrategie</a:t>
            </a:r>
            <a:r>
              <a:rPr lang="nl-BE" sz="1800" dirty="0">
                <a:solidFill>
                  <a:srgbClr val="333333"/>
                </a:solidFill>
                <a:effectLst/>
                <a:latin typeface="+mj-lt"/>
                <a:ea typeface="Times New Roman" panose="02020603050405020304" pitchFamily="18" charset="0"/>
                <a:cs typeface="Times New Roman" panose="02020603050405020304" pitchFamily="18" charset="0"/>
              </a:rPr>
              <a:t>: het bepalen van de koers en structuur van een onderneming om haar strategische bedrijfsdoelstellingen (zoals bv. kwaliteitszorg) te bereiken; </a:t>
            </a:r>
            <a:endParaRPr lang="nl-BE" sz="18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800" b="1" dirty="0" err="1">
                <a:solidFill>
                  <a:srgbClr val="333333"/>
                </a:solidFill>
                <a:effectLst/>
                <a:latin typeface="+mj-lt"/>
                <a:ea typeface="Times New Roman" panose="02020603050405020304" pitchFamily="18" charset="0"/>
                <a:cs typeface="Arial" panose="020B0604020202020204" pitchFamily="34" charset="0"/>
              </a:rPr>
              <a:t>beroepsspecifieke</a:t>
            </a:r>
            <a:r>
              <a:rPr lang="nl-BE" sz="1800" b="1" dirty="0">
                <a:solidFill>
                  <a:srgbClr val="333333"/>
                </a:solidFill>
                <a:effectLst/>
                <a:latin typeface="+mj-lt"/>
                <a:ea typeface="Times New Roman" panose="02020603050405020304" pitchFamily="18" charset="0"/>
                <a:cs typeface="Arial" panose="020B0604020202020204" pitchFamily="34" charset="0"/>
              </a:rPr>
              <a:t> competenties</a:t>
            </a:r>
            <a:r>
              <a:rPr lang="nl-BE" sz="1800" dirty="0">
                <a:solidFill>
                  <a:srgbClr val="333333"/>
                </a:solidFill>
                <a:effectLst/>
                <a:latin typeface="+mj-lt"/>
                <a:ea typeface="Times New Roman" panose="02020603050405020304" pitchFamily="18" charset="0"/>
                <a:cs typeface="Times New Roman" panose="02020603050405020304" pitchFamily="18" charset="0"/>
              </a:rPr>
              <a:t>: de theoretische of praktische kennis en vaardigheden die in een bepaald vaktechnisch gebied nodig zijn om de kerntaken van een functie of beroep uit te oefenen; </a:t>
            </a:r>
            <a:endParaRPr lang="nl-BE" sz="18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800" b="1" dirty="0">
                <a:solidFill>
                  <a:srgbClr val="333333"/>
                </a:solidFill>
                <a:effectLst/>
                <a:latin typeface="+mj-lt"/>
                <a:ea typeface="Times New Roman" panose="02020603050405020304" pitchFamily="18" charset="0"/>
                <a:cs typeface="Arial" panose="020B0604020202020204" pitchFamily="34" charset="0"/>
              </a:rPr>
              <a:t>digitalisering</a:t>
            </a:r>
            <a:r>
              <a:rPr lang="nl-BE" sz="1800" dirty="0">
                <a:solidFill>
                  <a:srgbClr val="333333"/>
                </a:solidFill>
                <a:effectLst/>
                <a:latin typeface="+mj-lt"/>
                <a:ea typeface="Times New Roman" panose="02020603050405020304" pitchFamily="18" charset="0"/>
                <a:cs typeface="Times New Roman" panose="02020603050405020304" pitchFamily="18" charset="0"/>
              </a:rPr>
              <a:t>: het gebruik van digitale technologieën, innovaties en data die leiden tot nieuwe activiteiten of wijzigingen in bestaande activiteiten op het vlak van hardware, software en online toepassingen en cybersecurity; </a:t>
            </a:r>
            <a:endParaRPr lang="nl-BE" sz="18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800" b="1" dirty="0">
                <a:solidFill>
                  <a:srgbClr val="333333"/>
                </a:solidFill>
                <a:effectLst/>
                <a:latin typeface="+mj-lt"/>
                <a:ea typeface="Times New Roman" panose="02020603050405020304" pitchFamily="18" charset="0"/>
                <a:cs typeface="Arial" panose="020B0604020202020204" pitchFamily="34" charset="0"/>
              </a:rPr>
              <a:t>duurzaamheid</a:t>
            </a:r>
            <a:r>
              <a:rPr lang="nl-BE" sz="1800" dirty="0">
                <a:solidFill>
                  <a:srgbClr val="333333"/>
                </a:solidFill>
                <a:effectLst/>
                <a:latin typeface="+mj-lt"/>
                <a:ea typeface="Times New Roman" panose="02020603050405020304" pitchFamily="18" charset="0"/>
                <a:cs typeface="Times New Roman" panose="02020603050405020304" pitchFamily="18" charset="0"/>
              </a:rPr>
              <a:t>: een economisch systeem dat leidt tot een efficiënter gebruik van grondstoffen, onderdelen en producten met respect voor milieu en maatschappij; </a:t>
            </a:r>
            <a:endParaRPr lang="nl-BE" sz="18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800" b="1" dirty="0">
                <a:solidFill>
                  <a:srgbClr val="333333"/>
                </a:solidFill>
                <a:effectLst/>
                <a:latin typeface="+mj-lt"/>
                <a:ea typeface="Times New Roman" panose="02020603050405020304" pitchFamily="18" charset="0"/>
                <a:cs typeface="Arial" panose="020B0604020202020204" pitchFamily="34" charset="0"/>
              </a:rPr>
              <a:t>financiële geletterdheid</a:t>
            </a:r>
            <a:r>
              <a:rPr lang="nl-BE" sz="1800" dirty="0">
                <a:solidFill>
                  <a:srgbClr val="333333"/>
                </a:solidFill>
                <a:effectLst/>
                <a:latin typeface="+mj-lt"/>
                <a:ea typeface="Times New Roman" panose="02020603050405020304" pitchFamily="18" charset="0"/>
                <a:cs typeface="Times New Roman" panose="02020603050405020304" pitchFamily="18" charset="0"/>
              </a:rPr>
              <a:t>: financiële en boekhoudkundige kennis die nodig is om een onderneming succesvol te beheren; </a:t>
            </a:r>
            <a:endParaRPr lang="nl-BE" sz="1800" dirty="0">
              <a:solidFill>
                <a:srgbClr val="333333"/>
              </a:solidFill>
              <a:effectLst/>
              <a:latin typeface="+mj-lt"/>
              <a:ea typeface="Calibri" panose="020F0502020204030204" pitchFamily="34" charset="0"/>
              <a:cs typeface="Times New Roman" panose="02020603050405020304" pitchFamily="18" charset="0"/>
            </a:endParaRPr>
          </a:p>
          <a:p>
            <a:endParaRPr lang="nl-BE" dirty="0"/>
          </a:p>
        </p:txBody>
      </p:sp>
      <p:sp>
        <p:nvSpPr>
          <p:cNvPr id="4" name="Tijdelijke aanduiding voor dianummer 3">
            <a:extLst>
              <a:ext uri="{FF2B5EF4-FFF2-40B4-BE49-F238E27FC236}">
                <a16:creationId xmlns:a16="http://schemas.microsoft.com/office/drawing/2014/main" id="{A6C55454-FC27-4EC8-A6AE-3D91601D76C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19</a:t>
            </a:fld>
            <a:endParaRPr lang="nl-NL"/>
          </a:p>
        </p:txBody>
      </p:sp>
    </p:spTree>
    <p:extLst>
      <p:ext uri="{BB962C8B-B14F-4D97-AF65-F5344CB8AC3E}">
        <p14:creationId xmlns:p14="http://schemas.microsoft.com/office/powerpoint/2010/main" val="189037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838200" y="365126"/>
            <a:ext cx="10302766" cy="812034"/>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nl-NL" dirty="0"/>
              <a:t>Wat is KMO P (portefeuille)?</a:t>
            </a:r>
            <a:endParaRPr dirty="0"/>
          </a:p>
        </p:txBody>
      </p:sp>
      <p:sp>
        <p:nvSpPr>
          <p:cNvPr id="96" name="Google Shape;96;p14"/>
          <p:cNvSpPr txBox="1">
            <a:spLocks noGrp="1"/>
          </p:cNvSpPr>
          <p:nvPr>
            <p:ph type="body" idx="1"/>
          </p:nvPr>
        </p:nvSpPr>
        <p:spPr>
          <a:xfrm>
            <a:off x="550718" y="1313793"/>
            <a:ext cx="11128664" cy="4863170"/>
          </a:xfrm>
          <a:prstGeom prst="rect">
            <a:avLst/>
          </a:prstGeom>
          <a:noFill/>
          <a:ln>
            <a:noFill/>
          </a:ln>
        </p:spPr>
        <p:txBody>
          <a:bodyPr spcFirstLastPara="1" wrap="square" lIns="91425" tIns="45700" rIns="91425" bIns="45700" anchor="t" anchorCtr="0">
            <a:noAutofit/>
          </a:bodyPr>
          <a:lstStyle/>
          <a:p>
            <a:pPr marL="228600" indent="-228600">
              <a:lnSpc>
                <a:spcPct val="80000"/>
              </a:lnSpc>
              <a:spcBef>
                <a:spcPts val="500"/>
              </a:spcBef>
              <a:buSzPts val="2400"/>
            </a:pPr>
            <a:r>
              <a:rPr lang="nl-NL" sz="3200" dirty="0"/>
              <a:t>Subsidie van de Vlaamse regering voor KMO bedrijven</a:t>
            </a:r>
          </a:p>
          <a:p>
            <a:pPr marL="228600" indent="-228600">
              <a:lnSpc>
                <a:spcPct val="80000"/>
              </a:lnSpc>
              <a:spcBef>
                <a:spcPts val="500"/>
              </a:spcBef>
              <a:buSzPts val="2400"/>
            </a:pPr>
            <a:endParaRPr sz="3200" dirty="0"/>
          </a:p>
          <a:p>
            <a:pPr marL="228600" indent="-228600">
              <a:lnSpc>
                <a:spcPct val="80000"/>
              </a:lnSpc>
              <a:spcBef>
                <a:spcPts val="500"/>
              </a:spcBef>
              <a:buSzPts val="2400"/>
            </a:pPr>
            <a:r>
              <a:rPr lang="nl-NL" sz="3200" dirty="0"/>
              <a:t>Doel:  </a:t>
            </a:r>
          </a:p>
          <a:p>
            <a:pPr marL="457200" lvl="1" indent="0">
              <a:lnSpc>
                <a:spcPct val="80000"/>
              </a:lnSpc>
              <a:buSzPts val="2400"/>
              <a:buNone/>
            </a:pPr>
            <a:r>
              <a:rPr lang="nl-NL" sz="2800" dirty="0"/>
              <a:t>stabiliteit en groei van de KMO bedrijven in Vlaanderen door verdere professionalisering </a:t>
            </a:r>
          </a:p>
          <a:p>
            <a:pPr marL="457200" lvl="1" indent="0">
              <a:lnSpc>
                <a:spcPct val="80000"/>
              </a:lnSpc>
              <a:buSzPts val="2400"/>
              <a:buNone/>
            </a:pPr>
            <a:r>
              <a:rPr lang="nl-NL" sz="2800" dirty="0">
                <a:highlight>
                  <a:srgbClr val="FFFF00"/>
                </a:highlight>
              </a:rPr>
              <a:t>via</a:t>
            </a:r>
          </a:p>
          <a:p>
            <a:pPr marL="457200" lvl="1" indent="0">
              <a:lnSpc>
                <a:spcPct val="80000"/>
              </a:lnSpc>
              <a:buSzPts val="2400"/>
              <a:buNone/>
            </a:pPr>
            <a:r>
              <a:rPr lang="nl-NL" sz="2800" dirty="0"/>
              <a:t>verlaging van de toegankelijkheid tot deskundig advies</a:t>
            </a:r>
          </a:p>
          <a:p>
            <a:pPr marL="228600" indent="-228600">
              <a:lnSpc>
                <a:spcPct val="80000"/>
              </a:lnSpc>
              <a:spcBef>
                <a:spcPts val="500"/>
              </a:spcBef>
              <a:buSzPts val="2400"/>
            </a:pPr>
            <a:endParaRPr sz="3200" dirty="0"/>
          </a:p>
          <a:p>
            <a:pPr marL="228600" indent="-228600">
              <a:lnSpc>
                <a:spcPct val="80000"/>
              </a:lnSpc>
              <a:spcBef>
                <a:spcPts val="500"/>
              </a:spcBef>
              <a:buSzPts val="2400"/>
            </a:pPr>
            <a:r>
              <a:rPr lang="nl-NL" sz="3200" dirty="0"/>
              <a:t>SCV is erkende dienstverlener (registratienummer DV.A107.862)</a:t>
            </a:r>
            <a:endParaRPr sz="3200" dirty="0"/>
          </a:p>
        </p:txBody>
      </p:sp>
      <p:sp>
        <p:nvSpPr>
          <p:cNvPr id="97" name="Google Shape;9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98" name="Google Shape;9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10F69-C306-40FB-B322-B1FCC7DAA7CA}"/>
              </a:ext>
            </a:extLst>
          </p:cNvPr>
          <p:cNvSpPr>
            <a:spLocks noGrp="1"/>
          </p:cNvSpPr>
          <p:nvPr>
            <p:ph type="title"/>
          </p:nvPr>
        </p:nvSpPr>
        <p:spPr>
          <a:xfrm>
            <a:off x="838200" y="365126"/>
            <a:ext cx="10515600" cy="885606"/>
          </a:xfrm>
        </p:spPr>
        <p:txBody>
          <a:bodyPr/>
          <a:lstStyle/>
          <a:p>
            <a:r>
              <a:rPr kumimoji="0" lang="nl-BE" sz="4400" b="0" i="0" u="none" strike="noStrike" kern="0" cap="none" spc="0" normalizeH="0" baseline="0" noProof="0" dirty="0">
                <a:ln>
                  <a:noFill/>
                </a:ln>
                <a:solidFill>
                  <a:srgbClr val="000000"/>
                </a:solidFill>
                <a:effectLst/>
                <a:uLnTx/>
                <a:uFillTx/>
                <a:latin typeface="Calibri"/>
                <a:cs typeface="Calibri"/>
                <a:sym typeface="Calibri"/>
              </a:rPr>
              <a:t>Bijlage 2.2: </a:t>
            </a:r>
            <a:br>
              <a:rPr kumimoji="0" lang="nl-BE" sz="4400" b="0" i="0" u="none" strike="noStrike" kern="0" cap="none" spc="0" normalizeH="0" baseline="0" noProof="0" dirty="0">
                <a:ln>
                  <a:noFill/>
                </a:ln>
                <a:solidFill>
                  <a:srgbClr val="000000"/>
                </a:solidFill>
                <a:effectLst/>
                <a:uLnTx/>
                <a:uFillTx/>
                <a:latin typeface="Calibri"/>
                <a:cs typeface="Calibri"/>
                <a:sym typeface="Calibri"/>
              </a:rPr>
            </a:br>
            <a:r>
              <a:rPr kumimoji="0" lang="nl-BE" sz="4400" b="0" i="0" u="none" strike="noStrike" kern="0" cap="none" spc="0" normalizeH="0" baseline="0" noProof="0" dirty="0">
                <a:ln>
                  <a:noFill/>
                </a:ln>
                <a:solidFill>
                  <a:srgbClr val="000000"/>
                </a:solidFill>
                <a:effectLst/>
                <a:uLnTx/>
                <a:uFillTx/>
                <a:latin typeface="Calibri"/>
                <a:cs typeface="Calibri"/>
                <a:sym typeface="Calibri"/>
              </a:rPr>
              <a:t>Adviesdomeinen (recente publicatie)</a:t>
            </a:r>
            <a:endParaRPr lang="nl-BE" dirty="0"/>
          </a:p>
        </p:txBody>
      </p:sp>
      <p:sp>
        <p:nvSpPr>
          <p:cNvPr id="3" name="Tijdelijke aanduiding voor tekst 2">
            <a:extLst>
              <a:ext uri="{FF2B5EF4-FFF2-40B4-BE49-F238E27FC236}">
                <a16:creationId xmlns:a16="http://schemas.microsoft.com/office/drawing/2014/main" id="{8A8796B8-19F1-4316-A65C-C210D667C4BB}"/>
              </a:ext>
            </a:extLst>
          </p:cNvPr>
          <p:cNvSpPr>
            <a:spLocks noGrp="1"/>
          </p:cNvSpPr>
          <p:nvPr>
            <p:ph type="body" idx="1"/>
          </p:nvPr>
        </p:nvSpPr>
        <p:spPr>
          <a:xfrm>
            <a:off x="838200" y="1250732"/>
            <a:ext cx="10515600" cy="5105618"/>
          </a:xfrm>
        </p:spPr>
        <p:txBody>
          <a:bodyPr/>
          <a:lstStyle/>
          <a:p>
            <a:pPr marL="342900" lvl="0" indent="-342900" fontAlgn="base">
              <a:lnSpc>
                <a:spcPct val="107000"/>
              </a:lnSpc>
              <a:spcAft>
                <a:spcPts val="800"/>
              </a:spcAft>
              <a:buSzPts val="1000"/>
              <a:buFont typeface="Symbol" panose="05050102010706020507" pitchFamily="18" charset="2"/>
              <a:buChar char=""/>
              <a:tabLst>
                <a:tab pos="457200" algn="l"/>
              </a:tabLst>
            </a:pPr>
            <a:r>
              <a:rPr lang="nl-BE" sz="1600" b="1" dirty="0">
                <a:solidFill>
                  <a:srgbClr val="333333"/>
                </a:solidFill>
                <a:effectLst/>
                <a:latin typeface="+mj-lt"/>
                <a:ea typeface="Times New Roman" panose="02020603050405020304" pitchFamily="18" charset="0"/>
                <a:cs typeface="Arial" panose="020B0604020202020204" pitchFamily="34" charset="0"/>
              </a:rPr>
              <a:t>innovatie</a:t>
            </a:r>
            <a:r>
              <a:rPr lang="nl-BE" sz="1600" dirty="0">
                <a:solidFill>
                  <a:srgbClr val="333333"/>
                </a:solidFill>
                <a:effectLst/>
                <a:latin typeface="+mj-lt"/>
                <a:ea typeface="Times New Roman" panose="02020603050405020304" pitchFamily="18" charset="0"/>
                <a:cs typeface="Times New Roman" panose="02020603050405020304" pitchFamily="18" charset="0"/>
              </a:rPr>
              <a:t>: het invoeren van nieuwe technieken of inzichten als antwoord op een specifieke technologische kennisvraag over een product, proces of dienst;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600" b="1" dirty="0">
                <a:solidFill>
                  <a:srgbClr val="333333"/>
                </a:solidFill>
                <a:effectLst/>
                <a:latin typeface="+mj-lt"/>
                <a:ea typeface="Times New Roman" panose="02020603050405020304" pitchFamily="18" charset="0"/>
                <a:cs typeface="Arial" panose="020B0604020202020204" pitchFamily="34" charset="0"/>
              </a:rPr>
              <a:t>internationalisering</a:t>
            </a:r>
            <a:r>
              <a:rPr lang="nl-BE" sz="1600" dirty="0">
                <a:solidFill>
                  <a:srgbClr val="333333"/>
                </a:solidFill>
                <a:effectLst/>
                <a:latin typeface="+mj-lt"/>
                <a:ea typeface="Times New Roman" panose="02020603050405020304" pitchFamily="18" charset="0"/>
                <a:cs typeface="Times New Roman" panose="02020603050405020304" pitchFamily="18" charset="0"/>
              </a:rPr>
              <a:t>: het beleid om het internationaal ondernemen van Vlaamse ondernemingen te stimuleren, te ondersteunen en te bevorderen;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1600" b="1" dirty="0">
                <a:solidFill>
                  <a:srgbClr val="333333"/>
                </a:solidFill>
                <a:effectLst/>
                <a:latin typeface="+mj-lt"/>
                <a:ea typeface="Times New Roman" panose="02020603050405020304" pitchFamily="18" charset="0"/>
                <a:cs typeface="Arial" panose="020B0604020202020204" pitchFamily="34" charset="0"/>
              </a:rPr>
              <a:t>personeelsmanagement</a:t>
            </a:r>
            <a:r>
              <a:rPr lang="nl-BE" sz="1600" dirty="0">
                <a:solidFill>
                  <a:srgbClr val="333333"/>
                </a:solidFill>
                <a:effectLst/>
                <a:latin typeface="+mj-lt"/>
                <a:ea typeface="Times New Roman" panose="02020603050405020304" pitchFamily="18" charset="0"/>
                <a:cs typeface="Times New Roman" panose="02020603050405020304" pitchFamily="18" charset="0"/>
              </a:rPr>
              <a:t>: het personeelsbeleid van een onderneming om een doelmatige en functionerende arbeidsorganisatie te verwezenlijken, gericht op de algemene werking van de kleine of middelgrote onderneming, en met betrekking tot minstens één van de volgende onderwerpen: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arbeidsorganisatie en bedrijfsprocessen;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competentiebeleid;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diversiteit- en non-discriminatiebeleid;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evaluatie- en functioneringsbeleid;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personeelsplanning;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nl-BE" sz="1600" dirty="0">
                <a:solidFill>
                  <a:srgbClr val="333333"/>
                </a:solidFill>
                <a:effectLst/>
                <a:latin typeface="+mj-lt"/>
                <a:ea typeface="Times New Roman" panose="02020603050405020304" pitchFamily="18" charset="0"/>
                <a:cs typeface="Times New Roman" panose="02020603050405020304" pitchFamily="18" charset="0"/>
              </a:rPr>
              <a:t>sociale wetgeving. </a:t>
            </a:r>
            <a:endParaRPr lang="nl-BE" sz="1600" dirty="0">
              <a:solidFill>
                <a:srgbClr val="333333"/>
              </a:solidFill>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endParaRPr lang="nl-BE"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a:extLst>
              <a:ext uri="{FF2B5EF4-FFF2-40B4-BE49-F238E27FC236}">
                <a16:creationId xmlns:a16="http://schemas.microsoft.com/office/drawing/2014/main" id="{E3C86D3A-B33F-4880-BCC2-E345B0BB6D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20</a:t>
            </a:fld>
            <a:endParaRPr lang="nl-NL"/>
          </a:p>
        </p:txBody>
      </p:sp>
    </p:spTree>
    <p:extLst>
      <p:ext uri="{BB962C8B-B14F-4D97-AF65-F5344CB8AC3E}">
        <p14:creationId xmlns:p14="http://schemas.microsoft.com/office/powerpoint/2010/main" val="3041858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235EC-3EBB-401A-83AC-D7BA4A849C68}"/>
              </a:ext>
            </a:extLst>
          </p:cNvPr>
          <p:cNvSpPr>
            <a:spLocks noGrp="1"/>
          </p:cNvSpPr>
          <p:nvPr>
            <p:ph type="title"/>
          </p:nvPr>
        </p:nvSpPr>
        <p:spPr>
          <a:xfrm>
            <a:off x="838200" y="281042"/>
            <a:ext cx="10515600" cy="1325563"/>
          </a:xfrm>
        </p:spPr>
        <p:txBody>
          <a:bodyPr/>
          <a:lstStyle/>
          <a:p>
            <a:r>
              <a:rPr lang="nl-BE" sz="3600" dirty="0">
                <a:latin typeface="Calibri" panose="020F0502020204030204" pitchFamily="34" charset="0"/>
                <a:ea typeface="Calibri" panose="020F0502020204030204" pitchFamily="34" charset="0"/>
                <a:cs typeface="Times New Roman" panose="02020603050405020304" pitchFamily="18" charset="0"/>
              </a:rPr>
              <a:t>Bijlage 2.3:</a:t>
            </a:r>
            <a:br>
              <a:rPr lang="nl-BE" sz="3600" dirty="0">
                <a:latin typeface="Calibri" panose="020F0502020204030204" pitchFamily="34" charset="0"/>
                <a:ea typeface="Calibri" panose="020F0502020204030204" pitchFamily="34" charset="0"/>
                <a:cs typeface="Times New Roman" panose="02020603050405020304" pitchFamily="18" charset="0"/>
              </a:rPr>
            </a:br>
            <a:r>
              <a:rPr lang="nl-BE" sz="3600" dirty="0">
                <a:latin typeface="Calibri" panose="020F0502020204030204" pitchFamily="34" charset="0"/>
                <a:ea typeface="Calibri" panose="020F0502020204030204" pitchFamily="34" charset="0"/>
                <a:cs typeface="Times New Roman" panose="02020603050405020304" pitchFamily="18" charset="0"/>
              </a:rPr>
              <a:t>enkele voorbeelden van gesubsidieerd advies</a:t>
            </a:r>
            <a:endParaRPr lang="nl-BE" dirty="0"/>
          </a:p>
        </p:txBody>
      </p:sp>
      <p:sp>
        <p:nvSpPr>
          <p:cNvPr id="3" name="Tijdelijke aanduiding voor tekst 2">
            <a:extLst>
              <a:ext uri="{FF2B5EF4-FFF2-40B4-BE49-F238E27FC236}">
                <a16:creationId xmlns:a16="http://schemas.microsoft.com/office/drawing/2014/main" id="{D25B5BE0-1828-4C65-93E5-54A188292634}"/>
              </a:ext>
            </a:extLst>
          </p:cNvPr>
          <p:cNvSpPr>
            <a:spLocks noGrp="1"/>
          </p:cNvSpPr>
          <p:nvPr>
            <p:ph type="body" idx="1"/>
          </p:nvPr>
        </p:nvSpPr>
        <p:spPr/>
        <p:txBody>
          <a:bodyPr/>
          <a:lstStyle/>
          <a:p>
            <a:pPr marL="342900" lvl="0" indent="-342900" fontAlgn="base">
              <a:lnSpc>
                <a:spcPct val="107000"/>
              </a:lnSpc>
              <a:spcAft>
                <a:spcPts val="800"/>
              </a:spcAft>
              <a:buSzPts val="1000"/>
              <a:buFont typeface="Symbol" panose="05050102010706020507" pitchFamily="18" charset="2"/>
              <a:buChar char=""/>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Een communicatieplan opstellen</a:t>
            </a:r>
            <a:endParaRPr lang="nl-BE"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Een marketingplan opstellen</a:t>
            </a:r>
            <a:endParaRPr lang="nl-BE"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Een marktanalyse maken</a:t>
            </a:r>
            <a:endParaRPr lang="nl-BE"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BE" sz="2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Een investeringsanalyse maken</a:t>
            </a:r>
            <a:endParaRPr lang="nl-BE"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jdelijke aanduiding voor dianummer 3">
            <a:extLst>
              <a:ext uri="{FF2B5EF4-FFF2-40B4-BE49-F238E27FC236}">
                <a16:creationId xmlns:a16="http://schemas.microsoft.com/office/drawing/2014/main" id="{A8B81A4E-69F7-48F2-A502-4AFECAC9506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21</a:t>
            </a:fld>
            <a:endParaRPr lang="nl-NL"/>
          </a:p>
        </p:txBody>
      </p:sp>
    </p:spTree>
    <p:extLst>
      <p:ext uri="{BB962C8B-B14F-4D97-AF65-F5344CB8AC3E}">
        <p14:creationId xmlns:p14="http://schemas.microsoft.com/office/powerpoint/2010/main" val="492587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9459607-C896-4AD2-9EEC-A7AA7BAC1AC4}"/>
              </a:ext>
            </a:extLst>
          </p:cNvPr>
          <p:cNvSpPr>
            <a:spLocks noGrp="1"/>
          </p:cNvSpPr>
          <p:nvPr>
            <p:ph type="title"/>
          </p:nvPr>
        </p:nvSpPr>
        <p:spPr>
          <a:xfrm>
            <a:off x="838200" y="365126"/>
            <a:ext cx="10515600" cy="654378"/>
          </a:xfrm>
        </p:spPr>
        <p:txBody>
          <a:bodyPr/>
          <a:lstStyle/>
          <a:p>
            <a:r>
              <a:rPr lang="nl-NL" dirty="0"/>
              <a:t>Bijlage 3.1:niet aanvaard voor subsidiëring</a:t>
            </a:r>
            <a:endParaRPr lang="nl-BE" dirty="0"/>
          </a:p>
        </p:txBody>
      </p:sp>
      <p:sp>
        <p:nvSpPr>
          <p:cNvPr id="6" name="Tijdelijke aanduiding voor tekst 5">
            <a:extLst>
              <a:ext uri="{FF2B5EF4-FFF2-40B4-BE49-F238E27FC236}">
                <a16:creationId xmlns:a16="http://schemas.microsoft.com/office/drawing/2014/main" id="{31DA319D-E868-4C26-8B1F-2284D7166193}"/>
              </a:ext>
            </a:extLst>
          </p:cNvPr>
          <p:cNvSpPr>
            <a:spLocks noGrp="1"/>
          </p:cNvSpPr>
          <p:nvPr>
            <p:ph type="body" idx="1"/>
          </p:nvPr>
        </p:nvSpPr>
        <p:spPr>
          <a:xfrm>
            <a:off x="838200" y="1019504"/>
            <a:ext cx="10515600" cy="5336846"/>
          </a:xfrm>
        </p:spPr>
        <p:txBody>
          <a:bodyPr/>
          <a:lstStyle/>
          <a:p>
            <a:pPr marL="0" marR="0" lvl="0" indent="0" algn="l" defTabSz="914400" rtl="0" eaLnBrk="1" fontAlgn="base" latinLnBrk="0" hangingPunct="1">
              <a:lnSpc>
                <a:spcPct val="107000"/>
              </a:lnSpc>
              <a:spcBef>
                <a:spcPts val="0"/>
              </a:spcBef>
              <a:spcAft>
                <a:spcPts val="800"/>
              </a:spcAft>
              <a:buClr>
                <a:srgbClr val="000000"/>
              </a:buClr>
              <a:buSzTx/>
              <a:buFont typeface="Arial"/>
              <a:buNone/>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Welk advies komt niet in aanmerking?</a:t>
            </a:r>
            <a:endParaRPr kumimoji="0" lang="nl-BE"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0" marR="0" lvl="0" indent="0" algn="l" defTabSz="914400" rtl="0" eaLnBrk="1" fontAlgn="base" latinLnBrk="0" hangingPunct="1">
              <a:lnSpc>
                <a:spcPct val="107000"/>
              </a:lnSpc>
              <a:spcBef>
                <a:spcPts val="0"/>
              </a:spcBef>
              <a:spcAft>
                <a:spcPts val="800"/>
              </a:spcAft>
              <a:buClr>
                <a:srgbClr val="000000"/>
              </a:buClr>
              <a:buSzTx/>
              <a:buFont typeface="Arial"/>
              <a:buNone/>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Natuurlijk is het de bedoeling dat dit advies je onderneming extra stimuleert. Daarom komt advies over je gewone bedrijfsuitgaven of wettelijk verplichte diensten niet in aanmerking voor subsidies. Advies inzake subsidies komt evenmin in aanmerking</a:t>
            </a:r>
          </a:p>
          <a:p>
            <a:pPr marL="0" marR="0" lvl="0" indent="0" algn="l" defTabSz="914400" rtl="0" eaLnBrk="1" fontAlgn="base" latinLnBrk="0" hangingPunct="1">
              <a:lnSpc>
                <a:spcPct val="107000"/>
              </a:lnSpc>
              <a:spcBef>
                <a:spcPts val="0"/>
              </a:spcBef>
              <a:spcAft>
                <a:spcPts val="800"/>
              </a:spcAft>
              <a:buClr>
                <a:srgbClr val="000000"/>
              </a:buClr>
              <a:buSzTx/>
              <a:buFont typeface="Arial"/>
              <a:buNone/>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Deze opleidingen en adviezen zijn uitgesloten van steun:</a:t>
            </a:r>
            <a:endParaRPr kumimoji="0" lang="nl-BE"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shiatsu</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mindfulness;</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reflexologie</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astrologie;</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bachbloesemtherapie</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sjamanisme;</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gericht op het verbeteren van de fysieke en mentale gezondheid, met uitzondering van diensten gericht op de erkende medische beroepen, de paramedische beroepen zoals erkend bij het koninklijk besluit van 2 juli 2009 tot vaststelling van de lijst van de paramedische beroepen en de niet-conventionele praktijken zoals erkend bij de wet van 29 april 1999 inzake de geneeskunde, artsenijbereidkunde, de kinesitherapie, de verpleegkunde en de paramedische beroepen, zijnde de homeopathie, de chiropraxie, de osteopathie en de acupunctuur;</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Jungiaanse psychoanalyse;</a:t>
            </a: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Myers-Briggs</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Type Indicator voor persoonlijkheidsanalyse;</a:t>
            </a:r>
            <a:endParaRPr kumimoji="0" lang="nl-BE" sz="105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Neuro-</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Linguistic</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Programming;</a:t>
            </a:r>
            <a:endParaRPr kumimoji="0" lang="nl-BE" sz="105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2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levenscoaching</a:t>
            </a: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2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bewegingstherapie;</a:t>
            </a: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0" marR="0" lvl="0" indent="0" algn="l" defTabSz="914400" rtl="0" eaLnBrk="1" fontAlgn="base" latinLnBrk="0" hangingPunct="1">
              <a:lnSpc>
                <a:spcPct val="107000"/>
              </a:lnSpc>
              <a:spcBef>
                <a:spcPts val="0"/>
              </a:spcBef>
              <a:spcAft>
                <a:spcPts val="800"/>
              </a:spcAft>
              <a:buClr>
                <a:srgbClr val="000000"/>
              </a:buClr>
              <a:buSzTx/>
              <a:buFont typeface="Arial"/>
              <a:buNone/>
              <a:tabLst/>
              <a:defRPr/>
            </a:pPr>
            <a:endParaRPr lang="nl-BE" sz="1600" dirty="0"/>
          </a:p>
        </p:txBody>
      </p:sp>
      <p:sp>
        <p:nvSpPr>
          <p:cNvPr id="4" name="Tijdelijke aanduiding voor dianummer 3">
            <a:extLst>
              <a:ext uri="{FF2B5EF4-FFF2-40B4-BE49-F238E27FC236}">
                <a16:creationId xmlns:a16="http://schemas.microsoft.com/office/drawing/2014/main" id="{222E65A3-F835-4ED0-8A5A-681AD7C73C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22</a:t>
            </a:fld>
            <a:endParaRPr lang="nl-NL"/>
          </a:p>
        </p:txBody>
      </p:sp>
    </p:spTree>
    <p:extLst>
      <p:ext uri="{BB962C8B-B14F-4D97-AF65-F5344CB8AC3E}">
        <p14:creationId xmlns:p14="http://schemas.microsoft.com/office/powerpoint/2010/main" val="1499795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40793-A930-4735-80B5-BB65F3EA2CCB}"/>
              </a:ext>
            </a:extLst>
          </p:cNvPr>
          <p:cNvSpPr>
            <a:spLocks noGrp="1"/>
          </p:cNvSpPr>
          <p:nvPr>
            <p:ph type="title"/>
          </p:nvPr>
        </p:nvSpPr>
        <p:spPr>
          <a:xfrm>
            <a:off x="838200" y="365125"/>
            <a:ext cx="10515600" cy="685909"/>
          </a:xfrm>
        </p:spPr>
        <p:txBody>
          <a:bodyPr/>
          <a:lstStyle/>
          <a:p>
            <a:r>
              <a:rPr lang="nl-NL" dirty="0"/>
              <a:t>Bijlage 3.2: niet aanvaard voor subsidiëring</a:t>
            </a:r>
            <a:endParaRPr lang="nl-BE" dirty="0"/>
          </a:p>
        </p:txBody>
      </p:sp>
      <p:sp>
        <p:nvSpPr>
          <p:cNvPr id="3" name="Tijdelijke aanduiding voor tekst 2">
            <a:extLst>
              <a:ext uri="{FF2B5EF4-FFF2-40B4-BE49-F238E27FC236}">
                <a16:creationId xmlns:a16="http://schemas.microsoft.com/office/drawing/2014/main" id="{EB32C75D-E9E0-4D0A-9644-AF4B9245F82F}"/>
              </a:ext>
            </a:extLst>
          </p:cNvPr>
          <p:cNvSpPr>
            <a:spLocks noGrp="1"/>
          </p:cNvSpPr>
          <p:nvPr>
            <p:ph type="body" idx="1"/>
          </p:nvPr>
        </p:nvSpPr>
        <p:spPr>
          <a:xfrm>
            <a:off x="838200" y="1051034"/>
            <a:ext cx="10515600" cy="5305316"/>
          </a:xfrm>
        </p:spPr>
        <p:txBody>
          <a:bodyPr/>
          <a:lstStyle/>
          <a:p>
            <a:pPr marL="285750" indent="-285750" fontAlgn="base">
              <a:lnSpc>
                <a:spcPct val="107000"/>
              </a:lnSpc>
              <a:spcBef>
                <a:spcPts val="0"/>
              </a:spcBef>
              <a:spcAft>
                <a:spcPts val="800"/>
              </a:spcAft>
              <a:buClr>
                <a:srgbClr val="000000"/>
              </a:buClr>
              <a:buSzPts val="1000"/>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afnemen van een examen en/of examenbegeleiding;</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meridianen- en elementenleer;</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pendelen;</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kaartleggen;</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hypnose;</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therapie rond dierengedrag;</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rijbewijs AM, A of B;</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bewijs vliegtuig- of helikopterpiloot;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vaarbewijs of -brevet;</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waarvan de inhoud niet op voorhand bekend is en waarvoor een abonnements- of lidgeld wordt betaald;</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teambuilding;</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netwerksessies;</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60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wandelcoaching</a:t>
            </a: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of -therapie;</a:t>
            </a:r>
            <a:endParaRPr kumimoji="0" lang="nl-BE" sz="12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60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studiereizen of retraites.</a:t>
            </a:r>
            <a:endParaRPr kumimoji="0" lang="nl-BE" sz="16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114300" indent="0">
              <a:buNone/>
            </a:pPr>
            <a:endParaRPr lang="nl-BE" dirty="0"/>
          </a:p>
        </p:txBody>
      </p:sp>
      <p:sp>
        <p:nvSpPr>
          <p:cNvPr id="4" name="Tijdelijke aanduiding voor dianummer 3">
            <a:extLst>
              <a:ext uri="{FF2B5EF4-FFF2-40B4-BE49-F238E27FC236}">
                <a16:creationId xmlns:a16="http://schemas.microsoft.com/office/drawing/2014/main" id="{5C7326D7-E9C8-4687-88CA-60AF91945C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23</a:t>
            </a:fld>
            <a:endParaRPr lang="nl-NL"/>
          </a:p>
        </p:txBody>
      </p:sp>
    </p:spTree>
    <p:extLst>
      <p:ext uri="{BB962C8B-B14F-4D97-AF65-F5344CB8AC3E}">
        <p14:creationId xmlns:p14="http://schemas.microsoft.com/office/powerpoint/2010/main" val="1800728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5EA75D70-724C-42FC-8CBC-05414B7E3C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24</a:t>
            </a:fld>
            <a:endParaRPr lang="nl-NL"/>
          </a:p>
        </p:txBody>
      </p:sp>
      <p:sp>
        <p:nvSpPr>
          <p:cNvPr id="4" name="Tekstvak 3">
            <a:extLst>
              <a:ext uri="{FF2B5EF4-FFF2-40B4-BE49-F238E27FC236}">
                <a16:creationId xmlns:a16="http://schemas.microsoft.com/office/drawing/2014/main" id="{9CA5C8A4-F25C-4169-8B7C-B22601467C66}"/>
              </a:ext>
            </a:extLst>
          </p:cNvPr>
          <p:cNvSpPr txBox="1"/>
          <p:nvPr/>
        </p:nvSpPr>
        <p:spPr>
          <a:xfrm>
            <a:off x="725215" y="330137"/>
            <a:ext cx="10878206" cy="5091458"/>
          </a:xfrm>
          <a:prstGeom prst="rect">
            <a:avLst/>
          </a:prstGeom>
          <a:noFill/>
        </p:spPr>
        <p:txBody>
          <a:bodyPr wrap="square">
            <a:spAutoFit/>
          </a:bodyPr>
          <a:lstStyle/>
          <a:p>
            <a:pPr marL="0" marR="0" lvl="0" indent="0" algn="l" defTabSz="914400" rtl="0" eaLnBrk="1" fontAlgn="base" latinLnBrk="0" hangingPunct="1">
              <a:lnSpc>
                <a:spcPct val="107000"/>
              </a:lnSpc>
              <a:spcBef>
                <a:spcPts val="0"/>
              </a:spcBef>
              <a:spcAft>
                <a:spcPts val="800"/>
              </a:spcAft>
              <a:buClr>
                <a:srgbClr val="000000"/>
              </a:buClr>
              <a:buSzTx/>
              <a:buFont typeface="Arial"/>
              <a:buNone/>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Deze opleidingen en adviezen zijn uitgesloten van steun:</a:t>
            </a:r>
            <a:endParaRPr kumimoji="0" lang="nl-BE"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shiatsu</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mindfulness;</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reflexologie</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astrologie;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bachbloesemtherapie</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sjamanisme;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gericht op het verbeteren van de fysieke en mentale gezondheid, met uitzondering van diensten gericht op de erkende medische beroepen, de paramedische beroepen zoals erkend bij het koninklijk besluit van 2 juli 2009 tot vaststelling van de lijst van de paramedische beroepen en de niet-conventionele praktijken zoals erkend bij de wet van 29 april 1999 inzake de geneeskunde, artsenijbereidkunde, de kinesitherapie, de verpleegkunde en de paramedische beroepen, zijnde de homeopathie, de chiropraxie, de osteopathie en de acupunctuur;</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Jungiaanse psychoanalyse;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Myers-Briggs</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Type Indicator voor persoonlijkheidsanalyse;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Neuro-</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Linguistic</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Programming;</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levenscoaching</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bewegingstherapie;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879721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3A01836B-8601-4819-997E-4E8F91F039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25</a:t>
            </a:fld>
            <a:endParaRPr lang="nl-NL"/>
          </a:p>
        </p:txBody>
      </p:sp>
      <p:sp>
        <p:nvSpPr>
          <p:cNvPr id="4" name="Tekstvak 3">
            <a:extLst>
              <a:ext uri="{FF2B5EF4-FFF2-40B4-BE49-F238E27FC236}">
                <a16:creationId xmlns:a16="http://schemas.microsoft.com/office/drawing/2014/main" id="{77E801F1-6847-4BD0-94BB-CA79C354B12A}"/>
              </a:ext>
            </a:extLst>
          </p:cNvPr>
          <p:cNvSpPr txBox="1"/>
          <p:nvPr/>
        </p:nvSpPr>
        <p:spPr>
          <a:xfrm>
            <a:off x="3048000" y="834602"/>
            <a:ext cx="6096000" cy="5194051"/>
          </a:xfrm>
          <a:prstGeom prst="rect">
            <a:avLst/>
          </a:prstGeom>
          <a:noFill/>
        </p:spPr>
        <p:txBody>
          <a:bodyPr wrap="square">
            <a:spAutoFit/>
          </a:bodyPr>
          <a:lstStyle/>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afnemen van een examen en/of examenbegeleiding;</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meridianen- en elementenleer;</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pendelen;</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kaartleggen;</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hypnose;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therapie rond dierengedrag;</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rijbewijs AM, A of B;</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bewijs vliegtuig- of helikopterpiloot;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het behalen van een vaarbewijs of -brevet;</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waarvan de inhoud niet op voorhand bekend is en waarvoor een abonnements- of lidgeld wordt betaald;</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teambuilding;</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netwerksessies;</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a:t>
            </a:r>
            <a:r>
              <a:rPr kumimoji="0" lang="nl-BE" sz="1350" b="0" i="0" u="none" strike="noStrike" kern="0" cap="none" spc="0" normalizeH="0" baseline="0" noProof="0" dirty="0" err="1">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wandelcoaching</a:t>
            </a: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 of -therapie;</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a:p>
            <a:pPr marL="342900" marR="0" lvl="0" indent="-342900" algn="l" defTabSz="914400" rtl="0" eaLnBrk="1" fontAlgn="base" latinLnBrk="0" hangingPunct="1">
              <a:lnSpc>
                <a:spcPct val="107000"/>
              </a:lnSpc>
              <a:spcBef>
                <a:spcPts val="0"/>
              </a:spcBef>
              <a:spcAft>
                <a:spcPts val="800"/>
              </a:spcAft>
              <a:buClr>
                <a:srgbClr val="000000"/>
              </a:buClr>
              <a:buSzPts val="1000"/>
              <a:buFont typeface="Symbol" panose="05050102010706020507" pitchFamily="18" charset="2"/>
              <a:buChar char=""/>
              <a:tabLst>
                <a:tab pos="457200" algn="l"/>
              </a:tabLst>
              <a:defRPr/>
            </a:pPr>
            <a:r>
              <a:rPr kumimoji="0" lang="nl-BE" sz="1350" b="0" i="0" u="none" strike="noStrike" kern="0" cap="none" spc="0" normalizeH="0" baseline="0" noProof="0" dirty="0">
                <a:ln>
                  <a:noFill/>
                </a:ln>
                <a:solidFill>
                  <a:srgbClr val="333333"/>
                </a:solidFill>
                <a:effectLst/>
                <a:uLnTx/>
                <a:uFillTx/>
                <a:latin typeface="Arial" panose="020B0604020202020204" pitchFamily="34" charset="0"/>
                <a:ea typeface="Times New Roman" panose="02020603050405020304" pitchFamily="18" charset="0"/>
                <a:cs typeface="Times New Roman" panose="02020603050405020304" pitchFamily="18" charset="0"/>
                <a:sym typeface="Arial"/>
              </a:rPr>
              <a:t>de diensten inzake studiereizen of retraites.</a:t>
            </a:r>
            <a:endParaRPr kumimoji="0" lang="nl-BE" sz="1100" b="0" i="0" u="none" strike="noStrike" kern="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266853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8B8ABC-0B04-41AA-A0CA-1B4FC8E73668}"/>
              </a:ext>
            </a:extLst>
          </p:cNvPr>
          <p:cNvSpPr>
            <a:spLocks noGrp="1"/>
          </p:cNvSpPr>
          <p:nvPr>
            <p:ph type="title"/>
          </p:nvPr>
        </p:nvSpPr>
        <p:spPr>
          <a:xfrm>
            <a:off x="838200" y="365125"/>
            <a:ext cx="10515600" cy="864585"/>
          </a:xfrm>
        </p:spPr>
        <p:txBody>
          <a:bodyPr/>
          <a:lstStyle/>
          <a:p>
            <a:r>
              <a:rPr lang="nl-NL" dirty="0"/>
              <a:t>Waarom dit telkens voorstellen? Voordelen</a:t>
            </a:r>
            <a:endParaRPr lang="nl-BE" dirty="0"/>
          </a:p>
        </p:txBody>
      </p:sp>
      <p:sp>
        <p:nvSpPr>
          <p:cNvPr id="3" name="Tijdelijke aanduiding voor tekst 2">
            <a:extLst>
              <a:ext uri="{FF2B5EF4-FFF2-40B4-BE49-F238E27FC236}">
                <a16:creationId xmlns:a16="http://schemas.microsoft.com/office/drawing/2014/main" id="{C0125BD8-AF48-466D-9A82-AC6C35B95A9D}"/>
              </a:ext>
            </a:extLst>
          </p:cNvPr>
          <p:cNvSpPr>
            <a:spLocks noGrp="1"/>
          </p:cNvSpPr>
          <p:nvPr>
            <p:ph type="body" idx="1"/>
          </p:nvPr>
        </p:nvSpPr>
        <p:spPr>
          <a:xfrm>
            <a:off x="838200" y="1229710"/>
            <a:ext cx="10515600" cy="4947253"/>
          </a:xfrm>
        </p:spPr>
        <p:txBody>
          <a:bodyPr/>
          <a:lstStyle/>
          <a:p>
            <a:pPr marL="228600" lvl="0" indent="-228600" algn="l" rtl="0">
              <a:lnSpc>
                <a:spcPct val="80000"/>
              </a:lnSpc>
              <a:spcBef>
                <a:spcPts val="1000"/>
              </a:spcBef>
              <a:spcAft>
                <a:spcPts val="0"/>
              </a:spcAft>
              <a:buClr>
                <a:schemeClr val="dk1"/>
              </a:buClr>
              <a:buSzPts val="2800"/>
              <a:buChar char="•"/>
            </a:pPr>
            <a:r>
              <a:rPr lang="nl-NL" sz="2400" dirty="0"/>
              <a:t>Besparing voor de klant:</a:t>
            </a:r>
          </a:p>
          <a:p>
            <a:pPr marL="685800" lvl="1" indent="-228600">
              <a:lnSpc>
                <a:spcPct val="80000"/>
              </a:lnSpc>
              <a:spcBef>
                <a:spcPts val="1000"/>
              </a:spcBef>
              <a:buSzPts val="2800"/>
            </a:pPr>
            <a:r>
              <a:rPr lang="nl-NL" dirty="0"/>
              <a:t>Tarief zonder KMO P: € 140  + reële km vergoeding / halve dag</a:t>
            </a:r>
          </a:p>
          <a:p>
            <a:pPr marL="685800" lvl="1" indent="-228600">
              <a:lnSpc>
                <a:spcPct val="80000"/>
              </a:lnSpc>
              <a:spcBef>
                <a:spcPts val="1000"/>
              </a:spcBef>
              <a:buSzPts val="2800"/>
            </a:pPr>
            <a:r>
              <a:rPr lang="nl-NL" dirty="0"/>
              <a:t>Tarief met KMO P: € 140 + € 20 forfaitaire km vergoeding / halve dag</a:t>
            </a:r>
          </a:p>
          <a:p>
            <a:pPr marL="914400" lvl="2" indent="0">
              <a:lnSpc>
                <a:spcPct val="80000"/>
              </a:lnSpc>
              <a:spcBef>
                <a:spcPts val="1000"/>
              </a:spcBef>
              <a:buSzPts val="2800"/>
              <a:buNone/>
            </a:pPr>
            <a:r>
              <a:rPr lang="nl-NL" sz="2400" dirty="0"/>
              <a:t>min 20 % voor MO, 30 % voor KO =&gt; resp. € 128, € 112 /  halve dag</a:t>
            </a:r>
          </a:p>
          <a:p>
            <a:pPr marL="800100" lvl="1">
              <a:lnSpc>
                <a:spcPct val="80000"/>
              </a:lnSpc>
              <a:spcBef>
                <a:spcPts val="1000"/>
              </a:spcBef>
              <a:buSzPts val="2800"/>
            </a:pPr>
            <a:r>
              <a:rPr lang="nl-NL" dirty="0"/>
              <a:t>Terugbetaling bij voortijdig stoppen</a:t>
            </a:r>
          </a:p>
          <a:p>
            <a:pPr marL="228600" indent="-228600">
              <a:lnSpc>
                <a:spcPct val="80000"/>
              </a:lnSpc>
              <a:spcBef>
                <a:spcPts val="500"/>
              </a:spcBef>
              <a:buSzPts val="2400"/>
            </a:pPr>
            <a:r>
              <a:rPr lang="nl-NL" sz="2400" dirty="0"/>
              <a:t>Extra vertrouwen voor klant: de diensten van SCV worden opgevolgd, </a:t>
            </a:r>
            <a:r>
              <a:rPr lang="nl-NL" sz="2400" dirty="0" err="1"/>
              <a:t>Vlaio</a:t>
            </a:r>
            <a:r>
              <a:rPr lang="nl-NL" sz="2400" dirty="0"/>
              <a:t> doet een kwaliteitsevaluatie </a:t>
            </a:r>
          </a:p>
          <a:p>
            <a:pPr marL="228600" indent="-228600">
              <a:lnSpc>
                <a:spcPct val="80000"/>
              </a:lnSpc>
              <a:spcBef>
                <a:spcPts val="500"/>
              </a:spcBef>
              <a:buSzPts val="2400"/>
            </a:pPr>
            <a:r>
              <a:rPr lang="nl-NL" sz="2400" dirty="0"/>
              <a:t>Relatie met </a:t>
            </a:r>
            <a:r>
              <a:rPr lang="nl-NL" sz="2400" dirty="0" err="1"/>
              <a:t>Vlaio</a:t>
            </a:r>
            <a:r>
              <a:rPr lang="nl-NL" sz="2400" dirty="0"/>
              <a:t> (o.a. waar aangewezen met doorverwijzing)</a:t>
            </a:r>
          </a:p>
          <a:p>
            <a:pPr marL="228600" indent="-228600">
              <a:lnSpc>
                <a:spcPct val="80000"/>
              </a:lnSpc>
              <a:spcBef>
                <a:spcPts val="500"/>
              </a:spcBef>
              <a:buSzPts val="2400"/>
            </a:pPr>
            <a:r>
              <a:rPr lang="nl-NL" sz="2400" dirty="0"/>
              <a:t>Zekerheid van betaling</a:t>
            </a:r>
          </a:p>
          <a:p>
            <a:pPr marL="228600" indent="-228600">
              <a:lnSpc>
                <a:spcPct val="80000"/>
              </a:lnSpc>
              <a:spcBef>
                <a:spcPts val="500"/>
              </a:spcBef>
              <a:buSzPts val="2400"/>
            </a:pPr>
            <a:r>
              <a:rPr lang="nl-NL" sz="2400" dirty="0"/>
              <a:t> </a:t>
            </a:r>
            <a:r>
              <a:rPr lang="nl-NL" sz="2400" dirty="0" err="1"/>
              <a:t>Vlaio</a:t>
            </a:r>
            <a:r>
              <a:rPr lang="nl-NL" sz="2400" dirty="0"/>
              <a:t> versterkt zijn toezicht op kwaliteit van de dienstverlening in de toekomst (aanvulling/vervanging van ons Q-For attest?)</a:t>
            </a:r>
          </a:p>
          <a:p>
            <a:endParaRPr lang="nl-BE" dirty="0"/>
          </a:p>
        </p:txBody>
      </p:sp>
      <p:sp>
        <p:nvSpPr>
          <p:cNvPr id="4" name="Tijdelijke aanduiding voor dianummer 3">
            <a:extLst>
              <a:ext uri="{FF2B5EF4-FFF2-40B4-BE49-F238E27FC236}">
                <a16:creationId xmlns:a16="http://schemas.microsoft.com/office/drawing/2014/main" id="{975359C3-CF1A-47D9-9AEA-A456338545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3</a:t>
            </a:fld>
            <a:endParaRPr lang="nl-NL"/>
          </a:p>
        </p:txBody>
      </p:sp>
    </p:spTree>
    <p:extLst>
      <p:ext uri="{BB962C8B-B14F-4D97-AF65-F5344CB8AC3E}">
        <p14:creationId xmlns:p14="http://schemas.microsoft.com/office/powerpoint/2010/main" val="27012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E82C1E-FEED-4DE9-B72B-56B6B15C1647}"/>
              </a:ext>
            </a:extLst>
          </p:cNvPr>
          <p:cNvSpPr>
            <a:spLocks noGrp="1"/>
          </p:cNvSpPr>
          <p:nvPr>
            <p:ph type="title"/>
          </p:nvPr>
        </p:nvSpPr>
        <p:spPr>
          <a:xfrm>
            <a:off x="838200" y="365125"/>
            <a:ext cx="10515600" cy="990709"/>
          </a:xfrm>
        </p:spPr>
        <p:txBody>
          <a:bodyPr/>
          <a:lstStyle/>
          <a:p>
            <a:r>
              <a:rPr lang="nl-NL" dirty="0"/>
              <a:t>Wel extra aandachtspunten (nadelen?)</a:t>
            </a:r>
            <a:endParaRPr lang="nl-BE" dirty="0"/>
          </a:p>
        </p:txBody>
      </p:sp>
      <p:sp>
        <p:nvSpPr>
          <p:cNvPr id="3" name="Tijdelijke aanduiding voor tekst 2">
            <a:extLst>
              <a:ext uri="{FF2B5EF4-FFF2-40B4-BE49-F238E27FC236}">
                <a16:creationId xmlns:a16="http://schemas.microsoft.com/office/drawing/2014/main" id="{6FB95F7E-E9A0-4C24-92B4-4E384B82CCC0}"/>
              </a:ext>
            </a:extLst>
          </p:cNvPr>
          <p:cNvSpPr>
            <a:spLocks noGrp="1"/>
          </p:cNvSpPr>
          <p:nvPr>
            <p:ph type="body" idx="1"/>
          </p:nvPr>
        </p:nvSpPr>
        <p:spPr>
          <a:xfrm>
            <a:off x="838200" y="1219200"/>
            <a:ext cx="10515600" cy="5137150"/>
          </a:xfrm>
        </p:spPr>
        <p:txBody>
          <a:bodyPr/>
          <a:lstStyle/>
          <a:p>
            <a:r>
              <a:rPr lang="nl-NL" dirty="0"/>
              <a:t>Voor de klant</a:t>
            </a:r>
          </a:p>
          <a:p>
            <a:pPr lvl="1"/>
            <a:r>
              <a:rPr lang="nl-NL" dirty="0"/>
              <a:t>Een aanvraagprocedure</a:t>
            </a:r>
          </a:p>
          <a:p>
            <a:pPr lvl="1"/>
            <a:r>
              <a:rPr lang="nl-NL" dirty="0"/>
              <a:t>Zijn deel vooraf betalen</a:t>
            </a:r>
          </a:p>
          <a:p>
            <a:pPr lvl="1"/>
            <a:r>
              <a:rPr lang="nl-NL" dirty="0"/>
              <a:t>Facturen “vrijgeven” bij ontvangst, BTW afzonderlijk betalen aan SCV</a:t>
            </a:r>
          </a:p>
          <a:p>
            <a:pPr lvl="1"/>
            <a:r>
              <a:rPr lang="nl-NL" dirty="0"/>
              <a:t>Data te respecteren</a:t>
            </a:r>
          </a:p>
          <a:p>
            <a:r>
              <a:rPr lang="nl-NL" dirty="0"/>
              <a:t>Voor de consulent</a:t>
            </a:r>
          </a:p>
          <a:p>
            <a:pPr lvl="1"/>
            <a:r>
              <a:rPr lang="nl-NL" dirty="0"/>
              <a:t>Voordelen toelichten</a:t>
            </a:r>
          </a:p>
          <a:p>
            <a:pPr lvl="1"/>
            <a:r>
              <a:rPr lang="nl-NL" dirty="0"/>
              <a:t>Zo nodig helpen bij aanvraag</a:t>
            </a:r>
          </a:p>
          <a:p>
            <a:pPr lvl="1"/>
            <a:r>
              <a:rPr lang="nl-NL" dirty="0"/>
              <a:t>Data respecteren</a:t>
            </a:r>
          </a:p>
          <a:p>
            <a:pPr lvl="1"/>
            <a:r>
              <a:rPr lang="nl-NL" dirty="0"/>
              <a:t>Officieel eindverslag</a:t>
            </a:r>
          </a:p>
        </p:txBody>
      </p:sp>
      <p:sp>
        <p:nvSpPr>
          <p:cNvPr id="4" name="Tijdelijke aanduiding voor dianummer 3">
            <a:extLst>
              <a:ext uri="{FF2B5EF4-FFF2-40B4-BE49-F238E27FC236}">
                <a16:creationId xmlns:a16="http://schemas.microsoft.com/office/drawing/2014/main" id="{643D4691-61D9-4D0D-82E2-BBD7A267C43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4</a:t>
            </a:fld>
            <a:endParaRPr lang="nl-NL"/>
          </a:p>
        </p:txBody>
      </p:sp>
    </p:spTree>
    <p:extLst>
      <p:ext uri="{BB962C8B-B14F-4D97-AF65-F5344CB8AC3E}">
        <p14:creationId xmlns:p14="http://schemas.microsoft.com/office/powerpoint/2010/main" val="3572884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61835-4765-447F-AE47-3C9A3E9F9C11}"/>
              </a:ext>
            </a:extLst>
          </p:cNvPr>
          <p:cNvSpPr>
            <a:spLocks noGrp="1"/>
          </p:cNvSpPr>
          <p:nvPr>
            <p:ph type="title"/>
          </p:nvPr>
        </p:nvSpPr>
        <p:spPr>
          <a:xfrm>
            <a:off x="838200" y="365126"/>
            <a:ext cx="10515600" cy="1011730"/>
          </a:xfrm>
        </p:spPr>
        <p:txBody>
          <a:bodyPr/>
          <a:lstStyle/>
          <a:p>
            <a:r>
              <a:rPr lang="nl-NL" dirty="0"/>
              <a:t>Wel extra aandachtspunten (nadelen?)</a:t>
            </a:r>
            <a:endParaRPr lang="nl-BE" dirty="0"/>
          </a:p>
        </p:txBody>
      </p:sp>
      <p:sp>
        <p:nvSpPr>
          <p:cNvPr id="3" name="Tijdelijke aanduiding voor tekst 2">
            <a:extLst>
              <a:ext uri="{FF2B5EF4-FFF2-40B4-BE49-F238E27FC236}">
                <a16:creationId xmlns:a16="http://schemas.microsoft.com/office/drawing/2014/main" id="{0FAE7C1E-C8AB-4716-959F-2484CCCB65C4}"/>
              </a:ext>
            </a:extLst>
          </p:cNvPr>
          <p:cNvSpPr>
            <a:spLocks noGrp="1"/>
          </p:cNvSpPr>
          <p:nvPr>
            <p:ph type="body" idx="1"/>
          </p:nvPr>
        </p:nvSpPr>
        <p:spPr>
          <a:xfrm>
            <a:off x="838200" y="1576552"/>
            <a:ext cx="10515600" cy="4600411"/>
          </a:xfrm>
        </p:spPr>
        <p:txBody>
          <a:bodyPr/>
          <a:lstStyle/>
          <a:p>
            <a:r>
              <a:rPr lang="nl-NL" dirty="0"/>
              <a:t>Voor de penningmeesters (en/of afdelingssecretaris)</a:t>
            </a:r>
          </a:p>
          <a:p>
            <a:pPr lvl="1"/>
            <a:r>
              <a:rPr lang="nl-NL" dirty="0"/>
              <a:t>Per project een dossiertje in google, met 4 mappen</a:t>
            </a:r>
          </a:p>
          <a:p>
            <a:pPr lvl="1"/>
            <a:r>
              <a:rPr lang="nl-NL" dirty="0"/>
              <a:t>Gewone facturatie aan KMO P tarief, vermelding KMO P nummer</a:t>
            </a:r>
          </a:p>
          <a:p>
            <a:pPr lvl="1"/>
            <a:r>
              <a:rPr lang="nl-NL" dirty="0"/>
              <a:t>Betaling komt via  “centrale penningmeester KMO P”, BTW komt rechtstreeks van klant</a:t>
            </a:r>
          </a:p>
          <a:p>
            <a:r>
              <a:rPr lang="nl-NL" dirty="0"/>
              <a:t>Voor de “centrale penningmeester KMO P” (we zijn 1 vzw)</a:t>
            </a:r>
          </a:p>
          <a:p>
            <a:pPr lvl="1"/>
            <a:r>
              <a:rPr lang="nl-NL" dirty="0"/>
              <a:t>Betrokken penningmeesters informeren bij start dossier</a:t>
            </a:r>
          </a:p>
          <a:p>
            <a:pPr lvl="1"/>
            <a:r>
              <a:rPr lang="nl-NL" dirty="0"/>
              <a:t>Ontvangt betalingen en transfereert ze naar de betrokken afdeling</a:t>
            </a:r>
          </a:p>
          <a:p>
            <a:pPr lvl="1"/>
            <a:r>
              <a:rPr lang="nl-NL" dirty="0"/>
              <a:t>Is het aanspreekpunt voor KMO P</a:t>
            </a:r>
          </a:p>
          <a:p>
            <a:pPr lvl="1"/>
            <a:endParaRPr lang="nl-BE" dirty="0"/>
          </a:p>
          <a:p>
            <a:pPr lvl="1"/>
            <a:endParaRPr lang="nl-BE" dirty="0"/>
          </a:p>
        </p:txBody>
      </p:sp>
      <p:sp>
        <p:nvSpPr>
          <p:cNvPr id="4" name="Tijdelijke aanduiding voor dianummer 3">
            <a:extLst>
              <a:ext uri="{FF2B5EF4-FFF2-40B4-BE49-F238E27FC236}">
                <a16:creationId xmlns:a16="http://schemas.microsoft.com/office/drawing/2014/main" id="{C928839D-75DE-4B8A-8086-BB06B54DC7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5</a:t>
            </a:fld>
            <a:endParaRPr lang="nl-NL"/>
          </a:p>
        </p:txBody>
      </p:sp>
    </p:spTree>
    <p:extLst>
      <p:ext uri="{BB962C8B-B14F-4D97-AF65-F5344CB8AC3E}">
        <p14:creationId xmlns:p14="http://schemas.microsoft.com/office/powerpoint/2010/main" val="235260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8200" y="365125"/>
            <a:ext cx="10515600" cy="1600309"/>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400"/>
              <a:buFont typeface="Calibri"/>
              <a:buNone/>
            </a:pPr>
            <a:r>
              <a:rPr lang="nl-NL" b="1" dirty="0"/>
              <a:t>Documentatie</a:t>
            </a:r>
            <a:r>
              <a:rPr lang="nl-NL" dirty="0"/>
              <a:t> omtrent KMO-P bij SCV</a:t>
            </a:r>
            <a:br>
              <a:rPr lang="nl-NL" dirty="0"/>
            </a:br>
            <a:r>
              <a:rPr lang="nl-NL" sz="2000" b="1" dirty="0">
                <a:solidFill>
                  <a:srgbClr val="FF0000"/>
                </a:solidFill>
              </a:rPr>
              <a:t>zie G-drive: </a:t>
            </a:r>
            <a:br>
              <a:rPr lang="nl-NL" sz="2000" b="1" dirty="0">
                <a:solidFill>
                  <a:srgbClr val="FF0000"/>
                </a:solidFill>
              </a:rPr>
            </a:br>
            <a:r>
              <a:rPr lang="nl-NL" sz="2000" b="1" dirty="0">
                <a:solidFill>
                  <a:srgbClr val="FF0000"/>
                </a:solidFill>
              </a:rPr>
              <a:t>	gedeelde drives/koepel/documenten/KMO Portefeuille</a:t>
            </a:r>
            <a:br>
              <a:rPr lang="nl-NL" sz="2000" b="1" dirty="0">
                <a:solidFill>
                  <a:srgbClr val="FF0000"/>
                </a:solidFill>
              </a:rPr>
            </a:br>
            <a:r>
              <a:rPr lang="nl-NL" sz="2000" b="1" dirty="0">
                <a:solidFill>
                  <a:srgbClr val="FF0000"/>
                </a:solidFill>
              </a:rPr>
              <a:t>	gedeelde drives/koepel/SCV opdrachten procedures</a:t>
            </a:r>
            <a:br>
              <a:rPr lang="nl-NL" sz="2000" b="1" dirty="0">
                <a:solidFill>
                  <a:srgbClr val="FF0000"/>
                </a:solidFill>
              </a:rPr>
            </a:br>
            <a:r>
              <a:rPr lang="nl-NL" sz="2000" b="1" dirty="0">
                <a:solidFill>
                  <a:srgbClr val="FF0000"/>
                </a:solidFill>
              </a:rPr>
              <a:t> </a:t>
            </a:r>
            <a:endParaRPr b="1" dirty="0">
              <a:solidFill>
                <a:srgbClr val="FF0000"/>
              </a:solidFill>
            </a:endParaRPr>
          </a:p>
        </p:txBody>
      </p:sp>
      <p:sp>
        <p:nvSpPr>
          <p:cNvPr id="104" name="Google Shape;104;p15"/>
          <p:cNvSpPr txBox="1">
            <a:spLocks noGrp="1"/>
          </p:cNvSpPr>
          <p:nvPr>
            <p:ph type="body" idx="1"/>
          </p:nvPr>
        </p:nvSpPr>
        <p:spPr>
          <a:xfrm>
            <a:off x="838200" y="1965435"/>
            <a:ext cx="10515600" cy="421152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220"/>
              <a:buChar char="•"/>
            </a:pPr>
            <a:r>
              <a:rPr lang="nl-NL" sz="2220" b="1" dirty="0"/>
              <a:t>Vak KMO P </a:t>
            </a:r>
            <a:r>
              <a:rPr lang="nl-NL" sz="2220" dirty="0"/>
              <a:t>in de overeenkomst (digitaal of manueel in te vullen)</a:t>
            </a:r>
          </a:p>
          <a:p>
            <a:pPr marL="228600" lvl="0" indent="-228600" algn="l" rtl="0">
              <a:lnSpc>
                <a:spcPct val="80000"/>
              </a:lnSpc>
              <a:spcBef>
                <a:spcPts val="0"/>
              </a:spcBef>
              <a:spcAft>
                <a:spcPts val="0"/>
              </a:spcAft>
              <a:buClr>
                <a:schemeClr val="dk1"/>
              </a:buClr>
              <a:buSzPts val="2220"/>
              <a:buChar char="•"/>
            </a:pPr>
            <a:endParaRPr sz="1800" dirty="0"/>
          </a:p>
          <a:p>
            <a:pPr marL="228600" lvl="0" indent="-228600" algn="l" rtl="0">
              <a:lnSpc>
                <a:spcPct val="80000"/>
              </a:lnSpc>
              <a:spcBef>
                <a:spcPts val="1000"/>
              </a:spcBef>
              <a:spcAft>
                <a:spcPts val="0"/>
              </a:spcAft>
              <a:buClr>
                <a:schemeClr val="dk1"/>
              </a:buClr>
              <a:buSzPts val="2220"/>
              <a:buChar char="•"/>
            </a:pPr>
            <a:r>
              <a:rPr lang="nl-NL" sz="2220" b="1" dirty="0"/>
              <a:t>Gebruik van de KMO P(</a:t>
            </a:r>
            <a:r>
              <a:rPr lang="nl-NL" sz="2220" b="1" dirty="0" err="1"/>
              <a:t>ortefeuille</a:t>
            </a:r>
            <a:r>
              <a:rPr lang="nl-NL" sz="2220" b="1" dirty="0"/>
              <a:t>) bij SCV-Vlaanderen</a:t>
            </a:r>
            <a:r>
              <a:rPr lang="nl-NL" sz="2220" dirty="0"/>
              <a:t>: opleiding/motivatie voor de consultants (dit document) </a:t>
            </a:r>
          </a:p>
          <a:p>
            <a:pPr marL="228600" lvl="0" indent="-228600" algn="l" rtl="0">
              <a:lnSpc>
                <a:spcPct val="80000"/>
              </a:lnSpc>
              <a:spcBef>
                <a:spcPts val="1000"/>
              </a:spcBef>
              <a:spcAft>
                <a:spcPts val="0"/>
              </a:spcAft>
              <a:buClr>
                <a:schemeClr val="dk1"/>
              </a:buClr>
              <a:buSzPts val="2220"/>
              <a:buChar char="•"/>
            </a:pPr>
            <a:endParaRPr sz="1800" dirty="0"/>
          </a:p>
          <a:p>
            <a:pPr marL="228600" lvl="0" indent="-228600" algn="l" rtl="0">
              <a:lnSpc>
                <a:spcPct val="80000"/>
              </a:lnSpc>
              <a:spcBef>
                <a:spcPts val="1000"/>
              </a:spcBef>
              <a:spcAft>
                <a:spcPts val="0"/>
              </a:spcAft>
              <a:buClr>
                <a:schemeClr val="dk1"/>
              </a:buClr>
              <a:buSzPts val="2220"/>
              <a:buChar char="•"/>
            </a:pPr>
            <a:r>
              <a:rPr lang="nl-NL" sz="2220" b="1" dirty="0"/>
              <a:t>Procedure KMO Portefeuille voor de subsidie aanvrager</a:t>
            </a:r>
          </a:p>
          <a:p>
            <a:pPr marL="228600" lvl="0" indent="-228600" algn="l" rtl="0">
              <a:lnSpc>
                <a:spcPct val="80000"/>
              </a:lnSpc>
              <a:spcBef>
                <a:spcPts val="1000"/>
              </a:spcBef>
              <a:spcAft>
                <a:spcPts val="0"/>
              </a:spcAft>
              <a:buClr>
                <a:schemeClr val="dk1"/>
              </a:buClr>
              <a:buSzPts val="2220"/>
              <a:buChar char="•"/>
            </a:pPr>
            <a:endParaRPr lang="nl-NL" sz="1800" b="1" dirty="0"/>
          </a:p>
          <a:p>
            <a:pPr marL="228600" lvl="0" indent="-228600" algn="l" rtl="0">
              <a:lnSpc>
                <a:spcPct val="80000"/>
              </a:lnSpc>
              <a:spcBef>
                <a:spcPts val="1000"/>
              </a:spcBef>
              <a:spcAft>
                <a:spcPts val="0"/>
              </a:spcAft>
              <a:buClr>
                <a:schemeClr val="dk1"/>
              </a:buClr>
              <a:buSzPts val="2220"/>
              <a:buChar char="•"/>
            </a:pPr>
            <a:r>
              <a:rPr lang="nl-NL" sz="2220" b="1" dirty="0"/>
              <a:t>Instructie voor aanvraag op de website KMO Portefeuille</a:t>
            </a:r>
          </a:p>
          <a:p>
            <a:pPr marL="228600" lvl="0" indent="-228600" algn="l" rtl="0">
              <a:lnSpc>
                <a:spcPct val="80000"/>
              </a:lnSpc>
              <a:spcBef>
                <a:spcPts val="1000"/>
              </a:spcBef>
              <a:spcAft>
                <a:spcPts val="0"/>
              </a:spcAft>
              <a:buClr>
                <a:schemeClr val="dk1"/>
              </a:buClr>
              <a:buSzPts val="2220"/>
              <a:buChar char="•"/>
            </a:pPr>
            <a:endParaRPr sz="1800" dirty="0"/>
          </a:p>
          <a:p>
            <a:pPr marL="228600" lvl="0" indent="-228600" algn="l" rtl="0">
              <a:lnSpc>
                <a:spcPct val="80000"/>
              </a:lnSpc>
              <a:spcBef>
                <a:spcPts val="1000"/>
              </a:spcBef>
              <a:spcAft>
                <a:spcPts val="0"/>
              </a:spcAft>
              <a:buClr>
                <a:schemeClr val="dk1"/>
              </a:buClr>
              <a:buSzPts val="2220"/>
              <a:buChar char="•"/>
            </a:pPr>
            <a:r>
              <a:rPr lang="nl-NL" sz="2220" dirty="0"/>
              <a:t>Een invulmodel voor het </a:t>
            </a:r>
            <a:r>
              <a:rPr lang="nl-NL" sz="2220" b="1" dirty="0"/>
              <a:t>eindverslag</a:t>
            </a:r>
            <a:r>
              <a:rPr lang="nl-NL" sz="2220" dirty="0"/>
              <a:t> (A4)</a:t>
            </a:r>
          </a:p>
          <a:p>
            <a:pPr marL="228600" lvl="0" indent="-228600" algn="l" rtl="0">
              <a:lnSpc>
                <a:spcPct val="80000"/>
              </a:lnSpc>
              <a:spcBef>
                <a:spcPts val="1000"/>
              </a:spcBef>
              <a:spcAft>
                <a:spcPts val="0"/>
              </a:spcAft>
              <a:buClr>
                <a:schemeClr val="dk1"/>
              </a:buClr>
              <a:buSzPts val="2220"/>
              <a:buChar char="•"/>
            </a:pPr>
            <a:endParaRPr sz="1800" dirty="0"/>
          </a:p>
          <a:p>
            <a:pPr marL="228600" lvl="0" indent="-228600" algn="l" rtl="0">
              <a:lnSpc>
                <a:spcPct val="80000"/>
              </a:lnSpc>
              <a:spcBef>
                <a:spcPts val="1000"/>
              </a:spcBef>
              <a:spcAft>
                <a:spcPts val="0"/>
              </a:spcAft>
              <a:buClr>
                <a:schemeClr val="dk1"/>
              </a:buClr>
              <a:buSzPts val="2220"/>
              <a:buChar char="•"/>
            </a:pPr>
            <a:r>
              <a:rPr lang="nl-NL" sz="2220" b="1" dirty="0"/>
              <a:t>Gebruik G-Drive </a:t>
            </a:r>
            <a:r>
              <a:rPr lang="nl-NL" sz="2220" dirty="0"/>
              <a:t>binnen SCV Vlaanderen</a:t>
            </a:r>
          </a:p>
          <a:p>
            <a:pPr marL="228600" lvl="0" indent="-228600" algn="l" rtl="0">
              <a:lnSpc>
                <a:spcPct val="80000"/>
              </a:lnSpc>
              <a:spcBef>
                <a:spcPts val="1000"/>
              </a:spcBef>
              <a:spcAft>
                <a:spcPts val="0"/>
              </a:spcAft>
              <a:buClr>
                <a:schemeClr val="dk1"/>
              </a:buClr>
              <a:buSzPts val="2220"/>
              <a:buChar char="•"/>
            </a:pPr>
            <a:endParaRPr lang="nl-NL" sz="2220" dirty="0"/>
          </a:p>
          <a:p>
            <a:pPr marL="0" lvl="0" indent="0" algn="l" rtl="0">
              <a:lnSpc>
                <a:spcPct val="80000"/>
              </a:lnSpc>
              <a:spcBef>
                <a:spcPts val="1000"/>
              </a:spcBef>
              <a:spcAft>
                <a:spcPts val="0"/>
              </a:spcAft>
              <a:buClr>
                <a:schemeClr val="dk1"/>
              </a:buClr>
              <a:buSzPts val="2220"/>
              <a:buNone/>
            </a:pPr>
            <a:endParaRPr dirty="0"/>
          </a:p>
        </p:txBody>
      </p:sp>
      <p:sp>
        <p:nvSpPr>
          <p:cNvPr id="105" name="Google Shape;10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body" idx="4294967295"/>
          </p:nvPr>
        </p:nvSpPr>
        <p:spPr>
          <a:xfrm>
            <a:off x="831272" y="848880"/>
            <a:ext cx="10515600" cy="4351338"/>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Clr>
                <a:schemeClr val="dk1"/>
              </a:buClr>
              <a:buSzPts val="4400"/>
              <a:buNone/>
            </a:pPr>
            <a:endParaRPr sz="4400" dirty="0"/>
          </a:p>
          <a:p>
            <a:pPr marL="228600" lvl="0" indent="0" algn="l" rtl="0">
              <a:lnSpc>
                <a:spcPct val="90000"/>
              </a:lnSpc>
              <a:spcBef>
                <a:spcPts val="1000"/>
              </a:spcBef>
              <a:spcAft>
                <a:spcPts val="0"/>
              </a:spcAft>
              <a:buClr>
                <a:schemeClr val="dk1"/>
              </a:buClr>
              <a:buSzPts val="4400"/>
              <a:buNone/>
            </a:pPr>
            <a:endParaRPr sz="4400" dirty="0"/>
          </a:p>
          <a:p>
            <a:pPr marL="0" lvl="0" indent="0" algn="ctr" rtl="0">
              <a:lnSpc>
                <a:spcPct val="90000"/>
              </a:lnSpc>
              <a:spcBef>
                <a:spcPts val="1000"/>
              </a:spcBef>
              <a:spcAft>
                <a:spcPts val="0"/>
              </a:spcAft>
              <a:buClr>
                <a:schemeClr val="dk1"/>
              </a:buClr>
              <a:buSzPts val="4800"/>
              <a:buNone/>
            </a:pPr>
            <a:r>
              <a:rPr lang="nl-NL" sz="4800" dirty="0"/>
              <a:t>Enkele verdere toelichtingen</a:t>
            </a:r>
            <a:endParaRPr dirty="0"/>
          </a:p>
          <a:p>
            <a:pPr marL="0" lvl="0" indent="0" algn="ctr" rtl="0">
              <a:lnSpc>
                <a:spcPct val="90000"/>
              </a:lnSpc>
              <a:spcBef>
                <a:spcPts val="1000"/>
              </a:spcBef>
              <a:spcAft>
                <a:spcPts val="0"/>
              </a:spcAft>
              <a:buClr>
                <a:schemeClr val="dk1"/>
              </a:buClr>
              <a:buSzPts val="4400"/>
              <a:buNone/>
            </a:pPr>
            <a:endParaRPr sz="4400" dirty="0"/>
          </a:p>
        </p:txBody>
      </p:sp>
      <p:sp>
        <p:nvSpPr>
          <p:cNvPr id="112" name="Google Shape;11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nl-NL"/>
              <a:t>15-1-2021</a:t>
            </a:r>
            <a:endParaRPr/>
          </a:p>
        </p:txBody>
      </p:sp>
      <p:sp>
        <p:nvSpPr>
          <p:cNvPr id="113" name="Google Shape;11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nl-NL"/>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CFED5F9-A5DE-4552-817E-E589D3337601}"/>
              </a:ext>
            </a:extLst>
          </p:cNvPr>
          <p:cNvSpPr>
            <a:spLocks noGrp="1"/>
          </p:cNvSpPr>
          <p:nvPr>
            <p:ph type="title"/>
          </p:nvPr>
        </p:nvSpPr>
        <p:spPr>
          <a:xfrm>
            <a:off x="838200" y="365126"/>
            <a:ext cx="10515600" cy="842854"/>
          </a:xfrm>
        </p:spPr>
        <p:txBody>
          <a:bodyPr/>
          <a:lstStyle/>
          <a:p>
            <a:r>
              <a:rPr lang="nl-BE" dirty="0"/>
              <a:t>Bij het intake gesprek (1)</a:t>
            </a:r>
          </a:p>
        </p:txBody>
      </p:sp>
      <p:sp>
        <p:nvSpPr>
          <p:cNvPr id="4" name="Tijdelijke aanduiding voor tekst 3">
            <a:extLst>
              <a:ext uri="{FF2B5EF4-FFF2-40B4-BE49-F238E27FC236}">
                <a16:creationId xmlns:a16="http://schemas.microsoft.com/office/drawing/2014/main" id="{E25D3309-6432-49AA-899C-5A6955F93223}"/>
              </a:ext>
            </a:extLst>
          </p:cNvPr>
          <p:cNvSpPr>
            <a:spLocks noGrp="1"/>
          </p:cNvSpPr>
          <p:nvPr>
            <p:ph type="body" idx="1"/>
          </p:nvPr>
        </p:nvSpPr>
        <p:spPr>
          <a:xfrm>
            <a:off x="838200" y="1207980"/>
            <a:ext cx="10515600" cy="4789597"/>
          </a:xfrm>
        </p:spPr>
        <p:txBody>
          <a:bodyPr/>
          <a:lstStyle/>
          <a:p>
            <a:r>
              <a:rPr lang="nl-BE" sz="2400" dirty="0"/>
              <a:t>Zijn de voorwaarden voldaan (zie slides achteraan):</a:t>
            </a:r>
          </a:p>
          <a:p>
            <a:pPr lvl="1"/>
            <a:r>
              <a:rPr lang="nl-BE" dirty="0"/>
              <a:t>Adviestype (zie bijlage 1, slide 18)</a:t>
            </a:r>
          </a:p>
          <a:p>
            <a:pPr lvl="1"/>
            <a:r>
              <a:rPr lang="nl-BE" dirty="0"/>
              <a:t>Adviesdomein (zie bijlage 2, slides 19 en 20)</a:t>
            </a:r>
          </a:p>
          <a:p>
            <a:r>
              <a:rPr lang="nl-BE" sz="2400" dirty="0"/>
              <a:t>Voor- en na- delen toelichten, klant beslist liefst aansluitend</a:t>
            </a:r>
          </a:p>
          <a:p>
            <a:pPr marR="0" lvl="0" rtl="0">
              <a:spcBef>
                <a:spcPts val="0"/>
              </a:spcBef>
              <a:spcAft>
                <a:spcPts val="0"/>
              </a:spcAft>
            </a:pPr>
            <a:r>
              <a:rPr lang="nl-BE" sz="2400" dirty="0"/>
              <a:t>Prijsraming: geschat aantal halve dagen x € 40 / uur x 4 uur / halve dag (forfait voor verplaatsingskosten inbegrepen)</a:t>
            </a:r>
          </a:p>
          <a:p>
            <a:pPr>
              <a:spcBef>
                <a:spcPts val="0"/>
              </a:spcBef>
            </a:pPr>
            <a:r>
              <a:rPr lang="nl-NL" sz="2400" dirty="0">
                <a:solidFill>
                  <a:schemeClr val="dk1"/>
                </a:solidFill>
                <a:latin typeface="Calibri" panose="020F0502020204030204" pitchFamily="34" charset="0"/>
                <a:ea typeface="Calibri"/>
                <a:cs typeface="Calibri" panose="020F0502020204030204" pitchFamily="34" charset="0"/>
                <a:sym typeface="Calibri"/>
              </a:rPr>
              <a:t>Subsidie enkel voor </a:t>
            </a:r>
            <a:r>
              <a:rPr lang="nl-NL" sz="2400" dirty="0">
                <a:latin typeface="Calibri" panose="020F0502020204030204" pitchFamily="34" charset="0"/>
                <a:cs typeface="Calibri" panose="020F0502020204030204" pitchFamily="34" charset="0"/>
              </a:rPr>
              <a:t>advies</a:t>
            </a:r>
            <a:r>
              <a:rPr lang="nl-NL" sz="2400" dirty="0">
                <a:solidFill>
                  <a:schemeClr val="dk1"/>
                </a:solidFill>
                <a:latin typeface="Calibri" panose="020F0502020204030204" pitchFamily="34" charset="0"/>
                <a:ea typeface="Calibri"/>
                <a:cs typeface="Calibri" panose="020F0502020204030204" pitchFamily="34" charset="0"/>
                <a:sym typeface="Calibri"/>
              </a:rPr>
              <a:t>verlening vanaf € 500, exclusief btw. (maximum subsidie € 7.500, of adviesbedrag max € 37.500 voor MO, € 25.000 voor KO</a:t>
            </a:r>
            <a:r>
              <a:rPr lang="nl-NL" sz="2400" b="1" dirty="0">
                <a:solidFill>
                  <a:schemeClr val="dk1"/>
                </a:solidFill>
                <a:latin typeface="Calibri" panose="020F0502020204030204" pitchFamily="34" charset="0"/>
                <a:ea typeface="Calibri"/>
                <a:cs typeface="Calibri" panose="020F0502020204030204" pitchFamily="34" charset="0"/>
                <a:sym typeface="Calibri"/>
              </a:rPr>
              <a:t>)</a:t>
            </a:r>
            <a:endParaRPr lang="nl-BE" sz="2400" dirty="0"/>
          </a:p>
          <a:p>
            <a:pPr marR="0" lvl="0" rtl="0">
              <a:spcBef>
                <a:spcPts val="0"/>
              </a:spcBef>
              <a:spcAft>
                <a:spcPts val="0"/>
              </a:spcAft>
            </a:pPr>
            <a:r>
              <a:rPr lang="nl-BE" sz="2400" dirty="0">
                <a:solidFill>
                  <a:schemeClr val="dk1"/>
                </a:solidFill>
                <a:latin typeface="Calibri" panose="020F0502020204030204" pitchFamily="34" charset="0"/>
                <a:ea typeface="Calibri"/>
                <a:cs typeface="Calibri" panose="020F0502020204030204" pitchFamily="34" charset="0"/>
                <a:sym typeface="Calibri"/>
              </a:rPr>
              <a:t>Op de overeenkomst : vak KMO P invullen </a:t>
            </a:r>
          </a:p>
          <a:p>
            <a:pPr lvl="1">
              <a:spcBef>
                <a:spcPts val="0"/>
              </a:spcBef>
            </a:pPr>
            <a:r>
              <a:rPr lang="nl-BE" dirty="0">
                <a:solidFill>
                  <a:schemeClr val="dk1"/>
                </a:solidFill>
                <a:latin typeface="Calibri" panose="020F0502020204030204" pitchFamily="34" charset="0"/>
                <a:ea typeface="Calibri"/>
                <a:cs typeface="Calibri" panose="020F0502020204030204" pitchFamily="34" charset="0"/>
                <a:sym typeface="Calibri"/>
              </a:rPr>
              <a:t>(aantal uren) (! verlengen kan niet =&gt; nieuwe opdracht), </a:t>
            </a:r>
          </a:p>
          <a:p>
            <a:pPr lvl="1">
              <a:spcBef>
                <a:spcPts val="0"/>
              </a:spcBef>
            </a:pPr>
            <a:r>
              <a:rPr lang="nl-BE" dirty="0">
                <a:solidFill>
                  <a:schemeClr val="dk1"/>
                </a:solidFill>
                <a:latin typeface="Calibri" panose="020F0502020204030204" pitchFamily="34" charset="0"/>
                <a:ea typeface="Calibri"/>
                <a:cs typeface="Calibri" panose="020F0502020204030204" pitchFamily="34" charset="0"/>
                <a:sym typeface="Calibri"/>
              </a:rPr>
              <a:t>samen opdracht duidelijk, beknopt omschrijven en invullen</a:t>
            </a:r>
          </a:p>
          <a:p>
            <a:pPr marL="342900" marR="0" lvl="0" indent="-342900" rtl="0">
              <a:spcBef>
                <a:spcPts val="0"/>
              </a:spcBef>
              <a:spcAft>
                <a:spcPts val="0"/>
              </a:spcAft>
              <a:buClr>
                <a:schemeClr val="dk1"/>
              </a:buClr>
              <a:buSzPts val="1000"/>
              <a:buFont typeface="Arial" panose="020B0604020202020204" pitchFamily="34" charset="0"/>
              <a:buChar char="•"/>
            </a:pPr>
            <a:endParaRPr lang="nl-BE" sz="2800" b="1" dirty="0">
              <a:solidFill>
                <a:schemeClr val="dk1"/>
              </a:solidFill>
              <a:latin typeface="Calibri" panose="020F0502020204030204" pitchFamily="34" charset="0"/>
              <a:ea typeface="Calibri"/>
              <a:cs typeface="Calibri" panose="020F0502020204030204" pitchFamily="34" charset="0"/>
              <a:sym typeface="Calibri"/>
            </a:endParaRPr>
          </a:p>
          <a:p>
            <a:endParaRPr lang="nl-BE" dirty="0"/>
          </a:p>
          <a:p>
            <a:endParaRPr lang="nl-BE" dirty="0"/>
          </a:p>
        </p:txBody>
      </p:sp>
      <p:sp>
        <p:nvSpPr>
          <p:cNvPr id="2" name="Tijdelijke aanduiding voor dianummer 1">
            <a:extLst>
              <a:ext uri="{FF2B5EF4-FFF2-40B4-BE49-F238E27FC236}">
                <a16:creationId xmlns:a16="http://schemas.microsoft.com/office/drawing/2014/main" id="{0C8E0BA8-B051-4816-B9FA-AB6EF9BE011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8</a:t>
            </a:fld>
            <a:endParaRPr lang="nl-NL"/>
          </a:p>
        </p:txBody>
      </p:sp>
    </p:spTree>
    <p:extLst>
      <p:ext uri="{BB962C8B-B14F-4D97-AF65-F5344CB8AC3E}">
        <p14:creationId xmlns:p14="http://schemas.microsoft.com/office/powerpoint/2010/main" val="359674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F1587-0746-4A9A-88A2-6BE14D183E9D}"/>
              </a:ext>
            </a:extLst>
          </p:cNvPr>
          <p:cNvSpPr>
            <a:spLocks noGrp="1"/>
          </p:cNvSpPr>
          <p:nvPr>
            <p:ph type="title"/>
          </p:nvPr>
        </p:nvSpPr>
        <p:spPr>
          <a:xfrm>
            <a:off x="838200" y="365125"/>
            <a:ext cx="10515600" cy="791013"/>
          </a:xfrm>
        </p:spPr>
        <p:txBody>
          <a:bodyPr/>
          <a:lstStyle/>
          <a:p>
            <a:r>
              <a:rPr lang="nl-BE" dirty="0"/>
              <a:t>Bij het intake gesprek (2)</a:t>
            </a:r>
          </a:p>
        </p:txBody>
      </p:sp>
      <p:sp>
        <p:nvSpPr>
          <p:cNvPr id="3" name="Tijdelijke aanduiding voor tekst 2">
            <a:extLst>
              <a:ext uri="{FF2B5EF4-FFF2-40B4-BE49-F238E27FC236}">
                <a16:creationId xmlns:a16="http://schemas.microsoft.com/office/drawing/2014/main" id="{7F566283-E3FE-40AD-B414-922595F50D4D}"/>
              </a:ext>
            </a:extLst>
          </p:cNvPr>
          <p:cNvSpPr>
            <a:spLocks noGrp="1"/>
          </p:cNvSpPr>
          <p:nvPr>
            <p:ph type="body" idx="1"/>
          </p:nvPr>
        </p:nvSpPr>
        <p:spPr>
          <a:xfrm>
            <a:off x="838200" y="1156138"/>
            <a:ext cx="10515600" cy="5020825"/>
          </a:xfrm>
        </p:spPr>
        <p:txBody>
          <a:bodyPr/>
          <a:lstStyle/>
          <a:p>
            <a:r>
              <a:rPr lang="nl-BE" sz="2400" dirty="0"/>
              <a:t>Aanvraag online door de KMO vanaf het sluiten van de overeenkomst tot maximaal veertien dagen na de eerste werkelijke bijeenkomst (= datum eerste prestatie op factuur)</a:t>
            </a:r>
          </a:p>
          <a:p>
            <a:r>
              <a:rPr lang="nl-BE" sz="2400" dirty="0"/>
              <a:t>of: </a:t>
            </a:r>
            <a:r>
              <a:rPr lang="nl-NL" sz="2400" dirty="0"/>
              <a:t>de subsidie aanvrager </a:t>
            </a:r>
            <a:r>
              <a:rPr lang="nl-NL" sz="2400" u="sng" dirty="0"/>
              <a:t>kent</a:t>
            </a:r>
            <a:r>
              <a:rPr lang="nl-NL" sz="2400" dirty="0"/>
              <a:t> KMO P reeds: </a:t>
            </a:r>
          </a:p>
          <a:p>
            <a:pPr marL="685800" lvl="1" indent="-228600" algn="l" rtl="0">
              <a:lnSpc>
                <a:spcPct val="80000"/>
              </a:lnSpc>
              <a:spcBef>
                <a:spcPts val="500"/>
              </a:spcBef>
              <a:spcAft>
                <a:spcPts val="0"/>
              </a:spcAft>
              <a:buClr>
                <a:schemeClr val="dk1"/>
              </a:buClr>
              <a:buSzPts val="2400"/>
              <a:buChar char="•"/>
            </a:pPr>
            <a:r>
              <a:rPr lang="nl-NL" dirty="0"/>
              <a:t>vak KMO-P invullen in de overeenkomst</a:t>
            </a:r>
          </a:p>
          <a:p>
            <a:pPr marL="685800" lvl="1" indent="-228600" algn="l" rtl="0">
              <a:lnSpc>
                <a:spcPct val="80000"/>
              </a:lnSpc>
              <a:spcBef>
                <a:spcPts val="500"/>
              </a:spcBef>
              <a:spcAft>
                <a:spcPts val="0"/>
              </a:spcAft>
              <a:buClr>
                <a:schemeClr val="dk1"/>
              </a:buClr>
              <a:buSzPts val="2400"/>
              <a:buChar char="•"/>
            </a:pPr>
            <a:r>
              <a:rPr lang="nl-NL" dirty="0"/>
              <a:t>startdatum advies afspreken en afspraak aan te vragen bedrag</a:t>
            </a:r>
          </a:p>
          <a:p>
            <a:pPr marL="342900">
              <a:lnSpc>
                <a:spcPct val="80000"/>
              </a:lnSpc>
              <a:buSzPts val="2800"/>
            </a:pPr>
            <a:r>
              <a:rPr lang="nl-NL" sz="2400" dirty="0"/>
              <a:t>of: de subsidie aanvrager </a:t>
            </a:r>
            <a:r>
              <a:rPr lang="nl-NL" sz="2400" u="sng" dirty="0"/>
              <a:t>kent</a:t>
            </a:r>
            <a:r>
              <a:rPr lang="nl-NL" sz="2400" dirty="0"/>
              <a:t> KMO P </a:t>
            </a:r>
            <a:r>
              <a:rPr lang="nl-NL" sz="2400" u="sng" dirty="0"/>
              <a:t>nog niet</a:t>
            </a:r>
            <a:r>
              <a:rPr lang="nl-NL" sz="2400" dirty="0"/>
              <a:t>: mogelijkheden uitleggen (SCV-procedure “voor subsidie aanvrager” overhandigen en de presentatie van het agentschap “innoveren &amp; ondernemen”: </a:t>
            </a:r>
          </a:p>
          <a:p>
            <a:pPr marL="685800" lvl="1" indent="-228600" algn="l" rtl="0">
              <a:lnSpc>
                <a:spcPct val="80000"/>
              </a:lnSpc>
              <a:spcBef>
                <a:spcPts val="500"/>
              </a:spcBef>
              <a:spcAft>
                <a:spcPts val="0"/>
              </a:spcAft>
              <a:buClr>
                <a:schemeClr val="dk1"/>
              </a:buClr>
              <a:buSzPts val="2400"/>
              <a:buChar char="•"/>
            </a:pPr>
            <a:r>
              <a:rPr lang="nl-NL" dirty="0"/>
              <a:t>Respecteer data</a:t>
            </a:r>
          </a:p>
          <a:p>
            <a:pPr marL="685800" lvl="1" indent="-228600" algn="l" rtl="0">
              <a:lnSpc>
                <a:spcPct val="80000"/>
              </a:lnSpc>
              <a:spcBef>
                <a:spcPts val="500"/>
              </a:spcBef>
              <a:spcAft>
                <a:spcPts val="0"/>
              </a:spcAft>
              <a:buClr>
                <a:schemeClr val="dk1"/>
              </a:buClr>
              <a:buSzPts val="2400"/>
              <a:buChar char="•"/>
            </a:pPr>
            <a:r>
              <a:rPr lang="nl-NL" dirty="0"/>
              <a:t>Hoe aanvragen</a:t>
            </a:r>
          </a:p>
          <a:p>
            <a:pPr marL="685800" lvl="1" indent="-228600" algn="l" rtl="0">
              <a:lnSpc>
                <a:spcPct val="80000"/>
              </a:lnSpc>
              <a:spcBef>
                <a:spcPts val="500"/>
              </a:spcBef>
              <a:spcAft>
                <a:spcPts val="0"/>
              </a:spcAft>
              <a:buClr>
                <a:schemeClr val="dk1"/>
              </a:buClr>
              <a:buSzPts val="2400"/>
              <a:buChar char="•"/>
            </a:pPr>
            <a:r>
              <a:rPr lang="nl-NL" dirty="0"/>
              <a:t>Methode betalingen, terugbetaling bij vroegtijdige stopzetting,…</a:t>
            </a:r>
          </a:p>
          <a:p>
            <a:pPr marL="685800" lvl="1" indent="-228600" algn="l" rtl="0">
              <a:lnSpc>
                <a:spcPct val="80000"/>
              </a:lnSpc>
              <a:spcBef>
                <a:spcPts val="500"/>
              </a:spcBef>
              <a:spcAft>
                <a:spcPts val="0"/>
              </a:spcAft>
              <a:buClr>
                <a:schemeClr val="dk1"/>
              </a:buClr>
              <a:buSzPts val="2400"/>
              <a:buChar char="•"/>
            </a:pPr>
            <a:r>
              <a:rPr lang="nl-NL" dirty="0"/>
              <a:t>….</a:t>
            </a:r>
            <a:endParaRPr lang="nl-BE" dirty="0"/>
          </a:p>
        </p:txBody>
      </p:sp>
      <p:sp>
        <p:nvSpPr>
          <p:cNvPr id="4" name="Tijdelijke aanduiding voor dianummer 3">
            <a:extLst>
              <a:ext uri="{FF2B5EF4-FFF2-40B4-BE49-F238E27FC236}">
                <a16:creationId xmlns:a16="http://schemas.microsoft.com/office/drawing/2014/main" id="{0D0F53F4-0BAE-454E-8A31-9AFB62D67D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nl-NL" smtClean="0"/>
              <a:t>9</a:t>
            </a:fld>
            <a:endParaRPr lang="nl-NL"/>
          </a:p>
        </p:txBody>
      </p:sp>
    </p:spTree>
    <p:extLst>
      <p:ext uri="{BB962C8B-B14F-4D97-AF65-F5344CB8AC3E}">
        <p14:creationId xmlns:p14="http://schemas.microsoft.com/office/powerpoint/2010/main" val="2472607249"/>
      </p:ext>
    </p:extLst>
  </p:cSld>
  <p:clrMapOvr>
    <a:masterClrMapping/>
  </p:clrMapOvr>
</p:sld>
</file>

<file path=ppt/theme/theme1.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1919</Words>
  <Application>Microsoft Office PowerPoint</Application>
  <PresentationFormat>Breedbeeld</PresentationFormat>
  <Paragraphs>268</Paragraphs>
  <Slides>25</Slides>
  <Notes>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25</vt:i4>
      </vt:variant>
    </vt:vector>
  </HeadingPairs>
  <TitlesOfParts>
    <vt:vector size="31" baseType="lpstr">
      <vt:lpstr>Arial</vt:lpstr>
      <vt:lpstr>Calibri</vt:lpstr>
      <vt:lpstr>Courier New</vt:lpstr>
      <vt:lpstr>Symbol</vt:lpstr>
      <vt:lpstr>Times New Roman</vt:lpstr>
      <vt:lpstr>Kantoorthema</vt:lpstr>
      <vt:lpstr>Gebruik van de KMO P(ortefeuille) bij SCV-Vlaanderen  opleiding/motivatie voor de consultants</vt:lpstr>
      <vt:lpstr>Wat is KMO P (portefeuille)?</vt:lpstr>
      <vt:lpstr>Waarom dit telkens voorstellen? Voordelen</vt:lpstr>
      <vt:lpstr>Wel extra aandachtspunten (nadelen?)</vt:lpstr>
      <vt:lpstr>Wel extra aandachtspunten (nadelen?)</vt:lpstr>
      <vt:lpstr>Documentatie omtrent KMO-P bij SCV zie G-drive:   gedeelde drives/koepel/documenten/KMO Portefeuille  gedeelde drives/koepel/SCV opdrachten procedures  </vt:lpstr>
      <vt:lpstr>PowerPoint-presentatie</vt:lpstr>
      <vt:lpstr>Bij het intake gesprek (1)</vt:lpstr>
      <vt:lpstr>Bij het intake gesprek (2)</vt:lpstr>
      <vt:lpstr>PowerPoint-presentatie</vt:lpstr>
      <vt:lpstr>Verloop ADVIES periode:</vt:lpstr>
      <vt:lpstr>PowerPoint-presentatie</vt:lpstr>
      <vt:lpstr>PowerPoint-presentatie</vt:lpstr>
      <vt:lpstr>PowerPoint-presentatie</vt:lpstr>
      <vt:lpstr>PowerPoint-presentatie</vt:lpstr>
      <vt:lpstr>Tot slot </vt:lpstr>
      <vt:lpstr>Samenvatting uit KMO P:</vt:lpstr>
      <vt:lpstr>Bijlage 1: Voor welke adviestypes? </vt:lpstr>
      <vt:lpstr>Bijlage 2.1  Adviesdomeinen (recente publicatie)</vt:lpstr>
      <vt:lpstr>Bijlage 2.2:  Adviesdomeinen (recente publicatie)</vt:lpstr>
      <vt:lpstr>Bijlage 2.3: enkele voorbeelden van gesubsidieerd advies</vt:lpstr>
      <vt:lpstr>Bijlage 3.1:niet aanvaard voor subsidiëring</vt:lpstr>
      <vt:lpstr>Bijlage 3.2: niet aanvaard voor subsidiëring</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Gebruik van de KMO P(ortefeuille) bij SCV-Vlaanderen  opleiding/motivatie voor de consultants</dc:title>
  <dc:creator>Edgard Willems</dc:creator>
  <cp:lastModifiedBy>Jeanne Schreurs</cp:lastModifiedBy>
  <cp:revision>58</cp:revision>
  <dcterms:modified xsi:type="dcterms:W3CDTF">2022-10-18T15:27:15Z</dcterms:modified>
</cp:coreProperties>
</file>