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840" r:id="rId4"/>
  </p:sldMasterIdLst>
  <p:notesMasterIdLst>
    <p:notesMasterId r:id="rId35"/>
  </p:notesMasterIdLst>
  <p:sldIdLst>
    <p:sldId id="256" r:id="rId5"/>
    <p:sldId id="281" r:id="rId6"/>
    <p:sldId id="275" r:id="rId7"/>
    <p:sldId id="282" r:id="rId8"/>
    <p:sldId id="274" r:id="rId9"/>
    <p:sldId id="283" r:id="rId10"/>
    <p:sldId id="284" r:id="rId11"/>
    <p:sldId id="285" r:id="rId12"/>
    <p:sldId id="286" r:id="rId13"/>
    <p:sldId id="287" r:id="rId14"/>
    <p:sldId id="288" r:id="rId15"/>
    <p:sldId id="289" r:id="rId16"/>
    <p:sldId id="291" r:id="rId17"/>
    <p:sldId id="292" r:id="rId18"/>
    <p:sldId id="293" r:id="rId19"/>
    <p:sldId id="257" r:id="rId20"/>
    <p:sldId id="271" r:id="rId21"/>
    <p:sldId id="258" r:id="rId22"/>
    <p:sldId id="259" r:id="rId23"/>
    <p:sldId id="276" r:id="rId24"/>
    <p:sldId id="280" r:id="rId25"/>
    <p:sldId id="260" r:id="rId26"/>
    <p:sldId id="269" r:id="rId27"/>
    <p:sldId id="294" r:id="rId28"/>
    <p:sldId id="295" r:id="rId29"/>
    <p:sldId id="262" r:id="rId30"/>
    <p:sldId id="296" r:id="rId31"/>
    <p:sldId id="263" r:id="rId32"/>
    <p:sldId id="265" r:id="rId33"/>
    <p:sldId id="27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981" autoAdjust="0"/>
    <p:restoredTop sz="75422" autoAdjust="0"/>
  </p:normalViewPr>
  <p:slideViewPr>
    <p:cSldViewPr snapToGrid="0">
      <p:cViewPr varScale="1">
        <p:scale>
          <a:sx n="57" d="100"/>
          <a:sy n="57" d="100"/>
        </p:scale>
        <p:origin x="-894" y="-90"/>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3C5D-CD12-6D4C-A980-0612968271E2}" type="datetimeFigureOut">
              <a:rPr lang="en-US" smtClean="0"/>
              <a:pPr/>
              <a:t>9/11/2019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67F0-0840-1348-BFE4-C6298BBC0698}" type="slidenum">
              <a:rPr lang="en-US" smtClean="0"/>
              <a:pPr/>
              <a:t>‹#›</a:t>
            </a:fld>
            <a:endParaRPr lang="en-US"/>
          </a:p>
        </p:txBody>
      </p:sp>
    </p:spTree>
    <p:extLst>
      <p:ext uri="{BB962C8B-B14F-4D97-AF65-F5344CB8AC3E}">
        <p14:creationId xmlns:p14="http://schemas.microsoft.com/office/powerpoint/2010/main" xmlns=""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YRg7yqc7Gs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err="1" smtClean="0"/>
              <a:t>Lindow</a:t>
            </a:r>
            <a:r>
              <a:rPr lang="en-GB" baseline="0" dirty="0" smtClean="0"/>
              <a:t> Man discovered in </a:t>
            </a:r>
            <a:r>
              <a:rPr lang="en-GB" baseline="0" dirty="0" err="1" smtClean="0"/>
              <a:t>Lindow</a:t>
            </a:r>
            <a:r>
              <a:rPr lang="en-GB" baseline="0" dirty="0" smtClean="0"/>
              <a:t> Moss near Wilmslow in Cheshire, by commercial peat cutters. One year after the discovery of the partial remains (the head) of a 2,000 year old woman (</a:t>
            </a:r>
            <a:r>
              <a:rPr lang="en-GB" baseline="0" dirty="0" err="1" smtClean="0"/>
              <a:t>Lindow</a:t>
            </a:r>
            <a:r>
              <a:rPr lang="en-GB" baseline="0" dirty="0" smtClean="0"/>
              <a:t> Woman). Police thought it was the head of missing woman. The woman’s husband who was in prison on another charge admitted the murder. But radiocarbon dating showed this was not the case.</a:t>
            </a:r>
          </a:p>
          <a:p>
            <a:r>
              <a:rPr lang="en-GB" baseline="0" dirty="0" err="1" smtClean="0"/>
              <a:t>Lindow</a:t>
            </a:r>
            <a:r>
              <a:rPr lang="en-GB" baseline="0" dirty="0" smtClean="0"/>
              <a:t> Man discovered by the same workers. One of which picked up what he thought was a piece of wood off the elevator of the peat-shredding machine. Threw it at his friend but when the mud fell off they saw it was a human foot.</a:t>
            </a:r>
          </a:p>
          <a:p>
            <a:r>
              <a:rPr lang="en-GB" baseline="0" dirty="0" smtClean="0"/>
              <a:t>25 years old. Officially </a:t>
            </a:r>
            <a:r>
              <a:rPr lang="en-GB" baseline="0" dirty="0" err="1" smtClean="0"/>
              <a:t>Lindow</a:t>
            </a:r>
            <a:r>
              <a:rPr lang="en-GB" baseline="0" dirty="0" smtClean="0"/>
              <a:t> II as other remains (four in total) have been found there. Though not as well preserved as this. Done very little manual labour  - well manicured finger nails. His last meal included unleavened bread made from wheat and barley, cooked over a fire in which heather hand been burnt. </a:t>
            </a:r>
          </a:p>
          <a:p>
            <a:r>
              <a:rPr lang="en-GB" baseline="0" dirty="0" smtClean="0"/>
              <a:t>Met a gruesome death. Struck on the top of his head with heavy object such as a narrow bladed axe. Blow to the back from a knee which broke a rib. Had a thin cord tied around his neck which could have been used to strangle him or break his neck. When he was dead he had his throat cut. Placed face down in bog.</a:t>
            </a:r>
          </a:p>
          <a:p>
            <a:r>
              <a:rPr lang="en-GB" baseline="0" dirty="0" smtClean="0"/>
              <a:t>Ritual killing, maybe by druids.</a:t>
            </a:r>
          </a:p>
          <a:p>
            <a:endParaRPr lang="en-GB" baseline="0" dirty="0" smtClean="0"/>
          </a:p>
          <a:p>
            <a:r>
              <a:rPr lang="en-GB" baseline="0" dirty="0" err="1" smtClean="0"/>
              <a:t>Tollund</a:t>
            </a:r>
            <a:r>
              <a:rPr lang="en-GB" baseline="0" dirty="0" smtClean="0"/>
              <a:t> Man</a:t>
            </a:r>
          </a:p>
          <a:p>
            <a:r>
              <a:rPr lang="en-GB" baseline="0" dirty="0" smtClean="0"/>
              <a:t>Denmark</a:t>
            </a:r>
          </a:p>
          <a:p>
            <a:r>
              <a:rPr lang="en-GB" baseline="0" dirty="0" smtClean="0"/>
              <a:t>1950</a:t>
            </a:r>
          </a:p>
          <a:p>
            <a:r>
              <a:rPr lang="en-GB" baseline="0" dirty="0" smtClean="0"/>
              <a:t>2,500 years old</a:t>
            </a:r>
          </a:p>
          <a:p>
            <a:r>
              <a:rPr lang="en-GB" baseline="0" dirty="0" smtClean="0"/>
              <a:t>Probably the best preserved pre-historic body in the world</a:t>
            </a:r>
          </a:p>
          <a:p>
            <a:r>
              <a:rPr lang="en-GB" baseline="0" dirty="0" err="1" smtClean="0"/>
              <a:t>Tollund</a:t>
            </a:r>
            <a:r>
              <a:rPr lang="en-GB" baseline="0" dirty="0" smtClean="0"/>
              <a:t> Man – named after the nearby village to the bog where he was found.</a:t>
            </a:r>
          </a:p>
          <a:p>
            <a:r>
              <a:rPr lang="en-GB" baseline="0" dirty="0" smtClean="0"/>
              <a:t>Probably 30-40 years old. Only side of the body that had been turned upwards in the excavation showed signs of decomposition.</a:t>
            </a:r>
          </a:p>
          <a:p>
            <a:r>
              <a:rPr lang="en-GB" baseline="0" dirty="0" smtClean="0"/>
              <a:t>Discovered in 1950 by two brothers. So well preserved they alerted the local police. They thought it was the body of a school boy who had gone missing from Copenhagen.</a:t>
            </a:r>
          </a:p>
          <a:p>
            <a:r>
              <a:rPr lang="en-GB" baseline="0" dirty="0" smtClean="0"/>
              <a:t>Hanged. Placed into a grave dug into the peat. Probably as a sacrifice.</a:t>
            </a:r>
          </a:p>
          <a:p>
            <a:endParaRPr lang="en-GB" baseline="0" dirty="0" smtClean="0"/>
          </a:p>
          <a:p>
            <a:r>
              <a:rPr lang="en-GB" baseline="0" dirty="0" err="1" smtClean="0"/>
              <a:t>Cashell</a:t>
            </a:r>
            <a:r>
              <a:rPr lang="en-GB" baseline="0" dirty="0" smtClean="0"/>
              <a:t> Man</a:t>
            </a:r>
          </a:p>
          <a:p>
            <a:r>
              <a:rPr lang="en-GB" baseline="0" dirty="0" smtClean="0"/>
              <a:t>Ireland </a:t>
            </a:r>
          </a:p>
          <a:p>
            <a:r>
              <a:rPr lang="en-GB" baseline="0" dirty="0" smtClean="0"/>
              <a:t>2011</a:t>
            </a:r>
          </a:p>
          <a:p>
            <a:r>
              <a:rPr lang="en-GB" baseline="0" dirty="0" smtClean="0"/>
              <a:t>4,000 years old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Cashell</a:t>
            </a:r>
            <a:r>
              <a:rPr lang="en-GB" baseline="0" dirty="0" smtClean="0"/>
              <a:t> Man – earliest bog body with intact skin. Hairs and pores can be seen.</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pPr/>
              <a:t>11</a:t>
            </a:fld>
            <a:endParaRPr lang="en-US"/>
          </a:p>
        </p:txBody>
      </p:sp>
    </p:spTree>
    <p:extLst>
      <p:ext uri="{BB962C8B-B14F-4D97-AF65-F5344CB8AC3E}">
        <p14:creationId xmlns:p14="http://schemas.microsoft.com/office/powerpoint/2010/main" xmlns="" val="56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https://www.youtube.com/watch?v=YRg7yqc7GsY</a:t>
            </a:r>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pPr/>
              <a:t>12</a:t>
            </a:fld>
            <a:endParaRPr lang="en-US"/>
          </a:p>
        </p:txBody>
      </p:sp>
    </p:spTree>
    <p:extLst>
      <p:ext uri="{BB962C8B-B14F-4D97-AF65-F5344CB8AC3E}">
        <p14:creationId xmlns:p14="http://schemas.microsoft.com/office/powerpoint/2010/main" xmlns="" val="2621059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 a wet meadow does not have standing water present except for brief to moderate periods during the growing season. Instead, the ground in a wet meadow fluctuates between brief periods of flooding and longer periods of wetness. Wet meadows often have large numbers of wetland plant species, which frequently survive as buried seeds during dry periods, and then regenerate after flooding.</a:t>
            </a:r>
            <a:r>
              <a:rPr lang="en-GB" baseline="30000" dirty="0" smtClean="0"/>
              <a:t> </a:t>
            </a:r>
            <a:r>
              <a:rPr lang="en-GB" baseline="0" dirty="0" smtClean="0"/>
              <a:t> </a:t>
            </a:r>
            <a:r>
              <a:rPr lang="en-GB" dirty="0" smtClean="0"/>
              <a:t>Wet meadows therefore do not usually support aquatic life such as fish. They typically have a high diversity of plant species, and may attract large numbers of birds, small mammals and insects including butterflies.</a:t>
            </a:r>
          </a:p>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pPr/>
              <a:t>23</a:t>
            </a:fld>
            <a:endParaRPr lang="en-US"/>
          </a:p>
        </p:txBody>
      </p:sp>
    </p:spTree>
    <p:extLst>
      <p:ext uri="{BB962C8B-B14F-4D97-AF65-F5344CB8AC3E}">
        <p14:creationId xmlns:p14="http://schemas.microsoft.com/office/powerpoint/2010/main" xmlns="" val="398996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F167F0-0840-1348-BFE4-C6298BBC0698}" type="slidenum">
              <a:rPr lang="en-US" smtClean="0"/>
              <a:pPr/>
              <a:t>24</a:t>
            </a:fld>
            <a:endParaRPr lang="en-US"/>
          </a:p>
        </p:txBody>
      </p:sp>
    </p:spTree>
    <p:extLst>
      <p:ext uri="{BB962C8B-B14F-4D97-AF65-F5344CB8AC3E}">
        <p14:creationId xmlns:p14="http://schemas.microsoft.com/office/powerpoint/2010/main" xmlns="" val="259100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ZA"/>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smtClean="0"/>
              <a:pPr/>
              <a:t>9/11/2019</a:t>
            </a:fld>
            <a:endParaRPr lang="en-ZA"/>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ZA"/>
          </a:p>
        </p:txBody>
      </p:sp>
      <p:sp>
        <p:nvSpPr>
          <p:cNvPr id="10" name="Rectangle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smtClean="0"/>
              <a:t>Click to edit Master title style</a:t>
            </a:r>
            <a:endParaRPr lang="en-US" dirty="0"/>
          </a:p>
        </p:txBody>
      </p:sp>
      <p:sp>
        <p:nvSpPr>
          <p:cNvPr id="22" name="Picture Placeholder 21">
            <a:extLst>
              <a:ext uri="{FF2B5EF4-FFF2-40B4-BE49-F238E27FC236}">
                <a16:creationId xmlns=""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pPr/>
              <a:t>9/11/2019</a:t>
            </a:fld>
            <a:endParaRPr lang="en-ZA"/>
          </a:p>
        </p:txBody>
      </p:sp>
      <p:sp>
        <p:nvSpPr>
          <p:cNvPr id="6" name="Footer Placeholder 5"/>
          <p:cNvSpPr>
            <a:spLocks noGrp="1"/>
          </p:cNvSpPr>
          <p:nvPr>
            <p:ph type="ftr" sz="quarter" idx="11"/>
          </p:nvPr>
        </p:nvSpPr>
        <p:spPr/>
        <p:txBody>
          <a:bodyPr/>
          <a:lstStyle/>
          <a:p>
            <a:endParaRPr lang="en-ZA"/>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smtClean="0"/>
              <a:t>Click to edit Master title style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smtClean="0"/>
              <a:pPr/>
              <a:t>9/11/2019</a:t>
            </a:fld>
            <a:endParaRPr lang="en-ZA"/>
          </a:p>
        </p:txBody>
      </p:sp>
      <p:sp>
        <p:nvSpPr>
          <p:cNvPr id="6" name="Footer Placeholder 5"/>
          <p:cNvSpPr>
            <a:spLocks noGrp="1"/>
          </p:cNvSpPr>
          <p:nvPr>
            <p:ph type="ftr" sz="quarter" idx="11"/>
          </p:nvPr>
        </p:nvSpPr>
        <p:spPr/>
        <p:txBody>
          <a:bodyPr/>
          <a:lstStyle/>
          <a:p>
            <a:endParaRPr lang="en-ZA"/>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B17C1C-DA5E-F743-826B-CB70C940D4E6}" type="datetime1">
              <a:rPr lang="en-US" smtClean="0"/>
              <a:pPr/>
              <a:t>9/11/2019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F10E4C-E478-1D40-94DF-17D7429B053A}" type="datetime1">
              <a:rPr lang="en-US" smtClean="0"/>
              <a:pPr/>
              <a:t>9/11/2019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C1A9061-1D22-724D-9508-7BAEAF287353}" type="datetime1">
              <a:rPr lang="en-US" smtClean="0"/>
              <a:pPr/>
              <a:t>9/11/2019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smtClean="0"/>
              <a:pPr/>
              <a:t>9/11/2019</a:t>
            </a:fld>
            <a:endParaRPr lang="en-ZA"/>
          </a:p>
        </p:txBody>
      </p:sp>
      <p:sp>
        <p:nvSpPr>
          <p:cNvPr id="3" name="Footer Placeholder 2"/>
          <p:cNvSpPr>
            <a:spLocks noGrp="1"/>
          </p:cNvSpPr>
          <p:nvPr>
            <p:ph type="ftr" sz="quarter" idx="11"/>
          </p:nvPr>
        </p:nvSpPr>
        <p:spPr/>
        <p:txBody>
          <a:bodyPr/>
          <a:lstStyle/>
          <a:p>
            <a:endParaRPr lang="en-ZA"/>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171922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D41EE2-1449-2741-9D08-61623EFC2A0E}"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23736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DD9237C-03C9-D843-906B-96D98C6B2D61}"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6" name="Text Placeholder 9">
            <a:extLst>
              <a:ext uri="{FF2B5EF4-FFF2-40B4-BE49-F238E27FC236}">
                <a16:creationId xmlns=""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7" name="Text Placeholder 9">
            <a:extLst>
              <a:ext uri="{FF2B5EF4-FFF2-40B4-BE49-F238E27FC236}">
                <a16:creationId xmlns=""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8" name="Text Placeholder 9">
            <a:extLst>
              <a:ext uri="{FF2B5EF4-FFF2-40B4-BE49-F238E27FC236}">
                <a16:creationId xmlns=""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sp>
        <p:nvSpPr>
          <p:cNvPr id="19" name="Text Placeholder 9">
            <a:extLst>
              <a:ext uri="{FF2B5EF4-FFF2-40B4-BE49-F238E27FC236}">
                <a16:creationId xmlns=""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dirty="0"/>
              <a:t>Text Item</a:t>
            </a:r>
            <a:endParaRPr lang="en-ZA" dirty="0"/>
          </a:p>
        </p:txBody>
      </p:sp>
      <p:grpSp>
        <p:nvGrpSpPr>
          <p:cNvPr id="23" name="Group 22">
            <a:extLst>
              <a:ext uri="{FF2B5EF4-FFF2-40B4-BE49-F238E27FC236}">
                <a16:creationId xmlns=""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397BD2BD-1F35-9841-A6BF-76BE540EE01F}"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
        <p:nvSpPr>
          <p:cNvPr id="14" name="Picture Placeholder 13">
            <a:extLst>
              <a:ext uri="{FF2B5EF4-FFF2-40B4-BE49-F238E27FC236}">
                <a16:creationId xmlns=""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ZA" dirty="0"/>
              <a:t>Icon</a:t>
            </a:r>
          </a:p>
        </p:txBody>
      </p:sp>
      <p:sp>
        <p:nvSpPr>
          <p:cNvPr id="21" name="Picture Placeholder 13">
            <a:extLst>
              <a:ext uri="{FF2B5EF4-FFF2-40B4-BE49-F238E27FC236}">
                <a16:creationId xmlns=""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ZA" dirty="0"/>
              <a:t>Icon</a:t>
            </a:r>
          </a:p>
        </p:txBody>
      </p:sp>
      <p:sp>
        <p:nvSpPr>
          <p:cNvPr id="22" name="Picture Placeholder 13">
            <a:extLst>
              <a:ext uri="{FF2B5EF4-FFF2-40B4-BE49-F238E27FC236}">
                <a16:creationId xmlns=""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ZA" dirty="0"/>
              <a:t>Icon</a:t>
            </a:r>
          </a:p>
        </p:txBody>
      </p:sp>
      <p:sp>
        <p:nvSpPr>
          <p:cNvPr id="24" name="Picture Placeholder 13">
            <a:extLst>
              <a:ext uri="{FF2B5EF4-FFF2-40B4-BE49-F238E27FC236}">
                <a16:creationId xmlns=""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ZA" dirty="0"/>
              <a:t>Icon</a:t>
            </a:r>
          </a:p>
        </p:txBody>
      </p:sp>
      <p:sp>
        <p:nvSpPr>
          <p:cNvPr id="26" name="Picture Placeholder 13">
            <a:extLst>
              <a:ext uri="{FF2B5EF4-FFF2-40B4-BE49-F238E27FC236}">
                <a16:creationId xmlns=""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ZA" dirty="0"/>
              <a:t>Icon</a:t>
            </a:r>
          </a:p>
        </p:txBody>
      </p:sp>
    </p:spTree>
    <p:extLst>
      <p:ext uri="{BB962C8B-B14F-4D97-AF65-F5344CB8AC3E}">
        <p14:creationId xmlns:p14="http://schemas.microsoft.com/office/powerpoint/2010/main" xmlns=""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9">
            <a:extLst>
              <a:ext uri="{FF2B5EF4-FFF2-40B4-BE49-F238E27FC236}">
                <a16:creationId xmlns=""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9" name="Oval 28">
            <a:extLst>
              <a:ext uri="{FF2B5EF4-FFF2-40B4-BE49-F238E27FC236}">
                <a16:creationId xmlns=""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9">
            <a:extLst>
              <a:ext uri="{FF2B5EF4-FFF2-40B4-BE49-F238E27FC236}">
                <a16:creationId xmlns=""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2" name="Oval 21">
            <a:extLst>
              <a:ext uri="{FF2B5EF4-FFF2-40B4-BE49-F238E27FC236}">
                <a16:creationId xmlns=""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6E94F40A-5592-5744-BFD7-61B04D70BFE7}"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
        <p:nvSpPr>
          <p:cNvPr id="14" name="Text Placeholder 13">
            <a:extLst>
              <a:ext uri="{FF2B5EF4-FFF2-40B4-BE49-F238E27FC236}">
                <a16:creationId xmlns=""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18" name="Text Placeholder 13">
            <a:extLst>
              <a:ext uri="{FF2B5EF4-FFF2-40B4-BE49-F238E27FC236}">
                <a16:creationId xmlns=""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6" name="Text Placeholder 13">
            <a:extLst>
              <a:ext uri="{FF2B5EF4-FFF2-40B4-BE49-F238E27FC236}">
                <a16:creationId xmlns=""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8" name="Text Placeholder 13">
            <a:extLst>
              <a:ext uri="{FF2B5EF4-FFF2-40B4-BE49-F238E27FC236}">
                <a16:creationId xmlns=""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0" name="Picture Placeholder 9">
            <a:extLst>
              <a:ext uri="{FF2B5EF4-FFF2-40B4-BE49-F238E27FC236}">
                <a16:creationId xmlns=""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4" name="Picture Placeholder 9">
            <a:extLst>
              <a:ext uri="{FF2B5EF4-FFF2-40B4-BE49-F238E27FC236}">
                <a16:creationId xmlns=""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Tree>
    <p:extLst>
      <p:ext uri="{BB962C8B-B14F-4D97-AF65-F5344CB8AC3E}">
        <p14:creationId xmlns:p14="http://schemas.microsoft.com/office/powerpoint/2010/main" xmlns=""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9">
            <a:extLst>
              <a:ext uri="{FF2B5EF4-FFF2-40B4-BE49-F238E27FC236}">
                <a16:creationId xmlns=""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2" name="Oval 21">
            <a:extLst>
              <a:ext uri="{FF2B5EF4-FFF2-40B4-BE49-F238E27FC236}">
                <a16:creationId xmlns=""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9">
            <a:extLst>
              <a:ext uri="{FF2B5EF4-FFF2-40B4-BE49-F238E27FC236}">
                <a16:creationId xmlns=""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9" name="Oval 28">
            <a:extLst>
              <a:ext uri="{FF2B5EF4-FFF2-40B4-BE49-F238E27FC236}">
                <a16:creationId xmlns=""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9">
            <a:extLst>
              <a:ext uri="{FF2B5EF4-FFF2-40B4-BE49-F238E27FC236}">
                <a16:creationId xmlns=""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32" name="Picture Placeholder 9">
            <a:extLst>
              <a:ext uri="{FF2B5EF4-FFF2-40B4-BE49-F238E27FC236}">
                <a16:creationId xmlns=""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grpSp>
        <p:nvGrpSpPr>
          <p:cNvPr id="23" name="Group 22">
            <a:extLst>
              <a:ext uri="{FF2B5EF4-FFF2-40B4-BE49-F238E27FC236}">
                <a16:creationId xmlns=""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177F711-7020-994E-A797-D04033A0CF12}"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
        <p:nvSpPr>
          <p:cNvPr id="14" name="Text Placeholder 13">
            <a:extLst>
              <a:ext uri="{FF2B5EF4-FFF2-40B4-BE49-F238E27FC236}">
                <a16:creationId xmlns=""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18" name="Text Placeholder 13">
            <a:extLst>
              <a:ext uri="{FF2B5EF4-FFF2-40B4-BE49-F238E27FC236}">
                <a16:creationId xmlns=""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6" name="Text Placeholder 13">
            <a:extLst>
              <a:ext uri="{FF2B5EF4-FFF2-40B4-BE49-F238E27FC236}">
                <a16:creationId xmlns=""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
        <p:nvSpPr>
          <p:cNvPr id="28" name="Text Placeholder 13">
            <a:extLst>
              <a:ext uri="{FF2B5EF4-FFF2-40B4-BE49-F238E27FC236}">
                <a16:creationId xmlns=""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dirty="0"/>
              <a:t>Edit bullet description</a:t>
            </a:r>
            <a:endParaRPr lang="en-ZA" dirty="0"/>
          </a:p>
        </p:txBody>
      </p:sp>
    </p:spTree>
    <p:extLst>
      <p:ext uri="{BB962C8B-B14F-4D97-AF65-F5344CB8AC3E}">
        <p14:creationId xmlns:p14="http://schemas.microsoft.com/office/powerpoint/2010/main" xmlns=""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9">
            <a:extLst>
              <a:ext uri="{FF2B5EF4-FFF2-40B4-BE49-F238E27FC236}">
                <a16:creationId xmlns=""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32" name="Picture Placeholder 9">
            <a:extLst>
              <a:ext uri="{FF2B5EF4-FFF2-40B4-BE49-F238E27FC236}">
                <a16:creationId xmlns=""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ZA" dirty="0"/>
              <a:t>Select Icon</a:t>
            </a:r>
          </a:p>
        </p:txBody>
      </p:sp>
      <p:grpSp>
        <p:nvGrpSpPr>
          <p:cNvPr id="23" name="Group 22">
            <a:extLst>
              <a:ext uri="{FF2B5EF4-FFF2-40B4-BE49-F238E27FC236}">
                <a16:creationId xmlns=""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A177F711-7020-994E-A797-D04033A0CF12}"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
        <p:nvSpPr>
          <p:cNvPr id="14" name="Text Placeholder 13">
            <a:extLst>
              <a:ext uri="{FF2B5EF4-FFF2-40B4-BE49-F238E27FC236}">
                <a16:creationId xmlns=""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dirty="0"/>
              <a:t>Edit bullet description</a:t>
            </a:r>
            <a:endParaRPr lang="en-ZA" dirty="0"/>
          </a:p>
        </p:txBody>
      </p:sp>
      <p:sp>
        <p:nvSpPr>
          <p:cNvPr id="18" name="Text Placeholder 13">
            <a:extLst>
              <a:ext uri="{FF2B5EF4-FFF2-40B4-BE49-F238E27FC236}">
                <a16:creationId xmlns=""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dirty="0"/>
              <a:t>Edit bullet description</a:t>
            </a:r>
            <a:endParaRPr lang="en-ZA" dirty="0"/>
          </a:p>
        </p:txBody>
      </p:sp>
    </p:spTree>
    <p:extLst>
      <p:ext uri="{BB962C8B-B14F-4D97-AF65-F5344CB8AC3E}">
        <p14:creationId xmlns:p14="http://schemas.microsoft.com/office/powerpoint/2010/main" xmlns=""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9">
            <a:extLst>
              <a:ext uri="{FF2B5EF4-FFF2-40B4-BE49-F238E27FC236}">
                <a16:creationId xmlns=""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9" name="Oval 28">
            <a:extLst>
              <a:ext uri="{FF2B5EF4-FFF2-40B4-BE49-F238E27FC236}">
                <a16:creationId xmlns=""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icture Placeholder 9">
            <a:extLst>
              <a:ext uri="{FF2B5EF4-FFF2-40B4-BE49-F238E27FC236}">
                <a16:creationId xmlns=""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grpSp>
        <p:nvGrpSpPr>
          <p:cNvPr id="23" name="Group 22">
            <a:extLst>
              <a:ext uri="{FF2B5EF4-FFF2-40B4-BE49-F238E27FC236}">
                <a16:creationId xmlns=""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C369370-372E-0846-B090-5E6EF97A3B62}" type="datetime1">
              <a:rPr lang="en-US" smtClean="0"/>
              <a:pPr/>
              <a:t>9/11/2019</a:t>
            </a:fld>
            <a:endParaRPr lang="en-ZA"/>
          </a:p>
        </p:txBody>
      </p:sp>
      <p:sp>
        <p:nvSpPr>
          <p:cNvPr id="5" name="Footer Placeholder 4"/>
          <p:cNvSpPr>
            <a:spLocks noGrp="1"/>
          </p:cNvSpPr>
          <p:nvPr>
            <p:ph type="ftr" sz="quarter" idx="11"/>
          </p:nvPr>
        </p:nvSpPr>
        <p:spPr/>
        <p:txBody>
          <a:bodyPr/>
          <a:lstStyle/>
          <a:p>
            <a:endParaRPr lang="en-ZA"/>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ZA" smtClean="0"/>
              <a:pPr/>
              <a:t>‹#›</a:t>
            </a:fld>
            <a:endParaRPr lang="en-ZA"/>
          </a:p>
        </p:txBody>
      </p:sp>
      <p:sp>
        <p:nvSpPr>
          <p:cNvPr id="14" name="Text Placeholder 13">
            <a:extLst>
              <a:ext uri="{FF2B5EF4-FFF2-40B4-BE49-F238E27FC236}">
                <a16:creationId xmlns=""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dirty="0"/>
              <a:t>Edit bullet description</a:t>
            </a:r>
            <a:endParaRPr lang="en-ZA" dirty="0"/>
          </a:p>
        </p:txBody>
      </p:sp>
      <p:sp>
        <p:nvSpPr>
          <p:cNvPr id="18" name="Text Placeholder 13">
            <a:extLst>
              <a:ext uri="{FF2B5EF4-FFF2-40B4-BE49-F238E27FC236}">
                <a16:creationId xmlns=""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dirty="0"/>
              <a:t>Edit bullet description</a:t>
            </a:r>
            <a:endParaRPr lang="en-ZA" dirty="0"/>
          </a:p>
        </p:txBody>
      </p:sp>
      <p:sp>
        <p:nvSpPr>
          <p:cNvPr id="26" name="Text Placeholder 13">
            <a:extLst>
              <a:ext uri="{FF2B5EF4-FFF2-40B4-BE49-F238E27FC236}">
                <a16:creationId xmlns=""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dirty="0"/>
              <a:t>Edit bullet description</a:t>
            </a:r>
            <a:endParaRPr lang="en-ZA" dirty="0"/>
          </a:p>
        </p:txBody>
      </p:sp>
      <p:sp>
        <p:nvSpPr>
          <p:cNvPr id="28" name="Text Placeholder 13">
            <a:extLst>
              <a:ext uri="{FF2B5EF4-FFF2-40B4-BE49-F238E27FC236}">
                <a16:creationId xmlns=""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dirty="0"/>
              <a:t>Edit bullet description</a:t>
            </a:r>
            <a:endParaRPr lang="en-ZA" dirty="0"/>
          </a:p>
        </p:txBody>
      </p:sp>
      <p:sp>
        <p:nvSpPr>
          <p:cNvPr id="20" name="Oval 19">
            <a:extLst>
              <a:ext uri="{FF2B5EF4-FFF2-40B4-BE49-F238E27FC236}">
                <a16:creationId xmlns=""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icture Placeholder 9">
            <a:extLst>
              <a:ext uri="{FF2B5EF4-FFF2-40B4-BE49-F238E27FC236}">
                <a16:creationId xmlns=""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sp>
        <p:nvSpPr>
          <p:cNvPr id="22" name="Oval 21">
            <a:extLst>
              <a:ext uri="{FF2B5EF4-FFF2-40B4-BE49-F238E27FC236}">
                <a16:creationId xmlns=""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9">
            <a:extLst>
              <a:ext uri="{FF2B5EF4-FFF2-40B4-BE49-F238E27FC236}">
                <a16:creationId xmlns=""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ZA" dirty="0"/>
              <a:t>Select Icon</a:t>
            </a:r>
          </a:p>
        </p:txBody>
      </p:sp>
    </p:spTree>
    <p:extLst>
      <p:ext uri="{BB962C8B-B14F-4D97-AF65-F5344CB8AC3E}">
        <p14:creationId xmlns:p14="http://schemas.microsoft.com/office/powerpoint/2010/main" xmlns=""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7">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smtClean="0"/>
              <a:pPr/>
              <a:t>9/11/2019</a:t>
            </a:fld>
            <a:endParaRPr lang="en-ZA"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ZA"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ZA" smtClean="0"/>
              <a:pPr/>
              <a:t>‹#›</a:t>
            </a:fld>
            <a:endParaRPr lang="en-ZA"/>
          </a:p>
        </p:txBody>
      </p:sp>
    </p:spTree>
    <p:extLst>
      <p:ext uri="{BB962C8B-B14F-4D97-AF65-F5344CB8AC3E}">
        <p14:creationId xmlns:p14="http://schemas.microsoft.com/office/powerpoint/2010/main" xmlns=""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47" r:id="rId15"/>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1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29B41E-FC51-4047-9C2D-7FA6782DAFEB}"/>
              </a:ext>
            </a:extLst>
          </p:cNvPr>
          <p:cNvSpPr>
            <a:spLocks noGrp="1"/>
          </p:cNvSpPr>
          <p:nvPr>
            <p:ph type="ctrTitle"/>
          </p:nvPr>
        </p:nvSpPr>
        <p:spPr>
          <a:xfrm>
            <a:off x="1154954" y="2099733"/>
            <a:ext cx="9118049" cy="2677648"/>
          </a:xfrm>
        </p:spPr>
        <p:txBody>
          <a:bodyPr/>
          <a:lstStyle/>
          <a:p>
            <a:r>
              <a:rPr lang="en-ZA" sz="4400" dirty="0" smtClean="0">
                <a:solidFill>
                  <a:schemeClr val="bg1"/>
                </a:solidFill>
              </a:rPr>
              <a:t>Wetlands:</a:t>
            </a:r>
            <a:br>
              <a:rPr lang="en-ZA" sz="4400" dirty="0" smtClean="0">
                <a:solidFill>
                  <a:schemeClr val="bg1"/>
                </a:solidFill>
              </a:rPr>
            </a:br>
            <a:r>
              <a:rPr lang="en-ZA" sz="4400" dirty="0" smtClean="0">
                <a:solidFill>
                  <a:schemeClr val="bg1"/>
                </a:solidFill>
              </a:rPr>
              <a:t>Climate change &amp; the </a:t>
            </a:r>
            <a:br>
              <a:rPr lang="en-ZA" sz="4400" dirty="0" smtClean="0">
                <a:solidFill>
                  <a:schemeClr val="bg1"/>
                </a:solidFill>
              </a:rPr>
            </a:br>
            <a:r>
              <a:rPr lang="en-ZA" sz="4400" dirty="0" smtClean="0">
                <a:solidFill>
                  <a:schemeClr val="bg1"/>
                </a:solidFill>
              </a:rPr>
              <a:t>Chester Wetland Centre</a:t>
            </a:r>
            <a:endParaRPr lang="en-ZA" sz="4400" dirty="0">
              <a:solidFill>
                <a:schemeClr val="bg1"/>
              </a:solidFill>
            </a:endParaRPr>
          </a:p>
        </p:txBody>
      </p:sp>
      <p:sp>
        <p:nvSpPr>
          <p:cNvPr id="3" name="Subtitle 2">
            <a:extLst>
              <a:ext uri="{FF2B5EF4-FFF2-40B4-BE49-F238E27FC236}">
                <a16:creationId xmlns="" xmlns:a16="http://schemas.microsoft.com/office/drawing/2014/main" id="{252E989F-747B-4007-9C7A-A35E8B662A7B}"/>
              </a:ext>
            </a:extLst>
          </p:cNvPr>
          <p:cNvSpPr>
            <a:spLocks noGrp="1"/>
          </p:cNvSpPr>
          <p:nvPr>
            <p:ph type="subTitle" idx="1"/>
          </p:nvPr>
        </p:nvSpPr>
        <p:spPr/>
        <p:txBody>
          <a:bodyPr/>
          <a:lstStyle/>
          <a:p>
            <a:r>
              <a:rPr lang="en-ZA" dirty="0" smtClean="0">
                <a:solidFill>
                  <a:schemeClr val="bg1"/>
                </a:solidFill>
              </a:rPr>
              <a:t>Dr Christian Dunn</a:t>
            </a:r>
            <a:endParaRPr lang="en-ZA" dirty="0">
              <a:solidFill>
                <a:schemeClr val="bg1"/>
              </a:solidFill>
            </a:endParaRPr>
          </a:p>
        </p:txBody>
      </p:sp>
    </p:spTree>
    <p:extLst>
      <p:ext uri="{BB962C8B-B14F-4D97-AF65-F5344CB8AC3E}">
        <p14:creationId xmlns:p14="http://schemas.microsoft.com/office/powerpoint/2010/main" xmlns="" val="306700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s://lh3.googleusercontent.com/XeF8bN6OwUwG_awrJSxga0gwZQinzUQJnBPmhLTNeXaULJYJmxCS4M6ZOhSAZEk1zAZTKa1Ew5w_BvJfqwVzZizddXsaGV3DNM8WUJTrBohKK4m32ziXlfpR_sB65fxetzGhdtXRqWbuEAAVmsK1zwSaHOugv3vyaYaY86En1pLmiPTe69r8UfkMLtl9HglLCglL3X__CQj6GblxTXp5dwZ2HO28yY8NiOxbdyOJGiF0GIk9tkRDsKMPUrx8cYJv9HsWiHfgJs-9uIwPDHwtBOwoZsTFEQNjFzuIRRS8DsXXHNZVGf9x6u69zkKNnlE7V4rN_uFHNLw3Ivrg_aPoeu1opeLHr-JQSx91AdsnfepEUTBbNoq97dDlmT__sJUjcULif_9y994PONgM8Legc2yT_aDUfy6vOCMxX5ykMh2yq-7yppNsrGQ_damh1LKMoT6VpJAbRZ8Eo1Q55t2g0XpQ_3W_wPQzm66ai9FyJjlBoca1gRiVy5RFPNxtCrZy7ybbKt2vqDWFudBx4nDPGtmE-dkZHSmB-k0zLobaHBM2UodpbL0Q8wJygUGPM7QsP72LUFliTLvTx086Bgm5mzH1ieepLS8gwjRWImOOpTaFtMKivMnajFcpbfW1T-PmTNx6n5hHQARadE6n_5Sa3JGtcTdQK-EXyXUadh5uIy1I2q9LNbM4jOA=w1218-h913-n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57924" y="3381152"/>
            <a:ext cx="4126892" cy="309601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9FF96B15-8338-45D5-A943-561235072D66}" type="slidenum">
              <a:rPr lang="en-ZA" smtClean="0"/>
              <a:pPr/>
              <a:t>10</a:t>
            </a:fld>
            <a:endParaRPr lang="en-ZA"/>
          </a:p>
        </p:txBody>
      </p:sp>
      <p:pic>
        <p:nvPicPr>
          <p:cNvPr id="3" name="Picture 2" descr="http://corporate.unitedutilities.com/images/Scamp_deep_eroding_peat_gully.jpg"/>
          <p:cNvPicPr>
            <a:picLocks noChangeAspect="1" noChangeArrowheads="1"/>
          </p:cNvPicPr>
          <p:nvPr/>
        </p:nvPicPr>
        <p:blipFill>
          <a:blip r:embed="rId3" cstate="print"/>
          <a:srcRect/>
          <a:stretch>
            <a:fillRect/>
          </a:stretch>
        </p:blipFill>
        <p:spPr bwMode="auto">
          <a:xfrm>
            <a:off x="433227" y="1471596"/>
            <a:ext cx="4707940" cy="3457564"/>
          </a:xfrm>
          <a:prstGeom prst="rect">
            <a:avLst/>
          </a:prstGeom>
          <a:noFill/>
        </p:spPr>
      </p:pic>
      <p:pic>
        <p:nvPicPr>
          <p:cNvPr id="3078" name="Picture 6" descr="https://lh3.googleusercontent.com/SN9A_LaXX5fAuhothLObwHI9ts6ncOdylhY2yaSXSnr3MgsjV0JPqmmk03d2HFqdt_CH9bwFiXYWPNe4ijQcwIxtas6JImKhdDPQIKNuvjALGjlq89EwKM7quVIs2xNPGAUkxil_RDNrIZcTJc2yYfvAdV5kZhqXtVjLjxdnJDvUYHnKAGTPOsb1GJFxi4hmxo6UOOzz9z1YVoV2OHwe0Z3Y5n8Dlaqfy-pFpmKOYFz0Hf6UrANfX3DdZQK0joI_IlLpG2y4NgwdaJDe2sR_ndakp_Uza61VvcUU2R9c3V3DxQ86FoDdTqymBFSzl9hiFcVXbwxeAAqc5k3WD5NnkcEdCLZHWUDM1mcbNKMIul5R89QB1c10ohhsnK9GyeNa4BPx_3jhWYsILms-mgx35Xpk82Ek5vpP3KOiLz-seJDUJIQzmsMNNWxpgcVy9esaDfjCA9GQ60lvPBeHOxIfpecGHe0nkSAoKok1qC60VMIuT-_j-jGauk4WVlsMLHsCb4DX2jHnVlSwPXMAoXu5IBkvfK6z7BgLEPLVTz8z09NZcrwJAqmlVtC4pvLgRqU1vJyn_g_IkC2IVQeu3CIrwMS5slNi88xMU5Um7odE6rfETkZ9kARoIdh6mVK2gvLZmFqXS-1qs2-FNmqnEHWfr_T5lk83QQGdnMOgkv6UCMq0fHM_L5S1vtU=w1218-h913-n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77979" y="332438"/>
            <a:ext cx="4559891" cy="34208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0203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11</a:t>
            </a:fld>
            <a:endParaRPr lang="en-ZA"/>
          </a:p>
        </p:txBody>
      </p:sp>
      <p:pic>
        <p:nvPicPr>
          <p:cNvPr id="4" name="Picture 2" descr="Bog Feature "/>
          <p:cNvPicPr>
            <a:picLocks noChangeAspect="1" noChangeArrowheads="1"/>
          </p:cNvPicPr>
          <p:nvPr/>
        </p:nvPicPr>
        <p:blipFill>
          <a:blip r:embed="rId3" cstate="print"/>
          <a:srcRect/>
          <a:stretch>
            <a:fillRect/>
          </a:stretch>
        </p:blipFill>
        <p:spPr bwMode="auto">
          <a:xfrm>
            <a:off x="1185205" y="439420"/>
            <a:ext cx="3456384" cy="2321117"/>
          </a:xfrm>
          <a:prstGeom prst="rect">
            <a:avLst/>
          </a:prstGeom>
          <a:noFill/>
        </p:spPr>
      </p:pic>
      <p:pic>
        <p:nvPicPr>
          <p:cNvPr id="5" name="Picture 4" descr="The Tollund Man as he appears today"/>
          <p:cNvPicPr>
            <a:picLocks noChangeAspect="1" noChangeArrowheads="1"/>
          </p:cNvPicPr>
          <p:nvPr/>
        </p:nvPicPr>
        <p:blipFill>
          <a:blip r:embed="rId4" cstate="print"/>
          <a:srcRect/>
          <a:stretch>
            <a:fillRect/>
          </a:stretch>
        </p:blipFill>
        <p:spPr bwMode="auto">
          <a:xfrm>
            <a:off x="376721" y="2367212"/>
            <a:ext cx="1616968" cy="2870118"/>
          </a:xfrm>
          <a:prstGeom prst="rect">
            <a:avLst/>
          </a:prstGeom>
          <a:noFill/>
        </p:spPr>
      </p:pic>
      <p:sp>
        <p:nvSpPr>
          <p:cNvPr id="6" name="TextBox 5"/>
          <p:cNvSpPr txBox="1"/>
          <p:nvPr/>
        </p:nvSpPr>
        <p:spPr>
          <a:xfrm>
            <a:off x="2227482" y="2882489"/>
            <a:ext cx="3301447" cy="1323439"/>
          </a:xfrm>
          <a:prstGeom prst="rect">
            <a:avLst/>
          </a:prstGeom>
          <a:noFill/>
        </p:spPr>
        <p:txBody>
          <a:bodyPr wrap="square" rtlCol="0">
            <a:spAutoFit/>
          </a:bodyPr>
          <a:lstStyle/>
          <a:p>
            <a:pPr marL="342900" indent="-342900"/>
            <a:r>
              <a:rPr lang="en-GB" sz="2000" b="1" dirty="0" err="1" smtClean="0">
                <a:solidFill>
                  <a:schemeClr val="tx2">
                    <a:lumMod val="75000"/>
                  </a:schemeClr>
                </a:solidFill>
              </a:rPr>
              <a:t>Tollund</a:t>
            </a:r>
            <a:r>
              <a:rPr lang="en-GB" sz="2000" b="1" dirty="0" smtClean="0">
                <a:solidFill>
                  <a:schemeClr val="tx2">
                    <a:lumMod val="75000"/>
                  </a:schemeClr>
                </a:solidFill>
              </a:rPr>
              <a:t> Man</a:t>
            </a:r>
          </a:p>
          <a:p>
            <a:r>
              <a:rPr lang="en-GB" sz="2000" dirty="0" smtClean="0">
                <a:solidFill>
                  <a:schemeClr val="tx2">
                    <a:lumMod val="75000"/>
                  </a:schemeClr>
                </a:solidFill>
              </a:rPr>
              <a:t>Denmark</a:t>
            </a:r>
          </a:p>
          <a:p>
            <a:r>
              <a:rPr lang="en-GB" sz="2000" dirty="0" smtClean="0">
                <a:solidFill>
                  <a:schemeClr val="tx2">
                    <a:lumMod val="75000"/>
                  </a:schemeClr>
                </a:solidFill>
              </a:rPr>
              <a:t>1950</a:t>
            </a:r>
          </a:p>
          <a:p>
            <a:r>
              <a:rPr lang="en-GB" sz="2000" dirty="0" smtClean="0">
                <a:solidFill>
                  <a:schemeClr val="tx2">
                    <a:lumMod val="75000"/>
                  </a:schemeClr>
                </a:solidFill>
              </a:rPr>
              <a:t>2,500 years old</a:t>
            </a:r>
          </a:p>
        </p:txBody>
      </p:sp>
      <p:pic>
        <p:nvPicPr>
          <p:cNvPr id="7" name="Picture 2" descr="Lindow Man"/>
          <p:cNvPicPr>
            <a:picLocks noChangeAspect="1" noChangeArrowheads="1"/>
          </p:cNvPicPr>
          <p:nvPr/>
        </p:nvPicPr>
        <p:blipFill>
          <a:blip r:embed="rId5" cstate="print"/>
          <a:srcRect/>
          <a:stretch>
            <a:fillRect/>
          </a:stretch>
        </p:blipFill>
        <p:spPr bwMode="auto">
          <a:xfrm>
            <a:off x="5762722" y="679572"/>
            <a:ext cx="2880320" cy="2880320"/>
          </a:xfrm>
          <a:prstGeom prst="rect">
            <a:avLst/>
          </a:prstGeom>
          <a:noFill/>
        </p:spPr>
      </p:pic>
      <p:sp>
        <p:nvSpPr>
          <p:cNvPr id="8" name="TextBox 7"/>
          <p:cNvSpPr txBox="1"/>
          <p:nvPr/>
        </p:nvSpPr>
        <p:spPr>
          <a:xfrm>
            <a:off x="8759322" y="1397716"/>
            <a:ext cx="2808312" cy="1631216"/>
          </a:xfrm>
          <a:prstGeom prst="rect">
            <a:avLst/>
          </a:prstGeom>
          <a:noFill/>
        </p:spPr>
        <p:txBody>
          <a:bodyPr wrap="square" rtlCol="0">
            <a:spAutoFit/>
          </a:bodyPr>
          <a:lstStyle/>
          <a:p>
            <a:r>
              <a:rPr lang="en-GB" sz="2000" b="1" dirty="0" err="1" smtClean="0">
                <a:solidFill>
                  <a:schemeClr val="tx2">
                    <a:lumMod val="75000"/>
                  </a:schemeClr>
                </a:solidFill>
              </a:rPr>
              <a:t>Lindow</a:t>
            </a:r>
            <a:r>
              <a:rPr lang="en-GB" sz="2000" b="1" dirty="0" smtClean="0">
                <a:solidFill>
                  <a:schemeClr val="tx2">
                    <a:lumMod val="75000"/>
                  </a:schemeClr>
                </a:solidFill>
              </a:rPr>
              <a:t> Man</a:t>
            </a:r>
          </a:p>
          <a:p>
            <a:r>
              <a:rPr lang="en-GB" sz="2000" dirty="0" smtClean="0">
                <a:solidFill>
                  <a:schemeClr val="tx2">
                    <a:lumMod val="75000"/>
                  </a:schemeClr>
                </a:solidFill>
              </a:rPr>
              <a:t>Cheshire</a:t>
            </a:r>
          </a:p>
          <a:p>
            <a:r>
              <a:rPr lang="en-GB" sz="2000" dirty="0" smtClean="0">
                <a:solidFill>
                  <a:schemeClr val="tx2">
                    <a:lumMod val="75000"/>
                  </a:schemeClr>
                </a:solidFill>
              </a:rPr>
              <a:t>1984</a:t>
            </a:r>
          </a:p>
          <a:p>
            <a:r>
              <a:rPr lang="en-GB" sz="2000" dirty="0" smtClean="0">
                <a:solidFill>
                  <a:schemeClr val="tx2">
                    <a:lumMod val="75000"/>
                  </a:schemeClr>
                </a:solidFill>
              </a:rPr>
              <a:t>2,000 years old</a:t>
            </a:r>
          </a:p>
          <a:p>
            <a:endParaRPr lang="en-GB" sz="2000" dirty="0">
              <a:solidFill>
                <a:schemeClr val="tx2">
                  <a:lumMod val="75000"/>
                </a:schemeClr>
              </a:solidFill>
            </a:endParaRPr>
          </a:p>
        </p:txBody>
      </p:sp>
      <p:pic>
        <p:nvPicPr>
          <p:cNvPr id="9" name="Picture 4" descr="http://4.bp.blogspot.com/-12_bj7Wq1ss/UMXnOH1pU3I/AAAAAAAACqg/g7KNBHDYsnc/s1600/clonycavan_man.jpg"/>
          <p:cNvPicPr>
            <a:picLocks noChangeAspect="1" noChangeArrowheads="1"/>
          </p:cNvPicPr>
          <p:nvPr/>
        </p:nvPicPr>
        <p:blipFill>
          <a:blip r:embed="rId6" cstate="print"/>
          <a:srcRect/>
          <a:stretch>
            <a:fillRect/>
          </a:stretch>
        </p:blipFill>
        <p:spPr bwMode="auto">
          <a:xfrm>
            <a:off x="8376036" y="4120704"/>
            <a:ext cx="3034308" cy="2233251"/>
          </a:xfrm>
          <a:prstGeom prst="rect">
            <a:avLst/>
          </a:prstGeom>
          <a:noFill/>
        </p:spPr>
      </p:pic>
      <p:sp>
        <p:nvSpPr>
          <p:cNvPr id="10" name="TextBox 9"/>
          <p:cNvSpPr txBox="1"/>
          <p:nvPr/>
        </p:nvSpPr>
        <p:spPr>
          <a:xfrm>
            <a:off x="6114072" y="4469314"/>
            <a:ext cx="2160240" cy="1323439"/>
          </a:xfrm>
          <a:prstGeom prst="rect">
            <a:avLst/>
          </a:prstGeom>
          <a:noFill/>
        </p:spPr>
        <p:txBody>
          <a:bodyPr wrap="square" rtlCol="0">
            <a:spAutoFit/>
          </a:bodyPr>
          <a:lstStyle/>
          <a:p>
            <a:pPr algn="r"/>
            <a:r>
              <a:rPr lang="en-GB" sz="2000" b="1" dirty="0" err="1" smtClean="0">
                <a:solidFill>
                  <a:schemeClr val="tx2">
                    <a:lumMod val="75000"/>
                  </a:schemeClr>
                </a:solidFill>
              </a:rPr>
              <a:t>Cashell</a:t>
            </a:r>
            <a:r>
              <a:rPr lang="en-GB" sz="2000" b="1" dirty="0" smtClean="0">
                <a:solidFill>
                  <a:schemeClr val="tx2">
                    <a:lumMod val="75000"/>
                  </a:schemeClr>
                </a:solidFill>
              </a:rPr>
              <a:t> Man</a:t>
            </a:r>
          </a:p>
          <a:p>
            <a:pPr algn="r"/>
            <a:r>
              <a:rPr lang="en-GB" sz="2000" dirty="0" smtClean="0">
                <a:solidFill>
                  <a:schemeClr val="tx2">
                    <a:lumMod val="75000"/>
                  </a:schemeClr>
                </a:solidFill>
              </a:rPr>
              <a:t>Ireland </a:t>
            </a:r>
          </a:p>
          <a:p>
            <a:pPr algn="r"/>
            <a:r>
              <a:rPr lang="en-GB" sz="2000" dirty="0" smtClean="0">
                <a:solidFill>
                  <a:schemeClr val="tx2">
                    <a:lumMod val="75000"/>
                  </a:schemeClr>
                </a:solidFill>
              </a:rPr>
              <a:t>2011</a:t>
            </a:r>
          </a:p>
          <a:p>
            <a:pPr algn="r"/>
            <a:r>
              <a:rPr lang="en-GB" sz="2000" dirty="0" smtClean="0">
                <a:solidFill>
                  <a:schemeClr val="tx2">
                    <a:lumMod val="75000"/>
                  </a:schemeClr>
                </a:solidFill>
              </a:rPr>
              <a:t>4,000 years old</a:t>
            </a:r>
            <a:endParaRPr lang="en-GB" sz="2000" dirty="0">
              <a:solidFill>
                <a:schemeClr val="tx2">
                  <a:lumMod val="75000"/>
                </a:schemeClr>
              </a:solidFill>
            </a:endParaRPr>
          </a:p>
        </p:txBody>
      </p:sp>
    </p:spTree>
    <p:extLst>
      <p:ext uri="{BB962C8B-B14F-4D97-AF65-F5344CB8AC3E}">
        <p14:creationId xmlns:p14="http://schemas.microsoft.com/office/powerpoint/2010/main" xmlns="" val="1999420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587" y="882228"/>
            <a:ext cx="8761413" cy="706964"/>
          </a:xfrm>
        </p:spPr>
        <p:txBody>
          <a:bodyPr/>
          <a:lstStyle/>
          <a:p>
            <a:r>
              <a:rPr lang="en-GB" sz="4800" b="1" dirty="0" smtClean="0"/>
              <a:t>Carbon Farming</a:t>
            </a:r>
            <a:endParaRPr lang="en-GB" sz="4800" b="1" dirty="0"/>
          </a:p>
        </p:txBody>
      </p:sp>
      <p:sp>
        <p:nvSpPr>
          <p:cNvPr id="4" name="Slide Number Placeholder 3"/>
          <p:cNvSpPr>
            <a:spLocks noGrp="1"/>
          </p:cNvSpPr>
          <p:nvPr>
            <p:ph type="sldNum" sz="quarter" idx="12"/>
          </p:nvPr>
        </p:nvSpPr>
        <p:spPr/>
        <p:txBody>
          <a:bodyPr/>
          <a:lstStyle/>
          <a:p>
            <a:fld id="{9FF96B15-8338-45D5-A943-561235072D66}" type="slidenum">
              <a:rPr lang="en-ZA" smtClean="0"/>
              <a:pPr/>
              <a:t>12</a:t>
            </a:fld>
            <a:endParaRPr lang="en-ZA"/>
          </a:p>
        </p:txBody>
      </p:sp>
      <p:pic>
        <p:nvPicPr>
          <p:cNvPr id="5" name="Picture 4"/>
          <p:cNvPicPr>
            <a:picLocks noChangeAspect="1"/>
          </p:cNvPicPr>
          <p:nvPr/>
        </p:nvPicPr>
        <p:blipFill>
          <a:blip r:embed="rId3"/>
          <a:stretch>
            <a:fillRect/>
          </a:stretch>
        </p:blipFill>
        <p:spPr>
          <a:xfrm>
            <a:off x="2823210" y="2332040"/>
            <a:ext cx="6332220" cy="4044417"/>
          </a:xfrm>
          <a:prstGeom prst="rect">
            <a:avLst/>
          </a:prstGeom>
        </p:spPr>
      </p:pic>
    </p:spTree>
    <p:extLst>
      <p:ext uri="{BB962C8B-B14F-4D97-AF65-F5344CB8AC3E}">
        <p14:creationId xmlns:p14="http://schemas.microsoft.com/office/powerpoint/2010/main" xmlns="" val="2629853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13</a:t>
            </a:fld>
            <a:endParaRPr lang="en-ZA"/>
          </a:p>
        </p:txBody>
      </p:sp>
      <p:pic>
        <p:nvPicPr>
          <p:cNvPr id="3" name="Picture 6" descr="http://2.img.a7b989.cervoncdn.net/traktors-650x300.jpg"/>
          <p:cNvPicPr>
            <a:picLocks noChangeAspect="1" noChangeArrowheads="1"/>
          </p:cNvPicPr>
          <p:nvPr/>
        </p:nvPicPr>
        <p:blipFill>
          <a:blip r:embed="rId2" cstate="print"/>
          <a:srcRect/>
          <a:stretch>
            <a:fillRect/>
          </a:stretch>
        </p:blipFill>
        <p:spPr bwMode="auto">
          <a:xfrm>
            <a:off x="146307" y="295729"/>
            <a:ext cx="5005673" cy="2310311"/>
          </a:xfrm>
          <a:prstGeom prst="rect">
            <a:avLst/>
          </a:prstGeom>
          <a:noFill/>
        </p:spPr>
      </p:pic>
      <p:pic>
        <p:nvPicPr>
          <p:cNvPr id="4" name="Picture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560610" y="2041825"/>
            <a:ext cx="2511606" cy="446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312236" y="1457794"/>
            <a:ext cx="4081390" cy="2296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7339206" y="4148664"/>
            <a:ext cx="4054420" cy="2279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35146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14</a:t>
            </a:fld>
            <a:endParaRPr lang="en-ZA"/>
          </a:p>
        </p:txBody>
      </p:sp>
      <p:pic>
        <p:nvPicPr>
          <p:cNvPr id="3" name="Picture 2" descr="http://www.northpennines.org.uk/SiteCollectionImages/Grip_Reprofiling.jpg"/>
          <p:cNvPicPr>
            <a:picLocks noChangeAspect="1" noChangeArrowheads="1"/>
          </p:cNvPicPr>
          <p:nvPr/>
        </p:nvPicPr>
        <p:blipFill>
          <a:blip r:embed="rId2" cstate="print"/>
          <a:srcRect/>
          <a:stretch>
            <a:fillRect/>
          </a:stretch>
        </p:blipFill>
        <p:spPr bwMode="auto">
          <a:xfrm>
            <a:off x="275542" y="594012"/>
            <a:ext cx="4279403" cy="2852935"/>
          </a:xfrm>
          <a:prstGeom prst="rect">
            <a:avLst/>
          </a:prstGeom>
          <a:noFill/>
        </p:spPr>
      </p:pic>
      <p:pic>
        <p:nvPicPr>
          <p:cNvPr id="4" name="Picture 4" descr="http://www.northumberlandnationalpark.org.uk/__data/assets/image/0008/380789/BC-Flow-july05-009.jpg"/>
          <p:cNvPicPr>
            <a:picLocks noChangeAspect="1" noChangeArrowheads="1"/>
          </p:cNvPicPr>
          <p:nvPr/>
        </p:nvPicPr>
        <p:blipFill>
          <a:blip r:embed="rId3" cstate="print"/>
          <a:srcRect/>
          <a:stretch>
            <a:fillRect/>
          </a:stretch>
        </p:blipFill>
        <p:spPr bwMode="auto">
          <a:xfrm>
            <a:off x="4051829" y="295729"/>
            <a:ext cx="3201453" cy="2145225"/>
          </a:xfrm>
          <a:prstGeom prst="rect">
            <a:avLst/>
          </a:prstGeom>
          <a:noFill/>
        </p:spPr>
      </p:pic>
      <p:pic>
        <p:nvPicPr>
          <p:cNvPr id="5" name="Picture 6" descr="http://www.pennyanderson.com/images/78.jpg"/>
          <p:cNvPicPr>
            <a:picLocks noChangeAspect="1" noChangeArrowheads="1"/>
          </p:cNvPicPr>
          <p:nvPr/>
        </p:nvPicPr>
        <p:blipFill>
          <a:blip r:embed="rId4" cstate="print"/>
          <a:srcRect/>
          <a:stretch>
            <a:fillRect/>
          </a:stretch>
        </p:blipFill>
        <p:spPr bwMode="auto">
          <a:xfrm>
            <a:off x="5915716" y="2166655"/>
            <a:ext cx="2405324" cy="1807244"/>
          </a:xfrm>
          <a:prstGeom prst="rect">
            <a:avLst/>
          </a:prstGeom>
          <a:noFill/>
        </p:spPr>
      </p:pic>
      <p:pic>
        <p:nvPicPr>
          <p:cNvPr id="6" name="Picture 8" descr="http://www.northpennines.org.uk/SiteCollectionImages/Demo-day-2.jpg"/>
          <p:cNvPicPr>
            <a:picLocks noChangeAspect="1" noChangeArrowheads="1"/>
          </p:cNvPicPr>
          <p:nvPr/>
        </p:nvPicPr>
        <p:blipFill>
          <a:blip r:embed="rId5" cstate="print"/>
          <a:srcRect/>
          <a:stretch>
            <a:fillRect/>
          </a:stretch>
        </p:blipFill>
        <p:spPr bwMode="auto">
          <a:xfrm>
            <a:off x="4051829" y="3732995"/>
            <a:ext cx="2974337" cy="1982892"/>
          </a:xfrm>
          <a:prstGeom prst="rect">
            <a:avLst/>
          </a:prstGeom>
          <a:noFill/>
        </p:spPr>
      </p:pic>
      <p:pic>
        <p:nvPicPr>
          <p:cNvPr id="8" name="Picture 4" descr="http://upload.wikimedia.org/wikipedia/commons/8/8b/Beaver_dam_on_Smilga.JPG"/>
          <p:cNvPicPr>
            <a:picLocks noChangeAspect="1" noChangeArrowheads="1"/>
          </p:cNvPicPr>
          <p:nvPr/>
        </p:nvPicPr>
        <p:blipFill>
          <a:blip r:embed="rId6" cstate="print"/>
          <a:srcRect/>
          <a:stretch>
            <a:fillRect/>
          </a:stretch>
        </p:blipFill>
        <p:spPr bwMode="auto">
          <a:xfrm>
            <a:off x="8739542" y="3833565"/>
            <a:ext cx="3082971" cy="2312228"/>
          </a:xfrm>
          <a:prstGeom prst="rect">
            <a:avLst/>
          </a:prstGeom>
          <a:noFill/>
        </p:spPr>
      </p:pic>
      <p:pic>
        <p:nvPicPr>
          <p:cNvPr id="7" name="Picture 2" descr="http://upload.wikimedia.org/wikipedia/commons/6/6b/American_Beaver.jpg"/>
          <p:cNvPicPr>
            <a:picLocks noChangeAspect="1" noChangeArrowheads="1"/>
          </p:cNvPicPr>
          <p:nvPr/>
        </p:nvPicPr>
        <p:blipFill>
          <a:blip r:embed="rId7" cstate="print"/>
          <a:srcRect/>
          <a:stretch>
            <a:fillRect/>
          </a:stretch>
        </p:blipFill>
        <p:spPr bwMode="auto">
          <a:xfrm>
            <a:off x="9970415" y="2011167"/>
            <a:ext cx="2109406" cy="2118220"/>
          </a:xfrm>
          <a:prstGeom prst="rect">
            <a:avLst/>
          </a:prstGeom>
          <a:noFill/>
        </p:spPr>
      </p:pic>
    </p:spTree>
    <p:extLst>
      <p:ext uri="{BB962C8B-B14F-4D97-AF65-F5344CB8AC3E}">
        <p14:creationId xmlns:p14="http://schemas.microsoft.com/office/powerpoint/2010/main" xmlns="" val="86806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15</a:t>
            </a:fld>
            <a:endParaRPr lang="en-ZA"/>
          </a:p>
        </p:txBody>
      </p:sp>
      <p:pic>
        <p:nvPicPr>
          <p:cNvPr id="3" name="Picture 4" descr="http://ine.uaf.edu/werc/wp-content/uploads/2011/03/petersville_peatland_s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4924" y="1586498"/>
            <a:ext cx="7153275" cy="240982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upload.wikimedia.org/wikipedia/commons/9/90/Sphagnum.jpg"/>
          <p:cNvPicPr>
            <a:picLocks noChangeAspect="1" noChangeArrowheads="1"/>
          </p:cNvPicPr>
          <p:nvPr/>
        </p:nvPicPr>
        <p:blipFill>
          <a:blip r:embed="rId3" cstate="print"/>
          <a:srcRect/>
          <a:stretch>
            <a:fillRect/>
          </a:stretch>
        </p:blipFill>
        <p:spPr bwMode="auto">
          <a:xfrm>
            <a:off x="2556932" y="3674730"/>
            <a:ext cx="2016224" cy="1656184"/>
          </a:xfrm>
          <a:prstGeom prst="rect">
            <a:avLst/>
          </a:prstGeom>
          <a:noFill/>
        </p:spPr>
      </p:pic>
      <p:sp>
        <p:nvSpPr>
          <p:cNvPr id="5" name="Oval 4"/>
          <p:cNvSpPr/>
          <p:nvPr/>
        </p:nvSpPr>
        <p:spPr>
          <a:xfrm>
            <a:off x="5149220" y="3170674"/>
            <a:ext cx="684076" cy="67758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stCxn id="5" idx="1"/>
          </p:cNvCxnSpPr>
          <p:nvPr/>
        </p:nvCxnSpPr>
        <p:spPr>
          <a:xfrm flipH="1">
            <a:off x="2628940" y="3269905"/>
            <a:ext cx="2620461" cy="404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573156" y="3731206"/>
            <a:ext cx="1162266" cy="1599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descr="http://www.cornerstone-msc.net/peat-portal/aeimages/Image/assesment_on_peatlands_biodiversity/peatland-store.jpg"/>
          <p:cNvPicPr>
            <a:picLocks noChangeAspect="1" noChangeArrowheads="1"/>
          </p:cNvPicPr>
          <p:nvPr/>
        </p:nvPicPr>
        <p:blipFill>
          <a:blip r:embed="rId4" cstate="print"/>
          <a:srcRect/>
          <a:stretch>
            <a:fillRect/>
          </a:stretch>
        </p:blipFill>
        <p:spPr bwMode="auto">
          <a:xfrm>
            <a:off x="7237452" y="3314690"/>
            <a:ext cx="1885950" cy="1962150"/>
          </a:xfrm>
          <a:prstGeom prst="rect">
            <a:avLst/>
          </a:prstGeom>
          <a:noFill/>
        </p:spPr>
      </p:pic>
      <p:sp>
        <p:nvSpPr>
          <p:cNvPr id="9" name="Up Arrow 8"/>
          <p:cNvSpPr/>
          <p:nvPr/>
        </p:nvSpPr>
        <p:spPr>
          <a:xfrm rot="15768183" flipV="1">
            <a:off x="5929100" y="3846960"/>
            <a:ext cx="278608" cy="2391845"/>
          </a:xfrm>
          <a:prstGeom prst="upArrow">
            <a:avLst>
              <a:gd name="adj1" fmla="val 50000"/>
              <a:gd name="adj2" fmla="val 11514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9943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16</a:t>
            </a:fld>
            <a:endParaRPr lang="en-ZA"/>
          </a:p>
        </p:txBody>
      </p:sp>
      <p:pic>
        <p:nvPicPr>
          <p:cNvPr id="3" name="Picture 2" descr="Wetlands-Value-Services-v1.jpeg"/>
          <p:cNvPicPr>
            <a:picLocks noChangeAspect="1"/>
          </p:cNvPicPr>
          <p:nvPr/>
        </p:nvPicPr>
        <p:blipFill>
          <a:blip r:embed="rId2" cstate="print"/>
          <a:srcRect b="12201"/>
          <a:stretch>
            <a:fillRect/>
          </a:stretch>
        </p:blipFill>
        <p:spPr>
          <a:xfrm>
            <a:off x="1463041" y="122179"/>
            <a:ext cx="8686800" cy="6482920"/>
          </a:xfrm>
          <a:prstGeom prst="rect">
            <a:avLst/>
          </a:prstGeom>
        </p:spPr>
      </p:pic>
    </p:spTree>
    <p:extLst>
      <p:ext uri="{BB962C8B-B14F-4D97-AF65-F5344CB8AC3E}">
        <p14:creationId xmlns:p14="http://schemas.microsoft.com/office/powerpoint/2010/main" xmlns="" val="3851534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17</a:t>
            </a:fld>
            <a:endParaRPr lang="en-ZA"/>
          </a:p>
        </p:txBody>
      </p:sp>
      <p:pic>
        <p:nvPicPr>
          <p:cNvPr id="1026" name="Picture 2" descr="Image result for government 25 year environment pla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1814" y="853439"/>
            <a:ext cx="9699625" cy="557449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3"/>
          <a:stretch>
            <a:fillRect/>
          </a:stretch>
        </p:blipFill>
        <p:spPr>
          <a:xfrm rot="265867">
            <a:off x="6496541" y="4477059"/>
            <a:ext cx="5162550" cy="1943100"/>
          </a:xfrm>
          <a:prstGeom prst="rect">
            <a:avLst/>
          </a:prstGeom>
          <a:ln>
            <a:solidFill>
              <a:schemeClr val="tx1">
                <a:lumMod val="75000"/>
                <a:lumOff val="25000"/>
              </a:schemeClr>
            </a:solidFill>
          </a:ln>
        </p:spPr>
      </p:pic>
    </p:spTree>
    <p:extLst>
      <p:ext uri="{BB962C8B-B14F-4D97-AF65-F5344CB8AC3E}">
        <p14:creationId xmlns:p14="http://schemas.microsoft.com/office/powerpoint/2010/main" xmlns="" val="3896260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18</a:t>
            </a:fld>
            <a:endParaRPr lang="en-ZA"/>
          </a:p>
        </p:txBody>
      </p:sp>
      <p:pic>
        <p:nvPicPr>
          <p:cNvPr id="3" name="Picture 2"/>
          <p:cNvPicPr>
            <a:picLocks noChangeAspect="1"/>
          </p:cNvPicPr>
          <p:nvPr/>
        </p:nvPicPr>
        <p:blipFill>
          <a:blip r:embed="rId2"/>
          <a:stretch>
            <a:fillRect/>
          </a:stretch>
        </p:blipFill>
        <p:spPr>
          <a:xfrm>
            <a:off x="933851" y="159734"/>
            <a:ext cx="9418689" cy="6500145"/>
          </a:xfrm>
          <a:prstGeom prst="rect">
            <a:avLst/>
          </a:prstGeom>
        </p:spPr>
      </p:pic>
    </p:spTree>
    <p:extLst>
      <p:ext uri="{BB962C8B-B14F-4D97-AF65-F5344CB8AC3E}">
        <p14:creationId xmlns:p14="http://schemas.microsoft.com/office/powerpoint/2010/main" xmlns="" val="1960776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19</a:t>
            </a:fld>
            <a:endParaRPr lang="en-ZA"/>
          </a:p>
        </p:txBody>
      </p:sp>
      <p:pic>
        <p:nvPicPr>
          <p:cNvPr id="3" name="Picture 2"/>
          <p:cNvPicPr>
            <a:picLocks noChangeAspect="1"/>
          </p:cNvPicPr>
          <p:nvPr/>
        </p:nvPicPr>
        <p:blipFill>
          <a:blip r:embed="rId2"/>
          <a:stretch>
            <a:fillRect/>
          </a:stretch>
        </p:blipFill>
        <p:spPr>
          <a:xfrm>
            <a:off x="933851" y="159734"/>
            <a:ext cx="9418689" cy="6500145"/>
          </a:xfrm>
          <a:prstGeom prst="rect">
            <a:avLst/>
          </a:prstGeom>
        </p:spPr>
      </p:pic>
      <p:pic>
        <p:nvPicPr>
          <p:cNvPr id="1026" name="Picture 2" descr="https://lh3.googleusercontent.com/z0fcZ3UGyGQbtwypbRIuCRPv_LePMMIaJgyzVtqF2VAV7zviSdPSW08tUxB3yRqLjgpeoetAalSx3yCvWk3MxderLyZvoTyU5Iu3uQ2zDWuhbwhMUJfIHDqfVns6BDbM_PW-vbdgQJhlvF5Ftlr7_X97QCOQPUx0rtQXdb8BOsiVb3cKr_c0QmrsO4HklhxJRFrXa3-xJ8jdUbdKfrnU9lCgw9wUa-Kol0SBpSC6xHvNh95kUTEh_JKTtD-FXMEW2rk-9S4o7ChjQgCAKQvIkyAyZVCVPD2CWmBROvpZhrqBUaAtfU715IuMtWfW1O7hMOeX-IHk-bMkN9OoSj1Pl1N7q222sTc1sMQqJy2EBAMpCBMMuweuqAlJHnz_KyzyuBAoIQsTcaiWBY8Z5D_nikBkL5Trpvul6Uc3N-1Ui6R67kz5U2EgkG30plp2_cBUu9DX044-mVS6OcfDBMD0vC22RFYwiUjxfcSYijJZphzCxWb0oyadxqqat3IuZLsQ2gC9DRcxrWY7DzUDB--NL-2C59uCnqPQOxHWb3k_K8ls_H5b8mzgPU1L7hUL-gH3m2U81BMEhUpbyfLHCsw6MLpN5mqG-SY5SNwkoapHWKP_bQIpCMCBYP4D2JQBCOgxGYIGQdixnPETzQTYxDuHkp82bw=w1026-h578-n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28499" y="679572"/>
            <a:ext cx="7924041" cy="44563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3"/>
          <p:cNvSpPr/>
          <p:nvPr/>
        </p:nvSpPr>
        <p:spPr>
          <a:xfrm>
            <a:off x="1976250" y="4076700"/>
            <a:ext cx="243840" cy="2590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stCxn id="4" idx="7"/>
          </p:cNvCxnSpPr>
          <p:nvPr/>
        </p:nvCxnSpPr>
        <p:spPr>
          <a:xfrm flipV="1">
            <a:off x="2184380" y="3688080"/>
            <a:ext cx="219790" cy="426561"/>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174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2</a:t>
            </a:fld>
            <a:endParaRPr lang="en-ZA"/>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814832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20</a:t>
            </a:fld>
            <a:endParaRPr lang="en-ZA"/>
          </a:p>
        </p:txBody>
      </p:sp>
      <p:pic>
        <p:nvPicPr>
          <p:cNvPr id="3074" name="Picture 2" descr="https://lh3.googleusercontent.com/rJavOJMps1ZPWslj3h3F37IS5jd90fhv6CmsuNCyk156tvHCPVFTbUI6_JfV11W_EHnKZqciMaAtdMisWBCcsoNLwXkAvwgQzVVqm0lvUCT6W2z-vuL6nWWfXwvni43dkyYn218f94T-ly4ntac4acKWI7zY5gbXKTQBIrE6tJrqAaI8L_9sc7q-DWMNNvFXjV0j0GhVaeu48ehZQHINB2bTj5mW7b-9O9crP14nwVBJ11KqI1XzN8ltFyombg3YoGckzio5j_1Tu_sxBf9I8udQkHxRniR2yaCtQ4H1cMPsB6BuifttKfVU9Iv1d7sP9yK-DzmES1_DdBsXChryPsmFCMtz44f9_EfTyDAY_jQrexatTmpE-_CSDXC1KORysNvO_vPhiS2JaCHjjrCvuu1KDS544D7SmhbGXvNcrs4x8iV2hA58UJv38DdYII0zezg_mw5OvG4K4ORFMBQoj2wK3GIufbYtEhiz3LelEZ0Ot2tS58F7-u8OtpX4so3iG0ZYaOGqMex4VyhC9JLgvt7Orn3OLyVWqpVvaWvMKPWSnxJjS65zD-hzldLwRb2zaHgM_ZA2r-vPxgugqN6QLcQFjY3ko3Eu8Gt6gIhu3J8HppKxvLotZ-0OlwHodz9AXsVHyHb35i8PxfaBm_3u5NcIF2CjZcjV=w1366-h364-n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0559" y="0"/>
            <a:ext cx="10956925" cy="291168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3"/>
          <a:srcRect l="10428" r="24098"/>
          <a:stretch/>
        </p:blipFill>
        <p:spPr>
          <a:xfrm rot="16200000">
            <a:off x="4998401" y="733494"/>
            <a:ext cx="2301240" cy="7131116"/>
          </a:xfrm>
          <a:prstGeom prst="rect">
            <a:avLst/>
          </a:prstGeom>
        </p:spPr>
      </p:pic>
      <p:pic>
        <p:nvPicPr>
          <p:cNvPr id="3076" name="Picture 4" descr="https://lh3.googleusercontent.com/XY8erN6pRpO1xSQZI6wbKitsXqvkAA90Ai4X_pI6ZjfeGI88tK7HD2CHkZE-wFC_4FvCcuAqOz0CSOayJIMJ1FknjA2bRa42nsbXWoaj0GS3VLu3ZyEzdHEVBxXWwy93ygqgHxAKdGiFNaocyDfAkSszv-rEj7ilDTBtN5gzPK2d5dXiRf3lsiFETHlMbbK_yl5xESej5pxnSIPzF0ECu7HlWuJhtEusmQ4XLV7TObObPhGWjaIceenBvUNlaGp3MWsT2h62BbkQTHstg3fqy4Jrt1bFMZCvRJJ3fTyUyD_xX_dRFjduKI4xrfGaRzjDoHcvyQc8BorCyvl8SMR46p2WttDFkN5bdQr_b1CatvJ6rEKNASuSCAo0hgkG3SSGPfkgiGe-9YCPI10y_eFr04Wp0so9D4njrSVjKir0DG7faEf3nhMQ6CtG-kHqnH9BH8yNhyKc576rLSKDt4UHEQHb8Oal5AolJ60oEBwpUEGaGwx0rEc0Zs6pZ0z3gNUzhXntK_nT0rgyTJVWpN2qkarEjUpot8qjf-v0ZR3zDv9iEc-3GTBQINh4Q8uSxVz9svZxy_v9NjwpGcfThy3aWAWa_GXV25vOKCCU9MPgGuuHPkx5mN1SP4J-mBPojSPJEQaI2sB9lvHAk2C_iEKJEuqgYG1cEieg=w834-h625-n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10824" y="4462831"/>
            <a:ext cx="2916660" cy="2188371"/>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s://lh3.googleusercontent.com/sYH8X3HkQVWQG84HwMjQ_ik9hBGxB0U5IezzufzxoX3Sf_jiBhP8nLlGu06PRCZt-3XC3V_C7uz063Gd4kkUgMwndlrgh64QSoXVkbadfpMya8ueJ3H_3-4LLV9rI6XjpfvkHC96sd9F5wUaY0TYYu7UaUZrnnE_4Ocpq9K4kekherySCVebHSv1ljbHJM1htDTffmqMWFtnhiEqkAdTkl8Wn94MY8bnBU5IH-aDUJhZK5L8TvN_3KepWAm5-0e4NheW_1bVoO5IBzafVzGPJ4ah_b2zj_nLYq8sp5WbD5cICYnIz4pvjYrHBpbfGLJTLFsIOkdZI0jeZITMuMrCCPrQhBwf4ccqToeydZN4PIyQdDFUaEqFy05dx-A8tfKhUJ1V0s2mZDszIECOw_cVGDQi4RlP9qc0iPPWowN8F5rfOtJu7CAfjlsVxOximNPZQGGBLNvWLOabs5zRUxjhiY51HVBdu0uIz_7t1_UDBZBONDqkFl4rJuoJCdgEptYHcXwoxswnHL3wqL_svQuTAkb5EIu8mQJ10m97unG4RyObNyO-6NA-9z8qHqf9W5QfDeUzlShdEuHVYFRAAjc9EOpFpKjb8c6E2UMx_GqxY0-1OJATh_4frqJK_EWoSPCLzA0Pym8YsOSmTTJAaVpyuUGrPygiFGpy=w834-h625-no"/>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70557" y="4462831"/>
            <a:ext cx="2769855" cy="20782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1957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pbs.twimg.com/media/D83wMrKX4AM1T5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332" y="295729"/>
            <a:ext cx="5352415" cy="356827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2"/>
          </p:nvPr>
        </p:nvSpPr>
        <p:spPr/>
        <p:txBody>
          <a:bodyPr/>
          <a:lstStyle/>
          <a:p>
            <a:fld id="{9FF96B15-8338-45D5-A943-561235072D66}" type="slidenum">
              <a:rPr lang="en-ZA" smtClean="0"/>
              <a:pPr/>
              <a:t>21</a:t>
            </a:fld>
            <a:endParaRPr lang="en-ZA"/>
          </a:p>
        </p:txBody>
      </p:sp>
      <p:pic>
        <p:nvPicPr>
          <p:cNvPr id="4098" name="Picture 2" descr="https://pbs.twimg.com/media/D83wHgJX4AAEpY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70775" y="1063416"/>
            <a:ext cx="4526280" cy="301752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pbs.twimg.com/media/D83wEmYXYAAGEkn.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51175" y="3100987"/>
            <a:ext cx="5242907" cy="34952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6516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127" y="883287"/>
            <a:ext cx="8761413" cy="706964"/>
          </a:xfrm>
        </p:spPr>
        <p:txBody>
          <a:bodyPr/>
          <a:lstStyle/>
          <a:p>
            <a:pPr algn="ctr"/>
            <a:r>
              <a:rPr lang="en-GB" sz="6000" b="1" dirty="0" smtClean="0"/>
              <a:t>Wet meadow</a:t>
            </a:r>
            <a:endParaRPr lang="en-GB" sz="6000" b="1" dirty="0"/>
          </a:p>
        </p:txBody>
      </p:sp>
      <p:sp>
        <p:nvSpPr>
          <p:cNvPr id="3" name="Slide Number Placeholder 2"/>
          <p:cNvSpPr>
            <a:spLocks noGrp="1"/>
          </p:cNvSpPr>
          <p:nvPr>
            <p:ph type="sldNum" sz="quarter" idx="12"/>
          </p:nvPr>
        </p:nvSpPr>
        <p:spPr/>
        <p:txBody>
          <a:bodyPr/>
          <a:lstStyle/>
          <a:p>
            <a:fld id="{9FF96B15-8338-45D5-A943-561235072D66}" type="slidenum">
              <a:rPr lang="en-ZA" smtClean="0"/>
              <a:pPr/>
              <a:t>22</a:t>
            </a:fld>
            <a:endParaRPr lang="en-ZA"/>
          </a:p>
        </p:txBody>
      </p:sp>
      <p:pic>
        <p:nvPicPr>
          <p:cNvPr id="2054" name="Picture 6" descr="Related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47794" y="3323065"/>
            <a:ext cx="6031062" cy="333218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result for wet grassland rspb"/>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1480" y="2392736"/>
            <a:ext cx="3759076" cy="21144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a:stretch>
            <a:fillRect/>
          </a:stretch>
        </p:blipFill>
        <p:spPr>
          <a:xfrm>
            <a:off x="8756093" y="2392736"/>
            <a:ext cx="2434646" cy="2434646"/>
          </a:xfrm>
          <a:prstGeom prst="rect">
            <a:avLst/>
          </a:prstGeom>
        </p:spPr>
      </p:pic>
    </p:spTree>
    <p:extLst>
      <p:ext uri="{BB962C8B-B14F-4D97-AF65-F5344CB8AC3E}">
        <p14:creationId xmlns:p14="http://schemas.microsoft.com/office/powerpoint/2010/main" xmlns="" val="3682414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127" y="883287"/>
            <a:ext cx="8761413" cy="706964"/>
          </a:xfrm>
        </p:spPr>
        <p:txBody>
          <a:bodyPr/>
          <a:lstStyle/>
          <a:p>
            <a:pPr algn="ctr"/>
            <a:r>
              <a:rPr lang="en-GB" sz="6000" b="1" dirty="0" smtClean="0"/>
              <a:t>Wet meadow</a:t>
            </a:r>
            <a:endParaRPr lang="en-GB" sz="6000" b="1" dirty="0"/>
          </a:p>
        </p:txBody>
      </p:sp>
      <p:sp>
        <p:nvSpPr>
          <p:cNvPr id="3" name="Slide Number Placeholder 2"/>
          <p:cNvSpPr>
            <a:spLocks noGrp="1"/>
          </p:cNvSpPr>
          <p:nvPr>
            <p:ph type="sldNum" sz="quarter" idx="12"/>
          </p:nvPr>
        </p:nvSpPr>
        <p:spPr/>
        <p:txBody>
          <a:bodyPr/>
          <a:lstStyle/>
          <a:p>
            <a:fld id="{9FF96B15-8338-45D5-A943-561235072D66}" type="slidenum">
              <a:rPr lang="en-ZA" smtClean="0"/>
              <a:pPr/>
              <a:t>23</a:t>
            </a:fld>
            <a:endParaRPr lang="en-ZA"/>
          </a:p>
        </p:txBody>
      </p:sp>
      <p:sp>
        <p:nvSpPr>
          <p:cNvPr id="8" name="Content Placeholder 2"/>
          <p:cNvSpPr txBox="1">
            <a:spLocks/>
          </p:cNvSpPr>
          <p:nvPr/>
        </p:nvSpPr>
        <p:spPr>
          <a:xfrm>
            <a:off x="560595" y="2633980"/>
            <a:ext cx="6397766"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2000" dirty="0" smtClean="0"/>
              <a:t>Brief </a:t>
            </a:r>
            <a:r>
              <a:rPr lang="en-GB" sz="2000" dirty="0"/>
              <a:t>periods of flooding and longer periods of </a:t>
            </a:r>
            <a:r>
              <a:rPr lang="en-GB" sz="2000" dirty="0" smtClean="0"/>
              <a:t>saturation</a:t>
            </a:r>
          </a:p>
          <a:p>
            <a:r>
              <a:rPr lang="en-GB" sz="2000" dirty="0" smtClean="0"/>
              <a:t>Occasional standing water</a:t>
            </a:r>
          </a:p>
          <a:p>
            <a:r>
              <a:rPr lang="en-GB" sz="2000" dirty="0" smtClean="0"/>
              <a:t>High plant diversity</a:t>
            </a:r>
          </a:p>
          <a:p>
            <a:r>
              <a:rPr lang="en-GB" sz="2000" dirty="0" smtClean="0"/>
              <a:t>Attract large numbers of birds, small mammals and insects</a:t>
            </a:r>
          </a:p>
          <a:p>
            <a:r>
              <a:rPr lang="en-GB" sz="2000" dirty="0" smtClean="0"/>
              <a:t>Meadow – regular vegetation removal</a:t>
            </a:r>
          </a:p>
          <a:p>
            <a:r>
              <a:rPr lang="en-GB" sz="2000" dirty="0" smtClean="0"/>
              <a:t>Becoming rarer in the UK</a:t>
            </a:r>
          </a:p>
          <a:p>
            <a:endParaRPr lang="en-GB" dirty="0"/>
          </a:p>
        </p:txBody>
      </p:sp>
      <p:pic>
        <p:nvPicPr>
          <p:cNvPr id="1028" name="Picture 4" descr="Image result for The Hay Wai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37863" y="2633980"/>
            <a:ext cx="4001584" cy="280499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2"/>
          <p:cNvSpPr txBox="1">
            <a:spLocks/>
          </p:cNvSpPr>
          <p:nvPr/>
        </p:nvSpPr>
        <p:spPr>
          <a:xfrm>
            <a:off x="7373990" y="5438975"/>
            <a:ext cx="4065457" cy="41050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GB" sz="1400" dirty="0" smtClean="0"/>
              <a:t>The Hay Wain. John Constable. 1821 </a:t>
            </a:r>
          </a:p>
        </p:txBody>
      </p:sp>
    </p:spTree>
    <p:extLst>
      <p:ext uri="{BB962C8B-B14F-4D97-AF65-F5344CB8AC3E}">
        <p14:creationId xmlns:p14="http://schemas.microsoft.com/office/powerpoint/2010/main" xmlns="" val="3396306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127" y="883287"/>
            <a:ext cx="8761413" cy="706964"/>
          </a:xfrm>
        </p:spPr>
        <p:txBody>
          <a:bodyPr/>
          <a:lstStyle/>
          <a:p>
            <a:pPr algn="ctr"/>
            <a:r>
              <a:rPr lang="en-GB" sz="6000" b="1" dirty="0" smtClean="0"/>
              <a:t>How?</a:t>
            </a:r>
            <a:endParaRPr lang="en-GB" sz="6000" b="1" dirty="0"/>
          </a:p>
        </p:txBody>
      </p:sp>
      <p:sp>
        <p:nvSpPr>
          <p:cNvPr id="3" name="Slide Number Placeholder 2"/>
          <p:cNvSpPr>
            <a:spLocks noGrp="1"/>
          </p:cNvSpPr>
          <p:nvPr>
            <p:ph type="sldNum" sz="quarter" idx="12"/>
          </p:nvPr>
        </p:nvSpPr>
        <p:spPr/>
        <p:txBody>
          <a:bodyPr/>
          <a:lstStyle/>
          <a:p>
            <a:fld id="{9FF96B15-8338-45D5-A943-561235072D66}" type="slidenum">
              <a:rPr lang="en-ZA" smtClean="0"/>
              <a:pPr/>
              <a:t>24</a:t>
            </a:fld>
            <a:endParaRPr lang="en-ZA"/>
          </a:p>
        </p:txBody>
      </p:sp>
      <p:sp>
        <p:nvSpPr>
          <p:cNvPr id="8" name="Content Placeholder 2"/>
          <p:cNvSpPr txBox="1">
            <a:spLocks/>
          </p:cNvSpPr>
          <p:nvPr/>
        </p:nvSpPr>
        <p:spPr>
          <a:xfrm>
            <a:off x="2915174" y="3045460"/>
            <a:ext cx="7280385"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mj-lt"/>
              <a:buAutoNum type="arabicPeriod"/>
            </a:pPr>
            <a:r>
              <a:rPr lang="en-GB" sz="3600" dirty="0" smtClean="0"/>
              <a:t> Amount of water (and when)</a:t>
            </a:r>
          </a:p>
          <a:p>
            <a:pPr>
              <a:buFont typeface="+mj-lt"/>
              <a:buAutoNum type="arabicPeriod"/>
            </a:pPr>
            <a:r>
              <a:rPr lang="en-GB" sz="3600" dirty="0" smtClean="0"/>
              <a:t> Quality of water</a:t>
            </a:r>
          </a:p>
          <a:p>
            <a:pPr>
              <a:buFont typeface="+mj-lt"/>
              <a:buAutoNum type="arabicPeriod"/>
            </a:pPr>
            <a:r>
              <a:rPr lang="en-GB" sz="3600" dirty="0" smtClean="0"/>
              <a:t> Vegetation management</a:t>
            </a:r>
            <a:endParaRPr lang="en-GB" sz="3600" dirty="0"/>
          </a:p>
        </p:txBody>
      </p:sp>
    </p:spTree>
    <p:extLst>
      <p:ext uri="{BB962C8B-B14F-4D97-AF65-F5344CB8AC3E}">
        <p14:creationId xmlns:p14="http://schemas.microsoft.com/office/powerpoint/2010/main" xmlns="" val="2149528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25</a:t>
            </a:fld>
            <a:endParaRPr lang="en-ZA"/>
          </a:p>
        </p:txBody>
      </p:sp>
      <p:pic>
        <p:nvPicPr>
          <p:cNvPr id="3" name="Picture 2"/>
          <p:cNvPicPr>
            <a:picLocks noChangeAspect="1"/>
          </p:cNvPicPr>
          <p:nvPr/>
        </p:nvPicPr>
        <p:blipFill>
          <a:blip r:embed="rId2"/>
          <a:stretch>
            <a:fillRect/>
          </a:stretch>
        </p:blipFill>
        <p:spPr>
          <a:xfrm>
            <a:off x="933851" y="159734"/>
            <a:ext cx="9418689" cy="6500145"/>
          </a:xfrm>
          <a:prstGeom prst="rect">
            <a:avLst/>
          </a:prstGeom>
        </p:spPr>
      </p:pic>
    </p:spTree>
    <p:extLst>
      <p:ext uri="{BB962C8B-B14F-4D97-AF65-F5344CB8AC3E}">
        <p14:creationId xmlns:p14="http://schemas.microsoft.com/office/powerpoint/2010/main" xmlns="" val="3482829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we’re at…</a:t>
            </a:r>
            <a:endParaRPr lang="en-GB" dirty="0"/>
          </a:p>
        </p:txBody>
      </p:sp>
      <p:sp>
        <p:nvSpPr>
          <p:cNvPr id="4" name="Slide Number Placeholder 3"/>
          <p:cNvSpPr>
            <a:spLocks noGrp="1"/>
          </p:cNvSpPr>
          <p:nvPr>
            <p:ph type="sldNum" sz="quarter" idx="12"/>
          </p:nvPr>
        </p:nvSpPr>
        <p:spPr/>
        <p:txBody>
          <a:bodyPr/>
          <a:lstStyle/>
          <a:p>
            <a:fld id="{9FF96B15-8338-45D5-A943-561235072D66}" type="slidenum">
              <a:rPr lang="en-ZA" smtClean="0"/>
              <a:pPr/>
              <a:t>26</a:t>
            </a:fld>
            <a:endParaRPr lang="en-ZA"/>
          </a:p>
        </p:txBody>
      </p:sp>
      <p:sp>
        <p:nvSpPr>
          <p:cNvPr id="9" name="Content Placeholder 2"/>
          <p:cNvSpPr>
            <a:spLocks noGrp="1"/>
          </p:cNvSpPr>
          <p:nvPr>
            <p:ph idx="1"/>
          </p:nvPr>
        </p:nvSpPr>
        <p:spPr>
          <a:xfrm>
            <a:off x="5278024" y="2464420"/>
            <a:ext cx="6174279" cy="3947531"/>
          </a:xfrm>
        </p:spPr>
        <p:txBody>
          <a:bodyPr/>
          <a:lstStyle/>
          <a:p>
            <a:r>
              <a:rPr lang="en-GB" sz="2000" dirty="0" smtClean="0"/>
              <a:t>Advisory panel</a:t>
            </a:r>
          </a:p>
          <a:p>
            <a:pPr lvl="1"/>
            <a:r>
              <a:rPr lang="en-GB" sz="1800" dirty="0" smtClean="0"/>
              <a:t>EA, </a:t>
            </a:r>
            <a:r>
              <a:rPr lang="en-GB" sz="1800" dirty="0" err="1" smtClean="0"/>
              <a:t>CWaC</a:t>
            </a:r>
            <a:r>
              <a:rPr lang="en-GB" sz="1800" dirty="0" smtClean="0"/>
              <a:t>, Friends group, Land Trust, local MP and councillors, Bangor University, Chester Zoo, Cheshire Wildlife Trust, Chester University, TCV Merseyside, Friends of the Earth Chester &amp; District</a:t>
            </a:r>
          </a:p>
          <a:p>
            <a:r>
              <a:rPr lang="en-GB" sz="2000" dirty="0" smtClean="0"/>
              <a:t>Project group</a:t>
            </a:r>
          </a:p>
          <a:p>
            <a:r>
              <a:rPr lang="en-GB" sz="2000" dirty="0" smtClean="0"/>
              <a:t>Land acquisition</a:t>
            </a:r>
          </a:p>
          <a:p>
            <a:r>
              <a:rPr lang="en-GB" sz="2000" dirty="0" smtClean="0"/>
              <a:t>Surveys</a:t>
            </a:r>
          </a:p>
          <a:p>
            <a:r>
              <a:rPr lang="en-GB" sz="2000" dirty="0" smtClean="0"/>
              <a:t>Fundraising</a:t>
            </a:r>
          </a:p>
          <a:p>
            <a:endParaRPr lang="en-GB" sz="2000" dirty="0" smtClean="0"/>
          </a:p>
          <a:p>
            <a:endParaRPr lang="en-GB" sz="2000" dirty="0" smtClean="0"/>
          </a:p>
          <a:p>
            <a:endParaRPr lang="en-GB" sz="2000" dirty="0" smtClean="0"/>
          </a:p>
          <a:p>
            <a:endParaRPr lang="en-GB" sz="2000" dirty="0" smtClean="0"/>
          </a:p>
          <a:p>
            <a:endParaRPr lang="en-GB" dirty="0"/>
          </a:p>
        </p:txBody>
      </p:sp>
      <p:pic>
        <p:nvPicPr>
          <p:cNvPr id="2050" name="Picture 2" descr="Image result for wet meadows in uk"/>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840" y="2983958"/>
            <a:ext cx="4549698" cy="25510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4824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4800" b="1" dirty="0" smtClean="0"/>
              <a:t>The steps</a:t>
            </a:r>
            <a:endParaRPr lang="en-GB" sz="4800" b="1" dirty="0"/>
          </a:p>
        </p:txBody>
      </p:sp>
      <p:sp>
        <p:nvSpPr>
          <p:cNvPr id="7" name="Slide Number Placeholder 6"/>
          <p:cNvSpPr>
            <a:spLocks noGrp="1"/>
          </p:cNvSpPr>
          <p:nvPr>
            <p:ph type="sldNum" sz="quarter" idx="12"/>
          </p:nvPr>
        </p:nvSpPr>
        <p:spPr/>
        <p:txBody>
          <a:bodyPr/>
          <a:lstStyle/>
          <a:p>
            <a:fld id="{9FF96B15-8338-45D5-A943-561235072D66}" type="slidenum">
              <a:rPr lang="en-ZA" smtClean="0"/>
              <a:pPr/>
              <a:t>27</a:t>
            </a:fld>
            <a:endParaRPr lang="en-ZA"/>
          </a:p>
        </p:txBody>
      </p:sp>
      <p:sp>
        <p:nvSpPr>
          <p:cNvPr id="8" name="Text Placeholder 7"/>
          <p:cNvSpPr>
            <a:spLocks noGrp="1"/>
          </p:cNvSpPr>
          <p:nvPr>
            <p:ph type="body" sz="quarter" idx="14"/>
          </p:nvPr>
        </p:nvSpPr>
        <p:spPr/>
        <p:txBody>
          <a:bodyPr>
            <a:noAutofit/>
          </a:bodyPr>
          <a:lstStyle/>
          <a:p>
            <a:r>
              <a:rPr lang="en-GB" sz="1600" dirty="0" smtClean="0"/>
              <a:t>Building initial treatment wetland &amp; irrigation channels</a:t>
            </a:r>
            <a:endParaRPr lang="en-GB" sz="1600" dirty="0"/>
          </a:p>
        </p:txBody>
      </p:sp>
      <p:sp>
        <p:nvSpPr>
          <p:cNvPr id="9" name="Text Placeholder 8"/>
          <p:cNvSpPr>
            <a:spLocks noGrp="1"/>
          </p:cNvSpPr>
          <p:nvPr>
            <p:ph type="body" sz="quarter" idx="16"/>
          </p:nvPr>
        </p:nvSpPr>
        <p:spPr/>
        <p:txBody>
          <a:bodyPr>
            <a:noAutofit/>
          </a:bodyPr>
          <a:lstStyle/>
          <a:p>
            <a:r>
              <a:rPr lang="en-GB" sz="1600" dirty="0"/>
              <a:t>F</a:t>
            </a:r>
            <a:r>
              <a:rPr lang="en-GB" sz="1600" dirty="0" smtClean="0"/>
              <a:t>lood water holding area. Vegetation management.</a:t>
            </a:r>
            <a:endParaRPr lang="en-GB" sz="1600" dirty="0"/>
          </a:p>
        </p:txBody>
      </p:sp>
      <p:sp>
        <p:nvSpPr>
          <p:cNvPr id="10" name="Text Placeholder 9"/>
          <p:cNvSpPr>
            <a:spLocks noGrp="1"/>
          </p:cNvSpPr>
          <p:nvPr>
            <p:ph type="body" sz="quarter" idx="18"/>
          </p:nvPr>
        </p:nvSpPr>
        <p:spPr/>
        <p:txBody>
          <a:bodyPr>
            <a:noAutofit/>
          </a:bodyPr>
          <a:lstStyle/>
          <a:p>
            <a:r>
              <a:rPr lang="en-GB" sz="1600" dirty="0" smtClean="0"/>
              <a:t>Board walks and educational resources</a:t>
            </a:r>
            <a:endParaRPr lang="en-GB" sz="1600" dirty="0"/>
          </a:p>
        </p:txBody>
      </p:sp>
      <p:sp>
        <p:nvSpPr>
          <p:cNvPr id="11" name="Text Placeholder 10"/>
          <p:cNvSpPr>
            <a:spLocks noGrp="1"/>
          </p:cNvSpPr>
          <p:nvPr>
            <p:ph type="body" sz="quarter" idx="20"/>
          </p:nvPr>
        </p:nvSpPr>
        <p:spPr/>
        <p:txBody>
          <a:bodyPr>
            <a:normAutofit/>
          </a:bodyPr>
          <a:lstStyle/>
          <a:p>
            <a:r>
              <a:rPr lang="en-GB" sz="1600" dirty="0" smtClean="0"/>
              <a:t>Hide/educational centre</a:t>
            </a:r>
            <a:endParaRPr lang="en-GB" sz="1600" dirty="0"/>
          </a:p>
        </p:txBody>
      </p:sp>
      <p:sp>
        <p:nvSpPr>
          <p:cNvPr id="12" name="Text Placeholder 7"/>
          <p:cNvSpPr txBox="1">
            <a:spLocks/>
          </p:cNvSpPr>
          <p:nvPr/>
        </p:nvSpPr>
        <p:spPr>
          <a:xfrm>
            <a:off x="6614160" y="965277"/>
            <a:ext cx="609918" cy="832161"/>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5400" b="1" dirty="0" smtClean="0"/>
              <a:t>1</a:t>
            </a:r>
            <a:endParaRPr lang="en-GB" sz="3200" b="1" dirty="0"/>
          </a:p>
        </p:txBody>
      </p:sp>
      <p:sp>
        <p:nvSpPr>
          <p:cNvPr id="13" name="Text Placeholder 7"/>
          <p:cNvSpPr txBox="1">
            <a:spLocks/>
          </p:cNvSpPr>
          <p:nvPr/>
        </p:nvSpPr>
        <p:spPr>
          <a:xfrm>
            <a:off x="9025120" y="965276"/>
            <a:ext cx="609918" cy="832161"/>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5400" b="1" dirty="0" smtClean="0"/>
              <a:t>2</a:t>
            </a:r>
            <a:endParaRPr lang="en-GB" sz="3200" b="1" dirty="0"/>
          </a:p>
        </p:txBody>
      </p:sp>
      <p:sp>
        <p:nvSpPr>
          <p:cNvPr id="14" name="Text Placeholder 7"/>
          <p:cNvSpPr txBox="1">
            <a:spLocks/>
          </p:cNvSpPr>
          <p:nvPr/>
        </p:nvSpPr>
        <p:spPr>
          <a:xfrm>
            <a:off x="6614160" y="3873474"/>
            <a:ext cx="609918" cy="832161"/>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5400" b="1" dirty="0" smtClean="0"/>
              <a:t>3</a:t>
            </a:r>
            <a:endParaRPr lang="en-GB" sz="3200" b="1" dirty="0"/>
          </a:p>
        </p:txBody>
      </p:sp>
      <p:sp>
        <p:nvSpPr>
          <p:cNvPr id="15" name="Text Placeholder 7"/>
          <p:cNvSpPr txBox="1">
            <a:spLocks/>
          </p:cNvSpPr>
          <p:nvPr/>
        </p:nvSpPr>
        <p:spPr>
          <a:xfrm>
            <a:off x="9025120" y="3873474"/>
            <a:ext cx="609918" cy="832161"/>
          </a:xfrm>
          <a:prstGeom prst="rect">
            <a:avLst/>
          </a:prstGeom>
        </p:spPr>
        <p:txBody>
          <a:bodyPr vert="horz" lIns="91440" tIns="45720" rIns="91440" bIns="45720" rtlCol="0">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GB" sz="5400" b="1" dirty="0" smtClean="0"/>
              <a:t>4</a:t>
            </a:r>
            <a:endParaRPr lang="en-GB" sz="3200" b="1" dirty="0"/>
          </a:p>
        </p:txBody>
      </p:sp>
    </p:spTree>
    <p:extLst>
      <p:ext uri="{BB962C8B-B14F-4D97-AF65-F5344CB8AC3E}">
        <p14:creationId xmlns:p14="http://schemas.microsoft.com/office/powerpoint/2010/main" xmlns="" val="42858321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wins</a:t>
            </a:r>
            <a:endParaRPr lang="en-GB" dirty="0"/>
          </a:p>
        </p:txBody>
      </p:sp>
      <p:sp>
        <p:nvSpPr>
          <p:cNvPr id="3" name="Content Placeholder 2"/>
          <p:cNvSpPr>
            <a:spLocks noGrp="1"/>
          </p:cNvSpPr>
          <p:nvPr>
            <p:ph idx="1"/>
          </p:nvPr>
        </p:nvSpPr>
        <p:spPr>
          <a:xfrm>
            <a:off x="560595" y="2633980"/>
            <a:ext cx="8761412" cy="3416300"/>
          </a:xfrm>
        </p:spPr>
        <p:txBody>
          <a:bodyPr/>
          <a:lstStyle/>
          <a:p>
            <a:r>
              <a:rPr lang="en-GB" sz="2000" dirty="0" smtClean="0"/>
              <a:t>Create a rare, beautiful and valued habitat</a:t>
            </a:r>
          </a:p>
          <a:p>
            <a:r>
              <a:rPr lang="en-GB" sz="2000" dirty="0" smtClean="0"/>
              <a:t>Increase biodiversity</a:t>
            </a:r>
          </a:p>
          <a:p>
            <a:r>
              <a:rPr lang="en-GB" sz="2000" dirty="0" smtClean="0"/>
              <a:t>Aid flood mitigation</a:t>
            </a:r>
          </a:p>
          <a:p>
            <a:r>
              <a:rPr lang="en-GB" sz="2000" dirty="0" smtClean="0"/>
              <a:t>Treat water pollutants</a:t>
            </a:r>
          </a:p>
          <a:p>
            <a:r>
              <a:rPr lang="en-GB" sz="2000" dirty="0" smtClean="0"/>
              <a:t>Educate</a:t>
            </a:r>
          </a:p>
          <a:p>
            <a:r>
              <a:rPr lang="en-GB" sz="2000" dirty="0" smtClean="0"/>
              <a:t>Research site</a:t>
            </a:r>
          </a:p>
          <a:p>
            <a:r>
              <a:rPr lang="en-GB" sz="2000" dirty="0" smtClean="0"/>
              <a:t>Wellbeing</a:t>
            </a:r>
          </a:p>
          <a:p>
            <a:endParaRPr lang="en-GB" dirty="0"/>
          </a:p>
        </p:txBody>
      </p:sp>
      <p:sp>
        <p:nvSpPr>
          <p:cNvPr id="4" name="Slide Number Placeholder 3"/>
          <p:cNvSpPr>
            <a:spLocks noGrp="1"/>
          </p:cNvSpPr>
          <p:nvPr>
            <p:ph type="sldNum" sz="quarter" idx="12"/>
          </p:nvPr>
        </p:nvSpPr>
        <p:spPr/>
        <p:txBody>
          <a:bodyPr/>
          <a:lstStyle/>
          <a:p>
            <a:fld id="{9FF96B15-8338-45D5-A943-561235072D66}" type="slidenum">
              <a:rPr lang="en-ZA" smtClean="0"/>
              <a:pPr/>
              <a:t>28</a:t>
            </a:fld>
            <a:endParaRPr lang="en-ZA"/>
          </a:p>
        </p:txBody>
      </p:sp>
      <p:pic>
        <p:nvPicPr>
          <p:cNvPr id="5" name="Picture 4" descr="Wetlands-Value-Services-v1.jpeg"/>
          <p:cNvPicPr>
            <a:picLocks noChangeAspect="1"/>
          </p:cNvPicPr>
          <p:nvPr/>
        </p:nvPicPr>
        <p:blipFill>
          <a:blip r:embed="rId2" cstate="print"/>
          <a:srcRect b="12201"/>
          <a:stretch>
            <a:fillRect/>
          </a:stretch>
        </p:blipFill>
        <p:spPr>
          <a:xfrm rot="703644">
            <a:off x="6552616" y="2167126"/>
            <a:ext cx="5184381" cy="3869081"/>
          </a:xfrm>
          <a:prstGeom prst="rect">
            <a:avLst/>
          </a:prstGeom>
        </p:spPr>
      </p:pic>
    </p:spTree>
    <p:extLst>
      <p:ext uri="{BB962C8B-B14F-4D97-AF65-F5344CB8AC3E}">
        <p14:creationId xmlns:p14="http://schemas.microsoft.com/office/powerpoint/2010/main" xmlns="" val="1899018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800" b="1" dirty="0" smtClean="0"/>
              <a:t>The potential?</a:t>
            </a:r>
            <a:endParaRPr lang="en-GB" sz="4800" b="1" dirty="0"/>
          </a:p>
        </p:txBody>
      </p:sp>
      <p:sp>
        <p:nvSpPr>
          <p:cNvPr id="3" name="Content Placeholder 2"/>
          <p:cNvSpPr>
            <a:spLocks noGrp="1"/>
          </p:cNvSpPr>
          <p:nvPr>
            <p:ph idx="1"/>
          </p:nvPr>
        </p:nvSpPr>
        <p:spPr>
          <a:xfrm>
            <a:off x="2587515" y="2289666"/>
            <a:ext cx="7135605" cy="1069340"/>
          </a:xfrm>
        </p:spPr>
        <p:txBody>
          <a:bodyPr>
            <a:normAutofit/>
          </a:bodyPr>
          <a:lstStyle/>
          <a:p>
            <a:pPr marL="0" indent="0">
              <a:buNone/>
            </a:pPr>
            <a:r>
              <a:rPr lang="en-GB" sz="4400" b="1" dirty="0" smtClean="0"/>
              <a:t>London Wetland Centre</a:t>
            </a:r>
            <a:endParaRPr lang="en-GB" sz="4400" b="1" dirty="0"/>
          </a:p>
        </p:txBody>
      </p:sp>
      <p:sp>
        <p:nvSpPr>
          <p:cNvPr id="4" name="Slide Number Placeholder 3"/>
          <p:cNvSpPr>
            <a:spLocks noGrp="1"/>
          </p:cNvSpPr>
          <p:nvPr>
            <p:ph type="sldNum" sz="quarter" idx="12"/>
          </p:nvPr>
        </p:nvSpPr>
        <p:spPr/>
        <p:txBody>
          <a:bodyPr/>
          <a:lstStyle/>
          <a:p>
            <a:fld id="{9FF96B15-8338-45D5-A943-561235072D66}" type="slidenum">
              <a:rPr lang="en-ZA" smtClean="0"/>
              <a:pPr/>
              <a:t>29</a:t>
            </a:fld>
            <a:endParaRPr lang="en-ZA"/>
          </a:p>
        </p:txBody>
      </p:sp>
      <p:pic>
        <p:nvPicPr>
          <p:cNvPr id="5" name="Picture 4" descr="Thames Water Barn Elms reservoirs before the wetlands centre was built"/>
          <p:cNvPicPr/>
          <p:nvPr/>
        </p:nvPicPr>
        <p:blipFill>
          <a:blip r:embed="rId2">
            <a:extLst>
              <a:ext uri="{28A0092B-C50C-407E-A947-70E740481C1C}">
                <a14:useLocalDpi xmlns:a14="http://schemas.microsoft.com/office/drawing/2010/main" xmlns="" val="0"/>
              </a:ext>
            </a:extLst>
          </a:blip>
          <a:srcRect/>
          <a:stretch>
            <a:fillRect/>
          </a:stretch>
        </p:blipFill>
        <p:spPr bwMode="auto">
          <a:xfrm>
            <a:off x="259080" y="3359006"/>
            <a:ext cx="2727960" cy="2279794"/>
          </a:xfrm>
          <a:prstGeom prst="rect">
            <a:avLst/>
          </a:prstGeom>
          <a:noFill/>
          <a:ln>
            <a:noFill/>
          </a:ln>
        </p:spPr>
      </p:pic>
      <p:pic>
        <p:nvPicPr>
          <p:cNvPr id="6" name="Picture 2" descr="Image result for London Wetland Centr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73265" y="3339126"/>
            <a:ext cx="4121721" cy="2299674"/>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Image result for London Wetland Centr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69770" y="3561107"/>
            <a:ext cx="4531777" cy="30226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512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3</a:t>
            </a:fld>
            <a:endParaRPr lang="en-ZA"/>
          </a:p>
        </p:txBody>
      </p:sp>
      <p:pic>
        <p:nvPicPr>
          <p:cNvPr id="2050" name="Picture 2" descr="https://lh3.googleusercontent.com/a_8cbgh8Verd5nYr-5mQEXmWJKerKLuBZvGIGnydYqsM4WhfxMcc1vKuYWEOZAu4fBp0vK40YO9e8sDG1_QXlqYTJ3JCSivQcgd9prDm8548LNWAZOLINsO19kPFx9L8S-_RZHO6h_-8vZjStoNb52GJxhZXI7ZW_VcLEV-abE7TP1jCsSCGbrJb1NtIZaQU_hNcXXIVmz9sJQIvVBpZmJDgBsjs258Q9lagtXc_yae2yI09tSQZKqDQxhErmJJxyresP_aUk9S2XSi9hbExpc_WJpgEbM9EgFo6lQnrXJIJ6r5BsaMzey8uENtCg7_e4exrUSJIKmR1_3zXwbCRLFickMsY_lvn1VyFd-lYt-4N8o1eIXWOYUMspeYeC5oU3jekJGxrB6Z8jD_QoiplpTSDgSQl_3m8sRmY9UxrpyDFL1JlvnFdaQkLC9QgZL2lcvPDHhlc44RopYbJ6yam8M5dlDAWpwESjduGZd_WkvkiKmZfPaydilk5MgG79YSq2U-WCDn3ZX6S1OQmocwEwLtoMI5N0JvO90AdAfdw6CFWbIhdejrTpoyjsYlzR1pJndFH9d9Man6iWmOge-TIuHtaQG7V-BoPXuU1lEfDDe9hhPFTSziv-d4bcOXXzWLBQHC3YCsdKiW-nQUMlvPuimIxoSmepIRJ=w1112-h626-n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295729"/>
            <a:ext cx="4266369" cy="240175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lh3.googleusercontent.com/bIeeSrxTcZ727MaVEPfU7MCQFTpEAnKa2EtxjdyDg59HaQ4nY__YLQxBP8o72oM_ySfxTKLYGYlw1N0ham0rXbLpq0rRsQ74220RqQHXwdmy6qI7dX0Ivv6IXncT4vSCaCPjZWKNUYvboJsP-y8jE6TZ6ikBJ5BFWBAEWYpKsJcFgdrzsAC5t4xYi7dZY8NSgKqKbfMRWoJH-Uqnynqa9znVWrc9BKvZ1FEyYvHSPQFGQbWl1MzjM6h_sKNWu2qNn9HBp2biT76MVRuR5pJUXP4ZrhcL2R4_lB9aizAHxrf_VJo8YLZdn3se--_NKzMaIqhoynnEjLP9XZnntLc2a6brUohHKiANDofS-k4N1MMablRsyHhx7_qR5nYwehwB1vEhaOjGe57kRpI16ocqYap8s-dXRxPhiwhO0X75SRaM8s1RHYHUGc8cUfuxpiZg2I2JO4ON5bZWcDP01m5SaKYYO8gfYrqPQJwj_EOB3Jrqf8wBkvqiy2LbY4L0sw7aLu7rPSQdidmYDhafp4HX7YHTuH_KBCWdc-KT1_boDVKpKtRHzf1yjvjKmTVCLL6VNaHwwmEiK8_5fTq9APZKp2JRY_266Cm0dW-oBhEevxd2fO9rJYnsl-NlFEADRY3HC1h2EGajScnSuVHoJoduT79I8A9BIUtQ=w1112-h626-n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54305" y="114130"/>
            <a:ext cx="3839970" cy="2161710"/>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Image result for mangrov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48617" y="2413000"/>
            <a:ext cx="4415790" cy="2619536"/>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Image result for peatland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56055" y="2966434"/>
            <a:ext cx="3930057" cy="26354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s://lh3.googleusercontent.com/Pcs3RO7pnbYj_i6LD2tIgEzR3acNc6AFWnfl5jCufaQhKbDfeHfuRuWQFeukMgfD1QFb4_P0-ae_8RXen0atTWkiJi63bsUQTIV1Kiji-OuwuROkJ4y_Chdw-gOiw5AH9uJfg3hJHJh1jk1Ff2kKM9u3w99vMERF-pYZ4kaJWf4xYYJ-pqCMyd1e-3_IWnJnkjxfzsJsXOh6tkDkvn-4jCayk-HCubyy9HhHEIG0HdHPes_dM8FL2D-KZJNWjKBJAjW2IP0YAagCqC3uxVFfkbK5C9RSjT1FopWdbpaW6L94JOFBaHvIaOBosFy55nimonHGnILea687KRAXH-B9L3vDmS97SjTLft5v6SBCSnFQ80vW4InXWfpnGkOM-QnB9DPHIEcVIl5DOsXg9xaqeDKTGHzNDXixAQucOAQkY4jrrbvkh1VwO_gm_mVDHUkHV3o4n_8cP7gCdswCAeJ4bh0Xvflda97Ctp7gRFDEQZYMeQsgnsA9Nq6KInE1cVzn9aP8nSoEP6T4g2pp89FNnZ4mkoP0KMyMLz9wQn1DRzoCQukd0wUxD2S_WdnNWCJMcaEWbH16a0NZ4SSaEafTV6ZqIkiYJ2q2Ke31DQtv-2oelyODjkczpVHFFgqhxEOD80YO49UTpt6l8JrAImWT1vowuPyFCCL19udntN12ESO9CUJA_60Gt3g=w1152-h864-no"/>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04800" y="3874254"/>
            <a:ext cx="3088750" cy="2316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86744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800" b="1" dirty="0" smtClean="0"/>
              <a:t>Chester Wetland Centre</a:t>
            </a:r>
            <a:endParaRPr lang="en-GB" sz="4800" b="1" dirty="0"/>
          </a:p>
        </p:txBody>
      </p:sp>
      <p:sp>
        <p:nvSpPr>
          <p:cNvPr id="4" name="Slide Number Placeholder 3"/>
          <p:cNvSpPr>
            <a:spLocks noGrp="1"/>
          </p:cNvSpPr>
          <p:nvPr>
            <p:ph type="sldNum" sz="quarter" idx="12"/>
          </p:nvPr>
        </p:nvSpPr>
        <p:spPr/>
        <p:txBody>
          <a:bodyPr/>
          <a:lstStyle/>
          <a:p>
            <a:fld id="{9FF96B15-8338-45D5-A943-561235072D66}" type="slidenum">
              <a:rPr lang="en-ZA" smtClean="0"/>
              <a:pPr/>
              <a:t>30</a:t>
            </a:fld>
            <a:endParaRPr lang="en-ZA"/>
          </a:p>
        </p:txBody>
      </p:sp>
      <p:pic>
        <p:nvPicPr>
          <p:cNvPr id="9" name="Picture 8"/>
          <p:cNvPicPr>
            <a:picLocks noChangeAspect="1"/>
          </p:cNvPicPr>
          <p:nvPr/>
        </p:nvPicPr>
        <p:blipFill>
          <a:blip r:embed="rId2"/>
          <a:stretch>
            <a:fillRect/>
          </a:stretch>
        </p:blipFill>
        <p:spPr>
          <a:xfrm>
            <a:off x="1859280" y="2298318"/>
            <a:ext cx="2214880" cy="4400615"/>
          </a:xfrm>
          <a:prstGeom prst="rect">
            <a:avLst/>
          </a:prstGeom>
        </p:spPr>
      </p:pic>
      <p:sp>
        <p:nvSpPr>
          <p:cNvPr id="8" name="Right Arrow 7"/>
          <p:cNvSpPr/>
          <p:nvPr/>
        </p:nvSpPr>
        <p:spPr>
          <a:xfrm>
            <a:off x="4515485" y="4089400"/>
            <a:ext cx="2464435" cy="817880"/>
          </a:xfrm>
          <a:prstGeom prst="rightArrow">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142480" y="2938780"/>
            <a:ext cx="3860800" cy="311912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80617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4</a:t>
            </a:fld>
            <a:endParaRPr lang="en-ZA"/>
          </a:p>
        </p:txBody>
      </p:sp>
      <p:pic>
        <p:nvPicPr>
          <p:cNvPr id="3" name="Picture 2" descr="http://s0.geograph.org.uk/geophotos/02/71/23/2712379_ff6e76e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1680" y="173809"/>
            <a:ext cx="5689600" cy="37782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cdn2.arkive.org/media/93/9342FEF3-9B61-448F-8659-F86566944BA6/Presentation.Large/Dugong-grazing-track-in-seagrass-b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5342" y="1432560"/>
            <a:ext cx="4442837" cy="297328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http://2.bp.blogspot.com/-64K71oihPNI/UHu6WH9ATWI/AAAAAAAAC00/wCHwU5b81Rc/s1600/Canada-Peat-Mining-Fiel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61360" y="3758312"/>
            <a:ext cx="3761184" cy="28208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4014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5</a:t>
            </a:fld>
            <a:endParaRPr lang="en-ZA"/>
          </a:p>
        </p:txBody>
      </p:sp>
      <p:sp>
        <p:nvSpPr>
          <p:cNvPr id="3" name="Content Placeholder 2"/>
          <p:cNvSpPr txBox="1">
            <a:spLocks/>
          </p:cNvSpPr>
          <p:nvPr/>
        </p:nvSpPr>
        <p:spPr>
          <a:xfrm>
            <a:off x="560595" y="2633980"/>
            <a:ext cx="8761412"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en-GB" dirty="0"/>
          </a:p>
        </p:txBody>
      </p:sp>
      <p:sp>
        <p:nvSpPr>
          <p:cNvPr id="4" name="Rectangle 3"/>
          <p:cNvSpPr/>
          <p:nvPr/>
        </p:nvSpPr>
        <p:spPr>
          <a:xfrm>
            <a:off x="1787660" y="1874521"/>
            <a:ext cx="8214360" cy="3416320"/>
          </a:xfrm>
          <a:prstGeom prst="rect">
            <a:avLst/>
          </a:prstGeom>
        </p:spPr>
        <p:txBody>
          <a:bodyPr wrap="square">
            <a:spAutoFit/>
          </a:bodyPr>
          <a:lstStyle/>
          <a:p>
            <a:pPr algn="ctr"/>
            <a:r>
              <a:rPr lang="en-GB" sz="5400" b="1" dirty="0"/>
              <a:t>“To work in them you normally need wellies but you don’t need a boat</a:t>
            </a:r>
            <a:r>
              <a:rPr lang="en-GB" sz="5400" b="1" dirty="0" smtClean="0"/>
              <a:t>”</a:t>
            </a:r>
            <a:endParaRPr lang="en-GB" sz="5400" b="1" dirty="0"/>
          </a:p>
        </p:txBody>
      </p:sp>
    </p:spTree>
    <p:extLst>
      <p:ext uri="{BB962C8B-B14F-4D97-AF65-F5344CB8AC3E}">
        <p14:creationId xmlns:p14="http://schemas.microsoft.com/office/powerpoint/2010/main" xmlns="" val="2918824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6</a:t>
            </a:fld>
            <a:endParaRPr lang="en-ZA"/>
          </a:p>
        </p:txBody>
      </p:sp>
      <p:pic>
        <p:nvPicPr>
          <p:cNvPr id="3" name="Picture 2" descr="http://www.heritage-history.com/books/marshall/beowulf/zpage004.gif"/>
          <p:cNvPicPr>
            <a:picLocks noChangeAspect="1" noChangeArrowheads="1"/>
          </p:cNvPicPr>
          <p:nvPr/>
        </p:nvPicPr>
        <p:blipFill>
          <a:blip r:embed="rId2" cstate="print"/>
          <a:srcRect/>
          <a:stretch>
            <a:fillRect/>
          </a:stretch>
        </p:blipFill>
        <p:spPr bwMode="auto">
          <a:xfrm>
            <a:off x="579120" y="971943"/>
            <a:ext cx="3666523" cy="4721562"/>
          </a:xfrm>
          <a:prstGeom prst="rect">
            <a:avLst/>
          </a:prstGeom>
          <a:noFill/>
        </p:spPr>
      </p:pic>
      <p:pic>
        <p:nvPicPr>
          <p:cNvPr id="2052" name="Picture 4" descr="Image result for lord of the rings dead marshe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09439" y="2092961"/>
            <a:ext cx="7358826" cy="31152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9846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7</a:t>
            </a:fld>
            <a:endParaRPr lang="en-ZA"/>
          </a:p>
        </p:txBody>
      </p:sp>
      <p:pic>
        <p:nvPicPr>
          <p:cNvPr id="3" name="Picture 16" descr="Image result for peatland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18560" y="295729"/>
            <a:ext cx="4456588" cy="298853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naturespicwallpaper.com/wp-content/uploads/2014/01/Tropical-Rainforest-HD-Wallpaper.jpg"/>
          <p:cNvPicPr>
            <a:picLocks noChangeAspect="1" noChangeArrowheads="1"/>
          </p:cNvPicPr>
          <p:nvPr/>
        </p:nvPicPr>
        <p:blipFill>
          <a:blip r:embed="rId3" cstate="print"/>
          <a:srcRect/>
          <a:stretch>
            <a:fillRect/>
          </a:stretch>
        </p:blipFill>
        <p:spPr bwMode="auto">
          <a:xfrm>
            <a:off x="1444597" y="3583452"/>
            <a:ext cx="4284593" cy="2998101"/>
          </a:xfrm>
          <a:prstGeom prst="rect">
            <a:avLst/>
          </a:prstGeom>
          <a:noFill/>
        </p:spPr>
      </p:pic>
      <p:pic>
        <p:nvPicPr>
          <p:cNvPr id="5" name="Picture 2" descr="http://naturespicwallpaper.com/wp-content/uploads/2014/01/Tropical-Rainforest-HD-Wallpaper.jpg"/>
          <p:cNvPicPr>
            <a:picLocks noChangeAspect="1" noChangeArrowheads="1"/>
          </p:cNvPicPr>
          <p:nvPr/>
        </p:nvPicPr>
        <p:blipFill>
          <a:blip r:embed="rId3" cstate="print"/>
          <a:srcRect/>
          <a:stretch>
            <a:fillRect/>
          </a:stretch>
        </p:blipFill>
        <p:spPr bwMode="auto">
          <a:xfrm>
            <a:off x="6269651" y="3583452"/>
            <a:ext cx="4284593" cy="2998101"/>
          </a:xfrm>
          <a:prstGeom prst="rect">
            <a:avLst/>
          </a:prstGeom>
          <a:noFill/>
        </p:spPr>
      </p:pic>
    </p:spTree>
    <p:extLst>
      <p:ext uri="{BB962C8B-B14F-4D97-AF65-F5344CB8AC3E}">
        <p14:creationId xmlns:p14="http://schemas.microsoft.com/office/powerpoint/2010/main" xmlns="" val="2471077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186" y="1063416"/>
            <a:ext cx="8761413" cy="706964"/>
          </a:xfrm>
        </p:spPr>
        <p:txBody>
          <a:bodyPr/>
          <a:lstStyle/>
          <a:p>
            <a:r>
              <a:rPr lang="en-GB" dirty="0" smtClean="0"/>
              <a:t>Giant inefficient compost heaps</a:t>
            </a:r>
            <a:endParaRPr lang="en-GB" dirty="0"/>
          </a:p>
        </p:txBody>
      </p:sp>
      <p:sp>
        <p:nvSpPr>
          <p:cNvPr id="4" name="Slide Number Placeholder 3"/>
          <p:cNvSpPr>
            <a:spLocks noGrp="1"/>
          </p:cNvSpPr>
          <p:nvPr>
            <p:ph type="sldNum" sz="quarter" idx="12"/>
          </p:nvPr>
        </p:nvSpPr>
        <p:spPr/>
        <p:txBody>
          <a:bodyPr/>
          <a:lstStyle/>
          <a:p>
            <a:fld id="{9FF96B15-8338-45D5-A943-561235072D66}" type="slidenum">
              <a:rPr lang="en-ZA" smtClean="0"/>
              <a:pPr/>
              <a:t>8</a:t>
            </a:fld>
            <a:endParaRPr lang="en-ZA"/>
          </a:p>
        </p:txBody>
      </p:sp>
      <p:pic>
        <p:nvPicPr>
          <p:cNvPr id="5" name="Picture 2" descr="http://veganscene.files.wordpress.com/2010/07/picture-357.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63029" y="2630167"/>
            <a:ext cx="4949734" cy="37037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33797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F96B15-8338-45D5-A943-561235072D66}" type="slidenum">
              <a:rPr lang="en-ZA" smtClean="0"/>
              <a:pPr/>
              <a:t>9</a:t>
            </a:fld>
            <a:endParaRPr lang="en-ZA"/>
          </a:p>
        </p:txBody>
      </p:sp>
      <p:pic>
        <p:nvPicPr>
          <p:cNvPr id="3" name="Picture 8" descr="peat moss"/>
          <p:cNvPicPr>
            <a:picLocks noChangeAspect="1" noChangeArrowheads="1"/>
          </p:cNvPicPr>
          <p:nvPr/>
        </p:nvPicPr>
        <p:blipFill>
          <a:blip r:embed="rId2" cstate="print"/>
          <a:srcRect/>
          <a:stretch>
            <a:fillRect/>
          </a:stretch>
        </p:blipFill>
        <p:spPr bwMode="auto">
          <a:xfrm>
            <a:off x="2180672" y="944944"/>
            <a:ext cx="4117321" cy="2736304"/>
          </a:xfrm>
          <a:prstGeom prst="rect">
            <a:avLst/>
          </a:prstGeom>
          <a:noFill/>
        </p:spPr>
      </p:pic>
      <p:pic>
        <p:nvPicPr>
          <p:cNvPr id="4" name="Picture 12" descr="http://nhgardensolutions.files.wordpress.com/2013/04/7-sphagnum-moss.jpg"/>
          <p:cNvPicPr>
            <a:picLocks noChangeAspect="1" noChangeArrowheads="1"/>
          </p:cNvPicPr>
          <p:nvPr/>
        </p:nvPicPr>
        <p:blipFill>
          <a:blip r:embed="rId3" cstate="print"/>
          <a:srcRect/>
          <a:stretch>
            <a:fillRect/>
          </a:stretch>
        </p:blipFill>
        <p:spPr bwMode="auto">
          <a:xfrm>
            <a:off x="2490929" y="3177192"/>
            <a:ext cx="3074739" cy="2429043"/>
          </a:xfrm>
          <a:prstGeom prst="rect">
            <a:avLst/>
          </a:prstGeom>
          <a:noFill/>
        </p:spPr>
      </p:pic>
      <p:pic>
        <p:nvPicPr>
          <p:cNvPr id="5" name="Picture 10" descr="http://www.ontariowildflower.com/images/commonpeatmoss.jpg"/>
          <p:cNvPicPr>
            <a:picLocks noChangeAspect="1" noChangeArrowheads="1"/>
          </p:cNvPicPr>
          <p:nvPr/>
        </p:nvPicPr>
        <p:blipFill>
          <a:blip r:embed="rId4" cstate="print"/>
          <a:srcRect/>
          <a:stretch>
            <a:fillRect/>
          </a:stretch>
        </p:blipFill>
        <p:spPr bwMode="auto">
          <a:xfrm>
            <a:off x="5997716" y="1318086"/>
            <a:ext cx="3386791" cy="3344457"/>
          </a:xfrm>
          <a:prstGeom prst="rect">
            <a:avLst/>
          </a:prstGeom>
          <a:noFill/>
        </p:spPr>
      </p:pic>
      <p:pic>
        <p:nvPicPr>
          <p:cNvPr id="6" name="Picture 14" descr="http://upload.wikimedia.org/wikipedia/commons/4/4e/Sphagnum_cuspidatum_041107a.jpg"/>
          <p:cNvPicPr>
            <a:picLocks noChangeAspect="1" noChangeArrowheads="1"/>
          </p:cNvPicPr>
          <p:nvPr/>
        </p:nvPicPr>
        <p:blipFill>
          <a:blip r:embed="rId5" cstate="print"/>
          <a:srcRect/>
          <a:stretch>
            <a:fillRect/>
          </a:stretch>
        </p:blipFill>
        <p:spPr bwMode="auto">
          <a:xfrm>
            <a:off x="5050999" y="3681248"/>
            <a:ext cx="2889005" cy="2050038"/>
          </a:xfrm>
          <a:prstGeom prst="rect">
            <a:avLst/>
          </a:prstGeom>
          <a:noFill/>
        </p:spPr>
      </p:pic>
      <p:pic>
        <p:nvPicPr>
          <p:cNvPr id="7" name="Picture 16" descr="http://www.sciencephoto.com/image/16838/350wm/B4000141-Peat_moss_Sphagnum_sp._-SPL.jpg"/>
          <p:cNvPicPr>
            <a:picLocks noChangeAspect="1" noChangeArrowheads="1"/>
          </p:cNvPicPr>
          <p:nvPr/>
        </p:nvPicPr>
        <p:blipFill>
          <a:blip r:embed="rId6" cstate="print"/>
          <a:srcRect/>
          <a:stretch>
            <a:fillRect/>
          </a:stretch>
        </p:blipFill>
        <p:spPr bwMode="auto">
          <a:xfrm>
            <a:off x="5215662" y="2459761"/>
            <a:ext cx="2164661" cy="1434862"/>
          </a:xfrm>
          <a:prstGeom prst="rect">
            <a:avLst/>
          </a:prstGeom>
          <a:noFill/>
        </p:spPr>
      </p:pic>
      <p:pic>
        <p:nvPicPr>
          <p:cNvPr id="8" name="Picture 18" descr="http://news.bbcimg.co.uk/media/images/50772000/jpg/_50772333_karlincoverphotonzcopy.jpg"/>
          <p:cNvPicPr>
            <a:picLocks noChangeAspect="1" noChangeArrowheads="1"/>
          </p:cNvPicPr>
          <p:nvPr/>
        </p:nvPicPr>
        <p:blipFill>
          <a:blip r:embed="rId7" cstate="print"/>
          <a:srcRect/>
          <a:stretch>
            <a:fillRect/>
          </a:stretch>
        </p:blipFill>
        <p:spPr bwMode="auto">
          <a:xfrm>
            <a:off x="7380322" y="4506285"/>
            <a:ext cx="2623995" cy="1464032"/>
          </a:xfrm>
          <a:prstGeom prst="rect">
            <a:avLst/>
          </a:prstGeom>
          <a:noFill/>
        </p:spPr>
      </p:pic>
    </p:spTree>
    <p:extLst>
      <p:ext uri="{BB962C8B-B14F-4D97-AF65-F5344CB8AC3E}">
        <p14:creationId xmlns:p14="http://schemas.microsoft.com/office/powerpoint/2010/main" xmlns="" val="409891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1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600"/>
                            </p:stCondLst>
                            <p:childTnLst>
                              <p:par>
                                <p:cTn id="17" presetID="1"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1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Beginning of the Year Procedures SB - v5" id="{BBA9F524-CEEF-4AF7-823C-DBB4776159E8}" vid="{9EF92A8C-FDB2-41FE-AADD-EBCA8037BC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83E0B16-80BF-4868-8813-6B17170D724D}">
  <ds:schemaRefs>
    <ds:schemaRef ds:uri="http://schemas.microsoft.com/sharepoint/v3/contenttype/forms"/>
  </ds:schemaRefs>
</ds:datastoreItem>
</file>

<file path=customXml/itemProps2.xml><?xml version="1.0" encoding="utf-8"?>
<ds:datastoreItem xmlns:ds="http://schemas.openxmlformats.org/officeDocument/2006/customXml" ds:itemID="{3BFA294F-07D1-46AB-ABEC-1B0200FE3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A1C8E2-513F-4C9C-99C7-9AE0E7429B06}">
  <ds:schemaRefs>
    <ds:schemaRef ds:uri="http://schemas.microsoft.com/office/2006/metadata/properties"/>
    <ds:schemaRef ds:uri="http://schemas.openxmlformats.org/package/2006/metadata/core-properties"/>
    <ds:schemaRef ds:uri="http://schemas.microsoft.com/sharepoint/v3"/>
    <ds:schemaRef ds:uri="http://purl.org/dc/terms/"/>
    <ds:schemaRef ds:uri="fb0879af-3eba-417a-a55a-ffe6dcd6ca77"/>
    <ds:schemaRef ds:uri="6dc4bcd6-49db-4c07-9060-8acfc67cef9f"/>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0</TotalTime>
  <Words>752</Words>
  <Application>Microsoft Office PowerPoint</Application>
  <PresentationFormat>Custom</PresentationFormat>
  <Paragraphs>116</Paragraphs>
  <Slides>30</Slides>
  <Notes>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Ion Boardroom</vt:lpstr>
      <vt:lpstr>Wetlands: Climate change &amp; the  Chester Wetland Centre</vt:lpstr>
      <vt:lpstr>Slide 2</vt:lpstr>
      <vt:lpstr>Slide 3</vt:lpstr>
      <vt:lpstr>Slide 4</vt:lpstr>
      <vt:lpstr>Slide 5</vt:lpstr>
      <vt:lpstr>Slide 6</vt:lpstr>
      <vt:lpstr>Slide 7</vt:lpstr>
      <vt:lpstr>Giant inefficient compost heaps</vt:lpstr>
      <vt:lpstr>Slide 9</vt:lpstr>
      <vt:lpstr>Slide 10</vt:lpstr>
      <vt:lpstr>Slide 11</vt:lpstr>
      <vt:lpstr>Carbon Farming</vt:lpstr>
      <vt:lpstr>Slide 13</vt:lpstr>
      <vt:lpstr>Slide 14</vt:lpstr>
      <vt:lpstr>Slide 15</vt:lpstr>
      <vt:lpstr>Slide 16</vt:lpstr>
      <vt:lpstr>Slide 17</vt:lpstr>
      <vt:lpstr>Slide 18</vt:lpstr>
      <vt:lpstr>Slide 19</vt:lpstr>
      <vt:lpstr>Slide 20</vt:lpstr>
      <vt:lpstr>Slide 21</vt:lpstr>
      <vt:lpstr>Wet meadow</vt:lpstr>
      <vt:lpstr>Wet meadow</vt:lpstr>
      <vt:lpstr>How?</vt:lpstr>
      <vt:lpstr>Slide 25</vt:lpstr>
      <vt:lpstr>Where we’re at…</vt:lpstr>
      <vt:lpstr>The steps</vt:lpstr>
      <vt:lpstr>The wins</vt:lpstr>
      <vt:lpstr>The potential?</vt:lpstr>
      <vt:lpstr>Chester Wetland Centre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2018-09-10T12:51:10Z</dcterms:created>
  <dcterms:modified xsi:type="dcterms:W3CDTF">2019-09-11T16:20:43Z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