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4" r:id="rId38"/>
    <p:sldId id="295" r:id="rId39"/>
    <p:sldId id="290" r:id="rId40"/>
    <p:sldId id="296" r:id="rId41"/>
    <p:sldId id="297" r:id="rId42"/>
    <p:sldId id="298" r:id="rId43"/>
    <p:sldId id="299" r:id="rId44"/>
    <p:sldId id="300" r:id="rId45"/>
    <p:sldId id="301" r:id="rId46"/>
    <p:sldId id="304" r:id="rId47"/>
    <p:sldId id="302" r:id="rId48"/>
    <p:sldId id="303" r:id="rId49"/>
    <p:sldId id="305" r:id="rId50"/>
    <p:sldId id="308" r:id="rId51"/>
    <p:sldId id="307" r:id="rId52"/>
    <p:sldId id="310" r:id="rId53"/>
    <p:sldId id="309" r:id="rId54"/>
  </p:sldIdLst>
  <p:sldSz cx="9144000" cy="6858000" type="screen4x3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81D16F5-5212-4915-A3B3-9A90764F3BB2}">
          <p14:sldIdLst>
            <p14:sldId id="256"/>
            <p14:sldId id="257"/>
            <p14:sldId id="258"/>
            <p14:sldId id="260"/>
            <p14:sldId id="259"/>
            <p14:sldId id="261"/>
            <p14:sldId id="262"/>
            <p14:sldId id="263"/>
          </p14:sldIdLst>
        </p14:section>
        <p14:section name="Naamloze sectie" id="{0E589671-B1F4-429C-B53A-06AD0CF34949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  <p14:sldId id="292"/>
            <p14:sldId id="294"/>
            <p14:sldId id="295"/>
            <p14:sldId id="290"/>
            <p14:sldId id="296"/>
            <p14:sldId id="297"/>
            <p14:sldId id="298"/>
            <p14:sldId id="299"/>
            <p14:sldId id="300"/>
            <p14:sldId id="301"/>
            <p14:sldId id="304"/>
            <p14:sldId id="302"/>
            <p14:sldId id="303"/>
            <p14:sldId id="305"/>
            <p14:sldId id="308"/>
            <p14:sldId id="307"/>
            <p14:sldId id="310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9" autoAdjust="0"/>
    <p:restoredTop sz="94669" autoAdjust="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ER\administratie\Algemene%20Administratie\Algemene%20Vergadering\Algemene%20Vergadering%202018\uitsplitsing%20inkomsten%20uitgav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topsport\Algemene%20werking\Werking%20Handboogliga\Rapportering%202016%20(Ben)\Gegevens%20Competitie\Deelnames%20per%20categorie\18M-wedstrijden%20deelnames%20individueel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werkblad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werkblad2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werkblad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err="1" smtClean="0"/>
              <a:t>Uitgaven</a:t>
            </a:r>
            <a:r>
              <a:rPr lang="en-US" sz="2800" dirty="0" smtClean="0"/>
              <a:t> per </a:t>
            </a:r>
            <a:r>
              <a:rPr lang="en-US" sz="2800" dirty="0" err="1" smtClean="0"/>
              <a:t>domein</a:t>
            </a:r>
            <a:r>
              <a:rPr lang="en-US" sz="2800" dirty="0" smtClean="0"/>
              <a:t> 2017</a:t>
            </a:r>
            <a:endParaRPr lang="en-US" sz="2800" dirty="0"/>
          </a:p>
        </c:rich>
      </c:tx>
      <c:layout>
        <c:manualLayout>
          <c:xMode val="edge"/>
          <c:yMode val="edge"/>
          <c:x val="5.1284667541557305E-2"/>
          <c:y val="2.13193650034001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Blad1!$B$2</c:f>
              <c:strCache>
                <c:ptCount val="1"/>
                <c:pt idx="0">
                  <c:v>Uitgaven</c:v>
                </c:pt>
              </c:strCache>
            </c:strRef>
          </c:tx>
          <c:cat>
            <c:strRef>
              <c:f>Blad1!$A$3:$A$10</c:f>
              <c:strCache>
                <c:ptCount val="8"/>
                <c:pt idx="0">
                  <c:v>personeel</c:v>
                </c:pt>
                <c:pt idx="1">
                  <c:v>Topsport</c:v>
                </c:pt>
                <c:pt idx="2">
                  <c:v>Algemene Werking</c:v>
                </c:pt>
                <c:pt idx="3">
                  <c:v>Run Archery</c:v>
                </c:pt>
                <c:pt idx="4">
                  <c:v>werkgroepen</c:v>
                </c:pt>
                <c:pt idx="5">
                  <c:v>Jeugdsportproject</c:v>
                </c:pt>
                <c:pt idx="6">
                  <c:v>Opleiding en bijscholing</c:v>
                </c:pt>
                <c:pt idx="7">
                  <c:v>promotie en recreatie</c:v>
                </c:pt>
              </c:strCache>
            </c:strRef>
          </c:cat>
          <c:val>
            <c:numRef>
              <c:f>Blad1!$B$3:$B$10</c:f>
              <c:numCache>
                <c:formatCode>_("€"* #,##0.00_);_("€"* \(#,##0.00\);_("€"* "-"??_);_(@_)</c:formatCode>
                <c:ptCount val="8"/>
                <c:pt idx="0">
                  <c:v>207398.33</c:v>
                </c:pt>
                <c:pt idx="1">
                  <c:v>119862.18</c:v>
                </c:pt>
                <c:pt idx="2">
                  <c:v>47150.25</c:v>
                </c:pt>
                <c:pt idx="3">
                  <c:v>18220</c:v>
                </c:pt>
                <c:pt idx="4">
                  <c:v>16743.080000000002</c:v>
                </c:pt>
                <c:pt idx="5">
                  <c:v>9938.1299999999992</c:v>
                </c:pt>
                <c:pt idx="6">
                  <c:v>2720.06</c:v>
                </c:pt>
                <c:pt idx="7">
                  <c:v>2145.58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5-45CA-8ADD-00687BC74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118704723480606"/>
          <c:y val="2.8061355845760774E-2"/>
          <c:w val="0.30773802121149496"/>
          <c:h val="0.96652447652336548"/>
        </c:manualLayout>
      </c:layout>
      <c:overlay val="0"/>
      <c:txPr>
        <a:bodyPr/>
        <a:lstStyle/>
        <a:p>
          <a:pPr>
            <a:defRPr sz="180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Evolutie ledenaantallen Totaal</a:t>
            </a:r>
          </a:p>
        </c:rich>
      </c:tx>
      <c:layout>
        <c:manualLayout>
          <c:xMode val="edge"/>
          <c:yMode val="edge"/>
          <c:x val="0.18018348623853214"/>
          <c:y val="1.8467226053969669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-7.1838856400259887E-2"/>
                  <c:y val="3.6957355036297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F1-46B9-AF37-44E99DE6EA22}"/>
                </c:ext>
              </c:extLst>
            </c:dLbl>
            <c:dLbl>
              <c:idx val="2"/>
              <c:layout>
                <c:manualLayout>
                  <c:x val="-4.8447043534762806E-2"/>
                  <c:y val="-4.1962712312315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F1-46B9-AF37-44E99DE6EA22}"/>
                </c:ext>
              </c:extLst>
            </c:dLbl>
            <c:dLbl>
              <c:idx val="3"/>
              <c:layout>
                <c:manualLayout>
                  <c:x val="-3.285250162443145E-2"/>
                  <c:y val="-5.4423775577885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0F1-46B9-AF37-44E99DE6EA2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'Evolutie ledenaantallen m-v '!$C$1:$J$1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'Evolutie ledenaantallen m-v '!$C$4:$J$4</c:f>
              <c:numCache>
                <c:formatCode>General</c:formatCode>
                <c:ptCount val="8"/>
                <c:pt idx="0">
                  <c:v>1760</c:v>
                </c:pt>
                <c:pt idx="1">
                  <c:v>1655</c:v>
                </c:pt>
                <c:pt idx="2">
                  <c:v>1734</c:v>
                </c:pt>
                <c:pt idx="3">
                  <c:v>1372</c:v>
                </c:pt>
                <c:pt idx="4" formatCode="#,##0">
                  <c:v>1320</c:v>
                </c:pt>
                <c:pt idx="5" formatCode="#,##0">
                  <c:v>1118</c:v>
                </c:pt>
                <c:pt idx="6" formatCode="#,##0">
                  <c:v>1314</c:v>
                </c:pt>
                <c:pt idx="7" formatCode="#,##0">
                  <c:v>1373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F1-46B9-AF37-44E99DE6EA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49288192"/>
        <c:axId val="249479936"/>
      </c:lineChart>
      <c:catAx>
        <c:axId val="249288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BE"/>
                  <a:t>Jaartallen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9479936"/>
        <c:crossesAt val="1000"/>
        <c:auto val="1"/>
        <c:lblAlgn val="ctr"/>
        <c:lblOffset val="100"/>
        <c:noMultiLvlLbl val="0"/>
      </c:catAx>
      <c:valAx>
        <c:axId val="249479936"/>
        <c:scaling>
          <c:orientation val="minMax"/>
          <c:min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BE"/>
                  <a:t>Aantal</a:t>
                </a:r>
                <a:r>
                  <a:rPr lang="nl-BE" baseline="0"/>
                  <a:t> leden</a:t>
                </a:r>
                <a:endParaRPr lang="nl-BE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9288192"/>
        <c:crosses val="autoZero"/>
        <c:crossBetween val="between"/>
      </c:valAx>
    </c:plotArea>
    <c:plotVisOnly val="1"/>
    <c:dispBlanksAs val="zero"/>
    <c:showDLblsOverMax val="0"/>
  </c:chart>
  <c:spPr>
    <a:solidFill>
      <a:schemeClr val="bg2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Aantal deelnemers 18M-wedstrijden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72144094550569"/>
          <c:y val="0.12263036669207004"/>
          <c:w val="0.86379331014625249"/>
          <c:h val="0.76587475609204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'Aantal deelnemers per wedstrijd'!$L$3</c:f>
              <c:strCache>
                <c:ptCount val="1"/>
                <c:pt idx="0">
                  <c:v>18M-wedstrijd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17474284385817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E13-4931-A806-D9C0FE4E8F2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'Aantal deelnemers per wedstrijd'!$M$2:$Q$2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'Aantal deelnemers per wedstrijd'!$M$3:$Q$3</c:f>
              <c:numCache>
                <c:formatCode>General</c:formatCode>
                <c:ptCount val="5"/>
                <c:pt idx="0">
                  <c:v>278</c:v>
                </c:pt>
                <c:pt idx="1">
                  <c:v>277</c:v>
                </c:pt>
                <c:pt idx="2">
                  <c:v>280</c:v>
                </c:pt>
                <c:pt idx="3">
                  <c:v>276</c:v>
                </c:pt>
                <c:pt idx="4">
                  <c:v>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13-4931-A806-D9C0FE4E8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449920"/>
        <c:axId val="148480768"/>
      </c:barChart>
      <c:catAx>
        <c:axId val="148449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BE"/>
                  <a:t>Jaartal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8480768"/>
        <c:crosses val="autoZero"/>
        <c:auto val="1"/>
        <c:lblAlgn val="ctr"/>
        <c:lblOffset val="100"/>
        <c:noMultiLvlLbl val="0"/>
      </c:catAx>
      <c:valAx>
        <c:axId val="148480768"/>
        <c:scaling>
          <c:orientation val="minMax"/>
          <c:max val="290"/>
          <c:min val="2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BE"/>
                  <a:t>Aantal deelnemers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8449920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l-BE"/>
              <a:t>Aantal</a:t>
            </a:r>
            <a:r>
              <a:rPr lang="nl-BE" baseline="0"/>
              <a:t> deelnemers per discipline (2013-2017)</a:t>
            </a:r>
            <a:endParaRPr lang="nl-BE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2013</c:v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E53-4FA5-AA6B-9B5367FFCAD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E53-4FA5-AA6B-9B5367FFCAD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E53-4FA5-AA6B-9B5367FFCAD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E53-4FA5-AA6B-9B5367FFCAD2}"/>
              </c:ext>
            </c:extLst>
          </c:dPt>
          <c:cat>
            <c:multiLvlStrRef>
              <c:f>'Aantal deelnemers discipline'!$M$4:$N$11</c:f>
              <c:multiLvlStrCache>
                <c:ptCount val="8"/>
                <c:lvl>
                  <c:pt idx="0">
                    <c:v>Recurve </c:v>
                  </c:pt>
                  <c:pt idx="1">
                    <c:v>Compound</c:v>
                  </c:pt>
                  <c:pt idx="2">
                    <c:v>Recurve </c:v>
                  </c:pt>
                  <c:pt idx="3">
                    <c:v>Compound</c:v>
                  </c:pt>
                  <c:pt idx="4">
                    <c:v>Recurve </c:v>
                  </c:pt>
                  <c:pt idx="5">
                    <c:v>Compound</c:v>
                  </c:pt>
                  <c:pt idx="6">
                    <c:v>Recurve </c:v>
                  </c:pt>
                  <c:pt idx="7">
                    <c:v>Compound</c:v>
                  </c:pt>
                </c:lvl>
                <c:lvl>
                  <c:pt idx="0">
                    <c:v>25M1P outdoor</c:v>
                  </c:pt>
                  <c:pt idx="2">
                    <c:v>25M3P outdoor</c:v>
                  </c:pt>
                  <c:pt idx="4">
                    <c:v>25M1P indoor</c:v>
                  </c:pt>
                  <c:pt idx="6">
                    <c:v>25M3P indoor</c:v>
                  </c:pt>
                </c:lvl>
              </c:multiLvlStrCache>
            </c:multiLvlStrRef>
          </c:cat>
          <c:val>
            <c:numRef>
              <c:f>'Aantal deelnemers discipline'!$O$4:$O$11</c:f>
              <c:numCache>
                <c:formatCode>General</c:formatCode>
                <c:ptCount val="8"/>
                <c:pt idx="0">
                  <c:v>115</c:v>
                </c:pt>
                <c:pt idx="1">
                  <c:v>79</c:v>
                </c:pt>
                <c:pt idx="2">
                  <c:v>90</c:v>
                </c:pt>
                <c:pt idx="3">
                  <c:v>77</c:v>
                </c:pt>
                <c:pt idx="4">
                  <c:v>45</c:v>
                </c:pt>
                <c:pt idx="5">
                  <c:v>41</c:v>
                </c:pt>
                <c:pt idx="6">
                  <c:v>31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53-4FA5-AA6B-9B5367FFCAD2}"/>
            </c:ext>
          </c:extLst>
        </c:ser>
        <c:ser>
          <c:idx val="1"/>
          <c:order val="1"/>
          <c:tx>
            <c:v>2014</c:v>
          </c:tx>
          <c:invertIfNegative val="0"/>
          <c:cat>
            <c:multiLvlStrRef>
              <c:f>'Aantal deelnemers discipline'!$M$4:$N$11</c:f>
              <c:multiLvlStrCache>
                <c:ptCount val="8"/>
                <c:lvl>
                  <c:pt idx="0">
                    <c:v>Recurve </c:v>
                  </c:pt>
                  <c:pt idx="1">
                    <c:v>Compound</c:v>
                  </c:pt>
                  <c:pt idx="2">
                    <c:v>Recurve </c:v>
                  </c:pt>
                  <c:pt idx="3">
                    <c:v>Compound</c:v>
                  </c:pt>
                  <c:pt idx="4">
                    <c:v>Recurve </c:v>
                  </c:pt>
                  <c:pt idx="5">
                    <c:v>Compound</c:v>
                  </c:pt>
                  <c:pt idx="6">
                    <c:v>Recurve </c:v>
                  </c:pt>
                  <c:pt idx="7">
                    <c:v>Compound</c:v>
                  </c:pt>
                </c:lvl>
                <c:lvl>
                  <c:pt idx="0">
                    <c:v>25M1P outdoor</c:v>
                  </c:pt>
                  <c:pt idx="2">
                    <c:v>25M3P outdoor</c:v>
                  </c:pt>
                  <c:pt idx="4">
                    <c:v>25M1P indoor</c:v>
                  </c:pt>
                  <c:pt idx="6">
                    <c:v>25M3P indoor</c:v>
                  </c:pt>
                </c:lvl>
              </c:multiLvlStrCache>
            </c:multiLvlStrRef>
          </c:cat>
          <c:val>
            <c:numRef>
              <c:f>'Aantal deelnemers discipline'!$P$4:$P$11</c:f>
              <c:numCache>
                <c:formatCode>General</c:formatCode>
                <c:ptCount val="8"/>
                <c:pt idx="0">
                  <c:v>99</c:v>
                </c:pt>
                <c:pt idx="1">
                  <c:v>76</c:v>
                </c:pt>
                <c:pt idx="2">
                  <c:v>99</c:v>
                </c:pt>
                <c:pt idx="3">
                  <c:v>82</c:v>
                </c:pt>
                <c:pt idx="4">
                  <c:v>49</c:v>
                </c:pt>
                <c:pt idx="5">
                  <c:v>43</c:v>
                </c:pt>
                <c:pt idx="6">
                  <c:v>39</c:v>
                </c:pt>
                <c:pt idx="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53-4FA5-AA6B-9B5367FFCAD2}"/>
            </c:ext>
          </c:extLst>
        </c:ser>
        <c:ser>
          <c:idx val="2"/>
          <c:order val="2"/>
          <c:tx>
            <c:v>2015</c:v>
          </c:tx>
          <c:invertIfNegative val="0"/>
          <c:cat>
            <c:multiLvlStrRef>
              <c:f>'Aantal deelnemers discipline'!$M$4:$N$11</c:f>
              <c:multiLvlStrCache>
                <c:ptCount val="8"/>
                <c:lvl>
                  <c:pt idx="0">
                    <c:v>Recurve </c:v>
                  </c:pt>
                  <c:pt idx="1">
                    <c:v>Compound</c:v>
                  </c:pt>
                  <c:pt idx="2">
                    <c:v>Recurve </c:v>
                  </c:pt>
                  <c:pt idx="3">
                    <c:v>Compound</c:v>
                  </c:pt>
                  <c:pt idx="4">
                    <c:v>Recurve </c:v>
                  </c:pt>
                  <c:pt idx="5">
                    <c:v>Compound</c:v>
                  </c:pt>
                  <c:pt idx="6">
                    <c:v>Recurve </c:v>
                  </c:pt>
                  <c:pt idx="7">
                    <c:v>Compound</c:v>
                  </c:pt>
                </c:lvl>
                <c:lvl>
                  <c:pt idx="0">
                    <c:v>25M1P outdoor</c:v>
                  </c:pt>
                  <c:pt idx="2">
                    <c:v>25M3P outdoor</c:v>
                  </c:pt>
                  <c:pt idx="4">
                    <c:v>25M1P indoor</c:v>
                  </c:pt>
                  <c:pt idx="6">
                    <c:v>25M3P indoor</c:v>
                  </c:pt>
                </c:lvl>
              </c:multiLvlStrCache>
            </c:multiLvlStrRef>
          </c:cat>
          <c:val>
            <c:numRef>
              <c:f>'Aantal deelnemers discipline'!$Q$4:$Q$11</c:f>
              <c:numCache>
                <c:formatCode>General</c:formatCode>
                <c:ptCount val="8"/>
                <c:pt idx="0">
                  <c:v>106</c:v>
                </c:pt>
                <c:pt idx="1">
                  <c:v>70</c:v>
                </c:pt>
                <c:pt idx="2">
                  <c:v>115</c:v>
                </c:pt>
                <c:pt idx="3">
                  <c:v>77</c:v>
                </c:pt>
                <c:pt idx="4">
                  <c:v>49</c:v>
                </c:pt>
                <c:pt idx="5">
                  <c:v>30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53-4FA5-AA6B-9B5367FFCAD2}"/>
            </c:ext>
          </c:extLst>
        </c:ser>
        <c:ser>
          <c:idx val="3"/>
          <c:order val="3"/>
          <c:tx>
            <c:v>2016</c:v>
          </c:tx>
          <c:invertIfNegative val="0"/>
          <c:cat>
            <c:multiLvlStrRef>
              <c:f>'Aantal deelnemers discipline'!$M$4:$N$11</c:f>
              <c:multiLvlStrCache>
                <c:ptCount val="8"/>
                <c:lvl>
                  <c:pt idx="0">
                    <c:v>Recurve </c:v>
                  </c:pt>
                  <c:pt idx="1">
                    <c:v>Compound</c:v>
                  </c:pt>
                  <c:pt idx="2">
                    <c:v>Recurve </c:v>
                  </c:pt>
                  <c:pt idx="3">
                    <c:v>Compound</c:v>
                  </c:pt>
                  <c:pt idx="4">
                    <c:v>Recurve </c:v>
                  </c:pt>
                  <c:pt idx="5">
                    <c:v>Compound</c:v>
                  </c:pt>
                  <c:pt idx="6">
                    <c:v>Recurve </c:v>
                  </c:pt>
                  <c:pt idx="7">
                    <c:v>Compound</c:v>
                  </c:pt>
                </c:lvl>
                <c:lvl>
                  <c:pt idx="0">
                    <c:v>25M1P outdoor</c:v>
                  </c:pt>
                  <c:pt idx="2">
                    <c:v>25M3P outdoor</c:v>
                  </c:pt>
                  <c:pt idx="4">
                    <c:v>25M1P indoor</c:v>
                  </c:pt>
                  <c:pt idx="6">
                    <c:v>25M3P indoor</c:v>
                  </c:pt>
                </c:lvl>
              </c:multiLvlStrCache>
            </c:multiLvlStrRef>
          </c:cat>
          <c:val>
            <c:numRef>
              <c:f>'Aantal deelnemers discipline'!$R$4:$R$11</c:f>
              <c:numCache>
                <c:formatCode>General</c:formatCode>
                <c:ptCount val="8"/>
                <c:pt idx="0">
                  <c:v>81</c:v>
                </c:pt>
                <c:pt idx="1">
                  <c:v>63</c:v>
                </c:pt>
                <c:pt idx="2">
                  <c:v>95</c:v>
                </c:pt>
                <c:pt idx="3">
                  <c:v>57</c:v>
                </c:pt>
                <c:pt idx="4">
                  <c:v>58</c:v>
                </c:pt>
                <c:pt idx="5">
                  <c:v>50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53-4FA5-AA6B-9B5367FFCAD2}"/>
            </c:ext>
          </c:extLst>
        </c:ser>
        <c:ser>
          <c:idx val="4"/>
          <c:order val="4"/>
          <c:tx>
            <c:v>2017</c:v>
          </c:tx>
          <c:invertIfNegative val="0"/>
          <c:cat>
            <c:multiLvlStrRef>
              <c:f>'Aantal deelnemers discipline'!$M$4:$N$11</c:f>
              <c:multiLvlStrCache>
                <c:ptCount val="8"/>
                <c:lvl>
                  <c:pt idx="0">
                    <c:v>Recurve </c:v>
                  </c:pt>
                  <c:pt idx="1">
                    <c:v>Compound</c:v>
                  </c:pt>
                  <c:pt idx="2">
                    <c:v>Recurve </c:v>
                  </c:pt>
                  <c:pt idx="3">
                    <c:v>Compound</c:v>
                  </c:pt>
                  <c:pt idx="4">
                    <c:v>Recurve </c:v>
                  </c:pt>
                  <c:pt idx="5">
                    <c:v>Compound</c:v>
                  </c:pt>
                  <c:pt idx="6">
                    <c:v>Recurve </c:v>
                  </c:pt>
                  <c:pt idx="7">
                    <c:v>Compound</c:v>
                  </c:pt>
                </c:lvl>
                <c:lvl>
                  <c:pt idx="0">
                    <c:v>25M1P outdoor</c:v>
                  </c:pt>
                  <c:pt idx="2">
                    <c:v>25M3P outdoor</c:v>
                  </c:pt>
                  <c:pt idx="4">
                    <c:v>25M1P indoor</c:v>
                  </c:pt>
                  <c:pt idx="6">
                    <c:v>25M3P indoor</c:v>
                  </c:pt>
                </c:lvl>
              </c:multiLvlStrCache>
            </c:multiLvlStrRef>
          </c:cat>
          <c:val>
            <c:numRef>
              <c:f>'Aantal deelnemers discipline'!$S$4:$S$11</c:f>
              <c:numCache>
                <c:formatCode>General</c:formatCode>
                <c:ptCount val="8"/>
                <c:pt idx="0">
                  <c:v>84</c:v>
                </c:pt>
                <c:pt idx="1">
                  <c:v>53</c:v>
                </c:pt>
                <c:pt idx="2">
                  <c:v>55</c:v>
                </c:pt>
                <c:pt idx="3">
                  <c:v>21</c:v>
                </c:pt>
                <c:pt idx="4">
                  <c:v>86</c:v>
                </c:pt>
                <c:pt idx="5">
                  <c:v>53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53-4FA5-AA6B-9B5367FFC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789824"/>
        <c:axId val="249799808"/>
      </c:barChart>
      <c:catAx>
        <c:axId val="249789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9799808"/>
        <c:crosses val="autoZero"/>
        <c:auto val="1"/>
        <c:lblAlgn val="ctr"/>
        <c:lblOffset val="100"/>
        <c:noMultiLvlLbl val="0"/>
      </c:catAx>
      <c:valAx>
        <c:axId val="2497998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l-BE"/>
                  <a:t>Aantal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497898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l-BE"/>
              <a:t>Aantal</a:t>
            </a:r>
            <a:r>
              <a:rPr lang="nl-BE" baseline="0"/>
              <a:t> deelnemers per discipline (2013-2017)</a:t>
            </a:r>
            <a:endParaRPr lang="nl-BE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2013</c:v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60-4AFF-B0FE-F7EED155117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960-4AFF-B0FE-F7EED155117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960-4AFF-B0FE-F7EED155117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960-4AFF-B0FE-F7EED1551179}"/>
              </c:ext>
            </c:extLst>
          </c:dPt>
          <c:cat>
            <c:multiLvlStrRef>
              <c:f>'Aantal deelnemers discipline'!$M$3:$N$10</c:f>
              <c:multiLvlStrCache>
                <c:ptCount val="8"/>
                <c:lvl>
                  <c:pt idx="0">
                    <c:v>Recurve </c:v>
                  </c:pt>
                  <c:pt idx="1">
                    <c:v>Compound</c:v>
                  </c:pt>
                  <c:pt idx="2">
                    <c:v>Recurve </c:v>
                  </c:pt>
                  <c:pt idx="3">
                    <c:v>Compound</c:v>
                  </c:pt>
                  <c:pt idx="4">
                    <c:v>Recurve </c:v>
                  </c:pt>
                  <c:pt idx="5">
                    <c:v>Compound</c:v>
                  </c:pt>
                  <c:pt idx="6">
                    <c:v>Recurve </c:v>
                  </c:pt>
                  <c:pt idx="7">
                    <c:v>Compound</c:v>
                  </c:pt>
                </c:lvl>
                <c:lvl>
                  <c:pt idx="0">
                    <c:v>FITA-wedstrijd</c:v>
                  </c:pt>
                  <c:pt idx="2">
                    <c:v>1/2 FITA-wedstrijd</c:v>
                  </c:pt>
                  <c:pt idx="4">
                    <c:v>BAOC-wedstrijd</c:v>
                  </c:pt>
                  <c:pt idx="6">
                    <c:v>BAIC-wedstrijd</c:v>
                  </c:pt>
                </c:lvl>
              </c:multiLvlStrCache>
            </c:multiLvlStrRef>
          </c:cat>
          <c:val>
            <c:numRef>
              <c:f>'Aantal deelnemers discipline'!$O$3:$O$10</c:f>
              <c:numCache>
                <c:formatCode>General</c:formatCode>
                <c:ptCount val="8"/>
                <c:pt idx="0">
                  <c:v>57</c:v>
                </c:pt>
                <c:pt idx="1">
                  <c:v>77</c:v>
                </c:pt>
                <c:pt idx="2">
                  <c:v>25</c:v>
                </c:pt>
                <c:pt idx="3">
                  <c:v>41</c:v>
                </c:pt>
                <c:pt idx="4">
                  <c:v>49</c:v>
                </c:pt>
                <c:pt idx="5">
                  <c:v>43</c:v>
                </c:pt>
                <c:pt idx="6">
                  <c:v>102</c:v>
                </c:pt>
                <c:pt idx="7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60-4AFF-B0FE-F7EED1551179}"/>
            </c:ext>
          </c:extLst>
        </c:ser>
        <c:ser>
          <c:idx val="1"/>
          <c:order val="1"/>
          <c:tx>
            <c:v>2014</c:v>
          </c:tx>
          <c:invertIfNegative val="0"/>
          <c:cat>
            <c:multiLvlStrRef>
              <c:f>'Aantal deelnemers discipline'!$M$3:$N$10</c:f>
              <c:multiLvlStrCache>
                <c:ptCount val="8"/>
                <c:lvl>
                  <c:pt idx="0">
                    <c:v>Recurve </c:v>
                  </c:pt>
                  <c:pt idx="1">
                    <c:v>Compound</c:v>
                  </c:pt>
                  <c:pt idx="2">
                    <c:v>Recurve </c:v>
                  </c:pt>
                  <c:pt idx="3">
                    <c:v>Compound</c:v>
                  </c:pt>
                  <c:pt idx="4">
                    <c:v>Recurve </c:v>
                  </c:pt>
                  <c:pt idx="5">
                    <c:v>Compound</c:v>
                  </c:pt>
                  <c:pt idx="6">
                    <c:v>Recurve </c:v>
                  </c:pt>
                  <c:pt idx="7">
                    <c:v>Compound</c:v>
                  </c:pt>
                </c:lvl>
                <c:lvl>
                  <c:pt idx="0">
                    <c:v>FITA-wedstrijd</c:v>
                  </c:pt>
                  <c:pt idx="2">
                    <c:v>1/2 FITA-wedstrijd</c:v>
                  </c:pt>
                  <c:pt idx="4">
                    <c:v>BAOC-wedstrijd</c:v>
                  </c:pt>
                  <c:pt idx="6">
                    <c:v>BAIC-wedstrijd</c:v>
                  </c:pt>
                </c:lvl>
              </c:multiLvlStrCache>
            </c:multiLvlStrRef>
          </c:cat>
          <c:val>
            <c:numRef>
              <c:f>'Aantal deelnemers discipline'!$P$3:$P$10</c:f>
              <c:numCache>
                <c:formatCode>General</c:formatCode>
                <c:ptCount val="8"/>
                <c:pt idx="0">
                  <c:v>47</c:v>
                </c:pt>
                <c:pt idx="1">
                  <c:v>53</c:v>
                </c:pt>
                <c:pt idx="2">
                  <c:v>0</c:v>
                </c:pt>
                <c:pt idx="3">
                  <c:v>0</c:v>
                </c:pt>
                <c:pt idx="4">
                  <c:v>56</c:v>
                </c:pt>
                <c:pt idx="5">
                  <c:v>59</c:v>
                </c:pt>
                <c:pt idx="6">
                  <c:v>86</c:v>
                </c:pt>
                <c:pt idx="7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60-4AFF-B0FE-F7EED1551179}"/>
            </c:ext>
          </c:extLst>
        </c:ser>
        <c:ser>
          <c:idx val="2"/>
          <c:order val="2"/>
          <c:tx>
            <c:v>2015</c:v>
          </c:tx>
          <c:invertIfNegative val="0"/>
          <c:cat>
            <c:multiLvlStrRef>
              <c:f>'Aantal deelnemers discipline'!$M$3:$N$10</c:f>
              <c:multiLvlStrCache>
                <c:ptCount val="8"/>
                <c:lvl>
                  <c:pt idx="0">
                    <c:v>Recurve </c:v>
                  </c:pt>
                  <c:pt idx="1">
                    <c:v>Compound</c:v>
                  </c:pt>
                  <c:pt idx="2">
                    <c:v>Recurve </c:v>
                  </c:pt>
                  <c:pt idx="3">
                    <c:v>Compound</c:v>
                  </c:pt>
                  <c:pt idx="4">
                    <c:v>Recurve </c:v>
                  </c:pt>
                  <c:pt idx="5">
                    <c:v>Compound</c:v>
                  </c:pt>
                  <c:pt idx="6">
                    <c:v>Recurve </c:v>
                  </c:pt>
                  <c:pt idx="7">
                    <c:v>Compound</c:v>
                  </c:pt>
                </c:lvl>
                <c:lvl>
                  <c:pt idx="0">
                    <c:v>FITA-wedstrijd</c:v>
                  </c:pt>
                  <c:pt idx="2">
                    <c:v>1/2 FITA-wedstrijd</c:v>
                  </c:pt>
                  <c:pt idx="4">
                    <c:v>BAOC-wedstrijd</c:v>
                  </c:pt>
                  <c:pt idx="6">
                    <c:v>BAIC-wedstrijd</c:v>
                  </c:pt>
                </c:lvl>
              </c:multiLvlStrCache>
            </c:multiLvlStrRef>
          </c:cat>
          <c:val>
            <c:numRef>
              <c:f>'Aantal deelnemers discipline'!$Q$3:$Q$10</c:f>
              <c:numCache>
                <c:formatCode>General</c:formatCode>
                <c:ptCount val="8"/>
                <c:pt idx="0">
                  <c:v>83</c:v>
                </c:pt>
                <c:pt idx="1">
                  <c:v>76</c:v>
                </c:pt>
                <c:pt idx="2">
                  <c:v>0</c:v>
                </c:pt>
                <c:pt idx="3">
                  <c:v>0</c:v>
                </c:pt>
                <c:pt idx="4">
                  <c:v>64</c:v>
                </c:pt>
                <c:pt idx="5">
                  <c:v>41</c:v>
                </c:pt>
                <c:pt idx="6">
                  <c:v>59</c:v>
                </c:pt>
                <c:pt idx="7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60-4AFF-B0FE-F7EED1551179}"/>
            </c:ext>
          </c:extLst>
        </c:ser>
        <c:ser>
          <c:idx val="3"/>
          <c:order val="3"/>
          <c:tx>
            <c:v>2016</c:v>
          </c:tx>
          <c:invertIfNegative val="0"/>
          <c:cat>
            <c:multiLvlStrRef>
              <c:f>'Aantal deelnemers discipline'!$M$3:$N$10</c:f>
              <c:multiLvlStrCache>
                <c:ptCount val="8"/>
                <c:lvl>
                  <c:pt idx="0">
                    <c:v>Recurve </c:v>
                  </c:pt>
                  <c:pt idx="1">
                    <c:v>Compound</c:v>
                  </c:pt>
                  <c:pt idx="2">
                    <c:v>Recurve </c:v>
                  </c:pt>
                  <c:pt idx="3">
                    <c:v>Compound</c:v>
                  </c:pt>
                  <c:pt idx="4">
                    <c:v>Recurve </c:v>
                  </c:pt>
                  <c:pt idx="5">
                    <c:v>Compound</c:v>
                  </c:pt>
                  <c:pt idx="6">
                    <c:v>Recurve </c:v>
                  </c:pt>
                  <c:pt idx="7">
                    <c:v>Compound</c:v>
                  </c:pt>
                </c:lvl>
                <c:lvl>
                  <c:pt idx="0">
                    <c:v>FITA-wedstrijd</c:v>
                  </c:pt>
                  <c:pt idx="2">
                    <c:v>1/2 FITA-wedstrijd</c:v>
                  </c:pt>
                  <c:pt idx="4">
                    <c:v>BAOC-wedstrijd</c:v>
                  </c:pt>
                  <c:pt idx="6">
                    <c:v>BAIC-wedstrijd</c:v>
                  </c:pt>
                </c:lvl>
              </c:multiLvlStrCache>
            </c:multiLvlStrRef>
          </c:cat>
          <c:val>
            <c:numRef>
              <c:f>'Aantal deelnemers discipline'!$R$3:$R$10</c:f>
              <c:numCache>
                <c:formatCode>General</c:formatCode>
                <c:ptCount val="8"/>
                <c:pt idx="0">
                  <c:v>159</c:v>
                </c:pt>
                <c:pt idx="1">
                  <c:v>167</c:v>
                </c:pt>
                <c:pt idx="2">
                  <c:v>0</c:v>
                </c:pt>
                <c:pt idx="3">
                  <c:v>0</c:v>
                </c:pt>
                <c:pt idx="4">
                  <c:v>57</c:v>
                </c:pt>
                <c:pt idx="5">
                  <c:v>62</c:v>
                </c:pt>
                <c:pt idx="6">
                  <c:v>82</c:v>
                </c:pt>
                <c:pt idx="7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60-4AFF-B0FE-F7EED1551179}"/>
            </c:ext>
          </c:extLst>
        </c:ser>
        <c:ser>
          <c:idx val="4"/>
          <c:order val="4"/>
          <c:tx>
            <c:v>2017</c:v>
          </c:tx>
          <c:invertIfNegative val="0"/>
          <c:cat>
            <c:multiLvlStrRef>
              <c:f>'Aantal deelnemers discipline'!$M$3:$N$10</c:f>
              <c:multiLvlStrCache>
                <c:ptCount val="8"/>
                <c:lvl>
                  <c:pt idx="0">
                    <c:v>Recurve </c:v>
                  </c:pt>
                  <c:pt idx="1">
                    <c:v>Compound</c:v>
                  </c:pt>
                  <c:pt idx="2">
                    <c:v>Recurve </c:v>
                  </c:pt>
                  <c:pt idx="3">
                    <c:v>Compound</c:v>
                  </c:pt>
                  <c:pt idx="4">
                    <c:v>Recurve </c:v>
                  </c:pt>
                  <c:pt idx="5">
                    <c:v>Compound</c:v>
                  </c:pt>
                  <c:pt idx="6">
                    <c:v>Recurve </c:v>
                  </c:pt>
                  <c:pt idx="7">
                    <c:v>Compound</c:v>
                  </c:pt>
                </c:lvl>
                <c:lvl>
                  <c:pt idx="0">
                    <c:v>FITA-wedstrijd</c:v>
                  </c:pt>
                  <c:pt idx="2">
                    <c:v>1/2 FITA-wedstrijd</c:v>
                  </c:pt>
                  <c:pt idx="4">
                    <c:v>BAOC-wedstrijd</c:v>
                  </c:pt>
                  <c:pt idx="6">
                    <c:v>BAIC-wedstrijd</c:v>
                  </c:pt>
                </c:lvl>
              </c:multiLvlStrCache>
            </c:multiLvlStrRef>
          </c:cat>
          <c:val>
            <c:numRef>
              <c:f>'Aantal deelnemers discipline'!$S$3:$S$10</c:f>
              <c:numCache>
                <c:formatCode>General</c:formatCode>
                <c:ptCount val="8"/>
                <c:pt idx="0">
                  <c:v>147</c:v>
                </c:pt>
                <c:pt idx="1">
                  <c:v>174</c:v>
                </c:pt>
                <c:pt idx="2">
                  <c:v>0</c:v>
                </c:pt>
                <c:pt idx="3">
                  <c:v>0</c:v>
                </c:pt>
                <c:pt idx="4">
                  <c:v>46</c:v>
                </c:pt>
                <c:pt idx="5">
                  <c:v>43</c:v>
                </c:pt>
                <c:pt idx="6">
                  <c:v>60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60-4AFF-B0FE-F7EED1551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505664"/>
        <c:axId val="267507200"/>
      </c:barChart>
      <c:catAx>
        <c:axId val="267505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7507200"/>
        <c:crosses val="autoZero"/>
        <c:auto val="1"/>
        <c:lblAlgn val="ctr"/>
        <c:lblOffset val="100"/>
        <c:noMultiLvlLbl val="0"/>
      </c:catAx>
      <c:valAx>
        <c:axId val="267507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BE"/>
                  <a:t>Aantal</a:t>
                </a:r>
                <a:r>
                  <a:rPr lang="nl-BE" baseline="0"/>
                  <a:t> deelnemers</a:t>
                </a:r>
                <a:endParaRPr lang="nl-BE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675056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Aantal</a:t>
            </a:r>
            <a:r>
              <a:rPr lang="en-US" baseline="0"/>
              <a:t> deelnemers (2013-2017)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'Aantal deelnemers per wedstrijd'!$M$2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'Aantal deelnemers per wedstrijd'!$L$3:$L$4</c:f>
              <c:strCache>
                <c:ptCount val="2"/>
                <c:pt idx="0">
                  <c:v>FIELD-wedstrijd</c:v>
                </c:pt>
                <c:pt idx="1">
                  <c:v>3D-wedstrijd</c:v>
                </c:pt>
              </c:strCache>
            </c:strRef>
          </c:cat>
          <c:val>
            <c:numRef>
              <c:f>'Aantal deelnemers per wedstrijd'!$M$3:$M$4</c:f>
              <c:numCache>
                <c:formatCode>General</c:formatCode>
                <c:ptCount val="2"/>
                <c:pt idx="0">
                  <c:v>101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A-4C97-A40A-EF9EAF8ECFCD}"/>
            </c:ext>
          </c:extLst>
        </c:ser>
        <c:ser>
          <c:idx val="1"/>
          <c:order val="1"/>
          <c:tx>
            <c:strRef>
              <c:f>'Aantal deelnemers per wedstrijd'!$N$2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'Aantal deelnemers per wedstrijd'!$L$3:$L$4</c:f>
              <c:strCache>
                <c:ptCount val="2"/>
                <c:pt idx="0">
                  <c:v>FIELD-wedstrijd</c:v>
                </c:pt>
                <c:pt idx="1">
                  <c:v>3D-wedstrijd</c:v>
                </c:pt>
              </c:strCache>
            </c:strRef>
          </c:cat>
          <c:val>
            <c:numRef>
              <c:f>'Aantal deelnemers per wedstrijd'!$N$3:$N$4</c:f>
              <c:numCache>
                <c:formatCode>General</c:formatCode>
                <c:ptCount val="2"/>
                <c:pt idx="0">
                  <c:v>107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EA-4C97-A40A-EF9EAF8ECFCD}"/>
            </c:ext>
          </c:extLst>
        </c:ser>
        <c:ser>
          <c:idx val="2"/>
          <c:order val="2"/>
          <c:tx>
            <c:strRef>
              <c:f>'Aantal deelnemers per wedstrijd'!$O$2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'Aantal deelnemers per wedstrijd'!$L$3:$L$4</c:f>
              <c:strCache>
                <c:ptCount val="2"/>
                <c:pt idx="0">
                  <c:v>FIELD-wedstrijd</c:v>
                </c:pt>
                <c:pt idx="1">
                  <c:v>3D-wedstrijd</c:v>
                </c:pt>
              </c:strCache>
            </c:strRef>
          </c:cat>
          <c:val>
            <c:numRef>
              <c:f>'Aantal deelnemers per wedstrijd'!$O$3:$O$4</c:f>
              <c:numCache>
                <c:formatCode>General</c:formatCode>
                <c:ptCount val="2"/>
                <c:pt idx="0">
                  <c:v>95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EA-4C97-A40A-EF9EAF8ECFCD}"/>
            </c:ext>
          </c:extLst>
        </c:ser>
        <c:ser>
          <c:idx val="3"/>
          <c:order val="3"/>
          <c:tx>
            <c:strRef>
              <c:f>'Aantal deelnemers per wedstrijd'!$P$2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'Aantal deelnemers per wedstrijd'!$L$3:$L$4</c:f>
              <c:strCache>
                <c:ptCount val="2"/>
                <c:pt idx="0">
                  <c:v>FIELD-wedstrijd</c:v>
                </c:pt>
                <c:pt idx="1">
                  <c:v>3D-wedstrijd</c:v>
                </c:pt>
              </c:strCache>
            </c:strRef>
          </c:cat>
          <c:val>
            <c:numRef>
              <c:f>'Aantal deelnemers per wedstrijd'!$P$3:$P$4</c:f>
              <c:numCache>
                <c:formatCode>General</c:formatCode>
                <c:ptCount val="2"/>
                <c:pt idx="0">
                  <c:v>99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EA-4C97-A40A-EF9EAF8ECFCD}"/>
            </c:ext>
          </c:extLst>
        </c:ser>
        <c:ser>
          <c:idx val="4"/>
          <c:order val="4"/>
          <c:tx>
            <c:strRef>
              <c:f>'Aantal deelnemers per wedstrijd'!$Q$2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'Aantal deelnemers per wedstrijd'!$L$3:$L$4</c:f>
              <c:strCache>
                <c:ptCount val="2"/>
                <c:pt idx="0">
                  <c:v>FIELD-wedstrijd</c:v>
                </c:pt>
                <c:pt idx="1">
                  <c:v>3D-wedstrijd</c:v>
                </c:pt>
              </c:strCache>
            </c:strRef>
          </c:cat>
          <c:val>
            <c:numRef>
              <c:f>'Aantal deelnemers per wedstrijd'!$Q$3:$Q$4</c:f>
              <c:numCache>
                <c:formatCode>General</c:formatCode>
                <c:ptCount val="2"/>
                <c:pt idx="0">
                  <c:v>154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EA-4C97-A40A-EF9EAF8EC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645312"/>
        <c:axId val="267646848"/>
      </c:barChart>
      <c:catAx>
        <c:axId val="267645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7646848"/>
        <c:crosses val="autoZero"/>
        <c:auto val="1"/>
        <c:lblAlgn val="ctr"/>
        <c:lblOffset val="100"/>
        <c:noMultiLvlLbl val="0"/>
      </c:catAx>
      <c:valAx>
        <c:axId val="267646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BE"/>
                  <a:t>Aantal</a:t>
                </a:r>
                <a:r>
                  <a:rPr lang="nl-BE" baseline="0"/>
                  <a:t> deelnemers</a:t>
                </a:r>
                <a:endParaRPr lang="nl-BE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676453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0.87964</cdr:x>
      <cdr:y>0.02891</cdr:y>
    </cdr:from>
    <cdr:to>
      <cdr:x>0.99614</cdr:x>
      <cdr:y>0.15152</cdr:y>
    </cdr:to>
    <cdr:pic>
      <cdr:nvPicPr>
        <cdr:cNvPr id="2" name="Afbeelding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95483" y="188640"/>
          <a:ext cx="1019175" cy="8001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62C4F-BCB7-4FE3-9531-D3ADABF9FD84}" type="datetimeFigureOut">
              <a:rPr lang="nl-BE" smtClean="0"/>
              <a:t>8/06/2018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E29E5-1A25-4D41-BB91-A3A4CC0732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09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E29E5-1A25-4D41-BB91-A3A4CC0732A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840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D636C07-7E76-46D3-B86B-6AF7C60E533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dynamproject.be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Algemene Vergadering HBL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31/03/2018</a:t>
            </a:r>
          </a:p>
          <a:p>
            <a:r>
              <a:rPr lang="nl-BE" dirty="0" smtClean="0"/>
              <a:t>Sport Vlaanderen domein Herentals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062134"/>
              </p:ext>
            </p:extLst>
          </p:nvPr>
        </p:nvGraphicFramePr>
        <p:xfrm>
          <a:off x="395536" y="0"/>
          <a:ext cx="8748464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82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Beslissingen genomen in 2017 door de Raad van Bestuur:</a:t>
            </a:r>
          </a:p>
          <a:p>
            <a:pPr marL="109728" indent="0">
              <a:buNone/>
            </a:pPr>
            <a:endParaRPr lang="nl-B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Geen voorziening saldo subsidie werkingsjaar 2017 (uitbetaald normaal in 2018)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Ontslag werknemer Handboogliga </a:t>
            </a:r>
            <a:endParaRPr lang="nl-B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Verder inzetten op acties om het lidmaatschap aantrekkelijker te maken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Aftastende gesprekken met andere koepels met het oog op samenwerking / fusie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Financieel Verslag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Renumeratie Raad van Bestuur (vergoedingen)</a:t>
            </a:r>
          </a:p>
          <a:p>
            <a:pPr marL="109728" indent="0">
              <a:buNone/>
            </a:pPr>
            <a:endParaRPr lang="nl-BE" dirty="0" smtClean="0"/>
          </a:p>
          <a:p>
            <a:pPr marL="109728" indent="0">
              <a:buNone/>
            </a:pPr>
            <a:r>
              <a:rPr lang="nl-BE" dirty="0" smtClean="0"/>
              <a:t>Voor de uitoefening van hun mandaat in de Raad van Bestuur hebben de bestuursleden in 2017 geen onkostennota’s ingediend </a:t>
            </a:r>
            <a:endParaRPr lang="nl-BE" dirty="0" smtClean="0"/>
          </a:p>
          <a:p>
            <a:pPr marL="109728" indent="0">
              <a:buNone/>
            </a:pPr>
            <a:endParaRPr lang="nl-BE" dirty="0" smtClean="0"/>
          </a:p>
          <a:p>
            <a:r>
              <a:rPr lang="nl-BE" dirty="0" smtClean="0"/>
              <a:t>Geen belangenconflicten vastgesteld in 2017</a:t>
            </a:r>
            <a:endParaRPr lang="nl-BE" dirty="0"/>
          </a:p>
          <a:p>
            <a:pPr marL="109728" indent="0">
              <a:buNone/>
            </a:pP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Financieel Verslag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Attest </a:t>
            </a:r>
          </a:p>
          <a:p>
            <a:pPr marL="109728" indent="0">
              <a:buNone/>
            </a:pPr>
            <a:r>
              <a:rPr lang="nl-BE" dirty="0" smtClean="0"/>
              <a:t>Boekhoudkantoor</a:t>
            </a:r>
          </a:p>
          <a:p>
            <a:pPr marL="109728" indent="0">
              <a:buNone/>
            </a:pPr>
            <a:r>
              <a:rPr lang="nl-BE" dirty="0" smtClean="0"/>
              <a:t>de Kleine Prins </a:t>
            </a:r>
          </a:p>
          <a:p>
            <a:pPr marL="109728" indent="0">
              <a:buNone/>
            </a:pPr>
            <a:r>
              <a:rPr lang="nl-BE" dirty="0" smtClean="0"/>
              <a:t>voor het correct</a:t>
            </a:r>
          </a:p>
          <a:p>
            <a:pPr marL="109728" indent="0">
              <a:buNone/>
            </a:pPr>
            <a:r>
              <a:rPr lang="nl-BE" dirty="0" smtClean="0"/>
              <a:t> voeren van de </a:t>
            </a:r>
          </a:p>
          <a:p>
            <a:pPr marL="109728" indent="0">
              <a:buNone/>
            </a:pPr>
            <a:r>
              <a:rPr lang="nl-BE" dirty="0" smtClean="0"/>
              <a:t>boekhouding.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Financieel Verslag 2017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4744041" cy="554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Stemming doormiddel van handopsteking</a:t>
            </a:r>
          </a:p>
          <a:p>
            <a:pPr lvl="1"/>
            <a:endParaRPr lang="nl-B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Aanvaarding financieel verslag door de Algemene Vergadering</a:t>
            </a:r>
          </a:p>
          <a:p>
            <a:pPr marL="393192" lvl="1" indent="0">
              <a:buNone/>
            </a:pPr>
            <a:endParaRPr lang="nl-B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Kwijting bestuursleden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Financieel Verslag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Werd ter inzage gepubliceerd op de website.</a:t>
            </a:r>
          </a:p>
          <a:p>
            <a:pPr marL="109728" indent="0">
              <a:buNone/>
            </a:pPr>
            <a:endParaRPr lang="nl-BE" dirty="0" smtClean="0"/>
          </a:p>
          <a:p>
            <a:r>
              <a:rPr lang="nl-BE" dirty="0" smtClean="0"/>
              <a:t>Gebaseerd op:</a:t>
            </a:r>
          </a:p>
          <a:p>
            <a:pPr lvl="1"/>
            <a:r>
              <a:rPr lang="nl-BE" dirty="0" smtClean="0"/>
              <a:t>Resultaat 2017</a:t>
            </a:r>
          </a:p>
          <a:p>
            <a:pPr lvl="1"/>
            <a:r>
              <a:rPr lang="nl-BE" dirty="0" smtClean="0"/>
              <a:t>Rekening houdend met ontslag extra personeelslid</a:t>
            </a:r>
          </a:p>
          <a:p>
            <a:pPr lvl="1"/>
            <a:r>
              <a:rPr lang="nl-BE" dirty="0" smtClean="0"/>
              <a:t>Rekening houdend met geplande acties 2018</a:t>
            </a:r>
          </a:p>
          <a:p>
            <a:pPr marL="393192" lvl="1" indent="0">
              <a:buNone/>
            </a:pPr>
            <a:endParaRPr lang="nl-B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Stemming doormiddel van handopsteking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Aanvaarding begroting 2018 door de Algemene Vergadering</a:t>
            </a:r>
            <a:endParaRPr lang="nl-BE" dirty="0"/>
          </a:p>
          <a:p>
            <a:pPr marL="393192" lvl="1" indent="0">
              <a:buNone/>
            </a:pPr>
            <a:endParaRPr lang="nl-BE" dirty="0" smtClean="0"/>
          </a:p>
          <a:p>
            <a:pPr marL="393192" lvl="1" indent="0"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 Goedkeuring Begroting 2018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82" y="5877272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50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Naar de richtlijnen Goed Bestuur werd besloten om opnieuw te werken door rekeningcontroleurs aangesteld door de AV.</a:t>
            </a:r>
          </a:p>
          <a:p>
            <a:endParaRPr lang="nl-BE" dirty="0" smtClean="0"/>
          </a:p>
          <a:p>
            <a:r>
              <a:rPr lang="nl-BE" dirty="0" smtClean="0"/>
              <a:t>Gezocht 2 kandidaten voor controle boekhouding 2018.</a:t>
            </a:r>
          </a:p>
          <a:p>
            <a:endParaRPr lang="nl-BE" dirty="0" smtClean="0"/>
          </a:p>
          <a:p>
            <a:r>
              <a:rPr lang="nl-BE" dirty="0" smtClean="0"/>
              <a:t>Stemming doormiddel van handopsteking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Aanvaarding kandidaten controle boekhouding 2018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 smtClean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6. Verkiezing rekeningcontroleurs boekhouding 2018		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96" y="5877272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4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Overlopen voorgestelde wijzigingen in de statuten</a:t>
            </a:r>
          </a:p>
          <a:p>
            <a:pPr marL="393192" lvl="1" indent="0" algn="ctr">
              <a:buNone/>
            </a:pPr>
            <a:r>
              <a:rPr lang="nl-BE" b="1" dirty="0" smtClean="0"/>
              <a:t>Wijziging van de zetel</a:t>
            </a:r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Opportuniteit om het administratief centrum van de federatie dichter bij de sportieve werking te brengen</a:t>
            </a:r>
          </a:p>
          <a:p>
            <a:pPr lvl="1"/>
            <a:r>
              <a:rPr lang="nl-BE" dirty="0" smtClean="0"/>
              <a:t>Geen garanties in Huis van de Sport naar de toekomst</a:t>
            </a:r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marL="393192" lvl="1" indent="0"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7. Voorstel tot wijziging statuten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780928"/>
            <a:ext cx="9077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39" y="5877272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9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nl-BE" b="1" dirty="0" smtClean="0"/>
              <a:t>Niet-cumuleerbare functies</a:t>
            </a:r>
            <a:endParaRPr lang="nl-BE" b="1" dirty="0"/>
          </a:p>
          <a:p>
            <a:pPr marL="109728" indent="0">
              <a:buNone/>
            </a:pPr>
            <a:r>
              <a:rPr lang="nl-BE" dirty="0" smtClean="0"/>
              <a:t>Om misbruik te voorkomen stelt principe 30 van Goed Bestuur dat de functies van voorzitter en coördinator niet gecumuleerd kunnen worden.</a:t>
            </a:r>
          </a:p>
          <a:p>
            <a:pPr marL="109728" indent="0">
              <a:buNone/>
            </a:pPr>
            <a:r>
              <a:rPr lang="nl-BE" dirty="0" smtClean="0"/>
              <a:t> 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7. Voorstel tot wijziging statuten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0049"/>
            <a:ext cx="8280920" cy="230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36" y="5877272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7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9289" y="1484784"/>
            <a:ext cx="8229600" cy="4525963"/>
          </a:xfrm>
        </p:spPr>
        <p:txBody>
          <a:bodyPr/>
          <a:lstStyle/>
          <a:p>
            <a:r>
              <a:rPr lang="nl-BE" dirty="0" smtClean="0"/>
              <a:t>Schrapping duur mandaat tussentijds verkozen bestuurders. Werkt niet met vergelijking voorkeurstemmen.</a:t>
            </a:r>
          </a:p>
          <a:p>
            <a:endParaRPr lang="nl-BE" dirty="0" smtClean="0"/>
          </a:p>
          <a:p>
            <a:r>
              <a:rPr lang="nl-BE" dirty="0" smtClean="0"/>
              <a:t>Beperking bestuurders maximale zittijd tot 12 jaar (principe 15 goed bestuur).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7. Voorstel tot wijziging statuten</a:t>
            </a:r>
            <a:endParaRPr lang="nl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044813" cy="146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585770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8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r>
              <a:rPr lang="nl-BE" sz="4000" dirty="0" smtClean="0"/>
              <a:t>Verwelkoming Voorzitter HBL</a:t>
            </a:r>
            <a:endParaRPr lang="nl-BE" sz="4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nl-BE" b="1" dirty="0" smtClean="0"/>
              <a:t>Controle vergaderprocedures</a:t>
            </a:r>
          </a:p>
          <a:p>
            <a:r>
              <a:rPr lang="nl-BE" dirty="0" smtClean="0"/>
              <a:t>De voorzitter is verantwoordelijk voor de controle op de correcte toepassing van de vergaderprocedures (principe 17 Goed Bestuur)</a:t>
            </a:r>
          </a:p>
          <a:p>
            <a:pPr marL="109728" indent="0">
              <a:buNone/>
            </a:pPr>
            <a:endParaRPr lang="nl-BE" dirty="0"/>
          </a:p>
          <a:p>
            <a:pPr marL="109728" indent="0">
              <a:buNone/>
            </a:pP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pPr marL="109728" indent="0"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7. Voorstel tot wijziging </a:t>
            </a:r>
            <a:r>
              <a:rPr lang="nl-BE" dirty="0" smtClean="0"/>
              <a:t>statuten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17057"/>
            <a:ext cx="6515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2" y="5877272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5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Principe 18 Goed Bestuur stelt dat er geen autonome entiteiten mogen bestaand die een eigen beleid kunnen voeren dat afwijkt van dat van de Raad van Bestuur en Algemene Vergadering.</a:t>
            </a:r>
          </a:p>
          <a:p>
            <a:pPr marL="109728" indent="0"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7. Voorstel tot wijziging statuten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43338"/>
            <a:ext cx="8964488" cy="7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96" y="5877272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36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nl-BE" b="1" dirty="0" smtClean="0"/>
              <a:t>Onverenigbaarheden</a:t>
            </a:r>
          </a:p>
          <a:p>
            <a:r>
              <a:rPr lang="nl-BE" dirty="0" smtClean="0"/>
              <a:t>De federatie dient een lijst met onverenigbaarheden te voorzien in de statuten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7. Voorstel tot wijziging statuten</a:t>
            </a:r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75342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58" y="6027964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96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 marL="109728" indent="0">
              <a:buNone/>
            </a:pPr>
            <a:r>
              <a:rPr lang="nl-BE" dirty="0" smtClean="0"/>
              <a:t>Stemming voorstel tot wijziging statuten doormiddel van handopsteking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7. Voorstel tot wijziging statuten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82" y="5877272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85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Volgende personen stellen zich verkiesbaar voor een functie in de Raad van Bestuur:</a:t>
            </a:r>
          </a:p>
          <a:p>
            <a:endParaRPr lang="nl-BE" dirty="0" smtClean="0"/>
          </a:p>
          <a:p>
            <a:pPr lvl="1"/>
            <a:r>
              <a:rPr lang="nl-BE" sz="2400" b="1" dirty="0" err="1" smtClean="0"/>
              <a:t>Herverkiesbaar</a:t>
            </a:r>
            <a:r>
              <a:rPr lang="nl-BE" sz="2400" b="1" dirty="0" smtClean="0"/>
              <a:t>:</a:t>
            </a:r>
          </a:p>
          <a:p>
            <a:pPr marL="630936" lvl="2" indent="0">
              <a:buNone/>
            </a:pPr>
            <a:r>
              <a:rPr lang="nl-BE" sz="2400" dirty="0" smtClean="0"/>
              <a:t>Pierre </a:t>
            </a:r>
            <a:r>
              <a:rPr lang="nl-BE" sz="2400" dirty="0" err="1" smtClean="0"/>
              <a:t>Rayen</a:t>
            </a:r>
            <a:r>
              <a:rPr lang="nl-BE" sz="2400" dirty="0" smtClean="0"/>
              <a:t>: mandaat</a:t>
            </a:r>
          </a:p>
          <a:p>
            <a:pPr marL="630936" lvl="2" indent="0">
              <a:buNone/>
            </a:pPr>
            <a:r>
              <a:rPr lang="nl-BE" sz="2400" dirty="0" smtClean="0"/>
              <a:t>Manasses Smets: mandaat</a:t>
            </a:r>
          </a:p>
          <a:p>
            <a:pPr marL="630936" lvl="2" indent="0">
              <a:buNone/>
            </a:pPr>
            <a:r>
              <a:rPr lang="nl-BE" sz="2400" dirty="0" smtClean="0"/>
              <a:t>Peter van den Bulck: mandaat</a:t>
            </a:r>
          </a:p>
          <a:p>
            <a:pPr marL="630936" lvl="2" indent="0">
              <a:buNone/>
            </a:pPr>
            <a:r>
              <a:rPr lang="nl-BE" sz="2400" dirty="0" smtClean="0"/>
              <a:t>Axel Annaert: mandaat</a:t>
            </a:r>
            <a:endParaRPr lang="nl-BE" sz="2400" dirty="0"/>
          </a:p>
          <a:p>
            <a:pPr marL="630936" lvl="2" indent="0">
              <a:buNone/>
            </a:pPr>
            <a:r>
              <a:rPr lang="nl-BE" sz="2400" dirty="0" smtClean="0"/>
              <a:t>François Verboven: mandaat</a:t>
            </a:r>
          </a:p>
          <a:p>
            <a:pPr marL="630936" lvl="2" indent="0">
              <a:buNone/>
            </a:pPr>
            <a:endParaRPr lang="nl-BE" dirty="0" smtClean="0"/>
          </a:p>
          <a:p>
            <a:pPr lvl="1"/>
            <a:r>
              <a:rPr lang="nl-BE" b="1" dirty="0"/>
              <a:t>Nieuwe </a:t>
            </a:r>
            <a:r>
              <a:rPr lang="nl-BE" b="1" dirty="0" smtClean="0"/>
              <a:t>kandidatuur:</a:t>
            </a:r>
          </a:p>
          <a:p>
            <a:pPr marL="393192" lvl="1" indent="0">
              <a:buNone/>
            </a:pPr>
            <a:r>
              <a:rPr lang="nl-BE" b="1" dirty="0"/>
              <a:t> </a:t>
            </a:r>
            <a:r>
              <a:rPr lang="nl-BE" b="1" dirty="0" smtClean="0"/>
              <a:t>  </a:t>
            </a:r>
            <a:r>
              <a:rPr lang="nl-BE" dirty="0" smtClean="0"/>
              <a:t>Tom Markey</a:t>
            </a:r>
          </a:p>
          <a:p>
            <a:pPr lvl="2"/>
            <a:endParaRPr lang="nl-BE" dirty="0" smtClean="0"/>
          </a:p>
          <a:p>
            <a:pPr marL="630936" lvl="2" indent="0">
              <a:buNone/>
            </a:pPr>
            <a:endParaRPr lang="nl-BE" dirty="0" smtClean="0"/>
          </a:p>
          <a:p>
            <a:pPr marL="630936" lvl="2" indent="0">
              <a:buNone/>
            </a:pP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8. Verkiezing mandaten RvB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5805264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17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Stemming doormiddel van stembriefjes</a:t>
            </a:r>
          </a:p>
          <a:p>
            <a:pPr lvl="1"/>
            <a:r>
              <a:rPr lang="nl-BE" dirty="0" smtClean="0"/>
              <a:t>Keuze tussen akkoord en niet akkoord</a:t>
            </a:r>
          </a:p>
          <a:p>
            <a:pPr lvl="1"/>
            <a:r>
              <a:rPr lang="nl-BE" dirty="0" smtClean="0"/>
              <a:t>Het niet aanvinken van een keuzevakje is gelijk aan een niet akkoord (belangrijk voor het bepalen van het aantal voorkeurstemmen).</a:t>
            </a:r>
          </a:p>
          <a:p>
            <a:pPr lvl="1"/>
            <a:endParaRPr lang="nl-B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8. Verkiezing mandaten RvB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77272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92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04856" cy="458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pauze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99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Samenstelling Tuchtraad jaarlijks te bevestigen door AV</a:t>
            </a:r>
          </a:p>
          <a:p>
            <a:pPr marL="109728" indent="0">
              <a:buNone/>
            </a:pPr>
            <a:endParaRPr lang="nl-BE" dirty="0" smtClean="0"/>
          </a:p>
          <a:p>
            <a:pPr lvl="1"/>
            <a:r>
              <a:rPr lang="nl-BE" b="1" dirty="0" smtClean="0"/>
              <a:t>Voorzitter: </a:t>
            </a:r>
          </a:p>
          <a:p>
            <a:pPr marL="393192" lvl="1" indent="0">
              <a:buNone/>
            </a:pPr>
            <a:r>
              <a:rPr lang="nl-BE" dirty="0" smtClean="0"/>
              <a:t>Karen Notenboom</a:t>
            </a:r>
          </a:p>
          <a:p>
            <a:pPr marL="393192" lvl="1" indent="0">
              <a:buNone/>
            </a:pPr>
            <a:endParaRPr lang="nl-BE" dirty="0" smtClean="0"/>
          </a:p>
          <a:p>
            <a:pPr lvl="1"/>
            <a:r>
              <a:rPr lang="nl-BE" b="1" dirty="0" smtClean="0"/>
              <a:t>Leden Tuchtraad </a:t>
            </a:r>
          </a:p>
          <a:p>
            <a:pPr marL="393192" lvl="1" indent="0">
              <a:buNone/>
            </a:pPr>
            <a:r>
              <a:rPr lang="nl-BE" dirty="0" smtClean="0"/>
              <a:t>Roger Praet, Leen Davy, Eric Struyf, Frans de Schutter, Josephine Cuypers, </a:t>
            </a:r>
            <a:r>
              <a:rPr lang="nl-BE" dirty="0" err="1" smtClean="0"/>
              <a:t>Ackx</a:t>
            </a:r>
            <a:r>
              <a:rPr lang="nl-BE" dirty="0" smtClean="0"/>
              <a:t> </a:t>
            </a:r>
            <a:r>
              <a:rPr lang="nl-BE" dirty="0" err="1" smtClean="0"/>
              <a:t>Enzo</a:t>
            </a:r>
            <a:r>
              <a:rPr lang="nl-BE" dirty="0"/>
              <a:t> </a:t>
            </a:r>
            <a:r>
              <a:rPr lang="nl-BE" dirty="0" smtClean="0"/>
              <a:t>en Mon Meeusen</a:t>
            </a:r>
          </a:p>
          <a:p>
            <a:pPr marL="393192" lvl="1" indent="0">
              <a:buNone/>
            </a:pPr>
            <a:r>
              <a:rPr lang="nl-BE" dirty="0" smtClean="0"/>
              <a:t>	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9. Benoeming leden Tuchtraad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2" y="5949280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96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BE" b="1" dirty="0" smtClean="0"/>
          </a:p>
          <a:p>
            <a:pPr marL="109728" indent="0">
              <a:buNone/>
            </a:pPr>
            <a:endParaRPr lang="nl-BE" b="1" dirty="0"/>
          </a:p>
          <a:p>
            <a:pPr marL="109728" indent="0">
              <a:buNone/>
            </a:pPr>
            <a:endParaRPr lang="nl-BE" b="1" dirty="0" smtClean="0"/>
          </a:p>
          <a:p>
            <a:pPr marL="109728" indent="0">
              <a:buNone/>
            </a:pPr>
            <a:endParaRPr lang="nl-BE" b="1" dirty="0"/>
          </a:p>
          <a:p>
            <a:pPr marL="109728" indent="0" algn="ctr">
              <a:buNone/>
            </a:pPr>
            <a:r>
              <a:rPr lang="nl-BE" b="1" dirty="0" smtClean="0"/>
              <a:t>Stemming </a:t>
            </a:r>
            <a:r>
              <a:rPr lang="nl-BE" b="1" dirty="0"/>
              <a:t>doormiddel van Handopsteking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9. Benoeming leden Tuchtraad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60" y="5805264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26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nl-BE" dirty="0" smtClean="0"/>
              <a:t>Werkingsverslag 2017</a:t>
            </a:r>
          </a:p>
          <a:p>
            <a:pPr marL="624078" indent="-514350">
              <a:buFont typeface="+mj-lt"/>
              <a:buAutoNum type="arabicPeriod"/>
            </a:pPr>
            <a:r>
              <a:rPr lang="nl-BE" dirty="0" smtClean="0"/>
              <a:t>Beleidsfocus Jeugd</a:t>
            </a:r>
          </a:p>
          <a:p>
            <a:pPr marL="624078" indent="-514350">
              <a:buFont typeface="+mj-lt"/>
              <a:buAutoNum type="arabicPeriod"/>
            </a:pPr>
            <a:r>
              <a:rPr lang="nl-BE" dirty="0" smtClean="0"/>
              <a:t>Beleidsfocus Run Archery</a:t>
            </a:r>
          </a:p>
          <a:p>
            <a:pPr marL="624078" indent="-514350">
              <a:buFont typeface="+mj-lt"/>
              <a:buAutoNum type="arabicPeriod"/>
            </a:pPr>
            <a:r>
              <a:rPr lang="nl-BE" dirty="0" smtClean="0"/>
              <a:t>Ethiek en Goed Bestuur</a:t>
            </a:r>
          </a:p>
          <a:p>
            <a:pPr marL="624078" indent="-514350">
              <a:buFont typeface="+mj-lt"/>
              <a:buAutoNum type="arabicPeriod"/>
            </a:pPr>
            <a:r>
              <a:rPr lang="nl-BE" dirty="0" smtClean="0"/>
              <a:t>GDPR</a:t>
            </a:r>
          </a:p>
          <a:p>
            <a:pPr marL="624078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10. Jaarverslag HBL 2017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94" y="116632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4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579296" cy="4450499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nl-BE" dirty="0" smtClean="0"/>
              <a:t>1.</a:t>
            </a:r>
            <a:r>
              <a:rPr lang="nl-BE" dirty="0"/>
              <a:t>	Naamafroeping</a:t>
            </a:r>
          </a:p>
          <a:p>
            <a:pPr marL="109728" indent="0">
              <a:buNone/>
            </a:pPr>
            <a:r>
              <a:rPr lang="nl-BE" dirty="0"/>
              <a:t>2</a:t>
            </a:r>
            <a:r>
              <a:rPr lang="nl-BE" dirty="0" smtClean="0"/>
              <a:t>. </a:t>
            </a:r>
            <a:r>
              <a:rPr lang="nl-BE" dirty="0"/>
              <a:t>	Aanvaarding nieuwe clubs				</a:t>
            </a:r>
          </a:p>
          <a:p>
            <a:pPr marL="109728" indent="0">
              <a:buNone/>
            </a:pPr>
            <a:r>
              <a:rPr lang="nl-BE" dirty="0"/>
              <a:t>3</a:t>
            </a:r>
            <a:r>
              <a:rPr lang="nl-BE" dirty="0" smtClean="0"/>
              <a:t>. </a:t>
            </a:r>
            <a:r>
              <a:rPr lang="nl-BE" dirty="0"/>
              <a:t>	Goedkeuring </a:t>
            </a:r>
            <a:r>
              <a:rPr lang="nl-BE" dirty="0" smtClean="0"/>
              <a:t>verslag Algemene </a:t>
            </a:r>
            <a:r>
              <a:rPr lang="nl-BE" dirty="0"/>
              <a:t>Vergadering 18/03/2017	</a:t>
            </a:r>
          </a:p>
          <a:p>
            <a:pPr marL="109728" indent="0">
              <a:buNone/>
            </a:pPr>
            <a:r>
              <a:rPr lang="nl-BE" dirty="0"/>
              <a:t>4</a:t>
            </a:r>
            <a:r>
              <a:rPr lang="nl-BE" dirty="0" smtClean="0"/>
              <a:t>. </a:t>
            </a:r>
            <a:r>
              <a:rPr lang="nl-BE" dirty="0"/>
              <a:t>	Goedkeuring boekhouding 2017 en kwijting van de </a:t>
            </a:r>
            <a:r>
              <a:rPr lang="nl-BE" dirty="0" smtClean="0"/>
              <a:t>	bestuurders  </a:t>
            </a:r>
            <a:endParaRPr lang="nl-BE" dirty="0"/>
          </a:p>
          <a:p>
            <a:pPr marL="109728" indent="0">
              <a:buNone/>
            </a:pPr>
            <a:r>
              <a:rPr lang="nl-BE" dirty="0"/>
              <a:t>5</a:t>
            </a:r>
            <a:r>
              <a:rPr lang="nl-BE" dirty="0" smtClean="0"/>
              <a:t>. </a:t>
            </a:r>
            <a:r>
              <a:rPr lang="nl-BE" dirty="0"/>
              <a:t>	Goedkeuring begroting HBL 2018</a:t>
            </a:r>
          </a:p>
          <a:p>
            <a:pPr marL="109728" indent="0">
              <a:buNone/>
            </a:pPr>
            <a:r>
              <a:rPr lang="nl-BE" dirty="0"/>
              <a:t>6</a:t>
            </a:r>
            <a:r>
              <a:rPr lang="nl-BE" dirty="0" smtClean="0"/>
              <a:t>.</a:t>
            </a:r>
            <a:r>
              <a:rPr lang="nl-BE" dirty="0"/>
              <a:t>	Verkiezing </a:t>
            </a:r>
            <a:r>
              <a:rPr lang="nl-BE" dirty="0" smtClean="0"/>
              <a:t>Rekeningcontroleurs boekhouding </a:t>
            </a:r>
            <a:r>
              <a:rPr lang="nl-BE" dirty="0"/>
              <a:t>2018</a:t>
            </a:r>
          </a:p>
          <a:p>
            <a:pPr marL="109728" indent="0">
              <a:buNone/>
            </a:pPr>
            <a:r>
              <a:rPr lang="nl-BE" dirty="0"/>
              <a:t>7</a:t>
            </a:r>
            <a:r>
              <a:rPr lang="nl-BE" dirty="0" smtClean="0"/>
              <a:t>. </a:t>
            </a:r>
            <a:r>
              <a:rPr lang="nl-BE" dirty="0"/>
              <a:t>	Stemming wijziging statuten</a:t>
            </a:r>
          </a:p>
          <a:p>
            <a:pPr marL="109728" indent="0">
              <a:buNone/>
            </a:pPr>
            <a:r>
              <a:rPr lang="nl-BE" dirty="0"/>
              <a:t>8</a:t>
            </a:r>
            <a:r>
              <a:rPr lang="nl-BE" dirty="0" smtClean="0"/>
              <a:t>.	Verkiezing </a:t>
            </a:r>
            <a:r>
              <a:rPr lang="nl-BE" dirty="0"/>
              <a:t>openstaande </a:t>
            </a:r>
            <a:r>
              <a:rPr lang="nl-BE" dirty="0" smtClean="0"/>
              <a:t>mandaten </a:t>
            </a:r>
            <a:r>
              <a:rPr lang="nl-BE" dirty="0"/>
              <a:t>Raad van </a:t>
            </a:r>
            <a:r>
              <a:rPr lang="nl-BE" dirty="0" smtClean="0"/>
              <a:t>Bestuur</a:t>
            </a:r>
          </a:p>
          <a:p>
            <a:pPr marL="109728" indent="0">
              <a:buNone/>
            </a:pPr>
            <a:endParaRPr lang="nl-BE" dirty="0"/>
          </a:p>
          <a:p>
            <a:pPr marL="109728" indent="0">
              <a:buNone/>
            </a:pPr>
            <a:r>
              <a:rPr lang="nl-BE" dirty="0"/>
              <a:t> </a:t>
            </a:r>
            <a:r>
              <a:rPr lang="nl-BE" b="1" dirty="0">
                <a:solidFill>
                  <a:schemeClr val="accent1"/>
                </a:solidFill>
              </a:rPr>
              <a:t>	</a:t>
            </a:r>
            <a:r>
              <a:rPr lang="nl-BE" b="1" dirty="0" smtClean="0">
                <a:solidFill>
                  <a:schemeClr val="accent1"/>
                </a:solidFill>
              </a:rPr>
              <a:t>Pauze</a:t>
            </a:r>
          </a:p>
          <a:p>
            <a:pPr marL="109728" indent="0">
              <a:buNone/>
            </a:pPr>
            <a:endParaRPr lang="nl-BE" b="1" dirty="0">
              <a:solidFill>
                <a:schemeClr val="accent1"/>
              </a:solidFill>
            </a:endParaRPr>
          </a:p>
          <a:p>
            <a:pPr marL="109728" indent="0">
              <a:buNone/>
            </a:pPr>
            <a:r>
              <a:rPr lang="nl-BE" dirty="0"/>
              <a:t>9</a:t>
            </a:r>
            <a:r>
              <a:rPr lang="nl-BE" dirty="0" smtClean="0"/>
              <a:t>. </a:t>
            </a:r>
            <a:r>
              <a:rPr lang="nl-BE" dirty="0"/>
              <a:t>	Benoeming leden Tuchtraad</a:t>
            </a:r>
          </a:p>
          <a:p>
            <a:pPr marL="109728" indent="0">
              <a:buNone/>
            </a:pPr>
            <a:r>
              <a:rPr lang="nl-BE" dirty="0" smtClean="0"/>
              <a:t>10.</a:t>
            </a:r>
            <a:r>
              <a:rPr lang="nl-BE" dirty="0"/>
              <a:t>	Overlopen werkingsverslag HBL</a:t>
            </a:r>
          </a:p>
          <a:p>
            <a:pPr marL="109728" indent="0">
              <a:buNone/>
            </a:pPr>
            <a:r>
              <a:rPr lang="nl-BE" dirty="0" smtClean="0"/>
              <a:t>11. </a:t>
            </a:r>
            <a:r>
              <a:rPr lang="nl-BE" dirty="0"/>
              <a:t>	Slotwoord</a:t>
            </a:r>
          </a:p>
          <a:p>
            <a:pPr marL="109728" indent="0">
              <a:buNone/>
            </a:pPr>
            <a:r>
              <a:rPr lang="nl-BE" b="1" dirty="0"/>
              <a:t> </a:t>
            </a:r>
            <a:endParaRPr lang="nl-BE" dirty="0"/>
          </a:p>
          <a:p>
            <a:pPr marL="109728" indent="0">
              <a:buNone/>
            </a:pPr>
            <a:r>
              <a:rPr lang="nl-BE" dirty="0"/>
              <a:t>Einde voorzien 13:00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	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nl-BE" b="1" dirty="0" smtClean="0"/>
              <a:t>Algemene Werking</a:t>
            </a:r>
          </a:p>
          <a:p>
            <a:pPr marL="109728" indent="0">
              <a:buNone/>
            </a:pPr>
            <a:r>
              <a:rPr lang="nl-BE" sz="1800" b="1" dirty="0" smtClean="0"/>
              <a:t>Doelstelling: </a:t>
            </a:r>
            <a:r>
              <a:rPr lang="nl-BE" sz="1800" dirty="0"/>
              <a:t>Tegen 2020 is er een ledenstijging van 30% (t.o.v. 2016). </a:t>
            </a:r>
            <a:r>
              <a:rPr lang="nl-BE" dirty="0"/>
              <a:t> </a:t>
            </a:r>
          </a:p>
          <a:p>
            <a:pPr marL="109728" indent="0">
              <a:buNone/>
            </a:pPr>
            <a:endParaRPr lang="nl-BE" b="1" dirty="0" smtClean="0"/>
          </a:p>
          <a:p>
            <a:pPr marL="109728" indent="0">
              <a:buNone/>
            </a:pPr>
            <a:endParaRPr lang="nl-BE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10. Jaarverslag HBL 2017</a:t>
            </a:r>
            <a:endParaRPr lang="nl-BE" dirty="0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195897"/>
              </p:ext>
            </p:extLst>
          </p:nvPr>
        </p:nvGraphicFramePr>
        <p:xfrm>
          <a:off x="1115616" y="2492896"/>
          <a:ext cx="712879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20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Doel 2020: meer dan 1700 individuele leden zijn aangesloten.</a:t>
            </a:r>
          </a:p>
          <a:p>
            <a:pPr lvl="1"/>
            <a:r>
              <a:rPr lang="nl-BE" dirty="0" smtClean="0"/>
              <a:t>Hoe bewerkstelligen?</a:t>
            </a:r>
          </a:p>
          <a:p>
            <a:pPr lvl="2"/>
            <a:r>
              <a:rPr lang="nl-BE" dirty="0" smtClean="0"/>
              <a:t>Creatie van een aanbod op maat voor alle leden</a:t>
            </a:r>
          </a:p>
          <a:p>
            <a:pPr lvl="2"/>
            <a:r>
              <a:rPr lang="nl-BE" dirty="0" smtClean="0"/>
              <a:t>Creatie van meer voordelen voor clubs die al hun leden aansluiten</a:t>
            </a:r>
          </a:p>
          <a:p>
            <a:pPr lvl="2"/>
            <a:r>
              <a:rPr lang="nl-BE" dirty="0" smtClean="0"/>
              <a:t>Voordeeltarief voor Pupillen en Benjamins</a:t>
            </a:r>
          </a:p>
          <a:p>
            <a:pPr marL="630936" lvl="2" indent="0">
              <a:buNone/>
            </a:pPr>
            <a:endParaRPr lang="nl-BE" dirty="0"/>
          </a:p>
          <a:p>
            <a:pPr marL="630936" lvl="2" indent="0">
              <a:buNone/>
            </a:pPr>
            <a:r>
              <a:rPr lang="nl-BE" b="1" dirty="0" smtClean="0"/>
              <a:t>Andere voorstellen of ideeën steeds welkom!	</a:t>
            </a:r>
            <a:endParaRPr lang="nl-BE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97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nl-BE" b="1" dirty="0" smtClean="0"/>
              <a:t>Werking werkgroepen</a:t>
            </a:r>
          </a:p>
          <a:p>
            <a:pPr marL="109728" indent="0" algn="ctr">
              <a:buNone/>
            </a:pPr>
            <a:endParaRPr lang="nl-BE" b="1" dirty="0" smtClean="0"/>
          </a:p>
          <a:p>
            <a:pPr marL="109728" indent="0">
              <a:buNone/>
            </a:pPr>
            <a:r>
              <a:rPr lang="nl-BE" b="1" dirty="0" smtClean="0"/>
              <a:t>Doelstelling</a:t>
            </a:r>
            <a:r>
              <a:rPr lang="nl-BE" dirty="0"/>
              <a:t>: De HBL heeft een competitief </a:t>
            </a:r>
            <a:r>
              <a:rPr lang="nl-BE" dirty="0" smtClean="0"/>
              <a:t>aanbod </a:t>
            </a:r>
            <a:r>
              <a:rPr lang="nl-BE" dirty="0"/>
              <a:t>binnen de verschillende </a:t>
            </a:r>
            <a:r>
              <a:rPr lang="nl-BE" dirty="0" smtClean="0"/>
              <a:t>werkgroepen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98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18M wedstrijden</a:t>
            </a:r>
          </a:p>
          <a:p>
            <a:pPr marL="109728" indent="0">
              <a:buNone/>
            </a:pPr>
            <a:endParaRPr lang="nl-BE" dirty="0" smtClean="0"/>
          </a:p>
          <a:p>
            <a:pPr marL="393192" lvl="1" indent="0">
              <a:buNone/>
            </a:pPr>
            <a:r>
              <a:rPr lang="nl-BE" dirty="0" smtClean="0"/>
              <a:t>Aantal wedstrijden en </a:t>
            </a:r>
          </a:p>
          <a:p>
            <a:pPr marL="393192" lvl="1" indent="0">
              <a:buNone/>
            </a:pPr>
            <a:r>
              <a:rPr lang="nl-BE" dirty="0"/>
              <a:t>d</a:t>
            </a:r>
            <a:r>
              <a:rPr lang="nl-BE" dirty="0" smtClean="0"/>
              <a:t>eelnemers blijft </a:t>
            </a:r>
          </a:p>
          <a:p>
            <a:pPr marL="393192" lvl="1" indent="0">
              <a:buNone/>
            </a:pPr>
            <a:r>
              <a:rPr lang="nl-BE" dirty="0"/>
              <a:t>c</a:t>
            </a:r>
            <a:r>
              <a:rPr lang="nl-BE" dirty="0" smtClean="0"/>
              <a:t>onstant over de jaren </a:t>
            </a:r>
          </a:p>
          <a:p>
            <a:pPr marL="393192" lvl="1" indent="0">
              <a:buNone/>
            </a:pPr>
            <a:r>
              <a:rPr lang="nl-BE" dirty="0" smtClean="0"/>
              <a:t>heen.</a:t>
            </a:r>
          </a:p>
          <a:p>
            <a:pPr marL="393192" lvl="1" indent="0">
              <a:buNone/>
            </a:pPr>
            <a:endParaRPr lang="nl-BE" dirty="0" smtClean="0"/>
          </a:p>
          <a:p>
            <a:pPr marL="393192" lvl="1" indent="0">
              <a:buNone/>
            </a:pPr>
            <a:r>
              <a:rPr lang="nl-BE" dirty="0"/>
              <a:t>	</a:t>
            </a:r>
            <a:endParaRPr lang="nl-BE" dirty="0" smtClean="0"/>
          </a:p>
          <a:p>
            <a:pPr lvl="8"/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747159443"/>
              </p:ext>
            </p:extLst>
          </p:nvPr>
        </p:nvGraphicFramePr>
        <p:xfrm>
          <a:off x="4427984" y="2204864"/>
          <a:ext cx="460851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46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427984" y="6093296"/>
            <a:ext cx="69404" cy="78904"/>
          </a:xfrm>
        </p:spPr>
        <p:txBody>
          <a:bodyPr>
            <a:normAutofit fontScale="25000" lnSpcReduction="20000"/>
          </a:bodyPr>
          <a:lstStyle/>
          <a:p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3"/>
          </p:nvPr>
        </p:nvSpPr>
        <p:spPr>
          <a:xfrm>
            <a:off x="4645027" y="6093296"/>
            <a:ext cx="70990" cy="78904"/>
          </a:xfrm>
        </p:spPr>
        <p:txBody>
          <a:bodyPr>
            <a:normAutofit fontScale="25000" lnSpcReduction="20000"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BE" sz="2700" dirty="0" smtClean="0"/>
              <a:t>25M wedstrijden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- Aantal deelnemers daalt op 25M outdoorwedstrijden, enkel 25M1P indoor stijgt.</a:t>
            </a:r>
          </a:p>
          <a:p>
            <a:pPr marL="109728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  <p:graphicFrame>
        <p:nvGraphicFramePr>
          <p:cNvPr id="8" name="Tijdelijke aanduiding voor inhoud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00699869"/>
              </p:ext>
            </p:extLst>
          </p:nvPr>
        </p:nvGraphicFramePr>
        <p:xfrm>
          <a:off x="4211961" y="1444625"/>
          <a:ext cx="4474840" cy="42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6369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427984" y="6093296"/>
            <a:ext cx="69404" cy="78904"/>
          </a:xfrm>
        </p:spPr>
        <p:txBody>
          <a:bodyPr>
            <a:normAutofit fontScale="25000" lnSpcReduction="20000"/>
          </a:bodyPr>
          <a:lstStyle/>
          <a:p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3"/>
          </p:nvPr>
        </p:nvSpPr>
        <p:spPr>
          <a:xfrm flipH="1">
            <a:off x="4599307" y="6093296"/>
            <a:ext cx="45719" cy="78904"/>
          </a:xfrm>
        </p:spPr>
        <p:txBody>
          <a:bodyPr>
            <a:normAutofit fontScale="25000" lnSpcReduction="20000"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nl-BE" sz="2700" dirty="0" smtClean="0"/>
              <a:t>Lange Afstand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- Aantal deelnemers FITA constant</a:t>
            </a:r>
          </a:p>
          <a:p>
            <a:pPr marL="109728" indent="0">
              <a:buNone/>
            </a:pPr>
            <a:r>
              <a:rPr lang="nl-NL" dirty="0" smtClean="0"/>
              <a:t>- Deelnemers BAOC en BAIC dalende trend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  <p:graphicFrame>
        <p:nvGraphicFramePr>
          <p:cNvPr id="8" name="Tijdelijke aanduiding voor inhoud 7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9248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427984" y="6093296"/>
            <a:ext cx="69404" cy="78904"/>
          </a:xfrm>
        </p:spPr>
        <p:txBody>
          <a:bodyPr>
            <a:normAutofit fontScale="25000" lnSpcReduction="20000"/>
          </a:bodyPr>
          <a:lstStyle/>
          <a:p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3"/>
          </p:nvPr>
        </p:nvSpPr>
        <p:spPr>
          <a:xfrm>
            <a:off x="4645027" y="6093296"/>
            <a:ext cx="70990" cy="78904"/>
          </a:xfrm>
        </p:spPr>
        <p:txBody>
          <a:bodyPr>
            <a:normAutofit fontScale="25000" lnSpcReduction="20000"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nl-BE" sz="2700" dirty="0" smtClean="0"/>
              <a:t>Field en 3D wedstrijden</a:t>
            </a:r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/>
              <a:t>-Deelnemers 3D constant</a:t>
            </a:r>
          </a:p>
          <a:p>
            <a:pPr marL="109728" indent="0">
              <a:buNone/>
            </a:pPr>
            <a:r>
              <a:rPr lang="nl-NL" dirty="0" smtClean="0"/>
              <a:t>- Deelnemers Field stijgt spectaculair </a:t>
            </a:r>
            <a:endParaRPr lang="nl-NL" dirty="0"/>
          </a:p>
          <a:p>
            <a:pPr marL="109728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  <p:graphicFrame>
        <p:nvGraphicFramePr>
          <p:cNvPr id="8" name="Tijdelijke aanduiding voor inhoud 7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0347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BE" b="1" dirty="0" smtClean="0"/>
              <a:t>Opleiding en bijscholing</a:t>
            </a:r>
          </a:p>
          <a:p>
            <a:pPr marL="109728" indent="0">
              <a:buNone/>
            </a:pPr>
            <a:endParaRPr lang="nl-NL" sz="2400" dirty="0" smtClean="0"/>
          </a:p>
          <a:p>
            <a:r>
              <a:rPr lang="nl-NL" sz="2400" dirty="0" smtClean="0"/>
              <a:t>25 en 26 maart 2017: scheidsrechterseminarie, 13 deelnemers</a:t>
            </a:r>
          </a:p>
          <a:p>
            <a:r>
              <a:rPr lang="nl-NL" sz="2400" dirty="0" smtClean="0"/>
              <a:t>3 mei 2017: Facebook op niveau van kenners (Dynamo project), 20 deelnemers</a:t>
            </a:r>
          </a:p>
          <a:p>
            <a:r>
              <a:rPr lang="nl-NL" sz="2400" dirty="0" smtClean="0"/>
              <a:t>17 juni 2017: Infomoment Start 2 </a:t>
            </a:r>
            <a:r>
              <a:rPr lang="nl-NL" sz="2400" dirty="0" err="1" smtClean="0"/>
              <a:t>Bow</a:t>
            </a:r>
            <a:r>
              <a:rPr lang="nl-NL" sz="2400" dirty="0" smtClean="0"/>
              <a:t> voor trainers, 5 deelnemers</a:t>
            </a:r>
          </a:p>
          <a:p>
            <a:r>
              <a:rPr lang="nl-NL" sz="2400" dirty="0" smtClean="0"/>
              <a:t>14 en 15 oktober 2017: scheidrechterseminarie, </a:t>
            </a:r>
            <a:r>
              <a:rPr lang="nl-NL" sz="2400" dirty="0" err="1" smtClean="0"/>
              <a:t>annulatie</a:t>
            </a:r>
            <a:endParaRPr lang="nl-B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88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427984" y="6093296"/>
            <a:ext cx="69404" cy="78904"/>
          </a:xfrm>
        </p:spPr>
        <p:txBody>
          <a:bodyPr>
            <a:normAutofit fontScale="25000" lnSpcReduction="20000"/>
          </a:bodyPr>
          <a:lstStyle/>
          <a:p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3"/>
          </p:nvPr>
        </p:nvSpPr>
        <p:spPr>
          <a:xfrm>
            <a:off x="4645027" y="6093296"/>
            <a:ext cx="70990" cy="78904"/>
          </a:xfrm>
        </p:spPr>
        <p:txBody>
          <a:bodyPr>
            <a:normAutofit fontScale="25000" lnSpcReduction="20000"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BE" b="1" dirty="0" smtClean="0"/>
              <a:t>Promotie en Recreatie</a:t>
            </a:r>
          </a:p>
          <a:p>
            <a:endParaRPr lang="nl-NL" sz="2400" dirty="0" smtClean="0"/>
          </a:p>
          <a:p>
            <a:r>
              <a:rPr lang="nl-NL" sz="2400" dirty="0" smtClean="0"/>
              <a:t>39 initiaties en 3916 deelnemers</a:t>
            </a:r>
          </a:p>
          <a:p>
            <a:r>
              <a:rPr lang="nl-NL" dirty="0" smtClean="0"/>
              <a:t>27 initiaties aangegeven door clubs (verzekering)</a:t>
            </a:r>
            <a:endParaRPr lang="nl-NL" sz="2400" dirty="0" smtClean="0"/>
          </a:p>
          <a:p>
            <a:r>
              <a:rPr lang="nl-NL" sz="2400" dirty="0" smtClean="0"/>
              <a:t>Blacklight </a:t>
            </a:r>
            <a:r>
              <a:rPr lang="nl-NL" sz="2400" dirty="0" err="1" smtClean="0"/>
              <a:t>Bow</a:t>
            </a:r>
            <a:r>
              <a:rPr lang="nl-NL" sz="2400" dirty="0" smtClean="0"/>
              <a:t>: 45 deelnemers</a:t>
            </a:r>
            <a:endParaRPr lang="nl-BE" sz="2400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34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BE" b="1" dirty="0" smtClean="0"/>
              <a:t>Jeugdsportproject</a:t>
            </a:r>
          </a:p>
          <a:p>
            <a:r>
              <a:rPr lang="nl-NL" sz="2400" dirty="0" smtClean="0"/>
              <a:t>13 deelnemende clubs</a:t>
            </a:r>
          </a:p>
          <a:p>
            <a:r>
              <a:rPr lang="nl-NL" sz="2400" dirty="0" smtClean="0"/>
              <a:t>9938,13 euro toegekend</a:t>
            </a:r>
          </a:p>
          <a:p>
            <a:endParaRPr lang="nl-NL" sz="2400" dirty="0"/>
          </a:p>
          <a:p>
            <a:pPr marL="109728" indent="0">
              <a:buNone/>
            </a:pPr>
            <a:r>
              <a:rPr lang="nl-NL" sz="2400" b="1" dirty="0" smtClean="0"/>
              <a:t>2018</a:t>
            </a:r>
          </a:p>
          <a:p>
            <a:r>
              <a:rPr lang="nl-NL" sz="2400" dirty="0" smtClean="0"/>
              <a:t>Deelname aan project mogelijk tot 7 april 2018</a:t>
            </a:r>
          </a:p>
          <a:p>
            <a:r>
              <a:rPr lang="nl-NL" sz="2400" dirty="0" smtClean="0"/>
              <a:t>14365 euro te verdelen onder deelnemende clubs</a:t>
            </a:r>
          </a:p>
          <a:p>
            <a:r>
              <a:rPr lang="nl-NL" sz="2400" dirty="0" smtClean="0"/>
              <a:t>Alle clubs met jeugdwerking komen in aanmerking</a:t>
            </a:r>
            <a:endParaRPr lang="nl-B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9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Aantal aanwezige clubs:</a:t>
            </a:r>
          </a:p>
          <a:p>
            <a:r>
              <a:rPr lang="nl-BE" dirty="0" smtClean="0"/>
              <a:t>Aantal volmachten:</a:t>
            </a:r>
          </a:p>
          <a:p>
            <a:r>
              <a:rPr lang="nl-BE" dirty="0" smtClean="0"/>
              <a:t>Verontschuldigingen:</a:t>
            </a:r>
          </a:p>
          <a:p>
            <a:r>
              <a:rPr lang="nl-BE" dirty="0" smtClean="0"/>
              <a:t>Afwezigheden:</a:t>
            </a:r>
          </a:p>
          <a:p>
            <a:pPr marL="109728" indent="0">
              <a:buNone/>
            </a:pPr>
            <a:endParaRPr lang="nl-BE" dirty="0"/>
          </a:p>
          <a:p>
            <a:pPr marL="109728" indent="0">
              <a:buNone/>
            </a:pPr>
            <a:r>
              <a:rPr lang="nl-BE" dirty="0" smtClean="0"/>
              <a:t>Vaststellen Quorum Algemene Vergadering (2/3 voor wijziging statuten)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1. Overlopen aanwezigheden	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 flipH="1">
            <a:off x="4497387" y="6093296"/>
            <a:ext cx="45719" cy="78904"/>
          </a:xfrm>
        </p:spPr>
        <p:txBody>
          <a:bodyPr>
            <a:normAutofit fontScale="25000" lnSpcReduction="20000"/>
          </a:bodyPr>
          <a:lstStyle/>
          <a:p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3"/>
          </p:nvPr>
        </p:nvSpPr>
        <p:spPr>
          <a:xfrm>
            <a:off x="4645027" y="6093296"/>
            <a:ext cx="70990" cy="78904"/>
          </a:xfrm>
        </p:spPr>
        <p:txBody>
          <a:bodyPr>
            <a:normAutofit fontScale="25000" lnSpcReduction="20000"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nl-BE" sz="2700" b="1" dirty="0" smtClean="0"/>
              <a:t>Run Archery</a:t>
            </a:r>
          </a:p>
          <a:p>
            <a:r>
              <a:rPr lang="nl-NL" dirty="0" smtClean="0"/>
              <a:t>10 september 2017</a:t>
            </a:r>
          </a:p>
          <a:p>
            <a:r>
              <a:rPr lang="nl-NL" dirty="0" smtClean="0"/>
              <a:t>20 deelnemers</a:t>
            </a:r>
          </a:p>
          <a:p>
            <a:r>
              <a:rPr lang="nl-NL" dirty="0" smtClean="0"/>
              <a:t>Aankoop ombouwbare doelen (Field en Run Archery)</a:t>
            </a:r>
          </a:p>
          <a:p>
            <a:endParaRPr lang="nl-NL" dirty="0"/>
          </a:p>
          <a:p>
            <a:r>
              <a:rPr lang="nl-NL" dirty="0" smtClean="0"/>
              <a:t>19 mei 2018: </a:t>
            </a:r>
            <a:r>
              <a:rPr lang="nl-NL" dirty="0" err="1" smtClean="0"/>
              <a:t>Flanders</a:t>
            </a:r>
            <a:r>
              <a:rPr lang="nl-NL" dirty="0" smtClean="0"/>
              <a:t> Open Run Archery (Boechout)</a:t>
            </a:r>
            <a:endParaRPr lang="nl-BE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65" y="1899841"/>
            <a:ext cx="4343135" cy="3257351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27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427984" y="6093296"/>
            <a:ext cx="69404" cy="78904"/>
          </a:xfrm>
        </p:spPr>
        <p:txBody>
          <a:bodyPr>
            <a:normAutofit fontScale="25000" lnSpcReduction="20000"/>
          </a:bodyPr>
          <a:lstStyle/>
          <a:p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3"/>
          </p:nvPr>
        </p:nvSpPr>
        <p:spPr>
          <a:xfrm>
            <a:off x="4645027" y="6093296"/>
            <a:ext cx="70990" cy="78904"/>
          </a:xfrm>
        </p:spPr>
        <p:txBody>
          <a:bodyPr>
            <a:normAutofit fontScale="25000" lnSpcReduction="20000"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BE" sz="2700" b="1" dirty="0" smtClean="0"/>
              <a:t>Topsport  2017</a:t>
            </a:r>
          </a:p>
          <a:p>
            <a:pPr marL="109728" indent="0">
              <a:buNone/>
            </a:pPr>
            <a:endParaRPr lang="nl-NL" dirty="0" smtClean="0"/>
          </a:p>
          <a:p>
            <a:r>
              <a:rPr lang="nl-NL" dirty="0" smtClean="0"/>
              <a:t>Regiowerking</a:t>
            </a:r>
          </a:p>
          <a:p>
            <a:r>
              <a:rPr lang="nl-NL" dirty="0" smtClean="0"/>
              <a:t>Uitzendingen</a:t>
            </a:r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4644008" y="1484784"/>
            <a:ext cx="4041775" cy="3941763"/>
          </a:xfrm>
        </p:spPr>
        <p:txBody>
          <a:bodyPr/>
          <a:lstStyle/>
          <a:p>
            <a:pPr marL="109728" indent="0">
              <a:buNone/>
            </a:pPr>
            <a:r>
              <a:rPr lang="nl-NL" sz="2700" b="1" dirty="0" smtClean="0"/>
              <a:t>Topsport 2018</a:t>
            </a:r>
          </a:p>
          <a:p>
            <a:endParaRPr lang="nl-NL" dirty="0"/>
          </a:p>
          <a:p>
            <a:r>
              <a:rPr lang="nl-NL" dirty="0" smtClean="0"/>
              <a:t>Wat brengt 2018</a:t>
            </a:r>
          </a:p>
          <a:p>
            <a:endParaRPr lang="nl-NL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12975"/>
            <a:ext cx="4272136" cy="28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03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nl-BE" b="1" dirty="0" smtClean="0"/>
              <a:t>Ethiek en Goed Bestuur</a:t>
            </a:r>
          </a:p>
          <a:p>
            <a:r>
              <a:rPr lang="nl-BE" b="1" dirty="0" smtClean="0"/>
              <a:t>Goed Bestuur</a:t>
            </a:r>
          </a:p>
          <a:p>
            <a:pPr marL="109728" indent="0">
              <a:buNone/>
            </a:pPr>
            <a:r>
              <a:rPr lang="nl-BE" b="1" dirty="0" smtClean="0"/>
              <a:t>Doelstelling: </a:t>
            </a:r>
            <a:r>
              <a:rPr lang="nl-BE" dirty="0"/>
              <a:t>Tegen 2020 </a:t>
            </a:r>
            <a:r>
              <a:rPr lang="nl-BE" dirty="0" smtClean="0"/>
              <a:t>scoort </a:t>
            </a:r>
            <a:r>
              <a:rPr lang="nl-BE" dirty="0"/>
              <a:t>de HBL minimaal 80% op de meting goed Bestuur (Harde indicatoren) en stelt het zich in orde met de vooropgestelde doelstellingen vermeld in de samenwerkingsovereenkomst (zachte indicatoren). </a:t>
            </a:r>
            <a:endParaRPr lang="nl-BE" dirty="0" smtClean="0"/>
          </a:p>
          <a:p>
            <a:r>
              <a:rPr lang="nl-BE" b="1" dirty="0" smtClean="0"/>
              <a:t>Huidige score: 45, 98%</a:t>
            </a:r>
            <a:endParaRPr lang="nl-BE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73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Acties ondernomen Goed Bestuur: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Publicatie documenten Goed Bestuur op frontpagina</a:t>
            </a:r>
          </a:p>
          <a:p>
            <a:pPr lvl="2"/>
            <a:r>
              <a:rPr lang="nl-BE" dirty="0" smtClean="0"/>
              <a:t>Jaarverslagen</a:t>
            </a:r>
          </a:p>
          <a:p>
            <a:pPr lvl="2"/>
            <a:r>
              <a:rPr lang="nl-BE" dirty="0" smtClean="0"/>
              <a:t>Interne reglementen</a:t>
            </a:r>
          </a:p>
          <a:p>
            <a:pPr lvl="2"/>
            <a:r>
              <a:rPr lang="nl-BE" dirty="0" smtClean="0"/>
              <a:t>Organigram</a:t>
            </a:r>
          </a:p>
          <a:p>
            <a:pPr lvl="2"/>
            <a:r>
              <a:rPr lang="nl-BE" dirty="0" smtClean="0"/>
              <a:t>Sportieve reglementen</a:t>
            </a:r>
          </a:p>
          <a:p>
            <a:pPr lvl="2"/>
            <a:r>
              <a:rPr lang="nl-BE" dirty="0" smtClean="0"/>
              <a:t>Beleidsplan HBL </a:t>
            </a:r>
          </a:p>
          <a:p>
            <a:pPr lvl="2"/>
            <a:r>
              <a:rPr lang="nl-BE" dirty="0" smtClean="0"/>
              <a:t>Verslagen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924944"/>
            <a:ext cx="39147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00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Acties ondernomen Goed Bestuur</a:t>
            </a:r>
          </a:p>
          <a:p>
            <a:pPr marL="109728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Ontwikkeling Charter Goed Bestuur:</a:t>
            </a:r>
          </a:p>
          <a:p>
            <a:pPr lvl="2"/>
            <a:r>
              <a:rPr lang="nl-BE" dirty="0" smtClean="0"/>
              <a:t>Aanvulling op het werkingsreglement HBL</a:t>
            </a:r>
          </a:p>
          <a:p>
            <a:pPr lvl="2"/>
            <a:r>
              <a:rPr lang="nl-BE" dirty="0" smtClean="0"/>
              <a:t>Hier worden alle regels en procedures in opgenomen wat betreft Goed Bestuur </a:t>
            </a:r>
            <a:endParaRPr lang="nl-BE" dirty="0" smtClean="0"/>
          </a:p>
          <a:p>
            <a:pPr lvl="2"/>
            <a:r>
              <a:rPr lang="nl-BE" b="1" dirty="0" smtClean="0"/>
              <a:t>Goedkeuring profielen vermeld in Charter Goed Bestuur</a:t>
            </a:r>
            <a:endParaRPr lang="nl-BE" b="1" dirty="0" smtClean="0"/>
          </a:p>
          <a:p>
            <a:pPr lvl="2"/>
            <a:endParaRPr lang="nl-BE" dirty="0" smtClean="0"/>
          </a:p>
          <a:p>
            <a:pPr lvl="1"/>
            <a:r>
              <a:rPr lang="nl-BE" dirty="0" smtClean="0"/>
              <a:t>Uitgebreider jaarverslag, extra punten toegevoegd op de AV</a:t>
            </a:r>
          </a:p>
          <a:p>
            <a:pPr lvl="1"/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98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nl-BE" b="1" dirty="0" smtClean="0"/>
              <a:t>Ethiek </a:t>
            </a:r>
          </a:p>
          <a:p>
            <a:pPr marL="109728" indent="0">
              <a:buNone/>
            </a:pPr>
            <a:endParaRPr lang="nl-BE" dirty="0"/>
          </a:p>
          <a:p>
            <a:r>
              <a:rPr lang="nl-BE" dirty="0" smtClean="0"/>
              <a:t>Lancering protocol grensoverschrijdend gedrag</a:t>
            </a:r>
          </a:p>
          <a:p>
            <a:r>
              <a:rPr lang="nl-BE" dirty="0" smtClean="0"/>
              <a:t>Aanspreekpunt </a:t>
            </a:r>
            <a:r>
              <a:rPr lang="nl-BE" dirty="0"/>
              <a:t>I</a:t>
            </a:r>
            <a:r>
              <a:rPr lang="nl-BE" dirty="0" smtClean="0"/>
              <a:t>ntegriteit (API): Johan Wolles</a:t>
            </a:r>
          </a:p>
          <a:p>
            <a:r>
              <a:rPr lang="nl-BE" dirty="0" smtClean="0"/>
              <a:t>Promotie vlaggensysteem</a:t>
            </a:r>
          </a:p>
          <a:p>
            <a:endParaRPr lang="nl-BE" dirty="0"/>
          </a:p>
          <a:p>
            <a:r>
              <a:rPr lang="nl-BE" dirty="0" smtClean="0"/>
              <a:t>Oproep clubs, aanspreekpunt in uw club aanduiden en doorgeven aan federatie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75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nl-BE" b="1" dirty="0" smtClean="0"/>
              <a:t>GDPR</a:t>
            </a:r>
          </a:p>
          <a:p>
            <a:r>
              <a:rPr lang="nl-BE" dirty="0" smtClean="0"/>
              <a:t>Wat:</a:t>
            </a:r>
          </a:p>
          <a:p>
            <a:pPr lvl="1"/>
            <a:r>
              <a:rPr lang="nl-BE" dirty="0" smtClean="0"/>
              <a:t>Europese wetgeving betreffende Gegevens Data Protectie</a:t>
            </a:r>
          </a:p>
          <a:p>
            <a:pPr lvl="1"/>
            <a:r>
              <a:rPr lang="nl-BE" dirty="0" smtClean="0"/>
              <a:t>Algemene Verordening Gegevensbescherming</a:t>
            </a:r>
          </a:p>
          <a:p>
            <a:pPr marL="594360" indent="-457200"/>
            <a:r>
              <a:rPr lang="nl-BE" dirty="0" smtClean="0"/>
              <a:t>Wanneer:</a:t>
            </a:r>
          </a:p>
          <a:p>
            <a:pPr marL="850392" lvl="1" indent="-457200"/>
            <a:r>
              <a:rPr lang="nl-BE" dirty="0" smtClean="0"/>
              <a:t>In werking vanaf 24 mei 2016</a:t>
            </a:r>
          </a:p>
          <a:p>
            <a:pPr marL="850392" lvl="1" indent="-457200"/>
            <a:r>
              <a:rPr lang="nl-BE" dirty="0" smtClean="0"/>
              <a:t>Van toepassing 25 mei 2018</a:t>
            </a:r>
          </a:p>
          <a:p>
            <a:pPr marL="594360" indent="-457200"/>
            <a:r>
              <a:rPr lang="nl-BE" dirty="0" smtClean="0"/>
              <a:t>Voor wie:</a:t>
            </a:r>
          </a:p>
          <a:p>
            <a:pPr marL="850392" lvl="1" indent="-457200"/>
            <a:r>
              <a:rPr lang="nl-BE" dirty="0" smtClean="0"/>
              <a:t>Elke organisatie, ook vzw’s of feitelijke verenigingen die persoonsgegevens gebruiken, opslaan of verwerken.</a:t>
            </a:r>
          </a:p>
          <a:p>
            <a:pPr marL="109728" indent="0"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37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nl-BE" b="1" dirty="0" smtClean="0"/>
              <a:t>Inhoud:</a:t>
            </a:r>
          </a:p>
          <a:p>
            <a:r>
              <a:rPr lang="nl-BE" dirty="0" smtClean="0"/>
              <a:t>Grotere verantwoordingsplicht</a:t>
            </a:r>
          </a:p>
          <a:p>
            <a:pPr lvl="1"/>
            <a:r>
              <a:rPr lang="nl-BE" dirty="0" smtClean="0"/>
              <a:t>Meer transparantie over de verwerking, het beheer en de bewaring van persoonsgegevens.</a:t>
            </a:r>
          </a:p>
          <a:p>
            <a:r>
              <a:rPr lang="nl-BE" dirty="0" smtClean="0"/>
              <a:t>Nadruk op de rechten van de betrokkene</a:t>
            </a:r>
          </a:p>
          <a:p>
            <a:r>
              <a:rPr lang="nl-BE" dirty="0" smtClean="0"/>
              <a:t>Bewijslast bij de verwerkingsverantwoordelijke en de verwerker</a:t>
            </a:r>
          </a:p>
          <a:p>
            <a:r>
              <a:rPr lang="nl-BE" dirty="0" smtClean="0"/>
              <a:t>Sterker toezicht: de privacy commissie wordt naast informatieorgaan ook waakhond en kan boetes opleggen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813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BE" b="1" dirty="0" smtClean="0"/>
              <a:t>Concreet:</a:t>
            </a:r>
          </a:p>
          <a:p>
            <a:r>
              <a:rPr lang="nl-BE" dirty="0" smtClean="0"/>
              <a:t>Bij een schadeclaim moet de verwerker van de gegevens kunnen aantonen dat zij de GDPR correct hebben nageleefd en dus niet verantwoordelijk voor schade.</a:t>
            </a:r>
          </a:p>
          <a:p>
            <a:r>
              <a:rPr lang="nl-BE" dirty="0" smtClean="0"/>
              <a:t>Indien dit niet kan heeft betrokkene recht op schadevergoeding</a:t>
            </a:r>
          </a:p>
          <a:p>
            <a:endParaRPr lang="nl-BE" dirty="0" smtClean="0"/>
          </a:p>
          <a:p>
            <a:pPr marL="109728" indent="0">
              <a:buNone/>
            </a:pPr>
            <a:endParaRPr lang="nl-BE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48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Hoe voldoen aan regelgeving?</a:t>
            </a:r>
          </a:p>
          <a:p>
            <a:pPr lvl="1"/>
            <a:r>
              <a:rPr lang="nl-BE" dirty="0" smtClean="0"/>
              <a:t>Opmaak inventaris van gegevensverwerking</a:t>
            </a:r>
          </a:p>
          <a:p>
            <a:pPr lvl="1"/>
            <a:r>
              <a:rPr lang="nl-BE" dirty="0" smtClean="0"/>
              <a:t>Toetsen aan vereisten van de nieuwe wetgeving</a:t>
            </a:r>
          </a:p>
          <a:p>
            <a:pPr lvl="1"/>
            <a:r>
              <a:rPr lang="nl-BE" dirty="0" smtClean="0"/>
              <a:t>Planning van noodzakelijke wijzigingen of aanvullingen</a:t>
            </a:r>
          </a:p>
          <a:p>
            <a:pPr lvl="1"/>
            <a:r>
              <a:rPr lang="nl-BE" dirty="0" smtClean="0"/>
              <a:t>Opstellen van een heldere privacyverklaring raadpleegbaar op je website (of andere geschikte plaats)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4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nl-BE" dirty="0" smtClean="0"/>
              <a:t>Volgende clubs wensen aan te sluiten aan de Handboogliga</a:t>
            </a:r>
          </a:p>
          <a:p>
            <a:pPr marL="109728" indent="0">
              <a:buNone/>
            </a:pPr>
            <a:endParaRPr lang="nl-BE" dirty="0" smtClean="0"/>
          </a:p>
          <a:p>
            <a:r>
              <a:rPr lang="nl-BE" dirty="0" smtClean="0"/>
              <a:t>Sint Sebastiaan Rijkevorsel (7 leden)</a:t>
            </a:r>
          </a:p>
          <a:p>
            <a:r>
              <a:rPr lang="nl-BE" dirty="0" smtClean="0"/>
              <a:t>Kempische Handboog Veerle (14 leden)</a:t>
            </a:r>
          </a:p>
          <a:p>
            <a:r>
              <a:rPr lang="nl-BE" dirty="0" smtClean="0"/>
              <a:t>Sint Joris Herselt (7 leden)</a:t>
            </a:r>
          </a:p>
          <a:p>
            <a:r>
              <a:rPr lang="nl-BE" dirty="0" smtClean="0"/>
              <a:t>ICE Smart </a:t>
            </a:r>
            <a:r>
              <a:rPr lang="nl-BE" dirty="0" err="1" smtClean="0"/>
              <a:t>Sports</a:t>
            </a:r>
            <a:r>
              <a:rPr lang="nl-BE" dirty="0"/>
              <a:t> </a:t>
            </a:r>
            <a:r>
              <a:rPr lang="nl-BE" dirty="0" smtClean="0"/>
              <a:t>(8 leden)</a:t>
            </a:r>
          </a:p>
          <a:p>
            <a:r>
              <a:rPr lang="nl-BE" dirty="0" smtClean="0"/>
              <a:t>De Eendracht Westmalle (8 leden)</a:t>
            </a:r>
          </a:p>
          <a:p>
            <a:r>
              <a:rPr lang="nl-BE" dirty="0" smtClean="0"/>
              <a:t>De Straffe Boog (5 leden)</a:t>
            </a:r>
          </a:p>
          <a:p>
            <a:r>
              <a:rPr lang="nl-BE" dirty="0" smtClean="0"/>
              <a:t>Robin Hood Natuurschutters (13 leden)</a:t>
            </a:r>
            <a:endParaRPr lang="nl-BE" dirty="0"/>
          </a:p>
          <a:p>
            <a:r>
              <a:rPr lang="nl-BE" dirty="0" smtClean="0"/>
              <a:t>Pro Sport Event (5 leden)</a:t>
            </a:r>
          </a:p>
          <a:p>
            <a:pPr marL="109728" indent="0">
              <a:buNone/>
            </a:pPr>
            <a:r>
              <a:rPr lang="nl-BE" dirty="0" smtClean="0"/>
              <a:t> </a:t>
            </a:r>
          </a:p>
          <a:p>
            <a:pPr marL="109728" indent="0">
              <a:buNone/>
            </a:pPr>
            <a:r>
              <a:rPr lang="nl-BE" dirty="0" smtClean="0"/>
              <a:t>Stemming doormiddel van Handopsteking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2. Aanvaarding nieuw clubs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Infosessies:</a:t>
            </a:r>
          </a:p>
          <a:p>
            <a:pPr marL="109728" indent="0">
              <a:buNone/>
            </a:pPr>
            <a:r>
              <a:rPr lang="nl-BE" sz="2000" dirty="0" smtClean="0"/>
              <a:t>De nieuwe privacywet (GDPR) op maat van je sportclub! </a:t>
            </a:r>
          </a:p>
          <a:p>
            <a:pPr marL="109728" indent="0">
              <a:buNone/>
            </a:pPr>
            <a:r>
              <a:rPr lang="nl-BE" sz="2000" dirty="0" smtClean="0"/>
              <a:t>Tarief 12,50 euro voor sportclubbestuurder</a:t>
            </a:r>
          </a:p>
          <a:p>
            <a:r>
              <a:rPr lang="nl-BE" sz="2000" dirty="0" smtClean="0"/>
              <a:t>16 april		Ronse 			Oost-Vlaanderen</a:t>
            </a:r>
          </a:p>
          <a:p>
            <a:r>
              <a:rPr lang="nl-BE" sz="2000" dirty="0" smtClean="0"/>
              <a:t>18 april		Herentals		Antwerpen</a:t>
            </a:r>
          </a:p>
          <a:p>
            <a:r>
              <a:rPr lang="nl-BE" sz="2000" dirty="0" smtClean="0"/>
              <a:t>19 april		Beveren		Oost-Vlaanderen</a:t>
            </a:r>
          </a:p>
          <a:p>
            <a:r>
              <a:rPr lang="nl-BE" sz="2000" dirty="0" smtClean="0"/>
              <a:t>20 april		Oostende		West-Vlaanderen</a:t>
            </a:r>
          </a:p>
          <a:p>
            <a:r>
              <a:rPr lang="nl-BE" sz="2000" dirty="0" smtClean="0"/>
              <a:t>23 april		Vilvoorde		Vlaams-Brabant</a:t>
            </a:r>
          </a:p>
          <a:p>
            <a:r>
              <a:rPr lang="nl-BE" sz="2000" dirty="0" smtClean="0"/>
              <a:t>25 april		Gent			Oost-Vlaanderen</a:t>
            </a:r>
          </a:p>
          <a:p>
            <a:r>
              <a:rPr lang="nl-BE" sz="2000" dirty="0" smtClean="0"/>
              <a:t>26 april		Heusden-Zolder	Limburg</a:t>
            </a:r>
          </a:p>
          <a:p>
            <a:r>
              <a:rPr lang="nl-BE" sz="2000" dirty="0" smtClean="0"/>
              <a:t>28 april		Torhout		West-Vlaanderen</a:t>
            </a:r>
          </a:p>
          <a:p>
            <a:r>
              <a:rPr lang="nl-BE" sz="2000" dirty="0" smtClean="0"/>
              <a:t>15 mei		Leuven			Vlaams Brabant</a:t>
            </a:r>
          </a:p>
          <a:p>
            <a:pPr marL="393192" lvl="1" indent="0" algn="ctr">
              <a:buNone/>
            </a:pPr>
            <a:endParaRPr lang="nl-BE" sz="1600" dirty="0" smtClean="0">
              <a:hlinkClick r:id="rId2"/>
            </a:endParaRPr>
          </a:p>
          <a:p>
            <a:pPr marL="393192" lvl="1" indent="0" algn="ctr">
              <a:buNone/>
            </a:pPr>
            <a:r>
              <a:rPr lang="nl-BE" sz="1600" dirty="0" smtClean="0">
                <a:hlinkClick r:id="rId2"/>
              </a:rPr>
              <a:t>WWW.dynamproject.be</a:t>
            </a:r>
            <a:r>
              <a:rPr lang="nl-BE" sz="1600" dirty="0" smtClean="0"/>
              <a:t> (kalender, info en inschrijvingen)</a:t>
            </a:r>
            <a:endParaRPr lang="nl-B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875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Ondersteunende documenten vind je terug op de website van dynamoproject:</a:t>
            </a:r>
          </a:p>
          <a:p>
            <a:pPr marL="109728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Handleiding en Tools GDPR op maat van je sportclub zijn gratis ter beschikking nadat je geregistreerd bent op de website www.dynamoproject.be</a:t>
            </a:r>
          </a:p>
          <a:p>
            <a:pPr marL="393192" lvl="1" indent="0"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Jaarverslag HBL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558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nl-NL" sz="3200" dirty="0" smtClean="0"/>
              <a:t>40 jaar Handboogliga</a:t>
            </a:r>
          </a:p>
          <a:p>
            <a:endParaRPr lang="nl-NL" sz="2400" dirty="0" smtClean="0"/>
          </a:p>
          <a:p>
            <a:r>
              <a:rPr lang="nl-NL" sz="2400" dirty="0" smtClean="0"/>
              <a:t>Teamcompetitie</a:t>
            </a:r>
          </a:p>
          <a:p>
            <a:r>
              <a:rPr lang="nl-NL" sz="2400" dirty="0" smtClean="0"/>
              <a:t>Workshop boogafstelling</a:t>
            </a:r>
          </a:p>
          <a:p>
            <a:r>
              <a:rPr lang="nl-NL" sz="2400" dirty="0" smtClean="0"/>
              <a:t>Kampioenschap </a:t>
            </a:r>
            <a:r>
              <a:rPr lang="nl-NL" sz="2400" dirty="0" err="1" smtClean="0"/>
              <a:t>Barebow</a:t>
            </a:r>
            <a:r>
              <a:rPr lang="nl-NL" sz="2400" dirty="0" smtClean="0"/>
              <a:t>, </a:t>
            </a:r>
            <a:r>
              <a:rPr lang="nl-NL" sz="2400" dirty="0" err="1" smtClean="0"/>
              <a:t>Longbow</a:t>
            </a:r>
            <a:r>
              <a:rPr lang="nl-NL" sz="2400" dirty="0" smtClean="0"/>
              <a:t> en traditioneel in team</a:t>
            </a:r>
          </a:p>
          <a:p>
            <a:r>
              <a:rPr lang="nl-NL" sz="2400" dirty="0" smtClean="0"/>
              <a:t>Organisaties topsport: 1440 </a:t>
            </a:r>
            <a:r>
              <a:rPr lang="nl-NL" sz="2400" dirty="0" err="1" smtClean="0"/>
              <a:t>rounds</a:t>
            </a:r>
            <a:r>
              <a:rPr lang="nl-NL" sz="2400" dirty="0" smtClean="0"/>
              <a:t> en </a:t>
            </a:r>
            <a:r>
              <a:rPr lang="nl-NL" sz="2400" dirty="0" err="1" smtClean="0"/>
              <a:t>Lowlands</a:t>
            </a:r>
            <a:endParaRPr lang="nl-NL" sz="2400" dirty="0" smtClean="0"/>
          </a:p>
          <a:p>
            <a:r>
              <a:rPr lang="nl-NL" sz="2400" dirty="0" smtClean="0"/>
              <a:t>Voordelen clubs die alle </a:t>
            </a:r>
            <a:r>
              <a:rPr lang="nl-NL" sz="2400" smtClean="0"/>
              <a:t>leden aansluiten</a:t>
            </a:r>
            <a:endParaRPr lang="nl-B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Jaarverslag HBL 2017	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191" y="260648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539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Dank voor uw aanwezigheid!</a:t>
            </a:r>
          </a:p>
          <a:p>
            <a:endParaRPr lang="nl-BE" dirty="0"/>
          </a:p>
          <a:p>
            <a:r>
              <a:rPr lang="nl-BE" dirty="0" smtClean="0"/>
              <a:t>Graag nodigen wij u uit om een kijkje te nemen en een glaasje te drinken op de nieuwe locatie van het secretariaat.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11. Slotwoord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7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BE" dirty="0"/>
          </a:p>
          <a:p>
            <a:pPr marL="109728" indent="0">
              <a:buNone/>
            </a:pPr>
            <a:endParaRPr lang="nl-BE" b="1" dirty="0" smtClean="0"/>
          </a:p>
          <a:p>
            <a:pPr marL="109728" indent="0">
              <a:buNone/>
            </a:pPr>
            <a:endParaRPr lang="nl-BE" b="1" dirty="0"/>
          </a:p>
          <a:p>
            <a:pPr marL="109728" indent="0">
              <a:buNone/>
            </a:pPr>
            <a:r>
              <a:rPr lang="nl-BE" b="1" dirty="0" smtClean="0"/>
              <a:t>Stemming door middel van Handopsteking</a:t>
            </a:r>
            <a:endParaRPr lang="nl-BE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3 Goedkeuring Verslag AV 18/03/2017</a:t>
            </a:r>
            <a:br>
              <a:rPr lang="nl-BE" dirty="0"/>
            </a:b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BE" b="1" dirty="0" smtClean="0"/>
              <a:t>Resultatenrekening 2017</a:t>
            </a:r>
          </a:p>
          <a:p>
            <a:pPr marL="109728" indent="0">
              <a:buNone/>
            </a:pPr>
            <a:endParaRPr lang="nl-BE" b="1" dirty="0"/>
          </a:p>
          <a:p>
            <a:pPr marL="109728" indent="0">
              <a:buNone/>
            </a:pPr>
            <a:r>
              <a:rPr lang="nl-BE" b="1" dirty="0" smtClean="0"/>
              <a:t>Inkomsten: tekorten op volgende posten</a:t>
            </a:r>
          </a:p>
          <a:p>
            <a:pPr marL="109728" indent="0">
              <a:buNone/>
            </a:pPr>
            <a:endParaRPr lang="nl-BE" b="1" dirty="0"/>
          </a:p>
          <a:p>
            <a:endParaRPr lang="nl-BE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 Financieel Verslag 2017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8" y="2797548"/>
            <a:ext cx="8483348" cy="257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BE" b="1" dirty="0"/>
              <a:t>Resultatenrekening </a:t>
            </a:r>
            <a:r>
              <a:rPr lang="nl-BE" b="1" dirty="0" smtClean="0"/>
              <a:t>2017</a:t>
            </a:r>
            <a:endParaRPr lang="nl-BE" b="1" dirty="0"/>
          </a:p>
          <a:p>
            <a:pPr marL="109728" indent="0">
              <a:buNone/>
            </a:pPr>
            <a:endParaRPr lang="nl-BE" b="1" dirty="0" smtClean="0"/>
          </a:p>
          <a:p>
            <a:pPr marL="109728" indent="0">
              <a:buNone/>
            </a:pPr>
            <a:r>
              <a:rPr lang="nl-BE" b="1" dirty="0" smtClean="0"/>
              <a:t>Uitgaven</a:t>
            </a:r>
            <a:endParaRPr lang="nl-BE" b="1" dirty="0"/>
          </a:p>
          <a:p>
            <a:pPr marL="109728" indent="0">
              <a:buNone/>
            </a:pPr>
            <a:r>
              <a:rPr lang="nl-BE" dirty="0" smtClean="0"/>
              <a:t>Binnen de lijnen van de begroting 2017</a:t>
            </a:r>
          </a:p>
          <a:p>
            <a:pPr marL="109728" indent="0">
              <a:buNone/>
            </a:pPr>
            <a:endParaRPr lang="nl-BE" dirty="0" smtClean="0"/>
          </a:p>
          <a:p>
            <a:pPr marL="109728" indent="0">
              <a:buNone/>
            </a:pPr>
            <a:r>
              <a:rPr lang="nl-BE" dirty="0" smtClean="0"/>
              <a:t>Inkomsten / Uitgaven verduidelijken op basis van de verschillende projecten/domeinen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Financieel Verslag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378662"/>
              </p:ext>
            </p:extLst>
          </p:nvPr>
        </p:nvGraphicFramePr>
        <p:xfrm>
          <a:off x="467544" y="1628800"/>
          <a:ext cx="8229600" cy="3773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Financieel overzicht werking 2017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Domeinen en projecten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Uitgaven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Algemene Werking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47.150,25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Opleiding en bijscholing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 2.720,06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promotie en recreatie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 2.145,58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werkgroepen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16.743,08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personeel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€ 207.398,33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Jeugdsportproject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 9.938,13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 Archery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18.220,00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Topsport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€ 119.862,18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Financieel Verslag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86341"/>
            <a:ext cx="1019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1624</Words>
  <Application>Microsoft Office PowerPoint</Application>
  <PresentationFormat>Diavoorstelling (4:3)</PresentationFormat>
  <Paragraphs>384</Paragraphs>
  <Slides>53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53</vt:i4>
      </vt:variant>
    </vt:vector>
  </HeadingPairs>
  <TitlesOfParts>
    <vt:vector size="60" baseType="lpstr">
      <vt:lpstr>Calibri</vt:lpstr>
      <vt:lpstr>Lucida Sans Unicode</vt:lpstr>
      <vt:lpstr>Verdana</vt:lpstr>
      <vt:lpstr>Wingdings</vt:lpstr>
      <vt:lpstr>Wingdings 2</vt:lpstr>
      <vt:lpstr>Wingdings 3</vt:lpstr>
      <vt:lpstr>Concours</vt:lpstr>
      <vt:lpstr>Algemene Vergadering HBL </vt:lpstr>
      <vt:lpstr>PowerPoint-presentatie</vt:lpstr>
      <vt:lpstr>Agenda </vt:lpstr>
      <vt:lpstr>1. Overlopen aanwezigheden </vt:lpstr>
      <vt:lpstr>2. Aanvaarding nieuw clubs </vt:lpstr>
      <vt:lpstr>3 Goedkeuring Verslag AV 18/03/2017 </vt:lpstr>
      <vt:lpstr>4. Financieel Verslag 2017</vt:lpstr>
      <vt:lpstr>4. Financieel Verslag 2017</vt:lpstr>
      <vt:lpstr>4. Financieel Verslag 2017</vt:lpstr>
      <vt:lpstr>PowerPoint-presentatie</vt:lpstr>
      <vt:lpstr>4. Financieel Verslag 2017</vt:lpstr>
      <vt:lpstr>4. Financieel Verslag 2017</vt:lpstr>
      <vt:lpstr>4. Financieel Verslag 2017</vt:lpstr>
      <vt:lpstr>4. Financieel Verslag 2017</vt:lpstr>
      <vt:lpstr>5. Goedkeuring Begroting 2018</vt:lpstr>
      <vt:lpstr>6. Verkiezing rekeningcontroleurs boekhouding 2018  </vt:lpstr>
      <vt:lpstr>7. Voorstel tot wijziging statuten</vt:lpstr>
      <vt:lpstr>7. Voorstel tot wijziging statuten</vt:lpstr>
      <vt:lpstr>7. Voorstel tot wijziging statuten</vt:lpstr>
      <vt:lpstr>7. Voorstel tot wijziging statuten</vt:lpstr>
      <vt:lpstr>7. Voorstel tot wijziging statuten</vt:lpstr>
      <vt:lpstr>7. Voorstel tot wijziging statuten</vt:lpstr>
      <vt:lpstr>7. Voorstel tot wijziging statuten</vt:lpstr>
      <vt:lpstr>8. Verkiezing mandaten RvB</vt:lpstr>
      <vt:lpstr>8. Verkiezing mandaten RvB</vt:lpstr>
      <vt:lpstr>pauze</vt:lpstr>
      <vt:lpstr>9. Benoeming leden Tuchtraad </vt:lpstr>
      <vt:lpstr>9. Benoeming leden Tuchtraad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</vt:lpstr>
      <vt:lpstr>10. Jaarverslag HBL 2017 </vt:lpstr>
      <vt:lpstr>11. Slotwoord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Vergadering HBL</dc:title>
  <dc:creator>Johan Wolles</dc:creator>
  <cp:lastModifiedBy>Johan Wolles</cp:lastModifiedBy>
  <cp:revision>56</cp:revision>
  <cp:lastPrinted>2018-03-29T07:24:50Z</cp:lastPrinted>
  <dcterms:created xsi:type="dcterms:W3CDTF">2018-03-28T12:05:47Z</dcterms:created>
  <dcterms:modified xsi:type="dcterms:W3CDTF">2018-06-08T11:17:39Z</dcterms:modified>
</cp:coreProperties>
</file>