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  <p:sldMasterId id="2147483959" r:id="rId2"/>
  </p:sldMasterIdLst>
  <p:notesMasterIdLst>
    <p:notesMasterId r:id="rId32"/>
  </p:notesMasterIdLst>
  <p:handoutMasterIdLst>
    <p:handoutMasterId r:id="rId33"/>
  </p:handoutMasterIdLst>
  <p:sldIdLst>
    <p:sldId id="256" r:id="rId3"/>
    <p:sldId id="312" r:id="rId4"/>
    <p:sldId id="311" r:id="rId5"/>
    <p:sldId id="308" r:id="rId6"/>
    <p:sldId id="301" r:id="rId7"/>
    <p:sldId id="258" r:id="rId8"/>
    <p:sldId id="259" r:id="rId9"/>
    <p:sldId id="265" r:id="rId10"/>
    <p:sldId id="261" r:id="rId11"/>
    <p:sldId id="264" r:id="rId12"/>
    <p:sldId id="262" r:id="rId13"/>
    <p:sldId id="269" r:id="rId14"/>
    <p:sldId id="270" r:id="rId15"/>
    <p:sldId id="274" r:id="rId16"/>
    <p:sldId id="275" r:id="rId17"/>
    <p:sldId id="303" r:id="rId18"/>
    <p:sldId id="271" r:id="rId19"/>
    <p:sldId id="313" r:id="rId20"/>
    <p:sldId id="286" r:id="rId21"/>
    <p:sldId id="294" r:id="rId22"/>
    <p:sldId id="293" r:id="rId23"/>
    <p:sldId id="291" r:id="rId24"/>
    <p:sldId id="292" r:id="rId25"/>
    <p:sldId id="310" r:id="rId26"/>
    <p:sldId id="306" r:id="rId27"/>
    <p:sldId id="304" r:id="rId28"/>
    <p:sldId id="314" r:id="rId29"/>
    <p:sldId id="298" r:id="rId30"/>
    <p:sldId id="299" r:id="rId31"/>
  </p:sldIdLst>
  <p:sldSz cx="12192000" cy="6858000"/>
  <p:notesSz cx="6858000" cy="99456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za" initials="E" lastIdx="1" clrIdx="0">
    <p:extLst>
      <p:ext uri="{19B8F6BF-5375-455C-9EA6-DF929625EA0E}">
        <p15:presenceInfo xmlns:p15="http://schemas.microsoft.com/office/powerpoint/2012/main" userId="7105eb4212fa1ec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4D65"/>
    <a:srgbClr val="12455B"/>
    <a:srgbClr val="FF8181"/>
    <a:srgbClr val="8A0000"/>
    <a:srgbClr val="F1D087"/>
    <a:srgbClr val="E6A922"/>
    <a:srgbClr val="EBBC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5" autoAdjust="0"/>
    <p:restoredTop sz="94660"/>
  </p:normalViewPr>
  <p:slideViewPr>
    <p:cSldViewPr snapToGrid="0">
      <p:cViewPr varScale="1">
        <p:scale>
          <a:sx n="62" d="100"/>
          <a:sy n="62" d="100"/>
        </p:scale>
        <p:origin x="788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31D44-390E-4AD2-BBC1-E876B0DF8A7B}" type="datetimeFigureOut">
              <a:rPr lang="fr-BE" smtClean="0"/>
              <a:t>06-04-21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6679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9446679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A3575-833E-4E53-A504-DF396F9C4E4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2525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04EF5E-C780-45E6-9936-18C7D9760238}" type="datetimeFigureOut">
              <a:rPr lang="fr-BE" smtClean="0"/>
              <a:t>06-04-21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6679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46679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C40A1-4A1E-430E-BE25-1536419B0E9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79393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C40A1-4A1E-430E-BE25-1536419B0E9C}" type="slidenum">
              <a:rPr lang="fr-BE" smtClean="0"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32105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C40A1-4A1E-430E-BE25-1536419B0E9C}" type="slidenum">
              <a:rPr lang="fr-BE" smtClean="0"/>
              <a:t>18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21762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11BC-E094-4239-9ADC-AB4BB776DA02}" type="datetimeFigureOut">
              <a:rPr lang="fr-BE" smtClean="0"/>
              <a:t>06-04-21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37FF-A66B-44E9-A9D0-795A7D12D33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85316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11BC-E094-4239-9ADC-AB4BB776DA02}" type="datetimeFigureOut">
              <a:rPr lang="fr-BE" smtClean="0"/>
              <a:t>06-04-21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37FF-A66B-44E9-A9D0-795A7D12D33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66401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11BC-E094-4239-9ADC-AB4BB776DA02}" type="datetimeFigureOut">
              <a:rPr lang="fr-BE" smtClean="0"/>
              <a:t>06-04-21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37FF-A66B-44E9-A9D0-795A7D12D33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769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11BC-E094-4239-9ADC-AB4BB776DA02}" type="datetimeFigureOut">
              <a:rPr lang="fr-BE" smtClean="0"/>
              <a:t>06-04-21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37FF-A66B-44E9-A9D0-795A7D12D33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05289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11BC-E094-4239-9ADC-AB4BB776DA02}" type="datetimeFigureOut">
              <a:rPr lang="fr-BE" smtClean="0"/>
              <a:t>06-04-21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37FF-A66B-44E9-A9D0-795A7D12D33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58013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11BC-E094-4239-9ADC-AB4BB776DA02}" type="datetimeFigureOut">
              <a:rPr lang="fr-BE" smtClean="0"/>
              <a:t>06-04-21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37FF-A66B-44E9-A9D0-795A7D12D33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9987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11BC-E094-4239-9ADC-AB4BB776DA02}" type="datetimeFigureOut">
              <a:rPr lang="fr-BE" smtClean="0"/>
              <a:t>06-04-21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37FF-A66B-44E9-A9D0-795A7D12D33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19337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11BC-E094-4239-9ADC-AB4BB776DA02}" type="datetimeFigureOut">
              <a:rPr lang="fr-BE" smtClean="0"/>
              <a:t>06-04-21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37FF-A66B-44E9-A9D0-795A7D12D33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13294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11BC-E094-4239-9ADC-AB4BB776DA02}" type="datetimeFigureOut">
              <a:rPr lang="fr-BE" smtClean="0"/>
              <a:t>06-04-21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37FF-A66B-44E9-A9D0-795A7D12D33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78735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11BC-E094-4239-9ADC-AB4BB776DA02}" type="datetimeFigureOut">
              <a:rPr lang="fr-BE" smtClean="0"/>
              <a:t>06-04-21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37FF-A66B-44E9-A9D0-795A7D12D33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72467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11BC-E094-4239-9ADC-AB4BB776DA02}" type="datetimeFigureOut">
              <a:rPr lang="fr-BE" smtClean="0"/>
              <a:t>06-04-21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37FF-A66B-44E9-A9D0-795A7D12D33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98872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11BC-E094-4239-9ADC-AB4BB776DA02}" type="datetimeFigureOut">
              <a:rPr lang="fr-BE" smtClean="0"/>
              <a:t>06-04-21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37FF-A66B-44E9-A9D0-795A7D12D33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06069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11BC-E094-4239-9ADC-AB4BB776DA02}" type="datetimeFigureOut">
              <a:rPr lang="fr-BE" smtClean="0"/>
              <a:t>06-04-21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37FF-A66B-44E9-A9D0-795A7D12D33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192076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11BC-E094-4239-9ADC-AB4BB776DA02}" type="datetimeFigureOut">
              <a:rPr lang="fr-BE" smtClean="0"/>
              <a:t>06-04-21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37FF-A66B-44E9-A9D0-795A7D12D33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844188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11BC-E094-4239-9ADC-AB4BB776DA02}" type="datetimeFigureOut">
              <a:rPr lang="fr-BE" smtClean="0"/>
              <a:t>06-04-21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37FF-A66B-44E9-A9D0-795A7D12D33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512355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11BC-E094-4239-9ADC-AB4BB776DA02}" type="datetimeFigureOut">
              <a:rPr lang="fr-BE" smtClean="0"/>
              <a:t>06-04-21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37FF-A66B-44E9-A9D0-795A7D12D336}" type="slidenum">
              <a:rPr lang="fr-BE" smtClean="0"/>
              <a:t>‹N°›</a:t>
            </a:fld>
            <a:endParaRPr lang="fr-BE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80183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11BC-E094-4239-9ADC-AB4BB776DA02}" type="datetimeFigureOut">
              <a:rPr lang="fr-BE" smtClean="0"/>
              <a:t>06-04-21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37FF-A66B-44E9-A9D0-795A7D12D33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315210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11BC-E094-4239-9ADC-AB4BB776DA02}" type="datetimeFigureOut">
              <a:rPr lang="fr-BE" smtClean="0"/>
              <a:t>06-04-21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37FF-A66B-44E9-A9D0-795A7D12D33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436162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11BC-E094-4239-9ADC-AB4BB776DA02}" type="datetimeFigureOut">
              <a:rPr lang="fr-BE" smtClean="0"/>
              <a:t>06-04-21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37FF-A66B-44E9-A9D0-795A7D12D33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395489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11BC-E094-4239-9ADC-AB4BB776DA02}" type="datetimeFigureOut">
              <a:rPr lang="fr-BE" smtClean="0"/>
              <a:t>06-04-21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37FF-A66B-44E9-A9D0-795A7D12D33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594358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11BC-E094-4239-9ADC-AB4BB776DA02}" type="datetimeFigureOut">
              <a:rPr lang="fr-BE" smtClean="0"/>
              <a:t>06-04-21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37FF-A66B-44E9-A9D0-795A7D12D33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59744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11BC-E094-4239-9ADC-AB4BB776DA02}" type="datetimeFigureOut">
              <a:rPr lang="fr-BE" smtClean="0"/>
              <a:t>06-04-21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37FF-A66B-44E9-A9D0-795A7D12D33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2615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11BC-E094-4239-9ADC-AB4BB776DA02}" type="datetimeFigureOut">
              <a:rPr lang="fr-BE" smtClean="0"/>
              <a:t>06-04-21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37FF-A66B-44E9-A9D0-795A7D12D33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7002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11BC-E094-4239-9ADC-AB4BB776DA02}" type="datetimeFigureOut">
              <a:rPr lang="fr-BE" smtClean="0"/>
              <a:t>06-04-21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37FF-A66B-44E9-A9D0-795A7D12D336}" type="slidenum">
              <a:rPr lang="fr-BE" smtClean="0"/>
              <a:t>‹N°›</a:t>
            </a:fld>
            <a:endParaRPr lang="fr-B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791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11BC-E094-4239-9ADC-AB4BB776DA02}" type="datetimeFigureOut">
              <a:rPr lang="fr-BE" smtClean="0"/>
              <a:t>06-04-21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37FF-A66B-44E9-A9D0-795A7D12D336}" type="slidenum">
              <a:rPr lang="fr-BE" smtClean="0"/>
              <a:t>‹N°›</a:t>
            </a:fld>
            <a:endParaRPr lang="fr-B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44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11BC-E094-4239-9ADC-AB4BB776DA02}" type="datetimeFigureOut">
              <a:rPr lang="fr-BE" smtClean="0"/>
              <a:t>06-04-21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37FF-A66B-44E9-A9D0-795A7D12D33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60002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11BC-E094-4239-9ADC-AB4BB776DA02}" type="datetimeFigureOut">
              <a:rPr lang="fr-BE" smtClean="0"/>
              <a:t>06-04-21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37FF-A66B-44E9-A9D0-795A7D12D33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68334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11BC-E094-4239-9ADC-AB4BB776DA02}" type="datetimeFigureOut">
              <a:rPr lang="fr-BE" smtClean="0"/>
              <a:t>06-04-21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37FF-A66B-44E9-A9D0-795A7D12D33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05061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F2011BC-E094-4239-9ADC-AB4BB776DA02}" type="datetimeFigureOut">
              <a:rPr lang="fr-BE" smtClean="0"/>
              <a:t>06-04-21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A37FF-A66B-44E9-A9D0-795A7D12D33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77003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F2011BC-E094-4239-9ADC-AB4BB776DA02}" type="datetimeFigureOut">
              <a:rPr lang="fr-BE" smtClean="0"/>
              <a:t>06-04-21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024A37FF-A66B-44E9-A9D0-795A7D12D33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864451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  <p:sldLayoutId id="2147483972" r:id="rId13"/>
    <p:sldLayoutId id="2147483973" r:id="rId14"/>
    <p:sldLayoutId id="2147483974" r:id="rId15"/>
    <p:sldLayoutId id="2147483975" r:id="rId16"/>
    <p:sldLayoutId id="214748397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png"/><Relationship Id="rId4" Type="http://schemas.microsoft.com/office/2007/relationships/hdphoto" Target="../media/hdphoto3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91839" y="408128"/>
            <a:ext cx="8967820" cy="1305828"/>
          </a:xfrm>
        </p:spPr>
        <p:txBody>
          <a:bodyPr>
            <a:noAutofit/>
          </a:bodyPr>
          <a:lstStyle/>
          <a:p>
            <a:pPr algn="ctr"/>
            <a:r>
              <a:rPr lang="fr-BE" sz="4800" dirty="0"/>
              <a:t>WORKSHOP </a:t>
            </a:r>
            <a:br>
              <a:rPr lang="fr-BE" sz="4800" dirty="0"/>
            </a:br>
            <a:r>
              <a:rPr lang="fr-BE" sz="4800" dirty="0"/>
              <a:t>«  Adopter une communication efficace au travail »</a:t>
            </a:r>
            <a:br>
              <a:rPr lang="fr-BE" sz="4800" dirty="0"/>
            </a:br>
            <a:r>
              <a:rPr lang="fr-BE" sz="4800" dirty="0"/>
              <a:t>Initiation à la CNV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76693" y="3565344"/>
            <a:ext cx="9959353" cy="1320625"/>
          </a:xfrm>
        </p:spPr>
        <p:txBody>
          <a:bodyPr>
            <a:noAutofit/>
          </a:bodyPr>
          <a:lstStyle/>
          <a:p>
            <a:pPr algn="l"/>
            <a:r>
              <a:rPr lang="fr-BE" sz="2800" b="1" dirty="0"/>
              <a:t>Ce vendredi 13 mars 2020 </a:t>
            </a:r>
          </a:p>
          <a:p>
            <a:pPr algn="l"/>
            <a:r>
              <a:rPr lang="fr-BE" sz="2800" b="1" dirty="0">
                <a:latin typeface="+mn-lt"/>
              </a:rPr>
              <a:t>Pour le FARES</a:t>
            </a:r>
            <a:endParaRPr lang="fr-BE" sz="2800" dirty="0">
              <a:latin typeface="+mn-l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908" y="5820094"/>
            <a:ext cx="2364487" cy="772400"/>
          </a:xfrm>
          <a:prstGeom prst="rect">
            <a:avLst/>
          </a:prstGeom>
        </p:spPr>
      </p:pic>
      <p:pic>
        <p:nvPicPr>
          <p:cNvPr id="5" name="Image 4" descr="Une image contenant bâtiment, personne, extérieur, table&#10;&#10;Description générée automatiquement">
            <a:extLst>
              <a:ext uri="{FF2B5EF4-FFF2-40B4-BE49-F238E27FC236}">
                <a16:creationId xmlns:a16="http://schemas.microsoft.com/office/drawing/2014/main" id="{2305F557-5E22-4BF0-A079-356E03AA3E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967" y="2688525"/>
            <a:ext cx="4154370" cy="29674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27824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5811" y="512531"/>
            <a:ext cx="11067165" cy="582730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3200" dirty="0"/>
              <a:t>Vous entretenez de nombreuses relations au quotidien</a:t>
            </a:r>
          </a:p>
          <a:p>
            <a:pPr marL="0" indent="0">
              <a:buNone/>
            </a:pPr>
            <a:r>
              <a:rPr lang="fr-FR" sz="3200" b="1" dirty="0">
                <a:solidFill>
                  <a:schemeClr val="accent2"/>
                </a:solidFill>
              </a:rPr>
              <a:t>Ce message s’inscrit dans quel ruban, dans quel type de relation ?  </a:t>
            </a:r>
          </a:p>
          <a:p>
            <a:pPr marL="0" indent="0">
              <a:buNone/>
            </a:pPr>
            <a:r>
              <a:rPr lang="fr-FR" sz="3200" b="1" dirty="0">
                <a:solidFill>
                  <a:schemeClr val="accent2"/>
                </a:solidFill>
              </a:rPr>
              <a:t>  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NB : le ruban </a:t>
            </a:r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professionnel peut aussi se subdiviser </a:t>
            </a:r>
          </a:p>
          <a:p>
            <a:pPr>
              <a:buFont typeface="Wingdings" panose="05000000000000000000" pitchFamily="2" charset="2"/>
              <a:buChar char="3"/>
            </a:pPr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 Missions et obligations</a:t>
            </a:r>
          </a:p>
          <a:p>
            <a:pPr>
              <a:buFont typeface="Wingdings" panose="05000000000000000000" pitchFamily="2" charset="2"/>
              <a:buChar char="3"/>
            </a:pPr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 Humanité                                              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Exemples: </a:t>
            </a:r>
          </a:p>
          <a:p>
            <a:r>
              <a:rPr lang="fr-FR" dirty="0"/>
              <a:t>Patient réfractaire – humainement très sympa</a:t>
            </a:r>
          </a:p>
          <a:p>
            <a:r>
              <a:rPr lang="fr-FR" dirty="0"/>
              <a:t>Collègue et amie en même temps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/>
              <a:t>Tenez-en compte dans votre communication ! </a:t>
            </a:r>
          </a:p>
          <a:p>
            <a:pPr marL="0" indent="0">
              <a:buNone/>
            </a:pPr>
            <a:r>
              <a:rPr lang="fr-FR" b="1" dirty="0"/>
              <a:t>Précisez dans votre message dans quel ruban vous vous situez !</a:t>
            </a:r>
            <a:endParaRPr lang="fr-FR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r-FR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1669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184325"/>
            <a:ext cx="10058400" cy="1371600"/>
          </a:xfrm>
        </p:spPr>
        <p:txBody>
          <a:bodyPr>
            <a:normAutofit/>
          </a:bodyPr>
          <a:lstStyle/>
          <a:p>
            <a:r>
              <a:rPr lang="fr-BE" dirty="0"/>
              <a:t>3. Equilibre dans la relation</a:t>
            </a:r>
          </a:p>
        </p:txBody>
      </p:sp>
      <p:pic>
        <p:nvPicPr>
          <p:cNvPr id="11" name="Espace réservé du contenu 10" descr="Une image contenant personne, homme, jeune, chemise&#10;&#10;Description générée automatiquement">
            <a:extLst>
              <a:ext uri="{FF2B5EF4-FFF2-40B4-BE49-F238E27FC236}">
                <a16:creationId xmlns:a16="http://schemas.microsoft.com/office/drawing/2014/main" id="{33225341-3D14-4160-9307-1ABD6CA8BC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3" t="-231"/>
          <a:stretch/>
        </p:blipFill>
        <p:spPr>
          <a:xfrm>
            <a:off x="2242457" y="1607686"/>
            <a:ext cx="3411719" cy="2768771"/>
          </a:xfrm>
          <a:ln w="19050">
            <a:solidFill>
              <a:srgbClr val="C00000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3" b="19606"/>
          <a:stretch/>
        </p:blipFill>
        <p:spPr>
          <a:xfrm>
            <a:off x="6158753" y="1636243"/>
            <a:ext cx="3002885" cy="2740214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sp>
        <p:nvSpPr>
          <p:cNvPr id="8" name="ZoneTexte 7"/>
          <p:cNvSpPr txBox="1"/>
          <p:nvPr/>
        </p:nvSpPr>
        <p:spPr>
          <a:xfrm>
            <a:off x="1066800" y="4762404"/>
            <a:ext cx="101839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/>
              <a:t>Exemple :   Relation parent  –  enfant </a:t>
            </a:r>
          </a:p>
          <a:p>
            <a:r>
              <a:rPr lang="fr-BE" sz="2400" dirty="0"/>
              <a:t>Que représentent ces images ? </a:t>
            </a:r>
          </a:p>
          <a:p>
            <a:endParaRPr lang="fr-FR" b="1" dirty="0">
              <a:solidFill>
                <a:srgbClr val="8A0000"/>
              </a:solidFill>
            </a:endParaRPr>
          </a:p>
          <a:p>
            <a:r>
              <a:rPr lang="fr-FR" b="1" dirty="0">
                <a:solidFill>
                  <a:srgbClr val="FF8181"/>
                </a:solidFill>
              </a:rPr>
              <a:t>                   </a:t>
            </a:r>
            <a:r>
              <a:rPr lang="fr-FR" sz="2400" b="1" dirty="0">
                <a:solidFill>
                  <a:srgbClr val="FF8181"/>
                </a:solidFill>
              </a:rPr>
              <a:t>AMOUR (affection) </a:t>
            </a:r>
            <a:r>
              <a:rPr lang="fr-FR" sz="2400" b="1" dirty="0">
                <a:solidFill>
                  <a:srgbClr val="8A0000"/>
                </a:solidFill>
              </a:rPr>
              <a:t>	        </a:t>
            </a:r>
            <a:r>
              <a:rPr lang="fr-FR" sz="2400" b="1" dirty="0">
                <a:solidFill>
                  <a:schemeClr val="accent1"/>
                </a:solidFill>
              </a:rPr>
              <a:t>AUTORITE ( structure/cadre)</a:t>
            </a:r>
          </a:p>
          <a:p>
            <a:r>
              <a:rPr lang="fr-BE" dirty="0"/>
              <a:t> 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1966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6493" y="334651"/>
            <a:ext cx="11026589" cy="2288866"/>
          </a:xfrm>
        </p:spPr>
        <p:txBody>
          <a:bodyPr>
            <a:normAutofit/>
          </a:bodyPr>
          <a:lstStyle/>
          <a:p>
            <a:r>
              <a:rPr lang="fr-BE" sz="4800" dirty="0"/>
              <a:t>Amour –</a:t>
            </a:r>
            <a:r>
              <a:rPr lang="fr-BE" dirty="0"/>
              <a:t> </a:t>
            </a:r>
            <a:r>
              <a:rPr lang="fr-BE" sz="4800" dirty="0"/>
              <a:t>Autorité  </a:t>
            </a:r>
            <a:br>
              <a:rPr lang="fr-BE" sz="3200" dirty="0"/>
            </a:br>
            <a:r>
              <a:rPr lang="fr-BE" sz="3200" dirty="0"/>
              <a:t>Faites le bilan avec la personne avec qui vous voulez communiquer!</a:t>
            </a:r>
            <a:br>
              <a:rPr lang="fr-BE" sz="3200" dirty="0"/>
            </a:br>
            <a:endParaRPr lang="fr-BE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6225" y="2347275"/>
            <a:ext cx="10749282" cy="41760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sym typeface="Wingdings" panose="05000000000000000000" pitchFamily="2" charset="2"/>
              </a:rPr>
              <a:t> </a:t>
            </a:r>
            <a:r>
              <a:rPr lang="fr-FR" b="1" dirty="0"/>
              <a:t>Choisissez une personne</a:t>
            </a:r>
          </a:p>
          <a:p>
            <a:pPr>
              <a:buFont typeface="Wingdings" panose="05000000000000000000" pitchFamily="2" charset="2"/>
              <a:buChar char="Ä"/>
            </a:pPr>
            <a:r>
              <a:rPr lang="fr-FR" b="1" dirty="0"/>
              <a:t> Positionnez le curseur de sorte à identifier le rapport perçu</a:t>
            </a:r>
          </a:p>
          <a:p>
            <a:pPr>
              <a:buFont typeface="Wingdings" panose="05000000000000000000" pitchFamily="2" charset="2"/>
              <a:buChar char="Ä"/>
            </a:pPr>
            <a:r>
              <a:rPr lang="fr-FR" b="1" dirty="0"/>
              <a:t> Ajustez-vou</a:t>
            </a:r>
            <a:r>
              <a:rPr lang="fr-FR" dirty="0"/>
              <a:t>s en fonction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Exemples : </a:t>
            </a:r>
            <a:r>
              <a:rPr lang="fr-FR" b="1" dirty="0"/>
              <a:t>relation entre 2 collègues </a:t>
            </a:r>
          </a:p>
          <a:p>
            <a:pPr marL="0" indent="0">
              <a:buNone/>
            </a:pPr>
            <a:r>
              <a:rPr lang="fr-FR" b="1" dirty="0"/>
              <a:t>	</a:t>
            </a:r>
            <a:r>
              <a:rPr lang="fr-FR" b="1"/>
              <a:t>          relation </a:t>
            </a:r>
            <a:r>
              <a:rPr lang="fr-FR" b="1" dirty="0"/>
              <a:t>patient-soignant</a:t>
            </a:r>
            <a:endParaRPr lang="fr-FR" dirty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Rapport =  30% amour / 70% autorité</a:t>
            </a:r>
            <a:endParaRPr lang="fr-FR" dirty="0"/>
          </a:p>
          <a:p>
            <a:endParaRPr lang="fr-BE" dirty="0"/>
          </a:p>
        </p:txBody>
      </p:sp>
      <p:sp>
        <p:nvSpPr>
          <p:cNvPr id="4" name="Rectangle 3"/>
          <p:cNvSpPr/>
          <p:nvPr/>
        </p:nvSpPr>
        <p:spPr>
          <a:xfrm>
            <a:off x="1190784" y="5456911"/>
            <a:ext cx="3146612" cy="412377"/>
          </a:xfrm>
          <a:prstGeom prst="rect">
            <a:avLst/>
          </a:prstGeom>
          <a:solidFill>
            <a:srgbClr val="FF81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Rectangle 4"/>
          <p:cNvSpPr/>
          <p:nvPr/>
        </p:nvSpPr>
        <p:spPr>
          <a:xfrm>
            <a:off x="4337396" y="5456910"/>
            <a:ext cx="7037295" cy="41237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377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80" y="222803"/>
            <a:ext cx="10058400" cy="1371600"/>
          </a:xfrm>
        </p:spPr>
        <p:txBody>
          <a:bodyPr/>
          <a:lstStyle/>
          <a:p>
            <a:r>
              <a:rPr lang="fr-BE" dirty="0"/>
              <a:t>Egal à Egal</a:t>
            </a:r>
          </a:p>
        </p:txBody>
      </p:sp>
      <p:pic>
        <p:nvPicPr>
          <p:cNvPr id="4" name="Picture 4" descr="RÃ©sultat de recherche d'images pour &quot;carte du monde&quot;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6780" y="1825625"/>
            <a:ext cx="86210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Ã©sultat de recherche d'images pour &quot;rapport d'Ã©gal Ã  Ã©gal image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787" y="4672329"/>
            <a:ext cx="2575571" cy="142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77380" y="1594403"/>
            <a:ext cx="105788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/>
              <a:t>Vous considérez-vous supérieur à l’autre? Inférieur ? ou d’égal à égal ?</a:t>
            </a:r>
          </a:p>
          <a:p>
            <a:endParaRPr lang="fr-BE" sz="2800" dirty="0"/>
          </a:p>
          <a:p>
            <a:r>
              <a:rPr lang="fr-BE" sz="2800" dirty="0"/>
              <a:t>Vous êtes vous ! Avec votre </a:t>
            </a:r>
            <a:r>
              <a:rPr lang="fr-BE" sz="2800" b="1" dirty="0"/>
              <a:t>carte du monde! </a:t>
            </a:r>
          </a:p>
          <a:p>
            <a:r>
              <a:rPr lang="fr-BE" sz="2800" dirty="0"/>
              <a:t>L’autre est lui, avec sa carte du monde! </a:t>
            </a:r>
          </a:p>
          <a:p>
            <a:endParaRPr lang="fr-BE" sz="2800" dirty="0"/>
          </a:p>
          <a:p>
            <a:r>
              <a:rPr lang="fr-BE" sz="2800" dirty="0"/>
              <a:t>Respectez l’autre, sa carte du monde </a:t>
            </a:r>
            <a:r>
              <a:rPr lang="fr-BE" sz="2800" b="1" dirty="0"/>
              <a:t>sans juger </a:t>
            </a:r>
            <a:r>
              <a:rPr lang="fr-BE" sz="2800" dirty="0"/>
              <a:t>! </a:t>
            </a:r>
          </a:p>
          <a:p>
            <a:r>
              <a:rPr lang="fr-BE" sz="2800" dirty="0"/>
              <a:t>Primordial, dans la mesure où cela est perçu dans la communication! </a:t>
            </a:r>
          </a:p>
          <a:p>
            <a:endParaRPr lang="fr-BE" sz="2800" dirty="0"/>
          </a:p>
          <a:p>
            <a:r>
              <a:rPr lang="fr-BE" sz="2800" b="1" dirty="0">
                <a:solidFill>
                  <a:schemeClr val="accent1"/>
                </a:solidFill>
              </a:rPr>
              <a:t>Placez-vous sur un pied d’égalité !</a:t>
            </a:r>
          </a:p>
        </p:txBody>
      </p:sp>
    </p:spTree>
    <p:extLst>
      <p:ext uri="{BB962C8B-B14F-4D97-AF65-F5344CB8AC3E}">
        <p14:creationId xmlns:p14="http://schemas.microsoft.com/office/powerpoint/2010/main" val="3202397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personne, bâtiment, assis, table&#10;&#10;Description générée automatiquement">
            <a:extLst>
              <a:ext uri="{FF2B5EF4-FFF2-40B4-BE49-F238E27FC236}">
                <a16:creationId xmlns:a16="http://schemas.microsoft.com/office/drawing/2014/main" id="{D9212CE5-28AC-43D1-8514-EB60A9BDDE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50" y="1599901"/>
            <a:ext cx="5685135" cy="3266014"/>
          </a:xfrm>
          <a:prstGeom prst="rect">
            <a:avLst/>
          </a:prstGeom>
        </p:spPr>
      </p:pic>
      <p:pic>
        <p:nvPicPr>
          <p:cNvPr id="16" name="Image 15" descr="Une image contenant personne, habits, jeune, tenant&#10;&#10;Description générée automatiquement">
            <a:extLst>
              <a:ext uri="{FF2B5EF4-FFF2-40B4-BE49-F238E27FC236}">
                <a16:creationId xmlns:a16="http://schemas.microsoft.com/office/drawing/2014/main" id="{1A3FC048-BEBA-4BF2-81D5-FF31830F98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3838" r="25625"/>
          <a:stretch/>
        </p:blipFill>
        <p:spPr>
          <a:xfrm>
            <a:off x="3594772" y="4296148"/>
            <a:ext cx="2906684" cy="219672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/>
              <a:t>4. Le « TU » qui tue</a:t>
            </a:r>
            <a:endParaRPr lang="fr-BE" dirty="0"/>
          </a:p>
        </p:txBody>
      </p:sp>
      <p:sp>
        <p:nvSpPr>
          <p:cNvPr id="3" name="ZoneTexte 2"/>
          <p:cNvSpPr txBox="1"/>
          <p:nvPr/>
        </p:nvSpPr>
        <p:spPr>
          <a:xfrm>
            <a:off x="12334240" y="8268616"/>
            <a:ext cx="875868" cy="704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pic>
        <p:nvPicPr>
          <p:cNvPr id="10" name="Image 9" descr="Une image contenant personne, homme, complet, regardant&#10;&#10;Description générée automatiquement">
            <a:extLst>
              <a:ext uri="{FF2B5EF4-FFF2-40B4-BE49-F238E27FC236}">
                <a16:creationId xmlns:a16="http://schemas.microsoft.com/office/drawing/2014/main" id="{DEF2C11D-C1D0-42F7-A295-B83866AFEB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238" y="426628"/>
            <a:ext cx="4670001" cy="3113334"/>
          </a:xfrm>
          <a:prstGeom prst="rect">
            <a:avLst/>
          </a:prstGeom>
        </p:spPr>
      </p:pic>
      <p:pic>
        <p:nvPicPr>
          <p:cNvPr id="18" name="Image 17" descr="Une image contenant homme, personne, regardant, debout&#10;&#10;Description générée automatiquement">
            <a:extLst>
              <a:ext uri="{FF2B5EF4-FFF2-40B4-BE49-F238E27FC236}">
                <a16:creationId xmlns:a16="http://schemas.microsoft.com/office/drawing/2014/main" id="{B3020D83-0479-4E2E-8727-9500EDCE21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456" y="3389235"/>
            <a:ext cx="4273485" cy="348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81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3">
            <a:extLst>
              <a:ext uri="{FF2B5EF4-FFF2-40B4-BE49-F238E27FC236}">
                <a16:creationId xmlns:a16="http://schemas.microsoft.com/office/drawing/2014/main" id="{A4EE1EB2-1291-405F-8831-C0D0262C7020}"/>
              </a:ext>
            </a:extLst>
          </p:cNvPr>
          <p:cNvGrpSpPr/>
          <p:nvPr/>
        </p:nvGrpSpPr>
        <p:grpSpPr>
          <a:xfrm>
            <a:off x="2871013" y="1960044"/>
            <a:ext cx="1097280" cy="3331885"/>
            <a:chOff x="2855639" y="2512222"/>
            <a:chExt cx="1258618" cy="3331885"/>
          </a:xfrm>
        </p:grpSpPr>
        <p:sp>
          <p:nvSpPr>
            <p:cNvPr id="5" name="Freeform 137">
              <a:extLst>
                <a:ext uri="{FF2B5EF4-FFF2-40B4-BE49-F238E27FC236}">
                  <a16:creationId xmlns:a16="http://schemas.microsoft.com/office/drawing/2014/main" id="{727DA669-B0BE-47C3-B924-751640683AF1}"/>
                </a:ext>
              </a:extLst>
            </p:cNvPr>
            <p:cNvSpPr>
              <a:spLocks/>
            </p:cNvSpPr>
            <p:nvPr/>
          </p:nvSpPr>
          <p:spPr bwMode="auto">
            <a:xfrm rot="19827927">
              <a:off x="3420519" y="2512222"/>
              <a:ext cx="693738" cy="1036638"/>
            </a:xfrm>
            <a:custGeom>
              <a:avLst/>
              <a:gdLst>
                <a:gd name="T0" fmla="*/ 1685 w 1749"/>
                <a:gd name="T1" fmla="*/ 1755 h 2611"/>
                <a:gd name="T2" fmla="*/ 1542 w 1749"/>
                <a:gd name="T3" fmla="*/ 1339 h 2611"/>
                <a:gd name="T4" fmla="*/ 1436 w 1749"/>
                <a:gd name="T5" fmla="*/ 1121 h 2611"/>
                <a:gd name="T6" fmla="*/ 1281 w 1749"/>
                <a:gd name="T7" fmla="*/ 842 h 2611"/>
                <a:gd name="T8" fmla="*/ 918 w 1749"/>
                <a:gd name="T9" fmla="*/ 425 h 2611"/>
                <a:gd name="T10" fmla="*/ 649 w 1749"/>
                <a:gd name="T11" fmla="*/ 258 h 2611"/>
                <a:gd name="T12" fmla="*/ 391 w 1749"/>
                <a:gd name="T13" fmla="*/ 185 h 2611"/>
                <a:gd name="T14" fmla="*/ 490 w 1749"/>
                <a:gd name="T15" fmla="*/ 177 h 2611"/>
                <a:gd name="T16" fmla="*/ 938 w 1749"/>
                <a:gd name="T17" fmla="*/ 158 h 2611"/>
                <a:gd name="T18" fmla="*/ 938 w 1749"/>
                <a:gd name="T19" fmla="*/ 106 h 2611"/>
                <a:gd name="T20" fmla="*/ 870 w 1749"/>
                <a:gd name="T21" fmla="*/ 98 h 2611"/>
                <a:gd name="T22" fmla="*/ 835 w 1749"/>
                <a:gd name="T23" fmla="*/ 94 h 2611"/>
                <a:gd name="T24" fmla="*/ 867 w 1749"/>
                <a:gd name="T25" fmla="*/ 88 h 2611"/>
                <a:gd name="T26" fmla="*/ 894 w 1749"/>
                <a:gd name="T27" fmla="*/ 50 h 2611"/>
                <a:gd name="T28" fmla="*/ 866 w 1749"/>
                <a:gd name="T29" fmla="*/ 24 h 2611"/>
                <a:gd name="T30" fmla="*/ 779 w 1749"/>
                <a:gd name="T31" fmla="*/ 22 h 2611"/>
                <a:gd name="T32" fmla="*/ 95 w 1749"/>
                <a:gd name="T33" fmla="*/ 1 h 2611"/>
                <a:gd name="T34" fmla="*/ 62 w 1749"/>
                <a:gd name="T35" fmla="*/ 11 h 2611"/>
                <a:gd name="T36" fmla="*/ 34 w 1749"/>
                <a:gd name="T37" fmla="*/ 30 h 2611"/>
                <a:gd name="T38" fmla="*/ 0 w 1749"/>
                <a:gd name="T39" fmla="*/ 61 h 2611"/>
                <a:gd name="T40" fmla="*/ 220 w 1749"/>
                <a:gd name="T41" fmla="*/ 351 h 2611"/>
                <a:gd name="T42" fmla="*/ 414 w 1749"/>
                <a:gd name="T43" fmla="*/ 573 h 2611"/>
                <a:gd name="T44" fmla="*/ 583 w 1749"/>
                <a:gd name="T45" fmla="*/ 767 h 2611"/>
                <a:gd name="T46" fmla="*/ 616 w 1749"/>
                <a:gd name="T47" fmla="*/ 735 h 2611"/>
                <a:gd name="T48" fmla="*/ 587 w 1749"/>
                <a:gd name="T49" fmla="*/ 700 h 2611"/>
                <a:gd name="T50" fmla="*/ 621 w 1749"/>
                <a:gd name="T51" fmla="*/ 676 h 2611"/>
                <a:gd name="T52" fmla="*/ 670 w 1749"/>
                <a:gd name="T53" fmla="*/ 722 h 2611"/>
                <a:gd name="T54" fmla="*/ 706 w 1749"/>
                <a:gd name="T55" fmla="*/ 685 h 2611"/>
                <a:gd name="T56" fmla="*/ 332 w 1749"/>
                <a:gd name="T57" fmla="*/ 255 h 2611"/>
                <a:gd name="T58" fmla="*/ 432 w 1749"/>
                <a:gd name="T59" fmla="*/ 303 h 2611"/>
                <a:gd name="T60" fmla="*/ 804 w 1749"/>
                <a:gd name="T61" fmla="*/ 604 h 2611"/>
                <a:gd name="T62" fmla="*/ 1027 w 1749"/>
                <a:gd name="T63" fmla="*/ 863 h 2611"/>
                <a:gd name="T64" fmla="*/ 1260 w 1749"/>
                <a:gd name="T65" fmla="*/ 1232 h 2611"/>
                <a:gd name="T66" fmla="*/ 1412 w 1749"/>
                <a:gd name="T67" fmla="*/ 1578 h 2611"/>
                <a:gd name="T68" fmla="*/ 1524 w 1749"/>
                <a:gd name="T69" fmla="*/ 2015 h 2611"/>
                <a:gd name="T70" fmla="*/ 1561 w 1749"/>
                <a:gd name="T71" fmla="*/ 2391 h 2611"/>
                <a:gd name="T72" fmla="*/ 1554 w 1749"/>
                <a:gd name="T73" fmla="*/ 2536 h 2611"/>
                <a:gd name="T74" fmla="*/ 1559 w 1749"/>
                <a:gd name="T75" fmla="*/ 2584 h 2611"/>
                <a:gd name="T76" fmla="*/ 1593 w 1749"/>
                <a:gd name="T77" fmla="*/ 2611 h 2611"/>
                <a:gd name="T78" fmla="*/ 1619 w 1749"/>
                <a:gd name="T79" fmla="*/ 2562 h 2611"/>
                <a:gd name="T80" fmla="*/ 1695 w 1749"/>
                <a:gd name="T81" fmla="*/ 2462 h 2611"/>
                <a:gd name="T82" fmla="*/ 1749 w 1749"/>
                <a:gd name="T83" fmla="*/ 2224 h 2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49" h="2611">
                  <a:moveTo>
                    <a:pt x="1732" y="2015"/>
                  </a:moveTo>
                  <a:lnTo>
                    <a:pt x="1720" y="1928"/>
                  </a:lnTo>
                  <a:lnTo>
                    <a:pt x="1685" y="1755"/>
                  </a:lnTo>
                  <a:lnTo>
                    <a:pt x="1638" y="1585"/>
                  </a:lnTo>
                  <a:lnTo>
                    <a:pt x="1577" y="1419"/>
                  </a:lnTo>
                  <a:lnTo>
                    <a:pt x="1542" y="1339"/>
                  </a:lnTo>
                  <a:lnTo>
                    <a:pt x="1502" y="1253"/>
                  </a:lnTo>
                  <a:lnTo>
                    <a:pt x="1458" y="1170"/>
                  </a:lnTo>
                  <a:lnTo>
                    <a:pt x="1436" y="1121"/>
                  </a:lnTo>
                  <a:lnTo>
                    <a:pt x="1413" y="1073"/>
                  </a:lnTo>
                  <a:lnTo>
                    <a:pt x="1373" y="997"/>
                  </a:lnTo>
                  <a:lnTo>
                    <a:pt x="1281" y="842"/>
                  </a:lnTo>
                  <a:lnTo>
                    <a:pt x="1173" y="691"/>
                  </a:lnTo>
                  <a:lnTo>
                    <a:pt x="1053" y="551"/>
                  </a:lnTo>
                  <a:lnTo>
                    <a:pt x="918" y="425"/>
                  </a:lnTo>
                  <a:lnTo>
                    <a:pt x="808" y="343"/>
                  </a:lnTo>
                  <a:lnTo>
                    <a:pt x="730" y="297"/>
                  </a:lnTo>
                  <a:lnTo>
                    <a:pt x="649" y="258"/>
                  </a:lnTo>
                  <a:lnTo>
                    <a:pt x="566" y="225"/>
                  </a:lnTo>
                  <a:lnTo>
                    <a:pt x="481" y="201"/>
                  </a:lnTo>
                  <a:lnTo>
                    <a:pt x="391" y="185"/>
                  </a:lnTo>
                  <a:lnTo>
                    <a:pt x="346" y="181"/>
                  </a:lnTo>
                  <a:lnTo>
                    <a:pt x="419" y="180"/>
                  </a:lnTo>
                  <a:lnTo>
                    <a:pt x="490" y="177"/>
                  </a:lnTo>
                  <a:lnTo>
                    <a:pt x="708" y="170"/>
                  </a:lnTo>
                  <a:lnTo>
                    <a:pt x="925" y="159"/>
                  </a:lnTo>
                  <a:lnTo>
                    <a:pt x="938" y="158"/>
                  </a:lnTo>
                  <a:lnTo>
                    <a:pt x="953" y="142"/>
                  </a:lnTo>
                  <a:lnTo>
                    <a:pt x="953" y="122"/>
                  </a:lnTo>
                  <a:lnTo>
                    <a:pt x="938" y="106"/>
                  </a:lnTo>
                  <a:lnTo>
                    <a:pt x="925" y="103"/>
                  </a:lnTo>
                  <a:lnTo>
                    <a:pt x="898" y="101"/>
                  </a:lnTo>
                  <a:lnTo>
                    <a:pt x="870" y="98"/>
                  </a:lnTo>
                  <a:lnTo>
                    <a:pt x="865" y="97"/>
                  </a:lnTo>
                  <a:lnTo>
                    <a:pt x="859" y="97"/>
                  </a:lnTo>
                  <a:lnTo>
                    <a:pt x="835" y="94"/>
                  </a:lnTo>
                  <a:lnTo>
                    <a:pt x="811" y="93"/>
                  </a:lnTo>
                  <a:lnTo>
                    <a:pt x="839" y="91"/>
                  </a:lnTo>
                  <a:lnTo>
                    <a:pt x="867" y="88"/>
                  </a:lnTo>
                  <a:lnTo>
                    <a:pt x="879" y="85"/>
                  </a:lnTo>
                  <a:lnTo>
                    <a:pt x="893" y="70"/>
                  </a:lnTo>
                  <a:lnTo>
                    <a:pt x="894" y="50"/>
                  </a:lnTo>
                  <a:lnTo>
                    <a:pt x="884" y="35"/>
                  </a:lnTo>
                  <a:lnTo>
                    <a:pt x="874" y="31"/>
                  </a:lnTo>
                  <a:lnTo>
                    <a:pt x="866" y="24"/>
                  </a:lnTo>
                  <a:lnTo>
                    <a:pt x="854" y="23"/>
                  </a:lnTo>
                  <a:lnTo>
                    <a:pt x="817" y="22"/>
                  </a:lnTo>
                  <a:lnTo>
                    <a:pt x="779" y="22"/>
                  </a:lnTo>
                  <a:lnTo>
                    <a:pt x="608" y="10"/>
                  </a:lnTo>
                  <a:lnTo>
                    <a:pt x="266" y="0"/>
                  </a:lnTo>
                  <a:lnTo>
                    <a:pt x="95" y="1"/>
                  </a:lnTo>
                  <a:lnTo>
                    <a:pt x="80" y="2"/>
                  </a:lnTo>
                  <a:lnTo>
                    <a:pt x="73" y="10"/>
                  </a:lnTo>
                  <a:lnTo>
                    <a:pt x="62" y="11"/>
                  </a:lnTo>
                  <a:lnTo>
                    <a:pt x="47" y="24"/>
                  </a:lnTo>
                  <a:lnTo>
                    <a:pt x="43" y="33"/>
                  </a:lnTo>
                  <a:lnTo>
                    <a:pt x="34" y="30"/>
                  </a:lnTo>
                  <a:lnTo>
                    <a:pt x="16" y="32"/>
                  </a:lnTo>
                  <a:lnTo>
                    <a:pt x="3" y="44"/>
                  </a:lnTo>
                  <a:lnTo>
                    <a:pt x="0" y="61"/>
                  </a:lnTo>
                  <a:lnTo>
                    <a:pt x="5" y="70"/>
                  </a:lnTo>
                  <a:lnTo>
                    <a:pt x="89" y="184"/>
                  </a:lnTo>
                  <a:lnTo>
                    <a:pt x="220" y="351"/>
                  </a:lnTo>
                  <a:lnTo>
                    <a:pt x="314" y="457"/>
                  </a:lnTo>
                  <a:lnTo>
                    <a:pt x="362" y="508"/>
                  </a:lnTo>
                  <a:lnTo>
                    <a:pt x="414" y="573"/>
                  </a:lnTo>
                  <a:lnTo>
                    <a:pt x="520" y="698"/>
                  </a:lnTo>
                  <a:lnTo>
                    <a:pt x="574" y="759"/>
                  </a:lnTo>
                  <a:lnTo>
                    <a:pt x="583" y="767"/>
                  </a:lnTo>
                  <a:lnTo>
                    <a:pt x="601" y="766"/>
                  </a:lnTo>
                  <a:lnTo>
                    <a:pt x="613" y="753"/>
                  </a:lnTo>
                  <a:lnTo>
                    <a:pt x="616" y="735"/>
                  </a:lnTo>
                  <a:lnTo>
                    <a:pt x="609" y="724"/>
                  </a:lnTo>
                  <a:lnTo>
                    <a:pt x="599" y="713"/>
                  </a:lnTo>
                  <a:lnTo>
                    <a:pt x="587" y="700"/>
                  </a:lnTo>
                  <a:lnTo>
                    <a:pt x="599" y="701"/>
                  </a:lnTo>
                  <a:lnTo>
                    <a:pt x="617" y="688"/>
                  </a:lnTo>
                  <a:lnTo>
                    <a:pt x="621" y="676"/>
                  </a:lnTo>
                  <a:lnTo>
                    <a:pt x="640" y="696"/>
                  </a:lnTo>
                  <a:lnTo>
                    <a:pt x="660" y="715"/>
                  </a:lnTo>
                  <a:lnTo>
                    <a:pt x="670" y="722"/>
                  </a:lnTo>
                  <a:lnTo>
                    <a:pt x="691" y="720"/>
                  </a:lnTo>
                  <a:lnTo>
                    <a:pt x="705" y="706"/>
                  </a:lnTo>
                  <a:lnTo>
                    <a:pt x="706" y="685"/>
                  </a:lnTo>
                  <a:lnTo>
                    <a:pt x="700" y="675"/>
                  </a:lnTo>
                  <a:lnTo>
                    <a:pt x="516" y="465"/>
                  </a:lnTo>
                  <a:lnTo>
                    <a:pt x="332" y="255"/>
                  </a:lnTo>
                  <a:lnTo>
                    <a:pt x="346" y="260"/>
                  </a:lnTo>
                  <a:lnTo>
                    <a:pt x="360" y="267"/>
                  </a:lnTo>
                  <a:lnTo>
                    <a:pt x="432" y="303"/>
                  </a:lnTo>
                  <a:lnTo>
                    <a:pt x="565" y="390"/>
                  </a:lnTo>
                  <a:lnTo>
                    <a:pt x="688" y="492"/>
                  </a:lnTo>
                  <a:lnTo>
                    <a:pt x="804" y="604"/>
                  </a:lnTo>
                  <a:lnTo>
                    <a:pt x="858" y="662"/>
                  </a:lnTo>
                  <a:lnTo>
                    <a:pt x="916" y="727"/>
                  </a:lnTo>
                  <a:lnTo>
                    <a:pt x="1027" y="863"/>
                  </a:lnTo>
                  <a:lnTo>
                    <a:pt x="1128" y="1006"/>
                  </a:lnTo>
                  <a:lnTo>
                    <a:pt x="1220" y="1156"/>
                  </a:lnTo>
                  <a:lnTo>
                    <a:pt x="1260" y="1232"/>
                  </a:lnTo>
                  <a:lnTo>
                    <a:pt x="1295" y="1300"/>
                  </a:lnTo>
                  <a:lnTo>
                    <a:pt x="1357" y="1438"/>
                  </a:lnTo>
                  <a:lnTo>
                    <a:pt x="1412" y="1578"/>
                  </a:lnTo>
                  <a:lnTo>
                    <a:pt x="1457" y="1722"/>
                  </a:lnTo>
                  <a:lnTo>
                    <a:pt x="1494" y="1869"/>
                  </a:lnTo>
                  <a:lnTo>
                    <a:pt x="1524" y="2015"/>
                  </a:lnTo>
                  <a:lnTo>
                    <a:pt x="1545" y="2166"/>
                  </a:lnTo>
                  <a:lnTo>
                    <a:pt x="1558" y="2315"/>
                  </a:lnTo>
                  <a:lnTo>
                    <a:pt x="1561" y="2391"/>
                  </a:lnTo>
                  <a:lnTo>
                    <a:pt x="1558" y="2459"/>
                  </a:lnTo>
                  <a:lnTo>
                    <a:pt x="1553" y="2526"/>
                  </a:lnTo>
                  <a:lnTo>
                    <a:pt x="1554" y="2536"/>
                  </a:lnTo>
                  <a:lnTo>
                    <a:pt x="1561" y="2544"/>
                  </a:lnTo>
                  <a:lnTo>
                    <a:pt x="1559" y="2565"/>
                  </a:lnTo>
                  <a:lnTo>
                    <a:pt x="1559" y="2584"/>
                  </a:lnTo>
                  <a:lnTo>
                    <a:pt x="1561" y="2596"/>
                  </a:lnTo>
                  <a:lnTo>
                    <a:pt x="1574" y="2609"/>
                  </a:lnTo>
                  <a:lnTo>
                    <a:pt x="1593" y="2611"/>
                  </a:lnTo>
                  <a:lnTo>
                    <a:pt x="1610" y="2602"/>
                  </a:lnTo>
                  <a:lnTo>
                    <a:pt x="1614" y="2592"/>
                  </a:lnTo>
                  <a:lnTo>
                    <a:pt x="1619" y="2562"/>
                  </a:lnTo>
                  <a:lnTo>
                    <a:pt x="1624" y="2534"/>
                  </a:lnTo>
                  <a:lnTo>
                    <a:pt x="1653" y="2513"/>
                  </a:lnTo>
                  <a:lnTo>
                    <a:pt x="1695" y="2462"/>
                  </a:lnTo>
                  <a:lnTo>
                    <a:pt x="1724" y="2402"/>
                  </a:lnTo>
                  <a:lnTo>
                    <a:pt x="1741" y="2333"/>
                  </a:lnTo>
                  <a:lnTo>
                    <a:pt x="1749" y="2224"/>
                  </a:lnTo>
                  <a:lnTo>
                    <a:pt x="1739" y="2079"/>
                  </a:lnTo>
                  <a:lnTo>
                    <a:pt x="1732" y="2015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143">
              <a:extLst>
                <a:ext uri="{FF2B5EF4-FFF2-40B4-BE49-F238E27FC236}">
                  <a16:creationId xmlns:a16="http://schemas.microsoft.com/office/drawing/2014/main" id="{A4D78AB5-DF77-4A70-89EF-614D6D58E16F}"/>
                </a:ext>
              </a:extLst>
            </p:cNvPr>
            <p:cNvSpPr>
              <a:spLocks/>
            </p:cNvSpPr>
            <p:nvPr/>
          </p:nvSpPr>
          <p:spPr bwMode="auto">
            <a:xfrm rot="12600000">
              <a:off x="3430389" y="4793182"/>
              <a:ext cx="633413" cy="1050925"/>
            </a:xfrm>
            <a:custGeom>
              <a:avLst/>
              <a:gdLst>
                <a:gd name="T0" fmla="*/ 1563 w 1594"/>
                <a:gd name="T1" fmla="*/ 270 h 2645"/>
                <a:gd name="T2" fmla="*/ 1576 w 1594"/>
                <a:gd name="T3" fmla="*/ 235 h 2645"/>
                <a:gd name="T4" fmla="*/ 1548 w 1594"/>
                <a:gd name="T5" fmla="*/ 213 h 2645"/>
                <a:gd name="T6" fmla="*/ 1528 w 1594"/>
                <a:gd name="T7" fmla="*/ 192 h 2645"/>
                <a:gd name="T8" fmla="*/ 1494 w 1594"/>
                <a:gd name="T9" fmla="*/ 192 h 2645"/>
                <a:gd name="T10" fmla="*/ 1145 w 1594"/>
                <a:gd name="T11" fmla="*/ 62 h 2645"/>
                <a:gd name="T12" fmla="*/ 1079 w 1594"/>
                <a:gd name="T13" fmla="*/ 40 h 2645"/>
                <a:gd name="T14" fmla="*/ 969 w 1594"/>
                <a:gd name="T15" fmla="*/ 0 h 2645"/>
                <a:gd name="T16" fmla="*/ 943 w 1594"/>
                <a:gd name="T17" fmla="*/ 31 h 2645"/>
                <a:gd name="T18" fmla="*/ 932 w 1594"/>
                <a:gd name="T19" fmla="*/ 30 h 2645"/>
                <a:gd name="T20" fmla="*/ 924 w 1594"/>
                <a:gd name="T21" fmla="*/ 28 h 2645"/>
                <a:gd name="T22" fmla="*/ 900 w 1594"/>
                <a:gd name="T23" fmla="*/ 40 h 2645"/>
                <a:gd name="T24" fmla="*/ 885 w 1594"/>
                <a:gd name="T25" fmla="*/ 38 h 2645"/>
                <a:gd name="T26" fmla="*/ 871 w 1594"/>
                <a:gd name="T27" fmla="*/ 91 h 2645"/>
                <a:gd name="T28" fmla="*/ 1103 w 1594"/>
                <a:gd name="T29" fmla="*/ 172 h 2645"/>
                <a:gd name="T30" fmla="*/ 1141 w 1594"/>
                <a:gd name="T31" fmla="*/ 193 h 2645"/>
                <a:gd name="T32" fmla="*/ 1284 w 1594"/>
                <a:gd name="T33" fmla="*/ 236 h 2645"/>
                <a:gd name="T34" fmla="*/ 926 w 1594"/>
                <a:gd name="T35" fmla="*/ 378 h 2645"/>
                <a:gd name="T36" fmla="*/ 567 w 1594"/>
                <a:gd name="T37" fmla="*/ 673 h 2645"/>
                <a:gd name="T38" fmla="*/ 344 w 1594"/>
                <a:gd name="T39" fmla="*/ 991 h 2645"/>
                <a:gd name="T40" fmla="*/ 220 w 1594"/>
                <a:gd name="T41" fmla="*/ 1286 h 2645"/>
                <a:gd name="T42" fmla="*/ 58 w 1594"/>
                <a:gd name="T43" fmla="*/ 1689 h 2645"/>
                <a:gd name="T44" fmla="*/ 1 w 1594"/>
                <a:gd name="T45" fmla="*/ 2202 h 2645"/>
                <a:gd name="T46" fmla="*/ 61 w 1594"/>
                <a:gd name="T47" fmla="*/ 2495 h 2645"/>
                <a:gd name="T48" fmla="*/ 115 w 1594"/>
                <a:gd name="T49" fmla="*/ 2618 h 2645"/>
                <a:gd name="T50" fmla="*/ 138 w 1594"/>
                <a:gd name="T51" fmla="*/ 2608 h 2645"/>
                <a:gd name="T52" fmla="*/ 83 w 1594"/>
                <a:gd name="T53" fmla="*/ 2438 h 2645"/>
                <a:gd name="T54" fmla="*/ 143 w 1594"/>
                <a:gd name="T55" fmla="*/ 2543 h 2645"/>
                <a:gd name="T56" fmla="*/ 213 w 1594"/>
                <a:gd name="T57" fmla="*/ 2643 h 2645"/>
                <a:gd name="T58" fmla="*/ 250 w 1594"/>
                <a:gd name="T59" fmla="*/ 2627 h 2645"/>
                <a:gd name="T60" fmla="*/ 277 w 1594"/>
                <a:gd name="T61" fmla="*/ 2623 h 2645"/>
                <a:gd name="T62" fmla="*/ 290 w 1594"/>
                <a:gd name="T63" fmla="*/ 2587 h 2645"/>
                <a:gd name="T64" fmla="*/ 216 w 1594"/>
                <a:gd name="T65" fmla="*/ 2422 h 2645"/>
                <a:gd name="T66" fmla="*/ 176 w 1594"/>
                <a:gd name="T67" fmla="*/ 1975 h 2645"/>
                <a:gd name="T68" fmla="*/ 203 w 1594"/>
                <a:gd name="T69" fmla="*/ 1633 h 2645"/>
                <a:gd name="T70" fmla="*/ 335 w 1594"/>
                <a:gd name="T71" fmla="*/ 1313 h 2645"/>
                <a:gd name="T72" fmla="*/ 531 w 1594"/>
                <a:gd name="T73" fmla="*/ 1007 h 2645"/>
                <a:gd name="T74" fmla="*/ 828 w 1594"/>
                <a:gd name="T75" fmla="*/ 660 h 2645"/>
                <a:gd name="T76" fmla="*/ 985 w 1594"/>
                <a:gd name="T77" fmla="*/ 537 h 2645"/>
                <a:gd name="T78" fmla="*/ 1171 w 1594"/>
                <a:gd name="T79" fmla="*/ 464 h 2645"/>
                <a:gd name="T80" fmla="*/ 1035 w 1594"/>
                <a:gd name="T81" fmla="*/ 632 h 2645"/>
                <a:gd name="T82" fmla="*/ 1055 w 1594"/>
                <a:gd name="T83" fmla="*/ 669 h 2645"/>
                <a:gd name="T84" fmla="*/ 1077 w 1594"/>
                <a:gd name="T85" fmla="*/ 702 h 2645"/>
                <a:gd name="T86" fmla="*/ 1139 w 1594"/>
                <a:gd name="T87" fmla="*/ 669 h 2645"/>
                <a:gd name="T88" fmla="*/ 1202 w 1594"/>
                <a:gd name="T89" fmla="*/ 649 h 2645"/>
                <a:gd name="T90" fmla="*/ 1279 w 1594"/>
                <a:gd name="T91" fmla="*/ 573 h 2645"/>
                <a:gd name="T92" fmla="*/ 1580 w 1594"/>
                <a:gd name="T93" fmla="*/ 327 h 2645"/>
                <a:gd name="T94" fmla="*/ 1591 w 1594"/>
                <a:gd name="T95" fmla="*/ 290 h 2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94" h="2645">
                  <a:moveTo>
                    <a:pt x="1573" y="273"/>
                  </a:moveTo>
                  <a:lnTo>
                    <a:pt x="1568" y="271"/>
                  </a:lnTo>
                  <a:lnTo>
                    <a:pt x="1563" y="270"/>
                  </a:lnTo>
                  <a:lnTo>
                    <a:pt x="1569" y="266"/>
                  </a:lnTo>
                  <a:lnTo>
                    <a:pt x="1577" y="251"/>
                  </a:lnTo>
                  <a:lnTo>
                    <a:pt x="1576" y="235"/>
                  </a:lnTo>
                  <a:lnTo>
                    <a:pt x="1567" y="220"/>
                  </a:lnTo>
                  <a:lnTo>
                    <a:pt x="1558" y="215"/>
                  </a:lnTo>
                  <a:lnTo>
                    <a:pt x="1548" y="213"/>
                  </a:lnTo>
                  <a:lnTo>
                    <a:pt x="1539" y="209"/>
                  </a:lnTo>
                  <a:lnTo>
                    <a:pt x="1537" y="202"/>
                  </a:lnTo>
                  <a:lnTo>
                    <a:pt x="1528" y="192"/>
                  </a:lnTo>
                  <a:lnTo>
                    <a:pt x="1515" y="187"/>
                  </a:lnTo>
                  <a:lnTo>
                    <a:pt x="1501" y="188"/>
                  </a:lnTo>
                  <a:lnTo>
                    <a:pt x="1494" y="192"/>
                  </a:lnTo>
                  <a:lnTo>
                    <a:pt x="1345" y="137"/>
                  </a:lnTo>
                  <a:lnTo>
                    <a:pt x="1196" y="83"/>
                  </a:lnTo>
                  <a:lnTo>
                    <a:pt x="1145" y="62"/>
                  </a:lnTo>
                  <a:lnTo>
                    <a:pt x="1095" y="41"/>
                  </a:lnTo>
                  <a:lnTo>
                    <a:pt x="1087" y="39"/>
                  </a:lnTo>
                  <a:lnTo>
                    <a:pt x="1079" y="40"/>
                  </a:lnTo>
                  <a:lnTo>
                    <a:pt x="1029" y="21"/>
                  </a:lnTo>
                  <a:lnTo>
                    <a:pt x="977" y="3"/>
                  </a:lnTo>
                  <a:lnTo>
                    <a:pt x="969" y="0"/>
                  </a:lnTo>
                  <a:lnTo>
                    <a:pt x="956" y="3"/>
                  </a:lnTo>
                  <a:lnTo>
                    <a:pt x="943" y="18"/>
                  </a:lnTo>
                  <a:lnTo>
                    <a:pt x="943" y="31"/>
                  </a:lnTo>
                  <a:lnTo>
                    <a:pt x="937" y="31"/>
                  </a:lnTo>
                  <a:lnTo>
                    <a:pt x="932" y="30"/>
                  </a:lnTo>
                  <a:lnTo>
                    <a:pt x="932" y="30"/>
                  </a:lnTo>
                  <a:lnTo>
                    <a:pt x="932" y="30"/>
                  </a:lnTo>
                  <a:lnTo>
                    <a:pt x="928" y="30"/>
                  </a:lnTo>
                  <a:lnTo>
                    <a:pt x="924" y="28"/>
                  </a:lnTo>
                  <a:lnTo>
                    <a:pt x="916" y="28"/>
                  </a:lnTo>
                  <a:lnTo>
                    <a:pt x="904" y="35"/>
                  </a:lnTo>
                  <a:lnTo>
                    <a:pt x="900" y="40"/>
                  </a:lnTo>
                  <a:lnTo>
                    <a:pt x="899" y="40"/>
                  </a:lnTo>
                  <a:lnTo>
                    <a:pt x="898" y="40"/>
                  </a:lnTo>
                  <a:lnTo>
                    <a:pt x="885" y="38"/>
                  </a:lnTo>
                  <a:lnTo>
                    <a:pt x="867" y="49"/>
                  </a:lnTo>
                  <a:lnTo>
                    <a:pt x="862" y="70"/>
                  </a:lnTo>
                  <a:lnTo>
                    <a:pt x="871" y="91"/>
                  </a:lnTo>
                  <a:lnTo>
                    <a:pt x="882" y="96"/>
                  </a:lnTo>
                  <a:lnTo>
                    <a:pt x="992" y="135"/>
                  </a:lnTo>
                  <a:lnTo>
                    <a:pt x="1103" y="172"/>
                  </a:lnTo>
                  <a:lnTo>
                    <a:pt x="1110" y="180"/>
                  </a:lnTo>
                  <a:lnTo>
                    <a:pt x="1132" y="190"/>
                  </a:lnTo>
                  <a:lnTo>
                    <a:pt x="1141" y="193"/>
                  </a:lnTo>
                  <a:lnTo>
                    <a:pt x="1149" y="189"/>
                  </a:lnTo>
                  <a:lnTo>
                    <a:pt x="1217" y="213"/>
                  </a:lnTo>
                  <a:lnTo>
                    <a:pt x="1284" y="236"/>
                  </a:lnTo>
                  <a:lnTo>
                    <a:pt x="1209" y="255"/>
                  </a:lnTo>
                  <a:lnTo>
                    <a:pt x="1064" y="308"/>
                  </a:lnTo>
                  <a:lnTo>
                    <a:pt x="926" y="378"/>
                  </a:lnTo>
                  <a:lnTo>
                    <a:pt x="797" y="464"/>
                  </a:lnTo>
                  <a:lnTo>
                    <a:pt x="677" y="562"/>
                  </a:lnTo>
                  <a:lnTo>
                    <a:pt x="567" y="673"/>
                  </a:lnTo>
                  <a:lnTo>
                    <a:pt x="469" y="793"/>
                  </a:lnTo>
                  <a:lnTo>
                    <a:pt x="382" y="923"/>
                  </a:lnTo>
                  <a:lnTo>
                    <a:pt x="344" y="991"/>
                  </a:lnTo>
                  <a:lnTo>
                    <a:pt x="308" y="1063"/>
                  </a:lnTo>
                  <a:lnTo>
                    <a:pt x="246" y="1211"/>
                  </a:lnTo>
                  <a:lnTo>
                    <a:pt x="220" y="1286"/>
                  </a:lnTo>
                  <a:lnTo>
                    <a:pt x="181" y="1362"/>
                  </a:lnTo>
                  <a:lnTo>
                    <a:pt x="112" y="1522"/>
                  </a:lnTo>
                  <a:lnTo>
                    <a:pt x="58" y="1689"/>
                  </a:lnTo>
                  <a:lnTo>
                    <a:pt x="20" y="1859"/>
                  </a:lnTo>
                  <a:lnTo>
                    <a:pt x="0" y="2031"/>
                  </a:lnTo>
                  <a:lnTo>
                    <a:pt x="1" y="2202"/>
                  </a:lnTo>
                  <a:lnTo>
                    <a:pt x="18" y="2329"/>
                  </a:lnTo>
                  <a:lnTo>
                    <a:pt x="36" y="2413"/>
                  </a:lnTo>
                  <a:lnTo>
                    <a:pt x="61" y="2495"/>
                  </a:lnTo>
                  <a:lnTo>
                    <a:pt x="93" y="2574"/>
                  </a:lnTo>
                  <a:lnTo>
                    <a:pt x="111" y="2614"/>
                  </a:lnTo>
                  <a:lnTo>
                    <a:pt x="115" y="2618"/>
                  </a:lnTo>
                  <a:lnTo>
                    <a:pt x="124" y="2621"/>
                  </a:lnTo>
                  <a:lnTo>
                    <a:pt x="134" y="2617"/>
                  </a:lnTo>
                  <a:lnTo>
                    <a:pt x="138" y="2608"/>
                  </a:lnTo>
                  <a:lnTo>
                    <a:pt x="137" y="2603"/>
                  </a:lnTo>
                  <a:lnTo>
                    <a:pt x="116" y="2548"/>
                  </a:lnTo>
                  <a:lnTo>
                    <a:pt x="83" y="2438"/>
                  </a:lnTo>
                  <a:lnTo>
                    <a:pt x="70" y="2382"/>
                  </a:lnTo>
                  <a:lnTo>
                    <a:pt x="94" y="2447"/>
                  </a:lnTo>
                  <a:lnTo>
                    <a:pt x="143" y="2543"/>
                  </a:lnTo>
                  <a:lnTo>
                    <a:pt x="185" y="2605"/>
                  </a:lnTo>
                  <a:lnTo>
                    <a:pt x="208" y="2636"/>
                  </a:lnTo>
                  <a:lnTo>
                    <a:pt x="213" y="2643"/>
                  </a:lnTo>
                  <a:lnTo>
                    <a:pt x="228" y="2645"/>
                  </a:lnTo>
                  <a:lnTo>
                    <a:pt x="241" y="2639"/>
                  </a:lnTo>
                  <a:lnTo>
                    <a:pt x="250" y="2627"/>
                  </a:lnTo>
                  <a:lnTo>
                    <a:pt x="251" y="2619"/>
                  </a:lnTo>
                  <a:lnTo>
                    <a:pt x="260" y="2625"/>
                  </a:lnTo>
                  <a:lnTo>
                    <a:pt x="277" y="2623"/>
                  </a:lnTo>
                  <a:lnTo>
                    <a:pt x="290" y="2613"/>
                  </a:lnTo>
                  <a:lnTo>
                    <a:pt x="294" y="2597"/>
                  </a:lnTo>
                  <a:lnTo>
                    <a:pt x="290" y="2587"/>
                  </a:lnTo>
                  <a:lnTo>
                    <a:pt x="268" y="2547"/>
                  </a:lnTo>
                  <a:lnTo>
                    <a:pt x="232" y="2464"/>
                  </a:lnTo>
                  <a:lnTo>
                    <a:pt x="216" y="2422"/>
                  </a:lnTo>
                  <a:lnTo>
                    <a:pt x="202" y="2333"/>
                  </a:lnTo>
                  <a:lnTo>
                    <a:pt x="184" y="2155"/>
                  </a:lnTo>
                  <a:lnTo>
                    <a:pt x="176" y="1975"/>
                  </a:lnTo>
                  <a:lnTo>
                    <a:pt x="181" y="1796"/>
                  </a:lnTo>
                  <a:lnTo>
                    <a:pt x="189" y="1707"/>
                  </a:lnTo>
                  <a:lnTo>
                    <a:pt x="203" y="1633"/>
                  </a:lnTo>
                  <a:lnTo>
                    <a:pt x="223" y="1560"/>
                  </a:lnTo>
                  <a:lnTo>
                    <a:pt x="255" y="1476"/>
                  </a:lnTo>
                  <a:lnTo>
                    <a:pt x="335" y="1313"/>
                  </a:lnTo>
                  <a:lnTo>
                    <a:pt x="381" y="1235"/>
                  </a:lnTo>
                  <a:lnTo>
                    <a:pt x="429" y="1159"/>
                  </a:lnTo>
                  <a:lnTo>
                    <a:pt x="531" y="1007"/>
                  </a:lnTo>
                  <a:lnTo>
                    <a:pt x="644" y="862"/>
                  </a:lnTo>
                  <a:lnTo>
                    <a:pt x="764" y="724"/>
                  </a:lnTo>
                  <a:lnTo>
                    <a:pt x="828" y="660"/>
                  </a:lnTo>
                  <a:lnTo>
                    <a:pt x="869" y="622"/>
                  </a:lnTo>
                  <a:lnTo>
                    <a:pt x="912" y="586"/>
                  </a:lnTo>
                  <a:lnTo>
                    <a:pt x="985" y="537"/>
                  </a:lnTo>
                  <a:lnTo>
                    <a:pt x="1139" y="450"/>
                  </a:lnTo>
                  <a:lnTo>
                    <a:pt x="1219" y="412"/>
                  </a:lnTo>
                  <a:lnTo>
                    <a:pt x="1171" y="464"/>
                  </a:lnTo>
                  <a:lnTo>
                    <a:pt x="1082" y="572"/>
                  </a:lnTo>
                  <a:lnTo>
                    <a:pt x="1039" y="627"/>
                  </a:lnTo>
                  <a:lnTo>
                    <a:pt x="1035" y="632"/>
                  </a:lnTo>
                  <a:lnTo>
                    <a:pt x="1034" y="645"/>
                  </a:lnTo>
                  <a:lnTo>
                    <a:pt x="1043" y="662"/>
                  </a:lnTo>
                  <a:lnTo>
                    <a:pt x="1055" y="669"/>
                  </a:lnTo>
                  <a:lnTo>
                    <a:pt x="1052" y="678"/>
                  </a:lnTo>
                  <a:lnTo>
                    <a:pt x="1060" y="693"/>
                  </a:lnTo>
                  <a:lnTo>
                    <a:pt x="1077" y="702"/>
                  </a:lnTo>
                  <a:lnTo>
                    <a:pt x="1096" y="702"/>
                  </a:lnTo>
                  <a:lnTo>
                    <a:pt x="1105" y="697"/>
                  </a:lnTo>
                  <a:lnTo>
                    <a:pt x="1139" y="669"/>
                  </a:lnTo>
                  <a:lnTo>
                    <a:pt x="1173" y="639"/>
                  </a:lnTo>
                  <a:lnTo>
                    <a:pt x="1180" y="647"/>
                  </a:lnTo>
                  <a:lnTo>
                    <a:pt x="1202" y="649"/>
                  </a:lnTo>
                  <a:lnTo>
                    <a:pt x="1214" y="642"/>
                  </a:lnTo>
                  <a:lnTo>
                    <a:pt x="1248" y="608"/>
                  </a:lnTo>
                  <a:lnTo>
                    <a:pt x="1279" y="573"/>
                  </a:lnTo>
                  <a:lnTo>
                    <a:pt x="1349" y="505"/>
                  </a:lnTo>
                  <a:lnTo>
                    <a:pt x="1499" y="382"/>
                  </a:lnTo>
                  <a:lnTo>
                    <a:pt x="1580" y="327"/>
                  </a:lnTo>
                  <a:lnTo>
                    <a:pt x="1587" y="321"/>
                  </a:lnTo>
                  <a:lnTo>
                    <a:pt x="1594" y="306"/>
                  </a:lnTo>
                  <a:lnTo>
                    <a:pt x="1591" y="290"/>
                  </a:lnTo>
                  <a:lnTo>
                    <a:pt x="1581" y="277"/>
                  </a:lnTo>
                  <a:lnTo>
                    <a:pt x="1573" y="27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100">
              <a:extLst>
                <a:ext uri="{FF2B5EF4-FFF2-40B4-BE49-F238E27FC236}">
                  <a16:creationId xmlns:a16="http://schemas.microsoft.com/office/drawing/2014/main" id="{2D6B0CB9-3630-454F-AA05-DEFD5EC08B27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3218383" y="3673599"/>
              <a:ext cx="280988" cy="1006475"/>
            </a:xfrm>
            <a:custGeom>
              <a:avLst/>
              <a:gdLst>
                <a:gd name="T0" fmla="*/ 624 w 705"/>
                <a:gd name="T1" fmla="*/ 494 h 2533"/>
                <a:gd name="T2" fmla="*/ 488 w 705"/>
                <a:gd name="T3" fmla="*/ 168 h 2533"/>
                <a:gd name="T4" fmla="*/ 431 w 705"/>
                <a:gd name="T5" fmla="*/ 8 h 2533"/>
                <a:gd name="T6" fmla="*/ 400 w 705"/>
                <a:gd name="T7" fmla="*/ 6 h 2533"/>
                <a:gd name="T8" fmla="*/ 391 w 705"/>
                <a:gd name="T9" fmla="*/ 30 h 2533"/>
                <a:gd name="T10" fmla="*/ 396 w 705"/>
                <a:gd name="T11" fmla="*/ 56 h 2533"/>
                <a:gd name="T12" fmla="*/ 396 w 705"/>
                <a:gd name="T13" fmla="*/ 59 h 2533"/>
                <a:gd name="T14" fmla="*/ 392 w 705"/>
                <a:gd name="T15" fmla="*/ 69 h 2533"/>
                <a:gd name="T16" fmla="*/ 386 w 705"/>
                <a:gd name="T17" fmla="*/ 81 h 2533"/>
                <a:gd name="T18" fmla="*/ 379 w 705"/>
                <a:gd name="T19" fmla="*/ 78 h 2533"/>
                <a:gd name="T20" fmla="*/ 377 w 705"/>
                <a:gd name="T21" fmla="*/ 74 h 2533"/>
                <a:gd name="T22" fmla="*/ 378 w 705"/>
                <a:gd name="T23" fmla="*/ 72 h 2533"/>
                <a:gd name="T24" fmla="*/ 375 w 705"/>
                <a:gd name="T25" fmla="*/ 47 h 2533"/>
                <a:gd name="T26" fmla="*/ 346 w 705"/>
                <a:gd name="T27" fmla="*/ 42 h 2533"/>
                <a:gd name="T28" fmla="*/ 339 w 705"/>
                <a:gd name="T29" fmla="*/ 51 h 2533"/>
                <a:gd name="T30" fmla="*/ 330 w 705"/>
                <a:gd name="T31" fmla="*/ 61 h 2533"/>
                <a:gd name="T32" fmla="*/ 300 w 705"/>
                <a:gd name="T33" fmla="*/ 125 h 2533"/>
                <a:gd name="T34" fmla="*/ 220 w 705"/>
                <a:gd name="T35" fmla="*/ 271 h 2533"/>
                <a:gd name="T36" fmla="*/ 124 w 705"/>
                <a:gd name="T37" fmla="*/ 459 h 2533"/>
                <a:gd name="T38" fmla="*/ 2 w 705"/>
                <a:gd name="T39" fmla="*/ 738 h 2533"/>
                <a:gd name="T40" fmla="*/ 7 w 705"/>
                <a:gd name="T41" fmla="*/ 760 h 2533"/>
                <a:gd name="T42" fmla="*/ 37 w 705"/>
                <a:gd name="T43" fmla="*/ 763 h 2533"/>
                <a:gd name="T44" fmla="*/ 49 w 705"/>
                <a:gd name="T45" fmla="*/ 741 h 2533"/>
                <a:gd name="T46" fmla="*/ 57 w 705"/>
                <a:gd name="T47" fmla="*/ 725 h 2533"/>
                <a:gd name="T48" fmla="*/ 54 w 705"/>
                <a:gd name="T49" fmla="*/ 735 h 2533"/>
                <a:gd name="T50" fmla="*/ 51 w 705"/>
                <a:gd name="T51" fmla="*/ 753 h 2533"/>
                <a:gd name="T52" fmla="*/ 75 w 705"/>
                <a:gd name="T53" fmla="*/ 774 h 2533"/>
                <a:gd name="T54" fmla="*/ 94 w 705"/>
                <a:gd name="T55" fmla="*/ 763 h 2533"/>
                <a:gd name="T56" fmla="*/ 121 w 705"/>
                <a:gd name="T57" fmla="*/ 704 h 2533"/>
                <a:gd name="T58" fmla="*/ 130 w 705"/>
                <a:gd name="T59" fmla="*/ 694 h 2533"/>
                <a:gd name="T60" fmla="*/ 155 w 705"/>
                <a:gd name="T61" fmla="*/ 643 h 2533"/>
                <a:gd name="T62" fmla="*/ 158 w 705"/>
                <a:gd name="T63" fmla="*/ 648 h 2533"/>
                <a:gd name="T64" fmla="*/ 175 w 705"/>
                <a:gd name="T65" fmla="*/ 655 h 2533"/>
                <a:gd name="T66" fmla="*/ 182 w 705"/>
                <a:gd name="T67" fmla="*/ 654 h 2533"/>
                <a:gd name="T68" fmla="*/ 193 w 705"/>
                <a:gd name="T69" fmla="*/ 642 h 2533"/>
                <a:gd name="T70" fmla="*/ 181 w 705"/>
                <a:gd name="T71" fmla="*/ 625 h 2533"/>
                <a:gd name="T72" fmla="*/ 182 w 705"/>
                <a:gd name="T73" fmla="*/ 621 h 2533"/>
                <a:gd name="T74" fmla="*/ 224 w 705"/>
                <a:gd name="T75" fmla="*/ 520 h 2533"/>
                <a:gd name="T76" fmla="*/ 250 w 705"/>
                <a:gd name="T77" fmla="*/ 457 h 2533"/>
                <a:gd name="T78" fmla="*/ 307 w 705"/>
                <a:gd name="T79" fmla="*/ 337 h 2533"/>
                <a:gd name="T80" fmla="*/ 346 w 705"/>
                <a:gd name="T81" fmla="*/ 330 h 2533"/>
                <a:gd name="T82" fmla="*/ 326 w 705"/>
                <a:gd name="T83" fmla="*/ 668 h 2533"/>
                <a:gd name="T84" fmla="*/ 327 w 705"/>
                <a:gd name="T85" fmla="*/ 1722 h 2533"/>
                <a:gd name="T86" fmla="*/ 391 w 705"/>
                <a:gd name="T87" fmla="*/ 2511 h 2533"/>
                <a:gd name="T88" fmla="*/ 404 w 705"/>
                <a:gd name="T89" fmla="*/ 2527 h 2533"/>
                <a:gd name="T90" fmla="*/ 426 w 705"/>
                <a:gd name="T91" fmla="*/ 2519 h 2533"/>
                <a:gd name="T92" fmla="*/ 423 w 705"/>
                <a:gd name="T93" fmla="*/ 2472 h 2533"/>
                <a:gd name="T94" fmla="*/ 425 w 705"/>
                <a:gd name="T95" fmla="*/ 2458 h 2533"/>
                <a:gd name="T96" fmla="*/ 464 w 705"/>
                <a:gd name="T97" fmla="*/ 2527 h 2533"/>
                <a:gd name="T98" fmla="*/ 521 w 705"/>
                <a:gd name="T99" fmla="*/ 2524 h 2533"/>
                <a:gd name="T100" fmla="*/ 530 w 705"/>
                <a:gd name="T101" fmla="*/ 2508 h 2533"/>
                <a:gd name="T102" fmla="*/ 510 w 705"/>
                <a:gd name="T103" fmla="*/ 1683 h 2533"/>
                <a:gd name="T104" fmla="*/ 451 w 705"/>
                <a:gd name="T105" fmla="*/ 584 h 2533"/>
                <a:gd name="T106" fmla="*/ 528 w 705"/>
                <a:gd name="T107" fmla="*/ 525 h 2533"/>
                <a:gd name="T108" fmla="*/ 631 w 705"/>
                <a:gd name="T109" fmla="*/ 750 h 2533"/>
                <a:gd name="T110" fmla="*/ 657 w 705"/>
                <a:gd name="T111" fmla="*/ 752 h 2533"/>
                <a:gd name="T112" fmla="*/ 671 w 705"/>
                <a:gd name="T113" fmla="*/ 738 h 2533"/>
                <a:gd name="T114" fmla="*/ 690 w 705"/>
                <a:gd name="T115" fmla="*/ 720 h 2533"/>
                <a:gd name="T116" fmla="*/ 687 w 705"/>
                <a:gd name="T117" fmla="*/ 706 h 2533"/>
                <a:gd name="T118" fmla="*/ 696 w 705"/>
                <a:gd name="T119" fmla="*/ 699 h 2533"/>
                <a:gd name="T120" fmla="*/ 702 w 705"/>
                <a:gd name="T121" fmla="*/ 673 h 2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5" h="2533">
                  <a:moveTo>
                    <a:pt x="702" y="673"/>
                  </a:moveTo>
                  <a:lnTo>
                    <a:pt x="624" y="494"/>
                  </a:lnTo>
                  <a:lnTo>
                    <a:pt x="540" y="317"/>
                  </a:lnTo>
                  <a:lnTo>
                    <a:pt x="488" y="168"/>
                  </a:lnTo>
                  <a:lnTo>
                    <a:pt x="436" y="17"/>
                  </a:lnTo>
                  <a:lnTo>
                    <a:pt x="431" y="8"/>
                  </a:lnTo>
                  <a:lnTo>
                    <a:pt x="417" y="0"/>
                  </a:lnTo>
                  <a:lnTo>
                    <a:pt x="400" y="6"/>
                  </a:lnTo>
                  <a:lnTo>
                    <a:pt x="391" y="20"/>
                  </a:lnTo>
                  <a:lnTo>
                    <a:pt x="391" y="30"/>
                  </a:lnTo>
                  <a:lnTo>
                    <a:pt x="394" y="43"/>
                  </a:lnTo>
                  <a:lnTo>
                    <a:pt x="396" y="56"/>
                  </a:lnTo>
                  <a:lnTo>
                    <a:pt x="396" y="57"/>
                  </a:lnTo>
                  <a:lnTo>
                    <a:pt x="396" y="59"/>
                  </a:lnTo>
                  <a:lnTo>
                    <a:pt x="394" y="64"/>
                  </a:lnTo>
                  <a:lnTo>
                    <a:pt x="392" y="69"/>
                  </a:lnTo>
                  <a:lnTo>
                    <a:pt x="390" y="76"/>
                  </a:lnTo>
                  <a:lnTo>
                    <a:pt x="386" y="81"/>
                  </a:lnTo>
                  <a:lnTo>
                    <a:pt x="383" y="79"/>
                  </a:lnTo>
                  <a:lnTo>
                    <a:pt x="379" y="78"/>
                  </a:lnTo>
                  <a:lnTo>
                    <a:pt x="378" y="77"/>
                  </a:lnTo>
                  <a:lnTo>
                    <a:pt x="377" y="74"/>
                  </a:lnTo>
                  <a:lnTo>
                    <a:pt x="378" y="73"/>
                  </a:lnTo>
                  <a:lnTo>
                    <a:pt x="378" y="72"/>
                  </a:lnTo>
                  <a:lnTo>
                    <a:pt x="381" y="63"/>
                  </a:lnTo>
                  <a:lnTo>
                    <a:pt x="375" y="47"/>
                  </a:lnTo>
                  <a:lnTo>
                    <a:pt x="361" y="38"/>
                  </a:lnTo>
                  <a:lnTo>
                    <a:pt x="346" y="42"/>
                  </a:lnTo>
                  <a:lnTo>
                    <a:pt x="340" y="50"/>
                  </a:lnTo>
                  <a:lnTo>
                    <a:pt x="339" y="51"/>
                  </a:lnTo>
                  <a:lnTo>
                    <a:pt x="338" y="54"/>
                  </a:lnTo>
                  <a:lnTo>
                    <a:pt x="330" y="61"/>
                  </a:lnTo>
                  <a:lnTo>
                    <a:pt x="327" y="73"/>
                  </a:lnTo>
                  <a:lnTo>
                    <a:pt x="300" y="125"/>
                  </a:lnTo>
                  <a:lnTo>
                    <a:pt x="274" y="177"/>
                  </a:lnTo>
                  <a:lnTo>
                    <a:pt x="220" y="271"/>
                  </a:lnTo>
                  <a:lnTo>
                    <a:pt x="171" y="369"/>
                  </a:lnTo>
                  <a:lnTo>
                    <a:pt x="124" y="459"/>
                  </a:lnTo>
                  <a:lnTo>
                    <a:pt x="38" y="643"/>
                  </a:lnTo>
                  <a:lnTo>
                    <a:pt x="2" y="738"/>
                  </a:lnTo>
                  <a:lnTo>
                    <a:pt x="0" y="747"/>
                  </a:lnTo>
                  <a:lnTo>
                    <a:pt x="7" y="760"/>
                  </a:lnTo>
                  <a:lnTo>
                    <a:pt x="22" y="766"/>
                  </a:lnTo>
                  <a:lnTo>
                    <a:pt x="37" y="763"/>
                  </a:lnTo>
                  <a:lnTo>
                    <a:pt x="42" y="756"/>
                  </a:lnTo>
                  <a:lnTo>
                    <a:pt x="49" y="741"/>
                  </a:lnTo>
                  <a:lnTo>
                    <a:pt x="57" y="725"/>
                  </a:lnTo>
                  <a:lnTo>
                    <a:pt x="57" y="725"/>
                  </a:lnTo>
                  <a:lnTo>
                    <a:pt x="57" y="725"/>
                  </a:lnTo>
                  <a:lnTo>
                    <a:pt x="54" y="735"/>
                  </a:lnTo>
                  <a:lnTo>
                    <a:pt x="53" y="744"/>
                  </a:lnTo>
                  <a:lnTo>
                    <a:pt x="51" y="753"/>
                  </a:lnTo>
                  <a:lnTo>
                    <a:pt x="60" y="768"/>
                  </a:lnTo>
                  <a:lnTo>
                    <a:pt x="75" y="774"/>
                  </a:lnTo>
                  <a:lnTo>
                    <a:pt x="89" y="770"/>
                  </a:lnTo>
                  <a:lnTo>
                    <a:pt x="94" y="763"/>
                  </a:lnTo>
                  <a:lnTo>
                    <a:pt x="107" y="733"/>
                  </a:lnTo>
                  <a:lnTo>
                    <a:pt x="121" y="704"/>
                  </a:lnTo>
                  <a:lnTo>
                    <a:pt x="127" y="700"/>
                  </a:lnTo>
                  <a:lnTo>
                    <a:pt x="130" y="694"/>
                  </a:lnTo>
                  <a:lnTo>
                    <a:pt x="143" y="669"/>
                  </a:lnTo>
                  <a:lnTo>
                    <a:pt x="155" y="643"/>
                  </a:lnTo>
                  <a:lnTo>
                    <a:pt x="156" y="646"/>
                  </a:lnTo>
                  <a:lnTo>
                    <a:pt x="158" y="648"/>
                  </a:lnTo>
                  <a:lnTo>
                    <a:pt x="164" y="655"/>
                  </a:lnTo>
                  <a:lnTo>
                    <a:pt x="175" y="655"/>
                  </a:lnTo>
                  <a:lnTo>
                    <a:pt x="178" y="654"/>
                  </a:lnTo>
                  <a:lnTo>
                    <a:pt x="182" y="654"/>
                  </a:lnTo>
                  <a:lnTo>
                    <a:pt x="187" y="651"/>
                  </a:lnTo>
                  <a:lnTo>
                    <a:pt x="193" y="642"/>
                  </a:lnTo>
                  <a:lnTo>
                    <a:pt x="190" y="632"/>
                  </a:lnTo>
                  <a:lnTo>
                    <a:pt x="181" y="625"/>
                  </a:lnTo>
                  <a:lnTo>
                    <a:pt x="175" y="625"/>
                  </a:lnTo>
                  <a:lnTo>
                    <a:pt x="182" y="621"/>
                  </a:lnTo>
                  <a:lnTo>
                    <a:pt x="200" y="588"/>
                  </a:lnTo>
                  <a:lnTo>
                    <a:pt x="224" y="520"/>
                  </a:lnTo>
                  <a:lnTo>
                    <a:pt x="233" y="494"/>
                  </a:lnTo>
                  <a:lnTo>
                    <a:pt x="250" y="457"/>
                  </a:lnTo>
                  <a:lnTo>
                    <a:pt x="267" y="419"/>
                  </a:lnTo>
                  <a:lnTo>
                    <a:pt x="307" y="337"/>
                  </a:lnTo>
                  <a:lnTo>
                    <a:pt x="348" y="254"/>
                  </a:lnTo>
                  <a:lnTo>
                    <a:pt x="346" y="330"/>
                  </a:lnTo>
                  <a:lnTo>
                    <a:pt x="343" y="405"/>
                  </a:lnTo>
                  <a:lnTo>
                    <a:pt x="326" y="668"/>
                  </a:lnTo>
                  <a:lnTo>
                    <a:pt x="315" y="1195"/>
                  </a:lnTo>
                  <a:lnTo>
                    <a:pt x="327" y="1722"/>
                  </a:lnTo>
                  <a:lnTo>
                    <a:pt x="364" y="2248"/>
                  </a:lnTo>
                  <a:lnTo>
                    <a:pt x="391" y="2511"/>
                  </a:lnTo>
                  <a:lnTo>
                    <a:pt x="394" y="2519"/>
                  </a:lnTo>
                  <a:lnTo>
                    <a:pt x="404" y="2527"/>
                  </a:lnTo>
                  <a:lnTo>
                    <a:pt x="417" y="2527"/>
                  </a:lnTo>
                  <a:lnTo>
                    <a:pt x="426" y="2519"/>
                  </a:lnTo>
                  <a:lnTo>
                    <a:pt x="427" y="2511"/>
                  </a:lnTo>
                  <a:lnTo>
                    <a:pt x="423" y="2472"/>
                  </a:lnTo>
                  <a:lnTo>
                    <a:pt x="420" y="2433"/>
                  </a:lnTo>
                  <a:lnTo>
                    <a:pt x="425" y="2458"/>
                  </a:lnTo>
                  <a:lnTo>
                    <a:pt x="440" y="2499"/>
                  </a:lnTo>
                  <a:lnTo>
                    <a:pt x="464" y="2527"/>
                  </a:lnTo>
                  <a:lnTo>
                    <a:pt x="499" y="2533"/>
                  </a:lnTo>
                  <a:lnTo>
                    <a:pt x="521" y="2524"/>
                  </a:lnTo>
                  <a:lnTo>
                    <a:pt x="528" y="2518"/>
                  </a:lnTo>
                  <a:lnTo>
                    <a:pt x="530" y="2508"/>
                  </a:lnTo>
                  <a:lnTo>
                    <a:pt x="526" y="2232"/>
                  </a:lnTo>
                  <a:lnTo>
                    <a:pt x="510" y="1683"/>
                  </a:lnTo>
                  <a:lnTo>
                    <a:pt x="486" y="1133"/>
                  </a:lnTo>
                  <a:lnTo>
                    <a:pt x="451" y="584"/>
                  </a:lnTo>
                  <a:lnTo>
                    <a:pt x="431" y="309"/>
                  </a:lnTo>
                  <a:lnTo>
                    <a:pt x="528" y="525"/>
                  </a:lnTo>
                  <a:lnTo>
                    <a:pt x="627" y="742"/>
                  </a:lnTo>
                  <a:lnTo>
                    <a:pt x="631" y="750"/>
                  </a:lnTo>
                  <a:lnTo>
                    <a:pt x="644" y="755"/>
                  </a:lnTo>
                  <a:lnTo>
                    <a:pt x="657" y="752"/>
                  </a:lnTo>
                  <a:lnTo>
                    <a:pt x="668" y="744"/>
                  </a:lnTo>
                  <a:lnTo>
                    <a:pt x="671" y="738"/>
                  </a:lnTo>
                  <a:lnTo>
                    <a:pt x="680" y="735"/>
                  </a:lnTo>
                  <a:lnTo>
                    <a:pt x="690" y="720"/>
                  </a:lnTo>
                  <a:lnTo>
                    <a:pt x="688" y="708"/>
                  </a:lnTo>
                  <a:lnTo>
                    <a:pt x="687" y="706"/>
                  </a:lnTo>
                  <a:lnTo>
                    <a:pt x="687" y="703"/>
                  </a:lnTo>
                  <a:lnTo>
                    <a:pt x="696" y="699"/>
                  </a:lnTo>
                  <a:lnTo>
                    <a:pt x="705" y="685"/>
                  </a:lnTo>
                  <a:lnTo>
                    <a:pt x="702" y="67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34">
            <a:extLst>
              <a:ext uri="{FF2B5EF4-FFF2-40B4-BE49-F238E27FC236}">
                <a16:creationId xmlns:a16="http://schemas.microsoft.com/office/drawing/2014/main" id="{4EDE6D82-9EF9-48C2-93A8-7C23A06C84B1}"/>
              </a:ext>
            </a:extLst>
          </p:cNvPr>
          <p:cNvGrpSpPr/>
          <p:nvPr/>
        </p:nvGrpSpPr>
        <p:grpSpPr>
          <a:xfrm>
            <a:off x="8210356" y="2027457"/>
            <a:ext cx="1097280" cy="3333458"/>
            <a:chOff x="8115742" y="2512967"/>
            <a:chExt cx="1220618" cy="3333458"/>
          </a:xfrm>
        </p:grpSpPr>
        <p:sp>
          <p:nvSpPr>
            <p:cNvPr id="9" name="Freeform 137">
              <a:extLst>
                <a:ext uri="{FF2B5EF4-FFF2-40B4-BE49-F238E27FC236}">
                  <a16:creationId xmlns:a16="http://schemas.microsoft.com/office/drawing/2014/main" id="{4D2FA2E5-5D26-4DE7-9039-7CF53955891A}"/>
                </a:ext>
              </a:extLst>
            </p:cNvPr>
            <p:cNvSpPr>
              <a:spLocks/>
            </p:cNvSpPr>
            <p:nvPr/>
          </p:nvSpPr>
          <p:spPr bwMode="auto">
            <a:xfrm rot="1772073" flipH="1">
              <a:off x="8115742" y="2512967"/>
              <a:ext cx="696763" cy="1036638"/>
            </a:xfrm>
            <a:custGeom>
              <a:avLst/>
              <a:gdLst>
                <a:gd name="T0" fmla="*/ 1685 w 1749"/>
                <a:gd name="T1" fmla="*/ 1755 h 2611"/>
                <a:gd name="T2" fmla="*/ 1542 w 1749"/>
                <a:gd name="T3" fmla="*/ 1339 h 2611"/>
                <a:gd name="T4" fmla="*/ 1436 w 1749"/>
                <a:gd name="T5" fmla="*/ 1121 h 2611"/>
                <a:gd name="T6" fmla="*/ 1281 w 1749"/>
                <a:gd name="T7" fmla="*/ 842 h 2611"/>
                <a:gd name="T8" fmla="*/ 918 w 1749"/>
                <a:gd name="T9" fmla="*/ 425 h 2611"/>
                <a:gd name="T10" fmla="*/ 649 w 1749"/>
                <a:gd name="T11" fmla="*/ 258 h 2611"/>
                <a:gd name="T12" fmla="*/ 391 w 1749"/>
                <a:gd name="T13" fmla="*/ 185 h 2611"/>
                <a:gd name="T14" fmla="*/ 490 w 1749"/>
                <a:gd name="T15" fmla="*/ 177 h 2611"/>
                <a:gd name="T16" fmla="*/ 938 w 1749"/>
                <a:gd name="T17" fmla="*/ 158 h 2611"/>
                <a:gd name="T18" fmla="*/ 938 w 1749"/>
                <a:gd name="T19" fmla="*/ 106 h 2611"/>
                <a:gd name="T20" fmla="*/ 870 w 1749"/>
                <a:gd name="T21" fmla="*/ 98 h 2611"/>
                <a:gd name="T22" fmla="*/ 835 w 1749"/>
                <a:gd name="T23" fmla="*/ 94 h 2611"/>
                <a:gd name="T24" fmla="*/ 867 w 1749"/>
                <a:gd name="T25" fmla="*/ 88 h 2611"/>
                <a:gd name="T26" fmla="*/ 894 w 1749"/>
                <a:gd name="T27" fmla="*/ 50 h 2611"/>
                <a:gd name="T28" fmla="*/ 866 w 1749"/>
                <a:gd name="T29" fmla="*/ 24 h 2611"/>
                <a:gd name="T30" fmla="*/ 779 w 1749"/>
                <a:gd name="T31" fmla="*/ 22 h 2611"/>
                <a:gd name="T32" fmla="*/ 95 w 1749"/>
                <a:gd name="T33" fmla="*/ 1 h 2611"/>
                <a:gd name="T34" fmla="*/ 62 w 1749"/>
                <a:gd name="T35" fmla="*/ 11 h 2611"/>
                <a:gd name="T36" fmla="*/ 34 w 1749"/>
                <a:gd name="T37" fmla="*/ 30 h 2611"/>
                <a:gd name="T38" fmla="*/ 0 w 1749"/>
                <a:gd name="T39" fmla="*/ 61 h 2611"/>
                <a:gd name="T40" fmla="*/ 220 w 1749"/>
                <a:gd name="T41" fmla="*/ 351 h 2611"/>
                <a:gd name="T42" fmla="*/ 414 w 1749"/>
                <a:gd name="T43" fmla="*/ 573 h 2611"/>
                <a:gd name="T44" fmla="*/ 583 w 1749"/>
                <a:gd name="T45" fmla="*/ 767 h 2611"/>
                <a:gd name="T46" fmla="*/ 616 w 1749"/>
                <a:gd name="T47" fmla="*/ 735 h 2611"/>
                <a:gd name="T48" fmla="*/ 587 w 1749"/>
                <a:gd name="T49" fmla="*/ 700 h 2611"/>
                <a:gd name="T50" fmla="*/ 621 w 1749"/>
                <a:gd name="T51" fmla="*/ 676 h 2611"/>
                <a:gd name="T52" fmla="*/ 670 w 1749"/>
                <a:gd name="T53" fmla="*/ 722 h 2611"/>
                <a:gd name="T54" fmla="*/ 706 w 1749"/>
                <a:gd name="T55" fmla="*/ 685 h 2611"/>
                <a:gd name="T56" fmla="*/ 332 w 1749"/>
                <a:gd name="T57" fmla="*/ 255 h 2611"/>
                <a:gd name="T58" fmla="*/ 432 w 1749"/>
                <a:gd name="T59" fmla="*/ 303 h 2611"/>
                <a:gd name="T60" fmla="*/ 804 w 1749"/>
                <a:gd name="T61" fmla="*/ 604 h 2611"/>
                <a:gd name="T62" fmla="*/ 1027 w 1749"/>
                <a:gd name="T63" fmla="*/ 863 h 2611"/>
                <a:gd name="T64" fmla="*/ 1260 w 1749"/>
                <a:gd name="T65" fmla="*/ 1232 h 2611"/>
                <a:gd name="T66" fmla="*/ 1412 w 1749"/>
                <a:gd name="T67" fmla="*/ 1578 h 2611"/>
                <a:gd name="T68" fmla="*/ 1524 w 1749"/>
                <a:gd name="T69" fmla="*/ 2015 h 2611"/>
                <a:gd name="T70" fmla="*/ 1561 w 1749"/>
                <a:gd name="T71" fmla="*/ 2391 h 2611"/>
                <a:gd name="T72" fmla="*/ 1554 w 1749"/>
                <a:gd name="T73" fmla="*/ 2536 h 2611"/>
                <a:gd name="T74" fmla="*/ 1559 w 1749"/>
                <a:gd name="T75" fmla="*/ 2584 h 2611"/>
                <a:gd name="T76" fmla="*/ 1593 w 1749"/>
                <a:gd name="T77" fmla="*/ 2611 h 2611"/>
                <a:gd name="T78" fmla="*/ 1619 w 1749"/>
                <a:gd name="T79" fmla="*/ 2562 h 2611"/>
                <a:gd name="T80" fmla="*/ 1695 w 1749"/>
                <a:gd name="T81" fmla="*/ 2462 h 2611"/>
                <a:gd name="T82" fmla="*/ 1749 w 1749"/>
                <a:gd name="T83" fmla="*/ 2224 h 2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49" h="2611">
                  <a:moveTo>
                    <a:pt x="1732" y="2015"/>
                  </a:moveTo>
                  <a:lnTo>
                    <a:pt x="1720" y="1928"/>
                  </a:lnTo>
                  <a:lnTo>
                    <a:pt x="1685" y="1755"/>
                  </a:lnTo>
                  <a:lnTo>
                    <a:pt x="1638" y="1585"/>
                  </a:lnTo>
                  <a:lnTo>
                    <a:pt x="1577" y="1419"/>
                  </a:lnTo>
                  <a:lnTo>
                    <a:pt x="1542" y="1339"/>
                  </a:lnTo>
                  <a:lnTo>
                    <a:pt x="1502" y="1253"/>
                  </a:lnTo>
                  <a:lnTo>
                    <a:pt x="1458" y="1170"/>
                  </a:lnTo>
                  <a:lnTo>
                    <a:pt x="1436" y="1121"/>
                  </a:lnTo>
                  <a:lnTo>
                    <a:pt x="1413" y="1073"/>
                  </a:lnTo>
                  <a:lnTo>
                    <a:pt x="1373" y="997"/>
                  </a:lnTo>
                  <a:lnTo>
                    <a:pt x="1281" y="842"/>
                  </a:lnTo>
                  <a:lnTo>
                    <a:pt x="1173" y="691"/>
                  </a:lnTo>
                  <a:lnTo>
                    <a:pt x="1053" y="551"/>
                  </a:lnTo>
                  <a:lnTo>
                    <a:pt x="918" y="425"/>
                  </a:lnTo>
                  <a:lnTo>
                    <a:pt x="808" y="343"/>
                  </a:lnTo>
                  <a:lnTo>
                    <a:pt x="730" y="297"/>
                  </a:lnTo>
                  <a:lnTo>
                    <a:pt x="649" y="258"/>
                  </a:lnTo>
                  <a:lnTo>
                    <a:pt x="566" y="225"/>
                  </a:lnTo>
                  <a:lnTo>
                    <a:pt x="481" y="201"/>
                  </a:lnTo>
                  <a:lnTo>
                    <a:pt x="391" y="185"/>
                  </a:lnTo>
                  <a:lnTo>
                    <a:pt x="346" y="181"/>
                  </a:lnTo>
                  <a:lnTo>
                    <a:pt x="419" y="180"/>
                  </a:lnTo>
                  <a:lnTo>
                    <a:pt x="490" y="177"/>
                  </a:lnTo>
                  <a:lnTo>
                    <a:pt x="708" y="170"/>
                  </a:lnTo>
                  <a:lnTo>
                    <a:pt x="925" y="159"/>
                  </a:lnTo>
                  <a:lnTo>
                    <a:pt x="938" y="158"/>
                  </a:lnTo>
                  <a:lnTo>
                    <a:pt x="953" y="142"/>
                  </a:lnTo>
                  <a:lnTo>
                    <a:pt x="953" y="122"/>
                  </a:lnTo>
                  <a:lnTo>
                    <a:pt x="938" y="106"/>
                  </a:lnTo>
                  <a:lnTo>
                    <a:pt x="925" y="103"/>
                  </a:lnTo>
                  <a:lnTo>
                    <a:pt x="898" y="101"/>
                  </a:lnTo>
                  <a:lnTo>
                    <a:pt x="870" y="98"/>
                  </a:lnTo>
                  <a:lnTo>
                    <a:pt x="865" y="97"/>
                  </a:lnTo>
                  <a:lnTo>
                    <a:pt x="859" y="97"/>
                  </a:lnTo>
                  <a:lnTo>
                    <a:pt x="835" y="94"/>
                  </a:lnTo>
                  <a:lnTo>
                    <a:pt x="811" y="93"/>
                  </a:lnTo>
                  <a:lnTo>
                    <a:pt x="839" y="91"/>
                  </a:lnTo>
                  <a:lnTo>
                    <a:pt x="867" y="88"/>
                  </a:lnTo>
                  <a:lnTo>
                    <a:pt x="879" y="85"/>
                  </a:lnTo>
                  <a:lnTo>
                    <a:pt x="893" y="70"/>
                  </a:lnTo>
                  <a:lnTo>
                    <a:pt x="894" y="50"/>
                  </a:lnTo>
                  <a:lnTo>
                    <a:pt x="884" y="35"/>
                  </a:lnTo>
                  <a:lnTo>
                    <a:pt x="874" y="31"/>
                  </a:lnTo>
                  <a:lnTo>
                    <a:pt x="866" y="24"/>
                  </a:lnTo>
                  <a:lnTo>
                    <a:pt x="854" y="23"/>
                  </a:lnTo>
                  <a:lnTo>
                    <a:pt x="817" y="22"/>
                  </a:lnTo>
                  <a:lnTo>
                    <a:pt x="779" y="22"/>
                  </a:lnTo>
                  <a:lnTo>
                    <a:pt x="608" y="10"/>
                  </a:lnTo>
                  <a:lnTo>
                    <a:pt x="266" y="0"/>
                  </a:lnTo>
                  <a:lnTo>
                    <a:pt x="95" y="1"/>
                  </a:lnTo>
                  <a:lnTo>
                    <a:pt x="80" y="2"/>
                  </a:lnTo>
                  <a:lnTo>
                    <a:pt x="73" y="10"/>
                  </a:lnTo>
                  <a:lnTo>
                    <a:pt x="62" y="11"/>
                  </a:lnTo>
                  <a:lnTo>
                    <a:pt x="47" y="24"/>
                  </a:lnTo>
                  <a:lnTo>
                    <a:pt x="43" y="33"/>
                  </a:lnTo>
                  <a:lnTo>
                    <a:pt x="34" y="30"/>
                  </a:lnTo>
                  <a:lnTo>
                    <a:pt x="16" y="32"/>
                  </a:lnTo>
                  <a:lnTo>
                    <a:pt x="3" y="44"/>
                  </a:lnTo>
                  <a:lnTo>
                    <a:pt x="0" y="61"/>
                  </a:lnTo>
                  <a:lnTo>
                    <a:pt x="5" y="70"/>
                  </a:lnTo>
                  <a:lnTo>
                    <a:pt x="89" y="184"/>
                  </a:lnTo>
                  <a:lnTo>
                    <a:pt x="220" y="351"/>
                  </a:lnTo>
                  <a:lnTo>
                    <a:pt x="314" y="457"/>
                  </a:lnTo>
                  <a:lnTo>
                    <a:pt x="362" y="508"/>
                  </a:lnTo>
                  <a:lnTo>
                    <a:pt x="414" y="573"/>
                  </a:lnTo>
                  <a:lnTo>
                    <a:pt x="520" y="698"/>
                  </a:lnTo>
                  <a:lnTo>
                    <a:pt x="574" y="759"/>
                  </a:lnTo>
                  <a:lnTo>
                    <a:pt x="583" y="767"/>
                  </a:lnTo>
                  <a:lnTo>
                    <a:pt x="601" y="766"/>
                  </a:lnTo>
                  <a:lnTo>
                    <a:pt x="613" y="753"/>
                  </a:lnTo>
                  <a:lnTo>
                    <a:pt x="616" y="735"/>
                  </a:lnTo>
                  <a:lnTo>
                    <a:pt x="609" y="724"/>
                  </a:lnTo>
                  <a:lnTo>
                    <a:pt x="599" y="713"/>
                  </a:lnTo>
                  <a:lnTo>
                    <a:pt x="587" y="700"/>
                  </a:lnTo>
                  <a:lnTo>
                    <a:pt x="599" y="701"/>
                  </a:lnTo>
                  <a:lnTo>
                    <a:pt x="617" y="688"/>
                  </a:lnTo>
                  <a:lnTo>
                    <a:pt x="621" y="676"/>
                  </a:lnTo>
                  <a:lnTo>
                    <a:pt x="640" y="696"/>
                  </a:lnTo>
                  <a:lnTo>
                    <a:pt x="660" y="715"/>
                  </a:lnTo>
                  <a:lnTo>
                    <a:pt x="670" y="722"/>
                  </a:lnTo>
                  <a:lnTo>
                    <a:pt x="691" y="720"/>
                  </a:lnTo>
                  <a:lnTo>
                    <a:pt x="705" y="706"/>
                  </a:lnTo>
                  <a:lnTo>
                    <a:pt x="706" y="685"/>
                  </a:lnTo>
                  <a:lnTo>
                    <a:pt x="700" y="675"/>
                  </a:lnTo>
                  <a:lnTo>
                    <a:pt x="516" y="465"/>
                  </a:lnTo>
                  <a:lnTo>
                    <a:pt x="332" y="255"/>
                  </a:lnTo>
                  <a:lnTo>
                    <a:pt x="346" y="260"/>
                  </a:lnTo>
                  <a:lnTo>
                    <a:pt x="360" y="267"/>
                  </a:lnTo>
                  <a:lnTo>
                    <a:pt x="432" y="303"/>
                  </a:lnTo>
                  <a:lnTo>
                    <a:pt x="565" y="390"/>
                  </a:lnTo>
                  <a:lnTo>
                    <a:pt x="688" y="492"/>
                  </a:lnTo>
                  <a:lnTo>
                    <a:pt x="804" y="604"/>
                  </a:lnTo>
                  <a:lnTo>
                    <a:pt x="858" y="662"/>
                  </a:lnTo>
                  <a:lnTo>
                    <a:pt x="916" y="727"/>
                  </a:lnTo>
                  <a:lnTo>
                    <a:pt x="1027" y="863"/>
                  </a:lnTo>
                  <a:lnTo>
                    <a:pt x="1128" y="1006"/>
                  </a:lnTo>
                  <a:lnTo>
                    <a:pt x="1220" y="1156"/>
                  </a:lnTo>
                  <a:lnTo>
                    <a:pt x="1260" y="1232"/>
                  </a:lnTo>
                  <a:lnTo>
                    <a:pt x="1295" y="1300"/>
                  </a:lnTo>
                  <a:lnTo>
                    <a:pt x="1357" y="1438"/>
                  </a:lnTo>
                  <a:lnTo>
                    <a:pt x="1412" y="1578"/>
                  </a:lnTo>
                  <a:lnTo>
                    <a:pt x="1457" y="1722"/>
                  </a:lnTo>
                  <a:lnTo>
                    <a:pt x="1494" y="1869"/>
                  </a:lnTo>
                  <a:lnTo>
                    <a:pt x="1524" y="2015"/>
                  </a:lnTo>
                  <a:lnTo>
                    <a:pt x="1545" y="2166"/>
                  </a:lnTo>
                  <a:lnTo>
                    <a:pt x="1558" y="2315"/>
                  </a:lnTo>
                  <a:lnTo>
                    <a:pt x="1561" y="2391"/>
                  </a:lnTo>
                  <a:lnTo>
                    <a:pt x="1558" y="2459"/>
                  </a:lnTo>
                  <a:lnTo>
                    <a:pt x="1553" y="2526"/>
                  </a:lnTo>
                  <a:lnTo>
                    <a:pt x="1554" y="2536"/>
                  </a:lnTo>
                  <a:lnTo>
                    <a:pt x="1561" y="2544"/>
                  </a:lnTo>
                  <a:lnTo>
                    <a:pt x="1559" y="2565"/>
                  </a:lnTo>
                  <a:lnTo>
                    <a:pt x="1559" y="2584"/>
                  </a:lnTo>
                  <a:lnTo>
                    <a:pt x="1561" y="2596"/>
                  </a:lnTo>
                  <a:lnTo>
                    <a:pt x="1574" y="2609"/>
                  </a:lnTo>
                  <a:lnTo>
                    <a:pt x="1593" y="2611"/>
                  </a:lnTo>
                  <a:lnTo>
                    <a:pt x="1610" y="2602"/>
                  </a:lnTo>
                  <a:lnTo>
                    <a:pt x="1614" y="2592"/>
                  </a:lnTo>
                  <a:lnTo>
                    <a:pt x="1619" y="2562"/>
                  </a:lnTo>
                  <a:lnTo>
                    <a:pt x="1624" y="2534"/>
                  </a:lnTo>
                  <a:lnTo>
                    <a:pt x="1653" y="2513"/>
                  </a:lnTo>
                  <a:lnTo>
                    <a:pt x="1695" y="2462"/>
                  </a:lnTo>
                  <a:lnTo>
                    <a:pt x="1724" y="2402"/>
                  </a:lnTo>
                  <a:lnTo>
                    <a:pt x="1741" y="2333"/>
                  </a:lnTo>
                  <a:lnTo>
                    <a:pt x="1749" y="2224"/>
                  </a:lnTo>
                  <a:lnTo>
                    <a:pt x="1739" y="2079"/>
                  </a:lnTo>
                  <a:lnTo>
                    <a:pt x="1732" y="2015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43">
              <a:extLst>
                <a:ext uri="{FF2B5EF4-FFF2-40B4-BE49-F238E27FC236}">
                  <a16:creationId xmlns:a16="http://schemas.microsoft.com/office/drawing/2014/main" id="{62729B96-704A-44F7-817D-743DB7EE341C}"/>
                </a:ext>
              </a:extLst>
            </p:cNvPr>
            <p:cNvSpPr>
              <a:spLocks/>
            </p:cNvSpPr>
            <p:nvPr/>
          </p:nvSpPr>
          <p:spPr bwMode="auto">
            <a:xfrm rot="9000000" flipH="1">
              <a:off x="8125622" y="4795500"/>
              <a:ext cx="636175" cy="1050925"/>
            </a:xfrm>
            <a:custGeom>
              <a:avLst/>
              <a:gdLst>
                <a:gd name="T0" fmla="*/ 1563 w 1594"/>
                <a:gd name="T1" fmla="*/ 270 h 2645"/>
                <a:gd name="T2" fmla="*/ 1576 w 1594"/>
                <a:gd name="T3" fmla="*/ 235 h 2645"/>
                <a:gd name="T4" fmla="*/ 1548 w 1594"/>
                <a:gd name="T5" fmla="*/ 213 h 2645"/>
                <a:gd name="T6" fmla="*/ 1528 w 1594"/>
                <a:gd name="T7" fmla="*/ 192 h 2645"/>
                <a:gd name="T8" fmla="*/ 1494 w 1594"/>
                <a:gd name="T9" fmla="*/ 192 h 2645"/>
                <a:gd name="T10" fmla="*/ 1145 w 1594"/>
                <a:gd name="T11" fmla="*/ 62 h 2645"/>
                <a:gd name="T12" fmla="*/ 1079 w 1594"/>
                <a:gd name="T13" fmla="*/ 40 h 2645"/>
                <a:gd name="T14" fmla="*/ 969 w 1594"/>
                <a:gd name="T15" fmla="*/ 0 h 2645"/>
                <a:gd name="T16" fmla="*/ 943 w 1594"/>
                <a:gd name="T17" fmla="*/ 31 h 2645"/>
                <a:gd name="T18" fmla="*/ 932 w 1594"/>
                <a:gd name="T19" fmla="*/ 30 h 2645"/>
                <a:gd name="T20" fmla="*/ 924 w 1594"/>
                <a:gd name="T21" fmla="*/ 28 h 2645"/>
                <a:gd name="T22" fmla="*/ 900 w 1594"/>
                <a:gd name="T23" fmla="*/ 40 h 2645"/>
                <a:gd name="T24" fmla="*/ 885 w 1594"/>
                <a:gd name="T25" fmla="*/ 38 h 2645"/>
                <a:gd name="T26" fmla="*/ 871 w 1594"/>
                <a:gd name="T27" fmla="*/ 91 h 2645"/>
                <a:gd name="T28" fmla="*/ 1103 w 1594"/>
                <a:gd name="T29" fmla="*/ 172 h 2645"/>
                <a:gd name="T30" fmla="*/ 1141 w 1594"/>
                <a:gd name="T31" fmla="*/ 193 h 2645"/>
                <a:gd name="T32" fmla="*/ 1284 w 1594"/>
                <a:gd name="T33" fmla="*/ 236 h 2645"/>
                <a:gd name="T34" fmla="*/ 926 w 1594"/>
                <a:gd name="T35" fmla="*/ 378 h 2645"/>
                <a:gd name="T36" fmla="*/ 567 w 1594"/>
                <a:gd name="T37" fmla="*/ 673 h 2645"/>
                <a:gd name="T38" fmla="*/ 344 w 1594"/>
                <a:gd name="T39" fmla="*/ 991 h 2645"/>
                <a:gd name="T40" fmla="*/ 220 w 1594"/>
                <a:gd name="T41" fmla="*/ 1286 h 2645"/>
                <a:gd name="T42" fmla="*/ 58 w 1594"/>
                <a:gd name="T43" fmla="*/ 1689 h 2645"/>
                <a:gd name="T44" fmla="*/ 1 w 1594"/>
                <a:gd name="T45" fmla="*/ 2202 h 2645"/>
                <a:gd name="T46" fmla="*/ 61 w 1594"/>
                <a:gd name="T47" fmla="*/ 2495 h 2645"/>
                <a:gd name="T48" fmla="*/ 115 w 1594"/>
                <a:gd name="T49" fmla="*/ 2618 h 2645"/>
                <a:gd name="T50" fmla="*/ 138 w 1594"/>
                <a:gd name="T51" fmla="*/ 2608 h 2645"/>
                <a:gd name="T52" fmla="*/ 83 w 1594"/>
                <a:gd name="T53" fmla="*/ 2438 h 2645"/>
                <a:gd name="T54" fmla="*/ 143 w 1594"/>
                <a:gd name="T55" fmla="*/ 2543 h 2645"/>
                <a:gd name="T56" fmla="*/ 213 w 1594"/>
                <a:gd name="T57" fmla="*/ 2643 h 2645"/>
                <a:gd name="T58" fmla="*/ 250 w 1594"/>
                <a:gd name="T59" fmla="*/ 2627 h 2645"/>
                <a:gd name="T60" fmla="*/ 277 w 1594"/>
                <a:gd name="T61" fmla="*/ 2623 h 2645"/>
                <a:gd name="T62" fmla="*/ 290 w 1594"/>
                <a:gd name="T63" fmla="*/ 2587 h 2645"/>
                <a:gd name="T64" fmla="*/ 216 w 1594"/>
                <a:gd name="T65" fmla="*/ 2422 h 2645"/>
                <a:gd name="T66" fmla="*/ 176 w 1594"/>
                <a:gd name="T67" fmla="*/ 1975 h 2645"/>
                <a:gd name="T68" fmla="*/ 203 w 1594"/>
                <a:gd name="T69" fmla="*/ 1633 h 2645"/>
                <a:gd name="T70" fmla="*/ 335 w 1594"/>
                <a:gd name="T71" fmla="*/ 1313 h 2645"/>
                <a:gd name="T72" fmla="*/ 531 w 1594"/>
                <a:gd name="T73" fmla="*/ 1007 h 2645"/>
                <a:gd name="T74" fmla="*/ 828 w 1594"/>
                <a:gd name="T75" fmla="*/ 660 h 2645"/>
                <a:gd name="T76" fmla="*/ 985 w 1594"/>
                <a:gd name="T77" fmla="*/ 537 h 2645"/>
                <a:gd name="T78" fmla="*/ 1171 w 1594"/>
                <a:gd name="T79" fmla="*/ 464 h 2645"/>
                <a:gd name="T80" fmla="*/ 1035 w 1594"/>
                <a:gd name="T81" fmla="*/ 632 h 2645"/>
                <a:gd name="T82" fmla="*/ 1055 w 1594"/>
                <a:gd name="T83" fmla="*/ 669 h 2645"/>
                <a:gd name="T84" fmla="*/ 1077 w 1594"/>
                <a:gd name="T85" fmla="*/ 702 h 2645"/>
                <a:gd name="T86" fmla="*/ 1139 w 1594"/>
                <a:gd name="T87" fmla="*/ 669 h 2645"/>
                <a:gd name="T88" fmla="*/ 1202 w 1594"/>
                <a:gd name="T89" fmla="*/ 649 h 2645"/>
                <a:gd name="T90" fmla="*/ 1279 w 1594"/>
                <a:gd name="T91" fmla="*/ 573 h 2645"/>
                <a:gd name="T92" fmla="*/ 1580 w 1594"/>
                <a:gd name="T93" fmla="*/ 327 h 2645"/>
                <a:gd name="T94" fmla="*/ 1591 w 1594"/>
                <a:gd name="T95" fmla="*/ 290 h 2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94" h="2645">
                  <a:moveTo>
                    <a:pt x="1573" y="273"/>
                  </a:moveTo>
                  <a:lnTo>
                    <a:pt x="1568" y="271"/>
                  </a:lnTo>
                  <a:lnTo>
                    <a:pt x="1563" y="270"/>
                  </a:lnTo>
                  <a:lnTo>
                    <a:pt x="1569" y="266"/>
                  </a:lnTo>
                  <a:lnTo>
                    <a:pt x="1577" y="251"/>
                  </a:lnTo>
                  <a:lnTo>
                    <a:pt x="1576" y="235"/>
                  </a:lnTo>
                  <a:lnTo>
                    <a:pt x="1567" y="220"/>
                  </a:lnTo>
                  <a:lnTo>
                    <a:pt x="1558" y="215"/>
                  </a:lnTo>
                  <a:lnTo>
                    <a:pt x="1548" y="213"/>
                  </a:lnTo>
                  <a:lnTo>
                    <a:pt x="1539" y="209"/>
                  </a:lnTo>
                  <a:lnTo>
                    <a:pt x="1537" y="202"/>
                  </a:lnTo>
                  <a:lnTo>
                    <a:pt x="1528" y="192"/>
                  </a:lnTo>
                  <a:lnTo>
                    <a:pt x="1515" y="187"/>
                  </a:lnTo>
                  <a:lnTo>
                    <a:pt x="1501" y="188"/>
                  </a:lnTo>
                  <a:lnTo>
                    <a:pt x="1494" y="192"/>
                  </a:lnTo>
                  <a:lnTo>
                    <a:pt x="1345" y="137"/>
                  </a:lnTo>
                  <a:lnTo>
                    <a:pt x="1196" y="83"/>
                  </a:lnTo>
                  <a:lnTo>
                    <a:pt x="1145" y="62"/>
                  </a:lnTo>
                  <a:lnTo>
                    <a:pt x="1095" y="41"/>
                  </a:lnTo>
                  <a:lnTo>
                    <a:pt x="1087" y="39"/>
                  </a:lnTo>
                  <a:lnTo>
                    <a:pt x="1079" y="40"/>
                  </a:lnTo>
                  <a:lnTo>
                    <a:pt x="1029" y="21"/>
                  </a:lnTo>
                  <a:lnTo>
                    <a:pt x="977" y="3"/>
                  </a:lnTo>
                  <a:lnTo>
                    <a:pt x="969" y="0"/>
                  </a:lnTo>
                  <a:lnTo>
                    <a:pt x="956" y="3"/>
                  </a:lnTo>
                  <a:lnTo>
                    <a:pt x="943" y="18"/>
                  </a:lnTo>
                  <a:lnTo>
                    <a:pt x="943" y="31"/>
                  </a:lnTo>
                  <a:lnTo>
                    <a:pt x="937" y="31"/>
                  </a:lnTo>
                  <a:lnTo>
                    <a:pt x="932" y="30"/>
                  </a:lnTo>
                  <a:lnTo>
                    <a:pt x="932" y="30"/>
                  </a:lnTo>
                  <a:lnTo>
                    <a:pt x="932" y="30"/>
                  </a:lnTo>
                  <a:lnTo>
                    <a:pt x="928" y="30"/>
                  </a:lnTo>
                  <a:lnTo>
                    <a:pt x="924" y="28"/>
                  </a:lnTo>
                  <a:lnTo>
                    <a:pt x="916" y="28"/>
                  </a:lnTo>
                  <a:lnTo>
                    <a:pt x="904" y="35"/>
                  </a:lnTo>
                  <a:lnTo>
                    <a:pt x="900" y="40"/>
                  </a:lnTo>
                  <a:lnTo>
                    <a:pt x="899" y="40"/>
                  </a:lnTo>
                  <a:lnTo>
                    <a:pt x="898" y="40"/>
                  </a:lnTo>
                  <a:lnTo>
                    <a:pt x="885" y="38"/>
                  </a:lnTo>
                  <a:lnTo>
                    <a:pt x="867" y="49"/>
                  </a:lnTo>
                  <a:lnTo>
                    <a:pt x="862" y="70"/>
                  </a:lnTo>
                  <a:lnTo>
                    <a:pt x="871" y="91"/>
                  </a:lnTo>
                  <a:lnTo>
                    <a:pt x="882" y="96"/>
                  </a:lnTo>
                  <a:lnTo>
                    <a:pt x="992" y="135"/>
                  </a:lnTo>
                  <a:lnTo>
                    <a:pt x="1103" y="172"/>
                  </a:lnTo>
                  <a:lnTo>
                    <a:pt x="1110" y="180"/>
                  </a:lnTo>
                  <a:lnTo>
                    <a:pt x="1132" y="190"/>
                  </a:lnTo>
                  <a:lnTo>
                    <a:pt x="1141" y="193"/>
                  </a:lnTo>
                  <a:lnTo>
                    <a:pt x="1149" y="189"/>
                  </a:lnTo>
                  <a:lnTo>
                    <a:pt x="1217" y="213"/>
                  </a:lnTo>
                  <a:lnTo>
                    <a:pt x="1284" y="236"/>
                  </a:lnTo>
                  <a:lnTo>
                    <a:pt x="1209" y="255"/>
                  </a:lnTo>
                  <a:lnTo>
                    <a:pt x="1064" y="308"/>
                  </a:lnTo>
                  <a:lnTo>
                    <a:pt x="926" y="378"/>
                  </a:lnTo>
                  <a:lnTo>
                    <a:pt x="797" y="464"/>
                  </a:lnTo>
                  <a:lnTo>
                    <a:pt x="677" y="562"/>
                  </a:lnTo>
                  <a:lnTo>
                    <a:pt x="567" y="673"/>
                  </a:lnTo>
                  <a:lnTo>
                    <a:pt x="469" y="793"/>
                  </a:lnTo>
                  <a:lnTo>
                    <a:pt x="382" y="923"/>
                  </a:lnTo>
                  <a:lnTo>
                    <a:pt x="344" y="991"/>
                  </a:lnTo>
                  <a:lnTo>
                    <a:pt x="308" y="1063"/>
                  </a:lnTo>
                  <a:lnTo>
                    <a:pt x="246" y="1211"/>
                  </a:lnTo>
                  <a:lnTo>
                    <a:pt x="220" y="1286"/>
                  </a:lnTo>
                  <a:lnTo>
                    <a:pt x="181" y="1362"/>
                  </a:lnTo>
                  <a:lnTo>
                    <a:pt x="112" y="1522"/>
                  </a:lnTo>
                  <a:lnTo>
                    <a:pt x="58" y="1689"/>
                  </a:lnTo>
                  <a:lnTo>
                    <a:pt x="20" y="1859"/>
                  </a:lnTo>
                  <a:lnTo>
                    <a:pt x="0" y="2031"/>
                  </a:lnTo>
                  <a:lnTo>
                    <a:pt x="1" y="2202"/>
                  </a:lnTo>
                  <a:lnTo>
                    <a:pt x="18" y="2329"/>
                  </a:lnTo>
                  <a:lnTo>
                    <a:pt x="36" y="2413"/>
                  </a:lnTo>
                  <a:lnTo>
                    <a:pt x="61" y="2495"/>
                  </a:lnTo>
                  <a:lnTo>
                    <a:pt x="93" y="2574"/>
                  </a:lnTo>
                  <a:lnTo>
                    <a:pt x="111" y="2614"/>
                  </a:lnTo>
                  <a:lnTo>
                    <a:pt x="115" y="2618"/>
                  </a:lnTo>
                  <a:lnTo>
                    <a:pt x="124" y="2621"/>
                  </a:lnTo>
                  <a:lnTo>
                    <a:pt x="134" y="2617"/>
                  </a:lnTo>
                  <a:lnTo>
                    <a:pt x="138" y="2608"/>
                  </a:lnTo>
                  <a:lnTo>
                    <a:pt x="137" y="2603"/>
                  </a:lnTo>
                  <a:lnTo>
                    <a:pt x="116" y="2548"/>
                  </a:lnTo>
                  <a:lnTo>
                    <a:pt x="83" y="2438"/>
                  </a:lnTo>
                  <a:lnTo>
                    <a:pt x="70" y="2382"/>
                  </a:lnTo>
                  <a:lnTo>
                    <a:pt x="94" y="2447"/>
                  </a:lnTo>
                  <a:lnTo>
                    <a:pt x="143" y="2543"/>
                  </a:lnTo>
                  <a:lnTo>
                    <a:pt x="185" y="2605"/>
                  </a:lnTo>
                  <a:lnTo>
                    <a:pt x="208" y="2636"/>
                  </a:lnTo>
                  <a:lnTo>
                    <a:pt x="213" y="2643"/>
                  </a:lnTo>
                  <a:lnTo>
                    <a:pt x="228" y="2645"/>
                  </a:lnTo>
                  <a:lnTo>
                    <a:pt x="241" y="2639"/>
                  </a:lnTo>
                  <a:lnTo>
                    <a:pt x="250" y="2627"/>
                  </a:lnTo>
                  <a:lnTo>
                    <a:pt x="251" y="2619"/>
                  </a:lnTo>
                  <a:lnTo>
                    <a:pt x="260" y="2625"/>
                  </a:lnTo>
                  <a:lnTo>
                    <a:pt x="277" y="2623"/>
                  </a:lnTo>
                  <a:lnTo>
                    <a:pt x="290" y="2613"/>
                  </a:lnTo>
                  <a:lnTo>
                    <a:pt x="294" y="2597"/>
                  </a:lnTo>
                  <a:lnTo>
                    <a:pt x="290" y="2587"/>
                  </a:lnTo>
                  <a:lnTo>
                    <a:pt x="268" y="2547"/>
                  </a:lnTo>
                  <a:lnTo>
                    <a:pt x="232" y="2464"/>
                  </a:lnTo>
                  <a:lnTo>
                    <a:pt x="216" y="2422"/>
                  </a:lnTo>
                  <a:lnTo>
                    <a:pt x="202" y="2333"/>
                  </a:lnTo>
                  <a:lnTo>
                    <a:pt x="184" y="2155"/>
                  </a:lnTo>
                  <a:lnTo>
                    <a:pt x="176" y="1975"/>
                  </a:lnTo>
                  <a:lnTo>
                    <a:pt x="181" y="1796"/>
                  </a:lnTo>
                  <a:lnTo>
                    <a:pt x="189" y="1707"/>
                  </a:lnTo>
                  <a:lnTo>
                    <a:pt x="203" y="1633"/>
                  </a:lnTo>
                  <a:lnTo>
                    <a:pt x="223" y="1560"/>
                  </a:lnTo>
                  <a:lnTo>
                    <a:pt x="255" y="1476"/>
                  </a:lnTo>
                  <a:lnTo>
                    <a:pt x="335" y="1313"/>
                  </a:lnTo>
                  <a:lnTo>
                    <a:pt x="381" y="1235"/>
                  </a:lnTo>
                  <a:lnTo>
                    <a:pt x="429" y="1159"/>
                  </a:lnTo>
                  <a:lnTo>
                    <a:pt x="531" y="1007"/>
                  </a:lnTo>
                  <a:lnTo>
                    <a:pt x="644" y="862"/>
                  </a:lnTo>
                  <a:lnTo>
                    <a:pt x="764" y="724"/>
                  </a:lnTo>
                  <a:lnTo>
                    <a:pt x="828" y="660"/>
                  </a:lnTo>
                  <a:lnTo>
                    <a:pt x="869" y="622"/>
                  </a:lnTo>
                  <a:lnTo>
                    <a:pt x="912" y="586"/>
                  </a:lnTo>
                  <a:lnTo>
                    <a:pt x="985" y="537"/>
                  </a:lnTo>
                  <a:lnTo>
                    <a:pt x="1139" y="450"/>
                  </a:lnTo>
                  <a:lnTo>
                    <a:pt x="1219" y="412"/>
                  </a:lnTo>
                  <a:lnTo>
                    <a:pt x="1171" y="464"/>
                  </a:lnTo>
                  <a:lnTo>
                    <a:pt x="1082" y="572"/>
                  </a:lnTo>
                  <a:lnTo>
                    <a:pt x="1039" y="627"/>
                  </a:lnTo>
                  <a:lnTo>
                    <a:pt x="1035" y="632"/>
                  </a:lnTo>
                  <a:lnTo>
                    <a:pt x="1034" y="645"/>
                  </a:lnTo>
                  <a:lnTo>
                    <a:pt x="1043" y="662"/>
                  </a:lnTo>
                  <a:lnTo>
                    <a:pt x="1055" y="669"/>
                  </a:lnTo>
                  <a:lnTo>
                    <a:pt x="1052" y="678"/>
                  </a:lnTo>
                  <a:lnTo>
                    <a:pt x="1060" y="693"/>
                  </a:lnTo>
                  <a:lnTo>
                    <a:pt x="1077" y="702"/>
                  </a:lnTo>
                  <a:lnTo>
                    <a:pt x="1096" y="702"/>
                  </a:lnTo>
                  <a:lnTo>
                    <a:pt x="1105" y="697"/>
                  </a:lnTo>
                  <a:lnTo>
                    <a:pt x="1139" y="669"/>
                  </a:lnTo>
                  <a:lnTo>
                    <a:pt x="1173" y="639"/>
                  </a:lnTo>
                  <a:lnTo>
                    <a:pt x="1180" y="647"/>
                  </a:lnTo>
                  <a:lnTo>
                    <a:pt x="1202" y="649"/>
                  </a:lnTo>
                  <a:lnTo>
                    <a:pt x="1214" y="642"/>
                  </a:lnTo>
                  <a:lnTo>
                    <a:pt x="1248" y="608"/>
                  </a:lnTo>
                  <a:lnTo>
                    <a:pt x="1279" y="573"/>
                  </a:lnTo>
                  <a:lnTo>
                    <a:pt x="1349" y="505"/>
                  </a:lnTo>
                  <a:lnTo>
                    <a:pt x="1499" y="382"/>
                  </a:lnTo>
                  <a:lnTo>
                    <a:pt x="1580" y="327"/>
                  </a:lnTo>
                  <a:lnTo>
                    <a:pt x="1587" y="321"/>
                  </a:lnTo>
                  <a:lnTo>
                    <a:pt x="1594" y="306"/>
                  </a:lnTo>
                  <a:lnTo>
                    <a:pt x="1591" y="290"/>
                  </a:lnTo>
                  <a:lnTo>
                    <a:pt x="1581" y="277"/>
                  </a:lnTo>
                  <a:lnTo>
                    <a:pt x="1573" y="27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0">
              <a:extLst>
                <a:ext uri="{FF2B5EF4-FFF2-40B4-BE49-F238E27FC236}">
                  <a16:creationId xmlns:a16="http://schemas.microsoft.com/office/drawing/2014/main" id="{5854C37D-9D2E-4E75-8D78-076D1A3F388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8692629" y="3673598"/>
              <a:ext cx="280988" cy="1006475"/>
            </a:xfrm>
            <a:custGeom>
              <a:avLst/>
              <a:gdLst>
                <a:gd name="T0" fmla="*/ 624 w 705"/>
                <a:gd name="T1" fmla="*/ 494 h 2533"/>
                <a:gd name="T2" fmla="*/ 488 w 705"/>
                <a:gd name="T3" fmla="*/ 168 h 2533"/>
                <a:gd name="T4" fmla="*/ 431 w 705"/>
                <a:gd name="T5" fmla="*/ 8 h 2533"/>
                <a:gd name="T6" fmla="*/ 400 w 705"/>
                <a:gd name="T7" fmla="*/ 6 h 2533"/>
                <a:gd name="T8" fmla="*/ 391 w 705"/>
                <a:gd name="T9" fmla="*/ 30 h 2533"/>
                <a:gd name="T10" fmla="*/ 396 w 705"/>
                <a:gd name="T11" fmla="*/ 56 h 2533"/>
                <a:gd name="T12" fmla="*/ 396 w 705"/>
                <a:gd name="T13" fmla="*/ 59 h 2533"/>
                <a:gd name="T14" fmla="*/ 392 w 705"/>
                <a:gd name="T15" fmla="*/ 69 h 2533"/>
                <a:gd name="T16" fmla="*/ 386 w 705"/>
                <a:gd name="T17" fmla="*/ 81 h 2533"/>
                <a:gd name="T18" fmla="*/ 379 w 705"/>
                <a:gd name="T19" fmla="*/ 78 h 2533"/>
                <a:gd name="T20" fmla="*/ 377 w 705"/>
                <a:gd name="T21" fmla="*/ 74 h 2533"/>
                <a:gd name="T22" fmla="*/ 378 w 705"/>
                <a:gd name="T23" fmla="*/ 72 h 2533"/>
                <a:gd name="T24" fmla="*/ 375 w 705"/>
                <a:gd name="T25" fmla="*/ 47 h 2533"/>
                <a:gd name="T26" fmla="*/ 346 w 705"/>
                <a:gd name="T27" fmla="*/ 42 h 2533"/>
                <a:gd name="T28" fmla="*/ 339 w 705"/>
                <a:gd name="T29" fmla="*/ 51 h 2533"/>
                <a:gd name="T30" fmla="*/ 330 w 705"/>
                <a:gd name="T31" fmla="*/ 61 h 2533"/>
                <a:gd name="T32" fmla="*/ 300 w 705"/>
                <a:gd name="T33" fmla="*/ 125 h 2533"/>
                <a:gd name="T34" fmla="*/ 220 w 705"/>
                <a:gd name="T35" fmla="*/ 271 h 2533"/>
                <a:gd name="T36" fmla="*/ 124 w 705"/>
                <a:gd name="T37" fmla="*/ 459 h 2533"/>
                <a:gd name="T38" fmla="*/ 2 w 705"/>
                <a:gd name="T39" fmla="*/ 738 h 2533"/>
                <a:gd name="T40" fmla="*/ 7 w 705"/>
                <a:gd name="T41" fmla="*/ 760 h 2533"/>
                <a:gd name="T42" fmla="*/ 37 w 705"/>
                <a:gd name="T43" fmla="*/ 763 h 2533"/>
                <a:gd name="T44" fmla="*/ 49 w 705"/>
                <a:gd name="T45" fmla="*/ 741 h 2533"/>
                <a:gd name="T46" fmla="*/ 57 w 705"/>
                <a:gd name="T47" fmla="*/ 725 h 2533"/>
                <a:gd name="T48" fmla="*/ 54 w 705"/>
                <a:gd name="T49" fmla="*/ 735 h 2533"/>
                <a:gd name="T50" fmla="*/ 51 w 705"/>
                <a:gd name="T51" fmla="*/ 753 h 2533"/>
                <a:gd name="T52" fmla="*/ 75 w 705"/>
                <a:gd name="T53" fmla="*/ 774 h 2533"/>
                <a:gd name="T54" fmla="*/ 94 w 705"/>
                <a:gd name="T55" fmla="*/ 763 h 2533"/>
                <a:gd name="T56" fmla="*/ 121 w 705"/>
                <a:gd name="T57" fmla="*/ 704 h 2533"/>
                <a:gd name="T58" fmla="*/ 130 w 705"/>
                <a:gd name="T59" fmla="*/ 694 h 2533"/>
                <a:gd name="T60" fmla="*/ 155 w 705"/>
                <a:gd name="T61" fmla="*/ 643 h 2533"/>
                <a:gd name="T62" fmla="*/ 158 w 705"/>
                <a:gd name="T63" fmla="*/ 648 h 2533"/>
                <a:gd name="T64" fmla="*/ 175 w 705"/>
                <a:gd name="T65" fmla="*/ 655 h 2533"/>
                <a:gd name="T66" fmla="*/ 182 w 705"/>
                <a:gd name="T67" fmla="*/ 654 h 2533"/>
                <a:gd name="T68" fmla="*/ 193 w 705"/>
                <a:gd name="T69" fmla="*/ 642 h 2533"/>
                <a:gd name="T70" fmla="*/ 181 w 705"/>
                <a:gd name="T71" fmla="*/ 625 h 2533"/>
                <a:gd name="T72" fmla="*/ 182 w 705"/>
                <a:gd name="T73" fmla="*/ 621 h 2533"/>
                <a:gd name="T74" fmla="*/ 224 w 705"/>
                <a:gd name="T75" fmla="*/ 520 h 2533"/>
                <a:gd name="T76" fmla="*/ 250 w 705"/>
                <a:gd name="T77" fmla="*/ 457 h 2533"/>
                <a:gd name="T78" fmla="*/ 307 w 705"/>
                <a:gd name="T79" fmla="*/ 337 h 2533"/>
                <a:gd name="T80" fmla="*/ 346 w 705"/>
                <a:gd name="T81" fmla="*/ 330 h 2533"/>
                <a:gd name="T82" fmla="*/ 326 w 705"/>
                <a:gd name="T83" fmla="*/ 668 h 2533"/>
                <a:gd name="T84" fmla="*/ 327 w 705"/>
                <a:gd name="T85" fmla="*/ 1722 h 2533"/>
                <a:gd name="T86" fmla="*/ 391 w 705"/>
                <a:gd name="T87" fmla="*/ 2511 h 2533"/>
                <a:gd name="T88" fmla="*/ 404 w 705"/>
                <a:gd name="T89" fmla="*/ 2527 h 2533"/>
                <a:gd name="T90" fmla="*/ 426 w 705"/>
                <a:gd name="T91" fmla="*/ 2519 h 2533"/>
                <a:gd name="T92" fmla="*/ 423 w 705"/>
                <a:gd name="T93" fmla="*/ 2472 h 2533"/>
                <a:gd name="T94" fmla="*/ 425 w 705"/>
                <a:gd name="T95" fmla="*/ 2458 h 2533"/>
                <a:gd name="T96" fmla="*/ 464 w 705"/>
                <a:gd name="T97" fmla="*/ 2527 h 2533"/>
                <a:gd name="T98" fmla="*/ 521 w 705"/>
                <a:gd name="T99" fmla="*/ 2524 h 2533"/>
                <a:gd name="T100" fmla="*/ 530 w 705"/>
                <a:gd name="T101" fmla="*/ 2508 h 2533"/>
                <a:gd name="T102" fmla="*/ 510 w 705"/>
                <a:gd name="T103" fmla="*/ 1683 h 2533"/>
                <a:gd name="T104" fmla="*/ 451 w 705"/>
                <a:gd name="T105" fmla="*/ 584 h 2533"/>
                <a:gd name="T106" fmla="*/ 528 w 705"/>
                <a:gd name="T107" fmla="*/ 525 h 2533"/>
                <a:gd name="T108" fmla="*/ 631 w 705"/>
                <a:gd name="T109" fmla="*/ 750 h 2533"/>
                <a:gd name="T110" fmla="*/ 657 w 705"/>
                <a:gd name="T111" fmla="*/ 752 h 2533"/>
                <a:gd name="T112" fmla="*/ 671 w 705"/>
                <a:gd name="T113" fmla="*/ 738 h 2533"/>
                <a:gd name="T114" fmla="*/ 690 w 705"/>
                <a:gd name="T115" fmla="*/ 720 h 2533"/>
                <a:gd name="T116" fmla="*/ 687 w 705"/>
                <a:gd name="T117" fmla="*/ 706 h 2533"/>
                <a:gd name="T118" fmla="*/ 696 w 705"/>
                <a:gd name="T119" fmla="*/ 699 h 2533"/>
                <a:gd name="T120" fmla="*/ 702 w 705"/>
                <a:gd name="T121" fmla="*/ 673 h 2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5" h="2533">
                  <a:moveTo>
                    <a:pt x="702" y="673"/>
                  </a:moveTo>
                  <a:lnTo>
                    <a:pt x="624" y="494"/>
                  </a:lnTo>
                  <a:lnTo>
                    <a:pt x="540" y="317"/>
                  </a:lnTo>
                  <a:lnTo>
                    <a:pt x="488" y="168"/>
                  </a:lnTo>
                  <a:lnTo>
                    <a:pt x="436" y="17"/>
                  </a:lnTo>
                  <a:lnTo>
                    <a:pt x="431" y="8"/>
                  </a:lnTo>
                  <a:lnTo>
                    <a:pt x="417" y="0"/>
                  </a:lnTo>
                  <a:lnTo>
                    <a:pt x="400" y="6"/>
                  </a:lnTo>
                  <a:lnTo>
                    <a:pt x="391" y="20"/>
                  </a:lnTo>
                  <a:lnTo>
                    <a:pt x="391" y="30"/>
                  </a:lnTo>
                  <a:lnTo>
                    <a:pt x="394" y="43"/>
                  </a:lnTo>
                  <a:lnTo>
                    <a:pt x="396" y="56"/>
                  </a:lnTo>
                  <a:lnTo>
                    <a:pt x="396" y="57"/>
                  </a:lnTo>
                  <a:lnTo>
                    <a:pt x="396" y="59"/>
                  </a:lnTo>
                  <a:lnTo>
                    <a:pt x="394" y="64"/>
                  </a:lnTo>
                  <a:lnTo>
                    <a:pt x="392" y="69"/>
                  </a:lnTo>
                  <a:lnTo>
                    <a:pt x="390" y="76"/>
                  </a:lnTo>
                  <a:lnTo>
                    <a:pt x="386" y="81"/>
                  </a:lnTo>
                  <a:lnTo>
                    <a:pt x="383" y="79"/>
                  </a:lnTo>
                  <a:lnTo>
                    <a:pt x="379" y="78"/>
                  </a:lnTo>
                  <a:lnTo>
                    <a:pt x="378" y="77"/>
                  </a:lnTo>
                  <a:lnTo>
                    <a:pt x="377" y="74"/>
                  </a:lnTo>
                  <a:lnTo>
                    <a:pt x="378" y="73"/>
                  </a:lnTo>
                  <a:lnTo>
                    <a:pt x="378" y="72"/>
                  </a:lnTo>
                  <a:lnTo>
                    <a:pt x="381" y="63"/>
                  </a:lnTo>
                  <a:lnTo>
                    <a:pt x="375" y="47"/>
                  </a:lnTo>
                  <a:lnTo>
                    <a:pt x="361" y="38"/>
                  </a:lnTo>
                  <a:lnTo>
                    <a:pt x="346" y="42"/>
                  </a:lnTo>
                  <a:lnTo>
                    <a:pt x="340" y="50"/>
                  </a:lnTo>
                  <a:lnTo>
                    <a:pt x="339" y="51"/>
                  </a:lnTo>
                  <a:lnTo>
                    <a:pt x="338" y="54"/>
                  </a:lnTo>
                  <a:lnTo>
                    <a:pt x="330" y="61"/>
                  </a:lnTo>
                  <a:lnTo>
                    <a:pt x="327" y="73"/>
                  </a:lnTo>
                  <a:lnTo>
                    <a:pt x="300" y="125"/>
                  </a:lnTo>
                  <a:lnTo>
                    <a:pt x="274" y="177"/>
                  </a:lnTo>
                  <a:lnTo>
                    <a:pt x="220" y="271"/>
                  </a:lnTo>
                  <a:lnTo>
                    <a:pt x="171" y="369"/>
                  </a:lnTo>
                  <a:lnTo>
                    <a:pt x="124" y="459"/>
                  </a:lnTo>
                  <a:lnTo>
                    <a:pt x="38" y="643"/>
                  </a:lnTo>
                  <a:lnTo>
                    <a:pt x="2" y="738"/>
                  </a:lnTo>
                  <a:lnTo>
                    <a:pt x="0" y="747"/>
                  </a:lnTo>
                  <a:lnTo>
                    <a:pt x="7" y="760"/>
                  </a:lnTo>
                  <a:lnTo>
                    <a:pt x="22" y="766"/>
                  </a:lnTo>
                  <a:lnTo>
                    <a:pt x="37" y="763"/>
                  </a:lnTo>
                  <a:lnTo>
                    <a:pt x="42" y="756"/>
                  </a:lnTo>
                  <a:lnTo>
                    <a:pt x="49" y="741"/>
                  </a:lnTo>
                  <a:lnTo>
                    <a:pt x="57" y="725"/>
                  </a:lnTo>
                  <a:lnTo>
                    <a:pt x="57" y="725"/>
                  </a:lnTo>
                  <a:lnTo>
                    <a:pt x="57" y="725"/>
                  </a:lnTo>
                  <a:lnTo>
                    <a:pt x="54" y="735"/>
                  </a:lnTo>
                  <a:lnTo>
                    <a:pt x="53" y="744"/>
                  </a:lnTo>
                  <a:lnTo>
                    <a:pt x="51" y="753"/>
                  </a:lnTo>
                  <a:lnTo>
                    <a:pt x="60" y="768"/>
                  </a:lnTo>
                  <a:lnTo>
                    <a:pt x="75" y="774"/>
                  </a:lnTo>
                  <a:lnTo>
                    <a:pt x="89" y="770"/>
                  </a:lnTo>
                  <a:lnTo>
                    <a:pt x="94" y="763"/>
                  </a:lnTo>
                  <a:lnTo>
                    <a:pt x="107" y="733"/>
                  </a:lnTo>
                  <a:lnTo>
                    <a:pt x="121" y="704"/>
                  </a:lnTo>
                  <a:lnTo>
                    <a:pt x="127" y="700"/>
                  </a:lnTo>
                  <a:lnTo>
                    <a:pt x="130" y="694"/>
                  </a:lnTo>
                  <a:lnTo>
                    <a:pt x="143" y="669"/>
                  </a:lnTo>
                  <a:lnTo>
                    <a:pt x="155" y="643"/>
                  </a:lnTo>
                  <a:lnTo>
                    <a:pt x="156" y="646"/>
                  </a:lnTo>
                  <a:lnTo>
                    <a:pt x="158" y="648"/>
                  </a:lnTo>
                  <a:lnTo>
                    <a:pt x="164" y="655"/>
                  </a:lnTo>
                  <a:lnTo>
                    <a:pt x="175" y="655"/>
                  </a:lnTo>
                  <a:lnTo>
                    <a:pt x="178" y="654"/>
                  </a:lnTo>
                  <a:lnTo>
                    <a:pt x="182" y="654"/>
                  </a:lnTo>
                  <a:lnTo>
                    <a:pt x="187" y="651"/>
                  </a:lnTo>
                  <a:lnTo>
                    <a:pt x="193" y="642"/>
                  </a:lnTo>
                  <a:lnTo>
                    <a:pt x="190" y="632"/>
                  </a:lnTo>
                  <a:lnTo>
                    <a:pt x="181" y="625"/>
                  </a:lnTo>
                  <a:lnTo>
                    <a:pt x="175" y="625"/>
                  </a:lnTo>
                  <a:lnTo>
                    <a:pt x="182" y="621"/>
                  </a:lnTo>
                  <a:lnTo>
                    <a:pt x="200" y="588"/>
                  </a:lnTo>
                  <a:lnTo>
                    <a:pt x="224" y="520"/>
                  </a:lnTo>
                  <a:lnTo>
                    <a:pt x="233" y="494"/>
                  </a:lnTo>
                  <a:lnTo>
                    <a:pt x="250" y="457"/>
                  </a:lnTo>
                  <a:lnTo>
                    <a:pt x="267" y="419"/>
                  </a:lnTo>
                  <a:lnTo>
                    <a:pt x="307" y="337"/>
                  </a:lnTo>
                  <a:lnTo>
                    <a:pt x="348" y="254"/>
                  </a:lnTo>
                  <a:lnTo>
                    <a:pt x="346" y="330"/>
                  </a:lnTo>
                  <a:lnTo>
                    <a:pt x="343" y="405"/>
                  </a:lnTo>
                  <a:lnTo>
                    <a:pt x="326" y="668"/>
                  </a:lnTo>
                  <a:lnTo>
                    <a:pt x="315" y="1195"/>
                  </a:lnTo>
                  <a:lnTo>
                    <a:pt x="327" y="1722"/>
                  </a:lnTo>
                  <a:lnTo>
                    <a:pt x="364" y="2248"/>
                  </a:lnTo>
                  <a:lnTo>
                    <a:pt x="391" y="2511"/>
                  </a:lnTo>
                  <a:lnTo>
                    <a:pt x="394" y="2519"/>
                  </a:lnTo>
                  <a:lnTo>
                    <a:pt x="404" y="2527"/>
                  </a:lnTo>
                  <a:lnTo>
                    <a:pt x="417" y="2527"/>
                  </a:lnTo>
                  <a:lnTo>
                    <a:pt x="426" y="2519"/>
                  </a:lnTo>
                  <a:lnTo>
                    <a:pt x="427" y="2511"/>
                  </a:lnTo>
                  <a:lnTo>
                    <a:pt x="423" y="2472"/>
                  </a:lnTo>
                  <a:lnTo>
                    <a:pt x="420" y="2433"/>
                  </a:lnTo>
                  <a:lnTo>
                    <a:pt x="425" y="2458"/>
                  </a:lnTo>
                  <a:lnTo>
                    <a:pt x="440" y="2499"/>
                  </a:lnTo>
                  <a:lnTo>
                    <a:pt x="464" y="2527"/>
                  </a:lnTo>
                  <a:lnTo>
                    <a:pt x="499" y="2533"/>
                  </a:lnTo>
                  <a:lnTo>
                    <a:pt x="521" y="2524"/>
                  </a:lnTo>
                  <a:lnTo>
                    <a:pt x="528" y="2518"/>
                  </a:lnTo>
                  <a:lnTo>
                    <a:pt x="530" y="2508"/>
                  </a:lnTo>
                  <a:lnTo>
                    <a:pt x="526" y="2232"/>
                  </a:lnTo>
                  <a:lnTo>
                    <a:pt x="510" y="1683"/>
                  </a:lnTo>
                  <a:lnTo>
                    <a:pt x="486" y="1133"/>
                  </a:lnTo>
                  <a:lnTo>
                    <a:pt x="451" y="584"/>
                  </a:lnTo>
                  <a:lnTo>
                    <a:pt x="431" y="309"/>
                  </a:lnTo>
                  <a:lnTo>
                    <a:pt x="528" y="525"/>
                  </a:lnTo>
                  <a:lnTo>
                    <a:pt x="627" y="742"/>
                  </a:lnTo>
                  <a:lnTo>
                    <a:pt x="631" y="750"/>
                  </a:lnTo>
                  <a:lnTo>
                    <a:pt x="644" y="755"/>
                  </a:lnTo>
                  <a:lnTo>
                    <a:pt x="657" y="752"/>
                  </a:lnTo>
                  <a:lnTo>
                    <a:pt x="668" y="744"/>
                  </a:lnTo>
                  <a:lnTo>
                    <a:pt x="671" y="738"/>
                  </a:lnTo>
                  <a:lnTo>
                    <a:pt x="680" y="735"/>
                  </a:lnTo>
                  <a:lnTo>
                    <a:pt x="690" y="720"/>
                  </a:lnTo>
                  <a:lnTo>
                    <a:pt x="688" y="708"/>
                  </a:lnTo>
                  <a:lnTo>
                    <a:pt x="687" y="706"/>
                  </a:lnTo>
                  <a:lnTo>
                    <a:pt x="687" y="703"/>
                  </a:lnTo>
                  <a:lnTo>
                    <a:pt x="696" y="699"/>
                  </a:lnTo>
                  <a:lnTo>
                    <a:pt x="705" y="685"/>
                  </a:lnTo>
                  <a:lnTo>
                    <a:pt x="702" y="67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TextBox 30">
            <a:extLst>
              <a:ext uri="{FF2B5EF4-FFF2-40B4-BE49-F238E27FC236}">
                <a16:creationId xmlns:a16="http://schemas.microsoft.com/office/drawing/2014/main" id="{A3647C5F-F17F-40C0-9C15-E4DEC29EFA5E}"/>
              </a:ext>
            </a:extLst>
          </p:cNvPr>
          <p:cNvSpPr txBox="1"/>
          <p:nvPr/>
        </p:nvSpPr>
        <p:spPr>
          <a:xfrm>
            <a:off x="9051003" y="3025585"/>
            <a:ext cx="3140997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/>
              <a:t>Définit, étiquette la personne</a:t>
            </a:r>
          </a:p>
          <a:p>
            <a:pPr algn="ctr"/>
            <a:r>
              <a:rPr lang="fr-FR" dirty="0"/>
              <a:t>« Tu es bordélique », « Tu es parano »</a:t>
            </a:r>
            <a:endParaRPr lang="en-US" sz="2400" b="1" dirty="0"/>
          </a:p>
        </p:txBody>
      </p:sp>
      <p:sp>
        <p:nvSpPr>
          <p:cNvPr id="14" name="TextBox 30">
            <a:extLst>
              <a:ext uri="{FF2B5EF4-FFF2-40B4-BE49-F238E27FC236}">
                <a16:creationId xmlns:a16="http://schemas.microsoft.com/office/drawing/2014/main" id="{A3647C5F-F17F-40C0-9C15-E4DEC29EFA5E}"/>
              </a:ext>
            </a:extLst>
          </p:cNvPr>
          <p:cNvSpPr txBox="1"/>
          <p:nvPr/>
        </p:nvSpPr>
        <p:spPr>
          <a:xfrm>
            <a:off x="9051003" y="1410927"/>
            <a:ext cx="2714948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/>
              <a:t>Imposer ses dires, actes et pensées</a:t>
            </a:r>
          </a:p>
          <a:p>
            <a:pPr algn="ctr"/>
            <a:r>
              <a:rPr lang="fr-FR" dirty="0"/>
              <a:t>« Tu devrais faire cela », tu dois, tu aurais dû, il faut, …</a:t>
            </a:r>
            <a:endParaRPr lang="en-US" sz="2400" b="1" dirty="0"/>
          </a:p>
        </p:txBody>
      </p:sp>
      <p:sp>
        <p:nvSpPr>
          <p:cNvPr id="17" name="TextBox 30">
            <a:extLst>
              <a:ext uri="{FF2B5EF4-FFF2-40B4-BE49-F238E27FC236}">
                <a16:creationId xmlns:a16="http://schemas.microsoft.com/office/drawing/2014/main" id="{A3647C5F-F17F-40C0-9C15-E4DEC29EFA5E}"/>
              </a:ext>
            </a:extLst>
          </p:cNvPr>
          <p:cNvSpPr txBox="1"/>
          <p:nvPr/>
        </p:nvSpPr>
        <p:spPr>
          <a:xfrm>
            <a:off x="9015552" y="4679437"/>
            <a:ext cx="2714948" cy="15081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/>
              <a:t>Dévalorise</a:t>
            </a:r>
          </a:p>
          <a:p>
            <a:pPr algn="ctr"/>
            <a:r>
              <a:rPr lang="en-US" sz="2400" b="1" dirty="0"/>
              <a:t>TU </a:t>
            </a:r>
            <a:r>
              <a:rPr lang="en-US" sz="2400" b="1" dirty="0">
                <a:sym typeface="Wingdings" panose="05000000000000000000" pitchFamily="2" charset="2"/>
              </a:rPr>
              <a:t> identité de la personne !</a:t>
            </a:r>
          </a:p>
          <a:p>
            <a:pPr algn="r"/>
            <a:endParaRPr lang="en-US" sz="2000" b="1" dirty="0">
              <a:solidFill>
                <a:schemeClr val="accent3"/>
              </a:solidFill>
            </a:endParaRPr>
          </a:p>
        </p:txBody>
      </p:sp>
      <p:sp>
        <p:nvSpPr>
          <p:cNvPr id="19" name="TextBox 30">
            <a:extLst>
              <a:ext uri="{FF2B5EF4-FFF2-40B4-BE49-F238E27FC236}">
                <a16:creationId xmlns:a16="http://schemas.microsoft.com/office/drawing/2014/main" id="{A3647C5F-F17F-40C0-9C15-E4DEC29EFA5E}"/>
              </a:ext>
            </a:extLst>
          </p:cNvPr>
          <p:cNvSpPr txBox="1"/>
          <p:nvPr/>
        </p:nvSpPr>
        <p:spPr>
          <a:xfrm>
            <a:off x="216914" y="1231672"/>
            <a:ext cx="292943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/>
              <a:t>Génère</a:t>
            </a:r>
            <a:r>
              <a:rPr lang="en-US" sz="2400" b="1" dirty="0"/>
              <a:t> </a:t>
            </a:r>
            <a:r>
              <a:rPr lang="en-US" sz="2400" b="1" dirty="0" err="1"/>
              <a:t>une</a:t>
            </a:r>
            <a:r>
              <a:rPr lang="en-US" sz="2400" b="1" dirty="0"/>
              <a:t> </a:t>
            </a:r>
            <a:r>
              <a:rPr lang="en-US" sz="2400" b="1" dirty="0" err="1"/>
              <a:t>réaction</a:t>
            </a:r>
            <a:r>
              <a:rPr lang="en-US" sz="2400" b="1" dirty="0"/>
              <a:t> de défense</a:t>
            </a:r>
          </a:p>
        </p:txBody>
      </p:sp>
      <p:sp>
        <p:nvSpPr>
          <p:cNvPr id="20" name="TextBox 30">
            <a:extLst>
              <a:ext uri="{FF2B5EF4-FFF2-40B4-BE49-F238E27FC236}">
                <a16:creationId xmlns:a16="http://schemas.microsoft.com/office/drawing/2014/main" id="{A3647C5F-F17F-40C0-9C15-E4DEC29EFA5E}"/>
              </a:ext>
            </a:extLst>
          </p:cNvPr>
          <p:cNvSpPr txBox="1"/>
          <p:nvPr/>
        </p:nvSpPr>
        <p:spPr>
          <a:xfrm>
            <a:off x="331472" y="2206891"/>
            <a:ext cx="2640542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/>
              <a:t>Façon de se déresponsabiliser, de faire culpabiliser</a:t>
            </a:r>
          </a:p>
          <a:p>
            <a:pPr algn="ctr"/>
            <a:r>
              <a:rPr lang="en-US" sz="2400" b="1" dirty="0"/>
              <a:t> </a:t>
            </a:r>
            <a:r>
              <a:rPr lang="fr-FR" sz="2000" dirty="0"/>
              <a:t>« C'est de ta faute », « Tu m'as mis dans de beaux draps »</a:t>
            </a:r>
            <a:endParaRPr lang="en-US" sz="2000" b="1" dirty="0"/>
          </a:p>
        </p:txBody>
      </p:sp>
      <p:sp>
        <p:nvSpPr>
          <p:cNvPr id="22" name="TextBox 30">
            <a:extLst>
              <a:ext uri="{FF2B5EF4-FFF2-40B4-BE49-F238E27FC236}">
                <a16:creationId xmlns:a16="http://schemas.microsoft.com/office/drawing/2014/main" id="{A3647C5F-F17F-40C0-9C15-E4DEC29EFA5E}"/>
              </a:ext>
            </a:extLst>
          </p:cNvPr>
          <p:cNvSpPr txBox="1"/>
          <p:nvPr/>
        </p:nvSpPr>
        <p:spPr>
          <a:xfrm>
            <a:off x="398308" y="4887664"/>
            <a:ext cx="2958617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/>
              <a:t>Sorte d’exutoire</a:t>
            </a:r>
          </a:p>
          <a:p>
            <a:pPr algn="ctr"/>
            <a:r>
              <a:rPr lang="fr-FR" dirty="0"/>
              <a:t>« Tu ne penses qu'à toi », </a:t>
            </a:r>
            <a:endParaRPr lang="en-US" sz="2400" b="1" dirty="0"/>
          </a:p>
        </p:txBody>
      </p:sp>
      <p:sp>
        <p:nvSpPr>
          <p:cNvPr id="27" name="Freeform 137">
            <a:extLst>
              <a:ext uri="{FF2B5EF4-FFF2-40B4-BE49-F238E27FC236}">
                <a16:creationId xmlns:a16="http://schemas.microsoft.com/office/drawing/2014/main" id="{2D0FD75E-B457-42F3-8C44-58318D22210D}"/>
              </a:ext>
            </a:extLst>
          </p:cNvPr>
          <p:cNvSpPr>
            <a:spLocks/>
          </p:cNvSpPr>
          <p:nvPr/>
        </p:nvSpPr>
        <p:spPr bwMode="auto">
          <a:xfrm rot="9973122">
            <a:off x="9412400" y="5761160"/>
            <a:ext cx="316812" cy="379550"/>
          </a:xfrm>
          <a:custGeom>
            <a:avLst/>
            <a:gdLst>
              <a:gd name="T0" fmla="*/ 1685 w 1749"/>
              <a:gd name="T1" fmla="*/ 1755 h 2611"/>
              <a:gd name="T2" fmla="*/ 1542 w 1749"/>
              <a:gd name="T3" fmla="*/ 1339 h 2611"/>
              <a:gd name="T4" fmla="*/ 1436 w 1749"/>
              <a:gd name="T5" fmla="*/ 1121 h 2611"/>
              <a:gd name="T6" fmla="*/ 1281 w 1749"/>
              <a:gd name="T7" fmla="*/ 842 h 2611"/>
              <a:gd name="T8" fmla="*/ 918 w 1749"/>
              <a:gd name="T9" fmla="*/ 425 h 2611"/>
              <a:gd name="T10" fmla="*/ 649 w 1749"/>
              <a:gd name="T11" fmla="*/ 258 h 2611"/>
              <a:gd name="T12" fmla="*/ 391 w 1749"/>
              <a:gd name="T13" fmla="*/ 185 h 2611"/>
              <a:gd name="T14" fmla="*/ 490 w 1749"/>
              <a:gd name="T15" fmla="*/ 177 h 2611"/>
              <a:gd name="T16" fmla="*/ 938 w 1749"/>
              <a:gd name="T17" fmla="*/ 158 h 2611"/>
              <a:gd name="T18" fmla="*/ 938 w 1749"/>
              <a:gd name="T19" fmla="*/ 106 h 2611"/>
              <a:gd name="T20" fmla="*/ 870 w 1749"/>
              <a:gd name="T21" fmla="*/ 98 h 2611"/>
              <a:gd name="T22" fmla="*/ 835 w 1749"/>
              <a:gd name="T23" fmla="*/ 94 h 2611"/>
              <a:gd name="T24" fmla="*/ 867 w 1749"/>
              <a:gd name="T25" fmla="*/ 88 h 2611"/>
              <a:gd name="T26" fmla="*/ 894 w 1749"/>
              <a:gd name="T27" fmla="*/ 50 h 2611"/>
              <a:gd name="T28" fmla="*/ 866 w 1749"/>
              <a:gd name="T29" fmla="*/ 24 h 2611"/>
              <a:gd name="T30" fmla="*/ 779 w 1749"/>
              <a:gd name="T31" fmla="*/ 22 h 2611"/>
              <a:gd name="T32" fmla="*/ 95 w 1749"/>
              <a:gd name="T33" fmla="*/ 1 h 2611"/>
              <a:gd name="T34" fmla="*/ 62 w 1749"/>
              <a:gd name="T35" fmla="*/ 11 h 2611"/>
              <a:gd name="T36" fmla="*/ 34 w 1749"/>
              <a:gd name="T37" fmla="*/ 30 h 2611"/>
              <a:gd name="T38" fmla="*/ 0 w 1749"/>
              <a:gd name="T39" fmla="*/ 61 h 2611"/>
              <a:gd name="T40" fmla="*/ 220 w 1749"/>
              <a:gd name="T41" fmla="*/ 351 h 2611"/>
              <a:gd name="T42" fmla="*/ 414 w 1749"/>
              <a:gd name="T43" fmla="*/ 573 h 2611"/>
              <a:gd name="T44" fmla="*/ 583 w 1749"/>
              <a:gd name="T45" fmla="*/ 767 h 2611"/>
              <a:gd name="T46" fmla="*/ 616 w 1749"/>
              <a:gd name="T47" fmla="*/ 735 h 2611"/>
              <a:gd name="T48" fmla="*/ 587 w 1749"/>
              <a:gd name="T49" fmla="*/ 700 h 2611"/>
              <a:gd name="T50" fmla="*/ 621 w 1749"/>
              <a:gd name="T51" fmla="*/ 676 h 2611"/>
              <a:gd name="T52" fmla="*/ 670 w 1749"/>
              <a:gd name="T53" fmla="*/ 722 h 2611"/>
              <a:gd name="T54" fmla="*/ 706 w 1749"/>
              <a:gd name="T55" fmla="*/ 685 h 2611"/>
              <a:gd name="T56" fmla="*/ 332 w 1749"/>
              <a:gd name="T57" fmla="*/ 255 h 2611"/>
              <a:gd name="T58" fmla="*/ 432 w 1749"/>
              <a:gd name="T59" fmla="*/ 303 h 2611"/>
              <a:gd name="T60" fmla="*/ 804 w 1749"/>
              <a:gd name="T61" fmla="*/ 604 h 2611"/>
              <a:gd name="T62" fmla="*/ 1027 w 1749"/>
              <a:gd name="T63" fmla="*/ 863 h 2611"/>
              <a:gd name="T64" fmla="*/ 1260 w 1749"/>
              <a:gd name="T65" fmla="*/ 1232 h 2611"/>
              <a:gd name="T66" fmla="*/ 1412 w 1749"/>
              <a:gd name="T67" fmla="*/ 1578 h 2611"/>
              <a:gd name="T68" fmla="*/ 1524 w 1749"/>
              <a:gd name="T69" fmla="*/ 2015 h 2611"/>
              <a:gd name="T70" fmla="*/ 1561 w 1749"/>
              <a:gd name="T71" fmla="*/ 2391 h 2611"/>
              <a:gd name="T72" fmla="*/ 1554 w 1749"/>
              <a:gd name="T73" fmla="*/ 2536 h 2611"/>
              <a:gd name="T74" fmla="*/ 1559 w 1749"/>
              <a:gd name="T75" fmla="*/ 2584 h 2611"/>
              <a:gd name="T76" fmla="*/ 1593 w 1749"/>
              <a:gd name="T77" fmla="*/ 2611 h 2611"/>
              <a:gd name="T78" fmla="*/ 1619 w 1749"/>
              <a:gd name="T79" fmla="*/ 2562 h 2611"/>
              <a:gd name="T80" fmla="*/ 1695 w 1749"/>
              <a:gd name="T81" fmla="*/ 2462 h 2611"/>
              <a:gd name="T82" fmla="*/ 1749 w 1749"/>
              <a:gd name="T83" fmla="*/ 2224 h 2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749" h="2611">
                <a:moveTo>
                  <a:pt x="1732" y="2015"/>
                </a:moveTo>
                <a:lnTo>
                  <a:pt x="1720" y="1928"/>
                </a:lnTo>
                <a:lnTo>
                  <a:pt x="1685" y="1755"/>
                </a:lnTo>
                <a:lnTo>
                  <a:pt x="1638" y="1585"/>
                </a:lnTo>
                <a:lnTo>
                  <a:pt x="1577" y="1419"/>
                </a:lnTo>
                <a:lnTo>
                  <a:pt x="1542" y="1339"/>
                </a:lnTo>
                <a:lnTo>
                  <a:pt x="1502" y="1253"/>
                </a:lnTo>
                <a:lnTo>
                  <a:pt x="1458" y="1170"/>
                </a:lnTo>
                <a:lnTo>
                  <a:pt x="1436" y="1121"/>
                </a:lnTo>
                <a:lnTo>
                  <a:pt x="1413" y="1073"/>
                </a:lnTo>
                <a:lnTo>
                  <a:pt x="1373" y="997"/>
                </a:lnTo>
                <a:lnTo>
                  <a:pt x="1281" y="842"/>
                </a:lnTo>
                <a:lnTo>
                  <a:pt x="1173" y="691"/>
                </a:lnTo>
                <a:lnTo>
                  <a:pt x="1053" y="551"/>
                </a:lnTo>
                <a:lnTo>
                  <a:pt x="918" y="425"/>
                </a:lnTo>
                <a:lnTo>
                  <a:pt x="808" y="343"/>
                </a:lnTo>
                <a:lnTo>
                  <a:pt x="730" y="297"/>
                </a:lnTo>
                <a:lnTo>
                  <a:pt x="649" y="258"/>
                </a:lnTo>
                <a:lnTo>
                  <a:pt x="566" y="225"/>
                </a:lnTo>
                <a:lnTo>
                  <a:pt x="481" y="201"/>
                </a:lnTo>
                <a:lnTo>
                  <a:pt x="391" y="185"/>
                </a:lnTo>
                <a:lnTo>
                  <a:pt x="346" y="181"/>
                </a:lnTo>
                <a:lnTo>
                  <a:pt x="419" y="180"/>
                </a:lnTo>
                <a:lnTo>
                  <a:pt x="490" y="177"/>
                </a:lnTo>
                <a:lnTo>
                  <a:pt x="708" y="170"/>
                </a:lnTo>
                <a:lnTo>
                  <a:pt x="925" y="159"/>
                </a:lnTo>
                <a:lnTo>
                  <a:pt x="938" y="158"/>
                </a:lnTo>
                <a:lnTo>
                  <a:pt x="953" y="142"/>
                </a:lnTo>
                <a:lnTo>
                  <a:pt x="953" y="122"/>
                </a:lnTo>
                <a:lnTo>
                  <a:pt x="938" y="106"/>
                </a:lnTo>
                <a:lnTo>
                  <a:pt x="925" y="103"/>
                </a:lnTo>
                <a:lnTo>
                  <a:pt x="898" y="101"/>
                </a:lnTo>
                <a:lnTo>
                  <a:pt x="870" y="98"/>
                </a:lnTo>
                <a:lnTo>
                  <a:pt x="865" y="97"/>
                </a:lnTo>
                <a:lnTo>
                  <a:pt x="859" y="97"/>
                </a:lnTo>
                <a:lnTo>
                  <a:pt x="835" y="94"/>
                </a:lnTo>
                <a:lnTo>
                  <a:pt x="811" y="93"/>
                </a:lnTo>
                <a:lnTo>
                  <a:pt x="839" y="91"/>
                </a:lnTo>
                <a:lnTo>
                  <a:pt x="867" y="88"/>
                </a:lnTo>
                <a:lnTo>
                  <a:pt x="879" y="85"/>
                </a:lnTo>
                <a:lnTo>
                  <a:pt x="893" y="70"/>
                </a:lnTo>
                <a:lnTo>
                  <a:pt x="894" y="50"/>
                </a:lnTo>
                <a:lnTo>
                  <a:pt x="884" y="35"/>
                </a:lnTo>
                <a:lnTo>
                  <a:pt x="874" y="31"/>
                </a:lnTo>
                <a:lnTo>
                  <a:pt x="866" y="24"/>
                </a:lnTo>
                <a:lnTo>
                  <a:pt x="854" y="23"/>
                </a:lnTo>
                <a:lnTo>
                  <a:pt x="817" y="22"/>
                </a:lnTo>
                <a:lnTo>
                  <a:pt x="779" y="22"/>
                </a:lnTo>
                <a:lnTo>
                  <a:pt x="608" y="10"/>
                </a:lnTo>
                <a:lnTo>
                  <a:pt x="266" y="0"/>
                </a:lnTo>
                <a:lnTo>
                  <a:pt x="95" y="1"/>
                </a:lnTo>
                <a:lnTo>
                  <a:pt x="80" y="2"/>
                </a:lnTo>
                <a:lnTo>
                  <a:pt x="73" y="10"/>
                </a:lnTo>
                <a:lnTo>
                  <a:pt x="62" y="11"/>
                </a:lnTo>
                <a:lnTo>
                  <a:pt x="47" y="24"/>
                </a:lnTo>
                <a:lnTo>
                  <a:pt x="43" y="33"/>
                </a:lnTo>
                <a:lnTo>
                  <a:pt x="34" y="30"/>
                </a:lnTo>
                <a:lnTo>
                  <a:pt x="16" y="32"/>
                </a:lnTo>
                <a:lnTo>
                  <a:pt x="3" y="44"/>
                </a:lnTo>
                <a:lnTo>
                  <a:pt x="0" y="61"/>
                </a:lnTo>
                <a:lnTo>
                  <a:pt x="5" y="70"/>
                </a:lnTo>
                <a:lnTo>
                  <a:pt x="89" y="184"/>
                </a:lnTo>
                <a:lnTo>
                  <a:pt x="220" y="351"/>
                </a:lnTo>
                <a:lnTo>
                  <a:pt x="314" y="457"/>
                </a:lnTo>
                <a:lnTo>
                  <a:pt x="362" y="508"/>
                </a:lnTo>
                <a:lnTo>
                  <a:pt x="414" y="573"/>
                </a:lnTo>
                <a:lnTo>
                  <a:pt x="520" y="698"/>
                </a:lnTo>
                <a:lnTo>
                  <a:pt x="574" y="759"/>
                </a:lnTo>
                <a:lnTo>
                  <a:pt x="583" y="767"/>
                </a:lnTo>
                <a:lnTo>
                  <a:pt x="601" y="766"/>
                </a:lnTo>
                <a:lnTo>
                  <a:pt x="613" y="753"/>
                </a:lnTo>
                <a:lnTo>
                  <a:pt x="616" y="735"/>
                </a:lnTo>
                <a:lnTo>
                  <a:pt x="609" y="724"/>
                </a:lnTo>
                <a:lnTo>
                  <a:pt x="599" y="713"/>
                </a:lnTo>
                <a:lnTo>
                  <a:pt x="587" y="700"/>
                </a:lnTo>
                <a:lnTo>
                  <a:pt x="599" y="701"/>
                </a:lnTo>
                <a:lnTo>
                  <a:pt x="617" y="688"/>
                </a:lnTo>
                <a:lnTo>
                  <a:pt x="621" y="676"/>
                </a:lnTo>
                <a:lnTo>
                  <a:pt x="640" y="696"/>
                </a:lnTo>
                <a:lnTo>
                  <a:pt x="660" y="715"/>
                </a:lnTo>
                <a:lnTo>
                  <a:pt x="670" y="722"/>
                </a:lnTo>
                <a:lnTo>
                  <a:pt x="691" y="720"/>
                </a:lnTo>
                <a:lnTo>
                  <a:pt x="705" y="706"/>
                </a:lnTo>
                <a:lnTo>
                  <a:pt x="706" y="685"/>
                </a:lnTo>
                <a:lnTo>
                  <a:pt x="700" y="675"/>
                </a:lnTo>
                <a:lnTo>
                  <a:pt x="516" y="465"/>
                </a:lnTo>
                <a:lnTo>
                  <a:pt x="332" y="255"/>
                </a:lnTo>
                <a:lnTo>
                  <a:pt x="346" y="260"/>
                </a:lnTo>
                <a:lnTo>
                  <a:pt x="360" y="267"/>
                </a:lnTo>
                <a:lnTo>
                  <a:pt x="432" y="303"/>
                </a:lnTo>
                <a:lnTo>
                  <a:pt x="565" y="390"/>
                </a:lnTo>
                <a:lnTo>
                  <a:pt x="688" y="492"/>
                </a:lnTo>
                <a:lnTo>
                  <a:pt x="804" y="604"/>
                </a:lnTo>
                <a:lnTo>
                  <a:pt x="858" y="662"/>
                </a:lnTo>
                <a:lnTo>
                  <a:pt x="916" y="727"/>
                </a:lnTo>
                <a:lnTo>
                  <a:pt x="1027" y="863"/>
                </a:lnTo>
                <a:lnTo>
                  <a:pt x="1128" y="1006"/>
                </a:lnTo>
                <a:lnTo>
                  <a:pt x="1220" y="1156"/>
                </a:lnTo>
                <a:lnTo>
                  <a:pt x="1260" y="1232"/>
                </a:lnTo>
                <a:lnTo>
                  <a:pt x="1295" y="1300"/>
                </a:lnTo>
                <a:lnTo>
                  <a:pt x="1357" y="1438"/>
                </a:lnTo>
                <a:lnTo>
                  <a:pt x="1412" y="1578"/>
                </a:lnTo>
                <a:lnTo>
                  <a:pt x="1457" y="1722"/>
                </a:lnTo>
                <a:lnTo>
                  <a:pt x="1494" y="1869"/>
                </a:lnTo>
                <a:lnTo>
                  <a:pt x="1524" y="2015"/>
                </a:lnTo>
                <a:lnTo>
                  <a:pt x="1545" y="2166"/>
                </a:lnTo>
                <a:lnTo>
                  <a:pt x="1558" y="2315"/>
                </a:lnTo>
                <a:lnTo>
                  <a:pt x="1561" y="2391"/>
                </a:lnTo>
                <a:lnTo>
                  <a:pt x="1558" y="2459"/>
                </a:lnTo>
                <a:lnTo>
                  <a:pt x="1553" y="2526"/>
                </a:lnTo>
                <a:lnTo>
                  <a:pt x="1554" y="2536"/>
                </a:lnTo>
                <a:lnTo>
                  <a:pt x="1561" y="2544"/>
                </a:lnTo>
                <a:lnTo>
                  <a:pt x="1559" y="2565"/>
                </a:lnTo>
                <a:lnTo>
                  <a:pt x="1559" y="2584"/>
                </a:lnTo>
                <a:lnTo>
                  <a:pt x="1561" y="2596"/>
                </a:lnTo>
                <a:lnTo>
                  <a:pt x="1574" y="2609"/>
                </a:lnTo>
                <a:lnTo>
                  <a:pt x="1593" y="2611"/>
                </a:lnTo>
                <a:lnTo>
                  <a:pt x="1610" y="2602"/>
                </a:lnTo>
                <a:lnTo>
                  <a:pt x="1614" y="2592"/>
                </a:lnTo>
                <a:lnTo>
                  <a:pt x="1619" y="2562"/>
                </a:lnTo>
                <a:lnTo>
                  <a:pt x="1624" y="2534"/>
                </a:lnTo>
                <a:lnTo>
                  <a:pt x="1653" y="2513"/>
                </a:lnTo>
                <a:lnTo>
                  <a:pt x="1695" y="2462"/>
                </a:lnTo>
                <a:lnTo>
                  <a:pt x="1724" y="2402"/>
                </a:lnTo>
                <a:lnTo>
                  <a:pt x="1741" y="2333"/>
                </a:lnTo>
                <a:lnTo>
                  <a:pt x="1749" y="2224"/>
                </a:lnTo>
                <a:lnTo>
                  <a:pt x="1739" y="2079"/>
                </a:lnTo>
                <a:lnTo>
                  <a:pt x="1732" y="2015"/>
                </a:ln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ZoneTexte 27"/>
          <p:cNvSpPr txBox="1"/>
          <p:nvPr/>
        </p:nvSpPr>
        <p:spPr>
          <a:xfrm>
            <a:off x="9371752" y="6167899"/>
            <a:ext cx="2828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>
                <a:solidFill>
                  <a:schemeClr val="tx2"/>
                </a:solidFill>
              </a:rPr>
              <a:t>Comportements ?</a:t>
            </a:r>
          </a:p>
        </p:txBody>
      </p:sp>
      <p:pic>
        <p:nvPicPr>
          <p:cNvPr id="25" name="Espace réservé du contenu 3">
            <a:extLst>
              <a:ext uri="{FF2B5EF4-FFF2-40B4-BE49-F238E27FC236}">
                <a16:creationId xmlns:a16="http://schemas.microsoft.com/office/drawing/2014/main" id="{EE6444A0-8A86-4A9D-988F-5C052CA20A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380" y="2648278"/>
            <a:ext cx="3437745" cy="18051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4331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0305" y="277265"/>
            <a:ext cx="11654857" cy="60858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600" b="1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 </a:t>
            </a:r>
            <a:r>
              <a:rPr lang="fr-FR" sz="2800" b="1" dirty="0">
                <a:solidFill>
                  <a:schemeClr val="tx2">
                    <a:lumMod val="75000"/>
                  </a:schemeClr>
                </a:solidFill>
              </a:rPr>
              <a:t>Reprenez </a:t>
            </a:r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une </a:t>
            </a:r>
            <a:r>
              <a:rPr lang="fr-FR" sz="2800" b="1" dirty="0">
                <a:solidFill>
                  <a:schemeClr val="tx2">
                    <a:lumMod val="75000"/>
                  </a:schemeClr>
                </a:solidFill>
              </a:rPr>
              <a:t>injonction utilisée soit à l’égard d’un(e) collègue – où d’un de vos patients.</a:t>
            </a:r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r>
              <a:rPr lang="fr-FR" sz="2800" dirty="0"/>
              <a:t> «</a:t>
            </a:r>
            <a:r>
              <a:rPr lang="fr-FR" sz="2800" b="1" dirty="0"/>
              <a:t> TU</a:t>
            </a:r>
            <a:r>
              <a:rPr lang="fr-FR" sz="2800" dirty="0"/>
              <a:t>………………………………………………….»</a:t>
            </a:r>
          </a:p>
          <a:p>
            <a:pPr marL="0" indent="0">
              <a:buNone/>
            </a:pPr>
            <a:r>
              <a:rPr lang="fr-FR" sz="2800" b="1" dirty="0"/>
              <a:t>Reformulez en passant du TU au « JE »</a:t>
            </a:r>
          </a:p>
          <a:p>
            <a:pPr marL="0" indent="0">
              <a:buNone/>
            </a:pPr>
            <a:r>
              <a:rPr lang="fr-FR" dirty="0"/>
              <a:t>« </a:t>
            </a:r>
            <a:r>
              <a:rPr lang="fr-FR" b="1" dirty="0"/>
              <a:t>JE</a:t>
            </a:r>
            <a:r>
              <a:rPr lang="fr-FR" dirty="0"/>
              <a:t> ……...................................................... » </a:t>
            </a:r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r>
              <a:rPr lang="fr-FR" dirty="0"/>
              <a:t>Exemple : </a:t>
            </a:r>
            <a:r>
              <a:rPr lang="fr-FR" b="1" dirty="0"/>
              <a:t>Tu</a:t>
            </a:r>
            <a:r>
              <a:rPr lang="fr-FR" dirty="0"/>
              <a:t> n’as de nouveau pas pris ton traitement ?!  </a:t>
            </a:r>
          </a:p>
          <a:p>
            <a:pPr marL="0" indent="0">
              <a:buNone/>
            </a:pPr>
            <a:r>
              <a:rPr lang="fr-FR" sz="2800" dirty="0"/>
              <a:t>                     </a:t>
            </a:r>
            <a:r>
              <a:rPr lang="fr-FR" sz="2800" b="1" dirty="0"/>
              <a:t>Je</a:t>
            </a:r>
            <a:r>
              <a:rPr lang="fr-FR" sz="2800" dirty="0"/>
              <a:t> suis </a:t>
            </a:r>
            <a:r>
              <a:rPr lang="fr-FR" dirty="0"/>
              <a:t>déçue de voir </a:t>
            </a:r>
            <a:r>
              <a:rPr lang="fr-FR" sz="2800" dirty="0"/>
              <a:t>que cela fait 5 jours que </a:t>
            </a:r>
            <a:r>
              <a:rPr lang="fr-FR" dirty="0"/>
              <a:t>les médicaments n’ont  	        pas bougé de la table</a:t>
            </a:r>
            <a:endParaRPr lang="fr-FR" sz="2800" b="1" dirty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sz="2800" b="1" dirty="0"/>
              <a:t>Relisez les 2 versions. </a:t>
            </a:r>
          </a:p>
          <a:p>
            <a:pPr marL="0" indent="0">
              <a:buNone/>
            </a:pPr>
            <a:r>
              <a:rPr lang="fr-FR" sz="2800" b="1" dirty="0"/>
              <a:t>Ressentez celle qui conviendrait le mieux.</a:t>
            </a:r>
          </a:p>
        </p:txBody>
      </p:sp>
      <p:pic>
        <p:nvPicPr>
          <p:cNvPr id="4" name="Image 3" descr="Une image contenant arrêt, signe, horloge, base-ball&#10;&#10;Description générée automatiquement">
            <a:extLst>
              <a:ext uri="{FF2B5EF4-FFF2-40B4-BE49-F238E27FC236}">
                <a16:creationId xmlns:a16="http://schemas.microsoft.com/office/drawing/2014/main" id="{EB6AF3C2-14F4-4A93-9E20-5871FF7CF8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704" y="1534923"/>
            <a:ext cx="892592" cy="89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022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7859" y="588935"/>
            <a:ext cx="11032780" cy="5887279"/>
          </a:xfrm>
        </p:spPr>
        <p:txBody>
          <a:bodyPr>
            <a:normAutofit fontScale="90000"/>
          </a:bodyPr>
          <a:lstStyle/>
          <a:p>
            <a:r>
              <a:rPr lang="fr-BE" sz="2800" dirty="0"/>
              <a:t>						</a:t>
            </a:r>
            <a:r>
              <a:rPr lang="fr-BE" sz="3600" i="1" dirty="0"/>
              <a:t>Bien communiquer s’apprend !</a:t>
            </a:r>
            <a:br>
              <a:rPr lang="fr-BE" sz="3600" i="1" dirty="0"/>
            </a:br>
            <a:br>
              <a:rPr lang="fr-BE" sz="3600" i="1" dirty="0"/>
            </a:br>
            <a:r>
              <a:rPr lang="fr-BE" sz="3600" i="1" dirty="0"/>
              <a:t>			   			La perfection n’existe pas !</a:t>
            </a:r>
            <a:br>
              <a:rPr lang="fr-BE" sz="3600" i="1" dirty="0"/>
            </a:br>
            <a:br>
              <a:rPr lang="fr-BE" sz="3600" i="1" dirty="0"/>
            </a:br>
            <a:br>
              <a:rPr lang="fr-BE" sz="2800" dirty="0"/>
            </a:br>
            <a:br>
              <a:rPr lang="fr-BE" sz="2800" dirty="0"/>
            </a:br>
            <a:r>
              <a:rPr lang="fr-BE" sz="3200" dirty="0"/>
              <a:t>     </a:t>
            </a:r>
            <a:br>
              <a:rPr lang="fr-BE" sz="3200" dirty="0"/>
            </a:br>
            <a:r>
              <a:rPr lang="fr-FR" sz="3200" b="1" dirty="0"/>
              <a:t>Objectifs  =	 </a:t>
            </a:r>
            <a:br>
              <a:rPr lang="fr-FR" sz="3200" dirty="0"/>
            </a:br>
            <a:br>
              <a:rPr lang="fr-FR" sz="3200" dirty="0"/>
            </a:br>
            <a:r>
              <a:rPr lang="fr-FR" sz="3200" dirty="0"/>
              <a:t>	Développer sa communication		</a:t>
            </a:r>
            <a:r>
              <a:rPr lang="fr-FR" sz="3200" dirty="0">
                <a:solidFill>
                  <a:schemeClr val="tx1"/>
                </a:solidFill>
                <a:sym typeface="Wingdings" panose="05000000000000000000" pitchFamily="2" charset="2"/>
              </a:rPr>
              <a:t></a:t>
            </a:r>
            <a:br>
              <a:rPr lang="fr-FR" sz="3200" dirty="0"/>
            </a:br>
            <a:r>
              <a:rPr lang="fr-FR" sz="3200" dirty="0"/>
              <a:t>	</a:t>
            </a:r>
            <a:r>
              <a:rPr lang="fr-FR" sz="3200" dirty="0">
                <a:solidFill>
                  <a:schemeClr val="tx1"/>
                </a:solidFill>
              </a:rPr>
              <a:t>Comprendre - prendre conscience		</a:t>
            </a:r>
            <a:r>
              <a:rPr lang="fr-FR" sz="3200" dirty="0">
                <a:solidFill>
                  <a:schemeClr val="tx1"/>
                </a:solidFill>
                <a:sym typeface="Wingdings" panose="05000000000000000000" pitchFamily="2" charset="2"/>
              </a:rPr>
              <a:t></a:t>
            </a:r>
            <a:br>
              <a:rPr lang="fr-FR" sz="3200" dirty="0">
                <a:solidFill>
                  <a:schemeClr val="tx1"/>
                </a:solidFill>
              </a:rPr>
            </a:br>
            <a:r>
              <a:rPr lang="fr-FR" sz="3200" dirty="0">
                <a:solidFill>
                  <a:schemeClr val="tx1"/>
                </a:solidFill>
              </a:rPr>
              <a:t>	Obtenir une orientation d’action 		</a:t>
            </a:r>
            <a:r>
              <a:rPr lang="fr-FR" sz="3200" dirty="0">
                <a:solidFill>
                  <a:schemeClr val="tx1"/>
                </a:solidFill>
                <a:sym typeface="Wingdings" panose="05000000000000000000" pitchFamily="2" charset="2"/>
              </a:rPr>
              <a:t></a:t>
            </a:r>
            <a:br>
              <a:rPr lang="fr-FR" sz="3200" dirty="0">
                <a:solidFill>
                  <a:schemeClr val="tx1"/>
                </a:solidFill>
              </a:rPr>
            </a:br>
            <a:r>
              <a:rPr lang="fr-FR" sz="3200" dirty="0">
                <a:solidFill>
                  <a:schemeClr val="tx1"/>
                </a:solidFill>
              </a:rPr>
              <a:t>	Harmoniser vos relations 	                         </a:t>
            </a:r>
            <a:r>
              <a:rPr lang="fr-FR" sz="3200" dirty="0">
                <a:solidFill>
                  <a:schemeClr val="tx1"/>
                </a:solidFill>
                <a:sym typeface="Wingdings" panose="05000000000000000000" pitchFamily="2" charset="2"/>
              </a:rPr>
              <a:t></a:t>
            </a:r>
            <a:br>
              <a:rPr lang="fr-FR" sz="3200" dirty="0">
                <a:solidFill>
                  <a:schemeClr val="tx1"/>
                </a:solidFill>
              </a:rPr>
            </a:br>
            <a:r>
              <a:rPr lang="fr-FR" sz="2800" dirty="0">
                <a:solidFill>
                  <a:schemeClr val="tx1"/>
                </a:solidFill>
              </a:rPr>
              <a:t>	</a:t>
            </a:r>
            <a:endParaRPr lang="fr-BE" sz="2800" dirty="0">
              <a:solidFill>
                <a:schemeClr val="tx1"/>
              </a:solidFill>
            </a:endParaRPr>
          </a:p>
        </p:txBody>
      </p:sp>
      <p:pic>
        <p:nvPicPr>
          <p:cNvPr id="6" name="Image 5" descr="Une image contenant outil, dessin&#10;&#10;Description générée automatiquement">
            <a:extLst>
              <a:ext uri="{FF2B5EF4-FFF2-40B4-BE49-F238E27FC236}">
                <a16:creationId xmlns:a16="http://schemas.microsoft.com/office/drawing/2014/main" id="{9F2447CF-9487-408F-AE83-EBAF9BC0CE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63" y="291298"/>
            <a:ext cx="5294721" cy="26473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80219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8824FE77-11FE-4771-B033-D2125C81A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8FD0E5C-F7B6-4A84-A65D-CEA972A5FC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5" y="266700"/>
            <a:ext cx="1186815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154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395167"/>
            <a:ext cx="11143268" cy="447921"/>
          </a:xfrm>
        </p:spPr>
        <p:txBody>
          <a:bodyPr>
            <a:normAutofit fontScale="90000"/>
          </a:bodyPr>
          <a:lstStyle/>
          <a:p>
            <a:r>
              <a:rPr lang="fr-BE" dirty="0"/>
              <a:t>5. OUTILS PRATIQUES :</a:t>
            </a:r>
            <a:br>
              <a:rPr lang="fr-BE" dirty="0"/>
            </a:br>
            <a:br>
              <a:rPr lang="fr-BE" dirty="0"/>
            </a:br>
            <a:r>
              <a:rPr lang="fr-BE" dirty="0"/>
              <a:t> LA CNV ou Communication Non Violente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6799" y="3429000"/>
            <a:ext cx="10354235" cy="3007658"/>
          </a:xfrm>
        </p:spPr>
        <p:txBody>
          <a:bodyPr>
            <a:normAutofit/>
          </a:bodyPr>
          <a:lstStyle/>
          <a:p>
            <a:r>
              <a:rPr lang="fr-BE" sz="3200" dirty="0"/>
              <a:t>Se connaître SOI même – être bienveillant avec soi-même </a:t>
            </a:r>
          </a:p>
          <a:p>
            <a:r>
              <a:rPr lang="fr-BE" sz="3200" dirty="0"/>
              <a:t>Pour mieux partager avec l’autre/ les autres </a:t>
            </a:r>
          </a:p>
          <a:p>
            <a:pPr marL="0" indent="0">
              <a:buNone/>
            </a:pPr>
            <a:endParaRPr lang="fr-BE" sz="3200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58725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EBE5208-EB4C-4695-B4F5-458BC41DB709}"/>
              </a:ext>
            </a:extLst>
          </p:cNvPr>
          <p:cNvSpPr/>
          <p:nvPr/>
        </p:nvSpPr>
        <p:spPr>
          <a:xfrm>
            <a:off x="782425" y="767470"/>
            <a:ext cx="10737130" cy="5286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fr-BE" sz="3600" i="1" dirty="0">
                <a:ea typeface="Calibri" panose="020F0502020204030204" pitchFamily="34" charset="0"/>
                <a:cs typeface="Times New Roman" panose="02020603050405020304" pitchFamily="18" charset="0"/>
              </a:rPr>
              <a:t>« La communication est un art de vivre. </a:t>
            </a:r>
          </a:p>
          <a:p>
            <a:pPr algn="ctr">
              <a:lnSpc>
                <a:spcPct val="107000"/>
              </a:lnSpc>
            </a:pPr>
            <a:r>
              <a:rPr lang="fr-BE" sz="3600" i="1" dirty="0">
                <a:ea typeface="Calibri" panose="020F0502020204030204" pitchFamily="34" charset="0"/>
                <a:cs typeface="Times New Roman" panose="02020603050405020304" pitchFamily="18" charset="0"/>
              </a:rPr>
              <a:t>Elle est exigeante.  </a:t>
            </a:r>
          </a:p>
          <a:p>
            <a:pPr algn="ctr">
              <a:lnSpc>
                <a:spcPct val="107000"/>
              </a:lnSpc>
            </a:pPr>
            <a:r>
              <a:rPr lang="fr-BE" sz="3600" i="1" dirty="0">
                <a:ea typeface="Calibri" panose="020F0502020204030204" pitchFamily="34" charset="0"/>
                <a:cs typeface="Times New Roman" panose="02020603050405020304" pitchFamily="18" charset="0"/>
              </a:rPr>
              <a:t>Elle est la condition de l’harmonie entre les gens ».  </a:t>
            </a:r>
          </a:p>
          <a:p>
            <a:pPr algn="ctr">
              <a:lnSpc>
                <a:spcPct val="107000"/>
              </a:lnSpc>
            </a:pPr>
            <a:r>
              <a:rPr lang="fr-BE" sz="3600" dirty="0">
                <a:ea typeface="Calibri" panose="020F0502020204030204" pitchFamily="34" charset="0"/>
                <a:cs typeface="Times New Roman" panose="02020603050405020304" pitchFamily="18" charset="0"/>
              </a:rPr>
              <a:t>Marc Roussel </a:t>
            </a:r>
          </a:p>
          <a:p>
            <a:pPr algn="ctr">
              <a:lnSpc>
                <a:spcPct val="107000"/>
              </a:lnSpc>
            </a:pPr>
            <a:endParaRPr lang="fr-BE" sz="40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BE" sz="3600" i="1" dirty="0">
                <a:ea typeface="Calibri" panose="020F0502020204030204" pitchFamily="34" charset="0"/>
                <a:cs typeface="Times New Roman" panose="02020603050405020304" pitchFamily="18" charset="0"/>
              </a:rPr>
              <a:t>« Le plus grand problème dans la communication c’est qu’on n’écoute pas pour comprendre. On écoute pour répondre 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966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50423" y="627529"/>
            <a:ext cx="5047130" cy="5862918"/>
          </a:xfrm>
        </p:spPr>
        <p:txBody>
          <a:bodyPr>
            <a:normAutofit/>
          </a:bodyPr>
          <a:lstStyle/>
          <a:p>
            <a:r>
              <a:rPr lang="fr-BE" sz="2800" dirty="0"/>
              <a:t>La communication non violente selon le processus de </a:t>
            </a:r>
            <a:r>
              <a:rPr lang="fr-BE" sz="2800" b="1" dirty="0"/>
              <a:t>Marshall Rosenberg</a:t>
            </a:r>
          </a:p>
          <a:p>
            <a:pPr marL="0" indent="0">
              <a:buNone/>
            </a:pPr>
            <a:endParaRPr lang="fr-BE" sz="2800" dirty="0"/>
          </a:p>
          <a:p>
            <a:r>
              <a:rPr lang="fr-BE" sz="2800" b="1" dirty="0"/>
              <a:t>La démarche: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BE" sz="2400" dirty="0"/>
              <a:t>J’observe un comportement concret qui affecte mon bien-être.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BE" sz="2400" dirty="0"/>
              <a:t>Je réagis à ce comportement par un sentiment.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BE" sz="2400" dirty="0"/>
              <a:t>Je cerne les désirs, besoins ou valeurs qui ont éveillé ce sentiment.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BE" sz="2400" dirty="0"/>
              <a:t>Je demande à l’autre des actions concrètes qui contribueront à mon bien-être </a:t>
            </a:r>
          </a:p>
          <a:p>
            <a:endParaRPr lang="fr-BE" sz="2400" dirty="0"/>
          </a:p>
          <a:p>
            <a:endParaRPr lang="fr-BE" dirty="0"/>
          </a:p>
        </p:txBody>
      </p:sp>
      <p:pic>
        <p:nvPicPr>
          <p:cNvPr id="1026" name="Picture 2" descr="RÃ©sultat de recherche d'images pour &quot;CNV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" t="16510" r="-2774" b="1524"/>
          <a:stretch/>
        </p:blipFill>
        <p:spPr bwMode="auto">
          <a:xfrm>
            <a:off x="654422" y="767377"/>
            <a:ext cx="6022957" cy="539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140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37561" y="3560683"/>
            <a:ext cx="4200525" cy="23812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73" y="4467225"/>
            <a:ext cx="4552950" cy="17907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360" y="511064"/>
            <a:ext cx="4295775" cy="34099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2299" y="436478"/>
            <a:ext cx="4591050" cy="238125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1457" y="1411660"/>
            <a:ext cx="1841801" cy="37262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0DE06178-09FA-40F2-AF40-1564EC509ABC}"/>
              </a:ext>
            </a:extLst>
          </p:cNvPr>
          <p:cNvSpPr txBox="1"/>
          <p:nvPr/>
        </p:nvSpPr>
        <p:spPr>
          <a:xfrm>
            <a:off x="10152668" y="1411660"/>
            <a:ext cx="4524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nt</a:t>
            </a:r>
          </a:p>
        </p:txBody>
      </p:sp>
    </p:spTree>
    <p:extLst>
      <p:ext uri="{BB962C8B-B14F-4D97-AF65-F5344CB8AC3E}">
        <p14:creationId xmlns:p14="http://schemas.microsoft.com/office/powerpoint/2010/main" val="119543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9857" y="468086"/>
            <a:ext cx="11332029" cy="596537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3"/>
            </a:pPr>
            <a:r>
              <a:rPr lang="fr-BE" sz="4400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 La CNV Mise en pratique ! </a:t>
            </a:r>
          </a:p>
          <a:p>
            <a:pPr marL="0" indent="0">
              <a:buNone/>
            </a:pPr>
            <a:endParaRPr lang="fr-FR" sz="3600" b="1" dirty="0">
              <a:sym typeface="Wingdings" panose="05000000000000000000" pitchFamily="2" charset="2"/>
            </a:endParaRPr>
          </a:p>
          <a:p>
            <a:pPr>
              <a:buFont typeface="Wingdings 3" panose="05040102010807070707" pitchFamily="18" charset="2"/>
              <a:buChar char="Ê"/>
            </a:pPr>
            <a:r>
              <a:rPr lang="fr-FR" sz="3600" b="1" dirty="0">
                <a:sym typeface="Wingdings" panose="05000000000000000000" pitchFamily="2" charset="2"/>
              </a:rPr>
              <a:t> 4 cas concrets </a:t>
            </a:r>
          </a:p>
          <a:p>
            <a:pPr>
              <a:buFont typeface="Wingdings 3" panose="05040102010807070707" pitchFamily="18" charset="2"/>
              <a:buChar char="Ê"/>
            </a:pPr>
            <a:r>
              <a:rPr lang="fr-FR" sz="3600" b="1" dirty="0">
                <a:sym typeface="Wingdings" panose="05000000000000000000" pitchFamily="2" charset="2"/>
              </a:rPr>
              <a:t> 4 groupes de travail </a:t>
            </a:r>
          </a:p>
          <a:p>
            <a:pPr>
              <a:buFont typeface="Wingdings 3" panose="05040102010807070707" pitchFamily="18" charset="2"/>
              <a:buChar char="Ê"/>
            </a:pPr>
            <a:r>
              <a:rPr lang="fr-FR" sz="3600" b="1" dirty="0">
                <a:sym typeface="Wingdings" panose="05000000000000000000" pitchFamily="2" charset="2"/>
              </a:rPr>
              <a:t> Un temps de réflexion pour formuler un message en CNV  </a:t>
            </a:r>
          </a:p>
          <a:p>
            <a:pPr>
              <a:buFont typeface="Wingdings 3" panose="05040102010807070707" pitchFamily="18" charset="2"/>
              <a:buChar char="Ê"/>
            </a:pPr>
            <a:r>
              <a:rPr lang="fr-FR" sz="3600" b="1" dirty="0">
                <a:sym typeface="Wingdings" panose="05000000000000000000" pitchFamily="2" charset="2"/>
              </a:rPr>
              <a:t> Un représentant par groupe pour donner le </a:t>
            </a:r>
            <a:r>
              <a:rPr lang="fr-FR" sz="3600" b="1" dirty="0" err="1">
                <a:sym typeface="Wingdings" panose="05000000000000000000" pitchFamily="2" charset="2"/>
              </a:rPr>
              <a:t>feed</a:t>
            </a:r>
            <a:r>
              <a:rPr lang="fr-FR" sz="3600" b="1" dirty="0">
                <a:sym typeface="Wingdings" panose="05000000000000000000" pitchFamily="2" charset="2"/>
              </a:rPr>
              <a:t> back </a:t>
            </a:r>
          </a:p>
          <a:p>
            <a:pPr>
              <a:buFont typeface="Wingdings 3" panose="05040102010807070707" pitchFamily="18" charset="2"/>
              <a:buChar char="Ê"/>
            </a:pPr>
            <a:r>
              <a:rPr lang="fr-FR" sz="3600" b="1" dirty="0">
                <a:sym typeface="Wingdings" panose="05000000000000000000" pitchFamily="2" charset="2"/>
              </a:rPr>
              <a:t> Un partage et une analyse collectifs pour identifier les pièges et subtilités de la CNV</a:t>
            </a:r>
          </a:p>
          <a:p>
            <a:pPr marL="0" indent="0">
              <a:buNone/>
            </a:pPr>
            <a:endParaRPr lang="fr-FR" sz="3600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297926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891" y="783812"/>
            <a:ext cx="11448747" cy="856452"/>
          </a:xfrm>
        </p:spPr>
        <p:txBody>
          <a:bodyPr>
            <a:normAutofit fontScale="90000"/>
          </a:bodyPr>
          <a:lstStyle/>
          <a:p>
            <a:r>
              <a:rPr lang="fr-FR" sz="3600" b="1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 En fonction du cas qui vous concerne, d</a:t>
            </a:r>
            <a:r>
              <a:rPr lang="fr-FR" sz="3600" b="1" dirty="0">
                <a:sym typeface="Wingdings" panose="05000000000000000000" pitchFamily="2" charset="2"/>
              </a:rPr>
              <a:t>écrivez ce que vous observez, exprimez vos sentiments en « je », les besoins (in)satisfaits à l’origine de vos sentiments et formulez ensuite un MESSAGE concret et réaliste.</a:t>
            </a:r>
            <a:br>
              <a:rPr lang="fr-BE" sz="3600" b="1" dirty="0"/>
            </a:br>
            <a:r>
              <a:rPr lang="fr-FR" sz="3600" b="1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 </a:t>
            </a:r>
            <a:endParaRPr lang="fr-BE" sz="20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1880213"/>
              </p:ext>
            </p:extLst>
          </p:nvPr>
        </p:nvGraphicFramePr>
        <p:xfrm>
          <a:off x="381891" y="2121030"/>
          <a:ext cx="11161054" cy="45827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6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4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5129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fr-FR" sz="2200" u="sng" dirty="0"/>
                        <a:t>OBSERVATIONS</a:t>
                      </a:r>
                      <a:r>
                        <a:rPr lang="fr-FR" sz="2200" dirty="0"/>
                        <a:t>: Ce que j’observe (vois, entends) neutralité.  « Lorsque je vois … »</a:t>
                      </a:r>
                      <a:endParaRPr lang="fr-BE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754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fr-FR" sz="2200" u="sng" dirty="0"/>
                        <a:t>SENTIMENTS</a:t>
                      </a:r>
                      <a:r>
                        <a:rPr lang="fr-FR" sz="2200" dirty="0"/>
                        <a:t>: Comment je me sens (émotions ou sensations) par rapport à ce que j’observe.</a:t>
                      </a:r>
                    </a:p>
                    <a:p>
                      <a:pPr marL="0" indent="0">
                        <a:buNone/>
                      </a:pPr>
                      <a:r>
                        <a:rPr lang="fr-FR" sz="2200" dirty="0"/>
                        <a:t>« Je me sens… »</a:t>
                      </a:r>
                      <a:endParaRPr lang="fr-FR" sz="2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208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fr-FR" sz="2200" u="sng" dirty="0"/>
                        <a:t>BESOINS</a:t>
                      </a:r>
                      <a:r>
                        <a:rPr lang="fr-FR" sz="2200" dirty="0"/>
                        <a:t>: Ce dont j’ai besoin ou qui touche à mes valeurs, ce qui éveille mes sentiments.</a:t>
                      </a:r>
                    </a:p>
                    <a:p>
                      <a:pPr marL="0" indent="0">
                        <a:buNone/>
                      </a:pPr>
                      <a:r>
                        <a:rPr lang="fr-FR" sz="2200" dirty="0"/>
                        <a:t>« Parce que j’ai besoin de / j’accorde de l’importance à … »</a:t>
                      </a:r>
                      <a:endParaRPr lang="fr-BE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7543">
                <a:tc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u="sng" dirty="0"/>
                        <a:t>DEMANDE</a:t>
                      </a:r>
                      <a:r>
                        <a:rPr lang="fr-FR" sz="2200" dirty="0"/>
                        <a:t>: Les actions concrètes et réalistes que j’aimerais voir. « Serais-tu d’accord de …?</a:t>
                      </a:r>
                      <a:endParaRPr lang="fr-BE" sz="2200" dirty="0"/>
                    </a:p>
                    <a:p>
                      <a:endParaRPr lang="fr-BE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941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470097-DA28-482E-BB20-2BD281CFF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663" y="449966"/>
            <a:ext cx="10515600" cy="1325563"/>
          </a:xfrm>
        </p:spPr>
        <p:txBody>
          <a:bodyPr>
            <a:normAutofit/>
          </a:bodyPr>
          <a:lstStyle/>
          <a:p>
            <a:r>
              <a:rPr lang="fr-BE" dirty="0"/>
              <a:t>Feed-back /groupe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4E02FA-2963-4942-9229-C747BD1A7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11" y="2309566"/>
            <a:ext cx="10515601" cy="39309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b="1" dirty="0"/>
              <a:t>Votre message en CNV – cas N° …… : </a:t>
            </a:r>
          </a:p>
          <a:p>
            <a:pPr marL="0" indent="0">
              <a:buNone/>
            </a:pPr>
            <a:r>
              <a:rPr lang="fr-BE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...</a:t>
            </a:r>
          </a:p>
          <a:p>
            <a:endParaRPr lang="fr-BE" dirty="0"/>
          </a:p>
          <a:p>
            <a:pPr marL="0" indent="0">
              <a:buNone/>
            </a:pPr>
            <a:endParaRPr lang="fr-BE" sz="5400" dirty="0">
              <a:latin typeface="+mj-lt"/>
            </a:endParaRP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1420497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998A79-8A24-4172-8A4C-B6EE6E896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/>
              <a:t>Débriefing et partages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3B0A63-612F-4507-932F-E6CB4DF0C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100" y="1580529"/>
            <a:ext cx="10233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3200" dirty="0"/>
              <a:t>Les subtilités de la CNV</a:t>
            </a:r>
          </a:p>
        </p:txBody>
      </p:sp>
    </p:spTree>
    <p:extLst>
      <p:ext uri="{BB962C8B-B14F-4D97-AF65-F5344CB8AC3E}">
        <p14:creationId xmlns:p14="http://schemas.microsoft.com/office/powerpoint/2010/main" val="1616917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jouet, ordinateur, fleur&#10;&#10;Description générée automatiquement">
            <a:extLst>
              <a:ext uri="{FF2B5EF4-FFF2-40B4-BE49-F238E27FC236}">
                <a16:creationId xmlns:a16="http://schemas.microsoft.com/office/drawing/2014/main" id="{2C81E796-C368-4315-ACE3-A41C23046E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" r="10514"/>
          <a:stretch/>
        </p:blipFill>
        <p:spPr>
          <a:xfrm>
            <a:off x="20" y="1"/>
            <a:ext cx="12191980" cy="68580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BE" sz="4800" dirty="0"/>
              <a:t>Avez-vous des questions ?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140395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604088-8382-4928-8669-C8A3D2B1B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022" y="365125"/>
            <a:ext cx="6912429" cy="1325563"/>
          </a:xfrm>
        </p:spPr>
        <p:txBody>
          <a:bodyPr>
            <a:normAutofit/>
          </a:bodyPr>
          <a:lstStyle/>
          <a:p>
            <a:r>
              <a:rPr lang="fr-BE" sz="4400" dirty="0"/>
              <a:t>Conseils de mise en prati</a:t>
            </a:r>
            <a:r>
              <a:rPr lang="fr-BE" sz="4200" dirty="0"/>
              <a:t>que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F7D1A21-C43E-4964-ABB6-C42B348CB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6282286" cy="445543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Inconfort </a:t>
            </a:r>
            <a:r>
              <a:rPr lang="en-US" dirty="0">
                <a:sym typeface="Wingdings" panose="05000000000000000000" pitchFamily="2" charset="2"/>
              </a:rPr>
              <a:t> temps de réflexion </a:t>
            </a:r>
          </a:p>
          <a:p>
            <a:r>
              <a:rPr lang="en-US" dirty="0">
                <a:sym typeface="Wingdings" panose="05000000000000000000" pitchFamily="2" charset="2"/>
              </a:rPr>
              <a:t>Objectif de mon message  =  ?</a:t>
            </a:r>
          </a:p>
          <a:p>
            <a:r>
              <a:rPr lang="en-US" dirty="0">
                <a:sym typeface="Wingdings" panose="05000000000000000000" pitchFamily="2" charset="2"/>
              </a:rPr>
              <a:t>Qu’est-ce que je </a:t>
            </a:r>
            <a:r>
              <a:rPr lang="en-US" dirty="0" err="1">
                <a:sym typeface="Wingdings" panose="05000000000000000000" pitchFamily="2" charset="2"/>
              </a:rPr>
              <a:t>souhaite</a:t>
            </a:r>
            <a:r>
              <a:rPr lang="en-US" dirty="0">
                <a:sym typeface="Wingdings" panose="05000000000000000000" pitchFamily="2" charset="2"/>
              </a:rPr>
              <a:t> obtenir ? </a:t>
            </a:r>
          </a:p>
          <a:p>
            <a:r>
              <a:rPr lang="en-US" dirty="0">
                <a:sym typeface="Wingdings" panose="05000000000000000000" pitchFamily="2" charset="2"/>
              </a:rPr>
              <a:t>Passer par l’écriture  ( messages – WhatsApp – mails - …) </a:t>
            </a:r>
          </a:p>
          <a:p>
            <a:r>
              <a:rPr lang="en-US" dirty="0">
                <a:sym typeface="Wingdings" panose="05000000000000000000" pitchFamily="2" charset="2"/>
              </a:rPr>
              <a:t>Mémo de la trame CNV</a:t>
            </a:r>
          </a:p>
          <a:p>
            <a:r>
              <a:rPr lang="en-US" dirty="0">
                <a:sym typeface="Wingdings" panose="05000000000000000000" pitchFamily="2" charset="2"/>
              </a:rPr>
              <a:t>S’exercer – pratiquer</a:t>
            </a:r>
          </a:p>
          <a:p>
            <a:r>
              <a:rPr lang="en-US" dirty="0">
                <a:sym typeface="Wingdings" panose="05000000000000000000" pitchFamily="2" charset="2"/>
              </a:rPr>
              <a:t>Se corriger les uns, les autres 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  <a:sym typeface="Wingdings" panose="05000000000000000000" pitchFamily="2" charset="2"/>
              </a:rPr>
              <a:t>A VOUS !!!!!!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5" name="Espace réservé du contenu 4" descr="Une image contenant jeu, miroir&#10;&#10;Description générée automatiquement">
            <a:extLst>
              <a:ext uri="{FF2B5EF4-FFF2-40B4-BE49-F238E27FC236}">
                <a16:creationId xmlns:a16="http://schemas.microsoft.com/office/drawing/2014/main" id="{3F0ABD02-3A9A-4A50-885C-F2BC41CBA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314" y="761392"/>
            <a:ext cx="3477659" cy="2128466"/>
          </a:xfrm>
          <a:prstGeom prst="rect">
            <a:avLst/>
          </a:prstGeom>
        </p:spPr>
      </p:pic>
      <p:pic>
        <p:nvPicPr>
          <p:cNvPr id="10" name="Image 9" descr="Une image contenant tableau noir, texte&#10;&#10;Description générée automatiquement">
            <a:extLst>
              <a:ext uri="{FF2B5EF4-FFF2-40B4-BE49-F238E27FC236}">
                <a16:creationId xmlns:a16="http://schemas.microsoft.com/office/drawing/2014/main" id="{84A522C4-C604-4BAF-9235-0BC250A3D9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332" y="3577406"/>
            <a:ext cx="3232555" cy="215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7381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chemise&#10;&#10;Description générée automatiquement">
            <a:extLst>
              <a:ext uri="{FF2B5EF4-FFF2-40B4-BE49-F238E27FC236}">
                <a16:creationId xmlns:a16="http://schemas.microsoft.com/office/drawing/2014/main" id="{4E86DD5E-8ED3-4CF8-B093-FCE33717A8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55" r="6257"/>
          <a:stretch/>
        </p:blipFill>
        <p:spPr>
          <a:xfrm>
            <a:off x="876714" y="-1640263"/>
            <a:ext cx="9822710" cy="5525284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9100" y="1101214"/>
            <a:ext cx="10233800" cy="357894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BE"/>
          </a:p>
          <a:p>
            <a:pPr marL="0" indent="0" algn="ctr">
              <a:buNone/>
            </a:pPr>
            <a:r>
              <a:rPr lang="fr-BE" sz="3200" b="1"/>
              <a:t>Merci pour votre attention !</a:t>
            </a:r>
          </a:p>
          <a:p>
            <a:pPr marL="0" indent="0" algn="ctr">
              <a:buNone/>
            </a:pPr>
            <a:endParaRPr lang="fr-BE" sz="3200"/>
          </a:p>
          <a:p>
            <a:pPr marL="0" indent="0" algn="ctr">
              <a:spcBef>
                <a:spcPts val="1800"/>
              </a:spcBef>
              <a:buNone/>
            </a:pPr>
            <a:r>
              <a:rPr lang="fr-BE" sz="3200" b="1"/>
              <a:t>Merci de prendre quelques minutes pour                            remplir l’évaluation de cette « Introduction à la CNV » !</a:t>
            </a:r>
            <a:endParaRPr lang="fr-BE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361897F-4DD7-45C6-B5BF-7C84180E899C}"/>
              </a:ext>
            </a:extLst>
          </p:cNvPr>
          <p:cNvSpPr txBox="1"/>
          <p:nvPr/>
        </p:nvSpPr>
        <p:spPr>
          <a:xfrm>
            <a:off x="979100" y="5262562"/>
            <a:ext cx="104650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u="sng" dirty="0">
                <a:solidFill>
                  <a:schemeClr val="tx2"/>
                </a:solidFill>
              </a:rPr>
              <a:t>BluebirdMission.be </a:t>
            </a:r>
          </a:p>
          <a:p>
            <a:pPr algn="ctr"/>
            <a:r>
              <a:rPr lang="fr-BE" sz="2400" dirty="0"/>
              <a:t>Coaching individuel – coaching professionnel – Formations/Workshops – Accompagnement d’équipe – Gestion de conflits - …</a:t>
            </a:r>
          </a:p>
          <a:p>
            <a:endParaRPr lang="fr-BE" dirty="0"/>
          </a:p>
        </p:txBody>
      </p:sp>
      <p:pic>
        <p:nvPicPr>
          <p:cNvPr id="6" name="Image 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55C59AC4-474D-4BAB-B769-5677A9F88E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120" y="4696070"/>
            <a:ext cx="1738999" cy="56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5927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6. Bibliographie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6800" y="1778000"/>
            <a:ext cx="10058400" cy="4257040"/>
          </a:xfrm>
        </p:spPr>
        <p:txBody>
          <a:bodyPr/>
          <a:lstStyle/>
          <a:p>
            <a:pPr marL="0" indent="0">
              <a:buNone/>
            </a:pPr>
            <a:r>
              <a:rPr lang="fr-BE" sz="2400" b="1" dirty="0"/>
              <a:t>CNV:</a:t>
            </a:r>
          </a:p>
          <a:p>
            <a:pPr marL="0" indent="0">
              <a:buNone/>
            </a:pPr>
            <a:r>
              <a:rPr lang="fr-BE" sz="2400" dirty="0"/>
              <a:t>Nombreux ouvrages sur le sujet </a:t>
            </a:r>
          </a:p>
          <a:p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3680" y="2186914"/>
            <a:ext cx="2426030" cy="398020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975425"/>
            <a:ext cx="1778000" cy="266237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545" y="2577153"/>
            <a:ext cx="2460625" cy="352392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7398" y="2831508"/>
            <a:ext cx="2361882" cy="320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671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intérieur, cuisine, petit, table&#10;&#10;Description générée automatiquement">
            <a:extLst>
              <a:ext uri="{FF2B5EF4-FFF2-40B4-BE49-F238E27FC236}">
                <a16:creationId xmlns:a16="http://schemas.microsoft.com/office/drawing/2014/main" id="{CDCB6889-EC05-4B38-B4B3-3DC31E02BE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638" y="1163818"/>
            <a:ext cx="5618375" cy="3084990"/>
          </a:xfrm>
          <a:prstGeom prst="roundRect">
            <a:avLst>
              <a:gd name="adj" fmla="val 8594"/>
            </a:avLst>
          </a:prstGeom>
          <a:solidFill>
            <a:srgbClr val="144D65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4FFE6D-2F57-48A5-B84B-AF5EB50D3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027" y="515785"/>
            <a:ext cx="10996929" cy="62715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3600" dirty="0"/>
              <a:t>Qui suis-je ? 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r>
              <a:rPr lang="fr-BE" sz="3200" dirty="0" err="1"/>
              <a:t>BlueBird</a:t>
            </a:r>
            <a:r>
              <a:rPr lang="fr-BE" sz="3200" dirty="0"/>
              <a:t> Mission </a:t>
            </a:r>
          </a:p>
        </p:txBody>
      </p:sp>
      <p:pic>
        <p:nvPicPr>
          <p:cNvPr id="7" name="Image 6" descr="Une image contenant personne, table, assis, intérieur&#10;&#10;Description générée automatiquement">
            <a:extLst>
              <a:ext uri="{FF2B5EF4-FFF2-40B4-BE49-F238E27FC236}">
                <a16:creationId xmlns:a16="http://schemas.microsoft.com/office/drawing/2014/main" id="{F410EAB4-5D1C-4A71-B4BE-3006A18492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999" t="5983" r="5984" b="45876"/>
          <a:stretch/>
        </p:blipFill>
        <p:spPr>
          <a:xfrm>
            <a:off x="7372039" y="268664"/>
            <a:ext cx="2818880" cy="23331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Espace réservé du contenu 4">
            <a:extLst>
              <a:ext uri="{FF2B5EF4-FFF2-40B4-BE49-F238E27FC236}">
                <a16:creationId xmlns:a16="http://schemas.microsoft.com/office/drawing/2014/main" id="{C637CE5A-3E60-4C70-9390-E10658377C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303" y="4740254"/>
            <a:ext cx="2879984" cy="1919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1603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005D20-5E36-4E18-9CC4-249512442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1630" y="631371"/>
            <a:ext cx="5313800" cy="55455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BE" dirty="0"/>
              <a:t> </a:t>
            </a:r>
          </a:p>
          <a:p>
            <a:pPr marL="0" indent="0">
              <a:buNone/>
            </a:pPr>
            <a:endParaRPr lang="fr-BE" sz="3900" dirty="0"/>
          </a:p>
          <a:p>
            <a:pPr marL="0" indent="0">
              <a:buNone/>
            </a:pPr>
            <a:r>
              <a:rPr lang="fr-BE" sz="3900" dirty="0"/>
              <a:t>Prénom-  fonction </a:t>
            </a:r>
          </a:p>
          <a:p>
            <a:pPr marL="0" indent="0">
              <a:buNone/>
            </a:pPr>
            <a:endParaRPr lang="fr-BE" sz="3900" dirty="0"/>
          </a:p>
          <a:p>
            <a:pPr marL="0" indent="0">
              <a:buNone/>
            </a:pPr>
            <a:endParaRPr lang="fr-BE" sz="3900" dirty="0"/>
          </a:p>
          <a:p>
            <a:pPr marL="0" indent="0">
              <a:buNone/>
            </a:pPr>
            <a:r>
              <a:rPr lang="fr-BE" sz="3900" dirty="0"/>
              <a:t>Comment vous sentez-vous aujourd’hui ?</a:t>
            </a:r>
          </a:p>
          <a:p>
            <a:pPr marL="0" indent="0">
              <a:buNone/>
            </a:pPr>
            <a:endParaRPr lang="fr-BE" sz="3900" dirty="0"/>
          </a:p>
          <a:p>
            <a:pPr marL="0" indent="0">
              <a:buNone/>
            </a:pPr>
            <a:r>
              <a:rPr lang="fr-BE" sz="3900" dirty="0"/>
              <a:t>Selon vous, de quoi va dépendre la réussite de cette formation ?</a:t>
            </a:r>
          </a:p>
        </p:txBody>
      </p:sp>
      <p:pic>
        <p:nvPicPr>
          <p:cNvPr id="4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FB70CD47-D658-4488-BED4-D16A21FB36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06" y="2005257"/>
            <a:ext cx="4384258" cy="2847485"/>
          </a:xfrm>
          <a:prstGeom prst="rect">
            <a:avLst/>
          </a:prstGeom>
        </p:spPr>
      </p:pic>
      <p:grpSp>
        <p:nvGrpSpPr>
          <p:cNvPr id="5" name="Group 34">
            <a:extLst>
              <a:ext uri="{FF2B5EF4-FFF2-40B4-BE49-F238E27FC236}">
                <a16:creationId xmlns:a16="http://schemas.microsoft.com/office/drawing/2014/main" id="{D91F08F6-08D9-43C0-9D2D-C7A7CFF8A664}"/>
              </a:ext>
            </a:extLst>
          </p:cNvPr>
          <p:cNvGrpSpPr/>
          <p:nvPr/>
        </p:nvGrpSpPr>
        <p:grpSpPr>
          <a:xfrm>
            <a:off x="5307227" y="1762270"/>
            <a:ext cx="1097280" cy="3333458"/>
            <a:chOff x="8115742" y="2512967"/>
            <a:chExt cx="1220618" cy="3333458"/>
          </a:xfrm>
        </p:grpSpPr>
        <p:sp>
          <p:nvSpPr>
            <p:cNvPr id="6" name="Freeform 137">
              <a:extLst>
                <a:ext uri="{FF2B5EF4-FFF2-40B4-BE49-F238E27FC236}">
                  <a16:creationId xmlns:a16="http://schemas.microsoft.com/office/drawing/2014/main" id="{2B108A0F-74D7-441C-81FC-F0ACE4C57848}"/>
                </a:ext>
              </a:extLst>
            </p:cNvPr>
            <p:cNvSpPr>
              <a:spLocks/>
            </p:cNvSpPr>
            <p:nvPr/>
          </p:nvSpPr>
          <p:spPr bwMode="auto">
            <a:xfrm rot="1772073" flipH="1">
              <a:off x="8115742" y="2512967"/>
              <a:ext cx="696763" cy="1036638"/>
            </a:xfrm>
            <a:custGeom>
              <a:avLst/>
              <a:gdLst>
                <a:gd name="T0" fmla="*/ 1685 w 1749"/>
                <a:gd name="T1" fmla="*/ 1755 h 2611"/>
                <a:gd name="T2" fmla="*/ 1542 w 1749"/>
                <a:gd name="T3" fmla="*/ 1339 h 2611"/>
                <a:gd name="T4" fmla="*/ 1436 w 1749"/>
                <a:gd name="T5" fmla="*/ 1121 h 2611"/>
                <a:gd name="T6" fmla="*/ 1281 w 1749"/>
                <a:gd name="T7" fmla="*/ 842 h 2611"/>
                <a:gd name="T8" fmla="*/ 918 w 1749"/>
                <a:gd name="T9" fmla="*/ 425 h 2611"/>
                <a:gd name="T10" fmla="*/ 649 w 1749"/>
                <a:gd name="T11" fmla="*/ 258 h 2611"/>
                <a:gd name="T12" fmla="*/ 391 w 1749"/>
                <a:gd name="T13" fmla="*/ 185 h 2611"/>
                <a:gd name="T14" fmla="*/ 490 w 1749"/>
                <a:gd name="T15" fmla="*/ 177 h 2611"/>
                <a:gd name="T16" fmla="*/ 938 w 1749"/>
                <a:gd name="T17" fmla="*/ 158 h 2611"/>
                <a:gd name="T18" fmla="*/ 938 w 1749"/>
                <a:gd name="T19" fmla="*/ 106 h 2611"/>
                <a:gd name="T20" fmla="*/ 870 w 1749"/>
                <a:gd name="T21" fmla="*/ 98 h 2611"/>
                <a:gd name="T22" fmla="*/ 835 w 1749"/>
                <a:gd name="T23" fmla="*/ 94 h 2611"/>
                <a:gd name="T24" fmla="*/ 867 w 1749"/>
                <a:gd name="T25" fmla="*/ 88 h 2611"/>
                <a:gd name="T26" fmla="*/ 894 w 1749"/>
                <a:gd name="T27" fmla="*/ 50 h 2611"/>
                <a:gd name="T28" fmla="*/ 866 w 1749"/>
                <a:gd name="T29" fmla="*/ 24 h 2611"/>
                <a:gd name="T30" fmla="*/ 779 w 1749"/>
                <a:gd name="T31" fmla="*/ 22 h 2611"/>
                <a:gd name="T32" fmla="*/ 95 w 1749"/>
                <a:gd name="T33" fmla="*/ 1 h 2611"/>
                <a:gd name="T34" fmla="*/ 62 w 1749"/>
                <a:gd name="T35" fmla="*/ 11 h 2611"/>
                <a:gd name="T36" fmla="*/ 34 w 1749"/>
                <a:gd name="T37" fmla="*/ 30 h 2611"/>
                <a:gd name="T38" fmla="*/ 0 w 1749"/>
                <a:gd name="T39" fmla="*/ 61 h 2611"/>
                <a:gd name="T40" fmla="*/ 220 w 1749"/>
                <a:gd name="T41" fmla="*/ 351 h 2611"/>
                <a:gd name="T42" fmla="*/ 414 w 1749"/>
                <a:gd name="T43" fmla="*/ 573 h 2611"/>
                <a:gd name="T44" fmla="*/ 583 w 1749"/>
                <a:gd name="T45" fmla="*/ 767 h 2611"/>
                <a:gd name="T46" fmla="*/ 616 w 1749"/>
                <a:gd name="T47" fmla="*/ 735 h 2611"/>
                <a:gd name="T48" fmla="*/ 587 w 1749"/>
                <a:gd name="T49" fmla="*/ 700 h 2611"/>
                <a:gd name="T50" fmla="*/ 621 w 1749"/>
                <a:gd name="T51" fmla="*/ 676 h 2611"/>
                <a:gd name="T52" fmla="*/ 670 w 1749"/>
                <a:gd name="T53" fmla="*/ 722 h 2611"/>
                <a:gd name="T54" fmla="*/ 706 w 1749"/>
                <a:gd name="T55" fmla="*/ 685 h 2611"/>
                <a:gd name="T56" fmla="*/ 332 w 1749"/>
                <a:gd name="T57" fmla="*/ 255 h 2611"/>
                <a:gd name="T58" fmla="*/ 432 w 1749"/>
                <a:gd name="T59" fmla="*/ 303 h 2611"/>
                <a:gd name="T60" fmla="*/ 804 w 1749"/>
                <a:gd name="T61" fmla="*/ 604 h 2611"/>
                <a:gd name="T62" fmla="*/ 1027 w 1749"/>
                <a:gd name="T63" fmla="*/ 863 h 2611"/>
                <a:gd name="T64" fmla="*/ 1260 w 1749"/>
                <a:gd name="T65" fmla="*/ 1232 h 2611"/>
                <a:gd name="T66" fmla="*/ 1412 w 1749"/>
                <a:gd name="T67" fmla="*/ 1578 h 2611"/>
                <a:gd name="T68" fmla="*/ 1524 w 1749"/>
                <a:gd name="T69" fmla="*/ 2015 h 2611"/>
                <a:gd name="T70" fmla="*/ 1561 w 1749"/>
                <a:gd name="T71" fmla="*/ 2391 h 2611"/>
                <a:gd name="T72" fmla="*/ 1554 w 1749"/>
                <a:gd name="T73" fmla="*/ 2536 h 2611"/>
                <a:gd name="T74" fmla="*/ 1559 w 1749"/>
                <a:gd name="T75" fmla="*/ 2584 h 2611"/>
                <a:gd name="T76" fmla="*/ 1593 w 1749"/>
                <a:gd name="T77" fmla="*/ 2611 h 2611"/>
                <a:gd name="T78" fmla="*/ 1619 w 1749"/>
                <a:gd name="T79" fmla="*/ 2562 h 2611"/>
                <a:gd name="T80" fmla="*/ 1695 w 1749"/>
                <a:gd name="T81" fmla="*/ 2462 h 2611"/>
                <a:gd name="T82" fmla="*/ 1749 w 1749"/>
                <a:gd name="T83" fmla="*/ 2224 h 2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49" h="2611">
                  <a:moveTo>
                    <a:pt x="1732" y="2015"/>
                  </a:moveTo>
                  <a:lnTo>
                    <a:pt x="1720" y="1928"/>
                  </a:lnTo>
                  <a:lnTo>
                    <a:pt x="1685" y="1755"/>
                  </a:lnTo>
                  <a:lnTo>
                    <a:pt x="1638" y="1585"/>
                  </a:lnTo>
                  <a:lnTo>
                    <a:pt x="1577" y="1419"/>
                  </a:lnTo>
                  <a:lnTo>
                    <a:pt x="1542" y="1339"/>
                  </a:lnTo>
                  <a:lnTo>
                    <a:pt x="1502" y="1253"/>
                  </a:lnTo>
                  <a:lnTo>
                    <a:pt x="1458" y="1170"/>
                  </a:lnTo>
                  <a:lnTo>
                    <a:pt x="1436" y="1121"/>
                  </a:lnTo>
                  <a:lnTo>
                    <a:pt x="1413" y="1073"/>
                  </a:lnTo>
                  <a:lnTo>
                    <a:pt x="1373" y="997"/>
                  </a:lnTo>
                  <a:lnTo>
                    <a:pt x="1281" y="842"/>
                  </a:lnTo>
                  <a:lnTo>
                    <a:pt x="1173" y="691"/>
                  </a:lnTo>
                  <a:lnTo>
                    <a:pt x="1053" y="551"/>
                  </a:lnTo>
                  <a:lnTo>
                    <a:pt x="918" y="425"/>
                  </a:lnTo>
                  <a:lnTo>
                    <a:pt x="808" y="343"/>
                  </a:lnTo>
                  <a:lnTo>
                    <a:pt x="730" y="297"/>
                  </a:lnTo>
                  <a:lnTo>
                    <a:pt x="649" y="258"/>
                  </a:lnTo>
                  <a:lnTo>
                    <a:pt x="566" y="225"/>
                  </a:lnTo>
                  <a:lnTo>
                    <a:pt x="481" y="201"/>
                  </a:lnTo>
                  <a:lnTo>
                    <a:pt x="391" y="185"/>
                  </a:lnTo>
                  <a:lnTo>
                    <a:pt x="346" y="181"/>
                  </a:lnTo>
                  <a:lnTo>
                    <a:pt x="419" y="180"/>
                  </a:lnTo>
                  <a:lnTo>
                    <a:pt x="490" y="177"/>
                  </a:lnTo>
                  <a:lnTo>
                    <a:pt x="708" y="170"/>
                  </a:lnTo>
                  <a:lnTo>
                    <a:pt x="925" y="159"/>
                  </a:lnTo>
                  <a:lnTo>
                    <a:pt x="938" y="158"/>
                  </a:lnTo>
                  <a:lnTo>
                    <a:pt x="953" y="142"/>
                  </a:lnTo>
                  <a:lnTo>
                    <a:pt x="953" y="122"/>
                  </a:lnTo>
                  <a:lnTo>
                    <a:pt x="938" y="106"/>
                  </a:lnTo>
                  <a:lnTo>
                    <a:pt x="925" y="103"/>
                  </a:lnTo>
                  <a:lnTo>
                    <a:pt x="898" y="101"/>
                  </a:lnTo>
                  <a:lnTo>
                    <a:pt x="870" y="98"/>
                  </a:lnTo>
                  <a:lnTo>
                    <a:pt x="865" y="97"/>
                  </a:lnTo>
                  <a:lnTo>
                    <a:pt x="859" y="97"/>
                  </a:lnTo>
                  <a:lnTo>
                    <a:pt x="835" y="94"/>
                  </a:lnTo>
                  <a:lnTo>
                    <a:pt x="811" y="93"/>
                  </a:lnTo>
                  <a:lnTo>
                    <a:pt x="839" y="91"/>
                  </a:lnTo>
                  <a:lnTo>
                    <a:pt x="867" y="88"/>
                  </a:lnTo>
                  <a:lnTo>
                    <a:pt x="879" y="85"/>
                  </a:lnTo>
                  <a:lnTo>
                    <a:pt x="893" y="70"/>
                  </a:lnTo>
                  <a:lnTo>
                    <a:pt x="894" y="50"/>
                  </a:lnTo>
                  <a:lnTo>
                    <a:pt x="884" y="35"/>
                  </a:lnTo>
                  <a:lnTo>
                    <a:pt x="874" y="31"/>
                  </a:lnTo>
                  <a:lnTo>
                    <a:pt x="866" y="24"/>
                  </a:lnTo>
                  <a:lnTo>
                    <a:pt x="854" y="23"/>
                  </a:lnTo>
                  <a:lnTo>
                    <a:pt x="817" y="22"/>
                  </a:lnTo>
                  <a:lnTo>
                    <a:pt x="779" y="22"/>
                  </a:lnTo>
                  <a:lnTo>
                    <a:pt x="608" y="10"/>
                  </a:lnTo>
                  <a:lnTo>
                    <a:pt x="266" y="0"/>
                  </a:lnTo>
                  <a:lnTo>
                    <a:pt x="95" y="1"/>
                  </a:lnTo>
                  <a:lnTo>
                    <a:pt x="80" y="2"/>
                  </a:lnTo>
                  <a:lnTo>
                    <a:pt x="73" y="10"/>
                  </a:lnTo>
                  <a:lnTo>
                    <a:pt x="62" y="11"/>
                  </a:lnTo>
                  <a:lnTo>
                    <a:pt x="47" y="24"/>
                  </a:lnTo>
                  <a:lnTo>
                    <a:pt x="43" y="33"/>
                  </a:lnTo>
                  <a:lnTo>
                    <a:pt x="34" y="30"/>
                  </a:lnTo>
                  <a:lnTo>
                    <a:pt x="16" y="32"/>
                  </a:lnTo>
                  <a:lnTo>
                    <a:pt x="3" y="44"/>
                  </a:lnTo>
                  <a:lnTo>
                    <a:pt x="0" y="61"/>
                  </a:lnTo>
                  <a:lnTo>
                    <a:pt x="5" y="70"/>
                  </a:lnTo>
                  <a:lnTo>
                    <a:pt x="89" y="184"/>
                  </a:lnTo>
                  <a:lnTo>
                    <a:pt x="220" y="351"/>
                  </a:lnTo>
                  <a:lnTo>
                    <a:pt x="314" y="457"/>
                  </a:lnTo>
                  <a:lnTo>
                    <a:pt x="362" y="508"/>
                  </a:lnTo>
                  <a:lnTo>
                    <a:pt x="414" y="573"/>
                  </a:lnTo>
                  <a:lnTo>
                    <a:pt x="520" y="698"/>
                  </a:lnTo>
                  <a:lnTo>
                    <a:pt x="574" y="759"/>
                  </a:lnTo>
                  <a:lnTo>
                    <a:pt x="583" y="767"/>
                  </a:lnTo>
                  <a:lnTo>
                    <a:pt x="601" y="766"/>
                  </a:lnTo>
                  <a:lnTo>
                    <a:pt x="613" y="753"/>
                  </a:lnTo>
                  <a:lnTo>
                    <a:pt x="616" y="735"/>
                  </a:lnTo>
                  <a:lnTo>
                    <a:pt x="609" y="724"/>
                  </a:lnTo>
                  <a:lnTo>
                    <a:pt x="599" y="713"/>
                  </a:lnTo>
                  <a:lnTo>
                    <a:pt x="587" y="700"/>
                  </a:lnTo>
                  <a:lnTo>
                    <a:pt x="599" y="701"/>
                  </a:lnTo>
                  <a:lnTo>
                    <a:pt x="617" y="688"/>
                  </a:lnTo>
                  <a:lnTo>
                    <a:pt x="621" y="676"/>
                  </a:lnTo>
                  <a:lnTo>
                    <a:pt x="640" y="696"/>
                  </a:lnTo>
                  <a:lnTo>
                    <a:pt x="660" y="715"/>
                  </a:lnTo>
                  <a:lnTo>
                    <a:pt x="670" y="722"/>
                  </a:lnTo>
                  <a:lnTo>
                    <a:pt x="691" y="720"/>
                  </a:lnTo>
                  <a:lnTo>
                    <a:pt x="705" y="706"/>
                  </a:lnTo>
                  <a:lnTo>
                    <a:pt x="706" y="685"/>
                  </a:lnTo>
                  <a:lnTo>
                    <a:pt x="700" y="675"/>
                  </a:lnTo>
                  <a:lnTo>
                    <a:pt x="516" y="465"/>
                  </a:lnTo>
                  <a:lnTo>
                    <a:pt x="332" y="255"/>
                  </a:lnTo>
                  <a:lnTo>
                    <a:pt x="346" y="260"/>
                  </a:lnTo>
                  <a:lnTo>
                    <a:pt x="360" y="267"/>
                  </a:lnTo>
                  <a:lnTo>
                    <a:pt x="432" y="303"/>
                  </a:lnTo>
                  <a:lnTo>
                    <a:pt x="565" y="390"/>
                  </a:lnTo>
                  <a:lnTo>
                    <a:pt x="688" y="492"/>
                  </a:lnTo>
                  <a:lnTo>
                    <a:pt x="804" y="604"/>
                  </a:lnTo>
                  <a:lnTo>
                    <a:pt x="858" y="662"/>
                  </a:lnTo>
                  <a:lnTo>
                    <a:pt x="916" y="727"/>
                  </a:lnTo>
                  <a:lnTo>
                    <a:pt x="1027" y="863"/>
                  </a:lnTo>
                  <a:lnTo>
                    <a:pt x="1128" y="1006"/>
                  </a:lnTo>
                  <a:lnTo>
                    <a:pt x="1220" y="1156"/>
                  </a:lnTo>
                  <a:lnTo>
                    <a:pt x="1260" y="1232"/>
                  </a:lnTo>
                  <a:lnTo>
                    <a:pt x="1295" y="1300"/>
                  </a:lnTo>
                  <a:lnTo>
                    <a:pt x="1357" y="1438"/>
                  </a:lnTo>
                  <a:lnTo>
                    <a:pt x="1412" y="1578"/>
                  </a:lnTo>
                  <a:lnTo>
                    <a:pt x="1457" y="1722"/>
                  </a:lnTo>
                  <a:lnTo>
                    <a:pt x="1494" y="1869"/>
                  </a:lnTo>
                  <a:lnTo>
                    <a:pt x="1524" y="2015"/>
                  </a:lnTo>
                  <a:lnTo>
                    <a:pt x="1545" y="2166"/>
                  </a:lnTo>
                  <a:lnTo>
                    <a:pt x="1558" y="2315"/>
                  </a:lnTo>
                  <a:lnTo>
                    <a:pt x="1561" y="2391"/>
                  </a:lnTo>
                  <a:lnTo>
                    <a:pt x="1558" y="2459"/>
                  </a:lnTo>
                  <a:lnTo>
                    <a:pt x="1553" y="2526"/>
                  </a:lnTo>
                  <a:lnTo>
                    <a:pt x="1554" y="2536"/>
                  </a:lnTo>
                  <a:lnTo>
                    <a:pt x="1561" y="2544"/>
                  </a:lnTo>
                  <a:lnTo>
                    <a:pt x="1559" y="2565"/>
                  </a:lnTo>
                  <a:lnTo>
                    <a:pt x="1559" y="2584"/>
                  </a:lnTo>
                  <a:lnTo>
                    <a:pt x="1561" y="2596"/>
                  </a:lnTo>
                  <a:lnTo>
                    <a:pt x="1574" y="2609"/>
                  </a:lnTo>
                  <a:lnTo>
                    <a:pt x="1593" y="2611"/>
                  </a:lnTo>
                  <a:lnTo>
                    <a:pt x="1610" y="2602"/>
                  </a:lnTo>
                  <a:lnTo>
                    <a:pt x="1614" y="2592"/>
                  </a:lnTo>
                  <a:lnTo>
                    <a:pt x="1619" y="2562"/>
                  </a:lnTo>
                  <a:lnTo>
                    <a:pt x="1624" y="2534"/>
                  </a:lnTo>
                  <a:lnTo>
                    <a:pt x="1653" y="2513"/>
                  </a:lnTo>
                  <a:lnTo>
                    <a:pt x="1695" y="2462"/>
                  </a:lnTo>
                  <a:lnTo>
                    <a:pt x="1724" y="2402"/>
                  </a:lnTo>
                  <a:lnTo>
                    <a:pt x="1741" y="2333"/>
                  </a:lnTo>
                  <a:lnTo>
                    <a:pt x="1749" y="2224"/>
                  </a:lnTo>
                  <a:lnTo>
                    <a:pt x="1739" y="2079"/>
                  </a:lnTo>
                  <a:lnTo>
                    <a:pt x="1732" y="2015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143">
              <a:extLst>
                <a:ext uri="{FF2B5EF4-FFF2-40B4-BE49-F238E27FC236}">
                  <a16:creationId xmlns:a16="http://schemas.microsoft.com/office/drawing/2014/main" id="{DBFC2E01-F3FF-4A02-97F7-F3A322B7F4D3}"/>
                </a:ext>
              </a:extLst>
            </p:cNvPr>
            <p:cNvSpPr>
              <a:spLocks/>
            </p:cNvSpPr>
            <p:nvPr/>
          </p:nvSpPr>
          <p:spPr bwMode="auto">
            <a:xfrm rot="9000000" flipH="1">
              <a:off x="8125622" y="4795500"/>
              <a:ext cx="636175" cy="1050925"/>
            </a:xfrm>
            <a:custGeom>
              <a:avLst/>
              <a:gdLst>
                <a:gd name="T0" fmla="*/ 1563 w 1594"/>
                <a:gd name="T1" fmla="*/ 270 h 2645"/>
                <a:gd name="T2" fmla="*/ 1576 w 1594"/>
                <a:gd name="T3" fmla="*/ 235 h 2645"/>
                <a:gd name="T4" fmla="*/ 1548 w 1594"/>
                <a:gd name="T5" fmla="*/ 213 h 2645"/>
                <a:gd name="T6" fmla="*/ 1528 w 1594"/>
                <a:gd name="T7" fmla="*/ 192 h 2645"/>
                <a:gd name="T8" fmla="*/ 1494 w 1594"/>
                <a:gd name="T9" fmla="*/ 192 h 2645"/>
                <a:gd name="T10" fmla="*/ 1145 w 1594"/>
                <a:gd name="T11" fmla="*/ 62 h 2645"/>
                <a:gd name="T12" fmla="*/ 1079 w 1594"/>
                <a:gd name="T13" fmla="*/ 40 h 2645"/>
                <a:gd name="T14" fmla="*/ 969 w 1594"/>
                <a:gd name="T15" fmla="*/ 0 h 2645"/>
                <a:gd name="T16" fmla="*/ 943 w 1594"/>
                <a:gd name="T17" fmla="*/ 31 h 2645"/>
                <a:gd name="T18" fmla="*/ 932 w 1594"/>
                <a:gd name="T19" fmla="*/ 30 h 2645"/>
                <a:gd name="T20" fmla="*/ 924 w 1594"/>
                <a:gd name="T21" fmla="*/ 28 h 2645"/>
                <a:gd name="T22" fmla="*/ 900 w 1594"/>
                <a:gd name="T23" fmla="*/ 40 h 2645"/>
                <a:gd name="T24" fmla="*/ 885 w 1594"/>
                <a:gd name="T25" fmla="*/ 38 h 2645"/>
                <a:gd name="T26" fmla="*/ 871 w 1594"/>
                <a:gd name="T27" fmla="*/ 91 h 2645"/>
                <a:gd name="T28" fmla="*/ 1103 w 1594"/>
                <a:gd name="T29" fmla="*/ 172 h 2645"/>
                <a:gd name="T30" fmla="*/ 1141 w 1594"/>
                <a:gd name="T31" fmla="*/ 193 h 2645"/>
                <a:gd name="T32" fmla="*/ 1284 w 1594"/>
                <a:gd name="T33" fmla="*/ 236 h 2645"/>
                <a:gd name="T34" fmla="*/ 926 w 1594"/>
                <a:gd name="T35" fmla="*/ 378 h 2645"/>
                <a:gd name="T36" fmla="*/ 567 w 1594"/>
                <a:gd name="T37" fmla="*/ 673 h 2645"/>
                <a:gd name="T38" fmla="*/ 344 w 1594"/>
                <a:gd name="T39" fmla="*/ 991 h 2645"/>
                <a:gd name="T40" fmla="*/ 220 w 1594"/>
                <a:gd name="T41" fmla="*/ 1286 h 2645"/>
                <a:gd name="T42" fmla="*/ 58 w 1594"/>
                <a:gd name="T43" fmla="*/ 1689 h 2645"/>
                <a:gd name="T44" fmla="*/ 1 w 1594"/>
                <a:gd name="T45" fmla="*/ 2202 h 2645"/>
                <a:gd name="T46" fmla="*/ 61 w 1594"/>
                <a:gd name="T47" fmla="*/ 2495 h 2645"/>
                <a:gd name="T48" fmla="*/ 115 w 1594"/>
                <a:gd name="T49" fmla="*/ 2618 h 2645"/>
                <a:gd name="T50" fmla="*/ 138 w 1594"/>
                <a:gd name="T51" fmla="*/ 2608 h 2645"/>
                <a:gd name="T52" fmla="*/ 83 w 1594"/>
                <a:gd name="T53" fmla="*/ 2438 h 2645"/>
                <a:gd name="T54" fmla="*/ 143 w 1594"/>
                <a:gd name="T55" fmla="*/ 2543 h 2645"/>
                <a:gd name="T56" fmla="*/ 213 w 1594"/>
                <a:gd name="T57" fmla="*/ 2643 h 2645"/>
                <a:gd name="T58" fmla="*/ 250 w 1594"/>
                <a:gd name="T59" fmla="*/ 2627 h 2645"/>
                <a:gd name="T60" fmla="*/ 277 w 1594"/>
                <a:gd name="T61" fmla="*/ 2623 h 2645"/>
                <a:gd name="T62" fmla="*/ 290 w 1594"/>
                <a:gd name="T63" fmla="*/ 2587 h 2645"/>
                <a:gd name="T64" fmla="*/ 216 w 1594"/>
                <a:gd name="T65" fmla="*/ 2422 h 2645"/>
                <a:gd name="T66" fmla="*/ 176 w 1594"/>
                <a:gd name="T67" fmla="*/ 1975 h 2645"/>
                <a:gd name="T68" fmla="*/ 203 w 1594"/>
                <a:gd name="T69" fmla="*/ 1633 h 2645"/>
                <a:gd name="T70" fmla="*/ 335 w 1594"/>
                <a:gd name="T71" fmla="*/ 1313 h 2645"/>
                <a:gd name="T72" fmla="*/ 531 w 1594"/>
                <a:gd name="T73" fmla="*/ 1007 h 2645"/>
                <a:gd name="T74" fmla="*/ 828 w 1594"/>
                <a:gd name="T75" fmla="*/ 660 h 2645"/>
                <a:gd name="T76" fmla="*/ 985 w 1594"/>
                <a:gd name="T77" fmla="*/ 537 h 2645"/>
                <a:gd name="T78" fmla="*/ 1171 w 1594"/>
                <a:gd name="T79" fmla="*/ 464 h 2645"/>
                <a:gd name="T80" fmla="*/ 1035 w 1594"/>
                <a:gd name="T81" fmla="*/ 632 h 2645"/>
                <a:gd name="T82" fmla="*/ 1055 w 1594"/>
                <a:gd name="T83" fmla="*/ 669 h 2645"/>
                <a:gd name="T84" fmla="*/ 1077 w 1594"/>
                <a:gd name="T85" fmla="*/ 702 h 2645"/>
                <a:gd name="T86" fmla="*/ 1139 w 1594"/>
                <a:gd name="T87" fmla="*/ 669 h 2645"/>
                <a:gd name="T88" fmla="*/ 1202 w 1594"/>
                <a:gd name="T89" fmla="*/ 649 h 2645"/>
                <a:gd name="T90" fmla="*/ 1279 w 1594"/>
                <a:gd name="T91" fmla="*/ 573 h 2645"/>
                <a:gd name="T92" fmla="*/ 1580 w 1594"/>
                <a:gd name="T93" fmla="*/ 327 h 2645"/>
                <a:gd name="T94" fmla="*/ 1591 w 1594"/>
                <a:gd name="T95" fmla="*/ 290 h 2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94" h="2645">
                  <a:moveTo>
                    <a:pt x="1573" y="273"/>
                  </a:moveTo>
                  <a:lnTo>
                    <a:pt x="1568" y="271"/>
                  </a:lnTo>
                  <a:lnTo>
                    <a:pt x="1563" y="270"/>
                  </a:lnTo>
                  <a:lnTo>
                    <a:pt x="1569" y="266"/>
                  </a:lnTo>
                  <a:lnTo>
                    <a:pt x="1577" y="251"/>
                  </a:lnTo>
                  <a:lnTo>
                    <a:pt x="1576" y="235"/>
                  </a:lnTo>
                  <a:lnTo>
                    <a:pt x="1567" y="220"/>
                  </a:lnTo>
                  <a:lnTo>
                    <a:pt x="1558" y="215"/>
                  </a:lnTo>
                  <a:lnTo>
                    <a:pt x="1548" y="213"/>
                  </a:lnTo>
                  <a:lnTo>
                    <a:pt x="1539" y="209"/>
                  </a:lnTo>
                  <a:lnTo>
                    <a:pt x="1537" y="202"/>
                  </a:lnTo>
                  <a:lnTo>
                    <a:pt x="1528" y="192"/>
                  </a:lnTo>
                  <a:lnTo>
                    <a:pt x="1515" y="187"/>
                  </a:lnTo>
                  <a:lnTo>
                    <a:pt x="1501" y="188"/>
                  </a:lnTo>
                  <a:lnTo>
                    <a:pt x="1494" y="192"/>
                  </a:lnTo>
                  <a:lnTo>
                    <a:pt x="1345" y="137"/>
                  </a:lnTo>
                  <a:lnTo>
                    <a:pt x="1196" y="83"/>
                  </a:lnTo>
                  <a:lnTo>
                    <a:pt x="1145" y="62"/>
                  </a:lnTo>
                  <a:lnTo>
                    <a:pt x="1095" y="41"/>
                  </a:lnTo>
                  <a:lnTo>
                    <a:pt x="1087" y="39"/>
                  </a:lnTo>
                  <a:lnTo>
                    <a:pt x="1079" y="40"/>
                  </a:lnTo>
                  <a:lnTo>
                    <a:pt x="1029" y="21"/>
                  </a:lnTo>
                  <a:lnTo>
                    <a:pt x="977" y="3"/>
                  </a:lnTo>
                  <a:lnTo>
                    <a:pt x="969" y="0"/>
                  </a:lnTo>
                  <a:lnTo>
                    <a:pt x="956" y="3"/>
                  </a:lnTo>
                  <a:lnTo>
                    <a:pt x="943" y="18"/>
                  </a:lnTo>
                  <a:lnTo>
                    <a:pt x="943" y="31"/>
                  </a:lnTo>
                  <a:lnTo>
                    <a:pt x="937" y="31"/>
                  </a:lnTo>
                  <a:lnTo>
                    <a:pt x="932" y="30"/>
                  </a:lnTo>
                  <a:lnTo>
                    <a:pt x="932" y="30"/>
                  </a:lnTo>
                  <a:lnTo>
                    <a:pt x="932" y="30"/>
                  </a:lnTo>
                  <a:lnTo>
                    <a:pt x="928" y="30"/>
                  </a:lnTo>
                  <a:lnTo>
                    <a:pt x="924" y="28"/>
                  </a:lnTo>
                  <a:lnTo>
                    <a:pt x="916" y="28"/>
                  </a:lnTo>
                  <a:lnTo>
                    <a:pt x="904" y="35"/>
                  </a:lnTo>
                  <a:lnTo>
                    <a:pt x="900" y="40"/>
                  </a:lnTo>
                  <a:lnTo>
                    <a:pt x="899" y="40"/>
                  </a:lnTo>
                  <a:lnTo>
                    <a:pt x="898" y="40"/>
                  </a:lnTo>
                  <a:lnTo>
                    <a:pt x="885" y="38"/>
                  </a:lnTo>
                  <a:lnTo>
                    <a:pt x="867" y="49"/>
                  </a:lnTo>
                  <a:lnTo>
                    <a:pt x="862" y="70"/>
                  </a:lnTo>
                  <a:lnTo>
                    <a:pt x="871" y="91"/>
                  </a:lnTo>
                  <a:lnTo>
                    <a:pt x="882" y="96"/>
                  </a:lnTo>
                  <a:lnTo>
                    <a:pt x="992" y="135"/>
                  </a:lnTo>
                  <a:lnTo>
                    <a:pt x="1103" y="172"/>
                  </a:lnTo>
                  <a:lnTo>
                    <a:pt x="1110" y="180"/>
                  </a:lnTo>
                  <a:lnTo>
                    <a:pt x="1132" y="190"/>
                  </a:lnTo>
                  <a:lnTo>
                    <a:pt x="1141" y="193"/>
                  </a:lnTo>
                  <a:lnTo>
                    <a:pt x="1149" y="189"/>
                  </a:lnTo>
                  <a:lnTo>
                    <a:pt x="1217" y="213"/>
                  </a:lnTo>
                  <a:lnTo>
                    <a:pt x="1284" y="236"/>
                  </a:lnTo>
                  <a:lnTo>
                    <a:pt x="1209" y="255"/>
                  </a:lnTo>
                  <a:lnTo>
                    <a:pt x="1064" y="308"/>
                  </a:lnTo>
                  <a:lnTo>
                    <a:pt x="926" y="378"/>
                  </a:lnTo>
                  <a:lnTo>
                    <a:pt x="797" y="464"/>
                  </a:lnTo>
                  <a:lnTo>
                    <a:pt x="677" y="562"/>
                  </a:lnTo>
                  <a:lnTo>
                    <a:pt x="567" y="673"/>
                  </a:lnTo>
                  <a:lnTo>
                    <a:pt x="469" y="793"/>
                  </a:lnTo>
                  <a:lnTo>
                    <a:pt x="382" y="923"/>
                  </a:lnTo>
                  <a:lnTo>
                    <a:pt x="344" y="991"/>
                  </a:lnTo>
                  <a:lnTo>
                    <a:pt x="308" y="1063"/>
                  </a:lnTo>
                  <a:lnTo>
                    <a:pt x="246" y="1211"/>
                  </a:lnTo>
                  <a:lnTo>
                    <a:pt x="220" y="1286"/>
                  </a:lnTo>
                  <a:lnTo>
                    <a:pt x="181" y="1362"/>
                  </a:lnTo>
                  <a:lnTo>
                    <a:pt x="112" y="1522"/>
                  </a:lnTo>
                  <a:lnTo>
                    <a:pt x="58" y="1689"/>
                  </a:lnTo>
                  <a:lnTo>
                    <a:pt x="20" y="1859"/>
                  </a:lnTo>
                  <a:lnTo>
                    <a:pt x="0" y="2031"/>
                  </a:lnTo>
                  <a:lnTo>
                    <a:pt x="1" y="2202"/>
                  </a:lnTo>
                  <a:lnTo>
                    <a:pt x="18" y="2329"/>
                  </a:lnTo>
                  <a:lnTo>
                    <a:pt x="36" y="2413"/>
                  </a:lnTo>
                  <a:lnTo>
                    <a:pt x="61" y="2495"/>
                  </a:lnTo>
                  <a:lnTo>
                    <a:pt x="93" y="2574"/>
                  </a:lnTo>
                  <a:lnTo>
                    <a:pt x="111" y="2614"/>
                  </a:lnTo>
                  <a:lnTo>
                    <a:pt x="115" y="2618"/>
                  </a:lnTo>
                  <a:lnTo>
                    <a:pt x="124" y="2621"/>
                  </a:lnTo>
                  <a:lnTo>
                    <a:pt x="134" y="2617"/>
                  </a:lnTo>
                  <a:lnTo>
                    <a:pt x="138" y="2608"/>
                  </a:lnTo>
                  <a:lnTo>
                    <a:pt x="137" y="2603"/>
                  </a:lnTo>
                  <a:lnTo>
                    <a:pt x="116" y="2548"/>
                  </a:lnTo>
                  <a:lnTo>
                    <a:pt x="83" y="2438"/>
                  </a:lnTo>
                  <a:lnTo>
                    <a:pt x="70" y="2382"/>
                  </a:lnTo>
                  <a:lnTo>
                    <a:pt x="94" y="2447"/>
                  </a:lnTo>
                  <a:lnTo>
                    <a:pt x="143" y="2543"/>
                  </a:lnTo>
                  <a:lnTo>
                    <a:pt x="185" y="2605"/>
                  </a:lnTo>
                  <a:lnTo>
                    <a:pt x="208" y="2636"/>
                  </a:lnTo>
                  <a:lnTo>
                    <a:pt x="213" y="2643"/>
                  </a:lnTo>
                  <a:lnTo>
                    <a:pt x="228" y="2645"/>
                  </a:lnTo>
                  <a:lnTo>
                    <a:pt x="241" y="2639"/>
                  </a:lnTo>
                  <a:lnTo>
                    <a:pt x="250" y="2627"/>
                  </a:lnTo>
                  <a:lnTo>
                    <a:pt x="251" y="2619"/>
                  </a:lnTo>
                  <a:lnTo>
                    <a:pt x="260" y="2625"/>
                  </a:lnTo>
                  <a:lnTo>
                    <a:pt x="277" y="2623"/>
                  </a:lnTo>
                  <a:lnTo>
                    <a:pt x="290" y="2613"/>
                  </a:lnTo>
                  <a:lnTo>
                    <a:pt x="294" y="2597"/>
                  </a:lnTo>
                  <a:lnTo>
                    <a:pt x="290" y="2587"/>
                  </a:lnTo>
                  <a:lnTo>
                    <a:pt x="268" y="2547"/>
                  </a:lnTo>
                  <a:lnTo>
                    <a:pt x="232" y="2464"/>
                  </a:lnTo>
                  <a:lnTo>
                    <a:pt x="216" y="2422"/>
                  </a:lnTo>
                  <a:lnTo>
                    <a:pt x="202" y="2333"/>
                  </a:lnTo>
                  <a:lnTo>
                    <a:pt x="184" y="2155"/>
                  </a:lnTo>
                  <a:lnTo>
                    <a:pt x="176" y="1975"/>
                  </a:lnTo>
                  <a:lnTo>
                    <a:pt x="181" y="1796"/>
                  </a:lnTo>
                  <a:lnTo>
                    <a:pt x="189" y="1707"/>
                  </a:lnTo>
                  <a:lnTo>
                    <a:pt x="203" y="1633"/>
                  </a:lnTo>
                  <a:lnTo>
                    <a:pt x="223" y="1560"/>
                  </a:lnTo>
                  <a:lnTo>
                    <a:pt x="255" y="1476"/>
                  </a:lnTo>
                  <a:lnTo>
                    <a:pt x="335" y="1313"/>
                  </a:lnTo>
                  <a:lnTo>
                    <a:pt x="381" y="1235"/>
                  </a:lnTo>
                  <a:lnTo>
                    <a:pt x="429" y="1159"/>
                  </a:lnTo>
                  <a:lnTo>
                    <a:pt x="531" y="1007"/>
                  </a:lnTo>
                  <a:lnTo>
                    <a:pt x="644" y="862"/>
                  </a:lnTo>
                  <a:lnTo>
                    <a:pt x="764" y="724"/>
                  </a:lnTo>
                  <a:lnTo>
                    <a:pt x="828" y="660"/>
                  </a:lnTo>
                  <a:lnTo>
                    <a:pt x="869" y="622"/>
                  </a:lnTo>
                  <a:lnTo>
                    <a:pt x="912" y="586"/>
                  </a:lnTo>
                  <a:lnTo>
                    <a:pt x="985" y="537"/>
                  </a:lnTo>
                  <a:lnTo>
                    <a:pt x="1139" y="450"/>
                  </a:lnTo>
                  <a:lnTo>
                    <a:pt x="1219" y="412"/>
                  </a:lnTo>
                  <a:lnTo>
                    <a:pt x="1171" y="464"/>
                  </a:lnTo>
                  <a:lnTo>
                    <a:pt x="1082" y="572"/>
                  </a:lnTo>
                  <a:lnTo>
                    <a:pt x="1039" y="627"/>
                  </a:lnTo>
                  <a:lnTo>
                    <a:pt x="1035" y="632"/>
                  </a:lnTo>
                  <a:lnTo>
                    <a:pt x="1034" y="645"/>
                  </a:lnTo>
                  <a:lnTo>
                    <a:pt x="1043" y="662"/>
                  </a:lnTo>
                  <a:lnTo>
                    <a:pt x="1055" y="669"/>
                  </a:lnTo>
                  <a:lnTo>
                    <a:pt x="1052" y="678"/>
                  </a:lnTo>
                  <a:lnTo>
                    <a:pt x="1060" y="693"/>
                  </a:lnTo>
                  <a:lnTo>
                    <a:pt x="1077" y="702"/>
                  </a:lnTo>
                  <a:lnTo>
                    <a:pt x="1096" y="702"/>
                  </a:lnTo>
                  <a:lnTo>
                    <a:pt x="1105" y="697"/>
                  </a:lnTo>
                  <a:lnTo>
                    <a:pt x="1139" y="669"/>
                  </a:lnTo>
                  <a:lnTo>
                    <a:pt x="1173" y="639"/>
                  </a:lnTo>
                  <a:lnTo>
                    <a:pt x="1180" y="647"/>
                  </a:lnTo>
                  <a:lnTo>
                    <a:pt x="1202" y="649"/>
                  </a:lnTo>
                  <a:lnTo>
                    <a:pt x="1214" y="642"/>
                  </a:lnTo>
                  <a:lnTo>
                    <a:pt x="1248" y="608"/>
                  </a:lnTo>
                  <a:lnTo>
                    <a:pt x="1279" y="573"/>
                  </a:lnTo>
                  <a:lnTo>
                    <a:pt x="1349" y="505"/>
                  </a:lnTo>
                  <a:lnTo>
                    <a:pt x="1499" y="382"/>
                  </a:lnTo>
                  <a:lnTo>
                    <a:pt x="1580" y="327"/>
                  </a:lnTo>
                  <a:lnTo>
                    <a:pt x="1587" y="321"/>
                  </a:lnTo>
                  <a:lnTo>
                    <a:pt x="1594" y="306"/>
                  </a:lnTo>
                  <a:lnTo>
                    <a:pt x="1591" y="290"/>
                  </a:lnTo>
                  <a:lnTo>
                    <a:pt x="1581" y="277"/>
                  </a:lnTo>
                  <a:lnTo>
                    <a:pt x="1573" y="27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00">
              <a:extLst>
                <a:ext uri="{FF2B5EF4-FFF2-40B4-BE49-F238E27FC236}">
                  <a16:creationId xmlns:a16="http://schemas.microsoft.com/office/drawing/2014/main" id="{76C02859-339F-42FA-AD07-42B68E45D3A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8692629" y="3673598"/>
              <a:ext cx="280988" cy="1006475"/>
            </a:xfrm>
            <a:custGeom>
              <a:avLst/>
              <a:gdLst>
                <a:gd name="T0" fmla="*/ 624 w 705"/>
                <a:gd name="T1" fmla="*/ 494 h 2533"/>
                <a:gd name="T2" fmla="*/ 488 w 705"/>
                <a:gd name="T3" fmla="*/ 168 h 2533"/>
                <a:gd name="T4" fmla="*/ 431 w 705"/>
                <a:gd name="T5" fmla="*/ 8 h 2533"/>
                <a:gd name="T6" fmla="*/ 400 w 705"/>
                <a:gd name="T7" fmla="*/ 6 h 2533"/>
                <a:gd name="T8" fmla="*/ 391 w 705"/>
                <a:gd name="T9" fmla="*/ 30 h 2533"/>
                <a:gd name="T10" fmla="*/ 396 w 705"/>
                <a:gd name="T11" fmla="*/ 56 h 2533"/>
                <a:gd name="T12" fmla="*/ 396 w 705"/>
                <a:gd name="T13" fmla="*/ 59 h 2533"/>
                <a:gd name="T14" fmla="*/ 392 w 705"/>
                <a:gd name="T15" fmla="*/ 69 h 2533"/>
                <a:gd name="T16" fmla="*/ 386 w 705"/>
                <a:gd name="T17" fmla="*/ 81 h 2533"/>
                <a:gd name="T18" fmla="*/ 379 w 705"/>
                <a:gd name="T19" fmla="*/ 78 h 2533"/>
                <a:gd name="T20" fmla="*/ 377 w 705"/>
                <a:gd name="T21" fmla="*/ 74 h 2533"/>
                <a:gd name="T22" fmla="*/ 378 w 705"/>
                <a:gd name="T23" fmla="*/ 72 h 2533"/>
                <a:gd name="T24" fmla="*/ 375 w 705"/>
                <a:gd name="T25" fmla="*/ 47 h 2533"/>
                <a:gd name="T26" fmla="*/ 346 w 705"/>
                <a:gd name="T27" fmla="*/ 42 h 2533"/>
                <a:gd name="T28" fmla="*/ 339 w 705"/>
                <a:gd name="T29" fmla="*/ 51 h 2533"/>
                <a:gd name="T30" fmla="*/ 330 w 705"/>
                <a:gd name="T31" fmla="*/ 61 h 2533"/>
                <a:gd name="T32" fmla="*/ 300 w 705"/>
                <a:gd name="T33" fmla="*/ 125 h 2533"/>
                <a:gd name="T34" fmla="*/ 220 w 705"/>
                <a:gd name="T35" fmla="*/ 271 h 2533"/>
                <a:gd name="T36" fmla="*/ 124 w 705"/>
                <a:gd name="T37" fmla="*/ 459 h 2533"/>
                <a:gd name="T38" fmla="*/ 2 w 705"/>
                <a:gd name="T39" fmla="*/ 738 h 2533"/>
                <a:gd name="T40" fmla="*/ 7 w 705"/>
                <a:gd name="T41" fmla="*/ 760 h 2533"/>
                <a:gd name="T42" fmla="*/ 37 w 705"/>
                <a:gd name="T43" fmla="*/ 763 h 2533"/>
                <a:gd name="T44" fmla="*/ 49 w 705"/>
                <a:gd name="T45" fmla="*/ 741 h 2533"/>
                <a:gd name="T46" fmla="*/ 57 w 705"/>
                <a:gd name="T47" fmla="*/ 725 h 2533"/>
                <a:gd name="T48" fmla="*/ 54 w 705"/>
                <a:gd name="T49" fmla="*/ 735 h 2533"/>
                <a:gd name="T50" fmla="*/ 51 w 705"/>
                <a:gd name="T51" fmla="*/ 753 h 2533"/>
                <a:gd name="T52" fmla="*/ 75 w 705"/>
                <a:gd name="T53" fmla="*/ 774 h 2533"/>
                <a:gd name="T54" fmla="*/ 94 w 705"/>
                <a:gd name="T55" fmla="*/ 763 h 2533"/>
                <a:gd name="T56" fmla="*/ 121 w 705"/>
                <a:gd name="T57" fmla="*/ 704 h 2533"/>
                <a:gd name="T58" fmla="*/ 130 w 705"/>
                <a:gd name="T59" fmla="*/ 694 h 2533"/>
                <a:gd name="T60" fmla="*/ 155 w 705"/>
                <a:gd name="T61" fmla="*/ 643 h 2533"/>
                <a:gd name="T62" fmla="*/ 158 w 705"/>
                <a:gd name="T63" fmla="*/ 648 h 2533"/>
                <a:gd name="T64" fmla="*/ 175 w 705"/>
                <a:gd name="T65" fmla="*/ 655 h 2533"/>
                <a:gd name="T66" fmla="*/ 182 w 705"/>
                <a:gd name="T67" fmla="*/ 654 h 2533"/>
                <a:gd name="T68" fmla="*/ 193 w 705"/>
                <a:gd name="T69" fmla="*/ 642 h 2533"/>
                <a:gd name="T70" fmla="*/ 181 w 705"/>
                <a:gd name="T71" fmla="*/ 625 h 2533"/>
                <a:gd name="T72" fmla="*/ 182 w 705"/>
                <a:gd name="T73" fmla="*/ 621 h 2533"/>
                <a:gd name="T74" fmla="*/ 224 w 705"/>
                <a:gd name="T75" fmla="*/ 520 h 2533"/>
                <a:gd name="T76" fmla="*/ 250 w 705"/>
                <a:gd name="T77" fmla="*/ 457 h 2533"/>
                <a:gd name="T78" fmla="*/ 307 w 705"/>
                <a:gd name="T79" fmla="*/ 337 h 2533"/>
                <a:gd name="T80" fmla="*/ 346 w 705"/>
                <a:gd name="T81" fmla="*/ 330 h 2533"/>
                <a:gd name="T82" fmla="*/ 326 w 705"/>
                <a:gd name="T83" fmla="*/ 668 h 2533"/>
                <a:gd name="T84" fmla="*/ 327 w 705"/>
                <a:gd name="T85" fmla="*/ 1722 h 2533"/>
                <a:gd name="T86" fmla="*/ 391 w 705"/>
                <a:gd name="T87" fmla="*/ 2511 h 2533"/>
                <a:gd name="T88" fmla="*/ 404 w 705"/>
                <a:gd name="T89" fmla="*/ 2527 h 2533"/>
                <a:gd name="T90" fmla="*/ 426 w 705"/>
                <a:gd name="T91" fmla="*/ 2519 h 2533"/>
                <a:gd name="T92" fmla="*/ 423 w 705"/>
                <a:gd name="T93" fmla="*/ 2472 h 2533"/>
                <a:gd name="T94" fmla="*/ 425 w 705"/>
                <a:gd name="T95" fmla="*/ 2458 h 2533"/>
                <a:gd name="T96" fmla="*/ 464 w 705"/>
                <a:gd name="T97" fmla="*/ 2527 h 2533"/>
                <a:gd name="T98" fmla="*/ 521 w 705"/>
                <a:gd name="T99" fmla="*/ 2524 h 2533"/>
                <a:gd name="T100" fmla="*/ 530 w 705"/>
                <a:gd name="T101" fmla="*/ 2508 h 2533"/>
                <a:gd name="T102" fmla="*/ 510 w 705"/>
                <a:gd name="T103" fmla="*/ 1683 h 2533"/>
                <a:gd name="T104" fmla="*/ 451 w 705"/>
                <a:gd name="T105" fmla="*/ 584 h 2533"/>
                <a:gd name="T106" fmla="*/ 528 w 705"/>
                <a:gd name="T107" fmla="*/ 525 h 2533"/>
                <a:gd name="T108" fmla="*/ 631 w 705"/>
                <a:gd name="T109" fmla="*/ 750 h 2533"/>
                <a:gd name="T110" fmla="*/ 657 w 705"/>
                <a:gd name="T111" fmla="*/ 752 h 2533"/>
                <a:gd name="T112" fmla="*/ 671 w 705"/>
                <a:gd name="T113" fmla="*/ 738 h 2533"/>
                <a:gd name="T114" fmla="*/ 690 w 705"/>
                <a:gd name="T115" fmla="*/ 720 h 2533"/>
                <a:gd name="T116" fmla="*/ 687 w 705"/>
                <a:gd name="T117" fmla="*/ 706 h 2533"/>
                <a:gd name="T118" fmla="*/ 696 w 705"/>
                <a:gd name="T119" fmla="*/ 699 h 2533"/>
                <a:gd name="T120" fmla="*/ 702 w 705"/>
                <a:gd name="T121" fmla="*/ 673 h 2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5" h="2533">
                  <a:moveTo>
                    <a:pt x="702" y="673"/>
                  </a:moveTo>
                  <a:lnTo>
                    <a:pt x="624" y="494"/>
                  </a:lnTo>
                  <a:lnTo>
                    <a:pt x="540" y="317"/>
                  </a:lnTo>
                  <a:lnTo>
                    <a:pt x="488" y="168"/>
                  </a:lnTo>
                  <a:lnTo>
                    <a:pt x="436" y="17"/>
                  </a:lnTo>
                  <a:lnTo>
                    <a:pt x="431" y="8"/>
                  </a:lnTo>
                  <a:lnTo>
                    <a:pt x="417" y="0"/>
                  </a:lnTo>
                  <a:lnTo>
                    <a:pt x="400" y="6"/>
                  </a:lnTo>
                  <a:lnTo>
                    <a:pt x="391" y="20"/>
                  </a:lnTo>
                  <a:lnTo>
                    <a:pt x="391" y="30"/>
                  </a:lnTo>
                  <a:lnTo>
                    <a:pt x="394" y="43"/>
                  </a:lnTo>
                  <a:lnTo>
                    <a:pt x="396" y="56"/>
                  </a:lnTo>
                  <a:lnTo>
                    <a:pt x="396" y="57"/>
                  </a:lnTo>
                  <a:lnTo>
                    <a:pt x="396" y="59"/>
                  </a:lnTo>
                  <a:lnTo>
                    <a:pt x="394" y="64"/>
                  </a:lnTo>
                  <a:lnTo>
                    <a:pt x="392" y="69"/>
                  </a:lnTo>
                  <a:lnTo>
                    <a:pt x="390" y="76"/>
                  </a:lnTo>
                  <a:lnTo>
                    <a:pt x="386" y="81"/>
                  </a:lnTo>
                  <a:lnTo>
                    <a:pt x="383" y="79"/>
                  </a:lnTo>
                  <a:lnTo>
                    <a:pt x="379" y="78"/>
                  </a:lnTo>
                  <a:lnTo>
                    <a:pt x="378" y="77"/>
                  </a:lnTo>
                  <a:lnTo>
                    <a:pt x="377" y="74"/>
                  </a:lnTo>
                  <a:lnTo>
                    <a:pt x="378" y="73"/>
                  </a:lnTo>
                  <a:lnTo>
                    <a:pt x="378" y="72"/>
                  </a:lnTo>
                  <a:lnTo>
                    <a:pt x="381" y="63"/>
                  </a:lnTo>
                  <a:lnTo>
                    <a:pt x="375" y="47"/>
                  </a:lnTo>
                  <a:lnTo>
                    <a:pt x="361" y="38"/>
                  </a:lnTo>
                  <a:lnTo>
                    <a:pt x="346" y="42"/>
                  </a:lnTo>
                  <a:lnTo>
                    <a:pt x="340" y="50"/>
                  </a:lnTo>
                  <a:lnTo>
                    <a:pt x="339" y="51"/>
                  </a:lnTo>
                  <a:lnTo>
                    <a:pt x="338" y="54"/>
                  </a:lnTo>
                  <a:lnTo>
                    <a:pt x="330" y="61"/>
                  </a:lnTo>
                  <a:lnTo>
                    <a:pt x="327" y="73"/>
                  </a:lnTo>
                  <a:lnTo>
                    <a:pt x="300" y="125"/>
                  </a:lnTo>
                  <a:lnTo>
                    <a:pt x="274" y="177"/>
                  </a:lnTo>
                  <a:lnTo>
                    <a:pt x="220" y="271"/>
                  </a:lnTo>
                  <a:lnTo>
                    <a:pt x="171" y="369"/>
                  </a:lnTo>
                  <a:lnTo>
                    <a:pt x="124" y="459"/>
                  </a:lnTo>
                  <a:lnTo>
                    <a:pt x="38" y="643"/>
                  </a:lnTo>
                  <a:lnTo>
                    <a:pt x="2" y="738"/>
                  </a:lnTo>
                  <a:lnTo>
                    <a:pt x="0" y="747"/>
                  </a:lnTo>
                  <a:lnTo>
                    <a:pt x="7" y="760"/>
                  </a:lnTo>
                  <a:lnTo>
                    <a:pt x="22" y="766"/>
                  </a:lnTo>
                  <a:lnTo>
                    <a:pt x="37" y="763"/>
                  </a:lnTo>
                  <a:lnTo>
                    <a:pt x="42" y="756"/>
                  </a:lnTo>
                  <a:lnTo>
                    <a:pt x="49" y="741"/>
                  </a:lnTo>
                  <a:lnTo>
                    <a:pt x="57" y="725"/>
                  </a:lnTo>
                  <a:lnTo>
                    <a:pt x="57" y="725"/>
                  </a:lnTo>
                  <a:lnTo>
                    <a:pt x="57" y="725"/>
                  </a:lnTo>
                  <a:lnTo>
                    <a:pt x="54" y="735"/>
                  </a:lnTo>
                  <a:lnTo>
                    <a:pt x="53" y="744"/>
                  </a:lnTo>
                  <a:lnTo>
                    <a:pt x="51" y="753"/>
                  </a:lnTo>
                  <a:lnTo>
                    <a:pt x="60" y="768"/>
                  </a:lnTo>
                  <a:lnTo>
                    <a:pt x="75" y="774"/>
                  </a:lnTo>
                  <a:lnTo>
                    <a:pt x="89" y="770"/>
                  </a:lnTo>
                  <a:lnTo>
                    <a:pt x="94" y="763"/>
                  </a:lnTo>
                  <a:lnTo>
                    <a:pt x="107" y="733"/>
                  </a:lnTo>
                  <a:lnTo>
                    <a:pt x="121" y="704"/>
                  </a:lnTo>
                  <a:lnTo>
                    <a:pt x="127" y="700"/>
                  </a:lnTo>
                  <a:lnTo>
                    <a:pt x="130" y="694"/>
                  </a:lnTo>
                  <a:lnTo>
                    <a:pt x="143" y="669"/>
                  </a:lnTo>
                  <a:lnTo>
                    <a:pt x="155" y="643"/>
                  </a:lnTo>
                  <a:lnTo>
                    <a:pt x="156" y="646"/>
                  </a:lnTo>
                  <a:lnTo>
                    <a:pt x="158" y="648"/>
                  </a:lnTo>
                  <a:lnTo>
                    <a:pt x="164" y="655"/>
                  </a:lnTo>
                  <a:lnTo>
                    <a:pt x="175" y="655"/>
                  </a:lnTo>
                  <a:lnTo>
                    <a:pt x="178" y="654"/>
                  </a:lnTo>
                  <a:lnTo>
                    <a:pt x="182" y="654"/>
                  </a:lnTo>
                  <a:lnTo>
                    <a:pt x="187" y="651"/>
                  </a:lnTo>
                  <a:lnTo>
                    <a:pt x="193" y="642"/>
                  </a:lnTo>
                  <a:lnTo>
                    <a:pt x="190" y="632"/>
                  </a:lnTo>
                  <a:lnTo>
                    <a:pt x="181" y="625"/>
                  </a:lnTo>
                  <a:lnTo>
                    <a:pt x="175" y="625"/>
                  </a:lnTo>
                  <a:lnTo>
                    <a:pt x="182" y="621"/>
                  </a:lnTo>
                  <a:lnTo>
                    <a:pt x="200" y="588"/>
                  </a:lnTo>
                  <a:lnTo>
                    <a:pt x="224" y="520"/>
                  </a:lnTo>
                  <a:lnTo>
                    <a:pt x="233" y="494"/>
                  </a:lnTo>
                  <a:lnTo>
                    <a:pt x="250" y="457"/>
                  </a:lnTo>
                  <a:lnTo>
                    <a:pt x="267" y="419"/>
                  </a:lnTo>
                  <a:lnTo>
                    <a:pt x="307" y="337"/>
                  </a:lnTo>
                  <a:lnTo>
                    <a:pt x="348" y="254"/>
                  </a:lnTo>
                  <a:lnTo>
                    <a:pt x="346" y="330"/>
                  </a:lnTo>
                  <a:lnTo>
                    <a:pt x="343" y="405"/>
                  </a:lnTo>
                  <a:lnTo>
                    <a:pt x="326" y="668"/>
                  </a:lnTo>
                  <a:lnTo>
                    <a:pt x="315" y="1195"/>
                  </a:lnTo>
                  <a:lnTo>
                    <a:pt x="327" y="1722"/>
                  </a:lnTo>
                  <a:lnTo>
                    <a:pt x="364" y="2248"/>
                  </a:lnTo>
                  <a:lnTo>
                    <a:pt x="391" y="2511"/>
                  </a:lnTo>
                  <a:lnTo>
                    <a:pt x="394" y="2519"/>
                  </a:lnTo>
                  <a:lnTo>
                    <a:pt x="404" y="2527"/>
                  </a:lnTo>
                  <a:lnTo>
                    <a:pt x="417" y="2527"/>
                  </a:lnTo>
                  <a:lnTo>
                    <a:pt x="426" y="2519"/>
                  </a:lnTo>
                  <a:lnTo>
                    <a:pt x="427" y="2511"/>
                  </a:lnTo>
                  <a:lnTo>
                    <a:pt x="423" y="2472"/>
                  </a:lnTo>
                  <a:lnTo>
                    <a:pt x="420" y="2433"/>
                  </a:lnTo>
                  <a:lnTo>
                    <a:pt x="425" y="2458"/>
                  </a:lnTo>
                  <a:lnTo>
                    <a:pt x="440" y="2499"/>
                  </a:lnTo>
                  <a:lnTo>
                    <a:pt x="464" y="2527"/>
                  </a:lnTo>
                  <a:lnTo>
                    <a:pt x="499" y="2533"/>
                  </a:lnTo>
                  <a:lnTo>
                    <a:pt x="521" y="2524"/>
                  </a:lnTo>
                  <a:lnTo>
                    <a:pt x="528" y="2518"/>
                  </a:lnTo>
                  <a:lnTo>
                    <a:pt x="530" y="2508"/>
                  </a:lnTo>
                  <a:lnTo>
                    <a:pt x="526" y="2232"/>
                  </a:lnTo>
                  <a:lnTo>
                    <a:pt x="510" y="1683"/>
                  </a:lnTo>
                  <a:lnTo>
                    <a:pt x="486" y="1133"/>
                  </a:lnTo>
                  <a:lnTo>
                    <a:pt x="451" y="584"/>
                  </a:lnTo>
                  <a:lnTo>
                    <a:pt x="431" y="309"/>
                  </a:lnTo>
                  <a:lnTo>
                    <a:pt x="528" y="525"/>
                  </a:lnTo>
                  <a:lnTo>
                    <a:pt x="627" y="742"/>
                  </a:lnTo>
                  <a:lnTo>
                    <a:pt x="631" y="750"/>
                  </a:lnTo>
                  <a:lnTo>
                    <a:pt x="644" y="755"/>
                  </a:lnTo>
                  <a:lnTo>
                    <a:pt x="657" y="752"/>
                  </a:lnTo>
                  <a:lnTo>
                    <a:pt x="668" y="744"/>
                  </a:lnTo>
                  <a:lnTo>
                    <a:pt x="671" y="738"/>
                  </a:lnTo>
                  <a:lnTo>
                    <a:pt x="680" y="735"/>
                  </a:lnTo>
                  <a:lnTo>
                    <a:pt x="690" y="720"/>
                  </a:lnTo>
                  <a:lnTo>
                    <a:pt x="688" y="708"/>
                  </a:lnTo>
                  <a:lnTo>
                    <a:pt x="687" y="706"/>
                  </a:lnTo>
                  <a:lnTo>
                    <a:pt x="687" y="703"/>
                  </a:lnTo>
                  <a:lnTo>
                    <a:pt x="696" y="699"/>
                  </a:lnTo>
                  <a:lnTo>
                    <a:pt x="705" y="685"/>
                  </a:lnTo>
                  <a:lnTo>
                    <a:pt x="702" y="67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F5032EC7-6B56-4C55-A75E-FCD5D5DE8248}"/>
              </a:ext>
            </a:extLst>
          </p:cNvPr>
          <p:cNvSpPr txBox="1"/>
          <p:nvPr/>
        </p:nvSpPr>
        <p:spPr>
          <a:xfrm>
            <a:off x="513806" y="631371"/>
            <a:ext cx="6603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/>
              <a:t>Tour de table  </a:t>
            </a:r>
          </a:p>
        </p:txBody>
      </p:sp>
    </p:spTree>
    <p:extLst>
      <p:ext uri="{BB962C8B-B14F-4D97-AF65-F5344CB8AC3E}">
        <p14:creationId xmlns:p14="http://schemas.microsoft.com/office/powerpoint/2010/main" val="2508876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2998" y="829560"/>
            <a:ext cx="10580802" cy="53474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BE" sz="3200" u="sng" dirty="0"/>
              <a:t>PRATICO PRATIQUE :</a:t>
            </a:r>
          </a:p>
          <a:p>
            <a:r>
              <a:rPr lang="fr-BE" sz="3200" dirty="0"/>
              <a:t>2 temps </a:t>
            </a:r>
          </a:p>
          <a:p>
            <a:r>
              <a:rPr lang="fr-BE" sz="3200" dirty="0"/>
              <a:t>Moment de pause 15’</a:t>
            </a:r>
          </a:p>
          <a:p>
            <a:pPr marL="0" indent="0">
              <a:buNone/>
            </a:pPr>
            <a:endParaRPr lang="fr-BE" sz="3200" dirty="0"/>
          </a:p>
          <a:p>
            <a:r>
              <a:rPr lang="fr-BE" sz="3200" dirty="0"/>
              <a:t>Support individuel</a:t>
            </a:r>
          </a:p>
          <a:p>
            <a:r>
              <a:rPr lang="fr-BE" sz="3200" dirty="0"/>
              <a:t>Les questions sont toutes les bienvenues !!!</a:t>
            </a:r>
          </a:p>
          <a:p>
            <a:pPr marL="0" indent="0">
              <a:buNone/>
            </a:pPr>
            <a:endParaRPr lang="fr-BE" sz="3200" u="sng" dirty="0"/>
          </a:p>
          <a:p>
            <a:pPr marL="0" indent="0">
              <a:buNone/>
            </a:pPr>
            <a:r>
              <a:rPr lang="fr-BE" sz="3200" u="sng" dirty="0"/>
              <a:t>NOS REGLES D’OR</a:t>
            </a:r>
          </a:p>
          <a:p>
            <a:pPr marL="0" indent="0">
              <a:buNone/>
            </a:pPr>
            <a:endParaRPr lang="fr-BE" sz="3200" dirty="0"/>
          </a:p>
        </p:txBody>
      </p:sp>
      <p:pic>
        <p:nvPicPr>
          <p:cNvPr id="1026" name="Picture 2" descr="RÃ©sultat de recherche d'images pour &quot;cafÃ©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349" y="829560"/>
            <a:ext cx="3337088" cy="2502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45225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7859" y="203323"/>
            <a:ext cx="10058400" cy="1371600"/>
          </a:xfrm>
        </p:spPr>
        <p:txBody>
          <a:bodyPr/>
          <a:lstStyle/>
          <a:p>
            <a:r>
              <a:rPr lang="fr-BE" dirty="0"/>
              <a:t>Sommaire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4353" y="1497106"/>
            <a:ext cx="9923930" cy="5002305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fr-BE" sz="3200" b="1" dirty="0"/>
              <a:t>Introduction</a:t>
            </a:r>
            <a:r>
              <a:rPr lang="fr-BE" sz="3200" dirty="0"/>
              <a:t> </a:t>
            </a:r>
          </a:p>
          <a:p>
            <a:pPr marL="0" indent="0">
              <a:buNone/>
            </a:pPr>
            <a:r>
              <a:rPr lang="fr-BE" sz="3200" dirty="0"/>
              <a:t>	</a:t>
            </a:r>
            <a:r>
              <a:rPr lang="fr-BE" sz="3200" dirty="0">
                <a:sym typeface="Wingdings 3" panose="05040102010807070707" pitchFamily="18" charset="2"/>
              </a:rPr>
              <a:t> </a:t>
            </a:r>
            <a:r>
              <a:rPr lang="fr-BE" sz="3200" dirty="0"/>
              <a:t>Communiquer efficacement ?</a:t>
            </a:r>
          </a:p>
          <a:p>
            <a:pPr marL="0" indent="0">
              <a:buNone/>
            </a:pPr>
            <a:r>
              <a:rPr lang="fr-BE" sz="3200" dirty="0"/>
              <a:t>2. </a:t>
            </a:r>
            <a:r>
              <a:rPr lang="fr-BE" sz="3200" b="1" dirty="0"/>
              <a:t>Rubans</a:t>
            </a:r>
            <a:r>
              <a:rPr lang="fr-BE" sz="3200" dirty="0"/>
              <a:t> relationnels et relations </a:t>
            </a:r>
          </a:p>
          <a:p>
            <a:pPr marL="0" indent="0">
              <a:buNone/>
            </a:pPr>
            <a:r>
              <a:rPr lang="fr-BE" sz="3200" dirty="0"/>
              <a:t>3. L</a:t>
            </a:r>
            <a:r>
              <a:rPr lang="fr-BE" sz="3200" b="1" dirty="0"/>
              <a:t>’Equilibre</a:t>
            </a:r>
            <a:r>
              <a:rPr lang="fr-BE" sz="3200" dirty="0"/>
              <a:t> dans la relation </a:t>
            </a:r>
          </a:p>
          <a:p>
            <a:pPr lvl="1">
              <a:buFont typeface="Wingdings" panose="05000000000000000000" pitchFamily="2" charset="2"/>
              <a:buChar char="Ä"/>
            </a:pPr>
            <a:r>
              <a:rPr lang="fr-BE" sz="3200" dirty="0">
                <a:sym typeface="Wingdings" panose="05000000000000000000" pitchFamily="2" charset="2"/>
              </a:rPr>
              <a:t>Rapport a</a:t>
            </a:r>
            <a:r>
              <a:rPr lang="fr-BE" sz="3200" dirty="0"/>
              <a:t>mour- autorité </a:t>
            </a:r>
          </a:p>
          <a:p>
            <a:pPr lvl="1">
              <a:buFont typeface="Wingdings" panose="05000000000000000000" pitchFamily="2" charset="2"/>
              <a:buChar char="Ä"/>
            </a:pPr>
            <a:r>
              <a:rPr lang="fr-BE" sz="3200" dirty="0"/>
              <a:t>D’égal à égal </a:t>
            </a:r>
          </a:p>
          <a:p>
            <a:pPr marL="0" indent="0">
              <a:buNone/>
            </a:pPr>
            <a:r>
              <a:rPr lang="fr-BE" sz="3200" dirty="0"/>
              <a:t>4. Le </a:t>
            </a:r>
            <a:r>
              <a:rPr lang="fr-BE" sz="3200" b="1" dirty="0"/>
              <a:t>Tu</a:t>
            </a:r>
            <a:r>
              <a:rPr lang="fr-BE" sz="3200" dirty="0"/>
              <a:t> qui tue !</a:t>
            </a:r>
          </a:p>
          <a:p>
            <a:pPr marL="0" indent="0">
              <a:buNone/>
            </a:pPr>
            <a:r>
              <a:rPr lang="fr-BE" sz="3200" dirty="0"/>
              <a:t>5. Outil pratique </a:t>
            </a:r>
            <a:r>
              <a:rPr lang="fr-BE" sz="3200" dirty="0">
                <a:sym typeface="Wingdings" panose="05000000000000000000" pitchFamily="2" charset="2"/>
              </a:rPr>
              <a:t> </a:t>
            </a:r>
            <a:r>
              <a:rPr lang="fr-BE" sz="3200" dirty="0"/>
              <a:t> </a:t>
            </a:r>
            <a:r>
              <a:rPr lang="fr-BE" sz="3200" b="1" dirty="0"/>
              <a:t>LA CNV </a:t>
            </a:r>
          </a:p>
          <a:p>
            <a:pPr marL="0" indent="0">
              <a:buNone/>
            </a:pPr>
            <a:r>
              <a:rPr lang="fr-BE" sz="3200" dirty="0"/>
              <a:t>6. Bibliographie</a:t>
            </a:r>
          </a:p>
        </p:txBody>
      </p:sp>
    </p:spTree>
    <p:extLst>
      <p:ext uri="{BB962C8B-B14F-4D97-AF65-F5344CB8AC3E}">
        <p14:creationId xmlns:p14="http://schemas.microsoft.com/office/powerpoint/2010/main" val="1750802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4827" y="188115"/>
            <a:ext cx="10058400" cy="1371600"/>
          </a:xfrm>
        </p:spPr>
        <p:txBody>
          <a:bodyPr/>
          <a:lstStyle/>
          <a:p>
            <a:r>
              <a:rPr lang="fr-BE" dirty="0"/>
              <a:t>1. Introduction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71600" y="1550894"/>
            <a:ext cx="10820399" cy="48121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BE" sz="2400" dirty="0"/>
              <a:t>                    	</a:t>
            </a:r>
          </a:p>
          <a:p>
            <a:pPr marL="0" indent="0">
              <a:buNone/>
            </a:pPr>
            <a:r>
              <a:rPr lang="fr-BE" dirty="0"/>
              <a:t>                         </a:t>
            </a:r>
            <a:r>
              <a:rPr lang="fr-BE" b="1" dirty="0"/>
              <a:t>Communication = Importante et omniprésente ! </a:t>
            </a:r>
          </a:p>
          <a:p>
            <a:pPr marL="0" indent="0">
              <a:buNone/>
            </a:pPr>
            <a:r>
              <a:rPr lang="fr-BE" b="1" dirty="0"/>
              <a:t>              </a:t>
            </a:r>
          </a:p>
          <a:p>
            <a:pPr marL="0" indent="0">
              <a:buNone/>
            </a:pPr>
            <a:r>
              <a:rPr lang="fr-BE" b="1" dirty="0"/>
              <a:t>		PNL &lt; année 70 USA</a:t>
            </a:r>
          </a:p>
          <a:p>
            <a:pPr marL="0" indent="0">
              <a:buNone/>
            </a:pPr>
            <a:r>
              <a:rPr lang="fr-BE" b="1" dirty="0"/>
              <a:t>		</a:t>
            </a:r>
            <a:r>
              <a:rPr lang="fr-BE" dirty="0"/>
              <a:t>PNL = Programmation Neuro Linguistique </a:t>
            </a:r>
          </a:p>
          <a:p>
            <a:pPr marL="0" indent="0">
              <a:buNone/>
            </a:pPr>
            <a:r>
              <a:rPr lang="fr-BE" dirty="0"/>
              <a:t>		John Grinder – Richard </a:t>
            </a:r>
            <a:r>
              <a:rPr lang="fr-BE" dirty="0" err="1"/>
              <a:t>Bandler</a:t>
            </a:r>
            <a:r>
              <a:rPr lang="fr-BE" dirty="0"/>
              <a:t> </a:t>
            </a:r>
          </a:p>
          <a:p>
            <a:pPr marL="0" indent="0">
              <a:buNone/>
            </a:pPr>
            <a:r>
              <a:rPr lang="fr-BE" b="1" dirty="0"/>
              <a:t>		</a:t>
            </a:r>
            <a:r>
              <a:rPr lang="fr-BE" b="1" dirty="0">
                <a:sym typeface="Wingdings" panose="05000000000000000000" pitchFamily="2" charset="2"/>
              </a:rPr>
              <a:t> identification de schémas comportementaux</a:t>
            </a:r>
          </a:p>
          <a:p>
            <a:pPr marL="0" indent="0">
              <a:buNone/>
            </a:pPr>
            <a:endParaRPr lang="fr-BE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BE" b="1" dirty="0">
                <a:sym typeface="Wingdings" panose="05000000000000000000" pitchFamily="2" charset="2"/>
              </a:rPr>
              <a:t>	</a:t>
            </a:r>
            <a:r>
              <a:rPr lang="fr-BE" b="1" dirty="0"/>
              <a:t>     Principes et outils applicables dans tous les domaines </a:t>
            </a:r>
            <a:r>
              <a:rPr lang="fr-BE" dirty="0"/>
              <a:t>!</a:t>
            </a:r>
          </a:p>
        </p:txBody>
      </p:sp>
      <p:grpSp>
        <p:nvGrpSpPr>
          <p:cNvPr id="4" name="Group 11">
            <a:extLst>
              <a:ext uri="{FF2B5EF4-FFF2-40B4-BE49-F238E27FC236}">
                <a16:creationId xmlns:a16="http://schemas.microsoft.com/office/drawing/2014/main" id="{0FEFE211-8541-42B9-A137-8056322D95F1}"/>
              </a:ext>
            </a:extLst>
          </p:cNvPr>
          <p:cNvGrpSpPr/>
          <p:nvPr/>
        </p:nvGrpSpPr>
        <p:grpSpPr>
          <a:xfrm rot="490930" flipH="1">
            <a:off x="273192" y="2098989"/>
            <a:ext cx="2279274" cy="4002094"/>
            <a:chOff x="4007767" y="2262697"/>
            <a:chExt cx="1882393" cy="3620722"/>
          </a:xfrm>
        </p:grpSpPr>
        <p:sp>
          <p:nvSpPr>
            <p:cNvPr id="5" name="Freeform 137">
              <a:extLst>
                <a:ext uri="{FF2B5EF4-FFF2-40B4-BE49-F238E27FC236}">
                  <a16:creationId xmlns:a16="http://schemas.microsoft.com/office/drawing/2014/main" id="{D0C6ADA5-D70C-4EC1-9CBC-35E386309542}"/>
                </a:ext>
              </a:extLst>
            </p:cNvPr>
            <p:cNvSpPr>
              <a:spLocks/>
            </p:cNvSpPr>
            <p:nvPr/>
          </p:nvSpPr>
          <p:spPr bwMode="auto">
            <a:xfrm rot="19222521">
              <a:off x="4156355" y="4797073"/>
              <a:ext cx="727004" cy="1086346"/>
            </a:xfrm>
            <a:custGeom>
              <a:avLst/>
              <a:gdLst>
                <a:gd name="T0" fmla="*/ 1685 w 1749"/>
                <a:gd name="T1" fmla="*/ 1755 h 2611"/>
                <a:gd name="T2" fmla="*/ 1542 w 1749"/>
                <a:gd name="T3" fmla="*/ 1339 h 2611"/>
                <a:gd name="T4" fmla="*/ 1436 w 1749"/>
                <a:gd name="T5" fmla="*/ 1121 h 2611"/>
                <a:gd name="T6" fmla="*/ 1281 w 1749"/>
                <a:gd name="T7" fmla="*/ 842 h 2611"/>
                <a:gd name="T8" fmla="*/ 918 w 1749"/>
                <a:gd name="T9" fmla="*/ 425 h 2611"/>
                <a:gd name="T10" fmla="*/ 649 w 1749"/>
                <a:gd name="T11" fmla="*/ 258 h 2611"/>
                <a:gd name="T12" fmla="*/ 391 w 1749"/>
                <a:gd name="T13" fmla="*/ 185 h 2611"/>
                <a:gd name="T14" fmla="*/ 490 w 1749"/>
                <a:gd name="T15" fmla="*/ 177 h 2611"/>
                <a:gd name="T16" fmla="*/ 938 w 1749"/>
                <a:gd name="T17" fmla="*/ 158 h 2611"/>
                <a:gd name="T18" fmla="*/ 938 w 1749"/>
                <a:gd name="T19" fmla="*/ 106 h 2611"/>
                <a:gd name="T20" fmla="*/ 870 w 1749"/>
                <a:gd name="T21" fmla="*/ 98 h 2611"/>
                <a:gd name="T22" fmla="*/ 835 w 1749"/>
                <a:gd name="T23" fmla="*/ 94 h 2611"/>
                <a:gd name="T24" fmla="*/ 867 w 1749"/>
                <a:gd name="T25" fmla="*/ 88 h 2611"/>
                <a:gd name="T26" fmla="*/ 894 w 1749"/>
                <a:gd name="T27" fmla="*/ 50 h 2611"/>
                <a:gd name="T28" fmla="*/ 866 w 1749"/>
                <a:gd name="T29" fmla="*/ 24 h 2611"/>
                <a:gd name="T30" fmla="*/ 779 w 1749"/>
                <a:gd name="T31" fmla="*/ 22 h 2611"/>
                <a:gd name="T32" fmla="*/ 95 w 1749"/>
                <a:gd name="T33" fmla="*/ 1 h 2611"/>
                <a:gd name="T34" fmla="*/ 62 w 1749"/>
                <a:gd name="T35" fmla="*/ 11 h 2611"/>
                <a:gd name="T36" fmla="*/ 34 w 1749"/>
                <a:gd name="T37" fmla="*/ 30 h 2611"/>
                <a:gd name="T38" fmla="*/ 0 w 1749"/>
                <a:gd name="T39" fmla="*/ 61 h 2611"/>
                <a:gd name="T40" fmla="*/ 220 w 1749"/>
                <a:gd name="T41" fmla="*/ 351 h 2611"/>
                <a:gd name="T42" fmla="*/ 414 w 1749"/>
                <a:gd name="T43" fmla="*/ 573 h 2611"/>
                <a:gd name="T44" fmla="*/ 583 w 1749"/>
                <a:gd name="T45" fmla="*/ 767 h 2611"/>
                <a:gd name="T46" fmla="*/ 616 w 1749"/>
                <a:gd name="T47" fmla="*/ 735 h 2611"/>
                <a:gd name="T48" fmla="*/ 587 w 1749"/>
                <a:gd name="T49" fmla="*/ 700 h 2611"/>
                <a:gd name="T50" fmla="*/ 621 w 1749"/>
                <a:gd name="T51" fmla="*/ 676 h 2611"/>
                <a:gd name="T52" fmla="*/ 670 w 1749"/>
                <a:gd name="T53" fmla="*/ 722 h 2611"/>
                <a:gd name="T54" fmla="*/ 706 w 1749"/>
                <a:gd name="T55" fmla="*/ 685 h 2611"/>
                <a:gd name="T56" fmla="*/ 332 w 1749"/>
                <a:gd name="T57" fmla="*/ 255 h 2611"/>
                <a:gd name="T58" fmla="*/ 432 w 1749"/>
                <a:gd name="T59" fmla="*/ 303 h 2611"/>
                <a:gd name="T60" fmla="*/ 804 w 1749"/>
                <a:gd name="T61" fmla="*/ 604 h 2611"/>
                <a:gd name="T62" fmla="*/ 1027 w 1749"/>
                <a:gd name="T63" fmla="*/ 863 h 2611"/>
                <a:gd name="T64" fmla="*/ 1260 w 1749"/>
                <a:gd name="T65" fmla="*/ 1232 h 2611"/>
                <a:gd name="T66" fmla="*/ 1412 w 1749"/>
                <a:gd name="T67" fmla="*/ 1578 h 2611"/>
                <a:gd name="T68" fmla="*/ 1524 w 1749"/>
                <a:gd name="T69" fmla="*/ 2015 h 2611"/>
                <a:gd name="T70" fmla="*/ 1561 w 1749"/>
                <a:gd name="T71" fmla="*/ 2391 h 2611"/>
                <a:gd name="T72" fmla="*/ 1554 w 1749"/>
                <a:gd name="T73" fmla="*/ 2536 h 2611"/>
                <a:gd name="T74" fmla="*/ 1559 w 1749"/>
                <a:gd name="T75" fmla="*/ 2584 h 2611"/>
                <a:gd name="T76" fmla="*/ 1593 w 1749"/>
                <a:gd name="T77" fmla="*/ 2611 h 2611"/>
                <a:gd name="T78" fmla="*/ 1619 w 1749"/>
                <a:gd name="T79" fmla="*/ 2562 h 2611"/>
                <a:gd name="T80" fmla="*/ 1695 w 1749"/>
                <a:gd name="T81" fmla="*/ 2462 h 2611"/>
                <a:gd name="T82" fmla="*/ 1749 w 1749"/>
                <a:gd name="T83" fmla="*/ 2224 h 2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49" h="2611">
                  <a:moveTo>
                    <a:pt x="1732" y="2015"/>
                  </a:moveTo>
                  <a:lnTo>
                    <a:pt x="1720" y="1928"/>
                  </a:lnTo>
                  <a:lnTo>
                    <a:pt x="1685" y="1755"/>
                  </a:lnTo>
                  <a:lnTo>
                    <a:pt x="1638" y="1585"/>
                  </a:lnTo>
                  <a:lnTo>
                    <a:pt x="1577" y="1419"/>
                  </a:lnTo>
                  <a:lnTo>
                    <a:pt x="1542" y="1339"/>
                  </a:lnTo>
                  <a:lnTo>
                    <a:pt x="1502" y="1253"/>
                  </a:lnTo>
                  <a:lnTo>
                    <a:pt x="1458" y="1170"/>
                  </a:lnTo>
                  <a:lnTo>
                    <a:pt x="1436" y="1121"/>
                  </a:lnTo>
                  <a:lnTo>
                    <a:pt x="1413" y="1073"/>
                  </a:lnTo>
                  <a:lnTo>
                    <a:pt x="1373" y="997"/>
                  </a:lnTo>
                  <a:lnTo>
                    <a:pt x="1281" y="842"/>
                  </a:lnTo>
                  <a:lnTo>
                    <a:pt x="1173" y="691"/>
                  </a:lnTo>
                  <a:lnTo>
                    <a:pt x="1053" y="551"/>
                  </a:lnTo>
                  <a:lnTo>
                    <a:pt x="918" y="425"/>
                  </a:lnTo>
                  <a:lnTo>
                    <a:pt x="808" y="343"/>
                  </a:lnTo>
                  <a:lnTo>
                    <a:pt x="730" y="297"/>
                  </a:lnTo>
                  <a:lnTo>
                    <a:pt x="649" y="258"/>
                  </a:lnTo>
                  <a:lnTo>
                    <a:pt x="566" y="225"/>
                  </a:lnTo>
                  <a:lnTo>
                    <a:pt x="481" y="201"/>
                  </a:lnTo>
                  <a:lnTo>
                    <a:pt x="391" y="185"/>
                  </a:lnTo>
                  <a:lnTo>
                    <a:pt x="346" y="181"/>
                  </a:lnTo>
                  <a:lnTo>
                    <a:pt x="419" y="180"/>
                  </a:lnTo>
                  <a:lnTo>
                    <a:pt x="490" y="177"/>
                  </a:lnTo>
                  <a:lnTo>
                    <a:pt x="708" y="170"/>
                  </a:lnTo>
                  <a:lnTo>
                    <a:pt x="925" y="159"/>
                  </a:lnTo>
                  <a:lnTo>
                    <a:pt x="938" y="158"/>
                  </a:lnTo>
                  <a:lnTo>
                    <a:pt x="953" y="142"/>
                  </a:lnTo>
                  <a:lnTo>
                    <a:pt x="953" y="122"/>
                  </a:lnTo>
                  <a:lnTo>
                    <a:pt x="938" y="106"/>
                  </a:lnTo>
                  <a:lnTo>
                    <a:pt x="925" y="103"/>
                  </a:lnTo>
                  <a:lnTo>
                    <a:pt x="898" y="101"/>
                  </a:lnTo>
                  <a:lnTo>
                    <a:pt x="870" y="98"/>
                  </a:lnTo>
                  <a:lnTo>
                    <a:pt x="865" y="97"/>
                  </a:lnTo>
                  <a:lnTo>
                    <a:pt x="859" y="97"/>
                  </a:lnTo>
                  <a:lnTo>
                    <a:pt x="835" y="94"/>
                  </a:lnTo>
                  <a:lnTo>
                    <a:pt x="811" y="93"/>
                  </a:lnTo>
                  <a:lnTo>
                    <a:pt x="839" y="91"/>
                  </a:lnTo>
                  <a:lnTo>
                    <a:pt x="867" y="88"/>
                  </a:lnTo>
                  <a:lnTo>
                    <a:pt x="879" y="85"/>
                  </a:lnTo>
                  <a:lnTo>
                    <a:pt x="893" y="70"/>
                  </a:lnTo>
                  <a:lnTo>
                    <a:pt x="894" y="50"/>
                  </a:lnTo>
                  <a:lnTo>
                    <a:pt x="884" y="35"/>
                  </a:lnTo>
                  <a:lnTo>
                    <a:pt x="874" y="31"/>
                  </a:lnTo>
                  <a:lnTo>
                    <a:pt x="866" y="24"/>
                  </a:lnTo>
                  <a:lnTo>
                    <a:pt x="854" y="23"/>
                  </a:lnTo>
                  <a:lnTo>
                    <a:pt x="817" y="22"/>
                  </a:lnTo>
                  <a:lnTo>
                    <a:pt x="779" y="22"/>
                  </a:lnTo>
                  <a:lnTo>
                    <a:pt x="608" y="10"/>
                  </a:lnTo>
                  <a:lnTo>
                    <a:pt x="266" y="0"/>
                  </a:lnTo>
                  <a:lnTo>
                    <a:pt x="95" y="1"/>
                  </a:lnTo>
                  <a:lnTo>
                    <a:pt x="80" y="2"/>
                  </a:lnTo>
                  <a:lnTo>
                    <a:pt x="73" y="10"/>
                  </a:lnTo>
                  <a:lnTo>
                    <a:pt x="62" y="11"/>
                  </a:lnTo>
                  <a:lnTo>
                    <a:pt x="47" y="24"/>
                  </a:lnTo>
                  <a:lnTo>
                    <a:pt x="43" y="33"/>
                  </a:lnTo>
                  <a:lnTo>
                    <a:pt x="34" y="30"/>
                  </a:lnTo>
                  <a:lnTo>
                    <a:pt x="16" y="32"/>
                  </a:lnTo>
                  <a:lnTo>
                    <a:pt x="3" y="44"/>
                  </a:lnTo>
                  <a:lnTo>
                    <a:pt x="0" y="61"/>
                  </a:lnTo>
                  <a:lnTo>
                    <a:pt x="5" y="70"/>
                  </a:lnTo>
                  <a:lnTo>
                    <a:pt x="89" y="184"/>
                  </a:lnTo>
                  <a:lnTo>
                    <a:pt x="220" y="351"/>
                  </a:lnTo>
                  <a:lnTo>
                    <a:pt x="314" y="457"/>
                  </a:lnTo>
                  <a:lnTo>
                    <a:pt x="362" y="508"/>
                  </a:lnTo>
                  <a:lnTo>
                    <a:pt x="414" y="573"/>
                  </a:lnTo>
                  <a:lnTo>
                    <a:pt x="520" y="698"/>
                  </a:lnTo>
                  <a:lnTo>
                    <a:pt x="574" y="759"/>
                  </a:lnTo>
                  <a:lnTo>
                    <a:pt x="583" y="767"/>
                  </a:lnTo>
                  <a:lnTo>
                    <a:pt x="601" y="766"/>
                  </a:lnTo>
                  <a:lnTo>
                    <a:pt x="613" y="753"/>
                  </a:lnTo>
                  <a:lnTo>
                    <a:pt x="616" y="735"/>
                  </a:lnTo>
                  <a:lnTo>
                    <a:pt x="609" y="724"/>
                  </a:lnTo>
                  <a:lnTo>
                    <a:pt x="599" y="713"/>
                  </a:lnTo>
                  <a:lnTo>
                    <a:pt x="587" y="700"/>
                  </a:lnTo>
                  <a:lnTo>
                    <a:pt x="599" y="701"/>
                  </a:lnTo>
                  <a:lnTo>
                    <a:pt x="617" y="688"/>
                  </a:lnTo>
                  <a:lnTo>
                    <a:pt x="621" y="676"/>
                  </a:lnTo>
                  <a:lnTo>
                    <a:pt x="640" y="696"/>
                  </a:lnTo>
                  <a:lnTo>
                    <a:pt x="660" y="715"/>
                  </a:lnTo>
                  <a:lnTo>
                    <a:pt x="670" y="722"/>
                  </a:lnTo>
                  <a:lnTo>
                    <a:pt x="691" y="720"/>
                  </a:lnTo>
                  <a:lnTo>
                    <a:pt x="705" y="706"/>
                  </a:lnTo>
                  <a:lnTo>
                    <a:pt x="706" y="685"/>
                  </a:lnTo>
                  <a:lnTo>
                    <a:pt x="700" y="675"/>
                  </a:lnTo>
                  <a:lnTo>
                    <a:pt x="516" y="465"/>
                  </a:lnTo>
                  <a:lnTo>
                    <a:pt x="332" y="255"/>
                  </a:lnTo>
                  <a:lnTo>
                    <a:pt x="346" y="260"/>
                  </a:lnTo>
                  <a:lnTo>
                    <a:pt x="360" y="267"/>
                  </a:lnTo>
                  <a:lnTo>
                    <a:pt x="432" y="303"/>
                  </a:lnTo>
                  <a:lnTo>
                    <a:pt x="565" y="390"/>
                  </a:lnTo>
                  <a:lnTo>
                    <a:pt x="688" y="492"/>
                  </a:lnTo>
                  <a:lnTo>
                    <a:pt x="804" y="604"/>
                  </a:lnTo>
                  <a:lnTo>
                    <a:pt x="858" y="662"/>
                  </a:lnTo>
                  <a:lnTo>
                    <a:pt x="916" y="727"/>
                  </a:lnTo>
                  <a:lnTo>
                    <a:pt x="1027" y="863"/>
                  </a:lnTo>
                  <a:lnTo>
                    <a:pt x="1128" y="1006"/>
                  </a:lnTo>
                  <a:lnTo>
                    <a:pt x="1220" y="1156"/>
                  </a:lnTo>
                  <a:lnTo>
                    <a:pt x="1260" y="1232"/>
                  </a:lnTo>
                  <a:lnTo>
                    <a:pt x="1295" y="1300"/>
                  </a:lnTo>
                  <a:lnTo>
                    <a:pt x="1357" y="1438"/>
                  </a:lnTo>
                  <a:lnTo>
                    <a:pt x="1412" y="1578"/>
                  </a:lnTo>
                  <a:lnTo>
                    <a:pt x="1457" y="1722"/>
                  </a:lnTo>
                  <a:lnTo>
                    <a:pt x="1494" y="1869"/>
                  </a:lnTo>
                  <a:lnTo>
                    <a:pt x="1524" y="2015"/>
                  </a:lnTo>
                  <a:lnTo>
                    <a:pt x="1545" y="2166"/>
                  </a:lnTo>
                  <a:lnTo>
                    <a:pt x="1558" y="2315"/>
                  </a:lnTo>
                  <a:lnTo>
                    <a:pt x="1561" y="2391"/>
                  </a:lnTo>
                  <a:lnTo>
                    <a:pt x="1558" y="2459"/>
                  </a:lnTo>
                  <a:lnTo>
                    <a:pt x="1553" y="2526"/>
                  </a:lnTo>
                  <a:lnTo>
                    <a:pt x="1554" y="2536"/>
                  </a:lnTo>
                  <a:lnTo>
                    <a:pt x="1561" y="2544"/>
                  </a:lnTo>
                  <a:lnTo>
                    <a:pt x="1559" y="2565"/>
                  </a:lnTo>
                  <a:lnTo>
                    <a:pt x="1559" y="2584"/>
                  </a:lnTo>
                  <a:lnTo>
                    <a:pt x="1561" y="2596"/>
                  </a:lnTo>
                  <a:lnTo>
                    <a:pt x="1574" y="2609"/>
                  </a:lnTo>
                  <a:lnTo>
                    <a:pt x="1593" y="2611"/>
                  </a:lnTo>
                  <a:lnTo>
                    <a:pt x="1610" y="2602"/>
                  </a:lnTo>
                  <a:lnTo>
                    <a:pt x="1614" y="2592"/>
                  </a:lnTo>
                  <a:lnTo>
                    <a:pt x="1619" y="2562"/>
                  </a:lnTo>
                  <a:lnTo>
                    <a:pt x="1624" y="2534"/>
                  </a:lnTo>
                  <a:lnTo>
                    <a:pt x="1653" y="2513"/>
                  </a:lnTo>
                  <a:lnTo>
                    <a:pt x="1695" y="2462"/>
                  </a:lnTo>
                  <a:lnTo>
                    <a:pt x="1724" y="2402"/>
                  </a:lnTo>
                  <a:lnTo>
                    <a:pt x="1741" y="2333"/>
                  </a:lnTo>
                  <a:lnTo>
                    <a:pt x="1749" y="2224"/>
                  </a:lnTo>
                  <a:lnTo>
                    <a:pt x="1739" y="2079"/>
                  </a:lnTo>
                  <a:lnTo>
                    <a:pt x="1732" y="2015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137">
              <a:extLst>
                <a:ext uri="{FF2B5EF4-FFF2-40B4-BE49-F238E27FC236}">
                  <a16:creationId xmlns:a16="http://schemas.microsoft.com/office/drawing/2014/main" id="{70FB9C72-FBCD-4EA7-8ECE-7FFA20AF423B}"/>
                </a:ext>
              </a:extLst>
            </p:cNvPr>
            <p:cNvSpPr>
              <a:spLocks/>
            </p:cNvSpPr>
            <p:nvPr/>
          </p:nvSpPr>
          <p:spPr bwMode="auto">
            <a:xfrm rot="21191604">
              <a:off x="4097296" y="3741711"/>
              <a:ext cx="1119113" cy="1672267"/>
            </a:xfrm>
            <a:custGeom>
              <a:avLst/>
              <a:gdLst>
                <a:gd name="T0" fmla="*/ 1685 w 1749"/>
                <a:gd name="T1" fmla="*/ 1755 h 2611"/>
                <a:gd name="T2" fmla="*/ 1542 w 1749"/>
                <a:gd name="T3" fmla="*/ 1339 h 2611"/>
                <a:gd name="T4" fmla="*/ 1436 w 1749"/>
                <a:gd name="T5" fmla="*/ 1121 h 2611"/>
                <a:gd name="T6" fmla="*/ 1281 w 1749"/>
                <a:gd name="T7" fmla="*/ 842 h 2611"/>
                <a:gd name="T8" fmla="*/ 918 w 1749"/>
                <a:gd name="T9" fmla="*/ 425 h 2611"/>
                <a:gd name="T10" fmla="*/ 649 w 1749"/>
                <a:gd name="T11" fmla="*/ 258 h 2611"/>
                <a:gd name="T12" fmla="*/ 391 w 1749"/>
                <a:gd name="T13" fmla="*/ 185 h 2611"/>
                <a:gd name="T14" fmla="*/ 490 w 1749"/>
                <a:gd name="T15" fmla="*/ 177 h 2611"/>
                <a:gd name="T16" fmla="*/ 938 w 1749"/>
                <a:gd name="T17" fmla="*/ 158 h 2611"/>
                <a:gd name="T18" fmla="*/ 938 w 1749"/>
                <a:gd name="T19" fmla="*/ 106 h 2611"/>
                <a:gd name="T20" fmla="*/ 870 w 1749"/>
                <a:gd name="T21" fmla="*/ 98 h 2611"/>
                <a:gd name="T22" fmla="*/ 835 w 1749"/>
                <a:gd name="T23" fmla="*/ 94 h 2611"/>
                <a:gd name="T24" fmla="*/ 867 w 1749"/>
                <a:gd name="T25" fmla="*/ 88 h 2611"/>
                <a:gd name="T26" fmla="*/ 894 w 1749"/>
                <a:gd name="T27" fmla="*/ 50 h 2611"/>
                <a:gd name="T28" fmla="*/ 866 w 1749"/>
                <a:gd name="T29" fmla="*/ 24 h 2611"/>
                <a:gd name="T30" fmla="*/ 779 w 1749"/>
                <a:gd name="T31" fmla="*/ 22 h 2611"/>
                <a:gd name="T32" fmla="*/ 95 w 1749"/>
                <a:gd name="T33" fmla="*/ 1 h 2611"/>
                <a:gd name="T34" fmla="*/ 62 w 1749"/>
                <a:gd name="T35" fmla="*/ 11 h 2611"/>
                <a:gd name="T36" fmla="*/ 34 w 1749"/>
                <a:gd name="T37" fmla="*/ 30 h 2611"/>
                <a:gd name="T38" fmla="*/ 0 w 1749"/>
                <a:gd name="T39" fmla="*/ 61 h 2611"/>
                <a:gd name="T40" fmla="*/ 220 w 1749"/>
                <a:gd name="T41" fmla="*/ 351 h 2611"/>
                <a:gd name="T42" fmla="*/ 414 w 1749"/>
                <a:gd name="T43" fmla="*/ 573 h 2611"/>
                <a:gd name="T44" fmla="*/ 583 w 1749"/>
                <a:gd name="T45" fmla="*/ 767 h 2611"/>
                <a:gd name="T46" fmla="*/ 616 w 1749"/>
                <a:gd name="T47" fmla="*/ 735 h 2611"/>
                <a:gd name="T48" fmla="*/ 587 w 1749"/>
                <a:gd name="T49" fmla="*/ 700 h 2611"/>
                <a:gd name="T50" fmla="*/ 621 w 1749"/>
                <a:gd name="T51" fmla="*/ 676 h 2611"/>
                <a:gd name="T52" fmla="*/ 670 w 1749"/>
                <a:gd name="T53" fmla="*/ 722 h 2611"/>
                <a:gd name="T54" fmla="*/ 706 w 1749"/>
                <a:gd name="T55" fmla="*/ 685 h 2611"/>
                <a:gd name="T56" fmla="*/ 332 w 1749"/>
                <a:gd name="T57" fmla="*/ 255 h 2611"/>
                <a:gd name="T58" fmla="*/ 432 w 1749"/>
                <a:gd name="T59" fmla="*/ 303 h 2611"/>
                <a:gd name="T60" fmla="*/ 804 w 1749"/>
                <a:gd name="T61" fmla="*/ 604 h 2611"/>
                <a:gd name="T62" fmla="*/ 1027 w 1749"/>
                <a:gd name="T63" fmla="*/ 863 h 2611"/>
                <a:gd name="T64" fmla="*/ 1260 w 1749"/>
                <a:gd name="T65" fmla="*/ 1232 h 2611"/>
                <a:gd name="T66" fmla="*/ 1412 w 1749"/>
                <a:gd name="T67" fmla="*/ 1578 h 2611"/>
                <a:gd name="T68" fmla="*/ 1524 w 1749"/>
                <a:gd name="T69" fmla="*/ 2015 h 2611"/>
                <a:gd name="T70" fmla="*/ 1561 w 1749"/>
                <a:gd name="T71" fmla="*/ 2391 h 2611"/>
                <a:gd name="T72" fmla="*/ 1554 w 1749"/>
                <a:gd name="T73" fmla="*/ 2536 h 2611"/>
                <a:gd name="T74" fmla="*/ 1559 w 1749"/>
                <a:gd name="T75" fmla="*/ 2584 h 2611"/>
                <a:gd name="T76" fmla="*/ 1593 w 1749"/>
                <a:gd name="T77" fmla="*/ 2611 h 2611"/>
                <a:gd name="T78" fmla="*/ 1619 w 1749"/>
                <a:gd name="T79" fmla="*/ 2562 h 2611"/>
                <a:gd name="T80" fmla="*/ 1695 w 1749"/>
                <a:gd name="T81" fmla="*/ 2462 h 2611"/>
                <a:gd name="T82" fmla="*/ 1749 w 1749"/>
                <a:gd name="T83" fmla="*/ 2224 h 2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49" h="2611">
                  <a:moveTo>
                    <a:pt x="1732" y="2015"/>
                  </a:moveTo>
                  <a:lnTo>
                    <a:pt x="1720" y="1928"/>
                  </a:lnTo>
                  <a:lnTo>
                    <a:pt x="1685" y="1755"/>
                  </a:lnTo>
                  <a:lnTo>
                    <a:pt x="1638" y="1585"/>
                  </a:lnTo>
                  <a:lnTo>
                    <a:pt x="1577" y="1419"/>
                  </a:lnTo>
                  <a:lnTo>
                    <a:pt x="1542" y="1339"/>
                  </a:lnTo>
                  <a:lnTo>
                    <a:pt x="1502" y="1253"/>
                  </a:lnTo>
                  <a:lnTo>
                    <a:pt x="1458" y="1170"/>
                  </a:lnTo>
                  <a:lnTo>
                    <a:pt x="1436" y="1121"/>
                  </a:lnTo>
                  <a:lnTo>
                    <a:pt x="1413" y="1073"/>
                  </a:lnTo>
                  <a:lnTo>
                    <a:pt x="1373" y="997"/>
                  </a:lnTo>
                  <a:lnTo>
                    <a:pt x="1281" y="842"/>
                  </a:lnTo>
                  <a:lnTo>
                    <a:pt x="1173" y="691"/>
                  </a:lnTo>
                  <a:lnTo>
                    <a:pt x="1053" y="551"/>
                  </a:lnTo>
                  <a:lnTo>
                    <a:pt x="918" y="425"/>
                  </a:lnTo>
                  <a:lnTo>
                    <a:pt x="808" y="343"/>
                  </a:lnTo>
                  <a:lnTo>
                    <a:pt x="730" y="297"/>
                  </a:lnTo>
                  <a:lnTo>
                    <a:pt x="649" y="258"/>
                  </a:lnTo>
                  <a:lnTo>
                    <a:pt x="566" y="225"/>
                  </a:lnTo>
                  <a:lnTo>
                    <a:pt x="481" y="201"/>
                  </a:lnTo>
                  <a:lnTo>
                    <a:pt x="391" y="185"/>
                  </a:lnTo>
                  <a:lnTo>
                    <a:pt x="346" y="181"/>
                  </a:lnTo>
                  <a:lnTo>
                    <a:pt x="419" y="180"/>
                  </a:lnTo>
                  <a:lnTo>
                    <a:pt x="490" y="177"/>
                  </a:lnTo>
                  <a:lnTo>
                    <a:pt x="708" y="170"/>
                  </a:lnTo>
                  <a:lnTo>
                    <a:pt x="925" y="159"/>
                  </a:lnTo>
                  <a:lnTo>
                    <a:pt x="938" y="158"/>
                  </a:lnTo>
                  <a:lnTo>
                    <a:pt x="953" y="142"/>
                  </a:lnTo>
                  <a:lnTo>
                    <a:pt x="953" y="122"/>
                  </a:lnTo>
                  <a:lnTo>
                    <a:pt x="938" y="106"/>
                  </a:lnTo>
                  <a:lnTo>
                    <a:pt x="925" y="103"/>
                  </a:lnTo>
                  <a:lnTo>
                    <a:pt x="898" y="101"/>
                  </a:lnTo>
                  <a:lnTo>
                    <a:pt x="870" y="98"/>
                  </a:lnTo>
                  <a:lnTo>
                    <a:pt x="865" y="97"/>
                  </a:lnTo>
                  <a:lnTo>
                    <a:pt x="859" y="97"/>
                  </a:lnTo>
                  <a:lnTo>
                    <a:pt x="835" y="94"/>
                  </a:lnTo>
                  <a:lnTo>
                    <a:pt x="811" y="93"/>
                  </a:lnTo>
                  <a:lnTo>
                    <a:pt x="839" y="91"/>
                  </a:lnTo>
                  <a:lnTo>
                    <a:pt x="867" y="88"/>
                  </a:lnTo>
                  <a:lnTo>
                    <a:pt x="879" y="85"/>
                  </a:lnTo>
                  <a:lnTo>
                    <a:pt x="893" y="70"/>
                  </a:lnTo>
                  <a:lnTo>
                    <a:pt x="894" y="50"/>
                  </a:lnTo>
                  <a:lnTo>
                    <a:pt x="884" y="35"/>
                  </a:lnTo>
                  <a:lnTo>
                    <a:pt x="874" y="31"/>
                  </a:lnTo>
                  <a:lnTo>
                    <a:pt x="866" y="24"/>
                  </a:lnTo>
                  <a:lnTo>
                    <a:pt x="854" y="23"/>
                  </a:lnTo>
                  <a:lnTo>
                    <a:pt x="817" y="22"/>
                  </a:lnTo>
                  <a:lnTo>
                    <a:pt x="779" y="22"/>
                  </a:lnTo>
                  <a:lnTo>
                    <a:pt x="608" y="10"/>
                  </a:lnTo>
                  <a:lnTo>
                    <a:pt x="266" y="0"/>
                  </a:lnTo>
                  <a:lnTo>
                    <a:pt x="95" y="1"/>
                  </a:lnTo>
                  <a:lnTo>
                    <a:pt x="80" y="2"/>
                  </a:lnTo>
                  <a:lnTo>
                    <a:pt x="73" y="10"/>
                  </a:lnTo>
                  <a:lnTo>
                    <a:pt x="62" y="11"/>
                  </a:lnTo>
                  <a:lnTo>
                    <a:pt x="47" y="24"/>
                  </a:lnTo>
                  <a:lnTo>
                    <a:pt x="43" y="33"/>
                  </a:lnTo>
                  <a:lnTo>
                    <a:pt x="34" y="30"/>
                  </a:lnTo>
                  <a:lnTo>
                    <a:pt x="16" y="32"/>
                  </a:lnTo>
                  <a:lnTo>
                    <a:pt x="3" y="44"/>
                  </a:lnTo>
                  <a:lnTo>
                    <a:pt x="0" y="61"/>
                  </a:lnTo>
                  <a:lnTo>
                    <a:pt x="5" y="70"/>
                  </a:lnTo>
                  <a:lnTo>
                    <a:pt x="89" y="184"/>
                  </a:lnTo>
                  <a:lnTo>
                    <a:pt x="220" y="351"/>
                  </a:lnTo>
                  <a:lnTo>
                    <a:pt x="314" y="457"/>
                  </a:lnTo>
                  <a:lnTo>
                    <a:pt x="362" y="508"/>
                  </a:lnTo>
                  <a:lnTo>
                    <a:pt x="414" y="573"/>
                  </a:lnTo>
                  <a:lnTo>
                    <a:pt x="520" y="698"/>
                  </a:lnTo>
                  <a:lnTo>
                    <a:pt x="574" y="759"/>
                  </a:lnTo>
                  <a:lnTo>
                    <a:pt x="583" y="767"/>
                  </a:lnTo>
                  <a:lnTo>
                    <a:pt x="601" y="766"/>
                  </a:lnTo>
                  <a:lnTo>
                    <a:pt x="613" y="753"/>
                  </a:lnTo>
                  <a:lnTo>
                    <a:pt x="616" y="735"/>
                  </a:lnTo>
                  <a:lnTo>
                    <a:pt x="609" y="724"/>
                  </a:lnTo>
                  <a:lnTo>
                    <a:pt x="599" y="713"/>
                  </a:lnTo>
                  <a:lnTo>
                    <a:pt x="587" y="700"/>
                  </a:lnTo>
                  <a:lnTo>
                    <a:pt x="599" y="701"/>
                  </a:lnTo>
                  <a:lnTo>
                    <a:pt x="617" y="688"/>
                  </a:lnTo>
                  <a:lnTo>
                    <a:pt x="621" y="676"/>
                  </a:lnTo>
                  <a:lnTo>
                    <a:pt x="640" y="696"/>
                  </a:lnTo>
                  <a:lnTo>
                    <a:pt x="660" y="715"/>
                  </a:lnTo>
                  <a:lnTo>
                    <a:pt x="670" y="722"/>
                  </a:lnTo>
                  <a:lnTo>
                    <a:pt x="691" y="720"/>
                  </a:lnTo>
                  <a:lnTo>
                    <a:pt x="705" y="706"/>
                  </a:lnTo>
                  <a:lnTo>
                    <a:pt x="706" y="685"/>
                  </a:lnTo>
                  <a:lnTo>
                    <a:pt x="700" y="675"/>
                  </a:lnTo>
                  <a:lnTo>
                    <a:pt x="516" y="465"/>
                  </a:lnTo>
                  <a:lnTo>
                    <a:pt x="332" y="255"/>
                  </a:lnTo>
                  <a:lnTo>
                    <a:pt x="346" y="260"/>
                  </a:lnTo>
                  <a:lnTo>
                    <a:pt x="360" y="267"/>
                  </a:lnTo>
                  <a:lnTo>
                    <a:pt x="432" y="303"/>
                  </a:lnTo>
                  <a:lnTo>
                    <a:pt x="565" y="390"/>
                  </a:lnTo>
                  <a:lnTo>
                    <a:pt x="688" y="492"/>
                  </a:lnTo>
                  <a:lnTo>
                    <a:pt x="804" y="604"/>
                  </a:lnTo>
                  <a:lnTo>
                    <a:pt x="858" y="662"/>
                  </a:lnTo>
                  <a:lnTo>
                    <a:pt x="916" y="727"/>
                  </a:lnTo>
                  <a:lnTo>
                    <a:pt x="1027" y="863"/>
                  </a:lnTo>
                  <a:lnTo>
                    <a:pt x="1128" y="1006"/>
                  </a:lnTo>
                  <a:lnTo>
                    <a:pt x="1220" y="1156"/>
                  </a:lnTo>
                  <a:lnTo>
                    <a:pt x="1260" y="1232"/>
                  </a:lnTo>
                  <a:lnTo>
                    <a:pt x="1295" y="1300"/>
                  </a:lnTo>
                  <a:lnTo>
                    <a:pt x="1357" y="1438"/>
                  </a:lnTo>
                  <a:lnTo>
                    <a:pt x="1412" y="1578"/>
                  </a:lnTo>
                  <a:lnTo>
                    <a:pt x="1457" y="1722"/>
                  </a:lnTo>
                  <a:lnTo>
                    <a:pt x="1494" y="1869"/>
                  </a:lnTo>
                  <a:lnTo>
                    <a:pt x="1524" y="2015"/>
                  </a:lnTo>
                  <a:lnTo>
                    <a:pt x="1545" y="2166"/>
                  </a:lnTo>
                  <a:lnTo>
                    <a:pt x="1558" y="2315"/>
                  </a:lnTo>
                  <a:lnTo>
                    <a:pt x="1561" y="2391"/>
                  </a:lnTo>
                  <a:lnTo>
                    <a:pt x="1558" y="2459"/>
                  </a:lnTo>
                  <a:lnTo>
                    <a:pt x="1553" y="2526"/>
                  </a:lnTo>
                  <a:lnTo>
                    <a:pt x="1554" y="2536"/>
                  </a:lnTo>
                  <a:lnTo>
                    <a:pt x="1561" y="2544"/>
                  </a:lnTo>
                  <a:lnTo>
                    <a:pt x="1559" y="2565"/>
                  </a:lnTo>
                  <a:lnTo>
                    <a:pt x="1559" y="2584"/>
                  </a:lnTo>
                  <a:lnTo>
                    <a:pt x="1561" y="2596"/>
                  </a:lnTo>
                  <a:lnTo>
                    <a:pt x="1574" y="2609"/>
                  </a:lnTo>
                  <a:lnTo>
                    <a:pt x="1593" y="2611"/>
                  </a:lnTo>
                  <a:lnTo>
                    <a:pt x="1610" y="2602"/>
                  </a:lnTo>
                  <a:lnTo>
                    <a:pt x="1614" y="2592"/>
                  </a:lnTo>
                  <a:lnTo>
                    <a:pt x="1619" y="2562"/>
                  </a:lnTo>
                  <a:lnTo>
                    <a:pt x="1624" y="2534"/>
                  </a:lnTo>
                  <a:lnTo>
                    <a:pt x="1653" y="2513"/>
                  </a:lnTo>
                  <a:lnTo>
                    <a:pt x="1695" y="2462"/>
                  </a:lnTo>
                  <a:lnTo>
                    <a:pt x="1724" y="2402"/>
                  </a:lnTo>
                  <a:lnTo>
                    <a:pt x="1741" y="2333"/>
                  </a:lnTo>
                  <a:lnTo>
                    <a:pt x="1749" y="2224"/>
                  </a:lnTo>
                  <a:lnTo>
                    <a:pt x="1739" y="2079"/>
                  </a:lnTo>
                  <a:lnTo>
                    <a:pt x="1732" y="201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137">
              <a:extLst>
                <a:ext uri="{FF2B5EF4-FFF2-40B4-BE49-F238E27FC236}">
                  <a16:creationId xmlns:a16="http://schemas.microsoft.com/office/drawing/2014/main" id="{221B4D30-1EEB-46E5-91B6-A58FD1944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7767" y="2262697"/>
              <a:ext cx="1882393" cy="2812821"/>
            </a:xfrm>
            <a:custGeom>
              <a:avLst/>
              <a:gdLst>
                <a:gd name="T0" fmla="*/ 1685 w 1749"/>
                <a:gd name="T1" fmla="*/ 1755 h 2611"/>
                <a:gd name="T2" fmla="*/ 1542 w 1749"/>
                <a:gd name="T3" fmla="*/ 1339 h 2611"/>
                <a:gd name="T4" fmla="*/ 1436 w 1749"/>
                <a:gd name="T5" fmla="*/ 1121 h 2611"/>
                <a:gd name="T6" fmla="*/ 1281 w 1749"/>
                <a:gd name="T7" fmla="*/ 842 h 2611"/>
                <a:gd name="T8" fmla="*/ 918 w 1749"/>
                <a:gd name="T9" fmla="*/ 425 h 2611"/>
                <a:gd name="T10" fmla="*/ 649 w 1749"/>
                <a:gd name="T11" fmla="*/ 258 h 2611"/>
                <a:gd name="T12" fmla="*/ 391 w 1749"/>
                <a:gd name="T13" fmla="*/ 185 h 2611"/>
                <a:gd name="T14" fmla="*/ 490 w 1749"/>
                <a:gd name="T15" fmla="*/ 177 h 2611"/>
                <a:gd name="T16" fmla="*/ 938 w 1749"/>
                <a:gd name="T17" fmla="*/ 158 h 2611"/>
                <a:gd name="T18" fmla="*/ 938 w 1749"/>
                <a:gd name="T19" fmla="*/ 106 h 2611"/>
                <a:gd name="T20" fmla="*/ 870 w 1749"/>
                <a:gd name="T21" fmla="*/ 98 h 2611"/>
                <a:gd name="T22" fmla="*/ 835 w 1749"/>
                <a:gd name="T23" fmla="*/ 94 h 2611"/>
                <a:gd name="T24" fmla="*/ 867 w 1749"/>
                <a:gd name="T25" fmla="*/ 88 h 2611"/>
                <a:gd name="T26" fmla="*/ 894 w 1749"/>
                <a:gd name="T27" fmla="*/ 50 h 2611"/>
                <a:gd name="T28" fmla="*/ 866 w 1749"/>
                <a:gd name="T29" fmla="*/ 24 h 2611"/>
                <a:gd name="T30" fmla="*/ 779 w 1749"/>
                <a:gd name="T31" fmla="*/ 22 h 2611"/>
                <a:gd name="T32" fmla="*/ 95 w 1749"/>
                <a:gd name="T33" fmla="*/ 1 h 2611"/>
                <a:gd name="T34" fmla="*/ 62 w 1749"/>
                <a:gd name="T35" fmla="*/ 11 h 2611"/>
                <a:gd name="T36" fmla="*/ 34 w 1749"/>
                <a:gd name="T37" fmla="*/ 30 h 2611"/>
                <a:gd name="T38" fmla="*/ 0 w 1749"/>
                <a:gd name="T39" fmla="*/ 61 h 2611"/>
                <a:gd name="T40" fmla="*/ 220 w 1749"/>
                <a:gd name="T41" fmla="*/ 351 h 2611"/>
                <a:gd name="T42" fmla="*/ 414 w 1749"/>
                <a:gd name="T43" fmla="*/ 573 h 2611"/>
                <a:gd name="T44" fmla="*/ 583 w 1749"/>
                <a:gd name="T45" fmla="*/ 767 h 2611"/>
                <a:gd name="T46" fmla="*/ 616 w 1749"/>
                <a:gd name="T47" fmla="*/ 735 h 2611"/>
                <a:gd name="T48" fmla="*/ 587 w 1749"/>
                <a:gd name="T49" fmla="*/ 700 h 2611"/>
                <a:gd name="T50" fmla="*/ 621 w 1749"/>
                <a:gd name="T51" fmla="*/ 676 h 2611"/>
                <a:gd name="T52" fmla="*/ 670 w 1749"/>
                <a:gd name="T53" fmla="*/ 722 h 2611"/>
                <a:gd name="T54" fmla="*/ 706 w 1749"/>
                <a:gd name="T55" fmla="*/ 685 h 2611"/>
                <a:gd name="T56" fmla="*/ 332 w 1749"/>
                <a:gd name="T57" fmla="*/ 255 h 2611"/>
                <a:gd name="T58" fmla="*/ 432 w 1749"/>
                <a:gd name="T59" fmla="*/ 303 h 2611"/>
                <a:gd name="T60" fmla="*/ 804 w 1749"/>
                <a:gd name="T61" fmla="*/ 604 h 2611"/>
                <a:gd name="T62" fmla="*/ 1027 w 1749"/>
                <a:gd name="T63" fmla="*/ 863 h 2611"/>
                <a:gd name="T64" fmla="*/ 1260 w 1749"/>
                <a:gd name="T65" fmla="*/ 1232 h 2611"/>
                <a:gd name="T66" fmla="*/ 1412 w 1749"/>
                <a:gd name="T67" fmla="*/ 1578 h 2611"/>
                <a:gd name="T68" fmla="*/ 1524 w 1749"/>
                <a:gd name="T69" fmla="*/ 2015 h 2611"/>
                <a:gd name="T70" fmla="*/ 1561 w 1749"/>
                <a:gd name="T71" fmla="*/ 2391 h 2611"/>
                <a:gd name="T72" fmla="*/ 1554 w 1749"/>
                <a:gd name="T73" fmla="*/ 2536 h 2611"/>
                <a:gd name="T74" fmla="*/ 1559 w 1749"/>
                <a:gd name="T75" fmla="*/ 2584 h 2611"/>
                <a:gd name="T76" fmla="*/ 1593 w 1749"/>
                <a:gd name="T77" fmla="*/ 2611 h 2611"/>
                <a:gd name="T78" fmla="*/ 1619 w 1749"/>
                <a:gd name="T79" fmla="*/ 2562 h 2611"/>
                <a:gd name="T80" fmla="*/ 1695 w 1749"/>
                <a:gd name="T81" fmla="*/ 2462 h 2611"/>
                <a:gd name="T82" fmla="*/ 1749 w 1749"/>
                <a:gd name="T83" fmla="*/ 2224 h 2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49" h="2611">
                  <a:moveTo>
                    <a:pt x="1732" y="2015"/>
                  </a:moveTo>
                  <a:lnTo>
                    <a:pt x="1720" y="1928"/>
                  </a:lnTo>
                  <a:lnTo>
                    <a:pt x="1685" y="1755"/>
                  </a:lnTo>
                  <a:lnTo>
                    <a:pt x="1638" y="1585"/>
                  </a:lnTo>
                  <a:lnTo>
                    <a:pt x="1577" y="1419"/>
                  </a:lnTo>
                  <a:lnTo>
                    <a:pt x="1542" y="1339"/>
                  </a:lnTo>
                  <a:lnTo>
                    <a:pt x="1502" y="1253"/>
                  </a:lnTo>
                  <a:lnTo>
                    <a:pt x="1458" y="1170"/>
                  </a:lnTo>
                  <a:lnTo>
                    <a:pt x="1436" y="1121"/>
                  </a:lnTo>
                  <a:lnTo>
                    <a:pt x="1413" y="1073"/>
                  </a:lnTo>
                  <a:lnTo>
                    <a:pt x="1373" y="997"/>
                  </a:lnTo>
                  <a:lnTo>
                    <a:pt x="1281" y="842"/>
                  </a:lnTo>
                  <a:lnTo>
                    <a:pt x="1173" y="691"/>
                  </a:lnTo>
                  <a:lnTo>
                    <a:pt x="1053" y="551"/>
                  </a:lnTo>
                  <a:lnTo>
                    <a:pt x="918" y="425"/>
                  </a:lnTo>
                  <a:lnTo>
                    <a:pt x="808" y="343"/>
                  </a:lnTo>
                  <a:lnTo>
                    <a:pt x="730" y="297"/>
                  </a:lnTo>
                  <a:lnTo>
                    <a:pt x="649" y="258"/>
                  </a:lnTo>
                  <a:lnTo>
                    <a:pt x="566" y="225"/>
                  </a:lnTo>
                  <a:lnTo>
                    <a:pt x="481" y="201"/>
                  </a:lnTo>
                  <a:lnTo>
                    <a:pt x="391" y="185"/>
                  </a:lnTo>
                  <a:lnTo>
                    <a:pt x="346" y="181"/>
                  </a:lnTo>
                  <a:lnTo>
                    <a:pt x="419" y="180"/>
                  </a:lnTo>
                  <a:lnTo>
                    <a:pt x="490" y="177"/>
                  </a:lnTo>
                  <a:lnTo>
                    <a:pt x="708" y="170"/>
                  </a:lnTo>
                  <a:lnTo>
                    <a:pt x="925" y="159"/>
                  </a:lnTo>
                  <a:lnTo>
                    <a:pt x="938" y="158"/>
                  </a:lnTo>
                  <a:lnTo>
                    <a:pt x="953" y="142"/>
                  </a:lnTo>
                  <a:lnTo>
                    <a:pt x="953" y="122"/>
                  </a:lnTo>
                  <a:lnTo>
                    <a:pt x="938" y="106"/>
                  </a:lnTo>
                  <a:lnTo>
                    <a:pt x="925" y="103"/>
                  </a:lnTo>
                  <a:lnTo>
                    <a:pt x="898" y="101"/>
                  </a:lnTo>
                  <a:lnTo>
                    <a:pt x="870" y="98"/>
                  </a:lnTo>
                  <a:lnTo>
                    <a:pt x="865" y="97"/>
                  </a:lnTo>
                  <a:lnTo>
                    <a:pt x="859" y="97"/>
                  </a:lnTo>
                  <a:lnTo>
                    <a:pt x="835" y="94"/>
                  </a:lnTo>
                  <a:lnTo>
                    <a:pt x="811" y="93"/>
                  </a:lnTo>
                  <a:lnTo>
                    <a:pt x="839" y="91"/>
                  </a:lnTo>
                  <a:lnTo>
                    <a:pt x="867" y="88"/>
                  </a:lnTo>
                  <a:lnTo>
                    <a:pt x="879" y="85"/>
                  </a:lnTo>
                  <a:lnTo>
                    <a:pt x="893" y="70"/>
                  </a:lnTo>
                  <a:lnTo>
                    <a:pt x="894" y="50"/>
                  </a:lnTo>
                  <a:lnTo>
                    <a:pt x="884" y="35"/>
                  </a:lnTo>
                  <a:lnTo>
                    <a:pt x="874" y="31"/>
                  </a:lnTo>
                  <a:lnTo>
                    <a:pt x="866" y="24"/>
                  </a:lnTo>
                  <a:lnTo>
                    <a:pt x="854" y="23"/>
                  </a:lnTo>
                  <a:lnTo>
                    <a:pt x="817" y="22"/>
                  </a:lnTo>
                  <a:lnTo>
                    <a:pt x="779" y="22"/>
                  </a:lnTo>
                  <a:lnTo>
                    <a:pt x="608" y="10"/>
                  </a:lnTo>
                  <a:lnTo>
                    <a:pt x="266" y="0"/>
                  </a:lnTo>
                  <a:lnTo>
                    <a:pt x="95" y="1"/>
                  </a:lnTo>
                  <a:lnTo>
                    <a:pt x="80" y="2"/>
                  </a:lnTo>
                  <a:lnTo>
                    <a:pt x="73" y="10"/>
                  </a:lnTo>
                  <a:lnTo>
                    <a:pt x="62" y="11"/>
                  </a:lnTo>
                  <a:lnTo>
                    <a:pt x="47" y="24"/>
                  </a:lnTo>
                  <a:lnTo>
                    <a:pt x="43" y="33"/>
                  </a:lnTo>
                  <a:lnTo>
                    <a:pt x="34" y="30"/>
                  </a:lnTo>
                  <a:lnTo>
                    <a:pt x="16" y="32"/>
                  </a:lnTo>
                  <a:lnTo>
                    <a:pt x="3" y="44"/>
                  </a:lnTo>
                  <a:lnTo>
                    <a:pt x="0" y="61"/>
                  </a:lnTo>
                  <a:lnTo>
                    <a:pt x="5" y="70"/>
                  </a:lnTo>
                  <a:lnTo>
                    <a:pt x="89" y="184"/>
                  </a:lnTo>
                  <a:lnTo>
                    <a:pt x="220" y="351"/>
                  </a:lnTo>
                  <a:lnTo>
                    <a:pt x="314" y="457"/>
                  </a:lnTo>
                  <a:lnTo>
                    <a:pt x="362" y="508"/>
                  </a:lnTo>
                  <a:lnTo>
                    <a:pt x="414" y="573"/>
                  </a:lnTo>
                  <a:lnTo>
                    <a:pt x="520" y="698"/>
                  </a:lnTo>
                  <a:lnTo>
                    <a:pt x="574" y="759"/>
                  </a:lnTo>
                  <a:lnTo>
                    <a:pt x="583" y="767"/>
                  </a:lnTo>
                  <a:lnTo>
                    <a:pt x="601" y="766"/>
                  </a:lnTo>
                  <a:lnTo>
                    <a:pt x="613" y="753"/>
                  </a:lnTo>
                  <a:lnTo>
                    <a:pt x="616" y="735"/>
                  </a:lnTo>
                  <a:lnTo>
                    <a:pt x="609" y="724"/>
                  </a:lnTo>
                  <a:lnTo>
                    <a:pt x="599" y="713"/>
                  </a:lnTo>
                  <a:lnTo>
                    <a:pt x="587" y="700"/>
                  </a:lnTo>
                  <a:lnTo>
                    <a:pt x="599" y="701"/>
                  </a:lnTo>
                  <a:lnTo>
                    <a:pt x="617" y="688"/>
                  </a:lnTo>
                  <a:lnTo>
                    <a:pt x="621" y="676"/>
                  </a:lnTo>
                  <a:lnTo>
                    <a:pt x="640" y="696"/>
                  </a:lnTo>
                  <a:lnTo>
                    <a:pt x="660" y="715"/>
                  </a:lnTo>
                  <a:lnTo>
                    <a:pt x="670" y="722"/>
                  </a:lnTo>
                  <a:lnTo>
                    <a:pt x="691" y="720"/>
                  </a:lnTo>
                  <a:lnTo>
                    <a:pt x="705" y="706"/>
                  </a:lnTo>
                  <a:lnTo>
                    <a:pt x="706" y="685"/>
                  </a:lnTo>
                  <a:lnTo>
                    <a:pt x="700" y="675"/>
                  </a:lnTo>
                  <a:lnTo>
                    <a:pt x="516" y="465"/>
                  </a:lnTo>
                  <a:lnTo>
                    <a:pt x="332" y="255"/>
                  </a:lnTo>
                  <a:lnTo>
                    <a:pt x="346" y="260"/>
                  </a:lnTo>
                  <a:lnTo>
                    <a:pt x="360" y="267"/>
                  </a:lnTo>
                  <a:lnTo>
                    <a:pt x="432" y="303"/>
                  </a:lnTo>
                  <a:lnTo>
                    <a:pt x="565" y="390"/>
                  </a:lnTo>
                  <a:lnTo>
                    <a:pt x="688" y="492"/>
                  </a:lnTo>
                  <a:lnTo>
                    <a:pt x="804" y="604"/>
                  </a:lnTo>
                  <a:lnTo>
                    <a:pt x="858" y="662"/>
                  </a:lnTo>
                  <a:lnTo>
                    <a:pt x="916" y="727"/>
                  </a:lnTo>
                  <a:lnTo>
                    <a:pt x="1027" y="863"/>
                  </a:lnTo>
                  <a:lnTo>
                    <a:pt x="1128" y="1006"/>
                  </a:lnTo>
                  <a:lnTo>
                    <a:pt x="1220" y="1156"/>
                  </a:lnTo>
                  <a:lnTo>
                    <a:pt x="1260" y="1232"/>
                  </a:lnTo>
                  <a:lnTo>
                    <a:pt x="1295" y="1300"/>
                  </a:lnTo>
                  <a:lnTo>
                    <a:pt x="1357" y="1438"/>
                  </a:lnTo>
                  <a:lnTo>
                    <a:pt x="1412" y="1578"/>
                  </a:lnTo>
                  <a:lnTo>
                    <a:pt x="1457" y="1722"/>
                  </a:lnTo>
                  <a:lnTo>
                    <a:pt x="1494" y="1869"/>
                  </a:lnTo>
                  <a:lnTo>
                    <a:pt x="1524" y="2015"/>
                  </a:lnTo>
                  <a:lnTo>
                    <a:pt x="1545" y="2166"/>
                  </a:lnTo>
                  <a:lnTo>
                    <a:pt x="1558" y="2315"/>
                  </a:lnTo>
                  <a:lnTo>
                    <a:pt x="1561" y="2391"/>
                  </a:lnTo>
                  <a:lnTo>
                    <a:pt x="1558" y="2459"/>
                  </a:lnTo>
                  <a:lnTo>
                    <a:pt x="1553" y="2526"/>
                  </a:lnTo>
                  <a:lnTo>
                    <a:pt x="1554" y="2536"/>
                  </a:lnTo>
                  <a:lnTo>
                    <a:pt x="1561" y="2544"/>
                  </a:lnTo>
                  <a:lnTo>
                    <a:pt x="1559" y="2565"/>
                  </a:lnTo>
                  <a:lnTo>
                    <a:pt x="1559" y="2584"/>
                  </a:lnTo>
                  <a:lnTo>
                    <a:pt x="1561" y="2596"/>
                  </a:lnTo>
                  <a:lnTo>
                    <a:pt x="1574" y="2609"/>
                  </a:lnTo>
                  <a:lnTo>
                    <a:pt x="1593" y="2611"/>
                  </a:lnTo>
                  <a:lnTo>
                    <a:pt x="1610" y="2602"/>
                  </a:lnTo>
                  <a:lnTo>
                    <a:pt x="1614" y="2592"/>
                  </a:lnTo>
                  <a:lnTo>
                    <a:pt x="1619" y="2562"/>
                  </a:lnTo>
                  <a:lnTo>
                    <a:pt x="1624" y="2534"/>
                  </a:lnTo>
                  <a:lnTo>
                    <a:pt x="1653" y="2513"/>
                  </a:lnTo>
                  <a:lnTo>
                    <a:pt x="1695" y="2462"/>
                  </a:lnTo>
                  <a:lnTo>
                    <a:pt x="1724" y="2402"/>
                  </a:lnTo>
                  <a:lnTo>
                    <a:pt x="1741" y="2333"/>
                  </a:lnTo>
                  <a:lnTo>
                    <a:pt x="1749" y="2224"/>
                  </a:lnTo>
                  <a:lnTo>
                    <a:pt x="1739" y="2079"/>
                  </a:lnTo>
                  <a:lnTo>
                    <a:pt x="1732" y="2015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17839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155542"/>
            <a:ext cx="10058400" cy="1371600"/>
          </a:xfrm>
        </p:spPr>
        <p:txBody>
          <a:bodyPr>
            <a:normAutofit/>
          </a:bodyPr>
          <a:lstStyle/>
          <a:p>
            <a:r>
              <a:rPr lang="fr-BE" dirty="0"/>
              <a:t>Communiquer </a:t>
            </a:r>
            <a:r>
              <a:rPr lang="fr-BE" dirty="0">
                <a:solidFill>
                  <a:schemeClr val="accent1"/>
                </a:solidFill>
              </a:rPr>
              <a:t>efficacement</a:t>
            </a:r>
            <a:r>
              <a:rPr lang="fr-BE" dirty="0"/>
              <a:t> = 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848412" y="1527142"/>
            <a:ext cx="10925666" cy="51281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BE" sz="2400" b="1" u="sng" dirty="0"/>
              <a:t>Dire : </a:t>
            </a:r>
          </a:p>
          <a:p>
            <a:pPr marL="0" indent="0">
              <a:buNone/>
            </a:pPr>
            <a:r>
              <a:rPr lang="fr-BE" sz="2400" b="1" dirty="0">
                <a:sym typeface="Wingdings 2" panose="05020102010507070707" pitchFamily="18" charset="2"/>
              </a:rPr>
              <a:t>  </a:t>
            </a:r>
            <a:r>
              <a:rPr lang="fr-BE" sz="2400" b="1" dirty="0"/>
              <a:t>Passer un message, un renseignement à l’autre - dire certaines choses</a:t>
            </a:r>
          </a:p>
          <a:p>
            <a:pPr marL="0" indent="0">
              <a:buNone/>
            </a:pPr>
            <a:endParaRPr lang="fr-BE" sz="2400" b="1" dirty="0"/>
          </a:p>
          <a:p>
            <a:pPr marL="0" indent="0">
              <a:buNone/>
            </a:pPr>
            <a:r>
              <a:rPr lang="fr-BE" sz="2400" b="1" u="sng" dirty="0"/>
              <a:t>Efficacement &gt; Efficace :</a:t>
            </a:r>
          </a:p>
          <a:p>
            <a:pPr>
              <a:buFont typeface="Wingdings 2" panose="05020102010507070707" pitchFamily="18" charset="2"/>
              <a:buChar char="C"/>
            </a:pPr>
            <a:r>
              <a:rPr lang="fr-BE" sz="2400" b="1" dirty="0"/>
              <a:t>  Qui produit l'effet qu'on en attend</a:t>
            </a:r>
          </a:p>
          <a:p>
            <a:pPr marL="0" indent="0">
              <a:buNone/>
            </a:pPr>
            <a:endParaRPr lang="fr-BE" sz="2400" b="1" dirty="0"/>
          </a:p>
          <a:p>
            <a:pPr marL="0" indent="0">
              <a:buNone/>
            </a:pPr>
            <a:r>
              <a:rPr lang="fr-BE" b="1" dirty="0">
                <a:sym typeface="Wingdings" panose="05000000000000000000" pitchFamily="2" charset="2"/>
              </a:rPr>
              <a:t>Oui ET ?! On fait comment ?  	 </a:t>
            </a:r>
          </a:p>
          <a:p>
            <a:pPr marL="0" indent="0">
              <a:buNone/>
            </a:pPr>
            <a:r>
              <a:rPr lang="fr-BE" b="1" dirty="0">
                <a:sym typeface="Wingdings" panose="05000000000000000000" pitchFamily="2" charset="2"/>
              </a:rPr>
              <a:t>En sachant que l’essentiel n’est pas de dire les choses mais de BIEN les dire ! </a:t>
            </a:r>
          </a:p>
          <a:p>
            <a:pPr marL="0" indent="0">
              <a:buNone/>
            </a:pPr>
            <a:r>
              <a:rPr lang="fr-BE" sz="3200" b="1" dirty="0">
                <a:solidFill>
                  <a:schemeClr val="accent1"/>
                </a:solidFill>
                <a:sym typeface="Wingdings" panose="05000000000000000000" pitchFamily="2" charset="2"/>
              </a:rPr>
              <a:t>Quel est l’objectif de mon message ? </a:t>
            </a:r>
            <a:r>
              <a:rPr lang="fr-BE" sz="3200" b="1" dirty="0">
                <a:sym typeface="Wingdings" panose="05000000000000000000" pitchFamily="2" charset="2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6041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34720" y="310302"/>
            <a:ext cx="10058400" cy="1371600"/>
          </a:xfrm>
        </p:spPr>
        <p:txBody>
          <a:bodyPr/>
          <a:lstStyle/>
          <a:p>
            <a:r>
              <a:rPr lang="fr-BE" dirty="0"/>
              <a:t>2. Dans quelle relation suis-je ?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192306" y="4159624"/>
            <a:ext cx="10058400" cy="2180215"/>
          </a:xfrm>
        </p:spPr>
        <p:txBody>
          <a:bodyPr>
            <a:normAutofit/>
          </a:bodyPr>
          <a:lstStyle/>
          <a:p>
            <a:r>
              <a:rPr lang="fr-BE" sz="3200" dirty="0"/>
              <a:t>Un ruban </a:t>
            </a:r>
            <a:r>
              <a:rPr lang="fr-BE" sz="3200" dirty="0">
                <a:sym typeface="Wingdings" panose="05000000000000000000" pitchFamily="2" charset="2"/>
              </a:rPr>
              <a:t> une relation</a:t>
            </a:r>
          </a:p>
          <a:p>
            <a:r>
              <a:rPr lang="fr-BE" sz="3200" dirty="0">
                <a:sym typeface="Wingdings" panose="05000000000000000000" pitchFamily="2" charset="2"/>
              </a:rPr>
              <a:t>Plusieurs types de relation: parentale, amicale, amoureuse, professionnelle,…</a:t>
            </a:r>
          </a:p>
          <a:p>
            <a:pPr marL="0" indent="0">
              <a:buNone/>
            </a:pPr>
            <a:endParaRPr lang="fr-BE" dirty="0"/>
          </a:p>
        </p:txBody>
      </p:sp>
      <p:pic>
        <p:nvPicPr>
          <p:cNvPr id="6" name="Picture 2" descr="RÃ©sultat de recherche d'images pour &quot;ruba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920" y="1831314"/>
            <a:ext cx="6349206" cy="190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299857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ofondeur">
  <a:themeElements>
    <a:clrScheme name="Profondeur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Profondeur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fondeu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1786</TotalTime>
  <Words>1174</Words>
  <Application>Microsoft Office PowerPoint</Application>
  <PresentationFormat>Grand écran</PresentationFormat>
  <Paragraphs>188</Paragraphs>
  <Slides>29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Corbel</vt:lpstr>
      <vt:lpstr>Wingdings</vt:lpstr>
      <vt:lpstr>Wingdings 2</vt:lpstr>
      <vt:lpstr>Wingdings 3</vt:lpstr>
      <vt:lpstr>HDOfficeLightV0</vt:lpstr>
      <vt:lpstr>Profondeur</vt:lpstr>
      <vt:lpstr>WORKSHOP  «  Adopter une communication efficace au travail » Initiation à la CNV</vt:lpstr>
      <vt:lpstr>Présentation PowerPoint</vt:lpstr>
      <vt:lpstr>Présentation PowerPoint</vt:lpstr>
      <vt:lpstr>Présentation PowerPoint</vt:lpstr>
      <vt:lpstr>Présentation PowerPoint</vt:lpstr>
      <vt:lpstr>Sommaire </vt:lpstr>
      <vt:lpstr>1. Introduction</vt:lpstr>
      <vt:lpstr>Communiquer efficacement = </vt:lpstr>
      <vt:lpstr>2. Dans quelle relation suis-je ?</vt:lpstr>
      <vt:lpstr>Présentation PowerPoint</vt:lpstr>
      <vt:lpstr>3. Equilibre dans la relation</vt:lpstr>
      <vt:lpstr>Amour – Autorité   Faites le bilan avec la personne avec qui vous voulez communiquer! </vt:lpstr>
      <vt:lpstr>Egal à Egal</vt:lpstr>
      <vt:lpstr>4. Le « TU » qui tue</vt:lpstr>
      <vt:lpstr>Présentation PowerPoint</vt:lpstr>
      <vt:lpstr>Présentation PowerPoint</vt:lpstr>
      <vt:lpstr>      Bien communiquer s’apprend !           La perfection n’existe pas !          Objectifs  =     Développer sa communication    Comprendre - prendre conscience    Obtenir une orientation d’action     Harmoniser vos relations                             </vt:lpstr>
      <vt:lpstr>Présentation PowerPoint</vt:lpstr>
      <vt:lpstr>5. OUTILS PRATIQUES :   LA CNV ou Communication Non Violente </vt:lpstr>
      <vt:lpstr>Présentation PowerPoint</vt:lpstr>
      <vt:lpstr>Présentation PowerPoint</vt:lpstr>
      <vt:lpstr>Présentation PowerPoint</vt:lpstr>
      <vt:lpstr> En fonction du cas qui vous concerne, décrivez ce que vous observez, exprimez vos sentiments en « je », les besoins (in)satisfaits à l’origine de vos sentiments et formulez ensuite un MESSAGE concret et réaliste.  </vt:lpstr>
      <vt:lpstr>Feed-back /groupe</vt:lpstr>
      <vt:lpstr>Débriefing et partages </vt:lpstr>
      <vt:lpstr>Présentation PowerPoint</vt:lpstr>
      <vt:lpstr>Conseils de mise en pratique</vt:lpstr>
      <vt:lpstr>Présentation PowerPoint</vt:lpstr>
      <vt:lpstr>6. Bibliographie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 Adoptez une communication efficace au quotidien »</dc:title>
  <dc:creator>Eliza Zemel</dc:creator>
  <cp:lastModifiedBy>Eliza Zemel</cp:lastModifiedBy>
  <cp:revision>138</cp:revision>
  <cp:lastPrinted>2020-03-10T08:36:03Z</cp:lastPrinted>
  <dcterms:created xsi:type="dcterms:W3CDTF">2018-07-25T08:42:01Z</dcterms:created>
  <dcterms:modified xsi:type="dcterms:W3CDTF">2021-04-06T09:04:43Z</dcterms:modified>
</cp:coreProperties>
</file>