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421" r:id="rId2"/>
    <p:sldId id="469" r:id="rId3"/>
    <p:sldId id="466" r:id="rId4"/>
    <p:sldId id="481" r:id="rId5"/>
    <p:sldId id="464" r:id="rId6"/>
    <p:sldId id="471" r:id="rId7"/>
    <p:sldId id="474" r:id="rId8"/>
    <p:sldId id="452" r:id="rId9"/>
    <p:sldId id="482" r:id="rId10"/>
    <p:sldId id="465" r:id="rId11"/>
    <p:sldId id="487" r:id="rId12"/>
    <p:sldId id="425" r:id="rId13"/>
    <p:sldId id="484" r:id="rId14"/>
    <p:sldId id="488" r:id="rId15"/>
    <p:sldId id="430" r:id="rId16"/>
    <p:sldId id="439" r:id="rId17"/>
    <p:sldId id="485" r:id="rId18"/>
    <p:sldId id="477" r:id="rId19"/>
    <p:sldId id="472" r:id="rId20"/>
    <p:sldId id="486" r:id="rId21"/>
    <p:sldId id="426" r:id="rId22"/>
    <p:sldId id="449" r:id="rId23"/>
    <p:sldId id="478" r:id="rId24"/>
    <p:sldId id="476" r:id="rId25"/>
    <p:sldId id="448" r:id="rId26"/>
    <p:sldId id="470" r:id="rId27"/>
  </p:sldIdLst>
  <p:sldSz cx="12192000" cy="6858000"/>
  <p:notesSz cx="6797675" cy="9926638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bert Selseng" initials="RS" lastIdx="1" clrIdx="0">
    <p:extLst>
      <p:ext uri="{19B8F6BF-5375-455C-9EA6-DF929625EA0E}">
        <p15:presenceInfo xmlns:p15="http://schemas.microsoft.com/office/powerpoint/2012/main" userId="S-1-5-21-62665781-1448681462-1241804275-1930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6600FF"/>
    <a:srgbClr val="000000"/>
    <a:srgbClr val="003300"/>
    <a:srgbClr val="FFFF99"/>
    <a:srgbClr val="220066"/>
    <a:srgbClr val="660033"/>
    <a:srgbClr val="CC3300"/>
    <a:srgbClr val="FF33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82" autoAdjust="0"/>
    <p:restoredTop sz="95150" autoAdjust="0"/>
  </p:normalViewPr>
  <p:slideViewPr>
    <p:cSldViewPr>
      <p:cViewPr varScale="1">
        <p:scale>
          <a:sx n="63" d="100"/>
          <a:sy n="63" d="100"/>
        </p:scale>
        <p:origin x="924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EE67A-8B9D-40B3-96E4-0E0622CCEB7A}" type="datetimeFigureOut">
              <a:rPr lang="nb-NO" smtClean="0"/>
              <a:pPr/>
              <a:t>18.01.2019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1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0444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7DB1E4-4974-4C8B-9E64-E220B2B8E823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52876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7DB1E4-4974-4C8B-9E64-E220B2B8E823}" type="slidenum">
              <a:rPr lang="nb-NO" smtClean="0"/>
              <a:pPr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75680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99AC5-279B-4607-81E2-3BE05FA6942A}" type="slidenum">
              <a:rPr lang="nb-NO" smtClean="0"/>
              <a:pPr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47358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dirty="0"/>
              <a:t>Vi har valgt å ende opp med heiser som er så tette på standarden som mulig for å holde kostnadene nede samt at det leveres heiser som er godt egnet til transport fra alle etasjer.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7DB1E4-4974-4C8B-9E64-E220B2B8E823}" type="slidenum">
              <a:rPr lang="nb-NO" smtClean="0"/>
              <a:pPr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026888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7DB1E4-4974-4C8B-9E64-E220B2B8E823}" type="slidenum">
              <a:rPr lang="nb-NO" smtClean="0"/>
              <a:pPr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481850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7DB1E4-4974-4C8B-9E64-E220B2B8E823}" type="slidenum">
              <a:rPr lang="nb-NO" smtClean="0"/>
              <a:pPr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619399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D7CFC-E820-4B98-9ED7-C9DFE495E92E}" type="slidenum">
              <a:rPr lang="nb-NO" smtClean="0"/>
              <a:t>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99011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>
          <a:xfrm>
            <a:off x="1930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003366"/>
              </a:solidFill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>
          <a:xfrm>
            <a:off x="66040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003366"/>
              </a:solidFill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>
          <a:xfrm>
            <a:off x="4826000" y="152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31CD05D-49B5-4DA0-BCA6-4293E2E0DDF6}" type="slidenum">
              <a:rPr lang="nb-NO">
                <a:solidFill>
                  <a:srgbClr val="003366"/>
                </a:solidFill>
              </a:rPr>
              <a:pPr/>
              <a:t>‹#›</a:t>
            </a:fld>
            <a:endParaRPr lang="nb-NO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814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A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Skriv inn agenda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23888" y="1988839"/>
            <a:ext cx="10944224" cy="43198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100"/>
              </a:spcBef>
              <a:defRPr sz="3600">
                <a:solidFill>
                  <a:schemeClr val="bg1"/>
                </a:solidFill>
              </a:defRPr>
            </a:lvl1pPr>
            <a:lvl2pPr marL="698500" indent="-336550">
              <a:lnSpc>
                <a:spcPct val="100000"/>
              </a:lnSpc>
              <a:spcBef>
                <a:spcPts val="100"/>
              </a:spcBef>
              <a:defRPr sz="3200">
                <a:solidFill>
                  <a:schemeClr val="bg1"/>
                </a:solidFill>
              </a:defRPr>
            </a:lvl2pPr>
            <a:lvl3pPr marL="1016000" indent="-317500">
              <a:lnSpc>
                <a:spcPct val="100000"/>
              </a:lnSpc>
              <a:spcBef>
                <a:spcPts val="100"/>
              </a:spcBef>
              <a:defRPr sz="2800">
                <a:solidFill>
                  <a:schemeClr val="bg1"/>
                </a:solidFill>
              </a:defRPr>
            </a:lvl3pPr>
            <a:lvl4pPr marL="1295400" indent="-311150">
              <a:lnSpc>
                <a:spcPct val="100000"/>
              </a:lnSpc>
              <a:spcBef>
                <a:spcPts val="100"/>
              </a:spcBef>
              <a:defRPr sz="2400">
                <a:solidFill>
                  <a:schemeClr val="bg1"/>
                </a:solidFill>
              </a:defRPr>
            </a:lvl4pPr>
            <a:lvl5pPr marL="1625600" indent="-317500">
              <a:lnSpc>
                <a:spcPct val="100000"/>
              </a:lnSpc>
              <a:spcBef>
                <a:spcPts val="100"/>
              </a:spcBef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7" name="Plassholder for tekst 6"/>
          <p:cNvSpPr>
            <a:spLocks noGrp="1"/>
          </p:cNvSpPr>
          <p:nvPr>
            <p:ph type="body" sz="quarter" idx="10" hasCustomPrompt="1"/>
          </p:nvPr>
        </p:nvSpPr>
        <p:spPr>
          <a:xfrm>
            <a:off x="623391" y="1844823"/>
            <a:ext cx="2376265" cy="0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0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</a:defRPr>
            </a:lvl1pPr>
          </a:lstStyle>
          <a:p>
            <a:pPr lvl="0"/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60181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Bil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ekst 5"/>
          <p:cNvSpPr>
            <a:spLocks noGrp="1"/>
          </p:cNvSpPr>
          <p:nvPr>
            <p:ph type="body" sz="quarter" idx="11" hasCustomPrompt="1"/>
          </p:nvPr>
        </p:nvSpPr>
        <p:spPr>
          <a:xfrm>
            <a:off x="10172400" y="4851738"/>
            <a:ext cx="2019600" cy="2019600"/>
          </a:xfrm>
          <a:prstGeom prst="rect">
            <a:avLst/>
          </a:prstGeom>
          <a:blipFill>
            <a:blip r:embed="rId3"/>
            <a:srcRect/>
            <a:stretch>
              <a:fillRect l="-149" r="-149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rgbClr val="000000"/>
                </a:solidFill>
              </a:defRPr>
            </a:lvl1pPr>
          </a:lstStyle>
          <a:p>
            <a:pPr lvl="0"/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7561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/>
        </p:nvSpPr>
        <p:spPr>
          <a:xfrm>
            <a:off x="0" y="5301208"/>
            <a:ext cx="12192000" cy="1583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 sz="1800"/>
          </a:p>
        </p:txBody>
      </p:sp>
      <p:pic>
        <p:nvPicPr>
          <p:cNvPr id="5" name="Bilde 4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227846"/>
            <a:ext cx="10058400" cy="5657142"/>
          </a:xfrm>
          <a:prstGeom prst="rect">
            <a:avLst/>
          </a:prstGeom>
        </p:spPr>
      </p:pic>
      <p:sp>
        <p:nvSpPr>
          <p:cNvPr id="4" name="Plassholder for tittel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6" r:id="rId4"/>
    <p:sldLayoutId id="2147483659" r:id="rId5"/>
    <p:sldLayoutId id="2147483660" r:id="rId6"/>
    <p:sldLayoutId id="2147483661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jpe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eiskonsulenten.no/" TargetMode="External"/><Relationship Id="rId2" Type="http://schemas.openxmlformats.org/officeDocument/2006/relationships/hyperlink" Target="mailto:oddvar.dagfinn@gmail.com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8.emf"/><Relationship Id="rId4" Type="http://schemas.openxmlformats.org/officeDocument/2006/relationships/hyperlink" Target="mailto:seriksen@heiskonsulenten.no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12192765" cy="690219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32730">
            <a:off x="10097812" y="574135"/>
            <a:ext cx="1556289" cy="1730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tel 1"/>
          <p:cNvSpPr>
            <a:spLocks noGrp="1"/>
          </p:cNvSpPr>
          <p:nvPr>
            <p:ph type="ctrTitle"/>
          </p:nvPr>
        </p:nvSpPr>
        <p:spPr>
          <a:xfrm>
            <a:off x="2855640" y="1399592"/>
            <a:ext cx="6984776" cy="2461456"/>
          </a:xfrm>
        </p:spPr>
        <p:txBody>
          <a:bodyPr>
            <a:normAutofit fontScale="90000"/>
          </a:bodyPr>
          <a:lstStyle/>
          <a:p>
            <a:r>
              <a:rPr lang="nb-NO" dirty="0">
                <a:solidFill>
                  <a:schemeClr val="bg1"/>
                </a:solidFill>
              </a:rPr>
              <a:t>HEISINSTALLASJON </a:t>
            </a:r>
            <a:br>
              <a:rPr lang="nb-NO" dirty="0">
                <a:solidFill>
                  <a:schemeClr val="bg1"/>
                </a:solidFill>
              </a:rPr>
            </a:br>
            <a:r>
              <a:rPr lang="nb-NO" dirty="0">
                <a:solidFill>
                  <a:schemeClr val="bg1"/>
                </a:solidFill>
              </a:rPr>
              <a:t>I  EKSISTERENDE </a:t>
            </a:r>
            <a:br>
              <a:rPr lang="nb-NO" dirty="0">
                <a:solidFill>
                  <a:schemeClr val="bg1"/>
                </a:solidFill>
              </a:rPr>
            </a:br>
            <a:r>
              <a:rPr lang="nb-NO" dirty="0">
                <a:solidFill>
                  <a:schemeClr val="bg1"/>
                </a:solidFill>
              </a:rPr>
              <a:t>BEBYGGELSE</a:t>
            </a:r>
            <a:br>
              <a:rPr lang="nb-NO" dirty="0">
                <a:solidFill>
                  <a:schemeClr val="bg1"/>
                </a:solidFill>
              </a:rPr>
            </a:br>
            <a:r>
              <a:rPr lang="nb-NO" dirty="0">
                <a:solidFill>
                  <a:schemeClr val="bg1"/>
                </a:solidFill>
              </a:rPr>
              <a:t>BERTRAMJORDET BORETTSLAG</a:t>
            </a:r>
          </a:p>
        </p:txBody>
      </p:sp>
      <p:sp>
        <p:nvSpPr>
          <p:cNvPr id="6" name="Undertittel 2"/>
          <p:cNvSpPr txBox="1">
            <a:spLocks/>
          </p:cNvSpPr>
          <p:nvPr/>
        </p:nvSpPr>
        <p:spPr>
          <a:xfrm>
            <a:off x="2351585" y="5877272"/>
            <a:ext cx="2520279" cy="792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b-NO" sz="1800" dirty="0">
              <a:solidFill>
                <a:schemeClr val="bg1"/>
              </a:solidFill>
            </a:endParaRPr>
          </a:p>
        </p:txBody>
      </p:sp>
      <p:sp>
        <p:nvSpPr>
          <p:cNvPr id="7" name="Undertittel 2"/>
          <p:cNvSpPr txBox="1">
            <a:spLocks/>
          </p:cNvSpPr>
          <p:nvPr/>
        </p:nvSpPr>
        <p:spPr>
          <a:xfrm>
            <a:off x="335360" y="5877272"/>
            <a:ext cx="4032448" cy="792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1800" dirty="0">
                <a:solidFill>
                  <a:schemeClr val="bg1"/>
                </a:solidFill>
              </a:rPr>
              <a:t>Steinar Eriksen                    Ole Østbakken</a:t>
            </a:r>
          </a:p>
          <a:p>
            <a:pPr algn="l"/>
            <a:r>
              <a:rPr lang="nb-NO" sz="1800" dirty="0">
                <a:solidFill>
                  <a:schemeClr val="bg1"/>
                </a:solidFill>
              </a:rPr>
              <a:t>Heiskonsulenten AS           Østbakken AS</a:t>
            </a:r>
          </a:p>
          <a:p>
            <a:pPr algn="l"/>
            <a:endParaRPr lang="nb-NO" sz="1800" dirty="0">
              <a:solidFill>
                <a:schemeClr val="bg1"/>
              </a:solidFill>
            </a:endParaRPr>
          </a:p>
        </p:txBody>
      </p:sp>
      <p:sp>
        <p:nvSpPr>
          <p:cNvPr id="9" name="Undertittel 2"/>
          <p:cNvSpPr txBox="1">
            <a:spLocks/>
          </p:cNvSpPr>
          <p:nvPr/>
        </p:nvSpPr>
        <p:spPr>
          <a:xfrm>
            <a:off x="4475820" y="5877272"/>
            <a:ext cx="2520279" cy="792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b-NO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994122"/>
          </a:xfrm>
        </p:spPr>
        <p:txBody>
          <a:bodyPr/>
          <a:lstStyle/>
          <a:p>
            <a:r>
              <a:rPr lang="nb-NO" dirty="0"/>
              <a:t>Løsninger typisk innvendig heis!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09600" y="1124745"/>
            <a:ext cx="6062464" cy="5113708"/>
          </a:xfrm>
        </p:spPr>
        <p:txBody>
          <a:bodyPr/>
          <a:lstStyle/>
          <a:p>
            <a:r>
              <a:rPr lang="nb-NO" dirty="0"/>
              <a:t>Totalt 8 heiser plasseres i dagens trappeløp.</a:t>
            </a:r>
          </a:p>
          <a:p>
            <a:r>
              <a:rPr lang="nb-NO" dirty="0"/>
              <a:t>Trappeløpet flyttes ut og føres som i dag til samme nivå.</a:t>
            </a:r>
          </a:p>
          <a:p>
            <a:r>
              <a:rPr lang="nb-NO" dirty="0"/>
              <a:t>Heisene i blokk 2-3 føres opp til loft.</a:t>
            </a:r>
          </a:p>
          <a:p>
            <a:r>
              <a:rPr lang="nb-NO" dirty="0"/>
              <a:t>Trappeløp kan alt. føres ned til garasjen. </a:t>
            </a:r>
          </a:p>
          <a:p>
            <a:pPr marL="0" indent="0">
              <a:buNone/>
            </a:pPr>
            <a:r>
              <a:rPr lang="nb-NO" sz="2000" dirty="0"/>
              <a:t>      (kostnadsdrivende og ikke et must.)</a:t>
            </a:r>
            <a:endParaRPr lang="nb-NO" dirty="0"/>
          </a:p>
          <a:p>
            <a:r>
              <a:rPr lang="nb-NO" dirty="0"/>
              <a:t>I blokk 1 vil trapp gå ned til U. etasje og evt. videre ned til garasje.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708" y="6349944"/>
            <a:ext cx="342900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8" y="6381328"/>
            <a:ext cx="628332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lassholder for innhold 7">
            <a:extLst>
              <a:ext uri="{FF2B5EF4-FFF2-40B4-BE49-F238E27FC236}">
                <a16:creationId xmlns:a16="http://schemas.microsoft.com/office/drawing/2014/main" id="{40497DEB-5E80-420E-91A9-E91C0538AD3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672064" y="1253385"/>
            <a:ext cx="4248472" cy="499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414703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372B7FF-DC49-40E9-AF60-A0CA53A7E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Typisk situasjon.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7E1DA87F-7A3A-489E-85FB-0E6662EDD23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04346" y="1628800"/>
            <a:ext cx="10379950" cy="396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931495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87075"/>
          </a:xfrm>
        </p:spPr>
        <p:txBody>
          <a:bodyPr/>
          <a:lstStyle/>
          <a:p>
            <a:r>
              <a:rPr lang="nb-NO" dirty="0"/>
              <a:t>Plassering av heiser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09600" y="1061713"/>
            <a:ext cx="10742984" cy="5064454"/>
          </a:xfrm>
        </p:spPr>
        <p:txBody>
          <a:bodyPr/>
          <a:lstStyle/>
          <a:p>
            <a:r>
              <a:rPr lang="nb-NO" sz="3200" dirty="0"/>
              <a:t>Når det gjelder plassering av heiser så er dette den eneste fornuftige løsning, og som gir trinnfri adkomst til alle boenheter.</a:t>
            </a:r>
            <a:endParaRPr lang="nb-NO" sz="1400" dirty="0"/>
          </a:p>
          <a:p>
            <a:pPr marL="0" indent="0" algn="ctr">
              <a:buNone/>
            </a:pPr>
            <a:r>
              <a:rPr lang="nb-NO" dirty="0">
                <a:solidFill>
                  <a:srgbClr val="0000CC"/>
                </a:solidFill>
              </a:rPr>
              <a:t>Garasjeplan blokk 1-2-3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8" y="6381328"/>
            <a:ext cx="628332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708" y="6333215"/>
            <a:ext cx="342900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8482533D-1053-4B2D-89E5-B7098B0323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3512" y="3004915"/>
            <a:ext cx="84201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377773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C8A6B0E-0B47-4D4B-83FD-70BBD6BAC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Garasjeplan situasjon!</a:t>
            </a:r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06544BEF-E8B5-43A1-A612-57584DBB5C1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9416" y="1484784"/>
            <a:ext cx="9480420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786237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EE1BBAF-F6B6-45DB-BB1A-5033DE86C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273050"/>
            <a:ext cx="10382942" cy="707678"/>
          </a:xfrm>
        </p:spPr>
        <p:txBody>
          <a:bodyPr>
            <a:normAutofit/>
          </a:bodyPr>
          <a:lstStyle/>
          <a:p>
            <a:pPr algn="ctr"/>
            <a:r>
              <a:rPr lang="nb-NO" sz="4000" dirty="0"/>
              <a:t>Garasjeplan blokk 4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62BC8144-6E8D-4BA4-A50B-5721173495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1196752"/>
            <a:ext cx="6850672" cy="5100166"/>
          </a:xfrm>
          <a:prstGeom prst="rect">
            <a:avLst/>
          </a:prstGeom>
        </p:spPr>
      </p:pic>
      <p:pic>
        <p:nvPicPr>
          <p:cNvPr id="10" name="Plassholder for innhold 9">
            <a:extLst>
              <a:ext uri="{FF2B5EF4-FFF2-40B4-BE49-F238E27FC236}">
                <a16:creationId xmlns:a16="http://schemas.microsoft.com/office/drawing/2014/main" id="{39E39B13-838C-4694-AA97-258FD27FDF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248128" y="967430"/>
            <a:ext cx="4943872" cy="589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9042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95672"/>
            <a:ext cx="10972800" cy="713026"/>
          </a:xfrm>
        </p:spPr>
        <p:txBody>
          <a:bodyPr>
            <a:normAutofit fontScale="90000"/>
          </a:bodyPr>
          <a:lstStyle/>
          <a:p>
            <a:r>
              <a:rPr lang="nb-NO" dirty="0"/>
              <a:t>Maskinroms løse heiser (MRL)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69118" y="1063863"/>
            <a:ext cx="5384800" cy="4882607"/>
          </a:xfrm>
        </p:spPr>
        <p:txBody>
          <a:bodyPr/>
          <a:lstStyle/>
          <a:p>
            <a:r>
              <a:rPr lang="nb-NO" sz="3200" dirty="0"/>
              <a:t>Heisene er tenkt som maskinroms løse heiser (MRL), noe som alle aktuelle leverandører leverer i dag.</a:t>
            </a:r>
          </a:p>
          <a:p>
            <a:r>
              <a:rPr lang="nb-NO" sz="3200" dirty="0"/>
              <a:t>Det er siste teknologi og alle eventuelle støykilder er plassert i sjakttopp. </a:t>
            </a:r>
          </a:p>
          <a:p>
            <a:r>
              <a:rPr lang="nb-NO" sz="3200" dirty="0"/>
              <a:t>Høyre/venstre løsning i forhold til maskin/soverom</a:t>
            </a:r>
          </a:p>
          <a:p>
            <a:endParaRPr lang="nb-NO" dirty="0"/>
          </a:p>
        </p:txBody>
      </p:sp>
      <p:sp>
        <p:nvSpPr>
          <p:cNvPr id="5" name="Bildeforklaring formet som en sky 4"/>
          <p:cNvSpPr/>
          <p:nvPr/>
        </p:nvSpPr>
        <p:spPr>
          <a:xfrm>
            <a:off x="11521280" y="5373216"/>
            <a:ext cx="623392" cy="432048"/>
          </a:xfrm>
          <a:prstGeom prst="cloudCallout">
            <a:avLst>
              <a:gd name="adj1" fmla="val -34908"/>
              <a:gd name="adj2" fmla="val 756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74A78C5A-51D4-43B1-98CD-9CA7B4FFFB48}" type="slidenum">
              <a:rPr lang="nb-NO" sz="1600" smtClean="0">
                <a:solidFill>
                  <a:schemeClr val="tx1"/>
                </a:solidFill>
                <a:latin typeface="Calibri" pitchFamily="34" charset="0"/>
              </a:rPr>
              <a:pPr algn="ctr"/>
              <a:t>15</a:t>
            </a:fld>
            <a:endParaRPr lang="nb-NO" sz="1600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8" y="6381328"/>
            <a:ext cx="628332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708" y="6349944"/>
            <a:ext cx="342900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d20tdhwx2i89n1.cloudfront.net/image/upload/t_next_gen_article_large_767/u6nunh0l21fznprqcyjr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 l="16738" t="2700" r="12418"/>
          <a:stretch>
            <a:fillRect/>
          </a:stretch>
        </p:blipFill>
        <p:spPr bwMode="auto">
          <a:xfrm>
            <a:off x="7242326" y="1639341"/>
            <a:ext cx="3295347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04393469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94983"/>
          </a:xfrm>
        </p:spPr>
        <p:txBody>
          <a:bodyPr>
            <a:normAutofit fontScale="90000"/>
          </a:bodyPr>
          <a:lstStyle/>
          <a:p>
            <a:r>
              <a:rPr lang="nb-NO" dirty="0"/>
              <a:t>Eksisterende og ny situasjon.</a:t>
            </a:r>
          </a:p>
        </p:txBody>
      </p:sp>
      <p:sp>
        <p:nvSpPr>
          <p:cNvPr id="6" name="Bildeforklaring formet som en sky 5"/>
          <p:cNvSpPr/>
          <p:nvPr/>
        </p:nvSpPr>
        <p:spPr>
          <a:xfrm>
            <a:off x="11521280" y="5373216"/>
            <a:ext cx="623392" cy="432048"/>
          </a:xfrm>
          <a:prstGeom prst="cloudCallout">
            <a:avLst>
              <a:gd name="adj1" fmla="val -34908"/>
              <a:gd name="adj2" fmla="val 756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74A78C5A-51D4-43B1-98CD-9CA7B4FFFB48}" type="slidenum">
              <a:rPr lang="nb-NO" sz="1600" smtClean="0">
                <a:solidFill>
                  <a:schemeClr val="tx1"/>
                </a:solidFill>
                <a:latin typeface="Calibri" pitchFamily="34" charset="0"/>
              </a:rPr>
              <a:pPr algn="ctr"/>
              <a:t>16</a:t>
            </a:fld>
            <a:endParaRPr lang="nb-NO" sz="1600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8" y="6381328"/>
            <a:ext cx="628332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708" y="6349944"/>
            <a:ext cx="342900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F7863AE7-2435-4C50-AC0B-E2AD89722DD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695400" y="1001005"/>
            <a:ext cx="3816424" cy="4876267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247B1864-E6F2-4E84-8E0A-C4C7FA285A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7848" y="980575"/>
            <a:ext cx="5832648" cy="4896697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5A437701-5F10-814C-9872-4EB6C32BB471}"/>
              </a:ext>
            </a:extLst>
          </p:cNvPr>
          <p:cNvSpPr txBox="1"/>
          <p:nvPr/>
        </p:nvSpPr>
        <p:spPr>
          <a:xfrm>
            <a:off x="5015880" y="5877272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/>
              <a:t>Underetasje i Bertramjordet 20-21</a:t>
            </a:r>
          </a:p>
        </p:txBody>
      </p:sp>
    </p:spTree>
    <p:extLst>
      <p:ext uri="{BB962C8B-B14F-4D97-AF65-F5344CB8AC3E}">
        <p14:creationId xmlns:p14="http://schemas.microsoft.com/office/powerpoint/2010/main" val="3438272366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CAF2D3F-FF96-459A-97D5-A00265022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404664"/>
            <a:ext cx="10972800" cy="576064"/>
          </a:xfrm>
        </p:spPr>
        <p:txBody>
          <a:bodyPr>
            <a:normAutofit fontScale="90000"/>
          </a:bodyPr>
          <a:lstStyle/>
          <a:p>
            <a:r>
              <a:rPr lang="nb-NO" dirty="0"/>
              <a:t>Eksisterende og ny situasjon.</a:t>
            </a:r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D969BCC7-FC93-48DC-9E3D-012187B1055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3336" y="1412776"/>
            <a:ext cx="6170696" cy="5445224"/>
          </a:xfrm>
          <a:prstGeom prst="rect">
            <a:avLst/>
          </a:prstGeom>
        </p:spPr>
      </p:pic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774DB625-FD58-48FA-911B-69CFE57F069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84032" y="1412776"/>
            <a:ext cx="5807968" cy="549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484561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/>
          <p:cNvSpPr txBox="1"/>
          <p:nvPr/>
        </p:nvSpPr>
        <p:spPr>
          <a:xfrm>
            <a:off x="9048328" y="404664"/>
            <a:ext cx="25922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/>
              <a:t>Typisk situasjon inngangsplan.</a:t>
            </a: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2A6C16A1-DE9F-4484-AC0F-2FC2F2D7E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95250"/>
            <a:ext cx="8362950" cy="676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515799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Budsjettpriser og tilskuddsordninger</a:t>
            </a:r>
            <a:endParaRPr lang="nb-NO" dirty="0"/>
          </a:p>
        </p:txBody>
      </p:sp>
      <p:sp>
        <p:nvSpPr>
          <p:cNvPr id="5" name="Plassholder for innhol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Totale kostnader</a:t>
            </a:r>
          </a:p>
          <a:p>
            <a:r>
              <a:rPr lang="nb-NO" dirty="0"/>
              <a:t>Økning i felleskostnader</a:t>
            </a:r>
          </a:p>
          <a:p>
            <a:r>
              <a:rPr lang="nb-NO" dirty="0"/>
              <a:t>Antatte tilskudd</a:t>
            </a:r>
          </a:p>
          <a:p>
            <a:r>
              <a:rPr lang="nb-NO" dirty="0"/>
              <a:t>Mulig kostnadsreduksjoner</a:t>
            </a:r>
          </a:p>
        </p:txBody>
      </p:sp>
      <p:sp>
        <p:nvSpPr>
          <p:cNvPr id="6" name="Plassholder for tekst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25000" lnSpcReduction="20000"/>
          </a:bodyPr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89638772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Agenda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INNLEDNING</a:t>
            </a:r>
          </a:p>
          <a:p>
            <a:r>
              <a:rPr lang="nb-NO" dirty="0"/>
              <a:t>PROSJEKTORGANISASJON	</a:t>
            </a:r>
          </a:p>
          <a:p>
            <a:r>
              <a:rPr lang="nb-NO" dirty="0"/>
              <a:t>GRUNNDATA	</a:t>
            </a:r>
          </a:p>
          <a:p>
            <a:r>
              <a:rPr lang="nb-NO" dirty="0"/>
              <a:t>LØSNINGER - TEGNINGER</a:t>
            </a:r>
          </a:p>
          <a:p>
            <a:r>
              <a:rPr lang="nb-NO" dirty="0"/>
              <a:t>BUDSJETTPRISER OG TILSKUDDSORDNINGER</a:t>
            </a:r>
          </a:p>
          <a:p>
            <a:r>
              <a:rPr lang="nb-NO" dirty="0"/>
              <a:t>FORSLAG TIL FREMDRIFT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40884657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3166000-F729-4667-93C6-B8427AB08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5672"/>
            <a:ext cx="10972800" cy="525016"/>
          </a:xfrm>
        </p:spPr>
        <p:txBody>
          <a:bodyPr>
            <a:normAutofit fontScale="90000"/>
          </a:bodyPr>
          <a:lstStyle/>
          <a:p>
            <a:r>
              <a:rPr lang="nb-NO" sz="3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Totale</a:t>
            </a:r>
            <a:r>
              <a:rPr lang="nb-NO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nb-NO" sz="3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kostnader</a:t>
            </a:r>
            <a:endParaRPr lang="nb-NO" dirty="0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E2E7C33C-6A88-45A7-9494-DD6081786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8" y="6381328"/>
            <a:ext cx="628332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3E91B58C-B222-4137-9AF7-1D235BD59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708" y="6349944"/>
            <a:ext cx="342900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lassholder for innhold 7">
            <a:extLst>
              <a:ext uri="{FF2B5EF4-FFF2-40B4-BE49-F238E27FC236}">
                <a16:creationId xmlns:a16="http://schemas.microsoft.com/office/drawing/2014/main" id="{F9FB8605-1B94-4828-8748-4DCCE3C488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652072"/>
            <a:ext cx="11247040" cy="5729255"/>
          </a:xfrm>
        </p:spPr>
        <p:txBody>
          <a:bodyPr/>
          <a:lstStyle/>
          <a:p>
            <a:pPr marL="0" lvl="0" indent="0" hangingPunct="0">
              <a:buNone/>
            </a:pPr>
            <a:r>
              <a:rPr lang="nb-NO" sz="1800" b="1" dirty="0">
                <a:solidFill>
                  <a:srgbClr val="00487B"/>
                </a:solidFill>
              </a:rPr>
              <a:t>8 heiser </a:t>
            </a:r>
            <a:r>
              <a:rPr lang="nb-NO" sz="1800" dirty="0">
                <a:solidFill>
                  <a:srgbClr val="00487B"/>
                </a:solidFill>
              </a:rPr>
              <a:t>til loft i blokk 2-3 uten trapper til garasje i blokk 1-2-3.: budsjett </a:t>
            </a:r>
            <a:r>
              <a:rPr lang="nb-NO" sz="1800" b="1" u="sng" dirty="0">
                <a:solidFill>
                  <a:srgbClr val="00487B"/>
                </a:solidFill>
              </a:rPr>
              <a:t>kr. 29.100.000. inkl. mva.</a:t>
            </a:r>
          </a:p>
          <a:p>
            <a:pPr marL="0" lvl="0" indent="0" hangingPunct="0">
              <a:buNone/>
            </a:pPr>
            <a:endParaRPr lang="nb-NO" sz="1100" dirty="0">
              <a:solidFill>
                <a:srgbClr val="00487B"/>
              </a:solidFill>
            </a:endParaRPr>
          </a:p>
          <a:p>
            <a:pPr marL="0" indent="0" hangingPunct="0">
              <a:buNone/>
            </a:pPr>
            <a:r>
              <a:rPr lang="nb-NO" sz="1600" u="sng" dirty="0"/>
              <a:t>Antatt </a:t>
            </a:r>
            <a:r>
              <a:rPr lang="nb-NO" sz="1600" b="1" u="sng" dirty="0"/>
              <a:t>felleskostnad </a:t>
            </a:r>
            <a:r>
              <a:rPr lang="nb-NO" sz="1600" u="sng" dirty="0"/>
              <a:t>for de forskjellige alt. vil bli som følger: </a:t>
            </a:r>
          </a:p>
          <a:p>
            <a:pPr lvl="0" hangingPunct="0"/>
            <a:r>
              <a:rPr lang="nb-NO" sz="1600" dirty="0">
                <a:solidFill>
                  <a:srgbClr val="00487B"/>
                </a:solidFill>
              </a:rPr>
              <a:t>Uten tilskudd fra Husbanken:		fra ca. kr. 285 000 – 375 000,-</a:t>
            </a:r>
          </a:p>
          <a:p>
            <a:pPr lvl="0" hangingPunct="0"/>
            <a:r>
              <a:rPr lang="nb-NO" sz="1600" dirty="0">
                <a:solidFill>
                  <a:srgbClr val="00487B"/>
                </a:solidFill>
              </a:rPr>
              <a:t>15% tilskudd fra Husbanken:		fra ca. kr. 240 000 – 320 000,-</a:t>
            </a:r>
          </a:p>
          <a:p>
            <a:pPr lvl="0" hangingPunct="0"/>
            <a:r>
              <a:rPr lang="nb-NO" sz="1600" dirty="0">
                <a:solidFill>
                  <a:srgbClr val="00487B"/>
                </a:solidFill>
              </a:rPr>
              <a:t>25% tilskudd fra Husbanken:		fra ca. kr. 212 000 – 282 000,-</a:t>
            </a:r>
          </a:p>
          <a:p>
            <a:pPr lvl="0" hangingPunct="0"/>
            <a:r>
              <a:rPr lang="nb-NO" sz="1600" dirty="0">
                <a:solidFill>
                  <a:srgbClr val="00487B"/>
                </a:solidFill>
              </a:rPr>
              <a:t>35% tilskudd fra Husbanken:		fra ca. kr. 183 000 – 245 000,-</a:t>
            </a:r>
          </a:p>
          <a:p>
            <a:pPr lvl="0" hangingPunct="0"/>
            <a:r>
              <a:rPr lang="nb-NO" sz="1600" dirty="0">
                <a:solidFill>
                  <a:srgbClr val="00487B"/>
                </a:solidFill>
              </a:rPr>
              <a:t>35% tilskudd fra Husbanken </a:t>
            </a:r>
            <a:r>
              <a:rPr lang="nb-NO" sz="1600" i="1" dirty="0">
                <a:solidFill>
                  <a:srgbClr val="00487B"/>
                </a:solidFill>
              </a:rPr>
              <a:t>inkl. </a:t>
            </a:r>
            <a:r>
              <a:rPr lang="nb-NO" sz="1600" b="1" i="1" dirty="0">
                <a:solidFill>
                  <a:srgbClr val="00487B"/>
                </a:solidFill>
              </a:rPr>
              <a:t>NAV</a:t>
            </a:r>
            <a:r>
              <a:rPr lang="nb-NO" sz="1600" dirty="0">
                <a:solidFill>
                  <a:srgbClr val="00487B"/>
                </a:solidFill>
              </a:rPr>
              <a:t>:	fra ca. kr. 175 000 – 235 000,-</a:t>
            </a:r>
          </a:p>
          <a:p>
            <a:pPr marL="0" lvl="0" indent="0" hangingPunct="0">
              <a:buNone/>
            </a:pPr>
            <a:endParaRPr lang="nb-NO" sz="1100" dirty="0">
              <a:solidFill>
                <a:srgbClr val="00487B"/>
              </a:solidFill>
            </a:endParaRPr>
          </a:p>
          <a:p>
            <a:pPr marL="0" indent="0" hangingPunct="0">
              <a:buNone/>
            </a:pPr>
            <a:r>
              <a:rPr lang="nb-NO" sz="1600" u="sng" dirty="0"/>
              <a:t>Antatt kostnad </a:t>
            </a:r>
            <a:r>
              <a:rPr lang="nb-NO" sz="1600" b="1" u="sng" dirty="0"/>
              <a:t>pr mnd. </a:t>
            </a:r>
            <a:r>
              <a:rPr lang="nb-NO" sz="1600" u="sng" dirty="0"/>
              <a:t>med samme forutsetninger som over:</a:t>
            </a:r>
          </a:p>
          <a:p>
            <a:pPr lvl="0" hangingPunct="0"/>
            <a:r>
              <a:rPr lang="nb-NO" sz="1600" dirty="0">
                <a:solidFill>
                  <a:srgbClr val="00487B"/>
                </a:solidFill>
              </a:rPr>
              <a:t>Uten tilskudd fra Husbanken:		fra ca. kr. 1.259 – 1.679,-</a:t>
            </a:r>
          </a:p>
          <a:p>
            <a:pPr lvl="0" hangingPunct="0"/>
            <a:r>
              <a:rPr lang="nb-NO" sz="1600" dirty="0">
                <a:solidFill>
                  <a:srgbClr val="00487B"/>
                </a:solidFill>
              </a:rPr>
              <a:t>15% tilskudd fra Husbanken:		fra ca. kr. 1.070 – 1.427,-</a:t>
            </a:r>
          </a:p>
          <a:p>
            <a:pPr lvl="0" hangingPunct="0"/>
            <a:r>
              <a:rPr lang="nb-NO" sz="1600" dirty="0">
                <a:solidFill>
                  <a:srgbClr val="00487B"/>
                </a:solidFill>
              </a:rPr>
              <a:t>25% tilskudd fra Husbanken:		fra ca. kr.    944 – 1.259,-</a:t>
            </a:r>
          </a:p>
          <a:p>
            <a:pPr lvl="0" hangingPunct="0"/>
            <a:r>
              <a:rPr lang="nb-NO" sz="1600" dirty="0">
                <a:solidFill>
                  <a:srgbClr val="00487B"/>
                </a:solidFill>
              </a:rPr>
              <a:t>35% tilskudd fra Husbanken:		fra ca. kr.    818 – 1.091,-</a:t>
            </a:r>
          </a:p>
          <a:p>
            <a:pPr lvl="0" hangingPunct="0"/>
            <a:r>
              <a:rPr lang="nb-NO" sz="1600" dirty="0">
                <a:solidFill>
                  <a:srgbClr val="00487B"/>
                </a:solidFill>
              </a:rPr>
              <a:t>35% tilskudd fra Husbanken </a:t>
            </a:r>
            <a:r>
              <a:rPr lang="nb-NO" sz="1600" i="1" dirty="0">
                <a:solidFill>
                  <a:srgbClr val="00487B"/>
                </a:solidFill>
              </a:rPr>
              <a:t>inkl. </a:t>
            </a:r>
            <a:r>
              <a:rPr lang="nb-NO" sz="1600" b="1" i="1" dirty="0">
                <a:solidFill>
                  <a:srgbClr val="00487B"/>
                </a:solidFill>
              </a:rPr>
              <a:t>NAV</a:t>
            </a:r>
            <a:r>
              <a:rPr lang="nb-NO" sz="1600" dirty="0">
                <a:solidFill>
                  <a:srgbClr val="00487B"/>
                </a:solidFill>
              </a:rPr>
              <a:t>:	fra ca. kr.    784 – 1.045,-</a:t>
            </a:r>
          </a:p>
          <a:p>
            <a:pPr lvl="0" hangingPunct="0"/>
            <a:r>
              <a:rPr lang="nb-NO" sz="1600" dirty="0">
                <a:solidFill>
                  <a:srgbClr val="00487B"/>
                </a:solidFill>
              </a:rPr>
              <a:t>Tilskudd som over men med husbanklån 30 år  kr.    649  –   866,-</a:t>
            </a:r>
          </a:p>
          <a:p>
            <a:pPr marL="0" lvl="0" indent="0" hangingPunct="0">
              <a:buNone/>
            </a:pPr>
            <a:endParaRPr lang="nb-NO" sz="1600" dirty="0">
              <a:solidFill>
                <a:srgbClr val="00487B"/>
              </a:solidFill>
            </a:endParaRPr>
          </a:p>
          <a:p>
            <a:pPr lvl="0" hangingPunct="0"/>
            <a:r>
              <a:rPr lang="nb-NO" sz="1600" dirty="0">
                <a:solidFill>
                  <a:srgbClr val="00487B"/>
                </a:solidFill>
              </a:rPr>
              <a:t>Antatte totale kostnader pr. oppgang:	kr. 3.637.500. inkl. mva.</a:t>
            </a:r>
            <a:endParaRPr lang="nb-NO" sz="1200" dirty="0">
              <a:solidFill>
                <a:srgbClr val="00487B"/>
              </a:solidFill>
            </a:endParaRPr>
          </a:p>
          <a:p>
            <a:pPr lvl="0" hangingPunct="0"/>
            <a:r>
              <a:rPr lang="nb-NO" sz="1600" b="1" dirty="0">
                <a:solidFill>
                  <a:srgbClr val="00487B"/>
                </a:solidFill>
              </a:rPr>
              <a:t>NAV</a:t>
            </a:r>
            <a:r>
              <a:rPr lang="nb-NO" sz="1600" dirty="0">
                <a:solidFill>
                  <a:srgbClr val="00487B"/>
                </a:solidFill>
              </a:rPr>
              <a:t> her har vi har medtatt i regnestykket  4 oppganger a kr. 200.000,- og da </a:t>
            </a:r>
            <a:r>
              <a:rPr lang="nb-NO" sz="1600" b="1" u="sng" dirty="0">
                <a:solidFill>
                  <a:srgbClr val="00487B"/>
                </a:solidFill>
              </a:rPr>
              <a:t>kr. 800 000,-</a:t>
            </a:r>
            <a:endParaRPr lang="nb-NO" sz="1600" dirty="0">
              <a:solidFill>
                <a:srgbClr val="00487B"/>
              </a:solidFill>
            </a:endParaRP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38885649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95672"/>
            <a:ext cx="10972800" cy="629549"/>
          </a:xfrm>
        </p:spPr>
        <p:txBody>
          <a:bodyPr>
            <a:normAutofit fontScale="90000"/>
          </a:bodyPr>
          <a:lstStyle/>
          <a:p>
            <a:pPr lvl="0" hangingPunct="0"/>
            <a:r>
              <a:rPr lang="nb-NO" sz="3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Totale kostnader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09600" y="620688"/>
            <a:ext cx="11103024" cy="5760640"/>
          </a:xfrm>
        </p:spPr>
        <p:txBody>
          <a:bodyPr/>
          <a:lstStyle/>
          <a:p>
            <a:pPr marL="0" indent="0" hangingPunct="0">
              <a:buNone/>
            </a:pPr>
            <a:r>
              <a:rPr lang="nb-NO" sz="1800" b="1" dirty="0"/>
              <a:t>8 heiser</a:t>
            </a:r>
            <a:r>
              <a:rPr lang="nb-NO" sz="1800" dirty="0"/>
              <a:t> til loft i blokk 2-3 samt trapper til garasje i alle oppg.: budsjett </a:t>
            </a:r>
            <a:r>
              <a:rPr lang="nb-NO" sz="1800" b="1" u="sng" dirty="0"/>
              <a:t>kr. 31.600.000. inkl. mva.</a:t>
            </a:r>
          </a:p>
          <a:p>
            <a:pPr marL="0" indent="0" hangingPunct="0">
              <a:buNone/>
            </a:pPr>
            <a:endParaRPr lang="nb-NO" sz="1100" dirty="0"/>
          </a:p>
          <a:p>
            <a:pPr marL="0" indent="0" hangingPunct="0">
              <a:buNone/>
            </a:pPr>
            <a:r>
              <a:rPr lang="nb-NO" sz="1600" u="sng" dirty="0"/>
              <a:t>Antatt </a:t>
            </a:r>
            <a:r>
              <a:rPr lang="nb-NO" sz="1600" b="1" u="sng" dirty="0"/>
              <a:t>økning i fellesgjeld </a:t>
            </a:r>
            <a:r>
              <a:rPr lang="nb-NO" sz="1600" u="sng" dirty="0"/>
              <a:t>for de forskjellige alt. vil bli som følger: </a:t>
            </a:r>
          </a:p>
          <a:p>
            <a:pPr hangingPunct="0"/>
            <a:r>
              <a:rPr lang="nb-NO" sz="1600" dirty="0"/>
              <a:t>Uten tilskudd fra Husbanken:		fra ca. kr. 300 000 – 400 000,-</a:t>
            </a:r>
          </a:p>
          <a:p>
            <a:pPr hangingPunct="0"/>
            <a:r>
              <a:rPr lang="nb-NO" sz="1600" dirty="0"/>
              <a:t>15% tilskudd fra Husbanken:		fra ca. kr. 250 000 – 350 000,-</a:t>
            </a:r>
          </a:p>
          <a:p>
            <a:pPr hangingPunct="0"/>
            <a:r>
              <a:rPr lang="nb-NO" sz="1600" dirty="0"/>
              <a:t>25% tilskudd fra Husbanken:		fra ca. kr. 225 000 – 305 000,-</a:t>
            </a:r>
          </a:p>
          <a:p>
            <a:pPr hangingPunct="0"/>
            <a:r>
              <a:rPr lang="nb-NO" sz="1600" dirty="0"/>
              <a:t>35% tilskudd fra Husbanken:		fra ca. kr. 200 000 – 265 000,-</a:t>
            </a:r>
          </a:p>
          <a:p>
            <a:pPr hangingPunct="0"/>
            <a:r>
              <a:rPr lang="nb-NO" sz="1600" dirty="0"/>
              <a:t>35% tilskudd fra Husbanken </a:t>
            </a:r>
            <a:r>
              <a:rPr lang="nb-NO" sz="1600" i="1" dirty="0"/>
              <a:t>inkl. </a:t>
            </a:r>
            <a:r>
              <a:rPr lang="nb-NO" sz="1600" b="1" i="1" dirty="0"/>
              <a:t>NAV</a:t>
            </a:r>
            <a:r>
              <a:rPr lang="nb-NO" sz="1600" dirty="0"/>
              <a:t>:	fra ca. kr. 185 000 – 255 000,-</a:t>
            </a:r>
          </a:p>
          <a:p>
            <a:pPr marL="0" indent="0" hangingPunct="0">
              <a:buNone/>
            </a:pPr>
            <a:endParaRPr lang="nb-NO" sz="1100" dirty="0"/>
          </a:p>
          <a:p>
            <a:pPr marL="0" indent="0" hangingPunct="0">
              <a:buNone/>
            </a:pPr>
            <a:r>
              <a:rPr lang="nb-NO" sz="1600" u="sng" dirty="0"/>
              <a:t>Antatt kostnad </a:t>
            </a:r>
            <a:r>
              <a:rPr lang="nb-NO" sz="1600" b="1" u="sng" dirty="0"/>
              <a:t>pr mnd. </a:t>
            </a:r>
            <a:r>
              <a:rPr lang="nb-NO" sz="1600" u="sng" dirty="0"/>
              <a:t>med samme forutsetninger som over:</a:t>
            </a:r>
          </a:p>
          <a:p>
            <a:pPr hangingPunct="0"/>
            <a:r>
              <a:rPr lang="nb-NO" sz="1600" dirty="0"/>
              <a:t>Uten tilskudd fra Husbanken:		fra ca. kr. 1.328 – 1.825,-</a:t>
            </a:r>
          </a:p>
          <a:p>
            <a:pPr hangingPunct="0"/>
            <a:r>
              <a:rPr lang="nb-NO" sz="1600" dirty="0"/>
              <a:t>15% tilskudd fra Husbanken:		fra ca. kr. 1.129 – 1.551,-</a:t>
            </a:r>
          </a:p>
          <a:p>
            <a:pPr hangingPunct="0"/>
            <a:r>
              <a:rPr lang="nb-NO" sz="1600" dirty="0"/>
              <a:t>25% tilskudd fra Husbanken:		fra ca. kr.    996 – 1.369,-</a:t>
            </a:r>
          </a:p>
          <a:p>
            <a:pPr hangingPunct="0"/>
            <a:r>
              <a:rPr lang="nb-NO" sz="1600" dirty="0"/>
              <a:t>35% tilskudd fra Husbanken:		fra ca. kr.    863 – 1.186,-</a:t>
            </a:r>
          </a:p>
          <a:p>
            <a:pPr hangingPunct="0"/>
            <a:r>
              <a:rPr lang="nb-NO" sz="1600" dirty="0"/>
              <a:t>35% tilskudd fra Husbanken </a:t>
            </a:r>
            <a:r>
              <a:rPr lang="nb-NO" sz="1600" i="1" dirty="0"/>
              <a:t>inkl. </a:t>
            </a:r>
            <a:r>
              <a:rPr lang="nb-NO" sz="1600" b="1" i="1" dirty="0"/>
              <a:t>NAV</a:t>
            </a:r>
            <a:r>
              <a:rPr lang="nb-NO" sz="1600" dirty="0"/>
              <a:t>:	fra ca. kr.    830 – 1.140,-</a:t>
            </a:r>
          </a:p>
          <a:p>
            <a:pPr hangingPunct="0"/>
            <a:r>
              <a:rPr lang="nb-NO" sz="1600" dirty="0"/>
              <a:t>Tilskudd som over men med husbanklån 30 år  kr.    687  –   944,-</a:t>
            </a:r>
          </a:p>
          <a:p>
            <a:pPr hangingPunct="0"/>
            <a:endParaRPr lang="nb-NO" sz="1600" dirty="0"/>
          </a:p>
          <a:p>
            <a:pPr hangingPunct="0"/>
            <a:r>
              <a:rPr lang="nb-NO" sz="1600" dirty="0"/>
              <a:t>Antatte totale kostnader pr. oppgang:	kr. 3.950.000. inkl. mva.</a:t>
            </a:r>
          </a:p>
          <a:p>
            <a:pPr marL="0" indent="0" hangingPunct="0">
              <a:buNone/>
            </a:pPr>
            <a:endParaRPr lang="nb-NO" sz="1200" dirty="0"/>
          </a:p>
          <a:p>
            <a:pPr hangingPunct="0"/>
            <a:r>
              <a:rPr lang="nb-NO" sz="1600" b="1" dirty="0"/>
              <a:t>NAV</a:t>
            </a:r>
            <a:r>
              <a:rPr lang="nb-NO" sz="1600" dirty="0"/>
              <a:t> her har vi har medtatt i regnestykket  4 oppganger a kr. 200.000,- og da </a:t>
            </a:r>
            <a:r>
              <a:rPr lang="nb-NO" sz="1600" b="1" u="sng" dirty="0"/>
              <a:t>kr. 800 000,-</a:t>
            </a:r>
            <a:endParaRPr lang="nb-NO" sz="1600" dirty="0"/>
          </a:p>
          <a:p>
            <a:pPr hangingPunct="0"/>
            <a:endParaRPr lang="nb-NO" sz="1800" dirty="0"/>
          </a:p>
          <a:p>
            <a:pPr hangingPunct="0"/>
            <a:endParaRPr lang="nb-NO" sz="3200" dirty="0"/>
          </a:p>
          <a:p>
            <a:pPr hangingPunct="0"/>
            <a:endParaRPr lang="nb-NO" sz="3200" dirty="0"/>
          </a:p>
          <a:p>
            <a:pPr hangingPunct="0"/>
            <a:endParaRPr lang="nb-NO" sz="3200" dirty="0"/>
          </a:p>
        </p:txBody>
      </p:sp>
      <p:sp>
        <p:nvSpPr>
          <p:cNvPr id="5" name="Bildeforklaring formet som en sky 4"/>
          <p:cNvSpPr/>
          <p:nvPr/>
        </p:nvSpPr>
        <p:spPr>
          <a:xfrm>
            <a:off x="11521280" y="5373216"/>
            <a:ext cx="623392" cy="432048"/>
          </a:xfrm>
          <a:prstGeom prst="cloudCallout">
            <a:avLst>
              <a:gd name="adj1" fmla="val -34908"/>
              <a:gd name="adj2" fmla="val 756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74A78C5A-51D4-43B1-98CD-9CA7B4FFFB48}" type="slidenum">
              <a:rPr lang="nb-NO" sz="1600" smtClean="0">
                <a:solidFill>
                  <a:schemeClr val="tx1"/>
                </a:solidFill>
                <a:latin typeface="Calibri" pitchFamily="34" charset="0"/>
              </a:rPr>
              <a:pPr algn="ctr"/>
              <a:t>21</a:t>
            </a:fld>
            <a:endParaRPr lang="nb-NO" sz="1600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708" y="6349944"/>
            <a:ext cx="342900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8" y="6381328"/>
            <a:ext cx="628332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kstSylinder 7"/>
          <p:cNvSpPr txBox="1"/>
          <p:nvPr/>
        </p:nvSpPr>
        <p:spPr>
          <a:xfrm>
            <a:off x="6321582" y="5193503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sz="1200" dirty="0"/>
          </a:p>
        </p:txBody>
      </p:sp>
    </p:spTree>
    <p:extLst>
      <p:ext uri="{BB962C8B-B14F-4D97-AF65-F5344CB8AC3E}">
        <p14:creationId xmlns:p14="http://schemas.microsoft.com/office/powerpoint/2010/main" val="774957499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Støtteordninger fra det offentlige!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3701005"/>
          </a:xfrm>
        </p:spPr>
        <p:txBody>
          <a:bodyPr/>
          <a:lstStyle/>
          <a:p>
            <a:pPr hangingPunct="0"/>
            <a:r>
              <a:rPr lang="nb-NO" dirty="0"/>
              <a:t>Tilskudd fra husbanken og evt. NAV vil kunne dreie seg om alt fra 0 til 35 % av total investeringskostnad.</a:t>
            </a:r>
          </a:p>
          <a:p>
            <a:pPr hangingPunct="0"/>
            <a:r>
              <a:rPr lang="nb-NO" dirty="0"/>
              <a:t>NAV gir tilskudd på kr. 200 000,- pr. heis under gitte forutsetninger om personlig  behov osv.</a:t>
            </a:r>
          </a:p>
          <a:p>
            <a:pPr marL="0" indent="0">
              <a:buNone/>
            </a:pP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231536" y="1155509"/>
            <a:ext cx="5384800" cy="4171581"/>
          </a:xfrm>
        </p:spPr>
        <p:txBody>
          <a:bodyPr/>
          <a:lstStyle/>
          <a:p>
            <a:r>
              <a:rPr lang="nb-NO" dirty="0"/>
              <a:t>Her er det viktig å merke seg at et evt. tilskudd fra Husbanken kun vil være knyttet opp mot selve installasjonen, altså ikke kostnader til rådgivere, prosjekt og byggeledelse osv.</a:t>
            </a:r>
          </a:p>
          <a:p>
            <a:r>
              <a:rPr lang="nb-NO" dirty="0"/>
              <a:t>Det kan også være muligheter i Oslo kommune, men ingen tilgjengelige midler pr. dato.</a:t>
            </a: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5157192"/>
            <a:ext cx="5878202" cy="968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5640" y="5327090"/>
            <a:ext cx="2116593" cy="1389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Bildeforklaring formet som en sky 6"/>
          <p:cNvSpPr/>
          <p:nvPr/>
        </p:nvSpPr>
        <p:spPr>
          <a:xfrm>
            <a:off x="11521280" y="5373216"/>
            <a:ext cx="623392" cy="432048"/>
          </a:xfrm>
          <a:prstGeom prst="cloudCallout">
            <a:avLst>
              <a:gd name="adj1" fmla="val -34908"/>
              <a:gd name="adj2" fmla="val 756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74A78C5A-51D4-43B1-98CD-9CA7B4FFFB48}" type="slidenum">
              <a:rPr lang="nb-NO" sz="1600" smtClean="0">
                <a:solidFill>
                  <a:schemeClr val="tx1"/>
                </a:solidFill>
                <a:latin typeface="Calibri" pitchFamily="34" charset="0"/>
              </a:rPr>
              <a:pPr algn="ctr"/>
              <a:t>22</a:t>
            </a:fld>
            <a:endParaRPr lang="nb-NO" sz="1600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8" y="6381328"/>
            <a:ext cx="628332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708" y="6349944"/>
            <a:ext cx="342900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087492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Mulige kostnadsendringer.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97600" y="1757586"/>
            <a:ext cx="5384800" cy="4525963"/>
          </a:xfrm>
        </p:spPr>
        <p:txBody>
          <a:bodyPr/>
          <a:lstStyle/>
          <a:p>
            <a:r>
              <a:rPr lang="nb-NO" sz="2400" dirty="0"/>
              <a:t>Om man dropper å føre  </a:t>
            </a:r>
            <a:r>
              <a:rPr lang="nb-NO" sz="2400" b="1" dirty="0"/>
              <a:t>trappene</a:t>
            </a:r>
            <a:r>
              <a:rPr lang="nb-NO" sz="2400" dirty="0"/>
              <a:t> ned til garasjen vil dette være en vesentlig kostnadsreduksjon.</a:t>
            </a:r>
          </a:p>
          <a:p>
            <a:r>
              <a:rPr lang="nb-NO" sz="2400" dirty="0"/>
              <a:t>Kostnadene kan trolig redusere med               </a:t>
            </a:r>
            <a:r>
              <a:rPr lang="nb-NO" sz="2400" b="1" i="1" u="sng" dirty="0"/>
              <a:t>ca. kr. 2 500 000,- inkl. mva.</a:t>
            </a:r>
          </a:p>
          <a:p>
            <a:r>
              <a:rPr lang="nb-NO" sz="2400" dirty="0"/>
              <a:t>Det vil også påløpe en ekstra kostnad ved å etablere flere parkeringsplasser da det ryker to stk. pr. oppgang. </a:t>
            </a:r>
          </a:p>
          <a:p>
            <a:endParaRPr lang="nb-NO" sz="3200" dirty="0"/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4098" name="Picture 2" descr="Bilderesultat for heishus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5" r="22183"/>
          <a:stretch/>
        </p:blipFill>
        <p:spPr bwMode="auto">
          <a:xfrm>
            <a:off x="1199455" y="1757586"/>
            <a:ext cx="4297045" cy="4119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Sylinder 4"/>
          <p:cNvSpPr txBox="1"/>
          <p:nvPr/>
        </p:nvSpPr>
        <p:spPr>
          <a:xfrm>
            <a:off x="551384" y="5795520"/>
            <a:ext cx="15121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dirty="0"/>
              <a:t>Illustrasjon: nmj.no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8" y="6381328"/>
            <a:ext cx="628332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708" y="6349944"/>
            <a:ext cx="342900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483394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hangingPunct="0"/>
            <a:r>
              <a:rPr lang="nb-NO" b="1" dirty="0"/>
              <a:t>Forslag til fremdrift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04208" y="1988839"/>
            <a:ext cx="7488336" cy="4032449"/>
          </a:xfrm>
        </p:spPr>
        <p:txBody>
          <a:bodyPr/>
          <a:lstStyle/>
          <a:p>
            <a:pPr marL="0" lvl="0" indent="0" hangingPunct="0">
              <a:buNone/>
            </a:pPr>
            <a:r>
              <a:rPr lang="nb-NO" sz="2400" dirty="0"/>
              <a:t>Informasjonsmøte med beboere 	</a:t>
            </a:r>
          </a:p>
          <a:p>
            <a:pPr marL="0" lvl="0" indent="0" hangingPunct="0">
              <a:buNone/>
            </a:pPr>
            <a:r>
              <a:rPr lang="nb-NO" sz="2400" dirty="0"/>
              <a:t>Ekstraordinær generalforsamling, hvor vedtak fattes om evt. igangsettelse	</a:t>
            </a:r>
          </a:p>
          <a:p>
            <a:pPr marL="0" lvl="0" indent="0" hangingPunct="0">
              <a:buNone/>
            </a:pPr>
            <a:r>
              <a:rPr lang="nb-NO" sz="2400" dirty="0"/>
              <a:t>Søknad Husbanken med normal frist 1. mars.	</a:t>
            </a:r>
          </a:p>
          <a:p>
            <a:pPr marL="0" lvl="0" indent="0" hangingPunct="0">
              <a:buNone/>
            </a:pPr>
            <a:r>
              <a:rPr lang="nb-NO" sz="2400" dirty="0"/>
              <a:t>Info møte BRL med endelig vedtak da evt. tilskudd er kjent</a:t>
            </a:r>
          </a:p>
          <a:p>
            <a:pPr marL="0" lvl="0" indent="0" hangingPunct="0">
              <a:buNone/>
            </a:pPr>
            <a:r>
              <a:rPr lang="nb-NO" sz="2400" dirty="0"/>
              <a:t>Rammesøknad - tilbudsforespørsel	</a:t>
            </a:r>
          </a:p>
          <a:p>
            <a:pPr marL="0" lvl="0" indent="0" hangingPunct="0">
              <a:buNone/>
            </a:pPr>
            <a:r>
              <a:rPr lang="nb-NO" sz="2400" dirty="0"/>
              <a:t>Kontrahering	</a:t>
            </a:r>
          </a:p>
          <a:p>
            <a:pPr marL="0" lvl="0" indent="0" hangingPunct="0">
              <a:buNone/>
            </a:pPr>
            <a:r>
              <a:rPr lang="nb-NO" sz="2400" dirty="0"/>
              <a:t>Detaljprosjektering</a:t>
            </a:r>
          </a:p>
          <a:p>
            <a:pPr marL="0" lvl="0" indent="0" hangingPunct="0">
              <a:buNone/>
            </a:pPr>
            <a:r>
              <a:rPr lang="nb-NO" sz="2400" dirty="0"/>
              <a:t>Byggestart</a:t>
            </a:r>
          </a:p>
          <a:p>
            <a:pPr marL="0" lvl="0" indent="0" hangingPunct="0">
              <a:buNone/>
            </a:pPr>
            <a:r>
              <a:rPr lang="nb-NO" sz="2400" dirty="0"/>
              <a:t>Ferdigstillelse	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25000" lnSpcReduction="20000"/>
          </a:bodyPr>
          <a:lstStyle/>
          <a:p>
            <a:endParaRPr lang="nb-NO"/>
          </a:p>
        </p:txBody>
      </p:sp>
      <p:sp>
        <p:nvSpPr>
          <p:cNvPr id="6" name="TekstSylinder 5"/>
          <p:cNvSpPr txBox="1"/>
          <p:nvPr/>
        </p:nvSpPr>
        <p:spPr>
          <a:xfrm>
            <a:off x="335360" y="1988840"/>
            <a:ext cx="2952328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hangingPunct="0"/>
            <a:r>
              <a:rPr lang="nb-NO" sz="2500" dirty="0"/>
              <a:t>Januar 2019</a:t>
            </a:r>
          </a:p>
          <a:p>
            <a:pPr algn="r" hangingPunct="0"/>
            <a:r>
              <a:rPr lang="nb-NO" sz="2500" dirty="0"/>
              <a:t>Etter avtale</a:t>
            </a:r>
          </a:p>
          <a:p>
            <a:pPr algn="r" hangingPunct="0"/>
            <a:endParaRPr lang="nb-NO" sz="2500" dirty="0"/>
          </a:p>
          <a:p>
            <a:pPr algn="r" hangingPunct="0"/>
            <a:r>
              <a:rPr lang="nb-NO" sz="2500" dirty="0"/>
              <a:t>Februar 2019</a:t>
            </a:r>
          </a:p>
          <a:p>
            <a:pPr algn="r" hangingPunct="0"/>
            <a:r>
              <a:rPr lang="nb-NO" sz="2500" dirty="0"/>
              <a:t>Mars-april 2019</a:t>
            </a:r>
          </a:p>
          <a:p>
            <a:pPr lvl="0" algn="r" hangingPunct="0"/>
            <a:r>
              <a:rPr lang="nb-NO" sz="2500" dirty="0"/>
              <a:t>3. kvartal 2019</a:t>
            </a:r>
          </a:p>
          <a:p>
            <a:pPr lvl="0" algn="r" hangingPunct="0"/>
            <a:r>
              <a:rPr lang="nb-NO" sz="2500" dirty="0"/>
              <a:t>4. kvartal 2019</a:t>
            </a:r>
          </a:p>
          <a:p>
            <a:pPr algn="r" hangingPunct="0"/>
            <a:r>
              <a:rPr lang="nb-NO" sz="2500" dirty="0"/>
              <a:t>1. kvartal 2020</a:t>
            </a:r>
          </a:p>
          <a:p>
            <a:pPr algn="r" hangingPunct="0"/>
            <a:r>
              <a:rPr lang="nb-NO" sz="2500" dirty="0"/>
              <a:t>2. kvartal 2020</a:t>
            </a:r>
          </a:p>
          <a:p>
            <a:pPr algn="r" hangingPunct="0"/>
            <a:r>
              <a:rPr lang="nb-NO" sz="2500" dirty="0"/>
              <a:t>4. Kvartal 2020</a:t>
            </a:r>
          </a:p>
        </p:txBody>
      </p:sp>
    </p:spTree>
    <p:extLst>
      <p:ext uri="{BB962C8B-B14F-4D97-AF65-F5344CB8AC3E}">
        <p14:creationId xmlns:p14="http://schemas.microsoft.com/office/powerpoint/2010/main" val="2799175575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4187552"/>
          </a:xfrm>
        </p:spPr>
        <p:txBody>
          <a:bodyPr/>
          <a:lstStyle/>
          <a:p>
            <a:r>
              <a:rPr lang="nb-NO" dirty="0"/>
              <a:t>TAKK FOR OPPMERKSOMHETEN</a:t>
            </a:r>
            <a:br>
              <a:rPr lang="nb-NO" dirty="0"/>
            </a:br>
            <a:r>
              <a:rPr lang="nb-NO" dirty="0"/>
              <a:t>OG LYKKE TIL MED NYE HEISER</a:t>
            </a:r>
            <a:r>
              <a:rPr lang="nb-NO" dirty="0">
                <a:sym typeface="Wingdings" pitchFamily="2" charset="2"/>
              </a:rPr>
              <a:t></a:t>
            </a:r>
            <a:endParaRPr lang="nb-NO" dirty="0"/>
          </a:p>
        </p:txBody>
      </p:sp>
      <p:sp>
        <p:nvSpPr>
          <p:cNvPr id="4" name="Bildeforklaring formet som en sky 3"/>
          <p:cNvSpPr/>
          <p:nvPr/>
        </p:nvSpPr>
        <p:spPr>
          <a:xfrm>
            <a:off x="11521280" y="5373216"/>
            <a:ext cx="623392" cy="432048"/>
          </a:xfrm>
          <a:prstGeom prst="cloudCallout">
            <a:avLst>
              <a:gd name="adj1" fmla="val -34908"/>
              <a:gd name="adj2" fmla="val 756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74A78C5A-51D4-43B1-98CD-9CA7B4FFFB48}" type="slidenum">
              <a:rPr lang="nb-NO" sz="1600" smtClean="0">
                <a:solidFill>
                  <a:schemeClr val="tx1"/>
                </a:solidFill>
                <a:latin typeface="Calibri" pitchFamily="34" charset="0"/>
              </a:rPr>
              <a:pPr algn="ctr"/>
              <a:t>25</a:t>
            </a:fld>
            <a:endParaRPr lang="nb-NO" sz="1600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8" y="6381328"/>
            <a:ext cx="628332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708" y="6349944"/>
            <a:ext cx="342900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881065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TekstSylinder 2"/>
          <p:cNvSpPr txBox="1"/>
          <p:nvPr/>
        </p:nvSpPr>
        <p:spPr>
          <a:xfrm>
            <a:off x="3657600" y="6501008"/>
            <a:ext cx="1481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www.obos.no</a:t>
            </a:r>
          </a:p>
        </p:txBody>
      </p:sp>
      <p:sp>
        <p:nvSpPr>
          <p:cNvPr id="4" name="Rektangel 3"/>
          <p:cNvSpPr/>
          <p:nvPr/>
        </p:nvSpPr>
        <p:spPr>
          <a:xfrm>
            <a:off x="6517903" y="6501008"/>
            <a:ext cx="22755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www.obosprosjekt.no</a:t>
            </a:r>
          </a:p>
        </p:txBody>
      </p:sp>
      <p:sp>
        <p:nvSpPr>
          <p:cNvPr id="5" name="Rektangel 4"/>
          <p:cNvSpPr/>
          <p:nvPr/>
        </p:nvSpPr>
        <p:spPr>
          <a:xfrm>
            <a:off x="4727848" y="6101657"/>
            <a:ext cx="25922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www.heiskonsulenten.no</a:t>
            </a:r>
          </a:p>
        </p:txBody>
      </p:sp>
    </p:spTree>
    <p:extLst>
      <p:ext uri="{BB962C8B-B14F-4D97-AF65-F5344CB8AC3E}">
        <p14:creationId xmlns:p14="http://schemas.microsoft.com/office/powerpoint/2010/main" val="193035377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34082"/>
          </a:xfrm>
        </p:spPr>
        <p:txBody>
          <a:bodyPr>
            <a:normAutofit fontScale="90000"/>
          </a:bodyPr>
          <a:lstStyle/>
          <a:p>
            <a:r>
              <a:rPr lang="nb-NO" dirty="0"/>
              <a:t>Innledning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09600" y="908720"/>
            <a:ext cx="10972800" cy="5361117"/>
          </a:xfrm>
        </p:spPr>
        <p:txBody>
          <a:bodyPr/>
          <a:lstStyle/>
          <a:p>
            <a:pPr hangingPunct="0"/>
            <a:r>
              <a:rPr lang="nb-NO" sz="2400" dirty="0"/>
              <a:t>Bertramjordet borettslag er bygget siste del av 1980 tallet uten heiser.</a:t>
            </a:r>
          </a:p>
          <a:p>
            <a:pPr hangingPunct="0"/>
            <a:r>
              <a:rPr lang="nb-NO" sz="2400" dirty="0"/>
              <a:t>Borettslaget består av i tillegg til rekkehus, 4 delvis sammenhengende terrasseblokker  på 3-4 boligetasjer i tillegg til både parkeringsetasje og loft i 2 av blokkene. Det har i en tid vært diskutert om det er mulig å få installert heiser, og det er grunnlaget for dette forprosjektet/mulighetsstudiet.</a:t>
            </a:r>
          </a:p>
          <a:p>
            <a:pPr hangingPunct="0"/>
            <a:r>
              <a:rPr lang="nb-NO" sz="2400" dirty="0"/>
              <a:t>Dette forprosjektet er utarbeidet med tanke på den mest optimale løsningen når det gjelder antall heiser og deres plassering i forhold til å kunne betjene alle etasjenivåer, fra felles garasjer og opp til blokkenes øverste boligetasje og i tillegg til Loftsetasjen i blokk nr. 2-3 (</a:t>
            </a:r>
            <a:r>
              <a:rPr lang="nb-NO" sz="2400" i="1" dirty="0"/>
              <a:t>Bertramjordet 22-23 og 63-64</a:t>
            </a:r>
            <a:r>
              <a:rPr lang="nb-NO" sz="2400" dirty="0"/>
              <a:t>)</a:t>
            </a:r>
          </a:p>
          <a:p>
            <a:pPr hangingPunct="0"/>
            <a:r>
              <a:rPr lang="nb-NO" sz="2400" dirty="0"/>
              <a:t>Forprosjektet skal kunne danne et godt grunnlag for videre beslutninger i borettslaget og forhåpentligvis ende opp i et vedtak om å installere heiser.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708" y="6349944"/>
            <a:ext cx="342900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8" y="6357782"/>
            <a:ext cx="6250556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644878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4AB87B9-395A-4180-9B79-51E5571D2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Prosjektorganisasjon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27D1003-51D7-4B05-A2BE-D29B9E3874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7368" y="1340769"/>
            <a:ext cx="5384800" cy="4176464"/>
          </a:xfrm>
        </p:spPr>
        <p:txBody>
          <a:bodyPr/>
          <a:lstStyle/>
          <a:p>
            <a:pPr hangingPunct="0"/>
            <a:r>
              <a:rPr lang="nb-NO" b="1" dirty="0"/>
              <a:t>Boligselskapet: </a:t>
            </a:r>
          </a:p>
          <a:p>
            <a:pPr hangingPunct="0"/>
            <a:r>
              <a:rPr lang="nb-NO" dirty="0"/>
              <a:t>Bertramjordet Borettslag</a:t>
            </a:r>
          </a:p>
          <a:p>
            <a:pPr hangingPunct="0"/>
            <a:r>
              <a:rPr lang="nb-NO" dirty="0"/>
              <a:t>Styreleder: Oddvar Hansen</a:t>
            </a:r>
          </a:p>
          <a:p>
            <a:pPr hangingPunct="0"/>
            <a:r>
              <a:rPr lang="nb-NO" dirty="0"/>
              <a:t>Styrets adresse: 	Postboks 8944 Youngstorget, 0028 Oslo</a:t>
            </a:r>
          </a:p>
          <a:p>
            <a:pPr hangingPunct="0"/>
            <a:r>
              <a:rPr lang="nb-NO" dirty="0"/>
              <a:t>Kontaktperson: Oddvar Hansen</a:t>
            </a:r>
          </a:p>
          <a:p>
            <a:pPr hangingPunct="0"/>
            <a:r>
              <a:rPr lang="nb-NO" dirty="0"/>
              <a:t>E-post: </a:t>
            </a:r>
            <a:r>
              <a:rPr lang="nb-NO" sz="2400" u="sng" dirty="0">
                <a:hlinkClick r:id="rId2"/>
              </a:rPr>
              <a:t>oddvar.dagfinn@gmail.com</a:t>
            </a:r>
            <a:r>
              <a:rPr lang="nb-NO" sz="2400" dirty="0"/>
              <a:t> </a:t>
            </a:r>
          </a:p>
          <a:p>
            <a:pPr hangingPunct="0"/>
            <a:endParaRPr lang="nb-NO" dirty="0">
              <a:highlight>
                <a:srgbClr val="FFFF00"/>
              </a:highlight>
            </a:endParaRPr>
          </a:p>
          <a:p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3A56D026-12DD-462F-8001-38997FDE54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79976" y="1368452"/>
            <a:ext cx="5384800" cy="4940868"/>
          </a:xfrm>
        </p:spPr>
        <p:txBody>
          <a:bodyPr/>
          <a:lstStyle/>
          <a:p>
            <a:pPr hangingPunct="0"/>
            <a:r>
              <a:rPr lang="nb-NO" b="1" dirty="0"/>
              <a:t>Rådgivere: </a:t>
            </a:r>
            <a:r>
              <a:rPr lang="nb-NO" dirty="0"/>
              <a:t>Heiskonsulenten AS og Østbakken AS</a:t>
            </a:r>
          </a:p>
          <a:p>
            <a:pPr hangingPunct="0"/>
            <a:r>
              <a:rPr lang="nb-NO" dirty="0"/>
              <a:t>Adresse: Postboks 6666 </a:t>
            </a:r>
          </a:p>
          <a:p>
            <a:pPr marL="0" indent="0" hangingPunct="0">
              <a:buNone/>
            </a:pPr>
            <a:r>
              <a:rPr lang="nb-NO" dirty="0"/>
              <a:t>    St. Olavs Plass, 0129 Oslo.</a:t>
            </a:r>
          </a:p>
          <a:p>
            <a:pPr hangingPunct="0"/>
            <a:r>
              <a:rPr lang="nb-NO" dirty="0"/>
              <a:t>Hjemmeside: </a:t>
            </a:r>
            <a:r>
              <a:rPr lang="nb-NO" sz="1800" u="sng" dirty="0">
                <a:hlinkClick r:id="rId3"/>
              </a:rPr>
              <a:t>www.heiskonsulenten.no</a:t>
            </a:r>
            <a:r>
              <a:rPr lang="nb-NO" sz="1800" dirty="0"/>
              <a:t>  </a:t>
            </a:r>
            <a:endParaRPr lang="nb-NO" dirty="0"/>
          </a:p>
          <a:p>
            <a:pPr hangingPunct="0"/>
            <a:r>
              <a:rPr lang="nb-NO" dirty="0"/>
              <a:t>E-post: </a:t>
            </a:r>
            <a:r>
              <a:rPr lang="nb-NO" sz="1800" u="sng" dirty="0">
                <a:hlinkClick r:id="rId4"/>
              </a:rPr>
              <a:t>seriksen@heiskonsulenten.no</a:t>
            </a:r>
            <a:r>
              <a:rPr lang="nb-NO" sz="1800" dirty="0"/>
              <a:t> </a:t>
            </a:r>
          </a:p>
          <a:p>
            <a:endParaRPr lang="nb-NO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7A9719C8-1A8F-4FB4-B4B2-B8C0F27FE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8" y="6381328"/>
            <a:ext cx="628332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C29B1F83-5622-4681-BF56-80AFD6A85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708" y="6349944"/>
            <a:ext cx="342900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8472752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Grunndata.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hangingPunct="0"/>
            <a:r>
              <a:rPr lang="nb-NO" dirty="0"/>
              <a:t>Blokkene består av totalt 86 leiligheter med 2-3 og 4 roms leiligheter med følgende fordeling:</a:t>
            </a:r>
          </a:p>
          <a:p>
            <a:pPr lvl="0" hangingPunct="0"/>
            <a:r>
              <a:rPr lang="nb-NO" dirty="0"/>
              <a:t>- 2 roms	26 stk.	</a:t>
            </a:r>
          </a:p>
          <a:p>
            <a:pPr lvl="0" hangingPunct="0"/>
            <a:r>
              <a:rPr lang="nb-NO" dirty="0"/>
              <a:t>- 3 roms	20 stk.</a:t>
            </a:r>
          </a:p>
          <a:p>
            <a:pPr lvl="0" hangingPunct="0"/>
            <a:r>
              <a:rPr lang="nb-NO" dirty="0"/>
              <a:t>- 4 roms	40 stk.	</a:t>
            </a:r>
          </a:p>
          <a:p>
            <a:pPr marL="0" indent="0" hangingPunct="0">
              <a:buNone/>
            </a:pPr>
            <a:r>
              <a:rPr lang="nb-NO" sz="3200" dirty="0"/>
              <a:t>Borettslaget har i tillegg rekkehusleiligheter, men de er ikke inkludert i dette prosjektet.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8" y="6381328"/>
            <a:ext cx="628332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708" y="6349944"/>
            <a:ext cx="342900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2259029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51384" y="125743"/>
            <a:ext cx="10972800" cy="1143000"/>
          </a:xfrm>
        </p:spPr>
        <p:txBody>
          <a:bodyPr/>
          <a:lstStyle/>
          <a:p>
            <a:r>
              <a:rPr lang="nb-NO" dirty="0"/>
              <a:t>Beboere.	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5447928" y="1196752"/>
            <a:ext cx="5515024" cy="5184576"/>
          </a:xfrm>
        </p:spPr>
        <p:txBody>
          <a:bodyPr/>
          <a:lstStyle/>
          <a:p>
            <a:r>
              <a:rPr lang="nb-NO" dirty="0"/>
              <a:t>Det er en blandet beboersammensetning i borettslaget med både unge, barnefamilier og eldre som har bodd her hele tiden og hvor barna nå har flyttet ut.</a:t>
            </a:r>
          </a:p>
          <a:p>
            <a:r>
              <a:rPr lang="nb-NO" dirty="0"/>
              <a:t>Det antas derfor at det er en del beboere i aldersgruppen fra 60-70 år og oppover, hvor behov for hjelpemidler allerede er tilstede eller evt. kommer i løpet av de nærmeste årene.</a:t>
            </a:r>
          </a:p>
        </p:txBody>
      </p:sp>
      <p:pic>
        <p:nvPicPr>
          <p:cNvPr id="2050" name="Picture 2" descr="Bilderesultat for gammel dame med rullator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40" y="1608722"/>
            <a:ext cx="3816424" cy="3721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Sylinder 4"/>
          <p:cNvSpPr txBox="1"/>
          <p:nvPr/>
        </p:nvSpPr>
        <p:spPr>
          <a:xfrm>
            <a:off x="1631504" y="5329736"/>
            <a:ext cx="21442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/>
              <a:t>Tegning: Lindas lille verden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4D2264DF-7B94-4D44-B431-AAB1AC063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8" y="6381328"/>
            <a:ext cx="628332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4E570D84-2C30-4CAB-91B8-CD51A96B7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708" y="6349944"/>
            <a:ext cx="342900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222880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Grunndata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Forutsetninger</a:t>
            </a:r>
          </a:p>
          <a:p>
            <a:r>
              <a:rPr lang="nb-NO" dirty="0"/>
              <a:t>Løsninger</a:t>
            </a:r>
          </a:p>
          <a:p>
            <a:r>
              <a:rPr lang="nb-NO" dirty="0"/>
              <a:t>Maskinroms løse heiser (MRL) </a:t>
            </a:r>
          </a:p>
        </p:txBody>
      </p:sp>
    </p:spTree>
    <p:extLst>
      <p:ext uri="{BB962C8B-B14F-4D97-AF65-F5344CB8AC3E}">
        <p14:creationId xmlns:p14="http://schemas.microsoft.com/office/powerpoint/2010/main" val="197841625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Forutsetninger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2"/>
          </p:nvPr>
        </p:nvSpPr>
        <p:spPr>
          <a:xfrm>
            <a:off x="6197600" y="1340769"/>
            <a:ext cx="5384800" cy="4785398"/>
          </a:xfrm>
        </p:spPr>
        <p:txBody>
          <a:bodyPr/>
          <a:lstStyle/>
          <a:p>
            <a:r>
              <a:rPr lang="nb-NO" dirty="0"/>
              <a:t>Det er forutsatt at heisene leveres i henhold til krav gitt i TEK 17 med innvendige mål: min. 1,1 x 2,1m (</a:t>
            </a:r>
            <a:r>
              <a:rPr lang="nb-NO" i="1" dirty="0" err="1"/>
              <a:t>båreheis</a:t>
            </a:r>
            <a:r>
              <a:rPr lang="nb-NO" dirty="0"/>
              <a:t>). Nyttelast vil da være ca. 1000 kg/13 personer. Dette er også en fornuftig størrelse med tanke på inn- og utflytting og frakt av møbler osv. i tillegg til evt. syketransport og rullestol kjøring.</a:t>
            </a:r>
          </a:p>
          <a:p>
            <a:endParaRPr lang="nb-NO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708" y="6349944"/>
            <a:ext cx="342900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8" y="6381328"/>
            <a:ext cx="628332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lassholder for innhold 9">
            <a:extLst>
              <a:ext uri="{FF2B5EF4-FFF2-40B4-BE49-F238E27FC236}">
                <a16:creationId xmlns:a16="http://schemas.microsoft.com/office/drawing/2014/main" id="{D1DBBEFA-BFAE-4C86-9584-2C4FCD901D7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1" y="1449022"/>
            <a:ext cx="5911279" cy="4433459"/>
          </a:xfrm>
        </p:spPr>
      </p:pic>
    </p:spTree>
    <p:extLst>
      <p:ext uri="{BB962C8B-B14F-4D97-AF65-F5344CB8AC3E}">
        <p14:creationId xmlns:p14="http://schemas.microsoft.com/office/powerpoint/2010/main" val="630687415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8FBB4A6-9891-4F6C-9E82-C8D4BE9DD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Løsning blokk 1-2-3. </a:t>
            </a:r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8DF53C31-24EA-4958-A917-956610705EE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67408" y="1124744"/>
            <a:ext cx="10585176" cy="431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928010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Mal_OBOS2012">
  <a:themeElements>
    <a:clrScheme name="OBOS">
      <a:dk1>
        <a:srgbClr val="00487B"/>
      </a:dk1>
      <a:lt1>
        <a:sysClr val="window" lastClr="FFFFFF"/>
      </a:lt1>
      <a:dk2>
        <a:srgbClr val="00487B"/>
      </a:dk2>
      <a:lt2>
        <a:srgbClr val="EEECE1"/>
      </a:lt2>
      <a:accent1>
        <a:srgbClr val="00487B"/>
      </a:accent1>
      <a:accent2>
        <a:srgbClr val="9B9B9B"/>
      </a:accent2>
      <a:accent3>
        <a:srgbClr val="71A1CE"/>
      </a:accent3>
      <a:accent4>
        <a:srgbClr val="62A539"/>
      </a:accent4>
      <a:accent5>
        <a:srgbClr val="FAA634"/>
      </a:accent5>
      <a:accent6>
        <a:srgbClr val="E42E33"/>
      </a:accent6>
      <a:hlink>
        <a:srgbClr val="366C9F"/>
      </a:hlink>
      <a:folHlink>
        <a:srgbClr val="7F7F7F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1" id="{1FAAB947-C5E4-40A0-B0CD-74A31A8F930D}" vid="{C8CCFB76-15C9-4F28-96BD-DA7A016B8309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Powerpointmal_2015</Template>
  <TotalTime>4153</TotalTime>
  <Words>906</Words>
  <Application>Microsoft Office PowerPoint</Application>
  <PresentationFormat>Widescreen</PresentationFormat>
  <Paragraphs>159</Paragraphs>
  <Slides>26</Slides>
  <Notes>6</Notes>
  <HiddenSlides>0</HiddenSlides>
  <MMClips>0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26</vt:i4>
      </vt:variant>
    </vt:vector>
  </HeadingPairs>
  <TitlesOfParts>
    <vt:vector size="29" baseType="lpstr">
      <vt:lpstr>Arial</vt:lpstr>
      <vt:lpstr>Calibri</vt:lpstr>
      <vt:lpstr>Mal_OBOS2012</vt:lpstr>
      <vt:lpstr>HEISINSTALLASJON  I  EKSISTERENDE  BEBYGGELSE BERTRAMJORDET BORETTSLAG</vt:lpstr>
      <vt:lpstr>Agenda</vt:lpstr>
      <vt:lpstr>Innledning</vt:lpstr>
      <vt:lpstr>Prosjektorganisasjon</vt:lpstr>
      <vt:lpstr>Grunndata.</vt:lpstr>
      <vt:lpstr>Beboere. </vt:lpstr>
      <vt:lpstr>Grunndata</vt:lpstr>
      <vt:lpstr>Forutsetninger</vt:lpstr>
      <vt:lpstr>Løsning blokk 1-2-3. </vt:lpstr>
      <vt:lpstr>Løsninger typisk innvendig heis!</vt:lpstr>
      <vt:lpstr>Typisk situasjon.</vt:lpstr>
      <vt:lpstr>Plassering av heiser</vt:lpstr>
      <vt:lpstr>Garasjeplan situasjon!</vt:lpstr>
      <vt:lpstr>Garasjeplan blokk 4</vt:lpstr>
      <vt:lpstr>Maskinroms løse heiser (MRL)</vt:lpstr>
      <vt:lpstr>Eksisterende og ny situasjon.</vt:lpstr>
      <vt:lpstr>Eksisterende og ny situasjon.</vt:lpstr>
      <vt:lpstr>PowerPoint-presentasjon</vt:lpstr>
      <vt:lpstr>Budsjettpriser og tilskuddsordninger</vt:lpstr>
      <vt:lpstr>Totale kostnader</vt:lpstr>
      <vt:lpstr>Totale kostnader</vt:lpstr>
      <vt:lpstr>Støtteordninger fra det offentlige!</vt:lpstr>
      <vt:lpstr>Mulige kostnadsendringer.</vt:lpstr>
      <vt:lpstr>Forslag til fremdrift</vt:lpstr>
      <vt:lpstr>TAKK FOR OPPMERKSOMHETEN OG LYKKE TIL MED NYE HEISER</vt:lpstr>
      <vt:lpstr>PowerPoint-presentasjon</vt:lpstr>
    </vt:vector>
  </TitlesOfParts>
  <Company>OBOS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Forside hovedtittel Evt. undertittel – maks to linjer totalt</dc:title>
  <dc:creator>Sølvi Halvorsen</dc:creator>
  <cp:lastModifiedBy>Oddvar Hansen</cp:lastModifiedBy>
  <cp:revision>443</cp:revision>
  <cp:lastPrinted>2015-09-17T13:17:28Z</cp:lastPrinted>
  <dcterms:created xsi:type="dcterms:W3CDTF">2015-04-15T08:22:51Z</dcterms:created>
  <dcterms:modified xsi:type="dcterms:W3CDTF">2019-01-18T15:30:48Z</dcterms:modified>
</cp:coreProperties>
</file>