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F083-5F35-4A89-B168-2C72E21D6796}" type="datetimeFigureOut">
              <a:rPr lang="nl-BE" smtClean="0"/>
              <a:t>14/09/2020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2375-CC86-4D27-9880-A96F35AB79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65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2375-CC86-4D27-9880-A96F35AB79C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192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074E-781F-4FB6-BF34-92975B6C988C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82E1-8A0C-4858-9FB8-E9122076BD5F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FD30-2ADE-42F7-8746-E3B224A4207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69E-288D-4AAB-87B0-6646653A7C4F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F8FC-F384-465B-BFB6-25DBC9DC4CD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3C44-3AA4-457E-B582-704F7EDF536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856E-B1E7-4397-A99A-5789D96544B9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F45C-C8F9-437B-BB35-3A5B4DED209D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39FC-BD82-4DBF-9914-0821244CD55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20A-2E8A-4633-8BCE-32B4212E0FE8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99F-9308-438A-9216-69873AA90D1B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9101-AB98-4CA0-9C01-645065C3ADDC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86A-2684-42A2-B77C-BEDF86975477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6FE6-E446-4FA8-AC01-3ED7B69684BA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A5-2EC7-4C82-AFF9-69006F049F82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5BF-2DDD-48EB-A810-BD46C65E9BFC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30EE-5821-4EF9-850E-AF5129FBBE20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minjelot.be/" TargetMode="External"/><Relationship Id="rId2" Type="http://schemas.openxmlformats.org/officeDocument/2006/relationships/hyperlink" Target="mailto:marc.bittremieux@op-weg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2.wmf"/><Relationship Id="rId3" Type="http://schemas.openxmlformats.org/officeDocument/2006/relationships/control" Target="../activeX/activeX2.xml"/><Relationship Id="rId21" Type="http://schemas.openxmlformats.org/officeDocument/2006/relationships/image" Target="../media/image7.wmf"/><Relationship Id="rId34" Type="http://schemas.openxmlformats.org/officeDocument/2006/relationships/image" Target="../media/image20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11.wmf"/><Relationship Id="rId33" Type="http://schemas.openxmlformats.org/officeDocument/2006/relationships/image" Target="../media/image19.wmf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image" Target="../media/image6.wmf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10.wmf"/><Relationship Id="rId32" Type="http://schemas.openxmlformats.org/officeDocument/2006/relationships/image" Target="../media/image18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9.wmf"/><Relationship Id="rId28" Type="http://schemas.openxmlformats.org/officeDocument/2006/relationships/image" Target="../media/image14.wmf"/><Relationship Id="rId10" Type="http://schemas.openxmlformats.org/officeDocument/2006/relationships/control" Target="../activeX/activeX9.xml"/><Relationship Id="rId19" Type="http://schemas.openxmlformats.org/officeDocument/2006/relationships/image" Target="../media/image5.wmf"/><Relationship Id="rId31" Type="http://schemas.openxmlformats.org/officeDocument/2006/relationships/image" Target="../media/image17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image" Target="../media/image8.wmf"/><Relationship Id="rId27" Type="http://schemas.openxmlformats.org/officeDocument/2006/relationships/image" Target="../media/image13.wmf"/><Relationship Id="rId30" Type="http://schemas.openxmlformats.org/officeDocument/2006/relationships/image" Target="../media/image16.wmf"/><Relationship Id="rId8" Type="http://schemas.openxmlformats.org/officeDocument/2006/relationships/control" Target="../activeX/activeX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2" y="1843481"/>
            <a:ext cx="8915399" cy="2262781"/>
          </a:xfrm>
        </p:spPr>
        <p:txBody>
          <a:bodyPr/>
          <a:lstStyle/>
          <a:p>
            <a:r>
              <a:rPr lang="nl-BE" dirty="0"/>
              <a:t>Lessen godsdienst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89212" y="4215316"/>
            <a:ext cx="8915399" cy="2076302"/>
          </a:xfrm>
        </p:spPr>
        <p:txBody>
          <a:bodyPr>
            <a:noAutofit/>
          </a:bodyPr>
          <a:lstStyle/>
          <a:p>
            <a:r>
              <a:rPr lang="nl-B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Levensbeschouwelijke vorming – 6 </a:t>
            </a:r>
            <a:r>
              <a:rPr lang="nl-BE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ASO|TSO</a:t>
            </a:r>
            <a:endParaRPr lang="nl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BE" sz="2400" dirty="0"/>
          </a:p>
          <a:p>
            <a:r>
              <a:rPr lang="nl-BE" sz="2400" dirty="0"/>
              <a:t>Marc Bittremieux  |  </a:t>
            </a:r>
            <a:r>
              <a:rPr lang="nl-BE" sz="2400" dirty="0" err="1" smtClean="0">
                <a:hlinkClick r:id="rId2"/>
              </a:rPr>
              <a:t>marc.bittremieux@op-weg.net</a:t>
            </a:r>
            <a:endParaRPr lang="nl-BE" sz="2400" dirty="0"/>
          </a:p>
          <a:p>
            <a:r>
              <a:rPr lang="nl-BE" sz="2400" dirty="0" smtClean="0"/>
              <a:t>                                    </a:t>
            </a:r>
            <a:r>
              <a:rPr lang="nl-BE" sz="2400" dirty="0" err="1" smtClean="0">
                <a:hlinkClick r:id="rId3"/>
              </a:rPr>
              <a:t>www.beminjelot.be</a:t>
            </a:r>
            <a:r>
              <a:rPr lang="nl-BE" sz="2400" dirty="0" smtClean="0">
                <a:hlinkClick r:id="rId3"/>
              </a:rPr>
              <a:t> </a:t>
            </a:r>
            <a:r>
              <a:rPr lang="nl-BE" sz="2400" dirty="0" smtClean="0"/>
              <a:t> </a:t>
            </a:r>
            <a:endParaRPr lang="nl-BE" sz="2400" dirty="0"/>
          </a:p>
        </p:txBody>
      </p:sp>
      <p:sp>
        <p:nvSpPr>
          <p:cNvPr id="6" name="Tijdelijke aanduiding voor datum 7"/>
          <p:cNvSpPr txBox="1">
            <a:spLocks/>
          </p:cNvSpPr>
          <p:nvPr/>
        </p:nvSpPr>
        <p:spPr>
          <a:xfrm>
            <a:off x="9669223" y="253714"/>
            <a:ext cx="1776666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2/09/2019  |  </a:t>
            </a:r>
            <a:fld id="{10C0B4FD-5386-4185-B6DD-BA8781E8F0EB}" type="datetime11">
              <a:rPr lang="nl-BE" sz="1200" smtClean="0"/>
              <a:pPr/>
              <a:t>14:41:41</a:t>
            </a:fld>
            <a:endParaRPr lang="en-US" dirty="0"/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4026716" y="4941116"/>
            <a:ext cx="0" cy="324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4152550" y="5584939"/>
            <a:ext cx="8389" cy="32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3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Levensbeschouwelijke vorming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2925" y="1504426"/>
            <a:ext cx="4717599" cy="2933350"/>
          </a:xfrm>
        </p:spPr>
        <p:txBody>
          <a:bodyPr/>
          <a:lstStyle/>
          <a:p>
            <a:r>
              <a:rPr lang="nl-BE" dirty="0"/>
              <a:t>als vrij mens </a:t>
            </a:r>
          </a:p>
          <a:p>
            <a:r>
              <a:rPr lang="nl-BE" dirty="0"/>
              <a:t>positief</a:t>
            </a:r>
          </a:p>
          <a:p>
            <a:r>
              <a:rPr lang="nl-BE" dirty="0"/>
              <a:t>in verbondenheid met de natuur</a:t>
            </a:r>
          </a:p>
          <a:p>
            <a:r>
              <a:rPr lang="nl-BE" dirty="0"/>
              <a:t>in verbondenheid met mensen</a:t>
            </a:r>
          </a:p>
          <a:p>
            <a:r>
              <a:rPr lang="nl-BE" dirty="0"/>
              <a:t>geëngageerd</a:t>
            </a:r>
          </a:p>
          <a:p>
            <a:r>
              <a:rPr lang="nl-BE" dirty="0"/>
              <a:t>breed georiënteerd</a:t>
            </a:r>
          </a:p>
          <a:p>
            <a:r>
              <a:rPr lang="nl-BE" dirty="0"/>
              <a:t>open kritisch nadenkend</a:t>
            </a:r>
          </a:p>
          <a:p>
            <a:endParaRPr lang="nl-BE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496804" y="4538444"/>
            <a:ext cx="4717599" cy="172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dirty="0"/>
              <a:t>om zó te kunnen functioneren</a:t>
            </a:r>
          </a:p>
          <a:p>
            <a:pPr marL="0" indent="0">
              <a:buNone/>
            </a:pPr>
            <a:r>
              <a:rPr lang="nl-BE" dirty="0"/>
              <a:t>dat je als mens</a:t>
            </a:r>
          </a:p>
          <a:p>
            <a:pPr marL="0" indent="0">
              <a:buNone/>
            </a:pPr>
            <a:r>
              <a:rPr lang="nl-BE" dirty="0"/>
              <a:t>kan </a:t>
            </a:r>
            <a:r>
              <a:rPr lang="nl-B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groeien</a:t>
            </a:r>
            <a:endParaRPr lang="nl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nl-BE" dirty="0"/>
              <a:t>en </a:t>
            </a:r>
            <a:r>
              <a:rPr lang="nl-B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bloeien</a:t>
            </a:r>
            <a:endParaRPr lang="nl-B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jdelijke aanduiding voor datum 7"/>
          <p:cNvSpPr txBox="1">
            <a:spLocks/>
          </p:cNvSpPr>
          <p:nvPr/>
        </p:nvSpPr>
        <p:spPr>
          <a:xfrm>
            <a:off x="9669223" y="253714"/>
            <a:ext cx="1776666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2/09/2019  |  </a:t>
            </a:r>
            <a:fld id="{10C0B4FD-5386-4185-B6DD-BA8781E8F0EB}" type="datetime11">
              <a:rPr lang="nl-BE" sz="1200" smtClean="0"/>
              <a:pPr/>
              <a:t>14:41:41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9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Levensbeschouwelijke vorming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491" y="2788774"/>
            <a:ext cx="4331121" cy="32387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29" y="1626464"/>
            <a:ext cx="6665752" cy="3993896"/>
          </a:xfrm>
          <a:prstGeom prst="rect">
            <a:avLst/>
          </a:prstGeom>
        </p:spPr>
      </p:pic>
      <p:sp>
        <p:nvSpPr>
          <p:cNvPr id="9" name="Tijdelijke aanduiding voor datum 7"/>
          <p:cNvSpPr txBox="1">
            <a:spLocks/>
          </p:cNvSpPr>
          <p:nvPr/>
        </p:nvSpPr>
        <p:spPr>
          <a:xfrm>
            <a:off x="9669223" y="253714"/>
            <a:ext cx="1776666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2/09/2019  |  </a:t>
            </a:r>
            <a:fld id="{10C0B4FD-5386-4185-B6DD-BA8781E8F0EB}" type="datetime11">
              <a:rPr lang="nl-BE" sz="1200" smtClean="0"/>
              <a:pPr/>
              <a:t>14:41:41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Levensbeschouwelijke vorming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827879"/>
            <a:ext cx="6978365" cy="4654569"/>
          </a:xfrm>
          <a:prstGeom prst="rect">
            <a:avLst/>
          </a:prstGeom>
        </p:spPr>
      </p:pic>
      <p:sp>
        <p:nvSpPr>
          <p:cNvPr id="8" name="Tijdelijke aanduiding voor datum 7"/>
          <p:cNvSpPr txBox="1">
            <a:spLocks/>
          </p:cNvSpPr>
          <p:nvPr/>
        </p:nvSpPr>
        <p:spPr>
          <a:xfrm>
            <a:off x="9669223" y="253714"/>
            <a:ext cx="1776666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2/09/2019  |  </a:t>
            </a:r>
            <a:fld id="{10C0B4FD-5386-4185-B6DD-BA8781E8F0EB}" type="datetime11">
              <a:rPr lang="nl-BE" sz="1200" smtClean="0"/>
              <a:pPr/>
              <a:t>14:41:41</a:t>
            </a:fld>
            <a:endParaRPr lang="en-US" dirty="0"/>
          </a:p>
        </p:txBody>
      </p:sp>
      <p:sp>
        <p:nvSpPr>
          <p:cNvPr id="10" name="Vrije vorm 9"/>
          <p:cNvSpPr/>
          <p:nvPr/>
        </p:nvSpPr>
        <p:spPr>
          <a:xfrm>
            <a:off x="-218114" y="1338495"/>
            <a:ext cx="13161705" cy="5481755"/>
          </a:xfrm>
          <a:custGeom>
            <a:avLst/>
            <a:gdLst>
              <a:gd name="connsiteX0" fmla="*/ 0 w 13161705"/>
              <a:gd name="connsiteY0" fmla="*/ 5481755 h 5481755"/>
              <a:gd name="connsiteX1" fmla="*/ 2801923 w 13161705"/>
              <a:gd name="connsiteY1" fmla="*/ 2906334 h 5481755"/>
              <a:gd name="connsiteX2" fmla="*/ 6602136 w 13161705"/>
              <a:gd name="connsiteY2" fmla="*/ 4273740 h 5481755"/>
              <a:gd name="connsiteX3" fmla="*/ 12709321 w 13161705"/>
              <a:gd name="connsiteY3" fmla="*/ 297358 h 5481755"/>
              <a:gd name="connsiteX4" fmla="*/ 12709321 w 13161705"/>
              <a:gd name="connsiteY4" fmla="*/ 288969 h 5481755"/>
              <a:gd name="connsiteX5" fmla="*/ 12709321 w 13161705"/>
              <a:gd name="connsiteY5" fmla="*/ 263802 h 548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1705" h="5481755">
                <a:moveTo>
                  <a:pt x="0" y="5481755"/>
                </a:moveTo>
                <a:cubicBezTo>
                  <a:pt x="850783" y="4294712"/>
                  <a:pt x="1701567" y="3107670"/>
                  <a:pt x="2801923" y="2906334"/>
                </a:cubicBezTo>
                <a:cubicBezTo>
                  <a:pt x="3902279" y="2704998"/>
                  <a:pt x="4950903" y="4708569"/>
                  <a:pt x="6602136" y="4273740"/>
                </a:cubicBezTo>
                <a:cubicBezTo>
                  <a:pt x="8253369" y="3838911"/>
                  <a:pt x="11691457" y="961486"/>
                  <a:pt x="12709321" y="297358"/>
                </a:cubicBezTo>
                <a:cubicBezTo>
                  <a:pt x="13727185" y="-366770"/>
                  <a:pt x="12709321" y="288969"/>
                  <a:pt x="12709321" y="288969"/>
                </a:cubicBezTo>
                <a:lnTo>
                  <a:pt x="12709321" y="26380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Vrije vorm 12"/>
          <p:cNvSpPr/>
          <p:nvPr/>
        </p:nvSpPr>
        <p:spPr>
          <a:xfrm>
            <a:off x="1196411" y="-91082"/>
            <a:ext cx="7380917" cy="6560248"/>
          </a:xfrm>
          <a:custGeom>
            <a:avLst/>
            <a:gdLst>
              <a:gd name="connsiteX0" fmla="*/ 0 w 7380917"/>
              <a:gd name="connsiteY0" fmla="*/ 5624 h 6560248"/>
              <a:gd name="connsiteX1" fmla="*/ 6896456 w 7380917"/>
              <a:gd name="connsiteY1" fmla="*/ 193632 h 6560248"/>
              <a:gd name="connsiteX2" fmla="*/ 6503350 w 7380917"/>
              <a:gd name="connsiteY2" fmla="*/ 1278947 h 6560248"/>
              <a:gd name="connsiteX3" fmla="*/ 4076344 w 7380917"/>
              <a:gd name="connsiteY3" fmla="*/ 2518088 h 6560248"/>
              <a:gd name="connsiteX4" fmla="*/ 1828800 w 7380917"/>
              <a:gd name="connsiteY4" fmla="*/ 2953923 h 6560248"/>
              <a:gd name="connsiteX5" fmla="*/ 2384277 w 7380917"/>
              <a:gd name="connsiteY5" fmla="*/ 4030693 h 6560248"/>
              <a:gd name="connsiteX6" fmla="*/ 5170206 w 7380917"/>
              <a:gd name="connsiteY6" fmla="*/ 4731448 h 6560248"/>
              <a:gd name="connsiteX7" fmla="*/ 4708733 w 7380917"/>
              <a:gd name="connsiteY7" fmla="*/ 6056046 h 6560248"/>
              <a:gd name="connsiteX8" fmla="*/ 6571716 w 7380917"/>
              <a:gd name="connsiteY8" fmla="*/ 6560248 h 656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0917" h="6560248">
                <a:moveTo>
                  <a:pt x="0" y="5624"/>
                </a:moveTo>
                <a:cubicBezTo>
                  <a:pt x="2906282" y="-6482"/>
                  <a:pt x="5812565" y="-18588"/>
                  <a:pt x="6896456" y="193632"/>
                </a:cubicBezTo>
                <a:cubicBezTo>
                  <a:pt x="7980347" y="405852"/>
                  <a:pt x="6973369" y="891538"/>
                  <a:pt x="6503350" y="1278947"/>
                </a:cubicBezTo>
                <a:cubicBezTo>
                  <a:pt x="6033331" y="1666356"/>
                  <a:pt x="4855436" y="2238925"/>
                  <a:pt x="4076344" y="2518088"/>
                </a:cubicBezTo>
                <a:cubicBezTo>
                  <a:pt x="3297252" y="2797251"/>
                  <a:pt x="2110811" y="2701822"/>
                  <a:pt x="1828800" y="2953923"/>
                </a:cubicBezTo>
                <a:cubicBezTo>
                  <a:pt x="1546789" y="3206024"/>
                  <a:pt x="1827376" y="3734439"/>
                  <a:pt x="2384277" y="4030693"/>
                </a:cubicBezTo>
                <a:cubicBezTo>
                  <a:pt x="2941178" y="4326947"/>
                  <a:pt x="4782797" y="4393889"/>
                  <a:pt x="5170206" y="4731448"/>
                </a:cubicBezTo>
                <a:cubicBezTo>
                  <a:pt x="5557615" y="5069007"/>
                  <a:pt x="4475148" y="5751246"/>
                  <a:pt x="4708733" y="6056046"/>
                </a:cubicBezTo>
                <a:cubicBezTo>
                  <a:pt x="4942318" y="6360846"/>
                  <a:pt x="6131608" y="6365119"/>
                  <a:pt x="6571716" y="6560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PIJL-OMLAAG 17"/>
          <p:cNvSpPr/>
          <p:nvPr/>
        </p:nvSpPr>
        <p:spPr>
          <a:xfrm rot="2104303">
            <a:off x="5675773" y="3243314"/>
            <a:ext cx="357978" cy="53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PIJL-OMLAAG 18"/>
          <p:cNvSpPr/>
          <p:nvPr/>
        </p:nvSpPr>
        <p:spPr>
          <a:xfrm rot="5983354">
            <a:off x="5569612" y="2775934"/>
            <a:ext cx="357978" cy="53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PIJL-OMLAAG 19"/>
          <p:cNvSpPr/>
          <p:nvPr/>
        </p:nvSpPr>
        <p:spPr>
          <a:xfrm rot="13279748">
            <a:off x="6723619" y="2372921"/>
            <a:ext cx="357978" cy="53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PIJL-OMLAAG 20"/>
          <p:cNvSpPr/>
          <p:nvPr/>
        </p:nvSpPr>
        <p:spPr>
          <a:xfrm rot="8956309">
            <a:off x="5964231" y="2351854"/>
            <a:ext cx="357978" cy="53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PIJL-OMLAAG 21"/>
          <p:cNvSpPr/>
          <p:nvPr/>
        </p:nvSpPr>
        <p:spPr>
          <a:xfrm rot="16730085">
            <a:off x="6765743" y="2921509"/>
            <a:ext cx="357978" cy="53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5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824" y="-2773762"/>
            <a:ext cx="12972515" cy="12874831"/>
          </a:xfrm>
          <a:prstGeom prst="rect">
            <a:avLst/>
          </a:prstGeom>
        </p:spPr>
      </p:pic>
      <p:sp>
        <p:nvSpPr>
          <p:cNvPr id="16" name="Wolk 15"/>
          <p:cNvSpPr/>
          <p:nvPr/>
        </p:nvSpPr>
        <p:spPr>
          <a:xfrm rot="12398573">
            <a:off x="1768119" y="2618359"/>
            <a:ext cx="1215748" cy="91566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Wolk 14"/>
          <p:cNvSpPr/>
          <p:nvPr/>
        </p:nvSpPr>
        <p:spPr>
          <a:xfrm rot="12398573">
            <a:off x="9178733" y="1332325"/>
            <a:ext cx="2596618" cy="182117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Wolk 13"/>
          <p:cNvSpPr/>
          <p:nvPr/>
        </p:nvSpPr>
        <p:spPr>
          <a:xfrm>
            <a:off x="3939611" y="-19670"/>
            <a:ext cx="2596618" cy="182117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Levensbeschouwelijke vorming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827879"/>
            <a:ext cx="6978365" cy="4654569"/>
          </a:xfrm>
          <a:prstGeom prst="rect">
            <a:avLst/>
          </a:prstGeom>
        </p:spPr>
      </p:pic>
      <p:sp>
        <p:nvSpPr>
          <p:cNvPr id="8" name="Tijdelijke aanduiding voor datum 7"/>
          <p:cNvSpPr txBox="1">
            <a:spLocks/>
          </p:cNvSpPr>
          <p:nvPr/>
        </p:nvSpPr>
        <p:spPr>
          <a:xfrm>
            <a:off x="9669223" y="253714"/>
            <a:ext cx="1776666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2/09/2019  |  </a:t>
            </a:r>
            <a:fld id="{10C0B4FD-5386-4185-B6DD-BA8781E8F0EB}" type="datetime11">
              <a:rPr lang="nl-BE" sz="1200" smtClean="0"/>
              <a:pPr/>
              <a:t>14:41:41</a:t>
            </a:fld>
            <a:endParaRPr lang="en-US" dirty="0"/>
          </a:p>
        </p:txBody>
      </p:sp>
      <p:sp>
        <p:nvSpPr>
          <p:cNvPr id="10" name="Vrije vorm 9"/>
          <p:cNvSpPr/>
          <p:nvPr/>
        </p:nvSpPr>
        <p:spPr>
          <a:xfrm>
            <a:off x="-218114" y="1338495"/>
            <a:ext cx="13161705" cy="5481755"/>
          </a:xfrm>
          <a:custGeom>
            <a:avLst/>
            <a:gdLst>
              <a:gd name="connsiteX0" fmla="*/ 0 w 13161705"/>
              <a:gd name="connsiteY0" fmla="*/ 5481755 h 5481755"/>
              <a:gd name="connsiteX1" fmla="*/ 2801923 w 13161705"/>
              <a:gd name="connsiteY1" fmla="*/ 2906334 h 5481755"/>
              <a:gd name="connsiteX2" fmla="*/ 6602136 w 13161705"/>
              <a:gd name="connsiteY2" fmla="*/ 4273740 h 5481755"/>
              <a:gd name="connsiteX3" fmla="*/ 12709321 w 13161705"/>
              <a:gd name="connsiteY3" fmla="*/ 297358 h 5481755"/>
              <a:gd name="connsiteX4" fmla="*/ 12709321 w 13161705"/>
              <a:gd name="connsiteY4" fmla="*/ 288969 h 5481755"/>
              <a:gd name="connsiteX5" fmla="*/ 12709321 w 13161705"/>
              <a:gd name="connsiteY5" fmla="*/ 263802 h 548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1705" h="5481755">
                <a:moveTo>
                  <a:pt x="0" y="5481755"/>
                </a:moveTo>
                <a:cubicBezTo>
                  <a:pt x="850783" y="4294712"/>
                  <a:pt x="1701567" y="3107670"/>
                  <a:pt x="2801923" y="2906334"/>
                </a:cubicBezTo>
                <a:cubicBezTo>
                  <a:pt x="3902279" y="2704998"/>
                  <a:pt x="4950903" y="4708569"/>
                  <a:pt x="6602136" y="4273740"/>
                </a:cubicBezTo>
                <a:cubicBezTo>
                  <a:pt x="8253369" y="3838911"/>
                  <a:pt x="11691457" y="961486"/>
                  <a:pt x="12709321" y="297358"/>
                </a:cubicBezTo>
                <a:cubicBezTo>
                  <a:pt x="13727185" y="-366770"/>
                  <a:pt x="12709321" y="288969"/>
                  <a:pt x="12709321" y="288969"/>
                </a:cubicBezTo>
                <a:lnTo>
                  <a:pt x="12709321" y="26380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Vrije vorm 11"/>
          <p:cNvSpPr/>
          <p:nvPr/>
        </p:nvSpPr>
        <p:spPr>
          <a:xfrm>
            <a:off x="596665" y="-102550"/>
            <a:ext cx="12563858" cy="6246976"/>
          </a:xfrm>
          <a:custGeom>
            <a:avLst/>
            <a:gdLst>
              <a:gd name="connsiteX0" fmla="*/ 668113 w 12563858"/>
              <a:gd name="connsiteY0" fmla="*/ 0 h 6246976"/>
              <a:gd name="connsiteX1" fmla="*/ 52815 w 12563858"/>
              <a:gd name="connsiteY1" fmla="*/ 1230595 h 6246976"/>
              <a:gd name="connsiteX2" fmla="*/ 1873070 w 12563858"/>
              <a:gd name="connsiteY2" fmla="*/ 2546647 h 6246976"/>
              <a:gd name="connsiteX3" fmla="*/ 4906827 w 12563858"/>
              <a:gd name="connsiteY3" fmla="*/ 1632247 h 6246976"/>
              <a:gd name="connsiteX4" fmla="*/ 4129159 w 12563858"/>
              <a:gd name="connsiteY4" fmla="*/ 3512322 h 6246976"/>
              <a:gd name="connsiteX5" fmla="*/ 1813249 w 12563858"/>
              <a:gd name="connsiteY5" fmla="*/ 5982057 h 6246976"/>
              <a:gd name="connsiteX6" fmla="*/ 5086288 w 12563858"/>
              <a:gd name="connsiteY6" fmla="*/ 5802595 h 6246976"/>
              <a:gd name="connsiteX7" fmla="*/ 8008950 w 12563858"/>
              <a:gd name="connsiteY7" fmla="*/ 2862842 h 6246976"/>
              <a:gd name="connsiteX8" fmla="*/ 8752434 w 12563858"/>
              <a:gd name="connsiteY8" fmla="*/ 1760434 h 6246976"/>
              <a:gd name="connsiteX9" fmla="*/ 12563858 w 12563858"/>
              <a:gd name="connsiteY9" fmla="*/ 6246976 h 624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63858" h="6246976">
                <a:moveTo>
                  <a:pt x="668113" y="0"/>
                </a:moveTo>
                <a:cubicBezTo>
                  <a:pt x="260051" y="403077"/>
                  <a:pt x="-148011" y="806154"/>
                  <a:pt x="52815" y="1230595"/>
                </a:cubicBezTo>
                <a:cubicBezTo>
                  <a:pt x="253641" y="1655036"/>
                  <a:pt x="1064068" y="2479705"/>
                  <a:pt x="1873070" y="2546647"/>
                </a:cubicBezTo>
                <a:cubicBezTo>
                  <a:pt x="2682072" y="2613589"/>
                  <a:pt x="4530812" y="1471301"/>
                  <a:pt x="4906827" y="1632247"/>
                </a:cubicBezTo>
                <a:cubicBezTo>
                  <a:pt x="5282842" y="1793193"/>
                  <a:pt x="4644755" y="2787354"/>
                  <a:pt x="4129159" y="3512322"/>
                </a:cubicBezTo>
                <a:cubicBezTo>
                  <a:pt x="3613563" y="4237290"/>
                  <a:pt x="1653728" y="5600345"/>
                  <a:pt x="1813249" y="5982057"/>
                </a:cubicBezTo>
                <a:cubicBezTo>
                  <a:pt x="1972770" y="6363769"/>
                  <a:pt x="4053671" y="6322464"/>
                  <a:pt x="5086288" y="5802595"/>
                </a:cubicBezTo>
                <a:cubicBezTo>
                  <a:pt x="6118905" y="5282726"/>
                  <a:pt x="7397926" y="3536536"/>
                  <a:pt x="8008950" y="2862842"/>
                </a:cubicBezTo>
                <a:cubicBezTo>
                  <a:pt x="8619974" y="2189148"/>
                  <a:pt x="7993283" y="1196412"/>
                  <a:pt x="8752434" y="1760434"/>
                </a:cubicBezTo>
                <a:cubicBezTo>
                  <a:pt x="9511585" y="2324456"/>
                  <a:pt x="12563858" y="6246976"/>
                  <a:pt x="12563858" y="62469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Vrije vorm 12"/>
          <p:cNvSpPr/>
          <p:nvPr/>
        </p:nvSpPr>
        <p:spPr>
          <a:xfrm>
            <a:off x="1196411" y="-91082"/>
            <a:ext cx="7380917" cy="6560248"/>
          </a:xfrm>
          <a:custGeom>
            <a:avLst/>
            <a:gdLst>
              <a:gd name="connsiteX0" fmla="*/ 0 w 7380917"/>
              <a:gd name="connsiteY0" fmla="*/ 5624 h 6560248"/>
              <a:gd name="connsiteX1" fmla="*/ 6896456 w 7380917"/>
              <a:gd name="connsiteY1" fmla="*/ 193632 h 6560248"/>
              <a:gd name="connsiteX2" fmla="*/ 6503350 w 7380917"/>
              <a:gd name="connsiteY2" fmla="*/ 1278947 h 6560248"/>
              <a:gd name="connsiteX3" fmla="*/ 4076344 w 7380917"/>
              <a:gd name="connsiteY3" fmla="*/ 2518088 h 6560248"/>
              <a:gd name="connsiteX4" fmla="*/ 1828800 w 7380917"/>
              <a:gd name="connsiteY4" fmla="*/ 2953923 h 6560248"/>
              <a:gd name="connsiteX5" fmla="*/ 2384277 w 7380917"/>
              <a:gd name="connsiteY5" fmla="*/ 4030693 h 6560248"/>
              <a:gd name="connsiteX6" fmla="*/ 5170206 w 7380917"/>
              <a:gd name="connsiteY6" fmla="*/ 4731448 h 6560248"/>
              <a:gd name="connsiteX7" fmla="*/ 4708733 w 7380917"/>
              <a:gd name="connsiteY7" fmla="*/ 6056046 h 6560248"/>
              <a:gd name="connsiteX8" fmla="*/ 6571716 w 7380917"/>
              <a:gd name="connsiteY8" fmla="*/ 6560248 h 656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0917" h="6560248">
                <a:moveTo>
                  <a:pt x="0" y="5624"/>
                </a:moveTo>
                <a:cubicBezTo>
                  <a:pt x="2906282" y="-6482"/>
                  <a:pt x="5812565" y="-18588"/>
                  <a:pt x="6896456" y="193632"/>
                </a:cubicBezTo>
                <a:cubicBezTo>
                  <a:pt x="7980347" y="405852"/>
                  <a:pt x="6973369" y="891538"/>
                  <a:pt x="6503350" y="1278947"/>
                </a:cubicBezTo>
                <a:cubicBezTo>
                  <a:pt x="6033331" y="1666356"/>
                  <a:pt x="4855436" y="2238925"/>
                  <a:pt x="4076344" y="2518088"/>
                </a:cubicBezTo>
                <a:cubicBezTo>
                  <a:pt x="3297252" y="2797251"/>
                  <a:pt x="2110811" y="2701822"/>
                  <a:pt x="1828800" y="2953923"/>
                </a:cubicBezTo>
                <a:cubicBezTo>
                  <a:pt x="1546789" y="3206024"/>
                  <a:pt x="1827376" y="3734439"/>
                  <a:pt x="2384277" y="4030693"/>
                </a:cubicBezTo>
                <a:cubicBezTo>
                  <a:pt x="2941178" y="4326947"/>
                  <a:pt x="4782797" y="4393889"/>
                  <a:pt x="5170206" y="4731448"/>
                </a:cubicBezTo>
                <a:cubicBezTo>
                  <a:pt x="5557615" y="5069007"/>
                  <a:pt x="4475148" y="5751246"/>
                  <a:pt x="4708733" y="6056046"/>
                </a:cubicBezTo>
                <a:cubicBezTo>
                  <a:pt x="4942318" y="6360846"/>
                  <a:pt x="6131608" y="6365119"/>
                  <a:pt x="6571716" y="6560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04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Levensbeschouwingen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Soorten &amp; opdracht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20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024" y="674444"/>
            <a:ext cx="8911687" cy="642628"/>
          </a:xfrm>
        </p:spPr>
        <p:txBody>
          <a:bodyPr>
            <a:normAutofit/>
          </a:bodyPr>
          <a:lstStyle/>
          <a:p>
            <a:r>
              <a:rPr lang="nl-BE" sz="2400" b="1" dirty="0" smtClean="0"/>
              <a:t>Soorten levensbeschouwingen</a:t>
            </a:r>
            <a:endParaRPr lang="nl-BE" sz="2400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39FC-BD82-4DBF-9914-0821244CD55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241636" y="3846696"/>
            <a:ext cx="9634459" cy="2654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Seculiere levensbeschouwingen </a:t>
            </a:r>
            <a:r>
              <a:rPr lang="nl-BE" sz="1400" i="1" dirty="0" smtClean="0"/>
              <a:t>(kunnen ook als religie bestempeld worden)</a:t>
            </a:r>
            <a:endParaRPr lang="nl-BE" i="1" dirty="0" smtClean="0"/>
          </a:p>
          <a:p>
            <a:pPr lvl="1"/>
            <a:r>
              <a:rPr lang="nl-BE" dirty="0" smtClean="0"/>
              <a:t>Politiek gekleurde levensbeschouwingen</a:t>
            </a:r>
          </a:p>
          <a:p>
            <a:pPr lvl="2"/>
            <a:r>
              <a:rPr lang="nl-BE" dirty="0" smtClean="0"/>
              <a:t>voorbeelden: liberalisme, marxisme, communisme, socialisme, nationalisme, fascisme,		  </a:t>
            </a:r>
          </a:p>
          <a:p>
            <a:pPr lvl="1"/>
            <a:r>
              <a:rPr lang="nl-BE" dirty="0" err="1" smtClean="0"/>
              <a:t>Zingevingsgefocuste</a:t>
            </a:r>
            <a:r>
              <a:rPr lang="nl-BE" dirty="0" smtClean="0"/>
              <a:t> levensbeschouwingen</a:t>
            </a:r>
          </a:p>
          <a:p>
            <a:pPr lvl="2"/>
            <a:r>
              <a:rPr lang="nl-BE" dirty="0" smtClean="0"/>
              <a:t>voorbeelden: humanisme, existentialisme, sciëntisme, naturalisme, nihilisme, absurdisme …</a:t>
            </a:r>
          </a:p>
          <a:p>
            <a:pPr lvl="1"/>
            <a:r>
              <a:rPr lang="nl-BE" dirty="0" smtClean="0"/>
              <a:t>Lifestyle levensbeschouwingen</a:t>
            </a:r>
          </a:p>
          <a:p>
            <a:pPr lvl="2"/>
            <a:r>
              <a:rPr lang="nl-BE" dirty="0" smtClean="0"/>
              <a:t>voorbeelden: veganisme, lichaamscultuur, artistieke focus, feminisme, hedonisme</a:t>
            </a:r>
            <a:endParaRPr lang="nl-BE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241637" y="1289071"/>
            <a:ext cx="9634459" cy="2259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Religieuze levensbeschouwingen (religies)</a:t>
            </a:r>
          </a:p>
          <a:p>
            <a:pPr lvl="1"/>
            <a:r>
              <a:rPr lang="nl-BE" dirty="0" smtClean="0"/>
              <a:t>Godsdienstige levensbeschouwingen</a:t>
            </a:r>
          </a:p>
          <a:p>
            <a:pPr lvl="2"/>
            <a:r>
              <a:rPr lang="nl-BE" dirty="0" smtClean="0"/>
              <a:t>voorbeelden: theïsme, monotheïsme, polytheïsme, pantheïsme, panentheïsme, deïsme …</a:t>
            </a:r>
          </a:p>
          <a:p>
            <a:pPr marL="914400" lvl="2" indent="0">
              <a:buFont typeface="Wingdings 3" charset="2"/>
              <a:buNone/>
            </a:pPr>
            <a:r>
              <a:rPr lang="nl-BE" dirty="0" smtClean="0"/>
              <a:t>			  christendom, islam, jodendom, ‘hindoeïsme’, brahmanisme, sikhisme …</a:t>
            </a:r>
          </a:p>
          <a:p>
            <a:pPr lvl="1"/>
            <a:r>
              <a:rPr lang="nl-BE" dirty="0" smtClean="0"/>
              <a:t>Niet-godsdienstige religieuze levensbeschouwingen</a:t>
            </a:r>
          </a:p>
          <a:p>
            <a:pPr lvl="2"/>
            <a:r>
              <a:rPr lang="nl-BE" dirty="0" smtClean="0"/>
              <a:t>voorbeelden: boeddhisme, </a:t>
            </a:r>
            <a:r>
              <a:rPr lang="nl-BE" dirty="0" err="1" smtClean="0"/>
              <a:t>jaïnisme</a:t>
            </a:r>
            <a:r>
              <a:rPr lang="nl-BE" dirty="0"/>
              <a:t> </a:t>
            </a:r>
            <a:r>
              <a:rPr lang="nl-B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382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9925" y="359642"/>
            <a:ext cx="8911687" cy="642628"/>
          </a:xfrm>
        </p:spPr>
        <p:txBody>
          <a:bodyPr>
            <a:normAutofit/>
          </a:bodyPr>
          <a:lstStyle/>
          <a:p>
            <a:r>
              <a:rPr lang="nl-BE" sz="2400" b="1" dirty="0" smtClean="0"/>
              <a:t>Kenmerken levensbeschouwingen</a:t>
            </a:r>
            <a:endParaRPr lang="nl-BE" sz="2400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39FC-BD82-4DBF-9914-0821244CD551}" type="datetime1">
              <a:rPr lang="nl-BE" smtClean="0"/>
              <a:t>14/09/2020</a:t>
            </a:fld>
            <a:endParaRPr lang="en-US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845611" y="1116251"/>
            <a:ext cx="8426511" cy="5313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Basiswaarden – wat is de filosofie?</a:t>
            </a:r>
          </a:p>
          <a:p>
            <a:pPr lvl="1"/>
            <a:r>
              <a:rPr lang="nl-BE" dirty="0" smtClean="0"/>
              <a:t>Centrale waarde of basisgedachten</a:t>
            </a:r>
          </a:p>
          <a:p>
            <a:pPr lvl="1"/>
            <a:r>
              <a:rPr lang="nl-BE" dirty="0" smtClean="0"/>
              <a:t>Kernuitspraken</a:t>
            </a:r>
          </a:p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Praktijk – ethiek</a:t>
            </a:r>
          </a:p>
          <a:p>
            <a:pPr lvl="1"/>
            <a:r>
              <a:rPr lang="nl-BE" dirty="0" smtClean="0"/>
              <a:t>Hoe leven de leden?</a:t>
            </a:r>
          </a:p>
          <a:p>
            <a:pPr lvl="1"/>
            <a:r>
              <a:rPr lang="nl-BE" dirty="0" smtClean="0"/>
              <a:t>Hoe zijn ze verenigd?</a:t>
            </a:r>
          </a:p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Maatschappelijke relevantie of maatschappelijke status</a:t>
            </a:r>
          </a:p>
          <a:p>
            <a:pPr lvl="1"/>
            <a:r>
              <a:rPr lang="nl-BE" dirty="0" smtClean="0"/>
              <a:t>Welke invloed hebben de leden om het maatschappelijk functioneren?</a:t>
            </a:r>
          </a:p>
          <a:p>
            <a:pPr lvl="1"/>
            <a:r>
              <a:rPr lang="nl-BE" dirty="0" smtClean="0"/>
              <a:t>Wat hebben wij aan deze levensbeschouwing? Kunnen wij er iets mee?</a:t>
            </a:r>
          </a:p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Voorbeelden</a:t>
            </a:r>
          </a:p>
          <a:p>
            <a:pPr lvl="1"/>
            <a:r>
              <a:rPr lang="nl-BE" dirty="0"/>
              <a:t>W</a:t>
            </a:r>
            <a:r>
              <a:rPr lang="nl-BE" dirty="0" smtClean="0"/>
              <a:t>aar tref je deze levensbeschouwing aan?</a:t>
            </a:r>
          </a:p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Leidende figuren</a:t>
            </a:r>
          </a:p>
          <a:p>
            <a:pPr lvl="1"/>
            <a:r>
              <a:rPr lang="nl-BE" dirty="0" smtClean="0"/>
              <a:t>Wie stichtte of lag aan de basis van deze levensbeschouwing?</a:t>
            </a:r>
          </a:p>
          <a:p>
            <a:pPr lvl="1"/>
            <a:r>
              <a:rPr lang="nl-BE" dirty="0" smtClean="0"/>
              <a:t>Wie is vandaag de leidende figuur?</a:t>
            </a:r>
          </a:p>
          <a:p>
            <a:pPr lvl="1"/>
            <a:endParaRPr lang="nl-B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37528" y="245660"/>
            <a:ext cx="5076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</a:t>
            </a:r>
            <a:r>
              <a:rPr lang="nl-BE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nl-BE" dirty="0" smtClean="0">
                <a:solidFill>
                  <a:srgbClr val="FF0000"/>
                </a:solidFill>
              </a:rPr>
              <a:t>Verzamel eerst informatie</a:t>
            </a:r>
          </a:p>
          <a:p>
            <a:pPr marL="742950" lvl="1" indent="-285750">
              <a:buFontTx/>
              <a:buChar char="-"/>
            </a:pPr>
            <a:r>
              <a:rPr lang="nl-BE" dirty="0" smtClean="0">
                <a:solidFill>
                  <a:srgbClr val="FF0000"/>
                </a:solidFill>
              </a:rPr>
              <a:t>verzorg je bronvermelding</a:t>
            </a:r>
          </a:p>
          <a:p>
            <a:pPr marL="285750" indent="-285750">
              <a:buFontTx/>
              <a:buChar char="-"/>
            </a:pPr>
            <a:r>
              <a:rPr lang="nl-BE" dirty="0" smtClean="0">
                <a:solidFill>
                  <a:srgbClr val="FF0000"/>
                </a:solidFill>
              </a:rPr>
              <a:t>Daarna maak je je </a:t>
            </a:r>
            <a:r>
              <a:rPr lang="nl-BE" dirty="0" err="1" smtClean="0">
                <a:solidFill>
                  <a:srgbClr val="FF0000"/>
                </a:solidFill>
              </a:rPr>
              <a:t>powerpoint</a:t>
            </a:r>
            <a:endParaRPr lang="nl-BE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nl-BE" dirty="0">
                <a:solidFill>
                  <a:srgbClr val="FF0000"/>
                </a:solidFill>
              </a:rPr>
              <a:t>S</a:t>
            </a:r>
            <a:r>
              <a:rPr lang="nl-BE" dirty="0" smtClean="0">
                <a:solidFill>
                  <a:srgbClr val="FF0000"/>
                </a:solidFill>
              </a:rPr>
              <a:t>preek af wie welk deel neemt bij de presentatie in de klas</a:t>
            </a:r>
          </a:p>
          <a:p>
            <a:pPr marL="285750" indent="-285750">
              <a:buFontTx/>
              <a:buChar char="-"/>
            </a:pPr>
            <a:endParaRPr lang="nl-BE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nl-BE" dirty="0" smtClean="0">
                <a:solidFill>
                  <a:srgbClr val="FF0000"/>
                </a:solidFill>
              </a:rPr>
              <a:t>Maak je informatie </a:t>
            </a:r>
            <a:r>
              <a:rPr lang="nl-BE" b="1" i="1" dirty="0" smtClean="0">
                <a:solidFill>
                  <a:srgbClr val="FF0000"/>
                </a:solidFill>
              </a:rPr>
              <a:t>actueel</a:t>
            </a:r>
            <a:r>
              <a:rPr lang="nl-BE" dirty="0" smtClean="0">
                <a:solidFill>
                  <a:srgbClr val="FF0000"/>
                </a:solidFill>
              </a:rPr>
              <a:t> en </a:t>
            </a:r>
            <a:r>
              <a:rPr lang="nl-BE" i="1" dirty="0" smtClean="0">
                <a:solidFill>
                  <a:srgbClr val="FF0000"/>
                </a:solidFill>
              </a:rPr>
              <a:t>boeiend</a:t>
            </a:r>
            <a:endParaRPr lang="nl-BE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nl-BE" dirty="0" smtClean="0">
                <a:solidFill>
                  <a:srgbClr val="FF0000"/>
                </a:solidFill>
              </a:rPr>
              <a:t>Aarzel niet </a:t>
            </a:r>
            <a:r>
              <a:rPr lang="nl-BE" b="1" dirty="0" smtClean="0">
                <a:solidFill>
                  <a:srgbClr val="FF0000"/>
                </a:solidFill>
              </a:rPr>
              <a:t>kritische</a:t>
            </a:r>
            <a:r>
              <a:rPr lang="nl-BE" dirty="0" smtClean="0">
                <a:solidFill>
                  <a:srgbClr val="FF0000"/>
                </a:solidFill>
              </a:rPr>
              <a:t> bedenkingen toe te voegen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57425" y="1076326"/>
            <a:ext cx="8992212" cy="512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1219" y="542700"/>
            <a:ext cx="8915400" cy="5223325"/>
          </a:xfrm>
        </p:spPr>
        <p:txBody>
          <a:bodyPr/>
          <a:lstStyle/>
          <a:p>
            <a:r>
              <a:rPr lang="nl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Maak een ‘begrijpbare definitie’ en zoek naar waarden. Voorbeelden ?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58" name="CheckBox1" r:id="rId2" imgW="3467160" imgH="571680"/>
        </mc:Choice>
        <mc:Fallback>
          <p:control name="CheckBox1" r:id="rId2" imgW="3467160" imgH="571680">
            <p:pic>
              <p:nvPicPr>
                <p:cNvPr id="4" name="CheckBox1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381373" y="1190625"/>
                  <a:ext cx="346404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59" name="CheckBox2" r:id="rId3" imgW="1371600" imgH="571680"/>
        </mc:Choice>
        <mc:Fallback>
          <p:control name="CheckBox2" r:id="rId3" imgW="1371600" imgH="571680">
            <p:pic>
              <p:nvPicPr>
                <p:cNvPr id="5" name="CheckBox2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854501" y="2043660"/>
                  <a:ext cx="1370336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0" name="CheckBox3" r:id="rId4" imgW="3753000" imgH="571680"/>
        </mc:Choice>
        <mc:Fallback>
          <p:control name="CheckBox3" r:id="rId4" imgW="3753000" imgH="571680">
            <p:pic>
              <p:nvPicPr>
                <p:cNvPr id="6" name="CheckBox3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539669" y="5210502"/>
                  <a:ext cx="375092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1" name="CheckBox4" r:id="rId5" imgW="1704960" imgH="571680"/>
        </mc:Choice>
        <mc:Fallback>
          <p:control name="CheckBox4" r:id="rId5" imgW="1704960" imgH="571680">
            <p:pic>
              <p:nvPicPr>
                <p:cNvPr id="7" name="CheckBox4"/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412184" y="1955858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2" name="CheckBox5" r:id="rId6" imgW="3638520" imgH="571680"/>
        </mc:Choice>
        <mc:Fallback>
          <p:control name="CheckBox5" r:id="rId6" imgW="3638520" imgH="571680">
            <p:pic>
              <p:nvPicPr>
                <p:cNvPr id="8" name="CheckBox5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32688" y="3154363"/>
                  <a:ext cx="3640137" cy="5699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3" name="CheckBox6" r:id="rId7" imgW="2905200" imgH="571680"/>
        </mc:Choice>
        <mc:Fallback>
          <p:control name="CheckBox6" r:id="rId7" imgW="2905200" imgH="571680">
            <p:pic>
              <p:nvPicPr>
                <p:cNvPr id="9" name="CheckBox6"/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172927" y="4519634"/>
                  <a:ext cx="290958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4" name="CheckBox7" r:id="rId8" imgW="1704960" imgH="571680"/>
        </mc:Choice>
        <mc:Fallback>
          <p:control name="CheckBox7" r:id="rId8" imgW="1704960" imgH="571680">
            <p:pic>
              <p:nvPicPr>
                <p:cNvPr id="10" name="CheckBox7"/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935025" y="4234431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5" name="CheckBox8" r:id="rId9" imgW="2409840" imgH="571680"/>
        </mc:Choice>
        <mc:Fallback>
          <p:control name="CheckBox8" r:id="rId9" imgW="2409840" imgH="571680">
            <p:pic>
              <p:nvPicPr>
                <p:cNvPr id="11" name="CheckBox8"/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281316" y="2874453"/>
                  <a:ext cx="2412011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6" name="CheckBox9" r:id="rId10" imgW="1704960" imgH="571680"/>
        </mc:Choice>
        <mc:Fallback>
          <p:control name="CheckBox9" r:id="rId10" imgW="1704960" imgH="571680">
            <p:pic>
              <p:nvPicPr>
                <p:cNvPr id="12" name="CheckBox9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173654" y="3746396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7" name="CheckBox10" r:id="rId11" imgW="1704960" imgH="571680"/>
        </mc:Choice>
        <mc:Fallback>
          <p:control name="CheckBox10" r:id="rId11" imgW="1704960" imgH="571680">
            <p:pic>
              <p:nvPicPr>
                <p:cNvPr id="13" name="CheckBox10"/>
                <p:cNvPicPr>
                  <a:picLocks/>
                </p:cNvPicPr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961378" y="1829595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8" name="CheckBox11" r:id="rId12" imgW="2428920" imgH="571680"/>
        </mc:Choice>
        <mc:Fallback>
          <p:control name="CheckBox11" r:id="rId12" imgW="2428920" imgH="571680">
            <p:pic>
              <p:nvPicPr>
                <p:cNvPr id="14" name="CheckBox11"/>
                <p:cNvPicPr>
                  <a:picLocks/>
                </p:cNvPicPr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290593" y="1384358"/>
                  <a:ext cx="2423858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69" name="CheckBox12" r:id="rId13" imgW="905040" imgH="571680"/>
        </mc:Choice>
        <mc:Fallback>
          <p:control name="CheckBox12" r:id="rId13" imgW="905040" imgH="571680">
            <p:pic>
              <p:nvPicPr>
                <p:cNvPr id="15" name="CheckBox12"/>
                <p:cNvPicPr>
                  <a:picLocks/>
                </p:cNvPicPr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775700" y="5364163"/>
                  <a:ext cx="900113" cy="5730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70" name="CheckBox13" r:id="rId14" imgW="1704960" imgH="571680"/>
        </mc:Choice>
        <mc:Fallback>
          <p:control name="CheckBox13" r:id="rId14" imgW="1704960" imgH="571680">
            <p:pic>
              <p:nvPicPr>
                <p:cNvPr id="16" name="CheckBox13"/>
                <p:cNvPicPr>
                  <a:picLocks/>
                </p:cNvPicPr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14889" y="3746396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71" name="CheckBox14" r:id="rId15" imgW="1704960" imgH="571680"/>
        </mc:Choice>
        <mc:Fallback>
          <p:control name="CheckBox14" r:id="rId15" imgW="1704960" imgH="571680">
            <p:pic>
              <p:nvPicPr>
                <p:cNvPr id="17" name="CheckBox14"/>
                <p:cNvPicPr>
                  <a:picLocks/>
                </p:cNvPicPr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681511" y="2435341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72" name="CheckBox15" r:id="rId16" imgW="1028880" imgH="571680"/>
        </mc:Choice>
        <mc:Fallback>
          <p:control name="CheckBox15" r:id="rId16" imgW="1028880" imgH="571680">
            <p:pic>
              <p:nvPicPr>
                <p:cNvPr id="18" name="CheckBox15"/>
                <p:cNvPicPr>
                  <a:picLocks/>
                </p:cNvPicPr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863274" y="3932157"/>
                  <a:ext cx="1031353" cy="5715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73" name="CheckBox16" r:id="rId17" imgW="1704960" imgH="571680"/>
        </mc:Choice>
        <mc:Fallback>
          <p:control name="CheckBox16" r:id="rId17" imgW="1704960" imgH="571680">
            <p:pic>
              <p:nvPicPr>
                <p:cNvPr id="19" name="CheckBox16"/>
                <p:cNvPicPr>
                  <a:picLocks/>
                </p:cNvPicPr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534041" y="2539065"/>
                  <a:ext cx="1702353" cy="5715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551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839</TotalTime>
  <Words>259</Words>
  <Application>Microsoft Office PowerPoint</Application>
  <PresentationFormat>Breedbeeld</PresentationFormat>
  <Paragraphs>68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Sliert</vt:lpstr>
      <vt:lpstr>Lessen godsdienst</vt:lpstr>
      <vt:lpstr>Levensbeschouwelijke vorming</vt:lpstr>
      <vt:lpstr>Levensbeschouwelijke vorming</vt:lpstr>
      <vt:lpstr>Levensbeschouwelijke vorming</vt:lpstr>
      <vt:lpstr>Levensbeschouwelijke vorming</vt:lpstr>
      <vt:lpstr>Levensbeschouwingen</vt:lpstr>
      <vt:lpstr>Soorten levensbeschouwingen</vt:lpstr>
      <vt:lpstr>Kenmerken levensbeschouwingen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 godsdienst</dc:title>
  <dc:creator>Marc Bittremieux</dc:creator>
  <cp:lastModifiedBy>Marc Bittremieux</cp:lastModifiedBy>
  <cp:revision>47</cp:revision>
  <dcterms:created xsi:type="dcterms:W3CDTF">2019-09-02T06:53:49Z</dcterms:created>
  <dcterms:modified xsi:type="dcterms:W3CDTF">2020-09-14T12:42:16Z</dcterms:modified>
</cp:coreProperties>
</file>