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647" r:id="rId3"/>
    <p:sldId id="586" r:id="rId4"/>
    <p:sldId id="553" r:id="rId5"/>
    <p:sldId id="648" r:id="rId6"/>
    <p:sldId id="336" r:id="rId7"/>
    <p:sldId id="396" r:id="rId8"/>
    <p:sldId id="637" r:id="rId9"/>
    <p:sldId id="619" r:id="rId10"/>
    <p:sldId id="651" r:id="rId11"/>
    <p:sldId id="650" r:id="rId12"/>
    <p:sldId id="384" r:id="rId13"/>
    <p:sldId id="385" r:id="rId14"/>
    <p:sldId id="264" r:id="rId15"/>
    <p:sldId id="312" r:id="rId16"/>
    <p:sldId id="646" r:id="rId17"/>
    <p:sldId id="629" r:id="rId18"/>
    <p:sldId id="645" r:id="rId19"/>
    <p:sldId id="304" r:id="rId20"/>
    <p:sldId id="292" r:id="rId21"/>
    <p:sldId id="652" r:id="rId22"/>
    <p:sldId id="379" r:id="rId23"/>
    <p:sldId id="380" r:id="rId24"/>
    <p:sldId id="311" r:id="rId25"/>
    <p:sldId id="309" r:id="rId26"/>
    <p:sldId id="324" r:id="rId27"/>
    <p:sldId id="644" r:id="rId28"/>
  </p:sldIdLst>
  <p:sldSz cx="12192000" cy="6858000"/>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997D34-DC2E-408E-A24D-B25F0E21FD97}" v="399" dt="2024-01-22T12:20:51.1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7001" autoAdjust="0"/>
    <p:restoredTop sz="93792" autoAdjust="0"/>
  </p:normalViewPr>
  <p:slideViewPr>
    <p:cSldViewPr snapToGrid="0">
      <p:cViewPr varScale="1">
        <p:scale>
          <a:sx n="76" d="100"/>
          <a:sy n="76" d="100"/>
        </p:scale>
        <p:origin x="1368" y="72"/>
      </p:cViewPr>
      <p:guideLst/>
    </p:cSldViewPr>
  </p:slideViewPr>
  <p:outlineViewPr>
    <p:cViewPr>
      <p:scale>
        <a:sx n="33" d="100"/>
        <a:sy n="33" d="100"/>
      </p:scale>
      <p:origin x="0" y="-20"/>
    </p:cViewPr>
  </p:outlineViewPr>
  <p:notesTextViewPr>
    <p:cViewPr>
      <p:scale>
        <a:sx n="1" d="1"/>
        <a:sy n="1" d="1"/>
      </p:scale>
      <p:origin x="0" y="0"/>
    </p:cViewPr>
  </p:notesTextViewPr>
  <p:sorterViewPr>
    <p:cViewPr>
      <p:scale>
        <a:sx n="80" d="100"/>
        <a:sy n="80" d="100"/>
      </p:scale>
      <p:origin x="0" y="-11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30F263F-C0AB-41CA-8C48-16753E7738FE}" type="datetimeFigureOut">
              <a:rPr lang="nb-NO" smtClean="0"/>
              <a:t>29.01.2024</a:t>
            </a:fld>
            <a:endParaRPr lang="nb-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EA25877-6221-43A9-BB37-566E2EF928FE}" type="slidenum">
              <a:rPr lang="nb-NO" smtClean="0"/>
              <a:t>‹#›</a:t>
            </a:fld>
            <a:endParaRPr lang="nb-NO"/>
          </a:p>
        </p:txBody>
      </p:sp>
    </p:spTree>
    <p:extLst>
      <p:ext uri="{BB962C8B-B14F-4D97-AF65-F5344CB8AC3E}">
        <p14:creationId xmlns:p14="http://schemas.microsoft.com/office/powerpoint/2010/main" val="2039124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0F7981B-250D-4115-8EC5-9A7B1C66A12C}" type="slidenum">
              <a:rPr lang="nb-NO" altLang="nb-NO" smtClean="0">
                <a:solidFill>
                  <a:srgbClr val="000000"/>
                </a:solidFill>
              </a:rPr>
              <a:pPr eaLnBrk="1" hangingPunct="1">
                <a:spcBef>
                  <a:spcPct val="0"/>
                </a:spcBef>
              </a:pPr>
              <a:t>7</a:t>
            </a:fld>
            <a:endParaRPr lang="nb-NO" altLang="nb-NO">
              <a:solidFill>
                <a:srgbClr val="000000"/>
              </a:solidFill>
            </a:endParaRPr>
          </a:p>
        </p:txBody>
      </p:sp>
      <p:sp>
        <p:nvSpPr>
          <p:cNvPr id="265219" name="Rectangle 2"/>
          <p:cNvSpPr>
            <a:spLocks noGrp="1" noRot="1" noChangeAspect="1" noChangeArrowheads="1" noTextEdit="1"/>
          </p:cNvSpPr>
          <p:nvPr>
            <p:ph type="sldImg"/>
          </p:nvPr>
        </p:nvSpPr>
        <p:spPr>
          <a:xfrm>
            <a:off x="-234950" y="1162050"/>
            <a:ext cx="7089775" cy="3989388"/>
          </a:xfrm>
          <a:solidFill>
            <a:srgbClr val="FFFFFF"/>
          </a:solidFill>
          <a:ln/>
        </p:spPr>
      </p:sp>
      <p:sp>
        <p:nvSpPr>
          <p:cNvPr id="265220" name="Rectangle 3"/>
          <p:cNvSpPr>
            <a:spLocks noGrp="1" noChangeArrowheads="1"/>
          </p:cNvSpPr>
          <p:nvPr>
            <p:ph type="body" idx="1"/>
          </p:nvPr>
        </p:nvSpPr>
        <p:spPr>
          <a:xfrm>
            <a:off x="1010683" y="5534060"/>
            <a:ext cx="4601099" cy="44264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nb-NO" altLang="nb-NO">
              <a:latin typeface="Arial" pitchFamily="34" charset="0"/>
            </a:endParaRPr>
          </a:p>
        </p:txBody>
      </p:sp>
    </p:spTree>
    <p:extLst>
      <p:ext uri="{BB962C8B-B14F-4D97-AF65-F5344CB8AC3E}">
        <p14:creationId xmlns:p14="http://schemas.microsoft.com/office/powerpoint/2010/main" val="2395060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fld id="{53421BEF-9570-4B23-9A40-069583EA4058}" type="slidenum">
              <a:rPr lang="nb-NO" smtClean="0"/>
              <a:pPr/>
              <a:t>12</a:t>
            </a:fld>
            <a:endParaRPr lang="nb-NO"/>
          </a:p>
        </p:txBody>
      </p:sp>
    </p:spTree>
    <p:extLst>
      <p:ext uri="{BB962C8B-B14F-4D97-AF65-F5344CB8AC3E}">
        <p14:creationId xmlns:p14="http://schemas.microsoft.com/office/powerpoint/2010/main" val="1867507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F255976-628F-4C50-B395-639A3C5837A1}" type="slidenum">
              <a:rPr lang="nb-NO" smtClean="0"/>
              <a:t>18</a:t>
            </a:fld>
            <a:endParaRPr lang="nb-NO"/>
          </a:p>
        </p:txBody>
      </p:sp>
    </p:spTree>
    <p:extLst>
      <p:ext uri="{BB962C8B-B14F-4D97-AF65-F5344CB8AC3E}">
        <p14:creationId xmlns:p14="http://schemas.microsoft.com/office/powerpoint/2010/main" val="272674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C9CFD1D-478D-4AC9-A603-4FED09E8F079}" type="slidenum">
              <a:rPr lang="nb-NO" smtClean="0"/>
              <a:t>20</a:t>
            </a:fld>
            <a:endParaRPr lang="nb-NO"/>
          </a:p>
        </p:txBody>
      </p:sp>
    </p:spTree>
    <p:extLst>
      <p:ext uri="{BB962C8B-B14F-4D97-AF65-F5344CB8AC3E}">
        <p14:creationId xmlns:p14="http://schemas.microsoft.com/office/powerpoint/2010/main" val="3159284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E9EE397-5662-D2AD-5E49-16785F16199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FBF867FF-152E-9116-9916-DECE5DFEC9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468EC89E-F17A-CB38-0579-26A097EF017D}"/>
              </a:ext>
            </a:extLst>
          </p:cNvPr>
          <p:cNvSpPr>
            <a:spLocks noGrp="1"/>
          </p:cNvSpPr>
          <p:nvPr>
            <p:ph type="dt" sz="half" idx="10"/>
          </p:nvPr>
        </p:nvSpPr>
        <p:spPr/>
        <p:txBody>
          <a:bodyPr/>
          <a:lstStyle/>
          <a:p>
            <a:fld id="{8C552165-7738-485F-B627-957D2F8CE3EB}" type="datetimeFigureOut">
              <a:rPr lang="nb-NO" smtClean="0"/>
              <a:t>29.01.2024</a:t>
            </a:fld>
            <a:endParaRPr lang="nb-NO"/>
          </a:p>
        </p:txBody>
      </p:sp>
      <p:sp>
        <p:nvSpPr>
          <p:cNvPr id="5" name="Plassholder for bunntekst 4">
            <a:extLst>
              <a:ext uri="{FF2B5EF4-FFF2-40B4-BE49-F238E27FC236}">
                <a16:creationId xmlns:a16="http://schemas.microsoft.com/office/drawing/2014/main" id="{714E3D53-2436-8437-DD91-E897305B679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F0BB686-087F-499A-153D-E2314A0AAA61}"/>
              </a:ext>
            </a:extLst>
          </p:cNvPr>
          <p:cNvSpPr>
            <a:spLocks noGrp="1"/>
          </p:cNvSpPr>
          <p:nvPr>
            <p:ph type="sldNum" sz="quarter" idx="12"/>
          </p:nvPr>
        </p:nvSpPr>
        <p:spPr/>
        <p:txBody>
          <a:bodyPr/>
          <a:lstStyle/>
          <a:p>
            <a:fld id="{E3C8FA8E-15BB-439D-9AE0-C455F088AB8D}" type="slidenum">
              <a:rPr lang="nb-NO" smtClean="0"/>
              <a:t>‹#›</a:t>
            </a:fld>
            <a:endParaRPr lang="nb-NO"/>
          </a:p>
        </p:txBody>
      </p:sp>
    </p:spTree>
    <p:extLst>
      <p:ext uri="{BB962C8B-B14F-4D97-AF65-F5344CB8AC3E}">
        <p14:creationId xmlns:p14="http://schemas.microsoft.com/office/powerpoint/2010/main" val="777319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B7ED7E0-932D-FBDC-CBAB-4FD0AE587149}"/>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973177-0FCB-ABF4-1D8C-DA076B342CD1}"/>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7748A35-DDAA-E698-F838-7A8983E6A8A3}"/>
              </a:ext>
            </a:extLst>
          </p:cNvPr>
          <p:cNvSpPr>
            <a:spLocks noGrp="1"/>
          </p:cNvSpPr>
          <p:nvPr>
            <p:ph type="dt" sz="half" idx="10"/>
          </p:nvPr>
        </p:nvSpPr>
        <p:spPr/>
        <p:txBody>
          <a:bodyPr/>
          <a:lstStyle/>
          <a:p>
            <a:fld id="{8C552165-7738-485F-B627-957D2F8CE3EB}" type="datetimeFigureOut">
              <a:rPr lang="nb-NO" smtClean="0"/>
              <a:t>29.01.2024</a:t>
            </a:fld>
            <a:endParaRPr lang="nb-NO"/>
          </a:p>
        </p:txBody>
      </p:sp>
      <p:sp>
        <p:nvSpPr>
          <p:cNvPr id="5" name="Plassholder for bunntekst 4">
            <a:extLst>
              <a:ext uri="{FF2B5EF4-FFF2-40B4-BE49-F238E27FC236}">
                <a16:creationId xmlns:a16="http://schemas.microsoft.com/office/drawing/2014/main" id="{3AA02D18-B3CF-FCE4-A21D-FF675204A5A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95F3CEB-8BB7-A577-9986-B47ECC9E7069}"/>
              </a:ext>
            </a:extLst>
          </p:cNvPr>
          <p:cNvSpPr>
            <a:spLocks noGrp="1"/>
          </p:cNvSpPr>
          <p:nvPr>
            <p:ph type="sldNum" sz="quarter" idx="12"/>
          </p:nvPr>
        </p:nvSpPr>
        <p:spPr/>
        <p:txBody>
          <a:bodyPr/>
          <a:lstStyle/>
          <a:p>
            <a:fld id="{E3C8FA8E-15BB-439D-9AE0-C455F088AB8D}" type="slidenum">
              <a:rPr lang="nb-NO" smtClean="0"/>
              <a:t>‹#›</a:t>
            </a:fld>
            <a:endParaRPr lang="nb-NO"/>
          </a:p>
        </p:txBody>
      </p:sp>
    </p:spTree>
    <p:extLst>
      <p:ext uri="{BB962C8B-B14F-4D97-AF65-F5344CB8AC3E}">
        <p14:creationId xmlns:p14="http://schemas.microsoft.com/office/powerpoint/2010/main" val="232290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01E217A1-762C-EA7C-01BD-3574D20CB8B8}"/>
              </a:ext>
            </a:extLst>
          </p:cNvPr>
          <p:cNvSpPr>
            <a:spLocks noGrp="1"/>
          </p:cNvSpPr>
          <p:nvPr>
            <p:ph type="dt" sz="half" idx="10"/>
          </p:nvPr>
        </p:nvSpPr>
        <p:spPr/>
        <p:txBody>
          <a:bodyPr/>
          <a:lstStyle/>
          <a:p>
            <a:fld id="{8C552165-7738-485F-B627-957D2F8CE3EB}" type="datetimeFigureOut">
              <a:rPr lang="nb-NO" smtClean="0"/>
              <a:t>29.01.2024</a:t>
            </a:fld>
            <a:endParaRPr lang="nb-NO"/>
          </a:p>
        </p:txBody>
      </p:sp>
      <p:sp>
        <p:nvSpPr>
          <p:cNvPr id="3" name="Plassholder for bunntekst 2">
            <a:extLst>
              <a:ext uri="{FF2B5EF4-FFF2-40B4-BE49-F238E27FC236}">
                <a16:creationId xmlns:a16="http://schemas.microsoft.com/office/drawing/2014/main" id="{66FDBD2B-301F-26EB-BF18-AF01E4D4E118}"/>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71FE7898-43C5-7F9D-ED3B-E9583C54D43E}"/>
              </a:ext>
            </a:extLst>
          </p:cNvPr>
          <p:cNvSpPr>
            <a:spLocks noGrp="1"/>
          </p:cNvSpPr>
          <p:nvPr>
            <p:ph type="sldNum" sz="quarter" idx="12"/>
          </p:nvPr>
        </p:nvSpPr>
        <p:spPr/>
        <p:txBody>
          <a:bodyPr/>
          <a:lstStyle/>
          <a:p>
            <a:fld id="{E3C8FA8E-15BB-439D-9AE0-C455F088AB8D}" type="slidenum">
              <a:rPr lang="nb-NO" smtClean="0"/>
              <a:t>‹#›</a:t>
            </a:fld>
            <a:endParaRPr lang="nb-NO"/>
          </a:p>
        </p:txBody>
      </p:sp>
    </p:spTree>
    <p:extLst>
      <p:ext uri="{BB962C8B-B14F-4D97-AF65-F5344CB8AC3E}">
        <p14:creationId xmlns:p14="http://schemas.microsoft.com/office/powerpoint/2010/main" val="164596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41CFEDC-3628-03F2-6D49-FBFBFB807581}"/>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ADB39195-7141-F2ED-B4FB-6B0F196D795B}"/>
              </a:ext>
            </a:extLst>
          </p:cNvPr>
          <p:cNvSpPr>
            <a:spLocks noGrp="1"/>
          </p:cNvSpPr>
          <p:nvPr>
            <p:ph type="dt" sz="half" idx="10"/>
          </p:nvPr>
        </p:nvSpPr>
        <p:spPr/>
        <p:txBody>
          <a:bodyPr/>
          <a:lstStyle/>
          <a:p>
            <a:fld id="{8C552165-7738-485F-B627-957D2F8CE3EB}" type="datetimeFigureOut">
              <a:rPr lang="nb-NO" smtClean="0"/>
              <a:t>29.01.2024</a:t>
            </a:fld>
            <a:endParaRPr lang="nb-NO"/>
          </a:p>
        </p:txBody>
      </p:sp>
      <p:sp>
        <p:nvSpPr>
          <p:cNvPr id="4" name="Plassholder for bunntekst 3">
            <a:extLst>
              <a:ext uri="{FF2B5EF4-FFF2-40B4-BE49-F238E27FC236}">
                <a16:creationId xmlns:a16="http://schemas.microsoft.com/office/drawing/2014/main" id="{EA0289FC-9124-E9B3-EAA3-FD4953C94F29}"/>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5EF5FBED-E3E4-585D-E76A-EFB7E7A65D9D}"/>
              </a:ext>
            </a:extLst>
          </p:cNvPr>
          <p:cNvSpPr>
            <a:spLocks noGrp="1"/>
          </p:cNvSpPr>
          <p:nvPr>
            <p:ph type="sldNum" sz="quarter" idx="12"/>
          </p:nvPr>
        </p:nvSpPr>
        <p:spPr/>
        <p:txBody>
          <a:bodyPr/>
          <a:lstStyle/>
          <a:p>
            <a:fld id="{E3C8FA8E-15BB-439D-9AE0-C455F088AB8D}" type="slidenum">
              <a:rPr lang="nb-NO" smtClean="0"/>
              <a:t>‹#›</a:t>
            </a:fld>
            <a:endParaRPr lang="nb-NO"/>
          </a:p>
        </p:txBody>
      </p:sp>
    </p:spTree>
    <p:extLst>
      <p:ext uri="{BB962C8B-B14F-4D97-AF65-F5344CB8AC3E}">
        <p14:creationId xmlns:p14="http://schemas.microsoft.com/office/powerpoint/2010/main" val="2801944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0D4745-C00F-0831-6557-5E85B8B20BF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3527DDEB-1D73-9347-915C-434B62BBFD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D9607421-58A5-2438-53BF-DA46006E4F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07BFD555-EAC6-F980-AD13-30AD57EFEC70}"/>
              </a:ext>
            </a:extLst>
          </p:cNvPr>
          <p:cNvSpPr>
            <a:spLocks noGrp="1"/>
          </p:cNvSpPr>
          <p:nvPr>
            <p:ph type="dt" sz="half" idx="10"/>
          </p:nvPr>
        </p:nvSpPr>
        <p:spPr/>
        <p:txBody>
          <a:bodyPr/>
          <a:lstStyle/>
          <a:p>
            <a:fld id="{8C552165-7738-485F-B627-957D2F8CE3EB}" type="datetimeFigureOut">
              <a:rPr lang="nb-NO" smtClean="0"/>
              <a:t>29.01.2024</a:t>
            </a:fld>
            <a:endParaRPr lang="nb-NO"/>
          </a:p>
        </p:txBody>
      </p:sp>
      <p:sp>
        <p:nvSpPr>
          <p:cNvPr id="6" name="Plassholder for bunntekst 5">
            <a:extLst>
              <a:ext uri="{FF2B5EF4-FFF2-40B4-BE49-F238E27FC236}">
                <a16:creationId xmlns:a16="http://schemas.microsoft.com/office/drawing/2014/main" id="{D0FC21D9-9F16-9133-1E81-C4088A1441E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848C2240-AA3E-425A-87F2-9BF24F4E823F}"/>
              </a:ext>
            </a:extLst>
          </p:cNvPr>
          <p:cNvSpPr>
            <a:spLocks noGrp="1"/>
          </p:cNvSpPr>
          <p:nvPr>
            <p:ph type="sldNum" sz="quarter" idx="12"/>
          </p:nvPr>
        </p:nvSpPr>
        <p:spPr/>
        <p:txBody>
          <a:bodyPr/>
          <a:lstStyle/>
          <a:p>
            <a:fld id="{E3C8FA8E-15BB-439D-9AE0-C455F088AB8D}" type="slidenum">
              <a:rPr lang="nb-NO" smtClean="0"/>
              <a:t>‹#›</a:t>
            </a:fld>
            <a:endParaRPr lang="nb-NO"/>
          </a:p>
        </p:txBody>
      </p:sp>
    </p:spTree>
    <p:extLst>
      <p:ext uri="{BB962C8B-B14F-4D97-AF65-F5344CB8AC3E}">
        <p14:creationId xmlns:p14="http://schemas.microsoft.com/office/powerpoint/2010/main" val="40120491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566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kommunalteknikk.no/"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helsetilsynet.no/publikasjoner/rapport-fra-helsetilsynet/2020/barns-helse-er-folkehelse/" TargetMode="External"/><Relationship Id="rId2" Type="http://schemas.openxmlformats.org/officeDocument/2006/relationships/hyperlink" Target="https://www.bedreinnemiljoforbarn.no/wp-content/uploads/2021/05/Rapport-om-nodvendige-tiltak-fra-2016.pdf" TargetMode="External"/><Relationship Id="rId1" Type="http://schemas.openxmlformats.org/officeDocument/2006/relationships/slideLayout" Target="../slideLayouts/slideLayout2.xml"/><Relationship Id="rId4" Type="http://schemas.openxmlformats.org/officeDocument/2006/relationships/hyperlink" Target="https://rif.no/wp-content/uploads/2021/05/210518_State-of-the-Nation-2021.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fhi.no/globalassets/dokumenterfiler/rapporter/2019/influensasesongen-i-norge-2018-19_publiser.pdf" TargetMode="External"/><Relationship Id="rId2" Type="http://schemas.openxmlformats.org/officeDocument/2006/relationships/hyperlink" Target="https://www.fhi.no/contentassets/1350168392994b499106d8bab9bb5e2e/vedlegg/2019-20-influensaovervaking-2018-2019-uke-20.pdf" TargetMode="Externa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oleObject" Target="../embeddings/oleObject1.bin"/><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energiogklima.no/klimavakten/co2-i-atmosfaeren/#Keeling-Kurven"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https://www.energiogklima.no/klimavakten/co2-i-atmosfaeren#Keeling-Kurven" TargetMode="Externa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onlinelibrary.wiley.com.pva.uib.no/doi/10.1002/ajim.4700230311/e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oi.org/10.1111/irv.12627" TargetMode="External"/><Relationship Id="rId2" Type="http://schemas.openxmlformats.org/officeDocument/2006/relationships/hyperlink" Target="https://www.nrk.no/hordaland/influensasyke-innlagt-pa-sykehus-attedoblet-siden-2008-1.14382264" TargetMode="External"/><Relationship Id="rId1" Type="http://schemas.openxmlformats.org/officeDocument/2006/relationships/slideLayout" Target="../slideLayouts/slideLayout2.xml"/><Relationship Id="rId5" Type="http://schemas.openxmlformats.org/officeDocument/2006/relationships/image" Target="../media/image30.sv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hyperlink" Target="https://www.fhi.no/publ/2017/influensa-arsrapport-2016/"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luftdicht.de/geschichte/pettenkofer1858.pdf" TargetMode="External"/><Relationship Id="rId1" Type="http://schemas.openxmlformats.org/officeDocument/2006/relationships/slideLayout" Target="../slideLayouts/slideLayout2.xml"/><Relationship Id="rId4" Type="http://schemas.openxmlformats.org/officeDocument/2006/relationships/image" Target="http://www.planet-wissen.de/pics/IEPics/portraet_kanali_petten_g.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4.wmf"/></Relationships>
</file>

<file path=ppt/slides/_rels/slide8.xml.rels><?xml version="1.0" encoding="UTF-8" standalone="yes"?>
<Relationships xmlns="http://schemas.openxmlformats.org/package/2006/relationships"><Relationship Id="rId3" Type="http://schemas.openxmlformats.org/officeDocument/2006/relationships/hyperlink" Target="http://www.labcon.ufsc.br/anexos/33.pdf" TargetMode="External"/><Relationship Id="rId2" Type="http://schemas.openxmlformats.org/officeDocument/2006/relationships/hyperlink" Target="https://archive.org/details/schoolarchitectu00robsuoft"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hyperlink" Target="http://www.precaution.org/lib/06/ph_chapter_turnock.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49313B1-2441-F68A-8B3B-761FAC3DDDC0}"/>
              </a:ext>
            </a:extLst>
          </p:cNvPr>
          <p:cNvSpPr>
            <a:spLocks noGrp="1"/>
          </p:cNvSpPr>
          <p:nvPr>
            <p:ph type="ctrTitle"/>
          </p:nvPr>
        </p:nvSpPr>
        <p:spPr>
          <a:xfrm>
            <a:off x="1524000" y="606174"/>
            <a:ext cx="9144000" cy="2661007"/>
          </a:xfrm>
        </p:spPr>
        <p:txBody>
          <a:bodyPr>
            <a:normAutofit/>
          </a:bodyPr>
          <a:lstStyle/>
          <a:p>
            <a:r>
              <a:rPr lang="nb-NO" dirty="0"/>
              <a:t>Jan V Bakke / Roar </a:t>
            </a:r>
            <a:r>
              <a:rPr lang="nb-NO" dirty="0" err="1"/>
              <a:t>Smelhus</a:t>
            </a:r>
            <a:br>
              <a:rPr lang="nb-NO" dirty="0"/>
            </a:br>
            <a:r>
              <a:rPr lang="nb-NO" sz="4400" dirty="0"/>
              <a:t>Kan vi klimatisere for bedre helse og lavere energibruk?</a:t>
            </a:r>
            <a:endParaRPr lang="nb-NO" dirty="0"/>
          </a:p>
        </p:txBody>
      </p:sp>
      <p:sp>
        <p:nvSpPr>
          <p:cNvPr id="3" name="Undertittel 2">
            <a:extLst>
              <a:ext uri="{FF2B5EF4-FFF2-40B4-BE49-F238E27FC236}">
                <a16:creationId xmlns:a16="http://schemas.microsoft.com/office/drawing/2014/main" id="{F648CC7F-25F6-4728-B957-F00501226584}"/>
              </a:ext>
            </a:extLst>
          </p:cNvPr>
          <p:cNvSpPr>
            <a:spLocks noGrp="1"/>
          </p:cNvSpPr>
          <p:nvPr>
            <p:ph type="subTitle" idx="1"/>
          </p:nvPr>
        </p:nvSpPr>
        <p:spPr>
          <a:xfrm>
            <a:off x="1524000" y="4407612"/>
            <a:ext cx="9144000" cy="850187"/>
          </a:xfrm>
        </p:spPr>
        <p:txBody>
          <a:bodyPr>
            <a:normAutofit/>
          </a:bodyPr>
          <a:lstStyle/>
          <a:p>
            <a:r>
              <a:rPr lang="nb-NO" sz="3600" dirty="0"/>
              <a:t>Ventilasjonskonferanse 23. Januar 2024</a:t>
            </a:r>
          </a:p>
        </p:txBody>
      </p:sp>
    </p:spTree>
    <p:extLst>
      <p:ext uri="{BB962C8B-B14F-4D97-AF65-F5344CB8AC3E}">
        <p14:creationId xmlns:p14="http://schemas.microsoft.com/office/powerpoint/2010/main" val="954939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9319444-B25C-5D63-B434-FB77F77FA20A}"/>
              </a:ext>
            </a:extLst>
          </p:cNvPr>
          <p:cNvSpPr>
            <a:spLocks noGrp="1"/>
          </p:cNvSpPr>
          <p:nvPr>
            <p:ph type="title"/>
          </p:nvPr>
        </p:nvSpPr>
        <p:spPr>
          <a:xfrm>
            <a:off x="642163" y="281014"/>
            <a:ext cx="10632397" cy="1176392"/>
          </a:xfrm>
        </p:spPr>
        <p:txBody>
          <a:bodyPr>
            <a:normAutofit/>
          </a:bodyPr>
          <a:lstStyle/>
          <a:p>
            <a:r>
              <a:rPr lang="nb-NO" sz="3600" b="1" i="0" dirty="0">
                <a:solidFill>
                  <a:srgbClr val="000000"/>
                </a:solidFill>
                <a:effectLst/>
                <a:latin typeface="Aptos" panose="020B0004020202020204" pitchFamily="34" charset="0"/>
              </a:rPr>
              <a:t>Hvorfor svikter FDV i Barnehager og skoler? </a:t>
            </a:r>
            <a:br>
              <a:rPr lang="nb-NO" sz="3600" b="1" i="0" dirty="0">
                <a:solidFill>
                  <a:srgbClr val="000000"/>
                </a:solidFill>
                <a:effectLst/>
                <a:latin typeface="Aptos" panose="020B0004020202020204" pitchFamily="34" charset="0"/>
              </a:rPr>
            </a:br>
            <a:r>
              <a:rPr lang="nb-NO" sz="3200" b="1" i="0" dirty="0">
                <a:solidFill>
                  <a:srgbClr val="000000"/>
                </a:solidFill>
                <a:effectLst/>
                <a:latin typeface="Aptos" panose="020B0004020202020204" pitchFamily="34" charset="0"/>
              </a:rPr>
              <a:t>Data: KOSTRA- vedlikehold - skoler i kommunene</a:t>
            </a:r>
            <a:endParaRPr lang="nb-NO" sz="3600" b="1" dirty="0"/>
          </a:p>
        </p:txBody>
      </p:sp>
      <p:sp>
        <p:nvSpPr>
          <p:cNvPr id="3" name="Plassholder for innhold 2">
            <a:extLst>
              <a:ext uri="{FF2B5EF4-FFF2-40B4-BE49-F238E27FC236}">
                <a16:creationId xmlns:a16="http://schemas.microsoft.com/office/drawing/2014/main" id="{546E7420-D88C-F357-A3A6-FAB6E62F009F}"/>
              </a:ext>
            </a:extLst>
          </p:cNvPr>
          <p:cNvSpPr>
            <a:spLocks noGrp="1"/>
          </p:cNvSpPr>
          <p:nvPr>
            <p:ph idx="1"/>
          </p:nvPr>
        </p:nvSpPr>
        <p:spPr>
          <a:xfrm>
            <a:off x="721402" y="1438382"/>
            <a:ext cx="10632397" cy="5157627"/>
          </a:xfrm>
        </p:spPr>
        <p:txBody>
          <a:bodyPr>
            <a:normAutofit fontScale="92500" lnSpcReduction="10000"/>
          </a:bodyPr>
          <a:lstStyle/>
          <a:p>
            <a:pPr marL="0" indent="0">
              <a:spcBef>
                <a:spcPts val="600"/>
              </a:spcBef>
              <a:buNone/>
            </a:pPr>
            <a:r>
              <a:rPr lang="nb-NO" b="1" i="0" dirty="0">
                <a:solidFill>
                  <a:srgbClr val="000000"/>
                </a:solidFill>
                <a:effectLst/>
                <a:latin typeface="arial" panose="020B0604020202020204" pitchFamily="34" charset="0"/>
              </a:rPr>
              <a:t>FDV = Forvaltning, Drift og Vedlikehold</a:t>
            </a:r>
          </a:p>
          <a:p>
            <a:pPr marL="0" indent="0">
              <a:spcBef>
                <a:spcPts val="0"/>
              </a:spcBef>
              <a:buNone/>
            </a:pPr>
            <a:endParaRPr lang="nb-NO" sz="1500" b="0" i="0" dirty="0">
              <a:solidFill>
                <a:srgbClr val="000000"/>
              </a:solidFill>
              <a:effectLst/>
              <a:latin typeface="arial" panose="020B0604020202020204" pitchFamily="34" charset="0"/>
            </a:endParaRPr>
          </a:p>
          <a:p>
            <a:pPr marL="0" indent="0">
              <a:spcBef>
                <a:spcPts val="600"/>
              </a:spcBef>
              <a:buNone/>
            </a:pPr>
            <a:r>
              <a:rPr lang="nb-NO" sz="2600" b="0" i="0" dirty="0">
                <a:solidFill>
                  <a:srgbClr val="000000"/>
                </a:solidFill>
                <a:effectLst/>
                <a:latin typeface="arial" panose="020B0604020202020204" pitchFamily="34" charset="0"/>
              </a:rPr>
              <a:t>Data rapportert fra alle de norske kommunene 2015-2022 (åtte år) viser:</a:t>
            </a:r>
          </a:p>
          <a:p>
            <a:r>
              <a:rPr lang="nb-NO" sz="2600" b="0" i="0" dirty="0">
                <a:solidFill>
                  <a:srgbClr val="000000"/>
                </a:solidFill>
                <a:effectLst/>
                <a:latin typeface="arial" panose="020B0604020202020204" pitchFamily="34" charset="0"/>
              </a:rPr>
              <a:t>Estimert årlig vedlikeholdsetterslep er </a:t>
            </a:r>
            <a:r>
              <a:rPr lang="nb-NO" sz="2600" b="0" i="0" dirty="0">
                <a:solidFill>
                  <a:srgbClr val="000000"/>
                </a:solidFill>
                <a:effectLst/>
                <a:highlight>
                  <a:srgbClr val="FFFF00"/>
                </a:highlight>
                <a:latin typeface="arial" panose="020B0604020202020204" pitchFamily="34" charset="0"/>
              </a:rPr>
              <a:t>2,5 </a:t>
            </a:r>
            <a:r>
              <a:rPr lang="nb-NO" sz="2600" b="0" i="0" dirty="0" err="1">
                <a:solidFill>
                  <a:srgbClr val="000000"/>
                </a:solidFill>
                <a:effectLst/>
                <a:highlight>
                  <a:srgbClr val="FFFF00"/>
                </a:highlight>
                <a:latin typeface="arial" panose="020B0604020202020204" pitchFamily="34" charset="0"/>
              </a:rPr>
              <a:t>mrd</a:t>
            </a:r>
            <a:r>
              <a:rPr lang="nb-NO" sz="2600" b="0" i="0" dirty="0">
                <a:solidFill>
                  <a:srgbClr val="000000"/>
                </a:solidFill>
                <a:effectLst/>
                <a:highlight>
                  <a:srgbClr val="FFFF00"/>
                </a:highlight>
                <a:latin typeface="arial" panose="020B0604020202020204" pitchFamily="34" charset="0"/>
              </a:rPr>
              <a:t> kr</a:t>
            </a:r>
            <a:r>
              <a:rPr lang="nb-NO" sz="2600" b="0" i="0" dirty="0">
                <a:solidFill>
                  <a:srgbClr val="000000"/>
                </a:solidFill>
                <a:effectLst/>
                <a:latin typeface="arial" panose="020B0604020202020204" pitchFamily="34" charset="0"/>
              </a:rPr>
              <a:t> (</a:t>
            </a:r>
            <a:r>
              <a:rPr lang="nb-NO" sz="2600" b="0" i="0" dirty="0" err="1">
                <a:solidFill>
                  <a:srgbClr val="000000"/>
                </a:solidFill>
                <a:effectLst/>
                <a:latin typeface="arial" panose="020B0604020202020204" pitchFamily="34" charset="0"/>
              </a:rPr>
              <a:t>ca</a:t>
            </a:r>
            <a:r>
              <a:rPr lang="nb-NO" sz="2600" b="0" i="0" dirty="0">
                <a:solidFill>
                  <a:srgbClr val="000000"/>
                </a:solidFill>
                <a:effectLst/>
                <a:latin typeface="arial" panose="020B0604020202020204" pitchFamily="34" charset="0"/>
              </a:rPr>
              <a:t> 50% av normen)</a:t>
            </a:r>
          </a:p>
          <a:p>
            <a:r>
              <a:rPr lang="nb-NO" sz="2600" dirty="0">
                <a:solidFill>
                  <a:srgbClr val="000000"/>
                </a:solidFill>
                <a:highlight>
                  <a:srgbClr val="FFFF00"/>
                </a:highlight>
                <a:latin typeface="arial" panose="020B0604020202020204" pitchFamily="34" charset="0"/>
              </a:rPr>
              <a:t>I</a:t>
            </a:r>
            <a:r>
              <a:rPr lang="nb-NO" sz="2600" b="0" i="0" dirty="0">
                <a:solidFill>
                  <a:srgbClr val="000000"/>
                </a:solidFill>
                <a:effectLst/>
                <a:highlight>
                  <a:srgbClr val="FFFF00"/>
                </a:highlight>
                <a:latin typeface="arial" panose="020B0604020202020204" pitchFamily="34" charset="0"/>
              </a:rPr>
              <a:t>nvestering</a:t>
            </a:r>
            <a:r>
              <a:rPr lang="nb-NO" sz="2600" b="0" i="0" dirty="0">
                <a:solidFill>
                  <a:srgbClr val="000000"/>
                </a:solidFill>
                <a:effectLst/>
                <a:latin typeface="arial" panose="020B0604020202020204" pitchFamily="34" charset="0"/>
              </a:rPr>
              <a:t> per år er </a:t>
            </a:r>
            <a:r>
              <a:rPr lang="nb-NO" sz="2600" b="0" i="0" dirty="0" err="1">
                <a:solidFill>
                  <a:srgbClr val="000000"/>
                </a:solidFill>
                <a:effectLst/>
                <a:latin typeface="arial" panose="020B0604020202020204" pitchFamily="34" charset="0"/>
              </a:rPr>
              <a:t>ca</a:t>
            </a:r>
            <a:r>
              <a:rPr lang="nb-NO" sz="2600" b="0" i="0" dirty="0">
                <a:solidFill>
                  <a:srgbClr val="000000"/>
                </a:solidFill>
                <a:effectLst/>
                <a:latin typeface="arial" panose="020B0604020202020204" pitchFamily="34" charset="0"/>
              </a:rPr>
              <a:t> </a:t>
            </a:r>
            <a:r>
              <a:rPr lang="nb-NO" sz="2600" b="0" i="0" dirty="0">
                <a:solidFill>
                  <a:srgbClr val="000000"/>
                </a:solidFill>
                <a:effectLst/>
                <a:highlight>
                  <a:srgbClr val="FFFF00"/>
                </a:highlight>
                <a:latin typeface="arial" panose="020B0604020202020204" pitchFamily="34" charset="0"/>
              </a:rPr>
              <a:t>13 </a:t>
            </a:r>
            <a:r>
              <a:rPr lang="nb-NO" sz="2600" b="0" i="0" dirty="0" err="1">
                <a:solidFill>
                  <a:srgbClr val="000000"/>
                </a:solidFill>
                <a:effectLst/>
                <a:highlight>
                  <a:srgbClr val="FFFF00"/>
                </a:highlight>
                <a:latin typeface="arial" panose="020B0604020202020204" pitchFamily="34" charset="0"/>
              </a:rPr>
              <a:t>mrd</a:t>
            </a:r>
            <a:r>
              <a:rPr lang="nb-NO" sz="2600" b="0" i="0" dirty="0">
                <a:solidFill>
                  <a:srgbClr val="000000"/>
                </a:solidFill>
                <a:effectLst/>
                <a:highlight>
                  <a:srgbClr val="FFFF00"/>
                </a:highlight>
                <a:latin typeface="arial" panose="020B0604020202020204" pitchFamily="34" charset="0"/>
              </a:rPr>
              <a:t> kr.</a:t>
            </a:r>
            <a:br>
              <a:rPr lang="nb-NO" sz="2600" b="0" i="0" dirty="0">
                <a:solidFill>
                  <a:srgbClr val="000000"/>
                </a:solidFill>
                <a:effectLst/>
                <a:latin typeface="arial" panose="020B0604020202020204" pitchFamily="34" charset="0"/>
              </a:rPr>
            </a:br>
            <a:r>
              <a:rPr lang="nb-NO" sz="2600" b="0" i="0" dirty="0">
                <a:solidFill>
                  <a:srgbClr val="000000"/>
                </a:solidFill>
                <a:effectLst/>
                <a:latin typeface="arial" panose="020B0604020202020204" pitchFamily="34" charset="0"/>
              </a:rPr>
              <a:t>– sum </a:t>
            </a:r>
            <a:r>
              <a:rPr lang="nb-NO" sz="2600" b="0" i="0" dirty="0">
                <a:solidFill>
                  <a:srgbClr val="000000"/>
                </a:solidFill>
                <a:effectLst/>
                <a:highlight>
                  <a:srgbClr val="FFFF00"/>
                </a:highlight>
                <a:latin typeface="arial" panose="020B0604020202020204" pitchFamily="34" charset="0"/>
              </a:rPr>
              <a:t>106 </a:t>
            </a:r>
            <a:r>
              <a:rPr lang="nb-NO" sz="2600" b="0" i="0" dirty="0" err="1">
                <a:solidFill>
                  <a:srgbClr val="000000"/>
                </a:solidFill>
                <a:effectLst/>
                <a:highlight>
                  <a:srgbClr val="FFFF00"/>
                </a:highlight>
                <a:latin typeface="arial" panose="020B0604020202020204" pitchFamily="34" charset="0"/>
              </a:rPr>
              <a:t>mrd</a:t>
            </a:r>
            <a:r>
              <a:rPr lang="nb-NO" sz="2600" b="0" i="0" dirty="0">
                <a:solidFill>
                  <a:srgbClr val="000000"/>
                </a:solidFill>
                <a:effectLst/>
                <a:highlight>
                  <a:srgbClr val="FFFF00"/>
                </a:highlight>
                <a:latin typeface="arial" panose="020B0604020202020204" pitchFamily="34" charset="0"/>
              </a:rPr>
              <a:t> kr for årene 2015-2022</a:t>
            </a:r>
          </a:p>
          <a:p>
            <a:r>
              <a:rPr lang="nb-NO" sz="2600" b="0" i="0" dirty="0">
                <a:solidFill>
                  <a:srgbClr val="000000"/>
                </a:solidFill>
                <a:effectLst/>
                <a:latin typeface="arial" panose="020B0604020202020204" pitchFamily="34" charset="0"/>
              </a:rPr>
              <a:t>2,5 </a:t>
            </a:r>
            <a:r>
              <a:rPr lang="nb-NO" sz="2600" b="0" i="0" dirty="0" err="1">
                <a:solidFill>
                  <a:srgbClr val="000000"/>
                </a:solidFill>
                <a:effectLst/>
                <a:latin typeface="arial" panose="020B0604020202020204" pitchFamily="34" charset="0"/>
              </a:rPr>
              <a:t>mrd</a:t>
            </a:r>
            <a:r>
              <a:rPr lang="nb-NO" sz="2600" b="0" i="0" dirty="0">
                <a:solidFill>
                  <a:srgbClr val="000000"/>
                </a:solidFill>
                <a:effectLst/>
                <a:latin typeface="arial" panose="020B0604020202020204" pitchFamily="34" charset="0"/>
              </a:rPr>
              <a:t> kr. årlig etterslep til vedlikehold kunne vært løftet opp til normen på 5 </a:t>
            </a:r>
            <a:r>
              <a:rPr lang="nb-NO" sz="2600" b="0" i="0" dirty="0" err="1">
                <a:solidFill>
                  <a:srgbClr val="000000"/>
                </a:solidFill>
                <a:effectLst/>
                <a:latin typeface="arial" panose="020B0604020202020204" pitchFamily="34" charset="0"/>
              </a:rPr>
              <a:t>mrd</a:t>
            </a:r>
            <a:r>
              <a:rPr lang="nb-NO" sz="2600" b="0" i="0" dirty="0">
                <a:solidFill>
                  <a:srgbClr val="000000"/>
                </a:solidFill>
                <a:effectLst/>
                <a:latin typeface="arial" panose="020B0604020202020204" pitchFamily="34" charset="0"/>
              </a:rPr>
              <a:t> kr ved å investere mindre</a:t>
            </a:r>
            <a:r>
              <a:rPr lang="nb-NO" sz="2600" dirty="0">
                <a:solidFill>
                  <a:srgbClr val="000000"/>
                </a:solidFill>
                <a:latin typeface="arial" panose="020B0604020202020204" pitchFamily="34" charset="0"/>
              </a:rPr>
              <a:t>. Det vil si å bruke mindre enn 10,5 </a:t>
            </a:r>
            <a:r>
              <a:rPr lang="nb-NO" sz="2600" dirty="0" err="1">
                <a:solidFill>
                  <a:srgbClr val="000000"/>
                </a:solidFill>
                <a:latin typeface="arial" panose="020B0604020202020204" pitchFamily="34" charset="0"/>
              </a:rPr>
              <a:t>mrd</a:t>
            </a:r>
            <a:r>
              <a:rPr lang="nb-NO" sz="2600" dirty="0">
                <a:solidFill>
                  <a:srgbClr val="000000"/>
                </a:solidFill>
                <a:latin typeface="arial" panose="020B0604020202020204" pitchFamily="34" charset="0"/>
              </a:rPr>
              <a:t> til nybygg, men å hindre det store forfallet. </a:t>
            </a:r>
          </a:p>
          <a:p>
            <a:r>
              <a:rPr lang="nb-NO" sz="2600" dirty="0">
                <a:solidFill>
                  <a:srgbClr val="000000"/>
                </a:solidFill>
                <a:latin typeface="arial" panose="020B0604020202020204" pitchFamily="34" charset="0"/>
              </a:rPr>
              <a:t>Det ville økt verdien i bygningsmassen, forbedret helse, miljø og inneklima, forbedret skoleresultater og gitt oss rikere kommuner med bedre bygg.</a:t>
            </a:r>
          </a:p>
          <a:p>
            <a:pPr marL="0" indent="0">
              <a:buNone/>
            </a:pPr>
            <a:endParaRPr lang="nb-NO" sz="2600" dirty="0"/>
          </a:p>
          <a:p>
            <a:pPr marL="0" indent="0">
              <a:buNone/>
            </a:pPr>
            <a:r>
              <a:rPr lang="nb-NO" sz="2100" dirty="0">
                <a:latin typeface="Arial" panose="020B0604020202020204" pitchFamily="34" charset="0"/>
                <a:cs typeface="Arial" panose="020B0604020202020204" pitchFamily="34" charset="0"/>
              </a:rPr>
              <a:t>Kilde: Fredrik Horjen, </a:t>
            </a:r>
            <a:r>
              <a:rPr kumimoji="0" lang="nb-NO" altLang="nb-NO" sz="21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Norsk Kommunalteknisk Forening, </a:t>
            </a:r>
            <a:br>
              <a:rPr kumimoji="0" lang="nb-NO" altLang="nb-NO" sz="21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br>
            <a:r>
              <a:rPr kumimoji="0" lang="nb-NO" altLang="nb-NO" sz="21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kommunalteknikk.no</a:t>
            </a:r>
            <a:r>
              <a:rPr kumimoji="0" lang="nb-NO" altLang="nb-NO" sz="2100" b="0" i="0" u="none" strike="noStrike" cap="none" normalizeH="0" baseline="0" dirty="0">
                <a:ln>
                  <a:noFill/>
                </a:ln>
                <a:solidFill>
                  <a:srgbClr val="1155CC"/>
                </a:solidFill>
                <a:effectLst/>
                <a:latin typeface="Arial" panose="020B0604020202020204" pitchFamily="34" charset="0"/>
                <a:cs typeface="Arial" panose="020B0604020202020204" pitchFamily="34" charset="0"/>
              </a:rPr>
              <a:t>. </a:t>
            </a:r>
            <a:r>
              <a:rPr kumimoji="0" lang="nb-NO" altLang="nb-NO" sz="21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Tlf</a:t>
            </a:r>
            <a:r>
              <a:rPr kumimoji="0" lang="nb-NO" altLang="nb-NO" sz="21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+47 90 88 26 01</a:t>
            </a:r>
            <a:r>
              <a:rPr kumimoji="0" lang="nb-NO" altLang="nb-NO" sz="2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endParaRPr lang="nb-NO" sz="2100" dirty="0">
              <a:latin typeface="Arial" panose="020B0604020202020204" pitchFamily="34" charset="0"/>
              <a:cs typeface="Arial" panose="020B0604020202020204" pitchFamily="34" charset="0"/>
            </a:endParaRPr>
          </a:p>
        </p:txBody>
      </p:sp>
      <p:sp>
        <p:nvSpPr>
          <p:cNvPr id="4" name="Rectangle 1">
            <a:extLst>
              <a:ext uri="{FF2B5EF4-FFF2-40B4-BE49-F238E27FC236}">
                <a16:creationId xmlns:a16="http://schemas.microsoft.com/office/drawing/2014/main" id="{7FC300A1-0B50-998C-0D1A-5D2CA83F3260}"/>
              </a:ext>
            </a:extLst>
          </p:cNvPr>
          <p:cNvSpPr>
            <a:spLocks noChangeArrowheads="1"/>
          </p:cNvSpPr>
          <p:nvPr/>
        </p:nvSpPr>
        <p:spPr bwMode="auto">
          <a:xfrm>
            <a:off x="0" y="-330860"/>
            <a:ext cx="1284326"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900" b="0" i="0" u="none" strike="noStrike" cap="none" normalizeH="0" baseline="0" dirty="0">
                <a:ln>
                  <a:noFill/>
                </a:ln>
                <a:solidFill>
                  <a:srgbClr val="000000"/>
                </a:solidFill>
                <a:effectLst/>
                <a:latin typeface="Helvetica" panose="020B0604020202020204" pitchFamily="34" charset="0"/>
              </a:rPr>
              <a:t> </a:t>
            </a:r>
            <a:r>
              <a:rPr kumimoji="0" lang="nb-NO" altLang="nb-NO" sz="800" b="0" i="0" u="none" strike="noStrike" cap="none" normalizeH="0" baseline="0" dirty="0">
                <a:ln>
                  <a:noFill/>
                </a:ln>
                <a:solidFill>
                  <a:schemeClr val="tx1"/>
                </a:solidFill>
                <a:effectLst/>
              </a:rPr>
              <a:t>  </a:t>
            </a:r>
            <a:r>
              <a:rPr kumimoji="0" lang="nb-NO" altLang="nb-NO" sz="1900" b="0" i="0" u="none" strike="noStrike" cap="none" normalizeH="0" baseline="0" dirty="0">
                <a:ln>
                  <a:noFill/>
                </a:ln>
                <a:solidFill>
                  <a:schemeClr val="tx1"/>
                </a:solidFill>
                <a:effectLst/>
              </a:rPr>
              <a:t>               </a:t>
            </a:r>
            <a:br>
              <a:rPr kumimoji="0" lang="nb-NO" altLang="nb-NO" sz="1800" b="0" i="0" u="none" strike="noStrike" cap="none" normalizeH="0" baseline="0" dirty="0">
                <a:ln>
                  <a:noFill/>
                </a:ln>
                <a:solidFill>
                  <a:schemeClr val="tx1"/>
                </a:solidFill>
                <a:effectLst/>
                <a:latin typeface="Arial" panose="020B0604020202020204" pitchFamily="34" charset="0"/>
              </a:rPr>
            </a:b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5" name="AutoShape 2" descr="signature_2250619530">
            <a:extLst>
              <a:ext uri="{FF2B5EF4-FFF2-40B4-BE49-F238E27FC236}">
                <a16:creationId xmlns:a16="http://schemas.microsoft.com/office/drawing/2014/main" id="{C6E094FA-AB36-6016-73AA-7E92A7CDECF5}"/>
              </a:ext>
            </a:extLst>
          </p:cNvPr>
          <p:cNvSpPr>
            <a:spLocks noChangeAspect="1" noChangeArrowheads="1"/>
          </p:cNvSpPr>
          <p:nvPr/>
        </p:nvSpPr>
        <p:spPr bwMode="auto">
          <a:xfrm>
            <a:off x="88900" y="-350838"/>
            <a:ext cx="971550" cy="314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8" name="Picture 4" descr="Norsk Kommunalteknisk Forening | LinkedIn">
            <a:extLst>
              <a:ext uri="{FF2B5EF4-FFF2-40B4-BE49-F238E27FC236}">
                <a16:creationId xmlns:a16="http://schemas.microsoft.com/office/drawing/2014/main" id="{C0369730-A304-77E6-FFFD-FF008BD070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5879" y="5198724"/>
            <a:ext cx="1619963" cy="1505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18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211EBD8-D98D-FEC0-4868-77487898433F}"/>
              </a:ext>
            </a:extLst>
          </p:cNvPr>
          <p:cNvSpPr>
            <a:spLocks noGrp="1"/>
          </p:cNvSpPr>
          <p:nvPr>
            <p:ph type="title"/>
          </p:nvPr>
        </p:nvSpPr>
        <p:spPr>
          <a:xfrm>
            <a:off x="838200" y="118546"/>
            <a:ext cx="10515600" cy="641742"/>
          </a:xfrm>
        </p:spPr>
        <p:txBody>
          <a:bodyPr>
            <a:normAutofit/>
          </a:bodyPr>
          <a:lstStyle/>
          <a:p>
            <a:r>
              <a:rPr lang="nb-NO" sz="4000" b="1" dirty="0">
                <a:latin typeface="Calibri" panose="020F0502020204030204" pitchFamily="34" charset="0"/>
                <a:cs typeface="Calibri" panose="020F0502020204030204" pitchFamily="34" charset="0"/>
              </a:rPr>
              <a:t>Hvorfor svikter FDV i Barnehager og skoler? </a:t>
            </a:r>
            <a:endParaRPr lang="nb-NO" b="1" dirty="0">
              <a:latin typeface="Calibri" panose="020F0502020204030204" pitchFamily="34" charset="0"/>
              <a:cs typeface="Calibri" panose="020F0502020204030204" pitchFamily="34" charset="0"/>
            </a:endParaRPr>
          </a:p>
        </p:txBody>
      </p:sp>
      <p:sp>
        <p:nvSpPr>
          <p:cNvPr id="3" name="Plassholder for innhold 2">
            <a:extLst>
              <a:ext uri="{FF2B5EF4-FFF2-40B4-BE49-F238E27FC236}">
                <a16:creationId xmlns:a16="http://schemas.microsoft.com/office/drawing/2014/main" id="{B3EB1046-EE70-09FF-FA40-7C240B0D5E7E}"/>
              </a:ext>
            </a:extLst>
          </p:cNvPr>
          <p:cNvSpPr>
            <a:spLocks noGrp="1"/>
          </p:cNvSpPr>
          <p:nvPr>
            <p:ph idx="1"/>
          </p:nvPr>
        </p:nvSpPr>
        <p:spPr>
          <a:xfrm>
            <a:off x="575352" y="739740"/>
            <a:ext cx="10859785" cy="5876817"/>
          </a:xfrm>
        </p:spPr>
        <p:txBody>
          <a:bodyPr>
            <a:normAutofit fontScale="55000" lnSpcReduction="20000"/>
          </a:bodyPr>
          <a:lstStyle/>
          <a:p>
            <a:pPr marL="0" indent="0">
              <a:lnSpc>
                <a:spcPct val="107000"/>
              </a:lnSpc>
              <a:spcBef>
                <a:spcPts val="600"/>
              </a:spcBef>
              <a:buNone/>
            </a:pPr>
            <a:r>
              <a:rPr lang="nb-NO" sz="5100" b="1" u="sng" dirty="0">
                <a:latin typeface="Calibri" panose="020F0502020204030204" pitchFamily="34" charset="0"/>
                <a:cs typeface="Calibri" panose="020F0502020204030204" pitchFamily="34" charset="0"/>
              </a:rPr>
              <a:t>Fire av ti skoler oppfyller ikke dagens krav til inneklima (RIF 2021). </a:t>
            </a:r>
          </a:p>
          <a:p>
            <a:pPr marL="0" indent="0">
              <a:lnSpc>
                <a:spcPct val="107000"/>
              </a:lnSpc>
              <a:spcBef>
                <a:spcPts val="600"/>
              </a:spcBef>
              <a:buNone/>
            </a:pPr>
            <a:r>
              <a:rPr lang="nb-NO" sz="3600" b="1" dirty="0">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Kommunene bruker </a:t>
            </a:r>
            <a:r>
              <a:rPr lang="nb-NO" sz="3600" b="1" dirty="0">
                <a:solidFill>
                  <a:srgbClr val="222222"/>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for lite til vedlikehold, for mye på nybygg og </a:t>
            </a:r>
            <a:r>
              <a:rPr lang="nb-NO" sz="3600" b="1" dirty="0">
                <a:solidFill>
                  <a:srgbClr val="222222"/>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lar ellers bygningene forfalle.</a:t>
            </a:r>
            <a:r>
              <a:rPr lang="nb-NO" sz="3600" b="1" dirty="0">
                <a:solidFill>
                  <a:srgbClr val="222222"/>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p>
          <a:p>
            <a:pPr marL="0" indent="0">
              <a:lnSpc>
                <a:spcPct val="107000"/>
              </a:lnSpc>
              <a:spcBef>
                <a:spcPts val="600"/>
              </a:spcBef>
              <a:buNone/>
            </a:pPr>
            <a:r>
              <a:rPr lang="nb-NO" sz="3600" b="1" dirty="0">
                <a:solidFill>
                  <a:srgbClr val="222222"/>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Det er svært dyrt og lite lønnsomt å rive 30 år gamle bygg!</a:t>
            </a:r>
          </a:p>
          <a:p>
            <a:pPr marL="0" indent="0">
              <a:lnSpc>
                <a:spcPct val="107000"/>
              </a:lnSpc>
              <a:spcBef>
                <a:spcPts val="600"/>
              </a:spcBef>
              <a:buNone/>
            </a:pPr>
            <a:r>
              <a:rPr lang="nb-NO" sz="3400" dirty="0">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Kommunene fører ikke regnskap over verdibalansen. Derfor må Staten nå </a:t>
            </a:r>
            <a:r>
              <a:rPr lang="nb-NO" sz="3400" dirty="0">
                <a:solidFill>
                  <a:srgbClr val="222222"/>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pålegge kommunene regnskapsførsel som synliggjør verditapet av manglende vedlikehold, også for allmennheten</a:t>
            </a:r>
            <a:r>
              <a:rPr lang="nb-NO" sz="3400" dirty="0">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0" indent="0">
              <a:lnSpc>
                <a:spcPct val="107000"/>
              </a:lnSpc>
              <a:spcBef>
                <a:spcPts val="600"/>
              </a:spcBef>
              <a:buNone/>
            </a:pPr>
            <a:r>
              <a:rPr lang="nb-NO" sz="3400" dirty="0">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Kommuner som havner på </a:t>
            </a:r>
            <a:r>
              <a:rPr lang="nb-NO" sz="3400" dirty="0">
                <a:solidFill>
                  <a:srgbClr val="222222"/>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ROBEK-lista</a:t>
            </a:r>
            <a:r>
              <a:rPr lang="nb-NO" sz="3400" dirty="0">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 (Register Om </a:t>
            </a:r>
            <a:r>
              <a:rPr lang="nb-NO" sz="3400" dirty="0">
                <a:solidFill>
                  <a:srgbClr val="222222"/>
                </a:solidFill>
                <a:latin typeface="Calibri" panose="020F0502020204030204" pitchFamily="34" charset="0"/>
                <a:ea typeface="Times New Roman" panose="02020603050405020304" pitchFamily="18" charset="0"/>
                <a:cs typeface="Times New Roman" panose="02020603050405020304" pitchFamily="18" charset="0"/>
              </a:rPr>
              <a:t>B</a:t>
            </a:r>
            <a:r>
              <a:rPr lang="nb-NO" sz="3400" dirty="0">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etinget godkjenning og Kontroll) blir umyndiggjort. Likevel stryker mange alt vedlikehold for å komme ut av ROBEK. </a:t>
            </a:r>
            <a:r>
              <a:rPr lang="nb-NO" sz="3400" b="1" u="sng" dirty="0">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Mange kommuner er nå på vei til lista</a:t>
            </a:r>
            <a:r>
              <a:rPr lang="nb-NO" sz="3400" dirty="0">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a:t>
            </a:r>
          </a:p>
          <a:p>
            <a:pPr marL="0" indent="0">
              <a:lnSpc>
                <a:spcPct val="107000"/>
              </a:lnSpc>
              <a:spcBef>
                <a:spcPts val="0"/>
              </a:spcBef>
              <a:buNone/>
            </a:pPr>
            <a:endParaRPr lang="nb-NO" sz="3400" b="1" u="sng" dirty="0">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07000"/>
              </a:lnSpc>
              <a:spcBef>
                <a:spcPts val="600"/>
              </a:spcBef>
              <a:buNone/>
            </a:pPr>
            <a:r>
              <a:rPr lang="nb-NO" sz="4400" b="1" u="sng" dirty="0">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Barnas helse sviktes når kommunene har tilsyn med seg selv</a:t>
            </a:r>
            <a:r>
              <a:rPr lang="nb-NO" sz="4400" b="1" dirty="0">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 </a:t>
            </a:r>
            <a:br>
              <a:rPr lang="nb-NO" sz="4400" b="1" dirty="0">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br>
            <a:r>
              <a:rPr lang="nb-NO" sz="4400" b="1" dirty="0">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Tilsynsmyndigheten</a:t>
            </a:r>
            <a:r>
              <a:rPr lang="nb-NO" sz="4400" b="1" dirty="0">
                <a:solidFill>
                  <a:srgbClr val="222222"/>
                </a:solidFill>
                <a:latin typeface="Calibri" panose="020F0502020204030204" pitchFamily="34" charset="0"/>
                <a:ea typeface="Times New Roman" panose="02020603050405020304" pitchFamily="18" charset="0"/>
                <a:cs typeface="Times New Roman" panose="02020603050405020304" pitchFamily="18" charset="0"/>
              </a:rPr>
              <a:t>, </a:t>
            </a:r>
            <a:r>
              <a:rPr lang="nb-NO" sz="4400" b="1" dirty="0">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«Miljørettet helsevern», eies av kommunene som de fører tilsyn med. Kommunene bryr seg ikke nok om hva de finner og sier.</a:t>
            </a:r>
          </a:p>
          <a:p>
            <a:pPr marL="0" indent="0">
              <a:lnSpc>
                <a:spcPct val="107000"/>
              </a:lnSpc>
              <a:spcBef>
                <a:spcPts val="600"/>
              </a:spcBef>
              <a:buNone/>
            </a:pPr>
            <a:r>
              <a:rPr lang="nb-NO" sz="5100" b="1" dirty="0">
                <a:solidFill>
                  <a:srgbClr val="222222"/>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Tilsynet må organiseres uavhengig av kommunene! </a:t>
            </a:r>
          </a:p>
          <a:p>
            <a:pPr marL="0" indent="0">
              <a:lnSpc>
                <a:spcPct val="107000"/>
              </a:lnSpc>
              <a:spcAft>
                <a:spcPts val="800"/>
              </a:spcAft>
              <a:buNone/>
            </a:pPr>
            <a:endParaRPr lang="nb-NO" sz="30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nb-NO" sz="3000" b="1" dirty="0">
                <a:effectLst/>
                <a:latin typeface="Calibri" panose="020F0502020204030204" pitchFamily="34" charset="0"/>
                <a:ea typeface="Calibri" panose="020F0502020204030204" pitchFamily="34" charset="0"/>
                <a:cs typeface="Times New Roman" panose="02020603050405020304" pitchFamily="18" charset="0"/>
              </a:rPr>
              <a:t>Referanser:</a:t>
            </a:r>
            <a:endParaRPr lang="nb-NO" sz="3000" dirty="0"/>
          </a:p>
          <a:p>
            <a:pPr marL="342900" lvl="0" indent="-342900">
              <a:lnSpc>
                <a:spcPct val="107000"/>
              </a:lnSpc>
              <a:spcBef>
                <a:spcPts val="0"/>
              </a:spcBef>
              <a:buFont typeface="+mj-lt"/>
              <a:buAutoNum type="arabicPeriod"/>
            </a:pPr>
            <a:r>
              <a:rPr lang="nb-NO" sz="1900" b="1" dirty="0">
                <a:effectLst/>
                <a:ea typeface="Calibri" panose="020F0502020204030204" pitchFamily="34" charset="0"/>
                <a:cs typeface="Times New Roman" panose="02020603050405020304" pitchFamily="18" charset="0"/>
              </a:rPr>
              <a:t>Helsedirektoratets rapport 2016, delvis oppdatert 2021.</a:t>
            </a:r>
            <a:r>
              <a:rPr lang="nb-NO" sz="1900" u="none" strike="noStrike" dirty="0">
                <a:solidFill>
                  <a:srgbClr val="0000FF"/>
                </a:solidFill>
                <a:effectLst/>
                <a:ea typeface="Calibri" panose="020F0502020204030204" pitchFamily="34" charset="0"/>
                <a:cs typeface="Times New Roman" panose="02020603050405020304" pitchFamily="18" charset="0"/>
              </a:rPr>
              <a:t>  </a:t>
            </a:r>
            <a:r>
              <a:rPr lang="nb-NO" sz="1900" u="sng" dirty="0">
                <a:solidFill>
                  <a:srgbClr val="0000FF"/>
                </a:solidFill>
                <a:effectLst/>
                <a:ea typeface="Calibri" panose="020F0502020204030204" pitchFamily="34" charset="0"/>
                <a:cs typeface="Times New Roman" panose="02020603050405020304" pitchFamily="18" charset="0"/>
                <a:hlinkClick r:id="rId2"/>
              </a:rPr>
              <a:t>Microsoft Word - Rapport om nødvendige tiltak fra 2016.docx (bedreinnemiljoforbarn.no)</a:t>
            </a:r>
            <a:r>
              <a:rPr lang="nb-NO" sz="1900" dirty="0">
                <a:effectLst/>
                <a:ea typeface="Calibri" panose="020F0502020204030204" pitchFamily="34" charset="0"/>
                <a:cs typeface="Times New Roman" panose="02020603050405020304" pitchFamily="18" charset="0"/>
              </a:rPr>
              <a:t>. </a:t>
            </a:r>
          </a:p>
          <a:p>
            <a:pPr marL="342900" indent="-342900">
              <a:lnSpc>
                <a:spcPct val="107000"/>
              </a:lnSpc>
              <a:spcBef>
                <a:spcPts val="0"/>
              </a:spcBef>
              <a:buFont typeface="+mj-lt"/>
              <a:buAutoNum type="arabicPeriod"/>
            </a:pPr>
            <a:r>
              <a:rPr lang="nb-NO" sz="1900" b="1" dirty="0">
                <a:effectLst/>
                <a:ea typeface="Calibri" panose="020F0502020204030204" pitchFamily="34" charset="0"/>
                <a:cs typeface="Times New Roman" panose="02020603050405020304" pitchFamily="18" charset="0"/>
              </a:rPr>
              <a:t>Helsetilsynet. Rapport 1/2020. </a:t>
            </a:r>
            <a:r>
              <a:rPr lang="nb-NO" sz="1900" u="sng" dirty="0">
                <a:solidFill>
                  <a:srgbClr val="0000FF"/>
                </a:solidFill>
                <a:effectLst/>
                <a:ea typeface="Calibri" panose="020F0502020204030204" pitchFamily="34" charset="0"/>
                <a:cs typeface="Times New Roman" panose="02020603050405020304" pitchFamily="18" charset="0"/>
                <a:hlinkClick r:id="rId3"/>
              </a:rPr>
              <a:t>Barns helse er folkehelse. Barnas arbeidsmiljø sikres ikke gjennom kommunenes tilsyn | Helsetilsynet</a:t>
            </a:r>
            <a:r>
              <a:rPr lang="nb-NO" sz="1900" dirty="0">
                <a:effectLst/>
                <a:ea typeface="Calibri" panose="020F0502020204030204" pitchFamily="34" charset="0"/>
                <a:cs typeface="Times New Roman" panose="02020603050405020304" pitchFamily="18" charset="0"/>
              </a:rPr>
              <a:t>. Landsomfattende tilsyn i 2019 med folkehelse. «K</a:t>
            </a:r>
            <a:r>
              <a:rPr lang="nb-NO" sz="1900" dirty="0"/>
              <a:t>ommunene sikrer ikke at det blir gjennomført tilsyn, at tilsyn ble utført regelmessig, at tilsyn baseres på kunnskap om risiko, at kommunen hadde styringsaktiviteter for å følge med på tilsynsarbeidet og om oppgavene ble ivaretatt i tråd med krav i lov og forskrift». </a:t>
            </a:r>
          </a:p>
          <a:p>
            <a:pPr marL="342900" indent="-342900">
              <a:lnSpc>
                <a:spcPct val="107000"/>
              </a:lnSpc>
              <a:spcBef>
                <a:spcPts val="0"/>
              </a:spcBef>
              <a:buFont typeface="+mj-lt"/>
              <a:buAutoNum type="arabicPeriod"/>
            </a:pPr>
            <a:r>
              <a:rPr lang="nb-NO" sz="1900" b="1" dirty="0">
                <a:effectLst/>
                <a:ea typeface="Calibri" panose="020F0502020204030204" pitchFamily="34" charset="0"/>
                <a:cs typeface="Times New Roman" panose="02020603050405020304" pitchFamily="18" charset="0"/>
              </a:rPr>
              <a:t>RIF (Rådgivende Ingeniørers Forening). State </a:t>
            </a:r>
            <a:r>
              <a:rPr lang="nb-NO" sz="1900" b="1" dirty="0" err="1">
                <a:effectLst/>
                <a:ea typeface="Calibri" panose="020F0502020204030204" pitchFamily="34" charset="0"/>
                <a:cs typeface="Times New Roman" panose="02020603050405020304" pitchFamily="18" charset="0"/>
              </a:rPr>
              <a:t>of</a:t>
            </a:r>
            <a:r>
              <a:rPr lang="nb-NO" sz="1900" b="1" dirty="0">
                <a:effectLst/>
                <a:ea typeface="Calibri" panose="020F0502020204030204" pitchFamily="34" charset="0"/>
                <a:cs typeface="Times New Roman" panose="02020603050405020304" pitchFamily="18" charset="0"/>
              </a:rPr>
              <a:t> </a:t>
            </a:r>
            <a:r>
              <a:rPr lang="nb-NO" sz="1900" b="1" dirty="0" err="1">
                <a:effectLst/>
                <a:ea typeface="Calibri" panose="020F0502020204030204" pitchFamily="34" charset="0"/>
                <a:cs typeface="Times New Roman" panose="02020603050405020304" pitchFamily="18" charset="0"/>
              </a:rPr>
              <a:t>the</a:t>
            </a:r>
            <a:r>
              <a:rPr lang="nb-NO" sz="1900" b="1" dirty="0">
                <a:effectLst/>
                <a:ea typeface="Calibri" panose="020F0502020204030204" pitchFamily="34" charset="0"/>
                <a:cs typeface="Times New Roman" panose="02020603050405020304" pitchFamily="18" charset="0"/>
              </a:rPr>
              <a:t> </a:t>
            </a:r>
            <a:r>
              <a:rPr lang="nb-NO" sz="1900" b="1" dirty="0" err="1">
                <a:effectLst/>
                <a:ea typeface="Calibri" panose="020F0502020204030204" pitchFamily="34" charset="0"/>
                <a:cs typeface="Times New Roman" panose="02020603050405020304" pitchFamily="18" charset="0"/>
              </a:rPr>
              <a:t>Nation</a:t>
            </a:r>
            <a:r>
              <a:rPr lang="nb-NO" sz="1900" b="1" dirty="0">
                <a:effectLst/>
                <a:ea typeface="Calibri" panose="020F0502020204030204" pitchFamily="34" charset="0"/>
                <a:cs typeface="Times New Roman" panose="02020603050405020304" pitchFamily="18" charset="0"/>
              </a:rPr>
              <a:t>. Norges tilstand 2021.</a:t>
            </a:r>
            <a:r>
              <a:rPr lang="nb-NO" sz="1900" dirty="0">
                <a:effectLst/>
                <a:ea typeface="Calibri" panose="020F0502020204030204" pitchFamily="34" charset="0"/>
                <a:cs typeface="Times New Roman" panose="02020603050405020304" pitchFamily="18" charset="0"/>
              </a:rPr>
              <a:t> </a:t>
            </a:r>
            <a:r>
              <a:rPr lang="en-US" sz="1900" u="sng" dirty="0">
                <a:solidFill>
                  <a:srgbClr val="0000FF"/>
                </a:solidFill>
                <a:effectLst/>
                <a:ea typeface="Calibri" panose="020F0502020204030204" pitchFamily="34" charset="0"/>
                <a:cs typeface="Times New Roman" panose="02020603050405020304" pitchFamily="18" charset="0"/>
                <a:hlinkClick r:id="rId4"/>
              </a:rPr>
              <a:t>210518_State-of-the-Nation-2021.pdf (rif.no)</a:t>
            </a:r>
            <a:r>
              <a:rPr lang="en-US" sz="1900" u="sng" dirty="0">
                <a:solidFill>
                  <a:srgbClr val="0000FF"/>
                </a:solidFill>
                <a:effectLst/>
                <a:ea typeface="Calibri" panose="020F0502020204030204" pitchFamily="34" charset="0"/>
                <a:cs typeface="Times New Roman" panose="02020603050405020304" pitchFamily="18" charset="0"/>
              </a:rPr>
              <a:t>.</a:t>
            </a:r>
            <a:r>
              <a:rPr lang="nb-NO" sz="1900" u="sng" dirty="0">
                <a:solidFill>
                  <a:srgbClr val="0000FF"/>
                </a:solidFill>
                <a:ea typeface="Calibri" panose="020F0502020204030204" pitchFamily="34" charset="0"/>
                <a:cs typeface="Times New Roman" panose="02020603050405020304" pitchFamily="18" charset="0"/>
              </a:rPr>
              <a:t> </a:t>
            </a:r>
            <a:r>
              <a:rPr lang="nb-NO" sz="1900" dirty="0"/>
              <a:t>Kommunale bygg, inkludert Barnehager og skoler, verdi 1200 </a:t>
            </a:r>
            <a:r>
              <a:rPr lang="nb-NO" sz="1900" dirty="0" err="1"/>
              <a:t>mrd</a:t>
            </a:r>
            <a:r>
              <a:rPr lang="nb-NO" sz="1900" dirty="0"/>
              <a:t> er i løpende forfall. Oppgradering til karakter 4 (av 1-5), kostnad 160 </a:t>
            </a:r>
            <a:r>
              <a:rPr lang="nb-NO" sz="1900" dirty="0" err="1"/>
              <a:t>Mrd</a:t>
            </a:r>
            <a:r>
              <a:rPr lang="nb-NO" sz="1900" dirty="0"/>
              <a:t> kroner. </a:t>
            </a:r>
          </a:p>
          <a:p>
            <a:pPr marL="342900" indent="-342900">
              <a:lnSpc>
                <a:spcPct val="107000"/>
              </a:lnSpc>
              <a:spcBef>
                <a:spcPts val="0"/>
              </a:spcBef>
              <a:buFont typeface="+mj-lt"/>
              <a:buAutoNum type="arabicPeriod"/>
            </a:pPr>
            <a:r>
              <a:rPr lang="nb-NO" sz="1900" dirty="0">
                <a:effectLst/>
                <a:ea typeface="Calibri" panose="020F0502020204030204" pitchFamily="34" charset="0"/>
                <a:cs typeface="Times New Roman" panose="02020603050405020304" pitchFamily="18" charset="0"/>
              </a:rPr>
              <a:t>NFBI, FUG, EO: Høringsinnspill til Folkehelsemeldingen St. 15 (2020-2023) 19. April 2023: </a:t>
            </a:r>
            <a:r>
              <a:rPr lang="nb-NO" sz="1900" b="1" dirty="0">
                <a:solidFill>
                  <a:srgbClr val="222222"/>
                </a:solidFill>
                <a:effectLst/>
                <a:ea typeface="Times New Roman" panose="02020603050405020304" pitchFamily="18" charset="0"/>
                <a:cs typeface="Times New Roman" panose="02020603050405020304" pitchFamily="18" charset="0"/>
              </a:rPr>
              <a:t>Barnas helse sviktes når kommunene har tilsyn med seg selv!</a:t>
            </a:r>
            <a:endParaRPr lang="nb-NO" sz="1900" dirty="0">
              <a:effectLst/>
              <a:ea typeface="Calibri" panose="020F0502020204030204" pitchFamily="34" charset="0"/>
              <a:cs typeface="Times New Roman" panose="02020603050405020304" pitchFamily="18" charset="0"/>
            </a:endParaRPr>
          </a:p>
          <a:p>
            <a:pPr marL="342900" indent="-342900">
              <a:lnSpc>
                <a:spcPct val="107000"/>
              </a:lnSpc>
              <a:spcBef>
                <a:spcPts val="0"/>
              </a:spcBef>
              <a:buFont typeface="+mj-lt"/>
              <a:buAutoNum type="arabicPeriod"/>
            </a:pPr>
            <a:endParaRPr lang="nb-NO" sz="1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357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http://koffert.blogg.no/images/407308-2-1246434075052.jpg"/>
          <p:cNvPicPr>
            <a:picLocks noChangeAspect="1" noChangeArrowheads="1"/>
          </p:cNvPicPr>
          <p:nvPr/>
        </p:nvPicPr>
        <p:blipFill>
          <a:blip r:embed="rId3" cstate="print"/>
          <a:srcRect/>
          <a:stretch>
            <a:fillRect/>
          </a:stretch>
        </p:blipFill>
        <p:spPr bwMode="auto">
          <a:xfrm>
            <a:off x="1059974" y="650533"/>
            <a:ext cx="5348777" cy="4011582"/>
          </a:xfrm>
          <a:prstGeom prst="rect">
            <a:avLst/>
          </a:prstGeom>
          <a:noFill/>
        </p:spPr>
      </p:pic>
      <p:sp>
        <p:nvSpPr>
          <p:cNvPr id="2" name="Tittel 1"/>
          <p:cNvSpPr>
            <a:spLocks noGrp="1"/>
          </p:cNvSpPr>
          <p:nvPr>
            <p:ph type="title"/>
          </p:nvPr>
        </p:nvSpPr>
        <p:spPr>
          <a:xfrm>
            <a:off x="151076" y="177984"/>
            <a:ext cx="11815638" cy="477078"/>
          </a:xfrm>
        </p:spPr>
        <p:txBody>
          <a:bodyPr>
            <a:normAutofit fontScale="90000"/>
          </a:bodyPr>
          <a:lstStyle/>
          <a:p>
            <a:pPr algn="ctr"/>
            <a:r>
              <a:rPr lang="nb-NO" sz="3200" b="1" dirty="0"/>
              <a:t>Bordvifter og høye lufthastigheter hjelper også godt, men unngå støv!</a:t>
            </a:r>
          </a:p>
        </p:txBody>
      </p:sp>
      <p:sp>
        <p:nvSpPr>
          <p:cNvPr id="3" name="Plassholder for innhold 2"/>
          <p:cNvSpPr>
            <a:spLocks noGrp="1"/>
          </p:cNvSpPr>
          <p:nvPr>
            <p:ph idx="1"/>
          </p:nvPr>
        </p:nvSpPr>
        <p:spPr>
          <a:xfrm>
            <a:off x="964558" y="4770782"/>
            <a:ext cx="10032095" cy="1828800"/>
          </a:xfrm>
        </p:spPr>
        <p:txBody>
          <a:bodyPr>
            <a:normAutofit fontScale="55000" lnSpcReduction="20000"/>
          </a:bodyPr>
          <a:lstStyle/>
          <a:p>
            <a:pPr marL="0" indent="0">
              <a:buNone/>
            </a:pPr>
            <a:r>
              <a:rPr lang="nb-NO" sz="5100" dirty="0"/>
              <a:t>Kjøling og gjerne litt turbulens også!</a:t>
            </a:r>
          </a:p>
          <a:p>
            <a:pPr marL="0" indent="0">
              <a:buNone/>
            </a:pPr>
            <a:r>
              <a:rPr lang="en-US" sz="3800" dirty="0"/>
              <a:t>OBS!! In Singapore …“thermal comfort, perceived air quality, and sick building syndrome symptoms are </a:t>
            </a:r>
            <a:r>
              <a:rPr lang="en-US" sz="3800" b="1" dirty="0">
                <a:solidFill>
                  <a:srgbClr val="FF0000"/>
                </a:solidFill>
              </a:rPr>
              <a:t>equal or better at 26°C and 29°C than at the common set point of 23°C if a personally controlled fan is available for use. </a:t>
            </a:r>
          </a:p>
          <a:p>
            <a:pPr marL="0" indent="0">
              <a:buNone/>
            </a:pPr>
            <a:r>
              <a:rPr lang="en-US" sz="2600" dirty="0"/>
              <a:t>Schiavon S, Yang B, Donner Y, Chang VW, </a:t>
            </a:r>
            <a:r>
              <a:rPr lang="en-US" sz="2600" dirty="0" err="1"/>
              <a:t>Nazaroff</a:t>
            </a:r>
            <a:r>
              <a:rPr lang="en-US" sz="2600" dirty="0"/>
              <a:t> WW. Thermal comfort, perceived air quality, and cognitive performance when personally controlled air movement is used by tropically acclimatized persons. Indoor Air. 2017 May;27(3):690-702. </a:t>
            </a:r>
          </a:p>
          <a:p>
            <a:pPr marL="0" indent="0">
              <a:buNone/>
            </a:pPr>
            <a:endParaRPr lang="nb-NO" sz="3200" dirty="0"/>
          </a:p>
          <a:p>
            <a:pPr>
              <a:buNone/>
            </a:pPr>
            <a:endParaRPr lang="nb-NO" sz="1600" dirty="0"/>
          </a:p>
        </p:txBody>
      </p:sp>
      <p:pic>
        <p:nvPicPr>
          <p:cNvPr id="88068" name="Picture 4" descr="http://g.api.no/obscura/pub/298x1000r/00305/1058473633000_05-deilig_305787298x1000r.jpg"/>
          <p:cNvPicPr>
            <a:picLocks noChangeAspect="1" noChangeArrowheads="1"/>
          </p:cNvPicPr>
          <p:nvPr/>
        </p:nvPicPr>
        <p:blipFill>
          <a:blip r:embed="rId4" cstate="print"/>
          <a:srcRect/>
          <a:stretch>
            <a:fillRect/>
          </a:stretch>
        </p:blipFill>
        <p:spPr bwMode="auto">
          <a:xfrm>
            <a:off x="5693134" y="615537"/>
            <a:ext cx="3283889" cy="2181913"/>
          </a:xfrm>
          <a:prstGeom prst="rect">
            <a:avLst/>
          </a:prstGeom>
          <a:noFill/>
        </p:spPr>
      </p:pic>
      <p:pic>
        <p:nvPicPr>
          <p:cNvPr id="88069" name="Picture 5" descr="M:\Mine dokumenter\Helsedirektoratet\Bolighelse\iStock-fan-n-businesswomank.jpg"/>
          <p:cNvPicPr>
            <a:picLocks noChangeAspect="1" noChangeArrowheads="1"/>
          </p:cNvPicPr>
          <p:nvPr/>
        </p:nvPicPr>
        <p:blipFill>
          <a:blip r:embed="rId5" cstate="print"/>
          <a:srcRect/>
          <a:stretch>
            <a:fillRect/>
          </a:stretch>
        </p:blipFill>
        <p:spPr bwMode="auto">
          <a:xfrm>
            <a:off x="7453708" y="2449002"/>
            <a:ext cx="3977814" cy="2645708"/>
          </a:xfrm>
          <a:prstGeom prst="rect">
            <a:avLst/>
          </a:prstGeom>
          <a:noFill/>
        </p:spPr>
      </p:pic>
      <p:sp>
        <p:nvSpPr>
          <p:cNvPr id="4" name="Plassholder for dato 3">
            <a:extLst>
              <a:ext uri="{FF2B5EF4-FFF2-40B4-BE49-F238E27FC236}">
                <a16:creationId xmlns:a16="http://schemas.microsoft.com/office/drawing/2014/main" id="{D0D1FCA0-F0AA-48C4-8C4B-3DC68D068F43}"/>
              </a:ext>
            </a:extLst>
          </p:cNvPr>
          <p:cNvSpPr>
            <a:spLocks noGrp="1"/>
          </p:cNvSpPr>
          <p:nvPr>
            <p:ph type="dt" sz="half" idx="10"/>
          </p:nvPr>
        </p:nvSpPr>
        <p:spPr/>
        <p:txBody>
          <a:bodyPr/>
          <a:lstStyle/>
          <a:p>
            <a:endParaRPr lang="nb-NO" dirty="0"/>
          </a:p>
        </p:txBody>
      </p:sp>
    </p:spTree>
    <p:extLst>
      <p:ext uri="{BB962C8B-B14F-4D97-AF65-F5344CB8AC3E}">
        <p14:creationId xmlns:p14="http://schemas.microsoft.com/office/powerpoint/2010/main" val="264929580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530849" y="5949280"/>
            <a:ext cx="9370032" cy="576064"/>
          </a:xfrm>
        </p:spPr>
        <p:txBody>
          <a:bodyPr>
            <a:normAutofit fontScale="62500" lnSpcReduction="20000"/>
          </a:bodyPr>
          <a:lstStyle/>
          <a:p>
            <a:pPr marL="0" indent="0">
              <a:buNone/>
            </a:pPr>
            <a:r>
              <a:rPr lang="en-US" dirty="0" err="1"/>
              <a:t>Nicol</a:t>
            </a:r>
            <a:r>
              <a:rPr lang="en-US" dirty="0"/>
              <a:t>, J.F. and Humphreys, M.A. (2010) Derivation of the equations for comfort in free-running buildings in CEN Standard EN15251, Buildings and Environment 45(1), 11–17.</a:t>
            </a:r>
            <a:endParaRPr lang="nb-NO" dirty="0"/>
          </a:p>
        </p:txBody>
      </p:sp>
      <p:pic>
        <p:nvPicPr>
          <p:cNvPr id="1026" name="Picture 2"/>
          <p:cNvPicPr>
            <a:picLocks noChangeAspect="1" noChangeArrowheads="1"/>
          </p:cNvPicPr>
          <p:nvPr/>
        </p:nvPicPr>
        <p:blipFill>
          <a:blip r:embed="rId2" cstate="print"/>
          <a:srcRect/>
          <a:stretch>
            <a:fillRect/>
          </a:stretch>
        </p:blipFill>
        <p:spPr bwMode="auto">
          <a:xfrm>
            <a:off x="838200" y="54332"/>
            <a:ext cx="7105178" cy="5890303"/>
          </a:xfrm>
          <a:prstGeom prst="rect">
            <a:avLst/>
          </a:prstGeom>
          <a:noFill/>
          <a:ln w="9525">
            <a:noFill/>
            <a:miter lim="800000"/>
            <a:headEnd/>
            <a:tailEnd/>
          </a:ln>
        </p:spPr>
      </p:pic>
      <p:sp>
        <p:nvSpPr>
          <p:cNvPr id="2" name="Plassholder for dato 1">
            <a:extLst>
              <a:ext uri="{FF2B5EF4-FFF2-40B4-BE49-F238E27FC236}">
                <a16:creationId xmlns:a16="http://schemas.microsoft.com/office/drawing/2014/main" id="{F56CF844-9348-4002-96DC-1437AC2CE879}"/>
              </a:ext>
            </a:extLst>
          </p:cNvPr>
          <p:cNvSpPr>
            <a:spLocks noGrp="1"/>
          </p:cNvSpPr>
          <p:nvPr>
            <p:ph type="dt" sz="half" idx="10"/>
          </p:nvPr>
        </p:nvSpPr>
        <p:spPr/>
        <p:txBody>
          <a:bodyPr/>
          <a:lstStyle/>
          <a:p>
            <a:fld id="{F6F9549A-D0C4-4D84-92BE-574BFEFBCED0}" type="datetime1">
              <a:rPr lang="nb-NO" smtClean="0"/>
              <a:t>29.01.2024</a:t>
            </a:fld>
            <a:endParaRPr lang="nb-NO"/>
          </a:p>
        </p:txBody>
      </p:sp>
      <p:sp>
        <p:nvSpPr>
          <p:cNvPr id="4" name="TekstSylinder 3">
            <a:extLst>
              <a:ext uri="{FF2B5EF4-FFF2-40B4-BE49-F238E27FC236}">
                <a16:creationId xmlns:a16="http://schemas.microsoft.com/office/drawing/2014/main" id="{0ABEFE23-6AF0-2C17-4D36-AF766DA5130E}"/>
              </a:ext>
            </a:extLst>
          </p:cNvPr>
          <p:cNvSpPr txBox="1"/>
          <p:nvPr/>
        </p:nvSpPr>
        <p:spPr>
          <a:xfrm>
            <a:off x="8383713" y="462337"/>
            <a:ext cx="3411020" cy="4154984"/>
          </a:xfrm>
          <a:prstGeom prst="rect">
            <a:avLst/>
          </a:prstGeom>
          <a:noFill/>
        </p:spPr>
        <p:txBody>
          <a:bodyPr wrap="square" rtlCol="0">
            <a:spAutoFit/>
          </a:bodyPr>
          <a:lstStyle/>
          <a:p>
            <a:r>
              <a:rPr lang="nb-NO" sz="2200" dirty="0"/>
              <a:t>Figuren viser at lufthastigheter opp til 0,9 </a:t>
            </a:r>
            <a:r>
              <a:rPr lang="nb-NO" sz="2200" dirty="0" err="1"/>
              <a:t>m/s</a:t>
            </a:r>
            <a:r>
              <a:rPr lang="nb-NO" sz="2200" dirty="0"/>
              <a:t> (da begynner papirer på bordet å forstyrres) ved stillesittende arbeid kan gi opplevd nedkjøling opptil 2,5 – 2,7 grader Celsius.</a:t>
            </a:r>
          </a:p>
          <a:p>
            <a:r>
              <a:rPr lang="nb-NO" sz="2200" dirty="0"/>
              <a:t>Trekkgrensen er på 0,15 </a:t>
            </a:r>
            <a:r>
              <a:rPr lang="nb-NO" sz="2200" dirty="0" err="1"/>
              <a:t>m/s</a:t>
            </a:r>
            <a:endParaRPr lang="nb-NO" sz="2200" dirty="0"/>
          </a:p>
          <a:p>
            <a:r>
              <a:rPr lang="nb-NO" sz="2200" dirty="0">
                <a:highlight>
                  <a:srgbClr val="FFFF00"/>
                </a:highlight>
              </a:rPr>
              <a:t>Grensen for opplevd nedkjøling ligger på </a:t>
            </a:r>
            <a:r>
              <a:rPr lang="nb-NO" sz="2200" dirty="0" err="1">
                <a:highlight>
                  <a:srgbClr val="FFFF00"/>
                </a:highlight>
              </a:rPr>
              <a:t>ca</a:t>
            </a:r>
            <a:r>
              <a:rPr lang="nb-NO" sz="2200" dirty="0">
                <a:highlight>
                  <a:srgbClr val="FFFF00"/>
                </a:highlight>
              </a:rPr>
              <a:t> 0,07 m/s.</a:t>
            </a:r>
          </a:p>
        </p:txBody>
      </p:sp>
    </p:spTree>
    <p:extLst>
      <p:ext uri="{BB962C8B-B14F-4D97-AF65-F5344CB8AC3E}">
        <p14:creationId xmlns:p14="http://schemas.microsoft.com/office/powerpoint/2010/main" val="112416864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AD9A28-39EA-49FC-B32A-F5D575B66DEE}"/>
              </a:ext>
            </a:extLst>
          </p:cNvPr>
          <p:cNvSpPr>
            <a:spLocks noGrp="1"/>
          </p:cNvSpPr>
          <p:nvPr>
            <p:ph type="title"/>
          </p:nvPr>
        </p:nvSpPr>
        <p:spPr>
          <a:xfrm>
            <a:off x="540067" y="498751"/>
            <a:ext cx="11111864" cy="387798"/>
          </a:xfrm>
        </p:spPr>
        <p:txBody>
          <a:bodyPr>
            <a:normAutofit fontScale="90000"/>
          </a:bodyPr>
          <a:lstStyle/>
          <a:p>
            <a:pPr eaLnBrk="0" fontAlgn="base" hangingPunct="0">
              <a:spcBef>
                <a:spcPct val="0"/>
              </a:spcBef>
              <a:spcAft>
                <a:spcPct val="0"/>
              </a:spcAft>
            </a:pPr>
            <a:r>
              <a:rPr lang="nb-NO" altLang="nb-NO" sz="2800" b="1" dirty="0">
                <a:highlight>
                  <a:srgbClr val="FFFF00"/>
                </a:highlight>
                <a:latin typeface="Arial" panose="020B0604020202020204" pitchFamily="34" charset="0"/>
              </a:rPr>
              <a:t>“Influensa” </a:t>
            </a:r>
            <a:r>
              <a:rPr lang="nb-NO" altLang="nb-NO" sz="2800" b="1" dirty="0">
                <a:latin typeface="Arial" panose="020B0604020202020204" pitchFamily="34" charset="0"/>
              </a:rPr>
              <a:t>har et klart sesongspreg med lav RH </a:t>
            </a:r>
            <a:r>
              <a:rPr lang="nb-NO" altLang="nb-NO" sz="2800" b="1" dirty="0">
                <a:highlight>
                  <a:srgbClr val="FFFF00"/>
                </a:highlight>
                <a:latin typeface="Arial" panose="020B0604020202020204" pitchFamily="34" charset="0"/>
              </a:rPr>
              <a:t>inne</a:t>
            </a:r>
            <a:r>
              <a:rPr lang="nb-NO" altLang="nb-NO" sz="2800" b="1" dirty="0">
                <a:latin typeface="Arial" panose="020B0604020202020204" pitchFamily="34" charset="0"/>
              </a:rPr>
              <a:t> i vår klimasone</a:t>
            </a:r>
          </a:p>
        </p:txBody>
      </p:sp>
      <p:sp>
        <p:nvSpPr>
          <p:cNvPr id="4" name="Plassholder for dato 3">
            <a:extLst>
              <a:ext uri="{FF2B5EF4-FFF2-40B4-BE49-F238E27FC236}">
                <a16:creationId xmlns:a16="http://schemas.microsoft.com/office/drawing/2014/main" id="{56878170-9E4E-4D7B-8CD5-1B5B68D186E6}"/>
              </a:ext>
            </a:extLst>
          </p:cNvPr>
          <p:cNvSpPr>
            <a:spLocks noGrp="1"/>
          </p:cNvSpPr>
          <p:nvPr>
            <p:ph type="dt" sz="half" idx="10"/>
          </p:nvPr>
        </p:nvSpPr>
        <p:spPr/>
        <p:txBody>
          <a:bodyPr/>
          <a:lstStyle/>
          <a:p>
            <a:endParaRPr lang="nb-NO" dirty="0"/>
          </a:p>
        </p:txBody>
      </p:sp>
      <p:sp>
        <p:nvSpPr>
          <p:cNvPr id="5" name="Rektangel 4">
            <a:extLst>
              <a:ext uri="{FF2B5EF4-FFF2-40B4-BE49-F238E27FC236}">
                <a16:creationId xmlns:a16="http://schemas.microsoft.com/office/drawing/2014/main" id="{22517A43-D3AE-4A52-B474-B705C2296B0E}"/>
              </a:ext>
            </a:extLst>
          </p:cNvPr>
          <p:cNvSpPr/>
          <p:nvPr/>
        </p:nvSpPr>
        <p:spPr>
          <a:xfrm>
            <a:off x="1816963" y="5520082"/>
            <a:ext cx="8558073" cy="1015663"/>
          </a:xfrm>
          <a:prstGeom prst="rect">
            <a:avLst/>
          </a:prstGeom>
        </p:spPr>
        <p:txBody>
          <a:bodyPr wrap="square">
            <a:spAutoFit/>
          </a:bodyPr>
          <a:lstStyle/>
          <a:p>
            <a:r>
              <a:rPr lang="en-GB" sz="2000" dirty="0" err="1"/>
              <a:t>Sundell</a:t>
            </a:r>
            <a:r>
              <a:rPr lang="en-GB" sz="2000" dirty="0"/>
              <a:t> et al. J </a:t>
            </a:r>
            <a:r>
              <a:rPr lang="en-GB" sz="2000" dirty="0" err="1"/>
              <a:t>Clin</a:t>
            </a:r>
            <a:r>
              <a:rPr lang="en-GB" sz="2000" dirty="0"/>
              <a:t> </a:t>
            </a:r>
            <a:r>
              <a:rPr lang="en-GB" sz="2000" dirty="0" err="1"/>
              <a:t>Virol</a:t>
            </a:r>
            <a:r>
              <a:rPr lang="en-GB" sz="2000" dirty="0"/>
              <a:t>. 2016 Nov; 84:59-63</a:t>
            </a:r>
          </a:p>
          <a:p>
            <a:r>
              <a:rPr lang="nn-NO" sz="2000" dirty="0"/>
              <a:t>NIO-seminar: Tørre fakta om tørr luft 1. februar 2018</a:t>
            </a:r>
            <a:endParaRPr lang="en-GB" sz="2000" dirty="0"/>
          </a:p>
          <a:p>
            <a:r>
              <a:rPr lang="en-GB" sz="2000" dirty="0" err="1"/>
              <a:t>Carrer</a:t>
            </a:r>
            <a:r>
              <a:rPr lang="en-GB" sz="2000" dirty="0"/>
              <a:t> et al. </a:t>
            </a:r>
            <a:r>
              <a:rPr lang="en-GB" sz="2000" dirty="0" err="1"/>
              <a:t>Int</a:t>
            </a:r>
            <a:r>
              <a:rPr lang="en-GB" sz="2000" dirty="0"/>
              <a:t> J </a:t>
            </a:r>
            <a:r>
              <a:rPr lang="en-GB" sz="2000" dirty="0" err="1"/>
              <a:t>Env</a:t>
            </a:r>
            <a:r>
              <a:rPr lang="en-GB" sz="2000" dirty="0"/>
              <a:t> Res </a:t>
            </a:r>
            <a:r>
              <a:rPr lang="en-GB" sz="2000" dirty="0" err="1"/>
              <a:t>publ</a:t>
            </a:r>
            <a:r>
              <a:rPr lang="en-GB" sz="2000" dirty="0"/>
              <a:t> health 2018; 15 (minimum </a:t>
            </a:r>
            <a:r>
              <a:rPr lang="en-GB" sz="2000" dirty="0" err="1"/>
              <a:t>ventilasjonskrav</a:t>
            </a:r>
            <a:r>
              <a:rPr lang="en-GB" sz="2000" dirty="0"/>
              <a:t>)</a:t>
            </a:r>
            <a:endParaRPr lang="nb-NO" dirty="0"/>
          </a:p>
        </p:txBody>
      </p:sp>
      <p:sp>
        <p:nvSpPr>
          <p:cNvPr id="8" name="Rectangle 3">
            <a:extLst>
              <a:ext uri="{FF2B5EF4-FFF2-40B4-BE49-F238E27FC236}">
                <a16:creationId xmlns:a16="http://schemas.microsoft.com/office/drawing/2014/main" id="{CF55E9CE-745C-4368-B37F-A9ECD191305C}"/>
              </a:ext>
            </a:extLst>
          </p:cNvPr>
          <p:cNvSpPr>
            <a:spLocks noGrp="1" noChangeArrowheads="1"/>
          </p:cNvSpPr>
          <p:nvPr>
            <p:ph idx="1"/>
          </p:nvPr>
        </p:nvSpPr>
        <p:spPr bwMode="auto">
          <a:xfrm>
            <a:off x="606018" y="939707"/>
            <a:ext cx="10452610" cy="4139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6100" tIns="92046" rIns="101568" bIns="57132" numCol="1" anchor="ctr" anchorCtr="0" compatLnSpc="1">
            <a:prstTxWarp prst="textNoShape">
              <a:avLst/>
            </a:prstTxWarp>
            <a:spAutoFit/>
          </a:bodyPr>
          <a:lstStyle/>
          <a:p>
            <a:pPr eaLnBrk="0" fontAlgn="base" hangingPunct="0">
              <a:spcBef>
                <a:spcPct val="0"/>
              </a:spcBef>
              <a:spcAft>
                <a:spcPct val="0"/>
              </a:spcAft>
              <a:buFont typeface="Arial" panose="020B0604020202020204" pitchFamily="34" charset="0"/>
              <a:buChar char="•"/>
            </a:pPr>
            <a:r>
              <a:rPr kumimoji="0" lang="nb-NO" altLang="nb-NO" sz="2400" b="1" i="0" u="none" strike="noStrike" cap="none" normalizeH="0" baseline="0" dirty="0">
                <a:ln>
                  <a:noFill/>
                </a:ln>
                <a:solidFill>
                  <a:schemeClr val="tx1"/>
                </a:solidFill>
                <a:effectLst/>
                <a:latin typeface="Arial" panose="020B0604020202020204" pitchFamily="34" charset="0"/>
              </a:rPr>
              <a:t>Et fall i utetemperatur og damptrykk kommer regelmessig før de årlige svingningene i influensaepidemier (Sundell et al 2016)</a:t>
            </a:r>
            <a:r>
              <a:rPr kumimoji="0" lang="nb-NO" altLang="nb-NO" sz="2400" b="0" i="0" u="none" strike="noStrike" cap="none" normalizeH="0" baseline="0" dirty="0">
                <a:ln>
                  <a:noFill/>
                </a:ln>
                <a:solidFill>
                  <a:schemeClr val="tx1"/>
                </a:solidFill>
                <a:effectLst/>
                <a:latin typeface="Arial" panose="020B0604020202020204" pitchFamily="34" charset="0"/>
              </a:rPr>
              <a:t>.</a:t>
            </a:r>
          </a:p>
          <a:p>
            <a:pPr eaLnBrk="0" fontAlgn="base" hangingPunct="0">
              <a:spcBef>
                <a:spcPct val="0"/>
              </a:spcBef>
              <a:spcAft>
                <a:spcPct val="0"/>
              </a:spcAft>
              <a:buFont typeface="Arial" panose="020B0604020202020204" pitchFamily="34" charset="0"/>
              <a:buChar char="•"/>
            </a:pPr>
            <a:r>
              <a:rPr lang="nb-NO" altLang="nb-NO" sz="2400" dirty="0">
                <a:latin typeface="Arial" panose="020B0604020202020204" pitchFamily="34" charset="0"/>
              </a:rPr>
              <a:t>Også andre data peker på økt smitteevne og virulens ved lav RF</a:t>
            </a:r>
            <a:r>
              <a:rPr kumimoji="0" lang="nb-NO" altLang="nb-NO" sz="2400" b="0" i="0" u="none" strike="noStrike" cap="none" normalizeH="0" baseline="0" dirty="0">
                <a:ln>
                  <a:noFill/>
                </a:ln>
                <a:solidFill>
                  <a:schemeClr val="tx1"/>
                </a:solidFill>
                <a:effectLst/>
                <a:latin typeface="Arial" panose="020B0604020202020204" pitchFamily="34" charset="0"/>
              </a:rPr>
              <a:t>.</a:t>
            </a:r>
          </a:p>
          <a:p>
            <a:pPr eaLnBrk="0" fontAlgn="base" hangingPunct="0">
              <a:spcBef>
                <a:spcPct val="0"/>
              </a:spcBef>
              <a:spcAft>
                <a:spcPct val="0"/>
              </a:spcAft>
              <a:buFont typeface="Arial" panose="020B0604020202020204" pitchFamily="34" charset="0"/>
              <a:buChar char="•"/>
            </a:pPr>
            <a:r>
              <a:rPr kumimoji="0" lang="nb-NO" altLang="nb-NO" sz="2400" b="0" i="0" u="none" strike="noStrike" cap="none" normalizeH="0" baseline="0" dirty="0">
                <a:ln>
                  <a:noFill/>
                </a:ln>
                <a:solidFill>
                  <a:schemeClr val="tx1"/>
                </a:solidFill>
                <a:effectLst/>
                <a:latin typeface="Arial" panose="020B0604020202020204" pitchFamily="34" charset="0"/>
              </a:rPr>
              <a:t>Andre virus </a:t>
            </a:r>
            <a:r>
              <a:rPr lang="nb-NO" altLang="nb-NO" sz="2400" dirty="0">
                <a:latin typeface="Arial" panose="020B0604020202020204" pitchFamily="34" charset="0"/>
              </a:rPr>
              <a:t>synes uavhengig av klimafaktorer,</a:t>
            </a:r>
            <a:r>
              <a:rPr kumimoji="0" lang="nb-NO" altLang="nb-NO" sz="2400" b="0" i="0" u="none" strike="noStrike" cap="none" normalizeH="0" baseline="0" dirty="0">
                <a:ln>
                  <a:noFill/>
                </a:ln>
                <a:solidFill>
                  <a:schemeClr val="tx1"/>
                </a:solidFill>
                <a:effectLst/>
                <a:latin typeface="Arial" panose="020B0604020202020204" pitchFamily="34" charset="0"/>
              </a:rPr>
              <a:t> usikkert med Covid</a:t>
            </a:r>
            <a:r>
              <a:rPr kumimoji="0" lang="nb-NO" altLang="nb-NO" sz="2400" b="0" i="0" u="none" strike="noStrike" cap="none" normalizeH="0" dirty="0">
                <a:ln>
                  <a:noFill/>
                </a:ln>
                <a:solidFill>
                  <a:schemeClr val="tx1"/>
                </a:solidFill>
                <a:effectLst/>
                <a:latin typeface="Arial" panose="020B0604020202020204" pitchFamily="34" charset="0"/>
              </a:rPr>
              <a:t>-19.</a:t>
            </a:r>
            <a:endParaRPr kumimoji="0" lang="nb-NO" altLang="nb-NO" sz="2400" b="0" i="0" u="none" strike="noStrike" cap="none" normalizeH="0" baseline="0" dirty="0">
              <a:ln>
                <a:noFill/>
              </a:ln>
              <a:solidFill>
                <a:schemeClr val="tx1"/>
              </a:solidFill>
              <a:effectLst/>
              <a:latin typeface="Arial" panose="020B0604020202020204" pitchFamily="34" charset="0"/>
            </a:endParaRPr>
          </a:p>
          <a:p>
            <a:pPr eaLnBrk="0" fontAlgn="base" hangingPunct="0">
              <a:spcBef>
                <a:spcPct val="0"/>
              </a:spcBef>
              <a:spcAft>
                <a:spcPct val="0"/>
              </a:spcAft>
              <a:buFont typeface="Arial" panose="020B0604020202020204" pitchFamily="34" charset="0"/>
              <a:buChar char="•"/>
            </a:pPr>
            <a:r>
              <a:rPr lang="nb-NO" altLang="nb-NO" sz="2400" dirty="0">
                <a:latin typeface="Arial" panose="020B0604020202020204" pitchFamily="34" charset="0"/>
              </a:rPr>
              <a:t>I sykehus har for lite ressurser til FDV ofte bidratt til høyt energiforbruk (ca 400 KW m</a:t>
            </a:r>
            <a:r>
              <a:rPr lang="nb-NO" altLang="nb-NO" sz="2400" baseline="30000" dirty="0">
                <a:latin typeface="Arial" panose="020B0604020202020204" pitchFamily="34" charset="0"/>
              </a:rPr>
              <a:t>2</a:t>
            </a:r>
            <a:r>
              <a:rPr lang="nb-NO" altLang="nb-NO" sz="2400" dirty="0">
                <a:latin typeface="Arial" panose="020B0604020202020204" pitchFamily="34" charset="0"/>
              </a:rPr>
              <a:t>/år), </a:t>
            </a:r>
            <a:r>
              <a:rPr lang="nb-NO" altLang="nb-NO" sz="2400" dirty="0">
                <a:highlight>
                  <a:srgbClr val="FFFF00"/>
                </a:highlight>
                <a:latin typeface="Arial" panose="020B0604020202020204" pitchFamily="34" charset="0"/>
              </a:rPr>
              <a:t>overventilasjon og høye lufttemperaturer som gir lav RF med uheldige forhold for «influensasykdom»</a:t>
            </a:r>
            <a:r>
              <a:rPr lang="nb-NO" altLang="nb-NO" sz="2400" dirty="0">
                <a:latin typeface="Arial" panose="020B0604020202020204" pitchFamily="34" charset="0"/>
              </a:rPr>
              <a:t>. De dårligste influensatilfellene innlegges.</a:t>
            </a:r>
            <a:endParaRPr kumimoji="0" lang="nb-NO" altLang="nb-NO" sz="2400" b="0" i="0" u="none" strike="noStrike" cap="none" normalizeH="0" baseline="0" dirty="0">
              <a:ln>
                <a:noFill/>
              </a:ln>
              <a:solidFill>
                <a:schemeClr val="tx1"/>
              </a:solidFill>
              <a:effectLst/>
              <a:latin typeface="Arial" panose="020B0604020202020204" pitchFamily="34" charset="0"/>
            </a:endParaRPr>
          </a:p>
          <a:p>
            <a:pPr eaLnBrk="0" fontAlgn="base" hangingPunct="0">
              <a:spcBef>
                <a:spcPct val="0"/>
              </a:spcBef>
              <a:spcAft>
                <a:spcPct val="0"/>
              </a:spcAft>
              <a:buFont typeface="Arial" panose="020B0604020202020204" pitchFamily="34" charset="0"/>
              <a:buChar char="•"/>
            </a:pPr>
            <a:r>
              <a:rPr lang="nb-NO" altLang="nb-NO" sz="2400" dirty="0">
                <a:latin typeface="Arial" panose="020B0604020202020204" pitchFamily="34" charset="0"/>
              </a:rPr>
              <a:t>Det gir økt press for befukting – som medfører nye risker. </a:t>
            </a:r>
          </a:p>
          <a:p>
            <a:pPr eaLnBrk="0" fontAlgn="base" hangingPunct="0">
              <a:spcBef>
                <a:spcPct val="0"/>
              </a:spcBef>
              <a:spcAft>
                <a:spcPct val="0"/>
              </a:spcAft>
              <a:buFont typeface="Arial" panose="020B0604020202020204" pitchFamily="34" charset="0"/>
              <a:buChar char="•"/>
            </a:pPr>
            <a:r>
              <a:rPr lang="nb-NO" altLang="nb-NO" sz="2400" dirty="0">
                <a:latin typeface="Arial" panose="020B0604020202020204" pitchFamily="34" charset="0"/>
              </a:rPr>
              <a:t>Vurder hvordan innetemperatur kan senkes og ventilasjon kan reduseres ved lavere utetemperaturer (</a:t>
            </a:r>
            <a:r>
              <a:rPr lang="nb-NO" altLang="nb-NO" sz="2400" dirty="0" err="1">
                <a:latin typeface="Arial" panose="020B0604020202020204" pitchFamily="34" charset="0"/>
              </a:rPr>
              <a:t>Carrer</a:t>
            </a:r>
            <a:r>
              <a:rPr lang="nb-NO" altLang="nb-NO" sz="2400" dirty="0">
                <a:latin typeface="Arial" panose="020B0604020202020204" pitchFamily="34" charset="0"/>
              </a:rPr>
              <a:t> et al 2018).</a:t>
            </a:r>
          </a:p>
          <a:p>
            <a:pPr eaLnBrk="0" fontAlgn="base" hangingPunct="0">
              <a:spcBef>
                <a:spcPct val="0"/>
              </a:spcBef>
              <a:spcAft>
                <a:spcPct val="0"/>
              </a:spcAft>
              <a:buFont typeface="Arial" panose="020B0604020202020204" pitchFamily="34" charset="0"/>
              <a:buChar char="•"/>
            </a:pPr>
            <a:r>
              <a:rPr lang="nb-NO" altLang="nb-NO" sz="2400" dirty="0">
                <a:latin typeface="Arial" panose="020B0604020202020204" pitchFamily="34" charset="0"/>
              </a:rPr>
              <a:t>Tverr- og flerfaglig kartlegging og risikovurdering er nødvendig.</a:t>
            </a: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5849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F4EF0BE-BF92-4911-83B4-2C16BC7A853F}"/>
              </a:ext>
            </a:extLst>
          </p:cNvPr>
          <p:cNvSpPr>
            <a:spLocks noGrp="1"/>
          </p:cNvSpPr>
          <p:nvPr>
            <p:ph type="title"/>
          </p:nvPr>
        </p:nvSpPr>
        <p:spPr>
          <a:xfrm>
            <a:off x="540068" y="72221"/>
            <a:ext cx="11111864" cy="553998"/>
          </a:xfrm>
        </p:spPr>
        <p:txBody>
          <a:bodyPr>
            <a:normAutofit fontScale="90000"/>
          </a:bodyPr>
          <a:lstStyle/>
          <a:p>
            <a:r>
              <a:rPr lang="en-US" dirty="0"/>
              <a:t>Influenza in Norway 2018-19 and earlier seasons</a:t>
            </a:r>
            <a:endParaRPr lang="nb-NO" dirty="0"/>
          </a:p>
        </p:txBody>
      </p:sp>
      <p:sp>
        <p:nvSpPr>
          <p:cNvPr id="3" name="Plassholder for innhold 2">
            <a:extLst>
              <a:ext uri="{FF2B5EF4-FFF2-40B4-BE49-F238E27FC236}">
                <a16:creationId xmlns:a16="http://schemas.microsoft.com/office/drawing/2014/main" id="{4F7303B0-06BD-449D-AD6F-85FA69B2B76B}"/>
              </a:ext>
            </a:extLst>
          </p:cNvPr>
          <p:cNvSpPr>
            <a:spLocks noGrp="1"/>
          </p:cNvSpPr>
          <p:nvPr>
            <p:ph idx="1"/>
          </p:nvPr>
        </p:nvSpPr>
        <p:spPr>
          <a:xfrm>
            <a:off x="201020" y="5269314"/>
            <a:ext cx="11111864" cy="1087035"/>
          </a:xfrm>
        </p:spPr>
        <p:txBody>
          <a:bodyPr>
            <a:normAutofit fontScale="92500" lnSpcReduction="20000"/>
          </a:bodyPr>
          <a:lstStyle/>
          <a:p>
            <a:pPr marL="0" indent="0">
              <a:buNone/>
            </a:pPr>
            <a:r>
              <a:rPr lang="en-US" dirty="0"/>
              <a:t>Percentage of physician visits for flu-like illness from week 20, 2019, season-end. </a:t>
            </a:r>
            <a:r>
              <a:rPr lang="nb-NO" sz="1400" dirty="0">
                <a:hlinkClick r:id="rId2"/>
              </a:rPr>
              <a:t>https://www.fhi.no/contentassets/1350168392994b499106d8bab9bb5e2e/vedlegg/2019-20-influensaovervaking-2018-2019-uke-20.pdf</a:t>
            </a:r>
            <a:r>
              <a:rPr lang="nb-NO" sz="1400" dirty="0"/>
              <a:t>  </a:t>
            </a:r>
          </a:p>
          <a:p>
            <a:pPr marL="0" indent="0">
              <a:buNone/>
            </a:pPr>
            <a:r>
              <a:rPr lang="nb-NO" dirty="0"/>
              <a:t>Final report </a:t>
            </a:r>
            <a:r>
              <a:rPr lang="nb-NO" sz="1400" dirty="0">
                <a:hlinkClick r:id="rId3"/>
              </a:rPr>
              <a:t>https://www.fhi.no/globalassets/dokumenterfiler/rapporter/2019/influensasesongen-i-norge-2018-19_publiser.pdf</a:t>
            </a:r>
            <a:r>
              <a:rPr lang="nb-NO" sz="1400" dirty="0"/>
              <a:t> </a:t>
            </a:r>
          </a:p>
        </p:txBody>
      </p:sp>
      <p:sp>
        <p:nvSpPr>
          <p:cNvPr id="4" name="Plassholder for dato 3">
            <a:extLst>
              <a:ext uri="{FF2B5EF4-FFF2-40B4-BE49-F238E27FC236}">
                <a16:creationId xmlns:a16="http://schemas.microsoft.com/office/drawing/2014/main" id="{317EF657-5A64-4A07-8973-78458040A46B}"/>
              </a:ext>
            </a:extLst>
          </p:cNvPr>
          <p:cNvSpPr>
            <a:spLocks noGrp="1"/>
          </p:cNvSpPr>
          <p:nvPr>
            <p:ph type="dt" sz="half" idx="10"/>
          </p:nvPr>
        </p:nvSpPr>
        <p:spPr/>
        <p:txBody>
          <a:bodyPr/>
          <a:lstStyle/>
          <a:p>
            <a:fld id="{A3C4471E-41C8-43AB-B476-534759D9AA57}" type="datetime1">
              <a:rPr lang="nb-NO" smtClean="0"/>
              <a:t>29.01.2024</a:t>
            </a:fld>
            <a:endParaRPr lang="nb-NO" dirty="0"/>
          </a:p>
        </p:txBody>
      </p:sp>
      <p:pic>
        <p:nvPicPr>
          <p:cNvPr id="6" name="Bilde 5">
            <a:extLst>
              <a:ext uri="{FF2B5EF4-FFF2-40B4-BE49-F238E27FC236}">
                <a16:creationId xmlns:a16="http://schemas.microsoft.com/office/drawing/2014/main" id="{19924180-D2C1-4FFF-AE51-C92BC057BA99}"/>
              </a:ext>
            </a:extLst>
          </p:cNvPr>
          <p:cNvPicPr>
            <a:picLocks noChangeAspect="1"/>
          </p:cNvPicPr>
          <p:nvPr/>
        </p:nvPicPr>
        <p:blipFill>
          <a:blip r:embed="rId4"/>
          <a:stretch>
            <a:fillRect/>
          </a:stretch>
        </p:blipFill>
        <p:spPr>
          <a:xfrm>
            <a:off x="540069" y="719234"/>
            <a:ext cx="6654332" cy="4457066"/>
          </a:xfrm>
          <a:prstGeom prst="rect">
            <a:avLst/>
          </a:prstGeom>
        </p:spPr>
      </p:pic>
      <p:sp>
        <p:nvSpPr>
          <p:cNvPr id="7" name="TekstSylinder 6">
            <a:extLst>
              <a:ext uri="{FF2B5EF4-FFF2-40B4-BE49-F238E27FC236}">
                <a16:creationId xmlns:a16="http://schemas.microsoft.com/office/drawing/2014/main" id="{9CE57B78-F4C9-4D28-9539-E088CA16C2B8}"/>
              </a:ext>
            </a:extLst>
          </p:cNvPr>
          <p:cNvSpPr txBox="1"/>
          <p:nvPr/>
        </p:nvSpPr>
        <p:spPr>
          <a:xfrm>
            <a:off x="7641203" y="826936"/>
            <a:ext cx="3951799" cy="4062651"/>
          </a:xfrm>
          <a:prstGeom prst="rect">
            <a:avLst/>
          </a:prstGeom>
          <a:noFill/>
        </p:spPr>
        <p:txBody>
          <a:bodyPr wrap="square" rtlCol="0">
            <a:spAutoFit/>
          </a:bodyPr>
          <a:lstStyle/>
          <a:p>
            <a:r>
              <a:rPr lang="nb-NO" sz="2000" dirty="0" err="1">
                <a:highlight>
                  <a:srgbClr val="FFFF00"/>
                </a:highlight>
              </a:rPr>
              <a:t>Significantly</a:t>
            </a:r>
            <a:r>
              <a:rPr lang="nb-NO" sz="2000" dirty="0">
                <a:highlight>
                  <a:srgbClr val="FFFF00"/>
                </a:highlight>
              </a:rPr>
              <a:t> </a:t>
            </a:r>
            <a:r>
              <a:rPr lang="nb-NO" sz="2000" dirty="0" err="1">
                <a:highlight>
                  <a:srgbClr val="FFFF00"/>
                </a:highlight>
              </a:rPr>
              <a:t>increased</a:t>
            </a:r>
            <a:r>
              <a:rPr lang="nb-NO" sz="2000" dirty="0">
                <a:highlight>
                  <a:srgbClr val="FFFF00"/>
                </a:highlight>
              </a:rPr>
              <a:t> </a:t>
            </a:r>
            <a:r>
              <a:rPr lang="nb-NO" sz="2000" dirty="0" err="1">
                <a:highlight>
                  <a:srgbClr val="FFFF00"/>
                </a:highlight>
              </a:rPr>
              <a:t>vaccination</a:t>
            </a:r>
            <a:r>
              <a:rPr lang="nb-NO" sz="2000" dirty="0">
                <a:highlight>
                  <a:srgbClr val="FFFF00"/>
                </a:highlight>
              </a:rPr>
              <a:t> </a:t>
            </a:r>
            <a:r>
              <a:rPr lang="nb-NO" sz="2000" dirty="0" err="1">
                <a:highlight>
                  <a:srgbClr val="FFFF00"/>
                </a:highlight>
              </a:rPr>
              <a:t>coverage</a:t>
            </a:r>
            <a:r>
              <a:rPr lang="nb-NO" sz="2000" dirty="0">
                <a:highlight>
                  <a:srgbClr val="FFFF00"/>
                </a:highlight>
              </a:rPr>
              <a:t> 2019! </a:t>
            </a:r>
            <a:r>
              <a:rPr lang="nb-NO" sz="2000" dirty="0" err="1">
                <a:highlight>
                  <a:srgbClr val="FFFF00"/>
                </a:highlight>
              </a:rPr>
              <a:t>Very</a:t>
            </a:r>
            <a:r>
              <a:rPr lang="nb-NO" sz="2000" dirty="0">
                <a:highlight>
                  <a:srgbClr val="FFFF00"/>
                </a:highlight>
              </a:rPr>
              <a:t> </a:t>
            </a:r>
            <a:r>
              <a:rPr lang="nb-NO" sz="2000" dirty="0" err="1">
                <a:highlight>
                  <a:srgbClr val="FFFF00"/>
                </a:highlight>
              </a:rPr>
              <a:t>good</a:t>
            </a:r>
            <a:r>
              <a:rPr lang="nb-NO" sz="2000" dirty="0">
                <a:highlight>
                  <a:srgbClr val="FFFF00"/>
                </a:highlight>
              </a:rPr>
              <a:t>!</a:t>
            </a:r>
            <a:r>
              <a:rPr lang="nb-NO" dirty="0">
                <a:highlight>
                  <a:srgbClr val="FFFF00"/>
                </a:highlight>
              </a:rPr>
              <a:t>	</a:t>
            </a:r>
          </a:p>
          <a:p>
            <a:endParaRPr lang="nb-NO" dirty="0">
              <a:highlight>
                <a:srgbClr val="FFFF00"/>
              </a:highlight>
            </a:endParaRPr>
          </a:p>
          <a:p>
            <a:r>
              <a:rPr lang="en-US" dirty="0"/>
              <a:t>Usually 5-10% of the population becomes ill. </a:t>
            </a:r>
            <a:r>
              <a:rPr lang="en-US" dirty="0">
                <a:highlight>
                  <a:srgbClr val="FFFF00"/>
                </a:highlight>
              </a:rPr>
              <a:t>Mortality average  900 / year.</a:t>
            </a:r>
          </a:p>
          <a:p>
            <a:endParaRPr lang="nb-NO" dirty="0">
              <a:highlight>
                <a:srgbClr val="FFFF00"/>
              </a:highlight>
            </a:endParaRPr>
          </a:p>
          <a:p>
            <a:r>
              <a:rPr lang="en-US" dirty="0"/>
              <a:t>Pandemics: "Spanish Disease" in 1918-19 (mortality about three times more than first World War, 50-100 </a:t>
            </a:r>
            <a:r>
              <a:rPr lang="en-US" dirty="0" err="1"/>
              <a:t>millioner</a:t>
            </a:r>
            <a:r>
              <a:rPr lang="en-US" dirty="0"/>
              <a:t>) , “Asian Disease” 1957, “Hong Kong Disease” 1968 and “Swine Flu” 2009.</a:t>
            </a:r>
            <a:endParaRPr lang="nb-NO" dirty="0"/>
          </a:p>
        </p:txBody>
      </p:sp>
    </p:spTree>
    <p:extLst>
      <p:ext uri="{BB962C8B-B14F-4D97-AF65-F5344CB8AC3E}">
        <p14:creationId xmlns:p14="http://schemas.microsoft.com/office/powerpoint/2010/main" val="334883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AD9A28-39EA-49FC-B32A-F5D575B66DEE}"/>
              </a:ext>
            </a:extLst>
          </p:cNvPr>
          <p:cNvSpPr>
            <a:spLocks noGrp="1"/>
          </p:cNvSpPr>
          <p:nvPr>
            <p:ph type="title"/>
          </p:nvPr>
        </p:nvSpPr>
        <p:spPr>
          <a:xfrm>
            <a:off x="540068" y="342171"/>
            <a:ext cx="11111864" cy="609398"/>
          </a:xfrm>
        </p:spPr>
        <p:txBody>
          <a:bodyPr>
            <a:normAutofit fontScale="90000"/>
          </a:bodyPr>
          <a:lstStyle/>
          <a:p>
            <a:r>
              <a:rPr lang="en-GB" sz="4400" b="1" dirty="0"/>
              <a:t>Highlights</a:t>
            </a:r>
            <a:endParaRPr lang="en-GB" sz="4400" dirty="0"/>
          </a:p>
        </p:txBody>
      </p:sp>
      <p:sp>
        <p:nvSpPr>
          <p:cNvPr id="4" name="Plassholder for dato 3">
            <a:extLst>
              <a:ext uri="{FF2B5EF4-FFF2-40B4-BE49-F238E27FC236}">
                <a16:creationId xmlns:a16="http://schemas.microsoft.com/office/drawing/2014/main" id="{56878170-9E4E-4D7B-8CD5-1B5B68D186E6}"/>
              </a:ext>
            </a:extLst>
          </p:cNvPr>
          <p:cNvSpPr>
            <a:spLocks noGrp="1"/>
          </p:cNvSpPr>
          <p:nvPr>
            <p:ph type="dt" sz="half" idx="10"/>
          </p:nvPr>
        </p:nvSpPr>
        <p:spPr/>
        <p:txBody>
          <a:bodyPr/>
          <a:lstStyle/>
          <a:p>
            <a:fld id="{A3C4471E-41C8-43AB-B476-534759D9AA57}" type="datetime1">
              <a:rPr lang="nb-NO" smtClean="0"/>
              <a:t>29.01.2024</a:t>
            </a:fld>
            <a:endParaRPr lang="nb-NO" dirty="0"/>
          </a:p>
        </p:txBody>
      </p:sp>
      <p:sp>
        <p:nvSpPr>
          <p:cNvPr id="5" name="Rektangel 4">
            <a:extLst>
              <a:ext uri="{FF2B5EF4-FFF2-40B4-BE49-F238E27FC236}">
                <a16:creationId xmlns:a16="http://schemas.microsoft.com/office/drawing/2014/main" id="{22517A43-D3AE-4A52-B474-B705C2296B0E}"/>
              </a:ext>
            </a:extLst>
          </p:cNvPr>
          <p:cNvSpPr/>
          <p:nvPr/>
        </p:nvSpPr>
        <p:spPr>
          <a:xfrm>
            <a:off x="3522428" y="6162261"/>
            <a:ext cx="4695910" cy="369332"/>
          </a:xfrm>
          <a:prstGeom prst="rect">
            <a:avLst/>
          </a:prstGeom>
        </p:spPr>
        <p:txBody>
          <a:bodyPr wrap="square">
            <a:spAutoFit/>
          </a:bodyPr>
          <a:lstStyle/>
          <a:p>
            <a:r>
              <a:rPr lang="en-GB" dirty="0" err="1"/>
              <a:t>Sundell</a:t>
            </a:r>
            <a:r>
              <a:rPr lang="en-GB" dirty="0"/>
              <a:t> et al. J </a:t>
            </a:r>
            <a:r>
              <a:rPr lang="en-GB" dirty="0" err="1"/>
              <a:t>Clin</a:t>
            </a:r>
            <a:r>
              <a:rPr lang="en-GB" dirty="0"/>
              <a:t> </a:t>
            </a:r>
            <a:r>
              <a:rPr lang="en-GB" dirty="0" err="1"/>
              <a:t>Virol</a:t>
            </a:r>
            <a:r>
              <a:rPr lang="en-GB" dirty="0"/>
              <a:t>. 2016 Nov; 84:59-63.</a:t>
            </a:r>
            <a:endParaRPr lang="nb-NO" dirty="0"/>
          </a:p>
        </p:txBody>
      </p:sp>
      <p:sp>
        <p:nvSpPr>
          <p:cNvPr id="8" name="Rectangle 3">
            <a:extLst>
              <a:ext uri="{FF2B5EF4-FFF2-40B4-BE49-F238E27FC236}">
                <a16:creationId xmlns:a16="http://schemas.microsoft.com/office/drawing/2014/main" id="{CF55E9CE-745C-4368-B37F-A9ECD191305C}"/>
              </a:ext>
            </a:extLst>
          </p:cNvPr>
          <p:cNvSpPr>
            <a:spLocks noGrp="1" noChangeArrowheads="1"/>
          </p:cNvSpPr>
          <p:nvPr>
            <p:ph idx="1"/>
          </p:nvPr>
        </p:nvSpPr>
        <p:spPr bwMode="auto">
          <a:xfrm>
            <a:off x="1212351" y="557616"/>
            <a:ext cx="8722759" cy="55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6100" tIns="92046" rIns="101568" bIns="5713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800" b="0" i="0" u="none" strike="noStrike" cap="none" normalizeH="0" baseline="0" dirty="0">
              <a:ln>
                <a:noFill/>
              </a:ln>
              <a:solidFill>
                <a:schemeClr val="tx1"/>
              </a:solidFill>
              <a:effectLst/>
              <a:latin typeface="Arial" panose="020B0604020202020204" pitchFamily="34" charset="0"/>
            </a:endParaRPr>
          </a:p>
          <a:p>
            <a:pPr eaLnBrk="0" fontAlgn="base" hangingPunct="0">
              <a:spcBef>
                <a:spcPct val="0"/>
              </a:spcBef>
              <a:spcAft>
                <a:spcPct val="0"/>
              </a:spcAft>
              <a:buFont typeface="Arial" panose="020B0604020202020204" pitchFamily="34" charset="0"/>
              <a:buChar char="•"/>
            </a:pPr>
            <a:endParaRPr kumimoji="0" lang="en-GB" altLang="nb-NO" sz="2800" b="1" i="0" u="none" strike="noStrike" cap="none" normalizeH="0" baseline="0" dirty="0">
              <a:ln>
                <a:noFill/>
              </a:ln>
              <a:solidFill>
                <a:schemeClr val="tx1"/>
              </a:solidFill>
              <a:effectLst/>
              <a:latin typeface="Arial" panose="020B0604020202020204" pitchFamily="34" charset="0"/>
            </a:endParaRPr>
          </a:p>
          <a:p>
            <a:pPr eaLnBrk="0" fontAlgn="base" hangingPunct="0">
              <a:spcBef>
                <a:spcPct val="0"/>
              </a:spcBef>
              <a:spcAft>
                <a:spcPct val="0"/>
              </a:spcAft>
              <a:buFont typeface="Arial" panose="020B0604020202020204" pitchFamily="34" charset="0"/>
              <a:buChar char="•"/>
            </a:pPr>
            <a:r>
              <a:rPr kumimoji="0" lang="en-GB" altLang="nb-NO" sz="2800" b="1" i="0" u="none" strike="noStrike" cap="none" normalizeH="0" baseline="0" dirty="0">
                <a:ln>
                  <a:noFill/>
                </a:ln>
                <a:solidFill>
                  <a:schemeClr val="tx1"/>
                </a:solidFill>
                <a:effectLst/>
                <a:latin typeface="Arial" panose="020B0604020202020204" pitchFamily="34" charset="0"/>
              </a:rPr>
              <a:t>There is a marked seasonality of several respiratory viruses in a temperate climate.</a:t>
            </a:r>
            <a:endParaRPr kumimoji="0" lang="en-GB" altLang="nb-NO" sz="2400" b="1" i="0" u="none" strike="noStrike" cap="none" normalizeH="0" baseline="0" dirty="0">
              <a:ln>
                <a:noFill/>
              </a:ln>
              <a:solidFill>
                <a:schemeClr val="tx1"/>
              </a:solidFill>
              <a:effectLst/>
              <a:latin typeface="Arial" panose="020B0604020202020204" pitchFamily="34" charset="0"/>
            </a:endParaRPr>
          </a:p>
          <a:p>
            <a:pPr eaLnBrk="0" fontAlgn="base" hangingPunct="0">
              <a:spcBef>
                <a:spcPct val="0"/>
              </a:spcBef>
              <a:spcAft>
                <a:spcPct val="0"/>
              </a:spcAft>
              <a:buFont typeface="Arial" panose="020B0604020202020204" pitchFamily="34" charset="0"/>
              <a:buChar char="•"/>
            </a:pPr>
            <a:r>
              <a:rPr kumimoji="0" lang="en-GB" altLang="nb-NO" sz="2800" b="1" i="0" u="none" strike="noStrike" cap="none" normalizeH="0" baseline="0" dirty="0">
                <a:ln>
                  <a:noFill/>
                </a:ln>
                <a:solidFill>
                  <a:srgbClr val="FF0000"/>
                </a:solidFill>
                <a:effectLst/>
                <a:latin typeface="Arial" panose="020B0604020202020204" pitchFamily="34" charset="0"/>
              </a:rPr>
              <a:t>A drop in (outdoor) temperature and vapor pressure precede the annual influenza epidemic</a:t>
            </a:r>
            <a:r>
              <a:rPr kumimoji="0" lang="en-GB" altLang="nb-NO" sz="2800" b="0" i="0" u="none" strike="noStrike" cap="none" normalizeH="0" baseline="0" dirty="0">
                <a:ln>
                  <a:noFill/>
                </a:ln>
                <a:solidFill>
                  <a:srgbClr val="FF0000"/>
                </a:solidFill>
                <a:effectLst/>
                <a:latin typeface="Arial" panose="020B0604020202020204" pitchFamily="34" charset="0"/>
              </a:rPr>
              <a:t>.</a:t>
            </a:r>
            <a:endParaRPr kumimoji="0" lang="en-GB" altLang="nb-NO" sz="4000" b="0" i="0" u="none" strike="noStrike" cap="none" normalizeH="0" baseline="0" dirty="0">
              <a:ln>
                <a:noFill/>
              </a:ln>
              <a:solidFill>
                <a:srgbClr val="FF0000"/>
              </a:solidFill>
              <a:effectLst/>
              <a:latin typeface="Arial" panose="020B0604020202020204" pitchFamily="34" charset="0"/>
            </a:endParaRPr>
          </a:p>
          <a:p>
            <a:pPr eaLnBrk="0" fontAlgn="base" hangingPunct="0">
              <a:spcBef>
                <a:spcPct val="0"/>
              </a:spcBef>
              <a:spcAft>
                <a:spcPct val="0"/>
              </a:spcAft>
              <a:buFont typeface="Arial" panose="020B0604020202020204" pitchFamily="34" charset="0"/>
              <a:buChar char="•"/>
            </a:pPr>
            <a:r>
              <a:rPr kumimoji="0" lang="en-GB" altLang="nb-NO" sz="2400" b="0" i="0" u="none" strike="noStrike" cap="none" normalizeH="0" baseline="0" dirty="0">
                <a:ln>
                  <a:noFill/>
                </a:ln>
                <a:solidFill>
                  <a:schemeClr val="tx1"/>
                </a:solidFill>
                <a:effectLst/>
                <a:latin typeface="Arial" panose="020B0604020202020204" pitchFamily="34" charset="0"/>
              </a:rPr>
              <a:t>Human rhino- and enterovirus activity seem to be independent of climate factors.</a:t>
            </a:r>
          </a:p>
          <a:p>
            <a:pPr eaLnBrk="0" fontAlgn="base" hangingPunct="0">
              <a:spcBef>
                <a:spcPct val="0"/>
              </a:spcBef>
              <a:spcAft>
                <a:spcPct val="0"/>
              </a:spcAft>
            </a:pPr>
            <a:r>
              <a:rPr lang="en-GB" altLang="nb-NO" sz="2400" dirty="0">
                <a:latin typeface="Arial" panose="020B0604020202020204" pitchFamily="34" charset="0"/>
              </a:rPr>
              <a:t>“</a:t>
            </a:r>
            <a:r>
              <a:rPr lang="en-US" altLang="nb-NO" sz="2400" dirty="0">
                <a:latin typeface="Arial" panose="020B0604020202020204" pitchFamily="34" charset="0"/>
              </a:rPr>
              <a:t>However, in the temperate climate zone, </a:t>
            </a:r>
            <a:r>
              <a:rPr lang="en-US" altLang="nb-NO" sz="2400" dirty="0">
                <a:highlight>
                  <a:srgbClr val="FFFF00"/>
                </a:highlight>
                <a:latin typeface="Arial" panose="020B0604020202020204" pitchFamily="34" charset="0"/>
              </a:rPr>
              <a:t>outdoor RH reaches maximum levels during wintertime </a:t>
            </a:r>
            <a:r>
              <a:rPr lang="en-US" altLang="nb-NO" sz="2400" dirty="0">
                <a:latin typeface="Arial" panose="020B0604020202020204" pitchFamily="34" charset="0"/>
              </a:rPr>
              <a:t>(measured outdoors), suggesting that the variation regarding this parameter may not fully explain seasonality”. </a:t>
            </a:r>
            <a:r>
              <a:rPr lang="en-US" altLang="nb-NO" sz="2400" dirty="0">
                <a:highlight>
                  <a:srgbClr val="FFFF00"/>
                </a:highlight>
                <a:latin typeface="Arial" panose="020B0604020202020204" pitchFamily="34" charset="0"/>
              </a:rPr>
              <a:t>(??? This is obviously due to lack of understanding of difference between relative and absolute humidity in the papers!)</a:t>
            </a:r>
            <a:endParaRPr kumimoji="0" lang="en-GB" altLang="nb-NO" sz="2000" b="0" i="0" u="none" strike="noStrike" cap="none" normalizeH="0" baseline="0" dirty="0">
              <a:ln>
                <a:noFill/>
              </a:ln>
              <a:solidFill>
                <a:schemeClr val="tx1"/>
              </a:solidFill>
              <a:effectLst/>
              <a:highlight>
                <a:srgbClr val="FFFF00"/>
              </a:highligh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9860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2626" name="Object 2"/>
          <p:cNvGraphicFramePr>
            <a:graphicFrameLocks noChangeAspect="1"/>
          </p:cNvGraphicFramePr>
          <p:nvPr>
            <p:extLst>
              <p:ext uri="{D42A27DB-BD31-4B8C-83A1-F6EECF244321}">
                <p14:modId xmlns:p14="http://schemas.microsoft.com/office/powerpoint/2010/main" val="3198482888"/>
              </p:ext>
            </p:extLst>
          </p:nvPr>
        </p:nvGraphicFramePr>
        <p:xfrm>
          <a:off x="6320455" y="-7938"/>
          <a:ext cx="5398934" cy="6865938"/>
        </p:xfrm>
        <a:graphic>
          <a:graphicData uri="http://schemas.openxmlformats.org/presentationml/2006/ole">
            <mc:AlternateContent xmlns:mc="http://schemas.openxmlformats.org/markup-compatibility/2006">
              <mc:Choice xmlns:v="urn:schemas-microsoft-com:vml" Requires="v">
                <p:oleObj name="Document" r:id="rId2" imgW="6063328" imgH="8842664" progId="Word.Document.8">
                  <p:embed/>
                </p:oleObj>
              </mc:Choice>
              <mc:Fallback>
                <p:oleObj name="Document" r:id="rId2" imgW="6063328" imgH="8842664" progId="Word.Document.8">
                  <p:embed/>
                  <p:pic>
                    <p:nvPicPr>
                      <p:cNvPr id="282626" name="Object 2"/>
                      <p:cNvPicPr>
                        <a:picLocks noChangeAspect="1" noChangeArrowheads="1"/>
                      </p:cNvPicPr>
                      <p:nvPr/>
                    </p:nvPicPr>
                    <p:blipFill>
                      <a:blip r:embed="rId3"/>
                      <a:srcRect/>
                      <a:stretch>
                        <a:fillRect/>
                      </a:stretch>
                    </p:blipFill>
                    <p:spPr bwMode="auto">
                      <a:xfrm>
                        <a:off x="6320455" y="-7938"/>
                        <a:ext cx="5398934" cy="6865938"/>
                      </a:xfrm>
                      <a:prstGeom prst="rect">
                        <a:avLst/>
                      </a:prstGeom>
                      <a:noFill/>
                      <a:ln>
                        <a:noFill/>
                      </a:ln>
                    </p:spPr>
                  </p:pic>
                </p:oleObj>
              </mc:Fallback>
            </mc:AlternateContent>
          </a:graphicData>
        </a:graphic>
      </p:graphicFrame>
      <p:sp>
        <p:nvSpPr>
          <p:cNvPr id="3" name="Plassholder for dato 2">
            <a:extLst>
              <a:ext uri="{FF2B5EF4-FFF2-40B4-BE49-F238E27FC236}">
                <a16:creationId xmlns:a16="http://schemas.microsoft.com/office/drawing/2014/main" id="{070FD15B-5D7F-4701-89B1-8F5423315AC0}"/>
              </a:ext>
            </a:extLst>
          </p:cNvPr>
          <p:cNvSpPr>
            <a:spLocks noGrp="1"/>
          </p:cNvSpPr>
          <p:nvPr>
            <p:ph type="dt" sz="half" idx="10"/>
          </p:nvPr>
        </p:nvSpPr>
        <p:spPr/>
        <p:txBody>
          <a:bodyPr/>
          <a:lstStyle/>
          <a:p>
            <a:endParaRPr lang="nb-NO" dirty="0"/>
          </a:p>
        </p:txBody>
      </p:sp>
      <p:sp>
        <p:nvSpPr>
          <p:cNvPr id="5" name="Plassholder for lysbildenummer 4">
            <a:extLst>
              <a:ext uri="{FF2B5EF4-FFF2-40B4-BE49-F238E27FC236}">
                <a16:creationId xmlns:a16="http://schemas.microsoft.com/office/drawing/2014/main" id="{041B78C1-A86E-4043-A978-7B8DF2BF7A41}"/>
              </a:ext>
            </a:extLst>
          </p:cNvPr>
          <p:cNvSpPr>
            <a:spLocks noGrp="1"/>
          </p:cNvSpPr>
          <p:nvPr>
            <p:ph type="sldNum" sz="quarter" idx="12"/>
          </p:nvPr>
        </p:nvSpPr>
        <p:spPr/>
        <p:txBody>
          <a:bodyPr/>
          <a:lstStyle/>
          <a:p>
            <a:endParaRPr lang="nb-NO" dirty="0"/>
          </a:p>
        </p:txBody>
      </p:sp>
      <p:sp>
        <p:nvSpPr>
          <p:cNvPr id="6" name="TekstSylinder 5">
            <a:extLst>
              <a:ext uri="{FF2B5EF4-FFF2-40B4-BE49-F238E27FC236}">
                <a16:creationId xmlns:a16="http://schemas.microsoft.com/office/drawing/2014/main" id="{FE83F614-046D-B471-CB1E-BE0C8D677D83}"/>
              </a:ext>
            </a:extLst>
          </p:cNvPr>
          <p:cNvSpPr txBox="1"/>
          <p:nvPr/>
        </p:nvSpPr>
        <p:spPr>
          <a:xfrm>
            <a:off x="472611" y="126169"/>
            <a:ext cx="5398934" cy="6555641"/>
          </a:xfrm>
          <a:prstGeom prst="rect">
            <a:avLst/>
          </a:prstGeom>
          <a:noFill/>
        </p:spPr>
        <p:txBody>
          <a:bodyPr wrap="square" rtlCol="0">
            <a:spAutoFit/>
          </a:bodyPr>
          <a:lstStyle/>
          <a:p>
            <a:r>
              <a:rPr lang="nb-NO" sz="2000" b="1" dirty="0"/>
              <a:t>Man kan ikke «friskmelde» bygninger med fukt- og muggskader kun ved å påvise manglende muggvekst!</a:t>
            </a:r>
          </a:p>
          <a:p>
            <a:endParaRPr lang="nb-NO" dirty="0"/>
          </a:p>
          <a:p>
            <a:r>
              <a:rPr lang="nb-NO" dirty="0"/>
              <a:t>Det er mange mulige sammenhenger mellom fuktskader, mugg og uhelse, symptomer og sykdom. Skader av </a:t>
            </a:r>
            <a:r>
              <a:rPr lang="nb-NO" b="1" dirty="0"/>
              <a:t>Vann og Fukt er utgangspunktet!</a:t>
            </a:r>
          </a:p>
          <a:p>
            <a:endParaRPr lang="nb-NO" dirty="0"/>
          </a:p>
          <a:p>
            <a:r>
              <a:rPr lang="nb-NO" dirty="0"/>
              <a:t>Både </a:t>
            </a:r>
            <a:r>
              <a:rPr lang="nb-NO" dirty="0" err="1"/>
              <a:t>Folkehelsinstituttet</a:t>
            </a:r>
            <a:r>
              <a:rPr lang="nb-NO" dirty="0"/>
              <a:t> og Arbeidstilsynet i Norge og </a:t>
            </a:r>
            <a:r>
              <a:rPr lang="nb-NO" dirty="0" err="1"/>
              <a:t>Folkhãlsomyndigheten</a:t>
            </a:r>
            <a:r>
              <a:rPr lang="nb-NO" dirty="0"/>
              <a:t> og Arbeidsmiljøverket i Sverige sier at </a:t>
            </a:r>
            <a:r>
              <a:rPr lang="nb-NO" b="1" dirty="0"/>
              <a:t>fukt og muggskader </a:t>
            </a:r>
            <a:r>
              <a:rPr lang="nb-NO" dirty="0"/>
              <a:t>alltid skal utbedres.</a:t>
            </a:r>
          </a:p>
          <a:p>
            <a:endParaRPr lang="nb-NO" dirty="0"/>
          </a:p>
          <a:p>
            <a:r>
              <a:rPr lang="nb-NO" dirty="0"/>
              <a:t>WHO: </a:t>
            </a:r>
            <a:r>
              <a:rPr lang="nb-NO" dirty="0" err="1"/>
              <a:t>Mircrobial</a:t>
            </a:r>
            <a:r>
              <a:rPr lang="nb-NO" dirty="0"/>
              <a:t> </a:t>
            </a:r>
            <a:r>
              <a:rPr lang="nb-NO" dirty="0" err="1"/>
              <a:t>pollution</a:t>
            </a:r>
            <a:r>
              <a:rPr lang="nb-NO" dirty="0"/>
              <a:t> is a </a:t>
            </a:r>
            <a:r>
              <a:rPr lang="nb-NO" dirty="0" err="1"/>
              <a:t>key</a:t>
            </a:r>
            <a:r>
              <a:rPr lang="nb-NO" dirty="0"/>
              <a:t> element  </a:t>
            </a:r>
            <a:r>
              <a:rPr lang="nb-NO" dirty="0" err="1"/>
              <a:t>of</a:t>
            </a:r>
            <a:r>
              <a:rPr lang="nb-NO" dirty="0"/>
              <a:t> </a:t>
            </a:r>
            <a:r>
              <a:rPr lang="nb-NO" dirty="0" err="1"/>
              <a:t>indoor</a:t>
            </a:r>
            <a:r>
              <a:rPr lang="nb-NO" dirty="0"/>
              <a:t> </a:t>
            </a:r>
            <a:r>
              <a:rPr lang="nb-NO" dirty="0" err="1"/>
              <a:t>pollution</a:t>
            </a:r>
            <a:r>
              <a:rPr lang="nb-NO" dirty="0"/>
              <a:t>. It is </a:t>
            </a:r>
            <a:r>
              <a:rPr lang="nb-NO" dirty="0" err="1"/>
              <a:t>caused</a:t>
            </a:r>
            <a:r>
              <a:rPr lang="nb-NO" dirty="0"/>
              <a:t> by </a:t>
            </a:r>
            <a:r>
              <a:rPr lang="nb-NO" dirty="0" err="1"/>
              <a:t>hundreds</a:t>
            </a:r>
            <a:r>
              <a:rPr lang="nb-NO" dirty="0"/>
              <a:t> </a:t>
            </a:r>
            <a:r>
              <a:rPr lang="nb-NO" dirty="0" err="1"/>
              <a:t>of</a:t>
            </a:r>
            <a:r>
              <a:rPr lang="nb-NO" dirty="0"/>
              <a:t> species </a:t>
            </a:r>
            <a:r>
              <a:rPr lang="nb-NO" dirty="0" err="1"/>
              <a:t>of</a:t>
            </a:r>
            <a:r>
              <a:rPr lang="nb-NO" dirty="0"/>
              <a:t> </a:t>
            </a:r>
            <a:r>
              <a:rPr lang="nb-NO" dirty="0" err="1"/>
              <a:t>bacteria</a:t>
            </a:r>
            <a:r>
              <a:rPr lang="nb-NO" dirty="0"/>
              <a:t> and </a:t>
            </a:r>
            <a:r>
              <a:rPr lang="nb-NO" dirty="0" err="1"/>
              <a:t>fungi</a:t>
            </a:r>
            <a:r>
              <a:rPr lang="nb-NO" dirty="0"/>
              <a:t>, in </a:t>
            </a:r>
            <a:r>
              <a:rPr lang="nb-NO" dirty="0" err="1"/>
              <a:t>particular</a:t>
            </a:r>
            <a:r>
              <a:rPr lang="nb-NO" dirty="0"/>
              <a:t> </a:t>
            </a:r>
            <a:r>
              <a:rPr lang="nb-NO" dirty="0" err="1"/>
              <a:t>filamentous</a:t>
            </a:r>
            <a:r>
              <a:rPr lang="nb-NO" dirty="0"/>
              <a:t> </a:t>
            </a:r>
            <a:r>
              <a:rPr lang="nb-NO" dirty="0" err="1"/>
              <a:t>fungi</a:t>
            </a:r>
            <a:r>
              <a:rPr lang="nb-NO" dirty="0"/>
              <a:t> (</a:t>
            </a:r>
            <a:r>
              <a:rPr lang="nb-NO" dirty="0" err="1"/>
              <a:t>mould</a:t>
            </a:r>
            <a:r>
              <a:rPr lang="nb-NO" dirty="0"/>
              <a:t>), </a:t>
            </a:r>
            <a:r>
              <a:rPr lang="nb-NO" dirty="0" err="1"/>
              <a:t>growing</a:t>
            </a:r>
            <a:r>
              <a:rPr lang="nb-NO" dirty="0"/>
              <a:t> </a:t>
            </a:r>
            <a:r>
              <a:rPr lang="nb-NO" dirty="0" err="1"/>
              <a:t>indoors</a:t>
            </a:r>
            <a:r>
              <a:rPr lang="nb-NO" dirty="0"/>
              <a:t> </a:t>
            </a:r>
            <a:r>
              <a:rPr lang="nb-NO" dirty="0" err="1"/>
              <a:t>when</a:t>
            </a:r>
            <a:r>
              <a:rPr lang="nb-NO" dirty="0"/>
              <a:t> </a:t>
            </a:r>
            <a:r>
              <a:rPr lang="nb-NO" dirty="0" err="1"/>
              <a:t>sufficient</a:t>
            </a:r>
            <a:r>
              <a:rPr lang="nb-NO" dirty="0"/>
              <a:t> </a:t>
            </a:r>
            <a:r>
              <a:rPr lang="nb-NO" dirty="0" err="1"/>
              <a:t>moisture</a:t>
            </a:r>
            <a:r>
              <a:rPr lang="nb-NO" dirty="0"/>
              <a:t> is </a:t>
            </a:r>
            <a:r>
              <a:rPr lang="nb-NO" dirty="0" err="1"/>
              <a:t>available</a:t>
            </a:r>
            <a:r>
              <a:rPr lang="nb-NO" dirty="0"/>
              <a:t>. </a:t>
            </a:r>
          </a:p>
          <a:p>
            <a:endParaRPr lang="nb-NO" dirty="0"/>
          </a:p>
          <a:p>
            <a:r>
              <a:rPr lang="nb-NO" b="1" dirty="0"/>
              <a:t>Både dødt og levende materiale kan være skadelig inkludert enkeltkomponenter og ulike kjemiske komponenter.</a:t>
            </a:r>
          </a:p>
          <a:p>
            <a:endParaRPr lang="nb-NO" dirty="0"/>
          </a:p>
        </p:txBody>
      </p:sp>
    </p:spTree>
    <p:extLst>
      <p:ext uri="{BB962C8B-B14F-4D97-AF65-F5344CB8AC3E}">
        <p14:creationId xmlns:p14="http://schemas.microsoft.com/office/powerpoint/2010/main" val="346469192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2B5A1B1D-20F3-FE5C-7CF7-1ECEA83913E7}"/>
              </a:ext>
            </a:extLst>
          </p:cNvPr>
          <p:cNvSpPr>
            <a:spLocks noGrp="1"/>
          </p:cNvSpPr>
          <p:nvPr>
            <p:ph type="body" sz="half" idx="2"/>
          </p:nvPr>
        </p:nvSpPr>
        <p:spPr>
          <a:xfrm>
            <a:off x="7469312" y="215758"/>
            <a:ext cx="4432979" cy="6030930"/>
          </a:xfrm>
        </p:spPr>
        <p:txBody>
          <a:bodyPr>
            <a:normAutofit fontScale="92500" lnSpcReduction="10000"/>
          </a:bodyPr>
          <a:lstStyle/>
          <a:p>
            <a:r>
              <a:rPr lang="nb-NO" sz="3000" b="1" dirty="0"/>
              <a:t>CO2 ute er nå 422,6 </a:t>
            </a:r>
            <a:r>
              <a:rPr lang="nb-NO" sz="3000" b="1" dirty="0" err="1"/>
              <a:t>ppm</a:t>
            </a:r>
            <a:r>
              <a:rPr lang="nb-NO" sz="3000" b="1" dirty="0"/>
              <a:t>!</a:t>
            </a:r>
          </a:p>
          <a:p>
            <a:pPr marL="285750" indent="-285750">
              <a:buFont typeface="Arial" panose="020B0604020202020204" pitchFamily="34" charset="0"/>
              <a:buChar char="•"/>
            </a:pPr>
            <a:r>
              <a:rPr lang="nb-NO" sz="2000" dirty="0"/>
              <a:t>Halvparten (48%) lagres i atmosfæren og bidrar til oppvarming.</a:t>
            </a:r>
          </a:p>
          <a:p>
            <a:pPr marL="285750" indent="-285750">
              <a:buFont typeface="Arial" panose="020B0604020202020204" pitchFamily="34" charset="0"/>
              <a:buChar char="•"/>
            </a:pPr>
            <a:r>
              <a:rPr lang="nb-NO" sz="2000" dirty="0"/>
              <a:t>Resten blir tatt opp i havet (26%) og på land (29%). </a:t>
            </a:r>
          </a:p>
          <a:p>
            <a:pPr marL="285750" indent="-285750">
              <a:buFont typeface="Arial" panose="020B0604020202020204" pitchFamily="34" charset="0"/>
              <a:buChar char="•"/>
            </a:pPr>
            <a:r>
              <a:rPr lang="nb-NO" sz="2000" dirty="0"/>
              <a:t>Størst plantevekst på nordlige </a:t>
            </a:r>
            <a:r>
              <a:rPr lang="nb-NO" sz="2000" dirty="0" err="1"/>
              <a:t>hemis-fære</a:t>
            </a:r>
            <a:r>
              <a:rPr lang="nb-NO" sz="2000" dirty="0"/>
              <a:t> gjør nivået høyest om våren og lavest om høsten.</a:t>
            </a:r>
          </a:p>
          <a:p>
            <a:pPr marL="285750" indent="-285750">
              <a:buFont typeface="Arial" panose="020B0604020202020204" pitchFamily="34" charset="0"/>
              <a:buChar char="•"/>
            </a:pPr>
            <a:r>
              <a:rPr lang="nb-NO" sz="2000" dirty="0"/>
              <a:t>CO2 i atmosfæren er 50% høyere enn i 1750 (førindustriell tid: 278 </a:t>
            </a:r>
            <a:r>
              <a:rPr lang="nb-NO" sz="2000" dirty="0" err="1"/>
              <a:t>ppm</a:t>
            </a:r>
            <a:r>
              <a:rPr lang="nb-NO" sz="2000" dirty="0"/>
              <a:t>).</a:t>
            </a:r>
          </a:p>
          <a:p>
            <a:pPr marL="285750" indent="-285750">
              <a:buFont typeface="Arial" panose="020B0604020202020204" pitchFamily="34" charset="0"/>
              <a:buChar char="•"/>
            </a:pPr>
            <a:r>
              <a:rPr lang="nb-NO" sz="2000" dirty="0">
                <a:highlight>
                  <a:srgbClr val="FFFF00"/>
                </a:highlight>
              </a:rPr>
              <a:t>Nivået er det høyeste på minst to millioner år.</a:t>
            </a:r>
          </a:p>
          <a:p>
            <a:pPr marL="285750" indent="-285750">
              <a:buFont typeface="Arial" panose="020B0604020202020204" pitchFamily="34" charset="0"/>
              <a:buChar char="•"/>
            </a:pPr>
            <a:r>
              <a:rPr lang="nb-NO" sz="2000" dirty="0"/>
              <a:t>Vi er på vei mot et nivå på 450 </a:t>
            </a:r>
            <a:r>
              <a:rPr lang="nb-NO" sz="2000" dirty="0" err="1"/>
              <a:t>ppm</a:t>
            </a:r>
            <a:r>
              <a:rPr lang="nb-NO" sz="2000" dirty="0"/>
              <a:t> i 2040, om 16 år, som tilsvarer den geologiske epoken pliocen for 2,6 - 5,3 millioner år siden. </a:t>
            </a:r>
          </a:p>
          <a:p>
            <a:pPr marL="285750" indent="-285750">
              <a:buFont typeface="Arial" panose="020B0604020202020204" pitchFamily="34" charset="0"/>
              <a:buChar char="•"/>
            </a:pPr>
            <a:r>
              <a:rPr lang="nb-NO" sz="2000" dirty="0"/>
              <a:t>Da var temperaturen 2-3 grader over dagens nivå og havnivået 10-20 meter høyere.</a:t>
            </a:r>
          </a:p>
          <a:p>
            <a:endParaRPr lang="nb-NO" dirty="0"/>
          </a:p>
        </p:txBody>
      </p:sp>
      <p:sp>
        <p:nvSpPr>
          <p:cNvPr id="11" name="TekstSylinder 10">
            <a:extLst>
              <a:ext uri="{FF2B5EF4-FFF2-40B4-BE49-F238E27FC236}">
                <a16:creationId xmlns:a16="http://schemas.microsoft.com/office/drawing/2014/main" id="{00D913FE-7C9D-A272-A4DC-291942ECCDAD}"/>
              </a:ext>
            </a:extLst>
          </p:cNvPr>
          <p:cNvSpPr txBox="1"/>
          <p:nvPr/>
        </p:nvSpPr>
        <p:spPr>
          <a:xfrm>
            <a:off x="421240" y="139574"/>
            <a:ext cx="6916873" cy="1015663"/>
          </a:xfrm>
          <a:prstGeom prst="rect">
            <a:avLst/>
          </a:prstGeom>
          <a:noFill/>
        </p:spPr>
        <p:txBody>
          <a:bodyPr wrap="square" rtlCol="0">
            <a:spAutoFit/>
          </a:bodyPr>
          <a:lstStyle/>
          <a:p>
            <a:pPr algn="l"/>
            <a:r>
              <a:rPr lang="nb-NO" sz="2400" b="1" i="0" dirty="0">
                <a:effectLst/>
                <a:latin typeface="Merriweather" panose="00000500000000000000" pitchFamily="2" charset="0"/>
              </a:rPr>
              <a:t>CO</a:t>
            </a:r>
            <a:r>
              <a:rPr lang="nb-NO" sz="2400" b="1" i="0" baseline="-25000" dirty="0">
                <a:effectLst/>
                <a:latin typeface="Merriweather" panose="00000500000000000000" pitchFamily="2" charset="0"/>
              </a:rPr>
              <a:t>2</a:t>
            </a:r>
            <a:r>
              <a:rPr lang="nb-NO" sz="2400" b="1" i="0" dirty="0">
                <a:effectLst/>
                <a:latin typeface="Merriweather" panose="00000500000000000000" pitchFamily="2" charset="0"/>
              </a:rPr>
              <a:t> i atmosfæren Juli 2023 </a:t>
            </a:r>
            <a:r>
              <a:rPr lang="nb-NO" sz="2400" i="0" dirty="0">
                <a:effectLst/>
                <a:latin typeface="Merriweather" panose="00000500000000000000" pitchFamily="2" charset="0"/>
              </a:rPr>
              <a:t>(</a:t>
            </a:r>
            <a:r>
              <a:rPr lang="nb-NO" sz="2400" i="0" dirty="0" err="1">
                <a:effectLst/>
                <a:latin typeface="Merriweather" panose="00000500000000000000" pitchFamily="2" charset="0"/>
              </a:rPr>
              <a:t>Keelingkurven</a:t>
            </a:r>
            <a:r>
              <a:rPr lang="nb-NO" sz="2400" i="0" dirty="0">
                <a:effectLst/>
                <a:latin typeface="Merriweather" panose="00000500000000000000" pitchFamily="2" charset="0"/>
              </a:rPr>
              <a:t>)</a:t>
            </a:r>
            <a:endParaRPr lang="nb-NO" sz="2400" b="1" i="0" dirty="0">
              <a:effectLst/>
              <a:latin typeface="Merriweather" panose="00000500000000000000" pitchFamily="2" charset="0"/>
            </a:endParaRPr>
          </a:p>
          <a:p>
            <a:pPr algn="l"/>
            <a:r>
              <a:rPr lang="nb-NO" b="0" i="0" dirty="0">
                <a:effectLst/>
                <a:latin typeface="Merriweather" panose="00000500000000000000" pitchFamily="2" charset="0"/>
              </a:rPr>
              <a:t>Utviklingen i konsentrasjonen av karbondioksid (</a:t>
            </a:r>
            <a:r>
              <a:rPr lang="nb-NO" b="0" i="0" dirty="0" err="1">
                <a:effectLst/>
                <a:latin typeface="Merriweather" panose="00000500000000000000" pitchFamily="2" charset="0"/>
              </a:rPr>
              <a:t>ppm</a:t>
            </a:r>
            <a:r>
              <a:rPr lang="nb-NO" b="0" i="0" dirty="0">
                <a:effectLst/>
                <a:latin typeface="Merriweather" panose="00000500000000000000" pitchFamily="2" charset="0"/>
              </a:rPr>
              <a:t>). </a:t>
            </a:r>
          </a:p>
          <a:p>
            <a:pPr algn="l"/>
            <a:r>
              <a:rPr lang="nb-NO" dirty="0">
                <a:hlinkClick r:id="rId3"/>
              </a:rPr>
              <a:t>CO2 i atmosfæren – Energi og Klima</a:t>
            </a:r>
            <a:r>
              <a:rPr lang="nb-NO" dirty="0"/>
              <a:t> (Desember 2023: 423 </a:t>
            </a:r>
            <a:r>
              <a:rPr lang="nb-NO" dirty="0" err="1"/>
              <a:t>ppm</a:t>
            </a:r>
            <a:r>
              <a:rPr lang="nb-NO" dirty="0"/>
              <a:t>)</a:t>
            </a:r>
          </a:p>
        </p:txBody>
      </p:sp>
      <p:pic>
        <p:nvPicPr>
          <p:cNvPr id="7" name="Plassholder for innhold 9" descr="Et bilde som inneholder tekst, skjermbilde, Plottdiagram, line">
            <a:extLst>
              <a:ext uri="{FF2B5EF4-FFF2-40B4-BE49-F238E27FC236}">
                <a16:creationId xmlns:a16="http://schemas.microsoft.com/office/drawing/2014/main" id="{F2154C59-0199-A39D-DDB9-DB20086942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240" y="1471739"/>
            <a:ext cx="6883345" cy="4273781"/>
          </a:xfrm>
          <a:prstGeom prst="rect">
            <a:avLst/>
          </a:prstGeom>
        </p:spPr>
      </p:pic>
      <p:sp>
        <p:nvSpPr>
          <p:cNvPr id="2" name="TekstSylinder 1">
            <a:extLst>
              <a:ext uri="{FF2B5EF4-FFF2-40B4-BE49-F238E27FC236}">
                <a16:creationId xmlns:a16="http://schemas.microsoft.com/office/drawing/2014/main" id="{981BAB4B-9E7D-51E7-613F-EE2BFCE2B12E}"/>
              </a:ext>
            </a:extLst>
          </p:cNvPr>
          <p:cNvSpPr txBox="1"/>
          <p:nvPr/>
        </p:nvSpPr>
        <p:spPr>
          <a:xfrm>
            <a:off x="821933" y="6062022"/>
            <a:ext cx="9051533" cy="369332"/>
          </a:xfrm>
          <a:prstGeom prst="rect">
            <a:avLst/>
          </a:prstGeom>
          <a:noFill/>
        </p:spPr>
        <p:txBody>
          <a:bodyPr wrap="square" rtlCol="0">
            <a:spAutoFit/>
          </a:bodyPr>
          <a:lstStyle/>
          <a:p>
            <a:r>
              <a:rPr lang="nb-NO" dirty="0">
                <a:hlinkClick r:id="rId5"/>
              </a:rPr>
              <a:t>CO2 i atmosfæren – Klimavakten – Energi og Klima</a:t>
            </a:r>
            <a:endParaRPr lang="nb-NO" dirty="0"/>
          </a:p>
        </p:txBody>
      </p:sp>
    </p:spTree>
    <p:extLst>
      <p:ext uri="{BB962C8B-B14F-4D97-AF65-F5344CB8AC3E}">
        <p14:creationId xmlns:p14="http://schemas.microsoft.com/office/powerpoint/2010/main" val="383622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367624" y="188640"/>
            <a:ext cx="8843176" cy="792088"/>
          </a:xfrm>
        </p:spPr>
        <p:txBody>
          <a:bodyPr>
            <a:normAutofit/>
          </a:bodyPr>
          <a:lstStyle/>
          <a:p>
            <a:pPr algn="ctr"/>
            <a:r>
              <a:rPr lang="nb-NO" b="1" dirty="0"/>
              <a:t>Godt for inneklima og helse</a:t>
            </a:r>
          </a:p>
        </p:txBody>
      </p:sp>
      <p:sp>
        <p:nvSpPr>
          <p:cNvPr id="3" name="Plassholder for innhold 2"/>
          <p:cNvSpPr>
            <a:spLocks noGrp="1"/>
          </p:cNvSpPr>
          <p:nvPr>
            <p:ph idx="1"/>
          </p:nvPr>
        </p:nvSpPr>
        <p:spPr>
          <a:xfrm>
            <a:off x="1222625" y="980728"/>
            <a:ext cx="9431676" cy="5152944"/>
          </a:xfrm>
        </p:spPr>
        <p:txBody>
          <a:bodyPr>
            <a:normAutofit fontScale="77500" lnSpcReduction="20000"/>
          </a:bodyPr>
          <a:lstStyle/>
          <a:p>
            <a:pPr marL="514350" indent="-514350">
              <a:buFont typeface="+mj-lt"/>
              <a:buAutoNum type="arabicPeriod"/>
            </a:pPr>
            <a:r>
              <a:rPr lang="nb-NO" u="sng" dirty="0">
                <a:highlight>
                  <a:srgbClr val="FFFF00"/>
                </a:highlight>
              </a:rPr>
              <a:t>Utetemperaturjusterte temperatur- og ventilasjonskrav!</a:t>
            </a:r>
          </a:p>
          <a:p>
            <a:pPr marL="514350" indent="-514350">
              <a:buFont typeface="+mj-lt"/>
              <a:buAutoNum type="arabicPeriod"/>
            </a:pPr>
            <a:r>
              <a:rPr lang="nb-NO" dirty="0"/>
              <a:t>Lave lufthastigheter ned mot 0,05 m/s. Økende lufthastigheter 0,07 – 0,15 </a:t>
            </a:r>
            <a:r>
              <a:rPr lang="nb-NO" dirty="0" err="1"/>
              <a:t>m/s</a:t>
            </a:r>
            <a:r>
              <a:rPr lang="nb-NO" dirty="0"/>
              <a:t> gir ikke opplevelse av «trekk», men av redusert temperatur (</a:t>
            </a:r>
            <a:r>
              <a:rPr lang="de-DE" dirty="0"/>
              <a:t>Bakke et al</a:t>
            </a:r>
            <a:r>
              <a:rPr lang="en-GB" dirty="0"/>
              <a:t>. Indoor Air 2008; 18: 131-143). </a:t>
            </a:r>
          </a:p>
          <a:p>
            <a:pPr marL="514350" indent="-514350">
              <a:buFont typeface="+mj-lt"/>
              <a:buAutoNum type="arabicPeriod"/>
            </a:pPr>
            <a:r>
              <a:rPr lang="nb-NO" dirty="0"/>
              <a:t>Ved </a:t>
            </a:r>
            <a:r>
              <a:rPr lang="nb-NO" u="sng" dirty="0"/>
              <a:t>ekstraordinær</a:t>
            </a:r>
            <a:r>
              <a:rPr lang="nb-NO" dirty="0"/>
              <a:t> energisparing i skoler og barnehager </a:t>
            </a:r>
            <a:r>
              <a:rPr lang="nb-NO" dirty="0">
                <a:highlight>
                  <a:srgbClr val="FFFF00"/>
                </a:highlight>
              </a:rPr>
              <a:t>i oppvarmingssesongen </a:t>
            </a:r>
            <a:r>
              <a:rPr lang="nb-NO" dirty="0"/>
              <a:t>bør temperaturen holde </a:t>
            </a:r>
            <a:r>
              <a:rPr lang="nb-NO" dirty="0">
                <a:highlight>
                  <a:srgbClr val="FFFF00"/>
                </a:highlight>
              </a:rPr>
              <a:t>maks 19</a:t>
            </a:r>
            <a:r>
              <a:rPr lang="nb-NO" baseline="30000" dirty="0">
                <a:highlight>
                  <a:srgbClr val="FFFF00"/>
                </a:highlight>
              </a:rPr>
              <a:t>o</a:t>
            </a:r>
            <a:r>
              <a:rPr lang="nb-NO" dirty="0">
                <a:highlight>
                  <a:srgbClr val="FFFF00"/>
                </a:highlight>
              </a:rPr>
              <a:t>C</a:t>
            </a:r>
            <a:r>
              <a:rPr lang="nb-NO" dirty="0"/>
              <a:t>. Bekledningen må tilpasses. Etter min mening må vi kunne akseptere CO2 </a:t>
            </a:r>
            <a:r>
              <a:rPr lang="nb-NO" dirty="0" err="1"/>
              <a:t>peaks</a:t>
            </a:r>
            <a:r>
              <a:rPr lang="nb-NO" dirty="0"/>
              <a:t> opp til 1500 ppm.</a:t>
            </a:r>
          </a:p>
          <a:p>
            <a:pPr marL="514350" indent="-514350">
              <a:buFont typeface="+mj-lt"/>
              <a:buAutoNum type="arabicPeriod"/>
            </a:pPr>
            <a:r>
              <a:rPr lang="nb-NO" dirty="0"/>
              <a:t>Ren oppvarming – helst lavtemperatur varme på store flater - luft bør tilføres «tørr og kjølig» (Ole Fanger). Strålevarme gir lavere men god operativ temperatur når luften ikke er varmebærer.</a:t>
            </a:r>
          </a:p>
          <a:p>
            <a:pPr marL="514350" indent="-514350">
              <a:buFont typeface="+mj-lt"/>
              <a:buAutoNum type="arabicPeriod"/>
            </a:pPr>
            <a:r>
              <a:rPr lang="nb-NO" dirty="0"/>
              <a:t>Maksimal egenkontroll av vinduer, solavskjerming, ventilasjon, temperatur og belysning – motiverer til høyere aksept.</a:t>
            </a:r>
          </a:p>
          <a:p>
            <a:pPr marL="514350" indent="-514350">
              <a:buFont typeface="+mj-lt"/>
              <a:buAutoNum type="arabicPeriod"/>
            </a:pPr>
            <a:r>
              <a:rPr lang="nb-NO" dirty="0"/>
              <a:t>Å la temperaturen svinge kan være sunt – neppe bra med lett forhøyet temperatur og monotone termiske forhold i tid og rom.</a:t>
            </a:r>
          </a:p>
          <a:p>
            <a:pPr marL="514350" indent="-514350">
              <a:buFont typeface="+mj-lt"/>
              <a:buAutoNum type="arabicPeriod"/>
            </a:pPr>
            <a:r>
              <a:rPr lang="nb-NO" dirty="0">
                <a:highlight>
                  <a:srgbClr val="FFFF00"/>
                </a:highlight>
              </a:rPr>
              <a:t>Befuktning kun når helt nødvendig</a:t>
            </a:r>
            <a:r>
              <a:rPr lang="nb-NO" dirty="0"/>
              <a:t>, kun det som trengs, der det trengs og med «idiotsikre» installasjoner som er lett å drifte.</a:t>
            </a:r>
          </a:p>
          <a:p>
            <a:pPr marL="514350" indent="-514350">
              <a:buFont typeface="+mj-lt"/>
              <a:buAutoNum type="arabicPeriod"/>
            </a:pPr>
            <a:endParaRPr lang="nb-NO" dirty="0"/>
          </a:p>
        </p:txBody>
      </p:sp>
    </p:spTree>
    <p:extLst>
      <p:ext uri="{BB962C8B-B14F-4D97-AF65-F5344CB8AC3E}">
        <p14:creationId xmlns:p14="http://schemas.microsoft.com/office/powerpoint/2010/main" val="278659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tel 1"/>
          <p:cNvSpPr>
            <a:spLocks noGrp="1"/>
          </p:cNvSpPr>
          <p:nvPr>
            <p:ph type="title"/>
          </p:nvPr>
        </p:nvSpPr>
        <p:spPr>
          <a:xfrm>
            <a:off x="1847851" y="115888"/>
            <a:ext cx="8569325" cy="553998"/>
          </a:xfrm>
        </p:spPr>
        <p:txBody>
          <a:bodyPr>
            <a:normAutofit fontScale="90000"/>
          </a:bodyPr>
          <a:lstStyle/>
          <a:p>
            <a:r>
              <a:rPr lang="nb-NO" altLang="nb-NO" b="1" dirty="0"/>
              <a:t>Husk at vi alltid bygger for mennesker!</a:t>
            </a:r>
          </a:p>
        </p:txBody>
      </p:sp>
      <p:pic>
        <p:nvPicPr>
          <p:cNvPr id="181251" name="Picture 2" des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275" y="836614"/>
            <a:ext cx="5595938" cy="39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Sylinder 4"/>
          <p:cNvSpPr txBox="1">
            <a:spLocks noChangeArrowheads="1"/>
          </p:cNvSpPr>
          <p:nvPr/>
        </p:nvSpPr>
        <p:spPr bwMode="auto">
          <a:xfrm>
            <a:off x="1847851" y="4797425"/>
            <a:ext cx="85693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b-NO" altLang="nb-NO" sz="2400" dirty="0">
                <a:solidFill>
                  <a:srgbClr val="000000"/>
                </a:solidFill>
              </a:rPr>
              <a:t>Vi bygger ikke for å bruke minst mulig energi.</a:t>
            </a:r>
          </a:p>
          <a:p>
            <a:pPr eaLnBrk="1" fontAlgn="base" hangingPunct="1">
              <a:spcBef>
                <a:spcPct val="0"/>
              </a:spcBef>
              <a:spcAft>
                <a:spcPct val="0"/>
              </a:spcAft>
            </a:pPr>
            <a:r>
              <a:rPr lang="nb-NO" altLang="nb-NO" sz="2400" dirty="0">
                <a:solidFill>
                  <a:srgbClr val="000000"/>
                </a:solidFill>
              </a:rPr>
              <a:t>Vi bygger for å gi mennesker et godt liv. </a:t>
            </a:r>
          </a:p>
          <a:p>
            <a:pPr eaLnBrk="1" fontAlgn="base" hangingPunct="1">
              <a:spcBef>
                <a:spcPct val="0"/>
              </a:spcBef>
              <a:spcAft>
                <a:spcPct val="0"/>
              </a:spcAft>
            </a:pPr>
            <a:r>
              <a:rPr lang="nb-NO" altLang="nb-NO" sz="2400" b="1" dirty="0">
                <a:solidFill>
                  <a:srgbClr val="000000"/>
                </a:solidFill>
              </a:rPr>
              <a:t>Bolig, barnehage, skole og jobb er avgjørende for helse.</a:t>
            </a:r>
          </a:p>
          <a:p>
            <a:pPr eaLnBrk="1" fontAlgn="base" hangingPunct="1">
              <a:spcBef>
                <a:spcPct val="0"/>
              </a:spcBef>
              <a:spcAft>
                <a:spcPct val="0"/>
              </a:spcAft>
            </a:pPr>
            <a:r>
              <a:rPr lang="nb-NO" altLang="nb-NO" sz="2400" b="1" dirty="0">
                <a:solidFill>
                  <a:srgbClr val="000000"/>
                </a:solidFill>
              </a:rPr>
              <a:t>Mål: Bærekraftig ressursbruk for helse og godt innemiljø. </a:t>
            </a:r>
          </a:p>
        </p:txBody>
      </p:sp>
    </p:spTree>
    <p:extLst>
      <p:ext uri="{BB962C8B-B14F-4D97-AF65-F5344CB8AC3E}">
        <p14:creationId xmlns:p14="http://schemas.microsoft.com/office/powerpoint/2010/main" val="3511589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9A7C7CB-659F-4B8F-890A-BF4327D71897}"/>
              </a:ext>
            </a:extLst>
          </p:cNvPr>
          <p:cNvSpPr>
            <a:spLocks noGrp="1"/>
          </p:cNvSpPr>
          <p:nvPr>
            <p:ph type="title"/>
          </p:nvPr>
        </p:nvSpPr>
        <p:spPr>
          <a:xfrm>
            <a:off x="795130" y="0"/>
            <a:ext cx="10856802" cy="553998"/>
          </a:xfrm>
        </p:spPr>
        <p:txBody>
          <a:bodyPr>
            <a:normAutofit fontScale="90000"/>
          </a:bodyPr>
          <a:lstStyle/>
          <a:p>
            <a:r>
              <a:rPr lang="nb-NO" dirty="0" err="1"/>
              <a:t>Mollier</a:t>
            </a:r>
            <a:r>
              <a:rPr lang="nb-NO" dirty="0"/>
              <a:t> diagram (Myhren &amp; </a:t>
            </a:r>
            <a:r>
              <a:rPr lang="nb-NO" dirty="0" err="1"/>
              <a:t>Homberg</a:t>
            </a:r>
            <a:r>
              <a:rPr lang="nb-NO" dirty="0"/>
              <a:t> 2018)</a:t>
            </a:r>
          </a:p>
        </p:txBody>
      </p:sp>
      <p:sp>
        <p:nvSpPr>
          <p:cNvPr id="4" name="Plassholder for dato 3">
            <a:extLst>
              <a:ext uri="{FF2B5EF4-FFF2-40B4-BE49-F238E27FC236}">
                <a16:creationId xmlns:a16="http://schemas.microsoft.com/office/drawing/2014/main" id="{BA447688-B699-46C1-9884-0B8665871C3C}"/>
              </a:ext>
            </a:extLst>
          </p:cNvPr>
          <p:cNvSpPr>
            <a:spLocks noGrp="1"/>
          </p:cNvSpPr>
          <p:nvPr>
            <p:ph type="dt" sz="half" idx="10"/>
          </p:nvPr>
        </p:nvSpPr>
        <p:spPr/>
        <p:txBody>
          <a:bodyPr/>
          <a:lstStyle/>
          <a:p>
            <a:fld id="{A3C4471E-41C8-43AB-B476-534759D9AA57}" type="datetime1">
              <a:rPr lang="nb-NO" smtClean="0"/>
              <a:t>29.01.2024</a:t>
            </a:fld>
            <a:endParaRPr lang="nb-NO"/>
          </a:p>
        </p:txBody>
      </p:sp>
      <p:pic>
        <p:nvPicPr>
          <p:cNvPr id="9" name="Bilde 8">
            <a:extLst>
              <a:ext uri="{FF2B5EF4-FFF2-40B4-BE49-F238E27FC236}">
                <a16:creationId xmlns:a16="http://schemas.microsoft.com/office/drawing/2014/main" id="{C8EB4493-7AE1-4A53-A55F-412F1873E13A}"/>
              </a:ext>
            </a:extLst>
          </p:cNvPr>
          <p:cNvPicPr>
            <a:picLocks noChangeAspect="1"/>
          </p:cNvPicPr>
          <p:nvPr/>
        </p:nvPicPr>
        <p:blipFill>
          <a:blip r:embed="rId3"/>
          <a:stretch>
            <a:fillRect/>
          </a:stretch>
        </p:blipFill>
        <p:spPr>
          <a:xfrm>
            <a:off x="1875487" y="668770"/>
            <a:ext cx="7536901" cy="5064120"/>
          </a:xfrm>
          <a:prstGeom prst="rect">
            <a:avLst/>
          </a:prstGeom>
        </p:spPr>
      </p:pic>
      <p:sp>
        <p:nvSpPr>
          <p:cNvPr id="10" name="TekstSylinder 9">
            <a:extLst>
              <a:ext uri="{FF2B5EF4-FFF2-40B4-BE49-F238E27FC236}">
                <a16:creationId xmlns:a16="http://schemas.microsoft.com/office/drawing/2014/main" id="{551128E9-C7AA-4656-9BA5-DD51C26930C2}"/>
              </a:ext>
            </a:extLst>
          </p:cNvPr>
          <p:cNvSpPr txBox="1"/>
          <p:nvPr/>
        </p:nvSpPr>
        <p:spPr>
          <a:xfrm>
            <a:off x="1264257" y="5732890"/>
            <a:ext cx="9454101" cy="861774"/>
          </a:xfrm>
          <a:prstGeom prst="rect">
            <a:avLst/>
          </a:prstGeom>
          <a:noFill/>
        </p:spPr>
        <p:txBody>
          <a:bodyPr wrap="square" rtlCol="0">
            <a:spAutoFit/>
          </a:bodyPr>
          <a:lstStyle/>
          <a:p>
            <a:r>
              <a:rPr lang="en-US" sz="1600" dirty="0"/>
              <a:t>Line 1 describes the cooling of air from 30 °C and 65 % relative humidity to dew point temperature.</a:t>
            </a:r>
          </a:p>
          <a:p>
            <a:r>
              <a:rPr lang="en-US" sz="1600" dirty="0"/>
              <a:t>Line 2 describes the cooling of air from 24 °C and 65 % relative humidity to dew point temperature.</a:t>
            </a:r>
          </a:p>
          <a:p>
            <a:r>
              <a:rPr lang="en-US" sz="1600" dirty="0"/>
              <a:t>	</a:t>
            </a:r>
            <a:r>
              <a:rPr lang="en-US" sz="1600" dirty="0">
                <a:hlinkClick r:id="rId4"/>
              </a:rPr>
              <a:t>Summertime Cooling With Ventilation Radiators</a:t>
            </a:r>
            <a:endParaRPr lang="nb-NO" sz="1600" dirty="0"/>
          </a:p>
        </p:txBody>
      </p:sp>
    </p:spTree>
    <p:extLst>
      <p:ext uri="{BB962C8B-B14F-4D97-AF65-F5344CB8AC3E}">
        <p14:creationId xmlns:p14="http://schemas.microsoft.com/office/powerpoint/2010/main" val="1425948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756007" y="1006867"/>
            <a:ext cx="4779125" cy="3029837"/>
          </a:xfrm>
          <a:prstGeom prst="rect">
            <a:avLst/>
          </a:prstGeom>
          <a:noFill/>
          <a:ln w="9525">
            <a:noFill/>
            <a:miter lim="800000"/>
            <a:headEnd/>
            <a:tailEnd/>
          </a:ln>
          <a:effectLst/>
        </p:spPr>
      </p:pic>
      <p:sp>
        <p:nvSpPr>
          <p:cNvPr id="20483" name="Text Box 3"/>
          <p:cNvSpPr txBox="1">
            <a:spLocks noChangeArrowheads="1"/>
          </p:cNvSpPr>
          <p:nvPr/>
        </p:nvSpPr>
        <p:spPr bwMode="auto">
          <a:xfrm>
            <a:off x="756007" y="4262986"/>
            <a:ext cx="4679022" cy="923330"/>
          </a:xfrm>
          <a:prstGeom prst="rect">
            <a:avLst/>
          </a:prstGeom>
          <a:noFill/>
          <a:ln w="9525">
            <a:noFill/>
            <a:miter lim="800000"/>
            <a:headEnd/>
            <a:tailEnd/>
          </a:ln>
          <a:effectLst/>
        </p:spPr>
        <p:txBody>
          <a:bodyPr wrap="square">
            <a:spAutoFit/>
          </a:bodyPr>
          <a:lstStyle/>
          <a:p>
            <a:pPr algn="l"/>
            <a:r>
              <a:rPr lang="nb-NO" dirty="0" err="1">
                <a:latin typeface="Times New Roman" pitchFamily="18" charset="0"/>
              </a:rPr>
              <a:t>Observed</a:t>
            </a:r>
            <a:r>
              <a:rPr lang="nb-NO" dirty="0">
                <a:latin typeface="Times New Roman" pitchFamily="18" charset="0"/>
              </a:rPr>
              <a:t> vs. </a:t>
            </a:r>
            <a:r>
              <a:rPr lang="nb-NO" dirty="0" err="1">
                <a:latin typeface="Times New Roman" pitchFamily="18" charset="0"/>
              </a:rPr>
              <a:t>predicted</a:t>
            </a:r>
            <a:r>
              <a:rPr lang="nb-NO" dirty="0">
                <a:latin typeface="Times New Roman" pitchFamily="18" charset="0"/>
              </a:rPr>
              <a:t> </a:t>
            </a:r>
            <a:r>
              <a:rPr lang="nb-NO" dirty="0" err="1">
                <a:latin typeface="Times New Roman" pitchFamily="18" charset="0"/>
              </a:rPr>
              <a:t>comfort</a:t>
            </a:r>
            <a:r>
              <a:rPr lang="nb-NO" dirty="0">
                <a:latin typeface="Times New Roman" pitchFamily="18" charset="0"/>
              </a:rPr>
              <a:t> in </a:t>
            </a:r>
            <a:r>
              <a:rPr lang="nb-NO" dirty="0" err="1">
                <a:latin typeface="Times New Roman" pitchFamily="18" charset="0"/>
              </a:rPr>
              <a:t>centralized</a:t>
            </a:r>
            <a:r>
              <a:rPr lang="nb-NO" dirty="0">
                <a:latin typeface="Times New Roman" pitchFamily="18" charset="0"/>
              </a:rPr>
              <a:t> HVAC </a:t>
            </a:r>
            <a:r>
              <a:rPr lang="nb-NO" dirty="0" err="1">
                <a:latin typeface="Times New Roman" pitchFamily="18" charset="0"/>
              </a:rPr>
              <a:t>buildings</a:t>
            </a:r>
            <a:r>
              <a:rPr lang="nb-NO" dirty="0">
                <a:latin typeface="Times New Roman" pitchFamily="18" charset="0"/>
              </a:rPr>
              <a:t> (note ET* is </a:t>
            </a:r>
            <a:r>
              <a:rPr lang="nb-NO" dirty="0" err="1">
                <a:latin typeface="Times New Roman" pitchFamily="18" charset="0"/>
              </a:rPr>
              <a:t>the</a:t>
            </a:r>
            <a:r>
              <a:rPr lang="nb-NO" dirty="0">
                <a:latin typeface="Times New Roman" pitchFamily="18" charset="0"/>
              </a:rPr>
              <a:t> </a:t>
            </a:r>
            <a:r>
              <a:rPr lang="nb-NO" dirty="0" err="1">
                <a:latin typeface="Times New Roman" pitchFamily="18" charset="0"/>
              </a:rPr>
              <a:t>effective</a:t>
            </a:r>
            <a:r>
              <a:rPr lang="nb-NO" dirty="0">
                <a:latin typeface="Times New Roman" pitchFamily="18" charset="0"/>
              </a:rPr>
              <a:t> </a:t>
            </a:r>
            <a:r>
              <a:rPr lang="nb-NO" dirty="0" err="1">
                <a:latin typeface="Times New Roman" pitchFamily="18" charset="0"/>
              </a:rPr>
              <a:t>temperature</a:t>
            </a:r>
            <a:r>
              <a:rPr lang="nb-NO" dirty="0">
                <a:latin typeface="Times New Roman" pitchFamily="18" charset="0"/>
              </a:rPr>
              <a:t>). de </a:t>
            </a:r>
            <a:r>
              <a:rPr lang="nb-NO" dirty="0" err="1">
                <a:latin typeface="Times New Roman" pitchFamily="18" charset="0"/>
              </a:rPr>
              <a:t>Dear</a:t>
            </a:r>
            <a:r>
              <a:rPr lang="nb-NO" dirty="0">
                <a:latin typeface="Times New Roman" pitchFamily="18" charset="0"/>
              </a:rPr>
              <a:t> R, Brager GS (1998). </a:t>
            </a:r>
          </a:p>
        </p:txBody>
      </p:sp>
      <p:sp>
        <p:nvSpPr>
          <p:cNvPr id="4" name="TekstSylinder 3"/>
          <p:cNvSpPr txBox="1"/>
          <p:nvPr/>
        </p:nvSpPr>
        <p:spPr>
          <a:xfrm>
            <a:off x="1775520" y="5186316"/>
            <a:ext cx="8640960" cy="1631216"/>
          </a:xfrm>
          <a:prstGeom prst="rect">
            <a:avLst/>
          </a:prstGeom>
          <a:noFill/>
        </p:spPr>
        <p:txBody>
          <a:bodyPr wrap="square" rtlCol="0">
            <a:spAutoFit/>
          </a:bodyPr>
          <a:lstStyle/>
          <a:p>
            <a:r>
              <a:rPr lang="nb-NO" sz="2000" b="1" u="sng" dirty="0">
                <a:latin typeface="Times New Roman" pitchFamily="18" charset="0"/>
              </a:rPr>
              <a:t>ISO-7730 stemmer godt i mekanisk ventilerte og klimatiserte bygninger.</a:t>
            </a:r>
          </a:p>
          <a:p>
            <a:pPr algn="l"/>
            <a:r>
              <a:rPr lang="nb-NO" sz="2000" b="1" dirty="0">
                <a:latin typeface="Times New Roman" pitchFamily="18" charset="0"/>
              </a:rPr>
              <a:t>Brukere tilpasser seg (adapterer) bedre til årstiden i naturlig ventilerte bygninger. </a:t>
            </a:r>
            <a:r>
              <a:rPr lang="nb-NO" sz="2000" b="1" u="sng" dirty="0">
                <a:latin typeface="Times New Roman" pitchFamily="18" charset="0"/>
              </a:rPr>
              <a:t>De får høyere </a:t>
            </a:r>
            <a:r>
              <a:rPr lang="nb-NO" sz="2000" b="1" u="sng" dirty="0" err="1">
                <a:latin typeface="Times New Roman" pitchFamily="18" charset="0"/>
              </a:rPr>
              <a:t>hvilestoffskifte</a:t>
            </a:r>
            <a:r>
              <a:rPr lang="nb-NO" sz="2000" b="1" u="sng" dirty="0">
                <a:latin typeface="Times New Roman" pitchFamily="18" charset="0"/>
              </a:rPr>
              <a:t> </a:t>
            </a:r>
            <a:r>
              <a:rPr lang="nb-NO" sz="2000" b="1" dirty="0">
                <a:latin typeface="Times New Roman" pitchFamily="18" charset="0"/>
              </a:rPr>
              <a:t> og dermed antagelig mindre fedme</a:t>
            </a:r>
            <a:r>
              <a:rPr lang="nb-NO" sz="2000" dirty="0"/>
              <a:t>(</a:t>
            </a:r>
            <a:r>
              <a:rPr lang="nb-NO" sz="2000" dirty="0" err="1"/>
              <a:t>Claessens</a:t>
            </a:r>
            <a:r>
              <a:rPr lang="nb-NO" sz="2000" dirty="0"/>
              <a:t>-van </a:t>
            </a:r>
            <a:r>
              <a:rPr lang="nb-NO" sz="2000" dirty="0" err="1"/>
              <a:t>Ooijen</a:t>
            </a:r>
            <a:r>
              <a:rPr lang="nb-NO" sz="2000" dirty="0"/>
              <a:t> et al 2006, </a:t>
            </a:r>
            <a:r>
              <a:rPr lang="nb-NO" sz="2000" dirty="0" err="1"/>
              <a:t>Wijers</a:t>
            </a:r>
            <a:r>
              <a:rPr lang="nb-NO" sz="2000" dirty="0"/>
              <a:t> et al 2007).</a:t>
            </a:r>
            <a:endParaRPr lang="nb-NO" sz="2000" b="1" dirty="0">
              <a:latin typeface="Times New Roman" pitchFamily="18" charset="0"/>
            </a:endParaRPr>
          </a:p>
          <a:p>
            <a:endParaRPr lang="nb-NO" sz="2000" dirty="0"/>
          </a:p>
        </p:txBody>
      </p:sp>
      <p:sp>
        <p:nvSpPr>
          <p:cNvPr id="2" name="Plassholder for dato 1">
            <a:extLst>
              <a:ext uri="{FF2B5EF4-FFF2-40B4-BE49-F238E27FC236}">
                <a16:creationId xmlns:a16="http://schemas.microsoft.com/office/drawing/2014/main" id="{6B70F366-3206-484A-8DEE-6E091C251B09}"/>
              </a:ext>
            </a:extLst>
          </p:cNvPr>
          <p:cNvSpPr>
            <a:spLocks noGrp="1"/>
          </p:cNvSpPr>
          <p:nvPr>
            <p:ph type="dt" sz="half" idx="10"/>
          </p:nvPr>
        </p:nvSpPr>
        <p:spPr/>
        <p:txBody>
          <a:bodyPr/>
          <a:lstStyle/>
          <a:p>
            <a:fld id="{B853872D-0B4B-4008-86F1-E3586CFEDCCE}" type="datetime1">
              <a:rPr lang="nb-NO" smtClean="0"/>
              <a:t>29.01.2024</a:t>
            </a:fld>
            <a:endParaRPr lang="nb-NO"/>
          </a:p>
        </p:txBody>
      </p:sp>
      <p:pic>
        <p:nvPicPr>
          <p:cNvPr id="3" name="Picture 2">
            <a:extLst>
              <a:ext uri="{FF2B5EF4-FFF2-40B4-BE49-F238E27FC236}">
                <a16:creationId xmlns:a16="http://schemas.microsoft.com/office/drawing/2014/main" id="{896A79A9-0F11-EA77-1475-84D4D2C4A223}"/>
              </a:ext>
            </a:extLst>
          </p:cNvPr>
          <p:cNvPicPr>
            <a:picLocks noChangeAspect="1" noChangeArrowheads="1"/>
          </p:cNvPicPr>
          <p:nvPr/>
        </p:nvPicPr>
        <p:blipFill>
          <a:blip r:embed="rId3" cstate="print"/>
          <a:srcRect/>
          <a:stretch>
            <a:fillRect/>
          </a:stretch>
        </p:blipFill>
        <p:spPr bwMode="auto">
          <a:xfrm>
            <a:off x="6266012" y="998465"/>
            <a:ext cx="5032347" cy="3029837"/>
          </a:xfrm>
          <a:prstGeom prst="rect">
            <a:avLst/>
          </a:prstGeom>
          <a:noFill/>
          <a:ln w="9525">
            <a:noFill/>
            <a:miter lim="800000"/>
            <a:headEnd/>
            <a:tailEnd/>
          </a:ln>
          <a:effectLst/>
        </p:spPr>
      </p:pic>
      <p:sp>
        <p:nvSpPr>
          <p:cNvPr id="5" name="TekstSylinder 4">
            <a:extLst>
              <a:ext uri="{FF2B5EF4-FFF2-40B4-BE49-F238E27FC236}">
                <a16:creationId xmlns:a16="http://schemas.microsoft.com/office/drawing/2014/main" id="{C0DE3AC2-2385-8893-0B91-42B8EC8D3FAB}"/>
              </a:ext>
            </a:extLst>
          </p:cNvPr>
          <p:cNvSpPr txBox="1"/>
          <p:nvPr/>
        </p:nvSpPr>
        <p:spPr>
          <a:xfrm>
            <a:off x="6266012" y="4313568"/>
            <a:ext cx="5169981" cy="646331"/>
          </a:xfrm>
          <a:prstGeom prst="rect">
            <a:avLst/>
          </a:prstGeom>
          <a:noFill/>
        </p:spPr>
        <p:txBody>
          <a:bodyPr wrap="square" rtlCol="0">
            <a:spAutoFit/>
          </a:bodyPr>
          <a:lstStyle/>
          <a:p>
            <a:r>
              <a:rPr lang="nb-NO" sz="1800" dirty="0" err="1">
                <a:latin typeface="Times New Roman" pitchFamily="18" charset="0"/>
              </a:rPr>
              <a:t>Observed</a:t>
            </a:r>
            <a:r>
              <a:rPr lang="nb-NO" sz="1800" dirty="0">
                <a:latin typeface="Times New Roman" pitchFamily="18" charset="0"/>
              </a:rPr>
              <a:t> vs. </a:t>
            </a:r>
            <a:r>
              <a:rPr lang="nb-NO" sz="1800" dirty="0" err="1">
                <a:latin typeface="Times New Roman" pitchFamily="18" charset="0"/>
              </a:rPr>
              <a:t>predicted</a:t>
            </a:r>
            <a:r>
              <a:rPr lang="nb-NO" sz="1800" dirty="0">
                <a:latin typeface="Times New Roman" pitchFamily="18" charset="0"/>
              </a:rPr>
              <a:t> </a:t>
            </a:r>
            <a:r>
              <a:rPr lang="nb-NO" sz="1800" dirty="0" err="1">
                <a:latin typeface="Times New Roman" pitchFamily="18" charset="0"/>
              </a:rPr>
              <a:t>comfort</a:t>
            </a:r>
            <a:r>
              <a:rPr lang="nb-NO" sz="1800" dirty="0">
                <a:latin typeface="Times New Roman" pitchFamily="18" charset="0"/>
              </a:rPr>
              <a:t> in </a:t>
            </a:r>
            <a:r>
              <a:rPr lang="nb-NO" sz="1800" dirty="0" err="1">
                <a:latin typeface="Times New Roman" pitchFamily="18" charset="0"/>
              </a:rPr>
              <a:t>naturally</a:t>
            </a:r>
            <a:r>
              <a:rPr lang="nb-NO" sz="1800" dirty="0">
                <a:latin typeface="Times New Roman" pitchFamily="18" charset="0"/>
              </a:rPr>
              <a:t> </a:t>
            </a:r>
            <a:r>
              <a:rPr lang="nb-NO" sz="1800" dirty="0" err="1">
                <a:latin typeface="Times New Roman" pitchFamily="18" charset="0"/>
              </a:rPr>
              <a:t>ventilated</a:t>
            </a:r>
            <a:r>
              <a:rPr lang="nb-NO" sz="1800" dirty="0">
                <a:latin typeface="Times New Roman" pitchFamily="18" charset="0"/>
              </a:rPr>
              <a:t> </a:t>
            </a:r>
            <a:r>
              <a:rPr lang="nb-NO" sz="1800" dirty="0" err="1">
                <a:latin typeface="Times New Roman" pitchFamily="18" charset="0"/>
              </a:rPr>
              <a:t>buildings</a:t>
            </a:r>
            <a:r>
              <a:rPr lang="nb-NO" sz="1800" dirty="0">
                <a:latin typeface="Times New Roman" pitchFamily="18" charset="0"/>
              </a:rPr>
              <a:t>. de </a:t>
            </a:r>
            <a:r>
              <a:rPr lang="nb-NO" sz="1800" dirty="0" err="1">
                <a:latin typeface="Times New Roman" pitchFamily="18" charset="0"/>
              </a:rPr>
              <a:t>Dear</a:t>
            </a:r>
            <a:r>
              <a:rPr lang="nb-NO" sz="1800" dirty="0">
                <a:latin typeface="Times New Roman" pitchFamily="18" charset="0"/>
              </a:rPr>
              <a:t> R, Brager GS (1998). </a:t>
            </a:r>
            <a:endParaRPr lang="nb-NO" dirty="0"/>
          </a:p>
        </p:txBody>
      </p:sp>
    </p:spTree>
    <p:extLst>
      <p:ext uri="{BB962C8B-B14F-4D97-AF65-F5344CB8AC3E}">
        <p14:creationId xmlns:p14="http://schemas.microsoft.com/office/powerpoint/2010/main" val="185997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a:blip r:embed="rId2"/>
          <a:stretch>
            <a:fillRect/>
          </a:stretch>
        </p:blipFill>
        <p:spPr>
          <a:xfrm>
            <a:off x="1991544" y="106340"/>
            <a:ext cx="8208912" cy="6645321"/>
          </a:xfrm>
          <a:prstGeom prst="rect">
            <a:avLst/>
          </a:prstGeom>
        </p:spPr>
      </p:pic>
      <p:sp>
        <p:nvSpPr>
          <p:cNvPr id="2" name="Rektangel 1"/>
          <p:cNvSpPr/>
          <p:nvPr/>
        </p:nvSpPr>
        <p:spPr>
          <a:xfrm>
            <a:off x="4943873" y="0"/>
            <a:ext cx="3264805" cy="369332"/>
          </a:xfrm>
          <a:prstGeom prst="rect">
            <a:avLst/>
          </a:prstGeom>
        </p:spPr>
        <p:txBody>
          <a:bodyPr wrap="none">
            <a:spAutoFit/>
          </a:bodyPr>
          <a:lstStyle/>
          <a:p>
            <a:r>
              <a:rPr lang="nb-NO" dirty="0" err="1"/>
              <a:t>prEN</a:t>
            </a:r>
            <a:r>
              <a:rPr lang="nb-NO" dirty="0"/>
              <a:t> 16789-1:2015 (E) – forslag?</a:t>
            </a:r>
          </a:p>
        </p:txBody>
      </p:sp>
      <p:sp>
        <p:nvSpPr>
          <p:cNvPr id="3" name="Plassholder for dato 2">
            <a:extLst>
              <a:ext uri="{FF2B5EF4-FFF2-40B4-BE49-F238E27FC236}">
                <a16:creationId xmlns:a16="http://schemas.microsoft.com/office/drawing/2014/main" id="{6CD06B1F-E059-4EFA-8A3F-17CA5BB0A413}"/>
              </a:ext>
            </a:extLst>
          </p:cNvPr>
          <p:cNvSpPr>
            <a:spLocks noGrp="1"/>
          </p:cNvSpPr>
          <p:nvPr>
            <p:ph type="dt" sz="half" idx="10"/>
          </p:nvPr>
        </p:nvSpPr>
        <p:spPr/>
        <p:txBody>
          <a:bodyPr/>
          <a:lstStyle/>
          <a:p>
            <a:fld id="{91B21225-A288-4A5D-9156-13C46DD5CEC3}" type="datetime1">
              <a:rPr lang="nb-NO" smtClean="0"/>
              <a:t>29.01.2024</a:t>
            </a:fld>
            <a:endParaRPr lang="nb-NO"/>
          </a:p>
        </p:txBody>
      </p:sp>
    </p:spTree>
    <p:extLst>
      <p:ext uri="{BB962C8B-B14F-4D97-AF65-F5344CB8AC3E}">
        <p14:creationId xmlns:p14="http://schemas.microsoft.com/office/powerpoint/2010/main" val="4245631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19536" y="188640"/>
            <a:ext cx="8424936" cy="576064"/>
          </a:xfrm>
        </p:spPr>
        <p:txBody>
          <a:bodyPr>
            <a:noAutofit/>
          </a:bodyPr>
          <a:lstStyle/>
          <a:p>
            <a:r>
              <a:rPr lang="nb-NO" sz="3200" b="1" dirty="0"/>
              <a:t>Sterkere adaptasjon i naturlig ventilerte bygg</a:t>
            </a:r>
          </a:p>
        </p:txBody>
      </p:sp>
      <p:sp>
        <p:nvSpPr>
          <p:cNvPr id="3" name="Plassholder for innhold 2"/>
          <p:cNvSpPr>
            <a:spLocks noGrp="1"/>
          </p:cNvSpPr>
          <p:nvPr>
            <p:ph idx="1"/>
          </p:nvPr>
        </p:nvSpPr>
        <p:spPr>
          <a:xfrm>
            <a:off x="1256305" y="4855043"/>
            <a:ext cx="9549517" cy="1434439"/>
          </a:xfrm>
        </p:spPr>
        <p:txBody>
          <a:bodyPr>
            <a:normAutofit fontScale="70000" lnSpcReduction="20000"/>
          </a:bodyPr>
          <a:lstStyle/>
          <a:p>
            <a:pPr marL="0" indent="0">
              <a:buNone/>
            </a:pPr>
            <a:r>
              <a:rPr lang="en-US" dirty="0"/>
              <a:t>Neutral temperatures for buildings in FR mode against the prevailing mean outdoor temperature. Optimal comfort temperatures calculated from EN 15251 (single thick line) are shown for comparison though the outdoor temperature here is expressed in terms of prevailing mean temperature rather than the running mean so the comparison is only indicative (J Fergus </a:t>
            </a:r>
            <a:r>
              <a:rPr lang="en-US" dirty="0" err="1"/>
              <a:t>Nicol</a:t>
            </a:r>
            <a:r>
              <a:rPr lang="en-US" dirty="0"/>
              <a:t> and Mike Wilson BR&amp;I 2011;39:2;183-193)</a:t>
            </a:r>
            <a:endParaRPr lang="nb-NO" dirty="0"/>
          </a:p>
        </p:txBody>
      </p:sp>
      <p:pic>
        <p:nvPicPr>
          <p:cNvPr id="2050" name="Picture 2"/>
          <p:cNvPicPr>
            <a:picLocks noChangeAspect="1" noChangeArrowheads="1"/>
          </p:cNvPicPr>
          <p:nvPr/>
        </p:nvPicPr>
        <p:blipFill>
          <a:blip r:embed="rId2" cstate="print"/>
          <a:srcRect/>
          <a:stretch>
            <a:fillRect/>
          </a:stretch>
        </p:blipFill>
        <p:spPr bwMode="auto">
          <a:xfrm>
            <a:off x="1524000" y="670182"/>
            <a:ext cx="5508104" cy="4108939"/>
          </a:xfrm>
          <a:prstGeom prst="rect">
            <a:avLst/>
          </a:prstGeom>
          <a:noFill/>
          <a:ln w="9525">
            <a:noFill/>
            <a:miter lim="800000"/>
            <a:headEnd/>
            <a:tailEnd/>
          </a:ln>
        </p:spPr>
      </p:pic>
      <p:sp>
        <p:nvSpPr>
          <p:cNvPr id="5" name="TekstSylinder 4"/>
          <p:cNvSpPr txBox="1"/>
          <p:nvPr/>
        </p:nvSpPr>
        <p:spPr>
          <a:xfrm>
            <a:off x="7176120" y="764704"/>
            <a:ext cx="3240360" cy="4062651"/>
          </a:xfrm>
          <a:prstGeom prst="rect">
            <a:avLst/>
          </a:prstGeom>
          <a:noFill/>
        </p:spPr>
        <p:txBody>
          <a:bodyPr wrap="square" rtlCol="0">
            <a:spAutoFit/>
          </a:bodyPr>
          <a:lstStyle/>
          <a:p>
            <a:r>
              <a:rPr lang="nb-NO" sz="2400" dirty="0"/>
              <a:t>Tilpasning med endring av komforttemperatur med utetemperatur er enda høyere enn i </a:t>
            </a:r>
            <a:r>
              <a:rPr lang="en-US" sz="2400" dirty="0"/>
              <a:t>EN 15251. </a:t>
            </a:r>
            <a:r>
              <a:rPr lang="en-US" sz="2400" dirty="0" err="1"/>
              <a:t>Området</a:t>
            </a:r>
            <a:r>
              <a:rPr lang="en-US" sz="2400" dirty="0"/>
              <a:t> for </a:t>
            </a:r>
            <a:r>
              <a:rPr lang="nb-NO" sz="2400" dirty="0"/>
              <a:t>innendørs komfort temperaturer er bredere, ca 7 </a:t>
            </a:r>
            <a:r>
              <a:rPr lang="nb-NO" sz="2400" baseline="30000" dirty="0" err="1"/>
              <a:t>o</a:t>
            </a:r>
            <a:r>
              <a:rPr lang="nb-NO" sz="2400" dirty="0" err="1"/>
              <a:t>K</a:t>
            </a:r>
            <a:r>
              <a:rPr lang="nb-NO" sz="2400" dirty="0"/>
              <a:t>. Individuell tilpasning er mulig innen området.</a:t>
            </a:r>
          </a:p>
          <a:p>
            <a:endParaRPr lang="nb-NO" dirty="0"/>
          </a:p>
        </p:txBody>
      </p:sp>
      <p:sp>
        <p:nvSpPr>
          <p:cNvPr id="4" name="Plassholder for dato 3">
            <a:extLst>
              <a:ext uri="{FF2B5EF4-FFF2-40B4-BE49-F238E27FC236}">
                <a16:creationId xmlns:a16="http://schemas.microsoft.com/office/drawing/2014/main" id="{44925C94-D7F3-4DBB-A825-1DB7AADA65C8}"/>
              </a:ext>
            </a:extLst>
          </p:cNvPr>
          <p:cNvSpPr>
            <a:spLocks noGrp="1"/>
          </p:cNvSpPr>
          <p:nvPr>
            <p:ph type="dt" sz="half" idx="10"/>
          </p:nvPr>
        </p:nvSpPr>
        <p:spPr/>
        <p:txBody>
          <a:bodyPr/>
          <a:lstStyle/>
          <a:p>
            <a:fld id="{B4DB7E05-948A-4FA2-AB85-F3112B65669E}" type="datetime1">
              <a:rPr lang="nb-NO" smtClean="0"/>
              <a:t>29.01.2024</a:t>
            </a:fld>
            <a:endParaRPr lang="nb-NO"/>
          </a:p>
        </p:txBody>
      </p:sp>
    </p:spTree>
    <p:extLst>
      <p:ext uri="{BB962C8B-B14F-4D97-AF65-F5344CB8AC3E}">
        <p14:creationId xmlns:p14="http://schemas.microsoft.com/office/powerpoint/2010/main" val="1719437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466A035-7588-4346-BDB8-315B3731A26B}"/>
              </a:ext>
            </a:extLst>
          </p:cNvPr>
          <p:cNvSpPr>
            <a:spLocks noGrp="1"/>
          </p:cNvSpPr>
          <p:nvPr>
            <p:ph type="title"/>
          </p:nvPr>
        </p:nvSpPr>
        <p:spPr>
          <a:xfrm>
            <a:off x="433190" y="116724"/>
            <a:ext cx="11111864" cy="1107996"/>
          </a:xfrm>
        </p:spPr>
        <p:txBody>
          <a:bodyPr>
            <a:normAutofit fontScale="90000"/>
          </a:bodyPr>
          <a:lstStyle/>
          <a:p>
            <a:r>
              <a:rPr lang="nb-NO" dirty="0"/>
              <a:t>NRK 150119, Adrian </a:t>
            </a:r>
            <a:r>
              <a:rPr lang="nb-NO" dirty="0" err="1"/>
              <a:t>Nyhammer</a:t>
            </a:r>
            <a:r>
              <a:rPr lang="nb-NO" dirty="0"/>
              <a:t> Olsen: </a:t>
            </a:r>
            <a:r>
              <a:rPr lang="nb-NO" b="1" dirty="0">
                <a:highlight>
                  <a:srgbClr val="FFFF00"/>
                </a:highlight>
                <a:hlinkClick r:id="rId2"/>
              </a:rPr>
              <a:t>Influensasyke</a:t>
            </a:r>
            <a:r>
              <a:rPr lang="nb-NO" b="1" dirty="0">
                <a:hlinkClick r:id="rId2"/>
              </a:rPr>
              <a:t> innlagt på sykehus åttedoblet siden 2008</a:t>
            </a:r>
            <a:endParaRPr lang="nb-NO" dirty="0"/>
          </a:p>
        </p:txBody>
      </p:sp>
      <p:sp>
        <p:nvSpPr>
          <p:cNvPr id="3" name="Plassholder for innhold 2">
            <a:extLst>
              <a:ext uri="{FF2B5EF4-FFF2-40B4-BE49-F238E27FC236}">
                <a16:creationId xmlns:a16="http://schemas.microsoft.com/office/drawing/2014/main" id="{220ACE29-4800-4817-8E4F-F21EAC23E2D7}"/>
              </a:ext>
            </a:extLst>
          </p:cNvPr>
          <p:cNvSpPr>
            <a:spLocks noGrp="1"/>
          </p:cNvSpPr>
          <p:nvPr>
            <p:ph idx="1"/>
          </p:nvPr>
        </p:nvSpPr>
        <p:spPr>
          <a:xfrm>
            <a:off x="540068" y="5462649"/>
            <a:ext cx="11111864" cy="1107996"/>
          </a:xfrm>
        </p:spPr>
        <p:txBody>
          <a:bodyPr>
            <a:normAutofit fontScale="77500" lnSpcReduction="20000"/>
          </a:bodyPr>
          <a:lstStyle/>
          <a:p>
            <a:r>
              <a:rPr lang="en-US" dirty="0"/>
              <a:t>Around 100,000 are diagnosed with the flu every year, and several are hospitalized as a result of the virus.</a:t>
            </a:r>
          </a:p>
          <a:p>
            <a:pPr lvl="1"/>
            <a:r>
              <a:rPr lang="nb-NO" dirty="0"/>
              <a:t>Hauge et al. </a:t>
            </a:r>
            <a:r>
              <a:rPr lang="en-GB" dirty="0"/>
              <a:t>Burden of medically attended influenza in Norway 2008-2017. </a:t>
            </a:r>
            <a:r>
              <a:rPr lang="nb-NO" dirty="0" err="1"/>
              <a:t>Influenza</a:t>
            </a:r>
            <a:r>
              <a:rPr lang="nb-NO" dirty="0"/>
              <a:t> </a:t>
            </a:r>
            <a:r>
              <a:rPr lang="nb-NO" dirty="0" err="1"/>
              <a:t>Other</a:t>
            </a:r>
            <a:r>
              <a:rPr lang="nb-NO" dirty="0"/>
              <a:t> </a:t>
            </a:r>
            <a:r>
              <a:rPr lang="nb-NO" dirty="0" err="1"/>
              <a:t>Respiratory</a:t>
            </a:r>
            <a:r>
              <a:rPr lang="nb-NO" dirty="0"/>
              <a:t> </a:t>
            </a:r>
            <a:r>
              <a:rPr lang="nb-NO" dirty="0" err="1"/>
              <a:t>Viruses</a:t>
            </a:r>
            <a:r>
              <a:rPr lang="nb-NO" dirty="0"/>
              <a:t>. 2019; 00: 1–8. </a:t>
            </a:r>
            <a:r>
              <a:rPr lang="nb-NO" u="sng" dirty="0">
                <a:hlinkClick r:id="rId3"/>
              </a:rPr>
              <a:t>https://doi.org/10.1111/irv.12627</a:t>
            </a:r>
            <a:r>
              <a:rPr lang="nb-NO" dirty="0"/>
              <a:t>.</a:t>
            </a:r>
          </a:p>
        </p:txBody>
      </p:sp>
      <p:sp>
        <p:nvSpPr>
          <p:cNvPr id="4" name="Plassholder for dato 3">
            <a:extLst>
              <a:ext uri="{FF2B5EF4-FFF2-40B4-BE49-F238E27FC236}">
                <a16:creationId xmlns:a16="http://schemas.microsoft.com/office/drawing/2014/main" id="{BDF08394-F859-4E80-B2EA-DB2073220089}"/>
              </a:ext>
            </a:extLst>
          </p:cNvPr>
          <p:cNvSpPr>
            <a:spLocks noGrp="1"/>
          </p:cNvSpPr>
          <p:nvPr>
            <p:ph type="dt" sz="half" idx="10"/>
          </p:nvPr>
        </p:nvSpPr>
        <p:spPr/>
        <p:txBody>
          <a:bodyPr/>
          <a:lstStyle/>
          <a:p>
            <a:fld id="{A3C4471E-41C8-43AB-B476-534759D9AA57}" type="datetime1">
              <a:rPr lang="nb-NO" smtClean="0"/>
              <a:t>29.01.2024</a:t>
            </a:fld>
            <a:endParaRPr lang="nb-NO"/>
          </a:p>
        </p:txBody>
      </p:sp>
      <p:pic>
        <p:nvPicPr>
          <p:cNvPr id="5" name="Grafikk 4">
            <a:extLst>
              <a:ext uri="{FF2B5EF4-FFF2-40B4-BE49-F238E27FC236}">
                <a16:creationId xmlns:a16="http://schemas.microsoft.com/office/drawing/2014/main" id="{FB8225C9-1605-4499-AA9B-4597738AF8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0068" y="1353369"/>
            <a:ext cx="5143500" cy="3810000"/>
          </a:xfrm>
          <a:prstGeom prst="rect">
            <a:avLst/>
          </a:prstGeom>
        </p:spPr>
      </p:pic>
      <p:sp>
        <p:nvSpPr>
          <p:cNvPr id="6" name="TekstSylinder 5">
            <a:extLst>
              <a:ext uri="{FF2B5EF4-FFF2-40B4-BE49-F238E27FC236}">
                <a16:creationId xmlns:a16="http://schemas.microsoft.com/office/drawing/2014/main" id="{BA37B713-6A48-4E55-B694-325E50EC45C7}"/>
              </a:ext>
            </a:extLst>
          </p:cNvPr>
          <p:cNvSpPr txBox="1"/>
          <p:nvPr/>
        </p:nvSpPr>
        <p:spPr>
          <a:xfrm>
            <a:off x="6508434" y="1654441"/>
            <a:ext cx="4773881"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During the 2008/9 to 2016/17 seasons, an average of 2,500 were hospitalized for influenza.</a:t>
            </a:r>
          </a:p>
          <a:p>
            <a:pPr marL="285750" indent="-285750">
              <a:buFont typeface="Arial" panose="020B0604020202020204" pitchFamily="34" charset="0"/>
              <a:buChar char="•"/>
            </a:pPr>
            <a:r>
              <a:rPr lang="en-US" sz="2400" dirty="0"/>
              <a:t>The number varied from 579 in 2008/09 to 4973 in 2016/17.</a:t>
            </a:r>
          </a:p>
          <a:p>
            <a:pPr marL="285750" indent="-285750">
              <a:buFont typeface="Arial" panose="020B0604020202020204" pitchFamily="34" charset="0"/>
              <a:buChar char="•"/>
            </a:pPr>
            <a:r>
              <a:rPr lang="en-US" sz="2400" dirty="0"/>
              <a:t>The majority of hospital deaths were in patients 70 years and older.</a:t>
            </a:r>
            <a:endParaRPr lang="nb-NO" sz="2400" dirty="0"/>
          </a:p>
        </p:txBody>
      </p:sp>
    </p:spTree>
    <p:extLst>
      <p:ext uri="{BB962C8B-B14F-4D97-AF65-F5344CB8AC3E}">
        <p14:creationId xmlns:p14="http://schemas.microsoft.com/office/powerpoint/2010/main" val="3569244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4DAA087-CE36-4EED-9644-43ACE3797625}"/>
              </a:ext>
            </a:extLst>
          </p:cNvPr>
          <p:cNvSpPr>
            <a:spLocks noGrp="1"/>
          </p:cNvSpPr>
          <p:nvPr>
            <p:ph type="title"/>
          </p:nvPr>
        </p:nvSpPr>
        <p:spPr>
          <a:xfrm>
            <a:off x="495824" y="338242"/>
            <a:ext cx="11111864" cy="553998"/>
          </a:xfrm>
        </p:spPr>
        <p:txBody>
          <a:bodyPr>
            <a:normAutofit fontScale="90000"/>
          </a:bodyPr>
          <a:lstStyle/>
          <a:p>
            <a:r>
              <a:rPr lang="nb-NO" dirty="0" err="1"/>
              <a:t>Influenza</a:t>
            </a:r>
            <a:r>
              <a:rPr lang="nb-NO" dirty="0"/>
              <a:t> in Norway</a:t>
            </a:r>
          </a:p>
        </p:txBody>
      </p:sp>
      <p:sp>
        <p:nvSpPr>
          <p:cNvPr id="3" name="Plassholder for innhold 2">
            <a:extLst>
              <a:ext uri="{FF2B5EF4-FFF2-40B4-BE49-F238E27FC236}">
                <a16:creationId xmlns:a16="http://schemas.microsoft.com/office/drawing/2014/main" id="{6E0DE82E-BDDB-4DE1-A28D-2D7B2A59E5CF}"/>
              </a:ext>
            </a:extLst>
          </p:cNvPr>
          <p:cNvSpPr>
            <a:spLocks noGrp="1"/>
          </p:cNvSpPr>
          <p:nvPr>
            <p:ph idx="1"/>
          </p:nvPr>
        </p:nvSpPr>
        <p:spPr>
          <a:xfrm>
            <a:off x="376306" y="4458591"/>
            <a:ext cx="11260877" cy="2061167"/>
          </a:xfrm>
        </p:spPr>
        <p:txBody>
          <a:bodyPr>
            <a:normAutofit fontScale="70000" lnSpcReduction="20000"/>
          </a:bodyPr>
          <a:lstStyle/>
          <a:p>
            <a:pPr marL="0" indent="0">
              <a:buNone/>
            </a:pPr>
            <a:r>
              <a:rPr lang="en-US" dirty="0"/>
              <a:t>Figure: Total number of deaths per week last year and last 5 years in the age group from 65 years and older. </a:t>
            </a:r>
            <a:r>
              <a:rPr lang="nb-NO" dirty="0"/>
              <a:t>Folkehelseinstituttet 2017 </a:t>
            </a:r>
            <a:r>
              <a:rPr lang="nb-NO" dirty="0">
                <a:hlinkClick r:id="rId2"/>
              </a:rPr>
              <a:t>Influensasesongen i Norge 2016-17</a:t>
            </a:r>
            <a:r>
              <a:rPr lang="nb-NO" dirty="0"/>
              <a:t>. </a:t>
            </a:r>
          </a:p>
          <a:p>
            <a:pPr marL="0" indent="0">
              <a:buNone/>
            </a:pPr>
            <a:r>
              <a:rPr lang="en-US" dirty="0"/>
              <a:t>Usually 5-10% of the population becomes ill. </a:t>
            </a:r>
            <a:r>
              <a:rPr lang="en-US" dirty="0">
                <a:highlight>
                  <a:srgbClr val="FFFF00"/>
                </a:highlight>
              </a:rPr>
              <a:t>Mortality approximately 900 / year.</a:t>
            </a:r>
          </a:p>
          <a:p>
            <a:pPr marL="0" indent="0">
              <a:buNone/>
            </a:pPr>
            <a:r>
              <a:rPr lang="en-US" dirty="0"/>
              <a:t>In 2016-17 significant mortality week 50/2016 - week 3/2017 and week 5 and week 8/2017. This was mainly due to a higher number of deaths than expected in the elderly over 65 years.</a:t>
            </a:r>
          </a:p>
          <a:p>
            <a:pPr marL="0" indent="0">
              <a:buNone/>
            </a:pPr>
            <a:r>
              <a:rPr lang="en-US" dirty="0"/>
              <a:t>Pandemics: "Spanish Disease" in 1918-19, “Asian Disease” 1957, “Hong Kong Disease” 1968 and “Swine Flu” 2009.</a:t>
            </a:r>
            <a:endParaRPr lang="nb-NO" dirty="0"/>
          </a:p>
        </p:txBody>
      </p:sp>
      <p:sp>
        <p:nvSpPr>
          <p:cNvPr id="4" name="Plassholder for dato 3">
            <a:extLst>
              <a:ext uri="{FF2B5EF4-FFF2-40B4-BE49-F238E27FC236}">
                <a16:creationId xmlns:a16="http://schemas.microsoft.com/office/drawing/2014/main" id="{301189C0-8651-4511-8624-45A287846826}"/>
              </a:ext>
            </a:extLst>
          </p:cNvPr>
          <p:cNvSpPr>
            <a:spLocks noGrp="1"/>
          </p:cNvSpPr>
          <p:nvPr>
            <p:ph type="dt" sz="half" idx="10"/>
          </p:nvPr>
        </p:nvSpPr>
        <p:spPr/>
        <p:txBody>
          <a:bodyPr/>
          <a:lstStyle/>
          <a:p>
            <a:fld id="{A3C4471E-41C8-43AB-B476-534759D9AA57}" type="datetime1">
              <a:rPr lang="nb-NO" smtClean="0"/>
              <a:t>29.01.2024</a:t>
            </a:fld>
            <a:endParaRPr lang="nb-NO"/>
          </a:p>
        </p:txBody>
      </p:sp>
      <p:pic>
        <p:nvPicPr>
          <p:cNvPr id="6" name="Bilde 5">
            <a:extLst>
              <a:ext uri="{FF2B5EF4-FFF2-40B4-BE49-F238E27FC236}">
                <a16:creationId xmlns:a16="http://schemas.microsoft.com/office/drawing/2014/main" id="{1526E970-9D90-46D7-8181-4DF1568E755E}"/>
              </a:ext>
            </a:extLst>
          </p:cNvPr>
          <p:cNvPicPr>
            <a:picLocks noChangeAspect="1"/>
          </p:cNvPicPr>
          <p:nvPr/>
        </p:nvPicPr>
        <p:blipFill>
          <a:blip r:embed="rId3"/>
          <a:stretch>
            <a:fillRect/>
          </a:stretch>
        </p:blipFill>
        <p:spPr>
          <a:xfrm>
            <a:off x="5663379" y="6061"/>
            <a:ext cx="6254023" cy="4452530"/>
          </a:xfrm>
          <a:prstGeom prst="rect">
            <a:avLst/>
          </a:prstGeom>
        </p:spPr>
      </p:pic>
      <p:pic>
        <p:nvPicPr>
          <p:cNvPr id="8" name="Bilde 7">
            <a:extLst>
              <a:ext uri="{FF2B5EF4-FFF2-40B4-BE49-F238E27FC236}">
                <a16:creationId xmlns:a16="http://schemas.microsoft.com/office/drawing/2014/main" id="{9B8E8FFC-2B69-460C-AFA0-ECE8591CF8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811" y="892240"/>
            <a:ext cx="4962608" cy="3566351"/>
          </a:xfrm>
          <a:prstGeom prst="rect">
            <a:avLst/>
          </a:prstGeom>
        </p:spPr>
      </p:pic>
    </p:spTree>
    <p:extLst>
      <p:ext uri="{BB962C8B-B14F-4D97-AF65-F5344CB8AC3E}">
        <p14:creationId xmlns:p14="http://schemas.microsoft.com/office/powerpoint/2010/main" val="133130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807A2F-78A3-4E80-B23C-93713CEE172E}"/>
              </a:ext>
            </a:extLst>
          </p:cNvPr>
          <p:cNvSpPr>
            <a:spLocks noGrp="1"/>
          </p:cNvSpPr>
          <p:nvPr>
            <p:ph type="title"/>
          </p:nvPr>
        </p:nvSpPr>
        <p:spPr>
          <a:xfrm>
            <a:off x="5917915" y="281763"/>
            <a:ext cx="5543185" cy="1329595"/>
          </a:xfrm>
        </p:spPr>
        <p:txBody>
          <a:bodyPr>
            <a:normAutofit fontScale="90000"/>
          </a:bodyPr>
          <a:lstStyle/>
          <a:p>
            <a:r>
              <a:rPr lang="nb-NO" sz="2400" dirty="0" err="1"/>
              <a:t>Shaman&amp;Kohn</a:t>
            </a:r>
            <a:r>
              <a:rPr lang="nb-NO" sz="2400" dirty="0"/>
              <a:t> 2009 </a:t>
            </a:r>
            <a:r>
              <a:rPr lang="en-US" sz="2400" dirty="0"/>
              <a:t>, showed that the 31-year average prevalence and mortality of influenza fluctuated in parallel with absolute humidity and season.</a:t>
            </a:r>
            <a:endParaRPr lang="nb-NO" sz="2400" dirty="0"/>
          </a:p>
        </p:txBody>
      </p:sp>
      <p:sp>
        <p:nvSpPr>
          <p:cNvPr id="3" name="Plassholder for innhold 2">
            <a:extLst>
              <a:ext uri="{FF2B5EF4-FFF2-40B4-BE49-F238E27FC236}">
                <a16:creationId xmlns:a16="http://schemas.microsoft.com/office/drawing/2014/main" id="{A9AD0217-F76B-4653-85B8-DF05DD39F2A4}"/>
              </a:ext>
            </a:extLst>
          </p:cNvPr>
          <p:cNvSpPr>
            <a:spLocks noGrp="1"/>
          </p:cNvSpPr>
          <p:nvPr>
            <p:ph idx="1"/>
          </p:nvPr>
        </p:nvSpPr>
        <p:spPr>
          <a:xfrm>
            <a:off x="6390527" y="1796294"/>
            <a:ext cx="4818580" cy="4641754"/>
          </a:xfrm>
        </p:spPr>
        <p:txBody>
          <a:bodyPr>
            <a:normAutofit fontScale="92500" lnSpcReduction="10000"/>
          </a:bodyPr>
          <a:lstStyle/>
          <a:p>
            <a:pPr marL="0" indent="0">
              <a:buNone/>
            </a:pPr>
            <a:r>
              <a:rPr lang="en-GB" sz="2000" dirty="0"/>
              <a:t>Shaman et al 2009: Mean annual cycles for the best-fit SIRS (susceptible, infected, recovered, simulation) model simulations at the 5 state sites. </a:t>
            </a:r>
          </a:p>
          <a:p>
            <a:pPr marL="0" indent="0">
              <a:buNone/>
            </a:pPr>
            <a:r>
              <a:rPr lang="en-GB" sz="2000" dirty="0"/>
              <a:t>Here, best-fit simulations were selected individually for each state based on RMS error after scaling the 31-year mean daily infection number to the 31-year mean observed daily excess P&amp;I mortality rate. </a:t>
            </a:r>
          </a:p>
          <a:p>
            <a:pPr marL="0" indent="0">
              <a:buNone/>
            </a:pPr>
            <a:r>
              <a:rPr lang="en-GB" sz="2000" dirty="0"/>
              <a:t>Thick blue line shows the best-fit simulation; thinner green lines show the next 9 best simulations.</a:t>
            </a:r>
          </a:p>
          <a:p>
            <a:r>
              <a:rPr lang="en-GB" sz="1500" dirty="0"/>
              <a:t>Shaman J, Kohn M. Absolute humidity modulates influenza survival, transmission, and seasonality. Proc Natl </a:t>
            </a:r>
            <a:r>
              <a:rPr lang="en-GB" sz="1500" dirty="0" err="1"/>
              <a:t>Acad</a:t>
            </a:r>
            <a:r>
              <a:rPr lang="en-GB" sz="1500" dirty="0"/>
              <a:t> Sci U S A 2009 Mar 3;106(9):3243e8. </a:t>
            </a:r>
            <a:endParaRPr lang="nb-NO" sz="1500" dirty="0"/>
          </a:p>
          <a:p>
            <a:r>
              <a:rPr lang="en-GB" sz="1500" dirty="0"/>
              <a:t>Shaman J, Pitzer V, </a:t>
            </a:r>
            <a:r>
              <a:rPr lang="en-GB" sz="1500" dirty="0" err="1"/>
              <a:t>Viboud</a:t>
            </a:r>
            <a:r>
              <a:rPr lang="en-GB" sz="1500" dirty="0"/>
              <a:t> C, </a:t>
            </a:r>
            <a:r>
              <a:rPr lang="en-GB" sz="1500" dirty="0" err="1"/>
              <a:t>Lipsitch</a:t>
            </a:r>
            <a:r>
              <a:rPr lang="en-GB" sz="1500" dirty="0"/>
              <a:t> M, Grenfell B. Absolute humidity and the seasonal onset of influenza in the continental US. </a:t>
            </a:r>
            <a:r>
              <a:rPr lang="en-GB" sz="1500" dirty="0" err="1"/>
              <a:t>PLoS</a:t>
            </a:r>
            <a:r>
              <a:rPr lang="en-GB" sz="1500" dirty="0"/>
              <a:t> </a:t>
            </a:r>
            <a:r>
              <a:rPr lang="en-GB" sz="1500" dirty="0" err="1"/>
              <a:t>Curr</a:t>
            </a:r>
            <a:r>
              <a:rPr lang="en-GB" sz="1500" dirty="0"/>
              <a:t> 2009;2:RRN1138.</a:t>
            </a:r>
            <a:endParaRPr lang="nb-NO" sz="1500" dirty="0"/>
          </a:p>
          <a:p>
            <a:pPr marL="0" indent="0">
              <a:buNone/>
            </a:pPr>
            <a:endParaRPr lang="nb-NO" sz="2000" dirty="0"/>
          </a:p>
        </p:txBody>
      </p:sp>
      <p:sp>
        <p:nvSpPr>
          <p:cNvPr id="4" name="Plassholder for dato 3">
            <a:extLst>
              <a:ext uri="{FF2B5EF4-FFF2-40B4-BE49-F238E27FC236}">
                <a16:creationId xmlns:a16="http://schemas.microsoft.com/office/drawing/2014/main" id="{7AB670EF-6728-4CB3-991B-BC14595CDD43}"/>
              </a:ext>
            </a:extLst>
          </p:cNvPr>
          <p:cNvSpPr>
            <a:spLocks noGrp="1"/>
          </p:cNvSpPr>
          <p:nvPr>
            <p:ph type="dt" sz="half" idx="10"/>
          </p:nvPr>
        </p:nvSpPr>
        <p:spPr/>
        <p:txBody>
          <a:bodyPr/>
          <a:lstStyle/>
          <a:p>
            <a:fld id="{A3C4471E-41C8-43AB-B476-534759D9AA57}" type="datetime1">
              <a:rPr lang="nb-NO" smtClean="0"/>
              <a:t>29.01.2024</a:t>
            </a:fld>
            <a:endParaRPr lang="nb-NO"/>
          </a:p>
        </p:txBody>
      </p:sp>
      <p:pic>
        <p:nvPicPr>
          <p:cNvPr id="5" name="Bilde 4" descr="An external file that holds a picture, illustration, etc.&#10;Object name is fig-3-knol.jpg">
            <a:extLst>
              <a:ext uri="{FF2B5EF4-FFF2-40B4-BE49-F238E27FC236}">
                <a16:creationId xmlns:a16="http://schemas.microsoft.com/office/drawing/2014/main" id="{9005F9C5-D2CB-49A6-8226-FC3C201B5A8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40068" y="63610"/>
            <a:ext cx="4907970" cy="6591935"/>
          </a:xfrm>
          <a:prstGeom prst="rect">
            <a:avLst/>
          </a:prstGeom>
          <a:noFill/>
          <a:ln>
            <a:noFill/>
          </a:ln>
        </p:spPr>
      </p:pic>
    </p:spTree>
    <p:extLst>
      <p:ext uri="{BB962C8B-B14F-4D97-AF65-F5344CB8AC3E}">
        <p14:creationId xmlns:p14="http://schemas.microsoft.com/office/powerpoint/2010/main" val="2181508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0B87E81-A04A-AD3E-AE01-D9BBD542F3A0}"/>
              </a:ext>
            </a:extLst>
          </p:cNvPr>
          <p:cNvSpPr>
            <a:spLocks noGrp="1"/>
          </p:cNvSpPr>
          <p:nvPr>
            <p:ph type="title"/>
          </p:nvPr>
        </p:nvSpPr>
        <p:spPr>
          <a:xfrm>
            <a:off x="838200" y="390418"/>
            <a:ext cx="10515600" cy="678093"/>
          </a:xfrm>
        </p:spPr>
        <p:txBody>
          <a:bodyPr>
            <a:normAutofit fontScale="90000"/>
          </a:bodyPr>
          <a:lstStyle/>
          <a:p>
            <a:pPr algn="ctr"/>
            <a:r>
              <a:rPr lang="nb-NO" sz="4000" b="1" dirty="0" err="1">
                <a:latin typeface="Calibri" panose="020F0502020204030204" pitchFamily="34" charset="0"/>
                <a:cs typeface="Calibri" panose="020F0502020204030204" pitchFamily="34" charset="0"/>
              </a:rPr>
              <a:t>Increasing</a:t>
            </a:r>
            <a:r>
              <a:rPr lang="nb-NO" sz="4000" b="1" dirty="0"/>
              <a:t> </a:t>
            </a:r>
            <a:r>
              <a:rPr lang="nb-NO" sz="4000" b="1" dirty="0" err="1"/>
              <a:t>outdoor</a:t>
            </a:r>
            <a:r>
              <a:rPr lang="nb-NO" sz="4000" b="1" dirty="0"/>
              <a:t> CO2-level, </a:t>
            </a:r>
            <a:r>
              <a:rPr lang="nb-NO" sz="4000" b="1" dirty="0" err="1"/>
              <a:t>health</a:t>
            </a:r>
            <a:r>
              <a:rPr lang="nb-NO" sz="4000" b="1" dirty="0"/>
              <a:t> and </a:t>
            </a:r>
            <a:r>
              <a:rPr lang="nb-NO" sz="4000" b="1" dirty="0" err="1"/>
              <a:t>wellbeing</a:t>
            </a:r>
            <a:endParaRPr lang="nb-NO" sz="4000" b="1" dirty="0"/>
          </a:p>
        </p:txBody>
      </p:sp>
      <p:sp>
        <p:nvSpPr>
          <p:cNvPr id="4" name="Plassholder for innhold 2">
            <a:extLst>
              <a:ext uri="{FF2B5EF4-FFF2-40B4-BE49-F238E27FC236}">
                <a16:creationId xmlns:a16="http://schemas.microsoft.com/office/drawing/2014/main" id="{7B99028A-64EA-6D94-0B5D-FED2156391AE}"/>
              </a:ext>
            </a:extLst>
          </p:cNvPr>
          <p:cNvSpPr txBox="1">
            <a:spLocks/>
          </p:cNvSpPr>
          <p:nvPr/>
        </p:nvSpPr>
        <p:spPr>
          <a:xfrm>
            <a:off x="706777" y="883576"/>
            <a:ext cx="10778446" cy="54054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600"/>
              </a:spcBef>
            </a:pPr>
            <a:r>
              <a:rPr lang="en-US" sz="2000" dirty="0">
                <a:latin typeface="Calibri" panose="020F0502020204030204" pitchFamily="34" charset="0"/>
                <a:cs typeface="Calibri" panose="020F0502020204030204" pitchFamily="34" charset="0"/>
              </a:rPr>
              <a:t>CO2-increase from 393 ppm in the mid-2000s to now 423 ppm 2024) and from ca 1 ppm/year to 2,5 ppm/year during the period (</a:t>
            </a:r>
            <a:r>
              <a:rPr lang="en-US" sz="2000" dirty="0">
                <a:highlight>
                  <a:srgbClr val="FFFF00"/>
                </a:highlight>
                <a:latin typeface="Calibri" panose="020F0502020204030204" pitchFamily="34" charset="0"/>
                <a:cs typeface="Calibri" panose="020F0502020204030204" pitchFamily="34" charset="0"/>
              </a:rPr>
              <a:t>increase 30 ppm</a:t>
            </a:r>
            <a:r>
              <a:rPr lang="en-US" sz="2000" dirty="0">
                <a:latin typeface="Calibri" panose="020F0502020204030204" pitchFamily="34" charset="0"/>
                <a:cs typeface="Calibri" panose="020F0502020204030204" pitchFamily="34" charset="0"/>
              </a:rPr>
              <a:t>).</a:t>
            </a:r>
            <a:endParaRPr lang="nb-NO" sz="2000" dirty="0">
              <a:latin typeface="Calibri" panose="020F0502020204030204" pitchFamily="34" charset="0"/>
              <a:cs typeface="Calibri" panose="020F0502020204030204" pitchFamily="34" charset="0"/>
            </a:endParaRPr>
          </a:p>
          <a:p>
            <a:pPr>
              <a:lnSpc>
                <a:spcPct val="120000"/>
              </a:lnSpc>
              <a:spcBef>
                <a:spcPts val="600"/>
              </a:spcBef>
            </a:pPr>
            <a:r>
              <a:rPr lang="en-US" sz="2000" dirty="0">
                <a:latin typeface="Calibri" panose="020F0502020204030204" pitchFamily="34" charset="0"/>
                <a:cs typeface="Calibri" panose="020F0502020204030204" pitchFamily="34" charset="0"/>
              </a:rPr>
              <a:t>CO2 can be "more dangerous" than previously thought</a:t>
            </a:r>
            <a:r>
              <a:rPr lang="nb-NO" sz="2000" dirty="0">
                <a:latin typeface="Calibri" panose="020F0502020204030204" pitchFamily="34" charset="0"/>
                <a:cs typeface="Calibri" panose="020F0502020204030204" pitchFamily="34" charset="0"/>
              </a:rPr>
              <a:t> (NRK 140120)</a:t>
            </a:r>
          </a:p>
          <a:p>
            <a:pPr>
              <a:lnSpc>
                <a:spcPct val="120000"/>
              </a:lnSpc>
              <a:spcBef>
                <a:spcPts val="600"/>
              </a:spcBef>
            </a:pPr>
            <a:r>
              <a:rPr lang="en-US" sz="2000" dirty="0">
                <a:highlight>
                  <a:srgbClr val="FFFF00"/>
                </a:highlight>
                <a:latin typeface="Calibri" panose="020F0502020204030204" pitchFamily="34" charset="0"/>
                <a:cs typeface="Calibri" panose="020F0502020204030204" pitchFamily="34" charset="0"/>
              </a:rPr>
              <a:t>The building stock accounts for about 40% of society's real value and energy consumption.</a:t>
            </a:r>
          </a:p>
          <a:p>
            <a:pPr>
              <a:lnSpc>
                <a:spcPct val="120000"/>
              </a:lnSpc>
              <a:spcBef>
                <a:spcPts val="600"/>
              </a:spcBef>
            </a:pPr>
            <a:r>
              <a:rPr lang="en-US" sz="2000" dirty="0">
                <a:latin typeface="Calibri" panose="020F0502020204030204" pitchFamily="34" charset="0"/>
                <a:cs typeface="Calibri" panose="020F0502020204030204" pitchFamily="34" charset="0"/>
              </a:rPr>
              <a:t>The EU proposed 2018 new </a:t>
            </a:r>
            <a:r>
              <a:rPr lang="en-US" sz="2000" dirty="0">
                <a:highlight>
                  <a:srgbClr val="FFFF00"/>
                </a:highlight>
                <a:latin typeface="Calibri" panose="020F0502020204030204" pitchFamily="34" charset="0"/>
                <a:cs typeface="Calibri" panose="020F0502020204030204" pitchFamily="34" charset="0"/>
              </a:rPr>
              <a:t>ventilation criteria based on health rather than the current sensory based criteria</a:t>
            </a:r>
            <a:r>
              <a:rPr lang="en-US" sz="2000" dirty="0">
                <a:latin typeface="Calibri" panose="020F0502020204030204" pitchFamily="34" charset="0"/>
                <a:cs typeface="Calibri" panose="020F0502020204030204" pitchFamily="34" charset="0"/>
              </a:rPr>
              <a:t>. This can allow lower ventilation rates.</a:t>
            </a:r>
          </a:p>
          <a:p>
            <a:pPr>
              <a:lnSpc>
                <a:spcPct val="120000"/>
              </a:lnSpc>
              <a:spcBef>
                <a:spcPts val="600"/>
              </a:spcBef>
            </a:pPr>
            <a:r>
              <a:rPr lang="en-US" sz="2000" dirty="0">
                <a:latin typeface="Calibri" panose="020F0502020204030204" pitchFamily="34" charset="0"/>
                <a:cs typeface="Calibri" panose="020F0502020204030204" pitchFamily="34" charset="0"/>
              </a:rPr>
              <a:t>New seasonal indoor temperature and ventilation requirements allow lower ventilation, indoor air temperature and needs for humidification in winter can </a:t>
            </a:r>
            <a:r>
              <a:rPr lang="en-US" sz="2000" b="1" dirty="0">
                <a:latin typeface="Calibri" panose="020F0502020204030204" pitchFamily="34" charset="0"/>
                <a:cs typeface="Calibri" panose="020F0502020204030204" pitchFamily="34" charset="0"/>
              </a:rPr>
              <a:t>reduce flu epidemics, </a:t>
            </a:r>
            <a:r>
              <a:rPr lang="en-US" sz="2000" dirty="0">
                <a:latin typeface="Calibri" panose="020F0502020204030204" pitchFamily="34" charset="0"/>
                <a:cs typeface="Calibri" panose="020F0502020204030204" pitchFamily="34" charset="0"/>
              </a:rPr>
              <a:t>and perceived “air dryness”.</a:t>
            </a:r>
            <a:endParaRPr lang="en-US" sz="2000" b="1" dirty="0">
              <a:latin typeface="Calibri" panose="020F0502020204030204" pitchFamily="34" charset="0"/>
              <a:cs typeface="Calibri" panose="020F0502020204030204" pitchFamily="34" charset="0"/>
            </a:endParaRPr>
          </a:p>
          <a:p>
            <a:pPr>
              <a:lnSpc>
                <a:spcPct val="120000"/>
              </a:lnSpc>
              <a:spcBef>
                <a:spcPts val="600"/>
              </a:spcBef>
            </a:pPr>
            <a:r>
              <a:rPr lang="en-US" sz="2000" dirty="0">
                <a:latin typeface="Calibri" panose="020F0502020204030204" pitchFamily="34" charset="0"/>
                <a:cs typeface="Calibri" panose="020F0502020204030204" pitchFamily="34" charset="0"/>
              </a:rPr>
              <a:t>It is up to each country to assess, decide and implement new ventilation requirements. A (national/Nordic?) multidisciplinary expert network should be built up for such work.</a:t>
            </a:r>
          </a:p>
          <a:p>
            <a:pPr>
              <a:lnSpc>
                <a:spcPct val="120000"/>
              </a:lnSpc>
              <a:spcBef>
                <a:spcPts val="600"/>
              </a:spcBef>
            </a:pPr>
            <a:r>
              <a:rPr lang="en-US" sz="2000" dirty="0">
                <a:latin typeface="Calibri" panose="020F0502020204030204" pitchFamily="34" charset="0"/>
                <a:cs typeface="Calibri" panose="020F0502020204030204" pitchFamily="34" charset="0"/>
              </a:rPr>
              <a:t>In Norway, there were before Covid-19  interests in implementing such requirements in e.g. hospital buildings before Covid-19 </a:t>
            </a:r>
            <a:r>
              <a:rPr lang="nb-NO" sz="2000" dirty="0">
                <a:latin typeface="Calibri" panose="020F0502020204030204" pitchFamily="34" charset="0"/>
                <a:cs typeface="Calibri" panose="020F0502020204030204" pitchFamily="34" charset="0"/>
              </a:rPr>
              <a:t>(Diakonhjemmet, Helse Sør-Øst, SINTEF-</a:t>
            </a:r>
            <a:r>
              <a:rPr lang="nb-NO" sz="2000" dirty="0" err="1">
                <a:latin typeface="Calibri" panose="020F0502020204030204" pitchFamily="34" charset="0"/>
                <a:cs typeface="Calibri" panose="020F0502020204030204" pitchFamily="34" charset="0"/>
              </a:rPr>
              <a:t>Byggforsk</a:t>
            </a:r>
            <a:r>
              <a:rPr lang="nb-NO" sz="2000" dirty="0">
                <a:latin typeface="Calibri" panose="020F0502020204030204" pitchFamily="34" charset="0"/>
                <a:cs typeface="Calibri" panose="020F0502020204030204" pitchFamily="34" charset="0"/>
              </a:rPr>
              <a:t>, </a:t>
            </a:r>
            <a:r>
              <a:rPr lang="nb-NO" sz="2000" dirty="0" err="1">
                <a:latin typeface="Calibri" panose="020F0502020204030204" pitchFamily="34" charset="0"/>
                <a:cs typeface="Calibri" panose="020F0502020204030204" pitchFamily="34" charset="0"/>
              </a:rPr>
              <a:t>etc</a:t>
            </a:r>
            <a:r>
              <a:rPr lang="nb-NO" sz="20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70222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1631504" y="59350"/>
            <a:ext cx="7416824" cy="531058"/>
          </a:xfrm>
        </p:spPr>
        <p:txBody>
          <a:bodyPr>
            <a:normAutofit/>
          </a:bodyPr>
          <a:lstStyle/>
          <a:p>
            <a:pPr algn="l" eaLnBrk="1" hangingPunct="1"/>
            <a:r>
              <a:rPr lang="nb-NO" altLang="nb-NO" sz="2000" b="1" dirty="0">
                <a:cs typeface="Arial" pitchFamily="34" charset="0"/>
              </a:rPr>
              <a:t>Inneklima, fukt og helse fra Opplysningstiden til det 20. århundre</a:t>
            </a:r>
            <a:endParaRPr lang="nb-NO" altLang="nb-NO" sz="1600" i="1" dirty="0">
              <a:cs typeface="Arial" pitchFamily="34" charset="0"/>
            </a:endParaRPr>
          </a:p>
        </p:txBody>
      </p:sp>
      <p:sp>
        <p:nvSpPr>
          <p:cNvPr id="200707" name="Rectangle 3"/>
          <p:cNvSpPr>
            <a:spLocks noGrp="1" noChangeArrowheads="1"/>
          </p:cNvSpPr>
          <p:nvPr>
            <p:ph type="body" idx="1"/>
          </p:nvPr>
        </p:nvSpPr>
        <p:spPr>
          <a:xfrm>
            <a:off x="1764504" y="520999"/>
            <a:ext cx="7407321" cy="1169199"/>
          </a:xfrm>
        </p:spPr>
        <p:txBody>
          <a:bodyPr>
            <a:normAutofit lnSpcReduction="10000"/>
          </a:bodyPr>
          <a:lstStyle/>
          <a:p>
            <a:pPr marL="0" indent="0">
              <a:buNone/>
            </a:pPr>
            <a:r>
              <a:rPr lang="nb-NO" altLang="nb-NO" sz="1600" dirty="0">
                <a:highlight>
                  <a:srgbClr val="FFFF00"/>
                </a:highlight>
                <a:cs typeface="Arial" pitchFamily="34" charset="0"/>
              </a:rPr>
              <a:t>Hans Strøms bok om hygiene 1778</a:t>
            </a:r>
            <a:r>
              <a:rPr lang="nb-NO" altLang="nb-NO" sz="1600" dirty="0">
                <a:cs typeface="Arial" pitchFamily="34" charset="0"/>
              </a:rPr>
              <a:t>: </a:t>
            </a:r>
          </a:p>
          <a:p>
            <a:pPr marL="0" indent="0">
              <a:buNone/>
            </a:pPr>
            <a:r>
              <a:rPr lang="nb-NO" altLang="nb-NO" sz="1400" dirty="0">
                <a:cs typeface="Arial" pitchFamily="34" charset="0"/>
              </a:rPr>
              <a:t>Betydningen av </a:t>
            </a:r>
            <a:r>
              <a:rPr lang="nb-NO" altLang="nb-NO" sz="1400" dirty="0">
                <a:solidFill>
                  <a:srgbClr val="CC0000"/>
                </a:solidFill>
                <a:cs typeface="Arial" pitchFamily="34" charset="0"/>
              </a:rPr>
              <a:t>frisk luft. Fare av redusert ventilasjon</a:t>
            </a:r>
            <a:r>
              <a:rPr lang="nb-NO" altLang="nb-NO" sz="1400" dirty="0">
                <a:cs typeface="Arial" pitchFamily="34" charset="0"/>
              </a:rPr>
              <a:t> for å spare varme (bilegger-ovner). Problemer med </a:t>
            </a:r>
            <a:r>
              <a:rPr lang="nb-NO" altLang="nb-NO" sz="1400" dirty="0">
                <a:solidFill>
                  <a:srgbClr val="CC0000"/>
                </a:solidFill>
                <a:cs typeface="Arial" pitchFamily="34" charset="0"/>
              </a:rPr>
              <a:t>fuktkilder og opphopning av fuktighet ved manglende ventilasjon. </a:t>
            </a:r>
            <a:r>
              <a:rPr lang="nb-NO" altLang="nb-NO" sz="1400" dirty="0">
                <a:cs typeface="Arial" pitchFamily="34" charset="0"/>
              </a:rPr>
              <a:t>Kilder til forurensning ovner, tobakksrøyk, koking, tran,  torskelever og andre illeluktende kilder. Betydningen av renhold, vasking og rent sengetøy</a:t>
            </a:r>
          </a:p>
        </p:txBody>
      </p:sp>
      <p:pic>
        <p:nvPicPr>
          <p:cNvPr id="200708" name="Picture 4" descr="hansstrom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54797" y="70968"/>
            <a:ext cx="1276178" cy="153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Sylinder 5"/>
          <p:cNvSpPr txBox="1">
            <a:spLocks noChangeArrowheads="1"/>
          </p:cNvSpPr>
          <p:nvPr/>
        </p:nvSpPr>
        <p:spPr bwMode="auto">
          <a:xfrm>
            <a:off x="1774057" y="5309977"/>
            <a:ext cx="83534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nb-NO" altLang="nb-NO" sz="1400" dirty="0"/>
              <a:t>Befolkningsvekst og bedre helse på 1700-tallet må i stor grad tilskrives helseopplysning i opplysningstiden. Se: Moseng OG. Ansvaret for undersåttenes helse 1603-1850. Det offentlige helsevesen i Norge 1603-2003. Vol 1. Universitetsforlaget, Oslo 2003.</a:t>
            </a:r>
          </a:p>
        </p:txBody>
      </p:sp>
      <p:sp>
        <p:nvSpPr>
          <p:cNvPr id="2" name="TekstSylinder 1"/>
          <p:cNvSpPr txBox="1"/>
          <p:nvPr/>
        </p:nvSpPr>
        <p:spPr>
          <a:xfrm>
            <a:off x="1764503" y="1727152"/>
            <a:ext cx="7272808" cy="1178271"/>
          </a:xfrm>
          <a:prstGeom prst="rect">
            <a:avLst/>
          </a:prstGeom>
          <a:noFill/>
        </p:spPr>
        <p:txBody>
          <a:bodyPr wrap="square" rtlCol="0">
            <a:spAutoFit/>
          </a:bodyPr>
          <a:lstStyle/>
          <a:p>
            <a:r>
              <a:rPr lang="en-GB" sz="1600" dirty="0">
                <a:highlight>
                  <a:srgbClr val="FFFF00"/>
                </a:highlight>
              </a:rPr>
              <a:t>Edwin </a:t>
            </a:r>
            <a:r>
              <a:rPr lang="en-GB" sz="1600" dirty="0" err="1">
                <a:highlight>
                  <a:srgbClr val="FFFF00"/>
                </a:highlight>
              </a:rPr>
              <a:t>Chadwicks</a:t>
            </a:r>
            <a:r>
              <a:rPr lang="en-GB" sz="1600" dirty="0">
                <a:highlight>
                  <a:srgbClr val="FFFF00"/>
                </a:highlight>
              </a:rPr>
              <a:t> Report London 1842 – UK Public Health Act 1848</a:t>
            </a:r>
            <a:r>
              <a:rPr lang="en-GB" sz="1600" dirty="0"/>
              <a:t>:</a:t>
            </a:r>
          </a:p>
          <a:p>
            <a:pPr marL="0" lvl="1" defTabSz="766763">
              <a:lnSpc>
                <a:spcPct val="90000"/>
              </a:lnSpc>
              <a:spcBef>
                <a:spcPts val="500"/>
              </a:spcBef>
              <a:spcAft>
                <a:spcPts val="500"/>
              </a:spcAft>
              <a:defRPr/>
            </a:pPr>
            <a:r>
              <a:rPr lang="nb-NO" sz="1400" dirty="0"/>
              <a:t>Det meste av sykdom og død skyldes ”</a:t>
            </a:r>
            <a:r>
              <a:rPr lang="nb-NO" sz="1400" dirty="0">
                <a:solidFill>
                  <a:srgbClr val="CC0000"/>
                </a:solidFill>
              </a:rPr>
              <a:t>kompostering av animalske og </a:t>
            </a:r>
            <a:br>
              <a:rPr lang="nb-NO" sz="1400" dirty="0">
                <a:solidFill>
                  <a:srgbClr val="CC0000"/>
                </a:solidFill>
              </a:rPr>
            </a:br>
            <a:r>
              <a:rPr lang="nb-NO" sz="1400" dirty="0">
                <a:solidFill>
                  <a:srgbClr val="CC0000"/>
                </a:solidFill>
              </a:rPr>
              <a:t>vegetabilske produkter, fuktighet, skitt og tette og overbefolkede boliger”</a:t>
            </a:r>
            <a:r>
              <a:rPr lang="nb-NO" sz="1400" dirty="0"/>
              <a:t>…. .. ”når slike forhold utbedres ved </a:t>
            </a:r>
            <a:r>
              <a:rPr lang="nb-NO" sz="1400" dirty="0">
                <a:solidFill>
                  <a:srgbClr val="CC0000"/>
                </a:solidFill>
              </a:rPr>
              <a:t>drenering, skikkelig renhold, bedre ventilasjon ……. forsvinner slik sykdom nesten fullstendig”.</a:t>
            </a:r>
            <a:endParaRPr lang="nb-NO" sz="1600" dirty="0"/>
          </a:p>
        </p:txBody>
      </p:sp>
      <p:pic>
        <p:nvPicPr>
          <p:cNvPr id="8" name="Picture 5" descr="PHchadw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0550" y="1636782"/>
            <a:ext cx="816197" cy="131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Sylinder 3"/>
          <p:cNvSpPr txBox="1"/>
          <p:nvPr/>
        </p:nvSpPr>
        <p:spPr>
          <a:xfrm>
            <a:off x="1764503" y="2969134"/>
            <a:ext cx="7200924" cy="1200329"/>
          </a:xfrm>
          <a:prstGeom prst="rect">
            <a:avLst/>
          </a:prstGeom>
          <a:noFill/>
        </p:spPr>
        <p:txBody>
          <a:bodyPr wrap="square" rtlCol="0">
            <a:spAutoFit/>
          </a:bodyPr>
          <a:lstStyle/>
          <a:p>
            <a:r>
              <a:rPr lang="nb-NO" altLang="nb-NO" sz="1600" dirty="0">
                <a:cs typeface="Arial" pitchFamily="34" charset="0"/>
              </a:rPr>
              <a:t>Fredrik Holst, </a:t>
            </a:r>
            <a:r>
              <a:rPr lang="nb-NO" altLang="nb-NO" sz="1600" dirty="0" err="1">
                <a:highlight>
                  <a:srgbClr val="FFFF00"/>
                </a:highlight>
                <a:cs typeface="Arial" pitchFamily="34" charset="0"/>
              </a:rPr>
              <a:t>Sundhetsloven</a:t>
            </a:r>
            <a:r>
              <a:rPr lang="nb-NO" altLang="nb-NO" sz="1600" dirty="0">
                <a:highlight>
                  <a:srgbClr val="FFFF00"/>
                </a:highlight>
                <a:cs typeface="Arial" pitchFamily="34" charset="0"/>
              </a:rPr>
              <a:t> av 16. mai 1860</a:t>
            </a:r>
            <a:r>
              <a:rPr lang="nb-NO" altLang="nb-NO" sz="1600" dirty="0">
                <a:cs typeface="Arial" pitchFamily="34" charset="0"/>
              </a:rPr>
              <a:t>, Helserådets oppgaver</a:t>
            </a:r>
          </a:p>
          <a:p>
            <a:r>
              <a:rPr lang="nb-NO" altLang="nb-NO" sz="1400" dirty="0">
                <a:cs typeface="Arial" pitchFamily="34" charset="0"/>
              </a:rPr>
              <a:t>"</a:t>
            </a:r>
            <a:r>
              <a:rPr lang="nb-NO" altLang="nb-NO" sz="1400" dirty="0" err="1">
                <a:cs typeface="Arial" pitchFamily="34" charset="0"/>
              </a:rPr>
              <a:t>Commissionen</a:t>
            </a:r>
            <a:r>
              <a:rPr lang="nb-NO" altLang="nb-NO" sz="1400" dirty="0">
                <a:cs typeface="Arial" pitchFamily="34" charset="0"/>
              </a:rPr>
              <a:t> skal have sin </a:t>
            </a:r>
            <a:r>
              <a:rPr lang="nb-NO" altLang="nb-NO" sz="1400" dirty="0" err="1">
                <a:cs typeface="Arial" pitchFamily="34" charset="0"/>
              </a:rPr>
              <a:t>Opmærksomhed</a:t>
            </a:r>
            <a:r>
              <a:rPr lang="nb-NO" altLang="nb-NO" sz="1400" dirty="0">
                <a:cs typeface="Arial" pitchFamily="34" charset="0"/>
              </a:rPr>
              <a:t> henvendt </a:t>
            </a:r>
            <a:r>
              <a:rPr lang="nb-NO" altLang="nb-NO" sz="1400" dirty="0" err="1">
                <a:cs typeface="Arial" pitchFamily="34" charset="0"/>
              </a:rPr>
              <a:t>paa</a:t>
            </a:r>
            <a:r>
              <a:rPr lang="nb-NO" altLang="nb-NO" sz="1400" dirty="0">
                <a:cs typeface="Arial" pitchFamily="34" charset="0"/>
              </a:rPr>
              <a:t> Stedets </a:t>
            </a:r>
            <a:r>
              <a:rPr lang="nb-NO" altLang="nb-NO" sz="1400" dirty="0" err="1">
                <a:cs typeface="Arial" pitchFamily="34" charset="0"/>
              </a:rPr>
              <a:t>Sundhedsforhold</a:t>
            </a:r>
            <a:r>
              <a:rPr lang="nb-NO" altLang="nb-NO" sz="1400" dirty="0">
                <a:cs typeface="Arial" pitchFamily="34" charset="0"/>
              </a:rPr>
              <a:t>, og </a:t>
            </a:r>
            <a:r>
              <a:rPr lang="nb-NO" altLang="nb-NO" sz="1400" dirty="0" err="1">
                <a:cs typeface="Arial" pitchFamily="34" charset="0"/>
              </a:rPr>
              <a:t>hvad</a:t>
            </a:r>
            <a:r>
              <a:rPr lang="nb-NO" altLang="nb-NO" sz="1400" dirty="0">
                <a:cs typeface="Arial" pitchFamily="34" charset="0"/>
              </a:rPr>
              <a:t> </a:t>
            </a:r>
            <a:r>
              <a:rPr lang="nb-NO" altLang="nb-NO" sz="1400" dirty="0" err="1">
                <a:cs typeface="Arial" pitchFamily="34" charset="0"/>
              </a:rPr>
              <a:t>derpaa</a:t>
            </a:r>
            <a:r>
              <a:rPr lang="nb-NO" altLang="nb-NO" sz="1400" dirty="0">
                <a:cs typeface="Arial" pitchFamily="34" charset="0"/>
              </a:rPr>
              <a:t> kan have </a:t>
            </a:r>
            <a:r>
              <a:rPr lang="nb-NO" altLang="nb-NO" sz="1400" dirty="0" err="1">
                <a:cs typeface="Arial" pitchFamily="34" charset="0"/>
              </a:rPr>
              <a:t>indflydelse</a:t>
            </a:r>
            <a:r>
              <a:rPr lang="nb-NO" altLang="nb-NO" sz="1400" dirty="0">
                <a:cs typeface="Arial" pitchFamily="34" charset="0"/>
              </a:rPr>
              <a:t>, </a:t>
            </a:r>
            <a:r>
              <a:rPr lang="nb-NO" altLang="nb-NO" sz="1400" dirty="0" err="1">
                <a:cs typeface="Arial" pitchFamily="34" charset="0"/>
              </a:rPr>
              <a:t>saasom</a:t>
            </a:r>
            <a:r>
              <a:rPr lang="nb-NO" altLang="nb-NO" sz="1400" dirty="0">
                <a:cs typeface="Arial" pitchFamily="34" charset="0"/>
              </a:rPr>
              <a:t>: </a:t>
            </a:r>
            <a:r>
              <a:rPr lang="nb-NO" altLang="nb-NO" sz="1400" dirty="0" err="1">
                <a:solidFill>
                  <a:srgbClr val="CC0000"/>
                </a:solidFill>
                <a:cs typeface="Arial" pitchFamily="34" charset="0"/>
              </a:rPr>
              <a:t>Reenslighed</a:t>
            </a:r>
            <a:r>
              <a:rPr lang="nb-NO" altLang="nb-NO" sz="1400" dirty="0">
                <a:solidFill>
                  <a:srgbClr val="CC0000"/>
                </a:solidFill>
                <a:cs typeface="Arial" pitchFamily="34" charset="0"/>
              </a:rPr>
              <a:t>, ....Boliger som ved Mangel </a:t>
            </a:r>
            <a:r>
              <a:rPr lang="nb-NO" altLang="nb-NO" sz="1400" dirty="0" err="1">
                <a:solidFill>
                  <a:srgbClr val="CC0000"/>
                </a:solidFill>
                <a:cs typeface="Arial" pitchFamily="34" charset="0"/>
              </a:rPr>
              <a:t>paa</a:t>
            </a:r>
            <a:r>
              <a:rPr lang="nb-NO" altLang="nb-NO" sz="1400" dirty="0">
                <a:solidFill>
                  <a:srgbClr val="CC0000"/>
                </a:solidFill>
                <a:cs typeface="Arial" pitchFamily="34" charset="0"/>
              </a:rPr>
              <a:t> Lys eller Luft, ved </a:t>
            </a:r>
            <a:r>
              <a:rPr lang="nb-NO" altLang="nb-NO" sz="1400" dirty="0" err="1">
                <a:solidFill>
                  <a:srgbClr val="CC0000"/>
                </a:solidFill>
                <a:cs typeface="Arial" pitchFamily="34" charset="0"/>
              </a:rPr>
              <a:t>Fuktighed</a:t>
            </a:r>
            <a:r>
              <a:rPr lang="nb-NO" altLang="nb-NO" sz="1400" dirty="0">
                <a:solidFill>
                  <a:srgbClr val="CC0000"/>
                </a:solidFill>
                <a:cs typeface="Arial" pitchFamily="34" charset="0"/>
              </a:rPr>
              <a:t>, </a:t>
            </a:r>
            <a:r>
              <a:rPr lang="nb-NO" altLang="nb-NO" sz="1400" dirty="0" err="1">
                <a:solidFill>
                  <a:srgbClr val="CC0000"/>
                </a:solidFill>
                <a:cs typeface="Arial" pitchFamily="34" charset="0"/>
              </a:rPr>
              <a:t>Ureenslighed</a:t>
            </a:r>
            <a:r>
              <a:rPr lang="nb-NO" altLang="nb-NO" sz="1400" dirty="0">
                <a:solidFill>
                  <a:srgbClr val="CC0000"/>
                </a:solidFill>
                <a:cs typeface="Arial" pitchFamily="34" charset="0"/>
              </a:rPr>
              <a:t> eller </a:t>
            </a:r>
            <a:r>
              <a:rPr lang="nb-NO" altLang="nb-NO" sz="1400" dirty="0" err="1">
                <a:solidFill>
                  <a:srgbClr val="CC0000"/>
                </a:solidFill>
                <a:cs typeface="Arial" pitchFamily="34" charset="0"/>
              </a:rPr>
              <a:t>Overfyldning</a:t>
            </a:r>
            <a:r>
              <a:rPr lang="nb-NO" altLang="nb-NO" sz="1400" dirty="0">
                <a:solidFill>
                  <a:srgbClr val="CC0000"/>
                </a:solidFill>
                <a:cs typeface="Arial" pitchFamily="34" charset="0"/>
              </a:rPr>
              <a:t> med Beboere have </a:t>
            </a:r>
            <a:r>
              <a:rPr lang="nb-NO" altLang="nb-NO" sz="1400" dirty="0" err="1">
                <a:solidFill>
                  <a:srgbClr val="CC0000"/>
                </a:solidFill>
                <a:cs typeface="Arial" pitchFamily="34" charset="0"/>
              </a:rPr>
              <a:t>viist</a:t>
            </a:r>
            <a:r>
              <a:rPr lang="nb-NO" altLang="nb-NO" sz="1400" dirty="0">
                <a:solidFill>
                  <a:srgbClr val="CC0000"/>
                </a:solidFill>
                <a:cs typeface="Arial" pitchFamily="34" charset="0"/>
              </a:rPr>
              <a:t> sig at være bestemt skadelige for Sundheden</a:t>
            </a:r>
            <a:r>
              <a:rPr lang="nb-NO" altLang="nb-NO" sz="1400" dirty="0">
                <a:cs typeface="Arial" pitchFamily="34" charset="0"/>
              </a:rPr>
              <a:t>.</a:t>
            </a:r>
            <a:endParaRPr lang="nb-NO" sz="1400" dirty="0"/>
          </a:p>
        </p:txBody>
      </p:sp>
      <p:pic>
        <p:nvPicPr>
          <p:cNvPr id="10" name="Picture 4" descr="FHols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5413" y="2969133"/>
            <a:ext cx="820137" cy="131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Sylinder 4"/>
          <p:cNvSpPr txBox="1"/>
          <p:nvPr/>
        </p:nvSpPr>
        <p:spPr>
          <a:xfrm>
            <a:off x="1788040" y="4305342"/>
            <a:ext cx="7560840" cy="1135696"/>
          </a:xfrm>
          <a:prstGeom prst="rect">
            <a:avLst/>
          </a:prstGeom>
          <a:noFill/>
        </p:spPr>
        <p:txBody>
          <a:bodyPr wrap="square" rtlCol="0">
            <a:spAutoFit/>
          </a:bodyPr>
          <a:lstStyle/>
          <a:p>
            <a:r>
              <a:rPr lang="nb-NO" sz="1600" dirty="0"/>
              <a:t>Axel Holst: </a:t>
            </a:r>
            <a:r>
              <a:rPr lang="nb-NO" sz="1600" dirty="0" err="1">
                <a:highlight>
                  <a:srgbClr val="FFFF00"/>
                </a:highlight>
              </a:rPr>
              <a:t>Tidsskr</a:t>
            </a:r>
            <a:r>
              <a:rPr lang="nb-NO" sz="1600" dirty="0">
                <a:highlight>
                  <a:srgbClr val="FFFF00"/>
                </a:highlight>
              </a:rPr>
              <a:t> Nor </a:t>
            </a:r>
            <a:r>
              <a:rPr lang="nb-NO" sz="1600" dirty="0" err="1">
                <a:highlight>
                  <a:srgbClr val="FFFF00"/>
                </a:highlight>
              </a:rPr>
              <a:t>Lægeforen</a:t>
            </a:r>
            <a:r>
              <a:rPr lang="nb-NO" sz="1600" dirty="0">
                <a:highlight>
                  <a:srgbClr val="FFFF00"/>
                </a:highlight>
              </a:rPr>
              <a:t> 1894 </a:t>
            </a:r>
            <a:r>
              <a:rPr lang="nb-NO" sz="1600" dirty="0"/>
              <a:t>(om nye bygningsregler i </a:t>
            </a:r>
            <a:r>
              <a:rPr lang="nb-NO" sz="1600" dirty="0" err="1"/>
              <a:t>Chrisitania</a:t>
            </a:r>
            <a:r>
              <a:rPr lang="nb-NO" sz="1600" dirty="0"/>
              <a:t>):</a:t>
            </a:r>
          </a:p>
          <a:p>
            <a:pPr>
              <a:lnSpc>
                <a:spcPct val="90000"/>
              </a:lnSpc>
            </a:pPr>
            <a:r>
              <a:rPr lang="nb-NO" altLang="nb-NO" sz="1400" dirty="0">
                <a:cs typeface="Arial" pitchFamily="34" charset="0"/>
              </a:rPr>
              <a:t>Kjellerboliger …mest </a:t>
            </a:r>
            <a:r>
              <a:rPr lang="nb-NO" altLang="nb-NO" sz="1400" dirty="0" err="1">
                <a:cs typeface="Arial" pitchFamily="34" charset="0"/>
              </a:rPr>
              <a:t>udsat</a:t>
            </a:r>
            <a:r>
              <a:rPr lang="nb-NO" altLang="nb-NO" sz="1400" dirty="0">
                <a:cs typeface="Arial" pitchFamily="34" charset="0"/>
              </a:rPr>
              <a:t> for </a:t>
            </a:r>
            <a:r>
              <a:rPr lang="nb-NO" altLang="nb-NO" sz="1400" dirty="0" err="1">
                <a:solidFill>
                  <a:srgbClr val="CC0000"/>
                </a:solidFill>
                <a:cs typeface="Arial" pitchFamily="34" charset="0"/>
              </a:rPr>
              <a:t>fugtighed</a:t>
            </a:r>
            <a:r>
              <a:rPr lang="nb-NO" altLang="nb-NO" sz="1400" dirty="0">
                <a:solidFill>
                  <a:srgbClr val="CC0000"/>
                </a:solidFill>
                <a:cs typeface="Arial" pitchFamily="34" charset="0"/>
              </a:rPr>
              <a:t>….</a:t>
            </a:r>
            <a:r>
              <a:rPr lang="nb-NO" altLang="nb-NO" sz="1400" dirty="0">
                <a:cs typeface="Arial" pitchFamily="34" charset="0"/>
              </a:rPr>
              <a:t>nærmest </a:t>
            </a:r>
            <a:r>
              <a:rPr lang="nb-NO" altLang="nb-NO" sz="1400" dirty="0" err="1">
                <a:cs typeface="Arial" pitchFamily="34" charset="0"/>
              </a:rPr>
              <a:t>grunden</a:t>
            </a:r>
            <a:r>
              <a:rPr lang="nb-NO" altLang="nb-NO" sz="1400" dirty="0">
                <a:cs typeface="Arial" pitchFamily="34" charset="0"/>
              </a:rPr>
              <a:t> og derfor vil </a:t>
            </a:r>
            <a:r>
              <a:rPr lang="nb-NO" altLang="nb-NO" sz="1400" dirty="0">
                <a:solidFill>
                  <a:srgbClr val="CC0000"/>
                </a:solidFill>
                <a:cs typeface="Arial" pitchFamily="34" charset="0"/>
              </a:rPr>
              <a:t>fordampning av </a:t>
            </a:r>
            <a:r>
              <a:rPr lang="nb-NO" altLang="nb-NO" sz="1400" dirty="0" err="1">
                <a:solidFill>
                  <a:srgbClr val="CC0000"/>
                </a:solidFill>
                <a:cs typeface="Arial" pitchFamily="34" charset="0"/>
              </a:rPr>
              <a:t>grundfuktigheden</a:t>
            </a:r>
            <a:r>
              <a:rPr lang="nb-NO" altLang="nb-NO" sz="1400" dirty="0">
                <a:solidFill>
                  <a:srgbClr val="CC0000"/>
                </a:solidFill>
                <a:cs typeface="Arial" pitchFamily="34" charset="0"/>
              </a:rPr>
              <a:t>..</a:t>
            </a:r>
            <a:r>
              <a:rPr lang="nb-NO" altLang="nb-NO" sz="1400" dirty="0">
                <a:cs typeface="Arial" pitchFamily="34" charset="0"/>
              </a:rPr>
              <a:t>.fører den </a:t>
            </a:r>
            <a:r>
              <a:rPr lang="nb-NO" altLang="nb-NO" sz="1400" dirty="0" err="1">
                <a:cs typeface="Arial" pitchFamily="34" charset="0"/>
              </a:rPr>
              <a:t>ogsaa</a:t>
            </a:r>
            <a:r>
              <a:rPr lang="nb-NO" altLang="nb-NO" sz="1400" dirty="0">
                <a:cs typeface="Arial" pitchFamily="34" charset="0"/>
              </a:rPr>
              <a:t> let med sig </a:t>
            </a:r>
            <a:r>
              <a:rPr lang="nb-NO" altLang="nb-NO" sz="1400" dirty="0" err="1">
                <a:solidFill>
                  <a:srgbClr val="CC0000"/>
                </a:solidFill>
                <a:cs typeface="Arial" pitchFamily="34" charset="0"/>
              </a:rPr>
              <a:t>gasformige</a:t>
            </a:r>
            <a:r>
              <a:rPr lang="nb-NO" altLang="nb-NO" sz="1400" dirty="0">
                <a:solidFill>
                  <a:srgbClr val="CC0000"/>
                </a:solidFill>
                <a:cs typeface="Arial" pitchFamily="34" charset="0"/>
              </a:rPr>
              <a:t> forurensninger, - </a:t>
            </a:r>
            <a:r>
              <a:rPr lang="nb-NO" altLang="nb-NO" sz="1400" dirty="0" err="1">
                <a:solidFill>
                  <a:srgbClr val="CC0000"/>
                </a:solidFill>
                <a:cs typeface="Arial" pitchFamily="34" charset="0"/>
              </a:rPr>
              <a:t>stofskifteprodukter</a:t>
            </a:r>
            <a:r>
              <a:rPr lang="nb-NO" altLang="nb-NO" sz="1400" dirty="0">
                <a:solidFill>
                  <a:srgbClr val="CC0000"/>
                </a:solidFill>
                <a:cs typeface="Arial" pitchFamily="34" charset="0"/>
              </a:rPr>
              <a:t> fra de </a:t>
            </a:r>
            <a:r>
              <a:rPr lang="nb-NO" altLang="nb-NO" sz="1400" dirty="0" err="1">
                <a:solidFill>
                  <a:srgbClr val="CC0000"/>
                </a:solidFill>
                <a:cs typeface="Arial" pitchFamily="34" charset="0"/>
              </a:rPr>
              <a:t>forraadnelses</a:t>
            </a:r>
            <a:r>
              <a:rPr lang="nb-NO" altLang="nb-NO" sz="1400" dirty="0">
                <a:solidFill>
                  <a:srgbClr val="CC0000"/>
                </a:solidFill>
                <a:cs typeface="Arial" pitchFamily="34" charset="0"/>
              </a:rPr>
              <a:t>- og andre mikrober, som </a:t>
            </a:r>
            <a:r>
              <a:rPr lang="nb-NO" altLang="nb-NO" sz="1400" dirty="0" err="1">
                <a:solidFill>
                  <a:srgbClr val="CC0000"/>
                </a:solidFill>
                <a:cs typeface="Arial" pitchFamily="34" charset="0"/>
              </a:rPr>
              <a:t>findes</a:t>
            </a:r>
            <a:r>
              <a:rPr lang="nb-NO" altLang="nb-NO" sz="1400" dirty="0">
                <a:solidFill>
                  <a:srgbClr val="CC0000"/>
                </a:solidFill>
                <a:cs typeface="Arial" pitchFamily="34" charset="0"/>
              </a:rPr>
              <a:t> i </a:t>
            </a:r>
            <a:r>
              <a:rPr lang="nb-NO" altLang="nb-NO" sz="1400" dirty="0" err="1">
                <a:solidFill>
                  <a:srgbClr val="CC0000"/>
                </a:solidFill>
                <a:cs typeface="Arial" pitchFamily="34" charset="0"/>
              </a:rPr>
              <a:t>grunden</a:t>
            </a:r>
            <a:r>
              <a:rPr lang="nb-NO" altLang="nb-NO" sz="1400" dirty="0">
                <a:solidFill>
                  <a:srgbClr val="CC0000"/>
                </a:solidFill>
                <a:cs typeface="Arial" pitchFamily="34" charset="0"/>
              </a:rPr>
              <a:t>....</a:t>
            </a:r>
          </a:p>
          <a:p>
            <a:endParaRPr lang="nb-NO" sz="1400" dirty="0"/>
          </a:p>
        </p:txBody>
      </p:sp>
      <p:pic>
        <p:nvPicPr>
          <p:cNvPr id="12" name="Picture 4" descr="AHolst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5413" y="4409588"/>
            <a:ext cx="824149" cy="1241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ssholder for dato 2"/>
          <p:cNvSpPr>
            <a:spLocks noGrp="1"/>
          </p:cNvSpPr>
          <p:nvPr>
            <p:ph type="dt" sz="half" idx="10"/>
          </p:nvPr>
        </p:nvSpPr>
        <p:spPr/>
        <p:txBody>
          <a:bodyPr/>
          <a:lstStyle/>
          <a:p>
            <a:pPr>
              <a:defRPr/>
            </a:pPr>
            <a:endParaRPr lang="nb-NO" dirty="0"/>
          </a:p>
        </p:txBody>
      </p:sp>
      <p:sp>
        <p:nvSpPr>
          <p:cNvPr id="7" name="Plassholder for lysbildenummer 6"/>
          <p:cNvSpPr>
            <a:spLocks noGrp="1"/>
          </p:cNvSpPr>
          <p:nvPr>
            <p:ph type="sldNum" sz="quarter" idx="12"/>
          </p:nvPr>
        </p:nvSpPr>
        <p:spPr/>
        <p:txBody>
          <a:bodyPr/>
          <a:lstStyle/>
          <a:p>
            <a:pPr>
              <a:defRPr/>
            </a:pPr>
            <a:endParaRPr lang="nb-NO" dirty="0"/>
          </a:p>
        </p:txBody>
      </p:sp>
    </p:spTree>
    <p:extLst>
      <p:ext uri="{BB962C8B-B14F-4D97-AF65-F5344CB8AC3E}">
        <p14:creationId xmlns:p14="http://schemas.microsoft.com/office/powerpoint/2010/main" val="415724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207568" y="188640"/>
            <a:ext cx="7772400" cy="1224136"/>
          </a:xfrm>
        </p:spPr>
        <p:txBody>
          <a:bodyPr>
            <a:noAutofit/>
          </a:bodyPr>
          <a:lstStyle/>
          <a:p>
            <a:pPr eaLnBrk="1" hangingPunct="1"/>
            <a:r>
              <a:rPr lang="nb-NO" b="1" dirty="0"/>
              <a:t>Max von </a:t>
            </a:r>
            <a:r>
              <a:rPr lang="nb-NO" b="1" dirty="0" err="1"/>
              <a:t>Pettenkofer</a:t>
            </a:r>
            <a:r>
              <a:rPr lang="nb-NO" b="1" dirty="0"/>
              <a:t> 1858; ventilasjon og CO</a:t>
            </a:r>
            <a:r>
              <a:rPr lang="nb-NO" b="1" baseline="-25000" dirty="0"/>
              <a:t>2</a:t>
            </a:r>
            <a:r>
              <a:rPr lang="nb-NO" sz="3600" b="1" dirty="0"/>
              <a:t> </a:t>
            </a:r>
            <a:r>
              <a:rPr lang="nb-NO" sz="3600" dirty="0"/>
              <a:t>  </a:t>
            </a:r>
          </a:p>
        </p:txBody>
      </p:sp>
      <p:sp>
        <p:nvSpPr>
          <p:cNvPr id="41987" name="Rectangle 3"/>
          <p:cNvSpPr>
            <a:spLocks noGrp="1" noChangeArrowheads="1"/>
          </p:cNvSpPr>
          <p:nvPr>
            <p:ph type="body" idx="1"/>
          </p:nvPr>
        </p:nvSpPr>
        <p:spPr>
          <a:xfrm>
            <a:off x="1847850" y="1700214"/>
            <a:ext cx="4679950" cy="4465091"/>
          </a:xfrm>
        </p:spPr>
        <p:txBody>
          <a:bodyPr>
            <a:normAutofit fontScale="92500" lnSpcReduction="10000"/>
          </a:bodyPr>
          <a:lstStyle/>
          <a:p>
            <a:pPr marL="0" indent="0">
              <a:lnSpc>
                <a:spcPct val="90000"/>
              </a:lnSpc>
              <a:buNone/>
            </a:pPr>
            <a:r>
              <a:rPr lang="nb-NO" sz="2400" dirty="0"/>
              <a:t>Basert på observasjoner, målinger, eksperimenter, og beregninger: </a:t>
            </a:r>
          </a:p>
          <a:p>
            <a:pPr marL="0" indent="0">
              <a:lnSpc>
                <a:spcPct val="90000"/>
              </a:lnSpc>
              <a:buNone/>
            </a:pPr>
            <a:r>
              <a:rPr lang="nb-NO" sz="2400" dirty="0">
                <a:highlight>
                  <a:srgbClr val="FFFF00"/>
                </a:highlight>
              </a:rPr>
              <a:t>”CO</a:t>
            </a:r>
            <a:r>
              <a:rPr lang="nb-NO" sz="2400" baseline="-25000" dirty="0">
                <a:highlight>
                  <a:srgbClr val="FFFF00"/>
                </a:highlight>
              </a:rPr>
              <a:t>2</a:t>
            </a:r>
            <a:r>
              <a:rPr lang="nb-NO" sz="2400" dirty="0">
                <a:highlight>
                  <a:srgbClr val="FFFF00"/>
                </a:highlight>
              </a:rPr>
              <a:t> bør holdes under 1 ‰ (1000 </a:t>
            </a:r>
            <a:r>
              <a:rPr lang="nb-NO" sz="2400" dirty="0" err="1">
                <a:highlight>
                  <a:srgbClr val="FFFF00"/>
                </a:highlight>
              </a:rPr>
              <a:t>ppm</a:t>
            </a:r>
            <a:r>
              <a:rPr lang="nb-NO" sz="2400" dirty="0">
                <a:highlight>
                  <a:srgbClr val="FFFF00"/>
                </a:highlight>
              </a:rPr>
              <a:t>) med ventilasjon</a:t>
            </a:r>
            <a:r>
              <a:rPr lang="nb-NO" sz="2400" dirty="0"/>
              <a:t>, spesielt i skoler, for å få helsemessig forsvarlige forhold”. </a:t>
            </a:r>
          </a:p>
          <a:p>
            <a:pPr marL="0" indent="0">
              <a:lnSpc>
                <a:spcPct val="90000"/>
              </a:lnSpc>
              <a:buNone/>
            </a:pPr>
            <a:r>
              <a:rPr lang="nb-NO" sz="2400" dirty="0">
                <a:highlight>
                  <a:srgbClr val="FFFF00"/>
                </a:highlight>
              </a:rPr>
              <a:t>Kildekontroll</a:t>
            </a:r>
            <a:r>
              <a:rPr lang="nb-NO" sz="2400" dirty="0"/>
              <a:t> er nødvendig: </a:t>
            </a:r>
          </a:p>
          <a:p>
            <a:pPr marL="0" indent="0">
              <a:lnSpc>
                <a:spcPct val="90000"/>
              </a:lnSpc>
              <a:buNone/>
            </a:pPr>
            <a:r>
              <a:rPr lang="nb-NO" sz="2400" dirty="0"/>
              <a:t>“Hvis det er en haug med møkk i lokalet, ikke prøv å fjerne lukta med ventilasjon, ta vekk møkkahaugen!”</a:t>
            </a:r>
          </a:p>
          <a:p>
            <a:pPr marL="0" indent="0">
              <a:lnSpc>
                <a:spcPct val="90000"/>
              </a:lnSpc>
              <a:buNone/>
            </a:pPr>
            <a:endParaRPr lang="nb-NO" sz="2400" dirty="0"/>
          </a:p>
          <a:p>
            <a:pPr marL="0" indent="0">
              <a:lnSpc>
                <a:spcPct val="90000"/>
              </a:lnSpc>
              <a:buNone/>
            </a:pPr>
            <a:r>
              <a:rPr lang="de-DE" altLang="nb-NO" sz="1800" dirty="0"/>
              <a:t>Über den Luftwechsel in Wohngebäuden. </a:t>
            </a:r>
            <a:r>
              <a:rPr lang="de-DE" altLang="nb-NO" sz="1600" dirty="0">
                <a:hlinkClick r:id="rId2"/>
              </a:rPr>
              <a:t>http://luftdicht.de/geschichte/pettenkofer1858.pdf</a:t>
            </a:r>
            <a:r>
              <a:rPr lang="de-DE" altLang="nb-NO" sz="1600" dirty="0"/>
              <a:t> </a:t>
            </a:r>
          </a:p>
        </p:txBody>
      </p:sp>
      <p:pic>
        <p:nvPicPr>
          <p:cNvPr id="41988" name="BildElement" descr="Die Radierung zeigt Pettenkofer im mittleren Alter mit Schnurrbart und Fliege, dem Modestil des 19. Jahrhunderts entsprechend. (Rechte: dpa)"/>
          <p:cNvPicPr>
            <a:picLocks noChangeAspect="1" noChangeArrowheads="1"/>
          </p:cNvPicPr>
          <p:nvPr/>
        </p:nvPicPr>
        <p:blipFill>
          <a:blip r:embed="rId3" r:link="rId4" cstate="print"/>
          <a:srcRect/>
          <a:stretch>
            <a:fillRect/>
          </a:stretch>
        </p:blipFill>
        <p:spPr bwMode="auto">
          <a:xfrm>
            <a:off x="6672064" y="1493839"/>
            <a:ext cx="3646488" cy="4751387"/>
          </a:xfrm>
          <a:prstGeom prst="rect">
            <a:avLst/>
          </a:prstGeom>
          <a:noFill/>
          <a:ln w="9525">
            <a:noFill/>
            <a:miter lim="800000"/>
            <a:headEnd/>
            <a:tailEnd/>
          </a:ln>
        </p:spPr>
      </p:pic>
      <p:sp>
        <p:nvSpPr>
          <p:cNvPr id="2" name="Plassholder for dato 1"/>
          <p:cNvSpPr>
            <a:spLocks noGrp="1"/>
          </p:cNvSpPr>
          <p:nvPr>
            <p:ph type="dt" sz="half" idx="10"/>
          </p:nvPr>
        </p:nvSpPr>
        <p:spPr/>
        <p:txBody>
          <a:bodyPr/>
          <a:lstStyle/>
          <a:p>
            <a:pPr>
              <a:defRPr/>
            </a:pPr>
            <a:endParaRPr lang="nb-NO" dirty="0"/>
          </a:p>
        </p:txBody>
      </p:sp>
    </p:spTree>
    <p:extLst>
      <p:ext uri="{BB962C8B-B14F-4D97-AF65-F5344CB8AC3E}">
        <p14:creationId xmlns:p14="http://schemas.microsoft.com/office/powerpoint/2010/main" val="109612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A58249A-C49D-2604-EFC8-234AA15964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7974" y="1"/>
            <a:ext cx="2654025"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Plassholder for innhold 4">
            <a:extLst>
              <a:ext uri="{FF2B5EF4-FFF2-40B4-BE49-F238E27FC236}">
                <a16:creationId xmlns:a16="http://schemas.microsoft.com/office/drawing/2014/main" id="{CCC708D6-C6A9-FACC-B586-2682CF7A4B1A}"/>
              </a:ext>
            </a:extLst>
          </p:cNvPr>
          <p:cNvSpPr>
            <a:spLocks noGrp="1"/>
          </p:cNvSpPr>
          <p:nvPr>
            <p:ph idx="1"/>
          </p:nvPr>
        </p:nvSpPr>
        <p:spPr/>
        <p:txBody>
          <a:bodyPr/>
          <a:lstStyle/>
          <a:p>
            <a:pPr marL="0" indent="0">
              <a:buNone/>
            </a:pPr>
            <a:endParaRPr lang="nb-NO" dirty="0"/>
          </a:p>
        </p:txBody>
      </p:sp>
      <p:sp>
        <p:nvSpPr>
          <p:cNvPr id="6" name="TekstSylinder 5">
            <a:extLst>
              <a:ext uri="{FF2B5EF4-FFF2-40B4-BE49-F238E27FC236}">
                <a16:creationId xmlns:a16="http://schemas.microsoft.com/office/drawing/2014/main" id="{579E2BD5-AB62-3DA5-1F29-A1127FD1CFE4}"/>
              </a:ext>
            </a:extLst>
          </p:cNvPr>
          <p:cNvSpPr txBox="1"/>
          <p:nvPr/>
        </p:nvSpPr>
        <p:spPr>
          <a:xfrm>
            <a:off x="811658" y="369870"/>
            <a:ext cx="7787811" cy="2308324"/>
          </a:xfrm>
          <a:prstGeom prst="rect">
            <a:avLst/>
          </a:prstGeom>
          <a:noFill/>
        </p:spPr>
        <p:txBody>
          <a:bodyPr wrap="square" rtlCol="0">
            <a:spAutoFit/>
          </a:bodyPr>
          <a:lstStyle/>
          <a:p>
            <a:r>
              <a:rPr lang="nb-NO" sz="2400" dirty="0">
                <a:latin typeface="Arial" panose="020B0604020202020204" pitchFamily="34" charset="0"/>
                <a:cs typeface="Arial" panose="020B0604020202020204" pitchFamily="34" charset="0"/>
              </a:rPr>
              <a:t>Samfunnsforskeren og Teologen Eilert Sundts (1817 – 1875) grunnla sosiologien som fag i Norge. Bidraget til våre fag var særlig Boka/rapporten </a:t>
            </a:r>
            <a:r>
              <a:rPr lang="nb-NO" sz="2400" b="0" i="1" dirty="0">
                <a:solidFill>
                  <a:srgbClr val="202122"/>
                </a:solidFill>
                <a:effectLst/>
                <a:highlight>
                  <a:srgbClr val="FFFF00"/>
                </a:highlight>
                <a:latin typeface="Arial" panose="020B0604020202020204" pitchFamily="34" charset="0"/>
                <a:cs typeface="Arial" panose="020B0604020202020204" pitchFamily="34" charset="0"/>
              </a:rPr>
              <a:t>Om Bygnings-skikken </a:t>
            </a:r>
            <a:r>
              <a:rPr lang="nb-NO" sz="2400" b="0" i="1" dirty="0" err="1">
                <a:solidFill>
                  <a:srgbClr val="202122"/>
                </a:solidFill>
                <a:effectLst/>
                <a:highlight>
                  <a:srgbClr val="FFFF00"/>
                </a:highlight>
                <a:latin typeface="Arial" panose="020B0604020202020204" pitchFamily="34" charset="0"/>
                <a:cs typeface="Arial" panose="020B0604020202020204" pitchFamily="34" charset="0"/>
              </a:rPr>
              <a:t>paa</a:t>
            </a:r>
            <a:r>
              <a:rPr lang="nb-NO" sz="2400" b="0" i="1" dirty="0">
                <a:solidFill>
                  <a:srgbClr val="202122"/>
                </a:solidFill>
                <a:effectLst/>
                <a:highlight>
                  <a:srgbClr val="FFFF00"/>
                </a:highlight>
                <a:latin typeface="Arial" panose="020B0604020202020204" pitchFamily="34" charset="0"/>
                <a:cs typeface="Arial" panose="020B0604020202020204" pitchFamily="34" charset="0"/>
              </a:rPr>
              <a:t> Landet i Norge</a:t>
            </a:r>
            <a:r>
              <a:rPr lang="nb-NO" sz="2400" dirty="0">
                <a:highlight>
                  <a:srgbClr val="FFFF00"/>
                </a:highlight>
                <a:latin typeface="Arial" panose="020B0604020202020204" pitchFamily="34" charset="0"/>
                <a:cs typeface="Arial" panose="020B0604020202020204" pitchFamily="34" charset="0"/>
              </a:rPr>
              <a:t> 1862</a:t>
            </a:r>
            <a:r>
              <a:rPr lang="nb-NO" sz="2400" dirty="0">
                <a:latin typeface="Arial" panose="020B0604020202020204" pitchFamily="34" charset="0"/>
                <a:cs typeface="Arial" panose="020B0604020202020204" pitchFamily="34" charset="0"/>
              </a:rPr>
              <a:t>. Den inneholder undersøkelser, beskrivelser og tegninger av bolighus, utvikling, konstruksjon, oppvarming, lys, ventilasjon osv.</a:t>
            </a:r>
          </a:p>
        </p:txBody>
      </p:sp>
      <p:pic>
        <p:nvPicPr>
          <p:cNvPr id="1028" name="Picture 4" descr="Eilert Sundt, om bygnings-skikken på landet i Norge | FINN torget">
            <a:extLst>
              <a:ext uri="{FF2B5EF4-FFF2-40B4-BE49-F238E27FC236}">
                <a16:creationId xmlns:a16="http://schemas.microsoft.com/office/drawing/2014/main" id="{567982D2-0907-B529-A1DE-3C7B379398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7975" y="3429000"/>
            <a:ext cx="2575792" cy="343438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2">
            <a:extLst>
              <a:ext uri="{FF2B5EF4-FFF2-40B4-BE49-F238E27FC236}">
                <a16:creationId xmlns:a16="http://schemas.microsoft.com/office/drawing/2014/main" id="{B1F97ACC-F3C5-A8C8-CCD1-7404CD4DBD5A}"/>
              </a:ext>
            </a:extLst>
          </p:cNvPr>
          <p:cNvSpPr>
            <a:spLocks noChangeArrowheads="1"/>
          </p:cNvSpPr>
          <p:nvPr/>
        </p:nvSpPr>
        <p:spPr bwMode="auto">
          <a:xfrm>
            <a:off x="811659" y="372533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pic>
        <p:nvPicPr>
          <p:cNvPr id="1035" name="Picture 11">
            <a:extLst>
              <a:ext uri="{FF2B5EF4-FFF2-40B4-BE49-F238E27FC236}">
                <a16:creationId xmlns:a16="http://schemas.microsoft.com/office/drawing/2014/main" id="{B0162221-E103-23B4-6B11-CE77038F25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659" y="2869003"/>
            <a:ext cx="1462888" cy="313756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4">
            <a:extLst>
              <a:ext uri="{FF2B5EF4-FFF2-40B4-BE49-F238E27FC236}">
                <a16:creationId xmlns:a16="http://schemas.microsoft.com/office/drawing/2014/main" id="{7F8BCE4A-E385-90A4-AC63-38B59B8E4DF5}"/>
              </a:ext>
            </a:extLst>
          </p:cNvPr>
          <p:cNvSpPr>
            <a:spLocks noChangeArrowheads="1"/>
          </p:cNvSpPr>
          <p:nvPr/>
        </p:nvSpPr>
        <p:spPr bwMode="auto">
          <a:xfrm>
            <a:off x="3164440" y="381171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pic>
        <p:nvPicPr>
          <p:cNvPr id="1037" name="Picture 13">
            <a:extLst>
              <a:ext uri="{FF2B5EF4-FFF2-40B4-BE49-F238E27FC236}">
                <a16:creationId xmlns:a16="http://schemas.microsoft.com/office/drawing/2014/main" id="{D3188447-932C-38C1-EBEB-208618E1CD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4626" y="3030879"/>
            <a:ext cx="1600439" cy="304937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6">
            <a:extLst>
              <a:ext uri="{FF2B5EF4-FFF2-40B4-BE49-F238E27FC236}">
                <a16:creationId xmlns:a16="http://schemas.microsoft.com/office/drawing/2014/main" id="{EAF3F3BE-A029-0D85-6097-5360194AEB60}"/>
              </a:ext>
            </a:extLst>
          </p:cNvPr>
          <p:cNvSpPr>
            <a:spLocks noChangeArrowheads="1"/>
          </p:cNvSpPr>
          <p:nvPr/>
        </p:nvSpPr>
        <p:spPr bwMode="auto">
          <a:xfrm>
            <a:off x="5164412" y="372077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pic>
        <p:nvPicPr>
          <p:cNvPr id="1039" name="Picture 15">
            <a:extLst>
              <a:ext uri="{FF2B5EF4-FFF2-40B4-BE49-F238E27FC236}">
                <a16:creationId xmlns:a16="http://schemas.microsoft.com/office/drawing/2014/main" id="{3E194299-D1AD-C80B-EB32-852DE3224F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4878" y="3030878"/>
            <a:ext cx="4384215" cy="291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063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1775520" y="116632"/>
            <a:ext cx="5863208" cy="1080120"/>
          </a:xfrm>
        </p:spPr>
        <p:txBody>
          <a:bodyPr>
            <a:normAutofit/>
          </a:bodyPr>
          <a:lstStyle/>
          <a:p>
            <a:pPr algn="l" eaLnBrk="1" hangingPunct="1"/>
            <a:r>
              <a:rPr lang="nb-NO" altLang="nb-NO" sz="3200" b="1" dirty="0">
                <a:cs typeface="Arial" pitchFamily="34" charset="0"/>
              </a:rPr>
              <a:t>Grunnleggende hygieniske krav utviklet 1750-1880</a:t>
            </a:r>
          </a:p>
        </p:txBody>
      </p:sp>
      <p:sp>
        <p:nvSpPr>
          <p:cNvPr id="197635" name="Rectangle 3"/>
          <p:cNvSpPr>
            <a:spLocks noGrp="1" noChangeArrowheads="1"/>
          </p:cNvSpPr>
          <p:nvPr>
            <p:ph type="body" idx="1"/>
          </p:nvPr>
        </p:nvSpPr>
        <p:spPr>
          <a:xfrm>
            <a:off x="1934556" y="1124744"/>
            <a:ext cx="5545137" cy="5257800"/>
          </a:xfrm>
        </p:spPr>
        <p:txBody>
          <a:bodyPr>
            <a:normAutofit lnSpcReduction="10000"/>
          </a:bodyPr>
          <a:lstStyle/>
          <a:p>
            <a:pPr marL="387350" indent="-387350">
              <a:buFontTx/>
              <a:buAutoNum type="arabicPeriod"/>
            </a:pPr>
            <a:r>
              <a:rPr lang="nb-NO" altLang="nb-NO" sz="2000" dirty="0">
                <a:cs typeface="Arial" pitchFamily="34" charset="0"/>
              </a:rPr>
              <a:t>Tørr byggegrunn og tørre boliger</a:t>
            </a:r>
          </a:p>
          <a:p>
            <a:pPr marL="387350" indent="-387350">
              <a:buFontTx/>
              <a:buAutoNum type="arabicPeriod"/>
            </a:pPr>
            <a:r>
              <a:rPr lang="nb-NO" altLang="nb-NO" sz="2000" dirty="0">
                <a:cs typeface="Arial" pitchFamily="34" charset="0"/>
              </a:rPr>
              <a:t>Godt renhold og riktig ventilasjon </a:t>
            </a:r>
          </a:p>
          <a:p>
            <a:pPr marL="387350" indent="-387350">
              <a:buFontTx/>
              <a:buAutoNum type="arabicPeriod"/>
            </a:pPr>
            <a:r>
              <a:rPr lang="nb-NO" altLang="nb-NO" sz="2000" dirty="0">
                <a:cs typeface="Arial" pitchFamily="34" charset="0"/>
              </a:rPr>
              <a:t>Størst mulig tilgang på sollys og fullt dagslys</a:t>
            </a:r>
          </a:p>
          <a:p>
            <a:pPr marL="387350" indent="-387350">
              <a:buFontTx/>
              <a:buAutoNum type="arabicPeriod"/>
            </a:pPr>
            <a:r>
              <a:rPr lang="nb-NO" altLang="nb-NO" sz="2000" dirty="0">
                <a:cs typeface="Arial" pitchFamily="34" charset="0"/>
              </a:rPr>
              <a:t>Minst mulig anledning til opphopning av avfallsstoffer, støv og annen forurensning ved hensiktsmessig materialvalg og utforming av interiør og inventar </a:t>
            </a:r>
          </a:p>
          <a:p>
            <a:pPr marL="387350" indent="-387350">
              <a:buFontTx/>
              <a:buAutoNum type="arabicPeriod"/>
            </a:pPr>
            <a:r>
              <a:rPr lang="nb-NO" altLang="nb-NO" sz="2000" dirty="0">
                <a:cs typeface="Arial" pitchFamily="34" charset="0"/>
              </a:rPr>
              <a:t>Hurtig og sikker fjernelse av alle avfallsstoffer gjennom fagmessig utført og vedlikeholdte avløpsanlegg, rasjonelt renhold og renovasjon </a:t>
            </a:r>
          </a:p>
          <a:p>
            <a:pPr marL="387350" indent="-387350">
              <a:buFontTx/>
              <a:buAutoNum type="arabicPeriod"/>
            </a:pPr>
            <a:r>
              <a:rPr lang="nb-NO" altLang="nb-NO" sz="2000" dirty="0">
                <a:cs typeface="Arial" pitchFamily="34" charset="0"/>
              </a:rPr>
              <a:t>Rikelig tilgang på godt, rent vann</a:t>
            </a:r>
          </a:p>
          <a:p>
            <a:pPr marL="0" indent="0">
              <a:buNone/>
            </a:pPr>
            <a:endParaRPr lang="nb-NO" altLang="nb-NO" sz="2000" dirty="0">
              <a:cs typeface="Arial" pitchFamily="34" charset="0"/>
            </a:endParaRPr>
          </a:p>
          <a:p>
            <a:pPr marL="0" indent="0">
              <a:buNone/>
            </a:pPr>
            <a:r>
              <a:rPr lang="nb-NO" altLang="nb-NO" sz="2000" dirty="0">
                <a:highlight>
                  <a:srgbClr val="FFFF00"/>
                </a:highlight>
                <a:cs typeface="Arial" pitchFamily="34" charset="0"/>
              </a:rPr>
              <a:t>Levealderen øker med 30 år (fra ca 40 år til ca 70 år) de neste 100 år etter implementering. Mindre enn fem år kunne tilskrives medisinsk behandling!</a:t>
            </a:r>
            <a:endParaRPr lang="nb-NO" altLang="nb-NO" sz="2000" dirty="0">
              <a:highlight>
                <a:srgbClr val="FFFF00"/>
              </a:highlight>
            </a:endParaRPr>
          </a:p>
        </p:txBody>
      </p:sp>
      <p:pic>
        <p:nvPicPr>
          <p:cNvPr id="197636" name="Picture 4" descr="Sir Edwin Chadwick, KC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2738" y="0"/>
            <a:ext cx="2735262"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637" name="Text Box 5"/>
          <p:cNvSpPr txBox="1">
            <a:spLocks noChangeArrowheads="1"/>
          </p:cNvSpPr>
          <p:nvPr/>
        </p:nvSpPr>
        <p:spPr bwMode="auto">
          <a:xfrm>
            <a:off x="7543800" y="4419601"/>
            <a:ext cx="31242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nb-NO" altLang="nb-NO">
                <a:solidFill>
                  <a:srgbClr val="000000"/>
                </a:solidFill>
              </a:rPr>
              <a:t>Sir Edwin Chadwick, KCB (1800-1890).  Department of Civil and Environmental Engineering, University College London (UCL) har fortsatt en Chadwick Professor.</a:t>
            </a:r>
          </a:p>
        </p:txBody>
      </p:sp>
      <p:sp>
        <p:nvSpPr>
          <p:cNvPr id="2" name="Plassholder for dato 1">
            <a:extLst>
              <a:ext uri="{FF2B5EF4-FFF2-40B4-BE49-F238E27FC236}">
                <a16:creationId xmlns:a16="http://schemas.microsoft.com/office/drawing/2014/main" id="{A90394AA-C9CA-4689-BE51-8E54F891C88E}"/>
              </a:ext>
            </a:extLst>
          </p:cNvPr>
          <p:cNvSpPr>
            <a:spLocks noGrp="1"/>
          </p:cNvSpPr>
          <p:nvPr>
            <p:ph type="dt" sz="half" idx="10"/>
          </p:nvPr>
        </p:nvSpPr>
        <p:spPr/>
        <p:txBody>
          <a:bodyPr/>
          <a:lstStyle/>
          <a:p>
            <a:fld id="{36C61642-F64B-46C2-B032-A0550F995901}" type="datetime1">
              <a:rPr lang="nb-NO" smtClean="0"/>
              <a:t>29.01.2024</a:t>
            </a:fld>
            <a:endParaRPr lang="nb-NO"/>
          </a:p>
        </p:txBody>
      </p:sp>
    </p:spTree>
    <p:extLst>
      <p:ext uri="{BB962C8B-B14F-4D97-AF65-F5344CB8AC3E}">
        <p14:creationId xmlns:p14="http://schemas.microsoft.com/office/powerpoint/2010/main" val="37545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76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76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76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763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763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76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552" y="692151"/>
            <a:ext cx="8147248" cy="5481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6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96450" y="260350"/>
            <a:ext cx="8636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64" name="Text Box 4"/>
          <p:cNvSpPr txBox="1">
            <a:spLocks noChangeArrowheads="1"/>
          </p:cNvSpPr>
          <p:nvPr/>
        </p:nvSpPr>
        <p:spPr bwMode="auto">
          <a:xfrm>
            <a:off x="1703512" y="85870"/>
            <a:ext cx="7848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defTabSz="828675" eaLnBrk="0" hangingPunct="0">
              <a:spcBef>
                <a:spcPct val="20000"/>
              </a:spcBef>
              <a:buFont typeface="Arial" pitchFamily="34" charset="0"/>
              <a:buChar char="•"/>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3200">
                <a:solidFill>
                  <a:schemeClr val="tx1"/>
                </a:solidFill>
                <a:latin typeface="Calibri" pitchFamily="34" charset="0"/>
              </a:defRPr>
            </a:lvl1pPr>
            <a:lvl2pPr marL="742950" indent="-285750" defTabSz="828675" eaLnBrk="0" hangingPunct="0">
              <a:spcBef>
                <a:spcPct val="20000"/>
              </a:spcBef>
              <a:buFont typeface="Arial" pitchFamily="34" charset="0"/>
              <a:buChar char="–"/>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800">
                <a:solidFill>
                  <a:schemeClr val="tx1"/>
                </a:solidFill>
                <a:latin typeface="Calibri" pitchFamily="34" charset="0"/>
              </a:defRPr>
            </a:lvl2pPr>
            <a:lvl3pPr marL="1143000" indent="-228600" defTabSz="828675" eaLnBrk="0" hangingPunct="0">
              <a:spcBef>
                <a:spcPct val="20000"/>
              </a:spcBef>
              <a:buFont typeface="Arial" pitchFamily="34" charset="0"/>
              <a:buChar char="•"/>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Calibri" pitchFamily="34" charset="0"/>
              </a:defRPr>
            </a:lvl3pPr>
            <a:lvl4pPr marL="1600200" indent="-228600" defTabSz="828675" eaLnBrk="0" hangingPunct="0">
              <a:spcBef>
                <a:spcPct val="20000"/>
              </a:spcBef>
              <a:buFont typeface="Arial" pitchFamily="34" charset="0"/>
              <a:buChar char="–"/>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000">
                <a:solidFill>
                  <a:schemeClr val="tx1"/>
                </a:solidFill>
                <a:latin typeface="Calibri" pitchFamily="34" charset="0"/>
              </a:defRPr>
            </a:lvl4pPr>
            <a:lvl5pPr marL="2057400" indent="-228600" defTabSz="828675" eaLnBrk="0" hangingPunct="0">
              <a:spcBef>
                <a:spcPct val="20000"/>
              </a:spcBef>
              <a:buFont typeface="Arial" pitchFamily="34" charset="0"/>
              <a:buChar char="»"/>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000">
                <a:solidFill>
                  <a:schemeClr val="tx1"/>
                </a:solidFill>
                <a:latin typeface="Calibri" pitchFamily="34" charset="0"/>
              </a:defRPr>
            </a:lvl5pPr>
            <a:lvl6pPr marL="2514600" indent="-228600" defTabSz="828675" eaLnBrk="0" fontAlgn="base" hangingPunct="0">
              <a:spcBef>
                <a:spcPct val="20000"/>
              </a:spcBef>
              <a:spcAft>
                <a:spcPct val="0"/>
              </a:spcAft>
              <a:buFont typeface="Arial" pitchFamily="34" charset="0"/>
              <a:buChar char="»"/>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000">
                <a:solidFill>
                  <a:schemeClr val="tx1"/>
                </a:solidFill>
                <a:latin typeface="Calibri" pitchFamily="34" charset="0"/>
              </a:defRPr>
            </a:lvl6pPr>
            <a:lvl7pPr marL="2971800" indent="-228600" defTabSz="828675" eaLnBrk="0" fontAlgn="base" hangingPunct="0">
              <a:spcBef>
                <a:spcPct val="20000"/>
              </a:spcBef>
              <a:spcAft>
                <a:spcPct val="0"/>
              </a:spcAft>
              <a:buFont typeface="Arial" pitchFamily="34" charset="0"/>
              <a:buChar char="»"/>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000">
                <a:solidFill>
                  <a:schemeClr val="tx1"/>
                </a:solidFill>
                <a:latin typeface="Calibri" pitchFamily="34" charset="0"/>
              </a:defRPr>
            </a:lvl7pPr>
            <a:lvl8pPr marL="3429000" indent="-228600" defTabSz="828675" eaLnBrk="0" fontAlgn="base" hangingPunct="0">
              <a:spcBef>
                <a:spcPct val="20000"/>
              </a:spcBef>
              <a:spcAft>
                <a:spcPct val="0"/>
              </a:spcAft>
              <a:buFont typeface="Arial" pitchFamily="34" charset="0"/>
              <a:buChar char="»"/>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000">
                <a:solidFill>
                  <a:schemeClr val="tx1"/>
                </a:solidFill>
                <a:latin typeface="Calibri" pitchFamily="34" charset="0"/>
              </a:defRPr>
            </a:lvl8pPr>
            <a:lvl9pPr marL="3886200" indent="-228600" defTabSz="828675" eaLnBrk="0" fontAlgn="base" hangingPunct="0">
              <a:spcBef>
                <a:spcPct val="20000"/>
              </a:spcBef>
              <a:spcAft>
                <a:spcPct val="0"/>
              </a:spcAft>
              <a:buFont typeface="Arial" pitchFamily="34" charset="0"/>
              <a:buChar char="»"/>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000">
                <a:solidFill>
                  <a:schemeClr val="tx1"/>
                </a:solidFill>
                <a:latin typeface="Calibri" pitchFamily="34" charset="0"/>
              </a:defRPr>
            </a:lvl9pPr>
          </a:lstStyle>
          <a:p>
            <a:pPr eaLnBrk="1">
              <a:lnSpc>
                <a:spcPct val="97000"/>
              </a:lnSpc>
              <a:spcBef>
                <a:spcPct val="0"/>
              </a:spcBef>
              <a:buClr>
                <a:srgbClr val="000000"/>
              </a:buClr>
              <a:buSzPct val="45000"/>
              <a:buFont typeface="StarSymbol"/>
              <a:buNone/>
            </a:pPr>
            <a:r>
              <a:rPr lang="en-GB" altLang="nb-NO" sz="1900" b="1" dirty="0">
                <a:solidFill>
                  <a:srgbClr val="000000"/>
                </a:solidFill>
              </a:rPr>
              <a:t>Crude Infectious Disease Mortality Rate in the United States from 1900 Through 1996. Armstrong, G. L. et al. JAMA 1999;281:61-66.</a:t>
            </a:r>
          </a:p>
        </p:txBody>
      </p:sp>
      <p:sp>
        <p:nvSpPr>
          <p:cNvPr id="14341" name="Text Box 5"/>
          <p:cNvSpPr txBox="1">
            <a:spLocks noChangeArrowheads="1"/>
          </p:cNvSpPr>
          <p:nvPr/>
        </p:nvSpPr>
        <p:spPr bwMode="auto">
          <a:xfrm>
            <a:off x="2711450" y="981076"/>
            <a:ext cx="15128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nb-NO" altLang="nb-NO" sz="1600">
                <a:solidFill>
                  <a:srgbClr val="000000"/>
                </a:solidFill>
              </a:rPr>
              <a:t>Public Health Dpt i 40 stater</a:t>
            </a:r>
          </a:p>
        </p:txBody>
      </p:sp>
      <p:sp>
        <p:nvSpPr>
          <p:cNvPr id="14342" name="Line 6"/>
          <p:cNvSpPr>
            <a:spLocks noChangeShapeType="1"/>
          </p:cNvSpPr>
          <p:nvPr/>
        </p:nvSpPr>
        <p:spPr bwMode="auto">
          <a:xfrm>
            <a:off x="2927350" y="1484313"/>
            <a:ext cx="0" cy="431800"/>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nb-NO"/>
          </a:p>
        </p:txBody>
      </p:sp>
      <p:sp>
        <p:nvSpPr>
          <p:cNvPr id="14343" name="Text Box 7"/>
          <p:cNvSpPr txBox="1">
            <a:spLocks noChangeArrowheads="1"/>
          </p:cNvSpPr>
          <p:nvPr/>
        </p:nvSpPr>
        <p:spPr bwMode="auto">
          <a:xfrm>
            <a:off x="2711451" y="4005264"/>
            <a:ext cx="18002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nb-NO" altLang="nb-NO" sz="1600">
                <a:solidFill>
                  <a:srgbClr val="000000"/>
                </a:solidFill>
              </a:rPr>
              <a:t>Første offentlige, kontinuerlige klorering av drikkevann i USA</a:t>
            </a:r>
          </a:p>
        </p:txBody>
      </p:sp>
      <p:sp>
        <p:nvSpPr>
          <p:cNvPr id="14344" name="Line 8"/>
          <p:cNvSpPr>
            <a:spLocks noChangeShapeType="1"/>
          </p:cNvSpPr>
          <p:nvPr/>
        </p:nvSpPr>
        <p:spPr bwMode="auto">
          <a:xfrm flipV="1">
            <a:off x="3648075" y="3068639"/>
            <a:ext cx="0" cy="865187"/>
          </a:xfrm>
          <a:prstGeom prst="line">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nb-NO"/>
          </a:p>
        </p:txBody>
      </p:sp>
      <p:sp>
        <p:nvSpPr>
          <p:cNvPr id="14345" name="Text Box 9"/>
          <p:cNvSpPr txBox="1">
            <a:spLocks noChangeArrowheads="1"/>
          </p:cNvSpPr>
          <p:nvPr/>
        </p:nvSpPr>
        <p:spPr bwMode="auto">
          <a:xfrm>
            <a:off x="5159375" y="981075"/>
            <a:ext cx="2089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nb-NO" altLang="nb-NO" sz="1600" dirty="0" err="1">
                <a:solidFill>
                  <a:srgbClr val="000000"/>
                </a:solidFill>
              </a:rPr>
              <a:t>Influenza</a:t>
            </a:r>
            <a:r>
              <a:rPr lang="nb-NO" altLang="nb-NO" sz="1600" dirty="0">
                <a:solidFill>
                  <a:srgbClr val="000000"/>
                </a:solidFill>
              </a:rPr>
              <a:t> pandemi</a:t>
            </a:r>
          </a:p>
        </p:txBody>
      </p:sp>
      <p:sp>
        <p:nvSpPr>
          <p:cNvPr id="14346" name="Line 10"/>
          <p:cNvSpPr>
            <a:spLocks noChangeShapeType="1"/>
          </p:cNvSpPr>
          <p:nvPr/>
        </p:nvSpPr>
        <p:spPr bwMode="auto">
          <a:xfrm flipH="1">
            <a:off x="4367214" y="1196975"/>
            <a:ext cx="720725" cy="0"/>
          </a:xfrm>
          <a:prstGeom prst="line">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nb-NO"/>
          </a:p>
        </p:txBody>
      </p:sp>
      <p:sp>
        <p:nvSpPr>
          <p:cNvPr id="14347" name="Text Box 11"/>
          <p:cNvSpPr txBox="1">
            <a:spLocks noChangeArrowheads="1"/>
          </p:cNvSpPr>
          <p:nvPr/>
        </p:nvSpPr>
        <p:spPr bwMode="auto">
          <a:xfrm>
            <a:off x="4656139" y="1773239"/>
            <a:ext cx="28797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nb-NO" altLang="nb-NO" sz="1600">
                <a:solidFill>
                  <a:srgbClr val="000000"/>
                </a:solidFill>
              </a:rPr>
              <a:t>Siste tilfelle av menneske-til- menneske smitte av pest</a:t>
            </a:r>
          </a:p>
        </p:txBody>
      </p:sp>
      <p:sp>
        <p:nvSpPr>
          <p:cNvPr id="14348" name="Line 12"/>
          <p:cNvSpPr>
            <a:spLocks noChangeShapeType="1"/>
          </p:cNvSpPr>
          <p:nvPr/>
        </p:nvSpPr>
        <p:spPr bwMode="auto">
          <a:xfrm>
            <a:off x="4872038" y="2349501"/>
            <a:ext cx="0" cy="1800225"/>
          </a:xfrm>
          <a:prstGeom prst="line">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nb-NO"/>
          </a:p>
        </p:txBody>
      </p:sp>
      <p:sp>
        <p:nvSpPr>
          <p:cNvPr id="14349" name="Text Box 13"/>
          <p:cNvSpPr txBox="1">
            <a:spLocks noChangeArrowheads="1"/>
          </p:cNvSpPr>
          <p:nvPr/>
        </p:nvSpPr>
        <p:spPr bwMode="auto">
          <a:xfrm>
            <a:off x="6024563" y="2852739"/>
            <a:ext cx="16573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nb-NO" altLang="nb-NO" sz="1600">
                <a:solidFill>
                  <a:srgbClr val="000000"/>
                </a:solidFill>
              </a:rPr>
              <a:t>Første bruk av penicillin</a:t>
            </a:r>
          </a:p>
        </p:txBody>
      </p:sp>
      <p:sp>
        <p:nvSpPr>
          <p:cNvPr id="14350" name="Line 14"/>
          <p:cNvSpPr>
            <a:spLocks noChangeShapeType="1"/>
          </p:cNvSpPr>
          <p:nvPr/>
        </p:nvSpPr>
        <p:spPr bwMode="auto">
          <a:xfrm>
            <a:off x="6240463" y="3429001"/>
            <a:ext cx="0" cy="1584325"/>
          </a:xfrm>
          <a:prstGeom prst="line">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nb-NO"/>
          </a:p>
        </p:txBody>
      </p:sp>
      <p:sp>
        <p:nvSpPr>
          <p:cNvPr id="14351" name="Text Box 15"/>
          <p:cNvSpPr txBox="1">
            <a:spLocks noChangeArrowheads="1"/>
          </p:cNvSpPr>
          <p:nvPr/>
        </p:nvSpPr>
        <p:spPr bwMode="auto">
          <a:xfrm>
            <a:off x="7032625" y="3933826"/>
            <a:ext cx="1727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nb-NO" altLang="nb-NO" sz="1600">
                <a:solidFill>
                  <a:srgbClr val="000000"/>
                </a:solidFill>
              </a:rPr>
              <a:t>BCG-vaksinen introdusert</a:t>
            </a:r>
          </a:p>
        </p:txBody>
      </p:sp>
      <p:sp>
        <p:nvSpPr>
          <p:cNvPr id="14352" name="Line 16"/>
          <p:cNvSpPr>
            <a:spLocks noChangeShapeType="1"/>
          </p:cNvSpPr>
          <p:nvPr/>
        </p:nvSpPr>
        <p:spPr bwMode="auto">
          <a:xfrm>
            <a:off x="7175500" y="4508500"/>
            <a:ext cx="0" cy="1079500"/>
          </a:xfrm>
          <a:prstGeom prst="line">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nb-NO"/>
          </a:p>
        </p:txBody>
      </p:sp>
      <p:sp>
        <p:nvSpPr>
          <p:cNvPr id="14353" name="Text Box 17"/>
          <p:cNvSpPr txBox="1">
            <a:spLocks noChangeArrowheads="1"/>
          </p:cNvSpPr>
          <p:nvPr/>
        </p:nvSpPr>
        <p:spPr bwMode="auto">
          <a:xfrm>
            <a:off x="7967663" y="4652963"/>
            <a:ext cx="2305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nb-NO" altLang="nb-NO" sz="1600">
                <a:solidFill>
                  <a:srgbClr val="000000"/>
                </a:solidFill>
              </a:rPr>
              <a:t>”Vaccination assistance act” vedtatt i USA</a:t>
            </a:r>
          </a:p>
        </p:txBody>
      </p:sp>
      <p:sp>
        <p:nvSpPr>
          <p:cNvPr id="14354" name="Line 18"/>
          <p:cNvSpPr>
            <a:spLocks noChangeShapeType="1"/>
          </p:cNvSpPr>
          <p:nvPr/>
        </p:nvSpPr>
        <p:spPr bwMode="auto">
          <a:xfrm>
            <a:off x="8112125" y="5229225"/>
            <a:ext cx="0" cy="431800"/>
          </a:xfrm>
          <a:prstGeom prst="line">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nb-NO"/>
          </a:p>
        </p:txBody>
      </p:sp>
      <p:sp>
        <p:nvSpPr>
          <p:cNvPr id="168979" name="Text Box 19"/>
          <p:cNvSpPr txBox="1">
            <a:spLocks noChangeArrowheads="1"/>
          </p:cNvSpPr>
          <p:nvPr/>
        </p:nvSpPr>
        <p:spPr bwMode="auto">
          <a:xfrm>
            <a:off x="7967664" y="1052514"/>
            <a:ext cx="25923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nb-NO" altLang="nb-NO" sz="1800" b="1">
                <a:solidFill>
                  <a:srgbClr val="000000"/>
                </a:solidFill>
              </a:rPr>
              <a:t>MMWR Vol 48, No. 29, pp. 621-629, CDC, USA, 1999</a:t>
            </a:r>
            <a:r>
              <a:rPr lang="nb-NO" altLang="nb-NO" sz="1800">
                <a:solidFill>
                  <a:srgbClr val="000000"/>
                </a:solidFill>
              </a:rPr>
              <a:t> </a:t>
            </a:r>
          </a:p>
        </p:txBody>
      </p:sp>
      <p:sp>
        <p:nvSpPr>
          <p:cNvPr id="2" name="Plassholder for dato 1"/>
          <p:cNvSpPr>
            <a:spLocks noGrp="1"/>
          </p:cNvSpPr>
          <p:nvPr>
            <p:ph type="dt" sz="half" idx="10"/>
          </p:nvPr>
        </p:nvSpPr>
        <p:spPr/>
        <p:txBody>
          <a:bodyPr/>
          <a:lstStyle/>
          <a:p>
            <a:pPr>
              <a:defRPr/>
            </a:pPr>
            <a:fld id="{16D2A8BC-9D66-4B83-92B6-870AC4A77659}" type="datetime1">
              <a:rPr lang="nb-NO" smtClean="0"/>
              <a:t>29.01.2024</a:t>
            </a:fld>
            <a:endParaRPr lang="nb-NO"/>
          </a:p>
        </p:txBody>
      </p:sp>
    </p:spTree>
    <p:extLst>
      <p:ext uri="{BB962C8B-B14F-4D97-AF65-F5344CB8AC3E}">
        <p14:creationId xmlns:p14="http://schemas.microsoft.com/office/powerpoint/2010/main" val="148159957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box(in)">
                                      <p:cBhvr>
                                        <p:cTn id="7" dur="500"/>
                                        <p:tgtEl>
                                          <p:spTgt spid="143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342"/>
                                        </p:tgtEl>
                                        <p:attrNameLst>
                                          <p:attrName>style.visibility</p:attrName>
                                        </p:attrNameLst>
                                      </p:cBhvr>
                                      <p:to>
                                        <p:strVal val="visible"/>
                                      </p:to>
                                    </p:set>
                                    <p:animEffect transition="in" filter="box(in)">
                                      <p:cBhvr>
                                        <p:cTn id="12" dur="500"/>
                                        <p:tgtEl>
                                          <p:spTgt spid="143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343"/>
                                        </p:tgtEl>
                                        <p:attrNameLst>
                                          <p:attrName>style.visibility</p:attrName>
                                        </p:attrNameLst>
                                      </p:cBhvr>
                                      <p:to>
                                        <p:strVal val="visible"/>
                                      </p:to>
                                    </p:set>
                                    <p:animEffect transition="in" filter="box(in)">
                                      <p:cBhvr>
                                        <p:cTn id="17" dur="500"/>
                                        <p:tgtEl>
                                          <p:spTgt spid="1434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4344"/>
                                        </p:tgtEl>
                                        <p:attrNameLst>
                                          <p:attrName>style.visibility</p:attrName>
                                        </p:attrNameLst>
                                      </p:cBhvr>
                                      <p:to>
                                        <p:strVal val="visible"/>
                                      </p:to>
                                    </p:set>
                                    <p:animEffect transition="in" filter="box(in)">
                                      <p:cBhvr>
                                        <p:cTn id="22" dur="500"/>
                                        <p:tgtEl>
                                          <p:spTgt spid="1434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4345"/>
                                        </p:tgtEl>
                                        <p:attrNameLst>
                                          <p:attrName>style.visibility</p:attrName>
                                        </p:attrNameLst>
                                      </p:cBhvr>
                                      <p:to>
                                        <p:strVal val="visible"/>
                                      </p:to>
                                    </p:set>
                                    <p:animEffect transition="in" filter="box(in)">
                                      <p:cBhvr>
                                        <p:cTn id="27" dur="500"/>
                                        <p:tgtEl>
                                          <p:spTgt spid="1434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4346"/>
                                        </p:tgtEl>
                                        <p:attrNameLst>
                                          <p:attrName>style.visibility</p:attrName>
                                        </p:attrNameLst>
                                      </p:cBhvr>
                                      <p:to>
                                        <p:strVal val="visible"/>
                                      </p:to>
                                    </p:set>
                                    <p:animEffect transition="in" filter="box(in)">
                                      <p:cBhvr>
                                        <p:cTn id="32" dur="500"/>
                                        <p:tgtEl>
                                          <p:spTgt spid="1434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4347"/>
                                        </p:tgtEl>
                                        <p:attrNameLst>
                                          <p:attrName>style.visibility</p:attrName>
                                        </p:attrNameLst>
                                      </p:cBhvr>
                                      <p:to>
                                        <p:strVal val="visible"/>
                                      </p:to>
                                    </p:set>
                                    <p:animEffect transition="in" filter="box(in)">
                                      <p:cBhvr>
                                        <p:cTn id="37" dur="500"/>
                                        <p:tgtEl>
                                          <p:spTgt spid="1434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4348"/>
                                        </p:tgtEl>
                                        <p:attrNameLst>
                                          <p:attrName>style.visibility</p:attrName>
                                        </p:attrNameLst>
                                      </p:cBhvr>
                                      <p:to>
                                        <p:strVal val="visible"/>
                                      </p:to>
                                    </p:set>
                                    <p:animEffect transition="in" filter="box(in)">
                                      <p:cBhvr>
                                        <p:cTn id="42" dur="500"/>
                                        <p:tgtEl>
                                          <p:spTgt spid="1434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4349"/>
                                        </p:tgtEl>
                                        <p:attrNameLst>
                                          <p:attrName>style.visibility</p:attrName>
                                        </p:attrNameLst>
                                      </p:cBhvr>
                                      <p:to>
                                        <p:strVal val="visible"/>
                                      </p:to>
                                    </p:set>
                                    <p:animEffect transition="in" filter="box(in)">
                                      <p:cBhvr>
                                        <p:cTn id="47" dur="500"/>
                                        <p:tgtEl>
                                          <p:spTgt spid="1434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4350"/>
                                        </p:tgtEl>
                                        <p:attrNameLst>
                                          <p:attrName>style.visibility</p:attrName>
                                        </p:attrNameLst>
                                      </p:cBhvr>
                                      <p:to>
                                        <p:strVal val="visible"/>
                                      </p:to>
                                    </p:set>
                                    <p:animEffect transition="in" filter="box(in)">
                                      <p:cBhvr>
                                        <p:cTn id="52" dur="500"/>
                                        <p:tgtEl>
                                          <p:spTgt spid="1435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4351"/>
                                        </p:tgtEl>
                                        <p:attrNameLst>
                                          <p:attrName>style.visibility</p:attrName>
                                        </p:attrNameLst>
                                      </p:cBhvr>
                                      <p:to>
                                        <p:strVal val="visible"/>
                                      </p:to>
                                    </p:set>
                                    <p:animEffect transition="in" filter="box(in)">
                                      <p:cBhvr>
                                        <p:cTn id="57" dur="500"/>
                                        <p:tgtEl>
                                          <p:spTgt spid="1435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4352"/>
                                        </p:tgtEl>
                                        <p:attrNameLst>
                                          <p:attrName>style.visibility</p:attrName>
                                        </p:attrNameLst>
                                      </p:cBhvr>
                                      <p:to>
                                        <p:strVal val="visible"/>
                                      </p:to>
                                    </p:set>
                                    <p:animEffect transition="in" filter="box(in)">
                                      <p:cBhvr>
                                        <p:cTn id="62" dur="500"/>
                                        <p:tgtEl>
                                          <p:spTgt spid="1435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14353"/>
                                        </p:tgtEl>
                                        <p:attrNameLst>
                                          <p:attrName>style.visibility</p:attrName>
                                        </p:attrNameLst>
                                      </p:cBhvr>
                                      <p:to>
                                        <p:strVal val="visible"/>
                                      </p:to>
                                    </p:set>
                                    <p:animEffect transition="in" filter="box(in)">
                                      <p:cBhvr>
                                        <p:cTn id="67" dur="500"/>
                                        <p:tgtEl>
                                          <p:spTgt spid="1435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14354"/>
                                        </p:tgtEl>
                                        <p:attrNameLst>
                                          <p:attrName>style.visibility</p:attrName>
                                        </p:attrNameLst>
                                      </p:cBhvr>
                                      <p:to>
                                        <p:strVal val="visible"/>
                                      </p:to>
                                    </p:set>
                                    <p:animEffect transition="in" filter="box(in)">
                                      <p:cBhvr>
                                        <p:cTn id="72" dur="500"/>
                                        <p:tgtEl>
                                          <p:spTgt spid="14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14342" grpId="0" animBg="1"/>
      <p:bldP spid="14343" grpId="0"/>
      <p:bldP spid="14344" grpId="0" animBg="1"/>
      <p:bldP spid="14345" grpId="0"/>
      <p:bldP spid="14346" grpId="0" animBg="1"/>
      <p:bldP spid="14347" grpId="0"/>
      <p:bldP spid="14348" grpId="0" animBg="1"/>
      <p:bldP spid="14349" grpId="0"/>
      <p:bldP spid="14350" grpId="0" animBg="1"/>
      <p:bldP spid="14351" grpId="0"/>
      <p:bldP spid="14352" grpId="0" animBg="1"/>
      <p:bldP spid="14353" grpId="0"/>
      <p:bldP spid="1435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a:xfrm>
            <a:off x="1991544" y="44624"/>
            <a:ext cx="8229600" cy="648072"/>
          </a:xfrm>
        </p:spPr>
        <p:txBody>
          <a:bodyPr>
            <a:normAutofit/>
          </a:bodyPr>
          <a:lstStyle/>
          <a:p>
            <a:r>
              <a:rPr lang="nb-NO" sz="4000" b="1" dirty="0"/>
              <a:t>Robson </a:t>
            </a:r>
            <a:r>
              <a:rPr lang="nb-NO" sz="4000" b="1" i="1" dirty="0"/>
              <a:t>School </a:t>
            </a:r>
            <a:r>
              <a:rPr lang="nb-NO" sz="4000" b="1" i="1" dirty="0" err="1"/>
              <a:t>architecture</a:t>
            </a:r>
            <a:r>
              <a:rPr lang="nb-NO" sz="4000" b="1" i="1" dirty="0"/>
              <a:t> </a:t>
            </a:r>
            <a:r>
              <a:rPr lang="nb-NO" sz="4000" b="1" dirty="0"/>
              <a:t>1874</a:t>
            </a:r>
          </a:p>
        </p:txBody>
      </p:sp>
      <p:sp>
        <p:nvSpPr>
          <p:cNvPr id="3" name="Plassholder for innhold 2"/>
          <p:cNvSpPr>
            <a:spLocks noGrp="1"/>
          </p:cNvSpPr>
          <p:nvPr>
            <p:ph idx="1"/>
          </p:nvPr>
        </p:nvSpPr>
        <p:spPr>
          <a:xfrm>
            <a:off x="1461477" y="4077073"/>
            <a:ext cx="9128369" cy="2581747"/>
          </a:xfrm>
        </p:spPr>
        <p:txBody>
          <a:bodyPr>
            <a:normAutofit fontScale="77500" lnSpcReduction="20000"/>
          </a:bodyPr>
          <a:lstStyle/>
          <a:p>
            <a:pPr marL="0" indent="0">
              <a:buNone/>
            </a:pPr>
            <a:r>
              <a:rPr lang="nb-NO" sz="2900" i="1" dirty="0"/>
              <a:t>‘</a:t>
            </a:r>
            <a:r>
              <a:rPr lang="nb-NO" sz="2600" i="1" dirty="0"/>
              <a:t>A </a:t>
            </a:r>
            <a:r>
              <a:rPr lang="nb-NO" sz="2600" i="1" dirty="0" err="1"/>
              <a:t>classroom</a:t>
            </a:r>
            <a:r>
              <a:rPr lang="nb-NO" sz="2600" i="1" dirty="0"/>
              <a:t> is </a:t>
            </a:r>
            <a:r>
              <a:rPr lang="nb-NO" sz="2600" i="1" dirty="0" err="1"/>
              <a:t>only</a:t>
            </a:r>
            <a:r>
              <a:rPr lang="nb-NO" sz="2600" i="1" dirty="0"/>
              <a:t> </a:t>
            </a:r>
            <a:r>
              <a:rPr lang="en-US" sz="2600" i="1" dirty="0"/>
              <a:t>well lighted when it has 30 square inches [19300 mm</a:t>
            </a:r>
            <a:r>
              <a:rPr lang="en-US" sz="2600" baseline="30000" dirty="0"/>
              <a:t>2</a:t>
            </a:r>
            <a:r>
              <a:rPr lang="en-US" sz="2600" i="1" dirty="0"/>
              <a:t>] of glass to every square foot [92900 mm</a:t>
            </a:r>
            <a:r>
              <a:rPr lang="en-US" sz="2600" baseline="30000" dirty="0"/>
              <a:t>2</a:t>
            </a:r>
            <a:r>
              <a:rPr lang="en-US" sz="2600" i="1" dirty="0"/>
              <a:t>] of floor plan.’</a:t>
            </a:r>
            <a:r>
              <a:rPr lang="en-US" sz="2600" dirty="0"/>
              <a:t> (Se Robson side 178). This is equivalent to about 20% glazing area to floor area in the </a:t>
            </a:r>
            <a:r>
              <a:rPr lang="nb-NO" sz="2600" dirty="0" err="1"/>
              <a:t>classroom</a:t>
            </a:r>
            <a:r>
              <a:rPr lang="nb-NO" sz="2600" dirty="0"/>
              <a:t>.</a:t>
            </a:r>
          </a:p>
          <a:p>
            <a:pPr marL="0" indent="0">
              <a:buNone/>
            </a:pPr>
            <a:r>
              <a:rPr lang="nb-NO" sz="2600" dirty="0"/>
              <a:t>Det tilsvarer ca. 5% gjennomsnittlig dagslysfaktor. Disse anbefalingene ble stort sett implementert i Storbritannia og den vestlige verden for øvrig, inkludert Norge, og ble tillagt stor vekt. </a:t>
            </a:r>
            <a:r>
              <a:rPr lang="nb-NO" sz="2600" b="1" u="sng" dirty="0"/>
              <a:t>Dagens krav i Norge er 2 % gjennomsnittlig dagslysfaktor.</a:t>
            </a:r>
            <a:endParaRPr lang="en-US" sz="2600" b="1" u="sng" dirty="0"/>
          </a:p>
          <a:p>
            <a:pPr marL="0" indent="0">
              <a:buNone/>
            </a:pPr>
            <a:r>
              <a:rPr lang="en-US" sz="1600" dirty="0"/>
              <a:t>Robson ER. </a:t>
            </a:r>
            <a:r>
              <a:rPr lang="en-US" sz="1600" i="1" dirty="0"/>
              <a:t>School architecture: being practical remarks on the planning, designing, building and furnishing of school-houses</a:t>
            </a:r>
            <a:r>
              <a:rPr lang="en-US" sz="1600" dirty="0"/>
              <a:t>. London: John </a:t>
            </a:r>
            <a:r>
              <a:rPr lang="nb-NO" sz="1600" dirty="0"/>
              <a:t>Murray, 1877 (2nd ed.). 440 sider </a:t>
            </a:r>
            <a:r>
              <a:rPr lang="nb-NO" sz="1600" dirty="0">
                <a:hlinkClick r:id="rId2"/>
              </a:rPr>
              <a:t>https://archive.org/details/schoolarchitectu00robsuoft</a:t>
            </a:r>
            <a:r>
              <a:rPr lang="nb-NO" sz="1600" dirty="0"/>
              <a:t>. </a:t>
            </a:r>
            <a:r>
              <a:rPr lang="nb-NO" sz="1600" dirty="0" err="1"/>
              <a:t>Lighting</a:t>
            </a:r>
            <a:r>
              <a:rPr lang="nb-NO" sz="1600" dirty="0"/>
              <a:t>, s 168-179, Windows, s 223 - 227 </a:t>
            </a:r>
          </a:p>
          <a:p>
            <a:pPr marL="0" indent="0">
              <a:buNone/>
            </a:pPr>
            <a:r>
              <a:rPr lang="en-US" sz="1600" dirty="0"/>
              <a:t>Wu W, Ng E. </a:t>
            </a:r>
            <a:r>
              <a:rPr lang="en-US" sz="1600" i="1" dirty="0"/>
              <a:t>A review of the development of </a:t>
            </a:r>
            <a:r>
              <a:rPr lang="en-US" sz="1600" i="1" dirty="0" err="1"/>
              <a:t>daylighting</a:t>
            </a:r>
            <a:r>
              <a:rPr lang="en-US" sz="1600" i="1" dirty="0"/>
              <a:t> in schools. </a:t>
            </a:r>
            <a:r>
              <a:rPr lang="nb-NO" sz="1600" dirty="0" err="1"/>
              <a:t>Lighting</a:t>
            </a:r>
            <a:r>
              <a:rPr lang="nb-NO" sz="1600" dirty="0"/>
              <a:t> Res. Technol.,2003; 35(2), 111-125. </a:t>
            </a:r>
            <a:r>
              <a:rPr lang="nb-NO" sz="1600" u="sng" dirty="0">
                <a:hlinkClick r:id="rId3"/>
              </a:rPr>
              <a:t>http://www.labcon.ufsc.br/anexos/33.pdf</a:t>
            </a:r>
            <a:r>
              <a:rPr lang="nb-NO" sz="1600" dirty="0"/>
              <a:t>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410332" y="-427062"/>
            <a:ext cx="3400425" cy="549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9154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1774825" y="244475"/>
            <a:ext cx="8713788" cy="443198"/>
          </a:xfrm>
        </p:spPr>
        <p:txBody>
          <a:bodyPr>
            <a:normAutofit fontScale="90000"/>
          </a:bodyPr>
          <a:lstStyle/>
          <a:p>
            <a:pPr eaLnBrk="1" hangingPunct="1"/>
            <a:r>
              <a:rPr lang="en-GB" altLang="nb-NO" sz="3200" b="1"/>
              <a:t>30 år økt forventet levetid i løpet av 100 år!</a:t>
            </a:r>
            <a:endParaRPr lang="nb-NO" altLang="nb-NO" sz="3200" b="1"/>
          </a:p>
        </p:txBody>
      </p:sp>
      <p:sp>
        <p:nvSpPr>
          <p:cNvPr id="46083" name="Rectangle 3"/>
          <p:cNvSpPr>
            <a:spLocks noGrp="1" noChangeArrowheads="1"/>
          </p:cNvSpPr>
          <p:nvPr>
            <p:ph type="body" idx="1"/>
          </p:nvPr>
        </p:nvSpPr>
        <p:spPr>
          <a:xfrm>
            <a:off x="1992314" y="1052513"/>
            <a:ext cx="8135937" cy="5472112"/>
          </a:xfrm>
        </p:spPr>
        <p:txBody>
          <a:bodyPr/>
          <a:lstStyle/>
          <a:p>
            <a:pPr marL="381000" indent="-381000">
              <a:lnSpc>
                <a:spcPct val="80000"/>
              </a:lnSpc>
            </a:pPr>
            <a:r>
              <a:rPr lang="nb-NO" altLang="nb-NO" sz="2000" dirty="0"/>
              <a:t>25 år skyldes bedre sosialpolitikk, hygiene, samfunnsmessige tiltak, økt levestandard og valg av livsstil. </a:t>
            </a:r>
          </a:p>
          <a:p>
            <a:pPr marL="381000" indent="-381000">
              <a:lnSpc>
                <a:spcPct val="80000"/>
              </a:lnSpc>
            </a:pPr>
            <a:r>
              <a:rPr lang="nb-NO" altLang="nb-NO" sz="2000" dirty="0"/>
              <a:t>Industrialiseringen på 1800-tallet ga </a:t>
            </a:r>
            <a:r>
              <a:rPr lang="nb-NO" altLang="nb-NO" sz="2000" dirty="0">
                <a:highlight>
                  <a:srgbClr val="FFFF00"/>
                </a:highlight>
              </a:rPr>
              <a:t>overbefolkning i dårlige og fuktige hus med dårlig vannforsyning, avløp/kloakk og håndtering av søppel. </a:t>
            </a:r>
            <a:r>
              <a:rPr lang="nb-NO" altLang="nb-NO" sz="2000" dirty="0"/>
              <a:t>Det ga hyppige utbrudd av farlige infeksjoner (kolera, dysenteri, TBC, tyfoidfeber, influensa, gulfeber, og malaria)</a:t>
            </a:r>
            <a:r>
              <a:rPr lang="nb-NO" altLang="nb-NO" sz="2000" baseline="30000" dirty="0"/>
              <a:t>2</a:t>
            </a:r>
            <a:r>
              <a:rPr lang="nb-NO" altLang="nb-NO" sz="2000" dirty="0"/>
              <a:t>.</a:t>
            </a:r>
          </a:p>
          <a:p>
            <a:pPr marL="381000" indent="-381000">
              <a:lnSpc>
                <a:spcPct val="80000"/>
              </a:lnSpc>
            </a:pPr>
            <a:r>
              <a:rPr lang="nb-NO" altLang="nb-NO" sz="2000" dirty="0">
                <a:solidFill>
                  <a:srgbClr val="000000"/>
                </a:solidFill>
                <a:cs typeface="Arial" pitchFamily="34" charset="0"/>
              </a:rPr>
              <a:t>5.2 år kan tilskrives medisinsk omsorg</a:t>
            </a:r>
            <a:r>
              <a:rPr lang="nb-NO" altLang="nb-NO" sz="2000" baseline="30000" dirty="0">
                <a:solidFill>
                  <a:srgbClr val="000000"/>
                </a:solidFill>
                <a:cs typeface="Arial" pitchFamily="34" charset="0"/>
              </a:rPr>
              <a:t>1</a:t>
            </a:r>
            <a:endParaRPr lang="nb-NO" altLang="nb-NO" sz="2000" baseline="30000" dirty="0">
              <a:solidFill>
                <a:srgbClr val="000000"/>
              </a:solidFill>
            </a:endParaRPr>
          </a:p>
          <a:p>
            <a:pPr marL="800100" lvl="1" indent="-342900">
              <a:lnSpc>
                <a:spcPct val="80000"/>
              </a:lnSpc>
            </a:pPr>
            <a:r>
              <a:rPr lang="nb-NO" altLang="nb-NO" sz="1800" dirty="0">
                <a:solidFill>
                  <a:srgbClr val="000000"/>
                </a:solidFill>
                <a:cs typeface="Arial" pitchFamily="34" charset="0"/>
              </a:rPr>
              <a:t>3.7 år fra medisinsk behandling </a:t>
            </a:r>
          </a:p>
          <a:p>
            <a:pPr marL="800100" lvl="1" indent="-342900">
              <a:lnSpc>
                <a:spcPct val="80000"/>
              </a:lnSpc>
            </a:pPr>
            <a:r>
              <a:rPr lang="nb-NO" altLang="nb-NO" sz="1800" dirty="0">
                <a:solidFill>
                  <a:srgbClr val="000000"/>
                </a:solidFill>
                <a:cs typeface="Arial" pitchFamily="34" charset="0"/>
              </a:rPr>
              <a:t>1.5 år fra klinisk forebyggende tjenester som vaksinasjon og screening</a:t>
            </a:r>
          </a:p>
          <a:p>
            <a:pPr marL="381000" indent="-381000">
              <a:lnSpc>
                <a:spcPct val="80000"/>
              </a:lnSpc>
            </a:pPr>
            <a:r>
              <a:rPr lang="nb-NO" altLang="nb-NO" sz="2000" dirty="0"/>
              <a:t>Halvparten av ytterligere 7,5 års økt levealder siste 30-40 år kan muligens tilskrives utvikling i medisinsk behandling</a:t>
            </a:r>
            <a:r>
              <a:rPr lang="nb-NO" altLang="nb-NO" sz="2000" baseline="30000" dirty="0"/>
              <a:t>3</a:t>
            </a:r>
            <a:r>
              <a:rPr lang="nb-NO" altLang="nb-NO" sz="2000" dirty="0"/>
              <a:t>.</a:t>
            </a:r>
          </a:p>
          <a:p>
            <a:pPr marL="381000" indent="-381000">
              <a:lnSpc>
                <a:spcPct val="80000"/>
              </a:lnSpc>
              <a:buNone/>
            </a:pPr>
            <a:endParaRPr lang="en-GB" altLang="nb-NO" sz="1600" dirty="0"/>
          </a:p>
          <a:p>
            <a:pPr marL="381000" indent="-381000">
              <a:lnSpc>
                <a:spcPct val="80000"/>
              </a:lnSpc>
              <a:buNone/>
            </a:pPr>
            <a:r>
              <a:rPr lang="en-US" altLang="nb-NO" sz="1800" dirty="0"/>
              <a:t>1	Bunker JP, Frazier HS, </a:t>
            </a:r>
            <a:r>
              <a:rPr lang="en-US" altLang="nb-NO" sz="1800" dirty="0" err="1"/>
              <a:t>Mosteller</a:t>
            </a:r>
            <a:r>
              <a:rPr lang="en-US" altLang="nb-NO" sz="1800" dirty="0"/>
              <a:t> F. Improving health: Measuring effects of medical care. The Milbank Quarterly 1994; 72; 225-258.</a:t>
            </a:r>
            <a:endParaRPr lang="en-GB" altLang="nb-NO" sz="1800" dirty="0"/>
          </a:p>
          <a:p>
            <a:pPr marL="381000" indent="-381000">
              <a:lnSpc>
                <a:spcPct val="80000"/>
              </a:lnSpc>
              <a:buFontTx/>
              <a:buAutoNum type="arabicPlain" startAt="2"/>
            </a:pPr>
            <a:r>
              <a:rPr lang="en-GB" altLang="nb-NO" sz="1800" dirty="0" err="1"/>
              <a:t>Turnock</a:t>
            </a:r>
            <a:r>
              <a:rPr lang="en-GB" altLang="nb-NO" sz="1800" dirty="0"/>
              <a:t> BJ. What is Public Health? In: Public Health: What It Is and How It Works. 2006. </a:t>
            </a:r>
            <a:r>
              <a:rPr lang="en-GB" altLang="nb-NO" sz="1800" u="sng" dirty="0">
                <a:hlinkClick r:id="rId2"/>
              </a:rPr>
              <a:t>http://www.precaution.org/lib/06/ph_chapter_turnock.pdf</a:t>
            </a:r>
            <a:endParaRPr lang="en-GB" altLang="nb-NO" sz="1800" u="sng" dirty="0"/>
          </a:p>
          <a:p>
            <a:pPr marL="381000" indent="-381000">
              <a:lnSpc>
                <a:spcPct val="80000"/>
              </a:lnSpc>
              <a:buFontTx/>
              <a:buAutoNum type="arabicPlain" startAt="2"/>
            </a:pPr>
            <a:r>
              <a:rPr lang="nb-NO" altLang="nb-NO" sz="1800" dirty="0"/>
              <a:t>Bunker JP. </a:t>
            </a:r>
            <a:r>
              <a:rPr lang="en-US" altLang="nb-NO" sz="1800" dirty="0"/>
              <a:t>The role of medical care in contributing to health improvements within societies. International Journal of Epidemiology 2001;30: 1260-63</a:t>
            </a:r>
            <a:endParaRPr lang="nb-NO" altLang="nb-NO" sz="1800" dirty="0"/>
          </a:p>
        </p:txBody>
      </p:sp>
      <p:sp>
        <p:nvSpPr>
          <p:cNvPr id="2" name="Plassholder for dato 1"/>
          <p:cNvSpPr>
            <a:spLocks noGrp="1"/>
          </p:cNvSpPr>
          <p:nvPr>
            <p:ph type="dt" sz="half" idx="10"/>
          </p:nvPr>
        </p:nvSpPr>
        <p:spPr/>
        <p:txBody>
          <a:bodyPr/>
          <a:lstStyle/>
          <a:p>
            <a:pPr>
              <a:defRPr/>
            </a:pPr>
            <a:fld id="{F81CA4AD-7B16-405C-A644-8EF3CE78DEE2}" type="datetime1">
              <a:rPr lang="nb-NO" smtClean="0"/>
              <a:t>29.01.2024</a:t>
            </a:fld>
            <a:endParaRPr lang="nb-NO"/>
          </a:p>
        </p:txBody>
      </p:sp>
    </p:spTree>
    <p:extLst>
      <p:ext uri="{BB962C8B-B14F-4D97-AF65-F5344CB8AC3E}">
        <p14:creationId xmlns:p14="http://schemas.microsoft.com/office/powerpoint/2010/main" val="23176282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608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08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0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8767</TotalTime>
  <Words>3567</Words>
  <Application>Microsoft Office PowerPoint</Application>
  <PresentationFormat>Widescreen</PresentationFormat>
  <Paragraphs>204</Paragraphs>
  <Slides>27</Slides>
  <Notes>4</Notes>
  <HiddenSlides>2</HiddenSlides>
  <MMClips>0</MMClips>
  <ScaleCrop>false</ScaleCrop>
  <HeadingPairs>
    <vt:vector size="8" baseType="variant">
      <vt:variant>
        <vt:lpstr>Brukte skrifter</vt:lpstr>
      </vt:variant>
      <vt:variant>
        <vt:i4>8</vt:i4>
      </vt:variant>
      <vt:variant>
        <vt:lpstr>Tema</vt:lpstr>
      </vt:variant>
      <vt:variant>
        <vt:i4>1</vt:i4>
      </vt:variant>
      <vt:variant>
        <vt:lpstr>Innebygde OLE-servere</vt:lpstr>
      </vt:variant>
      <vt:variant>
        <vt:i4>1</vt:i4>
      </vt:variant>
      <vt:variant>
        <vt:lpstr>Lysbildetitler</vt:lpstr>
      </vt:variant>
      <vt:variant>
        <vt:i4>27</vt:i4>
      </vt:variant>
    </vt:vector>
  </HeadingPairs>
  <TitlesOfParts>
    <vt:vector size="37" baseType="lpstr">
      <vt:lpstr>Aptos</vt:lpstr>
      <vt:lpstr>Arial</vt:lpstr>
      <vt:lpstr>Arial</vt:lpstr>
      <vt:lpstr>Calibri</vt:lpstr>
      <vt:lpstr>Helvetica</vt:lpstr>
      <vt:lpstr>Merriweather</vt:lpstr>
      <vt:lpstr>StarSymbol</vt:lpstr>
      <vt:lpstr>Times New Roman</vt:lpstr>
      <vt:lpstr>Office-tema</vt:lpstr>
      <vt:lpstr>Document</vt:lpstr>
      <vt:lpstr>Jan V Bakke / Roar Smelhus Kan vi klimatisere for bedre helse og lavere energibruk?</vt:lpstr>
      <vt:lpstr>Husk at vi alltid bygger for mennesker!</vt:lpstr>
      <vt:lpstr>Inneklima, fukt og helse fra Opplysningstiden til det 20. århundre</vt:lpstr>
      <vt:lpstr>Max von Pettenkofer 1858; ventilasjon og CO2   </vt:lpstr>
      <vt:lpstr>PowerPoint-presentasjon</vt:lpstr>
      <vt:lpstr>Grunnleggende hygieniske krav utviklet 1750-1880</vt:lpstr>
      <vt:lpstr>PowerPoint-presentasjon</vt:lpstr>
      <vt:lpstr>Robson School architecture 1874</vt:lpstr>
      <vt:lpstr>30 år økt forventet levetid i løpet av 100 år!</vt:lpstr>
      <vt:lpstr>Hvorfor svikter FDV i Barnehager og skoler?  Data: KOSTRA- vedlikehold - skoler i kommunene</vt:lpstr>
      <vt:lpstr>Hvorfor svikter FDV i Barnehager og skoler? </vt:lpstr>
      <vt:lpstr>Bordvifter og høye lufthastigheter hjelper også godt, men unngå støv!</vt:lpstr>
      <vt:lpstr>PowerPoint-presentasjon</vt:lpstr>
      <vt:lpstr>“Influensa” har et klart sesongspreg med lav RH inne i vår klimasone</vt:lpstr>
      <vt:lpstr>Influenza in Norway 2018-19 and earlier seasons</vt:lpstr>
      <vt:lpstr>Highlights</vt:lpstr>
      <vt:lpstr>PowerPoint-presentasjon</vt:lpstr>
      <vt:lpstr>PowerPoint-presentasjon</vt:lpstr>
      <vt:lpstr>Godt for inneklima og helse</vt:lpstr>
      <vt:lpstr>Mollier diagram (Myhren &amp; Homberg 2018)</vt:lpstr>
      <vt:lpstr>PowerPoint-presentasjon</vt:lpstr>
      <vt:lpstr>PowerPoint-presentasjon</vt:lpstr>
      <vt:lpstr>Sterkere adaptasjon i naturlig ventilerte bygg</vt:lpstr>
      <vt:lpstr>NRK 150119, Adrian Nyhammer Olsen: Influensasyke innlagt på sykehus åttedoblet siden 2008</vt:lpstr>
      <vt:lpstr>Influenza in Norway</vt:lpstr>
      <vt:lpstr>Shaman&amp;Kohn 2009 , showed that the 31-year average prevalence and mortality of influenza fluctuated in parallel with absolute humidity and season.</vt:lpstr>
      <vt:lpstr>Increasing outdoor CO2-level, health and wellbeing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 V Bakke / Roar Smelhus Kan vi klimatisere for bedre helse og lavere energibruk?</dc:title>
  <dc:creator>Jan Vilhelm Bakke</dc:creator>
  <cp:lastModifiedBy>Marianne Bjerke</cp:lastModifiedBy>
  <cp:revision>3</cp:revision>
  <cp:lastPrinted>2024-01-22T12:42:33Z</cp:lastPrinted>
  <dcterms:created xsi:type="dcterms:W3CDTF">2024-01-16T10:22:36Z</dcterms:created>
  <dcterms:modified xsi:type="dcterms:W3CDTF">2024-01-29T14:52:23Z</dcterms:modified>
</cp:coreProperties>
</file>