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6" roundtripDataSignature="AMtx7mj/WVjCRz8p5jg6OK1qSx5rjKHjl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da-DK"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slide" type="title">
  <p:cSld name="TITLE">
    <p:spTree>
      <p:nvGrpSpPr>
        <p:cNvPr id="1" name="Shape 15"/>
        <p:cNvGrpSpPr/>
        <p:nvPr/>
      </p:nvGrpSpPr>
      <p:grpSpPr>
        <a:xfrm>
          <a:off x="0" y="0"/>
          <a:ext cx="0" cy="0"/>
          <a:chOff x="0" y="0"/>
          <a:chExt cx="0" cy="0"/>
        </a:xfrm>
      </p:grpSpPr>
      <p:sp>
        <p:nvSpPr>
          <p:cNvPr id="16" name="Google Shape;16;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el og lodret tekst" type="vertTx">
  <p:cSld name="VERTICAL_TEXT">
    <p:spTree>
      <p:nvGrpSpPr>
        <p:cNvPr id="1" name="Shape 72"/>
        <p:cNvGrpSpPr/>
        <p:nvPr/>
      </p:nvGrpSpPr>
      <p:grpSpPr>
        <a:xfrm>
          <a:off x="0" y="0"/>
          <a:ext cx="0" cy="0"/>
          <a:chOff x="0" y="0"/>
          <a:chExt cx="0" cy="0"/>
        </a:xfrm>
      </p:grpSpPr>
      <p:sp>
        <p:nvSpPr>
          <p:cNvPr id="73" name="Google Shape;73;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Lodret titel og tekst" type="vertTitleAndTx">
  <p:cSld name="VERTICAL_TITLE_AND_VERTICAL_TEXT">
    <p:spTree>
      <p:nvGrpSpPr>
        <p:cNvPr id="1" name="Shape 78"/>
        <p:cNvGrpSpPr/>
        <p:nvPr/>
      </p:nvGrpSpPr>
      <p:grpSpPr>
        <a:xfrm>
          <a:off x="0" y="0"/>
          <a:ext cx="0" cy="0"/>
          <a:chOff x="0" y="0"/>
          <a:chExt cx="0" cy="0"/>
        </a:xfrm>
      </p:grpSpPr>
      <p:sp>
        <p:nvSpPr>
          <p:cNvPr id="79" name="Google Shape;79;p2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og indholdsobjekt" type="obj">
  <p:cSld name="OBJECT">
    <p:spTree>
      <p:nvGrpSpPr>
        <p:cNvPr id="1" name="Shape 21"/>
        <p:cNvGrpSpPr/>
        <p:nvPr/>
      </p:nvGrpSpPr>
      <p:grpSpPr>
        <a:xfrm>
          <a:off x="0" y="0"/>
          <a:ext cx="0" cy="0"/>
          <a:chOff x="0" y="0"/>
          <a:chExt cx="0" cy="0"/>
        </a:xfrm>
      </p:grpSpPr>
      <p:sp>
        <p:nvSpPr>
          <p:cNvPr id="22" name="Google Shape;22;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o indholdsobjekter" type="twoObj">
  <p:cSld name="TWO_OBJECTS">
    <p:spTree>
      <p:nvGrpSpPr>
        <p:cNvPr id="1" name="Shape 27"/>
        <p:cNvGrpSpPr/>
        <p:nvPr/>
      </p:nvGrpSpPr>
      <p:grpSpPr>
        <a:xfrm>
          <a:off x="0" y="0"/>
          <a:ext cx="0" cy="0"/>
          <a:chOff x="0" y="0"/>
          <a:chExt cx="0" cy="0"/>
        </a:xfrm>
      </p:grpSpPr>
      <p:sp>
        <p:nvSpPr>
          <p:cNvPr id="28" name="Google Shape;28;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Afsnitsoverskrift" type="secHead">
  <p:cSld name="SECTION_HEADER">
    <p:spTree>
      <p:nvGrpSpPr>
        <p:cNvPr id="1" name="Shape 34"/>
        <p:cNvGrpSpPr/>
        <p:nvPr/>
      </p:nvGrpSpPr>
      <p:grpSpPr>
        <a:xfrm>
          <a:off x="0" y="0"/>
          <a:ext cx="0" cy="0"/>
          <a:chOff x="0" y="0"/>
          <a:chExt cx="0" cy="0"/>
        </a:xfrm>
      </p:grpSpPr>
      <p:sp>
        <p:nvSpPr>
          <p:cNvPr id="35" name="Google Shape;35;p1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ammenligning" type="twoTxTwoObj">
  <p:cSld name="TWO_OBJECTS_WITH_TEXT">
    <p:spTree>
      <p:nvGrpSpPr>
        <p:cNvPr id="1" name="Shape 40"/>
        <p:cNvGrpSpPr/>
        <p:nvPr/>
      </p:nvGrpSpPr>
      <p:grpSpPr>
        <a:xfrm>
          <a:off x="0" y="0"/>
          <a:ext cx="0" cy="0"/>
          <a:chOff x="0" y="0"/>
          <a:chExt cx="0" cy="0"/>
        </a:xfrm>
      </p:grpSpPr>
      <p:sp>
        <p:nvSpPr>
          <p:cNvPr id="41" name="Google Shape;41;p1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Kun titel" type="titleOnly">
  <p:cSld name="TITLE_ONLY">
    <p:spTree>
      <p:nvGrpSpPr>
        <p:cNvPr id="1" name="Shape 49"/>
        <p:cNvGrpSpPr/>
        <p:nvPr/>
      </p:nvGrpSpPr>
      <p:grpSpPr>
        <a:xfrm>
          <a:off x="0" y="0"/>
          <a:ext cx="0" cy="0"/>
          <a:chOff x="0" y="0"/>
          <a:chExt cx="0" cy="0"/>
        </a:xfrm>
      </p:grpSpPr>
      <p:sp>
        <p:nvSpPr>
          <p:cNvPr id="50" name="Google Shape;50;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om" type="blank">
  <p:cSld name="BLANK">
    <p:spTree>
      <p:nvGrpSpPr>
        <p:cNvPr id="1" name="Shape 54"/>
        <p:cNvGrpSpPr/>
        <p:nvPr/>
      </p:nvGrpSpPr>
      <p:grpSpPr>
        <a:xfrm>
          <a:off x="0" y="0"/>
          <a:ext cx="0" cy="0"/>
          <a:chOff x="0" y="0"/>
          <a:chExt cx="0" cy="0"/>
        </a:xfrm>
      </p:grpSpPr>
      <p:sp>
        <p:nvSpPr>
          <p:cNvPr id="55" name="Google Shape;5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dhold med billedtekst" type="objTx">
  <p:cSld name="OBJECT_WITH_CAPTION_TEXT">
    <p:spTree>
      <p:nvGrpSpPr>
        <p:cNvPr id="1" name="Shape 58"/>
        <p:cNvGrpSpPr/>
        <p:nvPr/>
      </p:nvGrpSpPr>
      <p:grpSpPr>
        <a:xfrm>
          <a:off x="0" y="0"/>
          <a:ext cx="0" cy="0"/>
          <a:chOff x="0" y="0"/>
          <a:chExt cx="0" cy="0"/>
        </a:xfrm>
      </p:grpSpPr>
      <p:sp>
        <p:nvSpPr>
          <p:cNvPr id="59" name="Google Shape;59;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llede med billedtekst" type="picTx">
  <p:cSld name="PICTURE_WITH_CAPTION_TEXT">
    <p:spTree>
      <p:nvGrpSpPr>
        <p:cNvPr id="1" name="Shape 65"/>
        <p:cNvGrpSpPr/>
        <p:nvPr/>
      </p:nvGrpSpPr>
      <p:grpSpPr>
        <a:xfrm>
          <a:off x="0" y="0"/>
          <a:ext cx="0" cy="0"/>
          <a:chOff x="0" y="0"/>
          <a:chExt cx="0" cy="0"/>
        </a:xfrm>
      </p:grpSpPr>
      <p:sp>
        <p:nvSpPr>
          <p:cNvPr id="66" name="Google Shape;66;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1"/>
          <p:cNvSpPr>
            <a:spLocks noGrp="1"/>
          </p:cNvSpPr>
          <p:nvPr>
            <p:ph type="pic" idx="2"/>
          </p:nvPr>
        </p:nvSpPr>
        <p:spPr>
          <a:xfrm>
            <a:off x="5183188" y="987425"/>
            <a:ext cx="6172200" cy="4873625"/>
          </a:xfrm>
          <a:prstGeom prst="rect">
            <a:avLst/>
          </a:prstGeom>
          <a:noFill/>
          <a:ln>
            <a:noFill/>
          </a:ln>
        </p:spPr>
      </p:sp>
      <p:sp>
        <p:nvSpPr>
          <p:cNvPr id="68" name="Google Shape;68;p2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‹nr.›</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hyperlink" Target="http://www.beammat.d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www.beammat.dk/kuben/"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https://www.beammat.dk/struktur-i-undervisningen/" TargetMode="Externa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p:nvPr/>
        </p:nvSpPr>
        <p:spPr>
          <a:xfrm>
            <a:off x="-54019" y="2418735"/>
            <a:ext cx="12314846" cy="4532670"/>
          </a:xfrm>
          <a:prstGeom prst="rect">
            <a:avLst/>
          </a:prstGeom>
          <a:solidFill>
            <a:srgbClr val="BBD6EE"/>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9" name="Google Shape;89;p1"/>
          <p:cNvSpPr/>
          <p:nvPr/>
        </p:nvSpPr>
        <p:spPr>
          <a:xfrm>
            <a:off x="457258" y="2906205"/>
            <a:ext cx="7836249" cy="3569718"/>
          </a:xfrm>
          <a:prstGeom prst="rect">
            <a:avLst/>
          </a:prstGeom>
          <a:solidFill>
            <a:schemeClr val="l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90" name="Google Shape;90;p1"/>
          <p:cNvPicPr preferRelativeResize="0"/>
          <p:nvPr/>
        </p:nvPicPr>
        <p:blipFill rotWithShape="1">
          <a:blip r:embed="rId3">
            <a:alphaModFix/>
          </a:blip>
          <a:srcRect/>
          <a:stretch/>
        </p:blipFill>
        <p:spPr>
          <a:xfrm>
            <a:off x="457258" y="2906205"/>
            <a:ext cx="7836249" cy="3569718"/>
          </a:xfrm>
          <a:prstGeom prst="rect">
            <a:avLst/>
          </a:prstGeom>
          <a:noFill/>
          <a:ln>
            <a:noFill/>
          </a:ln>
        </p:spPr>
      </p:pic>
      <p:sp>
        <p:nvSpPr>
          <p:cNvPr id="91" name="Google Shape;91;p1"/>
          <p:cNvSpPr txBox="1">
            <a:spLocks noGrp="1"/>
          </p:cNvSpPr>
          <p:nvPr>
            <p:ph type="subTitle" idx="1"/>
          </p:nvPr>
        </p:nvSpPr>
        <p:spPr>
          <a:xfrm>
            <a:off x="378601" y="1043858"/>
            <a:ext cx="11621670" cy="83688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da-DK" sz="2800"/>
              <a:t>Oplæg 1 </a:t>
            </a:r>
            <a:endParaRPr/>
          </a:p>
          <a:p>
            <a:pPr marL="0" lvl="0" indent="0" algn="l" rtl="0">
              <a:lnSpc>
                <a:spcPct val="90000"/>
              </a:lnSpc>
              <a:spcBef>
                <a:spcPts val="1000"/>
              </a:spcBef>
              <a:spcAft>
                <a:spcPts val="0"/>
              </a:spcAft>
              <a:buClr>
                <a:schemeClr val="dk1"/>
              </a:buClr>
              <a:buSzPts val="4300"/>
              <a:buNone/>
            </a:pPr>
            <a:r>
              <a:rPr lang="da-DK" sz="4300"/>
              <a:t>Strukturen i undersøgende matematikundervisning</a:t>
            </a:r>
            <a:endParaRPr/>
          </a:p>
        </p:txBody>
      </p:sp>
      <p:sp>
        <p:nvSpPr>
          <p:cNvPr id="92" name="Google Shape;92;p1"/>
          <p:cNvSpPr/>
          <p:nvPr/>
        </p:nvSpPr>
        <p:spPr>
          <a:xfrm>
            <a:off x="9124336" y="3684642"/>
            <a:ext cx="855407" cy="521110"/>
          </a:xfrm>
          <a:prstGeom prst="ellipse">
            <a:avLst/>
          </a:prstGeom>
          <a:solidFill>
            <a:schemeClr val="l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93" name="Google Shape;93;p1"/>
          <p:cNvPicPr preferRelativeResize="0"/>
          <p:nvPr/>
        </p:nvPicPr>
        <p:blipFill rotWithShape="1">
          <a:blip r:embed="rId4">
            <a:alphaModFix/>
          </a:blip>
          <a:srcRect/>
          <a:stretch/>
        </p:blipFill>
        <p:spPr>
          <a:xfrm>
            <a:off x="8436078" y="3112574"/>
            <a:ext cx="3372460" cy="330083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da-DK" u="sng"/>
              <a:t>Diskussion af aktivitet</a:t>
            </a:r>
            <a:endParaRPr u="sng"/>
          </a:p>
        </p:txBody>
      </p:sp>
      <p:sp>
        <p:nvSpPr>
          <p:cNvPr id="166" name="Google Shape;166;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pic>
        <p:nvPicPr>
          <p:cNvPr id="167" name="Google Shape;167;p10"/>
          <p:cNvPicPr preferRelativeResize="0"/>
          <p:nvPr/>
        </p:nvPicPr>
        <p:blipFill rotWithShape="1">
          <a:blip r:embed="rId3">
            <a:alphaModFix/>
          </a:blip>
          <a:srcRect/>
          <a:stretch/>
        </p:blipFill>
        <p:spPr>
          <a:xfrm>
            <a:off x="9007627" y="365125"/>
            <a:ext cx="2604791" cy="1186584"/>
          </a:xfrm>
          <a:prstGeom prst="rect">
            <a:avLst/>
          </a:prstGeom>
          <a:noFill/>
          <a:ln>
            <a:noFill/>
          </a:ln>
        </p:spPr>
      </p:pic>
      <p:sp>
        <p:nvSpPr>
          <p:cNvPr id="168" name="Google Shape;168;p10"/>
          <p:cNvSpPr/>
          <p:nvPr/>
        </p:nvSpPr>
        <p:spPr>
          <a:xfrm>
            <a:off x="838200" y="1690688"/>
            <a:ext cx="10321413" cy="5057410"/>
          </a:xfrm>
          <a:prstGeom prst="rect">
            <a:avLst/>
          </a:prstGeom>
          <a:noFill/>
          <a:ln>
            <a:noFill/>
          </a:ln>
        </p:spPr>
        <p:txBody>
          <a:bodyPr spcFirstLastPara="1" wrap="square" lIns="91425" tIns="45700" rIns="91425" bIns="45700" anchor="t" anchorCtr="0">
            <a:spAutoFit/>
          </a:bodyPr>
          <a:lstStyle/>
          <a:p>
            <a:pPr marL="457200" marR="0" lvl="0" indent="-317500" algn="l" rtl="0">
              <a:spcBef>
                <a:spcPts val="0"/>
              </a:spcBef>
              <a:spcAft>
                <a:spcPts val="0"/>
              </a:spcAft>
              <a:buClr>
                <a:schemeClr val="dk1"/>
              </a:buClr>
              <a:buSzPts val="2200"/>
              <a:buFont typeface="Calibri"/>
              <a:buNone/>
            </a:pPr>
            <a:endParaRPr sz="2200">
              <a:solidFill>
                <a:schemeClr val="dk1"/>
              </a:solidFill>
              <a:latin typeface="Calibri"/>
              <a:ea typeface="Calibri"/>
              <a:cs typeface="Calibri"/>
              <a:sym typeface="Calibri"/>
            </a:endParaRPr>
          </a:p>
          <a:p>
            <a:pPr marL="457200" marR="0" lvl="0" indent="-457200" algn="l" rtl="0">
              <a:spcBef>
                <a:spcPts val="2400"/>
              </a:spcBef>
              <a:spcAft>
                <a:spcPts val="0"/>
              </a:spcAft>
              <a:buClr>
                <a:schemeClr val="dk1"/>
              </a:buClr>
              <a:buSzPts val="2200"/>
              <a:buFont typeface="Calibri"/>
              <a:buAutoNum type="arabicPeriod"/>
            </a:pPr>
            <a:r>
              <a:rPr lang="da-DK" sz="2200">
                <a:solidFill>
                  <a:schemeClr val="dk1"/>
                </a:solidFill>
                <a:latin typeface="Calibri"/>
                <a:ea typeface="Calibri"/>
                <a:cs typeface="Calibri"/>
                <a:sym typeface="Calibri"/>
              </a:rPr>
              <a:t>Hvad dækker faserne iscenesættelse, aktivitet og opsamling over?</a:t>
            </a:r>
            <a:endParaRPr/>
          </a:p>
          <a:p>
            <a:pPr marL="457200" marR="0" lvl="0" indent="-457200" algn="l" rtl="0">
              <a:spcBef>
                <a:spcPts val="2400"/>
              </a:spcBef>
              <a:spcAft>
                <a:spcPts val="0"/>
              </a:spcAft>
              <a:buClr>
                <a:schemeClr val="dk1"/>
              </a:buClr>
              <a:buSzPts val="2200"/>
              <a:buFont typeface="Calibri"/>
              <a:buAutoNum type="arabicPeriod"/>
            </a:pPr>
            <a:r>
              <a:rPr lang="da-DK" sz="2200">
                <a:solidFill>
                  <a:schemeClr val="dk1"/>
                </a:solidFill>
                <a:latin typeface="Calibri"/>
                <a:ea typeface="Calibri"/>
                <a:cs typeface="Calibri"/>
                <a:sym typeface="Calibri"/>
              </a:rPr>
              <a:t>Overvej/diskuter, hvordan vi kan iscenesætte aktiviteten, så iscenesættelsen motiverer eleverne til selvstændigt at gå i gang? Hvor meget/lidt er det nødvendigt at sige?</a:t>
            </a:r>
            <a:endParaRPr/>
          </a:p>
          <a:p>
            <a:pPr marL="457200" marR="0" lvl="0" indent="-457200" algn="l" rtl="0">
              <a:spcBef>
                <a:spcPts val="2400"/>
              </a:spcBef>
              <a:spcAft>
                <a:spcPts val="0"/>
              </a:spcAft>
              <a:buClr>
                <a:schemeClr val="dk1"/>
              </a:buClr>
              <a:buSzPts val="2200"/>
              <a:buFont typeface="Calibri"/>
              <a:buAutoNum type="arabicPeriod"/>
            </a:pPr>
            <a:r>
              <a:rPr lang="da-DK" sz="2200">
                <a:solidFill>
                  <a:schemeClr val="dk1"/>
                </a:solidFill>
                <a:latin typeface="Calibri"/>
                <a:ea typeface="Calibri"/>
                <a:cs typeface="Calibri"/>
                <a:sym typeface="Calibri"/>
              </a:rPr>
              <a:t>Overvej/diskuter, hvad vores rolle som lærere er under aktiviteten, hvis vi ønsker at eleverne undersøger selvstændigt i grupper.</a:t>
            </a:r>
            <a:endParaRPr/>
          </a:p>
          <a:p>
            <a:pPr marL="457200" marR="0" lvl="0" indent="-457200" algn="l" rtl="0">
              <a:spcBef>
                <a:spcPts val="2400"/>
              </a:spcBef>
              <a:spcAft>
                <a:spcPts val="0"/>
              </a:spcAft>
              <a:buClr>
                <a:schemeClr val="dk1"/>
              </a:buClr>
              <a:buSzPts val="2200"/>
              <a:buFont typeface="Calibri"/>
              <a:buAutoNum type="arabicPeriod"/>
            </a:pPr>
            <a:r>
              <a:rPr lang="da-DK" sz="2200">
                <a:solidFill>
                  <a:schemeClr val="dk1"/>
                </a:solidFill>
                <a:latin typeface="Calibri"/>
                <a:ea typeface="Calibri"/>
                <a:cs typeface="Calibri"/>
                <a:sym typeface="Calibri"/>
              </a:rPr>
              <a:t>Hvad kan eleverne erfare/lære ved at arbejde med aktiviteten? Hvad skal der være fokus på i opsamlingen? Hvordan inddrager vi elevernes erfaringer i opsamlingen?</a:t>
            </a:r>
            <a:endParaRPr/>
          </a:p>
          <a:p>
            <a:pPr marL="457200" marR="0" lvl="0" indent="-317500" algn="l" rtl="0">
              <a:lnSpc>
                <a:spcPct val="120000"/>
              </a:lnSpc>
              <a:spcBef>
                <a:spcPts val="2400"/>
              </a:spcBef>
              <a:spcAft>
                <a:spcPts val="0"/>
              </a:spcAft>
              <a:buClr>
                <a:schemeClr val="dk1"/>
              </a:buClr>
              <a:buSzPts val="2200"/>
              <a:buFont typeface="Calibri"/>
              <a:buNone/>
            </a:pPr>
            <a:endParaRPr sz="22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da-DK" u="sng"/>
              <a:t>3. Planlægning af aktivitet</a:t>
            </a:r>
            <a:endParaRPr u="sng"/>
          </a:p>
        </p:txBody>
      </p:sp>
      <p:pic>
        <p:nvPicPr>
          <p:cNvPr id="174" name="Google Shape;174;p11"/>
          <p:cNvPicPr preferRelativeResize="0"/>
          <p:nvPr/>
        </p:nvPicPr>
        <p:blipFill rotWithShape="1">
          <a:blip r:embed="rId3">
            <a:alphaModFix/>
          </a:blip>
          <a:srcRect/>
          <a:stretch/>
        </p:blipFill>
        <p:spPr>
          <a:xfrm>
            <a:off x="9007627" y="365125"/>
            <a:ext cx="2604791" cy="1186584"/>
          </a:xfrm>
          <a:prstGeom prst="rect">
            <a:avLst/>
          </a:prstGeom>
          <a:noFill/>
          <a:ln>
            <a:noFill/>
          </a:ln>
        </p:spPr>
      </p:pic>
      <p:sp>
        <p:nvSpPr>
          <p:cNvPr id="175" name="Google Shape;175;p11"/>
          <p:cNvSpPr/>
          <p:nvPr/>
        </p:nvSpPr>
        <p:spPr>
          <a:xfrm>
            <a:off x="838199" y="1690688"/>
            <a:ext cx="6438941" cy="5447645"/>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None/>
            </a:pPr>
            <a:r>
              <a:rPr lang="da-DK" sz="2400">
                <a:solidFill>
                  <a:schemeClr val="dk1"/>
                </a:solidFill>
                <a:latin typeface="Calibri"/>
                <a:ea typeface="Calibri"/>
                <a:cs typeface="Calibri"/>
                <a:sym typeface="Calibri"/>
              </a:rPr>
              <a:t>Overvej/diskuter i mindre teams (evt. indskoling, mellemtrin og udskoling), hvordan aktiviteten kan planlægges til egen klasse, og udfyld et planlægningsark med denne eller en lignende undersøgende aktivitet, der efterfølgende kan gennemføres og evalueres.</a:t>
            </a:r>
            <a:endParaRPr/>
          </a:p>
          <a:p>
            <a:pPr marL="0" marR="0" lvl="0" indent="0" algn="l" rtl="0">
              <a:lnSpc>
                <a:spcPct val="120000"/>
              </a:lnSpc>
              <a:spcBef>
                <a:spcPts val="2400"/>
              </a:spcBef>
              <a:spcAft>
                <a:spcPts val="0"/>
              </a:spcAft>
              <a:buNone/>
            </a:pPr>
            <a:r>
              <a:rPr lang="da-DK" sz="2400">
                <a:solidFill>
                  <a:srgbClr val="00CC99"/>
                </a:solidFill>
                <a:latin typeface="Calibri"/>
                <a:ea typeface="Calibri"/>
                <a:cs typeface="Calibri"/>
                <a:sym typeface="Calibri"/>
              </a:rPr>
              <a:t>Find planlægningsark på </a:t>
            </a:r>
            <a:r>
              <a:rPr lang="da-DK" sz="2400" u="sng">
                <a:solidFill>
                  <a:srgbClr val="00CC99"/>
                </a:solidFill>
                <a:latin typeface="Calibri"/>
                <a:ea typeface="Calibri"/>
                <a:cs typeface="Calibri"/>
                <a:sym typeface="Calibri"/>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www.beammat.dk</a:t>
            </a:r>
            <a:endParaRPr sz="2400">
              <a:solidFill>
                <a:srgbClr val="00CC99"/>
              </a:solidFill>
              <a:latin typeface="Calibri"/>
              <a:ea typeface="Calibri"/>
              <a:cs typeface="Calibri"/>
              <a:sym typeface="Calibri"/>
            </a:endParaRPr>
          </a:p>
          <a:p>
            <a:pPr marL="0" marR="0" lvl="0" indent="0" algn="l" rtl="0">
              <a:lnSpc>
                <a:spcPct val="120000"/>
              </a:lnSpc>
              <a:spcBef>
                <a:spcPts val="2400"/>
              </a:spcBef>
              <a:spcAft>
                <a:spcPts val="0"/>
              </a:spcAft>
              <a:buNone/>
            </a:pPr>
            <a:r>
              <a:rPr lang="da-DK" sz="2400">
                <a:solidFill>
                  <a:schemeClr val="dk1"/>
                </a:solidFill>
                <a:latin typeface="Calibri"/>
                <a:ea typeface="Calibri"/>
                <a:cs typeface="Calibri"/>
                <a:sym typeface="Calibri"/>
              </a:rPr>
              <a:t>På næste fagteammøde deles erfaringer med udgangspunkt i den planlagte aktivitet.</a:t>
            </a:r>
            <a:endParaRPr/>
          </a:p>
          <a:p>
            <a:pPr marL="0" marR="0" lvl="0" indent="0" algn="l" rtl="0">
              <a:lnSpc>
                <a:spcPct val="120000"/>
              </a:lnSpc>
              <a:spcBef>
                <a:spcPts val="2400"/>
              </a:spcBef>
              <a:spcAft>
                <a:spcPts val="0"/>
              </a:spcAft>
              <a:buNone/>
            </a:pPr>
            <a:endParaRPr sz="2400">
              <a:solidFill>
                <a:schemeClr val="dk1"/>
              </a:solidFill>
              <a:latin typeface="Calibri"/>
              <a:ea typeface="Calibri"/>
              <a:cs typeface="Calibri"/>
              <a:sym typeface="Calibri"/>
            </a:endParaRPr>
          </a:p>
        </p:txBody>
      </p:sp>
      <p:pic>
        <p:nvPicPr>
          <p:cNvPr id="176" name="Google Shape;176;p11"/>
          <p:cNvPicPr preferRelativeResize="0"/>
          <p:nvPr/>
        </p:nvPicPr>
        <p:blipFill rotWithShape="1">
          <a:blip r:embed="rId5">
            <a:alphaModFix/>
          </a:blip>
          <a:srcRect/>
          <a:stretch/>
        </p:blipFill>
        <p:spPr>
          <a:xfrm>
            <a:off x="7277141" y="172173"/>
            <a:ext cx="4707938" cy="6553092"/>
          </a:xfrm>
          <a:prstGeom prst="rect">
            <a:avLst/>
          </a:prstGeom>
          <a:noFill/>
          <a:ln w="9525" cap="flat" cmpd="sng">
            <a:solidFill>
              <a:schemeClr val="dk1"/>
            </a:solidFill>
            <a:prstDash val="solid"/>
            <a:round/>
            <a:headEnd type="none" w="sm" len="sm"/>
            <a:tailEnd type="none" w="sm" len="sm"/>
          </a:ln>
          <a:effectLst>
            <a:outerShdw blurRad="50800" dist="38100" dir="2700000" algn="tl" rotWithShape="0">
              <a:srgbClr val="000000">
                <a:alpha val="40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da-DK" u="sng"/>
              <a:t>Mødets fokus</a:t>
            </a:r>
            <a:r>
              <a:rPr lang="da-DK"/>
              <a:t>:</a:t>
            </a:r>
            <a:endParaRPr/>
          </a:p>
        </p:txBody>
      </p:sp>
      <p:pic>
        <p:nvPicPr>
          <p:cNvPr id="100" name="Google Shape;100;p2"/>
          <p:cNvPicPr preferRelativeResize="0"/>
          <p:nvPr/>
        </p:nvPicPr>
        <p:blipFill rotWithShape="1">
          <a:blip r:embed="rId3">
            <a:alphaModFix/>
          </a:blip>
          <a:srcRect/>
          <a:stretch/>
        </p:blipFill>
        <p:spPr>
          <a:xfrm>
            <a:off x="9007627" y="365125"/>
            <a:ext cx="2604791" cy="1186584"/>
          </a:xfrm>
          <a:prstGeom prst="rect">
            <a:avLst/>
          </a:prstGeom>
          <a:noFill/>
          <a:ln>
            <a:noFill/>
          </a:ln>
        </p:spPr>
      </p:pic>
      <p:sp>
        <p:nvSpPr>
          <p:cNvPr id="101" name="Google Shape;101;p2"/>
          <p:cNvSpPr txBox="1"/>
          <p:nvPr/>
        </p:nvSpPr>
        <p:spPr>
          <a:xfrm>
            <a:off x="838200" y="2055125"/>
            <a:ext cx="10515600" cy="2801400"/>
          </a:xfrm>
          <a:prstGeom prst="rect">
            <a:avLst/>
          </a:prstGeom>
          <a:solidFill>
            <a:schemeClr val="lt1"/>
          </a:solidFill>
          <a:ln w="76200" cap="flat" cmpd="sng">
            <a:solidFill>
              <a:srgbClr val="BBD6EE"/>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t" anchorCtr="0">
            <a:spAutoFit/>
          </a:bodyPr>
          <a:lstStyle/>
          <a:p>
            <a:pPr marL="0" marR="0" lvl="0" indent="0" algn="ctr" rtl="0">
              <a:spcBef>
                <a:spcPts val="0"/>
              </a:spcBef>
              <a:spcAft>
                <a:spcPts val="0"/>
              </a:spcAft>
              <a:buNone/>
            </a:pPr>
            <a:endParaRPr sz="1400" b="0"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400" b="1"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r>
              <a:rPr lang="da-DK" sz="2400" b="0" i="1" u="none" strike="noStrike" cap="none">
                <a:solidFill>
                  <a:schemeClr val="dk1"/>
                </a:solidFill>
                <a:latin typeface="Calibri"/>
                <a:ea typeface="Calibri"/>
                <a:cs typeface="Calibri"/>
                <a:sym typeface="Calibri"/>
              </a:rPr>
              <a:t>Hvordan kan vi planlægge og gennemføre bedre eksperimenterende, undersøgende og anvendelsesorienteret matematikundervisning? </a:t>
            </a:r>
            <a:endParaRPr/>
          </a:p>
          <a:p>
            <a:pPr marL="108000" marR="0" lvl="0" indent="0" algn="ctr" rtl="0">
              <a:spcBef>
                <a:spcPts val="0"/>
              </a:spcBef>
              <a:spcAft>
                <a:spcPts val="0"/>
              </a:spcAft>
              <a:buNone/>
            </a:pPr>
            <a:endParaRPr sz="2400" b="0" i="1" u="none" strike="noStrike" cap="none">
              <a:solidFill>
                <a:schemeClr val="dk1"/>
              </a:solidFill>
              <a:latin typeface="Calibri"/>
              <a:ea typeface="Calibri"/>
              <a:cs typeface="Calibri"/>
              <a:sym typeface="Calibri"/>
            </a:endParaRPr>
          </a:p>
          <a:p>
            <a:pPr marL="108000" marR="0" lvl="0" indent="0" algn="ctr" rtl="0">
              <a:spcBef>
                <a:spcPts val="0"/>
              </a:spcBef>
              <a:spcAft>
                <a:spcPts val="0"/>
              </a:spcAft>
              <a:buNone/>
            </a:pPr>
            <a:r>
              <a:rPr lang="da-DK" sz="2400" b="0" i="1" u="none" strike="noStrike" cap="none">
                <a:solidFill>
                  <a:schemeClr val="dk1"/>
                </a:solidFill>
                <a:latin typeface="Calibri"/>
                <a:ea typeface="Calibri"/>
                <a:cs typeface="Calibri"/>
                <a:sym typeface="Calibri"/>
              </a:rPr>
              <a:t>I dette oplæg er der fokus på </a:t>
            </a:r>
            <a:r>
              <a:rPr lang="da-DK" sz="2400" b="1" i="1" u="none" strike="noStrike" cap="none">
                <a:solidFill>
                  <a:schemeClr val="dk1"/>
                </a:solidFill>
                <a:latin typeface="Calibri"/>
                <a:ea typeface="Calibri"/>
                <a:cs typeface="Calibri"/>
                <a:sym typeface="Calibri"/>
              </a:rPr>
              <a:t>strukturen i undervisningen </a:t>
            </a:r>
            <a:r>
              <a:rPr lang="da-DK" sz="2400" b="0" i="1" u="none" strike="noStrike" cap="none">
                <a:solidFill>
                  <a:schemeClr val="dk1"/>
                </a:solidFill>
                <a:latin typeface="Calibri"/>
                <a:ea typeface="Calibri"/>
                <a:cs typeface="Calibri"/>
                <a:sym typeface="Calibri"/>
              </a:rPr>
              <a:t>med en opdeling i        tre faser: Iscenesættelse, aktivitet og opsamling.</a:t>
            </a:r>
            <a:endParaRPr sz="2400" b="1" i="1"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400" b="0" i="0" u="none" strike="noStrike" cap="none">
              <a:solidFill>
                <a:schemeClr val="dk1"/>
              </a:solidFill>
              <a:latin typeface="Calibri"/>
              <a:ea typeface="Calibri"/>
              <a:cs typeface="Calibri"/>
              <a:sym typeface="Calibri"/>
            </a:endParaRPr>
          </a:p>
          <a:p>
            <a:pPr marL="0" marR="0" lvl="0" indent="0" algn="ctr" rtl="0">
              <a:spcBef>
                <a:spcPts val="0"/>
              </a:spcBef>
              <a:spcAft>
                <a:spcPts val="0"/>
              </a:spcAft>
              <a:buNone/>
            </a:pPr>
            <a:endParaRPr sz="1400"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da-DK" u="sng"/>
              <a:t>Dagsorden for mødet</a:t>
            </a:r>
            <a:endParaRPr u="sng"/>
          </a:p>
        </p:txBody>
      </p:sp>
      <p:sp>
        <p:nvSpPr>
          <p:cNvPr id="108" name="Google Shape;108;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514350" lvl="0" indent="-374650" algn="l" rtl="0">
              <a:lnSpc>
                <a:spcPct val="120000"/>
              </a:lnSpc>
              <a:spcBef>
                <a:spcPts val="0"/>
              </a:spcBef>
              <a:spcAft>
                <a:spcPts val="0"/>
              </a:spcAft>
              <a:buClr>
                <a:schemeClr val="dk1"/>
              </a:buClr>
              <a:buSzPts val="2200"/>
              <a:buFont typeface="Calibri"/>
              <a:buNone/>
            </a:pPr>
            <a:endParaRPr sz="2200"/>
          </a:p>
          <a:p>
            <a:pPr marL="514350" lvl="0" indent="-514350" algn="l" rtl="0">
              <a:lnSpc>
                <a:spcPct val="120000"/>
              </a:lnSpc>
              <a:spcBef>
                <a:spcPts val="2400"/>
              </a:spcBef>
              <a:spcAft>
                <a:spcPts val="0"/>
              </a:spcAft>
              <a:buClr>
                <a:schemeClr val="dk1"/>
              </a:buClr>
              <a:buSzPts val="2400"/>
              <a:buFont typeface="Calibri"/>
              <a:buAutoNum type="arabicPeriod"/>
            </a:pPr>
            <a:r>
              <a:rPr lang="da-DK" sz="2400"/>
              <a:t>Aktivitet med iscenesættelse, aktivitet og fællesgørelse/opsamling (ca. ½ time)</a:t>
            </a:r>
            <a:endParaRPr/>
          </a:p>
          <a:p>
            <a:pPr marL="514350" lvl="0" indent="-514350" algn="l" rtl="0">
              <a:lnSpc>
                <a:spcPct val="90000"/>
              </a:lnSpc>
              <a:spcBef>
                <a:spcPts val="2400"/>
              </a:spcBef>
              <a:spcAft>
                <a:spcPts val="0"/>
              </a:spcAft>
              <a:buClr>
                <a:schemeClr val="dk1"/>
              </a:buClr>
              <a:buSzPts val="2400"/>
              <a:buFont typeface="Calibri"/>
              <a:buAutoNum type="arabicPeriod"/>
            </a:pPr>
            <a:r>
              <a:rPr lang="da-DK" sz="2400"/>
              <a:t>Diskussion af aktivitet med fokus på strukturen i undersøgende matematikundervisning (ca. ½ time)</a:t>
            </a:r>
            <a:endParaRPr/>
          </a:p>
          <a:p>
            <a:pPr marL="514350" lvl="0" indent="-514350" algn="l" rtl="0">
              <a:lnSpc>
                <a:spcPct val="90000"/>
              </a:lnSpc>
              <a:spcBef>
                <a:spcPts val="2400"/>
              </a:spcBef>
              <a:spcAft>
                <a:spcPts val="0"/>
              </a:spcAft>
              <a:buClr>
                <a:schemeClr val="dk1"/>
              </a:buClr>
              <a:buSzPts val="2400"/>
              <a:buFont typeface="Calibri"/>
              <a:buAutoNum type="arabicPeriod"/>
            </a:pPr>
            <a:r>
              <a:rPr lang="da-DK" sz="2400"/>
              <a:t>Planlægning af aktivitet til egen undervisning med fokus på struktur (ca.1 time)</a:t>
            </a:r>
            <a:endParaRPr/>
          </a:p>
          <a:p>
            <a:pPr marL="0" lvl="0" indent="0" algn="l" rtl="0">
              <a:lnSpc>
                <a:spcPct val="90000"/>
              </a:lnSpc>
              <a:spcBef>
                <a:spcPts val="2200"/>
              </a:spcBef>
              <a:spcAft>
                <a:spcPts val="0"/>
              </a:spcAft>
              <a:buClr>
                <a:schemeClr val="dk1"/>
              </a:buClr>
              <a:buSzPts val="2400"/>
              <a:buNone/>
            </a:pPr>
            <a:endParaRPr sz="2400"/>
          </a:p>
        </p:txBody>
      </p:sp>
      <p:pic>
        <p:nvPicPr>
          <p:cNvPr id="109" name="Google Shape;109;p3"/>
          <p:cNvPicPr preferRelativeResize="0"/>
          <p:nvPr/>
        </p:nvPicPr>
        <p:blipFill rotWithShape="1">
          <a:blip r:embed="rId3">
            <a:alphaModFix/>
          </a:blip>
          <a:srcRect/>
          <a:stretch/>
        </p:blipFill>
        <p:spPr>
          <a:xfrm>
            <a:off x="9007627" y="365125"/>
            <a:ext cx="2604791" cy="118658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da-DK" u="sng"/>
              <a:t>1. Iscenesættelse af aktivitet</a:t>
            </a:r>
            <a:endParaRPr u="sng"/>
          </a:p>
        </p:txBody>
      </p:sp>
      <p:sp>
        <p:nvSpPr>
          <p:cNvPr id="115" name="Google Shape;115;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pic>
        <p:nvPicPr>
          <p:cNvPr id="116" name="Google Shape;116;p4"/>
          <p:cNvPicPr preferRelativeResize="0"/>
          <p:nvPr/>
        </p:nvPicPr>
        <p:blipFill rotWithShape="1">
          <a:blip r:embed="rId3">
            <a:alphaModFix/>
          </a:blip>
          <a:srcRect/>
          <a:stretch/>
        </p:blipFill>
        <p:spPr>
          <a:xfrm>
            <a:off x="9007627" y="365125"/>
            <a:ext cx="2604791" cy="1186584"/>
          </a:xfrm>
          <a:prstGeom prst="rect">
            <a:avLst/>
          </a:prstGeom>
          <a:noFill/>
          <a:ln>
            <a:noFill/>
          </a:ln>
        </p:spPr>
      </p:pic>
      <p:sp>
        <p:nvSpPr>
          <p:cNvPr id="117" name="Google Shape;117;p4"/>
          <p:cNvSpPr/>
          <p:nvPr/>
        </p:nvSpPr>
        <p:spPr>
          <a:xfrm>
            <a:off x="1012722" y="2106997"/>
            <a:ext cx="10341078" cy="3788594"/>
          </a:xfrm>
          <a:prstGeom prst="rect">
            <a:avLst/>
          </a:prstGeom>
          <a:solidFill>
            <a:srgbClr val="BBD6EE"/>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180000" marR="0" lvl="0" indent="0" algn="l" rtl="0">
              <a:spcBef>
                <a:spcPts val="0"/>
              </a:spcBef>
              <a:spcAft>
                <a:spcPts val="0"/>
              </a:spcAft>
              <a:buNone/>
            </a:pPr>
            <a:r>
              <a:rPr lang="da-DK" sz="1800" b="0" i="1" u="none" strike="noStrike" cap="none">
                <a:solidFill>
                  <a:schemeClr val="dk1"/>
                </a:solidFill>
                <a:latin typeface="Calibri"/>
                <a:ea typeface="Calibri"/>
                <a:cs typeface="Calibri"/>
                <a:sym typeface="Calibri"/>
              </a:rPr>
              <a:t>“Jeg har snart fødselsdag og glæder mig rigtig meget. Jeg elsker at have fødselsdag. </a:t>
            </a:r>
            <a:endParaRPr sz="1800" b="0" i="1" u="none" strike="noStrike" cap="none">
              <a:solidFill>
                <a:schemeClr val="dk1"/>
              </a:solidFill>
              <a:latin typeface="Calibri"/>
              <a:ea typeface="Calibri"/>
              <a:cs typeface="Calibri"/>
              <a:sym typeface="Calibri"/>
            </a:endParaRPr>
          </a:p>
          <a:p>
            <a:pPr marL="180000" marR="0" lvl="0" indent="0" algn="l" rtl="0">
              <a:spcBef>
                <a:spcPts val="0"/>
              </a:spcBef>
              <a:spcAft>
                <a:spcPts val="0"/>
              </a:spcAft>
              <a:buNone/>
            </a:pPr>
            <a:endParaRPr sz="1800" b="0" i="1" u="none" strike="noStrike" cap="none">
              <a:solidFill>
                <a:schemeClr val="dk1"/>
              </a:solidFill>
              <a:latin typeface="Calibri"/>
              <a:ea typeface="Calibri"/>
              <a:cs typeface="Calibri"/>
              <a:sym typeface="Calibri"/>
            </a:endParaRPr>
          </a:p>
          <a:p>
            <a:pPr marL="180000" marR="0" lvl="0" indent="0" algn="l" rtl="0">
              <a:spcBef>
                <a:spcPts val="0"/>
              </a:spcBef>
              <a:spcAft>
                <a:spcPts val="0"/>
              </a:spcAft>
              <a:buNone/>
            </a:pPr>
            <a:r>
              <a:rPr lang="da-DK" sz="1800" b="0" i="1" u="none" strike="noStrike" cap="none">
                <a:solidFill>
                  <a:schemeClr val="dk1"/>
                </a:solidFill>
                <a:latin typeface="Calibri"/>
                <a:ea typeface="Calibri"/>
                <a:cs typeface="Calibri"/>
                <a:sym typeface="Calibri"/>
              </a:rPr>
              <a:t>Denne Kube (vis 2 · 2 · 2 kuber fx centicubes) har også snart fødselsdag og vokser derfor til en 3 · 3 · 3 kube (vis  3 · 3 · 3 kuber). Det sker hvert år for denne magiske Kube, at den vokser med en kube i hver af de tre retninger, dvs. om et år vokser den til en 4 · 4 · 4 kube.</a:t>
            </a:r>
            <a:endParaRPr/>
          </a:p>
          <a:p>
            <a:pPr marL="180000" marR="0" lvl="0" indent="0" algn="l" rtl="0">
              <a:spcBef>
                <a:spcPts val="0"/>
              </a:spcBef>
              <a:spcAft>
                <a:spcPts val="0"/>
              </a:spcAft>
              <a:buNone/>
            </a:pPr>
            <a:endParaRPr sz="1800" b="0" i="1" u="none" strike="noStrike" cap="none">
              <a:solidFill>
                <a:schemeClr val="dk1"/>
              </a:solidFill>
              <a:latin typeface="Calibri"/>
              <a:ea typeface="Calibri"/>
              <a:cs typeface="Calibri"/>
              <a:sym typeface="Calibri"/>
            </a:endParaRPr>
          </a:p>
          <a:p>
            <a:pPr marL="180000" marR="0" lvl="0" indent="0" algn="l" rtl="0">
              <a:spcBef>
                <a:spcPts val="0"/>
              </a:spcBef>
              <a:spcAft>
                <a:spcPts val="0"/>
              </a:spcAft>
              <a:buNone/>
            </a:pPr>
            <a:r>
              <a:rPr lang="da-DK" sz="1800" b="0" i="1" u="none" strike="noStrike" cap="none">
                <a:solidFill>
                  <a:schemeClr val="dk1"/>
                </a:solidFill>
                <a:latin typeface="Calibri"/>
                <a:ea typeface="Calibri"/>
                <a:cs typeface="Calibri"/>
                <a:sym typeface="Calibri"/>
              </a:rPr>
              <a:t>Godt vi mennesker ikke vokser på samme måde, hver gang vi har fødselsdag.</a:t>
            </a:r>
            <a:endParaRPr sz="1800" b="0" i="1" u="none" strike="noStrike" cap="none">
              <a:solidFill>
                <a:schemeClr val="dk1"/>
              </a:solidFill>
              <a:latin typeface="Calibri"/>
              <a:ea typeface="Calibri"/>
              <a:cs typeface="Calibri"/>
              <a:sym typeface="Calibri"/>
            </a:endParaRPr>
          </a:p>
          <a:p>
            <a:pPr marL="180000" marR="0" lvl="0" indent="0" algn="l" rtl="0">
              <a:spcBef>
                <a:spcPts val="0"/>
              </a:spcBef>
              <a:spcAft>
                <a:spcPts val="0"/>
              </a:spcAft>
              <a:buNone/>
            </a:pPr>
            <a:endParaRPr sz="1800" b="0" i="1" u="none" strike="noStrike" cap="none">
              <a:solidFill>
                <a:schemeClr val="dk1"/>
              </a:solidFill>
              <a:latin typeface="Calibri"/>
              <a:ea typeface="Calibri"/>
              <a:cs typeface="Calibri"/>
              <a:sym typeface="Calibri"/>
            </a:endParaRPr>
          </a:p>
          <a:p>
            <a:pPr marL="180000" marR="0" lvl="0" indent="0" algn="l" rtl="0">
              <a:spcBef>
                <a:spcPts val="0"/>
              </a:spcBef>
              <a:spcAft>
                <a:spcPts val="0"/>
              </a:spcAft>
              <a:buNone/>
            </a:pPr>
            <a:r>
              <a:rPr lang="da-DK" sz="1800" b="0" i="1" u="none" strike="noStrike" cap="none">
                <a:solidFill>
                  <a:schemeClr val="dk1"/>
                </a:solidFill>
                <a:latin typeface="Calibri"/>
                <a:ea typeface="Calibri"/>
                <a:cs typeface="Calibri"/>
                <a:sym typeface="Calibri"/>
              </a:rPr>
              <a:t>Når Kuben har fødselsdag, bliver den malet på overfladen for at være fin til fødselsdagsfesten. Den males på selve dagen, hvor den lige er vokset til en ny størrelse. Det er en ny farve kuben bliver malet med til hver fødselsdag. I skal nu undersøge, hvor mange af de små kuber der har en, to, tre, fire, fem eller seks farvede flader efter den er blevet malet?”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da-DK" u="sng"/>
              <a:t>Aktivitet i grupper af 2-3 </a:t>
            </a:r>
            <a:endParaRPr u="sng"/>
          </a:p>
        </p:txBody>
      </p:sp>
      <p:sp>
        <p:nvSpPr>
          <p:cNvPr id="123" name="Google Shape;123;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pic>
        <p:nvPicPr>
          <p:cNvPr id="124" name="Google Shape;124;p5"/>
          <p:cNvPicPr preferRelativeResize="0"/>
          <p:nvPr/>
        </p:nvPicPr>
        <p:blipFill rotWithShape="1">
          <a:blip r:embed="rId3">
            <a:alphaModFix/>
          </a:blip>
          <a:srcRect/>
          <a:stretch/>
        </p:blipFill>
        <p:spPr>
          <a:xfrm>
            <a:off x="9007627" y="365125"/>
            <a:ext cx="2604791" cy="1186584"/>
          </a:xfrm>
          <a:prstGeom prst="rect">
            <a:avLst/>
          </a:prstGeom>
          <a:noFill/>
          <a:ln>
            <a:noFill/>
          </a:ln>
        </p:spPr>
      </p:pic>
      <p:sp>
        <p:nvSpPr>
          <p:cNvPr id="125" name="Google Shape;125;p5"/>
          <p:cNvSpPr txBox="1">
            <a:spLocks noGrp="1"/>
          </p:cNvSpPr>
          <p:nvPr>
            <p:ph type="body" idx="1"/>
          </p:nvPr>
        </p:nvSpPr>
        <p:spPr>
          <a:xfrm>
            <a:off x="838200" y="1825625"/>
            <a:ext cx="4969487" cy="458500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endParaRPr sz="2400"/>
          </a:p>
          <a:p>
            <a:pPr marL="0" lvl="0" indent="0" algn="l" rtl="0">
              <a:lnSpc>
                <a:spcPct val="90000"/>
              </a:lnSpc>
              <a:spcBef>
                <a:spcPts val="1000"/>
              </a:spcBef>
              <a:spcAft>
                <a:spcPts val="0"/>
              </a:spcAft>
              <a:buClr>
                <a:schemeClr val="dk1"/>
              </a:buClr>
              <a:buSzPts val="2400"/>
              <a:buNone/>
            </a:pPr>
            <a:r>
              <a:rPr lang="da-DK" sz="2400"/>
              <a:t>Hvor mange af de små kuber, i en      3 · 3 · 3 kube, har maling på:</a:t>
            </a:r>
            <a:endParaRPr/>
          </a:p>
          <a:p>
            <a:pPr marL="360000" lvl="0" indent="0" algn="l" rtl="0">
              <a:lnSpc>
                <a:spcPct val="90000"/>
              </a:lnSpc>
              <a:spcBef>
                <a:spcPts val="1000"/>
              </a:spcBef>
              <a:spcAft>
                <a:spcPts val="0"/>
              </a:spcAft>
              <a:buClr>
                <a:schemeClr val="dk1"/>
              </a:buClr>
              <a:buSzPts val="2400"/>
              <a:buNone/>
            </a:pPr>
            <a:r>
              <a:rPr lang="da-DK" sz="2400"/>
              <a:t>0 flader</a:t>
            </a:r>
            <a:br>
              <a:rPr lang="da-DK" sz="2400"/>
            </a:br>
            <a:r>
              <a:rPr lang="da-DK" sz="2400"/>
              <a:t>1 flade</a:t>
            </a:r>
            <a:br>
              <a:rPr lang="da-DK" sz="2400"/>
            </a:br>
            <a:r>
              <a:rPr lang="da-DK" sz="2400"/>
              <a:t>2 flader</a:t>
            </a:r>
            <a:br>
              <a:rPr lang="da-DK" sz="2400"/>
            </a:br>
            <a:r>
              <a:rPr lang="da-DK" sz="2400"/>
              <a:t>3 flader</a:t>
            </a:r>
            <a:br>
              <a:rPr lang="da-DK" sz="2400"/>
            </a:br>
            <a:r>
              <a:rPr lang="da-DK" sz="2400"/>
              <a:t>4 flader</a:t>
            </a:r>
            <a:br>
              <a:rPr lang="da-DK" sz="2400"/>
            </a:br>
            <a:r>
              <a:rPr lang="da-DK" sz="2400"/>
              <a:t>5 flader</a:t>
            </a:r>
            <a:br>
              <a:rPr lang="da-DK" sz="2400"/>
            </a:br>
            <a:r>
              <a:rPr lang="da-DK" sz="2400"/>
              <a:t>6 flader</a:t>
            </a:r>
            <a:endParaRPr/>
          </a:p>
          <a:p>
            <a:pPr marL="0" lvl="0" indent="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457200" lvl="1" indent="0" algn="l" rtl="0">
              <a:lnSpc>
                <a:spcPct val="90000"/>
              </a:lnSpc>
              <a:spcBef>
                <a:spcPts val="500"/>
              </a:spcBef>
              <a:spcAft>
                <a:spcPts val="0"/>
              </a:spcAft>
              <a:buClr>
                <a:schemeClr val="dk1"/>
              </a:buClr>
              <a:buSzPts val="2400"/>
              <a:buNone/>
            </a:pPr>
            <a:endParaRPr/>
          </a:p>
          <a:p>
            <a:pPr marL="685800" lvl="1" indent="-76200" algn="l" rtl="0">
              <a:lnSpc>
                <a:spcPct val="90000"/>
              </a:lnSpc>
              <a:spcBef>
                <a:spcPts val="500"/>
              </a:spcBef>
              <a:spcAft>
                <a:spcPts val="0"/>
              </a:spcAft>
              <a:buClr>
                <a:schemeClr val="dk1"/>
              </a:buClr>
              <a:buSzPts val="24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pic>
        <p:nvPicPr>
          <p:cNvPr id="126" name="Google Shape;126;p5"/>
          <p:cNvPicPr preferRelativeResize="0"/>
          <p:nvPr/>
        </p:nvPicPr>
        <p:blipFill rotWithShape="1">
          <a:blip r:embed="rId4">
            <a:alphaModFix/>
          </a:blip>
          <a:srcRect/>
          <a:stretch/>
        </p:blipFill>
        <p:spPr>
          <a:xfrm>
            <a:off x="5807674" y="2415150"/>
            <a:ext cx="4333700" cy="31723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da-DK" u="sng"/>
              <a:t>Aktivitet i grupper af 2-3 </a:t>
            </a:r>
            <a:endParaRPr u="sng"/>
          </a:p>
        </p:txBody>
      </p:sp>
      <p:sp>
        <p:nvSpPr>
          <p:cNvPr id="132" name="Google Shape;132;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pic>
        <p:nvPicPr>
          <p:cNvPr id="133" name="Google Shape;133;p6"/>
          <p:cNvPicPr preferRelativeResize="0"/>
          <p:nvPr/>
        </p:nvPicPr>
        <p:blipFill rotWithShape="1">
          <a:blip r:embed="rId3">
            <a:alphaModFix/>
          </a:blip>
          <a:srcRect/>
          <a:stretch/>
        </p:blipFill>
        <p:spPr>
          <a:xfrm>
            <a:off x="9007627" y="365125"/>
            <a:ext cx="2604791" cy="1186584"/>
          </a:xfrm>
          <a:prstGeom prst="rect">
            <a:avLst/>
          </a:prstGeom>
          <a:noFill/>
          <a:ln>
            <a:noFill/>
          </a:ln>
        </p:spPr>
      </p:pic>
      <p:sp>
        <p:nvSpPr>
          <p:cNvPr id="134" name="Google Shape;134;p6"/>
          <p:cNvSpPr txBox="1">
            <a:spLocks noGrp="1"/>
          </p:cNvSpPr>
          <p:nvPr>
            <p:ph type="body" idx="1"/>
          </p:nvPr>
        </p:nvSpPr>
        <p:spPr>
          <a:xfrm>
            <a:off x="838200" y="1825625"/>
            <a:ext cx="10515600" cy="4585007"/>
          </a:xfrm>
          <a:prstGeom prst="rect">
            <a:avLst/>
          </a:prstGeom>
          <a:noFill/>
          <a:ln>
            <a:noFill/>
          </a:ln>
        </p:spPr>
        <p:txBody>
          <a:bodyPr spcFirstLastPara="1" wrap="square" lIns="91425" tIns="45700" rIns="91425" bIns="45700" anchor="t" anchorCtr="0">
            <a:normAutofit fontScale="47500" lnSpcReduction="20000"/>
          </a:bodyPr>
          <a:lstStyle/>
          <a:p>
            <a:pPr marL="0" lvl="0" indent="0" algn="l" rtl="0">
              <a:lnSpc>
                <a:spcPct val="90000"/>
              </a:lnSpc>
              <a:spcBef>
                <a:spcPts val="0"/>
              </a:spcBef>
              <a:spcAft>
                <a:spcPts val="0"/>
              </a:spcAft>
              <a:buClr>
                <a:schemeClr val="dk1"/>
              </a:buClr>
              <a:buSzPct val="71708"/>
              <a:buNone/>
            </a:pPr>
            <a:r>
              <a:rPr lang="da-DK" sz="3904" b="1"/>
              <a:t>Hjælpespørgsmål til grupper der har brug for det:</a:t>
            </a:r>
            <a:endParaRPr sz="3904"/>
          </a:p>
          <a:p>
            <a:pPr marL="228600" lvl="0" indent="-221915" algn="l" rtl="0">
              <a:lnSpc>
                <a:spcPct val="90000"/>
              </a:lnSpc>
              <a:spcBef>
                <a:spcPts val="1000"/>
              </a:spcBef>
              <a:spcAft>
                <a:spcPts val="0"/>
              </a:spcAft>
              <a:buClr>
                <a:schemeClr val="dk1"/>
              </a:buClr>
              <a:buSzPct val="100000"/>
              <a:buChar char="•"/>
            </a:pPr>
            <a:r>
              <a:rPr lang="da-DK" sz="3904"/>
              <a:t>Hvor mange små kuber er der i alt?</a:t>
            </a:r>
            <a:endParaRPr sz="3904"/>
          </a:p>
          <a:p>
            <a:pPr marL="228600" lvl="0" indent="-221915" algn="l" rtl="0">
              <a:lnSpc>
                <a:spcPct val="90000"/>
              </a:lnSpc>
              <a:spcBef>
                <a:spcPts val="1000"/>
              </a:spcBef>
              <a:spcAft>
                <a:spcPts val="0"/>
              </a:spcAft>
              <a:buClr>
                <a:schemeClr val="dk1"/>
              </a:buClr>
              <a:buSzPct val="100000"/>
              <a:buChar char="•"/>
            </a:pPr>
            <a:r>
              <a:rPr lang="da-DK" sz="3904"/>
              <a:t>Hvor mange flader har en kube?</a:t>
            </a:r>
            <a:endParaRPr sz="3904"/>
          </a:p>
          <a:p>
            <a:pPr marL="228600" lvl="0" indent="-221915" algn="l" rtl="0">
              <a:lnSpc>
                <a:spcPct val="90000"/>
              </a:lnSpc>
              <a:spcBef>
                <a:spcPts val="1000"/>
              </a:spcBef>
              <a:spcAft>
                <a:spcPts val="0"/>
              </a:spcAft>
              <a:buClr>
                <a:schemeClr val="dk1"/>
              </a:buClr>
              <a:buSzPct val="100000"/>
              <a:buChar char="•"/>
            </a:pPr>
            <a:r>
              <a:rPr lang="da-DK" sz="3904"/>
              <a:t>Er der noget særligt ved de kuber, der sidder i hjørnerne?</a:t>
            </a:r>
            <a:endParaRPr sz="3904"/>
          </a:p>
          <a:p>
            <a:pPr marL="228600" lvl="0" indent="-221915" algn="l" rtl="0">
              <a:lnSpc>
                <a:spcPct val="90000"/>
              </a:lnSpc>
              <a:spcBef>
                <a:spcPts val="1000"/>
              </a:spcBef>
              <a:spcAft>
                <a:spcPts val="0"/>
              </a:spcAft>
              <a:buClr>
                <a:schemeClr val="dk1"/>
              </a:buClr>
              <a:buSzPct val="100000"/>
              <a:buChar char="•"/>
            </a:pPr>
            <a:r>
              <a:rPr lang="da-DK" sz="3904"/>
              <a:t>Er der nogle kuber, vi ikke kan se?</a:t>
            </a:r>
            <a:endParaRPr sz="3904"/>
          </a:p>
          <a:p>
            <a:pPr marL="228600" lvl="0" indent="-221915" algn="l" rtl="0">
              <a:lnSpc>
                <a:spcPct val="90000"/>
              </a:lnSpc>
              <a:spcBef>
                <a:spcPts val="1000"/>
              </a:spcBef>
              <a:spcAft>
                <a:spcPts val="0"/>
              </a:spcAft>
              <a:buClr>
                <a:schemeClr val="dk1"/>
              </a:buClr>
              <a:buSzPct val="100000"/>
              <a:buChar char="•"/>
            </a:pPr>
            <a:r>
              <a:rPr lang="da-DK" sz="3904"/>
              <a:t>I kan bygge kuben i centicubes og sætte et lille stykke fra en post-it seddel på ydersiden, som kan illustrere den røde maling. Herefter kan I skille jeres kube ad og se hvor mange sider hver af de små kuber, der er ”maling” på.</a:t>
            </a:r>
            <a:endParaRPr sz="3904"/>
          </a:p>
          <a:p>
            <a:pPr marL="0" lvl="0" indent="0" algn="l" rtl="0">
              <a:lnSpc>
                <a:spcPct val="90000"/>
              </a:lnSpc>
              <a:spcBef>
                <a:spcPts val="1000"/>
              </a:spcBef>
              <a:spcAft>
                <a:spcPts val="0"/>
              </a:spcAft>
              <a:buClr>
                <a:schemeClr val="dk1"/>
              </a:buClr>
              <a:buSzPct val="71708"/>
              <a:buNone/>
            </a:pPr>
            <a:endParaRPr sz="3904"/>
          </a:p>
          <a:p>
            <a:pPr marL="0" lvl="0" indent="0" algn="l" rtl="0">
              <a:lnSpc>
                <a:spcPct val="90000"/>
              </a:lnSpc>
              <a:spcBef>
                <a:spcPts val="1000"/>
              </a:spcBef>
              <a:spcAft>
                <a:spcPts val="0"/>
              </a:spcAft>
              <a:buClr>
                <a:schemeClr val="dk1"/>
              </a:buClr>
              <a:buSzPct val="71708"/>
              <a:buNone/>
            </a:pPr>
            <a:r>
              <a:rPr lang="da-DK" sz="3904" b="1"/>
              <a:t>Spørgsmål som udvider aktiviteten og som skaber yderligere undersøgelse:</a:t>
            </a:r>
            <a:endParaRPr sz="3904"/>
          </a:p>
          <a:p>
            <a:pPr marL="228600" lvl="0" indent="-221915" algn="l" rtl="0">
              <a:lnSpc>
                <a:spcPct val="90000"/>
              </a:lnSpc>
              <a:spcBef>
                <a:spcPts val="1000"/>
              </a:spcBef>
              <a:spcAft>
                <a:spcPts val="0"/>
              </a:spcAft>
              <a:buClr>
                <a:schemeClr val="dk1"/>
              </a:buClr>
              <a:buSzPct val="100000"/>
              <a:buChar char="•"/>
            </a:pPr>
            <a:r>
              <a:rPr lang="da-DK" sz="3904"/>
              <a:t>Hvad hvis det er 4 · 4 · 4 kube?</a:t>
            </a:r>
            <a:endParaRPr sz="3904"/>
          </a:p>
          <a:p>
            <a:pPr marL="228600" lvl="0" indent="-221915" algn="l" rtl="0">
              <a:lnSpc>
                <a:spcPct val="90000"/>
              </a:lnSpc>
              <a:spcBef>
                <a:spcPts val="1000"/>
              </a:spcBef>
              <a:spcAft>
                <a:spcPts val="0"/>
              </a:spcAft>
              <a:buClr>
                <a:schemeClr val="dk1"/>
              </a:buClr>
              <a:buSzPct val="100000"/>
              <a:buChar char="•"/>
            </a:pPr>
            <a:r>
              <a:rPr lang="da-DK" sz="3904"/>
              <a:t>Hvad hvis det er 5 · 5 · 5 kube?</a:t>
            </a:r>
            <a:endParaRPr sz="3904"/>
          </a:p>
          <a:p>
            <a:pPr marL="228600" lvl="0" indent="-221915" algn="l" rtl="0">
              <a:lnSpc>
                <a:spcPct val="90000"/>
              </a:lnSpc>
              <a:spcBef>
                <a:spcPts val="1000"/>
              </a:spcBef>
              <a:spcAft>
                <a:spcPts val="0"/>
              </a:spcAft>
              <a:buClr>
                <a:schemeClr val="dk1"/>
              </a:buClr>
              <a:buSzPct val="100000"/>
              <a:buChar char="•"/>
            </a:pPr>
            <a:r>
              <a:rPr lang="da-DK" sz="3904"/>
              <a:t>Hvordan udvikler antallet af farvede flader sig, når kuben gøres større?</a:t>
            </a:r>
            <a:endParaRPr sz="3904"/>
          </a:p>
          <a:p>
            <a:pPr marL="228600" lvl="0" indent="-221915" algn="l" rtl="0">
              <a:lnSpc>
                <a:spcPct val="90000"/>
              </a:lnSpc>
              <a:spcBef>
                <a:spcPts val="1000"/>
              </a:spcBef>
              <a:spcAft>
                <a:spcPts val="0"/>
              </a:spcAft>
              <a:buClr>
                <a:schemeClr val="dk1"/>
              </a:buClr>
              <a:buSzPct val="100000"/>
              <a:buChar char="•"/>
            </a:pPr>
            <a:r>
              <a:rPr lang="da-DK" sz="3904"/>
              <a:t>Hvad hvis det er n · n · n kube?</a:t>
            </a:r>
            <a:endParaRPr sz="3904"/>
          </a:p>
          <a:p>
            <a:pPr marL="124460" lvl="0" indent="0" algn="l" rtl="0">
              <a:lnSpc>
                <a:spcPct val="90000"/>
              </a:lnSpc>
              <a:spcBef>
                <a:spcPts val="1000"/>
              </a:spcBef>
              <a:spcAft>
                <a:spcPts val="0"/>
              </a:spcAft>
              <a:buClr>
                <a:schemeClr val="dk1"/>
              </a:buClr>
              <a:buSzPct val="100000"/>
              <a:buNone/>
            </a:pPr>
            <a:endParaRPr/>
          </a:p>
        </p:txBody>
      </p:sp>
      <p:sp>
        <p:nvSpPr>
          <p:cNvPr id="135" name="Google Shape;135;p6"/>
          <p:cNvSpPr/>
          <p:nvPr/>
        </p:nvSpPr>
        <p:spPr>
          <a:xfrm>
            <a:off x="9438968" y="4562168"/>
            <a:ext cx="2369574" cy="1614795"/>
          </a:xfrm>
          <a:prstGeom prst="wedgeRoundRectCallout">
            <a:avLst>
              <a:gd name="adj1" fmla="val 39748"/>
              <a:gd name="adj2" fmla="val 73727"/>
              <a:gd name="adj3" fmla="val 16667"/>
            </a:avLst>
          </a:prstGeom>
          <a:solidFill>
            <a:srgbClr val="BBD6EE"/>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a-DK" sz="1800" b="0" i="0" u="none" strike="noStrike" cap="none">
                <a:solidFill>
                  <a:schemeClr val="dk1"/>
                </a:solidFill>
                <a:latin typeface="Calibri"/>
                <a:ea typeface="Calibri"/>
                <a:cs typeface="Calibri"/>
                <a:sym typeface="Calibri"/>
              </a:rPr>
              <a:t>Se mere om aktiviteten her:</a:t>
            </a:r>
            <a:endParaRPr/>
          </a:p>
          <a:p>
            <a:pPr marL="0" marR="0" lvl="0" indent="0" algn="ctr" rtl="0">
              <a:spcBef>
                <a:spcPts val="0"/>
              </a:spcBef>
              <a:spcAft>
                <a:spcPts val="0"/>
              </a:spcAft>
              <a:buNone/>
            </a:pPr>
            <a:r>
              <a:rPr lang="da-DK" sz="1800" b="0" i="0" u="sng" strike="noStrike" cap="none">
                <a:solidFill>
                  <a:schemeClr val="lt1"/>
                </a:solidFill>
                <a:latin typeface="Calibri"/>
                <a:ea typeface="Calibri"/>
                <a:cs typeface="Calibri"/>
                <a:sym typeface="Calibri"/>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https://www.beammat.dk/kuben/</a:t>
            </a: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da-DK" u="sng"/>
              <a:t>Fællesgørelse/opsamling</a:t>
            </a:r>
            <a:endParaRPr u="sng"/>
          </a:p>
        </p:txBody>
      </p:sp>
      <p:sp>
        <p:nvSpPr>
          <p:cNvPr id="141" name="Google Shape;141;p7"/>
          <p:cNvSpPr txBox="1">
            <a:spLocks noGrp="1"/>
          </p:cNvSpPr>
          <p:nvPr>
            <p:ph type="body" idx="1"/>
          </p:nvPr>
        </p:nvSpPr>
        <p:spPr>
          <a:xfrm>
            <a:off x="838200" y="1825625"/>
            <a:ext cx="10232923" cy="4351338"/>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90000"/>
              </a:lnSpc>
              <a:spcBef>
                <a:spcPts val="0"/>
              </a:spcBef>
              <a:spcAft>
                <a:spcPts val="0"/>
              </a:spcAft>
              <a:buClr>
                <a:schemeClr val="dk1"/>
              </a:buClr>
              <a:buSzPct val="100000"/>
              <a:buNone/>
            </a:pPr>
            <a:r>
              <a:rPr lang="da-DK" b="1" dirty="0"/>
              <a:t>Forslag til spørgsmål i </a:t>
            </a:r>
            <a:r>
              <a:rPr lang="da-DK" b="1" dirty="0" err="1"/>
              <a:t>fællesgørelsen</a:t>
            </a:r>
            <a:r>
              <a:rPr lang="da-DK" b="1" dirty="0"/>
              <a:t>/opsamlingen:</a:t>
            </a:r>
            <a:endParaRPr dirty="0"/>
          </a:p>
          <a:p>
            <a:pPr marL="228600" lvl="0" indent="-215265" algn="l" rtl="0">
              <a:lnSpc>
                <a:spcPct val="90000"/>
              </a:lnSpc>
              <a:spcBef>
                <a:spcPts val="1000"/>
              </a:spcBef>
              <a:spcAft>
                <a:spcPts val="0"/>
              </a:spcAft>
              <a:buClr>
                <a:schemeClr val="dk1"/>
              </a:buClr>
              <a:buSzPct val="100000"/>
              <a:buChar char="•"/>
            </a:pPr>
            <a:r>
              <a:rPr lang="da-DK" dirty="0"/>
              <a:t>Vil I forklare, hvordan I begrundede jeres antal af farvede flader på kuben, der fyldte tre år og dermed blev en 3 · 3 · 3 kube.</a:t>
            </a:r>
            <a:endParaRPr dirty="0"/>
          </a:p>
          <a:p>
            <a:pPr marL="228600" lvl="0" indent="-215265" algn="l" rtl="0">
              <a:lnSpc>
                <a:spcPct val="90000"/>
              </a:lnSpc>
              <a:spcBef>
                <a:spcPts val="1000"/>
              </a:spcBef>
              <a:spcAft>
                <a:spcPts val="0"/>
              </a:spcAft>
              <a:buClr>
                <a:schemeClr val="dk1"/>
              </a:buClr>
              <a:buSzPct val="100000"/>
              <a:buChar char="•"/>
            </a:pPr>
            <a:r>
              <a:rPr lang="da-DK" dirty="0"/>
              <a:t>Hvordan fandt I frem til jeres svar?</a:t>
            </a:r>
            <a:endParaRPr dirty="0"/>
          </a:p>
          <a:p>
            <a:pPr marL="228600" lvl="0" indent="-215265" algn="l" rtl="0">
              <a:lnSpc>
                <a:spcPct val="90000"/>
              </a:lnSpc>
              <a:spcBef>
                <a:spcPts val="1000"/>
              </a:spcBef>
              <a:spcAft>
                <a:spcPts val="0"/>
              </a:spcAft>
              <a:buClr>
                <a:schemeClr val="dk1"/>
              </a:buClr>
              <a:buSzPct val="100000"/>
              <a:buChar char="•"/>
            </a:pPr>
            <a:r>
              <a:rPr lang="da-DK" dirty="0"/>
              <a:t>Var der undersøgende strategier, som at arbejde systematisk, at illustrere eller at anvende hjælpemidler, der hjalp i processen?</a:t>
            </a:r>
            <a:endParaRPr dirty="0"/>
          </a:p>
          <a:p>
            <a:pPr marL="0" lvl="0" indent="0" algn="l" rtl="0">
              <a:lnSpc>
                <a:spcPct val="90000"/>
              </a:lnSpc>
              <a:spcBef>
                <a:spcPts val="1000"/>
              </a:spcBef>
              <a:spcAft>
                <a:spcPts val="0"/>
              </a:spcAft>
              <a:buClr>
                <a:schemeClr val="dk1"/>
              </a:buClr>
              <a:buSzPct val="100000"/>
              <a:buNone/>
            </a:pPr>
            <a:endParaRPr u="sng" dirty="0"/>
          </a:p>
          <a:p>
            <a:pPr marL="0" lvl="0" indent="0" algn="l" rtl="0">
              <a:lnSpc>
                <a:spcPct val="90000"/>
              </a:lnSpc>
              <a:spcBef>
                <a:spcPts val="1000"/>
              </a:spcBef>
              <a:spcAft>
                <a:spcPts val="0"/>
              </a:spcAft>
              <a:buClr>
                <a:schemeClr val="dk1"/>
              </a:buClr>
              <a:buSzPct val="100000"/>
              <a:buNone/>
            </a:pPr>
            <a:r>
              <a:rPr lang="da-DK" u="sng" dirty="0"/>
              <a:t>Hvis I har arbejdet med at generalisere:</a:t>
            </a:r>
            <a:endParaRPr dirty="0"/>
          </a:p>
          <a:p>
            <a:pPr marL="228600" lvl="0" indent="-215265" algn="l" rtl="0">
              <a:lnSpc>
                <a:spcPct val="90000"/>
              </a:lnSpc>
              <a:spcBef>
                <a:spcPts val="1000"/>
              </a:spcBef>
              <a:spcAft>
                <a:spcPts val="0"/>
              </a:spcAft>
              <a:buClr>
                <a:schemeClr val="dk1"/>
              </a:buClr>
              <a:buSzPct val="100000"/>
              <a:buChar char="•"/>
            </a:pPr>
            <a:r>
              <a:rPr lang="da-DK" dirty="0"/>
              <a:t>Vil I forklare og begrunde jeres generelle regneudtryk for antallet af små kuber i en kube, der har maling på nul, en, to eller tre sider.</a:t>
            </a:r>
            <a:endParaRPr dirty="0"/>
          </a:p>
          <a:p>
            <a:pPr marL="0" lvl="0" indent="0" algn="l" rtl="0">
              <a:lnSpc>
                <a:spcPct val="90000"/>
              </a:lnSpc>
              <a:spcBef>
                <a:spcPts val="1000"/>
              </a:spcBef>
              <a:spcAft>
                <a:spcPts val="0"/>
              </a:spcAft>
              <a:buClr>
                <a:schemeClr val="dk1"/>
              </a:buClr>
              <a:buSzPct val="100000"/>
              <a:buNone/>
            </a:pPr>
            <a:endParaRPr dirty="0"/>
          </a:p>
          <a:p>
            <a:pPr marL="0" lvl="0" indent="0" algn="l" rtl="0">
              <a:lnSpc>
                <a:spcPct val="90000"/>
              </a:lnSpc>
              <a:spcBef>
                <a:spcPts val="1000"/>
              </a:spcBef>
              <a:spcAft>
                <a:spcPts val="0"/>
              </a:spcAft>
              <a:buClr>
                <a:srgbClr val="00CC99"/>
              </a:buClr>
              <a:buSzPct val="100000"/>
              <a:buNone/>
            </a:pPr>
            <a:r>
              <a:rPr lang="da-DK" b="1" dirty="0">
                <a:solidFill>
                  <a:srgbClr val="00CC99"/>
                </a:solidFill>
              </a:rPr>
              <a:t>VIGTIGT! </a:t>
            </a:r>
            <a:r>
              <a:rPr lang="da-DK" dirty="0"/>
              <a:t>Fokus må være på det, som var målet med </a:t>
            </a:r>
            <a:r>
              <a:rPr lang="da-DK"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aktivitetens gennemførelse.</a:t>
            </a:r>
            <a:r>
              <a:rPr lang="da-DK" dirty="0"/>
              <a:t> I dette tilfælde </a:t>
            </a:r>
            <a:r>
              <a:rPr lang="da-DK" dirty="0" smtClean="0"/>
              <a:t>fx udviklingen </a:t>
            </a:r>
            <a:r>
              <a:rPr lang="da-DK" dirty="0"/>
              <a:t>af elevernes undersøgende strategier.</a:t>
            </a:r>
            <a:endParaRPr dirty="0"/>
          </a:p>
        </p:txBody>
      </p:sp>
      <p:pic>
        <p:nvPicPr>
          <p:cNvPr id="142" name="Google Shape;142;p7"/>
          <p:cNvPicPr preferRelativeResize="0"/>
          <p:nvPr/>
        </p:nvPicPr>
        <p:blipFill rotWithShape="1">
          <a:blip r:embed="rId3">
            <a:alphaModFix/>
          </a:blip>
          <a:srcRect/>
          <a:stretch/>
        </p:blipFill>
        <p:spPr>
          <a:xfrm>
            <a:off x="9007627" y="365125"/>
            <a:ext cx="2604791" cy="118658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da-DK" u="sng"/>
              <a:t>2. Strukturen</a:t>
            </a:r>
            <a:endParaRPr u="sng"/>
          </a:p>
        </p:txBody>
      </p:sp>
      <p:pic>
        <p:nvPicPr>
          <p:cNvPr id="148" name="Google Shape;148;p8"/>
          <p:cNvPicPr preferRelativeResize="0"/>
          <p:nvPr/>
        </p:nvPicPr>
        <p:blipFill rotWithShape="1">
          <a:blip r:embed="rId3">
            <a:alphaModFix/>
          </a:blip>
          <a:srcRect/>
          <a:stretch/>
        </p:blipFill>
        <p:spPr>
          <a:xfrm>
            <a:off x="9007627" y="365125"/>
            <a:ext cx="2604791" cy="1186584"/>
          </a:xfrm>
          <a:prstGeom prst="rect">
            <a:avLst/>
          </a:prstGeom>
          <a:noFill/>
          <a:ln>
            <a:noFill/>
          </a:ln>
        </p:spPr>
      </p:pic>
      <p:sp>
        <p:nvSpPr>
          <p:cNvPr id="149" name="Google Shape;149;p8"/>
          <p:cNvSpPr/>
          <p:nvPr/>
        </p:nvSpPr>
        <p:spPr>
          <a:xfrm>
            <a:off x="838200" y="1690688"/>
            <a:ext cx="5149646" cy="1256947"/>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None/>
            </a:pPr>
            <a:endParaRPr sz="2400" b="0" i="0" u="none" strike="noStrike" cap="none">
              <a:solidFill>
                <a:schemeClr val="dk1"/>
              </a:solidFill>
              <a:latin typeface="Calibri"/>
              <a:ea typeface="Calibri"/>
              <a:cs typeface="Calibri"/>
              <a:sym typeface="Calibri"/>
            </a:endParaRPr>
          </a:p>
          <a:p>
            <a:pPr marL="0" marR="0" lvl="0" indent="0" algn="l" rtl="0">
              <a:lnSpc>
                <a:spcPct val="120000"/>
              </a:lnSpc>
              <a:spcBef>
                <a:spcPts val="2400"/>
              </a:spcBef>
              <a:spcAft>
                <a:spcPts val="0"/>
              </a:spcAft>
              <a:buNone/>
            </a:pPr>
            <a:endParaRPr sz="2400" b="0" i="0" u="none" strike="noStrike" cap="none">
              <a:solidFill>
                <a:schemeClr val="dk1"/>
              </a:solidFill>
              <a:latin typeface="Calibri"/>
              <a:ea typeface="Calibri"/>
              <a:cs typeface="Calibri"/>
              <a:sym typeface="Calibri"/>
            </a:endParaRPr>
          </a:p>
        </p:txBody>
      </p:sp>
      <p:pic>
        <p:nvPicPr>
          <p:cNvPr id="150" name="Google Shape;150;p8"/>
          <p:cNvPicPr preferRelativeResize="0"/>
          <p:nvPr/>
        </p:nvPicPr>
        <p:blipFill rotWithShape="1">
          <a:blip r:embed="rId4">
            <a:alphaModFix/>
          </a:blip>
          <a:srcRect l="34430" t="7138" r="34758" b="8782"/>
          <a:stretch/>
        </p:blipFill>
        <p:spPr>
          <a:xfrm>
            <a:off x="1128920" y="1551708"/>
            <a:ext cx="3148112" cy="4959349"/>
          </a:xfrm>
          <a:prstGeom prst="rect">
            <a:avLst/>
          </a:prstGeom>
          <a:noFill/>
          <a:ln>
            <a:noFill/>
          </a:ln>
        </p:spPr>
      </p:pic>
      <p:sp>
        <p:nvSpPr>
          <p:cNvPr id="151" name="Google Shape;151;p8"/>
          <p:cNvSpPr/>
          <p:nvPr/>
        </p:nvSpPr>
        <p:spPr>
          <a:xfrm>
            <a:off x="4567752" y="1690688"/>
            <a:ext cx="7255586" cy="4862870"/>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rgbClr val="0C0C0C"/>
              </a:buClr>
              <a:buSzPts val="2000"/>
              <a:buFont typeface="Arial"/>
              <a:buChar char="•"/>
            </a:pPr>
            <a:r>
              <a:rPr lang="da-DK" sz="2000" b="0" i="0" u="none" strike="noStrike" cap="none">
                <a:solidFill>
                  <a:srgbClr val="0C0C0C"/>
                </a:solidFill>
                <a:latin typeface="Calibri"/>
                <a:ea typeface="Calibri"/>
                <a:cs typeface="Calibri"/>
                <a:sym typeface="Calibri"/>
              </a:rPr>
              <a:t>Iscenesættelsen af en aktivitet handler primært om at fordre elevernes motivation og italesætte tydelige forventninger til elevernes arbejde under aktiviteten.</a:t>
            </a:r>
            <a:endParaRPr/>
          </a:p>
          <a:p>
            <a:pPr marL="342900" marR="0" lvl="0" indent="-215900" algn="l" rtl="0">
              <a:spcBef>
                <a:spcPts val="0"/>
              </a:spcBef>
              <a:spcAft>
                <a:spcPts val="0"/>
              </a:spcAft>
              <a:buClr>
                <a:schemeClr val="dk1"/>
              </a:buClr>
              <a:buSzPts val="2000"/>
              <a:buFont typeface="Arial"/>
              <a:buNone/>
            </a:pPr>
            <a:endParaRPr sz="2000" b="0" i="0" u="none" strike="noStrike" cap="none">
              <a:solidFill>
                <a:srgbClr val="0C0C0C"/>
              </a:solidFill>
              <a:latin typeface="Calibri"/>
              <a:ea typeface="Calibri"/>
              <a:cs typeface="Calibri"/>
              <a:sym typeface="Calibri"/>
            </a:endParaRPr>
          </a:p>
          <a:p>
            <a:pPr marL="342900" marR="0" lvl="0" indent="-342900" algn="l" rtl="0">
              <a:spcBef>
                <a:spcPts val="0"/>
              </a:spcBef>
              <a:spcAft>
                <a:spcPts val="0"/>
              </a:spcAft>
              <a:buClr>
                <a:srgbClr val="0C0C0C"/>
              </a:buClr>
              <a:buSzPts val="2000"/>
              <a:buFont typeface="Arial"/>
              <a:buChar char="•"/>
            </a:pPr>
            <a:r>
              <a:rPr lang="da-DK" sz="2000" b="0" i="0" u="none" strike="noStrike" cap="none">
                <a:solidFill>
                  <a:srgbClr val="0C0C0C"/>
                </a:solidFill>
                <a:latin typeface="Calibri"/>
                <a:ea typeface="Calibri"/>
                <a:cs typeface="Calibri"/>
                <a:sym typeface="Calibri"/>
              </a:rPr>
              <a:t>Under aktiviteten er det eleverne, der skal på banen og være aktive. Læreren får en ny rolle. Ofte vil det give god mening, at eleverne samarbejder i mindre grupper, så de kan støtte og inspirere hinanden.</a:t>
            </a:r>
            <a:endParaRPr/>
          </a:p>
          <a:p>
            <a:pPr marL="342900" marR="0" lvl="0" indent="-215900" algn="l" rtl="0">
              <a:spcBef>
                <a:spcPts val="0"/>
              </a:spcBef>
              <a:spcAft>
                <a:spcPts val="0"/>
              </a:spcAft>
              <a:buClr>
                <a:schemeClr val="dk1"/>
              </a:buClr>
              <a:buSzPts val="2000"/>
              <a:buFont typeface="Arial"/>
              <a:buNone/>
            </a:pPr>
            <a:endParaRPr sz="2000" b="0" i="0" u="none" strike="noStrike" cap="none">
              <a:solidFill>
                <a:srgbClr val="0C0C0C"/>
              </a:solidFill>
              <a:latin typeface="Calibri"/>
              <a:ea typeface="Calibri"/>
              <a:cs typeface="Calibri"/>
              <a:sym typeface="Calibri"/>
            </a:endParaRPr>
          </a:p>
          <a:p>
            <a:pPr marL="342900" marR="0" lvl="0" indent="-342900" algn="l" rtl="0">
              <a:spcBef>
                <a:spcPts val="0"/>
              </a:spcBef>
              <a:spcAft>
                <a:spcPts val="0"/>
              </a:spcAft>
              <a:buClr>
                <a:srgbClr val="0C0C0C"/>
              </a:buClr>
              <a:buSzPts val="2000"/>
              <a:buFont typeface="Arial"/>
              <a:buChar char="•"/>
            </a:pPr>
            <a:r>
              <a:rPr lang="da-DK" sz="2000" b="0" i="0" u="none" strike="noStrike" cap="none">
                <a:solidFill>
                  <a:srgbClr val="0C0C0C"/>
                </a:solidFill>
                <a:latin typeface="Calibri"/>
                <a:ea typeface="Calibri"/>
                <a:cs typeface="Calibri"/>
                <a:sym typeface="Calibri"/>
              </a:rPr>
              <a:t>Fællesgørelsen/opsamlingen er en vigtig fase. Her får eleverne mulighed for at formidle egne processer og få indblik i andres. Lærerens opgave er at udpege vigtige erfaringer, centrale begreber og faglige indsigter og almengøre disse, således at disse tydeliggøres og kan fastholdes hos eleverne.</a:t>
            </a:r>
            <a:endParaRPr/>
          </a:p>
          <a:p>
            <a:pPr marL="342900" marR="0" lvl="0" indent="-215900" algn="l" rtl="0">
              <a:spcBef>
                <a:spcPts val="1200"/>
              </a:spcBef>
              <a:spcAft>
                <a:spcPts val="0"/>
              </a:spcAft>
              <a:buClr>
                <a:schemeClr val="dk1"/>
              </a:buClr>
              <a:buSzPts val="2000"/>
              <a:buFont typeface="Arial"/>
              <a:buNone/>
            </a:pPr>
            <a:endParaRPr sz="2000" b="0" i="0" u="none" strike="noStrike" cap="none">
              <a:solidFill>
                <a:schemeClr val="dk1"/>
              </a:solidFill>
              <a:latin typeface="Calibri"/>
              <a:ea typeface="Calibri"/>
              <a:cs typeface="Calibri"/>
              <a:sym typeface="Calibri"/>
            </a:endParaRPr>
          </a:p>
        </p:txBody>
      </p:sp>
      <p:sp>
        <p:nvSpPr>
          <p:cNvPr id="152" name="Google Shape;152;p8"/>
          <p:cNvSpPr/>
          <p:nvPr/>
        </p:nvSpPr>
        <p:spPr>
          <a:xfrm>
            <a:off x="6621978" y="6213676"/>
            <a:ext cx="520136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a-DK" sz="1800" b="0" i="0" u="sng" strike="noStrike" cap="none">
                <a:solidFill>
                  <a:schemeClr val="dk1"/>
                </a:solidFill>
                <a:latin typeface="Calibri"/>
                <a:ea typeface="Calibri"/>
                <a:cs typeface="Calibri"/>
                <a:sym typeface="Calibri"/>
                <a:hlinkClick r:id="rId5">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https://www.beammat.dk/struktur-i-undervisningen/</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da-DK" u="sng"/>
              <a:t>Lærerens rolle i de tre faser</a:t>
            </a:r>
            <a:endParaRPr u="sng"/>
          </a:p>
        </p:txBody>
      </p:sp>
      <p:pic>
        <p:nvPicPr>
          <p:cNvPr id="158" name="Google Shape;158;p9"/>
          <p:cNvPicPr preferRelativeResize="0"/>
          <p:nvPr/>
        </p:nvPicPr>
        <p:blipFill rotWithShape="1">
          <a:blip r:embed="rId3">
            <a:alphaModFix/>
          </a:blip>
          <a:srcRect/>
          <a:stretch/>
        </p:blipFill>
        <p:spPr>
          <a:xfrm>
            <a:off x="9007627" y="365125"/>
            <a:ext cx="2604791" cy="1186584"/>
          </a:xfrm>
          <a:prstGeom prst="rect">
            <a:avLst/>
          </a:prstGeom>
          <a:noFill/>
          <a:ln>
            <a:noFill/>
          </a:ln>
        </p:spPr>
      </p:pic>
      <p:sp>
        <p:nvSpPr>
          <p:cNvPr id="159" name="Google Shape;159;p9"/>
          <p:cNvSpPr/>
          <p:nvPr/>
        </p:nvSpPr>
        <p:spPr>
          <a:xfrm>
            <a:off x="838200" y="1690688"/>
            <a:ext cx="5149646" cy="1256947"/>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None/>
            </a:pPr>
            <a:endParaRPr sz="2400">
              <a:solidFill>
                <a:schemeClr val="dk1"/>
              </a:solidFill>
              <a:latin typeface="Calibri"/>
              <a:ea typeface="Calibri"/>
              <a:cs typeface="Calibri"/>
              <a:sym typeface="Calibri"/>
            </a:endParaRPr>
          </a:p>
          <a:p>
            <a:pPr marL="0" marR="0" lvl="0" indent="0" algn="l" rtl="0">
              <a:lnSpc>
                <a:spcPct val="120000"/>
              </a:lnSpc>
              <a:spcBef>
                <a:spcPts val="2400"/>
              </a:spcBef>
              <a:spcAft>
                <a:spcPts val="0"/>
              </a:spcAft>
              <a:buNone/>
            </a:pPr>
            <a:endParaRPr sz="2400">
              <a:solidFill>
                <a:schemeClr val="dk1"/>
              </a:solidFill>
              <a:latin typeface="Calibri"/>
              <a:ea typeface="Calibri"/>
              <a:cs typeface="Calibri"/>
              <a:sym typeface="Calibri"/>
            </a:endParaRPr>
          </a:p>
        </p:txBody>
      </p:sp>
      <p:pic>
        <p:nvPicPr>
          <p:cNvPr id="160" name="Google Shape;160;p9"/>
          <p:cNvPicPr preferRelativeResize="0"/>
          <p:nvPr/>
        </p:nvPicPr>
        <p:blipFill rotWithShape="1">
          <a:blip r:embed="rId4">
            <a:alphaModFix/>
          </a:blip>
          <a:srcRect/>
          <a:stretch/>
        </p:blipFill>
        <p:spPr>
          <a:xfrm>
            <a:off x="1521216" y="1700520"/>
            <a:ext cx="8933260" cy="5157124"/>
          </a:xfrm>
          <a:prstGeom prst="rect">
            <a:avLst/>
          </a:prstGeom>
          <a:noFill/>
          <a:ln>
            <a:noFill/>
          </a:ln>
        </p:spPr>
      </p:pic>
    </p:spTree>
  </p:cSld>
  <p:clrMapOvr>
    <a:masterClrMapping/>
  </p:clrMapOvr>
</p:sld>
</file>

<file path=ppt/theme/theme1.xml><?xml version="1.0" encoding="utf-8"?>
<a:theme xmlns:a="http://schemas.openxmlformats.org/drawingml/2006/main" name="Office-tema">
  <a:themeElements>
    <a:clrScheme name="Kont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Kont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918</Words>
  <Application>Microsoft Office PowerPoint</Application>
  <PresentationFormat>Widescreen</PresentationFormat>
  <Paragraphs>99</Paragraphs>
  <Slides>11</Slides>
  <Notes>11</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11</vt:i4>
      </vt:variant>
    </vt:vector>
  </HeadingPairs>
  <TitlesOfParts>
    <vt:vector size="14" baseType="lpstr">
      <vt:lpstr>Arial</vt:lpstr>
      <vt:lpstr>Calibri</vt:lpstr>
      <vt:lpstr>Office-tema</vt:lpstr>
      <vt:lpstr>PowerPoint-præsentation</vt:lpstr>
      <vt:lpstr>Mødets fokus:</vt:lpstr>
      <vt:lpstr>Dagsorden for mødet</vt:lpstr>
      <vt:lpstr>1. Iscenesættelse af aktivitet</vt:lpstr>
      <vt:lpstr>Aktivitet i grupper af 2-3 </vt:lpstr>
      <vt:lpstr>Aktivitet i grupper af 2-3 </vt:lpstr>
      <vt:lpstr>Fællesgørelse/opsamling</vt:lpstr>
      <vt:lpstr>2. Strukturen</vt:lpstr>
      <vt:lpstr>Lærerens rolle i de tre faser</vt:lpstr>
      <vt:lpstr>Diskussion af aktivitet</vt:lpstr>
      <vt:lpstr>3. Planlægning af aktivitet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 Læssøe Ivarsen (doli)</dc:creator>
  <cp:lastModifiedBy>Helle Lykke Østerby (hely)</cp:lastModifiedBy>
  <cp:revision>2</cp:revision>
  <dcterms:created xsi:type="dcterms:W3CDTF">2020-08-17T09:56:00Z</dcterms:created>
  <dcterms:modified xsi:type="dcterms:W3CDTF">2023-05-30T10:28:23Z</dcterms:modified>
</cp:coreProperties>
</file>