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9" r:id="rId6"/>
    <p:sldId id="262" r:id="rId7"/>
    <p:sldId id="263" r:id="rId8"/>
    <p:sldId id="264" r:id="rId9"/>
    <p:sldId id="265" r:id="rId10"/>
    <p:sldId id="267" r:id="rId11"/>
    <p:sldId id="269" r:id="rId12"/>
    <p:sldId id="270" r:id="rId13"/>
    <p:sldId id="268" r:id="rId14"/>
    <p:sldId id="271" r:id="rId15"/>
    <p:sldId id="274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8B00"/>
    <a:srgbClr val="C1007F"/>
    <a:srgbClr val="C30073"/>
    <a:srgbClr val="A4C212"/>
    <a:srgbClr val="620F53"/>
    <a:srgbClr val="7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21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powerpoint02_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165100"/>
            <a:ext cx="9144000" cy="673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2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3051" y="-27384"/>
            <a:ext cx="9255571" cy="6926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uvm.dk/Uddannelser/Folkeskolen/De-nationale-test-og-evaluering/De-nationale-test/Testresultater/National-praestationsprofi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demo.testogpr&#248;ver.dk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05364"/>
            <a:ext cx="9252520" cy="7062756"/>
          </a:xfrm>
          <a:prstGeom prst="rect">
            <a:avLst/>
          </a:prstGeom>
        </p:spPr>
      </p:pic>
      <p:sp>
        <p:nvSpPr>
          <p:cNvPr id="2051" name="Text Box 5"/>
          <p:cNvSpPr txBox="1">
            <a:spLocks noChangeArrowheads="1"/>
          </p:cNvSpPr>
          <p:nvPr/>
        </p:nvSpPr>
        <p:spPr bwMode="auto">
          <a:xfrm>
            <a:off x="1871204" y="1556792"/>
            <a:ext cx="55451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a-DK" sz="2400" dirty="0" smtClean="0"/>
              <a:t>Peter Heller Lützen, ph.d., </a:t>
            </a:r>
            <a:r>
              <a:rPr lang="da-DK" sz="2400" dirty="0" err="1" smtClean="0"/>
              <a:t>consultant</a:t>
            </a:r>
            <a:endParaRPr lang="en-US" sz="2400" dirty="0"/>
          </a:p>
        </p:txBody>
      </p:sp>
      <p:sp>
        <p:nvSpPr>
          <p:cNvPr id="2052" name="Rectangle 8"/>
          <p:cNvSpPr>
            <a:spLocks noChangeArrowheads="1"/>
          </p:cNvSpPr>
          <p:nvPr/>
        </p:nvSpPr>
        <p:spPr bwMode="auto">
          <a:xfrm>
            <a:off x="971600" y="792395"/>
            <a:ext cx="7344345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da-DK" sz="2800" dirty="0" smtClean="0">
                <a:solidFill>
                  <a:srgbClr val="C1007F"/>
                </a:solidFill>
              </a:rPr>
              <a:t>National Reading Centre - </a:t>
            </a:r>
            <a:r>
              <a:rPr lang="da-DK" sz="2800" dirty="0" err="1">
                <a:solidFill>
                  <a:srgbClr val="C1007F"/>
                </a:solidFill>
              </a:rPr>
              <a:t>I</a:t>
            </a:r>
            <a:r>
              <a:rPr lang="da-DK" sz="2800" dirty="0" err="1" smtClean="0">
                <a:solidFill>
                  <a:srgbClr val="C1007F"/>
                </a:solidFill>
              </a:rPr>
              <a:t>ntroduction</a:t>
            </a:r>
            <a:endParaRPr lang="en-US" sz="2800" dirty="0">
              <a:solidFill>
                <a:srgbClr val="C1007F"/>
              </a:solidFill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871204" y="2300679"/>
            <a:ext cx="5545137" cy="1615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  <a:buClr>
                <a:srgbClr val="A4C212"/>
              </a:buClr>
              <a:buSzPct val="100000"/>
              <a:buBlip>
                <a:blip r:embed="rId3"/>
              </a:buBlip>
            </a:pPr>
            <a:r>
              <a:rPr lang="da-DK" dirty="0" smtClean="0">
                <a:solidFill>
                  <a:srgbClr val="A4C212"/>
                </a:solidFill>
              </a:rPr>
              <a:t>National </a:t>
            </a:r>
            <a:r>
              <a:rPr lang="da-DK" dirty="0">
                <a:solidFill>
                  <a:srgbClr val="A4C212"/>
                </a:solidFill>
              </a:rPr>
              <a:t>R</a:t>
            </a:r>
            <a:r>
              <a:rPr lang="da-DK" dirty="0" smtClean="0">
                <a:solidFill>
                  <a:srgbClr val="A4C212"/>
                </a:solidFill>
              </a:rPr>
              <a:t>eading Centre, Denmark</a:t>
            </a:r>
          </a:p>
          <a:p>
            <a:pPr marL="342900" indent="-342900" algn="ctr">
              <a:spcBef>
                <a:spcPct val="50000"/>
              </a:spcBef>
              <a:buClr>
                <a:srgbClr val="A4C212"/>
              </a:buClr>
              <a:buSzPct val="100000"/>
              <a:buBlip>
                <a:blip r:embed="rId3"/>
              </a:buBlip>
            </a:pPr>
            <a:r>
              <a:rPr lang="da-DK" dirty="0" err="1" smtClean="0">
                <a:solidFill>
                  <a:srgbClr val="A4C212"/>
                </a:solidFill>
              </a:rPr>
              <a:t>University</a:t>
            </a:r>
            <a:r>
              <a:rPr lang="da-DK" dirty="0" smtClean="0">
                <a:solidFill>
                  <a:srgbClr val="A4C212"/>
                </a:solidFill>
              </a:rPr>
              <a:t> Colleges – </a:t>
            </a:r>
            <a:r>
              <a:rPr lang="da-DK" dirty="0" err="1" smtClean="0">
                <a:solidFill>
                  <a:srgbClr val="A4C212"/>
                </a:solidFill>
              </a:rPr>
              <a:t>teacher</a:t>
            </a:r>
            <a:r>
              <a:rPr lang="da-DK" dirty="0" smtClean="0">
                <a:solidFill>
                  <a:srgbClr val="A4C212"/>
                </a:solidFill>
              </a:rPr>
              <a:t> </a:t>
            </a:r>
            <a:r>
              <a:rPr lang="da-DK" dirty="0" err="1" smtClean="0">
                <a:solidFill>
                  <a:srgbClr val="A4C212"/>
                </a:solidFill>
              </a:rPr>
              <a:t>education</a:t>
            </a:r>
            <a:endParaRPr lang="da-DK" dirty="0" smtClean="0">
              <a:solidFill>
                <a:srgbClr val="A4C212"/>
              </a:solidFill>
            </a:endParaRPr>
          </a:p>
          <a:p>
            <a:pPr marL="342900" indent="-342900" algn="ctr">
              <a:spcBef>
                <a:spcPct val="50000"/>
              </a:spcBef>
              <a:buClr>
                <a:srgbClr val="A4C212"/>
              </a:buClr>
              <a:buSzPct val="100000"/>
              <a:buBlip>
                <a:blip r:embed="rId3"/>
              </a:buBlip>
            </a:pPr>
            <a:r>
              <a:rPr lang="da-DK" dirty="0" smtClean="0">
                <a:solidFill>
                  <a:srgbClr val="A4C212"/>
                </a:solidFill>
              </a:rPr>
              <a:t>From PISA </a:t>
            </a:r>
            <a:r>
              <a:rPr lang="da-DK" dirty="0" err="1" smtClean="0">
                <a:solidFill>
                  <a:srgbClr val="A4C212"/>
                </a:solidFill>
              </a:rPr>
              <a:t>chock</a:t>
            </a:r>
            <a:r>
              <a:rPr lang="da-DK" dirty="0" smtClean="0">
                <a:solidFill>
                  <a:srgbClr val="A4C212"/>
                </a:solidFill>
              </a:rPr>
              <a:t> to new </a:t>
            </a:r>
            <a:r>
              <a:rPr lang="da-DK" dirty="0" err="1" smtClean="0">
                <a:solidFill>
                  <a:srgbClr val="A4C212"/>
                </a:solidFill>
              </a:rPr>
              <a:t>literacies</a:t>
            </a:r>
            <a:endParaRPr lang="da-DK" dirty="0" smtClean="0">
              <a:solidFill>
                <a:srgbClr val="A4C212"/>
              </a:solidFill>
            </a:endParaRPr>
          </a:p>
          <a:p>
            <a:pPr marL="342900" indent="-342900" algn="ctr">
              <a:spcBef>
                <a:spcPct val="50000"/>
              </a:spcBef>
              <a:buClr>
                <a:srgbClr val="A4C212"/>
              </a:buClr>
              <a:buSzPct val="100000"/>
              <a:buBlip>
                <a:blip r:embed="rId3"/>
              </a:buBlip>
            </a:pPr>
            <a:r>
              <a:rPr lang="da-DK" dirty="0" smtClean="0">
                <a:solidFill>
                  <a:srgbClr val="A4C212"/>
                </a:solidFill>
              </a:rPr>
              <a:t>Developments in </a:t>
            </a:r>
            <a:r>
              <a:rPr lang="da-DK" dirty="0" err="1" smtClean="0">
                <a:solidFill>
                  <a:srgbClr val="A4C212"/>
                </a:solidFill>
              </a:rPr>
              <a:t>reading</a:t>
            </a:r>
            <a:r>
              <a:rPr lang="da-DK" dirty="0" smtClean="0">
                <a:solidFill>
                  <a:srgbClr val="A4C212"/>
                </a:solidFill>
              </a:rPr>
              <a:t> </a:t>
            </a:r>
            <a:r>
              <a:rPr lang="da-DK" dirty="0" err="1" smtClean="0">
                <a:solidFill>
                  <a:srgbClr val="A4C212"/>
                </a:solidFill>
              </a:rPr>
              <a:t>policies</a:t>
            </a:r>
            <a:r>
              <a:rPr lang="da-DK" dirty="0" smtClean="0">
                <a:solidFill>
                  <a:srgbClr val="A4C212"/>
                </a:solidFill>
              </a:rPr>
              <a:t> and </a:t>
            </a:r>
            <a:r>
              <a:rPr lang="da-DK" dirty="0" err="1" smtClean="0">
                <a:solidFill>
                  <a:srgbClr val="A4C212"/>
                </a:solidFill>
              </a:rPr>
              <a:t>strategies</a:t>
            </a:r>
            <a:endParaRPr lang="en-US" dirty="0">
              <a:solidFill>
                <a:srgbClr val="A4C21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008" y="1399222"/>
            <a:ext cx="9180512" cy="4140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552" y="2209082"/>
            <a:ext cx="5832648" cy="333014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None/>
            </a:pPr>
            <a:r>
              <a:rPr lang="da-DK" sz="2000" dirty="0" smtClean="0"/>
              <a:t>National </a:t>
            </a:r>
            <a:r>
              <a:rPr lang="da-DK" sz="2000" dirty="0" err="1" smtClean="0"/>
              <a:t>results</a:t>
            </a:r>
            <a:r>
              <a:rPr lang="da-DK" sz="2000" dirty="0" smtClean="0"/>
              <a:t>:</a:t>
            </a:r>
            <a:br>
              <a:rPr lang="da-DK" sz="2000" dirty="0" smtClean="0"/>
            </a:br>
            <a:r>
              <a:rPr lang="da-DK" sz="2000" u="sng" dirty="0" smtClean="0">
                <a:hlinkClick r:id="rId2"/>
              </a:rPr>
              <a:t>http</a:t>
            </a:r>
            <a:r>
              <a:rPr lang="da-DK" sz="2000" u="sng" dirty="0">
                <a:hlinkClick r:id="rId2"/>
              </a:rPr>
              <a:t>://uvm.dk/Uddannelser/Folkeskolen/De-nationale-test-og-evaluering/De-nationale-test/Testresultater/National-praestationsprofil</a:t>
            </a:r>
            <a:endParaRPr lang="da-DK" sz="2000" dirty="0"/>
          </a:p>
          <a:p>
            <a:pPr eaLnBrk="1" hangingPunct="1">
              <a:buNone/>
            </a:pPr>
            <a:r>
              <a:rPr lang="da-DK" sz="2000" dirty="0" smtClean="0"/>
              <a:t>A 4th grade slump:</a:t>
            </a:r>
            <a:br>
              <a:rPr lang="da-DK" sz="2000" dirty="0" smtClean="0"/>
            </a:br>
            <a:r>
              <a:rPr lang="da-DK" sz="2000" dirty="0" smtClean="0"/>
              <a:t>- the transition from </a:t>
            </a:r>
            <a:r>
              <a:rPr lang="da-DK" sz="2000" dirty="0" err="1" smtClean="0"/>
              <a:t>learning</a:t>
            </a:r>
            <a:r>
              <a:rPr lang="da-DK" sz="2000" dirty="0" smtClean="0"/>
              <a:t> to </a:t>
            </a:r>
            <a:r>
              <a:rPr lang="da-DK" sz="2000" dirty="0" err="1" smtClean="0"/>
              <a:t>read</a:t>
            </a:r>
            <a:r>
              <a:rPr lang="da-DK" sz="2000" dirty="0" smtClean="0"/>
              <a:t> to </a:t>
            </a:r>
            <a:r>
              <a:rPr lang="da-DK" sz="2000" dirty="0" err="1" smtClean="0"/>
              <a:t>reading</a:t>
            </a:r>
            <a:r>
              <a:rPr lang="da-DK" sz="2000" dirty="0" smtClean="0"/>
              <a:t> to </a:t>
            </a:r>
            <a:r>
              <a:rPr lang="da-DK" sz="2000" dirty="0" err="1" smtClean="0"/>
              <a:t>learn</a:t>
            </a:r>
            <a:endParaRPr lang="da-DK" sz="2000" dirty="0" smtClean="0"/>
          </a:p>
          <a:p>
            <a:pPr eaLnBrk="1" hangingPunct="1">
              <a:buNone/>
            </a:pPr>
            <a:r>
              <a:rPr lang="da-DK" sz="2000" dirty="0" smtClean="0"/>
              <a:t>In the </a:t>
            </a:r>
            <a:r>
              <a:rPr lang="da-DK" sz="2000" dirty="0" err="1"/>
              <a:t>early</a:t>
            </a:r>
            <a:r>
              <a:rPr lang="da-DK" sz="2000" dirty="0"/>
              <a:t> </a:t>
            </a:r>
            <a:r>
              <a:rPr lang="da-DK" sz="2000" dirty="0" err="1"/>
              <a:t>years</a:t>
            </a:r>
            <a:r>
              <a:rPr lang="da-DK" sz="2000" dirty="0"/>
              <a:t>: </a:t>
            </a:r>
            <a:r>
              <a:rPr lang="da-DK" sz="2000" dirty="0" err="1"/>
              <a:t>focus</a:t>
            </a:r>
            <a:r>
              <a:rPr lang="da-DK" sz="2000" dirty="0"/>
              <a:t> on </a:t>
            </a:r>
            <a:r>
              <a:rPr lang="da-DK" sz="2000" dirty="0" err="1" smtClean="0"/>
              <a:t>code</a:t>
            </a:r>
            <a:r>
              <a:rPr lang="da-DK" sz="2000" dirty="0" smtClean="0"/>
              <a:t> </a:t>
            </a:r>
            <a:r>
              <a:rPr lang="da-DK" sz="2000" dirty="0" err="1" smtClean="0"/>
              <a:t>breaking</a:t>
            </a:r>
            <a:r>
              <a:rPr lang="da-DK" sz="2000" dirty="0"/>
              <a:t/>
            </a:r>
            <a:br>
              <a:rPr lang="da-DK" sz="2000" dirty="0"/>
            </a:br>
            <a:r>
              <a:rPr lang="da-DK" sz="2000" dirty="0" smtClean="0"/>
              <a:t>- and from </a:t>
            </a:r>
            <a:r>
              <a:rPr lang="da-DK" sz="2000" dirty="0"/>
              <a:t>a </a:t>
            </a:r>
            <a:r>
              <a:rPr lang="da-DK" sz="2000" dirty="0" err="1"/>
              <a:t>code</a:t>
            </a:r>
            <a:r>
              <a:rPr lang="da-DK" sz="2000" dirty="0"/>
              <a:t> </a:t>
            </a:r>
            <a:r>
              <a:rPr lang="da-DK" sz="2000" dirty="0" err="1"/>
              <a:t>perspective</a:t>
            </a:r>
            <a:r>
              <a:rPr lang="da-DK" sz="2000" dirty="0"/>
              <a:t> </a:t>
            </a:r>
            <a:r>
              <a:rPr lang="da-DK" sz="2000" dirty="0" err="1"/>
              <a:t>we</a:t>
            </a:r>
            <a:r>
              <a:rPr lang="da-DK" sz="2000" dirty="0"/>
              <a:t> have </a:t>
            </a:r>
            <a:r>
              <a:rPr lang="da-DK" sz="2000" dirty="0" err="1"/>
              <a:t>been</a:t>
            </a:r>
            <a:r>
              <a:rPr lang="da-DK" sz="2000" dirty="0"/>
              <a:t> succesful</a:t>
            </a:r>
            <a:br>
              <a:rPr lang="da-DK" sz="2000" dirty="0"/>
            </a:br>
            <a:endParaRPr lang="da-DK" sz="2000" dirty="0"/>
          </a:p>
          <a:p>
            <a:pPr eaLnBrk="1" hangingPunct="1">
              <a:buNone/>
            </a:pPr>
            <a:endParaRPr lang="da-DK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1556792"/>
            <a:ext cx="5842992" cy="634082"/>
          </a:xfrm>
        </p:spPr>
        <p:txBody>
          <a:bodyPr/>
          <a:lstStyle/>
          <a:p>
            <a:pPr algn="l"/>
            <a:r>
              <a:rPr lang="da-DK" sz="2800" dirty="0" smtClean="0">
                <a:solidFill>
                  <a:srgbClr val="C1007F"/>
                </a:solidFill>
              </a:rPr>
              <a:t>National tests in </a:t>
            </a:r>
            <a:r>
              <a:rPr lang="da-DK" sz="2800" dirty="0" err="1" smtClean="0">
                <a:solidFill>
                  <a:srgbClr val="C1007F"/>
                </a:solidFill>
              </a:rPr>
              <a:t>reading</a:t>
            </a:r>
            <a:endParaRPr lang="en-US" sz="2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519" y="1412776"/>
            <a:ext cx="2760001" cy="41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12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008" y="1399222"/>
            <a:ext cx="9180512" cy="4140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552" y="2209082"/>
            <a:ext cx="6120680" cy="333014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None/>
            </a:pPr>
            <a:r>
              <a:rPr lang="da-DK" sz="2000" dirty="0" err="1" smtClean="0"/>
              <a:t>What</a:t>
            </a:r>
            <a:r>
              <a:rPr lang="da-DK" sz="2000" dirty="0" smtClean="0"/>
              <a:t> </a:t>
            </a:r>
            <a:r>
              <a:rPr lang="da-DK" sz="2000" dirty="0" err="1" smtClean="0"/>
              <a:t>we</a:t>
            </a:r>
            <a:r>
              <a:rPr lang="da-DK" sz="2000" dirty="0" smtClean="0"/>
              <a:t> </a:t>
            </a:r>
            <a:r>
              <a:rPr lang="da-DK" sz="2000" dirty="0" err="1" smtClean="0"/>
              <a:t>are</a:t>
            </a:r>
            <a:r>
              <a:rPr lang="da-DK" sz="2000" dirty="0" smtClean="0"/>
              <a:t> not </a:t>
            </a:r>
            <a:r>
              <a:rPr lang="da-DK" sz="2000" dirty="0" err="1" smtClean="0"/>
              <a:t>testing</a:t>
            </a:r>
            <a:r>
              <a:rPr lang="da-DK" sz="2000" dirty="0" smtClean="0"/>
              <a:t>:</a:t>
            </a:r>
          </a:p>
          <a:p>
            <a:pPr>
              <a:buFontTx/>
              <a:buChar char="-"/>
            </a:pPr>
            <a:r>
              <a:rPr lang="da-DK" sz="2000" dirty="0" err="1" smtClean="0"/>
              <a:t>writing</a:t>
            </a:r>
            <a:r>
              <a:rPr lang="da-DK" sz="2000" dirty="0"/>
              <a:t>, oral </a:t>
            </a:r>
            <a:r>
              <a:rPr lang="da-DK" sz="2000" dirty="0" err="1"/>
              <a:t>language</a:t>
            </a:r>
            <a:r>
              <a:rPr lang="da-DK" sz="2000" dirty="0"/>
              <a:t>, </a:t>
            </a:r>
            <a:r>
              <a:rPr lang="da-DK" sz="2000" dirty="0" err="1"/>
              <a:t>analyzing</a:t>
            </a:r>
            <a:r>
              <a:rPr lang="da-DK" sz="2000" dirty="0"/>
              <a:t>, </a:t>
            </a:r>
            <a:r>
              <a:rPr lang="da-DK" sz="2000" dirty="0" err="1" smtClean="0"/>
              <a:t>inference</a:t>
            </a:r>
            <a:r>
              <a:rPr lang="da-DK" sz="2000" dirty="0" smtClean="0"/>
              <a:t>-/ </a:t>
            </a:r>
            <a:r>
              <a:rPr lang="da-DK" sz="2000" dirty="0" err="1" smtClean="0"/>
              <a:t>synthesis</a:t>
            </a:r>
            <a:r>
              <a:rPr lang="da-DK" sz="2000" dirty="0" smtClean="0"/>
              <a:t>-/ </a:t>
            </a:r>
            <a:r>
              <a:rPr lang="da-DK" sz="2000" dirty="0" err="1" smtClean="0"/>
              <a:t>comparison</a:t>
            </a:r>
            <a:r>
              <a:rPr lang="da-DK" sz="2000" dirty="0" smtClean="0"/>
              <a:t>-/ </a:t>
            </a:r>
            <a:r>
              <a:rPr lang="da-DK" sz="2000" dirty="0" err="1" smtClean="0"/>
              <a:t>causality</a:t>
            </a:r>
            <a:r>
              <a:rPr lang="da-DK" sz="2000" dirty="0" smtClean="0"/>
              <a:t> etc. </a:t>
            </a:r>
            <a:r>
              <a:rPr lang="da-DK" sz="2000" dirty="0" err="1" smtClean="0"/>
              <a:t>making</a:t>
            </a:r>
            <a:endParaRPr lang="da-DK" sz="2000" dirty="0" smtClean="0"/>
          </a:p>
          <a:p>
            <a:pPr>
              <a:buFontTx/>
              <a:buChar char="-"/>
            </a:pPr>
            <a:r>
              <a:rPr lang="da-DK" sz="2000" dirty="0" err="1" smtClean="0"/>
              <a:t>reflection</a:t>
            </a:r>
            <a:r>
              <a:rPr lang="da-DK" sz="2000" dirty="0" smtClean="0"/>
              <a:t>/ </a:t>
            </a:r>
            <a:r>
              <a:rPr lang="da-DK" sz="2000" dirty="0" err="1" smtClean="0"/>
              <a:t>critical</a:t>
            </a:r>
            <a:r>
              <a:rPr lang="da-DK" sz="2000" dirty="0" smtClean="0"/>
              <a:t> literacy</a:t>
            </a:r>
          </a:p>
          <a:p>
            <a:pPr>
              <a:buFontTx/>
              <a:buChar char="-"/>
            </a:pPr>
            <a:r>
              <a:rPr lang="da-DK" sz="2000" dirty="0" err="1" smtClean="0"/>
              <a:t>text</a:t>
            </a:r>
            <a:r>
              <a:rPr lang="da-DK" sz="2000" dirty="0" smtClean="0"/>
              <a:t> </a:t>
            </a:r>
            <a:r>
              <a:rPr lang="da-DK" sz="2000" dirty="0"/>
              <a:t>as </a:t>
            </a:r>
            <a:r>
              <a:rPr lang="da-DK" sz="2000" dirty="0" err="1" smtClean="0"/>
              <a:t>situated</a:t>
            </a:r>
            <a:r>
              <a:rPr lang="da-DK" sz="2000" dirty="0" smtClean="0"/>
              <a:t> social </a:t>
            </a:r>
            <a:r>
              <a:rPr lang="da-DK" sz="2000" dirty="0" err="1" smtClean="0"/>
              <a:t>praxis</a:t>
            </a:r>
            <a:endParaRPr lang="da-DK" sz="2000" dirty="0"/>
          </a:p>
          <a:p>
            <a:pPr>
              <a:buFontTx/>
              <a:buChar char="-"/>
            </a:pPr>
            <a:r>
              <a:rPr lang="da-DK" sz="2000" dirty="0" err="1" smtClean="0"/>
              <a:t>basically</a:t>
            </a:r>
            <a:r>
              <a:rPr lang="da-DK" sz="2000" dirty="0" smtClean="0"/>
              <a:t> </a:t>
            </a:r>
            <a:r>
              <a:rPr lang="da-DK" sz="2000" dirty="0" err="1"/>
              <a:t>we</a:t>
            </a:r>
            <a:r>
              <a:rPr lang="da-DK" sz="2000" dirty="0"/>
              <a:t> do not test </a:t>
            </a:r>
            <a:r>
              <a:rPr lang="da-DK" sz="2000" dirty="0" err="1"/>
              <a:t>language</a:t>
            </a:r>
            <a:r>
              <a:rPr lang="da-DK" sz="2000" dirty="0"/>
              <a:t> as social </a:t>
            </a:r>
            <a:r>
              <a:rPr lang="da-DK" sz="2000" dirty="0" err="1"/>
              <a:t>meaning</a:t>
            </a:r>
            <a:r>
              <a:rPr lang="da-DK" sz="2000" dirty="0"/>
              <a:t> </a:t>
            </a:r>
            <a:r>
              <a:rPr lang="da-DK" sz="2000" dirty="0" err="1" smtClean="0"/>
              <a:t>making</a:t>
            </a:r>
            <a:endParaRPr lang="da-DK" sz="2000" dirty="0"/>
          </a:p>
          <a:p>
            <a:pPr>
              <a:buFontTx/>
              <a:buChar char="-"/>
            </a:pPr>
            <a:r>
              <a:rPr lang="da-DK" sz="2000" dirty="0" smtClean="0"/>
              <a:t>and </a:t>
            </a:r>
            <a:r>
              <a:rPr lang="da-DK" sz="2000" dirty="0" err="1"/>
              <a:t>there’s</a:t>
            </a:r>
            <a:r>
              <a:rPr lang="da-DK" sz="2000" dirty="0"/>
              <a:t> a </a:t>
            </a:r>
            <a:r>
              <a:rPr lang="da-DK" sz="2000" dirty="0" err="1"/>
              <a:t>lot</a:t>
            </a:r>
            <a:r>
              <a:rPr lang="da-DK" sz="2000" dirty="0"/>
              <a:t> of </a:t>
            </a:r>
            <a:r>
              <a:rPr lang="da-DK" sz="2000" dirty="0" err="1"/>
              <a:t>teaching</a:t>
            </a:r>
            <a:r>
              <a:rPr lang="da-DK" sz="2000" dirty="0"/>
              <a:t> to the test </a:t>
            </a:r>
            <a:r>
              <a:rPr lang="da-DK" sz="2000" dirty="0" err="1" smtClean="0"/>
              <a:t>going</a:t>
            </a:r>
            <a:r>
              <a:rPr lang="da-DK" sz="2000" dirty="0" smtClean="0"/>
              <a:t> on</a:t>
            </a:r>
          </a:p>
          <a:p>
            <a:pPr>
              <a:buFontTx/>
              <a:buChar char="-"/>
            </a:pPr>
            <a:r>
              <a:rPr lang="da-DK" sz="2000" dirty="0" err="1" smtClean="0"/>
              <a:t>whereas</a:t>
            </a:r>
            <a:r>
              <a:rPr lang="da-DK" sz="2000" dirty="0" smtClean="0"/>
              <a:t> </a:t>
            </a:r>
            <a:r>
              <a:rPr lang="da-DK" sz="2000" dirty="0"/>
              <a:t>PISA tests </a:t>
            </a:r>
            <a:r>
              <a:rPr lang="da-DK" sz="2000" dirty="0" err="1"/>
              <a:t>are</a:t>
            </a:r>
            <a:r>
              <a:rPr lang="da-DK" sz="2000" dirty="0"/>
              <a:t> </a:t>
            </a:r>
            <a:r>
              <a:rPr lang="da-DK" sz="2000" dirty="0" err="1" smtClean="0"/>
              <a:t>broader</a:t>
            </a:r>
            <a:endParaRPr lang="da-DK" sz="2000" dirty="0" smtClean="0"/>
          </a:p>
          <a:p>
            <a:pPr eaLnBrk="1" hangingPunct="1">
              <a:buNone/>
            </a:pPr>
            <a:endParaRPr lang="da-DK" sz="2000" dirty="0"/>
          </a:p>
          <a:p>
            <a:pPr eaLnBrk="1" hangingPunct="1">
              <a:buNone/>
            </a:pPr>
            <a:endParaRPr lang="da-DK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1556792"/>
            <a:ext cx="5842992" cy="634082"/>
          </a:xfrm>
        </p:spPr>
        <p:txBody>
          <a:bodyPr/>
          <a:lstStyle/>
          <a:p>
            <a:pPr algn="l"/>
            <a:r>
              <a:rPr lang="da-DK" sz="2800" dirty="0" smtClean="0">
                <a:solidFill>
                  <a:srgbClr val="C1007F"/>
                </a:solidFill>
              </a:rPr>
              <a:t>National tests in </a:t>
            </a:r>
            <a:r>
              <a:rPr lang="da-DK" sz="2800" dirty="0" err="1" smtClean="0">
                <a:solidFill>
                  <a:srgbClr val="C1007F"/>
                </a:solidFill>
              </a:rPr>
              <a:t>reading</a:t>
            </a:r>
            <a:endParaRPr lang="en-US" sz="2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519" y="1412776"/>
            <a:ext cx="2760001" cy="41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56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008" y="1399222"/>
            <a:ext cx="9180512" cy="4140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552" y="2209082"/>
            <a:ext cx="6120680" cy="333014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Char char="-"/>
            </a:pPr>
            <a:r>
              <a:rPr lang="da-DK" sz="2000" dirty="0" err="1" smtClean="0"/>
              <a:t>text</a:t>
            </a:r>
            <a:r>
              <a:rPr lang="da-DK" sz="2000" dirty="0" smtClean="0"/>
              <a:t> </a:t>
            </a:r>
            <a:r>
              <a:rPr lang="da-DK" sz="2000" dirty="0" err="1"/>
              <a:t>analyzer</a:t>
            </a:r>
            <a:r>
              <a:rPr lang="da-DK" sz="2000" dirty="0"/>
              <a:t> – </a:t>
            </a:r>
            <a:r>
              <a:rPr lang="da-DK" sz="2000" dirty="0" err="1" smtClean="0"/>
              <a:t>reflexive</a:t>
            </a:r>
            <a:r>
              <a:rPr lang="da-DK" sz="2000" dirty="0"/>
              <a:t>/ </a:t>
            </a:r>
            <a:r>
              <a:rPr lang="da-DK" sz="2000" dirty="0" err="1"/>
              <a:t>critical</a:t>
            </a:r>
            <a:r>
              <a:rPr lang="da-DK" sz="2000" dirty="0"/>
              <a:t> </a:t>
            </a:r>
            <a:r>
              <a:rPr lang="da-DK" sz="2000" dirty="0" err="1" smtClean="0"/>
              <a:t>level</a:t>
            </a:r>
            <a:endParaRPr lang="da-DK" sz="2000" dirty="0"/>
          </a:p>
          <a:p>
            <a:pPr eaLnBrk="1" hangingPunct="1">
              <a:buFontTx/>
              <a:buChar char="-"/>
            </a:pPr>
            <a:r>
              <a:rPr lang="da-DK" sz="2000" dirty="0" err="1" smtClean="0"/>
              <a:t>text</a:t>
            </a:r>
            <a:r>
              <a:rPr lang="da-DK" sz="2000" dirty="0" smtClean="0"/>
              <a:t> </a:t>
            </a:r>
            <a:r>
              <a:rPr lang="da-DK" sz="2000" dirty="0" err="1"/>
              <a:t>user</a:t>
            </a:r>
            <a:r>
              <a:rPr lang="da-DK" sz="2000" dirty="0"/>
              <a:t> – </a:t>
            </a:r>
            <a:r>
              <a:rPr lang="da-DK" sz="2000" dirty="0" err="1"/>
              <a:t>pragmatic</a:t>
            </a:r>
            <a:r>
              <a:rPr lang="da-DK" sz="2000" dirty="0"/>
              <a:t> </a:t>
            </a:r>
            <a:r>
              <a:rPr lang="da-DK" sz="2000" dirty="0" err="1" smtClean="0"/>
              <a:t>level</a:t>
            </a:r>
            <a:endParaRPr lang="da-DK" sz="2000" dirty="0" smtClean="0"/>
          </a:p>
          <a:p>
            <a:pPr eaLnBrk="1" hangingPunct="1">
              <a:buFontTx/>
              <a:buChar char="-"/>
            </a:pPr>
            <a:r>
              <a:rPr lang="da-DK" sz="2000" dirty="0" err="1" smtClean="0"/>
              <a:t>text</a:t>
            </a:r>
            <a:r>
              <a:rPr lang="da-DK" sz="2000" dirty="0" smtClean="0"/>
              <a:t> </a:t>
            </a:r>
            <a:r>
              <a:rPr lang="da-DK" sz="2000" dirty="0"/>
              <a:t>participant – </a:t>
            </a:r>
            <a:r>
              <a:rPr lang="da-DK" sz="2000" dirty="0" err="1"/>
              <a:t>semantic</a:t>
            </a:r>
            <a:r>
              <a:rPr lang="da-DK" sz="2000" dirty="0"/>
              <a:t> </a:t>
            </a:r>
            <a:r>
              <a:rPr lang="da-DK" sz="2000" dirty="0" smtClean="0"/>
              <a:t>leve</a:t>
            </a:r>
          </a:p>
          <a:p>
            <a:pPr eaLnBrk="1" hangingPunct="1">
              <a:buFontTx/>
              <a:buChar char="-"/>
            </a:pPr>
            <a:r>
              <a:rPr lang="da-DK" sz="2000" dirty="0" err="1" smtClean="0"/>
              <a:t>code</a:t>
            </a:r>
            <a:r>
              <a:rPr lang="da-DK" sz="2000" dirty="0" smtClean="0"/>
              <a:t> </a:t>
            </a:r>
            <a:r>
              <a:rPr lang="da-DK" sz="2000" dirty="0" err="1"/>
              <a:t>breaker</a:t>
            </a:r>
            <a:r>
              <a:rPr lang="da-DK" sz="2000" dirty="0"/>
              <a:t> – formal </a:t>
            </a:r>
            <a:r>
              <a:rPr lang="da-DK" sz="2000" dirty="0" err="1"/>
              <a:t>code</a:t>
            </a:r>
            <a:r>
              <a:rPr lang="da-DK" sz="2000" dirty="0"/>
              <a:t> </a:t>
            </a:r>
            <a:r>
              <a:rPr lang="da-DK" sz="2000" dirty="0" err="1" smtClean="0"/>
              <a:t>level</a:t>
            </a:r>
            <a:endParaRPr lang="da-DK" sz="2000" dirty="0" smtClean="0"/>
          </a:p>
          <a:p>
            <a:pPr eaLnBrk="1" hangingPunct="1">
              <a:buFontTx/>
              <a:buChar char="-"/>
            </a:pPr>
            <a:endParaRPr lang="da-DK" sz="2000" dirty="0"/>
          </a:p>
          <a:p>
            <a:pPr eaLnBrk="1" hangingPunct="1">
              <a:buFontTx/>
              <a:buChar char="-"/>
            </a:pPr>
            <a:r>
              <a:rPr lang="da-DK" sz="2000" dirty="0" smtClean="0"/>
              <a:t>so: </a:t>
            </a:r>
            <a:r>
              <a:rPr lang="da-DK" sz="2000" dirty="0" err="1" smtClean="0"/>
              <a:t>our</a:t>
            </a:r>
            <a:r>
              <a:rPr lang="da-DK" sz="2000" dirty="0" smtClean="0"/>
              <a:t> </a:t>
            </a:r>
            <a:r>
              <a:rPr lang="da-DK" sz="2000" dirty="0" err="1" smtClean="0"/>
              <a:t>task</a:t>
            </a:r>
            <a:r>
              <a:rPr lang="da-DK" sz="2000" dirty="0" smtClean="0"/>
              <a:t> is integration of </a:t>
            </a:r>
            <a:r>
              <a:rPr lang="da-DK" sz="2000" dirty="0" err="1" smtClean="0"/>
              <a:t>levels</a:t>
            </a:r>
            <a:r>
              <a:rPr lang="da-DK" sz="2000" dirty="0" smtClean="0"/>
              <a:t/>
            </a:r>
            <a:br>
              <a:rPr lang="da-DK" sz="2000" dirty="0" smtClean="0"/>
            </a:br>
            <a:r>
              <a:rPr lang="da-DK" sz="2000" dirty="0" smtClean="0"/>
              <a:t>- and </a:t>
            </a:r>
            <a:r>
              <a:rPr lang="da-DK" sz="2000" dirty="0" err="1" smtClean="0"/>
              <a:t>reading</a:t>
            </a:r>
            <a:r>
              <a:rPr lang="da-DK" sz="2000" dirty="0" smtClean="0"/>
              <a:t>/ literacy in all </a:t>
            </a:r>
            <a:r>
              <a:rPr lang="da-DK" sz="2000" dirty="0" err="1" smtClean="0"/>
              <a:t>subjects</a:t>
            </a:r>
            <a:endParaRPr lang="da-DK" sz="2000" dirty="0" smtClean="0"/>
          </a:p>
          <a:p>
            <a:pPr marL="0" indent="0" eaLnBrk="1" hangingPunct="1">
              <a:buNone/>
            </a:pPr>
            <a:endParaRPr lang="da-DK" sz="2000" dirty="0"/>
          </a:p>
          <a:p>
            <a:pPr marL="0" indent="0" eaLnBrk="1" hangingPunct="1">
              <a:buNone/>
            </a:pPr>
            <a:r>
              <a:rPr lang="da-DK" sz="2000" dirty="0" smtClean="0"/>
              <a:t>(from Allan Luke and Peter </a:t>
            </a:r>
            <a:r>
              <a:rPr lang="da-DK" sz="2000" dirty="0" err="1" smtClean="0"/>
              <a:t>Freebody</a:t>
            </a:r>
            <a:r>
              <a:rPr lang="da-DK" sz="2000" dirty="0" smtClean="0"/>
              <a:t>, 1990, 1999)</a:t>
            </a:r>
            <a:endParaRPr lang="da-DK" sz="2000" dirty="0"/>
          </a:p>
          <a:p>
            <a:pPr eaLnBrk="1" hangingPunct="1">
              <a:buNone/>
            </a:pPr>
            <a:endParaRPr lang="da-DK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1556792"/>
            <a:ext cx="5842992" cy="634082"/>
          </a:xfrm>
        </p:spPr>
        <p:txBody>
          <a:bodyPr/>
          <a:lstStyle/>
          <a:p>
            <a:pPr algn="l"/>
            <a:r>
              <a:rPr lang="da-DK" sz="2800" dirty="0" smtClean="0">
                <a:solidFill>
                  <a:srgbClr val="C1007F"/>
                </a:solidFill>
              </a:rPr>
              <a:t>Levels in a </a:t>
            </a:r>
            <a:r>
              <a:rPr lang="da-DK" sz="2800" dirty="0" err="1" smtClean="0">
                <a:solidFill>
                  <a:srgbClr val="C1007F"/>
                </a:solidFill>
              </a:rPr>
              <a:t>common</a:t>
            </a:r>
            <a:r>
              <a:rPr lang="da-DK" sz="2800" dirty="0" smtClean="0">
                <a:solidFill>
                  <a:srgbClr val="C1007F"/>
                </a:solidFill>
              </a:rPr>
              <a:t> model</a:t>
            </a:r>
            <a:endParaRPr lang="en-US" sz="2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519" y="1412776"/>
            <a:ext cx="2760001" cy="41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35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008" y="1399222"/>
            <a:ext cx="9180512" cy="4140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552" y="2209082"/>
            <a:ext cx="5832648" cy="323614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None/>
            </a:pPr>
            <a:endParaRPr lang="da-DK" sz="2000" dirty="0" smtClean="0"/>
          </a:p>
          <a:p>
            <a:pPr eaLnBrk="1" hangingPunct="1">
              <a:buNone/>
            </a:pPr>
            <a:endParaRPr lang="da-DK" sz="2000" dirty="0" smtClean="0"/>
          </a:p>
          <a:p>
            <a:pPr eaLnBrk="1" hangingPunct="1">
              <a:buNone/>
            </a:pPr>
            <a:r>
              <a:rPr lang="da-DK" sz="2000" dirty="0" smtClean="0"/>
              <a:t>A series of UCC </a:t>
            </a:r>
            <a:r>
              <a:rPr lang="da-DK" sz="2000" dirty="0" err="1" smtClean="0"/>
              <a:t>conferences</a:t>
            </a:r>
            <a:r>
              <a:rPr lang="da-DK" sz="2000" dirty="0" smtClean="0"/>
              <a:t>:</a:t>
            </a:r>
          </a:p>
          <a:p>
            <a:pPr marL="0" indent="0" eaLnBrk="1" hangingPunct="1">
              <a:buNone/>
            </a:pPr>
            <a:r>
              <a:rPr lang="da-DK" sz="2000" dirty="0" smtClean="0"/>
              <a:t>2015</a:t>
            </a:r>
            <a:r>
              <a:rPr lang="da-DK" sz="2000" dirty="0"/>
              <a:t>: </a:t>
            </a:r>
            <a:r>
              <a:rPr lang="da-DK" sz="2000" dirty="0" err="1" smtClean="0"/>
              <a:t>inclusion</a:t>
            </a:r>
            <a:endParaRPr lang="da-DK" sz="2000" dirty="0"/>
          </a:p>
          <a:p>
            <a:pPr marL="0" indent="0" eaLnBrk="1" hangingPunct="1">
              <a:buNone/>
            </a:pPr>
            <a:r>
              <a:rPr lang="da-DK" sz="2000" dirty="0" smtClean="0"/>
              <a:t>2014</a:t>
            </a:r>
            <a:r>
              <a:rPr lang="da-DK" sz="2000" dirty="0"/>
              <a:t>: </a:t>
            </a:r>
            <a:r>
              <a:rPr lang="da-DK" sz="2000" dirty="0" err="1" smtClean="0"/>
              <a:t>reading</a:t>
            </a:r>
            <a:r>
              <a:rPr lang="da-DK" sz="2000" dirty="0" smtClean="0"/>
              <a:t> in new media</a:t>
            </a:r>
            <a:endParaRPr lang="da-DK" sz="2000" dirty="0"/>
          </a:p>
          <a:p>
            <a:pPr marL="0" indent="0" eaLnBrk="1" hangingPunct="1">
              <a:buNone/>
            </a:pPr>
            <a:r>
              <a:rPr lang="da-DK" sz="2000" dirty="0" smtClean="0"/>
              <a:t>2013</a:t>
            </a:r>
            <a:r>
              <a:rPr lang="da-DK" sz="2000" dirty="0"/>
              <a:t>: </a:t>
            </a:r>
            <a:r>
              <a:rPr lang="da-DK" sz="2000" dirty="0" err="1"/>
              <a:t>differentiating</a:t>
            </a:r>
            <a:r>
              <a:rPr lang="da-DK" sz="2000" dirty="0"/>
              <a:t> </a:t>
            </a:r>
            <a:r>
              <a:rPr lang="da-DK" sz="2000" dirty="0" smtClean="0"/>
              <a:t>literacy </a:t>
            </a:r>
            <a:r>
              <a:rPr lang="da-DK" sz="2000" dirty="0" err="1" smtClean="0"/>
              <a:t>teaching</a:t>
            </a:r>
            <a:endParaRPr lang="da-DK" sz="2000" dirty="0"/>
          </a:p>
          <a:p>
            <a:pPr marL="0" indent="0" eaLnBrk="1" hangingPunct="1">
              <a:buNone/>
            </a:pPr>
            <a:r>
              <a:rPr lang="da-DK" sz="2000" dirty="0" smtClean="0"/>
              <a:t>- </a:t>
            </a:r>
            <a:r>
              <a:rPr lang="da-DK" sz="2000" dirty="0" err="1"/>
              <a:t>very</a:t>
            </a:r>
            <a:r>
              <a:rPr lang="da-DK" sz="2000" dirty="0"/>
              <a:t> </a:t>
            </a:r>
            <a:r>
              <a:rPr lang="da-DK" sz="2000" dirty="0" err="1"/>
              <a:t>typical</a:t>
            </a:r>
            <a:r>
              <a:rPr lang="da-DK" sz="2000" dirty="0"/>
              <a:t> </a:t>
            </a:r>
            <a:r>
              <a:rPr lang="da-DK" sz="2000" dirty="0" err="1"/>
              <a:t>subjects</a:t>
            </a:r>
            <a:r>
              <a:rPr lang="da-DK" sz="2000" dirty="0"/>
              <a:t> </a:t>
            </a:r>
            <a:r>
              <a:rPr lang="da-DK" sz="2000" dirty="0" err="1" smtClean="0"/>
              <a:t>signaling</a:t>
            </a:r>
            <a:r>
              <a:rPr lang="da-DK" sz="2000" dirty="0" smtClean="0"/>
              <a:t> </a:t>
            </a:r>
            <a:r>
              <a:rPr lang="da-DK" sz="2000" dirty="0"/>
              <a:t>new </a:t>
            </a:r>
            <a:r>
              <a:rPr lang="da-DK" sz="2000" dirty="0" err="1"/>
              <a:t>challenges</a:t>
            </a:r>
            <a:r>
              <a:rPr lang="da-DK" sz="2000" dirty="0"/>
              <a:t> </a:t>
            </a:r>
          </a:p>
          <a:p>
            <a:pPr eaLnBrk="1" hangingPunct="1">
              <a:buNone/>
            </a:pPr>
            <a:endParaRPr lang="da-DK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1556792"/>
            <a:ext cx="5842992" cy="634082"/>
          </a:xfrm>
        </p:spPr>
        <p:txBody>
          <a:bodyPr/>
          <a:lstStyle/>
          <a:p>
            <a:pPr algn="l"/>
            <a:r>
              <a:rPr lang="da-DK" sz="2800" dirty="0" err="1" smtClean="0">
                <a:solidFill>
                  <a:srgbClr val="C1007F"/>
                </a:solidFill>
              </a:rPr>
              <a:t>Where</a:t>
            </a:r>
            <a:r>
              <a:rPr lang="da-DK" sz="2800" dirty="0" smtClean="0">
                <a:solidFill>
                  <a:srgbClr val="C1007F"/>
                </a:solidFill>
              </a:rPr>
              <a:t> </a:t>
            </a:r>
            <a:r>
              <a:rPr lang="da-DK" sz="2800" dirty="0" err="1" smtClean="0">
                <a:solidFill>
                  <a:srgbClr val="C1007F"/>
                </a:solidFill>
              </a:rPr>
              <a:t>are</a:t>
            </a:r>
            <a:r>
              <a:rPr lang="da-DK" sz="2800" dirty="0" smtClean="0">
                <a:solidFill>
                  <a:srgbClr val="C1007F"/>
                </a:solidFill>
              </a:rPr>
              <a:t> </a:t>
            </a:r>
            <a:r>
              <a:rPr lang="da-DK" sz="2800" dirty="0" err="1" smtClean="0">
                <a:solidFill>
                  <a:srgbClr val="C1007F"/>
                </a:solidFill>
              </a:rPr>
              <a:t>we</a:t>
            </a:r>
            <a:r>
              <a:rPr lang="da-DK" sz="2800" dirty="0" smtClean="0">
                <a:solidFill>
                  <a:srgbClr val="C1007F"/>
                </a:solidFill>
              </a:rPr>
              <a:t> </a:t>
            </a:r>
            <a:r>
              <a:rPr lang="da-DK" sz="2800" dirty="0" err="1" smtClean="0">
                <a:solidFill>
                  <a:srgbClr val="C1007F"/>
                </a:solidFill>
              </a:rPr>
              <a:t>now</a:t>
            </a:r>
            <a:r>
              <a:rPr lang="da-DK" sz="2800" dirty="0" smtClean="0">
                <a:solidFill>
                  <a:srgbClr val="C1007F"/>
                </a:solidFill>
              </a:rPr>
              <a:t>:</a:t>
            </a:r>
            <a:br>
              <a:rPr lang="da-DK" sz="2800" dirty="0" smtClean="0">
                <a:solidFill>
                  <a:srgbClr val="C1007F"/>
                </a:solidFill>
              </a:rPr>
            </a:br>
            <a:r>
              <a:rPr lang="da-DK" sz="2800" dirty="0" err="1" smtClean="0">
                <a:solidFill>
                  <a:srgbClr val="C1007F"/>
                </a:solidFill>
              </a:rPr>
              <a:t>After</a:t>
            </a:r>
            <a:r>
              <a:rPr lang="da-DK" sz="2800" dirty="0" smtClean="0">
                <a:solidFill>
                  <a:srgbClr val="C1007F"/>
                </a:solidFill>
              </a:rPr>
              <a:t> </a:t>
            </a:r>
            <a:r>
              <a:rPr lang="da-DK" sz="2800" dirty="0" err="1" smtClean="0">
                <a:solidFill>
                  <a:srgbClr val="C1007F"/>
                </a:solidFill>
              </a:rPr>
              <a:t>breaking</a:t>
            </a:r>
            <a:r>
              <a:rPr lang="da-DK" sz="2800" dirty="0" smtClean="0">
                <a:solidFill>
                  <a:srgbClr val="C1007F"/>
                </a:solidFill>
              </a:rPr>
              <a:t> the </a:t>
            </a:r>
            <a:r>
              <a:rPr lang="da-DK" sz="2800" dirty="0" err="1" smtClean="0">
                <a:solidFill>
                  <a:srgbClr val="C1007F"/>
                </a:solidFill>
              </a:rPr>
              <a:t>code</a:t>
            </a:r>
            <a:r>
              <a:rPr lang="da-DK" sz="2800" dirty="0" smtClean="0">
                <a:solidFill>
                  <a:srgbClr val="C1007F"/>
                </a:solidFill>
              </a:rPr>
              <a:t> – so </a:t>
            </a:r>
            <a:r>
              <a:rPr lang="da-DK" sz="2800" dirty="0" err="1" smtClean="0">
                <a:solidFill>
                  <a:srgbClr val="C1007F"/>
                </a:solidFill>
              </a:rPr>
              <a:t>what</a:t>
            </a:r>
            <a:r>
              <a:rPr lang="da-DK" sz="2800" dirty="0" smtClean="0">
                <a:solidFill>
                  <a:srgbClr val="C1007F"/>
                </a:solidFill>
              </a:rPr>
              <a:t>?</a:t>
            </a:r>
            <a:endParaRPr lang="en-US" sz="2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519" y="1412776"/>
            <a:ext cx="2760001" cy="41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45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008" y="1399222"/>
            <a:ext cx="9180512" cy="4140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552" y="2209082"/>
            <a:ext cx="5832648" cy="323614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da-DK" sz="2000" dirty="0" smtClean="0"/>
              <a:t>The </a:t>
            </a:r>
            <a:r>
              <a:rPr lang="da-DK" sz="2000" dirty="0"/>
              <a:t>literacy </a:t>
            </a:r>
            <a:r>
              <a:rPr lang="da-DK" sz="2000" dirty="0" err="1"/>
              <a:t>concept</a:t>
            </a:r>
            <a:r>
              <a:rPr lang="da-DK" sz="2000" dirty="0"/>
              <a:t> is on </a:t>
            </a:r>
            <a:r>
              <a:rPr lang="da-DK" sz="2000" dirty="0" err="1"/>
              <a:t>it’s</a:t>
            </a:r>
            <a:r>
              <a:rPr lang="da-DK" sz="2000" dirty="0"/>
              <a:t> </a:t>
            </a:r>
            <a:r>
              <a:rPr lang="da-DK" sz="2000" dirty="0" err="1"/>
              <a:t>way</a:t>
            </a:r>
            <a:r>
              <a:rPr lang="da-DK" sz="2000" dirty="0"/>
              <a:t> </a:t>
            </a:r>
            <a:r>
              <a:rPr lang="da-DK" sz="2000" dirty="0" err="1"/>
              <a:t>into</a:t>
            </a:r>
            <a:r>
              <a:rPr lang="da-DK" sz="2000" dirty="0"/>
              <a:t> a Danish </a:t>
            </a:r>
            <a:r>
              <a:rPr lang="da-DK" sz="2000" dirty="0" err="1"/>
              <a:t>context</a:t>
            </a:r>
            <a:r>
              <a:rPr lang="da-DK" sz="2000" dirty="0"/>
              <a:t/>
            </a:r>
            <a:br>
              <a:rPr lang="da-DK" sz="2000" dirty="0"/>
            </a:br>
            <a:r>
              <a:rPr lang="da-DK" sz="2000" dirty="0"/>
              <a:t>- in </a:t>
            </a:r>
            <a:r>
              <a:rPr lang="da-DK" sz="2000" dirty="0" err="1"/>
              <a:t>teacher</a:t>
            </a:r>
            <a:r>
              <a:rPr lang="da-DK" sz="2000" dirty="0"/>
              <a:t> </a:t>
            </a:r>
            <a:r>
              <a:rPr lang="da-DK" sz="2000" dirty="0" err="1" smtClean="0"/>
              <a:t>education</a:t>
            </a:r>
            <a:r>
              <a:rPr lang="da-DK" sz="2000" dirty="0" smtClean="0"/>
              <a:t> as curriculum and </a:t>
            </a:r>
            <a:r>
              <a:rPr lang="da-DK" sz="2000" dirty="0" err="1" smtClean="0"/>
              <a:t>reflection</a:t>
            </a:r>
            <a:r>
              <a:rPr lang="da-DK" sz="2000" dirty="0" smtClean="0"/>
              <a:t>/ </a:t>
            </a:r>
            <a:r>
              <a:rPr lang="da-DK" sz="2000" dirty="0" err="1" smtClean="0"/>
              <a:t>learning</a:t>
            </a:r>
            <a:r>
              <a:rPr lang="da-DK" sz="2000" dirty="0" smtClean="0"/>
              <a:t> </a:t>
            </a:r>
            <a:r>
              <a:rPr lang="da-DK" sz="2000" dirty="0" err="1" smtClean="0"/>
              <a:t>goal</a:t>
            </a:r>
            <a:r>
              <a:rPr lang="da-DK" sz="2000" dirty="0"/>
              <a:t/>
            </a:r>
            <a:br>
              <a:rPr lang="da-DK" sz="2000" dirty="0"/>
            </a:br>
            <a:r>
              <a:rPr lang="da-DK" sz="2000" dirty="0"/>
              <a:t>- in a large </a:t>
            </a:r>
            <a:r>
              <a:rPr lang="da-DK" sz="2000" dirty="0" err="1"/>
              <a:t>number</a:t>
            </a:r>
            <a:r>
              <a:rPr lang="da-DK" sz="2000" dirty="0"/>
              <a:t> of </a:t>
            </a:r>
            <a:r>
              <a:rPr lang="da-DK" sz="2000" dirty="0" err="1"/>
              <a:t>conferences</a:t>
            </a:r>
            <a:r>
              <a:rPr lang="da-DK" sz="2000" dirty="0"/>
              <a:t>, book </a:t>
            </a:r>
            <a:r>
              <a:rPr lang="da-DK" sz="2000" dirty="0" smtClean="0"/>
              <a:t>(and job!) </a:t>
            </a:r>
            <a:r>
              <a:rPr lang="da-DK" sz="2000" dirty="0" err="1" smtClean="0"/>
              <a:t>titles</a:t>
            </a:r>
            <a:r>
              <a:rPr lang="da-DK" sz="2000" dirty="0" smtClean="0"/>
              <a:t> </a:t>
            </a:r>
            <a:r>
              <a:rPr lang="da-DK" sz="2000" dirty="0"/>
              <a:t>etc. etc</a:t>
            </a:r>
            <a:r>
              <a:rPr lang="da-DK" sz="2000" dirty="0" smtClean="0"/>
              <a:t>.</a:t>
            </a:r>
            <a:endParaRPr lang="da-DK" sz="2000" dirty="0"/>
          </a:p>
          <a:p>
            <a:pPr marL="0" indent="0">
              <a:buNone/>
            </a:pPr>
            <a:r>
              <a:rPr lang="da-DK" sz="2000" dirty="0" smtClean="0"/>
              <a:t>- literacy is hot!</a:t>
            </a:r>
            <a:r>
              <a:rPr lang="da-DK" sz="2000" dirty="0"/>
              <a:t/>
            </a:r>
            <a:br>
              <a:rPr lang="da-DK" sz="2000" dirty="0"/>
            </a:br>
            <a:endParaRPr lang="da-DK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1556792"/>
            <a:ext cx="5842992" cy="634082"/>
          </a:xfrm>
        </p:spPr>
        <p:txBody>
          <a:bodyPr/>
          <a:lstStyle/>
          <a:p>
            <a:pPr algn="l"/>
            <a:r>
              <a:rPr lang="da-DK" sz="2800" dirty="0" err="1" smtClean="0">
                <a:solidFill>
                  <a:srgbClr val="C1007F"/>
                </a:solidFill>
              </a:rPr>
              <a:t>Towards</a:t>
            </a:r>
            <a:r>
              <a:rPr lang="da-DK" sz="2800" dirty="0" smtClean="0">
                <a:solidFill>
                  <a:srgbClr val="C1007F"/>
                </a:solidFill>
              </a:rPr>
              <a:t> ‘literacy in Danish’</a:t>
            </a:r>
            <a:endParaRPr lang="en-US" sz="2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519" y="1412776"/>
            <a:ext cx="2760001" cy="41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96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008" y="1399222"/>
            <a:ext cx="9180512" cy="4140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552" y="2209082"/>
            <a:ext cx="5832648" cy="323614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da-DK" sz="2000" dirty="0" err="1"/>
              <a:t>D</a:t>
            </a:r>
            <a:r>
              <a:rPr lang="da-DK" sz="2000" dirty="0" err="1" smtClean="0"/>
              <a:t>ifferent</a:t>
            </a:r>
            <a:r>
              <a:rPr lang="da-DK" sz="2000" dirty="0" smtClean="0"/>
              <a:t> literacy-</a:t>
            </a:r>
            <a:r>
              <a:rPr lang="da-DK" sz="2000" dirty="0" err="1" smtClean="0"/>
              <a:t>concepts</a:t>
            </a:r>
            <a:r>
              <a:rPr lang="da-DK" sz="2000" dirty="0" smtClean="0"/>
              <a:t>:</a:t>
            </a:r>
            <a:endParaRPr lang="da-DK" sz="2000" dirty="0"/>
          </a:p>
          <a:p>
            <a:pPr>
              <a:buFontTx/>
              <a:buChar char="-"/>
            </a:pPr>
            <a:r>
              <a:rPr lang="da-DK" sz="2000" dirty="0"/>
              <a:t>b</a:t>
            </a:r>
            <a:r>
              <a:rPr lang="da-DK" sz="2000" dirty="0" smtClean="0"/>
              <a:t>asic </a:t>
            </a:r>
            <a:r>
              <a:rPr lang="da-DK" sz="2000" dirty="0" err="1" smtClean="0"/>
              <a:t>reading</a:t>
            </a:r>
            <a:r>
              <a:rPr lang="da-DK" sz="2000" dirty="0" smtClean="0"/>
              <a:t> </a:t>
            </a:r>
            <a:r>
              <a:rPr lang="da-DK" sz="2000" dirty="0"/>
              <a:t>and </a:t>
            </a:r>
            <a:r>
              <a:rPr lang="da-DK" sz="2000" dirty="0" err="1"/>
              <a:t>writing</a:t>
            </a:r>
            <a:r>
              <a:rPr lang="da-DK" sz="2000" dirty="0"/>
              <a:t> </a:t>
            </a:r>
            <a:r>
              <a:rPr lang="da-DK" sz="2000" dirty="0" err="1" smtClean="0"/>
              <a:t>skills</a:t>
            </a:r>
            <a:endParaRPr lang="da-DK" sz="2000" dirty="0"/>
          </a:p>
          <a:p>
            <a:pPr>
              <a:buFontTx/>
              <a:buChar char="-"/>
            </a:pPr>
            <a:r>
              <a:rPr lang="da-DK" sz="2000" dirty="0" err="1" smtClean="0"/>
              <a:t>functional</a:t>
            </a:r>
            <a:r>
              <a:rPr lang="da-DK" sz="2000" dirty="0"/>
              <a:t>, </a:t>
            </a:r>
            <a:r>
              <a:rPr lang="da-DK" sz="2000" dirty="0" err="1"/>
              <a:t>situated</a:t>
            </a:r>
            <a:r>
              <a:rPr lang="da-DK" sz="2000" dirty="0"/>
              <a:t> </a:t>
            </a:r>
            <a:r>
              <a:rPr lang="da-DK" sz="2000" dirty="0" err="1"/>
              <a:t>meaning</a:t>
            </a:r>
            <a:r>
              <a:rPr lang="da-DK" sz="2000" dirty="0"/>
              <a:t> </a:t>
            </a:r>
            <a:r>
              <a:rPr lang="da-DK" sz="2000" dirty="0" err="1"/>
              <a:t>making</a:t>
            </a:r>
            <a:r>
              <a:rPr lang="da-DK" sz="2000" dirty="0"/>
              <a:t> (genre </a:t>
            </a:r>
            <a:r>
              <a:rPr lang="da-DK" sz="2000" dirty="0" err="1"/>
              <a:t>pedagogy</a:t>
            </a:r>
            <a:r>
              <a:rPr lang="da-DK" sz="2000" dirty="0"/>
              <a:t>, new literacy studies etc.)</a:t>
            </a:r>
          </a:p>
          <a:p>
            <a:pPr>
              <a:buFontTx/>
              <a:buChar char="-"/>
            </a:pPr>
            <a:r>
              <a:rPr lang="da-DK" sz="2000" dirty="0" smtClean="0"/>
              <a:t>literacy in media </a:t>
            </a:r>
            <a:r>
              <a:rPr lang="da-DK" sz="2000" dirty="0" err="1" smtClean="0"/>
              <a:t>newer</a:t>
            </a:r>
            <a:r>
              <a:rPr lang="da-DK" sz="2000" dirty="0" smtClean="0"/>
              <a:t> </a:t>
            </a:r>
            <a:r>
              <a:rPr lang="da-DK" sz="2000" dirty="0" err="1" smtClean="0"/>
              <a:t>than</a:t>
            </a:r>
            <a:r>
              <a:rPr lang="da-DK" sz="2000" dirty="0" smtClean="0"/>
              <a:t> </a:t>
            </a:r>
            <a:r>
              <a:rPr lang="da-DK" sz="2000" dirty="0" smtClean="0"/>
              <a:t>the book</a:t>
            </a:r>
            <a:endParaRPr lang="da-DK" sz="2000" dirty="0"/>
          </a:p>
          <a:p>
            <a:pPr>
              <a:buFontTx/>
              <a:buChar char="-"/>
            </a:pPr>
            <a:r>
              <a:rPr lang="da-DK" sz="2000" dirty="0"/>
              <a:t>l</a:t>
            </a:r>
            <a:r>
              <a:rPr lang="da-DK" sz="2000" dirty="0" smtClean="0"/>
              <a:t>iteracy and </a:t>
            </a:r>
            <a:r>
              <a:rPr lang="da-DK" sz="2000" dirty="0" err="1" smtClean="0"/>
              <a:t>multimodality</a:t>
            </a:r>
            <a:r>
              <a:rPr lang="da-DK" sz="2000" dirty="0" smtClean="0"/>
              <a:t> (</a:t>
            </a:r>
            <a:r>
              <a:rPr lang="da-DK" sz="2000" dirty="0" err="1" smtClean="0"/>
              <a:t>both</a:t>
            </a:r>
            <a:r>
              <a:rPr lang="da-DK" sz="2000" dirty="0" smtClean="0"/>
              <a:t> perception and </a:t>
            </a:r>
            <a:r>
              <a:rPr lang="da-DK" sz="2000" dirty="0" err="1" smtClean="0"/>
              <a:t>production</a:t>
            </a:r>
            <a:r>
              <a:rPr lang="da-DK" sz="2000" dirty="0" smtClean="0"/>
              <a:t>)</a:t>
            </a:r>
          </a:p>
          <a:p>
            <a:pPr>
              <a:buFontTx/>
              <a:buChar char="-"/>
            </a:pPr>
            <a:r>
              <a:rPr lang="da-DK" sz="2000" dirty="0" err="1"/>
              <a:t>a</a:t>
            </a:r>
            <a:r>
              <a:rPr lang="da-DK" sz="2000" dirty="0" err="1" smtClean="0"/>
              <a:t>dult</a:t>
            </a:r>
            <a:r>
              <a:rPr lang="da-DK" sz="2000" dirty="0" smtClean="0"/>
              <a:t> literacy</a:t>
            </a:r>
          </a:p>
          <a:p>
            <a:pPr>
              <a:buFontTx/>
              <a:buChar char="-"/>
            </a:pPr>
            <a:r>
              <a:rPr lang="da-DK" sz="2000" dirty="0" err="1" smtClean="0"/>
              <a:t>work</a:t>
            </a:r>
            <a:r>
              <a:rPr lang="da-DK" sz="2000" dirty="0" smtClean="0"/>
              <a:t> </a:t>
            </a:r>
            <a:r>
              <a:rPr lang="da-DK" sz="2000" dirty="0" err="1" smtClean="0"/>
              <a:t>life</a:t>
            </a:r>
            <a:r>
              <a:rPr lang="da-DK" sz="2000" dirty="0" smtClean="0"/>
              <a:t> literacy</a:t>
            </a:r>
            <a:r>
              <a:rPr lang="da-DK" sz="2000" dirty="0"/>
              <a:t/>
            </a:r>
            <a:br>
              <a:rPr lang="da-DK" sz="2000" dirty="0"/>
            </a:br>
            <a:endParaRPr lang="da-DK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1556792"/>
            <a:ext cx="5842992" cy="634082"/>
          </a:xfrm>
        </p:spPr>
        <p:txBody>
          <a:bodyPr/>
          <a:lstStyle/>
          <a:p>
            <a:pPr algn="l"/>
            <a:r>
              <a:rPr lang="da-DK" sz="2800" dirty="0" err="1" smtClean="0">
                <a:solidFill>
                  <a:srgbClr val="C1007F"/>
                </a:solidFill>
              </a:rPr>
              <a:t>Towards</a:t>
            </a:r>
            <a:r>
              <a:rPr lang="da-DK" sz="2800" dirty="0" smtClean="0">
                <a:solidFill>
                  <a:srgbClr val="C1007F"/>
                </a:solidFill>
              </a:rPr>
              <a:t> ‘literacy in Danish’</a:t>
            </a:r>
            <a:endParaRPr lang="en-US" sz="2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519" y="1412776"/>
            <a:ext cx="2760001" cy="41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706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412776"/>
            <a:ext cx="9180512" cy="4140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7544" y="2780928"/>
            <a:ext cx="5832648" cy="252028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endParaRPr lang="da-DK" sz="2000" dirty="0" smtClean="0"/>
          </a:p>
          <a:p>
            <a:pPr eaLnBrk="1" hangingPunct="1">
              <a:buFontTx/>
              <a:buNone/>
            </a:pPr>
            <a:r>
              <a:rPr lang="da-DK" sz="2000" dirty="0" smtClean="0"/>
              <a:t>Background:</a:t>
            </a:r>
          </a:p>
          <a:p>
            <a:pPr eaLnBrk="1" hangingPunct="1">
              <a:buFontTx/>
              <a:buChar char="-"/>
            </a:pPr>
            <a:r>
              <a:rPr lang="da-DK" sz="2000" dirty="0" err="1" smtClean="0"/>
              <a:t>founded</a:t>
            </a:r>
            <a:r>
              <a:rPr lang="da-DK" sz="2000" dirty="0" smtClean="0"/>
              <a:t> </a:t>
            </a:r>
            <a:r>
              <a:rPr lang="da-DK" sz="2000" dirty="0"/>
              <a:t>on 1 September 2006 on an </a:t>
            </a:r>
            <a:r>
              <a:rPr lang="da-DK" sz="2000" dirty="0" err="1"/>
              <a:t>initiative</a:t>
            </a:r>
            <a:r>
              <a:rPr lang="da-DK" sz="2000" dirty="0"/>
              <a:t> by the Danish </a:t>
            </a:r>
            <a:r>
              <a:rPr lang="da-DK" sz="2000" dirty="0" err="1"/>
              <a:t>Ministry</a:t>
            </a:r>
            <a:r>
              <a:rPr lang="da-DK" sz="2000" dirty="0"/>
              <a:t> of </a:t>
            </a:r>
            <a:r>
              <a:rPr lang="da-DK" sz="2000" dirty="0" smtClean="0"/>
              <a:t>Education </a:t>
            </a:r>
            <a:r>
              <a:rPr lang="da-DK" sz="2000" dirty="0" err="1" smtClean="0"/>
              <a:t>among</a:t>
            </a:r>
            <a:r>
              <a:rPr lang="da-DK" sz="2000" dirty="0" smtClean="0"/>
              <a:t> 20+ </a:t>
            </a:r>
            <a:r>
              <a:rPr lang="da-DK" sz="2000" dirty="0" err="1" smtClean="0"/>
              <a:t>other</a:t>
            </a:r>
            <a:r>
              <a:rPr lang="da-DK" sz="2000" dirty="0" smtClean="0"/>
              <a:t> centres</a:t>
            </a:r>
          </a:p>
          <a:p>
            <a:pPr eaLnBrk="1" hangingPunct="1">
              <a:buFontTx/>
              <a:buChar char="-"/>
            </a:pPr>
            <a:r>
              <a:rPr lang="da-DK" sz="2000" dirty="0" err="1"/>
              <a:t>t</a:t>
            </a:r>
            <a:r>
              <a:rPr lang="da-DK" sz="2000" dirty="0" err="1" smtClean="0"/>
              <a:t>wo</a:t>
            </a:r>
            <a:r>
              <a:rPr lang="da-DK" sz="2000" dirty="0" smtClean="0"/>
              <a:t> of </a:t>
            </a:r>
            <a:r>
              <a:rPr lang="da-DK" sz="2000" dirty="0" err="1" smtClean="0"/>
              <a:t>them</a:t>
            </a:r>
            <a:r>
              <a:rPr lang="da-DK" sz="2000" dirty="0" smtClean="0"/>
              <a:t> still </a:t>
            </a:r>
            <a:r>
              <a:rPr lang="da-DK" sz="2000" dirty="0" err="1" smtClean="0"/>
              <a:t>exist</a:t>
            </a:r>
            <a:endParaRPr lang="da-DK" sz="2000" dirty="0" smtClean="0"/>
          </a:p>
          <a:p>
            <a:pPr eaLnBrk="1" hangingPunct="1">
              <a:buFontTx/>
              <a:buChar char="-"/>
            </a:pPr>
            <a:r>
              <a:rPr lang="da-DK" sz="2000" dirty="0" err="1" smtClean="0"/>
              <a:t>now</a:t>
            </a:r>
            <a:r>
              <a:rPr lang="da-DK" sz="2000" dirty="0" smtClean="0"/>
              <a:t> </a:t>
            </a:r>
            <a:r>
              <a:rPr lang="da-DK" sz="2000" dirty="0"/>
              <a:t>part of the Danish </a:t>
            </a:r>
            <a:r>
              <a:rPr lang="da-DK" sz="2000" dirty="0" err="1"/>
              <a:t>University</a:t>
            </a:r>
            <a:r>
              <a:rPr lang="da-DK" sz="2000" dirty="0"/>
              <a:t> </a:t>
            </a:r>
            <a:r>
              <a:rPr lang="da-DK" sz="2000" dirty="0" smtClean="0"/>
              <a:t>Colleges</a:t>
            </a:r>
            <a:endParaRPr lang="en-US" sz="20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74838"/>
            <a:ext cx="5842992" cy="634082"/>
          </a:xfrm>
        </p:spPr>
        <p:txBody>
          <a:bodyPr/>
          <a:lstStyle/>
          <a:p>
            <a:pPr algn="l"/>
            <a:r>
              <a:rPr lang="da-DK" sz="2800" dirty="0" smtClean="0">
                <a:solidFill>
                  <a:srgbClr val="C1007F"/>
                </a:solidFill>
              </a:rPr>
              <a:t>National Centre for Reading, Denmark</a:t>
            </a:r>
            <a:endParaRPr lang="en-US" sz="28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514192"/>
            <a:ext cx="3571049" cy="1974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412776"/>
            <a:ext cx="9180512" cy="4140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7544" y="3140968"/>
            <a:ext cx="5832648" cy="252028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endParaRPr lang="da-DK" sz="2000" dirty="0" smtClean="0"/>
          </a:p>
          <a:p>
            <a:pPr eaLnBrk="1" hangingPunct="1">
              <a:buFontTx/>
              <a:buNone/>
            </a:pPr>
            <a:r>
              <a:rPr lang="da-DK" sz="2000" dirty="0" smtClean="0"/>
              <a:t>Part of UCC - </a:t>
            </a:r>
            <a:r>
              <a:rPr lang="da-DK" sz="2000" dirty="0" err="1" smtClean="0"/>
              <a:t>University</a:t>
            </a:r>
            <a:r>
              <a:rPr lang="da-DK" sz="2000" dirty="0" smtClean="0"/>
              <a:t> College Copenhagen</a:t>
            </a:r>
          </a:p>
          <a:p>
            <a:pPr eaLnBrk="1" hangingPunct="1">
              <a:buFontTx/>
              <a:buNone/>
            </a:pPr>
            <a:r>
              <a:rPr lang="da-DK" sz="2000" dirty="0" smtClean="0"/>
              <a:t>But still a national centre:</a:t>
            </a:r>
            <a:br>
              <a:rPr lang="da-DK" sz="2000" dirty="0" smtClean="0"/>
            </a:br>
            <a:r>
              <a:rPr lang="da-DK" sz="2000" dirty="0" smtClean="0"/>
              <a:t>- </a:t>
            </a:r>
            <a:r>
              <a:rPr lang="da-DK" sz="2000" dirty="0" err="1" smtClean="0"/>
              <a:t>funded</a:t>
            </a:r>
            <a:r>
              <a:rPr lang="da-DK" sz="2000" dirty="0" smtClean="0"/>
              <a:t> by all </a:t>
            </a:r>
            <a:r>
              <a:rPr lang="da-DK" sz="2000" dirty="0" err="1" smtClean="0"/>
              <a:t>seven</a:t>
            </a:r>
            <a:r>
              <a:rPr lang="da-DK" sz="2000" dirty="0" smtClean="0"/>
              <a:t> </a:t>
            </a:r>
            <a:r>
              <a:rPr lang="da-DK" sz="2000" dirty="0" err="1" smtClean="0"/>
              <a:t>UC’s</a:t>
            </a:r>
            <a:r>
              <a:rPr lang="da-DK" sz="2000" dirty="0" smtClean="0"/>
              <a:t/>
            </a:r>
            <a:br>
              <a:rPr lang="da-DK" sz="2000" dirty="0" smtClean="0"/>
            </a:br>
            <a:r>
              <a:rPr lang="da-DK" sz="2000" dirty="0" smtClean="0"/>
              <a:t>- and </a:t>
            </a:r>
            <a:r>
              <a:rPr lang="da-DK" sz="2000" dirty="0" err="1" smtClean="0"/>
              <a:t>external</a:t>
            </a:r>
            <a:r>
              <a:rPr lang="da-DK" sz="2000" dirty="0" smtClean="0"/>
              <a:t> </a:t>
            </a:r>
            <a:r>
              <a:rPr lang="da-DK" sz="2000" dirty="0" err="1" smtClean="0"/>
              <a:t>fundings</a:t>
            </a:r>
            <a:endParaRPr lang="da-DK" sz="2000" dirty="0" smtClean="0"/>
          </a:p>
          <a:p>
            <a:pPr eaLnBrk="1" hangingPunct="1">
              <a:buFontTx/>
              <a:buNone/>
            </a:pPr>
            <a:endParaRPr lang="da-DK" sz="20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74838"/>
            <a:ext cx="5842992" cy="634082"/>
          </a:xfrm>
        </p:spPr>
        <p:txBody>
          <a:bodyPr/>
          <a:lstStyle/>
          <a:p>
            <a:pPr algn="l"/>
            <a:r>
              <a:rPr lang="da-DK" sz="2800" dirty="0" smtClean="0">
                <a:solidFill>
                  <a:srgbClr val="C1007F"/>
                </a:solidFill>
              </a:rPr>
              <a:t>National Centre for Reading, Denmark</a:t>
            </a:r>
            <a:endParaRPr lang="en-US" sz="28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1514192"/>
            <a:ext cx="3571049" cy="1974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686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412776"/>
            <a:ext cx="9180512" cy="4140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7544" y="2780928"/>
            <a:ext cx="5832648" cy="252028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da-DK" sz="2000" dirty="0" smtClean="0"/>
              <a:t>The </a:t>
            </a:r>
            <a:r>
              <a:rPr lang="da-DK" sz="2000" dirty="0" err="1" smtClean="0"/>
              <a:t>seven</a:t>
            </a:r>
            <a:r>
              <a:rPr lang="da-DK" sz="2000" dirty="0" smtClean="0"/>
              <a:t> </a:t>
            </a:r>
            <a:r>
              <a:rPr lang="da-DK" sz="2000" dirty="0" err="1" smtClean="0"/>
              <a:t>UC’s</a:t>
            </a:r>
            <a:r>
              <a:rPr lang="da-DK" sz="2000" dirty="0" smtClean="0"/>
              <a:t> – the former ‘seminaries’</a:t>
            </a:r>
          </a:p>
          <a:p>
            <a:pPr eaLnBrk="1" hangingPunct="1">
              <a:buFontTx/>
              <a:buNone/>
            </a:pPr>
            <a:r>
              <a:rPr lang="da-DK" sz="2000" dirty="0" smtClean="0"/>
              <a:t>A </a:t>
            </a:r>
            <a:r>
              <a:rPr lang="da-DK" sz="2000" dirty="0" err="1" smtClean="0"/>
              <a:t>four</a:t>
            </a:r>
            <a:r>
              <a:rPr lang="da-DK" sz="2000" dirty="0" smtClean="0"/>
              <a:t> </a:t>
            </a:r>
            <a:r>
              <a:rPr lang="da-DK" sz="2000" dirty="0" err="1" smtClean="0"/>
              <a:t>year</a:t>
            </a:r>
            <a:r>
              <a:rPr lang="da-DK" sz="2000" dirty="0" smtClean="0"/>
              <a:t> </a:t>
            </a:r>
            <a:r>
              <a:rPr lang="da-DK" sz="2000" dirty="0" err="1" smtClean="0"/>
              <a:t>education</a:t>
            </a:r>
            <a:r>
              <a:rPr lang="da-DK" sz="2000" dirty="0" smtClean="0"/>
              <a:t/>
            </a:r>
            <a:br>
              <a:rPr lang="da-DK" sz="2000" dirty="0" smtClean="0"/>
            </a:br>
            <a:r>
              <a:rPr lang="da-DK" sz="2000" dirty="0" smtClean="0"/>
              <a:t>- </a:t>
            </a:r>
            <a:r>
              <a:rPr lang="da-DK" sz="2000" dirty="0" err="1" smtClean="0"/>
              <a:t>theory</a:t>
            </a:r>
            <a:r>
              <a:rPr lang="da-DK" sz="2000" dirty="0" smtClean="0"/>
              <a:t> + practical </a:t>
            </a:r>
            <a:r>
              <a:rPr lang="da-DK" sz="2000" dirty="0" err="1" smtClean="0"/>
              <a:t>training</a:t>
            </a:r>
            <a:r>
              <a:rPr lang="da-DK" sz="2000" dirty="0" smtClean="0"/>
              <a:t/>
            </a:r>
            <a:br>
              <a:rPr lang="da-DK" sz="2000" dirty="0" smtClean="0"/>
            </a:br>
            <a:r>
              <a:rPr lang="da-DK" sz="2000" dirty="0" smtClean="0"/>
              <a:t>- </a:t>
            </a:r>
            <a:r>
              <a:rPr lang="da-DK" sz="2000" dirty="0" err="1" smtClean="0"/>
              <a:t>common</a:t>
            </a:r>
            <a:r>
              <a:rPr lang="da-DK" sz="2000" dirty="0" smtClean="0"/>
              <a:t> </a:t>
            </a:r>
            <a:r>
              <a:rPr lang="da-DK" sz="2000" dirty="0" err="1" smtClean="0"/>
              <a:t>subjects</a:t>
            </a:r>
            <a:r>
              <a:rPr lang="da-DK" sz="2000" dirty="0" smtClean="0"/>
              <a:t> and curriculum + </a:t>
            </a:r>
            <a:r>
              <a:rPr lang="da-DK" sz="2000" dirty="0" err="1" smtClean="0"/>
              <a:t>specialization</a:t>
            </a:r>
            <a:r>
              <a:rPr lang="da-DK" sz="2000" dirty="0" smtClean="0"/>
              <a:t> in </a:t>
            </a:r>
            <a:r>
              <a:rPr lang="da-DK" sz="2000" dirty="0" err="1" smtClean="0"/>
              <a:t>school</a:t>
            </a:r>
            <a:r>
              <a:rPr lang="da-DK" sz="2000" dirty="0" smtClean="0"/>
              <a:t> </a:t>
            </a:r>
            <a:r>
              <a:rPr lang="da-DK" sz="2000" dirty="0" err="1" smtClean="0"/>
              <a:t>subjects</a:t>
            </a:r>
            <a:r>
              <a:rPr lang="da-DK" sz="2000" dirty="0" smtClean="0"/>
              <a:t/>
            </a:r>
            <a:br>
              <a:rPr lang="da-DK" sz="2000" dirty="0" smtClean="0"/>
            </a:br>
            <a:r>
              <a:rPr lang="da-DK" sz="2000" dirty="0" smtClean="0"/>
              <a:t>- a BA </a:t>
            </a:r>
            <a:r>
              <a:rPr lang="da-DK" sz="2000" dirty="0" err="1" smtClean="0"/>
              <a:t>degree</a:t>
            </a:r>
            <a:r>
              <a:rPr lang="da-DK" sz="2000" dirty="0" smtClean="0"/>
              <a:t> – </a:t>
            </a:r>
            <a:r>
              <a:rPr lang="da-DK" sz="2000" dirty="0" err="1" smtClean="0"/>
              <a:t>equivalent</a:t>
            </a:r>
            <a:r>
              <a:rPr lang="da-DK" sz="2000" dirty="0" smtClean="0"/>
              <a:t> to a BA from a </a:t>
            </a:r>
            <a:r>
              <a:rPr lang="da-DK" sz="2000" dirty="0" err="1" smtClean="0"/>
              <a:t>university</a:t>
            </a:r>
            <a:endParaRPr lang="en-US" sz="20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74838"/>
            <a:ext cx="5842992" cy="634082"/>
          </a:xfrm>
        </p:spPr>
        <p:txBody>
          <a:bodyPr/>
          <a:lstStyle/>
          <a:p>
            <a:pPr algn="l"/>
            <a:r>
              <a:rPr lang="da-DK" sz="2800" dirty="0" smtClean="0">
                <a:solidFill>
                  <a:srgbClr val="C1007F"/>
                </a:solidFill>
              </a:rPr>
              <a:t>Teacher </a:t>
            </a:r>
            <a:r>
              <a:rPr lang="da-DK" sz="2800" dirty="0" err="1" smtClean="0">
                <a:solidFill>
                  <a:srgbClr val="C1007F"/>
                </a:solidFill>
              </a:rPr>
              <a:t>education</a:t>
            </a:r>
            <a:r>
              <a:rPr lang="da-DK" sz="2800" dirty="0" smtClean="0">
                <a:solidFill>
                  <a:srgbClr val="C1007F"/>
                </a:solidFill>
              </a:rPr>
              <a:t> in Denmark</a:t>
            </a:r>
            <a:endParaRPr lang="en-US" sz="28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1269" y="1508088"/>
            <a:ext cx="3571049" cy="1974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6861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412776"/>
            <a:ext cx="9180512" cy="4140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7544" y="2780928"/>
            <a:ext cx="5832648" cy="252028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endParaRPr lang="da-DK" sz="2000" dirty="0" smtClean="0"/>
          </a:p>
          <a:p>
            <a:pPr eaLnBrk="1" hangingPunct="1">
              <a:buFontTx/>
              <a:buNone/>
            </a:pPr>
            <a:r>
              <a:rPr lang="da-DK" sz="2000" dirty="0" smtClean="0"/>
              <a:t>From the PISA2000 </a:t>
            </a:r>
            <a:r>
              <a:rPr lang="da-DK" sz="2000" dirty="0" err="1" smtClean="0"/>
              <a:t>chock</a:t>
            </a:r>
            <a:r>
              <a:rPr lang="da-DK" sz="2000" dirty="0" smtClean="0"/>
              <a:t> to new </a:t>
            </a:r>
            <a:r>
              <a:rPr lang="da-DK" sz="2000" dirty="0" err="1" smtClean="0"/>
              <a:t>literacies</a:t>
            </a:r>
            <a:r>
              <a:rPr lang="da-DK" sz="2000" dirty="0" smtClean="0"/>
              <a:t>:</a:t>
            </a:r>
            <a:br>
              <a:rPr lang="da-DK" sz="2000" dirty="0" smtClean="0"/>
            </a:br>
            <a:r>
              <a:rPr lang="da-DK" sz="2000" dirty="0" smtClean="0"/>
              <a:t>- </a:t>
            </a:r>
            <a:r>
              <a:rPr lang="da-DK" sz="2000" dirty="0" err="1" smtClean="0"/>
              <a:t>education</a:t>
            </a:r>
            <a:r>
              <a:rPr lang="da-DK" sz="2000" dirty="0" smtClean="0"/>
              <a:t> of </a:t>
            </a:r>
            <a:r>
              <a:rPr lang="da-DK" sz="2000" dirty="0" err="1" smtClean="0"/>
              <a:t>local</a:t>
            </a:r>
            <a:r>
              <a:rPr lang="da-DK" sz="2000" dirty="0" smtClean="0"/>
              <a:t> </a:t>
            </a:r>
            <a:r>
              <a:rPr lang="da-DK" sz="2000" dirty="0" err="1" smtClean="0"/>
              <a:t>reading</a:t>
            </a:r>
            <a:r>
              <a:rPr lang="da-DK" sz="2000" dirty="0" smtClean="0"/>
              <a:t> guides</a:t>
            </a:r>
            <a:br>
              <a:rPr lang="da-DK" sz="2000" dirty="0" smtClean="0"/>
            </a:br>
            <a:r>
              <a:rPr lang="da-DK" sz="2000" dirty="0" smtClean="0"/>
              <a:t>- </a:t>
            </a:r>
            <a:r>
              <a:rPr lang="da-DK" sz="2000" dirty="0" err="1" smtClean="0"/>
              <a:t>implementation</a:t>
            </a:r>
            <a:r>
              <a:rPr lang="da-DK" sz="2000" dirty="0" smtClean="0"/>
              <a:t> of a national ‘</a:t>
            </a:r>
            <a:r>
              <a:rPr lang="da-DK" sz="2000" dirty="0" err="1" smtClean="0"/>
              <a:t>culture</a:t>
            </a:r>
            <a:r>
              <a:rPr lang="da-DK" sz="2000" dirty="0" smtClean="0"/>
              <a:t> of </a:t>
            </a:r>
            <a:r>
              <a:rPr lang="da-DK" sz="2000" dirty="0" err="1" smtClean="0"/>
              <a:t>evaluation</a:t>
            </a:r>
            <a:r>
              <a:rPr lang="da-DK" sz="2000" dirty="0" smtClean="0"/>
              <a:t>’</a:t>
            </a:r>
            <a:br>
              <a:rPr lang="da-DK" sz="2000" dirty="0" smtClean="0"/>
            </a:br>
            <a:r>
              <a:rPr lang="da-DK" sz="2000" dirty="0" smtClean="0"/>
              <a:t>- </a:t>
            </a:r>
            <a:r>
              <a:rPr lang="da-DK" sz="2000" dirty="0" err="1" smtClean="0"/>
              <a:t>where</a:t>
            </a:r>
            <a:r>
              <a:rPr lang="da-DK" sz="2000" dirty="0" smtClean="0"/>
              <a:t> </a:t>
            </a:r>
            <a:r>
              <a:rPr lang="da-DK" sz="2000" dirty="0" err="1" smtClean="0"/>
              <a:t>are</a:t>
            </a:r>
            <a:r>
              <a:rPr lang="da-DK" sz="2000" dirty="0" smtClean="0"/>
              <a:t> </a:t>
            </a:r>
            <a:r>
              <a:rPr lang="da-DK" sz="2000" dirty="0" err="1" smtClean="0"/>
              <a:t>we</a:t>
            </a:r>
            <a:r>
              <a:rPr lang="da-DK" sz="2000" dirty="0" smtClean="0"/>
              <a:t> </a:t>
            </a:r>
            <a:r>
              <a:rPr lang="da-DK" sz="2000" dirty="0" err="1" smtClean="0"/>
              <a:t>now</a:t>
            </a:r>
            <a:r>
              <a:rPr lang="da-DK" sz="2000" dirty="0" smtClean="0"/>
              <a:t>?</a:t>
            </a:r>
            <a:endParaRPr lang="en-US" sz="2000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74838"/>
            <a:ext cx="5842992" cy="634082"/>
          </a:xfrm>
        </p:spPr>
        <p:txBody>
          <a:bodyPr/>
          <a:lstStyle/>
          <a:p>
            <a:pPr algn="l"/>
            <a:r>
              <a:rPr lang="da-DK" sz="2800" dirty="0" smtClean="0">
                <a:solidFill>
                  <a:srgbClr val="C1007F"/>
                </a:solidFill>
              </a:rPr>
              <a:t>Developments in </a:t>
            </a:r>
            <a:r>
              <a:rPr lang="da-DK" sz="2800" dirty="0" err="1" smtClean="0">
                <a:solidFill>
                  <a:srgbClr val="C1007F"/>
                </a:solidFill>
              </a:rPr>
              <a:t>reading</a:t>
            </a:r>
            <a:r>
              <a:rPr lang="da-DK" sz="2800" dirty="0" smtClean="0">
                <a:solidFill>
                  <a:srgbClr val="C1007F"/>
                </a:solidFill>
              </a:rPr>
              <a:t> </a:t>
            </a:r>
            <a:r>
              <a:rPr lang="da-DK" sz="2800" dirty="0" err="1" smtClean="0">
                <a:solidFill>
                  <a:srgbClr val="C1007F"/>
                </a:solidFill>
              </a:rPr>
              <a:t>policies</a:t>
            </a:r>
            <a:r>
              <a:rPr lang="da-DK" sz="2800" dirty="0" smtClean="0">
                <a:solidFill>
                  <a:srgbClr val="C1007F"/>
                </a:solidFill>
              </a:rPr>
              <a:t> and </a:t>
            </a:r>
            <a:r>
              <a:rPr lang="da-DK" sz="2800" dirty="0" err="1" smtClean="0">
                <a:solidFill>
                  <a:srgbClr val="C1007F"/>
                </a:solidFill>
              </a:rPr>
              <a:t>strategies</a:t>
            </a:r>
            <a:r>
              <a:rPr lang="da-DK" sz="2800" dirty="0" smtClean="0">
                <a:solidFill>
                  <a:srgbClr val="C1007F"/>
                </a:solidFill>
              </a:rPr>
              <a:t> in Denmark</a:t>
            </a:r>
            <a:endParaRPr lang="en-US" sz="2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519" y="1412776"/>
            <a:ext cx="2760001" cy="41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771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412776"/>
            <a:ext cx="9180512" cy="4140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7544" y="2780928"/>
            <a:ext cx="5832648" cy="252028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None/>
            </a:pPr>
            <a:r>
              <a:rPr lang="da-DK" sz="2000" dirty="0" smtClean="0"/>
              <a:t>Denmark </a:t>
            </a:r>
            <a:r>
              <a:rPr lang="da-DK" sz="2000" dirty="0"/>
              <a:t>is </a:t>
            </a:r>
            <a:r>
              <a:rPr lang="da-DK" sz="2000" dirty="0" smtClean="0"/>
              <a:t>average</a:t>
            </a:r>
            <a:br>
              <a:rPr lang="da-DK" sz="2000" dirty="0" smtClean="0"/>
            </a:br>
            <a:r>
              <a:rPr lang="da-DK" sz="2000" dirty="0" smtClean="0"/>
              <a:t>- but:</a:t>
            </a:r>
            <a:br>
              <a:rPr lang="da-DK" sz="2000" dirty="0" smtClean="0"/>
            </a:br>
            <a:r>
              <a:rPr lang="da-DK" sz="2000" dirty="0" smtClean="0"/>
              <a:t>- with </a:t>
            </a:r>
            <a:r>
              <a:rPr lang="da-DK" sz="2000" dirty="0" err="1" smtClean="0"/>
              <a:t>well</a:t>
            </a:r>
            <a:r>
              <a:rPr lang="da-DK" sz="2000" dirty="0" smtClean="0"/>
              <a:t> </a:t>
            </a:r>
            <a:r>
              <a:rPr lang="da-DK" sz="2000" dirty="0" err="1" smtClean="0"/>
              <a:t>funded</a:t>
            </a:r>
            <a:r>
              <a:rPr lang="da-DK" sz="2000" dirty="0" smtClean="0"/>
              <a:t> </a:t>
            </a:r>
            <a:r>
              <a:rPr lang="da-DK" sz="2000" dirty="0" err="1" smtClean="0"/>
              <a:t>schools</a:t>
            </a:r>
            <a:r>
              <a:rPr lang="da-DK" sz="2000" dirty="0" smtClean="0"/>
              <a:t/>
            </a:r>
            <a:br>
              <a:rPr lang="da-DK" sz="2000" dirty="0" smtClean="0"/>
            </a:br>
            <a:r>
              <a:rPr lang="da-DK" sz="2000" dirty="0" smtClean="0"/>
              <a:t>- </a:t>
            </a:r>
            <a:r>
              <a:rPr lang="da-DK" sz="2000" dirty="0" err="1" smtClean="0"/>
              <a:t>well</a:t>
            </a:r>
            <a:r>
              <a:rPr lang="da-DK" sz="2000" dirty="0" smtClean="0"/>
              <a:t> </a:t>
            </a:r>
            <a:r>
              <a:rPr lang="da-DK" sz="2000" dirty="0" err="1" smtClean="0"/>
              <a:t>trained</a:t>
            </a:r>
            <a:r>
              <a:rPr lang="da-DK" sz="2000" dirty="0" smtClean="0"/>
              <a:t> and </a:t>
            </a:r>
            <a:r>
              <a:rPr lang="da-DK" sz="2000" dirty="0" err="1" smtClean="0"/>
              <a:t>educated</a:t>
            </a:r>
            <a:r>
              <a:rPr lang="da-DK" sz="2000" dirty="0" smtClean="0"/>
              <a:t> </a:t>
            </a:r>
            <a:r>
              <a:rPr lang="da-DK" sz="2000" dirty="0" err="1" smtClean="0"/>
              <a:t>teachers</a:t>
            </a:r>
            <a:r>
              <a:rPr lang="da-DK" sz="2000" dirty="0" smtClean="0"/>
              <a:t/>
            </a:r>
            <a:br>
              <a:rPr lang="da-DK" sz="2000" dirty="0" smtClean="0"/>
            </a:br>
            <a:r>
              <a:rPr lang="da-DK" sz="2000" dirty="0" smtClean="0"/>
              <a:t>- a </a:t>
            </a:r>
            <a:r>
              <a:rPr lang="da-DK" sz="2000" dirty="0" err="1" smtClean="0"/>
              <a:t>socially</a:t>
            </a:r>
            <a:r>
              <a:rPr lang="da-DK" sz="2000" dirty="0" smtClean="0"/>
              <a:t> and </a:t>
            </a:r>
            <a:r>
              <a:rPr lang="da-DK" sz="2000" dirty="0" err="1" smtClean="0"/>
              <a:t>culturally</a:t>
            </a:r>
            <a:r>
              <a:rPr lang="da-DK" sz="2000" dirty="0" smtClean="0"/>
              <a:t> </a:t>
            </a:r>
            <a:r>
              <a:rPr lang="da-DK" sz="2000" dirty="0" err="1" smtClean="0"/>
              <a:t>homogeneous</a:t>
            </a:r>
            <a:r>
              <a:rPr lang="da-DK" sz="2000" dirty="0" smtClean="0"/>
              <a:t> society</a:t>
            </a:r>
            <a:br>
              <a:rPr lang="da-DK" sz="2000" dirty="0" smtClean="0"/>
            </a:br>
            <a:r>
              <a:rPr lang="da-DK" sz="2000" dirty="0" smtClean="0"/>
              <a:t>- ‘</a:t>
            </a:r>
            <a:r>
              <a:rPr lang="da-DK" sz="2000" dirty="0" err="1" smtClean="0"/>
              <a:t>we</a:t>
            </a:r>
            <a:r>
              <a:rPr lang="da-DK" sz="2000" dirty="0" smtClean="0"/>
              <a:t> </a:t>
            </a:r>
            <a:r>
              <a:rPr lang="da-DK" sz="2000" dirty="0" err="1" smtClean="0"/>
              <a:t>narrowed</a:t>
            </a:r>
            <a:r>
              <a:rPr lang="da-DK" sz="2000" dirty="0" smtClean="0"/>
              <a:t> the </a:t>
            </a:r>
            <a:r>
              <a:rPr lang="da-DK" sz="2000" dirty="0" err="1" smtClean="0"/>
              <a:t>gap</a:t>
            </a:r>
            <a:r>
              <a:rPr lang="da-DK" sz="2000" dirty="0" smtClean="0"/>
              <a:t> in the 1960’s’</a:t>
            </a:r>
          </a:p>
          <a:p>
            <a:pPr eaLnBrk="1" hangingPunct="1">
              <a:buNone/>
            </a:pPr>
            <a:endParaRPr lang="da-DK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74838"/>
            <a:ext cx="5842992" cy="634082"/>
          </a:xfrm>
        </p:spPr>
        <p:txBody>
          <a:bodyPr/>
          <a:lstStyle/>
          <a:p>
            <a:pPr algn="l"/>
            <a:r>
              <a:rPr lang="da-DK" sz="2800" dirty="0" smtClean="0">
                <a:solidFill>
                  <a:srgbClr val="C1007F"/>
                </a:solidFill>
              </a:rPr>
              <a:t>The PISA2000 </a:t>
            </a:r>
            <a:r>
              <a:rPr lang="da-DK" sz="2800" dirty="0" err="1" smtClean="0">
                <a:solidFill>
                  <a:srgbClr val="C1007F"/>
                </a:solidFill>
              </a:rPr>
              <a:t>chock</a:t>
            </a:r>
            <a:endParaRPr lang="en-US" sz="2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519" y="1412776"/>
            <a:ext cx="2760001" cy="41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305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008" y="1399222"/>
            <a:ext cx="9180512" cy="4140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552" y="2209082"/>
            <a:ext cx="5832648" cy="252028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None/>
            </a:pPr>
            <a:r>
              <a:rPr lang="da-DK" sz="2000" dirty="0" err="1" smtClean="0"/>
              <a:t>Every</a:t>
            </a:r>
            <a:r>
              <a:rPr lang="da-DK" sz="2000" dirty="0" smtClean="0"/>
              <a:t> </a:t>
            </a:r>
            <a:r>
              <a:rPr lang="da-DK" sz="2000" dirty="0" err="1" smtClean="0"/>
              <a:t>school</a:t>
            </a:r>
            <a:r>
              <a:rPr lang="da-DK" sz="2000" dirty="0" smtClean="0"/>
              <a:t> </a:t>
            </a:r>
            <a:r>
              <a:rPr lang="da-DK" sz="2000" dirty="0" err="1" smtClean="0"/>
              <a:t>employs</a:t>
            </a:r>
            <a:r>
              <a:rPr lang="da-DK" sz="2000" dirty="0" smtClean="0"/>
              <a:t> at </a:t>
            </a:r>
            <a:r>
              <a:rPr lang="da-DK" sz="2000" dirty="0" err="1" smtClean="0"/>
              <a:t>least</a:t>
            </a:r>
            <a:r>
              <a:rPr lang="da-DK" sz="2000" dirty="0" smtClean="0"/>
              <a:t> </a:t>
            </a:r>
            <a:r>
              <a:rPr lang="da-DK" sz="2000" dirty="0" err="1" smtClean="0"/>
              <a:t>one</a:t>
            </a:r>
            <a:r>
              <a:rPr lang="da-DK" sz="2000" dirty="0" smtClean="0"/>
              <a:t> </a:t>
            </a:r>
            <a:r>
              <a:rPr lang="da-DK" sz="2000" dirty="0" err="1" smtClean="0"/>
              <a:t>reading</a:t>
            </a:r>
            <a:r>
              <a:rPr lang="da-DK" sz="2000" dirty="0" smtClean="0"/>
              <a:t> </a:t>
            </a:r>
            <a:r>
              <a:rPr lang="da-DK" sz="2000" dirty="0" err="1" smtClean="0"/>
              <a:t>expert</a:t>
            </a:r>
            <a:endParaRPr lang="da-DK" sz="2000" dirty="0" smtClean="0"/>
          </a:p>
          <a:p>
            <a:pPr eaLnBrk="1" hangingPunct="1">
              <a:buNone/>
            </a:pPr>
            <a:r>
              <a:rPr lang="da-DK" sz="2000" dirty="0" err="1" smtClean="0"/>
              <a:t>Every</a:t>
            </a:r>
            <a:r>
              <a:rPr lang="da-DK" sz="2000" dirty="0" smtClean="0"/>
              <a:t> </a:t>
            </a:r>
            <a:r>
              <a:rPr lang="da-DK" sz="2000" dirty="0" err="1" smtClean="0"/>
              <a:t>municipality</a:t>
            </a:r>
            <a:r>
              <a:rPr lang="da-DK" sz="2000" dirty="0" smtClean="0"/>
              <a:t> </a:t>
            </a:r>
            <a:r>
              <a:rPr lang="da-DK" sz="2000" dirty="0" err="1" smtClean="0"/>
              <a:t>employs</a:t>
            </a:r>
            <a:r>
              <a:rPr lang="da-DK" sz="2000" dirty="0" smtClean="0"/>
              <a:t> a </a:t>
            </a:r>
            <a:r>
              <a:rPr lang="da-DK" sz="2000" dirty="0" err="1" smtClean="0"/>
              <a:t>number</a:t>
            </a:r>
            <a:r>
              <a:rPr lang="da-DK" sz="2000" dirty="0" smtClean="0"/>
              <a:t> of guides/ </a:t>
            </a:r>
            <a:r>
              <a:rPr lang="da-DK" sz="2000" dirty="0" err="1" smtClean="0"/>
              <a:t>experts</a:t>
            </a:r>
            <a:r>
              <a:rPr lang="da-DK" sz="2000" dirty="0" smtClean="0"/>
              <a:t>/ </a:t>
            </a:r>
            <a:r>
              <a:rPr lang="da-DK" sz="2000" dirty="0" err="1" smtClean="0"/>
              <a:t>consultants</a:t>
            </a:r>
            <a:endParaRPr lang="da-DK" sz="2000" dirty="0" smtClean="0"/>
          </a:p>
          <a:p>
            <a:pPr eaLnBrk="1" hangingPunct="1">
              <a:buNone/>
            </a:pPr>
            <a:endParaRPr lang="da-DK" sz="2000" dirty="0"/>
          </a:p>
          <a:p>
            <a:pPr eaLnBrk="1" hangingPunct="1">
              <a:buNone/>
            </a:pPr>
            <a:r>
              <a:rPr lang="da-DK" sz="2000" dirty="0" err="1" smtClean="0"/>
              <a:t>Difficulties</a:t>
            </a:r>
            <a:r>
              <a:rPr lang="da-DK" sz="2000" dirty="0" smtClean="0"/>
              <a:t>:</a:t>
            </a:r>
            <a:br>
              <a:rPr lang="da-DK" sz="2000" dirty="0" smtClean="0"/>
            </a:br>
            <a:r>
              <a:rPr lang="da-DK" sz="2000" dirty="0" smtClean="0"/>
              <a:t>- </a:t>
            </a:r>
            <a:r>
              <a:rPr lang="da-DK" sz="2000" dirty="0" err="1" smtClean="0"/>
              <a:t>reading</a:t>
            </a:r>
            <a:r>
              <a:rPr lang="da-DK" sz="2000" dirty="0" smtClean="0"/>
              <a:t> </a:t>
            </a:r>
            <a:r>
              <a:rPr lang="da-DK" sz="2000" dirty="0" err="1" smtClean="0"/>
              <a:t>detached</a:t>
            </a:r>
            <a:r>
              <a:rPr lang="da-DK" sz="2000" dirty="0" smtClean="0"/>
              <a:t> from </a:t>
            </a:r>
            <a:r>
              <a:rPr lang="da-DK" sz="2000" dirty="0" err="1" smtClean="0"/>
              <a:t>learning</a:t>
            </a:r>
            <a:r>
              <a:rPr lang="da-DK" sz="2000" dirty="0"/>
              <a:t/>
            </a:r>
            <a:br>
              <a:rPr lang="da-DK" sz="2000" dirty="0"/>
            </a:br>
            <a:r>
              <a:rPr lang="da-DK" sz="2000" dirty="0" smtClean="0"/>
              <a:t>- </a:t>
            </a:r>
            <a:r>
              <a:rPr lang="da-DK" sz="2000" dirty="0" err="1" smtClean="0"/>
              <a:t>reading</a:t>
            </a:r>
            <a:r>
              <a:rPr lang="da-DK" sz="2000" dirty="0" smtClean="0"/>
              <a:t> in </a:t>
            </a:r>
            <a:r>
              <a:rPr lang="da-DK" sz="2000" dirty="0" err="1" smtClean="0"/>
              <a:t>other</a:t>
            </a:r>
            <a:r>
              <a:rPr lang="da-DK" sz="2000" dirty="0" smtClean="0"/>
              <a:t> </a:t>
            </a:r>
            <a:r>
              <a:rPr lang="da-DK" sz="2000" dirty="0" err="1" smtClean="0"/>
              <a:t>subjects</a:t>
            </a:r>
            <a:r>
              <a:rPr lang="da-DK" sz="2000" dirty="0" smtClean="0"/>
              <a:t> </a:t>
            </a:r>
            <a:r>
              <a:rPr lang="da-DK" sz="2000" dirty="0" err="1" smtClean="0"/>
              <a:t>than</a:t>
            </a:r>
            <a:r>
              <a:rPr lang="da-DK" sz="2000" dirty="0" smtClean="0"/>
              <a:t> </a:t>
            </a:r>
            <a:r>
              <a:rPr lang="da-DK" sz="2000" dirty="0" smtClean="0"/>
              <a:t>Danish</a:t>
            </a:r>
            <a:br>
              <a:rPr lang="da-DK" sz="2000" dirty="0" smtClean="0"/>
            </a:br>
            <a:r>
              <a:rPr lang="da-DK" sz="2000" dirty="0" smtClean="0"/>
              <a:t>- </a:t>
            </a:r>
            <a:r>
              <a:rPr lang="da-DK" sz="2000" dirty="0" err="1" smtClean="0"/>
              <a:t>spreading</a:t>
            </a:r>
            <a:r>
              <a:rPr lang="da-DK" sz="2000" dirty="0" smtClean="0"/>
              <a:t> </a:t>
            </a:r>
            <a:r>
              <a:rPr lang="da-DK" sz="2000" dirty="0" err="1" smtClean="0"/>
              <a:t>knowledge</a:t>
            </a:r>
            <a:r>
              <a:rPr lang="da-DK" sz="2000" dirty="0" smtClean="0"/>
              <a:t/>
            </a:r>
            <a:br>
              <a:rPr lang="da-DK" sz="2000" dirty="0" smtClean="0"/>
            </a:br>
            <a:r>
              <a:rPr lang="da-DK" sz="2000" dirty="0" smtClean="0"/>
              <a:t>- </a:t>
            </a:r>
            <a:r>
              <a:rPr lang="da-DK" sz="2000" dirty="0" err="1" smtClean="0"/>
              <a:t>colleague</a:t>
            </a:r>
            <a:r>
              <a:rPr lang="da-DK" sz="2000" dirty="0" smtClean="0"/>
              <a:t> coaching, professional </a:t>
            </a:r>
            <a:r>
              <a:rPr lang="da-DK" sz="2000" dirty="0" err="1"/>
              <a:t>learning</a:t>
            </a:r>
            <a:r>
              <a:rPr lang="da-DK" sz="2000" dirty="0"/>
              <a:t> </a:t>
            </a:r>
            <a:r>
              <a:rPr lang="da-DK" sz="2000" dirty="0" err="1" smtClean="0"/>
              <a:t>communities</a:t>
            </a:r>
            <a:r>
              <a:rPr lang="da-DK" sz="2000" dirty="0"/>
              <a:t/>
            </a:r>
            <a:br>
              <a:rPr lang="da-DK" sz="2000" dirty="0"/>
            </a:br>
            <a:endParaRPr lang="da-DK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1556792"/>
            <a:ext cx="5842992" cy="634082"/>
          </a:xfrm>
        </p:spPr>
        <p:txBody>
          <a:bodyPr/>
          <a:lstStyle/>
          <a:p>
            <a:pPr algn="l"/>
            <a:r>
              <a:rPr lang="da-DK" sz="2800" dirty="0" smtClean="0">
                <a:solidFill>
                  <a:srgbClr val="C1007F"/>
                </a:solidFill>
              </a:rPr>
              <a:t>Education of </a:t>
            </a:r>
            <a:r>
              <a:rPr lang="da-DK" sz="2800" dirty="0" err="1" smtClean="0">
                <a:solidFill>
                  <a:srgbClr val="C1007F"/>
                </a:solidFill>
              </a:rPr>
              <a:t>reading</a:t>
            </a:r>
            <a:r>
              <a:rPr lang="da-DK" sz="2800" dirty="0" smtClean="0">
                <a:solidFill>
                  <a:srgbClr val="C1007F"/>
                </a:solidFill>
              </a:rPr>
              <a:t> guides</a:t>
            </a:r>
            <a:endParaRPr lang="en-US" sz="2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519" y="1412776"/>
            <a:ext cx="2760001" cy="41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37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008" y="1393450"/>
            <a:ext cx="9180512" cy="4140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552" y="2209082"/>
            <a:ext cx="8604448" cy="333014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None/>
            </a:pPr>
            <a:r>
              <a:rPr lang="da-DK" sz="2000" dirty="0" smtClean="0"/>
              <a:t>Part of </a:t>
            </a:r>
            <a:r>
              <a:rPr lang="da-DK" sz="2000" smtClean="0"/>
              <a:t>an international </a:t>
            </a:r>
            <a:r>
              <a:rPr lang="da-DK" sz="2000" dirty="0" smtClean="0"/>
              <a:t>benchmarking trend</a:t>
            </a:r>
            <a:endParaRPr lang="da-DK" sz="2000" dirty="0"/>
          </a:p>
          <a:p>
            <a:pPr eaLnBrk="1" hangingPunct="1">
              <a:buNone/>
            </a:pPr>
            <a:r>
              <a:rPr lang="da-DK" sz="2000" dirty="0" smtClean="0"/>
              <a:t>But </a:t>
            </a:r>
            <a:r>
              <a:rPr lang="da-DK" sz="2000" dirty="0" err="1" smtClean="0"/>
              <a:t>our</a:t>
            </a:r>
            <a:r>
              <a:rPr lang="da-DK" sz="2000" dirty="0" smtClean="0"/>
              <a:t> </a:t>
            </a:r>
            <a:r>
              <a:rPr lang="da-DK" sz="2000" dirty="0" err="1" smtClean="0"/>
              <a:t>school</a:t>
            </a:r>
            <a:r>
              <a:rPr lang="da-DK" sz="2000" dirty="0" smtClean="0"/>
              <a:t> tradition is </a:t>
            </a:r>
            <a:r>
              <a:rPr lang="da-DK" sz="2000" dirty="0" err="1" smtClean="0"/>
              <a:t>reluctant</a:t>
            </a:r>
            <a:r>
              <a:rPr lang="da-DK" sz="2000" dirty="0" smtClean="0"/>
              <a:t> to the </a:t>
            </a:r>
            <a:r>
              <a:rPr lang="da-DK" sz="2000" dirty="0" err="1" smtClean="0"/>
              <a:t>very</a:t>
            </a:r>
            <a:r>
              <a:rPr lang="da-DK" sz="2000" dirty="0" smtClean="0"/>
              <a:t> </a:t>
            </a:r>
            <a:r>
              <a:rPr lang="da-DK" sz="2000" dirty="0" err="1" smtClean="0"/>
              <a:t>idea</a:t>
            </a:r>
            <a:r>
              <a:rPr lang="da-DK" sz="2000" dirty="0" smtClean="0"/>
              <a:t>!</a:t>
            </a:r>
          </a:p>
          <a:p>
            <a:pPr eaLnBrk="1" hangingPunct="1">
              <a:buNone/>
            </a:pPr>
            <a:r>
              <a:rPr lang="da-DK" sz="2000" dirty="0" smtClean="0"/>
              <a:t>Test </a:t>
            </a:r>
            <a:r>
              <a:rPr lang="da-DK" sz="2000" dirty="0" err="1" smtClean="0"/>
              <a:t>debates</a:t>
            </a:r>
            <a:r>
              <a:rPr lang="da-DK" sz="2000" dirty="0" smtClean="0"/>
              <a:t> – purposes of </a:t>
            </a:r>
            <a:r>
              <a:rPr lang="da-DK" sz="2000" dirty="0" err="1" smtClean="0"/>
              <a:t>education</a:t>
            </a:r>
            <a:endParaRPr lang="da-DK" sz="2000" dirty="0" smtClean="0"/>
          </a:p>
          <a:p>
            <a:pPr eaLnBrk="1" hangingPunct="1">
              <a:buNone/>
            </a:pPr>
            <a:r>
              <a:rPr lang="da-DK" sz="2000" dirty="0" err="1" smtClean="0"/>
              <a:t>Policymakers</a:t>
            </a:r>
            <a:r>
              <a:rPr lang="da-DK" sz="2000" dirty="0" smtClean="0"/>
              <a:t>’ ambitions vs. </a:t>
            </a:r>
            <a:r>
              <a:rPr lang="da-DK" sz="2000" dirty="0" err="1" smtClean="0"/>
              <a:t>teachers’</a:t>
            </a:r>
            <a:r>
              <a:rPr lang="da-DK" sz="2000" dirty="0" smtClean="0"/>
              <a:t> </a:t>
            </a:r>
            <a:r>
              <a:rPr lang="da-DK" sz="2000" dirty="0" err="1" smtClean="0"/>
              <a:t>professionalism</a:t>
            </a:r>
            <a:endParaRPr lang="da-DK" sz="2000" dirty="0" smtClean="0"/>
          </a:p>
          <a:p>
            <a:pPr eaLnBrk="1" hangingPunct="1">
              <a:buNone/>
            </a:pPr>
            <a:r>
              <a:rPr lang="da-DK" sz="2000" dirty="0" smtClean="0"/>
              <a:t>National tests </a:t>
            </a:r>
            <a:r>
              <a:rPr lang="da-DK" sz="2000" dirty="0" err="1" smtClean="0"/>
              <a:t>developed</a:t>
            </a:r>
            <a:r>
              <a:rPr lang="da-DK" sz="2000" dirty="0" smtClean="0"/>
              <a:t> from 2006, mandatory from 2010:</a:t>
            </a:r>
            <a:br>
              <a:rPr lang="da-DK" sz="2000" dirty="0" smtClean="0"/>
            </a:br>
            <a:r>
              <a:rPr lang="da-DK" sz="2000" dirty="0" smtClean="0"/>
              <a:t>- 10 national tests, 4 of </a:t>
            </a:r>
            <a:r>
              <a:rPr lang="da-DK" sz="2000" dirty="0" err="1" smtClean="0"/>
              <a:t>them</a:t>
            </a:r>
            <a:r>
              <a:rPr lang="da-DK" sz="2000" dirty="0" smtClean="0"/>
              <a:t> in </a:t>
            </a:r>
            <a:r>
              <a:rPr lang="da-DK" sz="2000" dirty="0" err="1" smtClean="0"/>
              <a:t>reading</a:t>
            </a:r>
            <a:r>
              <a:rPr lang="da-DK" sz="2000" dirty="0" smtClean="0"/>
              <a:t/>
            </a:r>
            <a:br>
              <a:rPr lang="da-DK" sz="2000" dirty="0" smtClean="0"/>
            </a:br>
            <a:r>
              <a:rPr lang="da-DK" sz="2000" dirty="0" smtClean="0"/>
              <a:t>- </a:t>
            </a:r>
            <a:r>
              <a:rPr lang="da-DK" sz="2000" dirty="0" err="1" smtClean="0"/>
              <a:t>reading</a:t>
            </a:r>
            <a:r>
              <a:rPr lang="da-DK" sz="2000" dirty="0" smtClean="0"/>
              <a:t> in 2nd, 4th, 6th and 8th grade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1556792"/>
            <a:ext cx="5842992" cy="634082"/>
          </a:xfrm>
        </p:spPr>
        <p:txBody>
          <a:bodyPr/>
          <a:lstStyle/>
          <a:p>
            <a:pPr algn="l"/>
            <a:r>
              <a:rPr lang="da-DK" sz="2800" dirty="0" smtClean="0">
                <a:solidFill>
                  <a:srgbClr val="C1007F"/>
                </a:solidFill>
              </a:rPr>
              <a:t>‘Evaluation </a:t>
            </a:r>
            <a:r>
              <a:rPr lang="da-DK" sz="2800" dirty="0" err="1" smtClean="0">
                <a:solidFill>
                  <a:srgbClr val="C1007F"/>
                </a:solidFill>
              </a:rPr>
              <a:t>culture</a:t>
            </a:r>
            <a:r>
              <a:rPr lang="da-DK" sz="2800" dirty="0" smtClean="0">
                <a:solidFill>
                  <a:srgbClr val="C1007F"/>
                </a:solidFill>
              </a:rPr>
              <a:t>’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47824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008" y="1399222"/>
            <a:ext cx="9180512" cy="4140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552" y="2209082"/>
            <a:ext cx="5832648" cy="252028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None/>
            </a:pPr>
            <a:r>
              <a:rPr lang="da-DK" sz="2000" dirty="0" err="1" smtClean="0"/>
              <a:t>What</a:t>
            </a:r>
            <a:r>
              <a:rPr lang="da-DK" sz="2000" dirty="0" smtClean="0"/>
              <a:t> </a:t>
            </a:r>
            <a:r>
              <a:rPr lang="da-DK" sz="2000" dirty="0" err="1"/>
              <a:t>are</a:t>
            </a:r>
            <a:r>
              <a:rPr lang="da-DK" sz="2000" dirty="0"/>
              <a:t> </a:t>
            </a:r>
            <a:r>
              <a:rPr lang="da-DK" sz="2000" dirty="0" err="1"/>
              <a:t>we</a:t>
            </a:r>
            <a:r>
              <a:rPr lang="da-DK" sz="2000" dirty="0"/>
              <a:t> </a:t>
            </a:r>
            <a:r>
              <a:rPr lang="da-DK" sz="2000" dirty="0" err="1"/>
              <a:t>testing</a:t>
            </a:r>
            <a:r>
              <a:rPr lang="da-DK" sz="2000" dirty="0"/>
              <a:t>?</a:t>
            </a:r>
            <a:br>
              <a:rPr lang="da-DK" sz="2000" dirty="0"/>
            </a:br>
            <a:r>
              <a:rPr lang="da-DK" sz="2000" dirty="0"/>
              <a:t>- afkodning, sprogforståelse, tekstforståelse</a:t>
            </a:r>
            <a:br>
              <a:rPr lang="da-DK" sz="2000" dirty="0"/>
            </a:br>
            <a:r>
              <a:rPr lang="da-DK" sz="2000" dirty="0"/>
              <a:t>- </a:t>
            </a:r>
            <a:r>
              <a:rPr lang="da-DK" sz="2000" dirty="0" err="1"/>
              <a:t>decoding</a:t>
            </a:r>
            <a:r>
              <a:rPr lang="da-DK" sz="2000" dirty="0"/>
              <a:t>, </a:t>
            </a:r>
            <a:r>
              <a:rPr lang="da-DK" sz="2000" dirty="0" err="1" smtClean="0"/>
              <a:t>language</a:t>
            </a:r>
            <a:r>
              <a:rPr lang="da-DK" sz="2000" dirty="0" smtClean="0"/>
              <a:t> </a:t>
            </a:r>
            <a:r>
              <a:rPr lang="da-DK" sz="2000" dirty="0" err="1" smtClean="0"/>
              <a:t>comprehension</a:t>
            </a:r>
            <a:r>
              <a:rPr lang="da-DK" sz="2000" dirty="0" smtClean="0"/>
              <a:t> </a:t>
            </a:r>
            <a:r>
              <a:rPr lang="da-DK" sz="2000" dirty="0" smtClean="0"/>
              <a:t>and </a:t>
            </a:r>
            <a:r>
              <a:rPr lang="da-DK" sz="2000" dirty="0" err="1" smtClean="0"/>
              <a:t>text</a:t>
            </a:r>
            <a:r>
              <a:rPr lang="da-DK" sz="2000" dirty="0" smtClean="0"/>
              <a:t> </a:t>
            </a:r>
            <a:r>
              <a:rPr lang="da-DK" sz="2000" dirty="0" err="1" smtClean="0"/>
              <a:t>comprehension</a:t>
            </a:r>
            <a:r>
              <a:rPr lang="da-DK" sz="2000" dirty="0" smtClean="0"/>
              <a:t/>
            </a:r>
            <a:br>
              <a:rPr lang="da-DK" sz="2000" dirty="0" smtClean="0"/>
            </a:br>
            <a:endParaRPr lang="da-DK" sz="2000" dirty="0"/>
          </a:p>
          <a:p>
            <a:pPr eaLnBrk="1" hangingPunct="1">
              <a:buNone/>
            </a:pPr>
            <a:r>
              <a:rPr lang="da-DK" sz="2000" u="sng" dirty="0">
                <a:hlinkClick r:id="rId2"/>
              </a:rPr>
              <a:t>https://demo.testogprøver.dk/</a:t>
            </a:r>
            <a:endParaRPr lang="da-DK" sz="2000" dirty="0"/>
          </a:p>
          <a:p>
            <a:pPr eaLnBrk="1" hangingPunct="1">
              <a:buNone/>
            </a:pPr>
            <a:endParaRPr lang="da-DK" sz="2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1556792"/>
            <a:ext cx="5842992" cy="634082"/>
          </a:xfrm>
        </p:spPr>
        <p:txBody>
          <a:bodyPr/>
          <a:lstStyle/>
          <a:p>
            <a:pPr algn="l"/>
            <a:r>
              <a:rPr lang="da-DK" sz="2800" dirty="0" smtClean="0">
                <a:solidFill>
                  <a:srgbClr val="C1007F"/>
                </a:solidFill>
              </a:rPr>
              <a:t>National tests in </a:t>
            </a:r>
            <a:r>
              <a:rPr lang="da-DK" sz="2800" dirty="0" err="1" smtClean="0">
                <a:solidFill>
                  <a:srgbClr val="C1007F"/>
                </a:solidFill>
              </a:rPr>
              <a:t>reading</a:t>
            </a:r>
            <a:endParaRPr lang="en-US" sz="280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2519" y="1412776"/>
            <a:ext cx="2760001" cy="41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92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920</TotalTime>
  <Words>413</Words>
  <Application>Microsoft Office PowerPoint</Application>
  <PresentationFormat>Skærmshow (4:3)</PresentationFormat>
  <Paragraphs>78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15</vt:i4>
      </vt:variant>
    </vt:vector>
  </HeadingPairs>
  <TitlesOfParts>
    <vt:vector size="16" baseType="lpstr">
      <vt:lpstr>Default Design</vt:lpstr>
      <vt:lpstr>PowerPoint-præsentation</vt:lpstr>
      <vt:lpstr>National Centre for Reading, Denmark</vt:lpstr>
      <vt:lpstr>National Centre for Reading, Denmark</vt:lpstr>
      <vt:lpstr>Teacher education in Denmark</vt:lpstr>
      <vt:lpstr>Developments in reading policies and strategies in Denmark</vt:lpstr>
      <vt:lpstr>The PISA2000 chock</vt:lpstr>
      <vt:lpstr>Education of reading guides</vt:lpstr>
      <vt:lpstr>‘Evaluation culture’</vt:lpstr>
      <vt:lpstr>National tests in reading</vt:lpstr>
      <vt:lpstr>National tests in reading</vt:lpstr>
      <vt:lpstr>National tests in reading</vt:lpstr>
      <vt:lpstr>Levels in a common model</vt:lpstr>
      <vt:lpstr>Where are we now: After breaking the code – so what?</vt:lpstr>
      <vt:lpstr>Towards ‘literacy in Danish’</vt:lpstr>
      <vt:lpstr>Towards ‘literacy in Danish’</vt:lpstr>
    </vt:vector>
  </TitlesOfParts>
  <Company>AERA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Ida Wang</dc:creator>
  <cp:lastModifiedBy>Peter Lützen</cp:lastModifiedBy>
  <cp:revision>37</cp:revision>
  <dcterms:created xsi:type="dcterms:W3CDTF">2007-02-05T13:28:42Z</dcterms:created>
  <dcterms:modified xsi:type="dcterms:W3CDTF">2014-08-28T12:59:49Z</dcterms:modified>
</cp:coreProperties>
</file>