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4.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15.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27.xml" ContentType="application/vnd.openxmlformats-officedocument.presentationml.slideLayout+xml"/>
  <Override PartName="/ppt/theme/theme7.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28.xml" ContentType="application/vnd.openxmlformats-officedocument.presentationml.slideLayout+xml"/>
  <Override PartName="/ppt/theme/theme8.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theme/theme10.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slideLayouts/slideLayout41.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slideLayouts/slideLayout42.xml" ContentType="application/vnd.openxmlformats-officedocument.presentationml.slideLayout+xml"/>
  <Override PartName="/ppt/theme/theme12.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4.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15.xml" ContentType="application/vnd.openxmlformats-officedocument.theme+xml"/>
  <Override PartName="/ppt/tags/tag79.xml" ContentType="application/vnd.openxmlformats-officedocument.presentationml.tags+xml"/>
  <Override PartName="/ppt/notesSlides/notesSlide1.xml" ContentType="application/vnd.openxmlformats-officedocument.presentationml.notesSlide+xml"/>
  <Override PartName="/ppt/tags/tag80.xml" ContentType="application/vnd.openxmlformats-officedocument.presentationml.tags+xml"/>
  <Override PartName="/ppt/notesSlides/notesSlide2.xml" ContentType="application/vnd.openxmlformats-officedocument.presentationml.notesSlide+xml"/>
  <Override PartName="/ppt/tags/tag81.xml" ContentType="application/vnd.openxmlformats-officedocument.presentationml.tags+xml"/>
  <Override PartName="/ppt/notesSlides/notesSlide3.xml" ContentType="application/vnd.openxmlformats-officedocument.presentationml.notesSlide+xml"/>
  <Override PartName="/ppt/tags/tag82.xml" ContentType="application/vnd.openxmlformats-officedocument.presentationml.tags+xml"/>
  <Override PartName="/ppt/notesSlides/notesSlide4.xml" ContentType="application/vnd.openxmlformats-officedocument.presentationml.notesSlide+xml"/>
  <Override PartName="/ppt/tags/tag83.xml" ContentType="application/vnd.openxmlformats-officedocument.presentationml.tags+xml"/>
  <Override PartName="/ppt/notesSlides/notesSlide5.xml" ContentType="application/vnd.openxmlformats-officedocument.presentationml.notesSlide+xml"/>
  <Override PartName="/ppt/tags/tag84.xml" ContentType="application/vnd.openxmlformats-officedocument.presentationml.tags+xml"/>
  <Override PartName="/ppt/notesSlides/notesSlide6.xml" ContentType="application/vnd.openxmlformats-officedocument.presentationml.notesSlide+xml"/>
  <Override PartName="/ppt/tags/tag85.xml" ContentType="application/vnd.openxmlformats-officedocument.presentationml.tags+xml"/>
  <Override PartName="/ppt/notesSlides/notesSlide7.xml" ContentType="application/vnd.openxmlformats-officedocument.presentationml.notesSlide+xml"/>
  <Override PartName="/ppt/tags/tag86.xml" ContentType="application/vnd.openxmlformats-officedocument.presentationml.tags+xml"/>
  <Override PartName="/ppt/notesSlides/notesSlide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9.xml" ContentType="application/vnd.openxmlformats-officedocument.presentationml.notesSlide+xml"/>
  <Override PartName="/ppt/tags/tag89.xml" ContentType="application/vnd.openxmlformats-officedocument.presentationml.tags+xml"/>
  <Override PartName="/ppt/notesSlides/notesSlide10.xml" ContentType="application/vnd.openxmlformats-officedocument.presentationml.notesSlide+xml"/>
  <Override PartName="/ppt/tags/tag90.xml" ContentType="application/vnd.openxmlformats-officedocument.presentationml.tags+xml"/>
  <Override PartName="/ppt/notesSlides/notesSlide11.xml" ContentType="application/vnd.openxmlformats-officedocument.presentationml.notesSlide+xml"/>
  <Override PartName="/ppt/tags/tag91.xml" ContentType="application/vnd.openxmlformats-officedocument.presentationml.tags+xml"/>
  <Override PartName="/ppt/notesSlides/notesSlide12.xml" ContentType="application/vnd.openxmlformats-officedocument.presentationml.notesSlide+xml"/>
  <Override PartName="/ppt/tags/tag92.xml" ContentType="application/vnd.openxmlformats-officedocument.presentationml.tags+xml"/>
  <Override PartName="/ppt/notesSlides/notesSlide1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4.xml" ContentType="application/vnd.openxmlformats-officedocument.presentationml.notesSlide+xml"/>
  <Override PartName="/ppt/tags/tag96.xml" ContentType="application/vnd.openxmlformats-officedocument.presentationml.tags+xml"/>
  <Override PartName="/ppt/notesSlides/notesSlide15.xml" ContentType="application/vnd.openxmlformats-officedocument.presentationml.notesSlide+xml"/>
  <Override PartName="/ppt/tags/tag97.xml" ContentType="application/vnd.openxmlformats-officedocument.presentationml.tags+xml"/>
  <Override PartName="/ppt/notesSlides/notesSlide16.xml" ContentType="application/vnd.openxmlformats-officedocument.presentationml.notesSlide+xml"/>
  <Override PartName="/ppt/tags/tag98.xml" ContentType="application/vnd.openxmlformats-officedocument.presentationml.tags+xml"/>
  <Override PartName="/ppt/notesSlides/notesSlide17.xml" ContentType="application/vnd.openxmlformats-officedocument.presentationml.notesSlide+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notesSlides/notesSlide19.xml" ContentType="application/vnd.openxmlformats-officedocument.presentationml.notesSlide+xml"/>
  <Override PartName="/ppt/tags/tag101.xml" ContentType="application/vnd.openxmlformats-officedocument.presentationml.tags+xml"/>
  <Override PartName="/ppt/notesSlides/notesSlide20.xml" ContentType="application/vnd.openxmlformats-officedocument.presentationml.notesSlide+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notesSlides/notesSlide22.xml" ContentType="application/vnd.openxmlformats-officedocument.presentationml.notesSlide+xml"/>
  <Override PartName="/ppt/tags/tag104.xml" ContentType="application/vnd.openxmlformats-officedocument.presentationml.tags+xml"/>
  <Override PartName="/ppt/notesSlides/notesSlide23.xml" ContentType="application/vnd.openxmlformats-officedocument.presentationml.notesSlide+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notesSlides/notesSlide25.xml" ContentType="application/vnd.openxmlformats-officedocument.presentationml.notesSlide+xml"/>
  <Override PartName="/ppt/tags/tag107.xml" ContentType="application/vnd.openxmlformats-officedocument.presentationml.tags+xml"/>
  <Override PartName="/ppt/notesSlides/notesSlide2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8.xml" ContentType="application/vnd.openxmlformats-officedocument.presentationml.notesSlide+xml"/>
  <Override PartName="/ppt/tags/tag112.xml" ContentType="application/vnd.openxmlformats-officedocument.presentationml.tags+xml"/>
  <Override PartName="/ppt/notesSlides/notesSlide2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3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31.xml" ContentType="application/vnd.openxmlformats-officedocument.presentationml.notesSlide+xml"/>
  <Override PartName="/ppt/tags/tag117.xml" ContentType="application/vnd.openxmlformats-officedocument.presentationml.tags+xml"/>
  <Override PartName="/ppt/notesSlides/notesSlide32.xml" ContentType="application/vnd.openxmlformats-officedocument.presentationml.notesSlide+xml"/>
  <Override PartName="/ppt/tags/tag118.xml" ContentType="application/vnd.openxmlformats-officedocument.presentationml.tags+xml"/>
  <Override PartName="/ppt/notesSlides/notesSlide33.xml" ContentType="application/vnd.openxmlformats-officedocument.presentationml.notesSlide+xml"/>
  <Override PartName="/ppt/tags/tag119.xml" ContentType="application/vnd.openxmlformats-officedocument.presentationml.tags+xml"/>
  <Override PartName="/ppt/notesSlides/notesSlide34.xml" ContentType="application/vnd.openxmlformats-officedocument.presentationml.notesSlide+xml"/>
  <Override PartName="/ppt/tags/tag120.xml" ContentType="application/vnd.openxmlformats-officedocument.presentationml.tags+xml"/>
  <Override PartName="/ppt/notesSlides/notesSlide35.xml" ContentType="application/vnd.openxmlformats-officedocument.presentationml.notesSlide+xml"/>
  <Override PartName="/ppt/tags/tag121.xml" ContentType="application/vnd.openxmlformats-officedocument.presentationml.tags+xml"/>
  <Override PartName="/ppt/notesSlides/notesSlide36.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7.xml" ContentType="application/vnd.openxmlformats-officedocument.presentationml.notesSlide+xml"/>
  <Override PartName="/ppt/tags/tag124.xml" ContentType="application/vnd.openxmlformats-officedocument.presentationml.tags+xml"/>
  <Override PartName="/ppt/notesSlides/notesSlide38.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39.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4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41.xml" ContentType="application/vnd.openxmlformats-officedocument.presentationml.notesSlide+xml"/>
  <Override PartName="/ppt/tags/tag131.xml" ContentType="application/vnd.openxmlformats-officedocument.presentationml.tags+xml"/>
  <Override PartName="/ppt/notesSlides/notesSlide42.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43.xml" ContentType="application/vnd.openxmlformats-officedocument.presentationml.notesSlide+xml"/>
  <Override PartName="/ppt/tags/tag134.xml" ContentType="application/vnd.openxmlformats-officedocument.presentationml.tags+xml"/>
  <Override PartName="/ppt/notesSlides/notesSlide44.xml" ContentType="application/vnd.openxmlformats-officedocument.presentationml.notesSlide+xml"/>
  <Override PartName="/ppt/tags/tag135.xml" ContentType="application/vnd.openxmlformats-officedocument.presentationml.tags+xml"/>
  <Override PartName="/ppt/notesSlides/notesSlide4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46.xml" ContentType="application/vnd.openxmlformats-officedocument.presentationml.notesSlide+xml"/>
  <Override PartName="/ppt/tags/tag138.xml" ContentType="application/vnd.openxmlformats-officedocument.presentationml.tags+xml"/>
  <Override PartName="/ppt/notesSlides/notesSlide4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48.xml" ContentType="application/vnd.openxmlformats-officedocument.presentationml.notesSlide+xml"/>
  <Override PartName="/ppt/tags/tag142.xml" ContentType="application/vnd.openxmlformats-officedocument.presentationml.tags+xml"/>
  <Override PartName="/ppt/notesSlides/notesSlide49.xml" ContentType="application/vnd.openxmlformats-officedocument.presentationml.notesSlide+xml"/>
  <Override PartName="/ppt/tags/tag143.xml" ContentType="application/vnd.openxmlformats-officedocument.presentationml.tags+xml"/>
  <Override PartName="/ppt/notesSlides/notesSlide50.xml" ContentType="application/vnd.openxmlformats-officedocument.presentationml.notesSlide+xml"/>
  <Override PartName="/ppt/tags/tag144.xml" ContentType="application/vnd.openxmlformats-officedocument.presentationml.tags+xml"/>
  <Override PartName="/ppt/notesSlides/notesSlide51.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52.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53.xml" ContentType="application/vnd.openxmlformats-officedocument.presentationml.notesSlide+xml"/>
  <Override PartName="/ppt/tags/tag149.xml" ContentType="application/vnd.openxmlformats-officedocument.presentationml.tags+xml"/>
  <Override PartName="/ppt/notesSlides/notesSlide5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55.xml" ContentType="application/vnd.openxmlformats-officedocument.presentationml.notesSlide+xml"/>
  <Override PartName="/ppt/tags/tag157.xml" ContentType="application/vnd.openxmlformats-officedocument.presentationml.tags+xml"/>
  <Override PartName="/ppt/notesSlides/notesSlide56.xml" ContentType="application/vnd.openxmlformats-officedocument.presentationml.notesSlide+xml"/>
  <Override PartName="/ppt/tags/tag158.xml" ContentType="application/vnd.openxmlformats-officedocument.presentationml.tags+xml"/>
  <Override PartName="/ppt/notesSlides/notesSlide57.xml" ContentType="application/vnd.openxmlformats-officedocument.presentationml.notesSlide+xml"/>
  <Override PartName="/ppt/tags/tag159.xml" ContentType="application/vnd.openxmlformats-officedocument.presentationml.tags+xml"/>
  <Override PartName="/ppt/notesSlides/notesSlide58.xml" ContentType="application/vnd.openxmlformats-officedocument.presentationml.notesSlide+xml"/>
  <Override PartName="/ppt/tags/tag160.xml" ContentType="application/vnd.openxmlformats-officedocument.presentationml.tags+xml"/>
  <Override PartName="/ppt/notesSlides/notesSlide59.xml" ContentType="application/vnd.openxmlformats-officedocument.presentationml.notesSlide+xml"/>
  <Override PartName="/ppt/tags/tag161.xml" ContentType="application/vnd.openxmlformats-officedocument.presentationml.tags+xml"/>
  <Override PartName="/ppt/notesSlides/notesSlide60.xml" ContentType="application/vnd.openxmlformats-officedocument.presentationml.notesSlide+xml"/>
  <Override PartName="/ppt/tags/tag162.xml" ContentType="application/vnd.openxmlformats-officedocument.presentationml.tags+xml"/>
  <Override PartName="/ppt/notesSlides/notesSlide61.xml" ContentType="application/vnd.openxmlformats-officedocument.presentationml.notesSlide+xml"/>
  <Override PartName="/ppt/tags/tag163.xml" ContentType="application/vnd.openxmlformats-officedocument.presentationml.tags+xml"/>
  <Override PartName="/ppt/notesSlides/notesSlide6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63.xml" ContentType="application/vnd.openxmlformats-officedocument.presentationml.notesSlide+xml"/>
  <Override PartName="/ppt/tags/tag166.xml" ContentType="application/vnd.openxmlformats-officedocument.presentationml.tags+xml"/>
  <Override PartName="/ppt/notesSlides/notesSlide64.xml" ContentType="application/vnd.openxmlformats-officedocument.presentationml.notesSlide+xml"/>
  <Override PartName="/ppt/tags/tag167.xml" ContentType="application/vnd.openxmlformats-officedocument.presentationml.tags+xml"/>
  <Override PartName="/ppt/notesSlides/notesSlide65.xml" ContentType="application/vnd.openxmlformats-officedocument.presentationml.notesSlide+xml"/>
  <Override PartName="/ppt/tags/tag168.xml" ContentType="application/vnd.openxmlformats-officedocument.presentationml.tags+xml"/>
  <Override PartName="/ppt/notesSlides/notesSlide66.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67.xml" ContentType="application/vnd.openxmlformats-officedocument.presentationml.notesSlide+xml"/>
  <Override PartName="/ppt/tags/tag171.xml" ContentType="application/vnd.openxmlformats-officedocument.presentationml.tags+xml"/>
  <Override PartName="/ppt/notesSlides/notesSlide68.xml" ContentType="application/vnd.openxmlformats-officedocument.presentationml.notesSlide+xml"/>
  <Override PartName="/ppt/tags/tag172.xml" ContentType="application/vnd.openxmlformats-officedocument.presentationml.tags+xml"/>
  <Override PartName="/ppt/notesSlides/notesSlide69.xml" ContentType="application/vnd.openxmlformats-officedocument.presentationml.notesSlide+xml"/>
  <Override PartName="/ppt/tags/tag173.xml" ContentType="application/vnd.openxmlformats-officedocument.presentationml.tags+xml"/>
  <Override PartName="/ppt/notesSlides/notesSlide70.xml" ContentType="application/vnd.openxmlformats-officedocument.presentationml.notesSlide+xml"/>
  <Override PartName="/ppt/tags/tag174.xml" ContentType="application/vnd.openxmlformats-officedocument.presentationml.tags+xml"/>
  <Override PartName="/ppt/notesSlides/notesSlide71.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72.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notesSlides/notesSlide73.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74.xml" ContentType="application/vnd.openxmlformats-officedocument.presentationml.notesSlide+xml"/>
  <Override PartName="/ppt/tags/tag195.xml" ContentType="application/vnd.openxmlformats-officedocument.presentationml.tags+xml"/>
  <Override PartName="/ppt/notesSlides/notesSlide75.xml" ContentType="application/vnd.openxmlformats-officedocument.presentationml.notesSlide+xml"/>
  <Override PartName="/ppt/tags/tag196.xml" ContentType="application/vnd.openxmlformats-officedocument.presentationml.tags+xml"/>
  <Override PartName="/ppt/notesSlides/notesSlide76.xml" ContentType="application/vnd.openxmlformats-officedocument.presentationml.notesSlide+xml"/>
  <Override PartName="/ppt/tags/tag197.xml" ContentType="application/vnd.openxmlformats-officedocument.presentationml.tags+xml"/>
  <Override PartName="/ppt/notesSlides/notesSlide77.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notesSlides/notesSlide78.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notesSlides/notesSlide79.xml" ContentType="application/vnd.openxmlformats-officedocument.presentationml.notesSlide+xml"/>
  <Override PartName="/ppt/tags/tag202.xml" ContentType="application/vnd.openxmlformats-officedocument.presentationml.tags+xml"/>
  <Override PartName="/ppt/notesSlides/notesSlide80.xml" ContentType="application/vnd.openxmlformats-officedocument.presentationml.notesSlide+xml"/>
  <Override PartName="/ppt/tags/tag203.xml" ContentType="application/vnd.openxmlformats-officedocument.presentationml.tags+xml"/>
  <Override PartName="/ppt/notesSlides/notesSlide81.xml" ContentType="application/vnd.openxmlformats-officedocument.presentationml.notesSlide+xml"/>
  <Override PartName="/ppt/tags/tag204.xml" ContentType="application/vnd.openxmlformats-officedocument.presentationml.tags+xml"/>
  <Override PartName="/ppt/notesSlides/notesSlide82.xml" ContentType="application/vnd.openxmlformats-officedocument.presentationml.notesSlide+xml"/>
  <Override PartName="/ppt/tags/tag205.xml" ContentType="application/vnd.openxmlformats-officedocument.presentationml.tags+xml"/>
  <Override PartName="/ppt/notesSlides/notesSlide83.xml" ContentType="application/vnd.openxmlformats-officedocument.presentationml.notesSlide+xml"/>
  <Override PartName="/ppt/tags/tag206.xml" ContentType="application/vnd.openxmlformats-officedocument.presentationml.tags+xml"/>
  <Override PartName="/ppt/notesSlides/notesSlide84.xml" ContentType="application/vnd.openxmlformats-officedocument.presentationml.notesSlide+xml"/>
  <Override PartName="/ppt/tags/tag207.xml" ContentType="application/vnd.openxmlformats-officedocument.presentationml.tags+xml"/>
  <Override PartName="/ppt/notesSlides/notesSlide85.xml" ContentType="application/vnd.openxmlformats-officedocument.presentationml.notesSlide+xml"/>
  <Override PartName="/ppt/tags/tag208.xml" ContentType="application/vnd.openxmlformats-officedocument.presentationml.tags+xml"/>
  <Override PartName="/ppt/notesSlides/notesSlide86.xml" ContentType="application/vnd.openxmlformats-officedocument.presentationml.notesSlide+xml"/>
  <Override PartName="/ppt/tags/tag209.xml" ContentType="application/vnd.openxmlformats-officedocument.presentationml.tags+xml"/>
  <Override PartName="/ppt/notesSlides/notesSlide87.xml" ContentType="application/vnd.openxmlformats-officedocument.presentationml.notesSlide+xml"/>
  <Override PartName="/ppt/tags/tag210.xml" ContentType="application/vnd.openxmlformats-officedocument.presentationml.tags+xml"/>
  <Override PartName="/ppt/notesSlides/notesSlide88.xml" ContentType="application/vnd.openxmlformats-officedocument.presentationml.notesSlide+xml"/>
  <Override PartName="/ppt/tags/tag211.xml" ContentType="application/vnd.openxmlformats-officedocument.presentationml.tags+xml"/>
  <Override PartName="/ppt/notesSlides/notesSlide89.xml" ContentType="application/vnd.openxmlformats-officedocument.presentationml.notesSlide+xml"/>
  <Override PartName="/ppt/tags/tag212.xml" ContentType="application/vnd.openxmlformats-officedocument.presentationml.tags+xml"/>
  <Override PartName="/ppt/notesSlides/notesSlide90.xml" ContentType="application/vnd.openxmlformats-officedocument.presentationml.notesSlide+xml"/>
  <Override PartName="/ppt/tags/tag213.xml" ContentType="application/vnd.openxmlformats-officedocument.presentationml.tags+xml"/>
  <Override PartName="/ppt/notesSlides/notesSlide91.xml" ContentType="application/vnd.openxmlformats-officedocument.presentationml.notesSlide+xml"/>
  <Override PartName="/ppt/tags/tag214.xml" ContentType="application/vnd.openxmlformats-officedocument.presentationml.tags+xml"/>
  <Override PartName="/ppt/notesSlides/notesSlide92.xml" ContentType="application/vnd.openxmlformats-officedocument.presentationml.notesSlide+xml"/>
  <Override PartName="/ppt/tags/tag215.xml" ContentType="application/vnd.openxmlformats-officedocument.presentationml.tags+xml"/>
  <Override PartName="/ppt/notesSlides/notesSlide93.xml" ContentType="application/vnd.openxmlformats-officedocument.presentationml.notesSlide+xml"/>
  <Override PartName="/ppt/tags/tag216.xml" ContentType="application/vnd.openxmlformats-officedocument.presentationml.tags+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75" r:id="rId1"/>
    <p:sldMasterId id="2147484187" r:id="rId2"/>
    <p:sldMasterId id="2147484189" r:id="rId3"/>
    <p:sldMasterId id="2147484191" r:id="rId4"/>
    <p:sldMasterId id="2147484193" r:id="rId5"/>
    <p:sldMasterId id="2147484195" r:id="rId6"/>
    <p:sldMasterId id="2147484207" r:id="rId7"/>
    <p:sldMasterId id="2147484209" r:id="rId8"/>
    <p:sldMasterId id="2147484211" r:id="rId9"/>
    <p:sldMasterId id="2147484223" r:id="rId10"/>
    <p:sldMasterId id="2147484225" r:id="rId11"/>
    <p:sldMasterId id="2147484227" r:id="rId12"/>
    <p:sldMasterId id="2147484229" r:id="rId13"/>
    <p:sldMasterId id="2147484241" r:id="rId14"/>
  </p:sldMasterIdLst>
  <p:notesMasterIdLst>
    <p:notesMasterId r:id="rId227"/>
  </p:notesMasterIdLst>
  <p:sldIdLst>
    <p:sldId id="665" r:id="rId15"/>
    <p:sldId id="667" r:id="rId16"/>
    <p:sldId id="668" r:id="rId17"/>
    <p:sldId id="878" r:id="rId18"/>
    <p:sldId id="670" r:id="rId19"/>
    <p:sldId id="879" r:id="rId20"/>
    <p:sldId id="880" r:id="rId21"/>
    <p:sldId id="881" r:id="rId22"/>
    <p:sldId id="675" r:id="rId23"/>
    <p:sldId id="882" r:id="rId24"/>
    <p:sldId id="677" r:id="rId25"/>
    <p:sldId id="883" r:id="rId26"/>
    <p:sldId id="884" r:id="rId27"/>
    <p:sldId id="680" r:id="rId28"/>
    <p:sldId id="681" r:id="rId29"/>
    <p:sldId id="885" r:id="rId30"/>
    <p:sldId id="683" r:id="rId31"/>
    <p:sldId id="886" r:id="rId32"/>
    <p:sldId id="685" r:id="rId33"/>
    <p:sldId id="688" r:id="rId34"/>
    <p:sldId id="888" r:id="rId35"/>
    <p:sldId id="889" r:id="rId36"/>
    <p:sldId id="890" r:id="rId37"/>
    <p:sldId id="891" r:id="rId38"/>
    <p:sldId id="892" r:id="rId39"/>
    <p:sldId id="893" r:id="rId40"/>
    <p:sldId id="894" r:id="rId41"/>
    <p:sldId id="895" r:id="rId42"/>
    <p:sldId id="896" r:id="rId43"/>
    <p:sldId id="897" r:id="rId44"/>
    <p:sldId id="898" r:id="rId45"/>
    <p:sldId id="899" r:id="rId46"/>
    <p:sldId id="383" r:id="rId47"/>
    <p:sldId id="384" r:id="rId48"/>
    <p:sldId id="385" r:id="rId49"/>
    <p:sldId id="900" r:id="rId50"/>
    <p:sldId id="901" r:id="rId51"/>
    <p:sldId id="902" r:id="rId52"/>
    <p:sldId id="903" r:id="rId53"/>
    <p:sldId id="904" r:id="rId54"/>
    <p:sldId id="905" r:id="rId55"/>
    <p:sldId id="906" r:id="rId56"/>
    <p:sldId id="907" r:id="rId57"/>
    <p:sldId id="908" r:id="rId58"/>
    <p:sldId id="395" r:id="rId59"/>
    <p:sldId id="396" r:id="rId60"/>
    <p:sldId id="397" r:id="rId61"/>
    <p:sldId id="398" r:id="rId62"/>
    <p:sldId id="399" r:id="rId63"/>
    <p:sldId id="400" r:id="rId64"/>
    <p:sldId id="401" r:id="rId65"/>
    <p:sldId id="402" r:id="rId66"/>
    <p:sldId id="404" r:id="rId67"/>
    <p:sldId id="405" r:id="rId68"/>
    <p:sldId id="406" r:id="rId69"/>
    <p:sldId id="407" r:id="rId70"/>
    <p:sldId id="408" r:id="rId71"/>
    <p:sldId id="409" r:id="rId72"/>
    <p:sldId id="410" r:id="rId73"/>
    <p:sldId id="411" r:id="rId74"/>
    <p:sldId id="412" r:id="rId75"/>
    <p:sldId id="413" r:id="rId76"/>
    <p:sldId id="414" r:id="rId77"/>
    <p:sldId id="415" r:id="rId78"/>
    <p:sldId id="416" r:id="rId79"/>
    <p:sldId id="417" r:id="rId80"/>
    <p:sldId id="418" r:id="rId81"/>
    <p:sldId id="419" r:id="rId82"/>
    <p:sldId id="420" r:id="rId83"/>
    <p:sldId id="421" r:id="rId84"/>
    <p:sldId id="433" r:id="rId85"/>
    <p:sldId id="422" r:id="rId86"/>
    <p:sldId id="423" r:id="rId87"/>
    <p:sldId id="435" r:id="rId88"/>
    <p:sldId id="424" r:id="rId89"/>
    <p:sldId id="425" r:id="rId90"/>
    <p:sldId id="426" r:id="rId91"/>
    <p:sldId id="427" r:id="rId92"/>
    <p:sldId id="437" r:id="rId93"/>
    <p:sldId id="436" r:id="rId94"/>
    <p:sldId id="438" r:id="rId95"/>
    <p:sldId id="439" r:id="rId96"/>
    <p:sldId id="428" r:id="rId97"/>
    <p:sldId id="429" r:id="rId98"/>
    <p:sldId id="430" r:id="rId99"/>
    <p:sldId id="431" r:id="rId100"/>
    <p:sldId id="432" r:id="rId101"/>
    <p:sldId id="440" r:id="rId102"/>
    <p:sldId id="702" r:id="rId103"/>
    <p:sldId id="703" r:id="rId104"/>
    <p:sldId id="704" r:id="rId105"/>
    <p:sldId id="705" r:id="rId106"/>
    <p:sldId id="706" r:id="rId107"/>
    <p:sldId id="707" r:id="rId108"/>
    <p:sldId id="708" r:id="rId109"/>
    <p:sldId id="715" r:id="rId110"/>
    <p:sldId id="709" r:id="rId111"/>
    <p:sldId id="710" r:id="rId112"/>
    <p:sldId id="711" r:id="rId113"/>
    <p:sldId id="716" r:id="rId114"/>
    <p:sldId id="712" r:id="rId115"/>
    <p:sldId id="717" r:id="rId116"/>
    <p:sldId id="713" r:id="rId117"/>
    <p:sldId id="714" r:id="rId118"/>
    <p:sldId id="718" r:id="rId119"/>
    <p:sldId id="733" r:id="rId120"/>
    <p:sldId id="734" r:id="rId121"/>
    <p:sldId id="453" r:id="rId122"/>
    <p:sldId id="720" r:id="rId123"/>
    <p:sldId id="735" r:id="rId124"/>
    <p:sldId id="736" r:id="rId125"/>
    <p:sldId id="721" r:id="rId126"/>
    <p:sldId id="722" r:id="rId127"/>
    <p:sldId id="316" r:id="rId128"/>
    <p:sldId id="909" r:id="rId129"/>
    <p:sldId id="910" r:id="rId130"/>
    <p:sldId id="911" r:id="rId131"/>
    <p:sldId id="723" r:id="rId132"/>
    <p:sldId id="724" r:id="rId133"/>
    <p:sldId id="725" r:id="rId134"/>
    <p:sldId id="726" r:id="rId135"/>
    <p:sldId id="739" r:id="rId136"/>
    <p:sldId id="727" r:id="rId137"/>
    <p:sldId id="741" r:id="rId138"/>
    <p:sldId id="740" r:id="rId139"/>
    <p:sldId id="728" r:id="rId140"/>
    <p:sldId id="729" r:id="rId141"/>
    <p:sldId id="730" r:id="rId142"/>
    <p:sldId id="742" r:id="rId143"/>
    <p:sldId id="731" r:id="rId144"/>
    <p:sldId id="732" r:id="rId145"/>
    <p:sldId id="743" r:id="rId146"/>
    <p:sldId id="744" r:id="rId147"/>
    <p:sldId id="752" r:id="rId148"/>
    <p:sldId id="745" r:id="rId149"/>
    <p:sldId id="746" r:id="rId150"/>
    <p:sldId id="753" r:id="rId151"/>
    <p:sldId id="747" r:id="rId152"/>
    <p:sldId id="748" r:id="rId153"/>
    <p:sldId id="749" r:id="rId154"/>
    <p:sldId id="912" r:id="rId155"/>
    <p:sldId id="751" r:id="rId156"/>
    <p:sldId id="757" r:id="rId157"/>
    <p:sldId id="758" r:id="rId158"/>
    <p:sldId id="760" r:id="rId159"/>
    <p:sldId id="759" r:id="rId160"/>
    <p:sldId id="761" r:id="rId161"/>
    <p:sldId id="763" r:id="rId162"/>
    <p:sldId id="754" r:id="rId163"/>
    <p:sldId id="765" r:id="rId164"/>
    <p:sldId id="755" r:id="rId165"/>
    <p:sldId id="762" r:id="rId166"/>
    <p:sldId id="756" r:id="rId167"/>
    <p:sldId id="769" r:id="rId168"/>
    <p:sldId id="766" r:id="rId169"/>
    <p:sldId id="772" r:id="rId170"/>
    <p:sldId id="770" r:id="rId171"/>
    <p:sldId id="913" r:id="rId172"/>
    <p:sldId id="764" r:id="rId173"/>
    <p:sldId id="767" r:id="rId174"/>
    <p:sldId id="773" r:id="rId175"/>
    <p:sldId id="777" r:id="rId176"/>
    <p:sldId id="774" r:id="rId177"/>
    <p:sldId id="775" r:id="rId178"/>
    <p:sldId id="776" r:id="rId179"/>
    <p:sldId id="778" r:id="rId180"/>
    <p:sldId id="819" r:id="rId181"/>
    <p:sldId id="820" r:id="rId182"/>
    <p:sldId id="821" r:id="rId183"/>
    <p:sldId id="822" r:id="rId184"/>
    <p:sldId id="823" r:id="rId185"/>
    <p:sldId id="824" r:id="rId186"/>
    <p:sldId id="826" r:id="rId187"/>
    <p:sldId id="827" r:id="rId188"/>
    <p:sldId id="825" r:id="rId189"/>
    <p:sldId id="828" r:id="rId190"/>
    <p:sldId id="829" r:id="rId191"/>
    <p:sldId id="830" r:id="rId192"/>
    <p:sldId id="831" r:id="rId193"/>
    <p:sldId id="832" r:id="rId194"/>
    <p:sldId id="833" r:id="rId195"/>
    <p:sldId id="834" r:id="rId196"/>
    <p:sldId id="847" r:id="rId197"/>
    <p:sldId id="848" r:id="rId198"/>
    <p:sldId id="849" r:id="rId199"/>
    <p:sldId id="850" r:id="rId200"/>
    <p:sldId id="851" r:id="rId201"/>
    <p:sldId id="852" r:id="rId202"/>
    <p:sldId id="854" r:id="rId203"/>
    <p:sldId id="855" r:id="rId204"/>
    <p:sldId id="857" r:id="rId205"/>
    <p:sldId id="858" r:id="rId206"/>
    <p:sldId id="862" r:id="rId207"/>
    <p:sldId id="856" r:id="rId208"/>
    <p:sldId id="863" r:id="rId209"/>
    <p:sldId id="859" r:id="rId210"/>
    <p:sldId id="860" r:id="rId211"/>
    <p:sldId id="864" r:id="rId212"/>
    <p:sldId id="865" r:id="rId213"/>
    <p:sldId id="867" r:id="rId214"/>
    <p:sldId id="866" r:id="rId215"/>
    <p:sldId id="868" r:id="rId216"/>
    <p:sldId id="869" r:id="rId217"/>
    <p:sldId id="871" r:id="rId218"/>
    <p:sldId id="872" r:id="rId219"/>
    <p:sldId id="873" r:id="rId220"/>
    <p:sldId id="874" r:id="rId221"/>
    <p:sldId id="870" r:id="rId222"/>
    <p:sldId id="875" r:id="rId223"/>
    <p:sldId id="790" r:id="rId224"/>
    <p:sldId id="791" r:id="rId225"/>
    <p:sldId id="877" r:id="rId2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Haziyev" initials="AH" lastIdx="1" clrIdx="0">
    <p:extLst>
      <p:ext uri="{19B8F6BF-5375-455C-9EA6-DF929625EA0E}">
        <p15:presenceInfo xmlns:p15="http://schemas.microsoft.com/office/powerpoint/2012/main" userId="S-1-5-21-2439961612-2072911440-2330335632-1019139" providerId="AD"/>
      </p:ext>
    </p:extLst>
  </p:cmAuthor>
  <p:cmAuthor id="2" name="Moustafa" initials="M" lastIdx="1" clrIdx="1">
    <p:extLst>
      <p:ext uri="{19B8F6BF-5375-455C-9EA6-DF929625EA0E}">
        <p15:presenceInfo xmlns:p15="http://schemas.microsoft.com/office/powerpoint/2012/main" userId="Moustaf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6380A"/>
    <a:srgbClr val="FF33CC"/>
    <a:srgbClr val="E75DC3"/>
    <a:srgbClr val="000000"/>
    <a:srgbClr val="66FF33"/>
    <a:srgbClr val="DC68D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3792" autoAdjust="0"/>
  </p:normalViewPr>
  <p:slideViewPr>
    <p:cSldViewPr snapToGrid="0">
      <p:cViewPr varScale="1">
        <p:scale>
          <a:sx n="67" d="100"/>
          <a:sy n="67" d="100"/>
        </p:scale>
        <p:origin x="7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38" Type="http://schemas.openxmlformats.org/officeDocument/2006/relationships/slide" Target="slides/slide124.xml"/><Relationship Id="rId159" Type="http://schemas.openxmlformats.org/officeDocument/2006/relationships/slide" Target="slides/slide145.xml"/><Relationship Id="rId170" Type="http://schemas.openxmlformats.org/officeDocument/2006/relationships/slide" Target="slides/slide156.xml"/><Relationship Id="rId191" Type="http://schemas.openxmlformats.org/officeDocument/2006/relationships/slide" Target="slides/slide177.xml"/><Relationship Id="rId205" Type="http://schemas.openxmlformats.org/officeDocument/2006/relationships/slide" Target="slides/slide191.xml"/><Relationship Id="rId226" Type="http://schemas.openxmlformats.org/officeDocument/2006/relationships/slide" Target="slides/slide21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53" Type="http://schemas.openxmlformats.org/officeDocument/2006/relationships/slide" Target="slides/slide39.xml"/><Relationship Id="rId74" Type="http://schemas.openxmlformats.org/officeDocument/2006/relationships/slide" Target="slides/slide60.xml"/><Relationship Id="rId128" Type="http://schemas.openxmlformats.org/officeDocument/2006/relationships/slide" Target="slides/slide114.xml"/><Relationship Id="rId149" Type="http://schemas.openxmlformats.org/officeDocument/2006/relationships/slide" Target="slides/slide135.xml"/><Relationship Id="rId5" Type="http://schemas.openxmlformats.org/officeDocument/2006/relationships/slideMaster" Target="slideMasters/slideMaster5.xml"/><Relationship Id="rId95" Type="http://schemas.openxmlformats.org/officeDocument/2006/relationships/slide" Target="slides/slide81.xml"/><Relationship Id="rId160" Type="http://schemas.openxmlformats.org/officeDocument/2006/relationships/slide" Target="slides/slide146.xml"/><Relationship Id="rId181" Type="http://schemas.openxmlformats.org/officeDocument/2006/relationships/slide" Target="slides/slide167.xml"/><Relationship Id="rId216" Type="http://schemas.openxmlformats.org/officeDocument/2006/relationships/slide" Target="slides/slide202.xml"/><Relationship Id="rId22" Type="http://schemas.openxmlformats.org/officeDocument/2006/relationships/slide" Target="slides/slide8.xml"/><Relationship Id="rId43" Type="http://schemas.openxmlformats.org/officeDocument/2006/relationships/slide" Target="slides/slide29.xml"/><Relationship Id="rId64" Type="http://schemas.openxmlformats.org/officeDocument/2006/relationships/slide" Target="slides/slide50.xml"/><Relationship Id="rId118" Type="http://schemas.openxmlformats.org/officeDocument/2006/relationships/slide" Target="slides/slide104.xml"/><Relationship Id="rId139" Type="http://schemas.openxmlformats.org/officeDocument/2006/relationships/slide" Target="slides/slide125.xml"/><Relationship Id="rId85" Type="http://schemas.openxmlformats.org/officeDocument/2006/relationships/slide" Target="slides/slide71.xml"/><Relationship Id="rId150" Type="http://schemas.openxmlformats.org/officeDocument/2006/relationships/slide" Target="slides/slide136.xml"/><Relationship Id="rId171" Type="http://schemas.openxmlformats.org/officeDocument/2006/relationships/slide" Target="slides/slide157.xml"/><Relationship Id="rId192" Type="http://schemas.openxmlformats.org/officeDocument/2006/relationships/slide" Target="slides/slide178.xml"/><Relationship Id="rId206" Type="http://schemas.openxmlformats.org/officeDocument/2006/relationships/slide" Target="slides/slide192.xml"/><Relationship Id="rId227" Type="http://schemas.openxmlformats.org/officeDocument/2006/relationships/notesMaster" Target="notesMasters/notesMaster1.xml"/><Relationship Id="rId12" Type="http://schemas.openxmlformats.org/officeDocument/2006/relationships/slideMaster" Target="slideMasters/slideMaster12.xml"/><Relationship Id="rId33" Type="http://schemas.openxmlformats.org/officeDocument/2006/relationships/slide" Target="slides/slide19.xml"/><Relationship Id="rId108" Type="http://schemas.openxmlformats.org/officeDocument/2006/relationships/slide" Target="slides/slide94.xml"/><Relationship Id="rId129" Type="http://schemas.openxmlformats.org/officeDocument/2006/relationships/slide" Target="slides/slide115.xml"/><Relationship Id="rId54" Type="http://schemas.openxmlformats.org/officeDocument/2006/relationships/slide" Target="slides/slide40.xml"/><Relationship Id="rId75" Type="http://schemas.openxmlformats.org/officeDocument/2006/relationships/slide" Target="slides/slide61.xml"/><Relationship Id="rId96" Type="http://schemas.openxmlformats.org/officeDocument/2006/relationships/slide" Target="slides/slide82.xml"/><Relationship Id="rId140" Type="http://schemas.openxmlformats.org/officeDocument/2006/relationships/slide" Target="slides/slide126.xml"/><Relationship Id="rId161" Type="http://schemas.openxmlformats.org/officeDocument/2006/relationships/slide" Target="slides/slide147.xml"/><Relationship Id="rId182" Type="http://schemas.openxmlformats.org/officeDocument/2006/relationships/slide" Target="slides/slide168.xml"/><Relationship Id="rId217" Type="http://schemas.openxmlformats.org/officeDocument/2006/relationships/slide" Target="slides/slide203.xml"/><Relationship Id="rId6" Type="http://schemas.openxmlformats.org/officeDocument/2006/relationships/slideMaster" Target="slideMasters/slideMaster6.xml"/><Relationship Id="rId23" Type="http://schemas.openxmlformats.org/officeDocument/2006/relationships/slide" Target="slides/slide9.xml"/><Relationship Id="rId119" Type="http://schemas.openxmlformats.org/officeDocument/2006/relationships/slide" Target="slides/slide105.xml"/><Relationship Id="rId44" Type="http://schemas.openxmlformats.org/officeDocument/2006/relationships/slide" Target="slides/slide30.xml"/><Relationship Id="rId65" Type="http://schemas.openxmlformats.org/officeDocument/2006/relationships/slide" Target="slides/slide51.xml"/><Relationship Id="rId86" Type="http://schemas.openxmlformats.org/officeDocument/2006/relationships/slide" Target="slides/slide72.xml"/><Relationship Id="rId130" Type="http://schemas.openxmlformats.org/officeDocument/2006/relationships/slide" Target="slides/slide116.xml"/><Relationship Id="rId151" Type="http://schemas.openxmlformats.org/officeDocument/2006/relationships/slide" Target="slides/slide137.xml"/><Relationship Id="rId172" Type="http://schemas.openxmlformats.org/officeDocument/2006/relationships/slide" Target="slides/slide158.xml"/><Relationship Id="rId193" Type="http://schemas.openxmlformats.org/officeDocument/2006/relationships/slide" Target="slides/slide179.xml"/><Relationship Id="rId207" Type="http://schemas.openxmlformats.org/officeDocument/2006/relationships/slide" Target="slides/slide193.xml"/><Relationship Id="rId228" Type="http://schemas.openxmlformats.org/officeDocument/2006/relationships/commentAuthors" Target="commentAuthors.xml"/><Relationship Id="rId13" Type="http://schemas.openxmlformats.org/officeDocument/2006/relationships/slideMaster" Target="slideMasters/slideMaster13.xml"/><Relationship Id="rId109" Type="http://schemas.openxmlformats.org/officeDocument/2006/relationships/slide" Target="slides/slide95.xml"/><Relationship Id="rId34" Type="http://schemas.openxmlformats.org/officeDocument/2006/relationships/slide" Target="slides/slide20.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20" Type="http://schemas.openxmlformats.org/officeDocument/2006/relationships/slide" Target="slides/slide106.xml"/><Relationship Id="rId141" Type="http://schemas.openxmlformats.org/officeDocument/2006/relationships/slide" Target="slides/slide127.xml"/><Relationship Id="rId7" Type="http://schemas.openxmlformats.org/officeDocument/2006/relationships/slideMaster" Target="slideMasters/slideMaster7.xml"/><Relationship Id="rId162" Type="http://schemas.openxmlformats.org/officeDocument/2006/relationships/slide" Target="slides/slide148.xml"/><Relationship Id="rId183" Type="http://schemas.openxmlformats.org/officeDocument/2006/relationships/slide" Target="slides/slide169.xml"/><Relationship Id="rId218" Type="http://schemas.openxmlformats.org/officeDocument/2006/relationships/slide" Target="slides/slide204.xml"/><Relationship Id="rId24" Type="http://schemas.openxmlformats.org/officeDocument/2006/relationships/slide" Target="slides/slide10.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31" Type="http://schemas.openxmlformats.org/officeDocument/2006/relationships/slide" Target="slides/slide117.xml"/><Relationship Id="rId152" Type="http://schemas.openxmlformats.org/officeDocument/2006/relationships/slide" Target="slides/slide138.xml"/><Relationship Id="rId173" Type="http://schemas.openxmlformats.org/officeDocument/2006/relationships/slide" Target="slides/slide159.xml"/><Relationship Id="rId194" Type="http://schemas.openxmlformats.org/officeDocument/2006/relationships/slide" Target="slides/slide180.xml"/><Relationship Id="rId208" Type="http://schemas.openxmlformats.org/officeDocument/2006/relationships/slide" Target="slides/slide194.xml"/><Relationship Id="rId229" Type="http://schemas.openxmlformats.org/officeDocument/2006/relationships/presProps" Target="presProps.xml"/><Relationship Id="rId14" Type="http://schemas.openxmlformats.org/officeDocument/2006/relationships/slideMaster" Target="slideMasters/slideMaster14.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8" Type="http://schemas.openxmlformats.org/officeDocument/2006/relationships/slideMaster" Target="slideMasters/slideMaster8.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184" Type="http://schemas.openxmlformats.org/officeDocument/2006/relationships/slide" Target="slides/slide170.xml"/><Relationship Id="rId219" Type="http://schemas.openxmlformats.org/officeDocument/2006/relationships/slide" Target="slides/slide205.xml"/><Relationship Id="rId230" Type="http://schemas.openxmlformats.org/officeDocument/2006/relationships/viewProps" Target="viewProps.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slide" Target="slides/slide160.xml"/><Relationship Id="rId179" Type="http://schemas.openxmlformats.org/officeDocument/2006/relationships/slide" Target="slides/slide165.xml"/><Relationship Id="rId195" Type="http://schemas.openxmlformats.org/officeDocument/2006/relationships/slide" Target="slides/slide181.xml"/><Relationship Id="rId209" Type="http://schemas.openxmlformats.org/officeDocument/2006/relationships/slide" Target="slides/slide195.xml"/><Relationship Id="rId190" Type="http://schemas.openxmlformats.org/officeDocument/2006/relationships/slide" Target="slides/slide176.xml"/><Relationship Id="rId204" Type="http://schemas.openxmlformats.org/officeDocument/2006/relationships/slide" Target="slides/slide190.xml"/><Relationship Id="rId220" Type="http://schemas.openxmlformats.org/officeDocument/2006/relationships/slide" Target="slides/slide206.xml"/><Relationship Id="rId225" Type="http://schemas.openxmlformats.org/officeDocument/2006/relationships/slide" Target="slides/slide211.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48" Type="http://schemas.openxmlformats.org/officeDocument/2006/relationships/slide" Target="slides/slide134.xml"/><Relationship Id="rId164" Type="http://schemas.openxmlformats.org/officeDocument/2006/relationships/slide" Target="slides/slide150.xml"/><Relationship Id="rId169" Type="http://schemas.openxmlformats.org/officeDocument/2006/relationships/slide" Target="slides/slide155.xml"/><Relationship Id="rId185" Type="http://schemas.openxmlformats.org/officeDocument/2006/relationships/slide" Target="slides/slide1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6.xml"/><Relationship Id="rId210" Type="http://schemas.openxmlformats.org/officeDocument/2006/relationships/slide" Target="slides/slide196.xml"/><Relationship Id="rId215" Type="http://schemas.openxmlformats.org/officeDocument/2006/relationships/slide" Target="slides/slide201.xml"/><Relationship Id="rId26" Type="http://schemas.openxmlformats.org/officeDocument/2006/relationships/slide" Target="slides/slide12.xml"/><Relationship Id="rId231" Type="http://schemas.openxmlformats.org/officeDocument/2006/relationships/theme" Target="theme/theme1.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54" Type="http://schemas.openxmlformats.org/officeDocument/2006/relationships/slide" Target="slides/slide140.xml"/><Relationship Id="rId175" Type="http://schemas.openxmlformats.org/officeDocument/2006/relationships/slide" Target="slides/slide161.xml"/><Relationship Id="rId196" Type="http://schemas.openxmlformats.org/officeDocument/2006/relationships/slide" Target="slides/slide182.xml"/><Relationship Id="rId200" Type="http://schemas.openxmlformats.org/officeDocument/2006/relationships/slide" Target="slides/slide186.xml"/><Relationship Id="rId16" Type="http://schemas.openxmlformats.org/officeDocument/2006/relationships/slide" Target="slides/slide2.xml"/><Relationship Id="rId221" Type="http://schemas.openxmlformats.org/officeDocument/2006/relationships/slide" Target="slides/slide207.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slide" Target="slides/slide130.xml"/><Relationship Id="rId90" Type="http://schemas.openxmlformats.org/officeDocument/2006/relationships/slide" Target="slides/slide76.xml"/><Relationship Id="rId165" Type="http://schemas.openxmlformats.org/officeDocument/2006/relationships/slide" Target="slides/slide151.xml"/><Relationship Id="rId186" Type="http://schemas.openxmlformats.org/officeDocument/2006/relationships/slide" Target="slides/slide172.xml"/><Relationship Id="rId211" Type="http://schemas.openxmlformats.org/officeDocument/2006/relationships/slide" Target="slides/slide197.xml"/><Relationship Id="rId232" Type="http://schemas.openxmlformats.org/officeDocument/2006/relationships/tableStyles" Target="tableStyles.xml"/><Relationship Id="rId27" Type="http://schemas.openxmlformats.org/officeDocument/2006/relationships/slide" Target="slides/slide13.xml"/><Relationship Id="rId48" Type="http://schemas.openxmlformats.org/officeDocument/2006/relationships/slide" Target="slides/slide34.xml"/><Relationship Id="rId69" Type="http://schemas.openxmlformats.org/officeDocument/2006/relationships/slide" Target="slides/slide55.xml"/><Relationship Id="rId113" Type="http://schemas.openxmlformats.org/officeDocument/2006/relationships/slide" Target="slides/slide99.xml"/><Relationship Id="rId134" Type="http://schemas.openxmlformats.org/officeDocument/2006/relationships/slide" Target="slides/slide120.xml"/><Relationship Id="rId80" Type="http://schemas.openxmlformats.org/officeDocument/2006/relationships/slide" Target="slides/slide66.xml"/><Relationship Id="rId155" Type="http://schemas.openxmlformats.org/officeDocument/2006/relationships/slide" Target="slides/slide141.xml"/><Relationship Id="rId176" Type="http://schemas.openxmlformats.org/officeDocument/2006/relationships/slide" Target="slides/slide162.xml"/><Relationship Id="rId197" Type="http://schemas.openxmlformats.org/officeDocument/2006/relationships/slide" Target="slides/slide183.xml"/><Relationship Id="rId201" Type="http://schemas.openxmlformats.org/officeDocument/2006/relationships/slide" Target="slides/slide187.xml"/><Relationship Id="rId222" Type="http://schemas.openxmlformats.org/officeDocument/2006/relationships/slide" Target="slides/slide208.xml"/><Relationship Id="rId17" Type="http://schemas.openxmlformats.org/officeDocument/2006/relationships/slide" Target="slides/slide3.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24" Type="http://schemas.openxmlformats.org/officeDocument/2006/relationships/slide" Target="slides/slide110.xml"/><Relationship Id="rId70" Type="http://schemas.openxmlformats.org/officeDocument/2006/relationships/slide" Target="slides/slide56.xml"/><Relationship Id="rId91" Type="http://schemas.openxmlformats.org/officeDocument/2006/relationships/slide" Target="slides/slide77.xml"/><Relationship Id="rId145" Type="http://schemas.openxmlformats.org/officeDocument/2006/relationships/slide" Target="slides/slide131.xml"/><Relationship Id="rId166" Type="http://schemas.openxmlformats.org/officeDocument/2006/relationships/slide" Target="slides/slide152.xml"/><Relationship Id="rId187" Type="http://schemas.openxmlformats.org/officeDocument/2006/relationships/slide" Target="slides/slide173.xml"/><Relationship Id="rId1" Type="http://schemas.openxmlformats.org/officeDocument/2006/relationships/slideMaster" Target="slideMasters/slideMaster1.xml"/><Relationship Id="rId212" Type="http://schemas.openxmlformats.org/officeDocument/2006/relationships/slide" Target="slides/slide198.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60" Type="http://schemas.openxmlformats.org/officeDocument/2006/relationships/slide" Target="slides/slide46.xml"/><Relationship Id="rId81" Type="http://schemas.openxmlformats.org/officeDocument/2006/relationships/slide" Target="slides/slide67.xml"/><Relationship Id="rId135" Type="http://schemas.openxmlformats.org/officeDocument/2006/relationships/slide" Target="slides/slide121.xml"/><Relationship Id="rId156" Type="http://schemas.openxmlformats.org/officeDocument/2006/relationships/slide" Target="slides/slide142.xml"/><Relationship Id="rId177" Type="http://schemas.openxmlformats.org/officeDocument/2006/relationships/slide" Target="slides/slide163.xml"/><Relationship Id="rId198" Type="http://schemas.openxmlformats.org/officeDocument/2006/relationships/slide" Target="slides/slide184.xml"/><Relationship Id="rId202" Type="http://schemas.openxmlformats.org/officeDocument/2006/relationships/slide" Target="slides/slide188.xml"/><Relationship Id="rId223" Type="http://schemas.openxmlformats.org/officeDocument/2006/relationships/slide" Target="slides/slide209.xml"/><Relationship Id="rId18" Type="http://schemas.openxmlformats.org/officeDocument/2006/relationships/slide" Target="slides/slide4.xml"/><Relationship Id="rId39" Type="http://schemas.openxmlformats.org/officeDocument/2006/relationships/slide" Target="slides/slide25.xml"/><Relationship Id="rId50" Type="http://schemas.openxmlformats.org/officeDocument/2006/relationships/slide" Target="slides/slide36.xml"/><Relationship Id="rId104" Type="http://schemas.openxmlformats.org/officeDocument/2006/relationships/slide" Target="slides/slide90.xml"/><Relationship Id="rId125" Type="http://schemas.openxmlformats.org/officeDocument/2006/relationships/slide" Target="slides/slide111.xml"/><Relationship Id="rId146" Type="http://schemas.openxmlformats.org/officeDocument/2006/relationships/slide" Target="slides/slide132.xml"/><Relationship Id="rId167" Type="http://schemas.openxmlformats.org/officeDocument/2006/relationships/slide" Target="slides/slide153.xml"/><Relationship Id="rId188" Type="http://schemas.openxmlformats.org/officeDocument/2006/relationships/slide" Target="slides/slide174.xml"/><Relationship Id="rId71" Type="http://schemas.openxmlformats.org/officeDocument/2006/relationships/slide" Target="slides/slide57.xml"/><Relationship Id="rId92" Type="http://schemas.openxmlformats.org/officeDocument/2006/relationships/slide" Target="slides/slide78.xml"/><Relationship Id="rId213" Type="http://schemas.openxmlformats.org/officeDocument/2006/relationships/slide" Target="slides/slide199.xml"/><Relationship Id="rId2" Type="http://schemas.openxmlformats.org/officeDocument/2006/relationships/slideMaster" Target="slideMasters/slideMaster2.xml"/><Relationship Id="rId29" Type="http://schemas.openxmlformats.org/officeDocument/2006/relationships/slide" Target="slides/slide15.xml"/><Relationship Id="rId40" Type="http://schemas.openxmlformats.org/officeDocument/2006/relationships/slide" Target="slides/slide26.xml"/><Relationship Id="rId115" Type="http://schemas.openxmlformats.org/officeDocument/2006/relationships/slide" Target="slides/slide101.xml"/><Relationship Id="rId136" Type="http://schemas.openxmlformats.org/officeDocument/2006/relationships/slide" Target="slides/slide122.xml"/><Relationship Id="rId157" Type="http://schemas.openxmlformats.org/officeDocument/2006/relationships/slide" Target="slides/slide143.xml"/><Relationship Id="rId178" Type="http://schemas.openxmlformats.org/officeDocument/2006/relationships/slide" Target="slides/slide164.xml"/><Relationship Id="rId61" Type="http://schemas.openxmlformats.org/officeDocument/2006/relationships/slide" Target="slides/slide47.xml"/><Relationship Id="rId82" Type="http://schemas.openxmlformats.org/officeDocument/2006/relationships/slide" Target="slides/slide68.xml"/><Relationship Id="rId199" Type="http://schemas.openxmlformats.org/officeDocument/2006/relationships/slide" Target="slides/slide185.xml"/><Relationship Id="rId203" Type="http://schemas.openxmlformats.org/officeDocument/2006/relationships/slide" Target="slides/slide189.xml"/><Relationship Id="rId19" Type="http://schemas.openxmlformats.org/officeDocument/2006/relationships/slide" Target="slides/slide5.xml"/><Relationship Id="rId224" Type="http://schemas.openxmlformats.org/officeDocument/2006/relationships/slide" Target="slides/slide210.xml"/><Relationship Id="rId30" Type="http://schemas.openxmlformats.org/officeDocument/2006/relationships/slide" Target="slides/slide1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slide" Target="slides/slide154.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189" Type="http://schemas.openxmlformats.org/officeDocument/2006/relationships/slide" Target="slides/slide175.xml"/><Relationship Id="rId3" Type="http://schemas.openxmlformats.org/officeDocument/2006/relationships/slideMaster" Target="slideMasters/slideMaster3.xml"/><Relationship Id="rId214" Type="http://schemas.openxmlformats.org/officeDocument/2006/relationships/slide" Target="slides/slide2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9DB9A-59DC-4B38-B422-15FF2A113800}" type="datetimeFigureOut">
              <a:rPr lang="sv-SE" smtClean="0"/>
              <a:t>2020-12-20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B3949-BCFF-440F-9951-336E82F0A41A}" type="slidenum">
              <a:rPr lang="sv-SE" smtClean="0"/>
              <a:t>‹#›</a:t>
            </a:fld>
            <a:endParaRPr lang="sv-SE"/>
          </a:p>
        </p:txBody>
      </p:sp>
    </p:spTree>
    <p:extLst>
      <p:ext uri="{BB962C8B-B14F-4D97-AF65-F5344CB8AC3E}">
        <p14:creationId xmlns:p14="http://schemas.microsoft.com/office/powerpoint/2010/main" val="117138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Lagt texten i boxen för att boxen inte ska ligga utanför övrig text, även tagit bort den vita linjen runt boxen och gjort övrig text 2 punkter större. </a:t>
            </a:r>
          </a:p>
        </p:txBody>
      </p:sp>
      <p:sp>
        <p:nvSpPr>
          <p:cNvPr id="4" name="Slide Number Placeholder 3"/>
          <p:cNvSpPr>
            <a:spLocks noGrp="1"/>
          </p:cNvSpPr>
          <p:nvPr>
            <p:ph type="sldNum" sz="quarter" idx="5"/>
          </p:nvPr>
        </p:nvSpPr>
        <p:spPr/>
        <p:txBody>
          <a:bodyPr/>
          <a:lstStyle/>
          <a:p>
            <a:fld id="{315B3949-BCFF-440F-9951-336E82F0A41A}" type="slidenum">
              <a:rPr lang="sv-SE" smtClean="0"/>
              <a:t>4</a:t>
            </a:fld>
            <a:endParaRPr lang="sv-SE"/>
          </a:p>
        </p:txBody>
      </p:sp>
    </p:spTree>
    <p:extLst>
      <p:ext uri="{BB962C8B-B14F-4D97-AF65-F5344CB8AC3E}">
        <p14:creationId xmlns:p14="http://schemas.microsoft.com/office/powerpoint/2010/main" val="400498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 för att skapa marginal och centrerad skugga</a:t>
            </a:r>
          </a:p>
        </p:txBody>
      </p:sp>
      <p:sp>
        <p:nvSpPr>
          <p:cNvPr id="4" name="Slide Number Placeholder 3"/>
          <p:cNvSpPr>
            <a:spLocks noGrp="1"/>
          </p:cNvSpPr>
          <p:nvPr>
            <p:ph type="sldNum" sz="quarter" idx="5"/>
          </p:nvPr>
        </p:nvSpPr>
        <p:spPr/>
        <p:txBody>
          <a:bodyPr/>
          <a:lstStyle/>
          <a:p>
            <a:fld id="{315B3949-BCFF-440F-9951-336E82F0A41A}" type="slidenum">
              <a:rPr lang="sv-SE" smtClean="0"/>
              <a:t>21</a:t>
            </a:fld>
            <a:endParaRPr lang="sv-SE"/>
          </a:p>
        </p:txBody>
      </p:sp>
    </p:spTree>
    <p:extLst>
      <p:ext uri="{BB962C8B-B14F-4D97-AF65-F5344CB8AC3E}">
        <p14:creationId xmlns:p14="http://schemas.microsoft.com/office/powerpoint/2010/main" val="71668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Ändrat storlek på bubblorna för att skapa marginal</a:t>
            </a:r>
          </a:p>
        </p:txBody>
      </p:sp>
      <p:sp>
        <p:nvSpPr>
          <p:cNvPr id="4" name="Slide Number Placeholder 3"/>
          <p:cNvSpPr>
            <a:spLocks noGrp="1"/>
          </p:cNvSpPr>
          <p:nvPr>
            <p:ph type="sldNum" sz="quarter" idx="5"/>
          </p:nvPr>
        </p:nvSpPr>
        <p:spPr/>
        <p:txBody>
          <a:bodyPr/>
          <a:lstStyle/>
          <a:p>
            <a:fld id="{315B3949-BCFF-440F-9951-336E82F0A41A}" type="slidenum">
              <a:rPr lang="sv-SE" smtClean="0"/>
              <a:t>22</a:t>
            </a:fld>
            <a:endParaRPr lang="sv-SE"/>
          </a:p>
        </p:txBody>
      </p:sp>
    </p:spTree>
    <p:extLst>
      <p:ext uri="{BB962C8B-B14F-4D97-AF65-F5344CB8AC3E}">
        <p14:creationId xmlns:p14="http://schemas.microsoft.com/office/powerpoint/2010/main" val="411699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Bubblorna i linje med varandra och mörkare runt omkring för att få de att sticka ut, lika som jag har gjort på nästan alla former. </a:t>
            </a:r>
          </a:p>
        </p:txBody>
      </p:sp>
      <p:sp>
        <p:nvSpPr>
          <p:cNvPr id="4" name="Slide Number Placeholder 3"/>
          <p:cNvSpPr>
            <a:spLocks noGrp="1"/>
          </p:cNvSpPr>
          <p:nvPr>
            <p:ph type="sldNum" sz="quarter" idx="5"/>
          </p:nvPr>
        </p:nvSpPr>
        <p:spPr/>
        <p:txBody>
          <a:bodyPr/>
          <a:lstStyle/>
          <a:p>
            <a:fld id="{315B3949-BCFF-440F-9951-336E82F0A41A}" type="slidenum">
              <a:rPr lang="sv-SE" smtClean="0"/>
              <a:t>23</a:t>
            </a:fld>
            <a:endParaRPr lang="sv-SE"/>
          </a:p>
        </p:txBody>
      </p:sp>
    </p:spTree>
    <p:extLst>
      <p:ext uri="{BB962C8B-B14F-4D97-AF65-F5344CB8AC3E}">
        <p14:creationId xmlns:p14="http://schemas.microsoft.com/office/powerpoint/2010/main" val="296039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 och samma storlek på boxarna och pilarna. Nedre boxen gjort jag lite mindre </a:t>
            </a:r>
          </a:p>
        </p:txBody>
      </p:sp>
      <p:sp>
        <p:nvSpPr>
          <p:cNvPr id="4" name="Slide Number Placeholder 3"/>
          <p:cNvSpPr>
            <a:spLocks noGrp="1"/>
          </p:cNvSpPr>
          <p:nvPr>
            <p:ph type="sldNum" sz="quarter" idx="5"/>
          </p:nvPr>
        </p:nvSpPr>
        <p:spPr/>
        <p:txBody>
          <a:bodyPr/>
          <a:lstStyle/>
          <a:p>
            <a:fld id="{315B3949-BCFF-440F-9951-336E82F0A41A}" type="slidenum">
              <a:rPr lang="sv-SE" smtClean="0"/>
              <a:t>24</a:t>
            </a:fld>
            <a:endParaRPr lang="sv-SE"/>
          </a:p>
        </p:txBody>
      </p:sp>
    </p:spTree>
    <p:extLst>
      <p:ext uri="{BB962C8B-B14F-4D97-AF65-F5344CB8AC3E}">
        <p14:creationId xmlns:p14="http://schemas.microsoft.com/office/powerpoint/2010/main" val="277147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 för att skapa marginal, mindre </a:t>
            </a:r>
            <a:r>
              <a:rPr lang="sv-SE" dirty="0" err="1"/>
              <a:t>outline</a:t>
            </a:r>
            <a:r>
              <a:rPr lang="sv-SE" dirty="0"/>
              <a:t> på pilen och centrerat den till boxarna, </a:t>
            </a:r>
            <a:r>
              <a:rPr lang="sv-SE" dirty="0" err="1"/>
              <a:t>outline</a:t>
            </a:r>
            <a:r>
              <a:rPr lang="sv-SE" dirty="0"/>
              <a:t> på boxarna och centrerad skugga </a:t>
            </a:r>
          </a:p>
        </p:txBody>
      </p:sp>
      <p:sp>
        <p:nvSpPr>
          <p:cNvPr id="4" name="Slide Number Placeholder 3"/>
          <p:cNvSpPr>
            <a:spLocks noGrp="1"/>
          </p:cNvSpPr>
          <p:nvPr>
            <p:ph type="sldNum" sz="quarter" idx="5"/>
          </p:nvPr>
        </p:nvSpPr>
        <p:spPr/>
        <p:txBody>
          <a:bodyPr/>
          <a:lstStyle/>
          <a:p>
            <a:fld id="{315B3949-BCFF-440F-9951-336E82F0A41A}" type="slidenum">
              <a:rPr lang="sv-SE" smtClean="0"/>
              <a:t>27</a:t>
            </a:fld>
            <a:endParaRPr lang="sv-SE"/>
          </a:p>
        </p:txBody>
      </p:sp>
    </p:spTree>
    <p:extLst>
      <p:ext uri="{BB962C8B-B14F-4D97-AF65-F5344CB8AC3E}">
        <p14:creationId xmlns:p14="http://schemas.microsoft.com/office/powerpoint/2010/main" val="382963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verkade ha blivit skuggad eller något sånt, tog bort det och la texten i boxen för att i vanlig ordning skapa marginal. </a:t>
            </a:r>
          </a:p>
        </p:txBody>
      </p:sp>
      <p:sp>
        <p:nvSpPr>
          <p:cNvPr id="4" name="Slide Number Placeholder 3"/>
          <p:cNvSpPr>
            <a:spLocks noGrp="1"/>
          </p:cNvSpPr>
          <p:nvPr>
            <p:ph type="sldNum" sz="quarter" idx="5"/>
          </p:nvPr>
        </p:nvSpPr>
        <p:spPr/>
        <p:txBody>
          <a:bodyPr/>
          <a:lstStyle/>
          <a:p>
            <a:fld id="{315B3949-BCFF-440F-9951-336E82F0A41A}" type="slidenum">
              <a:rPr lang="sv-SE" smtClean="0"/>
              <a:t>28</a:t>
            </a:fld>
            <a:endParaRPr lang="sv-SE"/>
          </a:p>
        </p:txBody>
      </p:sp>
    </p:spTree>
    <p:extLst>
      <p:ext uri="{BB962C8B-B14F-4D97-AF65-F5344CB8AC3E}">
        <p14:creationId xmlns:p14="http://schemas.microsoft.com/office/powerpoint/2010/main" val="4145760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och lika stora boxar</a:t>
            </a:r>
          </a:p>
        </p:txBody>
      </p:sp>
      <p:sp>
        <p:nvSpPr>
          <p:cNvPr id="4" name="Slide Number Placeholder 3"/>
          <p:cNvSpPr>
            <a:spLocks noGrp="1"/>
          </p:cNvSpPr>
          <p:nvPr>
            <p:ph type="sldNum" sz="quarter" idx="5"/>
          </p:nvPr>
        </p:nvSpPr>
        <p:spPr/>
        <p:txBody>
          <a:bodyPr/>
          <a:lstStyle/>
          <a:p>
            <a:fld id="{315B3949-BCFF-440F-9951-336E82F0A41A}" type="slidenum">
              <a:rPr lang="sv-SE" smtClean="0"/>
              <a:t>29</a:t>
            </a:fld>
            <a:endParaRPr lang="sv-SE"/>
          </a:p>
        </p:txBody>
      </p:sp>
    </p:spTree>
    <p:extLst>
      <p:ext uri="{BB962C8B-B14F-4D97-AF65-F5344CB8AC3E}">
        <p14:creationId xmlns:p14="http://schemas.microsoft.com/office/powerpoint/2010/main" val="21249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samma höjd på dem samt annan </a:t>
            </a:r>
            <a:r>
              <a:rPr lang="sv-SE" dirty="0" err="1"/>
              <a:t>outline</a:t>
            </a:r>
            <a:r>
              <a:rPr lang="sv-SE" dirty="0"/>
              <a:t> och skuggning </a:t>
            </a:r>
          </a:p>
        </p:txBody>
      </p:sp>
      <p:sp>
        <p:nvSpPr>
          <p:cNvPr id="4" name="Slide Number Placeholder 3"/>
          <p:cNvSpPr>
            <a:spLocks noGrp="1"/>
          </p:cNvSpPr>
          <p:nvPr>
            <p:ph type="sldNum" sz="quarter" idx="5"/>
          </p:nvPr>
        </p:nvSpPr>
        <p:spPr/>
        <p:txBody>
          <a:bodyPr/>
          <a:lstStyle/>
          <a:p>
            <a:fld id="{315B3949-BCFF-440F-9951-336E82F0A41A}" type="slidenum">
              <a:rPr lang="sv-SE" smtClean="0"/>
              <a:t>30</a:t>
            </a:fld>
            <a:endParaRPr lang="sv-SE"/>
          </a:p>
        </p:txBody>
      </p:sp>
    </p:spTree>
    <p:extLst>
      <p:ext uri="{BB962C8B-B14F-4D97-AF65-F5344CB8AC3E}">
        <p14:creationId xmlns:p14="http://schemas.microsoft.com/office/powerpoint/2010/main" val="139604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Texterna i boxen och lagt de i linje med varandra. </a:t>
            </a:r>
          </a:p>
        </p:txBody>
      </p:sp>
      <p:sp>
        <p:nvSpPr>
          <p:cNvPr id="4" name="Slide Number Placeholder 3"/>
          <p:cNvSpPr>
            <a:spLocks noGrp="1"/>
          </p:cNvSpPr>
          <p:nvPr>
            <p:ph type="sldNum" sz="quarter" idx="5"/>
          </p:nvPr>
        </p:nvSpPr>
        <p:spPr/>
        <p:txBody>
          <a:bodyPr/>
          <a:lstStyle/>
          <a:p>
            <a:fld id="{315B3949-BCFF-440F-9951-336E82F0A41A}" type="slidenum">
              <a:rPr lang="sv-SE" smtClean="0"/>
              <a:t>31</a:t>
            </a:fld>
            <a:endParaRPr lang="sv-SE"/>
          </a:p>
        </p:txBody>
      </p:sp>
    </p:spTree>
    <p:extLst>
      <p:ext uri="{BB962C8B-B14F-4D97-AF65-F5344CB8AC3E}">
        <p14:creationId xmlns:p14="http://schemas.microsoft.com/office/powerpoint/2010/main" val="1411451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lika stora boxar </a:t>
            </a:r>
          </a:p>
        </p:txBody>
      </p:sp>
      <p:sp>
        <p:nvSpPr>
          <p:cNvPr id="4" name="Slide Number Placeholder 3"/>
          <p:cNvSpPr>
            <a:spLocks noGrp="1"/>
          </p:cNvSpPr>
          <p:nvPr>
            <p:ph type="sldNum" sz="quarter" idx="5"/>
          </p:nvPr>
        </p:nvSpPr>
        <p:spPr/>
        <p:txBody>
          <a:bodyPr/>
          <a:lstStyle/>
          <a:p>
            <a:fld id="{315B3949-BCFF-440F-9951-336E82F0A41A}" type="slidenum">
              <a:rPr lang="sv-SE" smtClean="0"/>
              <a:t>32</a:t>
            </a:fld>
            <a:endParaRPr lang="sv-SE"/>
          </a:p>
        </p:txBody>
      </p:sp>
    </p:spTree>
    <p:extLst>
      <p:ext uri="{BB962C8B-B14F-4D97-AF65-F5344CB8AC3E}">
        <p14:creationId xmlns:p14="http://schemas.microsoft.com/office/powerpoint/2010/main" val="3747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Dragit in boxarna så att de inte ligger utanför marginalen och tagit bort den vita kanten. Lagt boxarna i linje med varandra, minskat boxarna med pilar till samma storlek, lagt centrerad skuggning och </a:t>
            </a:r>
          </a:p>
        </p:txBody>
      </p:sp>
      <p:sp>
        <p:nvSpPr>
          <p:cNvPr id="4" name="Slide Number Placeholder 3"/>
          <p:cNvSpPr>
            <a:spLocks noGrp="1"/>
          </p:cNvSpPr>
          <p:nvPr>
            <p:ph type="sldNum" sz="quarter" idx="5"/>
          </p:nvPr>
        </p:nvSpPr>
        <p:spPr/>
        <p:txBody>
          <a:bodyPr/>
          <a:lstStyle/>
          <a:p>
            <a:fld id="{315B3949-BCFF-440F-9951-336E82F0A41A}" type="slidenum">
              <a:rPr lang="sv-SE" smtClean="0"/>
              <a:t>6</a:t>
            </a:fld>
            <a:endParaRPr lang="sv-SE"/>
          </a:p>
        </p:txBody>
      </p:sp>
    </p:spTree>
    <p:extLst>
      <p:ext uri="{BB962C8B-B14F-4D97-AF65-F5344CB8AC3E}">
        <p14:creationId xmlns:p14="http://schemas.microsoft.com/office/powerpoint/2010/main" val="3032926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Gjort texten mindre för att skapa utrymme, lagt texten i boxen och lagt till </a:t>
            </a:r>
            <a:r>
              <a:rPr lang="sv-SE" dirty="0" err="1"/>
              <a:t>outline</a:t>
            </a:r>
            <a:r>
              <a:rPr lang="sv-SE" dirty="0"/>
              <a:t> och skuggning. </a:t>
            </a:r>
          </a:p>
        </p:txBody>
      </p:sp>
      <p:sp>
        <p:nvSpPr>
          <p:cNvPr id="4" name="Slide Number Placeholder 3"/>
          <p:cNvSpPr>
            <a:spLocks noGrp="1"/>
          </p:cNvSpPr>
          <p:nvPr>
            <p:ph type="sldNum" sz="quarter" idx="5"/>
          </p:nvPr>
        </p:nvSpPr>
        <p:spPr/>
        <p:txBody>
          <a:bodyPr/>
          <a:lstStyle/>
          <a:p>
            <a:fld id="{315B3949-BCFF-440F-9951-336E82F0A41A}" type="slidenum">
              <a:rPr lang="sv-SE" smtClean="0"/>
              <a:t>36</a:t>
            </a:fld>
            <a:endParaRPr lang="sv-SE"/>
          </a:p>
        </p:txBody>
      </p:sp>
    </p:spTree>
    <p:extLst>
      <p:ext uri="{BB962C8B-B14F-4D97-AF65-F5344CB8AC3E}">
        <p14:creationId xmlns:p14="http://schemas.microsoft.com/office/powerpoint/2010/main" val="2503626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Gjort understrukna rubriken till storlek 24 för att matcha föregående slide </a:t>
            </a:r>
          </a:p>
        </p:txBody>
      </p:sp>
      <p:sp>
        <p:nvSpPr>
          <p:cNvPr id="4" name="Slide Number Placeholder 3"/>
          <p:cNvSpPr>
            <a:spLocks noGrp="1"/>
          </p:cNvSpPr>
          <p:nvPr>
            <p:ph type="sldNum" sz="quarter" idx="5"/>
          </p:nvPr>
        </p:nvSpPr>
        <p:spPr/>
        <p:txBody>
          <a:bodyPr/>
          <a:lstStyle/>
          <a:p>
            <a:fld id="{315B3949-BCFF-440F-9951-336E82F0A41A}" type="slidenum">
              <a:rPr lang="sv-SE" smtClean="0"/>
              <a:t>37</a:t>
            </a:fld>
            <a:endParaRPr lang="sv-SE"/>
          </a:p>
        </p:txBody>
      </p:sp>
    </p:spTree>
    <p:extLst>
      <p:ext uri="{BB962C8B-B14F-4D97-AF65-F5344CB8AC3E}">
        <p14:creationId xmlns:p14="http://schemas.microsoft.com/office/powerpoint/2010/main" val="3693974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 flyttat in den </a:t>
            </a:r>
          </a:p>
        </p:txBody>
      </p:sp>
      <p:sp>
        <p:nvSpPr>
          <p:cNvPr id="4" name="Slide Number Placeholder 3"/>
          <p:cNvSpPr>
            <a:spLocks noGrp="1"/>
          </p:cNvSpPr>
          <p:nvPr>
            <p:ph type="sldNum" sz="quarter" idx="5"/>
          </p:nvPr>
        </p:nvSpPr>
        <p:spPr/>
        <p:txBody>
          <a:bodyPr/>
          <a:lstStyle/>
          <a:p>
            <a:fld id="{315B3949-BCFF-440F-9951-336E82F0A41A}" type="slidenum">
              <a:rPr lang="sv-SE" smtClean="0"/>
              <a:t>38</a:t>
            </a:fld>
            <a:endParaRPr lang="sv-SE"/>
          </a:p>
        </p:txBody>
      </p:sp>
    </p:spTree>
    <p:extLst>
      <p:ext uri="{BB962C8B-B14F-4D97-AF65-F5344CB8AC3E}">
        <p14:creationId xmlns:p14="http://schemas.microsoft.com/office/powerpoint/2010/main" val="2788085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Dragit in </a:t>
            </a:r>
            <a:r>
              <a:rPr lang="sv-SE" dirty="0" err="1"/>
              <a:t>texttrutan</a:t>
            </a:r>
            <a:r>
              <a:rPr lang="sv-SE" dirty="0"/>
              <a:t> samt bubblan och ändrat </a:t>
            </a:r>
            <a:r>
              <a:rPr lang="sv-SE" dirty="0" err="1"/>
              <a:t>outline</a:t>
            </a:r>
            <a:r>
              <a:rPr lang="sv-SE" dirty="0"/>
              <a:t> på bubblan till 1pt</a:t>
            </a:r>
          </a:p>
        </p:txBody>
      </p:sp>
      <p:sp>
        <p:nvSpPr>
          <p:cNvPr id="4" name="Slide Number Placeholder 3"/>
          <p:cNvSpPr>
            <a:spLocks noGrp="1"/>
          </p:cNvSpPr>
          <p:nvPr>
            <p:ph type="sldNum" sz="quarter" idx="5"/>
          </p:nvPr>
        </p:nvSpPr>
        <p:spPr/>
        <p:txBody>
          <a:bodyPr/>
          <a:lstStyle/>
          <a:p>
            <a:fld id="{315B3949-BCFF-440F-9951-336E82F0A41A}" type="slidenum">
              <a:rPr lang="sv-SE" smtClean="0"/>
              <a:t>39</a:t>
            </a:fld>
            <a:endParaRPr lang="sv-SE"/>
          </a:p>
        </p:txBody>
      </p:sp>
    </p:spTree>
    <p:extLst>
      <p:ext uri="{BB962C8B-B14F-4D97-AF65-F5344CB8AC3E}">
        <p14:creationId xmlns:p14="http://schemas.microsoft.com/office/powerpoint/2010/main" val="2411784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 flytta in den och lagt till </a:t>
            </a:r>
            <a:r>
              <a:rPr lang="sv-SE" dirty="0" err="1"/>
              <a:t>outline</a:t>
            </a:r>
            <a:r>
              <a:rPr lang="sv-SE" dirty="0"/>
              <a:t> och skugga</a:t>
            </a:r>
          </a:p>
        </p:txBody>
      </p:sp>
      <p:sp>
        <p:nvSpPr>
          <p:cNvPr id="4" name="Slide Number Placeholder 3"/>
          <p:cNvSpPr>
            <a:spLocks noGrp="1"/>
          </p:cNvSpPr>
          <p:nvPr>
            <p:ph type="sldNum" sz="quarter" idx="5"/>
          </p:nvPr>
        </p:nvSpPr>
        <p:spPr/>
        <p:txBody>
          <a:bodyPr/>
          <a:lstStyle/>
          <a:p>
            <a:fld id="{315B3949-BCFF-440F-9951-336E82F0A41A}" type="slidenum">
              <a:rPr lang="sv-SE" smtClean="0"/>
              <a:t>40</a:t>
            </a:fld>
            <a:endParaRPr lang="sv-SE"/>
          </a:p>
        </p:txBody>
      </p:sp>
    </p:spTree>
    <p:extLst>
      <p:ext uri="{BB962C8B-B14F-4D97-AF65-F5344CB8AC3E}">
        <p14:creationId xmlns:p14="http://schemas.microsoft.com/office/powerpoint/2010/main" val="3610223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Flyttat upp textrutan, lagt texten i boxen, flyttat in boxen, gjort svenska texten i bubblan mindre, </a:t>
            </a:r>
            <a:r>
              <a:rPr lang="sv-SE" dirty="0" err="1"/>
              <a:t>outline</a:t>
            </a:r>
            <a:r>
              <a:rPr lang="sv-SE" dirty="0"/>
              <a:t> till 1 pt och lagt till skugga. </a:t>
            </a:r>
          </a:p>
        </p:txBody>
      </p:sp>
      <p:sp>
        <p:nvSpPr>
          <p:cNvPr id="4" name="Slide Number Placeholder 3"/>
          <p:cNvSpPr>
            <a:spLocks noGrp="1"/>
          </p:cNvSpPr>
          <p:nvPr>
            <p:ph type="sldNum" sz="quarter" idx="5"/>
          </p:nvPr>
        </p:nvSpPr>
        <p:spPr/>
        <p:txBody>
          <a:bodyPr/>
          <a:lstStyle/>
          <a:p>
            <a:fld id="{315B3949-BCFF-440F-9951-336E82F0A41A}" type="slidenum">
              <a:rPr lang="sv-SE" smtClean="0"/>
              <a:t>41</a:t>
            </a:fld>
            <a:endParaRPr lang="sv-SE"/>
          </a:p>
        </p:txBody>
      </p:sp>
    </p:spTree>
    <p:extLst>
      <p:ext uri="{BB962C8B-B14F-4D97-AF65-F5344CB8AC3E}">
        <p14:creationId xmlns:p14="http://schemas.microsoft.com/office/powerpoint/2010/main" val="102475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Gjort radavstånd 1.0, minskat avstånd mellan punkterna för att få texten större. Lagt till en punkt på sista meningen på arabiska. </a:t>
            </a:r>
          </a:p>
        </p:txBody>
      </p:sp>
      <p:sp>
        <p:nvSpPr>
          <p:cNvPr id="4" name="Slide Number Placeholder 3"/>
          <p:cNvSpPr>
            <a:spLocks noGrp="1"/>
          </p:cNvSpPr>
          <p:nvPr>
            <p:ph type="sldNum" sz="quarter" idx="5"/>
          </p:nvPr>
        </p:nvSpPr>
        <p:spPr/>
        <p:txBody>
          <a:bodyPr/>
          <a:lstStyle/>
          <a:p>
            <a:fld id="{315B3949-BCFF-440F-9951-336E82F0A41A}" type="slidenum">
              <a:rPr lang="sv-SE" smtClean="0"/>
              <a:t>42</a:t>
            </a:fld>
            <a:endParaRPr lang="sv-SE"/>
          </a:p>
        </p:txBody>
      </p:sp>
    </p:spTree>
    <p:extLst>
      <p:ext uri="{BB962C8B-B14F-4D97-AF65-F5344CB8AC3E}">
        <p14:creationId xmlns:p14="http://schemas.microsoft.com/office/powerpoint/2010/main" val="2769673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 annan skuggning och </a:t>
            </a:r>
            <a:r>
              <a:rPr lang="sv-SE" dirty="0" err="1"/>
              <a:t>outline</a:t>
            </a:r>
            <a:r>
              <a:rPr lang="sv-SE" dirty="0"/>
              <a:t>, pilarna i samma storlek och i linje med varandra </a:t>
            </a:r>
          </a:p>
        </p:txBody>
      </p:sp>
      <p:sp>
        <p:nvSpPr>
          <p:cNvPr id="4" name="Slide Number Placeholder 3"/>
          <p:cNvSpPr>
            <a:spLocks noGrp="1"/>
          </p:cNvSpPr>
          <p:nvPr>
            <p:ph type="sldNum" sz="quarter" idx="5"/>
          </p:nvPr>
        </p:nvSpPr>
        <p:spPr/>
        <p:txBody>
          <a:bodyPr/>
          <a:lstStyle/>
          <a:p>
            <a:fld id="{315B3949-BCFF-440F-9951-336E82F0A41A}" type="slidenum">
              <a:rPr lang="sv-SE" smtClean="0"/>
              <a:t>44</a:t>
            </a:fld>
            <a:endParaRPr lang="sv-SE"/>
          </a:p>
        </p:txBody>
      </p:sp>
    </p:spTree>
    <p:extLst>
      <p:ext uri="{BB962C8B-B14F-4D97-AF65-F5344CB8AC3E}">
        <p14:creationId xmlns:p14="http://schemas.microsoft.com/office/powerpoint/2010/main" val="1440792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 och skippa pergamenten-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gula färgen är inte så snäll mot ögat</a:t>
            </a:r>
          </a:p>
          <a:p>
            <a:endParaRPr lang="sv-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381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Den gula färgen är inte så snäll mot ögat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56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Bytt färg på textrutan för att den inte ska smälta in allt för mkt med rubrikfärgen. </a:t>
            </a:r>
          </a:p>
        </p:txBody>
      </p:sp>
      <p:sp>
        <p:nvSpPr>
          <p:cNvPr id="4" name="Slide Number Placeholder 3"/>
          <p:cNvSpPr>
            <a:spLocks noGrp="1"/>
          </p:cNvSpPr>
          <p:nvPr>
            <p:ph type="sldNum" sz="quarter" idx="5"/>
          </p:nvPr>
        </p:nvSpPr>
        <p:spPr/>
        <p:txBody>
          <a:bodyPr/>
          <a:lstStyle/>
          <a:p>
            <a:fld id="{315B3949-BCFF-440F-9951-336E82F0A41A}" type="slidenum">
              <a:rPr lang="sv-SE" smtClean="0"/>
              <a:t>7</a:t>
            </a:fld>
            <a:endParaRPr lang="sv-SE"/>
          </a:p>
        </p:txBody>
      </p:sp>
    </p:spTree>
    <p:extLst>
      <p:ext uri="{BB962C8B-B14F-4D97-AF65-F5344CB8AC3E}">
        <p14:creationId xmlns:p14="http://schemas.microsoft.com/office/powerpoint/2010/main" val="2924881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Ändrat till mindre </a:t>
            </a:r>
            <a:r>
              <a:rPr lang="sv-SE" dirty="0" err="1"/>
              <a:t>outline</a:t>
            </a:r>
            <a:r>
              <a:rPr lang="sv-SE" dirty="0"/>
              <a:t> och lagt till en liten skugga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246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647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Vet inte riktigt varför texten ska vara i en box här, men la den i alla fall i boxen. För att förtydliga kanske?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262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pilarna lika långa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88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567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samt ändrat pergamentsformen till denna. Använd hellre denna form om du vill särskilja vissa boxar istället för pergamentsformen.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615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Är inte så förtjust i hur denna box är upplagd. Punkt 5 ligger fel gentemot resterande nummer. Skulle hellre göra 5 separata boxar, med texten i boxarna. </a:t>
            </a:r>
          </a:p>
          <a:p>
            <a:r>
              <a:rPr lang="sv-SE" dirty="0"/>
              <a:t>Var blå </a:t>
            </a:r>
            <a:r>
              <a:rPr lang="sv-SE" dirty="0" err="1"/>
              <a:t>outline</a:t>
            </a:r>
            <a:r>
              <a:rPr lang="sv-SE" dirty="0"/>
              <a:t> på boxarna, ändrat till mörklila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949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samt vänsterställt texten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440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655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Tagit bort punkterna och texten i boxen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63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Gjort likadan ruta här för att följa föregående slide. </a:t>
            </a:r>
          </a:p>
        </p:txBody>
      </p:sp>
      <p:sp>
        <p:nvSpPr>
          <p:cNvPr id="4" name="Slide Number Placeholder 3"/>
          <p:cNvSpPr>
            <a:spLocks noGrp="1"/>
          </p:cNvSpPr>
          <p:nvPr>
            <p:ph type="sldNum" sz="quarter" idx="5"/>
          </p:nvPr>
        </p:nvSpPr>
        <p:spPr/>
        <p:txBody>
          <a:bodyPr/>
          <a:lstStyle/>
          <a:p>
            <a:fld id="{315B3949-BCFF-440F-9951-336E82F0A41A}" type="slidenum">
              <a:rPr lang="sv-SE" smtClean="0"/>
              <a:t>8</a:t>
            </a:fld>
            <a:endParaRPr lang="sv-SE"/>
          </a:p>
        </p:txBody>
      </p:sp>
    </p:spTree>
    <p:extLst>
      <p:ext uri="{BB962C8B-B14F-4D97-AF65-F5344CB8AC3E}">
        <p14:creationId xmlns:p14="http://schemas.microsoft.com/office/powerpoint/2010/main" val="2134824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Bättre att lägga texten i boxarna för att kunna skapa marginal och istället för att tabba ut och skriva orden över bubblorna gör egna små textboxar för detta. Minskat </a:t>
            </a:r>
            <a:r>
              <a:rPr lang="sv-SE" dirty="0" err="1"/>
              <a:t>outline</a:t>
            </a:r>
            <a:r>
              <a:rPr lang="sv-SE" dirty="0"/>
              <a:t> på bubblorna. Fanns knappt någon marginal till nederkanten.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635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Minskat bubblan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842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Boxarna i linje med varandra, likaså pilarna.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66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Samma här, hade du lagt texten i boxarna hade vi kunnat skapa mer marginal gentemot kanterna. Boxen bör inte börja utanför textrutan, vilket den gör nu. 1, 2, 3 ligger heller inte i linje med varandra. Hade varit bättre med 3 små boxar och den stora texten om kommande sidor i en mindre box.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241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Mindre </a:t>
            </a:r>
            <a:r>
              <a:rPr lang="sv-SE" dirty="0" err="1"/>
              <a:t>outline</a:t>
            </a:r>
            <a:endParaRPr lang="sv-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039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Pilen i mitten av boxen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925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Mindre </a:t>
            </a:r>
            <a:r>
              <a:rPr lang="sv-SE" dirty="0" err="1"/>
              <a:t>outline</a:t>
            </a:r>
            <a:endParaRPr lang="sv-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458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Boxarna i samma avstånd till varandra samt stjärnorna i mitten av boxarna.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506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136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Texten i boxarna</a:t>
            </a:r>
          </a:p>
          <a:p>
            <a:endParaRPr lang="sv-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27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Dragit in textrutan och lagt texten i boxen för att få bättre marginal </a:t>
            </a:r>
          </a:p>
        </p:txBody>
      </p:sp>
      <p:sp>
        <p:nvSpPr>
          <p:cNvPr id="4" name="Slide Number Placeholder 3"/>
          <p:cNvSpPr>
            <a:spLocks noGrp="1"/>
          </p:cNvSpPr>
          <p:nvPr>
            <p:ph type="sldNum" sz="quarter" idx="5"/>
          </p:nvPr>
        </p:nvSpPr>
        <p:spPr/>
        <p:txBody>
          <a:bodyPr/>
          <a:lstStyle/>
          <a:p>
            <a:fld id="{315B3949-BCFF-440F-9951-336E82F0A41A}" type="slidenum">
              <a:rPr lang="sv-SE" smtClean="0"/>
              <a:t>10</a:t>
            </a:fld>
            <a:endParaRPr lang="sv-SE"/>
          </a:p>
        </p:txBody>
      </p:sp>
    </p:spTree>
    <p:extLst>
      <p:ext uri="{BB962C8B-B14F-4D97-AF65-F5344CB8AC3E}">
        <p14:creationId xmlns:p14="http://schemas.microsoft.com/office/powerpoint/2010/main" val="304067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239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Ändrat form på pergamentsformen till denna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6571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83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ändrat formen på pergamentsformen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024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Minskat boxen lite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870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Här har du gjort en massa </a:t>
            </a:r>
            <a:r>
              <a:rPr lang="sv-SE" dirty="0" err="1"/>
              <a:t>tabbningar</a:t>
            </a:r>
            <a:r>
              <a:rPr lang="sv-SE" dirty="0"/>
              <a:t> så att det går inte att minska boxen. Det skulle se mycket bättre ut om boxen inte var så bred. Jag har vänsterställt texten. </a:t>
            </a:r>
            <a:r>
              <a:rPr lang="sv-SE" dirty="0" err="1"/>
              <a:t>Vänsterställer</a:t>
            </a:r>
            <a:r>
              <a:rPr lang="sv-SE" dirty="0"/>
              <a:t> du den behöver du inte tabba för att skapa utrymme.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0262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vänsterställt texten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108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vänsterställd text och minskat den högra boxen.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638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pilen centrerad mellan boxarna.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056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18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Texterna i boxarna för att skapa bättre avstånd och marginal, samt samma storlekar på boxarna </a:t>
            </a:r>
          </a:p>
        </p:txBody>
      </p:sp>
      <p:sp>
        <p:nvSpPr>
          <p:cNvPr id="4" name="Slide Number Placeholder 3"/>
          <p:cNvSpPr>
            <a:spLocks noGrp="1"/>
          </p:cNvSpPr>
          <p:nvPr>
            <p:ph type="sldNum" sz="quarter" idx="5"/>
          </p:nvPr>
        </p:nvSpPr>
        <p:spPr/>
        <p:txBody>
          <a:bodyPr/>
          <a:lstStyle/>
          <a:p>
            <a:fld id="{315B3949-BCFF-440F-9951-336E82F0A41A}" type="slidenum">
              <a:rPr lang="sv-SE" smtClean="0"/>
              <a:t>12</a:t>
            </a:fld>
            <a:endParaRPr lang="sv-SE"/>
          </a:p>
        </p:txBody>
      </p:sp>
    </p:spTree>
    <p:extLst>
      <p:ext uri="{BB962C8B-B14F-4D97-AF65-F5344CB8AC3E}">
        <p14:creationId xmlns:p14="http://schemas.microsoft.com/office/powerpoint/2010/main" val="31365345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samt vänsterställt den arabiska texten.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8774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ändrat pergamentsformen och gjort egna textboxar av (Grunden…..) för att lättare kunna lägga objekten i linje med varandra.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9686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ändrat formen på pergamentsformen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7390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Ändrade till punkter istället för siffror för att få mindre storleksskillnad, en smaksak. Skrev in färgförklaringarna i bubblorna för att minska på storlekskillnaderna.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5B7A1D-40C7-4847-A40B-C126A5E9F87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5020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Flyttat upp textrutan lite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058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Denna slide var rörig, dela den på 2 alternativ gör två kolumner som jag har gjort här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5B7A1D-40C7-4847-A40B-C126A5E9F87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5077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för att kunna skapa marginal till vänsterkanten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383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Skapade en till textruta för att få texten i linje, den är högerställd.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6030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5125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högerställda boxar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30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Samma som föregående, lagt texten i boxarna för att skapa marginal och minskat typsnittet på den översta meningen. </a:t>
            </a:r>
          </a:p>
        </p:txBody>
      </p:sp>
      <p:sp>
        <p:nvSpPr>
          <p:cNvPr id="4" name="Slide Number Placeholder 3"/>
          <p:cNvSpPr>
            <a:spLocks noGrp="1"/>
          </p:cNvSpPr>
          <p:nvPr>
            <p:ph type="sldNum" sz="quarter" idx="5"/>
          </p:nvPr>
        </p:nvSpPr>
        <p:spPr/>
        <p:txBody>
          <a:bodyPr/>
          <a:lstStyle/>
          <a:p>
            <a:fld id="{315B3949-BCFF-440F-9951-336E82F0A41A}" type="slidenum">
              <a:rPr lang="sv-SE" smtClean="0"/>
              <a:t>13</a:t>
            </a:fld>
            <a:endParaRPr lang="sv-SE"/>
          </a:p>
        </p:txBody>
      </p:sp>
    </p:spTree>
    <p:extLst>
      <p:ext uri="{BB962C8B-B14F-4D97-AF65-F5344CB8AC3E}">
        <p14:creationId xmlns:p14="http://schemas.microsoft.com/office/powerpoint/2010/main" val="23913491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högerställda boxar samt flyttat upp textrutan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3530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boxen samt gjort texten lite större i boxen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4655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Flyttat upp textrutan marginellt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6765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 högerställd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2712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Menar du inne på universitetet? Eller på universitetsområdet? I vilket fall som helst så heter det ”på” eller ”vid” universitet.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5039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459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1696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Bättre, med inte lika bred </a:t>
            </a:r>
            <a:r>
              <a:rPr lang="sv-SE" dirty="0" err="1"/>
              <a:t>outline</a:t>
            </a:r>
            <a:r>
              <a:rPr lang="sv-SE" dirty="0"/>
              <a:t> på pergamentsformen, men texten bör vara svart och de lam </a:t>
            </a:r>
            <a:r>
              <a:rPr lang="sv-SE" dirty="0" err="1"/>
              <a:t>sukoon</a:t>
            </a:r>
            <a:r>
              <a:rPr lang="sv-SE" dirty="0"/>
              <a:t> i en annan färg, kanske vitt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9021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Samma här, ta hellre svart text.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0595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Centrerat boxarna och pilarna gentemot boxarna</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7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Samma som föregående. </a:t>
            </a:r>
          </a:p>
        </p:txBody>
      </p:sp>
      <p:sp>
        <p:nvSpPr>
          <p:cNvPr id="4" name="Slide Number Placeholder 3"/>
          <p:cNvSpPr>
            <a:spLocks noGrp="1"/>
          </p:cNvSpPr>
          <p:nvPr>
            <p:ph type="sldNum" sz="quarter" idx="5"/>
          </p:nvPr>
        </p:nvSpPr>
        <p:spPr/>
        <p:txBody>
          <a:bodyPr/>
          <a:lstStyle/>
          <a:p>
            <a:fld id="{315B3949-BCFF-440F-9951-336E82F0A41A}" type="slidenum">
              <a:rPr lang="sv-SE" smtClean="0"/>
              <a:t>16</a:t>
            </a:fld>
            <a:endParaRPr lang="sv-SE"/>
          </a:p>
        </p:txBody>
      </p:sp>
    </p:spTree>
    <p:extLst>
      <p:ext uri="{BB962C8B-B14F-4D97-AF65-F5344CB8AC3E}">
        <p14:creationId xmlns:p14="http://schemas.microsoft.com/office/powerpoint/2010/main" val="30578298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Minskat radavstånd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B3949-BCFF-440F-9951-336E82F0A41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5016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183</a:t>
            </a:fld>
            <a:endParaRPr lang="sv-SE" dirty="0"/>
          </a:p>
        </p:txBody>
      </p:sp>
    </p:spTree>
    <p:extLst>
      <p:ext uri="{BB962C8B-B14F-4D97-AF65-F5344CB8AC3E}">
        <p14:creationId xmlns:p14="http://schemas.microsoft.com/office/powerpoint/2010/main" val="28759436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184</a:t>
            </a:fld>
            <a:endParaRPr lang="sv-SE" dirty="0"/>
          </a:p>
        </p:txBody>
      </p:sp>
    </p:spTree>
    <p:extLst>
      <p:ext uri="{BB962C8B-B14F-4D97-AF65-F5344CB8AC3E}">
        <p14:creationId xmlns:p14="http://schemas.microsoft.com/office/powerpoint/2010/main" val="13158546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185</a:t>
            </a:fld>
            <a:endParaRPr lang="sv-SE" dirty="0"/>
          </a:p>
        </p:txBody>
      </p:sp>
    </p:spTree>
    <p:extLst>
      <p:ext uri="{BB962C8B-B14F-4D97-AF65-F5344CB8AC3E}">
        <p14:creationId xmlns:p14="http://schemas.microsoft.com/office/powerpoint/2010/main" val="11416039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186</a:t>
            </a:fld>
            <a:endParaRPr lang="sv-SE" dirty="0"/>
          </a:p>
        </p:txBody>
      </p:sp>
    </p:spTree>
    <p:extLst>
      <p:ext uri="{BB962C8B-B14F-4D97-AF65-F5344CB8AC3E}">
        <p14:creationId xmlns:p14="http://schemas.microsoft.com/office/powerpoint/2010/main" val="34148813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187</a:t>
            </a:fld>
            <a:endParaRPr lang="sv-SE" dirty="0"/>
          </a:p>
        </p:txBody>
      </p:sp>
    </p:spTree>
    <p:extLst>
      <p:ext uri="{BB962C8B-B14F-4D97-AF65-F5344CB8AC3E}">
        <p14:creationId xmlns:p14="http://schemas.microsoft.com/office/powerpoint/2010/main" val="3905153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188</a:t>
            </a:fld>
            <a:endParaRPr lang="sv-SE" dirty="0"/>
          </a:p>
        </p:txBody>
      </p:sp>
    </p:spTree>
    <p:extLst>
      <p:ext uri="{BB962C8B-B14F-4D97-AF65-F5344CB8AC3E}">
        <p14:creationId xmlns:p14="http://schemas.microsoft.com/office/powerpoint/2010/main" val="10732365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189</a:t>
            </a:fld>
            <a:endParaRPr lang="sv-SE" dirty="0"/>
          </a:p>
        </p:txBody>
      </p:sp>
    </p:spTree>
    <p:extLst>
      <p:ext uri="{BB962C8B-B14F-4D97-AF65-F5344CB8AC3E}">
        <p14:creationId xmlns:p14="http://schemas.microsoft.com/office/powerpoint/2010/main" val="10829345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190</a:t>
            </a:fld>
            <a:endParaRPr lang="sv-SE" dirty="0"/>
          </a:p>
        </p:txBody>
      </p:sp>
    </p:spTree>
    <p:extLst>
      <p:ext uri="{BB962C8B-B14F-4D97-AF65-F5344CB8AC3E}">
        <p14:creationId xmlns:p14="http://schemas.microsoft.com/office/powerpoint/2010/main" val="37103063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191</a:t>
            </a:fld>
            <a:endParaRPr lang="sv-SE" dirty="0"/>
          </a:p>
        </p:txBody>
      </p:sp>
    </p:spTree>
    <p:extLst>
      <p:ext uri="{BB962C8B-B14F-4D97-AF65-F5344CB8AC3E}">
        <p14:creationId xmlns:p14="http://schemas.microsoft.com/office/powerpoint/2010/main" val="223754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Svart pil, svart = tecken. </a:t>
            </a:r>
          </a:p>
        </p:txBody>
      </p:sp>
      <p:sp>
        <p:nvSpPr>
          <p:cNvPr id="4" name="Slide Number Placeholder 3"/>
          <p:cNvSpPr>
            <a:spLocks noGrp="1"/>
          </p:cNvSpPr>
          <p:nvPr>
            <p:ph type="sldNum" sz="quarter" idx="5"/>
          </p:nvPr>
        </p:nvSpPr>
        <p:spPr/>
        <p:txBody>
          <a:bodyPr/>
          <a:lstStyle/>
          <a:p>
            <a:fld id="{315B3949-BCFF-440F-9951-336E82F0A41A}" type="slidenum">
              <a:rPr lang="sv-SE" smtClean="0"/>
              <a:t>18</a:t>
            </a:fld>
            <a:endParaRPr lang="sv-SE"/>
          </a:p>
        </p:txBody>
      </p:sp>
    </p:spTree>
    <p:extLst>
      <p:ext uri="{BB962C8B-B14F-4D97-AF65-F5344CB8AC3E}">
        <p14:creationId xmlns:p14="http://schemas.microsoft.com/office/powerpoint/2010/main" val="8337387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192</a:t>
            </a:fld>
            <a:endParaRPr lang="sv-SE" dirty="0"/>
          </a:p>
        </p:txBody>
      </p:sp>
    </p:spTree>
    <p:extLst>
      <p:ext uri="{BB962C8B-B14F-4D97-AF65-F5344CB8AC3E}">
        <p14:creationId xmlns:p14="http://schemas.microsoft.com/office/powerpoint/2010/main" val="32815074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198</a:t>
            </a:fld>
            <a:endParaRPr lang="sv-SE" dirty="0"/>
          </a:p>
        </p:txBody>
      </p:sp>
    </p:spTree>
    <p:extLst>
      <p:ext uri="{BB962C8B-B14F-4D97-AF65-F5344CB8AC3E}">
        <p14:creationId xmlns:p14="http://schemas.microsoft.com/office/powerpoint/2010/main" val="11356560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199</a:t>
            </a:fld>
            <a:endParaRPr lang="sv-SE" dirty="0"/>
          </a:p>
        </p:txBody>
      </p:sp>
    </p:spTree>
    <p:extLst>
      <p:ext uri="{BB962C8B-B14F-4D97-AF65-F5344CB8AC3E}">
        <p14:creationId xmlns:p14="http://schemas.microsoft.com/office/powerpoint/2010/main" val="32271221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200</a:t>
            </a:fld>
            <a:endParaRPr lang="sv-SE" dirty="0"/>
          </a:p>
        </p:txBody>
      </p:sp>
    </p:spTree>
    <p:extLst>
      <p:ext uri="{BB962C8B-B14F-4D97-AF65-F5344CB8AC3E}">
        <p14:creationId xmlns:p14="http://schemas.microsoft.com/office/powerpoint/2010/main" val="10642771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Försökt att fixa till den här så gott det går för att skapa enhet och tydlighet. </a:t>
            </a:r>
          </a:p>
        </p:txBody>
      </p:sp>
      <p:sp>
        <p:nvSpPr>
          <p:cNvPr id="4" name="Slide Number Placeholder 3"/>
          <p:cNvSpPr>
            <a:spLocks noGrp="1"/>
          </p:cNvSpPr>
          <p:nvPr>
            <p:ph type="sldNum" sz="quarter" idx="5"/>
          </p:nvPr>
        </p:nvSpPr>
        <p:spPr/>
        <p:txBody>
          <a:bodyPr/>
          <a:lstStyle/>
          <a:p>
            <a:fld id="{E45B7A1D-40C7-4847-A40B-C126A5E9F872}" type="slidenum">
              <a:rPr lang="sv-SE" smtClean="0"/>
              <a:t>201</a:t>
            </a:fld>
            <a:endParaRPr lang="sv-SE" dirty="0"/>
          </a:p>
        </p:txBody>
      </p:sp>
    </p:spTree>
    <p:extLst>
      <p:ext uri="{BB962C8B-B14F-4D97-AF65-F5344CB8AC3E}">
        <p14:creationId xmlns:p14="http://schemas.microsoft.com/office/powerpoint/2010/main" val="2314109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18.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20.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2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23.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24.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25.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26.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27.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28.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30.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3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3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7.xml"/><Relationship Id="rId1" Type="http://schemas.openxmlformats.org/officeDocument/2006/relationships/tags" Target="../tags/tag34.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36.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38.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39.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40.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4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4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4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44.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4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46.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47.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48.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0.xml"/><Relationship Id="rId1" Type="http://schemas.openxmlformats.org/officeDocument/2006/relationships/tags" Target="../tags/tag50.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1.xml"/><Relationship Id="rId1" Type="http://schemas.openxmlformats.org/officeDocument/2006/relationships/tags" Target="../tags/tag52.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2.xml"/><Relationship Id="rId1" Type="http://schemas.openxmlformats.org/officeDocument/2006/relationships/tags" Target="../tags/tag54.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3.xml"/><Relationship Id="rId1" Type="http://schemas.openxmlformats.org/officeDocument/2006/relationships/tags" Target="../tags/tag56.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3.xml"/><Relationship Id="rId1" Type="http://schemas.openxmlformats.org/officeDocument/2006/relationships/tags" Target="../tags/tag57.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3.xml"/><Relationship Id="rId1" Type="http://schemas.openxmlformats.org/officeDocument/2006/relationships/tags" Target="../tags/tag58.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3.xml"/><Relationship Id="rId1" Type="http://schemas.openxmlformats.org/officeDocument/2006/relationships/tags" Target="../tags/tag59.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3.xml"/><Relationship Id="rId1" Type="http://schemas.openxmlformats.org/officeDocument/2006/relationships/tags" Target="../tags/tag60.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3.xml"/><Relationship Id="rId1" Type="http://schemas.openxmlformats.org/officeDocument/2006/relationships/tags" Target="../tags/tag61.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3.xml"/><Relationship Id="rId1" Type="http://schemas.openxmlformats.org/officeDocument/2006/relationships/tags" Target="../tags/tag6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3.xml"/><Relationship Id="rId1" Type="http://schemas.openxmlformats.org/officeDocument/2006/relationships/tags" Target="../tags/tag6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3.xml"/><Relationship Id="rId1" Type="http://schemas.openxmlformats.org/officeDocument/2006/relationships/tags" Target="../tags/tag64.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3.xml"/><Relationship Id="rId1" Type="http://schemas.openxmlformats.org/officeDocument/2006/relationships/tags" Target="../tags/tag65.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3.xml"/><Relationship Id="rId1" Type="http://schemas.openxmlformats.org/officeDocument/2006/relationships/tags" Target="../tags/tag66.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ags" Target="../tags/tag68.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ags" Target="../tags/tag69.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4.xml"/><Relationship Id="rId1" Type="http://schemas.openxmlformats.org/officeDocument/2006/relationships/tags" Target="../tags/tag7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ags" Target="../tags/tag71.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ags" Target="../tags/tag72.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ags" Target="../tags/tag73.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ags" Target="../tags/tag74.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4.xml"/><Relationship Id="rId1" Type="http://schemas.openxmlformats.org/officeDocument/2006/relationships/tags" Target="../tags/tag7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ags" Target="../tags/tag76.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ags" Target="../tags/tag77.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ags" Target="../tags/tag78.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2020-12-20</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893149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C7F0-6C57-464D-8BB7-D207FC5ADCBC}"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4163729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nkort">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193595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672506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944518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289761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202091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2020-12-20</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947463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2020-12-20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333373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p>
            <a:fld id="{175A7EC3-6B1F-4138-9FBC-12E165420E2D}" type="datetime1">
              <a:rPr lang="sv-SE" smtClean="0"/>
              <a:t>2020-12-20</a:t>
            </a:fld>
            <a:endParaRPr lang="sv-SE" dirty="0"/>
          </a:p>
        </p:txBody>
      </p:sp>
      <p:sp>
        <p:nvSpPr>
          <p:cNvPr id="5" name="Footer Placeholder 4"/>
          <p:cNvSpPr>
            <a:spLocks noGrp="1"/>
          </p:cNvSpPr>
          <p:nvPr>
            <p:ph type="ftr" sz="quarter" idx="11"/>
          </p:nvPr>
        </p:nvSpPr>
        <p:spPr>
          <a:xfrm>
            <a:off x="308394" y="5936188"/>
            <a:ext cx="7242587" cy="365125"/>
          </a:xfrm>
        </p:spPr>
        <p:txBody>
          <a:body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586787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9E4977-C064-4616-AA2F-8AC1771AE542}" type="datetime1">
              <a:rPr lang="sv-SE" smtClean="0"/>
              <a:t>2020-12-20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4127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2020-12-20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902132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47079411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2020-12-20</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612125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2020-12-20</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764506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2020-12-20</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866330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48747765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C7F0-6C57-464D-8BB7-D207FC5ADCBC}"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344531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nkort">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75951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84743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772303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1_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2020-12-20</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73656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p>
            <a:fld id="{175A7EC3-6B1F-4138-9FBC-12E165420E2D}" type="datetime1">
              <a:rPr lang="sv-SE" smtClean="0"/>
              <a:t>2020-12-20</a:t>
            </a:fld>
            <a:endParaRPr lang="sv-SE" dirty="0"/>
          </a:p>
        </p:txBody>
      </p:sp>
      <p:sp>
        <p:nvSpPr>
          <p:cNvPr id="5" name="Footer Placeholder 4"/>
          <p:cNvSpPr>
            <a:spLocks noGrp="1"/>
          </p:cNvSpPr>
          <p:nvPr>
            <p:ph type="ftr" sz="quarter" idx="11"/>
          </p:nvPr>
        </p:nvSpPr>
        <p:spPr>
          <a:xfrm>
            <a:off x="308394" y="5936188"/>
            <a:ext cx="7242587" cy="365125"/>
          </a:xfrm>
        </p:spPr>
        <p:txBody>
          <a:body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684942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2020-12-20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4111892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p>
            <a:fld id="{175A7EC3-6B1F-4138-9FBC-12E165420E2D}" type="datetime1">
              <a:rPr lang="sv-SE" smtClean="0"/>
              <a:t>2020-12-20</a:t>
            </a:fld>
            <a:endParaRPr lang="sv-SE" dirty="0"/>
          </a:p>
        </p:txBody>
      </p:sp>
      <p:sp>
        <p:nvSpPr>
          <p:cNvPr id="5" name="Footer Placeholder 4"/>
          <p:cNvSpPr>
            <a:spLocks noGrp="1"/>
          </p:cNvSpPr>
          <p:nvPr>
            <p:ph type="ftr" sz="quarter" idx="11"/>
          </p:nvPr>
        </p:nvSpPr>
        <p:spPr>
          <a:xfrm>
            <a:off x="308394" y="5936188"/>
            <a:ext cx="7242587" cy="365125"/>
          </a:xfrm>
        </p:spPr>
        <p:txBody>
          <a:body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932398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9E4977-C064-4616-AA2F-8AC1771AE542}" type="datetime1">
              <a:rPr lang="sv-SE" smtClean="0"/>
              <a:t>2020-12-20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802519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03699213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2020-12-20</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75752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2020-12-20</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545752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2020-12-20</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643505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428048110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C7F0-6C57-464D-8BB7-D207FC5ADCBC}"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675376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nkort">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217967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9E4977-C064-4616-AA2F-8AC1771AE542}" type="datetime1">
              <a:rPr lang="sv-SE" smtClean="0"/>
              <a:t>2020-12-20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296474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938577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53607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565785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1_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2020-12-20</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4098632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2020-12-20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391718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048256"/>
            <a:ext cx="11537376" cy="38879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p>
            <a:fld id="{175A7EC3-6B1F-4138-9FBC-12E165420E2D}" type="datetime1">
              <a:rPr lang="sv-SE" smtClean="0"/>
              <a:t>2020-12-20</a:t>
            </a:fld>
            <a:endParaRPr lang="sv-SE" dirty="0"/>
          </a:p>
        </p:txBody>
      </p:sp>
      <p:sp>
        <p:nvSpPr>
          <p:cNvPr id="5" name="Footer Placeholder 4"/>
          <p:cNvSpPr>
            <a:spLocks noGrp="1"/>
          </p:cNvSpPr>
          <p:nvPr>
            <p:ph type="ftr" sz="quarter" idx="11"/>
          </p:nvPr>
        </p:nvSpPr>
        <p:spPr>
          <a:xfrm>
            <a:off x="308394" y="5936188"/>
            <a:ext cx="7242587" cy="365125"/>
          </a:xfrm>
        </p:spPr>
        <p:txBody>
          <a:body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201343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9E4977-C064-4616-AA2F-8AC1771AE542}" type="datetime1">
              <a:rPr lang="sv-SE" smtClean="0"/>
              <a:t>2020-12-20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601485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905051608"/>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2020-12-20</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870960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2020-12-20</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737062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210344561"/>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2020-12-20</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042866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871299933"/>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C7F0-6C57-464D-8BB7-D207FC5ADCBC}"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77850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nkort">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130655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1_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2020-12-20</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690119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2020-12-20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244035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p>
            <a:fld id="{175A7EC3-6B1F-4138-9FBC-12E165420E2D}" type="datetime1">
              <a:rPr lang="sv-SE" smtClean="0"/>
              <a:t>2020-12-20</a:t>
            </a:fld>
            <a:endParaRPr lang="sv-SE" dirty="0"/>
          </a:p>
        </p:txBody>
      </p:sp>
      <p:sp>
        <p:nvSpPr>
          <p:cNvPr id="5" name="Footer Placeholder 4"/>
          <p:cNvSpPr>
            <a:spLocks noGrp="1"/>
          </p:cNvSpPr>
          <p:nvPr>
            <p:ph type="ftr" sz="quarter" idx="11"/>
          </p:nvPr>
        </p:nvSpPr>
        <p:spPr>
          <a:xfrm>
            <a:off x="308394" y="5936188"/>
            <a:ext cx="7242587" cy="365125"/>
          </a:xfrm>
        </p:spPr>
        <p:txBody>
          <a:body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226235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9E4977-C064-4616-AA2F-8AC1771AE542}" type="datetime1">
              <a:rPr lang="sv-SE" smtClean="0"/>
              <a:t>2020-12-20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13239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007753678"/>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2020-12-20</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119764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2020-12-20</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696622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2020-12-20</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139820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2020-12-20</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469253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268542452"/>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C7F0-6C57-464D-8BB7-D207FC5ADCBC}"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06334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nkort">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349591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2020-12-20</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818257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2020-12-20</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852047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2020-12-20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1486060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heme" Target="../theme/theme10.xml"/><Relationship Id="rId1" Type="http://schemas.openxmlformats.org/officeDocument/2006/relationships/slideLayout" Target="../slideLayouts/slideLayout40.xml"/><Relationship Id="rId5" Type="http://schemas.microsoft.com/office/2007/relationships/hdphoto" Target="../media/hdphoto2.wdp"/><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heme" Target="../theme/theme11.xml"/><Relationship Id="rId1" Type="http://schemas.openxmlformats.org/officeDocument/2006/relationships/slideLayout" Target="../slideLayouts/slideLayout41.xml"/><Relationship Id="rId5" Type="http://schemas.microsoft.com/office/2007/relationships/hdphoto" Target="../media/hdphoto2.wdp"/><Relationship Id="rId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heme" Target="../theme/theme12.xml"/><Relationship Id="rId1" Type="http://schemas.openxmlformats.org/officeDocument/2006/relationships/slideLayout" Target="../slideLayouts/slideLayout42.xml"/><Relationship Id="rId5" Type="http://schemas.microsoft.com/office/2007/relationships/hdphoto" Target="../media/hdphoto2.wdp"/><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ags" Target="../tags/tag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1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microsoft.com/office/2007/relationships/hdphoto" Target="../media/hdphoto1.wdp"/><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ags" Target="../tags/tag6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1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microsoft.com/office/2007/relationships/hdphoto" Target="../media/hdphoto1.wdp"/><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2.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heme" Target="../theme/theme4.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heme" Target="../theme/theme5.xml"/><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21.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microsoft.com/office/2007/relationships/hdphoto" Target="../media/hdphoto1.wdp"/><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heme" Target="../theme/theme7.xml"/><Relationship Id="rId1" Type="http://schemas.openxmlformats.org/officeDocument/2006/relationships/slideLayout" Target="../slideLayouts/slideLayout27.xml"/><Relationship Id="rId5" Type="http://schemas.microsoft.com/office/2007/relationships/hdphoto" Target="../media/hdphoto2.wdp"/><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heme" Target="../theme/theme8.xml"/><Relationship Id="rId1" Type="http://schemas.openxmlformats.org/officeDocument/2006/relationships/slideLayout" Target="../slideLayouts/slideLayout28.xml"/><Relationship Id="rId5" Type="http://schemas.microsoft.com/office/2007/relationships/hdphoto" Target="../media/hdphoto2.wdp"/><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ags" Target="../tags/tag37.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9.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microsoft.com/office/2007/relationships/hdphoto" Target="../media/hdphoto1.wdp"/><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extLst>
              <a:ext uri="{BEBA8EAE-BF5A-486C-A8C5-ECC9F3942E4B}">
                <a14:imgProps xmlns:a14="http://schemas.microsoft.com/office/drawing/2010/main">
                  <a14:imgLayer r:embed="rId15">
                    <a14:imgEffect>
                      <a14:sharpenSoften amount="24000"/>
                    </a14:imgEffect>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fld id="{F86B7333-0EFB-4465-9B0A-C52501CDCEC4}" type="datetime1">
              <a:rPr lang="sv-SE" smtClean="0"/>
              <a:pPr/>
              <a:t>2020-12-20</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custDataLst>
      <p:tags r:id="rId13"/>
    </p:custDataLst>
    <p:extLst>
      <p:ext uri="{BB962C8B-B14F-4D97-AF65-F5344CB8AC3E}">
        <p14:creationId xmlns:p14="http://schemas.microsoft.com/office/powerpoint/2010/main" val="4062526699"/>
      </p:ext>
    </p:extLst>
  </p:cSld>
  <p:clrMap bg1="dk1" tx1="lt1" bg2="dk2"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277369267"/>
      </p:ext>
    </p:extLst>
  </p:cSld>
  <p:clrMap bg1="dk1" tx1="lt1" bg2="dk2" tx2="lt2" accent1="accent1" accent2="accent2" accent3="accent3" accent4="accent4" accent5="accent5" accent6="accent6" hlink="hlink" folHlink="folHlink"/>
  <p:sldLayoutIdLst>
    <p:sldLayoutId id="2147484224"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1956965268"/>
      </p:ext>
    </p:extLst>
  </p:cSld>
  <p:clrMap bg1="dk1" tx1="lt1" bg2="dk2" tx2="lt2" accent1="accent1" accent2="accent2" accent3="accent3" accent4="accent4" accent5="accent5" accent6="accent6" hlink="hlink" folHlink="folHlink"/>
  <p:sldLayoutIdLst>
    <p:sldLayoutId id="2147484226"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1580313310"/>
      </p:ext>
    </p:extLst>
  </p:cSld>
  <p:clrMap bg1="dk1" tx1="lt1" bg2="dk2" tx2="lt2" accent1="accent1" accent2="accent2" accent3="accent3" accent4="accent4" accent5="accent5" accent6="accent6" hlink="hlink" folHlink="folHlink"/>
  <p:sldLayoutIdLst>
    <p:sldLayoutId id="2147484228"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extLst>
              <a:ext uri="{BEBA8EAE-BF5A-486C-A8C5-ECC9F3942E4B}">
                <a14:imgProps xmlns:a14="http://schemas.microsoft.com/office/drawing/2010/main">
                  <a14:imgLayer r:embed="rId15">
                    <a14:imgEffect>
                      <a14:sharpenSoften amount="24000"/>
                    </a14:imgEffect>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fld id="{F86B7333-0EFB-4465-9B0A-C52501CDCEC4}" type="datetime1">
              <a:rPr lang="sv-SE" smtClean="0"/>
              <a:pPr/>
              <a:t>2020-12-20</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custDataLst>
      <p:tags r:id="rId13"/>
    </p:custDataLst>
    <p:extLst>
      <p:ext uri="{BB962C8B-B14F-4D97-AF65-F5344CB8AC3E}">
        <p14:creationId xmlns:p14="http://schemas.microsoft.com/office/powerpoint/2010/main" val="2147622973"/>
      </p:ext>
    </p:extLst>
  </p:cSld>
  <p:clrMap bg1="dk1" tx1="lt1" bg2="dk2" tx2="lt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extLst>
              <a:ext uri="{BEBA8EAE-BF5A-486C-A8C5-ECC9F3942E4B}">
                <a14:imgProps xmlns:a14="http://schemas.microsoft.com/office/drawing/2010/main">
                  <a14:imgLayer r:embed="rId15">
                    <a14:imgEffect>
                      <a14:sharpenSoften amount="24000"/>
                    </a14:imgEffect>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032986"/>
            <a:ext cx="9613861" cy="390320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fld id="{F86B7333-0EFB-4465-9B0A-C52501CDCEC4}" type="datetime1">
              <a:rPr lang="sv-SE" smtClean="0"/>
              <a:pPr/>
              <a:t>2020-12-20</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custDataLst>
      <p:tags r:id="rId13"/>
    </p:custDataLst>
    <p:extLst>
      <p:ext uri="{BB962C8B-B14F-4D97-AF65-F5344CB8AC3E}">
        <p14:creationId xmlns:p14="http://schemas.microsoft.com/office/powerpoint/2010/main" val="2985496847"/>
      </p:ext>
    </p:extLst>
  </p:cSld>
  <p:clrMap bg1="dk1" tx1="lt1" bg2="dk2"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2387267236"/>
      </p:ext>
    </p:extLst>
  </p:cSld>
  <p:clrMap bg1="dk1" tx1="lt1" bg2="dk2" tx2="lt2" accent1="accent1" accent2="accent2" accent3="accent3" accent4="accent4" accent5="accent5" accent6="accent6" hlink="hlink" folHlink="folHlink"/>
  <p:sldLayoutIdLst>
    <p:sldLayoutId id="2147484188"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850975539"/>
      </p:ext>
    </p:extLst>
  </p:cSld>
  <p:clrMap bg1="dk1" tx1="lt1" bg2="dk2" tx2="lt2" accent1="accent1" accent2="accent2" accent3="accent3" accent4="accent4" accent5="accent5" accent6="accent6" hlink="hlink" folHlink="folHlink"/>
  <p:sldLayoutIdLst>
    <p:sldLayoutId id="2147484190"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2544653686"/>
      </p:ext>
    </p:extLst>
  </p:cSld>
  <p:clrMap bg1="dk1" tx1="lt1" bg2="dk2" tx2="lt2" accent1="accent1" accent2="accent2" accent3="accent3" accent4="accent4" accent5="accent5" accent6="accent6" hlink="hlink" folHlink="folHlink"/>
  <p:sldLayoutIdLst>
    <p:sldLayoutId id="2147484192"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1959433087"/>
      </p:ext>
    </p:extLst>
  </p:cSld>
  <p:clrMap bg1="dk1" tx1="lt1" bg2="dk2" tx2="lt2" accent1="accent1" accent2="accent2" accent3="accent3" accent4="accent4" accent5="accent5" accent6="accent6" hlink="hlink" folHlink="folHlink"/>
  <p:sldLayoutIdLst>
    <p:sldLayoutId id="2147484194"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extLst>
              <a:ext uri="{BEBA8EAE-BF5A-486C-A8C5-ECC9F3942E4B}">
                <a14:imgProps xmlns:a14="http://schemas.microsoft.com/office/drawing/2010/main">
                  <a14:imgLayer r:embed="rId15">
                    <a14:imgEffect>
                      <a14:sharpenSoften amount="24000"/>
                    </a14:imgEffect>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fld id="{F86B7333-0EFB-4465-9B0A-C52501CDCEC4}" type="datetime1">
              <a:rPr lang="sv-SE" smtClean="0"/>
              <a:pPr/>
              <a:t>2020-12-20</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custDataLst>
      <p:tags r:id="rId13"/>
    </p:custDataLst>
    <p:extLst>
      <p:ext uri="{BB962C8B-B14F-4D97-AF65-F5344CB8AC3E}">
        <p14:creationId xmlns:p14="http://schemas.microsoft.com/office/powerpoint/2010/main" val="3004533210"/>
      </p:ext>
    </p:extLst>
  </p:cSld>
  <p:clrMap bg1="dk1" tx1="lt1" bg2="dk2" tx2="lt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3334808329"/>
      </p:ext>
    </p:extLst>
  </p:cSld>
  <p:clrMap bg1="dk1" tx1="lt1" bg2="dk2" tx2="lt2" accent1="accent1" accent2="accent2" accent3="accent3" accent4="accent4" accent5="accent5" accent6="accent6" hlink="hlink" folHlink="folHlink"/>
  <p:sldLayoutIdLst>
    <p:sldLayoutId id="2147484208"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2020-12-20</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225969264"/>
      </p:ext>
    </p:extLst>
  </p:cSld>
  <p:clrMap bg1="dk1" tx1="lt1" bg2="dk2" tx2="lt2" accent1="accent1" accent2="accent2" accent3="accent3" accent4="accent4" accent5="accent5" accent6="accent6" hlink="hlink" folHlink="folHlink"/>
  <p:sldLayoutIdLst>
    <p:sldLayoutId id="2147484210"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extLst>
              <a:ext uri="{BEBA8EAE-BF5A-486C-A8C5-ECC9F3942E4B}">
                <a14:imgProps xmlns:a14="http://schemas.microsoft.com/office/drawing/2010/main">
                  <a14:imgLayer r:embed="rId15">
                    <a14:imgEffect>
                      <a14:sharpenSoften amount="24000"/>
                    </a14:imgEffect>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fld id="{F86B7333-0EFB-4465-9B0A-C52501CDCEC4}" type="datetime1">
              <a:rPr lang="sv-SE" smtClean="0"/>
              <a:pPr/>
              <a:t>2020-12-20</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custDataLst>
      <p:tags r:id="rId13"/>
    </p:custDataLst>
    <p:extLst>
      <p:ext uri="{BB962C8B-B14F-4D97-AF65-F5344CB8AC3E}">
        <p14:creationId xmlns:p14="http://schemas.microsoft.com/office/powerpoint/2010/main" val="2981751716"/>
      </p:ext>
    </p:extLst>
  </p:cSld>
  <p:clrMap bg1="dk1" tx1="lt1" bg2="dk2" tx2="lt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1.xml"/><Relationship Id="rId1" Type="http://schemas.openxmlformats.org/officeDocument/2006/relationships/tags" Target="../tags/tag8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5.xml"/><Relationship Id="rId1" Type="http://schemas.openxmlformats.org/officeDocument/2006/relationships/tags" Target="../tags/tag16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5.xml"/><Relationship Id="rId1" Type="http://schemas.openxmlformats.org/officeDocument/2006/relationships/tags" Target="../tags/tag163.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6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6.xml"/><Relationship Id="rId1" Type="http://schemas.openxmlformats.org/officeDocument/2006/relationships/tags" Target="../tags/tag165.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6.xml"/><Relationship Id="rId1" Type="http://schemas.openxmlformats.org/officeDocument/2006/relationships/tags" Target="../tags/tag166.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6.xml"/><Relationship Id="rId1" Type="http://schemas.openxmlformats.org/officeDocument/2006/relationships/tags" Target="../tags/tag16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6.xml"/><Relationship Id="rId1" Type="http://schemas.openxmlformats.org/officeDocument/2006/relationships/tags" Target="../tags/tag16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84.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56.xml"/><Relationship Id="rId1" Type="http://schemas.openxmlformats.org/officeDocument/2006/relationships/tags" Target="../tags/tag170.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6.xml"/><Relationship Id="rId1" Type="http://schemas.openxmlformats.org/officeDocument/2006/relationships/tags" Target="../tags/tag171.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56.xml"/><Relationship Id="rId1" Type="http://schemas.openxmlformats.org/officeDocument/2006/relationships/tags" Target="../tags/tag17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56.xml"/><Relationship Id="rId1" Type="http://schemas.openxmlformats.org/officeDocument/2006/relationships/tags" Target="../tags/tag17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56.xml"/><Relationship Id="rId1" Type="http://schemas.openxmlformats.org/officeDocument/2006/relationships/tags" Target="../tags/tag174.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17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176.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6.xml"/><Relationship Id="rId1" Type="http://schemas.openxmlformats.org/officeDocument/2006/relationships/tags" Target="../tags/tag177.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178.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6.xml"/><Relationship Id="rId1" Type="http://schemas.openxmlformats.org/officeDocument/2006/relationships/tags" Target="../tags/tag17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1.xml"/><Relationship Id="rId1" Type="http://schemas.openxmlformats.org/officeDocument/2006/relationships/tags" Target="../tags/tag8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0.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1.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2.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3.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4.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5.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6.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7.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89.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90.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91.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92.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9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1.xml"/><Relationship Id="rId1" Type="http://schemas.openxmlformats.org/officeDocument/2006/relationships/tags" Target="../tags/tag194.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1.xml"/><Relationship Id="rId1" Type="http://schemas.openxmlformats.org/officeDocument/2006/relationships/tags" Target="../tags/tag195.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1.xml"/><Relationship Id="rId1" Type="http://schemas.openxmlformats.org/officeDocument/2006/relationships/tags" Target="../tags/tag196.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1.xml"/><Relationship Id="rId1" Type="http://schemas.openxmlformats.org/officeDocument/2006/relationships/tags" Target="../tags/tag197.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9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1.xml"/><Relationship Id="rId1" Type="http://schemas.openxmlformats.org/officeDocument/2006/relationships/tags" Target="../tags/tag199.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0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1.xml"/><Relationship Id="rId1" Type="http://schemas.openxmlformats.org/officeDocument/2006/relationships/tags" Target="../tags/tag20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1.xml"/><Relationship Id="rId1" Type="http://schemas.openxmlformats.org/officeDocument/2006/relationships/tags" Target="../tags/tag20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tags" Target="../tags/tag8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8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tags" Target="../tags/tag8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1.xml"/><Relationship Id="rId1" Type="http://schemas.openxmlformats.org/officeDocument/2006/relationships/tags" Target="../tags/tag203.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1.xml"/><Relationship Id="rId1" Type="http://schemas.openxmlformats.org/officeDocument/2006/relationships/tags" Target="../tags/tag204.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1.xml"/><Relationship Id="rId1" Type="http://schemas.openxmlformats.org/officeDocument/2006/relationships/tags" Target="../tags/tag205.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1.xml"/><Relationship Id="rId1" Type="http://schemas.openxmlformats.org/officeDocument/2006/relationships/tags" Target="../tags/tag206.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1.xml"/><Relationship Id="rId1" Type="http://schemas.openxmlformats.org/officeDocument/2006/relationships/tags" Target="../tags/tag207.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1.xml"/><Relationship Id="rId1" Type="http://schemas.openxmlformats.org/officeDocument/2006/relationships/tags" Target="../tags/tag208.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1.xml"/><Relationship Id="rId1" Type="http://schemas.openxmlformats.org/officeDocument/2006/relationships/tags" Target="../tags/tag20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1.xml"/><Relationship Id="rId1" Type="http://schemas.openxmlformats.org/officeDocument/2006/relationships/tags" Target="../tags/tag210.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1.xml"/><Relationship Id="rId1" Type="http://schemas.openxmlformats.org/officeDocument/2006/relationships/tags" Target="../tags/tag211.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1.xml"/><Relationship Id="rId1" Type="http://schemas.openxmlformats.org/officeDocument/2006/relationships/tags" Target="../tags/tag212.xml"/></Relationships>
</file>

<file path=ppt/slides/_rels/slide1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1.xml"/><Relationship Id="rId1" Type="http://schemas.openxmlformats.org/officeDocument/2006/relationships/tags" Target="../tags/tag213.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1.xml"/><Relationship Id="rId1" Type="http://schemas.openxmlformats.org/officeDocument/2006/relationships/tags" Target="../tags/tag21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1.xml"/><Relationship Id="rId1" Type="http://schemas.openxmlformats.org/officeDocument/2006/relationships/tags" Target="../tags/tag215.xml"/><Relationship Id="rId4" Type="http://schemas.openxmlformats.org/officeDocument/2006/relationships/image" Target="../media/image16.jp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1.xml"/><Relationship Id="rId1" Type="http://schemas.openxmlformats.org/officeDocument/2006/relationships/tags" Target="../tags/tag21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1.xml"/><Relationship Id="rId1" Type="http://schemas.openxmlformats.org/officeDocument/2006/relationships/tags" Target="../tags/tag89.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1.xml"/><Relationship Id="rId1" Type="http://schemas.openxmlformats.org/officeDocument/2006/relationships/tags" Target="../tags/tag9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tags" Target="../tags/tag9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1.xml"/><Relationship Id="rId1" Type="http://schemas.openxmlformats.org/officeDocument/2006/relationships/tags" Target="../tags/tag9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9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9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tags" Target="../tags/tag9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1.xml"/><Relationship Id="rId1" Type="http://schemas.openxmlformats.org/officeDocument/2006/relationships/tags" Target="../tags/tag9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1.xml"/><Relationship Id="rId1" Type="http://schemas.openxmlformats.org/officeDocument/2006/relationships/tags" Target="../tags/tag9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1.xml"/><Relationship Id="rId1" Type="http://schemas.openxmlformats.org/officeDocument/2006/relationships/tags" Target="../tags/tag9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1.xml"/><Relationship Id="rId1" Type="http://schemas.openxmlformats.org/officeDocument/2006/relationships/tags" Target="../tags/tag9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1.xml"/><Relationship Id="rId1" Type="http://schemas.openxmlformats.org/officeDocument/2006/relationships/tags" Target="../tags/tag10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1.xml"/><Relationship Id="rId1" Type="http://schemas.openxmlformats.org/officeDocument/2006/relationships/tags" Target="../tags/tag10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1.xml"/><Relationship Id="rId1" Type="http://schemas.openxmlformats.org/officeDocument/2006/relationships/tags" Target="../tags/tag10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1.xml"/><Relationship Id="rId1" Type="http://schemas.openxmlformats.org/officeDocument/2006/relationships/tags" Target="../tags/tag10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1.xml"/><Relationship Id="rId1" Type="http://schemas.openxmlformats.org/officeDocument/2006/relationships/tags" Target="../tags/tag10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1.xml"/><Relationship Id="rId1" Type="http://schemas.openxmlformats.org/officeDocument/2006/relationships/tags" Target="../tags/tag7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1.xml"/><Relationship Id="rId1" Type="http://schemas.openxmlformats.org/officeDocument/2006/relationships/tags" Target="../tags/tag10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1.xml"/><Relationship Id="rId1" Type="http://schemas.openxmlformats.org/officeDocument/2006/relationships/tags" Target="../tags/tag10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1.xml"/><Relationship Id="rId1" Type="http://schemas.openxmlformats.org/officeDocument/2006/relationships/tags" Target="../tags/tag10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0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1.xml"/><Relationship Id="rId1" Type="http://schemas.openxmlformats.org/officeDocument/2006/relationships/tags" Target="../tags/tag10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1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5.xml"/><Relationship Id="rId1" Type="http://schemas.openxmlformats.org/officeDocument/2006/relationships/tags" Target="../tags/tag11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5.xml"/><Relationship Id="rId1" Type="http://schemas.openxmlformats.org/officeDocument/2006/relationships/tags" Target="../tags/tag11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5.xml"/><Relationship Id="rId1" Type="http://schemas.openxmlformats.org/officeDocument/2006/relationships/tags" Target="../tags/tag1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0.xml"/><Relationship Id="rId1" Type="http://schemas.openxmlformats.org/officeDocument/2006/relationships/tags" Target="../tags/tag114.xml"/><Relationship Id="rId5" Type="http://schemas.openxmlformats.org/officeDocument/2006/relationships/image" Target="../media/image9.emf"/><Relationship Id="rId4" Type="http://schemas.openxmlformats.org/officeDocument/2006/relationships/image" Target="../media/image8.emf"/></Relationships>
</file>

<file path=ppt/slides/_rels/slide5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50.xml"/><Relationship Id="rId1" Type="http://schemas.openxmlformats.org/officeDocument/2006/relationships/tags" Target="../tags/tag11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5.xml"/><Relationship Id="rId1" Type="http://schemas.openxmlformats.org/officeDocument/2006/relationships/tags" Target="../tags/tag11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5.xml"/><Relationship Id="rId1" Type="http://schemas.openxmlformats.org/officeDocument/2006/relationships/tags" Target="../tags/tag11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5.xml"/><Relationship Id="rId1" Type="http://schemas.openxmlformats.org/officeDocument/2006/relationships/tags" Target="../tags/tag11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5.xml"/><Relationship Id="rId1" Type="http://schemas.openxmlformats.org/officeDocument/2006/relationships/tags" Target="../tags/tag11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5.xml"/><Relationship Id="rId1" Type="http://schemas.openxmlformats.org/officeDocument/2006/relationships/tags" Target="../tags/tag12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5.xml"/><Relationship Id="rId1" Type="http://schemas.openxmlformats.org/officeDocument/2006/relationships/tags" Target="../tags/tag12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2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5.xml"/><Relationship Id="rId1" Type="http://schemas.openxmlformats.org/officeDocument/2006/relationships/tags" Target="../tags/tag12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tags" Target="../tags/tag8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5.xml"/><Relationship Id="rId1" Type="http://schemas.openxmlformats.org/officeDocument/2006/relationships/tags" Target="../tags/tag12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2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5.xml"/><Relationship Id="rId1" Type="http://schemas.openxmlformats.org/officeDocument/2006/relationships/tags" Target="../tags/tag12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2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5.xml"/><Relationship Id="rId1" Type="http://schemas.openxmlformats.org/officeDocument/2006/relationships/tags" Target="../tags/tag12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29.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5.xml"/><Relationship Id="rId1" Type="http://schemas.openxmlformats.org/officeDocument/2006/relationships/tags" Target="../tags/tag13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5.xml"/><Relationship Id="rId1" Type="http://schemas.openxmlformats.org/officeDocument/2006/relationships/tags" Target="../tags/tag13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3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5.xml"/><Relationship Id="rId1" Type="http://schemas.openxmlformats.org/officeDocument/2006/relationships/tags" Target="../tags/tag13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ags" Target="../tags/tag81.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0.xml"/><Relationship Id="rId1" Type="http://schemas.openxmlformats.org/officeDocument/2006/relationships/tags" Target="../tags/tag134.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5.xml"/><Relationship Id="rId1" Type="http://schemas.openxmlformats.org/officeDocument/2006/relationships/tags" Target="../tags/tag13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3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0.xml"/><Relationship Id="rId1" Type="http://schemas.openxmlformats.org/officeDocument/2006/relationships/tags" Target="../tags/tag137.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5.xml"/><Relationship Id="rId1" Type="http://schemas.openxmlformats.org/officeDocument/2006/relationships/tags" Target="../tags/tag13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39.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40.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5.xml"/><Relationship Id="rId1" Type="http://schemas.openxmlformats.org/officeDocument/2006/relationships/tags" Target="../tags/tag14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5.xml"/><Relationship Id="rId1" Type="http://schemas.openxmlformats.org/officeDocument/2006/relationships/tags" Target="../tags/tag14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5.xml"/><Relationship Id="rId1" Type="http://schemas.openxmlformats.org/officeDocument/2006/relationships/tags" Target="../tags/tag14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8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5.xml"/><Relationship Id="rId1" Type="http://schemas.openxmlformats.org/officeDocument/2006/relationships/tags" Target="../tags/tag144.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4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5.xml"/><Relationship Id="rId1" Type="http://schemas.openxmlformats.org/officeDocument/2006/relationships/tags" Target="../tags/tag1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4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5.xml"/><Relationship Id="rId1" Type="http://schemas.openxmlformats.org/officeDocument/2006/relationships/tags" Target="../tags/tag148.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5.xml"/><Relationship Id="rId1" Type="http://schemas.openxmlformats.org/officeDocument/2006/relationships/tags" Target="../tags/tag149.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50.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51.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5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5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55.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5.xml"/><Relationship Id="rId1" Type="http://schemas.openxmlformats.org/officeDocument/2006/relationships/tags" Target="../tags/tag156.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5.xml"/><Relationship Id="rId1" Type="http://schemas.openxmlformats.org/officeDocument/2006/relationships/tags" Target="../tags/tag15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5.xml"/><Relationship Id="rId1" Type="http://schemas.openxmlformats.org/officeDocument/2006/relationships/tags" Target="../tags/tag158.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5.xml"/><Relationship Id="rId1" Type="http://schemas.openxmlformats.org/officeDocument/2006/relationships/tags" Target="../tags/tag159.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5.xml"/><Relationship Id="rId1" Type="http://schemas.openxmlformats.org/officeDocument/2006/relationships/tags" Target="../tags/tag160.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5.xml"/><Relationship Id="rId1" Type="http://schemas.openxmlformats.org/officeDocument/2006/relationships/tags" Target="../tags/tag16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rgbClr val="7030A0"/>
            </a:gs>
            <a:gs pos="56000">
              <a:schemeClr val="bg1"/>
            </a:gs>
            <a:gs pos="21000">
              <a:srgbClr val="DC68D9"/>
            </a:gs>
            <a:gs pos="59000">
              <a:srgbClr val="7030A0"/>
            </a:gs>
            <a:gs pos="58000">
              <a:srgbClr val="E75DC3"/>
            </a:gs>
          </a:gsLst>
          <a:lin ang="135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228D25-C2E6-42A4-BD4B-B2AF3073EFE8}"/>
              </a:ext>
            </a:extLst>
          </p:cNvPr>
          <p:cNvSpPr>
            <a:spLocks noGrp="1"/>
          </p:cNvSpPr>
          <p:nvPr>
            <p:ph type="ctrTitle"/>
          </p:nvPr>
        </p:nvSpPr>
        <p:spPr>
          <a:xfrm>
            <a:off x="680322" y="1005840"/>
            <a:ext cx="8144134" cy="3100939"/>
          </a:xfrm>
        </p:spPr>
        <p:txBody>
          <a:bodyPr/>
          <a:lstStyle/>
          <a:p>
            <a:pPr rtl="0"/>
            <a:r>
              <a:rPr lang="sv-SE" dirty="0"/>
              <a:t> </a:t>
            </a:r>
            <a:r>
              <a:rPr lang="ar-SA" dirty="0"/>
              <a:t>  </a:t>
            </a:r>
            <a:r>
              <a:rPr lang="ar-SA" sz="2800" dirty="0"/>
              <a:t>بسم الله الرحمن الرحيم</a:t>
            </a:r>
            <a:br>
              <a:rPr lang="ar-SA" dirty="0"/>
            </a:br>
            <a:r>
              <a:rPr lang="sv-SE" dirty="0"/>
              <a:t>Arabiska nivå </a:t>
            </a:r>
            <a:r>
              <a:rPr lang="sv-SE" sz="4800" dirty="0"/>
              <a:t>3</a:t>
            </a:r>
            <a:endParaRPr lang="sv-SE" dirty="0"/>
          </a:p>
        </p:txBody>
      </p:sp>
      <p:sp>
        <p:nvSpPr>
          <p:cNvPr id="8" name="Underrubrik 2">
            <a:extLst>
              <a:ext uri="{FF2B5EF4-FFF2-40B4-BE49-F238E27FC236}">
                <a16:creationId xmlns:a16="http://schemas.microsoft.com/office/drawing/2014/main" id="{E5A36505-57AB-43CA-8944-D17E82DDC693}"/>
              </a:ext>
            </a:extLst>
          </p:cNvPr>
          <p:cNvSpPr>
            <a:spLocks noGrp="1"/>
          </p:cNvSpPr>
          <p:nvPr>
            <p:ph type="subTitle" idx="1"/>
          </p:nvPr>
        </p:nvSpPr>
        <p:spPr>
          <a:xfrm>
            <a:off x="980419" y="4518385"/>
            <a:ext cx="9446815" cy="2272940"/>
          </a:xfrm>
        </p:spPr>
        <p:txBody>
          <a:bodyPr>
            <a:normAutofit fontScale="55000" lnSpcReduction="20000"/>
          </a:bodyPr>
          <a:lstStyle/>
          <a:p>
            <a:r>
              <a:rPr lang="ar-SA" sz="4400" dirty="0">
                <a:solidFill>
                  <a:schemeClr val="tx1"/>
                </a:solidFill>
              </a:rPr>
              <a:t>   </a:t>
            </a:r>
            <a:r>
              <a:rPr lang="sv-SE" sz="4400" dirty="0">
                <a:solidFill>
                  <a:schemeClr val="tx1"/>
                </a:solidFill>
              </a:rPr>
              <a:t>            </a:t>
            </a:r>
            <a:r>
              <a:rPr lang="ar-SA" sz="4400" dirty="0">
                <a:solidFill>
                  <a:schemeClr val="tx1"/>
                </a:solidFill>
              </a:rPr>
              <a:t>   </a:t>
            </a:r>
            <a:r>
              <a:rPr lang="sv-SE" sz="4400" dirty="0">
                <a:solidFill>
                  <a:schemeClr val="tx1"/>
                </a:solidFill>
              </a:rPr>
              <a:t>    Mustafa Abu Adam</a:t>
            </a:r>
            <a:r>
              <a:rPr lang="ar-SA" sz="4400" dirty="0">
                <a:solidFill>
                  <a:schemeClr val="tx1"/>
                </a:solidFill>
              </a:rPr>
              <a:t>       </a:t>
            </a:r>
            <a:r>
              <a:rPr lang="sv-SE" sz="4400" dirty="0">
                <a:solidFill>
                  <a:schemeClr val="tx1"/>
                </a:solidFill>
              </a:rPr>
              <a:t>       </a:t>
            </a:r>
            <a:r>
              <a:rPr lang="ar-SA" sz="4400" dirty="0">
                <a:solidFill>
                  <a:schemeClr val="tx1"/>
                </a:solidFill>
              </a:rPr>
              <a:t> </a:t>
            </a:r>
            <a:endParaRPr lang="sv-SE" sz="4400" dirty="0">
              <a:solidFill>
                <a:schemeClr val="tx1"/>
              </a:solidFill>
            </a:endParaRPr>
          </a:p>
          <a:p>
            <a:r>
              <a:rPr lang="sv-SE" sz="3600" dirty="0">
                <a:solidFill>
                  <a:schemeClr val="tx1"/>
                </a:solidFill>
              </a:rPr>
              <a:t>   </a:t>
            </a:r>
            <a:r>
              <a:rPr lang="ar-SA" sz="3600" dirty="0">
                <a:solidFill>
                  <a:schemeClr val="tx1"/>
                </a:solidFill>
              </a:rPr>
              <a:t> </a:t>
            </a:r>
            <a:r>
              <a:rPr lang="sv-SE" sz="3600" dirty="0">
                <a:solidFill>
                  <a:schemeClr val="tx1"/>
                </a:solidFill>
              </a:rPr>
              <a:t>Arabiskacentret.se</a:t>
            </a:r>
            <a:r>
              <a:rPr lang="ar-SA" sz="3600" dirty="0">
                <a:solidFill>
                  <a:schemeClr val="tx1"/>
                </a:solidFill>
              </a:rPr>
              <a:t>         </a:t>
            </a:r>
            <a:r>
              <a:rPr lang="sv-SE" sz="3600" dirty="0">
                <a:solidFill>
                  <a:schemeClr val="tx1"/>
                </a:solidFill>
              </a:rPr>
              <a:t>          </a:t>
            </a:r>
            <a:r>
              <a:rPr lang="ar-SA" sz="3600" dirty="0">
                <a:solidFill>
                  <a:schemeClr val="tx1"/>
                </a:solidFill>
              </a:rPr>
              <a:t>    </a:t>
            </a:r>
            <a:endParaRPr lang="sv-SE" sz="3600" dirty="0">
              <a:solidFill>
                <a:schemeClr val="tx1"/>
              </a:solidFill>
            </a:endParaRPr>
          </a:p>
          <a:p>
            <a:r>
              <a:rPr lang="sv-SE" sz="3300" dirty="0">
                <a:solidFill>
                  <a:schemeClr val="tx1"/>
                </a:solidFill>
              </a:rPr>
              <a:t>   </a:t>
            </a:r>
            <a:r>
              <a:rPr lang="ar-SA" sz="3300" dirty="0">
                <a:solidFill>
                  <a:schemeClr val="tx1"/>
                </a:solidFill>
              </a:rPr>
              <a:t>  </a:t>
            </a:r>
            <a:r>
              <a:rPr lang="sv-SE" sz="3300" dirty="0">
                <a:solidFill>
                  <a:schemeClr val="tx1"/>
                </a:solidFill>
              </a:rPr>
              <a:t>  Arabiskacentret@gmail.com</a:t>
            </a:r>
            <a:r>
              <a:rPr lang="ar-SA" sz="3300" dirty="0">
                <a:solidFill>
                  <a:schemeClr val="tx1"/>
                </a:solidFill>
              </a:rPr>
              <a:t>   </a:t>
            </a:r>
            <a:r>
              <a:rPr lang="sv-SE" sz="3300" dirty="0">
                <a:solidFill>
                  <a:schemeClr val="tx1"/>
                </a:solidFill>
              </a:rPr>
              <a:t>      </a:t>
            </a:r>
            <a:r>
              <a:rPr lang="ar-SA" sz="3300" dirty="0">
                <a:solidFill>
                  <a:schemeClr val="tx1"/>
                </a:solidFill>
              </a:rPr>
              <a:t>     </a:t>
            </a:r>
            <a:endParaRPr lang="sv-SE" sz="3300" dirty="0">
              <a:solidFill>
                <a:schemeClr val="tx1"/>
              </a:solidFill>
            </a:endParaRPr>
          </a:p>
          <a:p>
            <a:endParaRPr lang="sv-SE" dirty="0"/>
          </a:p>
          <a:p>
            <a:endParaRPr lang="sv-SE" dirty="0"/>
          </a:p>
          <a:p>
            <a:endParaRPr lang="sv-SE" dirty="0"/>
          </a:p>
          <a:p>
            <a:r>
              <a:rPr lang="sv-SE" dirty="0">
                <a:solidFill>
                  <a:schemeClr val="tx1"/>
                </a:solidFill>
              </a:rPr>
              <a:t>Uppdaterad</a:t>
            </a:r>
            <a:endParaRPr lang="sv-SE" sz="1700" dirty="0">
              <a:solidFill>
                <a:schemeClr val="tx1"/>
              </a:solidFill>
            </a:endParaRPr>
          </a:p>
          <a:p>
            <a:r>
              <a:rPr lang="sv-SE">
                <a:solidFill>
                  <a:schemeClr val="tx1"/>
                </a:solidFill>
              </a:rPr>
              <a:t> 2020-03-24</a:t>
            </a:r>
            <a:endParaRPr lang="sv-SE" dirty="0">
              <a:solidFill>
                <a:schemeClr val="tx1"/>
              </a:solidFill>
            </a:endParaRPr>
          </a:p>
        </p:txBody>
      </p:sp>
      <p:sp>
        <p:nvSpPr>
          <p:cNvPr id="4" name="Platshållare för bildnummer 3">
            <a:extLst>
              <a:ext uri="{FF2B5EF4-FFF2-40B4-BE49-F238E27FC236}">
                <a16:creationId xmlns:a16="http://schemas.microsoft.com/office/drawing/2014/main" id="{68B3A5E2-6D47-491E-81BB-09141210F4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5" name="Bildobjekt 4">
            <a:extLst>
              <a:ext uri="{FF2B5EF4-FFF2-40B4-BE49-F238E27FC236}">
                <a16:creationId xmlns:a16="http://schemas.microsoft.com/office/drawing/2014/main" id="{C84D997D-8253-412B-9025-31AED7FFE4B5}"/>
              </a:ext>
            </a:extLst>
          </p:cNvPr>
          <p:cNvPicPr>
            <a:picLocks noChangeAspect="1"/>
          </p:cNvPicPr>
          <p:nvPr/>
        </p:nvPicPr>
        <p:blipFill rotWithShape="1">
          <a:blip r:embed="rId2"/>
          <a:srcRect r="31531" b="20329"/>
          <a:stretch/>
        </p:blipFill>
        <p:spPr>
          <a:xfrm>
            <a:off x="10582275" y="6271407"/>
            <a:ext cx="1370565" cy="377044"/>
          </a:xfrm>
          <a:prstGeom prst="rect">
            <a:avLst/>
          </a:prstGeom>
        </p:spPr>
      </p:pic>
    </p:spTree>
    <p:extLst>
      <p:ext uri="{BB962C8B-B14F-4D97-AF65-F5344CB8AC3E}">
        <p14:creationId xmlns:p14="http://schemas.microsoft.com/office/powerpoint/2010/main" val="564221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4D8973-3443-4A30-993B-EA7DD3307AAB}"/>
              </a:ext>
            </a:extLst>
          </p:cNvPr>
          <p:cNvSpPr>
            <a:spLocks noGrp="1"/>
          </p:cNvSpPr>
          <p:nvPr>
            <p:ph type="title"/>
          </p:nvPr>
        </p:nvSpPr>
        <p:spPr/>
        <p:txBody>
          <a:bodyPr/>
          <a:lstStyle/>
          <a:p>
            <a:r>
              <a:rPr lang="ar-SA" dirty="0"/>
              <a:t>العلامات الفرعية في الأسماء</a:t>
            </a:r>
            <a:br>
              <a:rPr lang="ar-SA" dirty="0"/>
            </a:br>
            <a:r>
              <a:rPr lang="sv-SE" dirty="0"/>
              <a:t>(1)</a:t>
            </a:r>
          </a:p>
        </p:txBody>
      </p:sp>
      <p:sp>
        <p:nvSpPr>
          <p:cNvPr id="3" name="Platshållare för innehåll 2">
            <a:extLst>
              <a:ext uri="{FF2B5EF4-FFF2-40B4-BE49-F238E27FC236}">
                <a16:creationId xmlns:a16="http://schemas.microsoft.com/office/drawing/2014/main" id="{878AED61-C7FB-4CB2-8CD5-B0B859565F80}"/>
              </a:ext>
            </a:extLst>
          </p:cNvPr>
          <p:cNvSpPr>
            <a:spLocks noGrp="1"/>
          </p:cNvSpPr>
          <p:nvPr>
            <p:ph idx="1"/>
          </p:nvPr>
        </p:nvSpPr>
        <p:spPr>
          <a:xfrm>
            <a:off x="345440" y="2079056"/>
            <a:ext cx="11435882" cy="4533499"/>
          </a:xfrm>
        </p:spPr>
        <p:txBody>
          <a:bodyPr>
            <a:normAutofit/>
          </a:bodyPr>
          <a:lstStyle/>
          <a:p>
            <a:pPr marL="0" indent="0">
              <a:buNone/>
            </a:pPr>
            <a:r>
              <a:rPr lang="sv-SE" dirty="0"/>
              <a:t>Låt oss nu få en översikt över </a:t>
            </a:r>
            <a:r>
              <a:rPr lang="ar-SA" dirty="0"/>
              <a:t>العلامات الفرعية</a:t>
            </a:r>
            <a:r>
              <a:rPr lang="sv-SE" dirty="0"/>
              <a:t> i nomen, som vi hittills lärt oss i vår serie:</a:t>
            </a:r>
          </a:p>
          <a:p>
            <a:pPr marL="457200" indent="-457200">
              <a:buFont typeface="+mj-lt"/>
              <a:buAutoNum type="arabicPeriod"/>
            </a:pPr>
            <a:r>
              <a:rPr lang="ar-SA" u="sng" dirty="0"/>
              <a:t>جمع المؤنث السالم</a:t>
            </a:r>
            <a:endParaRPr lang="sv-SE" u="sng" dirty="0"/>
          </a:p>
          <a:p>
            <a:pPr marL="0" indent="0">
              <a:buNone/>
            </a:pPr>
            <a:r>
              <a:rPr lang="sv-SE" dirty="0"/>
              <a:t>- Då denna pluralform blir </a:t>
            </a:r>
            <a:r>
              <a:rPr lang="sv-SE" i="1" dirty="0" err="1"/>
              <a:t>mansub</a:t>
            </a:r>
            <a:r>
              <a:rPr lang="sv-SE" dirty="0"/>
              <a:t>, får den en </a:t>
            </a:r>
            <a:r>
              <a:rPr lang="sv-SE" i="1" dirty="0"/>
              <a:t>Kasrah</a:t>
            </a:r>
            <a:r>
              <a:rPr lang="sv-SE" dirty="0"/>
              <a:t> istället för en </a:t>
            </a:r>
            <a:r>
              <a:rPr lang="sv-SE" i="1" dirty="0"/>
              <a:t>Fathah</a:t>
            </a:r>
            <a:r>
              <a:rPr lang="sv-SE" dirty="0"/>
              <a:t>. </a:t>
            </a:r>
          </a:p>
          <a:p>
            <a:pPr marL="0" indent="0">
              <a:buNone/>
            </a:pPr>
            <a:endParaRPr lang="sv-SE" dirty="0"/>
          </a:p>
          <a:p>
            <a:pPr marL="0" indent="0">
              <a:buNone/>
            </a:pPr>
            <a:r>
              <a:rPr lang="sv-SE" dirty="0"/>
              <a:t>Men i övrigt </a:t>
            </a:r>
            <a:r>
              <a:rPr lang="ar-SA" dirty="0"/>
              <a:t>إعراب</a:t>
            </a:r>
            <a:r>
              <a:rPr lang="sv-SE" dirty="0"/>
              <a:t> är pluralformen </a:t>
            </a:r>
            <a:r>
              <a:rPr lang="ar-SA" dirty="0"/>
              <a:t>أصلية</a:t>
            </a:r>
            <a:r>
              <a:rPr lang="sv-SE" dirty="0"/>
              <a:t>: </a:t>
            </a:r>
            <a:r>
              <a:rPr lang="ar-SA" dirty="0"/>
              <a:t>كتبت الطالبا</a:t>
            </a:r>
            <a:r>
              <a:rPr lang="ar-SA" dirty="0">
                <a:solidFill>
                  <a:schemeClr val="bg1"/>
                </a:solidFill>
              </a:rPr>
              <a:t>ت</a:t>
            </a:r>
            <a:r>
              <a:rPr lang="ar-SA" dirty="0"/>
              <a:t>ُ الدرسُ</a:t>
            </a:r>
            <a:r>
              <a:rPr lang="sv-SE" dirty="0"/>
              <a:t> och </a:t>
            </a:r>
            <a:r>
              <a:rPr lang="ar-SA" dirty="0"/>
              <a:t>ذهبت إلى الطالبا</a:t>
            </a:r>
            <a:r>
              <a:rPr lang="ar-SA" dirty="0">
                <a:solidFill>
                  <a:schemeClr val="bg1"/>
                </a:solidFill>
              </a:rPr>
              <a:t>ت</a:t>
            </a:r>
            <a:r>
              <a:rPr lang="ar-SA" dirty="0"/>
              <a:t>ِ</a:t>
            </a:r>
            <a:r>
              <a:rPr lang="sv-SE" dirty="0"/>
              <a:t>.</a:t>
            </a:r>
            <a:endParaRPr lang="sv-SE" sz="1050" dirty="0"/>
          </a:p>
          <a:p>
            <a:pPr marL="0" indent="0">
              <a:buNone/>
            </a:pPr>
            <a:r>
              <a:rPr lang="sv-SE" dirty="0"/>
              <a:t>2.  </a:t>
            </a:r>
            <a:r>
              <a:rPr lang="ar-SA" u="sng" dirty="0"/>
              <a:t>الممنوع من الصرف</a:t>
            </a:r>
            <a:endParaRPr lang="sv-SE" u="sng" dirty="0"/>
          </a:p>
          <a:p>
            <a:pPr marL="0" indent="0">
              <a:buNone/>
            </a:pPr>
            <a:r>
              <a:rPr lang="sv-SE" dirty="0"/>
              <a:t>- Då ett ord är förbjudet från </a:t>
            </a:r>
            <a:r>
              <a:rPr lang="sv-SE" i="1" dirty="0"/>
              <a:t>Tanwin</a:t>
            </a:r>
            <a:r>
              <a:rPr lang="sv-SE" dirty="0"/>
              <a:t> och blir </a:t>
            </a:r>
            <a:r>
              <a:rPr lang="sv-SE" i="1" dirty="0"/>
              <a:t>majrur</a:t>
            </a:r>
            <a:r>
              <a:rPr lang="sv-SE" dirty="0"/>
              <a:t>, så får den en </a:t>
            </a:r>
            <a:r>
              <a:rPr lang="sv-SE" i="1" dirty="0"/>
              <a:t>Fathah</a:t>
            </a:r>
            <a:r>
              <a:rPr lang="sv-SE" dirty="0"/>
              <a:t> istället för en </a:t>
            </a:r>
            <a:r>
              <a:rPr lang="sv-SE" i="1" dirty="0" err="1"/>
              <a:t>Kasrah</a:t>
            </a:r>
            <a:r>
              <a:rPr lang="sv-SE" i="1" dirty="0"/>
              <a:t>.</a:t>
            </a:r>
            <a:r>
              <a:rPr lang="ar-SA" dirty="0"/>
              <a:t>     </a:t>
            </a:r>
            <a:endParaRPr lang="sv-SE" dirty="0"/>
          </a:p>
          <a:p>
            <a:pPr marL="457200" indent="-457200">
              <a:buFont typeface="+mj-lt"/>
              <a:buAutoNum type="arabicPeriod"/>
            </a:pPr>
            <a:endParaRPr lang="sv-SE" dirty="0"/>
          </a:p>
        </p:txBody>
      </p:sp>
      <p:sp>
        <p:nvSpPr>
          <p:cNvPr id="4" name="Platshållare för bildnummer 3">
            <a:extLst>
              <a:ext uri="{FF2B5EF4-FFF2-40B4-BE49-F238E27FC236}">
                <a16:creationId xmlns:a16="http://schemas.microsoft.com/office/drawing/2014/main" id="{5F95C4FE-023C-441D-BFC6-B08AF2C43FF3}"/>
              </a:ext>
            </a:extLst>
          </p:cNvPr>
          <p:cNvSpPr>
            <a:spLocks noGrp="1"/>
          </p:cNvSpPr>
          <p:nvPr>
            <p:ph type="sldNum" sz="quarter" idx="12"/>
          </p:nvPr>
        </p:nvSpPr>
        <p:spPr/>
        <p:txBody>
          <a:bodyPr/>
          <a:lstStyle/>
          <a:p>
            <a:fld id="{177D6179-9D4F-9247-ABDE-D082469CF89C}" type="slidenum">
              <a:rPr lang="sv-SE" smtClean="0"/>
              <a:t>10</a:t>
            </a:fld>
            <a:endParaRPr lang="sv-SE" dirty="0"/>
          </a:p>
        </p:txBody>
      </p:sp>
      <p:sp>
        <p:nvSpPr>
          <p:cNvPr id="5" name="Rektangel: rundade hörn 4">
            <a:extLst>
              <a:ext uri="{FF2B5EF4-FFF2-40B4-BE49-F238E27FC236}">
                <a16:creationId xmlns:a16="http://schemas.microsoft.com/office/drawing/2014/main" id="{04A9558A-810F-40B3-9E0F-A03F7AE5BFCD}"/>
              </a:ext>
            </a:extLst>
          </p:cNvPr>
          <p:cNvSpPr/>
          <p:nvPr/>
        </p:nvSpPr>
        <p:spPr>
          <a:xfrm>
            <a:off x="410678" y="3723640"/>
            <a:ext cx="2627497" cy="466725"/>
          </a:xfrm>
          <a:prstGeom prst="roundRect">
            <a:avLst/>
          </a:prstGeom>
          <a:solidFill>
            <a:srgbClr val="BFB5C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dirty="0">
                <a:solidFill>
                  <a:prstClr val="black"/>
                </a:solidFill>
              </a:rPr>
              <a:t>رأيتُ الطالبا</a:t>
            </a:r>
            <a:r>
              <a:rPr lang="ar-SA" sz="2400" dirty="0">
                <a:solidFill>
                  <a:srgbClr val="FFFF00"/>
                </a:solidFill>
              </a:rPr>
              <a:t>ت</a:t>
            </a:r>
            <a:r>
              <a:rPr lang="ar-SA" sz="2400" dirty="0">
                <a:solidFill>
                  <a:schemeClr val="tx1"/>
                </a:solidFill>
              </a:rPr>
              <a:t>ِ</a:t>
            </a:r>
            <a:r>
              <a:rPr lang="ar-SA" sz="2400" dirty="0">
                <a:solidFill>
                  <a:prstClr val="black"/>
                </a:solidFill>
              </a:rPr>
              <a:t> والطلابَ.</a:t>
            </a:r>
          </a:p>
        </p:txBody>
      </p:sp>
      <p:sp>
        <p:nvSpPr>
          <p:cNvPr id="6" name="Rektangel: rundade hörn 5">
            <a:extLst>
              <a:ext uri="{FF2B5EF4-FFF2-40B4-BE49-F238E27FC236}">
                <a16:creationId xmlns:a16="http://schemas.microsoft.com/office/drawing/2014/main" id="{7149B2F5-FF38-473D-B846-39CC063A4276}"/>
              </a:ext>
            </a:extLst>
          </p:cNvPr>
          <p:cNvSpPr/>
          <p:nvPr/>
        </p:nvSpPr>
        <p:spPr>
          <a:xfrm>
            <a:off x="345440" y="5952790"/>
            <a:ext cx="2172970" cy="466725"/>
          </a:xfrm>
          <a:prstGeom prst="roundRect">
            <a:avLst/>
          </a:prstGeom>
          <a:solidFill>
            <a:srgbClr val="BFB5C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400" dirty="0">
                <a:solidFill>
                  <a:prstClr val="black"/>
                </a:solidFill>
              </a:rPr>
              <a:t>كتاب أحم</a:t>
            </a:r>
            <a:r>
              <a:rPr lang="ar-SA" sz="2400" dirty="0">
                <a:solidFill>
                  <a:srgbClr val="FFFF00"/>
                </a:solidFill>
              </a:rPr>
              <a:t>دَ</a:t>
            </a:r>
            <a:r>
              <a:rPr lang="ar-SA" sz="2400" dirty="0">
                <a:solidFill>
                  <a:prstClr val="black"/>
                </a:solidFill>
              </a:rPr>
              <a:t> في مك</a:t>
            </a:r>
            <a:r>
              <a:rPr lang="ar-SA" sz="2400" dirty="0">
                <a:solidFill>
                  <a:srgbClr val="FFFF00"/>
                </a:solidFill>
              </a:rPr>
              <a:t>ةَ</a:t>
            </a:r>
            <a:r>
              <a:rPr lang="ar-SA" sz="2400" dirty="0">
                <a:solidFill>
                  <a:prstClr val="black"/>
                </a:solidFill>
              </a:rPr>
              <a:t>.</a:t>
            </a:r>
            <a:endParaRPr lang="sv-SE" dirty="0"/>
          </a:p>
        </p:txBody>
      </p:sp>
    </p:spTree>
    <p:custDataLst>
      <p:tags r:id="rId1"/>
    </p:custDataLst>
    <p:extLst>
      <p:ext uri="{BB962C8B-B14F-4D97-AF65-F5344CB8AC3E}">
        <p14:creationId xmlns:p14="http://schemas.microsoft.com/office/powerpoint/2010/main" val="44312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E89802B-7858-451D-AC04-6CEE4D7AA568}"/>
              </a:ext>
            </a:extLst>
          </p:cNvPr>
          <p:cNvSpPr>
            <a:spLocks noGrp="1"/>
          </p:cNvSpPr>
          <p:nvPr>
            <p:ph idx="1"/>
          </p:nvPr>
        </p:nvSpPr>
        <p:spPr>
          <a:xfrm>
            <a:off x="250031" y="2128839"/>
            <a:ext cx="11494293" cy="4632990"/>
          </a:xfrm>
        </p:spPr>
        <p:txBody>
          <a:bodyPr>
            <a:normAutofit/>
          </a:bodyPr>
          <a:lstStyle/>
          <a:p>
            <a:pPr marL="0" indent="0">
              <a:buNone/>
            </a:pPr>
            <a:r>
              <a:rPr lang="sv-SE" dirty="0"/>
              <a:t>Men om ordet föregås av ett annat ord, så försvinner istället </a:t>
            </a:r>
            <a:r>
              <a:rPr lang="sv-SE" dirty="0">
                <a:solidFill>
                  <a:srgbClr val="C6380A"/>
                </a:solidFill>
              </a:rPr>
              <a:t>första </a:t>
            </a:r>
            <a:r>
              <a:rPr lang="sv-SE" i="1" dirty="0" err="1">
                <a:solidFill>
                  <a:srgbClr val="C6380A"/>
                </a:solidFill>
              </a:rPr>
              <a:t>Hamzah</a:t>
            </a:r>
            <a:r>
              <a:rPr lang="sv-SE" dirty="0">
                <a:solidFill>
                  <a:srgbClr val="C6380A"/>
                </a:solidFill>
              </a:rPr>
              <a:t> </a:t>
            </a:r>
            <a:r>
              <a:rPr lang="sv-SE" dirty="0"/>
              <a:t>eftersom det är </a:t>
            </a:r>
            <a:r>
              <a:rPr lang="sv-SE" i="1" dirty="0" err="1">
                <a:solidFill>
                  <a:srgbClr val="C6380A"/>
                </a:solidFill>
              </a:rPr>
              <a:t>hamzatul</a:t>
            </a:r>
            <a:r>
              <a:rPr lang="sv-SE" i="1" dirty="0">
                <a:solidFill>
                  <a:srgbClr val="C6380A"/>
                </a:solidFill>
              </a:rPr>
              <a:t> al-</a:t>
            </a:r>
            <a:r>
              <a:rPr lang="sv-SE" i="1" dirty="0" err="1">
                <a:solidFill>
                  <a:srgbClr val="C6380A"/>
                </a:solidFill>
              </a:rPr>
              <a:t>wasl</a:t>
            </a:r>
            <a:r>
              <a:rPr lang="sv-SE" dirty="0"/>
              <a:t>, och den </a:t>
            </a:r>
            <a:r>
              <a:rPr lang="sv-SE" dirty="0">
                <a:solidFill>
                  <a:srgbClr val="0070C0"/>
                </a:solidFill>
              </a:rPr>
              <a:t>andra </a:t>
            </a:r>
            <a:r>
              <a:rPr lang="sv-SE" i="1" dirty="0" err="1">
                <a:solidFill>
                  <a:srgbClr val="0070C0"/>
                </a:solidFill>
              </a:rPr>
              <a:t>Hamzah</a:t>
            </a:r>
            <a:r>
              <a:rPr lang="sv-SE" dirty="0">
                <a:solidFill>
                  <a:srgbClr val="0070C0"/>
                </a:solidFill>
              </a:rPr>
              <a:t> </a:t>
            </a:r>
            <a:r>
              <a:rPr lang="sv-SE" dirty="0"/>
              <a:t>”kommer tillbaka” eftersom det nu inte finns 2 ”</a:t>
            </a:r>
            <a:r>
              <a:rPr lang="sv-SE" i="1" dirty="0" err="1"/>
              <a:t>hamzahs</a:t>
            </a:r>
            <a:r>
              <a:rPr lang="sv-SE" dirty="0"/>
              <a:t>” som möts därav försvinner behovet att ta bort det. </a:t>
            </a:r>
            <a:endParaRPr lang="ar-SA" dirty="0"/>
          </a:p>
          <a:p>
            <a:pPr marL="0" indent="0">
              <a:buNone/>
            </a:pPr>
            <a:r>
              <a:rPr lang="sv-SE" dirty="0"/>
              <a:t>		</a:t>
            </a:r>
          </a:p>
          <a:p>
            <a:pPr marL="0" indent="0">
              <a:buNone/>
            </a:pPr>
            <a:endParaRPr lang="sv-SE" dirty="0"/>
          </a:p>
          <a:p>
            <a:pPr marL="0" indent="0">
              <a:buNone/>
            </a:pPr>
            <a:r>
              <a:rPr lang="sv-SE" dirty="0"/>
              <a:t>                         </a:t>
            </a:r>
          </a:p>
          <a:p>
            <a:pPr marL="0" indent="0">
              <a:buNone/>
            </a:pPr>
            <a:endParaRPr lang="sv-SE" dirty="0"/>
          </a:p>
          <a:p>
            <a:pPr marL="0" indent="0">
              <a:buNone/>
            </a:pPr>
            <a:endParaRPr lang="ar-SA" dirty="0"/>
          </a:p>
          <a:p>
            <a:pPr marL="0" indent="0">
              <a:buNone/>
            </a:pPr>
            <a:r>
              <a:rPr lang="sv-SE" dirty="0"/>
              <a:t>Grunden ändras eftersom 2 ”</a:t>
            </a:r>
            <a:r>
              <a:rPr lang="sv-SE" dirty="0" err="1"/>
              <a:t>Alifs</a:t>
            </a:r>
            <a:r>
              <a:rPr lang="sv-SE" dirty="0"/>
              <a:t>” inte kan stå sida vid sida.</a:t>
            </a:r>
          </a:p>
          <a:p>
            <a:pPr marL="0" indent="0">
              <a:buNone/>
            </a:pPr>
            <a:endParaRPr lang="sv-SE" dirty="0"/>
          </a:p>
          <a:p>
            <a:pPr marL="0" indent="0">
              <a:buNone/>
            </a:pPr>
            <a:endParaRPr lang="ar-SA" dirty="0"/>
          </a:p>
        </p:txBody>
      </p:sp>
      <p:sp>
        <p:nvSpPr>
          <p:cNvPr id="8" name="Rektangel: rundade hörn 7">
            <a:extLst>
              <a:ext uri="{FF2B5EF4-FFF2-40B4-BE49-F238E27FC236}">
                <a16:creationId xmlns:a16="http://schemas.microsoft.com/office/drawing/2014/main" id="{10253461-BFB8-4725-AFA9-E2CE07B9C246}"/>
              </a:ext>
            </a:extLst>
          </p:cNvPr>
          <p:cNvSpPr/>
          <p:nvPr/>
        </p:nvSpPr>
        <p:spPr>
          <a:xfrm>
            <a:off x="351069" y="4603562"/>
            <a:ext cx="2312194" cy="485775"/>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فأَتِ</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”så kom”</a:t>
            </a: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1FAED563-4B6B-4961-BA8E-052AC04BA975}"/>
              </a:ext>
            </a:extLst>
          </p:cNvPr>
          <p:cNvSpPr/>
          <p:nvPr/>
        </p:nvSpPr>
        <p:spPr>
          <a:xfrm>
            <a:off x="351069" y="3823114"/>
            <a:ext cx="2312194" cy="485775"/>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وأْتِ</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”och kom”</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2D3C890B-5C15-4C35-9C0D-F35886551981}"/>
              </a:ext>
            </a:extLst>
          </p:cNvPr>
          <p:cNvSpPr>
            <a:spLocks noGrp="1"/>
          </p:cNvSpPr>
          <p:nvPr>
            <p:ph type="title"/>
          </p:nvPr>
        </p:nvSpPr>
        <p:spPr/>
        <p:txBody>
          <a:bodyPr/>
          <a:lstStyle/>
          <a:p>
            <a:r>
              <a:rPr lang="sv-SE" dirty="0"/>
              <a:t>Gott &amp; blandat (2b)</a:t>
            </a:r>
          </a:p>
        </p:txBody>
      </p:sp>
      <p:sp>
        <p:nvSpPr>
          <p:cNvPr id="4" name="Platshållare för bildnummer 3">
            <a:extLst>
              <a:ext uri="{FF2B5EF4-FFF2-40B4-BE49-F238E27FC236}">
                <a16:creationId xmlns:a16="http://schemas.microsoft.com/office/drawing/2014/main" id="{18D457AB-564B-4942-A72D-75B7998185C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Rulle: vågrät 8">
            <a:extLst>
              <a:ext uri="{FF2B5EF4-FFF2-40B4-BE49-F238E27FC236}">
                <a16:creationId xmlns:a16="http://schemas.microsoft.com/office/drawing/2014/main" id="{5AB15368-9947-4954-A1AD-14EFC4BB4D14}"/>
              </a:ext>
            </a:extLst>
          </p:cNvPr>
          <p:cNvSpPr/>
          <p:nvPr/>
        </p:nvSpPr>
        <p:spPr>
          <a:xfrm>
            <a:off x="5167313" y="3381967"/>
            <a:ext cx="6774656" cy="1988728"/>
          </a:xfrm>
          <a:prstGeom prst="round2DiagRect">
            <a:avLst/>
          </a:prstGeom>
          <a:solidFill>
            <a:srgbClr val="BFB5C9"/>
          </a:solidFill>
          <a:ln w="1905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Som en ny student i arabiskan ska man inte lägga för mycket tid och energi för att förstå precis varenda detalj. Ibland är det bättre att bara lära sig slutresultatet. När man med tiden mognat, och stabiliserats kommer man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إن شاء الله</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kunna blicka tillbaka och komplettera saker och ting. Vi väljer ändå att skriva ner allting, så att eleven har </a:t>
            </a:r>
            <a:r>
              <a:rPr kumimoji="0" lang="sv-SE" sz="1800" b="0" i="1" u="none" strike="noStrike" kern="1200" cap="none" spc="0" normalizeH="0" baseline="0" noProof="0" dirty="0">
                <a:ln>
                  <a:noFill/>
                </a:ln>
                <a:solidFill>
                  <a:prstClr val="white"/>
                </a:solidFill>
                <a:effectLst/>
                <a:uLnTx/>
                <a:uFillTx/>
                <a:latin typeface="Trebuchet MS" panose="020B0603020202020204"/>
                <a:ea typeface="+mn-ea"/>
                <a:cs typeface="+mn-cs"/>
              </a:rPr>
              <a:t>tillgång</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till detaljerna.</a:t>
            </a:r>
          </a:p>
        </p:txBody>
      </p:sp>
      <p:cxnSp>
        <p:nvCxnSpPr>
          <p:cNvPr id="11" name="Rak pilkoppling 10">
            <a:extLst>
              <a:ext uri="{FF2B5EF4-FFF2-40B4-BE49-F238E27FC236}">
                <a16:creationId xmlns:a16="http://schemas.microsoft.com/office/drawing/2014/main" id="{9454F39B-B96B-4018-87F9-E610A266BAD8}"/>
              </a:ext>
            </a:extLst>
          </p:cNvPr>
          <p:cNvCxnSpPr/>
          <p:nvPr/>
        </p:nvCxnSpPr>
        <p:spPr>
          <a:xfrm flipH="1">
            <a:off x="3491760" y="5413733"/>
            <a:ext cx="571500" cy="3747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6FE18F1B-6B0B-4365-8804-E61C53E5947B}"/>
              </a:ext>
            </a:extLst>
          </p:cNvPr>
          <p:cNvSpPr/>
          <p:nvPr/>
        </p:nvSpPr>
        <p:spPr>
          <a:xfrm>
            <a:off x="2663263" y="4634083"/>
            <a:ext cx="2228495" cy="4247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(Grunden: </a:t>
            </a:r>
            <a:r>
              <a:rPr kumimoji="0" lang="ar-SA" sz="24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ف</a:t>
            </a:r>
            <a:r>
              <a:rPr kumimoji="0" lang="ar-SA" sz="2400" b="0" i="0" u="none" strike="noStrike" kern="1200" cap="none" spc="0" normalizeH="0" baseline="0" noProof="0" dirty="0" err="1">
                <a:ln>
                  <a:noFill/>
                </a:ln>
                <a:solidFill>
                  <a:srgbClr val="C00000"/>
                </a:solidFill>
                <a:effectLst/>
                <a:uLnTx/>
                <a:uFillTx/>
                <a:latin typeface="Trebuchet MS" panose="020B0603020202020204"/>
                <a:ea typeface="+mn-ea"/>
                <a:cs typeface="Arial" panose="020B0604020202020204" pitchFamily="34" charset="0"/>
              </a:rPr>
              <a:t>ا</a:t>
            </a:r>
            <a:r>
              <a:rPr kumimoji="0" lang="ar-SA" sz="2400" b="0" i="0" u="none" strike="noStrike" kern="1200" cap="none" spc="0" normalizeH="0" baseline="0" noProof="0" dirty="0" err="1">
                <a:ln>
                  <a:noFill/>
                </a:ln>
                <a:solidFill>
                  <a:srgbClr val="0070C0"/>
                </a:solidFill>
                <a:effectLst/>
                <a:uLnTx/>
                <a:uFillTx/>
                <a:latin typeface="Trebuchet MS" panose="020B0603020202020204"/>
                <a:ea typeface="+mn-ea"/>
                <a:cs typeface="Arial" panose="020B0604020202020204" pitchFamily="34" charset="0"/>
              </a:rPr>
              <a:t>اْ</a:t>
            </a:r>
            <a:r>
              <a:rPr kumimoji="0" lang="ar-SA" sz="24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تِ</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
        <p:nvSpPr>
          <p:cNvPr id="12" name="Rectangle 11">
            <a:extLst>
              <a:ext uri="{FF2B5EF4-FFF2-40B4-BE49-F238E27FC236}">
                <a16:creationId xmlns:a16="http://schemas.microsoft.com/office/drawing/2014/main" id="{1F6071A0-ED5D-44AB-A613-7A491111A42A}"/>
              </a:ext>
            </a:extLst>
          </p:cNvPr>
          <p:cNvSpPr/>
          <p:nvPr/>
        </p:nvSpPr>
        <p:spPr>
          <a:xfrm>
            <a:off x="2663263" y="3853635"/>
            <a:ext cx="2265364" cy="4247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(Grunden:</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و</a:t>
            </a:r>
            <a:r>
              <a:rPr kumimoji="0" lang="ar-SA" sz="2400" b="0" i="0" u="none" strike="noStrike" kern="1200" cap="none" spc="0" normalizeH="0" baseline="0" noProof="0" dirty="0">
                <a:ln>
                  <a:noFill/>
                </a:ln>
                <a:solidFill>
                  <a:srgbClr val="C6380A"/>
                </a:solidFill>
                <a:effectLst/>
                <a:uLnTx/>
                <a:uFillTx/>
                <a:latin typeface="Trebuchet MS" panose="020B0603020202020204"/>
                <a:ea typeface="+mn-ea"/>
                <a:cs typeface="Arial" panose="020B0604020202020204" pitchFamily="34" charset="0"/>
              </a:rPr>
              <a:t>ا</a:t>
            </a: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أْ</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تِ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703841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E89802B-7858-451D-AC04-6CEE4D7AA568}"/>
              </a:ext>
            </a:extLst>
          </p:cNvPr>
          <p:cNvSpPr>
            <a:spLocks noGrp="1"/>
          </p:cNvSpPr>
          <p:nvPr>
            <p:ph idx="1"/>
          </p:nvPr>
        </p:nvSpPr>
        <p:spPr>
          <a:xfrm>
            <a:off x="308395" y="2114551"/>
            <a:ext cx="11454980" cy="4505324"/>
          </a:xfrm>
        </p:spPr>
        <p:txBody>
          <a:bodyPr>
            <a:normAutofit/>
          </a:bodyPr>
          <a:lstStyle/>
          <a:p>
            <a:r>
              <a:rPr lang="sv-SE" dirty="0"/>
              <a:t>På Arabiska nivå 2 lektion 26 lärde vi oss att:</a:t>
            </a:r>
          </a:p>
          <a:p>
            <a:pPr marL="0" indent="0">
              <a:buNone/>
            </a:pPr>
            <a:endParaRPr lang="sv-SE" dirty="0"/>
          </a:p>
          <a:p>
            <a:pPr marL="0" indent="0">
              <a:buNone/>
            </a:pPr>
            <a:endParaRPr lang="sv-SE" dirty="0"/>
          </a:p>
          <a:p>
            <a:pPr marL="0" indent="0">
              <a:buNone/>
            </a:pPr>
            <a:endParaRPr lang="sv-SE" dirty="0"/>
          </a:p>
          <a:p>
            <a:pPr marL="0" indent="0">
              <a:buNone/>
            </a:pPr>
            <a:endParaRPr lang="sv-SE" sz="1100" dirty="0"/>
          </a:p>
          <a:p>
            <a:pPr marL="0" indent="0">
              <a:buNone/>
            </a:pPr>
            <a:r>
              <a:rPr lang="sv-SE" u="sng" dirty="0"/>
              <a:t>Nu lär vi oss</a:t>
            </a:r>
            <a:r>
              <a:rPr lang="sv-SE" dirty="0"/>
              <a:t>:</a:t>
            </a:r>
          </a:p>
          <a:p>
            <a:pPr marL="0" indent="0">
              <a:buNone/>
            </a:pPr>
            <a:endParaRPr lang="sv-SE" dirty="0"/>
          </a:p>
          <a:p>
            <a:pPr marL="0" indent="0">
              <a:buNone/>
            </a:pPr>
            <a:endParaRPr lang="sv-SE" dirty="0"/>
          </a:p>
          <a:p>
            <a:pPr marL="0" indent="0">
              <a:buNone/>
            </a:pPr>
            <a:endParaRPr lang="sv-SE" dirty="0"/>
          </a:p>
        </p:txBody>
      </p:sp>
      <p:sp>
        <p:nvSpPr>
          <p:cNvPr id="7" name="Rektangel: rundade hörn 6">
            <a:extLst>
              <a:ext uri="{FF2B5EF4-FFF2-40B4-BE49-F238E27FC236}">
                <a16:creationId xmlns:a16="http://schemas.microsoft.com/office/drawing/2014/main" id="{FA84C3D1-08DB-44E0-AD40-2A87DA651E9F}"/>
              </a:ext>
            </a:extLst>
          </p:cNvPr>
          <p:cNvSpPr/>
          <p:nvPr/>
        </p:nvSpPr>
        <p:spPr>
          <a:xfrm>
            <a:off x="428625" y="4787272"/>
            <a:ext cx="6236494" cy="1831181"/>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هَهُماذانِ</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Här är dessa två (dual, maskulin)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srgbClr val="7030A0"/>
                </a:solidFill>
                <a:effectLst/>
                <a:uLnTx/>
                <a:uFillTx/>
                <a:latin typeface="Trebuchet MS" panose="020B0603020202020204"/>
                <a:ea typeface="+mn-ea"/>
                <a:cs typeface="Arial" panose="020B0604020202020204" pitchFamily="34" charset="0"/>
              </a:rPr>
              <a:t>هَهُماتان</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Här är dessa två (dual, feminin)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srgbClr val="0070C0"/>
                </a:solidFill>
                <a:effectLst/>
                <a:uLnTx/>
                <a:uFillTx/>
                <a:latin typeface="Trebuchet MS" panose="020B0603020202020204"/>
                <a:ea typeface="+mn-ea"/>
                <a:cs typeface="Arial" panose="020B0604020202020204" pitchFamily="34" charset="0"/>
              </a:rPr>
              <a:t>هاهُمْ أُولاءِ</a:t>
            </a:r>
            <a:r>
              <a:rPr kumimoji="0" lang="sv-SE" sz="2400" b="0" i="0" u="none" strike="noStrike" kern="1200" cap="none" spc="0" normalizeH="0" baseline="0" noProof="0">
                <a:ln>
                  <a:noFill/>
                </a:ln>
                <a:solidFill>
                  <a:srgbClr val="0070C0"/>
                </a:solidFill>
                <a:effectLst/>
                <a:uLnTx/>
                <a:uFillTx/>
                <a:latin typeface="Trebuchet MS" panose="020B0603020202020204"/>
                <a:ea typeface="+mn-ea"/>
                <a:cs typeface="+mn-cs"/>
              </a:rPr>
              <a:t> </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Här är dessa (plural, maskulin)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srgbClr val="7030A0"/>
                </a:solidFill>
                <a:effectLst/>
                <a:uLnTx/>
                <a:uFillTx/>
                <a:latin typeface="Trebuchet MS" panose="020B0603020202020204"/>
                <a:ea typeface="+mn-ea"/>
                <a:cs typeface="Arial" panose="020B0604020202020204" pitchFamily="34" charset="0"/>
              </a:rPr>
              <a:t>هاهُنَّ أُولاءِ</a:t>
            </a:r>
            <a:r>
              <a:rPr kumimoji="0" lang="sv-SE" sz="2400" b="0" i="0" u="none" strike="noStrike" kern="1200" cap="none" spc="0" normalizeH="0" baseline="0" noProof="0">
                <a:ln>
                  <a:noFill/>
                </a:ln>
                <a:solidFill>
                  <a:srgbClr val="7030A0"/>
                </a:solidFill>
                <a:effectLst/>
                <a:uLnTx/>
                <a:uFillTx/>
                <a:latin typeface="Trebuchet MS" panose="020B0603020202020204"/>
                <a:ea typeface="+mn-ea"/>
                <a:cs typeface="+mn-cs"/>
              </a:rPr>
              <a:t> </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Här är dessa (plural, feminin)</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7881B24B-4FCA-4A67-9820-1971B7D1E4A7}"/>
              </a:ext>
            </a:extLst>
          </p:cNvPr>
          <p:cNvSpPr/>
          <p:nvPr/>
        </p:nvSpPr>
        <p:spPr>
          <a:xfrm>
            <a:off x="428625" y="2621757"/>
            <a:ext cx="6236495" cy="1414764"/>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هأَنذا</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Här är jag (singular, maskulin)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srgbClr val="0070C0"/>
                </a:solidFill>
                <a:effectLst/>
                <a:uLnTx/>
                <a:uFillTx/>
                <a:latin typeface="Trebuchet MS" panose="020B0603020202020204"/>
                <a:ea typeface="+mn-ea"/>
                <a:cs typeface="Arial" panose="020B0604020202020204" pitchFamily="34" charset="0"/>
              </a:rPr>
              <a:t>هاهُوَذا</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Här är det/han (singular, maskulin)</a:t>
            </a:r>
            <a:endPar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srgbClr val="7030A0"/>
                </a:solidFill>
                <a:effectLst/>
                <a:uLnTx/>
                <a:uFillTx/>
                <a:latin typeface="Trebuchet MS" panose="020B0603020202020204"/>
                <a:ea typeface="+mn-ea"/>
                <a:cs typeface="Arial" panose="020B0604020202020204" pitchFamily="34" charset="0"/>
              </a:rPr>
              <a:t>هاهي ذا</a:t>
            </a:r>
            <a:r>
              <a:rPr kumimoji="0" lang="sv-SE" sz="2400" b="0" i="0" u="none" strike="noStrike" kern="1200" cap="none" spc="0" normalizeH="0" baseline="0" noProof="0">
                <a:ln>
                  <a:noFill/>
                </a:ln>
                <a:solidFill>
                  <a:srgbClr val="7030A0"/>
                </a:solidFill>
                <a:effectLst/>
                <a:uLnTx/>
                <a:uFillTx/>
                <a:latin typeface="Trebuchet MS" panose="020B0603020202020204"/>
                <a:ea typeface="+mn-ea"/>
                <a:cs typeface="+mn-cs"/>
              </a:rPr>
              <a:t> </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Här är det/hon (singular, feminin)</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2D3C890B-5C15-4C35-9C0D-F35886551981}"/>
              </a:ext>
            </a:extLst>
          </p:cNvPr>
          <p:cNvSpPr>
            <a:spLocks noGrp="1"/>
          </p:cNvSpPr>
          <p:nvPr>
            <p:ph type="title"/>
          </p:nvPr>
        </p:nvSpPr>
        <p:spPr/>
        <p:txBody>
          <a:bodyPr/>
          <a:lstStyle/>
          <a:p>
            <a:r>
              <a:rPr lang="sv-SE" dirty="0"/>
              <a:t>Gott &amp; blandat (3a)</a:t>
            </a:r>
          </a:p>
        </p:txBody>
      </p:sp>
      <p:sp>
        <p:nvSpPr>
          <p:cNvPr id="4" name="Platshållare för bildnummer 3">
            <a:extLst>
              <a:ext uri="{FF2B5EF4-FFF2-40B4-BE49-F238E27FC236}">
                <a16:creationId xmlns:a16="http://schemas.microsoft.com/office/drawing/2014/main" id="{18D457AB-564B-4942-A72D-75B7998185C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ulle: vågrät 4">
            <a:extLst>
              <a:ext uri="{FF2B5EF4-FFF2-40B4-BE49-F238E27FC236}">
                <a16:creationId xmlns:a16="http://schemas.microsoft.com/office/drawing/2014/main" id="{61F8DF5A-681D-4FBF-8882-9407945BA4C0}"/>
              </a:ext>
            </a:extLst>
          </p:cNvPr>
          <p:cNvSpPr/>
          <p:nvPr/>
        </p:nvSpPr>
        <p:spPr>
          <a:xfrm>
            <a:off x="6886573" y="4976898"/>
            <a:ext cx="5105401" cy="1483981"/>
          </a:xfrm>
          <a:prstGeom prst="round2DiagRect">
            <a:avLst/>
          </a:prstGeom>
          <a:solidFill>
            <a:srgbClr val="BFB5C9"/>
          </a:solidFill>
          <a:ln w="1905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Ibland lär vi oss saker</a:t>
            </a:r>
            <a:r>
              <a:rPr lang="sv-SE" dirty="0">
                <a:solidFill>
                  <a:prstClr val="white"/>
                </a:solidFill>
                <a:latin typeface="Trebuchet MS" panose="020B0603020202020204"/>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som: om man skulle praktisera det ”på gatan”, så skulle i princip ingen förstå en. Utan dessa saker förekommer mest i klassiska böcker. Bra att känna till. </a:t>
            </a:r>
          </a:p>
        </p:txBody>
      </p:sp>
    </p:spTree>
    <p:custDataLst>
      <p:tags r:id="rId1"/>
    </p:custDataLst>
    <p:extLst>
      <p:ext uri="{BB962C8B-B14F-4D97-AF65-F5344CB8AC3E}">
        <p14:creationId xmlns:p14="http://schemas.microsoft.com/office/powerpoint/2010/main" val="582047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B44-4C9F-48AB-A165-2B14A0BCA339}"/>
              </a:ext>
            </a:extLst>
          </p:cNvPr>
          <p:cNvSpPr>
            <a:spLocks noGrp="1"/>
          </p:cNvSpPr>
          <p:nvPr>
            <p:ph type="title"/>
          </p:nvPr>
        </p:nvSpPr>
        <p:spPr/>
        <p:txBody>
          <a:bodyPr/>
          <a:lstStyle/>
          <a:p>
            <a:r>
              <a:rPr lang="sv-SE" dirty="0"/>
              <a:t>Gott &amp; blandat (3b)</a:t>
            </a:r>
          </a:p>
        </p:txBody>
      </p:sp>
      <p:sp>
        <p:nvSpPr>
          <p:cNvPr id="3" name="Platshållare för innehåll 2">
            <a:extLst>
              <a:ext uri="{FF2B5EF4-FFF2-40B4-BE49-F238E27FC236}">
                <a16:creationId xmlns:a16="http://schemas.microsoft.com/office/drawing/2014/main" id="{058511D5-E128-4F17-AA08-E3767A03F557}"/>
              </a:ext>
            </a:extLst>
          </p:cNvPr>
          <p:cNvSpPr>
            <a:spLocks noGrp="1"/>
          </p:cNvSpPr>
          <p:nvPr>
            <p:ph idx="1"/>
          </p:nvPr>
        </p:nvSpPr>
        <p:spPr>
          <a:xfrm>
            <a:off x="314325" y="2100264"/>
            <a:ext cx="11569281" cy="4557712"/>
          </a:xfrm>
        </p:spPr>
        <p:txBody>
          <a:bodyPr>
            <a:normAutofit fontScale="92500" lnSpcReduction="10000"/>
          </a:bodyPr>
          <a:lstStyle/>
          <a:p>
            <a:pPr marL="0" indent="0">
              <a:buNone/>
            </a:pPr>
            <a:r>
              <a:rPr lang="ar-SA" dirty="0"/>
              <a:t>أَين إبراهيم؟</a:t>
            </a:r>
            <a:r>
              <a:rPr lang="sv-SE" dirty="0"/>
              <a:t> - Var är Ibrahim?</a:t>
            </a:r>
            <a:endParaRPr lang="ar-SA" dirty="0"/>
          </a:p>
          <a:p>
            <a:pPr marL="0" indent="0">
              <a:buNone/>
            </a:pPr>
            <a:r>
              <a:rPr lang="ar-SA" dirty="0" err="1">
                <a:solidFill>
                  <a:srgbClr val="0070C0"/>
                </a:solidFill>
              </a:rPr>
              <a:t>هَأَنَذا</a:t>
            </a:r>
            <a:r>
              <a:rPr lang="ar-SA" dirty="0">
                <a:solidFill>
                  <a:srgbClr val="0070C0"/>
                </a:solidFill>
              </a:rPr>
              <a:t>.</a:t>
            </a:r>
            <a:r>
              <a:rPr lang="sv-SE" dirty="0">
                <a:solidFill>
                  <a:srgbClr val="0070C0"/>
                </a:solidFill>
              </a:rPr>
              <a:t> – Här är jag.</a:t>
            </a:r>
          </a:p>
          <a:p>
            <a:pPr marL="0" indent="0">
              <a:buNone/>
            </a:pPr>
            <a:endParaRPr lang="ar-SA" dirty="0"/>
          </a:p>
          <a:p>
            <a:pPr marL="0" indent="0">
              <a:buNone/>
            </a:pPr>
            <a:r>
              <a:rPr lang="ar-SA" dirty="0"/>
              <a:t>أَين إبراهيم وزملاؤُهُ؟</a:t>
            </a:r>
            <a:r>
              <a:rPr lang="sv-SE" dirty="0"/>
              <a:t> - Var är Ibrahim och hans vänner?</a:t>
            </a:r>
          </a:p>
          <a:p>
            <a:pPr marL="0" indent="0">
              <a:buNone/>
            </a:pPr>
            <a:r>
              <a:rPr lang="ar-SA" dirty="0" err="1">
                <a:solidFill>
                  <a:srgbClr val="0070C0"/>
                </a:solidFill>
              </a:rPr>
              <a:t>هانَحْنُ</a:t>
            </a:r>
            <a:r>
              <a:rPr lang="ar-SA" dirty="0">
                <a:solidFill>
                  <a:srgbClr val="0070C0"/>
                </a:solidFill>
              </a:rPr>
              <a:t> أُولاءِ.</a:t>
            </a:r>
            <a:r>
              <a:rPr lang="sv-SE" dirty="0">
                <a:solidFill>
                  <a:srgbClr val="0070C0"/>
                </a:solidFill>
              </a:rPr>
              <a:t> </a:t>
            </a:r>
            <a:r>
              <a:rPr lang="sv-SE" dirty="0"/>
              <a:t>– Här är vi.</a:t>
            </a:r>
          </a:p>
          <a:p>
            <a:pPr marL="0" indent="0">
              <a:buNone/>
            </a:pPr>
            <a:endParaRPr lang="sv-SE" dirty="0"/>
          </a:p>
          <a:p>
            <a:pPr marL="0" indent="0">
              <a:buNone/>
            </a:pPr>
            <a:r>
              <a:rPr lang="ar-SA" dirty="0"/>
              <a:t>أين فاطمة؟</a:t>
            </a:r>
            <a:r>
              <a:rPr lang="sv-SE" dirty="0"/>
              <a:t> - Var är </a:t>
            </a:r>
            <a:r>
              <a:rPr lang="sv-SE" dirty="0" err="1"/>
              <a:t>Fatimah</a:t>
            </a:r>
            <a:r>
              <a:rPr lang="sv-SE" dirty="0"/>
              <a:t>?</a:t>
            </a:r>
            <a:endParaRPr lang="ar-SA" dirty="0"/>
          </a:p>
          <a:p>
            <a:pPr marL="0" indent="0">
              <a:buNone/>
            </a:pPr>
            <a:r>
              <a:rPr lang="ar-SA" dirty="0" err="1">
                <a:solidFill>
                  <a:srgbClr val="7030A0"/>
                </a:solidFill>
              </a:rPr>
              <a:t>هَأَنَذي</a:t>
            </a:r>
            <a:r>
              <a:rPr lang="ar-SA" dirty="0">
                <a:solidFill>
                  <a:srgbClr val="7030A0"/>
                </a:solidFill>
              </a:rPr>
              <a:t>.</a:t>
            </a:r>
            <a:r>
              <a:rPr lang="sv-SE" dirty="0">
                <a:solidFill>
                  <a:srgbClr val="7030A0"/>
                </a:solidFill>
              </a:rPr>
              <a:t> – Här är jag.</a:t>
            </a:r>
          </a:p>
          <a:p>
            <a:pPr marL="0" indent="0">
              <a:buNone/>
            </a:pPr>
            <a:endParaRPr lang="sv-SE" dirty="0"/>
          </a:p>
          <a:p>
            <a:pPr marL="0" indent="0">
              <a:buNone/>
            </a:pPr>
            <a:r>
              <a:rPr lang="ar-SA" dirty="0"/>
              <a:t>أَيْن فاطمة وزميلاتها؟</a:t>
            </a:r>
            <a:r>
              <a:rPr lang="sv-SE" dirty="0"/>
              <a:t> - Var är </a:t>
            </a:r>
            <a:r>
              <a:rPr lang="sv-SE" dirty="0" err="1"/>
              <a:t>Fatimah</a:t>
            </a:r>
            <a:r>
              <a:rPr lang="sv-SE" dirty="0"/>
              <a:t> och hennes vänner?</a:t>
            </a:r>
            <a:endParaRPr lang="ar-SA" dirty="0"/>
          </a:p>
          <a:p>
            <a:pPr marL="0" indent="0">
              <a:buNone/>
            </a:pPr>
            <a:r>
              <a:rPr lang="ar-SA" dirty="0" err="1">
                <a:solidFill>
                  <a:srgbClr val="7030A0"/>
                </a:solidFill>
              </a:rPr>
              <a:t>هانَحْنُ</a:t>
            </a:r>
            <a:r>
              <a:rPr lang="ar-SA" dirty="0">
                <a:solidFill>
                  <a:srgbClr val="7030A0"/>
                </a:solidFill>
              </a:rPr>
              <a:t> أُولاءِ.</a:t>
            </a:r>
            <a:r>
              <a:rPr lang="sv-SE" dirty="0">
                <a:solidFill>
                  <a:srgbClr val="7030A0"/>
                </a:solidFill>
              </a:rPr>
              <a:t> </a:t>
            </a:r>
            <a:r>
              <a:rPr lang="sv-SE" dirty="0"/>
              <a:t>– Här är vi.</a:t>
            </a:r>
          </a:p>
          <a:p>
            <a:pPr marL="0" indent="0">
              <a:buNone/>
            </a:pPr>
            <a:endParaRPr lang="ar-SA" dirty="0"/>
          </a:p>
        </p:txBody>
      </p:sp>
      <p:sp>
        <p:nvSpPr>
          <p:cNvPr id="4" name="Platshållare för bildnummer 3">
            <a:extLst>
              <a:ext uri="{FF2B5EF4-FFF2-40B4-BE49-F238E27FC236}">
                <a16:creationId xmlns:a16="http://schemas.microsoft.com/office/drawing/2014/main" id="{F0555422-DD34-45F1-92F3-A6875B9B940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4121122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4EB99B0-6DEE-49D3-8294-FBC5D0822D9F}"/>
              </a:ext>
            </a:extLst>
          </p:cNvPr>
          <p:cNvSpPr>
            <a:spLocks noGrp="1"/>
          </p:cNvSpPr>
          <p:nvPr>
            <p:ph type="ctrTitle"/>
          </p:nvPr>
        </p:nvSpPr>
        <p:spPr/>
        <p:txBody>
          <a:bodyPr/>
          <a:lstStyle/>
          <a:p>
            <a:r>
              <a:rPr lang="sv-SE" dirty="0"/>
              <a:t>Lektion 10</a:t>
            </a:r>
          </a:p>
        </p:txBody>
      </p:sp>
      <p:sp>
        <p:nvSpPr>
          <p:cNvPr id="6" name="Underrubrik 5">
            <a:extLst>
              <a:ext uri="{FF2B5EF4-FFF2-40B4-BE49-F238E27FC236}">
                <a16:creationId xmlns:a16="http://schemas.microsoft.com/office/drawing/2014/main" id="{34847E03-5D80-4C28-88D8-5A8549DDFBAC}"/>
              </a:ext>
            </a:extLst>
          </p:cNvPr>
          <p:cNvSpPr>
            <a:spLocks noGrp="1"/>
          </p:cNvSpPr>
          <p:nvPr>
            <p:ph type="subTitle" idx="1"/>
          </p:nvPr>
        </p:nvSpPr>
        <p:spPr/>
        <p:txBody>
          <a:bodyPr>
            <a:normAutofit/>
          </a:bodyPr>
          <a:lstStyle/>
          <a:p>
            <a:r>
              <a:rPr lang="ar-SA" sz="2400" dirty="0"/>
              <a:t>الجُمْلَةُ الاسْمِيَّةُ والْفِعْلِيَّةُ</a:t>
            </a:r>
            <a:endParaRPr lang="sv-SE" sz="2400" dirty="0"/>
          </a:p>
        </p:txBody>
      </p:sp>
      <p:sp>
        <p:nvSpPr>
          <p:cNvPr id="4" name="Platshållare för bildnummer 3">
            <a:extLst>
              <a:ext uri="{FF2B5EF4-FFF2-40B4-BE49-F238E27FC236}">
                <a16:creationId xmlns:a16="http://schemas.microsoft.com/office/drawing/2014/main" id="{498FD8DB-2DE2-40FC-ACDC-0649A6FCF5E7}"/>
              </a:ext>
            </a:extLst>
          </p:cNvPr>
          <p:cNvSpPr>
            <a:spLocks noGrp="1"/>
          </p:cNvSpPr>
          <p:nvPr>
            <p:ph type="sldNum" sz="quarter" idx="12"/>
          </p:nvPr>
        </p:nvSpPr>
        <p:spPr/>
        <p:txBody>
          <a:bodyPr/>
          <a:lstStyle/>
          <a:p>
            <a:fld id="{177D6179-9D4F-9247-ABDE-D082469CF89C}" type="slidenum">
              <a:rPr lang="sv-SE" smtClean="0"/>
              <a:t>103</a:t>
            </a:fld>
            <a:endParaRPr lang="sv-SE"/>
          </a:p>
        </p:txBody>
      </p:sp>
    </p:spTree>
    <p:extLst>
      <p:ext uri="{BB962C8B-B14F-4D97-AF65-F5344CB8AC3E}">
        <p14:creationId xmlns:p14="http://schemas.microsoft.com/office/powerpoint/2010/main" val="1091277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85C78C-7205-46D9-A027-9D1FFAEB0FF7}"/>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4BA844F0-53EB-4DA4-8976-CB65DE85EF5D}"/>
              </a:ext>
            </a:extLst>
          </p:cNvPr>
          <p:cNvSpPr>
            <a:spLocks noGrp="1"/>
          </p:cNvSpPr>
          <p:nvPr>
            <p:ph idx="1"/>
          </p:nvPr>
        </p:nvSpPr>
        <p:spPr>
          <a:xfrm>
            <a:off x="323850" y="2247900"/>
            <a:ext cx="11559755" cy="4391025"/>
          </a:xfrm>
        </p:spPr>
        <p:txBody>
          <a:bodyPr/>
          <a:lstStyle/>
          <a:p>
            <a:pPr marL="0" indent="0">
              <a:buNone/>
            </a:pPr>
            <a:r>
              <a:rPr lang="sv-SE" dirty="0"/>
              <a:t>På Arabiska nivå 2 lärde vi oss grunderna i </a:t>
            </a:r>
            <a:r>
              <a:rPr lang="ar-SA" dirty="0"/>
              <a:t>الجملة الاسمية والفعلية</a:t>
            </a:r>
            <a:r>
              <a:rPr lang="sv-SE" dirty="0"/>
              <a:t>, så detta kommer vi inte repetera här. Däremot kommer vi att lägga till några nya detaljer kring </a:t>
            </a:r>
            <a:r>
              <a:rPr lang="ar-SA" dirty="0"/>
              <a:t>الجملة الاسمية</a:t>
            </a:r>
            <a:r>
              <a:rPr lang="sv-SE" dirty="0"/>
              <a:t>. Eleven som glömt bort grunderna rekommenderas att gå tillbaka till föregående </a:t>
            </a:r>
            <a:r>
              <a:rPr lang="sv-SE" dirty="0" err="1"/>
              <a:t>ppt</a:t>
            </a:r>
            <a:r>
              <a:rPr lang="sv-SE" dirty="0"/>
              <a:t>, och repetera. Se lektion 1.</a:t>
            </a:r>
          </a:p>
        </p:txBody>
      </p:sp>
      <p:sp>
        <p:nvSpPr>
          <p:cNvPr id="4" name="Platshållare för bildnummer 3">
            <a:extLst>
              <a:ext uri="{FF2B5EF4-FFF2-40B4-BE49-F238E27FC236}">
                <a16:creationId xmlns:a16="http://schemas.microsoft.com/office/drawing/2014/main" id="{EEE190BB-3FE9-46E2-8D38-A1EE2ED4632D}"/>
              </a:ext>
            </a:extLst>
          </p:cNvPr>
          <p:cNvSpPr>
            <a:spLocks noGrp="1"/>
          </p:cNvSpPr>
          <p:nvPr>
            <p:ph type="sldNum" sz="quarter" idx="12"/>
          </p:nvPr>
        </p:nvSpPr>
        <p:spPr/>
        <p:txBody>
          <a:bodyPr/>
          <a:lstStyle/>
          <a:p>
            <a:fld id="{177D6179-9D4F-9247-ABDE-D082469CF89C}" type="slidenum">
              <a:rPr lang="sv-SE" smtClean="0"/>
              <a:t>104</a:t>
            </a:fld>
            <a:endParaRPr lang="sv-SE"/>
          </a:p>
        </p:txBody>
      </p:sp>
    </p:spTree>
    <p:extLst>
      <p:ext uri="{BB962C8B-B14F-4D97-AF65-F5344CB8AC3E}">
        <p14:creationId xmlns:p14="http://schemas.microsoft.com/office/powerpoint/2010/main" val="2855949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9CAEBE06-BCCE-418B-9EDB-6F6D654EF017}"/>
              </a:ext>
            </a:extLst>
          </p:cNvPr>
          <p:cNvSpPr/>
          <p:nvPr/>
        </p:nvSpPr>
        <p:spPr>
          <a:xfrm>
            <a:off x="352425" y="3048001"/>
            <a:ext cx="3362325" cy="484471"/>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5EFEF1E6-9DF5-4912-8352-90EC47E8AD6A}"/>
              </a:ext>
            </a:extLst>
          </p:cNvPr>
          <p:cNvSpPr/>
          <p:nvPr/>
        </p:nvSpPr>
        <p:spPr>
          <a:xfrm>
            <a:off x="357188" y="4739440"/>
            <a:ext cx="2114550" cy="923172"/>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34539EC-DE23-4EC9-8ABA-EF474704EA9C}"/>
              </a:ext>
            </a:extLst>
          </p:cNvPr>
          <p:cNvSpPr>
            <a:spLocks noGrp="1"/>
          </p:cNvSpPr>
          <p:nvPr>
            <p:ph type="title"/>
          </p:nvPr>
        </p:nvSpPr>
        <p:spPr>
          <a:xfrm>
            <a:off x="613646" y="753227"/>
            <a:ext cx="9613861" cy="1080938"/>
          </a:xfrm>
        </p:spPr>
        <p:txBody>
          <a:bodyPr/>
          <a:lstStyle/>
          <a:p>
            <a:r>
              <a:rPr lang="ar-SA" dirty="0"/>
              <a:t>الجملة الاسمية</a:t>
            </a:r>
            <a:r>
              <a:rPr lang="sv-SE" dirty="0"/>
              <a:t> (1)</a:t>
            </a:r>
          </a:p>
        </p:txBody>
      </p:sp>
      <p:sp>
        <p:nvSpPr>
          <p:cNvPr id="3" name="Platshållare för innehåll 2">
            <a:extLst>
              <a:ext uri="{FF2B5EF4-FFF2-40B4-BE49-F238E27FC236}">
                <a16:creationId xmlns:a16="http://schemas.microsoft.com/office/drawing/2014/main" id="{430F2A51-2D5B-4110-9909-9543F84C0969}"/>
              </a:ext>
            </a:extLst>
          </p:cNvPr>
          <p:cNvSpPr>
            <a:spLocks noGrp="1"/>
          </p:cNvSpPr>
          <p:nvPr>
            <p:ph idx="1"/>
          </p:nvPr>
        </p:nvSpPr>
        <p:spPr>
          <a:xfrm>
            <a:off x="352425" y="2190750"/>
            <a:ext cx="11601450" cy="4438650"/>
          </a:xfrm>
        </p:spPr>
        <p:txBody>
          <a:bodyPr>
            <a:normAutofit/>
          </a:bodyPr>
          <a:lstStyle/>
          <a:p>
            <a:pPr marL="0" indent="0">
              <a:buNone/>
            </a:pPr>
            <a:r>
              <a:rPr lang="ar-SA" dirty="0"/>
              <a:t>الجملة الاسمية</a:t>
            </a:r>
            <a:r>
              <a:rPr lang="sv-SE" dirty="0"/>
              <a:t> börjar med en av 3 saker:</a:t>
            </a:r>
          </a:p>
          <a:p>
            <a:pPr marL="457200" indent="-457200">
              <a:buAutoNum type="arabicPeriod"/>
            </a:pPr>
            <a:r>
              <a:rPr lang="ar-SA" dirty="0"/>
              <a:t>اسم صريح</a:t>
            </a:r>
            <a:r>
              <a:rPr lang="sv-SE" dirty="0"/>
              <a:t>, som är ett tydligt nomen oavsett natur:</a:t>
            </a:r>
          </a:p>
          <a:p>
            <a:pPr marL="0" indent="0">
              <a:buNone/>
            </a:pPr>
            <a:r>
              <a:rPr lang="ar-SA" dirty="0"/>
              <a:t>أنا مسرور</a:t>
            </a:r>
            <a:r>
              <a:rPr lang="sv-SE" dirty="0"/>
              <a:t>   </a:t>
            </a:r>
            <a:r>
              <a:rPr lang="ar-SA" dirty="0"/>
              <a:t>اللهُ أَكبر</a:t>
            </a:r>
            <a:r>
              <a:rPr lang="sv-SE" dirty="0"/>
              <a:t>   </a:t>
            </a:r>
            <a:r>
              <a:rPr lang="ar-SA" dirty="0"/>
              <a:t>هذا طالب</a:t>
            </a:r>
            <a:endParaRPr lang="sv-SE" dirty="0"/>
          </a:p>
          <a:p>
            <a:pPr marL="0" indent="0">
              <a:buNone/>
            </a:pPr>
            <a:r>
              <a:rPr lang="sv-SE" dirty="0"/>
              <a:t>2. </a:t>
            </a:r>
            <a:r>
              <a:rPr lang="ar-SA" dirty="0"/>
              <a:t>المَصْدَرُ المُؤَوَّلُ</a:t>
            </a:r>
            <a:r>
              <a:rPr lang="sv-SE" dirty="0"/>
              <a:t>, som är en språklig struktur vars betydelse går tillbaka till verbets </a:t>
            </a:r>
            <a:r>
              <a:rPr lang="sv-SE" i="1" dirty="0" err="1"/>
              <a:t>Masdar</a:t>
            </a:r>
            <a:r>
              <a:rPr lang="sv-SE" i="1" dirty="0"/>
              <a:t>:</a:t>
            </a:r>
          </a:p>
          <a:p>
            <a:pPr marL="0" indent="0">
              <a:buNone/>
            </a:pPr>
            <a:r>
              <a:rPr lang="ar-SA" dirty="0"/>
              <a:t>أَن </a:t>
            </a:r>
            <a:r>
              <a:rPr lang="sv-SE" dirty="0"/>
              <a:t> + </a:t>
            </a:r>
            <a:r>
              <a:rPr lang="ar-SA" dirty="0"/>
              <a:t>فعل مضارع</a:t>
            </a:r>
            <a:endParaRPr lang="sv-SE" dirty="0"/>
          </a:p>
          <a:p>
            <a:pPr marL="0" indent="0">
              <a:buNone/>
            </a:pPr>
            <a:r>
              <a:rPr lang="ar-SA" dirty="0">
                <a:solidFill>
                  <a:schemeClr val="bg1"/>
                </a:solidFill>
              </a:rPr>
              <a:t>أنْ تصوموا </a:t>
            </a:r>
            <a:r>
              <a:rPr lang="ar-SA" dirty="0"/>
              <a:t>خيرٌ لكم</a:t>
            </a:r>
            <a:r>
              <a:rPr lang="sv-SE" dirty="0"/>
              <a:t>  – Att ni fastar är bättre för er</a:t>
            </a:r>
          </a:p>
          <a:p>
            <a:pPr marL="0" indent="0">
              <a:buNone/>
            </a:pPr>
            <a:r>
              <a:rPr lang="sv-SE" dirty="0"/>
              <a:t>= </a:t>
            </a:r>
            <a:r>
              <a:rPr lang="ar-SA" u="sng" dirty="0">
                <a:solidFill>
                  <a:schemeClr val="bg1"/>
                </a:solidFill>
              </a:rPr>
              <a:t>صيام</a:t>
            </a:r>
            <a:r>
              <a:rPr lang="ar-SA" dirty="0">
                <a:solidFill>
                  <a:schemeClr val="bg1"/>
                </a:solidFill>
              </a:rPr>
              <a:t>ُكُمْ</a:t>
            </a:r>
            <a:r>
              <a:rPr lang="ar-SA" dirty="0"/>
              <a:t> خير لكم</a:t>
            </a:r>
            <a:r>
              <a:rPr lang="sv-SE" dirty="0"/>
              <a:t>   - Er fasta är bättre för er</a:t>
            </a:r>
            <a:endParaRPr lang="ar-SA" dirty="0"/>
          </a:p>
          <a:p>
            <a:pPr marL="0" indent="0">
              <a:buNone/>
            </a:pPr>
            <a:r>
              <a:rPr lang="sv-SE" dirty="0">
                <a:solidFill>
                  <a:schemeClr val="bg1"/>
                </a:solidFill>
              </a:rPr>
              <a:t>Vi lär oss alltså ett nytt sätt att uttrycka oss på </a:t>
            </a:r>
          </a:p>
          <a:p>
            <a:pPr marL="0" indent="0">
              <a:buNone/>
            </a:pPr>
            <a:r>
              <a:rPr lang="sv-SE" dirty="0">
                <a:solidFill>
                  <a:schemeClr val="bg1"/>
                </a:solidFill>
              </a:rPr>
              <a:t>och båda sätten är korrekta.</a:t>
            </a:r>
          </a:p>
        </p:txBody>
      </p:sp>
      <p:sp>
        <p:nvSpPr>
          <p:cNvPr id="4" name="Platshållare för bildnummer 3">
            <a:extLst>
              <a:ext uri="{FF2B5EF4-FFF2-40B4-BE49-F238E27FC236}">
                <a16:creationId xmlns:a16="http://schemas.microsoft.com/office/drawing/2014/main" id="{E2332FEB-FA1F-4CFA-8C6D-6D9A1CE23B3A}"/>
              </a:ext>
            </a:extLst>
          </p:cNvPr>
          <p:cNvSpPr>
            <a:spLocks noGrp="1"/>
          </p:cNvSpPr>
          <p:nvPr>
            <p:ph type="sldNum" sz="quarter" idx="12"/>
          </p:nvPr>
        </p:nvSpPr>
        <p:spPr/>
        <p:txBody>
          <a:bodyPr/>
          <a:lstStyle/>
          <a:p>
            <a:fld id="{177D6179-9D4F-9247-ABDE-D082469CF89C}" type="slidenum">
              <a:rPr lang="sv-SE" smtClean="0"/>
              <a:t>105</a:t>
            </a:fld>
            <a:endParaRPr lang="sv-SE"/>
          </a:p>
        </p:txBody>
      </p:sp>
      <p:sp>
        <p:nvSpPr>
          <p:cNvPr id="5" name="Rektangel: rundade hörn 4">
            <a:extLst>
              <a:ext uri="{FF2B5EF4-FFF2-40B4-BE49-F238E27FC236}">
                <a16:creationId xmlns:a16="http://schemas.microsoft.com/office/drawing/2014/main" id="{CBB4042F-576C-4B33-B63F-FAAA940C5E30}"/>
              </a:ext>
            </a:extLst>
          </p:cNvPr>
          <p:cNvSpPr/>
          <p:nvPr/>
        </p:nvSpPr>
        <p:spPr>
          <a:xfrm>
            <a:off x="9258300" y="4096502"/>
            <a:ext cx="2581275" cy="128587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Glömt bort vad </a:t>
            </a:r>
            <a:r>
              <a:rPr lang="sv-SE" i="1" dirty="0" err="1"/>
              <a:t>Masdar</a:t>
            </a:r>
            <a:r>
              <a:rPr lang="sv-SE" dirty="0"/>
              <a:t> är för något? Se Arabiska nivå 2 lektion 11</a:t>
            </a:r>
          </a:p>
        </p:txBody>
      </p:sp>
      <p:sp>
        <p:nvSpPr>
          <p:cNvPr id="6" name="Rektangel: rundade hörn 5">
            <a:extLst>
              <a:ext uri="{FF2B5EF4-FFF2-40B4-BE49-F238E27FC236}">
                <a16:creationId xmlns:a16="http://schemas.microsoft.com/office/drawing/2014/main" id="{9FF00161-492C-4F27-BC41-91C81D84F711}"/>
              </a:ext>
            </a:extLst>
          </p:cNvPr>
          <p:cNvSpPr/>
          <p:nvPr/>
        </p:nvSpPr>
        <p:spPr>
          <a:xfrm>
            <a:off x="7296150" y="5461835"/>
            <a:ext cx="2333625" cy="128587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صام يصوم صيام</a:t>
            </a:r>
            <a:endParaRPr lang="sv-SE" sz="2400" dirty="0"/>
          </a:p>
        </p:txBody>
      </p:sp>
    </p:spTree>
    <p:extLst>
      <p:ext uri="{BB962C8B-B14F-4D97-AF65-F5344CB8AC3E}">
        <p14:creationId xmlns:p14="http://schemas.microsoft.com/office/powerpoint/2010/main" val="3201443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B31AD5-00F6-49A7-B1C4-3C9A1D16B01F}"/>
              </a:ext>
            </a:extLst>
          </p:cNvPr>
          <p:cNvSpPr>
            <a:spLocks noGrp="1"/>
          </p:cNvSpPr>
          <p:nvPr>
            <p:ph type="title"/>
          </p:nvPr>
        </p:nvSpPr>
        <p:spPr>
          <a:xfrm>
            <a:off x="508871" y="753227"/>
            <a:ext cx="9613861" cy="1080938"/>
          </a:xfrm>
        </p:spPr>
        <p:txBody>
          <a:bodyPr/>
          <a:lstStyle/>
          <a:p>
            <a:r>
              <a:rPr lang="ar-SA" dirty="0"/>
              <a:t>الجملة الاسمية </a:t>
            </a:r>
            <a:r>
              <a:rPr lang="sv-SE" dirty="0"/>
              <a:t> (2)</a:t>
            </a:r>
          </a:p>
        </p:txBody>
      </p:sp>
      <p:sp>
        <p:nvSpPr>
          <p:cNvPr id="3" name="Platshållare för innehåll 2">
            <a:extLst>
              <a:ext uri="{FF2B5EF4-FFF2-40B4-BE49-F238E27FC236}">
                <a16:creationId xmlns:a16="http://schemas.microsoft.com/office/drawing/2014/main" id="{8840056F-365E-4763-9A4E-D710A8241CE9}"/>
              </a:ext>
            </a:extLst>
          </p:cNvPr>
          <p:cNvSpPr>
            <a:spLocks noGrp="1"/>
          </p:cNvSpPr>
          <p:nvPr>
            <p:ph idx="1"/>
          </p:nvPr>
        </p:nvSpPr>
        <p:spPr>
          <a:xfrm>
            <a:off x="228600" y="2149783"/>
            <a:ext cx="11115675" cy="4584392"/>
          </a:xfrm>
        </p:spPr>
        <p:txBody>
          <a:bodyPr>
            <a:normAutofit fontScale="92500" lnSpcReduction="20000"/>
          </a:bodyPr>
          <a:lstStyle/>
          <a:p>
            <a:pPr marL="0" indent="0">
              <a:buNone/>
            </a:pPr>
            <a:r>
              <a:rPr lang="sv-SE" u="sng" dirty="0"/>
              <a:t>Vi tar fler exempel</a:t>
            </a:r>
            <a:r>
              <a:rPr lang="sv-SE" dirty="0"/>
              <a:t>:</a:t>
            </a:r>
          </a:p>
          <a:p>
            <a:pPr marL="0" indent="0">
              <a:buNone/>
            </a:pPr>
            <a:r>
              <a:rPr lang="ar-SA" dirty="0">
                <a:solidFill>
                  <a:schemeClr val="bg1"/>
                </a:solidFill>
              </a:rPr>
              <a:t>أن </a:t>
            </a:r>
            <a:r>
              <a:rPr lang="ar-SA" dirty="0">
                <a:solidFill>
                  <a:schemeClr val="tx1"/>
                </a:solidFill>
              </a:rPr>
              <a:t>تدرسَ</a:t>
            </a:r>
            <a:r>
              <a:rPr lang="ar-SA" dirty="0">
                <a:solidFill>
                  <a:schemeClr val="bg1"/>
                </a:solidFill>
              </a:rPr>
              <a:t> </a:t>
            </a:r>
            <a:r>
              <a:rPr lang="ar-SA" dirty="0"/>
              <a:t>اللغةَ العربيةَ أَفضلُ.</a:t>
            </a:r>
          </a:p>
          <a:p>
            <a:pPr marL="0" indent="0">
              <a:buNone/>
            </a:pPr>
            <a:r>
              <a:rPr lang="sv-SE" dirty="0"/>
              <a:t>=</a:t>
            </a:r>
            <a:r>
              <a:rPr lang="ar-SA" dirty="0">
                <a:solidFill>
                  <a:schemeClr val="bg1"/>
                </a:solidFill>
              </a:rPr>
              <a:t>دراسةُ</a:t>
            </a:r>
            <a:r>
              <a:rPr lang="ar-SA" dirty="0"/>
              <a:t> اللغة العربية أَفضلُ </a:t>
            </a:r>
          </a:p>
          <a:p>
            <a:pPr marL="0" indent="0">
              <a:buNone/>
            </a:pPr>
            <a:r>
              <a:rPr lang="sv-SE" dirty="0"/>
              <a:t>Här</a:t>
            </a:r>
            <a:r>
              <a:rPr lang="ar-SA" dirty="0"/>
              <a:t> </a:t>
            </a:r>
            <a:r>
              <a:rPr lang="sv-SE" dirty="0"/>
              <a:t>säger vi att </a:t>
            </a:r>
            <a:r>
              <a:rPr lang="ar-SA" dirty="0"/>
              <a:t>المصدر المؤول</a:t>
            </a:r>
            <a:r>
              <a:rPr lang="sv-SE" dirty="0"/>
              <a:t> är </a:t>
            </a:r>
            <a:r>
              <a:rPr lang="ar-SA" dirty="0"/>
              <a:t>في محل رفع مبتدأ</a:t>
            </a:r>
            <a:r>
              <a:rPr lang="sv-SE" dirty="0"/>
              <a:t>.</a:t>
            </a:r>
          </a:p>
          <a:p>
            <a:pPr marL="0" indent="0">
              <a:buNone/>
            </a:pPr>
            <a:endParaRPr lang="sv-SE" dirty="0"/>
          </a:p>
          <a:p>
            <a:pPr marL="0" indent="0">
              <a:buNone/>
            </a:pPr>
            <a:r>
              <a:rPr lang="ar-SA" dirty="0"/>
              <a:t>أُريد </a:t>
            </a:r>
            <a:r>
              <a:rPr lang="ar-SA" dirty="0">
                <a:solidFill>
                  <a:schemeClr val="bg1"/>
                </a:solidFill>
              </a:rPr>
              <a:t>أَن </a:t>
            </a:r>
            <a:r>
              <a:rPr lang="ar-SA" dirty="0">
                <a:solidFill>
                  <a:schemeClr val="tx1"/>
                </a:solidFill>
              </a:rPr>
              <a:t>أَخرجَ</a:t>
            </a:r>
            <a:r>
              <a:rPr lang="ar-SA" dirty="0"/>
              <a:t>.</a:t>
            </a:r>
            <a:endParaRPr lang="sv-SE" dirty="0"/>
          </a:p>
          <a:p>
            <a:pPr marL="0" indent="0">
              <a:buNone/>
            </a:pPr>
            <a:r>
              <a:rPr lang="sv-SE" dirty="0"/>
              <a:t>= </a:t>
            </a:r>
            <a:r>
              <a:rPr lang="ar-SA" dirty="0"/>
              <a:t>أُريدُ </a:t>
            </a:r>
            <a:r>
              <a:rPr lang="ar-SA" dirty="0">
                <a:solidFill>
                  <a:schemeClr val="bg1"/>
                </a:solidFill>
              </a:rPr>
              <a:t>الخروج</a:t>
            </a:r>
            <a:r>
              <a:rPr lang="ar-SA" dirty="0"/>
              <a:t>َ</a:t>
            </a:r>
            <a:endParaRPr lang="sv-SE" dirty="0"/>
          </a:p>
          <a:p>
            <a:pPr marL="0" indent="0">
              <a:buNone/>
            </a:pPr>
            <a:r>
              <a:rPr lang="sv-SE" dirty="0"/>
              <a:t>Här säger vi att den är </a:t>
            </a:r>
            <a:r>
              <a:rPr lang="ar-SA" dirty="0"/>
              <a:t>في محل نصب مفعول به</a:t>
            </a:r>
            <a:r>
              <a:rPr lang="sv-SE" dirty="0"/>
              <a:t>.</a:t>
            </a:r>
          </a:p>
          <a:p>
            <a:pPr marL="0" indent="0">
              <a:buNone/>
            </a:pPr>
            <a:endParaRPr lang="sv-SE" dirty="0"/>
          </a:p>
          <a:p>
            <a:pPr marL="0" indent="0">
              <a:buNone/>
            </a:pPr>
            <a:r>
              <a:rPr lang="ar-SA" dirty="0"/>
              <a:t>تعالَ قبلَ </a:t>
            </a:r>
            <a:r>
              <a:rPr lang="ar-SA" dirty="0">
                <a:solidFill>
                  <a:schemeClr val="bg1"/>
                </a:solidFill>
              </a:rPr>
              <a:t>أَن </a:t>
            </a:r>
            <a:r>
              <a:rPr lang="ar-SA" dirty="0">
                <a:solidFill>
                  <a:schemeClr val="tx1"/>
                </a:solidFill>
              </a:rPr>
              <a:t>تخرجَ</a:t>
            </a:r>
            <a:r>
              <a:rPr lang="ar-SA" dirty="0"/>
              <a:t>.</a:t>
            </a:r>
            <a:endParaRPr lang="sv-SE" dirty="0"/>
          </a:p>
          <a:p>
            <a:pPr marL="0" indent="0">
              <a:buNone/>
            </a:pPr>
            <a:r>
              <a:rPr lang="sv-SE" dirty="0"/>
              <a:t>= </a:t>
            </a:r>
            <a:r>
              <a:rPr lang="ar-SA" dirty="0"/>
              <a:t>تعال قبل </a:t>
            </a:r>
            <a:r>
              <a:rPr lang="ar-SA" dirty="0">
                <a:solidFill>
                  <a:schemeClr val="bg1"/>
                </a:solidFill>
              </a:rPr>
              <a:t>الخروج</a:t>
            </a:r>
            <a:endParaRPr lang="sv-SE" dirty="0">
              <a:solidFill>
                <a:schemeClr val="bg1"/>
              </a:solidFill>
            </a:endParaRPr>
          </a:p>
          <a:p>
            <a:pPr marL="0" indent="0">
              <a:buNone/>
            </a:pPr>
            <a:r>
              <a:rPr lang="sv-SE" dirty="0"/>
              <a:t>Här säger vi att den är </a:t>
            </a:r>
            <a:r>
              <a:rPr lang="ar-SA" dirty="0"/>
              <a:t>في محل جر مضاف إليه</a:t>
            </a:r>
            <a:r>
              <a:rPr lang="sv-SE" dirty="0"/>
              <a:t>.</a:t>
            </a:r>
            <a:endParaRPr lang="ar-SA" dirty="0"/>
          </a:p>
          <a:p>
            <a:pPr marL="0" indent="0">
              <a:buNone/>
            </a:pPr>
            <a:endParaRPr lang="ar-SA" dirty="0"/>
          </a:p>
        </p:txBody>
      </p:sp>
      <p:sp>
        <p:nvSpPr>
          <p:cNvPr id="4" name="Platshållare för bildnummer 3">
            <a:extLst>
              <a:ext uri="{FF2B5EF4-FFF2-40B4-BE49-F238E27FC236}">
                <a16:creationId xmlns:a16="http://schemas.microsoft.com/office/drawing/2014/main" id="{A8AB5AF1-19E0-4746-9F5E-E97FA1FF4294}"/>
              </a:ext>
            </a:extLst>
          </p:cNvPr>
          <p:cNvSpPr>
            <a:spLocks noGrp="1"/>
          </p:cNvSpPr>
          <p:nvPr>
            <p:ph type="sldNum" sz="quarter" idx="12"/>
          </p:nvPr>
        </p:nvSpPr>
        <p:spPr/>
        <p:txBody>
          <a:bodyPr/>
          <a:lstStyle/>
          <a:p>
            <a:fld id="{177D6179-9D4F-9247-ABDE-D082469CF89C}" type="slidenum">
              <a:rPr lang="sv-SE" smtClean="0"/>
              <a:t>106</a:t>
            </a:fld>
            <a:endParaRPr lang="sv-SE"/>
          </a:p>
        </p:txBody>
      </p:sp>
      <p:sp>
        <p:nvSpPr>
          <p:cNvPr id="5" name="Rektangel: rundade hörn 4">
            <a:extLst>
              <a:ext uri="{FF2B5EF4-FFF2-40B4-BE49-F238E27FC236}">
                <a16:creationId xmlns:a16="http://schemas.microsoft.com/office/drawing/2014/main" id="{2AF8E94D-7360-4DEA-92F1-0D5D523F1F2A}"/>
              </a:ext>
            </a:extLst>
          </p:cNvPr>
          <p:cNvSpPr/>
          <p:nvPr/>
        </p:nvSpPr>
        <p:spPr>
          <a:xfrm>
            <a:off x="9410700" y="5585660"/>
            <a:ext cx="2209800" cy="103822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أَنْ</a:t>
            </a:r>
            <a:r>
              <a:rPr lang="sv-SE" sz="2400" dirty="0"/>
              <a:t> här är en </a:t>
            </a:r>
            <a:r>
              <a:rPr lang="ar-SA" sz="2400" dirty="0"/>
              <a:t>حَرفٌ مَصْدري</a:t>
            </a:r>
            <a:endParaRPr lang="sv-SE" sz="2400" dirty="0"/>
          </a:p>
        </p:txBody>
      </p:sp>
    </p:spTree>
    <p:extLst>
      <p:ext uri="{BB962C8B-B14F-4D97-AF65-F5344CB8AC3E}">
        <p14:creationId xmlns:p14="http://schemas.microsoft.com/office/powerpoint/2010/main" val="3663434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F5BC20AC-8923-4526-8707-7E108E169BDA}"/>
              </a:ext>
            </a:extLst>
          </p:cNvPr>
          <p:cNvSpPr/>
          <p:nvPr/>
        </p:nvSpPr>
        <p:spPr>
          <a:xfrm>
            <a:off x="342900" y="4019550"/>
            <a:ext cx="1981200" cy="904875"/>
          </a:xfrm>
          <a:prstGeom prst="roundRect">
            <a:avLst/>
          </a:prstGeom>
          <a:solidFill>
            <a:srgbClr val="BFB5C9"/>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FB31AD5-00F6-49A7-B1C4-3C9A1D16B01F}"/>
              </a:ext>
            </a:extLst>
          </p:cNvPr>
          <p:cNvSpPr>
            <a:spLocks noGrp="1"/>
          </p:cNvSpPr>
          <p:nvPr>
            <p:ph type="title"/>
          </p:nvPr>
        </p:nvSpPr>
        <p:spPr>
          <a:xfrm>
            <a:off x="594596" y="753227"/>
            <a:ext cx="9613861" cy="1080938"/>
          </a:xfrm>
        </p:spPr>
        <p:txBody>
          <a:bodyPr/>
          <a:lstStyle/>
          <a:p>
            <a:r>
              <a:rPr lang="ar-SA" dirty="0"/>
              <a:t>الجملة الاسمية </a:t>
            </a:r>
            <a:r>
              <a:rPr lang="sv-SE" dirty="0"/>
              <a:t> (3)</a:t>
            </a:r>
          </a:p>
        </p:txBody>
      </p:sp>
      <p:sp>
        <p:nvSpPr>
          <p:cNvPr id="3" name="Platshållare för innehåll 2">
            <a:extLst>
              <a:ext uri="{FF2B5EF4-FFF2-40B4-BE49-F238E27FC236}">
                <a16:creationId xmlns:a16="http://schemas.microsoft.com/office/drawing/2014/main" id="{8840056F-365E-4763-9A4E-D710A8241CE9}"/>
              </a:ext>
            </a:extLst>
          </p:cNvPr>
          <p:cNvSpPr>
            <a:spLocks noGrp="1"/>
          </p:cNvSpPr>
          <p:nvPr>
            <p:ph idx="1"/>
          </p:nvPr>
        </p:nvSpPr>
        <p:spPr>
          <a:xfrm>
            <a:off x="228600" y="2149783"/>
            <a:ext cx="11620500" cy="4584392"/>
          </a:xfrm>
        </p:spPr>
        <p:txBody>
          <a:bodyPr>
            <a:normAutofit/>
          </a:bodyPr>
          <a:lstStyle/>
          <a:p>
            <a:pPr marL="0" indent="0">
              <a:buNone/>
            </a:pPr>
            <a:r>
              <a:rPr lang="ar-SA" dirty="0"/>
              <a:t>3</a:t>
            </a:r>
            <a:r>
              <a:rPr lang="sv-SE" dirty="0"/>
              <a:t>. </a:t>
            </a:r>
            <a:r>
              <a:rPr lang="ar-SA" dirty="0"/>
              <a:t>الأحرف المُشَبَّهةُ بالفعل</a:t>
            </a:r>
            <a:r>
              <a:rPr lang="sv-SE" dirty="0"/>
              <a:t>, vilket är de partiklar som liknar (</a:t>
            </a:r>
            <a:r>
              <a:rPr lang="ar-SA" dirty="0"/>
              <a:t>تُشْبِهُ</a:t>
            </a:r>
            <a:r>
              <a:rPr lang="sv-SE" dirty="0"/>
              <a:t>) verben, vilket omfattar </a:t>
            </a:r>
            <a:r>
              <a:rPr lang="ar-SA" dirty="0"/>
              <a:t>إنّ وأَخواتها</a:t>
            </a:r>
            <a:r>
              <a:rPr lang="sv-SE" dirty="0"/>
              <a:t>, som vi lärde oss i förra kursen förutom </a:t>
            </a:r>
            <a:r>
              <a:rPr lang="ar-SA" dirty="0">
                <a:solidFill>
                  <a:schemeClr val="bg1"/>
                </a:solidFill>
              </a:rPr>
              <a:t>لَيْتَ</a:t>
            </a:r>
            <a:r>
              <a:rPr lang="sv-SE" dirty="0"/>
              <a:t>, som används när man vill uttrycka att man hoppas att något </a:t>
            </a:r>
            <a:r>
              <a:rPr lang="sv-SE"/>
              <a:t>ska hända. </a:t>
            </a:r>
            <a:r>
              <a:rPr lang="sv-SE" dirty="0"/>
              <a:t>Mer detaljer kring </a:t>
            </a:r>
            <a:r>
              <a:rPr lang="ar-SA" dirty="0"/>
              <a:t>ليت</a:t>
            </a:r>
            <a:r>
              <a:rPr lang="sv-SE" dirty="0"/>
              <a:t> kommer i Arabiska nivå 4.</a:t>
            </a:r>
          </a:p>
          <a:p>
            <a:pPr marL="0" indent="0">
              <a:buNone/>
            </a:pPr>
            <a:r>
              <a:rPr lang="ar-SA" dirty="0"/>
              <a:t>(إنّ ، وأنّ، وكأنّ، ولكنّ، وليتَ ، ولعلّ)</a:t>
            </a:r>
            <a:endParaRPr lang="sv-SE" dirty="0"/>
          </a:p>
          <a:p>
            <a:pPr marL="0" indent="0">
              <a:buNone/>
            </a:pPr>
            <a:r>
              <a:rPr lang="ar-SA" dirty="0"/>
              <a:t>لَيْتَ </a:t>
            </a:r>
            <a:r>
              <a:rPr lang="ar-SA" dirty="0">
                <a:solidFill>
                  <a:schemeClr val="bg1"/>
                </a:solidFill>
              </a:rPr>
              <a:t>الامتحانَ</a:t>
            </a:r>
            <a:r>
              <a:rPr lang="ar-SA" dirty="0"/>
              <a:t> </a:t>
            </a:r>
            <a:r>
              <a:rPr lang="ar-SA" dirty="0">
                <a:solidFill>
                  <a:srgbClr val="FFFF00"/>
                </a:solidFill>
              </a:rPr>
              <a:t>سهلٌ</a:t>
            </a:r>
            <a:r>
              <a:rPr lang="ar-SA" dirty="0"/>
              <a:t> </a:t>
            </a:r>
            <a:endParaRPr lang="sv-SE" dirty="0"/>
          </a:p>
          <a:p>
            <a:pPr marL="0" indent="0">
              <a:buNone/>
            </a:pPr>
            <a:r>
              <a:rPr lang="ar-SA" dirty="0"/>
              <a:t>إنك </a:t>
            </a:r>
            <a:r>
              <a:rPr lang="ar-SA" dirty="0">
                <a:solidFill>
                  <a:schemeClr val="bg1"/>
                </a:solidFill>
              </a:rPr>
              <a:t>طالبٌ</a:t>
            </a:r>
            <a:r>
              <a:rPr lang="ar-SA" dirty="0"/>
              <a:t> </a:t>
            </a:r>
            <a:r>
              <a:rPr lang="ar-SA" dirty="0">
                <a:solidFill>
                  <a:srgbClr val="FFFF00"/>
                </a:solidFill>
              </a:rPr>
              <a:t>مجتهد</a:t>
            </a:r>
            <a:r>
              <a:rPr lang="ar-SA" dirty="0"/>
              <a:t>   </a:t>
            </a:r>
            <a:endParaRPr lang="sv-SE" dirty="0"/>
          </a:p>
          <a:p>
            <a:pPr marL="0" indent="0">
              <a:buNone/>
            </a:pPr>
            <a:endParaRPr lang="sv-SE" dirty="0"/>
          </a:p>
          <a:p>
            <a:pPr marL="0" indent="0">
              <a:buNone/>
            </a:pPr>
            <a:r>
              <a:rPr lang="sv-SE" dirty="0"/>
              <a:t>Alltså, alla dessa 3 kategorier vi tagit är olika varianter av hur en </a:t>
            </a:r>
            <a:r>
              <a:rPr lang="ar-SA" dirty="0"/>
              <a:t>جملة إسمية</a:t>
            </a:r>
            <a:r>
              <a:rPr lang="sv-SE" dirty="0"/>
              <a:t> kan se ut.</a:t>
            </a:r>
          </a:p>
        </p:txBody>
      </p:sp>
      <p:sp>
        <p:nvSpPr>
          <p:cNvPr id="4" name="Platshållare för bildnummer 3">
            <a:extLst>
              <a:ext uri="{FF2B5EF4-FFF2-40B4-BE49-F238E27FC236}">
                <a16:creationId xmlns:a16="http://schemas.microsoft.com/office/drawing/2014/main" id="{A8AB5AF1-19E0-4746-9F5E-E97FA1FF4294}"/>
              </a:ext>
            </a:extLst>
          </p:cNvPr>
          <p:cNvSpPr>
            <a:spLocks noGrp="1"/>
          </p:cNvSpPr>
          <p:nvPr>
            <p:ph type="sldNum" sz="quarter" idx="12"/>
          </p:nvPr>
        </p:nvSpPr>
        <p:spPr/>
        <p:txBody>
          <a:bodyPr/>
          <a:lstStyle/>
          <a:p>
            <a:fld id="{177D6179-9D4F-9247-ABDE-D082469CF89C}" type="slidenum">
              <a:rPr lang="sv-SE" smtClean="0"/>
              <a:t>107</a:t>
            </a:fld>
            <a:endParaRPr lang="sv-SE"/>
          </a:p>
        </p:txBody>
      </p:sp>
    </p:spTree>
    <p:extLst>
      <p:ext uri="{BB962C8B-B14F-4D97-AF65-F5344CB8AC3E}">
        <p14:creationId xmlns:p14="http://schemas.microsoft.com/office/powerpoint/2010/main" val="2837928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53BE08-E58F-4BDC-AC54-DB37DCC7B155}"/>
              </a:ext>
            </a:extLst>
          </p:cNvPr>
          <p:cNvSpPr>
            <a:spLocks noGrp="1"/>
          </p:cNvSpPr>
          <p:nvPr>
            <p:ph type="title"/>
          </p:nvPr>
        </p:nvSpPr>
        <p:spPr>
          <a:xfrm>
            <a:off x="680400" y="763078"/>
            <a:ext cx="9615600" cy="1080938"/>
          </a:xfrm>
        </p:spPr>
        <p:txBody>
          <a:bodyPr>
            <a:normAutofit/>
          </a:bodyPr>
          <a:lstStyle/>
          <a:p>
            <a:r>
              <a:rPr lang="ar-SA" dirty="0"/>
              <a:t>الجملة الفعلية</a:t>
            </a:r>
            <a:br>
              <a:rPr lang="sv-SE" dirty="0"/>
            </a:br>
            <a:r>
              <a:rPr lang="sv-SE" dirty="0"/>
              <a:t>(Repetition från Ara. nivå 2)</a:t>
            </a:r>
          </a:p>
        </p:txBody>
      </p:sp>
      <p:sp>
        <p:nvSpPr>
          <p:cNvPr id="3" name="Platshållare för innehåll 2">
            <a:extLst>
              <a:ext uri="{FF2B5EF4-FFF2-40B4-BE49-F238E27FC236}">
                <a16:creationId xmlns:a16="http://schemas.microsoft.com/office/drawing/2014/main" id="{D6A25385-23BF-47BF-8ED2-678A5D272AC5}"/>
              </a:ext>
            </a:extLst>
          </p:cNvPr>
          <p:cNvSpPr>
            <a:spLocks noGrp="1"/>
          </p:cNvSpPr>
          <p:nvPr>
            <p:ph idx="1"/>
          </p:nvPr>
        </p:nvSpPr>
        <p:spPr>
          <a:xfrm>
            <a:off x="76201" y="2047875"/>
            <a:ext cx="12039600" cy="4714877"/>
          </a:xfrm>
        </p:spPr>
        <p:txBody>
          <a:bodyPr>
            <a:normAutofit fontScale="92500" lnSpcReduction="20000"/>
          </a:bodyPr>
          <a:lstStyle/>
          <a:p>
            <a:pPr marL="0" indent="0">
              <a:buNone/>
            </a:pPr>
            <a:r>
              <a:rPr lang="ar-SA" u="sng" dirty="0"/>
              <a:t>الأفعال</a:t>
            </a:r>
            <a:r>
              <a:rPr lang="ar-SA" dirty="0"/>
              <a:t>   </a:t>
            </a:r>
            <a:r>
              <a:rPr lang="sv-SE" u="sng" dirty="0"/>
              <a:t> (verben) på arabiska kan delas in i 2 kategorier</a:t>
            </a:r>
            <a:r>
              <a:rPr lang="sv-SE" dirty="0"/>
              <a:t>:</a:t>
            </a:r>
            <a:endParaRPr lang="ar-SA" dirty="0"/>
          </a:p>
          <a:p>
            <a:pPr marL="457189" indent="-457189">
              <a:buFont typeface="+mj-lt"/>
              <a:buAutoNum type="arabicParenR"/>
            </a:pPr>
            <a:r>
              <a:rPr lang="ar-SA" sz="2600" dirty="0"/>
              <a:t>فعل</a:t>
            </a:r>
            <a:r>
              <a:rPr lang="ar-SA" dirty="0"/>
              <a:t> </a:t>
            </a:r>
            <a:r>
              <a:rPr lang="ar-SA" sz="2600" dirty="0"/>
              <a:t>تامّ</a:t>
            </a:r>
            <a:r>
              <a:rPr lang="sv-SE" dirty="0"/>
              <a:t> (ett fullkomligt verb), vilket är ett verb som </a:t>
            </a:r>
            <a:r>
              <a:rPr lang="sv-SE" u="sng" dirty="0">
                <a:solidFill>
                  <a:schemeClr val="bg1"/>
                </a:solidFill>
              </a:rPr>
              <a:t>inte</a:t>
            </a:r>
            <a:r>
              <a:rPr lang="sv-SE" dirty="0">
                <a:solidFill>
                  <a:schemeClr val="bg1"/>
                </a:solidFill>
              </a:rPr>
              <a:t> </a:t>
            </a:r>
            <a:r>
              <a:rPr lang="sv-SE" dirty="0"/>
              <a:t>behöver ett ord som är </a:t>
            </a:r>
            <a:r>
              <a:rPr lang="sv-SE" i="1" dirty="0"/>
              <a:t>mansub</a:t>
            </a:r>
            <a:r>
              <a:rPr lang="sv-SE" dirty="0"/>
              <a:t> för att få en fullbordad, korrekt mening (</a:t>
            </a:r>
            <a:r>
              <a:rPr lang="ar-SA" sz="2600" dirty="0"/>
              <a:t>جملة</a:t>
            </a:r>
            <a:r>
              <a:rPr lang="ar-SA" dirty="0"/>
              <a:t> </a:t>
            </a:r>
            <a:r>
              <a:rPr lang="ar-SA" sz="2600" dirty="0"/>
              <a:t>مفيدة</a:t>
            </a:r>
            <a:r>
              <a:rPr lang="sv-SE" dirty="0"/>
              <a:t>), utan det räcker med meningens </a:t>
            </a:r>
            <a:r>
              <a:rPr lang="sv-SE" i="1" dirty="0" err="1"/>
              <a:t>marfu</a:t>
            </a:r>
            <a:r>
              <a:rPr lang="sv-SE" dirty="0"/>
              <a:t>`.</a:t>
            </a:r>
          </a:p>
          <a:p>
            <a:pPr marL="0" indent="0">
              <a:buNone/>
            </a:pPr>
            <a:r>
              <a:rPr lang="sv-SE" dirty="0"/>
              <a:t>T.ex.:  </a:t>
            </a:r>
            <a:r>
              <a:rPr lang="ar-SA" sz="2600" dirty="0"/>
              <a:t>جَلَسَ, قامَ, نامَ</a:t>
            </a:r>
            <a:endParaRPr lang="sv-SE" sz="2600" dirty="0"/>
          </a:p>
          <a:p>
            <a:pPr marL="0" indent="0">
              <a:buNone/>
            </a:pPr>
            <a:r>
              <a:rPr lang="ar-SA" sz="2600" dirty="0"/>
              <a:t>نامَ محمدٌ</a:t>
            </a:r>
          </a:p>
          <a:p>
            <a:pPr marL="0" indent="0">
              <a:buNone/>
            </a:pPr>
            <a:r>
              <a:rPr lang="sv-SE" dirty="0"/>
              <a:t>Mohammed sov.</a:t>
            </a:r>
          </a:p>
          <a:p>
            <a:pPr marL="0" indent="0">
              <a:buNone/>
            </a:pPr>
            <a:endParaRPr lang="sv-SE" dirty="0"/>
          </a:p>
          <a:p>
            <a:pPr marL="0" indent="0">
              <a:buNone/>
            </a:pPr>
            <a:r>
              <a:rPr lang="sv-SE" dirty="0"/>
              <a:t>2) </a:t>
            </a:r>
            <a:r>
              <a:rPr lang="ar-SA" sz="2600" dirty="0"/>
              <a:t>فعل ناقِص</a:t>
            </a:r>
            <a:r>
              <a:rPr lang="sv-SE" sz="2600" dirty="0"/>
              <a:t> </a:t>
            </a:r>
            <a:r>
              <a:rPr lang="sv-SE" dirty="0"/>
              <a:t>(ett ofullkomligt verb), vilket är ett verb som </a:t>
            </a:r>
            <a:r>
              <a:rPr lang="sv-SE" u="sng" dirty="0">
                <a:solidFill>
                  <a:schemeClr val="bg1"/>
                </a:solidFill>
              </a:rPr>
              <a:t>måste</a:t>
            </a:r>
            <a:r>
              <a:rPr lang="sv-SE" dirty="0">
                <a:solidFill>
                  <a:schemeClr val="bg1"/>
                </a:solidFill>
              </a:rPr>
              <a:t> </a:t>
            </a:r>
            <a:r>
              <a:rPr lang="sv-SE" dirty="0"/>
              <a:t>ha ett ord som är </a:t>
            </a:r>
            <a:r>
              <a:rPr lang="sv-SE" i="1" dirty="0"/>
              <a:t>mansub</a:t>
            </a:r>
            <a:r>
              <a:rPr lang="sv-SE" dirty="0"/>
              <a:t> för att få en korrekt mening. Här har vi alltså både ett nominativt, och ackusativt ord.</a:t>
            </a:r>
          </a:p>
          <a:p>
            <a:pPr marL="0" indent="0">
              <a:buNone/>
            </a:pPr>
            <a:r>
              <a:rPr lang="sv-SE" dirty="0"/>
              <a:t>T.ex.: </a:t>
            </a:r>
            <a:r>
              <a:rPr lang="ar-SA" sz="2600" dirty="0"/>
              <a:t>ضَرب, كان وأخواتها, سَأَلَ, فَتَحَ</a:t>
            </a:r>
          </a:p>
          <a:p>
            <a:pPr marL="0" indent="0">
              <a:buNone/>
            </a:pPr>
            <a:endParaRPr lang="ar-SA" dirty="0"/>
          </a:p>
          <a:p>
            <a:pPr marL="0" indent="0">
              <a:buNone/>
            </a:pPr>
            <a:r>
              <a:rPr lang="ar-SA" sz="2600" dirty="0"/>
              <a:t>كان المدرسُ </a:t>
            </a:r>
            <a:r>
              <a:rPr lang="ar-SA" sz="2600" dirty="0">
                <a:solidFill>
                  <a:schemeClr val="bg1"/>
                </a:solidFill>
              </a:rPr>
              <a:t>عَليما.</a:t>
            </a:r>
            <a:r>
              <a:rPr lang="sv-SE" sz="2600" dirty="0"/>
              <a:t>                 </a:t>
            </a:r>
            <a:r>
              <a:rPr lang="ar-SA" sz="2600" dirty="0"/>
              <a:t>ضرب فلانٌ </a:t>
            </a:r>
            <a:r>
              <a:rPr lang="ar-SA" sz="2600" dirty="0">
                <a:solidFill>
                  <a:schemeClr val="bg1"/>
                </a:solidFill>
              </a:rPr>
              <a:t>حامدا.</a:t>
            </a:r>
            <a:endParaRPr lang="sv-SE" sz="2600" dirty="0">
              <a:solidFill>
                <a:schemeClr val="bg1"/>
              </a:solidFill>
            </a:endParaRPr>
          </a:p>
          <a:p>
            <a:pPr marL="0" indent="0">
              <a:buNone/>
            </a:pPr>
            <a:r>
              <a:rPr lang="sv-SE" dirty="0"/>
              <a:t>Läraren var lärd.            Någon slog Hamid.</a:t>
            </a:r>
          </a:p>
          <a:p>
            <a:pPr marL="0" indent="0">
              <a:buNone/>
            </a:pPr>
            <a:endParaRPr lang="sv-SE" dirty="0"/>
          </a:p>
          <a:p>
            <a:pPr marL="0" indent="0">
              <a:buNone/>
            </a:pPr>
            <a:endParaRPr lang="sv-SE" dirty="0"/>
          </a:p>
          <a:p>
            <a:pPr marL="457189" indent="-457189">
              <a:buFont typeface="+mj-lt"/>
              <a:buAutoNum type="arabicParenR"/>
            </a:pPr>
            <a:endParaRPr lang="sv-SE" dirty="0"/>
          </a:p>
        </p:txBody>
      </p:sp>
      <p:sp>
        <p:nvSpPr>
          <p:cNvPr id="4" name="Platshållare för bildnummer 3">
            <a:extLst>
              <a:ext uri="{FF2B5EF4-FFF2-40B4-BE49-F238E27FC236}">
                <a16:creationId xmlns:a16="http://schemas.microsoft.com/office/drawing/2014/main" id="{9C610C7E-D929-457A-ADFB-2BC8AF0BBCF9}"/>
              </a:ext>
            </a:extLst>
          </p:cNvPr>
          <p:cNvSpPr>
            <a:spLocks noGrp="1"/>
          </p:cNvSpPr>
          <p:nvPr>
            <p:ph type="sldNum" sz="quarter" idx="12"/>
          </p:nvPr>
        </p:nvSpPr>
        <p:spPr/>
        <p:txBody>
          <a:bodyPr/>
          <a:lstStyle/>
          <a:p>
            <a:fld id="{6D22F896-40B5-4ADD-8801-0D06FADFA095}" type="slidenum">
              <a:rPr lang="en-US" smtClean="0"/>
              <a:t>108</a:t>
            </a:fld>
            <a:endParaRPr lang="en-US" dirty="0"/>
          </a:p>
        </p:txBody>
      </p:sp>
      <p:sp>
        <p:nvSpPr>
          <p:cNvPr id="5" name="Ellips 4">
            <a:extLst>
              <a:ext uri="{FF2B5EF4-FFF2-40B4-BE49-F238E27FC236}">
                <a16:creationId xmlns:a16="http://schemas.microsoft.com/office/drawing/2014/main" id="{40A9D47E-2319-4A8F-8780-6725E67E8815}"/>
              </a:ext>
            </a:extLst>
          </p:cNvPr>
          <p:cNvSpPr/>
          <p:nvPr/>
        </p:nvSpPr>
        <p:spPr>
          <a:xfrm>
            <a:off x="7839076" y="5410201"/>
            <a:ext cx="3331407" cy="1352551"/>
          </a:xfrm>
          <a:prstGeom prst="ellipse">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Utan ”</a:t>
            </a:r>
            <a:r>
              <a:rPr lang="sv-SE" sz="2000" dirty="0" err="1"/>
              <a:t>mansuben</a:t>
            </a:r>
            <a:r>
              <a:rPr lang="sv-SE" sz="2000" dirty="0"/>
              <a:t>” blir meningen inkorrekt</a:t>
            </a:r>
          </a:p>
        </p:txBody>
      </p:sp>
      <p:sp>
        <p:nvSpPr>
          <p:cNvPr id="6" name="Pil: höger 5">
            <a:extLst>
              <a:ext uri="{FF2B5EF4-FFF2-40B4-BE49-F238E27FC236}">
                <a16:creationId xmlns:a16="http://schemas.microsoft.com/office/drawing/2014/main" id="{19A0C274-20E4-4D8C-AA01-526DD2A34297}"/>
              </a:ext>
            </a:extLst>
          </p:cNvPr>
          <p:cNvSpPr/>
          <p:nvPr/>
        </p:nvSpPr>
        <p:spPr>
          <a:xfrm rot="10800000">
            <a:off x="6286794" y="5771397"/>
            <a:ext cx="1152525" cy="666750"/>
          </a:xfrm>
          <a:prstGeom prst="rightArrow">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20949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F8928B60-D1CE-4677-8D67-CC5A8E12BC28}"/>
              </a:ext>
            </a:extLst>
          </p:cNvPr>
          <p:cNvSpPr/>
          <p:nvPr/>
        </p:nvSpPr>
        <p:spPr>
          <a:xfrm>
            <a:off x="390524" y="4927805"/>
            <a:ext cx="3019425" cy="5334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EC4C83B-F55C-4572-BB29-324725872787}"/>
              </a:ext>
            </a:extLst>
          </p:cNvPr>
          <p:cNvSpPr>
            <a:spLocks noGrp="1"/>
          </p:cNvSpPr>
          <p:nvPr>
            <p:ph type="title"/>
          </p:nvPr>
        </p:nvSpPr>
        <p:spPr/>
        <p:txBody>
          <a:bodyPr/>
          <a:lstStyle/>
          <a:p>
            <a:r>
              <a:rPr lang="ar-SA" dirty="0"/>
              <a:t>أَفعالُ الشُّروع</a:t>
            </a:r>
            <a:r>
              <a:rPr lang="sv-SE" dirty="0"/>
              <a:t> (1)</a:t>
            </a:r>
          </a:p>
        </p:txBody>
      </p:sp>
      <p:sp>
        <p:nvSpPr>
          <p:cNvPr id="3" name="Platshållare för innehåll 2">
            <a:extLst>
              <a:ext uri="{FF2B5EF4-FFF2-40B4-BE49-F238E27FC236}">
                <a16:creationId xmlns:a16="http://schemas.microsoft.com/office/drawing/2014/main" id="{F8A26E9B-543F-4B81-B689-9867314843A1}"/>
              </a:ext>
            </a:extLst>
          </p:cNvPr>
          <p:cNvSpPr>
            <a:spLocks noGrp="1"/>
          </p:cNvSpPr>
          <p:nvPr>
            <p:ph idx="1"/>
          </p:nvPr>
        </p:nvSpPr>
        <p:spPr>
          <a:xfrm>
            <a:off x="390524" y="2247899"/>
            <a:ext cx="11493081" cy="4448175"/>
          </a:xfrm>
        </p:spPr>
        <p:txBody>
          <a:bodyPr/>
          <a:lstStyle/>
          <a:p>
            <a:pPr marL="0" indent="0">
              <a:buNone/>
            </a:pPr>
            <a:r>
              <a:rPr lang="ar-SA" dirty="0"/>
              <a:t>أَفعال الشروع</a:t>
            </a:r>
            <a:r>
              <a:rPr lang="sv-SE" dirty="0"/>
              <a:t> är en grupp verb som är </a:t>
            </a:r>
            <a:r>
              <a:rPr lang="ar-SA" dirty="0"/>
              <a:t>ناقصة</a:t>
            </a:r>
            <a:r>
              <a:rPr lang="sv-SE" dirty="0"/>
              <a:t>, och vars betydelse är att något ”börjat”.</a:t>
            </a:r>
          </a:p>
          <a:p>
            <a:pPr marL="0" indent="0">
              <a:buNone/>
            </a:pPr>
            <a:r>
              <a:rPr lang="sv-SE" dirty="0"/>
              <a:t>De fungerar precis som </a:t>
            </a:r>
            <a:r>
              <a:rPr lang="ar-SA" dirty="0"/>
              <a:t>كان</a:t>
            </a:r>
            <a:r>
              <a:rPr lang="sv-SE" dirty="0"/>
              <a:t> dvs </a:t>
            </a:r>
            <a:r>
              <a:rPr lang="ar-SA" dirty="0"/>
              <a:t>ترفع الاسم وتنصب الخبر</a:t>
            </a:r>
            <a:r>
              <a:rPr lang="sv-SE" dirty="0"/>
              <a:t>, </a:t>
            </a:r>
            <a:r>
              <a:rPr lang="sv-SE" u="sng" dirty="0"/>
              <a:t>men</a:t>
            </a:r>
            <a:r>
              <a:rPr lang="sv-SE" dirty="0"/>
              <a:t> </a:t>
            </a:r>
          </a:p>
          <a:p>
            <a:pPr marL="0" indent="0">
              <a:buNone/>
            </a:pPr>
            <a:r>
              <a:rPr lang="sv-SE" u="sng" dirty="0"/>
              <a:t>dess </a:t>
            </a:r>
            <a:r>
              <a:rPr lang="ar-SA" u="sng" dirty="0"/>
              <a:t>خبر</a:t>
            </a:r>
            <a:r>
              <a:rPr lang="sv-SE" u="sng" dirty="0"/>
              <a:t> är ett verb i presens, och kopplas inte till </a:t>
            </a:r>
            <a:r>
              <a:rPr lang="ar-SA" u="sng" dirty="0"/>
              <a:t>أنْ المصدرية</a:t>
            </a:r>
            <a:r>
              <a:rPr lang="sv-SE" u="sng" dirty="0"/>
              <a:t>, som vi nyligen tog</a:t>
            </a:r>
            <a:r>
              <a:rPr lang="sv-SE" dirty="0"/>
              <a:t>.</a:t>
            </a:r>
            <a:endParaRPr lang="ar-SA" dirty="0"/>
          </a:p>
          <a:p>
            <a:pPr marL="0" indent="0">
              <a:buNone/>
            </a:pPr>
            <a:endParaRPr lang="sv-SE" dirty="0"/>
          </a:p>
          <a:p>
            <a:pPr marL="0" indent="0">
              <a:buNone/>
            </a:pPr>
            <a:endParaRPr lang="sv-SE" dirty="0"/>
          </a:p>
          <a:p>
            <a:pPr marL="0" indent="0">
              <a:buNone/>
            </a:pPr>
            <a:r>
              <a:rPr lang="sv-SE" dirty="0"/>
              <a:t>Så vilka är dessa verb?</a:t>
            </a:r>
          </a:p>
          <a:p>
            <a:pPr marL="0" indent="0">
              <a:buNone/>
            </a:pPr>
            <a:r>
              <a:rPr lang="ar-SA" dirty="0"/>
              <a:t>أَنْشَأَ   أَخَذَ  جَعَلَ  طَفِقَ  شَرَعَ</a:t>
            </a:r>
          </a:p>
        </p:txBody>
      </p:sp>
      <p:sp>
        <p:nvSpPr>
          <p:cNvPr id="4" name="Platshållare för bildnummer 3">
            <a:extLst>
              <a:ext uri="{FF2B5EF4-FFF2-40B4-BE49-F238E27FC236}">
                <a16:creationId xmlns:a16="http://schemas.microsoft.com/office/drawing/2014/main" id="{259583B9-7539-4175-AD9B-EB002E0E4DC6}"/>
              </a:ext>
            </a:extLst>
          </p:cNvPr>
          <p:cNvSpPr>
            <a:spLocks noGrp="1"/>
          </p:cNvSpPr>
          <p:nvPr>
            <p:ph type="sldNum" sz="quarter" idx="12"/>
          </p:nvPr>
        </p:nvSpPr>
        <p:spPr/>
        <p:txBody>
          <a:bodyPr/>
          <a:lstStyle/>
          <a:p>
            <a:fld id="{177D6179-9D4F-9247-ABDE-D082469CF89C}" type="slidenum">
              <a:rPr lang="sv-SE" smtClean="0"/>
              <a:t>109</a:t>
            </a:fld>
            <a:endParaRPr lang="sv-SE"/>
          </a:p>
        </p:txBody>
      </p:sp>
      <p:sp>
        <p:nvSpPr>
          <p:cNvPr id="5" name="Rektangel: rundade hörn 4">
            <a:extLst>
              <a:ext uri="{FF2B5EF4-FFF2-40B4-BE49-F238E27FC236}">
                <a16:creationId xmlns:a16="http://schemas.microsoft.com/office/drawing/2014/main" id="{F5B56E93-2621-444E-A6FE-63AFCFEB773F}"/>
              </a:ext>
            </a:extLst>
          </p:cNvPr>
          <p:cNvSpPr/>
          <p:nvPr/>
        </p:nvSpPr>
        <p:spPr>
          <a:xfrm>
            <a:off x="9248775" y="3676650"/>
            <a:ext cx="2390775" cy="6858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t>شروع</a:t>
            </a:r>
            <a:r>
              <a:rPr lang="ar-SA" dirty="0"/>
              <a:t> </a:t>
            </a:r>
            <a:r>
              <a:rPr lang="sv-SE" dirty="0"/>
              <a:t> = </a:t>
            </a:r>
            <a:r>
              <a:rPr lang="ar-SA" sz="2000" dirty="0"/>
              <a:t>بَدْء</a:t>
            </a:r>
            <a:r>
              <a:rPr lang="sv-SE" dirty="0"/>
              <a:t> = början</a:t>
            </a:r>
          </a:p>
        </p:txBody>
      </p:sp>
      <p:sp>
        <p:nvSpPr>
          <p:cNvPr id="7" name="Rektangel: rundade hörn 6">
            <a:extLst>
              <a:ext uri="{FF2B5EF4-FFF2-40B4-BE49-F238E27FC236}">
                <a16:creationId xmlns:a16="http://schemas.microsoft.com/office/drawing/2014/main" id="{650DC092-D9C6-4EB9-9B0C-0897CD574CD4}"/>
              </a:ext>
            </a:extLst>
          </p:cNvPr>
          <p:cNvSpPr/>
          <p:nvPr/>
        </p:nvSpPr>
        <p:spPr>
          <a:xfrm>
            <a:off x="5657850" y="5105400"/>
            <a:ext cx="5838825" cy="1447799"/>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Observera att dessa verb kan också ha helt andra betydelser som t.ex. verbet </a:t>
            </a:r>
            <a:r>
              <a:rPr lang="ar-SA" dirty="0">
                <a:solidFill>
                  <a:schemeClr val="bg1"/>
                </a:solidFill>
              </a:rPr>
              <a:t>أَخذَ</a:t>
            </a:r>
            <a:r>
              <a:rPr lang="sv-SE" dirty="0">
                <a:solidFill>
                  <a:schemeClr val="bg1"/>
                </a:solidFill>
              </a:rPr>
              <a:t>, som också kan betyda ”att ta”. Om verben har en annan betydelse så omfattas de INTE av koncepter </a:t>
            </a:r>
            <a:r>
              <a:rPr lang="ar-SA" dirty="0">
                <a:solidFill>
                  <a:schemeClr val="bg1"/>
                </a:solidFill>
              </a:rPr>
              <a:t>أَفعال الشروع</a:t>
            </a:r>
            <a:endParaRPr lang="sv-SE" dirty="0">
              <a:solidFill>
                <a:schemeClr val="bg1"/>
              </a:solidFill>
            </a:endParaRPr>
          </a:p>
        </p:txBody>
      </p:sp>
    </p:spTree>
    <p:extLst>
      <p:ext uri="{BB962C8B-B14F-4D97-AF65-F5344CB8AC3E}">
        <p14:creationId xmlns:p14="http://schemas.microsoft.com/office/powerpoint/2010/main" val="616125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9FDB8D13-2BC9-4ABE-A692-755D4A02C29E}"/>
              </a:ext>
            </a:extLst>
          </p:cNvPr>
          <p:cNvSpPr/>
          <p:nvPr/>
        </p:nvSpPr>
        <p:spPr>
          <a:xfrm>
            <a:off x="152400" y="3324226"/>
            <a:ext cx="3838575" cy="1371600"/>
          </a:xfrm>
          <a:prstGeom prst="roundRect">
            <a:avLst/>
          </a:prstGeom>
          <a:solidFill>
            <a:srgbClr val="BFB5C9"/>
          </a:solidFill>
          <a:ln>
            <a:solidFill>
              <a:schemeClr val="accent5">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9F628FA-FA57-4525-866E-C6E496650532}"/>
              </a:ext>
            </a:extLst>
          </p:cNvPr>
          <p:cNvSpPr>
            <a:spLocks noGrp="1"/>
          </p:cNvSpPr>
          <p:nvPr>
            <p:ph type="title"/>
          </p:nvPr>
        </p:nvSpPr>
        <p:spPr/>
        <p:txBody>
          <a:bodyPr/>
          <a:lstStyle/>
          <a:p>
            <a:r>
              <a:rPr lang="ar-SA" dirty="0"/>
              <a:t>العلامات الفرعية في الأسماء</a:t>
            </a:r>
            <a:br>
              <a:rPr lang="ar-SA" dirty="0"/>
            </a:br>
            <a:r>
              <a:rPr lang="sv-SE" dirty="0"/>
              <a:t>(2a)</a:t>
            </a:r>
          </a:p>
        </p:txBody>
      </p:sp>
      <p:sp>
        <p:nvSpPr>
          <p:cNvPr id="3" name="Platshållare för innehåll 2">
            <a:extLst>
              <a:ext uri="{FF2B5EF4-FFF2-40B4-BE49-F238E27FC236}">
                <a16:creationId xmlns:a16="http://schemas.microsoft.com/office/drawing/2014/main" id="{1B94FE7C-F3E7-4B7F-98EE-3A0454F80165}"/>
              </a:ext>
            </a:extLst>
          </p:cNvPr>
          <p:cNvSpPr>
            <a:spLocks noGrp="1"/>
          </p:cNvSpPr>
          <p:nvPr>
            <p:ph idx="1"/>
          </p:nvPr>
        </p:nvSpPr>
        <p:spPr>
          <a:xfrm>
            <a:off x="259883" y="2156059"/>
            <a:ext cx="11694694" cy="4523874"/>
          </a:xfrm>
        </p:spPr>
        <p:txBody>
          <a:bodyPr>
            <a:normAutofit/>
          </a:bodyPr>
          <a:lstStyle/>
          <a:p>
            <a:pPr marL="0" indent="0">
              <a:buNone/>
            </a:pPr>
            <a:r>
              <a:rPr lang="sv-SE" dirty="0"/>
              <a:t>3. </a:t>
            </a:r>
            <a:r>
              <a:rPr lang="ar-SA" u="sng" dirty="0"/>
              <a:t>الأسماء الخمسة</a:t>
            </a:r>
            <a:r>
              <a:rPr lang="sv-SE" dirty="0"/>
              <a:t> – </a:t>
            </a:r>
            <a:r>
              <a:rPr lang="ar-SA" dirty="0"/>
              <a:t>أَبٌ, أَخٌ, حَمٌ, فَمٌ, ذو</a:t>
            </a:r>
            <a:endParaRPr lang="sv-SE" dirty="0"/>
          </a:p>
          <a:p>
            <a:pPr marL="0" indent="0">
              <a:buNone/>
            </a:pPr>
            <a:r>
              <a:rPr lang="sv-SE" dirty="0"/>
              <a:t>Om 3 villkor uppfylls, så blir dessa fem nomens </a:t>
            </a:r>
            <a:r>
              <a:rPr lang="ar-SA" dirty="0"/>
              <a:t>علامات إعرابية</a:t>
            </a:r>
            <a:r>
              <a:rPr lang="sv-SE" dirty="0"/>
              <a:t> med </a:t>
            </a:r>
            <a:r>
              <a:rPr lang="sv-SE" u="sng" dirty="0">
                <a:solidFill>
                  <a:srgbClr val="FFFF00"/>
                </a:solidFill>
              </a:rPr>
              <a:t>bokstäver</a:t>
            </a:r>
            <a:r>
              <a:rPr lang="sv-SE" dirty="0"/>
              <a:t>, och inte vanliga </a:t>
            </a:r>
            <a:r>
              <a:rPr lang="sv-SE" i="1" dirty="0"/>
              <a:t>harakaat</a:t>
            </a:r>
            <a:r>
              <a:rPr lang="sv-SE" dirty="0"/>
              <a:t>, som nomen vanligtvis får.</a:t>
            </a:r>
          </a:p>
          <a:p>
            <a:pPr marL="0" indent="0">
              <a:buNone/>
            </a:pPr>
            <a:r>
              <a:rPr lang="sv-SE" dirty="0"/>
              <a:t>Nominativ form: </a:t>
            </a:r>
            <a:r>
              <a:rPr lang="ar-SA" dirty="0"/>
              <a:t>كَلَّمَني أب</a:t>
            </a:r>
            <a:r>
              <a:rPr lang="ar-SA" dirty="0">
                <a:solidFill>
                  <a:srgbClr val="FFFF00"/>
                </a:solidFill>
              </a:rPr>
              <a:t>و</a:t>
            </a:r>
            <a:r>
              <a:rPr lang="ar-SA" dirty="0"/>
              <a:t>ك</a:t>
            </a:r>
          </a:p>
          <a:p>
            <a:pPr marL="0" indent="0">
              <a:buNone/>
            </a:pPr>
            <a:r>
              <a:rPr lang="sv-SE" dirty="0"/>
              <a:t>Ackusativ form: </a:t>
            </a:r>
            <a:r>
              <a:rPr lang="ar-SA" dirty="0"/>
              <a:t>كَلَّمْتُ أَب</a:t>
            </a:r>
            <a:r>
              <a:rPr lang="ar-SA" dirty="0">
                <a:solidFill>
                  <a:srgbClr val="FFFF00"/>
                </a:solidFill>
              </a:rPr>
              <a:t>ا</a:t>
            </a:r>
            <a:r>
              <a:rPr lang="ar-SA" dirty="0"/>
              <a:t>كَ</a:t>
            </a:r>
          </a:p>
          <a:p>
            <a:pPr marL="0" indent="0">
              <a:buNone/>
            </a:pPr>
            <a:r>
              <a:rPr lang="sv-SE" dirty="0"/>
              <a:t>Genitiv form: </a:t>
            </a:r>
            <a:r>
              <a:rPr lang="ar-SA" dirty="0"/>
              <a:t>اِتَّصَلْتُ بأَب</a:t>
            </a:r>
            <a:r>
              <a:rPr lang="ar-SA" dirty="0">
                <a:solidFill>
                  <a:srgbClr val="FFFF00"/>
                </a:solidFill>
              </a:rPr>
              <a:t>ي</a:t>
            </a:r>
            <a:r>
              <a:rPr lang="ar-SA" dirty="0"/>
              <a:t>كَ</a:t>
            </a:r>
          </a:p>
          <a:p>
            <a:pPr marL="0" indent="0">
              <a:buNone/>
            </a:pPr>
            <a:endParaRPr lang="ar-SA" dirty="0"/>
          </a:p>
          <a:p>
            <a:pPr marL="0" indent="0">
              <a:buNone/>
            </a:pPr>
            <a:r>
              <a:rPr lang="sv-SE" dirty="0"/>
              <a:t>Så, vilka 3 är dessa villkor? Se nästa sida!</a:t>
            </a:r>
            <a:endParaRPr lang="ar-SA" dirty="0"/>
          </a:p>
        </p:txBody>
      </p:sp>
      <p:sp>
        <p:nvSpPr>
          <p:cNvPr id="4" name="Platshållare för bildnummer 3">
            <a:extLst>
              <a:ext uri="{FF2B5EF4-FFF2-40B4-BE49-F238E27FC236}">
                <a16:creationId xmlns:a16="http://schemas.microsoft.com/office/drawing/2014/main" id="{097FABFD-C87E-4F6F-8568-36E708ABAD4D}"/>
              </a:ext>
            </a:extLst>
          </p:cNvPr>
          <p:cNvSpPr>
            <a:spLocks noGrp="1"/>
          </p:cNvSpPr>
          <p:nvPr>
            <p:ph type="sldNum" sz="quarter" idx="12"/>
          </p:nvPr>
        </p:nvSpPr>
        <p:spPr/>
        <p:txBody>
          <a:bodyPr/>
          <a:lstStyle/>
          <a:p>
            <a:fld id="{177D6179-9D4F-9247-ABDE-D082469CF89C}" type="slidenum">
              <a:rPr lang="sv-SE" smtClean="0"/>
              <a:t>11</a:t>
            </a:fld>
            <a:endParaRPr lang="sv-SE" dirty="0"/>
          </a:p>
        </p:txBody>
      </p:sp>
    </p:spTree>
    <p:extLst>
      <p:ext uri="{BB962C8B-B14F-4D97-AF65-F5344CB8AC3E}">
        <p14:creationId xmlns:p14="http://schemas.microsoft.com/office/powerpoint/2010/main" val="3929439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C4C83B-F55C-4572-BB29-324725872787}"/>
              </a:ext>
            </a:extLst>
          </p:cNvPr>
          <p:cNvSpPr>
            <a:spLocks noGrp="1"/>
          </p:cNvSpPr>
          <p:nvPr>
            <p:ph type="title"/>
          </p:nvPr>
        </p:nvSpPr>
        <p:spPr/>
        <p:txBody>
          <a:bodyPr/>
          <a:lstStyle/>
          <a:p>
            <a:r>
              <a:rPr lang="ar-SA" dirty="0"/>
              <a:t>أَفعالُ الشُّروع</a:t>
            </a:r>
            <a:r>
              <a:rPr lang="sv-SE" dirty="0"/>
              <a:t> (2)</a:t>
            </a:r>
          </a:p>
        </p:txBody>
      </p:sp>
      <p:sp>
        <p:nvSpPr>
          <p:cNvPr id="3" name="Platshållare för innehåll 2">
            <a:extLst>
              <a:ext uri="{FF2B5EF4-FFF2-40B4-BE49-F238E27FC236}">
                <a16:creationId xmlns:a16="http://schemas.microsoft.com/office/drawing/2014/main" id="{F8A26E9B-543F-4B81-B689-9867314843A1}"/>
              </a:ext>
            </a:extLst>
          </p:cNvPr>
          <p:cNvSpPr>
            <a:spLocks noGrp="1"/>
          </p:cNvSpPr>
          <p:nvPr>
            <p:ph idx="1"/>
          </p:nvPr>
        </p:nvSpPr>
        <p:spPr>
          <a:xfrm>
            <a:off x="266699" y="2219324"/>
            <a:ext cx="11493081" cy="4448175"/>
          </a:xfrm>
        </p:spPr>
        <p:txBody>
          <a:bodyPr/>
          <a:lstStyle/>
          <a:p>
            <a:pPr marL="0" indent="0">
              <a:buNone/>
            </a:pPr>
            <a:r>
              <a:rPr lang="sv-SE" u="sng" dirty="0"/>
              <a:t>Låt oss nu ta ett par exempel</a:t>
            </a:r>
            <a:r>
              <a:rPr lang="sv-SE" dirty="0"/>
              <a:t>:</a:t>
            </a:r>
          </a:p>
          <a:p>
            <a:pPr marL="457200" indent="-457200">
              <a:buAutoNum type="arabicPeriod"/>
            </a:pPr>
            <a:r>
              <a:rPr lang="ar-SA" dirty="0"/>
              <a:t>طَفِقَ </a:t>
            </a:r>
            <a:r>
              <a:rPr lang="ar-SA" dirty="0">
                <a:solidFill>
                  <a:schemeClr val="bg1"/>
                </a:solidFill>
              </a:rPr>
              <a:t>بلالٌ</a:t>
            </a:r>
            <a:r>
              <a:rPr lang="ar-SA" dirty="0"/>
              <a:t> </a:t>
            </a:r>
            <a:r>
              <a:rPr lang="ar-SA" dirty="0">
                <a:solidFill>
                  <a:srgbClr val="FFFF00"/>
                </a:solidFill>
              </a:rPr>
              <a:t>يكتبُ</a:t>
            </a:r>
            <a:r>
              <a:rPr lang="sv-SE" dirty="0"/>
              <a:t> = </a:t>
            </a:r>
            <a:r>
              <a:rPr lang="sv-SE" dirty="0" err="1"/>
              <a:t>Bilal</a:t>
            </a:r>
            <a:r>
              <a:rPr lang="sv-SE" dirty="0"/>
              <a:t> </a:t>
            </a:r>
            <a:r>
              <a:rPr lang="sv-SE" dirty="0">
                <a:solidFill>
                  <a:schemeClr val="bg1"/>
                </a:solidFill>
              </a:rPr>
              <a:t>började</a:t>
            </a:r>
            <a:r>
              <a:rPr lang="sv-SE" dirty="0"/>
              <a:t> att skriva.</a:t>
            </a:r>
          </a:p>
          <a:p>
            <a:pPr marL="457200" indent="-457200">
              <a:buAutoNum type="arabicPeriod"/>
            </a:pPr>
            <a:r>
              <a:rPr lang="ar-SA" dirty="0"/>
              <a:t>أَخذ </a:t>
            </a:r>
            <a:r>
              <a:rPr lang="ar-SA" dirty="0">
                <a:solidFill>
                  <a:schemeClr val="bg1"/>
                </a:solidFill>
              </a:rPr>
              <a:t>المدرسُ</a:t>
            </a:r>
            <a:r>
              <a:rPr lang="ar-SA" dirty="0"/>
              <a:t> </a:t>
            </a:r>
            <a:r>
              <a:rPr lang="ar-SA" dirty="0">
                <a:solidFill>
                  <a:srgbClr val="FFFF00"/>
                </a:solidFill>
              </a:rPr>
              <a:t>يَشْرَحُ الدرسَ</a:t>
            </a:r>
            <a:r>
              <a:rPr lang="sv-SE" dirty="0">
                <a:solidFill>
                  <a:srgbClr val="FFFF00"/>
                </a:solidFill>
              </a:rPr>
              <a:t> </a:t>
            </a:r>
            <a:r>
              <a:rPr lang="sv-SE" dirty="0"/>
              <a:t>= Läraren </a:t>
            </a:r>
            <a:r>
              <a:rPr lang="sv-SE" dirty="0">
                <a:solidFill>
                  <a:schemeClr val="bg1"/>
                </a:solidFill>
              </a:rPr>
              <a:t>började</a:t>
            </a:r>
            <a:r>
              <a:rPr lang="sv-SE" dirty="0"/>
              <a:t> att förklara lektionen.</a:t>
            </a:r>
          </a:p>
          <a:p>
            <a:pPr marL="457200" indent="-457200">
              <a:buAutoNum type="arabicPeriod"/>
            </a:pPr>
            <a:r>
              <a:rPr lang="ar-SA" dirty="0"/>
              <a:t>جَعَل</a:t>
            </a:r>
            <a:r>
              <a:rPr lang="ar-SA" dirty="0">
                <a:solidFill>
                  <a:schemeClr val="bg1"/>
                </a:solidFill>
              </a:rPr>
              <a:t>ْتُ</a:t>
            </a:r>
            <a:r>
              <a:rPr lang="ar-SA" dirty="0"/>
              <a:t> </a:t>
            </a:r>
            <a:r>
              <a:rPr lang="ar-SA" dirty="0">
                <a:solidFill>
                  <a:srgbClr val="FFFF00"/>
                </a:solidFill>
              </a:rPr>
              <a:t>آكُلُ</a:t>
            </a:r>
            <a:r>
              <a:rPr lang="sv-SE" dirty="0"/>
              <a:t> = Jag </a:t>
            </a:r>
            <a:r>
              <a:rPr lang="sv-SE" dirty="0">
                <a:solidFill>
                  <a:schemeClr val="bg1"/>
                </a:solidFill>
              </a:rPr>
              <a:t>började</a:t>
            </a:r>
            <a:r>
              <a:rPr lang="sv-SE" dirty="0"/>
              <a:t> att äta.</a:t>
            </a:r>
            <a:endParaRPr lang="ar-SA" dirty="0"/>
          </a:p>
          <a:p>
            <a:pPr marL="0" indent="0">
              <a:buNone/>
            </a:pPr>
            <a:endParaRPr lang="ar-SA" dirty="0"/>
          </a:p>
          <a:p>
            <a:pPr marL="0" indent="0">
              <a:buNone/>
            </a:pPr>
            <a:endParaRPr lang="ar-SA" dirty="0"/>
          </a:p>
          <a:p>
            <a:pPr marL="0" indent="0">
              <a:buNone/>
            </a:pPr>
            <a:endParaRPr lang="sv-SE" dirty="0"/>
          </a:p>
          <a:p>
            <a:pPr marL="457200" indent="-457200">
              <a:buAutoNum type="arabicPeriod"/>
            </a:pPr>
            <a:endParaRPr lang="ar-SA" dirty="0"/>
          </a:p>
        </p:txBody>
      </p:sp>
      <p:sp>
        <p:nvSpPr>
          <p:cNvPr id="4" name="Platshållare för bildnummer 3">
            <a:extLst>
              <a:ext uri="{FF2B5EF4-FFF2-40B4-BE49-F238E27FC236}">
                <a16:creationId xmlns:a16="http://schemas.microsoft.com/office/drawing/2014/main" id="{259583B9-7539-4175-AD9B-EB002E0E4DC6}"/>
              </a:ext>
            </a:extLst>
          </p:cNvPr>
          <p:cNvSpPr>
            <a:spLocks noGrp="1"/>
          </p:cNvSpPr>
          <p:nvPr>
            <p:ph type="sldNum" sz="quarter" idx="12"/>
          </p:nvPr>
        </p:nvSpPr>
        <p:spPr/>
        <p:txBody>
          <a:bodyPr/>
          <a:lstStyle/>
          <a:p>
            <a:fld id="{177D6179-9D4F-9247-ABDE-D082469CF89C}" type="slidenum">
              <a:rPr lang="sv-SE" smtClean="0"/>
              <a:t>110</a:t>
            </a:fld>
            <a:endParaRPr lang="sv-SE"/>
          </a:p>
        </p:txBody>
      </p:sp>
      <p:sp>
        <p:nvSpPr>
          <p:cNvPr id="8" name="Rektangel: rundade hörn 7">
            <a:extLst>
              <a:ext uri="{FF2B5EF4-FFF2-40B4-BE49-F238E27FC236}">
                <a16:creationId xmlns:a16="http://schemas.microsoft.com/office/drawing/2014/main" id="{D1E49E4E-562D-44E8-B1A0-F6AE3819D911}"/>
              </a:ext>
            </a:extLst>
          </p:cNvPr>
          <p:cNvSpPr/>
          <p:nvPr/>
        </p:nvSpPr>
        <p:spPr>
          <a:xfrm>
            <a:off x="9438817" y="2762250"/>
            <a:ext cx="2581275" cy="1171575"/>
          </a:xfrm>
          <a:prstGeom prst="roundRect">
            <a:avLst/>
          </a:prstGeom>
          <a:solidFill>
            <a:srgbClr val="BFB5C9"/>
          </a:solidFill>
          <a:ln w="28575">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Glöm inte att dess </a:t>
            </a:r>
            <a:r>
              <a:rPr lang="ar-SA" sz="2400" dirty="0"/>
              <a:t>خبر</a:t>
            </a:r>
            <a:r>
              <a:rPr lang="sv-SE" sz="2000" dirty="0"/>
              <a:t> skrivs i </a:t>
            </a:r>
            <a:r>
              <a:rPr lang="ar-SA" sz="2400" dirty="0"/>
              <a:t>مضارع</a:t>
            </a:r>
            <a:r>
              <a:rPr lang="sv-SE" sz="2000" dirty="0"/>
              <a:t>.</a:t>
            </a:r>
          </a:p>
        </p:txBody>
      </p:sp>
      <p:sp>
        <p:nvSpPr>
          <p:cNvPr id="9" name="Rektangel: rundade hörn 8">
            <a:extLst>
              <a:ext uri="{FF2B5EF4-FFF2-40B4-BE49-F238E27FC236}">
                <a16:creationId xmlns:a16="http://schemas.microsoft.com/office/drawing/2014/main" id="{155517A4-5567-43BD-843E-9FB54ED0541A}"/>
              </a:ext>
            </a:extLst>
          </p:cNvPr>
          <p:cNvSpPr/>
          <p:nvPr/>
        </p:nvSpPr>
        <p:spPr>
          <a:xfrm>
            <a:off x="876300" y="4318983"/>
            <a:ext cx="9553575" cy="2286000"/>
          </a:xfrm>
          <a:prstGeom prst="roundRect">
            <a:avLst/>
          </a:prstGeom>
          <a:solidFill>
            <a:srgbClr val="BFB5C9"/>
          </a:solidFill>
          <a:ln w="38100">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فَأَكَلَا مِنْهَا فَبَدَتْ لَهُمَا سَوْآتُهُمَا وَ</a:t>
            </a:r>
            <a:r>
              <a:rPr lang="ar-SA" sz="2400" dirty="0">
                <a:solidFill>
                  <a:schemeClr val="bg1"/>
                </a:solidFill>
              </a:rPr>
              <a:t>طَفِق</a:t>
            </a:r>
            <a:r>
              <a:rPr lang="ar-SA" sz="2400" dirty="0"/>
              <a:t>َا يَخْصِفَانِ عَلَيْهِمَا مِن وَرَقِ الْجَنَّةِ</a:t>
            </a:r>
            <a:endParaRPr lang="sv-SE" sz="2400" dirty="0"/>
          </a:p>
          <a:p>
            <a:pPr algn="ctr"/>
            <a:r>
              <a:rPr lang="sv-SE" sz="2400" dirty="0"/>
              <a:t>De två (Adam &amp; hans fru) åt från det (den förbjudna frukten), och deras privata delar blev synliga för dem, så de </a:t>
            </a:r>
            <a:r>
              <a:rPr lang="sv-SE" sz="2400" dirty="0">
                <a:solidFill>
                  <a:schemeClr val="bg1"/>
                </a:solidFill>
              </a:rPr>
              <a:t>började</a:t>
            </a:r>
            <a:r>
              <a:rPr lang="sv-SE" sz="2400" dirty="0"/>
              <a:t> att fästa blad på sig själva från löven i Paradiset.</a:t>
            </a:r>
          </a:p>
          <a:p>
            <a:pPr algn="ctr"/>
            <a:r>
              <a:rPr lang="sv-SE" sz="2400" dirty="0"/>
              <a:t>(</a:t>
            </a:r>
            <a:r>
              <a:rPr lang="sv-SE" sz="2400" dirty="0" err="1"/>
              <a:t>Taha</a:t>
            </a:r>
            <a:r>
              <a:rPr lang="sv-SE" sz="2400" dirty="0"/>
              <a:t> 121)</a:t>
            </a:r>
          </a:p>
        </p:txBody>
      </p:sp>
    </p:spTree>
    <p:extLst>
      <p:ext uri="{BB962C8B-B14F-4D97-AF65-F5344CB8AC3E}">
        <p14:creationId xmlns:p14="http://schemas.microsoft.com/office/powerpoint/2010/main" val="793295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A49964-2B7F-47A7-9DF6-D26E4BB38D2A}"/>
              </a:ext>
            </a:extLst>
          </p:cNvPr>
          <p:cNvSpPr>
            <a:spLocks noGrp="1"/>
          </p:cNvSpPr>
          <p:nvPr>
            <p:ph type="title"/>
          </p:nvPr>
        </p:nvSpPr>
        <p:spPr/>
        <p:txBody>
          <a:bodyPr/>
          <a:lstStyle/>
          <a:p>
            <a:r>
              <a:rPr lang="sv-SE" dirty="0"/>
              <a:t>En kort reflektion</a:t>
            </a:r>
          </a:p>
        </p:txBody>
      </p:sp>
      <p:sp>
        <p:nvSpPr>
          <p:cNvPr id="3" name="Platshållare för innehåll 2">
            <a:extLst>
              <a:ext uri="{FF2B5EF4-FFF2-40B4-BE49-F238E27FC236}">
                <a16:creationId xmlns:a16="http://schemas.microsoft.com/office/drawing/2014/main" id="{F665184F-7EFA-482F-8BB7-C6BEF0A08EBC}"/>
              </a:ext>
            </a:extLst>
          </p:cNvPr>
          <p:cNvSpPr>
            <a:spLocks noGrp="1"/>
          </p:cNvSpPr>
          <p:nvPr>
            <p:ph idx="1"/>
          </p:nvPr>
        </p:nvSpPr>
        <p:spPr>
          <a:xfrm>
            <a:off x="266700" y="2219325"/>
            <a:ext cx="11616905" cy="4495800"/>
          </a:xfrm>
        </p:spPr>
        <p:txBody>
          <a:bodyPr/>
          <a:lstStyle/>
          <a:p>
            <a:pPr marL="0" indent="0">
              <a:buNone/>
            </a:pPr>
            <a:r>
              <a:rPr lang="sv-SE" dirty="0"/>
              <a:t>När jag översatte versen (</a:t>
            </a:r>
            <a:r>
              <a:rPr lang="sv-SE" dirty="0" err="1"/>
              <a:t>Taha</a:t>
            </a:r>
            <a:r>
              <a:rPr lang="sv-SE" dirty="0"/>
              <a:t> 121) slog det mig verkligen att skönheten i det arabiska och koraniska språket näst intill urvattnades när det översattes till svenskan. Att lyssna på Koranen på dess ursprungliga språk, och samtidigt förstå det bjuder på en obeskrivbar sötma, och känsla av ett gudomligt tal. Ett tal som inte på något sätt kan liknas vid människans tal. </a:t>
            </a:r>
          </a:p>
          <a:p>
            <a:endParaRPr lang="sv-SE" dirty="0"/>
          </a:p>
          <a:p>
            <a:pPr marL="0" indent="0">
              <a:buNone/>
            </a:pPr>
            <a:r>
              <a:rPr lang="sv-SE" u="sng" dirty="0"/>
              <a:t>Min kära broder &amp; syster</a:t>
            </a:r>
            <a:r>
              <a:rPr lang="sv-SE" dirty="0"/>
              <a:t>: </a:t>
            </a:r>
          </a:p>
          <a:p>
            <a:pPr marL="0" indent="0">
              <a:buNone/>
            </a:pPr>
            <a:r>
              <a:rPr lang="sv-SE" dirty="0"/>
              <a:t>Tänk dig om du fick uppleva en dag, där du kan öppna vilken sida som helst av Koranen och förstå allt. Är det inte ett mäktigt mål, som är värd all denna tid och möda vi lägger ner? Jo, sannerligen! Kämpa med arabiska språket, utvecklas, och ge aldrig upp! För sannerligen efterföljs svårigheter av lättnader. All lov &amp; pris tillkommer Allah världarnas Herre! </a:t>
            </a:r>
          </a:p>
        </p:txBody>
      </p:sp>
      <p:sp>
        <p:nvSpPr>
          <p:cNvPr id="4" name="Platshållare för bildnummer 3">
            <a:extLst>
              <a:ext uri="{FF2B5EF4-FFF2-40B4-BE49-F238E27FC236}">
                <a16:creationId xmlns:a16="http://schemas.microsoft.com/office/drawing/2014/main" id="{7AE3D812-DB48-4C36-9597-65559C491FF9}"/>
              </a:ext>
            </a:extLst>
          </p:cNvPr>
          <p:cNvSpPr>
            <a:spLocks noGrp="1"/>
          </p:cNvSpPr>
          <p:nvPr>
            <p:ph type="sldNum" sz="quarter" idx="12"/>
          </p:nvPr>
        </p:nvSpPr>
        <p:spPr/>
        <p:txBody>
          <a:bodyPr/>
          <a:lstStyle/>
          <a:p>
            <a:fld id="{177D6179-9D4F-9247-ABDE-D082469CF89C}" type="slidenum">
              <a:rPr lang="sv-SE" smtClean="0"/>
              <a:t>111</a:t>
            </a:fld>
            <a:endParaRPr lang="sv-SE"/>
          </a:p>
        </p:txBody>
      </p:sp>
    </p:spTree>
    <p:extLst>
      <p:ext uri="{BB962C8B-B14F-4D97-AF65-F5344CB8AC3E}">
        <p14:creationId xmlns:p14="http://schemas.microsoft.com/office/powerpoint/2010/main" val="774170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A895CBA-C1F2-4457-93D3-F7821E6BB9E2}"/>
              </a:ext>
            </a:extLst>
          </p:cNvPr>
          <p:cNvSpPr>
            <a:spLocks noGrp="1"/>
          </p:cNvSpPr>
          <p:nvPr>
            <p:ph type="ctrTitle"/>
          </p:nvPr>
        </p:nvSpPr>
        <p:spPr/>
        <p:txBody>
          <a:bodyPr/>
          <a:lstStyle/>
          <a:p>
            <a:r>
              <a:rPr lang="sv-SE" dirty="0"/>
              <a:t>Lektion 11</a:t>
            </a:r>
          </a:p>
        </p:txBody>
      </p:sp>
      <p:sp>
        <p:nvSpPr>
          <p:cNvPr id="6" name="Underrubrik 5">
            <a:extLst>
              <a:ext uri="{FF2B5EF4-FFF2-40B4-BE49-F238E27FC236}">
                <a16:creationId xmlns:a16="http://schemas.microsoft.com/office/drawing/2014/main" id="{BD321544-3E4E-429A-BE94-3354E8546C97}"/>
              </a:ext>
            </a:extLst>
          </p:cNvPr>
          <p:cNvSpPr>
            <a:spLocks noGrp="1"/>
          </p:cNvSpPr>
          <p:nvPr>
            <p:ph type="subTitle" idx="1"/>
          </p:nvPr>
        </p:nvSpPr>
        <p:spPr/>
        <p:txBody>
          <a:bodyPr>
            <a:normAutofit/>
          </a:bodyPr>
          <a:lstStyle/>
          <a:p>
            <a:r>
              <a:rPr lang="ar-SA" sz="2400" dirty="0"/>
              <a:t>الْمُبْتَدَأُ وَالْخَبَرُ</a:t>
            </a:r>
            <a:endParaRPr lang="sv-SE" sz="2400" dirty="0"/>
          </a:p>
        </p:txBody>
      </p:sp>
      <p:sp>
        <p:nvSpPr>
          <p:cNvPr id="4" name="Platshållare för bildnummer 3">
            <a:extLst>
              <a:ext uri="{FF2B5EF4-FFF2-40B4-BE49-F238E27FC236}">
                <a16:creationId xmlns:a16="http://schemas.microsoft.com/office/drawing/2014/main" id="{D99CB0DE-DDC8-4EF6-ABB3-F19158972DC9}"/>
              </a:ext>
            </a:extLst>
          </p:cNvPr>
          <p:cNvSpPr>
            <a:spLocks noGrp="1"/>
          </p:cNvSpPr>
          <p:nvPr>
            <p:ph type="sldNum" sz="quarter" idx="12"/>
          </p:nvPr>
        </p:nvSpPr>
        <p:spPr/>
        <p:txBody>
          <a:bodyPr/>
          <a:lstStyle/>
          <a:p>
            <a:fld id="{177D6179-9D4F-9247-ABDE-D082469CF89C}" type="slidenum">
              <a:rPr lang="sv-SE" smtClean="0"/>
              <a:t>112</a:t>
            </a:fld>
            <a:endParaRPr lang="sv-SE"/>
          </a:p>
        </p:txBody>
      </p:sp>
    </p:spTree>
    <p:extLst>
      <p:ext uri="{BB962C8B-B14F-4D97-AF65-F5344CB8AC3E}">
        <p14:creationId xmlns:p14="http://schemas.microsoft.com/office/powerpoint/2010/main" val="4132006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C7314B-7DE2-48D6-A16E-561FFA812CB8}"/>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F36C9195-D214-4D60-B4C0-83270110743D}"/>
              </a:ext>
            </a:extLst>
          </p:cNvPr>
          <p:cNvSpPr>
            <a:spLocks noGrp="1"/>
          </p:cNvSpPr>
          <p:nvPr>
            <p:ph idx="1"/>
          </p:nvPr>
        </p:nvSpPr>
        <p:spPr>
          <a:xfrm>
            <a:off x="228601" y="2190750"/>
            <a:ext cx="11744324" cy="4391025"/>
          </a:xfrm>
        </p:spPr>
        <p:txBody>
          <a:bodyPr/>
          <a:lstStyle/>
          <a:p>
            <a:pPr marL="0" indent="0">
              <a:buNone/>
            </a:pPr>
            <a:r>
              <a:rPr lang="sv-SE" dirty="0"/>
              <a:t>Denna lektion är en fördjupning på </a:t>
            </a:r>
            <a:r>
              <a:rPr lang="ar-SA" dirty="0"/>
              <a:t>المبتدأ والخبر</a:t>
            </a:r>
            <a:r>
              <a:rPr lang="sv-SE" dirty="0"/>
              <a:t>, som är beståndsdelarna i </a:t>
            </a:r>
            <a:r>
              <a:rPr lang="ar-SA" dirty="0"/>
              <a:t>الجملة الاسمية</a:t>
            </a:r>
            <a:r>
              <a:rPr lang="sv-SE" dirty="0"/>
              <a:t>.</a:t>
            </a:r>
          </a:p>
          <a:p>
            <a:pPr marL="0" indent="0">
              <a:buNone/>
            </a:pPr>
            <a:r>
              <a:rPr lang="ar-SA" dirty="0"/>
              <a:t>المبتدأ والخبر</a:t>
            </a:r>
            <a:r>
              <a:rPr lang="sv-SE" dirty="0"/>
              <a:t> lärde vi oss initialt i Arabiska nivå 1, och därefter utvecklade vi det i Arabiska nivå 2 (lektion 1), vilket är inpräntat i denna lektion så att eleven kan repetera ämnet.</a:t>
            </a:r>
          </a:p>
          <a:p>
            <a:pPr marL="0" indent="0">
              <a:buNone/>
            </a:pPr>
            <a:endParaRPr lang="sv-SE" dirty="0"/>
          </a:p>
          <a:p>
            <a:pPr marL="0" indent="0">
              <a:buNone/>
            </a:pPr>
            <a:r>
              <a:rPr lang="sv-SE" dirty="0"/>
              <a:t>I denna lektion kommer vi att utveckla sakfrågan ytterligare, och lägga till en hel del detaljer. </a:t>
            </a:r>
          </a:p>
        </p:txBody>
      </p:sp>
      <p:sp>
        <p:nvSpPr>
          <p:cNvPr id="4" name="Platshållare för bildnummer 3">
            <a:extLst>
              <a:ext uri="{FF2B5EF4-FFF2-40B4-BE49-F238E27FC236}">
                <a16:creationId xmlns:a16="http://schemas.microsoft.com/office/drawing/2014/main" id="{CDD01150-6796-4490-BA27-C01CE99FC1EE}"/>
              </a:ext>
            </a:extLst>
          </p:cNvPr>
          <p:cNvSpPr>
            <a:spLocks noGrp="1"/>
          </p:cNvSpPr>
          <p:nvPr>
            <p:ph type="sldNum" sz="quarter" idx="12"/>
          </p:nvPr>
        </p:nvSpPr>
        <p:spPr/>
        <p:txBody>
          <a:bodyPr/>
          <a:lstStyle/>
          <a:p>
            <a:fld id="{177D6179-9D4F-9247-ABDE-D082469CF89C}" type="slidenum">
              <a:rPr lang="sv-SE" smtClean="0"/>
              <a:t>113</a:t>
            </a:fld>
            <a:endParaRPr lang="sv-SE"/>
          </a:p>
        </p:txBody>
      </p:sp>
    </p:spTree>
    <p:extLst>
      <p:ext uri="{BB962C8B-B14F-4D97-AF65-F5344CB8AC3E}">
        <p14:creationId xmlns:p14="http://schemas.microsoft.com/office/powerpoint/2010/main" val="2757214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367D1-2C9C-47C9-88E9-8C15AC01995F}"/>
              </a:ext>
            </a:extLst>
          </p:cNvPr>
          <p:cNvSpPr>
            <a:spLocks noGrp="1"/>
          </p:cNvSpPr>
          <p:nvPr>
            <p:ph type="title"/>
          </p:nvPr>
        </p:nvSpPr>
        <p:spPr/>
        <p:txBody>
          <a:bodyPr/>
          <a:lstStyle/>
          <a:p>
            <a:r>
              <a:rPr lang="ar-SA" dirty="0"/>
              <a:t>المبتدأ والخبر</a:t>
            </a:r>
            <a:r>
              <a:rPr lang="sv-SE" dirty="0"/>
              <a:t> (1)</a:t>
            </a:r>
          </a:p>
        </p:txBody>
      </p:sp>
      <p:sp>
        <p:nvSpPr>
          <p:cNvPr id="3" name="Platshållare för innehåll 2">
            <a:extLst>
              <a:ext uri="{FF2B5EF4-FFF2-40B4-BE49-F238E27FC236}">
                <a16:creationId xmlns:a16="http://schemas.microsoft.com/office/drawing/2014/main" id="{BC2FEDAC-8110-4310-A34F-0560CBA74D2C}"/>
              </a:ext>
            </a:extLst>
          </p:cNvPr>
          <p:cNvSpPr>
            <a:spLocks noGrp="1"/>
          </p:cNvSpPr>
          <p:nvPr>
            <p:ph idx="1"/>
          </p:nvPr>
        </p:nvSpPr>
        <p:spPr>
          <a:xfrm>
            <a:off x="680321" y="2209800"/>
            <a:ext cx="11429485" cy="4352925"/>
          </a:xfrm>
        </p:spPr>
        <p:txBody>
          <a:bodyPr>
            <a:normAutofit lnSpcReduction="10000"/>
          </a:bodyPr>
          <a:lstStyle/>
          <a:p>
            <a:pPr marL="0" indent="0">
              <a:buNone/>
            </a:pPr>
            <a:r>
              <a:rPr lang="sv-SE" dirty="0"/>
              <a:t>Vad är </a:t>
            </a:r>
            <a:r>
              <a:rPr lang="sv-SE" i="1" dirty="0"/>
              <a:t>mubtada</a:t>
            </a:r>
            <a:r>
              <a:rPr lang="sv-SE" dirty="0"/>
              <a:t> respektive </a:t>
            </a:r>
            <a:r>
              <a:rPr lang="sv-SE" i="1" dirty="0"/>
              <a:t>khabar</a:t>
            </a:r>
            <a:r>
              <a:rPr lang="sv-SE" dirty="0"/>
              <a:t>?</a:t>
            </a:r>
          </a:p>
          <a:p>
            <a:endParaRPr lang="sv-SE" dirty="0"/>
          </a:p>
          <a:p>
            <a:pPr marL="0" indent="0">
              <a:buNone/>
            </a:pPr>
            <a:r>
              <a:rPr lang="sv-SE" i="1" u="sng" dirty="0"/>
              <a:t>Mubtada</a:t>
            </a:r>
            <a:r>
              <a:rPr lang="sv-SE" dirty="0"/>
              <a:t>:                                  </a:t>
            </a:r>
            <a:r>
              <a:rPr lang="sv-SE" i="1" u="sng" dirty="0"/>
              <a:t>Khabar</a:t>
            </a:r>
          </a:p>
          <a:p>
            <a:pPr marL="457200" indent="-457200">
              <a:buFont typeface="+mj-lt"/>
              <a:buAutoNum type="arabicPeriod"/>
            </a:pPr>
            <a:r>
              <a:rPr lang="sv-SE" dirty="0"/>
              <a:t>Är ett nomen.                       1. Är ett nomen. </a:t>
            </a:r>
          </a:p>
          <a:p>
            <a:pPr marL="457200" indent="-457200">
              <a:buFont typeface="+mj-lt"/>
              <a:buAutoNum type="arabicPeriod"/>
            </a:pPr>
            <a:r>
              <a:rPr lang="sv-SE" i="1" dirty="0"/>
              <a:t>Marfo’.                                 2. Marfo’(grunden).</a:t>
            </a:r>
          </a:p>
          <a:p>
            <a:pPr marL="457200" indent="-457200">
              <a:buFont typeface="+mj-lt"/>
              <a:buAutoNum type="arabicPeriod"/>
            </a:pPr>
            <a:r>
              <a:rPr lang="sv-SE" dirty="0"/>
              <a:t>I </a:t>
            </a:r>
            <a:r>
              <a:rPr lang="sv-SE" dirty="0">
                <a:solidFill>
                  <a:schemeClr val="bg1"/>
                </a:solidFill>
              </a:rPr>
              <a:t>början</a:t>
            </a:r>
            <a:r>
              <a:rPr lang="sv-SE" dirty="0"/>
              <a:t> av meningen           3. I </a:t>
            </a:r>
            <a:r>
              <a:rPr lang="sv-SE" dirty="0">
                <a:solidFill>
                  <a:schemeClr val="bg1"/>
                </a:solidFill>
              </a:rPr>
              <a:t>slutet</a:t>
            </a:r>
            <a:r>
              <a:rPr lang="sv-SE" dirty="0"/>
              <a:t> av meningen</a:t>
            </a:r>
          </a:p>
          <a:p>
            <a:pPr marL="0" indent="0">
              <a:buNone/>
            </a:pPr>
            <a:r>
              <a:rPr lang="sv-SE" dirty="0"/>
              <a:t>      (grunden).                                (grunden).</a:t>
            </a:r>
          </a:p>
          <a:p>
            <a:pPr marL="0" indent="0">
              <a:buNone/>
            </a:pPr>
            <a:r>
              <a:rPr lang="sv-SE" dirty="0"/>
              <a:t>4. I bestämd form.                    4. Refererar till </a:t>
            </a:r>
            <a:r>
              <a:rPr lang="sv-SE" i="1" dirty="0"/>
              <a:t>Mubtada</a:t>
            </a:r>
            <a:r>
              <a:rPr lang="sv-SE" dirty="0"/>
              <a:t> och,</a:t>
            </a:r>
          </a:p>
          <a:p>
            <a:pPr marL="0" indent="0">
              <a:buNone/>
            </a:pPr>
            <a:r>
              <a:rPr lang="sv-SE" dirty="0"/>
              <a:t>                                               bildar en funktionell mening.</a:t>
            </a:r>
          </a:p>
          <a:p>
            <a:pPr marL="0" indent="0">
              <a:buNone/>
            </a:pPr>
            <a:r>
              <a:rPr lang="ar-SA" dirty="0">
                <a:solidFill>
                  <a:schemeClr val="bg1"/>
                </a:solidFill>
              </a:rPr>
              <a:t>حامدٌ</a:t>
            </a:r>
            <a:r>
              <a:rPr lang="ar-SA" dirty="0"/>
              <a:t> </a:t>
            </a:r>
            <a:r>
              <a:rPr lang="ar-SA" dirty="0">
                <a:solidFill>
                  <a:srgbClr val="FFFF00"/>
                </a:solidFill>
              </a:rPr>
              <a:t>جالسٌ</a:t>
            </a:r>
            <a:r>
              <a:rPr lang="ar-SA" dirty="0"/>
              <a:t>                                </a:t>
            </a: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205F4632-2ACA-430A-9D59-6185945FA75B}"/>
              </a:ext>
            </a:extLst>
          </p:cNvPr>
          <p:cNvSpPr>
            <a:spLocks noGrp="1"/>
          </p:cNvSpPr>
          <p:nvPr>
            <p:ph type="sldNum" sz="quarter" idx="12"/>
          </p:nvPr>
        </p:nvSpPr>
        <p:spPr/>
        <p:txBody>
          <a:bodyPr/>
          <a:lstStyle/>
          <a:p>
            <a:fld id="{177D6179-9D4F-9247-ABDE-D082469CF89C}" type="slidenum">
              <a:rPr lang="sv-SE" smtClean="0"/>
              <a:t>114</a:t>
            </a:fld>
            <a:endParaRPr lang="sv-SE"/>
          </a:p>
        </p:txBody>
      </p:sp>
      <p:sp>
        <p:nvSpPr>
          <p:cNvPr id="5" name="Pil: vänster 4">
            <a:extLst>
              <a:ext uri="{FF2B5EF4-FFF2-40B4-BE49-F238E27FC236}">
                <a16:creationId xmlns:a16="http://schemas.microsoft.com/office/drawing/2014/main" id="{840F3C8C-1640-4FED-A32E-A6E0ED103C0F}"/>
              </a:ext>
            </a:extLst>
          </p:cNvPr>
          <p:cNvSpPr/>
          <p:nvPr/>
        </p:nvSpPr>
        <p:spPr>
          <a:xfrm>
            <a:off x="4718755" y="5969306"/>
            <a:ext cx="1241777" cy="499227"/>
          </a:xfrm>
          <a:prstGeom prst="leftArrow">
            <a:avLst/>
          </a:prstGeom>
          <a:solidFill>
            <a:srgbClr val="BFB5C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i="1" dirty="0">
                <a:solidFill>
                  <a:schemeClr val="bg1"/>
                </a:solidFill>
              </a:rPr>
              <a:t>Mubtada</a:t>
            </a:r>
          </a:p>
        </p:txBody>
      </p:sp>
      <p:sp>
        <p:nvSpPr>
          <p:cNvPr id="6" name="Pil: höger 5">
            <a:extLst>
              <a:ext uri="{FF2B5EF4-FFF2-40B4-BE49-F238E27FC236}">
                <a16:creationId xmlns:a16="http://schemas.microsoft.com/office/drawing/2014/main" id="{55A207E9-5544-45EE-8C41-DF9462F12ABA}"/>
              </a:ext>
            </a:extLst>
          </p:cNvPr>
          <p:cNvSpPr/>
          <p:nvPr/>
        </p:nvSpPr>
        <p:spPr>
          <a:xfrm>
            <a:off x="2111023" y="5969306"/>
            <a:ext cx="1241777" cy="499227"/>
          </a:xfrm>
          <a:prstGeom prst="rightArrow">
            <a:avLst/>
          </a:prstGeom>
          <a:solidFill>
            <a:srgbClr val="BFB5C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i="1" dirty="0" err="1">
                <a:solidFill>
                  <a:srgbClr val="FFFF00"/>
                </a:solidFill>
              </a:rPr>
              <a:t>Khabr</a:t>
            </a:r>
            <a:endParaRPr lang="sv-SE" i="1" dirty="0">
              <a:solidFill>
                <a:srgbClr val="FFFF00"/>
              </a:solidFill>
            </a:endParaRPr>
          </a:p>
        </p:txBody>
      </p:sp>
      <p:sp>
        <p:nvSpPr>
          <p:cNvPr id="7" name="Ellips 6">
            <a:extLst>
              <a:ext uri="{FF2B5EF4-FFF2-40B4-BE49-F238E27FC236}">
                <a16:creationId xmlns:a16="http://schemas.microsoft.com/office/drawing/2014/main" id="{8D743B6E-2636-4ED0-9CFB-7FCAE1C24F36}"/>
              </a:ext>
            </a:extLst>
          </p:cNvPr>
          <p:cNvSpPr/>
          <p:nvPr/>
        </p:nvSpPr>
        <p:spPr>
          <a:xfrm>
            <a:off x="9931544" y="4008409"/>
            <a:ext cx="2211338" cy="1374377"/>
          </a:xfrm>
          <a:prstGeom prst="ellipse">
            <a:avLst/>
          </a:prstGeom>
          <a:solidFill>
            <a:srgbClr val="BFB5C9"/>
          </a:solidFill>
          <a:ln w="28575">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Grundmodell</a:t>
            </a:r>
          </a:p>
        </p:txBody>
      </p:sp>
      <p:sp>
        <p:nvSpPr>
          <p:cNvPr id="8" name="Ellips 7">
            <a:extLst>
              <a:ext uri="{FF2B5EF4-FFF2-40B4-BE49-F238E27FC236}">
                <a16:creationId xmlns:a16="http://schemas.microsoft.com/office/drawing/2014/main" id="{D93F2AA5-8CCA-4D13-8113-240FA9532E15}"/>
              </a:ext>
            </a:extLst>
          </p:cNvPr>
          <p:cNvSpPr/>
          <p:nvPr/>
        </p:nvSpPr>
        <p:spPr>
          <a:xfrm>
            <a:off x="7970945" y="2229826"/>
            <a:ext cx="3430486" cy="1737360"/>
          </a:xfrm>
          <a:prstGeom prst="ellipse">
            <a:avLst/>
          </a:prstGeom>
          <a:solidFill>
            <a:srgbClr val="BFB5C9"/>
          </a:solidFill>
          <a:ln w="38100">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i="1" dirty="0"/>
              <a:t>Mubtada</a:t>
            </a:r>
            <a:r>
              <a:rPr lang="sv-SE" dirty="0"/>
              <a:t>, och </a:t>
            </a:r>
            <a:r>
              <a:rPr lang="sv-SE" i="1" dirty="0"/>
              <a:t>khabar</a:t>
            </a:r>
            <a:r>
              <a:rPr lang="sv-SE" dirty="0"/>
              <a:t> förekommer i meningar </a:t>
            </a:r>
            <a:r>
              <a:rPr lang="sv-SE" u="sng" dirty="0">
                <a:solidFill>
                  <a:schemeClr val="bg1"/>
                </a:solidFill>
              </a:rPr>
              <a:t>utan</a:t>
            </a:r>
            <a:r>
              <a:rPr lang="sv-SE" dirty="0"/>
              <a:t> verb.</a:t>
            </a:r>
          </a:p>
        </p:txBody>
      </p:sp>
      <p:sp>
        <p:nvSpPr>
          <p:cNvPr id="9" name="Ellips 8">
            <a:extLst>
              <a:ext uri="{FF2B5EF4-FFF2-40B4-BE49-F238E27FC236}">
                <a16:creationId xmlns:a16="http://schemas.microsoft.com/office/drawing/2014/main" id="{928AAE07-EFC3-4F29-B3A4-9973DDD7F702}"/>
              </a:ext>
            </a:extLst>
          </p:cNvPr>
          <p:cNvSpPr/>
          <p:nvPr/>
        </p:nvSpPr>
        <p:spPr>
          <a:xfrm>
            <a:off x="9187864" y="5739080"/>
            <a:ext cx="1849349" cy="873304"/>
          </a:xfrm>
          <a:prstGeom prst="ellipse">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Repetition</a:t>
            </a:r>
          </a:p>
        </p:txBody>
      </p:sp>
    </p:spTree>
    <p:extLst>
      <p:ext uri="{BB962C8B-B14F-4D97-AF65-F5344CB8AC3E}">
        <p14:creationId xmlns:p14="http://schemas.microsoft.com/office/powerpoint/2010/main" val="2056948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CFBB42-B7E4-4FC0-BC84-5A7A5E1868BA}"/>
              </a:ext>
            </a:extLst>
          </p:cNvPr>
          <p:cNvSpPr>
            <a:spLocks noGrp="1"/>
          </p:cNvSpPr>
          <p:nvPr>
            <p:ph type="title"/>
          </p:nvPr>
        </p:nvSpPr>
        <p:spPr>
          <a:xfrm>
            <a:off x="584619" y="753227"/>
            <a:ext cx="9613861" cy="1080938"/>
          </a:xfrm>
        </p:spPr>
        <p:txBody>
          <a:bodyPr/>
          <a:lstStyle/>
          <a:p>
            <a:r>
              <a:rPr lang="ar-SA" dirty="0"/>
              <a:t> المبتدأ والخبر</a:t>
            </a:r>
            <a:r>
              <a:rPr lang="sv-SE" dirty="0"/>
              <a:t>(2)</a:t>
            </a:r>
          </a:p>
        </p:txBody>
      </p:sp>
      <p:sp>
        <p:nvSpPr>
          <p:cNvPr id="3" name="Platshållare för innehåll 2">
            <a:extLst>
              <a:ext uri="{FF2B5EF4-FFF2-40B4-BE49-F238E27FC236}">
                <a16:creationId xmlns:a16="http://schemas.microsoft.com/office/drawing/2014/main" id="{204CBA70-5038-420C-BF99-93714D57181E}"/>
              </a:ext>
            </a:extLst>
          </p:cNvPr>
          <p:cNvSpPr>
            <a:spLocks noGrp="1"/>
          </p:cNvSpPr>
          <p:nvPr>
            <p:ph idx="1"/>
          </p:nvPr>
        </p:nvSpPr>
        <p:spPr>
          <a:xfrm>
            <a:off x="261863" y="2032985"/>
            <a:ext cx="11729319" cy="4691849"/>
          </a:xfrm>
        </p:spPr>
        <p:txBody>
          <a:bodyPr>
            <a:normAutofit fontScale="70000" lnSpcReduction="20000"/>
          </a:bodyPr>
          <a:lstStyle/>
          <a:p>
            <a:pPr marL="0" indent="0">
              <a:lnSpc>
                <a:spcPct val="120000"/>
              </a:lnSpc>
              <a:spcBef>
                <a:spcPts val="600"/>
              </a:spcBef>
              <a:buNone/>
            </a:pPr>
            <a:r>
              <a:rPr lang="sv-SE" sz="2900" dirty="0"/>
              <a:t>Det finns olika typer av </a:t>
            </a:r>
            <a:r>
              <a:rPr lang="sv-SE" sz="2900" dirty="0">
                <a:solidFill>
                  <a:srgbClr val="FFFF00"/>
                </a:solidFill>
              </a:rPr>
              <a:t>khabar</a:t>
            </a:r>
            <a:r>
              <a:rPr lang="sv-SE" sz="2900" dirty="0"/>
              <a:t>. Ibland är det endast ett ord som är </a:t>
            </a:r>
            <a:r>
              <a:rPr lang="sv-SE" sz="2900" i="1" dirty="0">
                <a:solidFill>
                  <a:srgbClr val="FFFF00"/>
                </a:solidFill>
              </a:rPr>
              <a:t>khabar</a:t>
            </a:r>
            <a:r>
              <a:rPr lang="sv-SE" sz="2900" dirty="0"/>
              <a:t>, och ibland flera. </a:t>
            </a:r>
          </a:p>
          <a:p>
            <a:pPr marL="0" indent="0">
              <a:spcBef>
                <a:spcPts val="600"/>
              </a:spcBef>
              <a:buNone/>
            </a:pPr>
            <a:endParaRPr lang="sv-SE" sz="200" u="sng" dirty="0">
              <a:solidFill>
                <a:schemeClr val="bg1"/>
              </a:solidFill>
            </a:endParaRPr>
          </a:p>
          <a:p>
            <a:pPr marL="0" indent="0">
              <a:spcBef>
                <a:spcPts val="600"/>
              </a:spcBef>
              <a:buNone/>
            </a:pPr>
            <a:r>
              <a:rPr lang="sv-SE" sz="2900" u="sng" dirty="0">
                <a:solidFill>
                  <a:schemeClr val="bg1"/>
                </a:solidFill>
              </a:rPr>
              <a:t>Se följande exempel</a:t>
            </a:r>
            <a:r>
              <a:rPr lang="sv-SE" sz="2900" dirty="0">
                <a:solidFill>
                  <a:schemeClr val="bg1"/>
                </a:solidFill>
              </a:rPr>
              <a:t>.</a:t>
            </a:r>
          </a:p>
          <a:p>
            <a:pPr>
              <a:spcBef>
                <a:spcPts val="600"/>
              </a:spcBef>
              <a:buSzPct val="99000"/>
            </a:pPr>
            <a:r>
              <a:rPr lang="ar-SA" sz="3400" dirty="0">
                <a:solidFill>
                  <a:schemeClr val="bg1"/>
                </a:solidFill>
              </a:rPr>
              <a:t>محمد</a:t>
            </a:r>
            <a:r>
              <a:rPr lang="ar-SA" sz="3400" dirty="0"/>
              <a:t> </a:t>
            </a:r>
            <a:r>
              <a:rPr lang="ar-SA" sz="3400" dirty="0">
                <a:solidFill>
                  <a:srgbClr val="FFFF00"/>
                </a:solidFill>
              </a:rPr>
              <a:t>طبيب</a:t>
            </a:r>
            <a:r>
              <a:rPr lang="sv-SE" sz="3400" dirty="0">
                <a:solidFill>
                  <a:srgbClr val="FFFF00"/>
                </a:solidFill>
              </a:rPr>
              <a:t>  </a:t>
            </a:r>
          </a:p>
          <a:p>
            <a:pPr>
              <a:spcBef>
                <a:spcPts val="600"/>
              </a:spcBef>
              <a:buSzPct val="99000"/>
            </a:pPr>
            <a:r>
              <a:rPr lang="ar-SA" sz="3400" dirty="0">
                <a:solidFill>
                  <a:schemeClr val="bg1"/>
                </a:solidFill>
              </a:rPr>
              <a:t>هو </a:t>
            </a:r>
            <a:r>
              <a:rPr lang="ar-SA" sz="3400" dirty="0">
                <a:solidFill>
                  <a:srgbClr val="FFFF00"/>
                </a:solidFill>
              </a:rPr>
              <a:t>طالب</a:t>
            </a:r>
            <a:r>
              <a:rPr lang="sv-SE" sz="3400" dirty="0">
                <a:solidFill>
                  <a:srgbClr val="FFFF00"/>
                </a:solidFill>
              </a:rPr>
              <a:t>   </a:t>
            </a:r>
            <a:endParaRPr lang="ar-SA" sz="3400" dirty="0">
              <a:solidFill>
                <a:srgbClr val="FFFF00"/>
              </a:solidFill>
            </a:endParaRPr>
          </a:p>
          <a:p>
            <a:pPr>
              <a:spcBef>
                <a:spcPts val="600"/>
              </a:spcBef>
              <a:buSzPct val="99000"/>
            </a:pPr>
            <a:r>
              <a:rPr lang="ar-SA" sz="3400" dirty="0">
                <a:solidFill>
                  <a:schemeClr val="bg1"/>
                </a:solidFill>
              </a:rPr>
              <a:t>هذا </a:t>
            </a:r>
            <a:r>
              <a:rPr lang="ar-SA" sz="3400" dirty="0">
                <a:solidFill>
                  <a:srgbClr val="FFFF00"/>
                </a:solidFill>
              </a:rPr>
              <a:t>بيت</a:t>
            </a:r>
            <a:endParaRPr lang="ar-SA" sz="3400" i="1" dirty="0">
              <a:solidFill>
                <a:schemeClr val="bg1"/>
              </a:solidFill>
            </a:endParaRPr>
          </a:p>
          <a:p>
            <a:pPr>
              <a:spcBef>
                <a:spcPts val="600"/>
              </a:spcBef>
              <a:buSzPct val="99000"/>
            </a:pPr>
            <a:r>
              <a:rPr lang="ar-SA" sz="3400" dirty="0">
                <a:solidFill>
                  <a:schemeClr val="bg1"/>
                </a:solidFill>
              </a:rPr>
              <a:t>المفتاح</a:t>
            </a:r>
            <a:r>
              <a:rPr lang="ar-SA" sz="3400" dirty="0"/>
              <a:t> </a:t>
            </a:r>
            <a:r>
              <a:rPr lang="ar-SA" sz="3400" dirty="0">
                <a:solidFill>
                  <a:srgbClr val="FFFF00"/>
                </a:solidFill>
              </a:rPr>
              <a:t>في البيت</a:t>
            </a:r>
            <a:endParaRPr lang="ar-SA" sz="3400" i="1" dirty="0">
              <a:solidFill>
                <a:srgbClr val="FFFF00"/>
              </a:solidFill>
            </a:endParaRPr>
          </a:p>
          <a:p>
            <a:pPr>
              <a:spcBef>
                <a:spcPts val="600"/>
              </a:spcBef>
              <a:buSzPct val="99000"/>
            </a:pPr>
            <a:r>
              <a:rPr lang="ar-SA" sz="3400" dirty="0">
                <a:solidFill>
                  <a:schemeClr val="bg1"/>
                </a:solidFill>
              </a:rPr>
              <a:t>الكتاب</a:t>
            </a:r>
            <a:r>
              <a:rPr lang="ar-SA" sz="3400" dirty="0"/>
              <a:t> </a:t>
            </a:r>
            <a:r>
              <a:rPr lang="ar-SA" sz="3400" dirty="0">
                <a:solidFill>
                  <a:srgbClr val="FFFF00"/>
                </a:solidFill>
              </a:rPr>
              <a:t>تحت</a:t>
            </a:r>
            <a:r>
              <a:rPr lang="ar-SA" sz="3400" dirty="0"/>
              <a:t> </a:t>
            </a:r>
            <a:r>
              <a:rPr lang="ar-SA" sz="3400" dirty="0">
                <a:solidFill>
                  <a:srgbClr val="FFFF00"/>
                </a:solidFill>
              </a:rPr>
              <a:t>المكتب</a:t>
            </a:r>
          </a:p>
          <a:p>
            <a:pPr>
              <a:spcBef>
                <a:spcPts val="600"/>
              </a:spcBef>
              <a:buSzPct val="99000"/>
            </a:pPr>
            <a:r>
              <a:rPr lang="ar-SA" sz="3400" dirty="0">
                <a:solidFill>
                  <a:schemeClr val="bg1"/>
                </a:solidFill>
              </a:rPr>
              <a:t>القرآن</a:t>
            </a:r>
            <a:r>
              <a:rPr lang="ar-SA" sz="3400" dirty="0"/>
              <a:t> </a:t>
            </a:r>
            <a:r>
              <a:rPr lang="ar-SA" sz="3400" dirty="0">
                <a:solidFill>
                  <a:srgbClr val="FFFF00"/>
                </a:solidFill>
              </a:rPr>
              <a:t>كتاب</a:t>
            </a:r>
            <a:r>
              <a:rPr lang="ar-SA" sz="3400" dirty="0"/>
              <a:t> الله </a:t>
            </a:r>
          </a:p>
          <a:p>
            <a:pPr>
              <a:spcBef>
                <a:spcPts val="600"/>
              </a:spcBef>
              <a:buSzPct val="99000"/>
            </a:pPr>
            <a:r>
              <a:rPr lang="ar-SA" sz="3400" dirty="0">
                <a:solidFill>
                  <a:schemeClr val="bg1"/>
                </a:solidFill>
              </a:rPr>
              <a:t>كتاب</a:t>
            </a:r>
            <a:r>
              <a:rPr lang="ar-SA" sz="3400" dirty="0"/>
              <a:t> محمد </a:t>
            </a:r>
            <a:r>
              <a:rPr lang="ar-SA" sz="3400" dirty="0">
                <a:solidFill>
                  <a:srgbClr val="FFFF00"/>
                </a:solidFill>
              </a:rPr>
              <a:t>على سرير</a:t>
            </a:r>
            <a:endParaRPr lang="sv-SE" sz="3400" dirty="0">
              <a:solidFill>
                <a:srgbClr val="FFFF00"/>
              </a:solidFill>
            </a:endParaRPr>
          </a:p>
          <a:p>
            <a:pPr>
              <a:spcBef>
                <a:spcPts val="600"/>
              </a:spcBef>
              <a:buSzPct val="99000"/>
            </a:pPr>
            <a:r>
              <a:rPr lang="ar-SA" sz="3400" dirty="0">
                <a:solidFill>
                  <a:schemeClr val="bg1"/>
                </a:solidFill>
              </a:rPr>
              <a:t>الله</a:t>
            </a:r>
            <a:r>
              <a:rPr lang="ar-SA" sz="3400" dirty="0"/>
              <a:t> </a:t>
            </a:r>
            <a:r>
              <a:rPr lang="ar-SA" sz="3400" dirty="0">
                <a:solidFill>
                  <a:srgbClr val="FFFF00"/>
                </a:solidFill>
              </a:rPr>
              <a:t>ربُّ</a:t>
            </a:r>
            <a:r>
              <a:rPr lang="ar-SA" sz="3400" dirty="0"/>
              <a:t>نا</a:t>
            </a:r>
            <a:r>
              <a:rPr lang="sv-SE" sz="3400" dirty="0"/>
              <a:t> </a:t>
            </a:r>
          </a:p>
          <a:p>
            <a:pPr marL="0" indent="0">
              <a:spcBef>
                <a:spcPts val="600"/>
              </a:spcBef>
              <a:buSzPct val="99000"/>
              <a:buNone/>
            </a:pPr>
            <a:endParaRPr lang="sv-SE" sz="1400" dirty="0"/>
          </a:p>
          <a:p>
            <a:pPr marL="0" indent="0">
              <a:spcBef>
                <a:spcPts val="600"/>
              </a:spcBef>
              <a:buNone/>
            </a:pPr>
            <a:endParaRPr lang="sv-SE" sz="600" dirty="0">
              <a:solidFill>
                <a:srgbClr val="FFFF00"/>
              </a:solidFill>
            </a:endParaRPr>
          </a:p>
          <a:p>
            <a:pPr marL="0" indent="0">
              <a:spcBef>
                <a:spcPts val="600"/>
              </a:spcBef>
              <a:buNone/>
            </a:pPr>
            <a:r>
              <a:rPr lang="sv-SE" sz="2900" dirty="0"/>
              <a:t>Eventuell provfråga: Varför är det </a:t>
            </a:r>
            <a:r>
              <a:rPr lang="sv-SE" sz="2900" dirty="0">
                <a:solidFill>
                  <a:schemeClr val="bg1"/>
                </a:solidFill>
              </a:rPr>
              <a:t>svartmarkerade</a:t>
            </a:r>
            <a:r>
              <a:rPr lang="sv-SE" sz="2900" dirty="0"/>
              <a:t> </a:t>
            </a:r>
            <a:r>
              <a:rPr lang="ar-SA" sz="3400" dirty="0"/>
              <a:t>مرفوع</a:t>
            </a:r>
            <a:r>
              <a:rPr lang="sv-SE" sz="2900" dirty="0"/>
              <a:t>?</a:t>
            </a:r>
          </a:p>
          <a:p>
            <a:pPr marL="0" indent="0">
              <a:spcBef>
                <a:spcPts val="600"/>
              </a:spcBef>
              <a:buNone/>
            </a:pPr>
            <a:r>
              <a:rPr lang="sv-SE" sz="2900" dirty="0"/>
              <a:t>-Jo, eftersom den är </a:t>
            </a:r>
            <a:r>
              <a:rPr lang="ar-SA" sz="3400" dirty="0">
                <a:solidFill>
                  <a:schemeClr val="bg1"/>
                </a:solidFill>
              </a:rPr>
              <a:t>المبتدأ</a:t>
            </a:r>
            <a:r>
              <a:rPr lang="sv-SE" sz="2900" dirty="0"/>
              <a:t>, och </a:t>
            </a:r>
            <a:r>
              <a:rPr lang="ar-SA" sz="3400" dirty="0">
                <a:solidFill>
                  <a:schemeClr val="bg1"/>
                </a:solidFill>
              </a:rPr>
              <a:t>المبتدأ</a:t>
            </a:r>
            <a:r>
              <a:rPr lang="sv-SE" sz="2900" dirty="0"/>
              <a:t> är alltid </a:t>
            </a:r>
            <a:r>
              <a:rPr lang="ar-SA" sz="3400" dirty="0"/>
              <a:t>مرفوع</a:t>
            </a:r>
            <a:r>
              <a:rPr lang="sv-SE" sz="3400" dirty="0"/>
              <a:t>.</a:t>
            </a:r>
            <a:endParaRPr lang="sv-SE" sz="2900" dirty="0"/>
          </a:p>
        </p:txBody>
      </p:sp>
      <p:sp>
        <p:nvSpPr>
          <p:cNvPr id="4" name="Platshållare för bildnummer 3">
            <a:extLst>
              <a:ext uri="{FF2B5EF4-FFF2-40B4-BE49-F238E27FC236}">
                <a16:creationId xmlns:a16="http://schemas.microsoft.com/office/drawing/2014/main" id="{5523B9A8-71F3-4B52-B5DB-CB0103EBB8C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6EE00EE1-82FF-4064-8FB4-08F2D9557FF2}"/>
              </a:ext>
            </a:extLst>
          </p:cNvPr>
          <p:cNvSpPr/>
          <p:nvPr/>
        </p:nvSpPr>
        <p:spPr>
          <a:xfrm>
            <a:off x="6126523" y="2936166"/>
            <a:ext cx="3636000" cy="1512000"/>
          </a:xfrm>
          <a:prstGeom prst="ellipse">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Svart färg &gt; </a:t>
            </a:r>
            <a:r>
              <a:rPr kumimoji="0" lang="sv-SE" sz="2000" b="0" i="1" u="none" strike="noStrike" kern="1200" cap="none" spc="0" normalizeH="0" baseline="0" noProof="0" dirty="0" err="1">
                <a:ln>
                  <a:noFill/>
                </a:ln>
                <a:solidFill>
                  <a:prstClr val="black"/>
                </a:solidFill>
                <a:effectLst/>
                <a:uLnTx/>
                <a:uFillTx/>
                <a:latin typeface="Trebuchet MS" panose="020B0603020202020204"/>
                <a:ea typeface="+mn-ea"/>
                <a:cs typeface="+mn-cs"/>
              </a:rPr>
              <a:t>Mubtada</a:t>
            </a:r>
            <a:endParaRPr kumimoji="0" lang="sv-SE" sz="20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00"/>
                </a:solidFill>
                <a:effectLst/>
                <a:uLnTx/>
                <a:uFillTx/>
                <a:latin typeface="Trebuchet MS" panose="020B0603020202020204"/>
                <a:ea typeface="+mn-ea"/>
                <a:cs typeface="+mn-cs"/>
              </a:rPr>
              <a:t>Gul färg &gt; </a:t>
            </a:r>
            <a:r>
              <a:rPr kumimoji="0" lang="sv-SE" sz="2000" b="0" i="1" u="none" strike="noStrike" kern="1200" cap="none" spc="0" normalizeH="0" baseline="0" noProof="0" dirty="0" err="1">
                <a:ln>
                  <a:noFill/>
                </a:ln>
                <a:solidFill>
                  <a:srgbClr val="FFFF00"/>
                </a:solidFill>
                <a:effectLst/>
                <a:uLnTx/>
                <a:uFillTx/>
                <a:latin typeface="Trebuchet MS" panose="020B0603020202020204"/>
                <a:ea typeface="+mn-ea"/>
                <a:cs typeface="+mn-cs"/>
              </a:rPr>
              <a:t>Khabar</a:t>
            </a:r>
            <a:endPar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BADD919E-0399-40BA-A9C2-B4A0DA92EAB2}"/>
              </a:ext>
            </a:extLst>
          </p:cNvPr>
          <p:cNvSpPr/>
          <p:nvPr/>
        </p:nvSpPr>
        <p:spPr>
          <a:xfrm>
            <a:off x="7256403" y="4165230"/>
            <a:ext cx="3636000" cy="1512000"/>
          </a:xfrm>
          <a:prstGeom prst="ellipse">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Samtliga exempel är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جُمَلُ إسميّة</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FBE4B355-34DC-44FF-9F12-05FE27F0C0C9}"/>
              </a:ext>
            </a:extLst>
          </p:cNvPr>
          <p:cNvSpPr/>
          <p:nvPr/>
        </p:nvSpPr>
        <p:spPr>
          <a:xfrm>
            <a:off x="9074403" y="5394311"/>
            <a:ext cx="1961944" cy="873304"/>
          </a:xfrm>
          <a:prstGeom prst="ellipse">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Repetition</a:t>
            </a:r>
          </a:p>
        </p:txBody>
      </p:sp>
    </p:spTree>
    <p:custDataLst>
      <p:tags r:id="rId1"/>
    </p:custDataLst>
    <p:extLst>
      <p:ext uri="{BB962C8B-B14F-4D97-AF65-F5344CB8AC3E}">
        <p14:creationId xmlns:p14="http://schemas.microsoft.com/office/powerpoint/2010/main" val="4126624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rundade hörn 9">
            <a:extLst>
              <a:ext uri="{FF2B5EF4-FFF2-40B4-BE49-F238E27FC236}">
                <a16:creationId xmlns:a16="http://schemas.microsoft.com/office/drawing/2014/main" id="{EF644E1C-9644-4772-B7EC-19A30A7CC7B9}"/>
              </a:ext>
            </a:extLst>
          </p:cNvPr>
          <p:cNvSpPr/>
          <p:nvPr/>
        </p:nvSpPr>
        <p:spPr>
          <a:xfrm>
            <a:off x="1200157" y="5612491"/>
            <a:ext cx="1838318" cy="664631"/>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Rektangel 8">
            <a:extLst>
              <a:ext uri="{FF2B5EF4-FFF2-40B4-BE49-F238E27FC236}">
                <a16:creationId xmlns:a16="http://schemas.microsoft.com/office/drawing/2014/main" id="{CB86AF9F-83CB-4BE4-962C-3A229184ADBB}"/>
              </a:ext>
            </a:extLst>
          </p:cNvPr>
          <p:cNvSpPr/>
          <p:nvPr/>
        </p:nvSpPr>
        <p:spPr>
          <a:xfrm>
            <a:off x="2093044" y="5788703"/>
            <a:ext cx="866774" cy="290513"/>
          </a:xfrm>
          <a:prstGeom prst="rect">
            <a:avLst/>
          </a:prstGeom>
          <a:solidFill>
            <a:srgbClr val="BFB5C9"/>
          </a:solidFill>
          <a:ln w="28575">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Rektangel 7">
            <a:extLst>
              <a:ext uri="{FF2B5EF4-FFF2-40B4-BE49-F238E27FC236}">
                <a16:creationId xmlns:a16="http://schemas.microsoft.com/office/drawing/2014/main" id="{014C35C7-73EF-4278-94AF-2E895F1765C7}"/>
              </a:ext>
            </a:extLst>
          </p:cNvPr>
          <p:cNvSpPr/>
          <p:nvPr/>
        </p:nvSpPr>
        <p:spPr>
          <a:xfrm>
            <a:off x="1323980" y="5774416"/>
            <a:ext cx="666745" cy="295275"/>
          </a:xfrm>
          <a:prstGeom prst="rect">
            <a:avLst/>
          </a:prstGeom>
          <a:solidFill>
            <a:srgbClr val="BFB5C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FD9E9145-F657-4093-81A2-16F7D2266383}"/>
              </a:ext>
            </a:extLst>
          </p:cNvPr>
          <p:cNvSpPr>
            <a:spLocks noGrp="1"/>
          </p:cNvSpPr>
          <p:nvPr>
            <p:ph type="title"/>
          </p:nvPr>
        </p:nvSpPr>
        <p:spPr>
          <a:xfrm>
            <a:off x="680322" y="753227"/>
            <a:ext cx="9613861" cy="1080938"/>
          </a:xfrm>
        </p:spPr>
        <p:txBody>
          <a:bodyPr/>
          <a:lstStyle/>
          <a:p>
            <a:r>
              <a:rPr lang="ar-SA" dirty="0"/>
              <a:t>المبتدأ والخبر</a:t>
            </a:r>
            <a:r>
              <a:rPr lang="sv-SE" dirty="0"/>
              <a:t> </a:t>
            </a:r>
            <a:r>
              <a:rPr lang="sv-SE" sz="3200" dirty="0"/>
              <a:t>(3) </a:t>
            </a:r>
            <a:endParaRPr lang="sv-SE" dirty="0"/>
          </a:p>
        </p:txBody>
      </p:sp>
      <p:sp>
        <p:nvSpPr>
          <p:cNvPr id="3" name="Platshållare för innehåll 2">
            <a:extLst>
              <a:ext uri="{FF2B5EF4-FFF2-40B4-BE49-F238E27FC236}">
                <a16:creationId xmlns:a16="http://schemas.microsoft.com/office/drawing/2014/main" id="{DC3DF32D-75A0-4960-9D6F-6639B33BD2D0}"/>
              </a:ext>
            </a:extLst>
          </p:cNvPr>
          <p:cNvSpPr>
            <a:spLocks noGrp="1"/>
          </p:cNvSpPr>
          <p:nvPr>
            <p:ph idx="1"/>
          </p:nvPr>
        </p:nvSpPr>
        <p:spPr>
          <a:xfrm>
            <a:off x="361951" y="2119746"/>
            <a:ext cx="11171958" cy="4623954"/>
          </a:xfrm>
        </p:spPr>
        <p:txBody>
          <a:bodyPr>
            <a:normAutofit/>
          </a:bodyPr>
          <a:lstStyle/>
          <a:p>
            <a:pPr marL="0" indent="0">
              <a:buNone/>
            </a:pPr>
            <a:r>
              <a:rPr lang="sv-SE" i="1" dirty="0"/>
              <a:t>Mubtada</a:t>
            </a:r>
            <a:r>
              <a:rPr lang="sv-SE" dirty="0"/>
              <a:t> och </a:t>
            </a:r>
            <a:r>
              <a:rPr lang="sv-SE" i="1" dirty="0">
                <a:solidFill>
                  <a:srgbClr val="FFFF00"/>
                </a:solidFill>
              </a:rPr>
              <a:t>khabar</a:t>
            </a:r>
            <a:r>
              <a:rPr lang="sv-SE" dirty="0"/>
              <a:t> måste matcha inom:</a:t>
            </a:r>
          </a:p>
          <a:p>
            <a:pPr marL="457200" indent="-457200">
              <a:buFont typeface="+mj-lt"/>
              <a:buAutoNum type="arabicPeriod"/>
            </a:pPr>
            <a:r>
              <a:rPr lang="sv-SE" dirty="0"/>
              <a:t>Genus</a:t>
            </a:r>
          </a:p>
          <a:p>
            <a:pPr marL="457200" indent="-457200">
              <a:buFont typeface="+mj-lt"/>
              <a:buAutoNum type="arabicPeriod"/>
            </a:pPr>
            <a:r>
              <a:rPr lang="sv-SE" dirty="0"/>
              <a:t>Antal</a:t>
            </a:r>
          </a:p>
          <a:p>
            <a:pPr marL="0" indent="0">
              <a:buNone/>
            </a:pPr>
            <a:r>
              <a:rPr lang="ar-SA" dirty="0">
                <a:solidFill>
                  <a:schemeClr val="bg1"/>
                </a:solidFill>
              </a:rPr>
              <a:t>هذا</a:t>
            </a:r>
            <a:r>
              <a:rPr lang="ar-SA" dirty="0"/>
              <a:t> </a:t>
            </a:r>
            <a:r>
              <a:rPr lang="ar-SA" dirty="0">
                <a:solidFill>
                  <a:srgbClr val="FFFF00"/>
                </a:solidFill>
              </a:rPr>
              <a:t>كتابٌ</a:t>
            </a:r>
            <a:r>
              <a:rPr lang="ar-SA" dirty="0"/>
              <a:t>.</a:t>
            </a:r>
            <a:r>
              <a:rPr lang="ar-SA" dirty="0">
                <a:solidFill>
                  <a:srgbClr val="FFFF00"/>
                </a:solidFill>
              </a:rPr>
              <a:t> </a:t>
            </a:r>
            <a:r>
              <a:rPr lang="ar-SA" dirty="0"/>
              <a:t>                          </a:t>
            </a:r>
          </a:p>
          <a:p>
            <a:pPr marL="0" indent="0">
              <a:buNone/>
            </a:pPr>
            <a:r>
              <a:rPr lang="ar-SA" dirty="0">
                <a:solidFill>
                  <a:schemeClr val="bg1"/>
                </a:solidFill>
              </a:rPr>
              <a:t>هذه</a:t>
            </a:r>
            <a:r>
              <a:rPr lang="ar-SA" dirty="0"/>
              <a:t> سيارةٌ </a:t>
            </a:r>
            <a:r>
              <a:rPr lang="ar-SA" dirty="0">
                <a:solidFill>
                  <a:srgbClr val="FFFF00"/>
                </a:solidFill>
              </a:rPr>
              <a:t>رخيصةٌ</a:t>
            </a:r>
            <a:r>
              <a:rPr lang="ar-SA" dirty="0"/>
              <a:t>.</a:t>
            </a:r>
            <a:r>
              <a:rPr lang="ar-SA" dirty="0">
                <a:solidFill>
                  <a:srgbClr val="FFFF00"/>
                </a:solidFill>
              </a:rPr>
              <a:t>  </a:t>
            </a:r>
            <a:r>
              <a:rPr lang="ar-SA" dirty="0"/>
              <a:t>            </a:t>
            </a:r>
          </a:p>
          <a:p>
            <a:pPr marL="0" indent="0">
              <a:buNone/>
            </a:pPr>
            <a:r>
              <a:rPr lang="ar-SA" dirty="0">
                <a:solidFill>
                  <a:schemeClr val="bg1"/>
                </a:solidFill>
              </a:rPr>
              <a:t>هذا</a:t>
            </a:r>
            <a:r>
              <a:rPr lang="ar-SA" dirty="0"/>
              <a:t> الكتابُ</a:t>
            </a:r>
            <a:r>
              <a:rPr lang="ar-SA" dirty="0">
                <a:solidFill>
                  <a:srgbClr val="FFFF00"/>
                </a:solidFill>
              </a:rPr>
              <a:t> جديدٌ</a:t>
            </a:r>
            <a:r>
              <a:rPr lang="ar-SA" dirty="0"/>
              <a:t>.</a:t>
            </a:r>
            <a:r>
              <a:rPr lang="ar-SA" dirty="0">
                <a:solidFill>
                  <a:srgbClr val="FFFF00"/>
                </a:solidFill>
              </a:rPr>
              <a:t>              </a:t>
            </a:r>
          </a:p>
          <a:p>
            <a:pPr marL="0" indent="0">
              <a:buNone/>
            </a:pPr>
            <a:r>
              <a:rPr lang="ar-SA" dirty="0"/>
              <a:t>                          </a:t>
            </a:r>
            <a:r>
              <a:rPr lang="ar-SA" dirty="0">
                <a:solidFill>
                  <a:schemeClr val="bg1"/>
                </a:solidFill>
              </a:rPr>
              <a:t>هذا</a:t>
            </a:r>
            <a:r>
              <a:rPr lang="ar-SA" dirty="0"/>
              <a:t> </a:t>
            </a:r>
            <a:r>
              <a:rPr lang="ar-SA" dirty="0">
                <a:solidFill>
                  <a:schemeClr val="accent5">
                    <a:lumMod val="50000"/>
                  </a:schemeClr>
                </a:solidFill>
              </a:rPr>
              <a:t>الكتابُ الجديدُ</a:t>
            </a:r>
            <a:r>
              <a:rPr lang="ar-SA" dirty="0"/>
              <a:t> </a:t>
            </a:r>
            <a:r>
              <a:rPr lang="ar-SA" dirty="0">
                <a:solidFill>
                  <a:srgbClr val="FFFF00"/>
                </a:solidFill>
              </a:rPr>
              <a:t>رخيصٌ</a:t>
            </a:r>
            <a:r>
              <a:rPr lang="ar-SA" dirty="0"/>
              <a:t>.</a:t>
            </a:r>
            <a:endParaRPr lang="sv-SE" dirty="0"/>
          </a:p>
          <a:p>
            <a:pPr marL="0" indent="0">
              <a:buNone/>
            </a:pPr>
            <a:endParaRPr lang="sv-SE" dirty="0"/>
          </a:p>
          <a:p>
            <a:pPr marL="0" indent="0">
              <a:buNone/>
            </a:pPr>
            <a:r>
              <a:rPr lang="sv-SE" sz="1800" dirty="0"/>
              <a:t>              Na´t    Man´ut</a:t>
            </a:r>
          </a:p>
        </p:txBody>
      </p:sp>
      <p:sp>
        <p:nvSpPr>
          <p:cNvPr id="4" name="Platshållare för bildnummer 3">
            <a:extLst>
              <a:ext uri="{FF2B5EF4-FFF2-40B4-BE49-F238E27FC236}">
                <a16:creationId xmlns:a16="http://schemas.microsoft.com/office/drawing/2014/main" id="{9E4143FA-59B9-41EA-89F7-609E611921B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6" name="Rak pilkoppling 5">
            <a:extLst>
              <a:ext uri="{FF2B5EF4-FFF2-40B4-BE49-F238E27FC236}">
                <a16:creationId xmlns:a16="http://schemas.microsoft.com/office/drawing/2014/main" id="{F580325F-A2D6-41E4-B6D5-6E2AB7A56DDF}"/>
              </a:ext>
            </a:extLst>
          </p:cNvPr>
          <p:cNvCxnSpPr>
            <a:cxnSpLocks/>
          </p:cNvCxnSpPr>
          <p:nvPr/>
        </p:nvCxnSpPr>
        <p:spPr>
          <a:xfrm>
            <a:off x="1647825" y="5372100"/>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Rak pilkoppling 6">
            <a:extLst>
              <a:ext uri="{FF2B5EF4-FFF2-40B4-BE49-F238E27FC236}">
                <a16:creationId xmlns:a16="http://schemas.microsoft.com/office/drawing/2014/main" id="{0DD7ACB4-9E4E-4D05-8FF1-FFEFDAB2AED8}"/>
              </a:ext>
            </a:extLst>
          </p:cNvPr>
          <p:cNvCxnSpPr>
            <a:cxnSpLocks/>
          </p:cNvCxnSpPr>
          <p:nvPr/>
        </p:nvCxnSpPr>
        <p:spPr>
          <a:xfrm>
            <a:off x="2305050" y="5372100"/>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Ellips 10">
            <a:extLst>
              <a:ext uri="{FF2B5EF4-FFF2-40B4-BE49-F238E27FC236}">
                <a16:creationId xmlns:a16="http://schemas.microsoft.com/office/drawing/2014/main" id="{6F16AAA9-AA46-4500-8E2D-092A3988EEEF}"/>
              </a:ext>
            </a:extLst>
          </p:cNvPr>
          <p:cNvSpPr/>
          <p:nvPr/>
        </p:nvSpPr>
        <p:spPr>
          <a:xfrm>
            <a:off x="9485515" y="5403818"/>
            <a:ext cx="1849349" cy="873304"/>
          </a:xfrm>
          <a:prstGeom prst="ellipse">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Repetition</a:t>
            </a:r>
          </a:p>
        </p:txBody>
      </p:sp>
    </p:spTree>
    <p:custDataLst>
      <p:tags r:id="rId1"/>
    </p:custDataLst>
    <p:extLst>
      <p:ext uri="{BB962C8B-B14F-4D97-AF65-F5344CB8AC3E}">
        <p14:creationId xmlns:p14="http://schemas.microsoft.com/office/powerpoint/2010/main" val="4267754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542434-2A49-4239-9426-7543940CC7BB}"/>
              </a:ext>
            </a:extLst>
          </p:cNvPr>
          <p:cNvSpPr>
            <a:spLocks noGrp="1"/>
          </p:cNvSpPr>
          <p:nvPr>
            <p:ph type="title"/>
          </p:nvPr>
        </p:nvSpPr>
        <p:spPr>
          <a:xfrm>
            <a:off x="571977" y="753227"/>
            <a:ext cx="9613861" cy="1080938"/>
          </a:xfrm>
        </p:spPr>
        <p:txBody>
          <a:bodyPr/>
          <a:lstStyle/>
          <a:p>
            <a:r>
              <a:rPr lang="ar-SA" dirty="0"/>
              <a:t>المبتدأ والخبر</a:t>
            </a:r>
            <a:r>
              <a:rPr lang="sv-SE" dirty="0"/>
              <a:t> (4)</a:t>
            </a:r>
          </a:p>
        </p:txBody>
      </p:sp>
      <p:sp>
        <p:nvSpPr>
          <p:cNvPr id="3" name="Platshållare för innehåll 2">
            <a:extLst>
              <a:ext uri="{FF2B5EF4-FFF2-40B4-BE49-F238E27FC236}">
                <a16:creationId xmlns:a16="http://schemas.microsoft.com/office/drawing/2014/main" id="{19AC29C6-95E8-4FA2-9C29-ED444B1D4C40}"/>
              </a:ext>
            </a:extLst>
          </p:cNvPr>
          <p:cNvSpPr>
            <a:spLocks noGrp="1"/>
          </p:cNvSpPr>
          <p:nvPr>
            <p:ph idx="1"/>
          </p:nvPr>
        </p:nvSpPr>
        <p:spPr>
          <a:xfrm>
            <a:off x="217710" y="2100882"/>
            <a:ext cx="5736328" cy="4649969"/>
          </a:xfrm>
          <a:ln>
            <a:solidFill>
              <a:schemeClr val="bg1"/>
            </a:solidFill>
          </a:ln>
        </p:spPr>
        <p:txBody>
          <a:bodyPr>
            <a:normAutofit/>
          </a:bodyPr>
          <a:lstStyle/>
          <a:p>
            <a:pPr marL="0" indent="0">
              <a:buNone/>
            </a:pPr>
            <a:r>
              <a:rPr lang="sv-SE" dirty="0"/>
              <a:t>Grunden är att </a:t>
            </a:r>
            <a:r>
              <a:rPr lang="ar-SA" dirty="0">
                <a:solidFill>
                  <a:schemeClr val="bg1"/>
                </a:solidFill>
              </a:rPr>
              <a:t>المبتدأ</a:t>
            </a:r>
            <a:r>
              <a:rPr lang="sv-SE" dirty="0"/>
              <a:t> är </a:t>
            </a:r>
            <a:r>
              <a:rPr lang="ar-SA" dirty="0"/>
              <a:t>مُقَدَّم</a:t>
            </a:r>
            <a:r>
              <a:rPr lang="sv-SE" dirty="0"/>
              <a:t> (i början) och </a:t>
            </a:r>
            <a:r>
              <a:rPr lang="ar-SA" dirty="0">
                <a:solidFill>
                  <a:srgbClr val="FFFF00"/>
                </a:solidFill>
              </a:rPr>
              <a:t>الخبر</a:t>
            </a:r>
            <a:r>
              <a:rPr lang="sv-SE" dirty="0"/>
              <a:t> är </a:t>
            </a:r>
            <a:r>
              <a:rPr lang="ar-SA" dirty="0"/>
              <a:t>مؤَخّر</a:t>
            </a:r>
            <a:r>
              <a:rPr lang="sv-SE" dirty="0"/>
              <a:t> (i slutet).</a:t>
            </a:r>
          </a:p>
          <a:p>
            <a:pPr marL="0" indent="0">
              <a:buNone/>
            </a:pPr>
            <a:endParaRPr lang="sv-SE" sz="300" dirty="0"/>
          </a:p>
          <a:p>
            <a:pPr marL="0" indent="0">
              <a:buNone/>
            </a:pPr>
            <a:r>
              <a:rPr lang="sv-SE" sz="2400" dirty="0"/>
              <a:t>T.ex. </a:t>
            </a:r>
            <a:r>
              <a:rPr lang="ar-SA" sz="2400" dirty="0">
                <a:solidFill>
                  <a:schemeClr val="bg1"/>
                </a:solidFill>
              </a:rPr>
              <a:t>الكتابُ</a:t>
            </a:r>
            <a:r>
              <a:rPr lang="ar-SA" sz="2400" dirty="0"/>
              <a:t> </a:t>
            </a:r>
            <a:r>
              <a:rPr lang="ar-SA" sz="2400" dirty="0">
                <a:solidFill>
                  <a:srgbClr val="FFFF00"/>
                </a:solidFill>
              </a:rPr>
              <a:t>في البيت</a:t>
            </a:r>
          </a:p>
          <a:p>
            <a:pPr marL="0" indent="0">
              <a:buNone/>
            </a:pPr>
            <a:endParaRPr lang="ar-SA" sz="400" dirty="0"/>
          </a:p>
          <a:p>
            <a:pPr marL="0" indent="0">
              <a:buNone/>
            </a:pPr>
            <a:r>
              <a:rPr lang="sv-SE" dirty="0"/>
              <a:t>Men i vissa fall blir det </a:t>
            </a:r>
            <a:r>
              <a:rPr lang="sv-SE" u="sng" dirty="0">
                <a:solidFill>
                  <a:schemeClr val="bg1"/>
                </a:solidFill>
              </a:rPr>
              <a:t>obligatoriskt</a:t>
            </a:r>
            <a:r>
              <a:rPr lang="sv-SE" dirty="0"/>
              <a:t> att gå emot denna grundregeln.</a:t>
            </a:r>
          </a:p>
          <a:p>
            <a:pPr>
              <a:buFont typeface="Wingdings" panose="05000000000000000000" pitchFamily="2" charset="2"/>
              <a:buChar char="Ø"/>
            </a:pPr>
            <a:r>
              <a:rPr lang="ar-SA" dirty="0">
                <a:solidFill>
                  <a:schemeClr val="bg1"/>
                </a:solidFill>
              </a:rPr>
              <a:t>المبتدأ</a:t>
            </a:r>
            <a:r>
              <a:rPr lang="sv-SE" dirty="0"/>
              <a:t> blir då </a:t>
            </a:r>
            <a:r>
              <a:rPr lang="ar-SA" dirty="0"/>
              <a:t>مؤَخّر</a:t>
            </a:r>
            <a:r>
              <a:rPr lang="sv-SE" dirty="0"/>
              <a:t> och </a:t>
            </a:r>
            <a:r>
              <a:rPr lang="ar-SA" dirty="0">
                <a:solidFill>
                  <a:srgbClr val="FFFF00"/>
                </a:solidFill>
              </a:rPr>
              <a:t>الخبر</a:t>
            </a:r>
            <a:r>
              <a:rPr lang="sv-SE" dirty="0"/>
              <a:t> blir </a:t>
            </a:r>
            <a:r>
              <a:rPr lang="ar-SA" dirty="0"/>
              <a:t>مُقَدَّم</a:t>
            </a:r>
            <a:r>
              <a:rPr lang="sv-SE" dirty="0"/>
              <a:t>, d.v.s. precis tvärtom.</a:t>
            </a:r>
          </a:p>
          <a:p>
            <a:pPr marL="0" indent="0">
              <a:buNone/>
            </a:pPr>
            <a:r>
              <a:rPr lang="sv-SE" dirty="0"/>
              <a:t>T.ex. </a:t>
            </a:r>
            <a:r>
              <a:rPr lang="ar-SA" dirty="0">
                <a:solidFill>
                  <a:srgbClr val="FFFF00"/>
                </a:solidFill>
              </a:rPr>
              <a:t>البيتِ</a:t>
            </a:r>
            <a:r>
              <a:rPr lang="ar-SA" dirty="0"/>
              <a:t> </a:t>
            </a:r>
            <a:r>
              <a:rPr lang="ar-SA" dirty="0">
                <a:solidFill>
                  <a:schemeClr val="bg1"/>
                </a:solidFill>
              </a:rPr>
              <a:t>كتابٌ</a:t>
            </a:r>
            <a:r>
              <a:rPr lang="sv-SE" dirty="0"/>
              <a:t> </a:t>
            </a:r>
            <a:r>
              <a:rPr lang="ar-SA" dirty="0">
                <a:solidFill>
                  <a:srgbClr val="FFFF00"/>
                </a:solidFill>
              </a:rPr>
              <a:t>في</a:t>
            </a:r>
            <a:r>
              <a:rPr lang="sv-SE" dirty="0">
                <a:solidFill>
                  <a:srgbClr val="FFFF00"/>
                </a:solidFill>
              </a:rPr>
              <a:t>                                        </a:t>
            </a:r>
            <a:r>
              <a:rPr lang="sv-SE" dirty="0"/>
              <a:t>    ..och inte </a:t>
            </a:r>
            <a:r>
              <a:rPr lang="ar-SA" dirty="0">
                <a:solidFill>
                  <a:schemeClr val="bg1"/>
                </a:solidFill>
              </a:rPr>
              <a:t>كتابٌ</a:t>
            </a:r>
            <a:r>
              <a:rPr lang="ar-SA" dirty="0"/>
              <a:t> </a:t>
            </a:r>
            <a:r>
              <a:rPr lang="ar-SA" dirty="0">
                <a:solidFill>
                  <a:srgbClr val="FFFF00"/>
                </a:solidFill>
              </a:rPr>
              <a:t>في البيتِ</a:t>
            </a:r>
            <a:endParaRPr lang="sv-SE" dirty="0"/>
          </a:p>
          <a:p>
            <a:pPr marL="0" indent="0">
              <a:buNone/>
            </a:pPr>
            <a:endParaRPr lang="sv-SE" dirty="0"/>
          </a:p>
          <a:p>
            <a:pPr marL="0" indent="0">
              <a:buNone/>
            </a:pPr>
            <a:endParaRPr lang="sv-SE" dirty="0">
              <a:solidFill>
                <a:srgbClr val="FFFF00"/>
              </a:solidFill>
            </a:endParaRPr>
          </a:p>
        </p:txBody>
      </p:sp>
      <p:sp>
        <p:nvSpPr>
          <p:cNvPr id="4" name="Platshållare för bildnummer 3">
            <a:extLst>
              <a:ext uri="{FF2B5EF4-FFF2-40B4-BE49-F238E27FC236}">
                <a16:creationId xmlns:a16="http://schemas.microsoft.com/office/drawing/2014/main" id="{A717DEB2-2E4A-48B7-B602-13395FDB826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117</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9EFE65AD-A80A-4E77-A1C8-EDC20DF336D4}"/>
              </a:ext>
            </a:extLst>
          </p:cNvPr>
          <p:cNvSpPr/>
          <p:nvPr/>
        </p:nvSpPr>
        <p:spPr>
          <a:xfrm>
            <a:off x="6166217" y="3255859"/>
            <a:ext cx="5594366" cy="1053200"/>
          </a:xfrm>
          <a:prstGeom prst="roundRect">
            <a:avLst/>
          </a:prstGeom>
          <a:solidFill>
            <a:srgbClr val="BFB5C9"/>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Däremot om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المبتدأ</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är </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مَعْرِفة</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(bestämd) så är båda fallen </a:t>
            </a:r>
            <a:r>
              <a:rPr kumimoji="0" lang="sv-SE" sz="2400" b="0" i="0" u="sng" strike="noStrike" kern="1200" cap="none" spc="0" normalizeH="0" baseline="0" noProof="0" dirty="0">
                <a:ln>
                  <a:noFill/>
                </a:ln>
                <a:solidFill>
                  <a:prstClr val="black"/>
                </a:solidFill>
                <a:effectLst/>
                <a:uLnTx/>
                <a:uFillTx/>
                <a:latin typeface="Trebuchet MS" panose="020B0603020202020204"/>
                <a:ea typeface="+mn-ea"/>
                <a:cs typeface="+mn-cs"/>
              </a:rPr>
              <a:t>tillåtna</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a:t>
            </a:r>
          </a:p>
        </p:txBody>
      </p:sp>
      <p:sp>
        <p:nvSpPr>
          <p:cNvPr id="6" name="Rektangel: rundade hörn 5">
            <a:extLst>
              <a:ext uri="{FF2B5EF4-FFF2-40B4-BE49-F238E27FC236}">
                <a16:creationId xmlns:a16="http://schemas.microsoft.com/office/drawing/2014/main" id="{D6A84719-43CD-4A35-8213-D3D3E7AC2D13}"/>
              </a:ext>
            </a:extLst>
          </p:cNvPr>
          <p:cNvSpPr/>
          <p:nvPr/>
        </p:nvSpPr>
        <p:spPr>
          <a:xfrm>
            <a:off x="7521336" y="4563744"/>
            <a:ext cx="2884128" cy="906833"/>
          </a:xfrm>
          <a:prstGeom prst="roundRect">
            <a:avLst/>
          </a:prstGeom>
          <a:solidFill>
            <a:srgbClr val="BFB5C9"/>
          </a:solidFill>
          <a:ln>
            <a:solidFill>
              <a:schemeClr val="bg1"/>
            </a:solid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marR="0" lvl="1" indent="0" algn="l" defTabSz="4572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في البيت </a:t>
            </a: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الكتاب</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a:t>
            </a:r>
          </a:p>
          <a:p>
            <a:pPr marL="457189" marR="0" lvl="1" indent="0" algn="l" defTabSz="4572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الكتابُ</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800" b="0" i="0" u="none" strike="noStrike" kern="1200" cap="none" spc="0" normalizeH="0" baseline="0" noProof="0">
                <a:ln>
                  <a:noFill/>
                </a:ln>
                <a:solidFill>
                  <a:srgbClr val="FFFF00"/>
                </a:solidFill>
                <a:effectLst/>
                <a:uLnTx/>
                <a:uFillTx/>
                <a:latin typeface="Trebuchet MS" panose="020B0603020202020204"/>
                <a:ea typeface="+mn-ea"/>
                <a:cs typeface="Arial" panose="020B0604020202020204" pitchFamily="34" charset="0"/>
              </a:rPr>
              <a:t>في البيت</a:t>
            </a:r>
            <a:endParaRPr kumimoji="0" lang="sv-SE" sz="2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7" name="Platshållare för innehåll 2">
            <a:extLst>
              <a:ext uri="{FF2B5EF4-FFF2-40B4-BE49-F238E27FC236}">
                <a16:creationId xmlns:a16="http://schemas.microsoft.com/office/drawing/2014/main" id="{C3C9142C-8CA7-42AB-B28E-F6F896305C5A}"/>
              </a:ext>
            </a:extLst>
          </p:cNvPr>
          <p:cNvSpPr txBox="1">
            <a:spLocks/>
          </p:cNvSpPr>
          <p:nvPr/>
        </p:nvSpPr>
        <p:spPr>
          <a:xfrm>
            <a:off x="6096000" y="2100882"/>
            <a:ext cx="5734800" cy="4649969"/>
          </a:xfrm>
          <a:prstGeom prst="rect">
            <a:avLst/>
          </a:prstGeom>
          <a:ln>
            <a:solidFill>
              <a:schemeClr val="bg1"/>
            </a:solidFill>
          </a:ln>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Detta gäller då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المبتدأ</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är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نَكِرة</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(obestämd) och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الخبر</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är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جار ومجرور</a:t>
            </a:r>
            <a:r>
              <a:rPr kumimoji="0" lang="sv-SE" sz="2400" b="0" i="0" u="none" strike="noStrike" kern="1200" cap="none" spc="0" normalizeH="0" baseline="0" noProof="0" dirty="0">
                <a:ln>
                  <a:noFill/>
                </a:ln>
                <a:solidFill>
                  <a:srgbClr val="FFFF00"/>
                </a:solidFill>
                <a:effectLst/>
                <a:uLnTx/>
                <a:uFillTx/>
                <a:latin typeface="Trebuchet MS" panose="020B0603020202020204"/>
                <a:ea typeface="+mn-ea"/>
                <a:cs typeface="+mn-cs"/>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(2 villkor).</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CB3CA61A-FBD1-4E5C-A671-9D714BFCB7B8}"/>
              </a:ext>
            </a:extLst>
          </p:cNvPr>
          <p:cNvSpPr/>
          <p:nvPr/>
        </p:nvSpPr>
        <p:spPr>
          <a:xfrm>
            <a:off x="9804780" y="5737294"/>
            <a:ext cx="1849349" cy="873304"/>
          </a:xfrm>
          <a:prstGeom prst="ellipse">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Repetition</a:t>
            </a:r>
          </a:p>
        </p:txBody>
      </p:sp>
    </p:spTree>
    <p:custDataLst>
      <p:tags r:id="rId1"/>
    </p:custDataLst>
    <p:extLst>
      <p:ext uri="{BB962C8B-B14F-4D97-AF65-F5344CB8AC3E}">
        <p14:creationId xmlns:p14="http://schemas.microsoft.com/office/powerpoint/2010/main" val="2523563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280555" y="2182091"/>
            <a:ext cx="11378045" cy="4399684"/>
          </a:xfrm>
        </p:spPr>
        <p:txBody>
          <a:bodyPr>
            <a:normAutofit/>
          </a:bodyPr>
          <a:lstStyle/>
          <a:p>
            <a:pPr marL="0" indent="0">
              <a:buNone/>
            </a:pPr>
            <a:r>
              <a:rPr lang="sv-SE" dirty="0"/>
              <a:t>Det finns 2 typer av </a:t>
            </a:r>
            <a:r>
              <a:rPr lang="ar-SA" dirty="0"/>
              <a:t>المبتدأ</a:t>
            </a:r>
            <a:r>
              <a:rPr lang="sv-SE" dirty="0"/>
              <a:t>:</a:t>
            </a:r>
          </a:p>
          <a:p>
            <a:pPr marL="457200" indent="-457200">
              <a:buAutoNum type="arabicPeriod"/>
            </a:pPr>
            <a:r>
              <a:rPr lang="ar-SA" u="sng" dirty="0"/>
              <a:t>اسم صريح</a:t>
            </a:r>
            <a:endParaRPr lang="sv-SE" u="sng" dirty="0"/>
          </a:p>
          <a:p>
            <a:pPr marL="0" indent="0">
              <a:buNone/>
            </a:pPr>
            <a:endParaRPr lang="sv-SE" dirty="0"/>
          </a:p>
          <a:p>
            <a:pPr marL="0" indent="0">
              <a:buNone/>
            </a:pPr>
            <a:endParaRPr lang="sv-SE" dirty="0"/>
          </a:p>
          <a:p>
            <a:pPr marL="0" indent="0">
              <a:buNone/>
            </a:pPr>
            <a:r>
              <a:rPr lang="sv-SE" dirty="0"/>
              <a:t>2. </a:t>
            </a:r>
            <a:r>
              <a:rPr lang="ar-SA" u="sng" dirty="0"/>
              <a:t>مصدر مؤول</a:t>
            </a:r>
            <a:endParaRPr lang="sv-SE" u="sng" dirty="0"/>
          </a:p>
          <a:p>
            <a:pPr marL="0" indent="0">
              <a:buNone/>
            </a:pPr>
            <a:endParaRPr lang="ar-SA" dirty="0"/>
          </a:p>
          <a:p>
            <a:pPr marL="0" indent="0">
              <a:buNone/>
            </a:pPr>
            <a:endParaRPr lang="sv-SE" dirty="0"/>
          </a:p>
          <a:p>
            <a:pPr marL="0" indent="0">
              <a:buNone/>
            </a:pPr>
            <a:r>
              <a:rPr lang="sv-SE" dirty="0"/>
              <a:t>Grunden är att </a:t>
            </a:r>
            <a:r>
              <a:rPr lang="ar-SA" dirty="0"/>
              <a:t>المبتدأ</a:t>
            </a:r>
            <a:r>
              <a:rPr lang="sv-SE" dirty="0"/>
              <a:t> är </a:t>
            </a:r>
            <a:r>
              <a:rPr lang="ar-SA" dirty="0"/>
              <a:t>معرفة</a:t>
            </a:r>
            <a:r>
              <a:rPr lang="sv-SE" dirty="0"/>
              <a:t>. I t.ex. meningen </a:t>
            </a:r>
            <a:r>
              <a:rPr lang="ar-SA" dirty="0">
                <a:solidFill>
                  <a:schemeClr val="bg1"/>
                </a:solidFill>
              </a:rPr>
              <a:t>نحن</a:t>
            </a:r>
            <a:r>
              <a:rPr lang="ar-SA" dirty="0"/>
              <a:t> طلاب</a:t>
            </a:r>
            <a:r>
              <a:rPr lang="sv-SE" dirty="0"/>
              <a:t> har vi lärt oss att </a:t>
            </a:r>
            <a:r>
              <a:rPr lang="ar-SA" dirty="0"/>
              <a:t>نحن</a:t>
            </a:r>
            <a:r>
              <a:rPr lang="sv-SE" dirty="0"/>
              <a:t> tillhör pronomen som är en av </a:t>
            </a:r>
            <a:r>
              <a:rPr lang="ar-SA" dirty="0"/>
              <a:t>المعارف</a:t>
            </a:r>
            <a:r>
              <a:rPr lang="sv-SE" dirty="0"/>
              <a:t>. </a:t>
            </a:r>
            <a:r>
              <a:rPr lang="sv-SE" dirty="0">
                <a:solidFill>
                  <a:schemeClr val="bg1"/>
                </a:solidFill>
              </a:rPr>
              <a:t>Men </a:t>
            </a:r>
            <a:r>
              <a:rPr lang="ar-SA" dirty="0">
                <a:solidFill>
                  <a:schemeClr val="bg1"/>
                </a:solidFill>
              </a:rPr>
              <a:t>المبتدأ</a:t>
            </a:r>
            <a:r>
              <a:rPr lang="sv-SE" dirty="0">
                <a:solidFill>
                  <a:schemeClr val="bg1"/>
                </a:solidFill>
              </a:rPr>
              <a:t> får komma som </a:t>
            </a:r>
            <a:r>
              <a:rPr lang="ar-SA" dirty="0">
                <a:solidFill>
                  <a:schemeClr val="bg1"/>
                </a:solidFill>
              </a:rPr>
              <a:t>نكرة</a:t>
            </a:r>
            <a:r>
              <a:rPr lang="sv-SE" dirty="0">
                <a:solidFill>
                  <a:schemeClr val="bg1"/>
                </a:solidFill>
              </a:rPr>
              <a:t> om en av följande villkor uppfylls</a:t>
            </a:r>
            <a:r>
              <a:rPr lang="sv-SE" dirty="0"/>
              <a:t>:</a:t>
            </a:r>
            <a:endParaRPr lang="ar-SA" dirty="0"/>
          </a:p>
          <a:p>
            <a:pPr marL="0" indent="0">
              <a:buNone/>
            </a:pPr>
            <a:endParaRPr lang="ar-SA" dirty="0"/>
          </a:p>
          <a:p>
            <a:pPr marL="0" indent="0">
              <a:buNone/>
            </a:pPr>
            <a:endParaRPr lang="sv-SE" dirty="0"/>
          </a:p>
        </p:txBody>
      </p:sp>
      <p:sp>
        <p:nvSpPr>
          <p:cNvPr id="7" name="Rektangel: rundade hörn 6">
            <a:extLst>
              <a:ext uri="{FF2B5EF4-FFF2-40B4-BE49-F238E27FC236}">
                <a16:creationId xmlns:a16="http://schemas.microsoft.com/office/drawing/2014/main" id="{78B7AD43-9B7F-4688-ACA9-03F403F0A874}"/>
              </a:ext>
            </a:extLst>
          </p:cNvPr>
          <p:cNvSpPr/>
          <p:nvPr/>
        </p:nvSpPr>
        <p:spPr>
          <a:xfrm>
            <a:off x="533399" y="4675909"/>
            <a:ext cx="4572000" cy="495300"/>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أن تكتبَ الدرسَ أَفضلُ من اللعبِ كثيرا</a:t>
            </a:r>
          </a:p>
        </p:txBody>
      </p:sp>
      <p:sp>
        <p:nvSpPr>
          <p:cNvPr id="6" name="Rektangel: rundade hörn 5">
            <a:extLst>
              <a:ext uri="{FF2B5EF4-FFF2-40B4-BE49-F238E27FC236}">
                <a16:creationId xmlns:a16="http://schemas.microsoft.com/office/drawing/2014/main" id="{B3A4DCEF-7DDB-4F52-82CA-0A4F82F361D7}"/>
              </a:ext>
            </a:extLst>
          </p:cNvPr>
          <p:cNvSpPr/>
          <p:nvPr/>
        </p:nvSpPr>
        <p:spPr>
          <a:xfrm>
            <a:off x="533399" y="3181350"/>
            <a:ext cx="4572000" cy="495300"/>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الله ربّنا</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محمد رسول الله</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نحن طلاب</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المبتدأ</a:t>
            </a:r>
            <a:r>
              <a:rPr lang="sv-SE" dirty="0"/>
              <a:t> (1a)</a:t>
            </a:r>
            <a:br>
              <a:rPr lang="ar-SA" dirty="0"/>
            </a:br>
            <a:r>
              <a:rPr lang="ar-SA" dirty="0"/>
              <a:t>المعرفة والنكرة</a:t>
            </a:r>
            <a:endParaRPr lang="sv-SE" dirty="0"/>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39A99AA5-C6A1-4AC3-BC00-9385ADDB8553}"/>
              </a:ext>
            </a:extLst>
          </p:cNvPr>
          <p:cNvSpPr/>
          <p:nvPr/>
        </p:nvSpPr>
        <p:spPr>
          <a:xfrm>
            <a:off x="7153892" y="3429000"/>
            <a:ext cx="4419601" cy="1438275"/>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Om </a:t>
            </a: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إن وأَخواتها</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kommer in i </a:t>
            </a: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الجملة الاسمية</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så kallas </a:t>
            </a: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المبتدأ</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för partikelns </a:t>
            </a: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اسم</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vilket vi gått igenom tidigare.</a:t>
            </a:r>
          </a:p>
        </p:txBody>
      </p:sp>
    </p:spTree>
    <p:custDataLst>
      <p:tags r:id="rId1"/>
    </p:custDataLst>
    <p:extLst>
      <p:ext uri="{BB962C8B-B14F-4D97-AF65-F5344CB8AC3E}">
        <p14:creationId xmlns:p14="http://schemas.microsoft.com/office/powerpoint/2010/main" val="325947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المبتدأ</a:t>
            </a:r>
            <a:r>
              <a:rPr lang="sv-SE" dirty="0"/>
              <a:t> (1b)</a:t>
            </a:r>
            <a:br>
              <a:rPr lang="ar-SA" dirty="0"/>
            </a:br>
            <a:r>
              <a:rPr lang="ar-SA" dirty="0"/>
              <a:t>المعرفة والنكرة</a:t>
            </a:r>
            <a:endParaRPr lang="sv-SE" dirty="0"/>
          </a:p>
        </p:txBody>
      </p:sp>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295275" y="2124074"/>
            <a:ext cx="11496675" cy="4486275"/>
          </a:xfrm>
        </p:spPr>
        <p:txBody>
          <a:bodyPr>
            <a:normAutofit/>
          </a:bodyPr>
          <a:lstStyle/>
          <a:p>
            <a:pPr marL="457200" indent="-457200">
              <a:buAutoNum type="arabicPeriod"/>
            </a:pPr>
            <a:r>
              <a:rPr lang="sv-SE" u="sng" dirty="0"/>
              <a:t>Om </a:t>
            </a:r>
            <a:r>
              <a:rPr lang="ar-SA" u="sng" dirty="0"/>
              <a:t>الخبر</a:t>
            </a:r>
            <a:r>
              <a:rPr lang="sv-SE" u="sng" dirty="0"/>
              <a:t> är </a:t>
            </a:r>
            <a:r>
              <a:rPr lang="ar-SA" u="sng" dirty="0"/>
              <a:t>شِبْهُ الجملة</a:t>
            </a:r>
            <a:r>
              <a:rPr lang="sv-SE" dirty="0"/>
              <a:t>.</a:t>
            </a:r>
          </a:p>
          <a:p>
            <a:pPr marL="0" indent="0">
              <a:buNone/>
            </a:pPr>
            <a:r>
              <a:rPr lang="sv-SE" dirty="0"/>
              <a:t>Det finns 2 typer av </a:t>
            </a:r>
            <a:r>
              <a:rPr lang="ar-SA" dirty="0">
                <a:solidFill>
                  <a:schemeClr val="accent2"/>
                </a:solidFill>
              </a:rPr>
              <a:t>شبه الجملة</a:t>
            </a:r>
            <a:r>
              <a:rPr lang="sv-SE" dirty="0"/>
              <a:t>:</a:t>
            </a:r>
          </a:p>
          <a:p>
            <a:pPr marL="457200" indent="-457200">
              <a:buAutoNum type="alphaLcParenR"/>
            </a:pPr>
            <a:r>
              <a:rPr lang="ar-SA" dirty="0"/>
              <a:t>جار </a:t>
            </a:r>
            <a:r>
              <a:rPr lang="sv-SE" dirty="0"/>
              <a:t> + </a:t>
            </a:r>
            <a:r>
              <a:rPr lang="ar-SA" dirty="0"/>
              <a:t>مجرور</a:t>
            </a:r>
            <a:r>
              <a:rPr lang="sv-SE" dirty="0"/>
              <a:t> – </a:t>
            </a:r>
            <a:r>
              <a:rPr lang="ar-SA" dirty="0">
                <a:solidFill>
                  <a:schemeClr val="accent2"/>
                </a:solidFill>
              </a:rPr>
              <a:t>في الغرفةِ </a:t>
            </a:r>
            <a:r>
              <a:rPr lang="ar-SA" dirty="0">
                <a:solidFill>
                  <a:srgbClr val="0070C0"/>
                </a:solidFill>
              </a:rPr>
              <a:t>رجلٌ</a:t>
            </a:r>
          </a:p>
          <a:p>
            <a:pPr marL="457200" indent="-457200">
              <a:buAutoNum type="alphaLcParenR"/>
            </a:pPr>
            <a:r>
              <a:rPr lang="ar-SA" dirty="0"/>
              <a:t>ظَرف</a:t>
            </a:r>
            <a:r>
              <a:rPr lang="sv-SE" dirty="0"/>
              <a:t> oavsett om det är </a:t>
            </a:r>
            <a:r>
              <a:rPr lang="ar-SA" dirty="0"/>
              <a:t>مكان</a:t>
            </a:r>
            <a:r>
              <a:rPr lang="sv-SE" dirty="0"/>
              <a:t> eller </a:t>
            </a:r>
            <a:r>
              <a:rPr lang="ar-SA" dirty="0"/>
              <a:t>زمان</a:t>
            </a:r>
            <a:endParaRPr lang="sv-SE" dirty="0"/>
          </a:p>
          <a:p>
            <a:pPr marL="0" indent="0">
              <a:buNone/>
            </a:pPr>
            <a:r>
              <a:rPr lang="ar-SA" dirty="0">
                <a:solidFill>
                  <a:schemeClr val="accent2"/>
                </a:solidFill>
              </a:rPr>
              <a:t>فوقَ</a:t>
            </a:r>
            <a:r>
              <a:rPr lang="ar-SA" dirty="0">
                <a:solidFill>
                  <a:srgbClr val="FFFF00"/>
                </a:solidFill>
              </a:rPr>
              <a:t> </a:t>
            </a:r>
            <a:r>
              <a:rPr lang="ar-SA" dirty="0"/>
              <a:t>الشجرةِ</a:t>
            </a:r>
            <a:r>
              <a:rPr lang="ar-SA" dirty="0">
                <a:solidFill>
                  <a:srgbClr val="FFFF00"/>
                </a:solidFill>
              </a:rPr>
              <a:t> </a:t>
            </a:r>
            <a:r>
              <a:rPr lang="ar-SA" dirty="0">
                <a:solidFill>
                  <a:srgbClr val="0070C0"/>
                </a:solidFill>
              </a:rPr>
              <a:t>عصفورٌ</a:t>
            </a:r>
            <a:r>
              <a:rPr lang="sv-SE" dirty="0"/>
              <a:t> </a:t>
            </a:r>
          </a:p>
          <a:p>
            <a:pPr marL="0" indent="0">
              <a:buNone/>
            </a:pPr>
            <a:r>
              <a:rPr lang="sv-SE" sz="2000" dirty="0"/>
              <a:t>(Denna </a:t>
            </a:r>
            <a:r>
              <a:rPr lang="ar-SA" sz="2000" dirty="0"/>
              <a:t>تأخير</a:t>
            </a:r>
            <a:r>
              <a:rPr lang="sv-SE" sz="2000" dirty="0"/>
              <a:t> av dessa två </a:t>
            </a:r>
            <a:r>
              <a:rPr lang="ar-SA" sz="2000" dirty="0">
                <a:solidFill>
                  <a:srgbClr val="0070C0"/>
                </a:solidFill>
              </a:rPr>
              <a:t>المبتدأ</a:t>
            </a:r>
            <a:r>
              <a:rPr lang="sv-SE" sz="2000" dirty="0"/>
              <a:t> är obligatoriskt)</a:t>
            </a:r>
          </a:p>
          <a:p>
            <a:pPr marL="0" indent="0">
              <a:buNone/>
            </a:pPr>
            <a:endParaRPr lang="ar-SA" sz="3600" dirty="0"/>
          </a:p>
          <a:p>
            <a:pPr marL="0" indent="0">
              <a:buNone/>
            </a:pPr>
            <a:r>
              <a:rPr lang="sv-SE" dirty="0"/>
              <a:t>Notera att ord som </a:t>
            </a:r>
            <a:r>
              <a:rPr lang="ar-SA" dirty="0"/>
              <a:t>تحت</a:t>
            </a:r>
            <a:r>
              <a:rPr lang="sv-SE" dirty="0"/>
              <a:t>, </a:t>
            </a:r>
            <a:r>
              <a:rPr lang="ar-SA" dirty="0"/>
              <a:t>فوق</a:t>
            </a:r>
            <a:r>
              <a:rPr lang="sv-SE" dirty="0"/>
              <a:t> och </a:t>
            </a:r>
            <a:r>
              <a:rPr lang="ar-SA" dirty="0"/>
              <a:t>عند</a:t>
            </a:r>
            <a:r>
              <a:rPr lang="sv-SE" dirty="0"/>
              <a:t> räknas inte som </a:t>
            </a:r>
            <a:r>
              <a:rPr lang="sv-SE" i="1" dirty="0"/>
              <a:t>prepositioner</a:t>
            </a:r>
            <a:r>
              <a:rPr lang="sv-SE" dirty="0"/>
              <a:t> på arabiska, de kallas för </a:t>
            </a:r>
            <a:r>
              <a:rPr lang="ar-SA" dirty="0"/>
              <a:t>ظروف</a:t>
            </a:r>
            <a:r>
              <a:rPr lang="sv-SE" dirty="0"/>
              <a:t> och är </a:t>
            </a:r>
            <a:r>
              <a:rPr lang="ar-SA" dirty="0"/>
              <a:t>أَسماء</a:t>
            </a:r>
            <a:r>
              <a:rPr lang="sv-SE" dirty="0"/>
              <a:t>. Prepositionerna (</a:t>
            </a:r>
            <a:r>
              <a:rPr lang="ar-SA" dirty="0"/>
              <a:t>حروف الجر</a:t>
            </a:r>
            <a:r>
              <a:rPr lang="sv-SE" dirty="0"/>
              <a:t>) är t.ex. </a:t>
            </a:r>
            <a:r>
              <a:rPr lang="ar-SA" dirty="0"/>
              <a:t>في</a:t>
            </a:r>
            <a:r>
              <a:rPr lang="sv-SE" dirty="0"/>
              <a:t>, </a:t>
            </a:r>
            <a:r>
              <a:rPr lang="ar-SA" dirty="0"/>
              <a:t>على</a:t>
            </a:r>
            <a:r>
              <a:rPr lang="sv-SE" dirty="0"/>
              <a:t>, </a:t>
            </a:r>
            <a:r>
              <a:rPr lang="ar-SA" dirty="0"/>
              <a:t>بِ</a:t>
            </a:r>
            <a:r>
              <a:rPr lang="sv-SE" dirty="0"/>
              <a:t>, </a:t>
            </a:r>
            <a:r>
              <a:rPr lang="ar-SA" dirty="0"/>
              <a:t>كَ</a:t>
            </a:r>
            <a:r>
              <a:rPr lang="sv-SE" dirty="0"/>
              <a:t>, vilka är partiklar. </a:t>
            </a:r>
            <a:r>
              <a:rPr lang="ar-SA" dirty="0"/>
              <a:t>الظروف</a:t>
            </a:r>
            <a:r>
              <a:rPr lang="sv-SE" dirty="0"/>
              <a:t> är </a:t>
            </a:r>
            <a:r>
              <a:rPr lang="ar-SA" dirty="0"/>
              <a:t>معربة</a:t>
            </a:r>
            <a:r>
              <a:rPr lang="sv-SE" dirty="0"/>
              <a:t>: </a:t>
            </a:r>
            <a:r>
              <a:rPr lang="ar-SA" dirty="0"/>
              <a:t>منْ فوقِهِ, من تحتِهِ...</a:t>
            </a:r>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C8A714B3-B3F0-41A2-A2C4-C610CAF65752}"/>
              </a:ext>
            </a:extLst>
          </p:cNvPr>
          <p:cNvSpPr/>
          <p:nvPr/>
        </p:nvSpPr>
        <p:spPr>
          <a:xfrm>
            <a:off x="6096000" y="2352675"/>
            <a:ext cx="5705475" cy="1590675"/>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شبه الجملة</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betyder ”det som liknar en mening” eftersom den ger en betydelse, men inte tillräckligt mycket för att vara självständigt, vilket en </a:t>
            </a: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جملة</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är.</a:t>
            </a:r>
          </a:p>
        </p:txBody>
      </p:sp>
      <p:sp>
        <p:nvSpPr>
          <p:cNvPr id="6" name="Ellips 5">
            <a:extLst>
              <a:ext uri="{FF2B5EF4-FFF2-40B4-BE49-F238E27FC236}">
                <a16:creationId xmlns:a16="http://schemas.microsoft.com/office/drawing/2014/main" id="{458426BD-2EEC-4231-98B6-E48BB8DBE346}"/>
              </a:ext>
            </a:extLst>
          </p:cNvPr>
          <p:cNvSpPr/>
          <p:nvPr/>
        </p:nvSpPr>
        <p:spPr>
          <a:xfrm>
            <a:off x="9644063" y="4171951"/>
            <a:ext cx="2152650" cy="1090789"/>
          </a:xfrm>
          <a:prstGeom prst="ellipse">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Mer om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الظرف</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på lektion 12</a:t>
            </a:r>
          </a:p>
        </p:txBody>
      </p:sp>
    </p:spTree>
    <p:custDataLst>
      <p:tags r:id="rId1"/>
    </p:custDataLst>
    <p:extLst>
      <p:ext uri="{BB962C8B-B14F-4D97-AF65-F5344CB8AC3E}">
        <p14:creationId xmlns:p14="http://schemas.microsoft.com/office/powerpoint/2010/main" val="123622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91FA535-F269-415B-93E7-588F4B88BFC5}"/>
              </a:ext>
            </a:extLst>
          </p:cNvPr>
          <p:cNvSpPr>
            <a:spLocks noGrp="1"/>
          </p:cNvSpPr>
          <p:nvPr>
            <p:ph idx="1"/>
          </p:nvPr>
        </p:nvSpPr>
        <p:spPr>
          <a:xfrm>
            <a:off x="202131" y="2042160"/>
            <a:ext cx="11463687" cy="4663440"/>
          </a:xfrm>
        </p:spPr>
        <p:txBody>
          <a:bodyPr>
            <a:normAutofit/>
          </a:bodyPr>
          <a:lstStyle/>
          <a:p>
            <a:pPr marL="0" indent="0">
              <a:buNone/>
            </a:pPr>
            <a:r>
              <a:rPr lang="ar-SA" sz="2800" dirty="0"/>
              <a:t>الشروط الثلاثة     </a:t>
            </a:r>
          </a:p>
          <a:p>
            <a:pPr marL="0" indent="0">
              <a:buNone/>
            </a:pPr>
            <a:r>
              <a:rPr lang="sv-SE" dirty="0"/>
              <a:t>1.</a:t>
            </a:r>
          </a:p>
          <a:p>
            <a:pPr marL="0" indent="0">
              <a:buNone/>
            </a:pPr>
            <a:r>
              <a:rPr lang="sv-SE" dirty="0"/>
              <a:t>2.</a:t>
            </a:r>
          </a:p>
          <a:p>
            <a:pPr marL="0" indent="0">
              <a:buNone/>
            </a:pPr>
            <a:r>
              <a:rPr lang="sv-SE" dirty="0"/>
              <a:t>3.</a:t>
            </a:r>
          </a:p>
          <a:p>
            <a:pPr marL="0" indent="0">
              <a:buNone/>
            </a:pPr>
            <a:endParaRPr lang="sv-SE" sz="1200" dirty="0"/>
          </a:p>
          <a:p>
            <a:pPr marL="0" indent="0">
              <a:buNone/>
            </a:pPr>
            <a:r>
              <a:rPr lang="sv-SE" dirty="0"/>
              <a:t>Om ett av dessa villkor inte uppfylls, så sker dess </a:t>
            </a:r>
            <a:r>
              <a:rPr lang="ar-SA" dirty="0"/>
              <a:t>إعراب</a:t>
            </a:r>
            <a:r>
              <a:rPr lang="sv-SE" dirty="0"/>
              <a:t> med </a:t>
            </a:r>
            <a:r>
              <a:rPr lang="ar-SA" dirty="0"/>
              <a:t>العلامات الأصلية</a:t>
            </a:r>
            <a:r>
              <a:rPr lang="sv-SE" dirty="0"/>
              <a:t>. Vi kommer att ge ett exempel för varje villkor:</a:t>
            </a:r>
          </a:p>
          <a:p>
            <a:pPr marL="0" indent="0">
              <a:lnSpc>
                <a:spcPct val="100000"/>
              </a:lnSpc>
              <a:buNone/>
            </a:pPr>
            <a:r>
              <a:rPr lang="sv-SE" dirty="0"/>
              <a:t>1. </a:t>
            </a:r>
          </a:p>
          <a:p>
            <a:pPr marL="0" indent="0">
              <a:lnSpc>
                <a:spcPct val="100000"/>
              </a:lnSpc>
              <a:buNone/>
            </a:pPr>
            <a:r>
              <a:rPr lang="sv-SE" dirty="0"/>
              <a:t>2.  </a:t>
            </a:r>
            <a:endParaRPr lang="ar-SA" dirty="0"/>
          </a:p>
          <a:p>
            <a:pPr marL="0" indent="0">
              <a:lnSpc>
                <a:spcPct val="100000"/>
              </a:lnSpc>
              <a:buNone/>
            </a:pPr>
            <a:r>
              <a:rPr lang="sv-SE" dirty="0"/>
              <a:t>3. </a:t>
            </a:r>
          </a:p>
        </p:txBody>
      </p:sp>
      <p:sp>
        <p:nvSpPr>
          <p:cNvPr id="10" name="Rektangel: rundade hörn 9">
            <a:extLst>
              <a:ext uri="{FF2B5EF4-FFF2-40B4-BE49-F238E27FC236}">
                <a16:creationId xmlns:a16="http://schemas.microsoft.com/office/drawing/2014/main" id="{1B325D7E-1A83-48A2-BAF9-C69C7C8CDE87}"/>
              </a:ext>
            </a:extLst>
          </p:cNvPr>
          <p:cNvSpPr/>
          <p:nvPr/>
        </p:nvSpPr>
        <p:spPr>
          <a:xfrm>
            <a:off x="775679" y="6006898"/>
            <a:ext cx="7295199" cy="432000"/>
          </a:xfrm>
          <a:prstGeom prst="roundRect">
            <a:avLst/>
          </a:prstGeom>
          <a:solidFill>
            <a:schemeClr val="accent3">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dirty="0">
                <a:solidFill>
                  <a:prstClr val="black"/>
                </a:solidFill>
              </a:rPr>
              <a:t>.</a:t>
            </a:r>
            <a:r>
              <a:rPr lang="ar-SA" sz="2000" dirty="0">
                <a:solidFill>
                  <a:prstClr val="black"/>
                </a:solidFill>
              </a:rPr>
              <a:t> هذا أُبَيٌّ وأُخَيٌّ </a:t>
            </a:r>
            <a:r>
              <a:rPr lang="sv-SE" sz="2000" dirty="0">
                <a:solidFill>
                  <a:prstClr val="black"/>
                </a:solidFill>
              </a:rPr>
              <a:t> – Detta är min lilla pappa, och broder.</a:t>
            </a:r>
            <a:endParaRPr lang="sv-SE" dirty="0"/>
          </a:p>
        </p:txBody>
      </p:sp>
      <p:sp>
        <p:nvSpPr>
          <p:cNvPr id="9" name="Rektangel: rundade hörn 8">
            <a:extLst>
              <a:ext uri="{FF2B5EF4-FFF2-40B4-BE49-F238E27FC236}">
                <a16:creationId xmlns:a16="http://schemas.microsoft.com/office/drawing/2014/main" id="{C346CEBB-1C2F-4E42-9D96-B9A1B63C8671}"/>
              </a:ext>
            </a:extLst>
          </p:cNvPr>
          <p:cNvSpPr/>
          <p:nvPr/>
        </p:nvSpPr>
        <p:spPr>
          <a:xfrm>
            <a:off x="775678" y="5487995"/>
            <a:ext cx="7295200" cy="432000"/>
          </a:xfrm>
          <a:prstGeom prst="round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spcBef>
                <a:spcPts val="1000"/>
              </a:spcBef>
            </a:pPr>
            <a:r>
              <a:rPr lang="ar-SA" sz="2000" dirty="0">
                <a:solidFill>
                  <a:prstClr val="black"/>
                </a:solidFill>
              </a:rPr>
              <a:t>الإخوةُ</a:t>
            </a:r>
            <a:r>
              <a:rPr lang="sv-SE" sz="2000" dirty="0">
                <a:solidFill>
                  <a:prstClr val="black"/>
                </a:solidFill>
              </a:rPr>
              <a:t> (Om det dock är </a:t>
            </a:r>
            <a:r>
              <a:rPr lang="ar-SA" sz="2000" dirty="0">
                <a:solidFill>
                  <a:prstClr val="black"/>
                </a:solidFill>
              </a:rPr>
              <a:t>مثنى</a:t>
            </a:r>
            <a:r>
              <a:rPr lang="sv-SE" sz="2000" dirty="0">
                <a:solidFill>
                  <a:prstClr val="black"/>
                </a:solidFill>
              </a:rPr>
              <a:t>, så får den </a:t>
            </a:r>
            <a:r>
              <a:rPr lang="ar-SA" sz="2000" dirty="0">
                <a:solidFill>
                  <a:prstClr val="black"/>
                </a:solidFill>
              </a:rPr>
              <a:t>إعراب المثنى</a:t>
            </a:r>
            <a:r>
              <a:rPr lang="sv-SE" sz="2000" dirty="0">
                <a:solidFill>
                  <a:prstClr val="black"/>
                </a:solidFill>
              </a:rPr>
              <a:t>: </a:t>
            </a:r>
            <a:r>
              <a:rPr lang="ar-SA" sz="2000" dirty="0">
                <a:solidFill>
                  <a:prstClr val="black"/>
                </a:solidFill>
              </a:rPr>
              <a:t>الأخوان والأخوينِ</a:t>
            </a:r>
            <a:r>
              <a:rPr lang="sv-SE" sz="2000" dirty="0">
                <a:solidFill>
                  <a:prstClr val="black"/>
                </a:solidFill>
              </a:rPr>
              <a:t>)</a:t>
            </a:r>
          </a:p>
        </p:txBody>
      </p:sp>
      <p:sp>
        <p:nvSpPr>
          <p:cNvPr id="8" name="Rektangel: rundade hörn 7">
            <a:extLst>
              <a:ext uri="{FF2B5EF4-FFF2-40B4-BE49-F238E27FC236}">
                <a16:creationId xmlns:a16="http://schemas.microsoft.com/office/drawing/2014/main" id="{E04C1D7F-CBE7-44DB-92EE-B28D119356F8}"/>
              </a:ext>
            </a:extLst>
          </p:cNvPr>
          <p:cNvSpPr/>
          <p:nvPr/>
        </p:nvSpPr>
        <p:spPr>
          <a:xfrm>
            <a:off x="775678" y="4969092"/>
            <a:ext cx="7295200" cy="432000"/>
          </a:xfrm>
          <a:prstGeom prst="roundRect">
            <a:avLst/>
          </a:prstGeom>
          <a:solidFill>
            <a:srgbClr val="BFB5C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spcBef>
                <a:spcPts val="1000"/>
              </a:spcBef>
            </a:pPr>
            <a:r>
              <a:rPr lang="sv-SE" sz="2000" dirty="0">
                <a:solidFill>
                  <a:prstClr val="black"/>
                </a:solidFill>
              </a:rPr>
              <a:t> </a:t>
            </a:r>
            <a:r>
              <a:rPr lang="ar-SA" sz="2000">
                <a:solidFill>
                  <a:prstClr val="black"/>
                </a:solidFill>
              </a:rPr>
              <a:t>أبٌ</a:t>
            </a:r>
            <a:r>
              <a:rPr lang="sv-SE" sz="2000">
                <a:solidFill>
                  <a:prstClr val="black"/>
                </a:solidFill>
              </a:rPr>
              <a:t>/</a:t>
            </a:r>
            <a:r>
              <a:rPr lang="ar-SA" sz="2000" dirty="0">
                <a:solidFill>
                  <a:prstClr val="black"/>
                </a:solidFill>
              </a:rPr>
              <a:t>أبِي</a:t>
            </a:r>
            <a:r>
              <a:rPr lang="sv-SE" sz="2000" dirty="0">
                <a:solidFill>
                  <a:prstClr val="black"/>
                </a:solidFill>
              </a:rPr>
              <a:t> (Osynlig </a:t>
            </a:r>
            <a:r>
              <a:rPr lang="sv-SE" sz="2000" i="1" dirty="0" err="1">
                <a:solidFill>
                  <a:prstClr val="black"/>
                </a:solidFill>
              </a:rPr>
              <a:t>Dhammah</a:t>
            </a:r>
            <a:r>
              <a:rPr lang="sv-SE" sz="2000" dirty="0">
                <a:solidFill>
                  <a:prstClr val="black"/>
                </a:solidFill>
              </a:rPr>
              <a:t>. Mer om detta snart.)</a:t>
            </a:r>
          </a:p>
        </p:txBody>
      </p:sp>
      <p:sp>
        <p:nvSpPr>
          <p:cNvPr id="7" name="Rektangel: rundade hörn 6">
            <a:extLst>
              <a:ext uri="{FF2B5EF4-FFF2-40B4-BE49-F238E27FC236}">
                <a16:creationId xmlns:a16="http://schemas.microsoft.com/office/drawing/2014/main" id="{CFB8A24F-3E3C-442A-938A-AB2DAB06FE57}"/>
              </a:ext>
            </a:extLst>
          </p:cNvPr>
          <p:cNvSpPr/>
          <p:nvPr/>
        </p:nvSpPr>
        <p:spPr>
          <a:xfrm>
            <a:off x="775678" y="3561887"/>
            <a:ext cx="3476625" cy="432000"/>
          </a:xfrm>
          <a:prstGeom prst="roundRect">
            <a:avLst/>
          </a:prstGeom>
          <a:solidFill>
            <a:schemeClr val="accent3">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000" dirty="0">
                <a:solidFill>
                  <a:prstClr val="black"/>
                </a:solidFill>
              </a:rPr>
              <a:t>أن تكون مكبرة, أي ليست مصغرة</a:t>
            </a:r>
          </a:p>
        </p:txBody>
      </p:sp>
      <p:sp>
        <p:nvSpPr>
          <p:cNvPr id="5" name="Rektangel: rundade hörn 4">
            <a:extLst>
              <a:ext uri="{FF2B5EF4-FFF2-40B4-BE49-F238E27FC236}">
                <a16:creationId xmlns:a16="http://schemas.microsoft.com/office/drawing/2014/main" id="{61D545EB-B09F-4CE1-A5E8-57659E327CFF}"/>
              </a:ext>
            </a:extLst>
          </p:cNvPr>
          <p:cNvSpPr/>
          <p:nvPr/>
        </p:nvSpPr>
        <p:spPr>
          <a:xfrm>
            <a:off x="775679" y="3059809"/>
            <a:ext cx="3476624" cy="432000"/>
          </a:xfrm>
          <a:prstGeom prst="round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000" dirty="0">
                <a:solidFill>
                  <a:prstClr val="black"/>
                </a:solidFill>
              </a:rPr>
              <a:t>أن تكون مفردة, أي ليست مثنى ولاجمعا</a:t>
            </a:r>
            <a:endParaRPr lang="sv-SE" sz="2000" dirty="0">
              <a:solidFill>
                <a:prstClr val="black"/>
              </a:solidFill>
            </a:endParaRPr>
          </a:p>
        </p:txBody>
      </p:sp>
      <p:sp>
        <p:nvSpPr>
          <p:cNvPr id="6" name="Rektangel: rundade hörn 5">
            <a:extLst>
              <a:ext uri="{FF2B5EF4-FFF2-40B4-BE49-F238E27FC236}">
                <a16:creationId xmlns:a16="http://schemas.microsoft.com/office/drawing/2014/main" id="{DBEA185B-D194-4510-BDC8-92A5E93F27BC}"/>
              </a:ext>
            </a:extLst>
          </p:cNvPr>
          <p:cNvSpPr/>
          <p:nvPr/>
        </p:nvSpPr>
        <p:spPr>
          <a:xfrm>
            <a:off x="775679" y="2561879"/>
            <a:ext cx="3476624" cy="432000"/>
          </a:xfrm>
          <a:prstGeom prst="roundRect">
            <a:avLst/>
          </a:prstGeom>
          <a:solidFill>
            <a:srgbClr val="BFB5C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000" dirty="0">
                <a:solidFill>
                  <a:prstClr val="black"/>
                </a:solidFill>
              </a:rPr>
              <a:t>أن تكون مضافة إلى غير ياء المتكلم</a:t>
            </a:r>
            <a:endParaRPr lang="sv-SE" sz="2000" dirty="0">
              <a:solidFill>
                <a:prstClr val="black"/>
              </a:solidFill>
            </a:endParaRPr>
          </a:p>
        </p:txBody>
      </p:sp>
      <p:sp>
        <p:nvSpPr>
          <p:cNvPr id="2" name="Rubrik 1">
            <a:extLst>
              <a:ext uri="{FF2B5EF4-FFF2-40B4-BE49-F238E27FC236}">
                <a16:creationId xmlns:a16="http://schemas.microsoft.com/office/drawing/2014/main" id="{733E3C3A-A3AF-46A4-9F7C-F9D482F933C2}"/>
              </a:ext>
            </a:extLst>
          </p:cNvPr>
          <p:cNvSpPr>
            <a:spLocks noGrp="1"/>
          </p:cNvSpPr>
          <p:nvPr>
            <p:ph type="title"/>
          </p:nvPr>
        </p:nvSpPr>
        <p:spPr/>
        <p:txBody>
          <a:bodyPr/>
          <a:lstStyle/>
          <a:p>
            <a:r>
              <a:rPr lang="ar-SA" dirty="0"/>
              <a:t>العلامات الفرعية في الأسماء</a:t>
            </a:r>
            <a:br>
              <a:rPr lang="ar-SA" dirty="0"/>
            </a:br>
            <a:r>
              <a:rPr lang="sv-SE" dirty="0"/>
              <a:t>(2b)</a:t>
            </a:r>
          </a:p>
        </p:txBody>
      </p:sp>
      <p:sp>
        <p:nvSpPr>
          <p:cNvPr id="4" name="Platshållare för bildnummer 3">
            <a:extLst>
              <a:ext uri="{FF2B5EF4-FFF2-40B4-BE49-F238E27FC236}">
                <a16:creationId xmlns:a16="http://schemas.microsoft.com/office/drawing/2014/main" id="{0A298749-394D-4A13-915E-98220353140C}"/>
              </a:ext>
            </a:extLst>
          </p:cNvPr>
          <p:cNvSpPr>
            <a:spLocks noGrp="1"/>
          </p:cNvSpPr>
          <p:nvPr>
            <p:ph type="sldNum" sz="quarter" idx="12"/>
          </p:nvPr>
        </p:nvSpPr>
        <p:spPr/>
        <p:txBody>
          <a:bodyPr/>
          <a:lstStyle/>
          <a:p>
            <a:fld id="{177D6179-9D4F-9247-ABDE-D082469CF89C}" type="slidenum">
              <a:rPr lang="sv-SE" smtClean="0"/>
              <a:t>12</a:t>
            </a:fld>
            <a:endParaRPr lang="sv-SE" dirty="0"/>
          </a:p>
        </p:txBody>
      </p:sp>
    </p:spTree>
    <p:custDataLst>
      <p:tags r:id="rId1"/>
    </p:custDataLst>
    <p:extLst>
      <p:ext uri="{BB962C8B-B14F-4D97-AF65-F5344CB8AC3E}">
        <p14:creationId xmlns:p14="http://schemas.microsoft.com/office/powerpoint/2010/main" val="1496532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المبتدأ</a:t>
            </a:r>
            <a:r>
              <a:rPr lang="sv-SE" dirty="0"/>
              <a:t> (1c)</a:t>
            </a:r>
            <a:br>
              <a:rPr lang="sv-SE" dirty="0"/>
            </a:br>
            <a:r>
              <a:rPr lang="ar-SA" dirty="0"/>
              <a:t>المعرفة والنكرة</a:t>
            </a:r>
            <a:endParaRPr lang="sv-SE" dirty="0"/>
          </a:p>
        </p:txBody>
      </p:sp>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257175" y="2114550"/>
            <a:ext cx="11626431" cy="4524375"/>
          </a:xfrm>
        </p:spPr>
        <p:txBody>
          <a:bodyPr>
            <a:normAutofit lnSpcReduction="10000"/>
          </a:bodyPr>
          <a:lstStyle/>
          <a:p>
            <a:pPr marL="0" indent="0">
              <a:buNone/>
            </a:pPr>
            <a:r>
              <a:rPr lang="sv-SE" dirty="0"/>
              <a:t>2. </a:t>
            </a:r>
            <a:r>
              <a:rPr lang="sv-SE" u="sng" dirty="0"/>
              <a:t>Om </a:t>
            </a:r>
            <a:r>
              <a:rPr lang="ar-SA" u="sng" dirty="0"/>
              <a:t>المبتدأ</a:t>
            </a:r>
            <a:r>
              <a:rPr lang="sv-SE" u="sng" dirty="0"/>
              <a:t> är en </a:t>
            </a:r>
            <a:r>
              <a:rPr lang="ar-SA" u="sng" dirty="0"/>
              <a:t>اسم استفهام</a:t>
            </a:r>
            <a:r>
              <a:rPr lang="sv-SE" dirty="0"/>
              <a:t>:</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Notera att det finns många fler fall då </a:t>
            </a:r>
            <a:r>
              <a:rPr lang="ar-SA" dirty="0"/>
              <a:t>المبتدأ</a:t>
            </a:r>
            <a:r>
              <a:rPr lang="sv-SE" dirty="0"/>
              <a:t> kan bli obestämd, men detta är något som eleven kan fördjupa sig inom i framtiden </a:t>
            </a:r>
            <a:r>
              <a:rPr lang="ar-SA" dirty="0"/>
              <a:t>إن شاء الله</a:t>
            </a:r>
            <a:r>
              <a:rPr lang="sv-SE" dirty="0"/>
              <a:t>.</a:t>
            </a:r>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B0B1B16C-2B24-41E8-AB56-61961469E5FF}"/>
              </a:ext>
            </a:extLst>
          </p:cNvPr>
          <p:cNvSpPr/>
          <p:nvPr/>
        </p:nvSpPr>
        <p:spPr>
          <a:xfrm>
            <a:off x="8048625" y="2552700"/>
            <a:ext cx="3657600" cy="1543050"/>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مَعْلومٌ أَن أسماء الاستفهام نكرات</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Det är känt att frågeorden är obestämda</a:t>
            </a:r>
          </a:p>
        </p:txBody>
      </p:sp>
      <p:sp>
        <p:nvSpPr>
          <p:cNvPr id="6" name="TextBox 5">
            <a:extLst>
              <a:ext uri="{FF2B5EF4-FFF2-40B4-BE49-F238E27FC236}">
                <a16:creationId xmlns:a16="http://schemas.microsoft.com/office/drawing/2014/main" id="{7F5BE2EC-6EB5-4A1C-9521-C3407B39BE1B}"/>
              </a:ext>
            </a:extLst>
          </p:cNvPr>
          <p:cNvSpPr txBox="1"/>
          <p:nvPr/>
        </p:nvSpPr>
        <p:spPr>
          <a:xfrm>
            <a:off x="485775" y="2565587"/>
            <a:ext cx="4860478" cy="3060325"/>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منْ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مريض</a:t>
            </a: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ما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بك</a:t>
            </a: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كم طالبا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في الفصل</a:t>
            </a: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800" b="0" i="0" u="sng"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الإعراب</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(من, ما, كم) في محل رفع مبتدأ.</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مريض</a:t>
            </a: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بك</a:t>
            </a: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في</a:t>
            </a: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الفصل</a:t>
            </a: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خبر</a:t>
            </a:r>
            <a:endParaRPr kumimoji="0" lang="sv-SE"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163244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314325" y="2109356"/>
            <a:ext cx="11420475" cy="4510520"/>
          </a:xfrm>
        </p:spPr>
        <p:txBody>
          <a:bodyPr/>
          <a:lstStyle/>
          <a:p>
            <a:pPr marL="0" indent="0">
              <a:buNone/>
            </a:pPr>
            <a:r>
              <a:rPr lang="sv-SE" dirty="0"/>
              <a:t>Vi vet att grunden är att </a:t>
            </a:r>
            <a:r>
              <a:rPr lang="ar-SA" dirty="0"/>
              <a:t>المبتدأ</a:t>
            </a:r>
            <a:r>
              <a:rPr lang="sv-SE" dirty="0"/>
              <a:t> kommer före </a:t>
            </a:r>
            <a:r>
              <a:rPr lang="ar-SA" dirty="0"/>
              <a:t>الخبر</a:t>
            </a:r>
            <a:r>
              <a:rPr lang="sv-SE" dirty="0"/>
              <a:t> </a:t>
            </a:r>
            <a:r>
              <a:rPr lang="ar-SA" dirty="0"/>
              <a:t>(</a:t>
            </a:r>
            <a:r>
              <a:rPr lang="ar-SA" dirty="0">
                <a:solidFill>
                  <a:schemeClr val="bg1"/>
                </a:solidFill>
              </a:rPr>
              <a:t>أنت</a:t>
            </a:r>
            <a:r>
              <a:rPr lang="ar-SA" dirty="0"/>
              <a:t> </a:t>
            </a:r>
            <a:r>
              <a:rPr lang="ar-SA" dirty="0">
                <a:solidFill>
                  <a:srgbClr val="FFFF00"/>
                </a:solidFill>
              </a:rPr>
              <a:t>مدرس</a:t>
            </a:r>
            <a:r>
              <a:rPr lang="ar-SA" dirty="0"/>
              <a:t>)</a:t>
            </a:r>
            <a:r>
              <a:rPr lang="sv-SE" dirty="0"/>
              <a:t>,</a:t>
            </a:r>
            <a:r>
              <a:rPr lang="sv-SE" dirty="0">
                <a:solidFill>
                  <a:srgbClr val="FFFF00"/>
                </a:solidFill>
              </a:rPr>
              <a:t> </a:t>
            </a:r>
            <a:r>
              <a:rPr lang="sv-SE" dirty="0"/>
              <a:t>men man kan ibland också byta på dess plats och säga: </a:t>
            </a:r>
            <a:r>
              <a:rPr lang="ar-SA" dirty="0">
                <a:solidFill>
                  <a:srgbClr val="FFFF00"/>
                </a:solidFill>
              </a:rPr>
              <a:t>مدرس</a:t>
            </a:r>
            <a:r>
              <a:rPr lang="ar-SA" dirty="0"/>
              <a:t> </a:t>
            </a:r>
            <a:r>
              <a:rPr lang="ar-SA" dirty="0">
                <a:solidFill>
                  <a:schemeClr val="bg1"/>
                </a:solidFill>
              </a:rPr>
              <a:t>أنت</a:t>
            </a:r>
            <a:r>
              <a:rPr lang="ar-SA" dirty="0"/>
              <a:t>؟)</a:t>
            </a:r>
            <a:r>
              <a:rPr lang="sv-SE" dirty="0"/>
              <a:t>)</a:t>
            </a:r>
          </a:p>
          <a:p>
            <a:pPr marL="0" indent="0">
              <a:buNone/>
            </a:pPr>
            <a:r>
              <a:rPr lang="sv-SE" dirty="0"/>
              <a:t>Det finns fall då det är </a:t>
            </a:r>
            <a:r>
              <a:rPr lang="ar-SA" dirty="0"/>
              <a:t>واجب</a:t>
            </a:r>
            <a:r>
              <a:rPr lang="sv-SE" dirty="0"/>
              <a:t> att ge företräde för den ena. Låt oss gå igenom dem olika utfallen.</a:t>
            </a:r>
          </a:p>
          <a:p>
            <a:pPr marL="0" indent="0">
              <a:buNone/>
            </a:pPr>
            <a:r>
              <a:rPr lang="ar-SA" u="sng" dirty="0"/>
              <a:t>وجوب تقديم المبتدأ</a:t>
            </a:r>
          </a:p>
          <a:p>
            <a:pPr marL="457200" indent="-457200">
              <a:buAutoNum type="arabicPeriod"/>
            </a:pPr>
            <a:r>
              <a:rPr lang="sv-SE" dirty="0"/>
              <a:t>Om </a:t>
            </a:r>
            <a:r>
              <a:rPr lang="ar-SA" dirty="0">
                <a:solidFill>
                  <a:srgbClr val="0070C0"/>
                </a:solidFill>
              </a:rPr>
              <a:t>المبدأ</a:t>
            </a:r>
            <a:r>
              <a:rPr lang="sv-SE" dirty="0"/>
              <a:t> är en </a:t>
            </a:r>
            <a:r>
              <a:rPr lang="ar-SA" dirty="0"/>
              <a:t>اسم استفهام</a:t>
            </a:r>
            <a:r>
              <a:rPr lang="sv-SE" dirty="0"/>
              <a:t>:</a:t>
            </a:r>
          </a:p>
          <a:p>
            <a:pPr marL="0" indent="0">
              <a:buNone/>
            </a:pPr>
            <a:r>
              <a:rPr lang="ar-SA" dirty="0"/>
              <a:t> </a:t>
            </a:r>
            <a:endParaRPr lang="sv-SE" dirty="0"/>
          </a:p>
          <a:p>
            <a:pPr marL="0" indent="0">
              <a:buNone/>
            </a:pPr>
            <a:endParaRPr lang="sv-SE" dirty="0"/>
          </a:p>
          <a:p>
            <a:pPr marL="0" indent="0">
              <a:buNone/>
            </a:pPr>
            <a:r>
              <a:rPr lang="sv-SE" dirty="0"/>
              <a:t>2. Om både </a:t>
            </a:r>
            <a:r>
              <a:rPr lang="ar-SA" dirty="0">
                <a:solidFill>
                  <a:srgbClr val="0070C0"/>
                </a:solidFill>
              </a:rPr>
              <a:t>المبتدأ</a:t>
            </a:r>
            <a:r>
              <a:rPr lang="ar-SA" dirty="0"/>
              <a:t> و</a:t>
            </a:r>
            <a:r>
              <a:rPr lang="ar-SA" dirty="0">
                <a:solidFill>
                  <a:srgbClr val="FFFF00"/>
                </a:solidFill>
              </a:rPr>
              <a:t>الخبر</a:t>
            </a:r>
            <a:r>
              <a:rPr lang="sv-SE" dirty="0"/>
              <a:t> är </a:t>
            </a:r>
            <a:r>
              <a:rPr lang="ar-SA" dirty="0"/>
              <a:t>معرفتان</a:t>
            </a:r>
            <a:r>
              <a:rPr lang="sv-SE" dirty="0"/>
              <a:t>:</a:t>
            </a:r>
          </a:p>
        </p:txBody>
      </p:sp>
      <p:sp>
        <p:nvSpPr>
          <p:cNvPr id="5" name="Rektangel: rundade hörn 4">
            <a:extLst>
              <a:ext uri="{FF2B5EF4-FFF2-40B4-BE49-F238E27FC236}">
                <a16:creationId xmlns:a16="http://schemas.microsoft.com/office/drawing/2014/main" id="{74291AEF-49EC-42FC-B475-37CF7F49FD44}"/>
              </a:ext>
            </a:extLst>
          </p:cNvPr>
          <p:cNvSpPr/>
          <p:nvPr/>
        </p:nvSpPr>
        <p:spPr>
          <a:xfrm>
            <a:off x="680400" y="4667249"/>
            <a:ext cx="1467374" cy="485775"/>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منْ</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مريض</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40F6A242-7138-4E95-AB90-2538E5BD7AC4}"/>
              </a:ext>
            </a:extLst>
          </p:cNvPr>
          <p:cNvSpPr/>
          <p:nvPr/>
        </p:nvSpPr>
        <p:spPr>
          <a:xfrm>
            <a:off x="680400" y="6082484"/>
            <a:ext cx="3068622" cy="485775"/>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الكتاب</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صديق</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ي</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ربّ</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نا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خالق</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ُنا</a:t>
            </a:r>
          </a:p>
        </p:txBody>
      </p:sp>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المبتدأ</a:t>
            </a:r>
            <a:r>
              <a:rPr lang="sv-SE" dirty="0"/>
              <a:t> (2a)</a:t>
            </a:r>
            <a:br>
              <a:rPr lang="sv-SE" dirty="0"/>
            </a:br>
            <a:r>
              <a:rPr lang="ar-SA" dirty="0"/>
              <a:t>التَّرتيب</a:t>
            </a:r>
            <a:r>
              <a:rPr lang="sv-SE" dirty="0"/>
              <a:t> - Ordningen</a:t>
            </a:r>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795990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245765" y="2130136"/>
            <a:ext cx="11420475" cy="4470688"/>
          </a:xfrm>
        </p:spPr>
        <p:txBody>
          <a:bodyPr>
            <a:normAutofit/>
          </a:bodyPr>
          <a:lstStyle/>
          <a:p>
            <a:pPr marL="0" indent="0">
              <a:buNone/>
            </a:pPr>
            <a:r>
              <a:rPr lang="ar-SA" u="sng" dirty="0"/>
              <a:t>وجوب تقديم الخبر</a:t>
            </a:r>
            <a:endParaRPr lang="sv-SE" u="sng" dirty="0"/>
          </a:p>
          <a:p>
            <a:pPr marL="0" indent="0">
              <a:buNone/>
            </a:pPr>
            <a:endParaRPr lang="ar-SA" sz="1400" dirty="0">
              <a:solidFill>
                <a:srgbClr val="FFFF00"/>
              </a:solidFill>
            </a:endParaRPr>
          </a:p>
          <a:p>
            <a:pPr marL="457200" indent="-457200">
              <a:buAutoNum type="arabicPeriod"/>
            </a:pPr>
            <a:r>
              <a:rPr lang="sv-SE" dirty="0"/>
              <a:t>Om </a:t>
            </a:r>
            <a:r>
              <a:rPr lang="ar-SA" dirty="0">
                <a:solidFill>
                  <a:srgbClr val="FFFF00"/>
                </a:solidFill>
              </a:rPr>
              <a:t>الخبر</a:t>
            </a:r>
            <a:r>
              <a:rPr lang="sv-SE" dirty="0"/>
              <a:t> är en </a:t>
            </a:r>
            <a:r>
              <a:rPr lang="ar-SA" dirty="0"/>
              <a:t>اسم استفهام</a:t>
            </a:r>
            <a:r>
              <a:rPr lang="sv-SE" dirty="0"/>
              <a:t>:</a:t>
            </a:r>
          </a:p>
          <a:p>
            <a:pPr marL="0" indent="0">
              <a:buNone/>
            </a:pPr>
            <a:endParaRPr lang="sv-SE" dirty="0"/>
          </a:p>
          <a:p>
            <a:pPr marL="0" indent="0">
              <a:buNone/>
            </a:pPr>
            <a:endParaRPr lang="sv-SE" dirty="0"/>
          </a:p>
          <a:p>
            <a:pPr marL="0" indent="0">
              <a:buNone/>
            </a:pPr>
            <a:endParaRPr lang="ar-SA" dirty="0"/>
          </a:p>
          <a:p>
            <a:pPr marL="0" indent="0">
              <a:buNone/>
            </a:pPr>
            <a:r>
              <a:rPr lang="ar-SA" dirty="0"/>
              <a:t>2</a:t>
            </a:r>
            <a:r>
              <a:rPr lang="sv-SE" dirty="0"/>
              <a:t>. Om </a:t>
            </a:r>
            <a:r>
              <a:rPr lang="ar-SA" dirty="0">
                <a:solidFill>
                  <a:srgbClr val="FFFF00"/>
                </a:solidFill>
              </a:rPr>
              <a:t>الخبر</a:t>
            </a:r>
            <a:r>
              <a:rPr lang="sv-SE" dirty="0"/>
              <a:t> är </a:t>
            </a:r>
            <a:r>
              <a:rPr lang="ar-SA" dirty="0"/>
              <a:t>شبه الجملة</a:t>
            </a:r>
            <a:r>
              <a:rPr lang="sv-SE" dirty="0"/>
              <a:t> och </a:t>
            </a:r>
            <a:r>
              <a:rPr lang="ar-SA" dirty="0"/>
              <a:t>المبتدأ</a:t>
            </a:r>
            <a:r>
              <a:rPr lang="sv-SE" dirty="0"/>
              <a:t> är </a:t>
            </a:r>
            <a:r>
              <a:rPr lang="ar-SA" dirty="0"/>
              <a:t>نكرة</a:t>
            </a:r>
            <a:r>
              <a:rPr lang="sv-SE" dirty="0"/>
              <a:t>:</a:t>
            </a:r>
          </a:p>
          <a:p>
            <a:pPr marL="0" indent="0">
              <a:buNone/>
            </a:pPr>
            <a:endParaRPr lang="ar-SA" dirty="0"/>
          </a:p>
          <a:p>
            <a:pPr marL="0" indent="0">
              <a:buNone/>
            </a:pPr>
            <a:endParaRPr lang="sv-SE" dirty="0">
              <a:solidFill>
                <a:srgbClr val="FFFF00"/>
              </a:solidFill>
            </a:endParaRPr>
          </a:p>
        </p:txBody>
      </p:sp>
      <p:sp>
        <p:nvSpPr>
          <p:cNvPr id="11" name="Rektangel: rundade hörn 10">
            <a:extLst>
              <a:ext uri="{FF2B5EF4-FFF2-40B4-BE49-F238E27FC236}">
                <a16:creationId xmlns:a16="http://schemas.microsoft.com/office/drawing/2014/main" id="{495DBA7E-0C1B-45F6-B749-25C7B06C03B4}"/>
              </a:ext>
            </a:extLst>
          </p:cNvPr>
          <p:cNvSpPr/>
          <p:nvPr/>
        </p:nvSpPr>
        <p:spPr>
          <a:xfrm>
            <a:off x="680399" y="5206440"/>
            <a:ext cx="3332884" cy="1394384"/>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في البيت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طالبٌ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لَدَيَّ</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سيارةٌ</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(ول</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َدَي</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ْنا مَزيْدٌ)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Qaf</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35</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
        <p:nvSpPr>
          <p:cNvPr id="10" name="Rektangel: rundade hörn 9">
            <a:extLst>
              <a:ext uri="{FF2B5EF4-FFF2-40B4-BE49-F238E27FC236}">
                <a16:creationId xmlns:a16="http://schemas.microsoft.com/office/drawing/2014/main" id="{428369E5-C9DC-418E-A7BB-12C76085EF8D}"/>
              </a:ext>
            </a:extLst>
          </p:cNvPr>
          <p:cNvSpPr/>
          <p:nvPr/>
        </p:nvSpPr>
        <p:spPr>
          <a:xfrm>
            <a:off x="680400" y="3429000"/>
            <a:ext cx="3332883" cy="962025"/>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srgbClr val="FFFF00"/>
                </a:solidFill>
                <a:effectLst/>
                <a:uLnTx/>
                <a:uFillTx/>
                <a:latin typeface="Trebuchet MS" panose="020B0603020202020204"/>
                <a:ea typeface="+mn-ea"/>
                <a:cs typeface="Arial" panose="020B0604020202020204" pitchFamily="34" charset="0"/>
              </a:rPr>
              <a:t>ما</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اسمك؟   </a:t>
            </a:r>
            <a:r>
              <a:rPr kumimoji="0" lang="ar-SA" sz="2400" b="0" i="0" u="none" strike="noStrike" kern="1200" cap="none" spc="0" normalizeH="0" baseline="0" noProof="0">
                <a:ln>
                  <a:noFill/>
                </a:ln>
                <a:solidFill>
                  <a:srgbClr val="FFFF00"/>
                </a:solidFill>
                <a:effectLst/>
                <a:uLnTx/>
                <a:uFillTx/>
                <a:latin typeface="Trebuchet MS" panose="020B0603020202020204"/>
                <a:ea typeface="+mn-ea"/>
                <a:cs typeface="Arial" panose="020B0604020202020204" pitchFamily="34" charset="0"/>
              </a:rPr>
              <a:t>من</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المريض؟</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srgbClr val="FFFF00"/>
                </a:solidFill>
                <a:effectLst/>
                <a:uLnTx/>
                <a:uFillTx/>
                <a:latin typeface="Trebuchet MS" panose="020B0603020202020204"/>
                <a:ea typeface="+mn-ea"/>
                <a:cs typeface="Arial" panose="020B0604020202020204" pitchFamily="34" charset="0"/>
              </a:rPr>
              <a:t>كيفَ</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حالك؟         </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المبتدأ</a:t>
            </a:r>
            <a:r>
              <a:rPr lang="sv-SE" dirty="0"/>
              <a:t> (2b)</a:t>
            </a:r>
            <a:br>
              <a:rPr lang="sv-SE" dirty="0"/>
            </a:br>
            <a:r>
              <a:rPr lang="ar-SA" dirty="0"/>
              <a:t>التَّرتيب</a:t>
            </a:r>
            <a:r>
              <a:rPr lang="sv-SE" dirty="0"/>
              <a:t> - Ordningen</a:t>
            </a:r>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79746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285750" y="2057400"/>
            <a:ext cx="11429999" cy="4676775"/>
          </a:xfrm>
        </p:spPr>
        <p:txBody>
          <a:bodyPr>
            <a:normAutofit/>
          </a:bodyPr>
          <a:lstStyle/>
          <a:p>
            <a:pPr marL="0" indent="0">
              <a:buNone/>
            </a:pPr>
            <a:r>
              <a:rPr lang="sv-SE" dirty="0"/>
              <a:t>I förra sidan lärde vi oss när det är </a:t>
            </a:r>
            <a:r>
              <a:rPr lang="sv-SE" i="1" dirty="0">
                <a:solidFill>
                  <a:schemeClr val="bg1"/>
                </a:solidFill>
              </a:rPr>
              <a:t>obligatoriskt</a:t>
            </a:r>
            <a:r>
              <a:rPr lang="sv-SE" dirty="0"/>
              <a:t> att ge </a:t>
            </a:r>
            <a:r>
              <a:rPr lang="ar-SA" dirty="0"/>
              <a:t>تقديم</a:t>
            </a:r>
            <a:r>
              <a:rPr lang="sv-SE" dirty="0"/>
              <a:t> till </a:t>
            </a:r>
            <a:r>
              <a:rPr lang="ar-SA" dirty="0"/>
              <a:t>الخبر</a:t>
            </a:r>
            <a:r>
              <a:rPr lang="sv-SE" dirty="0"/>
              <a:t>. </a:t>
            </a:r>
          </a:p>
          <a:p>
            <a:pPr marL="0" indent="0">
              <a:buNone/>
            </a:pPr>
            <a:r>
              <a:rPr lang="sv-SE" dirty="0"/>
              <a:t>Nu lär vi oss när det är </a:t>
            </a:r>
            <a:r>
              <a:rPr lang="sv-SE" i="1" dirty="0">
                <a:solidFill>
                  <a:schemeClr val="bg1"/>
                </a:solidFill>
              </a:rPr>
              <a:t>tillåtet</a:t>
            </a:r>
            <a:r>
              <a:rPr lang="sv-SE" dirty="0"/>
              <a:t> att ge </a:t>
            </a:r>
            <a:r>
              <a:rPr lang="ar-SA" dirty="0"/>
              <a:t>تقديم</a:t>
            </a:r>
            <a:r>
              <a:rPr lang="sv-SE" dirty="0"/>
              <a:t> till </a:t>
            </a:r>
            <a:r>
              <a:rPr lang="ar-SA" dirty="0"/>
              <a:t>الخبر</a:t>
            </a:r>
            <a:r>
              <a:rPr lang="sv-SE" dirty="0"/>
              <a:t>:</a:t>
            </a:r>
          </a:p>
          <a:p>
            <a:pPr marL="0" indent="0">
              <a:buNone/>
            </a:pPr>
            <a:r>
              <a:rPr lang="ar-SA" u="sng" dirty="0"/>
              <a:t>جَواز تقديم الخبر</a:t>
            </a:r>
            <a:endParaRPr lang="sv-SE" u="sng" dirty="0"/>
          </a:p>
          <a:p>
            <a:pPr marL="457200" indent="-457200">
              <a:buAutoNum type="arabicPeriod"/>
            </a:pPr>
            <a:r>
              <a:rPr lang="sv-SE" dirty="0"/>
              <a:t>Om det inte orsakar förvirring eller problematik:</a:t>
            </a:r>
          </a:p>
          <a:p>
            <a:pPr marL="0" indent="0">
              <a:buNone/>
            </a:pPr>
            <a:endParaRPr lang="sv-SE" dirty="0"/>
          </a:p>
          <a:p>
            <a:pPr marL="0" indent="0">
              <a:buNone/>
            </a:pPr>
            <a:endParaRPr lang="sv-SE" dirty="0"/>
          </a:p>
          <a:p>
            <a:pPr marL="0" indent="0">
              <a:buNone/>
            </a:pPr>
            <a:endParaRPr lang="ar-SA" sz="1000" dirty="0"/>
          </a:p>
          <a:p>
            <a:pPr marL="0" indent="0">
              <a:buNone/>
            </a:pPr>
            <a:r>
              <a:rPr lang="sv-SE" dirty="0"/>
              <a:t>2. Om </a:t>
            </a:r>
            <a:r>
              <a:rPr lang="ar-SA" dirty="0"/>
              <a:t>الخبر</a:t>
            </a:r>
            <a:r>
              <a:rPr lang="sv-SE" dirty="0"/>
              <a:t> är </a:t>
            </a:r>
            <a:r>
              <a:rPr lang="ar-SA" dirty="0">
                <a:solidFill>
                  <a:srgbClr val="FFFF00"/>
                </a:solidFill>
              </a:rPr>
              <a:t>شبه الجملة</a:t>
            </a:r>
            <a:r>
              <a:rPr lang="sv-SE" dirty="0">
                <a:solidFill>
                  <a:srgbClr val="FFFF00"/>
                </a:solidFill>
              </a:rPr>
              <a:t> </a:t>
            </a:r>
            <a:r>
              <a:rPr lang="sv-SE" dirty="0"/>
              <a:t>och </a:t>
            </a:r>
            <a:r>
              <a:rPr lang="ar-SA" dirty="0"/>
              <a:t>المبتدأ</a:t>
            </a:r>
            <a:r>
              <a:rPr lang="sv-SE" dirty="0"/>
              <a:t> är </a:t>
            </a:r>
            <a:r>
              <a:rPr lang="ar-SA" dirty="0"/>
              <a:t>معرفة</a:t>
            </a:r>
            <a:r>
              <a:rPr lang="sv-SE" dirty="0"/>
              <a:t>:</a:t>
            </a:r>
          </a:p>
        </p:txBody>
      </p:sp>
      <p:sp>
        <p:nvSpPr>
          <p:cNvPr id="6" name="Rektangel: rundade hörn 5">
            <a:extLst>
              <a:ext uri="{FF2B5EF4-FFF2-40B4-BE49-F238E27FC236}">
                <a16:creationId xmlns:a16="http://schemas.microsoft.com/office/drawing/2014/main" id="{2A751587-4BB4-4940-91EF-3FDD46354E8C}"/>
              </a:ext>
            </a:extLst>
          </p:cNvPr>
          <p:cNvSpPr/>
          <p:nvPr/>
        </p:nvSpPr>
        <p:spPr>
          <a:xfrm>
            <a:off x="940171" y="5555395"/>
            <a:ext cx="3771901" cy="1098753"/>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عند</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نا زيدٌ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في صدور</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نا كتابُ الله</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في الشجرةِ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العصفورُ      </a:t>
            </a:r>
          </a:p>
        </p:txBody>
      </p:sp>
      <p:sp>
        <p:nvSpPr>
          <p:cNvPr id="5" name="Rektangel: rundade hörn 4">
            <a:extLst>
              <a:ext uri="{FF2B5EF4-FFF2-40B4-BE49-F238E27FC236}">
                <a16:creationId xmlns:a16="http://schemas.microsoft.com/office/drawing/2014/main" id="{7FD3A4D8-D1DB-42B8-BD26-E431F67697E7}"/>
              </a:ext>
            </a:extLst>
          </p:cNvPr>
          <p:cNvSpPr/>
          <p:nvPr/>
        </p:nvSpPr>
        <p:spPr>
          <a:xfrm>
            <a:off x="940172" y="3938587"/>
            <a:ext cx="3771901" cy="914400"/>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عجيبٌ</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كلامُه</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كلامُه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عجيبٌ</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عمرٌو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قائمٌ</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قائمٌ</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عمرٌو</a:t>
            </a:r>
          </a:p>
        </p:txBody>
      </p:sp>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المبتدأ</a:t>
            </a:r>
            <a:r>
              <a:rPr lang="sv-SE" dirty="0"/>
              <a:t> (2c)</a:t>
            </a:r>
            <a:br>
              <a:rPr lang="sv-SE" dirty="0"/>
            </a:br>
            <a:r>
              <a:rPr lang="ar-SA" dirty="0"/>
              <a:t>التَّرتيب</a:t>
            </a:r>
            <a:r>
              <a:rPr lang="sv-SE" dirty="0"/>
              <a:t> - Ordningen</a:t>
            </a:r>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115085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285750" y="2088573"/>
            <a:ext cx="11429999" cy="4645602"/>
          </a:xfrm>
        </p:spPr>
        <p:txBody>
          <a:bodyPr>
            <a:normAutofit/>
          </a:bodyPr>
          <a:lstStyle/>
          <a:p>
            <a:pPr marL="0" indent="0">
              <a:buNone/>
            </a:pPr>
            <a:r>
              <a:rPr lang="sv-SE" dirty="0"/>
              <a:t>3. Om </a:t>
            </a:r>
            <a:r>
              <a:rPr lang="ar-SA" dirty="0">
                <a:solidFill>
                  <a:srgbClr val="FFFF00"/>
                </a:solidFill>
              </a:rPr>
              <a:t>الخبر</a:t>
            </a:r>
            <a:r>
              <a:rPr lang="sv-SE" dirty="0"/>
              <a:t> är </a:t>
            </a:r>
            <a:r>
              <a:rPr lang="ar-SA" dirty="0"/>
              <a:t>اسم الفاعل</a:t>
            </a:r>
            <a:r>
              <a:rPr lang="sv-SE" dirty="0"/>
              <a:t>, som föregås av </a:t>
            </a:r>
            <a:r>
              <a:rPr lang="ar-SA" dirty="0"/>
              <a:t>اسم الاستفهام</a:t>
            </a:r>
            <a:r>
              <a:rPr lang="sv-SE" dirty="0"/>
              <a:t>:</a:t>
            </a:r>
          </a:p>
          <a:p>
            <a:pPr marL="0" indent="0">
              <a:buNone/>
            </a:pPr>
            <a:endParaRPr lang="ar-SA" dirty="0"/>
          </a:p>
          <a:p>
            <a:pPr marL="0" indent="0">
              <a:buNone/>
            </a:pPr>
            <a:endParaRPr lang="ar-SA" dirty="0"/>
          </a:p>
        </p:txBody>
      </p:sp>
      <p:sp>
        <p:nvSpPr>
          <p:cNvPr id="7" name="Rektangel: rundade hörn 6">
            <a:extLst>
              <a:ext uri="{FF2B5EF4-FFF2-40B4-BE49-F238E27FC236}">
                <a16:creationId xmlns:a16="http://schemas.microsoft.com/office/drawing/2014/main" id="{DFB976EB-1908-475D-A431-08EB7F83E013}"/>
              </a:ext>
            </a:extLst>
          </p:cNvPr>
          <p:cNvSpPr/>
          <p:nvPr/>
        </p:nvSpPr>
        <p:spPr>
          <a:xfrm>
            <a:off x="680400" y="2774372"/>
            <a:ext cx="2239445" cy="1078923"/>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8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a:t>
            </a:r>
            <a:r>
              <a:rPr kumimoji="0" lang="ar-SA" sz="2800" b="0" i="0" u="none" strike="noStrike" kern="1200" cap="none" spc="0" normalizeH="0" baseline="0" noProof="0">
                <a:ln>
                  <a:noFill/>
                </a:ln>
                <a:solidFill>
                  <a:srgbClr val="FFFF00"/>
                </a:solidFill>
                <a:effectLst/>
                <a:uLnTx/>
                <a:uFillTx/>
                <a:latin typeface="Trebuchet MS" panose="020B0603020202020204"/>
                <a:ea typeface="+mn-ea"/>
                <a:cs typeface="Arial" panose="020B0604020202020204" pitchFamily="34" charset="0"/>
              </a:rPr>
              <a:t>مدرسٌ</a:t>
            </a:r>
            <a:r>
              <a:rPr kumimoji="0" lang="ar-SA" sz="28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أنت؟</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8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a:t>
            </a:r>
            <a:r>
              <a:rPr kumimoji="0" lang="ar-SA" sz="2800" b="0" i="0" u="none" strike="noStrike" kern="1200" cap="none" spc="0" normalizeH="0" baseline="0" noProof="0">
                <a:ln>
                  <a:noFill/>
                </a:ln>
                <a:solidFill>
                  <a:srgbClr val="FFFF00"/>
                </a:solidFill>
                <a:effectLst/>
                <a:uLnTx/>
                <a:uFillTx/>
                <a:latin typeface="Trebuchet MS" panose="020B0603020202020204"/>
                <a:ea typeface="+mn-ea"/>
                <a:cs typeface="Arial" panose="020B0604020202020204" pitchFamily="34" charset="0"/>
              </a:rPr>
              <a:t>مسافرٌ</a:t>
            </a:r>
            <a:r>
              <a:rPr kumimoji="0" lang="ar-SA" sz="28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أخوك؟</a:t>
            </a:r>
            <a:endPar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المبتدأ</a:t>
            </a:r>
            <a:r>
              <a:rPr lang="sv-SE" dirty="0"/>
              <a:t> (2d)</a:t>
            </a:r>
            <a:br>
              <a:rPr lang="sv-SE" dirty="0"/>
            </a:br>
            <a:r>
              <a:rPr lang="ar-SA" dirty="0"/>
              <a:t>التَّرتيب</a:t>
            </a:r>
            <a:r>
              <a:rPr lang="sv-SE" dirty="0"/>
              <a:t> - Ordningen</a:t>
            </a:r>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698084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المبتدأ</a:t>
            </a:r>
            <a:r>
              <a:rPr lang="sv-SE" dirty="0"/>
              <a:t> (3)</a:t>
            </a:r>
            <a:br>
              <a:rPr lang="ar-SA" dirty="0"/>
            </a:br>
            <a:r>
              <a:rPr lang="sv-SE" dirty="0"/>
              <a:t>Att ta bort</a:t>
            </a:r>
            <a:r>
              <a:rPr lang="ar-SA" dirty="0"/>
              <a:t> </a:t>
            </a:r>
            <a:r>
              <a:rPr lang="sv-SE" dirty="0"/>
              <a:t> (</a:t>
            </a:r>
            <a:r>
              <a:rPr lang="ar-SA" dirty="0"/>
              <a:t>الحَذْف</a:t>
            </a:r>
            <a:r>
              <a:rPr lang="sv-SE" dirty="0"/>
              <a:t>)</a:t>
            </a:r>
          </a:p>
        </p:txBody>
      </p:sp>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285750" y="2067791"/>
            <a:ext cx="11429999" cy="4447309"/>
          </a:xfrm>
        </p:spPr>
        <p:txBody>
          <a:bodyPr>
            <a:normAutofit fontScale="92500" lnSpcReduction="10000"/>
          </a:bodyPr>
          <a:lstStyle/>
          <a:p>
            <a:pPr marL="0" indent="0">
              <a:lnSpc>
                <a:spcPct val="110000"/>
              </a:lnSpc>
              <a:buNone/>
            </a:pPr>
            <a:r>
              <a:rPr lang="sv-SE" dirty="0"/>
              <a:t>Det är tillåtet att ta bort </a:t>
            </a:r>
            <a:r>
              <a:rPr lang="ar-SA" sz="2600" dirty="0"/>
              <a:t>المبتدأ</a:t>
            </a:r>
            <a:r>
              <a:rPr lang="sv-SE" dirty="0"/>
              <a:t> eller </a:t>
            </a:r>
            <a:r>
              <a:rPr lang="ar-SA" sz="2600" dirty="0"/>
              <a:t>الخبر</a:t>
            </a:r>
            <a:r>
              <a:rPr lang="sv-SE" dirty="0"/>
              <a:t> om det är </a:t>
            </a:r>
            <a:r>
              <a:rPr lang="sv-SE" i="1" dirty="0"/>
              <a:t>känt </a:t>
            </a:r>
            <a:r>
              <a:rPr lang="sv-SE" dirty="0"/>
              <a:t>och man förstår mellan raderna:</a:t>
            </a:r>
          </a:p>
          <a:p>
            <a:pPr marL="0" indent="0">
              <a:lnSpc>
                <a:spcPct val="100000"/>
              </a:lnSpc>
              <a:buNone/>
            </a:pPr>
            <a:r>
              <a:rPr lang="ar-SA" sz="2600" u="sng" dirty="0"/>
              <a:t>حَذْفُ المبتدأ</a:t>
            </a:r>
            <a:endParaRPr lang="sv-SE" sz="2600" dirty="0"/>
          </a:p>
          <a:p>
            <a:pPr marL="0" indent="0">
              <a:lnSpc>
                <a:spcPct val="100000"/>
              </a:lnSpc>
              <a:buNone/>
            </a:pPr>
            <a:r>
              <a:rPr lang="ar-SA" sz="2600" dirty="0"/>
              <a:t>كيف حالك؟</a:t>
            </a:r>
          </a:p>
          <a:p>
            <a:pPr marL="0" indent="0">
              <a:lnSpc>
                <a:spcPct val="100000"/>
              </a:lnSpc>
              <a:buNone/>
            </a:pPr>
            <a:r>
              <a:rPr lang="ar-SA" sz="2600" dirty="0">
                <a:solidFill>
                  <a:srgbClr val="FFFF00"/>
                </a:solidFill>
              </a:rPr>
              <a:t>بخيرٍ</a:t>
            </a:r>
            <a:r>
              <a:rPr lang="ar-SA" sz="2600" dirty="0"/>
              <a:t>.</a:t>
            </a:r>
          </a:p>
          <a:p>
            <a:pPr marL="0" indent="0">
              <a:lnSpc>
                <a:spcPct val="100000"/>
              </a:lnSpc>
              <a:buNone/>
            </a:pPr>
            <a:r>
              <a:rPr lang="ar-SA" sz="2600" dirty="0"/>
              <a:t>تقديره: </a:t>
            </a:r>
            <a:r>
              <a:rPr lang="ar-SA" sz="2600" dirty="0">
                <a:solidFill>
                  <a:schemeClr val="bg1"/>
                </a:solidFill>
              </a:rPr>
              <a:t>أنا</a:t>
            </a:r>
            <a:r>
              <a:rPr lang="ar-SA" sz="2600" dirty="0"/>
              <a:t> </a:t>
            </a:r>
            <a:r>
              <a:rPr lang="ar-SA" sz="2600" dirty="0">
                <a:solidFill>
                  <a:srgbClr val="FFFF00"/>
                </a:solidFill>
              </a:rPr>
              <a:t>بخيرٍ</a:t>
            </a:r>
            <a:r>
              <a:rPr lang="ar-SA" sz="2600" dirty="0"/>
              <a:t>.</a:t>
            </a:r>
            <a:endParaRPr lang="sv-SE" sz="2600" dirty="0"/>
          </a:p>
          <a:p>
            <a:pPr marL="0" indent="0">
              <a:lnSpc>
                <a:spcPct val="100000"/>
              </a:lnSpc>
              <a:buNone/>
            </a:pPr>
            <a:endParaRPr lang="ar-SA" sz="500" dirty="0"/>
          </a:p>
          <a:p>
            <a:pPr marL="0" indent="0">
              <a:lnSpc>
                <a:spcPct val="100000"/>
              </a:lnSpc>
              <a:buNone/>
            </a:pPr>
            <a:r>
              <a:rPr lang="ar-SA" sz="2600" u="sng" dirty="0"/>
              <a:t>حذْفُ الخبر</a:t>
            </a:r>
          </a:p>
          <a:p>
            <a:pPr marL="0" indent="0">
              <a:lnSpc>
                <a:spcPct val="100000"/>
              </a:lnSpc>
              <a:buNone/>
            </a:pPr>
            <a:r>
              <a:rPr lang="ar-SA" sz="2600" dirty="0"/>
              <a:t>كم كتابا عندك؟</a:t>
            </a:r>
          </a:p>
          <a:p>
            <a:pPr marL="0" indent="0">
              <a:lnSpc>
                <a:spcPct val="100000"/>
              </a:lnSpc>
              <a:buNone/>
            </a:pPr>
            <a:r>
              <a:rPr lang="ar-SA" sz="2600" dirty="0">
                <a:solidFill>
                  <a:schemeClr val="bg1"/>
                </a:solidFill>
              </a:rPr>
              <a:t>كتابان</a:t>
            </a:r>
            <a:r>
              <a:rPr lang="ar-SA" sz="2600" dirty="0"/>
              <a:t>.</a:t>
            </a:r>
          </a:p>
          <a:p>
            <a:pPr marL="0" indent="0">
              <a:lnSpc>
                <a:spcPct val="100000"/>
              </a:lnSpc>
              <a:buNone/>
            </a:pPr>
            <a:r>
              <a:rPr lang="ar-SA" sz="2600" dirty="0"/>
              <a:t>تقديره: </a:t>
            </a:r>
            <a:r>
              <a:rPr lang="ar-SA" sz="2600" dirty="0">
                <a:solidFill>
                  <a:srgbClr val="FFFF00"/>
                </a:solidFill>
              </a:rPr>
              <a:t>عندي</a:t>
            </a:r>
            <a:r>
              <a:rPr lang="ar-SA" sz="2600" dirty="0"/>
              <a:t> </a:t>
            </a:r>
            <a:r>
              <a:rPr lang="ar-SA" sz="2600" dirty="0">
                <a:solidFill>
                  <a:schemeClr val="bg1"/>
                </a:solidFill>
              </a:rPr>
              <a:t>كتابانِ</a:t>
            </a:r>
            <a:r>
              <a:rPr lang="ar-SA" sz="2600" dirty="0"/>
              <a:t>.</a:t>
            </a:r>
            <a:endParaRPr lang="ar-SA" dirty="0"/>
          </a:p>
          <a:p>
            <a:pPr marL="0" indent="0">
              <a:buNone/>
            </a:pPr>
            <a:endParaRPr lang="ar-SA" dirty="0"/>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7B39C151-C1B1-4848-B1E9-4298F7A2C9F3}"/>
              </a:ext>
            </a:extLst>
          </p:cNvPr>
          <p:cNvSpPr/>
          <p:nvPr/>
        </p:nvSpPr>
        <p:spPr>
          <a:xfrm>
            <a:off x="7724775" y="4676775"/>
            <a:ext cx="3724275" cy="1838325"/>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Det är också tillåtet att ta bort </a:t>
            </a:r>
            <a:r>
              <a:rPr kumimoji="0" lang="sv-SE" sz="1800" b="0" i="0" u="sng" strike="noStrike" kern="1200" cap="none" spc="0" normalizeH="0" baseline="0" noProof="0" dirty="0">
                <a:ln>
                  <a:noFill/>
                </a:ln>
                <a:solidFill>
                  <a:prstClr val="white"/>
                </a:solidFill>
                <a:effectLst/>
                <a:uLnTx/>
                <a:uFillTx/>
                <a:latin typeface="Trebuchet MS" panose="020B0603020202020204"/>
                <a:ea typeface="+mn-ea"/>
                <a:cs typeface="+mn-cs"/>
              </a:rPr>
              <a:t>båda två</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om de är kända: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أطالبٌ أنت؟</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نعم.</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تقديره: نعم.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أنا</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طالبٌ</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a:t>
            </a:r>
            <a:endPar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552326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الخبر</a:t>
            </a:r>
            <a:r>
              <a:rPr lang="sv-SE" dirty="0"/>
              <a:t> (1a)</a:t>
            </a:r>
            <a:br>
              <a:rPr lang="sv-SE" dirty="0"/>
            </a:br>
            <a:r>
              <a:rPr lang="ar-SA" dirty="0"/>
              <a:t>أنواعه</a:t>
            </a:r>
            <a:endParaRPr lang="sv-SE" dirty="0"/>
          </a:p>
        </p:txBody>
      </p:sp>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285751" y="2109356"/>
            <a:ext cx="11477624" cy="4558144"/>
          </a:xfrm>
        </p:spPr>
        <p:txBody>
          <a:bodyPr/>
          <a:lstStyle/>
          <a:p>
            <a:pPr marL="0" indent="0">
              <a:buNone/>
            </a:pPr>
            <a:r>
              <a:rPr lang="sv-SE" dirty="0"/>
              <a:t>Det finns 3 typer av </a:t>
            </a:r>
            <a:r>
              <a:rPr lang="ar-SA" dirty="0"/>
              <a:t>الخبر</a:t>
            </a:r>
            <a:r>
              <a:rPr lang="sv-SE" dirty="0"/>
              <a:t>:</a:t>
            </a:r>
          </a:p>
          <a:p>
            <a:pPr marL="457200" indent="-457200">
              <a:buAutoNum type="arabicPeriod"/>
            </a:pPr>
            <a:r>
              <a:rPr lang="ar-SA" u="sng" dirty="0"/>
              <a:t>مفرد</a:t>
            </a:r>
            <a:r>
              <a:rPr lang="sv-SE" u="sng" dirty="0"/>
              <a:t> (ett ord)</a:t>
            </a:r>
          </a:p>
          <a:p>
            <a:pPr marL="0" indent="0">
              <a:buNone/>
            </a:pPr>
            <a:r>
              <a:rPr lang="ar-SA" dirty="0">
                <a:solidFill>
                  <a:schemeClr val="bg1"/>
                </a:solidFill>
              </a:rPr>
              <a:t>الطالب</a:t>
            </a:r>
            <a:r>
              <a:rPr lang="ar-SA" dirty="0"/>
              <a:t> </a:t>
            </a:r>
            <a:r>
              <a:rPr lang="ar-SA" dirty="0">
                <a:solidFill>
                  <a:srgbClr val="FFFF00"/>
                </a:solidFill>
              </a:rPr>
              <a:t>مجتهدٌ</a:t>
            </a:r>
            <a:endParaRPr lang="sv-SE" dirty="0">
              <a:solidFill>
                <a:srgbClr val="FFFF00"/>
              </a:solidFill>
            </a:endParaRPr>
          </a:p>
          <a:p>
            <a:pPr marL="0" indent="0">
              <a:buNone/>
            </a:pPr>
            <a:r>
              <a:rPr lang="ar-SA" dirty="0">
                <a:solidFill>
                  <a:schemeClr val="bg1"/>
                </a:solidFill>
              </a:rPr>
              <a:t>الطلاب</a:t>
            </a:r>
            <a:r>
              <a:rPr lang="ar-SA" dirty="0">
                <a:solidFill>
                  <a:srgbClr val="FFFF00"/>
                </a:solidFill>
              </a:rPr>
              <a:t> مجتهدون</a:t>
            </a:r>
          </a:p>
          <a:p>
            <a:pPr marL="0" indent="0">
              <a:buNone/>
            </a:pPr>
            <a:endParaRPr lang="ar-SA" dirty="0">
              <a:solidFill>
                <a:srgbClr val="FFFF00"/>
              </a:solidFill>
            </a:endParaRPr>
          </a:p>
          <a:p>
            <a:pPr marL="0" indent="0">
              <a:buNone/>
            </a:pPr>
            <a:r>
              <a:rPr lang="sv-SE" dirty="0"/>
              <a:t>2. </a:t>
            </a:r>
            <a:r>
              <a:rPr lang="ar-SA" u="sng" dirty="0"/>
              <a:t>شبه الجملة</a:t>
            </a:r>
            <a:r>
              <a:rPr lang="sv-SE" u="sng" dirty="0"/>
              <a:t>, vilket består av 2 typer: </a:t>
            </a:r>
            <a:r>
              <a:rPr lang="ar-SA" u="sng" dirty="0"/>
              <a:t>جار ومجرور</a:t>
            </a:r>
            <a:r>
              <a:rPr lang="sv-SE" u="sng" dirty="0"/>
              <a:t> och </a:t>
            </a:r>
            <a:r>
              <a:rPr lang="ar-SA" u="sng" dirty="0"/>
              <a:t>ظَرْف</a:t>
            </a:r>
            <a:r>
              <a:rPr lang="sv-SE" u="sng" dirty="0"/>
              <a:t>.</a:t>
            </a:r>
          </a:p>
          <a:p>
            <a:pPr marL="0" indent="0">
              <a:buNone/>
            </a:pPr>
            <a:r>
              <a:rPr lang="ar-SA" dirty="0">
                <a:solidFill>
                  <a:schemeClr val="bg1"/>
                </a:solidFill>
              </a:rPr>
              <a:t>الحمدُ</a:t>
            </a:r>
            <a:r>
              <a:rPr lang="ar-SA" dirty="0"/>
              <a:t> </a:t>
            </a:r>
            <a:r>
              <a:rPr lang="ar-SA" dirty="0">
                <a:solidFill>
                  <a:srgbClr val="FFFF00"/>
                </a:solidFill>
              </a:rPr>
              <a:t>للهِ</a:t>
            </a:r>
            <a:r>
              <a:rPr lang="ar-SA" dirty="0"/>
              <a:t>     </a:t>
            </a:r>
            <a:r>
              <a:rPr lang="ar-SA" dirty="0">
                <a:solidFill>
                  <a:schemeClr val="bg1"/>
                </a:solidFill>
              </a:rPr>
              <a:t>الطلابُ</a:t>
            </a:r>
            <a:r>
              <a:rPr lang="ar-SA" dirty="0"/>
              <a:t> </a:t>
            </a:r>
            <a:r>
              <a:rPr lang="ar-SA" dirty="0">
                <a:solidFill>
                  <a:srgbClr val="FFFF00"/>
                </a:solidFill>
              </a:rPr>
              <a:t>في المطعمِ</a:t>
            </a:r>
          </a:p>
          <a:p>
            <a:pPr marL="0" indent="0">
              <a:buNone/>
            </a:pPr>
            <a:r>
              <a:rPr lang="ar-SA" dirty="0">
                <a:solidFill>
                  <a:schemeClr val="bg1"/>
                </a:solidFill>
              </a:rPr>
              <a:t>المدرسُ</a:t>
            </a:r>
            <a:r>
              <a:rPr lang="ar-SA" dirty="0"/>
              <a:t> </a:t>
            </a:r>
            <a:r>
              <a:rPr lang="ar-SA">
                <a:solidFill>
                  <a:srgbClr val="FFFF00"/>
                </a:solidFill>
              </a:rPr>
              <a:t>عند</a:t>
            </a:r>
            <a:r>
              <a:rPr lang="ar-SA"/>
              <a:t> المدير    </a:t>
            </a:r>
            <a:r>
              <a:rPr lang="ar-SA" dirty="0">
                <a:solidFill>
                  <a:schemeClr val="bg1"/>
                </a:solidFill>
              </a:rPr>
              <a:t>الكتاب</a:t>
            </a:r>
            <a:r>
              <a:rPr lang="ar-SA" dirty="0"/>
              <a:t> </a:t>
            </a:r>
            <a:r>
              <a:rPr lang="ar-SA" dirty="0">
                <a:solidFill>
                  <a:srgbClr val="FFFF00"/>
                </a:solidFill>
              </a:rPr>
              <a:t>تحت</a:t>
            </a:r>
            <a:r>
              <a:rPr lang="ar-SA" dirty="0"/>
              <a:t> المكتبِ</a:t>
            </a: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242679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الخبر</a:t>
            </a:r>
            <a:r>
              <a:rPr lang="sv-SE" dirty="0"/>
              <a:t> (1b)</a:t>
            </a:r>
            <a:br>
              <a:rPr lang="ar-SA" dirty="0"/>
            </a:br>
            <a:r>
              <a:rPr lang="ar-SA" dirty="0"/>
              <a:t>أنواعه</a:t>
            </a:r>
            <a:endParaRPr lang="sv-SE" dirty="0"/>
          </a:p>
        </p:txBody>
      </p:sp>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333375" y="2088574"/>
            <a:ext cx="11550231" cy="4626552"/>
          </a:xfrm>
        </p:spPr>
        <p:txBody>
          <a:bodyPr/>
          <a:lstStyle/>
          <a:p>
            <a:pPr marL="0" indent="0">
              <a:buNone/>
            </a:pPr>
            <a:r>
              <a:rPr lang="sv-SE" dirty="0"/>
              <a:t>3. </a:t>
            </a:r>
            <a:r>
              <a:rPr lang="ar-SA" dirty="0"/>
              <a:t>جملة</a:t>
            </a:r>
            <a:r>
              <a:rPr lang="sv-SE" dirty="0"/>
              <a:t> (mening) vilket också består av 2 typer: </a:t>
            </a:r>
            <a:r>
              <a:rPr lang="ar-SA" dirty="0"/>
              <a:t>جملة اسمية وفعلية</a:t>
            </a:r>
          </a:p>
          <a:p>
            <a:pPr marL="0" indent="0">
              <a:buNone/>
            </a:pPr>
            <a:r>
              <a:rPr lang="ar-SA" u="sng" dirty="0"/>
              <a:t>جملة اسمية</a:t>
            </a:r>
          </a:p>
          <a:p>
            <a:pPr marL="0" indent="0">
              <a:buNone/>
            </a:pPr>
            <a:r>
              <a:rPr lang="ar-SA" dirty="0"/>
              <a:t>المديرُ </a:t>
            </a:r>
            <a:r>
              <a:rPr lang="ar-SA" dirty="0">
                <a:solidFill>
                  <a:srgbClr val="FFFF00"/>
                </a:solidFill>
              </a:rPr>
              <a:t>ما اسمه</a:t>
            </a:r>
            <a:r>
              <a:rPr lang="ar-SA" dirty="0"/>
              <a:t>؟    النيّةُ </a:t>
            </a:r>
            <a:r>
              <a:rPr lang="ar-SA" dirty="0">
                <a:solidFill>
                  <a:srgbClr val="FFFF00"/>
                </a:solidFill>
              </a:rPr>
              <a:t>مَحَلُّها القلبُ</a:t>
            </a:r>
            <a:r>
              <a:rPr lang="ar-SA" dirty="0"/>
              <a:t>.   الطالبُ </a:t>
            </a:r>
            <a:r>
              <a:rPr lang="ar-SA" dirty="0">
                <a:solidFill>
                  <a:srgbClr val="FFFF00"/>
                </a:solidFill>
              </a:rPr>
              <a:t>كتابُه</a:t>
            </a:r>
            <a:r>
              <a:rPr lang="ar-SA" dirty="0">
                <a:solidFill>
                  <a:srgbClr val="FFFF00"/>
                </a:solidFill>
                <a:highlight>
                  <a:srgbClr val="FFFF00"/>
                </a:highlight>
              </a:rPr>
              <a:t>ُ</a:t>
            </a:r>
            <a:r>
              <a:rPr lang="ar-SA" dirty="0">
                <a:solidFill>
                  <a:srgbClr val="FFFF00"/>
                </a:solidFill>
              </a:rPr>
              <a:t> جديدٌ</a:t>
            </a:r>
            <a:r>
              <a:rPr lang="ar-SA" dirty="0"/>
              <a:t>.</a:t>
            </a:r>
          </a:p>
          <a:p>
            <a:pPr marL="0" indent="0">
              <a:buNone/>
            </a:pPr>
            <a:r>
              <a:rPr lang="ar-SA" dirty="0"/>
              <a:t> </a:t>
            </a:r>
          </a:p>
          <a:p>
            <a:pPr marL="0" indent="0">
              <a:buNone/>
            </a:pPr>
            <a:r>
              <a:rPr lang="ar-SA" u="sng" dirty="0"/>
              <a:t>جملة فعلية</a:t>
            </a:r>
          </a:p>
          <a:p>
            <a:pPr marL="0" indent="0">
              <a:buNone/>
            </a:pPr>
            <a:r>
              <a:rPr lang="ar-SA" dirty="0"/>
              <a:t>اللهُ </a:t>
            </a:r>
            <a:r>
              <a:rPr lang="ar-SA" dirty="0">
                <a:solidFill>
                  <a:srgbClr val="FFFF00"/>
                </a:solidFill>
              </a:rPr>
              <a:t>خلقَ</a:t>
            </a:r>
            <a:r>
              <a:rPr lang="ar-SA" dirty="0">
                <a:solidFill>
                  <a:srgbClr val="C6380A"/>
                </a:solidFill>
              </a:rPr>
              <a:t>نا</a:t>
            </a:r>
            <a:r>
              <a:rPr lang="ar-SA" dirty="0"/>
              <a:t>.    المدرسانِ </a:t>
            </a:r>
            <a:r>
              <a:rPr lang="ar-SA" dirty="0">
                <a:solidFill>
                  <a:srgbClr val="FFFF00"/>
                </a:solidFill>
              </a:rPr>
              <a:t>خرج</a:t>
            </a:r>
            <a:r>
              <a:rPr lang="ar-SA" dirty="0">
                <a:solidFill>
                  <a:srgbClr val="C6380A"/>
                </a:solidFill>
              </a:rPr>
              <a:t>ا</a:t>
            </a:r>
            <a:r>
              <a:rPr lang="ar-SA" dirty="0"/>
              <a:t>.     الطلاب </a:t>
            </a:r>
            <a:r>
              <a:rPr lang="ar-SA" dirty="0">
                <a:solidFill>
                  <a:srgbClr val="FFFF00"/>
                </a:solidFill>
              </a:rPr>
              <a:t>يكتبونَ دروسَ</a:t>
            </a:r>
            <a:r>
              <a:rPr lang="ar-SA" dirty="0">
                <a:solidFill>
                  <a:srgbClr val="C6380A"/>
                </a:solidFill>
              </a:rPr>
              <a:t>هُم</a:t>
            </a:r>
            <a:r>
              <a:rPr lang="ar-SA" dirty="0">
                <a:solidFill>
                  <a:srgbClr val="FFFF00"/>
                </a:solidFill>
              </a:rPr>
              <a:t>ْ</a:t>
            </a:r>
            <a:r>
              <a:rPr lang="ar-SA" dirty="0"/>
              <a:t>.</a:t>
            </a:r>
          </a:p>
          <a:p>
            <a:pPr marL="0" indent="0">
              <a:buNone/>
            </a:pPr>
            <a:r>
              <a:rPr lang="sv-SE" sz="2000" dirty="0"/>
              <a:t>(Det är ett villkor i </a:t>
            </a:r>
            <a:r>
              <a:rPr lang="ar-SA" sz="2000" dirty="0"/>
              <a:t>الجملة الفعلية</a:t>
            </a:r>
            <a:r>
              <a:rPr lang="sv-SE" sz="2000" dirty="0"/>
              <a:t> att den har en </a:t>
            </a:r>
            <a:r>
              <a:rPr lang="ar-SA" sz="2000" dirty="0"/>
              <a:t>ضمير</a:t>
            </a:r>
            <a:r>
              <a:rPr lang="sv-SE" sz="2000" dirty="0"/>
              <a:t>, som refererat tillbaka till </a:t>
            </a:r>
            <a:r>
              <a:rPr lang="ar-SA" sz="2000" dirty="0"/>
              <a:t>المبتدأ</a:t>
            </a:r>
            <a:r>
              <a:rPr lang="sv-SE" sz="2000" dirty="0"/>
              <a:t>.</a:t>
            </a:r>
          </a:p>
          <a:p>
            <a:pPr marL="0" indent="0">
              <a:buNone/>
            </a:pPr>
            <a:r>
              <a:rPr lang="sv-SE" sz="2000" dirty="0"/>
              <a:t>Se dem </a:t>
            </a:r>
            <a:r>
              <a:rPr lang="sv-SE" sz="2000" dirty="0">
                <a:solidFill>
                  <a:srgbClr val="C6380A"/>
                </a:solidFill>
              </a:rPr>
              <a:t>bruna</a:t>
            </a:r>
            <a:r>
              <a:rPr lang="sv-SE" sz="2000" dirty="0"/>
              <a:t> pronomenen i exemplen)</a:t>
            </a:r>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043270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289C9-9A01-4D07-9D1C-ED3E0931F85F}"/>
              </a:ext>
            </a:extLst>
          </p:cNvPr>
          <p:cNvSpPr>
            <a:spLocks noGrp="1"/>
          </p:cNvSpPr>
          <p:nvPr>
            <p:ph type="title"/>
          </p:nvPr>
        </p:nvSpPr>
        <p:spPr/>
        <p:txBody>
          <a:bodyPr/>
          <a:lstStyle/>
          <a:p>
            <a:r>
              <a:rPr lang="ar-SA" dirty="0"/>
              <a:t>الخبر</a:t>
            </a:r>
            <a:r>
              <a:rPr lang="sv-SE" dirty="0"/>
              <a:t> (2)</a:t>
            </a:r>
            <a:br>
              <a:rPr lang="sv-SE" dirty="0"/>
            </a:br>
            <a:r>
              <a:rPr lang="ar-SA" dirty="0"/>
              <a:t>تَفْصِيْلٌ</a:t>
            </a:r>
            <a:endParaRPr lang="sv-SE" dirty="0"/>
          </a:p>
        </p:txBody>
      </p:sp>
      <p:sp>
        <p:nvSpPr>
          <p:cNvPr id="3" name="Platshållare för innehåll 2">
            <a:extLst>
              <a:ext uri="{FF2B5EF4-FFF2-40B4-BE49-F238E27FC236}">
                <a16:creationId xmlns:a16="http://schemas.microsoft.com/office/drawing/2014/main" id="{57A14630-6781-477B-8C53-C8EF223E7B20}"/>
              </a:ext>
            </a:extLst>
          </p:cNvPr>
          <p:cNvSpPr>
            <a:spLocks noGrp="1"/>
          </p:cNvSpPr>
          <p:nvPr>
            <p:ph idx="1"/>
          </p:nvPr>
        </p:nvSpPr>
        <p:spPr>
          <a:xfrm>
            <a:off x="285750" y="2098964"/>
            <a:ext cx="11597855" cy="4597111"/>
          </a:xfrm>
        </p:spPr>
        <p:txBody>
          <a:bodyPr/>
          <a:lstStyle/>
          <a:p>
            <a:pPr marL="0" indent="0">
              <a:lnSpc>
                <a:spcPct val="100000"/>
              </a:lnSpc>
              <a:buNone/>
            </a:pPr>
            <a:r>
              <a:rPr lang="sv-SE" u="sng" dirty="0"/>
              <a:t>Observera</a:t>
            </a:r>
            <a:r>
              <a:rPr lang="ar-SA" u="sng" dirty="0"/>
              <a:t> </a:t>
            </a:r>
            <a:r>
              <a:rPr lang="sv-SE" u="sng" dirty="0"/>
              <a:t>exempelvis meningen </a:t>
            </a:r>
            <a:r>
              <a:rPr lang="ar-SA" u="sng" dirty="0"/>
              <a:t>الطالبُ </a:t>
            </a:r>
            <a:r>
              <a:rPr lang="ar-SA" u="sng" dirty="0">
                <a:solidFill>
                  <a:srgbClr val="FFFF00"/>
                </a:solidFill>
              </a:rPr>
              <a:t>كتابُهُ جديدٌ</a:t>
            </a:r>
            <a:endParaRPr lang="sv-SE" u="sng" dirty="0">
              <a:solidFill>
                <a:srgbClr val="FFFF00"/>
              </a:solidFill>
            </a:endParaRPr>
          </a:p>
          <a:p>
            <a:pPr marL="0" indent="0">
              <a:lnSpc>
                <a:spcPct val="100000"/>
              </a:lnSpc>
              <a:buNone/>
            </a:pPr>
            <a:r>
              <a:rPr lang="sv-SE" dirty="0"/>
              <a:t>Visste du att den meningen innehåller 2 stycken </a:t>
            </a:r>
            <a:r>
              <a:rPr lang="ar-SA" dirty="0"/>
              <a:t>المبتدأ</a:t>
            </a:r>
            <a:r>
              <a:rPr lang="sv-SE" dirty="0"/>
              <a:t> och </a:t>
            </a:r>
            <a:r>
              <a:rPr lang="ar-SA" dirty="0"/>
              <a:t>الخبر</a:t>
            </a:r>
            <a:r>
              <a:rPr lang="sv-SE" dirty="0"/>
              <a:t>?</a:t>
            </a:r>
          </a:p>
          <a:p>
            <a:pPr marL="0" indent="0">
              <a:lnSpc>
                <a:spcPct val="100000"/>
              </a:lnSpc>
              <a:buNone/>
            </a:pPr>
            <a:r>
              <a:rPr lang="sv-SE" dirty="0"/>
              <a:t>På vilket sätt? Låt oss förklara:</a:t>
            </a:r>
          </a:p>
          <a:p>
            <a:pPr marL="0" indent="0">
              <a:lnSpc>
                <a:spcPct val="100000"/>
              </a:lnSpc>
              <a:buNone/>
            </a:pPr>
            <a:endParaRPr lang="sv-SE" dirty="0"/>
          </a:p>
          <a:p>
            <a:pPr marL="0" indent="0">
              <a:lnSpc>
                <a:spcPct val="100000"/>
              </a:lnSpc>
              <a:buNone/>
            </a:pPr>
            <a:r>
              <a:rPr lang="ar-SA" dirty="0"/>
              <a:t>الطالبُ</a:t>
            </a:r>
            <a:r>
              <a:rPr lang="sv-SE" dirty="0"/>
              <a:t> är </a:t>
            </a:r>
            <a:r>
              <a:rPr lang="ar-SA" dirty="0"/>
              <a:t>المبتدأ الأول</a:t>
            </a:r>
            <a:r>
              <a:rPr lang="sv-SE" dirty="0"/>
              <a:t>, och </a:t>
            </a:r>
            <a:r>
              <a:rPr lang="ar-SA" dirty="0">
                <a:solidFill>
                  <a:srgbClr val="FFFF00"/>
                </a:solidFill>
              </a:rPr>
              <a:t>كتابُهُ جديدٌ</a:t>
            </a:r>
            <a:r>
              <a:rPr lang="sv-SE" dirty="0">
                <a:solidFill>
                  <a:srgbClr val="FFFF00"/>
                </a:solidFill>
              </a:rPr>
              <a:t> </a:t>
            </a:r>
            <a:r>
              <a:rPr lang="sv-SE" dirty="0"/>
              <a:t>är dess </a:t>
            </a:r>
            <a:r>
              <a:rPr lang="ar-SA" dirty="0"/>
              <a:t>خبره الأول</a:t>
            </a:r>
            <a:r>
              <a:rPr lang="sv-SE" dirty="0"/>
              <a:t>.</a:t>
            </a:r>
          </a:p>
          <a:p>
            <a:pPr marL="0" indent="0">
              <a:lnSpc>
                <a:spcPct val="100000"/>
              </a:lnSpc>
              <a:buNone/>
            </a:pPr>
            <a:r>
              <a:rPr lang="sv-SE" dirty="0"/>
              <a:t>Detta är den delen vi lärde oss precis. Nu kommer ”själva grejen”:</a:t>
            </a:r>
          </a:p>
          <a:p>
            <a:pPr marL="0" indent="0">
              <a:lnSpc>
                <a:spcPct val="100000"/>
              </a:lnSpc>
              <a:buNone/>
            </a:pPr>
            <a:r>
              <a:rPr lang="sv-SE" u="sng" dirty="0"/>
              <a:t>Meningen </a:t>
            </a:r>
            <a:r>
              <a:rPr lang="ar-SA" u="sng" dirty="0">
                <a:solidFill>
                  <a:srgbClr val="C6380A"/>
                </a:solidFill>
              </a:rPr>
              <a:t>كتابُ</a:t>
            </a:r>
            <a:r>
              <a:rPr lang="ar-SA" u="sng" dirty="0"/>
              <a:t>هُ </a:t>
            </a:r>
            <a:r>
              <a:rPr lang="ar-SA" u="sng" dirty="0">
                <a:solidFill>
                  <a:srgbClr val="0070C0"/>
                </a:solidFill>
              </a:rPr>
              <a:t>جديدٌ</a:t>
            </a:r>
            <a:r>
              <a:rPr lang="sv-SE" u="sng" dirty="0"/>
              <a:t> består i sig av en </a:t>
            </a:r>
            <a:r>
              <a:rPr lang="ar-SA" u="sng" dirty="0"/>
              <a:t>المبتدأ</a:t>
            </a:r>
            <a:r>
              <a:rPr lang="sv-SE" u="sng" dirty="0"/>
              <a:t> och </a:t>
            </a:r>
            <a:r>
              <a:rPr lang="ar-SA" u="sng" dirty="0"/>
              <a:t>الخبر</a:t>
            </a:r>
            <a:r>
              <a:rPr lang="sv-SE" dirty="0"/>
              <a:t>.</a:t>
            </a:r>
          </a:p>
          <a:p>
            <a:pPr marL="0" indent="0">
              <a:lnSpc>
                <a:spcPct val="100000"/>
              </a:lnSpc>
              <a:buNone/>
            </a:pPr>
            <a:r>
              <a:rPr lang="ar-SA" dirty="0">
                <a:solidFill>
                  <a:srgbClr val="C6380A"/>
                </a:solidFill>
              </a:rPr>
              <a:t>كتابُ</a:t>
            </a:r>
            <a:r>
              <a:rPr lang="sv-SE" dirty="0"/>
              <a:t> är </a:t>
            </a:r>
            <a:r>
              <a:rPr lang="ar-SA" dirty="0"/>
              <a:t>المبتدأ الثاني</a:t>
            </a:r>
            <a:r>
              <a:rPr lang="sv-SE" dirty="0"/>
              <a:t>, och </a:t>
            </a:r>
            <a:r>
              <a:rPr lang="ar-SA" dirty="0">
                <a:solidFill>
                  <a:srgbClr val="0070C0"/>
                </a:solidFill>
              </a:rPr>
              <a:t>جديدٌ</a:t>
            </a:r>
            <a:r>
              <a:rPr lang="sv-SE" dirty="0"/>
              <a:t> är </a:t>
            </a:r>
            <a:r>
              <a:rPr lang="ar-SA" dirty="0"/>
              <a:t>الخبر الثّني</a:t>
            </a:r>
            <a:r>
              <a:rPr lang="sv-SE" dirty="0"/>
              <a:t>.</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5BAF6F06-F3F7-4D86-8436-11BEFC66B74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Ellips 4">
            <a:extLst>
              <a:ext uri="{FF2B5EF4-FFF2-40B4-BE49-F238E27FC236}">
                <a16:creationId xmlns:a16="http://schemas.microsoft.com/office/drawing/2014/main" id="{0FDD7A63-4D14-4C7E-A4B1-F48EBB5005AC}"/>
              </a:ext>
            </a:extLst>
          </p:cNvPr>
          <p:cNvSpPr/>
          <p:nvPr/>
        </p:nvSpPr>
        <p:spPr>
          <a:xfrm>
            <a:off x="9667875" y="2514600"/>
            <a:ext cx="1943455" cy="990600"/>
          </a:xfrm>
          <a:prstGeom prst="ellipse">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تفصيل</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 detaljering</a:t>
            </a:r>
          </a:p>
        </p:txBody>
      </p:sp>
    </p:spTree>
    <p:custDataLst>
      <p:tags r:id="rId1"/>
    </p:custDataLst>
    <p:extLst>
      <p:ext uri="{BB962C8B-B14F-4D97-AF65-F5344CB8AC3E}">
        <p14:creationId xmlns:p14="http://schemas.microsoft.com/office/powerpoint/2010/main" val="816768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6815CE8-9637-4E5B-AB7B-5527909A6829}"/>
              </a:ext>
            </a:extLst>
          </p:cNvPr>
          <p:cNvSpPr>
            <a:spLocks noGrp="1"/>
          </p:cNvSpPr>
          <p:nvPr>
            <p:ph idx="1"/>
          </p:nvPr>
        </p:nvSpPr>
        <p:spPr>
          <a:xfrm>
            <a:off x="314325" y="2140528"/>
            <a:ext cx="11468100" cy="4450772"/>
          </a:xfrm>
          <a:effectLst>
            <a:outerShdw blurRad="63500" sx="102000" sy="102000" algn="ctr" rotWithShape="0">
              <a:prstClr val="black">
                <a:alpha val="40000"/>
              </a:prstClr>
            </a:outerShdw>
          </a:effectLst>
        </p:spPr>
        <p:txBody>
          <a:bodyPr/>
          <a:lstStyle/>
          <a:p>
            <a:pPr marL="0" indent="0">
              <a:buNone/>
            </a:pPr>
            <a:r>
              <a:rPr lang="sv-SE" dirty="0"/>
              <a:t>Följande innehåll har vi redan lärt oss men det skadar inte att repetera:</a:t>
            </a:r>
          </a:p>
          <a:p>
            <a:pPr marL="0" indent="0">
              <a:buNone/>
            </a:pPr>
            <a:r>
              <a:rPr lang="ar-SA" u="sng" dirty="0"/>
              <a:t>المبتدأ</a:t>
            </a:r>
            <a:r>
              <a:rPr lang="sv-SE" u="sng" dirty="0"/>
              <a:t> och </a:t>
            </a:r>
            <a:r>
              <a:rPr lang="ar-SA" u="sng" dirty="0"/>
              <a:t>الخبر</a:t>
            </a:r>
            <a:r>
              <a:rPr lang="sv-SE" u="sng" dirty="0"/>
              <a:t> matchar inom 2 saker</a:t>
            </a:r>
            <a:r>
              <a:rPr lang="sv-SE" dirty="0"/>
              <a:t>:</a:t>
            </a:r>
          </a:p>
          <a:p>
            <a:pPr marL="0" indent="0">
              <a:buNone/>
            </a:pPr>
            <a:endParaRPr lang="sv-SE" sz="1000" dirty="0"/>
          </a:p>
          <a:p>
            <a:pPr marL="457200" indent="-457200">
              <a:buAutoNum type="arabicPeriod"/>
            </a:pPr>
            <a:r>
              <a:rPr lang="sv-SE" u="sng" dirty="0"/>
              <a:t>Antal</a:t>
            </a:r>
            <a:r>
              <a:rPr lang="sv-SE" dirty="0"/>
              <a:t> (singular, dual, plural)</a:t>
            </a:r>
          </a:p>
          <a:p>
            <a:pPr marL="0" indent="0">
              <a:buNone/>
            </a:pPr>
            <a:endParaRPr lang="sv-SE" dirty="0"/>
          </a:p>
          <a:p>
            <a:pPr marL="0" indent="0">
              <a:buNone/>
            </a:pPr>
            <a:endParaRPr lang="ar-SA" dirty="0"/>
          </a:p>
          <a:p>
            <a:pPr marL="0" indent="0">
              <a:buNone/>
            </a:pPr>
            <a:r>
              <a:rPr lang="sv-SE" dirty="0"/>
              <a:t>2. </a:t>
            </a:r>
            <a:r>
              <a:rPr lang="sv-SE" u="sng" dirty="0"/>
              <a:t>Genus</a:t>
            </a:r>
            <a:r>
              <a:rPr lang="sv-SE" dirty="0"/>
              <a:t> (maskulin/feminin)</a:t>
            </a:r>
          </a:p>
        </p:txBody>
      </p:sp>
      <p:sp>
        <p:nvSpPr>
          <p:cNvPr id="6" name="Rektangel: rundade hörn 5">
            <a:extLst>
              <a:ext uri="{FF2B5EF4-FFF2-40B4-BE49-F238E27FC236}">
                <a16:creationId xmlns:a16="http://schemas.microsoft.com/office/drawing/2014/main" id="{7F7E079C-C47C-47A9-B55D-BA2B53E652E1}"/>
              </a:ext>
            </a:extLst>
          </p:cNvPr>
          <p:cNvSpPr/>
          <p:nvPr/>
        </p:nvSpPr>
        <p:spPr>
          <a:xfrm>
            <a:off x="680399" y="5240481"/>
            <a:ext cx="7112781" cy="476251"/>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حامدٌ مهندسٌ, وزوجتُهُ طبيبةٌ, وابناهما تاجرانِ, وبنتاهما مدرستانِ</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B8BB8997-209A-40C7-AA22-627A1C3EEF41}"/>
              </a:ext>
            </a:extLst>
          </p:cNvPr>
          <p:cNvSpPr/>
          <p:nvPr/>
        </p:nvSpPr>
        <p:spPr>
          <a:xfrm>
            <a:off x="680399" y="3889664"/>
            <a:ext cx="7112781" cy="476250"/>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المدرسُ واقفٌ, والطلابُ جالسونَ, بابا الفصلِ مغلقانِ, ونافذتاهُ مفتوحتان</a:t>
            </a:r>
          </a:p>
        </p:txBody>
      </p:sp>
      <p:sp>
        <p:nvSpPr>
          <p:cNvPr id="2" name="Rubrik 1">
            <a:extLst>
              <a:ext uri="{FF2B5EF4-FFF2-40B4-BE49-F238E27FC236}">
                <a16:creationId xmlns:a16="http://schemas.microsoft.com/office/drawing/2014/main" id="{1609B63C-7313-4F5E-996B-AC864EF78C2F}"/>
              </a:ext>
            </a:extLst>
          </p:cNvPr>
          <p:cNvSpPr>
            <a:spLocks noGrp="1"/>
          </p:cNvSpPr>
          <p:nvPr>
            <p:ph type="title"/>
          </p:nvPr>
        </p:nvSpPr>
        <p:spPr/>
        <p:txBody>
          <a:bodyPr/>
          <a:lstStyle/>
          <a:p>
            <a:r>
              <a:rPr lang="ar-SA" dirty="0"/>
              <a:t>الخبر</a:t>
            </a:r>
            <a:r>
              <a:rPr lang="sv-SE" dirty="0"/>
              <a:t> (3)</a:t>
            </a:r>
          </a:p>
        </p:txBody>
      </p:sp>
      <p:sp>
        <p:nvSpPr>
          <p:cNvPr id="4" name="Platshållare för bildnummer 3">
            <a:extLst>
              <a:ext uri="{FF2B5EF4-FFF2-40B4-BE49-F238E27FC236}">
                <a16:creationId xmlns:a16="http://schemas.microsoft.com/office/drawing/2014/main" id="{F54D1A10-4B06-437B-9028-397F582171A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678520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E14E94B-1573-4BAB-BEDA-45B26B6B654F}"/>
              </a:ext>
            </a:extLst>
          </p:cNvPr>
          <p:cNvSpPr>
            <a:spLocks noGrp="1"/>
          </p:cNvSpPr>
          <p:nvPr>
            <p:ph idx="1"/>
          </p:nvPr>
        </p:nvSpPr>
        <p:spPr>
          <a:xfrm>
            <a:off x="335279" y="2059806"/>
            <a:ext cx="11648173" cy="4620127"/>
          </a:xfrm>
        </p:spPr>
        <p:txBody>
          <a:bodyPr>
            <a:normAutofit/>
          </a:bodyPr>
          <a:lstStyle/>
          <a:p>
            <a:pPr marL="0" indent="0">
              <a:buNone/>
            </a:pPr>
            <a:r>
              <a:rPr lang="sv-SE" dirty="0"/>
              <a:t>En detaljering kring ordet </a:t>
            </a:r>
            <a:r>
              <a:rPr lang="ar-SA" dirty="0"/>
              <a:t>فَمٌ</a:t>
            </a:r>
            <a:r>
              <a:rPr lang="sv-SE" dirty="0"/>
              <a:t> (mun):</a:t>
            </a:r>
          </a:p>
          <a:p>
            <a:pPr marL="0" indent="0">
              <a:buNone/>
            </a:pPr>
            <a:r>
              <a:rPr lang="sv-SE" u="sng" dirty="0"/>
              <a:t>Ordet </a:t>
            </a:r>
            <a:r>
              <a:rPr lang="ar-SA" u="sng" dirty="0"/>
              <a:t>فَمٌ</a:t>
            </a:r>
            <a:r>
              <a:rPr lang="sv-SE" u="sng" dirty="0"/>
              <a:t> kan skrivas på 2 sätt</a:t>
            </a:r>
            <a:r>
              <a:rPr lang="sv-SE" dirty="0"/>
              <a:t>:</a:t>
            </a:r>
          </a:p>
          <a:p>
            <a:pPr marL="457200" indent="-457200">
              <a:buAutoNum type="arabicPeriod"/>
            </a:pPr>
            <a:r>
              <a:rPr lang="sv-SE" dirty="0"/>
              <a:t>Med </a:t>
            </a:r>
            <a:r>
              <a:rPr lang="ar-SA" dirty="0"/>
              <a:t>م</a:t>
            </a:r>
            <a:r>
              <a:rPr lang="sv-SE" dirty="0"/>
              <a:t> dvs </a:t>
            </a:r>
            <a:r>
              <a:rPr lang="ar-SA" dirty="0"/>
              <a:t>فَم</a:t>
            </a:r>
            <a:r>
              <a:rPr lang="sv-SE" dirty="0"/>
              <a:t>. I detta fall är </a:t>
            </a:r>
            <a:r>
              <a:rPr lang="ar-SA" dirty="0"/>
              <a:t>الإعراب</a:t>
            </a:r>
            <a:r>
              <a:rPr lang="sv-SE" dirty="0"/>
              <a:t> men vanliga harakaat:</a:t>
            </a:r>
          </a:p>
          <a:p>
            <a:pPr marL="0" indent="0">
              <a:buNone/>
            </a:pPr>
            <a:endParaRPr lang="sv-SE" dirty="0"/>
          </a:p>
          <a:p>
            <a:pPr marL="0" indent="0">
              <a:buNone/>
            </a:pPr>
            <a:endParaRPr lang="sv-SE" dirty="0"/>
          </a:p>
          <a:p>
            <a:pPr marL="0" indent="0">
              <a:buNone/>
            </a:pPr>
            <a:endParaRPr lang="sv-SE" dirty="0"/>
          </a:p>
          <a:p>
            <a:pPr marL="0" indent="0">
              <a:buNone/>
            </a:pPr>
            <a:endParaRPr lang="ar-SA" sz="100" dirty="0"/>
          </a:p>
          <a:p>
            <a:pPr marL="0" indent="0">
              <a:buNone/>
            </a:pPr>
            <a:r>
              <a:rPr lang="sv-SE" dirty="0"/>
              <a:t>2. Utan </a:t>
            </a:r>
            <a:r>
              <a:rPr lang="ar-SA" dirty="0"/>
              <a:t>م</a:t>
            </a:r>
            <a:r>
              <a:rPr lang="sv-SE" dirty="0"/>
              <a:t>. Det är denna typ som tillhör </a:t>
            </a:r>
            <a:r>
              <a:rPr lang="ar-SA" dirty="0"/>
              <a:t>الأسماء الخمسة</a:t>
            </a:r>
            <a:r>
              <a:rPr lang="sv-SE" dirty="0"/>
              <a:t>:</a:t>
            </a:r>
          </a:p>
          <a:p>
            <a:pPr marL="0" indent="0">
              <a:buNone/>
            </a:pPr>
            <a:endParaRPr lang="sv-SE" dirty="0"/>
          </a:p>
          <a:p>
            <a:pPr marL="0" indent="0">
              <a:buNone/>
            </a:pPr>
            <a:endParaRPr lang="sv-SE" dirty="0"/>
          </a:p>
        </p:txBody>
      </p:sp>
      <p:sp>
        <p:nvSpPr>
          <p:cNvPr id="5" name="Rektangel: rundade hörn 4">
            <a:extLst>
              <a:ext uri="{FF2B5EF4-FFF2-40B4-BE49-F238E27FC236}">
                <a16:creationId xmlns:a16="http://schemas.microsoft.com/office/drawing/2014/main" id="{8A367391-6C9A-409F-991E-B0BB10450DFB}"/>
              </a:ext>
            </a:extLst>
          </p:cNvPr>
          <p:cNvSpPr/>
          <p:nvPr/>
        </p:nvSpPr>
        <p:spPr>
          <a:xfrm>
            <a:off x="335279" y="3429000"/>
            <a:ext cx="4522871" cy="1342390"/>
          </a:xfrm>
          <a:prstGeom prst="roundRect">
            <a:avLst/>
          </a:prstGeom>
          <a:solidFill>
            <a:srgbClr val="BFB5C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200" dirty="0">
                <a:solidFill>
                  <a:prstClr val="black"/>
                </a:solidFill>
              </a:rPr>
              <a:t>فَمُكَ نَظيفٌ.</a:t>
            </a:r>
            <a:r>
              <a:rPr lang="sv-SE" sz="2200" dirty="0">
                <a:solidFill>
                  <a:prstClr val="black"/>
                </a:solidFill>
              </a:rPr>
              <a:t> – Din mun är ren.</a:t>
            </a:r>
          </a:p>
          <a:p>
            <a:pPr lvl="0" defTabSz="914400">
              <a:lnSpc>
                <a:spcPct val="90000"/>
              </a:lnSpc>
              <a:spcBef>
                <a:spcPts val="1000"/>
              </a:spcBef>
            </a:pPr>
            <a:r>
              <a:rPr lang="ar-SA" sz="2200" dirty="0">
                <a:solidFill>
                  <a:prstClr val="black"/>
                </a:solidFill>
              </a:rPr>
              <a:t>اِفْتَحْ فَمَكَ.</a:t>
            </a:r>
            <a:r>
              <a:rPr lang="sv-SE" sz="2200" dirty="0">
                <a:solidFill>
                  <a:prstClr val="black"/>
                </a:solidFill>
              </a:rPr>
              <a:t> – Öppna din mun.</a:t>
            </a:r>
          </a:p>
          <a:p>
            <a:pPr lvl="0" defTabSz="914400">
              <a:lnSpc>
                <a:spcPct val="90000"/>
              </a:lnSpc>
              <a:spcBef>
                <a:spcPts val="1000"/>
              </a:spcBef>
            </a:pPr>
            <a:r>
              <a:rPr lang="ar-SA" sz="2200" dirty="0">
                <a:solidFill>
                  <a:prstClr val="black"/>
                </a:solidFill>
              </a:rPr>
              <a:t>ماذا في فَمِكَ؟</a:t>
            </a:r>
            <a:r>
              <a:rPr lang="sv-SE" sz="2200" dirty="0">
                <a:solidFill>
                  <a:prstClr val="black"/>
                </a:solidFill>
              </a:rPr>
              <a:t> - Vad är det i din mun?</a:t>
            </a:r>
            <a:endParaRPr lang="ar-SA" sz="2200" dirty="0">
              <a:solidFill>
                <a:prstClr val="black"/>
              </a:solidFill>
            </a:endParaRPr>
          </a:p>
        </p:txBody>
      </p:sp>
      <p:sp>
        <p:nvSpPr>
          <p:cNvPr id="6" name="Rektangel: rundade hörn 5">
            <a:extLst>
              <a:ext uri="{FF2B5EF4-FFF2-40B4-BE49-F238E27FC236}">
                <a16:creationId xmlns:a16="http://schemas.microsoft.com/office/drawing/2014/main" id="{915D22A1-F10A-459E-9FD3-C0707F89B2AB}"/>
              </a:ext>
            </a:extLst>
          </p:cNvPr>
          <p:cNvSpPr/>
          <p:nvPr/>
        </p:nvSpPr>
        <p:spPr>
          <a:xfrm>
            <a:off x="335279" y="5382777"/>
            <a:ext cx="4522871" cy="1342390"/>
          </a:xfrm>
          <a:prstGeom prst="roundRect">
            <a:avLst/>
          </a:prstGeom>
          <a:solidFill>
            <a:srgbClr val="BFB5C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200" dirty="0" err="1">
                <a:solidFill>
                  <a:prstClr val="black"/>
                </a:solidFill>
              </a:rPr>
              <a:t>فُ</a:t>
            </a:r>
            <a:r>
              <a:rPr lang="ar-SA" sz="2200" dirty="0">
                <a:solidFill>
                  <a:srgbClr val="FFFF00"/>
                </a:solidFill>
              </a:rPr>
              <a:t>و</a:t>
            </a:r>
            <a:r>
              <a:rPr lang="ar-SA" sz="2200" dirty="0" err="1">
                <a:solidFill>
                  <a:prstClr val="black"/>
                </a:solidFill>
              </a:rPr>
              <a:t>ْكَ</a:t>
            </a:r>
            <a:r>
              <a:rPr lang="ar-SA" sz="2200" dirty="0">
                <a:solidFill>
                  <a:prstClr val="black"/>
                </a:solidFill>
              </a:rPr>
              <a:t> صغيرٌ.</a:t>
            </a:r>
            <a:r>
              <a:rPr lang="sv-SE" sz="2200" dirty="0">
                <a:solidFill>
                  <a:prstClr val="black"/>
                </a:solidFill>
              </a:rPr>
              <a:t> – Din mun är liten.</a:t>
            </a:r>
          </a:p>
          <a:p>
            <a:pPr lvl="0" defTabSz="914400">
              <a:lnSpc>
                <a:spcPct val="90000"/>
              </a:lnSpc>
              <a:spcBef>
                <a:spcPts val="1000"/>
              </a:spcBef>
            </a:pPr>
            <a:r>
              <a:rPr lang="ar-SA" sz="2200" dirty="0">
                <a:solidFill>
                  <a:prstClr val="black"/>
                </a:solidFill>
              </a:rPr>
              <a:t>اِفْتح ف</a:t>
            </a:r>
            <a:r>
              <a:rPr lang="ar-SA" sz="2200" dirty="0">
                <a:solidFill>
                  <a:srgbClr val="FFFF00"/>
                </a:solidFill>
              </a:rPr>
              <a:t>ا</a:t>
            </a:r>
            <a:r>
              <a:rPr lang="ar-SA" sz="2200" dirty="0">
                <a:solidFill>
                  <a:prstClr val="black"/>
                </a:solidFill>
              </a:rPr>
              <a:t>ك</a:t>
            </a:r>
            <a:r>
              <a:rPr lang="sv-SE" sz="2200" dirty="0">
                <a:solidFill>
                  <a:prstClr val="black"/>
                </a:solidFill>
              </a:rPr>
              <a:t> – Öppna din mun.</a:t>
            </a:r>
          </a:p>
          <a:p>
            <a:pPr lvl="0" defTabSz="914400">
              <a:lnSpc>
                <a:spcPct val="90000"/>
              </a:lnSpc>
              <a:spcBef>
                <a:spcPts val="1000"/>
              </a:spcBef>
            </a:pPr>
            <a:r>
              <a:rPr lang="ar-SA" sz="2200" dirty="0">
                <a:solidFill>
                  <a:prstClr val="black"/>
                </a:solidFill>
              </a:rPr>
              <a:t>ماذا في فِ</a:t>
            </a:r>
            <a:r>
              <a:rPr lang="ar-SA" sz="2200" dirty="0">
                <a:solidFill>
                  <a:srgbClr val="FFFF00"/>
                </a:solidFill>
              </a:rPr>
              <a:t>يْ</a:t>
            </a:r>
            <a:r>
              <a:rPr lang="ar-SA" sz="2200" dirty="0">
                <a:solidFill>
                  <a:prstClr val="black"/>
                </a:solidFill>
              </a:rPr>
              <a:t>كَ؟</a:t>
            </a:r>
            <a:r>
              <a:rPr lang="sv-SE" sz="2200" dirty="0">
                <a:solidFill>
                  <a:prstClr val="black"/>
                </a:solidFill>
              </a:rPr>
              <a:t> - Vad är det i din mun?</a:t>
            </a:r>
          </a:p>
        </p:txBody>
      </p:sp>
      <p:sp>
        <p:nvSpPr>
          <p:cNvPr id="2" name="Rubrik 1">
            <a:extLst>
              <a:ext uri="{FF2B5EF4-FFF2-40B4-BE49-F238E27FC236}">
                <a16:creationId xmlns:a16="http://schemas.microsoft.com/office/drawing/2014/main" id="{4887D4A5-312E-48CB-948B-551BDDAF0B41}"/>
              </a:ext>
            </a:extLst>
          </p:cNvPr>
          <p:cNvSpPr>
            <a:spLocks noGrp="1"/>
          </p:cNvSpPr>
          <p:nvPr>
            <p:ph type="title"/>
          </p:nvPr>
        </p:nvSpPr>
        <p:spPr/>
        <p:txBody>
          <a:bodyPr/>
          <a:lstStyle/>
          <a:p>
            <a:r>
              <a:rPr lang="ar-SA" dirty="0"/>
              <a:t>العلامات الفرعية في الأسماء</a:t>
            </a:r>
            <a:br>
              <a:rPr lang="ar-SA" dirty="0"/>
            </a:br>
            <a:r>
              <a:rPr lang="sv-SE" dirty="0"/>
              <a:t>(2c)</a:t>
            </a:r>
          </a:p>
        </p:txBody>
      </p:sp>
      <p:sp>
        <p:nvSpPr>
          <p:cNvPr id="4" name="Platshållare för bildnummer 3">
            <a:extLst>
              <a:ext uri="{FF2B5EF4-FFF2-40B4-BE49-F238E27FC236}">
                <a16:creationId xmlns:a16="http://schemas.microsoft.com/office/drawing/2014/main" id="{57C4E032-7344-4774-9E2F-0764A54345E0}"/>
              </a:ext>
            </a:extLst>
          </p:cNvPr>
          <p:cNvSpPr>
            <a:spLocks noGrp="1"/>
          </p:cNvSpPr>
          <p:nvPr>
            <p:ph type="sldNum" sz="quarter" idx="12"/>
          </p:nvPr>
        </p:nvSpPr>
        <p:spPr/>
        <p:txBody>
          <a:bodyPr/>
          <a:lstStyle/>
          <a:p>
            <a:fld id="{177D6179-9D4F-9247-ABDE-D082469CF89C}" type="slidenum">
              <a:rPr lang="sv-SE" smtClean="0"/>
              <a:t>13</a:t>
            </a:fld>
            <a:endParaRPr lang="sv-SE" dirty="0"/>
          </a:p>
        </p:txBody>
      </p:sp>
    </p:spTree>
    <p:custDataLst>
      <p:tags r:id="rId1"/>
    </p:custDataLst>
    <p:extLst>
      <p:ext uri="{BB962C8B-B14F-4D97-AF65-F5344CB8AC3E}">
        <p14:creationId xmlns:p14="http://schemas.microsoft.com/office/powerpoint/2010/main" val="1798392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9C45EDF-C02F-479C-BB2F-4FC74FFD756A}"/>
              </a:ext>
            </a:extLst>
          </p:cNvPr>
          <p:cNvSpPr>
            <a:spLocks noGrp="1"/>
          </p:cNvSpPr>
          <p:nvPr>
            <p:ph type="ctrTitle"/>
          </p:nvPr>
        </p:nvSpPr>
        <p:spPr/>
        <p:txBody>
          <a:bodyPr/>
          <a:lstStyle/>
          <a:p>
            <a:r>
              <a:rPr lang="sv-SE" dirty="0"/>
              <a:t>Lektion 12</a:t>
            </a:r>
          </a:p>
        </p:txBody>
      </p:sp>
      <p:sp>
        <p:nvSpPr>
          <p:cNvPr id="6" name="Underrubrik 5">
            <a:extLst>
              <a:ext uri="{FF2B5EF4-FFF2-40B4-BE49-F238E27FC236}">
                <a16:creationId xmlns:a16="http://schemas.microsoft.com/office/drawing/2014/main" id="{503E380A-B3EE-47FC-A77E-224B80179EC2}"/>
              </a:ext>
            </a:extLst>
          </p:cNvPr>
          <p:cNvSpPr>
            <a:spLocks noGrp="1"/>
          </p:cNvSpPr>
          <p:nvPr>
            <p:ph type="subTitle" idx="1"/>
          </p:nvPr>
        </p:nvSpPr>
        <p:spPr/>
        <p:txBody>
          <a:bodyPr>
            <a:normAutofit/>
          </a:bodyPr>
          <a:lstStyle/>
          <a:p>
            <a:r>
              <a:rPr lang="ar-SA" sz="2400" dirty="0"/>
              <a:t>الْمَفْعُوْلُ فِيْهِ</a:t>
            </a:r>
          </a:p>
          <a:p>
            <a:r>
              <a:rPr lang="ar-SA" sz="2400" dirty="0"/>
              <a:t>لَوْ</a:t>
            </a:r>
            <a:endParaRPr lang="sv-SE" sz="2400" dirty="0"/>
          </a:p>
        </p:txBody>
      </p:sp>
      <p:sp>
        <p:nvSpPr>
          <p:cNvPr id="4" name="Platshållare för bildnummer 3">
            <a:extLst>
              <a:ext uri="{FF2B5EF4-FFF2-40B4-BE49-F238E27FC236}">
                <a16:creationId xmlns:a16="http://schemas.microsoft.com/office/drawing/2014/main" id="{734A2593-BA31-4025-8C14-810D61B0D92D}"/>
              </a:ext>
            </a:extLst>
          </p:cNvPr>
          <p:cNvSpPr>
            <a:spLocks noGrp="1"/>
          </p:cNvSpPr>
          <p:nvPr>
            <p:ph type="sldNum" sz="quarter" idx="12"/>
          </p:nvPr>
        </p:nvSpPr>
        <p:spPr/>
        <p:txBody>
          <a:bodyPr/>
          <a:lstStyle/>
          <a:p>
            <a:fld id="{177D6179-9D4F-9247-ABDE-D082469CF89C}" type="slidenum">
              <a:rPr lang="sv-SE" smtClean="0"/>
              <a:t>130</a:t>
            </a:fld>
            <a:endParaRPr lang="sv-SE"/>
          </a:p>
        </p:txBody>
      </p:sp>
    </p:spTree>
    <p:extLst>
      <p:ext uri="{BB962C8B-B14F-4D97-AF65-F5344CB8AC3E}">
        <p14:creationId xmlns:p14="http://schemas.microsoft.com/office/powerpoint/2010/main" val="1722645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ECC21-7A97-4669-AC65-2563EFF26736}"/>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3D97A36A-062D-46B5-BC3B-F2547DA72A87}"/>
              </a:ext>
            </a:extLst>
          </p:cNvPr>
          <p:cNvSpPr>
            <a:spLocks noGrp="1"/>
          </p:cNvSpPr>
          <p:nvPr>
            <p:ph idx="1"/>
          </p:nvPr>
        </p:nvSpPr>
        <p:spPr>
          <a:xfrm>
            <a:off x="323851" y="2162175"/>
            <a:ext cx="11559755" cy="4448175"/>
          </a:xfrm>
        </p:spPr>
        <p:txBody>
          <a:bodyPr/>
          <a:lstStyle/>
          <a:p>
            <a:pPr marL="0" indent="0">
              <a:buNone/>
            </a:pPr>
            <a:r>
              <a:rPr lang="ar-SA" dirty="0"/>
              <a:t>ظَرْف ج ظُروف</a:t>
            </a:r>
            <a:r>
              <a:rPr lang="sv-SE" dirty="0"/>
              <a:t> är något</a:t>
            </a:r>
            <a:r>
              <a:rPr lang="ar-SA" dirty="0"/>
              <a:t> </a:t>
            </a:r>
            <a:r>
              <a:rPr lang="sv-SE" dirty="0"/>
              <a:t>som vi började titta på lite grann på Arabiska nivå 2, men vi har inte riktigt fördjupat oss i vad </a:t>
            </a:r>
            <a:r>
              <a:rPr lang="ar-SA" dirty="0"/>
              <a:t>الظرف</a:t>
            </a:r>
            <a:r>
              <a:rPr lang="sv-SE" dirty="0"/>
              <a:t> (eller </a:t>
            </a:r>
            <a:r>
              <a:rPr lang="ar-SA" dirty="0"/>
              <a:t>المَفْعول فيه</a:t>
            </a:r>
            <a:r>
              <a:rPr lang="sv-SE" dirty="0"/>
              <a:t>, som det också heter) verkligen är för något och hur de fungerar. Denna lektion kommer </a:t>
            </a:r>
            <a:r>
              <a:rPr lang="ar-SA" dirty="0"/>
              <a:t>إن شاء الله تعالى</a:t>
            </a:r>
            <a:r>
              <a:rPr lang="sv-SE" dirty="0"/>
              <a:t> klargöra för oss dess realia och funktion.</a:t>
            </a:r>
          </a:p>
          <a:p>
            <a:pPr marL="0" indent="0">
              <a:buNone/>
            </a:pPr>
            <a:endParaRPr lang="sv-SE" dirty="0"/>
          </a:p>
          <a:p>
            <a:pPr marL="0" indent="0">
              <a:buNone/>
            </a:pPr>
            <a:r>
              <a:rPr lang="sv-SE" dirty="0"/>
              <a:t>Vi lär oss också ordet </a:t>
            </a:r>
            <a:r>
              <a:rPr lang="ar-SA" dirty="0">
                <a:solidFill>
                  <a:schemeClr val="bg1"/>
                </a:solidFill>
              </a:rPr>
              <a:t>لَوْ</a:t>
            </a:r>
            <a:r>
              <a:rPr lang="sv-SE" dirty="0">
                <a:solidFill>
                  <a:schemeClr val="bg1"/>
                </a:solidFill>
              </a:rPr>
              <a:t> (om)</a:t>
            </a:r>
            <a:r>
              <a:rPr lang="sv-SE" dirty="0"/>
              <a:t> som hjälper oss att uttrycka </a:t>
            </a:r>
            <a:r>
              <a:rPr lang="sv-SE" i="1" dirty="0"/>
              <a:t>praktiska</a:t>
            </a:r>
            <a:r>
              <a:rPr lang="sv-SE" dirty="0"/>
              <a:t> meningar som exempelvis:</a:t>
            </a:r>
          </a:p>
          <a:p>
            <a:pPr marL="0" indent="0">
              <a:buNone/>
            </a:pPr>
            <a:r>
              <a:rPr lang="sv-SE" dirty="0"/>
              <a:t>”</a:t>
            </a:r>
            <a:r>
              <a:rPr lang="sv-SE" dirty="0">
                <a:solidFill>
                  <a:schemeClr val="bg1"/>
                </a:solidFill>
              </a:rPr>
              <a:t>Om</a:t>
            </a:r>
            <a:r>
              <a:rPr lang="sv-SE" dirty="0"/>
              <a:t> du hade tränat på provet, </a:t>
            </a:r>
            <a:r>
              <a:rPr lang="sv-SE" dirty="0">
                <a:solidFill>
                  <a:schemeClr val="bg1"/>
                </a:solidFill>
              </a:rPr>
              <a:t>så skulle </a:t>
            </a:r>
            <a:r>
              <a:rPr lang="sv-SE" dirty="0"/>
              <a:t>du ha fått godkänt.”</a:t>
            </a:r>
          </a:p>
          <a:p>
            <a:pPr marL="0" indent="0">
              <a:buNone/>
            </a:pPr>
            <a:r>
              <a:rPr lang="sv-SE" dirty="0"/>
              <a:t>”</a:t>
            </a:r>
            <a:r>
              <a:rPr lang="sv-SE" dirty="0">
                <a:solidFill>
                  <a:schemeClr val="bg1"/>
                </a:solidFill>
              </a:rPr>
              <a:t>Om</a:t>
            </a:r>
            <a:r>
              <a:rPr lang="sv-SE" dirty="0"/>
              <a:t> du hörde hans berättelse, </a:t>
            </a:r>
            <a:r>
              <a:rPr lang="sv-SE" dirty="0">
                <a:solidFill>
                  <a:schemeClr val="bg1"/>
                </a:solidFill>
              </a:rPr>
              <a:t>så skulle </a:t>
            </a:r>
            <a:r>
              <a:rPr lang="sv-SE" dirty="0"/>
              <a:t>du ha gråtit.”</a:t>
            </a:r>
          </a:p>
        </p:txBody>
      </p:sp>
      <p:sp>
        <p:nvSpPr>
          <p:cNvPr id="4" name="Platshållare för bildnummer 3">
            <a:extLst>
              <a:ext uri="{FF2B5EF4-FFF2-40B4-BE49-F238E27FC236}">
                <a16:creationId xmlns:a16="http://schemas.microsoft.com/office/drawing/2014/main" id="{BE55F5CC-3649-4441-AAB3-5CBB0E8531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780334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5558E-6709-4BE1-88C3-3C576A637E04}"/>
              </a:ext>
            </a:extLst>
          </p:cNvPr>
          <p:cNvSpPr>
            <a:spLocks noGrp="1"/>
          </p:cNvSpPr>
          <p:nvPr>
            <p:ph type="title"/>
          </p:nvPr>
        </p:nvSpPr>
        <p:spPr/>
        <p:txBody>
          <a:bodyPr/>
          <a:lstStyle/>
          <a:p>
            <a:r>
              <a:rPr lang="ar-SA" dirty="0"/>
              <a:t>المفعول فيه</a:t>
            </a:r>
            <a:r>
              <a:rPr lang="sv-SE" dirty="0"/>
              <a:t> / </a:t>
            </a:r>
            <a:r>
              <a:rPr lang="ar-SA" dirty="0"/>
              <a:t>الظرف</a:t>
            </a:r>
            <a:r>
              <a:rPr lang="sv-SE" dirty="0"/>
              <a:t> (1a)</a:t>
            </a:r>
          </a:p>
        </p:txBody>
      </p:sp>
      <p:sp>
        <p:nvSpPr>
          <p:cNvPr id="3" name="Platshållare för innehåll 2">
            <a:extLst>
              <a:ext uri="{FF2B5EF4-FFF2-40B4-BE49-F238E27FC236}">
                <a16:creationId xmlns:a16="http://schemas.microsoft.com/office/drawing/2014/main" id="{80A02DEB-9316-4987-8AFF-A239955B5C61}"/>
              </a:ext>
            </a:extLst>
          </p:cNvPr>
          <p:cNvSpPr>
            <a:spLocks noGrp="1"/>
          </p:cNvSpPr>
          <p:nvPr>
            <p:ph idx="1"/>
          </p:nvPr>
        </p:nvSpPr>
        <p:spPr>
          <a:xfrm>
            <a:off x="238125" y="2055303"/>
            <a:ext cx="11645481" cy="4716973"/>
          </a:xfrm>
        </p:spPr>
        <p:txBody>
          <a:bodyPr>
            <a:normAutofit lnSpcReduction="10000"/>
          </a:bodyPr>
          <a:lstStyle/>
          <a:p>
            <a:pPr marL="0" indent="0">
              <a:buNone/>
            </a:pPr>
            <a:r>
              <a:rPr lang="ar-SA" dirty="0"/>
              <a:t>الظرف</a:t>
            </a:r>
            <a:r>
              <a:rPr lang="sv-SE" dirty="0"/>
              <a:t> är ett </a:t>
            </a:r>
            <a:r>
              <a:rPr lang="sv-SE" i="1" dirty="0"/>
              <a:t>ackusativt</a:t>
            </a:r>
            <a:r>
              <a:rPr lang="sv-SE" dirty="0"/>
              <a:t> nomen, som antingen tyder på en tid (</a:t>
            </a:r>
            <a:r>
              <a:rPr lang="ar-SA" dirty="0"/>
              <a:t>زمان</a:t>
            </a:r>
            <a:r>
              <a:rPr lang="sv-SE" dirty="0"/>
              <a:t>) eller en plats (</a:t>
            </a:r>
            <a:r>
              <a:rPr lang="ar-SA" dirty="0"/>
              <a:t>مكان</a:t>
            </a:r>
            <a:r>
              <a:rPr lang="sv-SE" dirty="0"/>
              <a:t>), och därför kategoriserar vi </a:t>
            </a:r>
            <a:r>
              <a:rPr lang="ar-SA" dirty="0"/>
              <a:t>الظرف</a:t>
            </a:r>
            <a:r>
              <a:rPr lang="sv-SE" dirty="0"/>
              <a:t> till två kategorier:</a:t>
            </a:r>
          </a:p>
          <a:p>
            <a:pPr marL="457200" indent="-457200">
              <a:buFont typeface="+mj-lt"/>
              <a:buAutoNum type="arabicPeriod"/>
            </a:pPr>
            <a:r>
              <a:rPr lang="ar-SA" u="sng" dirty="0"/>
              <a:t>ظرف الزمان</a:t>
            </a:r>
            <a:endParaRPr lang="sv-SE" u="sng" dirty="0"/>
          </a:p>
          <a:p>
            <a:pPr marL="0" indent="0">
              <a:buNone/>
            </a:pPr>
            <a:r>
              <a:rPr lang="ar-SA" dirty="0"/>
              <a:t>سافرتُ </a:t>
            </a:r>
            <a:r>
              <a:rPr lang="ar-SA" dirty="0">
                <a:solidFill>
                  <a:srgbClr val="FFFF00"/>
                </a:solidFill>
              </a:rPr>
              <a:t>لَيْلا</a:t>
            </a:r>
            <a:r>
              <a:rPr lang="sv-SE" dirty="0"/>
              <a:t> – Jag reste på </a:t>
            </a:r>
            <a:r>
              <a:rPr lang="sv-SE" dirty="0">
                <a:solidFill>
                  <a:schemeClr val="bg1"/>
                </a:solidFill>
              </a:rPr>
              <a:t>kvällen</a:t>
            </a:r>
            <a:r>
              <a:rPr lang="sv-SE" dirty="0"/>
              <a:t>.</a:t>
            </a:r>
            <a:endParaRPr lang="ar-SA" dirty="0"/>
          </a:p>
          <a:p>
            <a:pPr marL="0" indent="0">
              <a:buNone/>
            </a:pPr>
            <a:r>
              <a:rPr lang="sv-SE" dirty="0"/>
              <a:t>2.  </a:t>
            </a:r>
            <a:r>
              <a:rPr lang="ar-SA" u="sng" dirty="0"/>
              <a:t>ظرف المكان</a:t>
            </a:r>
            <a:endParaRPr lang="sv-SE" u="sng" dirty="0"/>
          </a:p>
          <a:p>
            <a:pPr marL="0" indent="0">
              <a:buNone/>
            </a:pPr>
            <a:r>
              <a:rPr lang="ar-SA" dirty="0"/>
              <a:t>جلستُ </a:t>
            </a:r>
            <a:r>
              <a:rPr lang="ar-SA" dirty="0">
                <a:solidFill>
                  <a:srgbClr val="0070C0"/>
                </a:solidFill>
              </a:rPr>
              <a:t>هُنا</a:t>
            </a:r>
            <a:r>
              <a:rPr lang="sv-SE" dirty="0"/>
              <a:t> – Jag satte mig </a:t>
            </a:r>
            <a:r>
              <a:rPr lang="sv-SE" dirty="0">
                <a:solidFill>
                  <a:schemeClr val="bg1"/>
                </a:solidFill>
              </a:rPr>
              <a:t>här borta.</a:t>
            </a:r>
            <a:endParaRPr lang="sv-SE" dirty="0"/>
          </a:p>
          <a:p>
            <a:pPr marL="0" indent="0">
              <a:buNone/>
            </a:pPr>
            <a:endParaRPr lang="sv-SE" sz="700" dirty="0"/>
          </a:p>
          <a:p>
            <a:pPr marL="0" indent="0">
              <a:buNone/>
            </a:pPr>
            <a:r>
              <a:rPr lang="sv-SE" u="sng" dirty="0"/>
              <a:t>Principer</a:t>
            </a:r>
          </a:p>
          <a:p>
            <a:pPr marL="457200" indent="-457200">
              <a:buAutoNum type="arabicPeriod"/>
            </a:pPr>
            <a:r>
              <a:rPr lang="ar-SA" u="sng" dirty="0"/>
              <a:t>الظروف</a:t>
            </a:r>
            <a:r>
              <a:rPr lang="sv-SE" u="sng" dirty="0"/>
              <a:t> är alltid </a:t>
            </a:r>
            <a:r>
              <a:rPr lang="sv-SE" i="1" u="sng" dirty="0"/>
              <a:t>ackusativa</a:t>
            </a:r>
            <a:r>
              <a:rPr lang="sv-SE" dirty="0"/>
              <a:t>. Om ordet är </a:t>
            </a:r>
            <a:r>
              <a:rPr lang="ar-SA" dirty="0"/>
              <a:t>معرب</a:t>
            </a:r>
            <a:r>
              <a:rPr lang="sv-SE" dirty="0"/>
              <a:t> blir det </a:t>
            </a:r>
            <a:r>
              <a:rPr lang="ar-SA" dirty="0"/>
              <a:t>منصوب</a:t>
            </a:r>
            <a:r>
              <a:rPr lang="sv-SE" dirty="0"/>
              <a:t>, och om ordet är </a:t>
            </a:r>
            <a:r>
              <a:rPr lang="ar-SA" dirty="0"/>
              <a:t>مبني</a:t>
            </a:r>
            <a:r>
              <a:rPr lang="sv-SE" dirty="0"/>
              <a:t> så blir det </a:t>
            </a:r>
            <a:r>
              <a:rPr lang="ar-SA" dirty="0"/>
              <a:t>في محل نصب</a:t>
            </a:r>
            <a:r>
              <a:rPr lang="sv-SE" dirty="0"/>
              <a:t>. </a:t>
            </a:r>
            <a:r>
              <a:rPr lang="sv-SE" u="sng" dirty="0"/>
              <a:t>Om ordet är annat än </a:t>
            </a:r>
            <a:r>
              <a:rPr lang="sv-SE" i="1" u="sng" dirty="0"/>
              <a:t>ackusativ</a:t>
            </a:r>
            <a:r>
              <a:rPr lang="sv-SE" u="sng" dirty="0"/>
              <a:t> räknas det inte som </a:t>
            </a:r>
            <a:r>
              <a:rPr lang="ar-SA" u="sng" dirty="0"/>
              <a:t>الظرف</a:t>
            </a:r>
            <a:r>
              <a:rPr lang="sv-SE" dirty="0"/>
              <a:t>.</a:t>
            </a:r>
          </a:p>
          <a:p>
            <a:pPr marL="0" indent="0">
              <a:buNone/>
            </a:pPr>
            <a:r>
              <a:rPr lang="ar-SA" dirty="0">
                <a:solidFill>
                  <a:srgbClr val="FFFF00"/>
                </a:solidFill>
              </a:rPr>
              <a:t>ليلا</a:t>
            </a:r>
            <a:r>
              <a:rPr lang="sv-SE" dirty="0"/>
              <a:t> i exemplet är </a:t>
            </a:r>
            <a:r>
              <a:rPr lang="ar-SA" dirty="0">
                <a:solidFill>
                  <a:srgbClr val="FFFF00"/>
                </a:solidFill>
              </a:rPr>
              <a:t>منصوب</a:t>
            </a:r>
            <a:r>
              <a:rPr lang="sv-SE" dirty="0"/>
              <a:t>, och </a:t>
            </a:r>
            <a:r>
              <a:rPr lang="ar-SA" dirty="0">
                <a:solidFill>
                  <a:srgbClr val="0070C0"/>
                </a:solidFill>
              </a:rPr>
              <a:t>هنا</a:t>
            </a:r>
            <a:r>
              <a:rPr lang="sv-SE" dirty="0"/>
              <a:t> är </a:t>
            </a:r>
            <a:r>
              <a:rPr lang="ar-SA" dirty="0">
                <a:solidFill>
                  <a:srgbClr val="0070C0"/>
                </a:solidFill>
              </a:rPr>
              <a:t>في محل نصب</a:t>
            </a:r>
            <a:r>
              <a:rPr lang="sv-SE" dirty="0"/>
              <a:t>.</a:t>
            </a:r>
            <a:r>
              <a:rPr lang="ar-SA" dirty="0"/>
              <a:t> </a:t>
            </a:r>
            <a:endParaRPr lang="sv-SE" dirty="0"/>
          </a:p>
        </p:txBody>
      </p:sp>
      <p:sp>
        <p:nvSpPr>
          <p:cNvPr id="4" name="Platshållare för bildnummer 3">
            <a:extLst>
              <a:ext uri="{FF2B5EF4-FFF2-40B4-BE49-F238E27FC236}">
                <a16:creationId xmlns:a16="http://schemas.microsoft.com/office/drawing/2014/main" id="{52F6A20D-414E-4F52-A941-D4E8F32CA4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460467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5558E-6709-4BE1-88C3-3C576A637E04}"/>
              </a:ext>
            </a:extLst>
          </p:cNvPr>
          <p:cNvSpPr>
            <a:spLocks noGrp="1"/>
          </p:cNvSpPr>
          <p:nvPr>
            <p:ph type="title"/>
          </p:nvPr>
        </p:nvSpPr>
        <p:spPr/>
        <p:txBody>
          <a:bodyPr/>
          <a:lstStyle/>
          <a:p>
            <a:r>
              <a:rPr lang="ar-SA" dirty="0"/>
              <a:t>المفعول فيه</a:t>
            </a:r>
            <a:r>
              <a:rPr lang="sv-SE" dirty="0"/>
              <a:t> / </a:t>
            </a:r>
            <a:r>
              <a:rPr lang="ar-SA" dirty="0"/>
              <a:t>الظرف</a:t>
            </a:r>
            <a:r>
              <a:rPr lang="sv-SE" dirty="0"/>
              <a:t> (1b)</a:t>
            </a:r>
          </a:p>
        </p:txBody>
      </p:sp>
      <p:sp>
        <p:nvSpPr>
          <p:cNvPr id="3" name="Platshållare för innehåll 2">
            <a:extLst>
              <a:ext uri="{FF2B5EF4-FFF2-40B4-BE49-F238E27FC236}">
                <a16:creationId xmlns:a16="http://schemas.microsoft.com/office/drawing/2014/main" id="{80A02DEB-9316-4987-8AFF-A239955B5C61}"/>
              </a:ext>
            </a:extLst>
          </p:cNvPr>
          <p:cNvSpPr>
            <a:spLocks noGrp="1"/>
          </p:cNvSpPr>
          <p:nvPr>
            <p:ph idx="1"/>
          </p:nvPr>
        </p:nvSpPr>
        <p:spPr>
          <a:xfrm>
            <a:off x="327171" y="2072081"/>
            <a:ext cx="11618752" cy="4229310"/>
          </a:xfrm>
        </p:spPr>
        <p:txBody>
          <a:bodyPr/>
          <a:lstStyle/>
          <a:p>
            <a:pPr marL="0" indent="0">
              <a:buNone/>
            </a:pPr>
            <a:r>
              <a:rPr lang="sv-SE" dirty="0"/>
              <a:t>2. Grunden är att </a:t>
            </a:r>
            <a:r>
              <a:rPr lang="ar-SA" dirty="0"/>
              <a:t>الظروف</a:t>
            </a:r>
            <a:r>
              <a:rPr lang="sv-SE" dirty="0"/>
              <a:t> är </a:t>
            </a:r>
            <a:r>
              <a:rPr lang="ar-SA" dirty="0"/>
              <a:t>معربة</a:t>
            </a:r>
            <a:r>
              <a:rPr lang="sv-SE" dirty="0"/>
              <a:t>, som </a:t>
            </a:r>
            <a:r>
              <a:rPr lang="ar-SA" dirty="0">
                <a:solidFill>
                  <a:schemeClr val="bg1"/>
                </a:solidFill>
              </a:rPr>
              <a:t>ليلا</a:t>
            </a:r>
            <a:r>
              <a:rPr lang="sv-SE" dirty="0"/>
              <a:t>, men vissa är </a:t>
            </a:r>
            <a:r>
              <a:rPr lang="ar-SA" dirty="0"/>
              <a:t>مبنية</a:t>
            </a:r>
            <a:r>
              <a:rPr lang="sv-SE" dirty="0"/>
              <a:t>, som </a:t>
            </a:r>
            <a:r>
              <a:rPr lang="ar-SA" dirty="0">
                <a:solidFill>
                  <a:schemeClr val="bg1"/>
                </a:solidFill>
              </a:rPr>
              <a:t>هنا</a:t>
            </a:r>
            <a:r>
              <a:rPr lang="sv-SE" dirty="0"/>
              <a:t>, </a:t>
            </a:r>
            <a:r>
              <a:rPr lang="ar-SA" dirty="0">
                <a:solidFill>
                  <a:schemeClr val="bg1"/>
                </a:solidFill>
              </a:rPr>
              <a:t>أينَ</a:t>
            </a:r>
            <a:r>
              <a:rPr lang="sv-SE" dirty="0"/>
              <a:t>, </a:t>
            </a:r>
            <a:r>
              <a:rPr lang="ar-SA" dirty="0">
                <a:solidFill>
                  <a:schemeClr val="bg1"/>
                </a:solidFill>
              </a:rPr>
              <a:t>متى</a:t>
            </a:r>
            <a:r>
              <a:rPr lang="sv-SE" dirty="0"/>
              <a:t>, </a:t>
            </a:r>
            <a:r>
              <a:rPr lang="ar-SA" dirty="0">
                <a:solidFill>
                  <a:schemeClr val="bg1"/>
                </a:solidFill>
              </a:rPr>
              <a:t>أمسِ</a:t>
            </a:r>
            <a:r>
              <a:rPr lang="sv-SE" dirty="0"/>
              <a:t>, och </a:t>
            </a:r>
            <a:r>
              <a:rPr lang="ar-SA" dirty="0"/>
              <a:t>قَطُّ</a:t>
            </a:r>
            <a:endParaRPr lang="sv-SE" dirty="0"/>
          </a:p>
          <a:p>
            <a:pPr marL="0" indent="0">
              <a:buNone/>
            </a:pPr>
            <a:endParaRPr lang="sv-SE" sz="2000" dirty="0"/>
          </a:p>
          <a:p>
            <a:pPr marL="0" indent="0">
              <a:buNone/>
            </a:pPr>
            <a:r>
              <a:rPr lang="sv-SE" dirty="0"/>
              <a:t>3. Det finns ord som </a:t>
            </a:r>
            <a:r>
              <a:rPr lang="sv-SE" i="1" dirty="0">
                <a:solidFill>
                  <a:schemeClr val="bg1"/>
                </a:solidFill>
              </a:rPr>
              <a:t>alltid</a:t>
            </a:r>
            <a:r>
              <a:rPr lang="sv-SE" dirty="0"/>
              <a:t> räknas som en </a:t>
            </a:r>
            <a:r>
              <a:rPr lang="ar-SA" dirty="0"/>
              <a:t>ظرف</a:t>
            </a:r>
            <a:r>
              <a:rPr lang="sv-SE" dirty="0"/>
              <a:t> t.ex. </a:t>
            </a:r>
            <a:r>
              <a:rPr lang="ar-SA" dirty="0"/>
              <a:t>فوقَ</a:t>
            </a:r>
            <a:r>
              <a:rPr lang="sv-SE" dirty="0"/>
              <a:t> och det finns ord som </a:t>
            </a:r>
            <a:r>
              <a:rPr lang="sv-SE" i="1" dirty="0">
                <a:solidFill>
                  <a:schemeClr val="bg1"/>
                </a:solidFill>
              </a:rPr>
              <a:t>ibland</a:t>
            </a:r>
            <a:r>
              <a:rPr lang="sv-SE" dirty="0">
                <a:solidFill>
                  <a:schemeClr val="bg1"/>
                </a:solidFill>
              </a:rPr>
              <a:t>, </a:t>
            </a:r>
            <a:r>
              <a:rPr lang="sv-SE" dirty="0"/>
              <a:t>beroende på kontexten, är en </a:t>
            </a:r>
            <a:r>
              <a:rPr lang="ar-SA" dirty="0"/>
              <a:t>ظرف</a:t>
            </a:r>
            <a:r>
              <a:rPr lang="sv-SE" dirty="0"/>
              <a:t> t.ex. ordet </a:t>
            </a:r>
            <a:r>
              <a:rPr lang="ar-SA" dirty="0"/>
              <a:t>صباح</a:t>
            </a:r>
            <a:r>
              <a:rPr lang="sv-SE" dirty="0"/>
              <a:t>:</a:t>
            </a:r>
          </a:p>
          <a:p>
            <a:pPr marL="0" indent="0">
              <a:buNone/>
            </a:pPr>
            <a:r>
              <a:rPr lang="ar-SA" dirty="0"/>
              <a:t>زرتكَ صباحا.</a:t>
            </a:r>
            <a:r>
              <a:rPr lang="sv-SE" dirty="0"/>
              <a:t> (Här är </a:t>
            </a:r>
            <a:r>
              <a:rPr lang="ar-SA" dirty="0"/>
              <a:t>صباحا</a:t>
            </a:r>
            <a:r>
              <a:rPr lang="sv-SE" dirty="0"/>
              <a:t> en </a:t>
            </a:r>
            <a:r>
              <a:rPr lang="ar-SA" dirty="0"/>
              <a:t>ظرف</a:t>
            </a:r>
            <a:r>
              <a:rPr lang="sv-SE" dirty="0"/>
              <a:t>)</a:t>
            </a:r>
          </a:p>
          <a:p>
            <a:pPr marL="0" indent="0">
              <a:buNone/>
            </a:pPr>
            <a:r>
              <a:rPr lang="ar-SA" dirty="0"/>
              <a:t>كان الصباحُ جميلا.</a:t>
            </a:r>
            <a:r>
              <a:rPr lang="sv-SE" dirty="0"/>
              <a:t> (Här säger vi att </a:t>
            </a:r>
            <a:r>
              <a:rPr lang="ar-SA" dirty="0"/>
              <a:t>الصباح</a:t>
            </a:r>
            <a:r>
              <a:rPr lang="sv-SE" dirty="0"/>
              <a:t> är </a:t>
            </a:r>
            <a:r>
              <a:rPr lang="ar-SA" dirty="0"/>
              <a:t>اسم كان</a:t>
            </a:r>
            <a:r>
              <a:rPr lang="sv-SE" dirty="0"/>
              <a:t>)</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52F6A20D-414E-4F52-A941-D4E8F32CA4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49631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5558E-6709-4BE1-88C3-3C576A637E04}"/>
              </a:ext>
            </a:extLst>
          </p:cNvPr>
          <p:cNvSpPr>
            <a:spLocks noGrp="1"/>
          </p:cNvSpPr>
          <p:nvPr>
            <p:ph type="title"/>
          </p:nvPr>
        </p:nvSpPr>
        <p:spPr/>
        <p:txBody>
          <a:bodyPr/>
          <a:lstStyle/>
          <a:p>
            <a:r>
              <a:rPr lang="ar-SA" dirty="0"/>
              <a:t>المفعول فيه</a:t>
            </a:r>
            <a:r>
              <a:rPr lang="sv-SE" dirty="0"/>
              <a:t> / </a:t>
            </a:r>
            <a:r>
              <a:rPr lang="ar-SA" dirty="0"/>
              <a:t>الظرف</a:t>
            </a:r>
            <a:r>
              <a:rPr lang="sv-SE" dirty="0"/>
              <a:t> (1c)</a:t>
            </a:r>
          </a:p>
        </p:txBody>
      </p:sp>
      <p:sp>
        <p:nvSpPr>
          <p:cNvPr id="3" name="Platshållare för innehåll 2">
            <a:extLst>
              <a:ext uri="{FF2B5EF4-FFF2-40B4-BE49-F238E27FC236}">
                <a16:creationId xmlns:a16="http://schemas.microsoft.com/office/drawing/2014/main" id="{80A02DEB-9316-4987-8AFF-A239955B5C61}"/>
              </a:ext>
            </a:extLst>
          </p:cNvPr>
          <p:cNvSpPr>
            <a:spLocks noGrp="1"/>
          </p:cNvSpPr>
          <p:nvPr>
            <p:ph idx="1"/>
          </p:nvPr>
        </p:nvSpPr>
        <p:spPr>
          <a:xfrm>
            <a:off x="238125" y="2072082"/>
            <a:ext cx="11734800" cy="4557318"/>
          </a:xfrm>
        </p:spPr>
        <p:txBody>
          <a:bodyPr>
            <a:normAutofit lnSpcReduction="10000"/>
          </a:bodyPr>
          <a:lstStyle/>
          <a:p>
            <a:pPr marL="0" lvl="0" indent="0">
              <a:buNone/>
            </a:pPr>
            <a:r>
              <a:rPr lang="sv-SE" dirty="0"/>
              <a:t>4. Det finns 2 fall då </a:t>
            </a:r>
            <a:r>
              <a:rPr lang="ar-SA" dirty="0"/>
              <a:t>الظرف</a:t>
            </a:r>
            <a:r>
              <a:rPr lang="sv-SE" dirty="0"/>
              <a:t> ”tappar” sitt namn (</a:t>
            </a:r>
            <a:r>
              <a:rPr lang="ar-SA" dirty="0"/>
              <a:t>ظرف</a:t>
            </a:r>
            <a:r>
              <a:rPr lang="sv-SE" dirty="0"/>
              <a:t>) och </a:t>
            </a:r>
            <a:r>
              <a:rPr lang="ar-SA" dirty="0"/>
              <a:t>إعراب</a:t>
            </a:r>
            <a:r>
              <a:rPr lang="sv-SE" dirty="0"/>
              <a:t>.</a:t>
            </a:r>
          </a:p>
          <a:p>
            <a:pPr marL="457200" lvl="0" indent="-457200">
              <a:buFont typeface="Arial" panose="020B0604020202020204" pitchFamily="34" charset="0"/>
              <a:buAutoNum type="alphaLcParenR"/>
            </a:pPr>
            <a:r>
              <a:rPr lang="sv-SE" dirty="0"/>
              <a:t>Om det föregås av </a:t>
            </a:r>
            <a:r>
              <a:rPr lang="ar-SA" dirty="0"/>
              <a:t>في</a:t>
            </a:r>
            <a:r>
              <a:rPr lang="sv-SE" dirty="0"/>
              <a:t>: </a:t>
            </a:r>
            <a:r>
              <a:rPr lang="ar-SA" dirty="0"/>
              <a:t>سافرتُ في الليلِ</a:t>
            </a:r>
            <a:endParaRPr lang="sv-SE" dirty="0"/>
          </a:p>
          <a:p>
            <a:pPr marL="0" lvl="0" indent="0">
              <a:buNone/>
            </a:pPr>
            <a:r>
              <a:rPr lang="ar-SA" dirty="0"/>
              <a:t>الليلِ: اسم مجرور</a:t>
            </a:r>
            <a:endParaRPr lang="sv-SE" dirty="0"/>
          </a:p>
          <a:p>
            <a:pPr marL="0" lvl="0" indent="0">
              <a:buNone/>
            </a:pPr>
            <a:endParaRPr lang="sv-SE" sz="100" dirty="0"/>
          </a:p>
          <a:p>
            <a:pPr marL="0" lvl="0" indent="0">
              <a:lnSpc>
                <a:spcPct val="110000"/>
              </a:lnSpc>
              <a:buNone/>
            </a:pPr>
            <a:r>
              <a:rPr lang="sv-SE" dirty="0"/>
              <a:t>b) Om man inte kan sätta en </a:t>
            </a:r>
            <a:r>
              <a:rPr lang="ar-SA" dirty="0"/>
              <a:t>في</a:t>
            </a:r>
            <a:r>
              <a:rPr lang="sv-SE" dirty="0"/>
              <a:t> framför </a:t>
            </a:r>
            <a:r>
              <a:rPr lang="ar-SA" dirty="0"/>
              <a:t>الظرف</a:t>
            </a:r>
            <a:r>
              <a:rPr lang="sv-SE" dirty="0"/>
              <a:t>:</a:t>
            </a:r>
          </a:p>
          <a:p>
            <a:pPr marL="0" lvl="0" indent="0">
              <a:lnSpc>
                <a:spcPct val="110000"/>
              </a:lnSpc>
              <a:buNone/>
            </a:pPr>
            <a:r>
              <a:rPr lang="ar-SA" dirty="0"/>
              <a:t>هذا </a:t>
            </a:r>
            <a:r>
              <a:rPr lang="ar-SA" dirty="0">
                <a:solidFill>
                  <a:srgbClr val="FFC000"/>
                </a:solidFill>
              </a:rPr>
              <a:t>يومُ</a:t>
            </a:r>
            <a:r>
              <a:rPr lang="ar-SA" dirty="0"/>
              <a:t> العيد.</a:t>
            </a:r>
          </a:p>
          <a:p>
            <a:pPr marL="0" lvl="0" indent="0">
              <a:lnSpc>
                <a:spcPct val="110000"/>
              </a:lnSpc>
              <a:buNone/>
            </a:pPr>
            <a:r>
              <a:rPr lang="sv-SE" dirty="0"/>
              <a:t>Alltså, för att det ska räknas som en </a:t>
            </a:r>
            <a:r>
              <a:rPr lang="ar-SA" dirty="0"/>
              <a:t>ظرف</a:t>
            </a:r>
            <a:r>
              <a:rPr lang="sv-SE" dirty="0"/>
              <a:t> måste man kunna sätta </a:t>
            </a:r>
            <a:r>
              <a:rPr lang="ar-SA" dirty="0"/>
              <a:t>في</a:t>
            </a:r>
            <a:r>
              <a:rPr lang="sv-SE" dirty="0"/>
              <a:t> före utan att det blir en felaktig betydelse: </a:t>
            </a:r>
            <a:r>
              <a:rPr lang="ar-SA" dirty="0"/>
              <a:t>سافرت </a:t>
            </a:r>
            <a:r>
              <a:rPr lang="ar-SA" dirty="0">
                <a:solidFill>
                  <a:srgbClr val="C00000"/>
                </a:solidFill>
              </a:rPr>
              <a:t>ليلا</a:t>
            </a:r>
            <a:r>
              <a:rPr lang="sv-SE" dirty="0"/>
              <a:t> &gt; </a:t>
            </a:r>
            <a:r>
              <a:rPr lang="ar-SA" dirty="0"/>
              <a:t>سافرتُ في الليل</a:t>
            </a:r>
            <a:r>
              <a:rPr lang="sv-SE" dirty="0"/>
              <a:t> &gt; Det funkar. Då vet vi </a:t>
            </a:r>
            <a:r>
              <a:rPr lang="ar-SA" dirty="0">
                <a:solidFill>
                  <a:srgbClr val="C00000"/>
                </a:solidFill>
              </a:rPr>
              <a:t>ليلا</a:t>
            </a:r>
            <a:r>
              <a:rPr lang="sv-SE" dirty="0"/>
              <a:t> uppfyller villkoret för att räknas om en </a:t>
            </a:r>
            <a:r>
              <a:rPr lang="ar-SA" dirty="0"/>
              <a:t>ظرف</a:t>
            </a:r>
            <a:r>
              <a:rPr lang="sv-SE" dirty="0"/>
              <a:t>.</a:t>
            </a:r>
          </a:p>
          <a:p>
            <a:pPr marL="0" lvl="0" indent="0">
              <a:lnSpc>
                <a:spcPct val="110000"/>
              </a:lnSpc>
              <a:buNone/>
            </a:pPr>
            <a:r>
              <a:rPr lang="ar-SA" dirty="0"/>
              <a:t>هذا </a:t>
            </a:r>
            <a:r>
              <a:rPr lang="ar-SA" dirty="0">
                <a:solidFill>
                  <a:srgbClr val="FFC000"/>
                </a:solidFill>
              </a:rPr>
              <a:t>يومُ</a:t>
            </a:r>
            <a:r>
              <a:rPr lang="ar-SA" dirty="0"/>
              <a:t> العيد</a:t>
            </a:r>
            <a:r>
              <a:rPr lang="sv-SE" dirty="0"/>
              <a:t> &gt; </a:t>
            </a:r>
            <a:r>
              <a:rPr lang="ar-SA" dirty="0"/>
              <a:t>هذا في يومِ العيد</a:t>
            </a:r>
            <a:r>
              <a:rPr lang="sv-SE" dirty="0"/>
              <a:t> &gt; Funkar det? Nej, det går inte att säga så riktigt. Då vet vi att </a:t>
            </a:r>
            <a:r>
              <a:rPr lang="ar-SA" dirty="0">
                <a:solidFill>
                  <a:srgbClr val="FFC000"/>
                </a:solidFill>
              </a:rPr>
              <a:t>يوم</a:t>
            </a:r>
            <a:r>
              <a:rPr lang="sv-SE" dirty="0"/>
              <a:t> här är ingen </a:t>
            </a:r>
            <a:r>
              <a:rPr lang="ar-SA" dirty="0"/>
              <a:t>ظرف</a:t>
            </a:r>
            <a:r>
              <a:rPr lang="sv-SE" dirty="0"/>
              <a:t>, och därför får den en </a:t>
            </a:r>
            <a:r>
              <a:rPr lang="ar-SA" dirty="0">
                <a:solidFill>
                  <a:srgbClr val="FFC000"/>
                </a:solidFill>
              </a:rPr>
              <a:t>ضمة</a:t>
            </a:r>
            <a:r>
              <a:rPr lang="sv-SE" dirty="0"/>
              <a:t>. </a:t>
            </a:r>
            <a:r>
              <a:rPr lang="ar-SA" dirty="0">
                <a:solidFill>
                  <a:srgbClr val="FFC000"/>
                </a:solidFill>
              </a:rPr>
              <a:t>يوم</a:t>
            </a:r>
            <a:r>
              <a:rPr lang="sv-SE" dirty="0"/>
              <a:t> här är </a:t>
            </a:r>
            <a:r>
              <a:rPr lang="ar-SA" dirty="0">
                <a:solidFill>
                  <a:srgbClr val="FFC000"/>
                </a:solidFill>
              </a:rPr>
              <a:t>خبر مرفوع</a:t>
            </a:r>
            <a:endParaRPr lang="sv-SE" dirty="0">
              <a:solidFill>
                <a:srgbClr val="FFC000"/>
              </a:solidFill>
            </a:endParaRPr>
          </a:p>
          <a:p>
            <a:pPr marL="0" lvl="0" indent="0">
              <a:buNone/>
            </a:pPr>
            <a:endParaRPr lang="sv-SE" dirty="0">
              <a:solidFill>
                <a:prstClr val="white"/>
              </a:solidFill>
            </a:endParaRPr>
          </a:p>
          <a:p>
            <a:pPr marL="0" indent="0">
              <a:buNone/>
            </a:pP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52F6A20D-414E-4F52-A941-D4E8F32CA4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258437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5558E-6709-4BE1-88C3-3C576A637E04}"/>
              </a:ext>
            </a:extLst>
          </p:cNvPr>
          <p:cNvSpPr>
            <a:spLocks noGrp="1"/>
          </p:cNvSpPr>
          <p:nvPr>
            <p:ph type="title"/>
          </p:nvPr>
        </p:nvSpPr>
        <p:spPr/>
        <p:txBody>
          <a:bodyPr/>
          <a:lstStyle/>
          <a:p>
            <a:r>
              <a:rPr lang="ar-SA" dirty="0"/>
              <a:t>المفعول فيه</a:t>
            </a:r>
            <a:r>
              <a:rPr lang="sv-SE" dirty="0"/>
              <a:t> / </a:t>
            </a:r>
            <a:r>
              <a:rPr lang="ar-SA" dirty="0"/>
              <a:t>الظرف</a:t>
            </a:r>
            <a:r>
              <a:rPr lang="sv-SE" dirty="0"/>
              <a:t> (1d)</a:t>
            </a:r>
          </a:p>
        </p:txBody>
      </p:sp>
      <p:sp>
        <p:nvSpPr>
          <p:cNvPr id="3" name="Platshållare för innehåll 2">
            <a:extLst>
              <a:ext uri="{FF2B5EF4-FFF2-40B4-BE49-F238E27FC236}">
                <a16:creationId xmlns:a16="http://schemas.microsoft.com/office/drawing/2014/main" id="{80A02DEB-9316-4987-8AFF-A239955B5C61}"/>
              </a:ext>
            </a:extLst>
          </p:cNvPr>
          <p:cNvSpPr>
            <a:spLocks noGrp="1"/>
          </p:cNvSpPr>
          <p:nvPr>
            <p:ph idx="1"/>
          </p:nvPr>
        </p:nvSpPr>
        <p:spPr>
          <a:xfrm>
            <a:off x="238125" y="2055304"/>
            <a:ext cx="11645481" cy="4574096"/>
          </a:xfrm>
        </p:spPr>
        <p:txBody>
          <a:bodyPr/>
          <a:lstStyle/>
          <a:p>
            <a:pPr marL="0" indent="0">
              <a:buNone/>
            </a:pPr>
            <a:r>
              <a:rPr lang="sv-SE" dirty="0"/>
              <a:t>Alltså, </a:t>
            </a:r>
            <a:r>
              <a:rPr lang="ar-SA" dirty="0"/>
              <a:t>ظرف</a:t>
            </a:r>
            <a:r>
              <a:rPr lang="sv-SE" dirty="0"/>
              <a:t> är alltid </a:t>
            </a:r>
            <a:r>
              <a:rPr lang="ar-SA" dirty="0"/>
              <a:t>منصوب</a:t>
            </a:r>
            <a:r>
              <a:rPr lang="sv-SE" dirty="0"/>
              <a:t>. Om det då, genom att något av de föregående villkor uteblir, ändras till </a:t>
            </a:r>
            <a:r>
              <a:rPr lang="ar-SA" dirty="0"/>
              <a:t>مرفوع</a:t>
            </a:r>
            <a:r>
              <a:rPr lang="sv-SE" dirty="0"/>
              <a:t> eller </a:t>
            </a:r>
            <a:r>
              <a:rPr lang="ar-SA" dirty="0"/>
              <a:t>مجرور</a:t>
            </a:r>
            <a:r>
              <a:rPr lang="sv-SE" dirty="0"/>
              <a:t>, så kallas det inte längre för </a:t>
            </a:r>
            <a:r>
              <a:rPr lang="ar-SA" dirty="0"/>
              <a:t>ظرف</a:t>
            </a:r>
            <a:r>
              <a:rPr lang="sv-SE" dirty="0"/>
              <a:t>.</a:t>
            </a:r>
          </a:p>
          <a:p>
            <a:pPr marL="0" indent="0">
              <a:buNone/>
            </a:pPr>
            <a:endParaRPr lang="sv-SE" dirty="0"/>
          </a:p>
          <a:p>
            <a:pPr marL="0" indent="0">
              <a:buNone/>
            </a:pPr>
            <a:r>
              <a:rPr lang="sv-SE" u="sng" dirty="0"/>
              <a:t>Fler exempel på </a:t>
            </a:r>
            <a:r>
              <a:rPr lang="ar-SA" u="sng" dirty="0"/>
              <a:t>ظرف</a:t>
            </a:r>
            <a:r>
              <a:rPr lang="sv-SE" dirty="0"/>
              <a:t>:</a:t>
            </a:r>
          </a:p>
          <a:p>
            <a:pPr marL="457200" indent="-457200">
              <a:buAutoNum type="arabicPeriod"/>
            </a:pPr>
            <a:r>
              <a:rPr lang="ar-SA" dirty="0"/>
              <a:t>سأُسافر </a:t>
            </a:r>
            <a:r>
              <a:rPr lang="ar-SA" dirty="0">
                <a:solidFill>
                  <a:srgbClr val="C00000"/>
                </a:solidFill>
              </a:rPr>
              <a:t>صباحا</a:t>
            </a:r>
            <a:r>
              <a:rPr lang="ar-SA" dirty="0"/>
              <a:t> أو </a:t>
            </a:r>
            <a:r>
              <a:rPr lang="ar-SA" dirty="0">
                <a:solidFill>
                  <a:srgbClr val="C00000"/>
                </a:solidFill>
              </a:rPr>
              <a:t>ليلا</a:t>
            </a:r>
            <a:r>
              <a:rPr lang="sv-SE" dirty="0"/>
              <a:t> – Jag ska resa på morgonen eller</a:t>
            </a:r>
            <a:r>
              <a:rPr lang="ar-SA" dirty="0"/>
              <a:t> </a:t>
            </a:r>
            <a:r>
              <a:rPr lang="sv-SE" dirty="0"/>
              <a:t>kvällen.</a:t>
            </a:r>
          </a:p>
          <a:p>
            <a:pPr marL="457200" indent="-457200">
              <a:buAutoNum type="arabicPeriod"/>
            </a:pPr>
            <a:r>
              <a:rPr lang="ar-SA" dirty="0"/>
              <a:t>مَشَيْتُ </a:t>
            </a:r>
            <a:r>
              <a:rPr lang="ar-SA" dirty="0">
                <a:solidFill>
                  <a:srgbClr val="C00000"/>
                </a:solidFill>
              </a:rPr>
              <a:t>يَمينَ</a:t>
            </a:r>
            <a:r>
              <a:rPr lang="ar-SA" dirty="0"/>
              <a:t> الطريقِ</a:t>
            </a:r>
            <a:r>
              <a:rPr lang="sv-SE" dirty="0"/>
              <a:t> – Jag promenerade på den högra sidan av vägen.</a:t>
            </a:r>
          </a:p>
          <a:p>
            <a:pPr marL="457200" indent="-457200">
              <a:buAutoNum type="arabicPeriod"/>
            </a:pPr>
            <a:r>
              <a:rPr lang="ar-SA" dirty="0"/>
              <a:t>وَجَاءُوا أَبَاهُمْ </a:t>
            </a:r>
            <a:r>
              <a:rPr lang="ar-SA" dirty="0">
                <a:solidFill>
                  <a:srgbClr val="C00000"/>
                </a:solidFill>
              </a:rPr>
              <a:t>عِشَاءً</a:t>
            </a:r>
            <a:r>
              <a:rPr lang="ar-SA" dirty="0"/>
              <a:t> يَبْكُونَ </a:t>
            </a:r>
            <a:r>
              <a:rPr lang="sv-SE" dirty="0"/>
              <a:t> - Och de (Yusufs bröder) kom till sin fader under natten gråtandes.</a:t>
            </a:r>
          </a:p>
          <a:p>
            <a:pPr marL="0" indent="0">
              <a:buNone/>
            </a:pPr>
            <a:r>
              <a:rPr lang="sv-SE" dirty="0"/>
              <a:t> (Yusuf 16)</a:t>
            </a:r>
          </a:p>
          <a:p>
            <a:pPr marL="0" indent="0">
              <a:buNone/>
            </a:pPr>
            <a:endParaRPr lang="sv-SE" dirty="0"/>
          </a:p>
          <a:p>
            <a:pPr marL="457200" indent="-457200">
              <a:buAutoNum type="arabicPeriod"/>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52F6A20D-414E-4F52-A941-D4E8F32CA4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616333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A02DEB-9316-4987-8AFF-A239955B5C61}"/>
              </a:ext>
            </a:extLst>
          </p:cNvPr>
          <p:cNvSpPr>
            <a:spLocks noGrp="1"/>
          </p:cNvSpPr>
          <p:nvPr>
            <p:ph idx="1"/>
          </p:nvPr>
        </p:nvSpPr>
        <p:spPr>
          <a:xfrm>
            <a:off x="238125" y="1922642"/>
            <a:ext cx="11645481" cy="4764947"/>
          </a:xfrm>
          <a:effectLst>
            <a:outerShdw blurRad="63500" sx="102000" sy="102000" algn="ctr" rotWithShape="0">
              <a:prstClr val="black">
                <a:alpha val="40000"/>
              </a:prstClr>
            </a:outerShdw>
          </a:effectLst>
        </p:spPr>
        <p:txBody>
          <a:bodyPr>
            <a:normAutofit/>
          </a:bodyPr>
          <a:lstStyle/>
          <a:p>
            <a:pPr marL="0" indent="0">
              <a:lnSpc>
                <a:spcPct val="120000"/>
              </a:lnSpc>
              <a:spcBef>
                <a:spcPts val="0"/>
              </a:spcBef>
              <a:buNone/>
            </a:pPr>
            <a:r>
              <a:rPr lang="sv-SE" sz="2200" dirty="0"/>
              <a:t>Det finns ord som representerar och fungerar precis som </a:t>
            </a:r>
            <a:r>
              <a:rPr lang="ar-SA" sz="2200" dirty="0"/>
              <a:t>الظرف</a:t>
            </a:r>
            <a:r>
              <a:rPr lang="sv-SE" sz="2200" dirty="0"/>
              <a:t> med samma </a:t>
            </a:r>
            <a:r>
              <a:rPr lang="ar-SA" sz="2200" dirty="0"/>
              <a:t>إعراب</a:t>
            </a:r>
            <a:r>
              <a:rPr lang="sv-SE" sz="2200" dirty="0"/>
              <a:t> (</a:t>
            </a:r>
            <a:r>
              <a:rPr lang="ar-SA" sz="2200" dirty="0"/>
              <a:t>نَصْب</a:t>
            </a:r>
            <a:r>
              <a:rPr lang="sv-SE" sz="2200" dirty="0"/>
              <a:t>) trots att ordet ursprungligen inte indikerar på en plats eller tid. Vi kallar dessa ord för </a:t>
            </a:r>
            <a:r>
              <a:rPr lang="ar-SA" dirty="0"/>
              <a:t>نائِبٌ</a:t>
            </a:r>
            <a:r>
              <a:rPr lang="ar-SA" sz="2200" dirty="0"/>
              <a:t> </a:t>
            </a:r>
            <a:r>
              <a:rPr lang="ar-SA" dirty="0"/>
              <a:t>عن</a:t>
            </a:r>
            <a:r>
              <a:rPr lang="ar-SA" sz="2200" dirty="0"/>
              <a:t> </a:t>
            </a:r>
            <a:r>
              <a:rPr lang="ar-SA" dirty="0"/>
              <a:t>الظرف</a:t>
            </a:r>
            <a:r>
              <a:rPr lang="sv-SE" sz="2200" dirty="0"/>
              <a:t>.</a:t>
            </a:r>
          </a:p>
          <a:p>
            <a:pPr marL="0" indent="0">
              <a:lnSpc>
                <a:spcPct val="120000"/>
              </a:lnSpc>
              <a:spcBef>
                <a:spcPts val="0"/>
              </a:spcBef>
              <a:buNone/>
            </a:pPr>
            <a:r>
              <a:rPr lang="sv-SE" sz="2200" u="sng" dirty="0"/>
              <a:t>Detta sker i följande fall</a:t>
            </a:r>
            <a:r>
              <a:rPr lang="sv-SE" sz="2200" dirty="0"/>
              <a:t>:</a:t>
            </a:r>
          </a:p>
          <a:p>
            <a:pPr marL="457200" indent="-457200">
              <a:lnSpc>
                <a:spcPct val="120000"/>
              </a:lnSpc>
              <a:spcBef>
                <a:spcPts val="0"/>
              </a:spcBef>
              <a:buAutoNum type="arabicPeriod"/>
            </a:pPr>
            <a:r>
              <a:rPr lang="sv-SE" sz="2200" dirty="0"/>
              <a:t>När </a:t>
            </a:r>
            <a:r>
              <a:rPr lang="sv-SE" sz="2200" i="1" dirty="0"/>
              <a:t>Mudhaaf</a:t>
            </a:r>
            <a:r>
              <a:rPr lang="sv-SE" sz="2200" dirty="0"/>
              <a:t> som </a:t>
            </a:r>
            <a:r>
              <a:rPr lang="ar-SA" sz="2200" dirty="0">
                <a:solidFill>
                  <a:srgbClr val="FFFF00"/>
                </a:solidFill>
              </a:rPr>
              <a:t>كُلّ</a:t>
            </a:r>
            <a:r>
              <a:rPr lang="sv-SE" sz="2200" dirty="0"/>
              <a:t>, </a:t>
            </a:r>
            <a:r>
              <a:rPr lang="ar-SA" sz="2200" dirty="0">
                <a:solidFill>
                  <a:srgbClr val="FFFF00"/>
                </a:solidFill>
              </a:rPr>
              <a:t>بَعْض</a:t>
            </a:r>
            <a:r>
              <a:rPr lang="sv-SE" sz="2200" dirty="0"/>
              <a:t>, </a:t>
            </a:r>
            <a:r>
              <a:rPr lang="ar-SA" sz="2200" dirty="0">
                <a:solidFill>
                  <a:srgbClr val="FFFF00"/>
                </a:solidFill>
              </a:rPr>
              <a:t>نِصْف</a:t>
            </a:r>
            <a:r>
              <a:rPr lang="sv-SE" sz="2200" dirty="0"/>
              <a:t> och </a:t>
            </a:r>
            <a:r>
              <a:rPr lang="ar-SA" sz="2200" dirty="0">
                <a:solidFill>
                  <a:srgbClr val="FFFF00"/>
                </a:solidFill>
              </a:rPr>
              <a:t>رُبْع</a:t>
            </a:r>
            <a:r>
              <a:rPr lang="sv-SE" sz="2200" dirty="0"/>
              <a:t> har en Mudhaaf ilayh, som är en tid/plats. I följande fall är orden </a:t>
            </a:r>
            <a:r>
              <a:rPr lang="ar-SA" sz="2200" dirty="0"/>
              <a:t>منصوب</a:t>
            </a:r>
            <a:r>
              <a:rPr lang="sv-SE" sz="2200" dirty="0"/>
              <a:t> eftersom de fungerar som </a:t>
            </a:r>
            <a:r>
              <a:rPr lang="ar-SA" sz="2200" dirty="0"/>
              <a:t>الظرف</a:t>
            </a:r>
            <a:r>
              <a:rPr lang="sv-SE" sz="2200" dirty="0"/>
              <a:t> trots att dess Mudhaaf </a:t>
            </a:r>
            <a:r>
              <a:rPr lang="sv-SE" sz="2200" i="1" dirty="0"/>
              <a:t>ilayh</a:t>
            </a:r>
            <a:r>
              <a:rPr lang="sv-SE" sz="2200" dirty="0"/>
              <a:t> är egentligen det som indikerar på en tid/plats.</a:t>
            </a:r>
          </a:p>
          <a:p>
            <a:pPr marL="0" indent="0">
              <a:lnSpc>
                <a:spcPct val="100000"/>
              </a:lnSpc>
              <a:spcBef>
                <a:spcPts val="0"/>
              </a:spcBef>
              <a:buNone/>
            </a:pPr>
            <a:endParaRPr lang="sv-SE" dirty="0"/>
          </a:p>
          <a:p>
            <a:pPr marL="0" indent="0">
              <a:spcBef>
                <a:spcPts val="0"/>
              </a:spcBef>
              <a:buNone/>
            </a:pPr>
            <a:endParaRPr lang="sv-SE" dirty="0"/>
          </a:p>
          <a:p>
            <a:pPr marL="0" indent="0">
              <a:spcBef>
                <a:spcPts val="0"/>
              </a:spcBef>
              <a:buNone/>
            </a:pPr>
            <a:endParaRPr lang="sv-SE" dirty="0"/>
          </a:p>
        </p:txBody>
      </p:sp>
      <p:sp>
        <p:nvSpPr>
          <p:cNvPr id="5" name="Rektangel: rundade hörn 4">
            <a:extLst>
              <a:ext uri="{FF2B5EF4-FFF2-40B4-BE49-F238E27FC236}">
                <a16:creationId xmlns:a16="http://schemas.microsoft.com/office/drawing/2014/main" id="{F0C05968-9679-49FD-9E04-0F2A3BCE37D1}"/>
              </a:ext>
            </a:extLst>
          </p:cNvPr>
          <p:cNvSpPr/>
          <p:nvPr/>
        </p:nvSpPr>
        <p:spPr>
          <a:xfrm>
            <a:off x="308394" y="4858788"/>
            <a:ext cx="7477226" cy="1828801"/>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100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سافَرْنا </a:t>
            </a:r>
            <a:r>
              <a:rPr kumimoji="0" lang="ar-SA" sz="2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كُلَّ</a:t>
            </a: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النهارِ</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 Vi reste hela dagen</a:t>
            </a:r>
          </a:p>
          <a:p>
            <a:pPr marL="0" marR="0" lvl="0" indent="0" algn="r" defTabSz="914400" rtl="0" eaLnBrk="1" fontAlgn="auto" latinLnBrk="0" hangingPunct="1">
              <a:lnSpc>
                <a:spcPct val="100000"/>
              </a:lnSpc>
              <a:spcBef>
                <a:spcPts val="100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بَقِيْتُ في المستشفى </a:t>
            </a:r>
            <a:r>
              <a:rPr kumimoji="0" lang="ar-SA" sz="2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بعضَ</a:t>
            </a: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يومٍ</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 Jag var kvar i sjukhuset en del av dagen</a:t>
            </a:r>
          </a:p>
          <a:p>
            <a:pPr marL="0" marR="0" lvl="0" indent="0" algn="r" defTabSz="914400" rtl="0" eaLnBrk="1" fontAlgn="auto" latinLnBrk="0" hangingPunct="1">
              <a:lnSpc>
                <a:spcPct val="100000"/>
              </a:lnSpc>
              <a:spcBef>
                <a:spcPts val="100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اِنْتَظَرْتُكَ </a:t>
            </a:r>
            <a:r>
              <a:rPr kumimoji="0" lang="ar-SA" sz="2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ربعَ</a:t>
            </a: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ساعةٍ</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 Jag väntade på dig en kvart</a:t>
            </a:r>
          </a:p>
          <a:p>
            <a:pPr marL="0" marR="0" lvl="0" indent="0" algn="r" defTabSz="914400" rtl="0" eaLnBrk="1" fontAlgn="auto" latinLnBrk="0" hangingPunct="1">
              <a:lnSpc>
                <a:spcPct val="100000"/>
              </a:lnSpc>
              <a:spcBef>
                <a:spcPts val="100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مشيتُ </a:t>
            </a:r>
            <a:r>
              <a:rPr kumimoji="0" lang="ar-SA" sz="2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نِصْفَ</a:t>
            </a: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كِيلُومِتْرٍ</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 Jag promenerade en halv kilometer</a:t>
            </a:r>
          </a:p>
        </p:txBody>
      </p:sp>
      <p:sp>
        <p:nvSpPr>
          <p:cNvPr id="2" name="Rubrik 1">
            <a:extLst>
              <a:ext uri="{FF2B5EF4-FFF2-40B4-BE49-F238E27FC236}">
                <a16:creationId xmlns:a16="http://schemas.microsoft.com/office/drawing/2014/main" id="{D865558E-6709-4BE1-88C3-3C576A637E04}"/>
              </a:ext>
            </a:extLst>
          </p:cNvPr>
          <p:cNvSpPr>
            <a:spLocks noGrp="1"/>
          </p:cNvSpPr>
          <p:nvPr>
            <p:ph type="title"/>
          </p:nvPr>
        </p:nvSpPr>
        <p:spPr/>
        <p:txBody>
          <a:bodyPr/>
          <a:lstStyle/>
          <a:p>
            <a:r>
              <a:rPr lang="ar-SA" dirty="0"/>
              <a:t>المفعول فيه</a:t>
            </a:r>
            <a:r>
              <a:rPr lang="sv-SE" dirty="0"/>
              <a:t> / </a:t>
            </a:r>
            <a:r>
              <a:rPr lang="ar-SA" dirty="0"/>
              <a:t>الظرف</a:t>
            </a:r>
            <a:r>
              <a:rPr lang="sv-SE" dirty="0"/>
              <a:t> (1e)</a:t>
            </a:r>
          </a:p>
        </p:txBody>
      </p:sp>
      <p:sp>
        <p:nvSpPr>
          <p:cNvPr id="4" name="Platshållare för bildnummer 3">
            <a:extLst>
              <a:ext uri="{FF2B5EF4-FFF2-40B4-BE49-F238E27FC236}">
                <a16:creationId xmlns:a16="http://schemas.microsoft.com/office/drawing/2014/main" id="{52F6A20D-414E-4F52-A941-D4E8F32CA4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4259370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A02DEB-9316-4987-8AFF-A239955B5C61}"/>
              </a:ext>
            </a:extLst>
          </p:cNvPr>
          <p:cNvSpPr>
            <a:spLocks noGrp="1"/>
          </p:cNvSpPr>
          <p:nvPr>
            <p:ph idx="1"/>
          </p:nvPr>
        </p:nvSpPr>
        <p:spPr>
          <a:xfrm>
            <a:off x="238125" y="2152549"/>
            <a:ext cx="11645481" cy="4467225"/>
          </a:xfrm>
        </p:spPr>
        <p:txBody>
          <a:bodyPr>
            <a:normAutofit/>
          </a:bodyPr>
          <a:lstStyle/>
          <a:p>
            <a:pPr marL="0" indent="0">
              <a:buNone/>
            </a:pPr>
            <a:r>
              <a:rPr lang="sv-SE" dirty="0"/>
              <a:t>2. Då </a:t>
            </a:r>
            <a:r>
              <a:rPr lang="ar-SA" dirty="0">
                <a:solidFill>
                  <a:srgbClr val="FFFF00"/>
                </a:solidFill>
              </a:rPr>
              <a:t>الظرف</a:t>
            </a:r>
            <a:r>
              <a:rPr lang="sv-SE" dirty="0"/>
              <a:t> tas bort, och dess adjektiv kvarstår:</a:t>
            </a:r>
          </a:p>
          <a:p>
            <a:pPr marL="0" indent="0">
              <a:buNone/>
            </a:pPr>
            <a:endParaRPr lang="sv-SE" dirty="0"/>
          </a:p>
          <a:p>
            <a:pPr marL="0" indent="0">
              <a:buNone/>
            </a:pPr>
            <a:r>
              <a:rPr lang="sv-SE" dirty="0"/>
              <a:t>Grunden är </a:t>
            </a:r>
            <a:r>
              <a:rPr lang="ar-SA" dirty="0"/>
              <a:t>جلست </a:t>
            </a:r>
            <a:r>
              <a:rPr lang="ar-SA" dirty="0">
                <a:solidFill>
                  <a:srgbClr val="FFFF00"/>
                </a:solidFill>
              </a:rPr>
              <a:t>وقتا</a:t>
            </a:r>
            <a:r>
              <a:rPr lang="ar-SA" dirty="0"/>
              <a:t> </a:t>
            </a:r>
            <a:r>
              <a:rPr lang="ar-SA" dirty="0">
                <a:solidFill>
                  <a:srgbClr val="C00000"/>
                </a:solidFill>
              </a:rPr>
              <a:t>طويلا</a:t>
            </a:r>
            <a:r>
              <a:rPr lang="sv-SE" dirty="0"/>
              <a:t> men i ovanstående meningen tog vi bort </a:t>
            </a:r>
            <a:r>
              <a:rPr lang="ar-SA" dirty="0">
                <a:solidFill>
                  <a:srgbClr val="FFFF00"/>
                </a:solidFill>
              </a:rPr>
              <a:t>الظرف</a:t>
            </a:r>
            <a:r>
              <a:rPr lang="sv-SE" dirty="0"/>
              <a:t> dvs </a:t>
            </a:r>
            <a:r>
              <a:rPr lang="ar-SA" dirty="0">
                <a:solidFill>
                  <a:srgbClr val="FFFF00"/>
                </a:solidFill>
              </a:rPr>
              <a:t>وقتا</a:t>
            </a:r>
            <a:r>
              <a:rPr lang="sv-SE" dirty="0"/>
              <a:t>, och </a:t>
            </a:r>
            <a:r>
              <a:rPr lang="ar-SA" dirty="0">
                <a:solidFill>
                  <a:srgbClr val="C00000"/>
                </a:solidFill>
              </a:rPr>
              <a:t>طويلا</a:t>
            </a:r>
            <a:r>
              <a:rPr lang="sv-SE" dirty="0"/>
              <a:t> tar istället dess plats. Det är därför </a:t>
            </a:r>
            <a:r>
              <a:rPr lang="ar-SA" dirty="0">
                <a:solidFill>
                  <a:srgbClr val="C00000"/>
                </a:solidFill>
              </a:rPr>
              <a:t>طويلا</a:t>
            </a:r>
            <a:r>
              <a:rPr lang="sv-SE" dirty="0"/>
              <a:t> är </a:t>
            </a:r>
            <a:r>
              <a:rPr lang="ar-SA" dirty="0"/>
              <a:t>منصوب</a:t>
            </a:r>
            <a:r>
              <a:rPr lang="sv-SE" dirty="0"/>
              <a:t>.</a:t>
            </a:r>
          </a:p>
          <a:p>
            <a:pPr marL="0" indent="0">
              <a:buNone/>
            </a:pPr>
            <a:r>
              <a:rPr lang="sv-SE" dirty="0"/>
              <a:t>3. Ett </a:t>
            </a:r>
            <a:r>
              <a:rPr lang="ar-SA" dirty="0"/>
              <a:t>اسم الإشارة</a:t>
            </a:r>
            <a:r>
              <a:rPr lang="sv-SE" dirty="0"/>
              <a:t> vars </a:t>
            </a:r>
            <a:r>
              <a:rPr lang="ar-SA" dirty="0"/>
              <a:t>بدل</a:t>
            </a:r>
            <a:r>
              <a:rPr lang="sv-SE" dirty="0"/>
              <a:t> tyder på tid/plats:</a:t>
            </a:r>
          </a:p>
          <a:p>
            <a:pPr marL="0" indent="0">
              <a:buNone/>
            </a:pPr>
            <a:endParaRPr lang="sv-SE" dirty="0"/>
          </a:p>
          <a:p>
            <a:pPr marL="0" indent="0">
              <a:buNone/>
            </a:pPr>
            <a:endParaRPr lang="sv-SE" dirty="0"/>
          </a:p>
          <a:p>
            <a:pPr marL="0" indent="0">
              <a:buNone/>
            </a:pPr>
            <a:r>
              <a:rPr lang="sv-SE" dirty="0"/>
              <a:t>4. Tal, som representerar tids/plats-ord:</a:t>
            </a:r>
          </a:p>
          <a:p>
            <a:pPr marL="0" indent="0">
              <a:buNone/>
            </a:pPr>
            <a:endParaRPr lang="sv-SE" dirty="0"/>
          </a:p>
          <a:p>
            <a:pPr marL="0" indent="0">
              <a:buNone/>
            </a:pPr>
            <a:endParaRPr lang="sv-SE" dirty="0"/>
          </a:p>
        </p:txBody>
      </p:sp>
      <p:sp>
        <p:nvSpPr>
          <p:cNvPr id="8" name="Rektangel: rundade hörn 7">
            <a:extLst>
              <a:ext uri="{FF2B5EF4-FFF2-40B4-BE49-F238E27FC236}">
                <a16:creationId xmlns:a16="http://schemas.microsoft.com/office/drawing/2014/main" id="{F52182CF-42A1-4D4A-BFB4-6076E411E902}"/>
              </a:ext>
            </a:extLst>
          </p:cNvPr>
          <p:cNvSpPr/>
          <p:nvPr/>
        </p:nvSpPr>
        <p:spPr>
          <a:xfrm>
            <a:off x="308394" y="5681260"/>
            <a:ext cx="7163702" cy="847023"/>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مَكَثْتُ في السُّوَيْدِ أَربعةَ أشهر</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 Jag bodde i Sverige i 4 månader</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سافَرْنا مِائَةَ كيلومتر</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 Vi reste i 100 kilometer</a:t>
            </a:r>
            <a:endPar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
        <p:nvSpPr>
          <p:cNvPr id="7" name="Rektangel: rundade hörn 6">
            <a:extLst>
              <a:ext uri="{FF2B5EF4-FFF2-40B4-BE49-F238E27FC236}">
                <a16:creationId xmlns:a16="http://schemas.microsoft.com/office/drawing/2014/main" id="{FB126BCA-596D-409B-931A-80C9F5043E9A}"/>
              </a:ext>
            </a:extLst>
          </p:cNvPr>
          <p:cNvSpPr/>
          <p:nvPr/>
        </p:nvSpPr>
        <p:spPr>
          <a:xfrm>
            <a:off x="308393" y="4268744"/>
            <a:ext cx="7163701" cy="847023"/>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جئْتُ هذا الأسبوعَ</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 Jag kom denna vecka</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هذا: اسم إشارة مبني على السكون في محل نصب نائِبٌ عن ظرف المكان</a:t>
            </a:r>
            <a:endPar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B750CB20-A4A6-48FD-AA2B-DA292A844516}"/>
              </a:ext>
            </a:extLst>
          </p:cNvPr>
          <p:cNvSpPr/>
          <p:nvPr/>
        </p:nvSpPr>
        <p:spPr>
          <a:xfrm>
            <a:off x="680400" y="2609012"/>
            <a:ext cx="5151521" cy="369080"/>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جلستُ </a:t>
            </a:r>
            <a:r>
              <a:rPr kumimoji="0" lang="ar-SA" sz="2200" b="0" i="0" u="none" strike="noStrike" kern="1200" cap="none" spc="0" normalizeH="0" baseline="0" noProof="0" dirty="0">
                <a:ln>
                  <a:noFill/>
                </a:ln>
                <a:solidFill>
                  <a:srgbClr val="C00000"/>
                </a:solidFill>
                <a:effectLst/>
                <a:uLnTx/>
                <a:uFillTx/>
                <a:latin typeface="Trebuchet MS" panose="020B0603020202020204"/>
                <a:ea typeface="+mn-ea"/>
                <a:cs typeface="Arial" panose="020B0604020202020204" pitchFamily="34" charset="0"/>
              </a:rPr>
              <a:t>طويلا</a:t>
            </a: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 Jag satte mig en lång (tid)</a:t>
            </a:r>
          </a:p>
        </p:txBody>
      </p:sp>
      <p:sp>
        <p:nvSpPr>
          <p:cNvPr id="2" name="Rubrik 1">
            <a:extLst>
              <a:ext uri="{FF2B5EF4-FFF2-40B4-BE49-F238E27FC236}">
                <a16:creationId xmlns:a16="http://schemas.microsoft.com/office/drawing/2014/main" id="{D865558E-6709-4BE1-88C3-3C576A637E04}"/>
              </a:ext>
            </a:extLst>
          </p:cNvPr>
          <p:cNvSpPr>
            <a:spLocks noGrp="1"/>
          </p:cNvSpPr>
          <p:nvPr>
            <p:ph type="title"/>
          </p:nvPr>
        </p:nvSpPr>
        <p:spPr/>
        <p:txBody>
          <a:bodyPr/>
          <a:lstStyle/>
          <a:p>
            <a:r>
              <a:rPr lang="ar-SA" dirty="0"/>
              <a:t>المفعول فيه</a:t>
            </a:r>
            <a:r>
              <a:rPr lang="sv-SE" dirty="0"/>
              <a:t> / </a:t>
            </a:r>
            <a:r>
              <a:rPr lang="ar-SA" dirty="0"/>
              <a:t>الظرف</a:t>
            </a:r>
            <a:r>
              <a:rPr lang="sv-SE" dirty="0"/>
              <a:t> (1f)</a:t>
            </a:r>
          </a:p>
        </p:txBody>
      </p:sp>
      <p:sp>
        <p:nvSpPr>
          <p:cNvPr id="4" name="Platshållare för bildnummer 3">
            <a:extLst>
              <a:ext uri="{FF2B5EF4-FFF2-40B4-BE49-F238E27FC236}">
                <a16:creationId xmlns:a16="http://schemas.microsoft.com/office/drawing/2014/main" id="{52F6A20D-414E-4F52-A941-D4E8F32CA4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763579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A02DEB-9316-4987-8AFF-A239955B5C61}"/>
              </a:ext>
            </a:extLst>
          </p:cNvPr>
          <p:cNvSpPr>
            <a:spLocks noGrp="1"/>
          </p:cNvSpPr>
          <p:nvPr>
            <p:ph idx="1"/>
          </p:nvPr>
        </p:nvSpPr>
        <p:spPr>
          <a:xfrm>
            <a:off x="283413" y="2013358"/>
            <a:ext cx="11645481" cy="4844642"/>
          </a:xfrm>
        </p:spPr>
        <p:txBody>
          <a:bodyPr>
            <a:normAutofit fontScale="92500" lnSpcReduction="10000"/>
          </a:bodyPr>
          <a:lstStyle/>
          <a:p>
            <a:pPr marL="0" indent="0">
              <a:lnSpc>
                <a:spcPct val="110000"/>
              </a:lnSpc>
              <a:spcBef>
                <a:spcPts val="0"/>
              </a:spcBef>
              <a:buNone/>
            </a:pPr>
            <a:r>
              <a:rPr lang="ar-SA" dirty="0"/>
              <a:t>لَوْ</a:t>
            </a:r>
            <a:r>
              <a:rPr lang="sv-SE" dirty="0"/>
              <a:t> är en partikel, som vi använder för att uttrycka meningar som ”om du hade lyssnat på mig, så skulle det ha gått bra.” På arabiska kallar vi </a:t>
            </a:r>
            <a:r>
              <a:rPr lang="ar-SA" dirty="0"/>
              <a:t>لو</a:t>
            </a:r>
            <a:r>
              <a:rPr lang="sv-SE" dirty="0"/>
              <a:t> för:</a:t>
            </a:r>
          </a:p>
          <a:p>
            <a:pPr marL="0" indent="0">
              <a:lnSpc>
                <a:spcPct val="110000"/>
              </a:lnSpc>
              <a:spcBef>
                <a:spcPts val="0"/>
              </a:spcBef>
              <a:buNone/>
            </a:pPr>
            <a:r>
              <a:rPr lang="ar-SA" dirty="0"/>
              <a:t>حرف امْتِناعٍ لاِمْتِناع</a:t>
            </a:r>
            <a:r>
              <a:rPr lang="sv-SE" dirty="0"/>
              <a:t>, vilket betyder att denna partikel tyder på att den </a:t>
            </a:r>
            <a:r>
              <a:rPr lang="sv-SE" i="1" dirty="0"/>
              <a:t>andra</a:t>
            </a:r>
            <a:r>
              <a:rPr lang="sv-SE" dirty="0"/>
              <a:t> saken hindrades eftersom man inte gjorde den </a:t>
            </a:r>
            <a:r>
              <a:rPr lang="sv-SE" i="1" dirty="0"/>
              <a:t>första</a:t>
            </a:r>
            <a:r>
              <a:rPr lang="sv-SE" dirty="0"/>
              <a:t> saken: ”Om du hade studerat, så skulle du förstått” dvs eftersom du inte studerat, så har du inte förstått. </a:t>
            </a:r>
          </a:p>
          <a:p>
            <a:pPr marL="0" indent="0">
              <a:lnSpc>
                <a:spcPct val="110000"/>
              </a:lnSpc>
              <a:spcBef>
                <a:spcPts val="0"/>
              </a:spcBef>
              <a:buNone/>
            </a:pPr>
            <a:r>
              <a:rPr lang="ar-SA" dirty="0"/>
              <a:t>امتناع</a:t>
            </a:r>
            <a:r>
              <a:rPr lang="sv-SE" dirty="0"/>
              <a:t> betyder ”att något inte blev av”, och behandlar alltså dåtiden.</a:t>
            </a:r>
          </a:p>
          <a:p>
            <a:pPr marL="0" indent="0">
              <a:lnSpc>
                <a:spcPct val="110000"/>
              </a:lnSpc>
              <a:spcBef>
                <a:spcPts val="0"/>
              </a:spcBef>
              <a:buNone/>
            </a:pPr>
            <a:endParaRPr lang="sv-SE" dirty="0"/>
          </a:p>
          <a:p>
            <a:pPr marL="0" indent="0">
              <a:lnSpc>
                <a:spcPct val="110000"/>
              </a:lnSpc>
              <a:spcBef>
                <a:spcPts val="0"/>
              </a:spcBef>
              <a:buNone/>
            </a:pPr>
            <a:endParaRPr lang="sv-SE" dirty="0"/>
          </a:p>
          <a:p>
            <a:pPr marL="0" indent="0">
              <a:lnSpc>
                <a:spcPct val="110000"/>
              </a:lnSpc>
              <a:spcBef>
                <a:spcPts val="0"/>
              </a:spcBef>
              <a:buNone/>
            </a:pPr>
            <a:r>
              <a:rPr lang="sv-SE" dirty="0"/>
              <a:t>Meningsstrukturen består av 3 delar:</a:t>
            </a:r>
          </a:p>
          <a:p>
            <a:pPr marL="0" indent="0">
              <a:lnSpc>
                <a:spcPct val="110000"/>
              </a:lnSpc>
              <a:spcBef>
                <a:spcPts val="0"/>
              </a:spcBef>
              <a:buNone/>
            </a:pPr>
            <a:r>
              <a:rPr lang="sv-SE" dirty="0"/>
              <a:t>1. </a:t>
            </a:r>
            <a:r>
              <a:rPr lang="ar-SA" dirty="0"/>
              <a:t>لَوْ</a:t>
            </a:r>
            <a:endParaRPr lang="sv-SE" dirty="0"/>
          </a:p>
          <a:p>
            <a:pPr marL="0" indent="0">
              <a:lnSpc>
                <a:spcPct val="110000"/>
              </a:lnSpc>
              <a:spcBef>
                <a:spcPts val="0"/>
              </a:spcBef>
              <a:buNone/>
            </a:pPr>
            <a:r>
              <a:rPr lang="sv-SE" dirty="0"/>
              <a:t>2. </a:t>
            </a:r>
            <a:r>
              <a:rPr lang="ar-SA" dirty="0"/>
              <a:t>الشرط</a:t>
            </a:r>
            <a:r>
              <a:rPr lang="sv-SE" dirty="0"/>
              <a:t> (villkoret), som är </a:t>
            </a:r>
            <a:r>
              <a:rPr lang="ar-SA" dirty="0"/>
              <a:t>اجْتَهَدْتَ</a:t>
            </a:r>
            <a:r>
              <a:rPr lang="sv-SE" dirty="0"/>
              <a:t>.</a:t>
            </a:r>
          </a:p>
          <a:p>
            <a:pPr marL="0" indent="0">
              <a:lnSpc>
                <a:spcPct val="110000"/>
              </a:lnSpc>
              <a:spcBef>
                <a:spcPts val="0"/>
              </a:spcBef>
              <a:buNone/>
            </a:pPr>
            <a:r>
              <a:rPr lang="sv-SE" dirty="0"/>
              <a:t>3. </a:t>
            </a:r>
            <a:r>
              <a:rPr lang="ar-SA" dirty="0"/>
              <a:t>الجَواب</a:t>
            </a:r>
            <a:r>
              <a:rPr lang="sv-SE" dirty="0"/>
              <a:t> (responsen), som är </a:t>
            </a:r>
            <a:r>
              <a:rPr lang="ar-SA" dirty="0"/>
              <a:t>لَنَجَحْتَ</a:t>
            </a:r>
            <a:r>
              <a:rPr lang="sv-SE" dirty="0"/>
              <a:t>. </a:t>
            </a:r>
            <a:r>
              <a:rPr lang="ar-SA" dirty="0"/>
              <a:t>الجواب</a:t>
            </a:r>
            <a:r>
              <a:rPr lang="sv-SE" dirty="0"/>
              <a:t> brukar oftast kopplas med en </a:t>
            </a:r>
            <a:r>
              <a:rPr lang="ar-SA" dirty="0"/>
              <a:t>لَ</a:t>
            </a:r>
            <a:r>
              <a:rPr lang="sv-SE" dirty="0"/>
              <a:t>, men inte i negativ form: </a:t>
            </a:r>
            <a:r>
              <a:rPr lang="ar-SA" dirty="0"/>
              <a:t>لوْ حَضَرْتَ أمسِ </a:t>
            </a:r>
            <a:r>
              <a:rPr lang="ar-SA" dirty="0">
                <a:solidFill>
                  <a:schemeClr val="bg1"/>
                </a:solidFill>
              </a:rPr>
              <a:t>ما</a:t>
            </a:r>
            <a:r>
              <a:rPr lang="ar-SA" dirty="0"/>
              <a:t> شكَوْتُكَ إلى المدير</a:t>
            </a:r>
            <a:endParaRPr lang="sv-SE" dirty="0"/>
          </a:p>
          <a:p>
            <a:pPr marL="0" indent="0">
              <a:spcBef>
                <a:spcPts val="0"/>
              </a:spcBef>
              <a:buNone/>
            </a:pPr>
            <a:endParaRPr lang="sv-SE" dirty="0"/>
          </a:p>
        </p:txBody>
      </p:sp>
      <p:sp>
        <p:nvSpPr>
          <p:cNvPr id="5" name="Rektangel: rundade hörn 4">
            <a:extLst>
              <a:ext uri="{FF2B5EF4-FFF2-40B4-BE49-F238E27FC236}">
                <a16:creationId xmlns:a16="http://schemas.microsoft.com/office/drawing/2014/main" id="{4D3234D6-D478-4A52-BEFB-588224C37F02}"/>
              </a:ext>
            </a:extLst>
          </p:cNvPr>
          <p:cNvSpPr/>
          <p:nvPr/>
        </p:nvSpPr>
        <p:spPr>
          <a:xfrm>
            <a:off x="377503" y="4229237"/>
            <a:ext cx="7577815" cy="412884"/>
          </a:xfrm>
          <a:prstGeom prst="roundRect">
            <a:avLst/>
          </a:prstGeom>
          <a:solidFill>
            <a:srgbClr val="BFB5C9"/>
          </a:solidFill>
          <a:ln w="19050">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10000"/>
              </a:lnSpc>
              <a:spcBef>
                <a:spcPts val="1000"/>
              </a:spcBef>
              <a:spcAft>
                <a:spcPts val="0"/>
              </a:spcAft>
              <a:buClrTx/>
              <a:buSzTx/>
              <a:buFontTx/>
              <a:buNone/>
              <a:tabLst/>
              <a:defRPr/>
            </a:pPr>
            <a:r>
              <a:rPr kumimoji="0" lang="ar-SA" sz="2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لَوِ اجْتَهَدْتَ </a:t>
            </a:r>
            <a:r>
              <a:rPr kumimoji="0" lang="ar-SA" sz="2000" b="0" i="0" u="none" strike="noStrike" kern="1200" cap="none" spc="0" normalizeH="0" baseline="0" noProof="0">
                <a:ln>
                  <a:noFill/>
                </a:ln>
                <a:solidFill>
                  <a:srgbClr val="FFFF00"/>
                </a:solidFill>
                <a:effectLst/>
                <a:uLnTx/>
                <a:uFillTx/>
                <a:latin typeface="Trebuchet MS" panose="020B0603020202020204"/>
                <a:ea typeface="+mn-ea"/>
                <a:cs typeface="Arial" panose="020B0604020202020204" pitchFamily="34" charset="0"/>
              </a:rPr>
              <a:t>لَ</a:t>
            </a:r>
            <a:r>
              <a:rPr kumimoji="0" lang="ar-SA" sz="2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نَجحْتَ.</a:t>
            </a:r>
            <a:r>
              <a:rPr kumimoji="0" lang="sv-SE" sz="2000" b="0" i="0" u="none" strike="noStrike" kern="1200" cap="none" spc="0" normalizeH="0" baseline="0" noProof="0">
                <a:ln>
                  <a:noFill/>
                </a:ln>
                <a:solidFill>
                  <a:prstClr val="black"/>
                </a:solidFill>
                <a:effectLst/>
                <a:uLnTx/>
                <a:uFillTx/>
                <a:latin typeface="Trebuchet MS" panose="020B0603020202020204"/>
                <a:ea typeface="+mn-ea"/>
                <a:cs typeface="+mn-cs"/>
              </a:rPr>
              <a:t> – Om du hade kämpat, </a:t>
            </a:r>
            <a:r>
              <a:rPr kumimoji="0" lang="sv-SE" sz="2000" b="0" i="0" u="none" strike="noStrike" kern="1200" cap="none" spc="0" normalizeH="0" baseline="0" noProof="0">
                <a:ln>
                  <a:noFill/>
                </a:ln>
                <a:solidFill>
                  <a:srgbClr val="FFFF00"/>
                </a:solidFill>
                <a:effectLst/>
                <a:uLnTx/>
                <a:uFillTx/>
                <a:latin typeface="Trebuchet MS" panose="020B0603020202020204"/>
                <a:ea typeface="+mn-ea"/>
                <a:cs typeface="+mn-cs"/>
              </a:rPr>
              <a:t>så skulle </a:t>
            </a:r>
            <a:r>
              <a:rPr kumimoji="0" lang="sv-SE" sz="2000" b="0" i="0" u="none" strike="noStrike" kern="1200" cap="none" spc="0" normalizeH="0" baseline="0" noProof="0">
                <a:ln>
                  <a:noFill/>
                </a:ln>
                <a:solidFill>
                  <a:prstClr val="black"/>
                </a:solidFill>
                <a:effectLst/>
                <a:uLnTx/>
                <a:uFillTx/>
                <a:latin typeface="Trebuchet MS" panose="020B0603020202020204"/>
                <a:ea typeface="+mn-ea"/>
                <a:cs typeface="+mn-cs"/>
              </a:rPr>
              <a:t>du ha lyckats.</a:t>
            </a:r>
            <a:endPar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
        <p:nvSpPr>
          <p:cNvPr id="2" name="Rubrik 1">
            <a:extLst>
              <a:ext uri="{FF2B5EF4-FFF2-40B4-BE49-F238E27FC236}">
                <a16:creationId xmlns:a16="http://schemas.microsoft.com/office/drawing/2014/main" id="{D865558E-6709-4BE1-88C3-3C576A637E04}"/>
              </a:ext>
            </a:extLst>
          </p:cNvPr>
          <p:cNvSpPr>
            <a:spLocks noGrp="1"/>
          </p:cNvSpPr>
          <p:nvPr>
            <p:ph type="title"/>
          </p:nvPr>
        </p:nvSpPr>
        <p:spPr/>
        <p:txBody>
          <a:bodyPr/>
          <a:lstStyle/>
          <a:p>
            <a:r>
              <a:rPr lang="ar-SA" dirty="0"/>
              <a:t>لَوْ</a:t>
            </a:r>
            <a:r>
              <a:rPr lang="sv-SE" dirty="0"/>
              <a:t> (1a)</a:t>
            </a:r>
          </a:p>
        </p:txBody>
      </p:sp>
      <p:sp>
        <p:nvSpPr>
          <p:cNvPr id="4" name="Platshållare för bildnummer 3">
            <a:extLst>
              <a:ext uri="{FF2B5EF4-FFF2-40B4-BE49-F238E27FC236}">
                <a16:creationId xmlns:a16="http://schemas.microsoft.com/office/drawing/2014/main" id="{52F6A20D-414E-4F52-A941-D4E8F32CA4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36259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5558E-6709-4BE1-88C3-3C576A637E04}"/>
              </a:ext>
            </a:extLst>
          </p:cNvPr>
          <p:cNvSpPr>
            <a:spLocks noGrp="1"/>
          </p:cNvSpPr>
          <p:nvPr>
            <p:ph type="title"/>
          </p:nvPr>
        </p:nvSpPr>
        <p:spPr/>
        <p:txBody>
          <a:bodyPr/>
          <a:lstStyle/>
          <a:p>
            <a:r>
              <a:rPr lang="ar-SA" dirty="0"/>
              <a:t>لَوْ</a:t>
            </a:r>
            <a:r>
              <a:rPr lang="sv-SE" dirty="0"/>
              <a:t> (1b)</a:t>
            </a:r>
          </a:p>
        </p:txBody>
      </p:sp>
      <p:sp>
        <p:nvSpPr>
          <p:cNvPr id="3" name="Platshållare för innehåll 2">
            <a:extLst>
              <a:ext uri="{FF2B5EF4-FFF2-40B4-BE49-F238E27FC236}">
                <a16:creationId xmlns:a16="http://schemas.microsoft.com/office/drawing/2014/main" id="{80A02DEB-9316-4987-8AFF-A239955B5C61}"/>
              </a:ext>
            </a:extLst>
          </p:cNvPr>
          <p:cNvSpPr>
            <a:spLocks noGrp="1"/>
          </p:cNvSpPr>
          <p:nvPr>
            <p:ph idx="1"/>
          </p:nvPr>
        </p:nvSpPr>
        <p:spPr>
          <a:xfrm>
            <a:off x="238126" y="2055304"/>
            <a:ext cx="11808466" cy="4574096"/>
          </a:xfrm>
        </p:spPr>
        <p:txBody>
          <a:bodyPr>
            <a:normAutofit/>
          </a:bodyPr>
          <a:lstStyle/>
          <a:p>
            <a:pPr marL="0" indent="0">
              <a:lnSpc>
                <a:spcPct val="100000"/>
              </a:lnSpc>
              <a:buNone/>
            </a:pPr>
            <a:r>
              <a:rPr lang="sv-SE" u="sng" dirty="0"/>
              <a:t>Fler exempel:</a:t>
            </a:r>
          </a:p>
          <a:p>
            <a:pPr marL="457200" indent="-457200">
              <a:lnSpc>
                <a:spcPct val="100000"/>
              </a:lnSpc>
              <a:buAutoNum type="arabicPeriod"/>
            </a:pPr>
            <a:r>
              <a:rPr lang="ar-SA" dirty="0"/>
              <a:t>لو عَرَفْتُ أَنَّكَ مريضٌ ما تأَخَّرتُ</a:t>
            </a:r>
            <a:r>
              <a:rPr lang="sv-SE" dirty="0"/>
              <a:t> – </a:t>
            </a:r>
            <a:r>
              <a:rPr lang="sv-SE" sz="2000" dirty="0"/>
              <a:t>Om jag visste att du var sjuk skulle jag inte kommit sent.</a:t>
            </a:r>
            <a:endParaRPr lang="ar-SA" dirty="0"/>
          </a:p>
          <a:p>
            <a:pPr marL="457200" indent="-457200">
              <a:lnSpc>
                <a:spcPct val="100000"/>
              </a:lnSpc>
              <a:buAutoNum type="arabicPeriod"/>
            </a:pPr>
            <a:r>
              <a:rPr lang="ar-SA" dirty="0"/>
              <a:t>لو سَمِعْتَ قِصَّتَهُ لَبَكَيْتَ</a:t>
            </a:r>
            <a:r>
              <a:rPr lang="sv-SE" dirty="0"/>
              <a:t> – </a:t>
            </a:r>
            <a:r>
              <a:rPr lang="sv-SE" sz="2000" dirty="0"/>
              <a:t>Om du hörde hans berättelse skulle du gråtit.</a:t>
            </a:r>
            <a:endParaRPr lang="ar-SA" sz="2000" dirty="0"/>
          </a:p>
          <a:p>
            <a:pPr marL="457200" indent="-457200">
              <a:lnSpc>
                <a:spcPct val="100000"/>
              </a:lnSpc>
              <a:buAutoNum type="arabicPeriod"/>
            </a:pPr>
            <a:r>
              <a:rPr lang="ar-SA" dirty="0"/>
              <a:t>هذا الطعام فاسدٌ, لو أَكَلَهُ الناسُ لَمَرِضوا</a:t>
            </a:r>
            <a:r>
              <a:rPr lang="sv-SE" dirty="0"/>
              <a:t> – </a:t>
            </a:r>
            <a:r>
              <a:rPr lang="sv-SE" sz="2000" dirty="0"/>
              <a:t>Denna mat är dålig, om människorna åt det skulle de bli sjuka.</a:t>
            </a:r>
            <a:endParaRPr lang="ar-SA" dirty="0"/>
          </a:p>
          <a:p>
            <a:pPr marL="457200" indent="-457200">
              <a:lnSpc>
                <a:spcPct val="100000"/>
              </a:lnSpc>
              <a:buAutoNum type="arabicPeriod"/>
            </a:pPr>
            <a:r>
              <a:rPr lang="ar-SA" dirty="0"/>
              <a:t>لو رأيتَ ذاك المَنْظَرَ لَتَعَجَّبْتَ</a:t>
            </a:r>
            <a:r>
              <a:rPr lang="sv-SE" dirty="0"/>
              <a:t> – </a:t>
            </a:r>
            <a:r>
              <a:rPr lang="sv-SE" sz="2000" dirty="0"/>
              <a:t>Om du såg den där utsikten skulle du bli förundrad</a:t>
            </a:r>
            <a:r>
              <a:rPr lang="sv-SE" dirty="0"/>
              <a:t>.</a:t>
            </a:r>
            <a:endParaRPr lang="ar-SA" dirty="0"/>
          </a:p>
          <a:p>
            <a:pPr marL="0" indent="0">
              <a:buNone/>
            </a:pPr>
            <a:endParaRPr lang="ar-SA" dirty="0"/>
          </a:p>
          <a:p>
            <a:pPr marL="0" indent="0">
              <a:buNone/>
            </a:pPr>
            <a:endParaRPr lang="ar-SA" dirty="0"/>
          </a:p>
          <a:p>
            <a:pPr marL="0" indent="0">
              <a:buNone/>
            </a:pPr>
            <a:endParaRPr lang="sv-SE" dirty="0"/>
          </a:p>
        </p:txBody>
      </p:sp>
      <p:sp>
        <p:nvSpPr>
          <p:cNvPr id="4" name="Platshållare för bildnummer 3">
            <a:extLst>
              <a:ext uri="{FF2B5EF4-FFF2-40B4-BE49-F238E27FC236}">
                <a16:creationId xmlns:a16="http://schemas.microsoft.com/office/drawing/2014/main" id="{52F6A20D-414E-4F52-A941-D4E8F32CA4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355662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321715-E29A-4E9A-9E64-D58D3F13FB75}"/>
              </a:ext>
            </a:extLst>
          </p:cNvPr>
          <p:cNvSpPr>
            <a:spLocks noGrp="1"/>
          </p:cNvSpPr>
          <p:nvPr>
            <p:ph type="title"/>
          </p:nvPr>
        </p:nvSpPr>
        <p:spPr/>
        <p:txBody>
          <a:bodyPr/>
          <a:lstStyle/>
          <a:p>
            <a:r>
              <a:rPr lang="ar-SA" dirty="0"/>
              <a:t>العلامات الفرعية في الأسماء</a:t>
            </a:r>
            <a:br>
              <a:rPr lang="ar-SA" dirty="0"/>
            </a:br>
            <a:r>
              <a:rPr lang="sv-SE" dirty="0"/>
              <a:t>(3)</a:t>
            </a:r>
          </a:p>
        </p:txBody>
      </p:sp>
      <p:sp>
        <p:nvSpPr>
          <p:cNvPr id="3" name="Platshållare för innehåll 2">
            <a:extLst>
              <a:ext uri="{FF2B5EF4-FFF2-40B4-BE49-F238E27FC236}">
                <a16:creationId xmlns:a16="http://schemas.microsoft.com/office/drawing/2014/main" id="{46B5BC61-D366-40C3-B77F-439CABBAD096}"/>
              </a:ext>
            </a:extLst>
          </p:cNvPr>
          <p:cNvSpPr>
            <a:spLocks noGrp="1"/>
          </p:cNvSpPr>
          <p:nvPr>
            <p:ph idx="1"/>
          </p:nvPr>
        </p:nvSpPr>
        <p:spPr>
          <a:xfrm>
            <a:off x="211756" y="2117558"/>
            <a:ext cx="11671849" cy="4572000"/>
          </a:xfrm>
        </p:spPr>
        <p:txBody>
          <a:bodyPr/>
          <a:lstStyle/>
          <a:p>
            <a:pPr marL="0" indent="0">
              <a:buNone/>
            </a:pPr>
            <a:r>
              <a:rPr lang="sv-SE" dirty="0"/>
              <a:t>4. </a:t>
            </a:r>
            <a:r>
              <a:rPr lang="ar-SA" u="sng" dirty="0"/>
              <a:t>جمع المذكر السالم</a:t>
            </a:r>
          </a:p>
          <a:p>
            <a:pPr marL="0" indent="0">
              <a:buNone/>
            </a:pPr>
            <a:r>
              <a:rPr lang="ar-SA" dirty="0"/>
              <a:t>دخل المدرس</a:t>
            </a:r>
            <a:r>
              <a:rPr lang="ar-SA" dirty="0">
                <a:solidFill>
                  <a:srgbClr val="FFFF00"/>
                </a:solidFill>
              </a:rPr>
              <a:t>ون</a:t>
            </a:r>
            <a:r>
              <a:rPr lang="ar-SA" dirty="0"/>
              <a:t>َ.</a:t>
            </a:r>
            <a:r>
              <a:rPr lang="sv-SE" dirty="0"/>
              <a:t> </a:t>
            </a:r>
            <a:endParaRPr lang="ar-SA" dirty="0"/>
          </a:p>
          <a:p>
            <a:pPr marL="0" indent="0">
              <a:buNone/>
            </a:pPr>
            <a:r>
              <a:rPr lang="ar-SA" dirty="0"/>
              <a:t>ما سألتُ المدرس</a:t>
            </a:r>
            <a:r>
              <a:rPr lang="ar-SA" dirty="0">
                <a:solidFill>
                  <a:srgbClr val="FFFF00"/>
                </a:solidFill>
              </a:rPr>
              <a:t>ين</a:t>
            </a:r>
            <a:r>
              <a:rPr lang="ar-SA" dirty="0"/>
              <a:t>َ.</a:t>
            </a:r>
          </a:p>
          <a:p>
            <a:pPr marL="0" indent="0">
              <a:buNone/>
            </a:pPr>
            <a:r>
              <a:rPr lang="ar-SA" dirty="0"/>
              <a:t>أين غرفة المدرس</a:t>
            </a:r>
            <a:r>
              <a:rPr lang="ar-SA" dirty="0">
                <a:solidFill>
                  <a:srgbClr val="FFFF00"/>
                </a:solidFill>
              </a:rPr>
              <a:t>ينَ</a:t>
            </a:r>
            <a:r>
              <a:rPr lang="ar-SA" dirty="0"/>
              <a:t>.</a:t>
            </a:r>
            <a:endParaRPr lang="sv-SE" dirty="0"/>
          </a:p>
          <a:p>
            <a:pPr marL="0" indent="0">
              <a:buNone/>
            </a:pPr>
            <a:endParaRPr lang="sv-SE" dirty="0"/>
          </a:p>
          <a:p>
            <a:pPr marL="0" indent="0">
              <a:buNone/>
            </a:pPr>
            <a:r>
              <a:rPr lang="sv-SE" u="sng" dirty="0"/>
              <a:t>Dessa </a:t>
            </a:r>
            <a:r>
              <a:rPr lang="ar-SA" u="sng" dirty="0">
                <a:solidFill>
                  <a:srgbClr val="FFFF00"/>
                </a:solidFill>
              </a:rPr>
              <a:t>ن</a:t>
            </a:r>
            <a:r>
              <a:rPr lang="sv-SE" u="sng" dirty="0"/>
              <a:t> i slutet av </a:t>
            </a:r>
            <a:r>
              <a:rPr lang="ar-SA" u="sng" dirty="0"/>
              <a:t>جمع المذكر السالم</a:t>
            </a:r>
            <a:r>
              <a:rPr lang="sv-SE" u="sng" dirty="0"/>
              <a:t> försvinner </a:t>
            </a:r>
            <a:r>
              <a:rPr lang="ar-SA" u="sng" dirty="0"/>
              <a:t>عِندَ الإضافَة</a:t>
            </a:r>
            <a:r>
              <a:rPr lang="sv-SE" dirty="0"/>
              <a:t>:</a:t>
            </a:r>
          </a:p>
          <a:p>
            <a:pPr marL="0" indent="0">
              <a:buNone/>
            </a:pPr>
            <a:r>
              <a:rPr lang="ar-SA" dirty="0"/>
              <a:t>دخل مدرسُوْ الجامعة.</a:t>
            </a:r>
          </a:p>
          <a:p>
            <a:pPr marL="0" indent="0">
              <a:buNone/>
            </a:pPr>
            <a:r>
              <a:rPr lang="ar-SA" dirty="0"/>
              <a:t>أرأيتَ مدرِّسِيْ القرآنِ؟ </a:t>
            </a:r>
            <a:r>
              <a:rPr lang="sv-SE" dirty="0"/>
              <a:t> </a:t>
            </a:r>
          </a:p>
          <a:p>
            <a:pPr marL="0" indent="0">
              <a:buNone/>
            </a:pPr>
            <a:r>
              <a:rPr lang="ar-SA" dirty="0"/>
              <a:t>أتَسْتَمِعُ إلى مدرِّسِيْ المدينةِ؟</a:t>
            </a:r>
            <a:r>
              <a:rPr lang="sv-SE" dirty="0"/>
              <a:t>  </a:t>
            </a:r>
            <a:r>
              <a:rPr lang="ar-SA" dirty="0"/>
              <a:t> </a:t>
            </a:r>
          </a:p>
          <a:p>
            <a:pPr marL="0" indent="0">
              <a:buNone/>
            </a:pPr>
            <a:r>
              <a:rPr lang="sv-SE" dirty="0"/>
              <a:t> </a:t>
            </a:r>
            <a:endParaRPr lang="ar-SA" dirty="0"/>
          </a:p>
          <a:p>
            <a:pPr marL="0" indent="0">
              <a:buNone/>
            </a:pPr>
            <a:endParaRPr lang="sv-SE" dirty="0"/>
          </a:p>
        </p:txBody>
      </p:sp>
      <p:sp>
        <p:nvSpPr>
          <p:cNvPr id="4" name="Platshållare för bildnummer 3">
            <a:extLst>
              <a:ext uri="{FF2B5EF4-FFF2-40B4-BE49-F238E27FC236}">
                <a16:creationId xmlns:a16="http://schemas.microsoft.com/office/drawing/2014/main" id="{925C00A8-9152-4D0A-8023-6BDE1613DC49}"/>
              </a:ext>
            </a:extLst>
          </p:cNvPr>
          <p:cNvSpPr>
            <a:spLocks noGrp="1"/>
          </p:cNvSpPr>
          <p:nvPr>
            <p:ph type="sldNum" sz="quarter" idx="12"/>
          </p:nvPr>
        </p:nvSpPr>
        <p:spPr/>
        <p:txBody>
          <a:bodyPr/>
          <a:lstStyle/>
          <a:p>
            <a:fld id="{177D6179-9D4F-9247-ABDE-D082469CF89C}" type="slidenum">
              <a:rPr lang="sv-SE" smtClean="0"/>
              <a:t>14</a:t>
            </a:fld>
            <a:endParaRPr lang="sv-SE" dirty="0"/>
          </a:p>
        </p:txBody>
      </p:sp>
      <p:sp>
        <p:nvSpPr>
          <p:cNvPr id="5" name="Rektangel: rundade hörn 4">
            <a:extLst>
              <a:ext uri="{FF2B5EF4-FFF2-40B4-BE49-F238E27FC236}">
                <a16:creationId xmlns:a16="http://schemas.microsoft.com/office/drawing/2014/main" id="{F1E8ACC6-71DA-47D4-9582-66C24C05EE2E}"/>
              </a:ext>
            </a:extLst>
          </p:cNvPr>
          <p:cNvSpPr/>
          <p:nvPr/>
        </p:nvSpPr>
        <p:spPr>
          <a:xfrm>
            <a:off x="2499557" y="2588287"/>
            <a:ext cx="1068405" cy="346509"/>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مرفوع</a:t>
            </a:r>
            <a:endParaRPr lang="sv-SE" dirty="0">
              <a:solidFill>
                <a:schemeClr val="bg1"/>
              </a:solidFill>
            </a:endParaRPr>
          </a:p>
        </p:txBody>
      </p:sp>
      <p:sp>
        <p:nvSpPr>
          <p:cNvPr id="6" name="Rektangel: rundade hörn 5">
            <a:extLst>
              <a:ext uri="{FF2B5EF4-FFF2-40B4-BE49-F238E27FC236}">
                <a16:creationId xmlns:a16="http://schemas.microsoft.com/office/drawing/2014/main" id="{92F60D67-66C2-48F4-8417-8C6C3130A96A}"/>
              </a:ext>
            </a:extLst>
          </p:cNvPr>
          <p:cNvSpPr/>
          <p:nvPr/>
        </p:nvSpPr>
        <p:spPr>
          <a:xfrm>
            <a:off x="2859504" y="3034364"/>
            <a:ext cx="1068405" cy="346509"/>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منصوب</a:t>
            </a:r>
            <a:endParaRPr lang="sv-SE" dirty="0">
              <a:solidFill>
                <a:schemeClr val="bg1"/>
              </a:solidFill>
            </a:endParaRPr>
          </a:p>
        </p:txBody>
      </p:sp>
      <p:sp>
        <p:nvSpPr>
          <p:cNvPr id="7" name="Rektangel: rundade hörn 6">
            <a:extLst>
              <a:ext uri="{FF2B5EF4-FFF2-40B4-BE49-F238E27FC236}">
                <a16:creationId xmlns:a16="http://schemas.microsoft.com/office/drawing/2014/main" id="{91AA4EEA-369A-43F5-B063-92A067DBCA55}"/>
              </a:ext>
            </a:extLst>
          </p:cNvPr>
          <p:cNvSpPr/>
          <p:nvPr/>
        </p:nvSpPr>
        <p:spPr>
          <a:xfrm>
            <a:off x="3192879" y="3505093"/>
            <a:ext cx="1068405" cy="346509"/>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مجرور</a:t>
            </a:r>
            <a:endParaRPr lang="sv-SE" sz="2000" dirty="0">
              <a:solidFill>
                <a:schemeClr val="bg1"/>
              </a:solidFill>
            </a:endParaRPr>
          </a:p>
        </p:txBody>
      </p:sp>
      <p:cxnSp>
        <p:nvCxnSpPr>
          <p:cNvPr id="9" name="Rak pilkoppling 8">
            <a:extLst>
              <a:ext uri="{FF2B5EF4-FFF2-40B4-BE49-F238E27FC236}">
                <a16:creationId xmlns:a16="http://schemas.microsoft.com/office/drawing/2014/main" id="{4952482D-E8F7-4E9E-9A4D-EE43E01A3D1B}"/>
              </a:ext>
            </a:extLst>
          </p:cNvPr>
          <p:cNvCxnSpPr/>
          <p:nvPr/>
        </p:nvCxnSpPr>
        <p:spPr>
          <a:xfrm>
            <a:off x="2018899" y="2761541"/>
            <a:ext cx="30640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Rak pilkoppling 9">
            <a:extLst>
              <a:ext uri="{FF2B5EF4-FFF2-40B4-BE49-F238E27FC236}">
                <a16:creationId xmlns:a16="http://schemas.microsoft.com/office/drawing/2014/main" id="{6F011B97-170B-40BD-BB4F-297AFDA79F24}"/>
              </a:ext>
            </a:extLst>
          </p:cNvPr>
          <p:cNvCxnSpPr/>
          <p:nvPr/>
        </p:nvCxnSpPr>
        <p:spPr>
          <a:xfrm>
            <a:off x="2307454" y="3207618"/>
            <a:ext cx="30640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Rak pilkoppling 10">
            <a:extLst>
              <a:ext uri="{FF2B5EF4-FFF2-40B4-BE49-F238E27FC236}">
                <a16:creationId xmlns:a16="http://schemas.microsoft.com/office/drawing/2014/main" id="{4F2DE65F-2E76-4026-8E7A-43F284AC8C4B}"/>
              </a:ext>
            </a:extLst>
          </p:cNvPr>
          <p:cNvCxnSpPr/>
          <p:nvPr/>
        </p:nvCxnSpPr>
        <p:spPr>
          <a:xfrm>
            <a:off x="2499557" y="3675487"/>
            <a:ext cx="30640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Rektangel: rundade hörn 11">
            <a:extLst>
              <a:ext uri="{FF2B5EF4-FFF2-40B4-BE49-F238E27FC236}">
                <a16:creationId xmlns:a16="http://schemas.microsoft.com/office/drawing/2014/main" id="{182966B2-17E3-43C1-8543-CC2D0CE79FC8}"/>
              </a:ext>
            </a:extLst>
          </p:cNvPr>
          <p:cNvSpPr/>
          <p:nvPr/>
        </p:nvSpPr>
        <p:spPr>
          <a:xfrm>
            <a:off x="8353687" y="5710136"/>
            <a:ext cx="2952843" cy="789271"/>
          </a:xfrm>
          <a:prstGeom prst="roundRect">
            <a:avLst/>
          </a:prstGeom>
          <a:solidFill>
            <a:srgbClr val="BFB5C9"/>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Mer om det på lektion 9</a:t>
            </a:r>
          </a:p>
        </p:txBody>
      </p:sp>
    </p:spTree>
    <p:extLst>
      <p:ext uri="{BB962C8B-B14F-4D97-AF65-F5344CB8AC3E}">
        <p14:creationId xmlns:p14="http://schemas.microsoft.com/office/powerpoint/2010/main" val="3599646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A02DEB-9316-4987-8AFF-A239955B5C61}"/>
              </a:ext>
            </a:extLst>
          </p:cNvPr>
          <p:cNvSpPr>
            <a:spLocks noGrp="1"/>
          </p:cNvSpPr>
          <p:nvPr>
            <p:ph idx="1"/>
          </p:nvPr>
        </p:nvSpPr>
        <p:spPr>
          <a:xfrm>
            <a:off x="306597" y="2055303"/>
            <a:ext cx="11578806" cy="4693640"/>
          </a:xfrm>
        </p:spPr>
        <p:txBody>
          <a:bodyPr>
            <a:normAutofit fontScale="85000" lnSpcReduction="20000"/>
          </a:bodyPr>
          <a:lstStyle/>
          <a:p>
            <a:pPr marL="0" indent="0">
              <a:lnSpc>
                <a:spcPct val="110000"/>
              </a:lnSpc>
              <a:buNone/>
            </a:pPr>
            <a:r>
              <a:rPr lang="ar-SA" dirty="0"/>
              <a:t>قَبْلُ وبَعْدُ</a:t>
            </a:r>
            <a:r>
              <a:rPr lang="sv-SE" dirty="0"/>
              <a:t> är </a:t>
            </a:r>
            <a:r>
              <a:rPr lang="ar-SA" dirty="0"/>
              <a:t>معربتان</a:t>
            </a:r>
            <a:r>
              <a:rPr lang="sv-SE" dirty="0"/>
              <a:t>. Detta är grunden.</a:t>
            </a:r>
          </a:p>
          <a:p>
            <a:pPr marL="0" indent="0">
              <a:lnSpc>
                <a:spcPct val="110000"/>
              </a:lnSpc>
              <a:buNone/>
            </a:pPr>
            <a:endParaRPr lang="sv-SE" u="sng" dirty="0"/>
          </a:p>
          <a:p>
            <a:pPr marL="0" indent="0">
              <a:lnSpc>
                <a:spcPct val="110000"/>
              </a:lnSpc>
              <a:buNone/>
            </a:pPr>
            <a:endParaRPr lang="sv-SE" u="sng" dirty="0"/>
          </a:p>
          <a:p>
            <a:pPr marL="0" indent="0">
              <a:lnSpc>
                <a:spcPct val="110000"/>
              </a:lnSpc>
              <a:buNone/>
            </a:pPr>
            <a:endParaRPr lang="sv-SE" sz="600" u="sng" dirty="0"/>
          </a:p>
          <a:p>
            <a:pPr marL="0" indent="0">
              <a:lnSpc>
                <a:spcPct val="110000"/>
              </a:lnSpc>
              <a:buNone/>
            </a:pPr>
            <a:r>
              <a:rPr lang="sv-SE" u="sng" dirty="0"/>
              <a:t>I ett fall blir dock de </a:t>
            </a:r>
            <a:r>
              <a:rPr lang="ar-SA" u="sng" dirty="0"/>
              <a:t>مبنيان</a:t>
            </a:r>
            <a:r>
              <a:rPr lang="sv-SE" u="sng" dirty="0"/>
              <a:t>: Om </a:t>
            </a:r>
            <a:r>
              <a:rPr lang="ar-SA" u="sng" dirty="0"/>
              <a:t>المضاف إليه</a:t>
            </a:r>
            <a:r>
              <a:rPr lang="sv-SE" u="sng" dirty="0"/>
              <a:t> tas bort. Då blir orden </a:t>
            </a:r>
            <a:r>
              <a:rPr lang="ar-SA" u="sng" dirty="0"/>
              <a:t>مبنيان</a:t>
            </a:r>
            <a:r>
              <a:rPr lang="sv-SE" u="sng" dirty="0"/>
              <a:t> på en </a:t>
            </a:r>
            <a:r>
              <a:rPr lang="ar-SA" u="sng" dirty="0"/>
              <a:t>ضمة</a:t>
            </a:r>
            <a:r>
              <a:rPr lang="sv-SE" dirty="0"/>
              <a:t>:</a:t>
            </a:r>
          </a:p>
          <a:p>
            <a:pPr marL="0" indent="0">
              <a:lnSpc>
                <a:spcPct val="110000"/>
              </a:lnSpc>
              <a:buNone/>
            </a:pPr>
            <a:endParaRPr lang="sv-SE" dirty="0"/>
          </a:p>
          <a:p>
            <a:pPr marL="0" indent="0">
              <a:lnSpc>
                <a:spcPct val="110000"/>
              </a:lnSpc>
              <a:buNone/>
            </a:pPr>
            <a:endParaRPr lang="sv-SE" dirty="0"/>
          </a:p>
          <a:p>
            <a:pPr marL="0" indent="0">
              <a:lnSpc>
                <a:spcPct val="110000"/>
              </a:lnSpc>
              <a:buNone/>
            </a:pPr>
            <a:endParaRPr lang="sv-SE" dirty="0"/>
          </a:p>
          <a:p>
            <a:pPr marL="0" indent="0">
              <a:lnSpc>
                <a:spcPct val="110000"/>
              </a:lnSpc>
              <a:buNone/>
            </a:pPr>
            <a:endParaRPr lang="sv-SE" u="sng" dirty="0"/>
          </a:p>
          <a:p>
            <a:pPr marL="0" indent="0">
              <a:lnSpc>
                <a:spcPct val="110000"/>
              </a:lnSpc>
              <a:buNone/>
            </a:pPr>
            <a:r>
              <a:rPr lang="sv-SE" u="sng" dirty="0"/>
              <a:t>Jämför grammatiken i dessa 2 meningar</a:t>
            </a:r>
            <a:r>
              <a:rPr lang="sv-SE" dirty="0"/>
              <a:t>:</a:t>
            </a:r>
          </a:p>
          <a:p>
            <a:pPr marL="0" indent="0">
              <a:lnSpc>
                <a:spcPct val="110000"/>
              </a:lnSpc>
              <a:buNone/>
            </a:pPr>
            <a:r>
              <a:rPr lang="ar-SA" dirty="0"/>
              <a:t>لم أره من بع</a:t>
            </a:r>
            <a:r>
              <a:rPr lang="ar-SA" dirty="0">
                <a:solidFill>
                  <a:srgbClr val="FFFF00"/>
                </a:solidFill>
              </a:rPr>
              <a:t>د</a:t>
            </a:r>
            <a:r>
              <a:rPr lang="ar-SA" dirty="0">
                <a:solidFill>
                  <a:schemeClr val="bg1"/>
                </a:solidFill>
              </a:rPr>
              <a:t>ِ</a:t>
            </a:r>
            <a:r>
              <a:rPr lang="ar-SA" dirty="0"/>
              <a:t> ذلك.</a:t>
            </a:r>
            <a:r>
              <a:rPr lang="sv-SE" dirty="0"/>
              <a:t> – Jag ser inte honom efter det.</a:t>
            </a:r>
          </a:p>
          <a:p>
            <a:pPr marL="0" indent="0">
              <a:lnSpc>
                <a:spcPct val="110000"/>
              </a:lnSpc>
              <a:buNone/>
            </a:pPr>
            <a:r>
              <a:rPr lang="ar-SA" dirty="0"/>
              <a:t>لم أره من بع</a:t>
            </a:r>
            <a:r>
              <a:rPr lang="ar-SA" dirty="0">
                <a:solidFill>
                  <a:srgbClr val="FFFF00"/>
                </a:solidFill>
              </a:rPr>
              <a:t>د</a:t>
            </a:r>
            <a:r>
              <a:rPr lang="ar-SA" dirty="0"/>
              <a:t>ُ.</a:t>
            </a:r>
            <a:r>
              <a:rPr lang="sv-SE" dirty="0"/>
              <a:t> – Jag ser inte honom efter (det).</a:t>
            </a:r>
          </a:p>
          <a:p>
            <a:pPr marL="0" indent="0">
              <a:buNone/>
            </a:pPr>
            <a:endParaRPr lang="sv-SE" dirty="0"/>
          </a:p>
          <a:p>
            <a:pPr marL="0" indent="0">
              <a:buNone/>
            </a:pPr>
            <a:endParaRPr lang="sv-SE" dirty="0"/>
          </a:p>
          <a:p>
            <a:pPr marL="0" indent="0">
              <a:buNone/>
            </a:pPr>
            <a:endParaRPr lang="sv-SE" dirty="0"/>
          </a:p>
        </p:txBody>
      </p:sp>
      <p:sp>
        <p:nvSpPr>
          <p:cNvPr id="8" name="Rektangel: rundade hörn 7">
            <a:extLst>
              <a:ext uri="{FF2B5EF4-FFF2-40B4-BE49-F238E27FC236}">
                <a16:creationId xmlns:a16="http://schemas.microsoft.com/office/drawing/2014/main" id="{23A83206-6979-4D4D-AB02-0E5B36703064}"/>
              </a:ext>
            </a:extLst>
          </p:cNvPr>
          <p:cNvSpPr/>
          <p:nvPr/>
        </p:nvSpPr>
        <p:spPr>
          <a:xfrm>
            <a:off x="548081" y="3916129"/>
            <a:ext cx="6415306" cy="1419269"/>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1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رأيتكَ من قبلُ.</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Jag såg dig innan.</a:t>
            </a:r>
          </a:p>
          <a:p>
            <a:pPr marL="0" marR="0" lvl="0" indent="0" algn="r" defTabSz="914400" rtl="0" eaLnBrk="1" fontAlgn="auto" latinLnBrk="0" hangingPunct="1">
              <a:lnSpc>
                <a:spcPct val="11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كنتُ مديرا من قبلُ.</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Jag var en rektor tidigare.</a:t>
            </a:r>
          </a:p>
          <a:p>
            <a:pPr marL="0" marR="0" lvl="0" indent="0" algn="r" defTabSz="914400" rtl="0" eaLnBrk="1" fontAlgn="auto" latinLnBrk="0" hangingPunct="1">
              <a:lnSpc>
                <a:spcPct val="11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لم أرَهُ من بعدُ.</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Jag ser inte honom efter (det) /senare.</a:t>
            </a:r>
            <a:endPar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AC561E00-5495-4AE7-8206-4F38878444C0}"/>
              </a:ext>
            </a:extLst>
          </p:cNvPr>
          <p:cNvSpPr/>
          <p:nvPr/>
        </p:nvSpPr>
        <p:spPr>
          <a:xfrm>
            <a:off x="548081" y="2484230"/>
            <a:ext cx="2895599" cy="876300"/>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1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جئْتُ قبلَ العيد وبعدَهُ.</a:t>
            </a:r>
          </a:p>
          <a:p>
            <a:pPr marL="0" marR="0" lvl="0" indent="0" algn="r" defTabSz="914400" rtl="0" eaLnBrk="1" fontAlgn="auto" latinLnBrk="0" hangingPunct="1">
              <a:lnSpc>
                <a:spcPct val="11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جئْتُ من قبلِ العيد ومن بعدِهِ.</a:t>
            </a:r>
            <a:endPar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D865558E-6709-4BE1-88C3-3C576A637E04}"/>
              </a:ext>
            </a:extLst>
          </p:cNvPr>
          <p:cNvSpPr>
            <a:spLocks noGrp="1"/>
          </p:cNvSpPr>
          <p:nvPr>
            <p:ph type="title"/>
          </p:nvPr>
        </p:nvSpPr>
        <p:spPr/>
        <p:txBody>
          <a:bodyPr/>
          <a:lstStyle/>
          <a:p>
            <a:r>
              <a:rPr lang="sv-SE" dirty="0"/>
              <a:t>Gott &amp; blandat</a:t>
            </a:r>
          </a:p>
        </p:txBody>
      </p:sp>
      <p:sp>
        <p:nvSpPr>
          <p:cNvPr id="4" name="Platshållare för bildnummer 3">
            <a:extLst>
              <a:ext uri="{FF2B5EF4-FFF2-40B4-BE49-F238E27FC236}">
                <a16:creationId xmlns:a16="http://schemas.microsoft.com/office/drawing/2014/main" id="{52F6A20D-414E-4F52-A941-D4E8F32CA4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544479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C6031C0-1A8E-4261-9711-4BE95A78E0CE}"/>
              </a:ext>
            </a:extLst>
          </p:cNvPr>
          <p:cNvSpPr>
            <a:spLocks noGrp="1"/>
          </p:cNvSpPr>
          <p:nvPr>
            <p:ph type="ctrTitle"/>
          </p:nvPr>
        </p:nvSpPr>
        <p:spPr/>
        <p:txBody>
          <a:bodyPr/>
          <a:lstStyle/>
          <a:p>
            <a:r>
              <a:rPr lang="sv-SE" dirty="0"/>
              <a:t>Lektion 13</a:t>
            </a:r>
          </a:p>
        </p:txBody>
      </p:sp>
      <p:sp>
        <p:nvSpPr>
          <p:cNvPr id="6" name="Underrubrik 5">
            <a:extLst>
              <a:ext uri="{FF2B5EF4-FFF2-40B4-BE49-F238E27FC236}">
                <a16:creationId xmlns:a16="http://schemas.microsoft.com/office/drawing/2014/main" id="{E44536DE-C30F-442D-BCF2-3CFE432F1A14}"/>
              </a:ext>
            </a:extLst>
          </p:cNvPr>
          <p:cNvSpPr>
            <a:spLocks noGrp="1"/>
          </p:cNvSpPr>
          <p:nvPr>
            <p:ph type="subTitle" idx="1"/>
          </p:nvPr>
        </p:nvSpPr>
        <p:spPr>
          <a:xfrm>
            <a:off x="790389" y="4394039"/>
            <a:ext cx="8144134" cy="1117687"/>
          </a:xfrm>
        </p:spPr>
        <p:txBody>
          <a:bodyPr>
            <a:normAutofit/>
          </a:bodyPr>
          <a:lstStyle/>
          <a:p>
            <a:pPr>
              <a:lnSpc>
                <a:spcPct val="110000"/>
              </a:lnSpc>
            </a:pPr>
            <a:r>
              <a:rPr lang="ar-SA" sz="2400" dirty="0"/>
              <a:t>جَوَاْزِمُ الْمُضَاْرِعِ: </a:t>
            </a:r>
          </a:p>
          <a:p>
            <a:pPr>
              <a:lnSpc>
                <a:spcPct val="110000"/>
              </a:lnSpc>
            </a:pPr>
            <a:r>
              <a:rPr lang="ar-SA" dirty="0"/>
              <a:t>الْجَاْزِمُ فِعْلًا وَحِدًا</a:t>
            </a:r>
            <a:endParaRPr lang="sv-SE" dirty="0"/>
          </a:p>
          <a:p>
            <a:endParaRPr lang="sv-SE" dirty="0"/>
          </a:p>
        </p:txBody>
      </p:sp>
      <p:sp>
        <p:nvSpPr>
          <p:cNvPr id="4" name="Platshållare för bildnummer 3">
            <a:extLst>
              <a:ext uri="{FF2B5EF4-FFF2-40B4-BE49-F238E27FC236}">
                <a16:creationId xmlns:a16="http://schemas.microsoft.com/office/drawing/2014/main" id="{63A77E94-E2DE-46DF-BCA5-C6179C225A0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141</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400540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a:xfrm>
            <a:off x="680400" y="753228"/>
            <a:ext cx="9615600" cy="1080938"/>
          </a:xfrm>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091267"/>
            <a:ext cx="11449050" cy="4519083"/>
          </a:xfrm>
        </p:spPr>
        <p:txBody>
          <a:bodyPr/>
          <a:lstStyle/>
          <a:p>
            <a:pPr marL="0" indent="0">
              <a:buNone/>
            </a:pPr>
            <a:r>
              <a:rPr lang="sv-SE" dirty="0"/>
              <a:t>Huvudtemat på lektion 13 handlar om de </a:t>
            </a:r>
            <a:r>
              <a:rPr lang="sv-SE" dirty="0">
                <a:solidFill>
                  <a:schemeClr val="bg1"/>
                </a:solidFill>
              </a:rPr>
              <a:t>fyra</a:t>
            </a:r>
            <a:r>
              <a:rPr lang="sv-SE" dirty="0"/>
              <a:t> </a:t>
            </a:r>
            <a:r>
              <a:rPr lang="ar-SA" dirty="0"/>
              <a:t>أحرف</a:t>
            </a:r>
            <a:r>
              <a:rPr lang="sv-SE" dirty="0"/>
              <a:t> (</a:t>
            </a:r>
            <a:r>
              <a:rPr lang="ar-SA" dirty="0"/>
              <a:t>حروف</a:t>
            </a:r>
            <a:r>
              <a:rPr lang="sv-SE" dirty="0"/>
              <a:t>), som endast gör </a:t>
            </a:r>
            <a:r>
              <a:rPr lang="sv-SE" b="1" u="sng" dirty="0"/>
              <a:t>ett</a:t>
            </a:r>
            <a:r>
              <a:rPr lang="sv-SE" dirty="0"/>
              <a:t> verb </a:t>
            </a:r>
            <a:r>
              <a:rPr lang="ar-SA" dirty="0"/>
              <a:t>مجزوم</a:t>
            </a:r>
            <a:r>
              <a:rPr lang="sv-SE" dirty="0"/>
              <a:t>. De partiklar, som vi redan tagit i tidigare lektionerna blir repetition i den här lektionen, och därefter fyller vi på listan med nytt.</a:t>
            </a:r>
          </a:p>
          <a:p>
            <a:pPr marL="0" indent="0">
              <a:buNone/>
            </a:pPr>
            <a:r>
              <a:rPr lang="sv-SE" dirty="0"/>
              <a:t>På lektion 15 kommer vi så småningom lära oss dem orden som gör </a:t>
            </a:r>
            <a:r>
              <a:rPr lang="sv-SE" b="1" u="sng" dirty="0"/>
              <a:t>två</a:t>
            </a:r>
            <a:r>
              <a:rPr lang="sv-SE" dirty="0"/>
              <a:t> verb </a:t>
            </a:r>
            <a:r>
              <a:rPr lang="ar-SA" dirty="0"/>
              <a:t>مجزوم</a:t>
            </a:r>
            <a:r>
              <a:rPr lang="sv-SE" dirty="0"/>
              <a:t> samtidigt. </a:t>
            </a:r>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535594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473AFC-5404-4561-895D-821E1F10B945}"/>
              </a:ext>
            </a:extLst>
          </p:cNvPr>
          <p:cNvSpPr>
            <a:spLocks noGrp="1"/>
          </p:cNvSpPr>
          <p:nvPr>
            <p:ph type="title"/>
          </p:nvPr>
        </p:nvSpPr>
        <p:spPr/>
        <p:txBody>
          <a:bodyPr/>
          <a:lstStyle/>
          <a:p>
            <a:r>
              <a:rPr lang="ar-SA" dirty="0"/>
              <a:t>جوازم المضارع</a:t>
            </a:r>
            <a:r>
              <a:rPr lang="sv-SE" dirty="0"/>
              <a:t> (1a)</a:t>
            </a:r>
          </a:p>
        </p:txBody>
      </p:sp>
      <p:sp>
        <p:nvSpPr>
          <p:cNvPr id="3" name="Platshållare för innehåll 2">
            <a:extLst>
              <a:ext uri="{FF2B5EF4-FFF2-40B4-BE49-F238E27FC236}">
                <a16:creationId xmlns:a16="http://schemas.microsoft.com/office/drawing/2014/main" id="{29DA1347-76CD-42E4-900C-E3E3A6A830A0}"/>
              </a:ext>
            </a:extLst>
          </p:cNvPr>
          <p:cNvSpPr>
            <a:spLocks noGrp="1"/>
          </p:cNvSpPr>
          <p:nvPr>
            <p:ph idx="1"/>
          </p:nvPr>
        </p:nvSpPr>
        <p:spPr>
          <a:xfrm>
            <a:off x="321733" y="2040468"/>
            <a:ext cx="11561872" cy="4665132"/>
          </a:xfrm>
        </p:spPr>
        <p:txBody>
          <a:bodyPr/>
          <a:lstStyle/>
          <a:p>
            <a:pPr marL="457200" indent="-457200">
              <a:buAutoNum type="arabicPeriod"/>
            </a:pPr>
            <a:r>
              <a:rPr lang="ar-SA" u="sng" dirty="0"/>
              <a:t>لَمْ</a:t>
            </a:r>
            <a:r>
              <a:rPr lang="sv-SE" u="sng" dirty="0"/>
              <a:t>, som är en </a:t>
            </a:r>
            <a:r>
              <a:rPr lang="ar-SA" u="sng" dirty="0"/>
              <a:t>حرف نفي</a:t>
            </a:r>
            <a:r>
              <a:rPr lang="sv-SE" u="sng" dirty="0"/>
              <a:t>.</a:t>
            </a:r>
          </a:p>
          <a:p>
            <a:pPr marL="0" indent="0">
              <a:buNone/>
            </a:pPr>
            <a:r>
              <a:rPr lang="ar-SA" dirty="0"/>
              <a:t>لَمْ يَلِدْ ولَمْ يولَدْ</a:t>
            </a:r>
            <a:r>
              <a:rPr lang="sv-SE" dirty="0"/>
              <a:t> – Han har inte fött och han är inte född.</a:t>
            </a:r>
          </a:p>
          <a:p>
            <a:pPr marL="0" indent="0">
              <a:buNone/>
            </a:pPr>
            <a:r>
              <a:rPr lang="sv-SE" dirty="0"/>
              <a:t>(al-</a:t>
            </a:r>
            <a:r>
              <a:rPr lang="sv-SE" dirty="0" err="1"/>
              <a:t>Ikhlaas</a:t>
            </a:r>
            <a:r>
              <a:rPr lang="sv-SE" dirty="0"/>
              <a:t> 3)</a:t>
            </a:r>
          </a:p>
          <a:p>
            <a:pPr marL="0" indent="0">
              <a:buNone/>
            </a:pPr>
            <a:endParaRPr lang="sv-SE" dirty="0"/>
          </a:p>
          <a:p>
            <a:pPr marL="0" indent="0">
              <a:buNone/>
            </a:pPr>
            <a:r>
              <a:rPr lang="sv-SE" dirty="0"/>
              <a:t>2. </a:t>
            </a:r>
            <a:r>
              <a:rPr lang="ar-SA" u="sng" dirty="0"/>
              <a:t>لَمّا</a:t>
            </a:r>
            <a:r>
              <a:rPr lang="sv-SE" u="sng" dirty="0"/>
              <a:t>, som också är en </a:t>
            </a:r>
            <a:r>
              <a:rPr lang="ar-SA" u="sng" dirty="0"/>
              <a:t>حرف نفي</a:t>
            </a:r>
            <a:r>
              <a:rPr lang="sv-SE" u="sng" dirty="0"/>
              <a:t>.</a:t>
            </a:r>
          </a:p>
          <a:p>
            <a:pPr marL="0" indent="0">
              <a:buNone/>
            </a:pPr>
            <a:r>
              <a:rPr lang="ar-SA" dirty="0"/>
              <a:t>وَلَمَّا يَدْخُلِ الْإِيمَانُ فِي قُلُوبِكُمْ</a:t>
            </a:r>
            <a:r>
              <a:rPr lang="sv-SE" dirty="0"/>
              <a:t> – Tron har inte inträtt i era hjärtan ännu.</a:t>
            </a:r>
          </a:p>
          <a:p>
            <a:pPr marL="0" indent="0">
              <a:buNone/>
            </a:pPr>
            <a:r>
              <a:rPr lang="sv-SE" dirty="0"/>
              <a:t>(al-</a:t>
            </a:r>
            <a:r>
              <a:rPr lang="sv-SE" dirty="0" err="1"/>
              <a:t>Hujuraat</a:t>
            </a:r>
            <a:r>
              <a:rPr lang="sv-SE" dirty="0"/>
              <a:t> 14)</a:t>
            </a:r>
          </a:p>
          <a:p>
            <a:pPr marL="0" indent="0">
              <a:buNone/>
            </a:pPr>
            <a:endParaRPr lang="sv-SE" dirty="0"/>
          </a:p>
        </p:txBody>
      </p:sp>
      <p:sp>
        <p:nvSpPr>
          <p:cNvPr id="4" name="Platshållare för bildnummer 3">
            <a:extLst>
              <a:ext uri="{FF2B5EF4-FFF2-40B4-BE49-F238E27FC236}">
                <a16:creationId xmlns:a16="http://schemas.microsoft.com/office/drawing/2014/main" id="{302DF5C4-DEE4-4BFC-A17D-B5DDF7B53E5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58494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473AFC-5404-4561-895D-821E1F10B945}"/>
              </a:ext>
            </a:extLst>
          </p:cNvPr>
          <p:cNvSpPr>
            <a:spLocks noGrp="1"/>
          </p:cNvSpPr>
          <p:nvPr>
            <p:ph type="title"/>
          </p:nvPr>
        </p:nvSpPr>
        <p:spPr/>
        <p:txBody>
          <a:bodyPr/>
          <a:lstStyle/>
          <a:p>
            <a:r>
              <a:rPr lang="ar-SA" dirty="0"/>
              <a:t>جوازم المضارع</a:t>
            </a:r>
            <a:r>
              <a:rPr lang="sv-SE" dirty="0"/>
              <a:t> (1b)</a:t>
            </a:r>
          </a:p>
        </p:txBody>
      </p:sp>
      <p:sp>
        <p:nvSpPr>
          <p:cNvPr id="3" name="Platshållare för innehåll 2">
            <a:extLst>
              <a:ext uri="{FF2B5EF4-FFF2-40B4-BE49-F238E27FC236}">
                <a16:creationId xmlns:a16="http://schemas.microsoft.com/office/drawing/2014/main" id="{29DA1347-76CD-42E4-900C-E3E3A6A830A0}"/>
              </a:ext>
            </a:extLst>
          </p:cNvPr>
          <p:cNvSpPr>
            <a:spLocks noGrp="1"/>
          </p:cNvSpPr>
          <p:nvPr>
            <p:ph idx="1"/>
          </p:nvPr>
        </p:nvSpPr>
        <p:spPr>
          <a:xfrm>
            <a:off x="228600" y="2105024"/>
            <a:ext cx="11655005" cy="4600575"/>
          </a:xfrm>
        </p:spPr>
        <p:txBody>
          <a:bodyPr/>
          <a:lstStyle/>
          <a:p>
            <a:pPr marL="0" indent="0">
              <a:buNone/>
            </a:pPr>
            <a:r>
              <a:rPr lang="sv-SE" dirty="0"/>
              <a:t>3. </a:t>
            </a:r>
            <a:r>
              <a:rPr lang="ar-SA" dirty="0"/>
              <a:t>لا الناهية</a:t>
            </a:r>
            <a:r>
              <a:rPr lang="sv-SE" dirty="0"/>
              <a:t>, som är en </a:t>
            </a:r>
            <a:r>
              <a:rPr lang="ar-SA" dirty="0"/>
              <a:t>حرف نهي</a:t>
            </a:r>
            <a:r>
              <a:rPr lang="sv-SE" dirty="0"/>
              <a:t>.</a:t>
            </a:r>
          </a:p>
          <a:p>
            <a:pPr marL="0" indent="0">
              <a:buNone/>
            </a:pPr>
            <a:r>
              <a:rPr lang="sv-SE" dirty="0"/>
              <a:t>Tidigare har vi lärt oss att använda den i 2:a person:</a:t>
            </a:r>
            <a:endParaRPr lang="ar-SA" dirty="0"/>
          </a:p>
          <a:p>
            <a:pPr marL="0" indent="0">
              <a:buNone/>
            </a:pPr>
            <a:r>
              <a:rPr lang="ar-SA" dirty="0"/>
              <a:t>إِلَّا تَنصُرُوهُ فَقَدْ نَصَرَهُ اللَّهُ إِذْ أَخْرَجَهُ الَّذِينَ كَفَرُوا ثَانِيَ اثْنَيْنِ</a:t>
            </a:r>
          </a:p>
          <a:p>
            <a:pPr marL="0" indent="0">
              <a:buNone/>
            </a:pPr>
            <a:r>
              <a:rPr lang="ar-SA" dirty="0"/>
              <a:t> إِذْ هُمَا فِي الْغَارِ إِذْ يَقُولُ لِصَاحِبِهِ </a:t>
            </a:r>
            <a:r>
              <a:rPr lang="ar-SA" dirty="0">
                <a:solidFill>
                  <a:srgbClr val="FFFF00"/>
                </a:solidFill>
              </a:rPr>
              <a:t>لَا تَحْزَنْ </a:t>
            </a:r>
            <a:r>
              <a:rPr lang="ar-SA" dirty="0"/>
              <a:t>إِنَّ اللَّهَ مَعَنَا      </a:t>
            </a:r>
            <a:endParaRPr lang="sv-SE" dirty="0"/>
          </a:p>
          <a:p>
            <a:pPr marL="0" indent="0">
              <a:buNone/>
            </a:pPr>
            <a:r>
              <a:rPr lang="sv-SE" dirty="0"/>
              <a:t>(at-</a:t>
            </a:r>
            <a:r>
              <a:rPr lang="sv-SE" dirty="0" err="1"/>
              <a:t>Tawbah</a:t>
            </a:r>
            <a:r>
              <a:rPr lang="sv-SE" dirty="0"/>
              <a:t> 40)</a:t>
            </a:r>
          </a:p>
          <a:p>
            <a:pPr marL="0" indent="0">
              <a:buNone/>
            </a:pPr>
            <a:endParaRPr lang="sv-SE" dirty="0"/>
          </a:p>
          <a:p>
            <a:pPr marL="0" indent="0">
              <a:buNone/>
            </a:pPr>
            <a:r>
              <a:rPr lang="sv-SE" dirty="0"/>
              <a:t>Nu lär vi oss att använda den i 3:e person:</a:t>
            </a:r>
          </a:p>
          <a:p>
            <a:pPr marL="0" indent="0">
              <a:buNone/>
            </a:pPr>
            <a:r>
              <a:rPr lang="ar-SA" dirty="0"/>
              <a:t>يَا أَيُّهَا الَّذِينَ آمَنُوا </a:t>
            </a:r>
            <a:r>
              <a:rPr lang="ar-SA" dirty="0">
                <a:solidFill>
                  <a:srgbClr val="FFFF00"/>
                </a:solidFill>
              </a:rPr>
              <a:t>لَا يَسْخَرْ </a:t>
            </a:r>
            <a:r>
              <a:rPr lang="ar-SA" dirty="0"/>
              <a:t>قَوْمٌ مِّن قَوْمٍ </a:t>
            </a:r>
            <a:r>
              <a:rPr lang="ar-SA" dirty="0" err="1"/>
              <a:t>عَسَىٰ</a:t>
            </a:r>
            <a:r>
              <a:rPr lang="ar-SA" dirty="0"/>
              <a:t> أَن يَكُونُوا خَيْرًا مِّنْهُمْ وَلَا نِسَاءٌ مِّن نِّسَاءٍ </a:t>
            </a:r>
            <a:r>
              <a:rPr lang="ar-SA" dirty="0" err="1"/>
              <a:t>عَسَىٰ</a:t>
            </a:r>
            <a:r>
              <a:rPr lang="ar-SA" dirty="0"/>
              <a:t> أَن يَكُنَّ خَيْرًا مِّنْهُنَّ ۖ وَلَا تَلْمِزُوا أَنفُسَكُمْ وَلَا تَنَابَزُوا بِالْأَلْقَابِ ۖ بِئْسَ الِاسْمُ الْفُسُوقُ بَعْدَ الْإِيمَانِ ۚ وَمَن لَّمْ يَتُبْ </a:t>
            </a:r>
            <a:r>
              <a:rPr lang="ar-SA" dirty="0" err="1"/>
              <a:t>فَأُولَٰئِكَ</a:t>
            </a:r>
            <a:r>
              <a:rPr lang="ar-SA" dirty="0"/>
              <a:t> هُمُ الظَّالِمُونَ</a:t>
            </a:r>
          </a:p>
          <a:p>
            <a:pPr marL="0" indent="0">
              <a:buNone/>
            </a:pPr>
            <a:r>
              <a:rPr lang="sv-SE" dirty="0"/>
              <a:t>(al-</a:t>
            </a:r>
            <a:r>
              <a:rPr lang="sv-SE" dirty="0" err="1"/>
              <a:t>Hujuraat</a:t>
            </a:r>
            <a:r>
              <a:rPr lang="sv-SE" dirty="0"/>
              <a:t> 11)</a:t>
            </a:r>
          </a:p>
          <a:p>
            <a:pPr marL="0" indent="0">
              <a:buNone/>
            </a:pPr>
            <a:endParaRPr lang="sv-SE" dirty="0"/>
          </a:p>
        </p:txBody>
      </p:sp>
      <p:sp>
        <p:nvSpPr>
          <p:cNvPr id="4" name="Platshållare för bildnummer 3">
            <a:extLst>
              <a:ext uri="{FF2B5EF4-FFF2-40B4-BE49-F238E27FC236}">
                <a16:creationId xmlns:a16="http://schemas.microsoft.com/office/drawing/2014/main" id="{302DF5C4-DEE4-4BFC-A17D-B5DDF7B53E5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4267272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473AFC-5404-4561-895D-821E1F10B945}"/>
              </a:ext>
            </a:extLst>
          </p:cNvPr>
          <p:cNvSpPr>
            <a:spLocks noGrp="1"/>
          </p:cNvSpPr>
          <p:nvPr>
            <p:ph type="title"/>
          </p:nvPr>
        </p:nvSpPr>
        <p:spPr/>
        <p:txBody>
          <a:bodyPr/>
          <a:lstStyle/>
          <a:p>
            <a:r>
              <a:rPr lang="ar-SA" dirty="0"/>
              <a:t>جوازم المضارع</a:t>
            </a:r>
            <a:r>
              <a:rPr lang="sv-SE" dirty="0"/>
              <a:t> (1c)</a:t>
            </a:r>
          </a:p>
        </p:txBody>
      </p:sp>
      <p:sp>
        <p:nvSpPr>
          <p:cNvPr id="3" name="Platshållare för innehåll 2">
            <a:extLst>
              <a:ext uri="{FF2B5EF4-FFF2-40B4-BE49-F238E27FC236}">
                <a16:creationId xmlns:a16="http://schemas.microsoft.com/office/drawing/2014/main" id="{29DA1347-76CD-42E4-900C-E3E3A6A830A0}"/>
              </a:ext>
            </a:extLst>
          </p:cNvPr>
          <p:cNvSpPr>
            <a:spLocks noGrp="1"/>
          </p:cNvSpPr>
          <p:nvPr>
            <p:ph idx="1"/>
          </p:nvPr>
        </p:nvSpPr>
        <p:spPr>
          <a:xfrm>
            <a:off x="228600" y="2105024"/>
            <a:ext cx="11655005" cy="4600575"/>
          </a:xfrm>
        </p:spPr>
        <p:txBody>
          <a:bodyPr/>
          <a:lstStyle/>
          <a:p>
            <a:pPr marL="0" indent="0">
              <a:buNone/>
            </a:pPr>
            <a:r>
              <a:rPr lang="sv-SE" u="sng" dirty="0"/>
              <a:t>Observera skillnaden</a:t>
            </a:r>
            <a:r>
              <a:rPr lang="sv-SE" dirty="0"/>
              <a:t>:</a:t>
            </a:r>
          </a:p>
          <a:p>
            <a:pPr marL="0" indent="0">
              <a:buNone/>
            </a:pPr>
            <a:r>
              <a:rPr lang="ar-SA" dirty="0"/>
              <a:t>لا تدخ</a:t>
            </a:r>
            <a:r>
              <a:rPr lang="ar-SA" dirty="0">
                <a:solidFill>
                  <a:srgbClr val="FFFF00"/>
                </a:solidFill>
              </a:rPr>
              <a:t>ل</a:t>
            </a:r>
            <a:r>
              <a:rPr lang="ar-SA" dirty="0"/>
              <a:t>ُ سيّارةُ الأُجرةِ الجامعةَ</a:t>
            </a:r>
            <a:r>
              <a:rPr lang="sv-SE" dirty="0"/>
              <a:t> – Taxibilar </a:t>
            </a:r>
            <a:r>
              <a:rPr lang="sv-SE" u="sng" dirty="0">
                <a:solidFill>
                  <a:schemeClr val="bg1"/>
                </a:solidFill>
              </a:rPr>
              <a:t>åker inte </a:t>
            </a:r>
            <a:r>
              <a:rPr lang="sv-SE" dirty="0"/>
              <a:t>in på universitetsområdet.</a:t>
            </a:r>
            <a:endParaRPr lang="ar-SA" dirty="0"/>
          </a:p>
          <a:p>
            <a:pPr marL="0" indent="0">
              <a:buNone/>
            </a:pPr>
            <a:r>
              <a:rPr lang="ar-SA" dirty="0"/>
              <a:t>لا تدخ</a:t>
            </a:r>
            <a:r>
              <a:rPr lang="ar-SA" dirty="0">
                <a:solidFill>
                  <a:srgbClr val="FFFF00"/>
                </a:solidFill>
              </a:rPr>
              <a:t>لْ</a:t>
            </a:r>
            <a:r>
              <a:rPr lang="ar-SA" dirty="0"/>
              <a:t> سيارةُ الأجرةِ الجامعةَ</a:t>
            </a:r>
            <a:r>
              <a:rPr lang="sv-SE" dirty="0"/>
              <a:t> – Taxibilar </a:t>
            </a:r>
            <a:r>
              <a:rPr lang="sv-SE" u="sng" dirty="0">
                <a:solidFill>
                  <a:schemeClr val="bg1"/>
                </a:solidFill>
              </a:rPr>
              <a:t>får inte åka </a:t>
            </a:r>
            <a:r>
              <a:rPr lang="sv-SE" dirty="0"/>
              <a:t>in på universitetsområdet.</a:t>
            </a:r>
          </a:p>
          <a:p>
            <a:pPr marL="0" indent="0">
              <a:buNone/>
            </a:pPr>
            <a:endParaRPr lang="sv-SE" dirty="0"/>
          </a:p>
          <a:p>
            <a:pPr marL="0" indent="0">
              <a:buNone/>
            </a:pPr>
            <a:r>
              <a:rPr lang="sv-SE" dirty="0"/>
              <a:t>Detta är ett perfekt exempel på hur viktigt det är att ha kunskap om </a:t>
            </a:r>
            <a:r>
              <a:rPr lang="ar-SA" dirty="0"/>
              <a:t>الحركات</a:t>
            </a:r>
            <a:r>
              <a:rPr lang="sv-SE" dirty="0"/>
              <a:t> eftersom en ”liten” skillnad kan ändra på hela betydelsen. </a:t>
            </a:r>
          </a:p>
          <a:p>
            <a:pPr marL="0" indent="0">
              <a:buNone/>
            </a:pPr>
            <a:endParaRPr lang="sv-SE" dirty="0"/>
          </a:p>
          <a:p>
            <a:pPr marL="0" indent="0">
              <a:buNone/>
            </a:pPr>
            <a:endParaRPr lang="sv-SE" dirty="0">
              <a:highlight>
                <a:srgbClr val="FFFF00"/>
              </a:highlight>
            </a:endParaRPr>
          </a:p>
        </p:txBody>
      </p:sp>
      <p:sp>
        <p:nvSpPr>
          <p:cNvPr id="4" name="Platshållare för bildnummer 3">
            <a:extLst>
              <a:ext uri="{FF2B5EF4-FFF2-40B4-BE49-F238E27FC236}">
                <a16:creationId xmlns:a16="http://schemas.microsoft.com/office/drawing/2014/main" id="{302DF5C4-DEE4-4BFC-A17D-B5DDF7B53E5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B99D95E8-D8BB-40C7-97B4-F80726FFC2D2}"/>
              </a:ext>
            </a:extLst>
          </p:cNvPr>
          <p:cNvSpPr/>
          <p:nvPr/>
        </p:nvSpPr>
        <p:spPr>
          <a:xfrm>
            <a:off x="8349830" y="5642809"/>
            <a:ext cx="3533775" cy="923925"/>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سيارة الأجرة</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 </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تاكسي</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 Taxi</a:t>
            </a:r>
          </a:p>
        </p:txBody>
      </p:sp>
    </p:spTree>
    <p:custDataLst>
      <p:tags r:id="rId1"/>
    </p:custDataLst>
    <p:extLst>
      <p:ext uri="{BB962C8B-B14F-4D97-AF65-F5344CB8AC3E}">
        <p14:creationId xmlns:p14="http://schemas.microsoft.com/office/powerpoint/2010/main" val="673636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473AFC-5404-4561-895D-821E1F10B945}"/>
              </a:ext>
            </a:extLst>
          </p:cNvPr>
          <p:cNvSpPr>
            <a:spLocks noGrp="1"/>
          </p:cNvSpPr>
          <p:nvPr>
            <p:ph type="title"/>
          </p:nvPr>
        </p:nvSpPr>
        <p:spPr/>
        <p:txBody>
          <a:bodyPr/>
          <a:lstStyle/>
          <a:p>
            <a:r>
              <a:rPr lang="ar-SA" dirty="0"/>
              <a:t>جوازم المضارع</a:t>
            </a:r>
            <a:r>
              <a:rPr lang="sv-SE" dirty="0"/>
              <a:t> (1d)</a:t>
            </a:r>
          </a:p>
        </p:txBody>
      </p:sp>
      <p:sp>
        <p:nvSpPr>
          <p:cNvPr id="3" name="Platshållare för innehåll 2">
            <a:extLst>
              <a:ext uri="{FF2B5EF4-FFF2-40B4-BE49-F238E27FC236}">
                <a16:creationId xmlns:a16="http://schemas.microsoft.com/office/drawing/2014/main" id="{29DA1347-76CD-42E4-900C-E3E3A6A830A0}"/>
              </a:ext>
            </a:extLst>
          </p:cNvPr>
          <p:cNvSpPr>
            <a:spLocks noGrp="1"/>
          </p:cNvSpPr>
          <p:nvPr>
            <p:ph idx="1"/>
          </p:nvPr>
        </p:nvSpPr>
        <p:spPr>
          <a:xfrm>
            <a:off x="321732" y="2105024"/>
            <a:ext cx="11451167" cy="4600575"/>
          </a:xfrm>
        </p:spPr>
        <p:txBody>
          <a:bodyPr>
            <a:normAutofit/>
          </a:bodyPr>
          <a:lstStyle/>
          <a:p>
            <a:pPr marL="0" indent="0">
              <a:lnSpc>
                <a:spcPct val="110000"/>
              </a:lnSpc>
              <a:buNone/>
            </a:pPr>
            <a:r>
              <a:rPr lang="sv-SE" sz="2200" dirty="0"/>
              <a:t>4. </a:t>
            </a:r>
            <a:r>
              <a:rPr lang="ar-SA" sz="2200" dirty="0"/>
              <a:t>لامُ الأمر</a:t>
            </a:r>
            <a:r>
              <a:rPr lang="sv-SE" sz="2200" dirty="0"/>
              <a:t> (den beordrande </a:t>
            </a:r>
            <a:r>
              <a:rPr lang="ar-SA" sz="2200" dirty="0"/>
              <a:t>لِ</a:t>
            </a:r>
            <a:r>
              <a:rPr lang="sv-SE" sz="2200" dirty="0"/>
              <a:t>), som är en </a:t>
            </a:r>
            <a:r>
              <a:rPr lang="ar-SA" sz="2200" dirty="0"/>
              <a:t>حرف أمر</a:t>
            </a:r>
            <a:r>
              <a:rPr lang="sv-SE" sz="2200" dirty="0"/>
              <a:t>.</a:t>
            </a:r>
          </a:p>
          <a:p>
            <a:pPr marL="0" indent="0">
              <a:lnSpc>
                <a:spcPct val="110000"/>
              </a:lnSpc>
              <a:buNone/>
            </a:pPr>
            <a:r>
              <a:rPr lang="sv-SE" sz="2200" dirty="0"/>
              <a:t>Vi har tidigare lärt oss att beordra/begära något i 2:a person:</a:t>
            </a:r>
          </a:p>
          <a:p>
            <a:pPr marL="0" indent="0">
              <a:lnSpc>
                <a:spcPct val="110000"/>
              </a:lnSpc>
              <a:buNone/>
            </a:pPr>
            <a:r>
              <a:rPr lang="ar-SA" sz="2200" dirty="0"/>
              <a:t>اُكْتُبْ</a:t>
            </a:r>
            <a:r>
              <a:rPr lang="sv-SE" sz="2200" dirty="0"/>
              <a:t> – Skriv!</a:t>
            </a:r>
          </a:p>
          <a:p>
            <a:pPr marL="0" indent="0">
              <a:lnSpc>
                <a:spcPct val="110000"/>
              </a:lnSpc>
              <a:buNone/>
            </a:pPr>
            <a:r>
              <a:rPr lang="sv-SE" sz="2200" dirty="0"/>
              <a:t>Nu lär vi oss </a:t>
            </a:r>
            <a:r>
              <a:rPr lang="ar-SA" sz="2200" dirty="0"/>
              <a:t>لام الأمر</a:t>
            </a:r>
            <a:r>
              <a:rPr lang="sv-SE" sz="2200" dirty="0"/>
              <a:t> (</a:t>
            </a:r>
            <a:r>
              <a:rPr lang="ar-SA" sz="2200" dirty="0"/>
              <a:t>لِ</a:t>
            </a:r>
            <a:r>
              <a:rPr lang="sv-SE" sz="2200" dirty="0"/>
              <a:t>) som är partikeln vi använder för att beordra något i 3:e person: </a:t>
            </a:r>
            <a:r>
              <a:rPr lang="ar-SA" sz="2200" dirty="0">
                <a:solidFill>
                  <a:schemeClr val="bg1"/>
                </a:solidFill>
              </a:rPr>
              <a:t>لِ</a:t>
            </a:r>
            <a:r>
              <a:rPr lang="ar-SA" sz="2200" dirty="0"/>
              <a:t>يَكْتُ</a:t>
            </a:r>
            <a:r>
              <a:rPr lang="ar-SA" sz="2200" dirty="0">
                <a:solidFill>
                  <a:srgbClr val="FFFF00"/>
                </a:solidFill>
              </a:rPr>
              <a:t>ب</a:t>
            </a:r>
            <a:r>
              <a:rPr lang="ar-SA" sz="2200" dirty="0"/>
              <a:t>ْ كلُّ واحدٍ درسَهُ</a:t>
            </a:r>
            <a:r>
              <a:rPr lang="sv-SE" sz="2200" dirty="0"/>
              <a:t> – Varje person ska/måste</a:t>
            </a:r>
            <a:r>
              <a:rPr lang="ar-SA" sz="2200" dirty="0"/>
              <a:t> </a:t>
            </a:r>
            <a:r>
              <a:rPr lang="sv-SE" sz="2200" dirty="0"/>
              <a:t>skriva sin lektion.</a:t>
            </a:r>
          </a:p>
          <a:p>
            <a:pPr marL="0" indent="0">
              <a:lnSpc>
                <a:spcPct val="110000"/>
              </a:lnSpc>
              <a:buNone/>
            </a:pPr>
            <a:endParaRPr lang="sv-SE" sz="700" dirty="0"/>
          </a:p>
          <a:p>
            <a:pPr>
              <a:lnSpc>
                <a:spcPct val="110000"/>
              </a:lnSpc>
            </a:pPr>
            <a:r>
              <a:rPr lang="ar-SA" sz="2200" dirty="0"/>
              <a:t>لام الأمر</a:t>
            </a:r>
            <a:r>
              <a:rPr lang="sv-SE" sz="2200" dirty="0"/>
              <a:t> är </a:t>
            </a:r>
            <a:r>
              <a:rPr lang="ar-SA" sz="2200" dirty="0"/>
              <a:t>مَكْسورة</a:t>
            </a:r>
            <a:r>
              <a:rPr lang="sv-SE" sz="2200" dirty="0"/>
              <a:t> (har </a:t>
            </a:r>
            <a:r>
              <a:rPr lang="sv-SE" sz="2200" i="1" dirty="0"/>
              <a:t>Kasrah</a:t>
            </a:r>
            <a:r>
              <a:rPr lang="sv-SE" sz="2200" dirty="0"/>
              <a:t>) och används framför verbet i presens.</a:t>
            </a:r>
          </a:p>
          <a:p>
            <a:pPr>
              <a:lnSpc>
                <a:spcPct val="110000"/>
              </a:lnSpc>
            </a:pPr>
            <a:r>
              <a:rPr lang="sv-SE" sz="2200" dirty="0"/>
              <a:t>Eftersom </a:t>
            </a:r>
            <a:r>
              <a:rPr lang="ar-SA" sz="2200" dirty="0"/>
              <a:t>لام الأمر</a:t>
            </a:r>
            <a:r>
              <a:rPr lang="sv-SE" sz="2200" dirty="0"/>
              <a:t> tillhör </a:t>
            </a:r>
            <a:r>
              <a:rPr lang="ar-SA" sz="2200" dirty="0"/>
              <a:t>الجوازم</a:t>
            </a:r>
            <a:r>
              <a:rPr lang="sv-SE" sz="2200" dirty="0"/>
              <a:t> blir verbet </a:t>
            </a:r>
            <a:r>
              <a:rPr lang="ar-SA" sz="2200" dirty="0">
                <a:solidFill>
                  <a:srgbClr val="FFFF00"/>
                </a:solidFill>
              </a:rPr>
              <a:t>مجزوم</a:t>
            </a:r>
            <a:r>
              <a:rPr lang="sv-SE" sz="2200" dirty="0"/>
              <a:t>.</a:t>
            </a:r>
          </a:p>
          <a:p>
            <a:pPr>
              <a:lnSpc>
                <a:spcPct val="110000"/>
              </a:lnSpc>
            </a:pPr>
            <a:r>
              <a:rPr lang="ar-SA" sz="2200" dirty="0"/>
              <a:t>لام الأمر</a:t>
            </a:r>
            <a:r>
              <a:rPr lang="sv-SE" sz="2200" dirty="0"/>
              <a:t> används i båda 1:a och 3:e person, men inte 2:a person, som har ett eget sätt för att beordra som exemplet </a:t>
            </a:r>
            <a:r>
              <a:rPr lang="ar-SA" sz="2200" dirty="0"/>
              <a:t>اُكتُبْ</a:t>
            </a:r>
            <a:r>
              <a:rPr lang="sv-SE" sz="2200" dirty="0"/>
              <a:t>. Låt oss nu demonstrera allt med fler exempel.</a:t>
            </a:r>
          </a:p>
          <a:p>
            <a:pPr marL="0" indent="0">
              <a:buNone/>
            </a:pPr>
            <a:endParaRPr lang="sv-SE" sz="2200" dirty="0"/>
          </a:p>
          <a:p>
            <a:pPr marL="0" indent="0">
              <a:buNone/>
            </a:pPr>
            <a:endParaRPr lang="sv-SE" sz="2200" dirty="0"/>
          </a:p>
          <a:p>
            <a:pPr marL="0" indent="0">
              <a:buNone/>
            </a:pPr>
            <a:endParaRPr lang="sv-SE" sz="2200" dirty="0"/>
          </a:p>
        </p:txBody>
      </p:sp>
      <p:sp>
        <p:nvSpPr>
          <p:cNvPr id="4" name="Platshållare för bildnummer 3">
            <a:extLst>
              <a:ext uri="{FF2B5EF4-FFF2-40B4-BE49-F238E27FC236}">
                <a16:creationId xmlns:a16="http://schemas.microsoft.com/office/drawing/2014/main" id="{302DF5C4-DEE4-4BFC-A17D-B5DDF7B53E5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314653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9DA1347-76CD-42E4-900C-E3E3A6A830A0}"/>
              </a:ext>
            </a:extLst>
          </p:cNvPr>
          <p:cNvSpPr>
            <a:spLocks noGrp="1"/>
          </p:cNvSpPr>
          <p:nvPr>
            <p:ph idx="1"/>
          </p:nvPr>
        </p:nvSpPr>
        <p:spPr>
          <a:xfrm>
            <a:off x="330200" y="2105024"/>
            <a:ext cx="11553405" cy="4600575"/>
          </a:xfrm>
        </p:spPr>
        <p:txBody>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sz="1000" dirty="0"/>
          </a:p>
          <a:p>
            <a:pPr marL="457200" indent="-457200">
              <a:buFont typeface="+mj-lt"/>
              <a:buAutoNum type="arabicPeriod"/>
            </a:pPr>
            <a:r>
              <a:rPr lang="ar-SA" dirty="0"/>
              <a:t>لِتَجْلِسْ كلُّ طالبةٌ في مكانِها</a:t>
            </a:r>
            <a:r>
              <a:rPr lang="sv-SE" dirty="0"/>
              <a:t> – Varje kvinnlig student ska sitta på sin plats.</a:t>
            </a:r>
          </a:p>
          <a:p>
            <a:pPr marL="457200" indent="-457200">
              <a:buAutoNum type="arabicPeriod"/>
            </a:pPr>
            <a:r>
              <a:rPr lang="ar-SA" dirty="0"/>
              <a:t>لِيُساع</a:t>
            </a:r>
            <a:r>
              <a:rPr lang="ar-SA" dirty="0">
                <a:solidFill>
                  <a:srgbClr val="FFFF00"/>
                </a:solidFill>
              </a:rPr>
              <a:t>دِ</a:t>
            </a:r>
            <a:r>
              <a:rPr lang="ar-SA" dirty="0"/>
              <a:t> الطلابُ القُدامى الطلابَ الجددَ</a:t>
            </a:r>
            <a:r>
              <a:rPr lang="sv-SE" dirty="0"/>
              <a:t> – De gamla eleverna ska hjälpa dem nya.</a:t>
            </a:r>
          </a:p>
          <a:p>
            <a:pPr marL="457200" indent="-457200">
              <a:buAutoNum type="arabicPeriod"/>
            </a:pPr>
            <a:r>
              <a:rPr lang="ar-SA" dirty="0"/>
              <a:t>لِنَجْلسِ الآن</a:t>
            </a:r>
            <a:r>
              <a:rPr lang="sv-SE" dirty="0"/>
              <a:t> – Vi måste sitta nu.</a:t>
            </a:r>
          </a:p>
          <a:p>
            <a:pPr marL="457200" indent="-457200">
              <a:buAutoNum type="arabicPeriod"/>
            </a:pPr>
            <a:r>
              <a:rPr lang="ar-SA" dirty="0"/>
              <a:t>لِيُنفِقْ ذُو سَعَةٍ مِّن سَعَتِهِ</a:t>
            </a:r>
            <a:r>
              <a:rPr lang="sv-SE" dirty="0"/>
              <a:t> – Låt en man med förmögenhet spendera från sin rikedom.</a:t>
            </a:r>
          </a:p>
          <a:p>
            <a:pPr marL="0" indent="0">
              <a:buNone/>
            </a:pPr>
            <a:r>
              <a:rPr lang="sv-SE" dirty="0"/>
              <a:t>(at-</a:t>
            </a:r>
            <a:r>
              <a:rPr lang="sv-SE" dirty="0" err="1"/>
              <a:t>Talaq</a:t>
            </a:r>
            <a:r>
              <a:rPr lang="sv-SE" dirty="0"/>
              <a:t> 7)</a:t>
            </a:r>
            <a:endParaRPr lang="ar-SA" dirty="0"/>
          </a:p>
          <a:p>
            <a:pPr marL="0" indent="0">
              <a:buNone/>
            </a:pPr>
            <a:endParaRPr lang="ar-SA" dirty="0"/>
          </a:p>
        </p:txBody>
      </p:sp>
      <p:sp>
        <p:nvSpPr>
          <p:cNvPr id="5" name="Rektangel: rundade hörn 4">
            <a:extLst>
              <a:ext uri="{FF2B5EF4-FFF2-40B4-BE49-F238E27FC236}">
                <a16:creationId xmlns:a16="http://schemas.microsoft.com/office/drawing/2014/main" id="{B462EDFD-87F9-461C-9769-D7FA0358D583}"/>
              </a:ext>
            </a:extLst>
          </p:cNvPr>
          <p:cNvSpPr/>
          <p:nvPr/>
        </p:nvSpPr>
        <p:spPr>
          <a:xfrm>
            <a:off x="465668" y="2067981"/>
            <a:ext cx="6790266" cy="1704976"/>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لِأَكْتُبْ  لِنَكْتُبْ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&lt; 1:a person, </a:t>
            </a:r>
            <a:r>
              <a:rPr kumimoji="0" lang="sv-SE" sz="2400" b="0" i="0" u="none" strike="noStrike" kern="1200" cap="none" spc="0" normalizeH="0" baseline="0" noProof="0" dirty="0">
                <a:ln>
                  <a:noFill/>
                </a:ln>
                <a:solidFill>
                  <a:srgbClr val="0070C0"/>
                </a:solidFill>
                <a:effectLst/>
                <a:uLnTx/>
                <a:uFillTx/>
                <a:latin typeface="Trebuchet MS" panose="020B0603020202020204"/>
                <a:ea typeface="+mn-ea"/>
                <a:cs typeface="+mn-cs"/>
              </a:rPr>
              <a:t>maskulin</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a:t>
            </a:r>
            <a:r>
              <a:rPr kumimoji="0" lang="sv-SE" sz="2400" b="0" i="0" u="none" strike="noStrike" kern="1200" cap="none" spc="0" normalizeH="0" baseline="0" noProof="0" dirty="0">
                <a:ln>
                  <a:noFill/>
                </a:ln>
                <a:solidFill>
                  <a:srgbClr val="7030A0"/>
                </a:solidFill>
                <a:effectLst/>
                <a:uLnTx/>
                <a:uFillTx/>
                <a:latin typeface="Trebuchet MS" panose="020B0603020202020204"/>
                <a:ea typeface="+mn-ea"/>
                <a:cs typeface="+mn-cs"/>
              </a:rPr>
              <a:t>feminin</a:t>
            </a:r>
            <a:endParaRPr kumimoji="0" lang="ar-SA" sz="2400" b="0" i="0" u="none" strike="noStrike" kern="1200" cap="none" spc="0" normalizeH="0" baseline="0" noProof="0" dirty="0">
              <a:ln>
                <a:noFill/>
              </a:ln>
              <a:solidFill>
                <a:srgbClr val="7030A0"/>
              </a:solidFill>
              <a:effectLst/>
              <a:uLnTx/>
              <a:uFillTx/>
              <a:latin typeface="Trebuchet MS" panose="020B0603020202020204"/>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لِيَكْتُبْ  لِيَكْتُبا لِيَكْتُبوا</a:t>
            </a:r>
            <a:r>
              <a:rPr kumimoji="0" lang="sv-SE" sz="24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&lt; 3:a person, </a:t>
            </a:r>
            <a:r>
              <a:rPr kumimoji="0" lang="sv-SE" sz="2400" b="0" i="0" u="none" strike="noStrike" kern="1200" cap="none" spc="0" normalizeH="0" baseline="0" noProof="0" dirty="0">
                <a:ln>
                  <a:noFill/>
                </a:ln>
                <a:solidFill>
                  <a:srgbClr val="0070C0"/>
                </a:solidFill>
                <a:effectLst/>
                <a:uLnTx/>
                <a:uFillTx/>
                <a:latin typeface="Trebuchet MS" panose="020B0603020202020204"/>
                <a:ea typeface="+mn-ea"/>
                <a:cs typeface="+mn-cs"/>
              </a:rPr>
              <a:t>maskulin</a:t>
            </a:r>
            <a:endPar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7030A0"/>
                </a:solidFill>
                <a:effectLst/>
                <a:uLnTx/>
                <a:uFillTx/>
                <a:latin typeface="Trebuchet MS" panose="020B0603020202020204"/>
                <a:ea typeface="+mn-ea"/>
                <a:cs typeface="Arial" panose="020B0604020202020204" pitchFamily="34" charset="0"/>
              </a:rPr>
              <a:t>لِتَكْتُبْ</a:t>
            </a:r>
            <a:r>
              <a:rPr kumimoji="0" lang="ar-SA" sz="2400" b="0" i="0" u="none" strike="noStrike" kern="1200" cap="none" spc="0" normalizeH="0" baseline="0" noProof="0" dirty="0">
                <a:ln>
                  <a:noFill/>
                </a:ln>
                <a:solidFill>
                  <a:srgbClr val="604878">
                    <a:lumMod val="50000"/>
                  </a:srgbClr>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srgbClr val="7030A0"/>
                </a:solidFill>
                <a:effectLst/>
                <a:uLnTx/>
                <a:uFillTx/>
                <a:latin typeface="Trebuchet MS" panose="020B0603020202020204"/>
                <a:ea typeface="+mn-ea"/>
                <a:cs typeface="Arial" panose="020B0604020202020204" pitchFamily="34" charset="0"/>
              </a:rPr>
              <a:t>لِتَكْتُبا</a:t>
            </a:r>
            <a:r>
              <a:rPr kumimoji="0" lang="ar-SA" sz="2400" b="0" i="0" u="none" strike="noStrike" kern="1200" cap="none" spc="0" normalizeH="0" baseline="0" noProof="0" dirty="0">
                <a:ln>
                  <a:noFill/>
                </a:ln>
                <a:solidFill>
                  <a:srgbClr val="604878">
                    <a:lumMod val="50000"/>
                  </a:srgbClr>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srgbClr val="7030A0"/>
                </a:solidFill>
                <a:effectLst/>
                <a:uLnTx/>
                <a:uFillTx/>
                <a:latin typeface="Trebuchet MS" panose="020B0603020202020204"/>
                <a:ea typeface="+mn-ea"/>
                <a:cs typeface="Arial" panose="020B0604020202020204" pitchFamily="34" charset="0"/>
              </a:rPr>
              <a:t>لِيَكْتُبْنَ</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&lt; 3:a person, </a:t>
            </a:r>
            <a:r>
              <a:rPr kumimoji="0" lang="sv-SE" sz="2400" b="0" i="0" u="none" strike="noStrike" kern="1200" cap="none" spc="0" normalizeH="0" baseline="0" noProof="0" dirty="0">
                <a:ln>
                  <a:noFill/>
                </a:ln>
                <a:solidFill>
                  <a:srgbClr val="7030A0"/>
                </a:solidFill>
                <a:effectLst/>
                <a:uLnTx/>
                <a:uFillTx/>
                <a:latin typeface="Trebuchet MS" panose="020B0603020202020204"/>
                <a:ea typeface="+mn-ea"/>
                <a:cs typeface="+mn-cs"/>
              </a:rPr>
              <a:t>feminin</a:t>
            </a:r>
          </a:p>
        </p:txBody>
      </p:sp>
      <p:sp>
        <p:nvSpPr>
          <p:cNvPr id="2" name="Rubrik 1">
            <a:extLst>
              <a:ext uri="{FF2B5EF4-FFF2-40B4-BE49-F238E27FC236}">
                <a16:creationId xmlns:a16="http://schemas.microsoft.com/office/drawing/2014/main" id="{E1473AFC-5404-4561-895D-821E1F10B945}"/>
              </a:ext>
            </a:extLst>
          </p:cNvPr>
          <p:cNvSpPr>
            <a:spLocks noGrp="1"/>
          </p:cNvSpPr>
          <p:nvPr>
            <p:ph type="title"/>
          </p:nvPr>
        </p:nvSpPr>
        <p:spPr/>
        <p:txBody>
          <a:bodyPr/>
          <a:lstStyle/>
          <a:p>
            <a:r>
              <a:rPr lang="ar-SA" dirty="0"/>
              <a:t>جوازم المضارع</a:t>
            </a:r>
            <a:r>
              <a:rPr lang="sv-SE" dirty="0"/>
              <a:t> (1e)</a:t>
            </a:r>
          </a:p>
        </p:txBody>
      </p:sp>
      <p:sp>
        <p:nvSpPr>
          <p:cNvPr id="4" name="Platshållare för bildnummer 3">
            <a:extLst>
              <a:ext uri="{FF2B5EF4-FFF2-40B4-BE49-F238E27FC236}">
                <a16:creationId xmlns:a16="http://schemas.microsoft.com/office/drawing/2014/main" id="{302DF5C4-DEE4-4BFC-A17D-B5DDF7B53E5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4061767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FEAA2FCC-E56B-48AB-A617-55D914D0C174}"/>
              </a:ext>
            </a:extLst>
          </p:cNvPr>
          <p:cNvSpPr/>
          <p:nvPr/>
        </p:nvSpPr>
        <p:spPr>
          <a:xfrm>
            <a:off x="448733" y="3281474"/>
            <a:ext cx="2722257" cy="510952"/>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لِيجلسْ كلُّ طالبٍ و</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لْ</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يَكْتُبْ</a:t>
            </a:r>
          </a:p>
        </p:txBody>
      </p:sp>
      <p:sp>
        <p:nvSpPr>
          <p:cNvPr id="6" name="Rektangel: rundade hörn 5">
            <a:extLst>
              <a:ext uri="{FF2B5EF4-FFF2-40B4-BE49-F238E27FC236}">
                <a16:creationId xmlns:a16="http://schemas.microsoft.com/office/drawing/2014/main" id="{C77058BB-E839-48E3-9828-4B49DD90B975}"/>
              </a:ext>
            </a:extLst>
          </p:cNvPr>
          <p:cNvSpPr/>
          <p:nvPr/>
        </p:nvSpPr>
        <p:spPr>
          <a:xfrm>
            <a:off x="448732" y="4455265"/>
            <a:ext cx="2722257" cy="510953"/>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فَ</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لْ</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نَخْرجْ</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1A903B59-A978-42EB-81FA-02EEE4B0D889}"/>
              </a:ext>
            </a:extLst>
          </p:cNvPr>
          <p:cNvSpPr/>
          <p:nvPr/>
        </p:nvSpPr>
        <p:spPr>
          <a:xfrm>
            <a:off x="448732" y="5662405"/>
            <a:ext cx="2722256" cy="510953"/>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لِنقرأْ قليلا ثمَّ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لْ</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نَنَمْ         </a:t>
            </a:r>
          </a:p>
        </p:txBody>
      </p:sp>
      <p:sp>
        <p:nvSpPr>
          <p:cNvPr id="2" name="Rubrik 1">
            <a:extLst>
              <a:ext uri="{FF2B5EF4-FFF2-40B4-BE49-F238E27FC236}">
                <a16:creationId xmlns:a16="http://schemas.microsoft.com/office/drawing/2014/main" id="{E1473AFC-5404-4561-895D-821E1F10B945}"/>
              </a:ext>
            </a:extLst>
          </p:cNvPr>
          <p:cNvSpPr>
            <a:spLocks noGrp="1"/>
          </p:cNvSpPr>
          <p:nvPr>
            <p:ph type="title"/>
          </p:nvPr>
        </p:nvSpPr>
        <p:spPr/>
        <p:txBody>
          <a:bodyPr/>
          <a:lstStyle/>
          <a:p>
            <a:r>
              <a:rPr lang="ar-SA" dirty="0"/>
              <a:t>جوازم المضارع</a:t>
            </a:r>
            <a:r>
              <a:rPr lang="sv-SE" dirty="0"/>
              <a:t> (1f)</a:t>
            </a:r>
          </a:p>
        </p:txBody>
      </p:sp>
      <p:sp>
        <p:nvSpPr>
          <p:cNvPr id="3" name="Platshållare för innehåll 2">
            <a:extLst>
              <a:ext uri="{FF2B5EF4-FFF2-40B4-BE49-F238E27FC236}">
                <a16:creationId xmlns:a16="http://schemas.microsoft.com/office/drawing/2014/main" id="{29DA1347-76CD-42E4-900C-E3E3A6A830A0}"/>
              </a:ext>
            </a:extLst>
          </p:cNvPr>
          <p:cNvSpPr>
            <a:spLocks noGrp="1"/>
          </p:cNvSpPr>
          <p:nvPr>
            <p:ph idx="1"/>
          </p:nvPr>
        </p:nvSpPr>
        <p:spPr>
          <a:xfrm>
            <a:off x="347133" y="2074333"/>
            <a:ext cx="11562709" cy="4507443"/>
          </a:xfrm>
          <a:ln>
            <a:noFill/>
          </a:ln>
          <a:effectLst/>
          <a:scene3d>
            <a:camera prst="orthographicFront">
              <a:rot lat="0" lon="0" rev="0"/>
            </a:camera>
            <a:lightRig rig="contrasting" dir="t">
              <a:rot lat="0" lon="0" rev="7800000"/>
            </a:lightRig>
          </a:scene3d>
          <a:sp3d>
            <a:bevelT w="139700" h="139700"/>
          </a:sp3d>
        </p:spPr>
        <p:txBody>
          <a:bodyPr>
            <a:normAutofit/>
          </a:bodyPr>
          <a:lstStyle/>
          <a:p>
            <a:pPr marL="0" indent="0">
              <a:buNone/>
            </a:pPr>
            <a:r>
              <a:rPr lang="sv-SE" dirty="0"/>
              <a:t>Vi lärde oss att </a:t>
            </a:r>
            <a:r>
              <a:rPr lang="ar-SA" dirty="0"/>
              <a:t>لام الأمر</a:t>
            </a:r>
            <a:r>
              <a:rPr lang="sv-SE" dirty="0"/>
              <a:t> är </a:t>
            </a:r>
            <a:r>
              <a:rPr lang="ar-SA" dirty="0"/>
              <a:t>مكسورة</a:t>
            </a:r>
            <a:r>
              <a:rPr lang="sv-SE" dirty="0"/>
              <a:t>, men den förlorar sin Kasrah, och får en </a:t>
            </a:r>
            <a:r>
              <a:rPr lang="sv-SE" dirty="0" err="1">
                <a:solidFill>
                  <a:srgbClr val="FFFF00"/>
                </a:solidFill>
              </a:rPr>
              <a:t>Sukun</a:t>
            </a:r>
            <a:r>
              <a:rPr lang="sv-SE" dirty="0"/>
              <a:t> istället efter:</a:t>
            </a:r>
          </a:p>
          <a:p>
            <a:pPr marL="0" indent="0">
              <a:buNone/>
            </a:pPr>
            <a:r>
              <a:rPr lang="sv-SE" dirty="0"/>
              <a:t>1. </a:t>
            </a:r>
            <a:r>
              <a:rPr lang="ar-SA" dirty="0"/>
              <a:t>الواو</a:t>
            </a:r>
            <a:endParaRPr lang="sv-SE" dirty="0"/>
          </a:p>
          <a:p>
            <a:pPr marL="0" indent="0">
              <a:buNone/>
            </a:pPr>
            <a:endParaRPr lang="sv-SE" dirty="0"/>
          </a:p>
          <a:p>
            <a:pPr marL="0" indent="0">
              <a:buNone/>
            </a:pPr>
            <a:endParaRPr lang="ar-SA" sz="1000" dirty="0"/>
          </a:p>
          <a:p>
            <a:pPr marL="0" indent="0">
              <a:buNone/>
            </a:pPr>
            <a:r>
              <a:rPr lang="sv-SE" dirty="0"/>
              <a:t>2.  </a:t>
            </a:r>
            <a:r>
              <a:rPr lang="ar-SA" dirty="0"/>
              <a:t> الفاء</a:t>
            </a:r>
            <a:r>
              <a:rPr lang="sv-SE" dirty="0"/>
              <a:t> </a:t>
            </a:r>
          </a:p>
          <a:p>
            <a:pPr marL="0" indent="0">
              <a:buNone/>
            </a:pPr>
            <a:endParaRPr lang="sv-SE" dirty="0"/>
          </a:p>
          <a:p>
            <a:pPr marL="0" indent="0">
              <a:buNone/>
            </a:pPr>
            <a:endParaRPr lang="sv-SE" sz="1000" dirty="0"/>
          </a:p>
          <a:p>
            <a:pPr marL="457200" indent="-457200">
              <a:buAutoNum type="arabicPeriod" startAt="3"/>
            </a:pPr>
            <a:r>
              <a:rPr lang="ar-SA" dirty="0"/>
              <a:t>ثُمَّ</a:t>
            </a: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302DF5C4-DEE4-4BFC-A17D-B5DDF7B53E5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Rulle: vågrät 7">
            <a:extLst>
              <a:ext uri="{FF2B5EF4-FFF2-40B4-BE49-F238E27FC236}">
                <a16:creationId xmlns:a16="http://schemas.microsoft.com/office/drawing/2014/main" id="{BA2AC5C2-AEEE-4D09-8DFA-2B74CDE951D1}"/>
              </a:ext>
            </a:extLst>
          </p:cNvPr>
          <p:cNvSpPr/>
          <p:nvPr/>
        </p:nvSpPr>
        <p:spPr>
          <a:xfrm>
            <a:off x="5286375" y="3509359"/>
            <a:ext cx="5810250" cy="2133600"/>
          </a:xfrm>
          <a:prstGeom prst="horizontalScroll">
            <a:avLst/>
          </a:prstGeom>
          <a:solidFill>
            <a:srgbClr val="BFB5C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وَإِذَا سَأَلَكَ عِبَادِي عَنِّي فَإِنِّي قَرِيبٌ ۖ أُجِيبُ دَعْوَةَ الدَّاعِ إِذَا دَعَانِ ۖ فَ</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ل</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يَسْتَجِيبُوا لِي وَ</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لْ</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يُؤْمِنُوا بِي لَعَلَّهُمْ يَرْشُدُونَ</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(al-</a:t>
            </a: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Baqarah</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186)</a:t>
            </a:r>
          </a:p>
        </p:txBody>
      </p:sp>
    </p:spTree>
    <p:custDataLst>
      <p:tags r:id="rId1"/>
    </p:custDataLst>
    <p:extLst>
      <p:ext uri="{BB962C8B-B14F-4D97-AF65-F5344CB8AC3E}">
        <p14:creationId xmlns:p14="http://schemas.microsoft.com/office/powerpoint/2010/main" val="2321542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319617" y="2032000"/>
            <a:ext cx="11424708" cy="4826000"/>
          </a:xfrm>
        </p:spPr>
        <p:txBody>
          <a:bodyPr>
            <a:normAutofit/>
          </a:bodyPr>
          <a:lstStyle/>
          <a:p>
            <a:pPr marL="0" indent="0">
              <a:lnSpc>
                <a:spcPct val="110000"/>
              </a:lnSpc>
              <a:buNone/>
            </a:pPr>
            <a:r>
              <a:rPr lang="sv-SE" sz="2200" u="sng" dirty="0"/>
              <a:t>Konceptet </a:t>
            </a:r>
            <a:r>
              <a:rPr lang="ar-SA" sz="2200" u="sng" dirty="0"/>
              <a:t>الجزم بالطلب</a:t>
            </a:r>
            <a:r>
              <a:rPr lang="sv-SE" sz="2200" u="sng" dirty="0"/>
              <a:t> är oerhört nyttigt att känna till utav 2 synvinklar</a:t>
            </a:r>
            <a:r>
              <a:rPr lang="sv-SE" sz="2200" dirty="0"/>
              <a:t>:</a:t>
            </a:r>
          </a:p>
          <a:p>
            <a:pPr marL="457200" indent="-457200">
              <a:lnSpc>
                <a:spcPct val="110000"/>
              </a:lnSpc>
              <a:buAutoNum type="arabicPeriod"/>
            </a:pPr>
            <a:r>
              <a:rPr lang="sv-SE" sz="2200" dirty="0"/>
              <a:t>Väldigt många </a:t>
            </a:r>
            <a:r>
              <a:rPr lang="ar-SA" sz="2200" dirty="0"/>
              <a:t>نُصوص شَرْعِيَّة</a:t>
            </a:r>
            <a:r>
              <a:rPr lang="sv-SE" sz="2200" dirty="0"/>
              <a:t> (islamiska texter) i form av Koranen och </a:t>
            </a:r>
            <a:r>
              <a:rPr lang="sv-SE" sz="2200" dirty="0" err="1"/>
              <a:t>Hadith</a:t>
            </a:r>
            <a:r>
              <a:rPr lang="sv-SE" sz="2200" dirty="0"/>
              <a:t> använder sig av denna metod för att utrycka sig, vilket i sin tur kommer underlätta för oss att förstå texterna bättre.</a:t>
            </a:r>
          </a:p>
          <a:p>
            <a:pPr marL="457200" indent="-457200">
              <a:lnSpc>
                <a:spcPct val="110000"/>
              </a:lnSpc>
              <a:buAutoNum type="arabicPeriod"/>
            </a:pPr>
            <a:r>
              <a:rPr lang="sv-SE" sz="2200" dirty="0"/>
              <a:t>Rent allmänt öppnar detta också vägen för eleven att kunna producera helt nya typer av meningar utan mycket ansträngning. </a:t>
            </a:r>
          </a:p>
          <a:p>
            <a:pPr marL="0" indent="0">
              <a:lnSpc>
                <a:spcPct val="110000"/>
              </a:lnSpc>
              <a:buNone/>
            </a:pPr>
            <a:r>
              <a:rPr lang="ar-SA" sz="2200" dirty="0"/>
              <a:t>الجزم بالطلب</a:t>
            </a:r>
            <a:r>
              <a:rPr lang="sv-SE" sz="2200" dirty="0"/>
              <a:t> handlar om att ett </a:t>
            </a:r>
            <a:r>
              <a:rPr lang="ar-SA" sz="2200" dirty="0"/>
              <a:t>فعل مضارع</a:t>
            </a:r>
            <a:r>
              <a:rPr lang="sv-SE" sz="2200" dirty="0"/>
              <a:t> är en </a:t>
            </a:r>
            <a:r>
              <a:rPr lang="ar-SA" sz="2200" dirty="0"/>
              <a:t>جواب</a:t>
            </a:r>
            <a:r>
              <a:rPr lang="sv-SE" sz="2200" dirty="0"/>
              <a:t> (respons) till en </a:t>
            </a:r>
            <a:r>
              <a:rPr lang="ar-SA" sz="2200" dirty="0"/>
              <a:t>الطَّلَب</a:t>
            </a:r>
            <a:r>
              <a:rPr lang="sv-SE" sz="2200" dirty="0"/>
              <a:t> (begäran), och på grund av detta blir verbet </a:t>
            </a:r>
            <a:r>
              <a:rPr lang="ar-SA" sz="2200" dirty="0">
                <a:solidFill>
                  <a:srgbClr val="FFFF00"/>
                </a:solidFill>
              </a:rPr>
              <a:t>مجزوم</a:t>
            </a:r>
            <a:r>
              <a:rPr lang="sv-SE" sz="2200" dirty="0"/>
              <a:t>. </a:t>
            </a:r>
            <a:r>
              <a:rPr lang="ar-SA" sz="2200" dirty="0"/>
              <a:t>الطلب</a:t>
            </a:r>
            <a:r>
              <a:rPr lang="sv-SE" sz="2200" dirty="0"/>
              <a:t> omfattar både </a:t>
            </a:r>
            <a:r>
              <a:rPr lang="ar-SA" sz="2200" dirty="0"/>
              <a:t>أمر</a:t>
            </a:r>
            <a:r>
              <a:rPr lang="sv-SE" sz="2200" dirty="0"/>
              <a:t> (påbud) och </a:t>
            </a:r>
            <a:r>
              <a:rPr lang="ar-SA" sz="2200" dirty="0"/>
              <a:t>نهي</a:t>
            </a:r>
            <a:r>
              <a:rPr lang="sv-SE" sz="2200" dirty="0"/>
              <a:t> (förbud).                                             </a:t>
            </a:r>
            <a:r>
              <a:rPr lang="ar-SA" sz="2200" dirty="0">
                <a:solidFill>
                  <a:schemeClr val="bg1"/>
                </a:solidFill>
              </a:rPr>
              <a:t>اِجْتَهِدْ</a:t>
            </a:r>
            <a:r>
              <a:rPr lang="ar-SA" sz="2200" dirty="0"/>
              <a:t> </a:t>
            </a:r>
            <a:r>
              <a:rPr lang="ar-SA" sz="2200" dirty="0">
                <a:solidFill>
                  <a:srgbClr val="FFFF00"/>
                </a:solidFill>
              </a:rPr>
              <a:t>تَنْجَحْ</a:t>
            </a:r>
            <a:r>
              <a:rPr lang="sv-SE" sz="2200" dirty="0">
                <a:solidFill>
                  <a:srgbClr val="FFFF00"/>
                </a:solidFill>
              </a:rPr>
              <a:t> </a:t>
            </a:r>
            <a:r>
              <a:rPr lang="sv-SE" sz="2200" dirty="0"/>
              <a:t>–</a:t>
            </a:r>
            <a:r>
              <a:rPr lang="sv-SE" sz="2200" dirty="0">
                <a:solidFill>
                  <a:srgbClr val="FFFF00"/>
                </a:solidFill>
              </a:rPr>
              <a:t> </a:t>
            </a:r>
            <a:r>
              <a:rPr lang="sv-SE" sz="2200" dirty="0"/>
              <a:t>Kämpa, så kommer du att lyckas.</a:t>
            </a:r>
          </a:p>
        </p:txBody>
      </p:sp>
      <p:sp>
        <p:nvSpPr>
          <p:cNvPr id="5" name="Rektangel: rundade hörn 4">
            <a:extLst>
              <a:ext uri="{FF2B5EF4-FFF2-40B4-BE49-F238E27FC236}">
                <a16:creationId xmlns:a16="http://schemas.microsoft.com/office/drawing/2014/main" id="{FA806AE8-7D26-412C-B582-2BF4D0418C3B}"/>
              </a:ext>
            </a:extLst>
          </p:cNvPr>
          <p:cNvSpPr/>
          <p:nvPr/>
        </p:nvSpPr>
        <p:spPr>
          <a:xfrm>
            <a:off x="319617" y="5818716"/>
            <a:ext cx="8267700" cy="885825"/>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1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الطلب</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här är </a:t>
            </a: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مجزوم</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eftersom det är </a:t>
            </a: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فعل أمر</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0" marR="0" lvl="0" indent="0" algn="r" defTabSz="914400" rtl="0" eaLnBrk="1" fontAlgn="auto" latinLnBrk="0" hangingPunct="1">
              <a:lnSpc>
                <a:spcPct val="110000"/>
              </a:lnSpc>
              <a:spcBef>
                <a:spcPts val="1000"/>
              </a:spcBef>
              <a:spcAft>
                <a:spcPts val="0"/>
              </a:spcAft>
              <a:buClrTx/>
              <a:buSzTx/>
              <a:buFontTx/>
              <a:buNone/>
              <a:tabLst/>
              <a:defRPr/>
            </a:pPr>
            <a:r>
              <a:rPr kumimoji="0" lang="ar-SA" sz="22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جوابه</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här är </a:t>
            </a: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مجزوم</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eftersom det är en </a:t>
            </a: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جواب</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till </a:t>
            </a: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الطلب</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som är </a:t>
            </a: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مجزوم</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a:xfrm>
            <a:off x="680321" y="753227"/>
            <a:ext cx="9613861" cy="1080938"/>
          </a:xfrm>
        </p:spPr>
        <p:txBody>
          <a:bodyPr/>
          <a:lstStyle/>
          <a:p>
            <a:r>
              <a:rPr lang="ar-SA" dirty="0"/>
              <a:t> الجَزْم بالطَّلب</a:t>
            </a:r>
            <a:r>
              <a:rPr lang="sv-SE" dirty="0"/>
              <a:t>(1a)</a:t>
            </a:r>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472000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D90DE4-5B22-4B54-A465-FD7355995DDF}"/>
              </a:ext>
            </a:extLst>
          </p:cNvPr>
          <p:cNvSpPr>
            <a:spLocks noGrp="1"/>
          </p:cNvSpPr>
          <p:nvPr>
            <p:ph type="title"/>
          </p:nvPr>
        </p:nvSpPr>
        <p:spPr/>
        <p:txBody>
          <a:bodyPr/>
          <a:lstStyle/>
          <a:p>
            <a:r>
              <a:rPr lang="ar-SA" dirty="0"/>
              <a:t>العلامات الفرعية في الأسماء</a:t>
            </a:r>
            <a:br>
              <a:rPr lang="sv-SE" dirty="0"/>
            </a:br>
            <a:r>
              <a:rPr lang="sv-SE" dirty="0"/>
              <a:t>(4)</a:t>
            </a:r>
          </a:p>
        </p:txBody>
      </p:sp>
      <p:sp>
        <p:nvSpPr>
          <p:cNvPr id="3" name="Platshållare för innehåll 2">
            <a:extLst>
              <a:ext uri="{FF2B5EF4-FFF2-40B4-BE49-F238E27FC236}">
                <a16:creationId xmlns:a16="http://schemas.microsoft.com/office/drawing/2014/main" id="{FFAA9A96-D70F-4927-BFCD-D7CDFF3FF2E6}"/>
              </a:ext>
            </a:extLst>
          </p:cNvPr>
          <p:cNvSpPr>
            <a:spLocks noGrp="1"/>
          </p:cNvSpPr>
          <p:nvPr>
            <p:ph idx="1"/>
          </p:nvPr>
        </p:nvSpPr>
        <p:spPr>
          <a:xfrm>
            <a:off x="202131" y="2117558"/>
            <a:ext cx="11681475" cy="4543124"/>
          </a:xfrm>
        </p:spPr>
        <p:txBody>
          <a:bodyPr/>
          <a:lstStyle/>
          <a:p>
            <a:pPr marL="0" indent="0">
              <a:buNone/>
            </a:pPr>
            <a:r>
              <a:rPr lang="sv-SE" dirty="0"/>
              <a:t>5. </a:t>
            </a:r>
            <a:r>
              <a:rPr lang="ar-SA" u="sng" dirty="0"/>
              <a:t>المثنى</a:t>
            </a:r>
            <a:endParaRPr lang="sv-SE" u="sng" dirty="0"/>
          </a:p>
          <a:p>
            <a:pPr marL="0" indent="0">
              <a:buNone/>
            </a:pPr>
            <a:r>
              <a:rPr lang="ar-SA" dirty="0"/>
              <a:t>أجاء المدرسانِ الجديد</a:t>
            </a:r>
            <a:r>
              <a:rPr lang="ar-SA" dirty="0">
                <a:solidFill>
                  <a:srgbClr val="FFFF00"/>
                </a:solidFill>
              </a:rPr>
              <a:t>ان</a:t>
            </a:r>
            <a:r>
              <a:rPr lang="ar-SA" dirty="0"/>
              <a:t>ِ؟</a:t>
            </a:r>
          </a:p>
          <a:p>
            <a:pPr marL="0" indent="0">
              <a:buNone/>
            </a:pPr>
            <a:r>
              <a:rPr lang="ar-SA" dirty="0"/>
              <a:t>أرأيتِ المدرِّسَ</a:t>
            </a:r>
            <a:r>
              <a:rPr lang="ar-SA" dirty="0">
                <a:solidFill>
                  <a:srgbClr val="FFFF00"/>
                </a:solidFill>
              </a:rPr>
              <a:t>ي</a:t>
            </a:r>
            <a:r>
              <a:rPr lang="ar-SA" dirty="0">
                <a:solidFill>
                  <a:schemeClr val="bg1"/>
                </a:solidFill>
              </a:rPr>
              <a:t>ْ</a:t>
            </a:r>
            <a:r>
              <a:rPr lang="ar-SA" dirty="0">
                <a:solidFill>
                  <a:srgbClr val="FFFF00"/>
                </a:solidFill>
              </a:rPr>
              <a:t>نِ</a:t>
            </a:r>
            <a:r>
              <a:rPr lang="ar-SA" dirty="0"/>
              <a:t>؟</a:t>
            </a:r>
          </a:p>
          <a:p>
            <a:pPr marL="0" indent="0">
              <a:buNone/>
            </a:pPr>
            <a:r>
              <a:rPr lang="ar-SA" dirty="0"/>
              <a:t>أَسْألُ عن المدرِّسَ</a:t>
            </a:r>
            <a:r>
              <a:rPr lang="ar-SA" dirty="0">
                <a:solidFill>
                  <a:srgbClr val="FFFF00"/>
                </a:solidFill>
              </a:rPr>
              <a:t>يْن</a:t>
            </a:r>
            <a:r>
              <a:rPr lang="ar-SA" dirty="0"/>
              <a:t>ِ.</a:t>
            </a:r>
          </a:p>
          <a:p>
            <a:pPr marL="0" indent="0">
              <a:buNone/>
            </a:pPr>
            <a:endParaRPr lang="ar-SA" dirty="0"/>
          </a:p>
          <a:p>
            <a:pPr marL="0" indent="0">
              <a:buNone/>
            </a:pPr>
            <a:r>
              <a:rPr lang="sv-SE" u="sng" dirty="0"/>
              <a:t>Dessa </a:t>
            </a:r>
            <a:r>
              <a:rPr lang="ar-SA" u="sng" dirty="0">
                <a:solidFill>
                  <a:srgbClr val="FFFF00"/>
                </a:solidFill>
              </a:rPr>
              <a:t>ن</a:t>
            </a:r>
            <a:r>
              <a:rPr lang="sv-SE" u="sng" dirty="0"/>
              <a:t> i slutet av </a:t>
            </a:r>
            <a:r>
              <a:rPr lang="ar-SA" u="sng" dirty="0"/>
              <a:t>المثنى</a:t>
            </a:r>
            <a:r>
              <a:rPr lang="sv-SE" u="sng" dirty="0"/>
              <a:t> försvinner </a:t>
            </a:r>
            <a:r>
              <a:rPr lang="ar-SA" u="sng" dirty="0"/>
              <a:t>عِندَ الإضافَة</a:t>
            </a:r>
            <a:r>
              <a:rPr lang="sv-SE" u="sng" dirty="0"/>
              <a:t>:</a:t>
            </a:r>
          </a:p>
          <a:p>
            <a:pPr marL="0" indent="0">
              <a:buNone/>
            </a:pPr>
            <a:r>
              <a:rPr lang="ar-SA" dirty="0"/>
              <a:t>أين تدرس أُختا بلال؟</a:t>
            </a:r>
          </a:p>
          <a:p>
            <a:pPr marL="0" indent="0">
              <a:buNone/>
            </a:pPr>
            <a:r>
              <a:rPr lang="ar-SA" dirty="0"/>
              <a:t>أتَعْرفِيْنَ أخْتَيْ بلال؟</a:t>
            </a:r>
          </a:p>
          <a:p>
            <a:pPr marL="0" indent="0">
              <a:buNone/>
            </a:pPr>
            <a:r>
              <a:rPr lang="ar-SA" dirty="0"/>
              <a:t>أكتبتِ إلى أُخْتَيْ بلال؟ </a:t>
            </a:r>
            <a:endParaRPr lang="sv-SE" dirty="0"/>
          </a:p>
          <a:p>
            <a:pPr marL="0" indent="0">
              <a:buNone/>
            </a:pPr>
            <a:endParaRPr lang="ar-SA" dirty="0"/>
          </a:p>
          <a:p>
            <a:pPr marL="0" indent="0">
              <a:buNone/>
            </a:pPr>
            <a:endParaRPr lang="sv-SE" dirty="0"/>
          </a:p>
        </p:txBody>
      </p:sp>
      <p:sp>
        <p:nvSpPr>
          <p:cNvPr id="4" name="Platshållare för bildnummer 3">
            <a:extLst>
              <a:ext uri="{FF2B5EF4-FFF2-40B4-BE49-F238E27FC236}">
                <a16:creationId xmlns:a16="http://schemas.microsoft.com/office/drawing/2014/main" id="{DA39F6C9-D5BE-480D-941C-96CB73A621E5}"/>
              </a:ext>
            </a:extLst>
          </p:cNvPr>
          <p:cNvSpPr>
            <a:spLocks noGrp="1"/>
          </p:cNvSpPr>
          <p:nvPr>
            <p:ph type="sldNum" sz="quarter" idx="12"/>
          </p:nvPr>
        </p:nvSpPr>
        <p:spPr/>
        <p:txBody>
          <a:bodyPr/>
          <a:lstStyle/>
          <a:p>
            <a:fld id="{177D6179-9D4F-9247-ABDE-D082469CF89C}" type="slidenum">
              <a:rPr lang="sv-SE" smtClean="0"/>
              <a:t>15</a:t>
            </a:fld>
            <a:endParaRPr lang="sv-SE" dirty="0"/>
          </a:p>
        </p:txBody>
      </p:sp>
      <p:cxnSp>
        <p:nvCxnSpPr>
          <p:cNvPr id="5" name="Rak pilkoppling 4">
            <a:extLst>
              <a:ext uri="{FF2B5EF4-FFF2-40B4-BE49-F238E27FC236}">
                <a16:creationId xmlns:a16="http://schemas.microsoft.com/office/drawing/2014/main" id="{80543707-6A95-4E75-9E33-295EE85D4358}"/>
              </a:ext>
            </a:extLst>
          </p:cNvPr>
          <p:cNvCxnSpPr>
            <a:cxnSpLocks/>
          </p:cNvCxnSpPr>
          <p:nvPr/>
        </p:nvCxnSpPr>
        <p:spPr>
          <a:xfrm>
            <a:off x="2762451" y="2771849"/>
            <a:ext cx="3903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 name="Rak pilkoppling 5">
            <a:extLst>
              <a:ext uri="{FF2B5EF4-FFF2-40B4-BE49-F238E27FC236}">
                <a16:creationId xmlns:a16="http://schemas.microsoft.com/office/drawing/2014/main" id="{1555D8F9-5420-4A11-85DA-04F928BAECAC}"/>
              </a:ext>
            </a:extLst>
          </p:cNvPr>
          <p:cNvCxnSpPr>
            <a:cxnSpLocks/>
          </p:cNvCxnSpPr>
          <p:nvPr/>
        </p:nvCxnSpPr>
        <p:spPr>
          <a:xfrm>
            <a:off x="2693170" y="3193216"/>
            <a:ext cx="45960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Rak pilkoppling 6">
            <a:extLst>
              <a:ext uri="{FF2B5EF4-FFF2-40B4-BE49-F238E27FC236}">
                <a16:creationId xmlns:a16="http://schemas.microsoft.com/office/drawing/2014/main" id="{151CC27B-086D-44C6-A4F6-5F43E087CB3D}"/>
              </a:ext>
            </a:extLst>
          </p:cNvPr>
          <p:cNvCxnSpPr>
            <a:cxnSpLocks/>
          </p:cNvCxnSpPr>
          <p:nvPr/>
        </p:nvCxnSpPr>
        <p:spPr>
          <a:xfrm>
            <a:off x="2693170" y="3582867"/>
            <a:ext cx="45960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Rektangel: rundade hörn 7">
            <a:extLst>
              <a:ext uri="{FF2B5EF4-FFF2-40B4-BE49-F238E27FC236}">
                <a16:creationId xmlns:a16="http://schemas.microsoft.com/office/drawing/2014/main" id="{4FF2AB8E-6AAA-4127-A1F8-5023B734B81F}"/>
              </a:ext>
            </a:extLst>
          </p:cNvPr>
          <p:cNvSpPr/>
          <p:nvPr/>
        </p:nvSpPr>
        <p:spPr>
          <a:xfrm>
            <a:off x="3309482" y="2568760"/>
            <a:ext cx="1068405" cy="346509"/>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مرفوع</a:t>
            </a:r>
            <a:endParaRPr lang="sv-SE" dirty="0">
              <a:solidFill>
                <a:schemeClr val="bg1"/>
              </a:solidFill>
            </a:endParaRPr>
          </a:p>
        </p:txBody>
      </p:sp>
      <p:sp>
        <p:nvSpPr>
          <p:cNvPr id="9" name="Rektangel: rundade hörn 8">
            <a:extLst>
              <a:ext uri="{FF2B5EF4-FFF2-40B4-BE49-F238E27FC236}">
                <a16:creationId xmlns:a16="http://schemas.microsoft.com/office/drawing/2014/main" id="{493430E2-CC23-413F-8E73-6A4F706C195D}"/>
              </a:ext>
            </a:extLst>
          </p:cNvPr>
          <p:cNvSpPr/>
          <p:nvPr/>
        </p:nvSpPr>
        <p:spPr>
          <a:xfrm>
            <a:off x="4034184" y="3000706"/>
            <a:ext cx="1068405" cy="346509"/>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منصوب</a:t>
            </a:r>
            <a:endParaRPr lang="sv-SE" dirty="0">
              <a:solidFill>
                <a:schemeClr val="bg1"/>
              </a:solidFill>
            </a:endParaRPr>
          </a:p>
        </p:txBody>
      </p:sp>
      <p:sp>
        <p:nvSpPr>
          <p:cNvPr id="10" name="Rektangel: rundade hörn 9">
            <a:extLst>
              <a:ext uri="{FF2B5EF4-FFF2-40B4-BE49-F238E27FC236}">
                <a16:creationId xmlns:a16="http://schemas.microsoft.com/office/drawing/2014/main" id="{CAAC7288-9F1B-4FEE-AD90-5B7A4987AA92}"/>
              </a:ext>
            </a:extLst>
          </p:cNvPr>
          <p:cNvSpPr/>
          <p:nvPr/>
        </p:nvSpPr>
        <p:spPr>
          <a:xfrm>
            <a:off x="3309483" y="3475026"/>
            <a:ext cx="1068405" cy="346509"/>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مجرور</a:t>
            </a:r>
            <a:endParaRPr lang="sv-SE" sz="2000" dirty="0">
              <a:solidFill>
                <a:schemeClr val="bg1"/>
              </a:solidFill>
            </a:endParaRPr>
          </a:p>
        </p:txBody>
      </p:sp>
      <p:sp>
        <p:nvSpPr>
          <p:cNvPr id="13" name="Rektangel: rundade hörn 12">
            <a:extLst>
              <a:ext uri="{FF2B5EF4-FFF2-40B4-BE49-F238E27FC236}">
                <a16:creationId xmlns:a16="http://schemas.microsoft.com/office/drawing/2014/main" id="{54B9272E-688B-44BB-9EDE-9CFE2A9B99B7}"/>
              </a:ext>
            </a:extLst>
          </p:cNvPr>
          <p:cNvSpPr/>
          <p:nvPr/>
        </p:nvSpPr>
        <p:spPr>
          <a:xfrm>
            <a:off x="8347862" y="5710136"/>
            <a:ext cx="2958668" cy="789271"/>
          </a:xfrm>
          <a:prstGeom prst="roundRect">
            <a:avLst/>
          </a:prstGeom>
          <a:solidFill>
            <a:srgbClr val="BFB5C9"/>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Mer om det på lektion 9</a:t>
            </a:r>
          </a:p>
        </p:txBody>
      </p:sp>
    </p:spTree>
    <p:extLst>
      <p:ext uri="{BB962C8B-B14F-4D97-AF65-F5344CB8AC3E}">
        <p14:creationId xmlns:p14="http://schemas.microsoft.com/office/powerpoint/2010/main" val="3445153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a:xfrm>
            <a:off x="680321" y="753227"/>
            <a:ext cx="9613861" cy="1080938"/>
          </a:xfrm>
        </p:spPr>
        <p:txBody>
          <a:bodyPr/>
          <a:lstStyle/>
          <a:p>
            <a:r>
              <a:rPr lang="ar-SA" dirty="0"/>
              <a:t> الجَزْم بالطَّلب</a:t>
            </a:r>
            <a:r>
              <a:rPr lang="sv-SE" dirty="0"/>
              <a:t>(1b)</a:t>
            </a:r>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347133" y="2015067"/>
            <a:ext cx="11460272" cy="4500033"/>
          </a:xfrm>
        </p:spPr>
        <p:txBody>
          <a:bodyPr>
            <a:normAutofit/>
          </a:bodyPr>
          <a:lstStyle/>
          <a:p>
            <a:pPr marL="0" indent="0">
              <a:lnSpc>
                <a:spcPct val="110000"/>
              </a:lnSpc>
              <a:buNone/>
            </a:pPr>
            <a:r>
              <a:rPr lang="sv-SE" sz="2200" u="sng" dirty="0"/>
              <a:t>Fler exempel</a:t>
            </a:r>
            <a:r>
              <a:rPr lang="sv-SE" sz="2200" dirty="0"/>
              <a:t>:</a:t>
            </a:r>
          </a:p>
          <a:p>
            <a:pPr marL="457200" indent="-457200">
              <a:lnSpc>
                <a:spcPct val="110000"/>
              </a:lnSpc>
              <a:buAutoNum type="arabicPeriod"/>
            </a:pPr>
            <a:r>
              <a:rPr lang="ar-SA" sz="2200" dirty="0"/>
              <a:t>اِقرأْهُ مرةً أُخرى تنجحْ</a:t>
            </a:r>
            <a:r>
              <a:rPr lang="sv-SE" sz="2200" dirty="0"/>
              <a:t> – Läs den en gång till, så kommer du att lyckas.</a:t>
            </a:r>
            <a:endParaRPr lang="ar-SA" sz="2200" dirty="0"/>
          </a:p>
          <a:p>
            <a:pPr marL="457200" indent="-457200">
              <a:lnSpc>
                <a:spcPct val="110000"/>
              </a:lnSpc>
              <a:buAutoNum type="arabicPeriod"/>
            </a:pPr>
            <a:r>
              <a:rPr lang="ar-SA" sz="2200" dirty="0"/>
              <a:t>لا تَكْسَلْ تَنْجَحْ</a:t>
            </a:r>
            <a:r>
              <a:rPr lang="sv-SE" sz="2200" dirty="0"/>
              <a:t> – Bli inte lat, så kommer du att lyckas.</a:t>
            </a:r>
            <a:endParaRPr lang="ar-SA" sz="2200" dirty="0"/>
          </a:p>
          <a:p>
            <a:pPr marL="457200" indent="-457200">
              <a:lnSpc>
                <a:spcPct val="110000"/>
              </a:lnSpc>
              <a:buAutoNum type="arabicPeriod"/>
            </a:pPr>
            <a:r>
              <a:rPr lang="ar-SA" sz="2200" dirty="0"/>
              <a:t>وَقَالَ رَبُّكُمُ ادْعُونِي أَسْتَجِبْ لَكُمْ</a:t>
            </a:r>
            <a:r>
              <a:rPr lang="sv-SE" sz="2200" dirty="0"/>
              <a:t> – Och er Herre sade: ”Åkalla mig, så ska jag besvara er.”</a:t>
            </a:r>
            <a:endParaRPr lang="ar-SA" sz="2200" dirty="0"/>
          </a:p>
          <a:p>
            <a:pPr marL="0" indent="0">
              <a:lnSpc>
                <a:spcPct val="110000"/>
              </a:lnSpc>
              <a:buNone/>
            </a:pPr>
            <a:r>
              <a:rPr lang="sv-SE" sz="2200" dirty="0"/>
              <a:t>(al-</a:t>
            </a:r>
            <a:r>
              <a:rPr lang="sv-SE" sz="2200" dirty="0" err="1"/>
              <a:t>Ghaafir</a:t>
            </a:r>
            <a:r>
              <a:rPr lang="sv-SE" sz="2200" dirty="0"/>
              <a:t> 60)</a:t>
            </a:r>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ulle: vågrät 6">
            <a:extLst>
              <a:ext uri="{FF2B5EF4-FFF2-40B4-BE49-F238E27FC236}">
                <a16:creationId xmlns:a16="http://schemas.microsoft.com/office/drawing/2014/main" id="{EA7861CD-D970-488B-897C-010EBBF4BAF4}"/>
              </a:ext>
            </a:extLst>
          </p:cNvPr>
          <p:cNvSpPr/>
          <p:nvPr/>
        </p:nvSpPr>
        <p:spPr>
          <a:xfrm>
            <a:off x="2653878" y="4055459"/>
            <a:ext cx="9153527" cy="2459641"/>
          </a:xfrm>
          <a:prstGeom prst="horizontalScroll">
            <a:avLst/>
          </a:prstGeom>
          <a:solidFill>
            <a:srgbClr val="BFB5C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2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عن عبدالله بن عباسٍ رضي الله عنهما قال: كنت خلف النبي صلى الله عليه وسلم يومًا، فقال: ((يا غلام، إني أعلمك كلماتٍ: احفظ الله يَحْفَظْكَ، احفظ الله تَجِدْهُ تُجاهَك، إذا سألتَ فاسأل الله، وإذا استعنت فاستعن بالله، واعلم أن الأمة لو اجتمعت على أن ينفعـوك بشيءٍ لم ينفعوك إلا بشيءٍ قد كتبه الله لك، وإن اجتمعوا على أن يضروك بشيءٍ لم يضروك إلا بشيءٍ قد كتبه الله عليك، رُفعت الأقلام، وجفَّت الصحف))؛ رواه الترمذي وقال: حديث حسن صحيحٌ.</a:t>
            </a:r>
            <a:br>
              <a:rPr kumimoji="0" lang="ar-SA" sz="2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br>
            <a:endParaRPr kumimoji="0" lang="sv-SE" sz="2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731977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t>النُّدْبَة</a:t>
            </a:r>
            <a:endParaRPr lang="sv-SE" dirty="0"/>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347133" y="2082800"/>
            <a:ext cx="11397192" cy="4527550"/>
          </a:xfrm>
        </p:spPr>
        <p:txBody>
          <a:bodyPr>
            <a:normAutofit/>
          </a:bodyPr>
          <a:lstStyle/>
          <a:p>
            <a:pPr marL="0" indent="0">
              <a:lnSpc>
                <a:spcPct val="100000"/>
              </a:lnSpc>
              <a:buNone/>
            </a:pPr>
            <a:r>
              <a:rPr lang="sv-SE" dirty="0"/>
              <a:t>Det finns ett sätt för att uttrycka </a:t>
            </a:r>
            <a:r>
              <a:rPr lang="sv-SE" i="1" dirty="0"/>
              <a:t>smärta</a:t>
            </a:r>
            <a:r>
              <a:rPr lang="sv-SE" dirty="0"/>
              <a:t> eller </a:t>
            </a:r>
            <a:r>
              <a:rPr lang="sv-SE" i="1" dirty="0"/>
              <a:t>sorg</a:t>
            </a:r>
            <a:r>
              <a:rPr lang="sv-SE" dirty="0"/>
              <a:t> i det arabiska språket, vilket kallas för </a:t>
            </a:r>
            <a:r>
              <a:rPr lang="ar-SA" dirty="0"/>
              <a:t>النُّدْبَة</a:t>
            </a:r>
            <a:r>
              <a:rPr lang="sv-SE" dirty="0"/>
              <a:t>. </a:t>
            </a:r>
          </a:p>
          <a:p>
            <a:pPr marL="0" indent="0">
              <a:lnSpc>
                <a:spcPct val="100000"/>
              </a:lnSpc>
              <a:buNone/>
            </a:pPr>
            <a:r>
              <a:rPr lang="ar-SA" dirty="0"/>
              <a:t>وارأْساهْ!</a:t>
            </a:r>
            <a:r>
              <a:rPr lang="sv-SE" dirty="0"/>
              <a:t>, dvs ”Aj, jag har ont i huvudet!”</a:t>
            </a:r>
          </a:p>
          <a:p>
            <a:pPr marL="0" indent="0">
              <a:lnSpc>
                <a:spcPct val="100000"/>
              </a:lnSpc>
              <a:buNone/>
            </a:pPr>
            <a:r>
              <a:rPr lang="sv-SE" u="sng" dirty="0"/>
              <a:t>Från ordet </a:t>
            </a:r>
            <a:r>
              <a:rPr lang="ar-SA" u="sng" dirty="0"/>
              <a:t>رأْسي</a:t>
            </a:r>
            <a:r>
              <a:rPr lang="sv-SE" u="sng" dirty="0"/>
              <a:t> gör vi 2 saker</a:t>
            </a:r>
            <a:r>
              <a:rPr lang="sv-SE" dirty="0"/>
              <a:t>:</a:t>
            </a:r>
          </a:p>
          <a:p>
            <a:pPr marL="457200" indent="-457200">
              <a:lnSpc>
                <a:spcPct val="100000"/>
              </a:lnSpc>
              <a:buAutoNum type="alphaLcParenR"/>
            </a:pPr>
            <a:r>
              <a:rPr lang="sv-SE" dirty="0"/>
              <a:t>I början sätter vi </a:t>
            </a:r>
            <a:r>
              <a:rPr lang="ar-SA" dirty="0" err="1"/>
              <a:t>وا</a:t>
            </a:r>
            <a:r>
              <a:rPr lang="sv-SE" dirty="0"/>
              <a:t>.</a:t>
            </a:r>
          </a:p>
          <a:p>
            <a:pPr marL="457200" indent="-457200">
              <a:lnSpc>
                <a:spcPct val="100000"/>
              </a:lnSpc>
              <a:buAutoNum type="alphaLcParenR"/>
            </a:pPr>
            <a:r>
              <a:rPr lang="sv-SE" dirty="0"/>
              <a:t>På slutet tar vi bort </a:t>
            </a:r>
            <a:r>
              <a:rPr lang="ar-SA" dirty="0"/>
              <a:t>ي</a:t>
            </a:r>
            <a:r>
              <a:rPr lang="sv-SE" dirty="0"/>
              <a:t>, som ersätts med </a:t>
            </a:r>
            <a:r>
              <a:rPr lang="ar-SA" dirty="0"/>
              <a:t>اهْ</a:t>
            </a:r>
            <a:r>
              <a:rPr lang="sv-SE" dirty="0"/>
              <a:t>.</a:t>
            </a:r>
          </a:p>
          <a:p>
            <a:pPr marL="0" indent="0">
              <a:lnSpc>
                <a:spcPct val="100000"/>
              </a:lnSpc>
              <a:buNone/>
            </a:pPr>
            <a:endParaRPr lang="sv-SE" sz="1000" dirty="0"/>
          </a:p>
          <a:p>
            <a:pPr marL="0" indent="0">
              <a:lnSpc>
                <a:spcPct val="100000"/>
              </a:lnSpc>
              <a:buNone/>
            </a:pPr>
            <a:r>
              <a:rPr lang="sv-SE" dirty="0"/>
              <a:t>På samma sätt säger vi t.ex. </a:t>
            </a:r>
            <a:r>
              <a:rPr lang="ar-SA" dirty="0"/>
              <a:t>وايداه!</a:t>
            </a:r>
            <a:r>
              <a:rPr lang="sv-SE" dirty="0"/>
              <a:t> för ens händer vid smärta, eller !</a:t>
            </a:r>
            <a:r>
              <a:rPr lang="ar-SA" dirty="0"/>
              <a:t>وابلالاهْ</a:t>
            </a:r>
            <a:r>
              <a:rPr lang="sv-SE" dirty="0"/>
              <a:t> vid sorg om man förlorat någon </a:t>
            </a:r>
            <a:r>
              <a:rPr lang="sv-SE" dirty="0" err="1"/>
              <a:t>Bilal</a:t>
            </a:r>
            <a:r>
              <a:rPr lang="sv-SE" dirty="0"/>
              <a:t>. Dock kan vi poängtera att: att säga </a:t>
            </a:r>
            <a:r>
              <a:rPr lang="ar-SA" dirty="0"/>
              <a:t>رأسي!</a:t>
            </a:r>
            <a:r>
              <a:rPr lang="sv-SE" dirty="0"/>
              <a:t> eller </a:t>
            </a:r>
            <a:r>
              <a:rPr lang="ar-SA" dirty="0"/>
              <a:t>يدي!</a:t>
            </a:r>
            <a:r>
              <a:rPr lang="sv-SE" dirty="0"/>
              <a:t> vid smärta är vanligare hos dagens araber än </a:t>
            </a:r>
            <a:r>
              <a:rPr lang="ar-SA" dirty="0"/>
              <a:t>الندبة</a:t>
            </a:r>
            <a:r>
              <a:rPr lang="sv-SE" dirty="0"/>
              <a:t>.</a:t>
            </a:r>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477896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CBBFFDE-B5EA-46C1-A183-7DBC0D8EEF6C}"/>
              </a:ext>
            </a:extLst>
          </p:cNvPr>
          <p:cNvSpPr>
            <a:spLocks noGrp="1"/>
          </p:cNvSpPr>
          <p:nvPr>
            <p:ph type="ctrTitle"/>
          </p:nvPr>
        </p:nvSpPr>
        <p:spPr/>
        <p:txBody>
          <a:bodyPr/>
          <a:lstStyle/>
          <a:p>
            <a:r>
              <a:rPr lang="sv-SE" dirty="0"/>
              <a:t>Lektion 14</a:t>
            </a:r>
          </a:p>
        </p:txBody>
      </p:sp>
      <p:sp>
        <p:nvSpPr>
          <p:cNvPr id="6" name="Underrubrik 5">
            <a:extLst>
              <a:ext uri="{FF2B5EF4-FFF2-40B4-BE49-F238E27FC236}">
                <a16:creationId xmlns:a16="http://schemas.microsoft.com/office/drawing/2014/main" id="{0A62B59C-44E8-48EA-88DC-6C12FF78D212}"/>
              </a:ext>
            </a:extLst>
          </p:cNvPr>
          <p:cNvSpPr>
            <a:spLocks noGrp="1"/>
          </p:cNvSpPr>
          <p:nvPr>
            <p:ph type="subTitle" idx="1"/>
          </p:nvPr>
        </p:nvSpPr>
        <p:spPr/>
        <p:txBody>
          <a:bodyPr>
            <a:normAutofit/>
          </a:bodyPr>
          <a:lstStyle/>
          <a:p>
            <a:r>
              <a:rPr lang="ar-SA" sz="2400" dirty="0"/>
              <a:t>إِذا الشَّرْطِيَّةُ</a:t>
            </a:r>
            <a:endParaRPr lang="sv-SE" sz="2400" dirty="0"/>
          </a:p>
        </p:txBody>
      </p:sp>
      <p:sp>
        <p:nvSpPr>
          <p:cNvPr id="4" name="Platshållare för bildnummer 3">
            <a:extLst>
              <a:ext uri="{FF2B5EF4-FFF2-40B4-BE49-F238E27FC236}">
                <a16:creationId xmlns:a16="http://schemas.microsoft.com/office/drawing/2014/main" id="{9BD6013C-0429-44A0-A878-5020862261DD}"/>
              </a:ext>
            </a:extLst>
          </p:cNvPr>
          <p:cNvSpPr>
            <a:spLocks noGrp="1"/>
          </p:cNvSpPr>
          <p:nvPr>
            <p:ph type="sldNum" sz="quarter" idx="12"/>
          </p:nvPr>
        </p:nvSpPr>
        <p:spPr/>
        <p:txBody>
          <a:bodyPr/>
          <a:lstStyle/>
          <a:p>
            <a:fld id="{177D6179-9D4F-9247-ABDE-D082469CF89C}" type="slidenum">
              <a:rPr lang="sv-SE" smtClean="0"/>
              <a:t>152</a:t>
            </a:fld>
            <a:endParaRPr lang="sv-SE"/>
          </a:p>
        </p:txBody>
      </p:sp>
    </p:spTree>
    <p:extLst>
      <p:ext uri="{BB962C8B-B14F-4D97-AF65-F5344CB8AC3E}">
        <p14:creationId xmlns:p14="http://schemas.microsoft.com/office/powerpoint/2010/main" val="1413081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t> </a:t>
            </a:r>
            <a:r>
              <a:rPr lang="sv-SE" dirty="0"/>
              <a:t>Vad lär vi oss här (1)</a:t>
            </a:r>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90750"/>
            <a:ext cx="11449050" cy="4419600"/>
          </a:xfrm>
        </p:spPr>
        <p:txBody>
          <a:bodyPr>
            <a:normAutofit fontScale="85000" lnSpcReduction="10000"/>
          </a:bodyPr>
          <a:lstStyle/>
          <a:p>
            <a:pPr marL="0" indent="0">
              <a:lnSpc>
                <a:spcPct val="110000"/>
              </a:lnSpc>
              <a:buNone/>
            </a:pPr>
            <a:r>
              <a:rPr lang="sv-SE" dirty="0"/>
              <a:t>Vi har tidigare lärt oss </a:t>
            </a:r>
            <a:r>
              <a:rPr lang="ar-SA" dirty="0"/>
              <a:t>حرف امتناع لامتناع</a:t>
            </a:r>
            <a:r>
              <a:rPr lang="sv-SE" dirty="0"/>
              <a:t> (</a:t>
            </a:r>
            <a:r>
              <a:rPr lang="ar-SA" dirty="0"/>
              <a:t>لو</a:t>
            </a:r>
            <a:r>
              <a:rPr lang="sv-SE" dirty="0"/>
              <a:t>), vars meningsstruktur består av </a:t>
            </a:r>
            <a:r>
              <a:rPr lang="ar-SA" dirty="0">
                <a:solidFill>
                  <a:srgbClr val="C00000"/>
                </a:solidFill>
              </a:rPr>
              <a:t>فعل الشرط</a:t>
            </a:r>
            <a:r>
              <a:rPr lang="sv-SE" dirty="0">
                <a:solidFill>
                  <a:srgbClr val="C00000"/>
                </a:solidFill>
              </a:rPr>
              <a:t> </a:t>
            </a:r>
            <a:r>
              <a:rPr lang="sv-SE" dirty="0"/>
              <a:t>och </a:t>
            </a:r>
            <a:r>
              <a:rPr lang="ar-SA" dirty="0">
                <a:solidFill>
                  <a:srgbClr val="0070C0"/>
                </a:solidFill>
              </a:rPr>
              <a:t>جواب الشرط</a:t>
            </a:r>
            <a:r>
              <a:rPr lang="sv-SE" dirty="0"/>
              <a:t>:</a:t>
            </a:r>
          </a:p>
          <a:p>
            <a:pPr marL="0" indent="0">
              <a:lnSpc>
                <a:spcPct val="110000"/>
              </a:lnSpc>
              <a:buNone/>
            </a:pPr>
            <a:r>
              <a:rPr lang="ar-SA" dirty="0"/>
              <a:t>لو </a:t>
            </a:r>
            <a:r>
              <a:rPr lang="ar-SA" dirty="0">
                <a:solidFill>
                  <a:srgbClr val="C00000"/>
                </a:solidFill>
              </a:rPr>
              <a:t>اجتهدتَ</a:t>
            </a:r>
            <a:r>
              <a:rPr lang="ar-SA" dirty="0"/>
              <a:t> </a:t>
            </a:r>
            <a:r>
              <a:rPr lang="ar-SA" dirty="0">
                <a:solidFill>
                  <a:srgbClr val="0070C0"/>
                </a:solidFill>
              </a:rPr>
              <a:t>لنجحتَ</a:t>
            </a:r>
            <a:r>
              <a:rPr lang="ar-SA" dirty="0"/>
              <a:t>.</a:t>
            </a:r>
            <a:r>
              <a:rPr lang="sv-SE" dirty="0"/>
              <a:t>  - Om du hade kämpat, så ha du lyckats.</a:t>
            </a:r>
          </a:p>
          <a:p>
            <a:pPr>
              <a:lnSpc>
                <a:spcPct val="110000"/>
              </a:lnSpc>
            </a:pPr>
            <a:r>
              <a:rPr lang="sv-SE" dirty="0"/>
              <a:t>Likaså lärde vi oss </a:t>
            </a:r>
            <a:r>
              <a:rPr lang="ar-SA" dirty="0"/>
              <a:t>الجزم بالطلب</a:t>
            </a:r>
            <a:r>
              <a:rPr lang="sv-SE" dirty="0"/>
              <a:t>, som består av </a:t>
            </a:r>
            <a:r>
              <a:rPr lang="ar-SA" dirty="0">
                <a:solidFill>
                  <a:srgbClr val="C00000"/>
                </a:solidFill>
              </a:rPr>
              <a:t>طلب</a:t>
            </a:r>
            <a:r>
              <a:rPr lang="sv-SE" dirty="0"/>
              <a:t> och </a:t>
            </a:r>
            <a:r>
              <a:rPr lang="ar-SA" dirty="0">
                <a:solidFill>
                  <a:srgbClr val="0070C0"/>
                </a:solidFill>
              </a:rPr>
              <a:t>جواب الطلب</a:t>
            </a:r>
            <a:r>
              <a:rPr lang="sv-SE" dirty="0"/>
              <a:t>)</a:t>
            </a:r>
          </a:p>
          <a:p>
            <a:pPr marL="0" indent="0">
              <a:lnSpc>
                <a:spcPct val="110000"/>
              </a:lnSpc>
              <a:buNone/>
            </a:pPr>
            <a:r>
              <a:rPr lang="ar-SA" dirty="0">
                <a:solidFill>
                  <a:srgbClr val="C00000"/>
                </a:solidFill>
              </a:rPr>
              <a:t>اِجْتَهِدْ</a:t>
            </a:r>
            <a:r>
              <a:rPr lang="ar-SA" dirty="0"/>
              <a:t> </a:t>
            </a:r>
            <a:r>
              <a:rPr lang="ar-SA" dirty="0">
                <a:solidFill>
                  <a:srgbClr val="0070C0"/>
                </a:solidFill>
              </a:rPr>
              <a:t>تَنْجَحْ</a:t>
            </a:r>
            <a:r>
              <a:rPr lang="sv-SE" dirty="0">
                <a:solidFill>
                  <a:srgbClr val="0070C0"/>
                </a:solidFill>
              </a:rPr>
              <a:t> </a:t>
            </a:r>
            <a:r>
              <a:rPr lang="sv-SE" dirty="0"/>
              <a:t>– Kämpa, så kommer du att lyckas.</a:t>
            </a:r>
          </a:p>
          <a:p>
            <a:pPr marL="0" indent="0">
              <a:lnSpc>
                <a:spcPct val="110000"/>
              </a:lnSpc>
              <a:buNone/>
            </a:pPr>
            <a:endParaRPr lang="sv-SE" dirty="0"/>
          </a:p>
          <a:p>
            <a:pPr marL="0" indent="0">
              <a:lnSpc>
                <a:spcPct val="110000"/>
              </a:lnSpc>
              <a:buNone/>
            </a:pPr>
            <a:r>
              <a:rPr lang="sv-SE" dirty="0"/>
              <a:t>Nu lär vi oss</a:t>
            </a:r>
            <a:r>
              <a:rPr lang="ar-SA" dirty="0">
                <a:solidFill>
                  <a:schemeClr val="accent1">
                    <a:lumMod val="75000"/>
                  </a:schemeClr>
                </a:solidFill>
              </a:rPr>
              <a:t>إذا الشَّرْطِيَّة </a:t>
            </a:r>
            <a:r>
              <a:rPr lang="sv-SE" dirty="0"/>
              <a:t> (</a:t>
            </a:r>
            <a:r>
              <a:rPr lang="ar-SA" dirty="0">
                <a:solidFill>
                  <a:schemeClr val="accent1">
                    <a:lumMod val="75000"/>
                  </a:schemeClr>
                </a:solidFill>
              </a:rPr>
              <a:t>إذا</a:t>
            </a:r>
            <a:r>
              <a:rPr lang="sv-SE" dirty="0"/>
              <a:t>), som kan översättas till ”om”, eller ”när”. Den skrivs </a:t>
            </a:r>
            <a:r>
              <a:rPr lang="sv-SE" dirty="0">
                <a:solidFill>
                  <a:schemeClr val="bg1"/>
                </a:solidFill>
              </a:rPr>
              <a:t>oftast</a:t>
            </a:r>
            <a:r>
              <a:rPr lang="sv-SE" dirty="0"/>
              <a:t> med </a:t>
            </a:r>
            <a:r>
              <a:rPr lang="ar-SA" dirty="0">
                <a:solidFill>
                  <a:srgbClr val="FFFF00"/>
                </a:solidFill>
              </a:rPr>
              <a:t>فعل ماض</a:t>
            </a:r>
            <a:r>
              <a:rPr lang="sv-SE" dirty="0"/>
              <a:t> i början, </a:t>
            </a:r>
            <a:r>
              <a:rPr lang="sv-SE" u="sng" dirty="0"/>
              <a:t>men betydelsen berör framtiden</a:t>
            </a:r>
            <a:r>
              <a:rPr lang="sv-SE" dirty="0"/>
              <a:t>.</a:t>
            </a:r>
          </a:p>
          <a:p>
            <a:pPr marL="0" indent="0">
              <a:lnSpc>
                <a:spcPct val="110000"/>
              </a:lnSpc>
              <a:buNone/>
            </a:pPr>
            <a:r>
              <a:rPr lang="ar-SA" dirty="0">
                <a:solidFill>
                  <a:schemeClr val="accent1">
                    <a:lumMod val="75000"/>
                  </a:schemeClr>
                </a:solidFill>
              </a:rPr>
              <a:t>إذا</a:t>
            </a:r>
            <a:r>
              <a:rPr lang="ar-SA" dirty="0"/>
              <a:t> </a:t>
            </a:r>
            <a:r>
              <a:rPr lang="ar-SA" dirty="0">
                <a:solidFill>
                  <a:srgbClr val="FFFF00"/>
                </a:solidFill>
              </a:rPr>
              <a:t>رنَّ</a:t>
            </a:r>
            <a:r>
              <a:rPr lang="ar-SA" dirty="0"/>
              <a:t> الجرسُ خرج الطلاب من الفصل.</a:t>
            </a:r>
            <a:r>
              <a:rPr lang="sv-SE" dirty="0"/>
              <a:t> – När klockan ringer går eleverna ut från klassen.</a:t>
            </a:r>
            <a:endParaRPr lang="ar-SA" dirty="0"/>
          </a:p>
          <a:p>
            <a:pPr marL="0" indent="0">
              <a:lnSpc>
                <a:spcPct val="110000"/>
              </a:lnSpc>
              <a:buNone/>
            </a:pPr>
            <a:r>
              <a:rPr lang="ar-SA" dirty="0">
                <a:solidFill>
                  <a:schemeClr val="accent1">
                    <a:lumMod val="75000"/>
                  </a:schemeClr>
                </a:solidFill>
              </a:rPr>
              <a:t>إذا</a:t>
            </a:r>
            <a:r>
              <a:rPr lang="ar-SA" dirty="0"/>
              <a:t> </a:t>
            </a:r>
            <a:r>
              <a:rPr lang="ar-SA" dirty="0">
                <a:solidFill>
                  <a:srgbClr val="FFFF00"/>
                </a:solidFill>
              </a:rPr>
              <a:t>رأيتَ</a:t>
            </a:r>
            <a:r>
              <a:rPr lang="ar-SA" dirty="0"/>
              <a:t> خالدا فسأَلْهُ عن الكتاب.</a:t>
            </a:r>
            <a:r>
              <a:rPr lang="sv-SE" dirty="0"/>
              <a:t> – Om du ser Khalid, så fråga honom om boken.</a:t>
            </a:r>
          </a:p>
          <a:p>
            <a:pPr marL="0" indent="0">
              <a:lnSpc>
                <a:spcPct val="110000"/>
              </a:lnSpc>
              <a:buNone/>
            </a:pPr>
            <a:r>
              <a:rPr lang="ar-SA" dirty="0">
                <a:solidFill>
                  <a:schemeClr val="accent1">
                    <a:lumMod val="75000"/>
                  </a:schemeClr>
                </a:solidFill>
              </a:rPr>
              <a:t>إذا</a:t>
            </a:r>
            <a:r>
              <a:rPr lang="ar-SA" dirty="0"/>
              <a:t> </a:t>
            </a:r>
            <a:r>
              <a:rPr lang="ar-SA" dirty="0">
                <a:solidFill>
                  <a:srgbClr val="FFFF00"/>
                </a:solidFill>
              </a:rPr>
              <a:t>جاء</a:t>
            </a:r>
            <a:r>
              <a:rPr lang="ar-SA" dirty="0"/>
              <a:t> رمضانُ فُتِحَتْ أبوابُ الجنة.</a:t>
            </a:r>
            <a:r>
              <a:rPr lang="sv-SE" dirty="0"/>
              <a:t> – När </a:t>
            </a:r>
            <a:r>
              <a:rPr lang="sv-SE" dirty="0" err="1"/>
              <a:t>Ramadhaan</a:t>
            </a:r>
            <a:r>
              <a:rPr lang="sv-SE" dirty="0"/>
              <a:t> anländer öppnas paradisets portar.</a:t>
            </a:r>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fld id="{177D6179-9D4F-9247-ABDE-D082469CF89C}" type="slidenum">
              <a:rPr lang="sv-SE" smtClean="0"/>
              <a:t>153</a:t>
            </a:fld>
            <a:endParaRPr lang="sv-SE"/>
          </a:p>
        </p:txBody>
      </p:sp>
    </p:spTree>
    <p:extLst>
      <p:ext uri="{BB962C8B-B14F-4D97-AF65-F5344CB8AC3E}">
        <p14:creationId xmlns:p14="http://schemas.microsoft.com/office/powerpoint/2010/main" val="3105812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t> </a:t>
            </a:r>
            <a:r>
              <a:rPr lang="sv-SE" dirty="0"/>
              <a:t>Vad lär vi oss här (2)</a:t>
            </a:r>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90750"/>
            <a:ext cx="11449050" cy="4419600"/>
          </a:xfrm>
        </p:spPr>
        <p:txBody>
          <a:bodyPr>
            <a:normAutofit fontScale="92500" lnSpcReduction="10000"/>
          </a:bodyPr>
          <a:lstStyle/>
          <a:p>
            <a:pPr marL="0" indent="0">
              <a:lnSpc>
                <a:spcPct val="110000"/>
              </a:lnSpc>
              <a:buNone/>
            </a:pPr>
            <a:r>
              <a:rPr lang="ar-SA" dirty="0"/>
              <a:t>أَداةُ الشَّرط</a:t>
            </a:r>
            <a:r>
              <a:rPr lang="sv-SE" dirty="0"/>
              <a:t> kallas det ord vars betydelse är villkorlig (</a:t>
            </a:r>
            <a:r>
              <a:rPr lang="ar-SA" dirty="0"/>
              <a:t>شرطي</a:t>
            </a:r>
            <a:r>
              <a:rPr lang="sv-SE" dirty="0"/>
              <a:t>) och används för att göra en koppling mellan 2 separata handlingar. Vi har lärt oss att den första delen kallas för </a:t>
            </a:r>
            <a:r>
              <a:rPr lang="ar-SA" dirty="0"/>
              <a:t>فعل</a:t>
            </a:r>
            <a:r>
              <a:rPr lang="sv-SE" dirty="0"/>
              <a:t>  </a:t>
            </a:r>
            <a:r>
              <a:rPr lang="ar-SA" dirty="0"/>
              <a:t> الشرط</a:t>
            </a:r>
            <a:r>
              <a:rPr lang="sv-SE" dirty="0"/>
              <a:t>, och den andra delen kallas för </a:t>
            </a:r>
            <a:r>
              <a:rPr lang="ar-SA" dirty="0"/>
              <a:t>جواب الشرط</a:t>
            </a:r>
            <a:r>
              <a:rPr lang="sv-SE" dirty="0"/>
              <a:t>.</a:t>
            </a:r>
          </a:p>
          <a:p>
            <a:pPr marL="0" indent="0">
              <a:lnSpc>
                <a:spcPct val="110000"/>
              </a:lnSpc>
              <a:buNone/>
            </a:pPr>
            <a:endParaRPr lang="sv-SE" dirty="0"/>
          </a:p>
          <a:p>
            <a:pPr marL="0" indent="0">
              <a:lnSpc>
                <a:spcPct val="110000"/>
              </a:lnSpc>
              <a:buNone/>
            </a:pPr>
            <a:r>
              <a:rPr lang="ar-SA" u="sng" dirty="0"/>
              <a:t>أدوات الشرط</a:t>
            </a:r>
            <a:r>
              <a:rPr lang="sv-SE" u="sng" dirty="0"/>
              <a:t> kan delas in i 2 kategorier</a:t>
            </a:r>
            <a:r>
              <a:rPr lang="sv-SE" dirty="0"/>
              <a:t>:</a:t>
            </a:r>
          </a:p>
          <a:p>
            <a:pPr marL="457200" indent="-457200">
              <a:lnSpc>
                <a:spcPct val="110000"/>
              </a:lnSpc>
              <a:buFont typeface="+mj-lt"/>
              <a:buAutoNum type="arabicPeriod"/>
            </a:pPr>
            <a:r>
              <a:rPr lang="ar-SA" dirty="0"/>
              <a:t> أدوات الشرط </a:t>
            </a:r>
            <a:r>
              <a:rPr lang="ar-SA" u="sng" dirty="0"/>
              <a:t>الجازِمة</a:t>
            </a:r>
            <a:r>
              <a:rPr lang="sv-SE" dirty="0"/>
              <a:t>, vilka är de </a:t>
            </a:r>
            <a:r>
              <a:rPr lang="ar-SA" dirty="0"/>
              <a:t>أدوات الشرط</a:t>
            </a:r>
            <a:r>
              <a:rPr lang="sv-SE" dirty="0"/>
              <a:t> som gör </a:t>
            </a:r>
            <a:r>
              <a:rPr lang="sv-SE" u="sng" dirty="0"/>
              <a:t>två</a:t>
            </a:r>
            <a:r>
              <a:rPr lang="sv-SE" dirty="0"/>
              <a:t> presensverb </a:t>
            </a:r>
            <a:r>
              <a:rPr lang="ar-SA" dirty="0"/>
              <a:t>مجزوم</a:t>
            </a:r>
            <a:r>
              <a:rPr lang="sv-SE" dirty="0"/>
              <a:t> samtidigt.</a:t>
            </a:r>
          </a:p>
          <a:p>
            <a:pPr marL="0" indent="0">
              <a:lnSpc>
                <a:spcPct val="110000"/>
              </a:lnSpc>
              <a:buNone/>
            </a:pPr>
            <a:r>
              <a:rPr lang="sv-SE" dirty="0"/>
              <a:t>Dessa kommer vi att lära oss på lektion 15. </a:t>
            </a:r>
          </a:p>
          <a:p>
            <a:pPr marL="0" indent="0">
              <a:lnSpc>
                <a:spcPct val="110000"/>
              </a:lnSpc>
              <a:buNone/>
            </a:pPr>
            <a:endParaRPr lang="sv-SE" dirty="0"/>
          </a:p>
          <a:p>
            <a:pPr marL="0" indent="0">
              <a:lnSpc>
                <a:spcPct val="110000"/>
              </a:lnSpc>
              <a:buNone/>
            </a:pPr>
            <a:r>
              <a:rPr lang="sv-SE" dirty="0"/>
              <a:t>2. </a:t>
            </a:r>
            <a:r>
              <a:rPr lang="ar-SA" dirty="0"/>
              <a:t>أدوات الشرط </a:t>
            </a:r>
            <a:r>
              <a:rPr lang="ar-SA" u="sng" dirty="0"/>
              <a:t>غير الجازمة</a:t>
            </a:r>
            <a:r>
              <a:rPr lang="sv-SE" dirty="0"/>
              <a:t>, vilka är de </a:t>
            </a:r>
            <a:r>
              <a:rPr lang="ar-SA" dirty="0"/>
              <a:t>أدوات الشرط</a:t>
            </a:r>
            <a:r>
              <a:rPr lang="sv-SE" dirty="0"/>
              <a:t> som inte gör verben </a:t>
            </a:r>
            <a:r>
              <a:rPr lang="ar-SA" dirty="0"/>
              <a:t>مجزوم</a:t>
            </a:r>
            <a:r>
              <a:rPr lang="sv-SE" dirty="0"/>
              <a:t>, utan verben stannar i sin orginalform (</a:t>
            </a:r>
            <a:r>
              <a:rPr lang="ar-SA" dirty="0"/>
              <a:t>الرفع</a:t>
            </a:r>
            <a:r>
              <a:rPr lang="sv-SE" dirty="0"/>
              <a:t>). Till just denna kategori hör just </a:t>
            </a:r>
            <a:r>
              <a:rPr lang="ar-SA" dirty="0"/>
              <a:t>لَوْ</a:t>
            </a:r>
            <a:r>
              <a:rPr lang="sv-SE" dirty="0"/>
              <a:t> och </a:t>
            </a:r>
            <a:r>
              <a:rPr lang="ar-SA" dirty="0"/>
              <a:t>إذا</a:t>
            </a:r>
            <a:r>
              <a:rPr lang="sv-SE" dirty="0"/>
              <a:t>.</a:t>
            </a:r>
            <a:endParaRPr lang="ar-SA" dirty="0"/>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fld id="{177D6179-9D4F-9247-ABDE-D082469CF89C}" type="slidenum">
              <a:rPr lang="sv-SE" smtClean="0"/>
              <a:t>154</a:t>
            </a:fld>
            <a:endParaRPr lang="sv-SE"/>
          </a:p>
        </p:txBody>
      </p:sp>
      <p:sp>
        <p:nvSpPr>
          <p:cNvPr id="5" name="Ellips 4">
            <a:extLst>
              <a:ext uri="{FF2B5EF4-FFF2-40B4-BE49-F238E27FC236}">
                <a16:creationId xmlns:a16="http://schemas.microsoft.com/office/drawing/2014/main" id="{5850CA79-7A98-4031-8ABB-669C4E4A77F5}"/>
              </a:ext>
            </a:extLst>
          </p:cNvPr>
          <p:cNvSpPr/>
          <p:nvPr/>
        </p:nvSpPr>
        <p:spPr>
          <a:xfrm>
            <a:off x="9496425" y="3057525"/>
            <a:ext cx="2085975" cy="1076325"/>
          </a:xfrm>
          <a:prstGeom prst="ellipse">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أداة ج أدوات</a:t>
            </a:r>
            <a:endParaRPr lang="sv-SE" sz="2400" dirty="0"/>
          </a:p>
        </p:txBody>
      </p:sp>
    </p:spTree>
    <p:extLst>
      <p:ext uri="{BB962C8B-B14F-4D97-AF65-F5344CB8AC3E}">
        <p14:creationId xmlns:p14="http://schemas.microsoft.com/office/powerpoint/2010/main" val="2410595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t>إذا الشرطية</a:t>
            </a:r>
            <a:r>
              <a:rPr lang="sv-SE" dirty="0"/>
              <a:t> (1a)</a:t>
            </a:r>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90750"/>
            <a:ext cx="11449050" cy="4419600"/>
          </a:xfrm>
          <a:effectLst>
            <a:outerShdw blurRad="63500" sx="102000" sy="102000" algn="ctr" rotWithShape="0">
              <a:prstClr val="black">
                <a:alpha val="40000"/>
              </a:prstClr>
            </a:outerShdw>
          </a:effectLst>
        </p:spPr>
        <p:txBody>
          <a:bodyPr/>
          <a:lstStyle/>
          <a:p>
            <a:pPr marL="0" indent="0">
              <a:lnSpc>
                <a:spcPct val="100000"/>
              </a:lnSpc>
              <a:buNone/>
            </a:pPr>
            <a:r>
              <a:rPr lang="sv-SE" sz="2200" dirty="0"/>
              <a:t>Precis som </a:t>
            </a:r>
            <a:r>
              <a:rPr lang="ar-SA" sz="2200" dirty="0"/>
              <a:t>لو</a:t>
            </a:r>
            <a:r>
              <a:rPr lang="sv-SE" sz="2200" dirty="0"/>
              <a:t> ger </a:t>
            </a:r>
            <a:r>
              <a:rPr lang="ar-SA" sz="2200" dirty="0"/>
              <a:t>إذا</a:t>
            </a:r>
            <a:r>
              <a:rPr lang="sv-SE" sz="2200" dirty="0"/>
              <a:t> upphov till en </a:t>
            </a:r>
            <a:r>
              <a:rPr lang="ar-SA" sz="2200" dirty="0"/>
              <a:t>فعل الشرط</a:t>
            </a:r>
            <a:r>
              <a:rPr lang="sv-SE" sz="2200" dirty="0"/>
              <a:t> och en </a:t>
            </a:r>
            <a:r>
              <a:rPr lang="ar-SA" sz="2200" dirty="0"/>
              <a:t>جواب الشرط</a:t>
            </a:r>
            <a:r>
              <a:rPr lang="sv-SE" sz="2200" dirty="0"/>
              <a:t> eftersom dess betydelse är villkorlig: ” </a:t>
            </a:r>
            <a:r>
              <a:rPr lang="sv-SE" sz="2200" u="sng" dirty="0">
                <a:solidFill>
                  <a:srgbClr val="002060"/>
                </a:solidFill>
              </a:rPr>
              <a:t>När </a:t>
            </a:r>
            <a:r>
              <a:rPr lang="sv-SE" sz="2200" u="sng" dirty="0" err="1">
                <a:solidFill>
                  <a:srgbClr val="002060"/>
                </a:solidFill>
              </a:rPr>
              <a:t>Ramadhaan</a:t>
            </a:r>
            <a:r>
              <a:rPr lang="sv-SE" sz="2200" u="sng" dirty="0">
                <a:solidFill>
                  <a:srgbClr val="002060"/>
                </a:solidFill>
              </a:rPr>
              <a:t> anländer </a:t>
            </a:r>
            <a:r>
              <a:rPr lang="sv-SE" sz="2200" u="sng" dirty="0">
                <a:solidFill>
                  <a:schemeClr val="accent2"/>
                </a:solidFill>
              </a:rPr>
              <a:t>öppnas</a:t>
            </a:r>
            <a:r>
              <a:rPr lang="sv-SE" sz="2200" dirty="0">
                <a:solidFill>
                  <a:schemeClr val="accent2"/>
                </a:solidFill>
              </a:rPr>
              <a:t> paradisets portar</a:t>
            </a:r>
            <a:r>
              <a:rPr lang="sv-SE" sz="2200" dirty="0"/>
              <a:t>.”</a:t>
            </a:r>
          </a:p>
          <a:p>
            <a:pPr marL="0" indent="0">
              <a:lnSpc>
                <a:spcPct val="100000"/>
              </a:lnSpc>
              <a:buNone/>
            </a:pPr>
            <a:r>
              <a:rPr lang="sv-SE" sz="2200" dirty="0"/>
              <a:t>Alltså, </a:t>
            </a:r>
            <a:r>
              <a:rPr lang="sv-SE" sz="2200" dirty="0">
                <a:solidFill>
                  <a:schemeClr val="accent2"/>
                </a:solidFill>
              </a:rPr>
              <a:t>den andra handlingen (</a:t>
            </a:r>
            <a:r>
              <a:rPr lang="ar-SA" sz="2200" dirty="0">
                <a:solidFill>
                  <a:schemeClr val="accent2"/>
                </a:solidFill>
              </a:rPr>
              <a:t>جواب الشرط</a:t>
            </a:r>
            <a:r>
              <a:rPr lang="sv-SE" sz="2200" dirty="0">
                <a:solidFill>
                  <a:schemeClr val="accent2"/>
                </a:solidFill>
              </a:rPr>
              <a:t>) </a:t>
            </a:r>
            <a:r>
              <a:rPr lang="sv-SE" sz="2200" dirty="0">
                <a:solidFill>
                  <a:srgbClr val="002060"/>
                </a:solidFill>
              </a:rPr>
              <a:t>beror på den första (</a:t>
            </a:r>
            <a:r>
              <a:rPr lang="ar-SA" sz="2200" dirty="0">
                <a:solidFill>
                  <a:srgbClr val="002060"/>
                </a:solidFill>
              </a:rPr>
              <a:t>فعل الشرط</a:t>
            </a:r>
            <a:r>
              <a:rPr lang="sv-SE" sz="2200" dirty="0">
                <a:solidFill>
                  <a:schemeClr val="bg1"/>
                </a:solidFill>
              </a:rPr>
              <a:t>)</a:t>
            </a:r>
            <a:r>
              <a:rPr lang="sv-SE" sz="2200" dirty="0"/>
              <a:t>. Det är </a:t>
            </a:r>
            <a:r>
              <a:rPr lang="sv-SE" sz="2200" i="1" dirty="0"/>
              <a:t>villkorligt</a:t>
            </a:r>
            <a:r>
              <a:rPr lang="sv-SE" sz="2200" dirty="0"/>
              <a:t>.</a:t>
            </a:r>
          </a:p>
          <a:p>
            <a:pPr marL="0" indent="0">
              <a:lnSpc>
                <a:spcPct val="100000"/>
              </a:lnSpc>
              <a:buNone/>
            </a:pPr>
            <a:endParaRPr lang="sv-SE" sz="2200" dirty="0"/>
          </a:p>
          <a:p>
            <a:pPr marL="0" indent="0">
              <a:lnSpc>
                <a:spcPct val="100000"/>
              </a:lnSpc>
              <a:buNone/>
            </a:pPr>
            <a:r>
              <a:rPr lang="sv-SE" sz="2200" dirty="0"/>
              <a:t>På sidan 153 skrevs </a:t>
            </a:r>
            <a:r>
              <a:rPr lang="ar-SA" sz="2200" dirty="0"/>
              <a:t>فعل الشرط</a:t>
            </a:r>
            <a:r>
              <a:rPr lang="sv-SE" sz="2200" dirty="0"/>
              <a:t> i dåtid, men den ”fungerar” också i presens. Den arabiska poeten (</a:t>
            </a:r>
            <a:r>
              <a:rPr lang="ar-SA" sz="2200" dirty="0"/>
              <a:t>الشاعِر</a:t>
            </a:r>
            <a:r>
              <a:rPr lang="sv-SE" sz="2200" dirty="0"/>
              <a:t>) sade:   </a:t>
            </a:r>
          </a:p>
          <a:p>
            <a:pPr marL="0" indent="0">
              <a:lnSpc>
                <a:spcPct val="100000"/>
              </a:lnSpc>
              <a:buNone/>
            </a:pPr>
            <a:r>
              <a:rPr lang="sv-SE" dirty="0"/>
              <a:t>  </a:t>
            </a:r>
            <a:r>
              <a:rPr lang="ar-SA" dirty="0"/>
              <a:t>والنفسُ راغِبَةٌ إذا رَغَّبْتَها          وإذا </a:t>
            </a:r>
            <a:r>
              <a:rPr lang="ar-SA" u="sng" dirty="0">
                <a:solidFill>
                  <a:srgbClr val="002060"/>
                </a:solidFill>
              </a:rPr>
              <a:t>تُرَدُّ</a:t>
            </a:r>
            <a:r>
              <a:rPr lang="ar-SA" dirty="0"/>
              <a:t> إلى قليلٍ </a:t>
            </a:r>
            <a:r>
              <a:rPr lang="ar-SA" u="sng" dirty="0">
                <a:solidFill>
                  <a:schemeClr val="accent2"/>
                </a:solidFill>
              </a:rPr>
              <a:t>تَقْنَعُ</a:t>
            </a:r>
            <a:r>
              <a:rPr lang="ar-SA" dirty="0"/>
              <a:t>   </a:t>
            </a:r>
            <a:endParaRPr lang="sv-SE" dirty="0"/>
          </a:p>
          <a:p>
            <a:pPr marL="0" indent="0">
              <a:lnSpc>
                <a:spcPct val="100000"/>
              </a:lnSpc>
              <a:buNone/>
            </a:pPr>
            <a:r>
              <a:rPr lang="sv-SE" sz="2200" i="1" dirty="0"/>
              <a:t>Själen får ett starkt begär, om du tillåter den att begäras</a:t>
            </a:r>
          </a:p>
          <a:p>
            <a:pPr marL="0" indent="0">
              <a:lnSpc>
                <a:spcPct val="100000"/>
              </a:lnSpc>
              <a:buNone/>
            </a:pPr>
            <a:r>
              <a:rPr lang="sv-SE" sz="2200" i="1" dirty="0"/>
              <a:t> Men om den sätts på plats till det mindre, så blir den nöjd</a:t>
            </a:r>
          </a:p>
          <a:p>
            <a:pPr marL="0" indent="0">
              <a:buNone/>
            </a:pPr>
            <a:endParaRPr lang="sv-SE" dirty="0"/>
          </a:p>
          <a:p>
            <a:pPr marL="0" indent="0">
              <a:buNone/>
            </a:pPr>
            <a:endParaRPr lang="sv-SE" dirty="0"/>
          </a:p>
          <a:p>
            <a:pPr marL="0" indent="0">
              <a:buNone/>
            </a:pPr>
            <a:endParaRPr lang="sv-SE" dirty="0">
              <a:solidFill>
                <a:schemeClr val="bg1"/>
              </a:solidFill>
            </a:endParaRPr>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fld id="{177D6179-9D4F-9247-ABDE-D082469CF89C}" type="slidenum">
              <a:rPr lang="sv-SE" smtClean="0"/>
              <a:t>155</a:t>
            </a:fld>
            <a:endParaRPr lang="sv-SE"/>
          </a:p>
        </p:txBody>
      </p:sp>
      <p:sp>
        <p:nvSpPr>
          <p:cNvPr id="5" name="Rektangel: rundade hörn 4">
            <a:extLst>
              <a:ext uri="{FF2B5EF4-FFF2-40B4-BE49-F238E27FC236}">
                <a16:creationId xmlns:a16="http://schemas.microsoft.com/office/drawing/2014/main" id="{3FE685D1-BDFF-43D6-8AAB-8DA030565E94}"/>
              </a:ext>
            </a:extLst>
          </p:cNvPr>
          <p:cNvSpPr/>
          <p:nvPr/>
        </p:nvSpPr>
        <p:spPr>
          <a:xfrm>
            <a:off x="8382000" y="5457825"/>
            <a:ext cx="3362325" cy="1057275"/>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Det är vanligt att arabiska läroböcker kommer med poetiska exempel</a:t>
            </a:r>
          </a:p>
        </p:txBody>
      </p:sp>
    </p:spTree>
    <p:extLst>
      <p:ext uri="{BB962C8B-B14F-4D97-AF65-F5344CB8AC3E}">
        <p14:creationId xmlns:p14="http://schemas.microsoft.com/office/powerpoint/2010/main" val="1217930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t>إذا الشرطية</a:t>
            </a:r>
            <a:r>
              <a:rPr lang="sv-SE" dirty="0"/>
              <a:t> (1b)</a:t>
            </a:r>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90750"/>
            <a:ext cx="11449050" cy="4419600"/>
          </a:xfrm>
        </p:spPr>
        <p:txBody>
          <a:bodyPr>
            <a:normAutofit/>
          </a:bodyPr>
          <a:lstStyle/>
          <a:p>
            <a:pPr marL="0" indent="0">
              <a:buNone/>
            </a:pPr>
            <a:r>
              <a:rPr lang="sv-SE" sz="4000" dirty="0"/>
              <a:t>                </a:t>
            </a:r>
            <a:r>
              <a:rPr lang="ar-SA" sz="4000" dirty="0">
                <a:solidFill>
                  <a:schemeClr val="tx1"/>
                </a:solidFill>
              </a:rPr>
              <a:t>إذا</a:t>
            </a:r>
            <a:r>
              <a:rPr lang="ar-SA" sz="4000" dirty="0"/>
              <a:t> </a:t>
            </a:r>
            <a:r>
              <a:rPr lang="ar-SA" sz="4000" dirty="0">
                <a:solidFill>
                  <a:schemeClr val="bg1"/>
                </a:solidFill>
              </a:rPr>
              <a:t>جاء رمضانُ </a:t>
            </a:r>
            <a:r>
              <a:rPr lang="ar-SA" sz="4000" dirty="0">
                <a:solidFill>
                  <a:srgbClr val="FFFF00"/>
                </a:solidFill>
              </a:rPr>
              <a:t>فُتحتْ أبوابُ الجنة</a:t>
            </a:r>
            <a:endParaRPr lang="sv-SE" sz="4000" dirty="0">
              <a:solidFill>
                <a:srgbClr val="FFFF00"/>
              </a:solidFill>
            </a:endParaRPr>
          </a:p>
          <a:p>
            <a:pPr marL="0" indent="0">
              <a:buNone/>
            </a:pPr>
            <a:endParaRPr lang="sv-SE" dirty="0"/>
          </a:p>
          <a:p>
            <a:pPr marL="0" indent="0">
              <a:buNone/>
            </a:pPr>
            <a:endParaRPr lang="sv-SE" dirty="0">
              <a:solidFill>
                <a:schemeClr val="bg1"/>
              </a:solidFill>
            </a:endParaRPr>
          </a:p>
          <a:p>
            <a:pPr marL="0" indent="0">
              <a:buNone/>
            </a:pPr>
            <a:endParaRPr lang="sv-SE" dirty="0">
              <a:solidFill>
                <a:schemeClr val="bg1"/>
              </a:solidFill>
            </a:endParaRPr>
          </a:p>
          <a:p>
            <a:pPr marL="0" indent="0">
              <a:buNone/>
            </a:pPr>
            <a:endParaRPr lang="sv-SE" dirty="0">
              <a:solidFill>
                <a:schemeClr val="bg1"/>
              </a:solidFill>
            </a:endParaRPr>
          </a:p>
          <a:p>
            <a:pPr marL="0" indent="0">
              <a:buNone/>
            </a:pPr>
            <a:endParaRPr lang="sv-SE" dirty="0">
              <a:solidFill>
                <a:schemeClr val="bg1"/>
              </a:solidFill>
            </a:endParaRPr>
          </a:p>
          <a:p>
            <a:pPr marL="0" indent="0">
              <a:buNone/>
            </a:pPr>
            <a:endParaRPr lang="sv-SE" dirty="0"/>
          </a:p>
          <a:p>
            <a:pPr marL="0" indent="0">
              <a:buNone/>
            </a:pPr>
            <a:r>
              <a:rPr lang="sv-SE" dirty="0"/>
              <a:t>Denna struktur, omfattande dessa tre språkliga komponenter, kallas på arabiska för </a:t>
            </a:r>
            <a:r>
              <a:rPr lang="ar-SA" dirty="0"/>
              <a:t>أُسلوب الشرط</a:t>
            </a:r>
            <a:r>
              <a:rPr lang="sv-SE" dirty="0"/>
              <a:t>. Det finns många </a:t>
            </a:r>
            <a:r>
              <a:rPr lang="ar-SA" dirty="0">
                <a:solidFill>
                  <a:schemeClr val="tx1"/>
                </a:solidFill>
              </a:rPr>
              <a:t>أدوات الشرط</a:t>
            </a:r>
            <a:r>
              <a:rPr lang="sv-SE" dirty="0"/>
              <a:t>, det vi hittills tagit är endast exempel. </a:t>
            </a:r>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3" name="Rak pilkoppling 12">
            <a:extLst>
              <a:ext uri="{FF2B5EF4-FFF2-40B4-BE49-F238E27FC236}">
                <a16:creationId xmlns:a16="http://schemas.microsoft.com/office/drawing/2014/main" id="{12647FEA-E7A0-4C75-ADD5-086BFB9E6A62}"/>
              </a:ext>
            </a:extLst>
          </p:cNvPr>
          <p:cNvCxnSpPr>
            <a:cxnSpLocks/>
          </p:cNvCxnSpPr>
          <p:nvPr/>
        </p:nvCxnSpPr>
        <p:spPr>
          <a:xfrm>
            <a:off x="8083495" y="3062287"/>
            <a:ext cx="0" cy="900000"/>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7" name="Rak pilkoppling 16">
            <a:extLst>
              <a:ext uri="{FF2B5EF4-FFF2-40B4-BE49-F238E27FC236}">
                <a16:creationId xmlns:a16="http://schemas.microsoft.com/office/drawing/2014/main" id="{407C239F-F0D0-4A2D-ADBE-9CF068AE0EF9}"/>
              </a:ext>
            </a:extLst>
          </p:cNvPr>
          <p:cNvCxnSpPr>
            <a:cxnSpLocks/>
          </p:cNvCxnSpPr>
          <p:nvPr/>
        </p:nvCxnSpPr>
        <p:spPr>
          <a:xfrm>
            <a:off x="6096000" y="3062287"/>
            <a:ext cx="0" cy="9000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15" name="Rektangel: rundade hörn 14">
            <a:extLst>
              <a:ext uri="{FF2B5EF4-FFF2-40B4-BE49-F238E27FC236}">
                <a16:creationId xmlns:a16="http://schemas.microsoft.com/office/drawing/2014/main" id="{0B01B89B-4A88-49E0-9A3B-848996E807D4}"/>
              </a:ext>
            </a:extLst>
          </p:cNvPr>
          <p:cNvSpPr/>
          <p:nvPr/>
        </p:nvSpPr>
        <p:spPr>
          <a:xfrm>
            <a:off x="7250064" y="4299611"/>
            <a:ext cx="1666863" cy="547687"/>
          </a:xfrm>
          <a:prstGeom prst="roundRect">
            <a:avLst/>
          </a:prstGeom>
          <a:solidFill>
            <a:srgbClr val="BFB5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أداة الشرط</a:t>
            </a:r>
            <a:endPar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ktangel: rundade hörn 15">
            <a:extLst>
              <a:ext uri="{FF2B5EF4-FFF2-40B4-BE49-F238E27FC236}">
                <a16:creationId xmlns:a16="http://schemas.microsoft.com/office/drawing/2014/main" id="{1190AD62-C9C4-4033-924F-8EA657FC9ADB}"/>
              </a:ext>
            </a:extLst>
          </p:cNvPr>
          <p:cNvSpPr/>
          <p:nvPr/>
        </p:nvSpPr>
        <p:spPr>
          <a:xfrm>
            <a:off x="5262569" y="4299610"/>
            <a:ext cx="1666863" cy="547687"/>
          </a:xfrm>
          <a:prstGeom prst="roundRect">
            <a:avLst/>
          </a:prstGeom>
          <a:solidFill>
            <a:srgbClr val="BFB5C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فعل الشرط</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8" name="Rektangel: rundade hörn 17">
            <a:extLst>
              <a:ext uri="{FF2B5EF4-FFF2-40B4-BE49-F238E27FC236}">
                <a16:creationId xmlns:a16="http://schemas.microsoft.com/office/drawing/2014/main" id="{B2747C9D-2DED-4B96-8E9B-393EDDE67AEE}"/>
              </a:ext>
            </a:extLst>
          </p:cNvPr>
          <p:cNvSpPr/>
          <p:nvPr/>
        </p:nvSpPr>
        <p:spPr>
          <a:xfrm>
            <a:off x="3275074" y="4299609"/>
            <a:ext cx="1666863" cy="547687"/>
          </a:xfrm>
          <a:prstGeom prst="roundRect">
            <a:avLst/>
          </a:prstGeom>
          <a:solidFill>
            <a:srgbClr val="BFB5C9"/>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جواب الشرط</a:t>
            </a:r>
            <a:endParaRPr kumimoji="0" lang="sv-SE" sz="24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cxnSp>
        <p:nvCxnSpPr>
          <p:cNvPr id="19" name="Rak pilkoppling 18">
            <a:extLst>
              <a:ext uri="{FF2B5EF4-FFF2-40B4-BE49-F238E27FC236}">
                <a16:creationId xmlns:a16="http://schemas.microsoft.com/office/drawing/2014/main" id="{31D4E124-5D6E-4DF2-B9DF-033EC8606C40}"/>
              </a:ext>
            </a:extLst>
          </p:cNvPr>
          <p:cNvCxnSpPr>
            <a:cxnSpLocks/>
          </p:cNvCxnSpPr>
          <p:nvPr/>
        </p:nvCxnSpPr>
        <p:spPr>
          <a:xfrm flipH="1">
            <a:off x="4105702" y="3062287"/>
            <a:ext cx="5607" cy="900000"/>
          </a:xfrm>
          <a:prstGeom prst="straightConnector1">
            <a:avLst/>
          </a:prstGeom>
          <a:ln w="28575">
            <a:solidFill>
              <a:srgbClr val="FFFF00"/>
            </a:solidFill>
            <a:headEnd type="triangle"/>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847224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t>إذا الشرطية</a:t>
            </a:r>
            <a:r>
              <a:rPr lang="sv-SE" dirty="0"/>
              <a:t> (2)</a:t>
            </a:r>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90750"/>
            <a:ext cx="11696700" cy="4419600"/>
          </a:xfrm>
        </p:spPr>
        <p:txBody>
          <a:bodyPr>
            <a:normAutofit/>
          </a:bodyPr>
          <a:lstStyle/>
          <a:p>
            <a:pPr marL="0" indent="0">
              <a:buNone/>
            </a:pPr>
            <a:r>
              <a:rPr lang="ar-SA" dirty="0"/>
              <a:t>يجب اقْتِرانِ جوابِ الشرط بالفاء, وهذا سوءٌ أكانت أداة الشرط جازمة أم غير جازمة </a:t>
            </a:r>
            <a:r>
              <a:rPr lang="ar-SA" u="sng" dirty="0"/>
              <a:t>في المواضع الآتية</a:t>
            </a:r>
            <a:r>
              <a:rPr lang="ar-SA" dirty="0"/>
              <a:t>:</a:t>
            </a:r>
            <a:r>
              <a:rPr lang="sv-SE" dirty="0"/>
              <a:t> =</a:t>
            </a:r>
          </a:p>
          <a:p>
            <a:pPr marL="0" indent="0">
              <a:buNone/>
            </a:pPr>
            <a:r>
              <a:rPr lang="sv-SE" dirty="0"/>
              <a:t>Det är obligatoriskt att koppla bokstaven </a:t>
            </a:r>
            <a:r>
              <a:rPr lang="ar-SA" dirty="0"/>
              <a:t>ف</a:t>
            </a:r>
            <a:r>
              <a:rPr lang="sv-SE" dirty="0"/>
              <a:t> med </a:t>
            </a:r>
            <a:r>
              <a:rPr lang="ar-SA" dirty="0"/>
              <a:t>جواب الشرط</a:t>
            </a:r>
            <a:r>
              <a:rPr lang="sv-SE" dirty="0"/>
              <a:t>, och detta </a:t>
            </a:r>
            <a:r>
              <a:rPr lang="sv-SE" dirty="0">
                <a:solidFill>
                  <a:schemeClr val="bg1"/>
                </a:solidFill>
              </a:rPr>
              <a:t>oavsett om </a:t>
            </a:r>
            <a:r>
              <a:rPr lang="ar-SA" dirty="0">
                <a:solidFill>
                  <a:schemeClr val="bg1"/>
                </a:solidFill>
              </a:rPr>
              <a:t>أداة الشرط</a:t>
            </a:r>
            <a:r>
              <a:rPr lang="sv-SE" dirty="0">
                <a:solidFill>
                  <a:schemeClr val="bg1"/>
                </a:solidFill>
              </a:rPr>
              <a:t> gör verben ackusativa eller inte, </a:t>
            </a:r>
            <a:r>
              <a:rPr lang="sv-SE" u="sng" dirty="0"/>
              <a:t>i följande fall</a:t>
            </a:r>
            <a:r>
              <a:rPr lang="sv-SE" dirty="0"/>
              <a:t>:</a:t>
            </a:r>
          </a:p>
          <a:p>
            <a:pPr marL="0" indent="0">
              <a:buNone/>
            </a:pPr>
            <a:endParaRPr lang="sv-SE" dirty="0"/>
          </a:p>
          <a:p>
            <a:pPr marL="457200" indent="-457200">
              <a:buAutoNum type="arabicPeriod"/>
            </a:pPr>
            <a:r>
              <a:rPr lang="ar-SA" u="sng" dirty="0"/>
              <a:t>إذا كان الجواب جملةً اسميةً</a:t>
            </a:r>
            <a:endParaRPr lang="sv-SE" dirty="0"/>
          </a:p>
          <a:p>
            <a:r>
              <a:rPr lang="ar-SA" dirty="0"/>
              <a:t> وَإِذَا سَأَلَكَ عِبَادِي عَنِّي فَ</a:t>
            </a:r>
            <a:r>
              <a:rPr lang="ar-SA" dirty="0">
                <a:solidFill>
                  <a:srgbClr val="FFFF00"/>
                </a:solidFill>
              </a:rPr>
              <a:t>إِنِّي قَرِيبٌ </a:t>
            </a:r>
            <a:r>
              <a:rPr lang="sv-SE" dirty="0">
                <a:solidFill>
                  <a:srgbClr val="FFFF00"/>
                </a:solidFill>
              </a:rPr>
              <a:t> </a:t>
            </a:r>
            <a:r>
              <a:rPr lang="sv-SE" dirty="0"/>
              <a:t>- Och om mina tjänare frågar om mig, så (informera dem) att jag är nära. (al-</a:t>
            </a:r>
            <a:r>
              <a:rPr lang="sv-SE" dirty="0" err="1"/>
              <a:t>Baqarah</a:t>
            </a:r>
            <a:r>
              <a:rPr lang="sv-SE" dirty="0"/>
              <a:t> 186)</a:t>
            </a:r>
          </a:p>
          <a:p>
            <a:r>
              <a:rPr lang="ar-SA" dirty="0"/>
              <a:t>إذا اجتهدت ف</a:t>
            </a:r>
            <a:r>
              <a:rPr lang="ar-SA" dirty="0">
                <a:solidFill>
                  <a:srgbClr val="FFFF00"/>
                </a:solidFill>
              </a:rPr>
              <a:t>النجاحُ قريبٌ </a:t>
            </a:r>
            <a:r>
              <a:rPr lang="sv-SE" dirty="0">
                <a:solidFill>
                  <a:srgbClr val="FFFF00"/>
                </a:solidFill>
              </a:rPr>
              <a:t> </a:t>
            </a:r>
            <a:r>
              <a:rPr lang="sv-SE" dirty="0"/>
              <a:t>- Om du kämpar, så är framgången nära.</a:t>
            </a:r>
          </a:p>
          <a:p>
            <a:r>
              <a:rPr lang="ar-SA" dirty="0"/>
              <a:t>إذا أسْلَمْتَ ف</a:t>
            </a:r>
            <a:r>
              <a:rPr lang="ar-SA" dirty="0">
                <a:solidFill>
                  <a:srgbClr val="FFFF00"/>
                </a:solidFill>
              </a:rPr>
              <a:t>أنت سالمٌ</a:t>
            </a:r>
            <a:r>
              <a:rPr lang="sv-SE" dirty="0">
                <a:solidFill>
                  <a:schemeClr val="bg1"/>
                </a:solidFill>
              </a:rPr>
              <a:t> </a:t>
            </a:r>
            <a:r>
              <a:rPr lang="sv-SE" dirty="0"/>
              <a:t>– Om du blir muslim, så är du säker och i ett gott tillstånd.</a:t>
            </a:r>
            <a:br>
              <a:rPr lang="sv-SE" dirty="0"/>
            </a:b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fld id="{177D6179-9D4F-9247-ABDE-D082469CF89C}" type="slidenum">
              <a:rPr lang="sv-SE" smtClean="0"/>
              <a:t>157</a:t>
            </a:fld>
            <a:endParaRPr lang="sv-SE"/>
          </a:p>
        </p:txBody>
      </p:sp>
    </p:spTree>
    <p:extLst>
      <p:ext uri="{BB962C8B-B14F-4D97-AF65-F5344CB8AC3E}">
        <p14:creationId xmlns:p14="http://schemas.microsoft.com/office/powerpoint/2010/main" val="933578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t>إذا الشرطية</a:t>
            </a:r>
            <a:r>
              <a:rPr lang="sv-SE" dirty="0"/>
              <a:t> (3)</a:t>
            </a:r>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16667"/>
            <a:ext cx="11696700" cy="4579407"/>
          </a:xfrm>
        </p:spPr>
        <p:txBody>
          <a:bodyPr>
            <a:normAutofit/>
          </a:bodyPr>
          <a:lstStyle/>
          <a:p>
            <a:pPr marL="0" indent="0">
              <a:buNone/>
            </a:pPr>
            <a:r>
              <a:rPr lang="sv-SE" dirty="0"/>
              <a:t>2. </a:t>
            </a:r>
            <a:r>
              <a:rPr lang="ar-SA" u="sng" dirty="0"/>
              <a:t>إذا كان الجواب فعلا طَلَبِيًّا</a:t>
            </a:r>
          </a:p>
          <a:p>
            <a:pPr marL="0" indent="0">
              <a:buNone/>
            </a:pPr>
            <a:endParaRPr lang="sv-SE" sz="1400" u="sng" dirty="0"/>
          </a:p>
          <a:p>
            <a:pPr marL="0" indent="0">
              <a:buNone/>
            </a:pPr>
            <a:r>
              <a:rPr lang="ar-SA" dirty="0"/>
              <a:t>الأمر:</a:t>
            </a:r>
            <a:endParaRPr lang="sv-SE" dirty="0"/>
          </a:p>
          <a:p>
            <a:r>
              <a:rPr lang="ar-SA" sz="2200" dirty="0"/>
              <a:t>إذا عَطَسْتَ ف</a:t>
            </a:r>
            <a:r>
              <a:rPr lang="ar-SA" sz="2200" dirty="0">
                <a:solidFill>
                  <a:srgbClr val="FFFF00"/>
                </a:solidFill>
              </a:rPr>
              <a:t>احْمَدِ ا</a:t>
            </a:r>
            <a:r>
              <a:rPr lang="ar-SA" sz="2200" dirty="0"/>
              <a:t>للهَ</a:t>
            </a:r>
            <a:r>
              <a:rPr lang="sv-SE" sz="2200" dirty="0"/>
              <a:t> – Om du nyser, så lovprisa Allah.</a:t>
            </a:r>
          </a:p>
          <a:p>
            <a:r>
              <a:rPr lang="ar-SA" sz="2200" dirty="0"/>
              <a:t>إذا نِمْتَ فَ</a:t>
            </a:r>
            <a:r>
              <a:rPr lang="ar-SA" sz="2200" dirty="0">
                <a:solidFill>
                  <a:srgbClr val="FFFF00"/>
                </a:solidFill>
              </a:rPr>
              <a:t>لْتَذْكُرِ ال</a:t>
            </a:r>
            <a:r>
              <a:rPr lang="ar-SA" sz="2200" dirty="0"/>
              <a:t>له</a:t>
            </a:r>
            <a:r>
              <a:rPr lang="sv-SE" sz="2200" dirty="0"/>
              <a:t> – Om du ska sova, så påminns Allah.</a:t>
            </a:r>
            <a:endParaRPr lang="ar-SA" sz="2200" dirty="0"/>
          </a:p>
          <a:p>
            <a:pPr marL="0" indent="0">
              <a:buNone/>
            </a:pPr>
            <a:endParaRPr lang="ar-SA" sz="1400" dirty="0"/>
          </a:p>
          <a:p>
            <a:pPr marL="0" indent="0">
              <a:buNone/>
            </a:pPr>
            <a:r>
              <a:rPr lang="ar-SA" dirty="0"/>
              <a:t>النهي:</a:t>
            </a:r>
          </a:p>
          <a:p>
            <a:r>
              <a:rPr lang="ar-SA" sz="2200" dirty="0"/>
              <a:t>إذا فهمت ف</a:t>
            </a:r>
            <a:r>
              <a:rPr lang="ar-SA" sz="2200" dirty="0">
                <a:solidFill>
                  <a:srgbClr val="FFFF00"/>
                </a:solidFill>
              </a:rPr>
              <a:t>لا تسأل</a:t>
            </a:r>
            <a:r>
              <a:rPr lang="sv-SE" sz="2200" dirty="0">
                <a:solidFill>
                  <a:srgbClr val="FFFF00"/>
                </a:solidFill>
              </a:rPr>
              <a:t> </a:t>
            </a:r>
            <a:r>
              <a:rPr lang="sv-SE" sz="2200" dirty="0"/>
              <a:t>– Om du har förstått, så fråga inte.</a:t>
            </a:r>
          </a:p>
          <a:p>
            <a:pPr marL="0" indent="0">
              <a:buNone/>
            </a:pPr>
            <a:endParaRPr lang="sv-SE" sz="1400" dirty="0"/>
          </a:p>
          <a:p>
            <a:pPr marL="0" indent="0">
              <a:buNone/>
            </a:pPr>
            <a:r>
              <a:rPr lang="ar-SA" dirty="0"/>
              <a:t>الاستفهام</a:t>
            </a:r>
            <a:r>
              <a:rPr lang="ar-SA" sz="2200" dirty="0"/>
              <a:t>:</a:t>
            </a:r>
          </a:p>
          <a:p>
            <a:r>
              <a:rPr lang="ar-SA" sz="2200" dirty="0"/>
              <a:t>إذا أَنجحُ ف</a:t>
            </a:r>
            <a:r>
              <a:rPr lang="ar-SA" sz="2200" dirty="0">
                <a:solidFill>
                  <a:srgbClr val="FFFF00"/>
                </a:solidFill>
              </a:rPr>
              <a:t>هل</a:t>
            </a:r>
            <a:r>
              <a:rPr lang="ar-SA" sz="2200" dirty="0"/>
              <a:t> </a:t>
            </a:r>
            <a:r>
              <a:rPr lang="ar-SA" sz="2200" dirty="0">
                <a:solidFill>
                  <a:srgbClr val="FFFF00"/>
                </a:solidFill>
              </a:rPr>
              <a:t>لي هَدِيَّة</a:t>
            </a:r>
            <a:r>
              <a:rPr lang="ar-SA" sz="2200" dirty="0"/>
              <a:t>؟</a:t>
            </a:r>
            <a:r>
              <a:rPr lang="sv-SE" sz="2200" dirty="0"/>
              <a:t> - Om jag lyckas, så får jag en present?</a:t>
            </a:r>
            <a:endParaRPr lang="ar-SA" sz="2200" dirty="0"/>
          </a:p>
          <a:p>
            <a:pPr marL="0" indent="0">
              <a:buNone/>
            </a:pPr>
            <a:endParaRPr lang="ar-SA" sz="2200" dirty="0"/>
          </a:p>
          <a:p>
            <a:pPr marL="0" indent="0">
              <a:buNone/>
            </a:pPr>
            <a:endParaRPr lang="sv-SE" sz="2200" dirty="0"/>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Rektangel: rundade hörn 7">
            <a:extLst>
              <a:ext uri="{FF2B5EF4-FFF2-40B4-BE49-F238E27FC236}">
                <a16:creationId xmlns:a16="http://schemas.microsoft.com/office/drawing/2014/main" id="{47F82817-F89D-4C1D-BFFB-E630D5355157}"/>
              </a:ext>
            </a:extLst>
          </p:cNvPr>
          <p:cNvSpPr/>
          <p:nvPr/>
        </p:nvSpPr>
        <p:spPr>
          <a:xfrm>
            <a:off x="8043405" y="5286375"/>
            <a:ext cx="3657600" cy="1248100"/>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Tidigare lärde vi oss att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الطلب</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(begäran) omfattar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الأمر والنهي</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Men det omfattar även en tredje kategori: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الاستفهام</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(fråga)</a:t>
            </a:r>
          </a:p>
        </p:txBody>
      </p:sp>
      <p:sp>
        <p:nvSpPr>
          <p:cNvPr id="9" name="Rektangel: rundade hörn 8">
            <a:extLst>
              <a:ext uri="{FF2B5EF4-FFF2-40B4-BE49-F238E27FC236}">
                <a16:creationId xmlns:a16="http://schemas.microsoft.com/office/drawing/2014/main" id="{23E5AD0A-C5D6-490D-8D7F-85A91C476FFE}"/>
              </a:ext>
            </a:extLst>
          </p:cNvPr>
          <p:cNvSpPr/>
          <p:nvPr/>
        </p:nvSpPr>
        <p:spPr>
          <a:xfrm>
            <a:off x="8043405" y="2567591"/>
            <a:ext cx="3657600" cy="1248100"/>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الطلب بالأمر</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omfattar dels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فعل الأمر</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och dels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لام الأمر</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cxnSp>
        <p:nvCxnSpPr>
          <p:cNvPr id="10" name="Rak pilkoppling 9">
            <a:extLst>
              <a:ext uri="{FF2B5EF4-FFF2-40B4-BE49-F238E27FC236}">
                <a16:creationId xmlns:a16="http://schemas.microsoft.com/office/drawing/2014/main" id="{59388D65-0FAF-4A5B-9C02-FD9E1400AD81}"/>
              </a:ext>
            </a:extLst>
          </p:cNvPr>
          <p:cNvCxnSpPr/>
          <p:nvPr/>
        </p:nvCxnSpPr>
        <p:spPr>
          <a:xfrm flipH="1">
            <a:off x="5334000" y="3086100"/>
            <a:ext cx="223837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Rak pilkoppling 10">
            <a:extLst>
              <a:ext uri="{FF2B5EF4-FFF2-40B4-BE49-F238E27FC236}">
                <a16:creationId xmlns:a16="http://schemas.microsoft.com/office/drawing/2014/main" id="{5129409B-A456-421D-A507-9EA9F703D655}"/>
              </a:ext>
            </a:extLst>
          </p:cNvPr>
          <p:cNvCxnSpPr/>
          <p:nvPr/>
        </p:nvCxnSpPr>
        <p:spPr>
          <a:xfrm flipH="1">
            <a:off x="5334000" y="5800725"/>
            <a:ext cx="223837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78123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solidFill>
                  <a:prstClr val="white"/>
                </a:solidFill>
              </a:rPr>
              <a:t>إذا الشرطية</a:t>
            </a:r>
            <a:r>
              <a:rPr lang="sv-SE" dirty="0">
                <a:solidFill>
                  <a:prstClr val="white"/>
                </a:solidFill>
              </a:rPr>
              <a:t> (4)</a:t>
            </a:r>
            <a:endParaRPr lang="sv-SE" dirty="0"/>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90750"/>
            <a:ext cx="11449050" cy="4419600"/>
          </a:xfrm>
        </p:spPr>
        <p:txBody>
          <a:bodyPr>
            <a:normAutofit fontScale="92500" lnSpcReduction="20000"/>
          </a:bodyPr>
          <a:lstStyle/>
          <a:p>
            <a:pPr marL="0" indent="0">
              <a:buNone/>
            </a:pPr>
            <a:r>
              <a:rPr lang="sv-SE" dirty="0"/>
              <a:t>3. </a:t>
            </a:r>
            <a:r>
              <a:rPr lang="ar-SA" u="sng" dirty="0"/>
              <a:t>إذا كان الجواب فعلا جامدا</a:t>
            </a:r>
          </a:p>
          <a:p>
            <a:pPr marL="0" indent="0">
              <a:buNone/>
            </a:pPr>
            <a:r>
              <a:rPr lang="sv-SE" dirty="0"/>
              <a:t>(</a:t>
            </a:r>
            <a:r>
              <a:rPr lang="ar-SA" dirty="0"/>
              <a:t>ليس, عسى, نِعْمَ, بِئْسَ</a:t>
            </a:r>
            <a:r>
              <a:rPr lang="sv-SE" dirty="0"/>
              <a:t>)</a:t>
            </a:r>
          </a:p>
          <a:p>
            <a:pPr marL="0" indent="0">
              <a:buNone/>
            </a:pPr>
            <a:endParaRPr lang="sv-SE" dirty="0"/>
          </a:p>
          <a:p>
            <a:r>
              <a:rPr lang="ar-SA" dirty="0"/>
              <a:t>إذا ذهبتَ إليه ف</a:t>
            </a:r>
            <a:r>
              <a:rPr lang="ar-SA" dirty="0">
                <a:solidFill>
                  <a:srgbClr val="FFFF00"/>
                </a:solidFill>
              </a:rPr>
              <a:t>لستَ منا</a:t>
            </a:r>
            <a:r>
              <a:rPr lang="sv-SE" dirty="0"/>
              <a:t> – Om du går till honom, så tillhör du inte oss!</a:t>
            </a:r>
          </a:p>
          <a:p>
            <a:r>
              <a:rPr lang="ar-SA" dirty="0"/>
              <a:t>إذا تتوبُ ف</a:t>
            </a:r>
            <a:r>
              <a:rPr lang="ar-SA" dirty="0">
                <a:solidFill>
                  <a:srgbClr val="FFFF00"/>
                </a:solidFill>
              </a:rPr>
              <a:t>عسى اللهُ أَن يتوبَ عليك</a:t>
            </a:r>
            <a:r>
              <a:rPr lang="sv-SE" dirty="0"/>
              <a:t> – Om du ångrar dig, så må Allah förlåta dig.</a:t>
            </a:r>
          </a:p>
          <a:p>
            <a:r>
              <a:rPr lang="ar-SA" dirty="0"/>
              <a:t>إذا تُصَدِّقُ ف</a:t>
            </a:r>
            <a:r>
              <a:rPr lang="ar-SA" dirty="0">
                <a:solidFill>
                  <a:srgbClr val="FFFF00"/>
                </a:solidFill>
              </a:rPr>
              <a:t>َنِعْمَ الرجلُ أنت</a:t>
            </a:r>
            <a:r>
              <a:rPr lang="sv-SE" dirty="0"/>
              <a:t> – Om du ger välgörenhet, så vilken god man du är.</a:t>
            </a:r>
            <a:endParaRPr lang="ar-SA" dirty="0"/>
          </a:p>
          <a:p>
            <a:pPr marL="0" indent="0">
              <a:buNone/>
            </a:pPr>
            <a:endParaRPr lang="ar-SA" dirty="0"/>
          </a:p>
          <a:p>
            <a:pPr marL="0" indent="0">
              <a:buNone/>
            </a:pPr>
            <a:r>
              <a:rPr lang="sv-SE" u="sng" dirty="0"/>
              <a:t>Vad menas med en </a:t>
            </a:r>
            <a:r>
              <a:rPr lang="ar-SA" u="sng" dirty="0"/>
              <a:t>فعل جامد</a:t>
            </a:r>
            <a:r>
              <a:rPr lang="sv-SE" u="sng" dirty="0"/>
              <a:t> (fast verb)?</a:t>
            </a:r>
          </a:p>
          <a:p>
            <a:pPr marL="0" indent="0">
              <a:lnSpc>
                <a:spcPct val="110000"/>
              </a:lnSpc>
              <a:buNone/>
            </a:pPr>
            <a:r>
              <a:rPr lang="sv-SE" dirty="0"/>
              <a:t>Ett fast verb är ett verb som endast kan ha </a:t>
            </a:r>
            <a:r>
              <a:rPr lang="sv-SE" u="sng" dirty="0"/>
              <a:t>en</a:t>
            </a:r>
            <a:r>
              <a:rPr lang="sv-SE" dirty="0"/>
              <a:t> tidsform. Verbet är antingen endast </a:t>
            </a:r>
            <a:r>
              <a:rPr lang="ar-SA" dirty="0"/>
              <a:t>ماض</a:t>
            </a:r>
            <a:r>
              <a:rPr lang="sv-SE" dirty="0"/>
              <a:t> eller endast </a:t>
            </a:r>
            <a:r>
              <a:rPr lang="ar-SA" dirty="0"/>
              <a:t>مضارع</a:t>
            </a:r>
            <a:r>
              <a:rPr lang="sv-SE" dirty="0"/>
              <a:t> eller endast </a:t>
            </a:r>
            <a:r>
              <a:rPr lang="ar-SA" dirty="0"/>
              <a:t>أمر</a:t>
            </a:r>
            <a:r>
              <a:rPr lang="sv-SE" dirty="0"/>
              <a:t>. Den kan alltså inte byta tidsform jämfört med </a:t>
            </a:r>
            <a:r>
              <a:rPr lang="ar-SA" dirty="0"/>
              <a:t>الفعل المُتَصَرِّف</a:t>
            </a:r>
            <a:r>
              <a:rPr lang="sv-SE" dirty="0"/>
              <a:t>, som i princip omfattar alla verb vi lärt oss: </a:t>
            </a:r>
            <a:r>
              <a:rPr lang="ar-SA" dirty="0"/>
              <a:t>أمر, كان, جلس</a:t>
            </a:r>
            <a:r>
              <a:rPr lang="sv-SE" dirty="0"/>
              <a:t>. Exemplen vi tagit i punkt 3 gäller dåtid. Det går alltid att fördjupa sig i saker och ting, men detta är grunden.</a:t>
            </a:r>
            <a:endParaRPr lang="ar-SA" dirty="0"/>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fld id="{177D6179-9D4F-9247-ABDE-D082469CF89C}" type="slidenum">
              <a:rPr lang="sv-SE" smtClean="0"/>
              <a:t>159</a:t>
            </a:fld>
            <a:endParaRPr lang="sv-SE"/>
          </a:p>
        </p:txBody>
      </p:sp>
      <p:sp>
        <p:nvSpPr>
          <p:cNvPr id="5" name="Rektangel: rundade hörn 4">
            <a:extLst>
              <a:ext uri="{FF2B5EF4-FFF2-40B4-BE49-F238E27FC236}">
                <a16:creationId xmlns:a16="http://schemas.microsoft.com/office/drawing/2014/main" id="{9AFFB9C2-F279-4848-8845-601D0B717A6C}"/>
              </a:ext>
            </a:extLst>
          </p:cNvPr>
          <p:cNvSpPr/>
          <p:nvPr/>
        </p:nvSpPr>
        <p:spPr>
          <a:xfrm>
            <a:off x="8786287" y="2338211"/>
            <a:ext cx="3019425" cy="1090789"/>
          </a:xfrm>
          <a:prstGeom prst="roundRect">
            <a:avLst/>
          </a:prstGeom>
          <a:solidFill>
            <a:srgbClr val="BFB5C9"/>
          </a:solidFill>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t>نِعْمَ</a:t>
            </a:r>
            <a:r>
              <a:rPr lang="sv-SE" dirty="0"/>
              <a:t> används när man ska prisa någon.  Motsatsen är </a:t>
            </a:r>
            <a:r>
              <a:rPr lang="ar-SA" sz="2000" dirty="0"/>
              <a:t>بِئْسَ</a:t>
            </a:r>
            <a:r>
              <a:rPr lang="sv-SE" dirty="0"/>
              <a:t>, för att klandra någon</a:t>
            </a:r>
          </a:p>
        </p:txBody>
      </p:sp>
    </p:spTree>
    <p:extLst>
      <p:ext uri="{BB962C8B-B14F-4D97-AF65-F5344CB8AC3E}">
        <p14:creationId xmlns:p14="http://schemas.microsoft.com/office/powerpoint/2010/main" val="64022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7C7CBD7-C4AE-488B-9191-89EBED889365}"/>
              </a:ext>
            </a:extLst>
          </p:cNvPr>
          <p:cNvSpPr>
            <a:spLocks noGrp="1"/>
          </p:cNvSpPr>
          <p:nvPr>
            <p:ph idx="1"/>
          </p:nvPr>
        </p:nvSpPr>
        <p:spPr>
          <a:xfrm>
            <a:off x="240633" y="2136808"/>
            <a:ext cx="11733194" cy="4591251"/>
          </a:xfrm>
        </p:spPr>
        <p:txBody>
          <a:bodyPr/>
          <a:lstStyle/>
          <a:p>
            <a:pPr marL="0" indent="0">
              <a:buNone/>
            </a:pPr>
            <a:r>
              <a:rPr lang="sv-SE" dirty="0"/>
              <a:t>Både </a:t>
            </a:r>
            <a:r>
              <a:rPr lang="ar-SA" dirty="0"/>
              <a:t>الفعل الماضي</a:t>
            </a:r>
            <a:r>
              <a:rPr lang="sv-SE" dirty="0"/>
              <a:t> (</a:t>
            </a:r>
            <a:r>
              <a:rPr lang="ar-SA" dirty="0"/>
              <a:t>كَتَبَ</a:t>
            </a:r>
            <a:r>
              <a:rPr lang="sv-SE" dirty="0"/>
              <a:t>) och </a:t>
            </a:r>
            <a:r>
              <a:rPr lang="ar-SA" dirty="0"/>
              <a:t>فعل الأمر</a:t>
            </a:r>
            <a:r>
              <a:rPr lang="sv-SE" dirty="0"/>
              <a:t> (</a:t>
            </a:r>
            <a:r>
              <a:rPr lang="ar-SA" dirty="0"/>
              <a:t>اُكْتُبْ</a:t>
            </a:r>
            <a:r>
              <a:rPr lang="sv-SE" dirty="0"/>
              <a:t>) är </a:t>
            </a:r>
            <a:r>
              <a:rPr lang="ar-SA" dirty="0">
                <a:solidFill>
                  <a:schemeClr val="bg1"/>
                </a:solidFill>
              </a:rPr>
              <a:t>مبنيَّانِ</a:t>
            </a:r>
            <a:r>
              <a:rPr lang="sv-SE" dirty="0"/>
              <a:t>.</a:t>
            </a:r>
          </a:p>
          <a:p>
            <a:pPr marL="0" indent="0">
              <a:buNone/>
            </a:pPr>
            <a:r>
              <a:rPr lang="sv-SE" dirty="0"/>
              <a:t>Det som återstår är </a:t>
            </a:r>
            <a:r>
              <a:rPr lang="ar-SA" dirty="0"/>
              <a:t>الفعل المضارع</a:t>
            </a:r>
            <a:r>
              <a:rPr lang="sv-SE" dirty="0"/>
              <a:t>, som är </a:t>
            </a:r>
            <a:r>
              <a:rPr lang="ar-SA" dirty="0"/>
              <a:t> </a:t>
            </a:r>
            <a:r>
              <a:rPr lang="ar-SA" dirty="0">
                <a:solidFill>
                  <a:schemeClr val="bg1"/>
                </a:solidFill>
              </a:rPr>
              <a:t>معرب</a:t>
            </a:r>
            <a:r>
              <a:rPr lang="sv-SE" u="sng" dirty="0"/>
              <a:t>förutom vid 2 fall</a:t>
            </a:r>
            <a:r>
              <a:rPr lang="sv-SE" dirty="0"/>
              <a:t>:</a:t>
            </a:r>
          </a:p>
          <a:p>
            <a:pPr marL="0" indent="0">
              <a:buNone/>
            </a:pPr>
            <a:r>
              <a:rPr lang="sv-SE" dirty="0"/>
              <a:t>1.</a:t>
            </a:r>
            <a:r>
              <a:rPr lang="ar-SA" u="sng" dirty="0"/>
              <a:t>إذا اتَّصَلَتْ به </a:t>
            </a:r>
            <a:r>
              <a:rPr lang="ar-SA" u="sng" dirty="0">
                <a:solidFill>
                  <a:schemeClr val="bg1"/>
                </a:solidFill>
              </a:rPr>
              <a:t>نون النسوة </a:t>
            </a:r>
            <a:r>
              <a:rPr lang="ar-SA" u="sng" dirty="0"/>
              <a:t>فيكون مبنيا</a:t>
            </a:r>
            <a:r>
              <a:rPr lang="sv-SE" u="sng" dirty="0"/>
              <a:t> </a:t>
            </a:r>
          </a:p>
          <a:p>
            <a:pPr marL="0" indent="0">
              <a:buNone/>
            </a:pPr>
            <a:endParaRPr lang="sv-SE" dirty="0"/>
          </a:p>
          <a:p>
            <a:pPr marL="0" indent="0">
              <a:buNone/>
            </a:pPr>
            <a:endParaRPr lang="ar-SA" dirty="0"/>
          </a:p>
          <a:p>
            <a:pPr marL="0" indent="0">
              <a:buNone/>
            </a:pPr>
            <a:r>
              <a:rPr lang="sv-SE" dirty="0"/>
              <a:t>2. </a:t>
            </a:r>
            <a:r>
              <a:rPr lang="ar-SA" u="sng" dirty="0"/>
              <a:t>إذا اتصلت به نُونُ التَّوْكيد اتصالا مُباشَرا</a:t>
            </a:r>
          </a:p>
          <a:p>
            <a:pPr marL="0" indent="0">
              <a:buNone/>
            </a:pPr>
            <a:endParaRPr lang="ar-SA" dirty="0"/>
          </a:p>
        </p:txBody>
      </p:sp>
      <p:sp>
        <p:nvSpPr>
          <p:cNvPr id="7" name="Rektangel: rundade hörn 6">
            <a:extLst>
              <a:ext uri="{FF2B5EF4-FFF2-40B4-BE49-F238E27FC236}">
                <a16:creationId xmlns:a16="http://schemas.microsoft.com/office/drawing/2014/main" id="{BBDF0D25-5EC0-421B-B95B-2DF1DCCE052B}"/>
              </a:ext>
            </a:extLst>
          </p:cNvPr>
          <p:cNvSpPr/>
          <p:nvPr/>
        </p:nvSpPr>
        <p:spPr>
          <a:xfrm>
            <a:off x="535272" y="3561080"/>
            <a:ext cx="3437287" cy="507733"/>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dirty="0">
                <a:solidFill>
                  <a:prstClr val="black"/>
                </a:solidFill>
              </a:rPr>
              <a:t>على سَبيلِ المثال: يَكْتُبْ</a:t>
            </a:r>
            <a:r>
              <a:rPr lang="ar-SA" sz="2400" dirty="0">
                <a:solidFill>
                  <a:schemeClr val="tx1"/>
                </a:solidFill>
              </a:rPr>
              <a:t>ن</a:t>
            </a:r>
            <a:r>
              <a:rPr lang="ar-SA" sz="2400" dirty="0">
                <a:solidFill>
                  <a:prstClr val="black"/>
                </a:solidFill>
              </a:rPr>
              <a:t>َ وتَكْتُبْ</a:t>
            </a:r>
            <a:r>
              <a:rPr lang="ar-SA" sz="2400" dirty="0">
                <a:solidFill>
                  <a:schemeClr val="tx1"/>
                </a:solidFill>
              </a:rPr>
              <a:t>ن</a:t>
            </a:r>
            <a:r>
              <a:rPr lang="ar-SA" sz="2400" dirty="0">
                <a:solidFill>
                  <a:prstClr val="black"/>
                </a:solidFill>
              </a:rPr>
              <a:t>َ.</a:t>
            </a:r>
          </a:p>
        </p:txBody>
      </p:sp>
      <p:sp>
        <p:nvSpPr>
          <p:cNvPr id="6" name="Rektangel: rundade hörn 5">
            <a:extLst>
              <a:ext uri="{FF2B5EF4-FFF2-40B4-BE49-F238E27FC236}">
                <a16:creationId xmlns:a16="http://schemas.microsoft.com/office/drawing/2014/main" id="{363842DB-0E10-4CAE-9B13-0B633A64C3EC}"/>
              </a:ext>
            </a:extLst>
          </p:cNvPr>
          <p:cNvSpPr/>
          <p:nvPr/>
        </p:nvSpPr>
        <p:spPr>
          <a:xfrm>
            <a:off x="535272" y="4900600"/>
            <a:ext cx="10996327" cy="1645920"/>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dirty="0">
                <a:solidFill>
                  <a:prstClr val="black"/>
                </a:solidFill>
              </a:rPr>
              <a:t>واللهِ, لأَقْرَأَ</a:t>
            </a:r>
            <a:r>
              <a:rPr lang="ar-SA" sz="2400" dirty="0">
                <a:solidFill>
                  <a:schemeClr val="tx1"/>
                </a:solidFill>
              </a:rPr>
              <a:t>ن</a:t>
            </a:r>
            <a:r>
              <a:rPr lang="ar-SA" sz="2400" dirty="0">
                <a:solidFill>
                  <a:prstClr val="black"/>
                </a:solidFill>
              </a:rPr>
              <a:t>َّ الدرس. </a:t>
            </a:r>
            <a:r>
              <a:rPr lang="sv-SE" sz="2400" dirty="0">
                <a:solidFill>
                  <a:prstClr val="black"/>
                </a:solidFill>
              </a:rPr>
              <a:t> - </a:t>
            </a:r>
            <a:r>
              <a:rPr lang="sv-SE" sz="2400" dirty="0" err="1">
                <a:solidFill>
                  <a:prstClr val="black"/>
                </a:solidFill>
              </a:rPr>
              <a:t>Wallahi</a:t>
            </a:r>
            <a:r>
              <a:rPr lang="sv-SE" sz="2400" dirty="0">
                <a:solidFill>
                  <a:prstClr val="black"/>
                </a:solidFill>
              </a:rPr>
              <a:t>, jag ska verkligen läsa lektionen.</a:t>
            </a:r>
          </a:p>
          <a:p>
            <a:pPr lvl="0" defTabSz="914400">
              <a:lnSpc>
                <a:spcPct val="90000"/>
              </a:lnSpc>
              <a:spcBef>
                <a:spcPts val="1000"/>
              </a:spcBef>
            </a:pPr>
            <a:r>
              <a:rPr lang="ar-SA" sz="2400" dirty="0">
                <a:solidFill>
                  <a:prstClr val="black"/>
                </a:solidFill>
              </a:rPr>
              <a:t>نون التوكيد</a:t>
            </a:r>
            <a:r>
              <a:rPr lang="sv-SE" sz="2400" dirty="0">
                <a:solidFill>
                  <a:prstClr val="black"/>
                </a:solidFill>
              </a:rPr>
              <a:t> (</a:t>
            </a:r>
            <a:r>
              <a:rPr lang="ar-SA" sz="2400" dirty="0">
                <a:solidFill>
                  <a:prstClr val="black"/>
                </a:solidFill>
              </a:rPr>
              <a:t>نَّ</a:t>
            </a:r>
            <a:r>
              <a:rPr lang="sv-SE" sz="2400" dirty="0">
                <a:solidFill>
                  <a:prstClr val="black"/>
                </a:solidFill>
              </a:rPr>
              <a:t>) är en </a:t>
            </a:r>
            <a:r>
              <a:rPr lang="ar-SA" sz="2400" dirty="0">
                <a:solidFill>
                  <a:prstClr val="black"/>
                </a:solidFill>
              </a:rPr>
              <a:t>حرف</a:t>
            </a:r>
            <a:r>
              <a:rPr lang="sv-SE" sz="2400" dirty="0">
                <a:solidFill>
                  <a:prstClr val="black"/>
                </a:solidFill>
              </a:rPr>
              <a:t> som används när man vill betona något. Uttrycket är väldigt vanligt i klassisk arabiska, och i synnerhet </a:t>
            </a:r>
            <a:r>
              <a:rPr lang="ar-SA" sz="2400" dirty="0">
                <a:solidFill>
                  <a:prstClr val="black"/>
                </a:solidFill>
              </a:rPr>
              <a:t>القرآن</a:t>
            </a:r>
            <a:r>
              <a:rPr lang="sv-SE" sz="2400" dirty="0">
                <a:solidFill>
                  <a:prstClr val="black"/>
                </a:solidFill>
              </a:rPr>
              <a:t>. Mer om denna </a:t>
            </a:r>
            <a:r>
              <a:rPr lang="ar-SA" sz="2400" dirty="0">
                <a:solidFill>
                  <a:prstClr val="black"/>
                </a:solidFill>
              </a:rPr>
              <a:t>ن</a:t>
            </a:r>
            <a:r>
              <a:rPr lang="sv-SE" sz="2400" dirty="0">
                <a:solidFill>
                  <a:prstClr val="black"/>
                </a:solidFill>
              </a:rPr>
              <a:t> kommer längre fram.</a:t>
            </a:r>
          </a:p>
        </p:txBody>
      </p:sp>
      <p:sp>
        <p:nvSpPr>
          <p:cNvPr id="2" name="Rubrik 1">
            <a:extLst>
              <a:ext uri="{FF2B5EF4-FFF2-40B4-BE49-F238E27FC236}">
                <a16:creationId xmlns:a16="http://schemas.microsoft.com/office/drawing/2014/main" id="{881FA4C4-6141-4850-B644-1E6F7CEF73D4}"/>
              </a:ext>
            </a:extLst>
          </p:cNvPr>
          <p:cNvSpPr>
            <a:spLocks noGrp="1"/>
          </p:cNvSpPr>
          <p:nvPr>
            <p:ph type="title"/>
          </p:nvPr>
        </p:nvSpPr>
        <p:spPr/>
        <p:txBody>
          <a:bodyPr/>
          <a:lstStyle/>
          <a:p>
            <a:r>
              <a:rPr lang="sv-SE" dirty="0"/>
              <a:t> </a:t>
            </a:r>
            <a:r>
              <a:rPr lang="ar-SA" dirty="0"/>
              <a:t>المبني والمعرب من الأفعال</a:t>
            </a:r>
            <a:endParaRPr lang="sv-SE" dirty="0"/>
          </a:p>
        </p:txBody>
      </p:sp>
      <p:sp>
        <p:nvSpPr>
          <p:cNvPr id="4" name="Platshållare för bildnummer 3">
            <a:extLst>
              <a:ext uri="{FF2B5EF4-FFF2-40B4-BE49-F238E27FC236}">
                <a16:creationId xmlns:a16="http://schemas.microsoft.com/office/drawing/2014/main" id="{30C8FFFB-7389-4FFF-88E9-9EE677A08CCC}"/>
              </a:ext>
            </a:extLst>
          </p:cNvPr>
          <p:cNvSpPr>
            <a:spLocks noGrp="1"/>
          </p:cNvSpPr>
          <p:nvPr>
            <p:ph type="sldNum" sz="quarter" idx="12"/>
          </p:nvPr>
        </p:nvSpPr>
        <p:spPr/>
        <p:txBody>
          <a:bodyPr/>
          <a:lstStyle/>
          <a:p>
            <a:fld id="{177D6179-9D4F-9247-ABDE-D082469CF89C}" type="slidenum">
              <a:rPr lang="sv-SE" smtClean="0"/>
              <a:t>16</a:t>
            </a:fld>
            <a:endParaRPr lang="sv-SE" dirty="0"/>
          </a:p>
        </p:txBody>
      </p:sp>
      <p:sp>
        <p:nvSpPr>
          <p:cNvPr id="5" name="Ellips 4">
            <a:extLst>
              <a:ext uri="{FF2B5EF4-FFF2-40B4-BE49-F238E27FC236}">
                <a16:creationId xmlns:a16="http://schemas.microsoft.com/office/drawing/2014/main" id="{35A8C4D3-23C6-45FA-9419-5CA86539BF50}"/>
              </a:ext>
            </a:extLst>
          </p:cNvPr>
          <p:cNvSpPr/>
          <p:nvPr/>
        </p:nvSpPr>
        <p:spPr>
          <a:xfrm>
            <a:off x="10209194" y="3283427"/>
            <a:ext cx="1742173" cy="1063038"/>
          </a:xfrm>
          <a:prstGeom prst="ellipse">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تَوْكيد</a:t>
            </a:r>
            <a:endParaRPr lang="sv-SE" sz="2400" dirty="0"/>
          </a:p>
          <a:p>
            <a:pPr algn="ctr"/>
            <a:r>
              <a:rPr lang="sv-SE" dirty="0"/>
              <a:t> Betoning</a:t>
            </a:r>
          </a:p>
        </p:txBody>
      </p:sp>
    </p:spTree>
    <p:custDataLst>
      <p:tags r:id="rId1"/>
    </p:custDataLst>
    <p:extLst>
      <p:ext uri="{BB962C8B-B14F-4D97-AF65-F5344CB8AC3E}">
        <p14:creationId xmlns:p14="http://schemas.microsoft.com/office/powerpoint/2010/main" val="3068788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solidFill>
                  <a:prstClr val="white"/>
                </a:solidFill>
              </a:rPr>
              <a:t>إذا الشرطية</a:t>
            </a:r>
            <a:r>
              <a:rPr lang="sv-SE" dirty="0">
                <a:solidFill>
                  <a:prstClr val="white"/>
                </a:solidFill>
              </a:rPr>
              <a:t> (5)</a:t>
            </a:r>
            <a:endParaRPr lang="sv-SE" dirty="0"/>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90750"/>
            <a:ext cx="11449050" cy="4419600"/>
          </a:xfrm>
        </p:spPr>
        <p:txBody>
          <a:bodyPr/>
          <a:lstStyle/>
          <a:p>
            <a:pPr marL="0" indent="0">
              <a:buNone/>
            </a:pPr>
            <a:r>
              <a:rPr lang="sv-SE" dirty="0"/>
              <a:t>4. </a:t>
            </a:r>
            <a:r>
              <a:rPr lang="ar-SA" u="sng" dirty="0"/>
              <a:t>إذا كان الجواب مسبوقا بِ(قَدْ)</a:t>
            </a:r>
          </a:p>
          <a:p>
            <a:r>
              <a:rPr lang="ar-SA" dirty="0"/>
              <a:t>إذا فَهِمتَ ف</a:t>
            </a:r>
            <a:r>
              <a:rPr lang="ar-SA" dirty="0">
                <a:solidFill>
                  <a:srgbClr val="FFFF00"/>
                </a:solidFill>
              </a:rPr>
              <a:t>َقدْ أحسنت</a:t>
            </a:r>
            <a:r>
              <a:rPr lang="sv-SE" dirty="0"/>
              <a:t> – Om du har förstått, så har du gjort gott.</a:t>
            </a:r>
          </a:p>
          <a:p>
            <a:pPr marL="0" indent="0">
              <a:buNone/>
            </a:pPr>
            <a:endParaRPr lang="sv-SE" dirty="0"/>
          </a:p>
          <a:p>
            <a:pPr marL="0" indent="0">
              <a:buNone/>
            </a:pPr>
            <a:r>
              <a:rPr lang="sv-SE" dirty="0"/>
              <a:t>5. </a:t>
            </a:r>
            <a:r>
              <a:rPr lang="ar-SA" u="sng" dirty="0"/>
              <a:t>إذا كان الجواب مسبوقا ب(ما) النافية</a:t>
            </a:r>
          </a:p>
          <a:p>
            <a:r>
              <a:rPr lang="ar-SA" dirty="0"/>
              <a:t>إذا تكذب ف</a:t>
            </a:r>
            <a:r>
              <a:rPr lang="ar-SA" dirty="0">
                <a:solidFill>
                  <a:srgbClr val="FFFF00"/>
                </a:solidFill>
              </a:rPr>
              <a:t>ما أنت بصادق</a:t>
            </a:r>
            <a:r>
              <a:rPr lang="sv-SE" dirty="0">
                <a:solidFill>
                  <a:srgbClr val="FFFF00"/>
                </a:solidFill>
              </a:rPr>
              <a:t> </a:t>
            </a:r>
            <a:r>
              <a:rPr lang="sv-SE" dirty="0"/>
              <a:t>– Om du ljuger, så är du inte en sanningsenlig person.</a:t>
            </a:r>
          </a:p>
          <a:p>
            <a:pPr marL="0" indent="0">
              <a:buNone/>
            </a:pPr>
            <a:endParaRPr lang="sv-SE" dirty="0"/>
          </a:p>
          <a:p>
            <a:pPr marL="0" indent="0">
              <a:buNone/>
            </a:pPr>
            <a:r>
              <a:rPr lang="sv-SE" dirty="0"/>
              <a:t>6. </a:t>
            </a:r>
            <a:r>
              <a:rPr lang="ar-SA" u="sng" dirty="0"/>
              <a:t>إذا كان الجواب مسبوقا (ب) السين أو سوف</a:t>
            </a:r>
          </a:p>
          <a:p>
            <a:r>
              <a:rPr lang="ar-SA" dirty="0"/>
              <a:t>إذا سافرتَ ف</a:t>
            </a:r>
            <a:r>
              <a:rPr lang="ar-SA" dirty="0">
                <a:solidFill>
                  <a:srgbClr val="FFFF00"/>
                </a:solidFill>
              </a:rPr>
              <a:t>سأُسافر معك</a:t>
            </a:r>
            <a:r>
              <a:rPr lang="sv-SE" dirty="0">
                <a:solidFill>
                  <a:srgbClr val="FFFF00"/>
                </a:solidFill>
              </a:rPr>
              <a:t> </a:t>
            </a:r>
            <a:r>
              <a:rPr lang="sv-SE" dirty="0"/>
              <a:t>– Om du reser, så ska jag resa med dig.</a:t>
            </a:r>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fld id="{177D6179-9D4F-9247-ABDE-D082469CF89C}" type="slidenum">
              <a:rPr lang="sv-SE" smtClean="0"/>
              <a:t>160</a:t>
            </a:fld>
            <a:endParaRPr lang="sv-SE"/>
          </a:p>
        </p:txBody>
      </p:sp>
    </p:spTree>
    <p:extLst>
      <p:ext uri="{BB962C8B-B14F-4D97-AF65-F5344CB8AC3E}">
        <p14:creationId xmlns:p14="http://schemas.microsoft.com/office/powerpoint/2010/main" val="3963949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solidFill>
                  <a:prstClr val="white"/>
                </a:solidFill>
              </a:rPr>
              <a:t>إذا الشرطية</a:t>
            </a:r>
            <a:r>
              <a:rPr lang="sv-SE" dirty="0">
                <a:solidFill>
                  <a:prstClr val="white"/>
                </a:solidFill>
              </a:rPr>
              <a:t> (6)</a:t>
            </a:r>
            <a:endParaRPr lang="sv-SE" dirty="0"/>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90750"/>
            <a:ext cx="11449050" cy="4419600"/>
          </a:xfrm>
        </p:spPr>
        <p:txBody>
          <a:bodyPr/>
          <a:lstStyle/>
          <a:p>
            <a:pPr marL="0" lvl="0" indent="0">
              <a:buNone/>
            </a:pPr>
            <a:r>
              <a:rPr lang="sv-SE" dirty="0"/>
              <a:t>7. </a:t>
            </a:r>
            <a:r>
              <a:rPr lang="ar-SA" u="sng" dirty="0"/>
              <a:t>إذا كان الجواب مسبوقا ب(لن)</a:t>
            </a:r>
          </a:p>
          <a:p>
            <a:r>
              <a:rPr lang="ar-SA" dirty="0"/>
              <a:t>إذا ظَلَمْتَ أحدا ف</a:t>
            </a:r>
            <a:r>
              <a:rPr lang="ar-SA" dirty="0">
                <a:solidFill>
                  <a:srgbClr val="FFFF00"/>
                </a:solidFill>
              </a:rPr>
              <a:t>لن أُكَلِّمُكَ بعد ذلك</a:t>
            </a:r>
            <a:r>
              <a:rPr lang="sv-SE" dirty="0"/>
              <a:t> – Om du förtrycker någon, så kommer jag inte att prata med dig efter detta.</a:t>
            </a:r>
            <a:endParaRPr lang="ar-SA" dirty="0"/>
          </a:p>
          <a:p>
            <a:pPr marL="0" lvl="0" indent="0">
              <a:buNone/>
            </a:pPr>
            <a:endParaRPr lang="sv-SE" u="sng" dirty="0"/>
          </a:p>
          <a:p>
            <a:pPr marL="0" lvl="0" indent="0">
              <a:buNone/>
            </a:pPr>
            <a:endParaRPr lang="ar-SA" u="sng" dirty="0"/>
          </a:p>
          <a:p>
            <a:pPr marL="0" lvl="0" indent="0">
              <a:buNone/>
            </a:pPr>
            <a:r>
              <a:rPr lang="sv-SE" dirty="0"/>
              <a:t>8. </a:t>
            </a:r>
            <a:r>
              <a:rPr lang="ar-SA" u="sng" dirty="0"/>
              <a:t>إذا كان الجواب مسبوقا ب(كأَنَّما)</a:t>
            </a:r>
          </a:p>
          <a:p>
            <a:r>
              <a:rPr lang="ar-SA" dirty="0"/>
              <a:t>إذا تركتَ الأعمالَ الصالحةَ ف</a:t>
            </a:r>
            <a:r>
              <a:rPr lang="ar-SA" dirty="0">
                <a:solidFill>
                  <a:srgbClr val="FFFF00"/>
                </a:solidFill>
              </a:rPr>
              <a:t>كأَنَّكَ تركتَ الجنة</a:t>
            </a:r>
            <a:r>
              <a:rPr lang="sv-SE" dirty="0">
                <a:solidFill>
                  <a:srgbClr val="FFFF00"/>
                </a:solidFill>
              </a:rPr>
              <a:t> </a:t>
            </a:r>
            <a:r>
              <a:rPr lang="sv-SE" dirty="0"/>
              <a:t>– Om du lämnar goda handlingar, så är det som att du lämnat paradiset.</a:t>
            </a:r>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fld id="{177D6179-9D4F-9247-ABDE-D082469CF89C}" type="slidenum">
              <a:rPr lang="sv-SE" smtClean="0"/>
              <a:t>161</a:t>
            </a:fld>
            <a:endParaRPr lang="sv-SE"/>
          </a:p>
        </p:txBody>
      </p:sp>
      <p:sp>
        <p:nvSpPr>
          <p:cNvPr id="5" name="Rektangel: rundade hörn 4">
            <a:extLst>
              <a:ext uri="{FF2B5EF4-FFF2-40B4-BE49-F238E27FC236}">
                <a16:creationId xmlns:a16="http://schemas.microsoft.com/office/drawing/2014/main" id="{74256BAB-43B1-407C-A396-75B5B53037CC}"/>
              </a:ext>
            </a:extLst>
          </p:cNvPr>
          <p:cNvSpPr/>
          <p:nvPr/>
        </p:nvSpPr>
        <p:spPr>
          <a:xfrm>
            <a:off x="8703506" y="5619750"/>
            <a:ext cx="2726493" cy="827922"/>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كَأَنَّما</a:t>
            </a:r>
            <a:r>
              <a:rPr lang="sv-SE" sz="2400" dirty="0"/>
              <a:t> – som om/ </a:t>
            </a:r>
          </a:p>
          <a:p>
            <a:pPr algn="ctr"/>
            <a:r>
              <a:rPr lang="sv-SE" sz="2400" dirty="0"/>
              <a:t>      som att</a:t>
            </a:r>
          </a:p>
        </p:txBody>
      </p:sp>
    </p:spTree>
    <p:extLst>
      <p:ext uri="{BB962C8B-B14F-4D97-AF65-F5344CB8AC3E}">
        <p14:creationId xmlns:p14="http://schemas.microsoft.com/office/powerpoint/2010/main" val="1220581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ar-SA" dirty="0">
                <a:solidFill>
                  <a:prstClr val="white"/>
                </a:solidFill>
              </a:rPr>
              <a:t>إذا الشرطية</a:t>
            </a:r>
            <a:r>
              <a:rPr lang="sv-SE" dirty="0">
                <a:solidFill>
                  <a:prstClr val="white"/>
                </a:solidFill>
              </a:rPr>
              <a:t> (</a:t>
            </a:r>
            <a:r>
              <a:rPr lang="ar-SA" dirty="0">
                <a:solidFill>
                  <a:prstClr val="white"/>
                </a:solidFill>
              </a:rPr>
              <a:t>7</a:t>
            </a:r>
            <a:r>
              <a:rPr lang="sv-SE" dirty="0">
                <a:solidFill>
                  <a:prstClr val="white"/>
                </a:solidFill>
              </a:rPr>
              <a:t>)</a:t>
            </a:r>
            <a:endParaRPr lang="sv-SE" dirty="0"/>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90750"/>
            <a:ext cx="11449050" cy="4419600"/>
          </a:xfrm>
        </p:spPr>
        <p:txBody>
          <a:bodyPr>
            <a:normAutofit/>
          </a:bodyPr>
          <a:lstStyle/>
          <a:p>
            <a:pPr marL="0" lvl="0" indent="0">
              <a:lnSpc>
                <a:spcPct val="100000"/>
              </a:lnSpc>
              <a:buNone/>
            </a:pPr>
            <a:r>
              <a:rPr lang="sv-SE" u="sng" dirty="0"/>
              <a:t>En viktig notering – </a:t>
            </a:r>
            <a:r>
              <a:rPr lang="ar-SA" u="sng" dirty="0"/>
              <a:t>مُلاحَظَةٌ مُهِمَّةٌ</a:t>
            </a:r>
            <a:endParaRPr lang="sv-SE" u="sng" dirty="0"/>
          </a:p>
          <a:p>
            <a:pPr marL="0" lvl="0" indent="0">
              <a:lnSpc>
                <a:spcPct val="100000"/>
              </a:lnSpc>
              <a:buNone/>
            </a:pPr>
            <a:endParaRPr lang="sv-SE" dirty="0"/>
          </a:p>
          <a:p>
            <a:pPr marL="0" lvl="0" indent="0">
              <a:lnSpc>
                <a:spcPct val="100000"/>
              </a:lnSpc>
              <a:buNone/>
            </a:pPr>
            <a:r>
              <a:rPr lang="sv-SE" dirty="0"/>
              <a:t>I föregående sidor exemplifierade vi dem 8 punkterna endast med </a:t>
            </a:r>
            <a:r>
              <a:rPr lang="ar-SA" dirty="0"/>
              <a:t>إذا</a:t>
            </a:r>
            <a:r>
              <a:rPr lang="sv-SE" dirty="0"/>
              <a:t> trots att </a:t>
            </a:r>
            <a:r>
              <a:rPr lang="ar-SA" dirty="0"/>
              <a:t>أدوات الشرط</a:t>
            </a:r>
            <a:r>
              <a:rPr lang="sv-SE" dirty="0"/>
              <a:t> är mycket fler till antal och det går alltid att fördjupa sig. </a:t>
            </a:r>
          </a:p>
          <a:p>
            <a:pPr marL="0" lvl="0" indent="0">
              <a:lnSpc>
                <a:spcPct val="100000"/>
              </a:lnSpc>
              <a:buNone/>
            </a:pPr>
            <a:r>
              <a:rPr lang="sv-SE" dirty="0"/>
              <a:t> Men syftet med dessa lektioner i Arabiska nivå 3 handlar inte om att fördjupa sig och förstå alla detaljer. Däremot är syftet att vi får en någorlunda inblick i respektive ämne och förstår själva grundkonceptet. När eleven succesivt utvecklats, så kommer framtida kurser eller böcker handla om att fördjupa sig i dem grunderna, som vi lärt oss under vår resa. Det är ytterst viktigt att inte glömma bort: Arabiskan kommer stegvis.</a:t>
            </a:r>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fld id="{177D6179-9D4F-9247-ABDE-D082469CF89C}" type="slidenum">
              <a:rPr lang="sv-SE" smtClean="0"/>
              <a:t>162</a:t>
            </a:fld>
            <a:endParaRPr lang="sv-SE"/>
          </a:p>
        </p:txBody>
      </p:sp>
    </p:spTree>
    <p:extLst>
      <p:ext uri="{BB962C8B-B14F-4D97-AF65-F5344CB8AC3E}">
        <p14:creationId xmlns:p14="http://schemas.microsoft.com/office/powerpoint/2010/main" val="3440019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5A2F9D9F-E11B-4FC7-99CC-B1238A81A2F6}"/>
              </a:ext>
            </a:extLst>
          </p:cNvPr>
          <p:cNvSpPr/>
          <p:nvPr/>
        </p:nvSpPr>
        <p:spPr>
          <a:xfrm>
            <a:off x="295275" y="4410075"/>
            <a:ext cx="1924050" cy="1466850"/>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0E0833FA-925C-44EB-B62C-4FE683504F1C}"/>
              </a:ext>
            </a:extLst>
          </p:cNvPr>
          <p:cNvSpPr/>
          <p:nvPr/>
        </p:nvSpPr>
        <p:spPr>
          <a:xfrm>
            <a:off x="257175" y="2609850"/>
            <a:ext cx="1962150" cy="942975"/>
          </a:xfrm>
          <a:prstGeom prst="roundRect">
            <a:avLst/>
          </a:prstGeom>
          <a:solidFill>
            <a:srgbClr val="BFB5C9"/>
          </a:solidFill>
          <a:ln>
            <a:solidFill>
              <a:schemeClr val="accent5">
                <a:lumMod val="75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C5B5360-1142-4BD4-996D-CE2B50CBDDC3}"/>
              </a:ext>
            </a:extLst>
          </p:cNvPr>
          <p:cNvSpPr>
            <a:spLocks noGrp="1"/>
          </p:cNvSpPr>
          <p:nvPr>
            <p:ph type="title"/>
          </p:nvPr>
        </p:nvSpPr>
        <p:spPr/>
        <p:txBody>
          <a:bodyPr/>
          <a:lstStyle/>
          <a:p>
            <a:r>
              <a:rPr lang="sv-SE" dirty="0">
                <a:solidFill>
                  <a:prstClr val="white"/>
                </a:solidFill>
              </a:rPr>
              <a:t>Gott &amp; blandat</a:t>
            </a:r>
            <a:endParaRPr lang="sv-SE" dirty="0"/>
          </a:p>
        </p:txBody>
      </p:sp>
      <p:sp>
        <p:nvSpPr>
          <p:cNvPr id="3" name="Platshållare för innehåll 2">
            <a:extLst>
              <a:ext uri="{FF2B5EF4-FFF2-40B4-BE49-F238E27FC236}">
                <a16:creationId xmlns:a16="http://schemas.microsoft.com/office/drawing/2014/main" id="{751EE6D4-C731-4275-811C-ECEC81F7A830}"/>
              </a:ext>
            </a:extLst>
          </p:cNvPr>
          <p:cNvSpPr>
            <a:spLocks noGrp="1"/>
          </p:cNvSpPr>
          <p:nvPr>
            <p:ph idx="1"/>
          </p:nvPr>
        </p:nvSpPr>
        <p:spPr>
          <a:xfrm>
            <a:off x="295275" y="2190750"/>
            <a:ext cx="11449050" cy="4419600"/>
          </a:xfrm>
        </p:spPr>
        <p:txBody>
          <a:bodyPr/>
          <a:lstStyle/>
          <a:p>
            <a:pPr marL="0" lvl="0" indent="0">
              <a:buNone/>
            </a:pPr>
            <a:r>
              <a:rPr lang="sv-SE" dirty="0"/>
              <a:t>På lektion 3 lärde vi oss att från t.ex. ordet </a:t>
            </a:r>
            <a:r>
              <a:rPr lang="ar-SA" dirty="0"/>
              <a:t>الهند</a:t>
            </a:r>
            <a:r>
              <a:rPr lang="sv-SE" dirty="0"/>
              <a:t>, så kan vi lägga till en </a:t>
            </a:r>
            <a:r>
              <a:rPr lang="ar-SA" dirty="0"/>
              <a:t>ي</a:t>
            </a:r>
            <a:r>
              <a:rPr lang="sv-SE" dirty="0"/>
              <a:t>:</a:t>
            </a:r>
          </a:p>
          <a:p>
            <a:pPr marL="0" lvl="0" indent="0">
              <a:buNone/>
            </a:pPr>
            <a:r>
              <a:rPr lang="ar-SA" dirty="0"/>
              <a:t>الهند</a:t>
            </a:r>
            <a:r>
              <a:rPr lang="sv-SE" dirty="0"/>
              <a:t> = Indien</a:t>
            </a:r>
          </a:p>
          <a:p>
            <a:pPr marL="0" lvl="0" indent="0">
              <a:buNone/>
            </a:pPr>
            <a:r>
              <a:rPr lang="ar-SA" dirty="0"/>
              <a:t>الهندي</a:t>
            </a:r>
            <a:r>
              <a:rPr lang="sv-SE" dirty="0"/>
              <a:t> = Indier</a:t>
            </a:r>
          </a:p>
          <a:p>
            <a:pPr marL="0" lvl="0" indent="0">
              <a:buNone/>
            </a:pPr>
            <a:endParaRPr lang="sv-SE" dirty="0"/>
          </a:p>
          <a:p>
            <a:pPr marL="0" lvl="0" indent="0">
              <a:buNone/>
            </a:pPr>
            <a:r>
              <a:rPr lang="sv-SE" dirty="0"/>
              <a:t>Om ordet slutar på </a:t>
            </a:r>
            <a:r>
              <a:rPr lang="ar-SA" dirty="0"/>
              <a:t>تاء المربوطة</a:t>
            </a:r>
            <a:r>
              <a:rPr lang="sv-SE" dirty="0"/>
              <a:t>, så tas den bort först och därefter lägger vi till </a:t>
            </a:r>
            <a:r>
              <a:rPr lang="ar-SA" dirty="0"/>
              <a:t>ي</a:t>
            </a:r>
            <a:r>
              <a:rPr lang="sv-SE" dirty="0"/>
              <a:t>:</a:t>
            </a:r>
          </a:p>
          <a:p>
            <a:pPr marL="0" lvl="0" indent="0">
              <a:buNone/>
            </a:pPr>
            <a:r>
              <a:rPr lang="ar-SA" dirty="0"/>
              <a:t>مكة</a:t>
            </a:r>
            <a:r>
              <a:rPr lang="sv-SE" dirty="0"/>
              <a:t> &gt; </a:t>
            </a:r>
            <a:r>
              <a:rPr lang="ar-SA" dirty="0"/>
              <a:t>مكِّي</a:t>
            </a:r>
            <a:endParaRPr lang="sv-SE" dirty="0"/>
          </a:p>
          <a:p>
            <a:pPr marL="0" lvl="0" indent="0">
              <a:buNone/>
            </a:pPr>
            <a:r>
              <a:rPr lang="ar-SA" dirty="0"/>
              <a:t>مدرسة</a:t>
            </a:r>
            <a:r>
              <a:rPr lang="sv-SE" dirty="0"/>
              <a:t> &gt; </a:t>
            </a:r>
            <a:r>
              <a:rPr lang="ar-SA" dirty="0"/>
              <a:t>مَدرسي</a:t>
            </a:r>
            <a:endParaRPr lang="sv-SE" dirty="0"/>
          </a:p>
          <a:p>
            <a:pPr marL="0" lvl="0" indent="0">
              <a:buNone/>
            </a:pPr>
            <a:r>
              <a:rPr lang="ar-SA" dirty="0"/>
              <a:t>وَرْدَة</a:t>
            </a:r>
            <a:r>
              <a:rPr lang="sv-SE" dirty="0"/>
              <a:t> &gt; </a:t>
            </a:r>
            <a:r>
              <a:rPr lang="ar-SA" dirty="0"/>
              <a:t>وَرْدي</a:t>
            </a:r>
            <a:endParaRPr lang="sv-SE" dirty="0"/>
          </a:p>
          <a:p>
            <a:pPr marL="0" lvl="0" indent="0">
              <a:buNone/>
            </a:pPr>
            <a:endParaRPr lang="sv-SE" dirty="0"/>
          </a:p>
        </p:txBody>
      </p:sp>
      <p:sp>
        <p:nvSpPr>
          <p:cNvPr id="4" name="Platshållare för bildnummer 3">
            <a:extLst>
              <a:ext uri="{FF2B5EF4-FFF2-40B4-BE49-F238E27FC236}">
                <a16:creationId xmlns:a16="http://schemas.microsoft.com/office/drawing/2014/main" id="{8F6B251F-B8C4-4964-B72B-06A40BE79EB0}"/>
              </a:ext>
            </a:extLst>
          </p:cNvPr>
          <p:cNvSpPr>
            <a:spLocks noGrp="1"/>
          </p:cNvSpPr>
          <p:nvPr>
            <p:ph type="sldNum" sz="quarter" idx="12"/>
          </p:nvPr>
        </p:nvSpPr>
        <p:spPr/>
        <p:txBody>
          <a:bodyPr/>
          <a:lstStyle/>
          <a:p>
            <a:fld id="{177D6179-9D4F-9247-ABDE-D082469CF89C}" type="slidenum">
              <a:rPr lang="sv-SE" smtClean="0"/>
              <a:t>163</a:t>
            </a:fld>
            <a:endParaRPr lang="sv-SE"/>
          </a:p>
        </p:txBody>
      </p:sp>
    </p:spTree>
    <p:extLst>
      <p:ext uri="{BB962C8B-B14F-4D97-AF65-F5344CB8AC3E}">
        <p14:creationId xmlns:p14="http://schemas.microsoft.com/office/powerpoint/2010/main" val="4196618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16C18A0-0406-4147-ACB4-C828E0FDBF88}"/>
              </a:ext>
            </a:extLst>
          </p:cNvPr>
          <p:cNvSpPr>
            <a:spLocks noGrp="1"/>
          </p:cNvSpPr>
          <p:nvPr>
            <p:ph type="ctrTitle"/>
          </p:nvPr>
        </p:nvSpPr>
        <p:spPr/>
        <p:txBody>
          <a:bodyPr/>
          <a:lstStyle/>
          <a:p>
            <a:r>
              <a:rPr lang="sv-SE" dirty="0"/>
              <a:t>Lektion 15</a:t>
            </a:r>
          </a:p>
        </p:txBody>
      </p:sp>
      <p:sp>
        <p:nvSpPr>
          <p:cNvPr id="6" name="Underrubrik 5">
            <a:extLst>
              <a:ext uri="{FF2B5EF4-FFF2-40B4-BE49-F238E27FC236}">
                <a16:creationId xmlns:a16="http://schemas.microsoft.com/office/drawing/2014/main" id="{9D177128-2236-4221-BF0E-6E8D540E89C7}"/>
              </a:ext>
            </a:extLst>
          </p:cNvPr>
          <p:cNvSpPr>
            <a:spLocks noGrp="1"/>
          </p:cNvSpPr>
          <p:nvPr>
            <p:ph type="subTitle" idx="1"/>
          </p:nvPr>
        </p:nvSpPr>
        <p:spPr/>
        <p:txBody>
          <a:bodyPr>
            <a:normAutofit/>
          </a:bodyPr>
          <a:lstStyle/>
          <a:p>
            <a:r>
              <a:rPr lang="ar-SA" sz="2400" dirty="0"/>
              <a:t>أَدَوَاتُ الشَّرْطِ الْجَازِمَةُ:</a:t>
            </a:r>
          </a:p>
          <a:p>
            <a:r>
              <a:rPr lang="ar-SA" sz="2200" dirty="0"/>
              <a:t>الْجَاْزِمُ فِعْلَيْنِ اثْنَيْنِ</a:t>
            </a:r>
          </a:p>
          <a:p>
            <a:endParaRPr lang="sv-SE" sz="2400" dirty="0"/>
          </a:p>
        </p:txBody>
      </p:sp>
      <p:sp>
        <p:nvSpPr>
          <p:cNvPr id="4" name="Platshållare för bildnummer 3">
            <a:extLst>
              <a:ext uri="{FF2B5EF4-FFF2-40B4-BE49-F238E27FC236}">
                <a16:creationId xmlns:a16="http://schemas.microsoft.com/office/drawing/2014/main" id="{D6CC9F39-3183-4A3F-B122-E61DB515ABCD}"/>
              </a:ext>
            </a:extLst>
          </p:cNvPr>
          <p:cNvSpPr>
            <a:spLocks noGrp="1"/>
          </p:cNvSpPr>
          <p:nvPr>
            <p:ph type="sldNum" sz="quarter" idx="12"/>
          </p:nvPr>
        </p:nvSpPr>
        <p:spPr/>
        <p:txBody>
          <a:bodyPr/>
          <a:lstStyle/>
          <a:p>
            <a:fld id="{177D6179-9D4F-9247-ABDE-D082469CF89C}" type="slidenum">
              <a:rPr lang="sv-SE" smtClean="0"/>
              <a:t>164</a:t>
            </a:fld>
            <a:endParaRPr lang="sv-SE"/>
          </a:p>
        </p:txBody>
      </p:sp>
    </p:spTree>
    <p:extLst>
      <p:ext uri="{BB962C8B-B14F-4D97-AF65-F5344CB8AC3E}">
        <p14:creationId xmlns:p14="http://schemas.microsoft.com/office/powerpoint/2010/main" val="1407264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7D39FE-4872-4FFE-8097-C1BB3D81F551}"/>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EF690E5E-70F2-4B1B-A4BB-F29955C47C69}"/>
              </a:ext>
            </a:extLst>
          </p:cNvPr>
          <p:cNvSpPr>
            <a:spLocks noGrp="1"/>
          </p:cNvSpPr>
          <p:nvPr>
            <p:ph idx="1"/>
          </p:nvPr>
        </p:nvSpPr>
        <p:spPr>
          <a:xfrm>
            <a:off x="314325" y="2162175"/>
            <a:ext cx="11277600" cy="4438650"/>
          </a:xfrm>
        </p:spPr>
        <p:txBody>
          <a:bodyPr>
            <a:normAutofit fontScale="85000" lnSpcReduction="10000"/>
          </a:bodyPr>
          <a:lstStyle/>
          <a:p>
            <a:pPr marL="0" indent="0">
              <a:lnSpc>
                <a:spcPct val="110000"/>
              </a:lnSpc>
              <a:buNone/>
            </a:pPr>
            <a:r>
              <a:rPr lang="sv-SE" dirty="0"/>
              <a:t>Efter att ha lärt oss några av </a:t>
            </a:r>
            <a:r>
              <a:rPr lang="ar-SA" dirty="0"/>
              <a:t>أدوات الشرط غير الجازمة</a:t>
            </a:r>
            <a:r>
              <a:rPr lang="sv-SE" dirty="0"/>
              <a:t> kommer vi att lära oss dem som är </a:t>
            </a:r>
            <a:r>
              <a:rPr lang="ar-SA" dirty="0"/>
              <a:t>جازمة</a:t>
            </a:r>
            <a:r>
              <a:rPr lang="sv-SE" dirty="0"/>
              <a:t>. Det är precis samma koncept som tidigare förutom att </a:t>
            </a:r>
            <a:r>
              <a:rPr lang="sv-SE" u="sng" dirty="0"/>
              <a:t>nu blir dem bägge verben </a:t>
            </a:r>
            <a:r>
              <a:rPr lang="ar-SA" u="sng" dirty="0"/>
              <a:t>مجزوم</a:t>
            </a:r>
            <a:r>
              <a:rPr lang="sv-SE" dirty="0"/>
              <a:t>. Väldigt många verser och hadither omfattas av denna kategori, vilket vi snart kommer att märka.</a:t>
            </a:r>
          </a:p>
          <a:p>
            <a:pPr marL="0" indent="0">
              <a:lnSpc>
                <a:spcPct val="110000"/>
              </a:lnSpc>
              <a:buNone/>
            </a:pPr>
            <a:endParaRPr lang="sv-SE" dirty="0"/>
          </a:p>
          <a:p>
            <a:pPr marL="0" indent="0">
              <a:lnSpc>
                <a:spcPct val="110000"/>
              </a:lnSpc>
              <a:buNone/>
            </a:pPr>
            <a:r>
              <a:rPr lang="sv-SE" dirty="0"/>
              <a:t>Vi kommer också att lära oss </a:t>
            </a:r>
            <a:r>
              <a:rPr lang="ar-SA" dirty="0"/>
              <a:t>كم الخبرية</a:t>
            </a:r>
            <a:r>
              <a:rPr lang="sv-SE" dirty="0"/>
              <a:t>, som används när man förundras av ett stort antal av någonting. Vi kommer jämföra skillnaden mellan denna </a:t>
            </a:r>
            <a:r>
              <a:rPr lang="ar-SA" dirty="0"/>
              <a:t>كم</a:t>
            </a:r>
            <a:r>
              <a:rPr lang="sv-SE" dirty="0"/>
              <a:t> och </a:t>
            </a:r>
          </a:p>
          <a:p>
            <a:pPr marL="0" indent="0">
              <a:lnSpc>
                <a:spcPct val="110000"/>
              </a:lnSpc>
              <a:buNone/>
            </a:pPr>
            <a:r>
              <a:rPr lang="ar-SA" dirty="0"/>
              <a:t>كم الاستفهامية </a:t>
            </a:r>
            <a:endParaRPr lang="sv-SE" dirty="0"/>
          </a:p>
          <a:p>
            <a:pPr marL="0" indent="0">
              <a:lnSpc>
                <a:spcPct val="110000"/>
              </a:lnSpc>
              <a:buNone/>
            </a:pPr>
            <a:r>
              <a:rPr lang="sv-SE" dirty="0"/>
              <a:t>Likaså fördjupar vi oss lite mer inom </a:t>
            </a:r>
            <a:r>
              <a:rPr lang="ar-SA" dirty="0"/>
              <a:t>التَّصغير</a:t>
            </a:r>
            <a:r>
              <a:rPr lang="sv-SE" dirty="0"/>
              <a:t> som vi lärde oss på Arabiska nivå 2 lektion 26.</a:t>
            </a:r>
          </a:p>
          <a:p>
            <a:pPr marL="0" indent="0">
              <a:lnSpc>
                <a:spcPct val="110000"/>
              </a:lnSpc>
              <a:buNone/>
            </a:pPr>
            <a:endParaRPr lang="sv-SE" dirty="0"/>
          </a:p>
          <a:p>
            <a:pPr marL="0" indent="0">
              <a:lnSpc>
                <a:spcPct val="110000"/>
              </a:lnSpc>
              <a:buNone/>
            </a:pPr>
            <a:r>
              <a:rPr lang="sv-SE" dirty="0"/>
              <a:t>Detta och ännu mer! </a:t>
            </a:r>
          </a:p>
          <a:p>
            <a:pPr marL="0" indent="0">
              <a:buNone/>
            </a:pPr>
            <a:endParaRPr lang="sv-SE" dirty="0"/>
          </a:p>
        </p:txBody>
      </p:sp>
      <p:sp>
        <p:nvSpPr>
          <p:cNvPr id="4" name="Platshållare för bildnummer 3">
            <a:extLst>
              <a:ext uri="{FF2B5EF4-FFF2-40B4-BE49-F238E27FC236}">
                <a16:creationId xmlns:a16="http://schemas.microsoft.com/office/drawing/2014/main" id="{5C3AE7A4-A988-4B09-8467-D7496C6F3921}"/>
              </a:ext>
            </a:extLst>
          </p:cNvPr>
          <p:cNvSpPr>
            <a:spLocks noGrp="1"/>
          </p:cNvSpPr>
          <p:nvPr>
            <p:ph type="sldNum" sz="quarter" idx="12"/>
          </p:nvPr>
        </p:nvSpPr>
        <p:spPr/>
        <p:txBody>
          <a:bodyPr/>
          <a:lstStyle/>
          <a:p>
            <a:fld id="{177D6179-9D4F-9247-ABDE-D082469CF89C}" type="slidenum">
              <a:rPr lang="sv-SE" smtClean="0"/>
              <a:t>165</a:t>
            </a:fld>
            <a:endParaRPr lang="sv-SE"/>
          </a:p>
        </p:txBody>
      </p:sp>
    </p:spTree>
    <p:extLst>
      <p:ext uri="{BB962C8B-B14F-4D97-AF65-F5344CB8AC3E}">
        <p14:creationId xmlns:p14="http://schemas.microsoft.com/office/powerpoint/2010/main" val="2299985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C3AE7A4-A988-4B09-8467-D7496C6F3921}"/>
              </a:ext>
            </a:extLst>
          </p:cNvPr>
          <p:cNvSpPr>
            <a:spLocks noGrp="1"/>
          </p:cNvSpPr>
          <p:nvPr>
            <p:ph type="sldNum" sz="quarter" idx="12"/>
          </p:nvPr>
        </p:nvSpPr>
        <p:spPr/>
        <p:txBody>
          <a:bodyPr/>
          <a:lstStyle/>
          <a:p>
            <a:fld id="{177D6179-9D4F-9247-ABDE-D082469CF89C}" type="slidenum">
              <a:rPr lang="sv-SE" smtClean="0"/>
              <a:t>166</a:t>
            </a:fld>
            <a:endParaRPr lang="sv-SE"/>
          </a:p>
        </p:txBody>
      </p:sp>
      <p:pic>
        <p:nvPicPr>
          <p:cNvPr id="34" name="Bildobjekt 33">
            <a:extLst>
              <a:ext uri="{FF2B5EF4-FFF2-40B4-BE49-F238E27FC236}">
                <a16:creationId xmlns:a16="http://schemas.microsoft.com/office/drawing/2014/main" id="{86503362-7BC6-4DB2-BB72-894BBC7E5A55}"/>
              </a:ext>
            </a:extLst>
          </p:cNvPr>
          <p:cNvPicPr>
            <a:picLocks noChangeAspect="1"/>
          </p:cNvPicPr>
          <p:nvPr/>
        </p:nvPicPr>
        <p:blipFill rotWithShape="1">
          <a:blip r:embed="rId2"/>
          <a:srcRect l="788"/>
          <a:stretch/>
        </p:blipFill>
        <p:spPr>
          <a:xfrm>
            <a:off x="2095500" y="121692"/>
            <a:ext cx="6999218" cy="661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7229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AD4806F-314E-4DFC-B464-3C82F7A809EB}"/>
              </a:ext>
            </a:extLst>
          </p:cNvPr>
          <p:cNvSpPr>
            <a:spLocks noGrp="1"/>
          </p:cNvSpPr>
          <p:nvPr>
            <p:ph type="title"/>
          </p:nvPr>
        </p:nvSpPr>
        <p:spPr/>
        <p:txBody>
          <a:bodyPr/>
          <a:lstStyle/>
          <a:p>
            <a:r>
              <a:rPr lang="sv-SE" dirty="0"/>
              <a:t> </a:t>
            </a:r>
            <a:r>
              <a:rPr lang="ar-SA" dirty="0"/>
              <a:t>أَنواع فعل الشرط والجواب</a:t>
            </a:r>
            <a:r>
              <a:rPr lang="sv-SE" dirty="0"/>
              <a:t> (1)</a:t>
            </a:r>
          </a:p>
        </p:txBody>
      </p:sp>
      <p:sp>
        <p:nvSpPr>
          <p:cNvPr id="4" name="Platshållare för innehåll 3">
            <a:extLst>
              <a:ext uri="{FF2B5EF4-FFF2-40B4-BE49-F238E27FC236}">
                <a16:creationId xmlns:a16="http://schemas.microsoft.com/office/drawing/2014/main" id="{1A52AF4A-E71D-4034-AC6B-2EAA1243E716}"/>
              </a:ext>
            </a:extLst>
          </p:cNvPr>
          <p:cNvSpPr>
            <a:spLocks noGrp="1"/>
          </p:cNvSpPr>
          <p:nvPr>
            <p:ph idx="1"/>
          </p:nvPr>
        </p:nvSpPr>
        <p:spPr>
          <a:xfrm>
            <a:off x="228600" y="2114549"/>
            <a:ext cx="11655005" cy="4562475"/>
          </a:xfrm>
        </p:spPr>
        <p:txBody>
          <a:bodyPr/>
          <a:lstStyle/>
          <a:p>
            <a:pPr marL="0" indent="0">
              <a:buNone/>
            </a:pPr>
            <a:r>
              <a:rPr lang="sv-SE" dirty="0"/>
              <a:t>Det finns 4 typer av kombinationer mellan </a:t>
            </a:r>
            <a:r>
              <a:rPr lang="ar-SA" dirty="0"/>
              <a:t>فعل الشرط</a:t>
            </a:r>
            <a:r>
              <a:rPr lang="sv-SE" dirty="0"/>
              <a:t> och dess </a:t>
            </a:r>
            <a:r>
              <a:rPr lang="ar-SA" dirty="0"/>
              <a:t>جواب</a:t>
            </a:r>
            <a:r>
              <a:rPr lang="sv-SE" dirty="0"/>
              <a:t> sett till tid:</a:t>
            </a:r>
          </a:p>
          <a:p>
            <a:pPr marL="457200" indent="-457200">
              <a:buAutoNum type="arabicPeriod"/>
            </a:pPr>
            <a:r>
              <a:rPr lang="sv-SE" u="sng" dirty="0"/>
              <a:t>Båda är i presens</a:t>
            </a:r>
            <a:r>
              <a:rPr lang="sv-SE" dirty="0"/>
              <a:t>:</a:t>
            </a:r>
          </a:p>
          <a:p>
            <a:r>
              <a:rPr lang="ar-SA" dirty="0"/>
              <a:t>وَ</a:t>
            </a:r>
            <a:r>
              <a:rPr lang="ar-SA" dirty="0">
                <a:solidFill>
                  <a:srgbClr val="0070C0"/>
                </a:solidFill>
              </a:rPr>
              <a:t>إِن</a:t>
            </a:r>
            <a:r>
              <a:rPr lang="ar-SA" dirty="0"/>
              <a:t> </a:t>
            </a:r>
            <a:r>
              <a:rPr lang="ar-SA" u="sng" dirty="0">
                <a:solidFill>
                  <a:srgbClr val="FFFF00"/>
                </a:solidFill>
              </a:rPr>
              <a:t>تَعُودُوا</a:t>
            </a:r>
            <a:r>
              <a:rPr lang="ar-SA" dirty="0"/>
              <a:t> </a:t>
            </a:r>
            <a:r>
              <a:rPr lang="ar-SA" u="sng" dirty="0">
                <a:solidFill>
                  <a:srgbClr val="FFFF00"/>
                </a:solidFill>
              </a:rPr>
              <a:t>نَعُدْ</a:t>
            </a:r>
            <a:r>
              <a:rPr lang="ar-SA" dirty="0"/>
              <a:t> </a:t>
            </a:r>
            <a:r>
              <a:rPr lang="sv-SE" dirty="0"/>
              <a:t> - Om ni återvänder återvänder vi.</a:t>
            </a:r>
          </a:p>
          <a:p>
            <a:pPr marL="0" indent="0">
              <a:buNone/>
            </a:pPr>
            <a:r>
              <a:rPr lang="sv-SE" dirty="0"/>
              <a:t>(al-</a:t>
            </a:r>
            <a:r>
              <a:rPr lang="sv-SE" dirty="0" err="1"/>
              <a:t>Anfal</a:t>
            </a:r>
            <a:r>
              <a:rPr lang="sv-SE" dirty="0"/>
              <a:t> 19)</a:t>
            </a:r>
          </a:p>
          <a:p>
            <a:r>
              <a:rPr lang="ar-SA" dirty="0">
                <a:solidFill>
                  <a:srgbClr val="0070C0"/>
                </a:solidFill>
              </a:rPr>
              <a:t>متى</a:t>
            </a:r>
            <a:r>
              <a:rPr lang="ar-SA" dirty="0"/>
              <a:t> </a:t>
            </a:r>
            <a:r>
              <a:rPr lang="ar-SA" dirty="0">
                <a:solidFill>
                  <a:srgbClr val="FFFF00"/>
                </a:solidFill>
              </a:rPr>
              <a:t>تأْتِ</a:t>
            </a:r>
            <a:r>
              <a:rPr lang="ar-SA" dirty="0"/>
              <a:t> </a:t>
            </a:r>
            <a:r>
              <a:rPr lang="ar-SA" dirty="0">
                <a:solidFill>
                  <a:srgbClr val="FFFF00"/>
                </a:solidFill>
              </a:rPr>
              <a:t>نأْتِ</a:t>
            </a:r>
            <a:r>
              <a:rPr lang="sv-SE" dirty="0"/>
              <a:t> – När du kommer, så kommer vi.</a:t>
            </a:r>
          </a:p>
          <a:p>
            <a:pPr marL="0" indent="0">
              <a:buNone/>
            </a:pPr>
            <a:endParaRPr lang="sv-SE" dirty="0"/>
          </a:p>
          <a:p>
            <a:pPr marL="0" indent="0">
              <a:buNone/>
            </a:pPr>
            <a:r>
              <a:rPr lang="sv-SE" dirty="0"/>
              <a:t>2. </a:t>
            </a:r>
            <a:r>
              <a:rPr lang="sv-SE" u="sng" dirty="0"/>
              <a:t>Båda är i dåtid</a:t>
            </a:r>
            <a:r>
              <a:rPr lang="sv-SE" dirty="0"/>
              <a:t>:</a:t>
            </a:r>
          </a:p>
          <a:p>
            <a:r>
              <a:rPr lang="ar-SA" dirty="0"/>
              <a:t>وَ</a:t>
            </a:r>
            <a:r>
              <a:rPr lang="ar-SA" dirty="0">
                <a:solidFill>
                  <a:srgbClr val="0070C0"/>
                </a:solidFill>
              </a:rPr>
              <a:t>إِنْ</a:t>
            </a:r>
            <a:r>
              <a:rPr lang="ar-SA" dirty="0"/>
              <a:t> </a:t>
            </a:r>
            <a:r>
              <a:rPr lang="ar-SA" u="sng" dirty="0">
                <a:solidFill>
                  <a:srgbClr val="FFFF00"/>
                </a:solidFill>
              </a:rPr>
              <a:t>عُدتُّمْ</a:t>
            </a:r>
            <a:r>
              <a:rPr lang="ar-SA" dirty="0"/>
              <a:t> </a:t>
            </a:r>
            <a:r>
              <a:rPr lang="ar-SA" u="sng" dirty="0">
                <a:solidFill>
                  <a:srgbClr val="FFFF00"/>
                </a:solidFill>
              </a:rPr>
              <a:t>عُدْنَا</a:t>
            </a:r>
            <a:r>
              <a:rPr lang="ar-SA" dirty="0"/>
              <a:t> </a:t>
            </a:r>
            <a:r>
              <a:rPr lang="sv-SE" dirty="0"/>
              <a:t> - Och om ni återvänder, återvänder vi.</a:t>
            </a:r>
          </a:p>
          <a:p>
            <a:pPr marL="0" indent="0">
              <a:buNone/>
            </a:pPr>
            <a:r>
              <a:rPr lang="sv-SE" dirty="0"/>
              <a:t>(al-</a:t>
            </a:r>
            <a:r>
              <a:rPr lang="sv-SE" dirty="0" err="1"/>
              <a:t>Israa</a:t>
            </a:r>
            <a:r>
              <a:rPr lang="sv-SE" dirty="0"/>
              <a:t>` 8)</a:t>
            </a:r>
          </a:p>
          <a:p>
            <a:r>
              <a:rPr lang="ar-SA" dirty="0">
                <a:solidFill>
                  <a:srgbClr val="0070C0"/>
                </a:solidFill>
              </a:rPr>
              <a:t>منِ</a:t>
            </a:r>
            <a:r>
              <a:rPr lang="ar-SA" dirty="0"/>
              <a:t> </a:t>
            </a:r>
            <a:r>
              <a:rPr lang="ar-SA" dirty="0">
                <a:solidFill>
                  <a:srgbClr val="FFFF00"/>
                </a:solidFill>
              </a:rPr>
              <a:t>اجْتهدَ</a:t>
            </a:r>
            <a:r>
              <a:rPr lang="ar-SA" dirty="0"/>
              <a:t> </a:t>
            </a:r>
            <a:r>
              <a:rPr lang="ar-SA" dirty="0">
                <a:solidFill>
                  <a:srgbClr val="FFFF00"/>
                </a:solidFill>
              </a:rPr>
              <a:t>نجحَ</a:t>
            </a:r>
            <a:r>
              <a:rPr lang="sv-SE" dirty="0"/>
              <a:t> – Den som kämpar kommer att lyckas.</a:t>
            </a:r>
          </a:p>
        </p:txBody>
      </p:sp>
      <p:sp>
        <p:nvSpPr>
          <p:cNvPr id="2" name="Platshållare för bildnummer 1">
            <a:extLst>
              <a:ext uri="{FF2B5EF4-FFF2-40B4-BE49-F238E27FC236}">
                <a16:creationId xmlns:a16="http://schemas.microsoft.com/office/drawing/2014/main" id="{3C6F8D2C-9D78-47D7-847B-A4E002DF1F64}"/>
              </a:ext>
            </a:extLst>
          </p:cNvPr>
          <p:cNvSpPr>
            <a:spLocks noGrp="1"/>
          </p:cNvSpPr>
          <p:nvPr>
            <p:ph type="sldNum" sz="quarter" idx="12"/>
          </p:nvPr>
        </p:nvSpPr>
        <p:spPr/>
        <p:txBody>
          <a:bodyPr/>
          <a:lstStyle/>
          <a:p>
            <a:fld id="{177D6179-9D4F-9247-ABDE-D082469CF89C}" type="slidenum">
              <a:rPr lang="sv-SE" smtClean="0"/>
              <a:t>167</a:t>
            </a:fld>
            <a:endParaRPr lang="sv-SE"/>
          </a:p>
        </p:txBody>
      </p:sp>
      <p:sp>
        <p:nvSpPr>
          <p:cNvPr id="5" name="Rektangel: rundade hörn 4">
            <a:extLst>
              <a:ext uri="{FF2B5EF4-FFF2-40B4-BE49-F238E27FC236}">
                <a16:creationId xmlns:a16="http://schemas.microsoft.com/office/drawing/2014/main" id="{108B8B27-429E-4655-AE22-798B8BA55B71}"/>
              </a:ext>
            </a:extLst>
          </p:cNvPr>
          <p:cNvSpPr/>
          <p:nvPr/>
        </p:nvSpPr>
        <p:spPr>
          <a:xfrm>
            <a:off x="7658100" y="3705225"/>
            <a:ext cx="4095750" cy="1819275"/>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Observera noggrant att översättningen är likadan trots att tidsformen är olika. Detta eftersom betydelsen berör framtiden</a:t>
            </a:r>
          </a:p>
        </p:txBody>
      </p:sp>
    </p:spTree>
    <p:extLst>
      <p:ext uri="{BB962C8B-B14F-4D97-AF65-F5344CB8AC3E}">
        <p14:creationId xmlns:p14="http://schemas.microsoft.com/office/powerpoint/2010/main" val="2421184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AD4806F-314E-4DFC-B464-3C82F7A809EB}"/>
              </a:ext>
            </a:extLst>
          </p:cNvPr>
          <p:cNvSpPr>
            <a:spLocks noGrp="1"/>
          </p:cNvSpPr>
          <p:nvPr>
            <p:ph type="title"/>
          </p:nvPr>
        </p:nvSpPr>
        <p:spPr/>
        <p:txBody>
          <a:bodyPr/>
          <a:lstStyle/>
          <a:p>
            <a:r>
              <a:rPr lang="sv-SE" dirty="0"/>
              <a:t> </a:t>
            </a:r>
            <a:r>
              <a:rPr lang="ar-SA" dirty="0"/>
              <a:t>أَنواع فعل الشرط والجواب</a:t>
            </a:r>
            <a:r>
              <a:rPr lang="sv-SE" dirty="0"/>
              <a:t> (2)</a:t>
            </a:r>
          </a:p>
        </p:txBody>
      </p:sp>
      <p:sp>
        <p:nvSpPr>
          <p:cNvPr id="4" name="Platshållare för innehåll 3">
            <a:extLst>
              <a:ext uri="{FF2B5EF4-FFF2-40B4-BE49-F238E27FC236}">
                <a16:creationId xmlns:a16="http://schemas.microsoft.com/office/drawing/2014/main" id="{1A52AF4A-E71D-4034-AC6B-2EAA1243E716}"/>
              </a:ext>
            </a:extLst>
          </p:cNvPr>
          <p:cNvSpPr>
            <a:spLocks noGrp="1"/>
          </p:cNvSpPr>
          <p:nvPr>
            <p:ph idx="1"/>
          </p:nvPr>
        </p:nvSpPr>
        <p:spPr>
          <a:xfrm>
            <a:off x="228601" y="1695449"/>
            <a:ext cx="11655005" cy="5019676"/>
          </a:xfrm>
        </p:spPr>
        <p:txBody>
          <a:bodyPr>
            <a:normAutofit/>
          </a:bodyPr>
          <a:lstStyle/>
          <a:p>
            <a:pPr marL="0" indent="0">
              <a:lnSpc>
                <a:spcPct val="100000"/>
              </a:lnSpc>
              <a:buNone/>
            </a:pPr>
            <a:endParaRPr lang="sv-SE" dirty="0"/>
          </a:p>
          <a:p>
            <a:pPr marL="0" indent="0">
              <a:lnSpc>
                <a:spcPct val="100000"/>
              </a:lnSpc>
              <a:buNone/>
            </a:pPr>
            <a:r>
              <a:rPr lang="sv-SE" dirty="0"/>
              <a:t>3. </a:t>
            </a:r>
            <a:r>
              <a:rPr lang="ar-SA" u="sng" dirty="0"/>
              <a:t>فعل الشرط</a:t>
            </a:r>
            <a:r>
              <a:rPr lang="sv-SE" u="sng" dirty="0"/>
              <a:t> är i dåtid, och dess </a:t>
            </a:r>
            <a:r>
              <a:rPr lang="ar-SA" u="sng" dirty="0"/>
              <a:t>جواب</a:t>
            </a:r>
            <a:r>
              <a:rPr lang="sv-SE" u="sng" dirty="0"/>
              <a:t> är i presens:</a:t>
            </a:r>
            <a:endParaRPr lang="ar-SA" u="sng" dirty="0"/>
          </a:p>
          <a:p>
            <a:pPr>
              <a:lnSpc>
                <a:spcPct val="100000"/>
              </a:lnSpc>
            </a:pPr>
            <a:r>
              <a:rPr lang="ar-SA" dirty="0">
                <a:solidFill>
                  <a:srgbClr val="0070C0"/>
                </a:solidFill>
              </a:rPr>
              <a:t>مَن</a:t>
            </a:r>
            <a:r>
              <a:rPr lang="ar-SA" dirty="0"/>
              <a:t> </a:t>
            </a:r>
            <a:r>
              <a:rPr lang="ar-SA" u="sng" dirty="0">
                <a:solidFill>
                  <a:srgbClr val="FFFF00"/>
                </a:solidFill>
              </a:rPr>
              <a:t>كَانَ</a:t>
            </a:r>
            <a:r>
              <a:rPr lang="ar-SA" dirty="0"/>
              <a:t> يُرِيدُ حَرْثَ الْآخِرَةِ </a:t>
            </a:r>
            <a:r>
              <a:rPr lang="ar-SA" u="sng" dirty="0">
                <a:solidFill>
                  <a:srgbClr val="FFFF00"/>
                </a:solidFill>
              </a:rPr>
              <a:t>نَزِدْ</a:t>
            </a:r>
            <a:r>
              <a:rPr lang="ar-SA" dirty="0"/>
              <a:t> لَهُ فِي حَرْثِهِ ۖ </a:t>
            </a:r>
            <a:r>
              <a:rPr lang="ar-SA" dirty="0">
                <a:solidFill>
                  <a:srgbClr val="0070C0"/>
                </a:solidFill>
              </a:rPr>
              <a:t>وَمَن</a:t>
            </a:r>
            <a:r>
              <a:rPr lang="ar-SA" dirty="0"/>
              <a:t> </a:t>
            </a:r>
            <a:r>
              <a:rPr lang="ar-SA" dirty="0">
                <a:solidFill>
                  <a:srgbClr val="FFFF00"/>
                </a:solidFill>
              </a:rPr>
              <a:t>كَانَ</a:t>
            </a:r>
            <a:r>
              <a:rPr lang="ar-SA" dirty="0"/>
              <a:t> يُرِيدُ حَرْثَ الدُّنْيَا </a:t>
            </a:r>
            <a:r>
              <a:rPr lang="ar-SA" dirty="0">
                <a:solidFill>
                  <a:srgbClr val="FFFF00"/>
                </a:solidFill>
              </a:rPr>
              <a:t>نُؤْتِهِ</a:t>
            </a:r>
            <a:r>
              <a:rPr lang="ar-SA" dirty="0"/>
              <a:t> مِنْهَا وَمَا لَهُ فِي الْآخِرَةِ مِن نَّصِيبٍ</a:t>
            </a:r>
            <a:r>
              <a:rPr lang="sv-SE" dirty="0"/>
              <a:t> –</a:t>
            </a:r>
          </a:p>
          <a:p>
            <a:pPr marL="0" indent="0">
              <a:lnSpc>
                <a:spcPct val="100000"/>
              </a:lnSpc>
              <a:buNone/>
            </a:pPr>
            <a:r>
              <a:rPr lang="sv-SE" sz="2000" dirty="0"/>
              <a:t>Den som vill [så för att] skörda i evigheten skall Vi ge riklig skörd; och den som vill [så för att] skörda i denna värld skall Vi ge något av det han strävar efter, men i evigheten blir han lottlös.</a:t>
            </a:r>
          </a:p>
          <a:p>
            <a:pPr marL="0" indent="0">
              <a:lnSpc>
                <a:spcPct val="100000"/>
              </a:lnSpc>
              <a:buNone/>
            </a:pPr>
            <a:r>
              <a:rPr lang="sv-SE" dirty="0"/>
              <a:t>(</a:t>
            </a:r>
            <a:r>
              <a:rPr lang="sv-SE" sz="2000" dirty="0" err="1"/>
              <a:t>ash-Shuura</a:t>
            </a:r>
            <a:r>
              <a:rPr lang="sv-SE" dirty="0"/>
              <a:t> </a:t>
            </a:r>
            <a:r>
              <a:rPr lang="sv-SE" sz="2000" dirty="0"/>
              <a:t>20</a:t>
            </a:r>
            <a:r>
              <a:rPr lang="sv-SE" dirty="0"/>
              <a:t>)</a:t>
            </a:r>
          </a:p>
          <a:p>
            <a:pPr marL="0" indent="0">
              <a:lnSpc>
                <a:spcPct val="100000"/>
              </a:lnSpc>
              <a:buNone/>
            </a:pPr>
            <a:endParaRPr lang="sv-SE" dirty="0"/>
          </a:p>
          <a:p>
            <a:pPr marL="0" lvl="0" indent="0">
              <a:buNone/>
            </a:pPr>
            <a:r>
              <a:rPr lang="ar-SA" dirty="0"/>
              <a:t>4</a:t>
            </a:r>
            <a:r>
              <a:rPr lang="sv-SE" dirty="0"/>
              <a:t>. </a:t>
            </a:r>
            <a:r>
              <a:rPr lang="ar-SA" u="sng" dirty="0"/>
              <a:t>فعل الشرط</a:t>
            </a:r>
            <a:r>
              <a:rPr lang="sv-SE" u="sng" dirty="0"/>
              <a:t> är i nutid, och dess </a:t>
            </a:r>
            <a:r>
              <a:rPr lang="ar-SA" u="sng" dirty="0"/>
              <a:t>جواب</a:t>
            </a:r>
            <a:r>
              <a:rPr lang="sv-SE" u="sng" dirty="0"/>
              <a:t> är dåtid</a:t>
            </a:r>
            <a:r>
              <a:rPr lang="sv-SE" dirty="0"/>
              <a:t>:</a:t>
            </a:r>
            <a:endParaRPr lang="ar-SA" dirty="0"/>
          </a:p>
          <a:p>
            <a:pPr>
              <a:lnSpc>
                <a:spcPct val="100000"/>
              </a:lnSpc>
            </a:pPr>
            <a:r>
              <a:rPr lang="ar-SA" dirty="0"/>
              <a:t>قال النبي صلى الله عليه وسلم: من </a:t>
            </a:r>
            <a:r>
              <a:rPr lang="ar-SA" u="sng" dirty="0"/>
              <a:t>يَقُمْ</a:t>
            </a:r>
            <a:r>
              <a:rPr lang="ar-SA" dirty="0"/>
              <a:t> لَيْلَةَ القدر إيْمانا واحْتِسابا </a:t>
            </a:r>
            <a:r>
              <a:rPr lang="ar-SA" u="sng" dirty="0"/>
              <a:t>غُفِرَ</a:t>
            </a:r>
            <a:r>
              <a:rPr lang="ar-SA" dirty="0"/>
              <a:t> له ما تَقَدَّمَ من ذَنْبِه</a:t>
            </a:r>
            <a:r>
              <a:rPr lang="sv-SE" dirty="0"/>
              <a:t> -</a:t>
            </a:r>
          </a:p>
          <a:p>
            <a:pPr marL="0" indent="0">
              <a:lnSpc>
                <a:spcPct val="100000"/>
              </a:lnSpc>
              <a:buNone/>
            </a:pPr>
            <a:r>
              <a:rPr lang="sv-SE" dirty="0"/>
              <a:t>"Den som står upp i </a:t>
            </a:r>
            <a:r>
              <a:rPr lang="sv-SE" dirty="0" err="1"/>
              <a:t>nattbön</a:t>
            </a:r>
            <a:r>
              <a:rPr lang="sv-SE" dirty="0"/>
              <a:t> under </a:t>
            </a:r>
            <a:r>
              <a:rPr lang="sv-SE" dirty="0" err="1"/>
              <a:t>Laylatul-Qadr</a:t>
            </a:r>
            <a:r>
              <a:rPr lang="sv-SE" dirty="0"/>
              <a:t> med tro och hopp om belöning får sina tidigare synder förlåtna." [al-</a:t>
            </a:r>
            <a:r>
              <a:rPr lang="sv-SE" dirty="0" err="1"/>
              <a:t>Bukhari</a:t>
            </a:r>
            <a:r>
              <a:rPr lang="sv-SE" dirty="0"/>
              <a:t> och Muslim]</a:t>
            </a:r>
          </a:p>
        </p:txBody>
      </p:sp>
      <p:sp>
        <p:nvSpPr>
          <p:cNvPr id="2" name="Platshållare för bildnummer 1">
            <a:extLst>
              <a:ext uri="{FF2B5EF4-FFF2-40B4-BE49-F238E27FC236}">
                <a16:creationId xmlns:a16="http://schemas.microsoft.com/office/drawing/2014/main" id="{3C6F8D2C-9D78-47D7-847B-A4E002DF1F64}"/>
              </a:ext>
            </a:extLst>
          </p:cNvPr>
          <p:cNvSpPr>
            <a:spLocks noGrp="1"/>
          </p:cNvSpPr>
          <p:nvPr>
            <p:ph type="sldNum" sz="quarter" idx="12"/>
          </p:nvPr>
        </p:nvSpPr>
        <p:spPr/>
        <p:txBody>
          <a:bodyPr/>
          <a:lstStyle/>
          <a:p>
            <a:fld id="{177D6179-9D4F-9247-ABDE-D082469CF89C}" type="slidenum">
              <a:rPr lang="sv-SE" smtClean="0"/>
              <a:t>168</a:t>
            </a:fld>
            <a:endParaRPr lang="sv-SE"/>
          </a:p>
        </p:txBody>
      </p:sp>
    </p:spTree>
    <p:extLst>
      <p:ext uri="{BB962C8B-B14F-4D97-AF65-F5344CB8AC3E}">
        <p14:creationId xmlns:p14="http://schemas.microsoft.com/office/powerpoint/2010/main" val="1084759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AD4806F-314E-4DFC-B464-3C82F7A809EB}"/>
              </a:ext>
            </a:extLst>
          </p:cNvPr>
          <p:cNvSpPr>
            <a:spLocks noGrp="1"/>
          </p:cNvSpPr>
          <p:nvPr>
            <p:ph type="title"/>
          </p:nvPr>
        </p:nvSpPr>
        <p:spPr/>
        <p:txBody>
          <a:bodyPr/>
          <a:lstStyle/>
          <a:p>
            <a:r>
              <a:rPr lang="ar-SA" dirty="0"/>
              <a:t>أدوات الشرط الجازمة</a:t>
            </a:r>
            <a:endParaRPr lang="sv-SE" dirty="0"/>
          </a:p>
        </p:txBody>
      </p:sp>
      <p:sp>
        <p:nvSpPr>
          <p:cNvPr id="4" name="Platshållare för innehåll 3">
            <a:extLst>
              <a:ext uri="{FF2B5EF4-FFF2-40B4-BE49-F238E27FC236}">
                <a16:creationId xmlns:a16="http://schemas.microsoft.com/office/drawing/2014/main" id="{1A52AF4A-E71D-4034-AC6B-2EAA1243E716}"/>
              </a:ext>
            </a:extLst>
          </p:cNvPr>
          <p:cNvSpPr>
            <a:spLocks noGrp="1"/>
          </p:cNvSpPr>
          <p:nvPr>
            <p:ph idx="1"/>
          </p:nvPr>
        </p:nvSpPr>
        <p:spPr>
          <a:xfrm>
            <a:off x="228600" y="2105024"/>
            <a:ext cx="11655005" cy="4562475"/>
          </a:xfrm>
        </p:spPr>
        <p:txBody>
          <a:bodyPr>
            <a:normAutofit/>
          </a:bodyPr>
          <a:lstStyle/>
          <a:p>
            <a:pPr marL="0" indent="0">
              <a:buNone/>
            </a:pPr>
            <a:r>
              <a:rPr lang="sv-SE" u="sng" dirty="0"/>
              <a:t>När måste man koppla en </a:t>
            </a:r>
            <a:r>
              <a:rPr lang="ar-SA" u="sng" dirty="0"/>
              <a:t>ف</a:t>
            </a:r>
            <a:r>
              <a:rPr lang="sv-SE" u="sng" dirty="0"/>
              <a:t> till </a:t>
            </a:r>
            <a:r>
              <a:rPr lang="ar-SA" u="sng" dirty="0"/>
              <a:t>جواب الفعل</a:t>
            </a:r>
            <a:r>
              <a:rPr lang="sv-SE" u="sng" dirty="0"/>
              <a:t>?</a:t>
            </a:r>
          </a:p>
          <a:p>
            <a:pPr marL="0" indent="0">
              <a:buNone/>
            </a:pPr>
            <a:r>
              <a:rPr lang="sv-SE" dirty="0"/>
              <a:t>Jo, i </a:t>
            </a:r>
            <a:r>
              <a:rPr lang="sv-SE" u="sng" dirty="0"/>
              <a:t>precis samma utfa</a:t>
            </a:r>
            <a:r>
              <a:rPr lang="sv-SE" dirty="0"/>
              <a:t>ll, som vi lärde oss med </a:t>
            </a:r>
            <a:r>
              <a:rPr lang="ar-SA" dirty="0"/>
              <a:t>أدوات غير الجازمة</a:t>
            </a:r>
            <a:r>
              <a:rPr lang="sv-SE" dirty="0"/>
              <a:t> på sida 157-161.</a:t>
            </a:r>
          </a:p>
          <a:p>
            <a:pPr marL="0" indent="0">
              <a:buNone/>
            </a:pPr>
            <a:r>
              <a:rPr lang="sv-SE" dirty="0"/>
              <a:t>Den som inte minns alla kategorier rekommenderas att repetera dem.</a:t>
            </a:r>
          </a:p>
          <a:p>
            <a:pPr marL="0" indent="0">
              <a:buNone/>
            </a:pPr>
            <a:endParaRPr lang="sv-SE" dirty="0"/>
          </a:p>
          <a:p>
            <a:pPr marL="0" indent="0">
              <a:buNone/>
            </a:pPr>
            <a:r>
              <a:rPr lang="sv-SE" u="sng" dirty="0"/>
              <a:t>Exempel</a:t>
            </a:r>
            <a:r>
              <a:rPr lang="sv-SE" dirty="0"/>
              <a:t>:</a:t>
            </a:r>
          </a:p>
          <a:p>
            <a:pPr marL="457200" indent="-457200">
              <a:buAutoNum type="arabicPeriod"/>
            </a:pPr>
            <a:r>
              <a:rPr lang="ar-SA" dirty="0"/>
              <a:t>و</a:t>
            </a:r>
            <a:r>
              <a:rPr lang="ar-SA" dirty="0">
                <a:solidFill>
                  <a:srgbClr val="0070C0"/>
                </a:solidFill>
              </a:rPr>
              <a:t>َمَن</a:t>
            </a:r>
            <a:r>
              <a:rPr lang="ar-SA" dirty="0"/>
              <a:t> </a:t>
            </a:r>
            <a:r>
              <a:rPr lang="ar-SA" dirty="0">
                <a:solidFill>
                  <a:srgbClr val="FFFF00"/>
                </a:solidFill>
              </a:rPr>
              <a:t>يُطِعِ</a:t>
            </a:r>
            <a:r>
              <a:rPr lang="ar-SA" dirty="0"/>
              <a:t> اللَّهَ وَرَسُولَهُ </a:t>
            </a:r>
            <a:r>
              <a:rPr lang="ar-SA" dirty="0">
                <a:solidFill>
                  <a:srgbClr val="FF0000"/>
                </a:solidFill>
              </a:rPr>
              <a:t>فَ</a:t>
            </a:r>
            <a:r>
              <a:rPr lang="ar-SA" dirty="0"/>
              <a:t>قَدْ </a:t>
            </a:r>
            <a:r>
              <a:rPr lang="ar-SA" dirty="0">
                <a:solidFill>
                  <a:srgbClr val="FFFF00"/>
                </a:solidFill>
              </a:rPr>
              <a:t>فَازَ</a:t>
            </a:r>
            <a:r>
              <a:rPr lang="ar-SA" dirty="0"/>
              <a:t> فَوْزًا عَظِيمًا</a:t>
            </a:r>
            <a:r>
              <a:rPr lang="sv-SE" dirty="0"/>
              <a:t> (al-</a:t>
            </a:r>
            <a:r>
              <a:rPr lang="sv-SE" dirty="0" err="1"/>
              <a:t>Ahzaab</a:t>
            </a:r>
            <a:r>
              <a:rPr lang="sv-SE" dirty="0"/>
              <a:t> 71)</a:t>
            </a:r>
          </a:p>
          <a:p>
            <a:pPr marL="0" indent="0">
              <a:buNone/>
            </a:pPr>
            <a:r>
              <a:rPr lang="sv-SE" sz="2000" dirty="0"/>
              <a:t>Den som lyder Gud och lyder [Hans] Sändebud har uppnått en stor seger.</a:t>
            </a:r>
          </a:p>
          <a:p>
            <a:pPr marL="0" indent="0">
              <a:buNone/>
            </a:pPr>
            <a:endParaRPr lang="sv-SE" sz="2000" dirty="0"/>
          </a:p>
          <a:p>
            <a:pPr marL="0" indent="0">
              <a:buNone/>
            </a:pPr>
            <a:r>
              <a:rPr lang="sv-SE" dirty="0"/>
              <a:t>2. </a:t>
            </a:r>
            <a:r>
              <a:rPr lang="ar-SA" dirty="0"/>
              <a:t>وَ</a:t>
            </a:r>
            <a:r>
              <a:rPr lang="ar-SA" dirty="0">
                <a:solidFill>
                  <a:srgbClr val="0070C0"/>
                </a:solidFill>
              </a:rPr>
              <a:t>إِنْ</a:t>
            </a:r>
            <a:r>
              <a:rPr lang="ar-SA" dirty="0"/>
              <a:t> </a:t>
            </a:r>
            <a:r>
              <a:rPr lang="ar-SA" dirty="0">
                <a:solidFill>
                  <a:srgbClr val="FFFF00"/>
                </a:solidFill>
              </a:rPr>
              <a:t>خِفْتُمْ</a:t>
            </a:r>
            <a:r>
              <a:rPr lang="ar-SA" dirty="0"/>
              <a:t> عَيْلَةً </a:t>
            </a:r>
            <a:r>
              <a:rPr lang="ar-SA" dirty="0">
                <a:solidFill>
                  <a:srgbClr val="FF0000"/>
                </a:solidFill>
              </a:rPr>
              <a:t>فَ</a:t>
            </a:r>
            <a:r>
              <a:rPr lang="ar-SA" dirty="0"/>
              <a:t>سَوْفَ </a:t>
            </a:r>
            <a:r>
              <a:rPr lang="ar-SA" dirty="0">
                <a:solidFill>
                  <a:srgbClr val="FFFF00"/>
                </a:solidFill>
              </a:rPr>
              <a:t>يُغْنِيكُمُ</a:t>
            </a:r>
            <a:r>
              <a:rPr lang="ar-SA" dirty="0"/>
              <a:t> اللَّهُ مِن فَضْلِهِ إِن شَاءَ ۚ  إِنَّ اللَّهَ عَلِيمٌ حَكِيمٌ</a:t>
            </a:r>
            <a:r>
              <a:rPr lang="sv-SE" dirty="0"/>
              <a:t> (at-</a:t>
            </a:r>
            <a:r>
              <a:rPr lang="sv-SE" dirty="0" err="1"/>
              <a:t>Tawbah</a:t>
            </a:r>
            <a:r>
              <a:rPr lang="sv-SE" dirty="0"/>
              <a:t> 28)</a:t>
            </a:r>
            <a:br>
              <a:rPr lang="sv-SE" dirty="0"/>
            </a:br>
            <a:r>
              <a:rPr lang="sv-SE" sz="2000" dirty="0"/>
              <a:t>Om ni är rädda att fattigdom [hotar er, bör ni veta] att Gud i Sin godhet skall sörja för er, om det är Hans vilja; Gud är allvetande, vis.</a:t>
            </a:r>
          </a:p>
          <a:p>
            <a:pPr marL="0" indent="0">
              <a:buNone/>
            </a:pPr>
            <a:endParaRPr lang="sv-SE" dirty="0"/>
          </a:p>
          <a:p>
            <a:pPr marL="0" indent="0">
              <a:buNone/>
            </a:pPr>
            <a:endParaRPr lang="sv-SE" dirty="0"/>
          </a:p>
          <a:p>
            <a:pPr marL="0" indent="0">
              <a:buNone/>
            </a:pPr>
            <a:endParaRPr lang="sv-SE" dirty="0"/>
          </a:p>
        </p:txBody>
      </p:sp>
      <p:sp>
        <p:nvSpPr>
          <p:cNvPr id="2" name="Platshållare för bildnummer 1">
            <a:extLst>
              <a:ext uri="{FF2B5EF4-FFF2-40B4-BE49-F238E27FC236}">
                <a16:creationId xmlns:a16="http://schemas.microsoft.com/office/drawing/2014/main" id="{3C6F8D2C-9D78-47D7-847B-A4E002DF1F64}"/>
              </a:ext>
            </a:extLst>
          </p:cNvPr>
          <p:cNvSpPr>
            <a:spLocks noGrp="1"/>
          </p:cNvSpPr>
          <p:nvPr>
            <p:ph type="sldNum" sz="quarter" idx="12"/>
          </p:nvPr>
        </p:nvSpPr>
        <p:spPr/>
        <p:txBody>
          <a:bodyPr/>
          <a:lstStyle/>
          <a:p>
            <a:fld id="{177D6179-9D4F-9247-ABDE-D082469CF89C}" type="slidenum">
              <a:rPr lang="sv-SE" smtClean="0"/>
              <a:t>169</a:t>
            </a:fld>
            <a:endParaRPr lang="sv-SE"/>
          </a:p>
        </p:txBody>
      </p:sp>
    </p:spTree>
    <p:extLst>
      <p:ext uri="{BB962C8B-B14F-4D97-AF65-F5344CB8AC3E}">
        <p14:creationId xmlns:p14="http://schemas.microsoft.com/office/powerpoint/2010/main" val="2788315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rundade hörn 13">
            <a:extLst>
              <a:ext uri="{FF2B5EF4-FFF2-40B4-BE49-F238E27FC236}">
                <a16:creationId xmlns:a16="http://schemas.microsoft.com/office/drawing/2014/main" id="{89E7A72B-59FD-4E1F-928E-C1C48BACA4AA}"/>
              </a:ext>
            </a:extLst>
          </p:cNvPr>
          <p:cNvSpPr/>
          <p:nvPr/>
        </p:nvSpPr>
        <p:spPr>
          <a:xfrm>
            <a:off x="265347" y="4976731"/>
            <a:ext cx="6106878" cy="390070"/>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DE1F71-5C8B-4112-ADB0-A74720581DE1}"/>
              </a:ext>
            </a:extLst>
          </p:cNvPr>
          <p:cNvSpPr>
            <a:spLocks noGrp="1"/>
          </p:cNvSpPr>
          <p:nvPr>
            <p:ph type="title"/>
          </p:nvPr>
        </p:nvSpPr>
        <p:spPr/>
        <p:txBody>
          <a:bodyPr/>
          <a:lstStyle/>
          <a:p>
            <a:r>
              <a:rPr lang="ar-SA" dirty="0"/>
              <a:t>العلامات الأصلية و الفرعية في الأفعال</a:t>
            </a:r>
            <a:r>
              <a:rPr lang="sv-SE" dirty="0"/>
              <a:t> (1)</a:t>
            </a:r>
          </a:p>
        </p:txBody>
      </p:sp>
      <p:sp>
        <p:nvSpPr>
          <p:cNvPr id="3" name="Platshållare för innehåll 2">
            <a:extLst>
              <a:ext uri="{FF2B5EF4-FFF2-40B4-BE49-F238E27FC236}">
                <a16:creationId xmlns:a16="http://schemas.microsoft.com/office/drawing/2014/main" id="{EDBFA30F-E23B-4628-B3FA-D00FE2BA195C}"/>
              </a:ext>
            </a:extLst>
          </p:cNvPr>
          <p:cNvSpPr>
            <a:spLocks noGrp="1"/>
          </p:cNvSpPr>
          <p:nvPr>
            <p:ph idx="1"/>
          </p:nvPr>
        </p:nvSpPr>
        <p:spPr>
          <a:xfrm>
            <a:off x="308393" y="2146434"/>
            <a:ext cx="11675059" cy="4446871"/>
          </a:xfrm>
        </p:spPr>
        <p:txBody>
          <a:bodyPr>
            <a:normAutofit fontScale="92500" lnSpcReduction="20000"/>
          </a:bodyPr>
          <a:lstStyle/>
          <a:p>
            <a:pPr marL="0" indent="0">
              <a:buNone/>
            </a:pPr>
            <a:r>
              <a:rPr lang="ar-SA" u="sng" dirty="0"/>
              <a:t>العلامات الأصلية</a:t>
            </a:r>
          </a:p>
          <a:p>
            <a:pPr marL="0" indent="0">
              <a:buNone/>
            </a:pPr>
            <a:r>
              <a:rPr lang="sv-SE" dirty="0"/>
              <a:t>Grunden är att när ett verb blir </a:t>
            </a:r>
            <a:r>
              <a:rPr lang="ar-SA" dirty="0"/>
              <a:t>مَرفوع</a:t>
            </a:r>
            <a:r>
              <a:rPr lang="sv-SE" dirty="0"/>
              <a:t> så får den en </a:t>
            </a:r>
            <a:r>
              <a:rPr lang="ar-SA" dirty="0"/>
              <a:t>ضمة</a:t>
            </a:r>
            <a:r>
              <a:rPr lang="sv-SE" dirty="0"/>
              <a:t> (</a:t>
            </a:r>
            <a:r>
              <a:rPr lang="ar-SA" dirty="0"/>
              <a:t>يذه</a:t>
            </a:r>
            <a:r>
              <a:rPr lang="ar-SA" dirty="0">
                <a:solidFill>
                  <a:schemeClr val="bg1"/>
                </a:solidFill>
              </a:rPr>
              <a:t>ب</a:t>
            </a:r>
            <a:r>
              <a:rPr lang="ar-SA" dirty="0"/>
              <a:t>ُ</a:t>
            </a:r>
            <a:r>
              <a:rPr lang="sv-SE" dirty="0"/>
              <a:t>).</a:t>
            </a:r>
            <a:endParaRPr lang="ar-SA" dirty="0"/>
          </a:p>
          <a:p>
            <a:pPr marL="0" indent="0">
              <a:buNone/>
            </a:pPr>
            <a:r>
              <a:rPr lang="sv-SE" dirty="0"/>
              <a:t>När verbet blir </a:t>
            </a:r>
            <a:r>
              <a:rPr lang="ar-SA" dirty="0"/>
              <a:t>منصوب</a:t>
            </a:r>
            <a:r>
              <a:rPr lang="sv-SE" dirty="0"/>
              <a:t> så får den </a:t>
            </a:r>
            <a:r>
              <a:rPr lang="ar-SA" dirty="0"/>
              <a:t>فتحة</a:t>
            </a:r>
            <a:r>
              <a:rPr lang="sv-SE" dirty="0"/>
              <a:t> (</a:t>
            </a:r>
            <a:r>
              <a:rPr lang="ar-SA" dirty="0"/>
              <a:t>لَن يذه</a:t>
            </a:r>
            <a:r>
              <a:rPr lang="ar-SA" dirty="0">
                <a:solidFill>
                  <a:schemeClr val="bg1"/>
                </a:solidFill>
              </a:rPr>
              <a:t>ب</a:t>
            </a:r>
            <a:r>
              <a:rPr lang="ar-SA" dirty="0"/>
              <a:t>َ</a:t>
            </a:r>
            <a:r>
              <a:rPr lang="sv-SE" dirty="0"/>
              <a:t>).</a:t>
            </a:r>
          </a:p>
          <a:p>
            <a:pPr marL="0" indent="0">
              <a:buNone/>
            </a:pPr>
            <a:r>
              <a:rPr lang="sv-SE" dirty="0"/>
              <a:t>När verbet blir </a:t>
            </a:r>
            <a:r>
              <a:rPr lang="ar-SA" dirty="0"/>
              <a:t>مَجْزوم</a:t>
            </a:r>
            <a:r>
              <a:rPr lang="sv-SE" dirty="0"/>
              <a:t>, så får den en </a:t>
            </a:r>
            <a:r>
              <a:rPr lang="ar-SA" dirty="0"/>
              <a:t>سكون</a:t>
            </a:r>
            <a:r>
              <a:rPr lang="sv-SE" dirty="0"/>
              <a:t> (</a:t>
            </a:r>
            <a:r>
              <a:rPr lang="ar-SA" dirty="0"/>
              <a:t>لم يذه</a:t>
            </a:r>
            <a:r>
              <a:rPr lang="ar-SA" dirty="0">
                <a:solidFill>
                  <a:schemeClr val="bg1"/>
                </a:solidFill>
              </a:rPr>
              <a:t>ب</a:t>
            </a:r>
            <a:r>
              <a:rPr lang="ar-SA" dirty="0"/>
              <a:t>ْ</a:t>
            </a:r>
            <a:r>
              <a:rPr lang="sv-SE" dirty="0"/>
              <a:t>).</a:t>
            </a:r>
          </a:p>
          <a:p>
            <a:pPr marL="0" indent="0">
              <a:buNone/>
            </a:pPr>
            <a:endParaRPr lang="sv-SE" dirty="0"/>
          </a:p>
          <a:p>
            <a:pPr marL="0" indent="0">
              <a:buNone/>
            </a:pPr>
            <a:r>
              <a:rPr lang="ar-SA" u="sng" dirty="0"/>
              <a:t>العلامات الفرعية</a:t>
            </a:r>
          </a:p>
          <a:p>
            <a:pPr marL="0" indent="0">
              <a:buNone/>
            </a:pPr>
            <a:endParaRPr lang="sv-SE" dirty="0"/>
          </a:p>
          <a:p>
            <a:pPr marL="0" indent="0">
              <a:buNone/>
            </a:pPr>
            <a:r>
              <a:rPr lang="sv-SE" dirty="0"/>
              <a:t>1. </a:t>
            </a:r>
            <a:r>
              <a:rPr lang="ar-SA" u="sng" dirty="0"/>
              <a:t>الأفعال الخمسة</a:t>
            </a:r>
            <a:r>
              <a:rPr lang="sv-SE" u="sng" dirty="0"/>
              <a:t> </a:t>
            </a:r>
            <a:r>
              <a:rPr lang="sv-SE" dirty="0"/>
              <a:t>– </a:t>
            </a:r>
            <a:r>
              <a:rPr lang="ar-SA" dirty="0"/>
              <a:t>يَفْعَل</a:t>
            </a:r>
            <a:r>
              <a:rPr lang="ar-SA" dirty="0">
                <a:solidFill>
                  <a:schemeClr val="tx1"/>
                </a:solidFill>
              </a:rPr>
              <a:t>ُ</a:t>
            </a:r>
            <a:r>
              <a:rPr lang="ar-SA" dirty="0"/>
              <a:t>وْ</a:t>
            </a:r>
            <a:r>
              <a:rPr lang="ar-SA" dirty="0">
                <a:solidFill>
                  <a:schemeClr val="tx1"/>
                </a:solidFill>
              </a:rPr>
              <a:t>ن</a:t>
            </a:r>
            <a:r>
              <a:rPr lang="ar-SA" dirty="0"/>
              <a:t>َ, تَفْعَلُوْ</a:t>
            </a:r>
            <a:r>
              <a:rPr lang="ar-SA" dirty="0">
                <a:solidFill>
                  <a:schemeClr val="tx1"/>
                </a:solidFill>
              </a:rPr>
              <a:t>ن</a:t>
            </a:r>
            <a:r>
              <a:rPr lang="ar-SA" dirty="0"/>
              <a:t>َ, تَفْعَلِيْ</a:t>
            </a:r>
            <a:r>
              <a:rPr lang="ar-SA" dirty="0">
                <a:solidFill>
                  <a:schemeClr val="tx1"/>
                </a:solidFill>
              </a:rPr>
              <a:t>نَ</a:t>
            </a:r>
            <a:r>
              <a:rPr lang="ar-SA" dirty="0"/>
              <a:t>, يَفْعَل</a:t>
            </a:r>
            <a:r>
              <a:rPr lang="ar-SA" dirty="0">
                <a:solidFill>
                  <a:schemeClr val="tx1"/>
                </a:solidFill>
              </a:rPr>
              <a:t>ان</a:t>
            </a:r>
            <a:r>
              <a:rPr lang="ar-SA" dirty="0"/>
              <a:t>ِ, تَفْعَلا</a:t>
            </a:r>
            <a:r>
              <a:rPr lang="ar-SA" dirty="0">
                <a:solidFill>
                  <a:schemeClr val="tx1"/>
                </a:solidFill>
              </a:rPr>
              <a:t>ن</a:t>
            </a:r>
            <a:r>
              <a:rPr lang="ar-SA" dirty="0"/>
              <a:t>ِ </a:t>
            </a:r>
          </a:p>
          <a:p>
            <a:pPr marL="0" indent="0">
              <a:buNone/>
            </a:pPr>
            <a:r>
              <a:rPr lang="ar-SA" dirty="0"/>
              <a:t>علامةُ الرَّفْعِ فيها ثُبُوْتُ النون, وعلامة النَّصْبِ والجَزْمِ حَذْفُ النون</a:t>
            </a:r>
          </a:p>
          <a:p>
            <a:pPr marL="0" indent="0">
              <a:buNone/>
            </a:pPr>
            <a:r>
              <a:rPr lang="ar-SA" dirty="0"/>
              <a:t> </a:t>
            </a:r>
            <a:r>
              <a:rPr lang="sv-SE" dirty="0"/>
              <a:t> </a:t>
            </a:r>
            <a:r>
              <a:rPr lang="ar-SA" dirty="0"/>
              <a:t>الطلاب يذهبو</a:t>
            </a:r>
            <a:r>
              <a:rPr lang="ar-SA" dirty="0">
                <a:solidFill>
                  <a:schemeClr val="bg1"/>
                </a:solidFill>
              </a:rPr>
              <a:t>ن</a:t>
            </a:r>
            <a:r>
              <a:rPr lang="ar-SA" dirty="0"/>
              <a:t> إلى الدكا</a:t>
            </a:r>
            <a:r>
              <a:rPr lang="ar-SA" dirty="0">
                <a:solidFill>
                  <a:schemeClr val="bg1"/>
                </a:solidFill>
              </a:rPr>
              <a:t>ن</a:t>
            </a:r>
            <a:r>
              <a:rPr lang="ar-SA" dirty="0"/>
              <a:t>.</a:t>
            </a:r>
          </a:p>
          <a:p>
            <a:pPr marL="0" indent="0">
              <a:buNone/>
            </a:pPr>
            <a:r>
              <a:rPr lang="ar-SA" dirty="0"/>
              <a:t>الطلاب لَنْ يذهَبُو</a:t>
            </a:r>
            <a:r>
              <a:rPr lang="ar-SA" dirty="0">
                <a:solidFill>
                  <a:srgbClr val="0070C0"/>
                </a:solidFill>
              </a:rPr>
              <a:t>ا</a:t>
            </a:r>
            <a:r>
              <a:rPr lang="ar-SA" dirty="0"/>
              <a:t> إلى الدكا</a:t>
            </a:r>
            <a:r>
              <a:rPr lang="ar-SA" dirty="0">
                <a:solidFill>
                  <a:schemeClr val="bg1"/>
                </a:solidFill>
              </a:rPr>
              <a:t>ن</a:t>
            </a:r>
            <a:r>
              <a:rPr lang="ar-SA" dirty="0"/>
              <a:t>.</a:t>
            </a:r>
          </a:p>
          <a:p>
            <a:pPr marL="0" indent="0">
              <a:buNone/>
            </a:pPr>
            <a:r>
              <a:rPr lang="ar-SA" dirty="0"/>
              <a:t>الطلاب لم يَذهَبُوْ</a:t>
            </a:r>
            <a:r>
              <a:rPr lang="ar-SA" dirty="0">
                <a:solidFill>
                  <a:srgbClr val="0070C0"/>
                </a:solidFill>
              </a:rPr>
              <a:t>ا</a:t>
            </a:r>
            <a:r>
              <a:rPr lang="ar-SA" dirty="0"/>
              <a:t> إلى الدكا</a:t>
            </a:r>
            <a:r>
              <a:rPr lang="ar-SA" dirty="0">
                <a:solidFill>
                  <a:schemeClr val="bg1"/>
                </a:solidFill>
              </a:rPr>
              <a:t>ن</a:t>
            </a:r>
            <a:r>
              <a:rPr lang="ar-SA" dirty="0"/>
              <a:t>. </a:t>
            </a:r>
          </a:p>
          <a:p>
            <a:endParaRPr lang="sv-SE" dirty="0"/>
          </a:p>
        </p:txBody>
      </p:sp>
      <p:sp>
        <p:nvSpPr>
          <p:cNvPr id="4" name="Platshållare för bildnummer 3">
            <a:extLst>
              <a:ext uri="{FF2B5EF4-FFF2-40B4-BE49-F238E27FC236}">
                <a16:creationId xmlns:a16="http://schemas.microsoft.com/office/drawing/2014/main" id="{87158296-69D0-4B79-852E-E857D876ECDE}"/>
              </a:ext>
            </a:extLst>
          </p:cNvPr>
          <p:cNvSpPr>
            <a:spLocks noGrp="1"/>
          </p:cNvSpPr>
          <p:nvPr>
            <p:ph type="sldNum" sz="quarter" idx="12"/>
          </p:nvPr>
        </p:nvSpPr>
        <p:spPr/>
        <p:txBody>
          <a:bodyPr/>
          <a:lstStyle/>
          <a:p>
            <a:fld id="{177D6179-9D4F-9247-ABDE-D082469CF89C}" type="slidenum">
              <a:rPr lang="sv-SE" smtClean="0"/>
              <a:t>17</a:t>
            </a:fld>
            <a:endParaRPr lang="sv-SE" dirty="0"/>
          </a:p>
        </p:txBody>
      </p:sp>
      <p:cxnSp>
        <p:nvCxnSpPr>
          <p:cNvPr id="5" name="Rak pilkoppling 4">
            <a:extLst>
              <a:ext uri="{FF2B5EF4-FFF2-40B4-BE49-F238E27FC236}">
                <a16:creationId xmlns:a16="http://schemas.microsoft.com/office/drawing/2014/main" id="{26516063-2E66-40B9-8880-3801B38DFCAF}"/>
              </a:ext>
            </a:extLst>
          </p:cNvPr>
          <p:cNvCxnSpPr>
            <a:cxnSpLocks/>
          </p:cNvCxnSpPr>
          <p:nvPr/>
        </p:nvCxnSpPr>
        <p:spPr>
          <a:xfrm>
            <a:off x="3135023" y="5540057"/>
            <a:ext cx="45960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Rektangel: rundade hörn 5">
            <a:extLst>
              <a:ext uri="{FF2B5EF4-FFF2-40B4-BE49-F238E27FC236}">
                <a16:creationId xmlns:a16="http://schemas.microsoft.com/office/drawing/2014/main" id="{A6306117-2245-463D-AFC5-BA9AA36157F6}"/>
              </a:ext>
            </a:extLst>
          </p:cNvPr>
          <p:cNvSpPr/>
          <p:nvPr/>
        </p:nvSpPr>
        <p:spPr>
          <a:xfrm>
            <a:off x="3801172" y="5366800"/>
            <a:ext cx="1068405" cy="346509"/>
          </a:xfrm>
          <a:prstGeom prst="roundRect">
            <a:avLst/>
          </a:prstGeom>
          <a:solidFill>
            <a:srgbClr val="BFB5C9"/>
          </a:solidFill>
          <a:ln>
            <a:solidFill>
              <a:schemeClr val="accent5">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مرفوع</a:t>
            </a:r>
            <a:endParaRPr lang="sv-SE" dirty="0">
              <a:solidFill>
                <a:schemeClr val="bg1"/>
              </a:solidFill>
            </a:endParaRPr>
          </a:p>
        </p:txBody>
      </p:sp>
      <p:cxnSp>
        <p:nvCxnSpPr>
          <p:cNvPr id="7" name="Rak pilkoppling 6">
            <a:extLst>
              <a:ext uri="{FF2B5EF4-FFF2-40B4-BE49-F238E27FC236}">
                <a16:creationId xmlns:a16="http://schemas.microsoft.com/office/drawing/2014/main" id="{183E6A9F-FF56-491E-876A-CC1AC9D2FB72}"/>
              </a:ext>
            </a:extLst>
          </p:cNvPr>
          <p:cNvCxnSpPr>
            <a:cxnSpLocks/>
          </p:cNvCxnSpPr>
          <p:nvPr/>
        </p:nvCxnSpPr>
        <p:spPr>
          <a:xfrm>
            <a:off x="3135024" y="5931517"/>
            <a:ext cx="45960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Rak pilkoppling 7">
            <a:extLst>
              <a:ext uri="{FF2B5EF4-FFF2-40B4-BE49-F238E27FC236}">
                <a16:creationId xmlns:a16="http://schemas.microsoft.com/office/drawing/2014/main" id="{5F6CD5D6-1E63-4931-AB7D-00E50328B545}"/>
              </a:ext>
            </a:extLst>
          </p:cNvPr>
          <p:cNvCxnSpPr>
            <a:cxnSpLocks/>
          </p:cNvCxnSpPr>
          <p:nvPr/>
        </p:nvCxnSpPr>
        <p:spPr>
          <a:xfrm>
            <a:off x="3150668" y="6306869"/>
            <a:ext cx="45960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Rektangel: rundade hörn 8">
            <a:extLst>
              <a:ext uri="{FF2B5EF4-FFF2-40B4-BE49-F238E27FC236}">
                <a16:creationId xmlns:a16="http://schemas.microsoft.com/office/drawing/2014/main" id="{ABC64D00-7A40-41A9-9FBC-12458E8AA1EE}"/>
              </a:ext>
            </a:extLst>
          </p:cNvPr>
          <p:cNvSpPr/>
          <p:nvPr/>
        </p:nvSpPr>
        <p:spPr>
          <a:xfrm>
            <a:off x="3801171" y="5783425"/>
            <a:ext cx="1068405" cy="346509"/>
          </a:xfrm>
          <a:prstGeom prst="roundRect">
            <a:avLst/>
          </a:prstGeom>
          <a:solidFill>
            <a:srgbClr val="BFB5C9"/>
          </a:solidFill>
          <a:ln>
            <a:solidFill>
              <a:schemeClr val="accent5">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منصوب</a:t>
            </a:r>
            <a:endParaRPr lang="sv-SE" dirty="0">
              <a:solidFill>
                <a:schemeClr val="bg1"/>
              </a:solidFill>
            </a:endParaRPr>
          </a:p>
        </p:txBody>
      </p:sp>
      <p:sp>
        <p:nvSpPr>
          <p:cNvPr id="10" name="Rektangel: rundade hörn 9">
            <a:extLst>
              <a:ext uri="{FF2B5EF4-FFF2-40B4-BE49-F238E27FC236}">
                <a16:creationId xmlns:a16="http://schemas.microsoft.com/office/drawing/2014/main" id="{0A5ED82C-F5F9-45E4-86CB-DCB653A5246F}"/>
              </a:ext>
            </a:extLst>
          </p:cNvPr>
          <p:cNvSpPr/>
          <p:nvPr/>
        </p:nvSpPr>
        <p:spPr>
          <a:xfrm>
            <a:off x="3801170" y="6173496"/>
            <a:ext cx="1068405" cy="346509"/>
          </a:xfrm>
          <a:prstGeom prst="roundRect">
            <a:avLst/>
          </a:prstGeom>
          <a:solidFill>
            <a:srgbClr val="BFB5C9"/>
          </a:solidFill>
          <a:ln>
            <a:solidFill>
              <a:schemeClr val="accent5">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مجزوم</a:t>
            </a:r>
            <a:endParaRPr lang="sv-SE" sz="2000" dirty="0">
              <a:solidFill>
                <a:schemeClr val="bg1"/>
              </a:solidFill>
            </a:endParaRPr>
          </a:p>
        </p:txBody>
      </p:sp>
      <p:sp>
        <p:nvSpPr>
          <p:cNvPr id="11" name="Ellips 10">
            <a:extLst>
              <a:ext uri="{FF2B5EF4-FFF2-40B4-BE49-F238E27FC236}">
                <a16:creationId xmlns:a16="http://schemas.microsoft.com/office/drawing/2014/main" id="{6B6F1B00-5138-48D3-AA32-E2781D18BC72}"/>
              </a:ext>
            </a:extLst>
          </p:cNvPr>
          <p:cNvSpPr/>
          <p:nvPr/>
        </p:nvSpPr>
        <p:spPr>
          <a:xfrm>
            <a:off x="9663378" y="2589196"/>
            <a:ext cx="2220228" cy="962526"/>
          </a:xfrm>
          <a:prstGeom prst="ellipse">
            <a:avLst/>
          </a:prstGeom>
          <a:solidFill>
            <a:srgbClr val="BFB5C9"/>
          </a:solidFill>
          <a:ln>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الجَرُّ يَكونُ في الأسماء فقط</a:t>
            </a:r>
            <a:endParaRPr lang="sv-SE" sz="2400" dirty="0"/>
          </a:p>
        </p:txBody>
      </p:sp>
      <p:sp>
        <p:nvSpPr>
          <p:cNvPr id="12" name="Rektangel: rundade hörn 11">
            <a:extLst>
              <a:ext uri="{FF2B5EF4-FFF2-40B4-BE49-F238E27FC236}">
                <a16:creationId xmlns:a16="http://schemas.microsoft.com/office/drawing/2014/main" id="{DC6B99EA-B521-4722-81D1-A9209D5E9FE4}"/>
              </a:ext>
            </a:extLst>
          </p:cNvPr>
          <p:cNvSpPr/>
          <p:nvPr/>
        </p:nvSpPr>
        <p:spPr>
          <a:xfrm>
            <a:off x="6619979" y="4177561"/>
            <a:ext cx="5306674" cy="1789904"/>
          </a:xfrm>
          <a:prstGeom prst="roundRect">
            <a:avLst/>
          </a:prstGeom>
          <a:solidFill>
            <a:srgbClr val="BFB5C9"/>
          </a:solidFill>
          <a:ln w="1270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الأفعال الخمسة</a:t>
            </a:r>
            <a:r>
              <a:rPr lang="sv-SE" sz="2400" dirty="0"/>
              <a:t> är 5 olika verbböjningar, som alla slutar på </a:t>
            </a:r>
            <a:r>
              <a:rPr lang="ar-SA" sz="2400" dirty="0">
                <a:solidFill>
                  <a:schemeClr val="bg1"/>
                </a:solidFill>
              </a:rPr>
              <a:t>ن</a:t>
            </a:r>
            <a:r>
              <a:rPr lang="sv-SE" sz="2400" dirty="0"/>
              <a:t>. Om ett av dessa verben blir </a:t>
            </a:r>
            <a:r>
              <a:rPr lang="ar-SA" sz="2400" dirty="0"/>
              <a:t>منصوب</a:t>
            </a:r>
            <a:r>
              <a:rPr lang="sv-SE" sz="2400" dirty="0"/>
              <a:t> eller </a:t>
            </a:r>
            <a:r>
              <a:rPr lang="ar-SA" sz="2400"/>
              <a:t>مجزوم</a:t>
            </a:r>
            <a:r>
              <a:rPr lang="sv-SE" sz="2400"/>
              <a:t>, </a:t>
            </a:r>
            <a:r>
              <a:rPr lang="sv-SE" sz="2400" dirty="0"/>
              <a:t>så försvinner denna </a:t>
            </a:r>
            <a:r>
              <a:rPr lang="ar-SA" sz="2400" dirty="0">
                <a:solidFill>
                  <a:schemeClr val="bg1"/>
                </a:solidFill>
              </a:rPr>
              <a:t>ن</a:t>
            </a:r>
            <a:r>
              <a:rPr lang="sv-SE" sz="2400" dirty="0"/>
              <a:t>.</a:t>
            </a:r>
          </a:p>
        </p:txBody>
      </p:sp>
      <p:cxnSp>
        <p:nvCxnSpPr>
          <p:cNvPr id="13" name="Rak pilkoppling 12">
            <a:extLst>
              <a:ext uri="{FF2B5EF4-FFF2-40B4-BE49-F238E27FC236}">
                <a16:creationId xmlns:a16="http://schemas.microsoft.com/office/drawing/2014/main" id="{016B2BCF-FA55-4C1B-87D8-0F1B253AB33A}"/>
              </a:ext>
            </a:extLst>
          </p:cNvPr>
          <p:cNvCxnSpPr>
            <a:cxnSpLocks/>
          </p:cNvCxnSpPr>
          <p:nvPr/>
        </p:nvCxnSpPr>
        <p:spPr>
          <a:xfrm>
            <a:off x="6008437" y="4855059"/>
            <a:ext cx="45960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040738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8DE327-A51A-4874-9282-DCA27AE353C5}"/>
              </a:ext>
            </a:extLst>
          </p:cNvPr>
          <p:cNvSpPr>
            <a:spLocks noGrp="1"/>
          </p:cNvSpPr>
          <p:nvPr>
            <p:ph type="title"/>
          </p:nvPr>
        </p:nvSpPr>
        <p:spPr/>
        <p:txBody>
          <a:bodyPr/>
          <a:lstStyle/>
          <a:p>
            <a:r>
              <a:rPr lang="ar-SA" dirty="0"/>
              <a:t>كمْ الاستفهامية والخبرية</a:t>
            </a:r>
            <a:r>
              <a:rPr lang="sv-SE" dirty="0"/>
              <a:t> </a:t>
            </a:r>
          </a:p>
        </p:txBody>
      </p:sp>
      <p:sp>
        <p:nvSpPr>
          <p:cNvPr id="3" name="Platshållare för innehåll 2">
            <a:extLst>
              <a:ext uri="{FF2B5EF4-FFF2-40B4-BE49-F238E27FC236}">
                <a16:creationId xmlns:a16="http://schemas.microsoft.com/office/drawing/2014/main" id="{AB8EA5C9-6114-45F4-A086-2A55FE684778}"/>
              </a:ext>
            </a:extLst>
          </p:cNvPr>
          <p:cNvSpPr>
            <a:spLocks noGrp="1"/>
          </p:cNvSpPr>
          <p:nvPr>
            <p:ph idx="1"/>
          </p:nvPr>
        </p:nvSpPr>
        <p:spPr>
          <a:xfrm>
            <a:off x="247650" y="2152650"/>
            <a:ext cx="11635955" cy="4362450"/>
          </a:xfrm>
        </p:spPr>
        <p:txBody>
          <a:bodyPr>
            <a:normAutofit fontScale="77500" lnSpcReduction="20000"/>
          </a:bodyPr>
          <a:lstStyle/>
          <a:p>
            <a:pPr marL="0" indent="0">
              <a:buNone/>
            </a:pPr>
            <a:r>
              <a:rPr lang="ar-SA" u="sng" dirty="0">
                <a:solidFill>
                  <a:srgbClr val="FFFF00"/>
                </a:solidFill>
              </a:rPr>
              <a:t>كم الاستفهامية</a:t>
            </a:r>
            <a:r>
              <a:rPr lang="sv-SE" u="sng" dirty="0">
                <a:solidFill>
                  <a:srgbClr val="FFFF00"/>
                </a:solidFill>
              </a:rPr>
              <a:t> </a:t>
            </a:r>
            <a:r>
              <a:rPr lang="sv-SE" u="sng" dirty="0"/>
              <a:t>används vid frågor</a:t>
            </a:r>
            <a:r>
              <a:rPr lang="sv-SE" dirty="0"/>
              <a:t>:</a:t>
            </a:r>
          </a:p>
          <a:p>
            <a:pPr marL="0" indent="0">
              <a:buNone/>
            </a:pPr>
            <a:r>
              <a:rPr lang="ar-SA" dirty="0"/>
              <a:t>بكم ما</a:t>
            </a:r>
            <a:r>
              <a:rPr lang="ar-SA" dirty="0">
                <a:solidFill>
                  <a:srgbClr val="FFFF00"/>
                </a:solidFill>
              </a:rPr>
              <a:t>ل</a:t>
            </a:r>
            <a:r>
              <a:rPr lang="ar-SA" dirty="0"/>
              <a:t>ا اشتريته؟</a:t>
            </a:r>
            <a:r>
              <a:rPr lang="sv-SE" dirty="0"/>
              <a:t> - Hur mycket pengar har du?</a:t>
            </a:r>
            <a:endParaRPr lang="ar-SA" dirty="0"/>
          </a:p>
          <a:p>
            <a:pPr marL="0" indent="0">
              <a:buNone/>
            </a:pPr>
            <a:r>
              <a:rPr lang="ar-SA" dirty="0"/>
              <a:t>بكم ما</a:t>
            </a:r>
            <a:r>
              <a:rPr lang="ar-SA" dirty="0">
                <a:solidFill>
                  <a:srgbClr val="FFFF00"/>
                </a:solidFill>
              </a:rPr>
              <a:t>ل</a:t>
            </a:r>
            <a:r>
              <a:rPr lang="ar-SA" dirty="0"/>
              <a:t>ٍ اشتريته؟</a:t>
            </a:r>
            <a:endParaRPr lang="sv-SE" dirty="0"/>
          </a:p>
          <a:p>
            <a:pPr marL="0" indent="0">
              <a:buNone/>
            </a:pPr>
            <a:endParaRPr lang="ar-SA" dirty="0"/>
          </a:p>
          <a:p>
            <a:pPr marL="0" indent="0">
              <a:buNone/>
            </a:pPr>
            <a:r>
              <a:rPr lang="ar-SA" u="sng" dirty="0">
                <a:solidFill>
                  <a:srgbClr val="0070C0"/>
                </a:solidFill>
              </a:rPr>
              <a:t>كم الخبرية</a:t>
            </a:r>
            <a:r>
              <a:rPr lang="sv-SE" u="sng" dirty="0">
                <a:solidFill>
                  <a:srgbClr val="0070C0"/>
                </a:solidFill>
              </a:rPr>
              <a:t> </a:t>
            </a:r>
            <a:r>
              <a:rPr lang="sv-SE" u="sng" dirty="0"/>
              <a:t>används när man ska betona ett stort antal av något</a:t>
            </a:r>
            <a:r>
              <a:rPr lang="sv-SE" dirty="0"/>
              <a:t>:</a:t>
            </a:r>
          </a:p>
          <a:p>
            <a:pPr marL="0" indent="0">
              <a:buNone/>
            </a:pPr>
            <a:r>
              <a:rPr lang="ar-SA" dirty="0"/>
              <a:t>كم كتابٍ عندك!</a:t>
            </a:r>
            <a:r>
              <a:rPr lang="sv-SE" dirty="0"/>
              <a:t> – Vad många böcker du har!</a:t>
            </a:r>
          </a:p>
          <a:p>
            <a:pPr marL="0" indent="0">
              <a:buNone/>
            </a:pPr>
            <a:r>
              <a:rPr lang="ar-SA" dirty="0"/>
              <a:t>كم من كتابٍ عندك!</a:t>
            </a:r>
            <a:r>
              <a:rPr lang="sv-SE" dirty="0"/>
              <a:t> – Vad många böcker du har!</a:t>
            </a:r>
          </a:p>
          <a:p>
            <a:pPr marL="0" indent="0">
              <a:buNone/>
            </a:pPr>
            <a:r>
              <a:rPr lang="ar-SA" dirty="0"/>
              <a:t>كم كتبٍ عندك!</a:t>
            </a:r>
            <a:r>
              <a:rPr lang="sv-SE" dirty="0"/>
              <a:t> – Vad många böcker du har! </a:t>
            </a:r>
          </a:p>
          <a:p>
            <a:pPr marL="0" indent="0">
              <a:buNone/>
            </a:pPr>
            <a:endParaRPr lang="sv-SE" dirty="0"/>
          </a:p>
          <a:p>
            <a:pPr marL="0" indent="0">
              <a:lnSpc>
                <a:spcPct val="120000"/>
              </a:lnSpc>
              <a:buNone/>
            </a:pPr>
            <a:r>
              <a:rPr lang="sv-SE" u="sng" dirty="0"/>
              <a:t>Skillnader mellan de båda </a:t>
            </a:r>
            <a:r>
              <a:rPr lang="ar-SA" u="sng" dirty="0"/>
              <a:t>كم</a:t>
            </a:r>
            <a:r>
              <a:rPr lang="sv-SE" dirty="0"/>
              <a:t>:</a:t>
            </a:r>
          </a:p>
          <a:p>
            <a:pPr marL="0" indent="0">
              <a:lnSpc>
                <a:spcPct val="120000"/>
              </a:lnSpc>
              <a:buNone/>
            </a:pPr>
            <a:r>
              <a:rPr lang="ar-SA" dirty="0">
                <a:solidFill>
                  <a:srgbClr val="FFFF00"/>
                </a:solidFill>
              </a:rPr>
              <a:t>التمييز</a:t>
            </a:r>
            <a:r>
              <a:rPr lang="sv-SE" dirty="0">
                <a:solidFill>
                  <a:srgbClr val="FFFF00"/>
                </a:solidFill>
              </a:rPr>
              <a:t> till </a:t>
            </a:r>
            <a:r>
              <a:rPr lang="ar-SA" dirty="0">
                <a:solidFill>
                  <a:srgbClr val="FFFF00"/>
                </a:solidFill>
              </a:rPr>
              <a:t>كم الاستفهامية</a:t>
            </a:r>
            <a:r>
              <a:rPr lang="sv-SE" dirty="0">
                <a:solidFill>
                  <a:srgbClr val="FFFF00"/>
                </a:solidFill>
              </a:rPr>
              <a:t> är alltid </a:t>
            </a:r>
            <a:r>
              <a:rPr lang="ar-SA" dirty="0">
                <a:solidFill>
                  <a:srgbClr val="FFFF00"/>
                </a:solidFill>
              </a:rPr>
              <a:t>منصوب</a:t>
            </a:r>
            <a:r>
              <a:rPr lang="sv-SE" dirty="0">
                <a:solidFill>
                  <a:srgbClr val="FFFF00"/>
                </a:solidFill>
              </a:rPr>
              <a:t> och </a:t>
            </a:r>
            <a:r>
              <a:rPr lang="ar-SA" dirty="0">
                <a:solidFill>
                  <a:srgbClr val="FFFF00"/>
                </a:solidFill>
              </a:rPr>
              <a:t>مفرد</a:t>
            </a:r>
            <a:r>
              <a:rPr lang="sv-SE" dirty="0">
                <a:solidFill>
                  <a:srgbClr val="FFFF00"/>
                </a:solidFill>
              </a:rPr>
              <a:t>. (Men om denna </a:t>
            </a:r>
            <a:r>
              <a:rPr lang="ar-SA" dirty="0">
                <a:solidFill>
                  <a:srgbClr val="FFFF00"/>
                </a:solidFill>
              </a:rPr>
              <a:t>كم</a:t>
            </a:r>
            <a:r>
              <a:rPr lang="sv-SE" dirty="0">
                <a:solidFill>
                  <a:srgbClr val="FFFF00"/>
                </a:solidFill>
              </a:rPr>
              <a:t> föregås av en </a:t>
            </a:r>
            <a:r>
              <a:rPr lang="ar-SA" dirty="0">
                <a:solidFill>
                  <a:srgbClr val="FFFF00"/>
                </a:solidFill>
              </a:rPr>
              <a:t>حرف الجر</a:t>
            </a:r>
            <a:r>
              <a:rPr lang="sv-SE" dirty="0">
                <a:solidFill>
                  <a:srgbClr val="FFFF00"/>
                </a:solidFill>
              </a:rPr>
              <a:t>, så kan den antingen skrivas </a:t>
            </a:r>
            <a:r>
              <a:rPr lang="ar-SA" dirty="0">
                <a:solidFill>
                  <a:srgbClr val="FFFF00"/>
                </a:solidFill>
              </a:rPr>
              <a:t>منصوب</a:t>
            </a:r>
            <a:r>
              <a:rPr lang="sv-SE" dirty="0">
                <a:solidFill>
                  <a:srgbClr val="FFFF00"/>
                </a:solidFill>
              </a:rPr>
              <a:t> eller </a:t>
            </a:r>
            <a:r>
              <a:rPr lang="ar-SA" dirty="0">
                <a:solidFill>
                  <a:srgbClr val="FFFF00"/>
                </a:solidFill>
              </a:rPr>
              <a:t>مجرور</a:t>
            </a:r>
            <a:r>
              <a:rPr lang="sv-SE" dirty="0">
                <a:solidFill>
                  <a:srgbClr val="FFFF00"/>
                </a:solidFill>
              </a:rPr>
              <a:t>).</a:t>
            </a:r>
            <a:r>
              <a:rPr lang="sv-SE" dirty="0"/>
              <a:t> </a:t>
            </a:r>
            <a:r>
              <a:rPr lang="ar-SA" dirty="0">
                <a:solidFill>
                  <a:srgbClr val="0070C0"/>
                </a:solidFill>
              </a:rPr>
              <a:t>التمييز</a:t>
            </a:r>
            <a:r>
              <a:rPr lang="sv-SE" dirty="0">
                <a:solidFill>
                  <a:srgbClr val="0070C0"/>
                </a:solidFill>
              </a:rPr>
              <a:t> till </a:t>
            </a:r>
            <a:r>
              <a:rPr lang="ar-SA" dirty="0">
                <a:solidFill>
                  <a:srgbClr val="0070C0"/>
                </a:solidFill>
              </a:rPr>
              <a:t>كم الخبرية</a:t>
            </a:r>
            <a:r>
              <a:rPr lang="sv-SE" dirty="0">
                <a:solidFill>
                  <a:srgbClr val="0070C0"/>
                </a:solidFill>
              </a:rPr>
              <a:t> är däremot alltid </a:t>
            </a:r>
            <a:r>
              <a:rPr lang="ar-SA" dirty="0">
                <a:solidFill>
                  <a:srgbClr val="0070C0"/>
                </a:solidFill>
              </a:rPr>
              <a:t>مجرور</a:t>
            </a:r>
            <a:r>
              <a:rPr lang="sv-SE" dirty="0">
                <a:solidFill>
                  <a:srgbClr val="0070C0"/>
                </a:solidFill>
              </a:rPr>
              <a:t> och kan skrivas i </a:t>
            </a:r>
            <a:r>
              <a:rPr lang="ar-SA" dirty="0">
                <a:solidFill>
                  <a:srgbClr val="0070C0"/>
                </a:solidFill>
              </a:rPr>
              <a:t>مفرد</a:t>
            </a:r>
            <a:r>
              <a:rPr lang="sv-SE" dirty="0">
                <a:solidFill>
                  <a:srgbClr val="0070C0"/>
                </a:solidFill>
              </a:rPr>
              <a:t> eller </a:t>
            </a:r>
            <a:r>
              <a:rPr lang="ar-SA" dirty="0">
                <a:solidFill>
                  <a:srgbClr val="0070C0"/>
                </a:solidFill>
              </a:rPr>
              <a:t>جمع</a:t>
            </a:r>
            <a:r>
              <a:rPr lang="sv-SE" dirty="0">
                <a:solidFill>
                  <a:srgbClr val="0070C0"/>
                </a:solidFill>
              </a:rPr>
              <a:t>, </a:t>
            </a:r>
            <a:r>
              <a:rPr lang="sv-SE" u="sng" dirty="0">
                <a:solidFill>
                  <a:srgbClr val="0070C0"/>
                </a:solidFill>
              </a:rPr>
              <a:t>betydelsen är dock densamma</a:t>
            </a:r>
            <a:r>
              <a:rPr lang="sv-SE" dirty="0">
                <a:solidFill>
                  <a:srgbClr val="0070C0"/>
                </a:solidFill>
              </a:rPr>
              <a:t>.</a:t>
            </a:r>
          </a:p>
        </p:txBody>
      </p:sp>
      <p:sp>
        <p:nvSpPr>
          <p:cNvPr id="4" name="Platshållare för bildnummer 3">
            <a:extLst>
              <a:ext uri="{FF2B5EF4-FFF2-40B4-BE49-F238E27FC236}">
                <a16:creationId xmlns:a16="http://schemas.microsoft.com/office/drawing/2014/main" id="{91E8F4EA-5459-409F-9F34-3732F1475B65}"/>
              </a:ext>
            </a:extLst>
          </p:cNvPr>
          <p:cNvSpPr>
            <a:spLocks noGrp="1"/>
          </p:cNvSpPr>
          <p:nvPr>
            <p:ph type="sldNum" sz="quarter" idx="12"/>
          </p:nvPr>
        </p:nvSpPr>
        <p:spPr/>
        <p:txBody>
          <a:bodyPr/>
          <a:lstStyle/>
          <a:p>
            <a:fld id="{177D6179-9D4F-9247-ABDE-D082469CF89C}" type="slidenum">
              <a:rPr lang="sv-SE" smtClean="0"/>
              <a:t>170</a:t>
            </a:fld>
            <a:endParaRPr lang="sv-SE"/>
          </a:p>
        </p:txBody>
      </p:sp>
      <p:sp>
        <p:nvSpPr>
          <p:cNvPr id="5" name="Rektangel: rundade hörn 4">
            <a:extLst>
              <a:ext uri="{FF2B5EF4-FFF2-40B4-BE49-F238E27FC236}">
                <a16:creationId xmlns:a16="http://schemas.microsoft.com/office/drawing/2014/main" id="{97D5A15B-6EA2-4BE4-A2E5-510B32180F75}"/>
              </a:ext>
            </a:extLst>
          </p:cNvPr>
          <p:cNvSpPr/>
          <p:nvPr/>
        </p:nvSpPr>
        <p:spPr>
          <a:xfrm>
            <a:off x="9079744" y="2447925"/>
            <a:ext cx="2562225" cy="1104900"/>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Nomenet efter </a:t>
            </a:r>
            <a:r>
              <a:rPr lang="ar-SA" dirty="0"/>
              <a:t>كم</a:t>
            </a:r>
            <a:r>
              <a:rPr lang="sv-SE" dirty="0"/>
              <a:t> kallas för </a:t>
            </a:r>
            <a:r>
              <a:rPr lang="ar-SA" sz="2000" dirty="0"/>
              <a:t>التمييز</a:t>
            </a:r>
            <a:endParaRPr lang="sv-SE" dirty="0"/>
          </a:p>
        </p:txBody>
      </p:sp>
      <p:sp>
        <p:nvSpPr>
          <p:cNvPr id="6" name="Rektangel: rundade hörn 5">
            <a:extLst>
              <a:ext uri="{FF2B5EF4-FFF2-40B4-BE49-F238E27FC236}">
                <a16:creationId xmlns:a16="http://schemas.microsoft.com/office/drawing/2014/main" id="{ED48DD08-B934-453F-A934-EAEEB7E0AD77}"/>
              </a:ext>
            </a:extLst>
          </p:cNvPr>
          <p:cNvSpPr/>
          <p:nvPr/>
        </p:nvSpPr>
        <p:spPr>
          <a:xfrm>
            <a:off x="8372830" y="3871309"/>
            <a:ext cx="2562225" cy="1104900"/>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Observera översättningen</a:t>
            </a:r>
          </a:p>
        </p:txBody>
      </p:sp>
      <p:cxnSp>
        <p:nvCxnSpPr>
          <p:cNvPr id="8" name="Rak pilkoppling 7">
            <a:extLst>
              <a:ext uri="{FF2B5EF4-FFF2-40B4-BE49-F238E27FC236}">
                <a16:creationId xmlns:a16="http://schemas.microsoft.com/office/drawing/2014/main" id="{9E4BD9AD-CD43-4B8C-A215-587F86D138FB}"/>
              </a:ext>
            </a:extLst>
          </p:cNvPr>
          <p:cNvCxnSpPr>
            <a:cxnSpLocks/>
          </p:cNvCxnSpPr>
          <p:nvPr/>
        </p:nvCxnSpPr>
        <p:spPr>
          <a:xfrm flipH="1">
            <a:off x="6734175" y="4333875"/>
            <a:ext cx="127635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9603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8DE327-A51A-4874-9282-DCA27AE353C5}"/>
              </a:ext>
            </a:extLst>
          </p:cNvPr>
          <p:cNvSpPr>
            <a:spLocks noGrp="1"/>
          </p:cNvSpPr>
          <p:nvPr>
            <p:ph type="title"/>
          </p:nvPr>
        </p:nvSpPr>
        <p:spPr/>
        <p:txBody>
          <a:bodyPr/>
          <a:lstStyle/>
          <a:p>
            <a:r>
              <a:rPr lang="sv-SE" dirty="0"/>
              <a:t> </a:t>
            </a:r>
            <a:r>
              <a:rPr lang="ar-SA" dirty="0"/>
              <a:t>حتى</a:t>
            </a:r>
            <a:r>
              <a:rPr lang="sv-SE" dirty="0"/>
              <a:t> (1)</a:t>
            </a:r>
          </a:p>
        </p:txBody>
      </p:sp>
      <p:sp>
        <p:nvSpPr>
          <p:cNvPr id="3" name="Platshållare för innehåll 2">
            <a:extLst>
              <a:ext uri="{FF2B5EF4-FFF2-40B4-BE49-F238E27FC236}">
                <a16:creationId xmlns:a16="http://schemas.microsoft.com/office/drawing/2014/main" id="{AB8EA5C9-6114-45F4-A086-2A55FE684778}"/>
              </a:ext>
            </a:extLst>
          </p:cNvPr>
          <p:cNvSpPr>
            <a:spLocks noGrp="1"/>
          </p:cNvSpPr>
          <p:nvPr>
            <p:ph idx="1"/>
          </p:nvPr>
        </p:nvSpPr>
        <p:spPr>
          <a:xfrm>
            <a:off x="247650" y="2152650"/>
            <a:ext cx="11635955" cy="4362450"/>
          </a:xfrm>
        </p:spPr>
        <p:txBody>
          <a:bodyPr>
            <a:normAutofit fontScale="92500" lnSpcReduction="20000"/>
          </a:bodyPr>
          <a:lstStyle/>
          <a:p>
            <a:pPr marL="0" indent="0">
              <a:lnSpc>
                <a:spcPct val="150000"/>
              </a:lnSpc>
              <a:buNone/>
            </a:pPr>
            <a:r>
              <a:rPr lang="ar-SA" dirty="0"/>
              <a:t>حتى</a:t>
            </a:r>
            <a:r>
              <a:rPr lang="sv-SE" dirty="0"/>
              <a:t> har två betydelser:</a:t>
            </a:r>
          </a:p>
          <a:p>
            <a:pPr marL="457200" indent="-457200">
              <a:lnSpc>
                <a:spcPct val="150000"/>
              </a:lnSpc>
              <a:buAutoNum type="arabicPeriod"/>
            </a:pPr>
            <a:r>
              <a:rPr lang="sv-SE" u="sng" dirty="0"/>
              <a:t>Betyder ”</a:t>
            </a:r>
            <a:r>
              <a:rPr lang="ar-SA" u="sng" dirty="0"/>
              <a:t>إلى أَنْ</a:t>
            </a:r>
            <a:r>
              <a:rPr lang="sv-SE" u="sng" dirty="0"/>
              <a:t>” dvs ”tills dess att” och liknande.</a:t>
            </a:r>
          </a:p>
          <a:p>
            <a:pPr>
              <a:lnSpc>
                <a:spcPct val="150000"/>
              </a:lnSpc>
            </a:pPr>
            <a:r>
              <a:rPr lang="ar-SA" dirty="0"/>
              <a:t>سأدرسُ </a:t>
            </a:r>
            <a:r>
              <a:rPr lang="ar-SA" dirty="0">
                <a:solidFill>
                  <a:srgbClr val="0070C0"/>
                </a:solidFill>
              </a:rPr>
              <a:t>حتى</a:t>
            </a:r>
            <a:r>
              <a:rPr lang="ar-SA" dirty="0"/>
              <a:t> تغربَ  الشمس</a:t>
            </a:r>
            <a:r>
              <a:rPr lang="sv-SE" dirty="0"/>
              <a:t> – Jag ska studera </a:t>
            </a:r>
            <a:r>
              <a:rPr lang="sv-SE" dirty="0">
                <a:solidFill>
                  <a:srgbClr val="0070C0"/>
                </a:solidFill>
              </a:rPr>
              <a:t>tills dess att </a:t>
            </a:r>
            <a:r>
              <a:rPr lang="sv-SE" dirty="0"/>
              <a:t>solen går ner.</a:t>
            </a:r>
          </a:p>
          <a:p>
            <a:pPr marL="0" indent="0">
              <a:lnSpc>
                <a:spcPct val="150000"/>
              </a:lnSpc>
              <a:buNone/>
            </a:pPr>
            <a:r>
              <a:rPr lang="sv-SE" dirty="0"/>
              <a:t>Alltså, </a:t>
            </a:r>
            <a:r>
              <a:rPr lang="ar-SA" dirty="0"/>
              <a:t>سأدرس </a:t>
            </a:r>
            <a:r>
              <a:rPr lang="ar-SA" dirty="0">
                <a:solidFill>
                  <a:srgbClr val="0070C0"/>
                </a:solidFill>
              </a:rPr>
              <a:t>إلى أن </a:t>
            </a:r>
            <a:r>
              <a:rPr lang="ar-SA" dirty="0"/>
              <a:t>تغرب الشمس</a:t>
            </a:r>
            <a:r>
              <a:rPr lang="sv-SE" dirty="0"/>
              <a:t>.</a:t>
            </a:r>
          </a:p>
          <a:p>
            <a:pPr>
              <a:lnSpc>
                <a:spcPct val="150000"/>
              </a:lnSpc>
            </a:pPr>
            <a:r>
              <a:rPr lang="ar-SA" dirty="0"/>
              <a:t>عَنْ أَنَسٍ عَنِ النَّبِيِّ صَلَّى اللهُ عَلَيْهِ وَسَلَّمَ قَالَ:  لاَ يُؤْمِنُ أَحَدُكُمْ، </a:t>
            </a:r>
            <a:r>
              <a:rPr lang="ar-SA" dirty="0">
                <a:solidFill>
                  <a:srgbClr val="0070C0"/>
                </a:solidFill>
              </a:rPr>
              <a:t>حَتَّى</a:t>
            </a:r>
            <a:r>
              <a:rPr lang="ar-SA" dirty="0"/>
              <a:t> يُحِبَّ لِأَخِيهِ مَا يُحِبُّ لِنَفْسِهِ </a:t>
            </a:r>
            <a:endParaRPr lang="sv-SE" dirty="0"/>
          </a:p>
          <a:p>
            <a:pPr marL="0" indent="0">
              <a:lnSpc>
                <a:spcPct val="150000"/>
              </a:lnSpc>
              <a:buNone/>
            </a:pPr>
            <a:r>
              <a:rPr lang="sv-SE" dirty="0"/>
              <a:t>Profeten (frid och välsignelser vare med honom) sade: Ingen av er tror (en fullkomlig tro) </a:t>
            </a:r>
            <a:r>
              <a:rPr lang="sv-SE" dirty="0">
                <a:solidFill>
                  <a:srgbClr val="0070C0"/>
                </a:solidFill>
              </a:rPr>
              <a:t>förrän</a:t>
            </a:r>
            <a:r>
              <a:rPr lang="sv-SE" dirty="0"/>
              <a:t> man älskar för sin broder det man älskar för sig själv.</a:t>
            </a:r>
          </a:p>
          <a:p>
            <a:pPr marL="0" indent="0">
              <a:lnSpc>
                <a:spcPct val="150000"/>
              </a:lnSpc>
              <a:buNone/>
            </a:pPr>
            <a:r>
              <a:rPr lang="sv-SE" dirty="0"/>
              <a:t>(</a:t>
            </a:r>
            <a:r>
              <a:rPr lang="ar-SA" dirty="0"/>
              <a:t>رواه البخاري (13) ومسلم (45</a:t>
            </a:r>
            <a:endParaRPr lang="sv-SE" dirty="0"/>
          </a:p>
        </p:txBody>
      </p:sp>
      <p:sp>
        <p:nvSpPr>
          <p:cNvPr id="4" name="Platshållare för bildnummer 3">
            <a:extLst>
              <a:ext uri="{FF2B5EF4-FFF2-40B4-BE49-F238E27FC236}">
                <a16:creationId xmlns:a16="http://schemas.microsoft.com/office/drawing/2014/main" id="{91E8F4EA-5459-409F-9F34-3732F1475B65}"/>
              </a:ext>
            </a:extLst>
          </p:cNvPr>
          <p:cNvSpPr>
            <a:spLocks noGrp="1"/>
          </p:cNvSpPr>
          <p:nvPr>
            <p:ph type="sldNum" sz="quarter" idx="12"/>
          </p:nvPr>
        </p:nvSpPr>
        <p:spPr/>
        <p:txBody>
          <a:bodyPr/>
          <a:lstStyle/>
          <a:p>
            <a:fld id="{177D6179-9D4F-9247-ABDE-D082469CF89C}" type="slidenum">
              <a:rPr lang="sv-SE" smtClean="0"/>
              <a:t>171</a:t>
            </a:fld>
            <a:endParaRPr lang="sv-SE"/>
          </a:p>
        </p:txBody>
      </p:sp>
      <p:sp>
        <p:nvSpPr>
          <p:cNvPr id="7" name="Ellips 6">
            <a:extLst>
              <a:ext uri="{FF2B5EF4-FFF2-40B4-BE49-F238E27FC236}">
                <a16:creationId xmlns:a16="http://schemas.microsoft.com/office/drawing/2014/main" id="{E5437A7D-29D1-42F0-BBC4-42F59CFCA8AA}"/>
              </a:ext>
            </a:extLst>
          </p:cNvPr>
          <p:cNvSpPr/>
          <p:nvPr/>
        </p:nvSpPr>
        <p:spPr>
          <a:xfrm>
            <a:off x="9639300" y="3209925"/>
            <a:ext cx="2305050" cy="1309863"/>
          </a:xfrm>
          <a:prstGeom prst="ellipse">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Ordet efter </a:t>
            </a:r>
            <a:r>
              <a:rPr lang="ar-SA" dirty="0"/>
              <a:t>حتى</a:t>
            </a:r>
            <a:r>
              <a:rPr lang="sv-SE" dirty="0"/>
              <a:t> i dessa fall är </a:t>
            </a:r>
            <a:r>
              <a:rPr lang="ar-SA" dirty="0"/>
              <a:t>منصوب</a:t>
            </a:r>
            <a:endParaRPr lang="sv-SE" dirty="0"/>
          </a:p>
        </p:txBody>
      </p:sp>
    </p:spTree>
    <p:extLst>
      <p:ext uri="{BB962C8B-B14F-4D97-AF65-F5344CB8AC3E}">
        <p14:creationId xmlns:p14="http://schemas.microsoft.com/office/powerpoint/2010/main" val="786149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8DE327-A51A-4874-9282-DCA27AE353C5}"/>
              </a:ext>
            </a:extLst>
          </p:cNvPr>
          <p:cNvSpPr>
            <a:spLocks noGrp="1"/>
          </p:cNvSpPr>
          <p:nvPr>
            <p:ph type="title"/>
          </p:nvPr>
        </p:nvSpPr>
        <p:spPr/>
        <p:txBody>
          <a:bodyPr/>
          <a:lstStyle/>
          <a:p>
            <a:r>
              <a:rPr lang="sv-SE" dirty="0"/>
              <a:t> </a:t>
            </a:r>
            <a:r>
              <a:rPr lang="ar-SA" dirty="0"/>
              <a:t>حتى</a:t>
            </a:r>
            <a:r>
              <a:rPr lang="sv-SE" dirty="0"/>
              <a:t> (2)</a:t>
            </a:r>
          </a:p>
        </p:txBody>
      </p:sp>
      <p:sp>
        <p:nvSpPr>
          <p:cNvPr id="3" name="Platshållare för innehåll 2">
            <a:extLst>
              <a:ext uri="{FF2B5EF4-FFF2-40B4-BE49-F238E27FC236}">
                <a16:creationId xmlns:a16="http://schemas.microsoft.com/office/drawing/2014/main" id="{AB8EA5C9-6114-45F4-A086-2A55FE684778}"/>
              </a:ext>
            </a:extLst>
          </p:cNvPr>
          <p:cNvSpPr>
            <a:spLocks noGrp="1"/>
          </p:cNvSpPr>
          <p:nvPr>
            <p:ph idx="1"/>
          </p:nvPr>
        </p:nvSpPr>
        <p:spPr>
          <a:xfrm>
            <a:off x="247650" y="2152650"/>
            <a:ext cx="11635955" cy="4362450"/>
          </a:xfrm>
        </p:spPr>
        <p:txBody>
          <a:bodyPr>
            <a:normAutofit/>
          </a:bodyPr>
          <a:lstStyle/>
          <a:p>
            <a:pPr marL="0" indent="0">
              <a:lnSpc>
                <a:spcPct val="120000"/>
              </a:lnSpc>
              <a:buNone/>
            </a:pPr>
            <a:r>
              <a:rPr lang="sv-SE" dirty="0"/>
              <a:t>2. </a:t>
            </a:r>
            <a:r>
              <a:rPr lang="sv-SE" u="sng" dirty="0"/>
              <a:t>Betyder ”</a:t>
            </a:r>
            <a:r>
              <a:rPr lang="ar-SA" u="sng" dirty="0"/>
              <a:t>كَيْ</a:t>
            </a:r>
            <a:r>
              <a:rPr lang="sv-SE" u="sng" dirty="0"/>
              <a:t>” dvs ”så att” och liknande betydelser:</a:t>
            </a:r>
          </a:p>
          <a:p>
            <a:pPr>
              <a:lnSpc>
                <a:spcPct val="120000"/>
              </a:lnSpc>
            </a:pPr>
            <a:r>
              <a:rPr lang="ar-SA" dirty="0"/>
              <a:t>دخلتُ بهدوءٍ </a:t>
            </a:r>
            <a:r>
              <a:rPr lang="ar-SA" dirty="0">
                <a:solidFill>
                  <a:srgbClr val="0070C0"/>
                </a:solidFill>
              </a:rPr>
              <a:t>حتى</a:t>
            </a:r>
            <a:r>
              <a:rPr lang="ar-SA" dirty="0"/>
              <a:t> لا أَشْغُلَكَ</a:t>
            </a:r>
            <a:r>
              <a:rPr lang="sv-SE" dirty="0"/>
              <a:t> – Jag kom in lugnt </a:t>
            </a:r>
            <a:r>
              <a:rPr lang="sv-SE" dirty="0">
                <a:solidFill>
                  <a:srgbClr val="0070C0"/>
                </a:solidFill>
              </a:rPr>
              <a:t>så att </a:t>
            </a:r>
            <a:r>
              <a:rPr lang="sv-SE" dirty="0"/>
              <a:t>jag inte ska distrahera dig.</a:t>
            </a:r>
          </a:p>
          <a:p>
            <a:pPr>
              <a:lnSpc>
                <a:spcPct val="120000"/>
              </a:lnSpc>
            </a:pPr>
            <a:r>
              <a:rPr lang="ar-SA" dirty="0"/>
              <a:t>أدرسُ اللغة العربية </a:t>
            </a:r>
            <a:r>
              <a:rPr lang="ar-SA" dirty="0">
                <a:solidFill>
                  <a:srgbClr val="0070C0"/>
                </a:solidFill>
              </a:rPr>
              <a:t>حتى</a:t>
            </a:r>
            <a:r>
              <a:rPr lang="ar-SA" dirty="0"/>
              <a:t> أَفهمَ القرآن</a:t>
            </a:r>
            <a:r>
              <a:rPr lang="sv-SE" dirty="0"/>
              <a:t> – Jag studerar det arabiska språket </a:t>
            </a:r>
            <a:r>
              <a:rPr lang="sv-SE" dirty="0">
                <a:solidFill>
                  <a:srgbClr val="0070C0"/>
                </a:solidFill>
              </a:rPr>
              <a:t>för att </a:t>
            </a:r>
            <a:r>
              <a:rPr lang="sv-SE" dirty="0"/>
              <a:t>förstå Koranen. </a:t>
            </a:r>
            <a:endParaRPr lang="ar-SA" dirty="0"/>
          </a:p>
          <a:p>
            <a:pPr>
              <a:lnSpc>
                <a:spcPct val="120000"/>
              </a:lnSpc>
            </a:pPr>
            <a:r>
              <a:rPr lang="ar-SA" dirty="0"/>
              <a:t>أجتهدُ </a:t>
            </a:r>
            <a:r>
              <a:rPr lang="ar-SA" dirty="0">
                <a:solidFill>
                  <a:srgbClr val="0070C0"/>
                </a:solidFill>
              </a:rPr>
              <a:t>حتى</a:t>
            </a:r>
            <a:r>
              <a:rPr lang="ar-SA" dirty="0"/>
              <a:t> أنجحَ</a:t>
            </a:r>
            <a:r>
              <a:rPr lang="sv-SE" dirty="0"/>
              <a:t> – Jag kämpar </a:t>
            </a:r>
            <a:r>
              <a:rPr lang="sv-SE" dirty="0">
                <a:solidFill>
                  <a:srgbClr val="0070C0"/>
                </a:solidFill>
              </a:rPr>
              <a:t>för att </a:t>
            </a:r>
            <a:r>
              <a:rPr lang="sv-SE" dirty="0"/>
              <a:t>lyckas.</a:t>
            </a:r>
          </a:p>
        </p:txBody>
      </p:sp>
      <p:sp>
        <p:nvSpPr>
          <p:cNvPr id="4" name="Platshållare för bildnummer 3">
            <a:extLst>
              <a:ext uri="{FF2B5EF4-FFF2-40B4-BE49-F238E27FC236}">
                <a16:creationId xmlns:a16="http://schemas.microsoft.com/office/drawing/2014/main" id="{91E8F4EA-5459-409F-9F34-3732F1475B65}"/>
              </a:ext>
            </a:extLst>
          </p:cNvPr>
          <p:cNvSpPr>
            <a:spLocks noGrp="1"/>
          </p:cNvSpPr>
          <p:nvPr>
            <p:ph type="sldNum" sz="quarter" idx="12"/>
          </p:nvPr>
        </p:nvSpPr>
        <p:spPr/>
        <p:txBody>
          <a:bodyPr/>
          <a:lstStyle/>
          <a:p>
            <a:fld id="{177D6179-9D4F-9247-ABDE-D082469CF89C}" type="slidenum">
              <a:rPr lang="sv-SE" smtClean="0"/>
              <a:t>172</a:t>
            </a:fld>
            <a:endParaRPr lang="sv-SE"/>
          </a:p>
        </p:txBody>
      </p:sp>
    </p:spTree>
    <p:extLst>
      <p:ext uri="{BB962C8B-B14F-4D97-AF65-F5344CB8AC3E}">
        <p14:creationId xmlns:p14="http://schemas.microsoft.com/office/powerpoint/2010/main" val="587031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73651D13-FEEF-4AC6-927C-343BA6CEA5CD}"/>
              </a:ext>
            </a:extLst>
          </p:cNvPr>
          <p:cNvSpPr/>
          <p:nvPr/>
        </p:nvSpPr>
        <p:spPr>
          <a:xfrm>
            <a:off x="148136" y="4667248"/>
            <a:ext cx="1657350" cy="1571625"/>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F8DE327-A51A-4874-9282-DCA27AE353C5}"/>
              </a:ext>
            </a:extLst>
          </p:cNvPr>
          <p:cNvSpPr>
            <a:spLocks noGrp="1"/>
          </p:cNvSpPr>
          <p:nvPr>
            <p:ph type="title"/>
          </p:nvPr>
        </p:nvSpPr>
        <p:spPr/>
        <p:txBody>
          <a:bodyPr/>
          <a:lstStyle/>
          <a:p>
            <a:r>
              <a:rPr lang="ar-SA" dirty="0"/>
              <a:t>التصغير</a:t>
            </a:r>
            <a:r>
              <a:rPr lang="sv-SE" dirty="0"/>
              <a:t> (1)</a:t>
            </a:r>
          </a:p>
        </p:txBody>
      </p:sp>
      <p:sp>
        <p:nvSpPr>
          <p:cNvPr id="3" name="Platshållare för innehåll 2">
            <a:extLst>
              <a:ext uri="{FF2B5EF4-FFF2-40B4-BE49-F238E27FC236}">
                <a16:creationId xmlns:a16="http://schemas.microsoft.com/office/drawing/2014/main" id="{AB8EA5C9-6114-45F4-A086-2A55FE684778}"/>
              </a:ext>
            </a:extLst>
          </p:cNvPr>
          <p:cNvSpPr>
            <a:spLocks noGrp="1"/>
          </p:cNvSpPr>
          <p:nvPr>
            <p:ph idx="1"/>
          </p:nvPr>
        </p:nvSpPr>
        <p:spPr>
          <a:xfrm>
            <a:off x="247650" y="2152650"/>
            <a:ext cx="11635955" cy="4362450"/>
          </a:xfrm>
          <a:ln>
            <a:noFill/>
          </a:ln>
          <a:effectLst/>
          <a:scene3d>
            <a:camera prst="orthographicFront">
              <a:rot lat="0" lon="0" rev="0"/>
            </a:camera>
            <a:lightRig rig="contrasting" dir="t">
              <a:rot lat="0" lon="0" rev="7800000"/>
            </a:lightRig>
          </a:scene3d>
          <a:sp3d>
            <a:bevelT w="139700" h="139700"/>
          </a:sp3d>
        </p:spPr>
        <p:txBody>
          <a:bodyPr>
            <a:normAutofit/>
          </a:bodyPr>
          <a:lstStyle/>
          <a:p>
            <a:pPr marL="0" indent="0">
              <a:lnSpc>
                <a:spcPct val="110000"/>
              </a:lnSpc>
              <a:buNone/>
            </a:pPr>
            <a:r>
              <a:rPr lang="sv-SE" dirty="0"/>
              <a:t>I Arabiska nivå 2 lektion 26 lärde vi oss konceptet </a:t>
            </a:r>
            <a:r>
              <a:rPr lang="ar-SA" dirty="0"/>
              <a:t>التَّصغير</a:t>
            </a:r>
            <a:r>
              <a:rPr lang="sv-SE" dirty="0"/>
              <a:t> (diminutiv), som handlar om att </a:t>
            </a:r>
            <a:r>
              <a:rPr lang="sv-SE" i="1" dirty="0"/>
              <a:t>förminska</a:t>
            </a:r>
            <a:r>
              <a:rPr lang="sv-SE" dirty="0"/>
              <a:t> nomen. </a:t>
            </a:r>
            <a:r>
              <a:rPr lang="ar-SA" dirty="0"/>
              <a:t>وَلَدٌ</a:t>
            </a:r>
            <a:r>
              <a:rPr lang="sv-SE" dirty="0"/>
              <a:t> är en pojke. </a:t>
            </a:r>
            <a:r>
              <a:rPr lang="ar-SA" dirty="0"/>
              <a:t>وُلَيْدٌ</a:t>
            </a:r>
            <a:r>
              <a:rPr lang="sv-SE" dirty="0"/>
              <a:t> är en </a:t>
            </a:r>
            <a:r>
              <a:rPr lang="sv-SE" i="1" dirty="0"/>
              <a:t>liten</a:t>
            </a:r>
            <a:r>
              <a:rPr lang="sv-SE" dirty="0"/>
              <a:t> pojke. </a:t>
            </a:r>
          </a:p>
          <a:p>
            <a:pPr marL="0" indent="0">
              <a:lnSpc>
                <a:spcPct val="110000"/>
              </a:lnSpc>
              <a:buNone/>
            </a:pPr>
            <a:r>
              <a:rPr lang="sv-SE" dirty="0"/>
              <a:t>Nu ska vi detaljera detta.</a:t>
            </a:r>
          </a:p>
          <a:p>
            <a:pPr marL="0" indent="0">
              <a:lnSpc>
                <a:spcPct val="110000"/>
              </a:lnSpc>
              <a:buNone/>
            </a:pPr>
            <a:r>
              <a:rPr lang="ar-SA" u="sng" dirty="0"/>
              <a:t>التصغير</a:t>
            </a:r>
            <a:r>
              <a:rPr lang="sv-SE" u="sng" dirty="0"/>
              <a:t> har 3 olika mönster</a:t>
            </a:r>
            <a:r>
              <a:rPr lang="sv-SE" dirty="0"/>
              <a:t>:</a:t>
            </a:r>
          </a:p>
          <a:p>
            <a:pPr marL="457200" indent="-457200">
              <a:lnSpc>
                <a:spcPct val="110000"/>
              </a:lnSpc>
              <a:buAutoNum type="arabicPeriod"/>
            </a:pPr>
            <a:r>
              <a:rPr lang="ar-SA" dirty="0">
                <a:solidFill>
                  <a:schemeClr val="bg1"/>
                </a:solidFill>
              </a:rPr>
              <a:t>فُعَيْلٌ</a:t>
            </a:r>
          </a:p>
          <a:p>
            <a:pPr marL="0" indent="0">
              <a:lnSpc>
                <a:spcPct val="110000"/>
              </a:lnSpc>
              <a:buNone/>
            </a:pPr>
            <a:r>
              <a:rPr lang="ar-SA" dirty="0"/>
              <a:t>جَبَلٌ</a:t>
            </a:r>
            <a:r>
              <a:rPr lang="sv-SE" dirty="0"/>
              <a:t> &gt; </a:t>
            </a:r>
            <a:r>
              <a:rPr lang="ar-SA" dirty="0"/>
              <a:t>جُبَيْلٌ</a:t>
            </a:r>
          </a:p>
          <a:p>
            <a:pPr marL="0" indent="0">
              <a:lnSpc>
                <a:spcPct val="110000"/>
              </a:lnSpc>
              <a:buNone/>
            </a:pPr>
            <a:r>
              <a:rPr lang="ar-SA" dirty="0"/>
              <a:t>زَهْرٌ</a:t>
            </a:r>
            <a:r>
              <a:rPr lang="sv-SE" dirty="0"/>
              <a:t> &gt; </a:t>
            </a:r>
            <a:r>
              <a:rPr lang="ar-SA" dirty="0"/>
              <a:t>زُهَيْرٌ</a:t>
            </a:r>
          </a:p>
          <a:p>
            <a:pPr marL="0" indent="0">
              <a:lnSpc>
                <a:spcPct val="110000"/>
              </a:lnSpc>
              <a:buNone/>
            </a:pPr>
            <a:r>
              <a:rPr lang="ar-SA" dirty="0"/>
              <a:t>نَجْمٌ</a:t>
            </a:r>
            <a:r>
              <a:rPr lang="sv-SE" dirty="0"/>
              <a:t> &gt; </a:t>
            </a:r>
            <a:r>
              <a:rPr lang="ar-SA" dirty="0"/>
              <a:t>نُجَيْمٌ</a:t>
            </a:r>
            <a:endParaRPr lang="sv-SE" dirty="0"/>
          </a:p>
          <a:p>
            <a:pPr marL="0" indent="0">
              <a:lnSpc>
                <a:spcPct val="120000"/>
              </a:lnSpc>
              <a:buNone/>
            </a:pPr>
            <a:endParaRPr lang="sv-SE" dirty="0"/>
          </a:p>
        </p:txBody>
      </p:sp>
      <p:sp>
        <p:nvSpPr>
          <p:cNvPr id="4" name="Platshållare för bildnummer 3">
            <a:extLst>
              <a:ext uri="{FF2B5EF4-FFF2-40B4-BE49-F238E27FC236}">
                <a16:creationId xmlns:a16="http://schemas.microsoft.com/office/drawing/2014/main" id="{91E8F4EA-5459-409F-9F34-3732F1475B65}"/>
              </a:ext>
            </a:extLst>
          </p:cNvPr>
          <p:cNvSpPr>
            <a:spLocks noGrp="1"/>
          </p:cNvSpPr>
          <p:nvPr>
            <p:ph type="sldNum" sz="quarter" idx="12"/>
          </p:nvPr>
        </p:nvSpPr>
        <p:spPr/>
        <p:txBody>
          <a:bodyPr/>
          <a:lstStyle/>
          <a:p>
            <a:fld id="{177D6179-9D4F-9247-ABDE-D082469CF89C}" type="slidenum">
              <a:rPr lang="sv-SE" smtClean="0"/>
              <a:t>173</a:t>
            </a:fld>
            <a:endParaRPr lang="sv-SE"/>
          </a:p>
        </p:txBody>
      </p:sp>
      <p:sp>
        <p:nvSpPr>
          <p:cNvPr id="6" name="Rektangel: rundade hörn 5">
            <a:extLst>
              <a:ext uri="{FF2B5EF4-FFF2-40B4-BE49-F238E27FC236}">
                <a16:creationId xmlns:a16="http://schemas.microsoft.com/office/drawing/2014/main" id="{D8C39D9E-9B61-49B7-9631-DE27468A3375}"/>
              </a:ext>
            </a:extLst>
          </p:cNvPr>
          <p:cNvSpPr/>
          <p:nvPr/>
        </p:nvSpPr>
        <p:spPr>
          <a:xfrm>
            <a:off x="3363321" y="4752974"/>
            <a:ext cx="2702306" cy="1400175"/>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Nomen som består av 3 bokstäver (</a:t>
            </a:r>
            <a:r>
              <a:rPr lang="ar-SA" dirty="0">
                <a:solidFill>
                  <a:schemeClr val="bg1"/>
                </a:solidFill>
              </a:rPr>
              <a:t>الاسم الثُّلاثي</a:t>
            </a:r>
            <a:r>
              <a:rPr lang="sv-SE" dirty="0">
                <a:solidFill>
                  <a:schemeClr val="bg1"/>
                </a:solidFill>
              </a:rPr>
              <a:t>) minimeras (</a:t>
            </a:r>
            <a:r>
              <a:rPr lang="ar-SA" dirty="0">
                <a:solidFill>
                  <a:schemeClr val="bg1"/>
                </a:solidFill>
              </a:rPr>
              <a:t>يُصَغَّر</a:t>
            </a:r>
            <a:r>
              <a:rPr lang="sv-SE" dirty="0">
                <a:solidFill>
                  <a:schemeClr val="bg1"/>
                </a:solidFill>
              </a:rPr>
              <a:t>) utmed detta mönster</a:t>
            </a:r>
          </a:p>
        </p:txBody>
      </p:sp>
      <p:cxnSp>
        <p:nvCxnSpPr>
          <p:cNvPr id="8" name="Rak pilkoppling 7">
            <a:extLst>
              <a:ext uri="{FF2B5EF4-FFF2-40B4-BE49-F238E27FC236}">
                <a16:creationId xmlns:a16="http://schemas.microsoft.com/office/drawing/2014/main" id="{F96AF171-AAE7-405E-9F58-DC3B62B5142B}"/>
              </a:ext>
            </a:extLst>
          </p:cNvPr>
          <p:cNvCxnSpPr/>
          <p:nvPr/>
        </p:nvCxnSpPr>
        <p:spPr>
          <a:xfrm>
            <a:off x="2162175" y="5534025"/>
            <a:ext cx="8096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Ellips 8">
            <a:extLst>
              <a:ext uri="{FF2B5EF4-FFF2-40B4-BE49-F238E27FC236}">
                <a16:creationId xmlns:a16="http://schemas.microsoft.com/office/drawing/2014/main" id="{1E84F8EB-2ED2-4629-9722-61AC84B4DBB8}"/>
              </a:ext>
            </a:extLst>
          </p:cNvPr>
          <p:cNvSpPr/>
          <p:nvPr/>
        </p:nvSpPr>
        <p:spPr>
          <a:xfrm>
            <a:off x="9086850" y="4752974"/>
            <a:ext cx="2619375" cy="1571625"/>
          </a:xfrm>
          <a:prstGeom prst="ellipse">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صَغَّرَ يُصَغِّرُ</a:t>
            </a:r>
            <a:r>
              <a:rPr lang="sv-SE" dirty="0">
                <a:solidFill>
                  <a:schemeClr val="bg1"/>
                </a:solidFill>
              </a:rPr>
              <a:t> = Att förminska något</a:t>
            </a:r>
          </a:p>
        </p:txBody>
      </p:sp>
    </p:spTree>
    <p:extLst>
      <p:ext uri="{BB962C8B-B14F-4D97-AF65-F5344CB8AC3E}">
        <p14:creationId xmlns:p14="http://schemas.microsoft.com/office/powerpoint/2010/main" val="475966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1C0A4372-447C-48D9-8670-C492345EC485}"/>
              </a:ext>
            </a:extLst>
          </p:cNvPr>
          <p:cNvSpPr/>
          <p:nvPr/>
        </p:nvSpPr>
        <p:spPr>
          <a:xfrm>
            <a:off x="133351" y="4733925"/>
            <a:ext cx="2285999" cy="1628775"/>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rundade hörn 4">
            <a:extLst>
              <a:ext uri="{FF2B5EF4-FFF2-40B4-BE49-F238E27FC236}">
                <a16:creationId xmlns:a16="http://schemas.microsoft.com/office/drawing/2014/main" id="{1F08E31F-9717-4350-B81C-FCFB70B8C140}"/>
              </a:ext>
            </a:extLst>
          </p:cNvPr>
          <p:cNvSpPr/>
          <p:nvPr/>
        </p:nvSpPr>
        <p:spPr>
          <a:xfrm>
            <a:off x="133351" y="2614612"/>
            <a:ext cx="1657350" cy="1628775"/>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F8DE327-A51A-4874-9282-DCA27AE353C5}"/>
              </a:ext>
            </a:extLst>
          </p:cNvPr>
          <p:cNvSpPr>
            <a:spLocks noGrp="1"/>
          </p:cNvSpPr>
          <p:nvPr>
            <p:ph type="title"/>
          </p:nvPr>
        </p:nvSpPr>
        <p:spPr/>
        <p:txBody>
          <a:bodyPr/>
          <a:lstStyle/>
          <a:p>
            <a:r>
              <a:rPr lang="ar-SA" dirty="0"/>
              <a:t>التصغير</a:t>
            </a:r>
            <a:r>
              <a:rPr lang="sv-SE" dirty="0"/>
              <a:t> (2)</a:t>
            </a:r>
          </a:p>
        </p:txBody>
      </p:sp>
      <p:sp>
        <p:nvSpPr>
          <p:cNvPr id="3" name="Platshållare för innehåll 2">
            <a:extLst>
              <a:ext uri="{FF2B5EF4-FFF2-40B4-BE49-F238E27FC236}">
                <a16:creationId xmlns:a16="http://schemas.microsoft.com/office/drawing/2014/main" id="{AB8EA5C9-6114-45F4-A086-2A55FE684778}"/>
              </a:ext>
            </a:extLst>
          </p:cNvPr>
          <p:cNvSpPr>
            <a:spLocks noGrp="1"/>
          </p:cNvSpPr>
          <p:nvPr>
            <p:ph idx="1"/>
          </p:nvPr>
        </p:nvSpPr>
        <p:spPr>
          <a:xfrm>
            <a:off x="247650" y="2152650"/>
            <a:ext cx="11635955" cy="4362450"/>
          </a:xfrm>
        </p:spPr>
        <p:txBody>
          <a:bodyPr>
            <a:normAutofit lnSpcReduction="10000"/>
          </a:bodyPr>
          <a:lstStyle/>
          <a:p>
            <a:pPr marL="0" indent="0">
              <a:lnSpc>
                <a:spcPct val="120000"/>
              </a:lnSpc>
              <a:buNone/>
            </a:pPr>
            <a:r>
              <a:rPr lang="sv-SE" dirty="0">
                <a:solidFill>
                  <a:schemeClr val="bg1"/>
                </a:solidFill>
              </a:rPr>
              <a:t>2. </a:t>
            </a:r>
            <a:r>
              <a:rPr lang="ar-SA" dirty="0">
                <a:solidFill>
                  <a:schemeClr val="bg1"/>
                </a:solidFill>
              </a:rPr>
              <a:t>فُعَيْعِلٌ</a:t>
            </a:r>
            <a:endParaRPr lang="sv-SE" dirty="0">
              <a:solidFill>
                <a:schemeClr val="bg1"/>
              </a:solidFill>
            </a:endParaRPr>
          </a:p>
          <a:p>
            <a:pPr marL="0" indent="0">
              <a:lnSpc>
                <a:spcPct val="120000"/>
              </a:lnSpc>
              <a:buNone/>
            </a:pPr>
            <a:r>
              <a:rPr lang="ar-SA" dirty="0"/>
              <a:t>فُنْدُقٌ</a:t>
            </a:r>
            <a:r>
              <a:rPr lang="sv-SE" dirty="0"/>
              <a:t> &gt; </a:t>
            </a:r>
            <a:r>
              <a:rPr lang="ar-SA" dirty="0" err="1"/>
              <a:t>فُنَيْدِقٌ</a:t>
            </a:r>
            <a:endParaRPr lang="ar-SA" dirty="0"/>
          </a:p>
          <a:p>
            <a:pPr marL="0" indent="0">
              <a:lnSpc>
                <a:spcPct val="120000"/>
              </a:lnSpc>
              <a:buNone/>
            </a:pPr>
            <a:r>
              <a:rPr lang="ar-SA" dirty="0"/>
              <a:t>كِتابٌ</a:t>
            </a:r>
            <a:r>
              <a:rPr lang="sv-SE" dirty="0"/>
              <a:t> &gt; </a:t>
            </a:r>
            <a:r>
              <a:rPr lang="ar-SA" dirty="0"/>
              <a:t>كُتَيِّبٌ</a:t>
            </a:r>
          </a:p>
          <a:p>
            <a:pPr marL="0" indent="0">
              <a:lnSpc>
                <a:spcPct val="120000"/>
              </a:lnSpc>
              <a:buNone/>
            </a:pPr>
            <a:r>
              <a:rPr lang="ar-SA" dirty="0"/>
              <a:t>شَدِيدٌ</a:t>
            </a:r>
            <a:r>
              <a:rPr lang="sv-SE" dirty="0"/>
              <a:t> &gt; </a:t>
            </a:r>
            <a:r>
              <a:rPr lang="ar-SA" dirty="0"/>
              <a:t>شُدَيِّدٌ</a:t>
            </a:r>
            <a:endParaRPr lang="sv-SE" dirty="0"/>
          </a:p>
          <a:p>
            <a:pPr marL="0" indent="0">
              <a:lnSpc>
                <a:spcPct val="120000"/>
              </a:lnSpc>
              <a:buNone/>
            </a:pPr>
            <a:r>
              <a:rPr lang="sv-SE" dirty="0">
                <a:solidFill>
                  <a:schemeClr val="bg1"/>
                </a:solidFill>
              </a:rPr>
              <a:t>3. </a:t>
            </a:r>
            <a:r>
              <a:rPr lang="ar-SA" dirty="0">
                <a:solidFill>
                  <a:schemeClr val="bg1"/>
                </a:solidFill>
              </a:rPr>
              <a:t>فُعَيْعِيْلٌ</a:t>
            </a:r>
            <a:endParaRPr lang="sv-SE" dirty="0">
              <a:solidFill>
                <a:schemeClr val="bg1"/>
              </a:solidFill>
            </a:endParaRPr>
          </a:p>
          <a:p>
            <a:pPr marL="0" indent="0">
              <a:lnSpc>
                <a:spcPct val="120000"/>
              </a:lnSpc>
              <a:buNone/>
            </a:pPr>
            <a:r>
              <a:rPr lang="ar-SA" dirty="0"/>
              <a:t>مِفْت</a:t>
            </a:r>
            <a:r>
              <a:rPr lang="ar-SA" dirty="0">
                <a:solidFill>
                  <a:srgbClr val="0070C0"/>
                </a:solidFill>
              </a:rPr>
              <a:t>ا</a:t>
            </a:r>
            <a:r>
              <a:rPr lang="ar-SA" dirty="0"/>
              <a:t>حٌ</a:t>
            </a:r>
            <a:r>
              <a:rPr lang="sv-SE" dirty="0"/>
              <a:t> &gt; </a:t>
            </a:r>
            <a:r>
              <a:rPr lang="ar-SA" dirty="0"/>
              <a:t>مُفَيْتِيْحٌ</a:t>
            </a:r>
            <a:endParaRPr lang="sv-SE" dirty="0"/>
          </a:p>
          <a:p>
            <a:pPr marL="0" indent="0">
              <a:lnSpc>
                <a:spcPct val="120000"/>
              </a:lnSpc>
              <a:buNone/>
            </a:pPr>
            <a:r>
              <a:rPr lang="ar-SA" dirty="0"/>
              <a:t>فِنْج</a:t>
            </a:r>
            <a:r>
              <a:rPr lang="ar-SA" dirty="0">
                <a:solidFill>
                  <a:srgbClr val="0070C0"/>
                </a:solidFill>
              </a:rPr>
              <a:t>ا</a:t>
            </a:r>
            <a:r>
              <a:rPr lang="ar-SA" dirty="0"/>
              <a:t>نٌ</a:t>
            </a:r>
            <a:r>
              <a:rPr lang="sv-SE" dirty="0"/>
              <a:t> &gt; </a:t>
            </a:r>
            <a:r>
              <a:rPr lang="ar-SA" dirty="0"/>
              <a:t>فُنَيْجِيْنٌ</a:t>
            </a:r>
          </a:p>
          <a:p>
            <a:pPr marL="0" indent="0">
              <a:lnSpc>
                <a:spcPct val="120000"/>
              </a:lnSpc>
              <a:buNone/>
            </a:pPr>
            <a:r>
              <a:rPr lang="ar-SA" dirty="0"/>
              <a:t>عُصْفُ</a:t>
            </a:r>
            <a:r>
              <a:rPr lang="ar-SA" dirty="0">
                <a:solidFill>
                  <a:srgbClr val="0070C0"/>
                </a:solidFill>
              </a:rPr>
              <a:t>و</a:t>
            </a:r>
            <a:r>
              <a:rPr lang="ar-SA" dirty="0"/>
              <a:t>رٌ</a:t>
            </a:r>
            <a:r>
              <a:rPr lang="sv-SE" dirty="0"/>
              <a:t> &gt; </a:t>
            </a:r>
            <a:r>
              <a:rPr lang="ar-SA" dirty="0"/>
              <a:t>عُصَيْفِيْرٌ</a:t>
            </a:r>
            <a:endParaRPr lang="sv-SE" dirty="0"/>
          </a:p>
          <a:p>
            <a:pPr marL="0" indent="0">
              <a:lnSpc>
                <a:spcPct val="120000"/>
              </a:lnSpc>
              <a:buNone/>
            </a:pPr>
            <a:endParaRPr lang="sv-SE" dirty="0"/>
          </a:p>
        </p:txBody>
      </p:sp>
      <p:sp>
        <p:nvSpPr>
          <p:cNvPr id="4" name="Platshållare för bildnummer 3">
            <a:extLst>
              <a:ext uri="{FF2B5EF4-FFF2-40B4-BE49-F238E27FC236}">
                <a16:creationId xmlns:a16="http://schemas.microsoft.com/office/drawing/2014/main" id="{91E8F4EA-5459-409F-9F34-3732F1475B65}"/>
              </a:ext>
            </a:extLst>
          </p:cNvPr>
          <p:cNvSpPr>
            <a:spLocks noGrp="1"/>
          </p:cNvSpPr>
          <p:nvPr>
            <p:ph type="sldNum" sz="quarter" idx="12"/>
          </p:nvPr>
        </p:nvSpPr>
        <p:spPr/>
        <p:txBody>
          <a:bodyPr/>
          <a:lstStyle/>
          <a:p>
            <a:fld id="{177D6179-9D4F-9247-ABDE-D082469CF89C}" type="slidenum">
              <a:rPr lang="sv-SE" smtClean="0"/>
              <a:t>174</a:t>
            </a:fld>
            <a:endParaRPr lang="sv-SE"/>
          </a:p>
        </p:txBody>
      </p:sp>
      <p:cxnSp>
        <p:nvCxnSpPr>
          <p:cNvPr id="6" name="Rak pilkoppling 5">
            <a:extLst>
              <a:ext uri="{FF2B5EF4-FFF2-40B4-BE49-F238E27FC236}">
                <a16:creationId xmlns:a16="http://schemas.microsoft.com/office/drawing/2014/main" id="{2ECE921B-0304-4B4B-BD6E-2AC2FFEE5FA8}"/>
              </a:ext>
            </a:extLst>
          </p:cNvPr>
          <p:cNvCxnSpPr/>
          <p:nvPr/>
        </p:nvCxnSpPr>
        <p:spPr>
          <a:xfrm>
            <a:off x="2801346" y="5610225"/>
            <a:ext cx="8096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 name="Rektangel: rundade hörn 6">
            <a:extLst>
              <a:ext uri="{FF2B5EF4-FFF2-40B4-BE49-F238E27FC236}">
                <a16:creationId xmlns:a16="http://schemas.microsoft.com/office/drawing/2014/main" id="{1D6849FA-5C08-4827-B74B-C974F0DC30E6}"/>
              </a:ext>
            </a:extLst>
          </p:cNvPr>
          <p:cNvSpPr/>
          <p:nvPr/>
        </p:nvSpPr>
        <p:spPr>
          <a:xfrm>
            <a:off x="3432523" y="2905125"/>
            <a:ext cx="2780304" cy="1390650"/>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Nomen som består av 4 bokstäver (</a:t>
            </a:r>
            <a:r>
              <a:rPr lang="ar-SA" dirty="0">
                <a:solidFill>
                  <a:schemeClr val="bg1"/>
                </a:solidFill>
              </a:rPr>
              <a:t>الاسم الرُّباعي</a:t>
            </a:r>
            <a:r>
              <a:rPr lang="sv-SE" dirty="0">
                <a:solidFill>
                  <a:schemeClr val="bg1"/>
                </a:solidFill>
              </a:rPr>
              <a:t>) minimeras (</a:t>
            </a:r>
            <a:r>
              <a:rPr lang="ar-SA" dirty="0">
                <a:solidFill>
                  <a:schemeClr val="bg1"/>
                </a:solidFill>
              </a:rPr>
              <a:t>يُصَغَّر</a:t>
            </a:r>
            <a:r>
              <a:rPr lang="sv-SE" dirty="0">
                <a:solidFill>
                  <a:schemeClr val="bg1"/>
                </a:solidFill>
              </a:rPr>
              <a:t>) utmed detta mönster</a:t>
            </a:r>
          </a:p>
        </p:txBody>
      </p:sp>
      <p:cxnSp>
        <p:nvCxnSpPr>
          <p:cNvPr id="9" name="Rak pilkoppling 8">
            <a:extLst>
              <a:ext uri="{FF2B5EF4-FFF2-40B4-BE49-F238E27FC236}">
                <a16:creationId xmlns:a16="http://schemas.microsoft.com/office/drawing/2014/main" id="{C5B6E396-D149-49B2-81C9-E587E9F0DD98}"/>
              </a:ext>
            </a:extLst>
          </p:cNvPr>
          <p:cNvCxnSpPr/>
          <p:nvPr/>
        </p:nvCxnSpPr>
        <p:spPr>
          <a:xfrm>
            <a:off x="2314575" y="3600450"/>
            <a:ext cx="8096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Rektangel: rundade hörn 9">
            <a:extLst>
              <a:ext uri="{FF2B5EF4-FFF2-40B4-BE49-F238E27FC236}">
                <a16:creationId xmlns:a16="http://schemas.microsoft.com/office/drawing/2014/main" id="{94D16010-02BE-48E8-A7D5-2B499D1EF266}"/>
              </a:ext>
            </a:extLst>
          </p:cNvPr>
          <p:cNvSpPr/>
          <p:nvPr/>
        </p:nvSpPr>
        <p:spPr>
          <a:xfrm>
            <a:off x="3904447" y="5048250"/>
            <a:ext cx="4322359" cy="1189874"/>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Nomen som består av 5 bokstäver (</a:t>
            </a:r>
            <a:r>
              <a:rPr lang="ar-SA" dirty="0">
                <a:solidFill>
                  <a:schemeClr val="bg1"/>
                </a:solidFill>
              </a:rPr>
              <a:t>الاسم الخُماسي</a:t>
            </a:r>
            <a:r>
              <a:rPr lang="sv-SE" dirty="0">
                <a:solidFill>
                  <a:schemeClr val="bg1"/>
                </a:solidFill>
              </a:rPr>
              <a:t>) </a:t>
            </a:r>
            <a:r>
              <a:rPr lang="sv-SE" u="sng" dirty="0">
                <a:solidFill>
                  <a:schemeClr val="bg1"/>
                </a:solidFill>
              </a:rPr>
              <a:t>vars </a:t>
            </a:r>
            <a:r>
              <a:rPr lang="sv-SE" u="sng" dirty="0">
                <a:solidFill>
                  <a:srgbClr val="0070C0"/>
                </a:solidFill>
              </a:rPr>
              <a:t>4:e bokstav </a:t>
            </a:r>
            <a:r>
              <a:rPr lang="sv-SE" u="sng" dirty="0">
                <a:solidFill>
                  <a:schemeClr val="bg1"/>
                </a:solidFill>
              </a:rPr>
              <a:t>är en </a:t>
            </a:r>
            <a:r>
              <a:rPr lang="ar-SA" u="sng" dirty="0">
                <a:solidFill>
                  <a:schemeClr val="bg1"/>
                </a:solidFill>
              </a:rPr>
              <a:t>حرف العلة</a:t>
            </a:r>
            <a:r>
              <a:rPr lang="sv-SE" u="sng" dirty="0">
                <a:solidFill>
                  <a:schemeClr val="bg1"/>
                </a:solidFill>
              </a:rPr>
              <a:t> </a:t>
            </a:r>
            <a:r>
              <a:rPr lang="sv-SE" dirty="0">
                <a:solidFill>
                  <a:schemeClr val="bg1"/>
                </a:solidFill>
              </a:rPr>
              <a:t>minimeras (</a:t>
            </a:r>
            <a:r>
              <a:rPr lang="ar-SA" dirty="0">
                <a:solidFill>
                  <a:schemeClr val="bg1"/>
                </a:solidFill>
              </a:rPr>
              <a:t>يُصَغَّر</a:t>
            </a:r>
            <a:r>
              <a:rPr lang="sv-SE" dirty="0">
                <a:solidFill>
                  <a:schemeClr val="bg1"/>
                </a:solidFill>
              </a:rPr>
              <a:t>) utmed detta mönster</a:t>
            </a:r>
          </a:p>
        </p:txBody>
      </p:sp>
      <p:cxnSp>
        <p:nvCxnSpPr>
          <p:cNvPr id="11" name="Rak pilkoppling 10">
            <a:extLst>
              <a:ext uri="{FF2B5EF4-FFF2-40B4-BE49-F238E27FC236}">
                <a16:creationId xmlns:a16="http://schemas.microsoft.com/office/drawing/2014/main" id="{965CF65C-4897-448B-89EB-1896696ED70B}"/>
              </a:ext>
            </a:extLst>
          </p:cNvPr>
          <p:cNvCxnSpPr/>
          <p:nvPr/>
        </p:nvCxnSpPr>
        <p:spPr>
          <a:xfrm>
            <a:off x="6724650" y="3600450"/>
            <a:ext cx="8096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Rektangel: rundade hörn 11">
            <a:extLst>
              <a:ext uri="{FF2B5EF4-FFF2-40B4-BE49-F238E27FC236}">
                <a16:creationId xmlns:a16="http://schemas.microsoft.com/office/drawing/2014/main" id="{1B7F0F04-DC51-47DE-B3D0-3A63326CCAA8}"/>
              </a:ext>
            </a:extLst>
          </p:cNvPr>
          <p:cNvSpPr/>
          <p:nvPr/>
        </p:nvSpPr>
        <p:spPr>
          <a:xfrm>
            <a:off x="7949511" y="2781304"/>
            <a:ext cx="3855828" cy="1638293"/>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Notera att den diminutiva formen av</a:t>
            </a:r>
            <a:r>
              <a:rPr lang="ar-SA" dirty="0">
                <a:solidFill>
                  <a:schemeClr val="bg1"/>
                </a:solidFill>
              </a:rPr>
              <a:t> كتاب </a:t>
            </a:r>
            <a:r>
              <a:rPr lang="sv-SE" dirty="0">
                <a:solidFill>
                  <a:schemeClr val="bg1"/>
                </a:solidFill>
              </a:rPr>
              <a:t> är </a:t>
            </a:r>
            <a:r>
              <a:rPr lang="ar-SA" dirty="0">
                <a:solidFill>
                  <a:schemeClr val="bg1"/>
                </a:solidFill>
              </a:rPr>
              <a:t>كتيّب</a:t>
            </a:r>
            <a:r>
              <a:rPr lang="sv-SE" dirty="0">
                <a:solidFill>
                  <a:schemeClr val="bg1"/>
                </a:solidFill>
              </a:rPr>
              <a:t>. Här har ”</a:t>
            </a:r>
            <a:r>
              <a:rPr lang="sv-SE" dirty="0" err="1">
                <a:solidFill>
                  <a:schemeClr val="bg1"/>
                </a:solidFill>
              </a:rPr>
              <a:t>Alifen</a:t>
            </a:r>
            <a:r>
              <a:rPr lang="sv-SE" dirty="0">
                <a:solidFill>
                  <a:schemeClr val="bg1"/>
                </a:solidFill>
              </a:rPr>
              <a:t>” omvandlats till ett </a:t>
            </a:r>
            <a:r>
              <a:rPr lang="ar-SA" dirty="0">
                <a:solidFill>
                  <a:schemeClr val="bg1"/>
                </a:solidFill>
              </a:rPr>
              <a:t>ي</a:t>
            </a:r>
            <a:r>
              <a:rPr lang="sv-SE" dirty="0">
                <a:solidFill>
                  <a:schemeClr val="bg1"/>
                </a:solidFill>
              </a:rPr>
              <a:t> på grund av morfologiska principer</a:t>
            </a:r>
          </a:p>
        </p:txBody>
      </p:sp>
    </p:spTree>
    <p:extLst>
      <p:ext uri="{BB962C8B-B14F-4D97-AF65-F5344CB8AC3E}">
        <p14:creationId xmlns:p14="http://schemas.microsoft.com/office/powerpoint/2010/main" val="2790669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822AB500-FBCB-456E-81E3-B90D0ED36C28}"/>
              </a:ext>
            </a:extLst>
          </p:cNvPr>
          <p:cNvSpPr/>
          <p:nvPr/>
        </p:nvSpPr>
        <p:spPr>
          <a:xfrm>
            <a:off x="247651" y="2662386"/>
            <a:ext cx="5562599" cy="1119039"/>
          </a:xfrm>
          <a:prstGeom prst="roundRect">
            <a:avLst/>
          </a:prstGeom>
          <a:solidFill>
            <a:srgbClr val="BFB5C9"/>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F8DE327-A51A-4874-9282-DCA27AE353C5}"/>
              </a:ext>
            </a:extLst>
          </p:cNvPr>
          <p:cNvSpPr>
            <a:spLocks noGrp="1"/>
          </p:cNvSpPr>
          <p:nvPr>
            <p:ph type="title"/>
          </p:nvPr>
        </p:nvSpPr>
        <p:spPr/>
        <p:txBody>
          <a:bodyPr/>
          <a:lstStyle/>
          <a:p>
            <a:r>
              <a:rPr lang="sv-SE" dirty="0"/>
              <a:t>Gott &amp; blandat (1)</a:t>
            </a:r>
          </a:p>
        </p:txBody>
      </p:sp>
      <p:sp>
        <p:nvSpPr>
          <p:cNvPr id="3" name="Platshållare för innehåll 2">
            <a:extLst>
              <a:ext uri="{FF2B5EF4-FFF2-40B4-BE49-F238E27FC236}">
                <a16:creationId xmlns:a16="http://schemas.microsoft.com/office/drawing/2014/main" id="{AB8EA5C9-6114-45F4-A086-2A55FE684778}"/>
              </a:ext>
            </a:extLst>
          </p:cNvPr>
          <p:cNvSpPr>
            <a:spLocks noGrp="1"/>
          </p:cNvSpPr>
          <p:nvPr>
            <p:ph idx="1"/>
          </p:nvPr>
        </p:nvSpPr>
        <p:spPr>
          <a:xfrm>
            <a:off x="247650" y="2152650"/>
            <a:ext cx="11635955" cy="4362450"/>
          </a:xfrm>
        </p:spPr>
        <p:txBody>
          <a:bodyPr>
            <a:normAutofit lnSpcReduction="10000"/>
          </a:bodyPr>
          <a:lstStyle/>
          <a:p>
            <a:pPr>
              <a:lnSpc>
                <a:spcPct val="120000"/>
              </a:lnSpc>
            </a:pPr>
            <a:r>
              <a:rPr lang="ar-SA" dirty="0"/>
              <a:t>هاءَ</a:t>
            </a:r>
            <a:r>
              <a:rPr lang="sv-SE" dirty="0"/>
              <a:t> är en </a:t>
            </a:r>
            <a:r>
              <a:rPr lang="ar-SA" dirty="0"/>
              <a:t>اسم الفعل</a:t>
            </a:r>
            <a:r>
              <a:rPr lang="sv-SE" dirty="0"/>
              <a:t> och betyder ”</a:t>
            </a:r>
            <a:r>
              <a:rPr lang="ar-SA" dirty="0"/>
              <a:t>خُذْ</a:t>
            </a:r>
            <a:r>
              <a:rPr lang="sv-SE" dirty="0"/>
              <a:t>”.</a:t>
            </a:r>
          </a:p>
          <a:p>
            <a:pPr marL="0" indent="0">
              <a:lnSpc>
                <a:spcPct val="120000"/>
              </a:lnSpc>
              <a:buNone/>
            </a:pPr>
            <a:r>
              <a:rPr lang="ar-SA" dirty="0">
                <a:solidFill>
                  <a:srgbClr val="0070C0"/>
                </a:solidFill>
              </a:rPr>
              <a:t>هاءَ</a:t>
            </a:r>
            <a:r>
              <a:rPr lang="ar-SA" dirty="0"/>
              <a:t> الكتابَ يا علي                 </a:t>
            </a:r>
            <a:r>
              <a:rPr lang="ar-SA" dirty="0">
                <a:solidFill>
                  <a:srgbClr val="7030A0"/>
                </a:solidFill>
              </a:rPr>
              <a:t>هاءِ</a:t>
            </a:r>
            <a:r>
              <a:rPr lang="ar-SA" dirty="0"/>
              <a:t> الكتاب يا آمنة    </a:t>
            </a:r>
          </a:p>
          <a:p>
            <a:pPr marL="0" indent="0">
              <a:lnSpc>
                <a:spcPct val="120000"/>
              </a:lnSpc>
              <a:buNone/>
            </a:pPr>
            <a:r>
              <a:rPr lang="ar-SA" dirty="0">
                <a:solidFill>
                  <a:srgbClr val="0070C0"/>
                </a:solidFill>
              </a:rPr>
              <a:t>هاؤُمُ</a:t>
            </a:r>
            <a:r>
              <a:rPr lang="ar-SA" dirty="0"/>
              <a:t> الكتاب يا إخوان              </a:t>
            </a:r>
            <a:r>
              <a:rPr lang="ar-SA" dirty="0">
                <a:solidFill>
                  <a:srgbClr val="7030A0"/>
                </a:solidFill>
              </a:rPr>
              <a:t>هاؤُنَّ</a:t>
            </a:r>
            <a:r>
              <a:rPr lang="ar-SA" dirty="0"/>
              <a:t> الكتاب يا أخوات</a:t>
            </a:r>
            <a:endParaRPr lang="sv-SE" dirty="0"/>
          </a:p>
          <a:p>
            <a:pPr marL="0" indent="0">
              <a:lnSpc>
                <a:spcPct val="120000"/>
              </a:lnSpc>
              <a:buNone/>
            </a:pPr>
            <a:endParaRPr lang="ar-SA" dirty="0"/>
          </a:p>
          <a:p>
            <a:pPr>
              <a:lnSpc>
                <a:spcPct val="120000"/>
              </a:lnSpc>
            </a:pPr>
            <a:r>
              <a:rPr lang="ar-SA" dirty="0"/>
              <a:t>أَكُ</a:t>
            </a:r>
            <a:r>
              <a:rPr lang="ar-SA" dirty="0">
                <a:solidFill>
                  <a:srgbClr val="0070C0"/>
                </a:solidFill>
              </a:rPr>
              <a:t>نْ</a:t>
            </a:r>
            <a:r>
              <a:rPr lang="ar-SA" dirty="0"/>
              <a:t>, يَكُ</a:t>
            </a:r>
            <a:r>
              <a:rPr lang="ar-SA" dirty="0">
                <a:solidFill>
                  <a:srgbClr val="0070C0"/>
                </a:solidFill>
              </a:rPr>
              <a:t>نْ</a:t>
            </a:r>
            <a:r>
              <a:rPr lang="ar-SA" dirty="0"/>
              <a:t>, تَكُ</a:t>
            </a:r>
            <a:r>
              <a:rPr lang="ar-SA" dirty="0">
                <a:solidFill>
                  <a:srgbClr val="0070C0"/>
                </a:solidFill>
              </a:rPr>
              <a:t>ن</a:t>
            </a:r>
            <a:r>
              <a:rPr lang="ar-SA" dirty="0"/>
              <a:t>ْ, نَكُ</a:t>
            </a:r>
            <a:r>
              <a:rPr lang="ar-SA" dirty="0">
                <a:solidFill>
                  <a:srgbClr val="0070C0"/>
                </a:solidFill>
              </a:rPr>
              <a:t>ن</a:t>
            </a:r>
            <a:r>
              <a:rPr lang="ar-SA" dirty="0"/>
              <a:t>ْ</a:t>
            </a:r>
            <a:r>
              <a:rPr lang="sv-SE" dirty="0"/>
              <a:t> är </a:t>
            </a:r>
            <a:r>
              <a:rPr lang="sv-SE" dirty="0" err="1"/>
              <a:t>majzuum</a:t>
            </a:r>
            <a:r>
              <a:rPr lang="sv-SE" dirty="0"/>
              <a:t>-formen av </a:t>
            </a:r>
            <a:r>
              <a:rPr lang="ar-SA" dirty="0"/>
              <a:t>يَكُ</a:t>
            </a:r>
            <a:r>
              <a:rPr lang="ar-SA" dirty="0">
                <a:solidFill>
                  <a:srgbClr val="FFFF00"/>
                </a:solidFill>
              </a:rPr>
              <a:t>و</a:t>
            </a:r>
            <a:r>
              <a:rPr lang="ar-SA" dirty="0"/>
              <a:t>ْنُ</a:t>
            </a:r>
            <a:r>
              <a:rPr lang="sv-SE" dirty="0"/>
              <a:t>. Det är tillåtet att ta bort </a:t>
            </a:r>
            <a:r>
              <a:rPr lang="ar-SA" dirty="0">
                <a:solidFill>
                  <a:srgbClr val="0070C0"/>
                </a:solidFill>
              </a:rPr>
              <a:t>ن</a:t>
            </a:r>
            <a:r>
              <a:rPr lang="sv-SE" dirty="0"/>
              <a:t> i </a:t>
            </a:r>
            <a:r>
              <a:rPr lang="sv-SE" u="sng" dirty="0"/>
              <a:t>majzoom-formen</a:t>
            </a:r>
            <a:r>
              <a:rPr lang="sv-SE" dirty="0"/>
              <a:t>, så att de blir: </a:t>
            </a:r>
            <a:r>
              <a:rPr lang="ar-SA" dirty="0"/>
              <a:t>أَكُ, </a:t>
            </a:r>
            <a:r>
              <a:rPr lang="ar-SA" dirty="0" err="1"/>
              <a:t>يَكُ</a:t>
            </a:r>
            <a:r>
              <a:rPr lang="ar-SA" dirty="0"/>
              <a:t>, تَكُ, نَكُ</a:t>
            </a:r>
            <a:endParaRPr lang="sv-SE" dirty="0"/>
          </a:p>
          <a:p>
            <a:pPr marL="457200" indent="-457200">
              <a:lnSpc>
                <a:spcPct val="120000"/>
              </a:lnSpc>
              <a:buFont typeface="+mj-lt"/>
              <a:buAutoNum type="arabicPeriod"/>
            </a:pPr>
            <a:r>
              <a:rPr lang="ar-SA" dirty="0"/>
              <a:t>قَالَتْ </a:t>
            </a:r>
            <a:r>
              <a:rPr lang="ar-SA" dirty="0" err="1"/>
              <a:t>أَنَّىٰ</a:t>
            </a:r>
            <a:r>
              <a:rPr lang="ar-SA" dirty="0"/>
              <a:t> يَكُونُ لِي غُلَامٌ وَلَمْ يَمْسَسْنِي بَشَرٌ وَلَمْ </a:t>
            </a:r>
            <a:r>
              <a:rPr lang="ar-SA" dirty="0">
                <a:solidFill>
                  <a:srgbClr val="0070C0"/>
                </a:solidFill>
              </a:rPr>
              <a:t>أَكُ</a:t>
            </a:r>
            <a:r>
              <a:rPr lang="ar-SA" dirty="0"/>
              <a:t> بَغِيًّا</a:t>
            </a:r>
            <a:r>
              <a:rPr lang="sv-SE" dirty="0"/>
              <a:t> (Maryam 20)</a:t>
            </a:r>
            <a:endParaRPr lang="ar-SA" dirty="0"/>
          </a:p>
          <a:p>
            <a:pPr marL="457200" indent="-457200">
              <a:lnSpc>
                <a:spcPct val="120000"/>
              </a:lnSpc>
              <a:buFont typeface="+mj-lt"/>
              <a:buAutoNum type="arabicPeriod"/>
            </a:pPr>
            <a:r>
              <a:rPr lang="ar-SA" dirty="0"/>
              <a:t>  وَقَدْ خَلَقْتُكَ مِنْ قَبْلُ وَلَمْ </a:t>
            </a:r>
            <a:r>
              <a:rPr lang="ar-SA" dirty="0">
                <a:solidFill>
                  <a:srgbClr val="0070C0"/>
                </a:solidFill>
              </a:rPr>
              <a:t>تَكُ</a:t>
            </a:r>
            <a:r>
              <a:rPr lang="ar-SA" dirty="0"/>
              <a:t> شَيْئًا</a:t>
            </a:r>
            <a:r>
              <a:rPr lang="sv-SE" dirty="0"/>
              <a:t>(Maryam 9)</a:t>
            </a:r>
          </a:p>
          <a:p>
            <a:pPr marL="0" indent="0">
              <a:lnSpc>
                <a:spcPct val="120000"/>
              </a:lnSpc>
              <a:buNone/>
            </a:pPr>
            <a:endParaRPr lang="sv-SE" dirty="0"/>
          </a:p>
          <a:p>
            <a:pPr marL="0" indent="0">
              <a:lnSpc>
                <a:spcPct val="120000"/>
              </a:lnSpc>
              <a:buNone/>
            </a:pPr>
            <a:endParaRPr lang="ar-SA" dirty="0"/>
          </a:p>
          <a:p>
            <a:pPr marL="0" indent="0">
              <a:lnSpc>
                <a:spcPct val="120000"/>
              </a:lnSpc>
              <a:buNone/>
            </a:pPr>
            <a:endParaRPr lang="ar-SA" dirty="0"/>
          </a:p>
          <a:p>
            <a:pPr marL="0" indent="0">
              <a:lnSpc>
                <a:spcPct val="120000"/>
              </a:lnSpc>
              <a:buNone/>
            </a:pPr>
            <a:endParaRPr lang="sv-SE" dirty="0"/>
          </a:p>
          <a:p>
            <a:pPr marL="0" indent="0">
              <a:lnSpc>
                <a:spcPct val="120000"/>
              </a:lnSpc>
              <a:buNone/>
            </a:pPr>
            <a:endParaRPr lang="sv-SE" dirty="0"/>
          </a:p>
        </p:txBody>
      </p:sp>
      <p:sp>
        <p:nvSpPr>
          <p:cNvPr id="4" name="Platshållare för bildnummer 3">
            <a:extLst>
              <a:ext uri="{FF2B5EF4-FFF2-40B4-BE49-F238E27FC236}">
                <a16:creationId xmlns:a16="http://schemas.microsoft.com/office/drawing/2014/main" id="{91E8F4EA-5459-409F-9F34-3732F1475B65}"/>
              </a:ext>
            </a:extLst>
          </p:cNvPr>
          <p:cNvSpPr>
            <a:spLocks noGrp="1"/>
          </p:cNvSpPr>
          <p:nvPr>
            <p:ph type="sldNum" sz="quarter" idx="12"/>
          </p:nvPr>
        </p:nvSpPr>
        <p:spPr/>
        <p:txBody>
          <a:bodyPr/>
          <a:lstStyle/>
          <a:p>
            <a:fld id="{177D6179-9D4F-9247-ABDE-D082469CF89C}" type="slidenum">
              <a:rPr lang="sv-SE" smtClean="0"/>
              <a:t>175</a:t>
            </a:fld>
            <a:endParaRPr lang="sv-SE"/>
          </a:p>
        </p:txBody>
      </p:sp>
      <p:sp>
        <p:nvSpPr>
          <p:cNvPr id="7" name="Rektangel: rundade hörn 6">
            <a:extLst>
              <a:ext uri="{FF2B5EF4-FFF2-40B4-BE49-F238E27FC236}">
                <a16:creationId xmlns:a16="http://schemas.microsoft.com/office/drawing/2014/main" id="{D74B53CB-48F0-4781-907C-D8424F341C4A}"/>
              </a:ext>
            </a:extLst>
          </p:cNvPr>
          <p:cNvSpPr/>
          <p:nvPr/>
        </p:nvSpPr>
        <p:spPr>
          <a:xfrm>
            <a:off x="6219825" y="2662386"/>
            <a:ext cx="5295900" cy="1119039"/>
          </a:xfrm>
          <a:prstGeom prst="roundRect">
            <a:avLst/>
          </a:prstGeom>
          <a:solidFill>
            <a:schemeClr val="accent5">
              <a:lumMod val="40000"/>
              <a:lumOff val="60000"/>
            </a:schemeClr>
          </a:solidFill>
          <a:ln>
            <a:solidFill>
              <a:schemeClr val="accent5">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bg1"/>
                </a:solidFill>
              </a:rPr>
              <a:t>فَأَمَّا مَنْ أُوتِيَ كِتَابَهُ بِيَمِينِهِ فَيَقُولُ هَاؤُمُ اقْرَءُوا كِتَابِيَهْ </a:t>
            </a:r>
          </a:p>
          <a:p>
            <a:pPr algn="ctr"/>
            <a:r>
              <a:rPr lang="sv-SE" dirty="0">
                <a:solidFill>
                  <a:schemeClr val="bg1"/>
                </a:solidFill>
              </a:rPr>
              <a:t>(al-</a:t>
            </a:r>
            <a:r>
              <a:rPr lang="sv-SE" dirty="0" err="1">
                <a:solidFill>
                  <a:schemeClr val="bg1"/>
                </a:solidFill>
              </a:rPr>
              <a:t>Haaqqah</a:t>
            </a:r>
            <a:r>
              <a:rPr lang="sv-SE" dirty="0">
                <a:solidFill>
                  <a:schemeClr val="bg1"/>
                </a:solidFill>
              </a:rPr>
              <a:t> 19)</a:t>
            </a:r>
          </a:p>
        </p:txBody>
      </p:sp>
    </p:spTree>
    <p:extLst>
      <p:ext uri="{BB962C8B-B14F-4D97-AF65-F5344CB8AC3E}">
        <p14:creationId xmlns:p14="http://schemas.microsoft.com/office/powerpoint/2010/main" val="2770790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8DE327-A51A-4874-9282-DCA27AE353C5}"/>
              </a:ext>
            </a:extLst>
          </p:cNvPr>
          <p:cNvSpPr>
            <a:spLocks noGrp="1"/>
          </p:cNvSpPr>
          <p:nvPr>
            <p:ph type="title"/>
          </p:nvPr>
        </p:nvSpPr>
        <p:spPr/>
        <p:txBody>
          <a:bodyPr/>
          <a:lstStyle/>
          <a:p>
            <a:r>
              <a:rPr lang="sv-SE" dirty="0"/>
              <a:t>Gott &amp; blandat (2)</a:t>
            </a:r>
          </a:p>
        </p:txBody>
      </p:sp>
      <p:sp>
        <p:nvSpPr>
          <p:cNvPr id="3" name="Platshållare för innehåll 2">
            <a:extLst>
              <a:ext uri="{FF2B5EF4-FFF2-40B4-BE49-F238E27FC236}">
                <a16:creationId xmlns:a16="http://schemas.microsoft.com/office/drawing/2014/main" id="{AB8EA5C9-6114-45F4-A086-2A55FE684778}"/>
              </a:ext>
            </a:extLst>
          </p:cNvPr>
          <p:cNvSpPr>
            <a:spLocks noGrp="1"/>
          </p:cNvSpPr>
          <p:nvPr>
            <p:ph idx="1"/>
          </p:nvPr>
        </p:nvSpPr>
        <p:spPr>
          <a:xfrm>
            <a:off x="200026" y="2152650"/>
            <a:ext cx="11683580" cy="4572000"/>
          </a:xfrm>
        </p:spPr>
        <p:txBody>
          <a:bodyPr>
            <a:normAutofit/>
          </a:bodyPr>
          <a:lstStyle/>
          <a:p>
            <a:pPr marL="0" indent="0">
              <a:lnSpc>
                <a:spcPct val="120000"/>
              </a:lnSpc>
              <a:buNone/>
            </a:pPr>
            <a:r>
              <a:rPr lang="sv-SE" u="sng" dirty="0"/>
              <a:t>Det finns dock några fall då </a:t>
            </a:r>
            <a:r>
              <a:rPr lang="ar-SA" u="sng" dirty="0"/>
              <a:t>ن</a:t>
            </a:r>
            <a:r>
              <a:rPr lang="sv-SE" u="sng" dirty="0"/>
              <a:t> måste vara kvar t.ex.:</a:t>
            </a:r>
          </a:p>
          <a:p>
            <a:pPr marL="0" indent="0">
              <a:lnSpc>
                <a:spcPct val="120000"/>
              </a:lnSpc>
              <a:buNone/>
            </a:pPr>
            <a:r>
              <a:rPr lang="sv-SE" dirty="0"/>
              <a:t>Om det efter </a:t>
            </a:r>
            <a:r>
              <a:rPr lang="ar-SA" dirty="0"/>
              <a:t>يكون</a:t>
            </a:r>
            <a:r>
              <a:rPr lang="sv-SE" dirty="0"/>
              <a:t> kommer en </a:t>
            </a:r>
            <a:r>
              <a:rPr lang="ar-SA" dirty="0">
                <a:solidFill>
                  <a:srgbClr val="0070C0"/>
                </a:solidFill>
              </a:rPr>
              <a:t>سكون</a:t>
            </a:r>
            <a:r>
              <a:rPr lang="sv-SE" dirty="0"/>
              <a:t>:</a:t>
            </a:r>
            <a:endParaRPr lang="ar-SA" dirty="0"/>
          </a:p>
          <a:p>
            <a:pPr marL="0" indent="0">
              <a:lnSpc>
                <a:spcPct val="120000"/>
              </a:lnSpc>
              <a:buNone/>
            </a:pPr>
            <a:r>
              <a:rPr lang="ar-SA" dirty="0"/>
              <a:t>لَمْ يَكُنِ </a:t>
            </a:r>
            <a:r>
              <a:rPr lang="ar-SA" dirty="0">
                <a:solidFill>
                  <a:schemeClr val="bg1"/>
                </a:solidFill>
              </a:rPr>
              <a:t>ا</a:t>
            </a:r>
            <a:r>
              <a:rPr lang="ar-SA" dirty="0">
                <a:solidFill>
                  <a:srgbClr val="0070C0"/>
                </a:solidFill>
              </a:rPr>
              <a:t>لَّ</a:t>
            </a:r>
            <a:r>
              <a:rPr lang="ar-SA" dirty="0"/>
              <a:t>ذِينَ كَفَرُوا مِنْ أَهْلِ الْكِتَابِ وَالْمُشْرِكِينَ مُنفَكِّينَ </a:t>
            </a:r>
            <a:r>
              <a:rPr lang="ar-SA" dirty="0" err="1"/>
              <a:t>حَتَّىٰ</a:t>
            </a:r>
            <a:r>
              <a:rPr lang="ar-SA" dirty="0"/>
              <a:t> تَأْتِيَهُمُ الْبَيِّنَةُ</a:t>
            </a:r>
            <a:r>
              <a:rPr lang="sv-SE" dirty="0"/>
              <a:t> (al-</a:t>
            </a:r>
            <a:r>
              <a:rPr lang="sv-SE" dirty="0" err="1"/>
              <a:t>Bayyinah</a:t>
            </a:r>
            <a:r>
              <a:rPr lang="sv-SE" dirty="0"/>
              <a:t> 1)</a:t>
            </a:r>
          </a:p>
          <a:p>
            <a:pPr marL="0" indent="0">
              <a:lnSpc>
                <a:spcPct val="120000"/>
              </a:lnSpc>
              <a:buNone/>
            </a:pPr>
            <a:endParaRPr lang="ar-SA" dirty="0"/>
          </a:p>
          <a:p>
            <a:pPr>
              <a:lnSpc>
                <a:spcPct val="120000"/>
              </a:lnSpc>
            </a:pPr>
            <a:r>
              <a:rPr lang="ar-SA" dirty="0"/>
              <a:t>لَيْلَ نَهارَ</a:t>
            </a:r>
            <a:r>
              <a:rPr lang="sv-SE" dirty="0"/>
              <a:t> (Morgon och kväll)</a:t>
            </a:r>
          </a:p>
          <a:p>
            <a:pPr marL="0" indent="0">
              <a:lnSpc>
                <a:spcPct val="120000"/>
              </a:lnSpc>
              <a:buNone/>
            </a:pPr>
            <a:r>
              <a:rPr lang="ar-SA" dirty="0"/>
              <a:t>ليلَ نهارَ</a:t>
            </a:r>
            <a:r>
              <a:rPr lang="sv-SE" dirty="0"/>
              <a:t> är två nomen som har blivit kopplade till ett nomen. Detta ihopkopplade nomen är </a:t>
            </a:r>
            <a:r>
              <a:rPr lang="ar-SA" dirty="0"/>
              <a:t>مبنية</a:t>
            </a:r>
            <a:r>
              <a:rPr lang="sv-SE" dirty="0"/>
              <a:t>. </a:t>
            </a:r>
            <a:endParaRPr lang="ar-SA" dirty="0"/>
          </a:p>
          <a:p>
            <a:pPr marL="0" indent="0">
              <a:lnSpc>
                <a:spcPct val="120000"/>
              </a:lnSpc>
              <a:buNone/>
            </a:pPr>
            <a:r>
              <a:rPr lang="ar-SA" dirty="0"/>
              <a:t>أدرسُ صباحَ مساءَ.</a:t>
            </a:r>
            <a:r>
              <a:rPr lang="sv-SE" dirty="0"/>
              <a:t> – Jag studerar morgon och kvällning.</a:t>
            </a:r>
          </a:p>
          <a:p>
            <a:pPr marL="0" indent="0">
              <a:lnSpc>
                <a:spcPct val="120000"/>
              </a:lnSpc>
              <a:buNone/>
            </a:pPr>
            <a:endParaRPr lang="ar-SA" dirty="0"/>
          </a:p>
          <a:p>
            <a:pPr marL="0" indent="0">
              <a:lnSpc>
                <a:spcPct val="120000"/>
              </a:lnSpc>
              <a:buNone/>
            </a:pPr>
            <a:endParaRPr lang="sv-SE" dirty="0"/>
          </a:p>
          <a:p>
            <a:pPr marL="0" indent="0">
              <a:lnSpc>
                <a:spcPct val="120000"/>
              </a:lnSpc>
              <a:buNone/>
            </a:pPr>
            <a:endParaRPr lang="sv-SE" dirty="0"/>
          </a:p>
          <a:p>
            <a:pPr marL="0" indent="0">
              <a:lnSpc>
                <a:spcPct val="120000"/>
              </a:lnSpc>
              <a:buNone/>
            </a:pPr>
            <a:endParaRPr lang="sv-SE" i="1" dirty="0"/>
          </a:p>
        </p:txBody>
      </p:sp>
      <p:sp>
        <p:nvSpPr>
          <p:cNvPr id="4" name="Platshållare för bildnummer 3">
            <a:extLst>
              <a:ext uri="{FF2B5EF4-FFF2-40B4-BE49-F238E27FC236}">
                <a16:creationId xmlns:a16="http://schemas.microsoft.com/office/drawing/2014/main" id="{91E8F4EA-5459-409F-9F34-3732F1475B65}"/>
              </a:ext>
            </a:extLst>
          </p:cNvPr>
          <p:cNvSpPr>
            <a:spLocks noGrp="1"/>
          </p:cNvSpPr>
          <p:nvPr>
            <p:ph type="sldNum" sz="quarter" idx="12"/>
          </p:nvPr>
        </p:nvSpPr>
        <p:spPr/>
        <p:txBody>
          <a:bodyPr/>
          <a:lstStyle/>
          <a:p>
            <a:fld id="{177D6179-9D4F-9247-ABDE-D082469CF89C}" type="slidenum">
              <a:rPr lang="sv-SE" smtClean="0"/>
              <a:t>176</a:t>
            </a:fld>
            <a:endParaRPr lang="sv-SE"/>
          </a:p>
        </p:txBody>
      </p:sp>
    </p:spTree>
    <p:extLst>
      <p:ext uri="{BB962C8B-B14F-4D97-AF65-F5344CB8AC3E}">
        <p14:creationId xmlns:p14="http://schemas.microsoft.com/office/powerpoint/2010/main" val="3738382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2D6FD46-6AAE-4A0F-8F74-DF96C21A616F}"/>
              </a:ext>
            </a:extLst>
          </p:cNvPr>
          <p:cNvSpPr>
            <a:spLocks noGrp="1"/>
          </p:cNvSpPr>
          <p:nvPr>
            <p:ph type="ctrTitle"/>
          </p:nvPr>
        </p:nvSpPr>
        <p:spPr/>
        <p:txBody>
          <a:bodyPr/>
          <a:lstStyle/>
          <a:p>
            <a:r>
              <a:rPr lang="sv-SE" dirty="0"/>
              <a:t>Lektion 16</a:t>
            </a:r>
          </a:p>
        </p:txBody>
      </p:sp>
      <p:sp>
        <p:nvSpPr>
          <p:cNvPr id="6" name="Underrubrik 5">
            <a:extLst>
              <a:ext uri="{FF2B5EF4-FFF2-40B4-BE49-F238E27FC236}">
                <a16:creationId xmlns:a16="http://schemas.microsoft.com/office/drawing/2014/main" id="{0A21E40A-85D1-439C-B241-5E62DF867C87}"/>
              </a:ext>
            </a:extLst>
          </p:cNvPr>
          <p:cNvSpPr>
            <a:spLocks noGrp="1"/>
          </p:cNvSpPr>
          <p:nvPr>
            <p:ph type="subTitle" idx="1"/>
          </p:nvPr>
        </p:nvSpPr>
        <p:spPr/>
        <p:txBody>
          <a:bodyPr>
            <a:normAutofit/>
          </a:bodyPr>
          <a:lstStyle/>
          <a:p>
            <a:r>
              <a:rPr lang="ar-SA" sz="2400" dirty="0"/>
              <a:t>عِلْمُ الصَّرْفِ</a:t>
            </a:r>
            <a:endParaRPr lang="sv-SE" sz="2400" dirty="0"/>
          </a:p>
        </p:txBody>
      </p:sp>
      <p:sp>
        <p:nvSpPr>
          <p:cNvPr id="4" name="Platshållare för bildnummer 3">
            <a:extLst>
              <a:ext uri="{FF2B5EF4-FFF2-40B4-BE49-F238E27FC236}">
                <a16:creationId xmlns:a16="http://schemas.microsoft.com/office/drawing/2014/main" id="{35333E46-C032-440F-BC4B-722412823018}"/>
              </a:ext>
            </a:extLst>
          </p:cNvPr>
          <p:cNvSpPr>
            <a:spLocks noGrp="1"/>
          </p:cNvSpPr>
          <p:nvPr>
            <p:ph type="sldNum" sz="quarter" idx="12"/>
          </p:nvPr>
        </p:nvSpPr>
        <p:spPr/>
        <p:txBody>
          <a:bodyPr/>
          <a:lstStyle/>
          <a:p>
            <a:fld id="{177D6179-9D4F-9247-ABDE-D082469CF89C}" type="slidenum">
              <a:rPr lang="sv-SE" smtClean="0"/>
              <a:t>177</a:t>
            </a:fld>
            <a:endParaRPr lang="sv-SE"/>
          </a:p>
        </p:txBody>
      </p:sp>
    </p:spTree>
    <p:extLst>
      <p:ext uri="{BB962C8B-B14F-4D97-AF65-F5344CB8AC3E}">
        <p14:creationId xmlns:p14="http://schemas.microsoft.com/office/powerpoint/2010/main" val="3882279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1708A755-4EED-428F-8EC9-BF4CB2CADB2A}"/>
              </a:ext>
            </a:extLst>
          </p:cNvPr>
          <p:cNvSpPr/>
          <p:nvPr/>
        </p:nvSpPr>
        <p:spPr>
          <a:xfrm>
            <a:off x="152400" y="4943475"/>
            <a:ext cx="5791200" cy="8763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7C9D41F-D3CE-4DF5-A760-266D9C62FC53}"/>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367F2BE5-AA39-4ABF-B18F-B395F390FC4E}"/>
              </a:ext>
            </a:extLst>
          </p:cNvPr>
          <p:cNvSpPr>
            <a:spLocks noGrp="1"/>
          </p:cNvSpPr>
          <p:nvPr>
            <p:ph idx="1"/>
          </p:nvPr>
        </p:nvSpPr>
        <p:spPr>
          <a:xfrm>
            <a:off x="152400" y="2057400"/>
            <a:ext cx="11077575" cy="4800600"/>
          </a:xfrm>
        </p:spPr>
        <p:txBody>
          <a:bodyPr>
            <a:normAutofit fontScale="92500" lnSpcReduction="20000"/>
          </a:bodyPr>
          <a:lstStyle/>
          <a:p>
            <a:pPr marL="0" indent="0">
              <a:lnSpc>
                <a:spcPct val="110000"/>
              </a:lnSpc>
              <a:buNone/>
            </a:pPr>
            <a:r>
              <a:rPr lang="sv-SE" dirty="0"/>
              <a:t>Arabiska nivå 1-3 har mestadels fokuserat på </a:t>
            </a:r>
            <a:r>
              <a:rPr lang="ar-SA" dirty="0"/>
              <a:t>علم النحو</a:t>
            </a:r>
            <a:r>
              <a:rPr lang="sv-SE" dirty="0"/>
              <a:t> dvs kunskapen om grammatik däri man diskuterar </a:t>
            </a:r>
            <a:r>
              <a:rPr lang="ar-SA" dirty="0"/>
              <a:t>الإعراب</a:t>
            </a:r>
            <a:r>
              <a:rPr lang="sv-SE" dirty="0"/>
              <a:t> och ordets </a:t>
            </a:r>
            <a:r>
              <a:rPr lang="ar-SA" dirty="0"/>
              <a:t>حركات</a:t>
            </a:r>
            <a:r>
              <a:rPr lang="sv-SE" dirty="0"/>
              <a:t> på </a:t>
            </a:r>
            <a:r>
              <a:rPr lang="sv-SE" i="1" dirty="0">
                <a:solidFill>
                  <a:schemeClr val="bg1"/>
                </a:solidFill>
              </a:rPr>
              <a:t>sista</a:t>
            </a:r>
            <a:r>
              <a:rPr lang="sv-SE" dirty="0"/>
              <a:t> bokstaven.</a:t>
            </a:r>
          </a:p>
          <a:p>
            <a:pPr marL="0" indent="0">
              <a:lnSpc>
                <a:spcPct val="110000"/>
              </a:lnSpc>
              <a:buNone/>
            </a:pPr>
            <a:r>
              <a:rPr lang="sv-SE" dirty="0"/>
              <a:t>Lektion 16 och 17 är början på en ny fokusinriktning, som också komma att följa med oss in till Arabiska nivå 4, nämligen kunskapen om </a:t>
            </a:r>
            <a:r>
              <a:rPr lang="ar-SA" dirty="0"/>
              <a:t>الصرف</a:t>
            </a:r>
            <a:r>
              <a:rPr lang="sv-SE" dirty="0"/>
              <a:t> (morfologi), som handlar om själva </a:t>
            </a:r>
            <a:r>
              <a:rPr lang="sv-SE" i="1" dirty="0"/>
              <a:t>strukturen</a:t>
            </a:r>
            <a:r>
              <a:rPr lang="sv-SE" dirty="0"/>
              <a:t> i ordet, </a:t>
            </a:r>
            <a:r>
              <a:rPr lang="ar-SA" dirty="0"/>
              <a:t>الحركات</a:t>
            </a:r>
            <a:r>
              <a:rPr lang="sv-SE" dirty="0"/>
              <a:t> </a:t>
            </a:r>
            <a:r>
              <a:rPr lang="sv-SE" dirty="0">
                <a:solidFill>
                  <a:schemeClr val="bg1"/>
                </a:solidFill>
              </a:rPr>
              <a:t>mellan</a:t>
            </a:r>
            <a:r>
              <a:rPr lang="sv-SE" dirty="0"/>
              <a:t> bokstäverna och verbböjning (</a:t>
            </a:r>
            <a:r>
              <a:rPr lang="ar-SA" dirty="0"/>
              <a:t>تَصْريف الأفْعال</a:t>
            </a:r>
            <a:r>
              <a:rPr lang="sv-SE" dirty="0"/>
              <a:t>).</a:t>
            </a:r>
          </a:p>
          <a:p>
            <a:pPr marL="0" indent="0">
              <a:lnSpc>
                <a:spcPct val="110000"/>
              </a:lnSpc>
              <a:buNone/>
            </a:pPr>
            <a:endParaRPr lang="sv-SE" dirty="0"/>
          </a:p>
          <a:p>
            <a:pPr marL="0" indent="0">
              <a:lnSpc>
                <a:spcPct val="110000"/>
              </a:lnSpc>
              <a:buNone/>
            </a:pPr>
            <a:r>
              <a:rPr lang="sv-SE" dirty="0"/>
              <a:t>I denna lektion kommer vi att fördjupa oss inom verben och lära oss termer som </a:t>
            </a:r>
            <a:r>
              <a:rPr lang="ar-SA" dirty="0"/>
              <a:t>الفعل المُجَرَّد والمزيد</a:t>
            </a:r>
            <a:r>
              <a:rPr lang="sv-SE" dirty="0"/>
              <a:t>.</a:t>
            </a:r>
          </a:p>
          <a:p>
            <a:pPr marL="0" indent="0">
              <a:lnSpc>
                <a:spcPct val="110000"/>
              </a:lnSpc>
              <a:buNone/>
            </a:pPr>
            <a:r>
              <a:rPr lang="ar-SA" dirty="0"/>
              <a:t>الفعل الثلاثي</a:t>
            </a:r>
            <a:r>
              <a:rPr lang="sv-SE" dirty="0"/>
              <a:t>  är verb som består av 3 bokstäver.</a:t>
            </a:r>
          </a:p>
          <a:p>
            <a:pPr marL="0" indent="0">
              <a:lnSpc>
                <a:spcPct val="110000"/>
              </a:lnSpc>
              <a:buNone/>
            </a:pPr>
            <a:r>
              <a:rPr lang="ar-SA" dirty="0"/>
              <a:t>الفعل الرباعي</a:t>
            </a:r>
            <a:r>
              <a:rPr lang="sv-SE" dirty="0"/>
              <a:t> är verb som består av 4 bokstäver.</a:t>
            </a:r>
          </a:p>
          <a:p>
            <a:pPr marL="0" indent="0">
              <a:lnSpc>
                <a:spcPct val="110000"/>
              </a:lnSpc>
              <a:buNone/>
            </a:pPr>
            <a:r>
              <a:rPr lang="sv-SE" dirty="0"/>
              <a:t>Vi har mest lärt oss verb som är </a:t>
            </a:r>
            <a:r>
              <a:rPr lang="ar-SA" dirty="0"/>
              <a:t>ثلاثي</a:t>
            </a:r>
            <a:r>
              <a:rPr lang="sv-SE" dirty="0"/>
              <a:t> (</a:t>
            </a:r>
            <a:r>
              <a:rPr lang="ar-SA" dirty="0"/>
              <a:t>كتب, قرأ, سمع</a:t>
            </a:r>
            <a:r>
              <a:rPr lang="sv-SE" dirty="0"/>
              <a:t>), men nu kommer vi sakta men säkert utöka vårt perspektiv</a:t>
            </a:r>
          </a:p>
          <a:p>
            <a:pPr marL="0" indent="0">
              <a:buNone/>
            </a:pPr>
            <a:endParaRPr lang="sv-SE" dirty="0"/>
          </a:p>
        </p:txBody>
      </p:sp>
      <p:sp>
        <p:nvSpPr>
          <p:cNvPr id="4" name="Platshållare för bildnummer 3">
            <a:extLst>
              <a:ext uri="{FF2B5EF4-FFF2-40B4-BE49-F238E27FC236}">
                <a16:creationId xmlns:a16="http://schemas.microsoft.com/office/drawing/2014/main" id="{20DEF1E3-3369-4470-B05D-39979615D17F}"/>
              </a:ext>
            </a:extLst>
          </p:cNvPr>
          <p:cNvSpPr>
            <a:spLocks noGrp="1"/>
          </p:cNvSpPr>
          <p:nvPr>
            <p:ph type="sldNum" sz="quarter" idx="12"/>
          </p:nvPr>
        </p:nvSpPr>
        <p:spPr/>
        <p:txBody>
          <a:bodyPr/>
          <a:lstStyle/>
          <a:p>
            <a:fld id="{177D6179-9D4F-9247-ABDE-D082469CF89C}" type="slidenum">
              <a:rPr lang="sv-SE" smtClean="0"/>
              <a:t>178</a:t>
            </a:fld>
            <a:endParaRPr lang="sv-SE"/>
          </a:p>
        </p:txBody>
      </p:sp>
    </p:spTree>
    <p:extLst>
      <p:ext uri="{BB962C8B-B14F-4D97-AF65-F5344CB8AC3E}">
        <p14:creationId xmlns:p14="http://schemas.microsoft.com/office/powerpoint/2010/main" val="1328452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54FB8C4C-D0D9-4FFB-ABD5-AF7E8207D12D}"/>
              </a:ext>
            </a:extLst>
          </p:cNvPr>
          <p:cNvSpPr/>
          <p:nvPr/>
        </p:nvSpPr>
        <p:spPr>
          <a:xfrm>
            <a:off x="257175" y="5172075"/>
            <a:ext cx="2790825" cy="60007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7360F3CE-4D19-45C8-BADE-BED22539B966}"/>
              </a:ext>
            </a:extLst>
          </p:cNvPr>
          <p:cNvSpPr/>
          <p:nvPr/>
        </p:nvSpPr>
        <p:spPr>
          <a:xfrm>
            <a:off x="257174" y="3805236"/>
            <a:ext cx="2790825" cy="60007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214EA2E-CC58-4504-9D1B-BA680549853D}"/>
              </a:ext>
            </a:extLst>
          </p:cNvPr>
          <p:cNvSpPr>
            <a:spLocks noGrp="1"/>
          </p:cNvSpPr>
          <p:nvPr>
            <p:ph type="title"/>
          </p:nvPr>
        </p:nvSpPr>
        <p:spPr/>
        <p:txBody>
          <a:bodyPr/>
          <a:lstStyle/>
          <a:p>
            <a:r>
              <a:rPr lang="ar-SA" dirty="0"/>
              <a:t>الفعل المُجَرَّدُ والمَزيد</a:t>
            </a:r>
            <a:r>
              <a:rPr lang="sv-SE" dirty="0"/>
              <a:t> (1)</a:t>
            </a:r>
            <a:br>
              <a:rPr lang="ar-SA" dirty="0"/>
            </a:br>
            <a:endParaRPr lang="sv-SE" dirty="0"/>
          </a:p>
        </p:txBody>
      </p:sp>
      <p:sp>
        <p:nvSpPr>
          <p:cNvPr id="3" name="Platshållare för innehåll 2">
            <a:extLst>
              <a:ext uri="{FF2B5EF4-FFF2-40B4-BE49-F238E27FC236}">
                <a16:creationId xmlns:a16="http://schemas.microsoft.com/office/drawing/2014/main" id="{66AAAFD1-7F6D-4C33-8458-15A84D87BE15}"/>
              </a:ext>
            </a:extLst>
          </p:cNvPr>
          <p:cNvSpPr>
            <a:spLocks noGrp="1"/>
          </p:cNvSpPr>
          <p:nvPr>
            <p:ph idx="1"/>
          </p:nvPr>
        </p:nvSpPr>
        <p:spPr>
          <a:xfrm>
            <a:off x="257175" y="2181224"/>
            <a:ext cx="11626431" cy="4448175"/>
          </a:xfrm>
        </p:spPr>
        <p:txBody>
          <a:bodyPr/>
          <a:lstStyle/>
          <a:p>
            <a:pPr marL="0" indent="0">
              <a:buNone/>
            </a:pPr>
            <a:r>
              <a:rPr lang="sv-SE" u="sng" dirty="0"/>
              <a:t>Ett </a:t>
            </a:r>
            <a:r>
              <a:rPr lang="ar-SA" u="sng" dirty="0"/>
              <a:t>الفعل المجرد</a:t>
            </a:r>
            <a:r>
              <a:rPr lang="sv-SE" u="sng" dirty="0"/>
              <a:t> är ett verb vars samtliga bokstäver är </a:t>
            </a:r>
            <a:r>
              <a:rPr lang="ar-SA" u="sng" dirty="0"/>
              <a:t>أَصْلِيَّة</a:t>
            </a:r>
            <a:r>
              <a:rPr lang="sv-SE" u="sng" dirty="0"/>
              <a:t> (grunden)</a:t>
            </a:r>
            <a:r>
              <a:rPr lang="sv-SE" dirty="0"/>
              <a:t>. Med </a:t>
            </a:r>
            <a:r>
              <a:rPr lang="ar-SA" dirty="0"/>
              <a:t>أَصلية</a:t>
            </a:r>
            <a:r>
              <a:rPr lang="sv-SE" dirty="0"/>
              <a:t> menas att verbets bokstäver inte är tillagda (</a:t>
            </a:r>
            <a:r>
              <a:rPr lang="ar-SA" dirty="0"/>
              <a:t>مَزِيْدَة</a:t>
            </a:r>
            <a:r>
              <a:rPr lang="sv-SE" dirty="0"/>
              <a:t>), vilket vi snart kommer att undersöka.</a:t>
            </a:r>
          </a:p>
          <a:p>
            <a:pPr marL="0" indent="0">
              <a:buNone/>
            </a:pPr>
            <a:r>
              <a:rPr lang="ar-SA" u="sng" dirty="0"/>
              <a:t>الفعل المجرد</a:t>
            </a:r>
            <a:r>
              <a:rPr lang="sv-SE" u="sng" dirty="0"/>
              <a:t> kan delas in i 2 kategorier</a:t>
            </a:r>
            <a:r>
              <a:rPr lang="sv-SE" dirty="0"/>
              <a:t>:</a:t>
            </a:r>
          </a:p>
          <a:p>
            <a:pPr marL="457200" indent="-457200">
              <a:buAutoNum type="arabicPeriod"/>
            </a:pPr>
            <a:r>
              <a:rPr lang="ar-SA" dirty="0"/>
              <a:t>المجرد الثلاثي</a:t>
            </a:r>
          </a:p>
          <a:p>
            <a:pPr marL="0" indent="0">
              <a:buNone/>
            </a:pPr>
            <a:r>
              <a:rPr lang="ar-SA" dirty="0"/>
              <a:t>كَتَبَ</a:t>
            </a:r>
            <a:r>
              <a:rPr lang="sv-SE" dirty="0"/>
              <a:t>, </a:t>
            </a:r>
            <a:r>
              <a:rPr lang="ar-SA" dirty="0"/>
              <a:t>قَرَأَ</a:t>
            </a:r>
            <a:r>
              <a:rPr lang="sv-SE" dirty="0"/>
              <a:t>, </a:t>
            </a:r>
            <a:r>
              <a:rPr lang="ar-SA" dirty="0"/>
              <a:t>نامَ</a:t>
            </a:r>
            <a:r>
              <a:rPr lang="sv-SE" dirty="0"/>
              <a:t>, </a:t>
            </a:r>
            <a:r>
              <a:rPr lang="ar-SA" dirty="0"/>
              <a:t>فَهِمَ</a:t>
            </a:r>
            <a:endParaRPr lang="sv-SE" dirty="0"/>
          </a:p>
          <a:p>
            <a:pPr marL="0" indent="0">
              <a:buNone/>
            </a:pPr>
            <a:endParaRPr lang="sv-SE" dirty="0"/>
          </a:p>
          <a:p>
            <a:pPr marL="0" indent="0">
              <a:buNone/>
            </a:pPr>
            <a:r>
              <a:rPr lang="sv-SE" dirty="0"/>
              <a:t>2. </a:t>
            </a:r>
            <a:r>
              <a:rPr lang="ar-SA" dirty="0"/>
              <a:t>المجرد الرباعي</a:t>
            </a:r>
            <a:endParaRPr lang="sv-SE" dirty="0"/>
          </a:p>
          <a:p>
            <a:pPr marL="0" indent="0">
              <a:buNone/>
            </a:pPr>
            <a:r>
              <a:rPr lang="ar-SA" dirty="0"/>
              <a:t>وَسْوَسَ, زَلْزَلَ, تَرْجَمَ, بَعْثَرَ</a:t>
            </a:r>
            <a:endParaRPr lang="sv-SE" dirty="0"/>
          </a:p>
        </p:txBody>
      </p:sp>
      <p:sp>
        <p:nvSpPr>
          <p:cNvPr id="4" name="Platshållare för bildnummer 3">
            <a:extLst>
              <a:ext uri="{FF2B5EF4-FFF2-40B4-BE49-F238E27FC236}">
                <a16:creationId xmlns:a16="http://schemas.microsoft.com/office/drawing/2014/main" id="{090AE4CE-0A96-4995-8BF2-504D289A49CF}"/>
              </a:ext>
            </a:extLst>
          </p:cNvPr>
          <p:cNvSpPr>
            <a:spLocks noGrp="1"/>
          </p:cNvSpPr>
          <p:nvPr>
            <p:ph type="sldNum" sz="quarter" idx="12"/>
          </p:nvPr>
        </p:nvSpPr>
        <p:spPr/>
        <p:txBody>
          <a:bodyPr/>
          <a:lstStyle/>
          <a:p>
            <a:fld id="{177D6179-9D4F-9247-ABDE-D082469CF89C}" type="slidenum">
              <a:rPr lang="sv-SE" smtClean="0"/>
              <a:t>179</a:t>
            </a:fld>
            <a:endParaRPr lang="sv-SE"/>
          </a:p>
        </p:txBody>
      </p:sp>
      <p:sp>
        <p:nvSpPr>
          <p:cNvPr id="8" name="Rektangel: rundade hörn 7">
            <a:extLst>
              <a:ext uri="{FF2B5EF4-FFF2-40B4-BE49-F238E27FC236}">
                <a16:creationId xmlns:a16="http://schemas.microsoft.com/office/drawing/2014/main" id="{6C41AACC-D2DA-4E5A-89F1-8CBB5C0CE96B}"/>
              </a:ext>
            </a:extLst>
          </p:cNvPr>
          <p:cNvSpPr/>
          <p:nvPr/>
        </p:nvSpPr>
        <p:spPr>
          <a:xfrm>
            <a:off x="5338305" y="3952875"/>
            <a:ext cx="5391150" cy="16764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Från dessa 2 kategorier av </a:t>
            </a:r>
            <a:r>
              <a:rPr lang="ar-SA" dirty="0"/>
              <a:t>الفعل المجرد</a:t>
            </a:r>
            <a:r>
              <a:rPr lang="sv-SE" dirty="0"/>
              <a:t> kan vi lägga till ”extrabokstäver” och på så vis utveckla helt nya verb med antingen helt nya betydelser eller liknande betydelser av ursprungsverbet. Dessa verb kallas för </a:t>
            </a:r>
            <a:r>
              <a:rPr lang="ar-SA" dirty="0"/>
              <a:t>الأفعال المزيدة</a:t>
            </a:r>
            <a:r>
              <a:rPr lang="sv-SE" dirty="0"/>
              <a:t>. Se nästa sida!</a:t>
            </a:r>
          </a:p>
        </p:txBody>
      </p:sp>
      <p:sp>
        <p:nvSpPr>
          <p:cNvPr id="9" name="Pil: höger 8">
            <a:extLst>
              <a:ext uri="{FF2B5EF4-FFF2-40B4-BE49-F238E27FC236}">
                <a16:creationId xmlns:a16="http://schemas.microsoft.com/office/drawing/2014/main" id="{4FC73C11-2DA9-428C-A9F0-0F40E861FF4D}"/>
              </a:ext>
            </a:extLst>
          </p:cNvPr>
          <p:cNvSpPr/>
          <p:nvPr/>
        </p:nvSpPr>
        <p:spPr>
          <a:xfrm>
            <a:off x="3524250" y="4538662"/>
            <a:ext cx="1066800" cy="504825"/>
          </a:xfrm>
          <a:prstGeom prst="rightArrow">
            <a:avLst/>
          </a:prstGeom>
          <a:solidFill>
            <a:srgbClr val="BFB5C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4157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83136D-A271-438A-9EFA-4E7DA4F3F69B}"/>
              </a:ext>
            </a:extLst>
          </p:cNvPr>
          <p:cNvSpPr>
            <a:spLocks noGrp="1"/>
          </p:cNvSpPr>
          <p:nvPr>
            <p:ph type="title"/>
          </p:nvPr>
        </p:nvSpPr>
        <p:spPr/>
        <p:txBody>
          <a:bodyPr/>
          <a:lstStyle/>
          <a:p>
            <a:r>
              <a:rPr lang="ar-SA" dirty="0"/>
              <a:t>العلامات الأصلية و الفرعية في الأفعال</a:t>
            </a:r>
            <a:r>
              <a:rPr lang="sv-SE" dirty="0"/>
              <a:t> (2)</a:t>
            </a:r>
          </a:p>
        </p:txBody>
      </p:sp>
      <p:sp>
        <p:nvSpPr>
          <p:cNvPr id="3" name="Platshållare för innehåll 2">
            <a:extLst>
              <a:ext uri="{FF2B5EF4-FFF2-40B4-BE49-F238E27FC236}">
                <a16:creationId xmlns:a16="http://schemas.microsoft.com/office/drawing/2014/main" id="{3C3875E3-F6A8-4E1E-A4AA-37DB1C3C728A}"/>
              </a:ext>
            </a:extLst>
          </p:cNvPr>
          <p:cNvSpPr>
            <a:spLocks noGrp="1"/>
          </p:cNvSpPr>
          <p:nvPr>
            <p:ph idx="1"/>
          </p:nvPr>
        </p:nvSpPr>
        <p:spPr>
          <a:xfrm>
            <a:off x="221381" y="2098307"/>
            <a:ext cx="11662225" cy="4572000"/>
          </a:xfrm>
        </p:spPr>
        <p:txBody>
          <a:bodyPr/>
          <a:lstStyle/>
          <a:p>
            <a:pPr marL="0" indent="0">
              <a:buNone/>
            </a:pPr>
            <a:r>
              <a:rPr lang="sv-SE" dirty="0"/>
              <a:t>2. </a:t>
            </a:r>
            <a:r>
              <a:rPr lang="ar-SA" u="sng" dirty="0"/>
              <a:t>الفعل المُعْتَلُّ الناقِص</a:t>
            </a:r>
            <a:endParaRPr lang="sv-SE" u="sng" dirty="0"/>
          </a:p>
          <a:p>
            <a:pPr marL="0" indent="0">
              <a:buNone/>
            </a:pPr>
            <a:r>
              <a:rPr lang="sv-SE" dirty="0"/>
              <a:t>I Arabiska nivå 2 lektion 28 lärde vi oss att när </a:t>
            </a:r>
            <a:r>
              <a:rPr lang="sv-SE" i="1" dirty="0" err="1"/>
              <a:t>naaqis</a:t>
            </a:r>
            <a:r>
              <a:rPr lang="sv-SE" dirty="0"/>
              <a:t>-verb blir </a:t>
            </a:r>
            <a:r>
              <a:rPr lang="ar-SA" dirty="0"/>
              <a:t>مجزوم</a:t>
            </a:r>
            <a:r>
              <a:rPr lang="sv-SE" dirty="0"/>
              <a:t>, så försvinner </a:t>
            </a:r>
            <a:r>
              <a:rPr lang="ar-SA" dirty="0"/>
              <a:t>حرف العلة</a:t>
            </a:r>
            <a:r>
              <a:rPr lang="sv-SE" dirty="0"/>
              <a:t> (den svaga partikeln).</a:t>
            </a:r>
          </a:p>
          <a:p>
            <a:pPr marL="0" indent="0">
              <a:buNone/>
            </a:pPr>
            <a:r>
              <a:rPr lang="sv-SE" dirty="0"/>
              <a:t> </a:t>
            </a:r>
          </a:p>
        </p:txBody>
      </p:sp>
      <p:sp>
        <p:nvSpPr>
          <p:cNvPr id="4" name="Platshållare för bildnummer 3">
            <a:extLst>
              <a:ext uri="{FF2B5EF4-FFF2-40B4-BE49-F238E27FC236}">
                <a16:creationId xmlns:a16="http://schemas.microsoft.com/office/drawing/2014/main" id="{C09C2622-989A-4938-8F62-DD1EAC587D6D}"/>
              </a:ext>
            </a:extLst>
          </p:cNvPr>
          <p:cNvSpPr>
            <a:spLocks noGrp="1"/>
          </p:cNvSpPr>
          <p:nvPr>
            <p:ph type="sldNum" sz="quarter" idx="12"/>
          </p:nvPr>
        </p:nvSpPr>
        <p:spPr/>
        <p:txBody>
          <a:bodyPr/>
          <a:lstStyle/>
          <a:p>
            <a:fld id="{177D6179-9D4F-9247-ABDE-D082469CF89C}" type="slidenum">
              <a:rPr lang="sv-SE" smtClean="0"/>
              <a:t>18</a:t>
            </a:fld>
            <a:endParaRPr lang="sv-SE" dirty="0"/>
          </a:p>
        </p:txBody>
      </p:sp>
      <p:sp>
        <p:nvSpPr>
          <p:cNvPr id="5" name="Rektangel: rundade hörn 4">
            <a:extLst>
              <a:ext uri="{FF2B5EF4-FFF2-40B4-BE49-F238E27FC236}">
                <a16:creationId xmlns:a16="http://schemas.microsoft.com/office/drawing/2014/main" id="{96DF0A84-558E-461C-92CB-34A629B9C33E}"/>
              </a:ext>
            </a:extLst>
          </p:cNvPr>
          <p:cNvSpPr/>
          <p:nvPr/>
        </p:nvSpPr>
        <p:spPr>
          <a:xfrm>
            <a:off x="408464" y="3378468"/>
            <a:ext cx="1020278" cy="3291839"/>
          </a:xfrm>
          <a:prstGeom prst="roundRect">
            <a:avLst/>
          </a:prstGeom>
          <a:solidFill>
            <a:srgbClr val="BFB5C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يَدْ</a:t>
            </a:r>
            <a:r>
              <a:rPr lang="ar-SA" sz="2400" dirty="0">
                <a:solidFill>
                  <a:srgbClr val="FF0000"/>
                </a:solidFill>
              </a:rPr>
              <a:t>عُ</a:t>
            </a:r>
            <a:r>
              <a:rPr lang="ar-SA" sz="2400" dirty="0">
                <a:solidFill>
                  <a:schemeClr val="bg1"/>
                </a:solidFill>
              </a:rPr>
              <a:t>و</a:t>
            </a:r>
          </a:p>
          <a:p>
            <a:pPr algn="ctr"/>
            <a:r>
              <a:rPr lang="ar-SA" sz="2400" dirty="0"/>
              <a:t>لَمْ يَدْ</a:t>
            </a:r>
            <a:r>
              <a:rPr lang="ar-SA" sz="2400" dirty="0">
                <a:solidFill>
                  <a:srgbClr val="FF0000"/>
                </a:solidFill>
              </a:rPr>
              <a:t>ع</a:t>
            </a:r>
            <a:r>
              <a:rPr lang="ar-SA" sz="2400" dirty="0"/>
              <a:t>ُ</a:t>
            </a:r>
          </a:p>
          <a:p>
            <a:pPr algn="ctr"/>
            <a:endParaRPr lang="ar-SA" sz="2400" dirty="0"/>
          </a:p>
          <a:p>
            <a:pPr algn="ctr"/>
            <a:r>
              <a:rPr lang="ar-SA" sz="2400" dirty="0"/>
              <a:t>يَبْ</a:t>
            </a:r>
            <a:r>
              <a:rPr lang="ar-SA" sz="2400" dirty="0">
                <a:solidFill>
                  <a:srgbClr val="FF0000"/>
                </a:solidFill>
              </a:rPr>
              <a:t>ك</a:t>
            </a:r>
            <a:r>
              <a:rPr lang="ar-SA" sz="2400" dirty="0"/>
              <a:t>ِ</a:t>
            </a:r>
            <a:r>
              <a:rPr lang="ar-SA" sz="2400" dirty="0">
                <a:solidFill>
                  <a:schemeClr val="bg1"/>
                </a:solidFill>
              </a:rPr>
              <a:t>ي</a:t>
            </a:r>
          </a:p>
          <a:p>
            <a:pPr algn="ctr"/>
            <a:r>
              <a:rPr lang="ar-SA" sz="2400" dirty="0"/>
              <a:t>لم يَبْ</a:t>
            </a:r>
            <a:r>
              <a:rPr lang="ar-SA" sz="2400" dirty="0">
                <a:solidFill>
                  <a:srgbClr val="FF0000"/>
                </a:solidFill>
              </a:rPr>
              <a:t>ك</a:t>
            </a:r>
            <a:r>
              <a:rPr lang="ar-SA" sz="2400" dirty="0"/>
              <a:t>ِ</a:t>
            </a:r>
          </a:p>
          <a:p>
            <a:pPr algn="ctr"/>
            <a:endParaRPr lang="ar-SA" sz="2400" dirty="0"/>
          </a:p>
          <a:p>
            <a:pPr algn="ctr"/>
            <a:r>
              <a:rPr lang="ar-SA" sz="2400" dirty="0"/>
              <a:t>يَنْ</a:t>
            </a:r>
            <a:r>
              <a:rPr lang="ar-SA" sz="2400" dirty="0">
                <a:solidFill>
                  <a:srgbClr val="FF0000"/>
                </a:solidFill>
              </a:rPr>
              <a:t>س</a:t>
            </a:r>
            <a:r>
              <a:rPr lang="ar-SA" sz="2400" dirty="0"/>
              <a:t>َ</a:t>
            </a:r>
            <a:r>
              <a:rPr lang="ar-SA" sz="2400" dirty="0">
                <a:solidFill>
                  <a:schemeClr val="bg1"/>
                </a:solidFill>
              </a:rPr>
              <a:t>ى</a:t>
            </a:r>
          </a:p>
          <a:p>
            <a:pPr algn="ctr"/>
            <a:r>
              <a:rPr lang="ar-SA" sz="2400" dirty="0"/>
              <a:t>لم يَنْ</a:t>
            </a:r>
            <a:r>
              <a:rPr lang="ar-SA" sz="2400" dirty="0">
                <a:solidFill>
                  <a:srgbClr val="FF0000"/>
                </a:solidFill>
              </a:rPr>
              <a:t>س</a:t>
            </a:r>
            <a:r>
              <a:rPr lang="ar-SA" sz="2400" dirty="0"/>
              <a:t>َ</a:t>
            </a:r>
          </a:p>
          <a:p>
            <a:pPr algn="ctr"/>
            <a:endParaRPr lang="sv-SE" sz="2400" dirty="0"/>
          </a:p>
        </p:txBody>
      </p:sp>
      <p:sp>
        <p:nvSpPr>
          <p:cNvPr id="6" name="Rektangel: rundade hörn 5">
            <a:extLst>
              <a:ext uri="{FF2B5EF4-FFF2-40B4-BE49-F238E27FC236}">
                <a16:creationId xmlns:a16="http://schemas.microsoft.com/office/drawing/2014/main" id="{BE59D476-4C65-438D-9066-FD46CBBD3875}"/>
              </a:ext>
            </a:extLst>
          </p:cNvPr>
          <p:cNvSpPr/>
          <p:nvPr/>
        </p:nvSpPr>
        <p:spPr>
          <a:xfrm>
            <a:off x="2415940" y="3429000"/>
            <a:ext cx="4167740" cy="1428024"/>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نقول في إعرابه: (يدع) فعل مضارع مجزوم وعلامة جزمِهِ حَذْفُ حرفِ العلة</a:t>
            </a:r>
            <a:endParaRPr lang="sv-SE" sz="2400" dirty="0"/>
          </a:p>
        </p:txBody>
      </p:sp>
      <p:sp>
        <p:nvSpPr>
          <p:cNvPr id="8" name="Rektangel: rundade hörn 7">
            <a:extLst>
              <a:ext uri="{FF2B5EF4-FFF2-40B4-BE49-F238E27FC236}">
                <a16:creationId xmlns:a16="http://schemas.microsoft.com/office/drawing/2014/main" id="{BA4AA7B0-71C0-441E-BAAD-1FD056F8D435}"/>
              </a:ext>
            </a:extLst>
          </p:cNvPr>
          <p:cNvSpPr/>
          <p:nvPr/>
        </p:nvSpPr>
        <p:spPr>
          <a:xfrm>
            <a:off x="2982226" y="5242283"/>
            <a:ext cx="6883669" cy="1428024"/>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Vi säger angående dess </a:t>
            </a:r>
            <a:r>
              <a:rPr lang="ar-SA" sz="2400" dirty="0"/>
              <a:t>إعراب</a:t>
            </a:r>
            <a:r>
              <a:rPr lang="sv-SE" sz="2400" dirty="0"/>
              <a:t>: </a:t>
            </a:r>
            <a:r>
              <a:rPr lang="ar-SA" sz="2400" dirty="0"/>
              <a:t>يدع</a:t>
            </a:r>
            <a:r>
              <a:rPr lang="sv-SE" sz="2400" dirty="0"/>
              <a:t> är ett verb i presens, som är </a:t>
            </a:r>
            <a:r>
              <a:rPr lang="sv-SE" sz="2400" i="1" dirty="0" err="1"/>
              <a:t>majzum</a:t>
            </a:r>
            <a:r>
              <a:rPr lang="sv-SE" sz="2400" dirty="0"/>
              <a:t>, och tecknet för dess </a:t>
            </a:r>
            <a:r>
              <a:rPr lang="sv-SE" sz="2400" i="1" dirty="0" err="1"/>
              <a:t>jazm</a:t>
            </a:r>
            <a:r>
              <a:rPr lang="sv-SE" sz="2400" dirty="0"/>
              <a:t> är att </a:t>
            </a:r>
            <a:r>
              <a:rPr lang="ar-SA" sz="2400" dirty="0"/>
              <a:t>حرف العلة</a:t>
            </a:r>
            <a:r>
              <a:rPr lang="sv-SE" sz="2400" dirty="0"/>
              <a:t> tagits bort.  </a:t>
            </a:r>
          </a:p>
        </p:txBody>
      </p:sp>
      <p:cxnSp>
        <p:nvCxnSpPr>
          <p:cNvPr id="10" name="Rak pilkoppling 9">
            <a:extLst>
              <a:ext uri="{FF2B5EF4-FFF2-40B4-BE49-F238E27FC236}">
                <a16:creationId xmlns:a16="http://schemas.microsoft.com/office/drawing/2014/main" id="{09708525-BA54-4200-A24A-A8995505CDAB}"/>
              </a:ext>
            </a:extLst>
          </p:cNvPr>
          <p:cNvCxnSpPr>
            <a:cxnSpLocks/>
          </p:cNvCxnSpPr>
          <p:nvPr/>
        </p:nvCxnSpPr>
        <p:spPr>
          <a:xfrm>
            <a:off x="1604606" y="4038516"/>
            <a:ext cx="45960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93A570D-DFE0-4770-A9E4-967BD6893D42}"/>
              </a:ext>
            </a:extLst>
          </p:cNvPr>
          <p:cNvSpPr txBox="1"/>
          <p:nvPr/>
        </p:nvSpPr>
        <p:spPr>
          <a:xfrm>
            <a:off x="4185920" y="4762777"/>
            <a:ext cx="934720" cy="523220"/>
          </a:xfrm>
          <a:prstGeom prst="rect">
            <a:avLst/>
          </a:prstGeom>
          <a:noFill/>
        </p:spPr>
        <p:txBody>
          <a:bodyPr wrap="square" rtlCol="0">
            <a:spAutoFit/>
          </a:bodyPr>
          <a:lstStyle/>
          <a:p>
            <a:pPr algn="ctr"/>
            <a:r>
              <a:rPr lang="sv-SE" sz="2800" b="1" dirty="0">
                <a:solidFill>
                  <a:schemeClr val="bg2"/>
                </a:solidFill>
              </a:rPr>
              <a:t>=</a:t>
            </a:r>
          </a:p>
        </p:txBody>
      </p:sp>
    </p:spTree>
    <p:custDataLst>
      <p:tags r:id="rId1"/>
    </p:custDataLst>
    <p:extLst>
      <p:ext uri="{BB962C8B-B14F-4D97-AF65-F5344CB8AC3E}">
        <p14:creationId xmlns:p14="http://schemas.microsoft.com/office/powerpoint/2010/main" val="3408138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0C712AC1-817B-464F-B785-110C3F177695}"/>
              </a:ext>
            </a:extLst>
          </p:cNvPr>
          <p:cNvSpPr/>
          <p:nvPr/>
        </p:nvSpPr>
        <p:spPr>
          <a:xfrm>
            <a:off x="241719" y="3952876"/>
            <a:ext cx="5143500" cy="870610"/>
          </a:xfrm>
          <a:prstGeom prst="roundRect">
            <a:avLst/>
          </a:prstGeom>
          <a:solidFill>
            <a:srgbClr val="BFB5C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214EA2E-CC58-4504-9D1B-BA680549853D}"/>
              </a:ext>
            </a:extLst>
          </p:cNvPr>
          <p:cNvSpPr>
            <a:spLocks noGrp="1"/>
          </p:cNvSpPr>
          <p:nvPr>
            <p:ph type="title"/>
          </p:nvPr>
        </p:nvSpPr>
        <p:spPr/>
        <p:txBody>
          <a:bodyPr/>
          <a:lstStyle/>
          <a:p>
            <a:r>
              <a:rPr lang="ar-SA" dirty="0"/>
              <a:t>الفعل المُجَرَّدُ والمَزيد</a:t>
            </a:r>
            <a:r>
              <a:rPr lang="sv-SE" dirty="0"/>
              <a:t> (2)</a:t>
            </a:r>
            <a:br>
              <a:rPr lang="ar-SA" dirty="0"/>
            </a:br>
            <a:endParaRPr lang="sv-SE" dirty="0"/>
          </a:p>
        </p:txBody>
      </p:sp>
      <p:sp>
        <p:nvSpPr>
          <p:cNvPr id="3" name="Platshållare för innehåll 2">
            <a:extLst>
              <a:ext uri="{FF2B5EF4-FFF2-40B4-BE49-F238E27FC236}">
                <a16:creationId xmlns:a16="http://schemas.microsoft.com/office/drawing/2014/main" id="{66AAAFD1-7F6D-4C33-8458-15A84D87BE15}"/>
              </a:ext>
            </a:extLst>
          </p:cNvPr>
          <p:cNvSpPr>
            <a:spLocks noGrp="1"/>
          </p:cNvSpPr>
          <p:nvPr>
            <p:ph idx="1"/>
          </p:nvPr>
        </p:nvSpPr>
        <p:spPr>
          <a:xfrm>
            <a:off x="308393" y="2043112"/>
            <a:ext cx="11626431" cy="4448175"/>
          </a:xfrm>
        </p:spPr>
        <p:txBody>
          <a:bodyPr>
            <a:normAutofit fontScale="85000" lnSpcReduction="20000"/>
          </a:bodyPr>
          <a:lstStyle/>
          <a:p>
            <a:pPr marL="0" indent="0">
              <a:lnSpc>
                <a:spcPct val="120000"/>
              </a:lnSpc>
              <a:buNone/>
            </a:pPr>
            <a:r>
              <a:rPr lang="ar-SA" dirty="0"/>
              <a:t>الفعل المزيد</a:t>
            </a:r>
            <a:r>
              <a:rPr lang="sv-SE" dirty="0"/>
              <a:t> är ett verb i vilket man </a:t>
            </a:r>
            <a:r>
              <a:rPr lang="sv-SE" u="sng" dirty="0"/>
              <a:t>lagt till</a:t>
            </a:r>
            <a:r>
              <a:rPr lang="sv-SE" dirty="0"/>
              <a:t> en eller flera bokstäver på dem bokstäver som är </a:t>
            </a:r>
            <a:r>
              <a:rPr lang="ar-SA" dirty="0"/>
              <a:t>أصلية</a:t>
            </a:r>
            <a:r>
              <a:rPr lang="sv-SE" dirty="0"/>
              <a:t>. Detta gör man för att konstruera nya verb med modifierade betydelser. Allt detta kommer vi </a:t>
            </a:r>
            <a:r>
              <a:rPr lang="ar-SA" dirty="0"/>
              <a:t>إن شاء الله</a:t>
            </a:r>
            <a:r>
              <a:rPr lang="sv-SE" dirty="0"/>
              <a:t> att studera djupare i dessa två sista lektioner, men främst i Arabiska nivå 4.</a:t>
            </a:r>
          </a:p>
          <a:p>
            <a:pPr marL="0" indent="0">
              <a:lnSpc>
                <a:spcPct val="120000"/>
              </a:lnSpc>
              <a:buNone/>
            </a:pPr>
            <a:r>
              <a:rPr lang="ar-SA" u="sng" dirty="0"/>
              <a:t>الفعل المزيد</a:t>
            </a:r>
            <a:r>
              <a:rPr lang="sv-SE" u="sng" dirty="0"/>
              <a:t> kan också delas upp i 2 kategorier</a:t>
            </a:r>
            <a:r>
              <a:rPr lang="sv-SE" dirty="0"/>
              <a:t>:</a:t>
            </a:r>
          </a:p>
          <a:p>
            <a:pPr marL="0" indent="0">
              <a:lnSpc>
                <a:spcPct val="120000"/>
              </a:lnSpc>
              <a:buNone/>
            </a:pPr>
            <a:r>
              <a:rPr lang="sv-SE" dirty="0"/>
              <a:t>1.</a:t>
            </a:r>
            <a:r>
              <a:rPr lang="ar-SA" dirty="0"/>
              <a:t>المزيد الثلاثي </a:t>
            </a:r>
          </a:p>
          <a:p>
            <a:pPr marL="0" indent="0">
              <a:lnSpc>
                <a:spcPct val="120000"/>
              </a:lnSpc>
              <a:buNone/>
            </a:pPr>
            <a:r>
              <a:rPr lang="ar-SA" dirty="0">
                <a:solidFill>
                  <a:srgbClr val="000099"/>
                </a:solidFill>
              </a:rPr>
              <a:t>أَسْلَمَ</a:t>
            </a:r>
            <a:r>
              <a:rPr lang="sv-SE" dirty="0">
                <a:solidFill>
                  <a:srgbClr val="000099"/>
                </a:solidFill>
              </a:rPr>
              <a:t> = Att bli muslim</a:t>
            </a:r>
            <a:r>
              <a:rPr lang="ar-SA" dirty="0">
                <a:solidFill>
                  <a:srgbClr val="000099"/>
                </a:solidFill>
              </a:rPr>
              <a:t>   </a:t>
            </a:r>
            <a:r>
              <a:rPr lang="sv-SE" dirty="0">
                <a:solidFill>
                  <a:srgbClr val="000099"/>
                </a:solidFill>
              </a:rPr>
              <a:t> </a:t>
            </a:r>
            <a:r>
              <a:rPr lang="ar-SA" dirty="0">
                <a:solidFill>
                  <a:srgbClr val="000099"/>
                </a:solidFill>
              </a:rPr>
              <a:t>سَلّمَ</a:t>
            </a:r>
            <a:r>
              <a:rPr lang="sv-SE" dirty="0">
                <a:solidFill>
                  <a:srgbClr val="000099"/>
                </a:solidFill>
              </a:rPr>
              <a:t> = Att hälsa</a:t>
            </a:r>
            <a:endParaRPr lang="ar-SA" dirty="0">
              <a:solidFill>
                <a:srgbClr val="000099"/>
              </a:solidFill>
            </a:endParaRPr>
          </a:p>
          <a:p>
            <a:pPr marL="0" indent="0">
              <a:lnSpc>
                <a:spcPct val="120000"/>
              </a:lnSpc>
              <a:buNone/>
            </a:pPr>
            <a:r>
              <a:rPr lang="sv-SE" dirty="0">
                <a:solidFill>
                  <a:srgbClr val="000099"/>
                </a:solidFill>
              </a:rPr>
              <a:t> </a:t>
            </a:r>
            <a:r>
              <a:rPr lang="ar-SA" dirty="0">
                <a:solidFill>
                  <a:srgbClr val="000099"/>
                </a:solidFill>
              </a:rPr>
              <a:t>سالَمَ</a:t>
            </a:r>
            <a:r>
              <a:rPr lang="sv-SE" dirty="0">
                <a:solidFill>
                  <a:srgbClr val="000099"/>
                </a:solidFill>
              </a:rPr>
              <a:t> = Att göra fred    </a:t>
            </a:r>
            <a:r>
              <a:rPr lang="ar-SA" dirty="0">
                <a:solidFill>
                  <a:srgbClr val="000099"/>
                </a:solidFill>
              </a:rPr>
              <a:t>تسَلَّمَ</a:t>
            </a:r>
            <a:r>
              <a:rPr lang="sv-SE" dirty="0">
                <a:solidFill>
                  <a:srgbClr val="000099"/>
                </a:solidFill>
              </a:rPr>
              <a:t> = Att ta emot</a:t>
            </a:r>
          </a:p>
          <a:p>
            <a:pPr marL="0" indent="0">
              <a:lnSpc>
                <a:spcPct val="120000"/>
              </a:lnSpc>
              <a:buNone/>
            </a:pPr>
            <a:r>
              <a:rPr lang="sv-SE" dirty="0"/>
              <a:t>Från verbet </a:t>
            </a:r>
            <a:r>
              <a:rPr lang="ar-SA" dirty="0"/>
              <a:t>سَلِمَ</a:t>
            </a:r>
            <a:r>
              <a:rPr lang="sv-SE" dirty="0"/>
              <a:t> (att vara säker), som är en </a:t>
            </a:r>
            <a:r>
              <a:rPr lang="ar-SA" dirty="0"/>
              <a:t> فعل مجرد ثلاثي</a:t>
            </a:r>
            <a:r>
              <a:rPr lang="sv-SE" dirty="0"/>
              <a:t> lade vi till en eller flera bokstäver, och skapade ett helt nätverk med nya verb, som är </a:t>
            </a:r>
            <a:r>
              <a:rPr lang="ar-SA" dirty="0"/>
              <a:t>مزيدة</a:t>
            </a:r>
            <a:r>
              <a:rPr lang="sv-SE" dirty="0"/>
              <a:t>. Man kan säga att </a:t>
            </a:r>
            <a:r>
              <a:rPr lang="ar-SA" dirty="0"/>
              <a:t>الفعل المجرد</a:t>
            </a:r>
            <a:r>
              <a:rPr lang="sv-SE" dirty="0"/>
              <a:t> är trädstammen, och </a:t>
            </a:r>
            <a:r>
              <a:rPr lang="ar-SA" dirty="0"/>
              <a:t>الفعل المزيد</a:t>
            </a:r>
            <a:r>
              <a:rPr lang="sv-SE" dirty="0"/>
              <a:t> är de oändliga grenar och kombinationer. Alla dessa </a:t>
            </a:r>
            <a:r>
              <a:rPr lang="sv-SE" dirty="0">
                <a:solidFill>
                  <a:srgbClr val="000099"/>
                </a:solidFill>
              </a:rPr>
              <a:t>fyra exempel </a:t>
            </a:r>
            <a:r>
              <a:rPr lang="sv-SE" dirty="0"/>
              <a:t>är i själva verket exempel på fyra metoder i hur man ”</a:t>
            </a:r>
            <a:r>
              <a:rPr lang="sv-SE" i="1" dirty="0"/>
              <a:t>förlänger</a:t>
            </a:r>
            <a:r>
              <a:rPr lang="sv-SE" dirty="0"/>
              <a:t>” (</a:t>
            </a:r>
            <a:r>
              <a:rPr lang="ar-SA" dirty="0"/>
              <a:t>يُزيد</a:t>
            </a:r>
            <a:r>
              <a:rPr lang="sv-SE" dirty="0"/>
              <a:t>) verb. </a:t>
            </a:r>
            <a:r>
              <a:rPr lang="sv-SE" b="1" dirty="0"/>
              <a:t>Varje enskild metod kallas för </a:t>
            </a:r>
            <a:r>
              <a:rPr lang="ar-SA" b="1" dirty="0"/>
              <a:t>باب</a:t>
            </a:r>
            <a:r>
              <a:rPr lang="sv-SE" b="1" dirty="0"/>
              <a:t> inom </a:t>
            </a:r>
            <a:r>
              <a:rPr lang="ar-SA" b="1" dirty="0"/>
              <a:t>صرف</a:t>
            </a:r>
            <a:r>
              <a:rPr lang="sv-SE" b="1" dirty="0"/>
              <a:t> och varje </a:t>
            </a:r>
            <a:r>
              <a:rPr lang="ar-SA" b="1" dirty="0"/>
              <a:t>باب</a:t>
            </a:r>
            <a:r>
              <a:rPr lang="sv-SE" b="1" dirty="0"/>
              <a:t> är unik på sitt sätt.</a:t>
            </a:r>
          </a:p>
        </p:txBody>
      </p:sp>
      <p:sp>
        <p:nvSpPr>
          <p:cNvPr id="4" name="Platshållare för bildnummer 3">
            <a:extLst>
              <a:ext uri="{FF2B5EF4-FFF2-40B4-BE49-F238E27FC236}">
                <a16:creationId xmlns:a16="http://schemas.microsoft.com/office/drawing/2014/main" id="{090AE4CE-0A96-4995-8BF2-504D289A49CF}"/>
              </a:ext>
            </a:extLst>
          </p:cNvPr>
          <p:cNvSpPr>
            <a:spLocks noGrp="1"/>
          </p:cNvSpPr>
          <p:nvPr>
            <p:ph type="sldNum" sz="quarter" idx="12"/>
          </p:nvPr>
        </p:nvSpPr>
        <p:spPr/>
        <p:txBody>
          <a:bodyPr/>
          <a:lstStyle/>
          <a:p>
            <a:fld id="{177D6179-9D4F-9247-ABDE-D082469CF89C}" type="slidenum">
              <a:rPr lang="sv-SE" smtClean="0"/>
              <a:t>180</a:t>
            </a:fld>
            <a:endParaRPr lang="sv-SE"/>
          </a:p>
        </p:txBody>
      </p:sp>
      <p:sp>
        <p:nvSpPr>
          <p:cNvPr id="5" name="Ellips 4">
            <a:extLst>
              <a:ext uri="{FF2B5EF4-FFF2-40B4-BE49-F238E27FC236}">
                <a16:creationId xmlns:a16="http://schemas.microsoft.com/office/drawing/2014/main" id="{97EF1E99-5C5A-46F5-A5CF-991B5ABC58A7}"/>
              </a:ext>
            </a:extLst>
          </p:cNvPr>
          <p:cNvSpPr/>
          <p:nvPr/>
        </p:nvSpPr>
        <p:spPr>
          <a:xfrm>
            <a:off x="9115425" y="3429001"/>
            <a:ext cx="2569407" cy="1295400"/>
          </a:xfrm>
          <a:prstGeom prst="ellipse">
            <a:avLst/>
          </a:prstGeom>
          <a:solidFill>
            <a:srgbClr val="BFB5C9"/>
          </a:solidFill>
          <a:ln>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Varje verb är antingen </a:t>
            </a:r>
            <a:r>
              <a:rPr lang="ar-SA" sz="2000" dirty="0"/>
              <a:t>مجرد</a:t>
            </a:r>
            <a:r>
              <a:rPr lang="sv-SE" sz="2000" dirty="0"/>
              <a:t> eller </a:t>
            </a:r>
            <a:r>
              <a:rPr lang="ar-SA" sz="2000" dirty="0"/>
              <a:t>مزيد</a:t>
            </a:r>
            <a:endParaRPr lang="sv-SE" sz="2000" dirty="0"/>
          </a:p>
        </p:txBody>
      </p:sp>
    </p:spTree>
    <p:extLst>
      <p:ext uri="{BB962C8B-B14F-4D97-AF65-F5344CB8AC3E}">
        <p14:creationId xmlns:p14="http://schemas.microsoft.com/office/powerpoint/2010/main" val="3768246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858AC94C-9DCE-4347-82B5-481AFDE4D0DF}"/>
              </a:ext>
            </a:extLst>
          </p:cNvPr>
          <p:cNvSpPr/>
          <p:nvPr/>
        </p:nvSpPr>
        <p:spPr>
          <a:xfrm>
            <a:off x="183265" y="2657475"/>
            <a:ext cx="4769735" cy="50482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B214EA2E-CC58-4504-9D1B-BA680549853D}"/>
              </a:ext>
            </a:extLst>
          </p:cNvPr>
          <p:cNvSpPr>
            <a:spLocks noGrp="1"/>
          </p:cNvSpPr>
          <p:nvPr>
            <p:ph type="title"/>
          </p:nvPr>
        </p:nvSpPr>
        <p:spPr/>
        <p:txBody>
          <a:bodyPr/>
          <a:lstStyle/>
          <a:p>
            <a:r>
              <a:rPr lang="ar-SA" dirty="0"/>
              <a:t>الفعل المُجَرَّدُ والمَزيد</a:t>
            </a:r>
            <a:r>
              <a:rPr lang="sv-SE" dirty="0"/>
              <a:t> (3)</a:t>
            </a:r>
            <a:br>
              <a:rPr lang="ar-SA" dirty="0"/>
            </a:br>
            <a:endParaRPr lang="sv-SE" dirty="0"/>
          </a:p>
        </p:txBody>
      </p:sp>
      <p:sp>
        <p:nvSpPr>
          <p:cNvPr id="3" name="Platshållare för innehåll 2">
            <a:extLst>
              <a:ext uri="{FF2B5EF4-FFF2-40B4-BE49-F238E27FC236}">
                <a16:creationId xmlns:a16="http://schemas.microsoft.com/office/drawing/2014/main" id="{66AAAFD1-7F6D-4C33-8458-15A84D87BE15}"/>
              </a:ext>
            </a:extLst>
          </p:cNvPr>
          <p:cNvSpPr>
            <a:spLocks noGrp="1"/>
          </p:cNvSpPr>
          <p:nvPr>
            <p:ph idx="1"/>
          </p:nvPr>
        </p:nvSpPr>
        <p:spPr>
          <a:xfrm>
            <a:off x="183265" y="2120114"/>
            <a:ext cx="11626431" cy="4448175"/>
          </a:xfrm>
        </p:spPr>
        <p:txBody>
          <a:bodyPr>
            <a:normAutofit fontScale="92500"/>
          </a:bodyPr>
          <a:lstStyle/>
          <a:p>
            <a:pPr marL="0" indent="0">
              <a:lnSpc>
                <a:spcPct val="120000"/>
              </a:lnSpc>
              <a:buNone/>
            </a:pPr>
            <a:r>
              <a:rPr lang="sv-SE" dirty="0"/>
              <a:t>2. </a:t>
            </a:r>
            <a:r>
              <a:rPr lang="ar-SA" dirty="0"/>
              <a:t>المزيد الرباعي</a:t>
            </a:r>
            <a:endParaRPr lang="sv-SE" dirty="0"/>
          </a:p>
          <a:p>
            <a:pPr marL="0" indent="0">
              <a:lnSpc>
                <a:spcPct val="120000"/>
              </a:lnSpc>
              <a:buNone/>
            </a:pPr>
            <a:r>
              <a:rPr lang="ar-SA" dirty="0">
                <a:solidFill>
                  <a:schemeClr val="bg1"/>
                </a:solidFill>
              </a:rPr>
              <a:t>تَ</a:t>
            </a:r>
            <a:r>
              <a:rPr lang="ar-SA" dirty="0"/>
              <a:t>زَلْزَلَ</a:t>
            </a:r>
            <a:r>
              <a:rPr lang="sv-SE" dirty="0"/>
              <a:t> (att något skakade kraftigt)</a:t>
            </a:r>
          </a:p>
          <a:p>
            <a:pPr marL="0" indent="0">
              <a:lnSpc>
                <a:spcPct val="120000"/>
              </a:lnSpc>
              <a:buNone/>
            </a:pPr>
            <a:r>
              <a:rPr lang="sv-SE" dirty="0"/>
              <a:t>Verbet </a:t>
            </a:r>
            <a:r>
              <a:rPr lang="ar-SA" dirty="0">
                <a:solidFill>
                  <a:srgbClr val="000099"/>
                </a:solidFill>
              </a:rPr>
              <a:t>تَزَلْزَلَ</a:t>
            </a:r>
            <a:r>
              <a:rPr lang="sv-SE" dirty="0"/>
              <a:t> fick vi fram från </a:t>
            </a:r>
            <a:r>
              <a:rPr lang="sv-SE" dirty="0">
                <a:solidFill>
                  <a:srgbClr val="C6380A"/>
                </a:solidFill>
              </a:rPr>
              <a:t>ursprungsverbet </a:t>
            </a:r>
            <a:r>
              <a:rPr lang="ar-SA" dirty="0">
                <a:solidFill>
                  <a:srgbClr val="C6380A"/>
                </a:solidFill>
              </a:rPr>
              <a:t>زَلْزَلَ</a:t>
            </a:r>
            <a:r>
              <a:rPr lang="sv-SE" dirty="0"/>
              <a:t>, som har liknande betydelse som </a:t>
            </a:r>
            <a:r>
              <a:rPr lang="sv-SE" dirty="0">
                <a:solidFill>
                  <a:srgbClr val="000099"/>
                </a:solidFill>
              </a:rPr>
              <a:t>tillägsverbet</a:t>
            </a:r>
            <a:r>
              <a:rPr lang="sv-SE" dirty="0"/>
              <a:t>. Exemplet nedan demonstrerar för oss hur respektive verb kan användas:</a:t>
            </a:r>
          </a:p>
          <a:p>
            <a:pPr marL="0" indent="0">
              <a:lnSpc>
                <a:spcPct val="120000"/>
              </a:lnSpc>
              <a:buNone/>
            </a:pPr>
            <a:r>
              <a:rPr lang="ar-SA" dirty="0">
                <a:solidFill>
                  <a:srgbClr val="C6380A"/>
                </a:solidFill>
              </a:rPr>
              <a:t>زَلْزَلَ</a:t>
            </a:r>
            <a:r>
              <a:rPr lang="ar-SA" dirty="0"/>
              <a:t> الله الأَرضَ, </a:t>
            </a:r>
            <a:r>
              <a:rPr lang="ar-SA" dirty="0">
                <a:solidFill>
                  <a:srgbClr val="000099"/>
                </a:solidFill>
              </a:rPr>
              <a:t>فَتَزَلْزَلَت</a:t>
            </a:r>
            <a:r>
              <a:rPr lang="ar-SA" dirty="0"/>
              <a:t>ْ</a:t>
            </a:r>
            <a:r>
              <a:rPr lang="sv-SE" dirty="0"/>
              <a:t> – Allah skakade Jorden kraftigt, och den skakade.</a:t>
            </a:r>
          </a:p>
          <a:p>
            <a:pPr marL="0" indent="0">
              <a:lnSpc>
                <a:spcPct val="120000"/>
              </a:lnSpc>
              <a:buNone/>
            </a:pPr>
            <a:endParaRPr lang="sv-SE" dirty="0"/>
          </a:p>
          <a:p>
            <a:pPr marL="0" indent="0">
              <a:lnSpc>
                <a:spcPct val="120000"/>
              </a:lnSpc>
              <a:buNone/>
            </a:pPr>
            <a:r>
              <a:rPr lang="sv-SE" dirty="0"/>
              <a:t>På Arabiska nivå 3 kommer vi endast att studera </a:t>
            </a:r>
            <a:r>
              <a:rPr lang="ar-SA" dirty="0"/>
              <a:t>الفعل المجرد والمزيد </a:t>
            </a:r>
            <a:r>
              <a:rPr lang="ar-SA" u="sng" dirty="0">
                <a:solidFill>
                  <a:schemeClr val="bg1"/>
                </a:solidFill>
              </a:rPr>
              <a:t>الثلاثي</a:t>
            </a:r>
            <a:r>
              <a:rPr lang="sv-SE" dirty="0"/>
              <a:t>. </a:t>
            </a:r>
          </a:p>
          <a:p>
            <a:pPr marL="0" indent="0">
              <a:lnSpc>
                <a:spcPct val="120000"/>
              </a:lnSpc>
              <a:buNone/>
            </a:pPr>
            <a:r>
              <a:rPr lang="ar-SA" dirty="0"/>
              <a:t>الفعل الرباعي</a:t>
            </a:r>
            <a:r>
              <a:rPr lang="sv-SE" dirty="0"/>
              <a:t> oavsett om den är </a:t>
            </a:r>
            <a:r>
              <a:rPr lang="ar-SA" dirty="0"/>
              <a:t>مجرد</a:t>
            </a:r>
            <a:r>
              <a:rPr lang="sv-SE" dirty="0"/>
              <a:t> eller </a:t>
            </a:r>
            <a:r>
              <a:rPr lang="ar-SA" dirty="0"/>
              <a:t>مزيد</a:t>
            </a:r>
            <a:r>
              <a:rPr lang="sv-SE" dirty="0"/>
              <a:t>, så kommer det att gås igenom i nästa kurs. Syftet med hela genomgången är att ge eleven en översiktlig bild över sakfrågan.</a:t>
            </a:r>
          </a:p>
        </p:txBody>
      </p:sp>
      <p:sp>
        <p:nvSpPr>
          <p:cNvPr id="4" name="Platshållare för bildnummer 3">
            <a:extLst>
              <a:ext uri="{FF2B5EF4-FFF2-40B4-BE49-F238E27FC236}">
                <a16:creationId xmlns:a16="http://schemas.microsoft.com/office/drawing/2014/main" id="{090AE4CE-0A96-4995-8BF2-504D289A49CF}"/>
              </a:ext>
            </a:extLst>
          </p:cNvPr>
          <p:cNvSpPr>
            <a:spLocks noGrp="1"/>
          </p:cNvSpPr>
          <p:nvPr>
            <p:ph type="sldNum" sz="quarter" idx="12"/>
          </p:nvPr>
        </p:nvSpPr>
        <p:spPr/>
        <p:txBody>
          <a:bodyPr/>
          <a:lstStyle/>
          <a:p>
            <a:fld id="{177D6179-9D4F-9247-ABDE-D082469CF89C}" type="slidenum">
              <a:rPr lang="sv-SE" smtClean="0"/>
              <a:t>181</a:t>
            </a:fld>
            <a:endParaRPr lang="sv-SE"/>
          </a:p>
        </p:txBody>
      </p:sp>
    </p:spTree>
    <p:extLst>
      <p:ext uri="{BB962C8B-B14F-4D97-AF65-F5344CB8AC3E}">
        <p14:creationId xmlns:p14="http://schemas.microsoft.com/office/powerpoint/2010/main" val="2885673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51FDDB-CD36-4021-8F78-D562F300405D}"/>
              </a:ext>
            </a:extLst>
          </p:cNvPr>
          <p:cNvSpPr>
            <a:spLocks noGrp="1"/>
          </p:cNvSpPr>
          <p:nvPr>
            <p:ph type="title"/>
          </p:nvPr>
        </p:nvSpPr>
        <p:spPr/>
        <p:txBody>
          <a:bodyPr/>
          <a:lstStyle/>
          <a:p>
            <a:r>
              <a:rPr lang="ar-SA" dirty="0"/>
              <a:t>الفعل المجرد الثلاثي </a:t>
            </a:r>
            <a:r>
              <a:rPr lang="sv-SE" dirty="0"/>
              <a:t> (1)</a:t>
            </a:r>
          </a:p>
        </p:txBody>
      </p:sp>
      <p:sp>
        <p:nvSpPr>
          <p:cNvPr id="3" name="Platshållare för innehåll 2">
            <a:extLst>
              <a:ext uri="{FF2B5EF4-FFF2-40B4-BE49-F238E27FC236}">
                <a16:creationId xmlns:a16="http://schemas.microsoft.com/office/drawing/2014/main" id="{6F6640A8-F2F7-4C64-905B-1686807A7DAB}"/>
              </a:ext>
            </a:extLst>
          </p:cNvPr>
          <p:cNvSpPr>
            <a:spLocks noGrp="1"/>
          </p:cNvSpPr>
          <p:nvPr>
            <p:ph idx="1"/>
          </p:nvPr>
        </p:nvSpPr>
        <p:spPr>
          <a:xfrm>
            <a:off x="200025" y="2133600"/>
            <a:ext cx="11683581" cy="4448175"/>
          </a:xfrm>
        </p:spPr>
        <p:txBody>
          <a:bodyPr/>
          <a:lstStyle/>
          <a:p>
            <a:pPr marL="0" indent="0">
              <a:buNone/>
            </a:pPr>
            <a:r>
              <a:rPr lang="ar-SA" dirty="0"/>
              <a:t>الفعل المجرد الثلاثي</a:t>
            </a:r>
            <a:r>
              <a:rPr lang="sv-SE" dirty="0"/>
              <a:t> var den första typen av verb som vi lärde oss på Arabiska nivå 1 t.ex. verbet </a:t>
            </a:r>
            <a:r>
              <a:rPr lang="ar-SA" dirty="0"/>
              <a:t>ذَهَبَ يَذْهَبُ</a:t>
            </a:r>
            <a:r>
              <a:rPr lang="sv-SE" dirty="0"/>
              <a:t>. På Arabiska nivå 2 lektion 10 lärde vi oss att </a:t>
            </a:r>
            <a:r>
              <a:rPr lang="ar-SA" dirty="0"/>
              <a:t>الفعل المجرد الثلاثي</a:t>
            </a:r>
            <a:r>
              <a:rPr lang="sv-SE" dirty="0"/>
              <a:t> har fyra </a:t>
            </a:r>
            <a:r>
              <a:rPr lang="ar-SA" dirty="0"/>
              <a:t>أبْواب</a:t>
            </a:r>
            <a:r>
              <a:rPr lang="sv-SE" dirty="0"/>
              <a:t> (pl. på </a:t>
            </a:r>
            <a:r>
              <a:rPr lang="ar-SA" dirty="0"/>
              <a:t>باب</a:t>
            </a:r>
            <a:r>
              <a:rPr lang="sv-SE" dirty="0"/>
              <a:t>, som i denna kontext: metod, väg, sätt..).</a:t>
            </a:r>
          </a:p>
          <a:p>
            <a:pPr marL="0" indent="0">
              <a:buNone/>
            </a:pPr>
            <a:endParaRPr lang="sv-SE" dirty="0"/>
          </a:p>
          <a:p>
            <a:pPr marL="0" indent="0">
              <a:buNone/>
            </a:pPr>
            <a:r>
              <a:rPr lang="sv-SE" dirty="0"/>
              <a:t>Nu ska vi komplettera listan med dem två sista </a:t>
            </a:r>
            <a:r>
              <a:rPr lang="ar-SA" dirty="0"/>
              <a:t>بابان</a:t>
            </a:r>
            <a:r>
              <a:rPr lang="sv-SE" dirty="0"/>
              <a:t>, så att vi får sammanlagt sex </a:t>
            </a:r>
            <a:r>
              <a:rPr lang="ar-SA" dirty="0"/>
              <a:t>أَبواب</a:t>
            </a:r>
            <a:r>
              <a:rPr lang="sv-SE" dirty="0"/>
              <a:t>.</a:t>
            </a:r>
            <a:br>
              <a:rPr lang="sv-SE" dirty="0"/>
            </a:br>
            <a:endParaRPr lang="sv-SE" dirty="0"/>
          </a:p>
          <a:p>
            <a:pPr marL="0" indent="0">
              <a:buNone/>
            </a:pPr>
            <a:r>
              <a:rPr lang="sv-SE" dirty="0"/>
              <a:t>Se nästa sida!</a:t>
            </a:r>
          </a:p>
          <a:p>
            <a:pPr marL="0" indent="0">
              <a:buNone/>
            </a:pPr>
            <a:endParaRPr lang="sv-SE" dirty="0"/>
          </a:p>
        </p:txBody>
      </p:sp>
      <p:sp>
        <p:nvSpPr>
          <p:cNvPr id="4" name="Platshållare för bildnummer 3">
            <a:extLst>
              <a:ext uri="{FF2B5EF4-FFF2-40B4-BE49-F238E27FC236}">
                <a16:creationId xmlns:a16="http://schemas.microsoft.com/office/drawing/2014/main" id="{4E13D5B5-4659-4AB2-A58C-8ECF2567FC3D}"/>
              </a:ext>
            </a:extLst>
          </p:cNvPr>
          <p:cNvSpPr>
            <a:spLocks noGrp="1"/>
          </p:cNvSpPr>
          <p:nvPr>
            <p:ph type="sldNum" sz="quarter" idx="12"/>
          </p:nvPr>
        </p:nvSpPr>
        <p:spPr/>
        <p:txBody>
          <a:bodyPr/>
          <a:lstStyle/>
          <a:p>
            <a:fld id="{177D6179-9D4F-9247-ABDE-D082469CF89C}" type="slidenum">
              <a:rPr lang="sv-SE" smtClean="0"/>
              <a:t>182</a:t>
            </a:fld>
            <a:endParaRPr lang="sv-SE"/>
          </a:p>
        </p:txBody>
      </p:sp>
    </p:spTree>
    <p:extLst>
      <p:ext uri="{BB962C8B-B14F-4D97-AF65-F5344CB8AC3E}">
        <p14:creationId xmlns:p14="http://schemas.microsoft.com/office/powerpoint/2010/main" val="2988700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rundade hörn 15">
            <a:extLst>
              <a:ext uri="{FF2B5EF4-FFF2-40B4-BE49-F238E27FC236}">
                <a16:creationId xmlns:a16="http://schemas.microsoft.com/office/drawing/2014/main" id="{3631270D-B829-4FDB-AF18-8BBD30DD63D9}"/>
              </a:ext>
            </a:extLst>
          </p:cNvPr>
          <p:cNvSpPr/>
          <p:nvPr/>
        </p:nvSpPr>
        <p:spPr>
          <a:xfrm>
            <a:off x="2233673" y="5285645"/>
            <a:ext cx="6957952" cy="1485052"/>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Varje verb vi påträffar faller in i en av dessa kombinationer. Det finns ingen given regel över exakt vilken grupp respektive verb hamnar under, utan det är något som man får lära sig via lexikon eller läraren. Så varje gång man lär sig ett nytt verb, så måste man lära sig hur verbet skrivs både i dåtid, och nutid. Precis som exemplen ovan.</a:t>
            </a:r>
          </a:p>
        </p:txBody>
      </p:sp>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المجرد الثلاثي</a:t>
            </a:r>
            <a:r>
              <a:rPr lang="sv-SE" dirty="0"/>
              <a:t> (2)</a:t>
            </a:r>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0" y="2225292"/>
            <a:ext cx="10160399" cy="3169920"/>
          </a:xfrm>
        </p:spPr>
        <p:txBody>
          <a:bodyPr>
            <a:normAutofit/>
          </a:bodyPr>
          <a:lstStyle/>
          <a:p>
            <a:pPr marL="0" indent="0">
              <a:buNone/>
            </a:pPr>
            <a:r>
              <a:rPr lang="ar-SA" sz="2800" dirty="0"/>
              <a:t>    </a:t>
            </a:r>
            <a:r>
              <a:rPr lang="sv-SE" sz="2800" dirty="0"/>
              <a:t>                </a:t>
            </a:r>
            <a:r>
              <a:rPr lang="ar-SA" sz="2800" dirty="0"/>
              <a:t>          ذَ</a:t>
            </a:r>
            <a:r>
              <a:rPr lang="ar-SA" sz="2800" dirty="0">
                <a:solidFill>
                  <a:schemeClr val="bg1"/>
                </a:solidFill>
              </a:rPr>
              <a:t>هَ</a:t>
            </a:r>
            <a:r>
              <a:rPr lang="ar-SA" sz="2800" dirty="0"/>
              <a:t>بَ يَذْ</a:t>
            </a:r>
            <a:r>
              <a:rPr lang="ar-SA" sz="2800" dirty="0">
                <a:solidFill>
                  <a:schemeClr val="bg1"/>
                </a:solidFill>
              </a:rPr>
              <a:t>هَ</a:t>
            </a:r>
            <a:r>
              <a:rPr lang="ar-SA" sz="2800" dirty="0"/>
              <a:t>بُ, رَ</a:t>
            </a:r>
            <a:r>
              <a:rPr lang="ar-SA" sz="2800" dirty="0">
                <a:solidFill>
                  <a:schemeClr val="bg1"/>
                </a:solidFill>
              </a:rPr>
              <a:t>ك</a:t>
            </a:r>
            <a:r>
              <a:rPr lang="ar-SA" sz="2800" dirty="0"/>
              <a:t>َعَ, يَرْ</a:t>
            </a:r>
            <a:r>
              <a:rPr lang="ar-SA" sz="2800" dirty="0">
                <a:solidFill>
                  <a:schemeClr val="bg1"/>
                </a:solidFill>
              </a:rPr>
              <a:t>كَ</a:t>
            </a:r>
            <a:r>
              <a:rPr lang="ar-SA" sz="2800" dirty="0"/>
              <a:t>عُ   </a:t>
            </a:r>
            <a:r>
              <a:rPr lang="sv-SE" sz="2800" dirty="0"/>
              <a:t> </a:t>
            </a:r>
            <a:r>
              <a:rPr lang="ar-SA" sz="2800" dirty="0"/>
              <a:t>فَ</a:t>
            </a:r>
            <a:r>
              <a:rPr lang="ar-SA" sz="2800" dirty="0">
                <a:solidFill>
                  <a:schemeClr val="bg1"/>
                </a:solidFill>
              </a:rPr>
              <a:t>عَ</a:t>
            </a:r>
            <a:r>
              <a:rPr lang="ar-SA" sz="2800" dirty="0"/>
              <a:t>لَ \ يَفْ</a:t>
            </a:r>
            <a:r>
              <a:rPr lang="ar-SA" sz="2800" dirty="0">
                <a:solidFill>
                  <a:schemeClr val="bg1"/>
                </a:solidFill>
              </a:rPr>
              <a:t>ع</a:t>
            </a:r>
            <a:r>
              <a:rPr lang="ar-SA" sz="2800" dirty="0"/>
              <a:t>َلُ </a:t>
            </a:r>
            <a:r>
              <a:rPr lang="sv-SE" sz="2800" dirty="0"/>
              <a:t>  (a-a-verb)</a:t>
            </a:r>
          </a:p>
          <a:p>
            <a:pPr marL="0" indent="0">
              <a:buNone/>
            </a:pPr>
            <a:r>
              <a:rPr lang="sv-SE" sz="2800" dirty="0"/>
              <a:t>                      </a:t>
            </a:r>
            <a:r>
              <a:rPr lang="ar-SA" sz="2800" dirty="0"/>
              <a:t>كَ</a:t>
            </a:r>
            <a:r>
              <a:rPr lang="ar-SA" sz="2800" dirty="0">
                <a:solidFill>
                  <a:schemeClr val="bg1"/>
                </a:solidFill>
              </a:rPr>
              <a:t>ت</a:t>
            </a:r>
            <a:r>
              <a:rPr lang="ar-SA" sz="2800" dirty="0"/>
              <a:t>َبَ يَكْ</a:t>
            </a:r>
            <a:r>
              <a:rPr lang="ar-SA" sz="2800" dirty="0">
                <a:solidFill>
                  <a:schemeClr val="bg1"/>
                </a:solidFill>
              </a:rPr>
              <a:t>ت</a:t>
            </a:r>
            <a:r>
              <a:rPr lang="ar-SA" sz="2800" dirty="0"/>
              <a:t>ُبُ, سَ</a:t>
            </a:r>
            <a:r>
              <a:rPr lang="ar-SA" sz="2800" dirty="0">
                <a:solidFill>
                  <a:schemeClr val="bg1"/>
                </a:solidFill>
              </a:rPr>
              <a:t>ج</a:t>
            </a:r>
            <a:r>
              <a:rPr lang="ar-SA" sz="2800" dirty="0"/>
              <a:t>َدَ يَسْ</a:t>
            </a:r>
            <a:r>
              <a:rPr lang="ar-SA" sz="2800" dirty="0">
                <a:solidFill>
                  <a:schemeClr val="bg1"/>
                </a:solidFill>
              </a:rPr>
              <a:t>ج</a:t>
            </a:r>
            <a:r>
              <a:rPr lang="ar-SA" sz="2800" dirty="0"/>
              <a:t>ُدُ</a:t>
            </a:r>
            <a:r>
              <a:rPr lang="sv-SE" sz="2800" dirty="0"/>
              <a:t>             </a:t>
            </a:r>
            <a:r>
              <a:rPr lang="ar-SA" sz="2800" dirty="0"/>
              <a:t> يَفْ</a:t>
            </a:r>
            <a:r>
              <a:rPr lang="ar-SA" sz="2800" dirty="0">
                <a:solidFill>
                  <a:schemeClr val="bg1"/>
                </a:solidFill>
              </a:rPr>
              <a:t>عُ</a:t>
            </a:r>
            <a:r>
              <a:rPr lang="ar-SA" sz="2800" dirty="0"/>
              <a:t>لُ</a:t>
            </a:r>
            <a:r>
              <a:rPr lang="sv-SE" sz="2800" dirty="0"/>
              <a:t> </a:t>
            </a:r>
            <a:r>
              <a:rPr lang="ar-SA" sz="2800" dirty="0"/>
              <a:t>\</a:t>
            </a:r>
            <a:r>
              <a:rPr lang="sv-SE" sz="2800" dirty="0"/>
              <a:t> </a:t>
            </a:r>
            <a:r>
              <a:rPr lang="ar-SA" sz="2800" dirty="0"/>
              <a:t>فَ</a:t>
            </a:r>
            <a:r>
              <a:rPr lang="ar-SA" sz="2800" dirty="0">
                <a:solidFill>
                  <a:schemeClr val="bg1"/>
                </a:solidFill>
              </a:rPr>
              <a:t>عَ</a:t>
            </a:r>
            <a:r>
              <a:rPr lang="ar-SA" sz="2800" dirty="0"/>
              <a:t>لَ</a:t>
            </a:r>
            <a:r>
              <a:rPr lang="sv-SE" sz="2800" dirty="0"/>
              <a:t> (a-o-verb)</a:t>
            </a:r>
          </a:p>
          <a:p>
            <a:pPr marL="0" indent="0">
              <a:buNone/>
            </a:pPr>
            <a:r>
              <a:rPr lang="sv-SE" sz="2800" dirty="0"/>
              <a:t>                      </a:t>
            </a:r>
            <a:r>
              <a:rPr lang="ar-SA" sz="2800" dirty="0"/>
              <a:t>جَ</a:t>
            </a:r>
            <a:r>
              <a:rPr lang="ar-SA" sz="2800" dirty="0">
                <a:solidFill>
                  <a:schemeClr val="bg1"/>
                </a:solidFill>
              </a:rPr>
              <a:t>لَ</a:t>
            </a:r>
            <a:r>
              <a:rPr lang="ar-SA" sz="2800" dirty="0"/>
              <a:t>سَ يَجْ</a:t>
            </a:r>
            <a:r>
              <a:rPr lang="ar-SA" sz="2800" dirty="0">
                <a:solidFill>
                  <a:schemeClr val="bg1"/>
                </a:solidFill>
              </a:rPr>
              <a:t>لِ</a:t>
            </a:r>
            <a:r>
              <a:rPr lang="ar-SA" sz="2800" dirty="0"/>
              <a:t>سُ, رَ</a:t>
            </a:r>
            <a:r>
              <a:rPr lang="ar-SA" sz="2800" dirty="0">
                <a:solidFill>
                  <a:schemeClr val="bg1"/>
                </a:solidFill>
              </a:rPr>
              <a:t>جَ</a:t>
            </a:r>
            <a:r>
              <a:rPr lang="ar-SA" sz="2800" dirty="0"/>
              <a:t>عَ يَرْ</a:t>
            </a:r>
            <a:r>
              <a:rPr lang="ar-SA" sz="2800" dirty="0">
                <a:solidFill>
                  <a:schemeClr val="bg1"/>
                </a:solidFill>
              </a:rPr>
              <a:t>جِ</a:t>
            </a:r>
            <a:r>
              <a:rPr lang="ar-SA" sz="2800" dirty="0"/>
              <a:t>عُ</a:t>
            </a:r>
            <a:r>
              <a:rPr lang="sv-SE" sz="2800" dirty="0"/>
              <a:t>            </a:t>
            </a:r>
            <a:r>
              <a:rPr lang="ar-SA" sz="2800" dirty="0"/>
              <a:t>فَ</a:t>
            </a:r>
            <a:r>
              <a:rPr lang="ar-SA" sz="2800" dirty="0">
                <a:solidFill>
                  <a:schemeClr val="bg1"/>
                </a:solidFill>
              </a:rPr>
              <a:t>ع</a:t>
            </a:r>
            <a:r>
              <a:rPr lang="ar-SA" sz="2800" dirty="0"/>
              <a:t>َلَ \ يَفْ</a:t>
            </a:r>
            <a:r>
              <a:rPr lang="ar-SA" sz="2800" dirty="0">
                <a:solidFill>
                  <a:schemeClr val="bg1"/>
                </a:solidFill>
              </a:rPr>
              <a:t>عِ</a:t>
            </a:r>
            <a:r>
              <a:rPr lang="ar-SA" sz="2800" dirty="0"/>
              <a:t>لُ</a:t>
            </a:r>
            <a:r>
              <a:rPr lang="sv-SE" sz="2800" dirty="0"/>
              <a:t>  (a-i-verb)</a:t>
            </a:r>
          </a:p>
          <a:p>
            <a:pPr marL="0" indent="0">
              <a:buNone/>
            </a:pPr>
            <a:r>
              <a:rPr lang="sv-SE" sz="2800" dirty="0"/>
              <a:t>                      </a:t>
            </a:r>
            <a:r>
              <a:rPr lang="ar-SA" sz="2800" dirty="0"/>
              <a:t>يَسْ</a:t>
            </a:r>
            <a:r>
              <a:rPr lang="ar-SA" sz="2800" dirty="0">
                <a:solidFill>
                  <a:schemeClr val="bg1"/>
                </a:solidFill>
              </a:rPr>
              <a:t>م</a:t>
            </a:r>
            <a:r>
              <a:rPr lang="ar-SA" sz="2800" dirty="0"/>
              <a:t>َعُ, حَ</a:t>
            </a:r>
            <a:r>
              <a:rPr lang="ar-SA" sz="2800" dirty="0">
                <a:solidFill>
                  <a:schemeClr val="bg1"/>
                </a:solidFill>
              </a:rPr>
              <a:t>فِ</a:t>
            </a:r>
            <a:r>
              <a:rPr lang="ar-SA" sz="2800" dirty="0"/>
              <a:t>ظَ يَحْ</a:t>
            </a:r>
            <a:r>
              <a:rPr lang="ar-SA" sz="2800" dirty="0">
                <a:solidFill>
                  <a:schemeClr val="bg1"/>
                </a:solidFill>
              </a:rPr>
              <a:t>فَ</a:t>
            </a:r>
            <a:r>
              <a:rPr lang="ar-SA" sz="2800" dirty="0"/>
              <a:t>ظُ</a:t>
            </a:r>
            <a:r>
              <a:rPr lang="sv-SE" sz="2800" dirty="0"/>
              <a:t> </a:t>
            </a:r>
            <a:r>
              <a:rPr lang="ar-SA" sz="2800" dirty="0"/>
              <a:t>سَ</a:t>
            </a:r>
            <a:r>
              <a:rPr lang="ar-SA" sz="2800" dirty="0">
                <a:solidFill>
                  <a:schemeClr val="bg1"/>
                </a:solidFill>
              </a:rPr>
              <a:t>م</a:t>
            </a:r>
            <a:r>
              <a:rPr lang="ar-SA" sz="2800" dirty="0"/>
              <a:t>ِعَ</a:t>
            </a:r>
            <a:r>
              <a:rPr lang="sv-SE" sz="2800" dirty="0"/>
              <a:t>              </a:t>
            </a:r>
            <a:r>
              <a:rPr lang="ar-SA" sz="2800" dirty="0"/>
              <a:t>فَ</a:t>
            </a:r>
            <a:r>
              <a:rPr lang="ar-SA" sz="2800" dirty="0">
                <a:solidFill>
                  <a:schemeClr val="bg1"/>
                </a:solidFill>
              </a:rPr>
              <a:t>ع</a:t>
            </a:r>
            <a:r>
              <a:rPr lang="ar-SA" sz="2800" dirty="0"/>
              <a:t>ِلَ \ يَفْ</a:t>
            </a:r>
            <a:r>
              <a:rPr lang="ar-SA" sz="2800" dirty="0">
                <a:solidFill>
                  <a:schemeClr val="bg1"/>
                </a:solidFill>
              </a:rPr>
              <a:t>ع</a:t>
            </a:r>
            <a:r>
              <a:rPr lang="ar-SA" sz="2800" dirty="0"/>
              <a:t>َلُ</a:t>
            </a:r>
            <a:r>
              <a:rPr lang="sv-SE" sz="2800" dirty="0"/>
              <a:t>  (i-a-verb)</a:t>
            </a:r>
          </a:p>
          <a:p>
            <a:pPr marL="0" indent="0">
              <a:buNone/>
            </a:pPr>
            <a:r>
              <a:rPr lang="sv-SE" sz="2800" dirty="0"/>
              <a:t>          </a:t>
            </a:r>
            <a:r>
              <a:rPr lang="ar-SA" sz="2800" dirty="0"/>
              <a:t>   </a:t>
            </a:r>
            <a:r>
              <a:rPr lang="sv-SE" sz="2800" dirty="0"/>
              <a:t>   </a:t>
            </a:r>
            <a:r>
              <a:rPr lang="ar-SA" sz="2800" dirty="0"/>
              <a:t>    </a:t>
            </a:r>
            <a:r>
              <a:rPr lang="sv-SE" sz="2800" dirty="0"/>
              <a:t> </a:t>
            </a:r>
            <a:r>
              <a:rPr lang="ar-SA" sz="2800" dirty="0"/>
              <a:t>قَ</a:t>
            </a:r>
            <a:r>
              <a:rPr lang="ar-SA" sz="2800" dirty="0">
                <a:solidFill>
                  <a:schemeClr val="bg1"/>
                </a:solidFill>
              </a:rPr>
              <a:t>ر</a:t>
            </a:r>
            <a:r>
              <a:rPr lang="ar-SA" sz="2800" dirty="0"/>
              <a:t>ُبَ يَقْ</a:t>
            </a:r>
            <a:r>
              <a:rPr lang="ar-SA" sz="2800" dirty="0">
                <a:solidFill>
                  <a:schemeClr val="bg1"/>
                </a:solidFill>
              </a:rPr>
              <a:t>ر</a:t>
            </a:r>
            <a:r>
              <a:rPr lang="ar-SA" sz="2800" dirty="0"/>
              <a:t>ُبُ, حَ</a:t>
            </a:r>
            <a:r>
              <a:rPr lang="ar-SA" sz="2800" dirty="0">
                <a:solidFill>
                  <a:schemeClr val="bg1"/>
                </a:solidFill>
              </a:rPr>
              <a:t>سُ</a:t>
            </a:r>
            <a:r>
              <a:rPr lang="ar-SA" sz="2800" dirty="0"/>
              <a:t>نَ يَحْ</a:t>
            </a:r>
            <a:r>
              <a:rPr lang="ar-SA" sz="2800" dirty="0">
                <a:solidFill>
                  <a:schemeClr val="bg1"/>
                </a:solidFill>
              </a:rPr>
              <a:t>س</a:t>
            </a:r>
            <a:r>
              <a:rPr lang="ar-SA" sz="2800" dirty="0"/>
              <a:t>ُنُ</a:t>
            </a:r>
            <a:r>
              <a:rPr lang="sv-SE" sz="2800" dirty="0"/>
              <a:t>            </a:t>
            </a:r>
            <a:r>
              <a:rPr lang="ar-SA" sz="2800" dirty="0"/>
              <a:t>فَ</a:t>
            </a:r>
            <a:r>
              <a:rPr lang="ar-SA" sz="2800" dirty="0">
                <a:solidFill>
                  <a:schemeClr val="bg1"/>
                </a:solidFill>
              </a:rPr>
              <a:t>ع</a:t>
            </a:r>
            <a:r>
              <a:rPr lang="ar-SA" sz="2800" dirty="0"/>
              <a:t>ُلَ \ يَفْ</a:t>
            </a:r>
            <a:r>
              <a:rPr lang="ar-SA" sz="2800" dirty="0">
                <a:solidFill>
                  <a:schemeClr val="bg1"/>
                </a:solidFill>
              </a:rPr>
              <a:t>ع</a:t>
            </a:r>
            <a:r>
              <a:rPr lang="ar-SA" sz="2800" dirty="0"/>
              <a:t>ُلُ </a:t>
            </a:r>
            <a:r>
              <a:rPr lang="sv-SE" sz="2800" dirty="0"/>
              <a:t> </a:t>
            </a:r>
            <a:r>
              <a:rPr lang="ar-SA" sz="2800" dirty="0"/>
              <a:t> </a:t>
            </a:r>
            <a:r>
              <a:rPr lang="sv-SE" sz="2800" dirty="0"/>
              <a:t>(o-o-verb)</a:t>
            </a:r>
          </a:p>
          <a:p>
            <a:pPr marL="0" indent="0">
              <a:buNone/>
            </a:pPr>
            <a:r>
              <a:rPr lang="sv-SE" sz="2800" dirty="0"/>
              <a:t>      </a:t>
            </a:r>
            <a:r>
              <a:rPr lang="ar-SA" sz="2800" dirty="0"/>
              <a:t> </a:t>
            </a:r>
            <a:r>
              <a:rPr lang="sv-SE" sz="2800" dirty="0"/>
              <a:t>           </a:t>
            </a:r>
            <a:r>
              <a:rPr lang="ar-SA" sz="2800" dirty="0"/>
              <a:t>حَ</a:t>
            </a:r>
            <a:r>
              <a:rPr lang="ar-SA" sz="2800" dirty="0">
                <a:solidFill>
                  <a:schemeClr val="bg1"/>
                </a:solidFill>
              </a:rPr>
              <a:t>س</a:t>
            </a:r>
            <a:r>
              <a:rPr lang="ar-SA" sz="2800" dirty="0"/>
              <a:t>ِبَ يَحْ</a:t>
            </a:r>
            <a:r>
              <a:rPr lang="ar-SA" sz="2800" dirty="0">
                <a:solidFill>
                  <a:schemeClr val="bg1"/>
                </a:solidFill>
              </a:rPr>
              <a:t>س</a:t>
            </a:r>
            <a:r>
              <a:rPr lang="ar-SA" sz="2800" dirty="0"/>
              <a:t>ِبُ</a:t>
            </a:r>
            <a:r>
              <a:rPr lang="sv-SE" sz="2800" dirty="0"/>
              <a:t>  ,</a:t>
            </a:r>
            <a:r>
              <a:rPr lang="ar-SA" sz="2800" dirty="0"/>
              <a:t>وَ</a:t>
            </a:r>
            <a:r>
              <a:rPr lang="ar-SA" sz="2800" dirty="0">
                <a:solidFill>
                  <a:schemeClr val="bg1"/>
                </a:solidFill>
              </a:rPr>
              <a:t>ر</a:t>
            </a:r>
            <a:r>
              <a:rPr lang="ar-SA" sz="2800" dirty="0"/>
              <a:t>ِثَ يَ</a:t>
            </a:r>
            <a:r>
              <a:rPr lang="ar-SA" sz="2800" dirty="0">
                <a:solidFill>
                  <a:schemeClr val="bg1"/>
                </a:solidFill>
              </a:rPr>
              <a:t>ر</a:t>
            </a:r>
            <a:r>
              <a:rPr lang="ar-SA" sz="2800" dirty="0"/>
              <a:t>ِثُ</a:t>
            </a:r>
            <a:r>
              <a:rPr lang="sv-SE" sz="2800" dirty="0"/>
              <a:t>              </a:t>
            </a:r>
            <a:r>
              <a:rPr lang="ar-SA" sz="2800" dirty="0"/>
              <a:t>فَ</a:t>
            </a:r>
            <a:r>
              <a:rPr lang="ar-SA" sz="2800" dirty="0">
                <a:solidFill>
                  <a:schemeClr val="bg1"/>
                </a:solidFill>
              </a:rPr>
              <a:t>ع</a:t>
            </a:r>
            <a:r>
              <a:rPr lang="ar-SA" sz="2800" dirty="0"/>
              <a:t>ِلَ \ يَفْ</a:t>
            </a:r>
            <a:r>
              <a:rPr lang="ar-SA" sz="2800" dirty="0">
                <a:solidFill>
                  <a:schemeClr val="bg1"/>
                </a:solidFill>
              </a:rPr>
              <a:t>عِ</a:t>
            </a:r>
            <a:r>
              <a:rPr lang="ar-SA" sz="2800" dirty="0"/>
              <a:t>لُ</a:t>
            </a:r>
            <a:r>
              <a:rPr lang="sv-SE" sz="2800" dirty="0"/>
              <a:t>   (i-i-verb)</a:t>
            </a:r>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183</a:t>
            </a:fld>
            <a:endParaRPr lang="sv-SE"/>
          </a:p>
        </p:txBody>
      </p:sp>
      <p:cxnSp>
        <p:nvCxnSpPr>
          <p:cNvPr id="6" name="Rak pilkoppling 5">
            <a:extLst>
              <a:ext uri="{FF2B5EF4-FFF2-40B4-BE49-F238E27FC236}">
                <a16:creationId xmlns:a16="http://schemas.microsoft.com/office/drawing/2014/main" id="{FD7F0A94-CE3D-4569-ADD9-55677DB36B93}"/>
              </a:ext>
            </a:extLst>
          </p:cNvPr>
          <p:cNvCxnSpPr/>
          <p:nvPr/>
        </p:nvCxnSpPr>
        <p:spPr>
          <a:xfrm flipH="1">
            <a:off x="5354320" y="2441840"/>
            <a:ext cx="76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Rak pilkoppling 6">
            <a:extLst>
              <a:ext uri="{FF2B5EF4-FFF2-40B4-BE49-F238E27FC236}">
                <a16:creationId xmlns:a16="http://schemas.microsoft.com/office/drawing/2014/main" id="{063E1B7A-B828-4E9F-8B79-B1DF36FD57D6}"/>
              </a:ext>
            </a:extLst>
          </p:cNvPr>
          <p:cNvCxnSpPr/>
          <p:nvPr/>
        </p:nvCxnSpPr>
        <p:spPr>
          <a:xfrm flipH="1">
            <a:off x="5354320" y="2905451"/>
            <a:ext cx="76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Rak pilkoppling 8">
            <a:extLst>
              <a:ext uri="{FF2B5EF4-FFF2-40B4-BE49-F238E27FC236}">
                <a16:creationId xmlns:a16="http://schemas.microsoft.com/office/drawing/2014/main" id="{50284299-ABB2-4E72-9692-C14725CE6EAB}"/>
              </a:ext>
            </a:extLst>
          </p:cNvPr>
          <p:cNvCxnSpPr/>
          <p:nvPr/>
        </p:nvCxnSpPr>
        <p:spPr>
          <a:xfrm flipH="1">
            <a:off x="5354320" y="3469332"/>
            <a:ext cx="76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Rak pilkoppling 9">
            <a:extLst>
              <a:ext uri="{FF2B5EF4-FFF2-40B4-BE49-F238E27FC236}">
                <a16:creationId xmlns:a16="http://schemas.microsoft.com/office/drawing/2014/main" id="{91FD7E8B-E8C7-45FA-880A-E28F948DB22D}"/>
              </a:ext>
            </a:extLst>
          </p:cNvPr>
          <p:cNvCxnSpPr/>
          <p:nvPr/>
        </p:nvCxnSpPr>
        <p:spPr>
          <a:xfrm flipH="1">
            <a:off x="5354320" y="4012892"/>
            <a:ext cx="76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 name="Dodecagon 4">
            <a:extLst>
              <a:ext uri="{FF2B5EF4-FFF2-40B4-BE49-F238E27FC236}">
                <a16:creationId xmlns:a16="http://schemas.microsoft.com/office/drawing/2014/main" id="{B2F03C72-EAFC-4762-B664-F6985CD52F02}"/>
              </a:ext>
            </a:extLst>
          </p:cNvPr>
          <p:cNvSpPr/>
          <p:nvPr/>
        </p:nvSpPr>
        <p:spPr>
          <a:xfrm>
            <a:off x="9644502" y="2261840"/>
            <a:ext cx="360000" cy="360000"/>
          </a:xfrm>
          <a:prstGeom prst="dodecagon">
            <a:avLst/>
          </a:prstGeom>
          <a:solidFill>
            <a:srgbClr val="BFB5C9"/>
          </a:solidFill>
          <a:ln>
            <a:solidFill>
              <a:schemeClr val="accent5">
                <a:lumMod val="50000"/>
              </a:schemeClr>
            </a:solid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1</a:t>
            </a:r>
          </a:p>
        </p:txBody>
      </p:sp>
      <p:sp>
        <p:nvSpPr>
          <p:cNvPr id="19" name="Dodecagon 18">
            <a:extLst>
              <a:ext uri="{FF2B5EF4-FFF2-40B4-BE49-F238E27FC236}">
                <a16:creationId xmlns:a16="http://schemas.microsoft.com/office/drawing/2014/main" id="{AD52E9DE-4F52-4F22-A92A-4A5ECAE66FCE}"/>
              </a:ext>
            </a:extLst>
          </p:cNvPr>
          <p:cNvSpPr/>
          <p:nvPr/>
        </p:nvSpPr>
        <p:spPr>
          <a:xfrm>
            <a:off x="9644502" y="2777977"/>
            <a:ext cx="360000" cy="360000"/>
          </a:xfrm>
          <a:prstGeom prst="dodecagon">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2</a:t>
            </a:r>
          </a:p>
        </p:txBody>
      </p:sp>
      <p:sp>
        <p:nvSpPr>
          <p:cNvPr id="20" name="Dodecagon 19">
            <a:extLst>
              <a:ext uri="{FF2B5EF4-FFF2-40B4-BE49-F238E27FC236}">
                <a16:creationId xmlns:a16="http://schemas.microsoft.com/office/drawing/2014/main" id="{8E9FF260-6AC5-43EB-8FB7-A36878BDE7B6}"/>
              </a:ext>
            </a:extLst>
          </p:cNvPr>
          <p:cNvSpPr/>
          <p:nvPr/>
        </p:nvSpPr>
        <p:spPr>
          <a:xfrm>
            <a:off x="9644502" y="3294114"/>
            <a:ext cx="360000" cy="360000"/>
          </a:xfrm>
          <a:prstGeom prst="dodecagon">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3</a:t>
            </a:r>
          </a:p>
        </p:txBody>
      </p:sp>
      <p:sp>
        <p:nvSpPr>
          <p:cNvPr id="21" name="Dodecagon 20">
            <a:extLst>
              <a:ext uri="{FF2B5EF4-FFF2-40B4-BE49-F238E27FC236}">
                <a16:creationId xmlns:a16="http://schemas.microsoft.com/office/drawing/2014/main" id="{2339F6E1-DFAD-4D46-95FF-AFB9276A0D0E}"/>
              </a:ext>
            </a:extLst>
          </p:cNvPr>
          <p:cNvSpPr/>
          <p:nvPr/>
        </p:nvSpPr>
        <p:spPr>
          <a:xfrm>
            <a:off x="9644502" y="3810252"/>
            <a:ext cx="360000" cy="360000"/>
          </a:xfrm>
          <a:prstGeom prst="dodecagon">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4</a:t>
            </a:r>
          </a:p>
        </p:txBody>
      </p:sp>
      <p:sp>
        <p:nvSpPr>
          <p:cNvPr id="15" name="Dodecagon 20">
            <a:extLst>
              <a:ext uri="{FF2B5EF4-FFF2-40B4-BE49-F238E27FC236}">
                <a16:creationId xmlns:a16="http://schemas.microsoft.com/office/drawing/2014/main" id="{6947BF76-6FEA-4134-A3C4-086C63ACEF25}"/>
              </a:ext>
            </a:extLst>
          </p:cNvPr>
          <p:cNvSpPr/>
          <p:nvPr/>
        </p:nvSpPr>
        <p:spPr>
          <a:xfrm>
            <a:off x="9658254" y="4343423"/>
            <a:ext cx="360000" cy="360000"/>
          </a:xfrm>
          <a:prstGeom prst="dodecagon">
            <a:avLst/>
          </a:prstGeom>
          <a:solidFill>
            <a:srgbClr val="BFB5C9"/>
          </a:solidFill>
          <a:ln>
            <a:solidFill>
              <a:schemeClr val="accent5">
                <a:lumMod val="50000"/>
              </a:schemeClr>
            </a:solid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5</a:t>
            </a:r>
          </a:p>
        </p:txBody>
      </p:sp>
      <p:sp>
        <p:nvSpPr>
          <p:cNvPr id="17" name="Dodecagon 20">
            <a:extLst>
              <a:ext uri="{FF2B5EF4-FFF2-40B4-BE49-F238E27FC236}">
                <a16:creationId xmlns:a16="http://schemas.microsoft.com/office/drawing/2014/main" id="{9BB18231-B7DA-4C45-BDD5-4EB2658A6ACA}"/>
              </a:ext>
            </a:extLst>
          </p:cNvPr>
          <p:cNvSpPr/>
          <p:nvPr/>
        </p:nvSpPr>
        <p:spPr>
          <a:xfrm>
            <a:off x="9658254" y="4925645"/>
            <a:ext cx="360000" cy="360000"/>
          </a:xfrm>
          <a:prstGeom prst="dodecagon">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6</a:t>
            </a:r>
          </a:p>
        </p:txBody>
      </p:sp>
      <p:cxnSp>
        <p:nvCxnSpPr>
          <p:cNvPr id="22" name="Rak pilkoppling 21">
            <a:extLst>
              <a:ext uri="{FF2B5EF4-FFF2-40B4-BE49-F238E27FC236}">
                <a16:creationId xmlns:a16="http://schemas.microsoft.com/office/drawing/2014/main" id="{4EAA6339-E3DE-4766-B1B1-C4C59BE10385}"/>
              </a:ext>
            </a:extLst>
          </p:cNvPr>
          <p:cNvCxnSpPr/>
          <p:nvPr/>
        </p:nvCxnSpPr>
        <p:spPr>
          <a:xfrm flipH="1">
            <a:off x="5430520" y="4516765"/>
            <a:ext cx="76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Rak pilkoppling 22">
            <a:extLst>
              <a:ext uri="{FF2B5EF4-FFF2-40B4-BE49-F238E27FC236}">
                <a16:creationId xmlns:a16="http://schemas.microsoft.com/office/drawing/2014/main" id="{E7D87B47-0A18-45F1-B9D8-EC2ADD4D2D0B}"/>
              </a:ext>
            </a:extLst>
          </p:cNvPr>
          <p:cNvCxnSpPr/>
          <p:nvPr/>
        </p:nvCxnSpPr>
        <p:spPr>
          <a:xfrm flipH="1">
            <a:off x="5430520" y="5021590"/>
            <a:ext cx="76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68432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(1)</a:t>
            </a:r>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lnSpcReduction="10000"/>
          </a:bodyPr>
          <a:lstStyle/>
          <a:p>
            <a:pPr marL="0" indent="0">
              <a:buNone/>
            </a:pPr>
            <a:r>
              <a:rPr lang="ar-SA" u="sng" dirty="0"/>
              <a:t>الفعل المزيد الثلاثي</a:t>
            </a:r>
            <a:r>
              <a:rPr lang="sv-SE" u="sng" dirty="0"/>
              <a:t>, kan delas upp i 3 kategorier</a:t>
            </a:r>
            <a:r>
              <a:rPr lang="sv-SE" dirty="0"/>
              <a:t>:</a:t>
            </a:r>
          </a:p>
          <a:p>
            <a:pPr marL="457200" indent="-457200">
              <a:buAutoNum type="arabicPeriod"/>
            </a:pPr>
            <a:r>
              <a:rPr lang="ar-SA" dirty="0">
                <a:solidFill>
                  <a:srgbClr val="FFFF00"/>
                </a:solidFill>
              </a:rPr>
              <a:t>المزيدُ بحرف واحد</a:t>
            </a:r>
            <a:r>
              <a:rPr lang="sv-SE" dirty="0">
                <a:solidFill>
                  <a:srgbClr val="FFFF00"/>
                </a:solidFill>
              </a:rPr>
              <a:t>     </a:t>
            </a:r>
            <a:r>
              <a:rPr lang="sv-SE" dirty="0"/>
              <a:t>2. </a:t>
            </a:r>
            <a:r>
              <a:rPr lang="ar-SA" dirty="0"/>
              <a:t>المزيد بحرفين</a:t>
            </a:r>
            <a:r>
              <a:rPr lang="sv-SE" dirty="0"/>
              <a:t>    3. </a:t>
            </a:r>
            <a:r>
              <a:rPr lang="ar-SA" dirty="0"/>
              <a:t>المزيد بثلاثة حروف</a:t>
            </a:r>
            <a:endParaRPr lang="sv-SE" dirty="0"/>
          </a:p>
          <a:p>
            <a:pPr marL="0" indent="0">
              <a:buNone/>
            </a:pPr>
            <a:r>
              <a:rPr lang="sv-SE" dirty="0"/>
              <a:t>I denna kurs gör vi det väldigt enkelt: vi kommer endast att lära oss </a:t>
            </a:r>
            <a:r>
              <a:rPr lang="sv-SE" i="1" dirty="0"/>
              <a:t>en del </a:t>
            </a:r>
            <a:r>
              <a:rPr lang="sv-SE" dirty="0"/>
              <a:t>av </a:t>
            </a:r>
            <a:r>
              <a:rPr lang="sv-SE" dirty="0">
                <a:solidFill>
                  <a:srgbClr val="FFFF00"/>
                </a:solidFill>
              </a:rPr>
              <a:t>första kategorin.</a:t>
            </a:r>
          </a:p>
          <a:p>
            <a:pPr marL="0" indent="0">
              <a:buNone/>
            </a:pPr>
            <a:endParaRPr lang="sv-SE" dirty="0"/>
          </a:p>
          <a:p>
            <a:pPr marL="0" indent="0">
              <a:buNone/>
            </a:pPr>
            <a:r>
              <a:rPr lang="ar-SA" u="sng" dirty="0"/>
              <a:t>المزيد بحرف واحد</a:t>
            </a:r>
            <a:r>
              <a:rPr lang="sv-SE" u="sng" dirty="0"/>
              <a:t> kan i sin tur delas in 3 </a:t>
            </a:r>
            <a:r>
              <a:rPr lang="ar-SA" u="sng" dirty="0"/>
              <a:t>أبواب</a:t>
            </a:r>
            <a:r>
              <a:rPr lang="sv-SE" dirty="0"/>
              <a:t>:</a:t>
            </a:r>
          </a:p>
          <a:p>
            <a:pPr marL="457200" indent="-457200">
              <a:buAutoNum type="arabicPeriod"/>
            </a:pPr>
            <a:r>
              <a:rPr lang="ar-SA" dirty="0"/>
              <a:t>بابُ فَعَّلَ</a:t>
            </a:r>
          </a:p>
          <a:p>
            <a:pPr marL="457200" indent="-457200">
              <a:buAutoNum type="arabicPeriod"/>
            </a:pPr>
            <a:r>
              <a:rPr lang="ar-SA" dirty="0"/>
              <a:t>باب أَفْعَلَ</a:t>
            </a:r>
          </a:p>
          <a:p>
            <a:pPr marL="457200" indent="-457200">
              <a:buAutoNum type="arabicPeriod"/>
            </a:pPr>
            <a:r>
              <a:rPr lang="ar-SA" dirty="0"/>
              <a:t>باب فاعَلَ</a:t>
            </a:r>
            <a:endParaRPr lang="sv-SE" dirty="0"/>
          </a:p>
          <a:p>
            <a:pPr marL="0" indent="0">
              <a:buNone/>
            </a:pPr>
            <a:r>
              <a:rPr lang="sv-SE" dirty="0"/>
              <a:t>-I denna kurs lär vi oss </a:t>
            </a:r>
            <a:r>
              <a:rPr lang="ar-SA" dirty="0"/>
              <a:t>فَعَّلَ</a:t>
            </a:r>
            <a:r>
              <a:rPr lang="sv-SE" dirty="0"/>
              <a:t> (1) och </a:t>
            </a:r>
            <a:r>
              <a:rPr lang="ar-SA" dirty="0"/>
              <a:t>أَفْعَلَ</a:t>
            </a:r>
            <a:r>
              <a:rPr lang="sv-SE" dirty="0"/>
              <a:t> (2). </a:t>
            </a:r>
            <a:r>
              <a:rPr lang="ar-SA" dirty="0"/>
              <a:t>فاعَل</a:t>
            </a:r>
            <a:r>
              <a:rPr lang="sv-SE" dirty="0"/>
              <a:t> (3) lär vi oss i nästa kurs.</a:t>
            </a:r>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184</a:t>
            </a:fld>
            <a:endParaRPr lang="sv-SE"/>
          </a:p>
        </p:txBody>
      </p:sp>
    </p:spTree>
    <p:custDataLst>
      <p:tags r:id="rId1"/>
    </p:custDataLst>
    <p:extLst>
      <p:ext uri="{BB962C8B-B14F-4D97-AF65-F5344CB8AC3E}">
        <p14:creationId xmlns:p14="http://schemas.microsoft.com/office/powerpoint/2010/main" val="2932441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(2)</a:t>
            </a:r>
            <a:br>
              <a:rPr lang="sv-SE" dirty="0"/>
            </a:br>
            <a:r>
              <a:rPr lang="ar-SA" dirty="0"/>
              <a:t>باب 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a:bodyPr>
          <a:lstStyle/>
          <a:p>
            <a:pPr marL="0" indent="0">
              <a:buNone/>
            </a:pPr>
            <a:r>
              <a:rPr lang="sv-SE" u="sng" dirty="0"/>
              <a:t>Exempel på verb som följer mönstret </a:t>
            </a:r>
            <a:r>
              <a:rPr lang="ar-SA" u="sng" dirty="0"/>
              <a:t>فَعَّلَ</a:t>
            </a:r>
            <a:r>
              <a:rPr lang="sv-SE" dirty="0"/>
              <a:t>:</a:t>
            </a:r>
          </a:p>
          <a:p>
            <a:pPr marL="0" indent="0">
              <a:buNone/>
            </a:pPr>
            <a:r>
              <a:rPr lang="ar-SA" dirty="0"/>
              <a:t>دَرَّسَ</a:t>
            </a:r>
            <a:r>
              <a:rPr lang="sv-SE" dirty="0"/>
              <a:t> – Att lära ut</a:t>
            </a:r>
            <a:endParaRPr lang="ar-SA" dirty="0"/>
          </a:p>
          <a:p>
            <a:pPr marL="0" indent="0">
              <a:buNone/>
            </a:pPr>
            <a:r>
              <a:rPr lang="ar-SA" dirty="0"/>
              <a:t>سَجَّلَ</a:t>
            </a:r>
            <a:r>
              <a:rPr lang="sv-SE" dirty="0"/>
              <a:t> – Att spela in</a:t>
            </a:r>
          </a:p>
          <a:p>
            <a:pPr marL="0" indent="0">
              <a:buNone/>
            </a:pPr>
            <a:r>
              <a:rPr lang="ar-SA" dirty="0"/>
              <a:t>قَبَّلَ</a:t>
            </a:r>
            <a:r>
              <a:rPr lang="sv-SE" dirty="0"/>
              <a:t> – Att kyssa</a:t>
            </a:r>
          </a:p>
          <a:p>
            <a:pPr marL="0" indent="0">
              <a:buNone/>
            </a:pPr>
            <a:r>
              <a:rPr lang="ar-SA" dirty="0"/>
              <a:t>كَبَّرَ</a:t>
            </a:r>
            <a:r>
              <a:rPr lang="sv-SE" dirty="0"/>
              <a:t> – Att säga ”</a:t>
            </a:r>
            <a:r>
              <a:rPr lang="sv-SE" dirty="0" err="1"/>
              <a:t>Allahu</a:t>
            </a:r>
            <a:r>
              <a:rPr lang="sv-SE" dirty="0"/>
              <a:t> Akbar” / att förstora något.</a:t>
            </a:r>
          </a:p>
          <a:p>
            <a:pPr marL="0" indent="0">
              <a:buNone/>
            </a:pPr>
            <a:r>
              <a:rPr lang="ar-SA" dirty="0"/>
              <a:t>رَتَّبَ</a:t>
            </a:r>
            <a:r>
              <a:rPr lang="sv-SE" dirty="0"/>
              <a:t> – Att organisera/sortera</a:t>
            </a:r>
          </a:p>
          <a:p>
            <a:pPr marL="0" indent="0">
              <a:buNone/>
            </a:pPr>
            <a:r>
              <a:rPr lang="ar-SA" dirty="0"/>
              <a:t>عَلَّمَ</a:t>
            </a:r>
            <a:r>
              <a:rPr lang="sv-SE" dirty="0"/>
              <a:t> – Att lära ut</a:t>
            </a:r>
            <a:endParaRPr lang="ar-SA" dirty="0"/>
          </a:p>
          <a:p>
            <a:pPr marL="0" indent="0">
              <a:buNone/>
            </a:pPr>
            <a:r>
              <a:rPr lang="ar-SA" dirty="0"/>
              <a:t>صَلَّى</a:t>
            </a:r>
            <a:r>
              <a:rPr lang="sv-SE" dirty="0"/>
              <a:t> – Att be</a:t>
            </a:r>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185</a:t>
            </a:fld>
            <a:endParaRPr lang="sv-SE"/>
          </a:p>
        </p:txBody>
      </p:sp>
      <p:sp>
        <p:nvSpPr>
          <p:cNvPr id="5" name="Ellips 4">
            <a:extLst>
              <a:ext uri="{FF2B5EF4-FFF2-40B4-BE49-F238E27FC236}">
                <a16:creationId xmlns:a16="http://schemas.microsoft.com/office/drawing/2014/main" id="{67A98AB1-1A17-45C4-BD7F-C6E626EC58BD}"/>
              </a:ext>
            </a:extLst>
          </p:cNvPr>
          <p:cNvSpPr/>
          <p:nvPr/>
        </p:nvSpPr>
        <p:spPr>
          <a:xfrm>
            <a:off x="8948441" y="2457449"/>
            <a:ext cx="2695118" cy="1171575"/>
          </a:xfrm>
          <a:prstGeom prst="ellipse">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Skilj på </a:t>
            </a:r>
            <a:r>
              <a:rPr lang="ar-SA" sz="2800" dirty="0"/>
              <a:t>دَ</a:t>
            </a:r>
            <a:r>
              <a:rPr lang="ar-SA" sz="2800" dirty="0">
                <a:solidFill>
                  <a:schemeClr val="bg1"/>
                </a:solidFill>
              </a:rPr>
              <a:t>ر</a:t>
            </a:r>
            <a:r>
              <a:rPr lang="ar-SA" sz="2800" dirty="0"/>
              <a:t>َسَ</a:t>
            </a:r>
            <a:r>
              <a:rPr lang="sv-SE" sz="2400" dirty="0"/>
              <a:t> och </a:t>
            </a:r>
            <a:r>
              <a:rPr lang="ar-SA" sz="2800" dirty="0"/>
              <a:t>دَ</a:t>
            </a:r>
            <a:r>
              <a:rPr lang="ar-SA" sz="2800" dirty="0">
                <a:solidFill>
                  <a:schemeClr val="bg1"/>
                </a:solidFill>
              </a:rPr>
              <a:t>ر</a:t>
            </a:r>
            <a:r>
              <a:rPr lang="ar-SA" sz="2800" dirty="0"/>
              <a:t>َّسَ</a:t>
            </a:r>
            <a:endParaRPr lang="sv-SE" sz="2400" dirty="0"/>
          </a:p>
        </p:txBody>
      </p:sp>
      <p:sp>
        <p:nvSpPr>
          <p:cNvPr id="6" name="Ellips 5">
            <a:extLst>
              <a:ext uri="{FF2B5EF4-FFF2-40B4-BE49-F238E27FC236}">
                <a16:creationId xmlns:a16="http://schemas.microsoft.com/office/drawing/2014/main" id="{1BFEF419-09A4-4877-A045-5F8709595202}"/>
              </a:ext>
            </a:extLst>
          </p:cNvPr>
          <p:cNvSpPr/>
          <p:nvPr/>
        </p:nvSpPr>
        <p:spPr>
          <a:xfrm>
            <a:off x="8973004" y="4105274"/>
            <a:ext cx="2910601" cy="1319816"/>
          </a:xfrm>
          <a:prstGeom prst="ellipse">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En vanlig synonym till </a:t>
            </a:r>
            <a:r>
              <a:rPr lang="ar-SA" sz="2400" dirty="0"/>
              <a:t>قَبّلَ</a:t>
            </a:r>
            <a:r>
              <a:rPr lang="sv-SE" sz="2000" dirty="0"/>
              <a:t> är </a:t>
            </a:r>
            <a:r>
              <a:rPr lang="ar-SA" sz="2400" dirty="0"/>
              <a:t>باس</a:t>
            </a:r>
            <a:r>
              <a:rPr lang="ar-SA" sz="2000" dirty="0"/>
              <a:t> </a:t>
            </a:r>
            <a:r>
              <a:rPr lang="ar-SA" sz="2400" dirty="0"/>
              <a:t>يَبُوس</a:t>
            </a:r>
            <a:r>
              <a:rPr lang="ar-SA" sz="2000" dirty="0"/>
              <a:t> </a:t>
            </a:r>
            <a:endParaRPr lang="sv-SE" sz="2000" dirty="0"/>
          </a:p>
        </p:txBody>
      </p:sp>
    </p:spTree>
    <p:custDataLst>
      <p:tags r:id="rId1"/>
    </p:custDataLst>
    <p:extLst>
      <p:ext uri="{BB962C8B-B14F-4D97-AF65-F5344CB8AC3E}">
        <p14:creationId xmlns:p14="http://schemas.microsoft.com/office/powerpoint/2010/main" val="88565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086F375D-7856-45C6-9ABF-4D2BDACDE950}"/>
              </a:ext>
            </a:extLst>
          </p:cNvPr>
          <p:cNvSpPr/>
          <p:nvPr/>
        </p:nvSpPr>
        <p:spPr>
          <a:xfrm>
            <a:off x="101652" y="3234090"/>
            <a:ext cx="1111131" cy="413886"/>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a:t>
            </a:r>
            <a:r>
              <a:rPr lang="ar-SA" dirty="0"/>
              <a:t>3</a:t>
            </a:r>
            <a:r>
              <a:rPr lang="sv-SE" dirty="0"/>
              <a:t>)</a:t>
            </a:r>
            <a:br>
              <a:rPr lang="sv-SE" dirty="0"/>
            </a:br>
            <a:r>
              <a:rPr lang="ar-SA" dirty="0"/>
              <a:t>باب 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fontScale="85000" lnSpcReduction="20000"/>
          </a:bodyPr>
          <a:lstStyle/>
          <a:p>
            <a:pPr marL="0" indent="0">
              <a:lnSpc>
                <a:spcPct val="110000"/>
              </a:lnSpc>
              <a:buNone/>
            </a:pPr>
            <a:r>
              <a:rPr lang="sv-SE" dirty="0"/>
              <a:t>Nu ska vi kolla på verbets </a:t>
            </a:r>
            <a:r>
              <a:rPr lang="ar-SA" dirty="0">
                <a:solidFill>
                  <a:schemeClr val="bg1"/>
                </a:solidFill>
              </a:rPr>
              <a:t>تَصْريف</a:t>
            </a:r>
            <a:r>
              <a:rPr lang="sv-SE" dirty="0"/>
              <a:t> dvs hur det böjs.</a:t>
            </a:r>
          </a:p>
          <a:p>
            <a:pPr marL="0" indent="0">
              <a:lnSpc>
                <a:spcPct val="110000"/>
              </a:lnSpc>
              <a:buNone/>
            </a:pPr>
            <a:r>
              <a:rPr lang="ar-SA" dirty="0"/>
              <a:t>فَعَّلَ</a:t>
            </a:r>
            <a:r>
              <a:rPr lang="sv-SE" dirty="0"/>
              <a:t> har en systematisk böjningsmetod. Vi kommer att studera varje tempus, förklara det och ge exempel. Slutligen kommer en sammanfattning på allt. </a:t>
            </a:r>
          </a:p>
          <a:p>
            <a:pPr marL="0" indent="0">
              <a:lnSpc>
                <a:spcPct val="110000"/>
              </a:lnSpc>
              <a:buNone/>
            </a:pPr>
            <a:r>
              <a:rPr lang="ar-SA" dirty="0"/>
              <a:t>فَ عْ </a:t>
            </a:r>
            <a:r>
              <a:rPr lang="ar-SA" dirty="0" err="1">
                <a:solidFill>
                  <a:schemeClr val="bg1"/>
                </a:solidFill>
              </a:rPr>
              <a:t>عَ</a:t>
            </a:r>
            <a:r>
              <a:rPr lang="ar-SA" dirty="0"/>
              <a:t> لَ</a:t>
            </a:r>
            <a:r>
              <a:rPr lang="sv-SE" dirty="0"/>
              <a:t>  Den tillagda bokstaven är en extra </a:t>
            </a:r>
            <a:r>
              <a:rPr lang="ar-SA" dirty="0">
                <a:solidFill>
                  <a:schemeClr val="bg1"/>
                </a:solidFill>
              </a:rPr>
              <a:t>ع</a:t>
            </a:r>
            <a:r>
              <a:rPr lang="sv-SE" dirty="0"/>
              <a:t> (</a:t>
            </a:r>
            <a:r>
              <a:rPr lang="ar-SA" dirty="0"/>
              <a:t>تَضْعيف العين</a:t>
            </a:r>
            <a:r>
              <a:rPr lang="sv-SE" dirty="0"/>
              <a:t>). </a:t>
            </a:r>
            <a:r>
              <a:rPr lang="ar-SA" dirty="0"/>
              <a:t>ع</a:t>
            </a:r>
            <a:r>
              <a:rPr lang="sv-SE" dirty="0"/>
              <a:t> + </a:t>
            </a:r>
            <a:r>
              <a:rPr lang="ar-SA" dirty="0"/>
              <a:t>ع</a:t>
            </a:r>
            <a:r>
              <a:rPr lang="sv-SE" dirty="0"/>
              <a:t> = </a:t>
            </a:r>
            <a:r>
              <a:rPr lang="ar-SA" dirty="0"/>
              <a:t>عّ</a:t>
            </a:r>
          </a:p>
          <a:p>
            <a:pPr marL="0" indent="0">
              <a:lnSpc>
                <a:spcPct val="110000"/>
              </a:lnSpc>
              <a:buNone/>
            </a:pPr>
            <a:r>
              <a:rPr lang="ar-SA" u="sng" dirty="0"/>
              <a:t>المضارع</a:t>
            </a:r>
            <a:r>
              <a:rPr lang="sv-SE" dirty="0"/>
              <a:t>:</a:t>
            </a:r>
          </a:p>
          <a:p>
            <a:pPr>
              <a:lnSpc>
                <a:spcPct val="110000"/>
              </a:lnSpc>
            </a:pPr>
            <a:r>
              <a:rPr lang="sv-SE" dirty="0">
                <a:solidFill>
                  <a:schemeClr val="bg1"/>
                </a:solidFill>
              </a:rPr>
              <a:t>Dess </a:t>
            </a:r>
            <a:r>
              <a:rPr lang="ar-SA" dirty="0">
                <a:solidFill>
                  <a:schemeClr val="bg1"/>
                </a:solidFill>
              </a:rPr>
              <a:t>حرف المضارع</a:t>
            </a:r>
            <a:r>
              <a:rPr lang="sv-SE" dirty="0">
                <a:solidFill>
                  <a:schemeClr val="bg1"/>
                </a:solidFill>
              </a:rPr>
              <a:t> är </a:t>
            </a:r>
            <a:r>
              <a:rPr lang="ar-SA" dirty="0">
                <a:solidFill>
                  <a:schemeClr val="bg1"/>
                </a:solidFill>
              </a:rPr>
              <a:t>مَضْمومة</a:t>
            </a:r>
            <a:r>
              <a:rPr lang="sv-SE" dirty="0">
                <a:solidFill>
                  <a:schemeClr val="bg1"/>
                </a:solidFill>
              </a:rPr>
              <a:t>, precis som alla andra verb som</a:t>
            </a:r>
          </a:p>
          <a:p>
            <a:pPr marL="0" indent="0">
              <a:lnSpc>
                <a:spcPct val="110000"/>
              </a:lnSpc>
              <a:buNone/>
            </a:pPr>
            <a:r>
              <a:rPr lang="sv-SE" dirty="0">
                <a:solidFill>
                  <a:schemeClr val="bg1"/>
                </a:solidFill>
              </a:rPr>
              <a:t>består av 4 bokstäver till skillnad till resterande verb.</a:t>
            </a:r>
          </a:p>
          <a:p>
            <a:pPr>
              <a:lnSpc>
                <a:spcPct val="110000"/>
              </a:lnSpc>
            </a:pPr>
            <a:r>
              <a:rPr lang="sv-SE" dirty="0">
                <a:solidFill>
                  <a:srgbClr val="FFFF00"/>
                </a:solidFill>
              </a:rPr>
              <a:t>Dess första bokstav är </a:t>
            </a:r>
            <a:r>
              <a:rPr lang="ar-SA" dirty="0">
                <a:solidFill>
                  <a:srgbClr val="FFFF00"/>
                </a:solidFill>
              </a:rPr>
              <a:t>مَفْتوحة</a:t>
            </a:r>
            <a:endParaRPr lang="sv-SE" dirty="0">
              <a:solidFill>
                <a:srgbClr val="FFFF00"/>
              </a:solidFill>
            </a:endParaRPr>
          </a:p>
          <a:p>
            <a:pPr>
              <a:lnSpc>
                <a:spcPct val="110000"/>
              </a:lnSpc>
            </a:pPr>
            <a:r>
              <a:rPr lang="sv-SE" dirty="0">
                <a:solidFill>
                  <a:srgbClr val="66FF33"/>
                </a:solidFill>
              </a:rPr>
              <a:t>(Dess andra bokstav har en </a:t>
            </a:r>
            <a:r>
              <a:rPr lang="ar-SA" dirty="0">
                <a:solidFill>
                  <a:srgbClr val="66FF33"/>
                </a:solidFill>
              </a:rPr>
              <a:t>سكون</a:t>
            </a:r>
            <a:r>
              <a:rPr lang="sv-SE" dirty="0">
                <a:solidFill>
                  <a:srgbClr val="66FF33"/>
                </a:solidFill>
              </a:rPr>
              <a:t>)</a:t>
            </a:r>
            <a:r>
              <a:rPr lang="sv-SE" dirty="0"/>
              <a:t>                      </a:t>
            </a:r>
            <a:endParaRPr lang="ar-SA" dirty="0"/>
          </a:p>
          <a:p>
            <a:pPr>
              <a:lnSpc>
                <a:spcPct val="110000"/>
              </a:lnSpc>
            </a:pPr>
            <a:r>
              <a:rPr lang="sv-SE" dirty="0">
                <a:solidFill>
                  <a:srgbClr val="C00000"/>
                </a:solidFill>
              </a:rPr>
              <a:t>Dess tredje bokstav är </a:t>
            </a:r>
            <a:r>
              <a:rPr lang="ar-SA" dirty="0">
                <a:solidFill>
                  <a:srgbClr val="C00000"/>
                </a:solidFill>
              </a:rPr>
              <a:t>مكسورة</a:t>
            </a:r>
            <a:endParaRPr lang="sv-SE" dirty="0">
              <a:solidFill>
                <a:srgbClr val="C00000"/>
              </a:solidFill>
            </a:endParaRPr>
          </a:p>
          <a:p>
            <a:pPr>
              <a:lnSpc>
                <a:spcPct val="110000"/>
              </a:lnSpc>
            </a:pPr>
            <a:r>
              <a:rPr lang="sv-SE" dirty="0">
                <a:solidFill>
                  <a:srgbClr val="000099"/>
                </a:solidFill>
              </a:rPr>
              <a:t>Dess fjärde bokstav är generellt </a:t>
            </a:r>
            <a:r>
              <a:rPr lang="ar-SA" dirty="0">
                <a:solidFill>
                  <a:srgbClr val="000099"/>
                </a:solidFill>
              </a:rPr>
              <a:t>مضمومة</a:t>
            </a:r>
            <a:endParaRPr lang="sv-SE" dirty="0">
              <a:solidFill>
                <a:srgbClr val="000099"/>
              </a:solidFill>
            </a:endParaRPr>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186</a:t>
            </a:fld>
            <a:endParaRPr lang="sv-SE"/>
          </a:p>
        </p:txBody>
      </p:sp>
      <p:sp>
        <p:nvSpPr>
          <p:cNvPr id="9" name="Rektangel: rundade hörn 8">
            <a:extLst>
              <a:ext uri="{FF2B5EF4-FFF2-40B4-BE49-F238E27FC236}">
                <a16:creationId xmlns:a16="http://schemas.microsoft.com/office/drawing/2014/main" id="{E1BA28B7-923A-4EB3-87F2-DC3E30DEA18A}"/>
              </a:ext>
            </a:extLst>
          </p:cNvPr>
          <p:cNvSpPr/>
          <p:nvPr/>
        </p:nvSpPr>
        <p:spPr>
          <a:xfrm>
            <a:off x="8162925" y="4991100"/>
            <a:ext cx="3371850" cy="164782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مَضْموم</a:t>
            </a:r>
            <a:r>
              <a:rPr lang="sv-SE" sz="2400" dirty="0"/>
              <a:t> = Har Dhammah</a:t>
            </a:r>
          </a:p>
          <a:p>
            <a:pPr algn="ctr"/>
            <a:r>
              <a:rPr lang="ar-SA" sz="2400" dirty="0"/>
              <a:t>مَفْتوح</a:t>
            </a:r>
            <a:r>
              <a:rPr lang="sv-SE" sz="2400" dirty="0"/>
              <a:t> = Har Fathah</a:t>
            </a:r>
          </a:p>
          <a:p>
            <a:pPr algn="ctr"/>
            <a:r>
              <a:rPr lang="ar-SA" sz="2400" dirty="0"/>
              <a:t>مَكْسور</a:t>
            </a:r>
            <a:r>
              <a:rPr lang="sv-SE" sz="2400" dirty="0"/>
              <a:t> = Har Kasrah</a:t>
            </a:r>
          </a:p>
        </p:txBody>
      </p:sp>
      <p:sp>
        <p:nvSpPr>
          <p:cNvPr id="10" name="Pil: höger 9">
            <a:extLst>
              <a:ext uri="{FF2B5EF4-FFF2-40B4-BE49-F238E27FC236}">
                <a16:creationId xmlns:a16="http://schemas.microsoft.com/office/drawing/2014/main" id="{80EBDA85-B3AB-4DA5-A73E-591886716E63}"/>
              </a:ext>
            </a:extLst>
          </p:cNvPr>
          <p:cNvSpPr/>
          <p:nvPr/>
        </p:nvSpPr>
        <p:spPr>
          <a:xfrm>
            <a:off x="4477601" y="5095875"/>
            <a:ext cx="1009650" cy="552450"/>
          </a:xfrm>
          <a:prstGeom prst="rightArrow">
            <a:avLst/>
          </a:prstGeom>
          <a:solidFill>
            <a:srgbClr val="BFB5C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705B31BB-3AE7-4024-B83A-91D1B0C78889}"/>
              </a:ext>
            </a:extLst>
          </p:cNvPr>
          <p:cNvSpPr/>
          <p:nvPr/>
        </p:nvSpPr>
        <p:spPr>
          <a:xfrm>
            <a:off x="5800725" y="5114925"/>
            <a:ext cx="1314450" cy="55245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سَلَّمَ </a:t>
            </a:r>
            <a:r>
              <a:rPr lang="ar-SA" sz="2800" dirty="0">
                <a:solidFill>
                  <a:schemeClr val="bg1"/>
                </a:solidFill>
              </a:rPr>
              <a:t>يُ</a:t>
            </a:r>
            <a:r>
              <a:rPr lang="ar-SA" sz="2800" dirty="0">
                <a:solidFill>
                  <a:srgbClr val="FFFF00"/>
                </a:solidFill>
              </a:rPr>
              <a:t>س</a:t>
            </a:r>
            <a:r>
              <a:rPr lang="ar-SA" sz="2800" dirty="0"/>
              <a:t>َ</a:t>
            </a:r>
            <a:r>
              <a:rPr lang="ar-SA" sz="2800" dirty="0">
                <a:solidFill>
                  <a:srgbClr val="C00000"/>
                </a:solidFill>
              </a:rPr>
              <a:t>ل</a:t>
            </a:r>
            <a:r>
              <a:rPr lang="ar-SA" sz="2800" dirty="0"/>
              <a:t>ِّ</a:t>
            </a:r>
            <a:r>
              <a:rPr lang="ar-SA" sz="2800" dirty="0">
                <a:solidFill>
                  <a:srgbClr val="000099"/>
                </a:solidFill>
              </a:rPr>
              <a:t>م</a:t>
            </a:r>
            <a:r>
              <a:rPr lang="ar-SA" sz="2800" dirty="0"/>
              <a:t>ُ</a:t>
            </a:r>
          </a:p>
        </p:txBody>
      </p:sp>
    </p:spTree>
    <p:custDataLst>
      <p:tags r:id="rId1"/>
    </p:custDataLst>
    <p:extLst>
      <p:ext uri="{BB962C8B-B14F-4D97-AF65-F5344CB8AC3E}">
        <p14:creationId xmlns:p14="http://schemas.microsoft.com/office/powerpoint/2010/main" val="2056097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a:t>
            </a:r>
            <a:r>
              <a:rPr lang="ar-SA" dirty="0"/>
              <a:t>4</a:t>
            </a:r>
            <a:r>
              <a:rPr lang="sv-SE" dirty="0"/>
              <a:t>)</a:t>
            </a:r>
            <a:br>
              <a:rPr lang="sv-SE" dirty="0"/>
            </a:br>
            <a:r>
              <a:rPr lang="ar-SA" dirty="0"/>
              <a:t>باب 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a:bodyPr>
          <a:lstStyle/>
          <a:p>
            <a:pPr marL="0" lvl="0" indent="0">
              <a:buNone/>
            </a:pPr>
            <a:r>
              <a:rPr lang="sv-SE" u="sng" dirty="0"/>
              <a:t>På samma sätt säger vi</a:t>
            </a:r>
            <a:r>
              <a:rPr lang="sv-SE" dirty="0"/>
              <a:t>:</a:t>
            </a:r>
          </a:p>
          <a:p>
            <a:pPr marL="0" lvl="0" indent="0">
              <a:buNone/>
            </a:pPr>
            <a:r>
              <a:rPr lang="ar-SA" dirty="0"/>
              <a:t>دَرَّسَ يُدَرِّسُ</a:t>
            </a:r>
            <a:r>
              <a:rPr lang="sv-SE" dirty="0"/>
              <a:t> </a:t>
            </a:r>
            <a:r>
              <a:rPr lang="ar-SA" dirty="0"/>
              <a:t> </a:t>
            </a:r>
            <a:r>
              <a:rPr lang="sv-SE" dirty="0"/>
              <a:t>– Att lära ut</a:t>
            </a:r>
            <a:endParaRPr lang="ar-SA" dirty="0"/>
          </a:p>
          <a:p>
            <a:pPr marL="0" lvl="0" indent="0">
              <a:buNone/>
            </a:pPr>
            <a:r>
              <a:rPr lang="ar-SA" dirty="0"/>
              <a:t>سَجَّلَ يُسَجِّلُ </a:t>
            </a:r>
            <a:r>
              <a:rPr lang="sv-SE" dirty="0"/>
              <a:t> </a:t>
            </a:r>
            <a:r>
              <a:rPr lang="ar-SA" dirty="0"/>
              <a:t> </a:t>
            </a:r>
            <a:r>
              <a:rPr lang="sv-SE" dirty="0"/>
              <a:t>– Att spela in</a:t>
            </a:r>
          </a:p>
          <a:p>
            <a:pPr marL="0" lvl="0" indent="0">
              <a:buNone/>
            </a:pPr>
            <a:r>
              <a:rPr lang="ar-SA" dirty="0"/>
              <a:t>قَبَّلَ يُقَبِّلُ     </a:t>
            </a:r>
            <a:r>
              <a:rPr lang="sv-SE" dirty="0"/>
              <a:t> </a:t>
            </a:r>
            <a:r>
              <a:rPr lang="ar-SA" dirty="0"/>
              <a:t> </a:t>
            </a:r>
            <a:r>
              <a:rPr lang="sv-SE" dirty="0"/>
              <a:t>– Att kyssa</a:t>
            </a:r>
          </a:p>
          <a:p>
            <a:pPr marL="0" lvl="0" indent="0">
              <a:buNone/>
            </a:pPr>
            <a:r>
              <a:rPr lang="ar-SA" dirty="0"/>
              <a:t>كَبَّرَ يُكَبِّرُ    </a:t>
            </a:r>
            <a:r>
              <a:rPr lang="sv-SE" dirty="0"/>
              <a:t> </a:t>
            </a:r>
            <a:r>
              <a:rPr lang="ar-SA" dirty="0"/>
              <a:t> </a:t>
            </a:r>
            <a:r>
              <a:rPr lang="sv-SE" dirty="0"/>
              <a:t>– Att säga ”</a:t>
            </a:r>
            <a:r>
              <a:rPr lang="sv-SE" dirty="0" err="1"/>
              <a:t>Allahu</a:t>
            </a:r>
            <a:r>
              <a:rPr lang="sv-SE" dirty="0"/>
              <a:t> Akbar” / att förstora något.</a:t>
            </a:r>
          </a:p>
          <a:p>
            <a:pPr marL="0" lvl="0" indent="0">
              <a:buNone/>
            </a:pPr>
            <a:r>
              <a:rPr lang="ar-SA" dirty="0"/>
              <a:t>رَتَّبَ يُرَتِّبُ  </a:t>
            </a:r>
            <a:r>
              <a:rPr lang="sv-SE" dirty="0"/>
              <a:t> </a:t>
            </a:r>
            <a:r>
              <a:rPr lang="ar-SA" dirty="0"/>
              <a:t> </a:t>
            </a:r>
            <a:r>
              <a:rPr lang="sv-SE" dirty="0"/>
              <a:t>– Att organisera/sortera</a:t>
            </a:r>
          </a:p>
          <a:p>
            <a:pPr marL="0" lvl="0" indent="0">
              <a:buNone/>
            </a:pPr>
            <a:r>
              <a:rPr lang="ar-SA" dirty="0"/>
              <a:t> عَلَّمَ يُعَلِّمُ      </a:t>
            </a:r>
            <a:r>
              <a:rPr lang="sv-SE" dirty="0"/>
              <a:t>– Att lära ut</a:t>
            </a:r>
            <a:endParaRPr lang="ar-SA" dirty="0"/>
          </a:p>
          <a:p>
            <a:pPr marL="0" lvl="0" indent="0">
              <a:buNone/>
            </a:pPr>
            <a:r>
              <a:rPr lang="ar-SA" dirty="0"/>
              <a:t>صَلَّى يُصَلِّي </a:t>
            </a:r>
            <a:r>
              <a:rPr lang="sv-SE" dirty="0"/>
              <a:t> – Att be</a:t>
            </a:r>
          </a:p>
          <a:p>
            <a:pPr marL="0" indent="0">
              <a:lnSpc>
                <a:spcPct val="110000"/>
              </a:lnSpc>
              <a:buNone/>
            </a:pPr>
            <a:endParaRPr lang="sv-SE" dirty="0">
              <a:solidFill>
                <a:srgbClr val="000099"/>
              </a:solidFill>
            </a:endParaRPr>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187</a:t>
            </a:fld>
            <a:endParaRPr lang="sv-SE"/>
          </a:p>
        </p:txBody>
      </p:sp>
    </p:spTree>
    <p:custDataLst>
      <p:tags r:id="rId1"/>
    </p:custDataLst>
    <p:extLst>
      <p:ext uri="{BB962C8B-B14F-4D97-AF65-F5344CB8AC3E}">
        <p14:creationId xmlns:p14="http://schemas.microsoft.com/office/powerpoint/2010/main" val="3080601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B29CA99D-82B6-4C20-922C-703CF6EA07CA}"/>
              </a:ext>
            </a:extLst>
          </p:cNvPr>
          <p:cNvSpPr/>
          <p:nvPr/>
        </p:nvSpPr>
        <p:spPr>
          <a:xfrm>
            <a:off x="200025" y="4676775"/>
            <a:ext cx="1885950" cy="485775"/>
          </a:xfrm>
          <a:prstGeom prst="roundRect">
            <a:avLst/>
          </a:prstGeom>
          <a:solidFill>
            <a:srgbClr val="BFB5C9"/>
          </a:solidFill>
          <a:ln>
            <a:solidFill>
              <a:schemeClr val="accent5">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(5)</a:t>
            </a:r>
            <a:br>
              <a:rPr lang="sv-SE" dirty="0"/>
            </a:br>
            <a:r>
              <a:rPr lang="ar-SA" dirty="0"/>
              <a:t>باب 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a:bodyPr>
          <a:lstStyle/>
          <a:p>
            <a:pPr marL="0" indent="0">
              <a:lnSpc>
                <a:spcPct val="110000"/>
              </a:lnSpc>
              <a:buNone/>
            </a:pPr>
            <a:r>
              <a:rPr lang="ar-SA" u="sng" dirty="0"/>
              <a:t>الأمر</a:t>
            </a:r>
            <a:r>
              <a:rPr lang="sv-SE" u="sng" dirty="0"/>
              <a:t>:</a:t>
            </a:r>
            <a:r>
              <a:rPr lang="sv-SE" dirty="0"/>
              <a:t> Precis som övriga verb deriveras det </a:t>
            </a:r>
            <a:r>
              <a:rPr lang="sv-SE" i="1" dirty="0"/>
              <a:t>imperativa</a:t>
            </a:r>
            <a:r>
              <a:rPr lang="sv-SE" dirty="0"/>
              <a:t> verbet från presensverbet genom att man:</a:t>
            </a:r>
          </a:p>
          <a:p>
            <a:pPr marL="457200" indent="-457200">
              <a:lnSpc>
                <a:spcPct val="110000"/>
              </a:lnSpc>
              <a:buAutoNum type="arabicPeriod"/>
            </a:pPr>
            <a:r>
              <a:rPr lang="sv-SE" dirty="0"/>
              <a:t>Tar bort </a:t>
            </a:r>
            <a:r>
              <a:rPr lang="ar-SA" dirty="0"/>
              <a:t>حرف المضارعة</a:t>
            </a:r>
            <a:endParaRPr lang="sv-SE" dirty="0"/>
          </a:p>
          <a:p>
            <a:pPr marL="457200" indent="-457200">
              <a:lnSpc>
                <a:spcPct val="110000"/>
              </a:lnSpc>
              <a:buAutoNum type="arabicPeriod"/>
            </a:pPr>
            <a:r>
              <a:rPr lang="sv-SE" dirty="0"/>
              <a:t>Sista bokstaven avslutas med en </a:t>
            </a:r>
            <a:r>
              <a:rPr lang="ar-SA" dirty="0"/>
              <a:t>سكون</a:t>
            </a:r>
            <a:endParaRPr lang="sv-SE" dirty="0"/>
          </a:p>
          <a:p>
            <a:pPr marL="0" indent="0">
              <a:lnSpc>
                <a:spcPct val="110000"/>
              </a:lnSpc>
              <a:buNone/>
            </a:pPr>
            <a:endParaRPr lang="ar-SA" dirty="0"/>
          </a:p>
          <a:p>
            <a:pPr marL="0" indent="0">
              <a:lnSpc>
                <a:spcPct val="110000"/>
              </a:lnSpc>
              <a:buNone/>
            </a:pPr>
            <a:r>
              <a:rPr lang="ar-SA" dirty="0">
                <a:solidFill>
                  <a:schemeClr val="bg1"/>
                </a:solidFill>
              </a:rPr>
              <a:t>تُ</a:t>
            </a:r>
            <a:r>
              <a:rPr lang="ar-SA" dirty="0"/>
              <a:t>سَلِّمُ</a:t>
            </a:r>
            <a:r>
              <a:rPr lang="sv-SE" dirty="0"/>
              <a:t> &gt; </a:t>
            </a:r>
            <a:r>
              <a:rPr lang="ar-SA" dirty="0"/>
              <a:t>سَلِّمُ</a:t>
            </a:r>
            <a:r>
              <a:rPr lang="sv-SE" dirty="0"/>
              <a:t> &gt; </a:t>
            </a:r>
            <a:r>
              <a:rPr lang="ar-SA" dirty="0"/>
              <a:t>سَلِّمْ</a:t>
            </a:r>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188</a:t>
            </a:fld>
            <a:endParaRPr lang="sv-SE"/>
          </a:p>
        </p:txBody>
      </p:sp>
    </p:spTree>
    <p:custDataLst>
      <p:tags r:id="rId1"/>
    </p:custDataLst>
    <p:extLst>
      <p:ext uri="{BB962C8B-B14F-4D97-AF65-F5344CB8AC3E}">
        <p14:creationId xmlns:p14="http://schemas.microsoft.com/office/powerpoint/2010/main" val="3080787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(6)</a:t>
            </a:r>
            <a:br>
              <a:rPr lang="sv-SE" dirty="0"/>
            </a:br>
            <a:r>
              <a:rPr lang="ar-SA" dirty="0"/>
              <a:t>باب 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a:bodyPr>
          <a:lstStyle/>
          <a:p>
            <a:pPr marL="0" lvl="0" indent="0">
              <a:buNone/>
            </a:pPr>
            <a:r>
              <a:rPr lang="sv-SE" u="sng" dirty="0"/>
              <a:t>På samma sätt säger vi</a:t>
            </a:r>
            <a:r>
              <a:rPr lang="sv-SE" dirty="0"/>
              <a:t>:</a:t>
            </a:r>
          </a:p>
          <a:p>
            <a:pPr marL="0" lvl="0" indent="0">
              <a:buNone/>
            </a:pPr>
            <a:r>
              <a:rPr lang="ar-SA" dirty="0"/>
              <a:t>دَرَّسَ يُدَرِّسُ دَرِّسْ</a:t>
            </a:r>
            <a:r>
              <a:rPr lang="sv-SE" dirty="0"/>
              <a:t> </a:t>
            </a:r>
            <a:r>
              <a:rPr lang="ar-SA" dirty="0"/>
              <a:t> </a:t>
            </a:r>
            <a:r>
              <a:rPr lang="sv-SE" dirty="0"/>
              <a:t>– Att lära ut</a:t>
            </a:r>
            <a:endParaRPr lang="ar-SA" dirty="0"/>
          </a:p>
          <a:p>
            <a:pPr marL="0" lvl="0" indent="0">
              <a:buNone/>
            </a:pPr>
            <a:r>
              <a:rPr lang="ar-SA" dirty="0"/>
              <a:t>سَجَّلَ يُسَجِّلُ سَجِّلْ </a:t>
            </a:r>
            <a:r>
              <a:rPr lang="sv-SE" dirty="0"/>
              <a:t> </a:t>
            </a:r>
            <a:r>
              <a:rPr lang="ar-SA" dirty="0"/>
              <a:t> </a:t>
            </a:r>
            <a:r>
              <a:rPr lang="sv-SE" dirty="0"/>
              <a:t>– Att spela in</a:t>
            </a:r>
          </a:p>
          <a:p>
            <a:pPr marL="0" lvl="0" indent="0">
              <a:buNone/>
            </a:pPr>
            <a:r>
              <a:rPr lang="ar-SA" dirty="0"/>
              <a:t>قَبَّلَ يُقَبِّلُ قَبِّلْ       </a:t>
            </a:r>
            <a:r>
              <a:rPr lang="sv-SE" dirty="0"/>
              <a:t> </a:t>
            </a:r>
            <a:r>
              <a:rPr lang="ar-SA" dirty="0"/>
              <a:t> </a:t>
            </a:r>
            <a:r>
              <a:rPr lang="sv-SE" dirty="0"/>
              <a:t>– Att kyssa</a:t>
            </a:r>
          </a:p>
          <a:p>
            <a:pPr marL="0" lvl="0" indent="0">
              <a:buNone/>
            </a:pPr>
            <a:r>
              <a:rPr lang="ar-SA" dirty="0"/>
              <a:t>كَبَّرَ يُكَبِّرُ كَبِّرْ      </a:t>
            </a:r>
            <a:r>
              <a:rPr lang="sv-SE" dirty="0"/>
              <a:t> </a:t>
            </a:r>
            <a:r>
              <a:rPr lang="ar-SA" dirty="0"/>
              <a:t> </a:t>
            </a:r>
            <a:r>
              <a:rPr lang="sv-SE" dirty="0"/>
              <a:t>– Att säga ”</a:t>
            </a:r>
            <a:r>
              <a:rPr lang="sv-SE" dirty="0" err="1"/>
              <a:t>Allahu</a:t>
            </a:r>
            <a:r>
              <a:rPr lang="sv-SE" dirty="0"/>
              <a:t> Akbar” / att förstora något.</a:t>
            </a:r>
          </a:p>
          <a:p>
            <a:pPr marL="0" lvl="0" indent="0">
              <a:buNone/>
            </a:pPr>
            <a:r>
              <a:rPr lang="ar-SA" dirty="0"/>
              <a:t>رَتَّبَ يُرَتِّبُ رَتِّبْ   </a:t>
            </a:r>
            <a:r>
              <a:rPr lang="sv-SE" dirty="0"/>
              <a:t> </a:t>
            </a:r>
            <a:r>
              <a:rPr lang="ar-SA" dirty="0"/>
              <a:t> </a:t>
            </a:r>
            <a:r>
              <a:rPr lang="sv-SE" dirty="0"/>
              <a:t>– Att organisera/sortera</a:t>
            </a:r>
          </a:p>
          <a:p>
            <a:pPr marL="0" lvl="0" indent="0">
              <a:buNone/>
            </a:pPr>
            <a:r>
              <a:rPr lang="ar-SA" dirty="0"/>
              <a:t> عَلَّمَ يُعَلِّمُ عَلِّمْ        </a:t>
            </a:r>
            <a:r>
              <a:rPr lang="sv-SE" dirty="0"/>
              <a:t>– Att lära ut</a:t>
            </a:r>
            <a:endParaRPr lang="ar-SA" dirty="0"/>
          </a:p>
          <a:p>
            <a:pPr marL="0" lvl="0" indent="0">
              <a:buNone/>
            </a:pPr>
            <a:r>
              <a:rPr lang="ar-SA" dirty="0"/>
              <a:t>صَلَّى يُصَلِّي صَلِّ  </a:t>
            </a:r>
            <a:r>
              <a:rPr lang="sv-SE" dirty="0"/>
              <a:t> – Att be</a:t>
            </a:r>
          </a:p>
          <a:p>
            <a:pPr marL="0" indent="0">
              <a:lnSpc>
                <a:spcPct val="110000"/>
              </a:lnSpc>
              <a:buNone/>
            </a:pPr>
            <a:endParaRPr lang="sv-SE" dirty="0">
              <a:solidFill>
                <a:srgbClr val="000099"/>
              </a:solidFill>
            </a:endParaRPr>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189</a:t>
            </a:fld>
            <a:endParaRPr lang="sv-SE"/>
          </a:p>
        </p:txBody>
      </p:sp>
      <p:sp>
        <p:nvSpPr>
          <p:cNvPr id="5" name="Rektangel: rundade hörn 4">
            <a:extLst>
              <a:ext uri="{FF2B5EF4-FFF2-40B4-BE49-F238E27FC236}">
                <a16:creationId xmlns:a16="http://schemas.microsoft.com/office/drawing/2014/main" id="{5125BBDD-89A8-49C0-BFF1-5D73E656C138}"/>
              </a:ext>
            </a:extLst>
          </p:cNvPr>
          <p:cNvSpPr/>
          <p:nvPr/>
        </p:nvSpPr>
        <p:spPr>
          <a:xfrm>
            <a:off x="8062911" y="5028447"/>
            <a:ext cx="3467099" cy="1076325"/>
          </a:xfrm>
          <a:prstGeom prst="roundRect">
            <a:avLst/>
          </a:prstGeom>
          <a:solidFill>
            <a:srgbClr val="BFB5C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Observera att </a:t>
            </a:r>
            <a:r>
              <a:rPr lang="ar-SA" sz="2000" dirty="0"/>
              <a:t>حرف العلة</a:t>
            </a:r>
            <a:r>
              <a:rPr lang="sv-SE" sz="2000" dirty="0"/>
              <a:t> i </a:t>
            </a:r>
            <a:r>
              <a:rPr lang="ar-SA" sz="2000" dirty="0"/>
              <a:t>يصلي</a:t>
            </a:r>
            <a:r>
              <a:rPr lang="sv-SE" sz="2000" dirty="0"/>
              <a:t> försvinner i imperativ-form (</a:t>
            </a:r>
            <a:r>
              <a:rPr lang="ar-SA" sz="2400" dirty="0">
                <a:solidFill>
                  <a:schemeClr val="bg1"/>
                </a:solidFill>
              </a:rPr>
              <a:t>صَلِّ</a:t>
            </a:r>
            <a:r>
              <a:rPr lang="sv-SE" sz="2000" dirty="0"/>
              <a:t>)</a:t>
            </a:r>
          </a:p>
        </p:txBody>
      </p:sp>
      <p:cxnSp>
        <p:nvCxnSpPr>
          <p:cNvPr id="7" name="Rak pilkoppling 6">
            <a:extLst>
              <a:ext uri="{FF2B5EF4-FFF2-40B4-BE49-F238E27FC236}">
                <a16:creationId xmlns:a16="http://schemas.microsoft.com/office/drawing/2014/main" id="{A4D82466-2110-4E03-B051-CE4FA02B7B97}"/>
              </a:ext>
            </a:extLst>
          </p:cNvPr>
          <p:cNvCxnSpPr/>
          <p:nvPr/>
        </p:nvCxnSpPr>
        <p:spPr>
          <a:xfrm flipH="1">
            <a:off x="4762500" y="5543550"/>
            <a:ext cx="288607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805366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AC151E-73FD-4A43-94FF-1F8C97014FA6}"/>
              </a:ext>
            </a:extLst>
          </p:cNvPr>
          <p:cNvSpPr>
            <a:spLocks noGrp="1"/>
          </p:cNvSpPr>
          <p:nvPr>
            <p:ph type="title"/>
          </p:nvPr>
        </p:nvSpPr>
        <p:spPr/>
        <p:txBody>
          <a:bodyPr/>
          <a:lstStyle/>
          <a:p>
            <a:r>
              <a:rPr lang="ar-SA" dirty="0"/>
              <a:t>أقسام الإعراب</a:t>
            </a:r>
            <a:r>
              <a:rPr lang="sv-SE" dirty="0"/>
              <a:t> (1)</a:t>
            </a:r>
          </a:p>
        </p:txBody>
      </p:sp>
      <p:sp>
        <p:nvSpPr>
          <p:cNvPr id="3" name="Platshållare för innehåll 2">
            <a:extLst>
              <a:ext uri="{FF2B5EF4-FFF2-40B4-BE49-F238E27FC236}">
                <a16:creationId xmlns:a16="http://schemas.microsoft.com/office/drawing/2014/main" id="{9C05AB69-CD6A-4689-9A37-76D55FA067C7}"/>
              </a:ext>
            </a:extLst>
          </p:cNvPr>
          <p:cNvSpPr>
            <a:spLocks noGrp="1"/>
          </p:cNvSpPr>
          <p:nvPr>
            <p:ph idx="1"/>
          </p:nvPr>
        </p:nvSpPr>
        <p:spPr>
          <a:xfrm>
            <a:off x="190500" y="2184934"/>
            <a:ext cx="11359815" cy="4673065"/>
          </a:xfrm>
        </p:spPr>
        <p:txBody>
          <a:bodyPr>
            <a:normAutofit lnSpcReduction="10000"/>
          </a:bodyPr>
          <a:lstStyle/>
          <a:p>
            <a:pPr marL="0" indent="0">
              <a:buNone/>
            </a:pPr>
            <a:r>
              <a:rPr lang="ar-SA" dirty="0"/>
              <a:t>إعراب</a:t>
            </a:r>
            <a:r>
              <a:rPr lang="sv-SE" dirty="0"/>
              <a:t> handlar om att identifiera ett visst ord, och dess grammatiska status.</a:t>
            </a:r>
            <a:endParaRPr lang="ar-SA" dirty="0"/>
          </a:p>
          <a:p>
            <a:pPr marL="0" indent="0">
              <a:buNone/>
            </a:pPr>
            <a:r>
              <a:rPr lang="sv-SE" dirty="0"/>
              <a:t>T.ex. </a:t>
            </a:r>
            <a:r>
              <a:rPr lang="ar-SA" dirty="0"/>
              <a:t>جاء </a:t>
            </a:r>
            <a:r>
              <a:rPr lang="ar-SA" dirty="0">
                <a:solidFill>
                  <a:schemeClr val="bg1"/>
                </a:solidFill>
              </a:rPr>
              <a:t>محمدٌ</a:t>
            </a:r>
            <a:endParaRPr lang="sv-SE" dirty="0">
              <a:solidFill>
                <a:schemeClr val="bg1"/>
              </a:solidFill>
            </a:endParaRPr>
          </a:p>
          <a:p>
            <a:pPr marL="0" indent="0">
              <a:buNone/>
            </a:pPr>
            <a:r>
              <a:rPr lang="sv-SE" dirty="0"/>
              <a:t> Vad är </a:t>
            </a:r>
            <a:r>
              <a:rPr lang="ar-SA" dirty="0"/>
              <a:t>الإعراب</a:t>
            </a:r>
            <a:r>
              <a:rPr lang="sv-SE" dirty="0"/>
              <a:t> för </a:t>
            </a:r>
            <a:r>
              <a:rPr lang="ar-SA" dirty="0">
                <a:solidFill>
                  <a:schemeClr val="bg1"/>
                </a:solidFill>
              </a:rPr>
              <a:t>محمد</a:t>
            </a:r>
            <a:r>
              <a:rPr lang="sv-SE" dirty="0"/>
              <a:t>?</a:t>
            </a:r>
          </a:p>
          <a:p>
            <a:pPr marL="0" indent="0">
              <a:buNone/>
            </a:pPr>
            <a:r>
              <a:rPr lang="sv-SE" dirty="0"/>
              <a:t>Svar:</a:t>
            </a:r>
            <a:r>
              <a:rPr lang="ar-SA" dirty="0"/>
              <a:t>الظَّاهِرَةُ </a:t>
            </a:r>
            <a:r>
              <a:rPr lang="sv-SE" dirty="0"/>
              <a:t> </a:t>
            </a:r>
            <a:r>
              <a:rPr lang="ar-SA" dirty="0"/>
              <a:t>فاعلٌ مرفوع, وعلامةُ رَفْعِهِ الضَّمَّةُ</a:t>
            </a:r>
            <a:r>
              <a:rPr lang="sv-SE" dirty="0"/>
              <a:t> – (Muhammad) är ett subjekt, som är nominativt, och tecknet, som tyder på att det är nominativt är en synlig Dhammah.</a:t>
            </a:r>
          </a:p>
          <a:p>
            <a:pPr marL="0" indent="0">
              <a:buNone/>
            </a:pPr>
            <a:endParaRPr lang="sv-SE" dirty="0"/>
          </a:p>
          <a:p>
            <a:pPr marL="0" indent="0">
              <a:buNone/>
            </a:pPr>
            <a:r>
              <a:rPr lang="sv-SE" u="sng" dirty="0"/>
              <a:t>Vi har alltså fått information om</a:t>
            </a:r>
            <a:r>
              <a:rPr lang="sv-SE" dirty="0"/>
              <a:t>:</a:t>
            </a:r>
          </a:p>
          <a:p>
            <a:pPr marL="457200" indent="-457200">
              <a:buAutoNum type="arabicPeriod"/>
            </a:pPr>
            <a:r>
              <a:rPr lang="sv-SE" dirty="0"/>
              <a:t>Vad ordet har för status (subjekt).</a:t>
            </a:r>
          </a:p>
          <a:p>
            <a:pPr marL="457200" indent="-457200">
              <a:buAutoNum type="arabicPeriod"/>
            </a:pPr>
            <a:r>
              <a:rPr lang="sv-SE" dirty="0"/>
              <a:t>Vilket grammatiskt status det har (nominativ).</a:t>
            </a:r>
          </a:p>
          <a:p>
            <a:pPr marL="457200" indent="-457200">
              <a:buAutoNum type="arabicPeriod"/>
            </a:pPr>
            <a:r>
              <a:rPr lang="sv-SE" dirty="0"/>
              <a:t>Tecknet som tyder på att det är nominativt (Dhammah), samt att tecknet är synligt. </a:t>
            </a:r>
          </a:p>
          <a:p>
            <a:pPr marL="457200" indent="-457200">
              <a:buAutoNum type="arabicPeriod"/>
            </a:pPr>
            <a:endParaRPr lang="sv-SE" dirty="0"/>
          </a:p>
        </p:txBody>
      </p:sp>
      <p:sp>
        <p:nvSpPr>
          <p:cNvPr id="4" name="Platshållare för bildnummer 3">
            <a:extLst>
              <a:ext uri="{FF2B5EF4-FFF2-40B4-BE49-F238E27FC236}">
                <a16:creationId xmlns:a16="http://schemas.microsoft.com/office/drawing/2014/main" id="{33503F6C-1652-486B-BDAF-A90E6D9D94C3}"/>
              </a:ext>
            </a:extLst>
          </p:cNvPr>
          <p:cNvSpPr>
            <a:spLocks noGrp="1"/>
          </p:cNvSpPr>
          <p:nvPr>
            <p:ph type="sldNum" sz="quarter" idx="12"/>
          </p:nvPr>
        </p:nvSpPr>
        <p:spPr/>
        <p:txBody>
          <a:bodyPr/>
          <a:lstStyle/>
          <a:p>
            <a:fld id="{177D6179-9D4F-9247-ABDE-D082469CF89C}" type="slidenum">
              <a:rPr lang="sv-SE" smtClean="0"/>
              <a:t>19</a:t>
            </a:fld>
            <a:endParaRPr lang="sv-SE" dirty="0"/>
          </a:p>
        </p:txBody>
      </p:sp>
    </p:spTree>
    <p:extLst>
      <p:ext uri="{BB962C8B-B14F-4D97-AF65-F5344CB8AC3E}">
        <p14:creationId xmlns:p14="http://schemas.microsoft.com/office/powerpoint/2010/main" val="3398140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rundade hörn 8">
            <a:extLst>
              <a:ext uri="{FF2B5EF4-FFF2-40B4-BE49-F238E27FC236}">
                <a16:creationId xmlns:a16="http://schemas.microsoft.com/office/drawing/2014/main" id="{F0D3952B-074F-4552-9B8F-F783AA51CB55}"/>
              </a:ext>
            </a:extLst>
          </p:cNvPr>
          <p:cNvSpPr/>
          <p:nvPr/>
        </p:nvSpPr>
        <p:spPr>
          <a:xfrm>
            <a:off x="200025" y="4895849"/>
            <a:ext cx="3000376" cy="157162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(7)</a:t>
            </a:r>
            <a:br>
              <a:rPr lang="sv-SE" dirty="0"/>
            </a:br>
            <a:r>
              <a:rPr lang="ar-SA" dirty="0"/>
              <a:t>باب 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lnSpcReduction="10000"/>
          </a:bodyPr>
          <a:lstStyle/>
          <a:p>
            <a:pPr marL="0" indent="0">
              <a:lnSpc>
                <a:spcPct val="110000"/>
              </a:lnSpc>
              <a:buNone/>
            </a:pPr>
            <a:r>
              <a:rPr lang="ar-SA" u="sng" dirty="0"/>
              <a:t>المَصدر</a:t>
            </a:r>
            <a:r>
              <a:rPr lang="sv-SE" dirty="0"/>
              <a:t>: När vi introducerade </a:t>
            </a:r>
            <a:r>
              <a:rPr lang="ar-SA" dirty="0"/>
              <a:t>المصدر</a:t>
            </a:r>
            <a:r>
              <a:rPr lang="sv-SE" dirty="0"/>
              <a:t> på Arabiska nivå 2 (lektion 11) märkte vi att </a:t>
            </a:r>
            <a:r>
              <a:rPr lang="ar-SA" dirty="0"/>
              <a:t>الفعل المجرد الثلاثي</a:t>
            </a:r>
            <a:r>
              <a:rPr lang="sv-SE" dirty="0"/>
              <a:t> inte har något bestämt mönster för </a:t>
            </a:r>
            <a:r>
              <a:rPr lang="ar-SA" dirty="0"/>
              <a:t>المصدر</a:t>
            </a:r>
            <a:r>
              <a:rPr lang="sv-SE" dirty="0"/>
              <a:t>:</a:t>
            </a:r>
          </a:p>
          <a:p>
            <a:pPr marL="0" indent="0">
              <a:lnSpc>
                <a:spcPct val="110000"/>
              </a:lnSpc>
              <a:buNone/>
            </a:pPr>
            <a:r>
              <a:rPr lang="ar-SA" dirty="0"/>
              <a:t>قَتَلَ يَقْتُلُ</a:t>
            </a:r>
            <a:r>
              <a:rPr lang="sv-SE" dirty="0"/>
              <a:t> &gt; </a:t>
            </a:r>
            <a:r>
              <a:rPr lang="ar-SA" dirty="0"/>
              <a:t>قَتْل</a:t>
            </a:r>
            <a:endParaRPr lang="sv-SE" dirty="0"/>
          </a:p>
          <a:p>
            <a:pPr marL="0" indent="0">
              <a:lnSpc>
                <a:spcPct val="110000"/>
              </a:lnSpc>
              <a:buNone/>
            </a:pPr>
            <a:r>
              <a:rPr lang="ar-SA" dirty="0"/>
              <a:t>دَخَلَ يَدْخُلُ</a:t>
            </a:r>
            <a:r>
              <a:rPr lang="sv-SE" dirty="0"/>
              <a:t> &gt; </a:t>
            </a:r>
            <a:r>
              <a:rPr lang="ar-SA" dirty="0"/>
              <a:t>دُخُولٌ</a:t>
            </a:r>
          </a:p>
          <a:p>
            <a:pPr marL="0" indent="0">
              <a:lnSpc>
                <a:spcPct val="110000"/>
              </a:lnSpc>
              <a:buNone/>
            </a:pPr>
            <a:endParaRPr lang="ar-SA" dirty="0"/>
          </a:p>
          <a:p>
            <a:pPr marL="0" indent="0">
              <a:lnSpc>
                <a:spcPct val="110000"/>
              </a:lnSpc>
              <a:buNone/>
            </a:pPr>
            <a:endParaRPr lang="ar-SA" dirty="0"/>
          </a:p>
          <a:p>
            <a:pPr marL="0" indent="0">
              <a:lnSpc>
                <a:spcPct val="110000"/>
              </a:lnSpc>
              <a:buNone/>
            </a:pPr>
            <a:r>
              <a:rPr lang="ar-SA" dirty="0"/>
              <a:t>المصدر</a:t>
            </a:r>
            <a:r>
              <a:rPr lang="sv-SE" dirty="0"/>
              <a:t> för </a:t>
            </a:r>
            <a:r>
              <a:rPr lang="ar-SA" dirty="0"/>
              <a:t>فَعَّلَ</a:t>
            </a:r>
            <a:r>
              <a:rPr lang="sv-SE" dirty="0"/>
              <a:t> är: </a:t>
            </a:r>
            <a:r>
              <a:rPr lang="ar-SA" dirty="0">
                <a:solidFill>
                  <a:schemeClr val="accent1">
                    <a:lumMod val="50000"/>
                  </a:schemeClr>
                </a:solidFill>
              </a:rPr>
              <a:t>تَفْعِيْلٌ</a:t>
            </a:r>
          </a:p>
          <a:p>
            <a:pPr marL="0" indent="0">
              <a:lnSpc>
                <a:spcPct val="110000"/>
              </a:lnSpc>
              <a:buNone/>
            </a:pPr>
            <a:r>
              <a:rPr lang="ar-SA" dirty="0"/>
              <a:t>سَلَّمُ يُسَلِّمُ سَلِّمْ </a:t>
            </a:r>
            <a:r>
              <a:rPr lang="ar-SA" dirty="0">
                <a:solidFill>
                  <a:schemeClr val="accent1">
                    <a:lumMod val="50000"/>
                  </a:schemeClr>
                </a:solidFill>
              </a:rPr>
              <a:t>تَسْلِيمٌ</a:t>
            </a:r>
          </a:p>
          <a:p>
            <a:pPr marL="0" indent="0">
              <a:lnSpc>
                <a:spcPct val="110000"/>
              </a:lnSpc>
              <a:buNone/>
            </a:pPr>
            <a:r>
              <a:rPr lang="ar-SA" dirty="0"/>
              <a:t>سَجَّلَ يُسَجِّلُ سَجِّلْ </a:t>
            </a:r>
            <a:r>
              <a:rPr lang="ar-SA" dirty="0">
                <a:solidFill>
                  <a:schemeClr val="accent1">
                    <a:lumMod val="50000"/>
                  </a:schemeClr>
                </a:solidFill>
              </a:rPr>
              <a:t>تَسْجِيْلٌ</a:t>
            </a:r>
          </a:p>
          <a:p>
            <a:pPr marL="0" indent="0">
              <a:lnSpc>
                <a:spcPct val="110000"/>
              </a:lnSpc>
              <a:buNone/>
            </a:pPr>
            <a:endParaRPr lang="ar-SA" dirty="0"/>
          </a:p>
          <a:p>
            <a:pPr marL="0" indent="0">
              <a:lnSpc>
                <a:spcPct val="110000"/>
              </a:lnSpc>
              <a:buNone/>
            </a:pPr>
            <a:endParaRPr lang="sv-SE" dirty="0"/>
          </a:p>
          <a:p>
            <a:pPr marL="0" indent="0">
              <a:lnSpc>
                <a:spcPct val="110000"/>
              </a:lnSpc>
              <a:buNone/>
            </a:pPr>
            <a:endParaRPr lang="sv-SE" dirty="0"/>
          </a:p>
          <a:p>
            <a:pPr marL="0" indent="0">
              <a:lnSpc>
                <a:spcPct val="110000"/>
              </a:lnSpc>
              <a:buNone/>
            </a:pPr>
            <a:endParaRPr lang="sv-SE" dirty="0"/>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190</a:t>
            </a:fld>
            <a:endParaRPr lang="sv-SE"/>
          </a:p>
        </p:txBody>
      </p:sp>
      <p:sp>
        <p:nvSpPr>
          <p:cNvPr id="6" name="Pil: höger 5">
            <a:extLst>
              <a:ext uri="{FF2B5EF4-FFF2-40B4-BE49-F238E27FC236}">
                <a16:creationId xmlns:a16="http://schemas.microsoft.com/office/drawing/2014/main" id="{842AB154-0EA5-48B7-8643-6959AFF19BB0}"/>
              </a:ext>
            </a:extLst>
          </p:cNvPr>
          <p:cNvSpPr/>
          <p:nvPr/>
        </p:nvSpPr>
        <p:spPr>
          <a:xfrm>
            <a:off x="2609850" y="3429000"/>
            <a:ext cx="923925" cy="514350"/>
          </a:xfrm>
          <a:prstGeom prst="rightArrow">
            <a:avLst/>
          </a:prstGeom>
          <a:solidFill>
            <a:srgbClr val="BFB5C9"/>
          </a:solidFill>
          <a:ln w="28575">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rundade hörn 7">
            <a:extLst>
              <a:ext uri="{FF2B5EF4-FFF2-40B4-BE49-F238E27FC236}">
                <a16:creationId xmlns:a16="http://schemas.microsoft.com/office/drawing/2014/main" id="{ED3B19F5-C3B3-4760-BAA2-7835FB9F4051}"/>
              </a:ext>
            </a:extLst>
          </p:cNvPr>
          <p:cNvSpPr/>
          <p:nvPr/>
        </p:nvSpPr>
        <p:spPr>
          <a:xfrm>
            <a:off x="3869570" y="3060207"/>
            <a:ext cx="5324474" cy="170497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Trots att verben </a:t>
            </a:r>
            <a:r>
              <a:rPr lang="ar-SA" dirty="0">
                <a:solidFill>
                  <a:schemeClr val="bg1"/>
                </a:solidFill>
              </a:rPr>
              <a:t>قتل</a:t>
            </a:r>
            <a:r>
              <a:rPr lang="sv-SE" dirty="0">
                <a:solidFill>
                  <a:schemeClr val="bg1"/>
                </a:solidFill>
              </a:rPr>
              <a:t> och </a:t>
            </a:r>
            <a:r>
              <a:rPr lang="ar-SA" dirty="0">
                <a:solidFill>
                  <a:schemeClr val="bg1"/>
                </a:solidFill>
              </a:rPr>
              <a:t>دَخَلَ</a:t>
            </a:r>
            <a:r>
              <a:rPr lang="sv-SE" dirty="0">
                <a:solidFill>
                  <a:schemeClr val="bg1"/>
                </a:solidFill>
              </a:rPr>
              <a:t> har precis samma </a:t>
            </a:r>
            <a:r>
              <a:rPr lang="ar-SA" dirty="0">
                <a:solidFill>
                  <a:schemeClr val="bg1"/>
                </a:solidFill>
              </a:rPr>
              <a:t>باب</a:t>
            </a:r>
            <a:r>
              <a:rPr lang="sv-SE" dirty="0">
                <a:solidFill>
                  <a:schemeClr val="bg1"/>
                </a:solidFill>
              </a:rPr>
              <a:t> dvs </a:t>
            </a:r>
            <a:r>
              <a:rPr lang="ar-SA" dirty="0">
                <a:solidFill>
                  <a:schemeClr val="bg1"/>
                </a:solidFill>
              </a:rPr>
              <a:t>فَعَلَ يَفْعُلُ</a:t>
            </a:r>
            <a:r>
              <a:rPr lang="sv-SE" dirty="0">
                <a:solidFill>
                  <a:schemeClr val="bg1"/>
                </a:solidFill>
              </a:rPr>
              <a:t> så böjs dess </a:t>
            </a:r>
            <a:r>
              <a:rPr lang="ar-SA" dirty="0">
                <a:solidFill>
                  <a:schemeClr val="bg1"/>
                </a:solidFill>
              </a:rPr>
              <a:t>المصدر</a:t>
            </a:r>
            <a:r>
              <a:rPr lang="sv-SE" dirty="0">
                <a:solidFill>
                  <a:schemeClr val="bg1"/>
                </a:solidFill>
              </a:rPr>
              <a:t> på helt olika sätt.</a:t>
            </a:r>
            <a:r>
              <a:rPr lang="ar-SA" dirty="0">
                <a:solidFill>
                  <a:schemeClr val="bg1"/>
                </a:solidFill>
              </a:rPr>
              <a:t> </a:t>
            </a:r>
            <a:r>
              <a:rPr lang="sv-SE" dirty="0">
                <a:solidFill>
                  <a:schemeClr val="bg1"/>
                </a:solidFill>
              </a:rPr>
              <a:t> </a:t>
            </a:r>
            <a:r>
              <a:rPr lang="sv-SE" b="1" dirty="0">
                <a:solidFill>
                  <a:schemeClr val="bg1"/>
                </a:solidFill>
              </a:rPr>
              <a:t>Denna variation gäller för </a:t>
            </a:r>
            <a:r>
              <a:rPr lang="ar-SA" b="1" dirty="0">
                <a:solidFill>
                  <a:schemeClr val="bg1"/>
                </a:solidFill>
              </a:rPr>
              <a:t>الفعل المجرد الثلاثي</a:t>
            </a:r>
            <a:r>
              <a:rPr lang="sv-SE" b="1" dirty="0">
                <a:solidFill>
                  <a:schemeClr val="bg1"/>
                </a:solidFill>
              </a:rPr>
              <a:t>. </a:t>
            </a:r>
            <a:r>
              <a:rPr lang="sv-SE" dirty="0">
                <a:solidFill>
                  <a:schemeClr val="bg1"/>
                </a:solidFill>
              </a:rPr>
              <a:t>Men för </a:t>
            </a:r>
            <a:r>
              <a:rPr lang="ar-SA" dirty="0">
                <a:solidFill>
                  <a:schemeClr val="bg1"/>
                </a:solidFill>
              </a:rPr>
              <a:t>المزيد الثلاثي</a:t>
            </a:r>
            <a:r>
              <a:rPr lang="sv-SE" dirty="0">
                <a:solidFill>
                  <a:schemeClr val="bg1"/>
                </a:solidFill>
              </a:rPr>
              <a:t> så har varje </a:t>
            </a:r>
            <a:r>
              <a:rPr lang="ar-SA" dirty="0">
                <a:solidFill>
                  <a:schemeClr val="bg1"/>
                </a:solidFill>
              </a:rPr>
              <a:t>باب</a:t>
            </a:r>
            <a:r>
              <a:rPr lang="sv-SE" dirty="0">
                <a:solidFill>
                  <a:schemeClr val="bg1"/>
                </a:solidFill>
              </a:rPr>
              <a:t> ett bestämt mönster i </a:t>
            </a:r>
            <a:r>
              <a:rPr lang="ar-SA" dirty="0">
                <a:solidFill>
                  <a:schemeClr val="bg1"/>
                </a:solidFill>
              </a:rPr>
              <a:t>المصدر</a:t>
            </a:r>
            <a:r>
              <a:rPr lang="sv-SE" dirty="0">
                <a:solidFill>
                  <a:schemeClr val="bg1"/>
                </a:solidFill>
              </a:rPr>
              <a:t>.</a:t>
            </a:r>
          </a:p>
        </p:txBody>
      </p:sp>
      <p:sp>
        <p:nvSpPr>
          <p:cNvPr id="10" name="Rektangel: rundade hörn 9">
            <a:extLst>
              <a:ext uri="{FF2B5EF4-FFF2-40B4-BE49-F238E27FC236}">
                <a16:creationId xmlns:a16="http://schemas.microsoft.com/office/drawing/2014/main" id="{EA3F9126-2040-4A5F-BF95-7629E2A9B636}"/>
              </a:ext>
            </a:extLst>
          </p:cNvPr>
          <p:cNvSpPr/>
          <p:nvPr/>
        </p:nvSpPr>
        <p:spPr>
          <a:xfrm>
            <a:off x="5139909" y="4929187"/>
            <a:ext cx="4588707" cy="170497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..och ibland </a:t>
            </a:r>
            <a:r>
              <a:rPr lang="ar-SA" sz="2400" dirty="0">
                <a:solidFill>
                  <a:schemeClr val="accent1">
                    <a:lumMod val="50000"/>
                  </a:schemeClr>
                </a:solidFill>
              </a:rPr>
              <a:t>تَفْعِلَةٌ</a:t>
            </a:r>
            <a:r>
              <a:rPr lang="sv-SE" dirty="0">
                <a:solidFill>
                  <a:schemeClr val="bg1"/>
                </a:solidFill>
              </a:rPr>
              <a:t> om verbet slutar på </a:t>
            </a:r>
            <a:r>
              <a:rPr lang="ar-SA" dirty="0">
                <a:solidFill>
                  <a:schemeClr val="bg1"/>
                </a:solidFill>
              </a:rPr>
              <a:t>حرف العلة</a:t>
            </a:r>
            <a:r>
              <a:rPr lang="sv-SE" dirty="0">
                <a:solidFill>
                  <a:schemeClr val="bg1"/>
                </a:solidFill>
              </a:rPr>
              <a:t> eller </a:t>
            </a:r>
            <a:r>
              <a:rPr lang="ar-SA" dirty="0">
                <a:solidFill>
                  <a:schemeClr val="bg1"/>
                </a:solidFill>
              </a:rPr>
              <a:t>همزة</a:t>
            </a:r>
            <a:r>
              <a:rPr lang="sv-SE" dirty="0">
                <a:solidFill>
                  <a:schemeClr val="bg1"/>
                </a:solidFill>
              </a:rPr>
              <a:t>:</a:t>
            </a:r>
          </a:p>
          <a:p>
            <a:pPr algn="ctr"/>
            <a:r>
              <a:rPr lang="ar-SA" sz="2400" dirty="0">
                <a:solidFill>
                  <a:schemeClr val="bg1"/>
                </a:solidFill>
              </a:rPr>
              <a:t>سَمّى يُسَمِّي سَمِّ </a:t>
            </a:r>
            <a:r>
              <a:rPr lang="ar-SA" sz="2400" dirty="0">
                <a:solidFill>
                  <a:schemeClr val="accent1">
                    <a:lumMod val="50000"/>
                  </a:schemeClr>
                </a:solidFill>
              </a:rPr>
              <a:t>تَسْمِيَةٌ</a:t>
            </a:r>
            <a:endParaRPr lang="sv-SE" sz="2400" dirty="0">
              <a:solidFill>
                <a:schemeClr val="accent1">
                  <a:lumMod val="50000"/>
                </a:schemeClr>
              </a:solidFill>
            </a:endParaRPr>
          </a:p>
          <a:p>
            <a:pPr algn="ctr"/>
            <a:r>
              <a:rPr lang="ar-SA" sz="2400" dirty="0">
                <a:solidFill>
                  <a:schemeClr val="bg1"/>
                </a:solidFill>
              </a:rPr>
              <a:t>جَزَّ يُجَزِّئُ جَزِّئْ </a:t>
            </a:r>
            <a:r>
              <a:rPr lang="ar-SA" sz="2400" dirty="0">
                <a:solidFill>
                  <a:schemeClr val="accent1">
                    <a:lumMod val="50000"/>
                  </a:schemeClr>
                </a:solidFill>
              </a:rPr>
              <a:t>تَجْزِئَةٌ</a:t>
            </a:r>
            <a:endParaRPr lang="sv-SE" sz="2400" dirty="0">
              <a:solidFill>
                <a:schemeClr val="accent1">
                  <a:lumMod val="50000"/>
                </a:schemeClr>
              </a:solidFill>
            </a:endParaRPr>
          </a:p>
        </p:txBody>
      </p:sp>
      <p:sp>
        <p:nvSpPr>
          <p:cNvPr id="11" name="Pil: höger 10">
            <a:extLst>
              <a:ext uri="{FF2B5EF4-FFF2-40B4-BE49-F238E27FC236}">
                <a16:creationId xmlns:a16="http://schemas.microsoft.com/office/drawing/2014/main" id="{873B099E-2ED5-41AA-921A-C6F450BA9860}"/>
              </a:ext>
            </a:extLst>
          </p:cNvPr>
          <p:cNvSpPr/>
          <p:nvPr/>
        </p:nvSpPr>
        <p:spPr>
          <a:xfrm>
            <a:off x="3708192" y="5524499"/>
            <a:ext cx="923925" cy="514350"/>
          </a:xfrm>
          <a:prstGeom prst="rightArrow">
            <a:avLst/>
          </a:prstGeom>
          <a:solidFill>
            <a:srgbClr val="BFB5C9"/>
          </a:solidFill>
          <a:ln w="28575">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custDataLst>
      <p:tags r:id="rId1"/>
    </p:custDataLst>
    <p:extLst>
      <p:ext uri="{BB962C8B-B14F-4D97-AF65-F5344CB8AC3E}">
        <p14:creationId xmlns:p14="http://schemas.microsoft.com/office/powerpoint/2010/main" val="1138529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(8)</a:t>
            </a:r>
            <a:br>
              <a:rPr lang="sv-SE" dirty="0"/>
            </a:br>
            <a:r>
              <a:rPr lang="ar-SA" dirty="0"/>
              <a:t>باب 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152400" y="2162175"/>
            <a:ext cx="11849099" cy="4572000"/>
          </a:xfrm>
        </p:spPr>
        <p:txBody>
          <a:bodyPr>
            <a:normAutofit fontScale="70000" lnSpcReduction="20000"/>
          </a:bodyPr>
          <a:lstStyle/>
          <a:p>
            <a:pPr marL="0" indent="0">
              <a:lnSpc>
                <a:spcPct val="120000"/>
              </a:lnSpc>
              <a:buNone/>
            </a:pPr>
            <a:r>
              <a:rPr lang="ar-SA" dirty="0"/>
              <a:t>اسم الفاعل واسم المفعول</a:t>
            </a:r>
            <a:r>
              <a:rPr lang="sv-SE" dirty="0"/>
              <a:t>: På lektion 4 i denna kurs introducerade vi dessa typ av nomen, och vad de har för funktion. Vi lärde oss då hur man deriverar dem från </a:t>
            </a:r>
            <a:r>
              <a:rPr lang="ar-SA" dirty="0"/>
              <a:t>المجرد الثلاثي</a:t>
            </a:r>
            <a:r>
              <a:rPr lang="sv-SE" dirty="0"/>
              <a:t> och nu ska vi lära oss hur man gör samma sak med </a:t>
            </a:r>
            <a:r>
              <a:rPr lang="ar-SA" dirty="0"/>
              <a:t>المزيد الثلاثي</a:t>
            </a:r>
            <a:r>
              <a:rPr lang="sv-SE" dirty="0"/>
              <a:t>.</a:t>
            </a:r>
          </a:p>
          <a:p>
            <a:pPr marL="0" indent="0">
              <a:lnSpc>
                <a:spcPct val="120000"/>
              </a:lnSpc>
              <a:buNone/>
            </a:pPr>
            <a:r>
              <a:rPr lang="sv-SE" u="sng" dirty="0"/>
              <a:t>För att få fram </a:t>
            </a:r>
            <a:r>
              <a:rPr lang="ar-SA" u="sng" dirty="0"/>
              <a:t>اسم الفاعل</a:t>
            </a:r>
            <a:r>
              <a:rPr lang="sv-SE" dirty="0"/>
              <a:t>:</a:t>
            </a:r>
          </a:p>
          <a:p>
            <a:pPr marL="457200" indent="-457200">
              <a:lnSpc>
                <a:spcPct val="120000"/>
              </a:lnSpc>
              <a:buFont typeface="+mj-lt"/>
              <a:buAutoNum type="arabicPeriod"/>
            </a:pPr>
            <a:r>
              <a:rPr lang="sv-SE" dirty="0"/>
              <a:t>Byt ut </a:t>
            </a:r>
            <a:r>
              <a:rPr lang="ar-SA" dirty="0"/>
              <a:t>حرف المضارعة</a:t>
            </a:r>
            <a:r>
              <a:rPr lang="sv-SE" dirty="0"/>
              <a:t> mot en </a:t>
            </a:r>
            <a:r>
              <a:rPr lang="ar-SA" dirty="0"/>
              <a:t>مُ</a:t>
            </a:r>
            <a:endParaRPr lang="sv-SE" dirty="0"/>
          </a:p>
          <a:p>
            <a:pPr marL="457200" indent="-457200">
              <a:lnSpc>
                <a:spcPct val="120000"/>
              </a:lnSpc>
              <a:buFont typeface="+mj-lt"/>
              <a:buAutoNum type="arabicPeriod"/>
            </a:pPr>
            <a:r>
              <a:rPr lang="sv-SE" dirty="0"/>
              <a:t>Eftersom </a:t>
            </a:r>
            <a:r>
              <a:rPr lang="ar-SA" dirty="0"/>
              <a:t>اسم الفاعل</a:t>
            </a:r>
            <a:r>
              <a:rPr lang="sv-SE" dirty="0"/>
              <a:t> är ett nomen, så lägger vi till en </a:t>
            </a:r>
            <a:r>
              <a:rPr lang="ar-SA" dirty="0"/>
              <a:t>تنوين</a:t>
            </a:r>
            <a:r>
              <a:rPr lang="sv-SE" dirty="0"/>
              <a:t>.</a:t>
            </a:r>
          </a:p>
          <a:p>
            <a:pPr marL="0" indent="0">
              <a:lnSpc>
                <a:spcPct val="120000"/>
              </a:lnSpc>
              <a:buNone/>
            </a:pPr>
            <a:r>
              <a:rPr lang="ar-SA" dirty="0">
                <a:solidFill>
                  <a:schemeClr val="bg1"/>
                </a:solidFill>
              </a:rPr>
              <a:t>يُ</a:t>
            </a:r>
            <a:r>
              <a:rPr lang="ar-SA" dirty="0"/>
              <a:t>سَجِّلُ</a:t>
            </a:r>
            <a:r>
              <a:rPr lang="sv-SE" dirty="0"/>
              <a:t> &gt; </a:t>
            </a:r>
            <a:r>
              <a:rPr lang="ar-SA" dirty="0">
                <a:solidFill>
                  <a:schemeClr val="bg1"/>
                </a:solidFill>
              </a:rPr>
              <a:t>مُ</a:t>
            </a:r>
            <a:r>
              <a:rPr lang="ar-SA" dirty="0"/>
              <a:t>سَجِّلٌ</a:t>
            </a:r>
            <a:r>
              <a:rPr lang="sv-SE" dirty="0"/>
              <a:t> (Inspelningsapparat)</a:t>
            </a:r>
          </a:p>
          <a:p>
            <a:pPr marL="0" indent="0">
              <a:lnSpc>
                <a:spcPct val="120000"/>
              </a:lnSpc>
              <a:buNone/>
            </a:pPr>
            <a:r>
              <a:rPr lang="ar-SA" dirty="0">
                <a:solidFill>
                  <a:schemeClr val="bg1"/>
                </a:solidFill>
              </a:rPr>
              <a:t>يُ</a:t>
            </a:r>
            <a:r>
              <a:rPr lang="ar-SA" dirty="0"/>
              <a:t>دَرِّسُ</a:t>
            </a:r>
            <a:r>
              <a:rPr lang="sv-SE" dirty="0"/>
              <a:t> &gt; </a:t>
            </a:r>
            <a:r>
              <a:rPr lang="ar-SA" dirty="0">
                <a:solidFill>
                  <a:schemeClr val="bg1"/>
                </a:solidFill>
              </a:rPr>
              <a:t>مُ</a:t>
            </a:r>
            <a:r>
              <a:rPr lang="ar-SA" dirty="0"/>
              <a:t>دَرِّسٌ</a:t>
            </a:r>
            <a:r>
              <a:rPr lang="sv-SE" dirty="0"/>
              <a:t> (Lärare)</a:t>
            </a:r>
          </a:p>
          <a:p>
            <a:pPr marL="0" indent="0">
              <a:lnSpc>
                <a:spcPct val="120000"/>
              </a:lnSpc>
              <a:buNone/>
            </a:pPr>
            <a:r>
              <a:rPr lang="sv-SE" u="sng" dirty="0"/>
              <a:t>För att få fram </a:t>
            </a:r>
            <a:r>
              <a:rPr lang="ar-SA" u="sng" dirty="0"/>
              <a:t>اسم المفعول</a:t>
            </a:r>
            <a:r>
              <a:rPr lang="sv-SE" dirty="0"/>
              <a:t>:</a:t>
            </a:r>
          </a:p>
          <a:p>
            <a:pPr marL="457200" indent="-457200">
              <a:lnSpc>
                <a:spcPct val="120000"/>
              </a:lnSpc>
              <a:buAutoNum type="arabicPeriod"/>
            </a:pPr>
            <a:r>
              <a:rPr lang="sv-SE" dirty="0"/>
              <a:t>Precis som </a:t>
            </a:r>
            <a:r>
              <a:rPr lang="ar-SA" dirty="0"/>
              <a:t>اسم الفاعل</a:t>
            </a:r>
            <a:r>
              <a:rPr lang="sv-SE" dirty="0"/>
              <a:t> förutom att den andra bokstaven är </a:t>
            </a:r>
            <a:r>
              <a:rPr lang="ar-SA" dirty="0">
                <a:solidFill>
                  <a:srgbClr val="FFFF00"/>
                </a:solidFill>
              </a:rPr>
              <a:t>مفتوحة</a:t>
            </a:r>
            <a:r>
              <a:rPr lang="sv-SE" dirty="0"/>
              <a:t>.</a:t>
            </a:r>
          </a:p>
          <a:p>
            <a:pPr marL="0" lvl="0" indent="0">
              <a:lnSpc>
                <a:spcPct val="120000"/>
              </a:lnSpc>
              <a:buNone/>
            </a:pPr>
            <a:r>
              <a:rPr lang="ar-SA" dirty="0"/>
              <a:t>يُسَجِّلُ</a:t>
            </a:r>
            <a:r>
              <a:rPr lang="sv-SE" dirty="0"/>
              <a:t> &gt; </a:t>
            </a:r>
            <a:r>
              <a:rPr lang="ar-SA" dirty="0"/>
              <a:t>مُسَ</a:t>
            </a:r>
            <a:r>
              <a:rPr lang="ar-SA" dirty="0">
                <a:solidFill>
                  <a:srgbClr val="FFFF00"/>
                </a:solidFill>
              </a:rPr>
              <a:t>جّ</a:t>
            </a:r>
            <a:r>
              <a:rPr lang="ar-SA" dirty="0"/>
              <a:t>َلٌ</a:t>
            </a:r>
            <a:r>
              <a:rPr lang="sv-SE" dirty="0"/>
              <a:t> (Det inspelade)</a:t>
            </a:r>
          </a:p>
          <a:p>
            <a:pPr marL="0" lvl="0" indent="0">
              <a:lnSpc>
                <a:spcPct val="120000"/>
              </a:lnSpc>
              <a:buNone/>
            </a:pPr>
            <a:r>
              <a:rPr lang="ar-SA" dirty="0"/>
              <a:t>يُدَرِّسُ</a:t>
            </a:r>
            <a:r>
              <a:rPr lang="sv-SE" dirty="0"/>
              <a:t> &gt; </a:t>
            </a:r>
            <a:r>
              <a:rPr lang="ar-SA" dirty="0"/>
              <a:t>مُدَ</a:t>
            </a:r>
            <a:r>
              <a:rPr lang="ar-SA" dirty="0">
                <a:solidFill>
                  <a:srgbClr val="FFFF00"/>
                </a:solidFill>
              </a:rPr>
              <a:t>رَّ</a:t>
            </a:r>
            <a:r>
              <a:rPr lang="ar-SA" dirty="0"/>
              <a:t>سٌ</a:t>
            </a:r>
            <a:r>
              <a:rPr lang="sv-SE" dirty="0"/>
              <a:t> (Det utlärda)</a:t>
            </a:r>
            <a:endParaRPr lang="ar-SA" dirty="0"/>
          </a:p>
          <a:p>
            <a:pPr marL="0" indent="0">
              <a:lnSpc>
                <a:spcPct val="110000"/>
              </a:lnSpc>
              <a:buNone/>
            </a:pPr>
            <a:endParaRPr lang="sv-SE" dirty="0"/>
          </a:p>
          <a:p>
            <a:pPr marL="0" indent="0">
              <a:lnSpc>
                <a:spcPct val="110000"/>
              </a:lnSpc>
              <a:buNone/>
            </a:pPr>
            <a:endParaRPr lang="sv-SE" dirty="0"/>
          </a:p>
          <a:p>
            <a:pPr marL="0" indent="0">
              <a:lnSpc>
                <a:spcPct val="110000"/>
              </a:lnSpc>
              <a:buNone/>
            </a:pPr>
            <a:endParaRPr lang="sv-SE" dirty="0"/>
          </a:p>
          <a:p>
            <a:pPr marL="0" indent="0">
              <a:lnSpc>
                <a:spcPct val="110000"/>
              </a:lnSpc>
              <a:buNone/>
            </a:pPr>
            <a:endParaRPr lang="sv-SE" dirty="0"/>
          </a:p>
          <a:p>
            <a:pPr marL="0" indent="0">
              <a:lnSpc>
                <a:spcPct val="110000"/>
              </a:lnSpc>
              <a:buNone/>
            </a:pPr>
            <a:endParaRPr lang="sv-SE" dirty="0"/>
          </a:p>
          <a:p>
            <a:pPr marL="0" indent="0">
              <a:lnSpc>
                <a:spcPct val="110000"/>
              </a:lnSpc>
              <a:buNone/>
            </a:pPr>
            <a:endParaRPr lang="sv-SE" dirty="0"/>
          </a:p>
          <a:p>
            <a:pPr marL="0" indent="0">
              <a:lnSpc>
                <a:spcPct val="110000"/>
              </a:lnSpc>
              <a:buNone/>
            </a:pPr>
            <a:endParaRPr lang="ar-SA" dirty="0"/>
          </a:p>
          <a:p>
            <a:pPr marL="0" indent="0">
              <a:lnSpc>
                <a:spcPct val="110000"/>
              </a:lnSpc>
              <a:buNone/>
            </a:pPr>
            <a:endParaRPr lang="sv-SE" dirty="0"/>
          </a:p>
          <a:p>
            <a:pPr marL="0" indent="0">
              <a:lnSpc>
                <a:spcPct val="110000"/>
              </a:lnSpc>
              <a:buNone/>
            </a:pPr>
            <a:endParaRPr lang="sv-SE" dirty="0"/>
          </a:p>
          <a:p>
            <a:pPr marL="0" indent="0">
              <a:lnSpc>
                <a:spcPct val="110000"/>
              </a:lnSpc>
              <a:buNone/>
            </a:pPr>
            <a:endParaRPr lang="sv-SE" dirty="0"/>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191</a:t>
            </a:fld>
            <a:endParaRPr lang="sv-SE"/>
          </a:p>
        </p:txBody>
      </p:sp>
      <p:sp>
        <p:nvSpPr>
          <p:cNvPr id="5" name="Rektangel: rundade hörn 4">
            <a:extLst>
              <a:ext uri="{FF2B5EF4-FFF2-40B4-BE49-F238E27FC236}">
                <a16:creationId xmlns:a16="http://schemas.microsoft.com/office/drawing/2014/main" id="{48963F0B-E6A2-4B25-A104-64DE71C078F5}"/>
              </a:ext>
            </a:extLst>
          </p:cNvPr>
          <p:cNvSpPr/>
          <p:nvPr/>
        </p:nvSpPr>
        <p:spPr>
          <a:xfrm>
            <a:off x="7905751" y="5162550"/>
            <a:ext cx="3676650" cy="14478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t>
            </a:r>
            <a:r>
              <a:rPr lang="sv-SE" dirty="0" err="1"/>
              <a:t>Abwaaben</a:t>
            </a:r>
            <a:r>
              <a:rPr lang="sv-SE" dirty="0"/>
              <a:t>” i </a:t>
            </a:r>
            <a:r>
              <a:rPr lang="ar-SA" dirty="0"/>
              <a:t>اسم المفعول</a:t>
            </a:r>
            <a:r>
              <a:rPr lang="sv-SE" dirty="0"/>
              <a:t> för samtliga </a:t>
            </a:r>
            <a:r>
              <a:rPr lang="sv-SE" dirty="0" err="1"/>
              <a:t>mazid</a:t>
            </a:r>
            <a:r>
              <a:rPr lang="sv-SE" dirty="0"/>
              <a:t>-verb är precis likadan som </a:t>
            </a:r>
            <a:r>
              <a:rPr lang="ar-SA" dirty="0"/>
              <a:t>اسم الفاعل</a:t>
            </a:r>
            <a:r>
              <a:rPr lang="sv-SE" dirty="0"/>
              <a:t> förutom vokalen på den andra bokstaven </a:t>
            </a:r>
          </a:p>
        </p:txBody>
      </p:sp>
    </p:spTree>
    <p:custDataLst>
      <p:tags r:id="rId1"/>
    </p:custDataLst>
    <p:extLst>
      <p:ext uri="{BB962C8B-B14F-4D97-AF65-F5344CB8AC3E}">
        <p14:creationId xmlns:p14="http://schemas.microsoft.com/office/powerpoint/2010/main" val="1986600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a:t>
            </a:r>
            <a:r>
              <a:rPr lang="ar-SA" dirty="0"/>
              <a:t>9</a:t>
            </a:r>
            <a:r>
              <a:rPr lang="sv-SE" dirty="0"/>
              <a:t>)</a:t>
            </a:r>
            <a:br>
              <a:rPr lang="sv-SE" dirty="0"/>
            </a:br>
            <a:r>
              <a:rPr lang="ar-SA" dirty="0"/>
              <a:t>باب 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fontScale="92500" lnSpcReduction="20000"/>
          </a:bodyPr>
          <a:lstStyle/>
          <a:p>
            <a:pPr marL="0" indent="0">
              <a:lnSpc>
                <a:spcPct val="110000"/>
              </a:lnSpc>
              <a:buNone/>
            </a:pPr>
            <a:r>
              <a:rPr lang="ar-SA" dirty="0"/>
              <a:t>اِسما المكان والزمان</a:t>
            </a:r>
            <a:r>
              <a:rPr lang="sv-SE" dirty="0"/>
              <a:t>: På lektion 6 introducerade dem, återigen för </a:t>
            </a:r>
            <a:r>
              <a:rPr lang="ar-SA" dirty="0"/>
              <a:t>المجرد الثلاثي</a:t>
            </a:r>
            <a:r>
              <a:rPr lang="sv-SE" dirty="0"/>
              <a:t>.</a:t>
            </a:r>
          </a:p>
          <a:p>
            <a:pPr marL="0" indent="0">
              <a:lnSpc>
                <a:spcPct val="110000"/>
              </a:lnSpc>
              <a:buNone/>
            </a:pPr>
            <a:r>
              <a:rPr lang="sv-SE" dirty="0"/>
              <a:t>Nu lär vi oss hur vi får fram dem i </a:t>
            </a:r>
            <a:r>
              <a:rPr lang="ar-SA" dirty="0"/>
              <a:t>المزيد الثلاثي</a:t>
            </a:r>
            <a:r>
              <a:rPr lang="sv-SE" dirty="0"/>
              <a:t>:</a:t>
            </a:r>
          </a:p>
          <a:p>
            <a:pPr marL="0" indent="0">
              <a:lnSpc>
                <a:spcPct val="110000"/>
              </a:lnSpc>
              <a:buNone/>
            </a:pPr>
            <a:r>
              <a:rPr lang="sv-SE" u="sng" dirty="0"/>
              <a:t>I samtliga </a:t>
            </a:r>
            <a:r>
              <a:rPr lang="ar-SA" u="sng" dirty="0"/>
              <a:t>أبواب</a:t>
            </a:r>
            <a:r>
              <a:rPr lang="sv-SE" u="sng" dirty="0"/>
              <a:t> av </a:t>
            </a:r>
            <a:r>
              <a:rPr lang="ar-SA" u="sng" dirty="0"/>
              <a:t>الفعل المزيد</a:t>
            </a:r>
            <a:r>
              <a:rPr lang="sv-SE" u="sng" dirty="0"/>
              <a:t> är </a:t>
            </a:r>
            <a:r>
              <a:rPr lang="ar-SA" u="sng" dirty="0"/>
              <a:t>اسما المكان والزمان</a:t>
            </a:r>
            <a:r>
              <a:rPr lang="sv-SE" u="sng" dirty="0"/>
              <a:t> precis likadan som </a:t>
            </a:r>
            <a:r>
              <a:rPr lang="ar-SA" u="sng" dirty="0"/>
              <a:t>اسم المفعول</a:t>
            </a:r>
            <a:endParaRPr lang="sv-SE" u="sng" dirty="0"/>
          </a:p>
          <a:p>
            <a:pPr marL="0" indent="0">
              <a:lnSpc>
                <a:spcPct val="110000"/>
              </a:lnSpc>
              <a:buNone/>
            </a:pPr>
            <a:r>
              <a:rPr lang="sv-SE" u="sng" dirty="0"/>
              <a:t>Det som bestämmer vilket betydelse ordet har är kontexten.</a:t>
            </a:r>
          </a:p>
          <a:p>
            <a:pPr marL="0" indent="0">
              <a:lnSpc>
                <a:spcPct val="110000"/>
              </a:lnSpc>
              <a:buNone/>
            </a:pPr>
            <a:endParaRPr lang="ar-SA" u="sng" dirty="0"/>
          </a:p>
          <a:p>
            <a:pPr marL="0" indent="0">
              <a:lnSpc>
                <a:spcPct val="110000"/>
              </a:lnSpc>
              <a:buNone/>
            </a:pPr>
            <a:r>
              <a:rPr lang="ar-SA" dirty="0"/>
              <a:t>القرآنُ </a:t>
            </a:r>
            <a:r>
              <a:rPr lang="ar-SA" dirty="0">
                <a:solidFill>
                  <a:schemeClr val="bg1"/>
                </a:solidFill>
              </a:rPr>
              <a:t>مُسَجَّلٌ</a:t>
            </a:r>
            <a:r>
              <a:rPr lang="ar-SA" dirty="0"/>
              <a:t> في هذا الشَّريط.</a:t>
            </a:r>
            <a:r>
              <a:rPr lang="sv-SE" dirty="0"/>
              <a:t> – Koranen är inspelad i denna kassett.</a:t>
            </a:r>
            <a:endParaRPr lang="ar-SA" dirty="0"/>
          </a:p>
          <a:p>
            <a:pPr marL="0" indent="0">
              <a:lnSpc>
                <a:spcPct val="110000"/>
              </a:lnSpc>
              <a:buNone/>
            </a:pPr>
            <a:r>
              <a:rPr lang="sv-SE" dirty="0"/>
              <a:t>-Här inser vi att </a:t>
            </a:r>
            <a:r>
              <a:rPr lang="ar-SA" dirty="0"/>
              <a:t>مُسَجَّلٌ</a:t>
            </a:r>
            <a:r>
              <a:rPr lang="sv-SE" dirty="0"/>
              <a:t> här är en </a:t>
            </a:r>
            <a:r>
              <a:rPr lang="ar-SA" dirty="0"/>
              <a:t>اسم المفعول</a:t>
            </a:r>
            <a:r>
              <a:rPr lang="sv-SE" dirty="0"/>
              <a:t>.</a:t>
            </a:r>
          </a:p>
          <a:p>
            <a:pPr marL="0" indent="0">
              <a:lnSpc>
                <a:spcPct val="110000"/>
              </a:lnSpc>
              <a:buNone/>
            </a:pPr>
            <a:endParaRPr lang="sv-SE" dirty="0"/>
          </a:p>
          <a:p>
            <a:pPr marL="0" indent="0">
              <a:lnSpc>
                <a:spcPct val="110000"/>
              </a:lnSpc>
              <a:buNone/>
            </a:pPr>
            <a:r>
              <a:rPr lang="ar-SA" dirty="0"/>
              <a:t>هنا </a:t>
            </a:r>
            <a:r>
              <a:rPr lang="ar-SA" dirty="0">
                <a:solidFill>
                  <a:schemeClr val="bg1"/>
                </a:solidFill>
              </a:rPr>
              <a:t>مُسَجَّلُ</a:t>
            </a:r>
            <a:r>
              <a:rPr lang="ar-SA" dirty="0"/>
              <a:t> الطلاب.</a:t>
            </a:r>
            <a:r>
              <a:rPr lang="sv-SE" dirty="0"/>
              <a:t> – Här är inspelningsplatsen för eleverna.</a:t>
            </a:r>
          </a:p>
          <a:p>
            <a:pPr marL="0" indent="0">
              <a:lnSpc>
                <a:spcPct val="110000"/>
              </a:lnSpc>
              <a:buNone/>
            </a:pPr>
            <a:r>
              <a:rPr lang="sv-SE" dirty="0"/>
              <a:t>Här ser vi att</a:t>
            </a:r>
            <a:r>
              <a:rPr lang="ar-SA" dirty="0"/>
              <a:t>مُسَجَّلٌ </a:t>
            </a:r>
            <a:r>
              <a:rPr lang="sv-SE" dirty="0"/>
              <a:t> här är en </a:t>
            </a:r>
            <a:r>
              <a:rPr lang="ar-SA" dirty="0"/>
              <a:t>اسم المكان</a:t>
            </a:r>
            <a:r>
              <a:rPr lang="sv-SE" dirty="0"/>
              <a:t>.</a:t>
            </a:r>
            <a:endParaRPr lang="ar-SA" dirty="0"/>
          </a:p>
          <a:p>
            <a:pPr marL="0" indent="0">
              <a:lnSpc>
                <a:spcPct val="110000"/>
              </a:lnSpc>
              <a:buNone/>
            </a:pPr>
            <a:endParaRPr lang="sv-SE" dirty="0"/>
          </a:p>
          <a:p>
            <a:pPr marL="0" indent="0">
              <a:lnSpc>
                <a:spcPct val="110000"/>
              </a:lnSpc>
              <a:buNone/>
            </a:pPr>
            <a:endParaRPr lang="sv-SE" dirty="0"/>
          </a:p>
          <a:p>
            <a:pPr marL="0" indent="0">
              <a:lnSpc>
                <a:spcPct val="110000"/>
              </a:lnSpc>
              <a:buNone/>
            </a:pPr>
            <a:endParaRPr lang="sv-SE" dirty="0"/>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192</a:t>
            </a:fld>
            <a:endParaRPr lang="sv-SE"/>
          </a:p>
        </p:txBody>
      </p:sp>
    </p:spTree>
    <p:custDataLst>
      <p:tags r:id="rId1"/>
    </p:custDataLst>
    <p:extLst>
      <p:ext uri="{BB962C8B-B14F-4D97-AF65-F5344CB8AC3E}">
        <p14:creationId xmlns:p14="http://schemas.microsoft.com/office/powerpoint/2010/main" val="1578890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2F301C-3AAF-414C-B3B8-42FF088F5B94}"/>
              </a:ext>
            </a:extLst>
          </p:cNvPr>
          <p:cNvSpPr>
            <a:spLocks noGrp="1"/>
          </p:cNvSpPr>
          <p:nvPr>
            <p:ph type="title"/>
          </p:nvPr>
        </p:nvSpPr>
        <p:spPr/>
        <p:txBody>
          <a:bodyPr/>
          <a:lstStyle/>
          <a:p>
            <a:r>
              <a:rPr lang="ar-SA" dirty="0">
                <a:solidFill>
                  <a:prstClr val="white"/>
                </a:solidFill>
              </a:rPr>
              <a:t>الفعل المزيد الثلاثي</a:t>
            </a:r>
            <a:r>
              <a:rPr lang="sv-SE" dirty="0">
                <a:solidFill>
                  <a:prstClr val="white"/>
                </a:solidFill>
              </a:rPr>
              <a:t> (10)</a:t>
            </a:r>
            <a:br>
              <a:rPr lang="sv-SE" dirty="0">
                <a:solidFill>
                  <a:prstClr val="white"/>
                </a:solidFill>
              </a:rPr>
            </a:br>
            <a:r>
              <a:rPr lang="ar-SA" dirty="0">
                <a:solidFill>
                  <a:prstClr val="white"/>
                </a:solidFill>
              </a:rPr>
              <a:t>باب فَعَّلَ</a:t>
            </a:r>
            <a:endParaRPr lang="sv-SE" dirty="0"/>
          </a:p>
        </p:txBody>
      </p:sp>
      <p:sp>
        <p:nvSpPr>
          <p:cNvPr id="3" name="Platshållare för innehåll 2">
            <a:extLst>
              <a:ext uri="{FF2B5EF4-FFF2-40B4-BE49-F238E27FC236}">
                <a16:creationId xmlns:a16="http://schemas.microsoft.com/office/drawing/2014/main" id="{ED64668C-39FD-4159-B20D-6E0D60905560}"/>
              </a:ext>
            </a:extLst>
          </p:cNvPr>
          <p:cNvSpPr>
            <a:spLocks noGrp="1"/>
          </p:cNvSpPr>
          <p:nvPr>
            <p:ph idx="1"/>
          </p:nvPr>
        </p:nvSpPr>
        <p:spPr>
          <a:xfrm>
            <a:off x="333375" y="2162174"/>
            <a:ext cx="11201400" cy="4391025"/>
          </a:xfrm>
        </p:spPr>
        <p:txBody>
          <a:bodyPr/>
          <a:lstStyle/>
          <a:p>
            <a:pPr marL="0" indent="0">
              <a:buNone/>
            </a:pPr>
            <a:r>
              <a:rPr lang="sv-SE" dirty="0"/>
              <a:t>Detta är en sammanfattning på det vi lärt oss:</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27C025CA-8F85-47C3-BC80-6F4DF7AEA76D}"/>
              </a:ext>
            </a:extLst>
          </p:cNvPr>
          <p:cNvSpPr>
            <a:spLocks noGrp="1"/>
          </p:cNvSpPr>
          <p:nvPr>
            <p:ph type="sldNum" sz="quarter" idx="12"/>
          </p:nvPr>
        </p:nvSpPr>
        <p:spPr/>
        <p:txBody>
          <a:bodyPr/>
          <a:lstStyle/>
          <a:p>
            <a:fld id="{177D6179-9D4F-9247-ABDE-D082469CF89C}" type="slidenum">
              <a:rPr lang="sv-SE" smtClean="0"/>
              <a:t>193</a:t>
            </a:fld>
            <a:endParaRPr lang="sv-SE"/>
          </a:p>
        </p:txBody>
      </p:sp>
      <p:pic>
        <p:nvPicPr>
          <p:cNvPr id="6" name="Bildobjekt 5" descr="En bild som visar ljus, uppe i luften, flock, sol&#10;&#10;Automatiskt genererad beskrivning">
            <a:extLst>
              <a:ext uri="{FF2B5EF4-FFF2-40B4-BE49-F238E27FC236}">
                <a16:creationId xmlns:a16="http://schemas.microsoft.com/office/drawing/2014/main" id="{AD2767D1-5240-4A9A-88EE-F7BA96B65B1C}"/>
              </a:ext>
            </a:extLst>
          </p:cNvPr>
          <p:cNvPicPr>
            <a:picLocks noChangeAspect="1"/>
          </p:cNvPicPr>
          <p:nvPr/>
        </p:nvPicPr>
        <p:blipFill>
          <a:blip r:embed="rId2"/>
          <a:stretch>
            <a:fillRect/>
          </a:stretch>
        </p:blipFill>
        <p:spPr>
          <a:xfrm>
            <a:off x="950644" y="3095625"/>
            <a:ext cx="9539756" cy="27178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91174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08500-E320-41A5-A016-DFAE9B147AF9}"/>
              </a:ext>
            </a:extLst>
          </p:cNvPr>
          <p:cNvSpPr>
            <a:spLocks noGrp="1"/>
          </p:cNvSpPr>
          <p:nvPr>
            <p:ph type="title"/>
          </p:nvPr>
        </p:nvSpPr>
        <p:spPr/>
        <p:txBody>
          <a:bodyPr/>
          <a:lstStyle/>
          <a:p>
            <a:r>
              <a:rPr lang="sv-SE" dirty="0"/>
              <a:t>Gott &amp; blandat (1)</a:t>
            </a:r>
          </a:p>
        </p:txBody>
      </p:sp>
      <p:sp>
        <p:nvSpPr>
          <p:cNvPr id="3" name="Platshållare för innehåll 2">
            <a:extLst>
              <a:ext uri="{FF2B5EF4-FFF2-40B4-BE49-F238E27FC236}">
                <a16:creationId xmlns:a16="http://schemas.microsoft.com/office/drawing/2014/main" id="{A46A05AE-61A2-4EC4-8F52-08553038E832}"/>
              </a:ext>
            </a:extLst>
          </p:cNvPr>
          <p:cNvSpPr>
            <a:spLocks noGrp="1"/>
          </p:cNvSpPr>
          <p:nvPr>
            <p:ph idx="1"/>
          </p:nvPr>
        </p:nvSpPr>
        <p:spPr>
          <a:xfrm>
            <a:off x="228600" y="2124075"/>
            <a:ext cx="11655005" cy="4438650"/>
          </a:xfrm>
        </p:spPr>
        <p:txBody>
          <a:bodyPr>
            <a:normAutofit fontScale="92500" lnSpcReduction="10000"/>
          </a:bodyPr>
          <a:lstStyle/>
          <a:p>
            <a:r>
              <a:rPr lang="ar-SA" dirty="0"/>
              <a:t>المصدر</a:t>
            </a:r>
            <a:r>
              <a:rPr lang="sv-SE" dirty="0"/>
              <a:t> till verbet </a:t>
            </a:r>
            <a:r>
              <a:rPr lang="ar-SA" dirty="0"/>
              <a:t>صلى</a:t>
            </a:r>
            <a:r>
              <a:rPr lang="sv-SE" dirty="0"/>
              <a:t> är lite speciellt.</a:t>
            </a:r>
          </a:p>
          <a:p>
            <a:pPr marL="0" indent="0">
              <a:buNone/>
            </a:pPr>
            <a:r>
              <a:rPr lang="sv-SE" dirty="0"/>
              <a:t>Om man med </a:t>
            </a:r>
            <a:r>
              <a:rPr lang="ar-SA" dirty="0"/>
              <a:t>صلى</a:t>
            </a:r>
            <a:r>
              <a:rPr lang="sv-SE" dirty="0"/>
              <a:t> syftar på religiös bön, så används inte dess</a:t>
            </a:r>
          </a:p>
          <a:p>
            <a:pPr marL="0" indent="0">
              <a:buNone/>
            </a:pPr>
            <a:r>
              <a:rPr lang="sv-SE" dirty="0"/>
              <a:t>egentliga </a:t>
            </a:r>
            <a:r>
              <a:rPr lang="ar-SA" dirty="0"/>
              <a:t>المصدر</a:t>
            </a:r>
            <a:r>
              <a:rPr lang="sv-SE" dirty="0"/>
              <a:t> utan vi säger istället </a:t>
            </a:r>
            <a:r>
              <a:rPr lang="ar-SA" dirty="0"/>
              <a:t>صلاة</a:t>
            </a:r>
            <a:r>
              <a:rPr lang="sv-SE" dirty="0"/>
              <a:t>.</a:t>
            </a:r>
            <a:endParaRPr lang="ar-SA" dirty="0"/>
          </a:p>
          <a:p>
            <a:pPr marL="0" indent="0">
              <a:buNone/>
            </a:pPr>
            <a:endParaRPr lang="ar-SA" dirty="0"/>
          </a:p>
          <a:p>
            <a:pPr marL="0" indent="0">
              <a:buNone/>
            </a:pPr>
            <a:r>
              <a:rPr lang="sv-SE" dirty="0"/>
              <a:t> Däremot om dess betydelse är:</a:t>
            </a:r>
          </a:p>
          <a:p>
            <a:pPr marL="0" indent="0">
              <a:buNone/>
            </a:pPr>
            <a:r>
              <a:rPr lang="ar-SA" dirty="0"/>
              <a:t>أَلقاه في النار</a:t>
            </a:r>
            <a:r>
              <a:rPr lang="sv-SE" dirty="0"/>
              <a:t> (att föra någon in i Elden), så är dess </a:t>
            </a:r>
            <a:r>
              <a:rPr lang="ar-SA" dirty="0"/>
              <a:t>المصدر</a:t>
            </a:r>
            <a:endParaRPr lang="sv-SE" dirty="0"/>
          </a:p>
          <a:p>
            <a:pPr marL="0" indent="0">
              <a:buNone/>
            </a:pPr>
            <a:r>
              <a:rPr lang="sv-SE" dirty="0"/>
              <a:t>utmed mönstret vi lärt oss: </a:t>
            </a:r>
            <a:r>
              <a:rPr lang="ar-SA" dirty="0"/>
              <a:t>تَصْلِيَةٌ</a:t>
            </a:r>
            <a:endParaRPr lang="sv-SE" dirty="0"/>
          </a:p>
          <a:p>
            <a:pPr marL="0" indent="0">
              <a:buNone/>
            </a:pPr>
            <a:r>
              <a:rPr lang="ar-SA" dirty="0"/>
              <a:t>وَأَمَّا إِنْ كَانَ مِنَ الْمُكَذِّبِينَ الضَّالِّينَ ۝ فَنزلٌ مِنْ حَمِيمٍ ۝ </a:t>
            </a:r>
            <a:r>
              <a:rPr lang="ar-SA" dirty="0">
                <a:solidFill>
                  <a:srgbClr val="FFFF00"/>
                </a:solidFill>
              </a:rPr>
              <a:t>وَتَصْلِيَةُ جَحِيمٍ </a:t>
            </a:r>
            <a:endParaRPr lang="sv-SE" dirty="0">
              <a:solidFill>
                <a:srgbClr val="FFFF00"/>
              </a:solidFill>
            </a:endParaRPr>
          </a:p>
          <a:p>
            <a:pPr marL="0" indent="0">
              <a:buNone/>
            </a:pPr>
            <a:r>
              <a:rPr lang="sv-SE" dirty="0"/>
              <a:t>(Al-</a:t>
            </a:r>
            <a:r>
              <a:rPr lang="sv-SE" dirty="0" err="1"/>
              <a:t>Waaqi`ah</a:t>
            </a:r>
            <a:r>
              <a:rPr lang="sv-SE" dirty="0"/>
              <a:t> 92-94)</a:t>
            </a:r>
            <a:endParaRPr lang="ar-SA" dirty="0"/>
          </a:p>
          <a:p>
            <a:pPr marL="0" indent="0">
              <a:buNone/>
            </a:pPr>
            <a:endParaRPr lang="ar-SA" dirty="0"/>
          </a:p>
          <a:p>
            <a:pPr marL="0" indent="0">
              <a:buNone/>
            </a:pPr>
            <a:r>
              <a:rPr lang="ar-SA" dirty="0"/>
              <a:t>قال الإمام البغوي رحمه الله في تفسيره: </a:t>
            </a:r>
            <a:r>
              <a:rPr lang="ar-SA" dirty="0">
                <a:solidFill>
                  <a:srgbClr val="FFFF00"/>
                </a:solidFill>
              </a:rPr>
              <a:t>وإدخال نار عظيمة </a:t>
            </a:r>
            <a:endParaRPr lang="sv-SE" dirty="0">
              <a:solidFill>
                <a:srgbClr val="FFFF00"/>
              </a:solidFill>
            </a:endParaRPr>
          </a:p>
        </p:txBody>
      </p:sp>
      <p:sp>
        <p:nvSpPr>
          <p:cNvPr id="4" name="Platshållare för bildnummer 3">
            <a:extLst>
              <a:ext uri="{FF2B5EF4-FFF2-40B4-BE49-F238E27FC236}">
                <a16:creationId xmlns:a16="http://schemas.microsoft.com/office/drawing/2014/main" id="{9CEBA6E9-89B9-4E33-9277-413D6C8DB402}"/>
              </a:ext>
            </a:extLst>
          </p:cNvPr>
          <p:cNvSpPr>
            <a:spLocks noGrp="1"/>
          </p:cNvSpPr>
          <p:nvPr>
            <p:ph type="sldNum" sz="quarter" idx="12"/>
          </p:nvPr>
        </p:nvSpPr>
        <p:spPr/>
        <p:txBody>
          <a:bodyPr/>
          <a:lstStyle/>
          <a:p>
            <a:fld id="{177D6179-9D4F-9247-ABDE-D082469CF89C}" type="slidenum">
              <a:rPr lang="sv-SE" smtClean="0"/>
              <a:t>194</a:t>
            </a:fld>
            <a:endParaRPr lang="sv-SE"/>
          </a:p>
        </p:txBody>
      </p:sp>
      <p:sp>
        <p:nvSpPr>
          <p:cNvPr id="5" name="Ellips 4">
            <a:extLst>
              <a:ext uri="{FF2B5EF4-FFF2-40B4-BE49-F238E27FC236}">
                <a16:creationId xmlns:a16="http://schemas.microsoft.com/office/drawing/2014/main" id="{44A3DA8E-980F-45D8-9403-830057E253AB}"/>
              </a:ext>
            </a:extLst>
          </p:cNvPr>
          <p:cNvSpPr/>
          <p:nvPr/>
        </p:nvSpPr>
        <p:spPr>
          <a:xfrm>
            <a:off x="8115300" y="2990849"/>
            <a:ext cx="3920705" cy="1562099"/>
          </a:xfrm>
          <a:prstGeom prst="ellipse">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صلى</a:t>
            </a:r>
            <a:r>
              <a:rPr lang="sv-SE" dirty="0"/>
              <a:t> har olika betydelser och beroende på vilken betydelse man syftar på så får man ett visst </a:t>
            </a:r>
            <a:r>
              <a:rPr lang="ar-SA" dirty="0"/>
              <a:t>مصدر</a:t>
            </a:r>
            <a:endParaRPr lang="sv-SE" dirty="0"/>
          </a:p>
        </p:txBody>
      </p:sp>
    </p:spTree>
    <p:extLst>
      <p:ext uri="{BB962C8B-B14F-4D97-AF65-F5344CB8AC3E}">
        <p14:creationId xmlns:p14="http://schemas.microsoft.com/office/powerpoint/2010/main" val="284756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08500-E320-41A5-A016-DFAE9B147AF9}"/>
              </a:ext>
            </a:extLst>
          </p:cNvPr>
          <p:cNvSpPr>
            <a:spLocks noGrp="1"/>
          </p:cNvSpPr>
          <p:nvPr>
            <p:ph type="title"/>
          </p:nvPr>
        </p:nvSpPr>
        <p:spPr/>
        <p:txBody>
          <a:bodyPr/>
          <a:lstStyle/>
          <a:p>
            <a:r>
              <a:rPr lang="sv-SE" dirty="0"/>
              <a:t>Gott &amp; blandat (2)</a:t>
            </a:r>
          </a:p>
        </p:txBody>
      </p:sp>
      <p:sp>
        <p:nvSpPr>
          <p:cNvPr id="3" name="Platshållare för innehåll 2">
            <a:extLst>
              <a:ext uri="{FF2B5EF4-FFF2-40B4-BE49-F238E27FC236}">
                <a16:creationId xmlns:a16="http://schemas.microsoft.com/office/drawing/2014/main" id="{A46A05AE-61A2-4EC4-8F52-08553038E832}"/>
              </a:ext>
            </a:extLst>
          </p:cNvPr>
          <p:cNvSpPr>
            <a:spLocks noGrp="1"/>
          </p:cNvSpPr>
          <p:nvPr>
            <p:ph idx="1"/>
          </p:nvPr>
        </p:nvSpPr>
        <p:spPr>
          <a:xfrm>
            <a:off x="228600" y="2124075"/>
            <a:ext cx="11655005" cy="4438650"/>
          </a:xfrm>
        </p:spPr>
        <p:txBody>
          <a:bodyPr>
            <a:normAutofit lnSpcReduction="10000"/>
          </a:bodyPr>
          <a:lstStyle/>
          <a:p>
            <a:r>
              <a:rPr lang="sv-SE" dirty="0"/>
              <a:t>Vi har tidigare lärt oss olika mönster för </a:t>
            </a:r>
            <a:r>
              <a:rPr lang="ar-SA" dirty="0"/>
              <a:t>جمع تكسير</a:t>
            </a:r>
            <a:r>
              <a:rPr lang="sv-SE" dirty="0"/>
              <a:t> (icke-regelbunden pluralbildning) som t.ex. </a:t>
            </a:r>
            <a:r>
              <a:rPr lang="ar-SA" dirty="0"/>
              <a:t>فُعّالٌ</a:t>
            </a:r>
            <a:r>
              <a:rPr lang="sv-SE" dirty="0"/>
              <a:t> (</a:t>
            </a:r>
            <a:r>
              <a:rPr lang="ar-SA" dirty="0"/>
              <a:t>طالب \ طُلّابٌ</a:t>
            </a:r>
            <a:r>
              <a:rPr lang="sv-SE" dirty="0"/>
              <a:t>).</a:t>
            </a:r>
          </a:p>
          <a:p>
            <a:pPr marL="0" indent="0">
              <a:buNone/>
            </a:pPr>
            <a:r>
              <a:rPr lang="sv-SE" dirty="0"/>
              <a:t>Nu lär vi oss mönstret:</a:t>
            </a:r>
          </a:p>
          <a:p>
            <a:pPr marL="457200" indent="-457200">
              <a:buFont typeface="+mj-lt"/>
              <a:buAutoNum type="arabicPeriod"/>
            </a:pPr>
            <a:r>
              <a:rPr lang="sv-SE" dirty="0"/>
              <a:t> </a:t>
            </a:r>
            <a:r>
              <a:rPr lang="ar-SA" dirty="0"/>
              <a:t>فَعَلَةٌ</a:t>
            </a:r>
            <a:r>
              <a:rPr lang="sv-SE" dirty="0"/>
              <a:t> (</a:t>
            </a:r>
            <a:r>
              <a:rPr lang="ar-SA" dirty="0"/>
              <a:t>طالب \ طَلَبَةٌ</a:t>
            </a:r>
            <a:r>
              <a:rPr lang="sv-SE" dirty="0"/>
              <a:t>).</a:t>
            </a:r>
          </a:p>
          <a:p>
            <a:pPr marL="0" indent="0">
              <a:buNone/>
            </a:pPr>
            <a:r>
              <a:rPr lang="sv-SE" dirty="0"/>
              <a:t>Alltså, både </a:t>
            </a:r>
            <a:r>
              <a:rPr lang="ar-SA" dirty="0"/>
              <a:t>طلبة</a:t>
            </a:r>
            <a:r>
              <a:rPr lang="sv-SE" dirty="0"/>
              <a:t> och </a:t>
            </a:r>
            <a:r>
              <a:rPr lang="ar-SA" dirty="0"/>
              <a:t>طلاب</a:t>
            </a:r>
            <a:r>
              <a:rPr lang="sv-SE" dirty="0"/>
              <a:t> är plural till ordet </a:t>
            </a:r>
            <a:r>
              <a:rPr lang="ar-SA" dirty="0"/>
              <a:t>طالب</a:t>
            </a:r>
            <a:r>
              <a:rPr lang="sv-SE" dirty="0"/>
              <a:t>. Det är vanligt att vissa ord har flera pluralformer.</a:t>
            </a:r>
          </a:p>
          <a:p>
            <a:pPr marL="457200" indent="-457200">
              <a:buAutoNum type="arabicPeriod" startAt="2"/>
            </a:pPr>
            <a:r>
              <a:rPr lang="ar-SA" dirty="0"/>
              <a:t>فُعَلٌ</a:t>
            </a:r>
            <a:r>
              <a:rPr lang="sv-SE" dirty="0"/>
              <a:t>  (</a:t>
            </a:r>
            <a:r>
              <a:rPr lang="ar-SA" dirty="0"/>
              <a:t>نُسْخَةٌ \ نُسَخٌ</a:t>
            </a:r>
            <a:r>
              <a:rPr lang="sv-SE" dirty="0"/>
              <a:t>) – Kopia. </a:t>
            </a:r>
          </a:p>
          <a:p>
            <a:pPr marL="0" indent="0">
              <a:buNone/>
            </a:pPr>
            <a:endParaRPr lang="sv-SE" dirty="0"/>
          </a:p>
          <a:p>
            <a:r>
              <a:rPr lang="sv-SE" dirty="0"/>
              <a:t>Vi lär oss 2 nya mönster för </a:t>
            </a:r>
            <a:r>
              <a:rPr lang="ar-SA" dirty="0"/>
              <a:t>المصدر</a:t>
            </a:r>
            <a:r>
              <a:rPr lang="sv-SE" dirty="0"/>
              <a:t> från </a:t>
            </a:r>
            <a:r>
              <a:rPr lang="ar-SA" dirty="0"/>
              <a:t>المجرد الثلاثي</a:t>
            </a:r>
            <a:r>
              <a:rPr lang="sv-SE" dirty="0"/>
              <a:t>:</a:t>
            </a:r>
          </a:p>
          <a:p>
            <a:pPr marL="457200" indent="-457200">
              <a:buFont typeface="+mj-lt"/>
              <a:buAutoNum type="arabicPeriod"/>
            </a:pPr>
            <a:r>
              <a:rPr lang="ar-SA" dirty="0"/>
              <a:t>فَعْلٌ</a:t>
            </a:r>
            <a:r>
              <a:rPr lang="sv-SE" dirty="0"/>
              <a:t> som t.ex. </a:t>
            </a:r>
            <a:r>
              <a:rPr lang="ar-SA" dirty="0"/>
              <a:t>شَرَحَ يَشْرَحُ </a:t>
            </a:r>
            <a:r>
              <a:rPr lang="ar-SA" dirty="0">
                <a:solidFill>
                  <a:schemeClr val="bg1"/>
                </a:solidFill>
              </a:rPr>
              <a:t>شَرْحٌ</a:t>
            </a:r>
          </a:p>
          <a:p>
            <a:pPr marL="457200" indent="-457200">
              <a:buFont typeface="+mj-lt"/>
              <a:buAutoNum type="arabicPeriod"/>
            </a:pPr>
            <a:r>
              <a:rPr lang="ar-SA" dirty="0"/>
              <a:t>فِعالٌ</a:t>
            </a:r>
            <a:r>
              <a:rPr lang="sv-SE" dirty="0"/>
              <a:t> som t.ex. </a:t>
            </a:r>
            <a:r>
              <a:rPr lang="ar-SA" dirty="0"/>
              <a:t>غابَ يَغِيْبُ </a:t>
            </a:r>
            <a:r>
              <a:rPr lang="ar-SA" dirty="0">
                <a:solidFill>
                  <a:schemeClr val="bg1"/>
                </a:solidFill>
              </a:rPr>
              <a:t>غِيابٌ</a:t>
            </a:r>
            <a:endParaRPr lang="sv-SE" dirty="0">
              <a:solidFill>
                <a:schemeClr val="bg1"/>
              </a:solidFill>
            </a:endParaRPr>
          </a:p>
          <a:p>
            <a:pPr marL="0" indent="0">
              <a:buNone/>
            </a:pPr>
            <a:endParaRPr lang="sv-SE" dirty="0"/>
          </a:p>
          <a:p>
            <a:endParaRPr lang="sv-SE" dirty="0"/>
          </a:p>
        </p:txBody>
      </p:sp>
      <p:sp>
        <p:nvSpPr>
          <p:cNvPr id="4" name="Platshållare för bildnummer 3">
            <a:extLst>
              <a:ext uri="{FF2B5EF4-FFF2-40B4-BE49-F238E27FC236}">
                <a16:creationId xmlns:a16="http://schemas.microsoft.com/office/drawing/2014/main" id="{9CEBA6E9-89B9-4E33-9277-413D6C8DB402}"/>
              </a:ext>
            </a:extLst>
          </p:cNvPr>
          <p:cNvSpPr>
            <a:spLocks noGrp="1"/>
          </p:cNvSpPr>
          <p:nvPr>
            <p:ph type="sldNum" sz="quarter" idx="12"/>
          </p:nvPr>
        </p:nvSpPr>
        <p:spPr/>
        <p:txBody>
          <a:bodyPr/>
          <a:lstStyle/>
          <a:p>
            <a:fld id="{177D6179-9D4F-9247-ABDE-D082469CF89C}" type="slidenum">
              <a:rPr lang="sv-SE" smtClean="0"/>
              <a:t>195</a:t>
            </a:fld>
            <a:endParaRPr lang="sv-SE"/>
          </a:p>
        </p:txBody>
      </p:sp>
    </p:spTree>
    <p:extLst>
      <p:ext uri="{BB962C8B-B14F-4D97-AF65-F5344CB8AC3E}">
        <p14:creationId xmlns:p14="http://schemas.microsoft.com/office/powerpoint/2010/main" val="3274610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8F6690-9F15-41C4-B821-6D5CD15A3A45}"/>
              </a:ext>
            </a:extLst>
          </p:cNvPr>
          <p:cNvSpPr>
            <a:spLocks noGrp="1"/>
          </p:cNvSpPr>
          <p:nvPr>
            <p:ph type="ctrTitle"/>
          </p:nvPr>
        </p:nvSpPr>
        <p:spPr/>
        <p:txBody>
          <a:bodyPr/>
          <a:lstStyle/>
          <a:p>
            <a:r>
              <a:rPr lang="sv-SE" dirty="0"/>
              <a:t>Lektion 17</a:t>
            </a:r>
          </a:p>
        </p:txBody>
      </p:sp>
      <p:sp>
        <p:nvSpPr>
          <p:cNvPr id="6" name="Underrubrik 5">
            <a:extLst>
              <a:ext uri="{FF2B5EF4-FFF2-40B4-BE49-F238E27FC236}">
                <a16:creationId xmlns:a16="http://schemas.microsoft.com/office/drawing/2014/main" id="{BC1F4541-A268-42F4-97E1-9270C662A33F}"/>
              </a:ext>
            </a:extLst>
          </p:cNvPr>
          <p:cNvSpPr>
            <a:spLocks noGrp="1"/>
          </p:cNvSpPr>
          <p:nvPr>
            <p:ph type="subTitle" idx="1"/>
          </p:nvPr>
        </p:nvSpPr>
        <p:spPr/>
        <p:txBody>
          <a:bodyPr>
            <a:normAutofit/>
          </a:bodyPr>
          <a:lstStyle/>
          <a:p>
            <a:r>
              <a:rPr lang="ar-SA" sz="2400" dirty="0"/>
              <a:t>بَابُ أَفْعَلَ</a:t>
            </a:r>
            <a:endParaRPr lang="sv-SE" sz="2400" dirty="0"/>
          </a:p>
        </p:txBody>
      </p:sp>
      <p:sp>
        <p:nvSpPr>
          <p:cNvPr id="4" name="Platshållare för bildnummer 3">
            <a:extLst>
              <a:ext uri="{FF2B5EF4-FFF2-40B4-BE49-F238E27FC236}">
                <a16:creationId xmlns:a16="http://schemas.microsoft.com/office/drawing/2014/main" id="{E69A3C39-1A7D-46F9-A7E7-CF8C9AD5FF7D}"/>
              </a:ext>
            </a:extLst>
          </p:cNvPr>
          <p:cNvSpPr>
            <a:spLocks noGrp="1"/>
          </p:cNvSpPr>
          <p:nvPr>
            <p:ph type="sldNum" sz="quarter" idx="12"/>
          </p:nvPr>
        </p:nvSpPr>
        <p:spPr/>
        <p:txBody>
          <a:bodyPr/>
          <a:lstStyle/>
          <a:p>
            <a:fld id="{177D6179-9D4F-9247-ABDE-D082469CF89C}" type="slidenum">
              <a:rPr lang="sv-SE" smtClean="0"/>
              <a:t>196</a:t>
            </a:fld>
            <a:endParaRPr lang="sv-SE"/>
          </a:p>
        </p:txBody>
      </p:sp>
    </p:spTree>
    <p:extLst>
      <p:ext uri="{BB962C8B-B14F-4D97-AF65-F5344CB8AC3E}">
        <p14:creationId xmlns:p14="http://schemas.microsoft.com/office/powerpoint/2010/main" val="4157868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8919F1-0E13-4D8D-BE52-C6D56BED37FF}"/>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BBFD9144-492E-4FEF-913D-D614D0EA3CFD}"/>
              </a:ext>
            </a:extLst>
          </p:cNvPr>
          <p:cNvSpPr>
            <a:spLocks noGrp="1"/>
          </p:cNvSpPr>
          <p:nvPr>
            <p:ph idx="1"/>
          </p:nvPr>
        </p:nvSpPr>
        <p:spPr>
          <a:xfrm>
            <a:off x="209550" y="2133600"/>
            <a:ext cx="11674055" cy="4467225"/>
          </a:xfrm>
        </p:spPr>
        <p:txBody>
          <a:bodyPr>
            <a:normAutofit/>
          </a:bodyPr>
          <a:lstStyle/>
          <a:p>
            <a:pPr marL="0" indent="0">
              <a:buNone/>
            </a:pPr>
            <a:r>
              <a:rPr lang="sv-SE" dirty="0"/>
              <a:t>Lektion 17 är en fortsättning på lektion 16, vilket innebär att vi kommer</a:t>
            </a:r>
            <a:r>
              <a:rPr lang="ar-SA" dirty="0"/>
              <a:t> </a:t>
            </a:r>
            <a:r>
              <a:rPr lang="sv-SE" dirty="0"/>
              <a:t>att lära oss nästa </a:t>
            </a:r>
            <a:r>
              <a:rPr lang="ar-SA" dirty="0"/>
              <a:t>باب الفعل المزيد الثلاثي</a:t>
            </a:r>
            <a:r>
              <a:rPr lang="sv-SE" dirty="0"/>
              <a:t>, vilket är </a:t>
            </a:r>
            <a:r>
              <a:rPr lang="ar-SA" dirty="0"/>
              <a:t>بابُ أَفْعَلَ</a:t>
            </a:r>
            <a:r>
              <a:rPr lang="sv-SE" dirty="0"/>
              <a:t>. Vi kommer att gå igenom detta mönster precis som vi gjorde med </a:t>
            </a:r>
            <a:r>
              <a:rPr lang="ar-SA" dirty="0"/>
              <a:t>فَعَّلَ</a:t>
            </a:r>
            <a:r>
              <a:rPr lang="sv-SE" dirty="0"/>
              <a:t>.</a:t>
            </a:r>
          </a:p>
          <a:p>
            <a:pPr marL="0" indent="0">
              <a:buNone/>
            </a:pPr>
            <a:endParaRPr lang="sv-SE" dirty="0"/>
          </a:p>
          <a:p>
            <a:pPr marL="0" indent="0">
              <a:buNone/>
            </a:pPr>
            <a:r>
              <a:rPr lang="sv-SE" dirty="0"/>
              <a:t>Vi kommer också att få lära oss en hel del andra saker som</a:t>
            </a:r>
            <a:r>
              <a:rPr lang="ar-SA" dirty="0"/>
              <a:t> </a:t>
            </a:r>
            <a:r>
              <a:rPr lang="sv-SE" dirty="0"/>
              <a:t>t.ex.:</a:t>
            </a:r>
          </a:p>
          <a:p>
            <a:r>
              <a:rPr lang="sv-SE" dirty="0"/>
              <a:t>Verbet </a:t>
            </a:r>
            <a:r>
              <a:rPr lang="ar-SA" dirty="0"/>
              <a:t>أعْطى</a:t>
            </a:r>
          </a:p>
          <a:p>
            <a:r>
              <a:rPr lang="sv-SE" dirty="0"/>
              <a:t>Verbet </a:t>
            </a:r>
            <a:r>
              <a:rPr lang="ar-SA" dirty="0"/>
              <a:t> أَصْبَح</a:t>
            </a:r>
          </a:p>
          <a:p>
            <a:r>
              <a:rPr lang="ar-SA" dirty="0"/>
              <a:t>لام الابتداء</a:t>
            </a:r>
            <a:r>
              <a:rPr lang="sv-SE" dirty="0"/>
              <a:t>, som används för att betona något.</a:t>
            </a:r>
          </a:p>
          <a:p>
            <a:r>
              <a:rPr lang="ar-SA" dirty="0"/>
              <a:t>ولَوْ</a:t>
            </a:r>
            <a:endParaRPr lang="sv-SE" dirty="0"/>
          </a:p>
        </p:txBody>
      </p:sp>
      <p:sp>
        <p:nvSpPr>
          <p:cNvPr id="4" name="Platshållare för bildnummer 3">
            <a:extLst>
              <a:ext uri="{FF2B5EF4-FFF2-40B4-BE49-F238E27FC236}">
                <a16:creationId xmlns:a16="http://schemas.microsoft.com/office/drawing/2014/main" id="{93771538-8F1A-45CE-B506-5C170D0D8C3F}"/>
              </a:ext>
            </a:extLst>
          </p:cNvPr>
          <p:cNvSpPr>
            <a:spLocks noGrp="1"/>
          </p:cNvSpPr>
          <p:nvPr>
            <p:ph type="sldNum" sz="quarter" idx="12"/>
          </p:nvPr>
        </p:nvSpPr>
        <p:spPr/>
        <p:txBody>
          <a:bodyPr/>
          <a:lstStyle/>
          <a:p>
            <a:fld id="{177D6179-9D4F-9247-ABDE-D082469CF89C}" type="slidenum">
              <a:rPr lang="sv-SE" smtClean="0"/>
              <a:t>197</a:t>
            </a:fld>
            <a:endParaRPr lang="sv-SE"/>
          </a:p>
        </p:txBody>
      </p:sp>
      <p:sp>
        <p:nvSpPr>
          <p:cNvPr id="5" name="Rektangel: rundade hörn 4">
            <a:extLst>
              <a:ext uri="{FF2B5EF4-FFF2-40B4-BE49-F238E27FC236}">
                <a16:creationId xmlns:a16="http://schemas.microsoft.com/office/drawing/2014/main" id="{69EB1084-444C-45AF-B2EC-264B23E718C6}"/>
              </a:ext>
            </a:extLst>
          </p:cNvPr>
          <p:cNvSpPr/>
          <p:nvPr/>
        </p:nvSpPr>
        <p:spPr>
          <a:xfrm>
            <a:off x="9648596" y="5782604"/>
            <a:ext cx="2161717" cy="818221"/>
          </a:xfrm>
          <a:prstGeom prst="roundRect">
            <a:avLst/>
          </a:prstGeom>
          <a:solidFill>
            <a:srgbClr val="BFB5C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Detta är sista lektionen i Ara3</a:t>
            </a:r>
          </a:p>
        </p:txBody>
      </p:sp>
    </p:spTree>
    <p:extLst>
      <p:ext uri="{BB962C8B-B14F-4D97-AF65-F5344CB8AC3E}">
        <p14:creationId xmlns:p14="http://schemas.microsoft.com/office/powerpoint/2010/main" val="340116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(1)</a:t>
            </a:r>
            <a:br>
              <a:rPr lang="sv-SE" dirty="0"/>
            </a:br>
            <a:r>
              <a:rPr lang="ar-SA" dirty="0"/>
              <a:t>باب أَفْعَلَ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a:bodyPr>
          <a:lstStyle/>
          <a:p>
            <a:pPr marL="0" indent="0">
              <a:buNone/>
            </a:pPr>
            <a:r>
              <a:rPr lang="sv-SE" u="sng" dirty="0"/>
              <a:t>Exempel på verb som följer mönstret </a:t>
            </a:r>
            <a:r>
              <a:rPr lang="ar-SA" u="sng" dirty="0"/>
              <a:t>أَفْعَلَ</a:t>
            </a:r>
            <a:r>
              <a:rPr lang="sv-SE" dirty="0"/>
              <a:t>:</a:t>
            </a:r>
            <a:endParaRPr lang="ar-SA" dirty="0"/>
          </a:p>
          <a:p>
            <a:pPr marL="0" indent="0">
              <a:buNone/>
            </a:pPr>
            <a:r>
              <a:rPr lang="ar-SA" dirty="0"/>
              <a:t>أَخْرَجَ</a:t>
            </a:r>
            <a:r>
              <a:rPr lang="sv-SE" dirty="0"/>
              <a:t> – Att ta ut något</a:t>
            </a:r>
          </a:p>
          <a:p>
            <a:pPr marL="0" indent="0">
              <a:buNone/>
            </a:pPr>
            <a:r>
              <a:rPr lang="ar-SA" dirty="0"/>
              <a:t>أَدْخَلَ</a:t>
            </a:r>
            <a:r>
              <a:rPr lang="sv-SE" dirty="0"/>
              <a:t> – Att ta in</a:t>
            </a:r>
          </a:p>
          <a:p>
            <a:pPr marL="0" indent="0">
              <a:buNone/>
            </a:pPr>
            <a:r>
              <a:rPr lang="ar-SA" dirty="0"/>
              <a:t>أَنْزَلَ</a:t>
            </a:r>
            <a:r>
              <a:rPr lang="sv-SE" dirty="0"/>
              <a:t> – Att ta ner</a:t>
            </a:r>
          </a:p>
          <a:p>
            <a:pPr marL="0" indent="0">
              <a:buNone/>
            </a:pPr>
            <a:r>
              <a:rPr lang="ar-SA" dirty="0"/>
              <a:t>أَسْلَمَ</a:t>
            </a:r>
            <a:r>
              <a:rPr lang="sv-SE" dirty="0"/>
              <a:t> – Att konvertera till islam</a:t>
            </a:r>
          </a:p>
          <a:p>
            <a:pPr marL="0" indent="0">
              <a:buNone/>
            </a:pPr>
            <a:r>
              <a:rPr lang="ar-SA" dirty="0"/>
              <a:t>أَغْلَقَ</a:t>
            </a:r>
            <a:r>
              <a:rPr lang="sv-SE" dirty="0"/>
              <a:t> – Att stänga</a:t>
            </a:r>
          </a:p>
          <a:p>
            <a:pPr marL="0" indent="0">
              <a:buNone/>
            </a:pPr>
            <a:r>
              <a:rPr lang="ar-SA" dirty="0"/>
              <a:t>أَفْسَدَ</a:t>
            </a:r>
            <a:r>
              <a:rPr lang="sv-SE" dirty="0"/>
              <a:t> – Att sprida fördärv</a:t>
            </a:r>
          </a:p>
          <a:p>
            <a:pPr marL="0" indent="0">
              <a:buNone/>
            </a:pPr>
            <a:r>
              <a:rPr lang="ar-SA" dirty="0"/>
              <a:t>أَتَمَّ</a:t>
            </a:r>
            <a:r>
              <a:rPr lang="sv-SE" dirty="0"/>
              <a:t> – Att fullborda</a:t>
            </a:r>
            <a:endParaRPr lang="ar-SA" dirty="0"/>
          </a:p>
          <a:p>
            <a:pPr marL="0" indent="0">
              <a:buNone/>
            </a:pPr>
            <a:r>
              <a:rPr lang="ar-SA" dirty="0"/>
              <a:t>آمَنَ</a:t>
            </a:r>
            <a:r>
              <a:rPr lang="sv-SE" dirty="0"/>
              <a:t> – Att tro</a:t>
            </a:r>
          </a:p>
          <a:p>
            <a:pPr marL="0" indent="0">
              <a:buNone/>
            </a:pP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198</a:t>
            </a:fld>
            <a:endParaRPr lang="sv-SE"/>
          </a:p>
        </p:txBody>
      </p:sp>
      <p:sp>
        <p:nvSpPr>
          <p:cNvPr id="6" name="Rektangel: rundade hörn 5">
            <a:extLst>
              <a:ext uri="{FF2B5EF4-FFF2-40B4-BE49-F238E27FC236}">
                <a16:creationId xmlns:a16="http://schemas.microsoft.com/office/drawing/2014/main" id="{FF8F0A9D-88DB-48BC-8E5E-9CF53A68B257}"/>
              </a:ext>
            </a:extLst>
          </p:cNvPr>
          <p:cNvSpPr/>
          <p:nvPr/>
        </p:nvSpPr>
        <p:spPr>
          <a:xfrm>
            <a:off x="8524875" y="4419600"/>
            <a:ext cx="2995155" cy="2124075"/>
          </a:xfrm>
          <a:prstGeom prst="roundRect">
            <a:avLst/>
          </a:prstGeom>
          <a:solidFill>
            <a:srgbClr val="BFB5C9"/>
          </a:solidFill>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u="sng" dirty="0">
                <a:solidFill>
                  <a:schemeClr val="bg1"/>
                </a:solidFill>
              </a:rPr>
              <a:t>Observera</a:t>
            </a:r>
            <a:r>
              <a:rPr lang="sv-SE" dirty="0">
                <a:solidFill>
                  <a:schemeClr val="bg1"/>
                </a:solidFill>
              </a:rPr>
              <a:t> skillnaden:</a:t>
            </a:r>
          </a:p>
          <a:p>
            <a:pPr marL="342900" indent="-342900" algn="ctr">
              <a:buAutoNum type="arabicPeriod"/>
            </a:pPr>
            <a:r>
              <a:rPr lang="ar-SA" sz="2400" dirty="0">
                <a:solidFill>
                  <a:schemeClr val="bg1"/>
                </a:solidFill>
              </a:rPr>
              <a:t>نَزَلَ</a:t>
            </a:r>
            <a:r>
              <a:rPr lang="sv-SE" dirty="0">
                <a:solidFill>
                  <a:schemeClr val="bg1"/>
                </a:solidFill>
              </a:rPr>
              <a:t> = Att gå ner</a:t>
            </a:r>
          </a:p>
          <a:p>
            <a:pPr algn="ctr"/>
            <a:r>
              <a:rPr lang="ar-SA" sz="2400" dirty="0">
                <a:solidFill>
                  <a:schemeClr val="bg1"/>
                </a:solidFill>
              </a:rPr>
              <a:t>أَنْزَلَ</a:t>
            </a:r>
            <a:r>
              <a:rPr lang="sv-SE" dirty="0">
                <a:solidFill>
                  <a:schemeClr val="bg1"/>
                </a:solidFill>
              </a:rPr>
              <a:t> = Att ta ner</a:t>
            </a:r>
          </a:p>
          <a:p>
            <a:pPr algn="ctr"/>
            <a:endParaRPr lang="sv-SE" dirty="0">
              <a:solidFill>
                <a:schemeClr val="bg1"/>
              </a:solidFill>
            </a:endParaRPr>
          </a:p>
          <a:p>
            <a:pPr marL="342900" indent="-342900" algn="ctr">
              <a:buAutoNum type="arabicPeriod" startAt="2"/>
            </a:pPr>
            <a:r>
              <a:rPr lang="ar-SA" sz="2400" dirty="0">
                <a:solidFill>
                  <a:schemeClr val="bg1"/>
                </a:solidFill>
              </a:rPr>
              <a:t>خَرَجَ</a:t>
            </a:r>
            <a:r>
              <a:rPr lang="sv-SE" dirty="0">
                <a:solidFill>
                  <a:schemeClr val="bg1"/>
                </a:solidFill>
              </a:rPr>
              <a:t> = Gå ut</a:t>
            </a:r>
          </a:p>
          <a:p>
            <a:pPr algn="ctr"/>
            <a:r>
              <a:rPr lang="ar-SA" sz="2400" dirty="0">
                <a:solidFill>
                  <a:schemeClr val="bg1"/>
                </a:solidFill>
              </a:rPr>
              <a:t>أَخْرَجَ</a:t>
            </a:r>
            <a:r>
              <a:rPr lang="sv-SE" dirty="0">
                <a:solidFill>
                  <a:schemeClr val="bg1"/>
                </a:solidFill>
              </a:rPr>
              <a:t> = Att ta ut</a:t>
            </a:r>
          </a:p>
        </p:txBody>
      </p:sp>
      <p:sp>
        <p:nvSpPr>
          <p:cNvPr id="7" name="Rektangel: rundade hörn 6">
            <a:extLst>
              <a:ext uri="{FF2B5EF4-FFF2-40B4-BE49-F238E27FC236}">
                <a16:creationId xmlns:a16="http://schemas.microsoft.com/office/drawing/2014/main" id="{2DD80286-0385-4599-BF55-9F641AC78CC6}"/>
              </a:ext>
            </a:extLst>
          </p:cNvPr>
          <p:cNvSpPr/>
          <p:nvPr/>
        </p:nvSpPr>
        <p:spPr>
          <a:xfrm>
            <a:off x="6096000" y="2853091"/>
            <a:ext cx="1308042" cy="575909"/>
          </a:xfrm>
          <a:prstGeom prst="roundRect">
            <a:avLst/>
          </a:prstGeom>
          <a:solidFill>
            <a:srgbClr val="BFB5C9"/>
          </a:solidFill>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0070C0"/>
                </a:solidFill>
              </a:rPr>
              <a:t>أَ</a:t>
            </a:r>
            <a:r>
              <a:rPr lang="ar-SA" sz="2400" dirty="0">
                <a:solidFill>
                  <a:schemeClr val="bg1"/>
                </a:solidFill>
              </a:rPr>
              <a:t> فْ عَ لَ</a:t>
            </a:r>
            <a:endParaRPr lang="sv-SE" sz="2400" dirty="0">
              <a:solidFill>
                <a:schemeClr val="bg1"/>
              </a:solidFill>
            </a:endParaRPr>
          </a:p>
        </p:txBody>
      </p:sp>
      <p:cxnSp>
        <p:nvCxnSpPr>
          <p:cNvPr id="8" name="Rak pilkoppling 7">
            <a:extLst>
              <a:ext uri="{FF2B5EF4-FFF2-40B4-BE49-F238E27FC236}">
                <a16:creationId xmlns:a16="http://schemas.microsoft.com/office/drawing/2014/main" id="{40B37F31-D3CC-4226-BBC8-F479E36CDF72}"/>
              </a:ext>
            </a:extLst>
          </p:cNvPr>
          <p:cNvCxnSpPr/>
          <p:nvPr/>
        </p:nvCxnSpPr>
        <p:spPr>
          <a:xfrm>
            <a:off x="7727195" y="3157894"/>
            <a:ext cx="92392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Rektangel: rundade hörn 8">
            <a:extLst>
              <a:ext uri="{FF2B5EF4-FFF2-40B4-BE49-F238E27FC236}">
                <a16:creationId xmlns:a16="http://schemas.microsoft.com/office/drawing/2014/main" id="{8A225FBE-72F5-47B8-AE32-CB56520E777A}"/>
              </a:ext>
            </a:extLst>
          </p:cNvPr>
          <p:cNvSpPr/>
          <p:nvPr/>
        </p:nvSpPr>
        <p:spPr>
          <a:xfrm>
            <a:off x="8803519" y="2776900"/>
            <a:ext cx="2143125" cy="771516"/>
          </a:xfrm>
          <a:prstGeom prst="roundRect">
            <a:avLst/>
          </a:prstGeom>
          <a:solidFill>
            <a:srgbClr val="BFB5C9"/>
          </a:solidFill>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bg1"/>
                </a:solidFill>
              </a:rPr>
              <a:t>حَرْفُ الزِّيادة: </a:t>
            </a:r>
            <a:r>
              <a:rPr lang="ar-SA" sz="2400" dirty="0">
                <a:solidFill>
                  <a:srgbClr val="0070C0"/>
                </a:solidFill>
              </a:rPr>
              <a:t>الهمزة</a:t>
            </a:r>
            <a:r>
              <a:rPr lang="ar-SA" sz="2400" dirty="0">
                <a:solidFill>
                  <a:schemeClr val="bg1"/>
                </a:solidFill>
              </a:rPr>
              <a:t> في أَوِّلِه</a:t>
            </a:r>
            <a:endParaRPr lang="sv-SE" sz="2400" dirty="0">
              <a:solidFill>
                <a:schemeClr val="bg1"/>
              </a:solidFill>
            </a:endParaRPr>
          </a:p>
        </p:txBody>
      </p:sp>
    </p:spTree>
    <p:custDataLst>
      <p:tags r:id="rId1"/>
    </p:custDataLst>
    <p:extLst>
      <p:ext uri="{BB962C8B-B14F-4D97-AF65-F5344CB8AC3E}">
        <p14:creationId xmlns:p14="http://schemas.microsoft.com/office/powerpoint/2010/main" val="3228040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(2)</a:t>
            </a:r>
            <a:br>
              <a:rPr lang="sv-SE" dirty="0"/>
            </a:br>
            <a:r>
              <a:rPr lang="ar-SA" dirty="0"/>
              <a:t>باب أَفْعَلَ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a:bodyPr>
          <a:lstStyle/>
          <a:p>
            <a:pPr marL="0" indent="0">
              <a:buNone/>
            </a:pP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199</a:t>
            </a:fld>
            <a:endParaRPr lang="sv-SE"/>
          </a:p>
        </p:txBody>
      </p:sp>
      <p:pic>
        <p:nvPicPr>
          <p:cNvPr id="10" name="Bildobjekt 9">
            <a:extLst>
              <a:ext uri="{FF2B5EF4-FFF2-40B4-BE49-F238E27FC236}">
                <a16:creationId xmlns:a16="http://schemas.microsoft.com/office/drawing/2014/main" id="{2086E44C-3B76-46D1-B8C4-725E43B2ADBB}"/>
              </a:ext>
            </a:extLst>
          </p:cNvPr>
          <p:cNvPicPr>
            <a:picLocks noChangeAspect="1"/>
          </p:cNvPicPr>
          <p:nvPr/>
        </p:nvPicPr>
        <p:blipFill rotWithShape="1">
          <a:blip r:embed="rId4"/>
          <a:srcRect/>
          <a:stretch/>
        </p:blipFill>
        <p:spPr>
          <a:xfrm>
            <a:off x="425976" y="2492312"/>
            <a:ext cx="11242148" cy="35274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37182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74B38F-29C3-4B0A-81BB-62263E938284}"/>
              </a:ext>
            </a:extLst>
          </p:cNvPr>
          <p:cNvSpPr>
            <a:spLocks noGrp="1"/>
          </p:cNvSpPr>
          <p:nvPr>
            <p:ph type="title"/>
          </p:nvPr>
        </p:nvSpPr>
        <p:spPr/>
        <p:txBody>
          <a:bodyPr/>
          <a:lstStyle/>
          <a:p>
            <a:r>
              <a:rPr lang="sv-SE" dirty="0"/>
              <a:t>Förord</a:t>
            </a:r>
          </a:p>
        </p:txBody>
      </p:sp>
      <p:sp>
        <p:nvSpPr>
          <p:cNvPr id="3" name="Platshållare för innehåll 2">
            <a:extLst>
              <a:ext uri="{FF2B5EF4-FFF2-40B4-BE49-F238E27FC236}">
                <a16:creationId xmlns:a16="http://schemas.microsoft.com/office/drawing/2014/main" id="{C09707BC-8FC2-4379-A9A1-A35BFF5282C5}"/>
              </a:ext>
            </a:extLst>
          </p:cNvPr>
          <p:cNvSpPr>
            <a:spLocks noGrp="1"/>
          </p:cNvSpPr>
          <p:nvPr>
            <p:ph idx="1"/>
          </p:nvPr>
        </p:nvSpPr>
        <p:spPr>
          <a:xfrm>
            <a:off x="269507" y="2136808"/>
            <a:ext cx="11614099" cy="4581626"/>
          </a:xfrm>
        </p:spPr>
        <p:txBody>
          <a:bodyPr/>
          <a:lstStyle/>
          <a:p>
            <a:r>
              <a:rPr lang="sv-SE" dirty="0"/>
              <a:t>Välkommen till kursen ”Arabiska nivå 3” som baseras på </a:t>
            </a:r>
            <a:r>
              <a:rPr lang="sv-SE" i="1" dirty="0">
                <a:solidFill>
                  <a:schemeClr val="bg1"/>
                </a:solidFill>
              </a:rPr>
              <a:t>första</a:t>
            </a:r>
            <a:r>
              <a:rPr lang="sv-SE" dirty="0"/>
              <a:t> halvan av </a:t>
            </a:r>
            <a:r>
              <a:rPr lang="sv-SE" dirty="0" err="1"/>
              <a:t>Madinah</a:t>
            </a:r>
            <a:r>
              <a:rPr lang="sv-SE" dirty="0"/>
              <a:t> bok 3, och består av 17 lektioner. I denna kurs kommer vi att fortsätta att fördjupa oss i det arabiska språket. Vi kommer att lära oss mycket mer detaljer än vad vi kanske är vana vid, och förhoppningen är att man efter denna kurs ska ha utvecklats stort i språket. </a:t>
            </a:r>
          </a:p>
          <a:p>
            <a:pPr marL="0" indent="0">
              <a:buNone/>
            </a:pPr>
            <a:endParaRPr lang="sv-SE" dirty="0"/>
          </a:p>
          <a:p>
            <a:r>
              <a:rPr lang="sv-SE" dirty="0"/>
              <a:t>I Arabiska nivå 3 kommer de svenska orden bli färre jämfört med förra kursen med syftet att bekanta eleven att förstå och kommunicera mer på arabiska.</a:t>
            </a:r>
          </a:p>
          <a:p>
            <a:pPr marL="0" indent="0">
              <a:buNone/>
            </a:pPr>
            <a:endParaRPr lang="sv-SE" dirty="0"/>
          </a:p>
          <a:p>
            <a:r>
              <a:rPr lang="sv-SE" dirty="0"/>
              <a:t>I denna kurs fortsätter vi med studier inom </a:t>
            </a:r>
            <a:r>
              <a:rPr lang="ar-SA" dirty="0"/>
              <a:t>النَّحْو</a:t>
            </a:r>
            <a:r>
              <a:rPr lang="sv-SE" dirty="0"/>
              <a:t> (grammatik), men nu läggs lite mer fokus på </a:t>
            </a:r>
            <a:r>
              <a:rPr lang="ar-SA" dirty="0"/>
              <a:t>الصَّرْف</a:t>
            </a:r>
            <a:r>
              <a:rPr lang="sv-SE" dirty="0"/>
              <a:t> (morfologi).</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20A8F69A-874D-43A7-B04F-EAA7043B871E}"/>
              </a:ext>
            </a:extLst>
          </p:cNvPr>
          <p:cNvSpPr>
            <a:spLocks noGrp="1"/>
          </p:cNvSpPr>
          <p:nvPr>
            <p:ph type="sldNum" sz="quarter" idx="12"/>
          </p:nvPr>
        </p:nvSpPr>
        <p:spPr/>
        <p:txBody>
          <a:bodyPr/>
          <a:lstStyle/>
          <a:p>
            <a:fld id="{177D6179-9D4F-9247-ABDE-D082469CF89C}" type="slidenum">
              <a:rPr lang="sv-SE" smtClean="0"/>
              <a:t>2</a:t>
            </a:fld>
            <a:endParaRPr lang="sv-SE" dirty="0"/>
          </a:p>
        </p:txBody>
      </p:sp>
    </p:spTree>
    <p:extLst>
      <p:ext uri="{BB962C8B-B14F-4D97-AF65-F5344CB8AC3E}">
        <p14:creationId xmlns:p14="http://schemas.microsoft.com/office/powerpoint/2010/main" val="1689356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AC151E-73FD-4A43-94FF-1F8C97014FA6}"/>
              </a:ext>
            </a:extLst>
          </p:cNvPr>
          <p:cNvSpPr>
            <a:spLocks noGrp="1"/>
          </p:cNvSpPr>
          <p:nvPr>
            <p:ph type="title"/>
          </p:nvPr>
        </p:nvSpPr>
        <p:spPr/>
        <p:txBody>
          <a:bodyPr/>
          <a:lstStyle/>
          <a:p>
            <a:r>
              <a:rPr lang="ar-SA" dirty="0"/>
              <a:t>أقسام الإعراب</a:t>
            </a:r>
            <a:r>
              <a:rPr lang="sv-SE" dirty="0"/>
              <a:t> (2)</a:t>
            </a:r>
          </a:p>
        </p:txBody>
      </p:sp>
      <p:sp>
        <p:nvSpPr>
          <p:cNvPr id="3" name="Platshållare för innehåll 2">
            <a:extLst>
              <a:ext uri="{FF2B5EF4-FFF2-40B4-BE49-F238E27FC236}">
                <a16:creationId xmlns:a16="http://schemas.microsoft.com/office/drawing/2014/main" id="{9C05AB69-CD6A-4689-9A37-76D55FA067C7}"/>
              </a:ext>
            </a:extLst>
          </p:cNvPr>
          <p:cNvSpPr>
            <a:spLocks noGrp="1"/>
          </p:cNvSpPr>
          <p:nvPr>
            <p:ph idx="1"/>
          </p:nvPr>
        </p:nvSpPr>
        <p:spPr>
          <a:xfrm>
            <a:off x="190500" y="2184934"/>
            <a:ext cx="11359815" cy="4673065"/>
          </a:xfrm>
        </p:spPr>
        <p:txBody>
          <a:bodyPr>
            <a:normAutofit/>
          </a:bodyPr>
          <a:lstStyle/>
          <a:p>
            <a:pPr marL="0" indent="0">
              <a:buNone/>
            </a:pPr>
            <a:r>
              <a:rPr lang="sv-SE" u="sng" dirty="0"/>
              <a:t>Det finns 3 typer av </a:t>
            </a:r>
            <a:r>
              <a:rPr lang="ar-SA" u="sng" dirty="0"/>
              <a:t>الإعراب</a:t>
            </a:r>
            <a:r>
              <a:rPr lang="sv-SE" dirty="0"/>
              <a:t>:</a:t>
            </a:r>
          </a:p>
          <a:p>
            <a:pPr marL="457200" indent="-457200">
              <a:buAutoNum type="arabicPeriod"/>
            </a:pPr>
            <a:r>
              <a:rPr lang="ar-SA" dirty="0"/>
              <a:t>الإعراب الظاهر</a:t>
            </a:r>
            <a:r>
              <a:rPr lang="sv-SE" dirty="0"/>
              <a:t>, vilket är då </a:t>
            </a:r>
            <a:r>
              <a:rPr lang="ar-SA" dirty="0">
                <a:solidFill>
                  <a:schemeClr val="bg1"/>
                </a:solidFill>
              </a:rPr>
              <a:t>علامات</a:t>
            </a:r>
            <a:r>
              <a:rPr lang="ar-SA" dirty="0"/>
              <a:t> الإعراب</a:t>
            </a:r>
            <a:r>
              <a:rPr lang="sv-SE" dirty="0"/>
              <a:t> syns:</a:t>
            </a:r>
          </a:p>
          <a:p>
            <a:pPr marL="0" indent="0">
              <a:buNone/>
            </a:pPr>
            <a:r>
              <a:rPr lang="ar-SA" dirty="0"/>
              <a:t>جاء </a:t>
            </a:r>
            <a:r>
              <a:rPr lang="ar-SA" dirty="0">
                <a:solidFill>
                  <a:srgbClr val="FFFF00"/>
                </a:solidFill>
              </a:rPr>
              <a:t>محمدٌ</a:t>
            </a:r>
            <a:endParaRPr lang="sv-SE" dirty="0">
              <a:solidFill>
                <a:srgbClr val="FFFF00"/>
              </a:solidFill>
            </a:endParaRPr>
          </a:p>
          <a:p>
            <a:pPr marL="0" indent="0">
              <a:buNone/>
            </a:pPr>
            <a:r>
              <a:rPr lang="ar-SA" dirty="0"/>
              <a:t>رأيت </a:t>
            </a:r>
            <a:r>
              <a:rPr lang="ar-SA" dirty="0">
                <a:solidFill>
                  <a:srgbClr val="C00000"/>
                </a:solidFill>
              </a:rPr>
              <a:t>محمدًا</a:t>
            </a:r>
          </a:p>
          <a:p>
            <a:pPr marL="0" indent="0">
              <a:buNone/>
            </a:pPr>
            <a:r>
              <a:rPr lang="ar-SA" dirty="0"/>
              <a:t>سَلَّمتُ على </a:t>
            </a:r>
            <a:r>
              <a:rPr lang="ar-SA" dirty="0">
                <a:solidFill>
                  <a:schemeClr val="accent1">
                    <a:lumMod val="75000"/>
                  </a:schemeClr>
                </a:solidFill>
              </a:rPr>
              <a:t>محمدٍ</a:t>
            </a:r>
            <a:endParaRPr lang="sv-SE" dirty="0">
              <a:solidFill>
                <a:schemeClr val="accent1">
                  <a:lumMod val="75000"/>
                </a:schemeClr>
              </a:solidFill>
            </a:endParaRPr>
          </a:p>
          <a:p>
            <a:pPr marL="0" indent="0">
              <a:buNone/>
            </a:pPr>
            <a:endParaRPr lang="sv-SE" dirty="0"/>
          </a:p>
          <a:p>
            <a:pPr marL="0" indent="0">
              <a:buNone/>
            </a:pPr>
            <a:r>
              <a:rPr lang="ar-SA" u="sng" dirty="0">
                <a:solidFill>
                  <a:srgbClr val="FFFF00"/>
                </a:solidFill>
              </a:rPr>
              <a:t>محمدٌ</a:t>
            </a:r>
            <a:r>
              <a:rPr lang="ar-SA" dirty="0"/>
              <a:t> فاعل مرفوع وعلامة رفعه الضمة الظاهرة.</a:t>
            </a:r>
            <a:endParaRPr lang="sv-SE" dirty="0"/>
          </a:p>
          <a:p>
            <a:pPr marL="0" indent="0">
              <a:buNone/>
            </a:pPr>
            <a:r>
              <a:rPr lang="ar-SA" u="sng" dirty="0">
                <a:solidFill>
                  <a:srgbClr val="C00000"/>
                </a:solidFill>
              </a:rPr>
              <a:t>محمدًا</a:t>
            </a:r>
            <a:r>
              <a:rPr lang="ar-SA" dirty="0"/>
              <a:t> مفعولٌ به منصوب وعلامة نَصْبِهِ الفتحة الظاهرة.</a:t>
            </a:r>
          </a:p>
          <a:p>
            <a:pPr marL="0" indent="0">
              <a:buNone/>
            </a:pPr>
            <a:r>
              <a:rPr lang="ar-SA" u="sng" dirty="0">
                <a:solidFill>
                  <a:schemeClr val="accent1">
                    <a:lumMod val="75000"/>
                  </a:schemeClr>
                </a:solidFill>
              </a:rPr>
              <a:t>محمدٍ</a:t>
            </a:r>
            <a:r>
              <a:rPr lang="ar-SA" dirty="0"/>
              <a:t> اسمٌ مجرورٌ وعلامةُ جَرِّهِ الكسرة الظاهرة.</a:t>
            </a:r>
          </a:p>
          <a:p>
            <a:pPr marL="0" indent="0">
              <a:buNone/>
            </a:pPr>
            <a:endParaRPr lang="ar-SA"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ar-SA" dirty="0"/>
          </a:p>
        </p:txBody>
      </p:sp>
      <p:sp>
        <p:nvSpPr>
          <p:cNvPr id="4" name="Platshållare för bildnummer 3">
            <a:extLst>
              <a:ext uri="{FF2B5EF4-FFF2-40B4-BE49-F238E27FC236}">
                <a16:creationId xmlns:a16="http://schemas.microsoft.com/office/drawing/2014/main" id="{33503F6C-1652-486B-BDAF-A90E6D9D94C3}"/>
              </a:ext>
            </a:extLst>
          </p:cNvPr>
          <p:cNvSpPr>
            <a:spLocks noGrp="1"/>
          </p:cNvSpPr>
          <p:nvPr>
            <p:ph type="sldNum" sz="quarter" idx="12"/>
          </p:nvPr>
        </p:nvSpPr>
        <p:spPr/>
        <p:txBody>
          <a:bodyPr/>
          <a:lstStyle/>
          <a:p>
            <a:fld id="{177D6179-9D4F-9247-ABDE-D082469CF89C}" type="slidenum">
              <a:rPr lang="sv-SE" smtClean="0"/>
              <a:t>20</a:t>
            </a:fld>
            <a:endParaRPr lang="sv-SE" dirty="0"/>
          </a:p>
        </p:txBody>
      </p:sp>
      <p:sp>
        <p:nvSpPr>
          <p:cNvPr id="5" name="Rulle: vågrät 4">
            <a:extLst>
              <a:ext uri="{FF2B5EF4-FFF2-40B4-BE49-F238E27FC236}">
                <a16:creationId xmlns:a16="http://schemas.microsoft.com/office/drawing/2014/main" id="{FF3F0DF2-AF1A-49C8-858F-303B9156B069}"/>
              </a:ext>
            </a:extLst>
          </p:cNvPr>
          <p:cNvSpPr/>
          <p:nvPr/>
        </p:nvSpPr>
        <p:spPr>
          <a:xfrm>
            <a:off x="5953125" y="4521466"/>
            <a:ext cx="5762625" cy="2257424"/>
          </a:xfrm>
          <a:prstGeom prst="horizontalScroll">
            <a:avLst/>
          </a:prstGeom>
          <a:solidFill>
            <a:srgbClr val="BFB5C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Att göra </a:t>
            </a:r>
            <a:r>
              <a:rPr lang="ar-SA" dirty="0"/>
              <a:t>إعراب</a:t>
            </a:r>
            <a:r>
              <a:rPr lang="sv-SE" dirty="0"/>
              <a:t> på ord är en konst, som tar tid att bemästra. Det är något som kommer stegvis, och i </a:t>
            </a:r>
            <a:r>
              <a:rPr lang="sv-SE" i="1" dirty="0"/>
              <a:t>al-Ajrumiyyah</a:t>
            </a:r>
            <a:r>
              <a:rPr lang="sv-SE" dirty="0"/>
              <a:t> kommer vi att praktisera detta ytterligare.</a:t>
            </a:r>
          </a:p>
        </p:txBody>
      </p:sp>
    </p:spTree>
    <p:extLst>
      <p:ext uri="{BB962C8B-B14F-4D97-AF65-F5344CB8AC3E}">
        <p14:creationId xmlns:p14="http://schemas.microsoft.com/office/powerpoint/2010/main" val="2534619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(3)</a:t>
            </a:r>
            <a:br>
              <a:rPr lang="sv-SE" dirty="0"/>
            </a:br>
            <a:r>
              <a:rPr lang="ar-SA" dirty="0"/>
              <a:t>باب أَفْعَلَ</a:t>
            </a:r>
            <a:endParaRPr lang="sv-SE" dirty="0"/>
          </a:p>
        </p:txBody>
      </p:sp>
      <p:sp>
        <p:nvSpPr>
          <p:cNvPr id="3" name="Platshållare för innehåll 2">
            <a:extLst>
              <a:ext uri="{FF2B5EF4-FFF2-40B4-BE49-F238E27FC236}">
                <a16:creationId xmlns:a16="http://schemas.microsoft.com/office/drawing/2014/main" id="{13FE7A86-A54B-43B6-999A-0F5F863FC741}"/>
              </a:ext>
            </a:extLst>
          </p:cNvPr>
          <p:cNvSpPr>
            <a:spLocks noGrp="1"/>
          </p:cNvSpPr>
          <p:nvPr>
            <p:ph idx="1"/>
          </p:nvPr>
        </p:nvSpPr>
        <p:spPr>
          <a:xfrm>
            <a:off x="200025" y="2162175"/>
            <a:ext cx="11468099" cy="4381500"/>
          </a:xfrm>
        </p:spPr>
        <p:txBody>
          <a:bodyPr>
            <a:normAutofit/>
          </a:bodyPr>
          <a:lstStyle/>
          <a:p>
            <a:pPr marL="0" indent="0">
              <a:buNone/>
            </a:pPr>
            <a:r>
              <a:rPr lang="sv-SE" dirty="0"/>
              <a:t>         </a:t>
            </a:r>
            <a:r>
              <a:rPr lang="sv-SE" u="sng" dirty="0"/>
              <a:t>Här har vi fler exempel</a:t>
            </a:r>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200</a:t>
            </a:fld>
            <a:endParaRPr lang="sv-SE"/>
          </a:p>
        </p:txBody>
      </p:sp>
      <p:pic>
        <p:nvPicPr>
          <p:cNvPr id="11" name="Bildobjekt 10">
            <a:extLst>
              <a:ext uri="{FF2B5EF4-FFF2-40B4-BE49-F238E27FC236}">
                <a16:creationId xmlns:a16="http://schemas.microsoft.com/office/drawing/2014/main" id="{F91E5A91-6A98-44C3-8A2D-90980ED338F6}"/>
              </a:ext>
            </a:extLst>
          </p:cNvPr>
          <p:cNvPicPr>
            <a:picLocks noChangeAspect="1"/>
          </p:cNvPicPr>
          <p:nvPr/>
        </p:nvPicPr>
        <p:blipFill rotWithShape="1">
          <a:blip r:embed="rId4"/>
          <a:srcRect b="4306"/>
          <a:stretch/>
        </p:blipFill>
        <p:spPr>
          <a:xfrm rot="5400000">
            <a:off x="1038292" y="1905000"/>
            <a:ext cx="4121856" cy="5581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ktangel: rundade hörn 11">
            <a:extLst>
              <a:ext uri="{FF2B5EF4-FFF2-40B4-BE49-F238E27FC236}">
                <a16:creationId xmlns:a16="http://schemas.microsoft.com/office/drawing/2014/main" id="{634FBD7F-AEEF-46A3-A398-66CA690A348A}"/>
              </a:ext>
            </a:extLst>
          </p:cNvPr>
          <p:cNvSpPr/>
          <p:nvPr/>
        </p:nvSpPr>
        <p:spPr>
          <a:xfrm>
            <a:off x="6301957" y="3100386"/>
            <a:ext cx="5572123" cy="3190875"/>
          </a:xfrm>
          <a:prstGeom prst="roundRect">
            <a:avLst/>
          </a:prstGeom>
          <a:solidFill>
            <a:srgbClr val="BFB5C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Vi kan notera en del morfologiska</a:t>
            </a:r>
            <a:r>
              <a:rPr lang="ar-SA" dirty="0">
                <a:solidFill>
                  <a:schemeClr val="bg1"/>
                </a:solidFill>
              </a:rPr>
              <a:t> </a:t>
            </a:r>
            <a:r>
              <a:rPr lang="sv-SE" dirty="0">
                <a:solidFill>
                  <a:schemeClr val="bg1"/>
                </a:solidFill>
              </a:rPr>
              <a:t>(</a:t>
            </a:r>
            <a:r>
              <a:rPr lang="ar-SA" dirty="0">
                <a:solidFill>
                  <a:schemeClr val="bg1"/>
                </a:solidFill>
              </a:rPr>
              <a:t>صرفية</a:t>
            </a:r>
            <a:r>
              <a:rPr lang="sv-SE" dirty="0">
                <a:solidFill>
                  <a:schemeClr val="bg1"/>
                </a:solidFill>
              </a:rPr>
              <a:t>)  ändringar där verbet ibland skrivs lite annorlunda än det egentliga mönstret för att b.la underlätta uttalen. </a:t>
            </a:r>
          </a:p>
          <a:p>
            <a:pPr algn="ctr"/>
            <a:endParaRPr lang="sv-SE" dirty="0">
              <a:solidFill>
                <a:schemeClr val="bg1"/>
              </a:solidFill>
            </a:endParaRPr>
          </a:p>
          <a:p>
            <a:pPr algn="ctr"/>
            <a:r>
              <a:rPr lang="sv-SE" dirty="0">
                <a:solidFill>
                  <a:schemeClr val="bg1"/>
                </a:solidFill>
              </a:rPr>
              <a:t>Eleven rekommenderas att memorera ”slutprodukten” såsom den är utan att fastna för mycket vid detaljerna. Efter att eleven stabiliserat sin arabiska kommer det därefter bli mycket enklare att blicka tillbaka och granska allt i minsta detalj. </a:t>
            </a:r>
          </a:p>
        </p:txBody>
      </p:sp>
    </p:spTree>
    <p:custDataLst>
      <p:tags r:id="rId1"/>
    </p:custDataLst>
    <p:extLst>
      <p:ext uri="{BB962C8B-B14F-4D97-AF65-F5344CB8AC3E}">
        <p14:creationId xmlns:p14="http://schemas.microsoft.com/office/powerpoint/2010/main" val="892071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DAED3-85BA-4CEE-8022-BAB772B8A3E7}"/>
              </a:ext>
            </a:extLst>
          </p:cNvPr>
          <p:cNvSpPr>
            <a:spLocks noGrp="1"/>
          </p:cNvSpPr>
          <p:nvPr>
            <p:ph type="title"/>
          </p:nvPr>
        </p:nvSpPr>
        <p:spPr/>
        <p:txBody>
          <a:bodyPr/>
          <a:lstStyle/>
          <a:p>
            <a:r>
              <a:rPr lang="ar-SA" dirty="0"/>
              <a:t>الفعل المزيد الثلاثي</a:t>
            </a:r>
            <a:r>
              <a:rPr lang="sv-SE" dirty="0"/>
              <a:t> (4)</a:t>
            </a:r>
            <a:br>
              <a:rPr lang="sv-SE" dirty="0"/>
            </a:br>
            <a:r>
              <a:rPr lang="ar-SA" dirty="0"/>
              <a:t>باب أَفْعَلَ</a:t>
            </a:r>
            <a:endParaRPr lang="sv-SE" dirty="0"/>
          </a:p>
        </p:txBody>
      </p:sp>
      <p:sp>
        <p:nvSpPr>
          <p:cNvPr id="11" name="Platshållare för innehåll 10">
            <a:extLst>
              <a:ext uri="{FF2B5EF4-FFF2-40B4-BE49-F238E27FC236}">
                <a16:creationId xmlns:a16="http://schemas.microsoft.com/office/drawing/2014/main" id="{BB5336E2-5659-4839-9774-4E8E3A76FA23}"/>
              </a:ext>
            </a:extLst>
          </p:cNvPr>
          <p:cNvSpPr>
            <a:spLocks noGrp="1"/>
          </p:cNvSpPr>
          <p:nvPr>
            <p:ph idx="1"/>
          </p:nvPr>
        </p:nvSpPr>
        <p:spPr>
          <a:xfrm>
            <a:off x="390525" y="2247900"/>
            <a:ext cx="10753725" cy="4371975"/>
          </a:xfrm>
        </p:spPr>
        <p:txBody>
          <a:bodyPr/>
          <a:lstStyle/>
          <a:p>
            <a:pPr marL="0" indent="0">
              <a:buNone/>
            </a:pPr>
            <a:r>
              <a:rPr lang="ar-SA" dirty="0"/>
              <a:t>اسما المكان والزمان</a:t>
            </a:r>
            <a:r>
              <a:rPr lang="sv-SE" dirty="0"/>
              <a:t> är precis samma som </a:t>
            </a:r>
            <a:r>
              <a:rPr lang="ar-SA" dirty="0"/>
              <a:t>اسم المفعول</a:t>
            </a:r>
            <a:r>
              <a:rPr lang="sv-SE" dirty="0"/>
              <a:t>, och det är kontexten som avgör vilken betydelse ordet har. </a:t>
            </a:r>
            <a:endParaRPr lang="ar-SA" dirty="0"/>
          </a:p>
          <a:p>
            <a:pPr marL="0" indent="0">
              <a:buNone/>
            </a:pPr>
            <a:r>
              <a:rPr lang="ar-SA" dirty="0"/>
              <a:t>مُتْحَفٌ</a:t>
            </a:r>
            <a:r>
              <a:rPr lang="sv-SE" dirty="0"/>
              <a:t> (museum) är ett exempel på en </a:t>
            </a:r>
            <a:r>
              <a:rPr lang="ar-SA" dirty="0"/>
              <a:t>اسم المكان</a:t>
            </a:r>
            <a:r>
              <a:rPr lang="sv-SE" dirty="0"/>
              <a:t> och kommer från verbet </a:t>
            </a:r>
            <a:r>
              <a:rPr lang="ar-SA" dirty="0"/>
              <a:t>(ب)</a:t>
            </a:r>
            <a:r>
              <a:rPr lang="sv-SE" dirty="0"/>
              <a:t> </a:t>
            </a:r>
            <a:r>
              <a:rPr lang="ar-SA" dirty="0"/>
              <a:t>أَتْحَفَ يُتْحِفُ</a:t>
            </a:r>
            <a:r>
              <a:rPr lang="sv-SE" dirty="0"/>
              <a:t> (</a:t>
            </a:r>
            <a:r>
              <a:rPr lang="sv-SE" sz="2000" dirty="0"/>
              <a:t>att presentera/ge något som är sällsynt eller märkvärdigt, ge en present</a:t>
            </a:r>
            <a:r>
              <a:rPr lang="sv-SE" dirty="0"/>
              <a:t>)</a:t>
            </a:r>
            <a:endParaRPr lang="ar-SA" dirty="0"/>
          </a:p>
          <a:p>
            <a:pPr marL="0" indent="0">
              <a:buNone/>
            </a:pPr>
            <a:endParaRPr lang="ar-SA" dirty="0"/>
          </a:p>
          <a:p>
            <a:pPr marL="0" indent="0">
              <a:buNone/>
            </a:pPr>
            <a:r>
              <a:rPr lang="sv-SE" dirty="0"/>
              <a:t>Fler exempel gås igenom i boken.</a:t>
            </a:r>
          </a:p>
        </p:txBody>
      </p:sp>
      <p:sp>
        <p:nvSpPr>
          <p:cNvPr id="4" name="Platshållare för bildnummer 3">
            <a:extLst>
              <a:ext uri="{FF2B5EF4-FFF2-40B4-BE49-F238E27FC236}">
                <a16:creationId xmlns:a16="http://schemas.microsoft.com/office/drawing/2014/main" id="{B266763B-0994-4E1E-95D0-D7A624609753}"/>
              </a:ext>
            </a:extLst>
          </p:cNvPr>
          <p:cNvSpPr>
            <a:spLocks noGrp="1"/>
          </p:cNvSpPr>
          <p:nvPr>
            <p:ph type="sldNum" sz="quarter" idx="12"/>
          </p:nvPr>
        </p:nvSpPr>
        <p:spPr/>
        <p:txBody>
          <a:bodyPr/>
          <a:lstStyle/>
          <a:p>
            <a:fld id="{177D6179-9D4F-9247-ABDE-D082469CF89C}" type="slidenum">
              <a:rPr lang="sv-SE" smtClean="0"/>
              <a:t>201</a:t>
            </a:fld>
            <a:endParaRPr lang="sv-SE"/>
          </a:p>
        </p:txBody>
      </p:sp>
    </p:spTree>
    <p:custDataLst>
      <p:tags r:id="rId1"/>
    </p:custDataLst>
    <p:extLst>
      <p:ext uri="{BB962C8B-B14F-4D97-AF65-F5344CB8AC3E}">
        <p14:creationId xmlns:p14="http://schemas.microsoft.com/office/powerpoint/2010/main" val="1918676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rundade hörn 6">
            <a:extLst>
              <a:ext uri="{FF2B5EF4-FFF2-40B4-BE49-F238E27FC236}">
                <a16:creationId xmlns:a16="http://schemas.microsoft.com/office/drawing/2014/main" id="{D48A2F37-9471-4421-ACFE-C2EB696A59AE}"/>
              </a:ext>
            </a:extLst>
          </p:cNvPr>
          <p:cNvSpPr/>
          <p:nvPr/>
        </p:nvSpPr>
        <p:spPr>
          <a:xfrm>
            <a:off x="476250" y="2524125"/>
            <a:ext cx="4229100" cy="52387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AF4A649-83D1-4EC9-8E0F-B3554B576226}"/>
              </a:ext>
            </a:extLst>
          </p:cNvPr>
          <p:cNvSpPr>
            <a:spLocks noGrp="1"/>
          </p:cNvSpPr>
          <p:nvPr>
            <p:ph type="title"/>
          </p:nvPr>
        </p:nvSpPr>
        <p:spPr/>
        <p:txBody>
          <a:bodyPr/>
          <a:lstStyle/>
          <a:p>
            <a:r>
              <a:rPr lang="ar-SA" dirty="0"/>
              <a:t>أَعْطى</a:t>
            </a:r>
            <a:r>
              <a:rPr lang="sv-SE" dirty="0"/>
              <a:t> (1)</a:t>
            </a:r>
          </a:p>
        </p:txBody>
      </p:sp>
      <p:sp>
        <p:nvSpPr>
          <p:cNvPr id="3" name="Platshållare för innehåll 2">
            <a:extLst>
              <a:ext uri="{FF2B5EF4-FFF2-40B4-BE49-F238E27FC236}">
                <a16:creationId xmlns:a16="http://schemas.microsoft.com/office/drawing/2014/main" id="{55D99222-A736-4CE6-A024-B0A77F0FD4C5}"/>
              </a:ext>
            </a:extLst>
          </p:cNvPr>
          <p:cNvSpPr>
            <a:spLocks noGrp="1"/>
          </p:cNvSpPr>
          <p:nvPr>
            <p:ph idx="1"/>
          </p:nvPr>
        </p:nvSpPr>
        <p:spPr>
          <a:xfrm>
            <a:off x="228600" y="2124075"/>
            <a:ext cx="11506199" cy="4457700"/>
          </a:xfrm>
        </p:spPr>
        <p:txBody>
          <a:bodyPr/>
          <a:lstStyle/>
          <a:p>
            <a:pPr marL="0" indent="0">
              <a:buNone/>
            </a:pPr>
            <a:r>
              <a:rPr lang="ar-SA" dirty="0"/>
              <a:t>أَعطى</a:t>
            </a:r>
            <a:r>
              <a:rPr lang="sv-SE" dirty="0"/>
              <a:t> (att ge) kommer från verbet </a:t>
            </a:r>
            <a:r>
              <a:rPr lang="ar-SA" dirty="0"/>
              <a:t>أَفْعَلَ</a:t>
            </a:r>
            <a:r>
              <a:rPr lang="sv-SE" dirty="0"/>
              <a:t>. Här har vi verbets </a:t>
            </a:r>
            <a:r>
              <a:rPr lang="ar-SA" dirty="0"/>
              <a:t>تَصْريف</a:t>
            </a:r>
            <a:r>
              <a:rPr lang="sv-SE" dirty="0"/>
              <a:t>:</a:t>
            </a:r>
          </a:p>
          <a:p>
            <a:pPr marL="0" indent="0">
              <a:buNone/>
            </a:pPr>
            <a:r>
              <a:rPr lang="ar-SA" dirty="0"/>
              <a:t>أَعْطى  يُعْطِيْ  أَعْطِ  إْعْطاءٌ  مُعْطٍ  مُعْطًى   </a:t>
            </a:r>
            <a:endParaRPr lang="sv-SE" dirty="0"/>
          </a:p>
          <a:p>
            <a:pPr marL="0" indent="0">
              <a:buNone/>
            </a:pPr>
            <a:endParaRPr lang="sv-SE" dirty="0"/>
          </a:p>
          <a:p>
            <a:pPr marL="0" indent="0">
              <a:buNone/>
            </a:pPr>
            <a:r>
              <a:rPr lang="sv-SE" dirty="0"/>
              <a:t>Det som är speciellt med </a:t>
            </a:r>
            <a:r>
              <a:rPr lang="ar-SA" dirty="0"/>
              <a:t>أَعْطى</a:t>
            </a:r>
            <a:r>
              <a:rPr lang="sv-SE" dirty="0"/>
              <a:t> är att den har 2 st. </a:t>
            </a:r>
            <a:r>
              <a:rPr lang="ar-SA" dirty="0"/>
              <a:t>المفعول به</a:t>
            </a:r>
            <a:r>
              <a:rPr lang="sv-SE" dirty="0"/>
              <a:t>:  </a:t>
            </a:r>
          </a:p>
          <a:p>
            <a:pPr marL="0" indent="0">
              <a:buNone/>
            </a:pPr>
            <a:r>
              <a:rPr lang="ar-SA" dirty="0"/>
              <a:t>أَعْطَيْتُ </a:t>
            </a:r>
            <a:r>
              <a:rPr lang="ar-SA" dirty="0">
                <a:solidFill>
                  <a:srgbClr val="0070C0"/>
                </a:solidFill>
              </a:rPr>
              <a:t>حامدا</a:t>
            </a:r>
            <a:r>
              <a:rPr lang="ar-SA" dirty="0"/>
              <a:t> </a:t>
            </a:r>
            <a:r>
              <a:rPr lang="ar-SA" dirty="0">
                <a:solidFill>
                  <a:srgbClr val="FFFF00"/>
                </a:solidFill>
              </a:rPr>
              <a:t>كتابا</a:t>
            </a:r>
            <a:r>
              <a:rPr lang="ar-SA" dirty="0"/>
              <a:t>            </a:t>
            </a:r>
            <a:r>
              <a:rPr lang="sv-SE" dirty="0"/>
              <a:t>                                         </a:t>
            </a:r>
            <a:r>
              <a:rPr lang="ar-SA" dirty="0"/>
              <a:t>أَعْطَيْتُ</a:t>
            </a:r>
            <a:r>
              <a:rPr lang="ar-SA" dirty="0">
                <a:solidFill>
                  <a:srgbClr val="0070C0"/>
                </a:solidFill>
              </a:rPr>
              <a:t>هُ</a:t>
            </a:r>
            <a:r>
              <a:rPr lang="ar-SA" dirty="0"/>
              <a:t> </a:t>
            </a:r>
            <a:r>
              <a:rPr lang="ar-SA" dirty="0">
                <a:solidFill>
                  <a:srgbClr val="FFFF00"/>
                </a:solidFill>
              </a:rPr>
              <a:t>كتابا</a:t>
            </a:r>
            <a:endParaRPr lang="sv-SE" dirty="0">
              <a:solidFill>
                <a:srgbClr val="FFFF00"/>
              </a:solidFill>
            </a:endParaRPr>
          </a:p>
        </p:txBody>
      </p:sp>
      <p:sp>
        <p:nvSpPr>
          <p:cNvPr id="4" name="Platshållare för bildnummer 3">
            <a:extLst>
              <a:ext uri="{FF2B5EF4-FFF2-40B4-BE49-F238E27FC236}">
                <a16:creationId xmlns:a16="http://schemas.microsoft.com/office/drawing/2014/main" id="{EDDAD72E-96FD-4DD5-BDEE-210871C1E40D}"/>
              </a:ext>
            </a:extLst>
          </p:cNvPr>
          <p:cNvSpPr>
            <a:spLocks noGrp="1"/>
          </p:cNvSpPr>
          <p:nvPr>
            <p:ph type="sldNum" sz="quarter" idx="12"/>
          </p:nvPr>
        </p:nvSpPr>
        <p:spPr/>
        <p:txBody>
          <a:bodyPr/>
          <a:lstStyle/>
          <a:p>
            <a:fld id="{177D6179-9D4F-9247-ABDE-D082469CF89C}" type="slidenum">
              <a:rPr lang="sv-SE" smtClean="0"/>
              <a:t>202</a:t>
            </a:fld>
            <a:endParaRPr lang="sv-SE"/>
          </a:p>
        </p:txBody>
      </p:sp>
      <p:cxnSp>
        <p:nvCxnSpPr>
          <p:cNvPr id="9" name="Rak pilkoppling 8">
            <a:extLst>
              <a:ext uri="{FF2B5EF4-FFF2-40B4-BE49-F238E27FC236}">
                <a16:creationId xmlns:a16="http://schemas.microsoft.com/office/drawing/2014/main" id="{8845C51F-8DB7-4395-BE67-37DC592E0FED}"/>
              </a:ext>
            </a:extLst>
          </p:cNvPr>
          <p:cNvCxnSpPr>
            <a:cxnSpLocks/>
          </p:cNvCxnSpPr>
          <p:nvPr/>
        </p:nvCxnSpPr>
        <p:spPr>
          <a:xfrm flipH="1">
            <a:off x="1266825" y="4352925"/>
            <a:ext cx="276225" cy="657225"/>
          </a:xfrm>
          <a:prstGeom prst="straightConnector1">
            <a:avLst/>
          </a:prstGeom>
          <a:ln w="28575">
            <a:solidFill>
              <a:srgbClr val="FFFF00"/>
            </a:solidFill>
            <a:tailEnd type="triangle"/>
          </a:ln>
        </p:spPr>
        <p:style>
          <a:lnRef idx="1">
            <a:schemeClr val="dk1"/>
          </a:lnRef>
          <a:fillRef idx="0">
            <a:schemeClr val="dk1"/>
          </a:fillRef>
          <a:effectRef idx="0">
            <a:schemeClr val="dk1"/>
          </a:effectRef>
          <a:fontRef idx="minor">
            <a:schemeClr val="tx1"/>
          </a:fontRef>
        </p:style>
      </p:cxnSp>
      <p:sp>
        <p:nvSpPr>
          <p:cNvPr id="10" name="Rektangel: rundade hörn 9">
            <a:extLst>
              <a:ext uri="{FF2B5EF4-FFF2-40B4-BE49-F238E27FC236}">
                <a16:creationId xmlns:a16="http://schemas.microsoft.com/office/drawing/2014/main" id="{94EF4F8E-60D1-4CB2-B107-7891F2DFE9A8}"/>
              </a:ext>
            </a:extLst>
          </p:cNvPr>
          <p:cNvSpPr/>
          <p:nvPr/>
        </p:nvSpPr>
        <p:spPr>
          <a:xfrm>
            <a:off x="2090738" y="5133975"/>
            <a:ext cx="1852612" cy="818221"/>
          </a:xfrm>
          <a:prstGeom prst="roundRect">
            <a:avLst/>
          </a:prstGeom>
          <a:solidFill>
            <a:srgbClr val="BFB5C9"/>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srgbClr val="0070C0"/>
                </a:solidFill>
              </a:rPr>
              <a:t>مفعول به أَوَّل</a:t>
            </a:r>
            <a:endParaRPr lang="sv-SE" dirty="0">
              <a:solidFill>
                <a:srgbClr val="0070C0"/>
              </a:solidFill>
            </a:endParaRPr>
          </a:p>
          <a:p>
            <a:pPr algn="ctr"/>
            <a:r>
              <a:rPr lang="ar-SA" dirty="0">
                <a:solidFill>
                  <a:srgbClr val="0070C0"/>
                </a:solidFill>
              </a:rPr>
              <a:t>(منصوب)</a:t>
            </a:r>
            <a:endParaRPr lang="sv-SE" dirty="0">
              <a:solidFill>
                <a:srgbClr val="0070C0"/>
              </a:solidFill>
            </a:endParaRPr>
          </a:p>
        </p:txBody>
      </p:sp>
      <p:sp>
        <p:nvSpPr>
          <p:cNvPr id="11" name="Rektangel: rundade hörn 10">
            <a:extLst>
              <a:ext uri="{FF2B5EF4-FFF2-40B4-BE49-F238E27FC236}">
                <a16:creationId xmlns:a16="http://schemas.microsoft.com/office/drawing/2014/main" id="{A79EB4E8-52FD-4B93-87B7-7F1D2624F1F2}"/>
              </a:ext>
            </a:extLst>
          </p:cNvPr>
          <p:cNvSpPr/>
          <p:nvPr/>
        </p:nvSpPr>
        <p:spPr>
          <a:xfrm>
            <a:off x="228600" y="5133975"/>
            <a:ext cx="1714500" cy="818221"/>
          </a:xfrm>
          <a:prstGeom prst="roundRect">
            <a:avLst/>
          </a:prstGeom>
          <a:solidFill>
            <a:srgbClr val="BFB5C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srgbClr val="FFFF00"/>
                </a:solidFill>
              </a:rPr>
              <a:t>مفعول به ثانٍ</a:t>
            </a:r>
            <a:endParaRPr lang="sv-SE" dirty="0">
              <a:solidFill>
                <a:srgbClr val="FFFF00"/>
              </a:solidFill>
            </a:endParaRPr>
          </a:p>
          <a:p>
            <a:pPr algn="ctr"/>
            <a:r>
              <a:rPr lang="ar-SA" dirty="0">
                <a:solidFill>
                  <a:srgbClr val="FFFF00"/>
                </a:solidFill>
              </a:rPr>
              <a:t>(منصوب)</a:t>
            </a:r>
            <a:endParaRPr lang="sv-SE" dirty="0">
              <a:solidFill>
                <a:srgbClr val="FFFF00"/>
              </a:solidFill>
            </a:endParaRPr>
          </a:p>
        </p:txBody>
      </p:sp>
      <p:cxnSp>
        <p:nvCxnSpPr>
          <p:cNvPr id="12" name="Rak pilkoppling 11">
            <a:extLst>
              <a:ext uri="{FF2B5EF4-FFF2-40B4-BE49-F238E27FC236}">
                <a16:creationId xmlns:a16="http://schemas.microsoft.com/office/drawing/2014/main" id="{BCBA3B70-A9D1-4F62-9ABD-0C2899565C06}"/>
              </a:ext>
            </a:extLst>
          </p:cNvPr>
          <p:cNvCxnSpPr>
            <a:cxnSpLocks/>
          </p:cNvCxnSpPr>
          <p:nvPr/>
        </p:nvCxnSpPr>
        <p:spPr>
          <a:xfrm>
            <a:off x="2162175" y="4352925"/>
            <a:ext cx="428625" cy="657225"/>
          </a:xfrm>
          <a:prstGeom prst="straightConnector1">
            <a:avLst/>
          </a:prstGeom>
          <a:ln w="28575">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15" name="Rektangel: rundade hörn 14">
            <a:extLst>
              <a:ext uri="{FF2B5EF4-FFF2-40B4-BE49-F238E27FC236}">
                <a16:creationId xmlns:a16="http://schemas.microsoft.com/office/drawing/2014/main" id="{70125657-5037-4B09-B2EA-3C1EC9BEF41C}"/>
              </a:ext>
            </a:extLst>
          </p:cNvPr>
          <p:cNvSpPr/>
          <p:nvPr/>
        </p:nvSpPr>
        <p:spPr>
          <a:xfrm>
            <a:off x="7548563" y="5286551"/>
            <a:ext cx="1852612" cy="818221"/>
          </a:xfrm>
          <a:prstGeom prst="roundRect">
            <a:avLst/>
          </a:prstGeom>
          <a:solidFill>
            <a:srgbClr val="BFB5C9"/>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srgbClr val="0070C0"/>
                </a:solidFill>
              </a:rPr>
              <a:t>مفعول به أَوَّل</a:t>
            </a:r>
            <a:endParaRPr lang="sv-SE" dirty="0">
              <a:solidFill>
                <a:srgbClr val="0070C0"/>
              </a:solidFill>
            </a:endParaRPr>
          </a:p>
          <a:p>
            <a:pPr algn="ctr"/>
            <a:r>
              <a:rPr lang="ar-SA" dirty="0">
                <a:solidFill>
                  <a:srgbClr val="0070C0"/>
                </a:solidFill>
              </a:rPr>
              <a:t>(في محل نصب)</a:t>
            </a:r>
            <a:endParaRPr lang="sv-SE" dirty="0">
              <a:solidFill>
                <a:srgbClr val="0070C0"/>
              </a:solidFill>
            </a:endParaRPr>
          </a:p>
        </p:txBody>
      </p:sp>
      <p:cxnSp>
        <p:nvCxnSpPr>
          <p:cNvPr id="16" name="Rak pilkoppling 15">
            <a:extLst>
              <a:ext uri="{FF2B5EF4-FFF2-40B4-BE49-F238E27FC236}">
                <a16:creationId xmlns:a16="http://schemas.microsoft.com/office/drawing/2014/main" id="{EB3401D2-7DC6-4FA3-9187-51BFAB47031D}"/>
              </a:ext>
            </a:extLst>
          </p:cNvPr>
          <p:cNvCxnSpPr>
            <a:cxnSpLocks/>
          </p:cNvCxnSpPr>
          <p:nvPr/>
        </p:nvCxnSpPr>
        <p:spPr>
          <a:xfrm>
            <a:off x="7477125" y="4371975"/>
            <a:ext cx="428625" cy="657225"/>
          </a:xfrm>
          <a:prstGeom prst="straightConnector1">
            <a:avLst/>
          </a:prstGeom>
          <a:ln w="28575">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17" name="Rektangel: rundade hörn 16">
            <a:extLst>
              <a:ext uri="{FF2B5EF4-FFF2-40B4-BE49-F238E27FC236}">
                <a16:creationId xmlns:a16="http://schemas.microsoft.com/office/drawing/2014/main" id="{DFC30487-76AF-4BB6-B549-1D51B00A2CD8}"/>
              </a:ext>
            </a:extLst>
          </p:cNvPr>
          <p:cNvSpPr/>
          <p:nvPr/>
        </p:nvSpPr>
        <p:spPr>
          <a:xfrm>
            <a:off x="5425338" y="5286551"/>
            <a:ext cx="1852612" cy="818221"/>
          </a:xfrm>
          <a:prstGeom prst="roundRect">
            <a:avLst/>
          </a:prstGeom>
          <a:solidFill>
            <a:srgbClr val="BFB5C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srgbClr val="FFFF00"/>
                </a:solidFill>
              </a:rPr>
              <a:t>مفعول به ثانٍ</a:t>
            </a:r>
            <a:endParaRPr lang="sv-SE" dirty="0">
              <a:solidFill>
                <a:srgbClr val="FFFF00"/>
              </a:solidFill>
            </a:endParaRPr>
          </a:p>
          <a:p>
            <a:pPr algn="ctr"/>
            <a:r>
              <a:rPr lang="ar-SA" dirty="0">
                <a:solidFill>
                  <a:srgbClr val="FFFF00"/>
                </a:solidFill>
              </a:rPr>
              <a:t>(منصوب)</a:t>
            </a:r>
            <a:endParaRPr lang="sv-SE" dirty="0">
              <a:solidFill>
                <a:srgbClr val="FFFF00"/>
              </a:solidFill>
            </a:endParaRPr>
          </a:p>
        </p:txBody>
      </p:sp>
      <p:cxnSp>
        <p:nvCxnSpPr>
          <p:cNvPr id="18" name="Rak pilkoppling 17">
            <a:extLst>
              <a:ext uri="{FF2B5EF4-FFF2-40B4-BE49-F238E27FC236}">
                <a16:creationId xmlns:a16="http://schemas.microsoft.com/office/drawing/2014/main" id="{2376F32B-A63E-4C39-845D-A9415D47B875}"/>
              </a:ext>
            </a:extLst>
          </p:cNvPr>
          <p:cNvCxnSpPr>
            <a:cxnSpLocks/>
          </p:cNvCxnSpPr>
          <p:nvPr/>
        </p:nvCxnSpPr>
        <p:spPr>
          <a:xfrm flipH="1">
            <a:off x="6748462" y="4339417"/>
            <a:ext cx="276225" cy="657225"/>
          </a:xfrm>
          <a:prstGeom prst="straightConnector1">
            <a:avLst/>
          </a:prstGeom>
          <a:ln w="28575">
            <a:solidFill>
              <a:srgbClr val="FFFF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0557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4A649-83D1-4EC9-8E0F-B3554B576226}"/>
              </a:ext>
            </a:extLst>
          </p:cNvPr>
          <p:cNvSpPr>
            <a:spLocks noGrp="1"/>
          </p:cNvSpPr>
          <p:nvPr>
            <p:ph type="title"/>
          </p:nvPr>
        </p:nvSpPr>
        <p:spPr/>
        <p:txBody>
          <a:bodyPr/>
          <a:lstStyle/>
          <a:p>
            <a:r>
              <a:rPr lang="ar-SA" dirty="0"/>
              <a:t>أَعْطى</a:t>
            </a:r>
            <a:r>
              <a:rPr lang="sv-SE" dirty="0"/>
              <a:t> (2)</a:t>
            </a:r>
          </a:p>
        </p:txBody>
      </p:sp>
      <p:sp>
        <p:nvSpPr>
          <p:cNvPr id="3" name="Platshållare för innehåll 2">
            <a:extLst>
              <a:ext uri="{FF2B5EF4-FFF2-40B4-BE49-F238E27FC236}">
                <a16:creationId xmlns:a16="http://schemas.microsoft.com/office/drawing/2014/main" id="{55D99222-A736-4CE6-A024-B0A77F0FD4C5}"/>
              </a:ext>
            </a:extLst>
          </p:cNvPr>
          <p:cNvSpPr>
            <a:spLocks noGrp="1"/>
          </p:cNvSpPr>
          <p:nvPr>
            <p:ph idx="1"/>
          </p:nvPr>
        </p:nvSpPr>
        <p:spPr>
          <a:xfrm>
            <a:off x="228600" y="2124075"/>
            <a:ext cx="11506199" cy="4457700"/>
          </a:xfrm>
        </p:spPr>
        <p:txBody>
          <a:bodyPr/>
          <a:lstStyle/>
          <a:p>
            <a:pPr marL="0" indent="0">
              <a:buNone/>
            </a:pPr>
            <a:r>
              <a:rPr lang="sv-SE" u="sng" dirty="0"/>
              <a:t>Fler exempel</a:t>
            </a:r>
            <a:r>
              <a:rPr lang="sv-SE" dirty="0"/>
              <a:t>:</a:t>
            </a:r>
          </a:p>
          <a:p>
            <a:pPr marL="457200" indent="-457200">
              <a:buAutoNum type="arabicPeriod"/>
            </a:pPr>
            <a:r>
              <a:rPr lang="ar-SA" dirty="0"/>
              <a:t>إِنَّا أَعْطَيْنَاكَ الْكَوْثَرَ</a:t>
            </a:r>
            <a:r>
              <a:rPr lang="sv-SE" dirty="0"/>
              <a:t> – Sannerligen så har vi gett dig al-</a:t>
            </a:r>
            <a:r>
              <a:rPr lang="sv-SE" dirty="0" err="1"/>
              <a:t>Kawthar</a:t>
            </a:r>
            <a:endParaRPr lang="ar-SA" dirty="0"/>
          </a:p>
          <a:p>
            <a:pPr marL="0" indent="0">
              <a:buNone/>
            </a:pPr>
            <a:r>
              <a:rPr lang="sv-SE" dirty="0"/>
              <a:t>(al-</a:t>
            </a:r>
            <a:r>
              <a:rPr lang="sv-SE" dirty="0" err="1"/>
              <a:t>Kawthar</a:t>
            </a:r>
            <a:r>
              <a:rPr lang="sv-SE" dirty="0"/>
              <a:t> 1 )</a:t>
            </a:r>
            <a:endParaRPr lang="ar-SA" dirty="0"/>
          </a:p>
          <a:p>
            <a:pPr marL="0" indent="0">
              <a:buNone/>
            </a:pPr>
            <a:r>
              <a:rPr lang="sv-SE" dirty="0"/>
              <a:t>2. </a:t>
            </a:r>
            <a:r>
              <a:rPr lang="ar-SA" dirty="0"/>
              <a:t>من أعطاكَهُ؟</a:t>
            </a:r>
            <a:r>
              <a:rPr lang="sv-SE" dirty="0"/>
              <a:t> - Vem har gett dig den?</a:t>
            </a:r>
          </a:p>
          <a:p>
            <a:pPr marL="0" indent="0">
              <a:buNone/>
            </a:pPr>
            <a:r>
              <a:rPr lang="sv-SE" dirty="0"/>
              <a:t>3. </a:t>
            </a:r>
            <a:r>
              <a:rPr lang="ar-SA" dirty="0"/>
              <a:t>أَعْطانِيْهِ أَخي</a:t>
            </a:r>
            <a:r>
              <a:rPr lang="sv-SE" dirty="0"/>
              <a:t> – Min bror gav mig den.</a:t>
            </a:r>
          </a:p>
        </p:txBody>
      </p:sp>
      <p:sp>
        <p:nvSpPr>
          <p:cNvPr id="4" name="Platshållare för bildnummer 3">
            <a:extLst>
              <a:ext uri="{FF2B5EF4-FFF2-40B4-BE49-F238E27FC236}">
                <a16:creationId xmlns:a16="http://schemas.microsoft.com/office/drawing/2014/main" id="{EDDAD72E-96FD-4DD5-BDEE-210871C1E40D}"/>
              </a:ext>
            </a:extLst>
          </p:cNvPr>
          <p:cNvSpPr>
            <a:spLocks noGrp="1"/>
          </p:cNvSpPr>
          <p:nvPr>
            <p:ph type="sldNum" sz="quarter" idx="12"/>
          </p:nvPr>
        </p:nvSpPr>
        <p:spPr/>
        <p:txBody>
          <a:bodyPr/>
          <a:lstStyle/>
          <a:p>
            <a:fld id="{177D6179-9D4F-9247-ABDE-D082469CF89C}" type="slidenum">
              <a:rPr lang="sv-SE" smtClean="0"/>
              <a:t>203</a:t>
            </a:fld>
            <a:endParaRPr lang="sv-SE"/>
          </a:p>
        </p:txBody>
      </p:sp>
    </p:spTree>
    <p:extLst>
      <p:ext uri="{BB962C8B-B14F-4D97-AF65-F5344CB8AC3E}">
        <p14:creationId xmlns:p14="http://schemas.microsoft.com/office/powerpoint/2010/main" val="2806649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8B99BEB5-71D4-4096-BEB6-311FB8A733C9}"/>
              </a:ext>
            </a:extLst>
          </p:cNvPr>
          <p:cNvSpPr/>
          <p:nvPr/>
        </p:nvSpPr>
        <p:spPr>
          <a:xfrm>
            <a:off x="228601" y="5724525"/>
            <a:ext cx="1123949" cy="857250"/>
          </a:xfrm>
          <a:prstGeom prst="roundRect">
            <a:avLst/>
          </a:prstGeom>
          <a:solidFill>
            <a:srgbClr val="BFB5C9"/>
          </a:solidFill>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AF4A649-83D1-4EC9-8E0F-B3554B576226}"/>
              </a:ext>
            </a:extLst>
          </p:cNvPr>
          <p:cNvSpPr>
            <a:spLocks noGrp="1"/>
          </p:cNvSpPr>
          <p:nvPr>
            <p:ph type="title"/>
          </p:nvPr>
        </p:nvSpPr>
        <p:spPr/>
        <p:txBody>
          <a:bodyPr/>
          <a:lstStyle/>
          <a:p>
            <a:r>
              <a:rPr lang="ar-SA" dirty="0"/>
              <a:t>لامُ الاِبْتِداء</a:t>
            </a:r>
            <a:endParaRPr lang="sv-SE" dirty="0"/>
          </a:p>
        </p:txBody>
      </p:sp>
      <p:sp>
        <p:nvSpPr>
          <p:cNvPr id="3" name="Platshållare för innehåll 2">
            <a:extLst>
              <a:ext uri="{FF2B5EF4-FFF2-40B4-BE49-F238E27FC236}">
                <a16:creationId xmlns:a16="http://schemas.microsoft.com/office/drawing/2014/main" id="{55D99222-A736-4CE6-A024-B0A77F0FD4C5}"/>
              </a:ext>
            </a:extLst>
          </p:cNvPr>
          <p:cNvSpPr>
            <a:spLocks noGrp="1"/>
          </p:cNvSpPr>
          <p:nvPr>
            <p:ph idx="1"/>
          </p:nvPr>
        </p:nvSpPr>
        <p:spPr>
          <a:xfrm>
            <a:off x="228600" y="2124075"/>
            <a:ext cx="11506199" cy="4457700"/>
          </a:xfrm>
        </p:spPr>
        <p:txBody>
          <a:bodyPr>
            <a:normAutofit lnSpcReduction="10000"/>
          </a:bodyPr>
          <a:lstStyle/>
          <a:p>
            <a:pPr marL="0" indent="0">
              <a:buNone/>
            </a:pPr>
            <a:r>
              <a:rPr lang="ar-SA" dirty="0"/>
              <a:t>لام الابتداء</a:t>
            </a:r>
            <a:r>
              <a:rPr lang="sv-SE" dirty="0"/>
              <a:t> är en typ av </a:t>
            </a:r>
            <a:r>
              <a:rPr lang="ar-SA" dirty="0"/>
              <a:t>لام</a:t>
            </a:r>
            <a:r>
              <a:rPr lang="sv-SE" dirty="0"/>
              <a:t> som används för att </a:t>
            </a:r>
            <a:r>
              <a:rPr lang="sv-SE" i="1" dirty="0"/>
              <a:t>betona</a:t>
            </a:r>
            <a:r>
              <a:rPr lang="sv-SE" dirty="0"/>
              <a:t> något.</a:t>
            </a:r>
          </a:p>
          <a:p>
            <a:pPr marL="0" indent="0">
              <a:buNone/>
            </a:pPr>
            <a:r>
              <a:rPr lang="sv-SE" dirty="0"/>
              <a:t>Den är alltid </a:t>
            </a:r>
            <a:r>
              <a:rPr lang="ar-SA" dirty="0"/>
              <a:t>مفتوحة</a:t>
            </a:r>
            <a:r>
              <a:rPr lang="sv-SE" dirty="0"/>
              <a:t> och nämns i samband med </a:t>
            </a:r>
            <a:r>
              <a:rPr lang="ar-SA" dirty="0"/>
              <a:t>المبتدأ</a:t>
            </a:r>
            <a:r>
              <a:rPr lang="sv-SE" dirty="0"/>
              <a:t>.</a:t>
            </a:r>
            <a:endParaRPr lang="ar-SA" dirty="0"/>
          </a:p>
          <a:p>
            <a:pPr marL="0" indent="0">
              <a:buNone/>
            </a:pPr>
            <a:r>
              <a:rPr lang="sv-SE" dirty="0"/>
              <a:t>1.</a:t>
            </a:r>
            <a:r>
              <a:rPr lang="ar-SA" dirty="0"/>
              <a:t>وَلَذِكْرُ اللَّهِ أَكْبَرُ </a:t>
            </a:r>
            <a:r>
              <a:rPr lang="sv-SE" dirty="0"/>
              <a:t> - Och sannerligen, påminnelsen av Allah är störst</a:t>
            </a:r>
          </a:p>
          <a:p>
            <a:pPr marL="0" indent="0">
              <a:buNone/>
            </a:pPr>
            <a:r>
              <a:rPr lang="sv-SE" dirty="0"/>
              <a:t>(al-</a:t>
            </a:r>
            <a:r>
              <a:rPr lang="sv-SE" dirty="0" err="1"/>
              <a:t>Ankabut</a:t>
            </a:r>
            <a:r>
              <a:rPr lang="sv-SE" dirty="0"/>
              <a:t> 45)</a:t>
            </a:r>
            <a:endParaRPr lang="ar-SA" dirty="0"/>
          </a:p>
          <a:p>
            <a:pPr marL="0" indent="0">
              <a:buNone/>
            </a:pPr>
            <a:r>
              <a:rPr lang="sv-SE" dirty="0"/>
              <a:t>2. </a:t>
            </a:r>
            <a:r>
              <a:rPr lang="ar-SA" dirty="0"/>
              <a:t>لَهذا طالبٌ مجتهدٌ</a:t>
            </a:r>
            <a:r>
              <a:rPr lang="sv-SE" dirty="0"/>
              <a:t> – Detta är verkligen en ambitiös elev.</a:t>
            </a:r>
          </a:p>
          <a:p>
            <a:pPr marL="0" indent="0">
              <a:buNone/>
            </a:pPr>
            <a:r>
              <a:rPr lang="sv-SE" dirty="0"/>
              <a:t>3. </a:t>
            </a:r>
            <a:r>
              <a:rPr lang="ar-SA" dirty="0"/>
              <a:t>لَفاطمةُ مؤمنةٌ</a:t>
            </a:r>
            <a:r>
              <a:rPr lang="sv-SE" dirty="0"/>
              <a:t> – </a:t>
            </a:r>
            <a:r>
              <a:rPr lang="sv-SE" dirty="0" err="1"/>
              <a:t>Fatimah</a:t>
            </a:r>
            <a:r>
              <a:rPr lang="sv-SE" dirty="0"/>
              <a:t> är sannerligen en troende.</a:t>
            </a:r>
            <a:endParaRPr lang="ar-SA" dirty="0"/>
          </a:p>
          <a:p>
            <a:pPr marL="0" indent="0">
              <a:buNone/>
            </a:pPr>
            <a:endParaRPr lang="sv-SE" dirty="0"/>
          </a:p>
          <a:p>
            <a:pPr marL="0" indent="0">
              <a:buNone/>
            </a:pPr>
            <a:r>
              <a:rPr lang="sv-SE" dirty="0"/>
              <a:t>Denna </a:t>
            </a:r>
            <a:r>
              <a:rPr lang="ar-SA" dirty="0"/>
              <a:t>لام</a:t>
            </a:r>
            <a:r>
              <a:rPr lang="sv-SE" dirty="0"/>
              <a:t> ska inte förväxlas med </a:t>
            </a:r>
            <a:r>
              <a:rPr lang="ar-SA" dirty="0"/>
              <a:t>لام</a:t>
            </a:r>
            <a:r>
              <a:rPr lang="sv-SE" dirty="0"/>
              <a:t> som är en </a:t>
            </a:r>
            <a:r>
              <a:rPr lang="ar-SA" dirty="0"/>
              <a:t>حرف الجر</a:t>
            </a:r>
            <a:r>
              <a:rPr lang="sv-SE" dirty="0"/>
              <a:t>, (</a:t>
            </a:r>
            <a:r>
              <a:rPr lang="ar-SA" dirty="0"/>
              <a:t>لِ</a:t>
            </a:r>
            <a:r>
              <a:rPr lang="sv-SE" dirty="0"/>
              <a:t>), som generellt har en </a:t>
            </a:r>
            <a:r>
              <a:rPr lang="sv-SE" i="1" dirty="0"/>
              <a:t>Kasrah</a:t>
            </a:r>
            <a:r>
              <a:rPr lang="sv-SE" dirty="0"/>
              <a:t> när den kopplas till nomen förutom vid pronomen, då får den en </a:t>
            </a:r>
            <a:r>
              <a:rPr lang="sv-SE" i="1" dirty="0"/>
              <a:t>Fathah</a:t>
            </a:r>
            <a:r>
              <a:rPr lang="sv-SE" dirty="0"/>
              <a:t>:</a:t>
            </a:r>
          </a:p>
          <a:p>
            <a:pPr marL="0" indent="0">
              <a:buNone/>
            </a:pPr>
            <a:r>
              <a:rPr lang="ar-SA" dirty="0"/>
              <a:t>هذا لِحامدٍ</a:t>
            </a:r>
          </a:p>
          <a:p>
            <a:pPr marL="0" indent="0">
              <a:buNone/>
            </a:pPr>
            <a:r>
              <a:rPr lang="ar-SA" dirty="0"/>
              <a:t>هذا لَهُ</a:t>
            </a:r>
            <a:endParaRPr lang="sv-SE" dirty="0"/>
          </a:p>
        </p:txBody>
      </p:sp>
      <p:sp>
        <p:nvSpPr>
          <p:cNvPr id="4" name="Platshållare för bildnummer 3">
            <a:extLst>
              <a:ext uri="{FF2B5EF4-FFF2-40B4-BE49-F238E27FC236}">
                <a16:creationId xmlns:a16="http://schemas.microsoft.com/office/drawing/2014/main" id="{EDDAD72E-96FD-4DD5-BDEE-210871C1E40D}"/>
              </a:ext>
            </a:extLst>
          </p:cNvPr>
          <p:cNvSpPr>
            <a:spLocks noGrp="1"/>
          </p:cNvSpPr>
          <p:nvPr>
            <p:ph type="sldNum" sz="quarter" idx="12"/>
          </p:nvPr>
        </p:nvSpPr>
        <p:spPr/>
        <p:txBody>
          <a:bodyPr/>
          <a:lstStyle/>
          <a:p>
            <a:fld id="{177D6179-9D4F-9247-ABDE-D082469CF89C}" type="slidenum">
              <a:rPr lang="sv-SE" smtClean="0"/>
              <a:t>204</a:t>
            </a:fld>
            <a:endParaRPr lang="sv-SE"/>
          </a:p>
        </p:txBody>
      </p:sp>
      <p:sp>
        <p:nvSpPr>
          <p:cNvPr id="5" name="Rektangel: rundade hörn 4">
            <a:extLst>
              <a:ext uri="{FF2B5EF4-FFF2-40B4-BE49-F238E27FC236}">
                <a16:creationId xmlns:a16="http://schemas.microsoft.com/office/drawing/2014/main" id="{C638BC6E-9C3F-4B16-915A-67EE4736A89B}"/>
              </a:ext>
            </a:extLst>
          </p:cNvPr>
          <p:cNvSpPr/>
          <p:nvPr/>
        </p:nvSpPr>
        <p:spPr>
          <a:xfrm>
            <a:off x="9080918" y="2114225"/>
            <a:ext cx="2996782" cy="1090787"/>
          </a:xfrm>
          <a:prstGeom prst="roundRect">
            <a:avLst/>
          </a:prstGeom>
          <a:solidFill>
            <a:srgbClr val="BFB5C9"/>
          </a:solidFill>
          <a:ln w="28575">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لام الابتداء: حرف ابتداءٍ لأُنها تَقَعُ في ابْتِداءِ الكلام</a:t>
            </a:r>
            <a:endParaRPr lang="sv-SE" sz="2400" dirty="0"/>
          </a:p>
        </p:txBody>
      </p:sp>
    </p:spTree>
    <p:extLst>
      <p:ext uri="{BB962C8B-B14F-4D97-AF65-F5344CB8AC3E}">
        <p14:creationId xmlns:p14="http://schemas.microsoft.com/office/powerpoint/2010/main" val="2063489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4A649-83D1-4EC9-8E0F-B3554B576226}"/>
              </a:ext>
            </a:extLst>
          </p:cNvPr>
          <p:cNvSpPr>
            <a:spLocks noGrp="1"/>
          </p:cNvSpPr>
          <p:nvPr>
            <p:ph type="title"/>
          </p:nvPr>
        </p:nvSpPr>
        <p:spPr/>
        <p:txBody>
          <a:bodyPr/>
          <a:lstStyle/>
          <a:p>
            <a:r>
              <a:rPr lang="ar-SA" dirty="0"/>
              <a:t>أَصْبَحَ يُصْبِحُ</a:t>
            </a:r>
          </a:p>
        </p:txBody>
      </p:sp>
      <p:sp>
        <p:nvSpPr>
          <p:cNvPr id="3" name="Platshållare för innehåll 2">
            <a:extLst>
              <a:ext uri="{FF2B5EF4-FFF2-40B4-BE49-F238E27FC236}">
                <a16:creationId xmlns:a16="http://schemas.microsoft.com/office/drawing/2014/main" id="{55D99222-A736-4CE6-A024-B0A77F0FD4C5}"/>
              </a:ext>
            </a:extLst>
          </p:cNvPr>
          <p:cNvSpPr>
            <a:spLocks noGrp="1"/>
          </p:cNvSpPr>
          <p:nvPr>
            <p:ph idx="1"/>
          </p:nvPr>
        </p:nvSpPr>
        <p:spPr>
          <a:xfrm>
            <a:off x="228600" y="2124075"/>
            <a:ext cx="11506199" cy="4457700"/>
          </a:xfrm>
        </p:spPr>
        <p:txBody>
          <a:bodyPr/>
          <a:lstStyle/>
          <a:p>
            <a:pPr marL="0" indent="0">
              <a:buNone/>
            </a:pPr>
            <a:r>
              <a:rPr lang="ar-SA" dirty="0"/>
              <a:t>أَصْبَحَ</a:t>
            </a:r>
            <a:r>
              <a:rPr lang="sv-SE" dirty="0"/>
              <a:t> är en syster till </a:t>
            </a:r>
            <a:r>
              <a:rPr lang="ar-SA" dirty="0"/>
              <a:t>كانَ</a:t>
            </a:r>
            <a:r>
              <a:rPr lang="sv-SE" dirty="0"/>
              <a:t>, och betyder b.la ”att något hände på morgonen.”, men kan också betyda ”att något blev” utan att vara kopplat till morgonen.</a:t>
            </a:r>
          </a:p>
          <a:p>
            <a:pPr marL="0" indent="0">
              <a:buNone/>
            </a:pPr>
            <a:endParaRPr lang="sv-SE" dirty="0"/>
          </a:p>
          <a:p>
            <a:pPr marL="0" indent="0">
              <a:buNone/>
            </a:pPr>
            <a:r>
              <a:rPr lang="sv-SE" dirty="0"/>
              <a:t>1. </a:t>
            </a:r>
            <a:r>
              <a:rPr lang="ar-SA" dirty="0"/>
              <a:t>أَصْبَحَ </a:t>
            </a:r>
            <a:r>
              <a:rPr lang="ar-SA" dirty="0">
                <a:solidFill>
                  <a:srgbClr val="0070C0"/>
                </a:solidFill>
              </a:rPr>
              <a:t>حامدٌ</a:t>
            </a:r>
            <a:r>
              <a:rPr lang="ar-SA" dirty="0"/>
              <a:t> </a:t>
            </a:r>
            <a:r>
              <a:rPr lang="ar-SA" dirty="0">
                <a:solidFill>
                  <a:srgbClr val="FFFF00"/>
                </a:solidFill>
              </a:rPr>
              <a:t>مريضًا</a:t>
            </a:r>
            <a:r>
              <a:rPr lang="sv-SE" dirty="0"/>
              <a:t> – </a:t>
            </a:r>
            <a:r>
              <a:rPr lang="sv-SE" dirty="0" err="1"/>
              <a:t>Haamid</a:t>
            </a:r>
            <a:r>
              <a:rPr lang="sv-SE" dirty="0"/>
              <a:t> blev sjuk på morgonen.</a:t>
            </a:r>
          </a:p>
          <a:p>
            <a:pPr marL="0" indent="0">
              <a:buNone/>
            </a:pPr>
            <a:r>
              <a:rPr lang="ar-SA" dirty="0">
                <a:solidFill>
                  <a:srgbClr val="0070C0"/>
                </a:solidFill>
              </a:rPr>
              <a:t>حامد</a:t>
            </a:r>
            <a:r>
              <a:rPr lang="sv-SE" dirty="0"/>
              <a:t> är </a:t>
            </a:r>
            <a:r>
              <a:rPr lang="ar-SA" dirty="0"/>
              <a:t>اسم أَصبح</a:t>
            </a:r>
            <a:r>
              <a:rPr lang="sv-SE" dirty="0"/>
              <a:t>, och </a:t>
            </a:r>
            <a:r>
              <a:rPr lang="ar-SA" dirty="0">
                <a:solidFill>
                  <a:srgbClr val="FFFF00"/>
                </a:solidFill>
              </a:rPr>
              <a:t>مريضا</a:t>
            </a:r>
            <a:r>
              <a:rPr lang="sv-SE" dirty="0"/>
              <a:t> är dess </a:t>
            </a:r>
            <a:r>
              <a:rPr lang="ar-SA" dirty="0"/>
              <a:t>خبر</a:t>
            </a:r>
            <a:r>
              <a:rPr lang="sv-SE" dirty="0"/>
              <a:t>.</a:t>
            </a:r>
          </a:p>
          <a:p>
            <a:pPr marL="0" indent="0">
              <a:buNone/>
            </a:pPr>
            <a:r>
              <a:rPr lang="sv-SE" dirty="0"/>
              <a:t>2. </a:t>
            </a:r>
            <a:r>
              <a:rPr lang="ar-SA" dirty="0"/>
              <a:t>أَصْبَحْ</a:t>
            </a:r>
            <a:r>
              <a:rPr lang="ar-SA" dirty="0">
                <a:solidFill>
                  <a:srgbClr val="0070C0"/>
                </a:solidFill>
              </a:rPr>
              <a:t>ت</a:t>
            </a:r>
            <a:r>
              <a:rPr lang="ar-SA" dirty="0"/>
              <a:t>ُ </a:t>
            </a:r>
            <a:r>
              <a:rPr lang="ar-SA" dirty="0">
                <a:solidFill>
                  <a:srgbClr val="FFFF00"/>
                </a:solidFill>
              </a:rPr>
              <a:t>نَشِيْطًا</a:t>
            </a:r>
            <a:r>
              <a:rPr lang="sv-SE" dirty="0"/>
              <a:t> – Jag blev aktiv/pigg på morgonen.</a:t>
            </a:r>
          </a:p>
          <a:p>
            <a:pPr marL="0" indent="0">
              <a:buNone/>
            </a:pPr>
            <a:r>
              <a:rPr lang="sv-SE" dirty="0"/>
              <a:t>3. </a:t>
            </a:r>
            <a:r>
              <a:rPr lang="ar-SA" dirty="0"/>
              <a:t>وَاذْكُرُوا نِعْمَتَ اللَّهِ عَلَيْكُمْ إِذْ كُنتُمْ أَعْدَاءً فَأَلَّفَ بَيْنَ قُلُوبِكُمْ فَأَصْبَحْ</a:t>
            </a:r>
            <a:r>
              <a:rPr lang="ar-SA" dirty="0">
                <a:solidFill>
                  <a:srgbClr val="0070C0"/>
                </a:solidFill>
              </a:rPr>
              <a:t>تُم</a:t>
            </a:r>
            <a:r>
              <a:rPr lang="ar-SA" dirty="0"/>
              <a:t> بِنِعْمَتِهِ </a:t>
            </a:r>
            <a:r>
              <a:rPr lang="ar-SA" dirty="0">
                <a:solidFill>
                  <a:srgbClr val="FFFF00"/>
                </a:solidFill>
              </a:rPr>
              <a:t>إِخْوَانًا</a:t>
            </a:r>
            <a:r>
              <a:rPr lang="sv-SE" dirty="0"/>
              <a:t> (</a:t>
            </a:r>
            <a:r>
              <a:rPr lang="sv-SE" dirty="0" err="1"/>
              <a:t>aal</a:t>
            </a:r>
            <a:r>
              <a:rPr lang="sv-SE" dirty="0"/>
              <a:t> `</a:t>
            </a:r>
            <a:r>
              <a:rPr lang="sv-SE" dirty="0" err="1"/>
              <a:t>Imraan</a:t>
            </a:r>
            <a:r>
              <a:rPr lang="sv-SE" dirty="0"/>
              <a:t> 103) </a:t>
            </a:r>
          </a:p>
          <a:p>
            <a:pPr marL="0" indent="0">
              <a:buNone/>
            </a:pPr>
            <a:r>
              <a:rPr lang="sv-SE" dirty="0"/>
              <a:t>Och kom ihåg Allahs välsignelse över er då ni var fiender, tills att Han enade mellan era hjärtan, och ni blev, med Hans välsignelse över er, bröder.</a:t>
            </a:r>
          </a:p>
          <a:p>
            <a:pPr marL="0" indent="0">
              <a:buNone/>
            </a:pPr>
            <a:endParaRPr lang="sv-SE" dirty="0"/>
          </a:p>
          <a:p>
            <a:pPr marL="0" indent="0">
              <a:buNone/>
            </a:pPr>
            <a:endParaRPr lang="sv-SE" dirty="0"/>
          </a:p>
          <a:p>
            <a:pPr marL="0" indent="0">
              <a:buNone/>
            </a:pPr>
            <a:endParaRPr lang="ar-SA" dirty="0"/>
          </a:p>
          <a:p>
            <a:pPr marL="0" indent="0">
              <a:buNone/>
            </a:pPr>
            <a:endParaRPr lang="sv-SE" dirty="0"/>
          </a:p>
        </p:txBody>
      </p:sp>
      <p:sp>
        <p:nvSpPr>
          <p:cNvPr id="4" name="Platshållare för bildnummer 3">
            <a:extLst>
              <a:ext uri="{FF2B5EF4-FFF2-40B4-BE49-F238E27FC236}">
                <a16:creationId xmlns:a16="http://schemas.microsoft.com/office/drawing/2014/main" id="{EDDAD72E-96FD-4DD5-BDEE-210871C1E40D}"/>
              </a:ext>
            </a:extLst>
          </p:cNvPr>
          <p:cNvSpPr>
            <a:spLocks noGrp="1"/>
          </p:cNvSpPr>
          <p:nvPr>
            <p:ph type="sldNum" sz="quarter" idx="12"/>
          </p:nvPr>
        </p:nvSpPr>
        <p:spPr/>
        <p:txBody>
          <a:bodyPr/>
          <a:lstStyle/>
          <a:p>
            <a:fld id="{177D6179-9D4F-9247-ABDE-D082469CF89C}" type="slidenum">
              <a:rPr lang="sv-SE" smtClean="0"/>
              <a:t>205</a:t>
            </a:fld>
            <a:endParaRPr lang="sv-SE"/>
          </a:p>
        </p:txBody>
      </p:sp>
    </p:spTree>
    <p:extLst>
      <p:ext uri="{BB962C8B-B14F-4D97-AF65-F5344CB8AC3E}">
        <p14:creationId xmlns:p14="http://schemas.microsoft.com/office/powerpoint/2010/main" val="1441229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4A649-83D1-4EC9-8E0F-B3554B576226}"/>
              </a:ext>
            </a:extLst>
          </p:cNvPr>
          <p:cNvSpPr>
            <a:spLocks noGrp="1"/>
          </p:cNvSpPr>
          <p:nvPr>
            <p:ph type="title"/>
          </p:nvPr>
        </p:nvSpPr>
        <p:spPr/>
        <p:txBody>
          <a:bodyPr/>
          <a:lstStyle/>
          <a:p>
            <a:r>
              <a:rPr lang="ar-SA" dirty="0"/>
              <a:t>أَوْشَكَ يُوشِكُ</a:t>
            </a:r>
          </a:p>
        </p:txBody>
      </p:sp>
      <p:sp>
        <p:nvSpPr>
          <p:cNvPr id="3" name="Platshållare för innehåll 2">
            <a:extLst>
              <a:ext uri="{FF2B5EF4-FFF2-40B4-BE49-F238E27FC236}">
                <a16:creationId xmlns:a16="http://schemas.microsoft.com/office/drawing/2014/main" id="{55D99222-A736-4CE6-A024-B0A77F0FD4C5}"/>
              </a:ext>
            </a:extLst>
          </p:cNvPr>
          <p:cNvSpPr>
            <a:spLocks noGrp="1"/>
          </p:cNvSpPr>
          <p:nvPr>
            <p:ph idx="1"/>
          </p:nvPr>
        </p:nvSpPr>
        <p:spPr>
          <a:xfrm>
            <a:off x="228600" y="2124075"/>
            <a:ext cx="11506199" cy="4457700"/>
          </a:xfrm>
        </p:spPr>
        <p:txBody>
          <a:bodyPr>
            <a:normAutofit/>
          </a:bodyPr>
          <a:lstStyle/>
          <a:p>
            <a:pPr marL="0" indent="0">
              <a:buNone/>
            </a:pPr>
            <a:r>
              <a:rPr lang="ar-SA" dirty="0"/>
              <a:t>أَوْشَكَ</a:t>
            </a:r>
            <a:r>
              <a:rPr lang="sv-SE" dirty="0"/>
              <a:t> tillhör </a:t>
            </a:r>
            <a:r>
              <a:rPr lang="ar-SA" dirty="0"/>
              <a:t>أَفعال المقاربة</a:t>
            </a:r>
            <a:r>
              <a:rPr lang="sv-SE" dirty="0"/>
              <a:t>, som är en grupp verb som alla tyder på en </a:t>
            </a:r>
            <a:r>
              <a:rPr lang="ar-SA" dirty="0"/>
              <a:t>مُقارَبَة</a:t>
            </a:r>
            <a:endParaRPr lang="sv-SE" dirty="0"/>
          </a:p>
          <a:p>
            <a:pPr marL="0" indent="0">
              <a:buNone/>
            </a:pPr>
            <a:r>
              <a:rPr lang="sv-SE" dirty="0"/>
              <a:t>dvs att något är nära eller håller på att hända.</a:t>
            </a:r>
          </a:p>
          <a:p>
            <a:r>
              <a:rPr lang="ar-SA" dirty="0"/>
              <a:t>أَوْشَكَ</a:t>
            </a:r>
            <a:r>
              <a:rPr lang="sv-SE" dirty="0"/>
              <a:t> är en av </a:t>
            </a:r>
            <a:r>
              <a:rPr lang="ar-SA" dirty="0"/>
              <a:t>أخوات كان</a:t>
            </a:r>
            <a:r>
              <a:rPr lang="sv-SE" dirty="0"/>
              <a:t>:</a:t>
            </a:r>
          </a:p>
          <a:p>
            <a:r>
              <a:rPr lang="ar-SA" dirty="0"/>
              <a:t>خبر أَوشك</a:t>
            </a:r>
            <a:r>
              <a:rPr lang="sv-SE" dirty="0"/>
              <a:t> är generellt en </a:t>
            </a:r>
            <a:r>
              <a:rPr lang="ar-SA" dirty="0"/>
              <a:t>جملة فعلية</a:t>
            </a:r>
            <a:r>
              <a:rPr lang="sv-SE" dirty="0"/>
              <a:t> i presens, kopplat till </a:t>
            </a:r>
            <a:r>
              <a:rPr lang="ar-SA" dirty="0"/>
              <a:t>أَن المَصْدَرِيَّة</a:t>
            </a:r>
            <a:r>
              <a:rPr lang="sv-SE" dirty="0"/>
              <a:t>.</a:t>
            </a:r>
          </a:p>
          <a:p>
            <a:pPr marL="0" indent="0">
              <a:buNone/>
            </a:pPr>
            <a:endParaRPr lang="sv-SE" dirty="0"/>
          </a:p>
          <a:p>
            <a:r>
              <a:rPr lang="ar-SA" dirty="0"/>
              <a:t>يُوْشِكُ </a:t>
            </a:r>
            <a:r>
              <a:rPr lang="ar-SA" dirty="0">
                <a:solidFill>
                  <a:schemeClr val="bg1"/>
                </a:solidFill>
              </a:rPr>
              <a:t>الطلابُ</a:t>
            </a:r>
            <a:r>
              <a:rPr lang="ar-SA" dirty="0"/>
              <a:t> </a:t>
            </a:r>
            <a:r>
              <a:rPr lang="ar-SA" dirty="0">
                <a:solidFill>
                  <a:srgbClr val="FFFF00"/>
                </a:solidFill>
              </a:rPr>
              <a:t>أَن يَرْجِعوا </a:t>
            </a:r>
            <a:r>
              <a:rPr lang="ar-SA" dirty="0"/>
              <a:t>إلى بلادِهم في الإجازة</a:t>
            </a:r>
            <a:r>
              <a:rPr lang="sv-SE" dirty="0"/>
              <a:t> – Eleverna är på väg att återvända till sina hemländer i lovet. </a:t>
            </a:r>
          </a:p>
          <a:p>
            <a:r>
              <a:rPr lang="ar-SA" dirty="0"/>
              <a:t>أُوشِكُ </a:t>
            </a:r>
            <a:r>
              <a:rPr lang="ar-SA" dirty="0">
                <a:solidFill>
                  <a:srgbClr val="FFFF00"/>
                </a:solidFill>
              </a:rPr>
              <a:t>أَن أَتزَوَّج</a:t>
            </a:r>
            <a:r>
              <a:rPr lang="sv-SE" dirty="0"/>
              <a:t> – Jag är på väg att gifta mig.</a:t>
            </a:r>
          </a:p>
          <a:p>
            <a:pPr marL="0" indent="0">
              <a:buNone/>
            </a:pPr>
            <a:r>
              <a:rPr lang="sv-SE" dirty="0"/>
              <a:t>(</a:t>
            </a:r>
            <a:r>
              <a:rPr lang="ar-SA" dirty="0"/>
              <a:t>اسم أوشك</a:t>
            </a:r>
            <a:r>
              <a:rPr lang="sv-SE" dirty="0"/>
              <a:t> i detta fall är en </a:t>
            </a:r>
            <a:r>
              <a:rPr lang="ar-SA" dirty="0"/>
              <a:t>ضمير مستتر تقديره أنا</a:t>
            </a:r>
            <a:r>
              <a:rPr lang="sv-SE" dirty="0"/>
              <a:t>)</a:t>
            </a:r>
            <a:endParaRPr lang="ar-SA" dirty="0"/>
          </a:p>
          <a:p>
            <a:r>
              <a:rPr lang="ar-SA" dirty="0"/>
              <a:t>أَوْشَكَ المطرُ </a:t>
            </a:r>
            <a:r>
              <a:rPr lang="ar-SA" dirty="0">
                <a:solidFill>
                  <a:srgbClr val="FFFF00"/>
                </a:solidFill>
              </a:rPr>
              <a:t>أن ينزلَ</a:t>
            </a:r>
            <a:r>
              <a:rPr lang="sv-SE" dirty="0">
                <a:solidFill>
                  <a:srgbClr val="FFFF00"/>
                </a:solidFill>
              </a:rPr>
              <a:t> </a:t>
            </a:r>
            <a:r>
              <a:rPr lang="sv-SE" dirty="0"/>
              <a:t>– Regnet var på väg att ”stiga ner”.</a:t>
            </a:r>
          </a:p>
        </p:txBody>
      </p:sp>
      <p:sp>
        <p:nvSpPr>
          <p:cNvPr id="4" name="Platshållare för bildnummer 3">
            <a:extLst>
              <a:ext uri="{FF2B5EF4-FFF2-40B4-BE49-F238E27FC236}">
                <a16:creationId xmlns:a16="http://schemas.microsoft.com/office/drawing/2014/main" id="{EDDAD72E-96FD-4DD5-BDEE-210871C1E40D}"/>
              </a:ext>
            </a:extLst>
          </p:cNvPr>
          <p:cNvSpPr>
            <a:spLocks noGrp="1"/>
          </p:cNvSpPr>
          <p:nvPr>
            <p:ph type="sldNum" sz="quarter" idx="12"/>
          </p:nvPr>
        </p:nvSpPr>
        <p:spPr/>
        <p:txBody>
          <a:bodyPr/>
          <a:lstStyle/>
          <a:p>
            <a:fld id="{177D6179-9D4F-9247-ABDE-D082469CF89C}" type="slidenum">
              <a:rPr lang="sv-SE" smtClean="0"/>
              <a:t>206</a:t>
            </a:fld>
            <a:endParaRPr lang="sv-SE"/>
          </a:p>
        </p:txBody>
      </p:sp>
      <p:sp>
        <p:nvSpPr>
          <p:cNvPr id="5" name="Ellips 4">
            <a:extLst>
              <a:ext uri="{FF2B5EF4-FFF2-40B4-BE49-F238E27FC236}">
                <a16:creationId xmlns:a16="http://schemas.microsoft.com/office/drawing/2014/main" id="{B7463394-EC63-4FD1-84B2-B142B32DAC32}"/>
              </a:ext>
            </a:extLst>
          </p:cNvPr>
          <p:cNvSpPr/>
          <p:nvPr/>
        </p:nvSpPr>
        <p:spPr>
          <a:xfrm>
            <a:off x="9829605" y="2814638"/>
            <a:ext cx="1799700" cy="1228724"/>
          </a:xfrm>
          <a:prstGeom prst="ellipse">
            <a:avLst/>
          </a:prstGeom>
          <a:solidFill>
            <a:srgbClr val="BFB5C9"/>
          </a:solidFill>
          <a:ln w="28575">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bg1"/>
                </a:solidFill>
              </a:rPr>
              <a:t>أَوْشَكَ على وَزْنِ أَفْعَلَ</a:t>
            </a:r>
            <a:endParaRPr lang="sv-SE" sz="2400" dirty="0">
              <a:solidFill>
                <a:schemeClr val="bg1"/>
              </a:solidFill>
            </a:endParaRPr>
          </a:p>
        </p:txBody>
      </p:sp>
    </p:spTree>
    <p:extLst>
      <p:ext uri="{BB962C8B-B14F-4D97-AF65-F5344CB8AC3E}">
        <p14:creationId xmlns:p14="http://schemas.microsoft.com/office/powerpoint/2010/main" val="3792292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CC009-ACC1-4EB8-AC3A-9258D1D8B7BF}"/>
              </a:ext>
            </a:extLst>
          </p:cNvPr>
          <p:cNvSpPr>
            <a:spLocks noGrp="1"/>
          </p:cNvSpPr>
          <p:nvPr>
            <p:ph type="title"/>
          </p:nvPr>
        </p:nvSpPr>
        <p:spPr/>
        <p:txBody>
          <a:bodyPr/>
          <a:lstStyle/>
          <a:p>
            <a:r>
              <a:rPr lang="ar-SA" dirty="0"/>
              <a:t>ما النَّكِرة التامَّةُ المُبْهَمَةُ</a:t>
            </a:r>
            <a:endParaRPr lang="sv-SE" dirty="0"/>
          </a:p>
        </p:txBody>
      </p:sp>
      <p:sp>
        <p:nvSpPr>
          <p:cNvPr id="3" name="Platshållare för innehåll 2">
            <a:extLst>
              <a:ext uri="{FF2B5EF4-FFF2-40B4-BE49-F238E27FC236}">
                <a16:creationId xmlns:a16="http://schemas.microsoft.com/office/drawing/2014/main" id="{50930D0E-79E3-498F-B207-DB6CF8E23601}"/>
              </a:ext>
            </a:extLst>
          </p:cNvPr>
          <p:cNvSpPr>
            <a:spLocks noGrp="1"/>
          </p:cNvSpPr>
          <p:nvPr>
            <p:ph idx="1"/>
          </p:nvPr>
        </p:nvSpPr>
        <p:spPr>
          <a:xfrm>
            <a:off x="266700" y="2209800"/>
            <a:ext cx="11487149" cy="4419600"/>
          </a:xfrm>
        </p:spPr>
        <p:txBody>
          <a:bodyPr/>
          <a:lstStyle/>
          <a:p>
            <a:pPr marL="0" indent="0">
              <a:lnSpc>
                <a:spcPct val="100000"/>
              </a:lnSpc>
              <a:buNone/>
            </a:pPr>
            <a:r>
              <a:rPr lang="sv-SE" dirty="0"/>
              <a:t>I det arabiska språket har vi en typ av </a:t>
            </a:r>
            <a:r>
              <a:rPr lang="ar-SA" dirty="0"/>
              <a:t>ما</a:t>
            </a:r>
            <a:r>
              <a:rPr lang="sv-SE" dirty="0"/>
              <a:t> som används när man vill prata om något</a:t>
            </a:r>
          </a:p>
          <a:p>
            <a:pPr marL="0" indent="0">
              <a:lnSpc>
                <a:spcPct val="100000"/>
              </a:lnSpc>
              <a:buNone/>
            </a:pPr>
            <a:r>
              <a:rPr lang="sv-SE" dirty="0"/>
              <a:t>men utan att definiera det specifikt, så att den förblir </a:t>
            </a:r>
          </a:p>
          <a:p>
            <a:pPr marL="0" indent="0">
              <a:lnSpc>
                <a:spcPct val="100000"/>
              </a:lnSpc>
              <a:buNone/>
            </a:pPr>
            <a:r>
              <a:rPr lang="ar-SA" dirty="0"/>
              <a:t>مُبْهَم</a:t>
            </a:r>
            <a:r>
              <a:rPr lang="sv-SE" dirty="0"/>
              <a:t> (otydlig).</a:t>
            </a:r>
          </a:p>
          <a:p>
            <a:pPr marL="0" indent="0">
              <a:lnSpc>
                <a:spcPct val="100000"/>
              </a:lnSpc>
              <a:buNone/>
            </a:pPr>
            <a:r>
              <a:rPr lang="ar-SA" dirty="0"/>
              <a:t>يُريده لِأَمْرٍ ما.</a:t>
            </a:r>
            <a:r>
              <a:rPr lang="sv-SE" dirty="0"/>
              <a:t> – Han vill den </a:t>
            </a:r>
            <a:r>
              <a:rPr lang="sv-SE" u="sng" dirty="0"/>
              <a:t>av någon</a:t>
            </a:r>
            <a:r>
              <a:rPr lang="sv-SE" dirty="0"/>
              <a:t> anledning.</a:t>
            </a:r>
          </a:p>
          <a:p>
            <a:pPr marL="0" indent="0">
              <a:lnSpc>
                <a:spcPct val="100000"/>
              </a:lnSpc>
              <a:buNone/>
            </a:pPr>
            <a:r>
              <a:rPr lang="ar-SA" dirty="0"/>
              <a:t>أَعْطني كتابا ما.</a:t>
            </a:r>
            <a:r>
              <a:rPr lang="sv-SE" dirty="0"/>
              <a:t> – Ge mig </a:t>
            </a:r>
            <a:r>
              <a:rPr lang="sv-SE" u="sng" dirty="0"/>
              <a:t>någon</a:t>
            </a:r>
            <a:r>
              <a:rPr lang="sv-SE" dirty="0"/>
              <a:t> bok.</a:t>
            </a:r>
          </a:p>
          <a:p>
            <a:pPr marL="0" indent="0">
              <a:lnSpc>
                <a:spcPct val="100000"/>
              </a:lnSpc>
              <a:buNone/>
            </a:pPr>
            <a:r>
              <a:rPr lang="ar-SA" dirty="0"/>
              <a:t>سَتفهمُ هذا يومًا ما.</a:t>
            </a:r>
            <a:r>
              <a:rPr lang="sv-SE" dirty="0"/>
              <a:t> – Du kommer att förstå detta </a:t>
            </a:r>
            <a:r>
              <a:rPr lang="sv-SE" u="sng" dirty="0"/>
              <a:t>någon</a:t>
            </a:r>
            <a:r>
              <a:rPr lang="sv-SE" dirty="0"/>
              <a:t> dag.</a:t>
            </a:r>
          </a:p>
          <a:p>
            <a:pPr marL="0" indent="0">
              <a:lnSpc>
                <a:spcPct val="100000"/>
              </a:lnSpc>
              <a:buNone/>
            </a:pPr>
            <a:r>
              <a:rPr lang="ar-SA" dirty="0"/>
              <a:t>رأَيْتُهُ في مكانٍ ما.</a:t>
            </a:r>
            <a:r>
              <a:rPr lang="sv-SE" dirty="0"/>
              <a:t> – Jag såg honom på en </a:t>
            </a:r>
            <a:r>
              <a:rPr lang="sv-SE" u="sng" dirty="0"/>
              <a:t>viss</a:t>
            </a:r>
            <a:r>
              <a:rPr lang="sv-SE" dirty="0"/>
              <a:t> plats.</a:t>
            </a:r>
          </a:p>
          <a:p>
            <a:pPr marL="0" indent="0">
              <a:lnSpc>
                <a:spcPct val="100000"/>
              </a:lnSpc>
              <a:buNone/>
            </a:pPr>
            <a:r>
              <a:rPr lang="ar-SA" dirty="0"/>
              <a:t>حَدَثَ شيءٌ ما.</a:t>
            </a:r>
            <a:r>
              <a:rPr lang="sv-SE" dirty="0"/>
              <a:t> – En </a:t>
            </a:r>
            <a:r>
              <a:rPr lang="sv-SE" u="sng" dirty="0"/>
              <a:t>viss</a:t>
            </a:r>
            <a:r>
              <a:rPr lang="sv-SE" dirty="0"/>
              <a:t> sak hände.</a:t>
            </a:r>
          </a:p>
        </p:txBody>
      </p:sp>
      <p:sp>
        <p:nvSpPr>
          <p:cNvPr id="4" name="Platshållare för bildnummer 3">
            <a:extLst>
              <a:ext uri="{FF2B5EF4-FFF2-40B4-BE49-F238E27FC236}">
                <a16:creationId xmlns:a16="http://schemas.microsoft.com/office/drawing/2014/main" id="{5287B71B-026E-4EAA-B0A4-94D858743289}"/>
              </a:ext>
            </a:extLst>
          </p:cNvPr>
          <p:cNvSpPr>
            <a:spLocks noGrp="1"/>
          </p:cNvSpPr>
          <p:nvPr>
            <p:ph type="sldNum" sz="quarter" idx="12"/>
          </p:nvPr>
        </p:nvSpPr>
        <p:spPr/>
        <p:txBody>
          <a:bodyPr/>
          <a:lstStyle/>
          <a:p>
            <a:fld id="{177D6179-9D4F-9247-ABDE-D082469CF89C}" type="slidenum">
              <a:rPr lang="sv-SE" smtClean="0"/>
              <a:t>207</a:t>
            </a:fld>
            <a:endParaRPr lang="sv-SE"/>
          </a:p>
        </p:txBody>
      </p:sp>
      <p:sp>
        <p:nvSpPr>
          <p:cNvPr id="5" name="Rektangel: rundade hörn 4">
            <a:extLst>
              <a:ext uri="{FF2B5EF4-FFF2-40B4-BE49-F238E27FC236}">
                <a16:creationId xmlns:a16="http://schemas.microsoft.com/office/drawing/2014/main" id="{C05F058B-EF52-4AFA-88DC-3546F0AB21B0}"/>
              </a:ext>
            </a:extLst>
          </p:cNvPr>
          <p:cNvSpPr/>
          <p:nvPr/>
        </p:nvSpPr>
        <p:spPr>
          <a:xfrm>
            <a:off x="8010525" y="2667000"/>
            <a:ext cx="3533775" cy="139065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ما النكرةُ التَّامةُ المبهمةُ: اسمٌ مبنيٌّ على السكون يَقَعُ نَعْتًا لِما قَبْلَهُ</a:t>
            </a:r>
            <a:r>
              <a:rPr lang="ar-SA" dirty="0"/>
              <a:t> </a:t>
            </a:r>
            <a:endParaRPr lang="sv-SE" dirty="0"/>
          </a:p>
        </p:txBody>
      </p:sp>
      <p:sp>
        <p:nvSpPr>
          <p:cNvPr id="6" name="Rektangel: rundade hörn 5">
            <a:extLst>
              <a:ext uri="{FF2B5EF4-FFF2-40B4-BE49-F238E27FC236}">
                <a16:creationId xmlns:a16="http://schemas.microsoft.com/office/drawing/2014/main" id="{349352BC-92F1-444E-ADBF-4FAD549291F1}"/>
              </a:ext>
            </a:extLst>
          </p:cNvPr>
          <p:cNvSpPr/>
          <p:nvPr/>
        </p:nvSpPr>
        <p:spPr>
          <a:xfrm>
            <a:off x="8139111" y="4514850"/>
            <a:ext cx="3276601" cy="1276352"/>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t>ما</a:t>
            </a:r>
            <a:r>
              <a:rPr lang="sv-SE" sz="2000" dirty="0"/>
              <a:t> är i alla dessa exempel definieras grammatiskt som:</a:t>
            </a:r>
            <a:r>
              <a:rPr lang="ar-SA" sz="2000" dirty="0"/>
              <a:t>في محل نصب أو جر أو رفع نعت</a:t>
            </a:r>
            <a:endParaRPr lang="sv-SE" sz="1600" dirty="0"/>
          </a:p>
        </p:txBody>
      </p:sp>
    </p:spTree>
    <p:extLst>
      <p:ext uri="{BB962C8B-B14F-4D97-AF65-F5344CB8AC3E}">
        <p14:creationId xmlns:p14="http://schemas.microsoft.com/office/powerpoint/2010/main" val="2048620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4A649-83D1-4EC9-8E0F-B3554B576226}"/>
              </a:ext>
            </a:extLst>
          </p:cNvPr>
          <p:cNvSpPr>
            <a:spLocks noGrp="1"/>
          </p:cNvSpPr>
          <p:nvPr>
            <p:ph type="title"/>
          </p:nvPr>
        </p:nvSpPr>
        <p:spPr/>
        <p:txBody>
          <a:bodyPr/>
          <a:lstStyle/>
          <a:p>
            <a:r>
              <a:rPr lang="ar-SA" dirty="0"/>
              <a:t>اِبْنٌ</a:t>
            </a:r>
            <a:endParaRPr lang="sv-SE" dirty="0"/>
          </a:p>
        </p:txBody>
      </p:sp>
      <p:sp>
        <p:nvSpPr>
          <p:cNvPr id="3" name="Platshållare för innehåll 2">
            <a:extLst>
              <a:ext uri="{FF2B5EF4-FFF2-40B4-BE49-F238E27FC236}">
                <a16:creationId xmlns:a16="http://schemas.microsoft.com/office/drawing/2014/main" id="{55D99222-A736-4CE6-A024-B0A77F0FD4C5}"/>
              </a:ext>
            </a:extLst>
          </p:cNvPr>
          <p:cNvSpPr>
            <a:spLocks noGrp="1"/>
          </p:cNvSpPr>
          <p:nvPr>
            <p:ph idx="1"/>
          </p:nvPr>
        </p:nvSpPr>
        <p:spPr>
          <a:xfrm>
            <a:off x="228600" y="2124075"/>
            <a:ext cx="11506199" cy="4457700"/>
          </a:xfrm>
        </p:spPr>
        <p:txBody>
          <a:bodyPr/>
          <a:lstStyle/>
          <a:p>
            <a:pPr marL="0" indent="0">
              <a:buNone/>
            </a:pPr>
            <a:r>
              <a:rPr lang="sv-SE" dirty="0"/>
              <a:t>”</a:t>
            </a:r>
            <a:r>
              <a:rPr lang="sv-SE" dirty="0" err="1"/>
              <a:t>Hamzah</a:t>
            </a:r>
            <a:r>
              <a:rPr lang="sv-SE" dirty="0"/>
              <a:t>” i </a:t>
            </a:r>
            <a:r>
              <a:rPr lang="ar-SA" dirty="0"/>
              <a:t> </a:t>
            </a:r>
            <a:r>
              <a:rPr lang="ar-SA" dirty="0">
                <a:solidFill>
                  <a:srgbClr val="FFFF00"/>
                </a:solidFill>
              </a:rPr>
              <a:t>ا</a:t>
            </a:r>
            <a:r>
              <a:rPr lang="ar-SA" dirty="0"/>
              <a:t>بن</a:t>
            </a:r>
            <a:r>
              <a:rPr lang="sv-SE" dirty="0"/>
              <a:t> försvinner om den hamnar mellan 2 egennamn (fadern och sonen):</a:t>
            </a:r>
          </a:p>
          <a:p>
            <a:pPr marL="0" indent="0">
              <a:buNone/>
            </a:pPr>
            <a:r>
              <a:rPr lang="ar-SA" dirty="0"/>
              <a:t>محمدُ بْنُ وِلْيَمَ</a:t>
            </a:r>
            <a:endParaRPr lang="sv-SE" dirty="0"/>
          </a:p>
          <a:p>
            <a:pPr marL="0" indent="0">
              <a:buNone/>
            </a:pPr>
            <a:r>
              <a:rPr lang="sv-SE" dirty="0"/>
              <a:t>Men för att detta ska gälla, så måste 2 villkor uppfyllas:</a:t>
            </a:r>
          </a:p>
          <a:p>
            <a:pPr marL="457200" indent="-457200">
              <a:buAutoNum type="arabicPeriod"/>
            </a:pPr>
            <a:r>
              <a:rPr lang="sv-SE" u="sng" dirty="0"/>
              <a:t>Faderns namn får inte föregås av en </a:t>
            </a:r>
            <a:r>
              <a:rPr lang="sv-SE" u="sng" dirty="0">
                <a:solidFill>
                  <a:srgbClr val="C00000"/>
                </a:solidFill>
              </a:rPr>
              <a:t>titel</a:t>
            </a:r>
            <a:r>
              <a:rPr lang="sv-SE" dirty="0"/>
              <a:t>. Observera skillnaden:</a:t>
            </a:r>
          </a:p>
          <a:p>
            <a:pPr marL="0" indent="0">
              <a:buNone/>
            </a:pPr>
            <a:r>
              <a:rPr lang="ar-SA" dirty="0"/>
              <a:t>الحسنُ </a:t>
            </a:r>
            <a:r>
              <a:rPr lang="ar-SA" dirty="0">
                <a:solidFill>
                  <a:schemeClr val="bg1"/>
                </a:solidFill>
              </a:rPr>
              <a:t>بنُ</a:t>
            </a:r>
            <a:r>
              <a:rPr lang="ar-SA" dirty="0"/>
              <a:t> عليٍّ</a:t>
            </a:r>
          </a:p>
          <a:p>
            <a:pPr marL="0" indent="0">
              <a:buNone/>
            </a:pPr>
            <a:r>
              <a:rPr lang="ar-SA" dirty="0"/>
              <a:t>الحسنُ </a:t>
            </a:r>
            <a:r>
              <a:rPr lang="ar-SA" dirty="0">
                <a:solidFill>
                  <a:schemeClr val="bg1"/>
                </a:solidFill>
              </a:rPr>
              <a:t>ابنُ</a:t>
            </a:r>
            <a:r>
              <a:rPr lang="ar-SA" dirty="0"/>
              <a:t> </a:t>
            </a:r>
            <a:r>
              <a:rPr lang="ar-SA" dirty="0">
                <a:solidFill>
                  <a:srgbClr val="C00000"/>
                </a:solidFill>
              </a:rPr>
              <a:t>الإمامِ</a:t>
            </a:r>
            <a:r>
              <a:rPr lang="ar-SA" dirty="0"/>
              <a:t> عليٍّ</a:t>
            </a:r>
          </a:p>
          <a:p>
            <a:pPr marL="0" indent="0">
              <a:buNone/>
            </a:pPr>
            <a:endParaRPr lang="ar-SA" dirty="0"/>
          </a:p>
          <a:p>
            <a:pPr marL="0" indent="0">
              <a:buNone/>
            </a:pPr>
            <a:r>
              <a:rPr lang="sv-SE" dirty="0"/>
              <a:t>2. </a:t>
            </a:r>
            <a:r>
              <a:rPr lang="sv-SE" u="sng" dirty="0"/>
              <a:t>Samtliga namn måste hamna i samma linje</a:t>
            </a:r>
            <a:r>
              <a:rPr lang="sv-SE" dirty="0"/>
              <a:t>. Observera skillnaden: </a:t>
            </a:r>
            <a:r>
              <a:rPr lang="ar-SA" dirty="0"/>
              <a:t>خالدُ               </a:t>
            </a:r>
            <a:endParaRPr lang="sv-SE" dirty="0"/>
          </a:p>
          <a:p>
            <a:pPr marL="0" indent="0">
              <a:buNone/>
            </a:pPr>
            <a:r>
              <a:rPr lang="ar-SA" dirty="0">
                <a:solidFill>
                  <a:schemeClr val="bg1"/>
                </a:solidFill>
              </a:rPr>
              <a:t>ابن</a:t>
            </a:r>
            <a:r>
              <a:rPr lang="ar-SA" dirty="0"/>
              <a:t> الوليد</a:t>
            </a:r>
            <a:r>
              <a:rPr lang="sv-SE" dirty="0"/>
              <a:t> och  </a:t>
            </a:r>
            <a:r>
              <a:rPr lang="ar-SA" dirty="0"/>
              <a:t> خالدُ </a:t>
            </a:r>
            <a:r>
              <a:rPr lang="ar-SA" dirty="0">
                <a:solidFill>
                  <a:schemeClr val="bg1"/>
                </a:solidFill>
              </a:rPr>
              <a:t>بنُ</a:t>
            </a:r>
            <a:r>
              <a:rPr lang="ar-SA" dirty="0"/>
              <a:t> الوليد</a:t>
            </a:r>
            <a:endParaRPr lang="sv-SE" dirty="0"/>
          </a:p>
        </p:txBody>
      </p:sp>
      <p:sp>
        <p:nvSpPr>
          <p:cNvPr id="4" name="Platshållare för bildnummer 3">
            <a:extLst>
              <a:ext uri="{FF2B5EF4-FFF2-40B4-BE49-F238E27FC236}">
                <a16:creationId xmlns:a16="http://schemas.microsoft.com/office/drawing/2014/main" id="{EDDAD72E-96FD-4DD5-BDEE-210871C1E40D}"/>
              </a:ext>
            </a:extLst>
          </p:cNvPr>
          <p:cNvSpPr>
            <a:spLocks noGrp="1"/>
          </p:cNvSpPr>
          <p:nvPr>
            <p:ph type="sldNum" sz="quarter" idx="12"/>
          </p:nvPr>
        </p:nvSpPr>
        <p:spPr/>
        <p:txBody>
          <a:bodyPr/>
          <a:lstStyle/>
          <a:p>
            <a:fld id="{177D6179-9D4F-9247-ABDE-D082469CF89C}" type="slidenum">
              <a:rPr lang="sv-SE" smtClean="0"/>
              <a:t>208</a:t>
            </a:fld>
            <a:endParaRPr lang="sv-SE"/>
          </a:p>
        </p:txBody>
      </p:sp>
      <p:sp>
        <p:nvSpPr>
          <p:cNvPr id="5" name="Rektangel: rundade hörn 4">
            <a:extLst>
              <a:ext uri="{FF2B5EF4-FFF2-40B4-BE49-F238E27FC236}">
                <a16:creationId xmlns:a16="http://schemas.microsoft.com/office/drawing/2014/main" id="{B7146B2C-83D0-483E-A354-777C19D680DF}"/>
              </a:ext>
            </a:extLst>
          </p:cNvPr>
          <p:cNvSpPr/>
          <p:nvPr/>
        </p:nvSpPr>
        <p:spPr>
          <a:xfrm>
            <a:off x="6886575" y="3971925"/>
            <a:ext cx="4848224" cy="113763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Observera att namnet före </a:t>
            </a:r>
            <a:r>
              <a:rPr lang="ar-SA" sz="2000" dirty="0">
                <a:solidFill>
                  <a:schemeClr val="bg1"/>
                </a:solidFill>
              </a:rPr>
              <a:t>ابن</a:t>
            </a:r>
            <a:r>
              <a:rPr lang="sv-SE" dirty="0">
                <a:solidFill>
                  <a:schemeClr val="bg1"/>
                </a:solidFill>
              </a:rPr>
              <a:t> tappar sin </a:t>
            </a:r>
          </a:p>
          <a:p>
            <a:pPr algn="ctr"/>
            <a:r>
              <a:rPr lang="sv-SE" i="1" dirty="0">
                <a:solidFill>
                  <a:schemeClr val="bg1"/>
                </a:solidFill>
              </a:rPr>
              <a:t>Tanwin</a:t>
            </a:r>
            <a:r>
              <a:rPr lang="sv-SE" dirty="0">
                <a:solidFill>
                  <a:schemeClr val="bg1"/>
                </a:solidFill>
              </a:rPr>
              <a:t>. Vi skriver inte: </a:t>
            </a:r>
            <a:r>
              <a:rPr lang="ar-SA" sz="2000" dirty="0">
                <a:solidFill>
                  <a:schemeClr val="bg1"/>
                </a:solidFill>
              </a:rPr>
              <a:t>بلالٌ بنُ حامد</a:t>
            </a:r>
            <a:endParaRPr lang="sv-SE" dirty="0">
              <a:solidFill>
                <a:schemeClr val="bg1"/>
              </a:solidFill>
            </a:endParaRPr>
          </a:p>
        </p:txBody>
      </p:sp>
    </p:spTree>
    <p:extLst>
      <p:ext uri="{BB962C8B-B14F-4D97-AF65-F5344CB8AC3E}">
        <p14:creationId xmlns:p14="http://schemas.microsoft.com/office/powerpoint/2010/main" val="298500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4A649-83D1-4EC9-8E0F-B3554B576226}"/>
              </a:ext>
            </a:extLst>
          </p:cNvPr>
          <p:cNvSpPr>
            <a:spLocks noGrp="1"/>
          </p:cNvSpPr>
          <p:nvPr>
            <p:ph type="title"/>
          </p:nvPr>
        </p:nvSpPr>
        <p:spPr/>
        <p:txBody>
          <a:bodyPr/>
          <a:lstStyle/>
          <a:p>
            <a:r>
              <a:rPr lang="ar-SA" dirty="0"/>
              <a:t>وَلَوْ</a:t>
            </a:r>
            <a:endParaRPr lang="sv-SE" dirty="0"/>
          </a:p>
        </p:txBody>
      </p:sp>
      <p:sp>
        <p:nvSpPr>
          <p:cNvPr id="3" name="Platshållare för innehåll 2">
            <a:extLst>
              <a:ext uri="{FF2B5EF4-FFF2-40B4-BE49-F238E27FC236}">
                <a16:creationId xmlns:a16="http://schemas.microsoft.com/office/drawing/2014/main" id="{55D99222-A736-4CE6-A024-B0A77F0FD4C5}"/>
              </a:ext>
            </a:extLst>
          </p:cNvPr>
          <p:cNvSpPr>
            <a:spLocks noGrp="1"/>
          </p:cNvSpPr>
          <p:nvPr>
            <p:ph idx="1"/>
          </p:nvPr>
        </p:nvSpPr>
        <p:spPr>
          <a:xfrm>
            <a:off x="228600" y="2124075"/>
            <a:ext cx="11506199" cy="4457700"/>
          </a:xfrm>
        </p:spPr>
        <p:txBody>
          <a:bodyPr/>
          <a:lstStyle/>
          <a:p>
            <a:pPr marL="0" indent="0">
              <a:buNone/>
            </a:pPr>
            <a:r>
              <a:rPr lang="ar-SA" dirty="0"/>
              <a:t>ولو</a:t>
            </a:r>
            <a:r>
              <a:rPr lang="sv-SE" dirty="0"/>
              <a:t> betyder ”även om”. Verbet efter det är alltid </a:t>
            </a:r>
            <a:r>
              <a:rPr lang="ar-SA" dirty="0">
                <a:solidFill>
                  <a:srgbClr val="FFFF00"/>
                </a:solidFill>
              </a:rPr>
              <a:t>ماضٍ</a:t>
            </a:r>
            <a:r>
              <a:rPr lang="sv-SE" dirty="0"/>
              <a:t>.</a:t>
            </a:r>
          </a:p>
          <a:p>
            <a:pPr marL="457200" indent="-457200">
              <a:buFont typeface="+mj-lt"/>
              <a:buAutoNum type="arabicPeriod"/>
            </a:pPr>
            <a:r>
              <a:rPr lang="ar-SA" dirty="0"/>
              <a:t>اِشْتَرِ هذا المُعْجَمَ </a:t>
            </a:r>
            <a:r>
              <a:rPr lang="ar-SA" dirty="0">
                <a:solidFill>
                  <a:schemeClr val="bg1"/>
                </a:solidFill>
              </a:rPr>
              <a:t>ولو</a:t>
            </a:r>
            <a:r>
              <a:rPr lang="ar-SA" dirty="0"/>
              <a:t> </a:t>
            </a:r>
            <a:r>
              <a:rPr lang="ar-SA" dirty="0">
                <a:solidFill>
                  <a:srgbClr val="FFFF00"/>
                </a:solidFill>
              </a:rPr>
              <a:t>كان</a:t>
            </a:r>
            <a:r>
              <a:rPr lang="ar-SA" dirty="0"/>
              <a:t> غالِيًا</a:t>
            </a:r>
            <a:r>
              <a:rPr lang="sv-SE" dirty="0"/>
              <a:t> – Köp denna lexikon, även om den är dyr.</a:t>
            </a:r>
          </a:p>
          <a:p>
            <a:pPr marL="457200" indent="-457200">
              <a:buFont typeface="+mj-lt"/>
              <a:buAutoNum type="arabicPeriod"/>
            </a:pPr>
            <a:r>
              <a:rPr lang="ar-SA" dirty="0"/>
              <a:t>اُحْضُرِ الامْتِحانَ </a:t>
            </a:r>
            <a:r>
              <a:rPr lang="ar-SA" dirty="0">
                <a:solidFill>
                  <a:schemeClr val="bg1"/>
                </a:solidFill>
              </a:rPr>
              <a:t>ولو</a:t>
            </a:r>
            <a:r>
              <a:rPr lang="ar-SA" dirty="0"/>
              <a:t> </a:t>
            </a:r>
            <a:r>
              <a:rPr lang="ar-SA" dirty="0">
                <a:solidFill>
                  <a:srgbClr val="FFFF00"/>
                </a:solidFill>
              </a:rPr>
              <a:t>كان</a:t>
            </a:r>
            <a:r>
              <a:rPr lang="ar-SA" dirty="0"/>
              <a:t> صَعْبا</a:t>
            </a:r>
            <a:r>
              <a:rPr lang="sv-SE" dirty="0"/>
              <a:t> – Närvara på provet, även om det är svårt.</a:t>
            </a:r>
          </a:p>
          <a:p>
            <a:pPr marL="457200" indent="-457200">
              <a:buFont typeface="+mj-lt"/>
              <a:buAutoNum type="arabicPeriod"/>
            </a:pPr>
            <a:r>
              <a:rPr lang="ar-SA" dirty="0"/>
              <a:t>لا أُريد هذا </a:t>
            </a:r>
            <a:r>
              <a:rPr lang="ar-SA" dirty="0">
                <a:solidFill>
                  <a:schemeClr val="bg1"/>
                </a:solidFill>
              </a:rPr>
              <a:t>ولو</a:t>
            </a:r>
            <a:r>
              <a:rPr lang="ar-SA" dirty="0"/>
              <a:t> </a:t>
            </a:r>
            <a:r>
              <a:rPr lang="ar-SA" dirty="0">
                <a:solidFill>
                  <a:srgbClr val="FFFF00"/>
                </a:solidFill>
              </a:rPr>
              <a:t>أَعْط</a:t>
            </a:r>
            <a:r>
              <a:rPr lang="ar-SA" dirty="0"/>
              <a:t>َيْتَنِيْهِ مَجَّانا</a:t>
            </a:r>
            <a:r>
              <a:rPr lang="sv-SE" dirty="0"/>
              <a:t> – Jag vill inte ha den här, även om du ger mig den gratis.</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EDDAD72E-96FD-4DD5-BDEE-210871C1E40D}"/>
              </a:ext>
            </a:extLst>
          </p:cNvPr>
          <p:cNvSpPr>
            <a:spLocks noGrp="1"/>
          </p:cNvSpPr>
          <p:nvPr>
            <p:ph type="sldNum" sz="quarter" idx="12"/>
          </p:nvPr>
        </p:nvSpPr>
        <p:spPr/>
        <p:txBody>
          <a:bodyPr/>
          <a:lstStyle/>
          <a:p>
            <a:fld id="{177D6179-9D4F-9247-ABDE-D082469CF89C}" type="slidenum">
              <a:rPr lang="sv-SE" smtClean="0"/>
              <a:t>209</a:t>
            </a:fld>
            <a:endParaRPr lang="sv-SE"/>
          </a:p>
        </p:txBody>
      </p:sp>
    </p:spTree>
    <p:extLst>
      <p:ext uri="{BB962C8B-B14F-4D97-AF65-F5344CB8AC3E}">
        <p14:creationId xmlns:p14="http://schemas.microsoft.com/office/powerpoint/2010/main" val="3334668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8303798-7893-4F7C-8C03-18B82F16B492}"/>
              </a:ext>
            </a:extLst>
          </p:cNvPr>
          <p:cNvSpPr>
            <a:spLocks noGrp="1"/>
          </p:cNvSpPr>
          <p:nvPr>
            <p:ph idx="1"/>
          </p:nvPr>
        </p:nvSpPr>
        <p:spPr>
          <a:xfrm>
            <a:off x="276225" y="2190750"/>
            <a:ext cx="11607381" cy="4486275"/>
          </a:xfrm>
        </p:spPr>
        <p:txBody>
          <a:bodyPr/>
          <a:lstStyle/>
          <a:p>
            <a:pPr marL="0" indent="0">
              <a:buNone/>
            </a:pPr>
            <a:r>
              <a:rPr lang="sv-SE" dirty="0"/>
              <a:t>2. </a:t>
            </a:r>
            <a:r>
              <a:rPr lang="ar-SA" dirty="0"/>
              <a:t>الإعراب المَحَلِّي</a:t>
            </a:r>
            <a:r>
              <a:rPr lang="sv-SE" dirty="0"/>
              <a:t>, vilket är då</a:t>
            </a:r>
            <a:r>
              <a:rPr lang="ar-SA" dirty="0"/>
              <a:t>علامات الإعراب  </a:t>
            </a:r>
            <a:r>
              <a:rPr lang="sv-SE" dirty="0"/>
              <a:t> inte syns och inte heller är ordet </a:t>
            </a:r>
            <a:r>
              <a:rPr lang="ar-SA" dirty="0"/>
              <a:t>مُقَدَّر</a:t>
            </a:r>
            <a:r>
              <a:rPr lang="sv-SE" dirty="0"/>
              <a:t> vilket kommer att förklaras inom kort. I detta fall säger man </a:t>
            </a:r>
            <a:r>
              <a:rPr lang="sv-SE" u="sng" dirty="0"/>
              <a:t>inte</a:t>
            </a:r>
            <a:r>
              <a:rPr lang="sv-SE" dirty="0"/>
              <a:t> att ordet är t.ex.  </a:t>
            </a:r>
            <a:r>
              <a:rPr lang="ar-SA" dirty="0"/>
              <a:t>مرفوع</a:t>
            </a:r>
            <a:r>
              <a:rPr lang="sv-SE" dirty="0"/>
              <a:t> utan man säger istället att det är</a:t>
            </a:r>
            <a:r>
              <a:rPr lang="ar-SA" dirty="0"/>
              <a:t>في مَحَلِّ رَفْعٍ </a:t>
            </a:r>
            <a:r>
              <a:rPr lang="sv-SE" dirty="0"/>
              <a:t> dvs i ett </a:t>
            </a:r>
            <a:r>
              <a:rPr lang="sv-SE" i="1" dirty="0"/>
              <a:t>tillstånd</a:t>
            </a:r>
            <a:r>
              <a:rPr lang="sv-SE" dirty="0"/>
              <a:t> av att vara nominativt. Med exempel blir allt tydligt </a:t>
            </a:r>
            <a:r>
              <a:rPr lang="ar-SA" dirty="0"/>
              <a:t>إن شاء الله</a:t>
            </a:r>
            <a:r>
              <a:rPr lang="sv-SE" dirty="0"/>
              <a:t>:</a:t>
            </a:r>
          </a:p>
          <a:p>
            <a:pPr marL="0" indent="0">
              <a:buNone/>
            </a:pPr>
            <a:endParaRPr lang="sv-SE" dirty="0">
              <a:solidFill>
                <a:schemeClr val="bg1"/>
              </a:solidFill>
            </a:endParaRPr>
          </a:p>
          <a:p>
            <a:pPr marL="0" indent="0">
              <a:buNone/>
            </a:pPr>
            <a:r>
              <a:rPr lang="ar-SA" dirty="0">
                <a:solidFill>
                  <a:schemeClr val="accent1">
                    <a:lumMod val="75000"/>
                  </a:schemeClr>
                </a:solidFill>
              </a:rPr>
              <a:t>هذا</a:t>
            </a:r>
            <a:r>
              <a:rPr lang="ar-SA" dirty="0"/>
              <a:t> مبتدأ في محل رفع.</a:t>
            </a:r>
          </a:p>
          <a:p>
            <a:pPr marL="0" indent="0">
              <a:buNone/>
            </a:pPr>
            <a:r>
              <a:rPr lang="ar-SA" dirty="0">
                <a:solidFill>
                  <a:srgbClr val="FFFF00"/>
                </a:solidFill>
              </a:rPr>
              <a:t>طالب</a:t>
            </a:r>
            <a:r>
              <a:rPr lang="ar-SA" dirty="0"/>
              <a:t> خبر مرفوع وعلامة رفعه الضمة الظاهرة.</a:t>
            </a:r>
            <a:endParaRPr lang="sv-SE" dirty="0"/>
          </a:p>
          <a:p>
            <a:pPr marL="0" indent="0">
              <a:buNone/>
            </a:pPr>
            <a:endParaRPr lang="sv-SE" dirty="0"/>
          </a:p>
          <a:p>
            <a:pPr marL="0" indent="0">
              <a:buNone/>
            </a:pPr>
            <a:endParaRPr lang="ar-SA" dirty="0"/>
          </a:p>
          <a:p>
            <a:pPr marL="0" indent="0">
              <a:buNone/>
            </a:pPr>
            <a:endParaRPr lang="sv-SE" dirty="0"/>
          </a:p>
        </p:txBody>
      </p:sp>
      <p:sp>
        <p:nvSpPr>
          <p:cNvPr id="5" name="Rektangel: rundade hörn 4">
            <a:extLst>
              <a:ext uri="{FF2B5EF4-FFF2-40B4-BE49-F238E27FC236}">
                <a16:creationId xmlns:a16="http://schemas.microsoft.com/office/drawing/2014/main" id="{5D167CA5-DF39-498F-A63E-A40D63278CD9}"/>
              </a:ext>
            </a:extLst>
          </p:cNvPr>
          <p:cNvSpPr/>
          <p:nvPr/>
        </p:nvSpPr>
        <p:spPr>
          <a:xfrm>
            <a:off x="428624" y="3639820"/>
            <a:ext cx="1369695" cy="40005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r>
              <a:rPr lang="ar-SA" sz="2400" dirty="0">
                <a:solidFill>
                  <a:schemeClr val="accent1">
                    <a:lumMod val="75000"/>
                  </a:schemeClr>
                </a:solidFill>
              </a:rPr>
              <a:t>هذا</a:t>
            </a:r>
            <a:r>
              <a:rPr lang="ar-SA" sz="2400" dirty="0">
                <a:solidFill>
                  <a:prstClr val="black"/>
                </a:solidFill>
              </a:rPr>
              <a:t> </a:t>
            </a:r>
            <a:r>
              <a:rPr lang="ar-SA" sz="2400" dirty="0">
                <a:solidFill>
                  <a:srgbClr val="FFFF00"/>
                </a:solidFill>
              </a:rPr>
              <a:t>طالبٌ</a:t>
            </a:r>
            <a:endParaRPr lang="sv-SE" sz="2400" dirty="0">
              <a:solidFill>
                <a:srgbClr val="FFFF00"/>
              </a:solidFill>
            </a:endParaRPr>
          </a:p>
        </p:txBody>
      </p:sp>
      <p:sp>
        <p:nvSpPr>
          <p:cNvPr id="2" name="Rubrik 1">
            <a:extLst>
              <a:ext uri="{FF2B5EF4-FFF2-40B4-BE49-F238E27FC236}">
                <a16:creationId xmlns:a16="http://schemas.microsoft.com/office/drawing/2014/main" id="{FCEC729E-B328-44D5-85F7-17576D7CF910}"/>
              </a:ext>
            </a:extLst>
          </p:cNvPr>
          <p:cNvSpPr>
            <a:spLocks noGrp="1"/>
          </p:cNvSpPr>
          <p:nvPr>
            <p:ph type="title"/>
          </p:nvPr>
        </p:nvSpPr>
        <p:spPr/>
        <p:txBody>
          <a:bodyPr/>
          <a:lstStyle/>
          <a:p>
            <a:r>
              <a:rPr lang="ar-SA" dirty="0"/>
              <a:t>أقسام الإعراب</a:t>
            </a:r>
            <a:r>
              <a:rPr lang="sv-SE" dirty="0"/>
              <a:t> (</a:t>
            </a:r>
            <a:r>
              <a:rPr lang="ar-SA" dirty="0"/>
              <a:t>3</a:t>
            </a:r>
            <a:r>
              <a:rPr lang="sv-SE" dirty="0"/>
              <a:t>)</a:t>
            </a:r>
          </a:p>
        </p:txBody>
      </p:sp>
      <p:sp>
        <p:nvSpPr>
          <p:cNvPr id="4" name="Platshållare för bildnummer 3">
            <a:extLst>
              <a:ext uri="{FF2B5EF4-FFF2-40B4-BE49-F238E27FC236}">
                <a16:creationId xmlns:a16="http://schemas.microsoft.com/office/drawing/2014/main" id="{624266A8-E643-4BE9-8E9F-7A7BBBCCC531}"/>
              </a:ext>
            </a:extLst>
          </p:cNvPr>
          <p:cNvSpPr>
            <a:spLocks noGrp="1"/>
          </p:cNvSpPr>
          <p:nvPr>
            <p:ph type="sldNum" sz="quarter" idx="12"/>
          </p:nvPr>
        </p:nvSpPr>
        <p:spPr/>
        <p:txBody>
          <a:bodyPr/>
          <a:lstStyle/>
          <a:p>
            <a:fld id="{177D6179-9D4F-9247-ABDE-D082469CF89C}" type="slidenum">
              <a:rPr lang="sv-SE" smtClean="0"/>
              <a:t>21</a:t>
            </a:fld>
            <a:endParaRPr lang="sv-SE"/>
          </a:p>
        </p:txBody>
      </p:sp>
    </p:spTree>
    <p:custDataLst>
      <p:tags r:id="rId1"/>
    </p:custDataLst>
    <p:extLst>
      <p:ext uri="{BB962C8B-B14F-4D97-AF65-F5344CB8AC3E}">
        <p14:creationId xmlns:p14="http://schemas.microsoft.com/office/powerpoint/2010/main" val="2938263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D5FD549-916E-4824-A75A-F7F5C5FFE7BA}"/>
              </a:ext>
            </a:extLst>
          </p:cNvPr>
          <p:cNvSpPr>
            <a:spLocks noGrp="1"/>
          </p:cNvSpPr>
          <p:nvPr>
            <p:ph type="ctrTitle"/>
          </p:nvPr>
        </p:nvSpPr>
        <p:spPr/>
        <p:txBody>
          <a:bodyPr/>
          <a:lstStyle/>
          <a:p>
            <a:r>
              <a:rPr lang="sv-SE" dirty="0"/>
              <a:t>Slutord</a:t>
            </a:r>
          </a:p>
        </p:txBody>
      </p:sp>
      <p:sp>
        <p:nvSpPr>
          <p:cNvPr id="6" name="Underrubrik 5">
            <a:extLst>
              <a:ext uri="{FF2B5EF4-FFF2-40B4-BE49-F238E27FC236}">
                <a16:creationId xmlns:a16="http://schemas.microsoft.com/office/drawing/2014/main" id="{DCBF0099-0C54-4C00-8C50-F507EFAF8565}"/>
              </a:ext>
            </a:extLst>
          </p:cNvPr>
          <p:cNvSpPr>
            <a:spLocks noGrp="1"/>
          </p:cNvSpPr>
          <p:nvPr>
            <p:ph type="subTitle" idx="1"/>
          </p:nvPr>
        </p:nvSpPr>
        <p:spPr/>
        <p:txBody>
          <a:bodyPr/>
          <a:lstStyle/>
          <a:p>
            <a:r>
              <a:rPr lang="sv-SE" dirty="0"/>
              <a:t>Ett personligt avslut</a:t>
            </a:r>
          </a:p>
        </p:txBody>
      </p:sp>
      <p:sp>
        <p:nvSpPr>
          <p:cNvPr id="4" name="Platshållare för bildnummer 3">
            <a:extLst>
              <a:ext uri="{FF2B5EF4-FFF2-40B4-BE49-F238E27FC236}">
                <a16:creationId xmlns:a16="http://schemas.microsoft.com/office/drawing/2014/main" id="{F40BABFD-FFBA-4F31-A59D-C21A4FF0694D}"/>
              </a:ext>
            </a:extLst>
          </p:cNvPr>
          <p:cNvSpPr>
            <a:spLocks noGrp="1"/>
          </p:cNvSpPr>
          <p:nvPr>
            <p:ph type="sldNum" sz="quarter" idx="12"/>
          </p:nvPr>
        </p:nvSpPr>
        <p:spPr/>
        <p:txBody>
          <a:bodyPr/>
          <a:lstStyle/>
          <a:p>
            <a:fld id="{177D6179-9D4F-9247-ABDE-D082469CF89C}" type="slidenum">
              <a:rPr lang="sv-SE" smtClean="0"/>
              <a:t>210</a:t>
            </a:fld>
            <a:endParaRPr lang="sv-SE" dirty="0"/>
          </a:p>
        </p:txBody>
      </p:sp>
    </p:spTree>
    <p:extLst>
      <p:ext uri="{BB962C8B-B14F-4D97-AF65-F5344CB8AC3E}">
        <p14:creationId xmlns:p14="http://schemas.microsoft.com/office/powerpoint/2010/main" val="391271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innehåll 13" descr="En bild som visar blomma, liten, bord, sitter&#10;&#10;Automatiskt genererad beskrivning">
            <a:extLst>
              <a:ext uri="{FF2B5EF4-FFF2-40B4-BE49-F238E27FC236}">
                <a16:creationId xmlns:a16="http://schemas.microsoft.com/office/drawing/2014/main" id="{070A2237-E53F-41AF-84A3-658878C0AE91}"/>
              </a:ext>
            </a:extLst>
          </p:cNvPr>
          <p:cNvPicPr>
            <a:picLocks noChangeAspect="1"/>
          </p:cNvPicPr>
          <p:nvPr/>
        </p:nvPicPr>
        <p:blipFill rotWithShape="1">
          <a:blip r:embed="rId2">
            <a:alphaModFix amt="15000"/>
            <a:grayscl/>
          </a:blip>
          <a:srcRect t="9022" r="9091" b="14369"/>
          <a:stretch/>
        </p:blipFill>
        <p:spPr>
          <a:xfrm>
            <a:off x="-446824" y="753227"/>
            <a:ext cx="12192000" cy="6858001"/>
          </a:xfrm>
          <a:prstGeom prst="rect">
            <a:avLst/>
          </a:prstGeom>
          <a:noFill/>
        </p:spPr>
      </p:pic>
      <p:sp>
        <p:nvSpPr>
          <p:cNvPr id="2" name="Rubrik 1">
            <a:extLst>
              <a:ext uri="{FF2B5EF4-FFF2-40B4-BE49-F238E27FC236}">
                <a16:creationId xmlns:a16="http://schemas.microsoft.com/office/drawing/2014/main" id="{0017CC16-DC76-4AC0-ACD9-4E6225C678F4}"/>
              </a:ext>
            </a:extLst>
          </p:cNvPr>
          <p:cNvSpPr>
            <a:spLocks noGrp="1"/>
          </p:cNvSpPr>
          <p:nvPr>
            <p:ph type="title"/>
          </p:nvPr>
        </p:nvSpPr>
        <p:spPr>
          <a:xfrm>
            <a:off x="680321" y="753228"/>
            <a:ext cx="9613861" cy="1080938"/>
          </a:xfrm>
        </p:spPr>
        <p:txBody>
          <a:bodyPr>
            <a:normAutofit/>
          </a:bodyPr>
          <a:lstStyle/>
          <a:p>
            <a:r>
              <a:rPr lang="sv-SE" dirty="0"/>
              <a:t>Slutord</a:t>
            </a:r>
          </a:p>
        </p:txBody>
      </p:sp>
      <p:sp>
        <p:nvSpPr>
          <p:cNvPr id="33" name="Content Placeholder 17">
            <a:extLst>
              <a:ext uri="{FF2B5EF4-FFF2-40B4-BE49-F238E27FC236}">
                <a16:creationId xmlns:a16="http://schemas.microsoft.com/office/drawing/2014/main" id="{A223D43F-3983-4329-8597-3DFD30192520}"/>
              </a:ext>
            </a:extLst>
          </p:cNvPr>
          <p:cNvSpPr>
            <a:spLocks noGrp="1"/>
          </p:cNvSpPr>
          <p:nvPr>
            <p:ph idx="1"/>
          </p:nvPr>
        </p:nvSpPr>
        <p:spPr>
          <a:xfrm>
            <a:off x="183901" y="1691615"/>
            <a:ext cx="11298352" cy="5500512"/>
          </a:xfrm>
        </p:spPr>
        <p:txBody>
          <a:bodyPr anchor="ctr">
            <a:normAutofit/>
          </a:bodyPr>
          <a:lstStyle/>
          <a:p>
            <a:pPr marL="0" indent="0">
              <a:buNone/>
            </a:pPr>
            <a:endParaRPr lang="sv-SE" dirty="0">
              <a:latin typeface="Aharoni" panose="02010803020104030203" pitchFamily="2" charset="-79"/>
              <a:cs typeface="Aharoni" panose="02010803020104030203" pitchFamily="2" charset="-79"/>
            </a:endParaRPr>
          </a:p>
          <a:p>
            <a:pPr marL="0" indent="0">
              <a:lnSpc>
                <a:spcPct val="100000"/>
              </a:lnSpc>
              <a:buNone/>
            </a:pPr>
            <a:r>
              <a:rPr lang="sv-SE" sz="1800" b="1" i="1" dirty="0">
                <a:latin typeface="Aharoni" panose="02010803020104030203" pitchFamily="2" charset="-79"/>
                <a:cs typeface="Aharoni" panose="02010803020104030203" pitchFamily="2" charset="-79"/>
              </a:rPr>
              <a:t>Jag skriver detta med en enorm glädje och tacksamhet till Allah, min Skapare och Försörjare, som låtit mig avsluta ännu en Powerpoint. Utan Hans hjälp hade jag aldrig någonsin klarat av detta, återigen och återigen: </a:t>
            </a:r>
            <a:r>
              <a:rPr lang="sv-SE" sz="1800" b="1" i="1" dirty="0" err="1">
                <a:latin typeface="Aharoni" panose="02010803020104030203" pitchFamily="2" charset="-79"/>
                <a:cs typeface="Aharoni" panose="02010803020104030203" pitchFamily="2" charset="-79"/>
              </a:rPr>
              <a:t>Alhamdulillaah</a:t>
            </a:r>
            <a:r>
              <a:rPr lang="sv-SE" sz="1800" b="1" i="1" dirty="0">
                <a:latin typeface="Aharoni" panose="02010803020104030203" pitchFamily="2" charset="-79"/>
                <a:cs typeface="Aharoni" panose="02010803020104030203" pitchFamily="2" charset="-79"/>
              </a:rPr>
              <a:t>!</a:t>
            </a:r>
            <a:endParaRPr lang="ar-SA" sz="1800" b="1" i="1" dirty="0">
              <a:latin typeface="Aharoni" panose="02010803020104030203" pitchFamily="2" charset="-79"/>
            </a:endParaRPr>
          </a:p>
          <a:p>
            <a:pPr marL="0" indent="0">
              <a:lnSpc>
                <a:spcPct val="100000"/>
              </a:lnSpc>
              <a:buNone/>
            </a:pPr>
            <a:endParaRPr lang="sv-SE" sz="1800" b="1" i="1" dirty="0">
              <a:latin typeface="Aharoni" panose="02010803020104030203" pitchFamily="2" charset="-79"/>
              <a:cs typeface="Aharoni" panose="02010803020104030203" pitchFamily="2" charset="-79"/>
            </a:endParaRPr>
          </a:p>
          <a:p>
            <a:pPr marL="0" indent="0">
              <a:lnSpc>
                <a:spcPct val="100000"/>
              </a:lnSpc>
              <a:buNone/>
            </a:pPr>
            <a:r>
              <a:rPr lang="sv-SE" sz="1800" b="1" i="1" dirty="0">
                <a:latin typeface="Aharoni" panose="02010803020104030203" pitchFamily="2" charset="-79"/>
                <a:cs typeface="Aharoni" panose="02010803020104030203" pitchFamily="2" charset="-79"/>
              </a:rPr>
              <a:t>Om det är något jag lärt mig från dessa Powerpoints är att man utvecklas som bäst i ett ämne först när man börjat lära ut ämnet. Och om du, min kära broder &amp; syster, har kommit så långt att du är klar med Arabiska nivå </a:t>
            </a:r>
            <a:r>
              <a:rPr lang="sv-SE" b="1" i="1" dirty="0">
                <a:latin typeface="Aharoni" panose="02010803020104030203" pitchFamily="2" charset="-79"/>
                <a:cs typeface="Aharoni" panose="02010803020104030203" pitchFamily="2" charset="-79"/>
              </a:rPr>
              <a:t>3</a:t>
            </a:r>
            <a:r>
              <a:rPr lang="sv-SE" sz="1800" b="1" i="1" dirty="0">
                <a:latin typeface="Aharoni" panose="02010803020104030203" pitchFamily="2" charset="-79"/>
                <a:cs typeface="Aharoni" panose="02010803020104030203" pitchFamily="2" charset="-79"/>
              </a:rPr>
              <a:t>, så betyder det att Allah har skänkt dig något som Han kanske inte skänkt andra. Ta vara på den gåvan, och släpp den inte. Ha en inställning att ständigt vilja utvecklas, var drivande, målmedveten. Konsekvent i ditt kunskapssökande.. Ditt mål är att lämna ett arv fullt av </a:t>
            </a:r>
            <a:r>
              <a:rPr lang="ar-SA" sz="1800" b="1" i="1" dirty="0">
                <a:latin typeface="Aharoni" panose="02010803020104030203" pitchFamily="2" charset="-79"/>
              </a:rPr>
              <a:t>أَجْر</a:t>
            </a:r>
            <a:r>
              <a:rPr lang="sv-SE" sz="1800" b="1" i="1" dirty="0">
                <a:latin typeface="Aharoni" panose="02010803020104030203" pitchFamily="2" charset="-79"/>
                <a:cs typeface="Aharoni" panose="02010803020104030203" pitchFamily="2" charset="-79"/>
              </a:rPr>
              <a:t> (belöning). Den islamiska andan i Sverige måste förnyas genom fler kompetenta, utbildade och sakkunniga muslimer. Mitt mål med dessa kurser var att lyfta upp standarden sett till språket, Koranens språk. Låt oss alla nu ställa oss själva två frågor: Vilka andra områden behöver förbättras i Sverige? Och vad kan </a:t>
            </a:r>
            <a:r>
              <a:rPr lang="sv-SE" sz="1800" b="1" i="1" dirty="0">
                <a:solidFill>
                  <a:schemeClr val="bg1"/>
                </a:solidFill>
                <a:latin typeface="Aharoni" panose="02010803020104030203" pitchFamily="2" charset="-79"/>
                <a:cs typeface="Aharoni" panose="02010803020104030203" pitchFamily="2" charset="-79"/>
              </a:rPr>
              <a:t>JAG</a:t>
            </a:r>
            <a:r>
              <a:rPr lang="sv-SE" sz="1800" b="1" i="1" dirty="0">
                <a:latin typeface="Aharoni" panose="02010803020104030203" pitchFamily="2" charset="-79"/>
                <a:cs typeface="Aharoni" panose="02010803020104030203" pitchFamily="2" charset="-79"/>
              </a:rPr>
              <a:t> göra för att ta förbättra det? I Allahs namn.</a:t>
            </a:r>
          </a:p>
          <a:p>
            <a:pPr marL="0" indent="0">
              <a:buNone/>
            </a:pPr>
            <a:endParaRPr lang="sv-SE" dirty="0">
              <a:latin typeface="Aharoni" panose="02010803020104030203" pitchFamily="2" charset="-79"/>
              <a:cs typeface="Aharoni" panose="02010803020104030203" pitchFamily="2" charset="-79"/>
            </a:endParaRPr>
          </a:p>
        </p:txBody>
      </p:sp>
      <p:sp>
        <p:nvSpPr>
          <p:cNvPr id="4" name="Platshållare för bildnummer 3">
            <a:extLst>
              <a:ext uri="{FF2B5EF4-FFF2-40B4-BE49-F238E27FC236}">
                <a16:creationId xmlns:a16="http://schemas.microsoft.com/office/drawing/2014/main" id="{56EE04A8-DBD1-42FD-B024-507C0C3C3F2E}"/>
              </a:ext>
            </a:extLst>
          </p:cNvPr>
          <p:cNvSpPr>
            <a:spLocks noGrp="1"/>
          </p:cNvSpPr>
          <p:nvPr>
            <p:ph type="sldNum" sz="quarter" idx="12"/>
          </p:nvPr>
        </p:nvSpPr>
        <p:spPr/>
        <p:txBody>
          <a:bodyPr>
            <a:normAutofit/>
          </a:bodyPr>
          <a:lstStyle/>
          <a:p>
            <a:pPr>
              <a:spcAft>
                <a:spcPts val="600"/>
              </a:spcAft>
            </a:pPr>
            <a:fld id="{177D6179-9D4F-9247-ABDE-D082469CF89C}" type="slidenum">
              <a:rPr lang="sv-SE" smtClean="0"/>
              <a:pPr>
                <a:spcAft>
                  <a:spcPts val="600"/>
                </a:spcAft>
              </a:pPr>
              <a:t>211</a:t>
            </a:fld>
            <a:endParaRPr lang="sv-SE"/>
          </a:p>
        </p:txBody>
      </p:sp>
    </p:spTree>
    <p:extLst>
      <p:ext uri="{BB962C8B-B14F-4D97-AF65-F5344CB8AC3E}">
        <p14:creationId xmlns:p14="http://schemas.microsoft.com/office/powerpoint/2010/main" val="112691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bg>
      <p:bgPr>
        <a:gradFill rotWithShape="1">
          <a:gsLst>
            <a:gs pos="48000">
              <a:srgbClr val="7030A0"/>
            </a:gs>
            <a:gs pos="50000">
              <a:schemeClr val="bg2">
                <a:shade val="100000"/>
                <a:hueMod val="100000"/>
                <a:satMod val="110000"/>
                <a:lumMod val="130000"/>
              </a:schemeClr>
            </a:gs>
            <a:gs pos="89000">
              <a:srgbClr val="7030A0"/>
            </a:gs>
            <a:gs pos="5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322D892B-7BD2-4051-8A86-9D8843BD3146}"/>
              </a:ext>
            </a:extLst>
          </p:cNvPr>
          <p:cNvSpPr>
            <a:spLocks noGrp="1"/>
          </p:cNvSpPr>
          <p:nvPr>
            <p:ph type="title"/>
          </p:nvPr>
        </p:nvSpPr>
        <p:spPr>
          <a:xfrm>
            <a:off x="-152400" y="2113281"/>
            <a:ext cx="10446581" cy="3186870"/>
          </a:xfrm>
        </p:spPr>
        <p:txBody>
          <a:bodyPr/>
          <a:lstStyle/>
          <a:p>
            <a:r>
              <a:rPr lang="sv-SE" dirty="0"/>
              <a:t>   </a:t>
            </a:r>
          </a:p>
        </p:txBody>
      </p:sp>
      <p:sp>
        <p:nvSpPr>
          <p:cNvPr id="3" name="Platshållare för innehåll 2">
            <a:extLst>
              <a:ext uri="{FF2B5EF4-FFF2-40B4-BE49-F238E27FC236}">
                <a16:creationId xmlns:a16="http://schemas.microsoft.com/office/drawing/2014/main" id="{7D2DBD66-DEEF-4A8C-8928-6CBF1EA3F55F}"/>
              </a:ext>
            </a:extLst>
          </p:cNvPr>
          <p:cNvSpPr>
            <a:spLocks noGrp="1"/>
          </p:cNvSpPr>
          <p:nvPr>
            <p:ph type="body" sz="half" idx="2"/>
          </p:nvPr>
        </p:nvSpPr>
        <p:spPr/>
        <p:txBody>
          <a:bodyPr>
            <a:normAutofit/>
          </a:bodyPr>
          <a:lstStyle/>
          <a:p>
            <a:pPr marL="0" indent="0">
              <a:buNone/>
            </a:pPr>
            <a:r>
              <a:rPr lang="sv-SE" sz="2400" dirty="0"/>
              <a:t>Och Allah vet bäst</a:t>
            </a:r>
          </a:p>
        </p:txBody>
      </p:sp>
      <p:sp>
        <p:nvSpPr>
          <p:cNvPr id="4" name="Platshållare för bildnummer 3">
            <a:extLst>
              <a:ext uri="{FF2B5EF4-FFF2-40B4-BE49-F238E27FC236}">
                <a16:creationId xmlns:a16="http://schemas.microsoft.com/office/drawing/2014/main" id="{EEDE96B9-481D-42A4-A0CE-43859DE2D13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t>Slut</a:t>
            </a:r>
          </a:p>
        </p:txBody>
      </p:sp>
      <p:sp>
        <p:nvSpPr>
          <p:cNvPr id="7" name="Rektangel: rundade hörn 6">
            <a:extLst>
              <a:ext uri="{FF2B5EF4-FFF2-40B4-BE49-F238E27FC236}">
                <a16:creationId xmlns:a16="http://schemas.microsoft.com/office/drawing/2014/main" id="{37DFBA04-67FD-4EAF-8B8B-2D81C8C75820}"/>
              </a:ext>
            </a:extLst>
          </p:cNvPr>
          <p:cNvSpPr/>
          <p:nvPr/>
        </p:nvSpPr>
        <p:spPr>
          <a:xfrm>
            <a:off x="6819899" y="3429001"/>
            <a:ext cx="3638551" cy="971550"/>
          </a:xfrm>
          <a:prstGeom prst="roundRect">
            <a:avLst/>
          </a:prstGeom>
          <a:noFill/>
          <a:ln w="38100">
            <a:solidFill>
              <a:schemeClr val="accent5">
                <a:lumMod val="40000"/>
                <a:lumOff val="60000"/>
              </a:schemeClr>
            </a:solidFill>
          </a:ln>
          <a:effectLst>
            <a:outerShdw blurRad="50800" dir="5400000" algn="ctr" rotWithShape="0">
              <a:srgbClr val="000000">
                <a:alpha val="43137"/>
              </a:srgb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a:p>
            <a:pPr algn="ctr"/>
            <a:r>
              <a:rPr lang="sv-SE" dirty="0"/>
              <a:t>Mustafa Abu Adam 20</a:t>
            </a:r>
            <a:r>
              <a:rPr lang="ar-SA" dirty="0"/>
              <a:t>20</a:t>
            </a:r>
            <a:r>
              <a:rPr lang="sv-SE" dirty="0"/>
              <a:t>-</a:t>
            </a:r>
            <a:r>
              <a:rPr lang="ar-SA" dirty="0"/>
              <a:t>02</a:t>
            </a:r>
            <a:r>
              <a:rPr lang="sv-SE" dirty="0"/>
              <a:t>-</a:t>
            </a:r>
            <a:r>
              <a:rPr lang="ar-SA" dirty="0"/>
              <a:t>23</a:t>
            </a:r>
            <a:r>
              <a:rPr lang="sv-SE" dirty="0"/>
              <a:t> </a:t>
            </a:r>
            <a:r>
              <a:rPr lang="ar-SA" dirty="0"/>
              <a:t>  </a:t>
            </a:r>
            <a:r>
              <a:rPr lang="sv-SE" dirty="0"/>
              <a:t>      </a:t>
            </a:r>
          </a:p>
          <a:p>
            <a:pPr algn="ctr"/>
            <a:r>
              <a:rPr lang="sv-SE" dirty="0"/>
              <a:t>Stockholm, Sverige    </a:t>
            </a:r>
            <a:r>
              <a:rPr lang="ar-SA" dirty="0"/>
              <a:t>       </a:t>
            </a:r>
            <a:r>
              <a:rPr lang="sv-SE" dirty="0"/>
              <a:t>    </a:t>
            </a:r>
            <a:r>
              <a:rPr lang="ar-SA" dirty="0"/>
              <a:t>      </a:t>
            </a:r>
            <a:r>
              <a:rPr lang="sv-SE" dirty="0"/>
              <a:t>   </a:t>
            </a:r>
          </a:p>
          <a:p>
            <a:pPr algn="ctr"/>
            <a:r>
              <a:rPr lang="sv-SE" dirty="0"/>
              <a:t>Arabiskacentret.se   </a:t>
            </a:r>
            <a:r>
              <a:rPr lang="ar-SA" dirty="0"/>
              <a:t>                   </a:t>
            </a:r>
            <a:endParaRPr lang="sv-SE" dirty="0"/>
          </a:p>
          <a:p>
            <a:pPr algn="ctr"/>
            <a:r>
              <a:rPr lang="sv-SE" dirty="0"/>
              <a:t> </a:t>
            </a:r>
            <a:r>
              <a:rPr lang="ar-SA" dirty="0"/>
              <a:t>                    </a:t>
            </a:r>
          </a:p>
        </p:txBody>
      </p:sp>
    </p:spTree>
    <p:extLst>
      <p:ext uri="{BB962C8B-B14F-4D97-AF65-F5344CB8AC3E}">
        <p14:creationId xmlns:p14="http://schemas.microsoft.com/office/powerpoint/2010/main" val="420209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69F2C-D218-4435-96B6-F2963B1961C4}"/>
              </a:ext>
            </a:extLst>
          </p:cNvPr>
          <p:cNvSpPr>
            <a:spLocks noGrp="1"/>
          </p:cNvSpPr>
          <p:nvPr>
            <p:ph type="title"/>
          </p:nvPr>
        </p:nvSpPr>
        <p:spPr/>
        <p:txBody>
          <a:bodyPr/>
          <a:lstStyle/>
          <a:p>
            <a:r>
              <a:rPr lang="ar-SA" dirty="0"/>
              <a:t>أقسام الإعراب</a:t>
            </a:r>
            <a:r>
              <a:rPr lang="sv-SE" dirty="0"/>
              <a:t> (4)</a:t>
            </a:r>
          </a:p>
        </p:txBody>
      </p:sp>
      <p:sp>
        <p:nvSpPr>
          <p:cNvPr id="3" name="Platshållare för innehåll 2">
            <a:extLst>
              <a:ext uri="{FF2B5EF4-FFF2-40B4-BE49-F238E27FC236}">
                <a16:creationId xmlns:a16="http://schemas.microsoft.com/office/drawing/2014/main" id="{4ACB73D0-B522-4155-9E17-65ED45A3C33F}"/>
              </a:ext>
            </a:extLst>
          </p:cNvPr>
          <p:cNvSpPr>
            <a:spLocks noGrp="1"/>
          </p:cNvSpPr>
          <p:nvPr>
            <p:ph idx="1"/>
          </p:nvPr>
        </p:nvSpPr>
        <p:spPr>
          <a:xfrm>
            <a:off x="285750" y="2181224"/>
            <a:ext cx="11597855" cy="4467225"/>
          </a:xfrm>
        </p:spPr>
        <p:txBody>
          <a:bodyPr>
            <a:normAutofit/>
          </a:bodyPr>
          <a:lstStyle/>
          <a:p>
            <a:pPr marL="0" indent="0">
              <a:buNone/>
            </a:pPr>
            <a:r>
              <a:rPr lang="sv-SE" dirty="0"/>
              <a:t>3. </a:t>
            </a:r>
            <a:r>
              <a:rPr lang="ar-SA" dirty="0"/>
              <a:t>الإعراب التَّقْديري</a:t>
            </a:r>
            <a:r>
              <a:rPr lang="sv-SE" dirty="0"/>
              <a:t>, vilket är då</a:t>
            </a:r>
            <a:r>
              <a:rPr lang="ar-SA" dirty="0"/>
              <a:t> علامات الإعراب </a:t>
            </a:r>
            <a:r>
              <a:rPr lang="sv-SE" dirty="0"/>
              <a:t>inte syns på grund av ett </a:t>
            </a:r>
            <a:r>
              <a:rPr lang="ar-SA" dirty="0"/>
              <a:t>مانِعٌ</a:t>
            </a:r>
            <a:r>
              <a:rPr lang="sv-SE" dirty="0"/>
              <a:t> (hinder). </a:t>
            </a:r>
            <a:r>
              <a:rPr lang="ar-SA" dirty="0"/>
              <a:t>علامة الإعراب</a:t>
            </a:r>
            <a:r>
              <a:rPr lang="sv-SE" dirty="0"/>
              <a:t> i detta fall blir </a:t>
            </a:r>
            <a:r>
              <a:rPr lang="ar-SA" dirty="0"/>
              <a:t>مُقَدَّرة</a:t>
            </a:r>
            <a:r>
              <a:rPr lang="sv-SE" dirty="0"/>
              <a:t>, vilket innebär att den finns där utan att synas. Den är – med andra ord-  inte </a:t>
            </a:r>
            <a:r>
              <a:rPr lang="ar-SA" dirty="0"/>
              <a:t>ظاهرة</a:t>
            </a:r>
            <a:r>
              <a:rPr lang="sv-SE" dirty="0"/>
              <a:t> (synlig/tydlig)</a:t>
            </a:r>
          </a:p>
          <a:p>
            <a:pPr marL="0" indent="0">
              <a:buNone/>
            </a:pPr>
            <a:endParaRPr lang="sv-SE" sz="1200" dirty="0"/>
          </a:p>
          <a:p>
            <a:pPr marL="0" indent="0">
              <a:buNone/>
            </a:pPr>
            <a:r>
              <a:rPr lang="sv-SE" u="sng" dirty="0"/>
              <a:t>Denna typ av </a:t>
            </a:r>
            <a:r>
              <a:rPr lang="ar-SA" u="sng" dirty="0"/>
              <a:t>إعراب</a:t>
            </a:r>
            <a:r>
              <a:rPr lang="sv-SE" u="sng" dirty="0"/>
              <a:t> implementeras i </a:t>
            </a:r>
            <a:r>
              <a:rPr lang="sv-SE" u="sng" dirty="0">
                <a:solidFill>
                  <a:schemeClr val="bg1"/>
                </a:solidFill>
              </a:rPr>
              <a:t>nomen</a:t>
            </a:r>
            <a:r>
              <a:rPr lang="sv-SE" u="sng" dirty="0"/>
              <a:t> i följande fall</a:t>
            </a:r>
            <a:r>
              <a:rPr lang="sv-SE" dirty="0"/>
              <a:t>:</a:t>
            </a:r>
          </a:p>
          <a:p>
            <a:pPr marL="457200" indent="-457200">
              <a:buAutoNum type="alphaLcParenR"/>
            </a:pPr>
            <a:r>
              <a:rPr lang="ar-SA" dirty="0"/>
              <a:t>الاسم المقصور</a:t>
            </a:r>
            <a:r>
              <a:rPr lang="sv-SE" dirty="0"/>
              <a:t> för samtliga tecken (nom., gen. och ack.)</a:t>
            </a:r>
          </a:p>
          <a:p>
            <a:pPr marL="0" indent="0">
              <a:buNone/>
            </a:pPr>
            <a:r>
              <a:rPr lang="ar-SA" dirty="0"/>
              <a:t>جاء </a:t>
            </a:r>
            <a:r>
              <a:rPr lang="ar-SA" dirty="0">
                <a:solidFill>
                  <a:srgbClr val="FFFF00"/>
                </a:solidFill>
              </a:rPr>
              <a:t>الفتى</a:t>
            </a:r>
          </a:p>
          <a:p>
            <a:pPr marL="0" indent="0">
              <a:buNone/>
            </a:pPr>
            <a:r>
              <a:rPr lang="ar-SA" dirty="0">
                <a:solidFill>
                  <a:srgbClr val="FFFF00"/>
                </a:solidFill>
              </a:rPr>
              <a:t>الفتى</a:t>
            </a:r>
            <a:r>
              <a:rPr lang="ar-SA" dirty="0"/>
              <a:t> فاعل مرفوع وعلامة رفعه الضمة </a:t>
            </a:r>
            <a:r>
              <a:rPr lang="ar-SA" u="sng" dirty="0"/>
              <a:t>المُقَدَّرَة.</a:t>
            </a:r>
            <a:r>
              <a:rPr lang="ar-SA" dirty="0"/>
              <a:t> </a:t>
            </a:r>
          </a:p>
          <a:p>
            <a:pPr marL="0" indent="0">
              <a:buNone/>
            </a:pPr>
            <a:r>
              <a:rPr lang="sv-SE" dirty="0"/>
              <a:t> </a:t>
            </a:r>
            <a:r>
              <a:rPr lang="ar-SA" dirty="0"/>
              <a:t>رأيتُ </a:t>
            </a:r>
            <a:r>
              <a:rPr lang="ar-SA" dirty="0">
                <a:solidFill>
                  <a:srgbClr val="FFFF00"/>
                </a:solidFill>
              </a:rPr>
              <a:t>الفتى</a:t>
            </a:r>
            <a:endParaRPr lang="sv-SE" dirty="0">
              <a:solidFill>
                <a:srgbClr val="FFFF00"/>
              </a:solidFill>
            </a:endParaRPr>
          </a:p>
          <a:p>
            <a:pPr marL="0" indent="0">
              <a:buNone/>
            </a:pPr>
            <a:r>
              <a:rPr lang="ar-SA" dirty="0">
                <a:solidFill>
                  <a:srgbClr val="FFFF00"/>
                </a:solidFill>
              </a:rPr>
              <a:t>الفتى</a:t>
            </a:r>
            <a:r>
              <a:rPr lang="ar-SA" dirty="0"/>
              <a:t> مفعول به منصوب وعلامة نصبه الفتحة </a:t>
            </a:r>
            <a:r>
              <a:rPr lang="ar-SA" u="sng" dirty="0"/>
              <a:t>المقدرة.</a:t>
            </a:r>
          </a:p>
        </p:txBody>
      </p:sp>
      <p:sp>
        <p:nvSpPr>
          <p:cNvPr id="4" name="Platshållare för bildnummer 3">
            <a:extLst>
              <a:ext uri="{FF2B5EF4-FFF2-40B4-BE49-F238E27FC236}">
                <a16:creationId xmlns:a16="http://schemas.microsoft.com/office/drawing/2014/main" id="{88384B83-14B5-458A-9174-D3A52A7FDE0F}"/>
              </a:ext>
            </a:extLst>
          </p:cNvPr>
          <p:cNvSpPr>
            <a:spLocks noGrp="1"/>
          </p:cNvSpPr>
          <p:nvPr>
            <p:ph type="sldNum" sz="quarter" idx="12"/>
          </p:nvPr>
        </p:nvSpPr>
        <p:spPr/>
        <p:txBody>
          <a:bodyPr/>
          <a:lstStyle/>
          <a:p>
            <a:fld id="{177D6179-9D4F-9247-ABDE-D082469CF89C}" type="slidenum">
              <a:rPr lang="sv-SE" smtClean="0"/>
              <a:t>22</a:t>
            </a:fld>
            <a:endParaRPr lang="sv-SE"/>
          </a:p>
        </p:txBody>
      </p:sp>
      <p:sp>
        <p:nvSpPr>
          <p:cNvPr id="6" name="Rektangel: rundade hörn 5">
            <a:extLst>
              <a:ext uri="{FF2B5EF4-FFF2-40B4-BE49-F238E27FC236}">
                <a16:creationId xmlns:a16="http://schemas.microsoft.com/office/drawing/2014/main" id="{5D65E20D-0A12-4D65-8FAB-304733CB7EA7}"/>
              </a:ext>
            </a:extLst>
          </p:cNvPr>
          <p:cNvSpPr/>
          <p:nvPr/>
        </p:nvSpPr>
        <p:spPr>
          <a:xfrm>
            <a:off x="8416072" y="4033520"/>
            <a:ext cx="3389848" cy="1299219"/>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الاسم المقصور </a:t>
            </a:r>
            <a:r>
              <a:rPr lang="sv-SE" dirty="0"/>
              <a:t> är ett nomen som är</a:t>
            </a:r>
            <a:r>
              <a:rPr lang="ar-SA" dirty="0"/>
              <a:t>معرب </a:t>
            </a:r>
            <a:r>
              <a:rPr lang="sv-SE" dirty="0"/>
              <a:t> och slutar med en </a:t>
            </a:r>
            <a:r>
              <a:rPr lang="ar-SA" dirty="0"/>
              <a:t>ألفٌ لازِمَةٌ</a:t>
            </a:r>
            <a:r>
              <a:rPr lang="sv-SE" dirty="0"/>
              <a:t>. </a:t>
            </a:r>
          </a:p>
          <a:p>
            <a:pPr algn="ctr"/>
            <a:r>
              <a:rPr lang="sv-SE" dirty="0"/>
              <a:t>Exempel: </a:t>
            </a:r>
            <a:r>
              <a:rPr lang="ar-SA" dirty="0"/>
              <a:t>المستشف</a:t>
            </a:r>
            <a:r>
              <a:rPr lang="ar-SA" dirty="0">
                <a:solidFill>
                  <a:schemeClr val="bg1"/>
                </a:solidFill>
              </a:rPr>
              <a:t>ى</a:t>
            </a:r>
            <a:r>
              <a:rPr lang="ar-SA" dirty="0"/>
              <a:t>, الفت</a:t>
            </a:r>
            <a:r>
              <a:rPr lang="ar-SA" dirty="0">
                <a:solidFill>
                  <a:schemeClr val="bg1"/>
                </a:solidFill>
              </a:rPr>
              <a:t>ى</a:t>
            </a:r>
            <a:r>
              <a:rPr lang="ar-SA" dirty="0"/>
              <a:t>, العص</a:t>
            </a:r>
            <a:r>
              <a:rPr lang="ar-SA" dirty="0">
                <a:solidFill>
                  <a:schemeClr val="bg1"/>
                </a:solidFill>
              </a:rPr>
              <a:t>ا</a:t>
            </a:r>
          </a:p>
        </p:txBody>
      </p:sp>
      <p:sp>
        <p:nvSpPr>
          <p:cNvPr id="7" name="Rektangel: rundade hörn 6">
            <a:extLst>
              <a:ext uri="{FF2B5EF4-FFF2-40B4-BE49-F238E27FC236}">
                <a16:creationId xmlns:a16="http://schemas.microsoft.com/office/drawing/2014/main" id="{F3706FF9-DEBA-4C98-9734-AD68D872F9A1}"/>
              </a:ext>
            </a:extLst>
          </p:cNvPr>
          <p:cNvSpPr/>
          <p:nvPr/>
        </p:nvSpPr>
        <p:spPr>
          <a:xfrm>
            <a:off x="7916682" y="5588667"/>
            <a:ext cx="3389848" cy="1032210"/>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سَبَبُ مَنْعِ ظُهور العلامة: التَّعَذُّر أي لا يُمْكِنُ أَنْ تُظْهَرَ العلامةُ على الألف أبدا</a:t>
            </a:r>
            <a:endParaRPr lang="ar-SA" dirty="0">
              <a:solidFill>
                <a:schemeClr val="bg1"/>
              </a:solidFill>
            </a:endParaRPr>
          </a:p>
        </p:txBody>
      </p:sp>
    </p:spTree>
    <p:custDataLst>
      <p:tags r:id="rId1"/>
    </p:custDataLst>
    <p:extLst>
      <p:ext uri="{BB962C8B-B14F-4D97-AF65-F5344CB8AC3E}">
        <p14:creationId xmlns:p14="http://schemas.microsoft.com/office/powerpoint/2010/main" val="4227206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69F2C-D218-4435-96B6-F2963B1961C4}"/>
              </a:ext>
            </a:extLst>
          </p:cNvPr>
          <p:cNvSpPr>
            <a:spLocks noGrp="1"/>
          </p:cNvSpPr>
          <p:nvPr>
            <p:ph type="title"/>
          </p:nvPr>
        </p:nvSpPr>
        <p:spPr/>
        <p:txBody>
          <a:bodyPr/>
          <a:lstStyle/>
          <a:p>
            <a:r>
              <a:rPr lang="ar-SA" dirty="0"/>
              <a:t>أقسام الإعراب</a:t>
            </a:r>
            <a:r>
              <a:rPr lang="sv-SE" dirty="0"/>
              <a:t> (</a:t>
            </a:r>
            <a:r>
              <a:rPr lang="ar-SA" dirty="0"/>
              <a:t>5</a:t>
            </a:r>
            <a:r>
              <a:rPr lang="sv-SE" dirty="0"/>
              <a:t>a)</a:t>
            </a:r>
          </a:p>
        </p:txBody>
      </p:sp>
      <p:sp>
        <p:nvSpPr>
          <p:cNvPr id="3" name="Platshållare för innehåll 2">
            <a:extLst>
              <a:ext uri="{FF2B5EF4-FFF2-40B4-BE49-F238E27FC236}">
                <a16:creationId xmlns:a16="http://schemas.microsoft.com/office/drawing/2014/main" id="{4ACB73D0-B522-4155-9E17-65ED45A3C33F}"/>
              </a:ext>
            </a:extLst>
          </p:cNvPr>
          <p:cNvSpPr>
            <a:spLocks noGrp="1"/>
          </p:cNvSpPr>
          <p:nvPr>
            <p:ph idx="1"/>
          </p:nvPr>
        </p:nvSpPr>
        <p:spPr>
          <a:xfrm>
            <a:off x="285750" y="2181224"/>
            <a:ext cx="11597855" cy="4467225"/>
          </a:xfrm>
        </p:spPr>
        <p:txBody>
          <a:bodyPr>
            <a:normAutofit/>
          </a:bodyPr>
          <a:lstStyle/>
          <a:p>
            <a:pPr marL="0" indent="0">
              <a:buNone/>
            </a:pPr>
            <a:r>
              <a:rPr lang="sv-SE" dirty="0"/>
              <a:t>b) </a:t>
            </a:r>
            <a:r>
              <a:rPr lang="ar-SA" dirty="0"/>
              <a:t>الاسم المنقوص</a:t>
            </a:r>
            <a:r>
              <a:rPr lang="sv-SE" dirty="0"/>
              <a:t> </a:t>
            </a:r>
            <a:r>
              <a:rPr lang="sv-SE" u="sng" dirty="0"/>
              <a:t>i nominativ, och genitiv form</a:t>
            </a:r>
            <a:r>
              <a:rPr lang="sv-SE" dirty="0"/>
              <a:t>.</a:t>
            </a:r>
            <a:endParaRPr lang="ar-SA" dirty="0"/>
          </a:p>
          <a:p>
            <a:pPr marL="0" indent="0">
              <a:buNone/>
            </a:pPr>
            <a:r>
              <a:rPr lang="ar-SA" dirty="0"/>
              <a:t>جاء </a:t>
            </a:r>
            <a:r>
              <a:rPr lang="ar-SA" dirty="0">
                <a:solidFill>
                  <a:srgbClr val="FFFF00"/>
                </a:solidFill>
              </a:rPr>
              <a:t>القاضي</a:t>
            </a:r>
            <a:endParaRPr lang="sv-SE" dirty="0">
              <a:solidFill>
                <a:srgbClr val="FFFF00"/>
              </a:solidFill>
            </a:endParaRPr>
          </a:p>
          <a:p>
            <a:pPr marL="0" indent="0">
              <a:buNone/>
            </a:pPr>
            <a:r>
              <a:rPr lang="ar-SA" dirty="0">
                <a:solidFill>
                  <a:srgbClr val="FFFF00"/>
                </a:solidFill>
              </a:rPr>
              <a:t>القاضي</a:t>
            </a:r>
            <a:r>
              <a:rPr lang="ar-SA" dirty="0"/>
              <a:t> فاعل مرفوع وعلامة رفعه الضمة المقدرة.</a:t>
            </a:r>
          </a:p>
          <a:p>
            <a:pPr marL="0" indent="0">
              <a:buNone/>
            </a:pPr>
            <a:endParaRPr lang="ar-SA" dirty="0"/>
          </a:p>
          <a:p>
            <a:pPr marL="0" indent="0">
              <a:buNone/>
            </a:pPr>
            <a:r>
              <a:rPr lang="ar-SA" dirty="0"/>
              <a:t>ذهبتُ إلى </a:t>
            </a:r>
            <a:r>
              <a:rPr lang="ar-SA" dirty="0">
                <a:solidFill>
                  <a:srgbClr val="FFFF00"/>
                </a:solidFill>
              </a:rPr>
              <a:t>القاضي</a:t>
            </a:r>
          </a:p>
          <a:p>
            <a:pPr marL="0" indent="0">
              <a:buNone/>
            </a:pPr>
            <a:r>
              <a:rPr lang="ar-SA" dirty="0">
                <a:solidFill>
                  <a:srgbClr val="FFFF00"/>
                </a:solidFill>
              </a:rPr>
              <a:t>القاضي</a:t>
            </a:r>
            <a:r>
              <a:rPr lang="ar-SA" dirty="0"/>
              <a:t> اسم مجرور وعلامة جره الكسرة المقدرة.</a:t>
            </a:r>
          </a:p>
          <a:p>
            <a:pPr marL="0" indent="0">
              <a:buNone/>
            </a:pPr>
            <a:endParaRPr lang="ar-SA" dirty="0"/>
          </a:p>
          <a:p>
            <a:pPr marL="0" indent="0">
              <a:buNone/>
            </a:pPr>
            <a:r>
              <a:rPr lang="ar-SA" dirty="0"/>
              <a:t>رأيتُ </a:t>
            </a:r>
            <a:r>
              <a:rPr lang="ar-SA" dirty="0">
                <a:solidFill>
                  <a:srgbClr val="FFFF00"/>
                </a:solidFill>
              </a:rPr>
              <a:t>القاضِيَ</a:t>
            </a:r>
          </a:p>
          <a:p>
            <a:pPr marL="0" indent="0">
              <a:buNone/>
            </a:pPr>
            <a:r>
              <a:rPr lang="ar-SA" dirty="0">
                <a:solidFill>
                  <a:srgbClr val="FFFF00"/>
                </a:solidFill>
              </a:rPr>
              <a:t>القاضِيَ</a:t>
            </a:r>
            <a:r>
              <a:rPr lang="ar-SA" dirty="0"/>
              <a:t> مفعول به منصوب وعلامة نصبه الفتحة </a:t>
            </a:r>
            <a:r>
              <a:rPr lang="ar-SA" u="sng" dirty="0"/>
              <a:t>الظاهرة.</a:t>
            </a:r>
          </a:p>
        </p:txBody>
      </p:sp>
      <p:sp>
        <p:nvSpPr>
          <p:cNvPr id="4" name="Platshållare för bildnummer 3">
            <a:extLst>
              <a:ext uri="{FF2B5EF4-FFF2-40B4-BE49-F238E27FC236}">
                <a16:creationId xmlns:a16="http://schemas.microsoft.com/office/drawing/2014/main" id="{88384B83-14B5-458A-9174-D3A52A7FDE0F}"/>
              </a:ext>
            </a:extLst>
          </p:cNvPr>
          <p:cNvSpPr>
            <a:spLocks noGrp="1"/>
          </p:cNvSpPr>
          <p:nvPr>
            <p:ph type="sldNum" sz="quarter" idx="12"/>
          </p:nvPr>
        </p:nvSpPr>
        <p:spPr/>
        <p:txBody>
          <a:bodyPr/>
          <a:lstStyle/>
          <a:p>
            <a:fld id="{177D6179-9D4F-9247-ABDE-D082469CF89C}" type="slidenum">
              <a:rPr lang="sv-SE" smtClean="0"/>
              <a:t>23</a:t>
            </a:fld>
            <a:endParaRPr lang="sv-SE"/>
          </a:p>
        </p:txBody>
      </p:sp>
      <p:sp>
        <p:nvSpPr>
          <p:cNvPr id="5" name="Rektangel: rundade hörn 4">
            <a:extLst>
              <a:ext uri="{FF2B5EF4-FFF2-40B4-BE49-F238E27FC236}">
                <a16:creationId xmlns:a16="http://schemas.microsoft.com/office/drawing/2014/main" id="{60F86D54-837F-4342-A153-876BC86C4D56}"/>
              </a:ext>
            </a:extLst>
          </p:cNvPr>
          <p:cNvSpPr/>
          <p:nvPr/>
        </p:nvSpPr>
        <p:spPr>
          <a:xfrm>
            <a:off x="8201025" y="2510764"/>
            <a:ext cx="3400425" cy="103221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الاسم المنقوص</a:t>
            </a:r>
            <a:r>
              <a:rPr lang="sv-SE" dirty="0"/>
              <a:t> gick vi igenom i Arabiska nivå 2 s.33-34. </a:t>
            </a:r>
          </a:p>
          <a:p>
            <a:pPr algn="ctr"/>
            <a:r>
              <a:rPr lang="sv-SE" dirty="0"/>
              <a:t>Exempel: </a:t>
            </a:r>
            <a:r>
              <a:rPr lang="ar-SA" dirty="0"/>
              <a:t>القاضي, المحامي, الجاني</a:t>
            </a:r>
            <a:r>
              <a:rPr lang="sv-SE" dirty="0"/>
              <a:t> </a:t>
            </a:r>
          </a:p>
        </p:txBody>
      </p:sp>
      <p:sp>
        <p:nvSpPr>
          <p:cNvPr id="8" name="Rektangel: rundade hörn 7">
            <a:extLst>
              <a:ext uri="{FF2B5EF4-FFF2-40B4-BE49-F238E27FC236}">
                <a16:creationId xmlns:a16="http://schemas.microsoft.com/office/drawing/2014/main" id="{FEC210FC-33EC-4573-89A9-3EEBC924D049}"/>
              </a:ext>
            </a:extLst>
          </p:cNvPr>
          <p:cNvSpPr/>
          <p:nvPr/>
        </p:nvSpPr>
        <p:spPr>
          <a:xfrm>
            <a:off x="7372350" y="3898731"/>
            <a:ext cx="4229100" cy="103221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t>سَبَبُ مَنْعِ ظُهور العلامة: الثَّقَل أي يمكن أن تظهر العلامة على الياء ولكنها ثقيلة في النُّطْق </a:t>
            </a:r>
            <a:endParaRPr lang="ar-SA" sz="2000" dirty="0">
              <a:solidFill>
                <a:schemeClr val="bg1"/>
              </a:solidFill>
            </a:endParaRPr>
          </a:p>
        </p:txBody>
      </p:sp>
    </p:spTree>
    <p:custDataLst>
      <p:tags r:id="rId1"/>
    </p:custDataLst>
    <p:extLst>
      <p:ext uri="{BB962C8B-B14F-4D97-AF65-F5344CB8AC3E}">
        <p14:creationId xmlns:p14="http://schemas.microsoft.com/office/powerpoint/2010/main" val="1260411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ACB73D0-B522-4155-9E17-65ED45A3C33F}"/>
              </a:ext>
            </a:extLst>
          </p:cNvPr>
          <p:cNvSpPr>
            <a:spLocks noGrp="1"/>
          </p:cNvSpPr>
          <p:nvPr>
            <p:ph idx="1"/>
          </p:nvPr>
        </p:nvSpPr>
        <p:spPr>
          <a:xfrm>
            <a:off x="285750" y="2181224"/>
            <a:ext cx="11597855" cy="4467225"/>
          </a:xfrm>
        </p:spPr>
        <p:txBody>
          <a:bodyPr>
            <a:normAutofit fontScale="92500" lnSpcReduction="10000"/>
          </a:bodyPr>
          <a:lstStyle/>
          <a:p>
            <a:pPr marL="0" indent="0">
              <a:buNone/>
            </a:pPr>
            <a:r>
              <a:rPr lang="sv-SE" dirty="0"/>
              <a:t>I Arabiska nivå 2 lärde vi oss att </a:t>
            </a:r>
            <a:r>
              <a:rPr lang="ar-SA" dirty="0"/>
              <a:t>الأسماء المنقوصة</a:t>
            </a:r>
            <a:r>
              <a:rPr lang="sv-SE" dirty="0"/>
              <a:t> skrivs utan </a:t>
            </a:r>
            <a:r>
              <a:rPr lang="ar-SA" dirty="0"/>
              <a:t>ي</a:t>
            </a:r>
            <a:r>
              <a:rPr lang="sv-SE" dirty="0"/>
              <a:t> i obestämd form, maskulin:</a:t>
            </a:r>
          </a:p>
          <a:p>
            <a:pPr marL="0" indent="0">
              <a:buNone/>
            </a:pPr>
            <a:r>
              <a:rPr lang="sv-SE" dirty="0"/>
              <a:t>:</a:t>
            </a:r>
          </a:p>
          <a:p>
            <a:pPr marL="0" indent="0">
              <a:buNone/>
            </a:pPr>
            <a:endParaRPr lang="sv-SE" dirty="0"/>
          </a:p>
          <a:p>
            <a:pPr marL="0" indent="0">
              <a:buNone/>
            </a:pPr>
            <a:r>
              <a:rPr lang="sv-SE" dirty="0"/>
              <a:t> </a:t>
            </a:r>
            <a:endParaRPr lang="ar-SA" dirty="0"/>
          </a:p>
          <a:p>
            <a:pPr marL="0" indent="0">
              <a:buNone/>
            </a:pPr>
            <a:r>
              <a:rPr lang="sv-SE" u="sng" dirty="0"/>
              <a:t>Men i följande 3 fall skrivs </a:t>
            </a:r>
            <a:r>
              <a:rPr lang="ar-SA" dirty="0"/>
              <a:t>ي</a:t>
            </a:r>
            <a:r>
              <a:rPr lang="sv-SE" dirty="0"/>
              <a:t>:</a:t>
            </a:r>
          </a:p>
          <a:p>
            <a:pPr marL="457200" indent="-457200">
              <a:buAutoNum type="arabicPeriod"/>
            </a:pPr>
            <a:r>
              <a:rPr lang="sv-SE" dirty="0"/>
              <a:t>Då ordet är </a:t>
            </a:r>
            <a:r>
              <a:rPr lang="sv-SE" dirty="0">
                <a:solidFill>
                  <a:schemeClr val="bg1"/>
                </a:solidFill>
              </a:rPr>
              <a:t>bestämt</a:t>
            </a:r>
            <a:r>
              <a:rPr lang="sv-SE" dirty="0"/>
              <a:t>:</a:t>
            </a:r>
          </a:p>
          <a:p>
            <a:pPr marL="0" indent="0">
              <a:buNone/>
            </a:pPr>
            <a:r>
              <a:rPr lang="ar-SA" dirty="0"/>
              <a:t>القاضي غنيٌّ.</a:t>
            </a:r>
          </a:p>
          <a:p>
            <a:pPr marL="457200" indent="-457200">
              <a:buAutoNum type="arabicPeriod" startAt="2"/>
            </a:pPr>
            <a:r>
              <a:rPr lang="sv-SE" dirty="0"/>
              <a:t>Då ordet är </a:t>
            </a:r>
            <a:r>
              <a:rPr lang="sv-SE" dirty="0">
                <a:solidFill>
                  <a:schemeClr val="bg1"/>
                </a:solidFill>
              </a:rPr>
              <a:t>ackusativ</a:t>
            </a:r>
            <a:r>
              <a:rPr lang="sv-SE" dirty="0"/>
              <a:t>:</a:t>
            </a:r>
          </a:p>
          <a:p>
            <a:pPr marL="0" indent="0">
              <a:buNone/>
            </a:pPr>
            <a:r>
              <a:rPr lang="ar-SA" dirty="0"/>
              <a:t>سألتُ قاضِيًا.</a:t>
            </a:r>
          </a:p>
          <a:p>
            <a:pPr marL="0" indent="0">
              <a:buNone/>
            </a:pPr>
            <a:r>
              <a:rPr lang="sv-SE" dirty="0"/>
              <a:t>3. Då ordet är </a:t>
            </a:r>
            <a:r>
              <a:rPr lang="sv-SE" i="1" dirty="0" err="1">
                <a:solidFill>
                  <a:schemeClr val="bg1"/>
                </a:solidFill>
              </a:rPr>
              <a:t>mudhaaf</a:t>
            </a:r>
            <a:r>
              <a:rPr lang="sv-SE" dirty="0"/>
              <a:t>:</a:t>
            </a:r>
          </a:p>
          <a:p>
            <a:pPr marL="0" indent="0">
              <a:buNone/>
            </a:pPr>
            <a:r>
              <a:rPr lang="ar-SA" dirty="0"/>
              <a:t>سألتُ قاضِيَ مكةَ.</a:t>
            </a:r>
          </a:p>
        </p:txBody>
      </p:sp>
      <p:sp>
        <p:nvSpPr>
          <p:cNvPr id="6" name="Rektangel: rundade hörn 5">
            <a:extLst>
              <a:ext uri="{FF2B5EF4-FFF2-40B4-BE49-F238E27FC236}">
                <a16:creationId xmlns:a16="http://schemas.microsoft.com/office/drawing/2014/main" id="{75DA129C-CB19-40D3-AAA7-AC42EE1BB825}"/>
              </a:ext>
            </a:extLst>
          </p:cNvPr>
          <p:cNvSpPr/>
          <p:nvPr/>
        </p:nvSpPr>
        <p:spPr>
          <a:xfrm>
            <a:off x="308395" y="2608108"/>
            <a:ext cx="2524125" cy="468000"/>
          </a:xfrm>
          <a:prstGeom prst="roundRect">
            <a:avLst/>
          </a:prstGeom>
          <a:solidFill>
            <a:srgbClr val="BFB5C9"/>
          </a:solidFill>
          <a:ln>
            <a:solidFill>
              <a:schemeClr val="accent5">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dirty="0">
                <a:solidFill>
                  <a:prstClr val="black"/>
                </a:solidFill>
              </a:rPr>
              <a:t>جاء  قاضٍ إلى المحكمة</a:t>
            </a:r>
          </a:p>
        </p:txBody>
      </p:sp>
      <p:sp>
        <p:nvSpPr>
          <p:cNvPr id="2" name="Rubrik 1">
            <a:extLst>
              <a:ext uri="{FF2B5EF4-FFF2-40B4-BE49-F238E27FC236}">
                <a16:creationId xmlns:a16="http://schemas.microsoft.com/office/drawing/2014/main" id="{52369F2C-D218-4435-96B6-F2963B1961C4}"/>
              </a:ext>
            </a:extLst>
          </p:cNvPr>
          <p:cNvSpPr>
            <a:spLocks noGrp="1"/>
          </p:cNvSpPr>
          <p:nvPr>
            <p:ph type="title"/>
          </p:nvPr>
        </p:nvSpPr>
        <p:spPr/>
        <p:txBody>
          <a:bodyPr/>
          <a:lstStyle/>
          <a:p>
            <a:r>
              <a:rPr lang="ar-SA" dirty="0"/>
              <a:t>أقسام الإعراب</a:t>
            </a:r>
            <a:r>
              <a:rPr lang="sv-SE" dirty="0"/>
              <a:t> (</a:t>
            </a:r>
            <a:r>
              <a:rPr lang="ar-SA" dirty="0"/>
              <a:t>5</a:t>
            </a:r>
            <a:r>
              <a:rPr lang="sv-SE" dirty="0"/>
              <a:t>b)</a:t>
            </a:r>
          </a:p>
        </p:txBody>
      </p:sp>
      <p:sp>
        <p:nvSpPr>
          <p:cNvPr id="4" name="Platshållare för bildnummer 3">
            <a:extLst>
              <a:ext uri="{FF2B5EF4-FFF2-40B4-BE49-F238E27FC236}">
                <a16:creationId xmlns:a16="http://schemas.microsoft.com/office/drawing/2014/main" id="{88384B83-14B5-458A-9174-D3A52A7FDE0F}"/>
              </a:ext>
            </a:extLst>
          </p:cNvPr>
          <p:cNvSpPr>
            <a:spLocks noGrp="1"/>
          </p:cNvSpPr>
          <p:nvPr>
            <p:ph type="sldNum" sz="quarter" idx="12"/>
          </p:nvPr>
        </p:nvSpPr>
        <p:spPr/>
        <p:txBody>
          <a:bodyPr/>
          <a:lstStyle/>
          <a:p>
            <a:fld id="{177D6179-9D4F-9247-ABDE-D082469CF89C}" type="slidenum">
              <a:rPr lang="sv-SE" smtClean="0"/>
              <a:t>24</a:t>
            </a:fld>
            <a:endParaRPr lang="sv-SE"/>
          </a:p>
        </p:txBody>
      </p:sp>
      <p:sp>
        <p:nvSpPr>
          <p:cNvPr id="7" name="Rektangel: rundade hörn 6">
            <a:extLst>
              <a:ext uri="{FF2B5EF4-FFF2-40B4-BE49-F238E27FC236}">
                <a16:creationId xmlns:a16="http://schemas.microsoft.com/office/drawing/2014/main" id="{0D076B3B-2AF2-4B1A-9131-6D54D3407254}"/>
              </a:ext>
            </a:extLst>
          </p:cNvPr>
          <p:cNvSpPr/>
          <p:nvPr/>
        </p:nvSpPr>
        <p:spPr>
          <a:xfrm>
            <a:off x="6564525" y="4464685"/>
            <a:ext cx="3028950" cy="1357629"/>
          </a:xfrm>
          <a:prstGeom prst="roundRect">
            <a:avLst/>
          </a:prstGeom>
          <a:solidFill>
            <a:srgbClr val="BFB5C9"/>
          </a:solidFill>
          <a:ln w="19050">
            <a:solidFill>
              <a:schemeClr val="accent5">
                <a:lumMod val="5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Alltså, </a:t>
            </a:r>
            <a:r>
              <a:rPr lang="ar-SA" dirty="0"/>
              <a:t>ي</a:t>
            </a:r>
            <a:r>
              <a:rPr lang="sv-SE" dirty="0"/>
              <a:t> kvarstår om ordet är bestämt, </a:t>
            </a:r>
            <a:r>
              <a:rPr lang="sv-SE" i="1" dirty="0" err="1"/>
              <a:t>mudhaaf</a:t>
            </a:r>
            <a:r>
              <a:rPr lang="sv-SE" dirty="0"/>
              <a:t> </a:t>
            </a:r>
            <a:r>
              <a:rPr lang="sv-SE" dirty="0">
                <a:solidFill>
                  <a:schemeClr val="bg1"/>
                </a:solidFill>
              </a:rPr>
              <a:t>eller</a:t>
            </a:r>
            <a:r>
              <a:rPr lang="sv-SE" dirty="0"/>
              <a:t> ackusativ.</a:t>
            </a:r>
          </a:p>
        </p:txBody>
      </p:sp>
      <p:cxnSp>
        <p:nvCxnSpPr>
          <p:cNvPr id="10" name="Rak pilkoppling 9">
            <a:extLst>
              <a:ext uri="{FF2B5EF4-FFF2-40B4-BE49-F238E27FC236}">
                <a16:creationId xmlns:a16="http://schemas.microsoft.com/office/drawing/2014/main" id="{0DDE7A76-FFAC-49BC-9DEA-6607F017B61B}"/>
              </a:ext>
            </a:extLst>
          </p:cNvPr>
          <p:cNvCxnSpPr>
            <a:cxnSpLocks/>
          </p:cNvCxnSpPr>
          <p:nvPr/>
        </p:nvCxnSpPr>
        <p:spPr>
          <a:xfrm>
            <a:off x="4286250" y="5143500"/>
            <a:ext cx="86677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Rak pilkoppling 11">
            <a:extLst>
              <a:ext uri="{FF2B5EF4-FFF2-40B4-BE49-F238E27FC236}">
                <a16:creationId xmlns:a16="http://schemas.microsoft.com/office/drawing/2014/main" id="{74F493B4-4305-4BF3-A8D2-BFE794BC2A9A}"/>
              </a:ext>
            </a:extLst>
          </p:cNvPr>
          <p:cNvCxnSpPr/>
          <p:nvPr/>
        </p:nvCxnSpPr>
        <p:spPr>
          <a:xfrm>
            <a:off x="3142615" y="2816790"/>
            <a:ext cx="67627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Rektangel: rundade hörn 12">
            <a:extLst>
              <a:ext uri="{FF2B5EF4-FFF2-40B4-BE49-F238E27FC236}">
                <a16:creationId xmlns:a16="http://schemas.microsoft.com/office/drawing/2014/main" id="{6F8960FE-0BA2-4B81-81D1-2FAE284D3108}"/>
              </a:ext>
            </a:extLst>
          </p:cNvPr>
          <p:cNvSpPr/>
          <p:nvPr/>
        </p:nvSpPr>
        <p:spPr>
          <a:xfrm>
            <a:off x="4149305" y="2608108"/>
            <a:ext cx="3095625" cy="468000"/>
          </a:xfrm>
          <a:prstGeom prst="roundRect">
            <a:avLst/>
          </a:prstGeom>
          <a:solidFill>
            <a:srgbClr val="BFB5C9"/>
          </a:solidFill>
          <a:ln>
            <a:solidFill>
              <a:schemeClr val="accent5">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bg1"/>
                </a:solidFill>
              </a:rPr>
              <a:t>قاضٍ</a:t>
            </a:r>
            <a:r>
              <a:rPr lang="sv-SE" sz="2400" dirty="0">
                <a:solidFill>
                  <a:schemeClr val="bg1"/>
                </a:solidFill>
              </a:rPr>
              <a:t> har en </a:t>
            </a:r>
            <a:r>
              <a:rPr lang="ar-SA" sz="2400" dirty="0">
                <a:solidFill>
                  <a:schemeClr val="bg1"/>
                </a:solidFill>
              </a:rPr>
              <a:t>ضمة مقدرة</a:t>
            </a:r>
            <a:endParaRPr lang="sv-SE" sz="2400" dirty="0">
              <a:solidFill>
                <a:schemeClr val="bg1"/>
              </a:solidFill>
            </a:endParaRPr>
          </a:p>
        </p:txBody>
      </p:sp>
    </p:spTree>
    <p:custDataLst>
      <p:tags r:id="rId1"/>
    </p:custDataLst>
    <p:extLst>
      <p:ext uri="{BB962C8B-B14F-4D97-AF65-F5344CB8AC3E}">
        <p14:creationId xmlns:p14="http://schemas.microsoft.com/office/powerpoint/2010/main" val="1993119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69F2C-D218-4435-96B6-F2963B1961C4}"/>
              </a:ext>
            </a:extLst>
          </p:cNvPr>
          <p:cNvSpPr>
            <a:spLocks noGrp="1"/>
          </p:cNvSpPr>
          <p:nvPr>
            <p:ph type="title"/>
          </p:nvPr>
        </p:nvSpPr>
        <p:spPr/>
        <p:txBody>
          <a:bodyPr/>
          <a:lstStyle/>
          <a:p>
            <a:r>
              <a:rPr lang="ar-SA" dirty="0"/>
              <a:t>أقسام الإعراب</a:t>
            </a:r>
            <a:r>
              <a:rPr lang="sv-SE" dirty="0"/>
              <a:t> (6)</a:t>
            </a:r>
          </a:p>
        </p:txBody>
      </p:sp>
      <p:sp>
        <p:nvSpPr>
          <p:cNvPr id="3" name="Platshållare för innehåll 2">
            <a:extLst>
              <a:ext uri="{FF2B5EF4-FFF2-40B4-BE49-F238E27FC236}">
                <a16:creationId xmlns:a16="http://schemas.microsoft.com/office/drawing/2014/main" id="{4ACB73D0-B522-4155-9E17-65ED45A3C33F}"/>
              </a:ext>
            </a:extLst>
          </p:cNvPr>
          <p:cNvSpPr>
            <a:spLocks noGrp="1"/>
          </p:cNvSpPr>
          <p:nvPr>
            <p:ph idx="1"/>
          </p:nvPr>
        </p:nvSpPr>
        <p:spPr>
          <a:xfrm>
            <a:off x="285750" y="2181224"/>
            <a:ext cx="11597855" cy="4467225"/>
          </a:xfrm>
        </p:spPr>
        <p:txBody>
          <a:bodyPr>
            <a:normAutofit/>
          </a:bodyPr>
          <a:lstStyle/>
          <a:p>
            <a:pPr marL="0" indent="0">
              <a:buNone/>
            </a:pPr>
            <a:r>
              <a:rPr lang="sv-SE" dirty="0"/>
              <a:t>c) </a:t>
            </a:r>
            <a:r>
              <a:rPr lang="ar-SA" dirty="0"/>
              <a:t>المضاف إلى ياء المُتَكَلِّم</a:t>
            </a:r>
            <a:r>
              <a:rPr lang="sv-SE" dirty="0"/>
              <a:t> i samtliga fall:</a:t>
            </a:r>
          </a:p>
          <a:p>
            <a:pPr marL="0" indent="0">
              <a:buNone/>
            </a:pPr>
            <a:r>
              <a:rPr lang="sv-SE" dirty="0"/>
              <a:t> </a:t>
            </a:r>
          </a:p>
          <a:p>
            <a:pPr marL="0" indent="0">
              <a:buNone/>
            </a:pPr>
            <a:r>
              <a:rPr lang="ar-SA" dirty="0"/>
              <a:t> </a:t>
            </a:r>
            <a:r>
              <a:rPr lang="ar-SA" dirty="0">
                <a:solidFill>
                  <a:schemeClr val="bg1"/>
                </a:solidFill>
              </a:rPr>
              <a:t>أخِ</a:t>
            </a:r>
            <a:r>
              <a:rPr lang="ar-SA" dirty="0"/>
              <a:t>ي</a:t>
            </a:r>
            <a:endParaRPr lang="sv-SE" dirty="0"/>
          </a:p>
          <a:p>
            <a:pPr marL="0" indent="0">
              <a:buNone/>
            </a:pPr>
            <a:r>
              <a:rPr lang="ar-SA" dirty="0">
                <a:solidFill>
                  <a:schemeClr val="bg1"/>
                </a:solidFill>
              </a:rPr>
              <a:t>أخ</a:t>
            </a:r>
            <a:r>
              <a:rPr lang="ar-SA" dirty="0"/>
              <a:t> فاعل مرفوع وعلامة رفعه الضمة المقدرة</a:t>
            </a:r>
          </a:p>
          <a:p>
            <a:pPr marL="0" indent="0">
              <a:buNone/>
            </a:pPr>
            <a:endParaRPr lang="ar-SA" dirty="0"/>
          </a:p>
          <a:p>
            <a:pPr marL="0" indent="0">
              <a:buNone/>
            </a:pPr>
            <a:endParaRPr lang="ar-SA" dirty="0"/>
          </a:p>
          <a:p>
            <a:pPr marL="0" indent="0">
              <a:buNone/>
            </a:pPr>
            <a:endParaRPr lang="ar-SA" dirty="0"/>
          </a:p>
        </p:txBody>
      </p:sp>
      <p:sp>
        <p:nvSpPr>
          <p:cNvPr id="4" name="Platshållare för bildnummer 3">
            <a:extLst>
              <a:ext uri="{FF2B5EF4-FFF2-40B4-BE49-F238E27FC236}">
                <a16:creationId xmlns:a16="http://schemas.microsoft.com/office/drawing/2014/main" id="{88384B83-14B5-458A-9174-D3A52A7FDE0F}"/>
              </a:ext>
            </a:extLst>
          </p:cNvPr>
          <p:cNvSpPr>
            <a:spLocks noGrp="1"/>
          </p:cNvSpPr>
          <p:nvPr>
            <p:ph type="sldNum" sz="quarter" idx="12"/>
          </p:nvPr>
        </p:nvSpPr>
        <p:spPr/>
        <p:txBody>
          <a:bodyPr/>
          <a:lstStyle/>
          <a:p>
            <a:fld id="{177D6179-9D4F-9247-ABDE-D082469CF89C}" type="slidenum">
              <a:rPr lang="sv-SE" smtClean="0"/>
              <a:t>25</a:t>
            </a:fld>
            <a:endParaRPr lang="sv-SE"/>
          </a:p>
        </p:txBody>
      </p:sp>
      <p:sp>
        <p:nvSpPr>
          <p:cNvPr id="5" name="Rektangel: rundade hörn 4">
            <a:extLst>
              <a:ext uri="{FF2B5EF4-FFF2-40B4-BE49-F238E27FC236}">
                <a16:creationId xmlns:a16="http://schemas.microsoft.com/office/drawing/2014/main" id="{C4850979-7C73-452B-9DC6-318B529AF17B}"/>
              </a:ext>
            </a:extLst>
          </p:cNvPr>
          <p:cNvSpPr/>
          <p:nvPr/>
        </p:nvSpPr>
        <p:spPr>
          <a:xfrm>
            <a:off x="7182700" y="2270386"/>
            <a:ext cx="4400550" cy="1158614"/>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المضاف إلى ياء المتكلم</a:t>
            </a:r>
            <a:r>
              <a:rPr lang="sv-SE" dirty="0"/>
              <a:t> är ett nomen kopplat till </a:t>
            </a:r>
            <a:r>
              <a:rPr lang="ar-SA" dirty="0"/>
              <a:t>ي</a:t>
            </a:r>
            <a:r>
              <a:rPr lang="sv-SE" dirty="0"/>
              <a:t> då man pratar om sig själv:</a:t>
            </a:r>
          </a:p>
          <a:p>
            <a:pPr algn="ctr"/>
            <a:r>
              <a:rPr lang="ar-SA" sz="2400" dirty="0"/>
              <a:t>كتابي, قلمي, بيتي</a:t>
            </a:r>
            <a:endParaRPr lang="sv-SE" sz="2400" dirty="0"/>
          </a:p>
        </p:txBody>
      </p:sp>
      <p:sp>
        <p:nvSpPr>
          <p:cNvPr id="6" name="Rektangel: rundade hörn 5">
            <a:extLst>
              <a:ext uri="{FF2B5EF4-FFF2-40B4-BE49-F238E27FC236}">
                <a16:creationId xmlns:a16="http://schemas.microsoft.com/office/drawing/2014/main" id="{1D418850-BD14-40D2-9150-F5E33EC5AADD}"/>
              </a:ext>
            </a:extLst>
          </p:cNvPr>
          <p:cNvSpPr/>
          <p:nvPr/>
        </p:nvSpPr>
        <p:spPr>
          <a:xfrm>
            <a:off x="6331903" y="3887284"/>
            <a:ext cx="4229100" cy="1055103"/>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tx1"/>
                </a:solidFill>
              </a:rPr>
              <a:t>سَبَبُ مَنْعِ ظُهور العلامة: اِشْتِغالُ المَحَلِّ للمُناسَبَة أي أَنَّ آخِر الكلمة مَشغول بالكسرة التي تُناسِب ياء المتكلم </a:t>
            </a:r>
          </a:p>
        </p:txBody>
      </p:sp>
      <p:sp>
        <p:nvSpPr>
          <p:cNvPr id="8" name="Pratbubbla: uppåtpil 7">
            <a:extLst>
              <a:ext uri="{FF2B5EF4-FFF2-40B4-BE49-F238E27FC236}">
                <a16:creationId xmlns:a16="http://schemas.microsoft.com/office/drawing/2014/main" id="{954E86BE-5087-45E0-996A-2088022E86C3}"/>
              </a:ext>
            </a:extLst>
          </p:cNvPr>
          <p:cNvSpPr/>
          <p:nvPr/>
        </p:nvSpPr>
        <p:spPr>
          <a:xfrm>
            <a:off x="409995" y="4750116"/>
            <a:ext cx="4467226" cy="1684853"/>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Det går givetvis att fördjupa </a:t>
            </a:r>
            <a:r>
              <a:rPr lang="ar-SA" dirty="0"/>
              <a:t>الإعراب</a:t>
            </a:r>
            <a:r>
              <a:rPr lang="sv-SE" dirty="0"/>
              <a:t> men det är viktigt att eleven utvecklas gradvis. I </a:t>
            </a:r>
            <a:r>
              <a:rPr lang="sv-SE" i="1" dirty="0"/>
              <a:t>Ajrumiyyah</a:t>
            </a:r>
            <a:r>
              <a:rPr lang="sv-SE" dirty="0"/>
              <a:t> kommer vi att fördjupa oss inom detta </a:t>
            </a:r>
            <a:r>
              <a:rPr lang="ar-SA" dirty="0"/>
              <a:t>إن شاء الله</a:t>
            </a:r>
            <a:endParaRPr lang="sv-SE" dirty="0"/>
          </a:p>
        </p:txBody>
      </p:sp>
      <p:sp>
        <p:nvSpPr>
          <p:cNvPr id="7" name="Arrow: Up 6">
            <a:extLst>
              <a:ext uri="{FF2B5EF4-FFF2-40B4-BE49-F238E27FC236}">
                <a16:creationId xmlns:a16="http://schemas.microsoft.com/office/drawing/2014/main" id="{F6C3D0B9-FF30-4245-9F5D-40DB2C6C40D4}"/>
              </a:ext>
            </a:extLst>
          </p:cNvPr>
          <p:cNvSpPr/>
          <p:nvPr/>
        </p:nvSpPr>
        <p:spPr>
          <a:xfrm>
            <a:off x="2481049" y="4155755"/>
            <a:ext cx="325119" cy="518160"/>
          </a:xfrm>
          <a:prstGeom prst="upArrow">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1184033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69F2C-D218-4435-96B6-F2963B1961C4}"/>
              </a:ext>
            </a:extLst>
          </p:cNvPr>
          <p:cNvSpPr>
            <a:spLocks noGrp="1"/>
          </p:cNvSpPr>
          <p:nvPr>
            <p:ph type="title"/>
          </p:nvPr>
        </p:nvSpPr>
        <p:spPr/>
        <p:txBody>
          <a:bodyPr/>
          <a:lstStyle/>
          <a:p>
            <a:r>
              <a:rPr lang="ar-SA" dirty="0"/>
              <a:t>أقسام الإعراب</a:t>
            </a:r>
            <a:r>
              <a:rPr lang="sv-SE" dirty="0"/>
              <a:t> (7)</a:t>
            </a:r>
          </a:p>
        </p:txBody>
      </p:sp>
      <p:sp>
        <p:nvSpPr>
          <p:cNvPr id="3" name="Platshållare för innehåll 2">
            <a:extLst>
              <a:ext uri="{FF2B5EF4-FFF2-40B4-BE49-F238E27FC236}">
                <a16:creationId xmlns:a16="http://schemas.microsoft.com/office/drawing/2014/main" id="{4ACB73D0-B522-4155-9E17-65ED45A3C33F}"/>
              </a:ext>
            </a:extLst>
          </p:cNvPr>
          <p:cNvSpPr>
            <a:spLocks noGrp="1"/>
          </p:cNvSpPr>
          <p:nvPr>
            <p:ph idx="1"/>
          </p:nvPr>
        </p:nvSpPr>
        <p:spPr>
          <a:xfrm>
            <a:off x="285750" y="2181224"/>
            <a:ext cx="11597855" cy="4467225"/>
          </a:xfrm>
        </p:spPr>
        <p:txBody>
          <a:bodyPr>
            <a:normAutofit fontScale="92500" lnSpcReduction="10000"/>
          </a:bodyPr>
          <a:lstStyle/>
          <a:p>
            <a:pPr marL="0" indent="0">
              <a:buNone/>
            </a:pPr>
            <a:r>
              <a:rPr lang="sv-SE" u="sng" dirty="0"/>
              <a:t>Denna typ av</a:t>
            </a:r>
            <a:r>
              <a:rPr lang="ar-SA" u="sng" dirty="0"/>
              <a:t>إعراب </a:t>
            </a:r>
            <a:r>
              <a:rPr lang="sv-SE" u="sng" dirty="0"/>
              <a:t> dvs </a:t>
            </a:r>
            <a:r>
              <a:rPr lang="ar-SA" u="sng" dirty="0"/>
              <a:t>الإعراب التقديري</a:t>
            </a:r>
            <a:r>
              <a:rPr lang="sv-SE" u="sng" dirty="0"/>
              <a:t> implementeras i </a:t>
            </a:r>
            <a:r>
              <a:rPr lang="sv-SE" u="sng" dirty="0">
                <a:solidFill>
                  <a:schemeClr val="tx1"/>
                </a:solidFill>
              </a:rPr>
              <a:t>verb</a:t>
            </a:r>
            <a:r>
              <a:rPr lang="sv-SE" u="sng" dirty="0"/>
              <a:t> i följande fall</a:t>
            </a:r>
            <a:r>
              <a:rPr lang="sv-SE" dirty="0"/>
              <a:t>:</a:t>
            </a:r>
          </a:p>
          <a:p>
            <a:pPr marL="457200" indent="-457200">
              <a:buAutoNum type="alphaLcParenR"/>
            </a:pPr>
            <a:r>
              <a:rPr lang="sv-SE" i="1" dirty="0" err="1"/>
              <a:t>Naaqis</a:t>
            </a:r>
            <a:r>
              <a:rPr lang="sv-SE" dirty="0"/>
              <a:t>-verb i presens i nominativ form.</a:t>
            </a:r>
            <a:endParaRPr lang="ar-SA" dirty="0"/>
          </a:p>
          <a:p>
            <a:pPr marL="0" indent="0">
              <a:buNone/>
            </a:pPr>
            <a:r>
              <a:rPr lang="ar-SA" dirty="0"/>
              <a:t>يمشِي يدعُو ينسَى</a:t>
            </a:r>
          </a:p>
          <a:p>
            <a:pPr marL="0" indent="0">
              <a:buNone/>
            </a:pPr>
            <a:r>
              <a:rPr lang="sv-SE" dirty="0"/>
              <a:t>b) </a:t>
            </a:r>
            <a:r>
              <a:rPr lang="sv-SE" i="1" dirty="0" err="1"/>
              <a:t>Naaqis</a:t>
            </a:r>
            <a:r>
              <a:rPr lang="sv-SE" dirty="0"/>
              <a:t>-verb vars </a:t>
            </a:r>
            <a:r>
              <a:rPr lang="ar-SA" dirty="0"/>
              <a:t>حرف العلة</a:t>
            </a:r>
            <a:r>
              <a:rPr lang="sv-SE" dirty="0"/>
              <a:t> är </a:t>
            </a:r>
            <a:r>
              <a:rPr lang="sv-SE" i="1" u="sng" dirty="0" err="1">
                <a:solidFill>
                  <a:schemeClr val="bg1"/>
                </a:solidFill>
              </a:rPr>
              <a:t>Alif</a:t>
            </a:r>
            <a:r>
              <a:rPr lang="sv-SE" dirty="0"/>
              <a:t> i presens, </a:t>
            </a:r>
            <a:r>
              <a:rPr lang="sv-SE" i="1" dirty="0"/>
              <a:t>ackusativ</a:t>
            </a:r>
            <a:r>
              <a:rPr lang="sv-SE" dirty="0"/>
              <a:t> form.</a:t>
            </a:r>
          </a:p>
          <a:p>
            <a:pPr marL="0" indent="0">
              <a:buNone/>
            </a:pPr>
            <a:r>
              <a:rPr lang="ar-SA" dirty="0"/>
              <a:t>لَنْ ينسَى</a:t>
            </a:r>
          </a:p>
          <a:p>
            <a:pPr marL="0" indent="0">
              <a:buNone/>
            </a:pPr>
            <a:r>
              <a:rPr lang="sv-SE" dirty="0"/>
              <a:t>Om </a:t>
            </a:r>
            <a:r>
              <a:rPr lang="ar-SA" dirty="0"/>
              <a:t>حرف العلة</a:t>
            </a:r>
            <a:r>
              <a:rPr lang="sv-SE" dirty="0"/>
              <a:t> däremot är </a:t>
            </a:r>
            <a:r>
              <a:rPr lang="ar-SA" dirty="0"/>
              <a:t>ي</a:t>
            </a:r>
            <a:r>
              <a:rPr lang="sv-SE" dirty="0"/>
              <a:t> eller </a:t>
            </a:r>
            <a:r>
              <a:rPr lang="ar-SA" dirty="0"/>
              <a:t>و</a:t>
            </a:r>
            <a:r>
              <a:rPr lang="sv-SE" dirty="0"/>
              <a:t>, så blir tecknet </a:t>
            </a:r>
            <a:r>
              <a:rPr lang="ar-SA" dirty="0"/>
              <a:t>ظاهرة</a:t>
            </a:r>
            <a:r>
              <a:rPr lang="sv-SE" dirty="0"/>
              <a:t>:</a:t>
            </a:r>
          </a:p>
          <a:p>
            <a:pPr marL="0" indent="0">
              <a:buNone/>
            </a:pPr>
            <a:r>
              <a:rPr lang="ar-SA" dirty="0"/>
              <a:t>لن يدعُوَ</a:t>
            </a:r>
          </a:p>
          <a:p>
            <a:pPr marL="0" indent="0">
              <a:buNone/>
            </a:pPr>
            <a:r>
              <a:rPr lang="ar-SA" dirty="0"/>
              <a:t>لن أمشِيَ</a:t>
            </a:r>
            <a:endParaRPr lang="sv-SE" dirty="0"/>
          </a:p>
          <a:p>
            <a:pPr marL="0" indent="0">
              <a:buNone/>
            </a:pPr>
            <a:r>
              <a:rPr lang="sv-SE" dirty="0"/>
              <a:t>c) </a:t>
            </a:r>
            <a:r>
              <a:rPr lang="ar-SA" dirty="0"/>
              <a:t>الفعل المُضَعَّف</a:t>
            </a:r>
            <a:r>
              <a:rPr lang="sv-SE" dirty="0"/>
              <a:t> i </a:t>
            </a:r>
            <a:r>
              <a:rPr lang="sv-SE" i="1" dirty="0"/>
              <a:t>presensform</a:t>
            </a:r>
            <a:r>
              <a:rPr lang="sv-SE" dirty="0"/>
              <a:t> som är </a:t>
            </a:r>
            <a:r>
              <a:rPr lang="sv-SE" i="1" dirty="0" err="1"/>
              <a:t>majzuum</a:t>
            </a:r>
            <a:r>
              <a:rPr lang="sv-SE" dirty="0"/>
              <a:t>:</a:t>
            </a:r>
          </a:p>
          <a:p>
            <a:pPr marL="0" indent="0">
              <a:buNone/>
            </a:pPr>
            <a:r>
              <a:rPr lang="ar-SA" dirty="0"/>
              <a:t>لَمْ أَحُجَّ</a:t>
            </a:r>
          </a:p>
          <a:p>
            <a:pPr marL="0" indent="0">
              <a:buNone/>
            </a:pPr>
            <a:r>
              <a:rPr lang="ar-SA" dirty="0"/>
              <a:t>علامة الجزم سكون مقدرة منع من ظهورها التقاء الساكنين لأن الأصل: لم أَحُجْجْ</a:t>
            </a:r>
          </a:p>
        </p:txBody>
      </p:sp>
      <p:sp>
        <p:nvSpPr>
          <p:cNvPr id="4" name="Platshållare för bildnummer 3">
            <a:extLst>
              <a:ext uri="{FF2B5EF4-FFF2-40B4-BE49-F238E27FC236}">
                <a16:creationId xmlns:a16="http://schemas.microsoft.com/office/drawing/2014/main" id="{88384B83-14B5-458A-9174-D3A52A7FDE0F}"/>
              </a:ext>
            </a:extLst>
          </p:cNvPr>
          <p:cNvSpPr>
            <a:spLocks noGrp="1"/>
          </p:cNvSpPr>
          <p:nvPr>
            <p:ph type="sldNum" sz="quarter" idx="12"/>
          </p:nvPr>
        </p:nvSpPr>
        <p:spPr/>
        <p:txBody>
          <a:bodyPr/>
          <a:lstStyle/>
          <a:p>
            <a:fld id="{177D6179-9D4F-9247-ABDE-D082469CF89C}" type="slidenum">
              <a:rPr lang="sv-SE" smtClean="0"/>
              <a:t>26</a:t>
            </a:fld>
            <a:endParaRPr lang="sv-SE"/>
          </a:p>
        </p:txBody>
      </p:sp>
      <p:sp>
        <p:nvSpPr>
          <p:cNvPr id="6" name="Rektangel: rundade hörn 5">
            <a:extLst>
              <a:ext uri="{FF2B5EF4-FFF2-40B4-BE49-F238E27FC236}">
                <a16:creationId xmlns:a16="http://schemas.microsoft.com/office/drawing/2014/main" id="{2D222012-7FA8-4E68-842C-4877EF605DC6}"/>
              </a:ext>
            </a:extLst>
          </p:cNvPr>
          <p:cNvSpPr/>
          <p:nvPr/>
        </p:nvSpPr>
        <p:spPr>
          <a:xfrm>
            <a:off x="8305801" y="5200649"/>
            <a:ext cx="3314700" cy="14478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En </a:t>
            </a:r>
            <a:r>
              <a:rPr lang="sv-SE" i="1" dirty="0" err="1"/>
              <a:t>Fathah</a:t>
            </a:r>
            <a:r>
              <a:rPr lang="sv-SE" dirty="0"/>
              <a:t> tillsätts istället för en </a:t>
            </a:r>
            <a:r>
              <a:rPr lang="sv-SE" i="1" dirty="0" err="1"/>
              <a:t>Sukun</a:t>
            </a:r>
            <a:r>
              <a:rPr lang="sv-SE" dirty="0"/>
              <a:t> för att undvika kollision mellan 2 </a:t>
            </a:r>
            <a:r>
              <a:rPr lang="sv-SE" i="1" dirty="0" err="1"/>
              <a:t>Sukun</a:t>
            </a:r>
            <a:r>
              <a:rPr lang="sv-SE" dirty="0"/>
              <a:t>.</a:t>
            </a:r>
          </a:p>
        </p:txBody>
      </p:sp>
      <p:cxnSp>
        <p:nvCxnSpPr>
          <p:cNvPr id="8" name="Rak pilkoppling 7">
            <a:extLst>
              <a:ext uri="{FF2B5EF4-FFF2-40B4-BE49-F238E27FC236}">
                <a16:creationId xmlns:a16="http://schemas.microsoft.com/office/drawing/2014/main" id="{16556019-5FF5-49A9-A9DB-965D0C6C0706}"/>
              </a:ext>
            </a:extLst>
          </p:cNvPr>
          <p:cNvCxnSpPr/>
          <p:nvPr/>
        </p:nvCxnSpPr>
        <p:spPr>
          <a:xfrm flipH="1">
            <a:off x="7012305" y="5924549"/>
            <a:ext cx="101917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225989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ACB73D0-B522-4155-9E17-65ED45A3C33F}"/>
              </a:ext>
            </a:extLst>
          </p:cNvPr>
          <p:cNvSpPr>
            <a:spLocks noGrp="1"/>
          </p:cNvSpPr>
          <p:nvPr>
            <p:ph idx="1"/>
          </p:nvPr>
        </p:nvSpPr>
        <p:spPr>
          <a:xfrm>
            <a:off x="285750" y="2072640"/>
            <a:ext cx="11597855" cy="4575809"/>
          </a:xfrm>
        </p:spPr>
        <p:txBody>
          <a:bodyPr/>
          <a:lstStyle/>
          <a:p>
            <a:r>
              <a:rPr lang="sv-SE" dirty="0"/>
              <a:t>Det finns ord som inte riktigt har någon</a:t>
            </a:r>
            <a:r>
              <a:rPr lang="ar-SA" dirty="0"/>
              <a:t> </a:t>
            </a:r>
            <a:r>
              <a:rPr lang="sv-SE" dirty="0"/>
              <a:t>specifik </a:t>
            </a:r>
            <a:r>
              <a:rPr lang="ar-SA" dirty="0"/>
              <a:t>إعراب</a:t>
            </a:r>
            <a:r>
              <a:rPr lang="sv-SE" dirty="0"/>
              <a:t> alls t.ex. alla partiklar   (</a:t>
            </a:r>
            <a:r>
              <a:rPr lang="ar-SA" dirty="0"/>
              <a:t>مِن, أ, و</a:t>
            </a:r>
            <a:r>
              <a:rPr lang="sv-SE" dirty="0"/>
              <a:t>)</a:t>
            </a:r>
            <a:r>
              <a:rPr lang="ar-SA" dirty="0"/>
              <a:t> </a:t>
            </a:r>
            <a:r>
              <a:rPr lang="sv-SE" dirty="0"/>
              <a:t> och verb i dåtid (</a:t>
            </a:r>
            <a:r>
              <a:rPr lang="ar-SA" dirty="0"/>
              <a:t>ذهبَ, جلسَ..</a:t>
            </a:r>
            <a:r>
              <a:rPr lang="sv-SE" dirty="0"/>
              <a:t>). I detta fall säger man </a:t>
            </a:r>
            <a:r>
              <a:rPr lang="ar-SA" dirty="0"/>
              <a:t>لا مَحلَّ له من الإعراب</a:t>
            </a:r>
            <a:r>
              <a:rPr lang="sv-SE" dirty="0"/>
              <a:t>.</a:t>
            </a:r>
          </a:p>
          <a:p>
            <a:pPr marL="0" indent="0">
              <a:buNone/>
            </a:pPr>
            <a:r>
              <a:rPr lang="sv-SE" u="sng" dirty="0"/>
              <a:t>Men vad menas egentligen med </a:t>
            </a:r>
            <a:r>
              <a:rPr lang="ar-SA" u="sng" dirty="0"/>
              <a:t>لا محل له من الإعراب</a:t>
            </a:r>
            <a:r>
              <a:rPr lang="sv-SE" dirty="0"/>
              <a:t>?</a:t>
            </a:r>
          </a:p>
          <a:p>
            <a:pPr marL="0" indent="0">
              <a:buNone/>
            </a:pPr>
            <a:r>
              <a:rPr lang="sv-SE" dirty="0"/>
              <a:t>Vi vet att ord kan vara </a:t>
            </a:r>
            <a:r>
              <a:rPr lang="ar-SA" dirty="0"/>
              <a:t>مرفوع</a:t>
            </a:r>
            <a:r>
              <a:rPr lang="sv-SE" dirty="0"/>
              <a:t>, </a:t>
            </a:r>
            <a:r>
              <a:rPr lang="ar-SA" dirty="0"/>
              <a:t>مجزوم</a:t>
            </a:r>
            <a:r>
              <a:rPr lang="sv-SE" dirty="0"/>
              <a:t>, </a:t>
            </a:r>
            <a:r>
              <a:rPr lang="ar-SA" dirty="0"/>
              <a:t>منصوب</a:t>
            </a:r>
            <a:r>
              <a:rPr lang="sv-SE" dirty="0"/>
              <a:t>, eller </a:t>
            </a:r>
            <a:r>
              <a:rPr lang="ar-SA" dirty="0"/>
              <a:t>مجرور</a:t>
            </a:r>
            <a:r>
              <a:rPr lang="sv-SE" dirty="0"/>
              <a:t> beroende på om ordet är ett nomen eller verb. </a:t>
            </a:r>
            <a:r>
              <a:rPr lang="ar-SA" dirty="0"/>
              <a:t>لا محل له من الإعراب</a:t>
            </a:r>
            <a:r>
              <a:rPr lang="sv-SE" dirty="0"/>
              <a:t> innebär att ordet inte omfattas av någon av dessa fyra, och att ordet är fast (</a:t>
            </a:r>
            <a:r>
              <a:rPr lang="ar-SA" dirty="0"/>
              <a:t>مبني</a:t>
            </a:r>
            <a:r>
              <a:rPr lang="sv-SE" dirty="0"/>
              <a:t>).</a:t>
            </a:r>
          </a:p>
        </p:txBody>
      </p:sp>
      <p:sp>
        <p:nvSpPr>
          <p:cNvPr id="5" name="Rektangel: rundade hörn 4">
            <a:extLst>
              <a:ext uri="{FF2B5EF4-FFF2-40B4-BE49-F238E27FC236}">
                <a16:creationId xmlns:a16="http://schemas.microsoft.com/office/drawing/2014/main" id="{E6AA7480-DDE0-405D-9737-B701D7BB221D}"/>
              </a:ext>
            </a:extLst>
          </p:cNvPr>
          <p:cNvSpPr/>
          <p:nvPr/>
        </p:nvSpPr>
        <p:spPr>
          <a:xfrm>
            <a:off x="308395" y="4533900"/>
            <a:ext cx="6670675" cy="14097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dirty="0">
                <a:solidFill>
                  <a:prstClr val="black"/>
                </a:solidFill>
              </a:rPr>
              <a:t>سلمتُ على أخي</a:t>
            </a:r>
          </a:p>
          <a:p>
            <a:pPr lvl="0" defTabSz="914400">
              <a:lnSpc>
                <a:spcPct val="90000"/>
              </a:lnSpc>
              <a:spcBef>
                <a:spcPts val="1000"/>
              </a:spcBef>
            </a:pPr>
            <a:r>
              <a:rPr lang="sv-SE" sz="2400" dirty="0">
                <a:solidFill>
                  <a:prstClr val="black"/>
                </a:solidFill>
              </a:rPr>
              <a:t> </a:t>
            </a:r>
            <a:r>
              <a:rPr lang="ar-SA" sz="2400" dirty="0">
                <a:solidFill>
                  <a:prstClr val="black"/>
                </a:solidFill>
              </a:rPr>
              <a:t>ما إعراب على؟</a:t>
            </a:r>
          </a:p>
          <a:p>
            <a:pPr lvl="0" defTabSz="914400">
              <a:lnSpc>
                <a:spcPct val="90000"/>
              </a:lnSpc>
              <a:spcBef>
                <a:spcPts val="1000"/>
              </a:spcBef>
            </a:pPr>
            <a:r>
              <a:rPr lang="ar-SA" sz="2400" dirty="0">
                <a:solidFill>
                  <a:prstClr val="black"/>
                </a:solidFill>
              </a:rPr>
              <a:t>نقول: على حرف جر مبنيٌّ على السكون لا محل له من الإعراب</a:t>
            </a:r>
          </a:p>
        </p:txBody>
      </p:sp>
      <p:sp>
        <p:nvSpPr>
          <p:cNvPr id="2" name="Rubrik 1">
            <a:extLst>
              <a:ext uri="{FF2B5EF4-FFF2-40B4-BE49-F238E27FC236}">
                <a16:creationId xmlns:a16="http://schemas.microsoft.com/office/drawing/2014/main" id="{52369F2C-D218-4435-96B6-F2963B1961C4}"/>
              </a:ext>
            </a:extLst>
          </p:cNvPr>
          <p:cNvSpPr>
            <a:spLocks noGrp="1"/>
          </p:cNvSpPr>
          <p:nvPr>
            <p:ph type="title"/>
          </p:nvPr>
        </p:nvSpPr>
        <p:spPr/>
        <p:txBody>
          <a:bodyPr/>
          <a:lstStyle/>
          <a:p>
            <a:r>
              <a:rPr lang="ar-SA" dirty="0"/>
              <a:t>أقسام الإعراب</a:t>
            </a:r>
            <a:r>
              <a:rPr lang="sv-SE" dirty="0"/>
              <a:t> (8)</a:t>
            </a:r>
          </a:p>
        </p:txBody>
      </p:sp>
      <p:sp>
        <p:nvSpPr>
          <p:cNvPr id="4" name="Platshållare för bildnummer 3">
            <a:extLst>
              <a:ext uri="{FF2B5EF4-FFF2-40B4-BE49-F238E27FC236}">
                <a16:creationId xmlns:a16="http://schemas.microsoft.com/office/drawing/2014/main" id="{88384B83-14B5-458A-9174-D3A52A7FDE0F}"/>
              </a:ext>
            </a:extLst>
          </p:cNvPr>
          <p:cNvSpPr>
            <a:spLocks noGrp="1"/>
          </p:cNvSpPr>
          <p:nvPr>
            <p:ph type="sldNum" sz="quarter" idx="12"/>
          </p:nvPr>
        </p:nvSpPr>
        <p:spPr/>
        <p:txBody>
          <a:bodyPr/>
          <a:lstStyle/>
          <a:p>
            <a:fld id="{177D6179-9D4F-9247-ABDE-D082469CF89C}" type="slidenum">
              <a:rPr lang="sv-SE" smtClean="0"/>
              <a:t>27</a:t>
            </a:fld>
            <a:endParaRPr lang="sv-SE"/>
          </a:p>
        </p:txBody>
      </p:sp>
      <p:sp>
        <p:nvSpPr>
          <p:cNvPr id="6" name="Rektangel: rundade hörn 5">
            <a:extLst>
              <a:ext uri="{FF2B5EF4-FFF2-40B4-BE49-F238E27FC236}">
                <a16:creationId xmlns:a16="http://schemas.microsoft.com/office/drawing/2014/main" id="{DD7B267D-8B26-469D-9277-43BF6F44CF6C}"/>
              </a:ext>
            </a:extLst>
          </p:cNvPr>
          <p:cNvSpPr/>
          <p:nvPr/>
        </p:nvSpPr>
        <p:spPr>
          <a:xfrm>
            <a:off x="8201025" y="4533900"/>
            <a:ext cx="3752850" cy="14097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Om ordet inte har något specifik </a:t>
            </a:r>
            <a:r>
              <a:rPr lang="ar-SA" dirty="0"/>
              <a:t>إعراب</a:t>
            </a:r>
            <a:r>
              <a:rPr lang="sv-SE" dirty="0"/>
              <a:t> brukar man nämna att det är </a:t>
            </a:r>
            <a:r>
              <a:rPr lang="ar-SA" dirty="0"/>
              <a:t>مبني</a:t>
            </a:r>
            <a:r>
              <a:rPr lang="sv-SE" dirty="0"/>
              <a:t> och på vad det är </a:t>
            </a:r>
            <a:r>
              <a:rPr lang="ar-SA" dirty="0"/>
              <a:t>مبني</a:t>
            </a:r>
            <a:r>
              <a:rPr lang="sv-SE" dirty="0"/>
              <a:t> med, såsom i exemplet.</a:t>
            </a:r>
          </a:p>
        </p:txBody>
      </p:sp>
      <p:sp>
        <p:nvSpPr>
          <p:cNvPr id="7" name="Pil: höger 6">
            <a:extLst>
              <a:ext uri="{FF2B5EF4-FFF2-40B4-BE49-F238E27FC236}">
                <a16:creationId xmlns:a16="http://schemas.microsoft.com/office/drawing/2014/main" id="{C7C37E63-444C-4A9A-81B5-1CE890C2EC61}"/>
              </a:ext>
            </a:extLst>
          </p:cNvPr>
          <p:cNvSpPr/>
          <p:nvPr/>
        </p:nvSpPr>
        <p:spPr>
          <a:xfrm>
            <a:off x="7270960" y="4995862"/>
            <a:ext cx="638175" cy="485775"/>
          </a:xfrm>
          <a:prstGeom prst="rightArrow">
            <a:avLst/>
          </a:prstGeom>
          <a:solidFill>
            <a:srgbClr val="BFB5C9"/>
          </a:solidFill>
          <a:ln w="127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2956196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C98988F1-5C3A-4650-9A0F-1D8A9391825C}"/>
              </a:ext>
            </a:extLst>
          </p:cNvPr>
          <p:cNvSpPr/>
          <p:nvPr/>
        </p:nvSpPr>
        <p:spPr>
          <a:xfrm>
            <a:off x="438151" y="3677285"/>
            <a:ext cx="1752600" cy="400050"/>
          </a:xfrm>
          <a:prstGeom prst="roundRect">
            <a:avLst/>
          </a:prstGeom>
          <a:solidFill>
            <a:srgbClr val="BFB5C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a:solidFill>
                  <a:prstClr val="black"/>
                </a:solidFill>
              </a:rPr>
              <a:t>جاء حامدٌ وخالدٌ</a:t>
            </a:r>
            <a:endParaRPr lang="sv-SE" sz="2400" dirty="0">
              <a:solidFill>
                <a:prstClr val="black"/>
              </a:solidFill>
            </a:endParaRPr>
          </a:p>
        </p:txBody>
      </p:sp>
      <p:sp>
        <p:nvSpPr>
          <p:cNvPr id="2" name="Rubrik 1">
            <a:extLst>
              <a:ext uri="{FF2B5EF4-FFF2-40B4-BE49-F238E27FC236}">
                <a16:creationId xmlns:a16="http://schemas.microsoft.com/office/drawing/2014/main" id="{40784635-BE58-411A-A664-A6A03DE61EF7}"/>
              </a:ext>
            </a:extLst>
          </p:cNvPr>
          <p:cNvSpPr>
            <a:spLocks noGrp="1"/>
          </p:cNvSpPr>
          <p:nvPr>
            <p:ph type="title"/>
          </p:nvPr>
        </p:nvSpPr>
        <p:spPr/>
        <p:txBody>
          <a:bodyPr/>
          <a:lstStyle/>
          <a:p>
            <a:r>
              <a:rPr lang="ar-SA" dirty="0"/>
              <a:t>التَّوابِعُ</a:t>
            </a:r>
            <a:r>
              <a:rPr lang="sv-SE" dirty="0"/>
              <a:t> (1)</a:t>
            </a:r>
          </a:p>
        </p:txBody>
      </p:sp>
      <p:sp>
        <p:nvSpPr>
          <p:cNvPr id="4" name="Platshållare för bildnummer 3">
            <a:extLst>
              <a:ext uri="{FF2B5EF4-FFF2-40B4-BE49-F238E27FC236}">
                <a16:creationId xmlns:a16="http://schemas.microsoft.com/office/drawing/2014/main" id="{89C7EC3A-3571-4409-8CFF-A68A318E902C}"/>
              </a:ext>
            </a:extLst>
          </p:cNvPr>
          <p:cNvSpPr>
            <a:spLocks noGrp="1"/>
          </p:cNvSpPr>
          <p:nvPr>
            <p:ph type="sldNum" sz="quarter" idx="12"/>
          </p:nvPr>
        </p:nvSpPr>
        <p:spPr/>
        <p:txBody>
          <a:bodyPr/>
          <a:lstStyle/>
          <a:p>
            <a:fld id="{177D6179-9D4F-9247-ABDE-D082469CF89C}" type="slidenum">
              <a:rPr lang="sv-SE" smtClean="0"/>
              <a:t>28</a:t>
            </a:fld>
            <a:endParaRPr lang="sv-SE" dirty="0"/>
          </a:p>
        </p:txBody>
      </p:sp>
      <p:sp>
        <p:nvSpPr>
          <p:cNvPr id="7" name="Content Placeholder 6">
            <a:extLst>
              <a:ext uri="{FF2B5EF4-FFF2-40B4-BE49-F238E27FC236}">
                <a16:creationId xmlns:a16="http://schemas.microsoft.com/office/drawing/2014/main" id="{F1251469-9DE9-4801-A5E4-15B8A2462AE8}"/>
              </a:ext>
            </a:extLst>
          </p:cNvPr>
          <p:cNvSpPr>
            <a:spLocks noGrp="1"/>
          </p:cNvSpPr>
          <p:nvPr>
            <p:ph idx="1"/>
          </p:nvPr>
        </p:nvSpPr>
        <p:spPr>
          <a:xfrm>
            <a:off x="346230" y="2121424"/>
            <a:ext cx="11537376" cy="4431775"/>
          </a:xfrm>
        </p:spPr>
        <p:txBody>
          <a:bodyPr>
            <a:normAutofit/>
          </a:bodyPr>
          <a:lstStyle/>
          <a:p>
            <a:pPr marL="0" lvl="0" indent="0">
              <a:buNone/>
            </a:pPr>
            <a:r>
              <a:rPr lang="sv-SE" dirty="0">
                <a:solidFill>
                  <a:prstClr val="black"/>
                </a:solidFill>
              </a:rPr>
              <a:t>Det finns 4 grammatiska element som inte har en självständig </a:t>
            </a:r>
            <a:r>
              <a:rPr lang="ar-SA" dirty="0">
                <a:solidFill>
                  <a:prstClr val="black"/>
                </a:solidFill>
              </a:rPr>
              <a:t>إعراب</a:t>
            </a:r>
            <a:r>
              <a:rPr lang="sv-SE" dirty="0">
                <a:solidFill>
                  <a:prstClr val="black"/>
                </a:solidFill>
              </a:rPr>
              <a:t>. Vad är det då som avgör dess </a:t>
            </a:r>
            <a:r>
              <a:rPr lang="ar-SA" dirty="0">
                <a:solidFill>
                  <a:prstClr val="black"/>
                </a:solidFill>
              </a:rPr>
              <a:t>إعراب</a:t>
            </a:r>
            <a:r>
              <a:rPr lang="sv-SE" dirty="0">
                <a:solidFill>
                  <a:prstClr val="black"/>
                </a:solidFill>
              </a:rPr>
              <a:t> (Nom., ack, gen.)?</a:t>
            </a:r>
          </a:p>
          <a:p>
            <a:pPr marL="0" lvl="0" indent="0">
              <a:buNone/>
            </a:pPr>
            <a:r>
              <a:rPr lang="sv-SE" dirty="0">
                <a:solidFill>
                  <a:prstClr val="black"/>
                </a:solidFill>
              </a:rPr>
              <a:t> -Jo, ordet som denna </a:t>
            </a:r>
            <a:r>
              <a:rPr lang="ar-SA" dirty="0">
                <a:solidFill>
                  <a:prstClr val="black"/>
                </a:solidFill>
              </a:rPr>
              <a:t>التابع</a:t>
            </a:r>
            <a:r>
              <a:rPr lang="sv-SE" dirty="0">
                <a:solidFill>
                  <a:prstClr val="black"/>
                </a:solidFill>
              </a:rPr>
              <a:t> följer. Så om det den följer är </a:t>
            </a:r>
            <a:r>
              <a:rPr lang="ar-SA" dirty="0">
                <a:solidFill>
                  <a:prstClr val="black"/>
                </a:solidFill>
              </a:rPr>
              <a:t>منصوب</a:t>
            </a:r>
            <a:r>
              <a:rPr lang="sv-SE" dirty="0">
                <a:solidFill>
                  <a:prstClr val="black"/>
                </a:solidFill>
              </a:rPr>
              <a:t>, så blir den också </a:t>
            </a:r>
            <a:r>
              <a:rPr lang="ar-SA" dirty="0">
                <a:solidFill>
                  <a:prstClr val="black"/>
                </a:solidFill>
              </a:rPr>
              <a:t>منصوب</a:t>
            </a:r>
            <a:r>
              <a:rPr lang="sv-SE" dirty="0">
                <a:solidFill>
                  <a:prstClr val="black"/>
                </a:solidFill>
              </a:rPr>
              <a:t>. Om ordet den följer istället är </a:t>
            </a:r>
            <a:r>
              <a:rPr lang="ar-SA" dirty="0">
                <a:solidFill>
                  <a:prstClr val="black"/>
                </a:solidFill>
              </a:rPr>
              <a:t>مجرور</a:t>
            </a:r>
            <a:r>
              <a:rPr lang="sv-SE" dirty="0">
                <a:solidFill>
                  <a:prstClr val="black"/>
                </a:solidFill>
              </a:rPr>
              <a:t> så blir den också </a:t>
            </a:r>
            <a:r>
              <a:rPr lang="ar-SA" dirty="0">
                <a:solidFill>
                  <a:prstClr val="black"/>
                </a:solidFill>
              </a:rPr>
              <a:t>مجرور</a:t>
            </a:r>
            <a:r>
              <a:rPr lang="sv-SE" dirty="0">
                <a:solidFill>
                  <a:prstClr val="black"/>
                </a:solidFill>
              </a:rPr>
              <a:t> t.ex.:</a:t>
            </a:r>
          </a:p>
          <a:p>
            <a:pPr marL="0" lvl="0" indent="0">
              <a:buNone/>
            </a:pPr>
            <a:endParaRPr lang="sv-SE" dirty="0">
              <a:solidFill>
                <a:prstClr val="black"/>
              </a:solidFill>
            </a:endParaRPr>
          </a:p>
          <a:p>
            <a:pPr marL="0" lvl="0" indent="0">
              <a:buNone/>
            </a:pPr>
            <a:r>
              <a:rPr lang="ar-SA" dirty="0">
                <a:solidFill>
                  <a:prstClr val="black"/>
                </a:solidFill>
              </a:rPr>
              <a:t>حامدٌ</a:t>
            </a:r>
            <a:r>
              <a:rPr lang="sv-SE" dirty="0">
                <a:solidFill>
                  <a:prstClr val="black"/>
                </a:solidFill>
              </a:rPr>
              <a:t> är </a:t>
            </a:r>
            <a:r>
              <a:rPr lang="ar-SA" dirty="0">
                <a:solidFill>
                  <a:prstClr val="black"/>
                </a:solidFill>
              </a:rPr>
              <a:t>مرفوع</a:t>
            </a:r>
            <a:r>
              <a:rPr lang="sv-SE" dirty="0">
                <a:solidFill>
                  <a:prstClr val="black"/>
                </a:solidFill>
              </a:rPr>
              <a:t> eftersom det är subjekt som alltid är </a:t>
            </a:r>
            <a:r>
              <a:rPr lang="ar-SA" dirty="0">
                <a:solidFill>
                  <a:prstClr val="black"/>
                </a:solidFill>
              </a:rPr>
              <a:t>مرفوع</a:t>
            </a:r>
            <a:r>
              <a:rPr lang="sv-SE" dirty="0">
                <a:solidFill>
                  <a:prstClr val="black"/>
                </a:solidFill>
              </a:rPr>
              <a:t>, men varför är </a:t>
            </a:r>
            <a:r>
              <a:rPr lang="ar-SA" dirty="0">
                <a:solidFill>
                  <a:prstClr val="black"/>
                </a:solidFill>
              </a:rPr>
              <a:t>خالدٌ</a:t>
            </a:r>
            <a:r>
              <a:rPr lang="sv-SE" dirty="0">
                <a:solidFill>
                  <a:prstClr val="black"/>
                </a:solidFill>
              </a:rPr>
              <a:t> också </a:t>
            </a:r>
            <a:r>
              <a:rPr lang="ar-SA" dirty="0">
                <a:solidFill>
                  <a:prstClr val="black"/>
                </a:solidFill>
              </a:rPr>
              <a:t>مرفوع</a:t>
            </a:r>
            <a:r>
              <a:rPr lang="sv-SE" dirty="0">
                <a:solidFill>
                  <a:prstClr val="black"/>
                </a:solidFill>
              </a:rPr>
              <a:t>? Jo, eftersom </a:t>
            </a:r>
            <a:r>
              <a:rPr lang="ar-SA" dirty="0">
                <a:solidFill>
                  <a:prstClr val="black"/>
                </a:solidFill>
              </a:rPr>
              <a:t>خالد</a:t>
            </a:r>
            <a:r>
              <a:rPr lang="sv-SE" dirty="0">
                <a:solidFill>
                  <a:prstClr val="black"/>
                </a:solidFill>
              </a:rPr>
              <a:t> en </a:t>
            </a:r>
            <a:r>
              <a:rPr lang="ar-SA" dirty="0">
                <a:solidFill>
                  <a:prstClr val="black"/>
                </a:solidFill>
              </a:rPr>
              <a:t>تابٍعٌ</a:t>
            </a:r>
            <a:r>
              <a:rPr lang="sv-SE" dirty="0">
                <a:solidFill>
                  <a:prstClr val="black"/>
                </a:solidFill>
              </a:rPr>
              <a:t> som följer </a:t>
            </a:r>
            <a:r>
              <a:rPr lang="ar-SA" dirty="0">
                <a:solidFill>
                  <a:prstClr val="black"/>
                </a:solidFill>
              </a:rPr>
              <a:t>حامدٌ</a:t>
            </a:r>
            <a:r>
              <a:rPr lang="sv-SE" dirty="0">
                <a:solidFill>
                  <a:prstClr val="black"/>
                </a:solidFill>
              </a:rPr>
              <a:t> grammatiskt. </a:t>
            </a:r>
          </a:p>
          <a:p>
            <a:pPr marL="0" lvl="0" indent="0">
              <a:buNone/>
            </a:pPr>
            <a:r>
              <a:rPr lang="sv-SE" dirty="0">
                <a:solidFill>
                  <a:prstClr val="black"/>
                </a:solidFill>
              </a:rPr>
              <a:t>Alltså, meningen betyder som om det stod: </a:t>
            </a:r>
            <a:r>
              <a:rPr lang="ar-SA" dirty="0">
                <a:solidFill>
                  <a:prstClr val="black"/>
                </a:solidFill>
              </a:rPr>
              <a:t>جاء حامد وجاء خالد</a:t>
            </a:r>
            <a:r>
              <a:rPr lang="sv-SE" dirty="0">
                <a:solidFill>
                  <a:prstClr val="black"/>
                </a:solidFill>
              </a:rPr>
              <a:t>.</a:t>
            </a:r>
          </a:p>
          <a:p>
            <a:pPr marL="0" lvl="0" indent="0">
              <a:buNone/>
            </a:pPr>
            <a:endParaRPr lang="sv-SE" dirty="0">
              <a:solidFill>
                <a:prstClr val="black"/>
              </a:solidFill>
            </a:endParaRPr>
          </a:p>
          <a:p>
            <a:pPr marL="0" lvl="0" indent="0">
              <a:buNone/>
            </a:pPr>
            <a:r>
              <a:rPr lang="sv-SE" dirty="0">
                <a:solidFill>
                  <a:prstClr val="black"/>
                </a:solidFill>
              </a:rPr>
              <a:t>Nu när vi förstått själva konceptet, låt oss nu detaljera kategorierna:</a:t>
            </a:r>
          </a:p>
        </p:txBody>
      </p:sp>
    </p:spTree>
    <p:custDataLst>
      <p:tags r:id="rId1"/>
    </p:custDataLst>
    <p:extLst>
      <p:ext uri="{BB962C8B-B14F-4D97-AF65-F5344CB8AC3E}">
        <p14:creationId xmlns:p14="http://schemas.microsoft.com/office/powerpoint/2010/main" val="124982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E48F56D-5264-4554-99AF-1631879338CE}"/>
              </a:ext>
            </a:extLst>
          </p:cNvPr>
          <p:cNvSpPr>
            <a:spLocks noGrp="1"/>
          </p:cNvSpPr>
          <p:nvPr>
            <p:ph idx="1"/>
          </p:nvPr>
        </p:nvSpPr>
        <p:spPr>
          <a:xfrm>
            <a:off x="323850" y="2133600"/>
            <a:ext cx="11429999" cy="4381500"/>
          </a:xfrm>
        </p:spPr>
        <p:txBody>
          <a:bodyPr>
            <a:normAutofit/>
          </a:bodyPr>
          <a:lstStyle/>
          <a:p>
            <a:pPr marL="457200" indent="-457200">
              <a:buAutoNum type="arabicPeriod"/>
            </a:pPr>
            <a:r>
              <a:rPr lang="ar-SA" dirty="0"/>
              <a:t>النَّعت</a:t>
            </a:r>
            <a:r>
              <a:rPr lang="sv-SE" dirty="0"/>
              <a:t> (adjektiv)</a:t>
            </a:r>
          </a:p>
          <a:p>
            <a:pPr marL="0" indent="0">
              <a:buNone/>
            </a:pPr>
            <a:r>
              <a:rPr lang="sv-SE" dirty="0"/>
              <a:t>I Arabiska nivå 1 lärde vi oss att </a:t>
            </a:r>
            <a:r>
              <a:rPr lang="ar-SA" dirty="0"/>
              <a:t>النعت</a:t>
            </a:r>
            <a:r>
              <a:rPr lang="sv-SE" dirty="0"/>
              <a:t> följer </a:t>
            </a:r>
            <a:r>
              <a:rPr lang="ar-SA" dirty="0"/>
              <a:t>المنعوت</a:t>
            </a:r>
            <a:r>
              <a:rPr lang="sv-SE" dirty="0"/>
              <a:t>. Anledningen till det är just på grund av att </a:t>
            </a:r>
            <a:r>
              <a:rPr lang="ar-SA" dirty="0"/>
              <a:t>النعت</a:t>
            </a:r>
            <a:r>
              <a:rPr lang="sv-SE" dirty="0"/>
              <a:t> tillhör en av dessa 4 </a:t>
            </a:r>
            <a:r>
              <a:rPr lang="ar-SA" dirty="0"/>
              <a:t>التوابع</a:t>
            </a:r>
            <a:r>
              <a:rPr lang="sv-SE" dirty="0"/>
              <a:t>.</a:t>
            </a:r>
          </a:p>
          <a:p>
            <a:pPr marL="0" indent="0">
              <a:buNone/>
            </a:pPr>
            <a:endParaRPr lang="sv-SE" dirty="0"/>
          </a:p>
          <a:p>
            <a:pPr marL="0" indent="0">
              <a:buNone/>
            </a:pPr>
            <a:endParaRPr lang="ar-SA" dirty="0"/>
          </a:p>
          <a:p>
            <a:pPr marL="0" indent="0">
              <a:buNone/>
            </a:pPr>
            <a:endParaRPr lang="ar-SA" dirty="0"/>
          </a:p>
          <a:p>
            <a:pPr marL="0" indent="0">
              <a:buNone/>
            </a:pPr>
            <a:endParaRPr lang="sv-SE" dirty="0"/>
          </a:p>
        </p:txBody>
      </p:sp>
      <p:sp>
        <p:nvSpPr>
          <p:cNvPr id="7" name="Rektangel: rundade hörn 6">
            <a:extLst>
              <a:ext uri="{FF2B5EF4-FFF2-40B4-BE49-F238E27FC236}">
                <a16:creationId xmlns:a16="http://schemas.microsoft.com/office/drawing/2014/main" id="{44C7FCFA-3FBF-478A-8541-DD058B8A1755}"/>
              </a:ext>
            </a:extLst>
          </p:cNvPr>
          <p:cNvSpPr/>
          <p:nvPr/>
        </p:nvSpPr>
        <p:spPr>
          <a:xfrm>
            <a:off x="438151" y="5476122"/>
            <a:ext cx="2952750" cy="628650"/>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a:solidFill>
                  <a:prstClr val="black"/>
                </a:solidFill>
              </a:rPr>
              <a:t>ذهبتُ إلى الرجلِ الصالحِ </a:t>
            </a:r>
            <a:endParaRPr lang="sv-SE" sz="2400" dirty="0">
              <a:solidFill>
                <a:prstClr val="black"/>
              </a:solidFill>
            </a:endParaRPr>
          </a:p>
        </p:txBody>
      </p:sp>
      <p:sp>
        <p:nvSpPr>
          <p:cNvPr id="6" name="Rektangel: rundade hörn 5">
            <a:extLst>
              <a:ext uri="{FF2B5EF4-FFF2-40B4-BE49-F238E27FC236}">
                <a16:creationId xmlns:a16="http://schemas.microsoft.com/office/drawing/2014/main" id="{0B88676A-AAE4-4AD8-AAB3-3DC7F29E8441}"/>
              </a:ext>
            </a:extLst>
          </p:cNvPr>
          <p:cNvSpPr/>
          <p:nvPr/>
        </p:nvSpPr>
        <p:spPr>
          <a:xfrm>
            <a:off x="438151" y="4557888"/>
            <a:ext cx="2952750" cy="628650"/>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a:solidFill>
                  <a:prstClr val="black"/>
                </a:solidFill>
              </a:rPr>
              <a:t>رأيتُ الرجلَ الصالحَ </a:t>
            </a:r>
            <a:endParaRPr lang="ar-SA" sz="2400" dirty="0">
              <a:solidFill>
                <a:prstClr val="black"/>
              </a:solidFill>
            </a:endParaRPr>
          </a:p>
        </p:txBody>
      </p:sp>
      <p:sp>
        <p:nvSpPr>
          <p:cNvPr id="5" name="Rektangel: rundade hörn 4">
            <a:extLst>
              <a:ext uri="{FF2B5EF4-FFF2-40B4-BE49-F238E27FC236}">
                <a16:creationId xmlns:a16="http://schemas.microsoft.com/office/drawing/2014/main" id="{14531CF3-334F-467D-989B-EB0A9B0B882F}"/>
              </a:ext>
            </a:extLst>
          </p:cNvPr>
          <p:cNvSpPr/>
          <p:nvPr/>
        </p:nvSpPr>
        <p:spPr>
          <a:xfrm>
            <a:off x="438151" y="3639654"/>
            <a:ext cx="2952750" cy="628650"/>
          </a:xfrm>
          <a:prstGeom prst="roundRect">
            <a:avLst/>
          </a:prstGeom>
          <a:solidFill>
            <a:srgbClr val="BFB5C9"/>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a:solidFill>
                  <a:prstClr val="black"/>
                </a:solidFill>
              </a:rPr>
              <a:t>جاء الرجلُ الصالحُ </a:t>
            </a:r>
            <a:endParaRPr lang="ar-SA" sz="2400" dirty="0">
              <a:solidFill>
                <a:prstClr val="black"/>
              </a:solidFill>
            </a:endParaRPr>
          </a:p>
        </p:txBody>
      </p:sp>
      <p:sp>
        <p:nvSpPr>
          <p:cNvPr id="2" name="Rubrik 1">
            <a:extLst>
              <a:ext uri="{FF2B5EF4-FFF2-40B4-BE49-F238E27FC236}">
                <a16:creationId xmlns:a16="http://schemas.microsoft.com/office/drawing/2014/main" id="{40784635-BE58-411A-A664-A6A03DE61EF7}"/>
              </a:ext>
            </a:extLst>
          </p:cNvPr>
          <p:cNvSpPr>
            <a:spLocks noGrp="1"/>
          </p:cNvSpPr>
          <p:nvPr>
            <p:ph type="title"/>
          </p:nvPr>
        </p:nvSpPr>
        <p:spPr/>
        <p:txBody>
          <a:bodyPr/>
          <a:lstStyle/>
          <a:p>
            <a:r>
              <a:rPr lang="ar-SA" dirty="0"/>
              <a:t>التَّوابِعُ</a:t>
            </a:r>
            <a:r>
              <a:rPr lang="sv-SE" dirty="0"/>
              <a:t> (2)</a:t>
            </a:r>
          </a:p>
        </p:txBody>
      </p:sp>
      <p:sp>
        <p:nvSpPr>
          <p:cNvPr id="4" name="Platshållare för bildnummer 3">
            <a:extLst>
              <a:ext uri="{FF2B5EF4-FFF2-40B4-BE49-F238E27FC236}">
                <a16:creationId xmlns:a16="http://schemas.microsoft.com/office/drawing/2014/main" id="{89C7EC3A-3571-4409-8CFF-A68A318E902C}"/>
              </a:ext>
            </a:extLst>
          </p:cNvPr>
          <p:cNvSpPr>
            <a:spLocks noGrp="1"/>
          </p:cNvSpPr>
          <p:nvPr>
            <p:ph type="sldNum" sz="quarter" idx="12"/>
          </p:nvPr>
        </p:nvSpPr>
        <p:spPr/>
        <p:txBody>
          <a:bodyPr/>
          <a:lstStyle/>
          <a:p>
            <a:fld id="{177D6179-9D4F-9247-ABDE-D082469CF89C}" type="slidenum">
              <a:rPr lang="sv-SE" smtClean="0"/>
              <a:t>29</a:t>
            </a:fld>
            <a:endParaRPr lang="sv-SE" dirty="0"/>
          </a:p>
        </p:txBody>
      </p:sp>
    </p:spTree>
    <p:custDataLst>
      <p:tags r:id="rId1"/>
    </p:custDataLst>
    <p:extLst>
      <p:ext uri="{BB962C8B-B14F-4D97-AF65-F5344CB8AC3E}">
        <p14:creationId xmlns:p14="http://schemas.microsoft.com/office/powerpoint/2010/main" val="2545266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08AF8E8-550C-4E43-BBF5-111828124846}"/>
              </a:ext>
            </a:extLst>
          </p:cNvPr>
          <p:cNvSpPr>
            <a:spLocks noGrp="1"/>
          </p:cNvSpPr>
          <p:nvPr>
            <p:ph type="ctrTitle"/>
          </p:nvPr>
        </p:nvSpPr>
        <p:spPr/>
        <p:txBody>
          <a:bodyPr/>
          <a:lstStyle/>
          <a:p>
            <a:r>
              <a:rPr lang="sv-SE" dirty="0"/>
              <a:t>Lektion 1</a:t>
            </a:r>
          </a:p>
        </p:txBody>
      </p:sp>
      <p:sp>
        <p:nvSpPr>
          <p:cNvPr id="6" name="Underrubrik 5">
            <a:extLst>
              <a:ext uri="{FF2B5EF4-FFF2-40B4-BE49-F238E27FC236}">
                <a16:creationId xmlns:a16="http://schemas.microsoft.com/office/drawing/2014/main" id="{B663B9AF-02ED-4FFA-A566-B3675526910E}"/>
              </a:ext>
            </a:extLst>
          </p:cNvPr>
          <p:cNvSpPr>
            <a:spLocks noGrp="1"/>
          </p:cNvSpPr>
          <p:nvPr>
            <p:ph type="subTitle" idx="1"/>
          </p:nvPr>
        </p:nvSpPr>
        <p:spPr>
          <a:xfrm>
            <a:off x="680322" y="4267335"/>
            <a:ext cx="8144134" cy="1373069"/>
          </a:xfrm>
        </p:spPr>
        <p:txBody>
          <a:bodyPr>
            <a:normAutofit/>
          </a:bodyPr>
          <a:lstStyle/>
          <a:p>
            <a:r>
              <a:rPr lang="ar-SA" sz="2800" dirty="0"/>
              <a:t>الإعْرابُ والبِناءُ</a:t>
            </a:r>
          </a:p>
          <a:p>
            <a:r>
              <a:rPr lang="ar-SA" sz="2800" dirty="0"/>
              <a:t>التَّوابِعُ</a:t>
            </a:r>
            <a:endParaRPr lang="sv-SE" sz="2800" dirty="0"/>
          </a:p>
        </p:txBody>
      </p:sp>
      <p:sp>
        <p:nvSpPr>
          <p:cNvPr id="4" name="Platshållare för bildnummer 3">
            <a:extLst>
              <a:ext uri="{FF2B5EF4-FFF2-40B4-BE49-F238E27FC236}">
                <a16:creationId xmlns:a16="http://schemas.microsoft.com/office/drawing/2014/main" id="{157D5AB7-A470-4796-8797-82C890292C81}"/>
              </a:ext>
            </a:extLst>
          </p:cNvPr>
          <p:cNvSpPr>
            <a:spLocks noGrp="1"/>
          </p:cNvSpPr>
          <p:nvPr>
            <p:ph type="sldNum" sz="quarter" idx="12"/>
          </p:nvPr>
        </p:nvSpPr>
        <p:spPr/>
        <p:txBody>
          <a:bodyPr/>
          <a:lstStyle/>
          <a:p>
            <a:fld id="{177D6179-9D4F-9247-ABDE-D082469CF89C}" type="slidenum">
              <a:rPr lang="sv-SE" smtClean="0"/>
              <a:t>3</a:t>
            </a:fld>
            <a:endParaRPr lang="sv-SE" dirty="0"/>
          </a:p>
        </p:txBody>
      </p:sp>
    </p:spTree>
    <p:extLst>
      <p:ext uri="{BB962C8B-B14F-4D97-AF65-F5344CB8AC3E}">
        <p14:creationId xmlns:p14="http://schemas.microsoft.com/office/powerpoint/2010/main" val="3109066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E48F56D-5264-4554-99AF-1631879338CE}"/>
              </a:ext>
            </a:extLst>
          </p:cNvPr>
          <p:cNvSpPr>
            <a:spLocks noGrp="1"/>
          </p:cNvSpPr>
          <p:nvPr>
            <p:ph idx="1"/>
          </p:nvPr>
        </p:nvSpPr>
        <p:spPr>
          <a:xfrm>
            <a:off x="323850" y="2133600"/>
            <a:ext cx="11429999" cy="4381500"/>
          </a:xfrm>
          <a:ln>
            <a:noFill/>
          </a:ln>
          <a:effectLst/>
          <a:scene3d>
            <a:camera prst="orthographicFront">
              <a:rot lat="0" lon="0" rev="0"/>
            </a:camera>
            <a:lightRig rig="contrasting" dir="t">
              <a:rot lat="0" lon="0" rev="7800000"/>
            </a:lightRig>
          </a:scene3d>
          <a:sp3d>
            <a:bevelT w="139700" h="139700"/>
          </a:sp3d>
        </p:spPr>
        <p:txBody>
          <a:bodyPr/>
          <a:lstStyle/>
          <a:p>
            <a:pPr marL="0" indent="0">
              <a:buNone/>
            </a:pPr>
            <a:r>
              <a:rPr lang="sv-SE" dirty="0"/>
              <a:t>2. </a:t>
            </a:r>
            <a:r>
              <a:rPr lang="ar-SA" dirty="0"/>
              <a:t>العَطْف</a:t>
            </a:r>
            <a:r>
              <a:rPr lang="sv-SE" dirty="0"/>
              <a:t> (att koppla nomen till varandra med b.la. </a:t>
            </a:r>
            <a:r>
              <a:rPr lang="ar-SA" dirty="0"/>
              <a:t>و</a:t>
            </a:r>
            <a:r>
              <a:rPr lang="sv-SE" dirty="0"/>
              <a:t> (</a:t>
            </a:r>
            <a:r>
              <a:rPr lang="ar-SA" dirty="0"/>
              <a:t>حرف العطف</a:t>
            </a:r>
            <a:r>
              <a:rPr lang="sv-SE" dirty="0"/>
              <a:t>))</a:t>
            </a:r>
          </a:p>
          <a:p>
            <a:pPr marL="0" indent="0">
              <a:buNone/>
            </a:pPr>
            <a:endParaRPr lang="sv-SE" dirty="0"/>
          </a:p>
          <a:p>
            <a:pPr marL="0" indent="0">
              <a:buNone/>
            </a:pPr>
            <a:r>
              <a:rPr lang="sv-SE" dirty="0"/>
              <a:t>	 	</a:t>
            </a:r>
          </a:p>
        </p:txBody>
      </p:sp>
      <p:sp>
        <p:nvSpPr>
          <p:cNvPr id="7" name="Rektangel: rundade hörn 6">
            <a:extLst>
              <a:ext uri="{FF2B5EF4-FFF2-40B4-BE49-F238E27FC236}">
                <a16:creationId xmlns:a16="http://schemas.microsoft.com/office/drawing/2014/main" id="{DA0EFDBA-C7C4-4CA6-A686-372FD424CF91}"/>
              </a:ext>
            </a:extLst>
          </p:cNvPr>
          <p:cNvSpPr/>
          <p:nvPr/>
        </p:nvSpPr>
        <p:spPr>
          <a:xfrm>
            <a:off x="438151" y="4520828"/>
            <a:ext cx="1760589" cy="4320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dirty="0">
                <a:solidFill>
                  <a:prstClr val="black"/>
                </a:solidFill>
              </a:rPr>
              <a:t>رأَيْنا أخانا وأبانا</a:t>
            </a:r>
            <a:endParaRPr lang="sv-SE" sz="2400" dirty="0">
              <a:solidFill>
                <a:prstClr val="black"/>
              </a:solidFill>
            </a:endParaRPr>
          </a:p>
        </p:txBody>
      </p:sp>
      <p:sp>
        <p:nvSpPr>
          <p:cNvPr id="6" name="Rektangel: rundade hörn 5">
            <a:extLst>
              <a:ext uri="{FF2B5EF4-FFF2-40B4-BE49-F238E27FC236}">
                <a16:creationId xmlns:a16="http://schemas.microsoft.com/office/drawing/2014/main" id="{243B5C1C-A521-4DAC-B305-83C905DF5EA9}"/>
              </a:ext>
            </a:extLst>
          </p:cNvPr>
          <p:cNvSpPr/>
          <p:nvPr/>
        </p:nvSpPr>
        <p:spPr>
          <a:xfrm>
            <a:off x="438151" y="3789394"/>
            <a:ext cx="2429181" cy="4320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dirty="0">
                <a:solidFill>
                  <a:prstClr val="black"/>
                </a:solidFill>
              </a:rPr>
              <a:t>تزَوَّجْ فاطمةَ أو رُقَيَّةَ</a:t>
            </a:r>
          </a:p>
        </p:txBody>
      </p:sp>
      <p:sp>
        <p:nvSpPr>
          <p:cNvPr id="5" name="Rektangel: rundade hörn 4">
            <a:extLst>
              <a:ext uri="{FF2B5EF4-FFF2-40B4-BE49-F238E27FC236}">
                <a16:creationId xmlns:a16="http://schemas.microsoft.com/office/drawing/2014/main" id="{F8136DDE-4FD5-45C6-9143-126748CC0FE0}"/>
              </a:ext>
            </a:extLst>
          </p:cNvPr>
          <p:cNvSpPr/>
          <p:nvPr/>
        </p:nvSpPr>
        <p:spPr>
          <a:xfrm>
            <a:off x="438151" y="3057960"/>
            <a:ext cx="1608455" cy="4320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prstClr val="black"/>
                </a:solidFill>
              </a:rPr>
              <a:t>نام آدمُ وعمرُ</a:t>
            </a:r>
            <a:endParaRPr lang="sv-SE" dirty="0"/>
          </a:p>
        </p:txBody>
      </p:sp>
      <p:sp>
        <p:nvSpPr>
          <p:cNvPr id="2" name="Rubrik 1">
            <a:extLst>
              <a:ext uri="{FF2B5EF4-FFF2-40B4-BE49-F238E27FC236}">
                <a16:creationId xmlns:a16="http://schemas.microsoft.com/office/drawing/2014/main" id="{40784635-BE58-411A-A664-A6A03DE61EF7}"/>
              </a:ext>
            </a:extLst>
          </p:cNvPr>
          <p:cNvSpPr>
            <a:spLocks noGrp="1"/>
          </p:cNvSpPr>
          <p:nvPr>
            <p:ph type="title"/>
          </p:nvPr>
        </p:nvSpPr>
        <p:spPr/>
        <p:txBody>
          <a:bodyPr/>
          <a:lstStyle/>
          <a:p>
            <a:r>
              <a:rPr lang="ar-SA" dirty="0"/>
              <a:t>التَّوابِعُ</a:t>
            </a:r>
            <a:r>
              <a:rPr lang="sv-SE" dirty="0"/>
              <a:t> (3)</a:t>
            </a:r>
          </a:p>
        </p:txBody>
      </p:sp>
      <p:sp>
        <p:nvSpPr>
          <p:cNvPr id="4" name="Platshållare för bildnummer 3">
            <a:extLst>
              <a:ext uri="{FF2B5EF4-FFF2-40B4-BE49-F238E27FC236}">
                <a16:creationId xmlns:a16="http://schemas.microsoft.com/office/drawing/2014/main" id="{89C7EC3A-3571-4409-8CFF-A68A318E902C}"/>
              </a:ext>
            </a:extLst>
          </p:cNvPr>
          <p:cNvSpPr>
            <a:spLocks noGrp="1"/>
          </p:cNvSpPr>
          <p:nvPr>
            <p:ph type="sldNum" sz="quarter" idx="12"/>
          </p:nvPr>
        </p:nvSpPr>
        <p:spPr/>
        <p:txBody>
          <a:bodyPr/>
          <a:lstStyle/>
          <a:p>
            <a:fld id="{177D6179-9D4F-9247-ABDE-D082469CF89C}" type="slidenum">
              <a:rPr lang="sv-SE" smtClean="0"/>
              <a:t>30</a:t>
            </a:fld>
            <a:endParaRPr lang="sv-SE" dirty="0"/>
          </a:p>
        </p:txBody>
      </p:sp>
      <p:sp>
        <p:nvSpPr>
          <p:cNvPr id="8" name="Rektangel: rundade hörn 7">
            <a:extLst>
              <a:ext uri="{FF2B5EF4-FFF2-40B4-BE49-F238E27FC236}">
                <a16:creationId xmlns:a16="http://schemas.microsoft.com/office/drawing/2014/main" id="{3D66A840-961B-47E3-AF10-BD794A691D7E}"/>
              </a:ext>
            </a:extLst>
          </p:cNvPr>
          <p:cNvSpPr/>
          <p:nvPr/>
        </p:nvSpPr>
        <p:spPr>
          <a:xfrm>
            <a:off x="9105900" y="2802472"/>
            <a:ext cx="2762250" cy="107632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عمر</a:t>
            </a:r>
            <a:r>
              <a:rPr lang="sv-SE" dirty="0"/>
              <a:t> här kallas för </a:t>
            </a:r>
            <a:r>
              <a:rPr lang="ar-SA" dirty="0"/>
              <a:t>عَطف</a:t>
            </a:r>
            <a:r>
              <a:rPr lang="sv-SE" dirty="0"/>
              <a:t> och </a:t>
            </a:r>
            <a:r>
              <a:rPr lang="ar-SA" dirty="0"/>
              <a:t>آدم</a:t>
            </a:r>
            <a:r>
              <a:rPr lang="sv-SE" dirty="0"/>
              <a:t> kallas för </a:t>
            </a:r>
            <a:r>
              <a:rPr lang="ar-SA" dirty="0"/>
              <a:t>مَعْطوف</a:t>
            </a:r>
            <a:endParaRPr lang="sv-SE" dirty="0"/>
          </a:p>
        </p:txBody>
      </p:sp>
      <p:cxnSp>
        <p:nvCxnSpPr>
          <p:cNvPr id="10" name="Rak pilkoppling 9">
            <a:extLst>
              <a:ext uri="{FF2B5EF4-FFF2-40B4-BE49-F238E27FC236}">
                <a16:creationId xmlns:a16="http://schemas.microsoft.com/office/drawing/2014/main" id="{03DFD239-F049-4BA1-A6D4-21738A941526}"/>
              </a:ext>
            </a:extLst>
          </p:cNvPr>
          <p:cNvCxnSpPr/>
          <p:nvPr/>
        </p:nvCxnSpPr>
        <p:spPr>
          <a:xfrm flipH="1">
            <a:off x="7474585" y="3284972"/>
            <a:ext cx="111442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814274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E48F56D-5264-4554-99AF-1631879338CE}"/>
              </a:ext>
            </a:extLst>
          </p:cNvPr>
          <p:cNvSpPr>
            <a:spLocks noGrp="1"/>
          </p:cNvSpPr>
          <p:nvPr>
            <p:ph idx="1"/>
          </p:nvPr>
        </p:nvSpPr>
        <p:spPr>
          <a:xfrm>
            <a:off x="381000" y="2105025"/>
            <a:ext cx="11429999" cy="4381500"/>
          </a:xfrm>
        </p:spPr>
        <p:txBody>
          <a:bodyPr/>
          <a:lstStyle/>
          <a:p>
            <a:pPr marL="0" indent="0">
              <a:buNone/>
            </a:pPr>
            <a:r>
              <a:rPr lang="ar-SA" dirty="0"/>
              <a:t>3</a:t>
            </a:r>
            <a:r>
              <a:rPr lang="sv-SE" dirty="0"/>
              <a:t>. </a:t>
            </a:r>
            <a:r>
              <a:rPr lang="ar-SA" dirty="0"/>
              <a:t>التَّوكيد</a:t>
            </a:r>
            <a:r>
              <a:rPr lang="sv-SE" dirty="0"/>
              <a:t> (Bestämda betoningsord som t.ex. </a:t>
            </a:r>
            <a:r>
              <a:rPr lang="ar-SA" dirty="0"/>
              <a:t>كُلُّ</a:t>
            </a:r>
            <a:r>
              <a:rPr lang="sv-SE" dirty="0"/>
              <a:t> och är 7 till antal)</a:t>
            </a:r>
          </a:p>
          <a:p>
            <a:pPr marL="0" indent="0">
              <a:buNone/>
            </a:pPr>
            <a:endParaRPr lang="ar-SA" dirty="0"/>
          </a:p>
          <a:p>
            <a:pPr marL="0" indent="0">
              <a:buNone/>
            </a:pPr>
            <a:endParaRPr lang="ar-SA" dirty="0"/>
          </a:p>
          <a:p>
            <a:pPr marL="0" indent="0">
              <a:buNone/>
            </a:pPr>
            <a:endParaRPr lang="ar-SA" dirty="0"/>
          </a:p>
          <a:p>
            <a:pPr marL="0" indent="0">
              <a:buNone/>
            </a:pPr>
            <a:endParaRPr lang="ar-SA" dirty="0"/>
          </a:p>
          <a:p>
            <a:pPr marL="0" indent="0">
              <a:buNone/>
            </a:pPr>
            <a:endParaRPr lang="ar-SA" dirty="0"/>
          </a:p>
          <a:p>
            <a:pPr marL="0" indent="0">
              <a:buNone/>
            </a:pPr>
            <a:endParaRPr lang="sv-SE" dirty="0"/>
          </a:p>
        </p:txBody>
      </p:sp>
      <p:sp>
        <p:nvSpPr>
          <p:cNvPr id="5" name="Rektangel: rundade hörn 4">
            <a:extLst>
              <a:ext uri="{FF2B5EF4-FFF2-40B4-BE49-F238E27FC236}">
                <a16:creationId xmlns:a16="http://schemas.microsoft.com/office/drawing/2014/main" id="{11BEB4B1-93BB-48FD-8B5A-5F40282D914E}"/>
              </a:ext>
            </a:extLst>
          </p:cNvPr>
          <p:cNvSpPr/>
          <p:nvPr/>
        </p:nvSpPr>
        <p:spPr>
          <a:xfrm>
            <a:off x="523557" y="2838443"/>
            <a:ext cx="2786380" cy="1538612"/>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defTabSz="914400">
              <a:lnSpc>
                <a:spcPct val="90000"/>
              </a:lnSpc>
              <a:spcBef>
                <a:spcPts val="1000"/>
              </a:spcBef>
            </a:pPr>
            <a:r>
              <a:rPr lang="ar-SA" sz="2400" dirty="0">
                <a:solidFill>
                  <a:prstClr val="white"/>
                </a:solidFill>
              </a:rPr>
              <a:t>حضر الطلا</a:t>
            </a:r>
            <a:r>
              <a:rPr lang="ar-SA" sz="2400" dirty="0">
                <a:solidFill>
                  <a:prstClr val="black"/>
                </a:solidFill>
              </a:rPr>
              <a:t>بُ</a:t>
            </a:r>
            <a:r>
              <a:rPr lang="ar-SA" sz="2400" dirty="0">
                <a:solidFill>
                  <a:prstClr val="white"/>
                </a:solidFill>
              </a:rPr>
              <a:t> كُ</a:t>
            </a:r>
            <a:r>
              <a:rPr lang="ar-SA" sz="2400" dirty="0">
                <a:solidFill>
                  <a:prstClr val="black"/>
                </a:solidFill>
              </a:rPr>
              <a:t>لُّ</a:t>
            </a:r>
            <a:r>
              <a:rPr lang="ar-SA" sz="2400" dirty="0">
                <a:solidFill>
                  <a:prstClr val="white"/>
                </a:solidFill>
              </a:rPr>
              <a:t>هُمْ      </a:t>
            </a:r>
            <a:endParaRPr lang="sv-SE" sz="2400" dirty="0">
              <a:solidFill>
                <a:prstClr val="white"/>
              </a:solidFill>
            </a:endParaRPr>
          </a:p>
          <a:p>
            <a:pPr lvl="0" algn="r" defTabSz="914400">
              <a:lnSpc>
                <a:spcPct val="90000"/>
              </a:lnSpc>
              <a:spcBef>
                <a:spcPts val="1000"/>
              </a:spcBef>
            </a:pPr>
            <a:r>
              <a:rPr lang="ar-SA" sz="2400" dirty="0">
                <a:solidFill>
                  <a:prstClr val="white"/>
                </a:solidFill>
              </a:rPr>
              <a:t>سألتُ الطلا</a:t>
            </a:r>
            <a:r>
              <a:rPr lang="ar-SA" sz="2400" dirty="0">
                <a:solidFill>
                  <a:prstClr val="black"/>
                </a:solidFill>
              </a:rPr>
              <a:t>ب</a:t>
            </a:r>
            <a:r>
              <a:rPr lang="ar-SA" sz="2400" dirty="0">
                <a:solidFill>
                  <a:prstClr val="white"/>
                </a:solidFill>
              </a:rPr>
              <a:t>َ كُ</a:t>
            </a:r>
            <a:r>
              <a:rPr lang="ar-SA" sz="2400" dirty="0">
                <a:solidFill>
                  <a:prstClr val="black"/>
                </a:solidFill>
              </a:rPr>
              <a:t>لَّ</a:t>
            </a:r>
            <a:r>
              <a:rPr lang="ar-SA" sz="2400" dirty="0">
                <a:solidFill>
                  <a:prstClr val="white"/>
                </a:solidFill>
              </a:rPr>
              <a:t>هُم       </a:t>
            </a:r>
            <a:endParaRPr lang="sv-SE" sz="2400" dirty="0">
              <a:solidFill>
                <a:prstClr val="white"/>
              </a:solidFill>
            </a:endParaRPr>
          </a:p>
          <a:p>
            <a:pPr lvl="0" algn="r" defTabSz="914400">
              <a:lnSpc>
                <a:spcPct val="90000"/>
              </a:lnSpc>
              <a:spcBef>
                <a:spcPts val="1000"/>
              </a:spcBef>
            </a:pPr>
            <a:r>
              <a:rPr lang="ar-SA" sz="2400" dirty="0">
                <a:solidFill>
                  <a:prstClr val="white"/>
                </a:solidFill>
              </a:rPr>
              <a:t>سَلَّمْتُ على الطلا</a:t>
            </a:r>
            <a:r>
              <a:rPr lang="ar-SA" sz="2400" dirty="0">
                <a:solidFill>
                  <a:prstClr val="black"/>
                </a:solidFill>
              </a:rPr>
              <a:t>ب</a:t>
            </a:r>
            <a:r>
              <a:rPr lang="ar-SA" sz="2400" dirty="0">
                <a:solidFill>
                  <a:prstClr val="white"/>
                </a:solidFill>
              </a:rPr>
              <a:t>ِ كُ</a:t>
            </a:r>
            <a:r>
              <a:rPr lang="ar-SA" sz="2400" dirty="0">
                <a:solidFill>
                  <a:prstClr val="black"/>
                </a:solidFill>
              </a:rPr>
              <a:t>لِّ</a:t>
            </a:r>
            <a:r>
              <a:rPr lang="ar-SA" sz="2400" dirty="0">
                <a:solidFill>
                  <a:prstClr val="white"/>
                </a:solidFill>
              </a:rPr>
              <a:t>هِمْ </a:t>
            </a:r>
          </a:p>
        </p:txBody>
      </p:sp>
      <p:sp>
        <p:nvSpPr>
          <p:cNvPr id="2" name="Rubrik 1">
            <a:extLst>
              <a:ext uri="{FF2B5EF4-FFF2-40B4-BE49-F238E27FC236}">
                <a16:creationId xmlns:a16="http://schemas.microsoft.com/office/drawing/2014/main" id="{40784635-BE58-411A-A664-A6A03DE61EF7}"/>
              </a:ext>
            </a:extLst>
          </p:cNvPr>
          <p:cNvSpPr>
            <a:spLocks noGrp="1"/>
          </p:cNvSpPr>
          <p:nvPr>
            <p:ph type="title"/>
          </p:nvPr>
        </p:nvSpPr>
        <p:spPr/>
        <p:txBody>
          <a:bodyPr/>
          <a:lstStyle/>
          <a:p>
            <a:r>
              <a:rPr lang="ar-SA" dirty="0"/>
              <a:t>التَّوابِعُ</a:t>
            </a:r>
            <a:r>
              <a:rPr lang="sv-SE" dirty="0"/>
              <a:t> (4)</a:t>
            </a:r>
          </a:p>
        </p:txBody>
      </p:sp>
      <p:sp>
        <p:nvSpPr>
          <p:cNvPr id="4" name="Platshållare för bildnummer 3">
            <a:extLst>
              <a:ext uri="{FF2B5EF4-FFF2-40B4-BE49-F238E27FC236}">
                <a16:creationId xmlns:a16="http://schemas.microsoft.com/office/drawing/2014/main" id="{89C7EC3A-3571-4409-8CFF-A68A318E902C}"/>
              </a:ext>
            </a:extLst>
          </p:cNvPr>
          <p:cNvSpPr>
            <a:spLocks noGrp="1"/>
          </p:cNvSpPr>
          <p:nvPr>
            <p:ph type="sldNum" sz="quarter" idx="12"/>
          </p:nvPr>
        </p:nvSpPr>
        <p:spPr/>
        <p:txBody>
          <a:bodyPr/>
          <a:lstStyle/>
          <a:p>
            <a:fld id="{177D6179-9D4F-9247-ABDE-D082469CF89C}" type="slidenum">
              <a:rPr lang="sv-SE" smtClean="0"/>
              <a:t>31</a:t>
            </a:fld>
            <a:endParaRPr lang="sv-SE" dirty="0"/>
          </a:p>
        </p:txBody>
      </p:sp>
      <p:sp>
        <p:nvSpPr>
          <p:cNvPr id="6" name="Rektangel: rundade hörn 5">
            <a:extLst>
              <a:ext uri="{FF2B5EF4-FFF2-40B4-BE49-F238E27FC236}">
                <a16:creationId xmlns:a16="http://schemas.microsoft.com/office/drawing/2014/main" id="{34E7E47D-AF0D-45F0-9DC3-AAC4B9B7A7EB}"/>
              </a:ext>
            </a:extLst>
          </p:cNvPr>
          <p:cNvSpPr/>
          <p:nvPr/>
        </p:nvSpPr>
        <p:spPr>
          <a:xfrm>
            <a:off x="8137010" y="2730486"/>
            <a:ext cx="3531432" cy="10080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t>الطلاب</a:t>
            </a:r>
            <a:r>
              <a:rPr lang="sv-SE" sz="2000" dirty="0"/>
              <a:t> här kallas för </a:t>
            </a:r>
            <a:r>
              <a:rPr lang="ar-SA" sz="2000" dirty="0"/>
              <a:t>المُؤَكَّد</a:t>
            </a:r>
            <a:r>
              <a:rPr lang="sv-SE" sz="2000" dirty="0"/>
              <a:t> och </a:t>
            </a:r>
            <a:r>
              <a:rPr lang="ar-SA" sz="2000" dirty="0"/>
              <a:t>كل</a:t>
            </a:r>
            <a:r>
              <a:rPr lang="sv-SE" sz="2000" dirty="0"/>
              <a:t> kallas för </a:t>
            </a:r>
            <a:r>
              <a:rPr lang="ar-SA" sz="2000" dirty="0"/>
              <a:t>التوكيد</a:t>
            </a:r>
            <a:endParaRPr lang="sv-SE" sz="2000" dirty="0"/>
          </a:p>
        </p:txBody>
      </p:sp>
      <p:sp>
        <p:nvSpPr>
          <p:cNvPr id="7" name="Rektangel: rundade hörn 6">
            <a:extLst>
              <a:ext uri="{FF2B5EF4-FFF2-40B4-BE49-F238E27FC236}">
                <a16:creationId xmlns:a16="http://schemas.microsoft.com/office/drawing/2014/main" id="{E43DB4A0-037E-4826-9719-8F33825EDF63}"/>
              </a:ext>
            </a:extLst>
          </p:cNvPr>
          <p:cNvSpPr/>
          <p:nvPr/>
        </p:nvSpPr>
        <p:spPr>
          <a:xfrm>
            <a:off x="523557" y="4562791"/>
            <a:ext cx="2786380" cy="143827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400" dirty="0"/>
              <a:t>حضر المدي</a:t>
            </a:r>
            <a:r>
              <a:rPr lang="ar-SA" sz="2400" dirty="0">
                <a:solidFill>
                  <a:schemeClr val="bg1"/>
                </a:solidFill>
              </a:rPr>
              <a:t>ر</a:t>
            </a:r>
            <a:r>
              <a:rPr lang="ar-SA" sz="2400" dirty="0"/>
              <a:t>ُ نَفْ</a:t>
            </a:r>
            <a:r>
              <a:rPr lang="ar-SA" sz="2400" dirty="0">
                <a:solidFill>
                  <a:schemeClr val="bg1"/>
                </a:solidFill>
              </a:rPr>
              <a:t>سُ</a:t>
            </a:r>
            <a:r>
              <a:rPr lang="ar-SA" sz="2400" dirty="0"/>
              <a:t>هُ</a:t>
            </a:r>
          </a:p>
          <a:p>
            <a:pPr algn="r"/>
            <a:r>
              <a:rPr lang="ar-SA" sz="2400" dirty="0"/>
              <a:t>سألتُ المدي</a:t>
            </a:r>
            <a:r>
              <a:rPr lang="ar-SA" sz="2400" dirty="0">
                <a:solidFill>
                  <a:schemeClr val="bg1"/>
                </a:solidFill>
              </a:rPr>
              <a:t>ر</a:t>
            </a:r>
            <a:r>
              <a:rPr lang="ar-SA" sz="2400" dirty="0"/>
              <a:t>َ نف</a:t>
            </a:r>
            <a:r>
              <a:rPr lang="ar-SA" sz="2400" dirty="0">
                <a:solidFill>
                  <a:schemeClr val="bg1"/>
                </a:solidFill>
              </a:rPr>
              <a:t>سَ</a:t>
            </a:r>
            <a:r>
              <a:rPr lang="ar-SA" sz="2400" dirty="0"/>
              <a:t>هُ</a:t>
            </a:r>
          </a:p>
          <a:p>
            <a:pPr algn="r"/>
            <a:r>
              <a:rPr lang="ar-SA" sz="2400" dirty="0"/>
              <a:t>سلمتُ على المدي</a:t>
            </a:r>
            <a:r>
              <a:rPr lang="ar-SA" sz="2400" dirty="0">
                <a:solidFill>
                  <a:schemeClr val="bg1"/>
                </a:solidFill>
              </a:rPr>
              <a:t>ر</a:t>
            </a:r>
            <a:r>
              <a:rPr lang="ar-SA" sz="2400" dirty="0"/>
              <a:t>ِ نَف</a:t>
            </a:r>
            <a:r>
              <a:rPr lang="ar-SA" sz="2400" dirty="0">
                <a:solidFill>
                  <a:schemeClr val="bg1"/>
                </a:solidFill>
              </a:rPr>
              <a:t>سِ</a:t>
            </a:r>
            <a:r>
              <a:rPr lang="ar-SA" sz="2400" dirty="0"/>
              <a:t>هِ</a:t>
            </a:r>
            <a:endParaRPr lang="sv-SE" sz="2400" dirty="0"/>
          </a:p>
        </p:txBody>
      </p:sp>
      <p:sp>
        <p:nvSpPr>
          <p:cNvPr id="8" name="Rektangel: rundade hörn 7">
            <a:extLst>
              <a:ext uri="{FF2B5EF4-FFF2-40B4-BE49-F238E27FC236}">
                <a16:creationId xmlns:a16="http://schemas.microsoft.com/office/drawing/2014/main" id="{0654AC31-E309-4E31-99D4-A8D02A89EB75}"/>
              </a:ext>
            </a:extLst>
          </p:cNvPr>
          <p:cNvSpPr/>
          <p:nvPr/>
        </p:nvSpPr>
        <p:spPr>
          <a:xfrm>
            <a:off x="8137010" y="4056539"/>
            <a:ext cx="3531432" cy="10080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كُلُّ</a:t>
            </a:r>
            <a:r>
              <a:rPr lang="sv-SE" dirty="0"/>
              <a:t> = Samtliga</a:t>
            </a:r>
          </a:p>
          <a:p>
            <a:pPr algn="ctr"/>
            <a:r>
              <a:rPr lang="ar-SA" dirty="0"/>
              <a:t>نَفسُ</a:t>
            </a:r>
            <a:r>
              <a:rPr lang="sv-SE" dirty="0"/>
              <a:t> i denna kontext = han själv</a:t>
            </a:r>
          </a:p>
        </p:txBody>
      </p:sp>
      <p:sp>
        <p:nvSpPr>
          <p:cNvPr id="9" name="Rektangel: rundade hörn 8">
            <a:extLst>
              <a:ext uri="{FF2B5EF4-FFF2-40B4-BE49-F238E27FC236}">
                <a16:creationId xmlns:a16="http://schemas.microsoft.com/office/drawing/2014/main" id="{199B3D05-D61C-485C-B8D4-EDBA5A0C08B5}"/>
              </a:ext>
            </a:extLst>
          </p:cNvPr>
          <p:cNvSpPr/>
          <p:nvPr/>
        </p:nvSpPr>
        <p:spPr>
          <a:xfrm>
            <a:off x="8137011" y="5370989"/>
            <a:ext cx="3531432" cy="10080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Likaså har vi orden: </a:t>
            </a:r>
            <a:r>
              <a:rPr lang="ar-SA" sz="2000" dirty="0"/>
              <a:t>جَميعُ, كِلا, كِلْتا....</a:t>
            </a:r>
            <a:endParaRPr lang="sv-SE" sz="2000" dirty="0"/>
          </a:p>
        </p:txBody>
      </p:sp>
    </p:spTree>
    <p:custDataLst>
      <p:tags r:id="rId1"/>
    </p:custDataLst>
    <p:extLst>
      <p:ext uri="{BB962C8B-B14F-4D97-AF65-F5344CB8AC3E}">
        <p14:creationId xmlns:p14="http://schemas.microsoft.com/office/powerpoint/2010/main" val="639109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E48F56D-5264-4554-99AF-1631879338CE}"/>
              </a:ext>
            </a:extLst>
          </p:cNvPr>
          <p:cNvSpPr>
            <a:spLocks noGrp="1"/>
          </p:cNvSpPr>
          <p:nvPr>
            <p:ph idx="1"/>
          </p:nvPr>
        </p:nvSpPr>
        <p:spPr>
          <a:xfrm>
            <a:off x="352425" y="2105024"/>
            <a:ext cx="11410950" cy="4752975"/>
          </a:xfrm>
        </p:spPr>
        <p:txBody>
          <a:bodyPr/>
          <a:lstStyle/>
          <a:p>
            <a:pPr marL="0" indent="0">
              <a:buNone/>
            </a:pPr>
            <a:r>
              <a:rPr lang="sv-SE" dirty="0"/>
              <a:t>4. </a:t>
            </a:r>
            <a:r>
              <a:rPr lang="ar-SA" dirty="0"/>
              <a:t>البَدَل</a:t>
            </a:r>
            <a:r>
              <a:rPr lang="sv-SE" dirty="0"/>
              <a:t> (Detta är 2 ord som står vid sidan av varandra och går tillbaka till samma</a:t>
            </a:r>
          </a:p>
          <a:p>
            <a:pPr marL="0" indent="0">
              <a:buNone/>
            </a:pPr>
            <a:r>
              <a:rPr lang="sv-SE" dirty="0"/>
              <a:t>enhet/person fast med olika beskrivningar/presentationer).</a:t>
            </a:r>
          </a:p>
          <a:p>
            <a:pPr marL="0" indent="0">
              <a:buNone/>
            </a:pPr>
            <a:endParaRPr lang="sv-SE" dirty="0"/>
          </a:p>
          <a:p>
            <a:pPr marL="0" indent="0">
              <a:buNone/>
            </a:pPr>
            <a:endParaRPr lang="sv-SE" sz="800" dirty="0"/>
          </a:p>
          <a:p>
            <a:pPr marL="0" indent="0">
              <a:buNone/>
            </a:pPr>
            <a:r>
              <a:rPr lang="sv-SE" dirty="0"/>
              <a:t>Som vi ser är </a:t>
            </a:r>
            <a:r>
              <a:rPr lang="ar-SA" dirty="0"/>
              <a:t>أَخ</a:t>
            </a:r>
            <a:r>
              <a:rPr lang="sv-SE" dirty="0"/>
              <a:t> och </a:t>
            </a:r>
            <a:r>
              <a:rPr lang="ar-SA" dirty="0"/>
              <a:t>هاشم</a:t>
            </a:r>
            <a:r>
              <a:rPr lang="sv-SE" dirty="0"/>
              <a:t> samma person men beskrivs med</a:t>
            </a:r>
          </a:p>
          <a:p>
            <a:pPr marL="0" indent="0">
              <a:buNone/>
            </a:pPr>
            <a:r>
              <a:rPr lang="sv-SE" dirty="0"/>
              <a:t>2 olika presentationer: först med att han är broder och </a:t>
            </a:r>
          </a:p>
          <a:p>
            <a:pPr marL="0" indent="0">
              <a:buNone/>
            </a:pPr>
            <a:r>
              <a:rPr lang="sv-SE" dirty="0"/>
              <a:t>därefter med sitt namn. Dessa två följer därmed varandra </a:t>
            </a:r>
          </a:p>
          <a:p>
            <a:pPr marL="0" indent="0">
              <a:buNone/>
            </a:pPr>
            <a:r>
              <a:rPr lang="sv-SE" dirty="0"/>
              <a:t>grammatiskt.</a:t>
            </a:r>
          </a:p>
          <a:p>
            <a:pPr marL="0" indent="0">
              <a:buNone/>
            </a:pPr>
            <a:endParaRPr lang="ar-SA" dirty="0"/>
          </a:p>
          <a:p>
            <a:pPr marL="0" indent="0">
              <a:buNone/>
            </a:pPr>
            <a:endParaRPr lang="ar-SA" dirty="0"/>
          </a:p>
          <a:p>
            <a:pPr marL="0" indent="0">
              <a:buNone/>
            </a:pPr>
            <a:endParaRPr lang="ar-SA" dirty="0"/>
          </a:p>
          <a:p>
            <a:pPr marL="0" indent="0">
              <a:buNone/>
            </a:pPr>
            <a:endParaRPr lang="ar-SA" dirty="0"/>
          </a:p>
          <a:p>
            <a:pPr marL="0" indent="0">
              <a:buNone/>
            </a:pPr>
            <a:endParaRPr lang="ar-SA" dirty="0"/>
          </a:p>
          <a:p>
            <a:pPr marL="0" indent="0">
              <a:buNone/>
            </a:pPr>
            <a:endParaRPr lang="sv-SE" dirty="0"/>
          </a:p>
        </p:txBody>
      </p:sp>
      <p:sp>
        <p:nvSpPr>
          <p:cNvPr id="8" name="Rektangel: rundade hörn 7">
            <a:extLst>
              <a:ext uri="{FF2B5EF4-FFF2-40B4-BE49-F238E27FC236}">
                <a16:creationId xmlns:a16="http://schemas.microsoft.com/office/drawing/2014/main" id="{EAF410B0-035A-40FD-9533-545136DFDE2A}"/>
              </a:ext>
            </a:extLst>
          </p:cNvPr>
          <p:cNvSpPr/>
          <p:nvPr/>
        </p:nvSpPr>
        <p:spPr>
          <a:xfrm>
            <a:off x="428625" y="5614234"/>
            <a:ext cx="6457950" cy="981075"/>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dirty="0">
                <a:solidFill>
                  <a:prstClr val="black"/>
                </a:solidFill>
              </a:rPr>
              <a:t>أَين غرفةُ أَخيكَ خاشمٍ؟</a:t>
            </a:r>
            <a:r>
              <a:rPr lang="sv-SE" sz="2400" dirty="0">
                <a:solidFill>
                  <a:prstClr val="black"/>
                </a:solidFill>
              </a:rPr>
              <a:t> </a:t>
            </a:r>
            <a:r>
              <a:rPr lang="ar-SA" sz="2400" u="sng" dirty="0">
                <a:solidFill>
                  <a:prstClr val="black"/>
                </a:solidFill>
              </a:rPr>
              <a:t>هؤلاءِ</a:t>
            </a:r>
            <a:r>
              <a:rPr lang="ar-SA" sz="2400" dirty="0">
                <a:solidFill>
                  <a:prstClr val="black"/>
                </a:solidFill>
              </a:rPr>
              <a:t> الطالباتُ مجتهداتٌ.                 </a:t>
            </a:r>
          </a:p>
          <a:p>
            <a:pPr lvl="0" defTabSz="914400">
              <a:lnSpc>
                <a:spcPct val="90000"/>
              </a:lnSpc>
              <a:spcBef>
                <a:spcPts val="1000"/>
              </a:spcBef>
            </a:pPr>
            <a:r>
              <a:rPr lang="ar-SA" sz="2400" dirty="0">
                <a:solidFill>
                  <a:prstClr val="black"/>
                </a:solidFill>
              </a:rPr>
              <a:t>رأيتُ صديقَكَ حامدًا. </a:t>
            </a:r>
            <a:r>
              <a:rPr lang="sv-SE" sz="2400" dirty="0">
                <a:solidFill>
                  <a:prstClr val="black"/>
                </a:solidFill>
              </a:rPr>
              <a:t>                  </a:t>
            </a:r>
            <a:r>
              <a:rPr lang="ar-SA" sz="2400" u="sng" dirty="0">
                <a:solidFill>
                  <a:prstClr val="black"/>
                </a:solidFill>
              </a:rPr>
              <a:t>هؤلاءِ</a:t>
            </a:r>
            <a:r>
              <a:rPr lang="ar-SA" sz="2400" dirty="0">
                <a:solidFill>
                  <a:prstClr val="black"/>
                </a:solidFill>
              </a:rPr>
              <a:t> الطلابُ مجتهدونَ.</a:t>
            </a:r>
            <a:endParaRPr lang="sv-SE" sz="2400" dirty="0">
              <a:solidFill>
                <a:prstClr val="black"/>
              </a:solidFill>
            </a:endParaRPr>
          </a:p>
        </p:txBody>
      </p:sp>
      <p:sp>
        <p:nvSpPr>
          <p:cNvPr id="5" name="Rektangel: rundade hörn 4">
            <a:extLst>
              <a:ext uri="{FF2B5EF4-FFF2-40B4-BE49-F238E27FC236}">
                <a16:creationId xmlns:a16="http://schemas.microsoft.com/office/drawing/2014/main" id="{08FDB48E-E018-4E93-9453-084ECF6A7F97}"/>
              </a:ext>
            </a:extLst>
          </p:cNvPr>
          <p:cNvSpPr/>
          <p:nvPr/>
        </p:nvSpPr>
        <p:spPr>
          <a:xfrm>
            <a:off x="428625" y="3020059"/>
            <a:ext cx="1984375" cy="542925"/>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a:solidFill>
                  <a:prstClr val="black"/>
                </a:solidFill>
              </a:rPr>
              <a:t>نَجَحَ أَخوكَ هاشمٌ</a:t>
            </a:r>
            <a:endParaRPr lang="ar-SA" sz="2400" dirty="0">
              <a:solidFill>
                <a:prstClr val="black"/>
              </a:solidFill>
            </a:endParaRPr>
          </a:p>
        </p:txBody>
      </p:sp>
      <p:sp>
        <p:nvSpPr>
          <p:cNvPr id="2" name="Rubrik 1">
            <a:extLst>
              <a:ext uri="{FF2B5EF4-FFF2-40B4-BE49-F238E27FC236}">
                <a16:creationId xmlns:a16="http://schemas.microsoft.com/office/drawing/2014/main" id="{40784635-BE58-411A-A664-A6A03DE61EF7}"/>
              </a:ext>
            </a:extLst>
          </p:cNvPr>
          <p:cNvSpPr>
            <a:spLocks noGrp="1"/>
          </p:cNvSpPr>
          <p:nvPr>
            <p:ph type="title"/>
          </p:nvPr>
        </p:nvSpPr>
        <p:spPr/>
        <p:txBody>
          <a:bodyPr/>
          <a:lstStyle/>
          <a:p>
            <a:r>
              <a:rPr lang="ar-SA" dirty="0"/>
              <a:t>التَّوابِعُ</a:t>
            </a:r>
            <a:r>
              <a:rPr lang="sv-SE" dirty="0"/>
              <a:t> (5)</a:t>
            </a:r>
          </a:p>
        </p:txBody>
      </p:sp>
      <p:sp>
        <p:nvSpPr>
          <p:cNvPr id="4" name="Platshållare för bildnummer 3">
            <a:extLst>
              <a:ext uri="{FF2B5EF4-FFF2-40B4-BE49-F238E27FC236}">
                <a16:creationId xmlns:a16="http://schemas.microsoft.com/office/drawing/2014/main" id="{89C7EC3A-3571-4409-8CFF-A68A318E902C}"/>
              </a:ext>
            </a:extLst>
          </p:cNvPr>
          <p:cNvSpPr>
            <a:spLocks noGrp="1"/>
          </p:cNvSpPr>
          <p:nvPr>
            <p:ph type="sldNum" sz="quarter" idx="12"/>
          </p:nvPr>
        </p:nvSpPr>
        <p:spPr/>
        <p:txBody>
          <a:bodyPr/>
          <a:lstStyle/>
          <a:p>
            <a:fld id="{177D6179-9D4F-9247-ABDE-D082469CF89C}" type="slidenum">
              <a:rPr lang="sv-SE" smtClean="0"/>
              <a:t>32</a:t>
            </a:fld>
            <a:endParaRPr lang="sv-SE" dirty="0"/>
          </a:p>
        </p:txBody>
      </p:sp>
      <p:sp>
        <p:nvSpPr>
          <p:cNvPr id="6" name="Rektangel: rundade hörn 5">
            <a:extLst>
              <a:ext uri="{FF2B5EF4-FFF2-40B4-BE49-F238E27FC236}">
                <a16:creationId xmlns:a16="http://schemas.microsoft.com/office/drawing/2014/main" id="{67D43124-CC21-445D-858D-6B736A931CCA}"/>
              </a:ext>
            </a:extLst>
          </p:cNvPr>
          <p:cNvSpPr/>
          <p:nvPr/>
        </p:nvSpPr>
        <p:spPr>
          <a:xfrm>
            <a:off x="8744596" y="2602739"/>
            <a:ext cx="3312357" cy="11520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هاشم</a:t>
            </a:r>
            <a:r>
              <a:rPr lang="sv-SE" dirty="0"/>
              <a:t> här kallas för </a:t>
            </a:r>
            <a:r>
              <a:rPr lang="ar-SA" sz="2400" dirty="0"/>
              <a:t>البدل</a:t>
            </a:r>
            <a:r>
              <a:rPr lang="sv-SE" dirty="0"/>
              <a:t> och </a:t>
            </a:r>
            <a:r>
              <a:rPr lang="ar-SA" sz="2400" dirty="0"/>
              <a:t>أخ</a:t>
            </a:r>
            <a:r>
              <a:rPr lang="sv-SE" dirty="0"/>
              <a:t> kallas för </a:t>
            </a:r>
            <a:r>
              <a:rPr lang="ar-SA" sz="2400" dirty="0"/>
              <a:t>المُبْدَلُ منهُ</a:t>
            </a:r>
            <a:endParaRPr lang="sv-SE" dirty="0"/>
          </a:p>
        </p:txBody>
      </p:sp>
      <p:sp>
        <p:nvSpPr>
          <p:cNvPr id="7" name="Rektangel: rundade hörn 6">
            <a:extLst>
              <a:ext uri="{FF2B5EF4-FFF2-40B4-BE49-F238E27FC236}">
                <a16:creationId xmlns:a16="http://schemas.microsoft.com/office/drawing/2014/main" id="{79E06A43-472A-4DE0-8D11-D64FAE0D0C83}"/>
              </a:ext>
            </a:extLst>
          </p:cNvPr>
          <p:cNvSpPr/>
          <p:nvPr/>
        </p:nvSpPr>
        <p:spPr>
          <a:xfrm>
            <a:off x="8744596" y="3937462"/>
            <a:ext cx="3312357" cy="11520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البدل</a:t>
            </a:r>
            <a:r>
              <a:rPr lang="sv-SE" dirty="0"/>
              <a:t> består av 4 kategorier och kommer att detaljeras i Arabiska nivå 4</a:t>
            </a:r>
          </a:p>
        </p:txBody>
      </p:sp>
    </p:spTree>
    <p:custDataLst>
      <p:tags r:id="rId1"/>
    </p:custDataLst>
    <p:extLst>
      <p:ext uri="{BB962C8B-B14F-4D97-AF65-F5344CB8AC3E}">
        <p14:creationId xmlns:p14="http://schemas.microsoft.com/office/powerpoint/2010/main" val="225878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4769B7A-CB56-4FA2-85E4-2F6FB2C9221F}"/>
              </a:ext>
            </a:extLst>
          </p:cNvPr>
          <p:cNvSpPr>
            <a:spLocks noGrp="1"/>
          </p:cNvSpPr>
          <p:nvPr>
            <p:ph type="ctrTitle"/>
          </p:nvPr>
        </p:nvSpPr>
        <p:spPr/>
        <p:txBody>
          <a:bodyPr/>
          <a:lstStyle/>
          <a:p>
            <a:r>
              <a:rPr lang="sv-SE" dirty="0"/>
              <a:t>Lektion 2</a:t>
            </a:r>
          </a:p>
        </p:txBody>
      </p:sp>
      <p:sp>
        <p:nvSpPr>
          <p:cNvPr id="6" name="Underrubrik 5">
            <a:extLst>
              <a:ext uri="{FF2B5EF4-FFF2-40B4-BE49-F238E27FC236}">
                <a16:creationId xmlns:a16="http://schemas.microsoft.com/office/drawing/2014/main" id="{A827A20F-4430-4BFD-ABFC-FC8F73A78374}"/>
              </a:ext>
            </a:extLst>
          </p:cNvPr>
          <p:cNvSpPr>
            <a:spLocks noGrp="1"/>
          </p:cNvSpPr>
          <p:nvPr>
            <p:ph type="subTitle" idx="1"/>
          </p:nvPr>
        </p:nvSpPr>
        <p:spPr/>
        <p:txBody>
          <a:bodyPr>
            <a:normAutofit/>
          </a:bodyPr>
          <a:lstStyle/>
          <a:p>
            <a:r>
              <a:rPr lang="ar-SA" sz="2400" dirty="0"/>
              <a:t>واوُ الحالِ</a:t>
            </a:r>
          </a:p>
          <a:p>
            <a:r>
              <a:rPr lang="ar-SA" sz="2400" dirty="0"/>
              <a:t>مِنْ الزَّائِدَةُ</a:t>
            </a:r>
            <a:endParaRPr lang="sv-SE" sz="2400" dirty="0"/>
          </a:p>
        </p:txBody>
      </p:sp>
      <p:sp>
        <p:nvSpPr>
          <p:cNvPr id="4" name="Platshållare för bildnummer 3">
            <a:extLst>
              <a:ext uri="{FF2B5EF4-FFF2-40B4-BE49-F238E27FC236}">
                <a16:creationId xmlns:a16="http://schemas.microsoft.com/office/drawing/2014/main" id="{0C8EAE6E-0CE6-43FD-9524-1BA3D796F1C6}"/>
              </a:ext>
            </a:extLst>
          </p:cNvPr>
          <p:cNvSpPr>
            <a:spLocks noGrp="1"/>
          </p:cNvSpPr>
          <p:nvPr>
            <p:ph type="sldNum" sz="quarter" idx="12"/>
          </p:nvPr>
        </p:nvSpPr>
        <p:spPr/>
        <p:txBody>
          <a:bodyPr/>
          <a:lstStyle/>
          <a:p>
            <a:fld id="{177D6179-9D4F-9247-ABDE-D082469CF89C}" type="slidenum">
              <a:rPr lang="sv-SE" smtClean="0"/>
              <a:t>33</a:t>
            </a:fld>
            <a:endParaRPr lang="sv-SE"/>
          </a:p>
        </p:txBody>
      </p:sp>
    </p:spTree>
    <p:extLst>
      <p:ext uri="{BB962C8B-B14F-4D97-AF65-F5344CB8AC3E}">
        <p14:creationId xmlns:p14="http://schemas.microsoft.com/office/powerpoint/2010/main" val="3849684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09615-E31A-4A42-AA46-DC9F831ACDFB}"/>
              </a:ext>
            </a:extLst>
          </p:cNvPr>
          <p:cNvSpPr>
            <a:spLocks noGrp="1"/>
          </p:cNvSpPr>
          <p:nvPr>
            <p:ph type="title"/>
          </p:nvPr>
        </p:nvSpPr>
        <p:spPr/>
        <p:txBody>
          <a:bodyPr/>
          <a:lstStyle/>
          <a:p>
            <a:r>
              <a:rPr lang="az-Latn-AZ" dirty="0"/>
              <a:t>Vad l</a:t>
            </a:r>
            <a:r>
              <a:rPr lang="sv-SE" dirty="0"/>
              <a:t>är vi oss här?</a:t>
            </a:r>
          </a:p>
        </p:txBody>
      </p:sp>
      <p:sp>
        <p:nvSpPr>
          <p:cNvPr id="3" name="Platshållare för innehåll 2">
            <a:extLst>
              <a:ext uri="{FF2B5EF4-FFF2-40B4-BE49-F238E27FC236}">
                <a16:creationId xmlns:a16="http://schemas.microsoft.com/office/drawing/2014/main" id="{1F90CEB3-382E-4EDB-9725-3E5E902167C8}"/>
              </a:ext>
            </a:extLst>
          </p:cNvPr>
          <p:cNvSpPr>
            <a:spLocks noGrp="1"/>
          </p:cNvSpPr>
          <p:nvPr>
            <p:ph idx="1"/>
          </p:nvPr>
        </p:nvSpPr>
        <p:spPr>
          <a:xfrm>
            <a:off x="257892" y="2244365"/>
            <a:ext cx="11676216" cy="4411744"/>
          </a:xfrm>
        </p:spPr>
        <p:txBody>
          <a:bodyPr/>
          <a:lstStyle/>
          <a:p>
            <a:pPr marL="0" indent="0">
              <a:buNone/>
            </a:pPr>
            <a:r>
              <a:rPr lang="sv-SE" dirty="0"/>
              <a:t>I lektion 2 kommer vi att lära oss nya sätt att uttrycka sig på, men även bygga vidare på några av dem principer vi redan lärt oss.</a:t>
            </a:r>
          </a:p>
          <a:p>
            <a:pPr marL="0" indent="0">
              <a:buNone/>
            </a:pPr>
            <a:r>
              <a:rPr lang="sv-SE" dirty="0"/>
              <a:t>Vi kommer t.ex. att lära oss </a:t>
            </a:r>
            <a:r>
              <a:rPr lang="ar-SA" dirty="0"/>
              <a:t>واو الحال</a:t>
            </a:r>
            <a:r>
              <a:rPr lang="az-Latn-AZ" dirty="0"/>
              <a:t> som </a:t>
            </a:r>
            <a:r>
              <a:rPr lang="sv-SE" dirty="0"/>
              <a:t>används när man vill berätta om 2 olika handlingar, som sker samtidigt: ”Pojken </a:t>
            </a:r>
            <a:r>
              <a:rPr lang="sv-SE" u="sng" dirty="0">
                <a:solidFill>
                  <a:schemeClr val="bg1"/>
                </a:solidFill>
              </a:rPr>
              <a:t>kom</a:t>
            </a:r>
            <a:r>
              <a:rPr lang="sv-SE" dirty="0"/>
              <a:t> in i huset </a:t>
            </a:r>
            <a:r>
              <a:rPr lang="sv-SE" u="sng" dirty="0">
                <a:solidFill>
                  <a:schemeClr val="bg1"/>
                </a:solidFill>
              </a:rPr>
              <a:t>bärandes</a:t>
            </a:r>
            <a:r>
              <a:rPr lang="sv-SE" dirty="0"/>
              <a:t> på en bok.” Hur uttrycks detta på arabiska? Det finns olika metoder, och </a:t>
            </a:r>
            <a:r>
              <a:rPr lang="sv-SE" u="sng" dirty="0"/>
              <a:t>en</a:t>
            </a:r>
            <a:r>
              <a:rPr lang="sv-SE" dirty="0"/>
              <a:t> av dessa metoder är just med </a:t>
            </a:r>
            <a:r>
              <a:rPr lang="ar-SA" dirty="0"/>
              <a:t>واو الحال</a:t>
            </a:r>
            <a:r>
              <a:rPr lang="sv-SE" dirty="0"/>
              <a:t>.</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E9CAD92B-F19F-418E-B12B-B1EC60FF688D}"/>
              </a:ext>
            </a:extLst>
          </p:cNvPr>
          <p:cNvSpPr>
            <a:spLocks noGrp="1"/>
          </p:cNvSpPr>
          <p:nvPr>
            <p:ph type="sldNum" sz="quarter" idx="12"/>
          </p:nvPr>
        </p:nvSpPr>
        <p:spPr/>
        <p:txBody>
          <a:bodyPr/>
          <a:lstStyle/>
          <a:p>
            <a:fld id="{177D6179-9D4F-9247-ABDE-D082469CF89C}" type="slidenum">
              <a:rPr lang="sv-SE" smtClean="0"/>
              <a:t>34</a:t>
            </a:fld>
            <a:endParaRPr lang="sv-SE"/>
          </a:p>
        </p:txBody>
      </p:sp>
    </p:spTree>
    <p:extLst>
      <p:ext uri="{BB962C8B-B14F-4D97-AF65-F5344CB8AC3E}">
        <p14:creationId xmlns:p14="http://schemas.microsoft.com/office/powerpoint/2010/main" val="2943598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62500D-DC31-4200-9F36-D78BCF845DDB}"/>
              </a:ext>
            </a:extLst>
          </p:cNvPr>
          <p:cNvSpPr>
            <a:spLocks noGrp="1"/>
          </p:cNvSpPr>
          <p:nvPr>
            <p:ph type="title"/>
          </p:nvPr>
        </p:nvSpPr>
        <p:spPr/>
        <p:txBody>
          <a:bodyPr/>
          <a:lstStyle/>
          <a:p>
            <a:r>
              <a:rPr lang="ar-SA" dirty="0"/>
              <a:t>أَقسامُ الواو</a:t>
            </a:r>
            <a:br>
              <a:rPr lang="sv-SE" dirty="0"/>
            </a:br>
            <a:r>
              <a:rPr lang="sv-SE" dirty="0"/>
              <a:t>(1)</a:t>
            </a:r>
          </a:p>
        </p:txBody>
      </p:sp>
      <p:sp>
        <p:nvSpPr>
          <p:cNvPr id="3" name="Platshållare för innehåll 2">
            <a:extLst>
              <a:ext uri="{FF2B5EF4-FFF2-40B4-BE49-F238E27FC236}">
                <a16:creationId xmlns:a16="http://schemas.microsoft.com/office/drawing/2014/main" id="{9DA916A9-5D51-4B8C-977E-85A4C42C66CF}"/>
              </a:ext>
            </a:extLst>
          </p:cNvPr>
          <p:cNvSpPr>
            <a:spLocks noGrp="1"/>
          </p:cNvSpPr>
          <p:nvPr>
            <p:ph idx="1"/>
          </p:nvPr>
        </p:nvSpPr>
        <p:spPr>
          <a:xfrm>
            <a:off x="226243" y="2130457"/>
            <a:ext cx="11774079" cy="4562573"/>
          </a:xfrm>
        </p:spPr>
        <p:txBody>
          <a:bodyPr>
            <a:normAutofit lnSpcReduction="10000"/>
          </a:bodyPr>
          <a:lstStyle/>
          <a:p>
            <a:pPr marL="0" indent="0">
              <a:buNone/>
            </a:pPr>
            <a:r>
              <a:rPr lang="sv-SE" dirty="0"/>
              <a:t>Partikeln </a:t>
            </a:r>
            <a:r>
              <a:rPr lang="ar-SA" dirty="0"/>
              <a:t>و</a:t>
            </a:r>
            <a:r>
              <a:rPr lang="az-Latn-AZ" dirty="0"/>
              <a:t> kan betyda</a:t>
            </a:r>
            <a:r>
              <a:rPr lang="sv-SE" dirty="0"/>
              <a:t> många</a:t>
            </a:r>
            <a:r>
              <a:rPr lang="az-Latn-AZ" dirty="0"/>
              <a:t> olika saker beroende p</a:t>
            </a:r>
            <a:r>
              <a:rPr lang="sv-SE" dirty="0"/>
              <a:t>å vilken kontext den hamnar i. </a:t>
            </a:r>
            <a:r>
              <a:rPr lang="sv-SE" u="sng" dirty="0"/>
              <a:t>I denna lektion behandlar vi 3 betydelser</a:t>
            </a:r>
            <a:r>
              <a:rPr lang="sv-SE" dirty="0"/>
              <a:t>:</a:t>
            </a:r>
          </a:p>
          <a:p>
            <a:pPr marL="457200" indent="-457200">
              <a:buAutoNum type="arabicPeriod"/>
            </a:pPr>
            <a:r>
              <a:rPr lang="ar-SA" dirty="0"/>
              <a:t>و</a:t>
            </a:r>
            <a:r>
              <a:rPr lang="az-Latn-AZ" dirty="0"/>
              <a:t> som betyder </a:t>
            </a:r>
            <a:r>
              <a:rPr lang="sv-SE" dirty="0"/>
              <a:t>”och”. Denna typ av </a:t>
            </a:r>
            <a:r>
              <a:rPr lang="ar-SA" dirty="0"/>
              <a:t>و</a:t>
            </a:r>
            <a:r>
              <a:rPr lang="az-Latn-AZ" dirty="0"/>
              <a:t> kallas f</a:t>
            </a:r>
            <a:r>
              <a:rPr lang="sv-SE" dirty="0"/>
              <a:t>ör </a:t>
            </a:r>
            <a:r>
              <a:rPr lang="ar-SA" dirty="0">
                <a:solidFill>
                  <a:schemeClr val="bg1"/>
                </a:solidFill>
              </a:rPr>
              <a:t>واو العَطْف</a:t>
            </a:r>
            <a:r>
              <a:rPr lang="sv-SE" dirty="0"/>
              <a:t>:</a:t>
            </a:r>
            <a:endParaRPr lang="ar-SA" dirty="0"/>
          </a:p>
          <a:p>
            <a:pPr marL="0" indent="0">
              <a:buNone/>
            </a:pPr>
            <a:r>
              <a:rPr lang="ar-SA" dirty="0"/>
              <a:t>ذهب أخي </a:t>
            </a:r>
            <a:r>
              <a:rPr lang="ar-SA" dirty="0">
                <a:solidFill>
                  <a:schemeClr val="tx1"/>
                </a:solidFill>
              </a:rPr>
              <a:t>و</a:t>
            </a:r>
            <a:r>
              <a:rPr lang="ar-SA" dirty="0"/>
              <a:t>أُمي إلى المَرْكَز.</a:t>
            </a:r>
            <a:endParaRPr lang="az-Latn-AZ" dirty="0"/>
          </a:p>
          <a:p>
            <a:pPr marL="0" indent="0">
              <a:buNone/>
            </a:pPr>
            <a:endParaRPr lang="az-Latn-AZ" dirty="0"/>
          </a:p>
          <a:p>
            <a:pPr marL="0" indent="0">
              <a:buNone/>
            </a:pPr>
            <a:r>
              <a:rPr lang="az-Latn-AZ" dirty="0"/>
              <a:t>2</a:t>
            </a:r>
            <a:r>
              <a:rPr lang="sv-SE" dirty="0"/>
              <a:t>. </a:t>
            </a:r>
            <a:r>
              <a:rPr lang="ar-SA" dirty="0"/>
              <a:t>و</a:t>
            </a:r>
            <a:r>
              <a:rPr lang="az-Latn-AZ" dirty="0"/>
              <a:t> som anv</a:t>
            </a:r>
            <a:r>
              <a:rPr lang="sv-SE" dirty="0"/>
              <a:t>änds i </a:t>
            </a:r>
            <a:r>
              <a:rPr lang="ar-SA" dirty="0"/>
              <a:t>قَسْم</a:t>
            </a:r>
            <a:r>
              <a:rPr lang="az-Latn-AZ" dirty="0"/>
              <a:t> </a:t>
            </a:r>
            <a:r>
              <a:rPr lang="sv-SE" dirty="0"/>
              <a:t>(ed), och denna </a:t>
            </a:r>
            <a:r>
              <a:rPr lang="ar-SA" dirty="0"/>
              <a:t>و</a:t>
            </a:r>
            <a:r>
              <a:rPr lang="sv-SE" dirty="0"/>
              <a:t> är en </a:t>
            </a:r>
            <a:r>
              <a:rPr lang="ar-SA" dirty="0">
                <a:solidFill>
                  <a:schemeClr val="bg1"/>
                </a:solidFill>
              </a:rPr>
              <a:t>حرف الجر</a:t>
            </a:r>
            <a:r>
              <a:rPr lang="sv-SE" dirty="0"/>
              <a:t>:</a:t>
            </a:r>
          </a:p>
          <a:p>
            <a:pPr marL="0" indent="0">
              <a:buNone/>
            </a:pPr>
            <a:r>
              <a:rPr lang="ar-SA" dirty="0">
                <a:solidFill>
                  <a:schemeClr val="tx1"/>
                </a:solidFill>
              </a:rPr>
              <a:t>و</a:t>
            </a:r>
            <a:r>
              <a:rPr lang="ar-SA" dirty="0"/>
              <a:t>اللهِ ما رأيته.</a:t>
            </a:r>
            <a:endParaRPr lang="az-Latn-AZ" dirty="0"/>
          </a:p>
          <a:p>
            <a:pPr marL="0" indent="0">
              <a:buNone/>
            </a:pPr>
            <a:endParaRPr lang="az-Latn-AZ" dirty="0"/>
          </a:p>
          <a:p>
            <a:pPr marL="0" indent="0">
              <a:buNone/>
            </a:pPr>
            <a:r>
              <a:rPr lang="az-Latn-AZ" dirty="0"/>
              <a:t>3</a:t>
            </a:r>
            <a:r>
              <a:rPr lang="sv-SE" dirty="0"/>
              <a:t>. </a:t>
            </a:r>
            <a:r>
              <a:rPr lang="ar-SA" dirty="0"/>
              <a:t>و</a:t>
            </a:r>
            <a:r>
              <a:rPr lang="az-Latn-AZ" dirty="0"/>
              <a:t> </a:t>
            </a:r>
            <a:r>
              <a:rPr lang="sv-SE" dirty="0"/>
              <a:t>som används för att indikera på två handlingar som sker samtidigt, och denna typ av </a:t>
            </a:r>
            <a:r>
              <a:rPr lang="ar-SA" dirty="0"/>
              <a:t>و</a:t>
            </a:r>
            <a:r>
              <a:rPr lang="sv-SE" dirty="0"/>
              <a:t> kallas för </a:t>
            </a:r>
            <a:r>
              <a:rPr lang="ar-SA" dirty="0">
                <a:solidFill>
                  <a:schemeClr val="bg1"/>
                </a:solidFill>
              </a:rPr>
              <a:t>واو الحال</a:t>
            </a:r>
            <a:r>
              <a:rPr lang="sv-SE" dirty="0"/>
              <a:t>. </a:t>
            </a:r>
            <a:r>
              <a:rPr lang="ar-SA" dirty="0"/>
              <a:t>حال</a:t>
            </a:r>
            <a:r>
              <a:rPr lang="az-Latn-AZ" dirty="0"/>
              <a:t> </a:t>
            </a:r>
            <a:r>
              <a:rPr lang="sv-SE" dirty="0"/>
              <a:t>betyder b.la ”tillståndet för en sak”. På nästa sida kommer vi att fördjupa oss mer inom denna </a:t>
            </a:r>
            <a:r>
              <a:rPr lang="ar-SA" dirty="0"/>
              <a:t>قِسْم</a:t>
            </a:r>
            <a:r>
              <a:rPr lang="sv-SE" dirty="0"/>
              <a:t> (kategori).</a:t>
            </a:r>
            <a:endParaRPr lang="az-Latn-AZ" dirty="0"/>
          </a:p>
        </p:txBody>
      </p:sp>
      <p:sp>
        <p:nvSpPr>
          <p:cNvPr id="4" name="Platshållare för bildnummer 3">
            <a:extLst>
              <a:ext uri="{FF2B5EF4-FFF2-40B4-BE49-F238E27FC236}">
                <a16:creationId xmlns:a16="http://schemas.microsoft.com/office/drawing/2014/main" id="{BCD9A67B-F640-41E1-B5B4-AC1EF1CBD6CE}"/>
              </a:ext>
            </a:extLst>
          </p:cNvPr>
          <p:cNvSpPr>
            <a:spLocks noGrp="1"/>
          </p:cNvSpPr>
          <p:nvPr>
            <p:ph type="sldNum" sz="quarter" idx="12"/>
          </p:nvPr>
        </p:nvSpPr>
        <p:spPr/>
        <p:txBody>
          <a:bodyPr/>
          <a:lstStyle/>
          <a:p>
            <a:fld id="{177D6179-9D4F-9247-ABDE-D082469CF89C}" type="slidenum">
              <a:rPr lang="sv-SE" smtClean="0"/>
              <a:t>35</a:t>
            </a:fld>
            <a:endParaRPr lang="sv-SE"/>
          </a:p>
        </p:txBody>
      </p:sp>
      <p:sp>
        <p:nvSpPr>
          <p:cNvPr id="5" name="Ellips 4">
            <a:extLst>
              <a:ext uri="{FF2B5EF4-FFF2-40B4-BE49-F238E27FC236}">
                <a16:creationId xmlns:a16="http://schemas.microsoft.com/office/drawing/2014/main" id="{5341E688-FFDB-41D2-8AE2-9B5305D3AB66}"/>
              </a:ext>
            </a:extLst>
          </p:cNvPr>
          <p:cNvSpPr/>
          <p:nvPr/>
        </p:nvSpPr>
        <p:spPr>
          <a:xfrm>
            <a:off x="8634953" y="3582187"/>
            <a:ext cx="3248653" cy="1206630"/>
          </a:xfrm>
          <a:prstGeom prst="ellipse">
            <a:avLst/>
          </a:prstGeom>
          <a:solidFill>
            <a:srgbClr val="BFB5C9"/>
          </a:solidFill>
          <a:ln w="12700">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En elev måste kunna skilja mellan dessa kategorier </a:t>
            </a:r>
          </a:p>
        </p:txBody>
      </p:sp>
    </p:spTree>
    <p:extLst>
      <p:ext uri="{BB962C8B-B14F-4D97-AF65-F5344CB8AC3E}">
        <p14:creationId xmlns:p14="http://schemas.microsoft.com/office/powerpoint/2010/main" val="418259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E7B498C-188E-47BA-9FB6-EFE95156C12F}"/>
              </a:ext>
            </a:extLst>
          </p:cNvPr>
          <p:cNvSpPr>
            <a:spLocks noGrp="1"/>
          </p:cNvSpPr>
          <p:nvPr>
            <p:ph idx="1"/>
          </p:nvPr>
        </p:nvSpPr>
        <p:spPr>
          <a:xfrm>
            <a:off x="365742" y="2059200"/>
            <a:ext cx="11403169" cy="4613246"/>
          </a:xfrm>
        </p:spPr>
        <p:txBody>
          <a:bodyPr>
            <a:normAutofit/>
          </a:bodyPr>
          <a:lstStyle/>
          <a:p>
            <a:pPr marL="0" indent="0">
              <a:buNone/>
            </a:pPr>
            <a:r>
              <a:rPr lang="ar-SA" sz="2800" u="sng" dirty="0"/>
              <a:t>قاعِدةٌ مُهِمَّةٌ</a:t>
            </a:r>
          </a:p>
          <a:p>
            <a:pPr marL="0" indent="0">
              <a:buNone/>
            </a:pPr>
            <a:r>
              <a:rPr lang="ar-SA" dirty="0"/>
              <a:t>واو الحال تدخل على الجملة الاسمية, أو الجملة الفعلية </a:t>
            </a:r>
            <a:r>
              <a:rPr lang="ar-SA" dirty="0">
                <a:solidFill>
                  <a:schemeClr val="bg1"/>
                </a:solidFill>
              </a:rPr>
              <a:t>التي فعلها ماضٍ.</a:t>
            </a:r>
            <a:endParaRPr lang="ar-SA" sz="600" dirty="0">
              <a:solidFill>
                <a:schemeClr val="bg1"/>
              </a:solidFill>
            </a:endParaRPr>
          </a:p>
          <a:p>
            <a:pPr marL="457200" indent="-457200">
              <a:buFont typeface="+mj-lt"/>
              <a:buAutoNum type="arabicPeriod"/>
            </a:pPr>
            <a:r>
              <a:rPr lang="ar-SA" sz="2200" dirty="0"/>
              <a:t>جاء المدرس وهو يضحكُ</a:t>
            </a:r>
            <a:r>
              <a:rPr lang="az-Latn-AZ" sz="2200" dirty="0"/>
              <a:t> </a:t>
            </a:r>
            <a:r>
              <a:rPr lang="sv-SE" sz="2000" dirty="0"/>
              <a:t>– Läraren kom skrattandes.</a:t>
            </a:r>
          </a:p>
          <a:p>
            <a:pPr marL="457200" indent="-457200">
              <a:buFont typeface="+mj-lt"/>
              <a:buAutoNum type="arabicPeriod"/>
            </a:pPr>
            <a:r>
              <a:rPr lang="ar-SA" sz="2200" dirty="0"/>
              <a:t>دخلتُ المسجدَ والناسُ يُصَلُّونَ</a:t>
            </a:r>
            <a:r>
              <a:rPr lang="az-Latn-AZ" sz="2200" dirty="0"/>
              <a:t> </a:t>
            </a:r>
            <a:r>
              <a:rPr lang="sv-SE" sz="2000" dirty="0"/>
              <a:t>– Jag gick in i moskén när människorna bad.</a:t>
            </a:r>
          </a:p>
          <a:p>
            <a:pPr marL="457200" indent="-457200">
              <a:buFont typeface="+mj-lt"/>
              <a:buAutoNum type="arabicPeriod"/>
            </a:pPr>
            <a:r>
              <a:rPr lang="ar-SA" sz="2200" dirty="0"/>
              <a:t>وصلتُ مكةَ </a:t>
            </a:r>
            <a:r>
              <a:rPr lang="ar-SA" sz="2200" dirty="0">
                <a:solidFill>
                  <a:schemeClr val="bg1"/>
                </a:solidFill>
              </a:rPr>
              <a:t>وقَدْ غَرَبَتِ </a:t>
            </a:r>
            <a:r>
              <a:rPr lang="ar-SA" sz="2200" dirty="0"/>
              <a:t>الشمسُ</a:t>
            </a:r>
            <a:r>
              <a:rPr lang="sv-SE" sz="2200" dirty="0"/>
              <a:t> </a:t>
            </a:r>
            <a:r>
              <a:rPr lang="sv-SE" sz="2000" dirty="0"/>
              <a:t>– Jag anlände till Mecka när solen hade ”gått” ner.</a:t>
            </a:r>
          </a:p>
          <a:p>
            <a:pPr marL="0" indent="0">
              <a:buNone/>
            </a:pPr>
            <a:r>
              <a:rPr lang="sv-SE" sz="2000" dirty="0"/>
              <a:t>4. </a:t>
            </a:r>
            <a:r>
              <a:rPr lang="ar-SA" sz="2200" dirty="0"/>
              <a:t>مات أبي وأنا صغير</a:t>
            </a:r>
            <a:r>
              <a:rPr lang="sv-SE" sz="2200" dirty="0"/>
              <a:t> </a:t>
            </a:r>
            <a:r>
              <a:rPr lang="sv-SE" sz="2000" dirty="0"/>
              <a:t>– Min far dog när jag var liten.</a:t>
            </a:r>
          </a:p>
          <a:p>
            <a:pPr marL="0" indent="0">
              <a:buNone/>
            </a:pPr>
            <a:r>
              <a:rPr lang="sv-SE" sz="2000" dirty="0"/>
              <a:t>5. </a:t>
            </a:r>
            <a:r>
              <a:rPr lang="ar-SA" sz="2200" dirty="0"/>
              <a:t>دخل المدرس الفصلَ وهو يَحْمِلُ كُتُبا كثيرةً</a:t>
            </a:r>
            <a:r>
              <a:rPr lang="az-Latn-AZ" sz="2200" dirty="0"/>
              <a:t> </a:t>
            </a:r>
            <a:r>
              <a:rPr lang="sv-SE" sz="2000" dirty="0"/>
              <a:t>– Läraren kom in i klassen bärandes på många böcker.</a:t>
            </a:r>
          </a:p>
          <a:p>
            <a:pPr marL="0" indent="0">
              <a:buNone/>
            </a:pPr>
            <a:r>
              <a:rPr lang="sv-SE" sz="2000" dirty="0"/>
              <a:t>6. </a:t>
            </a:r>
            <a:r>
              <a:rPr lang="ar-SA" sz="2200" dirty="0"/>
              <a:t>لا تأْكُلْ وأنت شبعانُ</a:t>
            </a:r>
            <a:r>
              <a:rPr lang="sv-SE" sz="2000" dirty="0"/>
              <a:t> – Ät inte medan du är mätt.</a:t>
            </a:r>
          </a:p>
        </p:txBody>
      </p:sp>
      <p:sp>
        <p:nvSpPr>
          <p:cNvPr id="6" name="Rektangel: rundade hörn 5">
            <a:extLst>
              <a:ext uri="{FF2B5EF4-FFF2-40B4-BE49-F238E27FC236}">
                <a16:creationId xmlns:a16="http://schemas.microsoft.com/office/drawing/2014/main" id="{A540E4BF-C867-4F3A-8E69-3CDEE78F9686}"/>
              </a:ext>
            </a:extLst>
          </p:cNvPr>
          <p:cNvSpPr/>
          <p:nvPr/>
        </p:nvSpPr>
        <p:spPr>
          <a:xfrm>
            <a:off x="423089" y="5686143"/>
            <a:ext cx="6387858" cy="83725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sv-SE" sz="2000" dirty="0">
                <a:solidFill>
                  <a:prstClr val="black"/>
                </a:solidFill>
              </a:rPr>
              <a:t>Om meningen efter </a:t>
            </a:r>
            <a:r>
              <a:rPr lang="ar-SA" sz="2200" dirty="0">
                <a:solidFill>
                  <a:prstClr val="black"/>
                </a:solidFill>
              </a:rPr>
              <a:t>و</a:t>
            </a:r>
            <a:r>
              <a:rPr lang="az-Latn-AZ" sz="2200" dirty="0">
                <a:solidFill>
                  <a:prstClr val="black"/>
                </a:solidFill>
              </a:rPr>
              <a:t> </a:t>
            </a:r>
            <a:r>
              <a:rPr lang="sv-SE" sz="2000" dirty="0">
                <a:solidFill>
                  <a:prstClr val="black"/>
                </a:solidFill>
              </a:rPr>
              <a:t>är</a:t>
            </a:r>
            <a:r>
              <a:rPr lang="sv-SE" sz="2200" dirty="0">
                <a:solidFill>
                  <a:prstClr val="black"/>
                </a:solidFill>
              </a:rPr>
              <a:t> </a:t>
            </a:r>
            <a:r>
              <a:rPr lang="ar-SA" sz="2200" dirty="0">
                <a:solidFill>
                  <a:prstClr val="black"/>
                </a:solidFill>
              </a:rPr>
              <a:t>اسمية</a:t>
            </a:r>
            <a:r>
              <a:rPr lang="sv-SE" sz="2000" dirty="0">
                <a:solidFill>
                  <a:prstClr val="black"/>
                </a:solidFill>
              </a:rPr>
              <a:t>,</a:t>
            </a:r>
            <a:r>
              <a:rPr lang="az-Latn-AZ" sz="2000" dirty="0">
                <a:solidFill>
                  <a:prstClr val="black"/>
                </a:solidFill>
              </a:rPr>
              <a:t> skrivs verbet i presen</a:t>
            </a:r>
            <a:r>
              <a:rPr lang="sv-SE" sz="2000" dirty="0">
                <a:solidFill>
                  <a:prstClr val="black"/>
                </a:solidFill>
              </a:rPr>
              <a:t>s.</a:t>
            </a:r>
          </a:p>
          <a:p>
            <a:pPr lvl="0" defTabSz="914400">
              <a:lnSpc>
                <a:spcPct val="90000"/>
              </a:lnSpc>
              <a:spcBef>
                <a:spcPts val="1000"/>
              </a:spcBef>
            </a:pPr>
            <a:r>
              <a:rPr lang="sv-SE" sz="2000" dirty="0">
                <a:solidFill>
                  <a:prstClr val="black"/>
                </a:solidFill>
              </a:rPr>
              <a:t>Om meningen efter </a:t>
            </a:r>
            <a:r>
              <a:rPr lang="ar-SA" sz="2200" dirty="0">
                <a:solidFill>
                  <a:prstClr val="black"/>
                </a:solidFill>
              </a:rPr>
              <a:t>و</a:t>
            </a:r>
            <a:r>
              <a:rPr lang="az-Latn-AZ" sz="2200" dirty="0">
                <a:solidFill>
                  <a:prstClr val="black"/>
                </a:solidFill>
              </a:rPr>
              <a:t> </a:t>
            </a:r>
            <a:r>
              <a:rPr lang="sv-SE" sz="2000" dirty="0">
                <a:solidFill>
                  <a:prstClr val="black"/>
                </a:solidFill>
              </a:rPr>
              <a:t>är</a:t>
            </a:r>
            <a:r>
              <a:rPr lang="sv-SE" sz="2200" dirty="0">
                <a:solidFill>
                  <a:prstClr val="black"/>
                </a:solidFill>
              </a:rPr>
              <a:t> </a:t>
            </a:r>
            <a:r>
              <a:rPr lang="ar-SA" sz="2200" dirty="0">
                <a:solidFill>
                  <a:prstClr val="black"/>
                </a:solidFill>
              </a:rPr>
              <a:t>فعلية</a:t>
            </a:r>
            <a:r>
              <a:rPr lang="sv-SE" sz="2000" dirty="0">
                <a:solidFill>
                  <a:prstClr val="black"/>
                </a:solidFill>
              </a:rPr>
              <a:t>, skrivs verbet i dåtid.</a:t>
            </a:r>
            <a:endParaRPr lang="sv-SE" sz="2200" dirty="0">
              <a:solidFill>
                <a:prstClr val="black"/>
              </a:solidFill>
            </a:endParaRPr>
          </a:p>
        </p:txBody>
      </p:sp>
      <p:sp>
        <p:nvSpPr>
          <p:cNvPr id="2" name="Rubrik 1">
            <a:extLst>
              <a:ext uri="{FF2B5EF4-FFF2-40B4-BE49-F238E27FC236}">
                <a16:creationId xmlns:a16="http://schemas.microsoft.com/office/drawing/2014/main" id="{C1DA6CC2-D887-4D95-A843-2972610BC60A}"/>
              </a:ext>
            </a:extLst>
          </p:cNvPr>
          <p:cNvSpPr>
            <a:spLocks noGrp="1"/>
          </p:cNvSpPr>
          <p:nvPr>
            <p:ph type="title"/>
          </p:nvPr>
        </p:nvSpPr>
        <p:spPr/>
        <p:txBody>
          <a:bodyPr/>
          <a:lstStyle/>
          <a:p>
            <a:r>
              <a:rPr lang="ar-SA" dirty="0"/>
              <a:t>أَقسامُ الواو</a:t>
            </a:r>
            <a:br>
              <a:rPr lang="ar-SA" dirty="0"/>
            </a:br>
            <a:r>
              <a:rPr lang="sv-SE" dirty="0"/>
              <a:t>(2)</a:t>
            </a:r>
          </a:p>
        </p:txBody>
      </p:sp>
      <p:sp>
        <p:nvSpPr>
          <p:cNvPr id="4" name="Platshållare för bildnummer 3">
            <a:extLst>
              <a:ext uri="{FF2B5EF4-FFF2-40B4-BE49-F238E27FC236}">
                <a16:creationId xmlns:a16="http://schemas.microsoft.com/office/drawing/2014/main" id="{DD2B8512-2674-4270-82B2-9F425E75A937}"/>
              </a:ext>
            </a:extLst>
          </p:cNvPr>
          <p:cNvSpPr>
            <a:spLocks noGrp="1"/>
          </p:cNvSpPr>
          <p:nvPr>
            <p:ph type="sldNum" sz="quarter" idx="12"/>
          </p:nvPr>
        </p:nvSpPr>
        <p:spPr/>
        <p:txBody>
          <a:bodyPr/>
          <a:lstStyle/>
          <a:p>
            <a:fld id="{177D6179-9D4F-9247-ABDE-D082469CF89C}" type="slidenum">
              <a:rPr lang="sv-SE" smtClean="0"/>
              <a:t>36</a:t>
            </a:fld>
            <a:endParaRPr lang="sv-SE"/>
          </a:p>
        </p:txBody>
      </p:sp>
      <p:sp>
        <p:nvSpPr>
          <p:cNvPr id="5" name="Ellips 4">
            <a:extLst>
              <a:ext uri="{FF2B5EF4-FFF2-40B4-BE49-F238E27FC236}">
                <a16:creationId xmlns:a16="http://schemas.microsoft.com/office/drawing/2014/main" id="{C65B7A3B-F3CC-4EC2-8939-31916BF9CA05}"/>
              </a:ext>
            </a:extLst>
          </p:cNvPr>
          <p:cNvSpPr/>
          <p:nvPr/>
        </p:nvSpPr>
        <p:spPr>
          <a:xfrm>
            <a:off x="8712000" y="5432609"/>
            <a:ext cx="3114258" cy="1090789"/>
          </a:xfrm>
          <a:prstGeom prst="ellipse">
            <a:avLst/>
          </a:prstGeom>
          <a:solidFill>
            <a:srgbClr val="BFB5C9"/>
          </a:solidFill>
          <a:ln w="19050">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Eleven måste kunna översätta liknande meningar.</a:t>
            </a:r>
          </a:p>
        </p:txBody>
      </p:sp>
    </p:spTree>
    <p:custDataLst>
      <p:tags r:id="rId1"/>
    </p:custDataLst>
    <p:extLst>
      <p:ext uri="{BB962C8B-B14F-4D97-AF65-F5344CB8AC3E}">
        <p14:creationId xmlns:p14="http://schemas.microsoft.com/office/powerpoint/2010/main" val="2647987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017532-47BF-4DF5-915B-136F9CFCE928}"/>
              </a:ext>
            </a:extLst>
          </p:cNvPr>
          <p:cNvSpPr>
            <a:spLocks noGrp="1"/>
          </p:cNvSpPr>
          <p:nvPr>
            <p:ph type="title"/>
          </p:nvPr>
        </p:nvSpPr>
        <p:spPr/>
        <p:txBody>
          <a:bodyPr/>
          <a:lstStyle/>
          <a:p>
            <a:r>
              <a:rPr lang="ar-SA" dirty="0"/>
              <a:t>أَقسامُ الواو</a:t>
            </a:r>
            <a:br>
              <a:rPr lang="ar-SA" dirty="0"/>
            </a:br>
            <a:r>
              <a:rPr lang="sv-SE" dirty="0"/>
              <a:t>(3)</a:t>
            </a:r>
          </a:p>
        </p:txBody>
      </p:sp>
      <p:sp>
        <p:nvSpPr>
          <p:cNvPr id="3" name="Platshållare för innehåll 2">
            <a:extLst>
              <a:ext uri="{FF2B5EF4-FFF2-40B4-BE49-F238E27FC236}">
                <a16:creationId xmlns:a16="http://schemas.microsoft.com/office/drawing/2014/main" id="{6DD71BE7-713B-4264-9124-19341607D0FE}"/>
              </a:ext>
            </a:extLst>
          </p:cNvPr>
          <p:cNvSpPr>
            <a:spLocks noGrp="1"/>
          </p:cNvSpPr>
          <p:nvPr>
            <p:ph idx="1"/>
          </p:nvPr>
        </p:nvSpPr>
        <p:spPr>
          <a:xfrm>
            <a:off x="338400" y="2102177"/>
            <a:ext cx="11450938" cy="4637987"/>
          </a:xfrm>
        </p:spPr>
        <p:txBody>
          <a:bodyPr/>
          <a:lstStyle/>
          <a:p>
            <a:pPr marL="0" indent="0">
              <a:buNone/>
            </a:pPr>
            <a:r>
              <a:rPr lang="ar-SA" sz="2800" u="sng" dirty="0"/>
              <a:t>مثالان على واو الحال في القرآن الكريم:</a:t>
            </a:r>
          </a:p>
          <a:p>
            <a:pPr marL="0" indent="0">
              <a:buNone/>
            </a:pPr>
            <a:endParaRPr lang="sv-SE" dirty="0"/>
          </a:p>
          <a:p>
            <a:pPr marL="457200" indent="-457200">
              <a:buAutoNum type="arabicPeriod"/>
            </a:pPr>
            <a:r>
              <a:rPr lang="ar-SA" dirty="0"/>
              <a:t>يَا أَيُّهَا الَّذِينَ آمَنُوا لَا تَقْرَبُوا الصَّلَاةَ </a:t>
            </a:r>
            <a:r>
              <a:rPr lang="ar-SA" dirty="0">
                <a:solidFill>
                  <a:schemeClr val="tx1"/>
                </a:solidFill>
              </a:rPr>
              <a:t>و</a:t>
            </a:r>
            <a:r>
              <a:rPr lang="ar-SA" dirty="0"/>
              <a:t>َأَنتُمْ سُكَارَىٰ حَتَّىٰ تَعْلَمُوا مَا تَقُولُونَ(..)</a:t>
            </a:r>
          </a:p>
          <a:p>
            <a:pPr marL="0" indent="0">
              <a:buNone/>
            </a:pPr>
            <a:r>
              <a:rPr lang="sv-SE" dirty="0"/>
              <a:t>-Troende! Närma er inte bönen när ni är berusade tills det att ni begriper vad ni säger (i bönen). (Koranen 4:43)</a:t>
            </a:r>
          </a:p>
          <a:p>
            <a:pPr marL="0" indent="0">
              <a:buNone/>
            </a:pPr>
            <a:endParaRPr lang="sv-SE" dirty="0"/>
          </a:p>
          <a:p>
            <a:pPr marL="0" indent="0">
              <a:buNone/>
            </a:pPr>
            <a:r>
              <a:rPr lang="sv-SE" dirty="0"/>
              <a:t>2. </a:t>
            </a:r>
            <a:r>
              <a:rPr lang="ar-SA" dirty="0"/>
              <a:t>أَتَأْمُرُونَ النَّاسَ بِالْبِرِّ وَتَنسَوْنَ أَنفُسَكُمْ </a:t>
            </a:r>
            <a:r>
              <a:rPr lang="ar-SA" dirty="0">
                <a:solidFill>
                  <a:schemeClr val="tx1"/>
                </a:solidFill>
              </a:rPr>
              <a:t>و</a:t>
            </a:r>
            <a:r>
              <a:rPr lang="ar-SA" dirty="0"/>
              <a:t>َأَنتُمْ تَتْلُونَ الْكِتَابَ ۚ أَفَلَا تَعْقِلُونَ </a:t>
            </a:r>
            <a:endParaRPr lang="az-Latn-AZ" dirty="0"/>
          </a:p>
          <a:p>
            <a:pPr marL="0" indent="0">
              <a:buNone/>
            </a:pPr>
            <a:r>
              <a:rPr lang="sv-SE" dirty="0"/>
              <a:t>-Beordrar ni människorna med fromhet och glömmer bort er själva samtidigt som ni reciterar Skriften? Ska ni inte använda er intellekt? (2:44) </a:t>
            </a:r>
            <a:endParaRPr lang="ar-SA" dirty="0"/>
          </a:p>
          <a:p>
            <a:pPr marL="0" indent="0">
              <a:buNone/>
            </a:pPr>
            <a:endParaRPr lang="sv-SE" dirty="0"/>
          </a:p>
        </p:txBody>
      </p:sp>
      <p:sp>
        <p:nvSpPr>
          <p:cNvPr id="4" name="Platshållare för bildnummer 3">
            <a:extLst>
              <a:ext uri="{FF2B5EF4-FFF2-40B4-BE49-F238E27FC236}">
                <a16:creationId xmlns:a16="http://schemas.microsoft.com/office/drawing/2014/main" id="{9EA7CA7B-E9EE-4D91-9040-2BA8F18542A5}"/>
              </a:ext>
            </a:extLst>
          </p:cNvPr>
          <p:cNvSpPr>
            <a:spLocks noGrp="1"/>
          </p:cNvSpPr>
          <p:nvPr>
            <p:ph type="sldNum" sz="quarter" idx="12"/>
          </p:nvPr>
        </p:nvSpPr>
        <p:spPr/>
        <p:txBody>
          <a:bodyPr/>
          <a:lstStyle/>
          <a:p>
            <a:fld id="{177D6179-9D4F-9247-ABDE-D082469CF89C}" type="slidenum">
              <a:rPr lang="sv-SE" smtClean="0"/>
              <a:t>37</a:t>
            </a:fld>
            <a:endParaRPr lang="sv-SE"/>
          </a:p>
        </p:txBody>
      </p:sp>
    </p:spTree>
    <p:custDataLst>
      <p:tags r:id="rId1"/>
    </p:custDataLst>
    <p:extLst>
      <p:ext uri="{BB962C8B-B14F-4D97-AF65-F5344CB8AC3E}">
        <p14:creationId xmlns:p14="http://schemas.microsoft.com/office/powerpoint/2010/main" val="28148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96A4497-A642-43DE-9920-3B49F43432E9}"/>
              </a:ext>
            </a:extLst>
          </p:cNvPr>
          <p:cNvSpPr>
            <a:spLocks noGrp="1"/>
          </p:cNvSpPr>
          <p:nvPr>
            <p:ph idx="1"/>
          </p:nvPr>
        </p:nvSpPr>
        <p:spPr>
          <a:xfrm>
            <a:off x="245097" y="2121031"/>
            <a:ext cx="11755225" cy="4590854"/>
          </a:xfrm>
        </p:spPr>
        <p:txBody>
          <a:bodyPr/>
          <a:lstStyle/>
          <a:p>
            <a:r>
              <a:rPr lang="ar-SA" dirty="0"/>
              <a:t>مِنْ الزَّائدة</a:t>
            </a:r>
            <a:r>
              <a:rPr lang="sv-SE" dirty="0"/>
              <a:t> används för att betona betydelsen i en mening:</a:t>
            </a:r>
          </a:p>
          <a:p>
            <a:pPr marL="0" indent="0">
              <a:buNone/>
            </a:pPr>
            <a:endParaRPr lang="sv-SE" dirty="0"/>
          </a:p>
          <a:p>
            <a:pPr marL="0" indent="0">
              <a:buNone/>
            </a:pPr>
            <a:endParaRPr lang="sv-SE" dirty="0"/>
          </a:p>
          <a:p>
            <a:pPr marL="0" indent="0">
              <a:buNone/>
            </a:pPr>
            <a:r>
              <a:rPr lang="sv-SE" u="sng" dirty="0"/>
              <a:t>Det finns dock 2 villkor för att kunna använda </a:t>
            </a:r>
            <a:r>
              <a:rPr lang="ar-SA" u="sng" dirty="0"/>
              <a:t>مِنْ الزَّائدة</a:t>
            </a:r>
            <a:r>
              <a:rPr lang="sv-SE" dirty="0"/>
              <a:t>:</a:t>
            </a:r>
          </a:p>
          <a:p>
            <a:pPr marL="0" indent="0">
              <a:buNone/>
            </a:pPr>
            <a:r>
              <a:rPr lang="sv-SE" dirty="0"/>
              <a:t>1. Meningen måste innehålla en </a:t>
            </a:r>
            <a:r>
              <a:rPr lang="ar-SA" dirty="0">
                <a:solidFill>
                  <a:srgbClr val="0070C0"/>
                </a:solidFill>
              </a:rPr>
              <a:t>نَفْيٌ</a:t>
            </a:r>
            <a:r>
              <a:rPr lang="az-Latn-AZ" dirty="0"/>
              <a:t> (negation</a:t>
            </a:r>
            <a:r>
              <a:rPr lang="sv-SE" dirty="0"/>
              <a:t>), </a:t>
            </a:r>
            <a:r>
              <a:rPr lang="sv-SE" u="sng" dirty="0"/>
              <a:t>eller</a:t>
            </a:r>
            <a:r>
              <a:rPr lang="sv-SE" dirty="0"/>
              <a:t> </a:t>
            </a:r>
            <a:r>
              <a:rPr lang="ar-SA" dirty="0"/>
              <a:t>نَهْيٌ</a:t>
            </a:r>
            <a:r>
              <a:rPr lang="az-Latn-AZ" dirty="0"/>
              <a:t> </a:t>
            </a:r>
            <a:r>
              <a:rPr lang="sv-SE" dirty="0"/>
              <a:t>(förbud), </a:t>
            </a:r>
            <a:r>
              <a:rPr lang="sv-SE" u="sng" dirty="0"/>
              <a:t>eller</a:t>
            </a:r>
            <a:r>
              <a:rPr lang="sv-SE" dirty="0"/>
              <a:t> </a:t>
            </a:r>
            <a:r>
              <a:rPr lang="ar-SA" dirty="0"/>
              <a:t>استِفْهام ب(هل)</a:t>
            </a:r>
            <a:r>
              <a:rPr lang="sv-SE" dirty="0"/>
              <a:t> (fråga med frågeordet </a:t>
            </a:r>
            <a:r>
              <a:rPr lang="ar-SA" dirty="0"/>
              <a:t>هل</a:t>
            </a:r>
            <a:r>
              <a:rPr lang="sv-SE" dirty="0"/>
              <a:t>).</a:t>
            </a:r>
          </a:p>
          <a:p>
            <a:pPr marL="0" indent="0">
              <a:buNone/>
            </a:pPr>
            <a:r>
              <a:rPr lang="sv-SE" dirty="0"/>
              <a:t>2. Nomenet som följer efter </a:t>
            </a:r>
            <a:r>
              <a:rPr lang="ar-SA" dirty="0"/>
              <a:t>من</a:t>
            </a:r>
            <a:r>
              <a:rPr lang="az-Latn-AZ" dirty="0"/>
              <a:t> m</a:t>
            </a:r>
            <a:r>
              <a:rPr lang="sv-SE" dirty="0" err="1"/>
              <a:t>åste</a:t>
            </a:r>
            <a:r>
              <a:rPr lang="sv-SE" dirty="0"/>
              <a:t> vara </a:t>
            </a:r>
            <a:r>
              <a:rPr lang="ar-SA" dirty="0">
                <a:solidFill>
                  <a:srgbClr val="FFFF00"/>
                </a:solidFill>
              </a:rPr>
              <a:t>نكرة</a:t>
            </a:r>
            <a:r>
              <a:rPr lang="az-Latn-AZ" dirty="0"/>
              <a:t> </a:t>
            </a:r>
            <a:r>
              <a:rPr lang="sv-SE" dirty="0"/>
              <a:t>(obestämd).</a:t>
            </a:r>
          </a:p>
          <a:p>
            <a:pPr marL="0" indent="0">
              <a:buNone/>
            </a:pPr>
            <a:endParaRPr lang="sv-SE" dirty="0"/>
          </a:p>
          <a:p>
            <a:pPr marL="0" indent="0">
              <a:buNone/>
            </a:pPr>
            <a:r>
              <a:rPr lang="sv-SE" dirty="0"/>
              <a:t>På nästa sida följer ytterligare exempel.</a:t>
            </a:r>
          </a:p>
        </p:txBody>
      </p:sp>
      <p:sp>
        <p:nvSpPr>
          <p:cNvPr id="5" name="Rektangel: rundade hörn 4">
            <a:extLst>
              <a:ext uri="{FF2B5EF4-FFF2-40B4-BE49-F238E27FC236}">
                <a16:creationId xmlns:a16="http://schemas.microsoft.com/office/drawing/2014/main" id="{BCA6DE70-72ED-4653-9471-A53F0CC0F214}"/>
              </a:ext>
            </a:extLst>
          </p:cNvPr>
          <p:cNvSpPr/>
          <p:nvPr/>
        </p:nvSpPr>
        <p:spPr>
          <a:xfrm>
            <a:off x="345896" y="2625181"/>
            <a:ext cx="6220503" cy="57503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a:solidFill>
                  <a:srgbClr val="0070C0"/>
                </a:solidFill>
              </a:rPr>
              <a:t>ما</a:t>
            </a:r>
            <a:r>
              <a:rPr lang="ar-SA" sz="2400">
                <a:solidFill>
                  <a:prstClr val="black"/>
                </a:solidFill>
              </a:rPr>
              <a:t> غابَ </a:t>
            </a:r>
            <a:r>
              <a:rPr lang="ar-SA" sz="2400" u="sng">
                <a:solidFill>
                  <a:prstClr val="black"/>
                </a:solidFill>
              </a:rPr>
              <a:t>منْ</a:t>
            </a:r>
            <a:r>
              <a:rPr lang="ar-SA" sz="2400">
                <a:solidFill>
                  <a:prstClr val="black"/>
                </a:solidFill>
              </a:rPr>
              <a:t> </a:t>
            </a:r>
            <a:r>
              <a:rPr lang="ar-SA" sz="2400">
                <a:solidFill>
                  <a:srgbClr val="FFFF00"/>
                </a:solidFill>
              </a:rPr>
              <a:t>طالبٍ</a:t>
            </a:r>
            <a:r>
              <a:rPr lang="ar-SA" sz="2400">
                <a:solidFill>
                  <a:prstClr val="black"/>
                </a:solidFill>
              </a:rPr>
              <a:t>.</a:t>
            </a:r>
            <a:r>
              <a:rPr lang="az-Latn-AZ" sz="2400">
                <a:solidFill>
                  <a:prstClr val="black"/>
                </a:solidFill>
              </a:rPr>
              <a:t> </a:t>
            </a:r>
            <a:r>
              <a:rPr lang="sv-SE" sz="2400">
                <a:solidFill>
                  <a:prstClr val="black"/>
                </a:solidFill>
              </a:rPr>
              <a:t>– </a:t>
            </a:r>
            <a:r>
              <a:rPr lang="sv-SE" sz="2400" u="sng">
                <a:solidFill>
                  <a:prstClr val="black"/>
                </a:solidFill>
              </a:rPr>
              <a:t>Ingen</a:t>
            </a:r>
            <a:r>
              <a:rPr lang="sv-SE" sz="2400">
                <a:solidFill>
                  <a:prstClr val="black"/>
                </a:solidFill>
              </a:rPr>
              <a:t> elev frånvarade alls.</a:t>
            </a:r>
            <a:endParaRPr lang="sv-SE" sz="2400" dirty="0">
              <a:solidFill>
                <a:prstClr val="black"/>
              </a:solidFill>
            </a:endParaRPr>
          </a:p>
        </p:txBody>
      </p:sp>
      <p:sp>
        <p:nvSpPr>
          <p:cNvPr id="2" name="Rubrik 1">
            <a:extLst>
              <a:ext uri="{FF2B5EF4-FFF2-40B4-BE49-F238E27FC236}">
                <a16:creationId xmlns:a16="http://schemas.microsoft.com/office/drawing/2014/main" id="{479AB3D7-7744-4E03-825E-6559B194C8D5}"/>
              </a:ext>
            </a:extLst>
          </p:cNvPr>
          <p:cNvSpPr>
            <a:spLocks noGrp="1"/>
          </p:cNvSpPr>
          <p:nvPr>
            <p:ph type="title"/>
          </p:nvPr>
        </p:nvSpPr>
        <p:spPr/>
        <p:txBody>
          <a:bodyPr>
            <a:normAutofit/>
          </a:bodyPr>
          <a:lstStyle/>
          <a:p>
            <a:r>
              <a:rPr lang="ar-SA" dirty="0"/>
              <a:t>مِنْ الزَّائدة</a:t>
            </a:r>
            <a:r>
              <a:rPr lang="sv-SE" dirty="0"/>
              <a:t> (1)</a:t>
            </a:r>
            <a:br>
              <a:rPr lang="ar-SA" dirty="0"/>
            </a:br>
            <a:r>
              <a:rPr lang="az-Latn-AZ" dirty="0"/>
              <a:t>Den </a:t>
            </a:r>
            <a:r>
              <a:rPr lang="sv-SE" dirty="0"/>
              <a:t>”</a:t>
            </a:r>
            <a:r>
              <a:rPr lang="az-Latn-AZ" dirty="0"/>
              <a:t>extra</a:t>
            </a:r>
            <a:r>
              <a:rPr lang="sv-SE" dirty="0"/>
              <a:t>”</a:t>
            </a:r>
            <a:r>
              <a:rPr lang="az-Latn-AZ" dirty="0"/>
              <a:t> </a:t>
            </a:r>
            <a:r>
              <a:rPr lang="ar-SA" dirty="0"/>
              <a:t>من</a:t>
            </a:r>
            <a:endParaRPr lang="sv-SE" dirty="0"/>
          </a:p>
        </p:txBody>
      </p:sp>
      <p:sp>
        <p:nvSpPr>
          <p:cNvPr id="4" name="Platshållare för bildnummer 3">
            <a:extLst>
              <a:ext uri="{FF2B5EF4-FFF2-40B4-BE49-F238E27FC236}">
                <a16:creationId xmlns:a16="http://schemas.microsoft.com/office/drawing/2014/main" id="{A422C215-2D61-4EBF-B6FB-6A8A1F0C8F72}"/>
              </a:ext>
            </a:extLst>
          </p:cNvPr>
          <p:cNvSpPr>
            <a:spLocks noGrp="1"/>
          </p:cNvSpPr>
          <p:nvPr>
            <p:ph type="sldNum" sz="quarter" idx="12"/>
          </p:nvPr>
        </p:nvSpPr>
        <p:spPr/>
        <p:txBody>
          <a:bodyPr/>
          <a:lstStyle/>
          <a:p>
            <a:fld id="{177D6179-9D4F-9247-ABDE-D082469CF89C}" type="slidenum">
              <a:rPr lang="sv-SE" smtClean="0"/>
              <a:t>38</a:t>
            </a:fld>
            <a:endParaRPr lang="sv-SE"/>
          </a:p>
        </p:txBody>
      </p:sp>
      <p:sp>
        <p:nvSpPr>
          <p:cNvPr id="6" name="Ellips 5">
            <a:extLst>
              <a:ext uri="{FF2B5EF4-FFF2-40B4-BE49-F238E27FC236}">
                <a16:creationId xmlns:a16="http://schemas.microsoft.com/office/drawing/2014/main" id="{98785C34-1A56-4CC9-9E49-FB8C3342CE00}"/>
              </a:ext>
            </a:extLst>
          </p:cNvPr>
          <p:cNvSpPr/>
          <p:nvPr/>
        </p:nvSpPr>
        <p:spPr>
          <a:xfrm>
            <a:off x="10360997" y="5798758"/>
            <a:ext cx="1522609" cy="913127"/>
          </a:xfrm>
          <a:prstGeom prst="ellipse">
            <a:avLst/>
          </a:prstGeom>
          <a:solidFill>
            <a:srgbClr val="BFB5C9"/>
          </a:solidFill>
          <a:ln w="12700">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chemeClr val="bg1"/>
                </a:solidFill>
              </a:rPr>
              <a:t>حرف</a:t>
            </a:r>
            <a:endParaRPr lang="sv-SE" sz="3600" dirty="0">
              <a:solidFill>
                <a:schemeClr val="bg1"/>
              </a:solidFill>
            </a:endParaRPr>
          </a:p>
        </p:txBody>
      </p:sp>
    </p:spTree>
    <p:custDataLst>
      <p:tags r:id="rId1"/>
    </p:custDataLst>
    <p:extLst>
      <p:ext uri="{BB962C8B-B14F-4D97-AF65-F5344CB8AC3E}">
        <p14:creationId xmlns:p14="http://schemas.microsoft.com/office/powerpoint/2010/main" val="1330852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EBBEB7-3ABC-493A-9AEA-4BAC5E04BEB1}"/>
              </a:ext>
            </a:extLst>
          </p:cNvPr>
          <p:cNvSpPr>
            <a:spLocks noGrp="1"/>
          </p:cNvSpPr>
          <p:nvPr>
            <p:ph type="title"/>
          </p:nvPr>
        </p:nvSpPr>
        <p:spPr/>
        <p:txBody>
          <a:bodyPr/>
          <a:lstStyle/>
          <a:p>
            <a:r>
              <a:rPr lang="ar-SA" dirty="0"/>
              <a:t>مِنْ الزَّائدة</a:t>
            </a:r>
            <a:r>
              <a:rPr lang="sv-SE" dirty="0"/>
              <a:t> (2)</a:t>
            </a:r>
            <a:br>
              <a:rPr lang="ar-SA" dirty="0"/>
            </a:br>
            <a:r>
              <a:rPr lang="sv-SE" dirty="0"/>
              <a:t>Den ”extra” </a:t>
            </a:r>
            <a:r>
              <a:rPr lang="ar-SA" dirty="0"/>
              <a:t>من</a:t>
            </a:r>
            <a:endParaRPr lang="sv-SE" dirty="0"/>
          </a:p>
        </p:txBody>
      </p:sp>
      <p:sp>
        <p:nvSpPr>
          <p:cNvPr id="3" name="Platshållare för innehåll 2">
            <a:extLst>
              <a:ext uri="{FF2B5EF4-FFF2-40B4-BE49-F238E27FC236}">
                <a16:creationId xmlns:a16="http://schemas.microsoft.com/office/drawing/2014/main" id="{E1C3873B-D77C-4A5F-BD5D-6AE18A2085D0}"/>
              </a:ext>
            </a:extLst>
          </p:cNvPr>
          <p:cNvSpPr>
            <a:spLocks noGrp="1"/>
          </p:cNvSpPr>
          <p:nvPr>
            <p:ph idx="1"/>
          </p:nvPr>
        </p:nvSpPr>
        <p:spPr>
          <a:xfrm>
            <a:off x="308394" y="2092751"/>
            <a:ext cx="11575212" cy="4619134"/>
          </a:xfrm>
        </p:spPr>
        <p:txBody>
          <a:bodyPr>
            <a:normAutofit lnSpcReduction="10000"/>
          </a:bodyPr>
          <a:lstStyle/>
          <a:p>
            <a:pPr marL="457200" indent="-457200">
              <a:buAutoNum type="arabicPeriod"/>
            </a:pPr>
            <a:r>
              <a:rPr lang="ar-SA" u="sng" dirty="0"/>
              <a:t>ما</a:t>
            </a:r>
            <a:r>
              <a:rPr lang="ar-SA" dirty="0"/>
              <a:t> رأيتُ من أحدٍ</a:t>
            </a:r>
            <a:r>
              <a:rPr lang="sv-SE" dirty="0"/>
              <a:t> - Jag har inte sett någon överhuvudtaget.</a:t>
            </a:r>
          </a:p>
          <a:p>
            <a:pPr marL="0" indent="0">
              <a:buNone/>
            </a:pPr>
            <a:r>
              <a:rPr lang="sv-SE" dirty="0"/>
              <a:t>-I detta exempel finner vi </a:t>
            </a:r>
            <a:r>
              <a:rPr lang="ar-SA" dirty="0"/>
              <a:t>نفي</a:t>
            </a:r>
            <a:r>
              <a:rPr lang="sv-SE" dirty="0"/>
              <a:t>.</a:t>
            </a:r>
          </a:p>
          <a:p>
            <a:pPr marL="0" indent="0">
              <a:buNone/>
            </a:pPr>
            <a:endParaRPr lang="sv-SE" dirty="0"/>
          </a:p>
          <a:p>
            <a:pPr marL="0" indent="0">
              <a:buNone/>
            </a:pPr>
            <a:r>
              <a:rPr lang="sv-SE" dirty="0"/>
              <a:t>2. </a:t>
            </a:r>
            <a:r>
              <a:rPr lang="ar-SA" u="sng" dirty="0"/>
              <a:t>لا</a:t>
            </a:r>
            <a:r>
              <a:rPr lang="ar-SA" dirty="0"/>
              <a:t> يَخْرُجْ من أحدٍ</a:t>
            </a:r>
            <a:r>
              <a:rPr lang="az-Latn-AZ" dirty="0"/>
              <a:t> </a:t>
            </a:r>
            <a:r>
              <a:rPr lang="sv-SE" dirty="0"/>
              <a:t>– Ingen ska gå ut alls!</a:t>
            </a:r>
          </a:p>
          <a:p>
            <a:pPr marL="0" indent="0">
              <a:buNone/>
            </a:pPr>
            <a:r>
              <a:rPr lang="sv-SE" dirty="0"/>
              <a:t>-I detta exempel finner vi </a:t>
            </a:r>
            <a:r>
              <a:rPr lang="ar-SA" dirty="0"/>
              <a:t>نهي</a:t>
            </a:r>
            <a:r>
              <a:rPr lang="sv-SE" dirty="0"/>
              <a:t>.</a:t>
            </a:r>
          </a:p>
          <a:p>
            <a:pPr marL="0" indent="0">
              <a:buNone/>
            </a:pPr>
            <a:endParaRPr lang="sv-SE" dirty="0"/>
          </a:p>
          <a:p>
            <a:pPr marL="0" indent="0">
              <a:buNone/>
            </a:pPr>
            <a:r>
              <a:rPr lang="sv-SE" dirty="0"/>
              <a:t>3. </a:t>
            </a:r>
            <a:r>
              <a:rPr lang="ar-SA" u="sng" dirty="0"/>
              <a:t>هل</a:t>
            </a:r>
            <a:r>
              <a:rPr lang="ar-SA" dirty="0"/>
              <a:t> من سؤال؟</a:t>
            </a:r>
            <a:r>
              <a:rPr lang="az-Latn-AZ" dirty="0"/>
              <a:t> </a:t>
            </a:r>
            <a:r>
              <a:rPr lang="sv-SE" dirty="0"/>
              <a:t>- (Har du) någon fråga?</a:t>
            </a:r>
          </a:p>
          <a:p>
            <a:pPr marL="0" indent="0">
              <a:buNone/>
            </a:pPr>
            <a:r>
              <a:rPr lang="sv-SE" dirty="0"/>
              <a:t>-I detta och kommande exempel finner vi </a:t>
            </a:r>
            <a:r>
              <a:rPr lang="ar-SA" dirty="0"/>
              <a:t>استِفْهام ب(هل) </a:t>
            </a:r>
            <a:r>
              <a:rPr lang="sv-SE" dirty="0"/>
              <a:t>.</a:t>
            </a:r>
          </a:p>
          <a:p>
            <a:pPr marL="0" indent="0">
              <a:buNone/>
            </a:pPr>
            <a:endParaRPr lang="sv-SE" dirty="0"/>
          </a:p>
          <a:p>
            <a:pPr marL="0" indent="0">
              <a:buNone/>
            </a:pPr>
            <a:r>
              <a:rPr lang="sv-SE" dirty="0"/>
              <a:t>4. </a:t>
            </a:r>
            <a:r>
              <a:rPr lang="ar-SA" dirty="0"/>
              <a:t> </a:t>
            </a:r>
            <a:r>
              <a:rPr lang="ar-SA" u="sng" dirty="0"/>
              <a:t>هَلْ</a:t>
            </a:r>
            <a:r>
              <a:rPr lang="ar-SA" dirty="0"/>
              <a:t> مِنْ خَالِقٍ غَيْرُ اللَّهِ يَرْزُقُكُم مِّنَ السَّمَاءِ وَالْأَرْضِ</a:t>
            </a:r>
            <a:r>
              <a:rPr lang="sv-SE" dirty="0"/>
              <a:t>- Finns det någon annan skapare, som försörjer er från himmeln och jorden, än Allah? (35:3)</a:t>
            </a:r>
          </a:p>
          <a:p>
            <a:pPr marL="0" indent="0">
              <a:buNone/>
            </a:pPr>
            <a:endParaRPr lang="sv-SE" dirty="0"/>
          </a:p>
        </p:txBody>
      </p:sp>
      <p:sp>
        <p:nvSpPr>
          <p:cNvPr id="4" name="Platshållare för bildnummer 3">
            <a:extLst>
              <a:ext uri="{FF2B5EF4-FFF2-40B4-BE49-F238E27FC236}">
                <a16:creationId xmlns:a16="http://schemas.microsoft.com/office/drawing/2014/main" id="{A20A1DF4-C6CD-42D4-AD54-9139CCFD45F1}"/>
              </a:ext>
            </a:extLst>
          </p:cNvPr>
          <p:cNvSpPr>
            <a:spLocks noGrp="1"/>
          </p:cNvSpPr>
          <p:nvPr>
            <p:ph type="sldNum" sz="quarter" idx="12"/>
          </p:nvPr>
        </p:nvSpPr>
        <p:spPr/>
        <p:txBody>
          <a:bodyPr/>
          <a:lstStyle/>
          <a:p>
            <a:fld id="{177D6179-9D4F-9247-ABDE-D082469CF89C}" type="slidenum">
              <a:rPr lang="sv-SE" smtClean="0"/>
              <a:t>39</a:t>
            </a:fld>
            <a:endParaRPr lang="sv-SE"/>
          </a:p>
        </p:txBody>
      </p:sp>
      <p:sp>
        <p:nvSpPr>
          <p:cNvPr id="5" name="Ellips 4">
            <a:extLst>
              <a:ext uri="{FF2B5EF4-FFF2-40B4-BE49-F238E27FC236}">
                <a16:creationId xmlns:a16="http://schemas.microsoft.com/office/drawing/2014/main" id="{0A6B45A1-E938-4C12-9D07-D1925A909058}"/>
              </a:ext>
            </a:extLst>
          </p:cNvPr>
          <p:cNvSpPr/>
          <p:nvPr/>
        </p:nvSpPr>
        <p:spPr>
          <a:xfrm>
            <a:off x="9513397" y="4637988"/>
            <a:ext cx="2370209" cy="1046375"/>
          </a:xfrm>
          <a:prstGeom prst="ellipse">
            <a:avLst/>
          </a:prstGeom>
          <a:solidFill>
            <a:srgbClr val="BFB5C9"/>
          </a:solidFill>
          <a:ln w="12700">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Förekommer ofta i Koranen</a:t>
            </a:r>
          </a:p>
        </p:txBody>
      </p:sp>
    </p:spTree>
    <p:custDataLst>
      <p:tags r:id="rId1"/>
    </p:custDataLst>
    <p:extLst>
      <p:ext uri="{BB962C8B-B14F-4D97-AF65-F5344CB8AC3E}">
        <p14:creationId xmlns:p14="http://schemas.microsoft.com/office/powerpoint/2010/main" val="958421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DC24A2-5C26-4370-B8A7-11BF842F2806}"/>
              </a:ext>
            </a:extLst>
          </p:cNvPr>
          <p:cNvSpPr>
            <a:spLocks noGrp="1"/>
          </p:cNvSpPr>
          <p:nvPr>
            <p:ph idx="1"/>
          </p:nvPr>
        </p:nvSpPr>
        <p:spPr>
          <a:xfrm>
            <a:off x="327259" y="2032000"/>
            <a:ext cx="11713945" cy="4734560"/>
          </a:xfrm>
        </p:spPr>
        <p:txBody>
          <a:bodyPr>
            <a:noAutofit/>
          </a:bodyPr>
          <a:lstStyle/>
          <a:p>
            <a:pPr marL="0" indent="0">
              <a:lnSpc>
                <a:spcPct val="100000"/>
              </a:lnSpc>
              <a:buNone/>
            </a:pPr>
            <a:r>
              <a:rPr lang="sv-SE" sz="2200" dirty="0"/>
              <a:t>Lektion 1 är den längsta lektionen i boken, och lär oss mycket viktiga grundprinciper inom b.la </a:t>
            </a:r>
            <a:r>
              <a:rPr lang="ar-SA" sz="2200" dirty="0">
                <a:solidFill>
                  <a:schemeClr val="bg1"/>
                </a:solidFill>
              </a:rPr>
              <a:t>الإعراب</a:t>
            </a:r>
            <a:r>
              <a:rPr lang="sv-SE" sz="2200" dirty="0"/>
              <a:t> och </a:t>
            </a:r>
            <a:r>
              <a:rPr lang="ar-SA" sz="2200" dirty="0">
                <a:solidFill>
                  <a:schemeClr val="bg1"/>
                </a:solidFill>
              </a:rPr>
              <a:t>البناء</a:t>
            </a:r>
            <a:r>
              <a:rPr lang="sv-SE" sz="2200" dirty="0"/>
              <a:t>. Ett ord som innehar </a:t>
            </a:r>
            <a:r>
              <a:rPr lang="ar-SA" sz="2200" dirty="0">
                <a:solidFill>
                  <a:schemeClr val="bg1"/>
                </a:solidFill>
              </a:rPr>
              <a:t>بناء</a:t>
            </a:r>
            <a:r>
              <a:rPr lang="sv-SE" sz="2200" dirty="0"/>
              <a:t> kallas för </a:t>
            </a:r>
            <a:r>
              <a:rPr lang="ar-SA" sz="2200" dirty="0">
                <a:solidFill>
                  <a:schemeClr val="bg1"/>
                </a:solidFill>
              </a:rPr>
              <a:t>مَبْني</a:t>
            </a:r>
            <a:r>
              <a:rPr lang="sv-SE" sz="2200" dirty="0"/>
              <a:t>, och ett ord som innehar </a:t>
            </a:r>
            <a:r>
              <a:rPr lang="ar-SA" sz="2200" dirty="0">
                <a:solidFill>
                  <a:schemeClr val="bg1"/>
                </a:solidFill>
              </a:rPr>
              <a:t>إعراب</a:t>
            </a:r>
            <a:r>
              <a:rPr lang="sv-SE" sz="2200" dirty="0"/>
              <a:t> kallas för </a:t>
            </a:r>
            <a:r>
              <a:rPr lang="ar-SA" sz="2200" dirty="0">
                <a:solidFill>
                  <a:schemeClr val="bg1"/>
                </a:solidFill>
              </a:rPr>
              <a:t>مُعرب</a:t>
            </a:r>
            <a:r>
              <a:rPr lang="sv-SE" sz="2200" dirty="0"/>
              <a:t>. På arabiska säger vi:</a:t>
            </a:r>
          </a:p>
          <a:p>
            <a:pPr>
              <a:lnSpc>
                <a:spcPct val="100000"/>
              </a:lnSpc>
            </a:pPr>
            <a:endParaRPr lang="sv-SE" sz="2200" dirty="0"/>
          </a:p>
          <a:p>
            <a:pPr>
              <a:lnSpc>
                <a:spcPct val="100000"/>
              </a:lnSpc>
            </a:pPr>
            <a:endParaRPr lang="sv-SE" sz="2200" dirty="0"/>
          </a:p>
          <a:p>
            <a:pPr>
              <a:lnSpc>
                <a:spcPct val="100000"/>
              </a:lnSpc>
            </a:pPr>
            <a:endParaRPr lang="sv-SE" sz="2200" dirty="0"/>
          </a:p>
          <a:p>
            <a:pPr>
              <a:lnSpc>
                <a:spcPct val="100000"/>
              </a:lnSpc>
            </a:pPr>
            <a:endParaRPr lang="sv-SE" sz="2200" dirty="0"/>
          </a:p>
          <a:p>
            <a:pPr marL="0" indent="0">
              <a:lnSpc>
                <a:spcPct val="100000"/>
              </a:lnSpc>
              <a:buNone/>
            </a:pPr>
            <a:endParaRPr lang="sv-SE" sz="400" dirty="0"/>
          </a:p>
          <a:p>
            <a:pPr>
              <a:lnSpc>
                <a:spcPct val="100000"/>
              </a:lnSpc>
            </a:pPr>
            <a:r>
              <a:rPr lang="sv-SE" sz="2200" dirty="0"/>
              <a:t>Vi kommer även titta på konceptet </a:t>
            </a:r>
            <a:r>
              <a:rPr lang="ar-SA" sz="2200" dirty="0">
                <a:solidFill>
                  <a:schemeClr val="bg1"/>
                </a:solidFill>
              </a:rPr>
              <a:t>التَّوابِعُ</a:t>
            </a:r>
            <a:r>
              <a:rPr lang="sv-SE" sz="2200" dirty="0"/>
              <a:t>, som förklarar för oss att det finns ord som följer </a:t>
            </a:r>
            <a:r>
              <a:rPr lang="ar-SA" sz="2200" dirty="0"/>
              <a:t>(</a:t>
            </a:r>
            <a:r>
              <a:rPr lang="ar-SA" sz="2200" dirty="0">
                <a:solidFill>
                  <a:schemeClr val="bg1"/>
                </a:solidFill>
              </a:rPr>
              <a:t>يُتابِعُ</a:t>
            </a:r>
            <a:r>
              <a:rPr lang="ar-SA" sz="2200" dirty="0"/>
              <a:t>)</a:t>
            </a:r>
            <a:r>
              <a:rPr lang="sv-SE" sz="2200" dirty="0"/>
              <a:t> ordet före och har därför precis samma grammatik, genus, bestämdhet etc. Det kanske låter luddigt just nu, men när vi systematiskt bryter ner all information kommer studenten</a:t>
            </a:r>
            <a:r>
              <a:rPr lang="ar-SA" sz="2200" dirty="0"/>
              <a:t>إن شاء الله </a:t>
            </a:r>
            <a:r>
              <a:rPr lang="sv-SE" sz="2200" dirty="0"/>
              <a:t> förstå allt till punkt &amp; pricka.</a:t>
            </a:r>
          </a:p>
        </p:txBody>
      </p:sp>
      <p:sp>
        <p:nvSpPr>
          <p:cNvPr id="5" name="Rektangel: rundade hörn 4">
            <a:extLst>
              <a:ext uri="{FF2B5EF4-FFF2-40B4-BE49-F238E27FC236}">
                <a16:creationId xmlns:a16="http://schemas.microsoft.com/office/drawing/2014/main" id="{D2942390-F443-4321-8691-1361D5E1070C}"/>
              </a:ext>
            </a:extLst>
          </p:cNvPr>
          <p:cNvSpPr/>
          <p:nvPr/>
        </p:nvSpPr>
        <p:spPr>
          <a:xfrm>
            <a:off x="404796" y="3210560"/>
            <a:ext cx="8221680" cy="1943100"/>
          </a:xfrm>
          <a:prstGeom prst="roundRect">
            <a:avLst/>
          </a:prstGeom>
          <a:solidFill>
            <a:schemeClr val="accent5">
              <a:lumMod val="40000"/>
              <a:lumOff val="60000"/>
            </a:schemeClr>
          </a:solidFill>
          <a:ln>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spcBef>
                <a:spcPts val="1000"/>
              </a:spcBef>
            </a:pPr>
            <a:r>
              <a:rPr lang="ar-SA" sz="2400" dirty="0">
                <a:solidFill>
                  <a:prstClr val="black"/>
                </a:solidFill>
              </a:rPr>
              <a:t>المعرب: هو ما يَتَغَيَّرُ حركةُ آخِرهِ (أي آخر الكلمة) بِحَسْبِ مَوْقِعِهِ من الجملة.  </a:t>
            </a:r>
          </a:p>
          <a:p>
            <a:pPr lvl="0" defTabSz="914400">
              <a:spcBef>
                <a:spcPts val="1000"/>
              </a:spcBef>
            </a:pPr>
            <a:r>
              <a:rPr lang="ar-SA" sz="2400" dirty="0">
                <a:solidFill>
                  <a:prstClr val="black"/>
                </a:solidFill>
              </a:rPr>
              <a:t>أمثلة: بيتٌ, بيتًا, بيتٍ.</a:t>
            </a:r>
            <a:endParaRPr lang="sv-SE" sz="2400" dirty="0">
              <a:solidFill>
                <a:prstClr val="black"/>
              </a:solidFill>
            </a:endParaRPr>
          </a:p>
          <a:p>
            <a:pPr lvl="0" defTabSz="914400">
              <a:spcBef>
                <a:spcPts val="1000"/>
              </a:spcBef>
            </a:pPr>
            <a:r>
              <a:rPr lang="ar-SA" sz="2400" dirty="0">
                <a:solidFill>
                  <a:prstClr val="black"/>
                </a:solidFill>
              </a:rPr>
              <a:t>المبني: هو ما لا يَتَغَيَّرُ آخِرُهُ مَهْما كان مَوْقِعُهُ من الجملة, أي يَلْزَمُ حالَةً واحِدَةً دائِمًا</a:t>
            </a:r>
          </a:p>
          <a:p>
            <a:pPr lvl="0" defTabSz="914400">
              <a:spcBef>
                <a:spcPts val="1000"/>
              </a:spcBef>
            </a:pPr>
            <a:r>
              <a:rPr lang="ar-SA" sz="2400" dirty="0">
                <a:solidFill>
                  <a:prstClr val="black"/>
                </a:solidFill>
              </a:rPr>
              <a:t>أمثلة: هذا </a:t>
            </a:r>
            <a:r>
              <a:rPr lang="ar-SA" sz="2400" dirty="0" err="1">
                <a:solidFill>
                  <a:prstClr val="black"/>
                </a:solidFill>
              </a:rPr>
              <a:t>هذا</a:t>
            </a:r>
            <a:r>
              <a:rPr lang="ar-SA" sz="2400" dirty="0">
                <a:solidFill>
                  <a:prstClr val="black"/>
                </a:solidFill>
              </a:rPr>
              <a:t> </a:t>
            </a:r>
            <a:r>
              <a:rPr lang="ar-SA" sz="2400" dirty="0" err="1">
                <a:solidFill>
                  <a:prstClr val="black"/>
                </a:solidFill>
              </a:rPr>
              <a:t>هذا</a:t>
            </a:r>
            <a:endParaRPr lang="sv-SE" sz="2400" dirty="0">
              <a:solidFill>
                <a:prstClr val="black"/>
              </a:solidFill>
            </a:endParaRPr>
          </a:p>
        </p:txBody>
      </p:sp>
      <p:sp>
        <p:nvSpPr>
          <p:cNvPr id="2" name="Rubrik 1">
            <a:extLst>
              <a:ext uri="{FF2B5EF4-FFF2-40B4-BE49-F238E27FC236}">
                <a16:creationId xmlns:a16="http://schemas.microsoft.com/office/drawing/2014/main" id="{A13E05EE-E94C-4C51-A8B1-6FDD6BA968C8}"/>
              </a:ext>
            </a:extLst>
          </p:cNvPr>
          <p:cNvSpPr>
            <a:spLocks noGrp="1"/>
          </p:cNvSpPr>
          <p:nvPr>
            <p:ph type="title"/>
          </p:nvPr>
        </p:nvSpPr>
        <p:spPr/>
        <p:txBody>
          <a:bodyPr/>
          <a:lstStyle/>
          <a:p>
            <a:r>
              <a:rPr lang="sv-SE" dirty="0"/>
              <a:t>Vad lär vi oss här? </a:t>
            </a:r>
          </a:p>
        </p:txBody>
      </p:sp>
      <p:sp>
        <p:nvSpPr>
          <p:cNvPr id="4" name="Platshållare för bildnummer 3">
            <a:extLst>
              <a:ext uri="{FF2B5EF4-FFF2-40B4-BE49-F238E27FC236}">
                <a16:creationId xmlns:a16="http://schemas.microsoft.com/office/drawing/2014/main" id="{7592E53B-27D2-4FE9-9883-BA02280A6FC3}"/>
              </a:ext>
            </a:extLst>
          </p:cNvPr>
          <p:cNvSpPr>
            <a:spLocks noGrp="1"/>
          </p:cNvSpPr>
          <p:nvPr>
            <p:ph type="sldNum" sz="quarter" idx="12"/>
          </p:nvPr>
        </p:nvSpPr>
        <p:spPr/>
        <p:txBody>
          <a:bodyPr/>
          <a:lstStyle/>
          <a:p>
            <a:fld id="{177D6179-9D4F-9247-ABDE-D082469CF89C}" type="slidenum">
              <a:rPr lang="sv-SE" smtClean="0"/>
              <a:t>4</a:t>
            </a:fld>
            <a:endParaRPr lang="sv-SE" dirty="0"/>
          </a:p>
        </p:txBody>
      </p:sp>
    </p:spTree>
    <p:custDataLst>
      <p:tags r:id="rId1"/>
    </p:custDataLst>
    <p:extLst>
      <p:ext uri="{BB962C8B-B14F-4D97-AF65-F5344CB8AC3E}">
        <p14:creationId xmlns:p14="http://schemas.microsoft.com/office/powerpoint/2010/main" val="1392175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F60F69-4A78-4114-9B0B-8DD28BC5DFA2}"/>
              </a:ext>
            </a:extLst>
          </p:cNvPr>
          <p:cNvSpPr>
            <a:spLocks noGrp="1"/>
          </p:cNvSpPr>
          <p:nvPr>
            <p:ph idx="1"/>
          </p:nvPr>
        </p:nvSpPr>
        <p:spPr>
          <a:xfrm>
            <a:off x="292231" y="2158738"/>
            <a:ext cx="11500701" cy="4506013"/>
          </a:xfrm>
        </p:spPr>
        <p:txBody>
          <a:bodyPr/>
          <a:lstStyle/>
          <a:p>
            <a:pPr marL="0" indent="0">
              <a:buNone/>
            </a:pPr>
            <a:r>
              <a:rPr lang="sv-SE" dirty="0"/>
              <a:t>Låt oss avsluta detta ämne med 2 nyttor:</a:t>
            </a:r>
          </a:p>
          <a:p>
            <a:pPr marL="0" indent="0">
              <a:buNone/>
            </a:pPr>
            <a:endParaRPr lang="sv-SE" dirty="0">
              <a:solidFill>
                <a:srgbClr val="0070C0"/>
              </a:solidFill>
            </a:endParaRPr>
          </a:p>
          <a:p>
            <a:pPr marL="0" indent="0">
              <a:buNone/>
            </a:pPr>
            <a:endParaRPr lang="sv-SE" dirty="0">
              <a:solidFill>
                <a:srgbClr val="0070C0"/>
              </a:solidFill>
            </a:endParaRPr>
          </a:p>
          <a:p>
            <a:pPr marL="457200" indent="-457200">
              <a:buAutoNum type="arabicPeriod"/>
            </a:pPr>
            <a:r>
              <a:rPr lang="sv-SE" dirty="0"/>
              <a:t>I bägge meningarna bekräftar man att man inte sett någon, men skillnaden är att i den </a:t>
            </a:r>
            <a:r>
              <a:rPr lang="sv-SE" dirty="0">
                <a:solidFill>
                  <a:srgbClr val="0070C0"/>
                </a:solidFill>
              </a:rPr>
              <a:t>blåa</a:t>
            </a:r>
            <a:r>
              <a:rPr lang="sv-SE" dirty="0"/>
              <a:t> </a:t>
            </a:r>
            <a:r>
              <a:rPr lang="sv-SE" dirty="0">
                <a:solidFill>
                  <a:srgbClr val="0070C0"/>
                </a:solidFill>
              </a:rPr>
              <a:t>meningen</a:t>
            </a:r>
            <a:r>
              <a:rPr lang="sv-SE" dirty="0"/>
              <a:t> finns en </a:t>
            </a:r>
            <a:r>
              <a:rPr lang="sv-SE" i="1" dirty="0"/>
              <a:t>betoning</a:t>
            </a:r>
            <a:r>
              <a:rPr lang="sv-SE" dirty="0"/>
              <a:t> och </a:t>
            </a:r>
            <a:r>
              <a:rPr lang="sv-SE" i="1" dirty="0"/>
              <a:t>retorik</a:t>
            </a:r>
            <a:r>
              <a:rPr lang="sv-SE" dirty="0"/>
              <a:t> att man </a:t>
            </a:r>
            <a:r>
              <a:rPr lang="sv-SE" u="sng" dirty="0"/>
              <a:t>absolut</a:t>
            </a:r>
            <a:r>
              <a:rPr lang="sv-SE" dirty="0"/>
              <a:t> inte sett någon.</a:t>
            </a:r>
          </a:p>
          <a:p>
            <a:pPr marL="457200" indent="-457200">
              <a:buAutoNum type="arabicPeriod"/>
            </a:pPr>
            <a:endParaRPr lang="sv-SE" dirty="0"/>
          </a:p>
          <a:p>
            <a:pPr marL="457200" indent="-457200">
              <a:buAutoNum type="arabicPeriod"/>
            </a:pPr>
            <a:r>
              <a:rPr lang="ar-SA" dirty="0"/>
              <a:t>أحدٍ</a:t>
            </a:r>
            <a:r>
              <a:rPr lang="az-Latn-AZ" dirty="0"/>
              <a:t> i den </a:t>
            </a:r>
            <a:r>
              <a:rPr lang="az-Latn-AZ" dirty="0">
                <a:solidFill>
                  <a:srgbClr val="0070C0"/>
                </a:solidFill>
              </a:rPr>
              <a:t>bl</a:t>
            </a:r>
            <a:r>
              <a:rPr lang="sv-SE" dirty="0" err="1">
                <a:solidFill>
                  <a:srgbClr val="0070C0"/>
                </a:solidFill>
              </a:rPr>
              <a:t>åa</a:t>
            </a:r>
            <a:r>
              <a:rPr lang="sv-SE" dirty="0">
                <a:solidFill>
                  <a:srgbClr val="0070C0"/>
                </a:solidFill>
              </a:rPr>
              <a:t> meningen</a:t>
            </a:r>
            <a:r>
              <a:rPr lang="az-Latn-AZ" dirty="0">
                <a:solidFill>
                  <a:srgbClr val="0070C0"/>
                </a:solidFill>
              </a:rPr>
              <a:t> </a:t>
            </a:r>
            <a:r>
              <a:rPr lang="sv-SE" dirty="0"/>
              <a:t>är fortfarande </a:t>
            </a:r>
            <a:r>
              <a:rPr lang="ar-SA" dirty="0"/>
              <a:t>المفعول به</a:t>
            </a:r>
            <a:r>
              <a:rPr lang="sv-SE" dirty="0"/>
              <a:t> trots att den blivit </a:t>
            </a:r>
            <a:r>
              <a:rPr lang="sv-SE" i="1" dirty="0"/>
              <a:t>majrur</a:t>
            </a:r>
            <a:r>
              <a:rPr lang="sv-SE" dirty="0"/>
              <a:t> av </a:t>
            </a:r>
            <a:r>
              <a:rPr lang="ar-SA" dirty="0"/>
              <a:t>من</a:t>
            </a:r>
            <a:r>
              <a:rPr lang="sv-SE" dirty="0"/>
              <a:t>. På samma sätt är </a:t>
            </a:r>
            <a:r>
              <a:rPr lang="ar-SA" dirty="0"/>
              <a:t>أحدٍ</a:t>
            </a:r>
            <a:r>
              <a:rPr lang="az-Latn-AZ" dirty="0"/>
              <a:t> i </a:t>
            </a:r>
            <a:r>
              <a:rPr lang="ar-SA" dirty="0"/>
              <a:t>ما حضر من أحدٍ</a:t>
            </a:r>
            <a:r>
              <a:rPr lang="sv-SE" dirty="0"/>
              <a:t> fortfarande </a:t>
            </a:r>
            <a:r>
              <a:rPr lang="ar-SA" dirty="0"/>
              <a:t>الفاعل</a:t>
            </a:r>
            <a:r>
              <a:rPr lang="az-Latn-AZ" dirty="0"/>
              <a:t> trots att den </a:t>
            </a:r>
            <a:r>
              <a:rPr lang="sv-SE" dirty="0"/>
              <a:t>förlorat sin </a:t>
            </a:r>
            <a:r>
              <a:rPr lang="sv-SE" dirty="0" err="1"/>
              <a:t>raf</a:t>
            </a:r>
            <a:r>
              <a:rPr lang="sv-SE" dirty="0"/>
              <a:t>`-form.</a:t>
            </a:r>
          </a:p>
        </p:txBody>
      </p:sp>
      <p:sp>
        <p:nvSpPr>
          <p:cNvPr id="5" name="Rektangel: rundade hörn 4">
            <a:extLst>
              <a:ext uri="{FF2B5EF4-FFF2-40B4-BE49-F238E27FC236}">
                <a16:creationId xmlns:a16="http://schemas.microsoft.com/office/drawing/2014/main" id="{68366EA8-501D-4DD4-AAFA-AAA3197AA869}"/>
              </a:ext>
            </a:extLst>
          </p:cNvPr>
          <p:cNvSpPr/>
          <p:nvPr/>
        </p:nvSpPr>
        <p:spPr>
          <a:xfrm>
            <a:off x="399068" y="2791745"/>
            <a:ext cx="3585600" cy="461914"/>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dirty="0">
                <a:solidFill>
                  <a:prstClr val="black"/>
                </a:solidFill>
              </a:rPr>
              <a:t>ما رأيتُ أحدًا  </a:t>
            </a:r>
            <a:r>
              <a:rPr lang="sv-SE" sz="2400" dirty="0">
                <a:solidFill>
                  <a:prstClr val="black"/>
                </a:solidFill>
              </a:rPr>
              <a:t>/</a:t>
            </a:r>
            <a:r>
              <a:rPr lang="ar-SA" sz="2400" dirty="0">
                <a:solidFill>
                  <a:srgbClr val="0070C0"/>
                </a:solidFill>
              </a:rPr>
              <a:t>ما رأيت من أحدٍ</a:t>
            </a:r>
            <a:endParaRPr lang="sv-SE" sz="2400" dirty="0">
              <a:solidFill>
                <a:srgbClr val="0070C0"/>
              </a:solidFill>
            </a:endParaRPr>
          </a:p>
        </p:txBody>
      </p:sp>
      <p:sp>
        <p:nvSpPr>
          <p:cNvPr id="2" name="Rubrik 1">
            <a:extLst>
              <a:ext uri="{FF2B5EF4-FFF2-40B4-BE49-F238E27FC236}">
                <a16:creationId xmlns:a16="http://schemas.microsoft.com/office/drawing/2014/main" id="{B1F90252-6500-4C65-ACD0-0A457F690138}"/>
              </a:ext>
            </a:extLst>
          </p:cNvPr>
          <p:cNvSpPr>
            <a:spLocks noGrp="1"/>
          </p:cNvSpPr>
          <p:nvPr>
            <p:ph type="title"/>
          </p:nvPr>
        </p:nvSpPr>
        <p:spPr/>
        <p:txBody>
          <a:bodyPr/>
          <a:lstStyle/>
          <a:p>
            <a:r>
              <a:rPr lang="ar-SA" dirty="0"/>
              <a:t>مِنْ الزَّائدة </a:t>
            </a:r>
            <a:r>
              <a:rPr lang="sv-SE" dirty="0"/>
              <a:t> (3)</a:t>
            </a:r>
            <a:br>
              <a:rPr lang="ar-SA" dirty="0"/>
            </a:br>
            <a:r>
              <a:rPr lang="sv-SE" dirty="0"/>
              <a:t>Den ”extra” </a:t>
            </a:r>
            <a:r>
              <a:rPr lang="ar-SA" dirty="0"/>
              <a:t>من</a:t>
            </a:r>
            <a:endParaRPr lang="sv-SE" dirty="0"/>
          </a:p>
        </p:txBody>
      </p:sp>
      <p:sp>
        <p:nvSpPr>
          <p:cNvPr id="4" name="Platshållare för bildnummer 3">
            <a:extLst>
              <a:ext uri="{FF2B5EF4-FFF2-40B4-BE49-F238E27FC236}">
                <a16:creationId xmlns:a16="http://schemas.microsoft.com/office/drawing/2014/main" id="{8C91B217-25E2-4962-8C09-04C15952256B}"/>
              </a:ext>
            </a:extLst>
          </p:cNvPr>
          <p:cNvSpPr>
            <a:spLocks noGrp="1"/>
          </p:cNvSpPr>
          <p:nvPr>
            <p:ph type="sldNum" sz="quarter" idx="12"/>
          </p:nvPr>
        </p:nvSpPr>
        <p:spPr/>
        <p:txBody>
          <a:bodyPr/>
          <a:lstStyle/>
          <a:p>
            <a:fld id="{177D6179-9D4F-9247-ABDE-D082469CF89C}" type="slidenum">
              <a:rPr lang="sv-SE" smtClean="0"/>
              <a:t>40</a:t>
            </a:fld>
            <a:endParaRPr lang="sv-SE"/>
          </a:p>
        </p:txBody>
      </p:sp>
    </p:spTree>
    <p:custDataLst>
      <p:tags r:id="rId1"/>
    </p:custDataLst>
    <p:extLst>
      <p:ext uri="{BB962C8B-B14F-4D97-AF65-F5344CB8AC3E}">
        <p14:creationId xmlns:p14="http://schemas.microsoft.com/office/powerpoint/2010/main" val="3283256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BCB2FB3-69F5-4974-B3A5-0B78DE3BA2DE}"/>
              </a:ext>
            </a:extLst>
          </p:cNvPr>
          <p:cNvSpPr>
            <a:spLocks noGrp="1"/>
          </p:cNvSpPr>
          <p:nvPr>
            <p:ph idx="1"/>
          </p:nvPr>
        </p:nvSpPr>
        <p:spPr>
          <a:xfrm>
            <a:off x="341485" y="2091052"/>
            <a:ext cx="11596115" cy="4572000"/>
          </a:xfrm>
        </p:spPr>
        <p:txBody>
          <a:bodyPr>
            <a:normAutofit/>
          </a:bodyPr>
          <a:lstStyle/>
          <a:p>
            <a:pPr marL="0" indent="0">
              <a:buNone/>
            </a:pPr>
            <a:r>
              <a:rPr lang="ar-SA" dirty="0"/>
              <a:t>إليكم أمثلةً أُخْرى</a:t>
            </a:r>
            <a:r>
              <a:rPr lang="sv-SE" dirty="0"/>
              <a:t> – Ta fler exempel / Här har ni fler exempel.</a:t>
            </a:r>
          </a:p>
          <a:p>
            <a:pPr marL="0" indent="0">
              <a:buNone/>
            </a:pPr>
            <a:r>
              <a:rPr lang="ar-SA" dirty="0"/>
              <a:t>إليكم</a:t>
            </a:r>
            <a:r>
              <a:rPr lang="az-Latn-AZ" dirty="0"/>
              <a:t> </a:t>
            </a:r>
            <a:r>
              <a:rPr lang="sv-SE" dirty="0"/>
              <a:t>är ett så kallat</a:t>
            </a:r>
            <a:r>
              <a:rPr lang="ar-SA" dirty="0"/>
              <a:t>اسمُ فعلٍ </a:t>
            </a:r>
            <a:r>
              <a:rPr lang="sv-SE" dirty="0"/>
              <a:t> (verb-nomen), vilket innebär att ordet har betydelsen av ett verb, och agerar som ett verb men skrivs inte som ett verb. </a:t>
            </a:r>
            <a:r>
              <a:rPr lang="ar-SA" dirty="0"/>
              <a:t>إليكم</a:t>
            </a:r>
            <a:r>
              <a:rPr lang="sv-SE" dirty="0"/>
              <a:t> här betyder</a:t>
            </a:r>
            <a:r>
              <a:rPr lang="az-Latn-AZ" dirty="0"/>
              <a:t> n</a:t>
            </a:r>
            <a:r>
              <a:rPr lang="sv-SE" dirty="0" err="1"/>
              <a:t>ågot</a:t>
            </a:r>
            <a:r>
              <a:rPr lang="sv-SE" dirty="0"/>
              <a:t> i stil med </a:t>
            </a:r>
            <a:r>
              <a:rPr lang="ar-SA" dirty="0"/>
              <a:t>خذوا</a:t>
            </a:r>
            <a:r>
              <a:rPr lang="sv-SE" dirty="0"/>
              <a:t>.</a:t>
            </a:r>
          </a:p>
          <a:p>
            <a:pPr marL="0" indent="0">
              <a:buNone/>
            </a:pPr>
            <a:r>
              <a:rPr lang="sv-SE" dirty="0"/>
              <a:t>Ett annat exempel på en </a:t>
            </a:r>
            <a:r>
              <a:rPr lang="ar-SA" dirty="0"/>
              <a:t>اسم فعل</a:t>
            </a:r>
            <a:r>
              <a:rPr lang="az-Latn-AZ" dirty="0"/>
              <a:t> </a:t>
            </a:r>
            <a:r>
              <a:rPr lang="sv-SE" dirty="0"/>
              <a:t>är </a:t>
            </a:r>
            <a:r>
              <a:rPr lang="ar-SA" dirty="0"/>
              <a:t>آمِيْن</a:t>
            </a:r>
            <a:r>
              <a:rPr lang="sv-SE" dirty="0"/>
              <a:t> som betyder ”besvara”, eller </a:t>
            </a:r>
            <a:r>
              <a:rPr lang="ar-SA" dirty="0"/>
              <a:t>أُفٍّ</a:t>
            </a:r>
            <a:r>
              <a:rPr lang="sv-SE" dirty="0"/>
              <a:t> som tyder på att man är irriterad, arg, missnöjd med något.</a:t>
            </a:r>
          </a:p>
          <a:p>
            <a:pPr marL="0" indent="0">
              <a:buNone/>
            </a:pPr>
            <a:endParaRPr lang="ar-SA" dirty="0"/>
          </a:p>
          <a:p>
            <a:pPr marL="0" indent="0">
              <a:buNone/>
            </a:pPr>
            <a:endParaRPr lang="sv-SE" dirty="0"/>
          </a:p>
          <a:p>
            <a:pPr marL="0" indent="0">
              <a:buNone/>
            </a:pPr>
            <a:endParaRPr lang="sv-SE" sz="1050" dirty="0"/>
          </a:p>
          <a:p>
            <a:pPr marL="0" indent="0">
              <a:buNone/>
            </a:pPr>
            <a:r>
              <a:rPr lang="sv-SE" dirty="0"/>
              <a:t>Det </a:t>
            </a:r>
            <a:r>
              <a:rPr lang="sv-SE" dirty="0">
                <a:solidFill>
                  <a:schemeClr val="tx1"/>
                </a:solidFill>
              </a:rPr>
              <a:t>vitmarkerade</a:t>
            </a:r>
            <a:r>
              <a:rPr lang="sv-SE" dirty="0"/>
              <a:t> är</a:t>
            </a:r>
            <a:r>
              <a:rPr lang="az-Latn-AZ" dirty="0"/>
              <a:t> </a:t>
            </a:r>
            <a:r>
              <a:rPr lang="ar-SA" dirty="0"/>
              <a:t>المفعول به</a:t>
            </a:r>
            <a:r>
              <a:rPr lang="az-Latn-AZ" dirty="0"/>
              <a:t> eftersom </a:t>
            </a:r>
            <a:r>
              <a:rPr lang="ar-SA" dirty="0"/>
              <a:t>اسم فعل</a:t>
            </a:r>
            <a:r>
              <a:rPr lang="sv-SE" dirty="0"/>
              <a:t> agerar precis som ett verb.</a:t>
            </a:r>
            <a:endParaRPr lang="ar-SA" dirty="0"/>
          </a:p>
          <a:p>
            <a:pPr marL="0" indent="0">
              <a:buNone/>
            </a:pPr>
            <a:endParaRPr lang="sv-SE" dirty="0"/>
          </a:p>
        </p:txBody>
      </p:sp>
      <p:sp>
        <p:nvSpPr>
          <p:cNvPr id="6" name="Rektangel: rundade hörn 5">
            <a:extLst>
              <a:ext uri="{FF2B5EF4-FFF2-40B4-BE49-F238E27FC236}">
                <a16:creationId xmlns:a16="http://schemas.microsoft.com/office/drawing/2014/main" id="{C5C98630-01B0-479B-82EF-1AF0523722C3}"/>
              </a:ext>
            </a:extLst>
          </p:cNvPr>
          <p:cNvSpPr/>
          <p:nvPr/>
        </p:nvSpPr>
        <p:spPr>
          <a:xfrm>
            <a:off x="426325" y="4535452"/>
            <a:ext cx="2892012" cy="904973"/>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a:solidFill>
                  <a:prstClr val="black"/>
                </a:solidFill>
              </a:rPr>
              <a:t>إليكَ هذا </a:t>
            </a:r>
            <a:r>
              <a:rPr lang="ar-SA" sz="2400">
                <a:solidFill>
                  <a:prstClr val="white"/>
                </a:solidFill>
              </a:rPr>
              <a:t>الكتابَ</a:t>
            </a:r>
            <a:r>
              <a:rPr lang="ar-SA" sz="2400">
                <a:solidFill>
                  <a:prstClr val="black"/>
                </a:solidFill>
              </a:rPr>
              <a:t> يا إبراهيمُ.</a:t>
            </a:r>
          </a:p>
          <a:p>
            <a:pPr lvl="0" defTabSz="914400">
              <a:lnSpc>
                <a:spcPct val="90000"/>
              </a:lnSpc>
              <a:spcBef>
                <a:spcPts val="1000"/>
              </a:spcBef>
            </a:pPr>
            <a:r>
              <a:rPr lang="ar-SA" sz="2400">
                <a:solidFill>
                  <a:prstClr val="black"/>
                </a:solidFill>
              </a:rPr>
              <a:t>إليكُنَّ هذه </a:t>
            </a:r>
            <a:r>
              <a:rPr lang="ar-SA" sz="2400">
                <a:solidFill>
                  <a:prstClr val="white"/>
                </a:solidFill>
              </a:rPr>
              <a:t>الدفاترَ</a:t>
            </a:r>
            <a:r>
              <a:rPr lang="ar-SA" sz="2400">
                <a:solidFill>
                  <a:prstClr val="black"/>
                </a:solidFill>
              </a:rPr>
              <a:t>.</a:t>
            </a:r>
            <a:endParaRPr lang="sv-SE" sz="2400" dirty="0">
              <a:solidFill>
                <a:prstClr val="black"/>
              </a:solidFill>
            </a:endParaRPr>
          </a:p>
        </p:txBody>
      </p:sp>
      <p:sp>
        <p:nvSpPr>
          <p:cNvPr id="2" name="Rubrik 1">
            <a:extLst>
              <a:ext uri="{FF2B5EF4-FFF2-40B4-BE49-F238E27FC236}">
                <a16:creationId xmlns:a16="http://schemas.microsoft.com/office/drawing/2014/main" id="{5C8D1C79-3082-48C7-80D3-820D8EFE1F92}"/>
              </a:ext>
            </a:extLst>
          </p:cNvPr>
          <p:cNvSpPr>
            <a:spLocks noGrp="1"/>
          </p:cNvSpPr>
          <p:nvPr>
            <p:ph type="title"/>
          </p:nvPr>
        </p:nvSpPr>
        <p:spPr/>
        <p:txBody>
          <a:bodyPr/>
          <a:lstStyle/>
          <a:p>
            <a:r>
              <a:rPr lang="ar-SA" dirty="0"/>
              <a:t>إلَيْكُمْ</a:t>
            </a:r>
            <a:endParaRPr lang="sv-SE" dirty="0"/>
          </a:p>
        </p:txBody>
      </p:sp>
      <p:sp>
        <p:nvSpPr>
          <p:cNvPr id="4" name="Platshållare för bildnummer 3">
            <a:extLst>
              <a:ext uri="{FF2B5EF4-FFF2-40B4-BE49-F238E27FC236}">
                <a16:creationId xmlns:a16="http://schemas.microsoft.com/office/drawing/2014/main" id="{78F779D5-A910-45F9-9A29-33E7077626C9}"/>
              </a:ext>
            </a:extLst>
          </p:cNvPr>
          <p:cNvSpPr>
            <a:spLocks noGrp="1"/>
          </p:cNvSpPr>
          <p:nvPr>
            <p:ph type="sldNum" sz="quarter" idx="12"/>
          </p:nvPr>
        </p:nvSpPr>
        <p:spPr/>
        <p:txBody>
          <a:bodyPr/>
          <a:lstStyle/>
          <a:p>
            <a:fld id="{177D6179-9D4F-9247-ABDE-D082469CF89C}" type="slidenum">
              <a:rPr lang="sv-SE" smtClean="0"/>
              <a:t>41</a:t>
            </a:fld>
            <a:endParaRPr lang="sv-SE"/>
          </a:p>
        </p:txBody>
      </p:sp>
      <p:sp>
        <p:nvSpPr>
          <p:cNvPr id="5" name="Ellips 4">
            <a:extLst>
              <a:ext uri="{FF2B5EF4-FFF2-40B4-BE49-F238E27FC236}">
                <a16:creationId xmlns:a16="http://schemas.microsoft.com/office/drawing/2014/main" id="{E23F96FB-C256-4C0C-B0A8-A6A0285DC893}"/>
              </a:ext>
            </a:extLst>
          </p:cNvPr>
          <p:cNvSpPr/>
          <p:nvPr/>
        </p:nvSpPr>
        <p:spPr>
          <a:xfrm>
            <a:off x="9187200" y="4377052"/>
            <a:ext cx="2397600" cy="1114746"/>
          </a:xfrm>
          <a:prstGeom prst="ellipse">
            <a:avLst/>
          </a:prstGeom>
          <a:solidFill>
            <a:srgbClr val="BFB5C9"/>
          </a:solidFill>
          <a:ln w="12700">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أسماء أفعال</a:t>
            </a:r>
            <a:r>
              <a:rPr lang="az-Latn-AZ" sz="2400" dirty="0"/>
              <a:t> </a:t>
            </a:r>
            <a:r>
              <a:rPr lang="sv-SE" sz="2000" dirty="0"/>
              <a:t>är</a:t>
            </a:r>
            <a:r>
              <a:rPr lang="sv-SE" sz="2400" dirty="0"/>
              <a:t> </a:t>
            </a:r>
            <a:r>
              <a:rPr lang="sv-SE" sz="2000" dirty="0"/>
              <a:t>alltid</a:t>
            </a:r>
            <a:r>
              <a:rPr lang="sv-SE" sz="2400" dirty="0"/>
              <a:t> </a:t>
            </a:r>
            <a:r>
              <a:rPr lang="ar-SA" sz="2400" dirty="0"/>
              <a:t>مبنية</a:t>
            </a:r>
            <a:endParaRPr lang="sv-SE" sz="2400" dirty="0"/>
          </a:p>
        </p:txBody>
      </p:sp>
    </p:spTree>
    <p:custDataLst>
      <p:tags r:id="rId1"/>
    </p:custDataLst>
    <p:extLst>
      <p:ext uri="{BB962C8B-B14F-4D97-AF65-F5344CB8AC3E}">
        <p14:creationId xmlns:p14="http://schemas.microsoft.com/office/powerpoint/2010/main" val="4234520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423913-C9CE-4795-B03E-3B9B5D05A128}"/>
              </a:ext>
            </a:extLst>
          </p:cNvPr>
          <p:cNvSpPr>
            <a:spLocks noGrp="1"/>
          </p:cNvSpPr>
          <p:nvPr>
            <p:ph type="title"/>
          </p:nvPr>
        </p:nvSpPr>
        <p:spPr/>
        <p:txBody>
          <a:bodyPr/>
          <a:lstStyle/>
          <a:p>
            <a:r>
              <a:rPr lang="sv-SE" dirty="0"/>
              <a:t>Gott &amp; blandat (1)</a:t>
            </a:r>
          </a:p>
        </p:txBody>
      </p:sp>
      <p:sp>
        <p:nvSpPr>
          <p:cNvPr id="3" name="Platshållare för innehåll 2">
            <a:extLst>
              <a:ext uri="{FF2B5EF4-FFF2-40B4-BE49-F238E27FC236}">
                <a16:creationId xmlns:a16="http://schemas.microsoft.com/office/drawing/2014/main" id="{28F4B48B-29C9-4E57-A1F5-6E8247455E9C}"/>
              </a:ext>
            </a:extLst>
          </p:cNvPr>
          <p:cNvSpPr>
            <a:spLocks noGrp="1"/>
          </p:cNvSpPr>
          <p:nvPr>
            <p:ph idx="1"/>
          </p:nvPr>
        </p:nvSpPr>
        <p:spPr>
          <a:xfrm>
            <a:off x="292230" y="2066400"/>
            <a:ext cx="11674169" cy="4651200"/>
          </a:xfrm>
        </p:spPr>
        <p:txBody>
          <a:bodyPr>
            <a:normAutofit fontScale="92500" lnSpcReduction="20000"/>
          </a:bodyPr>
          <a:lstStyle/>
          <a:p>
            <a:pPr>
              <a:lnSpc>
                <a:spcPct val="120000"/>
              </a:lnSpc>
            </a:pPr>
            <a:r>
              <a:rPr lang="ar-SA" sz="2200" dirty="0"/>
              <a:t>أَشْياءُ</a:t>
            </a:r>
            <a:r>
              <a:rPr lang="sv-SE" sz="2200" dirty="0"/>
              <a:t> (saker) som är plural på </a:t>
            </a:r>
            <a:r>
              <a:rPr lang="ar-SA" sz="2200" dirty="0"/>
              <a:t>شَيْءٌ</a:t>
            </a:r>
            <a:r>
              <a:rPr lang="az-Latn-AZ" sz="2200" dirty="0"/>
              <a:t> </a:t>
            </a:r>
            <a:r>
              <a:rPr lang="sv-SE" sz="2200" dirty="0"/>
              <a:t>är </a:t>
            </a:r>
            <a:r>
              <a:rPr lang="ar-SA" sz="2200" dirty="0"/>
              <a:t>الممنوع من الصرف</a:t>
            </a:r>
            <a:r>
              <a:rPr lang="sv-SE" sz="2200" dirty="0"/>
              <a:t>, och skrivs därför med endast en </a:t>
            </a:r>
            <a:r>
              <a:rPr lang="ar-SA" sz="2200" dirty="0"/>
              <a:t>حركة</a:t>
            </a:r>
            <a:r>
              <a:rPr lang="sv-SE" sz="2200" dirty="0"/>
              <a:t>. Vad är anledningen till att den är </a:t>
            </a:r>
            <a:r>
              <a:rPr lang="ar-SA" sz="2200" dirty="0"/>
              <a:t>الممنوع من الصرف</a:t>
            </a:r>
            <a:r>
              <a:rPr lang="sv-SE" sz="2200" dirty="0"/>
              <a:t>?</a:t>
            </a:r>
          </a:p>
          <a:p>
            <a:pPr marL="0" indent="0">
              <a:lnSpc>
                <a:spcPct val="120000"/>
              </a:lnSpc>
              <a:buNone/>
            </a:pPr>
            <a:r>
              <a:rPr lang="sv-SE" sz="2200" dirty="0"/>
              <a:t>-Jo, </a:t>
            </a:r>
            <a:r>
              <a:rPr lang="ar-SA" sz="2200" dirty="0"/>
              <a:t>أشياءُ</a:t>
            </a:r>
            <a:r>
              <a:rPr lang="sv-SE" sz="2200" dirty="0"/>
              <a:t> skrivs egentligen </a:t>
            </a:r>
            <a:r>
              <a:rPr lang="ar-SA" sz="2200" dirty="0"/>
              <a:t>أَشْيِئاءُ</a:t>
            </a:r>
            <a:r>
              <a:rPr lang="sv-SE" sz="2200" dirty="0"/>
              <a:t> precis som </a:t>
            </a:r>
            <a:r>
              <a:rPr lang="ar-SA" sz="2200" dirty="0"/>
              <a:t>أَغنياءُ, أصدقاءُ, أنبياءُ</a:t>
            </a:r>
            <a:r>
              <a:rPr lang="sv-SE" sz="2200" dirty="0"/>
              <a:t> </a:t>
            </a:r>
            <a:r>
              <a:rPr lang="az-Latn-AZ" sz="2200" dirty="0"/>
              <a:t> utmed m</a:t>
            </a:r>
            <a:r>
              <a:rPr lang="sv-SE" sz="2200" dirty="0" err="1"/>
              <a:t>önstret</a:t>
            </a:r>
            <a:r>
              <a:rPr lang="sv-SE" sz="2200" dirty="0"/>
              <a:t> </a:t>
            </a:r>
            <a:r>
              <a:rPr lang="ar-SA" sz="2200" dirty="0"/>
              <a:t>أَفْعِلاءُ</a:t>
            </a:r>
            <a:r>
              <a:rPr lang="sv-SE" sz="2200" dirty="0"/>
              <a:t>, men för att underlätta uttalet har </a:t>
            </a:r>
            <a:r>
              <a:rPr lang="ar-SA" sz="2200" dirty="0"/>
              <a:t>ء</a:t>
            </a:r>
            <a:r>
              <a:rPr lang="az-Latn-AZ" sz="2200" dirty="0"/>
              <a:t> tagits bort</a:t>
            </a:r>
            <a:r>
              <a:rPr lang="sv-SE" sz="2200" dirty="0"/>
              <a:t>.</a:t>
            </a:r>
            <a:endParaRPr lang="ar-SA" sz="2200" dirty="0"/>
          </a:p>
          <a:p>
            <a:pPr>
              <a:lnSpc>
                <a:spcPct val="120000"/>
              </a:lnSpc>
            </a:pPr>
            <a:r>
              <a:rPr lang="ar-SA" sz="2200" u="sng" dirty="0"/>
              <a:t>الفعل الماضي قَدْ يُفِيْدُ الدعاء</a:t>
            </a:r>
            <a:endParaRPr lang="sv-SE" sz="2200" u="sng" dirty="0"/>
          </a:p>
          <a:p>
            <a:pPr marL="0" indent="0">
              <a:lnSpc>
                <a:spcPct val="120000"/>
              </a:lnSpc>
              <a:buNone/>
            </a:pPr>
            <a:r>
              <a:rPr lang="sv-SE" sz="2200" dirty="0"/>
              <a:t>Verb i dåtid kan ibland användas för att göra en </a:t>
            </a:r>
            <a:r>
              <a:rPr lang="sv-SE" sz="2200" i="1" dirty="0"/>
              <a:t>dua</a:t>
            </a:r>
            <a:r>
              <a:rPr lang="sv-SE" sz="2200" dirty="0"/>
              <a:t> dvs åkallan.</a:t>
            </a:r>
          </a:p>
          <a:p>
            <a:pPr marL="0" indent="0">
              <a:lnSpc>
                <a:spcPct val="120000"/>
              </a:lnSpc>
              <a:buNone/>
            </a:pPr>
            <a:r>
              <a:rPr lang="ar-SA" sz="2200" dirty="0"/>
              <a:t>شَفاكَ اللهُ</a:t>
            </a:r>
            <a:r>
              <a:rPr lang="az-Latn-AZ" sz="2200" dirty="0"/>
              <a:t> </a:t>
            </a:r>
            <a:r>
              <a:rPr lang="sv-SE" sz="2200" dirty="0"/>
              <a:t>– Må Allah göra dig frisk.</a:t>
            </a:r>
          </a:p>
          <a:p>
            <a:pPr marL="0" indent="0">
              <a:lnSpc>
                <a:spcPct val="120000"/>
              </a:lnSpc>
              <a:buNone/>
            </a:pPr>
            <a:r>
              <a:rPr lang="ar-SA" sz="2200" dirty="0"/>
              <a:t>غَفَرَ اللهُ لَهُ</a:t>
            </a:r>
            <a:r>
              <a:rPr lang="sv-SE" sz="2200" dirty="0"/>
              <a:t> – Må Allah förlåta honom.</a:t>
            </a:r>
          </a:p>
          <a:p>
            <a:pPr>
              <a:lnSpc>
                <a:spcPct val="120000"/>
              </a:lnSpc>
            </a:pPr>
            <a:r>
              <a:rPr lang="ar-SA" sz="2200" u="sng" dirty="0"/>
              <a:t>الفعل الماضي الذي يفيد الدعاء يُنْفى ب(لا) النافية</a:t>
            </a:r>
            <a:endParaRPr lang="sv-SE" sz="2200" u="sng" dirty="0"/>
          </a:p>
          <a:p>
            <a:pPr marL="0" indent="0">
              <a:lnSpc>
                <a:spcPct val="120000"/>
              </a:lnSpc>
              <a:buNone/>
            </a:pPr>
            <a:r>
              <a:rPr lang="sv-SE" sz="2200" dirty="0"/>
              <a:t>Denna typ av </a:t>
            </a:r>
            <a:r>
              <a:rPr lang="az-Latn-AZ" sz="2200" dirty="0"/>
              <a:t>verb i d</a:t>
            </a:r>
            <a:r>
              <a:rPr lang="sv-SE" sz="2200" dirty="0" err="1"/>
              <a:t>åtid</a:t>
            </a:r>
            <a:r>
              <a:rPr lang="sv-SE" sz="2200" dirty="0"/>
              <a:t>, som innebär dua negeras med </a:t>
            </a:r>
            <a:r>
              <a:rPr lang="ar-SA" sz="2200" dirty="0"/>
              <a:t>لا النافية</a:t>
            </a:r>
            <a:r>
              <a:rPr lang="sv-SE" sz="2200" dirty="0"/>
              <a:t>.</a:t>
            </a:r>
          </a:p>
          <a:p>
            <a:pPr marL="0" indent="0">
              <a:lnSpc>
                <a:spcPct val="120000"/>
              </a:lnSpc>
              <a:buNone/>
            </a:pPr>
            <a:r>
              <a:rPr lang="ar-SA" sz="2200" dirty="0">
                <a:solidFill>
                  <a:schemeClr val="bg1"/>
                </a:solidFill>
              </a:rPr>
              <a:t>لا</a:t>
            </a:r>
            <a:r>
              <a:rPr lang="ar-SA" sz="2200" dirty="0"/>
              <a:t> أراكَ اللهُ مَكْروها</a:t>
            </a:r>
            <a:r>
              <a:rPr lang="az-Latn-AZ" sz="2200" dirty="0"/>
              <a:t> </a:t>
            </a:r>
            <a:r>
              <a:rPr lang="sv-SE" sz="2200" dirty="0"/>
              <a:t>– Må Allah inte visa dig något förhatligt.</a:t>
            </a:r>
          </a:p>
        </p:txBody>
      </p:sp>
      <p:sp>
        <p:nvSpPr>
          <p:cNvPr id="4" name="Platshållare för bildnummer 3">
            <a:extLst>
              <a:ext uri="{FF2B5EF4-FFF2-40B4-BE49-F238E27FC236}">
                <a16:creationId xmlns:a16="http://schemas.microsoft.com/office/drawing/2014/main" id="{7EDA0B53-3693-4444-B221-FC8845F863A8}"/>
              </a:ext>
            </a:extLst>
          </p:cNvPr>
          <p:cNvSpPr>
            <a:spLocks noGrp="1"/>
          </p:cNvSpPr>
          <p:nvPr>
            <p:ph type="sldNum" sz="quarter" idx="12"/>
          </p:nvPr>
        </p:nvSpPr>
        <p:spPr/>
        <p:txBody>
          <a:bodyPr/>
          <a:lstStyle/>
          <a:p>
            <a:fld id="{177D6179-9D4F-9247-ABDE-D082469CF89C}" type="slidenum">
              <a:rPr lang="sv-SE" smtClean="0"/>
              <a:t>42</a:t>
            </a:fld>
            <a:endParaRPr lang="sv-SE"/>
          </a:p>
        </p:txBody>
      </p:sp>
    </p:spTree>
    <p:custDataLst>
      <p:tags r:id="rId1"/>
    </p:custDataLst>
    <p:extLst>
      <p:ext uri="{BB962C8B-B14F-4D97-AF65-F5344CB8AC3E}">
        <p14:creationId xmlns:p14="http://schemas.microsoft.com/office/powerpoint/2010/main" val="1102801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19B03D-6FFD-4C16-87B4-85BC9ED176E1}"/>
              </a:ext>
            </a:extLst>
          </p:cNvPr>
          <p:cNvSpPr>
            <a:spLocks noGrp="1"/>
          </p:cNvSpPr>
          <p:nvPr>
            <p:ph type="title"/>
          </p:nvPr>
        </p:nvSpPr>
        <p:spPr/>
        <p:txBody>
          <a:bodyPr/>
          <a:lstStyle/>
          <a:p>
            <a:r>
              <a:rPr lang="sv-SE" dirty="0"/>
              <a:t>Gott &amp; blandat (2)</a:t>
            </a:r>
          </a:p>
        </p:txBody>
      </p:sp>
      <p:sp>
        <p:nvSpPr>
          <p:cNvPr id="3" name="Platshållare för innehåll 2">
            <a:extLst>
              <a:ext uri="{FF2B5EF4-FFF2-40B4-BE49-F238E27FC236}">
                <a16:creationId xmlns:a16="http://schemas.microsoft.com/office/drawing/2014/main" id="{31C2886C-DA92-4629-BB31-A20F05C8CE06}"/>
              </a:ext>
            </a:extLst>
          </p:cNvPr>
          <p:cNvSpPr>
            <a:spLocks noGrp="1"/>
          </p:cNvSpPr>
          <p:nvPr>
            <p:ph idx="1"/>
          </p:nvPr>
        </p:nvSpPr>
        <p:spPr>
          <a:xfrm>
            <a:off x="367200" y="2130458"/>
            <a:ext cx="11516406" cy="4487158"/>
          </a:xfrm>
        </p:spPr>
        <p:txBody>
          <a:bodyPr/>
          <a:lstStyle/>
          <a:p>
            <a:pPr marL="0" indent="0">
              <a:buNone/>
            </a:pPr>
            <a:r>
              <a:rPr lang="ar-SA" dirty="0"/>
              <a:t>لَدى</a:t>
            </a:r>
            <a:r>
              <a:rPr lang="az-Latn-AZ" dirty="0"/>
              <a:t> </a:t>
            </a:r>
            <a:r>
              <a:rPr lang="sv-SE" dirty="0"/>
              <a:t>är en synonym till ordet </a:t>
            </a:r>
            <a:r>
              <a:rPr lang="ar-SA" dirty="0"/>
              <a:t>عند</a:t>
            </a:r>
            <a:r>
              <a:rPr lang="sv-SE" dirty="0"/>
              <a:t>, som betyder ”hos” och ”har”.</a:t>
            </a:r>
          </a:p>
          <a:p>
            <a:pPr marL="0" indent="0">
              <a:buNone/>
            </a:pPr>
            <a:r>
              <a:rPr lang="ar-SA" dirty="0"/>
              <a:t>وجدتُ القلم لَدى زيدٍ.</a:t>
            </a:r>
            <a:r>
              <a:rPr lang="sv-SE" dirty="0"/>
              <a:t> – Jag hittade pennan hos </a:t>
            </a:r>
            <a:r>
              <a:rPr lang="sv-SE" dirty="0" err="1"/>
              <a:t>Zayd</a:t>
            </a:r>
            <a:r>
              <a:rPr lang="sv-SE" dirty="0"/>
              <a:t>.</a:t>
            </a:r>
          </a:p>
          <a:p>
            <a:pPr marL="0" indent="0">
              <a:buNone/>
            </a:pPr>
            <a:endParaRPr lang="sv-SE" dirty="0"/>
          </a:p>
          <a:p>
            <a:pPr marL="0" indent="0">
              <a:buNone/>
            </a:pPr>
            <a:r>
              <a:rPr lang="sv-SE" u="sng" dirty="0"/>
              <a:t>När </a:t>
            </a:r>
            <a:r>
              <a:rPr lang="ar-SA" u="sng" dirty="0"/>
              <a:t>لدى</a:t>
            </a:r>
            <a:r>
              <a:rPr lang="az-Latn-AZ" u="sng" dirty="0"/>
              <a:t> kopplas till </a:t>
            </a:r>
            <a:r>
              <a:rPr lang="sv-SE" u="sng" dirty="0"/>
              <a:t>ett pronomen omvandlas dess </a:t>
            </a:r>
            <a:r>
              <a:rPr lang="sv-SE" i="1" u="sng" dirty="0" err="1"/>
              <a:t>alif</a:t>
            </a:r>
            <a:r>
              <a:rPr lang="sv-SE" u="sng" dirty="0"/>
              <a:t> (</a:t>
            </a:r>
            <a:r>
              <a:rPr lang="ar-SA" u="sng" dirty="0"/>
              <a:t>ى</a:t>
            </a:r>
            <a:r>
              <a:rPr lang="sv-SE" u="sng" dirty="0"/>
              <a:t>) till ett</a:t>
            </a:r>
            <a:r>
              <a:rPr lang="az-Latn-AZ" u="sng" dirty="0"/>
              <a:t> </a:t>
            </a:r>
            <a:r>
              <a:rPr lang="az-Latn-AZ" i="1" u="sng" dirty="0"/>
              <a:t>yaa</a:t>
            </a:r>
            <a:r>
              <a:rPr lang="az-Latn-AZ" u="sng" dirty="0"/>
              <a:t> </a:t>
            </a:r>
            <a:r>
              <a:rPr lang="sv-SE" u="sng" dirty="0"/>
              <a:t>(</a:t>
            </a:r>
            <a:r>
              <a:rPr lang="ar-SA" u="sng" dirty="0"/>
              <a:t>ي</a:t>
            </a:r>
            <a:r>
              <a:rPr lang="sv-SE" u="sng" dirty="0"/>
              <a:t>)</a:t>
            </a:r>
            <a:r>
              <a:rPr lang="sv-SE" dirty="0"/>
              <a:t>.</a:t>
            </a:r>
          </a:p>
          <a:p>
            <a:pPr marL="0" indent="0">
              <a:buNone/>
            </a:pPr>
            <a:r>
              <a:rPr lang="ar-SA" dirty="0"/>
              <a:t>ماذا لدَ</a:t>
            </a:r>
            <a:r>
              <a:rPr lang="ar-SA" dirty="0">
                <a:solidFill>
                  <a:schemeClr val="bg1"/>
                </a:solidFill>
              </a:rPr>
              <a:t>يْ</a:t>
            </a:r>
            <a:r>
              <a:rPr lang="ar-SA" dirty="0"/>
              <a:t>كَ؟</a:t>
            </a:r>
            <a:r>
              <a:rPr lang="az-Latn-AZ" dirty="0"/>
              <a:t> </a:t>
            </a:r>
            <a:r>
              <a:rPr lang="sv-SE" dirty="0"/>
              <a:t>- Vad har du?</a:t>
            </a:r>
          </a:p>
          <a:p>
            <a:pPr marL="0" indent="0">
              <a:buNone/>
            </a:pPr>
            <a:r>
              <a:rPr lang="ar-SA" dirty="0"/>
              <a:t>لَهُم مَّا يَشَاءُونَ فِيهَا وَلَدَ</a:t>
            </a:r>
            <a:r>
              <a:rPr lang="ar-SA" dirty="0">
                <a:solidFill>
                  <a:schemeClr val="bg1"/>
                </a:solidFill>
              </a:rPr>
              <a:t>يْ</a:t>
            </a:r>
            <a:r>
              <a:rPr lang="ar-SA" dirty="0"/>
              <a:t>نَا مَزِيدٌ </a:t>
            </a:r>
            <a:r>
              <a:rPr lang="sv-SE" dirty="0"/>
              <a:t> - De kommer få allt, som de önskar i det (paradiset), och med Oss finns mer (belöning).</a:t>
            </a:r>
          </a:p>
          <a:p>
            <a:pPr marL="0" indent="0">
              <a:buNone/>
            </a:pPr>
            <a:r>
              <a:rPr lang="sv-SE" dirty="0"/>
              <a:t>(50:35)</a:t>
            </a:r>
            <a:endParaRPr lang="ar-SA" dirty="0"/>
          </a:p>
          <a:p>
            <a:pPr marL="0" indent="0">
              <a:buNone/>
            </a:pPr>
            <a:endParaRPr lang="sv-SE" dirty="0"/>
          </a:p>
        </p:txBody>
      </p:sp>
      <p:sp>
        <p:nvSpPr>
          <p:cNvPr id="4" name="Platshållare för bildnummer 3">
            <a:extLst>
              <a:ext uri="{FF2B5EF4-FFF2-40B4-BE49-F238E27FC236}">
                <a16:creationId xmlns:a16="http://schemas.microsoft.com/office/drawing/2014/main" id="{9C04E256-FEFA-4EAC-98C4-86D45D3FC9BB}"/>
              </a:ext>
            </a:extLst>
          </p:cNvPr>
          <p:cNvSpPr>
            <a:spLocks noGrp="1"/>
          </p:cNvSpPr>
          <p:nvPr>
            <p:ph type="sldNum" sz="quarter" idx="12"/>
          </p:nvPr>
        </p:nvSpPr>
        <p:spPr/>
        <p:txBody>
          <a:bodyPr/>
          <a:lstStyle/>
          <a:p>
            <a:fld id="{177D6179-9D4F-9247-ABDE-D082469CF89C}" type="slidenum">
              <a:rPr lang="sv-SE" smtClean="0"/>
              <a:t>43</a:t>
            </a:fld>
            <a:endParaRPr lang="sv-SE"/>
          </a:p>
        </p:txBody>
      </p:sp>
    </p:spTree>
    <p:custDataLst>
      <p:tags r:id="rId1"/>
    </p:custDataLst>
    <p:extLst>
      <p:ext uri="{BB962C8B-B14F-4D97-AF65-F5344CB8AC3E}">
        <p14:creationId xmlns:p14="http://schemas.microsoft.com/office/powerpoint/2010/main" val="835680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5B2635A-71A2-4677-A57A-D01DA1E1A348}"/>
              </a:ext>
            </a:extLst>
          </p:cNvPr>
          <p:cNvSpPr>
            <a:spLocks noGrp="1"/>
          </p:cNvSpPr>
          <p:nvPr>
            <p:ph idx="1"/>
          </p:nvPr>
        </p:nvSpPr>
        <p:spPr>
          <a:xfrm>
            <a:off x="331200" y="2158738"/>
            <a:ext cx="11552405" cy="4449452"/>
          </a:xfrm>
        </p:spPr>
        <p:txBody>
          <a:bodyPr>
            <a:normAutofit/>
          </a:bodyPr>
          <a:lstStyle/>
          <a:p>
            <a:r>
              <a:rPr lang="ar-SA" dirty="0"/>
              <a:t>دخلتُ على المدير</a:t>
            </a:r>
            <a:r>
              <a:rPr lang="sv-SE" dirty="0"/>
              <a:t> – Jag gick in till rektorn i hans kontor.</a:t>
            </a:r>
          </a:p>
          <a:p>
            <a:pPr marL="0" indent="0">
              <a:buNone/>
            </a:pPr>
            <a:r>
              <a:rPr lang="ar-SA" dirty="0"/>
              <a:t>على</a:t>
            </a:r>
            <a:r>
              <a:rPr lang="az-Latn-AZ" dirty="0"/>
              <a:t> h</a:t>
            </a:r>
            <a:r>
              <a:rPr lang="sv-SE" dirty="0"/>
              <a:t>är betyder ”in till”.</a:t>
            </a:r>
          </a:p>
          <a:p>
            <a:pPr marL="0" indent="0">
              <a:buNone/>
            </a:pPr>
            <a:endParaRPr lang="sv-SE" sz="1100" dirty="0"/>
          </a:p>
          <a:p>
            <a:r>
              <a:rPr lang="sv-SE" dirty="0"/>
              <a:t>Plural på </a:t>
            </a:r>
            <a:r>
              <a:rPr lang="ar-SA" dirty="0"/>
              <a:t>مَعْنى</a:t>
            </a:r>
            <a:r>
              <a:rPr lang="az-Latn-AZ" dirty="0"/>
              <a:t> </a:t>
            </a:r>
            <a:r>
              <a:rPr lang="sv-SE" dirty="0"/>
              <a:t>är </a:t>
            </a:r>
            <a:r>
              <a:rPr lang="ar-SA" dirty="0"/>
              <a:t>مَعانٍ</a:t>
            </a:r>
            <a:r>
              <a:rPr lang="sv-SE" dirty="0"/>
              <a:t> (obestämt) och </a:t>
            </a:r>
            <a:r>
              <a:rPr lang="ar-SA" dirty="0"/>
              <a:t>المعاني</a:t>
            </a:r>
            <a:r>
              <a:rPr lang="az-Latn-AZ" dirty="0"/>
              <a:t> (</a:t>
            </a:r>
            <a:r>
              <a:rPr lang="sv-SE" dirty="0"/>
              <a:t>bestämt) utmed mönstret </a:t>
            </a:r>
            <a:r>
              <a:rPr lang="ar-SA" dirty="0"/>
              <a:t>مَفاعلُ</a:t>
            </a:r>
            <a:r>
              <a:rPr lang="sv-SE" dirty="0"/>
              <a:t>.</a:t>
            </a:r>
          </a:p>
          <a:p>
            <a:pPr marL="0" indent="0">
              <a:buNone/>
            </a:pPr>
            <a:r>
              <a:rPr lang="sv-SE" dirty="0"/>
              <a:t>Detta och liknande mönster fungerar precis som </a:t>
            </a:r>
            <a:r>
              <a:rPr lang="ar-SA" dirty="0"/>
              <a:t>الاسم المنقوص</a:t>
            </a:r>
            <a:r>
              <a:rPr lang="sv-SE" dirty="0"/>
              <a:t> (se Ara2 lektion 1):</a:t>
            </a:r>
            <a:endParaRPr lang="ar-SA" dirty="0"/>
          </a:p>
          <a:p>
            <a:pPr marL="0" indent="0">
              <a:buNone/>
            </a:pPr>
            <a:r>
              <a:rPr lang="ar-SA" dirty="0"/>
              <a:t>           </a:t>
            </a:r>
            <a:endParaRPr lang="sv-SE" dirty="0"/>
          </a:p>
          <a:p>
            <a:pPr marL="0" indent="0">
              <a:buNone/>
            </a:pPr>
            <a:endParaRPr lang="sv-SE" dirty="0"/>
          </a:p>
        </p:txBody>
      </p:sp>
      <p:sp>
        <p:nvSpPr>
          <p:cNvPr id="2" name="Rubrik 1">
            <a:extLst>
              <a:ext uri="{FF2B5EF4-FFF2-40B4-BE49-F238E27FC236}">
                <a16:creationId xmlns:a16="http://schemas.microsoft.com/office/drawing/2014/main" id="{E299C0FE-C412-4EC6-A6BF-71932B9CD4A3}"/>
              </a:ext>
            </a:extLst>
          </p:cNvPr>
          <p:cNvSpPr>
            <a:spLocks noGrp="1"/>
          </p:cNvSpPr>
          <p:nvPr>
            <p:ph type="title"/>
          </p:nvPr>
        </p:nvSpPr>
        <p:spPr/>
        <p:txBody>
          <a:bodyPr/>
          <a:lstStyle/>
          <a:p>
            <a:r>
              <a:rPr lang="sv-SE" dirty="0"/>
              <a:t>Gott &amp; blandat (3)</a:t>
            </a:r>
          </a:p>
        </p:txBody>
      </p:sp>
      <p:sp>
        <p:nvSpPr>
          <p:cNvPr id="4" name="Platshållare för bildnummer 3">
            <a:extLst>
              <a:ext uri="{FF2B5EF4-FFF2-40B4-BE49-F238E27FC236}">
                <a16:creationId xmlns:a16="http://schemas.microsoft.com/office/drawing/2014/main" id="{9E5842F2-11A6-448A-9BE2-3AD4C7A5A76E}"/>
              </a:ext>
            </a:extLst>
          </p:cNvPr>
          <p:cNvSpPr>
            <a:spLocks noGrp="1"/>
          </p:cNvSpPr>
          <p:nvPr>
            <p:ph type="sldNum" sz="quarter" idx="12"/>
          </p:nvPr>
        </p:nvSpPr>
        <p:spPr/>
        <p:txBody>
          <a:bodyPr/>
          <a:lstStyle/>
          <a:p>
            <a:fld id="{177D6179-9D4F-9247-ABDE-D082469CF89C}" type="slidenum">
              <a:rPr lang="sv-SE" smtClean="0"/>
              <a:t>44</a:t>
            </a:fld>
            <a:endParaRPr lang="sv-SE"/>
          </a:p>
        </p:txBody>
      </p:sp>
      <p:sp>
        <p:nvSpPr>
          <p:cNvPr id="8" name="Rektangel: rundade hörn 7">
            <a:extLst>
              <a:ext uri="{FF2B5EF4-FFF2-40B4-BE49-F238E27FC236}">
                <a16:creationId xmlns:a16="http://schemas.microsoft.com/office/drawing/2014/main" id="{30870858-8FE4-4E9C-BAEC-A0BD4B7F947F}"/>
              </a:ext>
            </a:extLst>
          </p:cNvPr>
          <p:cNvSpPr/>
          <p:nvPr/>
        </p:nvSpPr>
        <p:spPr>
          <a:xfrm>
            <a:off x="504000" y="4534166"/>
            <a:ext cx="6948000" cy="1797808"/>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400" u="sng" dirty="0">
                <a:solidFill>
                  <a:prstClr val="black"/>
                </a:solidFill>
              </a:rPr>
              <a:t>نكرة</a:t>
            </a:r>
            <a:r>
              <a:rPr lang="ar-SA" sz="2400" dirty="0">
                <a:solidFill>
                  <a:prstClr val="black"/>
                </a:solidFill>
              </a:rPr>
              <a:t>       </a:t>
            </a:r>
            <a:r>
              <a:rPr lang="sv-SE" sz="2400" dirty="0">
                <a:solidFill>
                  <a:prstClr val="black"/>
                </a:solidFill>
              </a:rPr>
              <a:t>                                                  </a:t>
            </a:r>
            <a:r>
              <a:rPr lang="ar-SA" sz="2400" u="sng" dirty="0">
                <a:solidFill>
                  <a:prstClr val="black"/>
                </a:solidFill>
              </a:rPr>
              <a:t>معرفة</a:t>
            </a:r>
          </a:p>
          <a:p>
            <a:pPr lvl="0" defTabSz="914400">
              <a:lnSpc>
                <a:spcPct val="90000"/>
              </a:lnSpc>
              <a:spcBef>
                <a:spcPts val="1000"/>
              </a:spcBef>
            </a:pPr>
            <a:r>
              <a:rPr lang="ar-SA" sz="2400" dirty="0">
                <a:solidFill>
                  <a:prstClr val="black"/>
                </a:solidFill>
              </a:rPr>
              <a:t>للواوِ معانٍ كثيرةٌ</a:t>
            </a:r>
            <a:r>
              <a:rPr lang="sv-SE" sz="2400" dirty="0">
                <a:solidFill>
                  <a:prstClr val="black"/>
                </a:solidFill>
              </a:rPr>
              <a:t>                                     </a:t>
            </a:r>
            <a:r>
              <a:rPr lang="ar-SA" sz="2400" dirty="0">
                <a:solidFill>
                  <a:prstClr val="black"/>
                </a:solidFill>
              </a:rPr>
              <a:t> </a:t>
            </a:r>
            <a:r>
              <a:rPr lang="sv-SE" sz="2400" dirty="0">
                <a:solidFill>
                  <a:prstClr val="black"/>
                </a:solidFill>
              </a:rPr>
              <a:t>  </a:t>
            </a:r>
            <a:r>
              <a:rPr lang="ar-SA" sz="2400" dirty="0">
                <a:solidFill>
                  <a:prstClr val="black"/>
                </a:solidFill>
              </a:rPr>
              <a:t>المعانِيْ كثيرةٌ</a:t>
            </a:r>
          </a:p>
          <a:p>
            <a:pPr lvl="0" defTabSz="914400">
              <a:lnSpc>
                <a:spcPct val="90000"/>
              </a:lnSpc>
              <a:spcBef>
                <a:spcPts val="1000"/>
              </a:spcBef>
            </a:pPr>
            <a:r>
              <a:rPr lang="ar-SA" sz="2400" dirty="0">
                <a:solidFill>
                  <a:prstClr val="black"/>
                </a:solidFill>
              </a:rPr>
              <a:t>أَعْرِفُ للواوِ معانِيَ كثيرةً</a:t>
            </a:r>
            <a:r>
              <a:rPr lang="sv-SE" sz="2400" dirty="0">
                <a:solidFill>
                  <a:prstClr val="black"/>
                </a:solidFill>
              </a:rPr>
              <a:t>                            </a:t>
            </a:r>
            <a:r>
              <a:rPr lang="ar-SA" sz="2400" dirty="0">
                <a:solidFill>
                  <a:prstClr val="black"/>
                </a:solidFill>
              </a:rPr>
              <a:t>  </a:t>
            </a:r>
            <a:r>
              <a:rPr lang="sv-SE" sz="2400" dirty="0">
                <a:solidFill>
                  <a:prstClr val="black"/>
                </a:solidFill>
              </a:rPr>
              <a:t> </a:t>
            </a:r>
            <a:r>
              <a:rPr lang="ar-SA" sz="2400" dirty="0">
                <a:solidFill>
                  <a:prstClr val="black"/>
                </a:solidFill>
              </a:rPr>
              <a:t>أَكتبتَ المعانِيَ</a:t>
            </a:r>
            <a:endParaRPr lang="sv-SE" sz="2400" dirty="0">
              <a:solidFill>
                <a:prstClr val="black"/>
              </a:solidFill>
            </a:endParaRPr>
          </a:p>
          <a:p>
            <a:pPr lvl="0" defTabSz="914400">
              <a:lnSpc>
                <a:spcPct val="90000"/>
              </a:lnSpc>
              <a:spcBef>
                <a:spcPts val="1000"/>
              </a:spcBef>
            </a:pPr>
            <a:r>
              <a:rPr lang="ar-SA" sz="2400" dirty="0">
                <a:solidFill>
                  <a:prstClr val="black"/>
                </a:solidFill>
              </a:rPr>
              <a:t>تأتي الواو لمعانٍ كثيرةٍ</a:t>
            </a:r>
            <a:r>
              <a:rPr lang="az-Latn-AZ" sz="2400" dirty="0">
                <a:solidFill>
                  <a:prstClr val="black"/>
                </a:solidFill>
              </a:rPr>
              <a:t>            </a:t>
            </a:r>
            <a:r>
              <a:rPr lang="sv-SE" sz="2400" dirty="0">
                <a:solidFill>
                  <a:prstClr val="black"/>
                </a:solidFill>
              </a:rPr>
              <a:t> </a:t>
            </a:r>
            <a:r>
              <a:rPr lang="az-Latn-AZ" sz="2400" dirty="0">
                <a:solidFill>
                  <a:prstClr val="black"/>
                </a:solidFill>
              </a:rPr>
              <a:t> </a:t>
            </a:r>
            <a:r>
              <a:rPr lang="sv-SE" sz="2400" dirty="0">
                <a:solidFill>
                  <a:prstClr val="black"/>
                </a:solidFill>
              </a:rPr>
              <a:t>   </a:t>
            </a:r>
            <a:r>
              <a:rPr lang="az-Latn-AZ" sz="2400" dirty="0">
                <a:solidFill>
                  <a:prstClr val="black"/>
                </a:solidFill>
              </a:rPr>
              <a:t> </a:t>
            </a:r>
            <a:r>
              <a:rPr lang="sv-SE" sz="2400" dirty="0">
                <a:solidFill>
                  <a:prstClr val="black"/>
                </a:solidFill>
              </a:rPr>
              <a:t>          </a:t>
            </a:r>
            <a:r>
              <a:rPr lang="az-Latn-AZ" sz="2400" dirty="0">
                <a:solidFill>
                  <a:prstClr val="black"/>
                </a:solidFill>
              </a:rPr>
              <a:t>  </a:t>
            </a:r>
            <a:r>
              <a:rPr lang="ar-SA" sz="2400" dirty="0">
                <a:solidFill>
                  <a:prstClr val="black"/>
                </a:solidFill>
              </a:rPr>
              <a:t>سألتُهُ عنِ المعانِيْ</a:t>
            </a:r>
            <a:r>
              <a:rPr lang="sv-SE" sz="2400" dirty="0">
                <a:solidFill>
                  <a:prstClr val="black"/>
                </a:solidFill>
              </a:rPr>
              <a:t> </a:t>
            </a:r>
            <a:endParaRPr lang="sv-SE" dirty="0"/>
          </a:p>
        </p:txBody>
      </p:sp>
      <p:sp>
        <p:nvSpPr>
          <p:cNvPr id="5" name="Pil: vänster-höger 4">
            <a:extLst>
              <a:ext uri="{FF2B5EF4-FFF2-40B4-BE49-F238E27FC236}">
                <a16:creationId xmlns:a16="http://schemas.microsoft.com/office/drawing/2014/main" id="{17B38A88-EC17-4589-B6F9-56DF548B4FA3}"/>
              </a:ext>
            </a:extLst>
          </p:cNvPr>
          <p:cNvSpPr/>
          <p:nvPr/>
        </p:nvSpPr>
        <p:spPr>
          <a:xfrm>
            <a:off x="3240000" y="4739427"/>
            <a:ext cx="1404000" cy="504000"/>
          </a:xfrm>
          <a:prstGeom prst="leftRightArrow">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مرفوع</a:t>
            </a:r>
            <a:endParaRPr lang="sv-SE" dirty="0">
              <a:solidFill>
                <a:schemeClr val="bg1"/>
              </a:solidFill>
            </a:endParaRPr>
          </a:p>
        </p:txBody>
      </p:sp>
      <p:sp>
        <p:nvSpPr>
          <p:cNvPr id="6" name="Pil: vänster-höger 5">
            <a:extLst>
              <a:ext uri="{FF2B5EF4-FFF2-40B4-BE49-F238E27FC236}">
                <a16:creationId xmlns:a16="http://schemas.microsoft.com/office/drawing/2014/main" id="{09603BD7-8618-4167-BFAC-7A6EFFCD7B90}"/>
              </a:ext>
            </a:extLst>
          </p:cNvPr>
          <p:cNvSpPr/>
          <p:nvPr/>
        </p:nvSpPr>
        <p:spPr>
          <a:xfrm>
            <a:off x="3776557" y="5741341"/>
            <a:ext cx="1404000" cy="504000"/>
          </a:xfrm>
          <a:prstGeom prst="leftRightArrow">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مجرور</a:t>
            </a:r>
            <a:endParaRPr lang="sv-SE" dirty="0">
              <a:solidFill>
                <a:schemeClr val="bg1"/>
              </a:solidFill>
            </a:endParaRPr>
          </a:p>
        </p:txBody>
      </p:sp>
      <p:sp>
        <p:nvSpPr>
          <p:cNvPr id="7" name="Pil: vänster-höger 6">
            <a:extLst>
              <a:ext uri="{FF2B5EF4-FFF2-40B4-BE49-F238E27FC236}">
                <a16:creationId xmlns:a16="http://schemas.microsoft.com/office/drawing/2014/main" id="{9D0FA755-4AE2-4DE8-ACEE-347DFA344C96}"/>
              </a:ext>
            </a:extLst>
          </p:cNvPr>
          <p:cNvSpPr/>
          <p:nvPr/>
        </p:nvSpPr>
        <p:spPr>
          <a:xfrm>
            <a:off x="3508278" y="5240384"/>
            <a:ext cx="1404000" cy="504000"/>
          </a:xfrm>
          <a:prstGeom prst="leftRightArrow">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bg1"/>
                </a:solidFill>
              </a:rPr>
              <a:t>منصوب</a:t>
            </a:r>
            <a:endParaRPr lang="sv-SE" dirty="0">
              <a:solidFill>
                <a:schemeClr val="bg1"/>
              </a:solidFill>
            </a:endParaRPr>
          </a:p>
        </p:txBody>
      </p:sp>
    </p:spTree>
    <p:custDataLst>
      <p:tags r:id="rId1"/>
    </p:custDataLst>
    <p:extLst>
      <p:ext uri="{BB962C8B-B14F-4D97-AF65-F5344CB8AC3E}">
        <p14:creationId xmlns:p14="http://schemas.microsoft.com/office/powerpoint/2010/main" val="152963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99FD7BC-B8E3-459E-B023-F22BC1F4E3BF}"/>
              </a:ext>
            </a:extLst>
          </p:cNvPr>
          <p:cNvSpPr>
            <a:spLocks noGrp="1"/>
          </p:cNvSpPr>
          <p:nvPr>
            <p:ph type="ctrTitle"/>
          </p:nvPr>
        </p:nvSpPr>
        <p:spPr/>
        <p:txBody>
          <a:bodyPr/>
          <a:lstStyle/>
          <a:p>
            <a:r>
              <a:rPr lang="sv-SE" dirty="0"/>
              <a:t>Lektion 3</a:t>
            </a:r>
          </a:p>
        </p:txBody>
      </p:sp>
      <p:sp>
        <p:nvSpPr>
          <p:cNvPr id="6" name="Underrubrik 5">
            <a:extLst>
              <a:ext uri="{FF2B5EF4-FFF2-40B4-BE49-F238E27FC236}">
                <a16:creationId xmlns:a16="http://schemas.microsoft.com/office/drawing/2014/main" id="{180D0732-AC0C-4861-BF4F-1D592B8E71D3}"/>
              </a:ext>
            </a:extLst>
          </p:cNvPr>
          <p:cNvSpPr>
            <a:spLocks noGrp="1"/>
          </p:cNvSpPr>
          <p:nvPr>
            <p:ph type="subTitle" idx="1"/>
          </p:nvPr>
        </p:nvSpPr>
        <p:spPr/>
        <p:txBody>
          <a:bodyPr>
            <a:normAutofit/>
          </a:bodyPr>
          <a:lstStyle/>
          <a:p>
            <a:r>
              <a:rPr lang="ar-SA" sz="2400" dirty="0"/>
              <a:t>نائِبُ الفَاعِلِ</a:t>
            </a:r>
          </a:p>
          <a:p>
            <a:r>
              <a:rPr lang="ar-SA" sz="2400" dirty="0"/>
              <a:t> إِمَّا, وَإِمَّا </a:t>
            </a:r>
            <a:r>
              <a:rPr lang="az-Latn-AZ" sz="2400" dirty="0"/>
              <a:t> </a:t>
            </a:r>
            <a:endParaRPr lang="sv-SE" sz="2400" dirty="0"/>
          </a:p>
        </p:txBody>
      </p:sp>
      <p:sp>
        <p:nvSpPr>
          <p:cNvPr id="4" name="Platshållare för bildnummer 3">
            <a:extLst>
              <a:ext uri="{FF2B5EF4-FFF2-40B4-BE49-F238E27FC236}">
                <a16:creationId xmlns:a16="http://schemas.microsoft.com/office/drawing/2014/main" id="{9B657408-A9D3-490F-8A32-57B5E47B0DA7}"/>
              </a:ext>
            </a:extLst>
          </p:cNvPr>
          <p:cNvSpPr>
            <a:spLocks noGrp="1"/>
          </p:cNvSpPr>
          <p:nvPr>
            <p:ph type="sldNum" sz="quarter" idx="12"/>
          </p:nvPr>
        </p:nvSpPr>
        <p:spPr/>
        <p:txBody>
          <a:bodyPr/>
          <a:lstStyle/>
          <a:p>
            <a:fld id="{177D6179-9D4F-9247-ABDE-D082469CF89C}" type="slidenum">
              <a:rPr lang="sv-SE" smtClean="0"/>
              <a:t>45</a:t>
            </a:fld>
            <a:endParaRPr lang="sv-SE" dirty="0"/>
          </a:p>
        </p:txBody>
      </p:sp>
    </p:spTree>
    <p:extLst>
      <p:ext uri="{BB962C8B-B14F-4D97-AF65-F5344CB8AC3E}">
        <p14:creationId xmlns:p14="http://schemas.microsoft.com/office/powerpoint/2010/main" val="403041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79DC48-C7E4-40D7-8868-FCC56EA24875}"/>
              </a:ext>
            </a:extLst>
          </p:cNvPr>
          <p:cNvSpPr>
            <a:spLocks noGrp="1"/>
          </p:cNvSpPr>
          <p:nvPr>
            <p:ph type="title"/>
          </p:nvPr>
        </p:nvSpPr>
        <p:spPr/>
        <p:txBody>
          <a:bodyPr/>
          <a:lstStyle/>
          <a:p>
            <a:r>
              <a:rPr lang="sv-SE"/>
              <a:t>Vad lär vi oss här?</a:t>
            </a:r>
          </a:p>
        </p:txBody>
      </p:sp>
      <p:sp>
        <p:nvSpPr>
          <p:cNvPr id="3" name="Platshållare för innehåll 2">
            <a:extLst>
              <a:ext uri="{FF2B5EF4-FFF2-40B4-BE49-F238E27FC236}">
                <a16:creationId xmlns:a16="http://schemas.microsoft.com/office/drawing/2014/main" id="{98406762-2404-4FA8-8C1D-182538072FF9}"/>
              </a:ext>
            </a:extLst>
          </p:cNvPr>
          <p:cNvSpPr>
            <a:spLocks noGrp="1"/>
          </p:cNvSpPr>
          <p:nvPr>
            <p:ph idx="1"/>
          </p:nvPr>
        </p:nvSpPr>
        <p:spPr>
          <a:xfrm>
            <a:off x="340956" y="2157639"/>
            <a:ext cx="11203285" cy="4328002"/>
          </a:xfrm>
        </p:spPr>
        <p:txBody>
          <a:bodyPr/>
          <a:lstStyle/>
          <a:p>
            <a:pPr marL="0" indent="0">
              <a:buNone/>
            </a:pPr>
            <a:r>
              <a:rPr lang="sv-SE" dirty="0"/>
              <a:t>Vi har hittills lärt oss att använda verb med vilket </a:t>
            </a:r>
            <a:r>
              <a:rPr lang="sv-SE" dirty="0">
                <a:solidFill>
                  <a:schemeClr val="tx1"/>
                </a:solidFill>
              </a:rPr>
              <a:t>subjektet</a:t>
            </a:r>
            <a:r>
              <a:rPr lang="sv-SE" dirty="0"/>
              <a:t> varit </a:t>
            </a:r>
            <a:r>
              <a:rPr lang="sv-SE" i="1" dirty="0"/>
              <a:t>känt</a:t>
            </a:r>
            <a:r>
              <a:rPr lang="sv-SE" dirty="0"/>
              <a:t> t.ex. ”</a:t>
            </a:r>
            <a:r>
              <a:rPr lang="sv-SE" dirty="0" err="1">
                <a:solidFill>
                  <a:schemeClr val="tx1"/>
                </a:solidFill>
              </a:rPr>
              <a:t>Zayd</a:t>
            </a:r>
            <a:r>
              <a:rPr lang="sv-SE" dirty="0"/>
              <a:t> läste boken”</a:t>
            </a:r>
            <a:r>
              <a:rPr lang="az-Latn-AZ" dirty="0"/>
              <a:t> </a:t>
            </a:r>
            <a:r>
              <a:rPr lang="sv-SE" dirty="0"/>
              <a:t>(</a:t>
            </a:r>
            <a:r>
              <a:rPr lang="ar-SA" dirty="0"/>
              <a:t>قَرَأَ </a:t>
            </a:r>
            <a:r>
              <a:rPr lang="ar-SA" dirty="0">
                <a:solidFill>
                  <a:schemeClr val="tx1"/>
                </a:solidFill>
              </a:rPr>
              <a:t>زيدٌ</a:t>
            </a:r>
            <a:r>
              <a:rPr lang="ar-SA" dirty="0"/>
              <a:t> الكتابَ</a:t>
            </a:r>
            <a:r>
              <a:rPr lang="sv-SE" dirty="0"/>
              <a:t>). I denna lektion kommer vi att lära oss att använda samma verb fast </a:t>
            </a:r>
            <a:r>
              <a:rPr lang="sv-SE" u="sng" dirty="0"/>
              <a:t>utan</a:t>
            </a:r>
            <a:r>
              <a:rPr lang="sv-SE" dirty="0"/>
              <a:t> ett känt subjekt: Boken lästes (</a:t>
            </a:r>
            <a:r>
              <a:rPr lang="ar-SA" dirty="0"/>
              <a:t>قُرِأَ الكتابُ</a:t>
            </a:r>
            <a:r>
              <a:rPr lang="sv-SE" dirty="0"/>
              <a:t>). Vem läste den? Vi vet inte. Subjektet är alltså okänt.</a:t>
            </a:r>
          </a:p>
          <a:p>
            <a:pPr marL="0" indent="0">
              <a:buNone/>
            </a:pPr>
            <a:r>
              <a:rPr lang="sv-SE" dirty="0"/>
              <a:t>Det är i denna kontext, som vi kommer att få lära oss termer som </a:t>
            </a:r>
            <a:r>
              <a:rPr lang="ar-SA" dirty="0"/>
              <a:t>نائِبُ الفاعل</a:t>
            </a:r>
            <a:r>
              <a:rPr lang="sv-SE" dirty="0"/>
              <a:t> och </a:t>
            </a:r>
            <a:r>
              <a:rPr lang="ar-SA" dirty="0"/>
              <a:t>الفِعْلُ المَبْني لِلْمَجْهول</a:t>
            </a:r>
            <a:r>
              <a:rPr lang="sv-SE" dirty="0"/>
              <a:t>.</a:t>
            </a:r>
          </a:p>
          <a:p>
            <a:pPr marL="0" indent="0">
              <a:buNone/>
            </a:pPr>
            <a:endParaRPr lang="sv-SE" dirty="0"/>
          </a:p>
          <a:p>
            <a:pPr marL="0" indent="0">
              <a:buNone/>
            </a:pPr>
            <a:r>
              <a:rPr lang="sv-SE" dirty="0"/>
              <a:t>Vi kommer även att lära oss ett mycket praktiskt ord, som beroende på kontext kan indikera på 5 olika betydelser: </a:t>
            </a:r>
            <a:r>
              <a:rPr lang="ar-SA" dirty="0"/>
              <a:t>إمّا</a:t>
            </a:r>
            <a:r>
              <a:rPr lang="sv-SE" dirty="0"/>
              <a:t>.</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809CE8BE-BE48-4783-AFE0-FD8EC9A3064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400276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7DF04424-CA3E-425F-BB68-7333E4BC41C3}"/>
              </a:ext>
            </a:extLst>
          </p:cNvPr>
          <p:cNvSpPr>
            <a:spLocks noGrp="1"/>
          </p:cNvSpPr>
          <p:nvPr>
            <p:ph idx="1"/>
          </p:nvPr>
        </p:nvSpPr>
        <p:spPr>
          <a:xfrm>
            <a:off x="212699" y="2043114"/>
            <a:ext cx="11825103" cy="4629150"/>
          </a:xfrm>
        </p:spPr>
        <p:txBody>
          <a:bodyPr>
            <a:normAutofit/>
          </a:bodyPr>
          <a:lstStyle/>
          <a:p>
            <a:pPr marL="0" indent="0">
              <a:lnSpc>
                <a:spcPct val="100000"/>
              </a:lnSpc>
              <a:buNone/>
            </a:pPr>
            <a:r>
              <a:rPr lang="ar-SA" sz="2000" dirty="0"/>
              <a:t> نائِبُ الفاعِل  </a:t>
            </a:r>
            <a:r>
              <a:rPr lang="sv-SE" sz="2000" dirty="0"/>
              <a:t>är ordet i en mening där</a:t>
            </a:r>
            <a:r>
              <a:rPr lang="ar-SA" sz="2000" dirty="0">
                <a:solidFill>
                  <a:srgbClr val="0070C0"/>
                </a:solidFill>
              </a:rPr>
              <a:t>الفاعل</a:t>
            </a:r>
            <a:r>
              <a:rPr lang="ar-SA" sz="2000" dirty="0"/>
              <a:t> </a:t>
            </a:r>
            <a:r>
              <a:rPr lang="sv-SE" sz="2000" dirty="0"/>
              <a:t> tagits bort och </a:t>
            </a:r>
            <a:r>
              <a:rPr lang="ar-SA" sz="2000" dirty="0">
                <a:solidFill>
                  <a:srgbClr val="C00000"/>
                </a:solidFill>
              </a:rPr>
              <a:t>المفعول</a:t>
            </a:r>
            <a:r>
              <a:rPr lang="ar-SA" sz="2000" dirty="0"/>
              <a:t> </a:t>
            </a:r>
            <a:r>
              <a:rPr lang="ar-SA" sz="2000" dirty="0">
                <a:solidFill>
                  <a:srgbClr val="C00000"/>
                </a:solidFill>
              </a:rPr>
              <a:t>به</a:t>
            </a:r>
            <a:r>
              <a:rPr lang="sv-SE" sz="2000" dirty="0"/>
              <a:t> ersätts av denna s.k.</a:t>
            </a:r>
            <a:r>
              <a:rPr lang="ar-SA" sz="2000" dirty="0"/>
              <a:t>. نائِبُ الفاعِلِ </a:t>
            </a:r>
            <a:r>
              <a:rPr lang="sv-SE" sz="2000" dirty="0"/>
              <a:t>                    </a:t>
            </a:r>
            <a:r>
              <a:rPr lang="ar-SA" sz="2000" dirty="0"/>
              <a:t>نائبُ الفاعل  </a:t>
            </a:r>
            <a:r>
              <a:rPr lang="az-Latn-AZ" sz="2000" dirty="0"/>
              <a:t> </a:t>
            </a:r>
            <a:r>
              <a:rPr lang="sv-SE" sz="2000" dirty="0"/>
              <a:t>är ett nomen som alltid är </a:t>
            </a:r>
            <a:r>
              <a:rPr lang="sv-SE" sz="2000" dirty="0" err="1"/>
              <a:t>marfu</a:t>
            </a:r>
            <a:r>
              <a:rPr lang="sv-SE" sz="2000" dirty="0"/>
              <a:t>`, och föregås av ett </a:t>
            </a:r>
            <a:r>
              <a:rPr lang="ar-SA" sz="2000" dirty="0"/>
              <a:t> فعلٌ مبنيٌّ للمجهول</a:t>
            </a:r>
            <a:r>
              <a:rPr lang="sv-SE" sz="2000" dirty="0"/>
              <a:t>.                                           Krångligt? Låt oss nu bryta ner allting!</a:t>
            </a:r>
          </a:p>
          <a:p>
            <a:pPr marL="0" indent="0">
              <a:lnSpc>
                <a:spcPct val="100000"/>
              </a:lnSpc>
              <a:buNone/>
            </a:pPr>
            <a:br>
              <a:rPr lang="ar-SA" dirty="0"/>
            </a:br>
            <a:endParaRPr lang="sv-SE" dirty="0">
              <a:solidFill>
                <a:schemeClr val="tx1"/>
              </a:solidFill>
            </a:endParaRPr>
          </a:p>
          <a:p>
            <a:pPr marL="0" indent="0">
              <a:lnSpc>
                <a:spcPct val="100000"/>
              </a:lnSpc>
              <a:buNone/>
            </a:pPr>
            <a:endParaRPr lang="sv-SE" dirty="0">
              <a:solidFill>
                <a:schemeClr val="tx1"/>
              </a:solidFill>
            </a:endParaRPr>
          </a:p>
          <a:p>
            <a:pPr marL="0" indent="0">
              <a:lnSpc>
                <a:spcPct val="100000"/>
              </a:lnSpc>
              <a:buNone/>
            </a:pPr>
            <a:r>
              <a:rPr lang="sv-SE" sz="2000" dirty="0"/>
              <a:t>Analys: I första meningen är det känt vem som ätit äpplet till</a:t>
            </a:r>
          </a:p>
          <a:p>
            <a:pPr marL="0" indent="0">
              <a:lnSpc>
                <a:spcPct val="100000"/>
              </a:lnSpc>
              <a:buNone/>
            </a:pPr>
            <a:r>
              <a:rPr lang="sv-SE" sz="2000" dirty="0"/>
              <a:t>skillnad till andra meningen. För att göra meningens subjekt </a:t>
            </a:r>
          </a:p>
          <a:p>
            <a:pPr marL="0" indent="0">
              <a:lnSpc>
                <a:spcPct val="100000"/>
              </a:lnSpc>
              <a:buNone/>
            </a:pPr>
            <a:r>
              <a:rPr lang="sv-SE" sz="2000" dirty="0"/>
              <a:t>okänt på detta vis försvinner subjektet </a:t>
            </a:r>
            <a:r>
              <a:rPr lang="ar-SA" sz="2000" dirty="0">
                <a:solidFill>
                  <a:srgbClr val="0070C0"/>
                </a:solidFill>
              </a:rPr>
              <a:t>الطالب</a:t>
            </a:r>
            <a:r>
              <a:rPr lang="sv-SE" sz="2000" dirty="0"/>
              <a:t>. Vad gäller </a:t>
            </a:r>
            <a:r>
              <a:rPr lang="ar-SA" sz="2000" dirty="0">
                <a:solidFill>
                  <a:srgbClr val="C00000"/>
                </a:solidFill>
              </a:rPr>
              <a:t>التفاحة</a:t>
            </a:r>
            <a:r>
              <a:rPr lang="sv-SE" sz="2000" dirty="0"/>
              <a:t>, som</a:t>
            </a:r>
          </a:p>
          <a:p>
            <a:pPr marL="0" indent="0">
              <a:lnSpc>
                <a:spcPct val="100000"/>
              </a:lnSpc>
              <a:buNone/>
            </a:pPr>
            <a:r>
              <a:rPr lang="sv-SE" sz="2000" dirty="0"/>
              <a:t>i början var objektet blir nu </a:t>
            </a:r>
            <a:r>
              <a:rPr lang="ar-SA" sz="2000" dirty="0">
                <a:solidFill>
                  <a:srgbClr val="7030A0"/>
                </a:solidFill>
              </a:rPr>
              <a:t>نائب</a:t>
            </a:r>
            <a:r>
              <a:rPr lang="ar-SA" sz="2000" dirty="0">
                <a:solidFill>
                  <a:srgbClr val="C00000"/>
                </a:solidFill>
              </a:rPr>
              <a:t> </a:t>
            </a:r>
            <a:r>
              <a:rPr lang="ar-SA" sz="2000" dirty="0">
                <a:solidFill>
                  <a:srgbClr val="7030A0"/>
                </a:solidFill>
              </a:rPr>
              <a:t>الفاعل</a:t>
            </a:r>
            <a:r>
              <a:rPr lang="sv-SE" sz="2000" dirty="0"/>
              <a:t> istället, och därmed </a:t>
            </a:r>
            <a:r>
              <a:rPr lang="ar-SA" sz="2000" dirty="0"/>
              <a:t>مرفوع</a:t>
            </a:r>
            <a:r>
              <a:rPr lang="sv-SE" sz="2000" dirty="0"/>
              <a:t>.</a:t>
            </a:r>
          </a:p>
          <a:p>
            <a:pPr marL="0" indent="0">
              <a:lnSpc>
                <a:spcPct val="100000"/>
              </a:lnSpc>
              <a:buNone/>
            </a:pPr>
            <a:r>
              <a:rPr lang="sv-SE" sz="2000" dirty="0"/>
              <a:t>Vi ändrar också på </a:t>
            </a:r>
            <a:r>
              <a:rPr lang="sv-SE" sz="2000" dirty="0">
                <a:solidFill>
                  <a:schemeClr val="tx1"/>
                </a:solidFill>
              </a:rPr>
              <a:t>verbet</a:t>
            </a:r>
            <a:r>
              <a:rPr lang="sv-SE" sz="2000" dirty="0"/>
              <a:t>, så att det blir </a:t>
            </a:r>
            <a:r>
              <a:rPr lang="ar-SA" sz="2000" dirty="0"/>
              <a:t>للمجهول</a:t>
            </a:r>
            <a:r>
              <a:rPr lang="sv-SE" sz="2000" dirty="0"/>
              <a:t>.</a:t>
            </a:r>
          </a:p>
        </p:txBody>
      </p:sp>
      <p:sp>
        <p:nvSpPr>
          <p:cNvPr id="14" name="Rektangel: rundade hörn 13">
            <a:extLst>
              <a:ext uri="{FF2B5EF4-FFF2-40B4-BE49-F238E27FC236}">
                <a16:creationId xmlns:a16="http://schemas.microsoft.com/office/drawing/2014/main" id="{CDB06BFE-B6F4-4822-9A8D-A018ECBBBC1D}"/>
              </a:ext>
            </a:extLst>
          </p:cNvPr>
          <p:cNvSpPr/>
          <p:nvPr/>
        </p:nvSpPr>
        <p:spPr>
          <a:xfrm>
            <a:off x="417839" y="3210900"/>
            <a:ext cx="5024284" cy="1002891"/>
          </a:xfrm>
          <a:prstGeom prst="roundRect">
            <a:avLst/>
          </a:prstGeom>
          <a:solidFill>
            <a:srgbClr val="BFB5C9"/>
          </a:solidFill>
          <a:ln>
            <a:solidFill>
              <a:schemeClr val="accent5">
                <a:lumMod val="50000"/>
              </a:schemeClr>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أَكَ</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الطالبُ</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2400" b="0" i="0" u="sng" strike="noStrike" kern="1200" cap="none" spc="0" normalizeH="0" baseline="0" noProof="0" dirty="0">
                <a:ln>
                  <a:noFill/>
                </a:ln>
                <a:solidFill>
                  <a:srgbClr val="C00000"/>
                </a:solidFill>
                <a:effectLst/>
                <a:uLnTx/>
                <a:uFillTx/>
                <a:latin typeface="Trebuchet MS" panose="020B0603020202020204"/>
                <a:ea typeface="+mn-ea"/>
                <a:cs typeface="Arial" panose="020B0604020202020204" pitchFamily="34" charset="0"/>
              </a:rPr>
              <a:t>التّفاحةَ</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z-Latn-AZ"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Eleven åt äpplet</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أُكِ</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 </a:t>
            </a:r>
            <a:r>
              <a:rPr kumimoji="0" lang="ar-SA" sz="2400" b="0" i="0" u="sng" strike="noStrike" kern="1200" cap="none" spc="0" normalizeH="0" baseline="0" noProof="0" dirty="0">
                <a:ln>
                  <a:noFill/>
                </a:ln>
                <a:solidFill>
                  <a:srgbClr val="7030A0"/>
                </a:solidFill>
                <a:effectLst/>
                <a:uLnTx/>
                <a:uFillTx/>
                <a:latin typeface="Trebuchet MS" panose="020B0603020202020204"/>
                <a:ea typeface="+mn-ea"/>
                <a:cs typeface="Arial" panose="020B0604020202020204" pitchFamily="34" charset="0"/>
              </a:rPr>
              <a:t>التّفاحةُ</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Äpplet</a:t>
            </a: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åts upp</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3FAF49CD-5B5A-4D07-8B20-52A06E71F983}"/>
              </a:ext>
            </a:extLst>
          </p:cNvPr>
          <p:cNvSpPr>
            <a:spLocks noGrp="1"/>
          </p:cNvSpPr>
          <p:nvPr>
            <p:ph type="title"/>
          </p:nvPr>
        </p:nvSpPr>
        <p:spPr/>
        <p:txBody>
          <a:bodyPr>
            <a:normAutofit/>
          </a:bodyPr>
          <a:lstStyle/>
          <a:p>
            <a:r>
              <a:rPr lang="ar-SA" dirty="0"/>
              <a:t>نائِبُ الفاعِلِ</a:t>
            </a:r>
            <a:r>
              <a:rPr lang="sv-SE" dirty="0"/>
              <a:t> (1)</a:t>
            </a:r>
          </a:p>
        </p:txBody>
      </p:sp>
      <p:sp>
        <p:nvSpPr>
          <p:cNvPr id="4" name="Platshållare för bildnummer 3">
            <a:extLst>
              <a:ext uri="{FF2B5EF4-FFF2-40B4-BE49-F238E27FC236}">
                <a16:creationId xmlns:a16="http://schemas.microsoft.com/office/drawing/2014/main" id="{CC65908B-DE82-4AD1-B10B-7F60F927394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ulle: vågrät 12">
            <a:extLst>
              <a:ext uri="{FF2B5EF4-FFF2-40B4-BE49-F238E27FC236}">
                <a16:creationId xmlns:a16="http://schemas.microsoft.com/office/drawing/2014/main" id="{9B5507EE-A449-4E66-899B-6AFE7F2050A7}"/>
              </a:ext>
            </a:extLst>
          </p:cNvPr>
          <p:cNvSpPr/>
          <p:nvPr/>
        </p:nvSpPr>
        <p:spPr>
          <a:xfrm>
            <a:off x="8239970" y="5692518"/>
            <a:ext cx="3224980" cy="979746"/>
          </a:xfrm>
          <a:prstGeom prst="roundRect">
            <a:avLst/>
          </a:prstGeom>
          <a:solidFill>
            <a:srgbClr val="BFB5C9"/>
          </a:solidFill>
          <a:ln w="19050">
            <a:solidFill>
              <a:schemeClr val="accent5">
                <a:lumMod val="50000"/>
              </a:schemeClr>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كَتَ</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بَ</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فعلٌ مَبْنيٌّ للمعلوم</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كُت</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ِبَ</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فعلٌ مبنيٌّ للمجهول</a:t>
            </a:r>
          </a:p>
        </p:txBody>
      </p:sp>
      <p:sp>
        <p:nvSpPr>
          <p:cNvPr id="8" name="Rulle: vågrät 7">
            <a:extLst>
              <a:ext uri="{FF2B5EF4-FFF2-40B4-BE49-F238E27FC236}">
                <a16:creationId xmlns:a16="http://schemas.microsoft.com/office/drawing/2014/main" id="{4A1D16FC-5D78-456F-B992-A5C89E7FBDA8}"/>
              </a:ext>
            </a:extLst>
          </p:cNvPr>
          <p:cNvSpPr/>
          <p:nvPr/>
        </p:nvSpPr>
        <p:spPr>
          <a:xfrm>
            <a:off x="8239970" y="3100286"/>
            <a:ext cx="2844473" cy="1224117"/>
          </a:xfrm>
          <a:prstGeom prst="roundRect">
            <a:avLst/>
          </a:prstGeom>
          <a:solidFill>
            <a:srgbClr val="BFB5C9"/>
          </a:solidFill>
          <a:ln w="19050">
            <a:solidFill>
              <a:schemeClr val="accent5">
                <a:lumMod val="50000"/>
              </a:schemeClr>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نائِب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Ersättare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مَعْلوم    </a:t>
            </a:r>
            <a:r>
              <a:rPr kumimoji="0" lang="az-Latn-AZ"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Känd</a:t>
            </a: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مَجْهول</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Okänd</a:t>
            </a: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470628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2829A3-9719-4D21-B5F9-6C52CFE32D40}"/>
              </a:ext>
            </a:extLst>
          </p:cNvPr>
          <p:cNvSpPr>
            <a:spLocks noGrp="1"/>
          </p:cNvSpPr>
          <p:nvPr>
            <p:ph type="title"/>
          </p:nvPr>
        </p:nvSpPr>
        <p:spPr/>
        <p:txBody>
          <a:bodyPr/>
          <a:lstStyle/>
          <a:p>
            <a:r>
              <a:rPr lang="ar-SA" dirty="0"/>
              <a:t>نائِبُ الفاعِلِ</a:t>
            </a:r>
            <a:r>
              <a:rPr lang="sv-SE" dirty="0"/>
              <a:t> (2)</a:t>
            </a:r>
          </a:p>
        </p:txBody>
      </p:sp>
      <p:sp>
        <p:nvSpPr>
          <p:cNvPr id="7" name="Platshållare för innehåll 6">
            <a:extLst>
              <a:ext uri="{FF2B5EF4-FFF2-40B4-BE49-F238E27FC236}">
                <a16:creationId xmlns:a16="http://schemas.microsoft.com/office/drawing/2014/main" id="{124E69F5-B749-4097-985F-E7486C8D89EF}"/>
              </a:ext>
            </a:extLst>
          </p:cNvPr>
          <p:cNvSpPr>
            <a:spLocks noGrp="1"/>
          </p:cNvSpPr>
          <p:nvPr>
            <p:ph idx="1"/>
          </p:nvPr>
        </p:nvSpPr>
        <p:spPr>
          <a:xfrm>
            <a:off x="287031" y="2189389"/>
            <a:ext cx="11596575" cy="4467050"/>
          </a:xfrm>
        </p:spPr>
        <p:txBody>
          <a:bodyPr/>
          <a:lstStyle/>
          <a:p>
            <a:pPr marL="0" indent="0">
              <a:buNone/>
            </a:pPr>
            <a:r>
              <a:rPr lang="ar-SA" dirty="0">
                <a:solidFill>
                  <a:schemeClr val="accent1">
                    <a:lumMod val="50000"/>
                  </a:schemeClr>
                </a:solidFill>
              </a:rPr>
              <a:t>الفعل</a:t>
            </a:r>
            <a:r>
              <a:rPr lang="ar-SA" dirty="0">
                <a:solidFill>
                  <a:srgbClr val="FFFF00"/>
                </a:solidFill>
              </a:rPr>
              <a:t> </a:t>
            </a:r>
            <a:r>
              <a:rPr lang="ar-SA" dirty="0">
                <a:solidFill>
                  <a:schemeClr val="accent1">
                    <a:lumMod val="50000"/>
                  </a:schemeClr>
                </a:solidFill>
              </a:rPr>
              <a:t>المبني للمعلوم   </a:t>
            </a:r>
            <a:r>
              <a:rPr lang="ar-SA" dirty="0">
                <a:solidFill>
                  <a:schemeClr val="bg1"/>
                </a:solidFill>
              </a:rPr>
              <a:t>الفاعل</a:t>
            </a:r>
            <a:r>
              <a:rPr lang="ar-SA" dirty="0"/>
              <a:t>   </a:t>
            </a:r>
            <a:r>
              <a:rPr lang="ar-SA" dirty="0">
                <a:solidFill>
                  <a:srgbClr val="7030A0"/>
                </a:solidFill>
              </a:rPr>
              <a:t>المفعول</a:t>
            </a:r>
            <a:r>
              <a:rPr lang="ar-SA" dirty="0">
                <a:solidFill>
                  <a:srgbClr val="92D050"/>
                </a:solidFill>
              </a:rPr>
              <a:t> </a:t>
            </a:r>
            <a:r>
              <a:rPr lang="ar-SA" dirty="0">
                <a:solidFill>
                  <a:srgbClr val="7030A0"/>
                </a:solidFill>
              </a:rPr>
              <a:t>به</a:t>
            </a:r>
            <a:r>
              <a:rPr lang="ar-SA" dirty="0">
                <a:solidFill>
                  <a:srgbClr val="92D050"/>
                </a:solidFill>
              </a:rPr>
              <a:t>   </a:t>
            </a:r>
          </a:p>
          <a:p>
            <a:pPr marL="0" indent="0">
              <a:buNone/>
            </a:pPr>
            <a:r>
              <a:rPr lang="ar-SA" dirty="0"/>
              <a:t>            </a:t>
            </a:r>
            <a:endParaRPr lang="sv-SE" dirty="0"/>
          </a:p>
          <a:p>
            <a:pPr marL="0" indent="0">
              <a:buNone/>
            </a:pPr>
            <a:endParaRPr lang="sv-SE" dirty="0"/>
          </a:p>
          <a:p>
            <a:pPr marL="0" indent="0">
              <a:buNone/>
            </a:pPr>
            <a:endParaRPr lang="sv-SE" dirty="0"/>
          </a:p>
          <a:p>
            <a:pPr marL="0" indent="0">
              <a:buNone/>
            </a:pPr>
            <a:r>
              <a:rPr lang="ar-SA" dirty="0"/>
              <a:t>        </a:t>
            </a:r>
          </a:p>
          <a:p>
            <a:pPr marL="0" indent="0">
              <a:buNone/>
            </a:pPr>
            <a:r>
              <a:rPr lang="ar-SA" dirty="0">
                <a:solidFill>
                  <a:schemeClr val="tx1"/>
                </a:solidFill>
              </a:rPr>
              <a:t>الفعل المبني للمجهول     </a:t>
            </a:r>
            <a:r>
              <a:rPr lang="ar-SA" dirty="0">
                <a:solidFill>
                  <a:srgbClr val="0070C0"/>
                </a:solidFill>
              </a:rPr>
              <a:t>نائبُ الفاعل          </a:t>
            </a:r>
          </a:p>
        </p:txBody>
      </p:sp>
      <p:sp>
        <p:nvSpPr>
          <p:cNvPr id="4" name="Platshållare för bildnummer 3">
            <a:extLst>
              <a:ext uri="{FF2B5EF4-FFF2-40B4-BE49-F238E27FC236}">
                <a16:creationId xmlns:a16="http://schemas.microsoft.com/office/drawing/2014/main" id="{A11A185A-CFDA-499F-9D9F-1445DBA3C1A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Rektangel: rundade hörn 7">
            <a:extLst>
              <a:ext uri="{FF2B5EF4-FFF2-40B4-BE49-F238E27FC236}">
                <a16:creationId xmlns:a16="http://schemas.microsoft.com/office/drawing/2014/main" id="{8A52B9C6-FBF2-488B-BFAE-1A80560AE936}"/>
              </a:ext>
            </a:extLst>
          </p:cNvPr>
          <p:cNvSpPr/>
          <p:nvPr/>
        </p:nvSpPr>
        <p:spPr>
          <a:xfrm>
            <a:off x="1073611" y="2952135"/>
            <a:ext cx="4786414" cy="953730"/>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chemeClr val="accent1">
                    <a:lumMod val="50000"/>
                  </a:schemeClr>
                </a:solidFill>
                <a:effectLst/>
                <a:uLnTx/>
                <a:uFillTx/>
                <a:latin typeface="Trebuchet MS" panose="020B0603020202020204"/>
                <a:ea typeface="+mn-ea"/>
                <a:cs typeface="Arial" panose="020B0604020202020204" pitchFamily="34" charset="0"/>
              </a:rPr>
              <a:t>أَكَلَ</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الطالبُ</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srgbClr val="7030A0"/>
                </a:solidFill>
                <a:effectLst/>
                <a:uLnTx/>
                <a:uFillTx/>
                <a:latin typeface="Trebuchet MS" panose="020B0603020202020204"/>
                <a:ea typeface="+mn-ea"/>
                <a:cs typeface="Arial" panose="020B0604020202020204" pitchFamily="34" charset="0"/>
              </a:rPr>
              <a:t>التفاحة</a:t>
            </a:r>
            <a:r>
              <a:rPr kumimoji="0" lang="az-Latn-AZ" sz="24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Eleven åt äpplet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أُكِلَ</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التفاحةُ</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z-Latn-AZ" sz="24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Äpplet åts upp </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p>
        </p:txBody>
      </p:sp>
      <p:cxnSp>
        <p:nvCxnSpPr>
          <p:cNvPr id="11" name="Rak pilkoppling 10">
            <a:extLst>
              <a:ext uri="{FF2B5EF4-FFF2-40B4-BE49-F238E27FC236}">
                <a16:creationId xmlns:a16="http://schemas.microsoft.com/office/drawing/2014/main" id="{EC22D989-2F6D-487C-ADF4-5372988B9681}"/>
              </a:ext>
            </a:extLst>
          </p:cNvPr>
          <p:cNvCxnSpPr>
            <a:cxnSpLocks/>
          </p:cNvCxnSpPr>
          <p:nvPr/>
        </p:nvCxnSpPr>
        <p:spPr>
          <a:xfrm>
            <a:off x="2959510" y="2526890"/>
            <a:ext cx="0" cy="3564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Rak pilkoppling 12">
            <a:extLst>
              <a:ext uri="{FF2B5EF4-FFF2-40B4-BE49-F238E27FC236}">
                <a16:creationId xmlns:a16="http://schemas.microsoft.com/office/drawing/2014/main" id="{0592AC7C-FFB9-4B5B-BB2D-20051DDBF090}"/>
              </a:ext>
            </a:extLst>
          </p:cNvPr>
          <p:cNvCxnSpPr>
            <a:cxnSpLocks/>
          </p:cNvCxnSpPr>
          <p:nvPr/>
        </p:nvCxnSpPr>
        <p:spPr>
          <a:xfrm>
            <a:off x="2236839" y="2526889"/>
            <a:ext cx="0" cy="356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Rak pilkoppling 13">
            <a:extLst>
              <a:ext uri="{FF2B5EF4-FFF2-40B4-BE49-F238E27FC236}">
                <a16:creationId xmlns:a16="http://schemas.microsoft.com/office/drawing/2014/main" id="{E2B3B0A7-3FD9-4EDD-95FB-1BDC0D431476}"/>
              </a:ext>
            </a:extLst>
          </p:cNvPr>
          <p:cNvCxnSpPr>
            <a:cxnSpLocks/>
          </p:cNvCxnSpPr>
          <p:nvPr/>
        </p:nvCxnSpPr>
        <p:spPr>
          <a:xfrm>
            <a:off x="1420762" y="2526889"/>
            <a:ext cx="0" cy="35641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Rak pilkoppling 14">
            <a:extLst>
              <a:ext uri="{FF2B5EF4-FFF2-40B4-BE49-F238E27FC236}">
                <a16:creationId xmlns:a16="http://schemas.microsoft.com/office/drawing/2014/main" id="{D14B2AE1-E7F8-4534-9A1F-7936BE089C3C}"/>
              </a:ext>
            </a:extLst>
          </p:cNvPr>
          <p:cNvCxnSpPr>
            <a:cxnSpLocks/>
          </p:cNvCxnSpPr>
          <p:nvPr/>
        </p:nvCxnSpPr>
        <p:spPr>
          <a:xfrm>
            <a:off x="2254660" y="4045974"/>
            <a:ext cx="0" cy="356419"/>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16" name="Rak pilkoppling 15">
            <a:extLst>
              <a:ext uri="{FF2B5EF4-FFF2-40B4-BE49-F238E27FC236}">
                <a16:creationId xmlns:a16="http://schemas.microsoft.com/office/drawing/2014/main" id="{4DB2F6A9-D847-4F9E-9E72-1EE32E2986FF}"/>
              </a:ext>
            </a:extLst>
          </p:cNvPr>
          <p:cNvCxnSpPr>
            <a:cxnSpLocks/>
          </p:cNvCxnSpPr>
          <p:nvPr/>
        </p:nvCxnSpPr>
        <p:spPr>
          <a:xfrm>
            <a:off x="2984091" y="4045974"/>
            <a:ext cx="0" cy="35641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037902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1F370B-B160-452E-A547-A016A3873201}"/>
              </a:ext>
            </a:extLst>
          </p:cNvPr>
          <p:cNvSpPr>
            <a:spLocks noGrp="1"/>
          </p:cNvSpPr>
          <p:nvPr>
            <p:ph type="title"/>
          </p:nvPr>
        </p:nvSpPr>
        <p:spPr/>
        <p:txBody>
          <a:bodyPr/>
          <a:lstStyle/>
          <a:p>
            <a:r>
              <a:rPr lang="ar-SA" dirty="0"/>
              <a:t>نائِبُ الفاعِلِ </a:t>
            </a:r>
            <a:r>
              <a:rPr lang="sv-SE" dirty="0"/>
              <a:t> (3)</a:t>
            </a:r>
          </a:p>
        </p:txBody>
      </p:sp>
      <p:sp>
        <p:nvSpPr>
          <p:cNvPr id="3" name="Platshållare för innehåll 2">
            <a:extLst>
              <a:ext uri="{FF2B5EF4-FFF2-40B4-BE49-F238E27FC236}">
                <a16:creationId xmlns:a16="http://schemas.microsoft.com/office/drawing/2014/main" id="{995D1B7F-8632-419B-AE32-B407BD295612}"/>
              </a:ext>
            </a:extLst>
          </p:cNvPr>
          <p:cNvSpPr>
            <a:spLocks noGrp="1"/>
          </p:cNvSpPr>
          <p:nvPr>
            <p:ph idx="1"/>
          </p:nvPr>
        </p:nvSpPr>
        <p:spPr>
          <a:xfrm>
            <a:off x="207390" y="2057400"/>
            <a:ext cx="11557261" cy="4560215"/>
          </a:xfrm>
        </p:spPr>
        <p:txBody>
          <a:bodyPr>
            <a:normAutofit/>
          </a:bodyPr>
          <a:lstStyle/>
          <a:p>
            <a:pPr marL="0" indent="0">
              <a:buNone/>
            </a:pPr>
            <a:r>
              <a:rPr lang="sv-SE" u="sng" dirty="0"/>
              <a:t>Hur omvandlar man </a:t>
            </a:r>
            <a:r>
              <a:rPr lang="ar-SA" u="sng" dirty="0"/>
              <a:t>الفعل المبني للمعلوم</a:t>
            </a:r>
            <a:r>
              <a:rPr lang="az-Latn-AZ" u="sng" dirty="0"/>
              <a:t> till </a:t>
            </a:r>
            <a:r>
              <a:rPr lang="ar-SA" u="sng" dirty="0"/>
              <a:t>المجهول</a:t>
            </a:r>
            <a:r>
              <a:rPr lang="sv-SE" u="sng" dirty="0"/>
              <a:t>?</a:t>
            </a:r>
          </a:p>
          <a:p>
            <a:pPr marL="0" indent="0">
              <a:buNone/>
            </a:pPr>
            <a:r>
              <a:rPr lang="sv-SE" u="sng" dirty="0">
                <a:solidFill>
                  <a:schemeClr val="tx1"/>
                </a:solidFill>
              </a:rPr>
              <a:t>Dåtid</a:t>
            </a:r>
            <a:r>
              <a:rPr lang="sv-SE" dirty="0"/>
              <a:t>: </a:t>
            </a:r>
            <a:r>
              <a:rPr lang="sv-SE" dirty="0">
                <a:solidFill>
                  <a:srgbClr val="FFFF00"/>
                </a:solidFill>
              </a:rPr>
              <a:t>Första</a:t>
            </a:r>
            <a:r>
              <a:rPr lang="sv-SE" dirty="0"/>
              <a:t> </a:t>
            </a:r>
            <a:r>
              <a:rPr lang="sv-SE" dirty="0">
                <a:solidFill>
                  <a:srgbClr val="FFFF00"/>
                </a:solidFill>
              </a:rPr>
              <a:t>bokstaven</a:t>
            </a:r>
            <a:r>
              <a:rPr lang="sv-SE" dirty="0"/>
              <a:t> får en </a:t>
            </a:r>
            <a:r>
              <a:rPr lang="sv-SE" i="1" dirty="0"/>
              <a:t>Dhammah</a:t>
            </a:r>
            <a:r>
              <a:rPr lang="sv-SE" dirty="0"/>
              <a:t>, och </a:t>
            </a:r>
            <a:r>
              <a:rPr lang="sv-SE" dirty="0">
                <a:solidFill>
                  <a:srgbClr val="FF0000"/>
                </a:solidFill>
              </a:rPr>
              <a:t>nästsista bokstaven </a:t>
            </a:r>
            <a:r>
              <a:rPr lang="sv-SE" dirty="0"/>
              <a:t>får en </a:t>
            </a:r>
            <a:r>
              <a:rPr lang="sv-SE" i="1" dirty="0"/>
              <a:t>Kasrah</a:t>
            </a:r>
            <a:r>
              <a:rPr lang="sv-SE" dirty="0"/>
              <a:t>:</a:t>
            </a:r>
          </a:p>
          <a:p>
            <a:pPr marL="0" indent="0">
              <a:buNone/>
            </a:pPr>
            <a:r>
              <a:rPr lang="ar-SA" dirty="0"/>
              <a:t>قَرَأَ</a:t>
            </a:r>
            <a:r>
              <a:rPr lang="sv-SE" dirty="0"/>
              <a:t> </a:t>
            </a:r>
            <a:r>
              <a:rPr lang="ar-SA" dirty="0"/>
              <a:t>    </a:t>
            </a:r>
            <a:r>
              <a:rPr lang="sv-SE" dirty="0"/>
              <a:t>  </a:t>
            </a:r>
            <a:r>
              <a:rPr lang="ar-SA" dirty="0">
                <a:solidFill>
                  <a:srgbClr val="FFFF00"/>
                </a:solidFill>
              </a:rPr>
              <a:t>ق</a:t>
            </a:r>
            <a:r>
              <a:rPr lang="ar-SA" dirty="0"/>
              <a:t>ُ</a:t>
            </a:r>
            <a:r>
              <a:rPr lang="ar-SA" dirty="0">
                <a:solidFill>
                  <a:srgbClr val="FF0000"/>
                </a:solidFill>
              </a:rPr>
              <a:t>رِ</a:t>
            </a:r>
            <a:r>
              <a:rPr lang="ar-SA" dirty="0"/>
              <a:t>أَ</a:t>
            </a:r>
          </a:p>
          <a:p>
            <a:pPr marL="0" indent="0">
              <a:buNone/>
            </a:pPr>
            <a:r>
              <a:rPr lang="ar-SA" dirty="0"/>
              <a:t>خَلَقَ</a:t>
            </a:r>
            <a:r>
              <a:rPr lang="sv-SE" dirty="0"/>
              <a:t>         </a:t>
            </a:r>
            <a:r>
              <a:rPr lang="ar-SA" dirty="0">
                <a:solidFill>
                  <a:srgbClr val="FFFF00"/>
                </a:solidFill>
              </a:rPr>
              <a:t>خُ</a:t>
            </a:r>
            <a:r>
              <a:rPr lang="ar-SA" dirty="0">
                <a:solidFill>
                  <a:srgbClr val="FF0000"/>
                </a:solidFill>
              </a:rPr>
              <a:t>لِ</a:t>
            </a:r>
            <a:r>
              <a:rPr lang="ar-SA" dirty="0"/>
              <a:t>قَ</a:t>
            </a:r>
            <a:endParaRPr lang="sv-SE" dirty="0"/>
          </a:p>
          <a:p>
            <a:pPr marL="0" indent="0">
              <a:buNone/>
            </a:pPr>
            <a:r>
              <a:rPr lang="sv-SE" dirty="0"/>
              <a:t>På arabiska heter det: </a:t>
            </a:r>
            <a:r>
              <a:rPr lang="ar-SA" dirty="0"/>
              <a:t>ضُمَّ أَوَّلَهُ وكُسِرَ ما قَبْلَ آخِرِهِ</a:t>
            </a:r>
            <a:endParaRPr lang="az-Latn-AZ" dirty="0"/>
          </a:p>
          <a:p>
            <a:pPr marL="0" indent="0">
              <a:buNone/>
            </a:pPr>
            <a:endParaRPr lang="az-Latn-AZ" sz="1100" dirty="0"/>
          </a:p>
          <a:p>
            <a:pPr marL="0" indent="0">
              <a:buNone/>
            </a:pPr>
            <a:r>
              <a:rPr lang="az-Latn-AZ" u="sng" dirty="0">
                <a:solidFill>
                  <a:schemeClr val="tx1"/>
                </a:solidFill>
              </a:rPr>
              <a:t>Nutid</a:t>
            </a:r>
            <a:r>
              <a:rPr lang="sv-SE" dirty="0"/>
              <a:t>:  </a:t>
            </a:r>
            <a:r>
              <a:rPr lang="ar-SA" dirty="0">
                <a:solidFill>
                  <a:srgbClr val="FFFF00"/>
                </a:solidFill>
              </a:rPr>
              <a:t>حرف المضارعة</a:t>
            </a:r>
            <a:r>
              <a:rPr lang="sv-SE" dirty="0"/>
              <a:t> </a:t>
            </a:r>
            <a:r>
              <a:rPr lang="az-Latn-AZ" dirty="0"/>
              <a:t>f</a:t>
            </a:r>
            <a:r>
              <a:rPr lang="sv-SE" dirty="0"/>
              <a:t>år en </a:t>
            </a:r>
            <a:r>
              <a:rPr lang="sv-SE" i="1" dirty="0"/>
              <a:t>Dhammah</a:t>
            </a:r>
            <a:r>
              <a:rPr lang="sv-SE" dirty="0"/>
              <a:t>, och den </a:t>
            </a:r>
            <a:r>
              <a:rPr lang="sv-SE" dirty="0">
                <a:solidFill>
                  <a:srgbClr val="FF0000"/>
                </a:solidFill>
              </a:rPr>
              <a:t>andra bokstaven</a:t>
            </a:r>
            <a:r>
              <a:rPr lang="sv-SE" dirty="0"/>
              <a:t> får en Fathah:</a:t>
            </a:r>
          </a:p>
          <a:p>
            <a:pPr marL="0" indent="0">
              <a:buNone/>
            </a:pPr>
            <a:r>
              <a:rPr lang="ar-SA" dirty="0"/>
              <a:t>يَفْهَمُ</a:t>
            </a:r>
            <a:r>
              <a:rPr lang="az-Latn-AZ" dirty="0"/>
              <a:t> </a:t>
            </a:r>
            <a:r>
              <a:rPr lang="sv-SE" dirty="0"/>
              <a:t>  </a:t>
            </a:r>
            <a:r>
              <a:rPr lang="az-Latn-AZ" dirty="0"/>
              <a:t>     </a:t>
            </a:r>
            <a:r>
              <a:rPr lang="ar-SA" dirty="0">
                <a:solidFill>
                  <a:srgbClr val="FFFF00"/>
                </a:solidFill>
              </a:rPr>
              <a:t>يُ</a:t>
            </a:r>
            <a:r>
              <a:rPr lang="ar-SA" dirty="0"/>
              <a:t>فْ</a:t>
            </a:r>
            <a:r>
              <a:rPr lang="ar-SA" dirty="0">
                <a:solidFill>
                  <a:srgbClr val="FF0000"/>
                </a:solidFill>
              </a:rPr>
              <a:t>ه</a:t>
            </a:r>
            <a:r>
              <a:rPr lang="ar-SA" dirty="0"/>
              <a:t>َمُ</a:t>
            </a:r>
          </a:p>
          <a:p>
            <a:pPr marL="0" indent="0">
              <a:buNone/>
            </a:pPr>
            <a:r>
              <a:rPr lang="ar-SA" dirty="0"/>
              <a:t>يَنْهى</a:t>
            </a:r>
            <a:r>
              <a:rPr lang="az-Latn-AZ" dirty="0"/>
              <a:t>     </a:t>
            </a:r>
            <a:r>
              <a:rPr lang="sv-SE" dirty="0"/>
              <a:t>  </a:t>
            </a:r>
            <a:r>
              <a:rPr lang="ar-SA" dirty="0"/>
              <a:t> </a:t>
            </a:r>
            <a:r>
              <a:rPr lang="ar-SA" dirty="0">
                <a:solidFill>
                  <a:srgbClr val="FFFF00"/>
                </a:solidFill>
              </a:rPr>
              <a:t>ي</a:t>
            </a:r>
            <a:r>
              <a:rPr lang="ar-SA" dirty="0"/>
              <a:t>ُنْ</a:t>
            </a:r>
            <a:r>
              <a:rPr lang="ar-SA" dirty="0">
                <a:solidFill>
                  <a:srgbClr val="FF0000"/>
                </a:solidFill>
              </a:rPr>
              <a:t>هَ</a:t>
            </a:r>
            <a:r>
              <a:rPr lang="ar-SA" dirty="0"/>
              <a:t>ى</a:t>
            </a:r>
          </a:p>
          <a:p>
            <a:pPr marL="0" indent="0">
              <a:buNone/>
            </a:pPr>
            <a:r>
              <a:rPr lang="sv-SE" dirty="0"/>
              <a:t>På arabiska heter det: </a:t>
            </a:r>
            <a:r>
              <a:rPr lang="ar-SA" dirty="0"/>
              <a:t> ضُمَّ أَوَّلَهُ وفُتِحَ ما قَبْلَ آخِرِهِ</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8A25E6F8-162E-4B64-9736-848DA577D21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6" name="Rak pilkoppling 5">
            <a:extLst>
              <a:ext uri="{FF2B5EF4-FFF2-40B4-BE49-F238E27FC236}">
                <a16:creationId xmlns:a16="http://schemas.microsoft.com/office/drawing/2014/main" id="{A9D8F81F-DF65-4D65-9E15-6778D12EAB63}"/>
              </a:ext>
            </a:extLst>
          </p:cNvPr>
          <p:cNvCxnSpPr/>
          <p:nvPr/>
        </p:nvCxnSpPr>
        <p:spPr>
          <a:xfrm>
            <a:off x="680321" y="3157980"/>
            <a:ext cx="367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Bildobjekt 6">
            <a:extLst>
              <a:ext uri="{FF2B5EF4-FFF2-40B4-BE49-F238E27FC236}">
                <a16:creationId xmlns:a16="http://schemas.microsoft.com/office/drawing/2014/main" id="{B9B3EE84-7FD3-4A7E-AF41-65BC6606DEBD}"/>
              </a:ext>
            </a:extLst>
          </p:cNvPr>
          <p:cNvPicPr>
            <a:picLocks noChangeAspect="1"/>
          </p:cNvPicPr>
          <p:nvPr/>
        </p:nvPicPr>
        <p:blipFill>
          <a:blip r:embed="rId3"/>
          <a:stretch>
            <a:fillRect/>
          </a:stretch>
        </p:blipFill>
        <p:spPr>
          <a:xfrm>
            <a:off x="864144" y="3441004"/>
            <a:ext cx="445047" cy="158510"/>
          </a:xfrm>
          <a:prstGeom prst="rect">
            <a:avLst/>
          </a:prstGeom>
        </p:spPr>
      </p:pic>
      <p:cxnSp>
        <p:nvCxnSpPr>
          <p:cNvPr id="8" name="Rak pilkoppling 7">
            <a:extLst>
              <a:ext uri="{FF2B5EF4-FFF2-40B4-BE49-F238E27FC236}">
                <a16:creationId xmlns:a16="http://schemas.microsoft.com/office/drawing/2014/main" id="{43991164-0628-4B90-BCCB-E5B2307FE79E}"/>
              </a:ext>
            </a:extLst>
          </p:cNvPr>
          <p:cNvCxnSpPr/>
          <p:nvPr/>
        </p:nvCxnSpPr>
        <p:spPr>
          <a:xfrm>
            <a:off x="822618" y="5273317"/>
            <a:ext cx="367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Rak pilkoppling 8">
            <a:extLst>
              <a:ext uri="{FF2B5EF4-FFF2-40B4-BE49-F238E27FC236}">
                <a16:creationId xmlns:a16="http://schemas.microsoft.com/office/drawing/2014/main" id="{1F529B21-87DA-45F0-8603-4E7099481ED4}"/>
              </a:ext>
            </a:extLst>
          </p:cNvPr>
          <p:cNvCxnSpPr/>
          <p:nvPr/>
        </p:nvCxnSpPr>
        <p:spPr>
          <a:xfrm>
            <a:off x="842563" y="5817909"/>
            <a:ext cx="367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ulle: vågrät 9">
            <a:extLst>
              <a:ext uri="{FF2B5EF4-FFF2-40B4-BE49-F238E27FC236}">
                <a16:creationId xmlns:a16="http://schemas.microsoft.com/office/drawing/2014/main" id="{8DDCC047-E2B3-4BC4-A31E-1AFF810B7759}"/>
              </a:ext>
            </a:extLst>
          </p:cNvPr>
          <p:cNvSpPr/>
          <p:nvPr/>
        </p:nvSpPr>
        <p:spPr>
          <a:xfrm>
            <a:off x="7605282" y="5271156"/>
            <a:ext cx="4159369" cy="1346459"/>
          </a:xfrm>
          <a:prstGeom prst="round2DiagRect">
            <a:avLst/>
          </a:prstGeom>
          <a:solidFill>
            <a:srgbClr val="BFB5C9"/>
          </a:solidFill>
          <a:ln w="12700">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Dessa principer gäller dem verb med 3 bokstäver. Verb med fler bokstäver kommer vi att börja lära oss på Arabiska nivå 4</a:t>
            </a:r>
          </a:p>
        </p:txBody>
      </p:sp>
    </p:spTree>
    <p:custDataLst>
      <p:tags r:id="rId1"/>
    </p:custDataLst>
    <p:extLst>
      <p:ext uri="{BB962C8B-B14F-4D97-AF65-F5344CB8AC3E}">
        <p14:creationId xmlns:p14="http://schemas.microsoft.com/office/powerpoint/2010/main" val="3955475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A0C24C-FA03-48D6-9A7E-04BF160CA9F9}"/>
              </a:ext>
            </a:extLst>
          </p:cNvPr>
          <p:cNvSpPr>
            <a:spLocks noGrp="1"/>
          </p:cNvSpPr>
          <p:nvPr>
            <p:ph type="title"/>
          </p:nvPr>
        </p:nvSpPr>
        <p:spPr/>
        <p:txBody>
          <a:bodyPr/>
          <a:lstStyle/>
          <a:p>
            <a:r>
              <a:rPr lang="ar-SA" dirty="0"/>
              <a:t>البناء والإعراب</a:t>
            </a:r>
            <a:endParaRPr lang="sv-SE" dirty="0"/>
          </a:p>
        </p:txBody>
      </p:sp>
      <p:sp>
        <p:nvSpPr>
          <p:cNvPr id="3" name="Platshållare för innehåll 2">
            <a:extLst>
              <a:ext uri="{FF2B5EF4-FFF2-40B4-BE49-F238E27FC236}">
                <a16:creationId xmlns:a16="http://schemas.microsoft.com/office/drawing/2014/main" id="{31BD8A73-58EB-4657-9AC4-6F7C18F428FC}"/>
              </a:ext>
            </a:extLst>
          </p:cNvPr>
          <p:cNvSpPr>
            <a:spLocks noGrp="1"/>
          </p:cNvSpPr>
          <p:nvPr>
            <p:ph idx="1"/>
          </p:nvPr>
        </p:nvSpPr>
        <p:spPr>
          <a:xfrm>
            <a:off x="365761" y="2127183"/>
            <a:ext cx="11223056" cy="4417996"/>
          </a:xfrm>
        </p:spPr>
        <p:txBody>
          <a:bodyPr/>
          <a:lstStyle/>
          <a:p>
            <a:pPr marL="0" indent="0">
              <a:buNone/>
            </a:pPr>
            <a:r>
              <a:rPr lang="sv-SE" dirty="0"/>
              <a:t>I Arabiska nivå 1 lärde vi oss att </a:t>
            </a:r>
            <a:r>
              <a:rPr lang="sv-SE" u="sng" dirty="0">
                <a:solidFill>
                  <a:schemeClr val="bg1"/>
                </a:solidFill>
              </a:rPr>
              <a:t>samtliga</a:t>
            </a:r>
            <a:r>
              <a:rPr lang="sv-SE" dirty="0"/>
              <a:t> ord </a:t>
            </a:r>
            <a:r>
              <a:rPr lang="ar-SA" dirty="0"/>
              <a:t>(</a:t>
            </a:r>
            <a:r>
              <a:rPr lang="ar-SA" dirty="0">
                <a:solidFill>
                  <a:schemeClr val="bg1"/>
                </a:solidFill>
              </a:rPr>
              <a:t>كلمة</a:t>
            </a:r>
            <a:r>
              <a:rPr lang="ar-SA" dirty="0"/>
              <a:t>)</a:t>
            </a:r>
            <a:r>
              <a:rPr lang="sv-SE" dirty="0"/>
              <a:t> kan delas in i 3 kategorier:</a:t>
            </a:r>
          </a:p>
          <a:p>
            <a:pPr marL="457200" indent="-457200">
              <a:buFont typeface="+mj-lt"/>
              <a:buAutoNum type="arabicPeriod"/>
            </a:pPr>
            <a:r>
              <a:rPr lang="ar-SA" dirty="0"/>
              <a:t>الاسم</a:t>
            </a:r>
          </a:p>
          <a:p>
            <a:pPr marL="457200" indent="-457200">
              <a:buFont typeface="+mj-lt"/>
              <a:buAutoNum type="arabicPeriod"/>
            </a:pPr>
            <a:r>
              <a:rPr lang="ar-SA" dirty="0"/>
              <a:t>الفعل</a:t>
            </a:r>
          </a:p>
          <a:p>
            <a:pPr marL="457200" indent="-457200">
              <a:buFont typeface="+mj-lt"/>
              <a:buAutoNum type="arabicPeriod"/>
            </a:pPr>
            <a:r>
              <a:rPr lang="ar-SA" dirty="0"/>
              <a:t>الحرف</a:t>
            </a:r>
            <a:endParaRPr lang="sv-SE" dirty="0"/>
          </a:p>
          <a:p>
            <a:pPr marL="0" indent="0">
              <a:buNone/>
            </a:pPr>
            <a:endParaRPr lang="sv-SE" dirty="0"/>
          </a:p>
          <a:p>
            <a:pPr marL="0" indent="0">
              <a:buNone/>
            </a:pPr>
            <a:r>
              <a:rPr lang="sv-SE" u="sng" dirty="0"/>
              <a:t>Varje </a:t>
            </a:r>
            <a:r>
              <a:rPr lang="ar-SA" u="sng" dirty="0"/>
              <a:t>كلمة</a:t>
            </a:r>
            <a:r>
              <a:rPr lang="sv-SE" u="sng" dirty="0"/>
              <a:t> är antingen </a:t>
            </a:r>
            <a:r>
              <a:rPr lang="ar-SA" u="sng" dirty="0"/>
              <a:t>مبنيّة</a:t>
            </a:r>
            <a:r>
              <a:rPr lang="sv-SE" u="sng" dirty="0"/>
              <a:t> eller </a:t>
            </a:r>
            <a:r>
              <a:rPr lang="ar-SA" u="sng" dirty="0"/>
              <a:t>معربة</a:t>
            </a:r>
            <a:r>
              <a:rPr lang="sv-SE" u="sng" dirty="0"/>
              <a:t>. </a:t>
            </a:r>
          </a:p>
          <a:p>
            <a:pPr marL="0" indent="0">
              <a:buNone/>
            </a:pPr>
            <a:r>
              <a:rPr lang="sv-SE" dirty="0"/>
              <a:t>På nästa sida får eleven en övergripande bild över precis vilka </a:t>
            </a:r>
            <a:r>
              <a:rPr lang="ar-SA" dirty="0"/>
              <a:t>كلمات</a:t>
            </a:r>
            <a:r>
              <a:rPr lang="sv-SE" dirty="0"/>
              <a:t> som är </a:t>
            </a:r>
            <a:r>
              <a:rPr lang="ar-SA" dirty="0"/>
              <a:t>معربة</a:t>
            </a:r>
            <a:r>
              <a:rPr lang="sv-SE" dirty="0"/>
              <a:t> respektive </a:t>
            </a:r>
            <a:r>
              <a:rPr lang="ar-SA" dirty="0"/>
              <a:t>مبنية</a:t>
            </a:r>
            <a:r>
              <a:rPr lang="sv-SE" dirty="0"/>
              <a:t>. Därefter kommer vi att förklara varje kategori lite djupare. </a:t>
            </a:r>
          </a:p>
        </p:txBody>
      </p:sp>
      <p:sp>
        <p:nvSpPr>
          <p:cNvPr id="4" name="Platshållare för bildnummer 3">
            <a:extLst>
              <a:ext uri="{FF2B5EF4-FFF2-40B4-BE49-F238E27FC236}">
                <a16:creationId xmlns:a16="http://schemas.microsoft.com/office/drawing/2014/main" id="{1C730FA0-F9CD-46B8-9751-A87D0867FD22}"/>
              </a:ext>
            </a:extLst>
          </p:cNvPr>
          <p:cNvSpPr>
            <a:spLocks noGrp="1"/>
          </p:cNvSpPr>
          <p:nvPr>
            <p:ph type="sldNum" sz="quarter" idx="12"/>
          </p:nvPr>
        </p:nvSpPr>
        <p:spPr/>
        <p:txBody>
          <a:bodyPr/>
          <a:lstStyle/>
          <a:p>
            <a:fld id="{177D6179-9D4F-9247-ABDE-D082469CF89C}" type="slidenum">
              <a:rPr lang="sv-SE" smtClean="0"/>
              <a:t>5</a:t>
            </a:fld>
            <a:endParaRPr lang="sv-SE" dirty="0"/>
          </a:p>
        </p:txBody>
      </p:sp>
    </p:spTree>
    <p:extLst>
      <p:ext uri="{BB962C8B-B14F-4D97-AF65-F5344CB8AC3E}">
        <p14:creationId xmlns:p14="http://schemas.microsoft.com/office/powerpoint/2010/main" val="1300866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A1D0F32-DA7C-4224-8060-0DBBD8B9A7A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15" name="Platshållare för innehåll 14">
            <a:extLst>
              <a:ext uri="{FF2B5EF4-FFF2-40B4-BE49-F238E27FC236}">
                <a16:creationId xmlns:a16="http://schemas.microsoft.com/office/drawing/2014/main" id="{743576D6-6F91-4E70-9100-AD26A95CA833}"/>
              </a:ext>
            </a:extLst>
          </p:cNvPr>
          <p:cNvPicPr>
            <a:picLocks noGrp="1" noChangeAspect="1"/>
          </p:cNvPicPr>
          <p:nvPr>
            <p:ph idx="4294967295"/>
          </p:nvPr>
        </p:nvPicPr>
        <p:blipFill>
          <a:blip r:embed="rId4"/>
          <a:stretch>
            <a:fillRect/>
          </a:stretch>
        </p:blipFill>
        <p:spPr>
          <a:xfrm>
            <a:off x="2216336" y="252412"/>
            <a:ext cx="7759328" cy="6353175"/>
          </a:xfrm>
          <a:prstGeom prst="roundRect">
            <a:avLst>
              <a:gd name="adj" fmla="val 4167"/>
            </a:avLst>
          </a:prstGeom>
          <a:solidFill>
            <a:srgbClr val="FFFFFF"/>
          </a:solidFill>
          <a:ln w="12700" cap="sq">
            <a:solidFill>
              <a:schemeClr val="accent5">
                <a:lumMod val="50000"/>
              </a:schemeClr>
            </a:solidFill>
            <a:miter lim="800000"/>
          </a:ln>
          <a:effectLst>
            <a:outerShdw blurRad="63500" sx="102000" sy="102000" algn="ctr" rotWithShape="0">
              <a:prstClr val="black">
                <a:alpha val="40000"/>
              </a:prstClr>
            </a:outerShdw>
          </a:effectLst>
          <a:scene3d>
            <a:camera prst="orthographicFront"/>
            <a:lightRig rig="threePt" dir="t">
              <a:rot lat="0" lon="0" rev="2700000"/>
            </a:lightRig>
          </a:scene3d>
          <a:sp3d>
            <a:bevelT h="38100"/>
            <a:contourClr>
              <a:srgbClr val="C0C0C0"/>
            </a:contourClr>
          </a:sp3d>
        </p:spPr>
      </p:pic>
      <p:pic>
        <p:nvPicPr>
          <p:cNvPr id="16" name="Bildobjekt 15">
            <a:extLst>
              <a:ext uri="{FF2B5EF4-FFF2-40B4-BE49-F238E27FC236}">
                <a16:creationId xmlns:a16="http://schemas.microsoft.com/office/drawing/2014/main" id="{F375F17D-ED30-4C79-A216-D6207980B77A}"/>
              </a:ext>
            </a:extLst>
          </p:cNvPr>
          <p:cNvPicPr>
            <a:picLocks noChangeAspect="1"/>
          </p:cNvPicPr>
          <p:nvPr/>
        </p:nvPicPr>
        <p:blipFill>
          <a:blip r:embed="rId5"/>
          <a:stretch>
            <a:fillRect/>
          </a:stretch>
        </p:blipFill>
        <p:spPr>
          <a:xfrm>
            <a:off x="3785658" y="6179877"/>
            <a:ext cx="442384" cy="344131"/>
          </a:xfrm>
          <a:prstGeom prst="rect">
            <a:avLst/>
          </a:prstGeom>
        </p:spPr>
      </p:pic>
    </p:spTree>
    <p:custDataLst>
      <p:tags r:id="rId1"/>
    </p:custDataLst>
    <p:extLst>
      <p:ext uri="{BB962C8B-B14F-4D97-AF65-F5344CB8AC3E}">
        <p14:creationId xmlns:p14="http://schemas.microsoft.com/office/powerpoint/2010/main" val="698531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B69C13D-FCFA-451B-BAE2-82464E0A9A7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4" name="Bildobjekt 3">
            <a:extLst>
              <a:ext uri="{FF2B5EF4-FFF2-40B4-BE49-F238E27FC236}">
                <a16:creationId xmlns:a16="http://schemas.microsoft.com/office/drawing/2014/main" id="{73843A57-D103-4C99-937A-2B6699F92738}"/>
              </a:ext>
            </a:extLst>
          </p:cNvPr>
          <p:cNvPicPr>
            <a:picLocks noChangeAspect="1"/>
          </p:cNvPicPr>
          <p:nvPr/>
        </p:nvPicPr>
        <p:blipFill>
          <a:blip r:embed="rId3"/>
          <a:stretch>
            <a:fillRect/>
          </a:stretch>
        </p:blipFill>
        <p:spPr>
          <a:xfrm>
            <a:off x="1108795" y="356034"/>
            <a:ext cx="9107634" cy="6363853"/>
          </a:xfrm>
          <a:prstGeom prst="roundRect">
            <a:avLst>
              <a:gd name="adj" fmla="val 4167"/>
            </a:avLst>
          </a:prstGeom>
          <a:solidFill>
            <a:srgbClr val="FFFFFF"/>
          </a:solidFill>
          <a:ln w="12700" cap="sq">
            <a:solidFill>
              <a:schemeClr val="accent5">
                <a:lumMod val="50000"/>
              </a:schemeClr>
            </a:solidFill>
            <a:miter lim="800000"/>
          </a:ln>
          <a:effectLst>
            <a:outerShdw blurRad="63500" sx="102000" sy="102000" algn="ctr" rotWithShape="0">
              <a:prstClr val="black">
                <a:alpha val="40000"/>
              </a:prstClr>
            </a:outerShdw>
          </a:effectLst>
          <a:scene3d>
            <a:camera prst="orthographicFront"/>
            <a:lightRig rig="threePt" dir="t">
              <a:rot lat="0" lon="0" rev="2700000"/>
            </a:lightRig>
          </a:scene3d>
          <a:sp3d>
            <a:bevelT h="38100"/>
            <a:contourClr>
              <a:srgbClr val="C0C0C0"/>
            </a:contourClr>
          </a:sp3d>
        </p:spPr>
      </p:pic>
    </p:spTree>
    <p:custDataLst>
      <p:tags r:id="rId1"/>
    </p:custDataLst>
    <p:extLst>
      <p:ext uri="{BB962C8B-B14F-4D97-AF65-F5344CB8AC3E}">
        <p14:creationId xmlns:p14="http://schemas.microsoft.com/office/powerpoint/2010/main" val="2137060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832FBF07-9585-4143-B266-9A2752187D73}"/>
              </a:ext>
            </a:extLst>
          </p:cNvPr>
          <p:cNvSpPr>
            <a:spLocks noGrp="1"/>
          </p:cNvSpPr>
          <p:nvPr>
            <p:ph idx="1"/>
          </p:nvPr>
        </p:nvSpPr>
        <p:spPr>
          <a:xfrm>
            <a:off x="245097" y="2057400"/>
            <a:ext cx="11638509" cy="4579070"/>
          </a:xfrm>
        </p:spPr>
        <p:txBody>
          <a:bodyPr>
            <a:normAutofit/>
          </a:bodyPr>
          <a:lstStyle/>
          <a:p>
            <a:pPr marL="0" indent="0">
              <a:buNone/>
            </a:pPr>
            <a:r>
              <a:rPr lang="sv-SE" sz="2000" dirty="0"/>
              <a:t>  </a:t>
            </a:r>
            <a:r>
              <a:rPr lang="sv-SE" sz="2000" u="sng" dirty="0"/>
              <a:t>Fler exempel</a:t>
            </a:r>
            <a:r>
              <a:rPr lang="sv-SE" sz="2000" dirty="0"/>
              <a:t>:</a:t>
            </a:r>
          </a:p>
          <a:p>
            <a:pPr marL="457200" indent="-457200">
              <a:buAutoNum type="arabicPeriod"/>
            </a:pPr>
            <a:r>
              <a:rPr lang="ar-SA" sz="2000" dirty="0"/>
              <a:t>وخُلِقَ </a:t>
            </a:r>
            <a:r>
              <a:rPr lang="ar-SA" sz="2000" dirty="0">
                <a:solidFill>
                  <a:srgbClr val="0070C0"/>
                </a:solidFill>
              </a:rPr>
              <a:t>الإنسانُ</a:t>
            </a:r>
            <a:r>
              <a:rPr lang="ar-SA" sz="2000" dirty="0"/>
              <a:t> ضَعِيْفا</a:t>
            </a:r>
            <a:r>
              <a:rPr lang="az-Latn-AZ" sz="2000" dirty="0"/>
              <a:t> </a:t>
            </a:r>
            <a:r>
              <a:rPr lang="sv-SE" sz="2000" dirty="0"/>
              <a:t>– </a:t>
            </a:r>
            <a:r>
              <a:rPr lang="ar-SA" sz="2000" dirty="0"/>
              <a:t> </a:t>
            </a:r>
            <a:r>
              <a:rPr lang="sv-SE" sz="2000" dirty="0"/>
              <a:t>Och människan skapades svag.</a:t>
            </a:r>
          </a:p>
          <a:p>
            <a:pPr marL="0" indent="0">
              <a:buNone/>
            </a:pPr>
            <a:r>
              <a:rPr lang="sv-SE" sz="2000" dirty="0"/>
              <a:t>(4:28)</a:t>
            </a:r>
          </a:p>
          <a:p>
            <a:pPr marL="0" indent="0">
              <a:buNone/>
            </a:pPr>
            <a:r>
              <a:rPr lang="sv-SE" sz="2000" dirty="0"/>
              <a:t>2. </a:t>
            </a:r>
            <a:r>
              <a:rPr lang="ar-SA" sz="2000" dirty="0"/>
              <a:t>في أَيِّ عامٍ وُلِدْ</a:t>
            </a:r>
            <a:r>
              <a:rPr lang="ar-SA" sz="2000" dirty="0">
                <a:solidFill>
                  <a:srgbClr val="0070C0"/>
                </a:solidFill>
              </a:rPr>
              <a:t>ت</a:t>
            </a:r>
            <a:r>
              <a:rPr lang="ar-SA" sz="2000" dirty="0">
                <a:solidFill>
                  <a:srgbClr val="FFFF00"/>
                </a:solidFill>
              </a:rPr>
              <a:t>َ</a:t>
            </a:r>
            <a:r>
              <a:rPr lang="ar-SA" sz="2000" dirty="0"/>
              <a:t>؟</a:t>
            </a:r>
            <a:r>
              <a:rPr lang="sv-SE" sz="2000" dirty="0"/>
              <a:t> - I vilket år föddes du i?</a:t>
            </a:r>
          </a:p>
          <a:p>
            <a:pPr marL="0" indent="0">
              <a:buNone/>
            </a:pPr>
            <a:r>
              <a:rPr lang="sv-SE" sz="2000" dirty="0"/>
              <a:t>3. </a:t>
            </a:r>
            <a:r>
              <a:rPr lang="ar-SA" sz="2000" dirty="0"/>
              <a:t>يُقْتَلُ </a:t>
            </a:r>
            <a:r>
              <a:rPr lang="ar-SA" sz="2000" dirty="0">
                <a:solidFill>
                  <a:srgbClr val="0070C0"/>
                </a:solidFill>
              </a:rPr>
              <a:t>آلافٌ</a:t>
            </a:r>
            <a:r>
              <a:rPr lang="ar-SA" sz="2000" dirty="0"/>
              <a:t> من الناس في الحُرُوْب</a:t>
            </a:r>
            <a:r>
              <a:rPr lang="az-Latn-AZ" sz="2000" dirty="0"/>
              <a:t> </a:t>
            </a:r>
            <a:r>
              <a:rPr lang="sv-SE" sz="2000" dirty="0"/>
              <a:t>– Det dödas tusentals människor i krig.</a:t>
            </a:r>
          </a:p>
          <a:p>
            <a:pPr marL="0" lvl="0" indent="0">
              <a:buNone/>
            </a:pPr>
            <a:r>
              <a:rPr lang="sv-SE" sz="2000" dirty="0">
                <a:solidFill>
                  <a:prstClr val="black"/>
                </a:solidFill>
              </a:rPr>
              <a:t>4. </a:t>
            </a:r>
            <a:r>
              <a:rPr lang="ar-SA" sz="2000" dirty="0">
                <a:solidFill>
                  <a:prstClr val="black"/>
                </a:solidFill>
              </a:rPr>
              <a:t>لا يُوْجَدُ هذا </a:t>
            </a:r>
            <a:r>
              <a:rPr lang="ar-SA" sz="2000" dirty="0">
                <a:solidFill>
                  <a:srgbClr val="0070C0"/>
                </a:solidFill>
              </a:rPr>
              <a:t>الكتابُ</a:t>
            </a:r>
            <a:r>
              <a:rPr lang="ar-SA" sz="2000" dirty="0">
                <a:solidFill>
                  <a:prstClr val="black"/>
                </a:solidFill>
              </a:rPr>
              <a:t> في المَكْتَبات</a:t>
            </a:r>
            <a:r>
              <a:rPr lang="sv-SE" sz="2000" dirty="0">
                <a:solidFill>
                  <a:prstClr val="black"/>
                </a:solidFill>
              </a:rPr>
              <a:t> – Denna bok finns inte i bokaffärerna.</a:t>
            </a:r>
          </a:p>
          <a:p>
            <a:pPr marL="0" lvl="0" indent="0">
              <a:buNone/>
            </a:pPr>
            <a:r>
              <a:rPr lang="sv-SE" sz="2000" dirty="0">
                <a:solidFill>
                  <a:prstClr val="black"/>
                </a:solidFill>
              </a:rPr>
              <a:t>5. </a:t>
            </a:r>
            <a:r>
              <a:rPr lang="ar-SA" sz="2000" dirty="0">
                <a:solidFill>
                  <a:prstClr val="black"/>
                </a:solidFill>
              </a:rPr>
              <a:t>لَمْ يَلِدْ ولَمْ يُوْلَدْ</a:t>
            </a:r>
            <a:r>
              <a:rPr lang="sv-SE" sz="2000" dirty="0">
                <a:solidFill>
                  <a:prstClr val="black"/>
                </a:solidFill>
              </a:rPr>
              <a:t> – Han har inte fött, och han är inte född.</a:t>
            </a:r>
          </a:p>
          <a:p>
            <a:pPr marL="0" lvl="0" indent="0">
              <a:buNone/>
            </a:pPr>
            <a:r>
              <a:rPr lang="sv-SE" sz="2000" dirty="0">
                <a:solidFill>
                  <a:prstClr val="black"/>
                </a:solidFill>
              </a:rPr>
              <a:t>(112:3)</a:t>
            </a:r>
          </a:p>
          <a:p>
            <a:pPr marL="0" lvl="0" indent="0">
              <a:buNone/>
            </a:pPr>
            <a:r>
              <a:rPr lang="sv-SE" sz="2000" dirty="0">
                <a:solidFill>
                  <a:prstClr val="black"/>
                </a:solidFill>
              </a:rPr>
              <a:t>6. </a:t>
            </a:r>
            <a:r>
              <a:rPr lang="ar-SA" sz="2000" dirty="0">
                <a:solidFill>
                  <a:prstClr val="black"/>
                </a:solidFill>
              </a:rPr>
              <a:t>عَمَّ سُئِلْ</a:t>
            </a:r>
            <a:r>
              <a:rPr lang="ar-SA" sz="2000" dirty="0">
                <a:solidFill>
                  <a:srgbClr val="0070C0"/>
                </a:solidFill>
              </a:rPr>
              <a:t>تُم</a:t>
            </a:r>
            <a:r>
              <a:rPr lang="ar-SA" sz="2000" dirty="0">
                <a:solidFill>
                  <a:prstClr val="black"/>
                </a:solidFill>
              </a:rPr>
              <a:t>ْ؟</a:t>
            </a:r>
            <a:r>
              <a:rPr lang="sv-SE" sz="2000" dirty="0">
                <a:solidFill>
                  <a:prstClr val="black"/>
                </a:solidFill>
              </a:rPr>
              <a:t> – Vad frågades ni om?</a:t>
            </a:r>
          </a:p>
          <a:p>
            <a:pPr marL="0" lvl="0" indent="0">
              <a:buNone/>
            </a:pPr>
            <a:r>
              <a:rPr lang="sv-SE" sz="2000" dirty="0">
                <a:solidFill>
                  <a:prstClr val="black"/>
                </a:solidFill>
              </a:rPr>
              <a:t>7. </a:t>
            </a:r>
            <a:r>
              <a:rPr lang="ar-SA" sz="2000" dirty="0">
                <a:solidFill>
                  <a:prstClr val="black"/>
                </a:solidFill>
              </a:rPr>
              <a:t>بِمَ قُتِلَ؟</a:t>
            </a:r>
            <a:r>
              <a:rPr lang="az-Latn-AZ" sz="2000" dirty="0">
                <a:solidFill>
                  <a:prstClr val="black"/>
                </a:solidFill>
              </a:rPr>
              <a:t> </a:t>
            </a:r>
            <a:r>
              <a:rPr lang="sv-SE" sz="2000" dirty="0">
                <a:solidFill>
                  <a:prstClr val="black"/>
                </a:solidFill>
              </a:rPr>
              <a:t>– Vad dödades </a:t>
            </a:r>
            <a:r>
              <a:rPr lang="az-Latn-AZ" sz="2000" dirty="0">
                <a:solidFill>
                  <a:prstClr val="black"/>
                </a:solidFill>
              </a:rPr>
              <a:t>ha</a:t>
            </a:r>
            <a:r>
              <a:rPr lang="sv-SE" sz="2000" dirty="0">
                <a:solidFill>
                  <a:prstClr val="black"/>
                </a:solidFill>
              </a:rPr>
              <a:t>n med?</a:t>
            </a:r>
          </a:p>
        </p:txBody>
      </p:sp>
      <p:sp>
        <p:nvSpPr>
          <p:cNvPr id="8" name="Rektangel: rundade hörn 7">
            <a:extLst>
              <a:ext uri="{FF2B5EF4-FFF2-40B4-BE49-F238E27FC236}">
                <a16:creationId xmlns:a16="http://schemas.microsoft.com/office/drawing/2014/main" id="{03075BD3-1C0E-4385-B764-4FBA08FC7236}"/>
              </a:ext>
            </a:extLst>
          </p:cNvPr>
          <p:cNvSpPr/>
          <p:nvPr/>
        </p:nvSpPr>
        <p:spPr>
          <a:xfrm>
            <a:off x="308394" y="6137356"/>
            <a:ext cx="5924698" cy="438904"/>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نائب الفاعل</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i 5:an och 7:an</a:t>
            </a:r>
            <a:r>
              <a:rPr kumimoji="0" lang="az-Latn-AZ" sz="22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är </a:t>
            </a:r>
            <a:r>
              <a:rPr kumimoji="0" lang="ar-SA" sz="2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ضمير مستتر تقديره هو</a:t>
            </a:r>
            <a:r>
              <a:rPr kumimoji="0" lang="sv-SE" sz="2200" b="0" i="0" u="none" strike="noStrike" kern="1200" cap="none" spc="0" normalizeH="0" baseline="0" noProof="0" dirty="0">
                <a:ln>
                  <a:noFill/>
                </a:ln>
                <a:solidFill>
                  <a:prstClr val="black"/>
                </a:solidFill>
                <a:effectLst/>
                <a:uLnTx/>
                <a:uFillTx/>
                <a:latin typeface="Trebuchet MS" panose="020B0603020202020204"/>
                <a:ea typeface="+mn-ea"/>
                <a:cs typeface="+mn-cs"/>
              </a:rPr>
              <a:t>. </a:t>
            </a:r>
          </a:p>
        </p:txBody>
      </p:sp>
      <p:sp>
        <p:nvSpPr>
          <p:cNvPr id="5" name="Rubrik 4">
            <a:extLst>
              <a:ext uri="{FF2B5EF4-FFF2-40B4-BE49-F238E27FC236}">
                <a16:creationId xmlns:a16="http://schemas.microsoft.com/office/drawing/2014/main" id="{06718A5A-0606-48EE-A2F0-B9B667F22036}"/>
              </a:ext>
            </a:extLst>
          </p:cNvPr>
          <p:cNvSpPr>
            <a:spLocks noGrp="1"/>
          </p:cNvSpPr>
          <p:nvPr>
            <p:ph type="title"/>
          </p:nvPr>
        </p:nvSpPr>
        <p:spPr/>
        <p:txBody>
          <a:bodyPr/>
          <a:lstStyle/>
          <a:p>
            <a:r>
              <a:rPr lang="ar-SA" dirty="0"/>
              <a:t> نائِبُ الفاعِل</a:t>
            </a:r>
            <a:r>
              <a:rPr lang="sv-SE" dirty="0"/>
              <a:t>(4)</a:t>
            </a:r>
          </a:p>
        </p:txBody>
      </p:sp>
      <p:sp>
        <p:nvSpPr>
          <p:cNvPr id="2" name="Platshållare för bildnummer 1">
            <a:extLst>
              <a:ext uri="{FF2B5EF4-FFF2-40B4-BE49-F238E27FC236}">
                <a16:creationId xmlns:a16="http://schemas.microsoft.com/office/drawing/2014/main" id="{14579458-D9C2-49F8-BC7C-DBE56D62467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60C83B62-95A1-4E5E-8E75-6509D3E461C4}"/>
              </a:ext>
            </a:extLst>
          </p:cNvPr>
          <p:cNvSpPr/>
          <p:nvPr/>
        </p:nvSpPr>
        <p:spPr>
          <a:xfrm>
            <a:off x="10145524" y="2386012"/>
            <a:ext cx="1461155" cy="890931"/>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نائب الفاعل</a:t>
            </a:r>
            <a:r>
              <a:rPr kumimoji="0" lang="az-Latn-AZ" sz="18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sv-SE" sz="1800" b="0" i="0" u="none" strike="noStrike" kern="1200" cap="none" spc="0" normalizeH="0" baseline="0" noProof="0" dirty="0">
                <a:ln>
                  <a:noFill/>
                </a:ln>
                <a:solidFill>
                  <a:srgbClr val="0070C0"/>
                </a:solidFill>
                <a:effectLst/>
                <a:uLnTx/>
                <a:uFillTx/>
                <a:latin typeface="Trebuchet MS" panose="020B0603020202020204"/>
                <a:ea typeface="+mn-ea"/>
                <a:cs typeface="+mn-cs"/>
              </a:rPr>
              <a:t>= Blå färg</a:t>
            </a:r>
          </a:p>
        </p:txBody>
      </p:sp>
    </p:spTree>
    <p:custDataLst>
      <p:tags r:id="rId1"/>
    </p:custDataLst>
    <p:extLst>
      <p:ext uri="{BB962C8B-B14F-4D97-AF65-F5344CB8AC3E}">
        <p14:creationId xmlns:p14="http://schemas.microsoft.com/office/powerpoint/2010/main" val="18608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3D5BA12-A5D7-4EAC-BF5C-F88EDA1C34B0}"/>
              </a:ext>
            </a:extLst>
          </p:cNvPr>
          <p:cNvSpPr>
            <a:spLocks noGrp="1"/>
          </p:cNvSpPr>
          <p:nvPr>
            <p:ph idx="1"/>
          </p:nvPr>
        </p:nvSpPr>
        <p:spPr>
          <a:xfrm>
            <a:off x="245097" y="2064544"/>
            <a:ext cx="11717517" cy="4600207"/>
          </a:xfrm>
        </p:spPr>
        <p:txBody>
          <a:bodyPr/>
          <a:lstStyle/>
          <a:p>
            <a:pPr marL="0" indent="0">
              <a:buNone/>
            </a:pPr>
            <a:r>
              <a:rPr lang="sv-SE" dirty="0"/>
              <a:t>Om </a:t>
            </a:r>
            <a:r>
              <a:rPr lang="ar-SA" dirty="0"/>
              <a:t>نائب الفاعل</a:t>
            </a:r>
            <a:r>
              <a:rPr lang="az-Latn-AZ" dirty="0"/>
              <a:t> </a:t>
            </a:r>
            <a:r>
              <a:rPr lang="sv-SE" dirty="0"/>
              <a:t>är </a:t>
            </a:r>
            <a:r>
              <a:rPr lang="sv-SE" dirty="0">
                <a:solidFill>
                  <a:srgbClr val="7030A0"/>
                </a:solidFill>
              </a:rPr>
              <a:t>feminin</a:t>
            </a:r>
            <a:r>
              <a:rPr lang="sv-SE" dirty="0"/>
              <a:t>, så är verbet också </a:t>
            </a:r>
            <a:r>
              <a:rPr lang="sv-SE" dirty="0">
                <a:solidFill>
                  <a:srgbClr val="7030A0"/>
                </a:solidFill>
              </a:rPr>
              <a:t>feminint</a:t>
            </a:r>
            <a:r>
              <a:rPr lang="sv-SE" dirty="0"/>
              <a:t>:</a:t>
            </a:r>
            <a:endParaRPr lang="ar-SA"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5" name="Rektangel: rundade hörn 4">
            <a:extLst>
              <a:ext uri="{FF2B5EF4-FFF2-40B4-BE49-F238E27FC236}">
                <a16:creationId xmlns:a16="http://schemas.microsoft.com/office/drawing/2014/main" id="{A63100F9-644F-41AA-84CE-FF06C897943A}"/>
              </a:ext>
            </a:extLst>
          </p:cNvPr>
          <p:cNvSpPr/>
          <p:nvPr/>
        </p:nvSpPr>
        <p:spPr>
          <a:xfrm>
            <a:off x="238833" y="2580448"/>
            <a:ext cx="11056316" cy="1059970"/>
          </a:xfrm>
          <a:prstGeom prst="roundRect">
            <a:avLst/>
          </a:prstGeom>
          <a:solidFill>
            <a:srgbClr val="BFB5C9"/>
          </a:solidFill>
          <a:ln>
            <a:solidFill>
              <a:schemeClr val="accent5">
                <a:lumMod val="50000"/>
              </a:schemeClr>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srgbClr val="7030A0"/>
                </a:solidFill>
                <a:effectLst/>
                <a:uLnTx/>
                <a:uFillTx/>
                <a:latin typeface="Trebuchet MS" panose="020B0603020202020204"/>
                <a:ea typeface="+mn-ea"/>
                <a:cs typeface="Arial" panose="020B0604020202020204" pitchFamily="34" charset="0"/>
              </a:rPr>
              <a:t>تُقْرَأُ</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a:ln>
                  <a:noFill/>
                </a:ln>
                <a:solidFill>
                  <a:srgbClr val="7030A0"/>
                </a:solidFill>
                <a:effectLst/>
                <a:uLnTx/>
                <a:uFillTx/>
                <a:latin typeface="Trebuchet MS" panose="020B0603020202020204"/>
                <a:ea typeface="+mn-ea"/>
                <a:cs typeface="Arial" panose="020B0604020202020204" pitchFamily="34" charset="0"/>
              </a:rPr>
              <a:t>سورةُ</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الفاتحةِ في كُلِّ رَكْعَةٍ.</a:t>
            </a:r>
            <a:r>
              <a:rPr kumimoji="0" lang="az-Latn-AZ"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Kapitlet ”Al-fatihah” läses i varje rak`ah (bönenhet).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عَمَّ </a:t>
            </a:r>
            <a:r>
              <a:rPr kumimoji="0" lang="ar-SA" sz="2400" b="0" i="0" u="none" strike="noStrike" kern="1200" cap="none" spc="0" normalizeH="0" baseline="0" noProof="0">
                <a:ln>
                  <a:noFill/>
                </a:ln>
                <a:solidFill>
                  <a:srgbClr val="7030A0"/>
                </a:solidFill>
                <a:effectLst/>
                <a:uLnTx/>
                <a:uFillTx/>
                <a:latin typeface="Trebuchet MS" panose="020B0603020202020204"/>
                <a:ea typeface="+mn-ea"/>
                <a:cs typeface="Arial" panose="020B0604020202020204" pitchFamily="34" charset="0"/>
              </a:rPr>
              <a:t>سُئِلَتْ آمنةُ</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Vad frågades Aminah om?</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7666619E-2811-4C5F-9791-4DDAD52FB9EC}"/>
              </a:ext>
            </a:extLst>
          </p:cNvPr>
          <p:cNvSpPr>
            <a:spLocks noGrp="1"/>
          </p:cNvSpPr>
          <p:nvPr>
            <p:ph type="title"/>
          </p:nvPr>
        </p:nvSpPr>
        <p:spPr/>
        <p:txBody>
          <a:bodyPr/>
          <a:lstStyle/>
          <a:p>
            <a:r>
              <a:rPr lang="ar-SA" dirty="0"/>
              <a:t> نائِبُ الفاعِل</a:t>
            </a:r>
            <a:r>
              <a:rPr lang="sv-SE" dirty="0"/>
              <a:t>(5)</a:t>
            </a:r>
          </a:p>
        </p:txBody>
      </p:sp>
      <p:sp>
        <p:nvSpPr>
          <p:cNvPr id="4" name="Platshållare för bildnummer 3">
            <a:extLst>
              <a:ext uri="{FF2B5EF4-FFF2-40B4-BE49-F238E27FC236}">
                <a16:creationId xmlns:a16="http://schemas.microsoft.com/office/drawing/2014/main" id="{DB31BA4D-1034-4BF1-BDE1-32B18CA7082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485137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9BC71F2-E447-44FF-B785-7236B6C0706C}"/>
              </a:ext>
            </a:extLst>
          </p:cNvPr>
          <p:cNvSpPr>
            <a:spLocks noGrp="1"/>
          </p:cNvSpPr>
          <p:nvPr>
            <p:ph idx="1"/>
          </p:nvPr>
        </p:nvSpPr>
        <p:spPr>
          <a:xfrm>
            <a:off x="348792" y="2064544"/>
            <a:ext cx="11534813" cy="4553071"/>
          </a:xfrm>
        </p:spPr>
        <p:txBody>
          <a:bodyPr/>
          <a:lstStyle/>
          <a:p>
            <a:r>
              <a:rPr lang="sv-SE" dirty="0"/>
              <a:t> Vissa egennamn skrivs alltid med </a:t>
            </a:r>
            <a:r>
              <a:rPr lang="ar-SA" dirty="0"/>
              <a:t>حرف التعريف</a:t>
            </a:r>
            <a:r>
              <a:rPr lang="sv-SE" dirty="0"/>
              <a:t> (</a:t>
            </a:r>
            <a:r>
              <a:rPr lang="ar-SA" dirty="0"/>
              <a:t>ال</a:t>
            </a:r>
            <a:r>
              <a:rPr lang="sv-SE" dirty="0"/>
              <a:t>), som t.ex. </a:t>
            </a:r>
            <a:r>
              <a:rPr lang="ar-SA" dirty="0"/>
              <a:t>الزُّبَيْرُ</a:t>
            </a:r>
            <a:r>
              <a:rPr lang="sv-SE" dirty="0"/>
              <a:t>, </a:t>
            </a:r>
            <a:r>
              <a:rPr lang="ar-SA" dirty="0"/>
              <a:t>الحُسَيْنُ</a:t>
            </a:r>
            <a:r>
              <a:rPr lang="sv-SE" dirty="0"/>
              <a:t>, och </a:t>
            </a:r>
            <a:r>
              <a:rPr lang="ar-SA" dirty="0"/>
              <a:t>الحَسَنُ</a:t>
            </a:r>
            <a:r>
              <a:rPr lang="sv-SE" dirty="0"/>
              <a:t>, och när </a:t>
            </a:r>
            <a:r>
              <a:rPr lang="ar-SA" dirty="0"/>
              <a:t>حرف النداء</a:t>
            </a:r>
            <a:r>
              <a:rPr lang="sv-SE" dirty="0"/>
              <a:t> (</a:t>
            </a:r>
            <a:r>
              <a:rPr lang="ar-SA" dirty="0"/>
              <a:t>يا</a:t>
            </a:r>
            <a:r>
              <a:rPr lang="sv-SE" dirty="0"/>
              <a:t>) kopplas till dessa namn förloras </a:t>
            </a:r>
            <a:r>
              <a:rPr lang="ar-SA" dirty="0"/>
              <a:t>ال</a:t>
            </a:r>
            <a:r>
              <a:rPr lang="sv-SE" dirty="0"/>
              <a:t>.</a:t>
            </a:r>
          </a:p>
          <a:p>
            <a:endParaRPr lang="sv-SE" u="sng" dirty="0"/>
          </a:p>
          <a:p>
            <a:endParaRPr lang="sv-SE" u="sng" dirty="0"/>
          </a:p>
          <a:p>
            <a:r>
              <a:rPr lang="ar-SA" u="sng" dirty="0"/>
              <a:t>النَّسَب</a:t>
            </a:r>
          </a:p>
          <a:p>
            <a:pPr marL="0" indent="0">
              <a:buNone/>
            </a:pPr>
            <a:r>
              <a:rPr lang="ar-SA" dirty="0">
                <a:solidFill>
                  <a:srgbClr val="0070C0"/>
                </a:solidFill>
              </a:rPr>
              <a:t>الهِنْدُ</a:t>
            </a:r>
            <a:r>
              <a:rPr lang="sv-SE" dirty="0"/>
              <a:t> och </a:t>
            </a:r>
            <a:r>
              <a:rPr lang="ar-SA" dirty="0">
                <a:solidFill>
                  <a:srgbClr val="0070C0"/>
                </a:solidFill>
              </a:rPr>
              <a:t>السُّوَيْدُ</a:t>
            </a:r>
            <a:r>
              <a:rPr lang="sv-SE" dirty="0"/>
              <a:t> är namn på länderna. Lägg till en </a:t>
            </a:r>
            <a:r>
              <a:rPr lang="ar-SA" dirty="0"/>
              <a:t>ي</a:t>
            </a:r>
            <a:r>
              <a:rPr lang="sv-SE" dirty="0"/>
              <a:t>, så blir betydelsen:</a:t>
            </a:r>
          </a:p>
          <a:p>
            <a:pPr marL="0" indent="0">
              <a:buNone/>
            </a:pPr>
            <a:endParaRPr lang="sv-SE" dirty="0"/>
          </a:p>
          <a:p>
            <a:pPr marL="0" indent="0">
              <a:buNone/>
            </a:pPr>
            <a:endParaRPr lang="sv-SE" dirty="0"/>
          </a:p>
          <a:p>
            <a:pPr marL="0" indent="0">
              <a:buNone/>
            </a:pPr>
            <a:endParaRPr lang="sv-SE" dirty="0"/>
          </a:p>
          <a:p>
            <a:pPr marL="0" indent="0">
              <a:buNone/>
            </a:pPr>
            <a:r>
              <a:rPr lang="sv-SE" dirty="0"/>
              <a:t>Vissa ords </a:t>
            </a:r>
            <a:r>
              <a:rPr lang="ar-SA" dirty="0"/>
              <a:t>منسوب</a:t>
            </a:r>
            <a:r>
              <a:rPr lang="sv-SE" dirty="0"/>
              <a:t> är oregelbundet:  </a:t>
            </a:r>
            <a:r>
              <a:rPr lang="ar-SA" dirty="0">
                <a:solidFill>
                  <a:srgbClr val="7030A0"/>
                </a:solidFill>
              </a:rPr>
              <a:t>نَبِيٌّ</a:t>
            </a:r>
            <a:r>
              <a:rPr lang="sv-SE" dirty="0"/>
              <a:t>      </a:t>
            </a:r>
            <a:r>
              <a:rPr lang="ar-SA" dirty="0">
                <a:solidFill>
                  <a:schemeClr val="accent2"/>
                </a:solidFill>
              </a:rPr>
              <a:t>نَبَوِيٌّ</a:t>
            </a:r>
            <a:r>
              <a:rPr lang="sv-SE" dirty="0"/>
              <a:t>      </a:t>
            </a:r>
            <a:r>
              <a:rPr lang="ar-SA" dirty="0">
                <a:solidFill>
                  <a:srgbClr val="7030A0"/>
                </a:solidFill>
              </a:rPr>
              <a:t>أَبٌ</a:t>
            </a:r>
            <a:r>
              <a:rPr lang="sv-SE" dirty="0"/>
              <a:t>       </a:t>
            </a:r>
            <a:r>
              <a:rPr lang="ar-SA" dirty="0">
                <a:solidFill>
                  <a:schemeClr val="accent2"/>
                </a:solidFill>
              </a:rPr>
              <a:t>أَبَوِيٌّ</a:t>
            </a:r>
          </a:p>
        </p:txBody>
      </p:sp>
      <p:sp>
        <p:nvSpPr>
          <p:cNvPr id="10" name="Rektangel: rundade hörn 9">
            <a:extLst>
              <a:ext uri="{FF2B5EF4-FFF2-40B4-BE49-F238E27FC236}">
                <a16:creationId xmlns:a16="http://schemas.microsoft.com/office/drawing/2014/main" id="{C143D7F9-BC13-4FA0-B628-B9786C2EFF0B}"/>
              </a:ext>
            </a:extLst>
          </p:cNvPr>
          <p:cNvSpPr/>
          <p:nvPr/>
        </p:nvSpPr>
        <p:spPr>
          <a:xfrm>
            <a:off x="417357" y="4763336"/>
            <a:ext cx="6012017" cy="101809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الهِنْدي</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Indier            </a:t>
            </a: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السُّوَيْدي</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Svensk</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النَّحْوُ</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Grammatik    </a:t>
            </a:r>
            <a:r>
              <a:rPr kumimoji="0" lang="ar-SA" sz="24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النَّحْوي</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Grammatiker </a:t>
            </a:r>
          </a:p>
        </p:txBody>
      </p:sp>
      <p:sp>
        <p:nvSpPr>
          <p:cNvPr id="5" name="Rektangel: rundade hörn 4">
            <a:extLst>
              <a:ext uri="{FF2B5EF4-FFF2-40B4-BE49-F238E27FC236}">
                <a16:creationId xmlns:a16="http://schemas.microsoft.com/office/drawing/2014/main" id="{8D0CE793-CC52-424E-BD01-A9344D87D856}"/>
              </a:ext>
            </a:extLst>
          </p:cNvPr>
          <p:cNvSpPr/>
          <p:nvPr/>
        </p:nvSpPr>
        <p:spPr>
          <a:xfrm>
            <a:off x="419101" y="2838867"/>
            <a:ext cx="1112681" cy="867266"/>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يا حسينُ</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يا حسنُ </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
        <p:nvSpPr>
          <p:cNvPr id="2" name="Rubrik 1">
            <a:extLst>
              <a:ext uri="{FF2B5EF4-FFF2-40B4-BE49-F238E27FC236}">
                <a16:creationId xmlns:a16="http://schemas.microsoft.com/office/drawing/2014/main" id="{8C95D654-9897-415D-BED1-6255A19BDD98}"/>
              </a:ext>
            </a:extLst>
          </p:cNvPr>
          <p:cNvSpPr>
            <a:spLocks noGrp="1"/>
          </p:cNvSpPr>
          <p:nvPr>
            <p:ph type="title"/>
          </p:nvPr>
        </p:nvSpPr>
        <p:spPr/>
        <p:txBody>
          <a:bodyPr/>
          <a:lstStyle/>
          <a:p>
            <a:r>
              <a:rPr lang="sv-SE" dirty="0"/>
              <a:t>Gott &amp; blandat (1)</a:t>
            </a:r>
          </a:p>
        </p:txBody>
      </p:sp>
      <p:sp>
        <p:nvSpPr>
          <p:cNvPr id="4" name="Platshållare för bildnummer 3">
            <a:extLst>
              <a:ext uri="{FF2B5EF4-FFF2-40B4-BE49-F238E27FC236}">
                <a16:creationId xmlns:a16="http://schemas.microsoft.com/office/drawing/2014/main" id="{1FBA8AC3-5E1A-4F48-906A-857CA8C72EB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CF406178-9C28-4E3A-B2EB-9C46ED36945C}"/>
              </a:ext>
            </a:extLst>
          </p:cNvPr>
          <p:cNvSpPr/>
          <p:nvPr/>
        </p:nvSpPr>
        <p:spPr>
          <a:xfrm>
            <a:off x="9175423" y="5526826"/>
            <a:ext cx="2667785" cy="1090789"/>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7030A0"/>
                </a:solidFill>
                <a:effectLst/>
                <a:uLnTx/>
                <a:uFillTx/>
                <a:latin typeface="Trebuchet MS" panose="020B0603020202020204"/>
                <a:ea typeface="+mn-ea"/>
                <a:cs typeface="Arial" panose="020B0604020202020204" pitchFamily="34" charset="0"/>
              </a:rPr>
              <a:t>النَّسَب</a:t>
            </a:r>
            <a:r>
              <a:rPr kumimoji="0" lang="sv-SE" sz="2400" b="0" i="0" u="none" strike="noStrike" kern="1200" cap="none" spc="0" normalizeH="0" baseline="0" noProof="0" dirty="0">
                <a:ln>
                  <a:noFill/>
                </a:ln>
                <a:solidFill>
                  <a:srgbClr val="7030A0"/>
                </a:solidFill>
                <a:effectLst/>
                <a:uLnTx/>
                <a:uFillTx/>
                <a:latin typeface="Trebuchet MS" panose="020B0603020202020204"/>
                <a:ea typeface="+mn-ea"/>
                <a:cs typeface="+mn-cs"/>
              </a:rPr>
              <a:t> = </a:t>
            </a:r>
            <a:r>
              <a:rPr kumimoji="0" lang="ar-SA" sz="2400" b="0" i="0" u="none" strike="noStrike" kern="1200" cap="none" spc="0" normalizeH="0" baseline="0" noProof="0" dirty="0">
                <a:ln>
                  <a:noFill/>
                </a:ln>
                <a:solidFill>
                  <a:srgbClr val="7030A0"/>
                </a:solidFill>
                <a:effectLst/>
                <a:uLnTx/>
                <a:uFillTx/>
                <a:latin typeface="Trebuchet MS" panose="020B0603020202020204"/>
                <a:ea typeface="+mn-ea"/>
                <a:cs typeface="Arial" panose="020B0604020202020204" pitchFamily="34" charset="0"/>
              </a:rPr>
              <a:t>الصين</a:t>
            </a:r>
            <a:endParaRPr kumimoji="0" lang="sv-SE" sz="2400" b="0" i="0" u="none" strike="noStrike" kern="1200" cap="none" spc="0" normalizeH="0" baseline="0" noProof="0" dirty="0">
              <a:ln>
                <a:noFill/>
              </a:ln>
              <a:solidFill>
                <a:srgbClr val="7030A0"/>
              </a:solidFill>
              <a:effectLst/>
              <a:uLnTx/>
              <a:uFillTx/>
              <a:latin typeface="Trebuchet MS" panose="020B0603020202020204"/>
              <a:ea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chemeClr val="accent2"/>
                </a:solidFill>
                <a:effectLst/>
                <a:uLnTx/>
                <a:uFillTx/>
                <a:latin typeface="Trebuchet MS" panose="020B0603020202020204"/>
                <a:ea typeface="+mn-ea"/>
                <a:cs typeface="Arial" panose="020B0604020202020204" pitchFamily="34" charset="0"/>
              </a:rPr>
              <a:t>المَنْسُوب</a:t>
            </a:r>
            <a:r>
              <a:rPr kumimoji="0" lang="sv-SE" sz="2400" b="0" i="0" u="none" strike="noStrike" kern="1200" cap="none" spc="0" normalizeH="0" baseline="0" noProof="0" dirty="0">
                <a:ln>
                  <a:noFill/>
                </a:ln>
                <a:solidFill>
                  <a:schemeClr val="accent2"/>
                </a:solidFill>
                <a:effectLst/>
                <a:uLnTx/>
                <a:uFillTx/>
                <a:latin typeface="Trebuchet MS" panose="020B0603020202020204"/>
                <a:ea typeface="+mn-ea"/>
                <a:cs typeface="+mn-cs"/>
              </a:rPr>
              <a:t> = </a:t>
            </a:r>
            <a:r>
              <a:rPr kumimoji="0" lang="ar-SA" sz="2400" b="0" i="0" u="none" strike="noStrike" kern="1200" cap="none" spc="0" normalizeH="0" baseline="0" noProof="0" dirty="0">
                <a:ln>
                  <a:noFill/>
                </a:ln>
                <a:solidFill>
                  <a:schemeClr val="accent2"/>
                </a:solidFill>
                <a:effectLst/>
                <a:uLnTx/>
                <a:uFillTx/>
                <a:latin typeface="Trebuchet MS" panose="020B0603020202020204"/>
                <a:ea typeface="+mn-ea"/>
                <a:cs typeface="Arial" panose="020B0604020202020204" pitchFamily="34" charset="0"/>
              </a:rPr>
              <a:t>الصيني</a:t>
            </a:r>
            <a:endParaRPr kumimoji="0" lang="sv-SE" sz="2400" b="0" i="0" u="none" strike="noStrike" kern="1200" cap="none" spc="0" normalizeH="0" baseline="0" noProof="0" dirty="0">
              <a:ln>
                <a:noFill/>
              </a:ln>
              <a:solidFill>
                <a:schemeClr val="accent2"/>
              </a:solidFill>
              <a:effectLst/>
              <a:uLnTx/>
              <a:uFillTx/>
              <a:latin typeface="Trebuchet MS" panose="020B0603020202020204"/>
              <a:ea typeface="+mn-ea"/>
            </a:endParaRPr>
          </a:p>
        </p:txBody>
      </p:sp>
      <p:cxnSp>
        <p:nvCxnSpPr>
          <p:cNvPr id="8" name="Rak pilkoppling 7">
            <a:extLst>
              <a:ext uri="{FF2B5EF4-FFF2-40B4-BE49-F238E27FC236}">
                <a16:creationId xmlns:a16="http://schemas.microsoft.com/office/drawing/2014/main" id="{C2C1337A-3771-48CF-9258-000D4FA79FC0}"/>
              </a:ext>
            </a:extLst>
          </p:cNvPr>
          <p:cNvCxnSpPr>
            <a:cxnSpLocks/>
          </p:cNvCxnSpPr>
          <p:nvPr/>
        </p:nvCxnSpPr>
        <p:spPr>
          <a:xfrm>
            <a:off x="5585529" y="6262785"/>
            <a:ext cx="360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Rak pilkoppling 8">
            <a:extLst>
              <a:ext uri="{FF2B5EF4-FFF2-40B4-BE49-F238E27FC236}">
                <a16:creationId xmlns:a16="http://schemas.microsoft.com/office/drawing/2014/main" id="{43618EFA-2860-40A4-B2ED-B7C02CFEECD1}"/>
              </a:ext>
            </a:extLst>
          </p:cNvPr>
          <p:cNvCxnSpPr>
            <a:cxnSpLocks/>
          </p:cNvCxnSpPr>
          <p:nvPr/>
        </p:nvCxnSpPr>
        <p:spPr>
          <a:xfrm>
            <a:off x="7502777" y="6253358"/>
            <a:ext cx="360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37363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AEF679D-E0B3-44A4-970F-BBDC95C51A9F}"/>
              </a:ext>
            </a:extLst>
          </p:cNvPr>
          <p:cNvSpPr>
            <a:spLocks noGrp="1"/>
          </p:cNvSpPr>
          <p:nvPr>
            <p:ph idx="1"/>
          </p:nvPr>
        </p:nvSpPr>
        <p:spPr>
          <a:xfrm>
            <a:off x="395926" y="2064544"/>
            <a:ext cx="11415859" cy="4609633"/>
          </a:xfrm>
        </p:spPr>
        <p:txBody>
          <a:bodyPr/>
          <a:lstStyle/>
          <a:p>
            <a:r>
              <a:rPr lang="ar-SA" dirty="0"/>
              <a:t>اسم الجِنْسِ الجَمْعي</a:t>
            </a:r>
          </a:p>
          <a:p>
            <a:pPr marL="0" indent="0">
              <a:buNone/>
            </a:pPr>
            <a:r>
              <a:rPr lang="sv-SE" dirty="0"/>
              <a:t>Detta är en typ av nomen vars </a:t>
            </a:r>
            <a:r>
              <a:rPr lang="ar-SA" dirty="0"/>
              <a:t>مفرد</a:t>
            </a:r>
            <a:r>
              <a:rPr lang="sv-SE" dirty="0"/>
              <a:t> och </a:t>
            </a:r>
            <a:r>
              <a:rPr lang="ar-SA" dirty="0"/>
              <a:t>جمع</a:t>
            </a:r>
            <a:r>
              <a:rPr lang="sv-SE" dirty="0"/>
              <a:t> skiljs åt med antingen en </a:t>
            </a:r>
            <a:r>
              <a:rPr lang="ar-SA" dirty="0"/>
              <a:t>ي</a:t>
            </a:r>
            <a:r>
              <a:rPr lang="sv-SE" dirty="0"/>
              <a:t> eller </a:t>
            </a:r>
            <a:r>
              <a:rPr lang="ar-SA" dirty="0"/>
              <a:t>ت</a:t>
            </a:r>
            <a:r>
              <a:rPr lang="sv-SE" dirty="0"/>
              <a:t>, och består av 2 typer:</a:t>
            </a:r>
          </a:p>
          <a:p>
            <a:pPr marL="457200" indent="-457200">
              <a:buAutoNum type="arabicPeriod"/>
            </a:pPr>
            <a:r>
              <a:rPr lang="sv-SE" u="sng" dirty="0"/>
              <a:t>De ord vars singular fås fram med att lägga till </a:t>
            </a:r>
            <a:r>
              <a:rPr lang="ar-SA" u="sng" dirty="0"/>
              <a:t>ي</a:t>
            </a:r>
            <a:r>
              <a:rPr lang="sv-SE" dirty="0"/>
              <a:t>:</a:t>
            </a:r>
          </a:p>
          <a:p>
            <a:pPr marL="0" indent="0">
              <a:buNone/>
            </a:pPr>
            <a:endParaRPr lang="sv-SE" dirty="0"/>
          </a:p>
          <a:p>
            <a:pPr marL="0" indent="0">
              <a:buNone/>
            </a:pPr>
            <a:endParaRPr lang="sv-SE" dirty="0"/>
          </a:p>
          <a:p>
            <a:pPr marL="0" indent="0">
              <a:buNone/>
            </a:pPr>
            <a:endParaRPr lang="sv-SE" dirty="0"/>
          </a:p>
          <a:p>
            <a:pPr marL="0" indent="0">
              <a:buNone/>
            </a:pPr>
            <a:r>
              <a:rPr lang="sv-SE" dirty="0"/>
              <a:t>2. </a:t>
            </a:r>
            <a:r>
              <a:rPr lang="sv-SE" u="sng" dirty="0"/>
              <a:t>De ord vars singular fås fram med att lägga till en </a:t>
            </a:r>
            <a:r>
              <a:rPr lang="ar-SA" u="sng" dirty="0"/>
              <a:t>ة</a:t>
            </a:r>
            <a:r>
              <a:rPr lang="sv-SE" dirty="0"/>
              <a:t>:</a:t>
            </a:r>
          </a:p>
          <a:p>
            <a:pPr marL="0" indent="0">
              <a:buNone/>
            </a:pPr>
            <a:endParaRPr lang="sv-SE" dirty="0"/>
          </a:p>
        </p:txBody>
      </p:sp>
      <p:sp>
        <p:nvSpPr>
          <p:cNvPr id="7" name="Rektangel: rundade hörn 6">
            <a:extLst>
              <a:ext uri="{FF2B5EF4-FFF2-40B4-BE49-F238E27FC236}">
                <a16:creationId xmlns:a16="http://schemas.microsoft.com/office/drawing/2014/main" id="{177DCE7F-0976-43A8-8EF1-C0B4F33B76A6}"/>
              </a:ext>
            </a:extLst>
          </p:cNvPr>
          <p:cNvSpPr/>
          <p:nvPr/>
        </p:nvSpPr>
        <p:spPr>
          <a:xfrm>
            <a:off x="521615" y="5701011"/>
            <a:ext cx="4543720" cy="895546"/>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تُفَّاحٌ</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Äpplen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تُفَّاحَةٌ</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Äpple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سَمَكٌ</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Fiskar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سَمَكَةٌ</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Fisk</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DBEA03C3-3F7E-45D1-9127-FBC853C8AB71}"/>
              </a:ext>
            </a:extLst>
          </p:cNvPr>
          <p:cNvSpPr/>
          <p:nvPr/>
        </p:nvSpPr>
        <p:spPr>
          <a:xfrm>
            <a:off x="521615" y="3899343"/>
            <a:ext cx="4213782" cy="895546"/>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عَرَبٌ</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Araber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تُرْكٌ</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Turkar</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عَرَبِيّ</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Arab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تُرْكِيّ</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 Turk</a:t>
            </a:r>
          </a:p>
        </p:txBody>
      </p:sp>
      <p:sp>
        <p:nvSpPr>
          <p:cNvPr id="2" name="Rubrik 1">
            <a:extLst>
              <a:ext uri="{FF2B5EF4-FFF2-40B4-BE49-F238E27FC236}">
                <a16:creationId xmlns:a16="http://schemas.microsoft.com/office/drawing/2014/main" id="{2FB5B194-810D-4FBA-8463-A366E6459446}"/>
              </a:ext>
            </a:extLst>
          </p:cNvPr>
          <p:cNvSpPr>
            <a:spLocks noGrp="1"/>
          </p:cNvSpPr>
          <p:nvPr>
            <p:ph type="title"/>
          </p:nvPr>
        </p:nvSpPr>
        <p:spPr/>
        <p:txBody>
          <a:bodyPr/>
          <a:lstStyle/>
          <a:p>
            <a:r>
              <a:rPr lang="sv-SE" dirty="0"/>
              <a:t>Gott &amp; blandat (2)</a:t>
            </a:r>
          </a:p>
        </p:txBody>
      </p:sp>
      <p:sp>
        <p:nvSpPr>
          <p:cNvPr id="4" name="Platshållare för bildnummer 3">
            <a:extLst>
              <a:ext uri="{FF2B5EF4-FFF2-40B4-BE49-F238E27FC236}">
                <a16:creationId xmlns:a16="http://schemas.microsoft.com/office/drawing/2014/main" id="{94D10660-D6B5-404A-BC70-B4E9231FB45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5C1CEA78-7835-4CDB-8F7E-2A50E2059B16}"/>
              </a:ext>
            </a:extLst>
          </p:cNvPr>
          <p:cNvSpPr/>
          <p:nvPr/>
        </p:nvSpPr>
        <p:spPr>
          <a:xfrm>
            <a:off x="8572499" y="3707454"/>
            <a:ext cx="3097885" cy="127932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Observera: Denna </a:t>
            </a:r>
            <a:r>
              <a:rPr kumimoji="0" lang="ar-SA" sz="1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ي</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är inte </a:t>
            </a:r>
            <a:r>
              <a:rPr kumimoji="0" lang="ar-SA" sz="1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ي</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a:t>
            </a: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nasb</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som vi lärde oss på förra sidan.</a:t>
            </a:r>
          </a:p>
        </p:txBody>
      </p:sp>
    </p:spTree>
    <p:custDataLst>
      <p:tags r:id="rId1"/>
    </p:custDataLst>
    <p:extLst>
      <p:ext uri="{BB962C8B-B14F-4D97-AF65-F5344CB8AC3E}">
        <p14:creationId xmlns:p14="http://schemas.microsoft.com/office/powerpoint/2010/main" val="2583294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60722B0-CD08-4A67-AB24-51326654F4A5}"/>
              </a:ext>
            </a:extLst>
          </p:cNvPr>
          <p:cNvSpPr>
            <a:spLocks noGrp="1"/>
          </p:cNvSpPr>
          <p:nvPr>
            <p:ph idx="1"/>
          </p:nvPr>
        </p:nvSpPr>
        <p:spPr>
          <a:xfrm>
            <a:off x="254523" y="2043114"/>
            <a:ext cx="11387579" cy="4614861"/>
          </a:xfrm>
        </p:spPr>
        <p:txBody>
          <a:bodyPr/>
          <a:lstStyle/>
          <a:p>
            <a:r>
              <a:rPr lang="ar-SA" dirty="0"/>
              <a:t>أُخَرُ</a:t>
            </a:r>
            <a:r>
              <a:rPr lang="sv-SE" dirty="0"/>
              <a:t> (</a:t>
            </a:r>
            <a:r>
              <a:rPr lang="sv-SE" dirty="0">
                <a:solidFill>
                  <a:srgbClr val="7030A0"/>
                </a:solidFill>
              </a:rPr>
              <a:t>feminin</a:t>
            </a:r>
            <a:r>
              <a:rPr lang="sv-SE" dirty="0"/>
              <a:t>) är plural på </a:t>
            </a:r>
            <a:r>
              <a:rPr lang="ar-SA" dirty="0"/>
              <a:t>أُخْرى</a:t>
            </a:r>
            <a:r>
              <a:rPr lang="sv-SE" dirty="0"/>
              <a:t>, och är </a:t>
            </a:r>
            <a:r>
              <a:rPr lang="ar-SA" dirty="0"/>
              <a:t>ممنوع من الصرف</a:t>
            </a:r>
            <a:r>
              <a:rPr lang="sv-SE" dirty="0"/>
              <a:t>. </a:t>
            </a:r>
          </a:p>
          <a:p>
            <a:pPr marL="0" indent="0">
              <a:buNone/>
            </a:pPr>
            <a:r>
              <a:rPr lang="ar-SA" dirty="0"/>
              <a:t>آخَرُوْنَ</a:t>
            </a:r>
            <a:r>
              <a:rPr lang="sv-SE" dirty="0"/>
              <a:t> (</a:t>
            </a:r>
            <a:r>
              <a:rPr lang="sv-SE" dirty="0">
                <a:solidFill>
                  <a:srgbClr val="0070C0"/>
                </a:solidFill>
              </a:rPr>
              <a:t>maskulin</a:t>
            </a:r>
            <a:r>
              <a:rPr lang="sv-SE" dirty="0"/>
              <a:t>) är plural på </a:t>
            </a:r>
            <a:r>
              <a:rPr lang="ar-SA" dirty="0"/>
              <a:t>آخَر</a:t>
            </a:r>
            <a:r>
              <a:rPr lang="sv-SE" dirty="0"/>
              <a:t>.</a:t>
            </a:r>
          </a:p>
          <a:p>
            <a:pPr marL="0" indent="0">
              <a:buNone/>
            </a:pPr>
            <a:endParaRPr lang="sv-SE" dirty="0">
              <a:solidFill>
                <a:srgbClr val="7030A0"/>
              </a:solidFill>
            </a:endParaRPr>
          </a:p>
          <a:p>
            <a:pPr marL="0" indent="0">
              <a:buNone/>
            </a:pPr>
            <a:endParaRPr lang="sv-SE" dirty="0">
              <a:solidFill>
                <a:srgbClr val="7030A0"/>
              </a:solidFill>
            </a:endParaRPr>
          </a:p>
          <a:p>
            <a:pPr marL="0" indent="0">
              <a:buNone/>
            </a:pPr>
            <a:endParaRPr lang="sv-SE" dirty="0">
              <a:solidFill>
                <a:srgbClr val="7030A0"/>
              </a:solidFill>
            </a:endParaRPr>
          </a:p>
          <a:p>
            <a:pPr marL="0" indent="0">
              <a:buNone/>
            </a:pPr>
            <a:endParaRPr lang="sv-SE" dirty="0">
              <a:solidFill>
                <a:srgbClr val="7030A0"/>
              </a:solidFill>
            </a:endParaRPr>
          </a:p>
          <a:p>
            <a:pPr marL="0" indent="0">
              <a:buNone/>
            </a:pPr>
            <a:endParaRPr lang="sv-SE" dirty="0">
              <a:solidFill>
                <a:srgbClr val="7030A0"/>
              </a:solidFill>
            </a:endParaRPr>
          </a:p>
          <a:p>
            <a:pPr marL="0" indent="0">
              <a:buNone/>
            </a:pPr>
            <a:endParaRPr lang="ar-SA" dirty="0">
              <a:solidFill>
                <a:srgbClr val="7030A0"/>
              </a:solidFill>
            </a:endParaRPr>
          </a:p>
          <a:p>
            <a:pPr marL="0" indent="0">
              <a:buNone/>
            </a:pPr>
            <a:r>
              <a:rPr lang="sv-SE" dirty="0">
                <a:solidFill>
                  <a:schemeClr val="bg1"/>
                </a:solidFill>
              </a:rPr>
              <a:t>Observera</a:t>
            </a:r>
            <a:r>
              <a:rPr lang="sv-SE" dirty="0"/>
              <a:t>: </a:t>
            </a:r>
            <a:r>
              <a:rPr lang="ar-SA" dirty="0"/>
              <a:t>الفنادقُ غالِيَةٌ هذه الأيّامَ, ولكنّها رخيصةٌ في أيامٍ </a:t>
            </a:r>
            <a:r>
              <a:rPr lang="ar-SA" dirty="0">
                <a:solidFill>
                  <a:schemeClr val="bg1"/>
                </a:solidFill>
              </a:rPr>
              <a:t>أُخْرى</a:t>
            </a:r>
            <a:r>
              <a:rPr lang="ar-SA" dirty="0"/>
              <a:t>.</a:t>
            </a:r>
          </a:p>
          <a:p>
            <a:pPr marL="0" indent="0">
              <a:buNone/>
            </a:pPr>
            <a:r>
              <a:rPr lang="sv-SE" u="sng" dirty="0"/>
              <a:t>Eftersom </a:t>
            </a:r>
            <a:r>
              <a:rPr lang="ar-SA" u="sng" dirty="0"/>
              <a:t>أيام</a:t>
            </a:r>
            <a:r>
              <a:rPr lang="sv-SE" u="sng" dirty="0"/>
              <a:t> är icke-rationellt kan vi använde både </a:t>
            </a:r>
            <a:r>
              <a:rPr lang="ar-SA" u="sng" dirty="0"/>
              <a:t>اُخَرُ</a:t>
            </a:r>
            <a:r>
              <a:rPr lang="sv-SE" u="sng" dirty="0"/>
              <a:t> (pl.) och </a:t>
            </a:r>
            <a:r>
              <a:rPr lang="ar-SA" u="sng" dirty="0"/>
              <a:t>أُخْرى</a:t>
            </a:r>
            <a:r>
              <a:rPr lang="sv-SE" u="sng" dirty="0"/>
              <a:t> (sing.).</a:t>
            </a:r>
          </a:p>
        </p:txBody>
      </p:sp>
      <p:sp>
        <p:nvSpPr>
          <p:cNvPr id="6" name="Rektangel: rundade hörn 5">
            <a:extLst>
              <a:ext uri="{FF2B5EF4-FFF2-40B4-BE49-F238E27FC236}">
                <a16:creationId xmlns:a16="http://schemas.microsoft.com/office/drawing/2014/main" id="{941C429E-DAEC-474A-B430-ACE7B3B979A0}"/>
              </a:ext>
            </a:extLst>
          </p:cNvPr>
          <p:cNvSpPr/>
          <p:nvPr/>
        </p:nvSpPr>
        <p:spPr>
          <a:xfrm>
            <a:off x="409268" y="4403413"/>
            <a:ext cx="3357733" cy="1012366"/>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srgbClr val="7030A0"/>
                </a:solidFill>
                <a:effectLst/>
                <a:uLnTx/>
                <a:uFillTx/>
                <a:latin typeface="Trebuchet MS" panose="020B0603020202020204"/>
                <a:ea typeface="+mn-ea"/>
                <a:cs typeface="Arial" panose="020B0604020202020204" pitchFamily="34" charset="0"/>
              </a:rPr>
              <a:t>غابتْ اليومَ زينبُ وطالبةٌ أُخْرى</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srgbClr val="7030A0"/>
                </a:solidFill>
                <a:effectLst/>
                <a:uLnTx/>
                <a:uFillTx/>
                <a:latin typeface="Trebuchet MS" panose="020B0603020202020204"/>
                <a:ea typeface="+mn-ea"/>
                <a:cs typeface="Arial" panose="020B0604020202020204" pitchFamily="34" charset="0"/>
              </a:rPr>
              <a:t>غابتْ اليومَ زينبُ وطالباتٌ أُخَرُ</a:t>
            </a:r>
            <a:endParaRPr kumimoji="0" lang="ar-SA" sz="2400" b="0" i="0" u="none" strike="noStrike" kern="1200" cap="none" spc="0" normalizeH="0" baseline="0" noProof="0" dirty="0">
              <a:ln>
                <a:noFill/>
              </a:ln>
              <a:solidFill>
                <a:srgbClr val="7030A0"/>
              </a:solidFill>
              <a:effectLst/>
              <a:uLnTx/>
              <a:uFillTx/>
              <a:latin typeface="Trebuchet MS" panose="020B0603020202020204"/>
              <a:ea typeface="+mn-ea"/>
              <a:cs typeface="Arial" panose="020B0604020202020204" pitchFamily="34" charset="0"/>
            </a:endParaRPr>
          </a:p>
        </p:txBody>
      </p:sp>
      <p:sp>
        <p:nvSpPr>
          <p:cNvPr id="5" name="Rektangel: rundade hörn 4">
            <a:extLst>
              <a:ext uri="{FF2B5EF4-FFF2-40B4-BE49-F238E27FC236}">
                <a16:creationId xmlns:a16="http://schemas.microsoft.com/office/drawing/2014/main" id="{3030B914-AF04-4323-80F1-67482D9F1130}"/>
              </a:ext>
            </a:extLst>
          </p:cNvPr>
          <p:cNvSpPr/>
          <p:nvPr/>
        </p:nvSpPr>
        <p:spPr>
          <a:xfrm>
            <a:off x="409269" y="3207829"/>
            <a:ext cx="3357733" cy="895546"/>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غابَ اليومَ بلالٌ وطالبٌ آخَرُ  </a:t>
            </a:r>
            <a:r>
              <a:rPr kumimoji="0" lang="sv-SE" sz="2400" b="0" i="0" u="none" strike="noStrike" kern="1200" cap="none" spc="0" normalizeH="0" baseline="0" noProof="0" dirty="0">
                <a:ln>
                  <a:noFill/>
                </a:ln>
                <a:solidFill>
                  <a:srgbClr val="0070C0"/>
                </a:solidFill>
                <a:effectLst/>
                <a:uLnTx/>
                <a:uFillTx/>
                <a:latin typeface="Trebuchet MS" panose="020B0603020202020204"/>
                <a:ea typeface="+mn-ea"/>
                <a:cs typeface="+mn-cs"/>
              </a:rPr>
              <a:t> </a:t>
            </a:r>
            <a:endPar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srgbClr val="0070C0"/>
                </a:solidFill>
                <a:effectLst/>
                <a:uLnTx/>
                <a:uFillTx/>
                <a:latin typeface="Trebuchet MS" panose="020B0603020202020204"/>
                <a:ea typeface="+mn-ea"/>
                <a:cs typeface="Arial" panose="020B0604020202020204" pitchFamily="34" charset="0"/>
              </a:rPr>
              <a:t>غاب اليوم بلالٌ وطلابٌ آخَرونَ</a:t>
            </a:r>
          </a:p>
        </p:txBody>
      </p:sp>
      <p:sp>
        <p:nvSpPr>
          <p:cNvPr id="2" name="Rubrik 1">
            <a:extLst>
              <a:ext uri="{FF2B5EF4-FFF2-40B4-BE49-F238E27FC236}">
                <a16:creationId xmlns:a16="http://schemas.microsoft.com/office/drawing/2014/main" id="{11D0C572-AEBA-4490-BD03-CBE14FEE2E28}"/>
              </a:ext>
            </a:extLst>
          </p:cNvPr>
          <p:cNvSpPr>
            <a:spLocks noGrp="1"/>
          </p:cNvSpPr>
          <p:nvPr>
            <p:ph type="title"/>
          </p:nvPr>
        </p:nvSpPr>
        <p:spPr/>
        <p:txBody>
          <a:bodyPr/>
          <a:lstStyle/>
          <a:p>
            <a:r>
              <a:rPr lang="sv-SE" dirty="0"/>
              <a:t>Gott &amp; blandat (3)</a:t>
            </a:r>
          </a:p>
        </p:txBody>
      </p:sp>
      <p:sp>
        <p:nvSpPr>
          <p:cNvPr id="4" name="Platshållare för bildnummer 3">
            <a:extLst>
              <a:ext uri="{FF2B5EF4-FFF2-40B4-BE49-F238E27FC236}">
                <a16:creationId xmlns:a16="http://schemas.microsoft.com/office/drawing/2014/main" id="{FD113FD8-6C7C-460C-A2DB-F3207B3D2828}"/>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ulle: vågrät 6">
            <a:extLst>
              <a:ext uri="{FF2B5EF4-FFF2-40B4-BE49-F238E27FC236}">
                <a16:creationId xmlns:a16="http://schemas.microsoft.com/office/drawing/2014/main" id="{09495A38-6D0B-41EE-8FE5-8457B8867B14}"/>
              </a:ext>
            </a:extLst>
          </p:cNvPr>
          <p:cNvSpPr/>
          <p:nvPr/>
        </p:nvSpPr>
        <p:spPr>
          <a:xfrm>
            <a:off x="7079530" y="3501105"/>
            <a:ext cx="4562572" cy="1204539"/>
          </a:xfrm>
          <a:prstGeom prst="round2DiagRect">
            <a:avLst/>
          </a:prstGeom>
          <a:solidFill>
            <a:srgbClr val="BFB5C9"/>
          </a:solidFill>
          <a:ln w="19050">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فَمَن كَانَ مِنكُم مَّرِيضًا أَوْ عَلَىٰ سَفَرٍ فَعِدَّةٌ مِّنْ أَيَّامٍ </a:t>
            </a:r>
            <a:r>
              <a:rPr kumimoji="0" lang="ar-SA" sz="2400" b="0" i="0" u="none" strike="noStrike" kern="1200" cap="none" spc="0" normalizeH="0" baseline="0" noProof="0" dirty="0">
                <a:ln>
                  <a:noFill/>
                </a:ln>
                <a:solidFill>
                  <a:srgbClr val="7030A0"/>
                </a:solidFill>
                <a:effectLst/>
                <a:uLnTx/>
                <a:uFillTx/>
                <a:latin typeface="Trebuchet MS" panose="020B0603020202020204"/>
                <a:ea typeface="+mn-ea"/>
                <a:cs typeface="Arial" panose="020B0604020202020204" pitchFamily="34" charset="0"/>
              </a:rPr>
              <a:t>أُخَرَ</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a:t>
            </a: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Baqarah</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184)</a:t>
            </a:r>
            <a:endParaRPr kumimoji="0" lang="ar-SA" sz="1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401694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CCF4919-1B5E-4134-AB13-379AAAB47549}"/>
              </a:ext>
            </a:extLst>
          </p:cNvPr>
          <p:cNvSpPr>
            <a:spLocks noGrp="1"/>
          </p:cNvSpPr>
          <p:nvPr>
            <p:ph idx="1"/>
          </p:nvPr>
        </p:nvSpPr>
        <p:spPr>
          <a:xfrm>
            <a:off x="254524" y="2139884"/>
            <a:ext cx="11500701" cy="4421172"/>
          </a:xfrm>
        </p:spPr>
        <p:txBody>
          <a:bodyPr/>
          <a:lstStyle/>
          <a:p>
            <a:r>
              <a:rPr lang="ar-SA" dirty="0"/>
              <a:t>صَلَّى يُصَلِّي</a:t>
            </a:r>
            <a:r>
              <a:rPr lang="sv-SE" dirty="0"/>
              <a:t> betyder ”att be”. Dess </a:t>
            </a:r>
            <a:r>
              <a:rPr lang="sv-SE" i="1" dirty="0" err="1"/>
              <a:t>amr</a:t>
            </a:r>
            <a:r>
              <a:rPr lang="sv-SE" dirty="0"/>
              <a:t> är </a:t>
            </a:r>
            <a:r>
              <a:rPr lang="ar-SA" dirty="0"/>
              <a:t>صَلِّ</a:t>
            </a:r>
            <a:r>
              <a:rPr lang="sv-SE" dirty="0"/>
              <a:t>.</a:t>
            </a:r>
          </a:p>
          <a:p>
            <a:pPr marL="0" indent="0">
              <a:buNone/>
            </a:pPr>
            <a:r>
              <a:rPr lang="ar-SA" dirty="0"/>
              <a:t>صَلِّ بِنا!</a:t>
            </a:r>
            <a:r>
              <a:rPr lang="sv-SE" dirty="0"/>
              <a:t> – Led oss i bönen (som en imam). </a:t>
            </a:r>
          </a:p>
          <a:p>
            <a:pPr marL="0" indent="0">
              <a:buNone/>
            </a:pPr>
            <a:endParaRPr lang="sv-SE" sz="1400" dirty="0"/>
          </a:p>
          <a:p>
            <a:r>
              <a:rPr lang="ar-SA" dirty="0"/>
              <a:t>إمّا: حَرف يُفيد عِدَّةَ أُمورٍ:</a:t>
            </a:r>
          </a:p>
          <a:p>
            <a:pPr marL="0" indent="0">
              <a:buNone/>
            </a:pPr>
            <a:endParaRPr lang="ar-SA" dirty="0"/>
          </a:p>
          <a:p>
            <a:pPr marL="0" indent="0">
              <a:buNone/>
            </a:pPr>
            <a:endParaRPr lang="sv-SE" dirty="0"/>
          </a:p>
          <a:p>
            <a:pPr marL="0" indent="0">
              <a:buNone/>
            </a:pPr>
            <a:endParaRPr lang="sv-SE" dirty="0"/>
          </a:p>
          <a:p>
            <a:endParaRPr lang="sv-SE" dirty="0"/>
          </a:p>
        </p:txBody>
      </p:sp>
      <p:sp>
        <p:nvSpPr>
          <p:cNvPr id="7" name="Rektangel: rundade hörn 6">
            <a:extLst>
              <a:ext uri="{FF2B5EF4-FFF2-40B4-BE49-F238E27FC236}">
                <a16:creationId xmlns:a16="http://schemas.microsoft.com/office/drawing/2014/main" id="{07CE981B-FB16-40AC-ABE5-396498F3F1DE}"/>
              </a:ext>
            </a:extLst>
          </p:cNvPr>
          <p:cNvSpPr/>
          <p:nvPr/>
        </p:nvSpPr>
        <p:spPr>
          <a:xfrm>
            <a:off x="254523" y="4085563"/>
            <a:ext cx="11629083" cy="2347274"/>
          </a:xfrm>
          <a:prstGeom prst="roundRect">
            <a:avLst/>
          </a:prstGeom>
          <a:solidFill>
            <a:srgbClr val="BFB5C9"/>
          </a:solidFill>
          <a:ln>
            <a:solidFill>
              <a:schemeClr val="accent5">
                <a:lumMod val="50000"/>
              </a:schemeClr>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التَّفْصيل</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(detaljering)           3.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التَّخْيِيْر</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(fritt val)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الاسم إمّا مذكّر وإمّا مؤنّث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إمّا تَزُورَني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وإمّا أَزورَكَ </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5.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الإباحَة</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(tillåtelse)</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2.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الشَّكّ</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(tvivel)                       4.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الإبْهام</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(ovisshet/oklarhet)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نَحْوًا</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تَعَلَّمْ إمّا فِقْهًا وإمّا</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إبراهيمُ إمّا مريض وإمّا صحيح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العُصاةُ إمّا يُعَذِّبُهُمُ اللهُ وإمّا يَتوبُ عليهم</a:t>
            </a:r>
          </a:p>
        </p:txBody>
      </p:sp>
      <p:sp>
        <p:nvSpPr>
          <p:cNvPr id="2" name="Rubrik 1">
            <a:extLst>
              <a:ext uri="{FF2B5EF4-FFF2-40B4-BE49-F238E27FC236}">
                <a16:creationId xmlns:a16="http://schemas.microsoft.com/office/drawing/2014/main" id="{16166F64-C744-41CE-B7CC-3E9436152B1C}"/>
              </a:ext>
            </a:extLst>
          </p:cNvPr>
          <p:cNvSpPr>
            <a:spLocks noGrp="1"/>
          </p:cNvSpPr>
          <p:nvPr>
            <p:ph type="title"/>
          </p:nvPr>
        </p:nvSpPr>
        <p:spPr/>
        <p:txBody>
          <a:bodyPr/>
          <a:lstStyle/>
          <a:p>
            <a:r>
              <a:rPr lang="sv-SE" dirty="0"/>
              <a:t>Gott &amp; blandat (4)</a:t>
            </a:r>
          </a:p>
        </p:txBody>
      </p:sp>
      <p:sp>
        <p:nvSpPr>
          <p:cNvPr id="4" name="Platshållare för bildnummer 3">
            <a:extLst>
              <a:ext uri="{FF2B5EF4-FFF2-40B4-BE49-F238E27FC236}">
                <a16:creationId xmlns:a16="http://schemas.microsoft.com/office/drawing/2014/main" id="{DCAC180E-7725-42D9-885A-E6CEC8CE7C6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779943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512C711-4F3F-4C9F-AF9D-A6A04FB7311D}"/>
              </a:ext>
            </a:extLst>
          </p:cNvPr>
          <p:cNvSpPr>
            <a:spLocks noGrp="1"/>
          </p:cNvSpPr>
          <p:nvPr>
            <p:ph type="ctrTitle"/>
          </p:nvPr>
        </p:nvSpPr>
        <p:spPr/>
        <p:txBody>
          <a:bodyPr/>
          <a:lstStyle/>
          <a:p>
            <a:r>
              <a:rPr lang="sv-SE" dirty="0"/>
              <a:t>Lektion 4</a:t>
            </a:r>
          </a:p>
        </p:txBody>
      </p:sp>
      <p:sp>
        <p:nvSpPr>
          <p:cNvPr id="6" name="Underrubrik 5">
            <a:extLst>
              <a:ext uri="{FF2B5EF4-FFF2-40B4-BE49-F238E27FC236}">
                <a16:creationId xmlns:a16="http://schemas.microsoft.com/office/drawing/2014/main" id="{6C54AB99-73E0-48EF-9103-99C7EEE78342}"/>
              </a:ext>
            </a:extLst>
          </p:cNvPr>
          <p:cNvSpPr>
            <a:spLocks noGrp="1"/>
          </p:cNvSpPr>
          <p:nvPr>
            <p:ph type="subTitle" idx="1"/>
          </p:nvPr>
        </p:nvSpPr>
        <p:spPr/>
        <p:txBody>
          <a:bodyPr>
            <a:normAutofit fontScale="92500" lnSpcReduction="20000"/>
          </a:bodyPr>
          <a:lstStyle/>
          <a:p>
            <a:r>
              <a:rPr lang="ar-SA" sz="2600" dirty="0"/>
              <a:t>اِسْمُ الْفَاعِلِ</a:t>
            </a:r>
            <a:endParaRPr lang="sv-SE" sz="2600" dirty="0"/>
          </a:p>
          <a:p>
            <a:r>
              <a:rPr lang="ar-SA" sz="2600" dirty="0"/>
              <a:t>اِسْمُ الْمَفْعُولِ</a:t>
            </a:r>
          </a:p>
          <a:p>
            <a:r>
              <a:rPr lang="sv-SE" sz="2400" dirty="0"/>
              <a:t>(1)</a:t>
            </a:r>
          </a:p>
        </p:txBody>
      </p:sp>
      <p:sp>
        <p:nvSpPr>
          <p:cNvPr id="4" name="Platshållare för bildnummer 3">
            <a:extLst>
              <a:ext uri="{FF2B5EF4-FFF2-40B4-BE49-F238E27FC236}">
                <a16:creationId xmlns:a16="http://schemas.microsoft.com/office/drawing/2014/main" id="{9C5D5DDA-C96D-48BD-BB8D-0EC0E9E334E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451723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B48946D-C985-42D1-956E-E660600A859D}"/>
              </a:ext>
            </a:extLst>
          </p:cNvPr>
          <p:cNvSpPr>
            <a:spLocks noGrp="1"/>
          </p:cNvSpPr>
          <p:nvPr>
            <p:ph idx="1"/>
          </p:nvPr>
        </p:nvSpPr>
        <p:spPr>
          <a:xfrm>
            <a:off x="307181" y="2057400"/>
            <a:ext cx="11576424" cy="4607351"/>
          </a:xfrm>
        </p:spPr>
        <p:txBody>
          <a:bodyPr>
            <a:normAutofit/>
          </a:bodyPr>
          <a:lstStyle/>
          <a:p>
            <a:pPr marL="0" indent="0">
              <a:buNone/>
            </a:pPr>
            <a:r>
              <a:rPr lang="sv-SE" dirty="0"/>
              <a:t>I denna mycket viktiga lektion kommer vi att studera två grundläggande principer, som</a:t>
            </a:r>
            <a:r>
              <a:rPr lang="ar-SA" dirty="0"/>
              <a:t>إن شاء الله </a:t>
            </a:r>
            <a:r>
              <a:rPr lang="sv-SE" dirty="0"/>
              <a:t> kommer att utveckla vår förståelse i språket markant:</a:t>
            </a:r>
          </a:p>
          <a:p>
            <a:pPr marL="457200" indent="-457200">
              <a:buAutoNum type="arabicPeriod"/>
            </a:pPr>
            <a:r>
              <a:rPr lang="ar-SA" u="sng" dirty="0"/>
              <a:t>اسم الفاعل</a:t>
            </a:r>
            <a:r>
              <a:rPr lang="sv-SE" u="sng" dirty="0"/>
              <a:t>, som är orden för de som utför en handling t.ex</a:t>
            </a:r>
            <a:r>
              <a:rPr lang="sv-SE" dirty="0"/>
              <a:t>.:</a:t>
            </a:r>
          </a:p>
          <a:p>
            <a:pPr marL="0" indent="0">
              <a:buNone/>
            </a:pPr>
            <a:endParaRPr lang="sv-SE" dirty="0"/>
          </a:p>
          <a:p>
            <a:pPr marL="0" indent="0">
              <a:buNone/>
            </a:pPr>
            <a:endParaRPr lang="sv-SE" dirty="0"/>
          </a:p>
          <a:p>
            <a:pPr marL="0" indent="0">
              <a:buNone/>
            </a:pPr>
            <a:endParaRPr lang="sv-SE" dirty="0"/>
          </a:p>
          <a:p>
            <a:pPr marL="0" indent="0">
              <a:buNone/>
            </a:pPr>
            <a:r>
              <a:rPr lang="sv-SE" dirty="0"/>
              <a:t>2. </a:t>
            </a:r>
            <a:r>
              <a:rPr lang="ar-SA" u="sng" dirty="0"/>
              <a:t>اسمُ المفعول</a:t>
            </a:r>
            <a:r>
              <a:rPr lang="sv-SE" u="sng" dirty="0"/>
              <a:t>, som är orden för det/den som en handling utförts på t.ex</a:t>
            </a:r>
            <a:r>
              <a:rPr lang="sv-SE" dirty="0"/>
              <a:t>.:</a:t>
            </a:r>
          </a:p>
        </p:txBody>
      </p:sp>
      <p:sp>
        <p:nvSpPr>
          <p:cNvPr id="6" name="Rektangel: rundade hörn 5">
            <a:extLst>
              <a:ext uri="{FF2B5EF4-FFF2-40B4-BE49-F238E27FC236}">
                <a16:creationId xmlns:a16="http://schemas.microsoft.com/office/drawing/2014/main" id="{E1E40A02-50C8-420B-8B67-8899D583B17D}"/>
              </a:ext>
            </a:extLst>
          </p:cNvPr>
          <p:cNvSpPr/>
          <p:nvPr/>
        </p:nvSpPr>
        <p:spPr>
          <a:xfrm>
            <a:off x="409593" y="5344588"/>
            <a:ext cx="3565902" cy="945037"/>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مَكْتوب</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Skrivet/skrivelse</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مَخْلوق</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Skapat/skapelse</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077C44E2-FD6A-476F-B249-92007388C3F1}"/>
              </a:ext>
            </a:extLst>
          </p:cNvPr>
          <p:cNvSpPr/>
          <p:nvPr/>
        </p:nvSpPr>
        <p:spPr>
          <a:xfrm>
            <a:off x="409593" y="3429000"/>
            <a:ext cx="2297341" cy="945037"/>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كاتِب</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Skribent</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خالِق</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Skapare</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19AE10EA-8A20-46C7-B2E6-56521E62F793}"/>
              </a:ext>
            </a:extLst>
          </p:cNvPr>
          <p:cNvSpPr>
            <a:spLocks noGrp="1"/>
          </p:cNvSpPr>
          <p:nvPr>
            <p:ph type="title"/>
          </p:nvPr>
        </p:nvSpPr>
        <p:spPr/>
        <p:txBody>
          <a:bodyPr/>
          <a:lstStyle/>
          <a:p>
            <a:r>
              <a:rPr lang="sv-SE" dirty="0"/>
              <a:t>Vad lär vi oss här?</a:t>
            </a:r>
          </a:p>
        </p:txBody>
      </p:sp>
      <p:sp>
        <p:nvSpPr>
          <p:cNvPr id="4" name="Platshållare för bildnummer 3">
            <a:extLst>
              <a:ext uri="{FF2B5EF4-FFF2-40B4-BE49-F238E27FC236}">
                <a16:creationId xmlns:a16="http://schemas.microsoft.com/office/drawing/2014/main" id="{A6B57333-3878-452F-8006-49B73BEB56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646561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rundade hörn 6">
            <a:extLst>
              <a:ext uri="{FF2B5EF4-FFF2-40B4-BE49-F238E27FC236}">
                <a16:creationId xmlns:a16="http://schemas.microsoft.com/office/drawing/2014/main" id="{065F4B3C-8AEA-448D-9E74-33486F8C68A7}"/>
              </a:ext>
            </a:extLst>
          </p:cNvPr>
          <p:cNvSpPr/>
          <p:nvPr/>
        </p:nvSpPr>
        <p:spPr>
          <a:xfrm>
            <a:off x="3776312" y="730588"/>
            <a:ext cx="4639377" cy="1009863"/>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t>البناء والإعراب في الكلمات</a:t>
            </a:r>
          </a:p>
        </p:txBody>
      </p:sp>
      <p:sp>
        <p:nvSpPr>
          <p:cNvPr id="4" name="Platshållare för bildnummer 3">
            <a:extLst>
              <a:ext uri="{FF2B5EF4-FFF2-40B4-BE49-F238E27FC236}">
                <a16:creationId xmlns:a16="http://schemas.microsoft.com/office/drawing/2014/main" id="{7354A064-3795-43DE-8779-ED4F9B822B7A}"/>
              </a:ext>
            </a:extLst>
          </p:cNvPr>
          <p:cNvSpPr>
            <a:spLocks noGrp="1"/>
          </p:cNvSpPr>
          <p:nvPr>
            <p:ph type="sldNum" sz="quarter" idx="12"/>
          </p:nvPr>
        </p:nvSpPr>
        <p:spPr>
          <a:xfrm>
            <a:off x="10729455" y="753227"/>
            <a:ext cx="1154151" cy="1090789"/>
          </a:xfrm>
        </p:spPr>
        <p:txBody>
          <a:bodyPr/>
          <a:lstStyle/>
          <a:p>
            <a:fld id="{177D6179-9D4F-9247-ABDE-D082469CF89C}" type="slidenum">
              <a:rPr lang="sv-SE" smtClean="0"/>
              <a:t>6</a:t>
            </a:fld>
            <a:endParaRPr lang="sv-SE" dirty="0"/>
          </a:p>
        </p:txBody>
      </p:sp>
      <p:sp>
        <p:nvSpPr>
          <p:cNvPr id="9" name="Rektangel: rundade hörn 8">
            <a:extLst>
              <a:ext uri="{FF2B5EF4-FFF2-40B4-BE49-F238E27FC236}">
                <a16:creationId xmlns:a16="http://schemas.microsoft.com/office/drawing/2014/main" id="{D88764DD-52B3-4680-AA82-E06461770CB9}"/>
              </a:ext>
            </a:extLst>
          </p:cNvPr>
          <p:cNvSpPr/>
          <p:nvPr/>
        </p:nvSpPr>
        <p:spPr>
          <a:xfrm>
            <a:off x="1153830" y="2288870"/>
            <a:ext cx="2656573" cy="1126156"/>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bg1"/>
                </a:solidFill>
              </a:rPr>
              <a:t>الفعل</a:t>
            </a:r>
            <a:endParaRPr lang="sv-SE" dirty="0">
              <a:solidFill>
                <a:schemeClr val="bg1"/>
              </a:solidFill>
            </a:endParaRPr>
          </a:p>
        </p:txBody>
      </p:sp>
      <p:sp>
        <p:nvSpPr>
          <p:cNvPr id="10" name="Rektangel: rundade hörn 9">
            <a:extLst>
              <a:ext uri="{FF2B5EF4-FFF2-40B4-BE49-F238E27FC236}">
                <a16:creationId xmlns:a16="http://schemas.microsoft.com/office/drawing/2014/main" id="{C5BBC15C-42B0-4FF1-88B6-613697568C24}"/>
              </a:ext>
            </a:extLst>
          </p:cNvPr>
          <p:cNvSpPr/>
          <p:nvPr/>
        </p:nvSpPr>
        <p:spPr>
          <a:xfrm>
            <a:off x="4767713" y="2288870"/>
            <a:ext cx="2656573" cy="1126156"/>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bg1"/>
                </a:solidFill>
              </a:rPr>
              <a:t>الاسم</a:t>
            </a:r>
            <a:endParaRPr lang="sv-SE" sz="2400" dirty="0">
              <a:solidFill>
                <a:schemeClr val="bg1"/>
              </a:solidFill>
            </a:endParaRPr>
          </a:p>
        </p:txBody>
      </p:sp>
      <p:sp>
        <p:nvSpPr>
          <p:cNvPr id="11" name="Rektangel: rundade hörn 10">
            <a:extLst>
              <a:ext uri="{FF2B5EF4-FFF2-40B4-BE49-F238E27FC236}">
                <a16:creationId xmlns:a16="http://schemas.microsoft.com/office/drawing/2014/main" id="{5E427C0F-F782-4E18-B84C-70015F091033}"/>
              </a:ext>
            </a:extLst>
          </p:cNvPr>
          <p:cNvSpPr/>
          <p:nvPr/>
        </p:nvSpPr>
        <p:spPr>
          <a:xfrm>
            <a:off x="8381597" y="2288870"/>
            <a:ext cx="2656573" cy="1126156"/>
          </a:xfrm>
          <a:prstGeom prst="roundRec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bg1"/>
                </a:solidFill>
              </a:rPr>
              <a:t>الحرف</a:t>
            </a:r>
            <a:endParaRPr lang="sv-SE" dirty="0">
              <a:solidFill>
                <a:schemeClr val="bg1"/>
              </a:solidFill>
            </a:endParaRPr>
          </a:p>
        </p:txBody>
      </p:sp>
      <p:sp>
        <p:nvSpPr>
          <p:cNvPr id="12" name="Pratbubbla: uppåtpil 11">
            <a:extLst>
              <a:ext uri="{FF2B5EF4-FFF2-40B4-BE49-F238E27FC236}">
                <a16:creationId xmlns:a16="http://schemas.microsoft.com/office/drawing/2014/main" id="{68B836D0-F6D1-45A5-A8BB-5963F67CBFD3}"/>
              </a:ext>
            </a:extLst>
          </p:cNvPr>
          <p:cNvSpPr/>
          <p:nvPr/>
        </p:nvSpPr>
        <p:spPr>
          <a:xfrm>
            <a:off x="8629883" y="3590029"/>
            <a:ext cx="2160000" cy="1044000"/>
          </a:xfrm>
          <a:prstGeom prst="upArrowCallou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0070C0"/>
                </a:solidFill>
              </a:rPr>
              <a:t>مبني دائِما</a:t>
            </a:r>
            <a:endParaRPr lang="sv-SE" sz="2400" dirty="0">
              <a:solidFill>
                <a:srgbClr val="0070C0"/>
              </a:solidFill>
            </a:endParaRPr>
          </a:p>
        </p:txBody>
      </p:sp>
      <p:sp>
        <p:nvSpPr>
          <p:cNvPr id="13" name="Pratbubbla: uppåtpil 12">
            <a:extLst>
              <a:ext uri="{FF2B5EF4-FFF2-40B4-BE49-F238E27FC236}">
                <a16:creationId xmlns:a16="http://schemas.microsoft.com/office/drawing/2014/main" id="{CC624911-3F6F-4B99-BFC9-D6DDFAB9BBE1}"/>
              </a:ext>
            </a:extLst>
          </p:cNvPr>
          <p:cNvSpPr/>
          <p:nvPr/>
        </p:nvSpPr>
        <p:spPr>
          <a:xfrm>
            <a:off x="5015999" y="3590029"/>
            <a:ext cx="2160000" cy="1044000"/>
          </a:xfrm>
          <a:prstGeom prst="upArrowCallou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7030A0"/>
                </a:solidFill>
              </a:rPr>
              <a:t>مبني ومعرب</a:t>
            </a:r>
            <a:endParaRPr lang="sv-SE" sz="2400" dirty="0">
              <a:solidFill>
                <a:srgbClr val="7030A0"/>
              </a:solidFill>
            </a:endParaRPr>
          </a:p>
        </p:txBody>
      </p:sp>
      <p:sp>
        <p:nvSpPr>
          <p:cNvPr id="14" name="Ellips 13">
            <a:extLst>
              <a:ext uri="{FF2B5EF4-FFF2-40B4-BE49-F238E27FC236}">
                <a16:creationId xmlns:a16="http://schemas.microsoft.com/office/drawing/2014/main" id="{0E86E2F7-FD8C-4CEA-8B5C-E53087564E86}"/>
              </a:ext>
            </a:extLst>
          </p:cNvPr>
          <p:cNvSpPr/>
          <p:nvPr/>
        </p:nvSpPr>
        <p:spPr>
          <a:xfrm>
            <a:off x="3258877" y="3613971"/>
            <a:ext cx="1357162" cy="721895"/>
          </a:xfrm>
          <a:prstGeom prst="ellipse">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t>الماضي</a:t>
            </a:r>
            <a:endParaRPr lang="sv-SE" sz="2000" dirty="0"/>
          </a:p>
        </p:txBody>
      </p:sp>
      <p:sp>
        <p:nvSpPr>
          <p:cNvPr id="15" name="Ellips 14">
            <a:extLst>
              <a:ext uri="{FF2B5EF4-FFF2-40B4-BE49-F238E27FC236}">
                <a16:creationId xmlns:a16="http://schemas.microsoft.com/office/drawing/2014/main" id="{4FD59C74-7D1C-4BF6-9160-2C9177D89186}"/>
              </a:ext>
            </a:extLst>
          </p:cNvPr>
          <p:cNvSpPr/>
          <p:nvPr/>
        </p:nvSpPr>
        <p:spPr>
          <a:xfrm>
            <a:off x="310629" y="3613971"/>
            <a:ext cx="1357162" cy="721895"/>
          </a:xfrm>
          <a:prstGeom prst="ellipse">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t>الأمر</a:t>
            </a:r>
            <a:endParaRPr lang="sv-SE" dirty="0"/>
          </a:p>
        </p:txBody>
      </p:sp>
      <p:sp>
        <p:nvSpPr>
          <p:cNvPr id="16" name="Ellips 15">
            <a:extLst>
              <a:ext uri="{FF2B5EF4-FFF2-40B4-BE49-F238E27FC236}">
                <a16:creationId xmlns:a16="http://schemas.microsoft.com/office/drawing/2014/main" id="{5F5796B0-FA3A-463D-B218-EB89BB6E0D0F}"/>
              </a:ext>
            </a:extLst>
          </p:cNvPr>
          <p:cNvSpPr/>
          <p:nvPr/>
        </p:nvSpPr>
        <p:spPr>
          <a:xfrm>
            <a:off x="1803535" y="4187721"/>
            <a:ext cx="1357162" cy="721895"/>
          </a:xfrm>
          <a:prstGeom prst="ellipse">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t>المضارع</a:t>
            </a:r>
            <a:endParaRPr lang="sv-SE" sz="2000" dirty="0"/>
          </a:p>
        </p:txBody>
      </p:sp>
      <p:sp>
        <p:nvSpPr>
          <p:cNvPr id="17" name="Pratbubbla: uppåtpil 16">
            <a:extLst>
              <a:ext uri="{FF2B5EF4-FFF2-40B4-BE49-F238E27FC236}">
                <a16:creationId xmlns:a16="http://schemas.microsoft.com/office/drawing/2014/main" id="{A8C80940-99BB-4AD3-9E1E-CB6F284740BD}"/>
              </a:ext>
            </a:extLst>
          </p:cNvPr>
          <p:cNvSpPr/>
          <p:nvPr/>
        </p:nvSpPr>
        <p:spPr>
          <a:xfrm>
            <a:off x="3127458" y="4735909"/>
            <a:ext cx="1620000" cy="827773"/>
          </a:xfrm>
          <a:prstGeom prst="upArrowCallou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0070C0"/>
                </a:solidFill>
              </a:rPr>
              <a:t>مبني دائِما</a:t>
            </a:r>
            <a:endParaRPr lang="sv-SE" sz="2400" dirty="0">
              <a:solidFill>
                <a:srgbClr val="0070C0"/>
              </a:solidFill>
            </a:endParaRPr>
          </a:p>
        </p:txBody>
      </p:sp>
      <p:sp>
        <p:nvSpPr>
          <p:cNvPr id="18" name="Pratbubbla: uppåtpil 17">
            <a:extLst>
              <a:ext uri="{FF2B5EF4-FFF2-40B4-BE49-F238E27FC236}">
                <a16:creationId xmlns:a16="http://schemas.microsoft.com/office/drawing/2014/main" id="{DF313281-6119-4587-ADF9-C81CFDCEBB21}"/>
              </a:ext>
            </a:extLst>
          </p:cNvPr>
          <p:cNvSpPr/>
          <p:nvPr/>
        </p:nvSpPr>
        <p:spPr>
          <a:xfrm>
            <a:off x="1718913" y="5457804"/>
            <a:ext cx="1526406" cy="827773"/>
          </a:xfrm>
          <a:prstGeom prst="upArrowCallou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7030A0"/>
                </a:solidFill>
              </a:rPr>
              <a:t>مبني ومعرب</a:t>
            </a:r>
            <a:endParaRPr lang="sv-SE" sz="2400" dirty="0">
              <a:solidFill>
                <a:srgbClr val="7030A0"/>
              </a:solidFill>
            </a:endParaRPr>
          </a:p>
        </p:txBody>
      </p:sp>
      <p:sp>
        <p:nvSpPr>
          <p:cNvPr id="19" name="Pratbubbla: uppåtpil 18">
            <a:extLst>
              <a:ext uri="{FF2B5EF4-FFF2-40B4-BE49-F238E27FC236}">
                <a16:creationId xmlns:a16="http://schemas.microsoft.com/office/drawing/2014/main" id="{596963EA-5974-4DDE-B233-3D14ECBD2E76}"/>
              </a:ext>
            </a:extLst>
          </p:cNvPr>
          <p:cNvSpPr/>
          <p:nvPr/>
        </p:nvSpPr>
        <p:spPr>
          <a:xfrm>
            <a:off x="179210" y="4735909"/>
            <a:ext cx="1620000" cy="827773"/>
          </a:xfrm>
          <a:prstGeom prst="upArrowCallout">
            <a:avLst/>
          </a:prstGeom>
          <a:solidFill>
            <a:srgbClr val="BFB5C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0070C0"/>
                </a:solidFill>
              </a:rPr>
              <a:t>مبني دائِما</a:t>
            </a:r>
            <a:endParaRPr lang="sv-SE" sz="2400" dirty="0">
              <a:solidFill>
                <a:srgbClr val="0070C0"/>
              </a:solidFill>
            </a:endParaRPr>
          </a:p>
        </p:txBody>
      </p:sp>
    </p:spTree>
    <p:custDataLst>
      <p:tags r:id="rId1"/>
    </p:custDataLst>
    <p:extLst>
      <p:ext uri="{BB962C8B-B14F-4D97-AF65-F5344CB8AC3E}">
        <p14:creationId xmlns:p14="http://schemas.microsoft.com/office/powerpoint/2010/main" val="299909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8EEDCE-AD2A-4473-8C46-90698C9D6BAC}"/>
              </a:ext>
            </a:extLst>
          </p:cNvPr>
          <p:cNvSpPr>
            <a:spLocks noGrp="1"/>
          </p:cNvSpPr>
          <p:nvPr>
            <p:ph type="title"/>
          </p:nvPr>
        </p:nvSpPr>
        <p:spPr/>
        <p:txBody>
          <a:bodyPr/>
          <a:lstStyle/>
          <a:p>
            <a:r>
              <a:rPr lang="ar-SA" dirty="0"/>
              <a:t>اسمُ الفاعل</a:t>
            </a:r>
            <a:br>
              <a:rPr lang="sv-SE" dirty="0"/>
            </a:br>
            <a:r>
              <a:rPr lang="sv-SE" dirty="0"/>
              <a:t>(1)</a:t>
            </a:r>
          </a:p>
        </p:txBody>
      </p:sp>
      <p:sp>
        <p:nvSpPr>
          <p:cNvPr id="3" name="Platshållare för innehåll 2">
            <a:extLst>
              <a:ext uri="{FF2B5EF4-FFF2-40B4-BE49-F238E27FC236}">
                <a16:creationId xmlns:a16="http://schemas.microsoft.com/office/drawing/2014/main" id="{93B963C5-46DD-4559-9457-5515B90E9706}"/>
              </a:ext>
            </a:extLst>
          </p:cNvPr>
          <p:cNvSpPr>
            <a:spLocks noGrp="1"/>
          </p:cNvSpPr>
          <p:nvPr>
            <p:ph idx="1"/>
          </p:nvPr>
        </p:nvSpPr>
        <p:spPr>
          <a:xfrm>
            <a:off x="235670" y="2085975"/>
            <a:ext cx="11387579" cy="4772025"/>
          </a:xfrm>
        </p:spPr>
        <p:txBody>
          <a:bodyPr>
            <a:normAutofit/>
          </a:bodyPr>
          <a:lstStyle/>
          <a:p>
            <a:pPr marL="0" indent="0">
              <a:buNone/>
            </a:pPr>
            <a:r>
              <a:rPr lang="ar-SA" dirty="0"/>
              <a:t>اسمُ الفاعل, هو: اسمٌ يُصاغُ من الفعل المبني للمعلوم لِلدَّلالَةِ على من قام بالفعل</a:t>
            </a:r>
          </a:p>
          <a:p>
            <a:pPr marL="0" indent="0">
              <a:buNone/>
            </a:pPr>
            <a:r>
              <a:rPr lang="ar-SA" dirty="0"/>
              <a:t>اسم الفاعل</a:t>
            </a:r>
            <a:r>
              <a:rPr lang="sv-SE" dirty="0"/>
              <a:t> är ett nomen som har deriverats fram från ett</a:t>
            </a:r>
          </a:p>
          <a:p>
            <a:pPr marL="0" indent="0">
              <a:buNone/>
            </a:pPr>
            <a:r>
              <a:rPr lang="sv-SE" dirty="0"/>
              <a:t>känt verb (</a:t>
            </a:r>
            <a:r>
              <a:rPr lang="ar-SA" dirty="0"/>
              <a:t>كَتَبَ, جَلَسَ...</a:t>
            </a:r>
            <a:r>
              <a:rPr lang="sv-SE" dirty="0"/>
              <a:t>) och som tyder på den som utfört </a:t>
            </a:r>
          </a:p>
          <a:p>
            <a:pPr marL="0" indent="0">
              <a:buNone/>
            </a:pPr>
            <a:r>
              <a:rPr lang="sv-SE" dirty="0"/>
              <a:t>handlingen.</a:t>
            </a:r>
          </a:p>
          <a:p>
            <a:pPr marL="0" indent="0">
              <a:buNone/>
            </a:pPr>
            <a:endParaRPr lang="sv-SE" sz="1200" dirty="0"/>
          </a:p>
          <a:p>
            <a:pPr marL="0" indent="0">
              <a:buNone/>
            </a:pPr>
            <a:r>
              <a:rPr lang="sv-SE" u="sng" dirty="0"/>
              <a:t>Hur får man fram </a:t>
            </a:r>
            <a:r>
              <a:rPr lang="ar-SA" u="sng" dirty="0"/>
              <a:t>اسم الفاعل</a:t>
            </a:r>
            <a:r>
              <a:rPr lang="sv-SE" dirty="0"/>
              <a:t>?</a:t>
            </a:r>
          </a:p>
          <a:p>
            <a:pPr marL="0" indent="0">
              <a:buNone/>
            </a:pPr>
            <a:r>
              <a:rPr lang="sv-SE" dirty="0"/>
              <a:t>Jo, om verbets bokstäver är 3-faldigt (</a:t>
            </a:r>
            <a:r>
              <a:rPr lang="ar-SA" dirty="0"/>
              <a:t>ثُلاثي</a:t>
            </a:r>
            <a:r>
              <a:rPr lang="sv-SE" dirty="0"/>
              <a:t>), så följer det</a:t>
            </a:r>
          </a:p>
          <a:p>
            <a:pPr marL="0" indent="0">
              <a:buNone/>
            </a:pPr>
            <a:r>
              <a:rPr lang="sv-SE" dirty="0"/>
              <a:t>mönstret</a:t>
            </a:r>
            <a:r>
              <a:rPr lang="ar-SA" dirty="0"/>
              <a:t>فاعِلٌ :</a:t>
            </a: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C6FAFB37-2B9D-4016-983E-CA456F1DA65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Ellips 4">
            <a:extLst>
              <a:ext uri="{FF2B5EF4-FFF2-40B4-BE49-F238E27FC236}">
                <a16:creationId xmlns:a16="http://schemas.microsoft.com/office/drawing/2014/main" id="{1ED7A767-3F1F-4B71-8DD3-E74BFBA0ED03}"/>
              </a:ext>
            </a:extLst>
          </p:cNvPr>
          <p:cNvSpPr/>
          <p:nvPr/>
        </p:nvSpPr>
        <p:spPr>
          <a:xfrm>
            <a:off x="8461292" y="2495725"/>
            <a:ext cx="2650789" cy="980900"/>
          </a:xfrm>
          <a:prstGeom prst="ellipse">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الفاعل هو الذي فعل شيْئًا</a:t>
            </a:r>
            <a:endPar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512A066B-1640-44D3-9C68-1D415E27D319}"/>
              </a:ext>
            </a:extLst>
          </p:cNvPr>
          <p:cNvSpPr/>
          <p:nvPr/>
        </p:nvSpPr>
        <p:spPr>
          <a:xfrm>
            <a:off x="8140658" y="5181600"/>
            <a:ext cx="3292056" cy="1081088"/>
          </a:xfrm>
          <a:prstGeom prst="ellipse">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الفعل الثُّلاثي أي الفعل</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الذي له ثلاثة حروف</a:t>
            </a:r>
            <a:endPar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 name="Rektangel: rundade hörn 7">
            <a:extLst>
              <a:ext uri="{FF2B5EF4-FFF2-40B4-BE49-F238E27FC236}">
                <a16:creationId xmlns:a16="http://schemas.microsoft.com/office/drawing/2014/main" id="{C15501B2-4C02-45B1-9EF0-64AD752AF3AB}"/>
              </a:ext>
            </a:extLst>
          </p:cNvPr>
          <p:cNvSpPr/>
          <p:nvPr/>
        </p:nvSpPr>
        <p:spPr>
          <a:xfrm>
            <a:off x="373784" y="5632253"/>
            <a:ext cx="3317155" cy="945037"/>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كَتَبَ</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كاتِبٌ</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جَلَسَ</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جالِسٌ</a:t>
            </a:r>
            <a:endPar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قَرأَ</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قَارِئٌ</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سَمِعَ</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سامِعٌ</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524167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11D425-C181-4949-A506-9ABBE5BD708B}"/>
              </a:ext>
            </a:extLst>
          </p:cNvPr>
          <p:cNvSpPr>
            <a:spLocks noGrp="1"/>
          </p:cNvSpPr>
          <p:nvPr>
            <p:ph type="title"/>
          </p:nvPr>
        </p:nvSpPr>
        <p:spPr/>
        <p:txBody>
          <a:bodyPr/>
          <a:lstStyle/>
          <a:p>
            <a:r>
              <a:rPr lang="ar-SA" dirty="0"/>
              <a:t>اسمُ الفاعل</a:t>
            </a:r>
            <a:br>
              <a:rPr lang="ar-SA" dirty="0"/>
            </a:br>
            <a:r>
              <a:rPr lang="sv-SE" dirty="0"/>
              <a:t>(2)</a:t>
            </a:r>
          </a:p>
        </p:txBody>
      </p:sp>
      <p:sp>
        <p:nvSpPr>
          <p:cNvPr id="3" name="Platshållare för innehåll 2">
            <a:extLst>
              <a:ext uri="{FF2B5EF4-FFF2-40B4-BE49-F238E27FC236}">
                <a16:creationId xmlns:a16="http://schemas.microsoft.com/office/drawing/2014/main" id="{2D434803-5832-4DC0-897B-E2BCAAE4F8C8}"/>
              </a:ext>
            </a:extLst>
          </p:cNvPr>
          <p:cNvSpPr>
            <a:spLocks noGrp="1"/>
          </p:cNvSpPr>
          <p:nvPr>
            <p:ph idx="1"/>
          </p:nvPr>
        </p:nvSpPr>
        <p:spPr>
          <a:xfrm>
            <a:off x="300038" y="2078832"/>
            <a:ext cx="11426906" cy="4463370"/>
          </a:xfrm>
        </p:spPr>
        <p:txBody>
          <a:bodyPr>
            <a:normAutofit lnSpcReduction="10000"/>
          </a:bodyPr>
          <a:lstStyle/>
          <a:p>
            <a:pPr marL="0" indent="0">
              <a:buNone/>
            </a:pPr>
            <a:r>
              <a:rPr lang="sv-SE" u="sng" dirty="0"/>
              <a:t>Låt oss ta koraniska exempel på </a:t>
            </a:r>
            <a:r>
              <a:rPr lang="ar-SA" u="sng" dirty="0"/>
              <a:t>أسماءُ الفاعِليْنَ</a:t>
            </a:r>
            <a:r>
              <a:rPr lang="sv-SE" u="sng" dirty="0"/>
              <a:t> (pl. på </a:t>
            </a:r>
            <a:r>
              <a:rPr lang="ar-SA" u="sng" dirty="0"/>
              <a:t>اسم الفاعل</a:t>
            </a:r>
            <a:r>
              <a:rPr lang="sv-SE" u="sng" dirty="0"/>
              <a:t>):</a:t>
            </a:r>
          </a:p>
          <a:p>
            <a:pPr marL="0" indent="0">
              <a:buNone/>
            </a:pPr>
            <a:endParaRPr lang="sv-SE" dirty="0"/>
          </a:p>
          <a:p>
            <a:pPr marL="457200" indent="-457200">
              <a:buAutoNum type="arabicPeriod"/>
            </a:pPr>
            <a:r>
              <a:rPr lang="ar-SA" dirty="0"/>
              <a:t>يَا أَيُّهَا الَّذِينَ آمَنُواْ إِذَا تَدَايَنتُم بِدَيْنٍ إِلَى أَجَلٍ مُّسَمًّى فَاكْتُبُوهُ وَلْيَكْتُب بَّيْنَكُمْ </a:t>
            </a:r>
            <a:r>
              <a:rPr lang="ar-SA" dirty="0">
                <a:solidFill>
                  <a:schemeClr val="tx1"/>
                </a:solidFill>
              </a:rPr>
              <a:t>كَاتِبٌ</a:t>
            </a:r>
            <a:r>
              <a:rPr lang="ar-SA" dirty="0"/>
              <a:t> بِالْعَدْلِ</a:t>
            </a:r>
            <a:endParaRPr lang="sv-SE" dirty="0"/>
          </a:p>
          <a:p>
            <a:pPr marL="0" indent="0">
              <a:buNone/>
            </a:pPr>
            <a:r>
              <a:rPr lang="sv-SE" dirty="0"/>
              <a:t> (al-</a:t>
            </a:r>
            <a:r>
              <a:rPr lang="sv-SE" dirty="0" err="1"/>
              <a:t>Baqarah</a:t>
            </a:r>
            <a:r>
              <a:rPr lang="sv-SE" dirty="0"/>
              <a:t> 282)</a:t>
            </a:r>
          </a:p>
          <a:p>
            <a:pPr marL="0" indent="0">
              <a:buNone/>
            </a:pPr>
            <a:endParaRPr lang="sv-SE" dirty="0"/>
          </a:p>
          <a:p>
            <a:pPr marL="0" indent="0">
              <a:buNone/>
            </a:pPr>
            <a:r>
              <a:rPr lang="sv-SE" dirty="0"/>
              <a:t>2. </a:t>
            </a:r>
            <a:r>
              <a:rPr lang="ar-SA" dirty="0"/>
              <a:t>إِنَّ الْحَسَنَاتِ يُذْهِبْنَ السَّيِّئَاتِ ذَلِكَ ذِكْرَى </a:t>
            </a:r>
            <a:r>
              <a:rPr lang="ar-SA" dirty="0">
                <a:solidFill>
                  <a:schemeClr val="tx1"/>
                </a:solidFill>
              </a:rPr>
              <a:t>لِلذَّاكِرِينَ</a:t>
            </a:r>
            <a:r>
              <a:rPr lang="sv-SE" dirty="0">
                <a:solidFill>
                  <a:schemeClr val="tx1"/>
                </a:solidFill>
              </a:rPr>
              <a:t> </a:t>
            </a:r>
            <a:endParaRPr lang="ar-SA" dirty="0">
              <a:solidFill>
                <a:schemeClr val="tx1"/>
              </a:solidFill>
            </a:endParaRPr>
          </a:p>
          <a:p>
            <a:pPr marL="0" indent="0">
              <a:buNone/>
            </a:pPr>
            <a:r>
              <a:rPr lang="sv-SE" dirty="0"/>
              <a:t> (Hud 114)</a:t>
            </a:r>
          </a:p>
          <a:p>
            <a:pPr marL="0" indent="0">
              <a:buNone/>
            </a:pPr>
            <a:endParaRPr lang="sv-SE" dirty="0"/>
          </a:p>
          <a:p>
            <a:pPr marL="0" indent="0">
              <a:buNone/>
            </a:pPr>
            <a:r>
              <a:rPr lang="sv-SE" dirty="0"/>
              <a:t>3.</a:t>
            </a:r>
            <a:r>
              <a:rPr lang="ar-SA" dirty="0"/>
              <a:t> </a:t>
            </a:r>
            <a:r>
              <a:rPr lang="sv-SE" dirty="0"/>
              <a:t> </a:t>
            </a:r>
            <a:r>
              <a:rPr lang="ar-SA" dirty="0">
                <a:solidFill>
                  <a:schemeClr val="tx1"/>
                </a:solidFill>
              </a:rPr>
              <a:t>عَالِمُ</a:t>
            </a:r>
            <a:r>
              <a:rPr lang="ar-SA" dirty="0"/>
              <a:t> الْغَيْبِ وَالشَّهَادَةِ</a:t>
            </a:r>
            <a:r>
              <a:rPr lang="sv-SE" dirty="0"/>
              <a:t> </a:t>
            </a:r>
          </a:p>
          <a:p>
            <a:pPr marL="0" indent="0">
              <a:buNone/>
            </a:pPr>
            <a:r>
              <a:rPr lang="sv-SE" dirty="0"/>
              <a:t> (al-</a:t>
            </a:r>
            <a:r>
              <a:rPr lang="sv-SE" dirty="0" err="1"/>
              <a:t>An`aam</a:t>
            </a:r>
            <a:r>
              <a:rPr lang="sv-SE" dirty="0"/>
              <a:t> 73)</a:t>
            </a:r>
            <a:endParaRPr lang="ar-SA" dirty="0"/>
          </a:p>
          <a:p>
            <a:pPr marL="0" indent="0">
              <a:buNone/>
            </a:pPr>
            <a:endParaRPr lang="sv-SE" dirty="0"/>
          </a:p>
        </p:txBody>
      </p:sp>
      <p:sp>
        <p:nvSpPr>
          <p:cNvPr id="4" name="Platshållare för bildnummer 3">
            <a:extLst>
              <a:ext uri="{FF2B5EF4-FFF2-40B4-BE49-F238E27FC236}">
                <a16:creationId xmlns:a16="http://schemas.microsoft.com/office/drawing/2014/main" id="{9E6B9ADC-06D3-47DB-92D0-9D74A459421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640161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B94524-3BA0-408D-AE23-CF99F52AFEBA}"/>
              </a:ext>
            </a:extLst>
          </p:cNvPr>
          <p:cNvSpPr>
            <a:spLocks noGrp="1"/>
          </p:cNvSpPr>
          <p:nvPr>
            <p:ph idx="1"/>
          </p:nvPr>
        </p:nvSpPr>
        <p:spPr>
          <a:xfrm>
            <a:off x="254524" y="2130458"/>
            <a:ext cx="11629081" cy="4581427"/>
          </a:xfrm>
        </p:spPr>
        <p:txBody>
          <a:bodyPr/>
          <a:lstStyle/>
          <a:p>
            <a:pPr marL="0" indent="0">
              <a:buNone/>
            </a:pPr>
            <a:r>
              <a:rPr lang="ar-SA" dirty="0"/>
              <a:t>اسمُ المفعول, هو: اسمٌ يُصاغُ من الفعل المبني للمجهول لِلدَّلالَةِ على ما وَقَعَ عليه الفعلُ</a:t>
            </a:r>
          </a:p>
          <a:p>
            <a:pPr marL="0" indent="0">
              <a:buNone/>
            </a:pPr>
            <a:r>
              <a:rPr lang="ar-SA" dirty="0"/>
              <a:t> اسم المفعول </a:t>
            </a:r>
            <a:r>
              <a:rPr lang="sv-SE" dirty="0"/>
              <a:t>är ett nomen som har deriverats fram från ett</a:t>
            </a:r>
          </a:p>
          <a:p>
            <a:pPr marL="0" indent="0">
              <a:buNone/>
            </a:pPr>
            <a:r>
              <a:rPr lang="sv-SE" dirty="0">
                <a:solidFill>
                  <a:schemeClr val="bg1"/>
                </a:solidFill>
              </a:rPr>
              <a:t>o</a:t>
            </a:r>
            <a:r>
              <a:rPr lang="sv-SE" dirty="0"/>
              <a:t>känt verb (</a:t>
            </a:r>
            <a:r>
              <a:rPr lang="ar-SA" dirty="0"/>
              <a:t>كُتِبَ, قُرِأَ..</a:t>
            </a:r>
            <a:r>
              <a:rPr lang="sv-SE" dirty="0"/>
              <a:t>) </a:t>
            </a:r>
            <a:r>
              <a:rPr lang="ar-SA" dirty="0"/>
              <a:t> </a:t>
            </a:r>
            <a:r>
              <a:rPr lang="sv-SE" dirty="0"/>
              <a:t>och som tyder på det som handlingen har utförts på.</a:t>
            </a:r>
          </a:p>
          <a:p>
            <a:pPr marL="0" indent="0">
              <a:buNone/>
            </a:pPr>
            <a:endParaRPr lang="sv-SE" sz="1600" dirty="0"/>
          </a:p>
          <a:p>
            <a:pPr marL="0" indent="0">
              <a:buNone/>
            </a:pPr>
            <a:r>
              <a:rPr lang="sv-SE" u="sng" dirty="0"/>
              <a:t>Hur får man fram </a:t>
            </a:r>
            <a:r>
              <a:rPr lang="ar-SA" u="sng" dirty="0"/>
              <a:t>اسم المفعول</a:t>
            </a:r>
            <a:r>
              <a:rPr lang="sv-SE" u="sng" dirty="0"/>
              <a:t>?</a:t>
            </a:r>
            <a:endParaRPr lang="ar-SA" u="sng" dirty="0"/>
          </a:p>
          <a:p>
            <a:pPr marL="0" indent="0">
              <a:buNone/>
            </a:pPr>
            <a:r>
              <a:rPr lang="sv-SE" dirty="0"/>
              <a:t>Jo, om verbets bokstäver är 3-faldigt, så följer det mönstret: </a:t>
            </a:r>
            <a:r>
              <a:rPr lang="ar-SA" dirty="0"/>
              <a:t>مَفْعُوْلٌ</a:t>
            </a:r>
            <a:r>
              <a:rPr lang="sv-SE" dirty="0"/>
              <a:t>.</a:t>
            </a:r>
          </a:p>
        </p:txBody>
      </p:sp>
      <p:sp>
        <p:nvSpPr>
          <p:cNvPr id="5" name="Rektangel: rundade hörn 4">
            <a:extLst>
              <a:ext uri="{FF2B5EF4-FFF2-40B4-BE49-F238E27FC236}">
                <a16:creationId xmlns:a16="http://schemas.microsoft.com/office/drawing/2014/main" id="{69D5119B-1A8F-49E6-82EC-813DB446D40F}"/>
              </a:ext>
            </a:extLst>
          </p:cNvPr>
          <p:cNvSpPr/>
          <p:nvPr/>
        </p:nvSpPr>
        <p:spPr>
          <a:xfrm>
            <a:off x="375968" y="4981576"/>
            <a:ext cx="4067446" cy="9906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كُتِبَ</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مَكْتُوبٌ</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قُرِأَ</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مَقْرُوْءٌ</a:t>
            </a:r>
            <a:endPar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سُمِعَ</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مَسْمُوعٌ</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ضُرِبَ</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مَضْروبٌ</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52D5C297-9864-4CF3-811C-388546B1A8B6}"/>
              </a:ext>
            </a:extLst>
          </p:cNvPr>
          <p:cNvSpPr>
            <a:spLocks noGrp="1"/>
          </p:cNvSpPr>
          <p:nvPr>
            <p:ph type="title"/>
          </p:nvPr>
        </p:nvSpPr>
        <p:spPr/>
        <p:txBody>
          <a:bodyPr/>
          <a:lstStyle/>
          <a:p>
            <a:r>
              <a:rPr lang="ar-SA" dirty="0"/>
              <a:t>اسم المفعول</a:t>
            </a:r>
            <a:r>
              <a:rPr lang="sv-SE" dirty="0"/>
              <a:t> (1)</a:t>
            </a:r>
          </a:p>
        </p:txBody>
      </p:sp>
      <p:sp>
        <p:nvSpPr>
          <p:cNvPr id="4" name="Platshållare för bildnummer 3">
            <a:extLst>
              <a:ext uri="{FF2B5EF4-FFF2-40B4-BE49-F238E27FC236}">
                <a16:creationId xmlns:a16="http://schemas.microsoft.com/office/drawing/2014/main" id="{52236FFB-48B3-49DC-AB4C-30C3A423DC1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790561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D5C297-9864-4CF3-811C-388546B1A8B6}"/>
              </a:ext>
            </a:extLst>
          </p:cNvPr>
          <p:cNvSpPr>
            <a:spLocks noGrp="1"/>
          </p:cNvSpPr>
          <p:nvPr>
            <p:ph type="title"/>
          </p:nvPr>
        </p:nvSpPr>
        <p:spPr/>
        <p:txBody>
          <a:bodyPr/>
          <a:lstStyle/>
          <a:p>
            <a:r>
              <a:rPr lang="ar-SA" dirty="0"/>
              <a:t>اسم المفعول</a:t>
            </a:r>
            <a:r>
              <a:rPr lang="sv-SE" dirty="0"/>
              <a:t> (2)</a:t>
            </a:r>
          </a:p>
        </p:txBody>
      </p:sp>
      <p:sp>
        <p:nvSpPr>
          <p:cNvPr id="3" name="Platshållare för innehåll 2">
            <a:extLst>
              <a:ext uri="{FF2B5EF4-FFF2-40B4-BE49-F238E27FC236}">
                <a16:creationId xmlns:a16="http://schemas.microsoft.com/office/drawing/2014/main" id="{69B94524-3BA0-408D-AE23-CF99F52AFEBA}"/>
              </a:ext>
            </a:extLst>
          </p:cNvPr>
          <p:cNvSpPr>
            <a:spLocks noGrp="1"/>
          </p:cNvSpPr>
          <p:nvPr>
            <p:ph idx="1"/>
          </p:nvPr>
        </p:nvSpPr>
        <p:spPr>
          <a:xfrm>
            <a:off x="254524" y="2130458"/>
            <a:ext cx="11629081" cy="4543719"/>
          </a:xfrm>
        </p:spPr>
        <p:txBody>
          <a:bodyPr>
            <a:normAutofit/>
          </a:bodyPr>
          <a:lstStyle/>
          <a:p>
            <a:pPr marL="0" indent="0">
              <a:buNone/>
            </a:pPr>
            <a:r>
              <a:rPr lang="sv-SE" u="sng" dirty="0"/>
              <a:t>Låt oss ta koraniska exempel och en </a:t>
            </a:r>
            <a:r>
              <a:rPr lang="sv-SE" u="sng" dirty="0" err="1"/>
              <a:t>hadith</a:t>
            </a:r>
            <a:r>
              <a:rPr lang="sv-SE" u="sng" dirty="0"/>
              <a:t> på</a:t>
            </a:r>
            <a:r>
              <a:rPr lang="ar-SA" u="sng" dirty="0"/>
              <a:t>أسماءُ المفعولينَ </a:t>
            </a:r>
            <a:r>
              <a:rPr lang="sv-SE" u="sng" dirty="0"/>
              <a:t> (pl. på </a:t>
            </a:r>
            <a:r>
              <a:rPr lang="ar-SA" u="sng" dirty="0"/>
              <a:t>اسم المفعول</a:t>
            </a:r>
            <a:r>
              <a:rPr lang="sv-SE" u="sng" dirty="0"/>
              <a:t>):</a:t>
            </a:r>
            <a:endParaRPr lang="ar-SA" dirty="0"/>
          </a:p>
          <a:p>
            <a:pPr marL="0" indent="0">
              <a:buNone/>
            </a:pPr>
            <a:r>
              <a:rPr lang="sv-SE" dirty="0"/>
              <a:t>1.</a:t>
            </a:r>
            <a:r>
              <a:rPr lang="ar-SA" dirty="0"/>
              <a:t> الَّذِينَ يَتَّبِعُونَ الرَّسُولَ النَّبِيَّ الْأُمِّيَّ الَّذِي يَجِدُونَهُ </a:t>
            </a:r>
            <a:r>
              <a:rPr lang="ar-SA" dirty="0">
                <a:solidFill>
                  <a:schemeClr val="tx1"/>
                </a:solidFill>
              </a:rPr>
              <a:t>مَكْتُوبًا</a:t>
            </a:r>
            <a:r>
              <a:rPr lang="ar-SA" dirty="0"/>
              <a:t> عِندَهُمْ فِي التَّوْرَاةِ وَالْإِنجِيلِ </a:t>
            </a:r>
            <a:endParaRPr lang="sv-SE" dirty="0"/>
          </a:p>
          <a:p>
            <a:pPr marL="0" indent="0">
              <a:buNone/>
            </a:pPr>
            <a:r>
              <a:rPr lang="sv-SE" dirty="0"/>
              <a:t>(al-</a:t>
            </a:r>
            <a:r>
              <a:rPr lang="sv-SE" dirty="0" err="1"/>
              <a:t>A`raaf</a:t>
            </a:r>
            <a:r>
              <a:rPr lang="sv-SE" dirty="0"/>
              <a:t> 157)</a:t>
            </a:r>
            <a:endParaRPr lang="ar-SA" dirty="0"/>
          </a:p>
          <a:p>
            <a:pPr marL="0" indent="0">
              <a:buNone/>
            </a:pPr>
            <a:endParaRPr lang="sv-SE" dirty="0"/>
          </a:p>
          <a:p>
            <a:pPr marL="0" indent="0">
              <a:buNone/>
            </a:pPr>
            <a:r>
              <a:rPr lang="sv-SE" dirty="0"/>
              <a:t>2. </a:t>
            </a:r>
            <a:r>
              <a:rPr lang="ar-SA" dirty="0"/>
              <a:t>إِلَىٰ يَوْمِ الْوَقْتِ </a:t>
            </a:r>
            <a:r>
              <a:rPr lang="ar-SA" dirty="0">
                <a:solidFill>
                  <a:schemeClr val="tx1"/>
                </a:solidFill>
              </a:rPr>
              <a:t>الْمَعْلُومِ</a:t>
            </a:r>
            <a:r>
              <a:rPr lang="sv-SE" dirty="0"/>
              <a:t> </a:t>
            </a:r>
          </a:p>
          <a:p>
            <a:pPr marL="0" indent="0">
              <a:buNone/>
            </a:pPr>
            <a:r>
              <a:rPr lang="sv-SE" dirty="0"/>
              <a:t>(al-</a:t>
            </a:r>
            <a:r>
              <a:rPr lang="sv-SE" dirty="0" err="1"/>
              <a:t>Hijr</a:t>
            </a:r>
            <a:r>
              <a:rPr lang="sv-SE" dirty="0"/>
              <a:t> 37)</a:t>
            </a:r>
          </a:p>
          <a:p>
            <a:pPr marL="0" indent="0">
              <a:buNone/>
            </a:pPr>
            <a:endParaRPr lang="sv-SE" dirty="0"/>
          </a:p>
          <a:p>
            <a:pPr marL="0" indent="0">
              <a:buNone/>
            </a:pPr>
            <a:r>
              <a:rPr lang="sv-SE" dirty="0"/>
              <a:t>3</a:t>
            </a:r>
            <a:r>
              <a:rPr lang="ar-SA" dirty="0"/>
              <a:t>لَا طَاعَةَ لِ</a:t>
            </a:r>
            <a:r>
              <a:rPr lang="ar-SA" dirty="0">
                <a:solidFill>
                  <a:schemeClr val="tx1"/>
                </a:solidFill>
              </a:rPr>
              <a:t>مَخْلُوق</a:t>
            </a:r>
            <a:r>
              <a:rPr lang="ar-SA" dirty="0">
                <a:solidFill>
                  <a:schemeClr val="bg1"/>
                </a:solidFill>
              </a:rPr>
              <a:t>ٍ</a:t>
            </a:r>
            <a:r>
              <a:rPr lang="ar-SA" dirty="0"/>
              <a:t> فِي مَعْصِيَةِ اللَّهِ عَزَّ وَجَلَّ .</a:t>
            </a:r>
            <a:endParaRPr lang="sv-SE" dirty="0"/>
          </a:p>
          <a:p>
            <a:pPr marL="0" indent="0">
              <a:buNone/>
            </a:pPr>
            <a:r>
              <a:rPr lang="sv-SE" dirty="0"/>
              <a:t>(Ahmad 1098)</a:t>
            </a:r>
          </a:p>
        </p:txBody>
      </p:sp>
      <p:sp>
        <p:nvSpPr>
          <p:cNvPr id="4" name="Platshållare för bildnummer 3">
            <a:extLst>
              <a:ext uri="{FF2B5EF4-FFF2-40B4-BE49-F238E27FC236}">
                <a16:creationId xmlns:a16="http://schemas.microsoft.com/office/drawing/2014/main" id="{52236FFB-48B3-49DC-AB4C-30C3A423DC1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81506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42C22F07-5C0B-40FA-8A04-A2A816B8BC9A}"/>
              </a:ext>
            </a:extLst>
          </p:cNvPr>
          <p:cNvSpPr/>
          <p:nvPr/>
        </p:nvSpPr>
        <p:spPr>
          <a:xfrm>
            <a:off x="263951" y="3202756"/>
            <a:ext cx="2648931" cy="452487"/>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Rektangel: rundade hörn 7">
            <a:extLst>
              <a:ext uri="{FF2B5EF4-FFF2-40B4-BE49-F238E27FC236}">
                <a16:creationId xmlns:a16="http://schemas.microsoft.com/office/drawing/2014/main" id="{5ACBD539-A608-4BBF-9BE0-863832149B9C}"/>
              </a:ext>
            </a:extLst>
          </p:cNvPr>
          <p:cNvSpPr/>
          <p:nvPr/>
        </p:nvSpPr>
        <p:spPr>
          <a:xfrm>
            <a:off x="263951" y="4643439"/>
            <a:ext cx="1659117" cy="914400"/>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Platshållare för innehåll 2">
            <a:extLst>
              <a:ext uri="{FF2B5EF4-FFF2-40B4-BE49-F238E27FC236}">
                <a16:creationId xmlns:a16="http://schemas.microsoft.com/office/drawing/2014/main" id="{A1849110-C08C-4464-A8D9-B552297293BB}"/>
              </a:ext>
            </a:extLst>
          </p:cNvPr>
          <p:cNvSpPr>
            <a:spLocks noGrp="1"/>
          </p:cNvSpPr>
          <p:nvPr>
            <p:ph idx="1"/>
          </p:nvPr>
        </p:nvSpPr>
        <p:spPr>
          <a:xfrm>
            <a:off x="254525" y="2021681"/>
            <a:ext cx="11387578" cy="4567655"/>
          </a:xfrm>
        </p:spPr>
        <p:txBody>
          <a:bodyPr/>
          <a:lstStyle/>
          <a:p>
            <a:pPr marL="0" indent="0">
              <a:buNone/>
            </a:pPr>
            <a:r>
              <a:rPr lang="ar-SA" dirty="0"/>
              <a:t>ما الحجازية: حرف نفي تدخل على الجملة الاسمية وتعمل عمل ليس فترفع الاسم, وتنصب الخبر.</a:t>
            </a:r>
          </a:p>
          <a:p>
            <a:pPr marL="0" indent="0">
              <a:buNone/>
            </a:pPr>
            <a:r>
              <a:rPr lang="ar-SA" dirty="0"/>
              <a:t> ما الحِجازِيَّة</a:t>
            </a:r>
            <a:r>
              <a:rPr lang="sv-SE" dirty="0"/>
              <a:t>är en partikel som används i </a:t>
            </a:r>
            <a:r>
              <a:rPr lang="ar-SA" dirty="0"/>
              <a:t>الجملة الاسمية</a:t>
            </a:r>
            <a:r>
              <a:rPr lang="sv-SE" dirty="0"/>
              <a:t> och agerar som </a:t>
            </a:r>
            <a:r>
              <a:rPr lang="ar-SA" dirty="0"/>
              <a:t>ليس</a:t>
            </a:r>
            <a:r>
              <a:rPr lang="sv-SE" dirty="0"/>
              <a:t> grammatiskt</a:t>
            </a:r>
            <a:r>
              <a:rPr lang="ar-SA" dirty="0"/>
              <a:t> </a:t>
            </a:r>
            <a:r>
              <a:rPr lang="sv-SE" dirty="0"/>
              <a:t>genom att göra dess </a:t>
            </a:r>
            <a:r>
              <a:rPr lang="sv-SE" i="1" dirty="0"/>
              <a:t>ism</a:t>
            </a:r>
            <a:r>
              <a:rPr lang="sv-SE" dirty="0"/>
              <a:t> nominativ, och dess </a:t>
            </a:r>
            <a:r>
              <a:rPr lang="sv-SE" i="1" dirty="0" err="1"/>
              <a:t>khabar</a:t>
            </a:r>
            <a:r>
              <a:rPr lang="sv-SE" dirty="0"/>
              <a:t> ackusativ.</a:t>
            </a:r>
            <a:r>
              <a:rPr lang="ar-SA" dirty="0"/>
              <a:t> </a:t>
            </a:r>
            <a:endParaRPr lang="sv-SE" dirty="0"/>
          </a:p>
          <a:p>
            <a:pPr marL="0" indent="0">
              <a:buNone/>
            </a:pPr>
            <a:r>
              <a:rPr lang="ar-SA" dirty="0"/>
              <a:t>هذا رجلٌ</a:t>
            </a:r>
            <a:r>
              <a:rPr lang="sv-SE" dirty="0"/>
              <a:t> &gt; </a:t>
            </a:r>
            <a:r>
              <a:rPr lang="ar-SA" dirty="0"/>
              <a:t>ما هذا رجلا</a:t>
            </a:r>
            <a:endParaRPr lang="ar-SA" u="sng" dirty="0">
              <a:solidFill>
                <a:schemeClr val="bg1"/>
              </a:solidFill>
            </a:endParaRPr>
          </a:p>
          <a:p>
            <a:pPr marL="0" indent="0">
              <a:buNone/>
            </a:pPr>
            <a:endParaRPr lang="ar-SA" dirty="0"/>
          </a:p>
          <a:p>
            <a:pPr marL="0" indent="0">
              <a:buNone/>
            </a:pPr>
            <a:r>
              <a:rPr lang="ar-SA" dirty="0"/>
              <a:t>قَدْ يَقْتَرِنُ خبرها بالباء</a:t>
            </a:r>
          </a:p>
          <a:p>
            <a:pPr marL="0" indent="0">
              <a:buNone/>
            </a:pPr>
            <a:r>
              <a:rPr lang="ar-SA" dirty="0"/>
              <a:t>ما خالدٌ مريضًا</a:t>
            </a:r>
            <a:endParaRPr lang="ar-SA" u="sng" dirty="0">
              <a:solidFill>
                <a:schemeClr val="bg1"/>
              </a:solidFill>
            </a:endParaRPr>
          </a:p>
          <a:p>
            <a:pPr marL="0" indent="0">
              <a:buNone/>
            </a:pPr>
            <a:r>
              <a:rPr lang="ar-SA" dirty="0"/>
              <a:t>ما خالدٌ بِمريضٍ</a:t>
            </a:r>
            <a:endParaRPr lang="sv-SE" dirty="0"/>
          </a:p>
        </p:txBody>
      </p:sp>
      <p:sp>
        <p:nvSpPr>
          <p:cNvPr id="2" name="Rubrik 1">
            <a:extLst>
              <a:ext uri="{FF2B5EF4-FFF2-40B4-BE49-F238E27FC236}">
                <a16:creationId xmlns:a16="http://schemas.microsoft.com/office/drawing/2014/main" id="{6A420F2D-8023-4091-B4F9-3072FDF44862}"/>
              </a:ext>
            </a:extLst>
          </p:cNvPr>
          <p:cNvSpPr>
            <a:spLocks noGrp="1"/>
          </p:cNvSpPr>
          <p:nvPr>
            <p:ph type="title"/>
          </p:nvPr>
        </p:nvSpPr>
        <p:spPr/>
        <p:txBody>
          <a:bodyPr/>
          <a:lstStyle/>
          <a:p>
            <a:r>
              <a:rPr lang="ar-SA" dirty="0"/>
              <a:t>ما الحِجازِيَّة</a:t>
            </a:r>
            <a:endParaRPr lang="sv-SE" dirty="0"/>
          </a:p>
        </p:txBody>
      </p:sp>
      <p:sp>
        <p:nvSpPr>
          <p:cNvPr id="4" name="Platshållare för bildnummer 3">
            <a:extLst>
              <a:ext uri="{FF2B5EF4-FFF2-40B4-BE49-F238E27FC236}">
                <a16:creationId xmlns:a16="http://schemas.microsoft.com/office/drawing/2014/main" id="{ABA01F7E-0C3E-485C-B7F3-9D4A258E2D1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558C2445-1400-4167-9E0F-7E0935FBA568}"/>
              </a:ext>
            </a:extLst>
          </p:cNvPr>
          <p:cNvSpPr/>
          <p:nvPr/>
        </p:nvSpPr>
        <p:spPr>
          <a:xfrm>
            <a:off x="7391400" y="3449543"/>
            <a:ext cx="3752850" cy="1391474"/>
          </a:xfrm>
          <a:prstGeom prst="ellipse">
            <a:avLst/>
          </a:prstGeom>
          <a:solidFill>
            <a:srgbClr val="BFB5C9"/>
          </a:solidFill>
          <a:ln w="12700">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SA" sz="2000" dirty="0">
                <a:solidFill>
                  <a:prstClr val="white"/>
                </a:solidFill>
              </a:rPr>
              <a:t>وَقُلْنَ حَاشَ لِلَّهِ مَا هَٰذَا بَشَرًا إِنْ هَٰذَا إِلَّا مَلَكٌ كَرِيمٌ</a:t>
            </a:r>
          </a:p>
          <a:p>
            <a:pPr lvl="0" algn="ctr">
              <a:defRPr/>
            </a:pPr>
            <a:r>
              <a:rPr lang="sv-SE" sz="2000" dirty="0">
                <a:solidFill>
                  <a:prstClr val="white"/>
                </a:solidFill>
                <a:latin typeface="Trebuchet MS" panose="020B0603020202020204"/>
              </a:rPr>
              <a:t>(Yusuf 31)</a:t>
            </a:r>
            <a:endPar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 name="Pratbubbla: vänsterpil 6">
            <a:extLst>
              <a:ext uri="{FF2B5EF4-FFF2-40B4-BE49-F238E27FC236}">
                <a16:creationId xmlns:a16="http://schemas.microsoft.com/office/drawing/2014/main" id="{B03F0173-65D5-4085-BFB0-6B63EBD8B2BD}"/>
              </a:ext>
            </a:extLst>
          </p:cNvPr>
          <p:cNvSpPr/>
          <p:nvPr/>
        </p:nvSpPr>
        <p:spPr>
          <a:xfrm>
            <a:off x="2111604" y="4665089"/>
            <a:ext cx="1121790" cy="914400"/>
          </a:xfrm>
          <a:prstGeom prst="leftArrowCallou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كلاهما صحيح</a:t>
            </a:r>
            <a:endPar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0E20366-C00B-4DA6-AC4C-6B6394E99710}"/>
              </a:ext>
            </a:extLst>
          </p:cNvPr>
          <p:cNvSpPr/>
          <p:nvPr/>
        </p:nvSpPr>
        <p:spPr>
          <a:xfrm>
            <a:off x="4136403" y="4934774"/>
            <a:ext cx="3752850" cy="1391474"/>
          </a:xfrm>
          <a:prstGeom prst="ellipse">
            <a:avLst/>
          </a:prstGeom>
          <a:solidFill>
            <a:srgbClr val="BFB5C9"/>
          </a:solidFill>
          <a:ln w="12700">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SA" sz="2400" dirty="0">
                <a:solidFill>
                  <a:prstClr val="white"/>
                </a:solidFill>
              </a:rPr>
              <a:t>وَمَا اللَّهُ بِغَافِلٍ عَمَّا تَعْمَلُونَ</a:t>
            </a:r>
            <a:r>
              <a:rPr lang="sv-SE" sz="2400" dirty="0">
                <a:solidFill>
                  <a:prstClr val="white"/>
                </a:solidFill>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(al-</a:t>
            </a:r>
            <a:r>
              <a:rPr kumimoji="0" lang="sv-SE" sz="1800" b="0" i="0" u="none" strike="noStrike" kern="1200" cap="none" spc="0" normalizeH="0" baseline="0" noProof="0" dirty="0" err="1">
                <a:ln>
                  <a:noFill/>
                </a:ln>
                <a:solidFill>
                  <a:prstClr val="white"/>
                </a:solidFill>
                <a:effectLst/>
                <a:uLnTx/>
                <a:uFillTx/>
                <a:latin typeface="Trebuchet MS" panose="020B0603020202020204"/>
                <a:ea typeface="+mn-ea"/>
                <a:cs typeface="+mn-cs"/>
              </a:rPr>
              <a:t>Baqarah</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sv-SE" dirty="0">
                <a:solidFill>
                  <a:prstClr val="white"/>
                </a:solidFill>
                <a:latin typeface="Trebuchet MS" panose="020B0603020202020204"/>
              </a:rPr>
              <a:t>7</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p:txBody>
      </p:sp>
    </p:spTree>
    <p:custDataLst>
      <p:tags r:id="rId1"/>
    </p:custDataLst>
    <p:extLst>
      <p:ext uri="{BB962C8B-B14F-4D97-AF65-F5344CB8AC3E}">
        <p14:creationId xmlns:p14="http://schemas.microsoft.com/office/powerpoint/2010/main" val="2794162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4B19DCB-5DFD-4786-AA14-5A7213FBEFE3}"/>
              </a:ext>
            </a:extLst>
          </p:cNvPr>
          <p:cNvSpPr>
            <a:spLocks noGrp="1"/>
          </p:cNvSpPr>
          <p:nvPr>
            <p:ph type="ctrTitle"/>
          </p:nvPr>
        </p:nvSpPr>
        <p:spPr/>
        <p:txBody>
          <a:bodyPr/>
          <a:lstStyle/>
          <a:p>
            <a:r>
              <a:rPr lang="sv-SE" dirty="0"/>
              <a:t>Lektion 5</a:t>
            </a:r>
          </a:p>
        </p:txBody>
      </p:sp>
      <p:sp>
        <p:nvSpPr>
          <p:cNvPr id="6" name="Underrubrik 5">
            <a:extLst>
              <a:ext uri="{FF2B5EF4-FFF2-40B4-BE49-F238E27FC236}">
                <a16:creationId xmlns:a16="http://schemas.microsoft.com/office/drawing/2014/main" id="{C5EFB14D-1BBD-4BA0-B2CD-68C7E6B4CC4B}"/>
              </a:ext>
            </a:extLst>
          </p:cNvPr>
          <p:cNvSpPr>
            <a:spLocks noGrp="1"/>
          </p:cNvSpPr>
          <p:nvPr>
            <p:ph type="subTitle" idx="1"/>
          </p:nvPr>
        </p:nvSpPr>
        <p:spPr/>
        <p:txBody>
          <a:bodyPr>
            <a:normAutofit fontScale="92500" lnSpcReduction="20000"/>
          </a:bodyPr>
          <a:lstStyle/>
          <a:p>
            <a:pPr lvl="0"/>
            <a:r>
              <a:rPr lang="ar-SA" sz="2600" dirty="0"/>
              <a:t>اِسْمُ الْفَاعِلِ</a:t>
            </a:r>
            <a:endParaRPr lang="sv-SE" sz="2600" dirty="0"/>
          </a:p>
          <a:p>
            <a:pPr lvl="0"/>
            <a:r>
              <a:rPr lang="ar-SA" sz="2600" dirty="0"/>
              <a:t>اِسْمُ الْمَفْعُولِ</a:t>
            </a:r>
          </a:p>
          <a:p>
            <a:pPr lvl="0"/>
            <a:r>
              <a:rPr lang="sv-SE" sz="2200" dirty="0"/>
              <a:t>  </a:t>
            </a:r>
            <a:r>
              <a:rPr lang="ar-SA" sz="2200" dirty="0"/>
              <a:t>  </a:t>
            </a:r>
            <a:r>
              <a:rPr lang="sv-SE" sz="2200" dirty="0"/>
              <a:t>(2)</a:t>
            </a:r>
          </a:p>
          <a:p>
            <a:endParaRPr lang="sv-SE" dirty="0"/>
          </a:p>
        </p:txBody>
      </p:sp>
      <p:sp>
        <p:nvSpPr>
          <p:cNvPr id="4" name="Platshållare för bildnummer 3">
            <a:extLst>
              <a:ext uri="{FF2B5EF4-FFF2-40B4-BE49-F238E27FC236}">
                <a16:creationId xmlns:a16="http://schemas.microsoft.com/office/drawing/2014/main" id="{0C4BB821-4222-4F39-A156-6217CAF36C4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65</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93956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25EDF-E46D-4390-A486-7E517B20B792}"/>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876E72DD-2813-44D7-A430-A31B58BBD2A8}"/>
              </a:ext>
            </a:extLst>
          </p:cNvPr>
          <p:cNvSpPr>
            <a:spLocks noGrp="1"/>
          </p:cNvSpPr>
          <p:nvPr>
            <p:ph idx="1"/>
          </p:nvPr>
        </p:nvSpPr>
        <p:spPr>
          <a:xfrm>
            <a:off x="308395" y="2071688"/>
            <a:ext cx="11575210" cy="4555355"/>
          </a:xfrm>
        </p:spPr>
        <p:txBody>
          <a:bodyPr/>
          <a:lstStyle/>
          <a:p>
            <a:pPr marL="0" indent="0">
              <a:buNone/>
            </a:pPr>
            <a:r>
              <a:rPr lang="sv-SE" dirty="0"/>
              <a:t>Denna lektion är en fortsättningslektion på de saker, som vi lärde oss på lektion 4:</a:t>
            </a:r>
          </a:p>
          <a:p>
            <a:pPr marL="457200" indent="-457200">
              <a:buAutoNum type="arabicPeriod"/>
            </a:pPr>
            <a:r>
              <a:rPr lang="sv-SE" dirty="0"/>
              <a:t>Vi har hittills lärt oss </a:t>
            </a:r>
            <a:r>
              <a:rPr lang="ar-SA" dirty="0"/>
              <a:t>فعلٌ مبنيٌّ للمجهول</a:t>
            </a:r>
            <a:r>
              <a:rPr lang="sv-SE" dirty="0"/>
              <a:t> för </a:t>
            </a:r>
            <a:r>
              <a:rPr lang="sv-SE" i="1" dirty="0" err="1"/>
              <a:t>Saalim</a:t>
            </a:r>
            <a:r>
              <a:rPr lang="sv-SE" dirty="0"/>
              <a:t>/</a:t>
            </a:r>
            <a:r>
              <a:rPr lang="sv-SE" i="1" dirty="0" err="1"/>
              <a:t>Sahih</a:t>
            </a:r>
            <a:r>
              <a:rPr lang="sv-SE" dirty="0"/>
              <a:t> verb d.v.s. verb som inte har en </a:t>
            </a:r>
            <a:r>
              <a:rPr lang="ar-SA" dirty="0"/>
              <a:t>حرف العلة</a:t>
            </a:r>
            <a:r>
              <a:rPr lang="sv-SE" dirty="0"/>
              <a:t> t.ex. </a:t>
            </a:r>
            <a:r>
              <a:rPr lang="ar-SA" dirty="0"/>
              <a:t>كَتَبَ</a:t>
            </a:r>
            <a:r>
              <a:rPr lang="sv-SE" dirty="0"/>
              <a:t> &gt; </a:t>
            </a:r>
            <a:r>
              <a:rPr lang="ar-SA" dirty="0"/>
              <a:t>كُتِبَ</a:t>
            </a:r>
            <a:r>
              <a:rPr lang="sv-SE" dirty="0"/>
              <a:t>.</a:t>
            </a:r>
          </a:p>
          <a:p>
            <a:pPr marL="0" indent="0">
              <a:buNone/>
            </a:pPr>
            <a:r>
              <a:rPr lang="sv-SE" dirty="0"/>
              <a:t>Nu lär vi oss att skapa </a:t>
            </a:r>
            <a:r>
              <a:rPr lang="ar-SA" dirty="0"/>
              <a:t>فعلٌ مبنيٌّ للمجهول</a:t>
            </a:r>
            <a:r>
              <a:rPr lang="sv-SE" dirty="0"/>
              <a:t> för </a:t>
            </a:r>
            <a:r>
              <a:rPr lang="sv-SE" i="1" dirty="0" err="1"/>
              <a:t>Ajwaf</a:t>
            </a:r>
            <a:r>
              <a:rPr lang="sv-SE" i="1" dirty="0"/>
              <a:t>-</a:t>
            </a:r>
            <a:r>
              <a:rPr lang="sv-SE" dirty="0"/>
              <a:t>verb t.ex. </a:t>
            </a:r>
            <a:r>
              <a:rPr lang="ar-SA" dirty="0"/>
              <a:t>قال</a:t>
            </a:r>
            <a:r>
              <a:rPr lang="sv-SE" dirty="0"/>
              <a:t> &gt; </a:t>
            </a:r>
            <a:r>
              <a:rPr lang="ar-SA" dirty="0"/>
              <a:t>قِيْلَ</a:t>
            </a:r>
            <a:r>
              <a:rPr lang="sv-SE" dirty="0"/>
              <a:t>.</a:t>
            </a:r>
          </a:p>
          <a:p>
            <a:pPr marL="0" indent="0">
              <a:buNone/>
            </a:pPr>
            <a:endParaRPr lang="sv-SE" dirty="0"/>
          </a:p>
          <a:p>
            <a:pPr marL="0" indent="0">
              <a:buNone/>
            </a:pPr>
            <a:r>
              <a:rPr lang="sv-SE" dirty="0"/>
              <a:t>2. Likaså har vi lärt oss </a:t>
            </a:r>
            <a:r>
              <a:rPr lang="ar-SA" dirty="0">
                <a:solidFill>
                  <a:srgbClr val="C00000"/>
                </a:solidFill>
              </a:rPr>
              <a:t>اسم الفاهل </a:t>
            </a:r>
            <a:r>
              <a:rPr lang="ar-SA" dirty="0">
                <a:solidFill>
                  <a:srgbClr val="FFFF00"/>
                </a:solidFill>
              </a:rPr>
              <a:t>والمفعول</a:t>
            </a:r>
            <a:r>
              <a:rPr lang="sv-SE" dirty="0"/>
              <a:t> från </a:t>
            </a:r>
            <a:r>
              <a:rPr lang="sv-SE" i="1" dirty="0" err="1"/>
              <a:t>saalim</a:t>
            </a:r>
            <a:r>
              <a:rPr lang="sv-SE" dirty="0"/>
              <a:t> verb t.ex. </a:t>
            </a:r>
            <a:r>
              <a:rPr lang="ar-SA" dirty="0">
                <a:solidFill>
                  <a:srgbClr val="C00000"/>
                </a:solidFill>
              </a:rPr>
              <a:t>كَتَبَ</a:t>
            </a:r>
            <a:r>
              <a:rPr lang="sv-SE" dirty="0">
                <a:solidFill>
                  <a:schemeClr val="bg1"/>
                </a:solidFill>
              </a:rPr>
              <a:t> </a:t>
            </a:r>
            <a:r>
              <a:rPr lang="sv-SE" dirty="0"/>
              <a:t>&gt;</a:t>
            </a:r>
            <a:r>
              <a:rPr lang="sv-SE" dirty="0">
                <a:solidFill>
                  <a:schemeClr val="bg1"/>
                </a:solidFill>
              </a:rPr>
              <a:t> </a:t>
            </a:r>
            <a:r>
              <a:rPr lang="ar-SA" dirty="0">
                <a:solidFill>
                  <a:srgbClr val="C00000"/>
                </a:solidFill>
              </a:rPr>
              <a:t>كاتِب</a:t>
            </a:r>
            <a:r>
              <a:rPr lang="sv-SE" dirty="0"/>
              <a:t> / </a:t>
            </a:r>
            <a:r>
              <a:rPr lang="ar-SA" dirty="0">
                <a:solidFill>
                  <a:srgbClr val="FFFF00"/>
                </a:solidFill>
              </a:rPr>
              <a:t>كُتِبَ</a:t>
            </a:r>
            <a:r>
              <a:rPr lang="sv-SE" dirty="0"/>
              <a:t> &gt; </a:t>
            </a:r>
            <a:r>
              <a:rPr lang="ar-SA" dirty="0">
                <a:solidFill>
                  <a:srgbClr val="FFFF00"/>
                </a:solidFill>
              </a:rPr>
              <a:t>مَكْتوب</a:t>
            </a:r>
            <a:endParaRPr lang="sv-SE" dirty="0">
              <a:solidFill>
                <a:srgbClr val="FFFF00"/>
              </a:solidFill>
            </a:endParaRPr>
          </a:p>
          <a:p>
            <a:pPr marL="0" indent="0">
              <a:buNone/>
            </a:pPr>
            <a:r>
              <a:rPr lang="sv-SE" dirty="0"/>
              <a:t>Nu när vi oss att skapa dem från icke-</a:t>
            </a:r>
            <a:r>
              <a:rPr lang="sv-SE" dirty="0" err="1"/>
              <a:t>saalim</a:t>
            </a:r>
            <a:r>
              <a:rPr lang="sv-SE" dirty="0"/>
              <a:t> verb t.ex.:</a:t>
            </a:r>
          </a:p>
          <a:p>
            <a:pPr marL="0" indent="0">
              <a:buNone/>
            </a:pPr>
            <a:r>
              <a:rPr lang="ar-SA" dirty="0">
                <a:solidFill>
                  <a:srgbClr val="C6380A"/>
                </a:solidFill>
              </a:rPr>
              <a:t>حَجَّ</a:t>
            </a:r>
            <a:r>
              <a:rPr lang="sv-SE" dirty="0">
                <a:solidFill>
                  <a:schemeClr val="bg1"/>
                </a:solidFill>
              </a:rPr>
              <a:t> </a:t>
            </a:r>
            <a:r>
              <a:rPr lang="sv-SE" dirty="0"/>
              <a:t>&gt;</a:t>
            </a:r>
            <a:r>
              <a:rPr lang="sv-SE" dirty="0">
                <a:solidFill>
                  <a:schemeClr val="bg1"/>
                </a:solidFill>
              </a:rPr>
              <a:t> </a:t>
            </a:r>
            <a:r>
              <a:rPr lang="ar-SA" dirty="0">
                <a:solidFill>
                  <a:srgbClr val="C6380A"/>
                </a:solidFill>
              </a:rPr>
              <a:t>حاج</a:t>
            </a:r>
            <a:r>
              <a:rPr lang="ar-SA" dirty="0">
                <a:solidFill>
                  <a:srgbClr val="FFFF00"/>
                </a:solidFill>
              </a:rPr>
              <a:t>ٌّ</a:t>
            </a:r>
            <a:r>
              <a:rPr lang="sv-SE" dirty="0"/>
              <a:t> / </a:t>
            </a:r>
            <a:r>
              <a:rPr lang="ar-SA" dirty="0">
                <a:solidFill>
                  <a:srgbClr val="FFFF00"/>
                </a:solidFill>
              </a:rPr>
              <a:t>دَعا</a:t>
            </a:r>
            <a:r>
              <a:rPr lang="sv-SE" dirty="0"/>
              <a:t> &gt; </a:t>
            </a:r>
            <a:r>
              <a:rPr lang="ar-SA">
                <a:solidFill>
                  <a:srgbClr val="FFFF00"/>
                </a:solidFill>
              </a:rPr>
              <a:t>مَدْعُوٌّ</a:t>
            </a:r>
            <a:endParaRPr lang="sv-SE" dirty="0">
              <a:solidFill>
                <a:srgbClr val="FFFF00"/>
              </a:solidFill>
            </a:endParaRPr>
          </a:p>
          <a:p>
            <a:pPr marL="0" indent="0">
              <a:buNone/>
            </a:pPr>
            <a:r>
              <a:rPr lang="ar-SA" dirty="0"/>
              <a:t> </a:t>
            </a:r>
            <a:endParaRPr lang="sv-SE" dirty="0"/>
          </a:p>
        </p:txBody>
      </p:sp>
      <p:sp>
        <p:nvSpPr>
          <p:cNvPr id="4" name="Platshållare för bildnummer 3">
            <a:extLst>
              <a:ext uri="{FF2B5EF4-FFF2-40B4-BE49-F238E27FC236}">
                <a16:creationId xmlns:a16="http://schemas.microsoft.com/office/drawing/2014/main" id="{2BEB4D34-B444-4A3B-AB33-D1A7B4FC4C6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Ellips 4">
            <a:extLst>
              <a:ext uri="{FF2B5EF4-FFF2-40B4-BE49-F238E27FC236}">
                <a16:creationId xmlns:a16="http://schemas.microsoft.com/office/drawing/2014/main" id="{4E531167-596B-4092-ABA6-75B026D52C96}"/>
              </a:ext>
            </a:extLst>
          </p:cNvPr>
          <p:cNvSpPr/>
          <p:nvPr/>
        </p:nvSpPr>
        <p:spPr>
          <a:xfrm>
            <a:off x="8320052" y="5264943"/>
            <a:ext cx="3563553" cy="1233512"/>
          </a:xfrm>
          <a:prstGeom prst="ellipse">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Svåra termer? För repetition: Se Arabiska nivå 2 lektion 26-30</a:t>
            </a:r>
          </a:p>
        </p:txBody>
      </p:sp>
    </p:spTree>
    <p:custDataLst>
      <p:tags r:id="rId1"/>
    </p:custDataLst>
    <p:extLst>
      <p:ext uri="{BB962C8B-B14F-4D97-AF65-F5344CB8AC3E}">
        <p14:creationId xmlns:p14="http://schemas.microsoft.com/office/powerpoint/2010/main" val="3399443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rundade hörn 22">
            <a:extLst>
              <a:ext uri="{FF2B5EF4-FFF2-40B4-BE49-F238E27FC236}">
                <a16:creationId xmlns:a16="http://schemas.microsoft.com/office/drawing/2014/main" id="{54D285B2-7501-413C-936D-F2372E46F8E2}"/>
              </a:ext>
            </a:extLst>
          </p:cNvPr>
          <p:cNvSpPr/>
          <p:nvPr/>
        </p:nvSpPr>
        <p:spPr>
          <a:xfrm>
            <a:off x="405353" y="2224726"/>
            <a:ext cx="7805393" cy="3035431"/>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6066AAE1-7894-46AD-A052-A35E1EF323EE}"/>
              </a:ext>
            </a:extLst>
          </p:cNvPr>
          <p:cNvSpPr>
            <a:spLocks noGrp="1"/>
          </p:cNvSpPr>
          <p:nvPr>
            <p:ph type="title"/>
          </p:nvPr>
        </p:nvSpPr>
        <p:spPr/>
        <p:txBody>
          <a:bodyPr/>
          <a:lstStyle/>
          <a:p>
            <a:r>
              <a:rPr lang="ar-SA" dirty="0"/>
              <a:t> الفعل المبني للمجهول </a:t>
            </a:r>
            <a:br>
              <a:rPr lang="ar-SA" dirty="0"/>
            </a:br>
            <a:r>
              <a:rPr lang="ar-SA" dirty="0"/>
              <a:t>الفعل الأجوف</a:t>
            </a:r>
            <a:r>
              <a:rPr lang="sv-SE" dirty="0"/>
              <a:t> (1)</a:t>
            </a:r>
          </a:p>
        </p:txBody>
      </p:sp>
      <p:sp>
        <p:nvSpPr>
          <p:cNvPr id="9" name="Platshållare för innehåll 8">
            <a:extLst>
              <a:ext uri="{FF2B5EF4-FFF2-40B4-BE49-F238E27FC236}">
                <a16:creationId xmlns:a16="http://schemas.microsoft.com/office/drawing/2014/main" id="{B6C7874A-56B4-4674-B77F-E4074CE5B598}"/>
              </a:ext>
            </a:extLst>
          </p:cNvPr>
          <p:cNvSpPr>
            <a:spLocks noGrp="1"/>
          </p:cNvSpPr>
          <p:nvPr>
            <p:ph idx="1"/>
          </p:nvPr>
        </p:nvSpPr>
        <p:spPr>
          <a:xfrm>
            <a:off x="141402" y="2092751"/>
            <a:ext cx="11868345" cy="4628560"/>
          </a:xfrm>
        </p:spPr>
        <p:txBody>
          <a:bodyPr/>
          <a:lstStyle/>
          <a:p>
            <a:pPr marL="0" indent="0">
              <a:buNone/>
            </a:pPr>
            <a:endParaRPr lang="sv-SE" dirty="0"/>
          </a:p>
          <a:p>
            <a:pPr marL="0" indent="0">
              <a:buNone/>
            </a:pPr>
            <a:endParaRPr lang="sv-SE" dirty="0"/>
          </a:p>
          <a:p>
            <a:pPr marL="0" indent="0">
              <a:buNone/>
            </a:pPr>
            <a:endParaRPr lang="sv-SE" dirty="0"/>
          </a:p>
          <a:p>
            <a:pPr marL="0" indent="0">
              <a:buNone/>
            </a:pPr>
            <a:r>
              <a:rPr lang="sv-SE" dirty="0">
                <a:solidFill>
                  <a:schemeClr val="bg1"/>
                </a:solidFill>
              </a:rPr>
              <a:t>         </a:t>
            </a:r>
            <a:r>
              <a:rPr lang="ar-SA" dirty="0">
                <a:solidFill>
                  <a:schemeClr val="bg1"/>
                </a:solidFill>
              </a:rPr>
              <a:t> </a:t>
            </a:r>
            <a:r>
              <a:rPr lang="sv-SE" dirty="0">
                <a:solidFill>
                  <a:schemeClr val="bg1"/>
                </a:solidFill>
              </a:rPr>
              <a:t>  </a:t>
            </a:r>
            <a:r>
              <a:rPr lang="ar-SA" dirty="0">
                <a:solidFill>
                  <a:schemeClr val="bg1"/>
                </a:solidFill>
              </a:rPr>
              <a:t>يَزِ</a:t>
            </a:r>
            <a:r>
              <a:rPr lang="ar-SA" dirty="0"/>
              <a:t>ي</a:t>
            </a:r>
            <a:r>
              <a:rPr lang="ar-SA" dirty="0">
                <a:solidFill>
                  <a:schemeClr val="bg1"/>
                </a:solidFill>
              </a:rPr>
              <a:t>ْدُ</a:t>
            </a:r>
            <a:r>
              <a:rPr lang="sv-SE" dirty="0">
                <a:solidFill>
                  <a:schemeClr val="bg1"/>
                </a:solidFill>
              </a:rPr>
              <a:t>  </a:t>
            </a:r>
            <a:r>
              <a:rPr lang="ar-SA" dirty="0">
                <a:solidFill>
                  <a:schemeClr val="bg1"/>
                </a:solidFill>
              </a:rPr>
              <a:t> يَقُ</a:t>
            </a:r>
            <a:r>
              <a:rPr lang="ar-SA" dirty="0"/>
              <a:t>و</a:t>
            </a:r>
            <a:r>
              <a:rPr lang="ar-SA" dirty="0">
                <a:solidFill>
                  <a:schemeClr val="bg1"/>
                </a:solidFill>
              </a:rPr>
              <a:t>ْلُ</a:t>
            </a:r>
            <a:r>
              <a:rPr lang="sv-SE" dirty="0">
                <a:solidFill>
                  <a:schemeClr val="bg1"/>
                </a:solidFill>
              </a:rPr>
              <a:t>              </a:t>
            </a:r>
            <a:r>
              <a:rPr lang="ar-SA" dirty="0">
                <a:solidFill>
                  <a:schemeClr val="bg1"/>
                </a:solidFill>
              </a:rPr>
              <a:t> </a:t>
            </a:r>
            <a:r>
              <a:rPr lang="sv-SE" dirty="0">
                <a:solidFill>
                  <a:schemeClr val="bg1"/>
                </a:solidFill>
              </a:rPr>
              <a:t>   </a:t>
            </a:r>
            <a:r>
              <a:rPr lang="ar-SA" dirty="0">
                <a:solidFill>
                  <a:schemeClr val="bg1"/>
                </a:solidFill>
              </a:rPr>
              <a:t> </a:t>
            </a:r>
            <a:r>
              <a:rPr lang="sv-SE" dirty="0">
                <a:solidFill>
                  <a:schemeClr val="bg1"/>
                </a:solidFill>
              </a:rPr>
              <a:t>  </a:t>
            </a:r>
            <a:r>
              <a:rPr lang="ar-SA" dirty="0">
                <a:solidFill>
                  <a:schemeClr val="bg1"/>
                </a:solidFill>
              </a:rPr>
              <a:t>ق</a:t>
            </a:r>
            <a:r>
              <a:rPr lang="ar-SA" dirty="0"/>
              <a:t>ا</a:t>
            </a:r>
            <a:r>
              <a:rPr lang="ar-SA" dirty="0">
                <a:solidFill>
                  <a:schemeClr val="bg1"/>
                </a:solidFill>
              </a:rPr>
              <a:t>لَ     ز</a:t>
            </a:r>
            <a:r>
              <a:rPr lang="ar-SA" dirty="0"/>
              <a:t>ا</a:t>
            </a:r>
            <a:r>
              <a:rPr lang="ar-SA" dirty="0">
                <a:solidFill>
                  <a:schemeClr val="bg1"/>
                </a:solidFill>
              </a:rPr>
              <a:t>دَ </a:t>
            </a:r>
          </a:p>
          <a:p>
            <a:pPr marL="0" indent="0">
              <a:buNone/>
            </a:pPr>
            <a:endParaRPr lang="ar-SA" dirty="0"/>
          </a:p>
          <a:p>
            <a:pPr marL="0" indent="0">
              <a:buNone/>
            </a:pPr>
            <a:r>
              <a:rPr lang="ar-SA" dirty="0">
                <a:solidFill>
                  <a:schemeClr val="bg1"/>
                </a:solidFill>
              </a:rPr>
              <a:t>                   يُق</a:t>
            </a:r>
            <a:r>
              <a:rPr lang="ar-SA" dirty="0"/>
              <a:t>ا</a:t>
            </a:r>
            <a:r>
              <a:rPr lang="ar-SA" dirty="0">
                <a:solidFill>
                  <a:schemeClr val="bg1"/>
                </a:solidFill>
              </a:rPr>
              <a:t>لُ    يُز</a:t>
            </a:r>
            <a:r>
              <a:rPr lang="ar-SA" dirty="0"/>
              <a:t>ا</a:t>
            </a:r>
            <a:r>
              <a:rPr lang="ar-SA" dirty="0">
                <a:solidFill>
                  <a:schemeClr val="bg1"/>
                </a:solidFill>
              </a:rPr>
              <a:t>دُ            </a:t>
            </a:r>
            <a:r>
              <a:rPr lang="sv-SE" dirty="0">
                <a:solidFill>
                  <a:schemeClr val="bg1"/>
                </a:solidFill>
              </a:rPr>
              <a:t>     </a:t>
            </a:r>
            <a:r>
              <a:rPr lang="ar-SA" dirty="0">
                <a:solidFill>
                  <a:schemeClr val="bg1"/>
                </a:solidFill>
              </a:rPr>
              <a:t>زِ</a:t>
            </a:r>
            <a:r>
              <a:rPr lang="ar-SA" dirty="0"/>
              <a:t>يْ</a:t>
            </a:r>
            <a:r>
              <a:rPr lang="ar-SA" dirty="0">
                <a:solidFill>
                  <a:schemeClr val="bg1"/>
                </a:solidFill>
              </a:rPr>
              <a:t>دَ</a:t>
            </a:r>
            <a:r>
              <a:rPr lang="sv-SE" dirty="0">
                <a:solidFill>
                  <a:schemeClr val="bg1"/>
                </a:solidFill>
              </a:rPr>
              <a:t>     </a:t>
            </a:r>
            <a:r>
              <a:rPr lang="ar-SA" dirty="0">
                <a:solidFill>
                  <a:schemeClr val="bg1"/>
                </a:solidFill>
              </a:rPr>
              <a:t>قِ</a:t>
            </a:r>
            <a:r>
              <a:rPr lang="ar-SA" dirty="0"/>
              <a:t>يْ</a:t>
            </a:r>
            <a:r>
              <a:rPr lang="ar-SA" dirty="0">
                <a:solidFill>
                  <a:schemeClr val="bg1"/>
                </a:solidFill>
              </a:rPr>
              <a:t>لَ</a:t>
            </a:r>
            <a:endParaRPr lang="sv-SE" dirty="0">
              <a:solidFill>
                <a:schemeClr val="bg1"/>
              </a:solidFill>
            </a:endParaRPr>
          </a:p>
        </p:txBody>
      </p:sp>
      <p:sp>
        <p:nvSpPr>
          <p:cNvPr id="4" name="Platshållare för bildnummer 3">
            <a:extLst>
              <a:ext uri="{FF2B5EF4-FFF2-40B4-BE49-F238E27FC236}">
                <a16:creationId xmlns:a16="http://schemas.microsoft.com/office/drawing/2014/main" id="{D51F0AB4-E6AC-4FE1-83D7-0BB2C9BF7D1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Rektangel: rundade hörn 11">
            <a:extLst>
              <a:ext uri="{FF2B5EF4-FFF2-40B4-BE49-F238E27FC236}">
                <a16:creationId xmlns:a16="http://schemas.microsoft.com/office/drawing/2014/main" id="{4B1C2928-528E-40F8-90B5-557E8CE52895}"/>
              </a:ext>
            </a:extLst>
          </p:cNvPr>
          <p:cNvSpPr/>
          <p:nvPr/>
        </p:nvSpPr>
        <p:spPr>
          <a:xfrm>
            <a:off x="810705" y="2392052"/>
            <a:ext cx="1885361" cy="791851"/>
          </a:xfrm>
          <a:prstGeom prst="roundRect">
            <a:avLst>
              <a:gd name="adj" fmla="val 12417"/>
            </a:avLst>
          </a:prstGeom>
          <a:solidFill>
            <a:srgbClr val="BFB5C9"/>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المضارع</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3" name="Rektangel: rundade hörn 12">
            <a:extLst>
              <a:ext uri="{FF2B5EF4-FFF2-40B4-BE49-F238E27FC236}">
                <a16:creationId xmlns:a16="http://schemas.microsoft.com/office/drawing/2014/main" id="{707D13BD-9B7C-4104-8D3B-764ED608E0B7}"/>
              </a:ext>
            </a:extLst>
          </p:cNvPr>
          <p:cNvSpPr/>
          <p:nvPr/>
        </p:nvSpPr>
        <p:spPr>
          <a:xfrm>
            <a:off x="6075574" y="3215722"/>
            <a:ext cx="1936955" cy="844644"/>
          </a:xfrm>
          <a:prstGeom prst="roundRect">
            <a:avLst>
              <a:gd name="adj" fmla="val 50000"/>
            </a:avLst>
          </a:prstGeom>
          <a:solidFill>
            <a:srgbClr val="BFB5C9"/>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المبني للمعلوم</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Rektangel: rundade hörn 13">
            <a:extLst>
              <a:ext uri="{FF2B5EF4-FFF2-40B4-BE49-F238E27FC236}">
                <a16:creationId xmlns:a16="http://schemas.microsoft.com/office/drawing/2014/main" id="{2F3A1D51-9C24-4B62-8AC8-A9F4A63C617D}"/>
              </a:ext>
            </a:extLst>
          </p:cNvPr>
          <p:cNvSpPr/>
          <p:nvPr/>
        </p:nvSpPr>
        <p:spPr>
          <a:xfrm>
            <a:off x="6096000" y="4157221"/>
            <a:ext cx="1936955" cy="844644"/>
          </a:xfrm>
          <a:prstGeom prst="roundRect">
            <a:avLst>
              <a:gd name="adj" fmla="val 50000"/>
            </a:avLst>
          </a:prstGeom>
          <a:solidFill>
            <a:srgbClr val="BFB5C9"/>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المبني للمجهول</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B409AC1F-C2E6-4E49-87D9-B63EF20901E6}"/>
              </a:ext>
            </a:extLst>
          </p:cNvPr>
          <p:cNvSpPr/>
          <p:nvPr/>
        </p:nvSpPr>
        <p:spPr>
          <a:xfrm>
            <a:off x="3985106" y="2392052"/>
            <a:ext cx="1885361" cy="791851"/>
          </a:xfrm>
          <a:prstGeom prst="roundRect">
            <a:avLst/>
          </a:prstGeom>
          <a:solidFill>
            <a:srgbClr val="BFB5C9"/>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الماضي</a:t>
            </a:r>
            <a:endParaRPr kumimoji="0" lang="sv-SE"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AD51AFC6-D4C8-4708-890F-5A9CF72ED6DB}"/>
              </a:ext>
            </a:extLst>
          </p:cNvPr>
          <p:cNvCxnSpPr/>
          <p:nvPr/>
        </p:nvCxnSpPr>
        <p:spPr>
          <a:xfrm>
            <a:off x="5358580" y="3912882"/>
            <a:ext cx="0" cy="3637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Rak pilkoppling 28">
            <a:extLst>
              <a:ext uri="{FF2B5EF4-FFF2-40B4-BE49-F238E27FC236}">
                <a16:creationId xmlns:a16="http://schemas.microsoft.com/office/drawing/2014/main" id="{EED18181-7F5E-4E22-B80E-C33DA61F7BA0}"/>
              </a:ext>
            </a:extLst>
          </p:cNvPr>
          <p:cNvCxnSpPr/>
          <p:nvPr/>
        </p:nvCxnSpPr>
        <p:spPr>
          <a:xfrm>
            <a:off x="2197509" y="3912882"/>
            <a:ext cx="0" cy="3637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Rak pilkoppling 29">
            <a:extLst>
              <a:ext uri="{FF2B5EF4-FFF2-40B4-BE49-F238E27FC236}">
                <a16:creationId xmlns:a16="http://schemas.microsoft.com/office/drawing/2014/main" id="{C8426034-6EBA-4A59-A8B5-DB68FED20E7A}"/>
              </a:ext>
            </a:extLst>
          </p:cNvPr>
          <p:cNvCxnSpPr/>
          <p:nvPr/>
        </p:nvCxnSpPr>
        <p:spPr>
          <a:xfrm>
            <a:off x="1514167" y="3912882"/>
            <a:ext cx="0" cy="3637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Rak pilkoppling 30">
            <a:extLst>
              <a:ext uri="{FF2B5EF4-FFF2-40B4-BE49-F238E27FC236}">
                <a16:creationId xmlns:a16="http://schemas.microsoft.com/office/drawing/2014/main" id="{2C5CF502-EF08-4925-8DC0-CB15B1B2DEB4}"/>
              </a:ext>
            </a:extLst>
          </p:cNvPr>
          <p:cNvCxnSpPr/>
          <p:nvPr/>
        </p:nvCxnSpPr>
        <p:spPr>
          <a:xfrm>
            <a:off x="4596580" y="3912882"/>
            <a:ext cx="0" cy="3637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2" name="Rektangel: rundade hörn 31">
            <a:extLst>
              <a:ext uri="{FF2B5EF4-FFF2-40B4-BE49-F238E27FC236}">
                <a16:creationId xmlns:a16="http://schemas.microsoft.com/office/drawing/2014/main" id="{0280E6C5-EBCE-486A-9CCE-FD27968C8D9C}"/>
              </a:ext>
            </a:extLst>
          </p:cNvPr>
          <p:cNvSpPr/>
          <p:nvPr/>
        </p:nvSpPr>
        <p:spPr>
          <a:xfrm>
            <a:off x="405353" y="5569236"/>
            <a:ext cx="3309011" cy="907399"/>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Omvandlingen är enkel, och följer ett bestämt mönster. </a:t>
            </a:r>
          </a:p>
        </p:txBody>
      </p:sp>
      <p:sp>
        <p:nvSpPr>
          <p:cNvPr id="33" name="Rektangel: rundade hörn 32">
            <a:extLst>
              <a:ext uri="{FF2B5EF4-FFF2-40B4-BE49-F238E27FC236}">
                <a16:creationId xmlns:a16="http://schemas.microsoft.com/office/drawing/2014/main" id="{631CC32C-BC36-443E-97FA-C9337500E273}"/>
              </a:ext>
            </a:extLst>
          </p:cNvPr>
          <p:cNvSpPr/>
          <p:nvPr/>
        </p:nvSpPr>
        <p:spPr>
          <a:xfrm>
            <a:off x="4421068" y="5569236"/>
            <a:ext cx="3309011" cy="907399"/>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قال</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 Han sade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قيل</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 Det sades</a:t>
            </a:r>
          </a:p>
        </p:txBody>
      </p:sp>
      <p:sp>
        <p:nvSpPr>
          <p:cNvPr id="34" name="Rektangel: rundade hörn 33">
            <a:extLst>
              <a:ext uri="{FF2B5EF4-FFF2-40B4-BE49-F238E27FC236}">
                <a16:creationId xmlns:a16="http://schemas.microsoft.com/office/drawing/2014/main" id="{7A19ABBE-0ADA-4FB9-9667-BEEB3DA132DC}"/>
              </a:ext>
            </a:extLst>
          </p:cNvPr>
          <p:cNvSpPr/>
          <p:nvPr/>
        </p:nvSpPr>
        <p:spPr>
          <a:xfrm>
            <a:off x="8436783" y="5569236"/>
            <a:ext cx="3309011" cy="907399"/>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يَقول</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 Han säger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يُقال</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 Det sägs </a:t>
            </a: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endPar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cxnSp>
        <p:nvCxnSpPr>
          <p:cNvPr id="35" name="Rak pilkoppling 34">
            <a:extLst>
              <a:ext uri="{FF2B5EF4-FFF2-40B4-BE49-F238E27FC236}">
                <a16:creationId xmlns:a16="http://schemas.microsoft.com/office/drawing/2014/main" id="{7CB2E7B2-D4E7-4F1C-BEF0-FD575E0CC962}"/>
              </a:ext>
            </a:extLst>
          </p:cNvPr>
          <p:cNvCxnSpPr>
            <a:cxnSpLocks/>
          </p:cNvCxnSpPr>
          <p:nvPr/>
        </p:nvCxnSpPr>
        <p:spPr>
          <a:xfrm>
            <a:off x="3862557" y="6007204"/>
            <a:ext cx="43363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Rak pilkoppling 39">
            <a:extLst>
              <a:ext uri="{FF2B5EF4-FFF2-40B4-BE49-F238E27FC236}">
                <a16:creationId xmlns:a16="http://schemas.microsoft.com/office/drawing/2014/main" id="{ADA2883B-E78A-4DDB-80D1-6C8EB6A30812}"/>
              </a:ext>
            </a:extLst>
          </p:cNvPr>
          <p:cNvCxnSpPr>
            <a:cxnSpLocks/>
          </p:cNvCxnSpPr>
          <p:nvPr/>
        </p:nvCxnSpPr>
        <p:spPr>
          <a:xfrm>
            <a:off x="7896142" y="6007204"/>
            <a:ext cx="43363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118030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92B643-689E-4FFC-ACA5-9484BC5D3DE6}"/>
              </a:ext>
            </a:extLst>
          </p:cNvPr>
          <p:cNvSpPr>
            <a:spLocks noGrp="1"/>
          </p:cNvSpPr>
          <p:nvPr>
            <p:ph type="title"/>
          </p:nvPr>
        </p:nvSpPr>
        <p:spPr/>
        <p:txBody>
          <a:bodyPr/>
          <a:lstStyle/>
          <a:p>
            <a:r>
              <a:rPr lang="ar-SA" dirty="0"/>
              <a:t> الفعل المبني للمجهول </a:t>
            </a:r>
            <a:br>
              <a:rPr lang="ar-SA" dirty="0"/>
            </a:br>
            <a:r>
              <a:rPr lang="ar-SA" dirty="0"/>
              <a:t>الفعل الأجوف</a:t>
            </a:r>
            <a:r>
              <a:rPr lang="sv-SE" dirty="0"/>
              <a:t> (2)</a:t>
            </a:r>
          </a:p>
        </p:txBody>
      </p:sp>
      <p:sp>
        <p:nvSpPr>
          <p:cNvPr id="3" name="Platshållare för innehåll 2">
            <a:extLst>
              <a:ext uri="{FF2B5EF4-FFF2-40B4-BE49-F238E27FC236}">
                <a16:creationId xmlns:a16="http://schemas.microsoft.com/office/drawing/2014/main" id="{635C0B09-A336-45E7-ACEC-266A423D2AA1}"/>
              </a:ext>
            </a:extLst>
          </p:cNvPr>
          <p:cNvSpPr>
            <a:spLocks noGrp="1"/>
          </p:cNvSpPr>
          <p:nvPr>
            <p:ph idx="1"/>
          </p:nvPr>
        </p:nvSpPr>
        <p:spPr>
          <a:xfrm>
            <a:off x="300038" y="2073898"/>
            <a:ext cx="11445760" cy="4534292"/>
          </a:xfrm>
        </p:spPr>
        <p:txBody>
          <a:bodyPr/>
          <a:lstStyle/>
          <a:p>
            <a:pPr marL="0" indent="0">
              <a:buNone/>
            </a:pPr>
            <a:r>
              <a:rPr lang="sv-SE" u="sng" dirty="0"/>
              <a:t>Exempel</a:t>
            </a:r>
            <a:r>
              <a:rPr lang="sv-SE" dirty="0"/>
              <a:t>  </a:t>
            </a:r>
            <a:endParaRPr lang="ar-SA" dirty="0"/>
          </a:p>
          <a:p>
            <a:pPr marL="457200" indent="-457200">
              <a:buAutoNum type="arabicPeriod"/>
            </a:pPr>
            <a:r>
              <a:rPr lang="ar-SA" dirty="0"/>
              <a:t>يُقالُ إنَّ هذه الأَرضَ بِيْعَتْ بمَلْيُوْنِ ريالٍ</a:t>
            </a:r>
            <a:r>
              <a:rPr lang="sv-SE" dirty="0"/>
              <a:t> – Det sägs att denna mark såldes för 1 miljon </a:t>
            </a:r>
            <a:r>
              <a:rPr lang="sv-SE" dirty="0" err="1"/>
              <a:t>Riyal</a:t>
            </a:r>
            <a:r>
              <a:rPr lang="sv-SE" dirty="0"/>
              <a:t>.</a:t>
            </a:r>
          </a:p>
          <a:p>
            <a:pPr marL="0" indent="0">
              <a:buNone/>
            </a:pPr>
            <a:endParaRPr lang="sv-SE" dirty="0"/>
          </a:p>
          <a:p>
            <a:pPr marL="0" indent="0">
              <a:buNone/>
            </a:pPr>
            <a:r>
              <a:rPr lang="sv-SE" dirty="0"/>
              <a:t>2. </a:t>
            </a:r>
            <a:r>
              <a:rPr lang="ar-SA" dirty="0"/>
              <a:t>هنا تُباعُ الكتبُ والمجلاتُ</a:t>
            </a:r>
            <a:r>
              <a:rPr lang="sv-SE" dirty="0"/>
              <a:t> – Här säljs böckerna och magasinen. </a:t>
            </a:r>
          </a:p>
          <a:p>
            <a:pPr marL="0" indent="0">
              <a:buNone/>
            </a:pPr>
            <a:endParaRPr lang="sv-SE" dirty="0"/>
          </a:p>
          <a:p>
            <a:pPr marL="0" indent="0">
              <a:buNone/>
            </a:pPr>
            <a:r>
              <a:rPr lang="sv-SE" dirty="0"/>
              <a:t>3. </a:t>
            </a:r>
            <a:r>
              <a:rPr lang="ar-SA" dirty="0"/>
              <a:t>زِيْدَ</a:t>
            </a:r>
            <a:r>
              <a:rPr lang="ar-SA" dirty="0">
                <a:solidFill>
                  <a:schemeClr val="tx1"/>
                </a:solidFill>
              </a:rPr>
              <a:t>تِ</a:t>
            </a:r>
            <a:r>
              <a:rPr lang="ar-SA" dirty="0"/>
              <a:t> البَرَكَةُ</a:t>
            </a:r>
            <a:r>
              <a:rPr lang="sv-SE" dirty="0"/>
              <a:t> – Välsignelsen har ökat.</a:t>
            </a:r>
          </a:p>
        </p:txBody>
      </p:sp>
      <p:sp>
        <p:nvSpPr>
          <p:cNvPr id="4" name="Platshållare för bildnummer 3">
            <a:extLst>
              <a:ext uri="{FF2B5EF4-FFF2-40B4-BE49-F238E27FC236}">
                <a16:creationId xmlns:a16="http://schemas.microsoft.com/office/drawing/2014/main" id="{4A16143B-1BA4-43D4-813C-1E7D332D7A4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874315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FEF4A7BC-FC77-441A-92C5-D589C9F3BAE6}"/>
              </a:ext>
            </a:extLst>
          </p:cNvPr>
          <p:cNvSpPr/>
          <p:nvPr/>
        </p:nvSpPr>
        <p:spPr>
          <a:xfrm>
            <a:off x="160256" y="3429000"/>
            <a:ext cx="5297865" cy="3169763"/>
          </a:xfrm>
          <a:prstGeom prst="roundRect">
            <a:avLst/>
          </a:prstGeom>
          <a:solidFill>
            <a:srgbClr val="BFB5C9"/>
          </a:solidFill>
          <a:ln w="1905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434AE55C-4E9A-491A-B8E0-1FA40BFAD638}"/>
              </a:ext>
            </a:extLst>
          </p:cNvPr>
          <p:cNvSpPr>
            <a:spLocks noGrp="1"/>
          </p:cNvSpPr>
          <p:nvPr>
            <p:ph type="title"/>
          </p:nvPr>
        </p:nvSpPr>
        <p:spPr/>
        <p:txBody>
          <a:bodyPr/>
          <a:lstStyle/>
          <a:p>
            <a:r>
              <a:rPr lang="ar-SA" dirty="0"/>
              <a:t>اسم الفاعل</a:t>
            </a:r>
            <a:r>
              <a:rPr lang="sv-SE" dirty="0"/>
              <a:t> (1)</a:t>
            </a:r>
          </a:p>
        </p:txBody>
      </p:sp>
      <p:sp>
        <p:nvSpPr>
          <p:cNvPr id="3" name="Platshållare för innehåll 2">
            <a:extLst>
              <a:ext uri="{FF2B5EF4-FFF2-40B4-BE49-F238E27FC236}">
                <a16:creationId xmlns:a16="http://schemas.microsoft.com/office/drawing/2014/main" id="{A3D49732-2775-42F8-B018-E9F66F861EE8}"/>
              </a:ext>
            </a:extLst>
          </p:cNvPr>
          <p:cNvSpPr>
            <a:spLocks noGrp="1"/>
          </p:cNvSpPr>
          <p:nvPr>
            <p:ph idx="1"/>
          </p:nvPr>
        </p:nvSpPr>
        <p:spPr>
          <a:xfrm>
            <a:off x="282804" y="2121694"/>
            <a:ext cx="11600801" cy="4580764"/>
          </a:xfrm>
        </p:spPr>
        <p:txBody>
          <a:bodyPr>
            <a:normAutofit lnSpcReduction="10000"/>
          </a:bodyPr>
          <a:lstStyle/>
          <a:p>
            <a:pPr marL="0" indent="0">
              <a:buNone/>
            </a:pPr>
            <a:r>
              <a:rPr lang="sv-SE" dirty="0"/>
              <a:t>På Arabiska nivå 2 lärde vi oss olika typer av verb som böjs annorlunda än de </a:t>
            </a:r>
            <a:r>
              <a:rPr lang="sv-SE" i="1" dirty="0"/>
              <a:t>normala</a:t>
            </a:r>
            <a:r>
              <a:rPr lang="sv-SE" dirty="0"/>
              <a:t> verben på grund av att de innehar </a:t>
            </a:r>
            <a:r>
              <a:rPr lang="ar-SA" dirty="0"/>
              <a:t>حرف العلة</a:t>
            </a:r>
            <a:r>
              <a:rPr lang="sv-SE" dirty="0"/>
              <a:t> eller dubbla bokstav (</a:t>
            </a:r>
            <a:r>
              <a:rPr lang="ar-SA" dirty="0"/>
              <a:t>مُضَعَّف</a:t>
            </a:r>
            <a:r>
              <a:rPr lang="sv-SE" dirty="0"/>
              <a:t>). Dessa verbs </a:t>
            </a:r>
            <a:r>
              <a:rPr lang="ar-SA" dirty="0"/>
              <a:t>اسم الفاعل</a:t>
            </a:r>
            <a:r>
              <a:rPr lang="sv-SE" dirty="0"/>
              <a:t> följer inte mönstret </a:t>
            </a:r>
            <a:r>
              <a:rPr lang="ar-SA" dirty="0"/>
              <a:t>فاعِلٌ</a:t>
            </a:r>
            <a:r>
              <a:rPr lang="sv-SE" dirty="0"/>
              <a:t> utan var och en har sitt egna mönster:</a:t>
            </a:r>
          </a:p>
          <a:p>
            <a:pPr marL="0" indent="0">
              <a:buNone/>
            </a:pPr>
            <a:endParaRPr lang="sv-SE" dirty="0"/>
          </a:p>
          <a:p>
            <a:pPr marL="457200" indent="-457200">
              <a:buAutoNum type="arabicPeriod"/>
            </a:pPr>
            <a:r>
              <a:rPr lang="ar-SA" u="sng" dirty="0"/>
              <a:t>الفعل المُضَعَّف</a:t>
            </a:r>
            <a:endParaRPr lang="sv-SE" u="sng" dirty="0"/>
          </a:p>
          <a:p>
            <a:pPr marL="0" indent="0">
              <a:buNone/>
            </a:pPr>
            <a:r>
              <a:rPr lang="ar-SA" dirty="0"/>
              <a:t>حَجَّ</a:t>
            </a:r>
            <a:r>
              <a:rPr lang="sv-SE" dirty="0"/>
              <a:t> &gt; </a:t>
            </a:r>
            <a:r>
              <a:rPr lang="ar-SA" dirty="0"/>
              <a:t>حاجٌّ</a:t>
            </a:r>
            <a:endParaRPr lang="sv-SE" dirty="0"/>
          </a:p>
          <a:p>
            <a:pPr marL="0" indent="0">
              <a:buNone/>
            </a:pPr>
            <a:r>
              <a:rPr lang="ar-SA" dirty="0"/>
              <a:t>ضّلَّ</a:t>
            </a:r>
            <a:r>
              <a:rPr lang="sv-SE" dirty="0"/>
              <a:t> &gt; </a:t>
            </a:r>
            <a:r>
              <a:rPr lang="ar-SA" dirty="0"/>
              <a:t>ضالٌّ</a:t>
            </a:r>
            <a:r>
              <a:rPr lang="sv-SE" dirty="0"/>
              <a:t>                    </a:t>
            </a:r>
            <a:endParaRPr lang="ar-SA" dirty="0"/>
          </a:p>
          <a:p>
            <a:pPr marL="0" indent="0">
              <a:buNone/>
            </a:pPr>
            <a:r>
              <a:rPr lang="sv-SE" dirty="0"/>
              <a:t>                          3. </a:t>
            </a:r>
            <a:r>
              <a:rPr lang="ar-SA" u="sng" dirty="0"/>
              <a:t>الفعل الناقص</a:t>
            </a:r>
            <a:endParaRPr lang="sv-SE" u="sng" dirty="0"/>
          </a:p>
          <a:p>
            <a:pPr marL="0" indent="0">
              <a:buNone/>
            </a:pPr>
            <a:r>
              <a:rPr lang="sv-SE" dirty="0"/>
              <a:t>2. </a:t>
            </a:r>
            <a:r>
              <a:rPr lang="ar-SA" u="sng" dirty="0"/>
              <a:t>الفعل الأجوف</a:t>
            </a:r>
            <a:r>
              <a:rPr lang="ar-SA" dirty="0"/>
              <a:t> </a:t>
            </a:r>
            <a:r>
              <a:rPr lang="sv-SE" dirty="0"/>
              <a:t>           </a:t>
            </a:r>
            <a:r>
              <a:rPr lang="ar-SA" dirty="0"/>
              <a:t>دَعى</a:t>
            </a:r>
            <a:r>
              <a:rPr lang="sv-SE" dirty="0"/>
              <a:t> &gt; </a:t>
            </a:r>
            <a:r>
              <a:rPr lang="ar-SA" dirty="0"/>
              <a:t>داعٍ</a:t>
            </a:r>
            <a:r>
              <a:rPr lang="sv-SE" dirty="0"/>
              <a:t> (</a:t>
            </a:r>
            <a:r>
              <a:rPr lang="ar-SA" dirty="0"/>
              <a:t>الدَّاعي</a:t>
            </a:r>
            <a:r>
              <a:rPr lang="sv-SE" dirty="0"/>
              <a:t>)</a:t>
            </a:r>
          </a:p>
          <a:p>
            <a:pPr marL="0" indent="0">
              <a:buNone/>
            </a:pPr>
            <a:r>
              <a:rPr lang="ar-SA" dirty="0"/>
              <a:t>قال</a:t>
            </a:r>
            <a:r>
              <a:rPr lang="sv-SE" dirty="0"/>
              <a:t> &gt;</a:t>
            </a:r>
            <a:r>
              <a:rPr lang="ar-SA" dirty="0"/>
              <a:t> </a:t>
            </a:r>
            <a:r>
              <a:rPr lang="sv-SE" dirty="0"/>
              <a:t> </a:t>
            </a:r>
            <a:r>
              <a:rPr lang="ar-SA" dirty="0"/>
              <a:t>قائِلٌ</a:t>
            </a:r>
            <a:r>
              <a:rPr lang="sv-SE" dirty="0"/>
              <a:t>                   </a:t>
            </a:r>
            <a:r>
              <a:rPr lang="ar-SA" dirty="0"/>
              <a:t>هَدى</a:t>
            </a:r>
            <a:r>
              <a:rPr lang="sv-SE" dirty="0"/>
              <a:t> &gt; </a:t>
            </a:r>
            <a:r>
              <a:rPr lang="ar-SA" dirty="0"/>
              <a:t>هادٍ</a:t>
            </a:r>
            <a:r>
              <a:rPr lang="sv-SE" dirty="0"/>
              <a:t> (</a:t>
            </a:r>
            <a:r>
              <a:rPr lang="ar-SA" dirty="0"/>
              <a:t>الهادي</a:t>
            </a:r>
            <a:r>
              <a:rPr lang="sv-SE" dirty="0"/>
              <a:t>)</a:t>
            </a:r>
            <a:endParaRPr lang="ar-SA" dirty="0"/>
          </a:p>
          <a:p>
            <a:pPr marL="0" indent="0">
              <a:buNone/>
            </a:pPr>
            <a:r>
              <a:rPr lang="ar-SA" dirty="0"/>
              <a:t>زادَ</a:t>
            </a:r>
            <a:r>
              <a:rPr lang="sv-SE" dirty="0"/>
              <a:t> &gt; </a:t>
            </a:r>
            <a:r>
              <a:rPr lang="ar-SA" dirty="0"/>
              <a:t>زائِدٌ </a:t>
            </a:r>
            <a:endParaRPr lang="sv-SE" dirty="0"/>
          </a:p>
        </p:txBody>
      </p:sp>
      <p:sp>
        <p:nvSpPr>
          <p:cNvPr id="4" name="Platshållare för bildnummer 3">
            <a:extLst>
              <a:ext uri="{FF2B5EF4-FFF2-40B4-BE49-F238E27FC236}">
                <a16:creationId xmlns:a16="http://schemas.microsoft.com/office/drawing/2014/main" id="{C4843BAE-ABBA-4B35-BD20-CDBA7A1726A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6F9DF24A-D016-4562-877A-FC69F284F0F7}"/>
              </a:ext>
            </a:extLst>
          </p:cNvPr>
          <p:cNvSpPr/>
          <p:nvPr/>
        </p:nvSpPr>
        <p:spPr>
          <a:xfrm>
            <a:off x="5674935" y="3429000"/>
            <a:ext cx="6331217" cy="3169763"/>
          </a:xfrm>
          <a:prstGeom prst="roundRect">
            <a:avLst/>
          </a:prstGeom>
          <a:solidFill>
            <a:srgbClr val="BFB5C9"/>
          </a:solidFill>
          <a:ln w="1905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sz="2400" dirty="0">
                <a:solidFill>
                  <a:schemeClr val="bg1"/>
                </a:solidFill>
                <a:latin typeface="Trebuchet MS" panose="020B0603020202020204"/>
              </a:rPr>
              <a:t>På</a:t>
            </a:r>
            <a:r>
              <a:rPr kumimoji="0" lang="sv-SE" sz="2400" b="0" i="0" u="none" strike="noStrike" kern="1200" cap="none" spc="0" normalizeH="0" baseline="0" noProof="0" dirty="0">
                <a:ln>
                  <a:noFill/>
                </a:ln>
                <a:solidFill>
                  <a:schemeClr val="bg1"/>
                </a:solidFill>
                <a:effectLst/>
                <a:uLnTx/>
                <a:uFillTx/>
                <a:latin typeface="Trebuchet MS" panose="020B0603020202020204"/>
                <a:ea typeface="+mn-ea"/>
                <a:cs typeface="+mn-cs"/>
              </a:rPr>
              <a:t> de kommande sidorna kommer en sammanfattning av </a:t>
            </a:r>
            <a:r>
              <a:rPr kumimoji="0" lang="ar-SA" sz="24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اسم الفاعل</a:t>
            </a:r>
            <a:r>
              <a:rPr kumimoji="0" lang="sv-SE" sz="2400" b="0" i="0" u="none" strike="noStrike" kern="1200" cap="none" spc="0" normalizeH="0" baseline="0" noProof="0" dirty="0">
                <a:ln>
                  <a:noFill/>
                </a:ln>
                <a:solidFill>
                  <a:schemeClr val="bg1"/>
                </a:solidFill>
                <a:effectLst/>
                <a:uLnTx/>
                <a:uFillTx/>
                <a:latin typeface="Trebuchet MS" panose="020B0603020202020204"/>
                <a:ea typeface="+mn-ea"/>
                <a:cs typeface="+mn-cs"/>
              </a:rPr>
              <a:t> och </a:t>
            </a:r>
            <a:r>
              <a:rPr kumimoji="0" lang="ar-SA" sz="24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 اسم المفعول</a:t>
            </a:r>
            <a:r>
              <a:rPr kumimoji="0" lang="sv-SE" sz="2400" b="0" i="0" u="none" strike="noStrike" kern="1200" cap="none" spc="0" normalizeH="0" baseline="0" noProof="0" dirty="0">
                <a:ln>
                  <a:noFill/>
                </a:ln>
                <a:solidFill>
                  <a:schemeClr val="bg1"/>
                </a:solidFill>
                <a:effectLst/>
                <a:uLnTx/>
                <a:uFillTx/>
                <a:latin typeface="Trebuchet MS" panose="020B0603020202020204"/>
                <a:ea typeface="+mn-ea"/>
                <a:cs typeface="+mn-cs"/>
              </a:rPr>
              <a:t>  på samtliga verbtyper, och bland de tillhör verb som har fler än 3 bokstäver t.ex. </a:t>
            </a:r>
            <a:r>
              <a:rPr kumimoji="0" lang="ar-SA" sz="24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اِسْتَغْفَرَ</a:t>
            </a:r>
            <a:r>
              <a:rPr kumimoji="0" lang="sv-SE" sz="2400" b="0" i="0" u="none" strike="noStrike" kern="1200" cap="none" spc="0" normalizeH="0" baseline="0" noProof="0" dirty="0">
                <a:ln>
                  <a:noFill/>
                </a:ln>
                <a:solidFill>
                  <a:schemeClr val="bg1"/>
                </a:solidFill>
                <a:effectLst/>
                <a:uLnTx/>
                <a:uFillTx/>
                <a:latin typeface="Trebuchet MS" panose="020B0603020202020204"/>
                <a:ea typeface="+mn-ea"/>
                <a:cs typeface="+mn-cs"/>
              </a:rPr>
              <a:t>. Dessa verb har vi fortfarande inte lärt oss, och kommer att detaljeras i slutet av kursen.</a:t>
            </a:r>
          </a:p>
        </p:txBody>
      </p:sp>
    </p:spTree>
    <p:custDataLst>
      <p:tags r:id="rId1"/>
    </p:custDataLst>
    <p:extLst>
      <p:ext uri="{BB962C8B-B14F-4D97-AF65-F5344CB8AC3E}">
        <p14:creationId xmlns:p14="http://schemas.microsoft.com/office/powerpoint/2010/main" val="1672436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23CB908-5368-4AE8-A9B3-24501289DD97}"/>
              </a:ext>
            </a:extLst>
          </p:cNvPr>
          <p:cNvSpPr>
            <a:spLocks noGrp="1"/>
          </p:cNvSpPr>
          <p:nvPr>
            <p:ph type="title"/>
          </p:nvPr>
        </p:nvSpPr>
        <p:spPr/>
        <p:txBody>
          <a:bodyPr/>
          <a:lstStyle/>
          <a:p>
            <a:r>
              <a:rPr lang="sv-SE" dirty="0"/>
              <a:t> </a:t>
            </a:r>
            <a:r>
              <a:rPr lang="ar-SA" dirty="0"/>
              <a:t>المبني والمعرب من الأسماء</a:t>
            </a:r>
            <a:br>
              <a:rPr lang="sv-SE" dirty="0"/>
            </a:br>
            <a:r>
              <a:rPr lang="sv-SE" dirty="0"/>
              <a:t>(1)</a:t>
            </a:r>
          </a:p>
        </p:txBody>
      </p:sp>
      <p:sp>
        <p:nvSpPr>
          <p:cNvPr id="4" name="Platshållare för innehåll 3">
            <a:extLst>
              <a:ext uri="{FF2B5EF4-FFF2-40B4-BE49-F238E27FC236}">
                <a16:creationId xmlns:a16="http://schemas.microsoft.com/office/drawing/2014/main" id="{8C1354CD-B982-4171-8779-447A35F06515}"/>
              </a:ext>
            </a:extLst>
          </p:cNvPr>
          <p:cNvSpPr>
            <a:spLocks noGrp="1"/>
          </p:cNvSpPr>
          <p:nvPr>
            <p:ph idx="1"/>
          </p:nvPr>
        </p:nvSpPr>
        <p:spPr>
          <a:xfrm>
            <a:off x="396240" y="2082800"/>
            <a:ext cx="11604858" cy="4568256"/>
          </a:xfrm>
          <a:solidFill>
            <a:schemeClr val="accent5"/>
          </a:solidFill>
          <a:ln>
            <a:solidFill>
              <a:schemeClr val="accent5">
                <a:lumMod val="50000"/>
              </a:schemeClr>
            </a:solidFill>
          </a:ln>
        </p:spPr>
        <p:txBody>
          <a:bodyPr>
            <a:normAutofit fontScale="92500" lnSpcReduction="10000"/>
          </a:bodyPr>
          <a:lstStyle/>
          <a:p>
            <a:pPr marL="0" indent="0">
              <a:buNone/>
            </a:pPr>
            <a:r>
              <a:rPr lang="ar-SA" sz="2800" u="sng" dirty="0">
                <a:solidFill>
                  <a:schemeClr val="tx1"/>
                </a:solidFill>
              </a:rPr>
              <a:t>الأسماء كلها معربة ما عدا:</a:t>
            </a:r>
            <a:endParaRPr lang="sv-SE" sz="2800" u="sng" dirty="0">
              <a:solidFill>
                <a:schemeClr val="tx1"/>
              </a:solidFill>
            </a:endParaRPr>
          </a:p>
          <a:p>
            <a:pPr marL="457200" indent="-457200">
              <a:buFont typeface="+mj-lt"/>
              <a:buAutoNum type="arabicPeriod"/>
            </a:pPr>
            <a:r>
              <a:rPr lang="ar-SA" u="sng" dirty="0">
                <a:solidFill>
                  <a:schemeClr val="tx1"/>
                </a:solidFill>
              </a:rPr>
              <a:t>الضمائر</a:t>
            </a:r>
            <a:r>
              <a:rPr lang="sv-SE" dirty="0">
                <a:solidFill>
                  <a:schemeClr val="tx1"/>
                </a:solidFill>
              </a:rPr>
              <a:t>                                             </a:t>
            </a:r>
            <a:r>
              <a:rPr lang="sv-SE" u="sng" dirty="0">
                <a:solidFill>
                  <a:schemeClr val="tx1"/>
                </a:solidFill>
              </a:rPr>
              <a:t>4. </a:t>
            </a:r>
            <a:r>
              <a:rPr lang="ar-SA" u="sng" dirty="0">
                <a:solidFill>
                  <a:schemeClr val="tx1"/>
                </a:solidFill>
              </a:rPr>
              <a:t>أَسماء الاستفهام</a:t>
            </a:r>
            <a:r>
              <a:rPr lang="sv-SE" u="sng" dirty="0">
                <a:solidFill>
                  <a:schemeClr val="tx1"/>
                </a:solidFill>
              </a:rPr>
              <a:t>                                           </a:t>
            </a:r>
            <a:endParaRPr lang="ar-SA" u="sng" dirty="0">
              <a:solidFill>
                <a:schemeClr val="tx1"/>
              </a:solidFill>
            </a:endParaRPr>
          </a:p>
          <a:p>
            <a:pPr marL="0" indent="0">
              <a:buNone/>
            </a:pPr>
            <a:r>
              <a:rPr lang="ar-SA" dirty="0">
                <a:solidFill>
                  <a:schemeClr val="tx1"/>
                </a:solidFill>
              </a:rPr>
              <a:t>مثل: أنتَ, هي, كتبتُ, قرأتُمْ, كَتَبَهُ...</a:t>
            </a:r>
            <a:r>
              <a:rPr lang="sv-SE" dirty="0">
                <a:solidFill>
                  <a:schemeClr val="tx1"/>
                </a:solidFill>
              </a:rPr>
              <a:t>                     </a:t>
            </a:r>
            <a:r>
              <a:rPr lang="ar-SA" dirty="0">
                <a:solidFill>
                  <a:schemeClr val="tx1"/>
                </a:solidFill>
              </a:rPr>
              <a:t>نَحْوُ: مَنْ, ما, متى, أين, كيف...</a:t>
            </a:r>
          </a:p>
          <a:p>
            <a:pPr marL="0" indent="0">
              <a:buNone/>
            </a:pPr>
            <a:r>
              <a:rPr lang="sv-SE" dirty="0">
                <a:solidFill>
                  <a:schemeClr val="tx1"/>
                </a:solidFill>
              </a:rPr>
              <a:t>                                                       </a:t>
            </a:r>
            <a:r>
              <a:rPr lang="ar-SA" dirty="0">
                <a:solidFill>
                  <a:schemeClr val="tx1"/>
                </a:solidFill>
              </a:rPr>
              <a:t> </a:t>
            </a:r>
            <a:r>
              <a:rPr lang="sv-SE" dirty="0">
                <a:solidFill>
                  <a:schemeClr val="tx1"/>
                </a:solidFill>
              </a:rPr>
              <a:t>   </a:t>
            </a:r>
            <a:r>
              <a:rPr lang="ar-SA" dirty="0">
                <a:solidFill>
                  <a:schemeClr val="tx1"/>
                </a:solidFill>
              </a:rPr>
              <a:t>(لاحظ: كل أسماء الاستفهام مبنية ما عدا </a:t>
            </a:r>
            <a:r>
              <a:rPr lang="ar-SA" dirty="0">
                <a:solidFill>
                  <a:srgbClr val="FFFF00"/>
                </a:solidFill>
              </a:rPr>
              <a:t>أَيُّ</a:t>
            </a:r>
            <a:r>
              <a:rPr lang="ar-SA" dirty="0">
                <a:solidFill>
                  <a:schemeClr val="tx1"/>
                </a:solidFill>
              </a:rPr>
              <a:t> فهي معربة)</a:t>
            </a:r>
          </a:p>
          <a:p>
            <a:pPr marL="0" indent="0">
              <a:buNone/>
            </a:pPr>
            <a:r>
              <a:rPr lang="ar-SA" dirty="0">
                <a:solidFill>
                  <a:schemeClr val="tx1"/>
                </a:solidFill>
              </a:rPr>
              <a:t>2</a:t>
            </a:r>
            <a:r>
              <a:rPr lang="sv-SE" dirty="0">
                <a:solidFill>
                  <a:schemeClr val="tx1"/>
                </a:solidFill>
              </a:rPr>
              <a:t>. </a:t>
            </a:r>
            <a:r>
              <a:rPr lang="ar-SA" u="sng" dirty="0">
                <a:solidFill>
                  <a:schemeClr val="tx1"/>
                </a:solidFill>
              </a:rPr>
              <a:t>أسماء الإشارة</a:t>
            </a:r>
          </a:p>
          <a:p>
            <a:pPr marL="0" indent="0">
              <a:buNone/>
            </a:pPr>
            <a:r>
              <a:rPr lang="ar-SA" dirty="0">
                <a:solidFill>
                  <a:schemeClr val="tx1"/>
                </a:solidFill>
              </a:rPr>
              <a:t>مثل: هذا, هذه, هؤلاء, ذلك, أُولئك...</a:t>
            </a:r>
            <a:r>
              <a:rPr lang="sv-SE" dirty="0">
                <a:solidFill>
                  <a:schemeClr val="tx1"/>
                </a:solidFill>
              </a:rPr>
              <a:t>                     5. </a:t>
            </a:r>
            <a:r>
              <a:rPr lang="ar-SA" u="sng" dirty="0">
                <a:solidFill>
                  <a:schemeClr val="tx1"/>
                </a:solidFill>
              </a:rPr>
              <a:t>أَسماء الشرط</a:t>
            </a:r>
          </a:p>
          <a:p>
            <a:pPr marL="0" indent="0">
              <a:buNone/>
            </a:pPr>
            <a:r>
              <a:rPr lang="ar-SA" dirty="0">
                <a:solidFill>
                  <a:schemeClr val="tx1"/>
                </a:solidFill>
              </a:rPr>
              <a:t>لاحِظْ: هذان وهاتان مُعْرَبتانِ إعراب المُثنى)</a:t>
            </a:r>
            <a:r>
              <a:rPr lang="sv-SE" dirty="0">
                <a:solidFill>
                  <a:schemeClr val="tx1"/>
                </a:solidFill>
              </a:rPr>
              <a:t>)</a:t>
            </a:r>
            <a:r>
              <a:rPr lang="ar-SA" dirty="0">
                <a:solidFill>
                  <a:schemeClr val="tx1"/>
                </a:solidFill>
              </a:rPr>
              <a:t> </a:t>
            </a:r>
            <a:r>
              <a:rPr lang="sv-SE" dirty="0">
                <a:solidFill>
                  <a:schemeClr val="tx1"/>
                </a:solidFill>
              </a:rPr>
              <a:t>            </a:t>
            </a:r>
            <a:r>
              <a:rPr lang="ar-SA" dirty="0">
                <a:solidFill>
                  <a:schemeClr val="tx1"/>
                </a:solidFill>
              </a:rPr>
              <a:t>نَحْوُ: مَنْ, ما, مَهْما, أَيْنَما, متى, حَيْثُما...</a:t>
            </a:r>
          </a:p>
          <a:p>
            <a:pPr marL="0" indent="0">
              <a:buNone/>
            </a:pPr>
            <a:r>
              <a:rPr lang="sv-SE" dirty="0">
                <a:solidFill>
                  <a:schemeClr val="tx1"/>
                </a:solidFill>
              </a:rPr>
              <a:t>                                                            </a:t>
            </a:r>
            <a:r>
              <a:rPr lang="ar-SA" dirty="0">
                <a:solidFill>
                  <a:srgbClr val="FFFF00"/>
                </a:solidFill>
              </a:rPr>
              <a:t>أَيُّ</a:t>
            </a:r>
            <a:r>
              <a:rPr lang="ar-SA" dirty="0">
                <a:solidFill>
                  <a:schemeClr val="tx1"/>
                </a:solidFill>
              </a:rPr>
              <a:t> فهي معربة)</a:t>
            </a:r>
            <a:r>
              <a:rPr lang="sv-SE" dirty="0">
                <a:solidFill>
                  <a:schemeClr val="tx1"/>
                </a:solidFill>
              </a:rPr>
              <a:t> </a:t>
            </a:r>
            <a:r>
              <a:rPr lang="ar-SA" dirty="0">
                <a:solidFill>
                  <a:schemeClr val="tx1"/>
                </a:solidFill>
              </a:rPr>
              <a:t>مبنية ما عدا</a:t>
            </a:r>
            <a:r>
              <a:rPr lang="sv-SE" dirty="0">
                <a:solidFill>
                  <a:schemeClr val="tx1"/>
                </a:solidFill>
              </a:rPr>
              <a:t> </a:t>
            </a:r>
            <a:r>
              <a:rPr lang="ar-SA" dirty="0">
                <a:solidFill>
                  <a:schemeClr val="tx1"/>
                </a:solidFill>
              </a:rPr>
              <a:t>لاحظ: كل أسماء الشرط</a:t>
            </a:r>
          </a:p>
          <a:p>
            <a:pPr marL="0" indent="0">
              <a:buNone/>
            </a:pPr>
            <a:r>
              <a:rPr lang="sv-SE" dirty="0">
                <a:solidFill>
                  <a:schemeClr val="tx1"/>
                </a:solidFill>
              </a:rPr>
              <a:t>3.</a:t>
            </a:r>
            <a:r>
              <a:rPr lang="ar-SA" dirty="0">
                <a:solidFill>
                  <a:schemeClr val="tx1"/>
                </a:solidFill>
              </a:rPr>
              <a:t> </a:t>
            </a:r>
            <a:r>
              <a:rPr lang="ar-SA" u="sng" dirty="0">
                <a:solidFill>
                  <a:schemeClr val="tx1"/>
                </a:solidFill>
              </a:rPr>
              <a:t>الأسماء الموصولة</a:t>
            </a:r>
            <a:r>
              <a:rPr lang="sv-SE" u="sng" dirty="0">
                <a:solidFill>
                  <a:schemeClr val="tx1"/>
                </a:solidFill>
              </a:rPr>
              <a:t> </a:t>
            </a:r>
          </a:p>
          <a:p>
            <a:pPr marL="0" indent="0">
              <a:buNone/>
            </a:pPr>
            <a:r>
              <a:rPr lang="ar-SA" dirty="0">
                <a:solidFill>
                  <a:schemeClr val="tx1"/>
                </a:solidFill>
              </a:rPr>
              <a:t>مثل: الذي, التي, اللذين, اللاتي...    </a:t>
            </a:r>
          </a:p>
          <a:p>
            <a:pPr marL="0" indent="0">
              <a:buNone/>
            </a:pPr>
            <a:r>
              <a:rPr lang="ar-SA" dirty="0">
                <a:solidFill>
                  <a:schemeClr val="tx1"/>
                </a:solidFill>
              </a:rPr>
              <a:t>لاحِظْ: اللذانِ واللتانِ مُعْرَبتانِ إعراب المُثنى)</a:t>
            </a:r>
            <a:r>
              <a:rPr lang="sv-SE" dirty="0">
                <a:solidFill>
                  <a:schemeClr val="tx1"/>
                </a:solidFill>
              </a:rPr>
              <a:t>)</a:t>
            </a:r>
            <a:endParaRPr lang="ar-SA" dirty="0">
              <a:solidFill>
                <a:schemeClr val="tx1"/>
              </a:solidFill>
            </a:endParaRPr>
          </a:p>
          <a:p>
            <a:pPr marL="0" indent="0">
              <a:buNone/>
            </a:pPr>
            <a:endParaRPr lang="ar-SA" dirty="0"/>
          </a:p>
          <a:p>
            <a:pPr marL="0" indent="0">
              <a:buNone/>
            </a:pPr>
            <a:endParaRPr lang="ar-SA" dirty="0"/>
          </a:p>
        </p:txBody>
      </p:sp>
      <p:sp>
        <p:nvSpPr>
          <p:cNvPr id="2" name="Platshållare för bildnummer 1">
            <a:extLst>
              <a:ext uri="{FF2B5EF4-FFF2-40B4-BE49-F238E27FC236}">
                <a16:creationId xmlns:a16="http://schemas.microsoft.com/office/drawing/2014/main" id="{F63DDEAD-3D3F-45E4-9F4D-3257464D1E89}"/>
              </a:ext>
            </a:extLst>
          </p:cNvPr>
          <p:cNvSpPr>
            <a:spLocks noGrp="1"/>
          </p:cNvSpPr>
          <p:nvPr>
            <p:ph type="sldNum" sz="quarter" idx="12"/>
          </p:nvPr>
        </p:nvSpPr>
        <p:spPr/>
        <p:txBody>
          <a:bodyPr/>
          <a:lstStyle/>
          <a:p>
            <a:fld id="{177D6179-9D4F-9247-ABDE-D082469CF89C}" type="slidenum">
              <a:rPr lang="sv-SE" smtClean="0"/>
              <a:t>7</a:t>
            </a:fld>
            <a:endParaRPr lang="sv-SE" dirty="0"/>
          </a:p>
        </p:txBody>
      </p:sp>
      <p:pic>
        <p:nvPicPr>
          <p:cNvPr id="6" name="Bildobjekt 5">
            <a:extLst>
              <a:ext uri="{FF2B5EF4-FFF2-40B4-BE49-F238E27FC236}">
                <a16:creationId xmlns:a16="http://schemas.microsoft.com/office/drawing/2014/main" id="{4EA21190-1015-4CC5-A50C-0489FFE512D3}"/>
              </a:ext>
            </a:extLst>
          </p:cNvPr>
          <p:cNvPicPr>
            <a:picLocks noChangeAspect="1"/>
          </p:cNvPicPr>
          <p:nvPr/>
        </p:nvPicPr>
        <p:blipFill rotWithShape="1">
          <a:blip r:embed="rId4"/>
          <a:srcRect t="76607" b="-5250"/>
          <a:stretch/>
        </p:blipFill>
        <p:spPr>
          <a:xfrm>
            <a:off x="5323969" y="5403744"/>
            <a:ext cx="6762854" cy="1247312"/>
          </a:xfrm>
          <a:prstGeom prst="rect">
            <a:avLst/>
          </a:prstGeom>
        </p:spPr>
      </p:pic>
    </p:spTree>
    <p:custDataLst>
      <p:tags r:id="rId1"/>
    </p:custDataLst>
    <p:extLst>
      <p:ext uri="{BB962C8B-B14F-4D97-AF65-F5344CB8AC3E}">
        <p14:creationId xmlns:p14="http://schemas.microsoft.com/office/powerpoint/2010/main" val="821922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4843BAE-ABBA-4B35-BD20-CDBA7A1726A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70</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8" name="Platshållare för innehåll 7">
            <a:extLst>
              <a:ext uri="{FF2B5EF4-FFF2-40B4-BE49-F238E27FC236}">
                <a16:creationId xmlns:a16="http://schemas.microsoft.com/office/drawing/2014/main" id="{0E016D82-4D16-4229-925F-23AEAA261671}"/>
              </a:ext>
            </a:extLst>
          </p:cNvPr>
          <p:cNvPicPr>
            <a:picLocks noGrp="1" noChangeAspect="1"/>
          </p:cNvPicPr>
          <p:nvPr>
            <p:ph idx="4294967295"/>
          </p:nvPr>
        </p:nvPicPr>
        <p:blipFill rotWithShape="1">
          <a:blip r:embed="rId4"/>
          <a:srcRect r="271"/>
          <a:stretch/>
        </p:blipFill>
        <p:spPr>
          <a:xfrm>
            <a:off x="2524125" y="195030"/>
            <a:ext cx="6562725" cy="6467940"/>
          </a:xfrm>
          <a:prstGeom prst="roundRect">
            <a:avLst>
              <a:gd name="adj" fmla="val 4167"/>
            </a:avLst>
          </a:prstGeom>
          <a:solidFill>
            <a:srgbClr val="FFFFFF"/>
          </a:solidFill>
          <a:ln w="12700" cap="sq">
            <a:solidFill>
              <a:schemeClr val="accent5">
                <a:lumMod val="50000"/>
              </a:schemeClr>
            </a:solidFill>
            <a:miter lim="800000"/>
          </a:ln>
          <a:effectLst>
            <a:outerShdw blurRad="63500" sx="102000" sy="102000" algn="ctr" rotWithShape="0">
              <a:prstClr val="black">
                <a:alpha val="40000"/>
              </a:prstClr>
            </a:outerShdw>
          </a:effectLst>
          <a:scene3d>
            <a:camera prst="orthographicFront"/>
            <a:lightRig rig="threePt" dir="t">
              <a:rot lat="0" lon="0" rev="2700000"/>
            </a:lightRig>
          </a:scene3d>
          <a:sp3d>
            <a:bevelT h="38100"/>
            <a:contourClr>
              <a:srgbClr val="C0C0C0"/>
            </a:contourClr>
          </a:sp3d>
        </p:spPr>
      </p:pic>
    </p:spTree>
    <p:custDataLst>
      <p:tags r:id="rId1"/>
    </p:custDataLst>
    <p:extLst>
      <p:ext uri="{BB962C8B-B14F-4D97-AF65-F5344CB8AC3E}">
        <p14:creationId xmlns:p14="http://schemas.microsoft.com/office/powerpoint/2010/main" val="3079816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E3B325D-83D5-4165-B827-999A76E02502}"/>
              </a:ext>
            </a:extLst>
          </p:cNvPr>
          <p:cNvSpPr>
            <a:spLocks noGrp="1"/>
          </p:cNvSpPr>
          <p:nvPr>
            <p:ph type="title"/>
          </p:nvPr>
        </p:nvSpPr>
        <p:spPr/>
        <p:txBody>
          <a:bodyPr/>
          <a:lstStyle/>
          <a:p>
            <a:r>
              <a:rPr lang="ar-SA" dirty="0"/>
              <a:t>اسم الفاعل </a:t>
            </a:r>
            <a:r>
              <a:rPr lang="sv-SE" dirty="0"/>
              <a:t> (3)</a:t>
            </a:r>
          </a:p>
        </p:txBody>
      </p:sp>
      <p:sp>
        <p:nvSpPr>
          <p:cNvPr id="4" name="Platshållare för innehåll 3">
            <a:extLst>
              <a:ext uri="{FF2B5EF4-FFF2-40B4-BE49-F238E27FC236}">
                <a16:creationId xmlns:a16="http://schemas.microsoft.com/office/drawing/2014/main" id="{D1A438C5-B0C2-4F44-88E6-70CE58241A2F}"/>
              </a:ext>
            </a:extLst>
          </p:cNvPr>
          <p:cNvSpPr>
            <a:spLocks noGrp="1"/>
          </p:cNvSpPr>
          <p:nvPr>
            <p:ph idx="1"/>
          </p:nvPr>
        </p:nvSpPr>
        <p:spPr>
          <a:xfrm>
            <a:off x="292894" y="2092750"/>
            <a:ext cx="11669719" cy="4590853"/>
          </a:xfrm>
        </p:spPr>
        <p:txBody>
          <a:bodyPr/>
          <a:lstStyle/>
          <a:p>
            <a:pPr marL="0" indent="0">
              <a:buNone/>
            </a:pPr>
            <a:r>
              <a:rPr lang="sv-SE" u="sng" dirty="0"/>
              <a:t>Verb som består av fler än 3 bokstäver:</a:t>
            </a:r>
          </a:p>
          <a:p>
            <a:pPr marL="0" indent="0">
              <a:buNone/>
            </a:pPr>
            <a:endParaRPr lang="sv-SE" dirty="0"/>
          </a:p>
          <a:p>
            <a:pPr marL="0" indent="0">
              <a:buNone/>
            </a:pPr>
            <a:r>
              <a:rPr lang="ar-SA" dirty="0"/>
              <a:t>عَلَّمَ</a:t>
            </a:r>
            <a:r>
              <a:rPr lang="sv-SE" dirty="0"/>
              <a:t> &gt; </a:t>
            </a:r>
            <a:r>
              <a:rPr lang="ar-SA" dirty="0">
                <a:solidFill>
                  <a:schemeClr val="tx1"/>
                </a:solidFill>
              </a:rPr>
              <a:t>يُ</a:t>
            </a:r>
            <a:r>
              <a:rPr lang="ar-SA" dirty="0"/>
              <a:t>عَلِّمُ</a:t>
            </a:r>
            <a:r>
              <a:rPr lang="sv-SE" dirty="0"/>
              <a:t> &gt; </a:t>
            </a:r>
            <a:r>
              <a:rPr lang="ar-SA" dirty="0">
                <a:solidFill>
                  <a:schemeClr val="tx1"/>
                </a:solidFill>
              </a:rPr>
              <a:t>مُ</a:t>
            </a:r>
            <a:r>
              <a:rPr lang="ar-SA" dirty="0"/>
              <a:t>عَلِّمٌ</a:t>
            </a:r>
            <a:endParaRPr lang="sv-SE" dirty="0"/>
          </a:p>
          <a:p>
            <a:pPr marL="0" indent="0">
              <a:buNone/>
            </a:pPr>
            <a:r>
              <a:rPr lang="ar-SA" dirty="0"/>
              <a:t>اِسْتَغْفَرَ</a:t>
            </a:r>
            <a:r>
              <a:rPr lang="sv-SE" dirty="0"/>
              <a:t> &gt; </a:t>
            </a:r>
            <a:r>
              <a:rPr lang="ar-SA" dirty="0">
                <a:solidFill>
                  <a:schemeClr val="tx1"/>
                </a:solidFill>
              </a:rPr>
              <a:t>يَ</a:t>
            </a:r>
            <a:r>
              <a:rPr lang="ar-SA" dirty="0"/>
              <a:t>سْتَغْفِرُ</a:t>
            </a:r>
            <a:r>
              <a:rPr lang="sv-SE" dirty="0"/>
              <a:t> &gt; </a:t>
            </a:r>
            <a:r>
              <a:rPr lang="ar-SA" dirty="0">
                <a:solidFill>
                  <a:schemeClr val="tx1"/>
                </a:solidFill>
              </a:rPr>
              <a:t>مُ</a:t>
            </a:r>
            <a:r>
              <a:rPr lang="ar-SA" dirty="0"/>
              <a:t>سْتَغْفِرٌ</a:t>
            </a:r>
            <a:endParaRPr lang="sv-SE" dirty="0"/>
          </a:p>
          <a:p>
            <a:pPr marL="0" indent="0">
              <a:buNone/>
            </a:pPr>
            <a:r>
              <a:rPr lang="ar-SA" dirty="0"/>
              <a:t>اِطْمَأَنَّ</a:t>
            </a:r>
            <a:r>
              <a:rPr lang="sv-SE" dirty="0"/>
              <a:t> &gt; </a:t>
            </a:r>
            <a:r>
              <a:rPr lang="ar-SA" dirty="0">
                <a:solidFill>
                  <a:schemeClr val="tx1"/>
                </a:solidFill>
              </a:rPr>
              <a:t>يَ</a:t>
            </a:r>
            <a:r>
              <a:rPr lang="ar-SA" dirty="0"/>
              <a:t>طْمَئِنُّ</a:t>
            </a:r>
            <a:r>
              <a:rPr lang="sv-SE" dirty="0"/>
              <a:t> &gt; </a:t>
            </a:r>
            <a:r>
              <a:rPr lang="ar-SA" dirty="0">
                <a:solidFill>
                  <a:schemeClr val="tx1"/>
                </a:solidFill>
              </a:rPr>
              <a:t>م</a:t>
            </a:r>
            <a:r>
              <a:rPr lang="ar-SA" dirty="0"/>
              <a:t>ُطْمَئِنٌّ</a:t>
            </a:r>
          </a:p>
          <a:p>
            <a:pPr marL="0" indent="0">
              <a:buNone/>
            </a:pPr>
            <a:r>
              <a:rPr lang="ar-SA" dirty="0"/>
              <a:t>بَعْثَرَ</a:t>
            </a:r>
            <a:r>
              <a:rPr lang="sv-SE" dirty="0"/>
              <a:t> &gt; </a:t>
            </a:r>
            <a:r>
              <a:rPr lang="ar-SA" dirty="0">
                <a:solidFill>
                  <a:schemeClr val="tx1"/>
                </a:solidFill>
              </a:rPr>
              <a:t>يُ</a:t>
            </a:r>
            <a:r>
              <a:rPr lang="ar-SA" dirty="0"/>
              <a:t>بَعْثِرُ</a:t>
            </a:r>
            <a:r>
              <a:rPr lang="sv-SE" dirty="0"/>
              <a:t> &gt; </a:t>
            </a:r>
            <a:r>
              <a:rPr lang="ar-SA" dirty="0">
                <a:solidFill>
                  <a:schemeClr val="tx1"/>
                </a:solidFill>
              </a:rPr>
              <a:t>مُ</a:t>
            </a:r>
            <a:r>
              <a:rPr lang="ar-SA" dirty="0"/>
              <a:t>بَعْثِرٌ</a:t>
            </a:r>
            <a:endParaRPr lang="sv-SE" dirty="0"/>
          </a:p>
          <a:p>
            <a:pPr marL="0" indent="0">
              <a:buNone/>
            </a:pPr>
            <a:r>
              <a:rPr lang="ar-SA" dirty="0"/>
              <a:t>نادى</a:t>
            </a:r>
            <a:r>
              <a:rPr lang="sv-SE" dirty="0"/>
              <a:t> &gt; </a:t>
            </a:r>
            <a:r>
              <a:rPr lang="ar-SA" dirty="0">
                <a:solidFill>
                  <a:schemeClr val="tx1"/>
                </a:solidFill>
              </a:rPr>
              <a:t>يُ</a:t>
            </a:r>
            <a:r>
              <a:rPr lang="ar-SA" dirty="0"/>
              <a:t>نادي</a:t>
            </a:r>
            <a:r>
              <a:rPr lang="sv-SE" dirty="0"/>
              <a:t> &gt; </a:t>
            </a:r>
            <a:r>
              <a:rPr lang="ar-SA" dirty="0">
                <a:solidFill>
                  <a:schemeClr val="tx1"/>
                </a:solidFill>
              </a:rPr>
              <a:t>مُ</a:t>
            </a:r>
            <a:r>
              <a:rPr lang="ar-SA" dirty="0"/>
              <a:t>نادٍ</a:t>
            </a:r>
            <a:r>
              <a:rPr lang="sv-SE" dirty="0"/>
              <a:t> </a:t>
            </a:r>
          </a:p>
        </p:txBody>
      </p:sp>
      <p:sp>
        <p:nvSpPr>
          <p:cNvPr id="2" name="Platshållare för bildnummer 1">
            <a:extLst>
              <a:ext uri="{FF2B5EF4-FFF2-40B4-BE49-F238E27FC236}">
                <a16:creationId xmlns:a16="http://schemas.microsoft.com/office/drawing/2014/main" id="{3FB1AAAD-4C94-4DB7-9883-E84C74E9700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4BF2E213-57AE-44C2-97C3-A61D0D13DFD2}"/>
              </a:ext>
            </a:extLst>
          </p:cNvPr>
          <p:cNvSpPr/>
          <p:nvPr/>
        </p:nvSpPr>
        <p:spPr>
          <a:xfrm>
            <a:off x="5342200" y="3529034"/>
            <a:ext cx="3261674" cy="1282046"/>
          </a:xfrm>
          <a:prstGeom prst="roundRect">
            <a:avLst/>
          </a:prstGeom>
          <a:solidFill>
            <a:srgbClr val="BFB5C9"/>
          </a:solidFill>
          <a:ln>
            <a:solidFill>
              <a:srgbClr val="000000"/>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Principen är enkel. Ta bort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حرف المضارعة</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och ersätt med en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م</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p>
        </p:txBody>
      </p:sp>
      <p:cxnSp>
        <p:nvCxnSpPr>
          <p:cNvPr id="6" name="Rak pilkoppling 5">
            <a:extLst>
              <a:ext uri="{FF2B5EF4-FFF2-40B4-BE49-F238E27FC236}">
                <a16:creationId xmlns:a16="http://schemas.microsoft.com/office/drawing/2014/main" id="{19BF387E-9CC8-43BB-86A5-9808BF7B8660}"/>
              </a:ext>
            </a:extLst>
          </p:cNvPr>
          <p:cNvCxnSpPr>
            <a:cxnSpLocks/>
          </p:cNvCxnSpPr>
          <p:nvPr/>
        </p:nvCxnSpPr>
        <p:spPr>
          <a:xfrm>
            <a:off x="3695392" y="4170057"/>
            <a:ext cx="1114733"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39125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4AE55C-4E9A-491A-B8E0-1FA40BFAD638}"/>
              </a:ext>
            </a:extLst>
          </p:cNvPr>
          <p:cNvSpPr>
            <a:spLocks noGrp="1"/>
          </p:cNvSpPr>
          <p:nvPr>
            <p:ph type="title"/>
          </p:nvPr>
        </p:nvSpPr>
        <p:spPr/>
        <p:txBody>
          <a:bodyPr/>
          <a:lstStyle/>
          <a:p>
            <a:r>
              <a:rPr lang="ar-SA" dirty="0"/>
              <a:t>اسم المفعول</a:t>
            </a:r>
            <a:r>
              <a:rPr lang="sv-SE" dirty="0"/>
              <a:t> (1)</a:t>
            </a:r>
          </a:p>
        </p:txBody>
      </p:sp>
      <p:sp>
        <p:nvSpPr>
          <p:cNvPr id="3" name="Platshållare för innehåll 2">
            <a:extLst>
              <a:ext uri="{FF2B5EF4-FFF2-40B4-BE49-F238E27FC236}">
                <a16:creationId xmlns:a16="http://schemas.microsoft.com/office/drawing/2014/main" id="{A3D49732-2775-42F8-B018-E9F66F861EE8}"/>
              </a:ext>
            </a:extLst>
          </p:cNvPr>
          <p:cNvSpPr>
            <a:spLocks noGrp="1"/>
          </p:cNvSpPr>
          <p:nvPr>
            <p:ph idx="1"/>
          </p:nvPr>
        </p:nvSpPr>
        <p:spPr>
          <a:xfrm>
            <a:off x="282804" y="2035969"/>
            <a:ext cx="11600801" cy="4666489"/>
          </a:xfrm>
        </p:spPr>
        <p:txBody>
          <a:bodyPr>
            <a:normAutofit fontScale="92500" lnSpcReduction="10000"/>
          </a:bodyPr>
          <a:lstStyle/>
          <a:p>
            <a:pPr marL="0" indent="0">
              <a:buNone/>
            </a:pPr>
            <a:r>
              <a:rPr lang="sv-SE" dirty="0"/>
              <a:t>1. </a:t>
            </a:r>
            <a:r>
              <a:rPr lang="ar-SA" u="sng" dirty="0"/>
              <a:t>الفعل المُضَعَّف</a:t>
            </a:r>
            <a:r>
              <a:rPr lang="sv-SE" dirty="0"/>
              <a:t>                                    3a. </a:t>
            </a:r>
            <a:r>
              <a:rPr lang="ar-SA" u="sng" dirty="0"/>
              <a:t>الفعل النّاقص الواوي</a:t>
            </a:r>
          </a:p>
          <a:p>
            <a:pPr marL="0" indent="0">
              <a:buNone/>
            </a:pPr>
            <a:r>
              <a:rPr lang="ar-SA" dirty="0"/>
              <a:t>سَرَّ</a:t>
            </a:r>
            <a:r>
              <a:rPr lang="sv-SE" dirty="0"/>
              <a:t> &gt; </a:t>
            </a:r>
            <a:r>
              <a:rPr lang="ar-SA" dirty="0"/>
              <a:t>مَسْرُوْرٌ</a:t>
            </a:r>
            <a:r>
              <a:rPr lang="sv-SE" dirty="0"/>
              <a:t>                             </a:t>
            </a:r>
            <a:r>
              <a:rPr lang="ar-SA" dirty="0"/>
              <a:t>          </a:t>
            </a:r>
            <a:r>
              <a:rPr lang="sv-SE" dirty="0"/>
              <a:t>   </a:t>
            </a:r>
            <a:r>
              <a:rPr lang="ar-SA" dirty="0"/>
              <a:t>تَلا يَتْلُوْ</a:t>
            </a:r>
            <a:r>
              <a:rPr lang="sv-SE" dirty="0"/>
              <a:t> &gt; </a:t>
            </a:r>
            <a:r>
              <a:rPr lang="ar-SA" dirty="0"/>
              <a:t>مَتْلُوٌّ</a:t>
            </a:r>
            <a:endParaRPr lang="sv-SE" dirty="0"/>
          </a:p>
          <a:p>
            <a:pPr marL="0" indent="0">
              <a:buNone/>
            </a:pPr>
            <a:r>
              <a:rPr lang="ar-SA" dirty="0"/>
              <a:t>عَدَّ </a:t>
            </a:r>
            <a:r>
              <a:rPr lang="sv-SE" dirty="0"/>
              <a:t> &gt; </a:t>
            </a:r>
            <a:r>
              <a:rPr lang="ar-SA" dirty="0"/>
              <a:t>مَعْدُوْدٌ</a:t>
            </a:r>
            <a:r>
              <a:rPr lang="sv-SE" dirty="0"/>
              <a:t>                                  </a:t>
            </a:r>
            <a:r>
              <a:rPr lang="ar-SA" dirty="0"/>
              <a:t> </a:t>
            </a:r>
            <a:r>
              <a:rPr lang="sv-SE" dirty="0"/>
              <a:t>     </a:t>
            </a:r>
            <a:r>
              <a:rPr lang="ar-SA" dirty="0"/>
              <a:t>دَعا يَدْعُوْ</a:t>
            </a:r>
            <a:r>
              <a:rPr lang="sv-SE" dirty="0"/>
              <a:t> &gt; </a:t>
            </a:r>
            <a:r>
              <a:rPr lang="ar-SA" dirty="0"/>
              <a:t>مَدْعُوٌّ</a:t>
            </a:r>
            <a:endParaRPr lang="sv-SE" dirty="0"/>
          </a:p>
          <a:p>
            <a:pPr marL="0" indent="0">
              <a:buNone/>
            </a:pPr>
            <a:endParaRPr lang="ar-SA" dirty="0"/>
          </a:p>
          <a:p>
            <a:pPr marL="0" indent="0">
              <a:buNone/>
            </a:pPr>
            <a:r>
              <a:rPr lang="sv-SE" dirty="0"/>
              <a:t>2a. </a:t>
            </a:r>
            <a:r>
              <a:rPr lang="ar-SA" u="sng" dirty="0"/>
              <a:t>الفعل الأجْوَف الواوي</a:t>
            </a:r>
            <a:r>
              <a:rPr lang="sv-SE" dirty="0"/>
              <a:t>                            3b. </a:t>
            </a:r>
            <a:r>
              <a:rPr lang="ar-SA" u="sng" dirty="0"/>
              <a:t>الفعل الناقص اليائي</a:t>
            </a:r>
            <a:r>
              <a:rPr lang="sv-SE" u="sng" dirty="0"/>
              <a:t>    </a:t>
            </a:r>
          </a:p>
          <a:p>
            <a:pPr marL="0" indent="0">
              <a:buNone/>
            </a:pPr>
            <a:r>
              <a:rPr lang="ar-SA" dirty="0"/>
              <a:t>قال يَقول</a:t>
            </a:r>
            <a:r>
              <a:rPr lang="sv-SE" dirty="0"/>
              <a:t> &gt; </a:t>
            </a:r>
            <a:r>
              <a:rPr lang="ar-SA" dirty="0"/>
              <a:t>مَقُوْلٌ</a:t>
            </a:r>
            <a:r>
              <a:rPr lang="sv-SE" dirty="0"/>
              <a:t>                            </a:t>
            </a:r>
            <a:r>
              <a:rPr lang="ar-SA" dirty="0"/>
              <a:t>   </a:t>
            </a:r>
            <a:r>
              <a:rPr lang="sv-SE" dirty="0"/>
              <a:t>           </a:t>
            </a:r>
            <a:r>
              <a:rPr lang="ar-SA" dirty="0"/>
              <a:t>بَنَى يَبْنِي</a:t>
            </a:r>
            <a:r>
              <a:rPr lang="sv-SE" dirty="0"/>
              <a:t> &gt; </a:t>
            </a:r>
            <a:r>
              <a:rPr lang="ar-SA" dirty="0"/>
              <a:t>مَبْنِيٌّ</a:t>
            </a:r>
          </a:p>
          <a:p>
            <a:pPr marL="0" indent="0">
              <a:buNone/>
            </a:pPr>
            <a:r>
              <a:rPr lang="ar-SA" dirty="0"/>
              <a:t>لامَ يَلُوْمُ</a:t>
            </a:r>
            <a:r>
              <a:rPr lang="sv-SE" dirty="0"/>
              <a:t> &gt; </a:t>
            </a:r>
            <a:r>
              <a:rPr lang="ar-SA" dirty="0"/>
              <a:t>مَلُوْمٌ</a:t>
            </a:r>
            <a:r>
              <a:rPr lang="sv-SE" dirty="0"/>
              <a:t>                </a:t>
            </a:r>
            <a:r>
              <a:rPr lang="ar-SA" dirty="0"/>
              <a:t>     </a:t>
            </a:r>
            <a:r>
              <a:rPr lang="sv-SE" dirty="0"/>
              <a:t>                    </a:t>
            </a:r>
            <a:r>
              <a:rPr lang="ar-SA" dirty="0"/>
              <a:t>شَوى يَشْوِي</a:t>
            </a:r>
            <a:r>
              <a:rPr lang="sv-SE" dirty="0"/>
              <a:t> &gt; </a:t>
            </a:r>
            <a:r>
              <a:rPr lang="ar-SA" dirty="0"/>
              <a:t>مَشْوِيٌّ</a:t>
            </a:r>
            <a:endParaRPr lang="sv-SE" dirty="0"/>
          </a:p>
          <a:p>
            <a:pPr marL="0" indent="0">
              <a:buNone/>
            </a:pPr>
            <a:endParaRPr lang="sv-SE" dirty="0"/>
          </a:p>
          <a:p>
            <a:pPr marL="0" indent="0">
              <a:buNone/>
            </a:pPr>
            <a:r>
              <a:rPr lang="sv-SE" dirty="0"/>
              <a:t>2b. </a:t>
            </a:r>
            <a:r>
              <a:rPr lang="ar-SA" dirty="0"/>
              <a:t>  الفعل الأجْوَف اليائي</a:t>
            </a:r>
          </a:p>
          <a:p>
            <a:pPr marL="0" indent="0">
              <a:buNone/>
            </a:pPr>
            <a:r>
              <a:rPr lang="ar-SA" dirty="0"/>
              <a:t>زادَ يَزِيْدُ</a:t>
            </a:r>
            <a:r>
              <a:rPr lang="sv-SE" dirty="0"/>
              <a:t> &gt; </a:t>
            </a:r>
            <a:r>
              <a:rPr lang="ar-SA" dirty="0"/>
              <a:t>مَزِيْدٌ</a:t>
            </a:r>
          </a:p>
          <a:p>
            <a:pPr marL="0" indent="0">
              <a:buNone/>
            </a:pPr>
            <a:r>
              <a:rPr lang="ar-SA" dirty="0"/>
              <a:t>كالَ يَكِيْلُ</a:t>
            </a:r>
            <a:r>
              <a:rPr lang="sv-SE" dirty="0"/>
              <a:t> &gt; </a:t>
            </a:r>
            <a:r>
              <a:rPr lang="ar-SA" dirty="0"/>
              <a:t>مَكِيْلٌ</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C4843BAE-ABBA-4B35-BD20-CDBA7A1726A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344890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4843BAE-ABBA-4B35-BD20-CDBA7A1726A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73</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6" name="Platshållare för innehåll 5">
            <a:extLst>
              <a:ext uri="{FF2B5EF4-FFF2-40B4-BE49-F238E27FC236}">
                <a16:creationId xmlns:a16="http://schemas.microsoft.com/office/drawing/2014/main" id="{1400A60F-6DF5-4147-BFDB-A6090B4251D4}"/>
              </a:ext>
            </a:extLst>
          </p:cNvPr>
          <p:cNvPicPr>
            <a:picLocks noGrp="1" noChangeAspect="1"/>
          </p:cNvPicPr>
          <p:nvPr>
            <p:ph idx="4294967295"/>
          </p:nvPr>
        </p:nvPicPr>
        <p:blipFill rotWithShape="1">
          <a:blip r:embed="rId4"/>
          <a:srcRect l="735" t="648"/>
          <a:stretch/>
        </p:blipFill>
        <p:spPr>
          <a:xfrm>
            <a:off x="2200275" y="188387"/>
            <a:ext cx="6381750" cy="6481225"/>
          </a:xfrm>
          <a:prstGeom prst="roundRect">
            <a:avLst>
              <a:gd name="adj" fmla="val 4167"/>
            </a:avLst>
          </a:prstGeom>
          <a:solidFill>
            <a:srgbClr val="FFFFFF"/>
          </a:solidFill>
          <a:ln w="12700" cap="sq">
            <a:solidFill>
              <a:srgbClr val="292929"/>
            </a:solidFill>
            <a:miter lim="800000"/>
          </a:ln>
          <a:effectLst>
            <a:outerShdw blurRad="63500" sx="102000" sy="102000" algn="ctr" rotWithShape="0">
              <a:prstClr val="black">
                <a:alpha val="40000"/>
              </a:prstClr>
            </a:outerShdw>
          </a:effectLst>
          <a:scene3d>
            <a:camera prst="orthographicFront"/>
            <a:lightRig rig="threePt" dir="t">
              <a:rot lat="0" lon="0" rev="2700000"/>
            </a:lightRig>
          </a:scene3d>
          <a:sp3d>
            <a:bevelT h="38100"/>
            <a:contourClr>
              <a:srgbClr val="C0C0C0"/>
            </a:contourClr>
          </a:sp3d>
        </p:spPr>
      </p:pic>
    </p:spTree>
    <p:custDataLst>
      <p:tags r:id="rId1"/>
    </p:custDataLst>
    <p:extLst>
      <p:ext uri="{BB962C8B-B14F-4D97-AF65-F5344CB8AC3E}">
        <p14:creationId xmlns:p14="http://schemas.microsoft.com/office/powerpoint/2010/main" val="63683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E3B325D-83D5-4165-B827-999A76E02502}"/>
              </a:ext>
            </a:extLst>
          </p:cNvPr>
          <p:cNvSpPr>
            <a:spLocks noGrp="1"/>
          </p:cNvSpPr>
          <p:nvPr>
            <p:ph type="title"/>
          </p:nvPr>
        </p:nvSpPr>
        <p:spPr/>
        <p:txBody>
          <a:bodyPr/>
          <a:lstStyle/>
          <a:p>
            <a:r>
              <a:rPr lang="ar-SA" dirty="0"/>
              <a:t>اسم المفعول </a:t>
            </a:r>
            <a:r>
              <a:rPr lang="sv-SE" dirty="0"/>
              <a:t> (3)</a:t>
            </a:r>
          </a:p>
        </p:txBody>
      </p:sp>
      <p:sp>
        <p:nvSpPr>
          <p:cNvPr id="4" name="Platshållare för innehåll 3">
            <a:extLst>
              <a:ext uri="{FF2B5EF4-FFF2-40B4-BE49-F238E27FC236}">
                <a16:creationId xmlns:a16="http://schemas.microsoft.com/office/drawing/2014/main" id="{D1A438C5-B0C2-4F44-88E6-70CE58241A2F}"/>
              </a:ext>
            </a:extLst>
          </p:cNvPr>
          <p:cNvSpPr>
            <a:spLocks noGrp="1"/>
          </p:cNvSpPr>
          <p:nvPr>
            <p:ph idx="1"/>
          </p:nvPr>
        </p:nvSpPr>
        <p:spPr>
          <a:xfrm>
            <a:off x="278606" y="2092750"/>
            <a:ext cx="11684007" cy="4590853"/>
          </a:xfrm>
        </p:spPr>
        <p:txBody>
          <a:bodyPr/>
          <a:lstStyle/>
          <a:p>
            <a:pPr marL="0" indent="0">
              <a:buNone/>
            </a:pPr>
            <a:r>
              <a:rPr lang="sv-SE" u="sng" dirty="0"/>
              <a:t>Verb som består av fler än 3 bokstäver:</a:t>
            </a:r>
          </a:p>
          <a:p>
            <a:pPr marL="0" indent="0">
              <a:buNone/>
            </a:pPr>
            <a:endParaRPr lang="sv-SE" sz="700" dirty="0"/>
          </a:p>
          <a:p>
            <a:pPr marL="0" indent="0">
              <a:buNone/>
            </a:pPr>
            <a:r>
              <a:rPr lang="ar-SA" dirty="0"/>
              <a:t>عَلَّمَ </a:t>
            </a:r>
            <a:r>
              <a:rPr lang="sv-SE" dirty="0"/>
              <a:t> &gt; </a:t>
            </a:r>
            <a:r>
              <a:rPr lang="ar-SA" dirty="0">
                <a:solidFill>
                  <a:schemeClr val="tx1"/>
                </a:solidFill>
              </a:rPr>
              <a:t>يُ</a:t>
            </a:r>
            <a:r>
              <a:rPr lang="ar-SA" dirty="0"/>
              <a:t>عَلِّمُ</a:t>
            </a:r>
            <a:r>
              <a:rPr lang="sv-SE" dirty="0"/>
              <a:t> &gt; </a:t>
            </a:r>
            <a:r>
              <a:rPr lang="ar-SA" dirty="0">
                <a:solidFill>
                  <a:schemeClr val="tx1"/>
                </a:solidFill>
              </a:rPr>
              <a:t>مُ</a:t>
            </a:r>
            <a:r>
              <a:rPr lang="ar-SA" dirty="0"/>
              <a:t>عَلَّمٌ</a:t>
            </a:r>
            <a:endParaRPr lang="sv-SE" dirty="0"/>
          </a:p>
          <a:p>
            <a:pPr marL="0" indent="0">
              <a:buNone/>
            </a:pPr>
            <a:r>
              <a:rPr lang="sv-SE" dirty="0"/>
              <a:t> </a:t>
            </a:r>
            <a:r>
              <a:rPr lang="ar-SA" dirty="0"/>
              <a:t>اِسْتَغْفَرَ</a:t>
            </a:r>
            <a:r>
              <a:rPr lang="sv-SE" dirty="0"/>
              <a:t> &gt; </a:t>
            </a:r>
            <a:r>
              <a:rPr lang="ar-SA" dirty="0">
                <a:solidFill>
                  <a:schemeClr val="tx1"/>
                </a:solidFill>
              </a:rPr>
              <a:t>يَ</a:t>
            </a:r>
            <a:r>
              <a:rPr lang="ar-SA" dirty="0"/>
              <a:t>سْتَغْفِرُ</a:t>
            </a:r>
            <a:r>
              <a:rPr lang="sv-SE" dirty="0"/>
              <a:t> &gt; </a:t>
            </a:r>
            <a:r>
              <a:rPr lang="ar-SA" dirty="0">
                <a:solidFill>
                  <a:schemeClr val="tx1"/>
                </a:solidFill>
              </a:rPr>
              <a:t>مُ</a:t>
            </a:r>
            <a:r>
              <a:rPr lang="ar-SA" dirty="0"/>
              <a:t>سْتَغْفَرٌ</a:t>
            </a:r>
            <a:endParaRPr lang="sv-SE" dirty="0"/>
          </a:p>
          <a:p>
            <a:pPr marL="0" indent="0">
              <a:buNone/>
            </a:pPr>
            <a:r>
              <a:rPr lang="ar-SA" dirty="0"/>
              <a:t>بَعْثَرَ</a:t>
            </a:r>
            <a:r>
              <a:rPr lang="sv-SE" dirty="0"/>
              <a:t> &gt; </a:t>
            </a:r>
            <a:r>
              <a:rPr lang="ar-SA" dirty="0">
                <a:solidFill>
                  <a:schemeClr val="tx1"/>
                </a:solidFill>
              </a:rPr>
              <a:t>يُ</a:t>
            </a:r>
            <a:r>
              <a:rPr lang="ar-SA" dirty="0"/>
              <a:t>بَعْثِرُ</a:t>
            </a:r>
            <a:r>
              <a:rPr lang="sv-SE" dirty="0"/>
              <a:t> &gt; </a:t>
            </a:r>
            <a:r>
              <a:rPr lang="ar-SA" dirty="0">
                <a:solidFill>
                  <a:schemeClr val="tx1"/>
                </a:solidFill>
              </a:rPr>
              <a:t>مُ</a:t>
            </a:r>
            <a:r>
              <a:rPr lang="ar-SA" dirty="0"/>
              <a:t>بَعْثَرٌ</a:t>
            </a:r>
            <a:endParaRPr lang="sv-SE" dirty="0"/>
          </a:p>
          <a:p>
            <a:pPr marL="0" indent="0">
              <a:buNone/>
            </a:pPr>
            <a:r>
              <a:rPr lang="ar-SA" dirty="0"/>
              <a:t>نادى</a:t>
            </a:r>
            <a:r>
              <a:rPr lang="sv-SE" dirty="0"/>
              <a:t> &gt; </a:t>
            </a:r>
            <a:r>
              <a:rPr lang="ar-SA" dirty="0">
                <a:solidFill>
                  <a:schemeClr val="tx1"/>
                </a:solidFill>
              </a:rPr>
              <a:t>يُ</a:t>
            </a:r>
            <a:r>
              <a:rPr lang="ar-SA" dirty="0"/>
              <a:t>نادي</a:t>
            </a:r>
            <a:r>
              <a:rPr lang="sv-SE" dirty="0"/>
              <a:t> &gt; </a:t>
            </a:r>
            <a:r>
              <a:rPr lang="ar-SA" dirty="0">
                <a:solidFill>
                  <a:schemeClr val="tx1"/>
                </a:solidFill>
              </a:rPr>
              <a:t>مُ</a:t>
            </a:r>
            <a:r>
              <a:rPr lang="ar-SA" dirty="0"/>
              <a:t>نادًى</a:t>
            </a:r>
            <a:endParaRPr lang="sv-SE" dirty="0"/>
          </a:p>
        </p:txBody>
      </p:sp>
      <p:sp>
        <p:nvSpPr>
          <p:cNvPr id="2" name="Platshållare för bildnummer 1">
            <a:extLst>
              <a:ext uri="{FF2B5EF4-FFF2-40B4-BE49-F238E27FC236}">
                <a16:creationId xmlns:a16="http://schemas.microsoft.com/office/drawing/2014/main" id="{3FB1AAAD-4C94-4DB7-9883-E84C74E9700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4BF2E213-57AE-44C2-97C3-A61D0D13DFD2}"/>
              </a:ext>
            </a:extLst>
          </p:cNvPr>
          <p:cNvSpPr/>
          <p:nvPr/>
        </p:nvSpPr>
        <p:spPr>
          <a:xfrm>
            <a:off x="340739" y="4892853"/>
            <a:ext cx="3330805" cy="1572668"/>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Principen är enkel. Ta bort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حرف المضارعة</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och ersätt med en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م</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Glöm dock inte att nästsista bokstaven får en </a:t>
            </a:r>
            <a:r>
              <a:rPr kumimoji="0" lang="sv-SE" sz="1800" b="0" i="1" u="none" strike="noStrike" kern="1200" cap="none" spc="0" normalizeH="0" baseline="0" noProof="0" dirty="0" err="1">
                <a:ln>
                  <a:noFill/>
                </a:ln>
                <a:solidFill>
                  <a:prstClr val="black"/>
                </a:solidFill>
                <a:effectLst/>
                <a:uLnTx/>
                <a:uFillTx/>
                <a:latin typeface="Trebuchet MS" panose="020B0603020202020204"/>
                <a:ea typeface="+mn-ea"/>
                <a:cs typeface="+mn-cs"/>
              </a:rPr>
              <a:t>Fathah</a:t>
            </a:r>
            <a:r>
              <a:rPr lang="sv-SE" i="1" dirty="0">
                <a:solidFill>
                  <a:prstClr val="black"/>
                </a:solidFill>
                <a:latin typeface="Trebuchet MS" panose="020B0603020202020204"/>
              </a:rPr>
              <a:t>.</a:t>
            </a:r>
            <a:endParaRPr kumimoji="0" lang="sv-SE" sz="1800" b="0" i="1"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674E5C20-8FB2-4E90-895D-EB0487BC1B39}"/>
              </a:ext>
            </a:extLst>
          </p:cNvPr>
          <p:cNvSpPr/>
          <p:nvPr/>
        </p:nvSpPr>
        <p:spPr>
          <a:xfrm>
            <a:off x="3733677" y="3599562"/>
            <a:ext cx="4826524" cy="1168924"/>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مُسْتَغْ</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فِ</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ر</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 Den som ber om förlåtelse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مُسْتَغْ</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ف</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َر</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 Den som det bes om förlåtelse för</a:t>
            </a:r>
          </a:p>
        </p:txBody>
      </p:sp>
      <p:sp>
        <p:nvSpPr>
          <p:cNvPr id="7" name="Rektangel: rundade hörn 6">
            <a:extLst>
              <a:ext uri="{FF2B5EF4-FFF2-40B4-BE49-F238E27FC236}">
                <a16:creationId xmlns:a16="http://schemas.microsoft.com/office/drawing/2014/main" id="{B2BF510F-3EC5-4348-AE47-FEBB3ECD5DEC}"/>
              </a:ext>
            </a:extLst>
          </p:cNvPr>
          <p:cNvSpPr/>
          <p:nvPr/>
        </p:nvSpPr>
        <p:spPr>
          <a:xfrm>
            <a:off x="6641772" y="2143521"/>
            <a:ext cx="4276822" cy="1331674"/>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Notis: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اسم المفعول</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deriveras egentligen från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فعل مبني للمجهول</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men vi har använt </a:t>
            </a:r>
            <a:r>
              <a:rPr kumimoji="0" lang="ar-SA" sz="1800" b="0" i="0" u="none" strike="noStrike" kern="1200" cap="none" spc="0" normalizeH="0" baseline="0" noProof="0">
                <a:ln>
                  <a:noFill/>
                </a:ln>
                <a:solidFill>
                  <a:prstClr val="white"/>
                </a:solidFill>
                <a:effectLst/>
                <a:uLnTx/>
                <a:uFillTx/>
                <a:latin typeface="Trebuchet MS" panose="020B0603020202020204"/>
                <a:ea typeface="+mn-ea"/>
                <a:cs typeface="Arial" panose="020B0604020202020204" pitchFamily="34" charset="0"/>
              </a:rPr>
              <a:t>معلوم</a:t>
            </a:r>
            <a:r>
              <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i dessa exempel för att göra det är enklare att förstå </a:t>
            </a:r>
            <a:endParaRPr kumimoji="0" lang="sv-SE" sz="1800" b="0" i="1"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Stjärna: 7 punkter 7">
            <a:extLst>
              <a:ext uri="{FF2B5EF4-FFF2-40B4-BE49-F238E27FC236}">
                <a16:creationId xmlns:a16="http://schemas.microsoft.com/office/drawing/2014/main" id="{44C3D035-653C-4699-A197-BC363D299FEE}"/>
              </a:ext>
            </a:extLst>
          </p:cNvPr>
          <p:cNvSpPr/>
          <p:nvPr/>
        </p:nvSpPr>
        <p:spPr>
          <a:xfrm>
            <a:off x="3948013" y="5448230"/>
            <a:ext cx="546755" cy="461913"/>
          </a:xfrm>
          <a:prstGeom prst="star7">
            <a:avLst/>
          </a:prstGeom>
          <a:solidFill>
            <a:srgbClr val="BFB5C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p:txBody>
      </p:sp>
      <p:sp>
        <p:nvSpPr>
          <p:cNvPr id="9" name="Stjärna: 7 punkter 8">
            <a:extLst>
              <a:ext uri="{FF2B5EF4-FFF2-40B4-BE49-F238E27FC236}">
                <a16:creationId xmlns:a16="http://schemas.microsoft.com/office/drawing/2014/main" id="{4739271D-F630-4A2E-A211-A5A2D1AE4DDC}"/>
              </a:ext>
            </a:extLst>
          </p:cNvPr>
          <p:cNvSpPr/>
          <p:nvPr/>
        </p:nvSpPr>
        <p:spPr>
          <a:xfrm>
            <a:off x="8780183" y="3953067"/>
            <a:ext cx="546755" cy="461913"/>
          </a:xfrm>
          <a:prstGeom prst="star7">
            <a:avLst/>
          </a:prstGeom>
          <a:solidFill>
            <a:srgbClr val="BFB5C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p:txBody>
      </p:sp>
      <p:sp>
        <p:nvSpPr>
          <p:cNvPr id="10" name="Stjärna: 7 punkter 9">
            <a:extLst>
              <a:ext uri="{FF2B5EF4-FFF2-40B4-BE49-F238E27FC236}">
                <a16:creationId xmlns:a16="http://schemas.microsoft.com/office/drawing/2014/main" id="{FEBBD533-3B2D-4B36-B013-6B1A82BA5028}"/>
              </a:ext>
            </a:extLst>
          </p:cNvPr>
          <p:cNvSpPr/>
          <p:nvPr/>
        </p:nvSpPr>
        <p:spPr>
          <a:xfrm>
            <a:off x="11167226" y="2578401"/>
            <a:ext cx="546755" cy="461913"/>
          </a:xfrm>
          <a:prstGeom prst="star7">
            <a:avLst/>
          </a:prstGeom>
          <a:solidFill>
            <a:srgbClr val="BFB5C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3</a:t>
            </a:r>
          </a:p>
        </p:txBody>
      </p:sp>
    </p:spTree>
    <p:custDataLst>
      <p:tags r:id="rId1"/>
    </p:custDataLst>
    <p:extLst>
      <p:ext uri="{BB962C8B-B14F-4D97-AF65-F5344CB8AC3E}">
        <p14:creationId xmlns:p14="http://schemas.microsoft.com/office/powerpoint/2010/main" val="828519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CCB66CB-A0DB-4D16-94B7-CA1B21DB74E0}"/>
              </a:ext>
            </a:extLst>
          </p:cNvPr>
          <p:cNvSpPr>
            <a:spLocks noGrp="1"/>
          </p:cNvSpPr>
          <p:nvPr>
            <p:ph type="ctrTitle"/>
          </p:nvPr>
        </p:nvSpPr>
        <p:spPr/>
        <p:txBody>
          <a:bodyPr/>
          <a:lstStyle/>
          <a:p>
            <a:r>
              <a:rPr lang="sv-SE" dirty="0"/>
              <a:t>Lektion 6</a:t>
            </a:r>
          </a:p>
        </p:txBody>
      </p:sp>
      <p:sp>
        <p:nvSpPr>
          <p:cNvPr id="6" name="Underrubrik 5">
            <a:extLst>
              <a:ext uri="{FF2B5EF4-FFF2-40B4-BE49-F238E27FC236}">
                <a16:creationId xmlns:a16="http://schemas.microsoft.com/office/drawing/2014/main" id="{86788491-74A3-4345-BD5B-E808702AC3A0}"/>
              </a:ext>
            </a:extLst>
          </p:cNvPr>
          <p:cNvSpPr>
            <a:spLocks noGrp="1"/>
          </p:cNvSpPr>
          <p:nvPr>
            <p:ph type="subTitle" idx="1"/>
          </p:nvPr>
        </p:nvSpPr>
        <p:spPr/>
        <p:txBody>
          <a:bodyPr>
            <a:normAutofit/>
          </a:bodyPr>
          <a:lstStyle/>
          <a:p>
            <a:r>
              <a:rPr lang="ar-SA" sz="2400" dirty="0"/>
              <a:t>اِسْما الْمَكَاْنِ والزَّمَاْنِ</a:t>
            </a:r>
            <a:endParaRPr lang="sv-SE" sz="2400" dirty="0"/>
          </a:p>
        </p:txBody>
      </p:sp>
      <p:sp>
        <p:nvSpPr>
          <p:cNvPr id="4" name="Platshållare för bildnummer 3">
            <a:extLst>
              <a:ext uri="{FF2B5EF4-FFF2-40B4-BE49-F238E27FC236}">
                <a16:creationId xmlns:a16="http://schemas.microsoft.com/office/drawing/2014/main" id="{78B4283A-AB00-4AE3-A202-6FB1CAC7784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75</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427436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65A5A1-DF53-410D-8934-D1F374F5BB46}"/>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F91A9782-8B3A-4F10-9762-F93B06592D68}"/>
              </a:ext>
            </a:extLst>
          </p:cNvPr>
          <p:cNvSpPr>
            <a:spLocks noGrp="1"/>
          </p:cNvSpPr>
          <p:nvPr>
            <p:ph idx="1"/>
          </p:nvPr>
        </p:nvSpPr>
        <p:spPr>
          <a:xfrm>
            <a:off x="367645" y="2130458"/>
            <a:ext cx="11515961" cy="4600280"/>
          </a:xfrm>
        </p:spPr>
        <p:txBody>
          <a:bodyPr/>
          <a:lstStyle/>
          <a:p>
            <a:pPr marL="0" indent="0">
              <a:buNone/>
            </a:pPr>
            <a:r>
              <a:rPr lang="sv-SE" dirty="0"/>
              <a:t>I denna lektion lär vi oss nomen, som antingen tyder på en plats (</a:t>
            </a:r>
            <a:r>
              <a:rPr lang="ar-SA" dirty="0"/>
              <a:t>مَكان</a:t>
            </a:r>
            <a:r>
              <a:rPr lang="sv-SE" dirty="0"/>
              <a:t>) eller tid (</a:t>
            </a:r>
            <a:r>
              <a:rPr lang="ar-SA" dirty="0"/>
              <a:t>زَمان</a:t>
            </a:r>
            <a:r>
              <a:rPr lang="sv-SE" dirty="0"/>
              <a:t>) t.ex. </a:t>
            </a:r>
            <a:r>
              <a:rPr lang="ar-SA" dirty="0"/>
              <a:t>مَلْعَبٌ</a:t>
            </a:r>
            <a:r>
              <a:rPr lang="sv-SE" dirty="0"/>
              <a:t> som antingen kan betyda ”en lekplats” eller ”tiden för att leka”. Ordet är alltså likadant men kan antingen innebära </a:t>
            </a:r>
            <a:r>
              <a:rPr lang="ar-SA" dirty="0"/>
              <a:t>زمان</a:t>
            </a:r>
            <a:r>
              <a:rPr lang="sv-SE" dirty="0"/>
              <a:t> eller </a:t>
            </a:r>
            <a:r>
              <a:rPr lang="ar-SA" dirty="0"/>
              <a:t>مكان</a:t>
            </a:r>
            <a:r>
              <a:rPr lang="sv-SE" dirty="0"/>
              <a:t>. </a:t>
            </a:r>
            <a:r>
              <a:rPr lang="sv-SE" u="sng" dirty="0"/>
              <a:t>Det som avgör betydelsen är </a:t>
            </a:r>
            <a:r>
              <a:rPr lang="sv-SE" u="sng" dirty="0">
                <a:solidFill>
                  <a:schemeClr val="bg1"/>
                </a:solidFill>
              </a:rPr>
              <a:t>kontexten</a:t>
            </a:r>
            <a:r>
              <a:rPr lang="sv-SE" dirty="0"/>
              <a:t>, vilket vi snart kommer att se.</a:t>
            </a:r>
            <a:endParaRPr lang="ar-SA" dirty="0"/>
          </a:p>
          <a:p>
            <a:endParaRPr lang="ar-SA" u="sng" dirty="0"/>
          </a:p>
          <a:p>
            <a:pPr marL="0" indent="0">
              <a:buNone/>
            </a:pPr>
            <a:r>
              <a:rPr lang="sv-SE" dirty="0"/>
              <a:t>Dessa nomen deriveras fram genom </a:t>
            </a:r>
            <a:r>
              <a:rPr lang="sv-SE" u="sng" dirty="0"/>
              <a:t>de 3-faldiga verben </a:t>
            </a:r>
            <a:r>
              <a:rPr lang="sv-SE" dirty="0"/>
              <a:t>utmed mönstret </a:t>
            </a:r>
            <a:r>
              <a:rPr lang="ar-SA" dirty="0"/>
              <a:t>مَفْ</a:t>
            </a:r>
            <a:r>
              <a:rPr lang="ar-SA" dirty="0">
                <a:solidFill>
                  <a:schemeClr val="tx1"/>
                </a:solidFill>
              </a:rPr>
              <a:t>عَ</a:t>
            </a:r>
            <a:r>
              <a:rPr lang="ar-SA" dirty="0"/>
              <a:t>لٌ</a:t>
            </a:r>
            <a:r>
              <a:rPr lang="sv-SE" dirty="0"/>
              <a:t> eller </a:t>
            </a:r>
            <a:r>
              <a:rPr lang="ar-SA" dirty="0"/>
              <a:t>مَفْ</a:t>
            </a:r>
            <a:r>
              <a:rPr lang="ar-SA" dirty="0">
                <a:solidFill>
                  <a:schemeClr val="tx1"/>
                </a:solidFill>
              </a:rPr>
              <a:t>عِ</a:t>
            </a:r>
            <a:r>
              <a:rPr lang="ar-SA" dirty="0"/>
              <a:t>لٌ</a:t>
            </a:r>
            <a:r>
              <a:rPr lang="sv-SE" dirty="0"/>
              <a:t>. Just </a:t>
            </a:r>
            <a:r>
              <a:rPr lang="ar-SA" dirty="0"/>
              <a:t>مَلْعَب</a:t>
            </a:r>
            <a:r>
              <a:rPr lang="sv-SE" dirty="0"/>
              <a:t> följer alltså </a:t>
            </a:r>
            <a:r>
              <a:rPr lang="ar-SA" dirty="0"/>
              <a:t>مَفْعَلٌ</a:t>
            </a:r>
            <a:r>
              <a:rPr lang="sv-SE" dirty="0"/>
              <a:t>. På nästa sida kommer vi att lära oss alla </a:t>
            </a:r>
            <a:r>
              <a:rPr lang="ar-SA" dirty="0"/>
              <a:t>مَفْعَل</a:t>
            </a:r>
            <a:r>
              <a:rPr lang="sv-SE" dirty="0"/>
              <a:t>-ord och därefter </a:t>
            </a:r>
            <a:r>
              <a:rPr lang="ar-SA" dirty="0"/>
              <a:t>مَفْعِل</a:t>
            </a:r>
            <a:r>
              <a:rPr lang="sv-SE" dirty="0"/>
              <a:t>-orden. Avslutningsvis sätter vi alla ord i olika kontexter och jämför betydelserna med varandra.</a:t>
            </a:r>
          </a:p>
        </p:txBody>
      </p:sp>
      <p:sp>
        <p:nvSpPr>
          <p:cNvPr id="4" name="Platshållare för bildnummer 3">
            <a:extLst>
              <a:ext uri="{FF2B5EF4-FFF2-40B4-BE49-F238E27FC236}">
                <a16:creationId xmlns:a16="http://schemas.microsoft.com/office/drawing/2014/main" id="{CC81A26A-9C51-4ABE-9D81-56F14FCD2BD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696752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A66E79-2103-41E3-B195-AE11E525E381}"/>
              </a:ext>
            </a:extLst>
          </p:cNvPr>
          <p:cNvSpPr>
            <a:spLocks noGrp="1"/>
          </p:cNvSpPr>
          <p:nvPr>
            <p:ph idx="1"/>
          </p:nvPr>
        </p:nvSpPr>
        <p:spPr>
          <a:xfrm>
            <a:off x="282804" y="2100263"/>
            <a:ext cx="11600801" cy="4478959"/>
          </a:xfrm>
        </p:spPr>
        <p:txBody>
          <a:bodyPr/>
          <a:lstStyle/>
          <a:p>
            <a:pPr marL="0" indent="0">
              <a:buNone/>
            </a:pPr>
            <a:r>
              <a:rPr lang="ar-SA" dirty="0"/>
              <a:t>اسم الزمان والمكان</a:t>
            </a:r>
            <a:r>
              <a:rPr lang="sv-SE" dirty="0"/>
              <a:t> följer mönstret </a:t>
            </a:r>
            <a:r>
              <a:rPr lang="ar-SA" dirty="0">
                <a:solidFill>
                  <a:schemeClr val="bg1"/>
                </a:solidFill>
              </a:rPr>
              <a:t>مَفْعَلٌ</a:t>
            </a:r>
            <a:r>
              <a:rPr lang="sv-SE" dirty="0"/>
              <a:t> i följande situationer:</a:t>
            </a:r>
          </a:p>
          <a:p>
            <a:pPr marL="457200" indent="-457200">
              <a:buAutoNum type="arabicPeriod"/>
            </a:pPr>
            <a:r>
              <a:rPr lang="sv-SE" u="sng" dirty="0"/>
              <a:t>Om verbet är </a:t>
            </a:r>
            <a:r>
              <a:rPr lang="ar-SA" u="sng" dirty="0"/>
              <a:t>ناقص</a:t>
            </a:r>
            <a:r>
              <a:rPr lang="sv-SE" u="sng" dirty="0"/>
              <a:t> oavsett vilken typ av </a:t>
            </a:r>
            <a:r>
              <a:rPr lang="ar-SA" u="sng" dirty="0"/>
              <a:t>حرف العلة</a:t>
            </a:r>
            <a:r>
              <a:rPr lang="sv-SE" u="sng" dirty="0"/>
              <a:t> det berör</a:t>
            </a:r>
            <a:r>
              <a:rPr lang="sv-SE" dirty="0"/>
              <a:t>:</a:t>
            </a:r>
          </a:p>
          <a:p>
            <a:pPr marL="0" indent="0">
              <a:buNone/>
            </a:pPr>
            <a:endParaRPr lang="sv-SE" dirty="0"/>
          </a:p>
          <a:p>
            <a:pPr marL="0" indent="0">
              <a:buNone/>
            </a:pPr>
            <a:endParaRPr lang="sv-SE" dirty="0"/>
          </a:p>
          <a:p>
            <a:pPr marL="0" indent="0">
              <a:buNone/>
            </a:pPr>
            <a:endParaRPr lang="sv-SE" dirty="0"/>
          </a:p>
          <a:p>
            <a:pPr marL="0" indent="0">
              <a:buNone/>
            </a:pPr>
            <a:endParaRPr lang="ar-SA" sz="1100" dirty="0"/>
          </a:p>
          <a:p>
            <a:pPr marL="0" indent="0">
              <a:buNone/>
            </a:pPr>
            <a:r>
              <a:rPr lang="sv-SE" dirty="0"/>
              <a:t>2. </a:t>
            </a:r>
            <a:r>
              <a:rPr lang="sv-SE" u="sng" dirty="0"/>
              <a:t>Om </a:t>
            </a:r>
            <a:r>
              <a:rPr lang="sv-SE" u="sng" dirty="0">
                <a:solidFill>
                  <a:schemeClr val="tx1"/>
                </a:solidFill>
              </a:rPr>
              <a:t>andra</a:t>
            </a:r>
            <a:r>
              <a:rPr lang="sv-SE" u="sng" dirty="0"/>
              <a:t> bokstaven (</a:t>
            </a:r>
            <a:r>
              <a:rPr lang="ar-SA" u="sng" dirty="0">
                <a:solidFill>
                  <a:schemeClr val="tx1"/>
                </a:solidFill>
              </a:rPr>
              <a:t>عين الكلمة</a:t>
            </a:r>
            <a:r>
              <a:rPr lang="sv-SE" u="sng" dirty="0"/>
              <a:t>) av ett icke-</a:t>
            </a:r>
            <a:r>
              <a:rPr lang="sv-SE" u="sng" dirty="0" err="1"/>
              <a:t>naaqis</a:t>
            </a:r>
            <a:r>
              <a:rPr lang="sv-SE" u="sng" dirty="0"/>
              <a:t> verb har en Fathah eller Dhammah i presens</a:t>
            </a:r>
            <a:r>
              <a:rPr lang="sv-SE" dirty="0"/>
              <a:t>:</a:t>
            </a:r>
          </a:p>
        </p:txBody>
      </p:sp>
      <p:sp>
        <p:nvSpPr>
          <p:cNvPr id="6" name="Rektangel: rundade hörn 5">
            <a:extLst>
              <a:ext uri="{FF2B5EF4-FFF2-40B4-BE49-F238E27FC236}">
                <a16:creationId xmlns:a16="http://schemas.microsoft.com/office/drawing/2014/main" id="{225949AA-2353-46FC-9BD3-D08F7CF5D392}"/>
              </a:ext>
            </a:extLst>
          </p:cNvPr>
          <p:cNvSpPr/>
          <p:nvPr/>
        </p:nvSpPr>
        <p:spPr>
          <a:xfrm>
            <a:off x="444714" y="5563111"/>
            <a:ext cx="4614862" cy="923827"/>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لَعِبَ يَلْ</a:t>
            </a:r>
            <a:r>
              <a:rPr kumimoji="0" lang="ar-SA" sz="24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ع</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َبُ</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مَلْعَبٌ</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دَخَلَ يَدْ</a:t>
            </a:r>
            <a:r>
              <a:rPr kumimoji="0" lang="ar-SA" sz="24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خُ</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مَدْخَلٌ</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كَتَبَ يَكْ</a:t>
            </a:r>
            <a:r>
              <a:rPr kumimoji="0" lang="ar-SA" sz="24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تُ</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بُ</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مَكْتَبٌ</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طَعِمَ يَطْ</a:t>
            </a:r>
            <a:r>
              <a:rPr kumimoji="0" lang="ar-SA" sz="24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عَ</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مَطْعَمٌ</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939C620E-1083-46B0-B689-B6F6E4CD5701}"/>
              </a:ext>
            </a:extLst>
          </p:cNvPr>
          <p:cNvSpPr/>
          <p:nvPr/>
        </p:nvSpPr>
        <p:spPr>
          <a:xfrm>
            <a:off x="444714" y="3122158"/>
            <a:ext cx="2443161" cy="1348033"/>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رَمَى يَرْمي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مَرْمًى</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رَأَى يرى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مَرْأًى</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لها يَلْهُو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مَلْهًى</a:t>
            </a:r>
          </a:p>
        </p:txBody>
      </p:sp>
      <p:sp>
        <p:nvSpPr>
          <p:cNvPr id="2" name="Rubrik 1">
            <a:extLst>
              <a:ext uri="{FF2B5EF4-FFF2-40B4-BE49-F238E27FC236}">
                <a16:creationId xmlns:a16="http://schemas.microsoft.com/office/drawing/2014/main" id="{26F1FA2D-B856-41F5-8E9B-86B67A900A5F}"/>
              </a:ext>
            </a:extLst>
          </p:cNvPr>
          <p:cNvSpPr>
            <a:spLocks noGrp="1"/>
          </p:cNvSpPr>
          <p:nvPr>
            <p:ph type="title"/>
          </p:nvPr>
        </p:nvSpPr>
        <p:spPr/>
        <p:txBody>
          <a:bodyPr/>
          <a:lstStyle/>
          <a:p>
            <a:r>
              <a:rPr lang="ar-SA" dirty="0"/>
              <a:t>مَفْعَلٌ</a:t>
            </a:r>
            <a:endParaRPr lang="sv-SE" dirty="0"/>
          </a:p>
        </p:txBody>
      </p:sp>
      <p:sp>
        <p:nvSpPr>
          <p:cNvPr id="4" name="Platshållare för bildnummer 3">
            <a:extLst>
              <a:ext uri="{FF2B5EF4-FFF2-40B4-BE49-F238E27FC236}">
                <a16:creationId xmlns:a16="http://schemas.microsoft.com/office/drawing/2014/main" id="{8A243699-AE9A-46B1-8F7B-C5C829FB0AF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4243228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221EA7E-23EA-4052-8C1A-B0F6285349A1}"/>
              </a:ext>
            </a:extLst>
          </p:cNvPr>
          <p:cNvSpPr>
            <a:spLocks noGrp="1"/>
          </p:cNvSpPr>
          <p:nvPr>
            <p:ph idx="1"/>
          </p:nvPr>
        </p:nvSpPr>
        <p:spPr>
          <a:xfrm>
            <a:off x="216817" y="2083324"/>
            <a:ext cx="11666788" cy="4553146"/>
          </a:xfrm>
        </p:spPr>
        <p:txBody>
          <a:bodyPr/>
          <a:lstStyle/>
          <a:p>
            <a:pPr marL="0" indent="0">
              <a:buNone/>
            </a:pPr>
            <a:r>
              <a:rPr lang="ar-SA" dirty="0"/>
              <a:t>اسم الزمان والمكان </a:t>
            </a:r>
            <a:r>
              <a:rPr lang="sv-SE" dirty="0"/>
              <a:t> följer mönstret</a:t>
            </a:r>
            <a:r>
              <a:rPr lang="ar-SA" dirty="0"/>
              <a:t>مَفْعِلٌ </a:t>
            </a:r>
            <a:r>
              <a:rPr lang="sv-SE" dirty="0"/>
              <a:t> i följande situationer:</a:t>
            </a:r>
          </a:p>
          <a:p>
            <a:pPr marL="457200" indent="-457200">
              <a:buAutoNum type="arabicPeriod"/>
            </a:pPr>
            <a:r>
              <a:rPr lang="sv-SE" u="sng" dirty="0"/>
              <a:t>Om verbet är</a:t>
            </a:r>
            <a:r>
              <a:rPr lang="ar-SA" u="sng" dirty="0"/>
              <a:t>مثال </a:t>
            </a:r>
            <a:r>
              <a:rPr lang="sv-SE" u="sng" dirty="0"/>
              <a:t> oavsett vilken typ av</a:t>
            </a:r>
            <a:r>
              <a:rPr lang="ar-SA" u="sng" dirty="0"/>
              <a:t>حركة </a:t>
            </a:r>
            <a:r>
              <a:rPr lang="sv-SE" u="sng" dirty="0"/>
              <a:t>, som </a:t>
            </a:r>
            <a:r>
              <a:rPr lang="sv-SE" u="sng" dirty="0">
                <a:solidFill>
                  <a:schemeClr val="tx1"/>
                </a:solidFill>
              </a:rPr>
              <a:t>mittenbokstaven</a:t>
            </a:r>
            <a:r>
              <a:rPr lang="sv-SE" u="sng" dirty="0"/>
              <a:t> har:</a:t>
            </a:r>
          </a:p>
          <a:p>
            <a:pPr marL="0" indent="0">
              <a:buNone/>
            </a:pPr>
            <a:endParaRPr lang="sv-SE" dirty="0"/>
          </a:p>
          <a:p>
            <a:pPr marL="0" indent="0">
              <a:buNone/>
            </a:pPr>
            <a:endParaRPr lang="sv-SE" dirty="0"/>
          </a:p>
          <a:p>
            <a:pPr marL="0" indent="0">
              <a:buNone/>
            </a:pPr>
            <a:endParaRPr lang="sv-SE" dirty="0"/>
          </a:p>
          <a:p>
            <a:pPr marL="0" indent="0">
              <a:buNone/>
            </a:pPr>
            <a:endParaRPr lang="sv-SE" sz="800" dirty="0"/>
          </a:p>
          <a:p>
            <a:pPr marL="0" indent="0">
              <a:buNone/>
            </a:pPr>
            <a:r>
              <a:rPr lang="sv-SE" dirty="0"/>
              <a:t>2. </a:t>
            </a:r>
            <a:r>
              <a:rPr lang="sv-SE" u="sng" dirty="0"/>
              <a:t>Om den </a:t>
            </a:r>
            <a:r>
              <a:rPr lang="sv-SE" u="sng" dirty="0">
                <a:solidFill>
                  <a:schemeClr val="tx1"/>
                </a:solidFill>
              </a:rPr>
              <a:t>andra</a:t>
            </a:r>
            <a:r>
              <a:rPr lang="sv-SE" u="sng" dirty="0"/>
              <a:t> bokstaven i ett icke-</a:t>
            </a:r>
            <a:r>
              <a:rPr lang="sv-SE" u="sng" dirty="0" err="1"/>
              <a:t>Mithaal</a:t>
            </a:r>
            <a:r>
              <a:rPr lang="sv-SE" u="sng" dirty="0"/>
              <a:t> och icke-</a:t>
            </a:r>
            <a:r>
              <a:rPr lang="sv-SE" u="sng" dirty="0" err="1"/>
              <a:t>Naaqis</a:t>
            </a:r>
            <a:r>
              <a:rPr lang="sv-SE" u="sng" dirty="0"/>
              <a:t> verb har en </a:t>
            </a:r>
            <a:r>
              <a:rPr lang="sv-SE" u="sng" dirty="0" err="1"/>
              <a:t>Kasrah</a:t>
            </a:r>
            <a:r>
              <a:rPr lang="sv-SE" u="sng" dirty="0"/>
              <a:t> i presens</a:t>
            </a:r>
            <a:r>
              <a:rPr lang="sv-SE" dirty="0"/>
              <a:t>:</a:t>
            </a:r>
          </a:p>
        </p:txBody>
      </p:sp>
      <p:sp>
        <p:nvSpPr>
          <p:cNvPr id="6" name="Rektangel: rundade hörn 5">
            <a:extLst>
              <a:ext uri="{FF2B5EF4-FFF2-40B4-BE49-F238E27FC236}">
                <a16:creationId xmlns:a16="http://schemas.microsoft.com/office/drawing/2014/main" id="{1475AB54-C01D-4655-A001-9B84FCA9590B}"/>
              </a:ext>
            </a:extLst>
          </p:cNvPr>
          <p:cNvSpPr/>
          <p:nvPr/>
        </p:nvSpPr>
        <p:spPr>
          <a:xfrm>
            <a:off x="386976" y="5535082"/>
            <a:ext cx="2477668" cy="923828"/>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جَلَسَ يَجْ</a:t>
            </a:r>
            <a:r>
              <a:rPr kumimoji="0" lang="ar-SA" sz="24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لِ</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سُ</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مَجْلِسٌ</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نَزَلَ يَنْ</a:t>
            </a:r>
            <a:r>
              <a:rPr kumimoji="0" lang="ar-SA" sz="24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زِ</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مَنْزِلٌ</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833C3626-A530-4DBD-B995-F7E45EBF2C94}"/>
              </a:ext>
            </a:extLst>
          </p:cNvPr>
          <p:cNvSpPr/>
          <p:nvPr/>
        </p:nvSpPr>
        <p:spPr>
          <a:xfrm>
            <a:off x="386976" y="3229418"/>
            <a:ext cx="2477668" cy="923827"/>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وَقَفَ يَ</a:t>
            </a:r>
            <a:r>
              <a:rPr kumimoji="0" lang="ar-SA" sz="24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قِ</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فُ</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مَوْقِفٌ</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وَضعَ يَ</a:t>
            </a:r>
            <a:r>
              <a:rPr kumimoji="0" lang="ar-SA" sz="24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ض</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َعُ</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مَوْضِعٌ</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F5793AC8-BD24-4A54-B56F-677DD2179CA4}"/>
              </a:ext>
            </a:extLst>
          </p:cNvPr>
          <p:cNvSpPr>
            <a:spLocks noGrp="1"/>
          </p:cNvSpPr>
          <p:nvPr>
            <p:ph type="title"/>
          </p:nvPr>
        </p:nvSpPr>
        <p:spPr/>
        <p:txBody>
          <a:bodyPr/>
          <a:lstStyle/>
          <a:p>
            <a:r>
              <a:rPr lang="ar-SA" dirty="0"/>
              <a:t>مَفْعِلٌ</a:t>
            </a:r>
            <a:endParaRPr lang="sv-SE" dirty="0"/>
          </a:p>
        </p:txBody>
      </p:sp>
      <p:sp>
        <p:nvSpPr>
          <p:cNvPr id="4" name="Platshållare för bildnummer 3">
            <a:extLst>
              <a:ext uri="{FF2B5EF4-FFF2-40B4-BE49-F238E27FC236}">
                <a16:creationId xmlns:a16="http://schemas.microsoft.com/office/drawing/2014/main" id="{0CDD021B-C723-4482-A48F-60935D700DC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883045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5D4B098-A1EF-48F1-8DC7-DEAF209F1825}"/>
              </a:ext>
            </a:extLst>
          </p:cNvPr>
          <p:cNvSpPr>
            <a:spLocks noGrp="1"/>
          </p:cNvSpPr>
          <p:nvPr>
            <p:ph idx="1"/>
          </p:nvPr>
        </p:nvSpPr>
        <p:spPr>
          <a:xfrm>
            <a:off x="214314" y="2085976"/>
            <a:ext cx="11399510" cy="4550496"/>
          </a:xfrm>
        </p:spPr>
        <p:txBody>
          <a:bodyPr/>
          <a:lstStyle/>
          <a:p>
            <a:pPr marL="0" indent="0">
              <a:buNone/>
            </a:pPr>
            <a:r>
              <a:rPr lang="sv-SE" dirty="0"/>
              <a:t>Det finns några ord, som inte följer dessa principer, och utgör därmed undantag, t.ex.:</a:t>
            </a:r>
          </a:p>
          <a:p>
            <a:pPr marL="0" indent="0">
              <a:buNone/>
            </a:pPr>
            <a:endParaRPr lang="sv-SE" dirty="0"/>
          </a:p>
          <a:p>
            <a:pPr marL="0" indent="0">
              <a:buNone/>
            </a:pPr>
            <a:endParaRPr lang="sv-SE" sz="600" dirty="0"/>
          </a:p>
          <a:p>
            <a:pPr marL="0" indent="0">
              <a:buNone/>
            </a:pPr>
            <a:r>
              <a:rPr lang="sv-SE" dirty="0"/>
              <a:t>Enligt våra principer skall dessa ord egentligen följa mönstret </a:t>
            </a:r>
            <a:r>
              <a:rPr lang="ar-SA" dirty="0"/>
              <a:t>مَف</a:t>
            </a:r>
            <a:r>
              <a:rPr lang="ar-SA" dirty="0">
                <a:solidFill>
                  <a:schemeClr val="bg1"/>
                </a:solidFill>
              </a:rPr>
              <a:t>عَ</a:t>
            </a:r>
            <a:r>
              <a:rPr lang="ar-SA" dirty="0"/>
              <a:t>لٌ</a:t>
            </a:r>
            <a:r>
              <a:rPr lang="sv-SE" dirty="0"/>
              <a:t> men de skrivs istället som </a:t>
            </a:r>
            <a:r>
              <a:rPr lang="ar-SA" dirty="0"/>
              <a:t>مَفْ</a:t>
            </a:r>
            <a:r>
              <a:rPr lang="ar-SA" dirty="0">
                <a:solidFill>
                  <a:schemeClr val="bg1"/>
                </a:solidFill>
              </a:rPr>
              <a:t>ع</a:t>
            </a:r>
            <a:r>
              <a:rPr lang="ar-SA" dirty="0"/>
              <a:t>ِلٌ</a:t>
            </a:r>
            <a:r>
              <a:rPr lang="sv-SE" dirty="0"/>
              <a:t>.</a:t>
            </a:r>
          </a:p>
          <a:p>
            <a:pPr marL="0" indent="0">
              <a:buNone/>
            </a:pPr>
            <a:endParaRPr lang="sv-SE" sz="1000" dirty="0"/>
          </a:p>
          <a:p>
            <a:pPr marL="0" indent="0">
              <a:buNone/>
            </a:pPr>
            <a:r>
              <a:rPr lang="sv-SE" dirty="0"/>
              <a:t>I vissa </a:t>
            </a:r>
            <a:r>
              <a:rPr lang="ar-SA" dirty="0"/>
              <a:t>أسماء المكان</a:t>
            </a:r>
            <a:r>
              <a:rPr lang="sv-SE" dirty="0"/>
              <a:t> kan man lägga till en </a:t>
            </a:r>
            <a:r>
              <a:rPr lang="ar-SA" dirty="0"/>
              <a:t>ة</a:t>
            </a:r>
            <a:r>
              <a:rPr lang="sv-SE" dirty="0"/>
              <a:t> på slutet. Detta gäller bägge mönstren: </a:t>
            </a:r>
            <a:r>
              <a:rPr lang="ar-SA" dirty="0"/>
              <a:t>  </a:t>
            </a:r>
            <a:endParaRPr lang="sv-SE" dirty="0"/>
          </a:p>
        </p:txBody>
      </p:sp>
      <p:sp>
        <p:nvSpPr>
          <p:cNvPr id="6" name="Rektangel: rundade hörn 5">
            <a:extLst>
              <a:ext uri="{FF2B5EF4-FFF2-40B4-BE49-F238E27FC236}">
                <a16:creationId xmlns:a16="http://schemas.microsoft.com/office/drawing/2014/main" id="{D07A718B-6A5D-4690-9D15-20B05AE99AC7}"/>
              </a:ext>
            </a:extLst>
          </p:cNvPr>
          <p:cNvSpPr/>
          <p:nvPr/>
        </p:nvSpPr>
        <p:spPr>
          <a:xfrm>
            <a:off x="367646" y="5171752"/>
            <a:ext cx="3337089" cy="497264"/>
          </a:xfrm>
          <a:prstGeom prst="roundRect">
            <a:avLst/>
          </a:prstGeom>
          <a:solidFill>
            <a:srgbClr val="BFB5C9"/>
          </a:solidFill>
          <a:ln w="1270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مَحْكَمَةٌ</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مَدرَسَةٌ</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مَنْزِلَةٌ</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مَطْبَعَةٌ</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
        <p:nvSpPr>
          <p:cNvPr id="5" name="Rektangel: rundade hörn 4">
            <a:extLst>
              <a:ext uri="{FF2B5EF4-FFF2-40B4-BE49-F238E27FC236}">
                <a16:creationId xmlns:a16="http://schemas.microsoft.com/office/drawing/2014/main" id="{42E66B7A-F76D-4BBC-83FB-D8BE4FA48652}"/>
              </a:ext>
            </a:extLst>
          </p:cNvPr>
          <p:cNvSpPr/>
          <p:nvPr/>
        </p:nvSpPr>
        <p:spPr>
          <a:xfrm>
            <a:off x="367646" y="2840106"/>
            <a:ext cx="6956983" cy="497264"/>
          </a:xfrm>
          <a:prstGeom prst="roundRect">
            <a:avLst/>
          </a:prstGeom>
          <a:solidFill>
            <a:srgbClr val="BFB5C9"/>
          </a:solidFill>
          <a:ln w="1270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مَسْجِدٌ</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från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يَسْجُدُ</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مَشْرِقٌ</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från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يَشْرُقُ</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och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مَغْرِبٌ</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från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يَغْرُبُ</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22ED15CC-48BA-4072-9AE1-ED99D9E5BEA5}"/>
              </a:ext>
            </a:extLst>
          </p:cNvPr>
          <p:cNvSpPr>
            <a:spLocks noGrp="1"/>
          </p:cNvSpPr>
          <p:nvPr>
            <p:ph type="title"/>
          </p:nvPr>
        </p:nvSpPr>
        <p:spPr/>
        <p:txBody>
          <a:bodyPr/>
          <a:lstStyle/>
          <a:p>
            <a:r>
              <a:rPr lang="ar-SA" dirty="0"/>
              <a:t>اِسْتِثناءٌ وفائِدَةٌ</a:t>
            </a:r>
            <a:br>
              <a:rPr lang="ar-SA" dirty="0"/>
            </a:br>
            <a:r>
              <a:rPr lang="sv-SE" dirty="0"/>
              <a:t>Ett undantag, och en nytta</a:t>
            </a:r>
          </a:p>
        </p:txBody>
      </p:sp>
      <p:sp>
        <p:nvSpPr>
          <p:cNvPr id="4" name="Platshållare för bildnummer 3">
            <a:extLst>
              <a:ext uri="{FF2B5EF4-FFF2-40B4-BE49-F238E27FC236}">
                <a16:creationId xmlns:a16="http://schemas.microsoft.com/office/drawing/2014/main" id="{8807414A-387A-4638-ACEA-6A53ACB201A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469189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246480-6C38-49C1-9BE9-229261355710}"/>
              </a:ext>
            </a:extLst>
          </p:cNvPr>
          <p:cNvSpPr>
            <a:spLocks noGrp="1"/>
          </p:cNvSpPr>
          <p:nvPr>
            <p:ph type="title"/>
          </p:nvPr>
        </p:nvSpPr>
        <p:spPr/>
        <p:txBody>
          <a:bodyPr/>
          <a:lstStyle/>
          <a:p>
            <a:r>
              <a:rPr lang="ar-SA" dirty="0"/>
              <a:t> المبني والمعرب من الأسماء</a:t>
            </a:r>
            <a:br>
              <a:rPr lang="ar-SA" dirty="0"/>
            </a:br>
            <a:r>
              <a:rPr lang="ar-SA" dirty="0"/>
              <a:t>)</a:t>
            </a:r>
            <a:r>
              <a:rPr lang="sv-SE" dirty="0"/>
              <a:t>2)</a:t>
            </a:r>
          </a:p>
        </p:txBody>
      </p:sp>
      <p:sp>
        <p:nvSpPr>
          <p:cNvPr id="3" name="Platshållare för innehåll 2">
            <a:extLst>
              <a:ext uri="{FF2B5EF4-FFF2-40B4-BE49-F238E27FC236}">
                <a16:creationId xmlns:a16="http://schemas.microsoft.com/office/drawing/2014/main" id="{72EF8556-DD6C-4278-9DD3-B326B38A7B84}"/>
              </a:ext>
            </a:extLst>
          </p:cNvPr>
          <p:cNvSpPr>
            <a:spLocks noGrp="1"/>
          </p:cNvSpPr>
          <p:nvPr>
            <p:ph idx="1"/>
          </p:nvPr>
        </p:nvSpPr>
        <p:spPr>
          <a:xfrm>
            <a:off x="335280" y="2088682"/>
            <a:ext cx="11548326" cy="2473158"/>
          </a:xfrm>
          <a:solidFill>
            <a:schemeClr val="accent5"/>
          </a:solidFill>
          <a:ln>
            <a:solidFill>
              <a:schemeClr val="accent5">
                <a:lumMod val="50000"/>
              </a:schemeClr>
            </a:solidFill>
          </a:ln>
        </p:spPr>
        <p:txBody>
          <a:bodyPr>
            <a:normAutofit/>
          </a:bodyPr>
          <a:lstStyle/>
          <a:p>
            <a:pPr marL="0" indent="0">
              <a:buNone/>
            </a:pPr>
            <a:r>
              <a:rPr lang="sv-SE" dirty="0">
                <a:solidFill>
                  <a:schemeClr val="tx1"/>
                </a:solidFill>
              </a:rPr>
              <a:t>7. </a:t>
            </a:r>
            <a:r>
              <a:rPr lang="ar-SA" u="sng" dirty="0">
                <a:solidFill>
                  <a:schemeClr val="tx1"/>
                </a:solidFill>
              </a:rPr>
              <a:t>الأعداد المركبة من 11 إلى 19</a:t>
            </a:r>
            <a:r>
              <a:rPr lang="ar-SA" dirty="0">
                <a:solidFill>
                  <a:schemeClr val="tx1"/>
                </a:solidFill>
              </a:rPr>
              <a:t>	</a:t>
            </a:r>
          </a:p>
          <a:p>
            <a:pPr marL="0" indent="0">
              <a:buNone/>
            </a:pPr>
            <a:r>
              <a:rPr lang="ar-SA" dirty="0">
                <a:solidFill>
                  <a:schemeClr val="tx1"/>
                </a:solidFill>
              </a:rPr>
              <a:t>لاحِظْ: 12 مُسْتَثْنى من هذا فَجُزْؤُهُ الأول معرب إعراب المثنى وجُزْؤُهُ الثاني مبني على الفتح)</a:t>
            </a:r>
            <a:r>
              <a:rPr lang="sv-SE" dirty="0">
                <a:solidFill>
                  <a:schemeClr val="tx1"/>
                </a:solidFill>
              </a:rPr>
              <a:t>)</a:t>
            </a:r>
            <a:endParaRPr lang="ar-SA" dirty="0">
              <a:solidFill>
                <a:schemeClr val="tx1"/>
              </a:solidFill>
            </a:endParaRPr>
          </a:p>
          <a:p>
            <a:pPr marL="0" indent="0">
              <a:buNone/>
            </a:pPr>
            <a:endParaRPr lang="sv-SE" dirty="0">
              <a:solidFill>
                <a:schemeClr val="tx1"/>
              </a:solidFill>
            </a:endParaRPr>
          </a:p>
          <a:p>
            <a:pPr marL="0" indent="0">
              <a:buNone/>
            </a:pPr>
            <a:r>
              <a:rPr lang="sv-SE" dirty="0">
                <a:solidFill>
                  <a:schemeClr val="tx1"/>
                </a:solidFill>
              </a:rPr>
              <a:t>8. </a:t>
            </a:r>
            <a:r>
              <a:rPr lang="ar-SA" u="sng" dirty="0">
                <a:solidFill>
                  <a:schemeClr val="tx1"/>
                </a:solidFill>
              </a:rPr>
              <a:t>أسماء الأفعال</a:t>
            </a:r>
          </a:p>
          <a:p>
            <a:pPr marL="0" indent="0">
              <a:buNone/>
            </a:pPr>
            <a:r>
              <a:rPr lang="ar-SA" dirty="0">
                <a:solidFill>
                  <a:schemeClr val="tx1"/>
                </a:solidFill>
              </a:rPr>
              <a:t>هَيْهاتَ, أُفٍّ, آمينْ </a:t>
            </a:r>
            <a:endParaRPr lang="sv-SE" dirty="0">
              <a:solidFill>
                <a:schemeClr val="tx1"/>
              </a:solidFill>
            </a:endParaRPr>
          </a:p>
        </p:txBody>
      </p:sp>
      <p:sp>
        <p:nvSpPr>
          <p:cNvPr id="4" name="Platshållare för bildnummer 3">
            <a:extLst>
              <a:ext uri="{FF2B5EF4-FFF2-40B4-BE49-F238E27FC236}">
                <a16:creationId xmlns:a16="http://schemas.microsoft.com/office/drawing/2014/main" id="{D24BB1D9-3722-475E-BF2F-CBB86FF17C01}"/>
              </a:ext>
            </a:extLst>
          </p:cNvPr>
          <p:cNvSpPr>
            <a:spLocks noGrp="1"/>
          </p:cNvSpPr>
          <p:nvPr>
            <p:ph type="sldNum" sz="quarter" idx="12"/>
          </p:nvPr>
        </p:nvSpPr>
        <p:spPr/>
        <p:txBody>
          <a:bodyPr/>
          <a:lstStyle/>
          <a:p>
            <a:fld id="{177D6179-9D4F-9247-ABDE-D082469CF89C}" type="slidenum">
              <a:rPr lang="sv-SE" smtClean="0"/>
              <a:t>8</a:t>
            </a:fld>
            <a:endParaRPr lang="sv-SE" dirty="0"/>
          </a:p>
        </p:txBody>
      </p:sp>
    </p:spTree>
    <p:custDataLst>
      <p:tags r:id="rId1"/>
    </p:custDataLst>
    <p:extLst>
      <p:ext uri="{BB962C8B-B14F-4D97-AF65-F5344CB8AC3E}">
        <p14:creationId xmlns:p14="http://schemas.microsoft.com/office/powerpoint/2010/main" val="1637752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F13F6-B5FF-4A06-ADB3-804C810865EB}"/>
              </a:ext>
            </a:extLst>
          </p:cNvPr>
          <p:cNvSpPr>
            <a:spLocks noGrp="1"/>
          </p:cNvSpPr>
          <p:nvPr>
            <p:ph type="title"/>
          </p:nvPr>
        </p:nvSpPr>
        <p:spPr/>
        <p:txBody>
          <a:bodyPr/>
          <a:lstStyle/>
          <a:p>
            <a:r>
              <a:rPr lang="ar-SA" dirty="0"/>
              <a:t>أَمثلة</a:t>
            </a:r>
            <a:r>
              <a:rPr lang="sv-SE" dirty="0"/>
              <a:t> (1)</a:t>
            </a:r>
          </a:p>
        </p:txBody>
      </p:sp>
      <p:sp>
        <p:nvSpPr>
          <p:cNvPr id="3" name="Platshållare för innehåll 2">
            <a:extLst>
              <a:ext uri="{FF2B5EF4-FFF2-40B4-BE49-F238E27FC236}">
                <a16:creationId xmlns:a16="http://schemas.microsoft.com/office/drawing/2014/main" id="{A5FF482D-505A-4B95-9D3A-4AA358E569D2}"/>
              </a:ext>
            </a:extLst>
          </p:cNvPr>
          <p:cNvSpPr>
            <a:spLocks noGrp="1"/>
          </p:cNvSpPr>
          <p:nvPr>
            <p:ph idx="1"/>
          </p:nvPr>
        </p:nvSpPr>
        <p:spPr>
          <a:xfrm>
            <a:off x="228600" y="2121030"/>
            <a:ext cx="11655006" cy="4562573"/>
          </a:xfrm>
        </p:spPr>
        <p:txBody>
          <a:bodyPr/>
          <a:lstStyle/>
          <a:p>
            <a:pPr marL="0" indent="0">
              <a:buNone/>
            </a:pPr>
            <a:r>
              <a:rPr lang="sv-SE" dirty="0"/>
              <a:t>Observera följande meningar och försök att – med hjälp av kontexten – avgöra vad som är </a:t>
            </a:r>
            <a:r>
              <a:rPr lang="ar-SA" dirty="0"/>
              <a:t>اسم المكان</a:t>
            </a:r>
            <a:r>
              <a:rPr lang="sv-SE" dirty="0"/>
              <a:t> respektive </a:t>
            </a:r>
            <a:r>
              <a:rPr lang="ar-SA" dirty="0"/>
              <a:t>الزمان</a:t>
            </a:r>
            <a:r>
              <a:rPr lang="sv-SE" dirty="0"/>
              <a:t> för att därefter kunna översätta korrekt:</a:t>
            </a:r>
          </a:p>
          <a:p>
            <a:pPr marL="0" indent="0">
              <a:buNone/>
            </a:pPr>
            <a:endParaRPr lang="ar-SA" dirty="0"/>
          </a:p>
          <a:p>
            <a:pPr marL="0" indent="0">
              <a:buNone/>
            </a:pPr>
            <a:r>
              <a:rPr lang="ar-SA" dirty="0">
                <a:solidFill>
                  <a:schemeClr val="tx1"/>
                </a:solidFill>
              </a:rPr>
              <a:t>مَوْلِدُ</a:t>
            </a:r>
            <a:r>
              <a:rPr lang="ar-SA" dirty="0"/>
              <a:t> الرسولِ صلى الله عليه وسلم عامَ الفيل.</a:t>
            </a:r>
            <a:r>
              <a:rPr lang="sv-SE" dirty="0"/>
              <a:t> = ?</a:t>
            </a:r>
            <a:endParaRPr lang="ar-SA" dirty="0"/>
          </a:p>
          <a:p>
            <a:pPr marL="0" indent="0">
              <a:buNone/>
            </a:pPr>
            <a:r>
              <a:rPr lang="ar-SA" dirty="0">
                <a:solidFill>
                  <a:schemeClr val="tx1"/>
                </a:solidFill>
              </a:rPr>
              <a:t>مَوْلِدُ</a:t>
            </a:r>
            <a:r>
              <a:rPr lang="ar-SA" dirty="0"/>
              <a:t> الرسولِ صلى الله عليه وسلم في مكة.  </a:t>
            </a:r>
            <a:r>
              <a:rPr lang="sv-SE" dirty="0"/>
              <a:t> = ?</a:t>
            </a:r>
            <a:endParaRPr lang="ar-SA" dirty="0"/>
          </a:p>
          <a:p>
            <a:pPr marL="0" indent="0">
              <a:buNone/>
            </a:pPr>
            <a:endParaRPr lang="ar-SA" dirty="0"/>
          </a:p>
          <a:p>
            <a:pPr marL="0" indent="0">
              <a:buNone/>
            </a:pPr>
            <a:r>
              <a:rPr lang="ar-SA" dirty="0">
                <a:solidFill>
                  <a:schemeClr val="tx1"/>
                </a:solidFill>
              </a:rPr>
              <a:t>مَطْلَعُ</a:t>
            </a:r>
            <a:r>
              <a:rPr lang="ar-SA" dirty="0"/>
              <a:t> الفجر خَيْرُ وقتٍ لِحفظِ القرآنِ الكريمِ.</a:t>
            </a:r>
            <a:r>
              <a:rPr lang="sv-SE" dirty="0"/>
              <a:t> = ?</a:t>
            </a:r>
            <a:endParaRPr lang="ar-SA" dirty="0"/>
          </a:p>
          <a:p>
            <a:pPr marL="0" indent="0">
              <a:buNone/>
            </a:pPr>
            <a:r>
              <a:rPr lang="ar-SA" dirty="0">
                <a:solidFill>
                  <a:schemeClr val="tx1"/>
                </a:solidFill>
              </a:rPr>
              <a:t>مَطْلَعُ</a:t>
            </a:r>
            <a:r>
              <a:rPr lang="ar-SA" dirty="0"/>
              <a:t> الشمسِ من المشرِقِ.                  </a:t>
            </a:r>
            <a:r>
              <a:rPr lang="sv-SE" dirty="0"/>
              <a:t> = ?</a:t>
            </a:r>
          </a:p>
          <a:p>
            <a:pPr marL="0" indent="0">
              <a:buNone/>
            </a:pPr>
            <a:endParaRPr lang="sv-SE" dirty="0"/>
          </a:p>
          <a:p>
            <a:pPr marL="0" indent="0">
              <a:buNone/>
            </a:pPr>
            <a:r>
              <a:rPr lang="sv-SE" dirty="0"/>
              <a:t>                                                                            …facit på nästa sida!</a:t>
            </a:r>
          </a:p>
        </p:txBody>
      </p:sp>
      <p:sp>
        <p:nvSpPr>
          <p:cNvPr id="4" name="Platshållare för bildnummer 3">
            <a:extLst>
              <a:ext uri="{FF2B5EF4-FFF2-40B4-BE49-F238E27FC236}">
                <a16:creationId xmlns:a16="http://schemas.microsoft.com/office/drawing/2014/main" id="{68ED024C-35FF-4C95-840B-DC4D347E82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ulle: vågrät 4">
            <a:extLst>
              <a:ext uri="{FF2B5EF4-FFF2-40B4-BE49-F238E27FC236}">
                <a16:creationId xmlns:a16="http://schemas.microsoft.com/office/drawing/2014/main" id="{FDF8F45A-C927-41A2-887A-6B0B0BAF189A}"/>
              </a:ext>
            </a:extLst>
          </p:cNvPr>
          <p:cNvSpPr/>
          <p:nvPr/>
        </p:nvSpPr>
        <p:spPr>
          <a:xfrm>
            <a:off x="5607844" y="3200401"/>
            <a:ext cx="6125743" cy="2162420"/>
          </a:xfrm>
          <a:prstGeom prst="round2DiagRect">
            <a:avLst/>
          </a:prstGeom>
          <a:solidFill>
            <a:srgbClr val="BFB5C9"/>
          </a:solidFill>
          <a:ln w="1905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Ett generellt råd: Ett produktivt, kreativt, och konstruktivt sätt att utveckla en elev är att utmana denne. Bli inte för bekväm med facit, utan försök alltid att reflektera först, och utmana din förståelse. Jämför, hitta paralleller, dra slutsatser, observera och absorbera.  Därefter vänder du dig till facit för att </a:t>
            </a:r>
            <a:r>
              <a:rPr lang="sv-SE" dirty="0">
                <a:solidFill>
                  <a:prstClr val="white"/>
                </a:solidFill>
                <a:latin typeface="Trebuchet MS" panose="020B0603020202020204"/>
              </a:rPr>
              <a:t>kontrollera</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svaret. </a:t>
            </a:r>
          </a:p>
        </p:txBody>
      </p:sp>
    </p:spTree>
    <p:custDataLst>
      <p:tags r:id="rId1"/>
    </p:custDataLst>
    <p:extLst>
      <p:ext uri="{BB962C8B-B14F-4D97-AF65-F5344CB8AC3E}">
        <p14:creationId xmlns:p14="http://schemas.microsoft.com/office/powerpoint/2010/main" val="3270038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F13F6-B5FF-4A06-ADB3-804C810865EB}"/>
              </a:ext>
            </a:extLst>
          </p:cNvPr>
          <p:cNvSpPr>
            <a:spLocks noGrp="1"/>
          </p:cNvSpPr>
          <p:nvPr>
            <p:ph type="title"/>
          </p:nvPr>
        </p:nvSpPr>
        <p:spPr/>
        <p:txBody>
          <a:bodyPr/>
          <a:lstStyle/>
          <a:p>
            <a:r>
              <a:rPr lang="ar-SA" dirty="0"/>
              <a:t>أَمثلة</a:t>
            </a:r>
            <a:r>
              <a:rPr lang="sv-SE" dirty="0"/>
              <a:t> (2)</a:t>
            </a:r>
          </a:p>
        </p:txBody>
      </p:sp>
      <p:sp>
        <p:nvSpPr>
          <p:cNvPr id="3" name="Platshållare för innehåll 2">
            <a:extLst>
              <a:ext uri="{FF2B5EF4-FFF2-40B4-BE49-F238E27FC236}">
                <a16:creationId xmlns:a16="http://schemas.microsoft.com/office/drawing/2014/main" id="{A5FF482D-505A-4B95-9D3A-4AA358E569D2}"/>
              </a:ext>
            </a:extLst>
          </p:cNvPr>
          <p:cNvSpPr>
            <a:spLocks noGrp="1"/>
          </p:cNvSpPr>
          <p:nvPr>
            <p:ph idx="1"/>
          </p:nvPr>
        </p:nvSpPr>
        <p:spPr>
          <a:xfrm>
            <a:off x="271463" y="2121030"/>
            <a:ext cx="11612143" cy="4562573"/>
          </a:xfrm>
        </p:spPr>
        <p:txBody>
          <a:bodyPr>
            <a:normAutofit/>
          </a:bodyPr>
          <a:lstStyle/>
          <a:p>
            <a:pPr marL="0" indent="0">
              <a:buNone/>
            </a:pPr>
            <a:r>
              <a:rPr lang="ar-SA" dirty="0">
                <a:solidFill>
                  <a:schemeClr val="tx1"/>
                </a:solidFill>
              </a:rPr>
              <a:t>مَوْلِدُ</a:t>
            </a:r>
            <a:r>
              <a:rPr lang="ar-SA" dirty="0"/>
              <a:t> الرسولِ صلى الله عليه وسلم عامَ الفيل.</a:t>
            </a:r>
            <a:r>
              <a:rPr lang="sv-SE" dirty="0"/>
              <a:t> = Profetens – frid och välsignelser vare med honom – </a:t>
            </a:r>
            <a:r>
              <a:rPr lang="sv-SE" dirty="0">
                <a:solidFill>
                  <a:schemeClr val="tx1"/>
                </a:solidFill>
              </a:rPr>
              <a:t>födelsedatum</a:t>
            </a:r>
            <a:r>
              <a:rPr lang="sv-SE" dirty="0"/>
              <a:t> ägde rum i elefantåret. </a:t>
            </a:r>
          </a:p>
          <a:p>
            <a:pPr marL="0" indent="0">
              <a:buNone/>
            </a:pPr>
            <a:endParaRPr lang="ar-SA" dirty="0"/>
          </a:p>
          <a:p>
            <a:pPr marL="0" indent="0">
              <a:buNone/>
            </a:pPr>
            <a:r>
              <a:rPr lang="ar-SA" dirty="0">
                <a:solidFill>
                  <a:schemeClr val="tx1"/>
                </a:solidFill>
              </a:rPr>
              <a:t>مَوْلِدُ</a:t>
            </a:r>
            <a:r>
              <a:rPr lang="ar-SA" dirty="0"/>
              <a:t> الرسولِ صلى الله عليه وسلم في مكة.  </a:t>
            </a:r>
            <a:r>
              <a:rPr lang="sv-SE" dirty="0"/>
              <a:t> = Profetens –frid och välsignelser vare med honom- </a:t>
            </a:r>
            <a:r>
              <a:rPr lang="sv-SE" dirty="0">
                <a:solidFill>
                  <a:schemeClr val="tx1"/>
                </a:solidFill>
              </a:rPr>
              <a:t>födelseplats</a:t>
            </a:r>
            <a:r>
              <a:rPr lang="sv-SE" dirty="0"/>
              <a:t> var i Mecka.</a:t>
            </a:r>
            <a:endParaRPr lang="ar-SA" dirty="0"/>
          </a:p>
          <a:p>
            <a:pPr marL="0" indent="0">
              <a:buNone/>
            </a:pPr>
            <a:endParaRPr lang="ar-SA" dirty="0"/>
          </a:p>
          <a:p>
            <a:pPr marL="0" indent="0">
              <a:buNone/>
            </a:pPr>
            <a:r>
              <a:rPr lang="ar-SA" dirty="0">
                <a:solidFill>
                  <a:schemeClr val="tx1"/>
                </a:solidFill>
              </a:rPr>
              <a:t>مَطْلَعُ</a:t>
            </a:r>
            <a:r>
              <a:rPr lang="ar-SA" dirty="0"/>
              <a:t> الفجر خَيْرُ وقتٍ لِحفظِ القرآنِ الكريمِ.</a:t>
            </a:r>
            <a:r>
              <a:rPr lang="sv-SE" dirty="0"/>
              <a:t> = </a:t>
            </a:r>
            <a:r>
              <a:rPr lang="sv-SE" dirty="0" err="1">
                <a:solidFill>
                  <a:schemeClr val="tx1"/>
                </a:solidFill>
              </a:rPr>
              <a:t>Fajr</a:t>
            </a:r>
            <a:r>
              <a:rPr lang="sv-SE" dirty="0">
                <a:solidFill>
                  <a:schemeClr val="tx1"/>
                </a:solidFill>
              </a:rPr>
              <a:t>-tiden</a:t>
            </a:r>
            <a:r>
              <a:rPr lang="sv-SE" dirty="0"/>
              <a:t> är den bästa tiden för att memorera Koranen.</a:t>
            </a:r>
            <a:endParaRPr lang="ar-SA" dirty="0"/>
          </a:p>
          <a:p>
            <a:pPr marL="0" indent="0">
              <a:buNone/>
            </a:pPr>
            <a:r>
              <a:rPr lang="ar-SA" dirty="0">
                <a:solidFill>
                  <a:schemeClr val="tx1"/>
                </a:solidFill>
              </a:rPr>
              <a:t>مَطْلَعُ</a:t>
            </a:r>
            <a:r>
              <a:rPr lang="ar-SA" dirty="0"/>
              <a:t> الشمسِ من المشرِقِ. </a:t>
            </a:r>
            <a:r>
              <a:rPr lang="sv-SE" dirty="0"/>
              <a:t> = </a:t>
            </a:r>
            <a:r>
              <a:rPr lang="sv-SE" dirty="0">
                <a:solidFill>
                  <a:schemeClr val="tx1"/>
                </a:solidFill>
              </a:rPr>
              <a:t>Soluppgången</a:t>
            </a:r>
            <a:r>
              <a:rPr lang="sv-SE" dirty="0"/>
              <a:t> sker i öst.</a:t>
            </a:r>
            <a:endParaRPr lang="ar-SA" dirty="0"/>
          </a:p>
        </p:txBody>
      </p:sp>
      <p:sp>
        <p:nvSpPr>
          <p:cNvPr id="4" name="Platshållare för bildnummer 3">
            <a:extLst>
              <a:ext uri="{FF2B5EF4-FFF2-40B4-BE49-F238E27FC236}">
                <a16:creationId xmlns:a16="http://schemas.microsoft.com/office/drawing/2014/main" id="{68ED024C-35FF-4C95-840B-DC4D347E82B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324235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6D5E2A-D405-4651-A5B9-7D3C75E96C90}"/>
              </a:ext>
            </a:extLst>
          </p:cNvPr>
          <p:cNvSpPr>
            <a:spLocks noGrp="1"/>
          </p:cNvSpPr>
          <p:nvPr>
            <p:ph type="title"/>
          </p:nvPr>
        </p:nvSpPr>
        <p:spPr/>
        <p:txBody>
          <a:bodyPr/>
          <a:lstStyle/>
          <a:p>
            <a:r>
              <a:rPr lang="ar-SA" dirty="0"/>
              <a:t>زائِدَة</a:t>
            </a:r>
            <a:br>
              <a:rPr lang="sv-SE" dirty="0"/>
            </a:br>
            <a:r>
              <a:rPr lang="sv-SE" dirty="0"/>
              <a:t>Ett tillägg</a:t>
            </a:r>
          </a:p>
        </p:txBody>
      </p:sp>
      <p:sp>
        <p:nvSpPr>
          <p:cNvPr id="3" name="Platshållare för innehåll 2">
            <a:extLst>
              <a:ext uri="{FF2B5EF4-FFF2-40B4-BE49-F238E27FC236}">
                <a16:creationId xmlns:a16="http://schemas.microsoft.com/office/drawing/2014/main" id="{1E373A85-6D72-4F7E-B136-C7DB3E315F27}"/>
              </a:ext>
            </a:extLst>
          </p:cNvPr>
          <p:cNvSpPr>
            <a:spLocks noGrp="1"/>
          </p:cNvSpPr>
          <p:nvPr>
            <p:ph idx="1"/>
          </p:nvPr>
        </p:nvSpPr>
        <p:spPr>
          <a:xfrm>
            <a:off x="307181" y="2111604"/>
            <a:ext cx="11501461" cy="4515439"/>
          </a:xfrm>
        </p:spPr>
        <p:txBody>
          <a:bodyPr/>
          <a:lstStyle/>
          <a:p>
            <a:pPr marL="0" indent="0">
              <a:buNone/>
            </a:pPr>
            <a:r>
              <a:rPr lang="sv-SE" dirty="0"/>
              <a:t>Detta är lite exempel på böjningar av verb som har fler än 3 bokstäver, men vi vill inte fördjupa oss alltför mycket i det just nu.</a:t>
            </a:r>
          </a:p>
        </p:txBody>
      </p:sp>
      <p:sp>
        <p:nvSpPr>
          <p:cNvPr id="4" name="Platshållare för bildnummer 3">
            <a:extLst>
              <a:ext uri="{FF2B5EF4-FFF2-40B4-BE49-F238E27FC236}">
                <a16:creationId xmlns:a16="http://schemas.microsoft.com/office/drawing/2014/main" id="{000D66BE-E5C5-4140-86F4-95670A655A1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310FFA3B-76EA-4E85-A902-A8B718AC17B3}"/>
              </a:ext>
            </a:extLst>
          </p:cNvPr>
          <p:cNvSpPr/>
          <p:nvPr/>
        </p:nvSpPr>
        <p:spPr>
          <a:xfrm>
            <a:off x="477968" y="3005940"/>
            <a:ext cx="2765294" cy="1968614"/>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صَلَّى يُصَلِّي</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مُصَلًّى</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أَقام يُقيمُ</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مُقامٌ</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اِسْتَقَرَّ يَسْتَقِرُّ</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مُسْتَقَرٌّ</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عَسْكَرَ يُعَسْكِرُ</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مُعَسْكَرٌ</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4165572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05A05D8-3C5B-4167-950F-BF252B518AD7}"/>
              </a:ext>
            </a:extLst>
          </p:cNvPr>
          <p:cNvSpPr>
            <a:spLocks noGrp="1"/>
          </p:cNvSpPr>
          <p:nvPr>
            <p:ph type="ctrTitle"/>
          </p:nvPr>
        </p:nvSpPr>
        <p:spPr/>
        <p:txBody>
          <a:bodyPr/>
          <a:lstStyle/>
          <a:p>
            <a:r>
              <a:rPr lang="sv-SE" dirty="0"/>
              <a:t>Lektion 7</a:t>
            </a:r>
          </a:p>
        </p:txBody>
      </p:sp>
      <p:sp>
        <p:nvSpPr>
          <p:cNvPr id="6" name="Underrubrik 5">
            <a:extLst>
              <a:ext uri="{FF2B5EF4-FFF2-40B4-BE49-F238E27FC236}">
                <a16:creationId xmlns:a16="http://schemas.microsoft.com/office/drawing/2014/main" id="{05CC6783-FC96-4B02-B94E-2D46CD47E36D}"/>
              </a:ext>
            </a:extLst>
          </p:cNvPr>
          <p:cNvSpPr>
            <a:spLocks noGrp="1"/>
          </p:cNvSpPr>
          <p:nvPr>
            <p:ph type="subTitle" idx="1"/>
          </p:nvPr>
        </p:nvSpPr>
        <p:spPr/>
        <p:txBody>
          <a:bodyPr>
            <a:normAutofit/>
          </a:bodyPr>
          <a:lstStyle/>
          <a:p>
            <a:r>
              <a:rPr lang="ar-SA" sz="2400" dirty="0"/>
              <a:t>اِسْمُ الْآلَةِ</a:t>
            </a:r>
            <a:endParaRPr lang="sv-SE" sz="2400" dirty="0"/>
          </a:p>
        </p:txBody>
      </p:sp>
      <p:sp>
        <p:nvSpPr>
          <p:cNvPr id="4" name="Platshållare för bildnummer 3">
            <a:extLst>
              <a:ext uri="{FF2B5EF4-FFF2-40B4-BE49-F238E27FC236}">
                <a16:creationId xmlns:a16="http://schemas.microsoft.com/office/drawing/2014/main" id="{EFD6402E-BA87-4BD5-B085-95714353BAE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83</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3371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A6E5DB-0342-44AE-8F0A-E4F692A20679}"/>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C5B65A67-A898-46A4-B6F9-B69ACF8D7768}"/>
              </a:ext>
            </a:extLst>
          </p:cNvPr>
          <p:cNvSpPr>
            <a:spLocks noGrp="1"/>
          </p:cNvSpPr>
          <p:nvPr>
            <p:ph idx="1"/>
          </p:nvPr>
        </p:nvSpPr>
        <p:spPr>
          <a:xfrm>
            <a:off x="329939" y="2064544"/>
            <a:ext cx="11660956" cy="4619059"/>
          </a:xfrm>
        </p:spPr>
        <p:txBody>
          <a:bodyPr/>
          <a:lstStyle/>
          <a:p>
            <a:pPr marL="0" indent="0">
              <a:buNone/>
            </a:pPr>
            <a:r>
              <a:rPr lang="sv-SE" dirty="0"/>
              <a:t>I denna korta lektion lär vi oss det som kallas för </a:t>
            </a:r>
            <a:r>
              <a:rPr lang="ar-SA" dirty="0"/>
              <a:t>اسمُ الآلَة</a:t>
            </a:r>
            <a:r>
              <a:rPr lang="sv-SE" dirty="0"/>
              <a:t>.</a:t>
            </a:r>
          </a:p>
          <a:p>
            <a:pPr marL="0" indent="0">
              <a:buNone/>
            </a:pPr>
            <a:r>
              <a:rPr lang="ar-SA" dirty="0"/>
              <a:t>اسم</a:t>
            </a:r>
            <a:r>
              <a:rPr lang="sv-SE" dirty="0"/>
              <a:t> betyder nomen, och </a:t>
            </a:r>
            <a:r>
              <a:rPr lang="ar-SA" dirty="0"/>
              <a:t>آلَة</a:t>
            </a:r>
            <a:r>
              <a:rPr lang="sv-SE" dirty="0"/>
              <a:t> är instrument/redskap/verktyg.</a:t>
            </a:r>
          </a:p>
          <a:p>
            <a:pPr marL="0" indent="0">
              <a:buNone/>
            </a:pPr>
            <a:r>
              <a:rPr lang="sv-SE" dirty="0"/>
              <a:t>Alltså, vi kommer att lära oss dem nomen som står för diverse redskap, som </a:t>
            </a:r>
          </a:p>
          <a:p>
            <a:pPr marL="0" indent="0">
              <a:buNone/>
            </a:pPr>
            <a:r>
              <a:rPr lang="sv-SE" dirty="0"/>
              <a:t>exempelvis: </a:t>
            </a:r>
            <a:r>
              <a:rPr lang="ar-SA" dirty="0"/>
              <a:t>فَتَحَ يَفْتَحُ</a:t>
            </a:r>
            <a:r>
              <a:rPr lang="sv-SE" dirty="0"/>
              <a:t> (att öppna) &gt; </a:t>
            </a:r>
            <a:r>
              <a:rPr lang="ar-SA" dirty="0"/>
              <a:t>مِفْتاحٌ</a:t>
            </a:r>
            <a:r>
              <a:rPr lang="sv-SE" dirty="0"/>
              <a:t> (nyckel) utmed </a:t>
            </a:r>
            <a:r>
              <a:rPr lang="ar-SA" dirty="0"/>
              <a:t>مِفْعالٌ</a:t>
            </a:r>
            <a:r>
              <a:rPr lang="sv-SE" dirty="0"/>
              <a:t>.</a:t>
            </a:r>
          </a:p>
          <a:p>
            <a:pPr marL="0" indent="0">
              <a:buNone/>
            </a:pPr>
            <a:endParaRPr lang="sv-SE" sz="1050" dirty="0"/>
          </a:p>
          <a:p>
            <a:pPr marL="0" indent="0">
              <a:buNone/>
            </a:pPr>
            <a:r>
              <a:rPr lang="sv-SE" dirty="0"/>
              <a:t>Precis som </a:t>
            </a:r>
            <a:r>
              <a:rPr lang="ar-SA" dirty="0"/>
              <a:t>اسم الزمان والمكان</a:t>
            </a:r>
            <a:r>
              <a:rPr lang="sv-SE" dirty="0"/>
              <a:t> deriveras dessa nomen från verben. </a:t>
            </a:r>
            <a:r>
              <a:rPr lang="ar-SA" dirty="0"/>
              <a:t>اسم الآلة</a:t>
            </a:r>
            <a:r>
              <a:rPr lang="sv-SE" dirty="0"/>
              <a:t> har dock 3 egna mönster för dem 3-faldiga verben:</a:t>
            </a:r>
          </a:p>
          <a:p>
            <a:pPr marL="457200" indent="-457200">
              <a:buAutoNum type="arabicPeriod"/>
            </a:pPr>
            <a:r>
              <a:rPr lang="ar-SA" dirty="0"/>
              <a:t>مِفْعالٌ</a:t>
            </a:r>
            <a:r>
              <a:rPr lang="sv-SE" dirty="0"/>
              <a:t>  </a:t>
            </a:r>
          </a:p>
          <a:p>
            <a:pPr marL="457200" indent="-457200">
              <a:buAutoNum type="arabicPeriod"/>
            </a:pPr>
            <a:r>
              <a:rPr lang="ar-SA" dirty="0"/>
              <a:t>مِفْعَلٌ</a:t>
            </a:r>
            <a:endParaRPr lang="sv-SE" dirty="0"/>
          </a:p>
          <a:p>
            <a:pPr marL="457200" indent="-457200">
              <a:buAutoNum type="arabicPeriod"/>
            </a:pPr>
            <a:r>
              <a:rPr lang="ar-SA" dirty="0"/>
              <a:t>مِفْعَلَةٌ</a:t>
            </a:r>
            <a:endParaRPr lang="sv-SE" dirty="0"/>
          </a:p>
        </p:txBody>
      </p:sp>
      <p:sp>
        <p:nvSpPr>
          <p:cNvPr id="4" name="Platshållare för bildnummer 3">
            <a:extLst>
              <a:ext uri="{FF2B5EF4-FFF2-40B4-BE49-F238E27FC236}">
                <a16:creationId xmlns:a16="http://schemas.microsoft.com/office/drawing/2014/main" id="{BF72C0DC-18F5-4E77-B61D-90C5FF390E1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749170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89688B6-BC2E-4698-B24E-81486BC1D811}"/>
              </a:ext>
            </a:extLst>
          </p:cNvPr>
          <p:cNvSpPr>
            <a:spLocks noGrp="1"/>
          </p:cNvSpPr>
          <p:nvPr>
            <p:ph idx="1"/>
          </p:nvPr>
        </p:nvSpPr>
        <p:spPr>
          <a:xfrm>
            <a:off x="320510" y="2111604"/>
            <a:ext cx="11563095" cy="4619134"/>
          </a:xfrm>
        </p:spPr>
        <p:txBody>
          <a:bodyPr/>
          <a:lstStyle/>
          <a:p>
            <a:pPr marL="457200" indent="-457200">
              <a:buAutoNum type="arabicPeriod"/>
            </a:pPr>
            <a:r>
              <a:rPr lang="ar-SA" u="sng" dirty="0">
                <a:solidFill>
                  <a:schemeClr val="bg1"/>
                </a:solidFill>
              </a:rPr>
              <a:t>مِفْعالٌ</a:t>
            </a:r>
            <a:r>
              <a:rPr lang="sv-SE" dirty="0">
                <a:solidFill>
                  <a:schemeClr val="bg1"/>
                </a:solidFill>
              </a:rPr>
              <a:t>                                      2. </a:t>
            </a:r>
            <a:r>
              <a:rPr lang="ar-SA" u="sng" dirty="0">
                <a:solidFill>
                  <a:schemeClr val="bg1"/>
                </a:solidFill>
              </a:rPr>
              <a:t>مِفْعَلٌ</a:t>
            </a:r>
          </a:p>
          <a:p>
            <a:pPr marL="0" indent="0">
              <a:buNone/>
            </a:pPr>
            <a:endParaRPr lang="sv-SE" dirty="0"/>
          </a:p>
          <a:p>
            <a:pPr marL="0" indent="0">
              <a:buNone/>
            </a:pPr>
            <a:endParaRPr lang="sv-SE" dirty="0"/>
          </a:p>
          <a:p>
            <a:pPr marL="0" indent="0">
              <a:buNone/>
            </a:pPr>
            <a:endParaRPr lang="sv-SE" dirty="0"/>
          </a:p>
          <a:p>
            <a:pPr marL="0" indent="0">
              <a:buNone/>
            </a:pPr>
            <a:endParaRPr lang="sv-SE" sz="1050" dirty="0"/>
          </a:p>
          <a:p>
            <a:pPr marL="0" indent="0">
              <a:buNone/>
            </a:pPr>
            <a:r>
              <a:rPr lang="sv-SE" dirty="0">
                <a:solidFill>
                  <a:schemeClr val="bg1"/>
                </a:solidFill>
              </a:rPr>
              <a:t>3. </a:t>
            </a:r>
            <a:r>
              <a:rPr lang="ar-SA" u="sng" dirty="0">
                <a:solidFill>
                  <a:schemeClr val="bg1"/>
                </a:solidFill>
              </a:rPr>
              <a:t>مِفْعَلَةٌ</a:t>
            </a:r>
            <a:endParaRPr lang="sv-SE" u="sng" dirty="0">
              <a:solidFill>
                <a:schemeClr val="bg1"/>
              </a:solidFill>
            </a:endParaRPr>
          </a:p>
        </p:txBody>
      </p:sp>
      <p:sp>
        <p:nvSpPr>
          <p:cNvPr id="6" name="Rektangel: rundade hörn 5">
            <a:extLst>
              <a:ext uri="{FF2B5EF4-FFF2-40B4-BE49-F238E27FC236}">
                <a16:creationId xmlns:a16="http://schemas.microsoft.com/office/drawing/2014/main" id="{808C5CA7-0D97-45B8-A5C7-B3E809359FCC}"/>
              </a:ext>
            </a:extLst>
          </p:cNvPr>
          <p:cNvSpPr/>
          <p:nvPr/>
        </p:nvSpPr>
        <p:spPr>
          <a:xfrm>
            <a:off x="399090" y="4738810"/>
            <a:ext cx="3780004" cy="1555423"/>
          </a:xfrm>
          <a:prstGeom prst="roundRect">
            <a:avLst/>
          </a:prstGeom>
          <a:solidFill>
            <a:srgbClr val="BFB5C9"/>
          </a:solidFill>
          <a:ln w="1270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كَنَسَ يَكْنُسُ</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مِكْنَسَةٌ</a:t>
            </a:r>
            <a:endPar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كَوى يَكْوي</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مِكْواةٌ</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أصله مِكْوَيَةٌ</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قَلى يَقْلي</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مِقْلاةٌ</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أصله مِقْلَيَةٌ</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D754E495-4633-4C75-A063-6C4D21C0433D}"/>
              </a:ext>
            </a:extLst>
          </p:cNvPr>
          <p:cNvSpPr/>
          <p:nvPr/>
        </p:nvSpPr>
        <p:spPr>
          <a:xfrm>
            <a:off x="399090" y="2610655"/>
            <a:ext cx="8194841" cy="1376314"/>
          </a:xfrm>
          <a:prstGeom prst="roundRect">
            <a:avLst/>
          </a:prstGeom>
          <a:solidFill>
            <a:srgbClr val="BFB5C9"/>
          </a:solidFill>
          <a:ln w="1270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فَتَحَ يَفْتَحُ</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مِفْتاحٌ</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بَرَدَ يَبْرُدُ</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مِبْرَدٌ</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قاسَ يَقِيْسُ</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مِقْياسٌ</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صَعِدَ يَصْعَدُ</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مِصْعَدٌ</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وَزَنَ يَزِنُ</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مِيْزانٌ</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أَصله مِوْزان</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قَصَّ يَقُصُّ</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مِقَصٌّ</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أصله مِقصَصٌ</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
        <p:nvSpPr>
          <p:cNvPr id="2" name="Rubrik 1">
            <a:extLst>
              <a:ext uri="{FF2B5EF4-FFF2-40B4-BE49-F238E27FC236}">
                <a16:creationId xmlns:a16="http://schemas.microsoft.com/office/drawing/2014/main" id="{F817E2C5-31BF-4DCB-B2BD-FAEF963CEA65}"/>
              </a:ext>
            </a:extLst>
          </p:cNvPr>
          <p:cNvSpPr>
            <a:spLocks noGrp="1"/>
          </p:cNvSpPr>
          <p:nvPr>
            <p:ph type="title"/>
          </p:nvPr>
        </p:nvSpPr>
        <p:spPr/>
        <p:txBody>
          <a:bodyPr/>
          <a:lstStyle/>
          <a:p>
            <a:r>
              <a:rPr lang="ar-SA" dirty="0"/>
              <a:t>أوزان اسم الآلة</a:t>
            </a:r>
            <a:endParaRPr lang="sv-SE" dirty="0"/>
          </a:p>
        </p:txBody>
      </p:sp>
      <p:sp>
        <p:nvSpPr>
          <p:cNvPr id="4" name="Platshållare för bildnummer 3">
            <a:extLst>
              <a:ext uri="{FF2B5EF4-FFF2-40B4-BE49-F238E27FC236}">
                <a16:creationId xmlns:a16="http://schemas.microsoft.com/office/drawing/2014/main" id="{D86819E0-2866-415C-9DC0-97CDF2E62C3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ulle: vågrät 6">
            <a:extLst>
              <a:ext uri="{FF2B5EF4-FFF2-40B4-BE49-F238E27FC236}">
                <a16:creationId xmlns:a16="http://schemas.microsoft.com/office/drawing/2014/main" id="{C78DB657-4488-47A6-811E-3B26090137B0}"/>
              </a:ext>
            </a:extLst>
          </p:cNvPr>
          <p:cNvSpPr/>
          <p:nvPr/>
        </p:nvSpPr>
        <p:spPr>
          <a:xfrm>
            <a:off x="6765131" y="4261993"/>
            <a:ext cx="4861299" cy="2193720"/>
          </a:xfrm>
          <a:prstGeom prst="round2DiagRect">
            <a:avLst/>
          </a:prstGeom>
          <a:solidFill>
            <a:srgbClr val="BFB5C9"/>
          </a:solidFill>
          <a:ln w="1270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Med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أصله</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menas hur ordet egentligen ska stå i enlighet med det givna mönstret men på grund av arabisk fonetik (ljudlära) så justeras bokstäverna en aning. Detta är en fördjupning, som inte är aktuell för eleven att bemästra just nu.  För mer info läs fotnoterna till ”English </a:t>
            </a:r>
            <a:r>
              <a:rPr kumimoji="0" lang="sv-SE" sz="1800" b="0" i="0" u="none" strike="noStrike" kern="1200" cap="none" spc="0" normalizeH="0" baseline="0" noProof="0" dirty="0" err="1">
                <a:ln>
                  <a:noFill/>
                </a:ln>
                <a:solidFill>
                  <a:prstClr val="white"/>
                </a:solidFill>
                <a:effectLst/>
                <a:uLnTx/>
                <a:uFillTx/>
                <a:latin typeface="Trebuchet MS" panose="020B0603020202020204"/>
                <a:ea typeface="+mn-ea"/>
                <a:cs typeface="+mn-cs"/>
              </a:rPr>
              <a:t>key</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lektion 7.</a:t>
            </a:r>
          </a:p>
        </p:txBody>
      </p:sp>
    </p:spTree>
    <p:custDataLst>
      <p:tags r:id="rId1"/>
    </p:custDataLst>
    <p:extLst>
      <p:ext uri="{BB962C8B-B14F-4D97-AF65-F5344CB8AC3E}">
        <p14:creationId xmlns:p14="http://schemas.microsoft.com/office/powerpoint/2010/main" val="2239265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9F11DB-EB28-46FE-B703-ED9E6419BEC3}"/>
              </a:ext>
            </a:extLst>
          </p:cNvPr>
          <p:cNvSpPr>
            <a:spLocks noGrp="1"/>
          </p:cNvSpPr>
          <p:nvPr>
            <p:ph type="title"/>
          </p:nvPr>
        </p:nvSpPr>
        <p:spPr/>
        <p:txBody>
          <a:bodyPr/>
          <a:lstStyle/>
          <a:p>
            <a:r>
              <a:rPr lang="ar-SA" dirty="0"/>
              <a:t>الخُلاصَةُ</a:t>
            </a:r>
            <a:br>
              <a:rPr lang="sv-SE" dirty="0"/>
            </a:br>
            <a:r>
              <a:rPr lang="sv-SE" dirty="0"/>
              <a:t>Sammanfattning</a:t>
            </a:r>
          </a:p>
        </p:txBody>
      </p:sp>
      <p:sp>
        <p:nvSpPr>
          <p:cNvPr id="3" name="Platshållare för innehåll 2">
            <a:extLst>
              <a:ext uri="{FF2B5EF4-FFF2-40B4-BE49-F238E27FC236}">
                <a16:creationId xmlns:a16="http://schemas.microsoft.com/office/drawing/2014/main" id="{E1A8895A-CDF2-445F-BE50-E9892B64BE03}"/>
              </a:ext>
            </a:extLst>
          </p:cNvPr>
          <p:cNvSpPr>
            <a:spLocks noGrp="1"/>
          </p:cNvSpPr>
          <p:nvPr>
            <p:ph idx="1"/>
          </p:nvPr>
        </p:nvSpPr>
        <p:spPr>
          <a:xfrm>
            <a:off x="386499" y="2107406"/>
            <a:ext cx="11497107" cy="4547917"/>
          </a:xfrm>
        </p:spPr>
        <p:txBody>
          <a:bodyPr/>
          <a:lstStyle/>
          <a:p>
            <a:pPr marL="0" indent="0">
              <a:buNone/>
            </a:pPr>
            <a:r>
              <a:rPr lang="sv-SE" u="sng" dirty="0"/>
              <a:t>Vi har nu lärt oss 4 typer av </a:t>
            </a:r>
            <a:r>
              <a:rPr lang="ar-SA" u="sng" dirty="0"/>
              <a:t>المُشْتَقَّات</a:t>
            </a:r>
            <a:r>
              <a:rPr lang="sv-SE" u="sng" dirty="0"/>
              <a:t> (derivationer/härledningar)</a:t>
            </a:r>
            <a:r>
              <a:rPr lang="sv-SE" dirty="0"/>
              <a:t>:</a:t>
            </a:r>
          </a:p>
          <a:p>
            <a:pPr marL="457200" indent="-457200">
              <a:buAutoNum type="arabicPeriod"/>
            </a:pPr>
            <a:r>
              <a:rPr lang="ar-SA" u="sng" dirty="0"/>
              <a:t>اسم الفاعل</a:t>
            </a:r>
            <a:r>
              <a:rPr lang="sv-SE" dirty="0"/>
              <a:t>, som följer mönstret </a:t>
            </a:r>
            <a:r>
              <a:rPr lang="ar-SA" dirty="0"/>
              <a:t>فاعِلٌ</a:t>
            </a:r>
            <a:r>
              <a:rPr lang="sv-SE" dirty="0"/>
              <a:t> t.ex. </a:t>
            </a:r>
            <a:r>
              <a:rPr lang="ar-SA" dirty="0"/>
              <a:t>كاتِبٌ</a:t>
            </a:r>
            <a:r>
              <a:rPr lang="sv-SE" dirty="0"/>
              <a:t> från </a:t>
            </a:r>
            <a:r>
              <a:rPr lang="ar-SA" dirty="0"/>
              <a:t>كَتَبَ يَكْتُبُ</a:t>
            </a:r>
            <a:r>
              <a:rPr lang="sv-SE" dirty="0"/>
              <a:t>.</a:t>
            </a:r>
          </a:p>
          <a:p>
            <a:pPr marL="457200" indent="-457200">
              <a:buAutoNum type="arabicPeriod"/>
            </a:pPr>
            <a:r>
              <a:rPr lang="ar-SA" u="sng" dirty="0"/>
              <a:t>اسم المفعول</a:t>
            </a:r>
            <a:r>
              <a:rPr lang="sv-SE" dirty="0"/>
              <a:t>, som följer mönstret </a:t>
            </a:r>
            <a:r>
              <a:rPr lang="ar-SA" dirty="0"/>
              <a:t>مَفْعُولٌ</a:t>
            </a:r>
            <a:r>
              <a:rPr lang="sv-SE" dirty="0"/>
              <a:t> t.ex. </a:t>
            </a:r>
            <a:r>
              <a:rPr lang="ar-SA"/>
              <a:t>مَكْتُوبٌ</a:t>
            </a:r>
            <a:r>
              <a:rPr lang="sv-SE" dirty="0"/>
              <a:t> från samma verb.</a:t>
            </a:r>
          </a:p>
          <a:p>
            <a:pPr marL="457200" indent="-457200">
              <a:buAutoNum type="arabicPeriod"/>
            </a:pPr>
            <a:r>
              <a:rPr lang="ar-SA" u="sng" dirty="0"/>
              <a:t>اسما الزمان</a:t>
            </a:r>
            <a:r>
              <a:rPr lang="sv-SE" dirty="0"/>
              <a:t>, som följer mönstren </a:t>
            </a:r>
            <a:r>
              <a:rPr lang="ar-SA" dirty="0"/>
              <a:t>مَفْعَلٌ</a:t>
            </a:r>
            <a:r>
              <a:rPr lang="sv-SE" dirty="0"/>
              <a:t> eller </a:t>
            </a:r>
            <a:r>
              <a:rPr lang="ar-SA" dirty="0"/>
              <a:t>مَفْعِلٌ</a:t>
            </a:r>
            <a:r>
              <a:rPr lang="sv-SE" dirty="0"/>
              <a:t> t.ex. </a:t>
            </a:r>
            <a:r>
              <a:rPr lang="ar-SA" dirty="0"/>
              <a:t>مَطْعَمٌ</a:t>
            </a:r>
            <a:r>
              <a:rPr lang="sv-SE" dirty="0"/>
              <a:t> från </a:t>
            </a:r>
            <a:r>
              <a:rPr lang="ar-SA" dirty="0"/>
              <a:t>طَعِمَ يَطْعَمُ</a:t>
            </a:r>
            <a:r>
              <a:rPr lang="sv-SE" dirty="0"/>
              <a:t>.</a:t>
            </a:r>
          </a:p>
          <a:p>
            <a:pPr marL="0" indent="0">
              <a:buNone/>
            </a:pPr>
            <a:r>
              <a:rPr lang="sv-SE" dirty="0"/>
              <a:t>4. </a:t>
            </a:r>
            <a:r>
              <a:rPr lang="ar-SA" u="sng" dirty="0"/>
              <a:t>اسم الآلة</a:t>
            </a:r>
            <a:r>
              <a:rPr lang="ar-SA" dirty="0"/>
              <a:t> </a:t>
            </a:r>
            <a:r>
              <a:rPr lang="sv-SE" dirty="0"/>
              <a:t>, som följer ett av följande mönster:</a:t>
            </a:r>
          </a:p>
          <a:p>
            <a:pPr marL="457200" indent="-457200">
              <a:buAutoNum type="alphaLcParenR"/>
            </a:pPr>
            <a:r>
              <a:rPr lang="ar-SA" dirty="0"/>
              <a:t>مِفعالٌ</a:t>
            </a:r>
            <a:r>
              <a:rPr lang="sv-SE" dirty="0"/>
              <a:t> t.ex. </a:t>
            </a:r>
            <a:r>
              <a:rPr lang="ar-SA" dirty="0"/>
              <a:t>مِفْتاحٌ</a:t>
            </a:r>
            <a:r>
              <a:rPr lang="sv-SE" dirty="0"/>
              <a:t> från </a:t>
            </a:r>
            <a:r>
              <a:rPr lang="ar-SA" dirty="0"/>
              <a:t>فَتَحَ يَفْتَحُ</a:t>
            </a:r>
            <a:r>
              <a:rPr lang="sv-SE" dirty="0"/>
              <a:t>.</a:t>
            </a:r>
          </a:p>
          <a:p>
            <a:pPr marL="457200" indent="-457200">
              <a:buAutoNum type="alphaLcParenR"/>
            </a:pPr>
            <a:r>
              <a:rPr lang="ar-SA" dirty="0"/>
              <a:t>مِفْعَلٌ</a:t>
            </a:r>
            <a:r>
              <a:rPr lang="sv-SE" dirty="0"/>
              <a:t> t.ex. </a:t>
            </a:r>
            <a:r>
              <a:rPr lang="ar-SA" dirty="0"/>
              <a:t>مِبْرَدٌ</a:t>
            </a:r>
            <a:r>
              <a:rPr lang="sv-SE" dirty="0"/>
              <a:t> från </a:t>
            </a:r>
            <a:r>
              <a:rPr lang="ar-SA" dirty="0"/>
              <a:t>بَرَدَ يَبْرُدُ</a:t>
            </a:r>
            <a:r>
              <a:rPr lang="sv-SE" dirty="0"/>
              <a:t>.</a:t>
            </a:r>
          </a:p>
          <a:p>
            <a:pPr marL="457200" indent="-457200">
              <a:buAutoNum type="alphaLcParenR"/>
            </a:pPr>
            <a:r>
              <a:rPr lang="ar-SA" dirty="0"/>
              <a:t>مِفْعَلَةٌ</a:t>
            </a:r>
            <a:r>
              <a:rPr lang="sv-SE" dirty="0"/>
              <a:t> t.ex. </a:t>
            </a:r>
            <a:r>
              <a:rPr lang="ar-SA" dirty="0"/>
              <a:t>مِكْنَسَةٌ</a:t>
            </a:r>
            <a:r>
              <a:rPr lang="sv-SE" dirty="0"/>
              <a:t> från </a:t>
            </a:r>
            <a:r>
              <a:rPr lang="ar-SA" dirty="0"/>
              <a:t>كَنَسَ يَكْنُسُ</a:t>
            </a:r>
            <a:r>
              <a:rPr lang="sv-SE" dirty="0"/>
              <a:t>.</a:t>
            </a:r>
          </a:p>
          <a:p>
            <a:pPr marL="0" indent="0">
              <a:buNone/>
            </a:pPr>
            <a:endParaRPr lang="sv-SE" dirty="0"/>
          </a:p>
        </p:txBody>
      </p:sp>
      <p:sp>
        <p:nvSpPr>
          <p:cNvPr id="4" name="Platshållare för bildnummer 3">
            <a:extLst>
              <a:ext uri="{FF2B5EF4-FFF2-40B4-BE49-F238E27FC236}">
                <a16:creationId xmlns:a16="http://schemas.microsoft.com/office/drawing/2014/main" id="{63A4B8BE-731B-44FF-B762-F8292D26BC1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DA4533CB-A077-4FA2-95D2-A4F6A5387317}"/>
              </a:ext>
            </a:extLst>
          </p:cNvPr>
          <p:cNvSpPr/>
          <p:nvPr/>
        </p:nvSpPr>
        <p:spPr>
          <a:xfrm>
            <a:off x="7620000" y="5207792"/>
            <a:ext cx="4185501" cy="1153707"/>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Dessa mönster gäller 3-faldiga verb. Beträffande verb med fler bokstäver, så se tidigare innehåll för repetition.</a:t>
            </a:r>
          </a:p>
        </p:txBody>
      </p:sp>
    </p:spTree>
    <p:custDataLst>
      <p:tags r:id="rId1"/>
    </p:custDataLst>
    <p:extLst>
      <p:ext uri="{BB962C8B-B14F-4D97-AF65-F5344CB8AC3E}">
        <p14:creationId xmlns:p14="http://schemas.microsoft.com/office/powerpoint/2010/main" val="1003156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369A64E-B193-4C36-AF27-3B5656C65CEF}"/>
              </a:ext>
            </a:extLst>
          </p:cNvPr>
          <p:cNvSpPr>
            <a:spLocks noGrp="1"/>
          </p:cNvSpPr>
          <p:nvPr>
            <p:ph type="ctrTitle"/>
          </p:nvPr>
        </p:nvSpPr>
        <p:spPr/>
        <p:txBody>
          <a:bodyPr/>
          <a:lstStyle/>
          <a:p>
            <a:r>
              <a:rPr lang="sv-SE" dirty="0"/>
              <a:t>Lektion 8</a:t>
            </a:r>
          </a:p>
        </p:txBody>
      </p:sp>
      <p:sp>
        <p:nvSpPr>
          <p:cNvPr id="6" name="Underrubrik 5">
            <a:extLst>
              <a:ext uri="{FF2B5EF4-FFF2-40B4-BE49-F238E27FC236}">
                <a16:creationId xmlns:a16="http://schemas.microsoft.com/office/drawing/2014/main" id="{34B8EFBA-F891-4A94-B4AA-15B7B68F8B9C}"/>
              </a:ext>
            </a:extLst>
          </p:cNvPr>
          <p:cNvSpPr>
            <a:spLocks noGrp="1"/>
          </p:cNvSpPr>
          <p:nvPr>
            <p:ph type="subTitle" idx="1"/>
          </p:nvPr>
        </p:nvSpPr>
        <p:spPr/>
        <p:txBody>
          <a:bodyPr>
            <a:normAutofit/>
          </a:bodyPr>
          <a:lstStyle/>
          <a:p>
            <a:r>
              <a:rPr lang="ar-SA" sz="2400" dirty="0"/>
              <a:t>الْمَعْرِفَةُ والنَّكِرَةُ</a:t>
            </a:r>
            <a:endParaRPr lang="sv-SE" sz="2400" dirty="0"/>
          </a:p>
        </p:txBody>
      </p:sp>
      <p:sp>
        <p:nvSpPr>
          <p:cNvPr id="4" name="Platshållare för bildnummer 3">
            <a:extLst>
              <a:ext uri="{FF2B5EF4-FFF2-40B4-BE49-F238E27FC236}">
                <a16:creationId xmlns:a16="http://schemas.microsoft.com/office/drawing/2014/main" id="{75161EB6-2DA8-4C5D-A8D5-7027608ED60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87</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36004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100C9-F8F9-48F7-8BF0-2F6B48B07B5A}"/>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B3EB9613-6FE6-4DE3-9308-612C53885D90}"/>
              </a:ext>
            </a:extLst>
          </p:cNvPr>
          <p:cNvSpPr>
            <a:spLocks noGrp="1"/>
          </p:cNvSpPr>
          <p:nvPr>
            <p:ph idx="1"/>
          </p:nvPr>
        </p:nvSpPr>
        <p:spPr>
          <a:xfrm>
            <a:off x="348793" y="2071688"/>
            <a:ext cx="11406432" cy="4489367"/>
          </a:xfrm>
        </p:spPr>
        <p:txBody>
          <a:bodyPr/>
          <a:lstStyle/>
          <a:p>
            <a:pPr marL="0" indent="0">
              <a:buNone/>
            </a:pPr>
            <a:r>
              <a:rPr lang="sv-SE" dirty="0"/>
              <a:t>Innehållet i lektion 8 är snarare repetition än nytt innehåll. </a:t>
            </a:r>
          </a:p>
          <a:p>
            <a:pPr marL="0" indent="0">
              <a:buNone/>
            </a:pPr>
            <a:r>
              <a:rPr lang="sv-SE" dirty="0"/>
              <a:t>Vi strukturerar upp samtliga </a:t>
            </a:r>
            <a:r>
              <a:rPr lang="ar-SA" dirty="0">
                <a:solidFill>
                  <a:schemeClr val="bg1"/>
                </a:solidFill>
              </a:rPr>
              <a:t>معارِف</a:t>
            </a:r>
            <a:r>
              <a:rPr lang="sv-SE" dirty="0"/>
              <a:t>, (pl. på </a:t>
            </a:r>
            <a:r>
              <a:rPr lang="ar-SA" dirty="0">
                <a:solidFill>
                  <a:schemeClr val="bg1"/>
                </a:solidFill>
              </a:rPr>
              <a:t>معرفة</a:t>
            </a:r>
            <a:r>
              <a:rPr lang="sv-SE" dirty="0">
                <a:solidFill>
                  <a:schemeClr val="bg1"/>
                </a:solidFill>
              </a:rPr>
              <a:t>)</a:t>
            </a:r>
            <a:r>
              <a:rPr lang="sv-SE" dirty="0"/>
              <a:t>, som är </a:t>
            </a:r>
            <a:r>
              <a:rPr lang="sv-SE" i="1" dirty="0"/>
              <a:t>bestämdheter</a:t>
            </a:r>
            <a:r>
              <a:rPr lang="sv-SE" dirty="0"/>
              <a:t>, som t.ex. </a:t>
            </a:r>
            <a:r>
              <a:rPr lang="ar-SA" dirty="0"/>
              <a:t>الكتاب</a:t>
            </a:r>
            <a:r>
              <a:rPr lang="sv-SE" dirty="0"/>
              <a:t> eller </a:t>
            </a:r>
            <a:r>
              <a:rPr lang="ar-SA" dirty="0"/>
              <a:t>هو</a:t>
            </a:r>
            <a:r>
              <a:rPr lang="sv-SE" dirty="0"/>
              <a:t> som båda tyder på något eller någon specifikt. </a:t>
            </a:r>
          </a:p>
          <a:p>
            <a:pPr marL="0" indent="0">
              <a:buNone/>
            </a:pPr>
            <a:r>
              <a:rPr lang="sv-SE" dirty="0"/>
              <a:t>Motsatsen är </a:t>
            </a:r>
            <a:r>
              <a:rPr lang="ar-SA" dirty="0"/>
              <a:t>نَكِرَة</a:t>
            </a:r>
            <a:r>
              <a:rPr lang="sv-SE" dirty="0"/>
              <a:t> där ordet är obestämt.</a:t>
            </a:r>
          </a:p>
        </p:txBody>
      </p:sp>
      <p:sp>
        <p:nvSpPr>
          <p:cNvPr id="4" name="Platshållare för bildnummer 3">
            <a:extLst>
              <a:ext uri="{FF2B5EF4-FFF2-40B4-BE49-F238E27FC236}">
                <a16:creationId xmlns:a16="http://schemas.microsoft.com/office/drawing/2014/main" id="{985FECCC-59F8-49C3-8676-DCC7E880779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060123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65CDF9-32D2-40AA-883D-07A1BE75B2DA}"/>
              </a:ext>
            </a:extLst>
          </p:cNvPr>
          <p:cNvSpPr>
            <a:spLocks noGrp="1"/>
          </p:cNvSpPr>
          <p:nvPr>
            <p:ph type="title"/>
          </p:nvPr>
        </p:nvSpPr>
        <p:spPr/>
        <p:txBody>
          <a:bodyPr/>
          <a:lstStyle/>
          <a:p>
            <a:r>
              <a:rPr lang="ar-SA" dirty="0"/>
              <a:t>أقسام المعرفة</a:t>
            </a:r>
            <a:r>
              <a:rPr lang="sv-SE" dirty="0"/>
              <a:t> (1)</a:t>
            </a:r>
          </a:p>
        </p:txBody>
      </p:sp>
      <p:sp>
        <p:nvSpPr>
          <p:cNvPr id="3" name="Platshållare för innehåll 2">
            <a:extLst>
              <a:ext uri="{FF2B5EF4-FFF2-40B4-BE49-F238E27FC236}">
                <a16:creationId xmlns:a16="http://schemas.microsoft.com/office/drawing/2014/main" id="{C99716E4-0C62-48B0-8BB6-4CE13F091C86}"/>
              </a:ext>
            </a:extLst>
          </p:cNvPr>
          <p:cNvSpPr>
            <a:spLocks noGrp="1"/>
          </p:cNvSpPr>
          <p:nvPr>
            <p:ph idx="1"/>
          </p:nvPr>
        </p:nvSpPr>
        <p:spPr>
          <a:xfrm>
            <a:off x="323850" y="2071688"/>
            <a:ext cx="11429999" cy="4481511"/>
          </a:xfrm>
        </p:spPr>
        <p:txBody>
          <a:bodyPr/>
          <a:lstStyle/>
          <a:p>
            <a:pPr marL="0" indent="0">
              <a:buNone/>
            </a:pPr>
            <a:r>
              <a:rPr lang="ar-SA" u="sng" dirty="0"/>
              <a:t>المعارف</a:t>
            </a:r>
            <a:r>
              <a:rPr lang="sv-SE" u="sng" dirty="0"/>
              <a:t> i det arabiska språket kan delas in i 7 kategorier</a:t>
            </a:r>
            <a:r>
              <a:rPr lang="sv-SE" dirty="0"/>
              <a:t>:</a:t>
            </a:r>
          </a:p>
          <a:p>
            <a:pPr marL="457200" indent="-457200">
              <a:buAutoNum type="arabicPeriod"/>
            </a:pPr>
            <a:r>
              <a:rPr lang="ar-SA" dirty="0"/>
              <a:t>الضمائر</a:t>
            </a:r>
            <a:r>
              <a:rPr lang="sv-SE" dirty="0"/>
              <a:t> (pronomen), som t.ex. </a:t>
            </a:r>
            <a:r>
              <a:rPr lang="ar-SA" dirty="0"/>
              <a:t>هو</a:t>
            </a:r>
            <a:r>
              <a:rPr lang="sv-SE" dirty="0"/>
              <a:t>, </a:t>
            </a:r>
            <a:r>
              <a:rPr lang="ar-SA" dirty="0"/>
              <a:t>أنت</a:t>
            </a:r>
            <a:r>
              <a:rPr lang="sv-SE" dirty="0"/>
              <a:t> och </a:t>
            </a:r>
            <a:r>
              <a:rPr lang="ar-SA" dirty="0"/>
              <a:t>نحن</a:t>
            </a:r>
            <a:r>
              <a:rPr lang="sv-SE" dirty="0"/>
              <a:t>.</a:t>
            </a:r>
          </a:p>
          <a:p>
            <a:pPr marL="457200" indent="-457200">
              <a:buAutoNum type="arabicPeriod"/>
            </a:pPr>
            <a:r>
              <a:rPr lang="ar-SA" dirty="0"/>
              <a:t>العَلَم</a:t>
            </a:r>
            <a:r>
              <a:rPr lang="sv-SE" dirty="0"/>
              <a:t> (egennamn) som t.ex. </a:t>
            </a:r>
            <a:r>
              <a:rPr lang="ar-SA" dirty="0"/>
              <a:t>عبد الله</a:t>
            </a:r>
            <a:r>
              <a:rPr lang="sv-SE" dirty="0"/>
              <a:t>, </a:t>
            </a:r>
            <a:r>
              <a:rPr lang="ar-SA" dirty="0"/>
              <a:t>مكة</a:t>
            </a:r>
            <a:r>
              <a:rPr lang="sv-SE" dirty="0"/>
              <a:t>, och </a:t>
            </a:r>
            <a:r>
              <a:rPr lang="ar-SA" dirty="0"/>
              <a:t>أَبو بكر</a:t>
            </a:r>
            <a:r>
              <a:rPr lang="sv-SE" dirty="0"/>
              <a:t>.</a:t>
            </a:r>
          </a:p>
          <a:p>
            <a:pPr marL="457200" indent="-457200">
              <a:buAutoNum type="arabicPeriod"/>
            </a:pPr>
            <a:r>
              <a:rPr lang="ar-SA" dirty="0"/>
              <a:t>أَسماء الإشارة</a:t>
            </a:r>
            <a:r>
              <a:rPr lang="sv-SE" dirty="0"/>
              <a:t> (demonstrativa pronomen) som t.ex. </a:t>
            </a:r>
            <a:r>
              <a:rPr lang="ar-SA" dirty="0"/>
              <a:t>هذا</a:t>
            </a:r>
            <a:r>
              <a:rPr lang="sv-SE" dirty="0"/>
              <a:t>, </a:t>
            </a:r>
            <a:r>
              <a:rPr lang="ar-SA" dirty="0"/>
              <a:t>تلك</a:t>
            </a:r>
            <a:r>
              <a:rPr lang="sv-SE" dirty="0"/>
              <a:t>, och </a:t>
            </a:r>
            <a:r>
              <a:rPr lang="ar-SA" dirty="0"/>
              <a:t>هذانِ</a:t>
            </a:r>
            <a:r>
              <a:rPr lang="sv-SE" dirty="0"/>
              <a:t>.</a:t>
            </a:r>
          </a:p>
          <a:p>
            <a:pPr marL="457200" indent="-457200">
              <a:buAutoNum type="arabicPeriod"/>
            </a:pPr>
            <a:r>
              <a:rPr lang="ar-SA" dirty="0"/>
              <a:t>أسماء الموصولة</a:t>
            </a:r>
            <a:r>
              <a:rPr lang="sv-SE" dirty="0"/>
              <a:t> (bindande nomen) som t.ex. </a:t>
            </a:r>
            <a:r>
              <a:rPr lang="ar-SA" dirty="0"/>
              <a:t>الذي</a:t>
            </a:r>
            <a:r>
              <a:rPr lang="sv-SE" dirty="0"/>
              <a:t>, </a:t>
            </a:r>
            <a:r>
              <a:rPr lang="ar-SA" dirty="0"/>
              <a:t>التي</a:t>
            </a:r>
            <a:r>
              <a:rPr lang="sv-SE" dirty="0"/>
              <a:t> och </a:t>
            </a:r>
            <a:r>
              <a:rPr lang="ar-SA" dirty="0"/>
              <a:t>الذين</a:t>
            </a:r>
            <a:r>
              <a:rPr lang="sv-SE" dirty="0"/>
              <a:t>.</a:t>
            </a:r>
          </a:p>
          <a:p>
            <a:pPr marL="457200" indent="-457200">
              <a:buAutoNum type="arabicPeriod"/>
            </a:pPr>
            <a:r>
              <a:rPr lang="ar-SA" dirty="0"/>
              <a:t>المُعَرَّف ب(ال)</a:t>
            </a:r>
            <a:r>
              <a:rPr lang="sv-SE" dirty="0"/>
              <a:t> (nomen som blir bestämda med </a:t>
            </a:r>
            <a:r>
              <a:rPr lang="ar-SA" dirty="0"/>
              <a:t>ال</a:t>
            </a:r>
            <a:r>
              <a:rPr lang="sv-SE" dirty="0"/>
              <a:t>) som t.ex. </a:t>
            </a:r>
            <a:r>
              <a:rPr lang="ar-SA" dirty="0">
                <a:solidFill>
                  <a:schemeClr val="bg1"/>
                </a:solidFill>
              </a:rPr>
              <a:t>ال</a:t>
            </a:r>
            <a:r>
              <a:rPr lang="ar-SA" dirty="0"/>
              <a:t>كتاب, </a:t>
            </a:r>
            <a:r>
              <a:rPr lang="ar-SA" dirty="0">
                <a:solidFill>
                  <a:schemeClr val="bg1"/>
                </a:solidFill>
              </a:rPr>
              <a:t>ال</a:t>
            </a:r>
            <a:r>
              <a:rPr lang="ar-SA" dirty="0"/>
              <a:t>بيت</a:t>
            </a:r>
            <a:r>
              <a:rPr lang="sv-SE" dirty="0"/>
              <a:t> och </a:t>
            </a:r>
            <a:r>
              <a:rPr lang="ar-SA" dirty="0">
                <a:solidFill>
                  <a:schemeClr val="bg1"/>
                </a:solidFill>
              </a:rPr>
              <a:t>ال</a:t>
            </a:r>
            <a:r>
              <a:rPr lang="ar-SA" dirty="0"/>
              <a:t>شجرة</a:t>
            </a:r>
            <a:r>
              <a:rPr lang="sv-SE" dirty="0"/>
              <a:t>.</a:t>
            </a:r>
          </a:p>
          <a:p>
            <a:pPr marL="457200" indent="-457200">
              <a:buAutoNum type="arabicPeriod"/>
            </a:pPr>
            <a:r>
              <a:rPr lang="ar-SA" dirty="0"/>
              <a:t>المُضاف إلى معرفة</a:t>
            </a:r>
            <a:r>
              <a:rPr lang="sv-SE" dirty="0"/>
              <a:t> (nomen som blir bestämda med al-</a:t>
            </a:r>
            <a:r>
              <a:rPr lang="sv-SE" dirty="0" err="1"/>
              <a:t>mudhaaf</a:t>
            </a:r>
            <a:r>
              <a:rPr lang="sv-SE" dirty="0"/>
              <a:t>) som t.ex. </a:t>
            </a:r>
            <a:r>
              <a:rPr lang="ar-SA" dirty="0"/>
              <a:t>كتابُ محمدٍ</a:t>
            </a:r>
            <a:r>
              <a:rPr lang="sv-SE" dirty="0"/>
              <a:t> och </a:t>
            </a:r>
            <a:r>
              <a:rPr lang="ar-SA" dirty="0"/>
              <a:t>قلمُ منْ هذا؟</a:t>
            </a:r>
            <a:r>
              <a:rPr lang="sv-SE" dirty="0"/>
              <a:t>. </a:t>
            </a:r>
          </a:p>
          <a:p>
            <a:pPr marL="0" indent="0">
              <a:buNone/>
            </a:pPr>
            <a:r>
              <a:rPr lang="sv-SE" dirty="0"/>
              <a:t>Men om </a:t>
            </a:r>
            <a:r>
              <a:rPr lang="ar-SA" dirty="0"/>
              <a:t>المضاف إليه</a:t>
            </a:r>
            <a:r>
              <a:rPr lang="sv-SE" dirty="0"/>
              <a:t> är obestämt, så förblir det obestämt t.ex. </a:t>
            </a:r>
            <a:r>
              <a:rPr lang="ar-SA" dirty="0"/>
              <a:t>كتابُ مُدَرسٍ</a:t>
            </a:r>
            <a:r>
              <a:rPr lang="sv-SE" dirty="0"/>
              <a:t>.</a:t>
            </a:r>
          </a:p>
        </p:txBody>
      </p:sp>
      <p:sp>
        <p:nvSpPr>
          <p:cNvPr id="4" name="Platshållare för bildnummer 3">
            <a:extLst>
              <a:ext uri="{FF2B5EF4-FFF2-40B4-BE49-F238E27FC236}">
                <a16:creationId xmlns:a16="http://schemas.microsoft.com/office/drawing/2014/main" id="{5C782170-3431-40CE-9401-28F7548EE9E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966839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2213D9-534C-4710-A012-DED83DB5C104}"/>
              </a:ext>
            </a:extLst>
          </p:cNvPr>
          <p:cNvSpPr>
            <a:spLocks noGrp="1"/>
          </p:cNvSpPr>
          <p:nvPr>
            <p:ph type="title"/>
          </p:nvPr>
        </p:nvSpPr>
        <p:spPr/>
        <p:txBody>
          <a:bodyPr/>
          <a:lstStyle/>
          <a:p>
            <a:r>
              <a:rPr lang="ar-SA" dirty="0"/>
              <a:t>العلامات الأَصْلِيَّةُ والفَرْعِيَّةُ في الأسماء </a:t>
            </a:r>
            <a:endParaRPr lang="sv-SE" dirty="0"/>
          </a:p>
        </p:txBody>
      </p:sp>
      <p:sp>
        <p:nvSpPr>
          <p:cNvPr id="3" name="Platshållare för innehåll 2">
            <a:extLst>
              <a:ext uri="{FF2B5EF4-FFF2-40B4-BE49-F238E27FC236}">
                <a16:creationId xmlns:a16="http://schemas.microsoft.com/office/drawing/2014/main" id="{FE69F5C7-118D-4CFC-A8E9-51988F908A30}"/>
              </a:ext>
            </a:extLst>
          </p:cNvPr>
          <p:cNvSpPr>
            <a:spLocks noGrp="1"/>
          </p:cNvSpPr>
          <p:nvPr>
            <p:ph idx="1"/>
          </p:nvPr>
        </p:nvSpPr>
        <p:spPr>
          <a:xfrm>
            <a:off x="173256" y="2136807"/>
            <a:ext cx="11386686" cy="4649003"/>
          </a:xfrm>
        </p:spPr>
        <p:txBody>
          <a:bodyPr/>
          <a:lstStyle/>
          <a:p>
            <a:pPr marL="0" indent="0">
              <a:buNone/>
            </a:pPr>
            <a:r>
              <a:rPr lang="ar-SA" u="sng" dirty="0"/>
              <a:t>العلامات الأصلية</a:t>
            </a:r>
          </a:p>
          <a:p>
            <a:pPr marL="0" indent="0">
              <a:buNone/>
            </a:pPr>
            <a:r>
              <a:rPr lang="sv-SE" dirty="0"/>
              <a:t>Grunden är att när ett nomen blir </a:t>
            </a:r>
            <a:r>
              <a:rPr lang="ar-SA" dirty="0"/>
              <a:t>مَرفوع</a:t>
            </a:r>
            <a:r>
              <a:rPr lang="sv-SE" dirty="0"/>
              <a:t>, så får den en </a:t>
            </a:r>
            <a:r>
              <a:rPr lang="ar-SA" dirty="0"/>
              <a:t>ضمة</a:t>
            </a:r>
            <a:r>
              <a:rPr lang="sv-SE" dirty="0"/>
              <a:t> (</a:t>
            </a:r>
            <a:r>
              <a:rPr lang="ar-SA" dirty="0"/>
              <a:t>بي</a:t>
            </a:r>
            <a:r>
              <a:rPr lang="ar-SA" dirty="0">
                <a:solidFill>
                  <a:schemeClr val="bg1"/>
                </a:solidFill>
              </a:rPr>
              <a:t>تٌ</a:t>
            </a:r>
            <a:r>
              <a:rPr lang="sv-SE" dirty="0"/>
              <a:t>).</a:t>
            </a:r>
          </a:p>
          <a:p>
            <a:pPr marL="0" indent="0">
              <a:buNone/>
            </a:pPr>
            <a:r>
              <a:rPr lang="sv-SE" dirty="0"/>
              <a:t>När nomenet blir </a:t>
            </a:r>
            <a:r>
              <a:rPr lang="ar-SA" dirty="0"/>
              <a:t>مجرور</a:t>
            </a:r>
            <a:r>
              <a:rPr lang="sv-SE" dirty="0"/>
              <a:t>, så får den en </a:t>
            </a:r>
            <a:r>
              <a:rPr lang="ar-SA" dirty="0"/>
              <a:t>كسرة</a:t>
            </a:r>
            <a:r>
              <a:rPr lang="sv-SE" dirty="0"/>
              <a:t> (</a:t>
            </a:r>
            <a:r>
              <a:rPr lang="ar-SA" dirty="0"/>
              <a:t>بي</a:t>
            </a:r>
            <a:r>
              <a:rPr lang="ar-SA" dirty="0">
                <a:solidFill>
                  <a:schemeClr val="bg1"/>
                </a:solidFill>
              </a:rPr>
              <a:t>تٍ</a:t>
            </a:r>
            <a:r>
              <a:rPr lang="sv-SE" dirty="0"/>
              <a:t>).</a:t>
            </a:r>
          </a:p>
          <a:p>
            <a:pPr marL="0" indent="0">
              <a:buNone/>
            </a:pPr>
            <a:r>
              <a:rPr lang="sv-SE" dirty="0"/>
              <a:t>När nomenet blir </a:t>
            </a:r>
            <a:r>
              <a:rPr lang="ar-SA" dirty="0"/>
              <a:t>منصوب</a:t>
            </a:r>
            <a:r>
              <a:rPr lang="sv-SE" dirty="0"/>
              <a:t>, så får den </a:t>
            </a:r>
            <a:r>
              <a:rPr lang="ar-SA" dirty="0"/>
              <a:t>فتحة</a:t>
            </a:r>
            <a:r>
              <a:rPr lang="sv-SE" dirty="0"/>
              <a:t> (</a:t>
            </a:r>
            <a:r>
              <a:rPr lang="ar-SA" dirty="0"/>
              <a:t>بي</a:t>
            </a:r>
            <a:r>
              <a:rPr lang="ar-SA" dirty="0">
                <a:solidFill>
                  <a:schemeClr val="bg1"/>
                </a:solidFill>
              </a:rPr>
              <a:t>ت</a:t>
            </a:r>
            <a:r>
              <a:rPr lang="ar-SA" dirty="0"/>
              <a:t>ً</a:t>
            </a:r>
            <a:r>
              <a:rPr lang="ar-SA" dirty="0">
                <a:solidFill>
                  <a:schemeClr val="bg1"/>
                </a:solidFill>
              </a:rPr>
              <a:t>ا</a:t>
            </a:r>
            <a:r>
              <a:rPr lang="sv-SE" dirty="0"/>
              <a:t>).</a:t>
            </a:r>
            <a:endParaRPr lang="ar-SA" dirty="0"/>
          </a:p>
          <a:p>
            <a:pPr marL="0" indent="0">
              <a:buNone/>
            </a:pPr>
            <a:r>
              <a:rPr lang="sv-SE" dirty="0"/>
              <a:t>Denna grundprincip (</a:t>
            </a:r>
            <a:r>
              <a:rPr lang="ar-SA" dirty="0"/>
              <a:t>الأصل</a:t>
            </a:r>
            <a:r>
              <a:rPr lang="sv-SE" dirty="0"/>
              <a:t>) kallas för </a:t>
            </a:r>
            <a:r>
              <a:rPr lang="ar-SA" dirty="0"/>
              <a:t>العلامات الأصلية</a:t>
            </a:r>
            <a:r>
              <a:rPr lang="sv-SE" dirty="0"/>
              <a:t>.</a:t>
            </a:r>
          </a:p>
          <a:p>
            <a:pPr marL="0" indent="0">
              <a:buNone/>
            </a:pPr>
            <a:endParaRPr lang="sv-SE" dirty="0"/>
          </a:p>
          <a:p>
            <a:pPr marL="0" indent="0">
              <a:buNone/>
            </a:pPr>
            <a:r>
              <a:rPr lang="ar-SA" u="sng" dirty="0"/>
              <a:t>العلامات الفرعية</a:t>
            </a:r>
            <a:endParaRPr lang="sv-SE" u="sng" dirty="0"/>
          </a:p>
          <a:p>
            <a:pPr marL="0" indent="0">
              <a:buNone/>
            </a:pPr>
            <a:r>
              <a:rPr lang="sv-SE" dirty="0"/>
              <a:t>När denna grund bryts, så får vi en s.k. </a:t>
            </a:r>
            <a:r>
              <a:rPr lang="ar-SA" dirty="0"/>
              <a:t>علامة فرعية</a:t>
            </a:r>
            <a:r>
              <a:rPr lang="sv-SE" dirty="0"/>
              <a:t> t.ex.</a:t>
            </a:r>
            <a:r>
              <a:rPr lang="ar-SA" dirty="0"/>
              <a:t>:</a:t>
            </a:r>
            <a:endParaRPr lang="sv-SE" dirty="0"/>
          </a:p>
          <a:p>
            <a:pPr marL="0" indent="0">
              <a:buNone/>
            </a:pPr>
            <a:r>
              <a:rPr lang="sv-SE" dirty="0"/>
              <a:t>När </a:t>
            </a:r>
            <a:r>
              <a:rPr lang="ar-SA" dirty="0"/>
              <a:t>الممنوع من الصرف</a:t>
            </a:r>
            <a:r>
              <a:rPr lang="sv-SE" dirty="0"/>
              <a:t> blir </a:t>
            </a:r>
            <a:r>
              <a:rPr lang="sv-SE" i="1" dirty="0"/>
              <a:t>majrur</a:t>
            </a:r>
            <a:r>
              <a:rPr lang="sv-SE" dirty="0"/>
              <a:t>, får den en </a:t>
            </a:r>
            <a:r>
              <a:rPr lang="sv-SE" i="1" dirty="0"/>
              <a:t>Fathah</a:t>
            </a:r>
            <a:r>
              <a:rPr lang="sv-SE" dirty="0"/>
              <a:t> istället för en traditionell </a:t>
            </a:r>
            <a:r>
              <a:rPr lang="sv-SE" i="1" dirty="0"/>
              <a:t>Kasrah</a:t>
            </a:r>
            <a:r>
              <a:rPr lang="sv-SE" dirty="0"/>
              <a:t>. </a:t>
            </a:r>
          </a:p>
        </p:txBody>
      </p:sp>
      <p:sp>
        <p:nvSpPr>
          <p:cNvPr id="4" name="Platshållare för bildnummer 3">
            <a:extLst>
              <a:ext uri="{FF2B5EF4-FFF2-40B4-BE49-F238E27FC236}">
                <a16:creationId xmlns:a16="http://schemas.microsoft.com/office/drawing/2014/main" id="{9AFF4E69-A5ED-48D8-9276-1CD8272F05D9}"/>
              </a:ext>
            </a:extLst>
          </p:cNvPr>
          <p:cNvSpPr>
            <a:spLocks noGrp="1"/>
          </p:cNvSpPr>
          <p:nvPr>
            <p:ph type="sldNum" sz="quarter" idx="12"/>
          </p:nvPr>
        </p:nvSpPr>
        <p:spPr/>
        <p:txBody>
          <a:bodyPr/>
          <a:lstStyle/>
          <a:p>
            <a:fld id="{177D6179-9D4F-9247-ABDE-D082469CF89C}" type="slidenum">
              <a:rPr lang="sv-SE" smtClean="0"/>
              <a:t>9</a:t>
            </a:fld>
            <a:endParaRPr lang="sv-SE" dirty="0"/>
          </a:p>
        </p:txBody>
      </p:sp>
      <p:sp>
        <p:nvSpPr>
          <p:cNvPr id="5" name="Ellips 4">
            <a:extLst>
              <a:ext uri="{FF2B5EF4-FFF2-40B4-BE49-F238E27FC236}">
                <a16:creationId xmlns:a16="http://schemas.microsoft.com/office/drawing/2014/main" id="{9A9DFB7D-8D7D-4136-BABC-4DFCB4A2BF34}"/>
              </a:ext>
            </a:extLst>
          </p:cNvPr>
          <p:cNvSpPr/>
          <p:nvPr/>
        </p:nvSpPr>
        <p:spPr>
          <a:xfrm>
            <a:off x="9920043" y="2264344"/>
            <a:ext cx="1618821" cy="847023"/>
          </a:xfrm>
          <a:prstGeom prst="ellipse">
            <a:avLst/>
          </a:prstGeom>
          <a:solidFill>
            <a:srgbClr val="BFB5C9"/>
          </a:solid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الأَصْل</a:t>
            </a:r>
            <a:r>
              <a:rPr lang="sv-SE" sz="2400" dirty="0"/>
              <a:t>   Grund</a:t>
            </a:r>
            <a:endParaRPr lang="sv-SE" dirty="0"/>
          </a:p>
        </p:txBody>
      </p:sp>
      <p:sp>
        <p:nvSpPr>
          <p:cNvPr id="6" name="Ellips 5">
            <a:extLst>
              <a:ext uri="{FF2B5EF4-FFF2-40B4-BE49-F238E27FC236}">
                <a16:creationId xmlns:a16="http://schemas.microsoft.com/office/drawing/2014/main" id="{89809695-EAF1-4E6F-B27E-20A89756F4F7}"/>
              </a:ext>
            </a:extLst>
          </p:cNvPr>
          <p:cNvSpPr/>
          <p:nvPr/>
        </p:nvSpPr>
        <p:spPr>
          <a:xfrm>
            <a:off x="8812698" y="3238903"/>
            <a:ext cx="2493832" cy="1265722"/>
          </a:xfrm>
          <a:prstGeom prst="ellipse">
            <a:avLst/>
          </a:prstGeom>
          <a:solidFill>
            <a:srgbClr val="BFB5C9"/>
          </a:solid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الفَرْع</a:t>
            </a:r>
            <a:r>
              <a:rPr lang="sv-SE" sz="2400" dirty="0"/>
              <a:t>   Förgrening</a:t>
            </a:r>
            <a:endParaRPr lang="sv-SE" dirty="0"/>
          </a:p>
        </p:txBody>
      </p:sp>
    </p:spTree>
    <p:extLst>
      <p:ext uri="{BB962C8B-B14F-4D97-AF65-F5344CB8AC3E}">
        <p14:creationId xmlns:p14="http://schemas.microsoft.com/office/powerpoint/2010/main" val="4178155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65CDF9-32D2-40AA-883D-07A1BE75B2DA}"/>
              </a:ext>
            </a:extLst>
          </p:cNvPr>
          <p:cNvSpPr>
            <a:spLocks noGrp="1"/>
          </p:cNvSpPr>
          <p:nvPr>
            <p:ph type="title"/>
          </p:nvPr>
        </p:nvSpPr>
        <p:spPr/>
        <p:txBody>
          <a:bodyPr/>
          <a:lstStyle/>
          <a:p>
            <a:r>
              <a:rPr lang="ar-SA" dirty="0"/>
              <a:t>أقسام المعرفة</a:t>
            </a:r>
            <a:r>
              <a:rPr lang="sv-SE" dirty="0"/>
              <a:t> (2)</a:t>
            </a:r>
          </a:p>
        </p:txBody>
      </p:sp>
      <p:sp>
        <p:nvSpPr>
          <p:cNvPr id="3" name="Platshållare för innehåll 2">
            <a:extLst>
              <a:ext uri="{FF2B5EF4-FFF2-40B4-BE49-F238E27FC236}">
                <a16:creationId xmlns:a16="http://schemas.microsoft.com/office/drawing/2014/main" id="{C99716E4-0C62-48B0-8BB6-4CE13F091C86}"/>
              </a:ext>
            </a:extLst>
          </p:cNvPr>
          <p:cNvSpPr>
            <a:spLocks noGrp="1"/>
          </p:cNvSpPr>
          <p:nvPr>
            <p:ph idx="1"/>
          </p:nvPr>
        </p:nvSpPr>
        <p:spPr>
          <a:xfrm>
            <a:off x="323850" y="2085976"/>
            <a:ext cx="11429999" cy="4467224"/>
          </a:xfrm>
        </p:spPr>
        <p:txBody>
          <a:bodyPr/>
          <a:lstStyle/>
          <a:p>
            <a:pPr marL="0" indent="0">
              <a:buNone/>
            </a:pPr>
            <a:r>
              <a:rPr lang="sv-SE" dirty="0"/>
              <a:t>7. </a:t>
            </a:r>
            <a:r>
              <a:rPr lang="ar-SA" dirty="0"/>
              <a:t>النَّكرة </a:t>
            </a:r>
            <a:r>
              <a:rPr lang="ar-SA" u="sng" dirty="0"/>
              <a:t>المقصودة بالنداء</a:t>
            </a:r>
            <a:r>
              <a:rPr lang="sv-SE" dirty="0"/>
              <a:t> (ett obestämt ord som specificeras med rop) som t.ex.</a:t>
            </a:r>
          </a:p>
          <a:p>
            <a:pPr marL="0" indent="0">
              <a:buNone/>
            </a:pPr>
            <a:r>
              <a:rPr lang="ar-SA" dirty="0"/>
              <a:t>يا رجلُ</a:t>
            </a:r>
            <a:r>
              <a:rPr lang="sv-SE" dirty="0"/>
              <a:t>, </a:t>
            </a:r>
            <a:r>
              <a:rPr lang="ar-SA" dirty="0"/>
              <a:t>يا أخي</a:t>
            </a:r>
            <a:r>
              <a:rPr lang="sv-SE" dirty="0"/>
              <a:t> och </a:t>
            </a:r>
            <a:r>
              <a:rPr lang="ar-SA" dirty="0"/>
              <a:t>يا طالبُ</a:t>
            </a:r>
            <a:r>
              <a:rPr lang="sv-SE" dirty="0"/>
              <a:t>. Här blir ordet bestämt eftersom man ropar på en specifik person. Al-</a:t>
            </a:r>
            <a:r>
              <a:rPr lang="sv-SE" dirty="0" err="1"/>
              <a:t>munaada</a:t>
            </a:r>
            <a:r>
              <a:rPr lang="sv-SE" dirty="0"/>
              <a:t> (det ropade) här är </a:t>
            </a:r>
            <a:r>
              <a:rPr lang="ar-SA" dirty="0"/>
              <a:t>مُعَرَّف</a:t>
            </a:r>
            <a:r>
              <a:rPr lang="sv-SE" dirty="0"/>
              <a:t> dvs bestämt.</a:t>
            </a:r>
          </a:p>
          <a:p>
            <a:pPr marL="0" indent="0">
              <a:buNone/>
            </a:pPr>
            <a:endParaRPr lang="sv-SE" dirty="0"/>
          </a:p>
          <a:p>
            <a:pPr marL="0" indent="0">
              <a:buNone/>
            </a:pPr>
            <a:r>
              <a:rPr lang="sv-SE" u="sng" dirty="0"/>
              <a:t>Observera dock följande</a:t>
            </a:r>
            <a:r>
              <a:rPr lang="sv-SE" dirty="0"/>
              <a:t>: ibland kan man ropa på någon utan att specificera en person. Detta är en helt annan kategori, som har en annan dom. Ett bra exempel på detta är en </a:t>
            </a:r>
            <a:r>
              <a:rPr lang="ar-SA" dirty="0"/>
              <a:t>رجلٌ أَعْمى</a:t>
            </a:r>
            <a:r>
              <a:rPr lang="sv-SE" dirty="0"/>
              <a:t> (en blind man) som går ute på gatan och tappar sin käpp, och behöver hjälp, så han börjar ropa på gatan: </a:t>
            </a:r>
            <a:r>
              <a:rPr lang="ar-SA" dirty="0"/>
              <a:t>يا رجلًا ساعِدْني</a:t>
            </a:r>
            <a:r>
              <a:rPr lang="sv-SE" dirty="0"/>
              <a:t>. Här så syftar han inte på någon specifik person, utan vill bara ha första bästa hjälp. I detta fall säger vi: </a:t>
            </a:r>
            <a:r>
              <a:rPr lang="ar-SA" dirty="0"/>
              <a:t>مقصودة</a:t>
            </a:r>
            <a:r>
              <a:rPr lang="sv-SE" dirty="0"/>
              <a:t> </a:t>
            </a:r>
            <a:r>
              <a:rPr lang="ar-SA" dirty="0"/>
              <a:t>المنادى غير</a:t>
            </a:r>
            <a:r>
              <a:rPr lang="sv-SE" dirty="0"/>
              <a:t> dvs icke-specifikt. </a:t>
            </a:r>
            <a:r>
              <a:rPr lang="sv-SE" dirty="0">
                <a:solidFill>
                  <a:srgbClr val="FFFF00"/>
                </a:solidFill>
              </a:rPr>
              <a:t>Observera att </a:t>
            </a:r>
            <a:r>
              <a:rPr lang="ar-SA" dirty="0">
                <a:solidFill>
                  <a:srgbClr val="FFFF00"/>
                </a:solidFill>
              </a:rPr>
              <a:t>المنادى</a:t>
            </a:r>
            <a:r>
              <a:rPr lang="sv-SE" dirty="0">
                <a:solidFill>
                  <a:srgbClr val="FFFF00"/>
                </a:solidFill>
              </a:rPr>
              <a:t> i just detta fall är </a:t>
            </a:r>
            <a:r>
              <a:rPr lang="ar-SA" dirty="0">
                <a:solidFill>
                  <a:srgbClr val="FFFF00"/>
                </a:solidFill>
              </a:rPr>
              <a:t>منصوب</a:t>
            </a:r>
            <a:r>
              <a:rPr lang="sv-SE" dirty="0">
                <a:solidFill>
                  <a:srgbClr val="FFFF00"/>
                </a:solidFill>
              </a:rPr>
              <a:t> och inte </a:t>
            </a:r>
            <a:r>
              <a:rPr lang="ar-SA" dirty="0">
                <a:solidFill>
                  <a:srgbClr val="FFFF00"/>
                </a:solidFill>
              </a:rPr>
              <a:t>مرفوع</a:t>
            </a:r>
            <a:r>
              <a:rPr lang="sv-SE" dirty="0">
                <a:solidFill>
                  <a:srgbClr val="FFFF00"/>
                </a:solidFill>
              </a:rPr>
              <a:t>.</a:t>
            </a:r>
          </a:p>
        </p:txBody>
      </p:sp>
      <p:sp>
        <p:nvSpPr>
          <p:cNvPr id="4" name="Platshållare för bildnummer 3">
            <a:extLst>
              <a:ext uri="{FF2B5EF4-FFF2-40B4-BE49-F238E27FC236}">
                <a16:creationId xmlns:a16="http://schemas.microsoft.com/office/drawing/2014/main" id="{5C782170-3431-40CE-9401-28F7548EE9E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983799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7EF6DE13-C0C2-4A51-A544-88F598C9B3A3}"/>
              </a:ext>
            </a:extLst>
          </p:cNvPr>
          <p:cNvSpPr/>
          <p:nvPr/>
        </p:nvSpPr>
        <p:spPr>
          <a:xfrm>
            <a:off x="257175" y="5172075"/>
            <a:ext cx="5638800" cy="134302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8B39CA43-A9FB-4D4F-8E10-F4829E5EC9FE}"/>
              </a:ext>
            </a:extLst>
          </p:cNvPr>
          <p:cNvSpPr/>
          <p:nvPr/>
        </p:nvSpPr>
        <p:spPr>
          <a:xfrm>
            <a:off x="276225" y="2876550"/>
            <a:ext cx="5353050" cy="942975"/>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ED93FC19-F3DE-4DBB-A85F-8368A038AB7D}"/>
              </a:ext>
            </a:extLst>
          </p:cNvPr>
          <p:cNvSpPr>
            <a:spLocks noGrp="1"/>
          </p:cNvSpPr>
          <p:nvPr>
            <p:ph type="title"/>
          </p:nvPr>
        </p:nvSpPr>
        <p:spPr/>
        <p:txBody>
          <a:bodyPr/>
          <a:lstStyle/>
          <a:p>
            <a:r>
              <a:rPr lang="sv-SE" dirty="0"/>
              <a:t>Gott &amp; blandat</a:t>
            </a:r>
          </a:p>
        </p:txBody>
      </p:sp>
      <p:sp>
        <p:nvSpPr>
          <p:cNvPr id="3" name="Platshållare för innehåll 2">
            <a:extLst>
              <a:ext uri="{FF2B5EF4-FFF2-40B4-BE49-F238E27FC236}">
                <a16:creationId xmlns:a16="http://schemas.microsoft.com/office/drawing/2014/main" id="{757D0667-EDB2-4D6F-8AD0-A5502D4C7226}"/>
              </a:ext>
            </a:extLst>
          </p:cNvPr>
          <p:cNvSpPr>
            <a:spLocks noGrp="1"/>
          </p:cNvSpPr>
          <p:nvPr>
            <p:ph idx="1"/>
          </p:nvPr>
        </p:nvSpPr>
        <p:spPr>
          <a:xfrm>
            <a:off x="257175" y="2124075"/>
            <a:ext cx="11544300" cy="4505325"/>
          </a:xfrm>
        </p:spPr>
        <p:txBody>
          <a:bodyPr>
            <a:normAutofit/>
          </a:bodyPr>
          <a:lstStyle/>
          <a:p>
            <a:r>
              <a:rPr lang="ar-SA" dirty="0"/>
              <a:t>تَعالَ</a:t>
            </a:r>
            <a:r>
              <a:rPr lang="sv-SE" dirty="0"/>
              <a:t> betyder ”kom”, och är ett verb som endast används i </a:t>
            </a:r>
            <a:r>
              <a:rPr lang="sv-SE" dirty="0" err="1"/>
              <a:t>amr</a:t>
            </a:r>
            <a:r>
              <a:rPr lang="sv-SE" dirty="0"/>
              <a:t>-form. I dåtid, och nutid använder vi istället </a:t>
            </a:r>
            <a:r>
              <a:rPr lang="ar-SA" dirty="0"/>
              <a:t>جاءَ يَجِيْءُ</a:t>
            </a:r>
            <a:r>
              <a:rPr lang="sv-SE" dirty="0"/>
              <a:t> eller </a:t>
            </a:r>
            <a:r>
              <a:rPr lang="ar-SA" dirty="0"/>
              <a:t>أَتى يَأْتي</a:t>
            </a:r>
            <a:r>
              <a:rPr lang="sv-SE" dirty="0"/>
              <a:t>.</a:t>
            </a:r>
          </a:p>
          <a:p>
            <a:pPr marL="0" indent="0">
              <a:buNone/>
            </a:pPr>
            <a:r>
              <a:rPr lang="ar-SA" dirty="0"/>
              <a:t>جاءَني بلالٌ أَمسِ.</a:t>
            </a:r>
            <a:r>
              <a:rPr lang="sv-SE" dirty="0"/>
              <a:t> – </a:t>
            </a:r>
            <a:r>
              <a:rPr lang="sv-SE" dirty="0" err="1"/>
              <a:t>Bilal</a:t>
            </a:r>
            <a:r>
              <a:rPr lang="sv-SE" dirty="0"/>
              <a:t> kom till mig igår.</a:t>
            </a:r>
            <a:endParaRPr lang="ar-SA" dirty="0"/>
          </a:p>
          <a:p>
            <a:pPr marL="0" indent="0">
              <a:buNone/>
            </a:pPr>
            <a:r>
              <a:rPr lang="ar-SA" dirty="0"/>
              <a:t>لا تَأْتِني غَدًا.</a:t>
            </a:r>
            <a:r>
              <a:rPr lang="sv-SE" dirty="0"/>
              <a:t> – Kom inte till mig imorgon.</a:t>
            </a:r>
          </a:p>
          <a:p>
            <a:pPr marL="0" indent="0">
              <a:buNone/>
            </a:pPr>
            <a:endParaRPr lang="sv-SE" dirty="0"/>
          </a:p>
          <a:p>
            <a:pPr marL="0" indent="0">
              <a:buNone/>
            </a:pPr>
            <a:endParaRPr lang="sv-SE" dirty="0"/>
          </a:p>
          <a:p>
            <a:pPr marL="0" indent="0">
              <a:buNone/>
            </a:pPr>
            <a:r>
              <a:rPr lang="sv-SE" dirty="0"/>
              <a:t> Hur böjs </a:t>
            </a:r>
            <a:r>
              <a:rPr lang="ar-SA" dirty="0"/>
              <a:t>تَعالَ</a:t>
            </a:r>
            <a:r>
              <a:rPr lang="sv-SE" dirty="0"/>
              <a:t>?</a:t>
            </a:r>
          </a:p>
          <a:p>
            <a:pPr marL="0" indent="0">
              <a:buNone/>
            </a:pPr>
            <a:r>
              <a:rPr lang="ar-SA" u="sng" dirty="0">
                <a:solidFill>
                  <a:schemeClr val="bg1"/>
                </a:solidFill>
              </a:rPr>
              <a:t>المفرد</a:t>
            </a:r>
            <a:r>
              <a:rPr lang="ar-SA" dirty="0"/>
              <a:t>  </a:t>
            </a:r>
            <a:r>
              <a:rPr lang="sv-SE" dirty="0"/>
              <a:t>                </a:t>
            </a:r>
            <a:r>
              <a:rPr lang="ar-SA" u="sng" dirty="0">
                <a:solidFill>
                  <a:schemeClr val="bg1"/>
                </a:solidFill>
              </a:rPr>
              <a:t>المثنى</a:t>
            </a:r>
            <a:r>
              <a:rPr lang="sv-SE" dirty="0"/>
              <a:t>          </a:t>
            </a:r>
            <a:r>
              <a:rPr lang="ar-SA" dirty="0"/>
              <a:t>  </a:t>
            </a:r>
            <a:r>
              <a:rPr lang="sv-SE" dirty="0"/>
              <a:t>    </a:t>
            </a:r>
            <a:r>
              <a:rPr lang="ar-SA" u="sng" dirty="0">
                <a:solidFill>
                  <a:schemeClr val="bg1"/>
                </a:solidFill>
              </a:rPr>
              <a:t>الجمع</a:t>
            </a:r>
            <a:endParaRPr lang="sv-SE" u="sng" dirty="0">
              <a:solidFill>
                <a:schemeClr val="bg1"/>
              </a:solidFill>
            </a:endParaRPr>
          </a:p>
          <a:p>
            <a:pPr marL="0" indent="0">
              <a:buNone/>
            </a:pPr>
            <a:r>
              <a:rPr lang="ar-SA" dirty="0">
                <a:solidFill>
                  <a:srgbClr val="0070C0"/>
                </a:solidFill>
              </a:rPr>
              <a:t>تعالَ يا ولدُ</a:t>
            </a:r>
            <a:r>
              <a:rPr lang="sv-SE" dirty="0">
                <a:solidFill>
                  <a:srgbClr val="0070C0"/>
                </a:solidFill>
              </a:rPr>
              <a:t>         </a:t>
            </a:r>
            <a:r>
              <a:rPr lang="ar-SA" dirty="0">
                <a:solidFill>
                  <a:srgbClr val="0070C0"/>
                </a:solidFill>
              </a:rPr>
              <a:t>تَعالَيا يا ولدانِ</a:t>
            </a:r>
            <a:r>
              <a:rPr lang="sv-SE" dirty="0">
                <a:solidFill>
                  <a:srgbClr val="0070C0"/>
                </a:solidFill>
              </a:rPr>
              <a:t>       </a:t>
            </a:r>
            <a:r>
              <a:rPr lang="ar-SA" dirty="0">
                <a:solidFill>
                  <a:srgbClr val="0070C0"/>
                </a:solidFill>
              </a:rPr>
              <a:t>تعالَوْا يا إخوانُ </a:t>
            </a:r>
          </a:p>
          <a:p>
            <a:pPr marL="0" indent="0">
              <a:buNone/>
            </a:pPr>
            <a:r>
              <a:rPr lang="ar-SA" dirty="0">
                <a:solidFill>
                  <a:srgbClr val="7030A0"/>
                </a:solidFill>
              </a:rPr>
              <a:t>تعالَيْ يا خديجةُ</a:t>
            </a:r>
            <a:r>
              <a:rPr lang="sv-SE" dirty="0">
                <a:solidFill>
                  <a:srgbClr val="7030A0"/>
                </a:solidFill>
              </a:rPr>
              <a:t>      </a:t>
            </a:r>
            <a:r>
              <a:rPr lang="ar-SA" dirty="0">
                <a:solidFill>
                  <a:srgbClr val="7030A0"/>
                </a:solidFill>
              </a:rPr>
              <a:t>تعالَيا يا بنتانِ</a:t>
            </a:r>
            <a:r>
              <a:rPr lang="sv-SE" dirty="0">
                <a:solidFill>
                  <a:srgbClr val="7030A0"/>
                </a:solidFill>
              </a:rPr>
              <a:t>       </a:t>
            </a:r>
            <a:r>
              <a:rPr lang="ar-SA" dirty="0">
                <a:solidFill>
                  <a:srgbClr val="7030A0"/>
                </a:solidFill>
              </a:rPr>
              <a:t>تعالَيْنَ يا أَخواتُ</a:t>
            </a:r>
            <a:endParaRPr lang="sv-SE" dirty="0">
              <a:solidFill>
                <a:srgbClr val="7030A0"/>
              </a:solidFill>
            </a:endParaRPr>
          </a:p>
          <a:p>
            <a:pPr marL="0" indent="0">
              <a:buNone/>
            </a:pPr>
            <a:endParaRPr lang="sv-SE" dirty="0"/>
          </a:p>
        </p:txBody>
      </p:sp>
      <p:sp>
        <p:nvSpPr>
          <p:cNvPr id="4" name="Platshållare för bildnummer 3">
            <a:extLst>
              <a:ext uri="{FF2B5EF4-FFF2-40B4-BE49-F238E27FC236}">
                <a16:creationId xmlns:a16="http://schemas.microsoft.com/office/drawing/2014/main" id="{7083AFC8-40D7-4560-B081-7A133017855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36805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E65F54B-63CF-453E-8F2D-9EBC2CF63A73}"/>
              </a:ext>
            </a:extLst>
          </p:cNvPr>
          <p:cNvSpPr>
            <a:spLocks noGrp="1"/>
          </p:cNvSpPr>
          <p:nvPr>
            <p:ph type="ctrTitle"/>
          </p:nvPr>
        </p:nvSpPr>
        <p:spPr/>
        <p:txBody>
          <a:bodyPr/>
          <a:lstStyle/>
          <a:p>
            <a:r>
              <a:rPr lang="sv-SE" dirty="0"/>
              <a:t>Lektion 9</a:t>
            </a:r>
          </a:p>
        </p:txBody>
      </p:sp>
      <p:sp>
        <p:nvSpPr>
          <p:cNvPr id="6" name="Underrubrik 5">
            <a:extLst>
              <a:ext uri="{FF2B5EF4-FFF2-40B4-BE49-F238E27FC236}">
                <a16:creationId xmlns:a16="http://schemas.microsoft.com/office/drawing/2014/main" id="{EC5CB94C-D27C-4FC1-9173-34B9BE567B17}"/>
              </a:ext>
            </a:extLst>
          </p:cNvPr>
          <p:cNvSpPr>
            <a:spLocks noGrp="1"/>
          </p:cNvSpPr>
          <p:nvPr>
            <p:ph type="subTitle" idx="1"/>
          </p:nvPr>
        </p:nvSpPr>
        <p:spPr/>
        <p:txBody>
          <a:bodyPr>
            <a:normAutofit/>
          </a:bodyPr>
          <a:lstStyle/>
          <a:p>
            <a:r>
              <a:rPr lang="ar-SA" sz="2400" dirty="0"/>
              <a:t>الْمُثَنَّى وجَمْعُ المُذَكَّرِ السَّالمِ عِنْدَ الإِضافَةِ</a:t>
            </a:r>
            <a:endParaRPr lang="sv-SE" sz="2400" dirty="0"/>
          </a:p>
        </p:txBody>
      </p:sp>
      <p:sp>
        <p:nvSpPr>
          <p:cNvPr id="4" name="Platshållare för bildnummer 3">
            <a:extLst>
              <a:ext uri="{FF2B5EF4-FFF2-40B4-BE49-F238E27FC236}">
                <a16:creationId xmlns:a16="http://schemas.microsoft.com/office/drawing/2014/main" id="{0C4CB4E3-2B32-4124-AE78-577DEB624EC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654824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491563-52B5-4E7C-8A85-2FCED21BE1A9}"/>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EF66A8BF-B052-4EE9-B406-97723FA46206}"/>
              </a:ext>
            </a:extLst>
          </p:cNvPr>
          <p:cNvSpPr>
            <a:spLocks noGrp="1"/>
          </p:cNvSpPr>
          <p:nvPr>
            <p:ph idx="1"/>
          </p:nvPr>
        </p:nvSpPr>
        <p:spPr>
          <a:xfrm>
            <a:off x="361950" y="2085975"/>
            <a:ext cx="11391899" cy="4552950"/>
          </a:xfrm>
        </p:spPr>
        <p:txBody>
          <a:bodyPr/>
          <a:lstStyle/>
          <a:p>
            <a:pPr marL="0" indent="0">
              <a:buNone/>
            </a:pPr>
            <a:r>
              <a:rPr lang="sv-SE" dirty="0"/>
              <a:t>Lektion 9 är till stor del en fördjupning och detaljering av tidigare koncept och regler vi lärt oss tidigare. </a:t>
            </a:r>
          </a:p>
          <a:p>
            <a:pPr marL="0" indent="0">
              <a:buNone/>
            </a:pPr>
            <a:r>
              <a:rPr lang="sv-SE" dirty="0"/>
              <a:t>Vi har lärt oss ord som är i </a:t>
            </a:r>
            <a:r>
              <a:rPr lang="ar-SA" dirty="0"/>
              <a:t>المثنى</a:t>
            </a:r>
            <a:r>
              <a:rPr lang="sv-SE" dirty="0"/>
              <a:t> t.ex. </a:t>
            </a:r>
            <a:r>
              <a:rPr lang="ar-SA" dirty="0"/>
              <a:t>كتابا</a:t>
            </a:r>
            <a:r>
              <a:rPr lang="ar-SA" dirty="0">
                <a:solidFill>
                  <a:srgbClr val="0070C0"/>
                </a:solidFill>
              </a:rPr>
              <a:t>ن</a:t>
            </a:r>
            <a:r>
              <a:rPr lang="ar-SA" dirty="0"/>
              <a:t>ِ</a:t>
            </a:r>
            <a:r>
              <a:rPr lang="sv-SE" dirty="0"/>
              <a:t>, och ord som är </a:t>
            </a:r>
            <a:r>
              <a:rPr lang="ar-SA" dirty="0"/>
              <a:t>جمع المذكر السالم</a:t>
            </a:r>
            <a:r>
              <a:rPr lang="sv-SE" dirty="0"/>
              <a:t> t.ex. </a:t>
            </a:r>
            <a:r>
              <a:rPr lang="ar-SA" dirty="0"/>
              <a:t>مدرسو</a:t>
            </a:r>
            <a:r>
              <a:rPr lang="ar-SA" dirty="0">
                <a:solidFill>
                  <a:srgbClr val="0070C0"/>
                </a:solidFill>
              </a:rPr>
              <a:t>ن</a:t>
            </a:r>
            <a:r>
              <a:rPr lang="sv-SE" dirty="0"/>
              <a:t>.</a:t>
            </a:r>
          </a:p>
          <a:p>
            <a:pPr marL="0" indent="0">
              <a:buNone/>
            </a:pPr>
            <a:r>
              <a:rPr lang="sv-SE" dirty="0"/>
              <a:t>Båda slutar på </a:t>
            </a:r>
            <a:r>
              <a:rPr lang="ar-SA" dirty="0">
                <a:solidFill>
                  <a:srgbClr val="0070C0"/>
                </a:solidFill>
              </a:rPr>
              <a:t>ن</a:t>
            </a:r>
            <a:r>
              <a:rPr lang="sv-SE" dirty="0"/>
              <a:t>. Nu lär vi oss att </a:t>
            </a:r>
            <a:r>
              <a:rPr lang="ar-SA" dirty="0"/>
              <a:t>عند الإضافة</a:t>
            </a:r>
            <a:r>
              <a:rPr lang="sv-SE" dirty="0"/>
              <a:t> </a:t>
            </a:r>
            <a:r>
              <a:rPr lang="ar-SA" dirty="0"/>
              <a:t>تُحْذَفُ النون</a:t>
            </a:r>
            <a:r>
              <a:rPr lang="sv-SE" dirty="0"/>
              <a:t> dvs då dessa ord är </a:t>
            </a:r>
            <a:r>
              <a:rPr lang="sv-SE" i="1" dirty="0" err="1"/>
              <a:t>mudhaaf</a:t>
            </a:r>
            <a:r>
              <a:rPr lang="sv-SE" i="1" dirty="0"/>
              <a:t>, </a:t>
            </a:r>
            <a:r>
              <a:rPr lang="sv-SE" dirty="0"/>
              <a:t>så försvinner dessa </a:t>
            </a:r>
            <a:r>
              <a:rPr lang="ar-SA" dirty="0">
                <a:solidFill>
                  <a:srgbClr val="0070C0"/>
                </a:solidFill>
              </a:rPr>
              <a:t>ن</a:t>
            </a:r>
            <a:r>
              <a:rPr lang="sv-SE" dirty="0">
                <a:solidFill>
                  <a:srgbClr val="0070C0"/>
                </a:solidFill>
              </a:rPr>
              <a:t>. </a:t>
            </a:r>
            <a:r>
              <a:rPr lang="sv-SE" dirty="0"/>
              <a:t>Se exempel på nästa sida.</a:t>
            </a:r>
          </a:p>
          <a:p>
            <a:pPr marL="0" indent="0">
              <a:buNone/>
            </a:pP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4F9B3BC0-2297-4A5E-8C99-2CEB11E89C7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993858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21B244-AD2A-44E2-880D-FA22B7EA45D5}"/>
              </a:ext>
            </a:extLst>
          </p:cNvPr>
          <p:cNvSpPr>
            <a:spLocks noGrp="1"/>
          </p:cNvSpPr>
          <p:nvPr>
            <p:ph type="title"/>
          </p:nvPr>
        </p:nvSpPr>
        <p:spPr/>
        <p:txBody>
          <a:bodyPr/>
          <a:lstStyle/>
          <a:p>
            <a:r>
              <a:rPr lang="ar-SA" dirty="0"/>
              <a:t>الْمُثَنَّى وجَمْعُ المُذَكَّرِ السَّالمِ عِنْدَ الإِضافَةِ</a:t>
            </a:r>
            <a:endParaRPr lang="sv-SE" dirty="0"/>
          </a:p>
        </p:txBody>
      </p:sp>
      <p:sp>
        <p:nvSpPr>
          <p:cNvPr id="4" name="Platshållare för bildnummer 3">
            <a:extLst>
              <a:ext uri="{FF2B5EF4-FFF2-40B4-BE49-F238E27FC236}">
                <a16:creationId xmlns:a16="http://schemas.microsoft.com/office/drawing/2014/main" id="{2D7FB7CF-8F8B-421E-B9AB-2E18363F4B7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BC3ECABE-BD07-489A-8F9A-3982BAE29D35}"/>
              </a:ext>
            </a:extLst>
          </p:cNvPr>
          <p:cNvSpPr/>
          <p:nvPr/>
        </p:nvSpPr>
        <p:spPr>
          <a:xfrm>
            <a:off x="2651709" y="2232916"/>
            <a:ext cx="5962913" cy="4214811"/>
          </a:xfrm>
          <a:prstGeom prst="roundRect">
            <a:avLst/>
          </a:prstGeom>
          <a:solidFill>
            <a:schemeClr val="accent5">
              <a:lumMod val="40000"/>
              <a:lumOff val="60000"/>
            </a:schemeClr>
          </a:solidFill>
          <a:ln w="19050">
            <a:solidFill>
              <a:schemeClr val="accent5">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هذان كتابا</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نِ</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جميلانِ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كتابا حامدٍ جميلان</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رأيت كتابَيْ</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نِ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رأَيتُ كتابَيْ حامدٍ </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ar-SA" sz="2400" dirty="0">
                <a:solidFill>
                  <a:prstClr val="black"/>
                </a:solidFill>
                <a:latin typeface="Trebuchet MS" panose="020B0603020202020204"/>
                <a:cs typeface="Arial" panose="020B0604020202020204" pitchFamily="34" charset="0"/>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أَين البنتا</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ن</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أَين بنتا أَخيك؟</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رأيت البنتيْ</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ن</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رأيت بنتَيْ بلال</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سلمتُ على طالبتَيْ</a:t>
            </a:r>
            <a:r>
              <a:rPr kumimoji="0" lang="ar-SA" sz="24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ن</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سلمتُ على طالبتَيِ المديرِ</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جاء أَلفا حاجٍّ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اِشْتَرَيْتُ مِائَتَيْ ساعةٍ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جاء المدرسوْ</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نَ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جاء مدرسُو الجامعةِ</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أَبحثُ عن المسلميْ</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نَ     </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أَبحثُ عن مسلمِي القريةِ</a:t>
            </a:r>
          </a:p>
        </p:txBody>
      </p:sp>
    </p:spTree>
    <p:custDataLst>
      <p:tags r:id="rId1"/>
    </p:custDataLst>
    <p:extLst>
      <p:ext uri="{BB962C8B-B14F-4D97-AF65-F5344CB8AC3E}">
        <p14:creationId xmlns:p14="http://schemas.microsoft.com/office/powerpoint/2010/main" val="3091178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1F485E4-0618-4AA9-B02E-A30ABC74A6BD}"/>
              </a:ext>
            </a:extLst>
          </p:cNvPr>
          <p:cNvSpPr>
            <a:spLocks noGrp="1"/>
          </p:cNvSpPr>
          <p:nvPr>
            <p:ph idx="1"/>
          </p:nvPr>
        </p:nvSpPr>
        <p:spPr>
          <a:xfrm>
            <a:off x="257175" y="2133600"/>
            <a:ext cx="11534775" cy="4400550"/>
          </a:xfrm>
        </p:spPr>
        <p:txBody>
          <a:bodyPr>
            <a:normAutofit/>
          </a:bodyPr>
          <a:lstStyle/>
          <a:p>
            <a:pPr marL="0" indent="0">
              <a:buNone/>
            </a:pPr>
            <a:r>
              <a:rPr lang="sv-SE" dirty="0"/>
              <a:t>På Arabiska nivå 1 lärde vi oss att dual för </a:t>
            </a:r>
            <a:r>
              <a:rPr lang="ar-SA" dirty="0"/>
              <a:t>هذا</a:t>
            </a:r>
            <a:r>
              <a:rPr lang="sv-SE" dirty="0"/>
              <a:t> är </a:t>
            </a:r>
            <a:r>
              <a:rPr lang="ar-SA" dirty="0"/>
              <a:t>هذانِ</a:t>
            </a:r>
            <a:r>
              <a:rPr lang="sv-SE" dirty="0"/>
              <a:t>, och dual för </a:t>
            </a:r>
            <a:r>
              <a:rPr lang="ar-SA" dirty="0"/>
              <a:t>هذه</a:t>
            </a:r>
            <a:r>
              <a:rPr lang="sv-SE" dirty="0"/>
              <a:t> är </a:t>
            </a:r>
            <a:r>
              <a:rPr lang="ar-SA" dirty="0"/>
              <a:t>هاتانِ</a:t>
            </a:r>
            <a:r>
              <a:rPr lang="sv-SE" dirty="0"/>
              <a:t>.</a:t>
            </a:r>
          </a:p>
          <a:p>
            <a:pPr marL="0" indent="0">
              <a:buNone/>
            </a:pPr>
            <a:endParaRPr lang="sv-SE" u="sng" dirty="0"/>
          </a:p>
          <a:p>
            <a:pPr marL="0" indent="0">
              <a:buNone/>
            </a:pPr>
            <a:endParaRPr lang="sv-SE" sz="300" u="sng" dirty="0"/>
          </a:p>
          <a:p>
            <a:pPr marL="0" indent="0">
              <a:buNone/>
            </a:pPr>
            <a:r>
              <a:rPr lang="sv-SE" u="sng" dirty="0"/>
              <a:t>Nu lär vi oss att dual för </a:t>
            </a:r>
            <a:r>
              <a:rPr lang="ar-SA" u="sng" dirty="0"/>
              <a:t>ذلك</a:t>
            </a:r>
            <a:r>
              <a:rPr lang="sv-SE" u="sng" dirty="0"/>
              <a:t> är </a:t>
            </a:r>
            <a:r>
              <a:rPr lang="ar-SA" u="sng" dirty="0"/>
              <a:t>ذانِكَ</a:t>
            </a:r>
            <a:r>
              <a:rPr lang="sv-SE" u="sng" dirty="0"/>
              <a:t>, och dual för </a:t>
            </a:r>
            <a:r>
              <a:rPr lang="ar-SA" u="sng" dirty="0"/>
              <a:t>تلك</a:t>
            </a:r>
            <a:r>
              <a:rPr lang="sv-SE" u="sng" dirty="0"/>
              <a:t> är </a:t>
            </a:r>
            <a:r>
              <a:rPr lang="ar-SA" u="sng" dirty="0"/>
              <a:t>تانِكَ</a:t>
            </a:r>
            <a:r>
              <a:rPr lang="sv-SE" dirty="0"/>
              <a:t>.</a:t>
            </a:r>
          </a:p>
          <a:p>
            <a:pPr marL="0" indent="0">
              <a:buNone/>
            </a:pPr>
            <a:endParaRPr lang="sv-SE" dirty="0"/>
          </a:p>
          <a:p>
            <a:pPr marL="0" indent="0">
              <a:buNone/>
            </a:pPr>
            <a:endParaRPr lang="sv-SE" dirty="0"/>
          </a:p>
          <a:p>
            <a:pPr marL="0" indent="0">
              <a:buNone/>
            </a:pPr>
            <a:endParaRPr lang="ar-SA" sz="1600" dirty="0"/>
          </a:p>
          <a:p>
            <a:pPr marL="0" indent="0">
              <a:buNone/>
            </a:pPr>
            <a:r>
              <a:rPr lang="sv-SE" u="sng" dirty="0"/>
              <a:t>I </a:t>
            </a:r>
            <a:r>
              <a:rPr lang="sv-SE" u="sng" dirty="0" err="1"/>
              <a:t>nasb</a:t>
            </a:r>
            <a:r>
              <a:rPr lang="sv-SE" u="sng" dirty="0"/>
              <a:t>- och </a:t>
            </a:r>
            <a:r>
              <a:rPr lang="sv-SE" u="sng" dirty="0" err="1"/>
              <a:t>jarr</a:t>
            </a:r>
            <a:r>
              <a:rPr lang="sv-SE" u="sng" dirty="0"/>
              <a:t>-form skrivs de </a:t>
            </a:r>
            <a:r>
              <a:rPr lang="ar-SA" u="sng" dirty="0"/>
              <a:t>ذَيْنِكَ</a:t>
            </a:r>
            <a:r>
              <a:rPr lang="sv-SE" u="sng" dirty="0"/>
              <a:t> och </a:t>
            </a:r>
            <a:r>
              <a:rPr lang="ar-SA" u="sng" dirty="0"/>
              <a:t>تَيْنِكَ</a:t>
            </a:r>
            <a:r>
              <a:rPr lang="sv-SE" dirty="0"/>
              <a:t>.</a:t>
            </a:r>
          </a:p>
        </p:txBody>
      </p:sp>
      <p:sp>
        <p:nvSpPr>
          <p:cNvPr id="9" name="Rektangel: rundade hörn 8">
            <a:extLst>
              <a:ext uri="{FF2B5EF4-FFF2-40B4-BE49-F238E27FC236}">
                <a16:creationId xmlns:a16="http://schemas.microsoft.com/office/drawing/2014/main" id="{2BDAFD54-1EC9-4E7C-9C93-E618CFC0704B}"/>
              </a:ext>
            </a:extLst>
          </p:cNvPr>
          <p:cNvSpPr/>
          <p:nvPr/>
        </p:nvSpPr>
        <p:spPr>
          <a:xfrm>
            <a:off x="400050" y="2583410"/>
            <a:ext cx="3443289" cy="484271"/>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هذانِ مسجدانِ, وهاتانِ مدرستان.</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
        <p:nvSpPr>
          <p:cNvPr id="7" name="Rektangel: rundade hörn 6">
            <a:extLst>
              <a:ext uri="{FF2B5EF4-FFF2-40B4-BE49-F238E27FC236}">
                <a16:creationId xmlns:a16="http://schemas.microsoft.com/office/drawing/2014/main" id="{6132C617-7B2C-4B24-AB35-13B64C6CC9B6}"/>
              </a:ext>
            </a:extLst>
          </p:cNvPr>
          <p:cNvSpPr/>
          <p:nvPr/>
        </p:nvSpPr>
        <p:spPr>
          <a:xfrm>
            <a:off x="400049" y="5508331"/>
            <a:ext cx="3443289" cy="991352"/>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اِفْتَحْ ذَيْنِكَ البابَيْنِ وتَيْنِكَ النافذتَيْنِ.</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من يسكن في تَيْنِكَ الفِلَّتَيْنِ؟</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Rektangel: rundade hörn 7">
            <a:extLst>
              <a:ext uri="{FF2B5EF4-FFF2-40B4-BE49-F238E27FC236}">
                <a16:creationId xmlns:a16="http://schemas.microsoft.com/office/drawing/2014/main" id="{05B3C2D9-FD4A-4AB9-B0C6-ADFD1A7A9A2F}"/>
              </a:ext>
            </a:extLst>
          </p:cNvPr>
          <p:cNvSpPr/>
          <p:nvPr/>
        </p:nvSpPr>
        <p:spPr>
          <a:xfrm>
            <a:off x="400050" y="3790320"/>
            <a:ext cx="3443289" cy="897194"/>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هذانِ مهندسانِ, وذانِكَ طالبان.</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هاتانِ طبيبتانِ, وتانِكَ مُمَرِّضتانِ.</a:t>
            </a:r>
          </a:p>
        </p:txBody>
      </p:sp>
      <p:sp>
        <p:nvSpPr>
          <p:cNvPr id="2" name="Rubrik 1">
            <a:extLst>
              <a:ext uri="{FF2B5EF4-FFF2-40B4-BE49-F238E27FC236}">
                <a16:creationId xmlns:a16="http://schemas.microsoft.com/office/drawing/2014/main" id="{C3F66E0C-B105-451B-8E19-FAD332181741}"/>
              </a:ext>
            </a:extLst>
          </p:cNvPr>
          <p:cNvSpPr>
            <a:spLocks noGrp="1"/>
          </p:cNvSpPr>
          <p:nvPr>
            <p:ph type="title"/>
          </p:nvPr>
        </p:nvSpPr>
        <p:spPr/>
        <p:txBody>
          <a:bodyPr/>
          <a:lstStyle/>
          <a:p>
            <a:r>
              <a:rPr lang="ar-SA" dirty="0"/>
              <a:t>المثنى في أَسماء الإشارة</a:t>
            </a:r>
            <a:endParaRPr lang="sv-SE" dirty="0"/>
          </a:p>
        </p:txBody>
      </p:sp>
      <p:sp>
        <p:nvSpPr>
          <p:cNvPr id="4" name="Platshållare för bildnummer 3">
            <a:extLst>
              <a:ext uri="{FF2B5EF4-FFF2-40B4-BE49-F238E27FC236}">
                <a16:creationId xmlns:a16="http://schemas.microsoft.com/office/drawing/2014/main" id="{A8BDF781-6FA2-40E2-8D32-4563547C6FB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5A26E4A3-2F79-4E83-93CD-E68D1377B2BF}"/>
              </a:ext>
            </a:extLst>
          </p:cNvPr>
          <p:cNvSpPr/>
          <p:nvPr/>
        </p:nvSpPr>
        <p:spPr>
          <a:xfrm>
            <a:off x="9705517" y="5603957"/>
            <a:ext cx="2047875" cy="800099"/>
          </a:xfrm>
          <a:prstGeom prst="ellipse">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فِلَّة</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 Villa</a:t>
            </a:r>
          </a:p>
        </p:txBody>
      </p:sp>
    </p:spTree>
    <p:custDataLst>
      <p:tags r:id="rId1"/>
    </p:custDataLst>
    <p:extLst>
      <p:ext uri="{BB962C8B-B14F-4D97-AF65-F5344CB8AC3E}">
        <p14:creationId xmlns:p14="http://schemas.microsoft.com/office/powerpoint/2010/main" val="4214024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20B26FD-A857-4FED-A8D1-46C98AFD9E7D}"/>
              </a:ext>
            </a:extLst>
          </p:cNvPr>
          <p:cNvSpPr>
            <a:spLocks noGrp="1"/>
          </p:cNvSpPr>
          <p:nvPr>
            <p:ph idx="1"/>
          </p:nvPr>
        </p:nvSpPr>
        <p:spPr>
          <a:xfrm>
            <a:off x="314325" y="2121694"/>
            <a:ext cx="11578805" cy="4637676"/>
          </a:xfrm>
        </p:spPr>
        <p:txBody>
          <a:bodyPr>
            <a:normAutofit/>
          </a:bodyPr>
          <a:lstStyle/>
          <a:p>
            <a:pPr marL="0" indent="0">
              <a:buNone/>
            </a:pPr>
            <a:r>
              <a:rPr lang="ar-SA" dirty="0">
                <a:solidFill>
                  <a:srgbClr val="0070C0"/>
                </a:solidFill>
              </a:rPr>
              <a:t>كلا</a:t>
            </a:r>
            <a:r>
              <a:rPr lang="sv-SE" dirty="0"/>
              <a:t> är </a:t>
            </a:r>
            <a:r>
              <a:rPr lang="ar-SA" dirty="0"/>
              <a:t>مضاف</a:t>
            </a:r>
            <a:r>
              <a:rPr lang="sv-SE" dirty="0"/>
              <a:t> och betyder ”båda”. Dess feminina form är </a:t>
            </a:r>
            <a:r>
              <a:rPr lang="ar-SA" dirty="0">
                <a:solidFill>
                  <a:srgbClr val="7030A0"/>
                </a:solidFill>
              </a:rPr>
              <a:t>كِلْتا</a:t>
            </a:r>
            <a:r>
              <a:rPr lang="sv-SE" dirty="0"/>
              <a:t>.</a:t>
            </a:r>
          </a:p>
          <a:p>
            <a:pPr marL="0" indent="0">
              <a:buNone/>
            </a:pPr>
            <a:r>
              <a:rPr lang="sv-SE" u="sng" dirty="0"/>
              <a:t>Det finns 2 sätt att använda </a:t>
            </a:r>
            <a:r>
              <a:rPr lang="ar-SA" u="sng" dirty="0"/>
              <a:t>كلا</a:t>
            </a:r>
            <a:r>
              <a:rPr lang="sv-SE" u="sng" dirty="0"/>
              <a:t>/</a:t>
            </a:r>
            <a:r>
              <a:rPr lang="ar-SA" u="sng" dirty="0"/>
              <a:t>كلتا</a:t>
            </a:r>
            <a:r>
              <a:rPr lang="sv-SE" dirty="0"/>
              <a:t>:</a:t>
            </a:r>
          </a:p>
          <a:p>
            <a:pPr marL="457200" indent="-457200">
              <a:buAutoNum type="arabicPeriod"/>
            </a:pPr>
            <a:r>
              <a:rPr lang="sv-SE" dirty="0"/>
              <a:t>Kopplas till ett </a:t>
            </a:r>
            <a:r>
              <a:rPr lang="ar-SA" dirty="0"/>
              <a:t>اسم ظاهر</a:t>
            </a:r>
            <a:r>
              <a:rPr lang="sv-SE" dirty="0"/>
              <a:t> (tydligt nomen):</a:t>
            </a:r>
            <a:endParaRPr lang="ar-SA" dirty="0"/>
          </a:p>
          <a:p>
            <a:pPr marL="0" indent="0">
              <a:buNone/>
            </a:pPr>
            <a:endParaRPr lang="sv-SE" dirty="0"/>
          </a:p>
          <a:p>
            <a:pPr marL="0" indent="0">
              <a:buNone/>
            </a:pPr>
            <a:endParaRPr lang="sv-SE" dirty="0"/>
          </a:p>
          <a:p>
            <a:pPr marL="0" indent="0">
              <a:buNone/>
            </a:pPr>
            <a:endParaRPr lang="sv-SE" sz="900" dirty="0"/>
          </a:p>
          <a:p>
            <a:pPr marL="0" indent="0">
              <a:buNone/>
            </a:pPr>
            <a:r>
              <a:rPr lang="ar-SA" u="sng" dirty="0"/>
              <a:t>كلا</a:t>
            </a:r>
            <a:r>
              <a:rPr lang="sv-SE" u="sng" dirty="0"/>
              <a:t>/</a:t>
            </a:r>
            <a:r>
              <a:rPr lang="ar-SA" u="sng" dirty="0"/>
              <a:t>كلتا</a:t>
            </a:r>
            <a:r>
              <a:rPr lang="sv-SE" u="sng" dirty="0"/>
              <a:t> </a:t>
            </a:r>
            <a:r>
              <a:rPr lang="sv-SE" u="sng" dirty="0">
                <a:solidFill>
                  <a:schemeClr val="bg1"/>
                </a:solidFill>
              </a:rPr>
              <a:t>behandlas</a:t>
            </a:r>
            <a:r>
              <a:rPr lang="sv-SE" u="sng" dirty="0"/>
              <a:t> som singulara ord</a:t>
            </a:r>
            <a:r>
              <a:rPr lang="sv-SE" dirty="0"/>
              <a:t>:</a:t>
            </a:r>
          </a:p>
        </p:txBody>
      </p:sp>
      <p:sp>
        <p:nvSpPr>
          <p:cNvPr id="7" name="Rektangel: rundade hörn 6">
            <a:extLst>
              <a:ext uri="{FF2B5EF4-FFF2-40B4-BE49-F238E27FC236}">
                <a16:creationId xmlns:a16="http://schemas.microsoft.com/office/drawing/2014/main" id="{8C1C16DA-4494-4BCA-A868-B7A69D4374FC}"/>
              </a:ext>
            </a:extLst>
          </p:cNvPr>
          <p:cNvSpPr/>
          <p:nvPr/>
        </p:nvSpPr>
        <p:spPr>
          <a:xfrm>
            <a:off x="440532" y="5147264"/>
            <a:ext cx="2647950" cy="957508"/>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كلا الطالبين تَخَرَّجَ</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كلتا الساعتينِ جميلةٌ</a:t>
            </a:r>
          </a:p>
        </p:txBody>
      </p:sp>
      <p:sp>
        <p:nvSpPr>
          <p:cNvPr id="6" name="Rektangel: rundade hörn 5">
            <a:extLst>
              <a:ext uri="{FF2B5EF4-FFF2-40B4-BE49-F238E27FC236}">
                <a16:creationId xmlns:a16="http://schemas.microsoft.com/office/drawing/2014/main" id="{19F0D59B-7072-4F5C-96D6-08C142210C4D}"/>
              </a:ext>
            </a:extLst>
          </p:cNvPr>
          <p:cNvSpPr/>
          <p:nvPr/>
        </p:nvSpPr>
        <p:spPr>
          <a:xfrm>
            <a:off x="440532" y="3507082"/>
            <a:ext cx="2647950" cy="933450"/>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كلا الطالبَيْنِ في المكتبة</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كلتا السيارتيْنِ أَمامَ البيت</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BBDD87E8-B50B-406C-8643-DC15E3D5ADDD}"/>
              </a:ext>
            </a:extLst>
          </p:cNvPr>
          <p:cNvSpPr>
            <a:spLocks noGrp="1"/>
          </p:cNvSpPr>
          <p:nvPr>
            <p:ph type="title"/>
          </p:nvPr>
        </p:nvSpPr>
        <p:spPr/>
        <p:txBody>
          <a:bodyPr/>
          <a:lstStyle/>
          <a:p>
            <a:r>
              <a:rPr lang="ar-SA" dirty="0"/>
              <a:t>كِلا وكِلْتا</a:t>
            </a:r>
            <a:r>
              <a:rPr lang="sv-SE" dirty="0"/>
              <a:t> (1)</a:t>
            </a:r>
          </a:p>
        </p:txBody>
      </p:sp>
      <p:sp>
        <p:nvSpPr>
          <p:cNvPr id="4" name="Platshållare för bildnummer 3">
            <a:extLst>
              <a:ext uri="{FF2B5EF4-FFF2-40B4-BE49-F238E27FC236}">
                <a16:creationId xmlns:a16="http://schemas.microsoft.com/office/drawing/2014/main" id="{503C8EAB-A61C-4E20-AE01-787B1C444C5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Rektangel: rundade hörn 7">
            <a:extLst>
              <a:ext uri="{FF2B5EF4-FFF2-40B4-BE49-F238E27FC236}">
                <a16:creationId xmlns:a16="http://schemas.microsoft.com/office/drawing/2014/main" id="{87CE6C43-F4D2-41D7-AB30-B97F46A6BBA5}"/>
              </a:ext>
            </a:extLst>
          </p:cNvPr>
          <p:cNvSpPr/>
          <p:nvPr/>
        </p:nvSpPr>
        <p:spPr>
          <a:xfrm>
            <a:off x="6829425" y="5345407"/>
            <a:ext cx="5048250" cy="961025"/>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كلا</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och</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كلتا</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2000" b="0" i="0" u="sng" strike="noStrike" kern="1200" cap="none" spc="0" normalizeH="0" baseline="0" noProof="0" dirty="0">
                <a:ln>
                  <a:noFill/>
                </a:ln>
                <a:solidFill>
                  <a:prstClr val="white"/>
                </a:solidFill>
                <a:effectLst/>
                <a:uLnTx/>
                <a:uFillTx/>
                <a:latin typeface="Trebuchet MS" panose="020B0603020202020204"/>
                <a:ea typeface="+mn-ea"/>
                <a:cs typeface="+mn-cs"/>
              </a:rPr>
              <a:t>i detta fall</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är </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مبني</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och ändras inte, vilket vi ser här: </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أَعرفُ كلا الطالبين</a:t>
            </a:r>
            <a:endPar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29589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20B26FD-A857-4FED-A8D1-46C98AFD9E7D}"/>
              </a:ext>
            </a:extLst>
          </p:cNvPr>
          <p:cNvSpPr>
            <a:spLocks noGrp="1"/>
          </p:cNvSpPr>
          <p:nvPr>
            <p:ph idx="1"/>
          </p:nvPr>
        </p:nvSpPr>
        <p:spPr>
          <a:xfrm>
            <a:off x="235745" y="2057400"/>
            <a:ext cx="11657386" cy="4664869"/>
          </a:xfrm>
        </p:spPr>
        <p:txBody>
          <a:bodyPr>
            <a:normAutofit/>
          </a:bodyPr>
          <a:lstStyle/>
          <a:p>
            <a:pPr marL="0" indent="0">
              <a:buNone/>
            </a:pPr>
            <a:r>
              <a:rPr lang="sv-SE" dirty="0"/>
              <a:t>2. Kopplas till ett </a:t>
            </a:r>
            <a:r>
              <a:rPr lang="ar-SA" dirty="0"/>
              <a:t>اسم مُضمَر</a:t>
            </a:r>
            <a:r>
              <a:rPr lang="sv-SE" dirty="0"/>
              <a:t> (nomen i form av pronomen):</a:t>
            </a:r>
          </a:p>
          <a:p>
            <a:pPr marL="0" indent="0">
              <a:buNone/>
            </a:pPr>
            <a:endParaRPr lang="sv-SE" dirty="0"/>
          </a:p>
          <a:p>
            <a:pPr marL="0" indent="0">
              <a:buNone/>
            </a:pPr>
            <a:endParaRPr lang="sv-SE" dirty="0"/>
          </a:p>
          <a:p>
            <a:pPr marL="0" indent="0">
              <a:buNone/>
            </a:pPr>
            <a:endParaRPr lang="sv-SE" sz="1600" dirty="0"/>
          </a:p>
          <a:p>
            <a:pPr marL="0" indent="0">
              <a:buNone/>
            </a:pPr>
            <a:r>
              <a:rPr lang="sv-SE" dirty="0"/>
              <a:t>Bägge sätten nämns i Koranen:</a:t>
            </a:r>
          </a:p>
          <a:p>
            <a:pPr marL="457200" indent="-457200">
              <a:buAutoNum type="arabicPeriod"/>
            </a:pPr>
            <a:r>
              <a:rPr lang="ar-SA" dirty="0">
                <a:solidFill>
                  <a:schemeClr val="bg1"/>
                </a:solidFill>
              </a:rPr>
              <a:t>كِلْتَا</a:t>
            </a:r>
            <a:r>
              <a:rPr lang="ar-SA" dirty="0"/>
              <a:t> </a:t>
            </a:r>
            <a:r>
              <a:rPr lang="ar-SA" dirty="0" err="1"/>
              <a:t>ٱلْجَنَّتَيْنِ</a:t>
            </a:r>
            <a:r>
              <a:rPr lang="ar-SA" dirty="0"/>
              <a:t> ءَاتَتْ أُكُلَهَا</a:t>
            </a:r>
            <a:endParaRPr lang="sv-SE" dirty="0"/>
          </a:p>
          <a:p>
            <a:pPr marL="0" indent="0">
              <a:buNone/>
            </a:pPr>
            <a:r>
              <a:rPr lang="sv-SE" dirty="0"/>
              <a:t>(al-</a:t>
            </a:r>
            <a:r>
              <a:rPr lang="sv-SE" dirty="0" err="1"/>
              <a:t>Kahf</a:t>
            </a:r>
            <a:r>
              <a:rPr lang="sv-SE" dirty="0"/>
              <a:t> 33)</a:t>
            </a:r>
          </a:p>
          <a:p>
            <a:pPr marL="0" indent="0">
              <a:buNone/>
            </a:pPr>
            <a:r>
              <a:rPr lang="sv-SE" dirty="0">
                <a:solidFill>
                  <a:schemeClr val="bg1"/>
                </a:solidFill>
              </a:rPr>
              <a:t>2.</a:t>
            </a:r>
            <a:r>
              <a:rPr lang="sv-SE" dirty="0"/>
              <a:t> </a:t>
            </a:r>
            <a:r>
              <a:rPr lang="ar-SA" dirty="0"/>
              <a:t>وَقَضَى رَبُّكَ أَلَّا تَعْبُدُوا إِلَّا إِيَّاهُ وَبِالْوَالِدَيْنِ إِحْسَانًا</a:t>
            </a:r>
          </a:p>
          <a:p>
            <a:pPr marL="0" indent="0">
              <a:buNone/>
            </a:pPr>
            <a:r>
              <a:rPr lang="ar-SA" dirty="0"/>
              <a:t> إِمَّا يَبْلُغَنَّ عِنْدَكَ الْكِبَرَ أَحَدُهُمَا أَوْ </a:t>
            </a:r>
            <a:r>
              <a:rPr lang="ar-SA" dirty="0">
                <a:solidFill>
                  <a:schemeClr val="bg1"/>
                </a:solidFill>
              </a:rPr>
              <a:t>كِلَاهُمَا</a:t>
            </a:r>
            <a:r>
              <a:rPr lang="ar-SA" dirty="0"/>
              <a:t> فَلَا تَقُلْ لَهُمَا أُفٍّ وَلَا </a:t>
            </a:r>
            <a:r>
              <a:rPr lang="ar-SA" dirty="0" err="1"/>
              <a:t>تَنْهَرْهُمَا</a:t>
            </a:r>
            <a:r>
              <a:rPr lang="ar-SA" dirty="0"/>
              <a:t> وَقُلْ لَهُمَا قَوْلًا كَرِيمًا</a:t>
            </a:r>
            <a:endParaRPr lang="sv-SE" dirty="0"/>
          </a:p>
          <a:p>
            <a:pPr marL="0" indent="0">
              <a:buNone/>
            </a:pPr>
            <a:r>
              <a:rPr lang="sv-SE" dirty="0"/>
              <a:t>(al-</a:t>
            </a:r>
            <a:r>
              <a:rPr lang="sv-SE" dirty="0" err="1"/>
              <a:t>Israa</a:t>
            </a:r>
            <a:r>
              <a:rPr lang="sv-SE" dirty="0"/>
              <a:t>` 23)</a:t>
            </a:r>
          </a:p>
          <a:p>
            <a:pPr marL="0" indent="0">
              <a:buNone/>
            </a:pPr>
            <a:endParaRPr lang="ar-SA" dirty="0"/>
          </a:p>
          <a:p>
            <a:pPr marL="0" indent="0">
              <a:buNone/>
            </a:pPr>
            <a:endParaRPr lang="ar-SA" dirty="0"/>
          </a:p>
          <a:p>
            <a:pPr marL="0" indent="0">
              <a:buNone/>
            </a:pPr>
            <a:endParaRPr lang="sv-SE" dirty="0"/>
          </a:p>
          <a:p>
            <a:pPr marL="0" indent="0">
              <a:buNone/>
            </a:pPr>
            <a:endParaRPr lang="sv-SE" dirty="0"/>
          </a:p>
        </p:txBody>
      </p:sp>
      <p:sp>
        <p:nvSpPr>
          <p:cNvPr id="9" name="Rektangel: rundade hörn 8">
            <a:extLst>
              <a:ext uri="{FF2B5EF4-FFF2-40B4-BE49-F238E27FC236}">
                <a16:creationId xmlns:a16="http://schemas.microsoft.com/office/drawing/2014/main" id="{F691E84D-E4D4-4A76-AF29-EA641DC53FE3}"/>
              </a:ext>
            </a:extLst>
          </p:cNvPr>
          <p:cNvSpPr/>
          <p:nvPr/>
        </p:nvSpPr>
        <p:spPr>
          <a:xfrm>
            <a:off x="426619" y="2660432"/>
            <a:ext cx="1957386" cy="914400"/>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كلاهما مجتهد    </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كلتاهما مجتهدتان</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Rubrik 1">
            <a:extLst>
              <a:ext uri="{FF2B5EF4-FFF2-40B4-BE49-F238E27FC236}">
                <a16:creationId xmlns:a16="http://schemas.microsoft.com/office/drawing/2014/main" id="{BBDD87E8-B50B-406C-8643-DC15E3D5ADDD}"/>
              </a:ext>
            </a:extLst>
          </p:cNvPr>
          <p:cNvSpPr>
            <a:spLocks noGrp="1"/>
          </p:cNvSpPr>
          <p:nvPr>
            <p:ph type="title"/>
          </p:nvPr>
        </p:nvSpPr>
        <p:spPr/>
        <p:txBody>
          <a:bodyPr/>
          <a:lstStyle/>
          <a:p>
            <a:r>
              <a:rPr lang="ar-SA" dirty="0"/>
              <a:t>كِلا وكِلْتا</a:t>
            </a:r>
            <a:r>
              <a:rPr lang="sv-SE" dirty="0"/>
              <a:t> (2)</a:t>
            </a:r>
          </a:p>
        </p:txBody>
      </p:sp>
      <p:sp>
        <p:nvSpPr>
          <p:cNvPr id="4" name="Platshållare för bildnummer 3">
            <a:extLst>
              <a:ext uri="{FF2B5EF4-FFF2-40B4-BE49-F238E27FC236}">
                <a16:creationId xmlns:a16="http://schemas.microsoft.com/office/drawing/2014/main" id="{503C8EAB-A61C-4E20-AE01-787B1C444C5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1" name="Rak pilkoppling 10">
            <a:extLst>
              <a:ext uri="{FF2B5EF4-FFF2-40B4-BE49-F238E27FC236}">
                <a16:creationId xmlns:a16="http://schemas.microsoft.com/office/drawing/2014/main" id="{CE23C81C-CA94-4636-9CE8-AC3411F7AA2D}"/>
              </a:ext>
            </a:extLst>
          </p:cNvPr>
          <p:cNvCxnSpPr/>
          <p:nvPr/>
        </p:nvCxnSpPr>
        <p:spPr>
          <a:xfrm>
            <a:off x="2586038" y="3117632"/>
            <a:ext cx="88582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Rektangel: rundade hörn 11">
            <a:extLst>
              <a:ext uri="{FF2B5EF4-FFF2-40B4-BE49-F238E27FC236}">
                <a16:creationId xmlns:a16="http://schemas.microsoft.com/office/drawing/2014/main" id="{BCDC4075-8FC2-44EE-B619-EEB3884FED3D}"/>
              </a:ext>
            </a:extLst>
          </p:cNvPr>
          <p:cNvSpPr/>
          <p:nvPr/>
        </p:nvSpPr>
        <p:spPr>
          <a:xfrm>
            <a:off x="3682263" y="2660447"/>
            <a:ext cx="2761399" cy="914385"/>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Det är tillåtet att ordet står i singular </a:t>
            </a:r>
            <a:r>
              <a:rPr kumimoji="0" lang="sv-SE" sz="1800" b="0" i="0" u="sng" strike="noStrike" kern="1200" cap="none" spc="0" normalizeH="0" baseline="0" noProof="0" dirty="0">
                <a:ln>
                  <a:noFill/>
                </a:ln>
                <a:solidFill>
                  <a:prstClr val="white"/>
                </a:solidFill>
                <a:effectLst/>
                <a:uLnTx/>
                <a:uFillTx/>
                <a:latin typeface="Trebuchet MS" panose="020B0603020202020204"/>
                <a:ea typeface="+mn-ea"/>
                <a:cs typeface="+mn-cs"/>
              </a:rPr>
              <a:t>eller</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dual</a:t>
            </a:r>
          </a:p>
        </p:txBody>
      </p:sp>
      <p:sp>
        <p:nvSpPr>
          <p:cNvPr id="13" name="Rektangel: rundade hörn 12">
            <a:extLst>
              <a:ext uri="{FF2B5EF4-FFF2-40B4-BE49-F238E27FC236}">
                <a16:creationId xmlns:a16="http://schemas.microsoft.com/office/drawing/2014/main" id="{9AA8C8E3-E562-4371-8CC5-0904226AAC3F}"/>
              </a:ext>
            </a:extLst>
          </p:cNvPr>
          <p:cNvSpPr/>
          <p:nvPr/>
        </p:nvSpPr>
        <p:spPr>
          <a:xfrm>
            <a:off x="7407323" y="3574831"/>
            <a:ext cx="4461250" cy="1647249"/>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كلا</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och</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كلتا</a:t>
            </a:r>
            <a:r>
              <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2000" b="0" i="0" u="sng" strike="noStrike" kern="1200" cap="none" spc="0" normalizeH="0" baseline="0" noProof="0" dirty="0">
                <a:ln>
                  <a:noFill/>
                </a:ln>
                <a:solidFill>
                  <a:prstClr val="white"/>
                </a:solidFill>
                <a:effectLst/>
                <a:uLnTx/>
                <a:uFillTx/>
                <a:latin typeface="Trebuchet MS" panose="020B0603020202020204"/>
                <a:ea typeface="+mn-ea"/>
                <a:cs typeface="+mn-cs"/>
              </a:rPr>
              <a:t>i detta fall</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är</a:t>
            </a: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ar-SA" sz="28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معرب</a:t>
            </a:r>
            <a:r>
              <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och</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därmed</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2000" b="0" i="0" u="none" strike="noStrike" kern="1200" cap="none" spc="0" normalizeH="0" baseline="0" noProof="0" dirty="0" err="1">
                <a:ln>
                  <a:noFill/>
                </a:ln>
                <a:solidFill>
                  <a:prstClr val="white"/>
                </a:solidFill>
                <a:effectLst/>
                <a:uLnTx/>
                <a:uFillTx/>
                <a:latin typeface="Trebuchet MS" panose="020B0603020202020204"/>
                <a:ea typeface="+mn-ea"/>
                <a:cs typeface="+mn-cs"/>
              </a:rPr>
              <a:t>ändbar</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سأَلتُ كلتَيْهِما.</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سلّمتُ على كلَيْهِما.</a:t>
            </a:r>
            <a:endParaRPr kumimoji="0" lang="sv-SE"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ktangel: rundade hörn 8">
            <a:extLst>
              <a:ext uri="{FF2B5EF4-FFF2-40B4-BE49-F238E27FC236}">
                <a16:creationId xmlns:a16="http://schemas.microsoft.com/office/drawing/2014/main" id="{DF658428-F93C-4313-9F33-E57BFCB59929}"/>
              </a:ext>
            </a:extLst>
          </p:cNvPr>
          <p:cNvSpPr/>
          <p:nvPr/>
        </p:nvSpPr>
        <p:spPr>
          <a:xfrm>
            <a:off x="433762" y="2660432"/>
            <a:ext cx="1957386" cy="914400"/>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كلاهما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مجتهد</a:t>
            </a: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كلتاهما </a:t>
            </a:r>
            <a:r>
              <a:rPr kumimoji="0" lang="ar-SA" sz="2400" b="0" i="0" u="none" strike="noStrike" kern="1200" cap="none" spc="0" normalizeH="0" baseline="0" noProof="0" dirty="0">
                <a:ln>
                  <a:noFill/>
                </a:ln>
                <a:solidFill>
                  <a:srgbClr val="C00000"/>
                </a:solidFill>
                <a:effectLst/>
                <a:uLnTx/>
                <a:uFillTx/>
                <a:latin typeface="Trebuchet MS" panose="020B0603020202020204"/>
                <a:ea typeface="+mn-ea"/>
                <a:cs typeface="Arial" panose="020B0604020202020204" pitchFamily="34" charset="0"/>
              </a:rPr>
              <a:t>مجتهدتان</a:t>
            </a:r>
            <a:endParaRPr kumimoji="0" lang="sv-SE" sz="2400" b="0" i="0" u="none" strike="noStrike" kern="1200" cap="none" spc="0" normalizeH="0" baseline="0" noProof="0" dirty="0">
              <a:ln>
                <a:noFill/>
              </a:ln>
              <a:solidFill>
                <a:srgbClr val="C00000"/>
              </a:solidFill>
              <a:effectLst/>
              <a:uLnTx/>
              <a:uFillTx/>
              <a:latin typeface="Trebuchet MS" panose="020B0603020202020204"/>
              <a:ea typeface="+mn-ea"/>
            </a:endParaRPr>
          </a:p>
        </p:txBody>
      </p:sp>
      <p:sp>
        <p:nvSpPr>
          <p:cNvPr id="16" name="Rektangel: rundade hörn 11">
            <a:extLst>
              <a:ext uri="{FF2B5EF4-FFF2-40B4-BE49-F238E27FC236}">
                <a16:creationId xmlns:a16="http://schemas.microsoft.com/office/drawing/2014/main" id="{44961F98-2E7C-4A8F-BA5A-80CE2F3121B9}"/>
              </a:ext>
            </a:extLst>
          </p:cNvPr>
          <p:cNvSpPr/>
          <p:nvPr/>
        </p:nvSpPr>
        <p:spPr>
          <a:xfrm>
            <a:off x="3689406" y="2660447"/>
            <a:ext cx="2761399" cy="914385"/>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Det är tillåtet att ordet står i </a:t>
            </a:r>
            <a:r>
              <a:rPr kumimoji="0" lang="sv-SE" sz="1800" b="0" i="0" u="none" strike="noStrike" kern="1200" cap="none" spc="0" normalizeH="0" baseline="0" noProof="0" dirty="0">
                <a:ln>
                  <a:noFill/>
                </a:ln>
                <a:solidFill>
                  <a:srgbClr val="FFFF00"/>
                </a:solidFill>
                <a:effectLst/>
                <a:uLnTx/>
                <a:uFillTx/>
                <a:latin typeface="Trebuchet MS" panose="020B0603020202020204"/>
                <a:ea typeface="+mn-ea"/>
                <a:cs typeface="+mn-cs"/>
              </a:rPr>
              <a:t>singular</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1800" b="0" i="0" u="sng" strike="noStrike" kern="1200" cap="none" spc="0" normalizeH="0" baseline="0" noProof="0" dirty="0">
                <a:ln>
                  <a:noFill/>
                </a:ln>
                <a:solidFill>
                  <a:prstClr val="white"/>
                </a:solidFill>
                <a:effectLst/>
                <a:uLnTx/>
                <a:uFillTx/>
                <a:latin typeface="Trebuchet MS" panose="020B0603020202020204"/>
                <a:ea typeface="+mn-ea"/>
                <a:cs typeface="+mn-cs"/>
              </a:rPr>
              <a:t>eller</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1800" b="0" i="0" u="none" strike="noStrike" kern="1200" cap="none" spc="0" normalizeH="0" baseline="0" noProof="0" dirty="0">
                <a:ln>
                  <a:noFill/>
                </a:ln>
                <a:solidFill>
                  <a:srgbClr val="C00000"/>
                </a:solidFill>
                <a:effectLst/>
                <a:uLnTx/>
                <a:uFillTx/>
                <a:latin typeface="Trebuchet MS" panose="020B0603020202020204"/>
                <a:ea typeface="+mn-ea"/>
                <a:cs typeface="+mn-cs"/>
              </a:rPr>
              <a:t>dual</a:t>
            </a:r>
          </a:p>
        </p:txBody>
      </p:sp>
    </p:spTree>
    <p:custDataLst>
      <p:tags r:id="rId1"/>
    </p:custDataLst>
    <p:extLst>
      <p:ext uri="{BB962C8B-B14F-4D97-AF65-F5344CB8AC3E}">
        <p14:creationId xmlns:p14="http://schemas.microsoft.com/office/powerpoint/2010/main" val="2047558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3C890B-5C15-4C35-9C0D-F35886551981}"/>
              </a:ext>
            </a:extLst>
          </p:cNvPr>
          <p:cNvSpPr>
            <a:spLocks noGrp="1"/>
          </p:cNvSpPr>
          <p:nvPr>
            <p:ph type="title"/>
          </p:nvPr>
        </p:nvSpPr>
        <p:spPr/>
        <p:txBody>
          <a:bodyPr/>
          <a:lstStyle/>
          <a:p>
            <a:r>
              <a:rPr lang="sv-SE" dirty="0"/>
              <a:t>Gott &amp; blandat (1)</a:t>
            </a:r>
          </a:p>
        </p:txBody>
      </p:sp>
      <p:sp>
        <p:nvSpPr>
          <p:cNvPr id="3" name="Platshållare för innehåll 2">
            <a:extLst>
              <a:ext uri="{FF2B5EF4-FFF2-40B4-BE49-F238E27FC236}">
                <a16:creationId xmlns:a16="http://schemas.microsoft.com/office/drawing/2014/main" id="{7E89802B-7858-451D-AC04-6CEE4D7AA568}"/>
              </a:ext>
            </a:extLst>
          </p:cNvPr>
          <p:cNvSpPr>
            <a:spLocks noGrp="1"/>
          </p:cNvSpPr>
          <p:nvPr>
            <p:ph idx="1"/>
          </p:nvPr>
        </p:nvSpPr>
        <p:spPr>
          <a:xfrm>
            <a:off x="314325" y="2064544"/>
            <a:ext cx="11372850" cy="4564855"/>
          </a:xfrm>
        </p:spPr>
        <p:txBody>
          <a:bodyPr/>
          <a:lstStyle/>
          <a:p>
            <a:r>
              <a:rPr lang="ar-SA" dirty="0"/>
              <a:t>كتابِ</a:t>
            </a:r>
            <a:r>
              <a:rPr lang="ar-SA" dirty="0">
                <a:solidFill>
                  <a:schemeClr val="bg1"/>
                </a:solidFill>
              </a:rPr>
              <a:t>ي</a:t>
            </a:r>
            <a:r>
              <a:rPr lang="ar-SA" dirty="0"/>
              <a:t>ْ</a:t>
            </a:r>
            <a:r>
              <a:rPr lang="sv-SE" dirty="0"/>
              <a:t> – Min bok</a:t>
            </a:r>
          </a:p>
          <a:p>
            <a:pPr marL="0" indent="0">
              <a:buNone/>
            </a:pPr>
            <a:r>
              <a:rPr lang="sv-SE" u="sng" dirty="0"/>
              <a:t>Som vi ser har denna </a:t>
            </a:r>
            <a:r>
              <a:rPr lang="ar-SA" u="sng" dirty="0">
                <a:solidFill>
                  <a:schemeClr val="bg1"/>
                </a:solidFill>
              </a:rPr>
              <a:t>ياء المُتَكَلِّم</a:t>
            </a:r>
            <a:r>
              <a:rPr lang="sv-SE" u="sng" dirty="0">
                <a:solidFill>
                  <a:schemeClr val="bg1"/>
                </a:solidFill>
              </a:rPr>
              <a:t> </a:t>
            </a:r>
            <a:r>
              <a:rPr lang="sv-SE" u="sng" dirty="0"/>
              <a:t>en </a:t>
            </a:r>
            <a:r>
              <a:rPr lang="sv-SE" u="sng" dirty="0" err="1"/>
              <a:t>sukuun</a:t>
            </a:r>
            <a:r>
              <a:rPr lang="sv-SE" u="sng" dirty="0"/>
              <a:t>, men i följande 2 fall får den en Fathah istället</a:t>
            </a:r>
            <a:r>
              <a:rPr lang="sv-SE" dirty="0"/>
              <a:t>:</a:t>
            </a:r>
          </a:p>
          <a:p>
            <a:pPr marL="457200" indent="-457200">
              <a:buAutoNum type="arabicPeriod"/>
            </a:pPr>
            <a:r>
              <a:rPr lang="sv-SE" dirty="0"/>
              <a:t>Om denna </a:t>
            </a:r>
            <a:r>
              <a:rPr lang="ar-SA" dirty="0"/>
              <a:t>ي</a:t>
            </a:r>
            <a:r>
              <a:rPr lang="sv-SE" dirty="0"/>
              <a:t> föregås av en </a:t>
            </a:r>
            <a:r>
              <a:rPr lang="sv-SE" dirty="0" err="1"/>
              <a:t>Alif</a:t>
            </a:r>
            <a:r>
              <a:rPr lang="sv-SE" dirty="0"/>
              <a:t> (</a:t>
            </a:r>
            <a:r>
              <a:rPr lang="sv-SE" sz="2000" dirty="0"/>
              <a:t>detta sker i </a:t>
            </a:r>
            <a:r>
              <a:rPr lang="sv-SE" sz="2000" dirty="0" err="1"/>
              <a:t>raf</a:t>
            </a:r>
            <a:r>
              <a:rPr lang="sv-SE" sz="2000" dirty="0"/>
              <a:t>`-form</a:t>
            </a:r>
            <a:r>
              <a:rPr lang="sv-SE" dirty="0"/>
              <a:t>):</a:t>
            </a:r>
          </a:p>
          <a:p>
            <a:pPr marL="0" indent="0">
              <a:buNone/>
            </a:pPr>
            <a:r>
              <a:rPr lang="ar-SA" dirty="0"/>
              <a:t>أَخوانِ</a:t>
            </a:r>
            <a:r>
              <a:rPr lang="sv-SE" dirty="0"/>
              <a:t> + </a:t>
            </a:r>
            <a:r>
              <a:rPr lang="ar-SA" dirty="0"/>
              <a:t>ي</a:t>
            </a:r>
            <a:r>
              <a:rPr lang="sv-SE" dirty="0"/>
              <a:t> &gt; </a:t>
            </a:r>
            <a:r>
              <a:rPr lang="ar-SA" dirty="0" err="1"/>
              <a:t>أَخوايَ</a:t>
            </a:r>
            <a:r>
              <a:rPr lang="sv-SE" dirty="0"/>
              <a:t> (</a:t>
            </a:r>
            <a:r>
              <a:rPr lang="sv-SE" sz="2000" dirty="0" err="1"/>
              <a:t>Nuun</a:t>
            </a:r>
            <a:r>
              <a:rPr lang="sv-SE" sz="2000" dirty="0"/>
              <a:t> försvinner på grund av </a:t>
            </a:r>
            <a:r>
              <a:rPr lang="ar-SA" sz="2000" dirty="0"/>
              <a:t>الإضافة</a:t>
            </a:r>
            <a:r>
              <a:rPr lang="sv-SE" dirty="0"/>
              <a:t>)</a:t>
            </a:r>
          </a:p>
          <a:p>
            <a:pPr marL="0" indent="0">
              <a:buNone/>
            </a:pPr>
            <a:endParaRPr lang="sv-SE" dirty="0"/>
          </a:p>
          <a:p>
            <a:pPr marL="0" indent="0">
              <a:buNone/>
            </a:pPr>
            <a:r>
              <a:rPr lang="sv-SE" dirty="0"/>
              <a:t>2. Om denna </a:t>
            </a:r>
            <a:r>
              <a:rPr lang="ar-SA" dirty="0"/>
              <a:t>ي</a:t>
            </a:r>
            <a:r>
              <a:rPr lang="sv-SE" dirty="0"/>
              <a:t> föregås av en annan </a:t>
            </a:r>
            <a:r>
              <a:rPr lang="ar-SA" dirty="0"/>
              <a:t>يا ساكنة</a:t>
            </a:r>
            <a:r>
              <a:rPr lang="sv-SE" dirty="0"/>
              <a:t> (</a:t>
            </a:r>
            <a:r>
              <a:rPr lang="sv-SE" sz="2000" dirty="0"/>
              <a:t>detta sker i </a:t>
            </a:r>
            <a:r>
              <a:rPr lang="sv-SE" sz="2000" dirty="0" err="1"/>
              <a:t>nasb</a:t>
            </a:r>
            <a:r>
              <a:rPr lang="sv-SE" sz="2000" dirty="0"/>
              <a:t>/</a:t>
            </a:r>
            <a:r>
              <a:rPr lang="sv-SE" sz="2000" dirty="0" err="1"/>
              <a:t>jarr</a:t>
            </a:r>
            <a:r>
              <a:rPr lang="sv-SE" sz="2000" dirty="0"/>
              <a:t>-form</a:t>
            </a:r>
            <a:r>
              <a:rPr lang="sv-SE" dirty="0"/>
              <a:t>):</a:t>
            </a:r>
          </a:p>
          <a:p>
            <a:pPr marL="0" indent="0">
              <a:buNone/>
            </a:pPr>
            <a:r>
              <a:rPr lang="ar-SA" dirty="0"/>
              <a:t>يدَيْنِ</a:t>
            </a:r>
            <a:r>
              <a:rPr lang="sv-SE" dirty="0"/>
              <a:t> + </a:t>
            </a:r>
            <a:r>
              <a:rPr lang="ar-SA" dirty="0"/>
              <a:t>ي</a:t>
            </a:r>
            <a:r>
              <a:rPr lang="sv-SE" dirty="0"/>
              <a:t> &gt; </a:t>
            </a:r>
            <a:r>
              <a:rPr lang="ar-SA" dirty="0"/>
              <a:t>يَدَيَّ</a:t>
            </a:r>
            <a:r>
              <a:rPr lang="sv-SE" dirty="0"/>
              <a:t> (</a:t>
            </a:r>
            <a:r>
              <a:rPr lang="sv-SE" sz="2000" dirty="0" err="1"/>
              <a:t>Nuun</a:t>
            </a:r>
            <a:r>
              <a:rPr lang="sv-SE" sz="2000" dirty="0"/>
              <a:t> försvinner, återigen, på grund av </a:t>
            </a:r>
            <a:r>
              <a:rPr lang="ar-SA" sz="2000" dirty="0"/>
              <a:t>الإضافة</a:t>
            </a:r>
            <a:r>
              <a:rPr lang="sv-SE" dirty="0"/>
              <a:t>)</a:t>
            </a:r>
          </a:p>
          <a:p>
            <a:pPr marL="0" indent="0">
              <a:buNone/>
            </a:pPr>
            <a:endParaRPr lang="sv-SE" dirty="0"/>
          </a:p>
          <a:p>
            <a:pPr marL="0" indent="0">
              <a:buNone/>
            </a:pPr>
            <a:r>
              <a:rPr lang="sv-SE" dirty="0"/>
              <a:t>Och på samma sätt: </a:t>
            </a:r>
            <a:r>
              <a:rPr lang="ar-SA" dirty="0"/>
              <a:t>يدانِ</a:t>
            </a:r>
            <a:r>
              <a:rPr lang="sv-SE" dirty="0"/>
              <a:t> &gt; </a:t>
            </a:r>
            <a:r>
              <a:rPr lang="ar-SA" dirty="0"/>
              <a:t>يدايَ</a:t>
            </a:r>
            <a:r>
              <a:rPr lang="sv-SE" dirty="0"/>
              <a:t>  </a:t>
            </a:r>
            <a:r>
              <a:rPr lang="ar-SA" dirty="0"/>
              <a:t> عمّانِ</a:t>
            </a:r>
            <a:r>
              <a:rPr lang="sv-SE" dirty="0"/>
              <a:t>&gt; </a:t>
            </a:r>
            <a:r>
              <a:rPr lang="ar-SA" dirty="0"/>
              <a:t>عمّايَ</a:t>
            </a:r>
            <a:r>
              <a:rPr lang="sv-SE" dirty="0"/>
              <a:t>  /   </a:t>
            </a:r>
            <a:r>
              <a:rPr lang="ar-SA" dirty="0"/>
              <a:t>أَخويْنِ</a:t>
            </a:r>
            <a:r>
              <a:rPr lang="sv-SE" dirty="0"/>
              <a:t> &gt; </a:t>
            </a:r>
            <a:r>
              <a:rPr lang="ar-SA" dirty="0"/>
              <a:t>أَخَوَيَّ</a:t>
            </a:r>
            <a:r>
              <a:rPr lang="sv-SE" dirty="0"/>
              <a:t>   </a:t>
            </a:r>
            <a:r>
              <a:rPr lang="ar-SA" dirty="0"/>
              <a:t>عميْنِ</a:t>
            </a:r>
            <a:r>
              <a:rPr lang="sv-SE" dirty="0"/>
              <a:t> &gt; </a:t>
            </a:r>
            <a:r>
              <a:rPr lang="ar-SA" dirty="0"/>
              <a:t>عمَّيَّ</a:t>
            </a:r>
            <a:r>
              <a:rPr lang="sv-SE" dirty="0"/>
              <a:t> </a:t>
            </a:r>
          </a:p>
          <a:p>
            <a:pPr marL="0" indent="0">
              <a:buNone/>
            </a:pPr>
            <a:endParaRPr lang="sv-SE" dirty="0"/>
          </a:p>
          <a:p>
            <a:pPr marL="0" indent="0">
              <a:buNone/>
            </a:pPr>
            <a:endParaRPr lang="ar-SA"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18D457AB-564B-4942-A72D-75B7998185C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92F11EA8-8739-4B5C-8CDC-FF8451E4CCE9}"/>
              </a:ext>
            </a:extLst>
          </p:cNvPr>
          <p:cNvSpPr/>
          <p:nvPr/>
        </p:nvSpPr>
        <p:spPr>
          <a:xfrm>
            <a:off x="9019650" y="5125326"/>
            <a:ext cx="2552700" cy="688900"/>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Här lägger vi till en </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F3354E56-BEBD-4F72-AA71-7F31C940E42C}"/>
              </a:ext>
            </a:extLst>
          </p:cNvPr>
          <p:cNvSpPr/>
          <p:nvPr/>
        </p:nvSpPr>
        <p:spPr>
          <a:xfrm>
            <a:off x="8706205" y="3261560"/>
            <a:ext cx="2752725" cy="800100"/>
          </a:xfrm>
          <a:prstGeom prst="roundRect">
            <a:avLst/>
          </a:prstGeom>
          <a:solidFill>
            <a:srgbClr val="BFB5C9"/>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أَخواهُ</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 Hans två bröder</a:t>
            </a:r>
          </a:p>
        </p:txBody>
      </p:sp>
      <p:cxnSp>
        <p:nvCxnSpPr>
          <p:cNvPr id="8" name="Rak pilkoppling 7">
            <a:extLst>
              <a:ext uri="{FF2B5EF4-FFF2-40B4-BE49-F238E27FC236}">
                <a16:creationId xmlns:a16="http://schemas.microsoft.com/office/drawing/2014/main" id="{F8B4CDF5-8C10-4F1D-BFCC-EEC0D8043CD0}"/>
              </a:ext>
            </a:extLst>
          </p:cNvPr>
          <p:cNvCxnSpPr/>
          <p:nvPr/>
        </p:nvCxnSpPr>
        <p:spPr>
          <a:xfrm flipH="1">
            <a:off x="8048625" y="5384051"/>
            <a:ext cx="65758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619164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E89802B-7858-451D-AC04-6CEE4D7AA568}"/>
              </a:ext>
            </a:extLst>
          </p:cNvPr>
          <p:cNvSpPr>
            <a:spLocks noGrp="1"/>
          </p:cNvSpPr>
          <p:nvPr>
            <p:ph idx="1"/>
          </p:nvPr>
        </p:nvSpPr>
        <p:spPr>
          <a:xfrm>
            <a:off x="228600" y="2100264"/>
            <a:ext cx="11496675" cy="4519612"/>
          </a:xfrm>
        </p:spPr>
        <p:txBody>
          <a:bodyPr/>
          <a:lstStyle/>
          <a:p>
            <a:r>
              <a:rPr lang="ar-SA" dirty="0"/>
              <a:t>أَتى يأتي</a:t>
            </a:r>
            <a:r>
              <a:rPr lang="sv-SE" dirty="0"/>
              <a:t> betyder ”att komma”. Dess </a:t>
            </a:r>
            <a:r>
              <a:rPr lang="ar-SA" dirty="0"/>
              <a:t>أمر</a:t>
            </a:r>
            <a:r>
              <a:rPr lang="sv-SE" dirty="0"/>
              <a:t> är dock </a:t>
            </a:r>
            <a:r>
              <a:rPr lang="ar-SA" dirty="0"/>
              <a:t>اِ</a:t>
            </a:r>
            <a:r>
              <a:rPr lang="ar-SA" dirty="0">
                <a:solidFill>
                  <a:srgbClr val="C6380A"/>
                </a:solidFill>
              </a:rPr>
              <a:t>ي</a:t>
            </a:r>
            <a:r>
              <a:rPr lang="ar-SA" dirty="0"/>
              <a:t>ْتِ</a:t>
            </a:r>
            <a:r>
              <a:rPr lang="sv-SE" dirty="0"/>
              <a:t> (kom, maskulin) istället för grunden </a:t>
            </a:r>
            <a:r>
              <a:rPr lang="ar-SA" dirty="0"/>
              <a:t>اِ</a:t>
            </a:r>
            <a:r>
              <a:rPr lang="ar-SA" dirty="0">
                <a:solidFill>
                  <a:srgbClr val="FFFF00"/>
                </a:solidFill>
              </a:rPr>
              <a:t>ئ</a:t>
            </a:r>
            <a:r>
              <a:rPr lang="ar-SA" dirty="0"/>
              <a:t>ْتِ</a:t>
            </a:r>
            <a:r>
              <a:rPr lang="sv-SE" dirty="0"/>
              <a:t>. Varför då?</a:t>
            </a:r>
          </a:p>
          <a:p>
            <a:pPr marL="0" indent="0">
              <a:buNone/>
            </a:pPr>
            <a:r>
              <a:rPr lang="sv-SE" dirty="0"/>
              <a:t>-Jo, om 2 </a:t>
            </a:r>
            <a:r>
              <a:rPr lang="sv-SE" i="1" dirty="0" err="1"/>
              <a:t>Hamzah</a:t>
            </a:r>
            <a:r>
              <a:rPr lang="sv-SE" dirty="0"/>
              <a:t> möts – där den ena </a:t>
            </a:r>
            <a:r>
              <a:rPr lang="sv-SE" i="1" dirty="0" err="1"/>
              <a:t>Hamzah</a:t>
            </a:r>
            <a:r>
              <a:rPr lang="sv-SE" dirty="0"/>
              <a:t> har en </a:t>
            </a:r>
            <a:r>
              <a:rPr lang="sv-SE" i="1" dirty="0" err="1"/>
              <a:t>Harakah</a:t>
            </a:r>
            <a:r>
              <a:rPr lang="sv-SE" dirty="0"/>
              <a:t> och den </a:t>
            </a:r>
            <a:r>
              <a:rPr lang="sv-SE" i="1" dirty="0"/>
              <a:t>andra</a:t>
            </a:r>
            <a:r>
              <a:rPr lang="sv-SE" dirty="0"/>
              <a:t> </a:t>
            </a:r>
            <a:r>
              <a:rPr lang="sv-SE" i="1" dirty="0" err="1"/>
              <a:t>Hamzah</a:t>
            </a:r>
            <a:r>
              <a:rPr lang="sv-SE" dirty="0"/>
              <a:t> saknar</a:t>
            </a:r>
            <a:r>
              <a:rPr lang="sv-SE" i="1" dirty="0"/>
              <a:t> </a:t>
            </a:r>
            <a:r>
              <a:rPr lang="sv-SE" dirty="0"/>
              <a:t>någon </a:t>
            </a:r>
            <a:r>
              <a:rPr lang="sv-SE" i="1" dirty="0" err="1"/>
              <a:t>Harakah</a:t>
            </a:r>
            <a:r>
              <a:rPr lang="sv-SE" i="1" dirty="0"/>
              <a:t> </a:t>
            </a:r>
            <a:r>
              <a:rPr lang="sv-SE" dirty="0"/>
              <a:t>och istället har en </a:t>
            </a:r>
            <a:r>
              <a:rPr lang="sv-SE" i="1" dirty="0" err="1"/>
              <a:t>Sukun</a:t>
            </a:r>
            <a:r>
              <a:rPr lang="sv-SE" i="1" dirty="0"/>
              <a:t>-</a:t>
            </a:r>
            <a:r>
              <a:rPr lang="sv-SE" dirty="0"/>
              <a:t> så försvinner </a:t>
            </a:r>
            <a:r>
              <a:rPr lang="sv-SE" dirty="0">
                <a:solidFill>
                  <a:srgbClr val="FFFF00"/>
                </a:solidFill>
              </a:rPr>
              <a:t>den andra </a:t>
            </a:r>
            <a:r>
              <a:rPr lang="sv-SE" i="1" dirty="0" err="1">
                <a:solidFill>
                  <a:srgbClr val="FFFF00"/>
                </a:solidFill>
              </a:rPr>
              <a:t>Hamzah</a:t>
            </a:r>
            <a:r>
              <a:rPr lang="sv-SE" dirty="0"/>
              <a:t>, och ersätts med en </a:t>
            </a:r>
            <a:r>
              <a:rPr lang="ar-SA" dirty="0">
                <a:solidFill>
                  <a:srgbClr val="C6380A"/>
                </a:solidFill>
              </a:rPr>
              <a:t>ي</a:t>
            </a:r>
            <a:r>
              <a:rPr lang="sv-SE" dirty="0"/>
              <a:t>. För att förenkla ekvationen kan vi reflektera över följande:</a:t>
            </a:r>
          </a:p>
        </p:txBody>
      </p:sp>
      <p:sp>
        <p:nvSpPr>
          <p:cNvPr id="6" name="Rektangel: rundade hörn 5">
            <a:extLst>
              <a:ext uri="{FF2B5EF4-FFF2-40B4-BE49-F238E27FC236}">
                <a16:creationId xmlns:a16="http://schemas.microsoft.com/office/drawing/2014/main" id="{48BF4F59-02E0-4E4B-A626-BDD292E2AD92}"/>
              </a:ext>
            </a:extLst>
          </p:cNvPr>
          <p:cNvSpPr/>
          <p:nvPr/>
        </p:nvSpPr>
        <p:spPr>
          <a:xfrm>
            <a:off x="490539" y="4462462"/>
            <a:ext cx="1514474" cy="1447799"/>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آ</a:t>
            </a:r>
            <a:endPar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إِ</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إِيْ</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a:t>
            </a:r>
            <a:r>
              <a:rPr kumimoji="0" lang="sv-SE" sz="2400" b="0" i="0" u="none" strike="noStrike" kern="1200" cap="none" spc="0" normalizeH="0" baseline="0" noProof="0">
                <a:ln>
                  <a:noFill/>
                </a:ln>
                <a:solidFill>
                  <a:prstClr val="black"/>
                </a:solidFill>
                <a:effectLst/>
                <a:uLnTx/>
                <a:uFillTx/>
                <a:latin typeface="Trebuchet MS" panose="020B0603020202020204"/>
                <a:ea typeface="+mn-ea"/>
                <a:cs typeface="+mn-cs"/>
              </a:rPr>
              <a:t> &gt; </a:t>
            </a:r>
            <a:r>
              <a:rPr kumimoji="0" lang="ar-SA" sz="24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أُوْ</a:t>
            </a:r>
            <a:endParaRPr kumimoji="0" lang="ar-SA" sz="2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
        <p:nvSpPr>
          <p:cNvPr id="2" name="Rubrik 1">
            <a:extLst>
              <a:ext uri="{FF2B5EF4-FFF2-40B4-BE49-F238E27FC236}">
                <a16:creationId xmlns:a16="http://schemas.microsoft.com/office/drawing/2014/main" id="{2D3C890B-5C15-4C35-9C0D-F35886551981}"/>
              </a:ext>
            </a:extLst>
          </p:cNvPr>
          <p:cNvSpPr>
            <a:spLocks noGrp="1"/>
          </p:cNvSpPr>
          <p:nvPr>
            <p:ph type="title"/>
          </p:nvPr>
        </p:nvSpPr>
        <p:spPr/>
        <p:txBody>
          <a:bodyPr/>
          <a:lstStyle/>
          <a:p>
            <a:r>
              <a:rPr lang="sv-SE" dirty="0"/>
              <a:t>Gott &amp; blandat (2a)</a:t>
            </a:r>
          </a:p>
        </p:txBody>
      </p:sp>
      <p:sp>
        <p:nvSpPr>
          <p:cNvPr id="4" name="Platshållare för bildnummer 3">
            <a:extLst>
              <a:ext uri="{FF2B5EF4-FFF2-40B4-BE49-F238E27FC236}">
                <a16:creationId xmlns:a16="http://schemas.microsoft.com/office/drawing/2014/main" id="{18D457AB-564B-4942-A72D-75B7998185C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22B25698-BCAE-49D7-925C-61C4C9623F4C}"/>
              </a:ext>
            </a:extLst>
          </p:cNvPr>
          <p:cNvSpPr/>
          <p:nvPr/>
        </p:nvSpPr>
        <p:spPr>
          <a:xfrm>
            <a:off x="5488200" y="5186361"/>
            <a:ext cx="6148386" cy="1253991"/>
          </a:xfrm>
          <a:prstGeom prst="roundRect">
            <a:avLst/>
          </a:prstGeom>
          <a:solidFill>
            <a:srgbClr val="BFB5C9"/>
          </a:solidFill>
          <a:ln>
            <a:solidFill>
              <a:schemeClr val="accent5">
                <a:lumMod val="5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Eleven behöver inte förstå den teoretiska proceduren. Det räcker med att kunna slutprodukten dvs eleven skall veta hur man skriver verbet  </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أَتى</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i </a:t>
            </a:r>
            <a:r>
              <a:rPr kumimoji="0" lang="ar-SA" sz="24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أَمر</a:t>
            </a:r>
            <a:r>
              <a:rPr lang="sv-SE" dirty="0">
                <a:solidFill>
                  <a:prstClr val="white"/>
                </a:solidFill>
                <a:latin typeface="Trebuchet MS" panose="020B0603020202020204"/>
              </a:rPr>
              <a:t> dvs </a:t>
            </a:r>
            <a:r>
              <a:rPr lang="ar-SA" sz="2400" dirty="0">
                <a:solidFill>
                  <a:prstClr val="white"/>
                </a:solidFill>
                <a:latin typeface="Trebuchet MS" panose="020B0603020202020204"/>
              </a:rPr>
              <a:t>اِيْتِ</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53605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2">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2" id="{21AD6ED5-7BCB-4790-B805-56582662D634}" vid="{EE83961A-37E0-4241-AA07-5F119F323C40}"/>
    </a:ext>
  </a:extLst>
</a:theme>
</file>

<file path=ppt/theme/theme10.xml><?xml version="1.0" encoding="utf-8"?>
<a:theme xmlns:a="http://schemas.openxmlformats.org/drawingml/2006/main" name="11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11.xml><?xml version="1.0" encoding="utf-8"?>
<a:theme xmlns:a="http://schemas.openxmlformats.org/drawingml/2006/main" name="12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12.xml><?xml version="1.0" encoding="utf-8"?>
<a:theme xmlns:a="http://schemas.openxmlformats.org/drawingml/2006/main" name="13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13.xml><?xml version="1.0" encoding="utf-8"?>
<a:theme xmlns:a="http://schemas.openxmlformats.org/drawingml/2006/main" name="2_lila">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5">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ila" id="{569870E8-8D35-47D0-8138-2F83E8B10CA8}" vid="{E7976E70-0EF5-4AB6-BFCE-F0A37AC5F78B}"/>
    </a:ext>
  </a:extLst>
</a:theme>
</file>

<file path=ppt/theme/theme14.xml><?xml version="1.0" encoding="utf-8"?>
<a:theme xmlns:a="http://schemas.openxmlformats.org/drawingml/2006/main" name="3_lila">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5">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ila" id="{569870E8-8D35-47D0-8138-2F83E8B10CA8}" vid="{E7976E70-0EF5-4AB6-BFCE-F0A37AC5F78B}"/>
    </a:ext>
  </a:ext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6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7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5.xml><?xml version="1.0" encoding="utf-8"?>
<a:theme xmlns:a="http://schemas.openxmlformats.org/drawingml/2006/main" name="8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lila">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5">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ila" id="{569870E8-8D35-47D0-8138-2F83E8B10CA8}" vid="{E7976E70-0EF5-4AB6-BFCE-F0A37AC5F78B}"/>
    </a:ext>
  </a:extLst>
</a:theme>
</file>

<file path=ppt/theme/theme7.xml><?xml version="1.0" encoding="utf-8"?>
<a:theme xmlns:a="http://schemas.openxmlformats.org/drawingml/2006/main" name="9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8.xml><?xml version="1.0" encoding="utf-8"?>
<a:theme xmlns:a="http://schemas.openxmlformats.org/drawingml/2006/main" name="10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9.xml><?xml version="1.0" encoding="utf-8"?>
<a:theme xmlns:a="http://schemas.openxmlformats.org/drawingml/2006/main" name="1_lila">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5">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ila" id="{569870E8-8D35-47D0-8138-2F83E8B10CA8}" vid="{E7976E70-0EF5-4AB6-BFCE-F0A37AC5F78B}"/>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6EABD49-7FDC-4297-B479-8CC7C40F4F39}">
  <we:reference id="wa104380510" version="1.0.0.3" store="sv-SE" storeType="OMEX"/>
  <we:alternateReferences>
    <we:reference id="wa104380510" version="1.0.0.3" store="WA10438051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Berlin</Template>
  <TotalTime>75499</TotalTime>
  <Words>20418</Words>
  <Application>Microsoft Office PowerPoint</Application>
  <PresentationFormat>Bredbild</PresentationFormat>
  <Paragraphs>2432</Paragraphs>
  <Slides>212</Slides>
  <Notes>94</Notes>
  <HiddenSlides>0</HiddenSlides>
  <MMClips>0</MMClips>
  <ScaleCrop>false</ScaleCrop>
  <HeadingPairs>
    <vt:vector size="6" baseType="variant">
      <vt:variant>
        <vt:lpstr>Använt teckensnitt</vt:lpstr>
      </vt:variant>
      <vt:variant>
        <vt:i4>5</vt:i4>
      </vt:variant>
      <vt:variant>
        <vt:lpstr>Tema</vt:lpstr>
      </vt:variant>
      <vt:variant>
        <vt:i4>14</vt:i4>
      </vt:variant>
      <vt:variant>
        <vt:lpstr>Bildrubriker</vt:lpstr>
      </vt:variant>
      <vt:variant>
        <vt:i4>212</vt:i4>
      </vt:variant>
    </vt:vector>
  </HeadingPairs>
  <TitlesOfParts>
    <vt:vector size="231" baseType="lpstr">
      <vt:lpstr>Aharoni</vt:lpstr>
      <vt:lpstr>Arial</vt:lpstr>
      <vt:lpstr>Calibri</vt:lpstr>
      <vt:lpstr>Trebuchet MS</vt:lpstr>
      <vt:lpstr>Wingdings</vt:lpstr>
      <vt:lpstr>Tema2</vt:lpstr>
      <vt:lpstr>5_Berlin</vt:lpstr>
      <vt:lpstr>6_Berlin</vt:lpstr>
      <vt:lpstr>7_Berlin</vt:lpstr>
      <vt:lpstr>8_Berlin</vt:lpstr>
      <vt:lpstr>lila</vt:lpstr>
      <vt:lpstr>9_Berlin</vt:lpstr>
      <vt:lpstr>10_Berlin</vt:lpstr>
      <vt:lpstr>1_lila</vt:lpstr>
      <vt:lpstr>11_Berlin</vt:lpstr>
      <vt:lpstr>12_Berlin</vt:lpstr>
      <vt:lpstr>13_Berlin</vt:lpstr>
      <vt:lpstr>2_lila</vt:lpstr>
      <vt:lpstr>3_lila</vt:lpstr>
      <vt:lpstr>   بسم الله الرحمن الرحيم Arabiska nivå 3</vt:lpstr>
      <vt:lpstr>Förord</vt:lpstr>
      <vt:lpstr>Lektion 1</vt:lpstr>
      <vt:lpstr>Vad lär vi oss här? </vt:lpstr>
      <vt:lpstr>البناء والإعراب</vt:lpstr>
      <vt:lpstr>PowerPoint-presentation</vt:lpstr>
      <vt:lpstr> المبني والمعرب من الأسماء (1)</vt:lpstr>
      <vt:lpstr> المبني والمعرب من الأسماء )2)</vt:lpstr>
      <vt:lpstr>العلامات الأَصْلِيَّةُ والفَرْعِيَّةُ في الأسماء </vt:lpstr>
      <vt:lpstr>العلامات الفرعية في الأسماء (1)</vt:lpstr>
      <vt:lpstr>العلامات الفرعية في الأسماء (2a)</vt:lpstr>
      <vt:lpstr>العلامات الفرعية في الأسماء (2b)</vt:lpstr>
      <vt:lpstr>العلامات الفرعية في الأسماء (2c)</vt:lpstr>
      <vt:lpstr>العلامات الفرعية في الأسماء (3)</vt:lpstr>
      <vt:lpstr>العلامات الفرعية في الأسماء (4)</vt:lpstr>
      <vt:lpstr> المبني والمعرب من الأفعال</vt:lpstr>
      <vt:lpstr>العلامات الأصلية و الفرعية في الأفعال (1)</vt:lpstr>
      <vt:lpstr>العلامات الأصلية و الفرعية في الأفعال (2)</vt:lpstr>
      <vt:lpstr>أقسام الإعراب (1)</vt:lpstr>
      <vt:lpstr>أقسام الإعراب (2)</vt:lpstr>
      <vt:lpstr>أقسام الإعراب (3)</vt:lpstr>
      <vt:lpstr>أقسام الإعراب (4)</vt:lpstr>
      <vt:lpstr>أقسام الإعراب (5a)</vt:lpstr>
      <vt:lpstr>أقسام الإعراب (5b)</vt:lpstr>
      <vt:lpstr>أقسام الإعراب (6)</vt:lpstr>
      <vt:lpstr>أقسام الإعراب (7)</vt:lpstr>
      <vt:lpstr>أقسام الإعراب (8)</vt:lpstr>
      <vt:lpstr>التَّوابِعُ (1)</vt:lpstr>
      <vt:lpstr>التَّوابِعُ (2)</vt:lpstr>
      <vt:lpstr>التَّوابِعُ (3)</vt:lpstr>
      <vt:lpstr>التَّوابِعُ (4)</vt:lpstr>
      <vt:lpstr>التَّوابِعُ (5)</vt:lpstr>
      <vt:lpstr>Lektion 2</vt:lpstr>
      <vt:lpstr>Vad lär vi oss här?</vt:lpstr>
      <vt:lpstr>أَقسامُ الواو (1)</vt:lpstr>
      <vt:lpstr>أَقسامُ الواو (2)</vt:lpstr>
      <vt:lpstr>أَقسامُ الواو (3)</vt:lpstr>
      <vt:lpstr>مِنْ الزَّائدة (1) Den ”extra” من</vt:lpstr>
      <vt:lpstr>مِنْ الزَّائدة (2) Den ”extra” من</vt:lpstr>
      <vt:lpstr>مِنْ الزَّائدة  (3) Den ”extra” من</vt:lpstr>
      <vt:lpstr>إلَيْكُمْ</vt:lpstr>
      <vt:lpstr>Gott &amp; blandat (1)</vt:lpstr>
      <vt:lpstr>Gott &amp; blandat (2)</vt:lpstr>
      <vt:lpstr>Gott &amp; blandat (3)</vt:lpstr>
      <vt:lpstr>Lektion 3</vt:lpstr>
      <vt:lpstr>Vad lär vi oss här?</vt:lpstr>
      <vt:lpstr>نائِبُ الفاعِلِ (1)</vt:lpstr>
      <vt:lpstr>نائِبُ الفاعِلِ (2)</vt:lpstr>
      <vt:lpstr>نائِبُ الفاعِلِ  (3)</vt:lpstr>
      <vt:lpstr>PowerPoint-presentation</vt:lpstr>
      <vt:lpstr>PowerPoint-presentation</vt:lpstr>
      <vt:lpstr> نائِبُ الفاعِل(4)</vt:lpstr>
      <vt:lpstr> نائِبُ الفاعِل(5)</vt:lpstr>
      <vt:lpstr>Gott &amp; blandat (1)</vt:lpstr>
      <vt:lpstr>Gott &amp; blandat (2)</vt:lpstr>
      <vt:lpstr>Gott &amp; blandat (3)</vt:lpstr>
      <vt:lpstr>Gott &amp; blandat (4)</vt:lpstr>
      <vt:lpstr>Lektion 4</vt:lpstr>
      <vt:lpstr>Vad lär vi oss här?</vt:lpstr>
      <vt:lpstr>اسمُ الفاعل (1)</vt:lpstr>
      <vt:lpstr>اسمُ الفاعل (2)</vt:lpstr>
      <vt:lpstr>اسم المفعول (1)</vt:lpstr>
      <vt:lpstr>اسم المفعول (2)</vt:lpstr>
      <vt:lpstr>ما الحِجازِيَّة</vt:lpstr>
      <vt:lpstr>Lektion 5</vt:lpstr>
      <vt:lpstr>Vad lär vi oss här?</vt:lpstr>
      <vt:lpstr> الفعل المبني للمجهول  الفعل الأجوف (1)</vt:lpstr>
      <vt:lpstr> الفعل المبني للمجهول  الفعل الأجوف (2)</vt:lpstr>
      <vt:lpstr>اسم الفاعل (1)</vt:lpstr>
      <vt:lpstr>PowerPoint-presentation</vt:lpstr>
      <vt:lpstr>اسم الفاعل  (3)</vt:lpstr>
      <vt:lpstr>اسم المفعول (1)</vt:lpstr>
      <vt:lpstr>PowerPoint-presentation</vt:lpstr>
      <vt:lpstr>اسم المفعول  (3)</vt:lpstr>
      <vt:lpstr>Lektion 6</vt:lpstr>
      <vt:lpstr>Vad lär vi oss här?</vt:lpstr>
      <vt:lpstr>مَفْعَلٌ</vt:lpstr>
      <vt:lpstr>مَفْعِلٌ</vt:lpstr>
      <vt:lpstr>اِسْتِثناءٌ وفائِدَةٌ Ett undantag, och en nytta</vt:lpstr>
      <vt:lpstr>أَمثلة (1)</vt:lpstr>
      <vt:lpstr>أَمثلة (2)</vt:lpstr>
      <vt:lpstr>زائِدَة Ett tillägg</vt:lpstr>
      <vt:lpstr>Lektion 7</vt:lpstr>
      <vt:lpstr>Vad lär vi oss här?</vt:lpstr>
      <vt:lpstr>أوزان اسم الآلة</vt:lpstr>
      <vt:lpstr>الخُلاصَةُ Sammanfattning</vt:lpstr>
      <vt:lpstr>Lektion 8</vt:lpstr>
      <vt:lpstr>Vad lär vi oss här?</vt:lpstr>
      <vt:lpstr>أقسام المعرفة (1)</vt:lpstr>
      <vt:lpstr>أقسام المعرفة (2)</vt:lpstr>
      <vt:lpstr>Gott &amp; blandat</vt:lpstr>
      <vt:lpstr>Lektion 9</vt:lpstr>
      <vt:lpstr>Vad lär vi oss här?</vt:lpstr>
      <vt:lpstr>الْمُثَنَّى وجَمْعُ المُذَكَّرِ السَّالمِ عِنْدَ الإِضافَةِ</vt:lpstr>
      <vt:lpstr>المثنى في أَسماء الإشارة</vt:lpstr>
      <vt:lpstr>كِلا وكِلْتا (1)</vt:lpstr>
      <vt:lpstr>كِلا وكِلْتا (2)</vt:lpstr>
      <vt:lpstr>Gott &amp; blandat (1)</vt:lpstr>
      <vt:lpstr>Gott &amp; blandat (2a)</vt:lpstr>
      <vt:lpstr>Gott &amp; blandat (2b)</vt:lpstr>
      <vt:lpstr>Gott &amp; blandat (3a)</vt:lpstr>
      <vt:lpstr>Gott &amp; blandat (3b)</vt:lpstr>
      <vt:lpstr>Lektion 10</vt:lpstr>
      <vt:lpstr>Vad lär vi oss här?</vt:lpstr>
      <vt:lpstr>الجملة الاسمية (1)</vt:lpstr>
      <vt:lpstr>الجملة الاسمية  (2)</vt:lpstr>
      <vt:lpstr>الجملة الاسمية  (3)</vt:lpstr>
      <vt:lpstr>الجملة الفعلية (Repetition från Ara. nivå 2)</vt:lpstr>
      <vt:lpstr>أَفعالُ الشُّروع (1)</vt:lpstr>
      <vt:lpstr>أَفعالُ الشُّروع (2)</vt:lpstr>
      <vt:lpstr>En kort reflektion</vt:lpstr>
      <vt:lpstr>Lektion 11</vt:lpstr>
      <vt:lpstr>Vad lär vi oss här?</vt:lpstr>
      <vt:lpstr>المبتدأ والخبر (1)</vt:lpstr>
      <vt:lpstr> المبتدأ والخبر(2)</vt:lpstr>
      <vt:lpstr>المبتدأ والخبر (3) </vt:lpstr>
      <vt:lpstr>المبتدأ والخبر (4)</vt:lpstr>
      <vt:lpstr>المبتدأ (1a) المعرفة والنكرة</vt:lpstr>
      <vt:lpstr>المبتدأ (1b) المعرفة والنكرة</vt:lpstr>
      <vt:lpstr>المبتدأ (1c) المعرفة والنكرة</vt:lpstr>
      <vt:lpstr>المبتدأ (2a) التَّرتيب - Ordningen</vt:lpstr>
      <vt:lpstr>المبتدأ (2b) التَّرتيب - Ordningen</vt:lpstr>
      <vt:lpstr>المبتدأ (2c) التَّرتيب - Ordningen</vt:lpstr>
      <vt:lpstr>المبتدأ (2d) التَّرتيب - Ordningen</vt:lpstr>
      <vt:lpstr>المبتدأ (3) Att ta bort  (الحَذْف)</vt:lpstr>
      <vt:lpstr>الخبر (1a) أنواعه</vt:lpstr>
      <vt:lpstr>الخبر (1b) أنواعه</vt:lpstr>
      <vt:lpstr>الخبر (2) تَفْصِيْلٌ</vt:lpstr>
      <vt:lpstr>الخبر (3)</vt:lpstr>
      <vt:lpstr>Lektion 12</vt:lpstr>
      <vt:lpstr>Vad lär vi oss här?</vt:lpstr>
      <vt:lpstr>المفعول فيه / الظرف (1a)</vt:lpstr>
      <vt:lpstr>المفعول فيه / الظرف (1b)</vt:lpstr>
      <vt:lpstr>المفعول فيه / الظرف (1c)</vt:lpstr>
      <vt:lpstr>المفعول فيه / الظرف (1d)</vt:lpstr>
      <vt:lpstr>المفعول فيه / الظرف (1e)</vt:lpstr>
      <vt:lpstr>المفعول فيه / الظرف (1f)</vt:lpstr>
      <vt:lpstr>لَوْ (1a)</vt:lpstr>
      <vt:lpstr>لَوْ (1b)</vt:lpstr>
      <vt:lpstr>Gott &amp; blandat</vt:lpstr>
      <vt:lpstr>Lektion 13</vt:lpstr>
      <vt:lpstr>Vad lär vi oss här?</vt:lpstr>
      <vt:lpstr>جوازم المضارع (1a)</vt:lpstr>
      <vt:lpstr>جوازم المضارع (1b)</vt:lpstr>
      <vt:lpstr>جوازم المضارع (1c)</vt:lpstr>
      <vt:lpstr>جوازم المضارع (1d)</vt:lpstr>
      <vt:lpstr>جوازم المضارع (1e)</vt:lpstr>
      <vt:lpstr>جوازم المضارع (1f)</vt:lpstr>
      <vt:lpstr> الجَزْم بالطَّلب(1a)</vt:lpstr>
      <vt:lpstr> الجَزْم بالطَّلب(1b)</vt:lpstr>
      <vt:lpstr>النُّدْبَة</vt:lpstr>
      <vt:lpstr>Lektion 14</vt:lpstr>
      <vt:lpstr> Vad lär vi oss här (1)</vt:lpstr>
      <vt:lpstr> Vad lär vi oss här (2)</vt:lpstr>
      <vt:lpstr>إذا الشرطية (1a)</vt:lpstr>
      <vt:lpstr>إذا الشرطية (1b)</vt:lpstr>
      <vt:lpstr>إذا الشرطية (2)</vt:lpstr>
      <vt:lpstr>إذا الشرطية (3)</vt:lpstr>
      <vt:lpstr>إذا الشرطية (4)</vt:lpstr>
      <vt:lpstr>إذا الشرطية (5)</vt:lpstr>
      <vt:lpstr>إذا الشرطية (6)</vt:lpstr>
      <vt:lpstr>إذا الشرطية (7)</vt:lpstr>
      <vt:lpstr>Gott &amp; blandat</vt:lpstr>
      <vt:lpstr>Lektion 15</vt:lpstr>
      <vt:lpstr>Vad lär vi oss här?</vt:lpstr>
      <vt:lpstr>PowerPoint-presentation</vt:lpstr>
      <vt:lpstr> أَنواع فعل الشرط والجواب (1)</vt:lpstr>
      <vt:lpstr> أَنواع فعل الشرط والجواب (2)</vt:lpstr>
      <vt:lpstr>أدوات الشرط الجازمة</vt:lpstr>
      <vt:lpstr>كمْ الاستفهامية والخبرية </vt:lpstr>
      <vt:lpstr> حتى (1)</vt:lpstr>
      <vt:lpstr> حتى (2)</vt:lpstr>
      <vt:lpstr>التصغير (1)</vt:lpstr>
      <vt:lpstr>التصغير (2)</vt:lpstr>
      <vt:lpstr>Gott &amp; blandat (1)</vt:lpstr>
      <vt:lpstr>Gott &amp; blandat (2)</vt:lpstr>
      <vt:lpstr>Lektion 16</vt:lpstr>
      <vt:lpstr>Vad lär vi oss här?</vt:lpstr>
      <vt:lpstr>الفعل المُجَرَّدُ والمَزيد (1) </vt:lpstr>
      <vt:lpstr>الفعل المُجَرَّدُ والمَزيد (2) </vt:lpstr>
      <vt:lpstr>الفعل المُجَرَّدُ والمَزيد (3) </vt:lpstr>
      <vt:lpstr>الفعل المجرد الثلاثي  (1)</vt:lpstr>
      <vt:lpstr>الفعل المجرد الثلاثي (2)</vt:lpstr>
      <vt:lpstr>الفعل المزيد الثلاثي (1)</vt:lpstr>
      <vt:lpstr>الفعل المزيد الثلاثي (2) باب فَعَّلَ</vt:lpstr>
      <vt:lpstr>الفعل المزيد الثلاثي (3) باب فَعَّلَ</vt:lpstr>
      <vt:lpstr>الفعل المزيد الثلاثي (4) باب فَعَّلَ</vt:lpstr>
      <vt:lpstr>الفعل المزيد الثلاثي (5) باب فَعَّلَ</vt:lpstr>
      <vt:lpstr>الفعل المزيد الثلاثي (6) باب فَعَّلَ</vt:lpstr>
      <vt:lpstr>الفعل المزيد الثلاثي (7) باب فَعَّلَ</vt:lpstr>
      <vt:lpstr>الفعل المزيد الثلاثي (8) باب فَعَّلَ</vt:lpstr>
      <vt:lpstr>الفعل المزيد الثلاثي (9) باب فَعَّلَ</vt:lpstr>
      <vt:lpstr>الفعل المزيد الثلاثي (10) باب فَعَّلَ</vt:lpstr>
      <vt:lpstr>Gott &amp; blandat (1)</vt:lpstr>
      <vt:lpstr>Gott &amp; blandat (2)</vt:lpstr>
      <vt:lpstr>Lektion 17</vt:lpstr>
      <vt:lpstr>Vad lär vi oss här?</vt:lpstr>
      <vt:lpstr>الفعل المزيد الثلاثي (1) باب أَفْعَلَ</vt:lpstr>
      <vt:lpstr>الفعل المزيد الثلاثي (2) باب أَفْعَلَ</vt:lpstr>
      <vt:lpstr>الفعل المزيد الثلاثي (3) باب أَفْعَلَ</vt:lpstr>
      <vt:lpstr>الفعل المزيد الثلاثي (4) باب أَفْعَلَ</vt:lpstr>
      <vt:lpstr>أَعْطى (1)</vt:lpstr>
      <vt:lpstr>أَعْطى (2)</vt:lpstr>
      <vt:lpstr>لامُ الاِبْتِداء</vt:lpstr>
      <vt:lpstr>أَصْبَحَ يُصْبِحُ</vt:lpstr>
      <vt:lpstr>أَوْشَكَ يُوشِكُ</vt:lpstr>
      <vt:lpstr>ما النَّكِرة التامَّةُ المُبْهَمَةُ</vt:lpstr>
      <vt:lpstr>اِبْنٌ</vt:lpstr>
      <vt:lpstr>وَلَوْ</vt:lpstr>
      <vt:lpstr>Slutord</vt:lpstr>
      <vt:lpstr>Slutord</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Arabiska spåket -En introduktionskurs</dc:title>
  <dc:creator>Moustafa</dc:creator>
  <cp:lastModifiedBy>مصطفى مصطفى رعد</cp:lastModifiedBy>
  <cp:revision>740</cp:revision>
  <dcterms:created xsi:type="dcterms:W3CDTF">2019-10-22T18:29:39Z</dcterms:created>
  <dcterms:modified xsi:type="dcterms:W3CDTF">2020-12-26T16:28:25Z</dcterms:modified>
</cp:coreProperties>
</file>