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681" r:id="rId2"/>
  </p:sldMasterIdLst>
  <p:handoutMasterIdLst>
    <p:handoutMasterId r:id="rId68"/>
  </p:handoutMasterIdLst>
  <p:sldIdLst>
    <p:sldId id="385" r:id="rId3"/>
    <p:sldId id="386" r:id="rId4"/>
    <p:sldId id="379" r:id="rId5"/>
    <p:sldId id="389" r:id="rId6"/>
    <p:sldId id="387" r:id="rId7"/>
    <p:sldId id="395" r:id="rId8"/>
    <p:sldId id="388" r:id="rId9"/>
    <p:sldId id="393" r:id="rId10"/>
    <p:sldId id="391" r:id="rId11"/>
    <p:sldId id="394" r:id="rId12"/>
    <p:sldId id="396" r:id="rId13"/>
    <p:sldId id="398" r:id="rId14"/>
    <p:sldId id="397" r:id="rId15"/>
    <p:sldId id="399" r:id="rId16"/>
    <p:sldId id="401" r:id="rId17"/>
    <p:sldId id="400" r:id="rId18"/>
    <p:sldId id="402" r:id="rId19"/>
    <p:sldId id="404" r:id="rId20"/>
    <p:sldId id="403" r:id="rId21"/>
    <p:sldId id="405" r:id="rId22"/>
    <p:sldId id="407" r:id="rId23"/>
    <p:sldId id="406" r:id="rId24"/>
    <p:sldId id="411" r:id="rId25"/>
    <p:sldId id="413" r:id="rId26"/>
    <p:sldId id="412" r:id="rId27"/>
    <p:sldId id="414" r:id="rId28"/>
    <p:sldId id="416" r:id="rId29"/>
    <p:sldId id="415" r:id="rId30"/>
    <p:sldId id="417" r:id="rId31"/>
    <p:sldId id="418" r:id="rId32"/>
    <p:sldId id="419" r:id="rId33"/>
    <p:sldId id="420" r:id="rId34"/>
    <p:sldId id="421" r:id="rId35"/>
    <p:sldId id="422" r:id="rId36"/>
    <p:sldId id="425" r:id="rId37"/>
    <p:sldId id="427" r:id="rId38"/>
    <p:sldId id="430" r:id="rId39"/>
    <p:sldId id="428" r:id="rId40"/>
    <p:sldId id="429" r:id="rId41"/>
    <p:sldId id="426" r:id="rId42"/>
    <p:sldId id="431" r:id="rId43"/>
    <p:sldId id="433" r:id="rId44"/>
    <p:sldId id="432" r:id="rId45"/>
    <p:sldId id="434" r:id="rId46"/>
    <p:sldId id="435" r:id="rId47"/>
    <p:sldId id="436" r:id="rId48"/>
    <p:sldId id="437" r:id="rId49"/>
    <p:sldId id="438" r:id="rId50"/>
    <p:sldId id="439" r:id="rId51"/>
    <p:sldId id="440" r:id="rId52"/>
    <p:sldId id="445" r:id="rId53"/>
    <p:sldId id="450" r:id="rId54"/>
    <p:sldId id="441" r:id="rId55"/>
    <p:sldId id="446" r:id="rId56"/>
    <p:sldId id="879" r:id="rId57"/>
    <p:sldId id="442" r:id="rId58"/>
    <p:sldId id="447" r:id="rId59"/>
    <p:sldId id="880" r:id="rId60"/>
    <p:sldId id="443" r:id="rId61"/>
    <p:sldId id="448" r:id="rId62"/>
    <p:sldId id="452" r:id="rId63"/>
    <p:sldId id="444" r:id="rId64"/>
    <p:sldId id="449" r:id="rId65"/>
    <p:sldId id="453" r:id="rId66"/>
    <p:sldId id="878" r:id="rId67"/>
  </p:sldIdLst>
  <p:sldSz cx="12192000" cy="6858000"/>
  <p:notesSz cx="6858000" cy="9144000"/>
  <p:custDataLst>
    <p:tags r:id="rId69"/>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30" autoAdjust="0"/>
    <p:restoredTop sz="94660"/>
  </p:normalViewPr>
  <p:slideViewPr>
    <p:cSldViewPr snapToGrid="0">
      <p:cViewPr varScale="1">
        <p:scale>
          <a:sx n="67" d="100"/>
          <a:sy n="67" d="100"/>
        </p:scale>
        <p:origin x="524" y="44"/>
      </p:cViewPr>
      <p:guideLst/>
    </p:cSldViewPr>
  </p:slideViewPr>
  <p:notesTextViewPr>
    <p:cViewPr>
      <p:scale>
        <a:sx n="1" d="1"/>
        <a:sy n="1" d="1"/>
      </p:scale>
      <p:origin x="0" y="0"/>
    </p:cViewPr>
  </p:notesText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065542-65B2-4D7D-99F4-E7963CEADD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a:extLst>
              <a:ext uri="{FF2B5EF4-FFF2-40B4-BE49-F238E27FC236}">
                <a16:creationId xmlns:a16="http://schemas.microsoft.com/office/drawing/2014/main" id="{4863E5C3-53D0-499F-9E95-3AA4851D9B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971B5E-6C43-4B2A-B39F-D5F09AE4A69F}" type="datetimeFigureOut">
              <a:rPr lang="sv-SE" smtClean="0"/>
              <a:t>2022-01-06</a:t>
            </a:fld>
            <a:endParaRPr lang="sv-SE"/>
          </a:p>
        </p:txBody>
      </p:sp>
      <p:sp>
        <p:nvSpPr>
          <p:cNvPr id="4" name="Footer Placeholder 3">
            <a:extLst>
              <a:ext uri="{FF2B5EF4-FFF2-40B4-BE49-F238E27FC236}">
                <a16:creationId xmlns:a16="http://schemas.microsoft.com/office/drawing/2014/main" id="{F6196F22-1CB5-40C2-BFCD-105F5316FC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a:extLst>
              <a:ext uri="{FF2B5EF4-FFF2-40B4-BE49-F238E27FC236}">
                <a16:creationId xmlns:a16="http://schemas.microsoft.com/office/drawing/2014/main" id="{F164E120-E315-4D0C-9ED3-3ACEE62C0D6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BA6D2A-4381-4848-A8DE-7395E3DD43C1}" type="slidenum">
              <a:rPr lang="sv-SE" smtClean="0"/>
              <a:t>‹#›</a:t>
            </a:fld>
            <a:endParaRPr lang="sv-SE"/>
          </a:p>
        </p:txBody>
      </p:sp>
    </p:spTree>
    <p:extLst>
      <p:ext uri="{BB962C8B-B14F-4D97-AF65-F5344CB8AC3E}">
        <p14:creationId xmlns:p14="http://schemas.microsoft.com/office/powerpoint/2010/main" val="25082361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51000">
              <a:schemeClr val="accent5"/>
            </a:gs>
            <a:gs pos="50000">
              <a:schemeClr val="accent5">
                <a:lumMod val="75000"/>
              </a:schemeClr>
            </a:gs>
            <a:gs pos="48000">
              <a:schemeClr val="accent5">
                <a:lumMod val="60000"/>
                <a:lumOff val="40000"/>
              </a:schemeClr>
            </a:gs>
            <a:gs pos="0">
              <a:schemeClr val="accent5">
                <a:lumMod val="75000"/>
              </a:schemeClr>
            </a:gs>
            <a:gs pos="100000">
              <a:schemeClr val="accent5">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9E4977-C064-4616-AA2F-8AC1771AE542}" type="datetime1">
              <a:rPr kumimoji="0" lang="sv-SE" sz="105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2022-01-06</a:t>
            </a:fld>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custDataLst>
      <p:tags r:id="rId1"/>
    </p:custDataLst>
    <p:extLst>
      <p:ext uri="{BB962C8B-B14F-4D97-AF65-F5344CB8AC3E}">
        <p14:creationId xmlns:p14="http://schemas.microsoft.com/office/powerpoint/2010/main" val="31677214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Avsnittsrubrik">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2022-01-06</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10729455" y="2869895"/>
            <a:ext cx="1154151" cy="1090789"/>
          </a:xfrm>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795551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86B7333-0EFB-4465-9B0A-C52501CDCEC4}" type="datetime1">
              <a:rPr lang="sv-SE" smtClean="0"/>
              <a:t>2022-01-06</a:t>
            </a:fld>
            <a:endParaRPr lang="sv-SE"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11838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4800"/>
            </a:lvl1pPr>
          </a:lstStyle>
          <a:p>
            <a:r>
              <a:rPr lang="sv-SE"/>
              <a:t>Klicka här för att ändra mall för rubrikformat</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B8A42A77-B0C0-48B3-AD90-D9E247E15167}" type="datetime1">
              <a:rPr lang="sv-SE" smtClean="0"/>
              <a:t>2022-01-06</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a:xfrm>
            <a:off x="9255346" y="2750337"/>
            <a:ext cx="1171888" cy="1356442"/>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7833606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5BEAEF-EF29-4F3A-8441-CB85EC13DF81}"/>
              </a:ext>
            </a:extLst>
          </p:cNvPr>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Slide Number Placeholder 4">
            <a:extLst>
              <a:ext uri="{FF2B5EF4-FFF2-40B4-BE49-F238E27FC236}">
                <a16:creationId xmlns:a16="http://schemas.microsoft.com/office/drawing/2014/main" id="{3FEC937D-0A0F-4341-BD00-2086E09F3ED6}"/>
              </a:ext>
            </a:extLst>
          </p:cNvPr>
          <p:cNvSpPr>
            <a:spLocks noGrp="1"/>
          </p:cNvSpPr>
          <p:nvPr>
            <p:ph type="sldNum" sz="quarter" idx="12"/>
          </p:nvPr>
        </p:nvSpPr>
        <p:spPr>
          <a:noFill/>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37966055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400" y="753228"/>
            <a:ext cx="9615600" cy="1080938"/>
          </a:xfrm>
        </p:spPr>
        <p:txBody>
          <a:bodyPr/>
          <a:lstStyle>
            <a:lvl1pPr>
              <a:defRPr>
                <a:solidFill>
                  <a:schemeClr val="tx1"/>
                </a:solidFill>
              </a:defRPr>
            </a:lvl1pPr>
          </a:lstStyle>
          <a:p>
            <a:r>
              <a:rPr lang="sv-SE"/>
              <a:t>Klicka här för att ändra mall för rubrikformat</a:t>
            </a:r>
            <a:endParaRPr lang="en-US" dirty="0"/>
          </a:p>
        </p:txBody>
      </p:sp>
      <p:sp>
        <p:nvSpPr>
          <p:cNvPr id="3" name="Content Placeholder 2"/>
          <p:cNvSpPr>
            <a:spLocks noGrp="1"/>
          </p:cNvSpPr>
          <p:nvPr>
            <p:ph idx="1"/>
          </p:nvPr>
        </p:nvSpPr>
        <p:spPr>
          <a:xfrm>
            <a:off x="346230" y="2121425"/>
            <a:ext cx="11537376" cy="38147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a:xfrm>
            <a:off x="7550980" y="5936187"/>
            <a:ext cx="4332625" cy="365125"/>
          </a:xfrm>
        </p:spPr>
        <p:txBody>
          <a:bodyPr/>
          <a:lstStyle>
            <a:lvl1pPr>
              <a:defRPr>
                <a:solidFill>
                  <a:schemeClr val="bg1"/>
                </a:solidFill>
              </a:defRPr>
            </a:lvl1pPr>
          </a:lstStyle>
          <a:p>
            <a:fld id="{175A7EC3-6B1F-4138-9FBC-12E165420E2D}" type="datetime1">
              <a:rPr lang="sv-SE" smtClean="0"/>
              <a:t>2022-01-06</a:t>
            </a:fld>
            <a:endParaRPr lang="sv-SE" dirty="0"/>
          </a:p>
        </p:txBody>
      </p:sp>
      <p:sp>
        <p:nvSpPr>
          <p:cNvPr id="5" name="Footer Placeholder 4"/>
          <p:cNvSpPr>
            <a:spLocks noGrp="1"/>
          </p:cNvSpPr>
          <p:nvPr>
            <p:ph type="ftr" sz="quarter" idx="11"/>
          </p:nvPr>
        </p:nvSpPr>
        <p:spPr>
          <a:xfrm>
            <a:off x="308394" y="5936188"/>
            <a:ext cx="7242587" cy="365125"/>
          </a:xfrm>
        </p:spPr>
        <p:txBody>
          <a:bodyPr/>
          <a:lstStyle>
            <a:lvl1pPr>
              <a:defRPr>
                <a:solidFill>
                  <a:schemeClr val="bg1"/>
                </a:solidFill>
              </a:defRPr>
            </a:lvl1pPr>
          </a:lstStyle>
          <a:p>
            <a:endParaRPr lang="sv-SE"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4029178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amnkort">
    <p:bg>
      <p:bgPr>
        <a:gradFill>
          <a:gsLst>
            <a:gs pos="48000">
              <a:schemeClr val="accent1"/>
            </a:gs>
            <a:gs pos="50000">
              <a:schemeClr val="accent1">
                <a:lumMod val="75000"/>
              </a:schemeClr>
            </a:gs>
            <a:gs pos="14000">
              <a:srgbClr val="C53B15"/>
            </a:gs>
            <a:gs pos="96000">
              <a:schemeClr val="accent6">
                <a:lumMod val="50000"/>
              </a:schemeClr>
            </a:gs>
          </a:gsLst>
          <a:lin ang="13500000" scaled="1"/>
        </a:gradFill>
        <a:effectLst/>
      </p:bgPr>
    </p:bg>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4C8E46A-1557-4BB1-9F43-37F3207C30EC}" type="datetime1">
              <a:rPr lang="sv-SE" smtClean="0"/>
              <a:t>2022-01-06</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a:xfrm>
            <a:off x="10729455" y="4709925"/>
            <a:ext cx="1154151" cy="1090789"/>
          </a:xfrm>
        </p:spPr>
        <p:txBody>
          <a:bodyPr/>
          <a:lstStyle/>
          <a:p>
            <a:fld id="{177D6179-9D4F-9247-ABDE-D082469CF89C}" type="slidenum">
              <a:rPr lang="sv-SE" smtClean="0"/>
              <a:t>‹#›</a:t>
            </a:fld>
            <a:endParaRPr lang="sv-SE" dirty="0"/>
          </a:p>
        </p:txBody>
      </p:sp>
    </p:spTree>
    <p:custDataLst>
      <p:tags r:id="rId1"/>
    </p:custDataLst>
    <p:extLst>
      <p:ext uri="{BB962C8B-B14F-4D97-AF65-F5344CB8AC3E}">
        <p14:creationId xmlns:p14="http://schemas.microsoft.com/office/powerpoint/2010/main" val="242049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9B393-8C04-47B3-95FA-8590941C90EE}" type="datetime1">
              <a:rPr lang="sv-SE" smtClean="0"/>
              <a:t>2022-01-06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77D6179-9D4F-9247-ABDE-D082469CF89C}" type="slidenum">
              <a:rPr lang="sv-SE" smtClean="0"/>
              <a:t>‹#›</a:t>
            </a:fld>
            <a:endParaRPr lang="sv-SE"/>
          </a:p>
        </p:txBody>
      </p:sp>
    </p:spTree>
    <p:extLst>
      <p:ext uri="{BB962C8B-B14F-4D97-AF65-F5344CB8AC3E}">
        <p14:creationId xmlns:p14="http://schemas.microsoft.com/office/powerpoint/2010/main" val="2287670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microsoft.com/office/2007/relationships/hdphoto" Target="../media/hdphoto2.wdp"/><Relationship Id="rId5" Type="http://schemas.openxmlformats.org/officeDocument/2006/relationships/slideLayout" Target="../slideLayouts/slideLayout6.xml"/><Relationship Id="rId10" Type="http://schemas.openxmlformats.org/officeDocument/2006/relationships/image" Target="../media/image4.png"/><Relationship Id="rId4" Type="http://schemas.openxmlformats.org/officeDocument/2006/relationships/slideLayout" Target="../slideLayouts/slideLayout5.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brightnessContrast brigh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dirty="0"/>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86B7333-0EFB-4465-9B0A-C52501CDCEC4}" type="datetime1">
              <a:rPr kumimoji="0" lang="sv-SE" sz="105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2022-01-06</a:t>
            </a:fld>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05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endParaRPr>
          </a:p>
        </p:txBody>
      </p:sp>
    </p:spTree>
    <p:custDataLst>
      <p:tags r:id="rId3"/>
    </p:custDataLst>
    <p:extLst>
      <p:ext uri="{BB962C8B-B14F-4D97-AF65-F5344CB8AC3E}">
        <p14:creationId xmlns:p14="http://schemas.microsoft.com/office/powerpoint/2010/main" val="3856169316"/>
      </p:ext>
    </p:extLst>
  </p:cSld>
  <p:clrMap bg1="dk1" tx1="lt1" bg2="dk2" tx2="lt2" accent1="accent1" accent2="accent2" accent3="accent3" accent4="accent4" accent5="accent5" accent6="accent6" hlink="hlink" folHlink="folHlink"/>
  <p:sldLayoutIdLst>
    <p:sldLayoutId id="2147483680" r:id="rId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extLst>
              <a:ext uri="{BEBA8EAE-BF5A-486C-A8C5-ECC9F3942E4B}">
                <a14:imgProps xmlns:a14="http://schemas.microsoft.com/office/drawing/2010/main">
                  <a14:imgLayer r:embed="rId11">
                    <a14:imgEffect>
                      <a14:sharpenSoften amount="25000"/>
                    </a14:imgEffect>
                    <a14:imgEffect>
                      <a14:brightnessContrast bright="22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86B7333-0EFB-4465-9B0A-C52501CDCEC4}" type="datetime1">
              <a:rPr lang="sv-SE" smtClean="0"/>
              <a:t>2022-01-06</a:t>
            </a:fld>
            <a:endParaRPr lang="sv-SE"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77D6179-9D4F-9247-ABDE-D082469CF89C}" type="slidenum">
              <a:rPr lang="sv-SE" smtClean="0"/>
              <a:t>‹#›</a:t>
            </a:fld>
            <a:endParaRPr lang="sv-SE" dirty="0"/>
          </a:p>
        </p:txBody>
      </p:sp>
    </p:spTree>
    <p:custDataLst>
      <p:tags r:id="rId9"/>
    </p:custDataLst>
    <p:extLst>
      <p:ext uri="{BB962C8B-B14F-4D97-AF65-F5344CB8AC3E}">
        <p14:creationId xmlns:p14="http://schemas.microsoft.com/office/powerpoint/2010/main" val="3902535464"/>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2968">
              <a:srgbClr val="674C00"/>
            </a:gs>
            <a:gs pos="62937">
              <a:srgbClr val="684A00"/>
            </a:gs>
            <a:gs pos="62875">
              <a:srgbClr val="6A4700"/>
            </a:gs>
            <a:gs pos="62750">
              <a:srgbClr val="6E4100"/>
            </a:gs>
            <a:gs pos="62500">
              <a:srgbClr val="763500"/>
            </a:gs>
            <a:gs pos="62000">
              <a:schemeClr val="accent6">
                <a:lumMod val="75000"/>
              </a:schemeClr>
            </a:gs>
            <a:gs pos="52000">
              <a:schemeClr val="accent5">
                <a:lumMod val="75000"/>
              </a:schemeClr>
            </a:gs>
            <a:gs pos="51000">
              <a:schemeClr val="accent6">
                <a:lumMod val="75000"/>
              </a:schemeClr>
            </a:gs>
            <a:gs pos="61000">
              <a:schemeClr val="accent5"/>
            </a:gs>
            <a:gs pos="50000">
              <a:schemeClr val="accent5">
                <a:lumMod val="50000"/>
              </a:schemeClr>
            </a:gs>
          </a:gsLst>
          <a:lin ang="13500000" scaled="1"/>
          <a:tileRect/>
        </a:gra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228D25-C2E6-42A4-BD4B-B2AF3073EFE8}"/>
              </a:ext>
            </a:extLst>
          </p:cNvPr>
          <p:cNvSpPr>
            <a:spLocks noGrp="1"/>
          </p:cNvSpPr>
          <p:nvPr>
            <p:ph type="ctrTitle"/>
          </p:nvPr>
        </p:nvSpPr>
        <p:spPr>
          <a:xfrm>
            <a:off x="680322" y="1005840"/>
            <a:ext cx="8144134" cy="3100939"/>
          </a:xfrm>
        </p:spPr>
        <p:txBody>
          <a:bodyPr/>
          <a:lstStyle/>
          <a:p>
            <a:pPr rtl="0"/>
            <a:r>
              <a:rPr lang="sv-SE" dirty="0"/>
              <a:t> </a:t>
            </a:r>
            <a:r>
              <a:rPr lang="ar-SA" dirty="0"/>
              <a:t>  </a:t>
            </a:r>
            <a:r>
              <a:rPr lang="ar-SA" sz="2800" dirty="0"/>
              <a:t>بسم الله الرحمن الرحيم</a:t>
            </a:r>
            <a:br>
              <a:rPr lang="ar-SA" dirty="0"/>
            </a:br>
            <a:r>
              <a:rPr lang="sv-SE" dirty="0"/>
              <a:t>Hadith nivå 1</a:t>
            </a:r>
          </a:p>
        </p:txBody>
      </p:sp>
      <p:sp>
        <p:nvSpPr>
          <p:cNvPr id="9" name="Underrubrik 2">
            <a:extLst>
              <a:ext uri="{FF2B5EF4-FFF2-40B4-BE49-F238E27FC236}">
                <a16:creationId xmlns:a16="http://schemas.microsoft.com/office/drawing/2014/main" id="{58CDF54F-9989-4CD2-B511-68D358B4E3D6}"/>
              </a:ext>
            </a:extLst>
          </p:cNvPr>
          <p:cNvSpPr>
            <a:spLocks noGrp="1"/>
          </p:cNvSpPr>
          <p:nvPr>
            <p:ph type="subTitle" idx="1"/>
          </p:nvPr>
        </p:nvSpPr>
        <p:spPr>
          <a:xfrm>
            <a:off x="980419" y="4518385"/>
            <a:ext cx="9446815" cy="2272940"/>
          </a:xfrm>
        </p:spPr>
        <p:txBody>
          <a:bodyPr>
            <a:normAutofit fontScale="55000" lnSpcReduction="20000"/>
          </a:bodyPr>
          <a:lstStyle/>
          <a:p>
            <a:r>
              <a:rPr lang="ar-SA" sz="4400" dirty="0"/>
              <a:t>   </a:t>
            </a:r>
            <a:r>
              <a:rPr lang="sv-SE" sz="4400" dirty="0"/>
              <a:t>            </a:t>
            </a:r>
            <a:r>
              <a:rPr lang="ar-SA" sz="4400" dirty="0"/>
              <a:t>   </a:t>
            </a:r>
            <a:r>
              <a:rPr lang="sv-SE" sz="4400" dirty="0"/>
              <a:t>    Mustafa Abu Adam</a:t>
            </a:r>
            <a:r>
              <a:rPr lang="ar-SA" sz="4400" dirty="0"/>
              <a:t>       </a:t>
            </a:r>
            <a:r>
              <a:rPr lang="sv-SE" sz="4400" dirty="0"/>
              <a:t>       </a:t>
            </a:r>
            <a:r>
              <a:rPr lang="ar-SA" sz="4400" dirty="0"/>
              <a:t> </a:t>
            </a:r>
            <a:endParaRPr lang="sv-SE" sz="4400" dirty="0"/>
          </a:p>
          <a:p>
            <a:r>
              <a:rPr lang="sv-SE" sz="3600" dirty="0"/>
              <a:t>   </a:t>
            </a:r>
            <a:r>
              <a:rPr lang="ar-SA" sz="3600" dirty="0"/>
              <a:t> </a:t>
            </a:r>
            <a:r>
              <a:rPr lang="sv-SE" sz="3600" dirty="0"/>
              <a:t>Arabiskacentret.se</a:t>
            </a:r>
            <a:r>
              <a:rPr lang="ar-SA" sz="3600" dirty="0"/>
              <a:t>         </a:t>
            </a:r>
            <a:r>
              <a:rPr lang="sv-SE" sz="3600" dirty="0"/>
              <a:t>          </a:t>
            </a:r>
            <a:r>
              <a:rPr lang="ar-SA" sz="3600" dirty="0"/>
              <a:t>    </a:t>
            </a:r>
            <a:endParaRPr lang="sv-SE" sz="3600" dirty="0"/>
          </a:p>
          <a:p>
            <a:r>
              <a:rPr lang="sv-SE" sz="3300" dirty="0"/>
              <a:t>   </a:t>
            </a:r>
            <a:r>
              <a:rPr lang="ar-SA" sz="3300" dirty="0"/>
              <a:t>  </a:t>
            </a:r>
            <a:r>
              <a:rPr lang="sv-SE" sz="3300" dirty="0"/>
              <a:t>  Arabiskacentret@gmail.com</a:t>
            </a:r>
            <a:r>
              <a:rPr lang="ar-SA" sz="3300" dirty="0"/>
              <a:t>   </a:t>
            </a:r>
            <a:r>
              <a:rPr lang="sv-SE" sz="3300" dirty="0"/>
              <a:t>      </a:t>
            </a:r>
            <a:r>
              <a:rPr lang="ar-SA" sz="3300" dirty="0"/>
              <a:t>     </a:t>
            </a:r>
            <a:endParaRPr lang="sv-SE" sz="3300" dirty="0"/>
          </a:p>
          <a:p>
            <a:endParaRPr lang="sv-SE" dirty="0"/>
          </a:p>
          <a:p>
            <a:endParaRPr lang="sv-SE" dirty="0"/>
          </a:p>
          <a:p>
            <a:endParaRPr lang="sv-SE" dirty="0"/>
          </a:p>
          <a:p>
            <a:r>
              <a:rPr lang="sv-SE" dirty="0"/>
              <a:t>Uppdaterad</a:t>
            </a:r>
            <a:endParaRPr lang="sv-SE" sz="1700" dirty="0"/>
          </a:p>
          <a:p>
            <a:r>
              <a:rPr lang="sv-SE" dirty="0"/>
              <a:t> 2020-10-23</a:t>
            </a:r>
          </a:p>
        </p:txBody>
      </p:sp>
      <p:sp>
        <p:nvSpPr>
          <p:cNvPr id="4" name="Platshållare för bildnummer 3">
            <a:extLst>
              <a:ext uri="{FF2B5EF4-FFF2-40B4-BE49-F238E27FC236}">
                <a16:creationId xmlns:a16="http://schemas.microsoft.com/office/drawing/2014/main" id="{68B3A5E2-6D47-491E-81BB-09141210F41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tint val="75000"/>
                  </a:prstClr>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sv-SE" sz="3600" b="0" i="0" u="none" strike="noStrike" kern="1200" cap="none" spc="0" normalizeH="0" baseline="0" noProof="0">
              <a:ln>
                <a:noFill/>
              </a:ln>
              <a:solidFill>
                <a:prstClr val="white">
                  <a:tint val="75000"/>
                </a:prstClr>
              </a:solidFill>
              <a:effectLst/>
              <a:uLnTx/>
              <a:uFillTx/>
              <a:latin typeface="Trebuchet MS" panose="020B0603020202020204"/>
              <a:ea typeface="+mn-ea"/>
              <a:cs typeface="+mn-cs"/>
            </a:endParaRPr>
          </a:p>
        </p:txBody>
      </p:sp>
      <p:pic>
        <p:nvPicPr>
          <p:cNvPr id="5" name="Bildobjekt 4">
            <a:extLst>
              <a:ext uri="{FF2B5EF4-FFF2-40B4-BE49-F238E27FC236}">
                <a16:creationId xmlns:a16="http://schemas.microsoft.com/office/drawing/2014/main" id="{C84D997D-8253-412B-9025-31AED7FFE4B5}"/>
              </a:ext>
            </a:extLst>
          </p:cNvPr>
          <p:cNvPicPr>
            <a:picLocks noChangeAspect="1"/>
          </p:cNvPicPr>
          <p:nvPr/>
        </p:nvPicPr>
        <p:blipFill rotWithShape="1">
          <a:blip r:embed="rId2"/>
          <a:srcRect r="31531" b="20329"/>
          <a:stretch/>
        </p:blipFill>
        <p:spPr>
          <a:xfrm>
            <a:off x="10582275" y="6271407"/>
            <a:ext cx="1370565" cy="377044"/>
          </a:xfrm>
          <a:prstGeom prst="rect">
            <a:avLst/>
          </a:prstGeom>
        </p:spPr>
      </p:pic>
    </p:spTree>
    <p:extLst>
      <p:ext uri="{BB962C8B-B14F-4D97-AF65-F5344CB8AC3E}">
        <p14:creationId xmlns:p14="http://schemas.microsoft.com/office/powerpoint/2010/main" val="2885008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Hadith 2</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mn-cs"/>
              </a:rPr>
              <a:t> عَنْ </a:t>
            </a:r>
            <a:r>
              <a:rPr kumimoji="0" lang="ar-SA" sz="4000" b="0" i="0" u="none" strike="noStrike" kern="1200" cap="none" spc="0" normalizeH="0" baseline="0" noProof="0" dirty="0">
                <a:ln>
                  <a:noFill/>
                </a:ln>
                <a:solidFill>
                  <a:srgbClr val="92D050"/>
                </a:solidFill>
                <a:effectLst/>
                <a:uLnTx/>
                <a:uFillTx/>
                <a:latin typeface="Trebuchet MS" panose="020B0603020202020204"/>
                <a:ea typeface="+mn-ea"/>
                <a:cs typeface="+mn-cs"/>
              </a:rPr>
              <a:t>أَبي هُرَيْرَةَ </a:t>
            </a: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mn-cs"/>
              </a:rPr>
              <a:t>رَضِيَ اللّه عَنْهُ قَالَ: قال رَسُولُ اللّه صَلَّى اللّه عَلَيهِ وَسَلَّمَ: “</a:t>
            </a:r>
            <a:r>
              <a:rPr lang="ar-SA" sz="4000" dirty="0">
                <a:solidFill>
                  <a:schemeClr val="bg1"/>
                </a:solidFill>
              </a:rPr>
              <a:t>المؤْمِنُ الْقَوِيُّ خَيْرٌ وَأَحَبُّ إِلَى اللّه مِنَ المؤْمِنِ الضَّعِيف, وفي كُلٍّ خَيْرٌ </a:t>
            </a:r>
            <a:r>
              <a:rPr kumimoji="0" lang="ar-SA" sz="4000" b="0" i="0" u="none" strike="noStrike" kern="1200" cap="none" spc="0" normalizeH="0" baseline="0" noProof="0" dirty="0">
                <a:ln>
                  <a:noFill/>
                </a:ln>
                <a:solidFill>
                  <a:schemeClr val="bg1"/>
                </a:solidFill>
                <a:effectLst/>
                <a:uLnTx/>
                <a:uFillTx/>
                <a:latin typeface="Trebuchet MS" panose="020B0603020202020204"/>
                <a:ea typeface="+mn-ea"/>
                <a:cs typeface="+mn-cs"/>
              </a:rPr>
              <a:t>(...)</a:t>
            </a: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ar-SA" sz="2000" b="0" i="0" strike="noStrike" kern="1200" cap="none" spc="0" normalizeH="0" baseline="0" noProof="0" dirty="0">
                <a:ln>
                  <a:noFill/>
                </a:ln>
                <a:solidFill>
                  <a:srgbClr val="FFFF00"/>
                </a:solidFill>
                <a:effectLst/>
                <a:uLnTx/>
                <a:uFillTx/>
                <a:latin typeface="Trebuchet MS" panose="020B0603020202020204"/>
                <a:ea typeface="+mn-ea"/>
                <a:cs typeface="+mn-cs"/>
              </a:rPr>
              <a:t>رواه مسلم </a:t>
            </a:r>
            <a:r>
              <a:rPr kumimoji="0" lang="ar-SA" sz="1400" b="0" i="0" strike="noStrike" kern="1200" cap="none" spc="0" normalizeH="0" baseline="0" noProof="0" dirty="0">
                <a:ln>
                  <a:noFill/>
                </a:ln>
                <a:solidFill>
                  <a:srgbClr val="FFFF00"/>
                </a:solidFill>
                <a:effectLst/>
                <a:uLnTx/>
                <a:uFillTx/>
                <a:latin typeface="Trebuchet MS" panose="020B0603020202020204"/>
                <a:ea typeface="+mn-ea"/>
                <a:cs typeface="+mn-cs"/>
              </a:rPr>
              <a:t>(</a:t>
            </a:r>
            <a:r>
              <a:rPr kumimoji="0" lang="ar-SA" b="0" i="0" strike="noStrike" kern="1200" cap="none" spc="0" normalizeH="0" baseline="0" noProof="0" dirty="0">
                <a:ln>
                  <a:noFill/>
                </a:ln>
                <a:solidFill>
                  <a:srgbClr val="FFFF00"/>
                </a:solidFill>
                <a:effectLst/>
                <a:uLnTx/>
                <a:uFillTx/>
                <a:latin typeface="Trebuchet MS" panose="020B0603020202020204"/>
                <a:ea typeface="+mn-ea"/>
                <a:cs typeface="+mn-cs"/>
              </a:rPr>
              <a:t>2664)</a:t>
            </a:r>
            <a:endParaRPr kumimoji="0" lang="sv-SE" sz="4000" b="0" i="0"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Abu Hurayrah </a:t>
            </a:r>
            <a:r>
              <a:rPr kumimoji="0" lang="sv-SE" sz="1600" b="0" i="0" u="none" strike="noStrike" kern="1200" cap="none" spc="0" normalizeH="0" baseline="0" noProof="0" dirty="0">
                <a:ln>
                  <a:noFill/>
                </a:ln>
                <a:solidFill>
                  <a:schemeClr val="tx1"/>
                </a:solidFill>
                <a:effectLst/>
                <a:uLnTx/>
                <a:uFillTx/>
                <a:latin typeface="Trebuchet MS" panose="020B0603020202020204"/>
                <a:ea typeface="+mn-ea"/>
                <a:cs typeface="+mn-cs"/>
              </a:rPr>
              <a:t>(må Allah vara nöjd med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Allahs sändebud,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Den starke troende är bättre och mer älskvärd till Allah än den svage troende och i båda finns det gott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FFFF00"/>
                </a:solidFill>
                <a:effectLst/>
                <a:uLnTx/>
                <a:uFillTx/>
                <a:latin typeface="Trebuchet MS" panose="020B0603020202020204"/>
                <a:ea typeface="+mn-ea"/>
                <a:cs typeface="+mn-cs"/>
              </a:rPr>
              <a:t>(Rapporterad av Muslim 2664)</a:t>
            </a:r>
          </a:p>
        </p:txBody>
      </p:sp>
    </p:spTree>
    <p:extLst>
      <p:ext uri="{BB962C8B-B14F-4D97-AF65-F5344CB8AC3E}">
        <p14:creationId xmlns:p14="http://schemas.microsoft.com/office/powerpoint/2010/main" val="2453616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3</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a:solidFill>
                  <a:schemeClr val="tx1"/>
                </a:solidFill>
              </a:rPr>
              <a:t>Hadith 3</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368015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I denna lektion diskuterar vi hälsningsfrasen ”Salaam” och etiketter kopplat till vem som ska initiera Salaam. Vi lär oss att använda verbet (</a:t>
            </a:r>
            <a:r>
              <a:rPr lang="ar-SA" sz="2000" dirty="0">
                <a:solidFill>
                  <a:schemeClr val="tx1"/>
                </a:solidFill>
              </a:rPr>
              <a:t>سَلَّمَ</a:t>
            </a:r>
            <a:r>
              <a:rPr lang="sv-SE" sz="2000" dirty="0">
                <a:solidFill>
                  <a:schemeClr val="tx1"/>
                </a:solidFill>
              </a:rPr>
              <a:t>) i både frågande och informerande meningar. </a:t>
            </a:r>
          </a:p>
          <a:p>
            <a:pPr marL="0" indent="0">
              <a:buNone/>
            </a:pPr>
            <a:r>
              <a:rPr lang="sv-SE" sz="2000" dirty="0">
                <a:solidFill>
                  <a:schemeClr val="tx1"/>
                </a:solidFill>
              </a:rPr>
              <a:t>Som vanligt studerar vi betydelsen av profetens </a:t>
            </a:r>
            <a:r>
              <a:rPr lang="ar-SA" sz="2000" dirty="0">
                <a:solidFill>
                  <a:schemeClr val="tx1"/>
                </a:solidFill>
              </a:rPr>
              <a:t>صلى الله عليه وسلم</a:t>
            </a:r>
            <a:r>
              <a:rPr lang="sv-SE" sz="2000" dirty="0">
                <a:solidFill>
                  <a:schemeClr val="tx1"/>
                </a:solidFill>
              </a:rPr>
              <a:t> vokabulär och gör instuderingsfrågor som säkerställer att vi förstått </a:t>
            </a:r>
            <a:r>
              <a:rPr lang="sv-SE" sz="2000" dirty="0" err="1">
                <a:solidFill>
                  <a:schemeClr val="tx1"/>
                </a:solidFill>
              </a:rPr>
              <a:t>hadithen</a:t>
            </a:r>
            <a:r>
              <a:rPr lang="sv-SE" sz="2000" dirty="0">
                <a:solidFill>
                  <a:schemeClr val="tx1"/>
                </a:solidFill>
              </a:rPr>
              <a:t>.</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63593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Hadith 3</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schemeClr val="tx1"/>
                </a:solidFill>
                <a:effectLst/>
                <a:uLnTx/>
                <a:uFillTx/>
                <a:latin typeface="Trebuchet MS" panose="020B0603020202020204"/>
                <a:ea typeface="+mn-ea"/>
                <a:cs typeface="+mn-cs"/>
              </a:rPr>
              <a:t>عَنْ </a:t>
            </a:r>
            <a:r>
              <a:rPr kumimoji="0" lang="ar-SA" sz="4000" b="0" i="0" u="none" strike="noStrike" kern="1200" cap="none" spc="0" normalizeH="0" baseline="0" noProof="0" dirty="0">
                <a:ln>
                  <a:noFill/>
                </a:ln>
                <a:solidFill>
                  <a:srgbClr val="92D050"/>
                </a:solidFill>
                <a:effectLst/>
                <a:uLnTx/>
                <a:uFillTx/>
                <a:latin typeface="Trebuchet MS" panose="020B0603020202020204"/>
                <a:ea typeface="+mn-ea"/>
                <a:cs typeface="+mn-cs"/>
              </a:rPr>
              <a:t>أَبي هُرَيْرَة </a:t>
            </a:r>
            <a:r>
              <a:rPr kumimoji="0" lang="ar-SA" sz="4000" b="0" i="0" u="none" strike="noStrike" kern="1200" cap="none" spc="0" normalizeH="0" baseline="0" noProof="0" dirty="0">
                <a:ln>
                  <a:noFill/>
                </a:ln>
                <a:solidFill>
                  <a:schemeClr val="tx1"/>
                </a:solidFill>
                <a:effectLst/>
                <a:uLnTx/>
                <a:uFillTx/>
                <a:latin typeface="Trebuchet MS" panose="020B0603020202020204"/>
                <a:ea typeface="+mn-ea"/>
                <a:cs typeface="+mn-cs"/>
              </a:rPr>
              <a:t>رَضِيَ </a:t>
            </a:r>
            <a:r>
              <a:rPr kumimoji="0" lang="ar-SA" sz="4000" b="0" i="0" u="none" strike="noStrike" kern="1200" cap="none" spc="0" normalizeH="0" baseline="0" noProof="0">
                <a:ln>
                  <a:noFill/>
                </a:ln>
                <a:solidFill>
                  <a:schemeClr val="tx1"/>
                </a:solidFill>
                <a:effectLst/>
                <a:uLnTx/>
                <a:uFillTx/>
                <a:latin typeface="Trebuchet MS" panose="020B0603020202020204"/>
                <a:ea typeface="+mn-ea"/>
                <a:cs typeface="+mn-cs"/>
              </a:rPr>
              <a:t>اللّه عَنْهُ </a:t>
            </a:r>
            <a:r>
              <a:rPr kumimoji="0" lang="ar-SA" sz="4000" b="0" i="0" u="none" strike="noStrike" kern="1200" cap="none" spc="0" normalizeH="0" baseline="0" noProof="0" dirty="0">
                <a:ln>
                  <a:noFill/>
                </a:ln>
                <a:solidFill>
                  <a:schemeClr val="tx1"/>
                </a:solidFill>
                <a:effectLst/>
                <a:uLnTx/>
                <a:uFillTx/>
                <a:latin typeface="Trebuchet MS" panose="020B0603020202020204"/>
                <a:ea typeface="+mn-ea"/>
                <a:cs typeface="+mn-cs"/>
              </a:rPr>
              <a:t>قَالَ: قال رَسُولُ اللّه صَلَّى الله عَلَيْهِ وَسَلَّمَ: "َ </a:t>
            </a:r>
            <a:r>
              <a:rPr kumimoji="0" lang="ar-SA" sz="4000" b="0" i="0" u="none" strike="noStrike" kern="1200" cap="none" spc="0" normalizeH="0" baseline="0" noProof="0" dirty="0">
                <a:ln>
                  <a:noFill/>
                </a:ln>
                <a:solidFill>
                  <a:schemeClr val="bg1"/>
                </a:solidFill>
                <a:effectLst/>
                <a:uLnTx/>
                <a:uFillTx/>
                <a:latin typeface="Trebuchet MS" panose="020B0603020202020204"/>
                <a:ea typeface="+mn-ea"/>
                <a:cs typeface="+mn-cs"/>
              </a:rPr>
              <a:t>يُسلِّمُ الصَّغِيرُ عَلَى الْكَبِيرِ، والمارُّ عَلَى القَاعِدِ، والْقَلِيلُ عَلَى الكَثِيرِ</a:t>
            </a:r>
            <a:r>
              <a:rPr lang="ar-SA" sz="4000" dirty="0">
                <a:solidFill>
                  <a:schemeClr val="bg1"/>
                </a:solidFill>
                <a:latin typeface="Trebuchet MS" panose="020B0603020202020204"/>
              </a:rPr>
              <a:t>.</a:t>
            </a:r>
            <a:r>
              <a:rPr kumimoji="0" lang="ar-SA" sz="4000" b="0" i="0" u="none" strike="noStrike" kern="1200" cap="none" spc="0" normalizeH="0" baseline="0" noProof="0" dirty="0">
                <a:ln>
                  <a:noFill/>
                </a:ln>
                <a:solidFill>
                  <a:schemeClr val="bg1"/>
                </a:solidFill>
                <a:effectLst/>
                <a:uLnTx/>
                <a:uFillTx/>
                <a:latin typeface="Trebuchet MS" panose="020B0603020202020204"/>
                <a:ea typeface="+mn-ea"/>
                <a:cs typeface="+mn-cs"/>
              </a:rPr>
              <a:t> </a:t>
            </a:r>
            <a:r>
              <a:rPr kumimoji="0" lang="ar-SA" sz="4000" b="0" i="0" u="none" strike="noStrike" kern="1200" cap="none" spc="0" normalizeH="0" baseline="0" noProof="0" dirty="0">
                <a:ln>
                  <a:noFill/>
                </a:ln>
                <a:solidFill>
                  <a:schemeClr val="tx1"/>
                </a:solidFill>
                <a:effectLst/>
                <a:uLnTx/>
                <a:uFillTx/>
                <a:latin typeface="Trebuchet MS" panose="020B0603020202020204"/>
                <a:ea typeface="+mn-ea"/>
                <a:cs typeface="+mn-cs"/>
              </a:rPr>
              <a:t>"</a:t>
            </a:r>
            <a:r>
              <a:rPr kumimoji="0" lang="ar-SA" b="0" i="0" u="none" strike="noStrike" kern="1200" cap="none" spc="0" normalizeH="0" baseline="0" noProof="0" dirty="0">
                <a:ln>
                  <a:noFill/>
                </a:ln>
                <a:solidFill>
                  <a:srgbClr val="FFFF00"/>
                </a:solidFill>
                <a:effectLst/>
                <a:uLnTx/>
                <a:uFillTx/>
                <a:latin typeface="Trebuchet MS" panose="020B0603020202020204"/>
                <a:ea typeface="+mn-ea"/>
                <a:cs typeface="+mn-cs"/>
              </a:rPr>
              <a:t>مُتَّفَقٌ عليه أيْ رواه البخاري (6231) ومسلم (2160)  </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Abu Hurayrah </a:t>
            </a:r>
            <a:r>
              <a:rPr kumimoji="0" lang="sv-SE" sz="1600" b="0" i="0" u="none" strike="noStrike" kern="1200" cap="none" spc="0" normalizeH="0" baseline="0" noProof="0" dirty="0">
                <a:ln>
                  <a:noFill/>
                </a:ln>
                <a:solidFill>
                  <a:schemeClr val="tx1"/>
                </a:solidFill>
                <a:effectLst/>
                <a:uLnTx/>
                <a:uFillTx/>
                <a:latin typeface="Trebuchet MS" panose="020B0603020202020204"/>
                <a:ea typeface="+mn-ea"/>
                <a:cs typeface="+mn-cs"/>
              </a:rPr>
              <a:t>(må Allah vara nöjd med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Allahs sändebud,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Den yngre hälsar på den äldre och den gående på den sittande och den mindre gruppen på den större gruppen</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Bukhari</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 (6231) och </a:t>
            </a:r>
            <a:r>
              <a:rPr lang="sv-SE" sz="1600" dirty="0">
                <a:solidFill>
                  <a:srgbClr val="FFFF00"/>
                </a:solidFill>
                <a:latin typeface="Trebuchet MS" panose="020B0603020202020204"/>
              </a:rPr>
              <a:t>Muslim (2160) är överens om </a:t>
            </a:r>
            <a:r>
              <a:rPr lang="sv-SE" sz="1600" dirty="0" err="1">
                <a:solidFill>
                  <a:srgbClr val="FFFF00"/>
                </a:solidFill>
                <a:latin typeface="Trebuchet MS" panose="020B0603020202020204"/>
              </a:rPr>
              <a:t>hadithen</a:t>
            </a:r>
            <a:endParaRPr lang="sv-SE" sz="1600" dirty="0">
              <a:solidFill>
                <a:srgbClr val="FFFF00"/>
              </a:solidFill>
              <a:latin typeface="Trebuchet MS" panose="020B0603020202020204"/>
            </a:endParaRPr>
          </a:p>
        </p:txBody>
      </p:sp>
    </p:spTree>
    <p:extLst>
      <p:ext uri="{BB962C8B-B14F-4D97-AF65-F5344CB8AC3E}">
        <p14:creationId xmlns:p14="http://schemas.microsoft.com/office/powerpoint/2010/main" val="8073652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4</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a:solidFill>
                  <a:schemeClr val="tx1"/>
                </a:solidFill>
              </a:rPr>
              <a:t>Hadith </a:t>
            </a:r>
            <a:r>
              <a:rPr lang="sv-SE" dirty="0"/>
              <a:t>4</a:t>
            </a: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415514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Tre följer den döde. En stannar kvar. Vad är det? </a:t>
            </a:r>
          </a:p>
          <a:p>
            <a:pPr marL="0" indent="0">
              <a:buNone/>
            </a:pPr>
            <a:r>
              <a:rPr lang="sv-SE" sz="2000" dirty="0">
                <a:solidFill>
                  <a:schemeClr val="tx1"/>
                </a:solidFill>
              </a:rPr>
              <a:t>I denna intressanta lektion lär vi oss ett språkbruk som berör dödens realia och vad som händer efter livet. </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386647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Hadith 4</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r>
              <a:rPr lang="sv-SE" sz="2000" dirty="0">
                <a:solidFill>
                  <a:schemeClr val="tx1"/>
                </a:solidFill>
              </a:rPr>
              <a:t> </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28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أَنَسٍ</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رَضِي اللّه عَنْهُ عَنِ النَّبِيِّ صَلَّى الله عَلَيْهِ وَسَلَّمَ قال: " </a:t>
            </a:r>
            <a:r>
              <a:rPr kumimoji="0" lang="ar-SA" sz="28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يَتْبَعُ الميِّتَ ثَلاثَةٌ : أهْلُهُ ومَالُهُ وعَمَلُهُ. فَيَرْجِعُ اثْنَانِ، ويَبْقَى وَاحِدٌ : يَرْجِعُ أَهْلُهُ ومَالُهُ، ويَبْقَى عَمَلُهُ</a:t>
            </a:r>
            <a:r>
              <a:rPr kumimoji="0" lang="ar-SA" sz="2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متفق عليه وبهذا اللفظ: رواه أحمد (12080) بإسناد صحيح</a:t>
            </a:r>
            <a:endParaRPr kumimoji="0" lang="sv-SE" sz="28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619250" y="4504209"/>
            <a:ext cx="8239125"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Anas </a:t>
            </a:r>
            <a:r>
              <a:rPr kumimoji="0" lang="sv-SE" sz="1600" b="0" i="0" u="none" strike="noStrike" kern="1200" cap="none" spc="0" normalizeH="0" baseline="0" noProof="0" dirty="0">
                <a:ln>
                  <a:noFill/>
                </a:ln>
                <a:solidFill>
                  <a:schemeClr val="tx1"/>
                </a:solidFill>
                <a:effectLst/>
                <a:uLnTx/>
                <a:uFillTx/>
                <a:latin typeface="Trebuchet MS" panose="020B0603020202020204"/>
                <a:ea typeface="+mn-ea"/>
                <a:cs typeface="+mn-cs"/>
              </a:rPr>
              <a:t>(må Allah vara nöjd med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Allahs sändebud,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Tre följer den döde: Dess familj, rikedom och handlingar. Två </a:t>
            </a:r>
            <a:r>
              <a:rPr kumimoji="0" lang="sv-SE" sz="2000" b="0" i="0" u="none" strike="noStrike" kern="1200" cap="none" spc="0" normalizeH="0" baseline="0" noProof="0" dirty="0" err="1">
                <a:ln>
                  <a:noFill/>
                </a:ln>
                <a:solidFill>
                  <a:prstClr val="black"/>
                </a:solidFill>
                <a:effectLst/>
                <a:uLnTx/>
                <a:uFillTx/>
                <a:latin typeface="Trebuchet MS" panose="020B0603020202020204"/>
                <a:ea typeface="+mn-ea"/>
                <a:cs typeface="+mn-cs"/>
              </a:rPr>
              <a:t>återv</a:t>
            </a:r>
            <a:r>
              <a:rPr lang="sv-SE" sz="2000" dirty="0">
                <a:solidFill>
                  <a:prstClr val="black"/>
                </a:solidFill>
                <a:latin typeface="Trebuchet MS" panose="020B0603020202020204"/>
              </a:rPr>
              <a:t>änder och </a:t>
            </a:r>
            <a:r>
              <a:rPr lang="sv-SE" sz="2000" b="1" dirty="0">
                <a:solidFill>
                  <a:prstClr val="black"/>
                </a:solidFill>
                <a:latin typeface="Trebuchet MS" panose="020B0603020202020204"/>
              </a:rPr>
              <a:t>en</a:t>
            </a:r>
            <a:r>
              <a:rPr lang="sv-SE" sz="2000" dirty="0">
                <a:solidFill>
                  <a:prstClr val="black"/>
                </a:solidFill>
                <a:latin typeface="Trebuchet MS" panose="020B0603020202020204"/>
              </a:rPr>
              <a:t> stannar. Familjen och rikedomen återvänder och handlingarna kvarstår</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err="1">
                <a:solidFill>
                  <a:srgbClr val="FFFF00"/>
                </a:solidFill>
                <a:latin typeface="Trebuchet MS" panose="020B0603020202020204"/>
              </a:rPr>
              <a:t>Hadithen</a:t>
            </a:r>
            <a:r>
              <a:rPr lang="sv-SE" sz="1600" dirty="0">
                <a:solidFill>
                  <a:srgbClr val="FFFF00"/>
                </a:solidFill>
                <a:latin typeface="Trebuchet MS" panose="020B0603020202020204"/>
              </a:rPr>
              <a:t> är överensstämd och denna formulering rapporterades av Ahmad (12080) med en autentisk berättarkedja</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32389207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5</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a:solidFill>
                  <a:schemeClr val="tx1"/>
                </a:solidFill>
              </a:rPr>
              <a:t>Hadith 5</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48099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Vad är belöningen av att bygga en moské? </a:t>
            </a:r>
          </a:p>
          <a:p>
            <a:pPr marL="0" indent="0">
              <a:buNone/>
            </a:pPr>
            <a:endParaRPr lang="sv-SE" sz="2000" dirty="0">
              <a:solidFill>
                <a:schemeClr val="tx1"/>
              </a:solidFill>
            </a:endParaRPr>
          </a:p>
          <a:p>
            <a:pPr marL="0" indent="0">
              <a:buNone/>
            </a:pPr>
            <a:r>
              <a:rPr lang="sv-SE" sz="2000" dirty="0">
                <a:solidFill>
                  <a:schemeClr val="tx1"/>
                </a:solidFill>
              </a:rPr>
              <a:t>I denna lektion lär vi oss verbet </a:t>
            </a:r>
            <a:r>
              <a:rPr lang="ar-SA" sz="2000" dirty="0">
                <a:solidFill>
                  <a:schemeClr val="tx1"/>
                </a:solidFill>
              </a:rPr>
              <a:t>بَنى</a:t>
            </a:r>
            <a:r>
              <a:rPr lang="sv-SE" sz="2000" dirty="0">
                <a:solidFill>
                  <a:schemeClr val="tx1"/>
                </a:solidFill>
              </a:rPr>
              <a:t> (att bygga) och lär oss konceptet </a:t>
            </a:r>
            <a:r>
              <a:rPr lang="ar-SA" sz="2000" dirty="0">
                <a:solidFill>
                  <a:schemeClr val="tx1"/>
                </a:solidFill>
              </a:rPr>
              <a:t>مَنْ الشَّرْطِيّة</a:t>
            </a:r>
            <a:r>
              <a:rPr lang="sv-SE" sz="2000" dirty="0">
                <a:solidFill>
                  <a:schemeClr val="tx1"/>
                </a:solidFill>
              </a:rPr>
              <a:t> </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12163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Hadith 5</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36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36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عُثْمَانَ</a:t>
            </a:r>
            <a:r>
              <a:rPr kumimoji="0" lang="ar-SA" sz="36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رَضِيَ اللّه عَنْهُ قال: قال رَسولُ اللّه صَلَّى الله عَلَيْهِ وَسَلَّمَ: " </a:t>
            </a:r>
            <a:r>
              <a:rPr kumimoji="0" lang="ar-SA" sz="36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مَنْ بَنَى مَسْجِداً لله بَنَى اللّه لَهُ في الجنَّةِ مِثْلَهُ</a:t>
            </a:r>
            <a:r>
              <a:rPr kumimoji="0" lang="ar-SA" sz="36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 </a:t>
            </a:r>
            <a:r>
              <a:rPr lang="ar-SA" sz="2000" dirty="0">
                <a:solidFill>
                  <a:srgbClr val="FFFF00"/>
                </a:solidFill>
                <a:latin typeface="Trebuchet MS" panose="020B0603020202020204"/>
                <a:cs typeface="Arial" panose="020B0604020202020204" pitchFamily="34" charset="0"/>
              </a:rPr>
              <a:t>(ر</a:t>
            </a:r>
            <a:r>
              <a:rPr kumimoji="0" lang="ar-SA" sz="2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واه مسلم 533)</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2369805" y="473392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Uthman </a:t>
            </a:r>
            <a:r>
              <a:rPr kumimoji="0" lang="sv-SE" sz="1600" b="0" i="0" u="none" strike="noStrike" kern="1200" cap="none" spc="0" normalizeH="0" baseline="0" noProof="0" dirty="0">
                <a:ln>
                  <a:noFill/>
                </a:ln>
                <a:solidFill>
                  <a:schemeClr val="tx1"/>
                </a:solidFill>
                <a:effectLst/>
                <a:uLnTx/>
                <a:uFillTx/>
                <a:latin typeface="Trebuchet MS" panose="020B0603020202020204"/>
                <a:ea typeface="+mn-ea"/>
                <a:cs typeface="+mn-cs"/>
              </a:rPr>
              <a:t>(må Allah vara nöjd med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Allahs sändebud,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Den som bygger en moské i Allahs sak, så skapar Allah liknande för honom i Paradiset”</a:t>
            </a:r>
            <a:r>
              <a:rPr kumimoji="0" lang="sv-SE" sz="2000" b="0" i="0" u="none" strike="noStrike" kern="1200" cap="none" spc="0" normalizeH="0" baseline="0" noProof="0" dirty="0">
                <a:ln>
                  <a:noFill/>
                </a:ln>
                <a:solidFill>
                  <a:schemeClr val="tx1"/>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FFFF00"/>
                </a:solidFill>
                <a:effectLst/>
                <a:uLnTx/>
                <a:uFillTx/>
                <a:latin typeface="Trebuchet MS" panose="020B0603020202020204"/>
                <a:ea typeface="+mn-ea"/>
                <a:cs typeface="+mn-cs"/>
              </a:rPr>
              <a:t>Rapporterad av Muslim (533)</a:t>
            </a:r>
          </a:p>
        </p:txBody>
      </p:sp>
    </p:spTree>
    <p:extLst>
      <p:ext uri="{BB962C8B-B14F-4D97-AF65-F5344CB8AC3E}">
        <p14:creationId xmlns:p14="http://schemas.microsoft.com/office/powerpoint/2010/main" val="21988617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Förord</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Välkommen till kursen Hadith nivå 1!</a:t>
            </a:r>
          </a:p>
          <a:p>
            <a:pPr marL="0" indent="0">
              <a:buNone/>
            </a:pPr>
            <a:endParaRPr lang="sv-SE" sz="2000" dirty="0">
              <a:solidFill>
                <a:schemeClr val="tx1"/>
              </a:solidFill>
            </a:endParaRPr>
          </a:p>
          <a:p>
            <a:pPr marL="0" indent="0">
              <a:buNone/>
            </a:pPr>
            <a:r>
              <a:rPr lang="sv-SE" sz="2000" dirty="0">
                <a:solidFill>
                  <a:schemeClr val="tx1"/>
                </a:solidFill>
              </a:rPr>
              <a:t>Syftet med denna kurs är att succesivt bygga elevens förståelse inom Hadith utifrån en språklig analys. Detta innebär att vi ska kunna förstå precis </a:t>
            </a:r>
            <a:r>
              <a:rPr lang="sv-SE" sz="2000" i="1" dirty="0">
                <a:solidFill>
                  <a:schemeClr val="tx1"/>
                </a:solidFill>
              </a:rPr>
              <a:t>vad </a:t>
            </a:r>
            <a:r>
              <a:rPr lang="sv-SE" sz="2000" dirty="0">
                <a:solidFill>
                  <a:schemeClr val="tx1"/>
                </a:solidFill>
              </a:rPr>
              <a:t>det är profeten säger. Vi lär oss nya ord och uttryck som även, utöver islamisk kontext, kan användas i vardagen. Därtill lär sig eleven att </a:t>
            </a:r>
            <a:r>
              <a:rPr lang="sv-SE" sz="2000" i="1" dirty="0">
                <a:solidFill>
                  <a:schemeClr val="tx1"/>
                </a:solidFill>
              </a:rPr>
              <a:t>memorera</a:t>
            </a:r>
            <a:r>
              <a:rPr lang="sv-SE" sz="2000" dirty="0">
                <a:solidFill>
                  <a:schemeClr val="tx1"/>
                </a:solidFill>
              </a:rPr>
              <a:t> och </a:t>
            </a:r>
            <a:r>
              <a:rPr lang="sv-SE" sz="2000" i="1" dirty="0">
                <a:solidFill>
                  <a:schemeClr val="tx1"/>
                </a:solidFill>
              </a:rPr>
              <a:t>uttala</a:t>
            </a:r>
            <a:r>
              <a:rPr lang="sv-SE" sz="2000" dirty="0">
                <a:solidFill>
                  <a:schemeClr val="tx1"/>
                </a:solidFill>
              </a:rPr>
              <a:t> haditherna </a:t>
            </a:r>
            <a:r>
              <a:rPr lang="sv-SE" sz="2000" dirty="0"/>
              <a:t>korrekt</a:t>
            </a:r>
            <a:r>
              <a:rPr lang="sv-SE" sz="2000" dirty="0">
                <a:solidFill>
                  <a:schemeClr val="tx1"/>
                </a:solidFill>
              </a:rPr>
              <a:t>, så att man kan återberätta dem precis som de har rapporterats. Kursen är anpassad för nybörjare som har en grundförståelse i det arabiska språket.</a:t>
            </a:r>
          </a:p>
          <a:p>
            <a:pPr marL="0" indent="0">
              <a:buNone/>
            </a:pPr>
            <a:endParaRPr lang="sv-SE" sz="2000" dirty="0">
              <a:solidFill>
                <a:schemeClr val="tx1"/>
              </a:solidFill>
            </a:endParaRPr>
          </a:p>
          <a:p>
            <a:pPr marL="0" indent="0">
              <a:buNone/>
            </a:pPr>
            <a:r>
              <a:rPr lang="sv-SE" sz="2000" dirty="0">
                <a:solidFill>
                  <a:schemeClr val="tx1"/>
                </a:solidFill>
              </a:rPr>
              <a:t>Hadith nivå 1 är den första kursen i en kursserie. Kommande nivåer är att invänta.</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6145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a:t>
            </a:r>
            <a:r>
              <a:rPr lang="ar-SA" dirty="0"/>
              <a:t>6</a:t>
            </a:r>
            <a:endParaRPr lang="sv-SE" dirty="0"/>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a:solidFill>
                  <a:schemeClr val="tx1"/>
                </a:solidFill>
              </a:rPr>
              <a:t>Hadith </a:t>
            </a:r>
            <a:r>
              <a:rPr lang="ar-SA" sz="2000" dirty="0">
                <a:solidFill>
                  <a:schemeClr val="tx1"/>
                </a:solidFill>
              </a:rPr>
              <a:t>6</a:t>
            </a: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19732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Den här gången studerar vi </a:t>
            </a:r>
            <a:r>
              <a:rPr lang="sv-SE" sz="2000" dirty="0" err="1">
                <a:solidFill>
                  <a:schemeClr val="tx1"/>
                </a:solidFill>
              </a:rPr>
              <a:t>Hadith</a:t>
            </a:r>
            <a:r>
              <a:rPr lang="sv-SE" sz="2000" dirty="0">
                <a:solidFill>
                  <a:schemeClr val="tx1"/>
                </a:solidFill>
              </a:rPr>
              <a:t> `Ali </a:t>
            </a:r>
            <a:r>
              <a:rPr lang="ar-SA" sz="2000" dirty="0">
                <a:solidFill>
                  <a:schemeClr val="tx1"/>
                </a:solidFill>
              </a:rPr>
              <a:t>رضي الله عنه</a:t>
            </a:r>
            <a:r>
              <a:rPr lang="sv-SE" sz="2000" dirty="0">
                <a:solidFill>
                  <a:schemeClr val="tx1"/>
                </a:solidFill>
              </a:rPr>
              <a:t> om förbudet av </a:t>
            </a:r>
            <a:r>
              <a:rPr lang="ar-SA" sz="2000" dirty="0">
                <a:solidFill>
                  <a:schemeClr val="tx1"/>
                </a:solidFill>
              </a:rPr>
              <a:t>الْحَرير</a:t>
            </a:r>
            <a:r>
              <a:rPr lang="sv-SE" sz="2000" dirty="0">
                <a:solidFill>
                  <a:schemeClr val="tx1"/>
                </a:solidFill>
              </a:rPr>
              <a:t> och </a:t>
            </a:r>
            <a:r>
              <a:rPr lang="ar-SA" sz="2000" dirty="0">
                <a:solidFill>
                  <a:schemeClr val="tx1"/>
                </a:solidFill>
              </a:rPr>
              <a:t>الذَهَب</a:t>
            </a:r>
            <a:r>
              <a:rPr lang="sv-SE" sz="2000" dirty="0">
                <a:solidFill>
                  <a:schemeClr val="tx1"/>
                </a:solidFill>
              </a:rPr>
              <a:t>. </a:t>
            </a:r>
          </a:p>
          <a:p>
            <a:pPr marL="0" indent="0">
              <a:buNone/>
            </a:pPr>
            <a:r>
              <a:rPr lang="sv-SE" sz="2000" dirty="0">
                <a:solidFill>
                  <a:schemeClr val="tx1"/>
                </a:solidFill>
              </a:rPr>
              <a:t>Vi utökar vårt ordförråd genom att lära oss ord som ”mineral”, ”att lägga” och betoningsordet ”</a:t>
            </a:r>
            <a:r>
              <a:rPr lang="ar-SA" sz="2000" dirty="0">
                <a:solidFill>
                  <a:schemeClr val="tx1"/>
                </a:solidFill>
              </a:rPr>
              <a:t>إنَّ</a:t>
            </a:r>
            <a:r>
              <a:rPr lang="sv-SE" sz="2000" dirty="0">
                <a:solidFill>
                  <a:schemeClr val="tx1"/>
                </a:solidFill>
              </a:rPr>
              <a:t>” som är väldigt vanligt förekommande i </a:t>
            </a:r>
            <a:r>
              <a:rPr lang="sv-SE" sz="2000" dirty="0" err="1">
                <a:solidFill>
                  <a:schemeClr val="tx1"/>
                </a:solidFill>
              </a:rPr>
              <a:t>Quran</a:t>
            </a:r>
            <a:r>
              <a:rPr lang="sv-SE" sz="2000" dirty="0">
                <a:solidFill>
                  <a:schemeClr val="tx1"/>
                </a:solidFill>
              </a:rPr>
              <a:t> och </a:t>
            </a:r>
            <a:r>
              <a:rPr lang="sv-SE" sz="2000" dirty="0" err="1">
                <a:solidFill>
                  <a:schemeClr val="tx1"/>
                </a:solidFill>
              </a:rPr>
              <a:t>Sunnah</a:t>
            </a:r>
            <a:r>
              <a:rPr lang="sv-SE" sz="2000" dirty="0">
                <a:solidFill>
                  <a:schemeClr val="tx1"/>
                </a:solidFill>
              </a:rPr>
              <a:t>.</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78120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Hadith </a:t>
            </a:r>
            <a:r>
              <a:rPr lang="ar-SA" dirty="0"/>
              <a:t>6</a:t>
            </a:r>
            <a:endParaRPr lang="sv-SE" dirty="0"/>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3200" dirty="0">
              <a:solidFill>
                <a:srgbClr val="92D050"/>
              </a:solidFill>
              <a:latin typeface="Trebuchet MS" panose="020B0603020202020204"/>
              <a:cs typeface="Arial" panose="020B0604020202020204" pitchFamily="34" charset="0"/>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32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علي بن أبي طالب </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رضي الله عنه قال: </a:t>
            </a:r>
            <a:r>
              <a:rPr kumimoji="0" lang="ar-SA" sz="32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إِنَّ نَبِيَّ اللّه صلى الله عليه وسلم أَخَذَ حَرِيراً، فَجَعَلَهُ في يَمِينِهِ، وَأَخَذَ ذَهَباً فَجَعَلَهُ في شِمَالِهِ، ثُمَّ قال</a:t>
            </a:r>
            <a:r>
              <a:rPr kumimoji="0" lang="ar-SA" sz="32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 " إِن هذَيْن حَرَامٌ عَلَى ذُكُور أُمَّتي"</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(رواهُ أبو داود (4057) وهو صحيح)</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2070903" y="4734404"/>
            <a:ext cx="7766716" cy="1865784"/>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lang="sv-SE" sz="2000" dirty="0">
                <a:solidFill>
                  <a:srgbClr val="92D050"/>
                </a:solidFill>
                <a:latin typeface="Trebuchet MS" panose="020B0603020202020204"/>
              </a:rPr>
              <a:t>Ali</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 bin </a:t>
            </a:r>
            <a:r>
              <a:rPr kumimoji="0" lang="sv-SE" sz="2000" b="0" i="0" u="none" strike="noStrike" kern="1200" cap="none" spc="0" normalizeH="0" baseline="0" noProof="0" dirty="0" err="1">
                <a:ln>
                  <a:noFill/>
                </a:ln>
                <a:solidFill>
                  <a:srgbClr val="92D050"/>
                </a:solidFill>
                <a:effectLst/>
                <a:uLnTx/>
                <a:uFillTx/>
                <a:latin typeface="Trebuchet MS" panose="020B0603020202020204"/>
                <a:ea typeface="+mn-ea"/>
                <a:cs typeface="+mn-cs"/>
              </a:rPr>
              <a:t>Abii</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 </a:t>
            </a:r>
            <a:r>
              <a:rPr kumimoji="0" lang="sv-SE" sz="2000" b="0" i="0" u="none" strike="noStrike" kern="1200" cap="none" spc="0" normalizeH="0" baseline="0" noProof="0" dirty="0" err="1">
                <a:ln>
                  <a:noFill/>
                </a:ln>
                <a:solidFill>
                  <a:srgbClr val="92D050"/>
                </a:solidFill>
                <a:effectLst/>
                <a:uLnTx/>
                <a:uFillTx/>
                <a:latin typeface="Trebuchet MS" panose="020B0603020202020204"/>
                <a:ea typeface="+mn-ea"/>
                <a:cs typeface="+mn-cs"/>
              </a:rPr>
              <a:t>Taalib</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 </a:t>
            </a:r>
            <a:r>
              <a:rPr kumimoji="0" lang="sv-SE" sz="1600" b="0" i="0" u="none" strike="noStrike" kern="1200" cap="none" spc="0" normalizeH="0" baseline="0" noProof="0" dirty="0">
                <a:ln>
                  <a:noFill/>
                </a:ln>
                <a:solidFill>
                  <a:schemeClr val="tx1"/>
                </a:solidFill>
                <a:effectLst/>
                <a:uLnTx/>
                <a:uFillTx/>
                <a:latin typeface="Trebuchet MS" panose="020B0603020202020204"/>
                <a:ea typeface="+mn-ea"/>
                <a:cs typeface="+mn-cs"/>
              </a:rPr>
              <a:t>(må Allah vara nöjd med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Allahs profet, frid och välsignelser vare med honom, </a:t>
            </a:r>
            <a:r>
              <a:rPr lang="sv-SE" sz="2000" dirty="0">
                <a:solidFill>
                  <a:prstClr val="white"/>
                </a:solidFill>
                <a:latin typeface="Trebuchet MS" panose="020B0603020202020204"/>
              </a:rPr>
              <a:t>tog tag i siden i sin högra (hand) och guld i sin vänstra (hand) och därefter sade han</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schemeClr val="bg1"/>
                </a:solidFill>
                <a:effectLst/>
                <a:uLnTx/>
                <a:uFillTx/>
                <a:latin typeface="Trebuchet MS" panose="020B0603020202020204"/>
                <a:ea typeface="+mn-ea"/>
                <a:cs typeface="+mn-cs"/>
              </a:rPr>
              <a:t>Sannerligen, </a:t>
            </a:r>
            <a:r>
              <a:rPr lang="sv-SE" sz="2000" dirty="0">
                <a:solidFill>
                  <a:prstClr val="black"/>
                </a:solidFill>
                <a:latin typeface="Trebuchet MS" panose="020B0603020202020204"/>
              </a:rPr>
              <a:t>d</a:t>
            </a:r>
            <a:r>
              <a:rPr kumimoji="0" lang="sv-SE" sz="2000" b="0" i="0" u="none" strike="noStrike" kern="1200" cap="none" spc="0" normalizeH="0" baseline="0" noProof="0" dirty="0" err="1">
                <a:ln>
                  <a:noFill/>
                </a:ln>
                <a:solidFill>
                  <a:prstClr val="black"/>
                </a:solidFill>
                <a:effectLst/>
                <a:uLnTx/>
                <a:uFillTx/>
                <a:latin typeface="Trebuchet MS" panose="020B0603020202020204"/>
                <a:ea typeface="+mn-ea"/>
                <a:cs typeface="+mn-cs"/>
              </a:rPr>
              <a:t>essa</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två är förbjudna för männen i min nation</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FFFF00"/>
                </a:solidFill>
                <a:effectLst/>
                <a:uLnTx/>
                <a:uFillTx/>
                <a:latin typeface="Trebuchet MS" panose="020B0603020202020204"/>
                <a:ea typeface="+mn-ea"/>
                <a:cs typeface="+mn-cs"/>
              </a:rPr>
              <a:t>(Rapporterad av </a:t>
            </a:r>
            <a:r>
              <a:rPr lang="sv-SE" dirty="0">
                <a:solidFill>
                  <a:srgbClr val="FFFF00"/>
                </a:solidFill>
                <a:latin typeface="Trebuchet MS" panose="020B0603020202020204"/>
              </a:rPr>
              <a:t>Abu </a:t>
            </a:r>
            <a:r>
              <a:rPr lang="sv-SE" dirty="0" err="1">
                <a:solidFill>
                  <a:srgbClr val="FFFF00"/>
                </a:solidFill>
                <a:latin typeface="Trebuchet MS" panose="020B0603020202020204"/>
              </a:rPr>
              <a:t>Dawud</a:t>
            </a:r>
            <a:r>
              <a:rPr lang="sv-SE" dirty="0">
                <a:solidFill>
                  <a:srgbClr val="FFFF00"/>
                </a:solidFill>
                <a:latin typeface="Trebuchet MS" panose="020B0603020202020204"/>
              </a:rPr>
              <a:t> 4057)</a:t>
            </a:r>
            <a:endParaRPr kumimoji="0" lang="sv-SE"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1770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7</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a:solidFill>
                  <a:schemeClr val="tx1"/>
                </a:solidFill>
              </a:rPr>
              <a:t>Hadith 7</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349094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err="1">
                <a:solidFill>
                  <a:schemeClr val="tx1"/>
                </a:solidFill>
              </a:rPr>
              <a:t>Hadith</a:t>
            </a:r>
            <a:r>
              <a:rPr lang="sv-SE" sz="2000" dirty="0">
                <a:solidFill>
                  <a:schemeClr val="tx1"/>
                </a:solidFill>
              </a:rPr>
              <a:t> 7 handlar om en plats på denna Jord som är extremt unik på så vis att den påminner om Paradiset själv. I det sammanhanget studerar vi </a:t>
            </a:r>
            <a:r>
              <a:rPr lang="sv-SE" sz="2000" dirty="0" err="1">
                <a:solidFill>
                  <a:schemeClr val="tx1"/>
                </a:solidFill>
              </a:rPr>
              <a:t>Hadith</a:t>
            </a:r>
            <a:r>
              <a:rPr lang="sv-SE" sz="2000" dirty="0">
                <a:solidFill>
                  <a:schemeClr val="tx1"/>
                </a:solidFill>
              </a:rPr>
              <a:t> Abu </a:t>
            </a:r>
            <a:r>
              <a:rPr lang="sv-SE" sz="2000" dirty="0" err="1">
                <a:solidFill>
                  <a:schemeClr val="tx1"/>
                </a:solidFill>
              </a:rPr>
              <a:t>Hurayrah</a:t>
            </a:r>
            <a:r>
              <a:rPr lang="sv-SE" sz="2000" dirty="0">
                <a:solidFill>
                  <a:schemeClr val="tx1"/>
                </a:solidFill>
              </a:rPr>
              <a:t> och det som sägs om </a:t>
            </a:r>
            <a:r>
              <a:rPr lang="ar-SA" sz="2000" dirty="0">
                <a:solidFill>
                  <a:schemeClr val="tx1"/>
                </a:solidFill>
              </a:rPr>
              <a:t>رَوْضَة مِنْ رِياضِ الجَنَّة</a:t>
            </a:r>
            <a:r>
              <a:rPr lang="sv-SE" sz="2000" dirty="0">
                <a:solidFill>
                  <a:schemeClr val="tx1"/>
                </a:solidFill>
              </a:rPr>
              <a:t>.</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03214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Hadith 7</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32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أَبِي هُرَيْرَةَ </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رَضِيَ اللّه عَنْهُ قَالَ: قال رَسُولُ اللّه صَلَّى اللّه عَلَيْهِ وَسَلَّمَ: " </a:t>
            </a:r>
            <a:r>
              <a:rPr kumimoji="0" lang="ar-SA" sz="32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مَا بَين بَيتي وَمِنبَري رَوْضَةٌ مِنْ ريَاض الجَنَّة </a:t>
            </a:r>
            <a:r>
              <a:rPr kumimoji="0" lang="ar-SA" sz="32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 </a:t>
            </a:r>
            <a:r>
              <a:rPr kumimoji="0" lang="ar-SA"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متفق عليه</a:t>
            </a:r>
            <a:r>
              <a:rPr kumimoji="0" lang="sv-SE"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 </a:t>
            </a:r>
            <a:r>
              <a:rPr kumimoji="0" lang="ar-SA"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 البخاري (1195) ومسلم (1390)</a:t>
            </a:r>
            <a:r>
              <a:rPr kumimoji="0" lang="ar-SA"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705350"/>
            <a:ext cx="7953374" cy="1865784"/>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Abu Hurayrah </a:t>
            </a:r>
            <a:r>
              <a:rPr kumimoji="0" lang="sv-SE" sz="1600" b="0" i="0" u="none" strike="noStrike" kern="1200" cap="none" spc="0" normalizeH="0" baseline="0" noProof="0" dirty="0">
                <a:ln>
                  <a:noFill/>
                </a:ln>
                <a:solidFill>
                  <a:schemeClr val="tx1"/>
                </a:solidFill>
                <a:effectLst/>
                <a:uLnTx/>
                <a:uFillTx/>
                <a:latin typeface="Trebuchet MS" panose="020B0603020202020204"/>
                <a:ea typeface="+mn-ea"/>
                <a:cs typeface="+mn-cs"/>
              </a:rPr>
              <a:t>(må Allah vara nöjd med honom</a:t>
            </a:r>
            <a:r>
              <a:rPr kumimoji="0" lang="sv-SE" sz="2000" b="0" i="0" u="none" strike="noStrike" kern="1200" cap="none" spc="0" normalizeH="0" baseline="0" noProof="0" dirty="0">
                <a:ln>
                  <a:noFill/>
                </a:ln>
                <a:solidFill>
                  <a:schemeClr val="tx1"/>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Allahs sändebud,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Mellan mitt hus och min predikstol finns det en trädgård från </a:t>
            </a:r>
            <a:b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b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Paradisets trädgårdar</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solidFill>
                  <a:srgbClr val="FFFF00"/>
                </a:solidFill>
                <a:latin typeface="Trebuchet MS" panose="020B0603020202020204"/>
              </a:rPr>
              <a:t>Rapporterad av både </a:t>
            </a:r>
            <a:r>
              <a:rPr lang="sv-SE" sz="1600" dirty="0" err="1">
                <a:solidFill>
                  <a:srgbClr val="FFFF00"/>
                </a:solidFill>
                <a:latin typeface="Trebuchet MS" panose="020B0603020202020204"/>
              </a:rPr>
              <a:t>Bukhari</a:t>
            </a:r>
            <a:r>
              <a:rPr lang="sv-SE" sz="1600" dirty="0">
                <a:solidFill>
                  <a:srgbClr val="FFFF00"/>
                </a:solidFill>
                <a:latin typeface="Trebuchet MS" panose="020B0603020202020204"/>
              </a:rPr>
              <a:t> (1195) och Muslim (1390) </a:t>
            </a:r>
            <a:endPar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04049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8</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a:solidFill>
                  <a:schemeClr val="tx1"/>
                </a:solidFill>
              </a:rPr>
              <a:t>Hadith 8</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47864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Denna gång studerar vi </a:t>
            </a:r>
            <a:r>
              <a:rPr lang="sv-SE" sz="2000" dirty="0" err="1">
                <a:solidFill>
                  <a:schemeClr val="tx1"/>
                </a:solidFill>
              </a:rPr>
              <a:t>Hadith</a:t>
            </a:r>
            <a:r>
              <a:rPr lang="sv-SE" sz="2000" dirty="0">
                <a:solidFill>
                  <a:schemeClr val="tx1"/>
                </a:solidFill>
              </a:rPr>
              <a:t> Abu </a:t>
            </a:r>
            <a:r>
              <a:rPr lang="sv-SE" sz="2000" dirty="0" err="1">
                <a:solidFill>
                  <a:schemeClr val="tx1"/>
                </a:solidFill>
              </a:rPr>
              <a:t>Marthad</a:t>
            </a:r>
            <a:r>
              <a:rPr lang="sv-SE" sz="2000" dirty="0">
                <a:solidFill>
                  <a:schemeClr val="tx1"/>
                </a:solidFill>
              </a:rPr>
              <a:t> al-</a:t>
            </a:r>
            <a:r>
              <a:rPr lang="sv-SE" sz="2000" dirty="0" err="1">
                <a:solidFill>
                  <a:schemeClr val="tx1"/>
                </a:solidFill>
              </a:rPr>
              <a:t>Ghanawi</a:t>
            </a:r>
            <a:r>
              <a:rPr lang="sv-SE" sz="2000" dirty="0">
                <a:solidFill>
                  <a:schemeClr val="tx1"/>
                </a:solidFill>
              </a:rPr>
              <a:t> om förbudet att be mot gravar.</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23398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Hadith 8</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32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أَبِي مَرْثَدٍ الغَنَويِّ </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رَضِيَ اللّه عَنْهُ قَالَ: سمعت رَسُول اللّه صَلَّى اللّه عَلَيْهِ وَسَلَّمَ يقول: " </a:t>
            </a:r>
            <a:r>
              <a:rPr kumimoji="0" lang="ar-SA" sz="32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لا تُصَلُّوا إِلَى القُبُور، ولاَ تَجْلِسُوا علَيْها</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(رواه مسلم (972)</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lang="sv-SE" sz="2000" dirty="0">
                <a:solidFill>
                  <a:srgbClr val="92D050"/>
                </a:solidFill>
                <a:latin typeface="Trebuchet MS" panose="020B0603020202020204"/>
              </a:rPr>
              <a:t>Abu </a:t>
            </a:r>
            <a:r>
              <a:rPr lang="sv-SE" sz="2000" dirty="0" err="1">
                <a:solidFill>
                  <a:srgbClr val="92D050"/>
                </a:solidFill>
                <a:latin typeface="Trebuchet MS" panose="020B0603020202020204"/>
              </a:rPr>
              <a:t>Marthad</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 al-</a:t>
            </a:r>
            <a:r>
              <a:rPr kumimoji="0" lang="sv-SE" sz="2000" b="0" i="0" u="none" strike="noStrike" kern="1200" cap="none" spc="0" normalizeH="0" baseline="0" noProof="0" dirty="0" err="1">
                <a:ln>
                  <a:noFill/>
                </a:ln>
                <a:solidFill>
                  <a:srgbClr val="92D050"/>
                </a:solidFill>
                <a:effectLst/>
                <a:uLnTx/>
                <a:uFillTx/>
                <a:latin typeface="Trebuchet MS" panose="020B0603020202020204"/>
                <a:ea typeface="+mn-ea"/>
                <a:cs typeface="+mn-cs"/>
              </a:rPr>
              <a:t>Ghanawi</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1600" b="0" i="0" u="none" strike="noStrike" kern="1200" cap="none" spc="0" normalizeH="0" baseline="0" noProof="0" dirty="0">
                <a:ln>
                  <a:noFill/>
                </a:ln>
                <a:solidFill>
                  <a:prstClr val="white"/>
                </a:solidFill>
                <a:effectLst/>
                <a:uLnTx/>
                <a:uFillTx/>
                <a:latin typeface="Trebuchet MS" panose="020B0603020202020204"/>
                <a:ea typeface="+mn-ea"/>
                <a:cs typeface="+mn-cs"/>
              </a:rPr>
              <a:t>(må Allah vara nöjd med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jag hörde Allahs sändebud, frid och välsignelser vare med honom, säga: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Be inte mot gravar och sätt er inte på dem</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FFFF00"/>
                </a:solidFill>
                <a:effectLst/>
                <a:uLnTx/>
                <a:uFillTx/>
                <a:latin typeface="Trebuchet MS" panose="020B0603020202020204"/>
                <a:ea typeface="+mn-ea"/>
                <a:cs typeface="+mn-cs"/>
              </a:rPr>
              <a:t>(Rapporterad av Muslim 972)</a:t>
            </a:r>
          </a:p>
        </p:txBody>
      </p:sp>
    </p:spTree>
    <p:extLst>
      <p:ext uri="{BB962C8B-B14F-4D97-AF65-F5344CB8AC3E}">
        <p14:creationId xmlns:p14="http://schemas.microsoft.com/office/powerpoint/2010/main" val="13053358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9</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a:solidFill>
                  <a:schemeClr val="tx1"/>
                </a:solidFill>
              </a:rPr>
              <a:t>Hadith </a:t>
            </a:r>
            <a:r>
              <a:rPr lang="sv-SE" dirty="0"/>
              <a:t>9</a:t>
            </a: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06471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normAutofit/>
          </a:bodyPr>
          <a:lstStyle/>
          <a:p>
            <a:r>
              <a:rPr lang="sv-SE" sz="3200" dirty="0"/>
              <a:t>Kursens innehåll</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Den här kursen består av totalt 20 lektioner. I varje lektion lär vi oss </a:t>
            </a:r>
            <a:r>
              <a:rPr lang="sv-SE" sz="2000" i="1" dirty="0">
                <a:solidFill>
                  <a:schemeClr val="tx1"/>
                </a:solidFill>
              </a:rPr>
              <a:t>en</a:t>
            </a:r>
            <a:r>
              <a:rPr lang="sv-SE" sz="2000" dirty="0">
                <a:solidFill>
                  <a:schemeClr val="tx1"/>
                </a:solidFill>
              </a:rPr>
              <a:t> Hadith. Vi kommer alltså lära oss sammanlagt 20 hadither. Varje Hadith har en återberättare och en källa och dessa rekommenderas eleven att memorera.</a:t>
            </a:r>
          </a:p>
          <a:p>
            <a:pPr marL="0" indent="0">
              <a:buNone/>
            </a:pPr>
            <a:endParaRPr lang="sv-SE" sz="2000" dirty="0">
              <a:solidFill>
                <a:schemeClr val="tx1"/>
              </a:solidFill>
            </a:endParaRPr>
          </a:p>
          <a:p>
            <a:pPr marL="0" indent="0">
              <a:buNone/>
            </a:pPr>
            <a:r>
              <a:rPr lang="sv-SE" sz="2000" dirty="0">
                <a:solidFill>
                  <a:schemeClr val="tx1"/>
                </a:solidFill>
              </a:rPr>
              <a:t>Ämnena i haditherna har inget specifikt tema utan det är ett par handplockade hadither som berör allt från matetikett till vad som händer efter döden. Gemensamt för alla </a:t>
            </a:r>
            <a:r>
              <a:rPr lang="sv-SE" sz="2000" dirty="0" err="1">
                <a:solidFill>
                  <a:schemeClr val="tx1"/>
                </a:solidFill>
              </a:rPr>
              <a:t>hadither</a:t>
            </a:r>
            <a:r>
              <a:rPr lang="sv-SE" sz="2000" dirty="0">
                <a:solidFill>
                  <a:schemeClr val="tx1"/>
                </a:solidFill>
              </a:rPr>
              <a:t> är att de är lätta att förstå och memorera och därmed perfekt för nybörjaren.</a:t>
            </a:r>
          </a:p>
          <a:p>
            <a:pPr marL="0" indent="0">
              <a:buNone/>
            </a:pPr>
            <a:endParaRPr lang="sv-SE" sz="2000" dirty="0">
              <a:solidFill>
                <a:schemeClr val="tx1"/>
              </a:solidFill>
            </a:endParaRPr>
          </a:p>
          <a:p>
            <a:pPr marL="0" indent="0">
              <a:buNone/>
            </a:pPr>
            <a:r>
              <a:rPr lang="sv-SE" sz="2000" dirty="0">
                <a:solidFill>
                  <a:schemeClr val="tx1"/>
                </a:solidFill>
              </a:rPr>
              <a:t>Eleven rekommenderas </a:t>
            </a:r>
            <a:r>
              <a:rPr lang="sv-SE" sz="2000" b="1" dirty="0">
                <a:solidFill>
                  <a:schemeClr val="tx1"/>
                </a:solidFill>
              </a:rPr>
              <a:t>starkt</a:t>
            </a:r>
            <a:r>
              <a:rPr lang="sv-SE" sz="2000" dirty="0">
                <a:solidFill>
                  <a:schemeClr val="tx1"/>
                </a:solidFill>
              </a:rPr>
              <a:t> att skriva ner samtliga hadither i ett separat block.</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275054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I den här lektionen lär vi oss en väldigt känd </a:t>
            </a:r>
            <a:r>
              <a:rPr lang="sv-SE" sz="2000" dirty="0" err="1">
                <a:solidFill>
                  <a:schemeClr val="tx1"/>
                </a:solidFill>
              </a:rPr>
              <a:t>hadith</a:t>
            </a:r>
            <a:r>
              <a:rPr lang="sv-SE" sz="2000" dirty="0">
                <a:solidFill>
                  <a:schemeClr val="tx1"/>
                </a:solidFill>
              </a:rPr>
              <a:t> från profeten Muhammed </a:t>
            </a:r>
            <a:r>
              <a:rPr lang="ar-SA" sz="2000" dirty="0">
                <a:solidFill>
                  <a:schemeClr val="tx1"/>
                </a:solidFill>
              </a:rPr>
              <a:t>صلى الله عليه وسلم</a:t>
            </a:r>
            <a:r>
              <a:rPr lang="sv-SE" sz="2000" dirty="0">
                <a:solidFill>
                  <a:schemeClr val="tx1"/>
                </a:solidFill>
              </a:rPr>
              <a:t> som lär oss vem som är den bästa troende hos Allah. Vi analyserar hadithens ordval och lär oss att använda samma språkteknik i ”vanliga” sammanhang. Likaså lär vi oss plural och motsatsorden till ett par utvalda ord.</a:t>
            </a:r>
          </a:p>
          <a:p>
            <a:pPr marL="0" indent="0">
              <a:buNone/>
            </a:pPr>
            <a:endParaRPr lang="sv-SE" sz="2000" dirty="0">
              <a:solidFill>
                <a:schemeClr val="tx1"/>
              </a:solidFill>
            </a:endParaRPr>
          </a:p>
          <a:p>
            <a:pPr marL="0" indent="0">
              <a:buNone/>
            </a:pPr>
            <a:r>
              <a:rPr lang="sv-SE" sz="2000" dirty="0">
                <a:solidFill>
                  <a:schemeClr val="tx1"/>
                </a:solidFill>
              </a:rPr>
              <a:t>Avslutningsvis svarar vi på instuderingsfrågor.</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630852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Hadith 9</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سَمِعْتُ أَبَا عَمْرٍو الشَّيْبَانِيَّ ، يَقُولُ : حَدَّثَنَا صَاحِبُ هَذِهِ الدَّارِ وَأَشَارَ إِلَى دَارِ </a:t>
            </a:r>
            <a:r>
              <a:rPr kumimoji="0" lang="ar-SA" sz="28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عَبْدِ</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8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اللَّهِ</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 قَالَ : سَأَلْتُ النَّبِيَّ صَلَّى اللَّهُ عَلَيْهِ وَسَلَّمَ : أَيُّ الْعَمَلِ أَحَبُّ إِلَى اللَّهِ ؟ قَالَ : " </a:t>
            </a:r>
            <a:r>
              <a:rPr kumimoji="0" lang="ar-SA" sz="28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الصَّلَاةُ عَلَى وَقْتِهَا </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قَالَ : ثُمَّ أَيٌّ ؟ قَالَ : " </a:t>
            </a:r>
            <a:r>
              <a:rPr kumimoji="0" lang="ar-SA" sz="28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ثُمَّ بِرُّ الْوَالِدَيْنِ </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قَالَ : ثُمَّ أَيٌّ ؟ قَالَ : " </a:t>
            </a:r>
            <a:r>
              <a:rPr kumimoji="0" lang="ar-SA" sz="28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الْجِهَادُ فِي سَبِيلِ اللَّهِ </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رواه البخاري (527)</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1600" b="0" i="0" u="none" strike="noStrike" kern="1200" cap="none" spc="0" normalizeH="0" baseline="0" noProof="0" dirty="0">
                <a:ln>
                  <a:noFill/>
                </a:ln>
                <a:solidFill>
                  <a:srgbClr val="92D050"/>
                </a:solidFill>
                <a:effectLst/>
                <a:uLnTx/>
                <a:uFillTx/>
                <a:latin typeface="Trebuchet MS" panose="020B0603020202020204"/>
                <a:ea typeface="+mn-ea"/>
                <a:cs typeface="+mn-cs"/>
              </a:rPr>
              <a:t>`Abdallah</a:t>
            </a:r>
            <a:r>
              <a:rPr kumimoji="0" lang="sv-SE" sz="16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1400" b="0" i="0" u="none" strike="noStrike" kern="1200" cap="none" spc="0" normalizeH="0" baseline="0" noProof="0" dirty="0">
                <a:ln>
                  <a:noFill/>
                </a:ln>
                <a:solidFill>
                  <a:prstClr val="white"/>
                </a:solidFill>
                <a:effectLst/>
                <a:uLnTx/>
                <a:uFillTx/>
                <a:latin typeface="Trebuchet MS" panose="020B0603020202020204"/>
                <a:ea typeface="+mn-ea"/>
                <a:cs typeface="+mn-cs"/>
              </a:rPr>
              <a:t>(må Allah vara nöjd med honom) </a:t>
            </a:r>
            <a:r>
              <a:rPr kumimoji="0" lang="sv-SE" sz="1600" b="0" i="0" u="none" strike="noStrike" kern="1200" cap="none" spc="0" normalizeH="0" baseline="0" noProof="0" dirty="0">
                <a:ln>
                  <a:noFill/>
                </a:ln>
                <a:solidFill>
                  <a:prstClr val="white"/>
                </a:solidFill>
                <a:effectLst/>
                <a:uLnTx/>
                <a:uFillTx/>
                <a:latin typeface="Trebuchet MS" panose="020B0603020202020204"/>
                <a:ea typeface="+mn-ea"/>
                <a:cs typeface="+mn-cs"/>
              </a:rPr>
              <a:t>som sade: Jag frågade Allahs sändebud, frid och välsignelser vare med honom: ”Vilken handling är mest älskvärd till Allah? Han sade: ”</a:t>
            </a:r>
            <a:r>
              <a:rPr kumimoji="0" lang="sv-SE" sz="1600" b="0" i="0" u="none" strike="noStrike" kern="1200" cap="none" spc="0" normalizeH="0" baseline="0" noProof="0" dirty="0">
                <a:ln>
                  <a:noFill/>
                </a:ln>
                <a:solidFill>
                  <a:schemeClr val="bg1"/>
                </a:solidFill>
                <a:effectLst/>
                <a:uLnTx/>
                <a:uFillTx/>
                <a:latin typeface="Trebuchet MS" panose="020B0603020202020204"/>
                <a:ea typeface="+mn-ea"/>
                <a:cs typeface="+mn-cs"/>
              </a:rPr>
              <a:t>Bönen på dess tid</a:t>
            </a:r>
            <a:r>
              <a:rPr kumimoji="0" lang="sv-SE" sz="1600" b="0" i="0" u="none" strike="noStrike" kern="1200" cap="none" spc="0" normalizeH="0" baseline="0" noProof="0" dirty="0">
                <a:ln>
                  <a:noFill/>
                </a:ln>
                <a:solidFill>
                  <a:prstClr val="white"/>
                </a:solidFill>
                <a:effectLst/>
                <a:uLnTx/>
                <a:uFillTx/>
                <a:latin typeface="Trebuchet MS" panose="020B0603020202020204"/>
                <a:ea typeface="+mn-ea"/>
                <a:cs typeface="+mn-cs"/>
              </a:rPr>
              <a:t>.” Han sade: ”Och därefter?.” Han sade: ”</a:t>
            </a:r>
            <a:r>
              <a:rPr kumimoji="0" lang="sv-SE" sz="1600" b="0" i="0" u="none" strike="noStrike" kern="1200" cap="none" spc="0" normalizeH="0" baseline="0" noProof="0" dirty="0">
                <a:ln>
                  <a:noFill/>
                </a:ln>
                <a:solidFill>
                  <a:schemeClr val="bg1"/>
                </a:solidFill>
                <a:effectLst/>
                <a:uLnTx/>
                <a:uFillTx/>
                <a:latin typeface="Trebuchet MS" panose="020B0603020202020204"/>
                <a:ea typeface="+mn-ea"/>
                <a:cs typeface="+mn-cs"/>
              </a:rPr>
              <a:t>Därefter godhet mot föräldrarna</a:t>
            </a:r>
            <a:r>
              <a:rPr kumimoji="0" lang="sv-SE" sz="1600" b="0" i="0" u="none" strike="noStrike" kern="1200" cap="none" spc="0" normalizeH="0" baseline="0" noProof="0" dirty="0">
                <a:ln>
                  <a:noFill/>
                </a:ln>
                <a:solidFill>
                  <a:prstClr val="white"/>
                </a:solidFill>
                <a:effectLst/>
                <a:uLnTx/>
                <a:uFillTx/>
                <a:latin typeface="Trebuchet MS" panose="020B0603020202020204"/>
                <a:ea typeface="+mn-ea"/>
                <a:cs typeface="+mn-cs"/>
              </a:rPr>
              <a:t>.” Han sade: ”Och därefter?” Han sade: </a:t>
            </a:r>
            <a:r>
              <a:rPr kumimoji="0" lang="sv-SE" sz="1600" b="0" i="0" u="none" strike="noStrike" kern="1200" cap="none" spc="0" normalizeH="0" baseline="0" noProof="0" dirty="0">
                <a:ln>
                  <a:noFill/>
                </a:ln>
                <a:solidFill>
                  <a:schemeClr val="bg1"/>
                </a:solidFill>
                <a:effectLst/>
                <a:uLnTx/>
                <a:uFillTx/>
                <a:latin typeface="Trebuchet MS" panose="020B0603020202020204"/>
                <a:ea typeface="+mn-ea"/>
                <a:cs typeface="+mn-cs"/>
              </a:rPr>
              <a:t>Jihad för Allahs sak</a:t>
            </a:r>
            <a:r>
              <a:rPr kumimoji="0" lang="sv-SE" sz="16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b="0" i="0" u="none" strike="noStrike" kern="1200" cap="none" spc="0" normalizeH="0" baseline="0" noProof="0" dirty="0">
                <a:ln>
                  <a:noFill/>
                </a:ln>
                <a:solidFill>
                  <a:srgbClr val="FFFF00"/>
                </a:solidFill>
                <a:effectLst/>
                <a:uLnTx/>
                <a:uFillTx/>
                <a:latin typeface="Trebuchet MS" panose="020B0603020202020204"/>
                <a:ea typeface="+mn-ea"/>
                <a:cs typeface="+mn-cs"/>
              </a:rPr>
              <a:t>(Rapporterad av </a:t>
            </a:r>
            <a:r>
              <a:rPr kumimoji="0" lang="sv-SE" b="0" i="0" u="none" strike="noStrike" kern="1200" cap="none" spc="0" normalizeH="0" baseline="0" noProof="0" dirty="0" err="1">
                <a:ln>
                  <a:noFill/>
                </a:ln>
                <a:solidFill>
                  <a:srgbClr val="FFFF00"/>
                </a:solidFill>
                <a:effectLst/>
                <a:uLnTx/>
                <a:uFillTx/>
                <a:latin typeface="Trebuchet MS" panose="020B0603020202020204"/>
                <a:ea typeface="+mn-ea"/>
                <a:cs typeface="+mn-cs"/>
              </a:rPr>
              <a:t>Bukhari</a:t>
            </a:r>
            <a:r>
              <a:rPr kumimoji="0" lang="sv-SE" b="0" i="0" u="none" strike="noStrike" kern="1200" cap="none" spc="0" normalizeH="0" baseline="0" noProof="0" dirty="0">
                <a:ln>
                  <a:noFill/>
                </a:ln>
                <a:solidFill>
                  <a:srgbClr val="FFFF00"/>
                </a:solidFill>
                <a:effectLst/>
                <a:uLnTx/>
                <a:uFillTx/>
                <a:latin typeface="Trebuchet MS" panose="020B0603020202020204"/>
                <a:ea typeface="+mn-ea"/>
                <a:cs typeface="+mn-cs"/>
              </a:rPr>
              <a:t> 527)</a:t>
            </a:r>
          </a:p>
        </p:txBody>
      </p:sp>
    </p:spTree>
    <p:extLst>
      <p:ext uri="{BB962C8B-B14F-4D97-AF65-F5344CB8AC3E}">
        <p14:creationId xmlns:p14="http://schemas.microsoft.com/office/powerpoint/2010/main" val="36226323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10</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a:solidFill>
                  <a:schemeClr val="tx1"/>
                </a:solidFill>
              </a:rPr>
              <a:t>Hadith 10</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75514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Vem är den bästa människan? Denna </a:t>
            </a:r>
            <a:r>
              <a:rPr lang="sv-SE" sz="2000" dirty="0" err="1">
                <a:solidFill>
                  <a:schemeClr val="tx1"/>
                </a:solidFill>
              </a:rPr>
              <a:t>Hadith</a:t>
            </a:r>
            <a:r>
              <a:rPr lang="sv-SE" sz="2000" dirty="0">
                <a:solidFill>
                  <a:schemeClr val="tx1"/>
                </a:solidFill>
              </a:rPr>
              <a:t>, som vi kommer att lära oss, är en väldigt motiverande </a:t>
            </a:r>
            <a:r>
              <a:rPr lang="sv-SE" sz="2000" dirty="0" err="1">
                <a:solidFill>
                  <a:schemeClr val="tx1"/>
                </a:solidFill>
              </a:rPr>
              <a:t>Hadith</a:t>
            </a:r>
            <a:r>
              <a:rPr lang="sv-SE" sz="2000">
                <a:solidFill>
                  <a:schemeClr val="tx1"/>
                </a:solidFill>
              </a:rPr>
              <a:t> för den som vill lära sig Koranen.</a:t>
            </a: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50580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Hadith 10</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عَنْ </a:t>
            </a:r>
            <a:r>
              <a:rPr kumimoji="0" lang="ar-SA" sz="40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عُثْمَانَ</a:t>
            </a: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رَضِيَ اللَّهُ عَنْهُ، عَنِ النَّبِيِّ صَلَّى اللَّهُ عَلَيْهِ وَسَلَّمَ قَالَ : " </a:t>
            </a:r>
            <a:r>
              <a:rPr kumimoji="0" lang="ar-SA" sz="40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خَيْرُكُمْ مَنْ تَعَلَّمَ الْقُرْآنَ وَعَلَّمَهُ</a:t>
            </a: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 </a:t>
            </a:r>
            <a:endParaRPr kumimoji="0" lang="sv-SE"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(رواه البخاري 5027)</a:t>
            </a:r>
            <a:endPar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lang="sv-SE" sz="2000" dirty="0">
                <a:solidFill>
                  <a:srgbClr val="92D050"/>
                </a:solidFill>
                <a:latin typeface="Trebuchet MS" panose="020B0603020202020204"/>
              </a:rPr>
              <a:t>Uthman </a:t>
            </a:r>
            <a:r>
              <a:rPr lang="sv-SE" sz="1600" dirty="0">
                <a:solidFill>
                  <a:srgbClr val="92D050"/>
                </a:solidFill>
                <a:latin typeface="Trebuchet MS" panose="020B0603020202020204"/>
              </a:rPr>
              <a:t>(må Allah vara nöjd över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Allahs sändebud,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Den bästa av er är den som lär sig Koranen och därefter lär ut den</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srgbClr val="FFFF00"/>
                </a:solidFill>
                <a:effectLst/>
                <a:uLnTx/>
                <a:uFillTx/>
                <a:latin typeface="Trebuchet MS" panose="020B0603020202020204"/>
                <a:ea typeface="+mn-ea"/>
                <a:cs typeface="+mn-cs"/>
              </a:rPr>
              <a:t>(Rapporterad av </a:t>
            </a:r>
            <a:r>
              <a:rPr kumimoji="0" lang="sv-SE" sz="2000" b="0" i="0" u="none" strike="noStrike" kern="1200" cap="none" spc="0" normalizeH="0" baseline="0" noProof="0" dirty="0" err="1">
                <a:ln>
                  <a:noFill/>
                </a:ln>
                <a:solidFill>
                  <a:srgbClr val="FFFF00"/>
                </a:solidFill>
                <a:effectLst/>
                <a:uLnTx/>
                <a:uFillTx/>
                <a:latin typeface="Trebuchet MS" panose="020B0603020202020204"/>
                <a:ea typeface="+mn-ea"/>
                <a:cs typeface="+mn-cs"/>
              </a:rPr>
              <a:t>Bukhari</a:t>
            </a:r>
            <a:r>
              <a:rPr lang="sv-SE" sz="2000" dirty="0">
                <a:solidFill>
                  <a:srgbClr val="FFFF00"/>
                </a:solidFill>
                <a:latin typeface="Trebuchet MS" panose="020B0603020202020204"/>
              </a:rPr>
              <a:t> 5027)</a:t>
            </a:r>
            <a:endParaRPr kumimoji="0" lang="sv-SE" sz="20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934391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11</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err="1">
                <a:solidFill>
                  <a:schemeClr val="tx1"/>
                </a:solidFill>
              </a:rPr>
              <a:t>Hadith</a:t>
            </a:r>
            <a:r>
              <a:rPr lang="sv-SE" sz="2000" dirty="0">
                <a:solidFill>
                  <a:schemeClr val="tx1"/>
                </a:solidFill>
              </a:rPr>
              <a:t> 11</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3458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Vi lär oss </a:t>
            </a:r>
            <a:r>
              <a:rPr lang="sv-SE" sz="2000" dirty="0" err="1">
                <a:solidFill>
                  <a:schemeClr val="tx1"/>
                </a:solidFill>
              </a:rPr>
              <a:t>Hadith</a:t>
            </a:r>
            <a:r>
              <a:rPr lang="sv-SE" sz="2000" dirty="0">
                <a:solidFill>
                  <a:schemeClr val="tx1"/>
                </a:solidFill>
              </a:rPr>
              <a:t> 11 som berör kvinnors bön i moskén. </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149780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err="1"/>
              <a:t>Hadith</a:t>
            </a:r>
            <a:r>
              <a:rPr lang="sv-SE" dirty="0"/>
              <a:t> 11</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عَنِ </a:t>
            </a:r>
            <a:r>
              <a:rPr kumimoji="0" lang="ar-SA" sz="40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ابْنِ عُمَرَ </a:t>
            </a: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قَالَ : قَالَ رَسُولُ اللَّهِ صَلَّى اللَّهُ عَلَيْهِ وَسَلَّمَ :" </a:t>
            </a:r>
            <a:r>
              <a:rPr kumimoji="0" lang="ar-SA" sz="4000" b="0" i="0" u="none" strike="noStrike" kern="1200" cap="none" spc="0" normalizeH="0" baseline="0" noProof="0" dirty="0">
                <a:ln>
                  <a:noFill/>
                </a:ln>
                <a:solidFill>
                  <a:prstClr val="black"/>
                </a:solidFill>
                <a:effectLst/>
                <a:uLnTx/>
                <a:uFillTx/>
                <a:latin typeface="Trebuchet MS" panose="020B0603020202020204"/>
                <a:ea typeface="+mn-ea"/>
                <a:cs typeface="Arial" panose="020B0604020202020204" pitchFamily="34" charset="0"/>
              </a:rPr>
              <a:t>لَا تَمْنَعُوا نِسَاءَكُمُ الْمَسَاجِدَ، وَبُيُوتُهُنَّ خَيْرٌ لَهُنّ</a:t>
            </a: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a:t>
            </a:r>
            <a:endParaRPr kumimoji="0" lang="sv-SE"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 (رواه أبو داود وصَحَّحَهُ الشيخ الأباني رحمه الله)</a:t>
            </a: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err="1">
                <a:ln>
                  <a:noFill/>
                </a:ln>
                <a:solidFill>
                  <a:srgbClr val="92D050"/>
                </a:solidFill>
                <a:effectLst/>
                <a:uLnTx/>
                <a:uFillTx/>
                <a:latin typeface="Trebuchet MS" panose="020B0603020202020204"/>
                <a:ea typeface="+mn-ea"/>
                <a:cs typeface="+mn-cs"/>
              </a:rPr>
              <a:t>Ibn</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 `Umar </a:t>
            </a:r>
            <a:r>
              <a:rPr kumimoji="0" lang="sv-SE" sz="1600" b="0" i="0" u="none" strike="noStrike" kern="1200" cap="none" spc="0" normalizeH="0" baseline="0" noProof="0" dirty="0">
                <a:ln>
                  <a:noFill/>
                </a:ln>
                <a:solidFill>
                  <a:srgbClr val="92D050"/>
                </a:solidFill>
                <a:effectLst/>
                <a:uLnTx/>
                <a:uFillTx/>
                <a:latin typeface="Trebuchet MS" panose="020B0603020202020204"/>
                <a:ea typeface="+mn-ea"/>
                <a:cs typeface="+mn-cs"/>
              </a:rPr>
              <a:t>(må Allah vara nöjd över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Allahs sändebud,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Hindra inte era kvinnor från moskén, men deras hem är bättre för dem</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(Rapporterad av Abu </a:t>
            </a: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Dawud</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 (567) och autentisk enl. </a:t>
            </a: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Shaykh</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 al-</a:t>
            </a: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Albani</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13924709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12</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err="1">
                <a:solidFill>
                  <a:schemeClr val="tx1"/>
                </a:solidFill>
              </a:rPr>
              <a:t>Hadith</a:t>
            </a:r>
            <a:r>
              <a:rPr lang="sv-SE" sz="2000" dirty="0">
                <a:solidFill>
                  <a:schemeClr val="tx1"/>
                </a:solidFill>
              </a:rPr>
              <a:t> </a:t>
            </a:r>
            <a:r>
              <a:rPr lang="sv-SE" dirty="0"/>
              <a:t>12</a:t>
            </a: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45466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Vad är belöningen av att be i Profetens </a:t>
            </a:r>
            <a:r>
              <a:rPr lang="ar-SA" sz="2000" dirty="0">
                <a:solidFill>
                  <a:schemeClr val="tx1"/>
                </a:solidFill>
              </a:rPr>
              <a:t>صلى الله عليه وسلم</a:t>
            </a:r>
            <a:r>
              <a:rPr lang="sv-SE" sz="2000" dirty="0">
                <a:solidFill>
                  <a:schemeClr val="tx1"/>
                </a:solidFill>
              </a:rPr>
              <a:t> moské i al-</a:t>
            </a:r>
            <a:r>
              <a:rPr lang="sv-SE" sz="2000" dirty="0" err="1">
                <a:solidFill>
                  <a:schemeClr val="tx1"/>
                </a:solidFill>
              </a:rPr>
              <a:t>Madinah</a:t>
            </a:r>
            <a:r>
              <a:rPr lang="sv-SE" sz="2000" dirty="0">
                <a:solidFill>
                  <a:schemeClr val="tx1"/>
                </a:solidFill>
              </a:rPr>
              <a:t>? </a:t>
            </a:r>
          </a:p>
          <a:p>
            <a:pPr marL="0" indent="0">
              <a:buNone/>
            </a:pPr>
            <a:r>
              <a:rPr lang="sv-SE" sz="2000" dirty="0">
                <a:solidFill>
                  <a:schemeClr val="tx1"/>
                </a:solidFill>
              </a:rPr>
              <a:t>I denna lektion lär vi oss </a:t>
            </a:r>
            <a:r>
              <a:rPr lang="sv-SE" sz="2000" dirty="0" err="1">
                <a:solidFill>
                  <a:schemeClr val="tx1"/>
                </a:solidFill>
              </a:rPr>
              <a:t>Hadith</a:t>
            </a:r>
            <a:r>
              <a:rPr lang="sv-SE" sz="2000" dirty="0">
                <a:solidFill>
                  <a:schemeClr val="tx1"/>
                </a:solidFill>
              </a:rPr>
              <a:t> Abu </a:t>
            </a:r>
            <a:r>
              <a:rPr lang="sv-SE" sz="2000" dirty="0" err="1">
                <a:solidFill>
                  <a:schemeClr val="tx1"/>
                </a:solidFill>
              </a:rPr>
              <a:t>Hurayrah</a:t>
            </a:r>
            <a:r>
              <a:rPr lang="sv-SE" sz="2000" dirty="0">
                <a:solidFill>
                  <a:schemeClr val="tx1"/>
                </a:solidFill>
              </a:rPr>
              <a:t>.</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00061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sz="3200" dirty="0"/>
              <a:t>Kursens</a:t>
            </a:r>
            <a:r>
              <a:rPr lang="sv-SE" dirty="0"/>
              <a:t> upplägg</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u="sng" dirty="0">
                <a:solidFill>
                  <a:schemeClr val="tx1"/>
                </a:solidFill>
              </a:rPr>
              <a:t>Kursens utbildningsmaterial består av tre delar:</a:t>
            </a:r>
          </a:p>
          <a:p>
            <a:pPr marL="457200" indent="-457200">
              <a:buAutoNum type="arabicPeriod"/>
            </a:pPr>
            <a:r>
              <a:rPr lang="sv-SE" sz="2000" dirty="0">
                <a:solidFill>
                  <a:schemeClr val="tx1"/>
                </a:solidFill>
              </a:rPr>
              <a:t>Powerpoint – Här introducerar vi hadithen och översätter den på svenska. Vi kommer att ytligt gå igenom vad det är vi kommer att lära oss i respektive lektion.</a:t>
            </a:r>
          </a:p>
          <a:p>
            <a:pPr marL="457200" indent="-457200">
              <a:buAutoNum type="arabicPeriod"/>
            </a:pPr>
            <a:endParaRPr lang="sv-SE" sz="2000" dirty="0">
              <a:solidFill>
                <a:schemeClr val="tx1"/>
              </a:solidFill>
            </a:endParaRPr>
          </a:p>
          <a:p>
            <a:pPr marL="457200" indent="-457200">
              <a:buAutoNum type="arabicPeriod"/>
            </a:pPr>
            <a:r>
              <a:rPr lang="sv-SE" sz="2000" dirty="0">
                <a:solidFill>
                  <a:schemeClr val="tx1"/>
                </a:solidFill>
              </a:rPr>
              <a:t>Word-dokument – Detta dokument utgör själva huvudmaterialet. Allt som vi ska läras oss finns i denna fil, som baseras på en fysisk bok. Boken undervisas i al-</a:t>
            </a:r>
            <a:r>
              <a:rPr lang="sv-SE" sz="2000" dirty="0" err="1">
                <a:solidFill>
                  <a:schemeClr val="tx1"/>
                </a:solidFill>
              </a:rPr>
              <a:t>Madinah</a:t>
            </a:r>
            <a:r>
              <a:rPr lang="sv-SE" sz="2000" dirty="0">
                <a:solidFill>
                  <a:schemeClr val="tx1"/>
                </a:solidFill>
              </a:rPr>
              <a:t> på universitets introduktionsprogram.</a:t>
            </a:r>
          </a:p>
          <a:p>
            <a:pPr marL="457200" indent="-457200">
              <a:buAutoNum type="arabicPeriod"/>
            </a:pPr>
            <a:endParaRPr lang="sv-SE" sz="2000" dirty="0">
              <a:solidFill>
                <a:schemeClr val="tx1"/>
              </a:solidFill>
            </a:endParaRPr>
          </a:p>
          <a:p>
            <a:pPr marL="457200" indent="-457200">
              <a:buAutoNum type="arabicPeriod"/>
            </a:pPr>
            <a:r>
              <a:rPr lang="sv-SE" sz="2000" dirty="0">
                <a:solidFill>
                  <a:schemeClr val="tx1"/>
                </a:solidFill>
              </a:rPr>
              <a:t>Videor – Här förklarar kursledaren allt innehåll och gör språkliga analyser så att eleven förstår haditherna till punkt och pricka. </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228457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err="1"/>
              <a:t>Hadith</a:t>
            </a:r>
            <a:r>
              <a:rPr lang="sv-SE" dirty="0"/>
              <a:t> 12</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28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أَبِي هُرَيْرَةَ </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رَضِيَ اللَّهُ عَنْهُ أَنَّ النَّبِيَّ صَلَّى اللَّهُ عَلَيْهِ وَسَلَّمَ قَالَ : " </a:t>
            </a:r>
            <a:r>
              <a:rPr kumimoji="0" lang="ar-SA" sz="28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صَلَاةٌ فِي مَسْجِدِي هَذَا خَيْرٌ مِنْ أَلْفِ صَلَاةٍ فِيمَا سِوَاهُ، إِلَّا الْمَسْجِدَ الْحَرَامَ </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(متفق عليه , رواه البخاري 1190 ومسلم 1394)</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ar-SA" sz="2400" dirty="0">
              <a:solidFill>
                <a:srgbClr val="FFFF00"/>
              </a:solidFill>
              <a:latin typeface="Trebuchet MS" panose="020B0603020202020204"/>
              <a:cs typeface="Arial" panose="020B0604020202020204" pitchFamily="34" charset="0"/>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Abu </a:t>
            </a:r>
            <a:r>
              <a:rPr kumimoji="0" lang="sv-SE" sz="2000" b="0" i="0" u="none" strike="noStrike" kern="1200" cap="none" spc="0" normalizeH="0" baseline="0" noProof="0" dirty="0" err="1">
                <a:ln>
                  <a:noFill/>
                </a:ln>
                <a:solidFill>
                  <a:srgbClr val="92D050"/>
                </a:solidFill>
                <a:effectLst/>
                <a:uLnTx/>
                <a:uFillTx/>
                <a:latin typeface="Trebuchet MS" panose="020B0603020202020204"/>
                <a:ea typeface="+mn-ea"/>
                <a:cs typeface="+mn-cs"/>
              </a:rPr>
              <a:t>Hurayrah</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 </a:t>
            </a:r>
            <a:r>
              <a:rPr kumimoji="0" lang="sv-SE" sz="1600" b="0" i="0" u="none" strike="noStrike" kern="1200" cap="none" spc="0" normalizeH="0" baseline="0" noProof="0" dirty="0">
                <a:ln>
                  <a:noFill/>
                </a:ln>
                <a:solidFill>
                  <a:srgbClr val="92D050"/>
                </a:solidFill>
                <a:effectLst/>
                <a:uLnTx/>
                <a:uFillTx/>
                <a:latin typeface="Trebuchet MS" panose="020B0603020202020204"/>
                <a:ea typeface="+mn-ea"/>
                <a:cs typeface="+mn-cs"/>
              </a:rPr>
              <a:t>(må Allah vara nöjd över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att profeten,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En bön i min moské är bättre än tusen böner i övriga (moskéer) förutom Al-</a:t>
            </a:r>
            <a:r>
              <a:rPr kumimoji="0" lang="sv-SE" sz="2000" b="0" i="0" u="none" strike="noStrike" kern="1200" cap="none" spc="0" normalizeH="0" baseline="0" noProof="0" dirty="0" err="1">
                <a:ln>
                  <a:noFill/>
                </a:ln>
                <a:solidFill>
                  <a:prstClr val="black"/>
                </a:solidFill>
                <a:effectLst/>
                <a:uLnTx/>
                <a:uFillTx/>
                <a:latin typeface="Trebuchet MS" panose="020B0603020202020204"/>
                <a:ea typeface="+mn-ea"/>
                <a:cs typeface="+mn-cs"/>
              </a:rPr>
              <a:t>Masjid</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Al-</a:t>
            </a:r>
            <a:r>
              <a:rPr kumimoji="0" lang="sv-SE" sz="2000" b="0" i="0" u="none" strike="noStrike" kern="1200" cap="none" spc="0" normalizeH="0" baseline="0" noProof="0" dirty="0" err="1">
                <a:ln>
                  <a:noFill/>
                </a:ln>
                <a:solidFill>
                  <a:prstClr val="black"/>
                </a:solidFill>
                <a:effectLst/>
                <a:uLnTx/>
                <a:uFillTx/>
                <a:latin typeface="Trebuchet MS" panose="020B0603020202020204"/>
                <a:ea typeface="+mn-ea"/>
                <a:cs typeface="+mn-cs"/>
              </a:rPr>
              <a:t>Haraam</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a:t>
            </a: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Muttafaqon</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 `</a:t>
            </a: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Alayh</a:t>
            </a:r>
            <a:r>
              <a:rPr lang="sv-SE" sz="1600" dirty="0">
                <a:solidFill>
                  <a:srgbClr val="FFFF00"/>
                </a:solidFill>
                <a:latin typeface="Trebuchet MS" panose="020B0603020202020204"/>
              </a:rPr>
              <a:t>)</a:t>
            </a:r>
            <a:endPar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6122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13</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err="1">
                <a:solidFill>
                  <a:schemeClr val="tx1"/>
                </a:solidFill>
              </a:rPr>
              <a:t>Hadith</a:t>
            </a:r>
            <a:r>
              <a:rPr lang="sv-SE" sz="2000" dirty="0">
                <a:solidFill>
                  <a:schemeClr val="tx1"/>
                </a:solidFill>
              </a:rPr>
              <a:t> </a:t>
            </a:r>
            <a:r>
              <a:rPr lang="sv-SE" dirty="0"/>
              <a:t>13</a:t>
            </a: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33338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Nyckeln till al-</a:t>
            </a:r>
            <a:r>
              <a:rPr lang="sv-SE" sz="2000" dirty="0" err="1">
                <a:solidFill>
                  <a:schemeClr val="tx1"/>
                </a:solidFill>
              </a:rPr>
              <a:t>Djannah</a:t>
            </a:r>
            <a:r>
              <a:rPr lang="sv-SE" sz="2000" dirty="0">
                <a:solidFill>
                  <a:schemeClr val="tx1"/>
                </a:solidFill>
              </a:rPr>
              <a:t> är </a:t>
            </a:r>
            <a:r>
              <a:rPr lang="sv-SE" sz="2000" dirty="0" err="1">
                <a:solidFill>
                  <a:schemeClr val="tx1"/>
                </a:solidFill>
              </a:rPr>
              <a:t>Tawhid</a:t>
            </a:r>
            <a:r>
              <a:rPr lang="sv-SE" sz="2000" dirty="0">
                <a:solidFill>
                  <a:schemeClr val="tx1"/>
                </a:solidFill>
              </a:rPr>
              <a:t>. Motsatsen till </a:t>
            </a:r>
            <a:r>
              <a:rPr lang="sv-SE" sz="2000" dirty="0" err="1">
                <a:solidFill>
                  <a:schemeClr val="tx1"/>
                </a:solidFill>
              </a:rPr>
              <a:t>Tawhid</a:t>
            </a:r>
            <a:r>
              <a:rPr lang="sv-SE" sz="2000" dirty="0">
                <a:solidFill>
                  <a:schemeClr val="tx1"/>
                </a:solidFill>
              </a:rPr>
              <a:t> är </a:t>
            </a:r>
            <a:r>
              <a:rPr lang="sv-SE" sz="2000" dirty="0" err="1">
                <a:solidFill>
                  <a:schemeClr val="tx1"/>
                </a:solidFill>
              </a:rPr>
              <a:t>Shirk</a:t>
            </a:r>
            <a:r>
              <a:rPr lang="sv-SE" sz="2000" dirty="0">
                <a:solidFill>
                  <a:schemeClr val="tx1"/>
                </a:solidFill>
              </a:rPr>
              <a:t> och det är det som </a:t>
            </a:r>
            <a:r>
              <a:rPr lang="sv-SE" sz="2000" dirty="0" err="1">
                <a:solidFill>
                  <a:schemeClr val="tx1"/>
                </a:solidFill>
              </a:rPr>
              <a:t>Hadith</a:t>
            </a:r>
            <a:r>
              <a:rPr lang="sv-SE" sz="2000" dirty="0">
                <a:solidFill>
                  <a:schemeClr val="tx1"/>
                </a:solidFill>
              </a:rPr>
              <a:t> </a:t>
            </a:r>
            <a:r>
              <a:rPr lang="sv-SE" sz="2000" dirty="0" err="1">
                <a:solidFill>
                  <a:schemeClr val="tx1"/>
                </a:solidFill>
              </a:rPr>
              <a:t>Ibn</a:t>
            </a:r>
            <a:r>
              <a:rPr lang="sv-SE" sz="2000" dirty="0">
                <a:solidFill>
                  <a:schemeClr val="tx1"/>
                </a:solidFill>
              </a:rPr>
              <a:t> </a:t>
            </a:r>
            <a:r>
              <a:rPr lang="sv-SE" sz="2000" dirty="0" err="1">
                <a:solidFill>
                  <a:schemeClr val="tx1"/>
                </a:solidFill>
              </a:rPr>
              <a:t>Mas`ud</a:t>
            </a:r>
            <a:r>
              <a:rPr lang="sv-SE" sz="2000" dirty="0">
                <a:solidFill>
                  <a:schemeClr val="tx1"/>
                </a:solidFill>
              </a:rPr>
              <a:t> handlar om.</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172837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err="1"/>
              <a:t>Hadith</a:t>
            </a:r>
            <a:r>
              <a:rPr lang="sv-SE" dirty="0"/>
              <a:t> 13</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kumimoji="0" lang="ar-SA" sz="36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36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عَبْدِاللهِ بْنِ مَسْعودٍ </a:t>
            </a:r>
            <a:r>
              <a:rPr kumimoji="0" lang="ar-SA" sz="28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رَضِيَ اللَّهُ عَنْه</a:t>
            </a:r>
            <a:r>
              <a:rPr kumimoji="0" lang="ar-SA" sz="28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a:t>
            </a:r>
            <a:r>
              <a:rPr kumimoji="0" lang="ar-SA" sz="36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 </a:t>
            </a:r>
            <a:r>
              <a:rPr kumimoji="0" lang="ar-SA" sz="36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سَمِعْتُ رسولَ اللهِ صلى الله عليه وسلم يقول: “</a:t>
            </a:r>
            <a:r>
              <a:rPr kumimoji="0" lang="ar-SA" sz="36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مَنْ ماتَ يُشْرِكُ باللهِ شَيْئًا دَخَلَ النَّار</a:t>
            </a:r>
            <a:r>
              <a:rPr kumimoji="0" lang="ar-SA" sz="36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وقُلْتُ أنا: ومَنْ ماتَ لا يشرك بالله شيئًا دَخَلَ الْجَنَّة. </a:t>
            </a:r>
            <a:endParaRPr lang="sv-SE" sz="2000" dirty="0">
              <a:solidFill>
                <a:srgbClr val="FFFF00"/>
              </a:solidFill>
              <a:latin typeface="Trebuchet MS" panose="020B0603020202020204"/>
              <a:cs typeface="Arial" panose="020B0604020202020204" pitchFamily="34" charset="0"/>
            </a:endParaRPr>
          </a:p>
          <a:p>
            <a:pPr lvl="0" algn="ctr">
              <a:defRPr/>
            </a:pPr>
            <a:r>
              <a:rPr kumimoji="0" lang="ar-SA" sz="2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(رواه البخاري1181 ومسلم 96)  </a:t>
            </a: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err="1">
                <a:ln>
                  <a:noFill/>
                </a:ln>
                <a:solidFill>
                  <a:srgbClr val="92D050"/>
                </a:solidFill>
                <a:effectLst/>
                <a:uLnTx/>
                <a:uFillTx/>
                <a:latin typeface="Trebuchet MS" panose="020B0603020202020204"/>
                <a:ea typeface="+mn-ea"/>
                <a:cs typeface="+mn-cs"/>
              </a:rPr>
              <a:t>Ibn</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 `</a:t>
            </a:r>
            <a:r>
              <a:rPr kumimoji="0" lang="sv-SE" sz="2000" b="0" i="0" u="none" strike="noStrike" kern="1200" cap="none" spc="0" normalizeH="0" baseline="0" noProof="0" dirty="0" err="1">
                <a:ln>
                  <a:noFill/>
                </a:ln>
                <a:solidFill>
                  <a:srgbClr val="92D050"/>
                </a:solidFill>
                <a:effectLst/>
                <a:uLnTx/>
                <a:uFillTx/>
                <a:latin typeface="Trebuchet MS" panose="020B0603020202020204"/>
                <a:ea typeface="+mn-ea"/>
                <a:cs typeface="+mn-cs"/>
              </a:rPr>
              <a:t>Mas`ud</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 </a:t>
            </a:r>
            <a:r>
              <a:rPr kumimoji="0" lang="sv-SE" sz="1600" b="0" i="0" u="none" strike="noStrike" kern="1200" cap="none" spc="0" normalizeH="0" baseline="0" noProof="0" dirty="0">
                <a:ln>
                  <a:noFill/>
                </a:ln>
                <a:solidFill>
                  <a:srgbClr val="92D050"/>
                </a:solidFill>
                <a:effectLst/>
                <a:uLnTx/>
                <a:uFillTx/>
                <a:latin typeface="Trebuchet MS" panose="020B0603020202020204"/>
                <a:ea typeface="+mn-ea"/>
                <a:cs typeface="+mn-cs"/>
              </a:rPr>
              <a:t>(må Allah vara nöjd över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jag hörde Allahs sändebud, frid och välsignelser vare med honom, säga: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Den som dör (i ett tillstånd) där man begått </a:t>
            </a:r>
            <a:r>
              <a:rPr kumimoji="0" lang="sv-SE" sz="2000" b="0" i="0" u="none" strike="noStrike" kern="1200" cap="none" spc="0" normalizeH="0" baseline="0" noProof="0" dirty="0" err="1">
                <a:ln>
                  <a:noFill/>
                </a:ln>
                <a:solidFill>
                  <a:prstClr val="black"/>
                </a:solidFill>
                <a:effectLst/>
                <a:uLnTx/>
                <a:uFillTx/>
                <a:latin typeface="Trebuchet MS" panose="020B0603020202020204"/>
                <a:ea typeface="+mn-ea"/>
                <a:cs typeface="+mn-cs"/>
              </a:rPr>
              <a:t>Shirk</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träder in i Helvetet.</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(Rapporterad av Al-</a:t>
            </a: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Bukhari</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 och Muslim)</a:t>
            </a:r>
          </a:p>
        </p:txBody>
      </p:sp>
    </p:spTree>
    <p:extLst>
      <p:ext uri="{BB962C8B-B14F-4D97-AF65-F5344CB8AC3E}">
        <p14:creationId xmlns:p14="http://schemas.microsoft.com/office/powerpoint/2010/main" val="4789314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14</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err="1">
                <a:solidFill>
                  <a:schemeClr val="tx1"/>
                </a:solidFill>
              </a:rPr>
              <a:t>Hadith</a:t>
            </a:r>
            <a:r>
              <a:rPr lang="sv-SE" sz="2000" dirty="0">
                <a:solidFill>
                  <a:schemeClr val="tx1"/>
                </a:solidFill>
              </a:rPr>
              <a:t> </a:t>
            </a:r>
            <a:r>
              <a:rPr lang="sv-SE" dirty="0"/>
              <a:t>14</a:t>
            </a: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03461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En blind man går till Profeten </a:t>
            </a:r>
            <a:r>
              <a:rPr lang="ar-SA" sz="2000" dirty="0">
                <a:solidFill>
                  <a:schemeClr val="tx1"/>
                </a:solidFill>
              </a:rPr>
              <a:t>صلى الله عليه وسلم</a:t>
            </a:r>
            <a:r>
              <a:rPr lang="sv-SE" sz="2000" dirty="0">
                <a:solidFill>
                  <a:schemeClr val="tx1"/>
                </a:solidFill>
              </a:rPr>
              <a:t> för att be honom om underlättning. Han har ingen vägledare, som kan visa honom vägen till moskén och önskar därför att be hemma istället..</a:t>
            </a:r>
          </a:p>
          <a:p>
            <a:pPr marL="0" indent="0">
              <a:buNone/>
            </a:pPr>
            <a:endParaRPr lang="sv-SE" sz="2000" dirty="0">
              <a:solidFill>
                <a:schemeClr val="tx1"/>
              </a:solidFill>
            </a:endParaRPr>
          </a:p>
          <a:p>
            <a:pPr marL="0" indent="0">
              <a:buNone/>
            </a:pPr>
            <a:r>
              <a:rPr lang="sv-SE" sz="2000" dirty="0">
                <a:solidFill>
                  <a:schemeClr val="tx1"/>
                </a:solidFill>
              </a:rPr>
              <a:t>Eleven har vid det här laget utvecklat sin förmåga att memorera </a:t>
            </a:r>
            <a:r>
              <a:rPr lang="sv-SE" sz="2000" dirty="0" err="1">
                <a:solidFill>
                  <a:schemeClr val="tx1"/>
                </a:solidFill>
              </a:rPr>
              <a:t>hadither</a:t>
            </a:r>
            <a:r>
              <a:rPr lang="sv-SE" sz="2000" dirty="0">
                <a:solidFill>
                  <a:schemeClr val="tx1"/>
                </a:solidFill>
              </a:rPr>
              <a:t> och därav kommer en relativt lång </a:t>
            </a:r>
            <a:r>
              <a:rPr lang="sv-SE" sz="2000" dirty="0" err="1">
                <a:solidFill>
                  <a:schemeClr val="tx1"/>
                </a:solidFill>
              </a:rPr>
              <a:t>Hadith</a:t>
            </a:r>
            <a:r>
              <a:rPr lang="sv-SE" sz="2000" dirty="0">
                <a:solidFill>
                  <a:schemeClr val="tx1"/>
                </a:solidFill>
              </a:rPr>
              <a:t>.</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18106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err="1"/>
              <a:t>Hadith</a:t>
            </a:r>
            <a:r>
              <a:rPr lang="sv-SE" dirty="0"/>
              <a:t> 14</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879005" y="2193131"/>
            <a:ext cx="9827527" cy="247173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28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أَبِي هُرَيْرَةَ </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قَالَ : أَتَى النَّبِيَّ صَلَّى اللَّهُ عَلَيْهِ وَسَلَّمَ رَجُلٌ أَعْمَى، فَقَالَ : يَا رَسُولَ اللَّهِ، إِنَّهُ لَيْسَ لِي قَائِدٌ يَقُودُنِي إِلَى الْمَسْجِدِ، فَسَأَلَ رَسُولَ اللَّهِ صَلَّى اللَّهُ عَلَيْهِ وَسَلَّمَ أَنْ يُرَخِّصَ لَهُ، فَيُصَلِّيَ فِي بَيْتِهِ، فَرَخَّصَ لَهُ، فَلَمَّا وَلَّى دَعَاهُ، فَقَالَ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 </a:t>
            </a:r>
            <a:r>
              <a:rPr kumimoji="0" lang="ar-SA" sz="28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هَلْ تَسْمَعُ النِّدَاءَ بِالصَّلَاةِ </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قَالَ : نَعَمْ. قَالَ : " </a:t>
            </a:r>
            <a:r>
              <a:rPr kumimoji="0" lang="ar-SA" sz="28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فَأَجِبْ</a:t>
            </a:r>
            <a:r>
              <a:rPr kumimoji="0" lang="ar-SA" sz="2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sv-SE" sz="2400" dirty="0">
                <a:solidFill>
                  <a:srgbClr val="FFFF00"/>
                </a:solidFill>
                <a:latin typeface="Trebuchet MS" panose="020B0603020202020204"/>
                <a:cs typeface="Arial" panose="020B0604020202020204" pitchFamily="34" charset="0"/>
              </a:rPr>
              <a:t>(</a:t>
            </a:r>
            <a:r>
              <a:rPr lang="ar-SA" sz="2400" dirty="0">
                <a:solidFill>
                  <a:srgbClr val="FFFF00"/>
                </a:solidFill>
                <a:latin typeface="Trebuchet MS" panose="020B0603020202020204"/>
                <a:cs typeface="Arial" panose="020B0604020202020204" pitchFamily="34" charset="0"/>
              </a:rPr>
              <a:t>(رواه مسلم 653</a:t>
            </a:r>
            <a:r>
              <a:rPr kumimoji="0" lang="sv-SE" sz="4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	 </a:t>
            </a:r>
            <a:endPar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lang="sv-SE" sz="1600" dirty="0">
                <a:solidFill>
                  <a:srgbClr val="92D050"/>
                </a:solidFill>
                <a:latin typeface="Trebuchet MS" panose="020B0603020202020204"/>
              </a:rPr>
              <a:t>Abu </a:t>
            </a:r>
            <a:r>
              <a:rPr lang="sv-SE" sz="1600" dirty="0" err="1">
                <a:solidFill>
                  <a:srgbClr val="92D050"/>
                </a:solidFill>
                <a:latin typeface="Trebuchet MS" panose="020B0603020202020204"/>
              </a:rPr>
              <a:t>Hurayrah</a:t>
            </a:r>
            <a:r>
              <a:rPr kumimoji="0" lang="sv-SE" sz="1600" b="0" i="0" u="none" strike="noStrike" kern="1200" cap="none" spc="0" normalizeH="0" baseline="0" noProof="0" dirty="0">
                <a:ln>
                  <a:noFill/>
                </a:ln>
                <a:solidFill>
                  <a:srgbClr val="92D050"/>
                </a:solidFill>
                <a:effectLst/>
                <a:uLnTx/>
                <a:uFillTx/>
                <a:latin typeface="Trebuchet MS" panose="020B0603020202020204"/>
                <a:ea typeface="+mn-ea"/>
                <a:cs typeface="+mn-cs"/>
              </a:rPr>
              <a:t> </a:t>
            </a:r>
            <a:r>
              <a:rPr kumimoji="0" lang="sv-SE" sz="1200" b="0" i="0" u="none" strike="noStrike" kern="1200" cap="none" spc="0" normalizeH="0" baseline="0" noProof="0" dirty="0">
                <a:ln>
                  <a:noFill/>
                </a:ln>
                <a:solidFill>
                  <a:srgbClr val="92D050"/>
                </a:solidFill>
                <a:effectLst/>
                <a:uLnTx/>
                <a:uFillTx/>
                <a:latin typeface="Trebuchet MS" panose="020B0603020202020204"/>
                <a:ea typeface="+mn-ea"/>
                <a:cs typeface="+mn-cs"/>
              </a:rPr>
              <a:t>(må Allah vara nöjd över honom) </a:t>
            </a:r>
            <a:r>
              <a:rPr kumimoji="0" lang="sv-SE" sz="1600" b="0" i="0" u="none" strike="noStrike" kern="1200" cap="none" spc="0" normalizeH="0" baseline="0" noProof="0" dirty="0">
                <a:ln>
                  <a:noFill/>
                </a:ln>
                <a:solidFill>
                  <a:prstClr val="white"/>
                </a:solidFill>
                <a:effectLst/>
                <a:uLnTx/>
                <a:uFillTx/>
                <a:latin typeface="Trebuchet MS" panose="020B0603020202020204"/>
                <a:ea typeface="+mn-ea"/>
                <a:cs typeface="+mn-cs"/>
              </a:rPr>
              <a:t>som sade: en blind man kom till Allahs sändebud, frid och välsignelser vare med honom</a:t>
            </a:r>
            <a:r>
              <a:rPr lang="sv-SE" sz="1600" dirty="0">
                <a:solidFill>
                  <a:prstClr val="white"/>
                </a:solidFill>
                <a:latin typeface="Trebuchet MS" panose="020B0603020202020204"/>
              </a:rPr>
              <a:t> och sade: ”Jag har ingen vägledare som kan leda mig till moskén.” så han frågade Allahs sändebud, frid och välsignelser vara med honom, om han kunde tillåta honom be hemma, så han gjorde det. Medan han (mannen) gick iväg ropade han (profeten) på honom och sade: ”</a:t>
            </a:r>
            <a:r>
              <a:rPr lang="sv-SE" sz="1600" dirty="0">
                <a:solidFill>
                  <a:schemeClr val="bg1"/>
                </a:solidFill>
                <a:latin typeface="Trebuchet MS" panose="020B0603020202020204"/>
              </a:rPr>
              <a:t>Hör du kallet till bönen</a:t>
            </a:r>
            <a:r>
              <a:rPr lang="sv-SE" sz="1600" dirty="0">
                <a:solidFill>
                  <a:prstClr val="white"/>
                </a:solidFill>
                <a:latin typeface="Trebuchet MS" panose="020B0603020202020204"/>
              </a:rPr>
              <a:t>?” Han svarade: ”Ja.” Då sade han: ”</a:t>
            </a:r>
            <a:r>
              <a:rPr lang="sv-SE" sz="1600" dirty="0">
                <a:solidFill>
                  <a:schemeClr val="bg1"/>
                </a:solidFill>
                <a:latin typeface="Trebuchet MS" panose="020B0603020202020204"/>
              </a:rPr>
              <a:t>Besvara den då</a:t>
            </a:r>
            <a:r>
              <a:rPr lang="sv-SE" sz="1600" dirty="0">
                <a:solidFill>
                  <a:prstClr val="white"/>
                </a:solidFill>
                <a:latin typeface="Trebuchet MS" panose="020B0603020202020204"/>
              </a:rPr>
              <a:t>.”</a:t>
            </a:r>
            <a:endParaRPr kumimoji="0" lang="sv-SE" sz="1200" b="0" i="0" u="none" strike="noStrike" kern="1200" cap="none" spc="0" normalizeH="0" baseline="0" noProof="0" dirty="0">
              <a:ln>
                <a:noFill/>
              </a:ln>
              <a:solidFill>
                <a:srgbClr val="FFFF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356934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15</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err="1">
                <a:solidFill>
                  <a:schemeClr val="tx1"/>
                </a:solidFill>
              </a:rPr>
              <a:t>Hadith</a:t>
            </a:r>
            <a:r>
              <a:rPr lang="sv-SE" sz="2000" dirty="0">
                <a:solidFill>
                  <a:schemeClr val="tx1"/>
                </a:solidFill>
              </a:rPr>
              <a:t> </a:t>
            </a:r>
            <a:r>
              <a:rPr lang="sv-SE" dirty="0"/>
              <a:t>15</a:t>
            </a: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92510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Det finns många typer av dryck som berusar: öl, Whiskey, vin m.m. Det finns en generell princip om dess dom taget från </a:t>
            </a:r>
            <a:r>
              <a:rPr lang="sv-SE" sz="2000" dirty="0" err="1">
                <a:solidFill>
                  <a:schemeClr val="tx1"/>
                </a:solidFill>
              </a:rPr>
              <a:t>Hadith</a:t>
            </a:r>
            <a:r>
              <a:rPr lang="sv-SE" sz="2000" dirty="0">
                <a:solidFill>
                  <a:schemeClr val="tx1"/>
                </a:solidFill>
              </a:rPr>
              <a:t> `</a:t>
            </a:r>
            <a:r>
              <a:rPr lang="sv-SE" sz="2000" dirty="0" err="1">
                <a:solidFill>
                  <a:schemeClr val="tx1"/>
                </a:solidFill>
              </a:rPr>
              <a:t>Aishah</a:t>
            </a:r>
            <a:r>
              <a:rPr lang="sv-SE" sz="2000" dirty="0">
                <a:solidFill>
                  <a:schemeClr val="tx1"/>
                </a:solidFill>
              </a:rPr>
              <a:t>.</a:t>
            </a:r>
          </a:p>
          <a:p>
            <a:pPr marL="0" indent="0">
              <a:buNone/>
            </a:pPr>
            <a:r>
              <a:rPr lang="sv-SE" sz="2000" dirty="0">
                <a:solidFill>
                  <a:schemeClr val="tx1"/>
                </a:solidFill>
              </a:rPr>
              <a:t> </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55801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err="1"/>
              <a:t>Hadith</a:t>
            </a:r>
            <a:r>
              <a:rPr lang="sv-SE" dirty="0"/>
              <a:t> 15</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40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عَائِشةَ</a:t>
            </a: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رَضِيَ الله عَنْها عن النَّبِي صَلَّى الله عَلَيْهِ وَسَلَّمَ قال: " </a:t>
            </a:r>
            <a:r>
              <a:rPr kumimoji="0" lang="ar-SA" sz="40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كُلُّ شَرَابٍ أَسْكَرَ فَهُوَ حَرَامٌ </a:t>
            </a: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endParaRPr lang="sv-SE" sz="4000" dirty="0">
              <a:solidFill>
                <a:prstClr val="white"/>
              </a:solidFill>
              <a:latin typeface="Trebuchet MS" panose="020B0603020202020204"/>
              <a:cs typeface="Arial" panose="020B0604020202020204" pitchFamily="34" charset="0"/>
            </a:endParaRPr>
          </a:p>
          <a:p>
            <a:pPr lvl="0" algn="ctr">
              <a:defRPr/>
            </a:pP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(متفق عليه</a:t>
            </a:r>
            <a:r>
              <a:rPr lang="ar-SA" sz="2400" dirty="0">
                <a:solidFill>
                  <a:srgbClr val="FFFF00"/>
                </a:solidFill>
              </a:rPr>
              <a:t>)</a:t>
            </a:r>
            <a:endPar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lang="sv-SE" sz="2000" dirty="0">
                <a:solidFill>
                  <a:prstClr val="white"/>
                </a:solidFill>
                <a:latin typeface="Trebuchet MS" panose="020B0603020202020204"/>
              </a:rPr>
              <a:t>`</a:t>
            </a:r>
            <a:r>
              <a:rPr lang="sv-SE" sz="2000" dirty="0" err="1">
                <a:solidFill>
                  <a:prstClr val="white"/>
                </a:solidFill>
                <a:latin typeface="Trebuchet MS" panose="020B0603020202020204"/>
              </a:rPr>
              <a:t>Aishah</a:t>
            </a:r>
            <a:r>
              <a:rPr lang="sv-SE" sz="2000" dirty="0">
                <a:solidFill>
                  <a:prstClr val="white"/>
                </a:solidFill>
                <a:latin typeface="Trebuchet MS" panose="020B0603020202020204"/>
              </a:rPr>
              <a:t> </a:t>
            </a:r>
            <a:r>
              <a:rPr kumimoji="0" lang="sv-SE" sz="1600" b="0" i="0" u="none" strike="noStrike" kern="1200" cap="none" spc="0" normalizeH="0" baseline="0" noProof="0" dirty="0">
                <a:ln>
                  <a:noFill/>
                </a:ln>
                <a:solidFill>
                  <a:srgbClr val="92D050"/>
                </a:solidFill>
                <a:effectLst/>
                <a:uLnTx/>
                <a:uFillTx/>
                <a:latin typeface="Trebuchet MS" panose="020B0603020202020204"/>
                <a:ea typeface="+mn-ea"/>
                <a:cs typeface="+mn-cs"/>
              </a:rPr>
              <a:t>(må Allah vara nöjd över henne)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att profeten,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All dryck som berusar är </a:t>
            </a:r>
            <a:r>
              <a:rPr kumimoji="0" lang="sv-SE" sz="2000" b="0" i="0" u="none" strike="noStrike" kern="1200" cap="none" spc="0" normalizeH="0" baseline="0" noProof="0" dirty="0" err="1">
                <a:ln>
                  <a:noFill/>
                </a:ln>
                <a:solidFill>
                  <a:prstClr val="black"/>
                </a:solidFill>
                <a:effectLst/>
                <a:uLnTx/>
                <a:uFillTx/>
                <a:latin typeface="Trebuchet MS" panose="020B0603020202020204"/>
                <a:ea typeface="+mn-ea"/>
                <a:cs typeface="+mn-cs"/>
              </a:rPr>
              <a:t>haram</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(al-</a:t>
            </a: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Bukhari</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 242, Muslim 2001)</a:t>
            </a:r>
          </a:p>
        </p:txBody>
      </p:sp>
    </p:spTree>
    <p:extLst>
      <p:ext uri="{BB962C8B-B14F-4D97-AF65-F5344CB8AC3E}">
        <p14:creationId xmlns:p14="http://schemas.microsoft.com/office/powerpoint/2010/main" val="41130991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1</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a:solidFill>
                  <a:schemeClr val="tx1"/>
                </a:solidFill>
              </a:rPr>
              <a:t>Hadith 1</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99259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16</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err="1">
                <a:solidFill>
                  <a:schemeClr val="tx1"/>
                </a:solidFill>
              </a:rPr>
              <a:t>Hadith</a:t>
            </a:r>
            <a:r>
              <a:rPr lang="sv-SE" sz="2000" dirty="0">
                <a:solidFill>
                  <a:schemeClr val="tx1"/>
                </a:solidFill>
              </a:rPr>
              <a:t> </a:t>
            </a:r>
            <a:r>
              <a:rPr lang="sv-SE" dirty="0"/>
              <a:t>16</a:t>
            </a: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5526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På lektion 16 lär vi oss ett grundläggande ord som används frekvent i det arabiska språket i både vardagligt och klassiskt sammanhang. Det är ordet </a:t>
            </a:r>
            <a:r>
              <a:rPr lang="ar-SA" sz="2000" dirty="0">
                <a:solidFill>
                  <a:schemeClr val="tx1"/>
                </a:solidFill>
              </a:rPr>
              <a:t>حتى</a:t>
            </a:r>
            <a:r>
              <a:rPr lang="sv-SE" sz="2000" dirty="0">
                <a:solidFill>
                  <a:schemeClr val="tx1"/>
                </a:solidFill>
              </a:rPr>
              <a:t>. I samband med detta kommer vi att lära oss </a:t>
            </a:r>
            <a:r>
              <a:rPr lang="sv-SE" sz="2000" dirty="0" err="1">
                <a:solidFill>
                  <a:schemeClr val="tx1"/>
                </a:solidFill>
              </a:rPr>
              <a:t>Hadith</a:t>
            </a:r>
            <a:r>
              <a:rPr lang="sv-SE" sz="2000" dirty="0">
                <a:solidFill>
                  <a:schemeClr val="tx1"/>
                </a:solidFill>
              </a:rPr>
              <a:t> Anas om </a:t>
            </a:r>
            <a:r>
              <a:rPr lang="sv-SE" sz="2000" i="1" dirty="0">
                <a:solidFill>
                  <a:schemeClr val="tx1"/>
                </a:solidFill>
              </a:rPr>
              <a:t>sann</a:t>
            </a:r>
            <a:r>
              <a:rPr lang="sv-SE" sz="2000" dirty="0">
                <a:solidFill>
                  <a:schemeClr val="tx1"/>
                </a:solidFill>
              </a:rPr>
              <a:t> tro.</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5025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err="1"/>
              <a:t>Hadith</a:t>
            </a:r>
            <a:r>
              <a:rPr lang="sv-SE" dirty="0"/>
              <a:t> 16</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kumimoji="0" lang="ar-SA" sz="36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36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أَنَسٍ</a:t>
            </a:r>
            <a:r>
              <a:rPr kumimoji="0" lang="ar-SA" sz="36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رَضِيَ اللّه عَنْهُ عَنِ النَّبِيِّ صَلَّى اللّه عَلَيْهِ وَسلَّمَ قال: </a:t>
            </a:r>
            <a:r>
              <a:rPr kumimoji="0" lang="ar-SA" sz="36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لا يُؤْمِنُ أَحَدُكُمْ حَتَّى يُحِبَّ لأخِيهِ ما </a:t>
            </a:r>
            <a:r>
              <a:rPr lang="ar-SA" sz="3600" dirty="0">
                <a:solidFill>
                  <a:schemeClr val="bg1"/>
                </a:solidFill>
              </a:rPr>
              <a:t>يُحِبُّ لِنَفْسِهِ</a:t>
            </a:r>
            <a:r>
              <a:rPr lang="ar-SA" sz="3600" dirty="0">
                <a:solidFill>
                  <a:prstClr val="white"/>
                </a:solidFill>
              </a:rPr>
              <a:t>”</a:t>
            </a:r>
            <a:r>
              <a:rPr lang="sv-SE" sz="3600" dirty="0">
                <a:solidFill>
                  <a:prstClr val="white"/>
                </a:solidFill>
              </a:rPr>
              <a:t>”</a:t>
            </a:r>
            <a:r>
              <a:rPr lang="ar-SA" sz="3600" dirty="0">
                <a:solidFill>
                  <a:prstClr val="white"/>
                </a:solidFill>
              </a:rPr>
              <a:t> </a:t>
            </a:r>
            <a:endParaRPr kumimoji="0" lang="sv-SE" sz="36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(متفق عليه, رواه البخاري: 13 ومسلم: 45)</a:t>
            </a: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Anas` </a:t>
            </a:r>
            <a:r>
              <a:rPr kumimoji="0" lang="sv-SE" sz="1600" b="0" i="0" u="none" strike="noStrike" kern="1200" cap="none" spc="0" normalizeH="0" baseline="0" noProof="0" dirty="0">
                <a:ln>
                  <a:noFill/>
                </a:ln>
                <a:solidFill>
                  <a:srgbClr val="92D050"/>
                </a:solidFill>
                <a:effectLst/>
                <a:uLnTx/>
                <a:uFillTx/>
                <a:latin typeface="Trebuchet MS" panose="020B0603020202020204"/>
                <a:ea typeface="+mn-ea"/>
                <a:cs typeface="+mn-cs"/>
              </a:rPr>
              <a:t>(må Allah vara nöjd över honom)</a:t>
            </a:r>
            <a:r>
              <a:rPr kumimoji="0" lang="ar-SA" sz="1600" b="0" i="0" u="none" strike="noStrike" kern="1200" cap="none" spc="0" normalizeH="0" baseline="0" noProof="0" dirty="0">
                <a:ln>
                  <a:noFill/>
                </a:ln>
                <a:solidFill>
                  <a:srgbClr val="92D050"/>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att Profeten,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Ingen av er tror förrän den älskar för sin broder det som den älskar för sig själv</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(al-</a:t>
            </a: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Bukhari</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 45, Muslim 13)</a:t>
            </a:r>
          </a:p>
        </p:txBody>
      </p:sp>
    </p:spTree>
    <p:extLst>
      <p:ext uri="{BB962C8B-B14F-4D97-AF65-F5344CB8AC3E}">
        <p14:creationId xmlns:p14="http://schemas.microsoft.com/office/powerpoint/2010/main" val="2946842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17</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err="1">
                <a:solidFill>
                  <a:schemeClr val="tx1"/>
                </a:solidFill>
              </a:rPr>
              <a:t>Hadith</a:t>
            </a:r>
            <a:r>
              <a:rPr lang="sv-SE" sz="2000" dirty="0">
                <a:solidFill>
                  <a:schemeClr val="tx1"/>
                </a:solidFill>
              </a:rPr>
              <a:t> </a:t>
            </a:r>
            <a:r>
              <a:rPr lang="sv-SE" dirty="0"/>
              <a:t>17</a:t>
            </a: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761818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err="1">
                <a:solidFill>
                  <a:schemeClr val="tx1"/>
                </a:solidFill>
              </a:rPr>
              <a:t>Hadith</a:t>
            </a:r>
            <a:r>
              <a:rPr lang="sv-SE" sz="2000" dirty="0">
                <a:solidFill>
                  <a:schemeClr val="tx1"/>
                </a:solidFill>
              </a:rPr>
              <a:t> 17 liknar förgående </a:t>
            </a:r>
            <a:r>
              <a:rPr lang="sv-SE" sz="2000" dirty="0" err="1">
                <a:solidFill>
                  <a:schemeClr val="tx1"/>
                </a:solidFill>
              </a:rPr>
              <a:t>Hadith</a:t>
            </a:r>
            <a:r>
              <a:rPr lang="sv-SE" sz="2000" dirty="0">
                <a:solidFill>
                  <a:schemeClr val="tx1"/>
                </a:solidFill>
              </a:rPr>
              <a:t> och är också berättad av Anas bin </a:t>
            </a:r>
            <a:r>
              <a:rPr lang="sv-SE" sz="2000" dirty="0" err="1">
                <a:solidFill>
                  <a:schemeClr val="tx1"/>
                </a:solidFill>
              </a:rPr>
              <a:t>Maalik</a:t>
            </a:r>
            <a:r>
              <a:rPr lang="sv-SE" sz="2000" dirty="0">
                <a:solidFill>
                  <a:schemeClr val="tx1"/>
                </a:solidFill>
              </a:rPr>
              <a:t>. I denna </a:t>
            </a:r>
            <a:r>
              <a:rPr lang="sv-SE" sz="2000" dirty="0" err="1">
                <a:solidFill>
                  <a:schemeClr val="tx1"/>
                </a:solidFill>
              </a:rPr>
              <a:t>hadith</a:t>
            </a:r>
            <a:r>
              <a:rPr lang="sv-SE" sz="2000" dirty="0">
                <a:solidFill>
                  <a:schemeClr val="tx1"/>
                </a:solidFill>
              </a:rPr>
              <a:t> definieras ytterligare vad </a:t>
            </a:r>
            <a:r>
              <a:rPr lang="sv-SE" sz="2000" b="1" dirty="0">
                <a:solidFill>
                  <a:schemeClr val="tx1"/>
                </a:solidFill>
              </a:rPr>
              <a:t>sann</a:t>
            </a:r>
            <a:r>
              <a:rPr lang="sv-SE" sz="2000" dirty="0">
                <a:solidFill>
                  <a:schemeClr val="tx1"/>
                </a:solidFill>
              </a:rPr>
              <a:t> tro innebär. </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649698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err="1"/>
              <a:t>Hadith</a:t>
            </a:r>
            <a:r>
              <a:rPr lang="sv-SE" dirty="0"/>
              <a:t> 1</a:t>
            </a:r>
            <a:r>
              <a:rPr lang="ar-SA" dirty="0"/>
              <a:t>7</a:t>
            </a:r>
            <a:endParaRPr lang="sv-SE" dirty="0"/>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6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36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أَنَسٍ</a:t>
            </a:r>
            <a:r>
              <a:rPr kumimoji="0" lang="ar-SA" sz="36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رَضِيَ اللّه عَنْهُ قال: قال رسول الله صَلَّى اللّه عَلَيْهِ وَسَلَّمَ: " </a:t>
            </a:r>
            <a:r>
              <a:rPr kumimoji="0" lang="ar-SA" sz="36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لا يُؤْمِنُ أَحَدُكُمْ حَتَّى أَكونَ أحَبَّ إِلَيْهِ مِنْ وَالِدِهِ وَوَلَدِه </a:t>
            </a:r>
            <a:r>
              <a:rPr kumimoji="0" lang="sv-SE" sz="36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 </a:t>
            </a:r>
            <a:r>
              <a:rPr kumimoji="0" lang="ar-SA" sz="28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متفق عليه, رواه البخار</a:t>
            </a:r>
            <a:r>
              <a:rPr lang="ar-SA" sz="2400" dirty="0">
                <a:solidFill>
                  <a:srgbClr val="FFFF00"/>
                </a:solidFill>
                <a:latin typeface="Trebuchet MS" panose="020B0603020202020204"/>
                <a:cs typeface="Arial" panose="020B0604020202020204" pitchFamily="34" charset="0"/>
              </a:rPr>
              <a:t>ي 15 ومسلم 44)</a:t>
            </a:r>
            <a:r>
              <a:rPr kumimoji="0" lang="sv-SE" sz="3600" b="0" i="0" u="none" strike="noStrike" kern="1200" cap="none" spc="0" normalizeH="0" baseline="0" noProof="0" dirty="0">
                <a:ln>
                  <a:noFill/>
                </a:ln>
                <a:solidFill>
                  <a:schemeClr val="tx1"/>
                </a:solidFill>
                <a:effectLst/>
                <a:uLnTx/>
                <a:uFillTx/>
                <a:latin typeface="Trebuchet MS" panose="020B0603020202020204"/>
                <a:ea typeface="+mn-ea"/>
                <a:cs typeface="Arial" panose="020B0604020202020204" pitchFamily="34" charset="0"/>
              </a:rPr>
              <a:t>”</a:t>
            </a:r>
            <a:r>
              <a:rPr kumimoji="0" lang="ar-SA" sz="36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وَالنَّاسِ أَجْمَعينَ.</a:t>
            </a:r>
            <a:endParaRPr kumimoji="0" lang="ar-SA" sz="24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7452390"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Anas` </a:t>
            </a:r>
            <a:r>
              <a:rPr kumimoji="0" lang="sv-SE" sz="1600" b="0" i="0" u="none" strike="noStrike" kern="1200" cap="none" spc="0" normalizeH="0" baseline="0" noProof="0" dirty="0">
                <a:ln>
                  <a:noFill/>
                </a:ln>
                <a:solidFill>
                  <a:srgbClr val="92D050"/>
                </a:solidFill>
                <a:effectLst/>
                <a:uLnTx/>
                <a:uFillTx/>
                <a:latin typeface="Trebuchet MS" panose="020B0603020202020204"/>
                <a:ea typeface="+mn-ea"/>
                <a:cs typeface="+mn-cs"/>
              </a:rPr>
              <a:t>(må Allah vara nöjd över honom)</a:t>
            </a:r>
            <a:r>
              <a:rPr kumimoji="0" lang="ar-SA" sz="16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att </a:t>
            </a:r>
            <a:r>
              <a:rPr lang="sv-SE" sz="2000" dirty="0">
                <a:solidFill>
                  <a:prstClr val="white"/>
                </a:solidFill>
                <a:latin typeface="Trebuchet MS" panose="020B0603020202020204"/>
              </a:rPr>
              <a:t>Allahs sändebud</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Ingen av er tror förrän jag är mer älskvärd till honom än sin egna </a:t>
            </a:r>
            <a:r>
              <a:rPr lang="sv-SE" sz="2000" dirty="0">
                <a:solidFill>
                  <a:schemeClr val="bg1"/>
                </a:solidFill>
                <a:latin typeface="Trebuchet MS" panose="020B0603020202020204"/>
                <a:cs typeface="Arial" panose="020B0604020202020204" pitchFamily="34" charset="0"/>
              </a:rPr>
              <a:t>fader</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barn och hela mänskligheten</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(al-</a:t>
            </a: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Bukhari</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 15, Muslim 44)</a:t>
            </a:r>
          </a:p>
        </p:txBody>
      </p:sp>
    </p:spTree>
    <p:extLst>
      <p:ext uri="{BB962C8B-B14F-4D97-AF65-F5344CB8AC3E}">
        <p14:creationId xmlns:p14="http://schemas.microsoft.com/office/powerpoint/2010/main" val="1519086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18</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err="1">
                <a:solidFill>
                  <a:schemeClr val="tx1"/>
                </a:solidFill>
              </a:rPr>
              <a:t>Hadith</a:t>
            </a:r>
            <a:r>
              <a:rPr lang="sv-SE" sz="2000" dirty="0">
                <a:solidFill>
                  <a:schemeClr val="tx1"/>
                </a:solidFill>
              </a:rPr>
              <a:t> </a:t>
            </a:r>
            <a:r>
              <a:rPr lang="sv-SE" dirty="0"/>
              <a:t>18</a:t>
            </a: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127903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Vi lär oss det kända uttalandet från profeten </a:t>
            </a:r>
            <a:r>
              <a:rPr lang="ar-SA" sz="2000" dirty="0">
                <a:solidFill>
                  <a:schemeClr val="tx1"/>
                </a:solidFill>
              </a:rPr>
              <a:t>صلى الله عليه وسلم</a:t>
            </a:r>
            <a:r>
              <a:rPr lang="sv-SE" sz="2000" dirty="0">
                <a:solidFill>
                  <a:schemeClr val="tx1"/>
                </a:solidFill>
              </a:rPr>
              <a:t> som är:</a:t>
            </a:r>
            <a:r>
              <a:rPr lang="ar-SA" sz="2000" dirty="0">
                <a:solidFill>
                  <a:schemeClr val="tx1"/>
                </a:solidFill>
              </a:rPr>
              <a:t>مَنْ لا يَرْحَمُ لا يُرْحَم </a:t>
            </a: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01406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err="1"/>
              <a:t>Hadith</a:t>
            </a:r>
            <a:r>
              <a:rPr lang="sv-SE" dirty="0"/>
              <a:t> </a:t>
            </a:r>
            <a:r>
              <a:rPr lang="ar-SA" dirty="0"/>
              <a:t>18</a:t>
            </a:r>
            <a:endParaRPr lang="sv-SE" dirty="0"/>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SA" sz="2800" dirty="0">
                <a:solidFill>
                  <a:schemeClr val="tx1"/>
                </a:solidFill>
                <a:latin typeface="Trebuchet MS" panose="020B0603020202020204"/>
                <a:cs typeface="Arial" panose="020B0604020202020204" pitchFamily="34" charset="0"/>
              </a:rPr>
              <a:t>عَنْ </a:t>
            </a:r>
            <a:r>
              <a:rPr lang="ar-SA" sz="2800" dirty="0">
                <a:solidFill>
                  <a:srgbClr val="92D050"/>
                </a:solidFill>
                <a:latin typeface="Trebuchet MS" panose="020B0603020202020204"/>
                <a:cs typeface="Arial" panose="020B0604020202020204" pitchFamily="34" charset="0"/>
              </a:rPr>
              <a:t>أِبي هُرَيْرَةَ </a:t>
            </a:r>
            <a:r>
              <a:rPr lang="ar-SA" sz="2800" dirty="0">
                <a:solidFill>
                  <a:schemeClr val="tx1"/>
                </a:solidFill>
                <a:latin typeface="Trebuchet MS" panose="020B0603020202020204"/>
                <a:cs typeface="Arial" panose="020B0604020202020204" pitchFamily="34" charset="0"/>
              </a:rPr>
              <a:t>رَضِي اللّه عَنْهُ قَالَ: قَبَّلَ النَّبِيُّ صَلَّى اللّه عَلَيْهِ وَسَلَّمَ الحَسَنَ بْنَ عَلىٍّ وَعِنْدَهُ الأقْرَعُ بْنُ حَابِسٍ التَّمِيمِيُّ جَالِساً. فَقَالَ الأَقْرَعُ: إنَّ لي عَشَرَةً مِنَ الْوَلَدِ مَا قَبَّلْتُ مِنْهُمْ أَحَداً. فَنَظَرَ إلَيْهِ رَسُول اللّه صلى الله عليه وسلم ثُمَّ قال: </a:t>
            </a:r>
          </a:p>
          <a:p>
            <a:pPr marL="0" marR="0" lvl="0" indent="0" algn="ctr" defTabSz="914400" rtl="0" eaLnBrk="1" fontAlgn="auto" latinLnBrk="0" hangingPunct="1">
              <a:lnSpc>
                <a:spcPct val="100000"/>
              </a:lnSpc>
              <a:spcBef>
                <a:spcPts val="0"/>
              </a:spcBef>
              <a:spcAft>
                <a:spcPts val="0"/>
              </a:spcAft>
              <a:buClrTx/>
              <a:buSzTx/>
              <a:buFontTx/>
              <a:buNone/>
              <a:tabLst/>
              <a:defRPr/>
            </a:pPr>
            <a:r>
              <a:rPr lang="ar-SA" sz="2800" dirty="0">
                <a:solidFill>
                  <a:schemeClr val="tx1"/>
                </a:solidFill>
                <a:latin typeface="Trebuchet MS" panose="020B0603020202020204"/>
                <a:cs typeface="Arial" panose="020B0604020202020204" pitchFamily="34" charset="0"/>
              </a:rPr>
              <a:t>" </a:t>
            </a:r>
            <a:r>
              <a:rPr lang="ar-SA" sz="2800" dirty="0">
                <a:solidFill>
                  <a:schemeClr val="bg1"/>
                </a:solidFill>
                <a:latin typeface="Trebuchet MS" panose="020B0603020202020204"/>
                <a:cs typeface="Arial" panose="020B0604020202020204" pitchFamily="34" charset="0"/>
              </a:rPr>
              <a:t>مَنْ لا يَرْحَمْ لا يُرْحَمْ </a:t>
            </a:r>
            <a:r>
              <a:rPr lang="ar-SA" sz="2800" dirty="0">
                <a:solidFill>
                  <a:schemeClr val="tx1"/>
                </a:solidFill>
                <a:latin typeface="Trebuchet MS" panose="020B0603020202020204"/>
                <a:cs typeface="Arial" panose="020B0604020202020204" pitchFamily="34" charset="0"/>
              </a:rPr>
              <a:t>". </a:t>
            </a:r>
            <a:r>
              <a:rPr lang="ar-SA" sz="2800" dirty="0">
                <a:solidFill>
                  <a:srgbClr val="FFFF00"/>
                </a:solidFill>
                <a:latin typeface="Trebuchet MS" panose="020B0603020202020204"/>
                <a:cs typeface="Arial" panose="020B0604020202020204" pitchFamily="34" charset="0"/>
              </a:rPr>
              <a:t>متفق عليه</a:t>
            </a:r>
            <a:endParaRPr kumimoji="0" lang="ar-SA"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endParaRP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648161" y="4533263"/>
            <a:ext cx="88956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Abu </a:t>
            </a:r>
            <a:r>
              <a:rPr kumimoji="0" lang="sv-SE" sz="2000" b="0" i="0" u="none" strike="noStrike" kern="1200" cap="none" spc="0" normalizeH="0" baseline="0" noProof="0" dirty="0" err="1">
                <a:ln>
                  <a:noFill/>
                </a:ln>
                <a:solidFill>
                  <a:prstClr val="white"/>
                </a:solidFill>
                <a:effectLst/>
                <a:uLnTx/>
                <a:uFillTx/>
                <a:latin typeface="Trebuchet MS" panose="020B0603020202020204"/>
                <a:ea typeface="+mn-ea"/>
                <a:cs typeface="+mn-cs"/>
              </a:rPr>
              <a:t>Hurayrah</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 </a:t>
            </a:r>
            <a:r>
              <a:rPr kumimoji="0" lang="sv-SE" sz="1600" b="0" i="0" u="none" strike="noStrike" kern="1200" cap="none" spc="0" normalizeH="0" baseline="0" noProof="0" dirty="0">
                <a:ln>
                  <a:noFill/>
                </a:ln>
                <a:solidFill>
                  <a:srgbClr val="92D050"/>
                </a:solidFill>
                <a:effectLst/>
                <a:uLnTx/>
                <a:uFillTx/>
                <a:latin typeface="Trebuchet MS" panose="020B0603020202020204"/>
                <a:ea typeface="+mn-ea"/>
                <a:cs typeface="+mn-cs"/>
              </a:rPr>
              <a:t>(må Allah vara nöjd över honom) </a:t>
            </a:r>
            <a:r>
              <a:rPr kumimoji="0" lang="sv-SE" sz="2000" b="0" i="0" u="none" strike="noStrike" kern="1200" cap="none" spc="0" normalizeH="0" baseline="0" noProof="0" dirty="0">
                <a:ln>
                  <a:noFill/>
                </a:ln>
                <a:solidFill>
                  <a:schemeClr val="tx2"/>
                </a:solidFill>
                <a:effectLst/>
                <a:uLnTx/>
                <a:uFillTx/>
                <a:latin typeface="Trebuchet MS" panose="020B0603020202020204"/>
                <a:ea typeface="+mn-ea"/>
                <a:cs typeface="+mn-cs"/>
              </a:rPr>
              <a:t>sade</a:t>
            </a:r>
            <a:r>
              <a:rPr kumimoji="0" lang="ar-SA" sz="16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att Allahs sändebud, frid och välsignelser vare med honom, kysste </a:t>
            </a:r>
            <a:r>
              <a:rPr kumimoji="0" lang="sv-SE" sz="2000" b="0" i="0" u="none" strike="noStrike" kern="1200" cap="none" spc="0" normalizeH="0" baseline="0" noProof="0" dirty="0" err="1">
                <a:ln>
                  <a:noFill/>
                </a:ln>
                <a:solidFill>
                  <a:prstClr val="white"/>
                </a:solidFill>
                <a:effectLst/>
                <a:uLnTx/>
                <a:uFillTx/>
                <a:latin typeface="Trebuchet MS" panose="020B0603020202020204"/>
                <a:ea typeface="+mn-ea"/>
                <a:cs typeface="+mn-cs"/>
              </a:rPr>
              <a:t>Hasan</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bin `</a:t>
            </a:r>
            <a:r>
              <a:rPr lang="sv-SE" sz="2000" dirty="0">
                <a:solidFill>
                  <a:prstClr val="white"/>
                </a:solidFill>
                <a:latin typeface="Trebuchet MS" panose="020B0603020202020204"/>
              </a:rPr>
              <a:t>Ali i al-</a:t>
            </a:r>
            <a:r>
              <a:rPr lang="sv-SE" sz="2000" dirty="0" err="1">
                <a:solidFill>
                  <a:prstClr val="white"/>
                </a:solidFill>
                <a:latin typeface="Trebuchet MS" panose="020B0603020202020204"/>
              </a:rPr>
              <a:t>Aqra</a:t>
            </a:r>
            <a:r>
              <a:rPr lang="sv-SE" sz="2000" dirty="0">
                <a:solidFill>
                  <a:prstClr val="white"/>
                </a:solidFill>
                <a:latin typeface="Trebuchet MS" panose="020B0603020202020204"/>
              </a:rPr>
              <a:t>` bin </a:t>
            </a:r>
            <a:r>
              <a:rPr lang="sv-SE" sz="2000" dirty="0" err="1">
                <a:solidFill>
                  <a:prstClr val="white"/>
                </a:solidFill>
                <a:latin typeface="Trebuchet MS" panose="020B0603020202020204"/>
              </a:rPr>
              <a:t>Haabis</a:t>
            </a:r>
            <a:r>
              <a:rPr lang="sv-SE" sz="2000" dirty="0">
                <a:solidFill>
                  <a:prstClr val="white"/>
                </a:solidFill>
                <a:latin typeface="Trebuchet MS" panose="020B0603020202020204"/>
              </a:rPr>
              <a:t> at-</a:t>
            </a:r>
            <a:r>
              <a:rPr lang="sv-SE" sz="2000" dirty="0" err="1">
                <a:solidFill>
                  <a:prstClr val="white"/>
                </a:solidFill>
                <a:latin typeface="Trebuchet MS" panose="020B0603020202020204"/>
              </a:rPr>
              <a:t>Tamimi</a:t>
            </a:r>
            <a:r>
              <a:rPr lang="sv-SE" sz="2000" dirty="0">
                <a:solidFill>
                  <a:prstClr val="white"/>
                </a:solidFill>
                <a:latin typeface="Trebuchet MS" panose="020B0603020202020204"/>
              </a:rPr>
              <a:t> närvaro, som sade: ” Jag har sannerligen tio barn och jag har aldrig kysst någon av dem. Allahs sändebud tittade på honom och sade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Den som inte är barmhärtig kommer inte få barmhärtighet.</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(al-</a:t>
            </a: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Bukhari</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 5997, Muslim 2318)</a:t>
            </a:r>
          </a:p>
        </p:txBody>
      </p:sp>
    </p:spTree>
    <p:extLst>
      <p:ext uri="{BB962C8B-B14F-4D97-AF65-F5344CB8AC3E}">
        <p14:creationId xmlns:p14="http://schemas.microsoft.com/office/powerpoint/2010/main" val="2365690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19</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err="1">
                <a:solidFill>
                  <a:schemeClr val="tx1"/>
                </a:solidFill>
              </a:rPr>
              <a:t>Hadith</a:t>
            </a:r>
            <a:r>
              <a:rPr lang="sv-SE" sz="2000" dirty="0">
                <a:solidFill>
                  <a:schemeClr val="tx1"/>
                </a:solidFill>
              </a:rPr>
              <a:t> </a:t>
            </a:r>
            <a:r>
              <a:rPr lang="sv-SE" dirty="0"/>
              <a:t>19</a:t>
            </a: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272730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Den första </a:t>
            </a:r>
            <a:r>
              <a:rPr lang="sv-SE" sz="2000" i="1" dirty="0" err="1">
                <a:solidFill>
                  <a:schemeClr val="tx1"/>
                </a:solidFill>
              </a:rPr>
              <a:t>Hadithen</a:t>
            </a:r>
            <a:r>
              <a:rPr lang="sv-SE" sz="2000" dirty="0">
                <a:solidFill>
                  <a:schemeClr val="tx1"/>
                </a:solidFill>
              </a:rPr>
              <a:t> handlar om med vilken hand en muslim ska äta med. Vi gör en språkanalys av profetens </a:t>
            </a:r>
            <a:r>
              <a:rPr lang="ar-SA" sz="2000" dirty="0">
                <a:solidFill>
                  <a:schemeClr val="tx1"/>
                </a:solidFill>
              </a:rPr>
              <a:t>صلى الله عليه وسلم</a:t>
            </a:r>
            <a:r>
              <a:rPr lang="sv-SE" sz="2000" dirty="0">
                <a:solidFill>
                  <a:schemeClr val="tx1"/>
                </a:solidFill>
              </a:rPr>
              <a:t> ordval och uttryck som t.ex. </a:t>
            </a:r>
            <a:r>
              <a:rPr lang="ar-SA" dirty="0">
                <a:solidFill>
                  <a:schemeClr val="tx1"/>
                </a:solidFill>
              </a:rPr>
              <a:t>لا الناهية</a:t>
            </a:r>
            <a:r>
              <a:rPr lang="sv-SE" dirty="0">
                <a:solidFill>
                  <a:schemeClr val="tx1"/>
                </a:solidFill>
              </a:rPr>
              <a:t> (</a:t>
            </a:r>
            <a:r>
              <a:rPr lang="ar-SA" dirty="0">
                <a:solidFill>
                  <a:schemeClr val="tx1"/>
                </a:solidFill>
              </a:rPr>
              <a:t>لا</a:t>
            </a:r>
            <a:r>
              <a:rPr lang="sv-SE" dirty="0">
                <a:solidFill>
                  <a:schemeClr val="tx1"/>
                </a:solidFill>
              </a:rPr>
              <a:t>) </a:t>
            </a:r>
            <a:r>
              <a:rPr lang="sv-SE" sz="2000" dirty="0">
                <a:solidFill>
                  <a:schemeClr val="tx1"/>
                </a:solidFill>
              </a:rPr>
              <a:t>som används när man ska förbjuda något. Vi kommer därmed lära oss meningar som ”Ät inte” eller ”Gå inte”.</a:t>
            </a:r>
          </a:p>
          <a:p>
            <a:pPr marL="0" indent="0">
              <a:buNone/>
            </a:pPr>
            <a:endParaRPr lang="sv-SE" sz="2000" dirty="0">
              <a:solidFill>
                <a:schemeClr val="tx1"/>
              </a:solidFill>
            </a:endParaRPr>
          </a:p>
          <a:p>
            <a:pPr marL="0" indent="0">
              <a:buNone/>
            </a:pPr>
            <a:r>
              <a:rPr lang="sv-SE" sz="2000" dirty="0">
                <a:solidFill>
                  <a:schemeClr val="tx1"/>
                </a:solidFill>
              </a:rPr>
              <a:t>För att intyga att vi verkligen förstått </a:t>
            </a:r>
            <a:r>
              <a:rPr lang="sv-SE" sz="2000" dirty="0" err="1">
                <a:solidFill>
                  <a:schemeClr val="tx1"/>
                </a:solidFill>
              </a:rPr>
              <a:t>Hadithen</a:t>
            </a:r>
            <a:r>
              <a:rPr lang="sv-SE" sz="2000" dirty="0">
                <a:solidFill>
                  <a:schemeClr val="tx1"/>
                </a:solidFill>
              </a:rPr>
              <a:t>, så kommer vi avsluta med att svara på en del instuderingsfrågor.</a:t>
            </a: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18002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u="sng" dirty="0">
                <a:solidFill>
                  <a:schemeClr val="tx1"/>
                </a:solidFill>
              </a:rPr>
              <a:t>Islam är byggd på 5 pelare som tillsammans utgör religionens essens: </a:t>
            </a:r>
          </a:p>
          <a:p>
            <a:pPr marL="457200" indent="-457200">
              <a:buAutoNum type="arabicPeriod"/>
            </a:pPr>
            <a:r>
              <a:rPr lang="sv-SE" sz="2000" dirty="0">
                <a:solidFill>
                  <a:schemeClr val="tx1"/>
                </a:solidFill>
              </a:rPr>
              <a:t>Trosbekännelsen</a:t>
            </a:r>
          </a:p>
          <a:p>
            <a:pPr marL="457200" indent="-457200">
              <a:buAutoNum type="arabicPeriod"/>
            </a:pPr>
            <a:r>
              <a:rPr lang="sv-SE" sz="2000" dirty="0">
                <a:solidFill>
                  <a:schemeClr val="tx1"/>
                </a:solidFill>
              </a:rPr>
              <a:t>Bönen</a:t>
            </a:r>
          </a:p>
          <a:p>
            <a:pPr marL="457200" indent="-457200">
              <a:buAutoNum type="arabicPeriod"/>
            </a:pPr>
            <a:r>
              <a:rPr lang="sv-SE" sz="2000" dirty="0" err="1">
                <a:solidFill>
                  <a:schemeClr val="tx1"/>
                </a:solidFill>
              </a:rPr>
              <a:t>Zakah</a:t>
            </a:r>
            <a:endParaRPr lang="sv-SE" sz="2000" dirty="0">
              <a:solidFill>
                <a:schemeClr val="tx1"/>
              </a:solidFill>
            </a:endParaRPr>
          </a:p>
          <a:p>
            <a:pPr marL="457200" indent="-457200">
              <a:buAutoNum type="arabicPeriod"/>
            </a:pPr>
            <a:r>
              <a:rPr lang="sv-SE" sz="2000" dirty="0">
                <a:solidFill>
                  <a:schemeClr val="tx1"/>
                </a:solidFill>
              </a:rPr>
              <a:t>Fastan i Ramadan</a:t>
            </a:r>
          </a:p>
          <a:p>
            <a:pPr marL="457200" indent="-457200">
              <a:buAutoNum type="arabicPeriod"/>
            </a:pPr>
            <a:r>
              <a:rPr lang="sv-SE" sz="2000" dirty="0" err="1">
                <a:solidFill>
                  <a:schemeClr val="tx1"/>
                </a:solidFill>
              </a:rPr>
              <a:t>Hajj</a:t>
            </a:r>
            <a:endParaRPr lang="sv-SE" sz="2000" dirty="0">
              <a:solidFill>
                <a:schemeClr val="tx1"/>
              </a:solidFill>
            </a:endParaRPr>
          </a:p>
          <a:p>
            <a:pPr marL="0" indent="0">
              <a:buNone/>
            </a:pPr>
            <a:endParaRPr lang="sv-SE" sz="2000" dirty="0">
              <a:solidFill>
                <a:schemeClr val="tx1"/>
              </a:solidFill>
            </a:endParaRPr>
          </a:p>
          <a:p>
            <a:pPr marL="0" indent="0">
              <a:buNone/>
            </a:pPr>
            <a:r>
              <a:rPr lang="sv-SE" sz="2000" dirty="0">
                <a:solidFill>
                  <a:schemeClr val="tx1"/>
                </a:solidFill>
              </a:rPr>
              <a:t>Vad är beviset för detta? Detta kommer vi lära oss via </a:t>
            </a:r>
            <a:r>
              <a:rPr lang="sv-SE" sz="2000" dirty="0" err="1">
                <a:solidFill>
                  <a:schemeClr val="tx1"/>
                </a:solidFill>
              </a:rPr>
              <a:t>Hadith</a:t>
            </a:r>
            <a:r>
              <a:rPr lang="sv-SE" sz="2000" dirty="0">
                <a:solidFill>
                  <a:schemeClr val="tx1"/>
                </a:solidFill>
              </a:rPr>
              <a:t> </a:t>
            </a:r>
            <a:r>
              <a:rPr lang="sv-SE" sz="2000" dirty="0" err="1">
                <a:solidFill>
                  <a:schemeClr val="tx1"/>
                </a:solidFill>
              </a:rPr>
              <a:t>Ibn</a:t>
            </a:r>
            <a:r>
              <a:rPr lang="sv-SE" sz="2000" dirty="0">
                <a:solidFill>
                  <a:schemeClr val="tx1"/>
                </a:solidFill>
              </a:rPr>
              <a:t> `Umar</a:t>
            </a:r>
          </a:p>
          <a:p>
            <a:pPr marL="457200" indent="-457200">
              <a:buAutoNum type="arabicPeriod"/>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24924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err="1"/>
              <a:t>Hadith</a:t>
            </a:r>
            <a:r>
              <a:rPr lang="sv-SE" dirty="0"/>
              <a:t> 19</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defRPr/>
            </a:pPr>
            <a:r>
              <a:rPr kumimoji="0" lang="ar-SA" sz="40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32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ابْنِ عُمَرَ </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رضي اللّه عَنْهُمَا قال: قال رسولُ اللّه صلى الله عليه وسلم “:</a:t>
            </a:r>
            <a:r>
              <a:rPr kumimoji="0" lang="ar-SA" sz="32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بُنيَ الإسْلاَمُ عَلَى خَمْسٍ: شَهَادَةِ أَنْ لا إِلهَ إلاَّ اللّهُ وأَنَّ مُحَمَّداً رَسُولُ اللّهِ، و إقَام الصَّلاة، وَإيتَاءِ الزَّكَاة، والْحَجِّ، وَصْومِ رَمَضَان</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24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(رواه البخاري 5)</a:t>
            </a: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631601" y="4585992"/>
            <a:ext cx="8786354" cy="1932792"/>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err="1">
                <a:ln>
                  <a:noFill/>
                </a:ln>
                <a:solidFill>
                  <a:srgbClr val="92D050"/>
                </a:solidFill>
                <a:effectLst/>
                <a:uLnTx/>
                <a:uFillTx/>
                <a:latin typeface="Trebuchet MS" panose="020B0603020202020204"/>
                <a:ea typeface="+mn-ea"/>
                <a:cs typeface="+mn-cs"/>
              </a:rPr>
              <a:t>Ibn</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 `Umar </a:t>
            </a:r>
            <a:r>
              <a:rPr kumimoji="0" lang="sv-SE" sz="1600" b="0" i="0" u="none" strike="noStrike" kern="1200" cap="none" spc="0" normalizeH="0" baseline="0" noProof="0" dirty="0">
                <a:ln>
                  <a:noFill/>
                </a:ln>
                <a:solidFill>
                  <a:srgbClr val="92D050"/>
                </a:solidFill>
                <a:effectLst/>
                <a:uLnTx/>
                <a:uFillTx/>
                <a:latin typeface="Trebuchet MS" panose="020B0603020202020204"/>
                <a:ea typeface="+mn-ea"/>
                <a:cs typeface="+mn-cs"/>
              </a:rPr>
              <a:t>(må Allah vara nöjd över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Allahs sändebud, frid och välsignelser vare med honom, sade: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Islam är byggt på fem: </a:t>
            </a:r>
            <a:r>
              <a:rPr kumimoji="0" lang="sv-SE" sz="2000" b="0" i="0" u="none" strike="noStrike" kern="1200" cap="none" spc="0" normalizeH="0" baseline="0" noProof="0" dirty="0" err="1">
                <a:ln>
                  <a:noFill/>
                </a:ln>
                <a:solidFill>
                  <a:prstClr val="black"/>
                </a:solidFill>
                <a:effectLst/>
                <a:uLnTx/>
                <a:uFillTx/>
                <a:latin typeface="Trebuchet MS" panose="020B0603020202020204"/>
                <a:ea typeface="+mn-ea"/>
                <a:cs typeface="+mn-cs"/>
              </a:rPr>
              <a:t>Shahadahn</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att det inte finns någon sann Gud värd dyrkan utan Allah och att Muhammed är Allahs sändebud, och etablerandet av bönen, betalandet av </a:t>
            </a:r>
            <a:r>
              <a:rPr kumimoji="0" lang="sv-SE" sz="2000" b="0" i="0" u="none" strike="noStrike" kern="1200" cap="none" spc="0" normalizeH="0" baseline="0" noProof="0" dirty="0" err="1">
                <a:ln>
                  <a:noFill/>
                </a:ln>
                <a:solidFill>
                  <a:prstClr val="black"/>
                </a:solidFill>
                <a:effectLst/>
                <a:uLnTx/>
                <a:uFillTx/>
                <a:latin typeface="Trebuchet MS" panose="020B0603020202020204"/>
                <a:ea typeface="+mn-ea"/>
                <a:cs typeface="+mn-cs"/>
              </a:rPr>
              <a:t>Zakat</a:t>
            </a:r>
            <a:r>
              <a:rPr lang="sv-SE" sz="2000" dirty="0">
                <a:solidFill>
                  <a:prstClr val="black"/>
                </a:solidFill>
                <a:latin typeface="Trebuchet MS" panose="020B0603020202020204"/>
              </a:rPr>
              <a:t>, </a:t>
            </a:r>
            <a:r>
              <a:rPr lang="sv-SE" sz="2000" dirty="0" err="1">
                <a:solidFill>
                  <a:prstClr val="black"/>
                </a:solidFill>
                <a:latin typeface="Trebuchet MS" panose="020B0603020202020204"/>
              </a:rPr>
              <a:t>Hajj</a:t>
            </a:r>
            <a:r>
              <a:rPr lang="sv-SE" sz="2000" dirty="0">
                <a:solidFill>
                  <a:prstClr val="black"/>
                </a:solidFill>
                <a:latin typeface="Trebuchet MS" panose="020B0603020202020204"/>
              </a:rPr>
              <a:t> och fastan i Ramadan</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(Rapporterad av al-</a:t>
            </a:r>
            <a:r>
              <a:rPr kumimoji="0" lang="sv-SE" sz="1600" b="0" i="0" u="none" strike="noStrike" kern="1200" cap="none" spc="0" normalizeH="0" baseline="0" noProof="0" dirty="0" err="1">
                <a:ln>
                  <a:noFill/>
                </a:ln>
                <a:solidFill>
                  <a:srgbClr val="FFFF00"/>
                </a:solidFill>
                <a:effectLst/>
                <a:uLnTx/>
                <a:uFillTx/>
                <a:latin typeface="Trebuchet MS" panose="020B0603020202020204"/>
                <a:ea typeface="+mn-ea"/>
                <a:cs typeface="+mn-cs"/>
              </a:rPr>
              <a:t>Bukhari</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 5)</a:t>
            </a:r>
          </a:p>
        </p:txBody>
      </p:sp>
    </p:spTree>
    <p:extLst>
      <p:ext uri="{BB962C8B-B14F-4D97-AF65-F5344CB8AC3E}">
        <p14:creationId xmlns:p14="http://schemas.microsoft.com/office/powerpoint/2010/main" val="3657185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20</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err="1">
                <a:solidFill>
                  <a:schemeClr val="tx1"/>
                </a:solidFill>
              </a:rPr>
              <a:t>Hadith</a:t>
            </a:r>
            <a:r>
              <a:rPr lang="sv-SE" sz="2000" dirty="0">
                <a:solidFill>
                  <a:schemeClr val="tx1"/>
                </a:solidFill>
              </a:rPr>
              <a:t> 20</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78788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u="sng" dirty="0">
                <a:solidFill>
                  <a:schemeClr val="tx1"/>
                </a:solidFill>
              </a:rPr>
              <a:t>I den sista </a:t>
            </a:r>
            <a:r>
              <a:rPr lang="sv-SE" sz="2000" u="sng" dirty="0" err="1">
                <a:solidFill>
                  <a:schemeClr val="tx1"/>
                </a:solidFill>
              </a:rPr>
              <a:t>hadithen</a:t>
            </a:r>
            <a:r>
              <a:rPr lang="sv-SE" sz="2000" u="sng" dirty="0">
                <a:solidFill>
                  <a:schemeClr val="tx1"/>
                </a:solidFill>
              </a:rPr>
              <a:t> lär vi oss att muslimerna har fem rättigheter över varandra:</a:t>
            </a:r>
          </a:p>
          <a:p>
            <a:pPr marL="457200" indent="-457200">
              <a:buAutoNum type="arabicPeriod"/>
            </a:pPr>
            <a:r>
              <a:rPr lang="sv-SE" sz="2000" dirty="0">
                <a:solidFill>
                  <a:schemeClr val="tx1"/>
                </a:solidFill>
              </a:rPr>
              <a:t>Att besvara Salaam</a:t>
            </a:r>
          </a:p>
          <a:p>
            <a:pPr marL="457200" indent="-457200">
              <a:buAutoNum type="arabicPeriod"/>
            </a:pPr>
            <a:r>
              <a:rPr lang="sv-SE" sz="2000" dirty="0">
                <a:solidFill>
                  <a:schemeClr val="tx1"/>
                </a:solidFill>
              </a:rPr>
              <a:t>Besöka den sjuke</a:t>
            </a:r>
          </a:p>
          <a:p>
            <a:pPr marL="457200" indent="-457200">
              <a:buAutoNum type="arabicPeriod"/>
            </a:pPr>
            <a:r>
              <a:rPr lang="sv-SE" sz="2000" dirty="0">
                <a:solidFill>
                  <a:schemeClr val="tx1"/>
                </a:solidFill>
              </a:rPr>
              <a:t>Följa begravningen</a:t>
            </a:r>
          </a:p>
          <a:p>
            <a:pPr marL="457200" indent="-457200">
              <a:buAutoNum type="arabicPeriod"/>
            </a:pPr>
            <a:r>
              <a:rPr lang="sv-SE" sz="2000" dirty="0">
                <a:solidFill>
                  <a:schemeClr val="tx1"/>
                </a:solidFill>
              </a:rPr>
              <a:t>Att besvara en inbjudan</a:t>
            </a:r>
          </a:p>
          <a:p>
            <a:pPr marL="457200" indent="-457200">
              <a:buAutoNum type="arabicPeriod"/>
            </a:pPr>
            <a:r>
              <a:rPr lang="sv-SE" sz="2000" dirty="0">
                <a:solidFill>
                  <a:schemeClr val="tx1"/>
                </a:solidFill>
              </a:rPr>
              <a:t>Att säga ”</a:t>
            </a:r>
            <a:r>
              <a:rPr lang="sv-SE" sz="2000" dirty="0" err="1">
                <a:solidFill>
                  <a:schemeClr val="tx1"/>
                </a:solidFill>
              </a:rPr>
              <a:t>Yarhamukullaah</a:t>
            </a:r>
            <a:r>
              <a:rPr lang="sv-SE" sz="2000" dirty="0">
                <a:solidFill>
                  <a:schemeClr val="tx1"/>
                </a:solidFill>
              </a:rPr>
              <a:t>” till den nysande som sagt ”</a:t>
            </a:r>
            <a:r>
              <a:rPr lang="sv-SE" sz="2000" dirty="0" err="1">
                <a:solidFill>
                  <a:schemeClr val="tx1"/>
                </a:solidFill>
              </a:rPr>
              <a:t>Alhamdulilaah</a:t>
            </a:r>
            <a:r>
              <a:rPr lang="sv-SE" sz="2000" dirty="0">
                <a:solidFill>
                  <a:schemeClr val="tx1"/>
                </a:solidFill>
              </a:rPr>
              <a:t>.”</a:t>
            </a:r>
          </a:p>
          <a:p>
            <a:pPr marL="457200" indent="-457200">
              <a:buAutoNum type="arabicPeriod"/>
            </a:pPr>
            <a:endParaRPr lang="sv-SE" sz="2000" dirty="0">
              <a:solidFill>
                <a:schemeClr val="tx1"/>
              </a:solidFill>
            </a:endParaRPr>
          </a:p>
          <a:p>
            <a:pPr marL="457200" indent="-457200">
              <a:buAutoNum type="arabicPeriod"/>
            </a:pPr>
            <a:endParaRPr lang="sv-SE" sz="2000" dirty="0">
              <a:solidFill>
                <a:schemeClr val="tx1"/>
              </a:solidFill>
            </a:endParaRPr>
          </a:p>
          <a:p>
            <a:pPr marL="457200" indent="-457200">
              <a:buAutoNum type="arabicPeriod"/>
            </a:pPr>
            <a:endParaRPr lang="sv-SE" sz="2000" dirty="0">
              <a:solidFill>
                <a:schemeClr val="tx1"/>
              </a:solidFill>
            </a:endParaRPr>
          </a:p>
          <a:p>
            <a:pPr marL="457200" indent="-457200">
              <a:buAutoNum type="arabicPeriod"/>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59650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err="1"/>
              <a:t>Hadith</a:t>
            </a:r>
            <a:r>
              <a:rPr lang="sv-SE" dirty="0"/>
              <a:t> 20</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086609"/>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عَنْ </a:t>
            </a:r>
            <a:r>
              <a:rPr kumimoji="0" lang="ar-SA" sz="3200" b="0" i="0" u="none" strike="noStrike" kern="1200" cap="none" spc="0" normalizeH="0" baseline="0" noProof="0" dirty="0">
                <a:ln>
                  <a:noFill/>
                </a:ln>
                <a:solidFill>
                  <a:srgbClr val="92D050"/>
                </a:solidFill>
                <a:effectLst/>
                <a:uLnTx/>
                <a:uFillTx/>
                <a:latin typeface="Trebuchet MS" panose="020B0603020202020204"/>
                <a:ea typeface="+mn-ea"/>
                <a:cs typeface="Arial" panose="020B0604020202020204" pitchFamily="34" charset="0"/>
              </a:rPr>
              <a:t>أبي هُرَيْرَةَ </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رَضِيَ اللَّهُ عَنْهُ قَالَ : سَمِعْتُ رَسُولَ اللَّهِ صَلَّى اللَّهُ عَلَيْهِ وَسَلَّمَ يَقُولُ : " </a:t>
            </a:r>
            <a:r>
              <a:rPr kumimoji="0" lang="ar-SA" sz="3200" b="0" i="0" u="none" strike="noStrike" kern="1200" cap="none" spc="0" normalizeH="0" baseline="0" noProof="0" dirty="0">
                <a:ln>
                  <a:noFill/>
                </a:ln>
                <a:solidFill>
                  <a:schemeClr val="bg1"/>
                </a:solidFill>
                <a:effectLst/>
                <a:uLnTx/>
                <a:uFillTx/>
                <a:latin typeface="Trebuchet MS" panose="020B0603020202020204"/>
                <a:ea typeface="+mn-ea"/>
                <a:cs typeface="Arial" panose="020B0604020202020204" pitchFamily="34" charset="0"/>
              </a:rPr>
              <a:t>حَقُّ الْمُسْلِمِ عَلَى الْمُسْلِمِ خَمْسٌ : “رَدُّ السَّلَامِ، وَعِيَادَةُ الْمَرِيضِ، وَاتِّبَاعُ الْجَنَائِزِ، وَإِجَابَةُ الدَّعْوَةِ، وَتَشْمِيتُ الْعَاطِسِ</a:t>
            </a:r>
            <a:r>
              <a:rPr kumimoji="0" lang="ar-SA"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a:t>
            </a:r>
            <a:r>
              <a:rPr kumimoji="0" lang="sv-SE" sz="32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2000" b="0" i="0" u="none" strike="noStrike" kern="1200" cap="none" spc="0" normalizeH="0" baseline="0" noProof="0" dirty="0">
                <a:ln>
                  <a:noFill/>
                </a:ln>
                <a:solidFill>
                  <a:srgbClr val="FFFF00"/>
                </a:solidFill>
                <a:effectLst/>
                <a:uLnTx/>
                <a:uFillTx/>
                <a:latin typeface="Trebuchet MS" panose="020B0603020202020204"/>
                <a:ea typeface="+mn-ea"/>
                <a:cs typeface="Arial" panose="020B0604020202020204" pitchFamily="34" charset="0"/>
              </a:rPr>
              <a:t>رواه البخاري 1240 و مسلم 2162</a:t>
            </a:r>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1943101" y="4867276"/>
            <a:ext cx="8201024" cy="17038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Från </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Abu </a:t>
            </a:r>
            <a:r>
              <a:rPr kumimoji="0" lang="sv-SE" sz="2000" b="0" i="0" u="none" strike="noStrike" kern="1200" cap="none" spc="0" normalizeH="0" baseline="0" noProof="0" dirty="0" err="1">
                <a:ln>
                  <a:noFill/>
                </a:ln>
                <a:solidFill>
                  <a:srgbClr val="92D050"/>
                </a:solidFill>
                <a:effectLst/>
                <a:uLnTx/>
                <a:uFillTx/>
                <a:latin typeface="Trebuchet MS" panose="020B0603020202020204"/>
                <a:ea typeface="+mn-ea"/>
                <a:cs typeface="+mn-cs"/>
              </a:rPr>
              <a:t>Hurayhrah</a:t>
            </a:r>
            <a:r>
              <a:rPr kumimoji="0" lang="sv-SE" sz="2000" b="0" i="0" u="none" strike="noStrike" kern="1200" cap="none" spc="0" normalizeH="0" baseline="0" noProof="0" dirty="0">
                <a:ln>
                  <a:noFill/>
                </a:ln>
                <a:solidFill>
                  <a:srgbClr val="92D050"/>
                </a:solidFill>
                <a:effectLst/>
                <a:uLnTx/>
                <a:uFillTx/>
                <a:latin typeface="Trebuchet MS" panose="020B0603020202020204"/>
                <a:ea typeface="+mn-ea"/>
                <a:cs typeface="+mn-cs"/>
              </a:rPr>
              <a:t> </a:t>
            </a:r>
            <a:r>
              <a:rPr kumimoji="0" lang="sv-SE" sz="1600" b="0" i="0" u="none" strike="noStrike" kern="1200" cap="none" spc="0" normalizeH="0" baseline="0" noProof="0" dirty="0">
                <a:ln>
                  <a:noFill/>
                </a:ln>
                <a:solidFill>
                  <a:srgbClr val="92D050"/>
                </a:solidFill>
                <a:effectLst/>
                <a:uLnTx/>
                <a:uFillTx/>
                <a:latin typeface="Trebuchet MS" panose="020B0603020202020204"/>
                <a:ea typeface="+mn-ea"/>
                <a:cs typeface="+mn-cs"/>
              </a:rPr>
              <a:t>(må Allah vara nöjd över honom)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som sade: Jag </a:t>
            </a:r>
            <a:r>
              <a:rPr lang="sv-SE" sz="2000" dirty="0">
                <a:solidFill>
                  <a:prstClr val="white"/>
                </a:solidFill>
                <a:latin typeface="Trebuchet MS" panose="020B0603020202020204"/>
              </a:rPr>
              <a:t>hörde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Allahs sändebud, frid och välsignelser vare med honom, säga: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Muslimens rätt över den andra</a:t>
            </a:r>
            <a:r>
              <a:rPr kumimoji="0" lang="ar-SA" sz="20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är fem: </a:t>
            </a:r>
            <a:r>
              <a:rPr lang="sv-SE" sz="2000" dirty="0">
                <a:solidFill>
                  <a:prstClr val="black"/>
                </a:solidFill>
                <a:latin typeface="Trebuchet MS" panose="020B0603020202020204"/>
              </a:rPr>
              <a:t>a</a:t>
            </a:r>
            <a:r>
              <a:rPr kumimoji="0" lang="sv-SE" sz="2000" b="0" i="0" u="none" strike="noStrike" kern="1200" cap="none" spc="0" normalizeH="0" baseline="0" noProof="0" dirty="0" err="1">
                <a:ln>
                  <a:noFill/>
                </a:ln>
                <a:solidFill>
                  <a:prstClr val="black"/>
                </a:solidFill>
                <a:effectLst/>
                <a:uLnTx/>
                <a:uFillTx/>
                <a:latin typeface="Trebuchet MS" panose="020B0603020202020204"/>
                <a:ea typeface="+mn-ea"/>
                <a:cs typeface="+mn-cs"/>
              </a:rPr>
              <a:t>tt</a:t>
            </a:r>
            <a:r>
              <a:rPr kumimoji="0" lang="sv-SE" sz="2000" b="0" i="0" u="none" strike="noStrike" kern="1200" cap="none" spc="0" normalizeH="0" baseline="0" noProof="0" dirty="0">
                <a:ln>
                  <a:noFill/>
                </a:ln>
                <a:solidFill>
                  <a:prstClr val="black"/>
                </a:solidFill>
                <a:effectLst/>
                <a:uLnTx/>
                <a:uFillTx/>
                <a:latin typeface="Trebuchet MS" panose="020B0603020202020204"/>
                <a:ea typeface="+mn-ea"/>
                <a:cs typeface="+mn-cs"/>
              </a:rPr>
              <a:t> besvara Salaam, besöka den sjuke, följa begravningen , besvara inbjudan och den nysande </a:t>
            </a:r>
            <a:r>
              <a:rPr kumimoji="0" lang="sv-SE" sz="20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(Rapporterad av </a:t>
            </a:r>
            <a:r>
              <a:rPr lang="sv-SE" sz="1600" dirty="0">
                <a:solidFill>
                  <a:srgbClr val="FFFF00"/>
                </a:solidFill>
                <a:latin typeface="Trebuchet MS" panose="020B0603020202020204"/>
              </a:rPr>
              <a:t>al-</a:t>
            </a:r>
            <a:r>
              <a:rPr lang="sv-SE" sz="1600" dirty="0" err="1">
                <a:solidFill>
                  <a:srgbClr val="FFFF00"/>
                </a:solidFill>
                <a:latin typeface="Trebuchet MS" panose="020B0603020202020204"/>
              </a:rPr>
              <a:t>Bukhari</a:t>
            </a:r>
            <a:r>
              <a:rPr lang="sv-SE" sz="1600" dirty="0">
                <a:solidFill>
                  <a:srgbClr val="FFFF00"/>
                </a:solidFill>
                <a:latin typeface="Trebuchet MS" panose="020B0603020202020204"/>
              </a:rPr>
              <a:t> 1240 och Muslim 2162</a:t>
            </a:r>
            <a:r>
              <a:rPr kumimoji="0" lang="sv-SE" sz="1600" b="0" i="0" u="none" strike="noStrike" kern="1200" cap="none" spc="0" normalizeH="0" baseline="0" noProof="0" dirty="0">
                <a:ln>
                  <a:noFill/>
                </a:ln>
                <a:solidFill>
                  <a:srgbClr val="FFFF00"/>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39830791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48000">
              <a:schemeClr val="accent5">
                <a:lumMod val="75000"/>
              </a:schemeClr>
            </a:gs>
            <a:gs pos="40000">
              <a:schemeClr val="accent3">
                <a:lumMod val="50000"/>
              </a:schemeClr>
            </a:gs>
            <a:gs pos="50000">
              <a:srgbClr val="FF0000"/>
            </a:gs>
            <a:gs pos="50000">
              <a:schemeClr val="accent6">
                <a:lumMod val="50000"/>
              </a:schemeClr>
            </a:gs>
          </a:gsLst>
          <a:lin ang="2520000" scaled="0"/>
        </a:gradFill>
        <a:effectLst/>
      </p:bgPr>
    </p:bg>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322D892B-7BD2-4051-8A86-9D8843BD3146}"/>
              </a:ext>
            </a:extLst>
          </p:cNvPr>
          <p:cNvSpPr>
            <a:spLocks noGrp="1"/>
          </p:cNvSpPr>
          <p:nvPr>
            <p:ph type="title"/>
          </p:nvPr>
        </p:nvSpPr>
        <p:spPr>
          <a:xfrm>
            <a:off x="-152400" y="2113281"/>
            <a:ext cx="10446581" cy="3186870"/>
          </a:xfrm>
        </p:spPr>
        <p:txBody>
          <a:bodyPr/>
          <a:lstStyle/>
          <a:p>
            <a:r>
              <a:rPr lang="sv-SE" dirty="0"/>
              <a:t>   </a:t>
            </a:r>
          </a:p>
        </p:txBody>
      </p:sp>
      <p:sp>
        <p:nvSpPr>
          <p:cNvPr id="3" name="Platshållare för innehåll 2">
            <a:extLst>
              <a:ext uri="{FF2B5EF4-FFF2-40B4-BE49-F238E27FC236}">
                <a16:creationId xmlns:a16="http://schemas.microsoft.com/office/drawing/2014/main" id="{7D2DBD66-DEEF-4A8C-8928-6CBF1EA3F55F}"/>
              </a:ext>
            </a:extLst>
          </p:cNvPr>
          <p:cNvSpPr>
            <a:spLocks noGrp="1"/>
          </p:cNvSpPr>
          <p:nvPr>
            <p:ph type="body" sz="half" idx="2"/>
          </p:nvPr>
        </p:nvSpPr>
        <p:spPr/>
        <p:txBody>
          <a:bodyPr>
            <a:normAutofit/>
          </a:bodyPr>
          <a:lstStyle/>
          <a:p>
            <a:pPr marL="0" indent="0">
              <a:buNone/>
            </a:pPr>
            <a:r>
              <a:rPr lang="sv-SE" sz="2400" dirty="0"/>
              <a:t>Och Allah vet bäst</a:t>
            </a:r>
          </a:p>
        </p:txBody>
      </p:sp>
      <p:sp>
        <p:nvSpPr>
          <p:cNvPr id="4" name="Platshållare för bildnummer 3">
            <a:extLst>
              <a:ext uri="{FF2B5EF4-FFF2-40B4-BE49-F238E27FC236}">
                <a16:creationId xmlns:a16="http://schemas.microsoft.com/office/drawing/2014/main" id="{EEDE96B9-481D-42A4-A0CE-43859DE2D13B}"/>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600" b="0" i="0" u="none" strike="noStrike" kern="1200" cap="none" spc="0" normalizeH="0" baseline="0" noProof="0" dirty="0">
                <a:ln>
                  <a:noFill/>
                </a:ln>
                <a:solidFill>
                  <a:prstClr val="white">
                    <a:tint val="75000"/>
                  </a:prstClr>
                </a:solidFill>
                <a:effectLst/>
                <a:uLnTx/>
                <a:uFillTx/>
                <a:latin typeface="Trebuchet MS" panose="020B0603020202020204"/>
                <a:ea typeface="+mn-ea"/>
                <a:cs typeface="+mn-cs"/>
              </a:rPr>
              <a:t>Slut</a:t>
            </a:r>
          </a:p>
        </p:txBody>
      </p:sp>
      <p:sp>
        <p:nvSpPr>
          <p:cNvPr id="7" name="Rektangel: rundade hörn 6">
            <a:extLst>
              <a:ext uri="{FF2B5EF4-FFF2-40B4-BE49-F238E27FC236}">
                <a16:creationId xmlns:a16="http://schemas.microsoft.com/office/drawing/2014/main" id="{37DFBA04-67FD-4EAF-8B8B-2D81C8C75820}"/>
              </a:ext>
            </a:extLst>
          </p:cNvPr>
          <p:cNvSpPr/>
          <p:nvPr/>
        </p:nvSpPr>
        <p:spPr>
          <a:xfrm>
            <a:off x="6531805" y="3541107"/>
            <a:ext cx="3714751" cy="859443"/>
          </a:xfrm>
          <a:prstGeom prst="roundRect">
            <a:avLst/>
          </a:prstGeom>
          <a:noFill/>
          <a:ln w="38100">
            <a:solidFill>
              <a:schemeClr val="accent6">
                <a:lumMod val="75000"/>
              </a:schemeClr>
            </a:solidFill>
          </a:ln>
          <a:effectLst>
            <a:outerShdw blurRad="50800" dir="5400000" algn="ctr" rotWithShape="0">
              <a:srgbClr val="000000">
                <a:alpha val="43137"/>
              </a:srgbClr>
            </a:outerShdw>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sv-SE" dirty="0">
              <a:solidFill>
                <a:prstClr val="white"/>
              </a:solidFill>
              <a:latin typeface="Trebuchet MS" panose="020B0603020202020204"/>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Mustafa Abu Adam 20</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22</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lang="sv-SE" dirty="0">
                <a:solidFill>
                  <a:prstClr val="white"/>
                </a:solidFill>
                <a:latin typeface="Trebuchet MS" panose="020B0603020202020204"/>
                <a:cs typeface="Arial" panose="020B0604020202020204" pitchFamily="34" charset="0"/>
              </a:rPr>
              <a:t>01</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a:t>
            </a:r>
            <a:r>
              <a:rPr lang="sv-SE" dirty="0">
                <a:solidFill>
                  <a:prstClr val="white"/>
                </a:solidFill>
                <a:latin typeface="Trebuchet MS" panose="020B0603020202020204"/>
                <a:cs typeface="Arial" panose="020B0604020202020204" pitchFamily="34" charset="0"/>
              </a:rPr>
              <a:t>08</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Stockholm, Sverige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Arabiskacentret.se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endPar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ar-SA" sz="1800" b="0" i="0" u="none" strike="noStrike" kern="1200" cap="none" spc="0" normalizeH="0" baseline="0" noProof="0" dirty="0">
                <a:ln>
                  <a:noFill/>
                </a:ln>
                <a:solidFill>
                  <a:prstClr val="white"/>
                </a:solidFill>
                <a:effectLst/>
                <a:uLnTx/>
                <a:uFillTx/>
                <a:latin typeface="Trebuchet MS" panose="020B0603020202020204"/>
                <a:ea typeface="+mn-ea"/>
                <a:cs typeface="Arial" panose="020B0604020202020204" pitchFamily="34" charset="0"/>
              </a:rPr>
              <a:t>                    </a:t>
            </a:r>
          </a:p>
        </p:txBody>
      </p:sp>
    </p:spTree>
    <p:extLst>
      <p:ext uri="{BB962C8B-B14F-4D97-AF65-F5344CB8AC3E}">
        <p14:creationId xmlns:p14="http://schemas.microsoft.com/office/powerpoint/2010/main" val="529090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Hadith 1</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endParaRPr lang="sv-SE" sz="2000" dirty="0">
              <a:solidFill>
                <a:schemeClr val="tx1"/>
              </a:solidFill>
            </a:endParaRPr>
          </a:p>
          <a:p>
            <a:pPr marL="0" indent="0">
              <a:buNone/>
            </a:pPr>
            <a:endParaRPr lang="sv-SE" sz="2000" dirty="0">
              <a:solidFill>
                <a:schemeClr val="tx1"/>
              </a:solidFill>
            </a:endParaRP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Rektangel: rundade hörn 4">
            <a:extLst>
              <a:ext uri="{FF2B5EF4-FFF2-40B4-BE49-F238E27FC236}">
                <a16:creationId xmlns:a16="http://schemas.microsoft.com/office/drawing/2014/main" id="{A350AA5A-CCFB-4E29-B643-1E25992E6185}"/>
              </a:ext>
            </a:extLst>
          </p:cNvPr>
          <p:cNvSpPr/>
          <p:nvPr/>
        </p:nvSpPr>
        <p:spPr>
          <a:xfrm>
            <a:off x="1373873" y="2276474"/>
            <a:ext cx="9160777" cy="2066925"/>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ar-SA" sz="4000" dirty="0"/>
              <a:t>عَنْ </a:t>
            </a:r>
            <a:r>
              <a:rPr lang="ar-SA" sz="4000" dirty="0">
                <a:solidFill>
                  <a:srgbClr val="92D050"/>
                </a:solidFill>
              </a:rPr>
              <a:t>جَابِرٍ</a:t>
            </a:r>
            <a:r>
              <a:rPr lang="ar-SA" sz="4000" dirty="0"/>
              <a:t> رَضِيَ اللّه عَنْهُ قَالَ: قال رَسُولُ اللّه صَلَّى اللّه عَلَيْهِ وَسَلَّمَ: " </a:t>
            </a:r>
            <a:r>
              <a:rPr lang="ar-SA" sz="4000" dirty="0">
                <a:solidFill>
                  <a:schemeClr val="bg1"/>
                </a:solidFill>
              </a:rPr>
              <a:t>لا تَأْكُلُوا بالشِّمَال فَإنَّ الشَّيْطَانَ يَأْكُلُ باْلشِّمَال</a:t>
            </a:r>
            <a:r>
              <a:rPr lang="ar-SA" sz="4000" dirty="0"/>
              <a:t> ". </a:t>
            </a:r>
            <a:r>
              <a:rPr lang="ar-SA" sz="2400" dirty="0">
                <a:solidFill>
                  <a:srgbClr val="FFFF00"/>
                </a:solidFill>
              </a:rPr>
              <a:t>رواه مسلم 2019</a:t>
            </a:r>
            <a:endParaRPr lang="sv-SE" sz="4000" dirty="0"/>
          </a:p>
        </p:txBody>
      </p:sp>
      <p:sp>
        <p:nvSpPr>
          <p:cNvPr id="6" name="Rektangel: rundade hörn 5">
            <a:extLst>
              <a:ext uri="{FF2B5EF4-FFF2-40B4-BE49-F238E27FC236}">
                <a16:creationId xmlns:a16="http://schemas.microsoft.com/office/drawing/2014/main" id="{5B5D6D1B-14F1-40C8-88FE-34F5FE25BFE0}"/>
              </a:ext>
            </a:extLst>
          </p:cNvPr>
          <p:cNvSpPr/>
          <p:nvPr/>
        </p:nvSpPr>
        <p:spPr>
          <a:xfrm>
            <a:off x="2362199" y="4943476"/>
            <a:ext cx="7405481" cy="1627658"/>
          </a:xfrm>
          <a:prstGeom prst="roundRect">
            <a:avLst/>
          </a:prstGeom>
          <a:ln>
            <a:solidFill>
              <a:schemeClr val="bg1"/>
            </a:solid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sv-SE" sz="2000" dirty="0"/>
              <a:t>Från </a:t>
            </a:r>
            <a:r>
              <a:rPr lang="sv-SE" sz="2000" dirty="0" err="1">
                <a:solidFill>
                  <a:srgbClr val="92D050"/>
                </a:solidFill>
              </a:rPr>
              <a:t>Djaabir</a:t>
            </a:r>
            <a:r>
              <a:rPr lang="sv-SE" sz="2000" dirty="0">
                <a:solidFill>
                  <a:srgbClr val="92D050"/>
                </a:solidFill>
              </a:rPr>
              <a:t> </a:t>
            </a:r>
            <a:r>
              <a:rPr lang="sv-SE" sz="1600" dirty="0">
                <a:solidFill>
                  <a:schemeClr val="tx1"/>
                </a:solidFill>
              </a:rPr>
              <a:t>(må Allah vara nöjd med honom) </a:t>
            </a:r>
            <a:r>
              <a:rPr lang="sv-SE" sz="2000" dirty="0"/>
              <a:t>som sade: Allahs sändebud, frid och välsignelser vare med honom, sade: ”</a:t>
            </a:r>
            <a:r>
              <a:rPr lang="sv-SE" sz="2000" dirty="0">
                <a:solidFill>
                  <a:schemeClr val="bg1"/>
                </a:solidFill>
              </a:rPr>
              <a:t>Ät inte med vänster (hand) eftersom Djävulen äter med vänster (hand)</a:t>
            </a:r>
            <a:r>
              <a:rPr lang="sv-SE" sz="2000" dirty="0"/>
              <a:t>.”</a:t>
            </a:r>
          </a:p>
          <a:p>
            <a:pPr algn="ctr"/>
            <a:r>
              <a:rPr lang="sv-SE" sz="2000" dirty="0">
                <a:solidFill>
                  <a:srgbClr val="FFFF00"/>
                </a:solidFill>
              </a:rPr>
              <a:t>Rapporterad av Muslim.</a:t>
            </a:r>
          </a:p>
        </p:txBody>
      </p:sp>
    </p:spTree>
    <p:extLst>
      <p:ext uri="{BB962C8B-B14F-4D97-AF65-F5344CB8AC3E}">
        <p14:creationId xmlns:p14="http://schemas.microsoft.com/office/powerpoint/2010/main" val="29607542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ctrTitle"/>
          </p:nvPr>
        </p:nvSpPr>
        <p:spPr/>
        <p:txBody>
          <a:bodyPr/>
          <a:lstStyle/>
          <a:p>
            <a:r>
              <a:rPr lang="sv-SE" dirty="0"/>
              <a:t>Lektion 2</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type="subTitle" idx="1"/>
          </p:nvPr>
        </p:nvSpPr>
        <p:spPr/>
        <p:txBody>
          <a:bodyPr>
            <a:normAutofit/>
          </a:bodyPr>
          <a:lstStyle/>
          <a:p>
            <a:pPr marL="0" indent="0">
              <a:buNone/>
            </a:pPr>
            <a:r>
              <a:rPr lang="sv-SE" sz="2000" dirty="0">
                <a:solidFill>
                  <a:schemeClr val="tx1"/>
                </a:solidFill>
              </a:rPr>
              <a:t>Hadith 2</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73707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sharpenSoften amount="25000"/>
                    </a14:imgEffect>
                    <a14:imgEffect>
                      <a14:saturation sat="99000"/>
                    </a14:imgEffect>
                    <a14:imgEffect>
                      <a14:brightnessContrast bright="3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D9B815-03ED-4707-ABCD-DE9818A6BE8B}"/>
              </a:ext>
            </a:extLst>
          </p:cNvPr>
          <p:cNvSpPr>
            <a:spLocks noGrp="1"/>
          </p:cNvSpPr>
          <p:nvPr>
            <p:ph type="title"/>
          </p:nvPr>
        </p:nvSpPr>
        <p:spPr>
          <a:xfrm>
            <a:off x="152080" y="710728"/>
            <a:ext cx="9615600" cy="1080938"/>
          </a:xfrm>
        </p:spPr>
        <p:txBody>
          <a:bodyPr/>
          <a:lstStyle/>
          <a:p>
            <a:r>
              <a:rPr lang="sv-SE" dirty="0"/>
              <a:t>Vad lär vi oss här?</a:t>
            </a:r>
          </a:p>
        </p:txBody>
      </p:sp>
      <p:sp useBgFill="1">
        <p:nvSpPr>
          <p:cNvPr id="3" name="Platshållare för innehåll 2">
            <a:extLst>
              <a:ext uri="{FF2B5EF4-FFF2-40B4-BE49-F238E27FC236}">
                <a16:creationId xmlns:a16="http://schemas.microsoft.com/office/drawing/2014/main" id="{C81CF229-8488-4A34-ADCE-6CB687EA9F6D}"/>
              </a:ext>
            </a:extLst>
          </p:cNvPr>
          <p:cNvSpPr>
            <a:spLocks noGrp="1"/>
          </p:cNvSpPr>
          <p:nvPr>
            <p:ph idx="1"/>
          </p:nvPr>
        </p:nvSpPr>
        <p:spPr>
          <a:xfrm>
            <a:off x="242151" y="2163446"/>
            <a:ext cx="11565255" cy="4513579"/>
          </a:xfrm>
        </p:spPr>
        <p:txBody>
          <a:bodyPr>
            <a:normAutofit/>
          </a:bodyPr>
          <a:lstStyle/>
          <a:p>
            <a:pPr marL="0" indent="0">
              <a:buNone/>
            </a:pPr>
            <a:r>
              <a:rPr lang="sv-SE" sz="2000" dirty="0">
                <a:solidFill>
                  <a:schemeClr val="tx1"/>
                </a:solidFill>
              </a:rPr>
              <a:t>I den här lektionen lär vi oss en väldigt känd </a:t>
            </a:r>
            <a:r>
              <a:rPr lang="sv-SE" sz="2000" dirty="0" err="1">
                <a:solidFill>
                  <a:schemeClr val="tx1"/>
                </a:solidFill>
              </a:rPr>
              <a:t>hadith</a:t>
            </a:r>
            <a:r>
              <a:rPr lang="sv-SE" sz="2000" dirty="0">
                <a:solidFill>
                  <a:schemeClr val="tx1"/>
                </a:solidFill>
              </a:rPr>
              <a:t> från profeten Muhammed </a:t>
            </a:r>
            <a:r>
              <a:rPr lang="ar-SA" sz="2000" dirty="0">
                <a:solidFill>
                  <a:schemeClr val="tx1"/>
                </a:solidFill>
              </a:rPr>
              <a:t>صلى الله عليه وسلم</a:t>
            </a:r>
            <a:r>
              <a:rPr lang="sv-SE" sz="2000" dirty="0">
                <a:solidFill>
                  <a:schemeClr val="tx1"/>
                </a:solidFill>
              </a:rPr>
              <a:t> som lär oss vem som är den bästa </a:t>
            </a:r>
            <a:r>
              <a:rPr lang="sv-SE" sz="2000" dirty="0" err="1">
                <a:solidFill>
                  <a:schemeClr val="tx1"/>
                </a:solidFill>
              </a:rPr>
              <a:t>troenden</a:t>
            </a:r>
            <a:r>
              <a:rPr lang="sv-SE" sz="2000" dirty="0">
                <a:solidFill>
                  <a:schemeClr val="tx1"/>
                </a:solidFill>
              </a:rPr>
              <a:t> hos Allah. Vi analyserar hadithens ordval och lär oss att använda samma språkteknik i ”vanliga” sammanhang. Likaså lär vi oss plural och motsatsorden till ett par utvalda ord.</a:t>
            </a:r>
          </a:p>
          <a:p>
            <a:pPr marL="0" indent="0">
              <a:buNone/>
            </a:pPr>
            <a:endParaRPr lang="sv-SE" sz="2000" dirty="0">
              <a:solidFill>
                <a:schemeClr val="tx1"/>
              </a:solidFill>
            </a:endParaRPr>
          </a:p>
          <a:p>
            <a:pPr marL="0" indent="0">
              <a:buNone/>
            </a:pPr>
            <a:r>
              <a:rPr lang="sv-SE" sz="2000" dirty="0">
                <a:solidFill>
                  <a:schemeClr val="tx1"/>
                </a:solidFill>
              </a:rPr>
              <a:t>Avslutningsvis svarar vi på instuderingsfrågor.</a:t>
            </a:r>
          </a:p>
          <a:p>
            <a:pPr marL="0" indent="0">
              <a:buNone/>
            </a:pPr>
            <a:endParaRPr lang="sv-SE" sz="2000" dirty="0">
              <a:solidFill>
                <a:schemeClr val="tx1"/>
              </a:solidFill>
            </a:endParaRPr>
          </a:p>
        </p:txBody>
      </p:sp>
      <p:sp>
        <p:nvSpPr>
          <p:cNvPr id="4" name="Platshållare för bildnummer 3">
            <a:extLst>
              <a:ext uri="{FF2B5EF4-FFF2-40B4-BE49-F238E27FC236}">
                <a16:creationId xmlns:a16="http://schemas.microsoft.com/office/drawing/2014/main" id="{6BC15A7E-A676-4F7F-9B12-F6B10E6001D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7D6179-9D4F-9247-ABDE-D082469CF89C}" type="slidenum">
              <a:rPr kumimoji="0" lang="sv-SE" sz="3600" b="0" i="0" u="none" strike="noStrike" kern="1200" cap="none" spc="0" normalizeH="0" baseline="0" noProof="0" smtClean="0">
                <a:ln>
                  <a:noFill/>
                </a:ln>
                <a:solidFill>
                  <a:prstClr val="white"/>
                </a:solidFill>
                <a:effectLst/>
                <a:uLnTx/>
                <a:uFillTx/>
                <a:latin typeface="Trebuchet MS" panose="020B0603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sv-SE" sz="36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62629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4_BERLIN" val="1AZH5ipy"/>
  <p:tag name="ARTICULATE_DESIGN_ID_5_BERLIN" val="cjDi5Is1"/>
  <p:tag name="ARTICULATE_SLIDE_COUNT" val="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5_Berli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1_Tema4">
  <a:themeElements>
    <a:clrScheme name="Röd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ema4" id="{32C31DAE-C1A6-41D3-A3DB-A83FAF1689D0}" vid="{5856AA3E-4431-4CC2-96CA-66E329C0F92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33488</TotalTime>
  <Words>3499</Words>
  <Application>Microsoft Office PowerPoint</Application>
  <PresentationFormat>Bredbild</PresentationFormat>
  <Paragraphs>320</Paragraphs>
  <Slides>65</Slides>
  <Notes>0</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65</vt:i4>
      </vt:variant>
    </vt:vector>
  </HeadingPairs>
  <TitlesOfParts>
    <vt:vector size="70" baseType="lpstr">
      <vt:lpstr>Arial</vt:lpstr>
      <vt:lpstr>Calibri</vt:lpstr>
      <vt:lpstr>Trebuchet MS</vt:lpstr>
      <vt:lpstr>5_Berlin</vt:lpstr>
      <vt:lpstr>1_Tema4</vt:lpstr>
      <vt:lpstr>   بسم الله الرحمن الرحيم Hadith nivå 1</vt:lpstr>
      <vt:lpstr>Förord</vt:lpstr>
      <vt:lpstr>Kursens innehåll</vt:lpstr>
      <vt:lpstr>Kursens upplägg</vt:lpstr>
      <vt:lpstr>Lektion 1</vt:lpstr>
      <vt:lpstr>Vad lär vi oss här?</vt:lpstr>
      <vt:lpstr>Hadith 1</vt:lpstr>
      <vt:lpstr>Lektion 2</vt:lpstr>
      <vt:lpstr>Vad lär vi oss här?</vt:lpstr>
      <vt:lpstr>Hadith 2</vt:lpstr>
      <vt:lpstr>Lektion 3</vt:lpstr>
      <vt:lpstr>Vad lär vi oss här?</vt:lpstr>
      <vt:lpstr>Hadith 3</vt:lpstr>
      <vt:lpstr>Lektion 4</vt:lpstr>
      <vt:lpstr>Vad lär vi oss här?</vt:lpstr>
      <vt:lpstr>Hadith 4</vt:lpstr>
      <vt:lpstr>Lektion 5</vt:lpstr>
      <vt:lpstr>Vad lär vi oss här?</vt:lpstr>
      <vt:lpstr>Hadith 5</vt:lpstr>
      <vt:lpstr>Lektion 6</vt:lpstr>
      <vt:lpstr>Vad lär vi oss här?</vt:lpstr>
      <vt:lpstr>Hadith 6</vt:lpstr>
      <vt:lpstr>Lektion 7</vt:lpstr>
      <vt:lpstr>Vad lär vi oss här?</vt:lpstr>
      <vt:lpstr>Hadith 7</vt:lpstr>
      <vt:lpstr>Lektion 8</vt:lpstr>
      <vt:lpstr>Vad lär vi oss här?</vt:lpstr>
      <vt:lpstr>Hadith 8</vt:lpstr>
      <vt:lpstr>Lektion 9</vt:lpstr>
      <vt:lpstr>Vad lär vi oss här?</vt:lpstr>
      <vt:lpstr>Hadith 9</vt:lpstr>
      <vt:lpstr>Lektion 10</vt:lpstr>
      <vt:lpstr>Vad lär vi oss här?</vt:lpstr>
      <vt:lpstr>Hadith 10</vt:lpstr>
      <vt:lpstr>Lektion 11</vt:lpstr>
      <vt:lpstr>Vad lär vi oss här?</vt:lpstr>
      <vt:lpstr>Hadith 11</vt:lpstr>
      <vt:lpstr>Lektion 12</vt:lpstr>
      <vt:lpstr>Vad lär vi oss här?</vt:lpstr>
      <vt:lpstr>Hadith 12</vt:lpstr>
      <vt:lpstr>Lektion 13</vt:lpstr>
      <vt:lpstr>Vad lär vi oss här?</vt:lpstr>
      <vt:lpstr>Hadith 13</vt:lpstr>
      <vt:lpstr>Lektion 14</vt:lpstr>
      <vt:lpstr>Vad lär vi oss här?</vt:lpstr>
      <vt:lpstr>Hadith 14</vt:lpstr>
      <vt:lpstr>Lektion 15</vt:lpstr>
      <vt:lpstr>Vad lär vi oss här?</vt:lpstr>
      <vt:lpstr>Hadith 15</vt:lpstr>
      <vt:lpstr>Lektion 16</vt:lpstr>
      <vt:lpstr>Vad lär vi oss här?</vt:lpstr>
      <vt:lpstr>Hadith 16</vt:lpstr>
      <vt:lpstr>Lektion 17</vt:lpstr>
      <vt:lpstr>Vad lär vi oss här?</vt:lpstr>
      <vt:lpstr>Hadith 17</vt:lpstr>
      <vt:lpstr>Lektion 18</vt:lpstr>
      <vt:lpstr>Vad lär vi oss här?</vt:lpstr>
      <vt:lpstr>Hadith 18</vt:lpstr>
      <vt:lpstr>Lektion 19</vt:lpstr>
      <vt:lpstr>Vad lär vi oss här?</vt:lpstr>
      <vt:lpstr>Hadith 19</vt:lpstr>
      <vt:lpstr>Lektion 20</vt:lpstr>
      <vt:lpstr>Vad lär vi oss här?</vt:lpstr>
      <vt:lpstr>Hadith 20</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Vestling</dc:creator>
  <cp:lastModifiedBy>Moustafa Raad</cp:lastModifiedBy>
  <cp:revision>43</cp:revision>
  <dcterms:created xsi:type="dcterms:W3CDTF">2020-03-09T09:46:24Z</dcterms:created>
  <dcterms:modified xsi:type="dcterms:W3CDTF">2022-01-08T19:03:25Z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BA963C23-54E3-4CB6-A2A5-BEA5818CBECB</vt:lpwstr>
  </property>
  <property fmtid="{D5CDD505-2E9C-101B-9397-08002B2CF9AE}" pid="3" name="ArticulatePath">
    <vt:lpwstr>Presentation1</vt:lpwstr>
  </property>
</Properties>
</file>